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9.png" ContentType="image/png"/>
  <Override PartName="/ppt/media/image10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271600" y="603720"/>
            <a:ext cx="90817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2271600" y="2345760"/>
            <a:ext cx="908172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2271600" y="4347000"/>
            <a:ext cx="908172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271600" y="603720"/>
            <a:ext cx="90817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2271600" y="2345760"/>
            <a:ext cx="443160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925320" y="2345760"/>
            <a:ext cx="443160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2271600" y="4347000"/>
            <a:ext cx="443160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925320" y="4347000"/>
            <a:ext cx="443160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271600" y="603720"/>
            <a:ext cx="90817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2271600" y="2345760"/>
            <a:ext cx="292392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342040" y="2345760"/>
            <a:ext cx="292392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412480" y="2345760"/>
            <a:ext cx="292392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2271600" y="4347000"/>
            <a:ext cx="292392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5342040" y="4347000"/>
            <a:ext cx="292392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412480" y="4347000"/>
            <a:ext cx="292392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271600" y="603720"/>
            <a:ext cx="90817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2271600" y="2345760"/>
            <a:ext cx="9081720" cy="3831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271600" y="603720"/>
            <a:ext cx="90817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2271600" y="2345760"/>
            <a:ext cx="9081720" cy="383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271600" y="603720"/>
            <a:ext cx="90817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2271600" y="2345760"/>
            <a:ext cx="4431600" cy="383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925320" y="2345760"/>
            <a:ext cx="4431600" cy="383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271600" y="603720"/>
            <a:ext cx="90817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2271600" y="603720"/>
            <a:ext cx="908172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271600" y="603720"/>
            <a:ext cx="90817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2271600" y="2345760"/>
            <a:ext cx="443160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925320" y="2345760"/>
            <a:ext cx="4431600" cy="383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2271600" y="4347000"/>
            <a:ext cx="443160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271600" y="603720"/>
            <a:ext cx="90817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271600" y="2345760"/>
            <a:ext cx="9081720" cy="3831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271600" y="603720"/>
            <a:ext cx="90817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2271600" y="2345760"/>
            <a:ext cx="4431600" cy="383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925320" y="2345760"/>
            <a:ext cx="443160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925320" y="4347000"/>
            <a:ext cx="443160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271600" y="603720"/>
            <a:ext cx="90817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2271600" y="2345760"/>
            <a:ext cx="443160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925320" y="2345760"/>
            <a:ext cx="443160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2271600" y="4347000"/>
            <a:ext cx="908172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271600" y="603720"/>
            <a:ext cx="90817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2271600" y="2345760"/>
            <a:ext cx="908172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2271600" y="4347000"/>
            <a:ext cx="908172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271600" y="603720"/>
            <a:ext cx="90817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2271600" y="2345760"/>
            <a:ext cx="443160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925320" y="2345760"/>
            <a:ext cx="443160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2271600" y="4347000"/>
            <a:ext cx="443160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925320" y="4347000"/>
            <a:ext cx="443160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271600" y="603720"/>
            <a:ext cx="90817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2271600" y="2345760"/>
            <a:ext cx="292392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342040" y="2345760"/>
            <a:ext cx="292392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8412480" y="2345760"/>
            <a:ext cx="292392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2271600" y="4347000"/>
            <a:ext cx="292392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5342040" y="4347000"/>
            <a:ext cx="292392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8412480" y="4347000"/>
            <a:ext cx="292392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271600" y="603720"/>
            <a:ext cx="90817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2271600" y="2345760"/>
            <a:ext cx="9081720" cy="383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271600" y="603720"/>
            <a:ext cx="90817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2271600" y="2345760"/>
            <a:ext cx="4431600" cy="383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925320" y="2345760"/>
            <a:ext cx="4431600" cy="383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271600" y="603720"/>
            <a:ext cx="90817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2271600" y="603720"/>
            <a:ext cx="908172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271600" y="603720"/>
            <a:ext cx="90817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2271600" y="2345760"/>
            <a:ext cx="443160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925320" y="2345760"/>
            <a:ext cx="4431600" cy="383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2271600" y="4347000"/>
            <a:ext cx="443160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271600" y="603720"/>
            <a:ext cx="90817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2271600" y="2345760"/>
            <a:ext cx="4431600" cy="383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925320" y="2345760"/>
            <a:ext cx="443160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925320" y="4347000"/>
            <a:ext cx="443160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271600" y="603720"/>
            <a:ext cx="90817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2271600" y="2345760"/>
            <a:ext cx="443160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925320" y="2345760"/>
            <a:ext cx="443160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2271600" y="4347000"/>
            <a:ext cx="9081720" cy="182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1" lang="fr-FR" sz="6000" spc="-1" strike="noStrike">
                <a:solidFill>
                  <a:srgbClr val="000000"/>
                </a:solidFill>
                <a:latin typeface="Arial"/>
              </a:rPr>
              <a:t>Modifiez le style du titre</a:t>
            </a:r>
            <a:endParaRPr b="0" lang="fr-F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20AF33E-F761-4DFC-89D0-E5F8AAD0A278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271600" y="603720"/>
            <a:ext cx="908172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fr-FR" sz="4400" spc="-1" strike="noStrike">
                <a:solidFill>
                  <a:srgbClr val="000000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2271600" y="2345760"/>
            <a:ext cx="9081720" cy="38311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8F8A76C-DAB8-46C3-863D-32B25117E0FC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hyperlink" Target="https://www.sfpnet.fr/laureat-e-s-des-prix-jeunes-chercheurs-euses-2017" TargetMode="External"/><Relationship Id="rId3" Type="http://schemas.openxmlformats.org/officeDocument/2006/relationships/hyperlink" Target="https://www.sfpnet.fr/laureats-des-prix-jeunes-chercheurs-euses-2019-de-la-sfp" TargetMode="External"/><Relationship Id="rId4" Type="http://schemas.openxmlformats.org/officeDocument/2006/relationships/hyperlink" Target="https://www.sfpnet.fr/alexandra-brisset-laureate-du-prix-rene-pellat-2020" TargetMode="External"/><Relationship Id="rId5" Type="http://schemas.openxmlformats.org/officeDocument/2006/relationships/hyperlink" Target="https://www.sfpnet.fr/laureats-des-prix-jeunes-chercheurs-euses-2016" TargetMode="External"/><Relationship Id="rId6" Type="http://schemas.openxmlformats.org/officeDocument/2006/relationships/hyperlink" Target="https://www.sfpnet.fr/laureats-des-prix-jeunes-chercheurs-euses-2019-de-la-sfp" TargetMode="External"/><Relationship Id="rId7" Type="http://schemas.openxmlformats.org/officeDocument/2006/relationships/hyperlink" Target="https://www.sfpnet.fr/laureat-e-s-des-prix-jeunes-chercheurs-euses-2017" TargetMode="External"/><Relationship Id="rId8" Type="http://schemas.openxmlformats.org/officeDocument/2006/relationships/image" Target="../media/image12.png"/><Relationship Id="rId9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 4" descr=""/>
          <p:cNvPicPr/>
          <p:nvPr/>
        </p:nvPicPr>
        <p:blipFill>
          <a:blip r:embed="rId1"/>
          <a:stretch/>
        </p:blipFill>
        <p:spPr>
          <a:xfrm>
            <a:off x="3733920" y="1710000"/>
            <a:ext cx="4723920" cy="343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2271600" y="603720"/>
            <a:ext cx="90817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1" lang="fr-FR" sz="4400" spc="-1" strike="noStrike">
                <a:solidFill>
                  <a:srgbClr val="c9211e"/>
                </a:solidFill>
                <a:latin typeface="Arial"/>
                <a:ea typeface="PingFang SC"/>
              </a:rPr>
              <a:t>15 Physiciennes</a:t>
            </a:r>
            <a:endParaRPr b="0" lang="fr-FR" sz="4400" spc="-1" strike="noStrike">
              <a:solidFill>
                <a:srgbClr val="c9211e"/>
              </a:solidFill>
              <a:latin typeface="Calibri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1920240" y="1828800"/>
            <a:ext cx="9081720" cy="3831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r>
              <a:rPr b="0" lang="fr-FR" sz="2800" spc="-1" strike="noStrike">
                <a:solidFill>
                  <a:srgbClr val="c9211e"/>
                </a:solidFill>
                <a:latin typeface="Arial"/>
                <a:ea typeface="PingFang SC"/>
              </a:rPr>
              <a:t>Primées par la Société Française de Physique, </a:t>
            </a:r>
            <a:endParaRPr b="0" lang="fr-FR" sz="2800" spc="-1" strike="noStrike">
              <a:solidFill>
                <a:srgbClr val="c9211e"/>
              </a:solidFill>
              <a:latin typeface="Calibri"/>
            </a:endParaRPr>
          </a:p>
          <a:p>
            <a:r>
              <a:rPr b="0" lang="fr-FR" sz="2800" spc="-1" strike="noStrike">
                <a:solidFill>
                  <a:srgbClr val="c9211e"/>
                </a:solidFill>
                <a:latin typeface="Arial"/>
                <a:ea typeface="PingFang SC"/>
              </a:rPr>
              <a:t>15 Physiciennes célèbrent ses 150 ans</a:t>
            </a:r>
            <a:endParaRPr b="0" lang="fr-FR" sz="2800" spc="-1" strike="noStrike">
              <a:solidFill>
                <a:srgbClr val="c9211e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tabLst>
                <a:tab algn="l" pos="408240"/>
              </a:tabLst>
            </a:pPr>
            <a:endParaRPr b="0" lang="fr-FR" sz="2800" spc="-1" strike="noStrike">
              <a:solidFill>
                <a:srgbClr val="c9211e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tabLst>
                <a:tab algn="l" pos="408240"/>
              </a:tabLst>
            </a:pPr>
            <a:r>
              <a:rPr b="0" lang="fr-FR" sz="2800" spc="-1" strike="noStrike">
                <a:solidFill>
                  <a:srgbClr val="c9211e"/>
                </a:solidFill>
                <a:latin typeface="Arial"/>
                <a:ea typeface="PingFang SC"/>
              </a:rPr>
              <a:t>Une exposition de la Société Française de Physique, </a:t>
            </a:r>
            <a:endParaRPr b="0" lang="fr-FR" sz="2800" spc="-1" strike="noStrike">
              <a:solidFill>
                <a:srgbClr val="c9211e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tabLst>
                <a:tab algn="l" pos="408240"/>
              </a:tabLst>
            </a:pPr>
            <a:r>
              <a:rPr b="0" lang="fr-FR" sz="2800" spc="-1" strike="noStrike">
                <a:solidFill>
                  <a:srgbClr val="c9211e"/>
                </a:solidFill>
                <a:latin typeface="Arial"/>
                <a:ea typeface="PingFang SC"/>
              </a:rPr>
              <a:t>à l’initiative de sa commission Femmes et Physique.</a:t>
            </a:r>
            <a:endParaRPr b="0" lang="fr-FR" sz="2800" spc="-1" strike="noStrike">
              <a:solidFill>
                <a:srgbClr val="c9211e"/>
              </a:solidFill>
              <a:latin typeface="Calibri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3041640" y="5303520"/>
            <a:ext cx="5592960" cy="4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2200" spc="-1" strike="noStrike">
                <a:solidFill>
                  <a:srgbClr val="002060"/>
                </a:solidFill>
                <a:latin typeface="Calibri"/>
                <a:ea typeface="DejaVu Sans"/>
              </a:rPr>
              <a:t>Responsables : Amélie Juhin et Sandrine Morin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Table 1"/>
          <p:cNvGraphicFramePr/>
          <p:nvPr/>
        </p:nvGraphicFramePr>
        <p:xfrm>
          <a:off x="7634520" y="7477920"/>
          <a:ext cx="5131080" cy="5216040"/>
        </p:xfrm>
        <a:graphic>
          <a:graphicData uri="http://schemas.openxmlformats.org/drawingml/2006/table">
            <a:tbl>
              <a:tblPr/>
              <a:tblGrid>
                <a:gridCol w="5131440"/>
              </a:tblGrid>
              <a:tr h="34776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4776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776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776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776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776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776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776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776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776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776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776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776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776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776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85" name="TextShape 2"/>
          <p:cNvSpPr txBox="1"/>
          <p:nvPr/>
        </p:nvSpPr>
        <p:spPr>
          <a:xfrm>
            <a:off x="976680" y="731520"/>
            <a:ext cx="9081720" cy="3831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</a:rPr>
              <a:t>11 portraits prêts pour le 16 janvier :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PingFang SC"/>
              </a:rPr>
              <a:t>Nathalie Piqué (Gentner-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Kastler 2021)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Marie-Emmanuelle Couprie (Charpak-Ritz 2021)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Marina Galand (Holweck 2018)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PingFang SC"/>
              </a:rPr>
              <a:t>Lucia Reining (Gentner-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Kastler 2020)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PingFang SC"/>
              </a:rPr>
              <a:t>Isabelle Ledoux-Rak (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Holweck 2015)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Claire Guépin (Daniel Guinier 2019)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Aurélie Hourlier-Fargette (Saint-Gobain 2017)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PingFang SC"/>
              </a:rPr>
              <a:t>Astrid Lambrecht (Gentner-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Kastler 2016)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Anne-Marie Lagrange (Jean Ricard 2017)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Alexandra Brisset (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 Unicode MS"/>
              </a:rPr>
              <a:t>Pellat 2020 )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 Unicode MS"/>
              </a:rPr>
              <a:t>Aleksandra Walczak (Jean Ricard 2021)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365760" y="614520"/>
            <a:ext cx="3830760" cy="5420520"/>
          </a:xfrm>
          <a:prstGeom prst="rect">
            <a:avLst/>
          </a:prstGeom>
          <a:ln>
            <a:noFill/>
          </a:ln>
        </p:spPr>
      </p:pic>
      <p:pic>
        <p:nvPicPr>
          <p:cNvPr id="87" name="" descr=""/>
          <p:cNvPicPr/>
          <p:nvPr/>
        </p:nvPicPr>
        <p:blipFill>
          <a:blip r:embed="rId2"/>
          <a:stretch/>
        </p:blipFill>
        <p:spPr>
          <a:xfrm>
            <a:off x="4289760" y="640080"/>
            <a:ext cx="3812400" cy="539496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3"/>
          <a:stretch/>
        </p:blipFill>
        <p:spPr>
          <a:xfrm>
            <a:off x="8174160" y="617040"/>
            <a:ext cx="3840480" cy="5434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280160" y="1371600"/>
            <a:ext cx="9692640" cy="118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fr-FR" sz="2400" spc="-1" strike="noStrike">
                <a:solidFill>
                  <a:srgbClr val="002060"/>
                </a:solidFill>
                <a:latin typeface="Calibri"/>
                <a:ea typeface="DejaVu Sans"/>
              </a:rPr>
              <a:t>L’exposition classique (impression sur roll-up, facilitant le transport et le stockage) pourra aussi être diffusée lors d’évènements de la SFP (congrès), puis dans les laboratoires, universités et à tous ceux qui la demanderont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1635840" y="2908440"/>
            <a:ext cx="9550080" cy="130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2060"/>
                </a:solidFill>
                <a:latin typeface="Calibri"/>
                <a:ea typeface="DejaVu Sans"/>
              </a:rPr>
              <a:t>Lors du festival : possibilité d’une exposition « virtuelle » sous forme de jeu (type « Pokemon-go », « flash invader »): </a:t>
            </a:r>
            <a:endParaRPr b="0" lang="en-US" sz="2400" spc="-1" strike="noStrike">
              <a:solidFill>
                <a:srgbClr val="00008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2060"/>
                </a:solidFill>
                <a:latin typeface="Calibri"/>
                <a:ea typeface="DejaVu Sans"/>
              </a:rPr>
              <a:t>un QR code sera généré pour chaque affiche, renvoyant vers un lien sur le site de la SFP où l’affiche sera visible</a:t>
            </a:r>
            <a:endParaRPr b="0" lang="en-US" sz="2400" spc="-1" strike="noStrike">
              <a:solidFill>
                <a:srgbClr val="00008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2060"/>
                </a:solidFill>
                <a:latin typeface="Calibri"/>
                <a:ea typeface="DejaVu Sans"/>
              </a:rPr>
              <a:t>les 15 QR codes seront imprimés et « cachés » dans le lieu du congrès </a:t>
            </a:r>
            <a:endParaRPr b="0" lang="en-US" sz="2400" spc="-1" strike="noStrike">
              <a:solidFill>
                <a:srgbClr val="00008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2060"/>
                </a:solidFill>
                <a:latin typeface="Calibri"/>
                <a:ea typeface="DejaVu Sans"/>
              </a:rPr>
              <a:t>chaque affiche virtuelle peut comprendre une lettre cachée à trouver, les 15 lettres permettant de reconstituer un mot code : tirage au sort et lots à gagner (BD ?) </a:t>
            </a:r>
            <a:endParaRPr b="0" lang="en-US" sz="2400" spc="-1" strike="noStrike">
              <a:solidFill>
                <a:srgbClr val="00008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8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2055600" y="927720"/>
            <a:ext cx="90817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fr-FR" sz="3600" spc="-1" strike="noStrike">
                <a:solidFill>
                  <a:srgbClr val="c9211e"/>
                </a:solidFill>
                <a:latin typeface="Arial"/>
              </a:rPr>
              <a:t>Bande dessinée :</a:t>
            </a:r>
            <a:br/>
            <a:r>
              <a:rPr b="1" lang="fr-FR" sz="3600" spc="-1" strike="noStrike">
                <a:solidFill>
                  <a:srgbClr val="c9211e"/>
                </a:solidFill>
                <a:latin typeface="Arial"/>
              </a:rPr>
              <a:t>6 jeunes physiciennes et physiciens</a:t>
            </a:r>
            <a:endParaRPr b="1" lang="fr-FR" sz="36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1554480" y="2848320"/>
            <a:ext cx="7132320" cy="2011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Une BD à 6 histoires de 4 planches A4 chacune pour des lauréat.e.s récent.e.s de prix SFP Jeunes :  3 femmes et 3 hommes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24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Public visé :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Elèves de collège (dès la 6</a:t>
            </a:r>
            <a:r>
              <a:rPr b="0" lang="fr-FR" sz="24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ème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) et leurs familles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3069360" y="5212080"/>
            <a:ext cx="5714640" cy="75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2200" spc="-1" strike="noStrike">
                <a:solidFill>
                  <a:srgbClr val="002060"/>
                </a:solidFill>
                <a:latin typeface="Calibri"/>
                <a:ea typeface="DejaVu Sans"/>
              </a:rPr>
              <a:t>Responsables : Marie-Amandine Pinault-Thaury 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200" spc="-1" strike="noStrike">
                <a:solidFill>
                  <a:srgbClr val="002060"/>
                </a:solidFill>
                <a:latin typeface="Calibri"/>
                <a:ea typeface="DejaVu Sans"/>
              </a:rPr>
              <a:t>et Isabelle Mirebeau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Table 1"/>
          <p:cNvGraphicFramePr/>
          <p:nvPr/>
        </p:nvGraphicFramePr>
        <p:xfrm>
          <a:off x="729360" y="1621440"/>
          <a:ext cx="3499200" cy="0"/>
        </p:xfrm>
        <a:graphic>
          <a:graphicData uri="http://schemas.openxmlformats.org/drawingml/2006/table">
            <a:tbl>
              <a:tblPr/>
              <a:tblGrid>
                <a:gridCol w="3499560"/>
              </a:tblGrid>
              <a:tr h="0"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Lauréat.e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ea typeface="DejaVu Sans"/>
                          <a:hlinkClick r:id="rId2"/>
                        </a:rPr>
                        <a:t>Aurélie HOURLIER-FARGETTE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ea typeface="DejaVu Sans"/>
                          <a:hlinkClick r:id="rId3"/>
                        </a:rPr>
                        <a:t>William LEGRAND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ea typeface="DejaVu Sans"/>
                          <a:hlinkClick r:id="rId4"/>
                        </a:rPr>
                        <a:t>Alexandra BRISSET Alexandra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ea typeface="DejaVu Sans"/>
                          <a:hlinkClick r:id="rId5"/>
                        </a:rPr>
                        <a:t>Guillaume DUCLOS</a:t>
                      </a: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ea typeface="DejaVu Sans"/>
                          <a:hlinkClick r:id="rId6"/>
                        </a:rPr>
                        <a:t>Claire GUEPIN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563c1"/>
                          </a:solidFill>
                          <a:uFillTx/>
                          <a:latin typeface="Arial"/>
                          <a:ea typeface="DejaVu Sans"/>
                          <a:hlinkClick r:id="rId7"/>
                        </a:rPr>
                        <a:t>Vivian POULIN</a:t>
                      </a: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5" name="Image 1_1" descr=""/>
          <p:cNvPicPr/>
          <p:nvPr/>
        </p:nvPicPr>
        <p:blipFill>
          <a:blip r:embed="rId8"/>
          <a:srcRect l="31853" t="0" r="32249" b="0"/>
          <a:stretch/>
        </p:blipFill>
        <p:spPr>
          <a:xfrm>
            <a:off x="4982400" y="608040"/>
            <a:ext cx="3704400" cy="5801400"/>
          </a:xfrm>
          <a:prstGeom prst="rect">
            <a:avLst/>
          </a:prstGeom>
          <a:ln cap="sq"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6" name="TextShape 2"/>
          <p:cNvSpPr txBox="1"/>
          <p:nvPr/>
        </p:nvSpPr>
        <p:spPr>
          <a:xfrm>
            <a:off x="8969400" y="5303520"/>
            <a:ext cx="2552040" cy="731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La dessinatrice Aurélie Bordenave réalise la BD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561320" y="4815000"/>
            <a:ext cx="9081720" cy="1828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1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Détail de la cession de droit d’auteur : Droit de reproduction</a:t>
            </a:r>
            <a:r>
              <a:rPr b="0" i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marL="1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Durée : 10 ans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marL="1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Support : livret de BD imprimé et consultable sur le web + extraits pour la com’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marL="1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Zone géographique : Monde (internet) et France entière pour le support imprimé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marL="1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Droits réservés pour tout autre usage, qui devra donner lieu à une nouvelle note d’auteur.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545840" y="2551680"/>
            <a:ext cx="97927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Sur le web : des extraits seront disponibles pour la com’ (prévu par la dessinatrice)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2354400" y="867600"/>
            <a:ext cx="830628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520"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La BD aux 6 histoires pourrait être terminée pour le mois de mai. :</a:t>
            </a:r>
            <a:endParaRPr b="0" lang="en-US" sz="2400" spc="-1" strike="noStrike">
              <a:latin typeface="Arial"/>
            </a:endParaRPr>
          </a:p>
          <a:p>
            <a:pPr lvl="1" marL="743040" indent="-2822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pour la 1</a:t>
            </a:r>
            <a:r>
              <a:rPr b="0" lang="fr-FR" sz="24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ère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fois lors du festival de fin mai;</a:t>
            </a:r>
            <a:endParaRPr b="0" lang="en-US" sz="2400" spc="-1" strike="noStrike">
              <a:latin typeface="Arial"/>
            </a:endParaRPr>
          </a:p>
          <a:p>
            <a:pPr lvl="1" marL="743040" indent="-2822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puis lors d’évènements grand public 150 ans.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0" name="CustomShape 4"/>
          <p:cNvSpPr/>
          <p:nvPr/>
        </p:nvSpPr>
        <p:spPr>
          <a:xfrm>
            <a:off x="0" y="3047040"/>
            <a:ext cx="12166920" cy="152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fr-FR" sz="2800" spc="-1" strike="noStrike">
                <a:solidFill>
                  <a:srgbClr val="002060"/>
                </a:solidFill>
                <a:latin typeface="Calibri"/>
                <a:ea typeface="DejaVu Sans"/>
              </a:rPr>
              <a:t>La BD pourra aussi être diffusée lors d’évènements de la SFP (congrès), 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fr-FR" sz="2800" spc="-1" strike="noStrike">
                <a:solidFill>
                  <a:srgbClr val="002060"/>
                </a:solidFill>
                <a:latin typeface="Calibri"/>
                <a:ea typeface="DejaVu Sans"/>
              </a:rPr>
              <a:t>puis dans les laboratoires, les universités, les collèges lors d’interventions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fr-FR" sz="2800" spc="-1" strike="noStrike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b="1" lang="fr-FR" sz="2800" spc="-1" strike="noStrike">
                <a:solidFill>
                  <a:srgbClr val="002060"/>
                </a:solidFill>
                <a:latin typeface="Calibri"/>
                <a:ea typeface="DejaVu Sans"/>
              </a:rPr>
              <a:t>et à tous ceux qui la demanderont.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" descr=""/>
          <p:cNvPicPr/>
          <p:nvPr/>
        </p:nvPicPr>
        <p:blipFill>
          <a:blip r:embed="rId2"/>
          <a:stretch/>
        </p:blipFill>
        <p:spPr>
          <a:xfrm>
            <a:off x="718920" y="2837160"/>
            <a:ext cx="3135240" cy="2599200"/>
          </a:xfrm>
          <a:prstGeom prst="rect">
            <a:avLst/>
          </a:prstGeom>
          <a:ln>
            <a:noFill/>
          </a:ln>
        </p:spPr>
      </p:pic>
      <p:sp>
        <p:nvSpPr>
          <p:cNvPr id="102" name="TextShape 1"/>
          <p:cNvSpPr txBox="1"/>
          <p:nvPr/>
        </p:nvSpPr>
        <p:spPr>
          <a:xfrm>
            <a:off x="1684440" y="274320"/>
            <a:ext cx="90817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fr-FR" sz="2800" spc="-1" strike="noStrike">
                <a:solidFill>
                  <a:srgbClr val="c5000b"/>
                </a:solidFill>
                <a:latin typeface="Arial"/>
              </a:rPr>
              <a:t>Pour toutes vos communications, n’oubliez personnes...</a:t>
            </a:r>
            <a:endParaRPr b="1" lang="fr-FR" sz="2800" spc="-1" strike="noStrike">
              <a:solidFill>
                <a:srgbClr val="c5000b"/>
              </a:solidFill>
              <a:latin typeface="Aria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3108960" y="6215040"/>
            <a:ext cx="8503920" cy="731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Accessible avec les mots-clés : “paris saclay guide langage egalitaire”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3"/>
          <a:srcRect l="0" t="0" r="0" b="13706"/>
          <a:stretch/>
        </p:blipFill>
        <p:spPr>
          <a:xfrm>
            <a:off x="4181400" y="954360"/>
            <a:ext cx="6571800" cy="507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</TotalTime>
  <Application>LibreOffice/6.4.6.2$MacOSX_X86_64 LibreOffice_project/0ce51a4fd21bff07a5c061082cc82c5ed232f115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2022-05-03T09:22:51Z</dcterms:created>
  <dc:creator>Olipia</dc:creator>
  <dc:description/>
  <dc:language>en-US</dc:language>
  <cp:lastModifiedBy>Caroline Champenois caroline</cp:lastModifiedBy>
  <dcterms:modified xsi:type="dcterms:W3CDTF">2022-11-28T08:06:49Z</dcterms:modified>
  <cp:revision>20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