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79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2" r:id="rId14"/>
    <p:sldId id="296" r:id="rId15"/>
    <p:sldId id="293" r:id="rId16"/>
    <p:sldId id="291" r:id="rId17"/>
    <p:sldId id="294" r:id="rId18"/>
    <p:sldId id="295" r:id="rId19"/>
    <p:sldId id="26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A1E"/>
    <a:srgbClr val="CA1A20"/>
    <a:srgbClr val="1C83C1"/>
    <a:srgbClr val="78C5C3"/>
    <a:srgbClr val="FEC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4" d="100"/>
          <a:sy n="104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C033F-D000-4C56-B214-2F211E0AC9E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B6A02-94F1-4D5C-B1E5-0A568973B0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39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B6A02-94F1-4D5C-B1E5-0A568973B00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81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30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1561" y="603664"/>
            <a:ext cx="9082238" cy="132556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1560" y="2345635"/>
            <a:ext cx="9082239" cy="383132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8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25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4817" y="583786"/>
            <a:ext cx="8908983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05000" y="2226365"/>
            <a:ext cx="4114800" cy="39505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226363"/>
            <a:ext cx="4114800" cy="3950599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67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9688" y="365125"/>
            <a:ext cx="9035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82775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882775" y="2505075"/>
            <a:ext cx="411480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482966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482966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4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79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0181" y="457200"/>
            <a:ext cx="2721844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50181" y="2057400"/>
            <a:ext cx="2721844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79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33060" y="365125"/>
            <a:ext cx="91207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33060" y="1825625"/>
            <a:ext cx="91207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6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Relationship Id="rId9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5" y="1709924"/>
            <a:ext cx="4724410" cy="34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3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Contexte</a:t>
            </a:r>
            <a:endParaRPr lang="fr-FR" b="1" dirty="0">
              <a:solidFill>
                <a:srgbClr val="78C5C3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72" y="1838036"/>
            <a:ext cx="8830559" cy="4081923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4285673" y="3149600"/>
            <a:ext cx="0" cy="2059709"/>
          </a:xfrm>
          <a:prstGeom prst="line">
            <a:avLst/>
          </a:prstGeom>
          <a:ln w="63500">
            <a:solidFill>
              <a:srgbClr val="FE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783887"/>
              </p:ext>
            </p:extLst>
          </p:nvPr>
        </p:nvGraphicFramePr>
        <p:xfrm>
          <a:off x="4433452" y="3447960"/>
          <a:ext cx="5606474" cy="163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r:id="rId5" imgW="8507880" imgH="2476080" progId="">
                  <p:embed/>
                </p:oleObj>
              </mc:Choice>
              <mc:Fallback>
                <p:oleObj r:id="rId5" imgW="8507880" imgH="2476080" progId="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3452" y="3447960"/>
                        <a:ext cx="5606474" cy="1632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necteur droit 6"/>
          <p:cNvCxnSpPr/>
          <p:nvPr/>
        </p:nvCxnSpPr>
        <p:spPr>
          <a:xfrm>
            <a:off x="4341089" y="2627742"/>
            <a:ext cx="0" cy="743531"/>
          </a:xfrm>
          <a:prstGeom prst="line">
            <a:avLst/>
          </a:prstGeom>
          <a:ln w="63500">
            <a:solidFill>
              <a:srgbClr val="CA1A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472931" y="2929328"/>
            <a:ext cx="987645" cy="36551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228600" marR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b="1" dirty="0" smtClean="0">
                <a:solidFill>
                  <a:srgbClr val="D01A1E"/>
                </a:solidFill>
                <a:effectLst>
                  <a:glow rad="1473200">
                    <a:schemeClr val="bg1">
                      <a:alpha val="81000"/>
                    </a:schemeClr>
                  </a:glow>
                </a:effectLst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Festival</a:t>
            </a:r>
            <a:endParaRPr lang="fr-FR" b="1" dirty="0">
              <a:solidFill>
                <a:srgbClr val="D01A1E"/>
              </a:solidFill>
              <a:effectLst>
                <a:glow rad="1473200">
                  <a:schemeClr val="bg1">
                    <a:alpha val="81000"/>
                  </a:schemeClr>
                </a:glow>
              </a:effectLst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40" y="2658957"/>
            <a:ext cx="915776" cy="6664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93" y="2918237"/>
            <a:ext cx="752792" cy="6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7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Contexte</a:t>
            </a:r>
            <a:endParaRPr lang="fr-FR" b="1" dirty="0">
              <a:solidFill>
                <a:srgbClr val="78C5C3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72" y="1838036"/>
            <a:ext cx="8830559" cy="4081923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4285673" y="3149600"/>
            <a:ext cx="0" cy="2059709"/>
          </a:xfrm>
          <a:prstGeom prst="line">
            <a:avLst/>
          </a:prstGeom>
          <a:ln w="63500">
            <a:solidFill>
              <a:srgbClr val="FE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783887"/>
              </p:ext>
            </p:extLst>
          </p:nvPr>
        </p:nvGraphicFramePr>
        <p:xfrm>
          <a:off x="4433452" y="3447960"/>
          <a:ext cx="5606474" cy="163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r:id="rId5" imgW="8507880" imgH="2476080" progId="">
                  <p:embed/>
                </p:oleObj>
              </mc:Choice>
              <mc:Fallback>
                <p:oleObj r:id="rId5" imgW="8507880" imgH="2476080" progId="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3452" y="3447960"/>
                        <a:ext cx="5606474" cy="1632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93" y="2918237"/>
            <a:ext cx="752792" cy="6511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68" y="2682575"/>
            <a:ext cx="658288" cy="65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Nouveau projet</a:t>
            </a:r>
            <a:endParaRPr lang="fr-FR" b="1" dirty="0">
              <a:solidFill>
                <a:srgbClr val="78C5C3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125021" y="2180491"/>
            <a:ext cx="8367488" cy="465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Maintenir une partie des objectifs initiaux grâc</a:t>
            </a:r>
            <a:r>
              <a:rPr lang="fr-FR" sz="2000" dirty="0" smtClean="0"/>
              <a:t>e à la Cité des Sciences</a:t>
            </a:r>
            <a:endParaRPr lang="fr-FR" sz="2000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2277421" y="2619207"/>
            <a:ext cx="8325924" cy="2340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une rencontre du grand public avec les physiciens chercheurs</a:t>
            </a:r>
          </a:p>
          <a:p>
            <a:r>
              <a:rPr lang="fr-FR" sz="2000" dirty="0" smtClean="0"/>
              <a:t>une rencontre de la communauté SFP nationale avec le grand public</a:t>
            </a:r>
          </a:p>
          <a:p>
            <a:r>
              <a:rPr lang="fr-FR" sz="2000" dirty="0" smtClean="0"/>
              <a:t>une </a:t>
            </a:r>
            <a:r>
              <a:rPr lang="fr-FR" sz="2000" dirty="0"/>
              <a:t>rencontre de la communauté SFP nationale avec </a:t>
            </a:r>
            <a:r>
              <a:rPr lang="fr-FR" sz="2000" dirty="0" smtClean="0"/>
              <a:t>les autres acteurs Physique et Société (bloggeurs, </a:t>
            </a:r>
            <a:r>
              <a:rPr lang="fr-FR" sz="2000" dirty="0" err="1" smtClean="0"/>
              <a:t>youtubeurs</a:t>
            </a:r>
            <a:r>
              <a:rPr lang="fr-FR" sz="2000" dirty="0" smtClean="0"/>
              <a:t>, médiateurs, auteurs, …)</a:t>
            </a:r>
          </a:p>
          <a:p>
            <a:r>
              <a:rPr lang="fr-FR" sz="2000" dirty="0" smtClean="0"/>
              <a:t>une « démonstration sur le terrain » des communications de culture scientifique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151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Le dispositif</a:t>
            </a:r>
            <a:endParaRPr lang="fr-FR" b="1" dirty="0">
              <a:solidFill>
                <a:srgbClr val="78C5C3"/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981858" y="2152204"/>
            <a:ext cx="8325924" cy="1080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u</a:t>
            </a:r>
            <a:r>
              <a:rPr lang="fr-FR" sz="2000" dirty="0" smtClean="0"/>
              <a:t>ne session poster mixte congrès / grand public au sein du musée</a:t>
            </a:r>
          </a:p>
          <a:p>
            <a:r>
              <a:rPr lang="fr-FR" sz="2000" dirty="0"/>
              <a:t>u</a:t>
            </a:r>
            <a:r>
              <a:rPr lang="fr-FR" sz="2000" dirty="0" smtClean="0"/>
              <a:t>ne programmation dans l’auditorium</a:t>
            </a:r>
          </a:p>
        </p:txBody>
      </p:sp>
    </p:spTree>
    <p:extLst>
      <p:ext uri="{BB962C8B-B14F-4D97-AF65-F5344CB8AC3E}">
        <p14:creationId xmlns:p14="http://schemas.microsoft.com/office/powerpoint/2010/main" val="31376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Le dispositif</a:t>
            </a:r>
            <a:endParaRPr lang="fr-FR" b="1" dirty="0">
              <a:solidFill>
                <a:srgbClr val="78C5C3"/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981858" y="2152204"/>
            <a:ext cx="8325924" cy="1080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u</a:t>
            </a:r>
            <a:r>
              <a:rPr lang="fr-FR" sz="2000" dirty="0" smtClean="0"/>
              <a:t>ne session poster mixte congrès / grand public au sein du musée</a:t>
            </a:r>
          </a:p>
          <a:p>
            <a:r>
              <a:rPr lang="fr-FR" sz="2000" dirty="0"/>
              <a:t>u</a:t>
            </a:r>
            <a:r>
              <a:rPr lang="fr-FR" sz="2000" dirty="0" smtClean="0"/>
              <a:t>ne programmation dans l’auditorium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681676" y="3187249"/>
            <a:ext cx="8367488" cy="2068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000" dirty="0" smtClean="0"/>
              <a:t>La session poster mixte fera l’objet d’un appel à communication. La communication pourra prendre deux formes:</a:t>
            </a:r>
          </a:p>
          <a:p>
            <a:pPr>
              <a:lnSpc>
                <a:spcPct val="100000"/>
              </a:lnSpc>
            </a:pPr>
            <a:r>
              <a:rPr lang="fr-FR" sz="2000" dirty="0" smtClean="0"/>
              <a:t>une manip pédagogique à destination du grand public</a:t>
            </a:r>
          </a:p>
          <a:p>
            <a:pPr>
              <a:lnSpc>
                <a:spcPct val="100000"/>
              </a:lnSpc>
            </a:pPr>
            <a:r>
              <a:rPr lang="fr-FR" sz="2000" dirty="0" smtClean="0"/>
              <a:t>un poster double, avec une version traditionnelle à destination des collègues et une version vulgarisée à destination du grand public.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6989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Le dispositif</a:t>
            </a:r>
            <a:endParaRPr lang="fr-FR" b="1" dirty="0">
              <a:solidFill>
                <a:srgbClr val="78C5C3"/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981858" y="2152204"/>
            <a:ext cx="8325924" cy="1080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u</a:t>
            </a:r>
            <a:r>
              <a:rPr lang="fr-FR" sz="2000" dirty="0" smtClean="0"/>
              <a:t>ne session poster mixte congrès / grand public au sein du musée</a:t>
            </a:r>
          </a:p>
          <a:p>
            <a:r>
              <a:rPr lang="fr-FR" sz="2000" dirty="0"/>
              <a:t>u</a:t>
            </a:r>
            <a:r>
              <a:rPr lang="fr-FR" sz="2000" dirty="0" smtClean="0"/>
              <a:t>ne programmation dans l’auditorium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681676" y="3187249"/>
            <a:ext cx="8367488" cy="2068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000" dirty="0" smtClean="0"/>
              <a:t>La programmation de l’auditorium proposera essentiellement :</a:t>
            </a:r>
          </a:p>
          <a:p>
            <a:pPr>
              <a:lnSpc>
                <a:spcPct val="100000"/>
              </a:lnSpc>
            </a:pPr>
            <a:r>
              <a:rPr lang="fr-FR" sz="2000" dirty="0" smtClean="0"/>
              <a:t>des tables rondes mixtes physiciens, </a:t>
            </a:r>
            <a:r>
              <a:rPr lang="fr-FR" sz="2000" dirty="0" err="1" smtClean="0"/>
              <a:t>youtubeurs</a:t>
            </a:r>
            <a:r>
              <a:rPr lang="fr-FR" sz="2000" dirty="0" smtClean="0"/>
              <a:t>, bloggeurs, auteurs, médiateurs…</a:t>
            </a:r>
          </a:p>
          <a:p>
            <a:pPr>
              <a:lnSpc>
                <a:spcPct val="100000"/>
              </a:lnSpc>
            </a:pPr>
            <a:r>
              <a:rPr lang="fr-FR" sz="2000" dirty="0" smtClean="0"/>
              <a:t>une scène artistique en clôture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883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0" y="1431235"/>
            <a:ext cx="7240740" cy="5382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Les appels à communication envisagés</a:t>
            </a:r>
            <a:endParaRPr lang="fr-FR" b="1" dirty="0">
              <a:solidFill>
                <a:srgbClr val="78C5C3"/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944912" y="2152204"/>
            <a:ext cx="8325924" cy="2244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des communications de culture scientifique basées sur des manips de démonstration qui seront présentées au public de la CSI</a:t>
            </a:r>
          </a:p>
          <a:p>
            <a:r>
              <a:rPr lang="fr-FR" sz="2000" dirty="0" smtClean="0"/>
              <a:t>des doubles posters, au format congrès traditionnel (à destination des collègues) et vulgarisés (à destination du grand public)</a:t>
            </a:r>
          </a:p>
          <a:p>
            <a:r>
              <a:rPr lang="fr-FR" sz="2000" dirty="0" smtClean="0"/>
              <a:t>des posters de culture scientifique traditionnels qui ne pourront être affichés que pendant le congrès</a:t>
            </a:r>
            <a:endParaRPr lang="fr-FR" sz="2000" dirty="0" smtClean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700060" y="4266084"/>
            <a:ext cx="8367488" cy="89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000" dirty="0" smtClean="0"/>
              <a:t>Le troisième format peut aussi être l’occasion, durant le congrès, de faire un premier débriefing des deux premiers formats.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6352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0" y="1431235"/>
            <a:ext cx="7240740" cy="5382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La collaboration avec </a:t>
            </a:r>
            <a:r>
              <a:rPr lang="fr-FR" b="1" dirty="0" err="1" smtClean="0">
                <a:solidFill>
                  <a:srgbClr val="78C5C3"/>
                </a:solidFill>
              </a:rPr>
              <a:t>Universcience</a:t>
            </a:r>
            <a:endParaRPr lang="fr-FR" b="1" dirty="0">
              <a:solidFill>
                <a:srgbClr val="78C5C3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700060" y="2049357"/>
            <a:ext cx="8367488" cy="89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000" dirty="0" smtClean="0"/>
              <a:t>Volonté manifeste de créer un événement, en impliquant les médiateurs et en favorisant l’échange entre physiciens du congrès et médiateurs.</a:t>
            </a:r>
            <a:endParaRPr lang="fr-FR" sz="200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032244" y="2682046"/>
            <a:ext cx="6192411" cy="89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000" dirty="0" smtClean="0"/>
              <a:t>→</a:t>
            </a:r>
            <a:endParaRPr lang="fr-FR" sz="2000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424793" y="2682046"/>
            <a:ext cx="5501724" cy="89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000" dirty="0" smtClean="0"/>
              <a:t>inespéré, notamment dans le contexte du nouveau Palais de la Découverte</a:t>
            </a:r>
            <a:endParaRPr lang="fr-FR" sz="2000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695444" y="3734993"/>
            <a:ext cx="8367488" cy="476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000" dirty="0" smtClean="0"/>
              <a:t>Espaces et logistique mis à disposition gratuitement</a:t>
            </a:r>
            <a:endParaRPr lang="fr-FR" sz="2000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690828" y="4450816"/>
            <a:ext cx="8367488" cy="80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000" dirty="0" smtClean="0"/>
              <a:t>Suggestions d’autres formats d’intervention (speed </a:t>
            </a:r>
            <a:r>
              <a:rPr lang="fr-FR" sz="2000" dirty="0" err="1" smtClean="0"/>
              <a:t>dating</a:t>
            </a:r>
            <a:r>
              <a:rPr lang="fr-FR" sz="2000" dirty="0" smtClean="0"/>
              <a:t>) qui pourront être une alternative au double poster.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9583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0" y="1431235"/>
            <a:ext cx="7240740" cy="5382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Point d’étape</a:t>
            </a:r>
            <a:endParaRPr lang="fr-FR" b="1" dirty="0">
              <a:solidFill>
                <a:srgbClr val="78C5C3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695449" y="2049358"/>
            <a:ext cx="8367488" cy="81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000" dirty="0" smtClean="0"/>
              <a:t>La confirmation de la disponibilité des espaces a été obtenue la semaine dernière.</a:t>
            </a:r>
            <a:endParaRPr lang="fr-FR" sz="2000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695449" y="2835982"/>
            <a:ext cx="8367488" cy="81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2000" dirty="0" smtClean="0"/>
              <a:t>L’équipe d’organisatio</a:t>
            </a:r>
            <a:r>
              <a:rPr lang="fr-FR" sz="2000" dirty="0" smtClean="0"/>
              <a:t>n est déjà identifiée (</a:t>
            </a:r>
            <a:r>
              <a:rPr lang="fr-FR" sz="2000" dirty="0"/>
              <a:t>mais </a:t>
            </a:r>
            <a:r>
              <a:rPr lang="fr-FR" sz="2000" dirty="0" err="1"/>
              <a:t>tout·e</a:t>
            </a:r>
            <a:r>
              <a:rPr lang="fr-FR" sz="2000" dirty="0"/>
              <a:t> volontaire est </a:t>
            </a:r>
            <a:r>
              <a:rPr lang="fr-FR" sz="2000" dirty="0" err="1" smtClean="0"/>
              <a:t>la·le</a:t>
            </a:r>
            <a:r>
              <a:rPr lang="fr-FR" sz="2000" dirty="0"/>
              <a:t> </a:t>
            </a:r>
            <a:r>
              <a:rPr lang="fr-FR" sz="2000" dirty="0" err="1" smtClean="0"/>
              <a:t>bienvenu·e</a:t>
            </a:r>
            <a:r>
              <a:rPr lang="fr-FR" sz="2000" dirty="0" smtClean="0"/>
              <a:t>).</a:t>
            </a:r>
            <a:endParaRPr lang="fr-FR" sz="2000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1695449" y="3622606"/>
            <a:ext cx="8367488" cy="81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2000" dirty="0" smtClean="0"/>
              <a:t>Prochaines étapes: rencontre avec l’équipe d’</a:t>
            </a:r>
            <a:r>
              <a:rPr lang="fr-FR" sz="2000" dirty="0" err="1" smtClean="0"/>
              <a:t>Universcience</a:t>
            </a:r>
            <a:r>
              <a:rPr lang="fr-FR" sz="2000" dirty="0" smtClean="0"/>
              <a:t>, mise en place des tables rondes, appel à communication.</a:t>
            </a:r>
            <a:endParaRPr lang="fr-FR" sz="20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695449" y="4409229"/>
            <a:ext cx="8367488" cy="81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2000" dirty="0" smtClean="0"/>
              <a:t>Question ouverte: est-ce que l’événement reste un « avant-congrès », ou l’intègre-t-on dans le congrès (qui commencerait donc le dimanche) ?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6850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0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Point de départ</a:t>
            </a:r>
            <a:endParaRPr lang="fr-FR" b="1" dirty="0">
              <a:solidFill>
                <a:srgbClr val="78C5C3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125021" y="2180491"/>
            <a:ext cx="7871833" cy="465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Appel à communications de culture scientifique du congrès général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21" y="2778369"/>
            <a:ext cx="5011617" cy="3341077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7601526" y="2935208"/>
            <a:ext cx="4073238" cy="851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Posters de culture scientifique</a:t>
            </a:r>
          </a:p>
          <a:p>
            <a:r>
              <a:rPr lang="fr-FR" sz="2000" dirty="0" smtClean="0"/>
              <a:t>Manips pédagogiques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719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Contexte</a:t>
            </a:r>
            <a:endParaRPr lang="fr-FR" b="1" dirty="0">
              <a:solidFill>
                <a:srgbClr val="78C5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1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Contexte</a:t>
            </a:r>
            <a:endParaRPr lang="fr-FR" b="1" dirty="0">
              <a:solidFill>
                <a:srgbClr val="78C5C3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72" y="1838036"/>
            <a:ext cx="8830559" cy="40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Contexte</a:t>
            </a:r>
            <a:endParaRPr lang="fr-FR" b="1" dirty="0">
              <a:solidFill>
                <a:srgbClr val="78C5C3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72" y="1838036"/>
            <a:ext cx="8830559" cy="4081923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4285673" y="3371273"/>
            <a:ext cx="0" cy="1838036"/>
          </a:xfrm>
          <a:prstGeom prst="line">
            <a:avLst/>
          </a:prstGeom>
          <a:ln w="63500">
            <a:solidFill>
              <a:srgbClr val="FE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783887"/>
              </p:ext>
            </p:extLst>
          </p:nvPr>
        </p:nvGraphicFramePr>
        <p:xfrm>
          <a:off x="4433452" y="3447960"/>
          <a:ext cx="5606474" cy="163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r:id="rId5" imgW="8507880" imgH="2476080" progId="">
                  <p:embed/>
                </p:oleObj>
              </mc:Choice>
              <mc:Fallback>
                <p:oleObj r:id="rId5" imgW="8507880" imgH="2476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3452" y="3447960"/>
                        <a:ext cx="5606474" cy="1632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023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Contexte</a:t>
            </a:r>
            <a:endParaRPr lang="fr-FR" b="1" dirty="0">
              <a:solidFill>
                <a:srgbClr val="78C5C3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72" y="1838036"/>
            <a:ext cx="8830559" cy="4081923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4285673" y="3371273"/>
            <a:ext cx="0" cy="1838036"/>
          </a:xfrm>
          <a:prstGeom prst="line">
            <a:avLst/>
          </a:prstGeom>
          <a:ln w="63500">
            <a:solidFill>
              <a:srgbClr val="FE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783887"/>
              </p:ext>
            </p:extLst>
          </p:nvPr>
        </p:nvGraphicFramePr>
        <p:xfrm>
          <a:off x="4433452" y="3447960"/>
          <a:ext cx="5606474" cy="163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r:id="rId5" imgW="8507880" imgH="2476080" progId="">
                  <p:embed/>
                </p:oleObj>
              </mc:Choice>
              <mc:Fallback>
                <p:oleObj r:id="rId5" imgW="8507880" imgH="2476080" progId="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3452" y="3447960"/>
                        <a:ext cx="5606474" cy="1632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necteur droit 6"/>
          <p:cNvCxnSpPr/>
          <p:nvPr/>
        </p:nvCxnSpPr>
        <p:spPr>
          <a:xfrm>
            <a:off x="4285673" y="2627742"/>
            <a:ext cx="0" cy="743531"/>
          </a:xfrm>
          <a:prstGeom prst="line">
            <a:avLst/>
          </a:prstGeom>
          <a:ln w="63500">
            <a:solidFill>
              <a:srgbClr val="CA1A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472931" y="2929328"/>
            <a:ext cx="987645" cy="36551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228600" marR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b="1" dirty="0" smtClean="0">
                <a:solidFill>
                  <a:srgbClr val="D01A1E"/>
                </a:solidFill>
                <a:effectLst>
                  <a:glow rad="1473200">
                    <a:schemeClr val="bg1">
                      <a:alpha val="81000"/>
                    </a:schemeClr>
                  </a:glow>
                </a:effectLst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Festival</a:t>
            </a:r>
            <a:endParaRPr lang="fr-FR" b="1" dirty="0">
              <a:solidFill>
                <a:srgbClr val="D01A1E"/>
              </a:solidFill>
              <a:effectLst>
                <a:glow rad="1473200">
                  <a:schemeClr val="bg1">
                    <a:alpha val="81000"/>
                  </a:schemeClr>
                </a:glow>
              </a:effectLst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40" y="2658957"/>
            <a:ext cx="915776" cy="6664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5051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Contexte</a:t>
            </a:r>
            <a:endParaRPr lang="fr-FR" b="1" dirty="0">
              <a:solidFill>
                <a:srgbClr val="78C5C3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72" y="1838036"/>
            <a:ext cx="8830559" cy="4081923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4285673" y="3371273"/>
            <a:ext cx="0" cy="1838036"/>
          </a:xfrm>
          <a:prstGeom prst="line">
            <a:avLst/>
          </a:prstGeom>
          <a:ln w="63500">
            <a:solidFill>
              <a:srgbClr val="FE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783887"/>
              </p:ext>
            </p:extLst>
          </p:nvPr>
        </p:nvGraphicFramePr>
        <p:xfrm>
          <a:off x="4433452" y="3447960"/>
          <a:ext cx="5606474" cy="163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r:id="rId5" imgW="8507880" imgH="2476080" progId="">
                  <p:embed/>
                </p:oleObj>
              </mc:Choice>
              <mc:Fallback>
                <p:oleObj r:id="rId5" imgW="8507880" imgH="2476080" progId="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3452" y="3447960"/>
                        <a:ext cx="5606474" cy="1632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necteur droit 6"/>
          <p:cNvCxnSpPr/>
          <p:nvPr/>
        </p:nvCxnSpPr>
        <p:spPr>
          <a:xfrm>
            <a:off x="4285673" y="2627742"/>
            <a:ext cx="0" cy="743531"/>
          </a:xfrm>
          <a:prstGeom prst="line">
            <a:avLst/>
          </a:prstGeom>
          <a:ln w="63500">
            <a:solidFill>
              <a:srgbClr val="CA1A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472931" y="2929328"/>
            <a:ext cx="987645" cy="36551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228600" marR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b="1" dirty="0" smtClean="0">
                <a:solidFill>
                  <a:srgbClr val="D01A1E"/>
                </a:solidFill>
                <a:effectLst>
                  <a:glow rad="1473200">
                    <a:schemeClr val="bg1">
                      <a:alpha val="81000"/>
                    </a:schemeClr>
                  </a:glow>
                </a:effectLst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Festival</a:t>
            </a:r>
            <a:endParaRPr lang="fr-FR" b="1" dirty="0">
              <a:solidFill>
                <a:srgbClr val="D01A1E"/>
              </a:solidFill>
              <a:effectLst>
                <a:glow rad="1473200">
                  <a:schemeClr val="bg1">
                    <a:alpha val="81000"/>
                  </a:schemeClr>
                </a:glow>
              </a:effectLst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40" y="2658957"/>
            <a:ext cx="915776" cy="6664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869734"/>
              </p:ext>
            </p:extLst>
          </p:nvPr>
        </p:nvGraphicFramePr>
        <p:xfrm>
          <a:off x="6881810" y="1770"/>
          <a:ext cx="5310190" cy="6856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r:id="rId8" imgW="3047760" imgH="3934800" progId="">
                  <p:embed/>
                </p:oleObj>
              </mc:Choice>
              <mc:Fallback>
                <p:oleObj r:id="rId8" imgW="3047760" imgH="3934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81810" y="1770"/>
                        <a:ext cx="5310190" cy="6856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97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Contexte</a:t>
            </a:r>
            <a:endParaRPr lang="fr-FR" b="1" dirty="0">
              <a:solidFill>
                <a:srgbClr val="78C5C3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72" y="1838036"/>
            <a:ext cx="8830559" cy="4081923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4285673" y="3149600"/>
            <a:ext cx="0" cy="2059709"/>
          </a:xfrm>
          <a:prstGeom prst="line">
            <a:avLst/>
          </a:prstGeom>
          <a:ln w="63500">
            <a:solidFill>
              <a:srgbClr val="FE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783887"/>
              </p:ext>
            </p:extLst>
          </p:nvPr>
        </p:nvGraphicFramePr>
        <p:xfrm>
          <a:off x="4433452" y="3447960"/>
          <a:ext cx="5606474" cy="163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r:id="rId5" imgW="8507880" imgH="2476080" progId="">
                  <p:embed/>
                </p:oleObj>
              </mc:Choice>
              <mc:Fallback>
                <p:oleObj r:id="rId5" imgW="8507880" imgH="2476080" progId="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3452" y="3447960"/>
                        <a:ext cx="5606474" cy="1632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necteur droit 6"/>
          <p:cNvCxnSpPr/>
          <p:nvPr/>
        </p:nvCxnSpPr>
        <p:spPr>
          <a:xfrm>
            <a:off x="4341089" y="2627742"/>
            <a:ext cx="0" cy="743531"/>
          </a:xfrm>
          <a:prstGeom prst="line">
            <a:avLst/>
          </a:prstGeom>
          <a:ln w="63500">
            <a:solidFill>
              <a:srgbClr val="CA1A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472931" y="2929328"/>
            <a:ext cx="987645" cy="36551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228600" marR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b="1" dirty="0" smtClean="0">
                <a:solidFill>
                  <a:srgbClr val="D01A1E"/>
                </a:solidFill>
                <a:effectLst>
                  <a:glow rad="1473200">
                    <a:schemeClr val="bg1">
                      <a:alpha val="81000"/>
                    </a:schemeClr>
                  </a:glow>
                </a:effectLst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Festival</a:t>
            </a:r>
            <a:endParaRPr lang="fr-FR" b="1" dirty="0">
              <a:solidFill>
                <a:srgbClr val="D01A1E"/>
              </a:solidFill>
              <a:effectLst>
                <a:glow rad="1473200">
                  <a:schemeClr val="bg1">
                    <a:alpha val="81000"/>
                  </a:schemeClr>
                </a:glow>
              </a:effectLst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40" y="2658957"/>
            <a:ext cx="915776" cy="6664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93" y="2918237"/>
            <a:ext cx="752792" cy="6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00060" y="366272"/>
            <a:ext cx="8226456" cy="88223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1C83C1"/>
                </a:solidFill>
              </a:rPr>
              <a:t>Avant-congrès</a:t>
            </a:r>
            <a:endParaRPr lang="fr-FR" sz="3600" dirty="0">
              <a:solidFill>
                <a:srgbClr val="1C83C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00061" y="1431235"/>
            <a:ext cx="3504986" cy="53824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78C5C3"/>
                </a:solidFill>
              </a:rPr>
              <a:t>Contexte</a:t>
            </a:r>
            <a:endParaRPr lang="fr-FR" b="1" dirty="0">
              <a:solidFill>
                <a:srgbClr val="78C5C3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125021" y="2180491"/>
            <a:ext cx="7871833" cy="465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Une demi-journée commune au congrès et au festival, pour :</a:t>
            </a:r>
            <a:endParaRPr lang="fr-FR" sz="2000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2277421" y="2619207"/>
            <a:ext cx="8325924" cy="2340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une rencontre du grand public avec les physiciens chercheurs</a:t>
            </a:r>
          </a:p>
          <a:p>
            <a:r>
              <a:rPr lang="fr-FR" sz="2000" dirty="0" smtClean="0"/>
              <a:t>une rencontre de la communauté SFP nationale avec le grand public</a:t>
            </a:r>
          </a:p>
          <a:p>
            <a:r>
              <a:rPr lang="fr-FR" sz="2000" dirty="0" smtClean="0"/>
              <a:t>une </a:t>
            </a:r>
            <a:r>
              <a:rPr lang="fr-FR" sz="2000" dirty="0"/>
              <a:t>rencontre de la communauté SFP nationale avec </a:t>
            </a:r>
            <a:r>
              <a:rPr lang="fr-FR" sz="2000" dirty="0" smtClean="0"/>
              <a:t>les autres acteurs Physique et Société (bloggeurs, </a:t>
            </a:r>
            <a:r>
              <a:rPr lang="fr-FR" sz="2000" dirty="0" err="1" smtClean="0"/>
              <a:t>youtubeurs</a:t>
            </a:r>
            <a:r>
              <a:rPr lang="fr-FR" sz="2000" dirty="0" smtClean="0"/>
              <a:t>, médiateurs, auteurs, …)</a:t>
            </a:r>
          </a:p>
          <a:p>
            <a:r>
              <a:rPr lang="fr-FR" sz="2000" dirty="0" smtClean="0"/>
              <a:t>une « démonstration sur le terrain » des communications de culture scientifique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78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91425" tIns="45700" rIns="91425" bIns="45700" anchor="t" anchorCtr="0">
        <a:noAutofit/>
      </a:bodyPr>
      <a:lstStyle>
        <a:defPPr marL="228600" marR="0" indent="-228600" algn="just" rtl="0">
          <a:lnSpc>
            <a:spcPct val="90000"/>
          </a:lnSpc>
          <a:spcBef>
            <a:spcPts val="0"/>
          </a:spcBef>
          <a:spcAft>
            <a:spcPts val="0"/>
          </a:spcAft>
          <a:buClr>
            <a:schemeClr val="dk1"/>
          </a:buClr>
          <a:buSzPts val="1800"/>
          <a:buFont typeface="Arial"/>
          <a:buNone/>
          <a:defRPr dirty="0">
            <a:solidFill>
              <a:schemeClr val="dk1"/>
            </a:solidFill>
            <a:latin typeface="Arial" panose="020B0604020202020204" pitchFamily="34" charset="0"/>
            <a:ea typeface="Tahoma"/>
            <a:cs typeface="Arial" panose="020B0604020202020204" pitchFamily="34" charset="0"/>
            <a:sym typeface="Tahom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539</Words>
  <Application>Microsoft Office PowerPoint</Application>
  <PresentationFormat>Grand écran</PresentationFormat>
  <Paragraphs>77</Paragraphs>
  <Slides>19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Thème Office</vt:lpstr>
      <vt:lpstr>Présentation PowerPoint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Avant-congrès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Olipia</dc:creator>
  <cp:lastModifiedBy>Daniel</cp:lastModifiedBy>
  <cp:revision>38</cp:revision>
  <dcterms:created xsi:type="dcterms:W3CDTF">2022-05-03T09:22:51Z</dcterms:created>
  <dcterms:modified xsi:type="dcterms:W3CDTF">2022-11-26T16:11:51Z</dcterms:modified>
</cp:coreProperties>
</file>