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58" r:id="rId3"/>
    <p:sldId id="259" r:id="rId4"/>
    <p:sldId id="260" r:id="rId5"/>
    <p:sldId id="263" r:id="rId6"/>
    <p:sldId id="267" r:id="rId7"/>
    <p:sldId id="26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719"/>
    <a:srgbClr val="EA5A28"/>
    <a:srgbClr val="F7AE67"/>
    <a:srgbClr val="87CB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p:restoredTop sz="94694"/>
  </p:normalViewPr>
  <p:slideViewPr>
    <p:cSldViewPr snapToGrid="0" snapToObjects="1">
      <p:cViewPr varScale="1">
        <p:scale>
          <a:sx n="69" d="100"/>
          <a:sy n="69" d="100"/>
        </p:scale>
        <p:origin x="832"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81FCA3C-70FC-3446-B658-7CDAFAD5E5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022FA87-C9A9-0845-A7EC-C37759184E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451B-93D8-7B44-AEC4-3B6287947F94}" type="datetimeFigureOut">
              <a:rPr lang="fr-FR" smtClean="0"/>
              <a:t>29/11/2022</a:t>
            </a:fld>
            <a:endParaRPr lang="fr-FR"/>
          </a:p>
        </p:txBody>
      </p:sp>
      <p:sp>
        <p:nvSpPr>
          <p:cNvPr id="4" name="Espace réservé du pied de page 3">
            <a:extLst>
              <a:ext uri="{FF2B5EF4-FFF2-40B4-BE49-F238E27FC236}">
                <a16:creationId xmlns:a16="http://schemas.microsoft.com/office/drawing/2014/main" id="{DB0144CC-F2D2-7049-B532-4CBF5F9E9F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30CA46-82F3-0243-AA82-328A4E2C27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9B125-01E9-034F-AD78-EBFBAD0F4AAB}" type="slidenum">
              <a:rPr lang="fr-FR" smtClean="0"/>
              <a:t>‹N°›</a:t>
            </a:fld>
            <a:endParaRPr lang="fr-FR"/>
          </a:p>
        </p:txBody>
      </p:sp>
    </p:spTree>
    <p:extLst>
      <p:ext uri="{BB962C8B-B14F-4D97-AF65-F5344CB8AC3E}">
        <p14:creationId xmlns:p14="http://schemas.microsoft.com/office/powerpoint/2010/main" val="383320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8ABC1-20F7-3A4B-9B89-61F1DD52798E}" type="datetimeFigureOut">
              <a:rPr lang="fr-FR" smtClean="0"/>
              <a:t>29/11/2022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170D2-B921-3248-AE92-CB4A75203563}" type="slidenum">
              <a:rPr lang="fr-FR" smtClean="0"/>
              <a:t>‹N°›</a:t>
            </a:fld>
            <a:endParaRPr lang="fr-FR"/>
          </a:p>
        </p:txBody>
      </p:sp>
    </p:spTree>
    <p:extLst>
      <p:ext uri="{BB962C8B-B14F-4D97-AF65-F5344CB8AC3E}">
        <p14:creationId xmlns:p14="http://schemas.microsoft.com/office/powerpoint/2010/main" val="401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ouvertur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EA969F9-CFB9-814B-9A90-C2761496EDA2}"/>
              </a:ext>
            </a:extLst>
          </p:cNvPr>
          <p:cNvSpPr/>
          <p:nvPr userDrawn="1"/>
        </p:nvSpPr>
        <p:spPr>
          <a:xfrm>
            <a:off x="0" y="0"/>
            <a:ext cx="837788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4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1" name="Image 10">
            <a:extLst>
              <a:ext uri="{FF2B5EF4-FFF2-40B4-BE49-F238E27FC236}">
                <a16:creationId xmlns:a16="http://schemas.microsoft.com/office/drawing/2014/main" id="{B2CFEA77-5C04-6F41-B053-964E67EAF510}"/>
              </a:ext>
            </a:extLst>
          </p:cNvPr>
          <p:cNvPicPr>
            <a:picLocks noChangeAspect="1"/>
          </p:cNvPicPr>
          <p:nvPr userDrawn="1"/>
        </p:nvPicPr>
        <p:blipFill>
          <a:blip r:embed="rId2"/>
          <a:stretch>
            <a:fillRect/>
          </a:stretch>
        </p:blipFill>
        <p:spPr>
          <a:xfrm>
            <a:off x="374787" y="349963"/>
            <a:ext cx="1299424" cy="1067384"/>
          </a:xfrm>
          <a:prstGeom prst="rect">
            <a:avLst/>
          </a:prstGeom>
        </p:spPr>
      </p:pic>
      <p:sp>
        <p:nvSpPr>
          <p:cNvPr id="12" name="Parallélogramme 11">
            <a:extLst>
              <a:ext uri="{FF2B5EF4-FFF2-40B4-BE49-F238E27FC236}">
                <a16:creationId xmlns:a16="http://schemas.microsoft.com/office/drawing/2014/main" id="{95A6EB66-16B2-4F48-9193-D824535F73BE}"/>
              </a:ext>
            </a:extLst>
          </p:cNvPr>
          <p:cNvSpPr/>
          <p:nvPr userDrawn="1"/>
        </p:nvSpPr>
        <p:spPr>
          <a:xfrm>
            <a:off x="5203264" y="0"/>
            <a:ext cx="10724663" cy="6858000"/>
          </a:xfrm>
          <a:prstGeom prst="parallelogram">
            <a:avLst>
              <a:gd name="adj" fmla="val 47139"/>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a:extLst>
              <a:ext uri="{FF2B5EF4-FFF2-40B4-BE49-F238E27FC236}">
                <a16:creationId xmlns:a16="http://schemas.microsoft.com/office/drawing/2014/main" id="{7CC294B6-EC32-7047-992C-E139E4CB6F3E}"/>
              </a:ext>
            </a:extLst>
          </p:cNvPr>
          <p:cNvSpPr>
            <a:spLocks noGrp="1"/>
          </p:cNvSpPr>
          <p:nvPr>
            <p:ph type="ctrTitle" hasCustomPrompt="1"/>
          </p:nvPr>
        </p:nvSpPr>
        <p:spPr>
          <a:xfrm>
            <a:off x="475779" y="2428959"/>
            <a:ext cx="5881687" cy="516472"/>
          </a:xfrm>
        </p:spPr>
        <p:txBody>
          <a:bodyPr wrap="square" anchor="ctr" anchorCtr="0">
            <a:no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40</a:t>
            </a:r>
          </a:p>
        </p:txBody>
      </p:sp>
      <p:sp>
        <p:nvSpPr>
          <p:cNvPr id="5" name="Espace réservé du texte 4">
            <a:extLst>
              <a:ext uri="{FF2B5EF4-FFF2-40B4-BE49-F238E27FC236}">
                <a16:creationId xmlns:a16="http://schemas.microsoft.com/office/drawing/2014/main" id="{2326401F-A035-B44F-A85C-157303F73262}"/>
              </a:ext>
            </a:extLst>
          </p:cNvPr>
          <p:cNvSpPr>
            <a:spLocks noGrp="1"/>
          </p:cNvSpPr>
          <p:nvPr>
            <p:ph type="body" sz="quarter" idx="10" hasCustomPrompt="1"/>
          </p:nvPr>
        </p:nvSpPr>
        <p:spPr>
          <a:xfrm>
            <a:off x="475779" y="5354152"/>
            <a:ext cx="4330397" cy="434975"/>
          </a:xfrm>
        </p:spPr>
        <p:txBody>
          <a:bodyPr anchor="t" anchorCtr="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 </a:t>
            </a:r>
            <a:r>
              <a:rPr lang="fr-FR" dirty="0" err="1"/>
              <a:t>Tahoma</a:t>
            </a:r>
            <a:r>
              <a:rPr lang="fr-FR" dirty="0"/>
              <a:t> 20</a:t>
            </a:r>
          </a:p>
          <a:p>
            <a:pPr lvl="0"/>
            <a:endParaRPr lang="fr-FR" dirty="0"/>
          </a:p>
        </p:txBody>
      </p:sp>
    </p:spTree>
    <p:extLst>
      <p:ext uri="{BB962C8B-B14F-4D97-AF65-F5344CB8AC3E}">
        <p14:creationId xmlns:p14="http://schemas.microsoft.com/office/powerpoint/2010/main" val="379071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D45E6D33-E0D0-404A-A9D1-68349BF6F0A4}"/>
              </a:ext>
            </a:extLst>
          </p:cNvPr>
          <p:cNvSpPr>
            <a:spLocks noGrp="1"/>
          </p:cNvSpPr>
          <p:nvPr>
            <p:ph type="body" sz="quarter" idx="13" hasCustomPrompt="1"/>
          </p:nvPr>
        </p:nvSpPr>
        <p:spPr>
          <a:xfrm>
            <a:off x="557214" y="2028825"/>
            <a:ext cx="1061574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12768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1719"/>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D45E6D33-E0D0-404A-A9D1-68349BF6F0A4}"/>
              </a:ext>
            </a:extLst>
          </p:cNvPr>
          <p:cNvSpPr>
            <a:spLocks noGrp="1"/>
          </p:cNvSpPr>
          <p:nvPr>
            <p:ph type="body" sz="quarter" idx="13" hasCustomPrompt="1"/>
          </p:nvPr>
        </p:nvSpPr>
        <p:spPr>
          <a:xfrm>
            <a:off x="557214" y="2028825"/>
            <a:ext cx="1061574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88633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encarts">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778973" y="918893"/>
            <a:ext cx="8679351" cy="516472"/>
          </a:xfrm>
        </p:spPr>
        <p:txBody>
          <a:bodyPr wrap="none" anchor="t" anchorCtr="0"/>
          <a:lstStyle>
            <a:lvl1pPr algn="l">
              <a:defRPr sz="32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2" name="Espace réservé du numéro de diapositive 5">
            <a:extLst>
              <a:ext uri="{FF2B5EF4-FFF2-40B4-BE49-F238E27FC236}">
                <a16:creationId xmlns:a16="http://schemas.microsoft.com/office/drawing/2014/main" id="{9E48A28C-58E0-314C-BF31-7F143A22F6E9}"/>
              </a:ext>
            </a:extLst>
          </p:cNvPr>
          <p:cNvSpPr>
            <a:spLocks noGrp="1"/>
          </p:cNvSpPr>
          <p:nvPr>
            <p:ph type="sldNum" sz="quarter" idx="4"/>
          </p:nvPr>
        </p:nvSpPr>
        <p:spPr>
          <a:xfrm>
            <a:off x="11172954" y="6296026"/>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3" name="Espace réservé du texte 11">
            <a:extLst>
              <a:ext uri="{FF2B5EF4-FFF2-40B4-BE49-F238E27FC236}">
                <a16:creationId xmlns:a16="http://schemas.microsoft.com/office/drawing/2014/main" id="{C8B690D4-004B-0E4C-A0F2-586DA3F825C5}"/>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4" name="Скругленный прямоугольник 14">
            <a:extLst>
              <a:ext uri="{FF2B5EF4-FFF2-40B4-BE49-F238E27FC236}">
                <a16:creationId xmlns:a16="http://schemas.microsoft.com/office/drawing/2014/main" id="{2B722AA4-7CF6-D848-BEA8-9EF46A356655}"/>
              </a:ext>
            </a:extLst>
          </p:cNvPr>
          <p:cNvSpPr/>
          <p:nvPr/>
        </p:nvSpPr>
        <p:spPr>
          <a:xfrm>
            <a:off x="4414905" y="2450147"/>
            <a:ext cx="3362190" cy="3095941"/>
          </a:xfrm>
          <a:prstGeom prst="roundRect">
            <a:avLst>
              <a:gd name="adj" fmla="val 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Tahoma" panose="020B0604030504040204" pitchFamily="34" charset="0"/>
              <a:ea typeface="Tahoma" panose="020B0604030504040204" pitchFamily="34" charset="0"/>
              <a:cs typeface="Tahoma" panose="020B0604030504040204" pitchFamily="34" charset="0"/>
            </a:endParaRPr>
          </a:p>
        </p:txBody>
      </p:sp>
      <p:sp>
        <p:nvSpPr>
          <p:cNvPr id="17" name="Скругленный прямоугольник 20">
            <a:extLst>
              <a:ext uri="{FF2B5EF4-FFF2-40B4-BE49-F238E27FC236}">
                <a16:creationId xmlns:a16="http://schemas.microsoft.com/office/drawing/2014/main" id="{DA1F06BB-D561-A043-B3EE-07C658D43D80}"/>
              </a:ext>
            </a:extLst>
          </p:cNvPr>
          <p:cNvSpPr/>
          <p:nvPr/>
        </p:nvSpPr>
        <p:spPr>
          <a:xfrm>
            <a:off x="8050836" y="2450147"/>
            <a:ext cx="3362190" cy="3095941"/>
          </a:xfrm>
          <a:prstGeom prst="roundRect">
            <a:avLst>
              <a:gd name="adj" fmla="val 0"/>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20" name="Скругленный прямоугольник 14">
            <a:extLst>
              <a:ext uri="{FF2B5EF4-FFF2-40B4-BE49-F238E27FC236}">
                <a16:creationId xmlns:a16="http://schemas.microsoft.com/office/drawing/2014/main" id="{ABD55305-0CFF-F447-B0DB-8BE234911786}"/>
              </a:ext>
            </a:extLst>
          </p:cNvPr>
          <p:cNvSpPr/>
          <p:nvPr/>
        </p:nvSpPr>
        <p:spPr>
          <a:xfrm>
            <a:off x="778974" y="2450147"/>
            <a:ext cx="3362190" cy="3095941"/>
          </a:xfrm>
          <a:prstGeom prst="roundRect">
            <a:avLst>
              <a:gd name="adj" fmla="val 0"/>
            </a:avLst>
          </a:prstGeom>
          <a:solidFill>
            <a:srgbClr val="87CBC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texte 2">
            <a:extLst>
              <a:ext uri="{FF2B5EF4-FFF2-40B4-BE49-F238E27FC236}">
                <a16:creationId xmlns:a16="http://schemas.microsoft.com/office/drawing/2014/main" id="{7C9A35FE-94F5-4A4C-90FC-5B50FD49C2D3}"/>
              </a:ext>
            </a:extLst>
          </p:cNvPr>
          <p:cNvSpPr>
            <a:spLocks noGrp="1"/>
          </p:cNvSpPr>
          <p:nvPr>
            <p:ph type="body" sz="quarter" idx="15" hasCustomPrompt="1"/>
          </p:nvPr>
        </p:nvSpPr>
        <p:spPr>
          <a:xfrm>
            <a:off x="778974"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fr-FR" dirty="0"/>
              <a:t>Idée 1 Arial 16</a:t>
            </a:r>
          </a:p>
          <a:p>
            <a:pPr lvl="0"/>
            <a:endParaRPr lang="fr-FR" dirty="0"/>
          </a:p>
        </p:txBody>
      </p:sp>
      <p:sp>
        <p:nvSpPr>
          <p:cNvPr id="22" name="Espace réservé du texte 2">
            <a:extLst>
              <a:ext uri="{FF2B5EF4-FFF2-40B4-BE49-F238E27FC236}">
                <a16:creationId xmlns:a16="http://schemas.microsoft.com/office/drawing/2014/main" id="{F72B8426-90B8-A14E-A7C9-9037871A9803}"/>
              </a:ext>
            </a:extLst>
          </p:cNvPr>
          <p:cNvSpPr>
            <a:spLocks noGrp="1"/>
          </p:cNvSpPr>
          <p:nvPr>
            <p:ph type="body" sz="quarter" idx="16" hasCustomPrompt="1"/>
          </p:nvPr>
        </p:nvSpPr>
        <p:spPr>
          <a:xfrm>
            <a:off x="1028852" y="3850825"/>
            <a:ext cx="2857348" cy="74244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23" name="Espace réservé du texte 2">
            <a:extLst>
              <a:ext uri="{FF2B5EF4-FFF2-40B4-BE49-F238E27FC236}">
                <a16:creationId xmlns:a16="http://schemas.microsoft.com/office/drawing/2014/main" id="{F519B7FF-BA67-1047-897E-F067013ED323}"/>
              </a:ext>
            </a:extLst>
          </p:cNvPr>
          <p:cNvSpPr>
            <a:spLocks noGrp="1"/>
          </p:cNvSpPr>
          <p:nvPr>
            <p:ph type="body" sz="quarter" idx="17" hasCustomPrompt="1"/>
          </p:nvPr>
        </p:nvSpPr>
        <p:spPr>
          <a:xfrm>
            <a:off x="4414905"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2 Arial 16</a:t>
            </a:r>
          </a:p>
          <a:p>
            <a:pPr lvl="0"/>
            <a:endParaRPr lang="fr-FR" dirty="0"/>
          </a:p>
          <a:p>
            <a:pPr lvl="0"/>
            <a:endParaRPr lang="fr-FR" dirty="0"/>
          </a:p>
        </p:txBody>
      </p:sp>
      <p:sp>
        <p:nvSpPr>
          <p:cNvPr id="24" name="Espace réservé du texte 2">
            <a:extLst>
              <a:ext uri="{FF2B5EF4-FFF2-40B4-BE49-F238E27FC236}">
                <a16:creationId xmlns:a16="http://schemas.microsoft.com/office/drawing/2014/main" id="{F8863893-88D0-6147-B005-747CF0346571}"/>
              </a:ext>
            </a:extLst>
          </p:cNvPr>
          <p:cNvSpPr>
            <a:spLocks noGrp="1"/>
          </p:cNvSpPr>
          <p:nvPr>
            <p:ph type="body" sz="quarter" idx="18" hasCustomPrompt="1"/>
          </p:nvPr>
        </p:nvSpPr>
        <p:spPr>
          <a:xfrm>
            <a:off x="4664783" y="3850825"/>
            <a:ext cx="2857348" cy="742449"/>
          </a:xfrm>
        </p:spPr>
        <p:txBody>
          <a:bodyPr/>
          <a:lstStyle>
            <a:lvl1pPr marL="0" marR="0" indent="0" algn="ctr" defTabSz="914400" rtl="0" eaLnBrk="1" fontAlgn="auto" latinLnBrk="0" hangingPunct="1">
              <a:lnSpc>
                <a:spcPct val="14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25" name="Espace réservé du texte 2">
            <a:extLst>
              <a:ext uri="{FF2B5EF4-FFF2-40B4-BE49-F238E27FC236}">
                <a16:creationId xmlns:a16="http://schemas.microsoft.com/office/drawing/2014/main" id="{89E745B0-2267-B041-B2D1-458FC7EA915B}"/>
              </a:ext>
            </a:extLst>
          </p:cNvPr>
          <p:cNvSpPr>
            <a:spLocks noGrp="1"/>
          </p:cNvSpPr>
          <p:nvPr>
            <p:ph type="body" sz="quarter" idx="19" hasCustomPrompt="1"/>
          </p:nvPr>
        </p:nvSpPr>
        <p:spPr>
          <a:xfrm>
            <a:off x="8050836"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3 Arial 16</a:t>
            </a:r>
          </a:p>
          <a:p>
            <a:pPr lvl="0"/>
            <a:endParaRPr lang="fr-FR" dirty="0"/>
          </a:p>
          <a:p>
            <a:pPr lvl="0"/>
            <a:endParaRPr lang="fr-FR" dirty="0"/>
          </a:p>
        </p:txBody>
      </p:sp>
      <p:sp>
        <p:nvSpPr>
          <p:cNvPr id="26" name="Espace réservé du texte 2">
            <a:extLst>
              <a:ext uri="{FF2B5EF4-FFF2-40B4-BE49-F238E27FC236}">
                <a16:creationId xmlns:a16="http://schemas.microsoft.com/office/drawing/2014/main" id="{08085BC0-D446-3841-90F0-9CE99D5F0B74}"/>
              </a:ext>
            </a:extLst>
          </p:cNvPr>
          <p:cNvSpPr>
            <a:spLocks noGrp="1"/>
          </p:cNvSpPr>
          <p:nvPr>
            <p:ph type="body" sz="quarter" idx="20" hasCustomPrompt="1"/>
          </p:nvPr>
        </p:nvSpPr>
        <p:spPr>
          <a:xfrm>
            <a:off x="8300714" y="3850825"/>
            <a:ext cx="2857348" cy="742449"/>
          </a:xfrm>
        </p:spPr>
        <p:txBody>
          <a:bodyPr/>
          <a:lstStyle>
            <a:lvl1pPr marL="0" marR="0" indent="0" algn="ctr" defTabSz="914400" rtl="0" eaLnBrk="1" fontAlgn="auto" latinLnBrk="0" hangingPunct="1">
              <a:lnSpc>
                <a:spcPct val="14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6" name="Espace réservé du texte 5">
            <a:extLst>
              <a:ext uri="{FF2B5EF4-FFF2-40B4-BE49-F238E27FC236}">
                <a16:creationId xmlns:a16="http://schemas.microsoft.com/office/drawing/2014/main" id="{34AA8A7F-6CAF-FA42-8467-B4E9A35BE64C}"/>
              </a:ext>
            </a:extLst>
          </p:cNvPr>
          <p:cNvSpPr>
            <a:spLocks noGrp="1"/>
          </p:cNvSpPr>
          <p:nvPr>
            <p:ph type="body" sz="quarter" idx="21" hasCustomPrompt="1"/>
          </p:nvPr>
        </p:nvSpPr>
        <p:spPr>
          <a:xfrm>
            <a:off x="779463" y="1676400"/>
            <a:ext cx="10633075" cy="419100"/>
          </a:xfrm>
        </p:spPr>
        <p:txBody>
          <a:bodyPr/>
          <a:lstStyle>
            <a:lvl1pPr>
              <a:buFontTx/>
              <a:buNone/>
              <a:defRPr sz="1600">
                <a:latin typeface="Tahoma" panose="020B0604030504040204" pitchFamily="34" charset="0"/>
                <a:ea typeface="Tahoma" panose="020B0604030504040204" pitchFamily="34" charset="0"/>
                <a:cs typeface="Tahoma" panose="020B0604030504040204" pitchFamily="34" charset="0"/>
              </a:defRPr>
            </a:lvl1pPr>
            <a:lvl2pPr>
              <a:buNone/>
              <a:defRPr/>
            </a:lvl2pPr>
          </a:lstStyle>
          <a:p>
            <a:pPr lvl="0"/>
            <a:r>
              <a:rPr lang="fr-FR" dirty="0"/>
              <a:t>Texte</a:t>
            </a:r>
          </a:p>
          <a:p>
            <a:pPr lvl="0"/>
            <a:endParaRPr lang="fr-FR" dirty="0"/>
          </a:p>
        </p:txBody>
      </p:sp>
    </p:spTree>
    <p:extLst>
      <p:ext uri="{BB962C8B-B14F-4D97-AF65-F5344CB8AC3E}">
        <p14:creationId xmlns:p14="http://schemas.microsoft.com/office/powerpoint/2010/main" val="333822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ncarts">
    <p:spTree>
      <p:nvGrpSpPr>
        <p:cNvPr id="1" name=""/>
        <p:cNvGrpSpPr/>
        <p:nvPr/>
      </p:nvGrpSpPr>
      <p:grpSpPr>
        <a:xfrm>
          <a:off x="0" y="0"/>
          <a:ext cx="0" cy="0"/>
          <a:chOff x="0" y="0"/>
          <a:chExt cx="0" cy="0"/>
        </a:xfrm>
      </p:grpSpPr>
      <p:sp>
        <p:nvSpPr>
          <p:cNvPr id="46" name="Скругленный прямоугольник 49">
            <a:extLst>
              <a:ext uri="{FF2B5EF4-FFF2-40B4-BE49-F238E27FC236}">
                <a16:creationId xmlns:a16="http://schemas.microsoft.com/office/drawing/2014/main" id="{7FFC3F83-42F6-D34F-ABED-7C30AF66D177}"/>
              </a:ext>
            </a:extLst>
          </p:cNvPr>
          <p:cNvSpPr/>
          <p:nvPr/>
        </p:nvSpPr>
        <p:spPr>
          <a:xfrm>
            <a:off x="4537639" y="297060"/>
            <a:ext cx="3507398" cy="3023942"/>
          </a:xfrm>
          <a:prstGeom prst="roundRect">
            <a:avLst>
              <a:gd name="adj" fmla="val 0"/>
            </a:avLst>
          </a:prstGeom>
          <a:solidFill>
            <a:srgbClr val="87CBC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3665197" cy="535531"/>
          </a:xfrm>
        </p:spPr>
        <p:txBody>
          <a:bodyPr wrap="square" anchor="t" anchorCtr="0">
            <a:spAutoFit/>
          </a:bodyPr>
          <a:lstStyle>
            <a:lvl1pPr algn="l">
              <a:defRPr sz="32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3" name="Espace réservé du texte 11">
            <a:extLst>
              <a:ext uri="{FF2B5EF4-FFF2-40B4-BE49-F238E27FC236}">
                <a16:creationId xmlns:a16="http://schemas.microsoft.com/office/drawing/2014/main" id="{C8B690D4-004B-0E4C-A0F2-586DA3F825C5}"/>
              </a:ext>
            </a:extLst>
          </p:cNvPr>
          <p:cNvSpPr>
            <a:spLocks noGrp="1"/>
          </p:cNvSpPr>
          <p:nvPr>
            <p:ph type="body" sz="quarter" idx="14" hasCustomPrompt="1"/>
          </p:nvPr>
        </p:nvSpPr>
        <p:spPr>
          <a:xfrm>
            <a:off x="1" y="6410325"/>
            <a:ext cx="4071938"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37" name="Скругленный прямоугольник 33">
            <a:extLst>
              <a:ext uri="{FF2B5EF4-FFF2-40B4-BE49-F238E27FC236}">
                <a16:creationId xmlns:a16="http://schemas.microsoft.com/office/drawing/2014/main" id="{A6C12B65-D655-F04D-BF7A-5BAF874CC5DF}"/>
              </a:ext>
            </a:extLst>
          </p:cNvPr>
          <p:cNvSpPr/>
          <p:nvPr/>
        </p:nvSpPr>
        <p:spPr>
          <a:xfrm>
            <a:off x="8289886" y="297060"/>
            <a:ext cx="3507398" cy="3023942"/>
          </a:xfrm>
          <a:prstGeom prst="roundRect">
            <a:avLst>
              <a:gd name="adj" fmla="val 0"/>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40" name="Скругленный прямоугольник 43">
            <a:extLst>
              <a:ext uri="{FF2B5EF4-FFF2-40B4-BE49-F238E27FC236}">
                <a16:creationId xmlns:a16="http://schemas.microsoft.com/office/drawing/2014/main" id="{E86D6633-15A4-5048-9C91-6DF1FABEEBB2}"/>
              </a:ext>
            </a:extLst>
          </p:cNvPr>
          <p:cNvSpPr/>
          <p:nvPr/>
        </p:nvSpPr>
        <p:spPr>
          <a:xfrm>
            <a:off x="8274422" y="3519864"/>
            <a:ext cx="3507398" cy="3023942"/>
          </a:xfrm>
          <a:prstGeom prst="roundRect">
            <a:avLst>
              <a:gd name="adj" fmla="val 0"/>
            </a:avLst>
          </a:prstGeom>
          <a:solidFill>
            <a:srgbClr val="F7AE6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43" name="Скругленный прямоугольник 46">
            <a:extLst>
              <a:ext uri="{FF2B5EF4-FFF2-40B4-BE49-F238E27FC236}">
                <a16:creationId xmlns:a16="http://schemas.microsoft.com/office/drawing/2014/main" id="{AC70CFFB-898B-E445-A2F5-087390295167}"/>
              </a:ext>
            </a:extLst>
          </p:cNvPr>
          <p:cNvSpPr/>
          <p:nvPr/>
        </p:nvSpPr>
        <p:spPr>
          <a:xfrm>
            <a:off x="4537639" y="3519864"/>
            <a:ext cx="3507398" cy="3023942"/>
          </a:xfrm>
          <a:prstGeom prst="roundRect">
            <a:avLst>
              <a:gd name="adj" fmla="val 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48" name="Espace réservé du texte 2">
            <a:extLst>
              <a:ext uri="{FF2B5EF4-FFF2-40B4-BE49-F238E27FC236}">
                <a16:creationId xmlns:a16="http://schemas.microsoft.com/office/drawing/2014/main" id="{207F9551-AB36-AE49-B68E-69E0BA65F514}"/>
              </a:ext>
            </a:extLst>
          </p:cNvPr>
          <p:cNvSpPr>
            <a:spLocks noGrp="1"/>
          </p:cNvSpPr>
          <p:nvPr>
            <p:ph type="body" sz="quarter" idx="15" hasCustomPrompt="1"/>
          </p:nvPr>
        </p:nvSpPr>
        <p:spPr>
          <a:xfrm>
            <a:off x="4537639" y="1204446"/>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fr-FR" dirty="0"/>
              <a:t>Idée 1 Arial 16</a:t>
            </a:r>
          </a:p>
          <a:p>
            <a:pPr lvl="0"/>
            <a:endParaRPr lang="fr-FR" dirty="0"/>
          </a:p>
        </p:txBody>
      </p:sp>
      <p:sp>
        <p:nvSpPr>
          <p:cNvPr id="49" name="Espace réservé du texte 2">
            <a:extLst>
              <a:ext uri="{FF2B5EF4-FFF2-40B4-BE49-F238E27FC236}">
                <a16:creationId xmlns:a16="http://schemas.microsoft.com/office/drawing/2014/main" id="{8C514D85-42B6-EB48-8AD6-8318AAE8033A}"/>
              </a:ext>
            </a:extLst>
          </p:cNvPr>
          <p:cNvSpPr>
            <a:spLocks noGrp="1"/>
          </p:cNvSpPr>
          <p:nvPr>
            <p:ph type="body" sz="quarter" idx="16" hasCustomPrompt="1"/>
          </p:nvPr>
        </p:nvSpPr>
        <p:spPr>
          <a:xfrm>
            <a:off x="4787516" y="1712317"/>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0" name="Espace réservé du texte 2">
            <a:extLst>
              <a:ext uri="{FF2B5EF4-FFF2-40B4-BE49-F238E27FC236}">
                <a16:creationId xmlns:a16="http://schemas.microsoft.com/office/drawing/2014/main" id="{A8BF7ED8-8FCB-A84C-B2CA-81F612786A2F}"/>
              </a:ext>
            </a:extLst>
          </p:cNvPr>
          <p:cNvSpPr>
            <a:spLocks noGrp="1"/>
          </p:cNvSpPr>
          <p:nvPr>
            <p:ph type="body" sz="quarter" idx="17" hasCustomPrompt="1"/>
          </p:nvPr>
        </p:nvSpPr>
        <p:spPr>
          <a:xfrm>
            <a:off x="8274066" y="1229905"/>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kern="1200" dirty="0" err="1">
                <a:solidFill>
                  <a:schemeClr val="bg1"/>
                </a:solidFill>
                <a:effectLst/>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lvl="0"/>
            <a:r>
              <a:rPr lang="fr-FR" dirty="0"/>
              <a:t>Idée 2 Arial 16</a:t>
            </a:r>
          </a:p>
          <a:p>
            <a:pPr lvl="0"/>
            <a:endParaRPr lang="fr-FR" dirty="0"/>
          </a:p>
        </p:txBody>
      </p:sp>
      <p:sp>
        <p:nvSpPr>
          <p:cNvPr id="51" name="Espace réservé du texte 2">
            <a:extLst>
              <a:ext uri="{FF2B5EF4-FFF2-40B4-BE49-F238E27FC236}">
                <a16:creationId xmlns:a16="http://schemas.microsoft.com/office/drawing/2014/main" id="{9E72A092-6EB8-BC4A-8431-7140F809F520}"/>
              </a:ext>
            </a:extLst>
          </p:cNvPr>
          <p:cNvSpPr>
            <a:spLocks noGrp="1"/>
          </p:cNvSpPr>
          <p:nvPr>
            <p:ph type="body" sz="quarter" idx="18" hasCustomPrompt="1"/>
          </p:nvPr>
        </p:nvSpPr>
        <p:spPr>
          <a:xfrm>
            <a:off x="8523943" y="1737776"/>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2" name="Espace réservé du texte 2">
            <a:extLst>
              <a:ext uri="{FF2B5EF4-FFF2-40B4-BE49-F238E27FC236}">
                <a16:creationId xmlns:a16="http://schemas.microsoft.com/office/drawing/2014/main" id="{657A0EA1-B048-0645-9299-8E3059637953}"/>
              </a:ext>
            </a:extLst>
          </p:cNvPr>
          <p:cNvSpPr>
            <a:spLocks noGrp="1"/>
          </p:cNvSpPr>
          <p:nvPr>
            <p:ph type="body" sz="quarter" idx="19" hasCustomPrompt="1"/>
          </p:nvPr>
        </p:nvSpPr>
        <p:spPr>
          <a:xfrm>
            <a:off x="4553459" y="4423849"/>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kern="1200" dirty="0">
                <a:solidFill>
                  <a:schemeClr val="bg1"/>
                </a:solidFill>
                <a:effectLst/>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lvl="0"/>
            <a:r>
              <a:rPr lang="fr-FR" dirty="0"/>
              <a:t>Idée 3 Arial 16</a:t>
            </a:r>
          </a:p>
          <a:p>
            <a:pPr lvl="0"/>
            <a:endParaRPr lang="fr-FR" dirty="0"/>
          </a:p>
        </p:txBody>
      </p:sp>
      <p:sp>
        <p:nvSpPr>
          <p:cNvPr id="53" name="Espace réservé du texte 2">
            <a:extLst>
              <a:ext uri="{FF2B5EF4-FFF2-40B4-BE49-F238E27FC236}">
                <a16:creationId xmlns:a16="http://schemas.microsoft.com/office/drawing/2014/main" id="{77B194D6-4B97-A847-BF1F-73CA74953E95}"/>
              </a:ext>
            </a:extLst>
          </p:cNvPr>
          <p:cNvSpPr>
            <a:spLocks noGrp="1"/>
          </p:cNvSpPr>
          <p:nvPr>
            <p:ph type="body" sz="quarter" idx="20" hasCustomPrompt="1"/>
          </p:nvPr>
        </p:nvSpPr>
        <p:spPr>
          <a:xfrm>
            <a:off x="4803336" y="4931720"/>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4" name="Espace réservé du texte 2">
            <a:extLst>
              <a:ext uri="{FF2B5EF4-FFF2-40B4-BE49-F238E27FC236}">
                <a16:creationId xmlns:a16="http://schemas.microsoft.com/office/drawing/2014/main" id="{DA76721C-AF9D-6341-B172-2303F22493C8}"/>
              </a:ext>
            </a:extLst>
          </p:cNvPr>
          <p:cNvSpPr>
            <a:spLocks noGrp="1"/>
          </p:cNvSpPr>
          <p:nvPr>
            <p:ph type="body" sz="quarter" idx="21" hasCustomPrompt="1"/>
          </p:nvPr>
        </p:nvSpPr>
        <p:spPr>
          <a:xfrm>
            <a:off x="8274066" y="4423849"/>
            <a:ext cx="3491578" cy="386084"/>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kern="1200" dirty="0">
                <a:solidFill>
                  <a:schemeClr val="bg1"/>
                </a:solidFill>
                <a:effectLst/>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fr-FR" dirty="0"/>
              <a:t>Idée 4 Arial 16</a:t>
            </a:r>
          </a:p>
          <a:p>
            <a:pPr lvl="0"/>
            <a:endParaRPr lang="fr-FR" dirty="0"/>
          </a:p>
        </p:txBody>
      </p:sp>
      <p:sp>
        <p:nvSpPr>
          <p:cNvPr id="55" name="Espace réservé du texte 2">
            <a:extLst>
              <a:ext uri="{FF2B5EF4-FFF2-40B4-BE49-F238E27FC236}">
                <a16:creationId xmlns:a16="http://schemas.microsoft.com/office/drawing/2014/main" id="{9EDD17CB-C0C9-774C-BF16-77AA091406B3}"/>
              </a:ext>
            </a:extLst>
          </p:cNvPr>
          <p:cNvSpPr>
            <a:spLocks noGrp="1"/>
          </p:cNvSpPr>
          <p:nvPr>
            <p:ph type="body" sz="quarter" idx="22" hasCustomPrompt="1"/>
          </p:nvPr>
        </p:nvSpPr>
        <p:spPr>
          <a:xfrm>
            <a:off x="8523943" y="4931720"/>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4" name="Espace réservé du texte 3">
            <a:extLst>
              <a:ext uri="{FF2B5EF4-FFF2-40B4-BE49-F238E27FC236}">
                <a16:creationId xmlns:a16="http://schemas.microsoft.com/office/drawing/2014/main" id="{247F0DBA-2885-0F42-8705-40DA1C0AEE27}"/>
              </a:ext>
            </a:extLst>
          </p:cNvPr>
          <p:cNvSpPr>
            <a:spLocks noGrp="1"/>
          </p:cNvSpPr>
          <p:nvPr>
            <p:ph type="body" sz="quarter" idx="23" hasCustomPrompt="1"/>
          </p:nvPr>
        </p:nvSpPr>
        <p:spPr>
          <a:xfrm>
            <a:off x="406400" y="3519488"/>
            <a:ext cx="3665538" cy="221599"/>
          </a:xfrm>
        </p:spPr>
        <p:txBody>
          <a:bodyPr lIns="0" tIns="0" rIns="0" bIns="0">
            <a:spAutoFit/>
          </a:bodyPr>
          <a:lstStyle>
            <a:lvl1pPr algn="just">
              <a:buNone/>
              <a:defRPr sz="1600">
                <a:latin typeface="Arial" panose="020B0604020202020204" pitchFamily="34" charset="0"/>
                <a:ea typeface="Tahoma" panose="020B0604030504040204" pitchFamily="34" charset="0"/>
                <a:cs typeface="Arial" panose="020B0604020202020204" pitchFamily="34" charset="0"/>
              </a:defRPr>
            </a:lvl1pPr>
            <a:lvl2pPr>
              <a:buNone/>
              <a:defRPr sz="1600">
                <a:latin typeface="Tahoma" panose="020B0604030504040204" pitchFamily="34" charset="0"/>
                <a:ea typeface="Tahoma" panose="020B0604030504040204" pitchFamily="34" charset="0"/>
                <a:cs typeface="Tahoma" panose="020B0604030504040204" pitchFamily="34" charset="0"/>
              </a:defRPr>
            </a:lvl2pPr>
          </a:lstStyle>
          <a:p>
            <a:pPr lvl="0"/>
            <a:r>
              <a:rPr lang="fr-FR" dirty="0"/>
              <a:t>Texte Arial 16</a:t>
            </a:r>
          </a:p>
        </p:txBody>
      </p:sp>
    </p:spTree>
    <p:extLst>
      <p:ext uri="{BB962C8B-B14F-4D97-AF65-F5344CB8AC3E}">
        <p14:creationId xmlns:p14="http://schemas.microsoft.com/office/powerpoint/2010/main" val="139483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 texte simpl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D860AA53-A077-284F-B91F-167762116450}"/>
              </a:ext>
            </a:extLst>
          </p:cNvPr>
          <p:cNvSpPr>
            <a:spLocks noGrp="1"/>
          </p:cNvSpPr>
          <p:nvPr>
            <p:ph type="body" sz="quarter" idx="13" hasCustomPrompt="1"/>
          </p:nvPr>
        </p:nvSpPr>
        <p:spPr>
          <a:xfrm>
            <a:off x="557213" y="1643063"/>
            <a:ext cx="10615741" cy="3786187"/>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marL="457200" indent="0" algn="just">
              <a:buFont typeface="Wingdings" pitchFamily="2" charset="2"/>
              <a:buNone/>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Tree>
    <p:extLst>
      <p:ext uri="{BB962C8B-B14F-4D97-AF65-F5344CB8AC3E}">
        <p14:creationId xmlns:p14="http://schemas.microsoft.com/office/powerpoint/2010/main" val="219981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4504660-D44A-B44F-A5B6-314C43BF98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30" y="5088301"/>
            <a:ext cx="1785970" cy="1337899"/>
          </a:xfrm>
          <a:prstGeom prst="rect">
            <a:avLst/>
          </a:prstGeom>
        </p:spPr>
      </p:pic>
      <p:sp>
        <p:nvSpPr>
          <p:cNvPr id="9" name="Rectangle 1">
            <a:extLst>
              <a:ext uri="{FF2B5EF4-FFF2-40B4-BE49-F238E27FC236}">
                <a16:creationId xmlns:a16="http://schemas.microsoft.com/office/drawing/2014/main" id="{FCE893FA-32CC-FE4F-B40E-927528A82D7F}"/>
              </a:ext>
            </a:extLst>
          </p:cNvPr>
          <p:cNvSpPr/>
          <p:nvPr userDrawn="1"/>
        </p:nvSpPr>
        <p:spPr>
          <a:xfrm flipH="1">
            <a:off x="2590800" y="0"/>
            <a:ext cx="96012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A3DC6421-EAD9-FB41-B73F-941B4900F9D5}"/>
              </a:ext>
            </a:extLst>
          </p:cNvPr>
          <p:cNvSpPr txBox="1"/>
          <p:nvPr userDrawn="1"/>
        </p:nvSpPr>
        <p:spPr>
          <a:xfrm>
            <a:off x="7416800" y="5697278"/>
            <a:ext cx="4076700" cy="461665"/>
          </a:xfrm>
          <a:prstGeom prst="rect">
            <a:avLst/>
          </a:prstGeom>
          <a:noFill/>
        </p:spPr>
        <p:txBody>
          <a:bodyPr wrap="square" rtlCol="0">
            <a:spAutoFit/>
          </a:bodyPr>
          <a:lstStyle/>
          <a:p>
            <a:pPr algn="ctr"/>
            <a:r>
              <a:rPr lang="fr-F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www.sfpnet.fr</a:t>
            </a:r>
            <a:endPar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re 14">
            <a:extLst>
              <a:ext uri="{FF2B5EF4-FFF2-40B4-BE49-F238E27FC236}">
                <a16:creationId xmlns:a16="http://schemas.microsoft.com/office/drawing/2014/main" id="{5FB2FDE7-D914-284B-B237-680BEDB3A713}"/>
              </a:ext>
            </a:extLst>
          </p:cNvPr>
          <p:cNvSpPr>
            <a:spLocks noGrp="1"/>
          </p:cNvSpPr>
          <p:nvPr>
            <p:ph type="title" hasCustomPrompt="1"/>
          </p:nvPr>
        </p:nvSpPr>
        <p:spPr>
          <a:xfrm>
            <a:off x="4462495" y="662378"/>
            <a:ext cx="7048500" cy="749664"/>
          </a:xfrm>
        </p:spPr>
        <p:txBody>
          <a:bodyPr/>
          <a:lstStyle>
            <a:lvl1pPr algn="r">
              <a:defRPr sz="2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Société Française de Physique</a:t>
            </a:r>
          </a:p>
        </p:txBody>
      </p:sp>
      <p:pic>
        <p:nvPicPr>
          <p:cNvPr id="17" name="Image 16" descr="Une image contenant texte, clipart, graphiques vectoriels&#10;&#10;Description générée automatiquement">
            <a:extLst>
              <a:ext uri="{FF2B5EF4-FFF2-40B4-BE49-F238E27FC236}">
                <a16:creationId xmlns:a16="http://schemas.microsoft.com/office/drawing/2014/main" id="{99A8E0AF-740D-1344-812B-824963A343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020" y="5660601"/>
            <a:ext cx="1047750" cy="535021"/>
          </a:xfrm>
          <a:prstGeom prst="rect">
            <a:avLst/>
          </a:prstGeom>
        </p:spPr>
      </p:pic>
      <p:sp>
        <p:nvSpPr>
          <p:cNvPr id="20" name="Espace réservé du texte 19">
            <a:extLst>
              <a:ext uri="{FF2B5EF4-FFF2-40B4-BE49-F238E27FC236}">
                <a16:creationId xmlns:a16="http://schemas.microsoft.com/office/drawing/2014/main" id="{F5D33CD1-6C1E-F84C-BB08-3C6F0313A7AF}"/>
              </a:ext>
            </a:extLst>
          </p:cNvPr>
          <p:cNvSpPr>
            <a:spLocks noGrp="1"/>
          </p:cNvSpPr>
          <p:nvPr>
            <p:ph type="body" sz="quarter" idx="10" hasCustomPrompt="1"/>
          </p:nvPr>
        </p:nvSpPr>
        <p:spPr>
          <a:xfrm>
            <a:off x="5922995" y="2460969"/>
            <a:ext cx="5588000" cy="369332"/>
          </a:xfrm>
        </p:spPr>
        <p:txBody>
          <a:bodyPr anchor="t" anchorCtr="0">
            <a:spAutoFit/>
          </a:bodyPr>
          <a:lstStyle>
            <a:lvl1pPr algn="r">
              <a:buNone/>
              <a:defRPr sz="2000" b="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fr-FR" dirty="0"/>
              <a:t>Texte </a:t>
            </a:r>
            <a:r>
              <a:rPr lang="fr-FR" dirty="0" err="1"/>
              <a:t>Tahoma</a:t>
            </a:r>
            <a:r>
              <a:rPr lang="fr-FR" dirty="0"/>
              <a:t> </a:t>
            </a:r>
          </a:p>
        </p:txBody>
      </p:sp>
    </p:spTree>
    <p:extLst>
      <p:ext uri="{BB962C8B-B14F-4D97-AF65-F5344CB8AC3E}">
        <p14:creationId xmlns:p14="http://schemas.microsoft.com/office/powerpoint/2010/main" val="235012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889527"/>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5" name="Espace réservé du numéro de diapositive 5">
            <a:extLst>
              <a:ext uri="{FF2B5EF4-FFF2-40B4-BE49-F238E27FC236}">
                <a16:creationId xmlns:a16="http://schemas.microsoft.com/office/drawing/2014/main" id="{5B71258E-28F2-D040-A84C-C23BBCEFCFB2}"/>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6" name="Espace réservé du texte 11">
            <a:extLst>
              <a:ext uri="{FF2B5EF4-FFF2-40B4-BE49-F238E27FC236}">
                <a16:creationId xmlns:a16="http://schemas.microsoft.com/office/drawing/2014/main" id="{3C8A79A4-9BB3-7F4C-BC79-FBC11B75B6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3F73843D-AC31-E74B-8EC5-1F281A6BC786}"/>
              </a:ext>
            </a:extLst>
          </p:cNvPr>
          <p:cNvSpPr>
            <a:spLocks noGrp="1"/>
          </p:cNvSpPr>
          <p:nvPr>
            <p:ph type="body" sz="quarter" idx="13" hasCustomPrompt="1"/>
          </p:nvPr>
        </p:nvSpPr>
        <p:spPr>
          <a:xfrm>
            <a:off x="557214" y="2028825"/>
            <a:ext cx="1061574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33669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65A4BE50-A139-FF44-ABB6-965FBD216C71}"/>
              </a:ext>
            </a:extLst>
          </p:cNvPr>
          <p:cNvSpPr/>
          <p:nvPr userDrawn="1"/>
        </p:nvSpPr>
        <p:spPr>
          <a:xfrm flipH="1">
            <a:off x="2590800" y="0"/>
            <a:ext cx="96012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3">
            <a:extLst>
              <a:ext uri="{FF2B5EF4-FFF2-40B4-BE49-F238E27FC236}">
                <a16:creationId xmlns:a16="http://schemas.microsoft.com/office/drawing/2014/main" id="{446167BE-1B1A-014F-B697-06C23A60FFFD}"/>
              </a:ext>
            </a:extLst>
          </p:cNvPr>
          <p:cNvSpPr>
            <a:spLocks noGrp="1"/>
          </p:cNvSpPr>
          <p:nvPr>
            <p:ph type="pic" sz="quarter" idx="15"/>
          </p:nvPr>
        </p:nvSpPr>
        <p:spPr>
          <a:xfrm>
            <a:off x="738187" y="2178143"/>
            <a:ext cx="4505279" cy="2774769"/>
          </a:xfrm>
        </p:spPr>
      </p:sp>
      <p:sp>
        <p:nvSpPr>
          <p:cNvPr id="13" name="Titre 1">
            <a:extLst>
              <a:ext uri="{FF2B5EF4-FFF2-40B4-BE49-F238E27FC236}">
                <a16:creationId xmlns:a16="http://schemas.microsoft.com/office/drawing/2014/main" id="{310C6FD3-427D-0E4B-BA13-23A61929F5F3}"/>
              </a:ext>
            </a:extLst>
          </p:cNvPr>
          <p:cNvSpPr>
            <a:spLocks noGrp="1"/>
          </p:cNvSpPr>
          <p:nvPr>
            <p:ph type="ctrTitle" hasCustomPrompt="1"/>
          </p:nvPr>
        </p:nvSpPr>
        <p:spPr>
          <a:xfrm>
            <a:off x="5472113" y="675569"/>
            <a:ext cx="5881687" cy="646331"/>
          </a:xfrm>
        </p:spPr>
        <p:txBody>
          <a:bodyPr anchor="t" anchorCtr="0">
            <a:spAutoFit/>
          </a:bodyPr>
          <a:lstStyle>
            <a:lvl1pPr algn="r">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40</a:t>
            </a:r>
          </a:p>
        </p:txBody>
      </p:sp>
      <p:pic>
        <p:nvPicPr>
          <p:cNvPr id="15" name="Image 14">
            <a:extLst>
              <a:ext uri="{FF2B5EF4-FFF2-40B4-BE49-F238E27FC236}">
                <a16:creationId xmlns:a16="http://schemas.microsoft.com/office/drawing/2014/main" id="{06395229-60AD-F34B-96C2-C4ADEF20DC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3514" y="5602856"/>
            <a:ext cx="1083499" cy="890018"/>
          </a:xfrm>
          <a:prstGeom prst="rect">
            <a:avLst/>
          </a:prstGeom>
        </p:spPr>
      </p:pic>
    </p:spTree>
    <p:extLst>
      <p:ext uri="{BB962C8B-B14F-4D97-AF65-F5344CB8AC3E}">
        <p14:creationId xmlns:p14="http://schemas.microsoft.com/office/powerpoint/2010/main" val="37664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&lt;&lt;&lt;&lt;&lt;&lt;&lt;&lt;&lt;&lt;&lt;</a:t>
            </a:r>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0" y="909364"/>
            <a:ext cx="5874789" cy="535531"/>
          </a:xfrm>
        </p:spPr>
        <p:txBody>
          <a:bodyPr wrap="none" anchor="t" anchorCtr="0">
            <a:normAutofit/>
          </a:bodyPr>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sp>
        <p:nvSpPr>
          <p:cNvPr id="11" name="Espace réservé du texte 10">
            <a:extLst>
              <a:ext uri="{FF2B5EF4-FFF2-40B4-BE49-F238E27FC236}">
                <a16:creationId xmlns:a16="http://schemas.microsoft.com/office/drawing/2014/main" id="{D860AA53-A077-284F-B91F-167762116450}"/>
              </a:ext>
            </a:extLst>
          </p:cNvPr>
          <p:cNvSpPr>
            <a:spLocks noGrp="1"/>
          </p:cNvSpPr>
          <p:nvPr>
            <p:ph type="body" sz="quarter" idx="13" hasCustomPrompt="1"/>
          </p:nvPr>
        </p:nvSpPr>
        <p:spPr>
          <a:xfrm>
            <a:off x="557214" y="2028825"/>
            <a:ext cx="662940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pic>
        <p:nvPicPr>
          <p:cNvPr id="3" name="Image 2" descr="Une image contenant personne, extérieur, foule&#10;&#10;Description générée automatiquement">
            <a:extLst>
              <a:ext uri="{FF2B5EF4-FFF2-40B4-BE49-F238E27FC236}">
                <a16:creationId xmlns:a16="http://schemas.microsoft.com/office/drawing/2014/main" id="{EF175A62-2BDB-3F41-BB0C-04063B3C8C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08730" y="2188390"/>
            <a:ext cx="3938818" cy="3490491"/>
          </a:xfrm>
          <a:prstGeom prst="rect">
            <a:avLst/>
          </a:prstGeom>
        </p:spPr>
      </p:pic>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FAF2BFA6-57B6-AC4D-8E88-1316FA16D232}"/>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2" name="Espace réservé du texte 11">
            <a:extLst>
              <a:ext uri="{FF2B5EF4-FFF2-40B4-BE49-F238E27FC236}">
                <a16:creationId xmlns:a16="http://schemas.microsoft.com/office/drawing/2014/main" id="{52958326-02A9-0E45-BB1F-4F7816A9FEE3}"/>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Tree>
    <p:extLst>
      <p:ext uri="{BB962C8B-B14F-4D97-AF65-F5344CB8AC3E}">
        <p14:creationId xmlns:p14="http://schemas.microsoft.com/office/powerpoint/2010/main" val="406395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&lt;&lt;&lt;&lt;&lt;&lt;&lt;&lt;&lt;&lt;&lt;</a:t>
            </a:r>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889527"/>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6" name="Image 5" descr="Une image contenant personne, mur, intérieur&#10;&#10;Description générée automatiquement">
            <a:extLst>
              <a:ext uri="{FF2B5EF4-FFF2-40B4-BE49-F238E27FC236}">
                <a16:creationId xmlns:a16="http://schemas.microsoft.com/office/drawing/2014/main" id="{F5160DD4-CFF6-374E-A51B-4F00932D53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29234" y="2183993"/>
            <a:ext cx="3938818" cy="3490491"/>
          </a:xfrm>
          <a:prstGeom prst="rect">
            <a:avLst/>
          </a:prstGeom>
        </p:spPr>
      </p:pic>
      <p:sp>
        <p:nvSpPr>
          <p:cNvPr id="15" name="Espace réservé du numéro de diapositive 5">
            <a:extLst>
              <a:ext uri="{FF2B5EF4-FFF2-40B4-BE49-F238E27FC236}">
                <a16:creationId xmlns:a16="http://schemas.microsoft.com/office/drawing/2014/main" id="{59E8A0DC-16C9-6A4A-8315-F756128F306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9F3E9467-22F1-4147-AD88-FBC7034A81AD}"/>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2A6F2B31-11C4-E44A-A5D6-747324804D10}"/>
              </a:ext>
            </a:extLst>
          </p:cNvPr>
          <p:cNvSpPr>
            <a:spLocks noGrp="1"/>
          </p:cNvSpPr>
          <p:nvPr>
            <p:ph type="body" sz="quarter" idx="13" hasCustomPrompt="1"/>
          </p:nvPr>
        </p:nvSpPr>
        <p:spPr>
          <a:xfrm>
            <a:off x="557214" y="2028825"/>
            <a:ext cx="662940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165546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1544"/>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3" name="Image 2" descr="Une image contenant personne, extérieur, foule, surveillant&#10;&#10;Description générée automatiquement">
            <a:extLst>
              <a:ext uri="{FF2B5EF4-FFF2-40B4-BE49-F238E27FC236}">
                <a16:creationId xmlns:a16="http://schemas.microsoft.com/office/drawing/2014/main" id="{88ADC904-E6A1-2748-B031-44FE8657CC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58612" y="2188919"/>
            <a:ext cx="3929876" cy="3462284"/>
          </a:xfrm>
          <a:prstGeom prst="rect">
            <a:avLst/>
          </a:prstGeom>
        </p:spPr>
      </p:pic>
      <p:sp>
        <p:nvSpPr>
          <p:cNvPr id="15" name="Espace réservé du numéro de diapositive 5">
            <a:extLst>
              <a:ext uri="{FF2B5EF4-FFF2-40B4-BE49-F238E27FC236}">
                <a16:creationId xmlns:a16="http://schemas.microsoft.com/office/drawing/2014/main" id="{57533C5A-7FD9-2A47-A9F6-BF5A4E18A241}"/>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9AC7A4E7-9EF5-854F-ABA3-117321133FC8}"/>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2D0D96E6-521D-3449-BD8A-B913EA638A01}"/>
              </a:ext>
            </a:extLst>
          </p:cNvPr>
          <p:cNvSpPr>
            <a:spLocks noGrp="1"/>
          </p:cNvSpPr>
          <p:nvPr>
            <p:ph type="body" sz="quarter" idx="13" hasCustomPrompt="1"/>
          </p:nvPr>
        </p:nvSpPr>
        <p:spPr>
          <a:xfrm>
            <a:off x="557214" y="2028825"/>
            <a:ext cx="662940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311247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15" name="Image 14" descr="Une image contenant personne, intérieur&#10;&#10;Description générée automatiquement">
            <a:extLst>
              <a:ext uri="{FF2B5EF4-FFF2-40B4-BE49-F238E27FC236}">
                <a16:creationId xmlns:a16="http://schemas.microsoft.com/office/drawing/2014/main" id="{566F5E3C-0F1D-5B4E-98D1-0AB65CB4A0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37966" y="2201175"/>
            <a:ext cx="3929876" cy="3454539"/>
          </a:xfrm>
          <a:prstGeom prst="rect">
            <a:avLst/>
          </a:prstGeom>
        </p:spPr>
      </p:pic>
      <p:sp>
        <p:nvSpPr>
          <p:cNvPr id="17" name="Espace réservé du numéro de diapositive 5">
            <a:extLst>
              <a:ext uri="{FF2B5EF4-FFF2-40B4-BE49-F238E27FC236}">
                <a16:creationId xmlns:a16="http://schemas.microsoft.com/office/drawing/2014/main" id="{9E725CD0-B6E3-8D44-AC32-2B83866FEA17}"/>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8" name="Espace réservé du texte 11">
            <a:extLst>
              <a:ext uri="{FF2B5EF4-FFF2-40B4-BE49-F238E27FC236}">
                <a16:creationId xmlns:a16="http://schemas.microsoft.com/office/drawing/2014/main" id="{2224753A-65FF-314D-B936-027BB283AC0A}"/>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9" name="Espace réservé du texte 10">
            <a:extLst>
              <a:ext uri="{FF2B5EF4-FFF2-40B4-BE49-F238E27FC236}">
                <a16:creationId xmlns:a16="http://schemas.microsoft.com/office/drawing/2014/main" id="{37792A77-CE2F-404B-81D9-B8C24A08A513}"/>
              </a:ext>
            </a:extLst>
          </p:cNvPr>
          <p:cNvSpPr>
            <a:spLocks noGrp="1"/>
          </p:cNvSpPr>
          <p:nvPr>
            <p:ph type="body" sz="quarter" idx="13" hasCustomPrompt="1"/>
          </p:nvPr>
        </p:nvSpPr>
        <p:spPr>
          <a:xfrm>
            <a:off x="557214" y="2028825"/>
            <a:ext cx="662940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341285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0" y="909364"/>
            <a:ext cx="5689259" cy="535531"/>
          </a:xfrm>
        </p:spPr>
        <p:txBody>
          <a:bodyPr wrap="square" anchor="ctr" anchorCtr="0">
            <a:spAutoFit/>
          </a:bodyPr>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3" name="Espace réservé du numéro de diapositive 5">
            <a:extLst>
              <a:ext uri="{FF2B5EF4-FFF2-40B4-BE49-F238E27FC236}">
                <a16:creationId xmlns:a16="http://schemas.microsoft.com/office/drawing/2014/main" id="{17FD127E-298B-4849-B833-B828C0A5CCE0}"/>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5" name="Espace réservé du texte 11">
            <a:extLst>
              <a:ext uri="{FF2B5EF4-FFF2-40B4-BE49-F238E27FC236}">
                <a16:creationId xmlns:a16="http://schemas.microsoft.com/office/drawing/2014/main" id="{7FB6269D-3FBF-CD4E-8DA5-CEB65B540E9B}"/>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7" name="Espace réservé du texte 10">
            <a:extLst>
              <a:ext uri="{FF2B5EF4-FFF2-40B4-BE49-F238E27FC236}">
                <a16:creationId xmlns:a16="http://schemas.microsoft.com/office/drawing/2014/main" id="{E95E2ADC-39B4-A34D-B59B-CADC5BE18A19}"/>
              </a:ext>
            </a:extLst>
          </p:cNvPr>
          <p:cNvSpPr>
            <a:spLocks noGrp="1"/>
          </p:cNvSpPr>
          <p:nvPr>
            <p:ph type="body" sz="quarter" idx="13" hasCustomPrompt="1"/>
          </p:nvPr>
        </p:nvSpPr>
        <p:spPr>
          <a:xfrm>
            <a:off x="557214" y="2028825"/>
            <a:ext cx="1061574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41967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1544"/>
            <a:ext cx="5881687" cy="516472"/>
          </a:xfrm>
        </p:spPr>
        <p:txBody>
          <a:bodyPr wrap="none" anchor="t" anchorCtr="0"/>
          <a:lstStyle>
            <a:lvl1pPr algn="l">
              <a:defRPr sz="3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7" name="Espace réservé du numéro de diapositive 5">
            <a:extLst>
              <a:ext uri="{FF2B5EF4-FFF2-40B4-BE49-F238E27FC236}">
                <a16:creationId xmlns:a16="http://schemas.microsoft.com/office/drawing/2014/main" id="{73675B0D-4AF3-7C4B-AFBC-83CE00494EDD}"/>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8" name="Espace réservé du texte 11">
            <a:extLst>
              <a:ext uri="{FF2B5EF4-FFF2-40B4-BE49-F238E27FC236}">
                <a16:creationId xmlns:a16="http://schemas.microsoft.com/office/drawing/2014/main" id="{A6F1AE52-6C99-694B-83AB-21209C16A4B1}"/>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9" name="Espace réservé du texte 10">
            <a:extLst>
              <a:ext uri="{FF2B5EF4-FFF2-40B4-BE49-F238E27FC236}">
                <a16:creationId xmlns:a16="http://schemas.microsoft.com/office/drawing/2014/main" id="{9B0306EF-08A2-5C48-AAFD-9A8C108FC009}"/>
              </a:ext>
            </a:extLst>
          </p:cNvPr>
          <p:cNvSpPr>
            <a:spLocks noGrp="1"/>
          </p:cNvSpPr>
          <p:nvPr>
            <p:ph type="body" sz="quarter" idx="13" hasCustomPrompt="1"/>
          </p:nvPr>
        </p:nvSpPr>
        <p:spPr>
          <a:xfrm>
            <a:off x="557214" y="2028825"/>
            <a:ext cx="10615740" cy="3400425"/>
          </a:xfrm>
        </p:spPr>
        <p:txBody>
          <a:bodyPr/>
          <a:lstStyle>
            <a:lvl1pPr algn="just">
              <a:buNone/>
              <a:defRPr sz="1800">
                <a:latin typeface="Arial" panose="020B0604020202020204" pitchFamily="34" charset="0"/>
                <a:ea typeface="Tahoma" panose="020B0604030504040204" pitchFamily="34" charset="0"/>
                <a:cs typeface="Arial" panose="020B0604020202020204" pitchFamily="34" charset="0"/>
              </a:defRPr>
            </a:lvl1pPr>
            <a:lvl2pPr algn="just">
              <a:buFont typeface="Wingdings" pitchFamily="2" charset="2"/>
              <a:buChar char="§"/>
              <a:defRPr sz="1600">
                <a:latin typeface="Arial" panose="020B0604020202020204" pitchFamily="34" charset="0"/>
                <a:ea typeface="Tahoma" panose="020B0604030504040204" pitchFamily="34" charset="0"/>
                <a:cs typeface="Arial" panose="020B060402020202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Arial 18</a:t>
            </a:r>
          </a:p>
          <a:p>
            <a:pPr lvl="1"/>
            <a:r>
              <a:rPr lang="fr-FR" dirty="0"/>
              <a:t>Texte niveau 2 Arial 16</a:t>
            </a:r>
          </a:p>
        </p:txBody>
      </p:sp>
    </p:spTree>
    <p:extLst>
      <p:ext uri="{BB962C8B-B14F-4D97-AF65-F5344CB8AC3E}">
        <p14:creationId xmlns:p14="http://schemas.microsoft.com/office/powerpoint/2010/main" val="8578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9DB06F-26C9-B445-B3B7-C41541215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27E5B1-FF6E-E946-97C0-92CB4A8BE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A9D6212-C9A6-8942-982F-FF7969B9BC18}"/>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B51B30EF-6F8D-FB4B-ACF8-7D6C96725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076DA7EB-C171-0645-8379-7D0DE53F2446}"/>
              </a:ext>
            </a:extLst>
          </p:cNvPr>
          <p:cNvSpPr>
            <a:spLocks noGrp="1"/>
          </p:cNvSpPr>
          <p:nvPr>
            <p:ph type="sldNum" sz="quarter" idx="4"/>
          </p:nvPr>
        </p:nvSpPr>
        <p:spPr>
          <a:xfrm>
            <a:off x="838200" y="6310312"/>
            <a:ext cx="5623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Tree>
    <p:extLst>
      <p:ext uri="{BB962C8B-B14F-4D97-AF65-F5344CB8AC3E}">
        <p14:creationId xmlns:p14="http://schemas.microsoft.com/office/powerpoint/2010/main" val="292968488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8" r:id="rId4"/>
    <p:sldLayoutId id="2147483660" r:id="rId5"/>
    <p:sldLayoutId id="2147483661" r:id="rId6"/>
    <p:sldLayoutId id="2147483662" r:id="rId7"/>
    <p:sldLayoutId id="2147483663" r:id="rId8"/>
    <p:sldLayoutId id="2147483665" r:id="rId9"/>
    <p:sldLayoutId id="2147483666" r:id="rId10"/>
    <p:sldLayoutId id="2147483670" r:id="rId11"/>
    <p:sldLayoutId id="2147483667" r:id="rId12"/>
    <p:sldLayoutId id="2147483668" r:id="rId13"/>
    <p:sldLayoutId id="2147483669" r:id="rId14"/>
    <p:sldLayoutId id="214748365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1014" y="2428959"/>
            <a:ext cx="5881687" cy="516472"/>
          </a:xfrm>
        </p:spPr>
        <p:txBody>
          <a:bodyPr/>
          <a:lstStyle/>
          <a:p>
            <a:r>
              <a:rPr lang="fr-FR" dirty="0" smtClean="0"/>
              <a:t>  Congrès général</a:t>
            </a:r>
            <a:br>
              <a:rPr lang="fr-FR" dirty="0" smtClean="0"/>
            </a:br>
            <a:r>
              <a:rPr lang="fr-FR" dirty="0"/>
              <a:t/>
            </a:r>
            <a:br>
              <a:rPr lang="fr-FR" dirty="0"/>
            </a:br>
            <a:r>
              <a:rPr lang="fr-FR" dirty="0" smtClean="0"/>
              <a:t>Conception du programme </a:t>
            </a:r>
            <a:br>
              <a:rPr lang="fr-FR" dirty="0" smtClean="0"/>
            </a:br>
            <a:r>
              <a:rPr lang="fr-FR" dirty="0" smtClean="0"/>
              <a:t>scientifique </a:t>
            </a:r>
            <a:br>
              <a:rPr lang="fr-FR" dirty="0" smtClean="0"/>
            </a:br>
            <a:r>
              <a:rPr lang="fr-FR" dirty="0" smtClean="0"/>
              <a:t/>
            </a:r>
            <a:br>
              <a:rPr lang="fr-FR" dirty="0" smtClean="0"/>
            </a:br>
            <a:r>
              <a:rPr lang="fr-FR" dirty="0" smtClean="0"/>
              <a:t>Comité </a:t>
            </a:r>
            <a:br>
              <a:rPr lang="fr-FR" dirty="0" smtClean="0"/>
            </a:br>
            <a:r>
              <a:rPr lang="fr-FR" dirty="0" smtClean="0"/>
              <a:t>scientifique</a:t>
            </a:r>
            <a:endParaRPr lang="fr-FR" dirty="0"/>
          </a:p>
        </p:txBody>
      </p:sp>
      <p:sp>
        <p:nvSpPr>
          <p:cNvPr id="3" name="Espace réservé du texte 2"/>
          <p:cNvSpPr>
            <a:spLocks noGrp="1"/>
          </p:cNvSpPr>
          <p:nvPr>
            <p:ph type="body" sz="quarter" idx="10"/>
          </p:nvPr>
        </p:nvSpPr>
        <p:spPr/>
        <p:txBody>
          <a:bodyPr/>
          <a:lstStyle/>
          <a:p>
            <a:r>
              <a:rPr lang="fr-FR" dirty="0" smtClean="0"/>
              <a:t>3 – 7 Juillet 2023</a:t>
            </a:r>
            <a:endParaRPr lang="fr-FR" dirty="0"/>
          </a:p>
        </p:txBody>
      </p:sp>
    </p:spTree>
    <p:extLst>
      <p:ext uri="{BB962C8B-B14F-4D97-AF65-F5344CB8AC3E}">
        <p14:creationId xmlns:p14="http://schemas.microsoft.com/office/powerpoint/2010/main" val="612968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La maquette</a:t>
            </a:r>
            <a:endParaRPr lang="fr-FR" dirty="0"/>
          </a:p>
        </p:txBody>
      </p:sp>
      <p:sp>
        <p:nvSpPr>
          <p:cNvPr id="3" name="Espace réservé du numéro de diapositive 2"/>
          <p:cNvSpPr>
            <a:spLocks noGrp="1"/>
          </p:cNvSpPr>
          <p:nvPr>
            <p:ph type="sldNum" sz="quarter" idx="4"/>
          </p:nvPr>
        </p:nvSpPr>
        <p:spPr/>
        <p:txBody>
          <a:bodyPr/>
          <a:lstStyle/>
          <a:p>
            <a:fld id="{185F3D75-FCFB-0743-B0C1-09D62B5F6DAB}" type="slidenum">
              <a:rPr lang="fr-FR" smtClean="0"/>
              <a:t>1</a:t>
            </a:fld>
            <a:endParaRPr lang="fr-FR"/>
          </a:p>
        </p:txBody>
      </p:sp>
      <p:sp>
        <p:nvSpPr>
          <p:cNvPr id="4" name="Espace réservé du texte 3"/>
          <p:cNvSpPr>
            <a:spLocks noGrp="1"/>
          </p:cNvSpPr>
          <p:nvPr>
            <p:ph type="body" sz="quarter" idx="14"/>
          </p:nvPr>
        </p:nvSpPr>
        <p:spPr/>
        <p:txBody>
          <a:bodyPr/>
          <a:lstStyle/>
          <a:p>
            <a:endParaRPr lang="fr-FR"/>
          </a:p>
        </p:txBody>
      </p:sp>
      <p:pic>
        <p:nvPicPr>
          <p:cNvPr id="7" name="Image 6"/>
          <p:cNvPicPr>
            <a:picLocks noChangeAspect="1"/>
          </p:cNvPicPr>
          <p:nvPr/>
        </p:nvPicPr>
        <p:blipFill>
          <a:blip r:embed="rId2"/>
          <a:stretch>
            <a:fillRect/>
          </a:stretch>
        </p:blipFill>
        <p:spPr>
          <a:xfrm>
            <a:off x="3316521" y="0"/>
            <a:ext cx="7183734" cy="6878413"/>
          </a:xfrm>
          <a:prstGeom prst="rect">
            <a:avLst/>
          </a:prstGeom>
        </p:spPr>
      </p:pic>
    </p:spTree>
    <p:extLst>
      <p:ext uri="{BB962C8B-B14F-4D97-AF65-F5344CB8AC3E}">
        <p14:creationId xmlns:p14="http://schemas.microsoft.com/office/powerpoint/2010/main" val="215226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7 sessions plénières</a:t>
            </a:r>
            <a:endParaRPr lang="fr-FR" dirty="0"/>
          </a:p>
        </p:txBody>
      </p:sp>
      <p:sp>
        <p:nvSpPr>
          <p:cNvPr id="3" name="Espace réservé du numéro de diapositive 2"/>
          <p:cNvSpPr>
            <a:spLocks noGrp="1"/>
          </p:cNvSpPr>
          <p:nvPr>
            <p:ph type="sldNum" sz="quarter" idx="4"/>
          </p:nvPr>
        </p:nvSpPr>
        <p:spPr/>
        <p:txBody>
          <a:bodyPr/>
          <a:lstStyle/>
          <a:p>
            <a:fld id="{185F3D75-FCFB-0743-B0C1-09D62B5F6DAB}" type="slidenum">
              <a:rPr lang="fr-FR" smtClean="0"/>
              <a:t>2</a:t>
            </a:fld>
            <a:endParaRPr lang="fr-FR"/>
          </a:p>
        </p:txBody>
      </p:sp>
      <p:sp>
        <p:nvSpPr>
          <p:cNvPr id="4" name="Espace réservé du texte 3"/>
          <p:cNvSpPr>
            <a:spLocks noGrp="1"/>
          </p:cNvSpPr>
          <p:nvPr>
            <p:ph type="body" sz="quarter" idx="14"/>
          </p:nvPr>
        </p:nvSpPr>
        <p:spPr/>
        <p:txBody>
          <a:bodyPr>
            <a:normAutofit/>
          </a:bodyPr>
          <a:lstStyle/>
          <a:p>
            <a:endParaRPr lang="fr-FR" sz="1400"/>
          </a:p>
        </p:txBody>
      </p:sp>
      <p:sp>
        <p:nvSpPr>
          <p:cNvPr id="7" name="ZoneTexte 6"/>
          <p:cNvSpPr txBox="1"/>
          <p:nvPr/>
        </p:nvSpPr>
        <p:spPr>
          <a:xfrm>
            <a:off x="895925" y="2172574"/>
            <a:ext cx="8118765" cy="2554545"/>
          </a:xfrm>
          <a:prstGeom prst="rect">
            <a:avLst/>
          </a:prstGeom>
          <a:noFill/>
          <a:ln>
            <a:solidFill>
              <a:srgbClr val="FF0000"/>
            </a:solidFill>
          </a:ln>
        </p:spPr>
        <p:txBody>
          <a:bodyPr wrap="square" rtlCol="0">
            <a:spAutoFit/>
          </a:bodyPr>
          <a:lstStyle/>
          <a:p>
            <a:endParaRPr lang="fr-FR" sz="2000" dirty="0"/>
          </a:p>
          <a:p>
            <a:pPr marL="285750" indent="-285750">
              <a:buFont typeface="Arial" panose="020B0604020202020204" pitchFamily="34" charset="0"/>
              <a:buChar char="•"/>
            </a:pPr>
            <a:r>
              <a:rPr lang="fr-FR" sz="2000" b="1" dirty="0"/>
              <a:t>Thomas </a:t>
            </a:r>
            <a:r>
              <a:rPr lang="fr-FR" sz="2000" b="1" dirty="0" err="1"/>
              <a:t>Ebbesen</a:t>
            </a:r>
            <a:r>
              <a:rPr lang="fr-FR" sz="2000" dirty="0"/>
              <a:t>,  </a:t>
            </a:r>
            <a:r>
              <a:rPr lang="fr-FR" sz="2000" dirty="0" smtClean="0"/>
              <a:t>Strasbourg: interaction lumière-matière (</a:t>
            </a:r>
            <a:r>
              <a:rPr lang="fr-FR" sz="2000" dirty="0" err="1" smtClean="0"/>
              <a:t>exp</a:t>
            </a:r>
            <a:r>
              <a:rPr lang="fr-FR" sz="2000" dirty="0" smtClean="0"/>
              <a:t>)</a:t>
            </a:r>
            <a:endParaRPr lang="fr-FR" sz="2000" dirty="0"/>
          </a:p>
          <a:p>
            <a:pPr marL="285750" indent="-285750">
              <a:buFont typeface="Arial" panose="020B0604020202020204" pitchFamily="34" charset="0"/>
              <a:buChar char="•"/>
            </a:pPr>
            <a:r>
              <a:rPr lang="fr-FR" sz="2000" b="1" dirty="0" smtClean="0"/>
              <a:t>Valentina </a:t>
            </a:r>
            <a:r>
              <a:rPr lang="fr-FR" sz="2000" b="1" dirty="0" err="1" smtClean="0"/>
              <a:t>Emiliani</a:t>
            </a:r>
            <a:r>
              <a:rPr lang="fr-FR" sz="2000" dirty="0" smtClean="0"/>
              <a:t>, Paris: Physique et biologie (</a:t>
            </a:r>
            <a:r>
              <a:rPr lang="fr-FR" sz="2000" dirty="0" err="1" smtClean="0"/>
              <a:t>exp</a:t>
            </a:r>
            <a:r>
              <a:rPr lang="fr-FR" sz="2000" dirty="0" smtClean="0"/>
              <a:t>)</a:t>
            </a:r>
            <a:endParaRPr lang="fr-FR" sz="2000" dirty="0"/>
          </a:p>
          <a:p>
            <a:pPr marL="285750" indent="-285750">
              <a:buFont typeface="Arial" panose="020B0604020202020204" pitchFamily="34" charset="0"/>
              <a:buChar char="•"/>
            </a:pPr>
            <a:r>
              <a:rPr lang="fr-FR" sz="2000" b="1" dirty="0"/>
              <a:t>Mathieu Le </a:t>
            </a:r>
            <a:r>
              <a:rPr lang="fr-FR" sz="2000" b="1" dirty="0" smtClean="0"/>
              <a:t>Tacon</a:t>
            </a:r>
            <a:r>
              <a:rPr lang="fr-FR" sz="2000" dirty="0" smtClean="0"/>
              <a:t>, Karlsruhe Allemagne:  supraconductivité (</a:t>
            </a:r>
            <a:r>
              <a:rPr lang="fr-FR" sz="2000" dirty="0" err="1" smtClean="0"/>
              <a:t>exp</a:t>
            </a:r>
            <a:r>
              <a:rPr lang="fr-FR" sz="2000" dirty="0" smtClean="0"/>
              <a:t>)</a:t>
            </a:r>
          </a:p>
          <a:p>
            <a:pPr marL="285750" indent="-285750">
              <a:buFont typeface="Arial" panose="020B0604020202020204" pitchFamily="34" charset="0"/>
              <a:buChar char="•"/>
            </a:pPr>
            <a:r>
              <a:rPr lang="fr-FR" sz="2000" dirty="0" smtClean="0"/>
              <a:t> </a:t>
            </a:r>
            <a:r>
              <a:rPr lang="fr-FR" sz="2000" b="1" dirty="0"/>
              <a:t>Alexia </a:t>
            </a:r>
            <a:r>
              <a:rPr lang="fr-FR" sz="2000" b="1" dirty="0" err="1" smtClean="0"/>
              <a:t>Auffèves</a:t>
            </a:r>
            <a:r>
              <a:rPr lang="fr-FR" sz="2000" dirty="0"/>
              <a:t>,</a:t>
            </a:r>
            <a:r>
              <a:rPr lang="fr-FR" sz="2000" dirty="0" smtClean="0"/>
              <a:t>  Grenoble: Physique quantique (théorie)</a:t>
            </a:r>
            <a:endParaRPr lang="fr-FR" sz="2000" dirty="0"/>
          </a:p>
          <a:p>
            <a:pPr marL="285750" indent="-285750">
              <a:buFont typeface="Arial" panose="020B0604020202020204" pitchFamily="34" charset="0"/>
              <a:buChar char="•"/>
            </a:pPr>
            <a:r>
              <a:rPr lang="fr-FR" sz="2000" b="1" dirty="0"/>
              <a:t>Marie Emmanuelle </a:t>
            </a:r>
            <a:r>
              <a:rPr lang="fr-FR" sz="2000" b="1" dirty="0" err="1" smtClean="0"/>
              <a:t>Couprie</a:t>
            </a:r>
            <a:r>
              <a:rPr lang="fr-FR" sz="2000" dirty="0" smtClean="0"/>
              <a:t>, Paris Saclay: grands instruments (</a:t>
            </a:r>
            <a:r>
              <a:rPr lang="fr-FR" sz="2000" dirty="0" err="1" smtClean="0"/>
              <a:t>exp</a:t>
            </a:r>
            <a:r>
              <a:rPr lang="fr-FR" sz="2000" dirty="0" smtClean="0"/>
              <a:t>)</a:t>
            </a:r>
            <a:endParaRPr lang="fr-FR" sz="2000" dirty="0"/>
          </a:p>
          <a:p>
            <a:pPr marL="285750" indent="-285750">
              <a:buFont typeface="Arial" panose="020B0604020202020204" pitchFamily="34" charset="0"/>
              <a:buChar char="•"/>
            </a:pPr>
            <a:r>
              <a:rPr lang="fr-FR" sz="2000" b="1" dirty="0" smtClean="0"/>
              <a:t>Thierry </a:t>
            </a:r>
            <a:r>
              <a:rPr lang="fr-FR" sz="2000" b="1" dirty="0"/>
              <a:t>Dudok De Wit</a:t>
            </a:r>
            <a:r>
              <a:rPr lang="fr-FR" sz="2000" dirty="0"/>
              <a:t>, </a:t>
            </a:r>
            <a:r>
              <a:rPr lang="fr-FR" sz="2000" dirty="0" smtClean="0"/>
              <a:t>Orléans: Astrophysique (</a:t>
            </a:r>
            <a:r>
              <a:rPr lang="fr-FR" sz="2000" dirty="0" err="1" smtClean="0"/>
              <a:t>exp</a:t>
            </a:r>
            <a:r>
              <a:rPr lang="fr-FR" sz="2000" dirty="0" smtClean="0"/>
              <a:t>)</a:t>
            </a:r>
            <a:endParaRPr lang="fr-FR" sz="2000" dirty="0"/>
          </a:p>
          <a:p>
            <a:pPr marL="285750" indent="-285750">
              <a:buFont typeface="Arial" panose="020B0604020202020204" pitchFamily="34" charset="0"/>
              <a:buChar char="•"/>
            </a:pPr>
            <a:r>
              <a:rPr lang="fr-FR" sz="2000" b="1" dirty="0" smtClean="0"/>
              <a:t>Francesca </a:t>
            </a:r>
            <a:r>
              <a:rPr lang="fr-FR" sz="2000" b="1" dirty="0" err="1"/>
              <a:t>Gulminelli</a:t>
            </a:r>
            <a:r>
              <a:rPr lang="fr-FR" sz="2000" dirty="0"/>
              <a:t>, </a:t>
            </a:r>
            <a:r>
              <a:rPr lang="fr-FR" sz="2000" dirty="0" smtClean="0"/>
              <a:t>Caen: Astrophysique nucléaire (théorie)</a:t>
            </a:r>
          </a:p>
        </p:txBody>
      </p:sp>
      <p:sp>
        <p:nvSpPr>
          <p:cNvPr id="6" name="ZoneTexte 5"/>
          <p:cNvSpPr txBox="1"/>
          <p:nvPr/>
        </p:nvSpPr>
        <p:spPr>
          <a:xfrm>
            <a:off x="1191491" y="5440218"/>
            <a:ext cx="5586658" cy="400110"/>
          </a:xfrm>
          <a:prstGeom prst="rect">
            <a:avLst/>
          </a:prstGeom>
          <a:noFill/>
        </p:spPr>
        <p:txBody>
          <a:bodyPr wrap="none" rtlCol="0">
            <a:spAutoFit/>
          </a:bodyPr>
          <a:lstStyle/>
          <a:p>
            <a:r>
              <a:rPr lang="fr-FR" sz="2000" dirty="0" smtClean="0"/>
              <a:t>Et peut être </a:t>
            </a:r>
            <a:r>
              <a:rPr lang="fr-FR" sz="2000" b="1" dirty="0" smtClean="0"/>
              <a:t>Alain Aspect </a:t>
            </a:r>
            <a:r>
              <a:rPr lang="fr-FR" sz="2000" dirty="0" smtClean="0"/>
              <a:t>(A confirmer début 2023!)</a:t>
            </a:r>
            <a:endParaRPr lang="fr-FR" sz="2000" dirty="0"/>
          </a:p>
        </p:txBody>
      </p:sp>
    </p:spTree>
    <p:extLst>
      <p:ext uri="{BB962C8B-B14F-4D97-AF65-F5344CB8AC3E}">
        <p14:creationId xmlns:p14="http://schemas.microsoft.com/office/powerpoint/2010/main" val="384908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0909" y="889527"/>
            <a:ext cx="6057519" cy="516472"/>
          </a:xfrm>
        </p:spPr>
        <p:txBody>
          <a:bodyPr>
            <a:normAutofit fontScale="90000"/>
          </a:bodyPr>
          <a:lstStyle/>
          <a:p>
            <a:r>
              <a:rPr lang="fr-FR" dirty="0" smtClean="0"/>
              <a:t>3 tables rondes de prospective</a:t>
            </a:r>
            <a:endParaRPr lang="fr-FR" dirty="0"/>
          </a:p>
        </p:txBody>
      </p:sp>
      <p:sp>
        <p:nvSpPr>
          <p:cNvPr id="3" name="Espace réservé du numéro de diapositive 2"/>
          <p:cNvSpPr>
            <a:spLocks noGrp="1"/>
          </p:cNvSpPr>
          <p:nvPr>
            <p:ph type="sldNum" sz="quarter" idx="4"/>
          </p:nvPr>
        </p:nvSpPr>
        <p:spPr/>
        <p:txBody>
          <a:bodyPr/>
          <a:lstStyle/>
          <a:p>
            <a:fld id="{185F3D75-FCFB-0743-B0C1-09D62B5F6DAB}" type="slidenum">
              <a:rPr lang="fr-FR" smtClean="0"/>
              <a:t>3</a:t>
            </a:fld>
            <a:endParaRPr lang="fr-FR"/>
          </a:p>
        </p:txBody>
      </p:sp>
      <p:sp>
        <p:nvSpPr>
          <p:cNvPr id="6" name="ZoneTexte 5"/>
          <p:cNvSpPr txBox="1"/>
          <p:nvPr/>
        </p:nvSpPr>
        <p:spPr>
          <a:xfrm>
            <a:off x="771182" y="3413519"/>
            <a:ext cx="8507394" cy="1754326"/>
          </a:xfrm>
          <a:prstGeom prst="rect">
            <a:avLst/>
          </a:prstGeom>
          <a:noFill/>
          <a:ln>
            <a:solidFill>
              <a:schemeClr val="accent1"/>
            </a:solidFill>
          </a:ln>
        </p:spPr>
        <p:txBody>
          <a:bodyPr wrap="none" rtlCol="0">
            <a:spAutoFit/>
          </a:bodyPr>
          <a:lstStyle/>
          <a:p>
            <a:r>
              <a:rPr lang="fr-FR" dirty="0">
                <a:solidFill>
                  <a:srgbClr val="FF0000"/>
                </a:solidFill>
              </a:rPr>
              <a:t>Session </a:t>
            </a:r>
            <a:r>
              <a:rPr lang="fr-FR" dirty="0" smtClean="0">
                <a:solidFill>
                  <a:srgbClr val="FF0000"/>
                </a:solidFill>
              </a:rPr>
              <a:t>2</a:t>
            </a:r>
            <a:r>
              <a:rPr lang="fr-FR" dirty="0" smtClean="0"/>
              <a:t> </a:t>
            </a:r>
            <a:r>
              <a:rPr lang="fr-FR" dirty="0"/>
              <a:t>: </a:t>
            </a:r>
            <a:r>
              <a:rPr lang="fr-FR" b="1" dirty="0"/>
              <a:t>L</a:t>
            </a:r>
            <a:r>
              <a:rPr lang="fr-FR" b="1" dirty="0" smtClean="0"/>
              <a:t>es grandes questions ouvertes et enjeux fondamentaux de la physique</a:t>
            </a:r>
            <a:endParaRPr lang="fr-FR" b="1" dirty="0"/>
          </a:p>
          <a:p>
            <a:r>
              <a:rPr lang="fr-FR" dirty="0" smtClean="0">
                <a:solidFill>
                  <a:schemeClr val="accent1"/>
                </a:solidFill>
              </a:rPr>
              <a:t>Animateur:  </a:t>
            </a:r>
            <a:r>
              <a:rPr lang="fr-FR" dirty="0">
                <a:solidFill>
                  <a:schemeClr val="accent1"/>
                </a:solidFill>
              </a:rPr>
              <a:t>David </a:t>
            </a:r>
            <a:r>
              <a:rPr lang="fr-FR" dirty="0" err="1">
                <a:solidFill>
                  <a:schemeClr val="accent1"/>
                </a:solidFill>
              </a:rPr>
              <a:t>Louapre</a:t>
            </a:r>
            <a:r>
              <a:rPr lang="fr-FR" dirty="0">
                <a:solidFill>
                  <a:schemeClr val="accent1"/>
                </a:solidFill>
              </a:rPr>
              <a:t> </a:t>
            </a:r>
            <a:r>
              <a:rPr lang="fr-FR" dirty="0" smtClean="0">
                <a:solidFill>
                  <a:schemeClr val="accent1"/>
                </a:solidFill>
              </a:rPr>
              <a:t>1h30</a:t>
            </a:r>
            <a:endParaRPr lang="fr-FR" dirty="0">
              <a:solidFill>
                <a:schemeClr val="accent1"/>
              </a:solidFill>
            </a:endParaRPr>
          </a:p>
          <a:p>
            <a:r>
              <a:rPr lang="fr-FR" dirty="0"/>
              <a:t>Serge </a:t>
            </a:r>
            <a:r>
              <a:rPr lang="fr-FR" dirty="0" err="1"/>
              <a:t>Haroche</a:t>
            </a:r>
            <a:r>
              <a:rPr lang="fr-FR" dirty="0"/>
              <a:t>, Physique quantique </a:t>
            </a:r>
          </a:p>
          <a:p>
            <a:r>
              <a:rPr lang="fr-FR" dirty="0"/>
              <a:t>Françoise Combes, Astrophysique</a:t>
            </a:r>
          </a:p>
          <a:p>
            <a:r>
              <a:rPr lang="fr-FR" dirty="0"/>
              <a:t>Fabiola </a:t>
            </a:r>
            <a:r>
              <a:rPr lang="fr-FR" dirty="0" err="1"/>
              <a:t>Gianotti</a:t>
            </a:r>
            <a:r>
              <a:rPr lang="fr-FR" dirty="0"/>
              <a:t>, Physique subatomique et cosmologie         </a:t>
            </a:r>
            <a:r>
              <a:rPr lang="fr-FR" dirty="0">
                <a:solidFill>
                  <a:srgbClr val="FF0000"/>
                </a:solidFill>
              </a:rPr>
              <a:t>A confirmer en janvier 2023</a:t>
            </a:r>
          </a:p>
          <a:p>
            <a:r>
              <a:rPr lang="fr-FR" dirty="0"/>
              <a:t>Antoine Georges, Matière Condensée</a:t>
            </a:r>
          </a:p>
        </p:txBody>
      </p:sp>
      <p:sp>
        <p:nvSpPr>
          <p:cNvPr id="7" name="ZoneTexte 6"/>
          <p:cNvSpPr txBox="1"/>
          <p:nvPr/>
        </p:nvSpPr>
        <p:spPr>
          <a:xfrm>
            <a:off x="771182" y="1752331"/>
            <a:ext cx="8287462" cy="1477328"/>
          </a:xfrm>
          <a:prstGeom prst="rect">
            <a:avLst/>
          </a:prstGeom>
          <a:noFill/>
          <a:ln>
            <a:solidFill>
              <a:schemeClr val="accent1"/>
            </a:solidFill>
          </a:ln>
        </p:spPr>
        <p:txBody>
          <a:bodyPr wrap="none" rtlCol="0">
            <a:spAutoFit/>
          </a:bodyPr>
          <a:lstStyle/>
          <a:p>
            <a:r>
              <a:rPr lang="fr-FR" dirty="0">
                <a:solidFill>
                  <a:srgbClr val="FF0000"/>
                </a:solidFill>
              </a:rPr>
              <a:t>Session </a:t>
            </a:r>
            <a:r>
              <a:rPr lang="fr-FR" dirty="0" smtClean="0">
                <a:solidFill>
                  <a:srgbClr val="FF0000"/>
                </a:solidFill>
              </a:rPr>
              <a:t>1</a:t>
            </a:r>
            <a:r>
              <a:rPr lang="fr-FR" dirty="0" smtClean="0"/>
              <a:t> </a:t>
            </a:r>
            <a:r>
              <a:rPr lang="fr-FR" dirty="0"/>
              <a:t>: </a:t>
            </a:r>
            <a:r>
              <a:rPr lang="fr-FR" b="1" dirty="0"/>
              <a:t>La physique autrement, la physique en intrication avec d’autres </a:t>
            </a:r>
            <a:r>
              <a:rPr lang="fr-FR" b="1" dirty="0" smtClean="0"/>
              <a:t>disciplines</a:t>
            </a:r>
            <a:endParaRPr lang="fr-FR" b="1" dirty="0"/>
          </a:p>
          <a:p>
            <a:r>
              <a:rPr lang="fr-FR" dirty="0" smtClean="0">
                <a:solidFill>
                  <a:schemeClr val="accent1"/>
                </a:solidFill>
              </a:rPr>
              <a:t>Animatrice : </a:t>
            </a:r>
            <a:r>
              <a:rPr lang="fr-FR" dirty="0" smtClean="0">
                <a:solidFill>
                  <a:srgbClr val="FF0000"/>
                </a:solidFill>
              </a:rPr>
              <a:t>Dominique </a:t>
            </a:r>
            <a:r>
              <a:rPr lang="fr-FR" dirty="0" err="1" smtClean="0">
                <a:solidFill>
                  <a:srgbClr val="FF0000"/>
                </a:solidFill>
              </a:rPr>
              <a:t>Leglu</a:t>
            </a:r>
            <a:r>
              <a:rPr lang="fr-FR" dirty="0" smtClean="0">
                <a:solidFill>
                  <a:srgbClr val="FF0000"/>
                </a:solidFill>
              </a:rPr>
              <a:t>? </a:t>
            </a:r>
            <a:r>
              <a:rPr lang="fr-FR" dirty="0">
                <a:solidFill>
                  <a:schemeClr val="accent1"/>
                </a:solidFill>
              </a:rPr>
              <a:t>1h15</a:t>
            </a:r>
          </a:p>
          <a:p>
            <a:r>
              <a:rPr lang="fr-FR" dirty="0"/>
              <a:t>Marc </a:t>
            </a:r>
            <a:r>
              <a:rPr lang="fr-FR" dirty="0" err="1"/>
              <a:t>Mézard</a:t>
            </a:r>
            <a:r>
              <a:rPr lang="fr-FR" dirty="0"/>
              <a:t>: Impact du machine </a:t>
            </a:r>
            <a:r>
              <a:rPr lang="fr-FR" dirty="0" err="1"/>
              <a:t>learning</a:t>
            </a:r>
            <a:r>
              <a:rPr lang="fr-FR" dirty="0"/>
              <a:t> sur la physique </a:t>
            </a:r>
          </a:p>
          <a:p>
            <a:r>
              <a:rPr lang="fr-FR" dirty="0"/>
              <a:t>Alexandra </a:t>
            </a:r>
            <a:r>
              <a:rPr lang="fr-FR" dirty="0" err="1"/>
              <a:t>Walczak</a:t>
            </a:r>
            <a:r>
              <a:rPr lang="fr-FR" dirty="0"/>
              <a:t>: Réseaux, patterns et information dans les systèmes biologiques</a:t>
            </a:r>
          </a:p>
          <a:p>
            <a:r>
              <a:rPr lang="fr-FR" dirty="0"/>
              <a:t>Giorgio </a:t>
            </a:r>
            <a:r>
              <a:rPr lang="fr-FR" dirty="0" err="1"/>
              <a:t>Parisi</a:t>
            </a:r>
            <a:r>
              <a:rPr lang="fr-FR" dirty="0"/>
              <a:t> : Les systèmes complexes</a:t>
            </a:r>
          </a:p>
        </p:txBody>
      </p:sp>
      <p:sp>
        <p:nvSpPr>
          <p:cNvPr id="9" name="ZoneTexte 8"/>
          <p:cNvSpPr txBox="1"/>
          <p:nvPr/>
        </p:nvSpPr>
        <p:spPr>
          <a:xfrm>
            <a:off x="771182" y="5351705"/>
            <a:ext cx="6810519" cy="1477328"/>
          </a:xfrm>
          <a:prstGeom prst="rect">
            <a:avLst/>
          </a:prstGeom>
          <a:noFill/>
          <a:ln>
            <a:solidFill>
              <a:schemeClr val="accent1"/>
            </a:solidFill>
          </a:ln>
        </p:spPr>
        <p:txBody>
          <a:bodyPr wrap="none" rtlCol="0">
            <a:spAutoFit/>
          </a:bodyPr>
          <a:lstStyle/>
          <a:p>
            <a:r>
              <a:rPr lang="fr-FR" dirty="0">
                <a:solidFill>
                  <a:srgbClr val="FF0000"/>
                </a:solidFill>
              </a:rPr>
              <a:t>Session 3</a:t>
            </a:r>
            <a:r>
              <a:rPr lang="fr-FR" dirty="0"/>
              <a:t> : </a:t>
            </a:r>
            <a:r>
              <a:rPr lang="fr-FR" b="1" dirty="0"/>
              <a:t>Enjeux climatiques et transition énergétique</a:t>
            </a:r>
          </a:p>
          <a:p>
            <a:r>
              <a:rPr lang="fr-FR" dirty="0">
                <a:solidFill>
                  <a:schemeClr val="accent1"/>
                </a:solidFill>
              </a:rPr>
              <a:t>Animateur : Stanislas </a:t>
            </a:r>
            <a:r>
              <a:rPr lang="fr-FR" dirty="0" err="1">
                <a:solidFill>
                  <a:schemeClr val="accent1"/>
                </a:solidFill>
              </a:rPr>
              <a:t>Pommeret</a:t>
            </a:r>
            <a:r>
              <a:rPr lang="fr-FR" dirty="0">
                <a:solidFill>
                  <a:schemeClr val="accent1"/>
                </a:solidFill>
              </a:rPr>
              <a:t>   1h30</a:t>
            </a:r>
          </a:p>
          <a:p>
            <a:r>
              <a:rPr lang="fr-FR" dirty="0"/>
              <a:t>Michel </a:t>
            </a:r>
            <a:r>
              <a:rPr lang="fr-FR" dirty="0" err="1"/>
              <a:t>Spiro</a:t>
            </a:r>
            <a:r>
              <a:rPr lang="fr-FR" dirty="0"/>
              <a:t>: une vision globale de la physique et ses enjeux </a:t>
            </a:r>
            <a:r>
              <a:rPr lang="fr-FR" dirty="0" smtClean="0"/>
              <a:t>sociétaux</a:t>
            </a:r>
            <a:endParaRPr lang="fr-FR" dirty="0"/>
          </a:p>
          <a:p>
            <a:r>
              <a:rPr lang="fr-FR" dirty="0"/>
              <a:t>Valérie </a:t>
            </a:r>
            <a:r>
              <a:rPr lang="fr-FR" dirty="0" smtClean="0"/>
              <a:t>Masson-Delmotte</a:t>
            </a:r>
            <a:r>
              <a:rPr lang="fr-FR" dirty="0"/>
              <a:t>: Changement climatique </a:t>
            </a:r>
          </a:p>
          <a:p>
            <a:r>
              <a:rPr lang="fr-FR" dirty="0"/>
              <a:t>Marc </a:t>
            </a:r>
            <a:r>
              <a:rPr lang="fr-FR" dirty="0" err="1"/>
              <a:t>Fontecave</a:t>
            </a:r>
            <a:r>
              <a:rPr lang="fr-FR" dirty="0"/>
              <a:t>: nouvelles approches pour la transition </a:t>
            </a:r>
            <a:r>
              <a:rPr lang="fr-FR" dirty="0" smtClean="0"/>
              <a:t>énergétique</a:t>
            </a:r>
            <a:endParaRPr lang="fr-FR" b="1" dirty="0">
              <a:solidFill>
                <a:srgbClr val="00B050"/>
              </a:solidFill>
            </a:endParaRPr>
          </a:p>
        </p:txBody>
      </p:sp>
    </p:spTree>
    <p:extLst>
      <p:ext uri="{BB962C8B-B14F-4D97-AF65-F5344CB8AC3E}">
        <p14:creationId xmlns:p14="http://schemas.microsoft.com/office/powerpoint/2010/main" val="852498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6 </a:t>
            </a:r>
            <a:r>
              <a:rPr lang="fr-FR" dirty="0"/>
              <a:t>sessions </a:t>
            </a:r>
            <a:r>
              <a:rPr lang="fr-FR" dirty="0" smtClean="0"/>
              <a:t> de 2h:  colloques</a:t>
            </a:r>
            <a:endParaRPr lang="fr-FR" dirty="0"/>
          </a:p>
        </p:txBody>
      </p:sp>
      <p:sp>
        <p:nvSpPr>
          <p:cNvPr id="3" name="Espace réservé du numéro de diapositive 2"/>
          <p:cNvSpPr>
            <a:spLocks noGrp="1"/>
          </p:cNvSpPr>
          <p:nvPr>
            <p:ph type="sldNum" sz="quarter" idx="4"/>
          </p:nvPr>
        </p:nvSpPr>
        <p:spPr/>
        <p:txBody>
          <a:bodyPr/>
          <a:lstStyle/>
          <a:p>
            <a:fld id="{185F3D75-FCFB-0743-B0C1-09D62B5F6DAB}" type="slidenum">
              <a:rPr lang="fr-FR" smtClean="0"/>
              <a:t>4</a:t>
            </a:fld>
            <a:endParaRPr lang="fr-FR"/>
          </a:p>
        </p:txBody>
      </p:sp>
      <p:sp>
        <p:nvSpPr>
          <p:cNvPr id="4" name="Espace réservé du texte 3"/>
          <p:cNvSpPr>
            <a:spLocks noGrp="1"/>
          </p:cNvSpPr>
          <p:nvPr>
            <p:ph type="body" sz="quarter" idx="14"/>
          </p:nvPr>
        </p:nvSpPr>
        <p:spPr/>
        <p:txBody>
          <a:bodyPr>
            <a:normAutofit/>
          </a:bodyPr>
          <a:lstStyle/>
          <a:p>
            <a:endParaRPr lang="fr-FR" sz="1400" dirty="0">
              <a:solidFill>
                <a:schemeClr val="tx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102928552"/>
              </p:ext>
            </p:extLst>
          </p:nvPr>
        </p:nvGraphicFramePr>
        <p:xfrm>
          <a:off x="406741" y="1840777"/>
          <a:ext cx="9337180" cy="4739082"/>
        </p:xfrm>
        <a:graphic>
          <a:graphicData uri="http://schemas.openxmlformats.org/drawingml/2006/table">
            <a:tbl>
              <a:tblPr/>
              <a:tblGrid>
                <a:gridCol w="8383156">
                  <a:extLst>
                    <a:ext uri="{9D8B030D-6E8A-4147-A177-3AD203B41FA5}">
                      <a16:colId xmlns:a16="http://schemas.microsoft.com/office/drawing/2014/main" val="3696211849"/>
                    </a:ext>
                  </a:extLst>
                </a:gridCol>
                <a:gridCol w="954024">
                  <a:extLst>
                    <a:ext uri="{9D8B030D-6E8A-4147-A177-3AD203B41FA5}">
                      <a16:colId xmlns:a16="http://schemas.microsoft.com/office/drawing/2014/main" val="3677705056"/>
                    </a:ext>
                  </a:extLst>
                </a:gridCol>
              </a:tblGrid>
              <a:tr h="104983">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Dernières avancées dans la détection et la modélisation de la fission nucléaire</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2h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632307"/>
                  </a:ext>
                </a:extLst>
              </a:tr>
              <a:tr h="181428">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Contributions des laboratoires français aux futurs grands collisionneurs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531016"/>
                  </a:ext>
                </a:extLst>
              </a:tr>
              <a:tr h="75513">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Information et biologie</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2</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136961"/>
                  </a:ext>
                </a:extLst>
              </a:tr>
              <a:tr h="210105">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Mécanique et vivant</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187278"/>
                  </a:ext>
                </a:extLst>
              </a:tr>
              <a:tr h="177280">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Physico-chimie dans des environnements atomiques et moléculaires froids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2h</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334091"/>
                  </a:ext>
                </a:extLst>
              </a:tr>
              <a:tr h="250113">
                <a:tc>
                  <a:txBody>
                    <a:bodyPr/>
                    <a:lstStyle/>
                    <a:p>
                      <a:pPr marL="0" indent="0" algn="l" rtl="0" fontAlgn="t">
                        <a:buFont typeface="Wingdings" panose="05000000000000000000" pitchFamily="2" charset="2"/>
                        <a:buNone/>
                      </a:pPr>
                      <a:r>
                        <a:rPr lang="fr-FR" sz="1100" b="0" baseline="0" dirty="0" smtClean="0">
                          <a:solidFill>
                            <a:schemeClr val="tx1"/>
                          </a:solidFill>
                          <a:effectLst/>
                          <a:latin typeface="Arial" panose="020B0604020202020204" pitchFamily="34" charset="0"/>
                          <a:cs typeface="Arial" panose="020B0604020202020204" pitchFamily="34" charset="0"/>
                        </a:rPr>
                        <a:t>    La </a:t>
                      </a:r>
                      <a:r>
                        <a:rPr lang="fr-FR" sz="1100" b="0" baseline="0" dirty="0">
                          <a:solidFill>
                            <a:schemeClr val="tx1"/>
                          </a:solidFill>
                          <a:effectLst/>
                          <a:latin typeface="Arial" panose="020B0604020202020204" pitchFamily="34" charset="0"/>
                          <a:cs typeface="Arial" panose="020B0604020202020204" pitchFamily="34" charset="0"/>
                        </a:rPr>
                        <a:t>gravitation </a:t>
                      </a:r>
                      <a:r>
                        <a:rPr lang="fr-FR" sz="1100" b="0" baseline="0" dirty="0" smtClean="0">
                          <a:solidFill>
                            <a:schemeClr val="tx1"/>
                          </a:solidFill>
                          <a:effectLst/>
                          <a:latin typeface="Arial" panose="020B0604020202020204" pitchFamily="34" charset="0"/>
                          <a:cs typeface="Arial" panose="020B0604020202020204" pitchFamily="34" charset="0"/>
                        </a:rPr>
                        <a:t>et </a:t>
                      </a:r>
                      <a:r>
                        <a:rPr lang="fr-FR" sz="1100" b="0" baseline="0" dirty="0">
                          <a:solidFill>
                            <a:schemeClr val="tx1"/>
                          </a:solidFill>
                          <a:effectLst/>
                          <a:latin typeface="Arial" panose="020B0604020202020204" pitchFamily="34" charset="0"/>
                          <a:cs typeface="Arial" panose="020B0604020202020204" pitchFamily="34" charset="0"/>
                        </a:rPr>
                        <a:t>l'antimatière</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2h</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098605"/>
                  </a:ext>
                </a:extLst>
              </a:tr>
              <a:tr h="146123">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Les 100 ans de l'effet Compton : des sources aux applications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44466"/>
                  </a:ext>
                </a:extLst>
              </a:tr>
              <a:tr h="205395">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Dernières avancées en </a:t>
                      </a:r>
                      <a:r>
                        <a:rPr lang="fr-FR" sz="1100" b="0" baseline="0" dirty="0" smtClean="0">
                          <a:solidFill>
                            <a:schemeClr val="tx1"/>
                          </a:solidFill>
                          <a:effectLst/>
                          <a:latin typeface="Arial" panose="020B0604020202020204" pitchFamily="34" charset="0"/>
                          <a:cs typeface="Arial" panose="020B0604020202020204" pitchFamily="34" charset="0"/>
                        </a:rPr>
                        <a:t>technologies </a:t>
                      </a:r>
                      <a:r>
                        <a:rPr lang="fr-FR" sz="1100" b="0" baseline="0" dirty="0">
                          <a:solidFill>
                            <a:schemeClr val="tx1"/>
                          </a:solidFill>
                          <a:effectLst/>
                          <a:latin typeface="Arial" panose="020B0604020202020204" pitchFamily="34" charset="0"/>
                          <a:cs typeface="Arial" panose="020B0604020202020204" pitchFamily="34" charset="0"/>
                        </a:rPr>
                        <a:t>quantiques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 6h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55323"/>
                  </a:ext>
                </a:extLst>
              </a:tr>
              <a:tr h="210312">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Les galaxies et la cosmologie cent ans d’histoire</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587700"/>
                  </a:ext>
                </a:extLst>
              </a:tr>
              <a:tr h="181428">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Intelligence artificielle au service de la </a:t>
                      </a:r>
                      <a:r>
                        <a:rPr lang="fr-FR" sz="1100" b="0" baseline="0" dirty="0" smtClean="0">
                          <a:solidFill>
                            <a:schemeClr val="tx1"/>
                          </a:solidFill>
                          <a:effectLst/>
                          <a:latin typeface="Arial" panose="020B0604020202020204" pitchFamily="34" charset="0"/>
                          <a:cs typeface="Arial" panose="020B0604020202020204" pitchFamily="34" charset="0"/>
                        </a:rPr>
                        <a:t>physique</a:t>
                      </a:r>
                      <a:endParaRPr lang="fr-FR" sz="1100" b="0" baseline="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6h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318948"/>
                  </a:ext>
                </a:extLst>
              </a:tr>
              <a:tr h="146123">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La matière nucléaire : du laboratoire au cosmos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2h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147811"/>
                  </a:ext>
                </a:extLst>
              </a:tr>
              <a:tr h="252038">
                <a:tc>
                  <a:txBody>
                    <a:bodyPr/>
                    <a:lstStyle/>
                    <a:p>
                      <a:pPr marL="171450" indent="-171450" algn="l" rtl="0" fontAlgn="t">
                        <a:buFont typeface="Wingdings" panose="05000000000000000000" pitchFamily="2" charset="2"/>
                        <a:buChar char="§"/>
                      </a:pPr>
                      <a:r>
                        <a:rPr lang="fr-FR" sz="1100" b="0" baseline="0" dirty="0" smtClean="0">
                          <a:solidFill>
                            <a:schemeClr val="tx1"/>
                          </a:solidFill>
                          <a:effectLst/>
                          <a:latin typeface="Arial" panose="020B0604020202020204" pitchFamily="34" charset="0"/>
                          <a:cs typeface="Arial" panose="020B0604020202020204" pitchFamily="34" charset="0"/>
                        </a:rPr>
                        <a:t>Le mélange </a:t>
                      </a:r>
                      <a:r>
                        <a:rPr lang="fr-FR" sz="1100" b="0" baseline="0" dirty="0">
                          <a:solidFill>
                            <a:schemeClr val="tx1"/>
                          </a:solidFill>
                          <a:effectLst/>
                          <a:latin typeface="Arial" panose="020B0604020202020204" pitchFamily="34" charset="0"/>
                          <a:cs typeface="Arial" panose="020B0604020202020204" pitchFamily="34" charset="0"/>
                        </a:rPr>
                        <a:t>de saveurs en Physique de Particules : la recette pour des nouvelles </a:t>
                      </a:r>
                      <a:r>
                        <a:rPr lang="fr-FR" sz="1100" b="0" baseline="0" dirty="0" smtClean="0">
                          <a:solidFill>
                            <a:schemeClr val="tx1"/>
                          </a:solidFill>
                          <a:effectLst/>
                          <a:latin typeface="Arial" panose="020B0604020202020204" pitchFamily="34" charset="0"/>
                          <a:cs typeface="Arial" panose="020B0604020202020204" pitchFamily="34" charset="0"/>
                        </a:rPr>
                        <a:t>découvertes </a:t>
                      </a:r>
                      <a:r>
                        <a:rPr lang="fr-FR" sz="1100" b="0" baseline="0" dirty="0">
                          <a:solidFill>
                            <a:schemeClr val="tx1"/>
                          </a:solidFill>
                          <a:effectLst/>
                          <a:latin typeface="Arial" panose="020B0604020202020204" pitchFamily="34" charset="0"/>
                          <a:cs typeface="Arial" panose="020B0604020202020204" pitchFamily="34" charset="0"/>
                        </a:rPr>
                        <a:t>?</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992699"/>
                  </a:ext>
                </a:extLst>
              </a:tr>
              <a:tr h="216733">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Effets d’environnement et de solvatation sur les processus moléculaires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105275"/>
                  </a:ext>
                </a:extLst>
              </a:tr>
              <a:tr h="199861">
                <a:tc>
                  <a:txBody>
                    <a:bodyPr/>
                    <a:lstStyle/>
                    <a:p>
                      <a:pPr marL="171450" indent="-171450" algn="l" rtl="0" fontAlgn="b">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Sources de photons sur </a:t>
                      </a:r>
                      <a:r>
                        <a:rPr lang="fr-FR" sz="1100" b="0" baseline="0" dirty="0" smtClean="0">
                          <a:solidFill>
                            <a:schemeClr val="tx1"/>
                          </a:solidFill>
                          <a:effectLst/>
                          <a:latin typeface="Arial" panose="020B0604020202020204" pitchFamily="34" charset="0"/>
                          <a:cs typeface="Arial" panose="020B0604020202020204" pitchFamily="34" charset="0"/>
                        </a:rPr>
                        <a:t>accélérateurs </a:t>
                      </a:r>
                      <a:r>
                        <a:rPr lang="fr-FR" sz="1100" b="0" baseline="0" dirty="0">
                          <a:solidFill>
                            <a:schemeClr val="tx1"/>
                          </a:solidFill>
                          <a:effectLst/>
                          <a:latin typeface="Arial" panose="020B0604020202020204" pitchFamily="34" charset="0"/>
                          <a:cs typeface="Arial" panose="020B0604020202020204" pitchFamily="34" charset="0"/>
                        </a:rPr>
                        <a:t>pour l'étude </a:t>
                      </a:r>
                      <a:r>
                        <a:rPr lang="fr-FR" sz="1100" b="0" baseline="0" dirty="0" smtClean="0">
                          <a:solidFill>
                            <a:schemeClr val="tx1"/>
                          </a:solidFill>
                          <a:effectLst/>
                          <a:latin typeface="Arial" panose="020B0604020202020204" pitchFamily="34" charset="0"/>
                          <a:cs typeface="Arial" panose="020B0604020202020204" pitchFamily="34" charset="0"/>
                        </a:rPr>
                        <a:t>des </a:t>
                      </a:r>
                      <a:r>
                        <a:rPr lang="fr-FR" sz="1100" b="0" baseline="0" dirty="0">
                          <a:solidFill>
                            <a:schemeClr val="tx1"/>
                          </a:solidFill>
                          <a:effectLst/>
                          <a:latin typeface="Arial" panose="020B0604020202020204" pitchFamily="34" charset="0"/>
                          <a:cs typeface="Arial" panose="020B0604020202020204" pitchFamily="34" charset="0"/>
                        </a:rPr>
                        <a:t>biomolécules en phase </a:t>
                      </a:r>
                      <a:r>
                        <a:rPr lang="fr-FR" sz="1100" b="0" baseline="0" dirty="0" smtClean="0">
                          <a:solidFill>
                            <a:schemeClr val="tx1"/>
                          </a:solidFill>
                          <a:effectLst/>
                          <a:latin typeface="Arial" panose="020B0604020202020204" pitchFamily="34" charset="0"/>
                          <a:cs typeface="Arial" panose="020B0604020202020204" pitchFamily="34" charset="0"/>
                        </a:rPr>
                        <a:t>gazeuse</a:t>
                      </a:r>
                      <a:endParaRPr lang="fr-FR" sz="1100" b="0" baseline="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448277"/>
                  </a:ext>
                </a:extLst>
              </a:tr>
              <a:tr h="240431">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Matière molle : des concepts fondamentaux à la fabrication </a:t>
                      </a:r>
                      <a:r>
                        <a:rPr lang="fr-FR" sz="1100" b="0" baseline="0" dirty="0" smtClean="0">
                          <a:solidFill>
                            <a:schemeClr val="tx1"/>
                          </a:solidFill>
                          <a:effectLst/>
                          <a:latin typeface="Arial" panose="020B0604020202020204" pitchFamily="34" charset="0"/>
                          <a:cs typeface="Arial" panose="020B0604020202020204" pitchFamily="34" charset="0"/>
                        </a:rPr>
                        <a:t>de </a:t>
                      </a:r>
                      <a:r>
                        <a:rPr lang="fr-FR" sz="1100" b="0" baseline="0" dirty="0">
                          <a:solidFill>
                            <a:schemeClr val="tx1"/>
                          </a:solidFill>
                          <a:effectLst/>
                          <a:latin typeface="Arial" panose="020B0604020202020204" pitchFamily="34" charset="0"/>
                          <a:cs typeface="Arial" panose="020B0604020202020204" pitchFamily="34" charset="0"/>
                        </a:rPr>
                        <a:t>systèmes originaux.</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260368"/>
                  </a:ext>
                </a:extLst>
              </a:tr>
              <a:tr h="242396">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Fluides classiques et quantiques hors équilibre</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976266"/>
                  </a:ext>
                </a:extLst>
              </a:tr>
              <a:tr h="181428">
                <a:tc>
                  <a:txBody>
                    <a:bodyPr/>
                    <a:lstStyle/>
                    <a:p>
                      <a:pPr marL="171450" indent="-171450" algn="l" rtl="0" fontAlgn="b">
                        <a:buFont typeface="Wingdings" panose="05000000000000000000" pitchFamily="2" charset="2"/>
                        <a:buChar char="§"/>
                      </a:pPr>
                      <a:r>
                        <a:rPr lang="fr-FR" sz="1100" b="0" baseline="0" dirty="0" err="1">
                          <a:solidFill>
                            <a:schemeClr val="tx1"/>
                          </a:solidFill>
                          <a:effectLst/>
                          <a:latin typeface="Arial" panose="020B0604020202020204" pitchFamily="34" charset="0"/>
                          <a:cs typeface="Arial" panose="020B0604020202020204" pitchFamily="34" charset="0"/>
                        </a:rPr>
                        <a:t>Astrophotonique</a:t>
                      </a:r>
                      <a:r>
                        <a:rPr lang="fr-FR" sz="1100" b="0" baseline="0" dirty="0">
                          <a:solidFill>
                            <a:schemeClr val="tx1"/>
                          </a:solidFill>
                          <a:effectLst/>
                          <a:latin typeface="Arial" panose="020B0604020202020204" pitchFamily="34" charset="0"/>
                          <a:cs typeface="Arial" panose="020B0604020202020204" pitchFamily="34" charset="0"/>
                        </a:rPr>
                        <a:t>: Optique moderne pour l’instrumentation astronomique</a:t>
                      </a: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367760"/>
                  </a:ext>
                </a:extLst>
              </a:tr>
              <a:tr h="146123">
                <a:tc>
                  <a:txBody>
                    <a:bodyPr/>
                    <a:lstStyle/>
                    <a:p>
                      <a:pPr marL="171450" indent="-171450" algn="l" rtl="0" fontAlgn="b">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Cinquante années de </a:t>
                      </a:r>
                      <a:r>
                        <a:rPr lang="fr-FR" sz="1100" b="0" baseline="0" dirty="0" err="1">
                          <a:solidFill>
                            <a:schemeClr val="tx1"/>
                          </a:solidFill>
                          <a:effectLst/>
                          <a:latin typeface="Arial" panose="020B0604020202020204" pitchFamily="34" charset="0"/>
                          <a:cs typeface="Arial" panose="020B0604020202020204" pitchFamily="34" charset="0"/>
                        </a:rPr>
                        <a:t>solitons</a:t>
                      </a:r>
                      <a:r>
                        <a:rPr lang="fr-FR" sz="1100" b="0" baseline="0" dirty="0">
                          <a:solidFill>
                            <a:schemeClr val="tx1"/>
                          </a:solidFill>
                          <a:effectLst/>
                          <a:latin typeface="Arial" panose="020B0604020202020204" pitchFamily="34" charset="0"/>
                          <a:cs typeface="Arial" panose="020B0604020202020204" pitchFamily="34" charset="0"/>
                        </a:rPr>
                        <a:t> dans les fibres optiques</a:t>
                      </a: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2h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901681"/>
                  </a:ext>
                </a:extLst>
              </a:tr>
              <a:tr h="146123">
                <a:tc>
                  <a:txBody>
                    <a:bodyPr/>
                    <a:lstStyle/>
                    <a:p>
                      <a:pPr marL="171450" indent="-171450" algn="l" rtl="0" fontAlgn="b">
                        <a:buFont typeface="Wingdings" panose="05000000000000000000" pitchFamily="2" charset="2"/>
                        <a:buChar char="§"/>
                      </a:pPr>
                      <a:r>
                        <a:rPr lang="fr-FR" sz="1100" b="0" baseline="0" dirty="0" err="1">
                          <a:solidFill>
                            <a:schemeClr val="tx1"/>
                          </a:solidFill>
                          <a:effectLst/>
                          <a:latin typeface="Arial" panose="020B0604020202020204" pitchFamily="34" charset="0"/>
                          <a:cs typeface="Arial" panose="020B0604020202020204" pitchFamily="34" charset="0"/>
                        </a:rPr>
                        <a:t>Hétérostructures</a:t>
                      </a:r>
                      <a:r>
                        <a:rPr lang="fr-FR" sz="1100" b="0" baseline="0" dirty="0">
                          <a:solidFill>
                            <a:schemeClr val="tx1"/>
                          </a:solidFill>
                          <a:effectLst/>
                          <a:latin typeface="Arial" panose="020B0604020202020204" pitchFamily="34" charset="0"/>
                          <a:cs typeface="Arial" panose="020B0604020202020204" pitchFamily="34" charset="0"/>
                        </a:rPr>
                        <a:t> et interfaces de basse </a:t>
                      </a:r>
                      <a:r>
                        <a:rPr lang="fr-FR" sz="1100" b="0" baseline="0" dirty="0" err="1">
                          <a:solidFill>
                            <a:schemeClr val="tx1"/>
                          </a:solidFill>
                          <a:effectLst/>
                          <a:latin typeface="Arial" panose="020B0604020202020204" pitchFamily="34" charset="0"/>
                          <a:cs typeface="Arial" panose="020B0604020202020204" pitchFamily="34" charset="0"/>
                        </a:rPr>
                        <a:t>dimensionalité</a:t>
                      </a:r>
                      <a:endParaRPr lang="fr-FR" sz="1100" b="0" baseline="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524126"/>
                  </a:ext>
                </a:extLst>
              </a:tr>
              <a:tr h="75513">
                <a:tc>
                  <a:txBody>
                    <a:bodyPr/>
                    <a:lstStyle/>
                    <a:p>
                      <a:pPr marL="171450" indent="-171450" algn="l" rtl="0" fontAlgn="b">
                        <a:buFont typeface="Wingdings" panose="05000000000000000000" pitchFamily="2" charset="2"/>
                        <a:buChar char="§"/>
                      </a:pPr>
                      <a:r>
                        <a:rPr lang="fr-FR" sz="1100" b="0" baseline="0" dirty="0" smtClean="0">
                          <a:solidFill>
                            <a:schemeClr val="tx1"/>
                          </a:solidFill>
                          <a:effectLst/>
                          <a:latin typeface="Arial" panose="020B0604020202020204" pitchFamily="34" charset="0"/>
                          <a:cs typeface="Arial" panose="020B0604020202020204" pitchFamily="34" charset="0"/>
                        </a:rPr>
                        <a:t>Physique </a:t>
                      </a:r>
                      <a:r>
                        <a:rPr lang="fr-FR" sz="1100" b="0" baseline="0" dirty="0" err="1" smtClean="0">
                          <a:solidFill>
                            <a:schemeClr val="tx1"/>
                          </a:solidFill>
                          <a:effectLst/>
                          <a:latin typeface="Arial" panose="020B0604020202020204" pitchFamily="34" charset="0"/>
                          <a:cs typeface="Arial" panose="020B0604020202020204" pitchFamily="34" charset="0"/>
                        </a:rPr>
                        <a:t>mésoscopique</a:t>
                      </a:r>
                      <a:endParaRPr lang="fr-FR" sz="1100" b="0" baseline="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746616"/>
                  </a:ext>
                </a:extLst>
              </a:tr>
              <a:tr h="216733">
                <a:tc>
                  <a:txBody>
                    <a:bodyPr/>
                    <a:lstStyle/>
                    <a:p>
                      <a:pPr marL="171450" indent="-171450" algn="l" rtl="0" fontAlgn="b">
                        <a:buFont typeface="Wingdings" panose="05000000000000000000" pitchFamily="2" charset="2"/>
                        <a:buChar char="§"/>
                      </a:pPr>
                      <a:r>
                        <a:rPr lang="en-US" sz="1100" b="0" baseline="0" dirty="0" smtClean="0">
                          <a:solidFill>
                            <a:schemeClr val="tx1"/>
                          </a:solidFill>
                          <a:effectLst/>
                          <a:latin typeface="Arial" panose="020B0604020202020204" pitchFamily="34" charset="0"/>
                          <a:cs typeface="Arial" panose="020B0604020202020204" pitchFamily="34" charset="0"/>
                        </a:rPr>
                        <a:t>Topological </a:t>
                      </a:r>
                      <a:r>
                        <a:rPr lang="en-US" sz="1100" b="0" baseline="0" dirty="0">
                          <a:solidFill>
                            <a:schemeClr val="tx1"/>
                          </a:solidFill>
                          <a:effectLst/>
                          <a:latin typeface="Arial" panose="020B0604020202020204" pitchFamily="34" charset="0"/>
                          <a:cs typeface="Arial" panose="020B0604020202020204" pitchFamily="34" charset="0"/>
                        </a:rPr>
                        <a:t>and correlated states of electrons : from predictions to </a:t>
                      </a:r>
                      <a:r>
                        <a:rPr lang="en-US" sz="1100" b="0" baseline="0" dirty="0" smtClean="0">
                          <a:solidFill>
                            <a:schemeClr val="tx1"/>
                          </a:solidFill>
                          <a:effectLst/>
                          <a:latin typeface="Arial" panose="020B0604020202020204" pitchFamily="34" charset="0"/>
                          <a:cs typeface="Arial" panose="020B0604020202020204" pitchFamily="34" charset="0"/>
                        </a:rPr>
                        <a:t>observations </a:t>
                      </a:r>
                      <a:r>
                        <a:rPr lang="en-US" sz="1100" b="0" baseline="0" dirty="0">
                          <a:solidFill>
                            <a:schemeClr val="tx1"/>
                          </a:solidFill>
                          <a:effectLst/>
                          <a:latin typeface="Arial" panose="020B0604020202020204" pitchFamily="34" charset="0"/>
                          <a:cs typeface="Arial" panose="020B0604020202020204" pitchFamily="34" charset="0"/>
                        </a:rPr>
                        <a:t>and design.</a:t>
                      </a: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en-US" sz="1100" b="0" dirty="0" smtClean="0">
                          <a:solidFill>
                            <a:schemeClr val="tx1"/>
                          </a:solidFill>
                          <a:effectLst/>
                          <a:latin typeface="Arial" panose="020B0604020202020204" pitchFamily="34" charset="0"/>
                          <a:cs typeface="Arial" panose="020B0604020202020204" pitchFamily="34" charset="0"/>
                        </a:rPr>
                        <a:t>4</a:t>
                      </a:r>
                      <a:r>
                        <a:rPr lang="en-US" sz="1100" b="0" baseline="0" dirty="0" smtClean="0">
                          <a:solidFill>
                            <a:schemeClr val="tx1"/>
                          </a:solidFill>
                          <a:effectLst/>
                          <a:latin typeface="Arial" panose="020B0604020202020204" pitchFamily="34" charset="0"/>
                          <a:cs typeface="Arial" panose="020B0604020202020204" pitchFamily="34" charset="0"/>
                        </a:rPr>
                        <a:t> </a:t>
                      </a:r>
                      <a:r>
                        <a:rPr lang="en-US" sz="1100" b="0" dirty="0" smtClean="0">
                          <a:solidFill>
                            <a:schemeClr val="tx1"/>
                          </a:solidFill>
                          <a:effectLst/>
                          <a:latin typeface="Arial" panose="020B0604020202020204" pitchFamily="34" charset="0"/>
                          <a:cs typeface="Arial" panose="020B0604020202020204" pitchFamily="34" charset="0"/>
                        </a:rPr>
                        <a:t>h</a:t>
                      </a:r>
                      <a:endParaRPr lang="en-US"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238579"/>
                  </a:ext>
                </a:extLst>
              </a:tr>
              <a:tr h="220505">
                <a:tc>
                  <a:txBody>
                    <a:bodyPr/>
                    <a:lstStyle/>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fr-FR" sz="1100" b="0" baseline="0" dirty="0" smtClean="0">
                          <a:solidFill>
                            <a:schemeClr val="tx1"/>
                          </a:solidFill>
                          <a:effectLst/>
                          <a:latin typeface="Arial" panose="020B0604020202020204" pitchFamily="34" charset="0"/>
                          <a:cs typeface="Arial" panose="020B0604020202020204" pitchFamily="34" charset="0"/>
                        </a:rPr>
                        <a:t>Plasmas solaires, météo de l'espace</a:t>
                      </a: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2h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76308"/>
                  </a:ext>
                </a:extLst>
              </a:tr>
              <a:tr h="95416">
                <a:tc>
                  <a:txBody>
                    <a:bodyPr/>
                    <a:lstStyle/>
                    <a:p>
                      <a:pPr marL="171450" indent="-171450" algn="l" rtl="0" fontAlgn="b">
                        <a:buFont typeface="Wingdings" panose="05000000000000000000" pitchFamily="2" charset="2"/>
                        <a:buChar char="§"/>
                      </a:pPr>
                      <a:r>
                        <a:rPr lang="fr-FR" sz="1100" b="0" baseline="0" dirty="0" smtClean="0">
                          <a:solidFill>
                            <a:schemeClr val="tx1"/>
                          </a:solidFill>
                          <a:effectLst/>
                          <a:latin typeface="Arial" panose="020B0604020202020204" pitchFamily="34" charset="0"/>
                          <a:cs typeface="Arial" panose="020B0604020202020204" pitchFamily="34" charset="0"/>
                        </a:rPr>
                        <a:t>Plasmas industriels pour la microélectronique et les nouveaux matériaux</a:t>
                      </a:r>
                      <a:endParaRPr lang="fr-FR" sz="1100" b="0" baseline="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b">
                        <a:buFontTx/>
                        <a:buNone/>
                      </a:pPr>
                      <a:r>
                        <a:rPr lang="fr-FR" sz="1100" b="0" dirty="0" smtClean="0">
                          <a:solidFill>
                            <a:schemeClr val="tx1"/>
                          </a:solidFill>
                          <a:effectLst/>
                          <a:latin typeface="Arial" panose="020B0604020202020204" pitchFamily="34" charset="0"/>
                          <a:cs typeface="Arial" panose="020B0604020202020204" pitchFamily="34" charset="0"/>
                        </a:rPr>
                        <a:t>2h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7252912"/>
                  </a:ext>
                </a:extLst>
              </a:tr>
              <a:tr h="0">
                <a:tc>
                  <a:txBody>
                    <a:bodyPr/>
                    <a:lstStyle/>
                    <a:p>
                      <a:pPr marL="171450" indent="-171450" algn="l" rtl="0" fontAlgn="t">
                        <a:buFont typeface="Wingdings" panose="05000000000000000000" pitchFamily="2" charset="2"/>
                        <a:buChar char="§"/>
                      </a:pPr>
                      <a:r>
                        <a:rPr lang="fr-FR" sz="1100" b="0" baseline="0" dirty="0">
                          <a:solidFill>
                            <a:schemeClr val="tx1"/>
                          </a:solidFill>
                          <a:effectLst/>
                          <a:latin typeface="Arial" panose="020B0604020202020204" pitchFamily="34" charset="0"/>
                          <a:cs typeface="Arial" panose="020B0604020202020204" pitchFamily="34" charset="0"/>
                        </a:rPr>
                        <a:t>Bicentenaire des équations de Navier-Stokes</a:t>
                      </a: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rtl="0" fontAlgn="t">
                        <a:buFontTx/>
                        <a:buNone/>
                      </a:pPr>
                      <a:r>
                        <a:rPr lang="fr-FR" sz="1100" b="0" dirty="0" smtClean="0">
                          <a:solidFill>
                            <a:schemeClr val="tx1"/>
                          </a:solidFill>
                          <a:effectLst/>
                          <a:latin typeface="Arial" panose="020B0604020202020204" pitchFamily="34" charset="0"/>
                          <a:cs typeface="Arial" panose="020B0604020202020204" pitchFamily="34" charset="0"/>
                        </a:rPr>
                        <a:t>4h</a:t>
                      </a:r>
                      <a:endParaRPr lang="fr-FR" sz="1100" b="0" dirty="0">
                        <a:solidFill>
                          <a:schemeClr val="tx1"/>
                        </a:solidFill>
                        <a:effectLst/>
                        <a:latin typeface="Arial" panose="020B0604020202020204" pitchFamily="34" charset="0"/>
                        <a:cs typeface="Arial" panose="020B0604020202020204" pitchFamily="34" charset="0"/>
                      </a:endParaRPr>
                    </a:p>
                  </a:txBody>
                  <a:tcPr marL="3678" marR="3678" marT="2452" marB="24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687261"/>
                  </a:ext>
                </a:extLst>
              </a:tr>
            </a:tbl>
          </a:graphicData>
        </a:graphic>
      </p:graphicFrame>
      <p:sp>
        <p:nvSpPr>
          <p:cNvPr id="7" name="ZoneTexte 6"/>
          <p:cNvSpPr txBox="1"/>
          <p:nvPr/>
        </p:nvSpPr>
        <p:spPr>
          <a:xfrm>
            <a:off x="6999253" y="793820"/>
            <a:ext cx="3191964" cy="707886"/>
          </a:xfrm>
          <a:prstGeom prst="rect">
            <a:avLst/>
          </a:prstGeom>
          <a:noFill/>
        </p:spPr>
        <p:txBody>
          <a:bodyPr wrap="none" rtlCol="0">
            <a:spAutoFit/>
          </a:bodyPr>
          <a:lstStyle/>
          <a:p>
            <a:r>
              <a:rPr lang="fr-FR" sz="2000" dirty="0" smtClean="0"/>
              <a:t>6 ou 7 sessions en parallèle</a:t>
            </a:r>
          </a:p>
          <a:p>
            <a:r>
              <a:rPr lang="fr-FR" sz="2000" dirty="0" smtClean="0"/>
              <a:t>25 thématiques scientifiques</a:t>
            </a:r>
            <a:endParaRPr lang="fr-FR" sz="2000" dirty="0"/>
          </a:p>
        </p:txBody>
      </p:sp>
      <p:sp>
        <p:nvSpPr>
          <p:cNvPr id="8" name="ZoneTexte 7"/>
          <p:cNvSpPr txBox="1"/>
          <p:nvPr/>
        </p:nvSpPr>
        <p:spPr>
          <a:xfrm>
            <a:off x="9845749" y="2240662"/>
            <a:ext cx="2490938" cy="923330"/>
          </a:xfrm>
          <a:prstGeom prst="rect">
            <a:avLst/>
          </a:prstGeom>
          <a:noFill/>
        </p:spPr>
        <p:txBody>
          <a:bodyPr wrap="none" rtlCol="0">
            <a:spAutoFit/>
          </a:bodyPr>
          <a:lstStyle/>
          <a:p>
            <a:r>
              <a:rPr lang="fr-FR" dirty="0" smtClean="0"/>
              <a:t>1</a:t>
            </a:r>
            <a:r>
              <a:rPr lang="fr-FR" baseline="30000" dirty="0" smtClean="0"/>
              <a:t>er</a:t>
            </a:r>
            <a:r>
              <a:rPr lang="fr-FR" dirty="0" smtClean="0"/>
              <a:t> essai de programme  </a:t>
            </a:r>
          </a:p>
          <a:p>
            <a:r>
              <a:rPr lang="fr-FR" dirty="0" smtClean="0"/>
              <a:t>complet: </a:t>
            </a:r>
          </a:p>
          <a:p>
            <a:r>
              <a:rPr lang="fr-FR" dirty="0" smtClean="0"/>
              <a:t>cet après midi!!</a:t>
            </a:r>
            <a:endParaRPr lang="fr-FR" dirty="0"/>
          </a:p>
        </p:txBody>
      </p:sp>
    </p:spTree>
    <p:extLst>
      <p:ext uri="{BB962C8B-B14F-4D97-AF65-F5344CB8AC3E}">
        <p14:creationId xmlns:p14="http://schemas.microsoft.com/office/powerpoint/2010/main" val="224274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185F3D75-FCFB-0743-B0C1-09D62B5F6DAB}" type="slidenum">
              <a:rPr lang="fr-FR" smtClean="0"/>
              <a:t>5</a:t>
            </a:fld>
            <a:endParaRPr lang="fr-FR"/>
          </a:p>
        </p:txBody>
      </p:sp>
      <p:sp>
        <p:nvSpPr>
          <p:cNvPr id="4" name="Espace réservé du texte 3"/>
          <p:cNvSpPr>
            <a:spLocks noGrp="1"/>
          </p:cNvSpPr>
          <p:nvPr>
            <p:ph type="body" sz="quarter" idx="14"/>
          </p:nvPr>
        </p:nvSpPr>
        <p:spPr/>
        <p:txBody>
          <a:bodyPr/>
          <a:lstStyle/>
          <a:p>
            <a:endParaRPr lang="fr-FR" dirty="0"/>
          </a:p>
        </p:txBody>
      </p:sp>
      <p:sp>
        <p:nvSpPr>
          <p:cNvPr id="6" name="Titre 1"/>
          <p:cNvSpPr>
            <a:spLocks noGrp="1"/>
          </p:cNvSpPr>
          <p:nvPr>
            <p:ph type="ctrTitle"/>
          </p:nvPr>
        </p:nvSpPr>
        <p:spPr>
          <a:xfrm>
            <a:off x="214313" y="911226"/>
            <a:ext cx="5881687" cy="516472"/>
          </a:xfrm>
        </p:spPr>
        <p:txBody>
          <a:bodyPr>
            <a:normAutofit fontScale="90000"/>
          </a:bodyPr>
          <a:lstStyle/>
          <a:p>
            <a:r>
              <a:rPr lang="fr-FR" dirty="0" smtClean="0"/>
              <a:t>5</a:t>
            </a:r>
            <a:r>
              <a:rPr lang="fr-FR" dirty="0" smtClean="0"/>
              <a:t> </a:t>
            </a:r>
            <a:r>
              <a:rPr lang="fr-FR" dirty="0" smtClean="0"/>
              <a:t>sessions sociétales: </a:t>
            </a:r>
            <a:endParaRPr lang="fr-FR" dirty="0"/>
          </a:p>
        </p:txBody>
      </p:sp>
      <p:sp>
        <p:nvSpPr>
          <p:cNvPr id="5" name="ZoneTexte 4"/>
          <p:cNvSpPr txBox="1"/>
          <p:nvPr/>
        </p:nvSpPr>
        <p:spPr>
          <a:xfrm>
            <a:off x="310614" y="1538534"/>
            <a:ext cx="11773972" cy="4832092"/>
          </a:xfrm>
          <a:prstGeom prst="rect">
            <a:avLst/>
          </a:prstGeom>
          <a:noFill/>
        </p:spPr>
        <p:txBody>
          <a:bodyPr wrap="square" rtlCol="0">
            <a:spAutoFit/>
          </a:bodyPr>
          <a:lstStyle/>
          <a:p>
            <a:pPr marL="285750" indent="-285750" algn="just">
              <a:buFont typeface="Arial" panose="020B0604020202020204" pitchFamily="34" charset="0"/>
              <a:buChar char="•"/>
            </a:pPr>
            <a:r>
              <a:rPr lang="fr-FR" sz="2000" b="1" dirty="0"/>
              <a:t>Culture physique des </a:t>
            </a:r>
            <a:r>
              <a:rPr lang="fr-FR" sz="2000" b="1" dirty="0" smtClean="0"/>
              <a:t>politiques</a:t>
            </a:r>
            <a:r>
              <a:rPr lang="fr-FR" dirty="0" smtClean="0"/>
              <a:t>: proposé par Daniel </a:t>
            </a:r>
            <a:r>
              <a:rPr lang="fr-FR" dirty="0" err="1" smtClean="0"/>
              <a:t>Hennequin</a:t>
            </a:r>
            <a:endParaRPr lang="fr-FR" dirty="0" smtClean="0"/>
          </a:p>
          <a:p>
            <a:pPr algn="just"/>
            <a:r>
              <a:rPr lang="fr-FR" sz="1600" dirty="0" smtClean="0"/>
              <a:t>Intervenants: </a:t>
            </a:r>
            <a:r>
              <a:rPr lang="fr-FR" sz="1600" dirty="0"/>
              <a:t>journalistes, hommes politiques, scientifiques en rapport étroit avec des politiques</a:t>
            </a:r>
            <a:r>
              <a:rPr lang="fr-FR" sz="1600" dirty="0" smtClean="0"/>
              <a:t>. </a:t>
            </a:r>
            <a:r>
              <a:rPr lang="fr-FR" sz="1600" dirty="0"/>
              <a:t>L’objectif est entre autres d’examiner les ressorts qui font que les politiques/décideurs ont autant de mal à comprendre les enjeux de la physique, et à évoquer des pistes de solutions</a:t>
            </a:r>
            <a:r>
              <a:rPr lang="fr-FR" sz="1600" dirty="0" smtClean="0"/>
              <a:t>.</a:t>
            </a:r>
            <a:endParaRPr lang="fr-FR" dirty="0"/>
          </a:p>
          <a:p>
            <a:pPr marL="342900" indent="-342900" algn="just">
              <a:buFont typeface="Arial" panose="020B0604020202020204" pitchFamily="34" charset="0"/>
              <a:buChar char="•"/>
            </a:pPr>
            <a:r>
              <a:rPr lang="fr-FR" sz="2000" b="1" dirty="0"/>
              <a:t>Parité et égalité des chances: choisir la physique du lycée au supérieur</a:t>
            </a:r>
            <a:r>
              <a:rPr lang="fr-FR" sz="1600" dirty="0" smtClean="0"/>
              <a:t>: proposé par division Femmes et Sciences + SFO</a:t>
            </a:r>
            <a:endParaRPr lang="fr-FR" dirty="0" smtClean="0"/>
          </a:p>
          <a:p>
            <a:pPr algn="just"/>
            <a:r>
              <a:rPr lang="fr-FR" sz="1600" dirty="0" smtClean="0"/>
              <a:t>Pourquoi si faible </a:t>
            </a:r>
            <a:r>
              <a:rPr lang="fr-FR" sz="1600" dirty="0"/>
              <a:t>nombre de femmes en physique. Notre piste de </a:t>
            </a:r>
            <a:r>
              <a:rPr lang="fr-FR" sz="1600" dirty="0" smtClean="0"/>
              <a:t>réflexion </a:t>
            </a:r>
            <a:r>
              <a:rPr lang="fr-FR" sz="1600" dirty="0"/>
              <a:t>s’articule autour de ce qui mène les jeunes femmes à choisir ou ne pas choisir les maths et les sciences au lycée puis dans le supérieur et comment l’institution scolaire puis universitaire les accueille dans ces disciplines</a:t>
            </a:r>
            <a:r>
              <a:rPr lang="fr-FR" sz="1600" dirty="0" smtClean="0"/>
              <a:t>.</a:t>
            </a:r>
            <a:endParaRPr lang="fr-FR" dirty="0"/>
          </a:p>
          <a:p>
            <a:pPr marL="342900" indent="-342900" algn="just">
              <a:buFont typeface="Arial" panose="020B0604020202020204" pitchFamily="34" charset="0"/>
              <a:buChar char="•"/>
            </a:pPr>
            <a:r>
              <a:rPr lang="fr-FR" sz="2000" b="1" dirty="0"/>
              <a:t>Enseignement de la physique de l’école à </a:t>
            </a:r>
            <a:r>
              <a:rPr lang="fr-FR" sz="2000" b="1" dirty="0" smtClean="0"/>
              <a:t>l’université: </a:t>
            </a:r>
            <a:r>
              <a:rPr lang="fr-FR" sz="2000" b="1" dirty="0"/>
              <a:t>où allons-nous ?</a:t>
            </a:r>
            <a:r>
              <a:rPr lang="fr-FR" sz="1600" dirty="0" smtClean="0"/>
              <a:t>: proposé par Estelle Blanquet</a:t>
            </a:r>
            <a:endParaRPr lang="fr-FR" sz="1600" dirty="0"/>
          </a:p>
          <a:p>
            <a:pPr algn="just"/>
            <a:r>
              <a:rPr lang="fr-FR" sz="1600" dirty="0"/>
              <a:t>Il s’agit de dresser un premier bilan des nombreuses réformes opérées en ce moment à tous les niveaux et de faire partager aux collègues les enjeux et difficultés générées par cette succession ininterrompue de modifications  en proposant un panel d’intervenants à même de les présenter et d’en faire une première analyse.</a:t>
            </a:r>
            <a:r>
              <a:rPr lang="fr-FR" dirty="0" smtClean="0"/>
              <a:t> </a:t>
            </a:r>
            <a:endParaRPr lang="fr-FR" dirty="0"/>
          </a:p>
          <a:p>
            <a:pPr marL="285750" indent="-285750" algn="just">
              <a:buFont typeface="Arial" panose="020B0604020202020204" pitchFamily="34" charset="0"/>
              <a:buChar char="•"/>
            </a:pPr>
            <a:r>
              <a:rPr lang="fr-FR" sz="2000" b="1" dirty="0"/>
              <a:t>Développement d’instruments frugaux</a:t>
            </a:r>
            <a:r>
              <a:rPr lang="fr-FR" dirty="0" smtClean="0"/>
              <a:t>: proposé par </a:t>
            </a:r>
            <a:r>
              <a:rPr lang="fr-FR" dirty="0"/>
              <a:t>François </a:t>
            </a:r>
            <a:r>
              <a:rPr lang="fr-FR" dirty="0" err="1" smtClean="0"/>
              <a:t>Piuzzi</a:t>
            </a:r>
            <a:endParaRPr lang="fr-FR" dirty="0" smtClean="0"/>
          </a:p>
          <a:p>
            <a:pPr algn="just"/>
            <a:r>
              <a:rPr lang="fr-FR" sz="1600" dirty="0" smtClean="0"/>
              <a:t>Développent d’instrumentations peu couteuses pour des pays ayant peu de moyen pour des applications médicales, scientifiques ou pédagogique. Ceci peut concerner aussi des expériences pour les écoles, lycées, collèges. Intervention de plusieurs personnes ayant participé à de tels projets </a:t>
            </a:r>
            <a:endParaRPr lang="fr-FR" sz="1600" dirty="0"/>
          </a:p>
          <a:p>
            <a:pPr algn="just"/>
            <a:r>
              <a:rPr lang="fr-FR" dirty="0" smtClean="0"/>
              <a:t>* </a:t>
            </a:r>
            <a:r>
              <a:rPr lang="fr-FR" b="1" dirty="0" smtClean="0"/>
              <a:t>La recherche dans l’Industrie: L’Oréal, CFM …..</a:t>
            </a:r>
            <a:endParaRPr lang="fr-FR" b="1" dirty="0"/>
          </a:p>
        </p:txBody>
      </p:sp>
    </p:spTree>
    <p:extLst>
      <p:ext uri="{BB962C8B-B14F-4D97-AF65-F5344CB8AC3E}">
        <p14:creationId xmlns:p14="http://schemas.microsoft.com/office/powerpoint/2010/main" val="168262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Sessions poster</a:t>
            </a:r>
            <a:endParaRPr lang="fr-FR" dirty="0"/>
          </a:p>
        </p:txBody>
      </p:sp>
      <p:sp>
        <p:nvSpPr>
          <p:cNvPr id="3" name="Espace réservé du numéro de diapositive 2"/>
          <p:cNvSpPr>
            <a:spLocks noGrp="1"/>
          </p:cNvSpPr>
          <p:nvPr>
            <p:ph type="sldNum" sz="quarter" idx="4"/>
          </p:nvPr>
        </p:nvSpPr>
        <p:spPr/>
        <p:txBody>
          <a:bodyPr/>
          <a:lstStyle/>
          <a:p>
            <a:fld id="{185F3D75-FCFB-0743-B0C1-09D62B5F6DAB}" type="slidenum">
              <a:rPr lang="fr-FR" smtClean="0"/>
              <a:t>6</a:t>
            </a:fld>
            <a:endParaRPr lang="fr-FR"/>
          </a:p>
        </p:txBody>
      </p:sp>
      <p:sp>
        <p:nvSpPr>
          <p:cNvPr id="4" name="Espace réservé du texte 3"/>
          <p:cNvSpPr>
            <a:spLocks noGrp="1"/>
          </p:cNvSpPr>
          <p:nvPr>
            <p:ph type="body" sz="quarter" idx="14"/>
          </p:nvPr>
        </p:nvSpPr>
        <p:spPr/>
        <p:txBody>
          <a:bodyPr/>
          <a:lstStyle/>
          <a:p>
            <a:endParaRPr lang="fr-FR"/>
          </a:p>
        </p:txBody>
      </p:sp>
      <p:sp>
        <p:nvSpPr>
          <p:cNvPr id="5" name="Espace réservé du texte 4"/>
          <p:cNvSpPr>
            <a:spLocks noGrp="1"/>
          </p:cNvSpPr>
          <p:nvPr>
            <p:ph type="body" sz="quarter" idx="13"/>
          </p:nvPr>
        </p:nvSpPr>
        <p:spPr/>
        <p:txBody>
          <a:bodyPr>
            <a:noAutofit/>
          </a:bodyPr>
          <a:lstStyle/>
          <a:p>
            <a:pPr marL="285750" indent="-285750">
              <a:buFont typeface="Arial" panose="020B0604020202020204" pitchFamily="34" charset="0"/>
              <a:buChar char="•"/>
            </a:pPr>
            <a:r>
              <a:rPr lang="fr-FR" sz="2000" dirty="0" smtClean="0"/>
              <a:t>2 sessions Poster-Apéro pendant le congrès général</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r>
              <a:rPr lang="fr-FR" sz="2000" dirty="0" smtClean="0"/>
              <a:t>1 session Poster ciblé pour le Grand Publique : dimanche après midi à la Cité des Sciences ??   </a:t>
            </a:r>
          </a:p>
          <a:p>
            <a:pPr marL="0" indent="0"/>
            <a:r>
              <a:rPr lang="fr-FR" sz="2000" dirty="0"/>
              <a:t> </a:t>
            </a:r>
            <a:endParaRPr lang="fr-FR" sz="2000" dirty="0" smtClean="0"/>
          </a:p>
          <a:p>
            <a:pPr marL="0" indent="0"/>
            <a:r>
              <a:rPr lang="fr-FR" sz="2000" dirty="0"/>
              <a:t> </a:t>
            </a:r>
            <a:r>
              <a:rPr lang="fr-FR" sz="2000" dirty="0" smtClean="0"/>
              <a:t>   </a:t>
            </a:r>
          </a:p>
          <a:p>
            <a:pPr marL="0" indent="0"/>
            <a:r>
              <a:rPr lang="fr-FR" sz="2000" dirty="0" smtClean="0"/>
              <a:t>Chaque participant pourra présenter deux poster (l’un adressé aux participants du congrès, l’autre au grand public) ???</a:t>
            </a:r>
          </a:p>
          <a:p>
            <a:pPr marL="0" indent="0"/>
            <a:endParaRPr lang="fr-FR" sz="2000" dirty="0"/>
          </a:p>
          <a:p>
            <a:pPr marL="0" indent="0"/>
            <a:r>
              <a:rPr lang="fr-FR" sz="2000" dirty="0" smtClean="0"/>
              <a:t>Prix du meilleur poster pour les deux types de posters</a:t>
            </a:r>
            <a:endParaRPr lang="fr-FR" sz="2000" dirty="0"/>
          </a:p>
        </p:txBody>
      </p:sp>
    </p:spTree>
    <p:extLst>
      <p:ext uri="{BB962C8B-B14F-4D97-AF65-F5344CB8AC3E}">
        <p14:creationId xmlns:p14="http://schemas.microsoft.com/office/powerpoint/2010/main" val="664346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6669</TotalTime>
  <Words>688</Words>
  <Application>Microsoft Office PowerPoint</Application>
  <PresentationFormat>Grand écran</PresentationFormat>
  <Paragraphs>109</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Tahoma</vt:lpstr>
      <vt:lpstr>Wingdings</vt:lpstr>
      <vt:lpstr>Thème Office</vt:lpstr>
      <vt:lpstr>  Congrès général  Conception du programme  scientifique   Comité  scientifique</vt:lpstr>
      <vt:lpstr>La maquette</vt:lpstr>
      <vt:lpstr>7 sessions plénières</vt:lpstr>
      <vt:lpstr>3 tables rondes de prospective</vt:lpstr>
      <vt:lpstr>6 sessions  de 2h:  colloques</vt:lpstr>
      <vt:lpstr>5 sessions sociétales: </vt:lpstr>
      <vt:lpstr>Sessions poster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Raphaël Verguin</dc:creator>
  <cp:lastModifiedBy>Jacqueline Bloch</cp:lastModifiedBy>
  <cp:revision>93</cp:revision>
  <dcterms:created xsi:type="dcterms:W3CDTF">2020-11-20T11:12:29Z</dcterms:created>
  <dcterms:modified xsi:type="dcterms:W3CDTF">2022-11-29T08:25:16Z</dcterms:modified>
</cp:coreProperties>
</file>