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77" r:id="rId6"/>
    <p:sldId id="272" r:id="rId7"/>
    <p:sldId id="266" r:id="rId8"/>
    <p:sldId id="268" r:id="rId9"/>
    <p:sldId id="274" r:id="rId10"/>
    <p:sldId id="278" r:id="rId11"/>
    <p:sldId id="271" r:id="rId12"/>
    <p:sldId id="273" r:id="rId13"/>
    <p:sldId id="270" r:id="rId14"/>
    <p:sldId id="276" r:id="rId15"/>
    <p:sldId id="269" r:id="rId16"/>
    <p:sldId id="256" r:id="rId17"/>
    <p:sldId id="267" r:id="rId18"/>
    <p:sldId id="265" r:id="rId19"/>
    <p:sldId id="275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>
        <p:scale>
          <a:sx n="35" d="100"/>
          <a:sy n="35" d="100"/>
        </p:scale>
        <p:origin x="177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30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1" y="603664"/>
            <a:ext cx="9082238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2345635"/>
            <a:ext cx="9082239" cy="38313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2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4817" y="583786"/>
            <a:ext cx="8908983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05000" y="2226365"/>
            <a:ext cx="4114800" cy="39505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226363"/>
            <a:ext cx="4114800" cy="395059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7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9688" y="365125"/>
            <a:ext cx="9035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82775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82775" y="2505075"/>
            <a:ext cx="411480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82966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482966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79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0181" y="457200"/>
            <a:ext cx="2721844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50181" y="2057400"/>
            <a:ext cx="2721844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79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33060" y="365125"/>
            <a:ext cx="9120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33060" y="1825625"/>
            <a:ext cx="91207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3866-820B-422F-A5B1-814F866AA7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CD5B9AA-CD7C-AC43-35D0-8F282AB08907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Comité local d’organisation</a:t>
            </a:r>
            <a:br>
              <a:rPr lang="fr-FR"/>
            </a:br>
            <a:r>
              <a:rPr lang="fr-FR"/>
              <a:t>du Congrès Général </a:t>
            </a:r>
            <a:br>
              <a:rPr lang="fr-FR"/>
            </a:br>
            <a:r>
              <a:rPr lang="fr-FR"/>
              <a:t>à Paris en 2023</a:t>
            </a:r>
            <a:endParaRPr lang="fr-FR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0FF43DB3-93C6-629B-536B-F32520DF93BF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  <a:p>
            <a:endParaRPr lang="fr-FR"/>
          </a:p>
          <a:p>
            <a:r>
              <a:rPr lang="fr-FR" sz="3000"/>
              <a:t>Co-président-e-s : Sarah Houver et Marco Cirelli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147195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Visites scientifiques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8971" y="2345635"/>
            <a:ext cx="9990464" cy="3831328"/>
          </a:xfrm>
        </p:spPr>
        <p:txBody>
          <a:bodyPr/>
          <a:lstStyle/>
          <a:p>
            <a:r>
              <a:rPr lang="fr-FR" dirty="0"/>
              <a:t>Jeudi + Vendredi après-midi gratuites mais sur inscription</a:t>
            </a:r>
          </a:p>
          <a:p>
            <a:r>
              <a:rPr lang="fr-FR" dirty="0"/>
              <a:t>Plusieurs lieux d’exception dans Paris:</a:t>
            </a:r>
          </a:p>
          <a:p>
            <a:pPr lvl="1"/>
            <a:r>
              <a:rPr lang="fr-FR" dirty="0"/>
              <a:t>Académie des Sciences</a:t>
            </a:r>
          </a:p>
          <a:p>
            <a:pPr lvl="1"/>
            <a:r>
              <a:rPr lang="fr-FR" dirty="0"/>
              <a:t>Laboratoire AGLAE au Louvre</a:t>
            </a:r>
          </a:p>
          <a:p>
            <a:pPr lvl="1"/>
            <a:r>
              <a:rPr lang="fr-FR" dirty="0"/>
              <a:t>Musée Arts et Métiers</a:t>
            </a:r>
          </a:p>
          <a:p>
            <a:pPr lvl="1"/>
            <a:r>
              <a:rPr lang="fr-FR" dirty="0"/>
              <a:t>RMN Sorbonne Université ?</a:t>
            </a:r>
          </a:p>
          <a:p>
            <a:pPr lvl="1"/>
            <a:r>
              <a:rPr lang="fr-FR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77570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Diner de gala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2240" y="2204344"/>
            <a:ext cx="8256582" cy="3831328"/>
          </a:xfrm>
        </p:spPr>
        <p:txBody>
          <a:bodyPr/>
          <a:lstStyle/>
          <a:p>
            <a:r>
              <a:rPr lang="fr-FR" dirty="0"/>
              <a:t>Jeudi 6 juillet 2023</a:t>
            </a:r>
          </a:p>
          <a:p>
            <a:r>
              <a:rPr lang="fr-FR" dirty="0"/>
              <a:t>Lieu pressenti : </a:t>
            </a:r>
            <a:r>
              <a:rPr lang="fr-FR" b="1" dirty="0"/>
              <a:t>Le Chalet des Îles Daumesnil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83A66-DEE2-6A35-657E-A085B60D4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113" y="3699230"/>
            <a:ext cx="7772400" cy="2938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649C3-F460-E936-14E2-2D992AE59D99}"/>
              </a:ext>
            </a:extLst>
          </p:cNvPr>
          <p:cNvSpPr txBox="1"/>
          <p:nvPr/>
        </p:nvSpPr>
        <p:spPr>
          <a:xfrm>
            <a:off x="4164497" y="3190463"/>
            <a:ext cx="460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Lac Daumesnil, Bois de Vincennes, Paris 12ème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E4C65-DAE9-5BCD-EEEC-283FEEA0ED65}"/>
              </a:ext>
            </a:extLst>
          </p:cNvPr>
          <p:cNvSpPr txBox="1"/>
          <p:nvPr/>
        </p:nvSpPr>
        <p:spPr>
          <a:xfrm>
            <a:off x="2271561" y="5459406"/>
            <a:ext cx="1687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</a:t>
            </a:r>
            <a:r>
              <a:rPr lang="en-FR" sz="1600" dirty="0"/>
              <a:t>udget ~74€ HT/p</a:t>
            </a:r>
          </a:p>
          <a:p>
            <a:endParaRPr lang="en-FR" sz="1600" dirty="0"/>
          </a:p>
        </p:txBody>
      </p:sp>
    </p:spTree>
    <p:extLst>
      <p:ext uri="{BB962C8B-B14F-4D97-AF65-F5344CB8AC3E}">
        <p14:creationId xmlns:p14="http://schemas.microsoft.com/office/powerpoint/2010/main" val="328067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Budget global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1848678"/>
            <a:ext cx="9082239" cy="4405658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Dépenses ~270 K€</a:t>
            </a:r>
            <a:r>
              <a:rPr lang="fr-FR" dirty="0"/>
              <a:t>, dont:</a:t>
            </a:r>
          </a:p>
          <a:p>
            <a:pPr lvl="1"/>
            <a:r>
              <a:rPr lang="fr-FR" dirty="0"/>
              <a:t>105 K€ location salles et prestations techniques</a:t>
            </a:r>
          </a:p>
          <a:p>
            <a:pPr lvl="1"/>
            <a:r>
              <a:rPr lang="fr-FR" dirty="0"/>
              <a:t>77 K€ traiteur pauses café</a:t>
            </a:r>
          </a:p>
          <a:p>
            <a:pPr lvl="1"/>
            <a:r>
              <a:rPr lang="fr-FR" dirty="0"/>
              <a:t>18 K€ location /installation stands</a:t>
            </a:r>
          </a:p>
          <a:p>
            <a:pPr lvl="1"/>
            <a:r>
              <a:rPr lang="fr-FR" dirty="0"/>
              <a:t>12.5 K€ frais orateurs invités</a:t>
            </a:r>
          </a:p>
          <a:p>
            <a:pPr lvl="1"/>
            <a:r>
              <a:rPr lang="fr-FR" dirty="0"/>
              <a:t>…</a:t>
            </a:r>
          </a:p>
          <a:p>
            <a:r>
              <a:rPr lang="fr-FR" b="1" dirty="0"/>
              <a:t>Recettes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50 K€ vente stands</a:t>
            </a:r>
          </a:p>
          <a:p>
            <a:pPr lvl="1"/>
            <a:r>
              <a:rPr lang="fr-FR" dirty="0"/>
              <a:t>152 K€ frais d’inscriptions</a:t>
            </a:r>
          </a:p>
          <a:p>
            <a:pPr lvl="1"/>
            <a:r>
              <a:rPr lang="fr-FR" dirty="0"/>
              <a:t>54 K€ subventions (dont 34 K€ assurées par « 150ans »)</a:t>
            </a:r>
          </a:p>
          <a:p>
            <a:pPr lvl="1"/>
            <a:endParaRPr lang="fr-FR" dirty="0"/>
          </a:p>
          <a:p>
            <a:r>
              <a:rPr lang="fr-FR" sz="2600" dirty="0"/>
              <a:t>À l’équilibre si ~</a:t>
            </a:r>
            <a:r>
              <a:rPr lang="fr-FR" sz="2600" dirty="0">
                <a:solidFill>
                  <a:srgbClr val="FF0000"/>
                </a:solidFill>
              </a:rPr>
              <a:t>300 entrées tarif plein</a:t>
            </a:r>
            <a:r>
              <a:rPr lang="fr-FR" sz="2600" dirty="0"/>
              <a:t> + ~</a:t>
            </a:r>
            <a:r>
              <a:rPr lang="fr-FR" sz="2600" dirty="0">
                <a:solidFill>
                  <a:srgbClr val="FF0000"/>
                </a:solidFill>
              </a:rPr>
              <a:t>150 tarif réduits</a:t>
            </a:r>
          </a:p>
          <a:p>
            <a:pPr marL="457200" lvl="1" indent="0">
              <a:buNone/>
            </a:pPr>
            <a:r>
              <a:rPr lang="fr-FR" dirty="0"/>
              <a:t>		 </a:t>
            </a:r>
          </a:p>
        </p:txBody>
      </p:sp>
    </p:spTree>
    <p:extLst>
      <p:ext uri="{BB962C8B-B14F-4D97-AF65-F5344CB8AC3E}">
        <p14:creationId xmlns:p14="http://schemas.microsoft.com/office/powerpoint/2010/main" val="3037132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Recherche subventions institutionnelles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UFR Physique / Facultés des universités parisiennes (SU, UPC, UPS, PSL…) et autres établissements</a:t>
            </a:r>
          </a:p>
          <a:p>
            <a:r>
              <a:rPr lang="fr-FR" dirty="0"/>
              <a:t>Instituts, </a:t>
            </a:r>
            <a:r>
              <a:rPr lang="fr-FR" dirty="0" err="1"/>
              <a:t>GDRs</a:t>
            </a:r>
            <a:r>
              <a:rPr lang="fr-FR" dirty="0"/>
              <a:t>, programmes…</a:t>
            </a:r>
          </a:p>
          <a:p>
            <a:r>
              <a:rPr lang="fr-FR" dirty="0"/>
              <a:t>PME et start-ups scientifiques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Obtenus: ~7K€ - Cible ~20K€</a:t>
            </a:r>
          </a:p>
        </p:txBody>
      </p:sp>
    </p:spTree>
    <p:extLst>
      <p:ext uri="{BB962C8B-B14F-4D97-AF65-F5344CB8AC3E}">
        <p14:creationId xmlns:p14="http://schemas.microsoft.com/office/powerpoint/2010/main" val="3790585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Traiteur et goodies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0704" y="2345635"/>
            <a:ext cx="11246730" cy="383132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Cocktail d’inauguration</a:t>
            </a:r>
          </a:p>
          <a:p>
            <a:r>
              <a:rPr lang="fr-FR" dirty="0"/>
              <a:t>Apéro posters</a:t>
            </a:r>
          </a:p>
          <a:p>
            <a:r>
              <a:rPr lang="fr-FR" dirty="0"/>
              <a:t>Pauses café</a:t>
            </a:r>
          </a:p>
          <a:p>
            <a:r>
              <a:rPr lang="fr-FR" dirty="0"/>
              <a:t>Produits locaux, matériel recyclable</a:t>
            </a:r>
          </a:p>
          <a:p>
            <a:endParaRPr lang="fr-FR" dirty="0"/>
          </a:p>
          <a:p>
            <a:r>
              <a:rPr lang="fr-FR" dirty="0"/>
              <a:t>Déjeuners libres</a:t>
            </a:r>
          </a:p>
          <a:p>
            <a:endParaRPr lang="fr-FR" dirty="0"/>
          </a:p>
          <a:p>
            <a:r>
              <a:rPr lang="fr-FR" dirty="0"/>
              <a:t>Goodies : Gourdes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95FB026-4425-C9C3-944E-17752CB80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52" y="2423071"/>
            <a:ext cx="3037922" cy="37751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C2CB1D-9900-C46F-150A-234437DAE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105" y="456203"/>
            <a:ext cx="1635584" cy="41476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412D09-60A7-41FF-FCDF-04FF9145A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280" y="1765846"/>
            <a:ext cx="38195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6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Communication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FC07B-E2DE-5CA2-D719-8F8D19087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86" y="1838739"/>
            <a:ext cx="3009802" cy="4263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54349-045F-04C4-773D-0612659B6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7" y="4684309"/>
            <a:ext cx="3748385" cy="1020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4BCB7-28BF-C580-584C-55EDEA84E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92" y="556817"/>
            <a:ext cx="4013743" cy="5679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0456FF-DCD2-201D-5B7C-8EC7505EACCB}"/>
              </a:ext>
            </a:extLst>
          </p:cNvPr>
          <p:cNvSpPr txBox="1"/>
          <p:nvPr/>
        </p:nvSpPr>
        <p:spPr>
          <a:xfrm>
            <a:off x="2224908" y="3021496"/>
            <a:ext cx="18075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FR" sz="2400" dirty="0"/>
              <a:t>Affiche</a:t>
            </a:r>
          </a:p>
          <a:p>
            <a:pPr algn="r"/>
            <a:r>
              <a:rPr lang="en-FR" sz="2400" dirty="0"/>
              <a:t>Flyer</a:t>
            </a:r>
          </a:p>
          <a:p>
            <a:pPr algn="r"/>
            <a:r>
              <a:rPr lang="en-FR" sz="2000" dirty="0"/>
              <a:t>Signature email</a:t>
            </a:r>
          </a:p>
        </p:txBody>
      </p:sp>
    </p:spTree>
    <p:extLst>
      <p:ext uri="{BB962C8B-B14F-4D97-AF65-F5344CB8AC3E}">
        <p14:creationId xmlns:p14="http://schemas.microsoft.com/office/powerpoint/2010/main" val="258608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5" y="1709924"/>
            <a:ext cx="4724410" cy="34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3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095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Organisation pratique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réunion mensuelle + réunions spécifiques</a:t>
            </a:r>
          </a:p>
          <a:p>
            <a:r>
              <a:rPr lang="en-GB" dirty="0"/>
              <a:t>Email de contact : </a:t>
            </a:r>
            <a:r>
              <a:rPr lang="en-GB" dirty="0">
                <a:solidFill>
                  <a:srgbClr val="0433FF"/>
                </a:solidFill>
              </a:rPr>
              <a:t>cg2023@sfpnet.fr</a:t>
            </a:r>
            <a:r>
              <a:rPr lang="en-GB" dirty="0"/>
              <a:t> pour la communication de/</a:t>
            </a:r>
            <a:r>
              <a:rPr lang="en-GB" dirty="0" err="1"/>
              <a:t>vers</a:t>
            </a:r>
            <a:r>
              <a:rPr lang="en-GB" dirty="0"/>
              <a:t> </a:t>
            </a:r>
            <a:r>
              <a:rPr lang="en-GB" dirty="0" err="1"/>
              <a:t>l’extérieur</a:t>
            </a:r>
            <a:endParaRPr lang="en-GB" dirty="0"/>
          </a:p>
          <a:p>
            <a:r>
              <a:rPr lang="fr-FR" dirty="0"/>
              <a:t>Documents partagés sur Google Drive</a:t>
            </a:r>
          </a:p>
        </p:txBody>
      </p:sp>
    </p:spTree>
    <p:extLst>
      <p:ext uri="{BB962C8B-B14F-4D97-AF65-F5344CB8AC3E}">
        <p14:creationId xmlns:p14="http://schemas.microsoft.com/office/powerpoint/2010/main" val="2035677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4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9FE8E21B-1C20-92CF-3192-AA298780E866}"/>
              </a:ext>
            </a:extLst>
          </p:cNvPr>
          <p:cNvSpPr txBox="1"/>
          <p:nvPr/>
        </p:nvSpPr>
        <p:spPr>
          <a:xfrm>
            <a:off x="405825" y="291912"/>
            <a:ext cx="11380350" cy="5611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0" u="sng" strike="noStrike" baseline="0" dirty="0">
                <a:solidFill>
                  <a:srgbClr val="000000"/>
                </a:solidFill>
              </a:rPr>
              <a:t>Composition du CLO :</a:t>
            </a:r>
          </a:p>
          <a:p>
            <a:endParaRPr lang="fr-FR" sz="2200" b="0" i="0" u="none" strike="noStrike" baseline="0" dirty="0">
              <a:solidFill>
                <a:srgbClr val="000000"/>
              </a:solidFill>
            </a:endParaRPr>
          </a:p>
          <a:p>
            <a:r>
              <a:rPr lang="fr-FR" sz="2200" b="0" i="0" u="none" strike="noStrike" baseline="0" dirty="0">
                <a:solidFill>
                  <a:srgbClr val="000000"/>
                </a:solidFill>
              </a:rPr>
              <a:t>Une dizaine de personnes volontaires issues de laboratoires et d’universités locales. </a:t>
            </a:r>
          </a:p>
          <a:p>
            <a:endParaRPr lang="fr-FR" sz="2200" b="0" i="0" u="none" strike="noStrike" baseline="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Président-e-s du comité :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Sarah HOUVER</a:t>
            </a:r>
            <a:r>
              <a:rPr lang="fr-FR" sz="2200" b="0" i="0" u="none" strike="noStrike" baseline="0" dirty="0">
                <a:solidFill>
                  <a:srgbClr val="000000"/>
                </a:solidFill>
              </a:rPr>
              <a:t> et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Marco CIRELLI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Trésorier :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Moulay-Badr ATTAIAA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Chargé de l’exposition industrielle et culturelle :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Frédérick BORDRY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Chargé des demandes de subventions :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Pierre-François COHADON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Chargés</a:t>
            </a:r>
            <a:r>
              <a:rPr lang="fr-FR" sz="2200" dirty="0">
                <a:solidFill>
                  <a:srgbClr val="000000"/>
                </a:solidFill>
              </a:rPr>
              <a:t> du site web et dépôt contributions : </a:t>
            </a:r>
            <a:r>
              <a:rPr lang="fr-FR" sz="2200" dirty="0">
                <a:solidFill>
                  <a:srgbClr val="0070C0"/>
                </a:solidFill>
              </a:rPr>
              <a:t>Nicolas DELERUE</a:t>
            </a:r>
            <a:r>
              <a:rPr lang="fr-FR" sz="2200" dirty="0">
                <a:solidFill>
                  <a:srgbClr val="000000"/>
                </a:solidFill>
              </a:rPr>
              <a:t> et </a:t>
            </a:r>
            <a:r>
              <a:rPr lang="fr-FR" sz="2200" dirty="0">
                <a:solidFill>
                  <a:srgbClr val="0070C0"/>
                </a:solidFill>
              </a:rPr>
              <a:t>Maximilien CAZAYOUS</a:t>
            </a:r>
            <a:r>
              <a:rPr lang="fr-FR" sz="22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 err="1">
                <a:solidFill>
                  <a:srgbClr val="000000"/>
                </a:solidFill>
              </a:rPr>
              <a:t>Chargé-es</a:t>
            </a:r>
            <a:r>
              <a:rPr lang="fr-FR" sz="2200" dirty="0">
                <a:solidFill>
                  <a:srgbClr val="000000"/>
                </a:solidFill>
              </a:rPr>
              <a:t> </a:t>
            </a:r>
            <a:r>
              <a:rPr lang="fr-FR" sz="2200" dirty="0" err="1">
                <a:solidFill>
                  <a:srgbClr val="000000"/>
                </a:solidFill>
              </a:rPr>
              <a:t>comm</a:t>
            </a:r>
            <a:r>
              <a:rPr lang="fr-FR" sz="2200" dirty="0">
                <a:solidFill>
                  <a:srgbClr val="000000"/>
                </a:solidFill>
              </a:rPr>
              <a:t>, site web, graphisme : </a:t>
            </a:r>
            <a:r>
              <a:rPr lang="fr-FR" sz="2200" dirty="0">
                <a:solidFill>
                  <a:srgbClr val="0070C0"/>
                </a:solidFill>
              </a:rPr>
              <a:t>Florian GODEL</a:t>
            </a:r>
            <a:r>
              <a:rPr lang="fr-FR" sz="2200" dirty="0">
                <a:solidFill>
                  <a:srgbClr val="000000"/>
                </a:solidFill>
              </a:rPr>
              <a:t> + </a:t>
            </a:r>
            <a:r>
              <a:rPr lang="fr-FR" sz="2200" dirty="0">
                <a:solidFill>
                  <a:srgbClr val="0070C0"/>
                </a:solidFill>
              </a:rPr>
              <a:t>Mayline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 VERGUIN</a:t>
            </a:r>
            <a:r>
              <a:rPr lang="fr-FR" sz="2200" b="0" i="0" u="none" strike="noStrike" baseline="0" dirty="0">
                <a:solidFill>
                  <a:srgbClr val="000000"/>
                </a:solidFill>
              </a:rPr>
              <a:t> + </a:t>
            </a:r>
            <a:r>
              <a:rPr lang="fr-FR" sz="2200" b="0" i="0" u="none" strike="noStrike" baseline="0" dirty="0" err="1">
                <a:solidFill>
                  <a:srgbClr val="0070C0"/>
                </a:solidFill>
              </a:rPr>
              <a:t>Lèhá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 PROCHWIEZ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Chargé du programme social (visites d’installations) :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Florian GODEL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Chargée diner de gala :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Marie D’ANGELO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fr-FR" sz="2200" b="0" i="0" u="none" strike="noStrike" baseline="0" dirty="0">
                <a:solidFill>
                  <a:srgbClr val="000000"/>
                </a:solidFill>
              </a:rPr>
              <a:t>Comité Jeunes : </a:t>
            </a:r>
            <a:r>
              <a:rPr lang="fr-FR" sz="2200" b="0" i="0" u="none" strike="noStrike" baseline="0" dirty="0" err="1">
                <a:solidFill>
                  <a:srgbClr val="0070C0"/>
                </a:solidFill>
              </a:rPr>
              <a:t>Yehudi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 SIMON</a:t>
            </a:r>
            <a:r>
              <a:rPr lang="fr-FR" sz="2200" b="0" i="0" u="none" strike="noStrike" baseline="0" dirty="0">
                <a:solidFill>
                  <a:srgbClr val="000000"/>
                </a:solidFill>
              </a:rPr>
              <a:t> + </a:t>
            </a:r>
            <a:r>
              <a:rPr lang="fr-FR" sz="2200" b="0" i="0" u="none" strike="noStrike" baseline="0" dirty="0">
                <a:solidFill>
                  <a:srgbClr val="0070C0"/>
                </a:solidFill>
              </a:rPr>
              <a:t>Jordan KOECHLER</a:t>
            </a:r>
            <a:r>
              <a:rPr lang="fr-FR" sz="2200" b="0" i="0" u="none" strike="noStrike" baseline="0" dirty="0">
                <a:solidFill>
                  <a:srgbClr val="000000"/>
                </a:solidFill>
              </a:rPr>
              <a:t> + …</a:t>
            </a:r>
            <a:endParaRPr lang="fr-FR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7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1" y="-2510"/>
            <a:ext cx="9082238" cy="1325563"/>
          </a:xfrm>
        </p:spPr>
        <p:txBody>
          <a:bodyPr/>
          <a:lstStyle/>
          <a:p>
            <a:r>
              <a:rPr lang="fr-FR" dirty="0"/>
              <a:t>Un lieu unique et exceptionnel</a:t>
            </a:r>
          </a:p>
        </p:txBody>
      </p:sp>
      <p:grpSp>
        <p:nvGrpSpPr>
          <p:cNvPr id="4" name="Groupe 7">
            <a:extLst>
              <a:ext uri="{FF2B5EF4-FFF2-40B4-BE49-F238E27FC236}">
                <a16:creationId xmlns:a16="http://schemas.microsoft.com/office/drawing/2014/main" id="{242D80D8-3E23-5557-3226-F38C2867E8F8}"/>
              </a:ext>
            </a:extLst>
          </p:cNvPr>
          <p:cNvGrpSpPr/>
          <p:nvPr/>
        </p:nvGrpSpPr>
        <p:grpSpPr>
          <a:xfrm>
            <a:off x="1485555" y="1516823"/>
            <a:ext cx="5095459" cy="2303527"/>
            <a:chOff x="422414" y="1928191"/>
            <a:chExt cx="5095459" cy="2303527"/>
          </a:xfrm>
        </p:grpSpPr>
        <p:pic>
          <p:nvPicPr>
            <p:cNvPr id="5" name="Image 3">
              <a:extLst>
                <a:ext uri="{FF2B5EF4-FFF2-40B4-BE49-F238E27FC236}">
                  <a16:creationId xmlns:a16="http://schemas.microsoft.com/office/drawing/2014/main" id="{FD50FC72-701F-9D15-FFF3-21161F7AA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4" y="2297523"/>
              <a:ext cx="5095459" cy="1934195"/>
            </a:xfrm>
            <a:prstGeom prst="rect">
              <a:avLst/>
            </a:prstGeom>
          </p:spPr>
        </p:pic>
        <p:sp>
          <p:nvSpPr>
            <p:cNvPr id="6" name="ZoneTexte 6">
              <a:extLst>
                <a:ext uri="{FF2B5EF4-FFF2-40B4-BE49-F238E27FC236}">
                  <a16:creationId xmlns:a16="http://schemas.microsoft.com/office/drawing/2014/main" id="{7D89BD70-AF09-C3F5-4B4C-7AD4A99F99BB}"/>
                </a:ext>
              </a:extLst>
            </p:cNvPr>
            <p:cNvSpPr txBox="1"/>
            <p:nvPr/>
          </p:nvSpPr>
          <p:spPr>
            <a:xfrm>
              <a:off x="1183868" y="1928191"/>
              <a:ext cx="4275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Amphi Gaston Bergé : 900 places + 16 PMR</a:t>
              </a:r>
            </a:p>
          </p:txBody>
        </p:sp>
      </p:grpSp>
      <p:grpSp>
        <p:nvGrpSpPr>
          <p:cNvPr id="7" name="Groupe 11">
            <a:extLst>
              <a:ext uri="{FF2B5EF4-FFF2-40B4-BE49-F238E27FC236}">
                <a16:creationId xmlns:a16="http://schemas.microsoft.com/office/drawing/2014/main" id="{7D97F9B2-C8AE-FC3E-E472-0968AE10BD2D}"/>
              </a:ext>
            </a:extLst>
          </p:cNvPr>
          <p:cNvGrpSpPr/>
          <p:nvPr/>
        </p:nvGrpSpPr>
        <p:grpSpPr>
          <a:xfrm>
            <a:off x="1468396" y="3902276"/>
            <a:ext cx="4789773" cy="2303527"/>
            <a:chOff x="6545562" y="1759226"/>
            <a:chExt cx="4789773" cy="2303527"/>
          </a:xfrm>
        </p:grpSpPr>
        <p:pic>
          <p:nvPicPr>
            <p:cNvPr id="8" name="Image 9">
              <a:extLst>
                <a:ext uri="{FF2B5EF4-FFF2-40B4-BE49-F238E27FC236}">
                  <a16:creationId xmlns:a16="http://schemas.microsoft.com/office/drawing/2014/main" id="{E3A3C128-2811-45BD-E085-270489ED8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845" y="2128558"/>
              <a:ext cx="4534716" cy="1934195"/>
            </a:xfrm>
            <a:prstGeom prst="rect">
              <a:avLst/>
            </a:prstGeom>
          </p:spPr>
        </p:pic>
        <p:sp>
          <p:nvSpPr>
            <p:cNvPr id="9" name="ZoneTexte 10">
              <a:extLst>
                <a:ext uri="{FF2B5EF4-FFF2-40B4-BE49-F238E27FC236}">
                  <a16:creationId xmlns:a16="http://schemas.microsoft.com/office/drawing/2014/main" id="{C90FF6BD-F006-CC95-ABF6-4F4B47AFB865}"/>
                </a:ext>
              </a:extLst>
            </p:cNvPr>
            <p:cNvSpPr txBox="1"/>
            <p:nvPr/>
          </p:nvSpPr>
          <p:spPr>
            <a:xfrm>
              <a:off x="6545562" y="1759226"/>
              <a:ext cx="4789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Salles Louis Armand Est et Ouest : 2 x 210 places</a:t>
              </a:r>
            </a:p>
          </p:txBody>
        </p:sp>
      </p:grpSp>
      <p:grpSp>
        <p:nvGrpSpPr>
          <p:cNvPr id="13" name="Groupe 23">
            <a:extLst>
              <a:ext uri="{FF2B5EF4-FFF2-40B4-BE49-F238E27FC236}">
                <a16:creationId xmlns:a16="http://schemas.microsoft.com/office/drawing/2014/main" id="{A720B552-A073-F6F4-AEBA-FF6CBEB3C65D}"/>
              </a:ext>
            </a:extLst>
          </p:cNvPr>
          <p:cNvGrpSpPr/>
          <p:nvPr/>
        </p:nvGrpSpPr>
        <p:grpSpPr>
          <a:xfrm>
            <a:off x="6767177" y="3902276"/>
            <a:ext cx="2240751" cy="2297206"/>
            <a:chOff x="9417905" y="3800876"/>
            <a:chExt cx="2240751" cy="2297206"/>
          </a:xfrm>
        </p:grpSpPr>
        <p:pic>
          <p:nvPicPr>
            <p:cNvPr id="14" name="Image 15">
              <a:extLst>
                <a:ext uri="{FF2B5EF4-FFF2-40B4-BE49-F238E27FC236}">
                  <a16:creationId xmlns:a16="http://schemas.microsoft.com/office/drawing/2014/main" id="{EAC1420E-5A26-A471-70BB-7E95708C1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7905" y="4170208"/>
              <a:ext cx="2240751" cy="1927874"/>
            </a:xfrm>
            <a:prstGeom prst="rect">
              <a:avLst/>
            </a:prstGeom>
          </p:spPr>
        </p:pic>
        <p:sp>
          <p:nvSpPr>
            <p:cNvPr id="15" name="ZoneTexte 22">
              <a:extLst>
                <a:ext uri="{FF2B5EF4-FFF2-40B4-BE49-F238E27FC236}">
                  <a16:creationId xmlns:a16="http://schemas.microsoft.com/office/drawing/2014/main" id="{63C7F24C-C888-F92E-0CE3-015B3C1D8BB7}"/>
                </a:ext>
              </a:extLst>
            </p:cNvPr>
            <p:cNvSpPr txBox="1"/>
            <p:nvPr/>
          </p:nvSpPr>
          <p:spPr>
            <a:xfrm>
              <a:off x="9454740" y="3800876"/>
              <a:ext cx="2106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6 salles de 70 places</a:t>
              </a:r>
            </a:p>
          </p:txBody>
        </p:sp>
      </p:grpSp>
      <p:grpSp>
        <p:nvGrpSpPr>
          <p:cNvPr id="16" name="Groupe 25">
            <a:extLst>
              <a:ext uri="{FF2B5EF4-FFF2-40B4-BE49-F238E27FC236}">
                <a16:creationId xmlns:a16="http://schemas.microsoft.com/office/drawing/2014/main" id="{40400F20-4A94-87CE-E915-6228BF5451B3}"/>
              </a:ext>
            </a:extLst>
          </p:cNvPr>
          <p:cNvGrpSpPr/>
          <p:nvPr/>
        </p:nvGrpSpPr>
        <p:grpSpPr>
          <a:xfrm>
            <a:off x="7071188" y="1480254"/>
            <a:ext cx="3936077" cy="2312938"/>
            <a:chOff x="6782957" y="1355291"/>
            <a:chExt cx="3936077" cy="2312938"/>
          </a:xfrm>
        </p:grpSpPr>
        <p:pic>
          <p:nvPicPr>
            <p:cNvPr id="17" name="Image 13">
              <a:extLst>
                <a:ext uri="{FF2B5EF4-FFF2-40B4-BE49-F238E27FC236}">
                  <a16:creationId xmlns:a16="http://schemas.microsoft.com/office/drawing/2014/main" id="{9BE658F4-67A5-3E0A-6671-FA2E613FD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957" y="1740354"/>
              <a:ext cx="3936077" cy="1927875"/>
            </a:xfrm>
            <a:prstGeom prst="rect">
              <a:avLst/>
            </a:prstGeom>
          </p:spPr>
        </p:pic>
        <p:sp>
          <p:nvSpPr>
            <p:cNvPr id="18" name="ZoneTexte 24">
              <a:extLst>
                <a:ext uri="{FF2B5EF4-FFF2-40B4-BE49-F238E27FC236}">
                  <a16:creationId xmlns:a16="http://schemas.microsoft.com/office/drawing/2014/main" id="{7D26A7EA-D838-E130-E169-0136B094B555}"/>
                </a:ext>
              </a:extLst>
            </p:cNvPr>
            <p:cNvSpPr txBox="1"/>
            <p:nvPr/>
          </p:nvSpPr>
          <p:spPr>
            <a:xfrm>
              <a:off x="7083775" y="1355291"/>
              <a:ext cx="333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Foyers d’exposition sur 3 niveaux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00D13B4-013C-9923-7A4A-33AD3DA35491}"/>
              </a:ext>
            </a:extLst>
          </p:cNvPr>
          <p:cNvSpPr txBox="1"/>
          <p:nvPr/>
        </p:nvSpPr>
        <p:spPr>
          <a:xfrm>
            <a:off x="2208945" y="1017143"/>
            <a:ext cx="805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Centre des congrès de</a:t>
            </a:r>
            <a:r>
              <a:rPr lang="fr-FR" sz="2400" b="1" dirty="0">
                <a:solidFill>
                  <a:srgbClr val="FF0000"/>
                </a:solidFill>
              </a:rPr>
              <a:t> la Cité des Sciences et de l’Industrie</a:t>
            </a:r>
          </a:p>
          <a:p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2648929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appel Maquette">
            <a:extLst>
              <a:ext uri="{FF2B5EF4-FFF2-40B4-BE49-F238E27FC236}">
                <a16:creationId xmlns:a16="http://schemas.microsoft.com/office/drawing/2014/main" id="{A616D342-AEFB-468B-8019-BFD4FFF55BE6}"/>
              </a:ext>
            </a:extLst>
          </p:cNvPr>
          <p:cNvSpPr txBox="1"/>
          <p:nvPr/>
        </p:nvSpPr>
        <p:spPr>
          <a:xfrm>
            <a:off x="1322205" y="1138069"/>
            <a:ext cx="3641703" cy="346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40000"/>
              </a:lnSpc>
              <a:defRPr sz="6000" u="sng"/>
            </a:lvl1pPr>
          </a:lstStyle>
          <a:p>
            <a:pPr algn="ctr"/>
            <a:r>
              <a:rPr sz="4000" dirty="0"/>
              <a:t>Maquette</a:t>
            </a:r>
            <a:endParaRPr lang="fr-FR" sz="4000" dirty="0"/>
          </a:p>
          <a:p>
            <a:pPr algn="ctr"/>
            <a:r>
              <a:rPr lang="fr-FR" sz="4000" dirty="0"/>
              <a:t>programme </a:t>
            </a:r>
          </a:p>
          <a:p>
            <a:pPr algn="ctr"/>
            <a:r>
              <a:rPr lang="fr-FR" sz="4000" dirty="0"/>
              <a:t>scientifique</a:t>
            </a:r>
          </a:p>
          <a:p>
            <a:pPr algn="ctr"/>
            <a:r>
              <a:rPr lang="fr-FR" sz="4000" u="none" dirty="0"/>
              <a:t>presque finalisée</a:t>
            </a:r>
            <a:endParaRPr sz="4000" u="non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176CEF-2407-0C6F-A9F4-88FF04FD8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66" y="262322"/>
            <a:ext cx="6221543" cy="63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8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Événement satellite le dimanche après-midi précédent le CG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7924" y="2546803"/>
            <a:ext cx="10035875" cy="3831328"/>
          </a:xfrm>
        </p:spPr>
        <p:txBody>
          <a:bodyPr>
            <a:normAutofit/>
          </a:bodyPr>
          <a:lstStyle/>
          <a:p>
            <a:r>
              <a:rPr lang="fr-FR" dirty="0"/>
              <a:t>Au contact du grand public</a:t>
            </a:r>
          </a:p>
          <a:p>
            <a:r>
              <a:rPr lang="fr-FR" dirty="0"/>
              <a:t>Organisé par un comité indépendant issu de la commission Culture Scientifique</a:t>
            </a:r>
          </a:p>
          <a:p>
            <a:r>
              <a:rPr lang="fr-FR" dirty="0"/>
              <a:t>Animé par et pour les congressistes</a:t>
            </a:r>
          </a:p>
          <a:p>
            <a:r>
              <a:rPr lang="fr-FR" dirty="0"/>
              <a:t>Premiers échanges encourageants avec la Cité des Sciences, une rencontre prochainement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>
                <a:sym typeface="Wingdings" panose="05000000000000000000" pitchFamily="2" charset="2"/>
              </a:rPr>
              <a:t> Partenariat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8621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1866" y="0"/>
            <a:ext cx="9082238" cy="1325563"/>
          </a:xfrm>
        </p:spPr>
        <p:txBody>
          <a:bodyPr/>
          <a:lstStyle/>
          <a:p>
            <a:r>
              <a:rPr lang="fr-FR" dirty="0"/>
              <a:t>Dates importantes et tarifs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2882" y="1069464"/>
            <a:ext cx="7379336" cy="2102508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/>
              <a:t>Date d'ouverture pour l'appel à contributions (mini-colloques) : 5 décembre 2022</a:t>
            </a:r>
          </a:p>
          <a:p>
            <a:pPr>
              <a:lnSpc>
                <a:spcPct val="120000"/>
              </a:lnSpc>
            </a:pPr>
            <a:r>
              <a:rPr lang="fr-FR" dirty="0"/>
              <a:t>Ouverture des inscriptions à tarif préférentiel : 5 décembre 2022</a:t>
            </a:r>
          </a:p>
          <a:p>
            <a:pPr>
              <a:lnSpc>
                <a:spcPct val="120000"/>
              </a:lnSpc>
            </a:pPr>
            <a:r>
              <a:rPr lang="fr-FR" dirty="0"/>
              <a:t>Date de clôture de l'appel à contributions : 7 avril 2023</a:t>
            </a:r>
          </a:p>
          <a:p>
            <a:pPr>
              <a:lnSpc>
                <a:spcPct val="120000"/>
              </a:lnSpc>
            </a:pPr>
            <a:r>
              <a:rPr lang="fr-FR" dirty="0"/>
              <a:t>Notification des contributions acceptées : avant le 14 mai 2023</a:t>
            </a:r>
          </a:p>
          <a:p>
            <a:pPr>
              <a:lnSpc>
                <a:spcPct val="120000"/>
              </a:lnSpc>
            </a:pPr>
            <a:r>
              <a:rPr lang="fr-FR" dirty="0"/>
              <a:t>Fermeture des inscriptions à tarif préférentiel : 4 juin 2023</a:t>
            </a:r>
          </a:p>
          <a:p>
            <a:pPr>
              <a:lnSpc>
                <a:spcPct val="120000"/>
              </a:lnSpc>
            </a:pPr>
            <a:r>
              <a:rPr lang="fr-FR" dirty="0"/>
              <a:t>Date de clôture des inscriptions en ligne : 1er juillet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9A6FD-17B5-C9FC-B530-4E9BAD9F3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088" y="3225804"/>
            <a:ext cx="8055036" cy="33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89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4631" y="2397060"/>
            <a:ext cx="5050981" cy="3831328"/>
          </a:xfrm>
        </p:spPr>
        <p:txBody>
          <a:bodyPr>
            <a:normAutofit/>
          </a:bodyPr>
          <a:lstStyle/>
          <a:p>
            <a:r>
              <a:rPr lang="fr-FR" dirty="0"/>
              <a:t>Fonctionnel et prêt pour</a:t>
            </a:r>
          </a:p>
          <a:p>
            <a:pPr marL="0" indent="0">
              <a:buNone/>
            </a:pPr>
            <a:r>
              <a:rPr lang="fr-FR" dirty="0"/>
              <a:t>lancement des inscriptions</a:t>
            </a:r>
          </a:p>
          <a:p>
            <a:pPr marL="0" indent="0">
              <a:buNone/>
            </a:pPr>
            <a:r>
              <a:rPr lang="fr-FR" dirty="0"/>
              <a:t>et soumissions le 5/12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Mais en évolution continue</a:t>
            </a:r>
          </a:p>
          <a:p>
            <a:endParaRPr lang="fr-FR" dirty="0"/>
          </a:p>
          <a:p>
            <a:r>
              <a:rPr lang="fr-FR" dirty="0"/>
              <a:t>Inscriptions via YURPLAN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EC4EB-9063-7D6E-06F4-E75838DC4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888" y="2397060"/>
            <a:ext cx="6304185" cy="3637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6394AB-F704-DBA0-1BB5-A53F4F7C15E9}"/>
              </a:ext>
            </a:extLst>
          </p:cNvPr>
          <p:cNvSpPr txBox="1"/>
          <p:nvPr/>
        </p:nvSpPr>
        <p:spPr>
          <a:xfrm>
            <a:off x="8507894" y="2067339"/>
            <a:ext cx="325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Basé sur INDICO @ IJCLab/IN2P3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29B9C-E5B3-BB2D-8722-CC59246A58E9}"/>
              </a:ext>
            </a:extLst>
          </p:cNvPr>
          <p:cNvSpPr txBox="1"/>
          <p:nvPr/>
        </p:nvSpPr>
        <p:spPr>
          <a:xfrm>
            <a:off x="8665127" y="603664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>
                <a:solidFill>
                  <a:srgbClr val="FF0000"/>
                </a:solidFill>
              </a:rPr>
              <a:t>www.sfp2023.fr</a:t>
            </a:r>
          </a:p>
        </p:txBody>
      </p:sp>
    </p:spTree>
    <p:extLst>
      <p:ext uri="{BB962C8B-B14F-4D97-AF65-F5344CB8AC3E}">
        <p14:creationId xmlns:p14="http://schemas.microsoft.com/office/powerpoint/2010/main" val="317485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Exposition industrielle et culturelle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30 stands de 10m</a:t>
            </a:r>
            <a:r>
              <a:rPr lang="fr-FR" baseline="30000" dirty="0"/>
              <a:t>2</a:t>
            </a:r>
          </a:p>
          <a:p>
            <a:r>
              <a:rPr lang="fr-FR" dirty="0"/>
              <a:t>En cours de « vente » (2K€)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07361-B59A-39BF-4978-DB74D4485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49" y="2345635"/>
            <a:ext cx="4164986" cy="3564559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id="{4B85ECF6-E594-B5E5-38F2-8E549E70F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560" y="3906078"/>
            <a:ext cx="4581471" cy="22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23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Sessions posters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2395" y="1929227"/>
            <a:ext cx="9990464" cy="1222565"/>
          </a:xfrm>
        </p:spPr>
        <p:txBody>
          <a:bodyPr/>
          <a:lstStyle/>
          <a:p>
            <a:r>
              <a:rPr lang="fr-FR" dirty="0"/>
              <a:t>80-100 posters à chaque session (2 prévues)</a:t>
            </a:r>
          </a:p>
          <a:p>
            <a:r>
              <a:rPr lang="fr-FR" dirty="0"/>
              <a:t>Première période lundi-mardi, puis mercredi-jeudi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148AF5-5E6C-C2CF-0346-B80EC75414D9}"/>
              </a:ext>
            </a:extLst>
          </p:cNvPr>
          <p:cNvSpPr txBox="1">
            <a:spLocks/>
          </p:cNvSpPr>
          <p:nvPr/>
        </p:nvSpPr>
        <p:spPr>
          <a:xfrm>
            <a:off x="503721" y="3279808"/>
            <a:ext cx="110191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Session sociétale spéciale industriels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049A07F-7CD0-385B-65C8-EA0BC6AA60E0}"/>
              </a:ext>
            </a:extLst>
          </p:cNvPr>
          <p:cNvSpPr txBox="1">
            <a:spLocks/>
          </p:cNvSpPr>
          <p:nvPr/>
        </p:nvSpPr>
        <p:spPr>
          <a:xfrm>
            <a:off x="898411" y="4416555"/>
            <a:ext cx="10455388" cy="1222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Une session présentations + table ronde discussion</a:t>
            </a:r>
          </a:p>
          <a:p>
            <a:r>
              <a:rPr lang="fr-FR" dirty="0"/>
              <a:t>Plus de financements accordés par les entreprises pour présenter</a:t>
            </a:r>
          </a:p>
        </p:txBody>
      </p:sp>
    </p:spTree>
    <p:extLst>
      <p:ext uri="{BB962C8B-B14F-4D97-AF65-F5344CB8AC3E}">
        <p14:creationId xmlns:p14="http://schemas.microsoft.com/office/powerpoint/2010/main" val="38199016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616</Words>
  <Application>Microsoft Office PowerPoint</Application>
  <PresentationFormat>Grand écran</PresentationFormat>
  <Paragraphs>109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Un lieu unique et exceptionnel</vt:lpstr>
      <vt:lpstr>Présentation PowerPoint</vt:lpstr>
      <vt:lpstr>Événement satellite le dimanche après-midi précédent le CG</vt:lpstr>
      <vt:lpstr>Dates importantes et tarifs</vt:lpstr>
      <vt:lpstr>Site web</vt:lpstr>
      <vt:lpstr>Exposition industrielle et culturelle</vt:lpstr>
      <vt:lpstr>Sessions posters</vt:lpstr>
      <vt:lpstr>Visites scientifiques</vt:lpstr>
      <vt:lpstr>Diner de gala</vt:lpstr>
      <vt:lpstr>Budget global</vt:lpstr>
      <vt:lpstr>Recherche subventions institutionnelles</vt:lpstr>
      <vt:lpstr>Traiteur et goodies</vt:lpstr>
      <vt:lpstr>Communication</vt:lpstr>
      <vt:lpstr>Présentation PowerPoint</vt:lpstr>
      <vt:lpstr>Présentation PowerPoint</vt:lpstr>
      <vt:lpstr>Organisation pratique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Olipia</dc:creator>
  <cp:lastModifiedBy>Sarah Houver</cp:lastModifiedBy>
  <cp:revision>27</cp:revision>
  <dcterms:created xsi:type="dcterms:W3CDTF">2022-05-03T09:22:51Z</dcterms:created>
  <dcterms:modified xsi:type="dcterms:W3CDTF">2022-11-28T21:49:00Z</dcterms:modified>
</cp:coreProperties>
</file>