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Lexend"/>
      <p:regular r:id="rId30"/>
      <p:bold r:id="rId31"/>
    </p:embeddedFont>
    <p:embeddedFont>
      <p:font typeface="Barlow Semi Condensed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exend-bold.fntdata"/><Relationship Id="rId30" Type="http://schemas.openxmlformats.org/officeDocument/2006/relationships/font" Target="fonts/Lexend-regular.fntdata"/><Relationship Id="rId11" Type="http://schemas.openxmlformats.org/officeDocument/2006/relationships/slide" Target="slides/slide6.xml"/><Relationship Id="rId33" Type="http://schemas.openxmlformats.org/officeDocument/2006/relationships/font" Target="fonts/BarlowSemiCondensed-bold.fntdata"/><Relationship Id="rId10" Type="http://schemas.openxmlformats.org/officeDocument/2006/relationships/slide" Target="slides/slide5.xml"/><Relationship Id="rId32" Type="http://schemas.openxmlformats.org/officeDocument/2006/relationships/font" Target="fonts/BarlowSemiCondensed-regular.fntdata"/><Relationship Id="rId13" Type="http://schemas.openxmlformats.org/officeDocument/2006/relationships/slide" Target="slides/slide8.xml"/><Relationship Id="rId35" Type="http://schemas.openxmlformats.org/officeDocument/2006/relationships/font" Target="fonts/BarlowSemiCondensed-boldItalic.fntdata"/><Relationship Id="rId12" Type="http://schemas.openxmlformats.org/officeDocument/2006/relationships/slide" Target="slides/slide7.xml"/><Relationship Id="rId34" Type="http://schemas.openxmlformats.org/officeDocument/2006/relationships/font" Target="fonts/BarlowSemiCondensed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3f03584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3f03584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689a40a46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689a40a46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efcd8d6e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fefcd8d6e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efcd8d6e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efcd8d6e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efcd8d6e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fefcd8d6e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fefcd8d6e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fefcd8d6e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87611808d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87611808d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87611808db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87611808db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87611808db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87611808db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87611808db_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87611808db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87611808db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87611808db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015f61f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015f61f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87611808db_2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87611808db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87611808db_2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87611808db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87611808db_2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87611808db_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87611808db_2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87611808db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6f6c16b6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6f6c16b6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931ae59f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6931ae59f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016bee14b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016bee14b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éditeurs, producteurs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015f61f5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015f61f5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40d43bc0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f40d43bc0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0acc38e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0acc38e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2c94729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2c94729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éditeurs, producteurs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55056290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55056290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éditeurs, producteurs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11" Type="http://schemas.openxmlformats.org/officeDocument/2006/relationships/image" Target="../media/image3.png"/><Relationship Id="rId10" Type="http://schemas.openxmlformats.org/officeDocument/2006/relationships/image" Target="../media/image8.png"/><Relationship Id="rId9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2.gif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60.png"/><Relationship Id="rId5" Type="http://schemas.openxmlformats.org/officeDocument/2006/relationships/image" Target="../media/image54.png"/><Relationship Id="rId6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50.png"/><Relationship Id="rId5" Type="http://schemas.openxmlformats.org/officeDocument/2006/relationships/image" Target="../media/image43.png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48.png"/><Relationship Id="rId13" Type="http://schemas.openxmlformats.org/officeDocument/2006/relationships/image" Target="../media/image52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42.png"/><Relationship Id="rId15" Type="http://schemas.openxmlformats.org/officeDocument/2006/relationships/image" Target="../media/image47.png"/><Relationship Id="rId14" Type="http://schemas.openxmlformats.org/officeDocument/2006/relationships/image" Target="../media/image44.png"/><Relationship Id="rId5" Type="http://schemas.openxmlformats.org/officeDocument/2006/relationships/image" Target="../media/image46.png"/><Relationship Id="rId6" Type="http://schemas.openxmlformats.org/officeDocument/2006/relationships/image" Target="../media/image25.png"/><Relationship Id="rId7" Type="http://schemas.openxmlformats.org/officeDocument/2006/relationships/image" Target="../media/image18.png"/><Relationship Id="rId8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56.png"/><Relationship Id="rId13" Type="http://schemas.openxmlformats.org/officeDocument/2006/relationships/image" Target="../media/image62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58.png"/><Relationship Id="rId15" Type="http://schemas.openxmlformats.org/officeDocument/2006/relationships/image" Target="../media/image59.png"/><Relationship Id="rId14" Type="http://schemas.openxmlformats.org/officeDocument/2006/relationships/image" Target="../media/image61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Relationship Id="rId7" Type="http://schemas.openxmlformats.org/officeDocument/2006/relationships/image" Target="../media/image44.png"/><Relationship Id="rId8" Type="http://schemas.openxmlformats.org/officeDocument/2006/relationships/image" Target="../media/image6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jpg"/><Relationship Id="rId4" Type="http://schemas.openxmlformats.org/officeDocument/2006/relationships/image" Target="../media/image66.jpg"/><Relationship Id="rId5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jpg"/><Relationship Id="rId4" Type="http://schemas.openxmlformats.org/officeDocument/2006/relationships/image" Target="../media/image50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79.jpg"/><Relationship Id="rId5" Type="http://schemas.openxmlformats.org/officeDocument/2006/relationships/image" Target="../media/image6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6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Relationship Id="rId4" Type="http://schemas.openxmlformats.org/officeDocument/2006/relationships/image" Target="../media/image67.jpg"/><Relationship Id="rId5" Type="http://schemas.openxmlformats.org/officeDocument/2006/relationships/image" Target="../media/image7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Relationship Id="rId4" Type="http://schemas.openxmlformats.org/officeDocument/2006/relationships/image" Target="../media/image4.jpg"/><Relationship Id="rId5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76.jpg"/><Relationship Id="rId5" Type="http://schemas.openxmlformats.org/officeDocument/2006/relationships/image" Target="../media/image8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image" Target="../media/image81.jpg"/><Relationship Id="rId5" Type="http://schemas.openxmlformats.org/officeDocument/2006/relationships/image" Target="../media/image74.jpg"/><Relationship Id="rId6" Type="http://schemas.openxmlformats.org/officeDocument/2006/relationships/image" Target="../media/image73.jpg"/><Relationship Id="rId7" Type="http://schemas.openxmlformats.org/officeDocument/2006/relationships/image" Target="../media/image6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jpg"/><Relationship Id="rId4" Type="http://schemas.openxmlformats.org/officeDocument/2006/relationships/image" Target="../media/image80.jpg"/><Relationship Id="rId5" Type="http://schemas.openxmlformats.org/officeDocument/2006/relationships/image" Target="../media/image50.png"/><Relationship Id="rId6" Type="http://schemas.openxmlformats.org/officeDocument/2006/relationships/image" Target="../media/image7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60.png"/><Relationship Id="rId5" Type="http://schemas.openxmlformats.org/officeDocument/2006/relationships/image" Target="../media/image54.png"/><Relationship Id="rId6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8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25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5" Type="http://schemas.openxmlformats.org/officeDocument/2006/relationships/image" Target="../media/image4.jpg"/><Relationship Id="rId6" Type="http://schemas.openxmlformats.org/officeDocument/2006/relationships/image" Target="../media/image17.png"/><Relationship Id="rId7" Type="http://schemas.openxmlformats.org/officeDocument/2006/relationships/image" Target="../media/image20.jpg"/><Relationship Id="rId8" Type="http://schemas.openxmlformats.org/officeDocument/2006/relationships/image" Target="../media/image2.gif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exploratoire.earth/" TargetMode="External"/><Relationship Id="rId10" Type="http://schemas.openxmlformats.org/officeDocument/2006/relationships/hyperlink" Target="https://fr.wikipedia.org/wiki/Caf%C3%A9_des_sciences" TargetMode="External"/><Relationship Id="rId13" Type="http://schemas.openxmlformats.org/officeDocument/2006/relationships/image" Target="../media/image4.jpg"/><Relationship Id="rId12" Type="http://schemas.openxmlformats.org/officeDocument/2006/relationships/hyperlink" Target="https://www.cell-worlds.com/a-propo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29.png"/><Relationship Id="rId9" Type="http://schemas.openxmlformats.org/officeDocument/2006/relationships/image" Target="../media/image8.png"/><Relationship Id="rId15" Type="http://schemas.openxmlformats.org/officeDocument/2006/relationships/image" Target="../media/image2.gif"/><Relationship Id="rId14" Type="http://schemas.openxmlformats.org/officeDocument/2006/relationships/image" Target="../media/image5.png"/><Relationship Id="rId5" Type="http://schemas.openxmlformats.org/officeDocument/2006/relationships/image" Target="../media/image45.png"/><Relationship Id="rId6" Type="http://schemas.openxmlformats.org/officeDocument/2006/relationships/image" Target="../media/image30.png"/><Relationship Id="rId7" Type="http://schemas.openxmlformats.org/officeDocument/2006/relationships/image" Target="../media/image41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9.png"/><Relationship Id="rId9" Type="http://schemas.openxmlformats.org/officeDocument/2006/relationships/image" Target="../media/image2.gif"/><Relationship Id="rId5" Type="http://schemas.openxmlformats.org/officeDocument/2006/relationships/image" Target="../media/image24.png"/><Relationship Id="rId6" Type="http://schemas.openxmlformats.org/officeDocument/2006/relationships/image" Target="../media/image4.jpg"/><Relationship Id="rId7" Type="http://schemas.openxmlformats.org/officeDocument/2006/relationships/image" Target="../media/image9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9" Type="http://schemas.openxmlformats.org/officeDocument/2006/relationships/image" Target="../media/image2.gif"/><Relationship Id="rId5" Type="http://schemas.openxmlformats.org/officeDocument/2006/relationships/image" Target="../media/image4.jpg"/><Relationship Id="rId6" Type="http://schemas.openxmlformats.org/officeDocument/2006/relationships/image" Target="../media/image21.jpg"/><Relationship Id="rId7" Type="http://schemas.openxmlformats.org/officeDocument/2006/relationships/image" Target="../media/image37.jpg"/><Relationship Id="rId8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9" Type="http://schemas.openxmlformats.org/officeDocument/2006/relationships/image" Target="../media/image31.png"/><Relationship Id="rId5" Type="http://schemas.openxmlformats.org/officeDocument/2006/relationships/image" Target="../media/image4.jp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5" Type="http://schemas.openxmlformats.org/officeDocument/2006/relationships/image" Target="../media/image4.jp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12311" r="0" t="0"/>
          <a:stretch/>
        </p:blipFill>
        <p:spPr>
          <a:xfrm>
            <a:off x="0" y="810025"/>
            <a:ext cx="2630874" cy="1999449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23041" r="0" t="0"/>
          <a:stretch/>
        </p:blipFill>
        <p:spPr>
          <a:xfrm>
            <a:off x="6410300" y="810025"/>
            <a:ext cx="2733699" cy="19994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56" name="Google Shape;56;p13"/>
          <p:cNvSpPr txBox="1"/>
          <p:nvPr/>
        </p:nvSpPr>
        <p:spPr>
          <a:xfrm>
            <a:off x="2609737" y="3882100"/>
            <a:ext cx="382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DOSSIER PARTENAIRE 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392950" y="4175400"/>
            <a:ext cx="2274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2022</a:t>
            </a:r>
            <a:endParaRPr sz="17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3273" y="927650"/>
            <a:ext cx="3474628" cy="176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294575" y="1856682"/>
            <a:ext cx="1333400" cy="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413199" y="1888207"/>
            <a:ext cx="1333400" cy="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4145" y="3106536"/>
            <a:ext cx="473450" cy="27691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3472975" y="3255225"/>
            <a:ext cx="20952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fr" sz="1200">
                <a:solidFill>
                  <a:srgbClr val="0F001E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Festival à impact</a:t>
            </a:r>
            <a:r>
              <a:rPr b="1" i="1" lang="fr" sz="1200">
                <a:solidFill>
                  <a:srgbClr val="00E9D6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r>
              <a:rPr b="1" i="1" lang="fr" sz="1200">
                <a:solidFill>
                  <a:srgbClr val="0F001E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</a:t>
            </a:r>
            <a:r>
              <a:rPr b="1" i="1" lang="fr" sz="1200">
                <a:solidFill>
                  <a:srgbClr val="0F001E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b="1" i="1" lang="fr" sz="1200">
                <a:solidFill>
                  <a:srgbClr val="00E9D6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r>
              <a:rPr b="1" i="1" lang="fr" sz="1200">
                <a:solidFill>
                  <a:srgbClr val="0F001E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environnemental</a:t>
            </a:r>
            <a:r>
              <a:rPr b="1" i="1" lang="fr" sz="1200">
                <a:solidFill>
                  <a:srgbClr val="0F001E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minimal</a:t>
            </a:r>
            <a:r>
              <a:rPr b="1" i="1" lang="fr" sz="1200">
                <a:solidFill>
                  <a:srgbClr val="00E9D6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i="1">
              <a:highlight>
                <a:srgbClr val="89E900"/>
              </a:highlight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0" y="4639125"/>
            <a:ext cx="9144000" cy="50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1750" y="4672126"/>
            <a:ext cx="438298" cy="43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47775" y="4639137"/>
            <a:ext cx="504324" cy="50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8095" y="4702024"/>
            <a:ext cx="616187" cy="378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3"/>
          <p:cNvCxnSpPr/>
          <p:nvPr/>
        </p:nvCxnSpPr>
        <p:spPr>
          <a:xfrm>
            <a:off x="4512025" y="4703625"/>
            <a:ext cx="0" cy="381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8" name="Google Shape;6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71900" y="4661406"/>
            <a:ext cx="616177" cy="45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88202">
            <a:off x="2649153" y="2094"/>
            <a:ext cx="1026068" cy="102603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PROGRAMMATION HYPOTHÉTIQUE  </a:t>
            </a:r>
            <a:r>
              <a:rPr b="1" lang="fr" sz="17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425150" y="1117859"/>
            <a:ext cx="1306800" cy="3120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2"/>
          <p:cNvSpPr/>
          <p:nvPr/>
        </p:nvSpPr>
        <p:spPr>
          <a:xfrm>
            <a:off x="1827685" y="1117859"/>
            <a:ext cx="1306800" cy="3120000"/>
          </a:xfrm>
          <a:prstGeom prst="rect">
            <a:avLst/>
          </a:prstGeom>
          <a:solidFill>
            <a:srgbClr val="D1F6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CFE2F3"/>
              </a:highlight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3230221" y="1117859"/>
            <a:ext cx="1306800" cy="3120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104550" y="1128725"/>
            <a:ext cx="404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12h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13h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14h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15h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16h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17h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18h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19h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21h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8" name="Google Shape;238;p22"/>
          <p:cNvSpPr/>
          <p:nvPr/>
        </p:nvSpPr>
        <p:spPr>
          <a:xfrm>
            <a:off x="4953356" y="1087325"/>
            <a:ext cx="1306800" cy="3120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2"/>
          <p:cNvSpPr/>
          <p:nvPr/>
        </p:nvSpPr>
        <p:spPr>
          <a:xfrm>
            <a:off x="6355891" y="1087325"/>
            <a:ext cx="1306800" cy="3120000"/>
          </a:xfrm>
          <a:prstGeom prst="rect">
            <a:avLst/>
          </a:prstGeom>
          <a:solidFill>
            <a:srgbClr val="D1F6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2"/>
          <p:cNvSpPr/>
          <p:nvPr/>
        </p:nvSpPr>
        <p:spPr>
          <a:xfrm>
            <a:off x="7758427" y="1087325"/>
            <a:ext cx="1306800" cy="3120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"/>
          <p:cNvSpPr txBox="1"/>
          <p:nvPr/>
        </p:nvSpPr>
        <p:spPr>
          <a:xfrm>
            <a:off x="4632763" y="1092575"/>
            <a:ext cx="404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12h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13h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14h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15h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16h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17h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18h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19h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21h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2" name="Google Shape;242;p22"/>
          <p:cNvSpPr txBox="1"/>
          <p:nvPr/>
        </p:nvSpPr>
        <p:spPr>
          <a:xfrm>
            <a:off x="104550" y="652325"/>
            <a:ext cx="365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VENDREDI </a:t>
            </a:r>
            <a:r>
              <a:rPr b="1" lang="fr" sz="1200">
                <a:solidFill>
                  <a:schemeClr val="accent5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Journée pro (SFP et expert.e.s)</a:t>
            </a:r>
            <a:endParaRPr b="1" sz="1200">
              <a:solidFill>
                <a:schemeClr val="accent5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4720050" y="652325"/>
            <a:ext cx="257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WEEK-END </a:t>
            </a:r>
            <a:r>
              <a:rPr b="1" lang="fr" sz="1200">
                <a:solidFill>
                  <a:schemeClr val="accent5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Grand public</a:t>
            </a:r>
            <a:endParaRPr b="1" sz="1200">
              <a:solidFill>
                <a:schemeClr val="accent5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1022149" y="1235675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5" name="Google Shape;245;p22"/>
          <p:cNvSpPr txBox="1"/>
          <p:nvPr/>
        </p:nvSpPr>
        <p:spPr>
          <a:xfrm>
            <a:off x="24136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6" name="Google Shape;246;p22"/>
          <p:cNvSpPr txBox="1"/>
          <p:nvPr/>
        </p:nvSpPr>
        <p:spPr>
          <a:xfrm>
            <a:off x="38272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" name="Google Shape;247;p22"/>
          <p:cNvSpPr txBox="1"/>
          <p:nvPr/>
        </p:nvSpPr>
        <p:spPr>
          <a:xfrm>
            <a:off x="5542624" y="1174850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8" name="Google Shape;248;p22"/>
          <p:cNvSpPr txBox="1"/>
          <p:nvPr/>
        </p:nvSpPr>
        <p:spPr>
          <a:xfrm>
            <a:off x="69341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" name="Google Shape;249;p22"/>
          <p:cNvSpPr txBox="1"/>
          <p:nvPr/>
        </p:nvSpPr>
        <p:spPr>
          <a:xfrm>
            <a:off x="83477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0" name="Google Shape;250;p22"/>
          <p:cNvSpPr txBox="1"/>
          <p:nvPr/>
        </p:nvSpPr>
        <p:spPr>
          <a:xfrm>
            <a:off x="1832639" y="15743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Keynotes | État des lieux de la vulgarisation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1832626" y="332097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Table-ronde | Les nouvelles formes de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(et la vulga de demain)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2" name="Google Shape;252;p22"/>
          <p:cNvSpPr txBox="1"/>
          <p:nvPr/>
        </p:nvSpPr>
        <p:spPr>
          <a:xfrm>
            <a:off x="3235164" y="24317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Trouver et travailler avec un·e vulgarisateur·rice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53" name="Google Shape;253;p22"/>
          <p:cNvCxnSpPr/>
          <p:nvPr/>
        </p:nvCxnSpPr>
        <p:spPr>
          <a:xfrm>
            <a:off x="3350213" y="246267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22"/>
          <p:cNvSpPr txBox="1"/>
          <p:nvPr/>
        </p:nvSpPr>
        <p:spPr>
          <a:xfrm>
            <a:off x="3230200" y="2035925"/>
            <a:ext cx="144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Vulgarisateur·rice : Le métier, contraintes, difficultés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55" name="Google Shape;255;p22"/>
          <p:cNvCxnSpPr/>
          <p:nvPr/>
        </p:nvCxnSpPr>
        <p:spPr>
          <a:xfrm>
            <a:off x="3345238" y="335097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22"/>
          <p:cNvSpPr txBox="1"/>
          <p:nvPr/>
        </p:nvSpPr>
        <p:spPr>
          <a:xfrm>
            <a:off x="3230200" y="15404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média training pour les introvertis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7" name="Google Shape;257;p22"/>
          <p:cNvSpPr txBox="1"/>
          <p:nvPr/>
        </p:nvSpPr>
        <p:spPr>
          <a:xfrm>
            <a:off x="3232689" y="335097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Communiquer des résultats scientifiques et/ou complexes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8" name="Google Shape;258;p22"/>
          <p:cNvSpPr txBox="1"/>
          <p:nvPr/>
        </p:nvSpPr>
        <p:spPr>
          <a:xfrm>
            <a:off x="7763389" y="19975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À la découverte des méthodes de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9" name="Google Shape;259;p22"/>
          <p:cNvSpPr txBox="1"/>
          <p:nvPr/>
        </p:nvSpPr>
        <p:spPr>
          <a:xfrm>
            <a:off x="7758414" y="24286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Parler en direct (télévision, interview, conférence)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0" name="Google Shape;260;p22"/>
          <p:cNvSpPr txBox="1"/>
          <p:nvPr/>
        </p:nvSpPr>
        <p:spPr>
          <a:xfrm>
            <a:off x="7760914" y="285972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TikTok et Twitch, les nouveaux terrains de la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1" name="Google Shape;261;p22"/>
          <p:cNvSpPr txBox="1"/>
          <p:nvPr/>
        </p:nvSpPr>
        <p:spPr>
          <a:xfrm>
            <a:off x="6360826" y="15542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Table ronde | Vulgariser le défi environnemental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6338638" y="2012038"/>
            <a:ext cx="134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Ciné-expérience scientifique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3" name="Google Shape;263;p22"/>
          <p:cNvSpPr txBox="1"/>
          <p:nvPr/>
        </p:nvSpPr>
        <p:spPr>
          <a:xfrm>
            <a:off x="6356425" y="2939975"/>
            <a:ext cx="138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Keynote de clôture | Le “Pourquoi” de la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6360851" y="3777800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Soirée Musique-Science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4963264" y="1421975"/>
            <a:ext cx="129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Forum des associations de médiation/vulgarisation et stand partenaires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6" name="Google Shape;266;p22"/>
          <p:cNvSpPr txBox="1"/>
          <p:nvPr/>
        </p:nvSpPr>
        <p:spPr>
          <a:xfrm>
            <a:off x="435039" y="1574375"/>
            <a:ext cx="129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Forum des associations de médiation/vulgarisation et stand partenaires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67" name="Google Shape;267;p22"/>
          <p:cNvSpPr/>
          <p:nvPr/>
        </p:nvSpPr>
        <p:spPr>
          <a:xfrm>
            <a:off x="425150" y="4432800"/>
            <a:ext cx="14448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2"/>
          <p:cNvSpPr/>
          <p:nvPr/>
        </p:nvSpPr>
        <p:spPr>
          <a:xfrm>
            <a:off x="1948950" y="4423500"/>
            <a:ext cx="14901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2257201" y="44589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Stand librairie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Dédicaces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4963264" y="21223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Exposition Beautiful Science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4963264" y="296847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Repair’Café spécial “objets de sciences”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464074" y="4462725"/>
            <a:ext cx="134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Studio radio/podcast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Enregistrement d’émissions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191739" y="4221600"/>
            <a:ext cx="129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Autres espaces</a:t>
            </a:r>
            <a:endParaRPr b="1" sz="1000">
              <a:solidFill>
                <a:schemeClr val="dk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74" name="Google Shape;274;p22"/>
          <p:cNvCxnSpPr/>
          <p:nvPr/>
        </p:nvCxnSpPr>
        <p:spPr>
          <a:xfrm>
            <a:off x="5078338" y="356262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5" name="Google Shape;275;p22"/>
          <p:cNvSpPr txBox="1"/>
          <p:nvPr/>
        </p:nvSpPr>
        <p:spPr>
          <a:xfrm>
            <a:off x="4963276" y="3568325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Jeu apéro “Pint of Science”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6" name="Google Shape;276;p22"/>
          <p:cNvSpPr/>
          <p:nvPr/>
        </p:nvSpPr>
        <p:spPr>
          <a:xfrm>
            <a:off x="3525325" y="4433825"/>
            <a:ext cx="16695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"/>
          <p:cNvSpPr txBox="1"/>
          <p:nvPr/>
        </p:nvSpPr>
        <p:spPr>
          <a:xfrm>
            <a:off x="3655650" y="4447225"/>
            <a:ext cx="15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Espaces extérieurs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Jeux de rôles &amp; Serious games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435039" y="2298263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Mini hackathon Comscicon France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79" name="Google Shape;279;p22"/>
          <p:cNvSpPr txBox="1"/>
          <p:nvPr/>
        </p:nvSpPr>
        <p:spPr>
          <a:xfrm>
            <a:off x="435039" y="3280163"/>
            <a:ext cx="129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Reproductions d’expériences scientifiques (sensibilisation aux méthodes scientifiques)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0" name="Google Shape;280;p22"/>
          <p:cNvSpPr/>
          <p:nvPr/>
        </p:nvSpPr>
        <p:spPr>
          <a:xfrm>
            <a:off x="7399400" y="4445525"/>
            <a:ext cx="16530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2"/>
          <p:cNvSpPr txBox="1"/>
          <p:nvPr/>
        </p:nvSpPr>
        <p:spPr>
          <a:xfrm>
            <a:off x="7686626" y="4475450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Entrée/sortie du festival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Mur d’expression citoyen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2" name="Google Shape;282;p22"/>
          <p:cNvSpPr txBox="1"/>
          <p:nvPr/>
        </p:nvSpPr>
        <p:spPr>
          <a:xfrm>
            <a:off x="6356989" y="33470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Concours de vulgarisation en 99 secondes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83" name="Google Shape;283;p22"/>
          <p:cNvCxnSpPr/>
          <p:nvPr/>
        </p:nvCxnSpPr>
        <p:spPr>
          <a:xfrm>
            <a:off x="3352713" y="287277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4" name="Google Shape;284;p22"/>
          <p:cNvSpPr txBox="1"/>
          <p:nvPr/>
        </p:nvSpPr>
        <p:spPr>
          <a:xfrm>
            <a:off x="3232689" y="28727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S’adapter aux différents publics de la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4963264" y="25795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Happenings (théâtre, etc.)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5281100" y="4445525"/>
            <a:ext cx="20544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2"/>
          <p:cNvSpPr txBox="1"/>
          <p:nvPr/>
        </p:nvSpPr>
        <p:spPr>
          <a:xfrm>
            <a:off x="5411425" y="4458925"/>
            <a:ext cx="181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Espaces extérieurs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Expériences de recherches participatives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1835114" y="1992650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Retour vers le présent - lorsque l'imaginaire influence la recherche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89" name="Google Shape;289;p22"/>
          <p:cNvSpPr txBox="1"/>
          <p:nvPr/>
        </p:nvSpPr>
        <p:spPr>
          <a:xfrm>
            <a:off x="7758426" y="1593463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Microscopie et mécanique du point avec Lego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90" name="Google Shape;290;p22"/>
          <p:cNvSpPr txBox="1"/>
          <p:nvPr/>
        </p:nvSpPr>
        <p:spPr>
          <a:xfrm>
            <a:off x="7750714" y="3411350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 fresque du climat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1835100" y="2538500"/>
            <a:ext cx="134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 handicaps "invisibles" dans les milieux scientifiques, quels aménagements et quelles forces ?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7763389" y="3625400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 Alexa au Bureau des légendes, la reconnaissance vocale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6363339" y="2369300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point commun entre la sauvegarde des espèces, le shampoing et les règles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94" name="Google Shape;294;p22"/>
          <p:cNvSpPr txBox="1"/>
          <p:nvPr/>
        </p:nvSpPr>
        <p:spPr>
          <a:xfrm>
            <a:off x="435039" y="2755463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Prix Jean Perrin : enjeux et rayonnement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95" name="Google Shape;29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27" y="1052536"/>
            <a:ext cx="400218" cy="40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3112" y="1052527"/>
            <a:ext cx="400216" cy="40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5644" y="1052536"/>
            <a:ext cx="400218" cy="40019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2"/>
          <p:cNvSpPr txBox="1"/>
          <p:nvPr/>
        </p:nvSpPr>
        <p:spPr>
          <a:xfrm>
            <a:off x="1022149" y="1235675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99" name="Google Shape;299;p22"/>
          <p:cNvSpPr txBox="1"/>
          <p:nvPr/>
        </p:nvSpPr>
        <p:spPr>
          <a:xfrm>
            <a:off x="24136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00" name="Google Shape;300;p22"/>
          <p:cNvSpPr txBox="1"/>
          <p:nvPr/>
        </p:nvSpPr>
        <p:spPr>
          <a:xfrm>
            <a:off x="38272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01" name="Google Shape;30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002" y="991711"/>
            <a:ext cx="400218" cy="40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3587" y="991702"/>
            <a:ext cx="400216" cy="40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6119" y="991711"/>
            <a:ext cx="400218" cy="40019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/>
          <p:nvPr/>
        </p:nvSpPr>
        <p:spPr>
          <a:xfrm>
            <a:off x="5542624" y="1174850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05" name="Google Shape;305;p22"/>
          <p:cNvSpPr txBox="1"/>
          <p:nvPr/>
        </p:nvSpPr>
        <p:spPr>
          <a:xfrm>
            <a:off x="69341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06" name="Google Shape;306;p22"/>
          <p:cNvSpPr txBox="1"/>
          <p:nvPr/>
        </p:nvSpPr>
        <p:spPr>
          <a:xfrm>
            <a:off x="83477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07" name="Google Shape;307;p22"/>
          <p:cNvSpPr txBox="1"/>
          <p:nvPr/>
        </p:nvSpPr>
        <p:spPr>
          <a:xfrm>
            <a:off x="1832626" y="3822325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Soirée Partenaire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3"/>
          <p:cNvPicPr preferRelativeResize="0"/>
          <p:nvPr/>
        </p:nvPicPr>
        <p:blipFill rotWithShape="1">
          <a:blip r:embed="rId3">
            <a:alphaModFix/>
          </a:blip>
          <a:srcRect b="38416" l="24008" r="23238" t="0"/>
          <a:stretch/>
        </p:blipFill>
        <p:spPr>
          <a:xfrm>
            <a:off x="3854927" y="1803213"/>
            <a:ext cx="1434148" cy="7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3"/>
          <p:cNvSpPr txBox="1"/>
          <p:nvPr/>
        </p:nvSpPr>
        <p:spPr>
          <a:xfrm>
            <a:off x="2661162" y="2589075"/>
            <a:ext cx="382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ANNEXES 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4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1 - PLAN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20" name="Google Shape;320;p24"/>
          <p:cNvPicPr preferRelativeResize="0"/>
          <p:nvPr/>
        </p:nvPicPr>
        <p:blipFill rotWithShape="1">
          <a:blip r:embed="rId4">
            <a:alphaModFix/>
          </a:blip>
          <a:srcRect b="1678" l="7639" r="11342" t="4035"/>
          <a:stretch/>
        </p:blipFill>
        <p:spPr>
          <a:xfrm>
            <a:off x="150250" y="633550"/>
            <a:ext cx="5321727" cy="43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1825" y="2423001"/>
            <a:ext cx="3313350" cy="22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4"/>
          <p:cNvPicPr preferRelativeResize="0"/>
          <p:nvPr/>
        </p:nvPicPr>
        <p:blipFill rotWithShape="1">
          <a:blip r:embed="rId6">
            <a:alphaModFix/>
          </a:blip>
          <a:srcRect b="12058" l="0" r="0" t="8081"/>
          <a:stretch/>
        </p:blipFill>
        <p:spPr>
          <a:xfrm>
            <a:off x="5508925" y="283201"/>
            <a:ext cx="2748450" cy="193397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4"/>
          <p:cNvSpPr txBox="1"/>
          <p:nvPr/>
        </p:nvSpPr>
        <p:spPr>
          <a:xfrm>
            <a:off x="6408400" y="1368425"/>
            <a:ext cx="6162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800">
                <a:solidFill>
                  <a:srgbClr val="DEB025"/>
                </a:solidFill>
                <a:latin typeface="Lexend"/>
                <a:ea typeface="Lexend"/>
                <a:cs typeface="Lexend"/>
                <a:sym typeface="Lexend"/>
              </a:rPr>
              <a:t>Dehors</a:t>
            </a:r>
            <a:endParaRPr b="1" sz="800">
              <a:solidFill>
                <a:srgbClr val="DEB02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4" name="Google Shape;324;p24"/>
          <p:cNvSpPr txBox="1"/>
          <p:nvPr/>
        </p:nvSpPr>
        <p:spPr>
          <a:xfrm>
            <a:off x="6984900" y="846100"/>
            <a:ext cx="6162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800">
                <a:solidFill>
                  <a:srgbClr val="DEB025"/>
                </a:solidFill>
                <a:latin typeface="Lexend"/>
                <a:ea typeface="Lexend"/>
                <a:cs typeface="Lexend"/>
                <a:sym typeface="Lexend"/>
              </a:rPr>
              <a:t>Dedans</a:t>
            </a:r>
            <a:endParaRPr b="1" sz="800">
              <a:solidFill>
                <a:srgbClr val="DEB02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5" name="Google Shape;325;p24"/>
          <p:cNvSpPr txBox="1"/>
          <p:nvPr/>
        </p:nvSpPr>
        <p:spPr>
          <a:xfrm>
            <a:off x="2859500" y="717600"/>
            <a:ext cx="6162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800">
                <a:solidFill>
                  <a:srgbClr val="DEB025"/>
                </a:solidFill>
                <a:latin typeface="Lexend"/>
                <a:ea typeface="Lexend"/>
                <a:cs typeface="Lexend"/>
                <a:sym typeface="Lexend"/>
              </a:rPr>
              <a:t>Dehors</a:t>
            </a:r>
            <a:endParaRPr b="1" sz="800">
              <a:solidFill>
                <a:srgbClr val="DEB02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6" name="Google Shape;326;p24"/>
          <p:cNvSpPr txBox="1"/>
          <p:nvPr/>
        </p:nvSpPr>
        <p:spPr>
          <a:xfrm>
            <a:off x="1354025" y="4571275"/>
            <a:ext cx="6162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800">
                <a:solidFill>
                  <a:srgbClr val="DEB025"/>
                </a:solidFill>
                <a:latin typeface="Lexend"/>
                <a:ea typeface="Lexend"/>
                <a:cs typeface="Lexend"/>
                <a:sym typeface="Lexend"/>
              </a:rPr>
              <a:t>Dedans</a:t>
            </a:r>
            <a:endParaRPr b="1" sz="800">
              <a:solidFill>
                <a:srgbClr val="DEB02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327" name="Google Shape;327;p24"/>
          <p:cNvCxnSpPr>
            <a:endCxn id="325" idx="2"/>
          </p:cNvCxnSpPr>
          <p:nvPr/>
        </p:nvCxnSpPr>
        <p:spPr>
          <a:xfrm flipH="1" rot="10800000">
            <a:off x="2539400" y="939300"/>
            <a:ext cx="628200" cy="834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28" name="Google Shape;328;p24"/>
          <p:cNvCxnSpPr>
            <a:endCxn id="326" idx="0"/>
          </p:cNvCxnSpPr>
          <p:nvPr/>
        </p:nvCxnSpPr>
        <p:spPr>
          <a:xfrm flipH="1">
            <a:off x="1662125" y="3161875"/>
            <a:ext cx="1140900" cy="1409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5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2 - GRANDS ESPACES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35" name="Google Shape;335;p25"/>
          <p:cNvPicPr preferRelativeResize="0"/>
          <p:nvPr/>
        </p:nvPicPr>
        <p:blipFill rotWithShape="1">
          <a:blip r:embed="rId4">
            <a:alphaModFix/>
          </a:blip>
          <a:srcRect b="1678" l="7639" r="11342" t="4035"/>
          <a:stretch/>
        </p:blipFill>
        <p:spPr>
          <a:xfrm>
            <a:off x="150250" y="633550"/>
            <a:ext cx="5321727" cy="43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3675" y="3774378"/>
            <a:ext cx="2157001" cy="101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0303" y="2271025"/>
            <a:ext cx="2157001" cy="12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0200" y="1081125"/>
            <a:ext cx="2157000" cy="107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0200" y="96371"/>
            <a:ext cx="1809625" cy="8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8788" y="4745618"/>
            <a:ext cx="2686775" cy="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52937" y="3374600"/>
            <a:ext cx="2511732" cy="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92192" y="1911417"/>
            <a:ext cx="2613016" cy="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698" y="2405550"/>
            <a:ext cx="2233163" cy="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39188" y="1250051"/>
            <a:ext cx="538164" cy="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46503" y="786937"/>
            <a:ext cx="2156999" cy="22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25875" y="283525"/>
            <a:ext cx="951471" cy="22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5"/>
          <p:cNvCxnSpPr>
            <a:endCxn id="345" idx="1"/>
          </p:cNvCxnSpPr>
          <p:nvPr/>
        </p:nvCxnSpPr>
        <p:spPr>
          <a:xfrm flipH="1" rot="10800000">
            <a:off x="2212903" y="900294"/>
            <a:ext cx="3333600" cy="217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48" name="Google Shape;348;p25"/>
          <p:cNvCxnSpPr>
            <a:endCxn id="342" idx="1"/>
          </p:cNvCxnSpPr>
          <p:nvPr/>
        </p:nvCxnSpPr>
        <p:spPr>
          <a:xfrm flipH="1" rot="10800000">
            <a:off x="3273092" y="2046980"/>
            <a:ext cx="2219100" cy="2111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49" name="Google Shape;349;p25"/>
          <p:cNvCxnSpPr>
            <a:endCxn id="341" idx="1"/>
          </p:cNvCxnSpPr>
          <p:nvPr/>
        </p:nvCxnSpPr>
        <p:spPr>
          <a:xfrm>
            <a:off x="3157537" y="3245563"/>
            <a:ext cx="3095400" cy="264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50" name="Google Shape;350;p25"/>
          <p:cNvCxnSpPr>
            <a:endCxn id="340" idx="1"/>
          </p:cNvCxnSpPr>
          <p:nvPr/>
        </p:nvCxnSpPr>
        <p:spPr>
          <a:xfrm>
            <a:off x="1698688" y="3521880"/>
            <a:ext cx="2330100" cy="1359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351" name="Google Shape;351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45003" y="297000"/>
            <a:ext cx="2156999" cy="22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5"/>
          <p:cNvSpPr txBox="1"/>
          <p:nvPr/>
        </p:nvSpPr>
        <p:spPr>
          <a:xfrm>
            <a:off x="3045000" y="299500"/>
            <a:ext cx="8247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nom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53" name="Google Shape;353;p25"/>
          <p:cNvSpPr txBox="1"/>
          <p:nvPr/>
        </p:nvSpPr>
        <p:spPr>
          <a:xfrm>
            <a:off x="3904250" y="299525"/>
            <a:ext cx="3894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m2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4357950" y="299525"/>
            <a:ext cx="4434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assis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55" name="Google Shape;355;p25"/>
          <p:cNvSpPr txBox="1"/>
          <p:nvPr/>
        </p:nvSpPr>
        <p:spPr>
          <a:xfrm>
            <a:off x="4895900" y="299525"/>
            <a:ext cx="4902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debout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6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3 - ESPACES “CONFINÉS”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62" name="Google Shape;362;p26"/>
          <p:cNvPicPr preferRelativeResize="0"/>
          <p:nvPr/>
        </p:nvPicPr>
        <p:blipFill rotWithShape="1">
          <a:blip r:embed="rId4">
            <a:alphaModFix/>
          </a:blip>
          <a:srcRect b="1678" l="7639" r="11342" t="4035"/>
          <a:stretch/>
        </p:blipFill>
        <p:spPr>
          <a:xfrm>
            <a:off x="759850" y="633550"/>
            <a:ext cx="5321727" cy="43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2875" y="113850"/>
            <a:ext cx="2090700" cy="10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8850" y="604007"/>
            <a:ext cx="1986299" cy="33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9803" y="297000"/>
            <a:ext cx="2156999" cy="22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/>
          <p:nvPr/>
        </p:nvSpPr>
        <p:spPr>
          <a:xfrm>
            <a:off x="3349800" y="299500"/>
            <a:ext cx="8247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nom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67" name="Google Shape;367;p26"/>
          <p:cNvSpPr txBox="1"/>
          <p:nvPr/>
        </p:nvSpPr>
        <p:spPr>
          <a:xfrm>
            <a:off x="4209050" y="299525"/>
            <a:ext cx="3894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m2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68" name="Google Shape;368;p26"/>
          <p:cNvSpPr txBox="1"/>
          <p:nvPr/>
        </p:nvSpPr>
        <p:spPr>
          <a:xfrm>
            <a:off x="4662750" y="299525"/>
            <a:ext cx="4434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assis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69" name="Google Shape;369;p26"/>
          <p:cNvSpPr txBox="1"/>
          <p:nvPr/>
        </p:nvSpPr>
        <p:spPr>
          <a:xfrm>
            <a:off x="5200700" y="299525"/>
            <a:ext cx="4902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debout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70" name="Google Shape;37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0663" y="1461775"/>
            <a:ext cx="2255124" cy="11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9400" y="2460776"/>
            <a:ext cx="2380075" cy="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34487" y="1051925"/>
            <a:ext cx="2469912" cy="2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82626" y="1569325"/>
            <a:ext cx="2255099" cy="25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06150" y="3721700"/>
            <a:ext cx="1134306" cy="12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54100" y="3721701"/>
            <a:ext cx="1933318" cy="12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6"/>
          <p:cNvSpPr txBox="1"/>
          <p:nvPr/>
        </p:nvSpPr>
        <p:spPr>
          <a:xfrm>
            <a:off x="4821200" y="4439975"/>
            <a:ext cx="11343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Librairie (dédicaces)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77" name="Google Shape;377;p26"/>
          <p:cNvSpPr txBox="1"/>
          <p:nvPr/>
        </p:nvSpPr>
        <p:spPr>
          <a:xfrm>
            <a:off x="6721075" y="3609200"/>
            <a:ext cx="1134300" cy="2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Studio radio/podcast</a:t>
            </a:r>
            <a:endParaRPr sz="8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378" name="Google Shape;378;p26"/>
          <p:cNvCxnSpPr>
            <a:endCxn id="372" idx="1"/>
          </p:cNvCxnSpPr>
          <p:nvPr/>
        </p:nvCxnSpPr>
        <p:spPr>
          <a:xfrm flipH="1" rot="10800000">
            <a:off x="3002087" y="1165288"/>
            <a:ext cx="3032400" cy="2266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9" name="Google Shape;379;p26"/>
          <p:cNvCxnSpPr/>
          <p:nvPr/>
        </p:nvCxnSpPr>
        <p:spPr>
          <a:xfrm flipH="1" rot="10800000">
            <a:off x="4075225" y="2596425"/>
            <a:ext cx="2017500" cy="257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80" name="Google Shape;380;p26"/>
          <p:cNvCxnSpPr>
            <a:endCxn id="376" idx="1"/>
          </p:cNvCxnSpPr>
          <p:nvPr/>
        </p:nvCxnSpPr>
        <p:spPr>
          <a:xfrm>
            <a:off x="3496700" y="4177025"/>
            <a:ext cx="1324500" cy="37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81" name="Google Shape;381;p26"/>
          <p:cNvCxnSpPr>
            <a:endCxn id="377" idx="1"/>
          </p:cNvCxnSpPr>
          <p:nvPr/>
        </p:nvCxnSpPr>
        <p:spPr>
          <a:xfrm>
            <a:off x="4068775" y="3457550"/>
            <a:ext cx="2652300" cy="262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  <p:pic>
        <p:nvPicPr>
          <p:cNvPr id="382" name="Google Shape;382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3312216"/>
            <a:ext cx="1550803" cy="9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7397" y="3251925"/>
            <a:ext cx="1984116" cy="149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26"/>
          <p:cNvCxnSpPr>
            <a:endCxn id="383" idx="0"/>
          </p:cNvCxnSpPr>
          <p:nvPr/>
        </p:nvCxnSpPr>
        <p:spPr>
          <a:xfrm flipH="1">
            <a:off x="1109455" y="1626225"/>
            <a:ext cx="877500" cy="162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7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4 - Vue Halle événementielle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90" name="Google Shape;3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153" y="2655184"/>
            <a:ext cx="4601426" cy="235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0150" y="224526"/>
            <a:ext cx="4601426" cy="235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 rotWithShape="1">
          <a:blip r:embed="rId5">
            <a:alphaModFix/>
          </a:blip>
          <a:srcRect b="1678" l="7639" r="11342" t="4035"/>
          <a:stretch/>
        </p:blipFill>
        <p:spPr>
          <a:xfrm>
            <a:off x="405375" y="15119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 txBox="1"/>
          <p:nvPr/>
        </p:nvSpPr>
        <p:spPr>
          <a:xfrm>
            <a:off x="405375" y="11579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1982650" y="2879675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395" name="Google Shape;395;p27"/>
          <p:cNvSpPr txBox="1"/>
          <p:nvPr/>
        </p:nvSpPr>
        <p:spPr>
          <a:xfrm>
            <a:off x="4956150" y="803925"/>
            <a:ext cx="115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Vers extérieur</a:t>
            </a:r>
            <a:endParaRPr b="1" sz="11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96" name="Google Shape;396;p27"/>
          <p:cNvSpPr txBox="1"/>
          <p:nvPr/>
        </p:nvSpPr>
        <p:spPr>
          <a:xfrm>
            <a:off x="7434775" y="3307450"/>
            <a:ext cx="115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Vers extérieur</a:t>
            </a:r>
            <a:endParaRPr b="1" sz="11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2475" y="2466825"/>
            <a:ext cx="3947402" cy="22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8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5 - Vue Charolais Club 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03" name="Google Shape;403;p28"/>
          <p:cNvPicPr preferRelativeResize="0"/>
          <p:nvPr/>
        </p:nvPicPr>
        <p:blipFill rotWithShape="1">
          <a:blip r:embed="rId4">
            <a:alphaModFix/>
          </a:blip>
          <a:srcRect b="1678" l="7639" r="11342" t="4035"/>
          <a:stretch/>
        </p:blipFill>
        <p:spPr>
          <a:xfrm>
            <a:off x="405375" y="15119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8"/>
          <p:cNvSpPr txBox="1"/>
          <p:nvPr/>
        </p:nvSpPr>
        <p:spPr>
          <a:xfrm>
            <a:off x="405375" y="11579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05" name="Google Shape;405;p28"/>
          <p:cNvSpPr txBox="1"/>
          <p:nvPr/>
        </p:nvSpPr>
        <p:spPr>
          <a:xfrm>
            <a:off x="2076700" y="3357125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406" name="Google Shape;406;p28"/>
          <p:cNvSpPr txBox="1"/>
          <p:nvPr/>
        </p:nvSpPr>
        <p:spPr>
          <a:xfrm>
            <a:off x="5228375" y="4631300"/>
            <a:ext cx="187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Vers Halle év</a:t>
            </a:r>
            <a:r>
              <a:rPr b="1" lang="fr" sz="11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é</a:t>
            </a:r>
            <a:r>
              <a:rPr b="1" lang="fr" sz="11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nementielle</a:t>
            </a:r>
            <a:endParaRPr b="1" sz="11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07" name="Google Shape;40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2475" y="321375"/>
            <a:ext cx="3947400" cy="19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9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6 - Vue Studio de podcast 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13" name="Google Shape;413;p29"/>
          <p:cNvPicPr preferRelativeResize="0"/>
          <p:nvPr/>
        </p:nvPicPr>
        <p:blipFill rotWithShape="1">
          <a:blip r:embed="rId3">
            <a:alphaModFix/>
          </a:blip>
          <a:srcRect b="1678" l="7639" r="11342" t="4035"/>
          <a:stretch/>
        </p:blipFill>
        <p:spPr>
          <a:xfrm>
            <a:off x="405375" y="15119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9"/>
          <p:cNvSpPr txBox="1"/>
          <p:nvPr/>
        </p:nvSpPr>
        <p:spPr>
          <a:xfrm>
            <a:off x="405375" y="11579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15" name="Google Shape;415;p29"/>
          <p:cNvSpPr txBox="1"/>
          <p:nvPr/>
        </p:nvSpPr>
        <p:spPr>
          <a:xfrm>
            <a:off x="2170575" y="3125625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pic>
        <p:nvPicPr>
          <p:cNvPr id="416" name="Google Shape;4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800" y="2479525"/>
            <a:ext cx="4097551" cy="230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1313" y="340708"/>
            <a:ext cx="3186525" cy="1988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0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7 - Vue Salle des Pas perdus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23" name="Google Shape;423;p30"/>
          <p:cNvPicPr preferRelativeResize="0"/>
          <p:nvPr/>
        </p:nvPicPr>
        <p:blipFill rotWithShape="1">
          <a:blip r:embed="rId3">
            <a:alphaModFix/>
          </a:blip>
          <a:srcRect b="1678" l="7639" r="11342" t="4035"/>
          <a:stretch/>
        </p:blipFill>
        <p:spPr>
          <a:xfrm>
            <a:off x="405375" y="15119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 txBox="1"/>
          <p:nvPr/>
        </p:nvSpPr>
        <p:spPr>
          <a:xfrm>
            <a:off x="405375" y="11579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25" name="Google Shape;425;p30"/>
          <p:cNvSpPr txBox="1"/>
          <p:nvPr/>
        </p:nvSpPr>
        <p:spPr>
          <a:xfrm>
            <a:off x="2336975" y="3259700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pic>
        <p:nvPicPr>
          <p:cNvPr id="426" name="Google Shape;4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300" y="1661627"/>
            <a:ext cx="4097551" cy="230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8 - Vue Librairie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 rotWithShape="1">
          <a:blip r:embed="rId3">
            <a:alphaModFix/>
          </a:blip>
          <a:srcRect b="1678" l="7639" r="11342" t="4035"/>
          <a:stretch/>
        </p:blipFill>
        <p:spPr>
          <a:xfrm>
            <a:off x="405375" y="15119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/>
        </p:nvSpPr>
        <p:spPr>
          <a:xfrm>
            <a:off x="405375" y="11579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1805025" y="3360975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pic>
        <p:nvPicPr>
          <p:cNvPr id="435" name="Google Shape;4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6972" y="282024"/>
            <a:ext cx="3957105" cy="222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6976" y="2608151"/>
            <a:ext cx="3957100" cy="222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b="12058" l="0" r="0" t="8081"/>
          <a:stretch/>
        </p:blipFill>
        <p:spPr>
          <a:xfrm>
            <a:off x="3780375" y="948263"/>
            <a:ext cx="1648051" cy="115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4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5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3089850" y="324475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ÉDITION 1 | 2023 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1421034" y="2224150"/>
            <a:ext cx="6551700" cy="29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Double•Science est le premier festival intégralement dédié à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 vulgarisation et à l’ouverture des sciences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Il vient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compléter la Fête de la science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en mettant en lumière les collaborations citoyennes et le partage des sciences. Le nom Double•Science fait d’ailleurs référence à sa principale raison d’être,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une science à double-sens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pour les citoyens.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Double•Science est un festival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pluriannuel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dont la 1ère édition aura lieu en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mai 2023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au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Ground Control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(Paris). Sortir des lieux identifiés comme “scientifiques” permet d’attirer un plus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large public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Double•Science est aussi la réunion des acteurs de la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CSTI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du territoire francilien, et rayonne par sa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dimension “Internet”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résolument tournée vers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 publics jeunes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Double•Science est un projet global de par l’important travail d’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état des lieux, d’évaluation et de mesure d’impact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qui sera mené et documenté autour de l’ouverture des sciences et de la vulgarisation.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5 valeurs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du projet sont : Écosystème - Rayonnement - Excellence - Ouverture - Inclusion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Ministère de l’Enseignement Supérieur et de la Recherche et l’Université de Paris-Saclay (label SAPS) sont parmi les premiers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soutiens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du projet.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1499550" y="1121100"/>
            <a:ext cx="15903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DATE</a:t>
            </a:r>
            <a:endParaRPr b="1" i="1"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fr" sz="12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26/27/28 mai 2023</a:t>
            </a:r>
            <a:endParaRPr i="1"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79" name="Google Shape;79;p14"/>
          <p:cNvCxnSpPr/>
          <p:nvPr/>
        </p:nvCxnSpPr>
        <p:spPr>
          <a:xfrm>
            <a:off x="3274825" y="1209200"/>
            <a:ext cx="0" cy="69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" name="Google Shape;80;p14"/>
          <p:cNvSpPr txBox="1"/>
          <p:nvPr/>
        </p:nvSpPr>
        <p:spPr>
          <a:xfrm>
            <a:off x="3809250" y="1121100"/>
            <a:ext cx="15903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LIEU</a:t>
            </a:r>
            <a:endParaRPr b="1" i="1" sz="12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fr" sz="12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Ground Control (Paris)</a:t>
            </a:r>
            <a:endParaRPr i="1" sz="12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81" name="Google Shape;81;p14"/>
          <p:cNvCxnSpPr/>
          <p:nvPr/>
        </p:nvCxnSpPr>
        <p:spPr>
          <a:xfrm>
            <a:off x="5889800" y="1209188"/>
            <a:ext cx="0" cy="675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" name="Google Shape;82;p14"/>
          <p:cNvSpPr txBox="1"/>
          <p:nvPr/>
        </p:nvSpPr>
        <p:spPr>
          <a:xfrm>
            <a:off x="6282332" y="1094588"/>
            <a:ext cx="15903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CO-PORTAGE</a:t>
            </a:r>
            <a:endParaRPr b="1" i="1"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fr" sz="12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Café des Sciences - L’Exploratoire</a:t>
            </a:r>
            <a:endParaRPr i="1"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9 - Salle des frigos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42" name="Google Shape;442;p32"/>
          <p:cNvPicPr preferRelativeResize="0"/>
          <p:nvPr/>
        </p:nvPicPr>
        <p:blipFill rotWithShape="1">
          <a:blip r:embed="rId3">
            <a:alphaModFix/>
          </a:blip>
          <a:srcRect b="1678" l="7639" r="11342" t="4035"/>
          <a:stretch/>
        </p:blipFill>
        <p:spPr>
          <a:xfrm>
            <a:off x="405375" y="15119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2"/>
          <p:cNvSpPr txBox="1"/>
          <p:nvPr/>
        </p:nvSpPr>
        <p:spPr>
          <a:xfrm>
            <a:off x="405375" y="11579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44" name="Google Shape;444;p32"/>
          <p:cNvSpPr txBox="1"/>
          <p:nvPr/>
        </p:nvSpPr>
        <p:spPr>
          <a:xfrm>
            <a:off x="1511803" y="319797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pic>
        <p:nvPicPr>
          <p:cNvPr id="445" name="Google Shape;44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125" y="425300"/>
            <a:ext cx="3735834" cy="210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1125" y="2836024"/>
            <a:ext cx="3735823" cy="210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 txBox="1"/>
          <p:nvPr/>
        </p:nvSpPr>
        <p:spPr>
          <a:xfrm>
            <a:off x="5474350" y="2602900"/>
            <a:ext cx="187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En face de …</a:t>
            </a:r>
            <a:endParaRPr b="1" sz="11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48" name="Google Shape;448;p32"/>
          <p:cNvSpPr txBox="1"/>
          <p:nvPr/>
        </p:nvSpPr>
        <p:spPr>
          <a:xfrm>
            <a:off x="4511128" y="425298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449" name="Google Shape;449;p32"/>
          <p:cNvSpPr txBox="1"/>
          <p:nvPr/>
        </p:nvSpPr>
        <p:spPr>
          <a:xfrm>
            <a:off x="4511128" y="283602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🟠</a:t>
            </a:r>
            <a:endParaRPr/>
          </a:p>
        </p:txBody>
      </p:sp>
      <p:sp>
        <p:nvSpPr>
          <p:cNvPr id="450" name="Google Shape;450;p32"/>
          <p:cNvSpPr txBox="1"/>
          <p:nvPr/>
        </p:nvSpPr>
        <p:spPr>
          <a:xfrm>
            <a:off x="1643001" y="3342904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🟠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10 - Halle à manger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56" name="Google Shape;456;p33"/>
          <p:cNvPicPr preferRelativeResize="0"/>
          <p:nvPr/>
        </p:nvPicPr>
        <p:blipFill rotWithShape="1">
          <a:blip r:embed="rId3">
            <a:alphaModFix/>
          </a:blip>
          <a:srcRect b="1678" l="7639" r="11342" t="4035"/>
          <a:stretch/>
        </p:blipFill>
        <p:spPr>
          <a:xfrm>
            <a:off x="176775" y="9187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3"/>
          <p:cNvSpPr txBox="1"/>
          <p:nvPr/>
        </p:nvSpPr>
        <p:spPr>
          <a:xfrm>
            <a:off x="46575" y="5647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58" name="Google Shape;458;p33"/>
          <p:cNvSpPr txBox="1"/>
          <p:nvPr/>
        </p:nvSpPr>
        <p:spPr>
          <a:xfrm>
            <a:off x="1081612" y="257677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459" name="Google Shape;459;p33"/>
          <p:cNvSpPr txBox="1"/>
          <p:nvPr/>
        </p:nvSpPr>
        <p:spPr>
          <a:xfrm>
            <a:off x="1068112" y="1925004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🟠</a:t>
            </a:r>
            <a:endParaRPr/>
          </a:p>
        </p:txBody>
      </p:sp>
      <p:pic>
        <p:nvPicPr>
          <p:cNvPr id="460" name="Google Shape;46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876" y="2051888"/>
            <a:ext cx="3623849" cy="203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7950" y="2930775"/>
            <a:ext cx="3623875" cy="203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2200" y="191228"/>
            <a:ext cx="3186524" cy="179242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3" name="Google Shape;463;p33"/>
          <p:cNvPicPr preferRelativeResize="0"/>
          <p:nvPr/>
        </p:nvPicPr>
        <p:blipFill rotWithShape="1">
          <a:blip r:embed="rId7">
            <a:alphaModFix/>
          </a:blip>
          <a:srcRect b="0" l="-4132" r="15061" t="0"/>
          <a:stretch/>
        </p:blipFill>
        <p:spPr>
          <a:xfrm>
            <a:off x="3591826" y="187150"/>
            <a:ext cx="2738074" cy="180057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4" name="Google Shape;464;p33"/>
          <p:cNvSpPr txBox="1"/>
          <p:nvPr/>
        </p:nvSpPr>
        <p:spPr>
          <a:xfrm>
            <a:off x="1068112" y="2815309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🟢</a:t>
            </a:r>
            <a:endParaRPr/>
          </a:p>
        </p:txBody>
      </p:sp>
      <p:sp>
        <p:nvSpPr>
          <p:cNvPr id="465" name="Google Shape;465;p33"/>
          <p:cNvSpPr txBox="1"/>
          <p:nvPr/>
        </p:nvSpPr>
        <p:spPr>
          <a:xfrm>
            <a:off x="3706512" y="191234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🟢</a:t>
            </a:r>
            <a:endParaRPr/>
          </a:p>
        </p:txBody>
      </p:sp>
      <p:sp>
        <p:nvSpPr>
          <p:cNvPr id="466" name="Google Shape;466;p33"/>
          <p:cNvSpPr txBox="1"/>
          <p:nvPr/>
        </p:nvSpPr>
        <p:spPr>
          <a:xfrm>
            <a:off x="8685937" y="19122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467" name="Google Shape;467;p33"/>
          <p:cNvSpPr txBox="1"/>
          <p:nvPr/>
        </p:nvSpPr>
        <p:spPr>
          <a:xfrm>
            <a:off x="1032423" y="221148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🟡</a:t>
            </a:r>
            <a:endParaRPr/>
          </a:p>
        </p:txBody>
      </p:sp>
      <p:sp>
        <p:nvSpPr>
          <p:cNvPr id="468" name="Google Shape;468;p33"/>
          <p:cNvSpPr txBox="1"/>
          <p:nvPr/>
        </p:nvSpPr>
        <p:spPr>
          <a:xfrm>
            <a:off x="5444873" y="2051908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🟡</a:t>
            </a:r>
            <a:endParaRPr/>
          </a:p>
        </p:txBody>
      </p:sp>
      <p:sp>
        <p:nvSpPr>
          <p:cNvPr id="469" name="Google Shape;469;p33"/>
          <p:cNvSpPr txBox="1"/>
          <p:nvPr/>
        </p:nvSpPr>
        <p:spPr>
          <a:xfrm>
            <a:off x="2517962" y="2894104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🟠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012" y="564726"/>
            <a:ext cx="3834301" cy="215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4463" y="1185927"/>
            <a:ext cx="1614260" cy="286979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4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11</a:t>
            </a: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- Long-Courrier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77" name="Google Shape;477;p34"/>
          <p:cNvPicPr preferRelativeResize="0"/>
          <p:nvPr/>
        </p:nvPicPr>
        <p:blipFill rotWithShape="1">
          <a:blip r:embed="rId5">
            <a:alphaModFix/>
          </a:blip>
          <a:srcRect b="1678" l="7639" r="11342" t="4035"/>
          <a:stretch/>
        </p:blipFill>
        <p:spPr>
          <a:xfrm>
            <a:off x="176775" y="9187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4"/>
          <p:cNvSpPr txBox="1"/>
          <p:nvPr/>
        </p:nvSpPr>
        <p:spPr>
          <a:xfrm>
            <a:off x="46575" y="5647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79" name="Google Shape;479;p34"/>
          <p:cNvSpPr txBox="1"/>
          <p:nvPr/>
        </p:nvSpPr>
        <p:spPr>
          <a:xfrm>
            <a:off x="1460431" y="242858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480" name="Google Shape;480;p34"/>
          <p:cNvSpPr txBox="1"/>
          <p:nvPr/>
        </p:nvSpPr>
        <p:spPr>
          <a:xfrm>
            <a:off x="1149887" y="2443827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🟠</a:t>
            </a:r>
            <a:endParaRPr/>
          </a:p>
        </p:txBody>
      </p:sp>
      <p:sp>
        <p:nvSpPr>
          <p:cNvPr id="481" name="Google Shape;481;p34"/>
          <p:cNvSpPr txBox="1"/>
          <p:nvPr/>
        </p:nvSpPr>
        <p:spPr>
          <a:xfrm>
            <a:off x="8685937" y="118592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sp>
        <p:nvSpPr>
          <p:cNvPr id="482" name="Google Shape;482;p34"/>
          <p:cNvSpPr txBox="1"/>
          <p:nvPr/>
        </p:nvSpPr>
        <p:spPr>
          <a:xfrm>
            <a:off x="1390773" y="242858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🟡</a:t>
            </a:r>
            <a:endParaRPr/>
          </a:p>
        </p:txBody>
      </p:sp>
      <p:sp>
        <p:nvSpPr>
          <p:cNvPr id="483" name="Google Shape;483;p34"/>
          <p:cNvSpPr txBox="1"/>
          <p:nvPr/>
        </p:nvSpPr>
        <p:spPr>
          <a:xfrm>
            <a:off x="3458998" y="56473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🟡</a:t>
            </a:r>
            <a:endParaRPr/>
          </a:p>
        </p:txBody>
      </p:sp>
      <p:pic>
        <p:nvPicPr>
          <p:cNvPr id="484" name="Google Shape;484;p34"/>
          <p:cNvPicPr preferRelativeResize="0"/>
          <p:nvPr/>
        </p:nvPicPr>
        <p:blipFill rotWithShape="1">
          <a:blip r:embed="rId6">
            <a:alphaModFix/>
          </a:blip>
          <a:srcRect b="-3880" l="-2669" r="2670" t="3880"/>
          <a:stretch/>
        </p:blipFill>
        <p:spPr>
          <a:xfrm>
            <a:off x="3363300" y="2774425"/>
            <a:ext cx="3930025" cy="221062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4"/>
          <p:cNvSpPr txBox="1"/>
          <p:nvPr/>
        </p:nvSpPr>
        <p:spPr>
          <a:xfrm>
            <a:off x="3459012" y="2782579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🟠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5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ANNEXE 12 - Ground Flore Café 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491" name="Google Shape;491;p35"/>
          <p:cNvPicPr preferRelativeResize="0"/>
          <p:nvPr/>
        </p:nvPicPr>
        <p:blipFill rotWithShape="1">
          <a:blip r:embed="rId3">
            <a:alphaModFix/>
          </a:blip>
          <a:srcRect b="1678" l="7639" r="11342" t="4035"/>
          <a:stretch/>
        </p:blipFill>
        <p:spPr>
          <a:xfrm>
            <a:off x="176775" y="918725"/>
            <a:ext cx="3186525" cy="260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 txBox="1"/>
          <p:nvPr/>
        </p:nvSpPr>
        <p:spPr>
          <a:xfrm>
            <a:off x="46575" y="564725"/>
            <a:ext cx="176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🟣Vous êtes ici.</a:t>
            </a:r>
            <a:endParaRPr sz="11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493" name="Google Shape;493;p35"/>
          <p:cNvSpPr txBox="1"/>
          <p:nvPr/>
        </p:nvSpPr>
        <p:spPr>
          <a:xfrm>
            <a:off x="1231831" y="2199983"/>
            <a:ext cx="382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🟣</a:t>
            </a:r>
            <a:endParaRPr/>
          </a:p>
        </p:txBody>
      </p:sp>
      <p:pic>
        <p:nvPicPr>
          <p:cNvPr id="494" name="Google Shape;49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350" y="405625"/>
            <a:ext cx="2436900" cy="433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827" y="405600"/>
            <a:ext cx="2436903" cy="4332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88202">
            <a:off x="2649153" y="2094"/>
            <a:ext cx="1026068" cy="1026038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/>
          <p:nvPr/>
        </p:nvSpPr>
        <p:spPr>
          <a:xfrm>
            <a:off x="-152400" y="187150"/>
            <a:ext cx="424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PROGRAMMATION HYPOTHÉTIQUE  </a:t>
            </a:r>
            <a:r>
              <a:rPr b="1" lang="fr" sz="17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02" name="Google Shape;502;p36"/>
          <p:cNvSpPr/>
          <p:nvPr/>
        </p:nvSpPr>
        <p:spPr>
          <a:xfrm>
            <a:off x="425150" y="1117859"/>
            <a:ext cx="1306800" cy="3120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6"/>
          <p:cNvSpPr/>
          <p:nvPr/>
        </p:nvSpPr>
        <p:spPr>
          <a:xfrm>
            <a:off x="1827685" y="1117859"/>
            <a:ext cx="1306800" cy="3120000"/>
          </a:xfrm>
          <a:prstGeom prst="rect">
            <a:avLst/>
          </a:prstGeom>
          <a:solidFill>
            <a:srgbClr val="D1F6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CFE2F3"/>
              </a:highlight>
            </a:endParaRPr>
          </a:p>
        </p:txBody>
      </p:sp>
      <p:sp>
        <p:nvSpPr>
          <p:cNvPr id="504" name="Google Shape;504;p36"/>
          <p:cNvSpPr/>
          <p:nvPr/>
        </p:nvSpPr>
        <p:spPr>
          <a:xfrm>
            <a:off x="3230221" y="1117859"/>
            <a:ext cx="1306800" cy="3120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6"/>
          <p:cNvSpPr txBox="1"/>
          <p:nvPr/>
        </p:nvSpPr>
        <p:spPr>
          <a:xfrm>
            <a:off x="104550" y="1128725"/>
            <a:ext cx="404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12h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13h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14h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15h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16h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17h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18h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19h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21h</a:t>
            </a:r>
            <a:endParaRPr sz="10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06" name="Google Shape;506;p36"/>
          <p:cNvSpPr/>
          <p:nvPr/>
        </p:nvSpPr>
        <p:spPr>
          <a:xfrm>
            <a:off x="4953356" y="1087325"/>
            <a:ext cx="1306800" cy="3120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6"/>
          <p:cNvSpPr/>
          <p:nvPr/>
        </p:nvSpPr>
        <p:spPr>
          <a:xfrm>
            <a:off x="6355891" y="1087325"/>
            <a:ext cx="1306800" cy="3120000"/>
          </a:xfrm>
          <a:prstGeom prst="rect">
            <a:avLst/>
          </a:prstGeom>
          <a:solidFill>
            <a:srgbClr val="D1F6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6"/>
          <p:cNvSpPr/>
          <p:nvPr/>
        </p:nvSpPr>
        <p:spPr>
          <a:xfrm>
            <a:off x="7758427" y="1087325"/>
            <a:ext cx="1306800" cy="3120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6"/>
          <p:cNvSpPr txBox="1"/>
          <p:nvPr/>
        </p:nvSpPr>
        <p:spPr>
          <a:xfrm>
            <a:off x="4632763" y="1092575"/>
            <a:ext cx="404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12h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13h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14h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15h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16h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17h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18h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19h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20h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21h</a:t>
            </a:r>
            <a:endParaRPr sz="10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0" name="Google Shape;510;p36"/>
          <p:cNvSpPr txBox="1"/>
          <p:nvPr/>
        </p:nvSpPr>
        <p:spPr>
          <a:xfrm>
            <a:off x="104550" y="652325"/>
            <a:ext cx="365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VENDREDI </a:t>
            </a:r>
            <a:r>
              <a:rPr b="1" lang="fr" sz="1200">
                <a:solidFill>
                  <a:schemeClr val="accent5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Journée pro (SFP et expert.e.s)</a:t>
            </a:r>
            <a:endParaRPr b="1" sz="1200">
              <a:solidFill>
                <a:schemeClr val="accent5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1" name="Google Shape;511;p36"/>
          <p:cNvSpPr txBox="1"/>
          <p:nvPr/>
        </p:nvSpPr>
        <p:spPr>
          <a:xfrm>
            <a:off x="4720050" y="652325"/>
            <a:ext cx="257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WEEK-END </a:t>
            </a:r>
            <a:r>
              <a:rPr b="1" lang="fr" sz="1200">
                <a:solidFill>
                  <a:schemeClr val="accent5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Grand public</a:t>
            </a:r>
            <a:endParaRPr b="1" sz="1200">
              <a:solidFill>
                <a:schemeClr val="accent5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2" name="Google Shape;512;p36"/>
          <p:cNvSpPr txBox="1"/>
          <p:nvPr/>
        </p:nvSpPr>
        <p:spPr>
          <a:xfrm>
            <a:off x="1022149" y="1235675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3" name="Google Shape;513;p36"/>
          <p:cNvSpPr txBox="1"/>
          <p:nvPr/>
        </p:nvSpPr>
        <p:spPr>
          <a:xfrm>
            <a:off x="24136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4" name="Google Shape;514;p36"/>
          <p:cNvSpPr txBox="1"/>
          <p:nvPr/>
        </p:nvSpPr>
        <p:spPr>
          <a:xfrm>
            <a:off x="38272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5" name="Google Shape;515;p36"/>
          <p:cNvSpPr txBox="1"/>
          <p:nvPr/>
        </p:nvSpPr>
        <p:spPr>
          <a:xfrm>
            <a:off x="5542624" y="1174850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6" name="Google Shape;516;p36"/>
          <p:cNvSpPr txBox="1"/>
          <p:nvPr/>
        </p:nvSpPr>
        <p:spPr>
          <a:xfrm>
            <a:off x="69341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7" name="Google Shape;517;p36"/>
          <p:cNvSpPr txBox="1"/>
          <p:nvPr/>
        </p:nvSpPr>
        <p:spPr>
          <a:xfrm>
            <a:off x="83477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8" name="Google Shape;518;p36"/>
          <p:cNvSpPr txBox="1"/>
          <p:nvPr/>
        </p:nvSpPr>
        <p:spPr>
          <a:xfrm>
            <a:off x="1832639" y="15743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Keynotes | État des lieux de la vulgarisation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19" name="Google Shape;519;p36"/>
          <p:cNvSpPr txBox="1"/>
          <p:nvPr/>
        </p:nvSpPr>
        <p:spPr>
          <a:xfrm>
            <a:off x="1832626" y="332097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Table-ronde | Les nouvelles formes de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(et la vulga de demain)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0" name="Google Shape;520;p36"/>
          <p:cNvSpPr txBox="1"/>
          <p:nvPr/>
        </p:nvSpPr>
        <p:spPr>
          <a:xfrm>
            <a:off x="3235164" y="24317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Trouver et travailler avec un·e vulgarisateur·rice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521" name="Google Shape;521;p36"/>
          <p:cNvCxnSpPr/>
          <p:nvPr/>
        </p:nvCxnSpPr>
        <p:spPr>
          <a:xfrm>
            <a:off x="3350213" y="246267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2" name="Google Shape;522;p36"/>
          <p:cNvSpPr txBox="1"/>
          <p:nvPr/>
        </p:nvSpPr>
        <p:spPr>
          <a:xfrm>
            <a:off x="3230200" y="2035925"/>
            <a:ext cx="1444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Vulgarisateur·rice : Le métier, contraintes, difficultés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523" name="Google Shape;523;p36"/>
          <p:cNvCxnSpPr/>
          <p:nvPr/>
        </p:nvCxnSpPr>
        <p:spPr>
          <a:xfrm>
            <a:off x="3345238" y="335097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4" name="Google Shape;524;p36"/>
          <p:cNvSpPr txBox="1"/>
          <p:nvPr/>
        </p:nvSpPr>
        <p:spPr>
          <a:xfrm>
            <a:off x="3230200" y="15404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média training pour les introvertis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5" name="Google Shape;525;p36"/>
          <p:cNvSpPr txBox="1"/>
          <p:nvPr/>
        </p:nvSpPr>
        <p:spPr>
          <a:xfrm>
            <a:off x="3232689" y="335097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Communiquer des résultats scientifiques et/ou complexes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6" name="Google Shape;526;p36"/>
          <p:cNvSpPr txBox="1"/>
          <p:nvPr/>
        </p:nvSpPr>
        <p:spPr>
          <a:xfrm>
            <a:off x="7763389" y="19975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À la découverte des méthodes de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7" name="Google Shape;527;p36"/>
          <p:cNvSpPr txBox="1"/>
          <p:nvPr/>
        </p:nvSpPr>
        <p:spPr>
          <a:xfrm>
            <a:off x="7758414" y="24286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Parler en direct (télévision, interview, conférence)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8" name="Google Shape;528;p36"/>
          <p:cNvSpPr txBox="1"/>
          <p:nvPr/>
        </p:nvSpPr>
        <p:spPr>
          <a:xfrm>
            <a:off x="7760914" y="285972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TikTok et Twitch, les nouveaux terrains de la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9" name="Google Shape;529;p36"/>
          <p:cNvSpPr txBox="1"/>
          <p:nvPr/>
        </p:nvSpPr>
        <p:spPr>
          <a:xfrm>
            <a:off x="6360826" y="15542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Table ronde | Vulgariser le défi environnemental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0" name="Google Shape;530;p36"/>
          <p:cNvSpPr txBox="1"/>
          <p:nvPr/>
        </p:nvSpPr>
        <p:spPr>
          <a:xfrm>
            <a:off x="6338638" y="2012038"/>
            <a:ext cx="134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Ciné-expérience scientifique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1" name="Google Shape;531;p36"/>
          <p:cNvSpPr txBox="1"/>
          <p:nvPr/>
        </p:nvSpPr>
        <p:spPr>
          <a:xfrm>
            <a:off x="6356425" y="2939975"/>
            <a:ext cx="138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FF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Keynote de clôture | Le “Pourquoi” de la vulgarisation</a:t>
            </a:r>
            <a:endParaRPr b="1" sz="800">
              <a:solidFill>
                <a:srgbClr val="FF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2" name="Google Shape;532;p36"/>
          <p:cNvSpPr txBox="1"/>
          <p:nvPr/>
        </p:nvSpPr>
        <p:spPr>
          <a:xfrm>
            <a:off x="6360851" y="3777800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FF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Soirée Musique-Science</a:t>
            </a:r>
            <a:endParaRPr b="1" sz="800">
              <a:solidFill>
                <a:srgbClr val="FF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3" name="Google Shape;533;p36"/>
          <p:cNvSpPr txBox="1"/>
          <p:nvPr/>
        </p:nvSpPr>
        <p:spPr>
          <a:xfrm>
            <a:off x="4963264" y="1421975"/>
            <a:ext cx="129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Forum des associations de médiation/vulgarisation et stand partenaires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4" name="Google Shape;534;p36"/>
          <p:cNvSpPr txBox="1"/>
          <p:nvPr/>
        </p:nvSpPr>
        <p:spPr>
          <a:xfrm>
            <a:off x="435039" y="1574375"/>
            <a:ext cx="129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Forum des associations de médiation/vulgarisation et stand partenaires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5" name="Google Shape;535;p36"/>
          <p:cNvSpPr/>
          <p:nvPr/>
        </p:nvSpPr>
        <p:spPr>
          <a:xfrm>
            <a:off x="425150" y="4432800"/>
            <a:ext cx="14448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6"/>
          <p:cNvSpPr/>
          <p:nvPr/>
        </p:nvSpPr>
        <p:spPr>
          <a:xfrm>
            <a:off x="1948950" y="4423500"/>
            <a:ext cx="14901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6"/>
          <p:cNvSpPr txBox="1"/>
          <p:nvPr/>
        </p:nvSpPr>
        <p:spPr>
          <a:xfrm>
            <a:off x="2257201" y="44589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Stand librairie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Dédicaces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8" name="Google Shape;538;p36"/>
          <p:cNvSpPr txBox="1"/>
          <p:nvPr/>
        </p:nvSpPr>
        <p:spPr>
          <a:xfrm>
            <a:off x="4963264" y="21223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Exposition Beautiful Science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39" name="Google Shape;539;p36"/>
          <p:cNvSpPr txBox="1"/>
          <p:nvPr/>
        </p:nvSpPr>
        <p:spPr>
          <a:xfrm>
            <a:off x="4963264" y="2968475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Repair’Café spécial “objets de sciences”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0" name="Google Shape;540;p36"/>
          <p:cNvSpPr txBox="1"/>
          <p:nvPr/>
        </p:nvSpPr>
        <p:spPr>
          <a:xfrm>
            <a:off x="464074" y="4462725"/>
            <a:ext cx="134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Studio radio/podcast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Enregistrement d’émissions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1" name="Google Shape;541;p36"/>
          <p:cNvSpPr txBox="1"/>
          <p:nvPr/>
        </p:nvSpPr>
        <p:spPr>
          <a:xfrm>
            <a:off x="191739" y="4221600"/>
            <a:ext cx="129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Autres espaces</a:t>
            </a:r>
            <a:endParaRPr b="1" sz="1000">
              <a:solidFill>
                <a:schemeClr val="dk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542" name="Google Shape;542;p36"/>
          <p:cNvCxnSpPr/>
          <p:nvPr/>
        </p:nvCxnSpPr>
        <p:spPr>
          <a:xfrm>
            <a:off x="5078338" y="356262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3" name="Google Shape;543;p36"/>
          <p:cNvSpPr txBox="1"/>
          <p:nvPr/>
        </p:nvSpPr>
        <p:spPr>
          <a:xfrm>
            <a:off x="4963276" y="35683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FF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Jeu apéro “Pint of Science”</a:t>
            </a:r>
            <a:endParaRPr b="1" sz="800">
              <a:solidFill>
                <a:srgbClr val="FF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3525325" y="4433825"/>
            <a:ext cx="16695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6"/>
          <p:cNvSpPr txBox="1"/>
          <p:nvPr/>
        </p:nvSpPr>
        <p:spPr>
          <a:xfrm>
            <a:off x="3655650" y="4447225"/>
            <a:ext cx="158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Espaces extérieurs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Jeux de rôles &amp; Serious games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6" name="Google Shape;546;p36"/>
          <p:cNvSpPr txBox="1"/>
          <p:nvPr/>
        </p:nvSpPr>
        <p:spPr>
          <a:xfrm>
            <a:off x="435039" y="2298263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Mini hackathon Comscicon France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7" name="Google Shape;547;p36"/>
          <p:cNvSpPr txBox="1"/>
          <p:nvPr/>
        </p:nvSpPr>
        <p:spPr>
          <a:xfrm>
            <a:off x="435039" y="3280163"/>
            <a:ext cx="1296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Reproductions d’expériences scientifiques (sensibilisation aux méthodes scientifiques)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48" name="Google Shape;548;p36"/>
          <p:cNvSpPr/>
          <p:nvPr/>
        </p:nvSpPr>
        <p:spPr>
          <a:xfrm>
            <a:off x="7399400" y="4445525"/>
            <a:ext cx="16530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6"/>
          <p:cNvSpPr txBox="1"/>
          <p:nvPr/>
        </p:nvSpPr>
        <p:spPr>
          <a:xfrm>
            <a:off x="7686626" y="4475450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Entrée/sortie du festival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Mur d’expression citoyen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0" name="Google Shape;550;p36"/>
          <p:cNvSpPr txBox="1"/>
          <p:nvPr/>
        </p:nvSpPr>
        <p:spPr>
          <a:xfrm>
            <a:off x="6356989" y="33470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FF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Concours de vulgarisation en 99 secondes</a:t>
            </a:r>
            <a:endParaRPr b="1" sz="800">
              <a:solidFill>
                <a:srgbClr val="FF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551" name="Google Shape;551;p36"/>
          <p:cNvCxnSpPr/>
          <p:nvPr/>
        </p:nvCxnSpPr>
        <p:spPr>
          <a:xfrm>
            <a:off x="3352713" y="2872775"/>
            <a:ext cx="106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2" name="Google Shape;552;p36"/>
          <p:cNvSpPr txBox="1"/>
          <p:nvPr/>
        </p:nvSpPr>
        <p:spPr>
          <a:xfrm>
            <a:off x="3232689" y="287277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S’adapter aux différents publics de la vulgarisation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3" name="Google Shape;553;p36"/>
          <p:cNvSpPr txBox="1"/>
          <p:nvPr/>
        </p:nvSpPr>
        <p:spPr>
          <a:xfrm>
            <a:off x="4963264" y="2579525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Happenings (théâtre, etc.)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(toute la journée)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4" name="Google Shape;554;p36"/>
          <p:cNvSpPr/>
          <p:nvPr/>
        </p:nvSpPr>
        <p:spPr>
          <a:xfrm>
            <a:off x="5281100" y="4445525"/>
            <a:ext cx="2054400" cy="482100"/>
          </a:xfrm>
          <a:prstGeom prst="rect">
            <a:avLst/>
          </a:prstGeom>
          <a:solidFill>
            <a:srgbClr val="F0E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6"/>
          <p:cNvSpPr txBox="1"/>
          <p:nvPr/>
        </p:nvSpPr>
        <p:spPr>
          <a:xfrm>
            <a:off x="5411425" y="4458925"/>
            <a:ext cx="181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Espaces extérieurs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Expériences de recherches participatives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6" name="Google Shape;556;p36"/>
          <p:cNvSpPr txBox="1"/>
          <p:nvPr/>
        </p:nvSpPr>
        <p:spPr>
          <a:xfrm>
            <a:off x="1835114" y="1992650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Retour vers le présent - lorsque l'imaginaire influence la recherche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7" name="Google Shape;557;p36"/>
          <p:cNvSpPr txBox="1"/>
          <p:nvPr/>
        </p:nvSpPr>
        <p:spPr>
          <a:xfrm>
            <a:off x="7758426" y="1593463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Microscopie et mécanique du point avec Lego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8" name="Google Shape;558;p36"/>
          <p:cNvSpPr txBox="1"/>
          <p:nvPr/>
        </p:nvSpPr>
        <p:spPr>
          <a:xfrm>
            <a:off x="7750714" y="3411350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 fresque du climat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9" name="Google Shape;559;p36"/>
          <p:cNvSpPr txBox="1"/>
          <p:nvPr/>
        </p:nvSpPr>
        <p:spPr>
          <a:xfrm>
            <a:off x="1835100" y="2538500"/>
            <a:ext cx="134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 handicaps "invisibles" dans les milieux scientifiques, quels aménagements et quelles forces ?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0" name="Google Shape;560;p36"/>
          <p:cNvSpPr txBox="1"/>
          <p:nvPr/>
        </p:nvSpPr>
        <p:spPr>
          <a:xfrm>
            <a:off x="7763389" y="3625400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 Alexa au Bureau des légendes, la reconnaissance vocale 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1" name="Google Shape;561;p36"/>
          <p:cNvSpPr txBox="1"/>
          <p:nvPr/>
        </p:nvSpPr>
        <p:spPr>
          <a:xfrm>
            <a:off x="6363339" y="2369300"/>
            <a:ext cx="129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point commun entre la sauvegarde des espèces, le shampoing et les règles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2" name="Google Shape;562;p36"/>
          <p:cNvSpPr txBox="1"/>
          <p:nvPr/>
        </p:nvSpPr>
        <p:spPr>
          <a:xfrm>
            <a:off x="435039" y="2755463"/>
            <a:ext cx="1296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Prix Jean Perrin : enjeux et rayonnement</a:t>
            </a:r>
            <a:endParaRPr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63" name="Google Shape;5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527" y="1052536"/>
            <a:ext cx="400218" cy="40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3112" y="1052527"/>
            <a:ext cx="400216" cy="40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5644" y="1052536"/>
            <a:ext cx="400218" cy="40019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6"/>
          <p:cNvSpPr txBox="1"/>
          <p:nvPr/>
        </p:nvSpPr>
        <p:spPr>
          <a:xfrm>
            <a:off x="1022149" y="1235675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7" name="Google Shape;567;p36"/>
          <p:cNvSpPr txBox="1"/>
          <p:nvPr/>
        </p:nvSpPr>
        <p:spPr>
          <a:xfrm>
            <a:off x="24136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8" name="Google Shape;568;p36"/>
          <p:cNvSpPr txBox="1"/>
          <p:nvPr/>
        </p:nvSpPr>
        <p:spPr>
          <a:xfrm>
            <a:off x="3827250" y="1235675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69" name="Google Shape;5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002" y="991711"/>
            <a:ext cx="400218" cy="40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3587" y="991702"/>
            <a:ext cx="400216" cy="40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6119" y="991711"/>
            <a:ext cx="400218" cy="40019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6"/>
          <p:cNvSpPr txBox="1"/>
          <p:nvPr/>
        </p:nvSpPr>
        <p:spPr>
          <a:xfrm>
            <a:off x="5542624" y="1174850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Halle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73" name="Google Shape;573;p36"/>
          <p:cNvSpPr txBox="1"/>
          <p:nvPr/>
        </p:nvSpPr>
        <p:spPr>
          <a:xfrm>
            <a:off x="69341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Conférences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74" name="Google Shape;574;p36"/>
          <p:cNvSpPr txBox="1"/>
          <p:nvPr/>
        </p:nvSpPr>
        <p:spPr>
          <a:xfrm>
            <a:off x="8347725" y="1174850"/>
            <a:ext cx="89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Ateliers</a:t>
            </a:r>
            <a:endParaRPr b="1" sz="1000">
              <a:solidFill>
                <a:srgbClr val="0F001E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75" name="Google Shape;575;p36"/>
          <p:cNvSpPr txBox="1"/>
          <p:nvPr/>
        </p:nvSpPr>
        <p:spPr>
          <a:xfrm>
            <a:off x="1832626" y="3822325"/>
            <a:ext cx="129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>
                <a:solidFill>
                  <a:srgbClr val="0F001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Soirée Partenaire</a:t>
            </a:r>
            <a:endParaRPr b="1" sz="800">
              <a:solidFill>
                <a:srgbClr val="0F001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/>
        </p:nvSpPr>
        <p:spPr>
          <a:xfrm>
            <a:off x="3089850" y="324475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ÉDITION 1 | 2023 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499550" y="114175"/>
            <a:ext cx="15903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DATE</a:t>
            </a:r>
            <a:endParaRPr b="1" i="1"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fr" sz="12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26-27-28 mai 2023</a:t>
            </a:r>
            <a:endParaRPr i="1"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6181550" y="114175"/>
            <a:ext cx="15903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LIEU</a:t>
            </a:r>
            <a:endParaRPr b="1" i="1" sz="12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fr" sz="12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Ground Control (Paris)</a:t>
            </a:r>
            <a:endParaRPr i="1" sz="12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5076" y="1274025"/>
            <a:ext cx="2663125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848" y="981175"/>
            <a:ext cx="2455700" cy="11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5375" y="2419350"/>
            <a:ext cx="1887450" cy="187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3150" y="2004000"/>
            <a:ext cx="3162600" cy="25642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4225800" y="4401000"/>
            <a:ext cx="245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FFFFFF"/>
                </a:solidFill>
                <a:highlight>
                  <a:srgbClr val="00FFFF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DÉTAILS EN ANNEXE</a:t>
            </a:r>
            <a:endParaRPr b="1" sz="1700">
              <a:solidFill>
                <a:srgbClr val="FFFFFF"/>
              </a:solidFill>
              <a:highlight>
                <a:srgbClr val="00FFFF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741" y="1753075"/>
            <a:ext cx="1907784" cy="11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2162" y="3986050"/>
            <a:ext cx="1859200" cy="9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9">
            <a:alphaModFix/>
          </a:blip>
          <a:srcRect b="12058" l="0" r="0" t="8081"/>
          <a:stretch/>
        </p:blipFill>
        <p:spPr>
          <a:xfrm>
            <a:off x="6787650" y="3476488"/>
            <a:ext cx="1907774" cy="13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>
            <a:off x="2161738" y="1859425"/>
            <a:ext cx="5070300" cy="2710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3214713" y="8319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FESTIVAL PLURIANNUEL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38416" l="24008" r="23238" t="0"/>
          <a:stretch/>
        </p:blipFill>
        <p:spPr>
          <a:xfrm>
            <a:off x="4217563" y="314457"/>
            <a:ext cx="958648" cy="51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5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4363" y="2014282"/>
            <a:ext cx="1311124" cy="2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3511800" y="1994088"/>
            <a:ext cx="178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Dossier soumis à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2220538" y="2808675"/>
            <a:ext cx="50115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3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PARTENAIRES POUR LE DOSSIER PLURIANNUEL  </a:t>
            </a:r>
            <a:r>
              <a:rPr b="1" lang="fr" sz="13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3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Regroupement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: Université Paris-Saclay (label SAPS)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Académiques et scientifiques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: Université Paris-Cité, INSERM, École Estienne, École Sup’Biotech,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Associatifs et culturels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: Cercle FSER, Data for Good, CCSTI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Accustica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4347461" y="2239000"/>
            <a:ext cx="159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Pour la période 2023-2025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9063" y="3225024"/>
            <a:ext cx="1128600" cy="5868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3477150" y="1146850"/>
            <a:ext cx="243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Festival annuel francilien au printemps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406510" y="2742659"/>
            <a:ext cx="926400" cy="4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899335" y="1900709"/>
            <a:ext cx="926400" cy="4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3472" y="3102528"/>
            <a:ext cx="774175" cy="7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173" y="3102524"/>
            <a:ext cx="774176" cy="7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4325" y="3102525"/>
            <a:ext cx="774175" cy="7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2625" y="3102526"/>
            <a:ext cx="774175" cy="7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2754663" y="699900"/>
            <a:ext cx="774300" cy="774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6004438" y="699900"/>
            <a:ext cx="774300" cy="774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93588" y="699900"/>
            <a:ext cx="696448" cy="69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3495" y="897799"/>
            <a:ext cx="616187" cy="378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1598925" y="1529725"/>
            <a:ext cx="3085800" cy="1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</a:t>
            </a:r>
            <a:r>
              <a:rPr b="1" lang="fr" sz="1000" u="sng">
                <a:solidFill>
                  <a:schemeClr val="hlink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  <a:hlinkClick r:id="rId10"/>
              </a:rPr>
              <a:t>Café des Sciences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est l’association qui fédère les acteurs et actrices  de la vulgarisation scientifique sur le web.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Cette communauté fédère ainsi les créateur·rices de blog, vidéos, illustrations, podcasts, etc. dont la plupart sont à la fois expert·es de leur domaine scientifique et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professionnel·les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la médiation scientifique. Un des publics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majoritaire est le jeune public (16-34 ans), consommateur d’Internet.</a:t>
            </a:r>
            <a:endParaRPr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4988355" y="1529725"/>
            <a:ext cx="28065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 u="sng">
                <a:solidFill>
                  <a:schemeClr val="hlink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  <a:hlinkClick r:id="rId11"/>
              </a:rPr>
              <a:t>L’Exploratoire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est l’incubateur de la culture open-science.</a:t>
            </a:r>
            <a:r>
              <a:rPr b="1" lang="fr" sz="1000">
                <a:solidFill>
                  <a:schemeClr val="accent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Il se positionne à l’interface entre la recherche scientifique et d’autres entités (décideurs, médias, publics scolaires, grand public. L’Exploratoire s’est démarqué avec le succès de son premier projet incubé, </a:t>
            </a:r>
            <a:r>
              <a:rPr lang="fr" sz="1000" u="sng">
                <a:solidFill>
                  <a:schemeClr val="hlink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  <a:hlinkClick r:id="rId12"/>
              </a:rPr>
              <a:t>Cell Worlds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soutenu par le CNRS et la communauté scientifique internationale.</a:t>
            </a:r>
            <a:endParaRPr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1477488" y="3698725"/>
            <a:ext cx="15474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Dounia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Astrophysicienne.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Présidente du Café des Sciences et rédactrice en cheffe du Labo des Savoirs.</a:t>
            </a:r>
            <a:endParaRPr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3214725" y="1461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PORTEURS DU PROJET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3024900" y="3698725"/>
            <a:ext cx="16599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Chloé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Ingénieur en IA.</a:t>
            </a:r>
            <a:b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Cofondatrice du Play Azur Festival et de L’Exploratoire. Fondatrice de Equilys.</a:t>
            </a:r>
            <a:b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Bénévole pour Data For Good.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4636251" y="3698725"/>
            <a:ext cx="15903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Renaud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Docteur en microbiologie. Cofondateur de Cell Worlds et The Lonely Pipette. Ancien coordinateur de la Fête de la science (2020).</a:t>
            </a:r>
            <a:endParaRPr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6246688" y="3698725"/>
            <a:ext cx="15903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Terence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Ingénieur en neurobiologie. Cofondateur de L’Exploratoire et de Cell Worlds. Vice-président du Café des Sciences.</a:t>
            </a:r>
            <a:endParaRPr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 rot="-883398">
            <a:off x="2050769" y="3320256"/>
            <a:ext cx="1510912" cy="338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vulgarisatrice !</a:t>
            </a:r>
            <a:r>
              <a:rPr b="1" lang="fr" sz="10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sz="12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 rot="-883398">
            <a:off x="3664144" y="3320243"/>
            <a:ext cx="1510912" cy="338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vulgarisatrice !</a:t>
            </a:r>
            <a:r>
              <a:rPr b="1" lang="fr" sz="10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sz="12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 rot="-883398">
            <a:off x="5216094" y="3370293"/>
            <a:ext cx="1510912" cy="338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vulgarisateur !</a:t>
            </a:r>
            <a:r>
              <a:rPr b="1" lang="fr" sz="10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sz="12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 rot="-883398">
            <a:off x="6796994" y="3370293"/>
            <a:ext cx="1510912" cy="338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F001E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vulgarisateur !</a:t>
            </a:r>
            <a:r>
              <a:rPr b="1" lang="fr" sz="10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.</a:t>
            </a:r>
            <a:endParaRPr sz="12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13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14">
            <a:alphaModFix/>
          </a:blip>
          <a:srcRect b="0" l="0" r="0" t="12686"/>
          <a:stretch/>
        </p:blipFill>
        <p:spPr>
          <a:xfrm>
            <a:off x="4348688" y="788299"/>
            <a:ext cx="696425" cy="6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3901738" y="515663"/>
            <a:ext cx="159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Soutenu par le</a:t>
            </a:r>
            <a:endParaRPr sz="12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400000">
            <a:off x="1807125" y="732357"/>
            <a:ext cx="1333400" cy="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400000">
            <a:off x="5059275" y="737632"/>
            <a:ext cx="1333400" cy="709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 rotWithShape="1">
          <a:blip r:embed="rId3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3214713" y="2223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CONSEIL SCIENTIFIQUE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2640100" y="558050"/>
            <a:ext cx="4024200" cy="11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Clémence Perronnet, Héloïse Dufour, Noëmie Lozach-Vilain, Jean-Marc Galan, Pierre Kerner, Pierre Da Silva, Frank Yates, [mise à jour 30 juin]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3214725" y="10109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OBJECTIFS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1573200" y="1948750"/>
            <a:ext cx="2872800" cy="21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Toucher les publics qui ne sont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pas familiers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des autres actions de diffusion de la CSTI (Fête de la science, musées de science, etc.).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Utiliser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 codes de la culture internet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pour attirer les publics jeunes, et une identité  (lieu, charte graphique, etc.) pour attirer les publics qui se sentent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éloignés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des sciences et des lieux associés.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Présenter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 diversité et l’excellence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du partage des sciences et des sciences citoyennes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 Île de France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et en France.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3" name="Google Shape;153;p18"/>
          <p:cNvSpPr txBox="1"/>
          <p:nvPr/>
        </p:nvSpPr>
        <p:spPr>
          <a:xfrm>
            <a:off x="4947775" y="1948750"/>
            <a:ext cx="28728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Mettre en valeur l'importance et le statut des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métiers associés au partage des sciences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(vulgarisation, médiation, communication, journalisme, etc.).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Réunir, ouvrir et renforcer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 communauté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du partage des sciences (associations, travailleurs indépendants, institutions, etc.)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Renforcer les liens et les synergies entre les institutions et entités ayant des besoins en vulgarisation et les professionnels du domaine.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54" name="Google Shape;154;p18"/>
          <p:cNvCxnSpPr/>
          <p:nvPr/>
        </p:nvCxnSpPr>
        <p:spPr>
          <a:xfrm>
            <a:off x="4652200" y="2078600"/>
            <a:ext cx="0" cy="1902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5" name="Google Shape;15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5563" y="1351849"/>
            <a:ext cx="409374" cy="40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9300" y="1269741"/>
            <a:ext cx="473441" cy="40860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/>
        </p:nvSpPr>
        <p:spPr>
          <a:xfrm>
            <a:off x="1954050" y="1428875"/>
            <a:ext cx="21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2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Envers le grand public </a:t>
            </a:r>
            <a:r>
              <a:rPr b="1" lang="fr" sz="12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4947763" y="1428875"/>
            <a:ext cx="28728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2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Envers les professionnels de la recherche, de la vulgarisation et de la CSTI </a:t>
            </a:r>
            <a:r>
              <a:rPr b="1" lang="fr" sz="12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/>
          </a:p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6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3170038" y="41369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ENGAGEMENTS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9795" y="4436136"/>
            <a:ext cx="473450" cy="27691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/>
        </p:nvSpPr>
        <p:spPr>
          <a:xfrm>
            <a:off x="4667203" y="4579750"/>
            <a:ext cx="255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fr" sz="1200">
                <a:solidFill>
                  <a:srgbClr val="0F001E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Impact environnemental minimal </a:t>
            </a:r>
            <a:r>
              <a:rPr b="1" i="1" lang="fr" sz="1200">
                <a:solidFill>
                  <a:srgbClr val="00E9D6"/>
                </a:solidFill>
                <a:highlight>
                  <a:srgbClr val="89E900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i="1">
              <a:highlight>
                <a:srgbClr val="89E900"/>
              </a:highlight>
            </a:endParaRPr>
          </a:p>
        </p:txBody>
      </p:sp>
      <p:pic>
        <p:nvPicPr>
          <p:cNvPr id="163" name="Google Shape;16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28050" y="4389937"/>
            <a:ext cx="369301" cy="36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8"/>
          <p:cNvSpPr txBox="1"/>
          <p:nvPr/>
        </p:nvSpPr>
        <p:spPr>
          <a:xfrm>
            <a:off x="2291563" y="4583350"/>
            <a:ext cx="21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fr" sz="12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Parité dans la programmation </a:t>
            </a:r>
            <a:r>
              <a:rPr b="1" i="1" lang="fr" sz="12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i="1"/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1746000" y="356682"/>
            <a:ext cx="1333400" cy="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6236224" y="388207"/>
            <a:ext cx="1333400" cy="709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3214713" y="6795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DEVENEZ PARTENAIRE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1204800" y="1112050"/>
            <a:ext cx="21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2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Présentation </a:t>
            </a:r>
            <a:r>
              <a:rPr b="1" lang="fr" sz="12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1204800" y="1963675"/>
            <a:ext cx="365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fr" sz="12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</a:t>
            </a:r>
            <a:r>
              <a:rPr b="1" lang="fr" sz="1200">
                <a:solidFill>
                  <a:srgbClr val="0F001E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Intérêts, rayonnement, réseau d’excellence</a:t>
            </a:r>
            <a:r>
              <a:rPr b="1" lang="fr" sz="12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1290825" y="1384775"/>
            <a:ext cx="610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 Semi Condensed"/>
              <a:buChar char="-"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 festival Double•Science s’entoure des acteurs de la recherche et de la CSTI pour réunir l’écosystème associé.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Ce rassemblement inédit sera le premier de cette envergure pour le secteur de la vulgarisation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1290825" y="2250000"/>
            <a:ext cx="6655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 Semi Condensed"/>
              <a:buChar char="-"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Toutes les formes de médias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seront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réunies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au sein de festival (vidéo, podcast, presse, live internet, etc.). Le festival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bénéficiera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ainsi d’un rayonnement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diversifié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notamment assuré par les vulgarisateur·rices présents et leurs associations.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 Semi Condensed"/>
              <a:buChar char="-"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L’excellence des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institutions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de recherche et de CSTI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présentes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sera un point fort pour leur reconnaissance. L’objectif est de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cartographier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l’écosystème de la vulgarisation, de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fédérer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la communauté et de la 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mettre en lumière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auprès de nouveaux acteurs et nouveaux publics.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38416" l="24008" r="23238" t="0"/>
          <a:stretch/>
        </p:blipFill>
        <p:spPr>
          <a:xfrm>
            <a:off x="4217563" y="162057"/>
            <a:ext cx="958648" cy="51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5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6">
            <a:alphaModFix/>
          </a:blip>
          <a:srcRect b="12108" l="8392" r="16334" t="14107"/>
          <a:stretch/>
        </p:blipFill>
        <p:spPr>
          <a:xfrm>
            <a:off x="1976499" y="3576925"/>
            <a:ext cx="1891082" cy="10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4665" y="3576925"/>
            <a:ext cx="1564385" cy="104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8">
            <a:alphaModFix/>
          </a:blip>
          <a:srcRect b="20140" l="14530" r="18292" t="15368"/>
          <a:stretch/>
        </p:blipFill>
        <p:spPr>
          <a:xfrm>
            <a:off x="5546133" y="3576925"/>
            <a:ext cx="1714816" cy="10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2327700" y="4422450"/>
            <a:ext cx="118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0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ÉCOSYSTÈME</a:t>
            </a:r>
            <a:endParaRPr i="1" sz="1000">
              <a:solidFill>
                <a:schemeClr val="dk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5809225" y="4422450"/>
            <a:ext cx="118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0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EXCELLENCE</a:t>
            </a:r>
            <a:endParaRPr i="1" sz="1000">
              <a:solidFill>
                <a:schemeClr val="dk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4112550" y="4422450"/>
            <a:ext cx="118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0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RAYONNEMENT</a:t>
            </a:r>
            <a:endParaRPr i="1" sz="1000">
              <a:solidFill>
                <a:schemeClr val="dk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1976400" y="4595550"/>
            <a:ext cx="18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Réseaux et communauté</a:t>
            </a:r>
            <a:endParaRPr i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3751288" y="4595550"/>
            <a:ext cx="18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Diffusion et nouveaux publics</a:t>
            </a:r>
            <a:endParaRPr i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5457913" y="4595550"/>
            <a:ext cx="189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Professionnels et état de l’art</a:t>
            </a:r>
            <a:endParaRPr i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3924598" y="3480275"/>
            <a:ext cx="156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8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photo @collectifconscience</a:t>
            </a:r>
            <a:endParaRPr i="1" sz="8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5546125" y="3480275"/>
            <a:ext cx="171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8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photo </a:t>
            </a:r>
            <a:r>
              <a:rPr i="1" lang="fr" sz="800">
                <a:solidFill>
                  <a:schemeClr val="lt1"/>
                </a:solidFill>
                <a:highlight>
                  <a:schemeClr val="dk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@collectifconscience</a:t>
            </a:r>
            <a:endParaRPr i="1" sz="800">
              <a:solidFill>
                <a:schemeClr val="lt1"/>
              </a:solidFill>
              <a:highlight>
                <a:schemeClr val="dk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90" name="Google Shape;19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2659025" y="548057"/>
            <a:ext cx="1333400" cy="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5401349" y="548057"/>
            <a:ext cx="1333400" cy="709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3214713" y="6795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DEVENEZ PARTENAIRE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1762263" y="1164075"/>
            <a:ext cx="17874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</a:t>
            </a: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Ambassadeur Rorqual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12K€HT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Naming de la soirée privée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destinées aux professionnels de la recherche, de la CSTI et de la vulgarisation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Visibilité maximale en ligne et sur le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1 stand premium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Invitations aux espaces et animations réservés du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 b="38416" l="24008" r="23238" t="0"/>
          <a:stretch/>
        </p:blipFill>
        <p:spPr>
          <a:xfrm>
            <a:off x="4217563" y="162057"/>
            <a:ext cx="958648" cy="51749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6015725" y="4887700"/>
            <a:ext cx="251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* soumis à validation par le conseil éditorial du festival</a:t>
            </a:r>
            <a:endParaRPr sz="8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1" name="Google Shape;201;p20"/>
          <p:cNvPicPr preferRelativeResize="0"/>
          <p:nvPr/>
        </p:nvPicPr>
        <p:blipFill rotWithShape="1">
          <a:blip r:embed="rId5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 txBox="1"/>
          <p:nvPr/>
        </p:nvSpPr>
        <p:spPr>
          <a:xfrm>
            <a:off x="3854350" y="1164075"/>
            <a:ext cx="1751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Ambassadeur Narval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10K€HT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Naming de la soirée de clôture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“Le concert des sciences”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Visibilité maximale en ligne et sur le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1 stand premium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Invitations aux espaces et animations réservés du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5910725" y="1164075"/>
            <a:ext cx="1751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Ambassadeur Murène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5K€HT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Visibilité maximale en ligne et sur le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1 stand premium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Invitations aux espaces et animations réservés du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1762263" y="3041775"/>
            <a:ext cx="1787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Partenaire Axolotl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3</a:t>
            </a: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K€HT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Parrainage et participation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à une conférence ou une table-ronde*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Visibilité en ligne et sur le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1 stand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Invitations aux espaces et animations réservés du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3854350" y="3041775"/>
            <a:ext cx="17517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Partenaire Salamandre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2K€HT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Parrainage d’une production de contenu </a:t>
            </a: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 situ* (ex : enregistrement d’un podcast dans le studio radio)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Visibilité en ligne et sur le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1 stand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Invitations aux espaces et animations réservés du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5910725" y="3025888"/>
            <a:ext cx="1751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Partenaire Tardigrade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000">
                <a:solidFill>
                  <a:srgbClr val="00E9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1K€HT</a:t>
            </a:r>
            <a:r>
              <a:rPr b="1"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Visibilité en ligne et sur le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• Invitations aux espaces et animations réservés du festival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7" name="Google Shape;20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2376" y="3025905"/>
            <a:ext cx="281929" cy="3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4215" y="964747"/>
            <a:ext cx="365825" cy="36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oji® – The Official Brand | Narwhal" id="209" name="Google Shape;209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6200" y="964750"/>
            <a:ext cx="598000" cy="59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oji® – The Official Brand | fire salamander" id="210" name="Google Shape;210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251988" y="2985625"/>
            <a:ext cx="446400" cy="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96090" y="2923914"/>
            <a:ext cx="365825" cy="30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330064">
            <a:off x="6721766" y="1125941"/>
            <a:ext cx="848193" cy="1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/>
          <p:cNvPicPr preferRelativeResize="0"/>
          <p:nvPr/>
        </p:nvPicPr>
        <p:blipFill rotWithShape="1">
          <a:blip r:embed="rId3">
            <a:alphaModFix/>
          </a:blip>
          <a:srcRect b="0" l="15792" r="74589" t="0"/>
          <a:stretch/>
        </p:blipFill>
        <p:spPr>
          <a:xfrm>
            <a:off x="8265175" y="0"/>
            <a:ext cx="8788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3290913" y="679550"/>
            <a:ext cx="2964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dk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 NOS PARTENAIRES  </a:t>
            </a:r>
            <a:r>
              <a:rPr b="1" lang="fr" sz="1700">
                <a:solidFill>
                  <a:schemeClr val="lt1"/>
                </a:solidFill>
                <a:highlight>
                  <a:schemeClr val="lt1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700">
              <a:solidFill>
                <a:schemeClr val="lt1"/>
              </a:solidFill>
              <a:highlight>
                <a:schemeClr val="lt1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4">
            <a:alphaModFix/>
          </a:blip>
          <a:srcRect b="38416" l="24008" r="23238" t="0"/>
          <a:stretch/>
        </p:blipFill>
        <p:spPr>
          <a:xfrm>
            <a:off x="4293763" y="162057"/>
            <a:ext cx="958648" cy="51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5">
            <a:alphaModFix/>
          </a:blip>
          <a:srcRect b="0" l="63745" r="21631" t="0"/>
          <a:stretch/>
        </p:blipFill>
        <p:spPr>
          <a:xfrm>
            <a:off x="0" y="0"/>
            <a:ext cx="1128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/>
        </p:nvSpPr>
        <p:spPr>
          <a:xfrm>
            <a:off x="4972638" y="1278350"/>
            <a:ext cx="1787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Initiateur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Ministère de l’Enseignement Supérieur et de la Recherche 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1541401" y="3068475"/>
            <a:ext cx="1938900" cy="1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Universitaire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Université Paris-Saclay (label SAPS)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Université Paris-Cité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École Estienne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École Sup’Biotech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3" name="Google Shape;223;p21"/>
          <p:cNvSpPr txBox="1"/>
          <p:nvPr/>
        </p:nvSpPr>
        <p:spPr>
          <a:xfrm>
            <a:off x="3803639" y="3068475"/>
            <a:ext cx="1938900" cy="12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Scientifique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INSERM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Institut Curie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Société Française de Physique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5863539" y="3068475"/>
            <a:ext cx="19389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Associatif, culturel, audiovisuel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Cercle FSER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Data for Good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CCSTI Accustica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CNC</a:t>
            </a:r>
            <a:endParaRPr sz="10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fr" sz="10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Crédit Coopératif</a:t>
            </a:r>
            <a:endParaRPr sz="10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25" name="Google Shape;22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3523" y="1869127"/>
            <a:ext cx="1473659" cy="10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1"/>
          <p:cNvSpPr txBox="1"/>
          <p:nvPr/>
        </p:nvSpPr>
        <p:spPr>
          <a:xfrm>
            <a:off x="2786138" y="1278350"/>
            <a:ext cx="178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 Marraine </a:t>
            </a:r>
            <a:r>
              <a:rPr b="1" lang="fr" sz="1000">
                <a:solidFill>
                  <a:srgbClr val="00E9D6"/>
                </a:solidFill>
                <a:highlight>
                  <a:srgbClr val="00E9D6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 b="1" sz="1000">
              <a:solidFill>
                <a:srgbClr val="00E9D6"/>
              </a:solidFill>
              <a:highlight>
                <a:srgbClr val="00E9D6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Société Française de Physique</a:t>
            </a:r>
            <a:endParaRPr sz="10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27" name="Google Shape;22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7332" y="2069895"/>
            <a:ext cx="697987" cy="69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