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87" d="100"/>
          <a:sy n="87" d="100"/>
        </p:scale>
        <p:origin x="18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ue d’une plage et de la mer depuis une dune de sable avec de l’herbe"/>
          <p:cNvSpPr>
            <a:spLocks noGrp="1"/>
          </p:cNvSpPr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ue d’une plage et de la mer depuis une dune de sable avec de l’herbe"/>
          <p:cNvSpPr>
            <a:spLocks noGrp="1"/>
          </p:cNvSpPr>
          <p:nvPr>
            <p:ph type="pic" idx="21"/>
          </p:nvPr>
        </p:nvSpPr>
        <p:spPr>
          <a:xfrm>
            <a:off x="1625600" y="374650"/>
            <a:ext cx="9753600" cy="650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éron volant bas au-dessus d’une plage avec une petite clôture au premier plan"/>
          <p:cNvSpPr>
            <a:spLocks noGrp="1"/>
          </p:cNvSpPr>
          <p:nvPr>
            <p:ph type="pic" idx="21"/>
          </p:nvPr>
        </p:nvSpPr>
        <p:spPr>
          <a:xfrm>
            <a:off x="6375400" y="635000"/>
            <a:ext cx="82169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hemin sableux entre deux collines menant à l’océan"/>
          <p:cNvSpPr>
            <a:spLocks noGrp="1"/>
          </p:cNvSpPr>
          <p:nvPr>
            <p:ph type="pic" idx="21"/>
          </p:nvPr>
        </p:nvSpPr>
        <p:spPr>
          <a:xfrm>
            <a:off x="3810000" y="25908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hemin sableux entre deux collines menant à l’océan"/>
          <p:cNvSpPr>
            <a:spLocks noGrp="1"/>
          </p:cNvSpPr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éron volant bas au-dessus d’une plage avec une petite clôture au premier plan"/>
          <p:cNvSpPr>
            <a:spLocks noGrp="1"/>
          </p:cNvSpPr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ue d’une plage et de la mer depuis une dune de sable avec de l’herbe"/>
          <p:cNvSpPr>
            <a:spLocks noGrp="1"/>
          </p:cNvSpPr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" y="276491"/>
            <a:ext cx="9601201" cy="173990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ummer School on 200 Years of…"/>
          <p:cNvSpPr txBox="1"/>
          <p:nvPr/>
        </p:nvSpPr>
        <p:spPr>
          <a:xfrm>
            <a:off x="110426" y="2594514"/>
            <a:ext cx="12783949" cy="3139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4933">
                <a:solidFill>
                  <a:srgbClr val="0950C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Summer School on 200 Years of </a:t>
            </a:r>
            <a:endParaRPr sz="1466" b="0" dirty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defTabSz="457200">
              <a:defRPr sz="4933">
                <a:solidFill>
                  <a:srgbClr val="0950C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Navier-Stokes Equations and Turbulences</a:t>
            </a:r>
            <a:endParaRPr sz="1466" b="0" dirty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defTabSz="457200">
              <a:spcBef>
                <a:spcPts val="800"/>
              </a:spcBef>
              <a:defRPr sz="3200">
                <a:solidFill>
                  <a:srgbClr val="0950C3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66" b="0" dirty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defTabSz="457200">
              <a:spcBef>
                <a:spcPts val="800"/>
              </a:spcBef>
              <a:defRPr sz="3200" b="0">
                <a:solidFill>
                  <a:srgbClr val="0950C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Session CXXII</a:t>
            </a:r>
            <a:endParaRPr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3350" defTabSz="457200">
              <a:spcBef>
                <a:spcPts val="800"/>
              </a:spcBef>
              <a:defRPr sz="3200" b="0">
                <a:solidFill>
                  <a:srgbClr val="0950C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July 31</a:t>
            </a:r>
            <a:r>
              <a:rPr sz="2666" baseline="31999" dirty="0"/>
              <a:t>st</a:t>
            </a:r>
            <a:r>
              <a:rPr dirty="0"/>
              <a:t> –August 25</a:t>
            </a:r>
            <a:r>
              <a:rPr sz="2666" baseline="31999" dirty="0"/>
              <a:t>th</a:t>
            </a:r>
            <a:r>
              <a:rPr dirty="0"/>
              <a:t>, 2023</a:t>
            </a:r>
            <a:endParaRPr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1" name="turbulence-en-rotation-web.jpg" descr="turbulence-en-rotation-web.jpg"/>
          <p:cNvPicPr>
            <a:picLocks/>
          </p:cNvPicPr>
          <p:nvPr/>
        </p:nvPicPr>
        <p:blipFill>
          <a:blip r:embed="rId3"/>
          <a:srcRect b="64990"/>
          <a:stretch>
            <a:fillRect/>
          </a:stretch>
        </p:blipFill>
        <p:spPr>
          <a:xfrm>
            <a:off x="7342" y="5938939"/>
            <a:ext cx="12990265" cy="2519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10__#$!@%!#__inconnu.png" descr="10__#$!@%!#__inconnu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9365" y="1350043"/>
            <a:ext cx="1054843" cy="4663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9__#$!@%!#__inconnu.png" descr="9__#$!@%!#__inconnu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15273" y="458601"/>
            <a:ext cx="1123027" cy="5615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8__#$!@%!#__inconnu.png" descr="8__#$!@%!#__inconnu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9658" y="483024"/>
            <a:ext cx="1110780" cy="512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7__#$!@%!#__inconnu.png" descr="7__#$!@%!#__inconnu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1803" y="1302478"/>
            <a:ext cx="466489" cy="5615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6__#$!@%!#__inconnu.png" descr="6__#$!@%!#__inconnu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80134" y="8609371"/>
            <a:ext cx="1270001" cy="11626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1__#$!@%!#__inconnu.jpg" descr="1__#$!@%!#__inconnu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14956" y="8957517"/>
            <a:ext cx="1270001" cy="4663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nconnu.jpg" descr="inconnu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49778" y="8981742"/>
            <a:ext cx="1270001" cy="4179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5__#$!@%!#__inconnu.png" descr="5__#$!@%!#__inconnu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16620" y="8873209"/>
            <a:ext cx="805962" cy="6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4__#$!@%!#__inconnu.png" descr="4__#$!@%!#__inconnu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76482" y="8897632"/>
            <a:ext cx="955883" cy="5861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3__#$!@%!#__inconnu.png" descr="3__#$!@%!#__inconnu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54245" y="8879162"/>
            <a:ext cx="1270001" cy="6230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2__#$!@%!#__inconnu.png" descr="2__#$!@%!#__inconnu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59365" y="8735285"/>
            <a:ext cx="729405" cy="9108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1__#$!@%!#__inconnu.png" descr="1__#$!@%!#__inconnu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23890" y="8952813"/>
            <a:ext cx="1270001" cy="475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nconnu.png" descr="inconnu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288" y="8735285"/>
            <a:ext cx="910849" cy="9108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Logo_NS200.png" descr="Logo_NS200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39883" y="4256740"/>
            <a:ext cx="1468901" cy="1468902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Ligne"/>
          <p:cNvSpPr/>
          <p:nvPr/>
        </p:nvSpPr>
        <p:spPr>
          <a:xfrm>
            <a:off x="7341" y="2202106"/>
            <a:ext cx="1299011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Organizers:…"/>
          <p:cNvSpPr txBox="1"/>
          <p:nvPr/>
        </p:nvSpPr>
        <p:spPr>
          <a:xfrm>
            <a:off x="163862" y="2982379"/>
            <a:ext cx="12677076" cy="125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133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Organizers:</a:t>
            </a:r>
            <a:endParaRPr sz="1600" b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 defTabSz="457200">
              <a:defRPr sz="1600" b="0">
                <a:latin typeface="Arial"/>
                <a:ea typeface="Arial"/>
                <a:cs typeface="Arial"/>
                <a:sym typeface="Arial"/>
              </a:defRPr>
            </a:pPr>
            <a:r>
              <a:rPr sz="1866" b="1" dirty="0" err="1"/>
              <a:t>Mickaël</a:t>
            </a:r>
            <a:r>
              <a:rPr sz="1866" b="1" dirty="0"/>
              <a:t> BOURGOIN </a:t>
            </a:r>
            <a:r>
              <a:rPr dirty="0"/>
              <a:t>(</a:t>
            </a:r>
            <a:r>
              <a:rPr dirty="0" err="1"/>
              <a:t>Laboratoire</a:t>
            </a:r>
            <a:r>
              <a:rPr dirty="0"/>
              <a:t> de Physique, C.N.R.S. / ENS Lyon / Univ. Lyon), </a:t>
            </a:r>
            <a:r>
              <a:rPr sz="1866" b="1" dirty="0"/>
              <a:t>Nicolas MORDANT </a:t>
            </a:r>
            <a:r>
              <a:rPr dirty="0"/>
              <a:t>(LEGI, Univ. Grenoble Alpes)</a:t>
            </a:r>
            <a:r>
              <a:rPr b="1" dirty="0"/>
              <a:t>, </a:t>
            </a:r>
            <a:r>
              <a:rPr sz="1866" b="1" dirty="0"/>
              <a:t>Aurore NASO</a:t>
            </a:r>
            <a:r>
              <a:rPr b="1" dirty="0"/>
              <a:t> </a:t>
            </a:r>
            <a:r>
              <a:rPr dirty="0"/>
              <a:t>(LMFA, C.N.R.S / Ecole Centrale de Lyon / Univ. Lyon)</a:t>
            </a:r>
            <a:r>
              <a:rPr dirty="0">
                <a:solidFill>
                  <a:srgbClr val="E32400"/>
                </a:solidFill>
              </a:rPr>
              <a:t> </a:t>
            </a:r>
            <a:r>
              <a:rPr sz="1866" b="1" dirty="0"/>
              <a:t>and John Christos VASSILICOS </a:t>
            </a:r>
            <a:r>
              <a:rPr dirty="0"/>
              <a:t>(LMFL, CNRS / Centrale Lille)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Topics:…"/>
          <p:cNvSpPr txBox="1"/>
          <p:nvPr/>
        </p:nvSpPr>
        <p:spPr>
          <a:xfrm>
            <a:off x="157535" y="4316239"/>
            <a:ext cx="5618344" cy="4620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spcBef>
                <a:spcPts val="800"/>
              </a:spcBef>
              <a:defRPr sz="2133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Topics:</a:t>
            </a:r>
            <a:endParaRPr sz="1600" b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 defTabSz="457200">
              <a:defRPr sz="1866" b="0"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Navier-Stokes: from the </a:t>
            </a:r>
            <a:r>
              <a:rPr b="1" dirty="0" err="1"/>
              <a:t>maths</a:t>
            </a:r>
            <a:r>
              <a:rPr b="1" dirty="0"/>
              <a:t> to the actual fluid </a:t>
            </a:r>
            <a:r>
              <a:rPr sz="1600" dirty="0"/>
              <a:t>Mathematical aspects; dissipation and singularities; reduced models; learning approaches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 defTabSz="457200">
              <a:defRPr sz="1866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 </a:t>
            </a:r>
            <a:endParaRPr sz="1600" b="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 defTabSz="457200">
              <a:defRPr sz="1866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Navier-Stokes and Statistical Physics</a:t>
            </a:r>
            <a:endParaRPr sz="1600" b="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 defTabSz="457200">
              <a:defRPr sz="1600" b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Entropy, cascade and large scales; </a:t>
            </a:r>
            <a:r>
              <a:rPr dirty="0" err="1"/>
              <a:t>Lagrangian</a:t>
            </a:r>
            <a:r>
              <a:rPr dirty="0"/>
              <a:t> dynamics and irreversibility; transition to turbulence; Lattice Boltzmann simulations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 defTabSz="457200">
              <a:defRPr sz="1866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 </a:t>
            </a:r>
            <a:endParaRPr sz="1600" b="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 defTabSz="457200">
              <a:defRPr sz="1866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Beyond stationary homogeneous turbulence and toward classes of universal principles for a wide range of turbulent flows</a:t>
            </a:r>
            <a:endParaRPr sz="1600" b="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 defTabSz="457200">
              <a:defRPr sz="1600" b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New phenomenology of non-stationary turbulence; wall turbulence; entrainment and interfaces; turbulence with waves and wave turbulence; turbulent Rayleigh-</a:t>
            </a:r>
            <a:r>
              <a:rPr dirty="0" err="1"/>
              <a:t>Bénard</a:t>
            </a:r>
            <a:r>
              <a:rPr dirty="0"/>
              <a:t> and Taylor-Couette; Cryogenic turbulence</a:t>
            </a:r>
            <a:r>
              <a:rPr dirty="0">
                <a:latin typeface="Times Roman"/>
                <a:ea typeface="Times Roman"/>
                <a:cs typeface="Times Roman"/>
                <a:sym typeface="Times Roman"/>
              </a:rPr>
              <a:t> </a:t>
            </a:r>
          </a:p>
        </p:txBody>
      </p:sp>
      <p:sp>
        <p:nvSpPr>
          <p:cNvPr id="140" name="Confirmed lecturers:…"/>
          <p:cNvSpPr txBox="1"/>
          <p:nvPr/>
        </p:nvSpPr>
        <p:spPr>
          <a:xfrm>
            <a:off x="7362645" y="4102589"/>
            <a:ext cx="5443798" cy="5601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spcBef>
                <a:spcPts val="800"/>
              </a:spcBef>
              <a:defRPr sz="2133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Confirmed lecturers:</a:t>
            </a:r>
            <a:endParaRPr sz="1600" b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457200">
              <a:defRPr sz="1600" b="0">
                <a:latin typeface="Arial"/>
                <a:ea typeface="Arial"/>
                <a:cs typeface="Arial"/>
                <a:sym typeface="Arial"/>
              </a:defRPr>
            </a:pPr>
            <a:r>
              <a:rPr b="1" dirty="0" err="1"/>
              <a:t>Mickaël</a:t>
            </a:r>
            <a:r>
              <a:rPr b="1" dirty="0"/>
              <a:t> Bourgoin </a:t>
            </a:r>
            <a:r>
              <a:rPr dirty="0"/>
              <a:t>(CNRS / Physics Lab.)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457200">
              <a:defRPr sz="1600" b="0"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Francesca </a:t>
            </a:r>
            <a:r>
              <a:rPr b="1" dirty="0" err="1"/>
              <a:t>Chilla</a:t>
            </a:r>
            <a:r>
              <a:rPr b="1" dirty="0"/>
              <a:t> </a:t>
            </a:r>
            <a:r>
              <a:rPr dirty="0"/>
              <a:t>(ENS de Lyon / Physics Lab.)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457200">
              <a:defRPr sz="1600" b="0"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Herman </a:t>
            </a:r>
            <a:r>
              <a:rPr b="1" dirty="0" err="1"/>
              <a:t>Clercx</a:t>
            </a:r>
            <a:r>
              <a:rPr b="1" dirty="0"/>
              <a:t> </a:t>
            </a:r>
            <a:r>
              <a:rPr dirty="0"/>
              <a:t>(Eindhoven University of Technology)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457200">
              <a:defRPr sz="1600" b="0"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Carlo </a:t>
            </a:r>
            <a:r>
              <a:rPr b="1" dirty="0" err="1"/>
              <a:t>Cossu</a:t>
            </a:r>
            <a:r>
              <a:rPr b="1" dirty="0"/>
              <a:t> </a:t>
            </a:r>
            <a:r>
              <a:rPr dirty="0"/>
              <a:t>(CNRS / LHEEA)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4572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Bérengère</a:t>
            </a:r>
            <a:r>
              <a:rPr dirty="0"/>
              <a:t> </a:t>
            </a:r>
            <a:r>
              <a:rPr dirty="0" err="1"/>
              <a:t>Dubrulle</a:t>
            </a:r>
            <a:r>
              <a:rPr dirty="0"/>
              <a:t> (</a:t>
            </a:r>
            <a:r>
              <a:rPr b="0" dirty="0"/>
              <a:t>CNRS / CEA </a:t>
            </a:r>
            <a:r>
              <a:rPr b="0" dirty="0" err="1"/>
              <a:t>Saclay</a:t>
            </a:r>
            <a:r>
              <a:rPr b="0" dirty="0"/>
              <a:t>)</a:t>
            </a:r>
            <a:endParaRPr b="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457200">
              <a:defRPr sz="1600" b="0"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Gregory </a:t>
            </a:r>
            <a:r>
              <a:rPr b="1" dirty="0" err="1"/>
              <a:t>Falkovich</a:t>
            </a:r>
            <a:r>
              <a:rPr b="1" dirty="0"/>
              <a:t> </a:t>
            </a:r>
            <a:r>
              <a:rPr dirty="0"/>
              <a:t>(</a:t>
            </a:r>
            <a:r>
              <a:rPr dirty="0" err="1"/>
              <a:t>Weizman</a:t>
            </a:r>
            <a:r>
              <a:rPr dirty="0"/>
              <a:t> Institute)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457200">
              <a:defRPr sz="1600" b="0"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Stephan Fauve </a:t>
            </a:r>
            <a:r>
              <a:rPr dirty="0"/>
              <a:t>(ENS Paris / Physics Lab.)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457200">
              <a:defRPr sz="1600" b="0"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Sébastien </a:t>
            </a:r>
            <a:r>
              <a:rPr b="1" dirty="0" err="1"/>
              <a:t>Galtier</a:t>
            </a:r>
            <a:r>
              <a:rPr b="1" dirty="0"/>
              <a:t> </a:t>
            </a:r>
            <a:r>
              <a:rPr dirty="0"/>
              <a:t>(Univ. Paris </a:t>
            </a:r>
            <a:r>
              <a:rPr dirty="0" err="1"/>
              <a:t>Saclay</a:t>
            </a:r>
            <a:r>
              <a:rPr dirty="0"/>
              <a:t> / LPP)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457200">
              <a:defRPr sz="1600" b="0"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Mathieu </a:t>
            </a:r>
            <a:r>
              <a:rPr b="1" dirty="0" err="1"/>
              <a:t>Gibert</a:t>
            </a:r>
            <a:r>
              <a:rPr b="1" dirty="0"/>
              <a:t> </a:t>
            </a:r>
            <a:r>
              <a:rPr dirty="0"/>
              <a:t>(CNRS / </a:t>
            </a:r>
            <a:r>
              <a:rPr dirty="0" err="1"/>
              <a:t>Institut</a:t>
            </a:r>
            <a:r>
              <a:rPr dirty="0"/>
              <a:t> </a:t>
            </a:r>
            <a:r>
              <a:rPr dirty="0" err="1"/>
              <a:t>Néel</a:t>
            </a:r>
            <a:r>
              <a:rPr dirty="0"/>
              <a:t>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457200">
              <a:defRPr sz="1600" b="0"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Bjorn Hof </a:t>
            </a:r>
            <a:r>
              <a:rPr dirty="0"/>
              <a:t>(Institute of Science and Technology Austria)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4572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Ilya </a:t>
            </a:r>
            <a:r>
              <a:rPr dirty="0" err="1"/>
              <a:t>Karlin</a:t>
            </a:r>
            <a:r>
              <a:rPr dirty="0"/>
              <a:t> </a:t>
            </a:r>
            <a:r>
              <a:rPr b="0" dirty="0"/>
              <a:t>(ETH Zurich)</a:t>
            </a:r>
            <a:endParaRPr b="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457200">
              <a:defRPr sz="1600" b="0"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Eric </a:t>
            </a:r>
            <a:r>
              <a:rPr b="1" dirty="0" err="1"/>
              <a:t>Lamballais</a:t>
            </a:r>
            <a:r>
              <a:rPr dirty="0"/>
              <a:t> (Univ. Poitiers / </a:t>
            </a:r>
            <a:r>
              <a:rPr dirty="0" err="1"/>
              <a:t>Pprime</a:t>
            </a:r>
            <a:r>
              <a:rPr dirty="0"/>
              <a:t>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457200">
              <a:defRPr sz="1600" b="0"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Juan Pedro </a:t>
            </a:r>
            <a:r>
              <a:rPr b="1" dirty="0" err="1"/>
              <a:t>Mellado</a:t>
            </a:r>
            <a:r>
              <a:rPr b="1" dirty="0"/>
              <a:t> </a:t>
            </a:r>
            <a:r>
              <a:rPr dirty="0"/>
              <a:t>(Max Planck Institute for </a:t>
            </a:r>
            <a:r>
              <a:rPr dirty="0" err="1"/>
              <a:t>Meteorolgy</a:t>
            </a:r>
            <a:r>
              <a:rPr dirty="0"/>
              <a:t>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457200">
              <a:defRPr sz="1600" b="0"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Nicolas Mordant</a:t>
            </a:r>
            <a:r>
              <a:rPr dirty="0"/>
              <a:t> (Univ. Grenoble Alpes / LEGI)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4572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Aurore </a:t>
            </a:r>
            <a:r>
              <a:rPr dirty="0" err="1"/>
              <a:t>Naso</a:t>
            </a:r>
            <a:r>
              <a:rPr dirty="0"/>
              <a:t> </a:t>
            </a:r>
            <a:r>
              <a:rPr b="0" dirty="0"/>
              <a:t>(CNRS/LMFA)</a:t>
            </a:r>
            <a:endParaRPr b="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457200">
              <a:defRPr sz="1600" b="0"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Joachim </a:t>
            </a:r>
            <a:r>
              <a:rPr b="1" dirty="0" err="1"/>
              <a:t>Peinke</a:t>
            </a:r>
            <a:r>
              <a:rPr b="1" dirty="0"/>
              <a:t> </a:t>
            </a:r>
            <a:r>
              <a:rPr dirty="0"/>
              <a:t>(Univ. Oldenburg)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4572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Bérengère</a:t>
            </a:r>
            <a:r>
              <a:rPr dirty="0"/>
              <a:t> </a:t>
            </a:r>
            <a:r>
              <a:rPr dirty="0" err="1"/>
              <a:t>Podvin</a:t>
            </a:r>
            <a:r>
              <a:rPr dirty="0"/>
              <a:t> </a:t>
            </a:r>
            <a:r>
              <a:rPr b="0" dirty="0"/>
              <a:t>(CNRS / EM2C)</a:t>
            </a:r>
            <a:endParaRPr b="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4572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Alexander Smits </a:t>
            </a:r>
            <a:r>
              <a:rPr b="0" dirty="0"/>
              <a:t>(Princeton)</a:t>
            </a:r>
            <a:endParaRPr b="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457200">
              <a:defRPr sz="1600" b="0">
                <a:latin typeface="Arial"/>
                <a:ea typeface="Arial"/>
                <a:cs typeface="Arial"/>
                <a:sym typeface="Arial"/>
              </a:defRPr>
            </a:pPr>
            <a:r>
              <a:rPr b="1" dirty="0" err="1"/>
              <a:t>Edriss</a:t>
            </a:r>
            <a:r>
              <a:rPr b="1" dirty="0"/>
              <a:t> Titi </a:t>
            </a:r>
            <a:r>
              <a:rPr dirty="0"/>
              <a:t>(Cambridge Univ.)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4572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Christos </a:t>
            </a:r>
            <a:r>
              <a:rPr dirty="0" err="1"/>
              <a:t>Vassilicos</a:t>
            </a:r>
            <a:r>
              <a:rPr b="0" dirty="0"/>
              <a:t> (CNRS / LMFL)</a:t>
            </a:r>
            <a:endParaRPr b="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4572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Vlad </a:t>
            </a:r>
            <a:r>
              <a:rPr dirty="0" err="1"/>
              <a:t>Vicol</a:t>
            </a:r>
            <a:r>
              <a:rPr dirty="0"/>
              <a:t> </a:t>
            </a:r>
            <a:r>
              <a:rPr b="0" dirty="0"/>
              <a:t>(NYU)</a:t>
            </a:r>
            <a:r>
              <a:rPr b="0" dirty="0">
                <a:latin typeface="Times Roman"/>
                <a:ea typeface="Times Roman"/>
                <a:cs typeface="Times Roman"/>
                <a:sym typeface="Times Roman"/>
              </a:rPr>
              <a:t> </a:t>
            </a:r>
          </a:p>
        </p:txBody>
      </p:sp>
      <p:sp>
        <p:nvSpPr>
          <p:cNvPr id="141" name="Objectives:…"/>
          <p:cNvSpPr txBox="1"/>
          <p:nvPr/>
        </p:nvSpPr>
        <p:spPr>
          <a:xfrm>
            <a:off x="173050" y="1420887"/>
            <a:ext cx="11639849" cy="1667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133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Objectives:</a:t>
            </a:r>
          </a:p>
          <a:p>
            <a:pPr algn="l" defTabSz="45720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- Celebrate 200 years of Navier-Stokes equations giving a wink to SFP 150’s anniversary</a:t>
            </a:r>
          </a:p>
          <a:p>
            <a:pPr algn="l" defTabSz="457200">
              <a:defRPr sz="1800" b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- Provide to </a:t>
            </a:r>
            <a:r>
              <a:rPr dirty="0" err="1"/>
              <a:t>Phd</a:t>
            </a:r>
            <a:r>
              <a:rPr dirty="0"/>
              <a:t> students, post-docs and young scientists profound lectures by international experts of Turbulence</a:t>
            </a:r>
          </a:p>
          <a:p>
            <a:pPr algn="l" defTabSz="457200">
              <a:defRPr sz="1800" b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- Identify challenges, open questions and new fields to be explored by next generations of scientists</a:t>
            </a:r>
          </a:p>
          <a:p>
            <a:pPr algn="l" defTabSz="457200">
              <a:defRPr sz="1800" b="0">
                <a:latin typeface="Arial"/>
                <a:ea typeface="Arial"/>
                <a:cs typeface="Arial"/>
                <a:sym typeface="Arial"/>
              </a:defRPr>
            </a:pP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200 Years of Navier-Stokes Equations and Turbulences…"/>
          <p:cNvSpPr txBox="1"/>
          <p:nvPr/>
        </p:nvSpPr>
        <p:spPr>
          <a:xfrm>
            <a:off x="398165" y="-269369"/>
            <a:ext cx="12208470" cy="1690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ts val="9500"/>
              </a:lnSpc>
              <a:defRPr sz="3600">
                <a:solidFill>
                  <a:srgbClr val="0950C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200 Years of Navier-Stokes Equations and Turbulences</a:t>
            </a:r>
            <a:endParaRPr lang="fr-FR" dirty="0"/>
          </a:p>
          <a:p>
            <a:pPr defTabSz="457200">
              <a:defRPr b="0">
                <a:solidFill>
                  <a:srgbClr val="0950C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dirty="0"/>
              <a:t>Les Houches - July 31st to August 25th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411</Words>
  <Application>Microsoft Macintosh PowerPoint</Application>
  <PresentationFormat>Personnalisé</PresentationFormat>
  <Paragraphs>43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2" baseType="lpstr">
      <vt:lpstr>Arial</vt:lpstr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Times New Roman</vt:lpstr>
      <vt:lpstr>Times Roman</vt:lpstr>
      <vt:lpstr>White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Microsoft Office User</cp:lastModifiedBy>
  <cp:revision>2</cp:revision>
  <dcterms:modified xsi:type="dcterms:W3CDTF">2022-11-23T13:38:52Z</dcterms:modified>
</cp:coreProperties>
</file>