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334" r:id="rId5"/>
    <p:sldId id="332" r:id="rId6"/>
    <p:sldId id="335" r:id="rId7"/>
    <p:sldId id="333" r:id="rId8"/>
    <p:sldId id="337" r:id="rId9"/>
    <p:sldId id="336" r:id="rId10"/>
    <p:sldId id="338" r:id="rId11"/>
    <p:sldId id="339" r:id="rId12"/>
    <p:sldId id="340"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51" d="100"/>
          <a:sy n="51" d="100"/>
        </p:scale>
        <p:origin x="130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b="1">
                <a:latin typeface="Arial" panose="020B0604020202020204" pitchFamily="34" charset="0"/>
                <a:cs typeface="Arial" panose="020B0604020202020204" pitchFamily="34" charset="0"/>
              </a:defRPr>
            </a:lvl1pPr>
          </a:lstStyle>
          <a:p>
            <a:r>
              <a:rPr lang="fr-FR" dirty="0"/>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Modifier le style des sous-titres du masque</a:t>
            </a: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403866-820B-422F-A5B1-814F866AA7D5}" type="slidenum">
              <a:rPr lang="fr-FR" smtClean="0"/>
              <a:t>‹N°›</a:t>
            </a:fld>
            <a:endParaRPr lang="fr-FR"/>
          </a:p>
        </p:txBody>
      </p:sp>
    </p:spTree>
    <p:extLst>
      <p:ext uri="{BB962C8B-B14F-4D97-AF65-F5344CB8AC3E}">
        <p14:creationId xmlns:p14="http://schemas.microsoft.com/office/powerpoint/2010/main" val="3327300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2271561" y="603664"/>
            <a:ext cx="9082238" cy="1325563"/>
          </a:xfrm>
        </p:spPr>
        <p:txBody>
          <a:bodyPr/>
          <a:lstStyle>
            <a:lvl1pPr>
              <a:defRPr b="1">
                <a:latin typeface="Arial" panose="020B0604020202020204" pitchFamily="34" charset="0"/>
                <a:cs typeface="Arial" panose="020B0604020202020204" pitchFamily="34" charset="0"/>
              </a:defRPr>
            </a:lvl1pPr>
          </a:lstStyle>
          <a:p>
            <a:r>
              <a:rPr lang="fr-FR" dirty="0"/>
              <a:t>Modifiez le style du titre</a:t>
            </a:r>
          </a:p>
        </p:txBody>
      </p:sp>
      <p:sp>
        <p:nvSpPr>
          <p:cNvPr id="3" name="Espace réservé du contenu 2"/>
          <p:cNvSpPr>
            <a:spLocks noGrp="1"/>
          </p:cNvSpPr>
          <p:nvPr>
            <p:ph idx="1"/>
          </p:nvPr>
        </p:nvSpPr>
        <p:spPr>
          <a:xfrm>
            <a:off x="2271560" y="2345635"/>
            <a:ext cx="9082239" cy="383132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403866-820B-422F-A5B1-814F866AA7D5}" type="slidenum">
              <a:rPr lang="fr-FR" smtClean="0"/>
              <a:t>‹N°›</a:t>
            </a:fld>
            <a:endParaRPr lang="fr-FR"/>
          </a:p>
        </p:txBody>
      </p:sp>
    </p:spTree>
    <p:extLst>
      <p:ext uri="{BB962C8B-B14F-4D97-AF65-F5344CB8AC3E}">
        <p14:creationId xmlns:p14="http://schemas.microsoft.com/office/powerpoint/2010/main" val="3468484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b="1">
                <a:latin typeface="Arial" panose="020B0604020202020204" pitchFamily="34" charset="0"/>
                <a:cs typeface="Arial" panose="020B0604020202020204" pitchFamily="34" charset="0"/>
              </a:defRPr>
            </a:lvl1pPr>
          </a:lstStyle>
          <a:p>
            <a:r>
              <a:rPr lang="fr-FR" dirty="0"/>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a:t>Modifier les styles du texte du masque</a:t>
            </a: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403866-820B-422F-A5B1-814F866AA7D5}" type="slidenum">
              <a:rPr lang="fr-FR" smtClean="0"/>
              <a:t>‹N°›</a:t>
            </a:fld>
            <a:endParaRPr lang="fr-FR"/>
          </a:p>
        </p:txBody>
      </p:sp>
    </p:spTree>
    <p:extLst>
      <p:ext uri="{BB962C8B-B14F-4D97-AF65-F5344CB8AC3E}">
        <p14:creationId xmlns:p14="http://schemas.microsoft.com/office/powerpoint/2010/main" val="2085258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444817" y="583786"/>
            <a:ext cx="8908983" cy="1325563"/>
          </a:xfrm>
        </p:spPr>
        <p:txBody>
          <a:bodyPr/>
          <a:lstStyle/>
          <a:p>
            <a:r>
              <a:rPr lang="fr-FR" dirty="0"/>
              <a:t>Modifiez le style du titre</a:t>
            </a:r>
          </a:p>
        </p:txBody>
      </p:sp>
      <p:sp>
        <p:nvSpPr>
          <p:cNvPr id="3" name="Espace réservé du contenu 2"/>
          <p:cNvSpPr>
            <a:spLocks noGrp="1"/>
          </p:cNvSpPr>
          <p:nvPr>
            <p:ph sz="half" idx="1"/>
          </p:nvPr>
        </p:nvSpPr>
        <p:spPr>
          <a:xfrm>
            <a:off x="1905000" y="2226365"/>
            <a:ext cx="4114800" cy="395059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2226363"/>
            <a:ext cx="4114800" cy="3950599"/>
          </a:xfrm>
        </p:spPr>
        <p:txBody>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8403866-820B-422F-A5B1-814F866AA7D5}" type="slidenum">
              <a:rPr lang="fr-FR" smtClean="0"/>
              <a:t>‹N°›</a:t>
            </a:fld>
            <a:endParaRPr lang="fr-FR"/>
          </a:p>
        </p:txBody>
      </p:sp>
    </p:spTree>
    <p:extLst>
      <p:ext uri="{BB962C8B-B14F-4D97-AF65-F5344CB8AC3E}">
        <p14:creationId xmlns:p14="http://schemas.microsoft.com/office/powerpoint/2010/main" val="3526672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2319688" y="365125"/>
            <a:ext cx="9035700" cy="1325563"/>
          </a:xfrm>
        </p:spPr>
        <p:txBody>
          <a:bodyPr/>
          <a:lstStyle>
            <a:lvl1pPr>
              <a:defRPr b="1"/>
            </a:lvl1pPr>
          </a:lstStyle>
          <a:p>
            <a:r>
              <a:rPr lang="fr-FR" dirty="0"/>
              <a:t>Modifiez le style du titre</a:t>
            </a:r>
          </a:p>
        </p:txBody>
      </p:sp>
      <p:sp>
        <p:nvSpPr>
          <p:cNvPr id="3" name="Espace réservé du texte 2"/>
          <p:cNvSpPr>
            <a:spLocks noGrp="1"/>
          </p:cNvSpPr>
          <p:nvPr>
            <p:ph type="body" idx="1"/>
          </p:nvPr>
        </p:nvSpPr>
        <p:spPr>
          <a:xfrm>
            <a:off x="1882775" y="1681163"/>
            <a:ext cx="4114800"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4" name="Espace réservé du contenu 3"/>
          <p:cNvSpPr>
            <a:spLocks noGrp="1"/>
          </p:cNvSpPr>
          <p:nvPr>
            <p:ph sz="half" idx="2"/>
          </p:nvPr>
        </p:nvSpPr>
        <p:spPr>
          <a:xfrm>
            <a:off x="1882775" y="2505075"/>
            <a:ext cx="4114800"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texte 4"/>
          <p:cNvSpPr>
            <a:spLocks noGrp="1"/>
          </p:cNvSpPr>
          <p:nvPr>
            <p:ph type="body" sz="quarter" idx="3"/>
          </p:nvPr>
        </p:nvSpPr>
        <p:spPr>
          <a:xfrm>
            <a:off x="6172200" y="1681163"/>
            <a:ext cx="4482966"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6" name="Espace réservé du contenu 5"/>
          <p:cNvSpPr>
            <a:spLocks noGrp="1"/>
          </p:cNvSpPr>
          <p:nvPr>
            <p:ph sz="quarter" idx="4"/>
          </p:nvPr>
        </p:nvSpPr>
        <p:spPr>
          <a:xfrm>
            <a:off x="6172200" y="2505075"/>
            <a:ext cx="4482966"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8403866-820B-422F-A5B1-814F866AA7D5}" type="slidenum">
              <a:rPr lang="fr-FR" smtClean="0"/>
              <a:t>‹N°›</a:t>
            </a:fld>
            <a:endParaRPr lang="fr-FR"/>
          </a:p>
        </p:txBody>
      </p:sp>
    </p:spTree>
    <p:extLst>
      <p:ext uri="{BB962C8B-B14F-4D97-AF65-F5344CB8AC3E}">
        <p14:creationId xmlns:p14="http://schemas.microsoft.com/office/powerpoint/2010/main" val="83444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8403866-820B-422F-A5B1-814F866AA7D5}" type="slidenum">
              <a:rPr lang="fr-FR" smtClean="0"/>
              <a:t>‹N°›</a:t>
            </a:fld>
            <a:endParaRPr lang="fr-FR"/>
          </a:p>
        </p:txBody>
      </p:sp>
    </p:spTree>
    <p:extLst>
      <p:ext uri="{BB962C8B-B14F-4D97-AF65-F5344CB8AC3E}">
        <p14:creationId xmlns:p14="http://schemas.microsoft.com/office/powerpoint/2010/main" val="962797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50181" y="457200"/>
            <a:ext cx="2721844" cy="1600200"/>
          </a:xfrm>
        </p:spPr>
        <p:txBody>
          <a:bodyPr anchor="b"/>
          <a:lstStyle>
            <a:lvl1pPr>
              <a:defRPr sz="3200">
                <a:latin typeface="Arial" panose="020B0604020202020204" pitchFamily="34" charset="0"/>
                <a:cs typeface="Arial" panose="020B0604020202020204" pitchFamily="34" charset="0"/>
              </a:defRPr>
            </a:lvl1pPr>
          </a:lstStyle>
          <a:p>
            <a:r>
              <a:rPr lang="fr-FR" dirty="0"/>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050181" y="2057400"/>
            <a:ext cx="2721844"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Modifier les styles du texte du masque</a:t>
            </a: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8403866-820B-422F-A5B1-814F866AA7D5}" type="slidenum">
              <a:rPr lang="fr-FR" smtClean="0"/>
              <a:t>‹N°›</a:t>
            </a:fld>
            <a:endParaRPr lang="fr-FR"/>
          </a:p>
        </p:txBody>
      </p:sp>
    </p:spTree>
    <p:extLst>
      <p:ext uri="{BB962C8B-B14F-4D97-AF65-F5344CB8AC3E}">
        <p14:creationId xmlns:p14="http://schemas.microsoft.com/office/powerpoint/2010/main" val="4003790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5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CD1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D1719"/>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p:cNvPicPr>
            <a:picLocks noChangeAspect="1"/>
          </p:cNvPicPr>
          <p:nvPr userDrawn="1"/>
        </p:nvPicPr>
        <p:blipFill>
          <a:blip r:embed="rId3"/>
          <a:stretch>
            <a:fillRect/>
          </a:stretch>
        </p:blipFill>
        <p:spPr>
          <a:xfrm>
            <a:off x="10270573" y="187416"/>
            <a:ext cx="1514686" cy="1247949"/>
          </a:xfrm>
          <a:prstGeom prst="rect">
            <a:avLst/>
          </a:prstGeom>
        </p:spPr>
      </p:pic>
    </p:spTree>
    <p:extLst>
      <p:ext uri="{BB962C8B-B14F-4D97-AF65-F5344CB8AC3E}">
        <p14:creationId xmlns:p14="http://schemas.microsoft.com/office/powerpoint/2010/main" val="2989707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2233060" y="365125"/>
            <a:ext cx="9120739"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2233060" y="1825625"/>
            <a:ext cx="912074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403866-820B-422F-A5B1-814F866AA7D5}" type="slidenum">
              <a:rPr lang="fr-FR" smtClean="0"/>
              <a:t>‹N°›</a:t>
            </a:fld>
            <a:endParaRPr lang="fr-FR"/>
          </a:p>
        </p:txBody>
      </p:sp>
    </p:spTree>
    <p:extLst>
      <p:ext uri="{BB962C8B-B14F-4D97-AF65-F5344CB8AC3E}">
        <p14:creationId xmlns:p14="http://schemas.microsoft.com/office/powerpoint/2010/main" val="881663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7" r:id="rId7"/>
    <p:sldLayoutId id="2147483658"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3795" y="1709924"/>
            <a:ext cx="4724410" cy="3438151"/>
          </a:xfrm>
          <a:prstGeom prst="rect">
            <a:avLst/>
          </a:prstGeom>
        </p:spPr>
      </p:pic>
    </p:spTree>
    <p:extLst>
      <p:ext uri="{BB962C8B-B14F-4D97-AF65-F5344CB8AC3E}">
        <p14:creationId xmlns:p14="http://schemas.microsoft.com/office/powerpoint/2010/main" val="1143532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6C5842-90CD-4BB0-8FAB-D187CF736228}"/>
              </a:ext>
            </a:extLst>
          </p:cNvPr>
          <p:cNvSpPr>
            <a:spLocks noGrp="1"/>
          </p:cNvSpPr>
          <p:nvPr>
            <p:ph type="ctrTitle"/>
          </p:nvPr>
        </p:nvSpPr>
        <p:spPr/>
        <p:txBody>
          <a:bodyPr>
            <a:normAutofit fontScale="90000"/>
          </a:bodyPr>
          <a:lstStyle/>
          <a:p>
            <a:r>
              <a:rPr lang="fr-FR" dirty="0"/>
              <a:t>Calendrier thématique</a:t>
            </a:r>
          </a:p>
        </p:txBody>
      </p:sp>
      <p:sp>
        <p:nvSpPr>
          <p:cNvPr id="3" name="Espace réservé du numéro de diapositive 2">
            <a:extLst>
              <a:ext uri="{FF2B5EF4-FFF2-40B4-BE49-F238E27FC236}">
                <a16:creationId xmlns:a16="http://schemas.microsoft.com/office/drawing/2014/main" id="{51EC5F55-F09B-4469-B93E-5CCA61826A7E}"/>
              </a:ext>
            </a:extLst>
          </p:cNvPr>
          <p:cNvSpPr>
            <a:spLocks noGrp="1"/>
          </p:cNvSpPr>
          <p:nvPr>
            <p:ph type="sldNum" sz="quarter" idx="4"/>
          </p:nvPr>
        </p:nvSpPr>
        <p:spPr/>
        <p:txBody>
          <a:bodyPr/>
          <a:lstStyle/>
          <a:p>
            <a:fld id="{185F3D75-FCFB-0743-B0C1-09D62B5F6DAB}" type="slidenum">
              <a:rPr lang="fr-FR" smtClean="0"/>
              <a:t>10</a:t>
            </a:fld>
            <a:endParaRPr lang="fr-FR"/>
          </a:p>
        </p:txBody>
      </p:sp>
      <p:sp>
        <p:nvSpPr>
          <p:cNvPr id="4" name="Espace réservé du texte 3">
            <a:extLst>
              <a:ext uri="{FF2B5EF4-FFF2-40B4-BE49-F238E27FC236}">
                <a16:creationId xmlns:a16="http://schemas.microsoft.com/office/drawing/2014/main" id="{F8E3815E-EE20-42CB-9126-1E38E428AC80}"/>
              </a:ext>
            </a:extLst>
          </p:cNvPr>
          <p:cNvSpPr>
            <a:spLocks noGrp="1"/>
          </p:cNvSpPr>
          <p:nvPr>
            <p:ph type="body" sz="quarter" idx="14"/>
          </p:nvPr>
        </p:nvSpPr>
        <p:spPr/>
        <p:txBody>
          <a:bodyPr/>
          <a:lstStyle/>
          <a:p>
            <a:endParaRPr lang="fr-FR"/>
          </a:p>
        </p:txBody>
      </p:sp>
      <p:pic>
        <p:nvPicPr>
          <p:cNvPr id="6" name="Image 5">
            <a:extLst>
              <a:ext uri="{FF2B5EF4-FFF2-40B4-BE49-F238E27FC236}">
                <a16:creationId xmlns:a16="http://schemas.microsoft.com/office/drawing/2014/main" id="{69D616AE-39E9-46E1-97D7-E7BA89285B97}"/>
              </a:ext>
            </a:extLst>
          </p:cNvPr>
          <p:cNvPicPr>
            <a:picLocks noChangeAspect="1"/>
          </p:cNvPicPr>
          <p:nvPr/>
        </p:nvPicPr>
        <p:blipFill>
          <a:blip r:embed="rId2"/>
          <a:stretch>
            <a:fillRect/>
          </a:stretch>
        </p:blipFill>
        <p:spPr>
          <a:xfrm>
            <a:off x="5025298" y="9107"/>
            <a:ext cx="7261559" cy="6632996"/>
          </a:xfrm>
          <a:prstGeom prst="rect">
            <a:avLst/>
          </a:prstGeom>
        </p:spPr>
      </p:pic>
      <p:sp>
        <p:nvSpPr>
          <p:cNvPr id="5" name="Espace réservé du texte 4">
            <a:extLst>
              <a:ext uri="{FF2B5EF4-FFF2-40B4-BE49-F238E27FC236}">
                <a16:creationId xmlns:a16="http://schemas.microsoft.com/office/drawing/2014/main" id="{1BB759D0-4526-4960-8471-F5687CD3A8CF}"/>
              </a:ext>
            </a:extLst>
          </p:cNvPr>
          <p:cNvSpPr>
            <a:spLocks noGrp="1"/>
          </p:cNvSpPr>
          <p:nvPr>
            <p:ph type="body" sz="quarter" idx="13"/>
          </p:nvPr>
        </p:nvSpPr>
        <p:spPr>
          <a:xfrm>
            <a:off x="275860" y="2035419"/>
            <a:ext cx="10615740" cy="3400425"/>
          </a:xfrm>
        </p:spPr>
        <p:txBody>
          <a:bodyPr/>
          <a:lstStyle/>
          <a:p>
            <a:endParaRPr lang="fr-FR" dirty="0"/>
          </a:p>
        </p:txBody>
      </p:sp>
    </p:spTree>
    <p:extLst>
      <p:ext uri="{BB962C8B-B14F-4D97-AF65-F5344CB8AC3E}">
        <p14:creationId xmlns:p14="http://schemas.microsoft.com/office/powerpoint/2010/main" val="713549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6350E6-0BBA-406F-96F2-FFD8588B67CB}"/>
              </a:ext>
            </a:extLst>
          </p:cNvPr>
          <p:cNvSpPr>
            <a:spLocks noGrp="1"/>
          </p:cNvSpPr>
          <p:nvPr>
            <p:ph type="ctrTitle"/>
          </p:nvPr>
        </p:nvSpPr>
        <p:spPr>
          <a:xfrm>
            <a:off x="0" y="912278"/>
            <a:ext cx="5881687" cy="516472"/>
          </a:xfrm>
        </p:spPr>
        <p:txBody>
          <a:bodyPr>
            <a:normAutofit fontScale="90000"/>
          </a:bodyPr>
          <a:lstStyle/>
          <a:p>
            <a:r>
              <a:rPr lang="fr-FR" dirty="0"/>
              <a:t>Vidéos « journée sans physique »</a:t>
            </a:r>
          </a:p>
        </p:txBody>
      </p:sp>
      <p:sp>
        <p:nvSpPr>
          <p:cNvPr id="3" name="Espace réservé du numéro de diapositive 2">
            <a:extLst>
              <a:ext uri="{FF2B5EF4-FFF2-40B4-BE49-F238E27FC236}">
                <a16:creationId xmlns:a16="http://schemas.microsoft.com/office/drawing/2014/main" id="{D4FD6F65-76D9-403C-9DD2-B0BF62EC00BD}"/>
              </a:ext>
            </a:extLst>
          </p:cNvPr>
          <p:cNvSpPr>
            <a:spLocks noGrp="1"/>
          </p:cNvSpPr>
          <p:nvPr>
            <p:ph type="sldNum" sz="quarter" idx="4"/>
          </p:nvPr>
        </p:nvSpPr>
        <p:spPr/>
        <p:txBody>
          <a:bodyPr/>
          <a:lstStyle/>
          <a:p>
            <a:fld id="{185F3D75-FCFB-0743-B0C1-09D62B5F6DAB}" type="slidenum">
              <a:rPr lang="fr-FR" smtClean="0"/>
              <a:t>11</a:t>
            </a:fld>
            <a:endParaRPr lang="fr-FR"/>
          </a:p>
        </p:txBody>
      </p:sp>
      <p:sp>
        <p:nvSpPr>
          <p:cNvPr id="4" name="Espace réservé du texte 3">
            <a:extLst>
              <a:ext uri="{FF2B5EF4-FFF2-40B4-BE49-F238E27FC236}">
                <a16:creationId xmlns:a16="http://schemas.microsoft.com/office/drawing/2014/main" id="{D2CA7F58-167D-43A0-8A60-56E2F2AFA863}"/>
              </a:ext>
            </a:extLst>
          </p:cNvPr>
          <p:cNvSpPr>
            <a:spLocks noGrp="1"/>
          </p:cNvSpPr>
          <p:nvPr>
            <p:ph type="body" sz="quarter" idx="14"/>
          </p:nvPr>
        </p:nvSpPr>
        <p:spPr/>
        <p:txBody>
          <a:bodyPr/>
          <a:lstStyle/>
          <a:p>
            <a:endParaRPr lang="fr-FR"/>
          </a:p>
        </p:txBody>
      </p:sp>
      <p:sp>
        <p:nvSpPr>
          <p:cNvPr id="5" name="Espace réservé du texte 4">
            <a:extLst>
              <a:ext uri="{FF2B5EF4-FFF2-40B4-BE49-F238E27FC236}">
                <a16:creationId xmlns:a16="http://schemas.microsoft.com/office/drawing/2014/main" id="{8DD9A0CE-0728-440E-A759-65C0AAE58B10}"/>
              </a:ext>
            </a:extLst>
          </p:cNvPr>
          <p:cNvSpPr>
            <a:spLocks noGrp="1"/>
          </p:cNvSpPr>
          <p:nvPr>
            <p:ph type="body" sz="quarter" idx="13"/>
          </p:nvPr>
        </p:nvSpPr>
        <p:spPr>
          <a:xfrm>
            <a:off x="246185" y="2028825"/>
            <a:ext cx="11236569" cy="4184656"/>
          </a:xfrm>
        </p:spPr>
        <p:txBody>
          <a:bodyPr>
            <a:normAutofit/>
          </a:bodyPr>
          <a:lstStyle/>
          <a:p>
            <a:pPr marL="285750" indent="-285750">
              <a:buFont typeface="Arial" panose="020B0604020202020204" pitchFamily="34" charset="0"/>
              <a:buChar char="•"/>
            </a:pPr>
            <a:r>
              <a:rPr lang="fr-FR" sz="2400" dirty="0"/>
              <a:t>Petites vidéos amusantes montrant la présence de la physique dans la vie de tous les jours tant via ses lois que par les applications</a:t>
            </a:r>
          </a:p>
          <a:p>
            <a:pPr marL="742950" lvl="1" indent="-285750">
              <a:buFont typeface="Arial" panose="020B0604020202020204" pitchFamily="34" charset="0"/>
              <a:buChar char="•"/>
            </a:pPr>
            <a:r>
              <a:rPr lang="fr-FR" sz="2200" dirty="0"/>
              <a:t>Exemple suivre un patient à l’hôpital : prise de température, radio, IRM, ECG, PET </a:t>
            </a:r>
            <a:r>
              <a:rPr lang="fr-FR" sz="2200" dirty="0" err="1"/>
              <a:t>scan,etc</a:t>
            </a:r>
            <a:r>
              <a:rPr lang="fr-FR" sz="2200" dirty="0"/>
              <a:t>…</a:t>
            </a:r>
          </a:p>
          <a:p>
            <a:pPr marL="1200150" lvl="2" indent="-285750"/>
            <a:r>
              <a:rPr lang="fr-FR" sz="2600" dirty="0"/>
              <a:t> En profiter pour expliquer les mécanismes en jeu….</a:t>
            </a:r>
          </a:p>
          <a:p>
            <a:pPr marL="742950" lvl="1" indent="-285750">
              <a:buFont typeface="Arial" panose="020B0604020202020204" pitchFamily="34" charset="0"/>
              <a:buChar char="•"/>
            </a:pPr>
            <a:r>
              <a:rPr lang="fr-FR" sz="2200" dirty="0"/>
              <a:t>Parler de l’œil ou de l’oreille, de la parole en tant que phénomènes physiques</a:t>
            </a:r>
          </a:p>
          <a:p>
            <a:pPr marL="742950" lvl="1" indent="-285750">
              <a:buFont typeface="Arial" panose="020B0604020202020204" pitchFamily="34" charset="0"/>
              <a:buChar char="•"/>
            </a:pPr>
            <a:r>
              <a:rPr lang="fr-FR" sz="2200" dirty="0"/>
              <a:t>Parler du fonctionnement du soleil</a:t>
            </a:r>
          </a:p>
          <a:p>
            <a:pPr marL="742950" lvl="1" indent="-285750">
              <a:buFont typeface="Arial" panose="020B0604020202020204" pitchFamily="34" charset="0"/>
              <a:buChar char="•"/>
            </a:pPr>
            <a:r>
              <a:rPr lang="fr-FR" sz="2200" dirty="0"/>
              <a:t>Etc…</a:t>
            </a:r>
          </a:p>
        </p:txBody>
      </p:sp>
    </p:spTree>
    <p:extLst>
      <p:ext uri="{BB962C8B-B14F-4D97-AF65-F5344CB8AC3E}">
        <p14:creationId xmlns:p14="http://schemas.microsoft.com/office/powerpoint/2010/main" val="2309577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2D2693-E235-413A-AE09-5D9009257362}"/>
              </a:ext>
            </a:extLst>
          </p:cNvPr>
          <p:cNvSpPr>
            <a:spLocks noGrp="1"/>
          </p:cNvSpPr>
          <p:nvPr>
            <p:ph type="ctrTitle"/>
          </p:nvPr>
        </p:nvSpPr>
        <p:spPr/>
        <p:txBody>
          <a:bodyPr>
            <a:normAutofit fontScale="90000"/>
          </a:bodyPr>
          <a:lstStyle/>
          <a:p>
            <a:r>
              <a:rPr lang="fr-FR" dirty="0"/>
              <a:t>Conclusion</a:t>
            </a:r>
          </a:p>
        </p:txBody>
      </p:sp>
      <p:sp>
        <p:nvSpPr>
          <p:cNvPr id="3" name="Espace réservé du texte 2">
            <a:extLst>
              <a:ext uri="{FF2B5EF4-FFF2-40B4-BE49-F238E27FC236}">
                <a16:creationId xmlns:a16="http://schemas.microsoft.com/office/drawing/2014/main" id="{9AACA323-6B6B-4E9B-AD31-BB3702ACE557}"/>
              </a:ext>
            </a:extLst>
          </p:cNvPr>
          <p:cNvSpPr>
            <a:spLocks noGrp="1"/>
          </p:cNvSpPr>
          <p:nvPr>
            <p:ph type="body" sz="quarter" idx="14"/>
          </p:nvPr>
        </p:nvSpPr>
        <p:spPr/>
        <p:txBody>
          <a:bodyPr/>
          <a:lstStyle/>
          <a:p>
            <a:endParaRPr lang="fr-FR"/>
          </a:p>
        </p:txBody>
      </p:sp>
      <p:sp>
        <p:nvSpPr>
          <p:cNvPr id="4" name="Espace réservé du texte 3">
            <a:extLst>
              <a:ext uri="{FF2B5EF4-FFF2-40B4-BE49-F238E27FC236}">
                <a16:creationId xmlns:a16="http://schemas.microsoft.com/office/drawing/2014/main" id="{0E367170-6BC0-4287-B7C1-F8360910A7BB}"/>
              </a:ext>
            </a:extLst>
          </p:cNvPr>
          <p:cNvSpPr>
            <a:spLocks noGrp="1"/>
          </p:cNvSpPr>
          <p:nvPr>
            <p:ph type="body" sz="quarter" idx="13"/>
          </p:nvPr>
        </p:nvSpPr>
        <p:spPr/>
        <p:txBody>
          <a:bodyPr>
            <a:normAutofit fontScale="92500"/>
          </a:bodyPr>
          <a:lstStyle/>
          <a:p>
            <a:pPr marL="285750" indent="-285750">
              <a:buFont typeface="Arial" panose="020B0604020202020204" pitchFamily="34" charset="0"/>
              <a:buChar char="•"/>
            </a:pPr>
            <a:r>
              <a:rPr lang="fr-FR" sz="2400" dirty="0"/>
              <a:t>Une prolongation importante de nos 150 ans est l’Année de la Physique , destinée au monde scolaire </a:t>
            </a:r>
            <a:r>
              <a:rPr lang="fr-FR" sz="2400" dirty="0" err="1"/>
              <a:t>partenarait</a:t>
            </a:r>
            <a:r>
              <a:rPr lang="fr-FR" sz="2400" dirty="0"/>
              <a:t> MEN, organismes, Sociétés Savantes, MESR</a:t>
            </a:r>
          </a:p>
          <a:p>
            <a:pPr marL="285750" indent="-285750">
              <a:buFont typeface="Arial" panose="020B0604020202020204" pitchFamily="34" charset="0"/>
              <a:buChar char="•"/>
            </a:pPr>
            <a:r>
              <a:rPr lang="fr-FR" sz="2400" dirty="0"/>
              <a:t>Initiative lancée par la SFP et maintenant pilotée par le CNRS</a:t>
            </a:r>
          </a:p>
          <a:p>
            <a:pPr marL="285750" indent="-285750">
              <a:buFont typeface="Arial" panose="020B0604020202020204" pitchFamily="34" charset="0"/>
              <a:buChar char="•"/>
            </a:pPr>
            <a:r>
              <a:rPr lang="fr-FR" sz="2400" dirty="0"/>
              <a:t>Mobilisation importante des organismes et universités ainsi que des ministères</a:t>
            </a:r>
          </a:p>
          <a:p>
            <a:pPr marL="285750" indent="-285750">
              <a:buFont typeface="Arial" panose="020B0604020202020204" pitchFamily="34" charset="0"/>
              <a:buChar char="•"/>
            </a:pPr>
            <a:r>
              <a:rPr lang="fr-FR" sz="2400" dirty="0"/>
              <a:t>La SFP propose plusieurs manifestations qui lui sont chères dans le cadre de cette initiative , de façon non exhaustive et espère recueillir </a:t>
            </a:r>
            <a:r>
              <a:rPr lang="fr-FR" sz="2400" dirty="0" err="1"/>
              <a:t>ainis</a:t>
            </a:r>
            <a:r>
              <a:rPr lang="fr-FR" sz="2400" dirty="0"/>
              <a:t> un soutien facilité des partenaires</a:t>
            </a:r>
          </a:p>
          <a:p>
            <a:pPr marL="285750" indent="-285750">
              <a:buFont typeface="Arial" panose="020B0604020202020204" pitchFamily="34" charset="0"/>
              <a:buChar char="•"/>
            </a:pPr>
            <a:r>
              <a:rPr lang="fr-FR" sz="2400"/>
              <a:t>Un </a:t>
            </a:r>
            <a:r>
              <a:rPr lang="fr-FR" sz="2400" dirty="0"/>
              <a:t>excellente moyen de consolider </a:t>
            </a:r>
            <a:r>
              <a:rPr lang="fr-FR" sz="2400"/>
              <a:t>les acquis de nos 150 ans</a:t>
            </a:r>
            <a:endParaRPr lang="fr-FR" sz="2400" dirty="0"/>
          </a:p>
          <a:p>
            <a:pPr marL="285750" indent="-285750">
              <a:buFont typeface="Arial" panose="020B0604020202020204" pitchFamily="34" charset="0"/>
              <a:buChar char="•"/>
            </a:pPr>
            <a:endParaRPr lang="fr-FR" dirty="0"/>
          </a:p>
        </p:txBody>
      </p:sp>
    </p:spTree>
    <p:extLst>
      <p:ext uri="{BB962C8B-B14F-4D97-AF65-F5344CB8AC3E}">
        <p14:creationId xmlns:p14="http://schemas.microsoft.com/office/powerpoint/2010/main" val="4294890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78F99C-6686-44C1-AD6C-9A904D6FF50C}"/>
              </a:ext>
            </a:extLst>
          </p:cNvPr>
          <p:cNvSpPr>
            <a:spLocks noGrp="1"/>
          </p:cNvSpPr>
          <p:nvPr>
            <p:ph type="title"/>
          </p:nvPr>
        </p:nvSpPr>
        <p:spPr/>
        <p:txBody>
          <a:bodyPr/>
          <a:lstStyle/>
          <a:p>
            <a:r>
              <a:rPr lang="fr-FR" dirty="0"/>
              <a:t>150 ans et après</a:t>
            </a:r>
          </a:p>
        </p:txBody>
      </p:sp>
      <p:sp>
        <p:nvSpPr>
          <p:cNvPr id="3" name="Espace réservé du contenu 2">
            <a:extLst>
              <a:ext uri="{FF2B5EF4-FFF2-40B4-BE49-F238E27FC236}">
                <a16:creationId xmlns:a16="http://schemas.microsoft.com/office/drawing/2014/main" id="{C42F6A90-6E77-4BC7-84BC-452892B216FC}"/>
              </a:ext>
            </a:extLst>
          </p:cNvPr>
          <p:cNvSpPr>
            <a:spLocks noGrp="1"/>
          </p:cNvSpPr>
          <p:nvPr>
            <p:ph idx="1"/>
          </p:nvPr>
        </p:nvSpPr>
        <p:spPr/>
        <p:txBody>
          <a:bodyPr>
            <a:normAutofit fontScale="92500" lnSpcReduction="10000"/>
          </a:bodyPr>
          <a:lstStyle/>
          <a:p>
            <a:r>
              <a:rPr lang="fr-FR" dirty="0"/>
              <a:t>Sous l’égide de Daniel Rouan !!</a:t>
            </a:r>
          </a:p>
          <a:p>
            <a:pPr lvl="1"/>
            <a:r>
              <a:rPr lang="fr-FR" dirty="0"/>
              <a:t>Cf sa présentation ce matin</a:t>
            </a:r>
          </a:p>
          <a:p>
            <a:r>
              <a:rPr lang="fr-FR" dirty="0"/>
              <a:t>L’Année de la Physique (Septembre 2023-Juillet 2024)</a:t>
            </a:r>
          </a:p>
          <a:p>
            <a:r>
              <a:rPr lang="fr-FR" dirty="0"/>
              <a:t>Consolider les acquis des 150 ans </a:t>
            </a:r>
          </a:p>
          <a:p>
            <a:pPr lvl="1"/>
            <a:r>
              <a:rPr lang="fr-FR" dirty="0"/>
              <a:t>Pérenniser le festival</a:t>
            </a:r>
          </a:p>
          <a:p>
            <a:pPr lvl="1"/>
            <a:r>
              <a:rPr lang="fr-FR" dirty="0"/>
              <a:t>Liens avec les nouveaux partenaires : Café des Sciences, The Conversation</a:t>
            </a:r>
          </a:p>
          <a:p>
            <a:pPr lvl="1"/>
            <a:r>
              <a:rPr lang="fr-FR" dirty="0"/>
              <a:t>Liens recherche partenariale</a:t>
            </a:r>
          </a:p>
          <a:p>
            <a:pPr lvl="1"/>
            <a:r>
              <a:rPr lang="fr-FR" dirty="0"/>
              <a:t>Liens Education Nationale</a:t>
            </a:r>
          </a:p>
          <a:p>
            <a:pPr lvl="1"/>
            <a:r>
              <a:rPr lang="fr-FR" dirty="0"/>
              <a:t>….</a:t>
            </a:r>
          </a:p>
        </p:txBody>
      </p:sp>
    </p:spTree>
    <p:extLst>
      <p:ext uri="{BB962C8B-B14F-4D97-AF65-F5344CB8AC3E}">
        <p14:creationId xmlns:p14="http://schemas.microsoft.com/office/powerpoint/2010/main" val="2718362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C1C878-A956-46BA-8590-9B2A1994CA24}"/>
              </a:ext>
            </a:extLst>
          </p:cNvPr>
          <p:cNvSpPr>
            <a:spLocks noGrp="1"/>
          </p:cNvSpPr>
          <p:nvPr>
            <p:ph type="title"/>
          </p:nvPr>
        </p:nvSpPr>
        <p:spPr/>
        <p:txBody>
          <a:bodyPr/>
          <a:lstStyle/>
          <a:p>
            <a:r>
              <a:rPr lang="fr-FR" dirty="0"/>
              <a:t>L’année de la Physique </a:t>
            </a:r>
          </a:p>
        </p:txBody>
      </p:sp>
      <p:sp>
        <p:nvSpPr>
          <p:cNvPr id="3" name="Espace réservé du contenu 2">
            <a:extLst>
              <a:ext uri="{FF2B5EF4-FFF2-40B4-BE49-F238E27FC236}">
                <a16:creationId xmlns:a16="http://schemas.microsoft.com/office/drawing/2014/main" id="{2CE8B016-9868-465D-B1ED-D21B2686D902}"/>
              </a:ext>
            </a:extLst>
          </p:cNvPr>
          <p:cNvSpPr>
            <a:spLocks noGrp="1"/>
          </p:cNvSpPr>
          <p:nvPr>
            <p:ph idx="1"/>
          </p:nvPr>
        </p:nvSpPr>
        <p:spPr/>
        <p:txBody>
          <a:bodyPr>
            <a:normAutofit lnSpcReduction="10000"/>
          </a:bodyPr>
          <a:lstStyle/>
          <a:p>
            <a:r>
              <a:rPr lang="fr-FR" dirty="0"/>
              <a:t>Opération destinée au monde scolaire</a:t>
            </a:r>
          </a:p>
          <a:p>
            <a:r>
              <a:rPr lang="fr-FR" dirty="0"/>
              <a:t>Année 2023-2024 choisie en l’honneur (ou au prétexte) des 150 ans de la SFP mais qui regroupe beaucoup de partenaires: la SFP n’est qu’un des acteurs </a:t>
            </a:r>
          </a:p>
          <a:p>
            <a:r>
              <a:rPr lang="fr-FR" dirty="0"/>
              <a:t>Le pilote organisationnel est le CNRS via Thierry </a:t>
            </a:r>
            <a:r>
              <a:rPr lang="fr-FR" dirty="0" err="1"/>
              <a:t>Dauxois</a:t>
            </a:r>
            <a:r>
              <a:rPr lang="fr-FR" dirty="0"/>
              <a:t> (directeur de l’INP)</a:t>
            </a:r>
          </a:p>
          <a:p>
            <a:r>
              <a:rPr lang="fr-FR" dirty="0"/>
              <a:t>La SFP fait partie du comité de pilotage et propose des actions à forte visibilité au sein de l’opération</a:t>
            </a:r>
          </a:p>
        </p:txBody>
      </p:sp>
    </p:spTree>
    <p:extLst>
      <p:ext uri="{BB962C8B-B14F-4D97-AF65-F5344CB8AC3E}">
        <p14:creationId xmlns:p14="http://schemas.microsoft.com/office/powerpoint/2010/main" val="171885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580969-114A-48FD-9C2D-FC8F980A3646}"/>
              </a:ext>
            </a:extLst>
          </p:cNvPr>
          <p:cNvSpPr>
            <a:spLocks noGrp="1"/>
          </p:cNvSpPr>
          <p:nvPr>
            <p:ph type="ctrTitle"/>
          </p:nvPr>
        </p:nvSpPr>
        <p:spPr>
          <a:xfrm>
            <a:off x="406741" y="724342"/>
            <a:ext cx="5881687" cy="516472"/>
          </a:xfrm>
        </p:spPr>
        <p:txBody>
          <a:bodyPr>
            <a:normAutofit fontScale="90000"/>
          </a:bodyPr>
          <a:lstStyle/>
          <a:p>
            <a:r>
              <a:rPr lang="fr-FR" dirty="0"/>
              <a:t>Liste des projets proposés par</a:t>
            </a:r>
            <a:br>
              <a:rPr lang="fr-FR" dirty="0"/>
            </a:br>
            <a:r>
              <a:rPr lang="fr-FR" dirty="0"/>
              <a:t>la SFP </a:t>
            </a:r>
          </a:p>
        </p:txBody>
      </p:sp>
      <p:sp>
        <p:nvSpPr>
          <p:cNvPr id="3" name="Espace réservé du numéro de diapositive 2">
            <a:extLst>
              <a:ext uri="{FF2B5EF4-FFF2-40B4-BE49-F238E27FC236}">
                <a16:creationId xmlns:a16="http://schemas.microsoft.com/office/drawing/2014/main" id="{C7C70948-9E8B-45D3-A73D-4CFF07844401}"/>
              </a:ext>
            </a:extLst>
          </p:cNvPr>
          <p:cNvSpPr>
            <a:spLocks noGrp="1"/>
          </p:cNvSpPr>
          <p:nvPr>
            <p:ph type="sldNum" sz="quarter" idx="4"/>
          </p:nvPr>
        </p:nvSpPr>
        <p:spPr/>
        <p:txBody>
          <a:bodyPr/>
          <a:lstStyle/>
          <a:p>
            <a:fld id="{185F3D75-FCFB-0743-B0C1-09D62B5F6DAB}" type="slidenum">
              <a:rPr lang="fr-FR" smtClean="0"/>
              <a:t>4</a:t>
            </a:fld>
            <a:endParaRPr lang="fr-FR"/>
          </a:p>
        </p:txBody>
      </p:sp>
      <p:sp>
        <p:nvSpPr>
          <p:cNvPr id="4" name="Espace réservé du texte 3">
            <a:extLst>
              <a:ext uri="{FF2B5EF4-FFF2-40B4-BE49-F238E27FC236}">
                <a16:creationId xmlns:a16="http://schemas.microsoft.com/office/drawing/2014/main" id="{ED5D77DB-29F7-45AB-9AAC-68A97F699012}"/>
              </a:ext>
            </a:extLst>
          </p:cNvPr>
          <p:cNvSpPr>
            <a:spLocks noGrp="1"/>
          </p:cNvSpPr>
          <p:nvPr>
            <p:ph type="body" sz="quarter" idx="14"/>
          </p:nvPr>
        </p:nvSpPr>
        <p:spPr/>
        <p:txBody>
          <a:bodyPr/>
          <a:lstStyle/>
          <a:p>
            <a:endParaRPr lang="fr-FR"/>
          </a:p>
        </p:txBody>
      </p:sp>
      <p:sp>
        <p:nvSpPr>
          <p:cNvPr id="5" name="Espace réservé du texte 4">
            <a:extLst>
              <a:ext uri="{FF2B5EF4-FFF2-40B4-BE49-F238E27FC236}">
                <a16:creationId xmlns:a16="http://schemas.microsoft.com/office/drawing/2014/main" id="{F2AE01B4-8260-48EE-95E5-A31481CD9951}"/>
              </a:ext>
            </a:extLst>
          </p:cNvPr>
          <p:cNvSpPr>
            <a:spLocks noGrp="1"/>
          </p:cNvSpPr>
          <p:nvPr>
            <p:ph type="body" sz="quarter" idx="13"/>
          </p:nvPr>
        </p:nvSpPr>
        <p:spPr>
          <a:xfrm>
            <a:off x="406741" y="1534275"/>
            <a:ext cx="10615740" cy="4324353"/>
          </a:xfrm>
        </p:spPr>
        <p:txBody>
          <a:bodyPr>
            <a:noAutofit/>
          </a:bodyPr>
          <a:lstStyle/>
          <a:p>
            <a:pPr marL="285750" indent="-285750">
              <a:buFont typeface="Arial" panose="020B0604020202020204" pitchFamily="34" charset="0"/>
              <a:buChar char="•"/>
            </a:pPr>
            <a:r>
              <a:rPr lang="fr-FR" sz="2400" dirty="0">
                <a:solidFill>
                  <a:schemeClr val="accent6">
                    <a:lumMod val="50000"/>
                  </a:schemeClr>
                </a:solidFill>
              </a:rPr>
              <a:t>Colloque « Rencontres Enseignement et Didactique de la Physique »</a:t>
            </a:r>
          </a:p>
          <a:p>
            <a:pPr marL="285750" indent="-285750">
              <a:buFont typeface="Arial" panose="020B0604020202020204" pitchFamily="34" charset="0"/>
              <a:buChar char="•"/>
            </a:pPr>
            <a:r>
              <a:rPr lang="fr-FR" sz="2400" dirty="0">
                <a:solidFill>
                  <a:schemeClr val="accent6">
                    <a:lumMod val="50000"/>
                  </a:schemeClr>
                </a:solidFill>
              </a:rPr>
              <a:t>Plaquette des Métiers de la Physique</a:t>
            </a:r>
          </a:p>
          <a:p>
            <a:pPr marL="285750" indent="-285750">
              <a:buFont typeface="Arial" panose="020B0604020202020204" pitchFamily="34" charset="0"/>
              <a:buChar char="•"/>
            </a:pPr>
            <a:r>
              <a:rPr lang="fr-FR" sz="2400" dirty="0">
                <a:solidFill>
                  <a:schemeClr val="accent6">
                    <a:lumMod val="50000"/>
                  </a:schemeClr>
                </a:solidFill>
              </a:rPr>
              <a:t>Olympiades de Physique</a:t>
            </a:r>
          </a:p>
          <a:p>
            <a:pPr marL="285750" indent="-285750">
              <a:buFont typeface="Arial" panose="020B0604020202020204" pitchFamily="34" charset="0"/>
              <a:buChar char="•"/>
            </a:pPr>
            <a:r>
              <a:rPr lang="fr-FR" sz="2400" dirty="0">
                <a:solidFill>
                  <a:schemeClr val="accent6">
                    <a:lumMod val="50000"/>
                  </a:schemeClr>
                </a:solidFill>
              </a:rPr>
              <a:t>Nuit de la Physique</a:t>
            </a:r>
          </a:p>
          <a:p>
            <a:pPr marL="285750" indent="-285750">
              <a:buFont typeface="Arial" panose="020B0604020202020204" pitchFamily="34" charset="0"/>
              <a:buChar char="•"/>
            </a:pPr>
            <a:r>
              <a:rPr lang="fr-FR" sz="2400" dirty="0">
                <a:solidFill>
                  <a:schemeClr val="accent6">
                    <a:lumMod val="50000"/>
                  </a:schemeClr>
                </a:solidFill>
              </a:rPr>
              <a:t>Festival de Physique 2024</a:t>
            </a:r>
            <a:endParaRPr lang="fr-FR" sz="2400" dirty="0"/>
          </a:p>
          <a:p>
            <a:pPr marL="285750" indent="-285750">
              <a:buFont typeface="Arial" panose="020B0604020202020204" pitchFamily="34" charset="0"/>
              <a:buChar char="•"/>
            </a:pPr>
            <a:r>
              <a:rPr lang="fr-FR" sz="2400" dirty="0">
                <a:solidFill>
                  <a:srgbClr val="00B0F0"/>
                </a:solidFill>
              </a:rPr>
              <a:t>Fête de la Science: un thème proposé « Recherche fondamentale, innovation et applications »</a:t>
            </a:r>
          </a:p>
          <a:p>
            <a:pPr marL="285750" indent="-285750">
              <a:buFont typeface="Arial" panose="020B0604020202020204" pitchFamily="34" charset="0"/>
              <a:buChar char="•"/>
            </a:pPr>
            <a:r>
              <a:rPr lang="fr-FR" sz="2400" dirty="0">
                <a:solidFill>
                  <a:srgbClr val="00B0F0"/>
                </a:solidFill>
              </a:rPr>
              <a:t>Calendrier thématique </a:t>
            </a:r>
          </a:p>
          <a:p>
            <a:pPr marL="285750" indent="-285750">
              <a:buFont typeface="Arial" panose="020B0604020202020204" pitchFamily="34" charset="0"/>
              <a:buChar char="•"/>
            </a:pPr>
            <a:r>
              <a:rPr lang="fr-FR" sz="2400" dirty="0">
                <a:solidFill>
                  <a:srgbClr val="00B0F0"/>
                </a:solidFill>
              </a:rPr>
              <a:t>Petites vidéos « Journée(s) sans physique » </a:t>
            </a:r>
          </a:p>
          <a:p>
            <a:pPr marL="285750" indent="-285750">
              <a:buFont typeface="Arial" panose="020B0604020202020204" pitchFamily="34" charset="0"/>
              <a:buChar char="•"/>
            </a:pPr>
            <a:r>
              <a:rPr lang="fr-FR" sz="2400" dirty="0">
                <a:solidFill>
                  <a:srgbClr val="00B0F0"/>
                </a:solidFill>
              </a:rPr>
              <a:t>Timbre « Année de la Physique » ?</a:t>
            </a:r>
          </a:p>
          <a:p>
            <a:pPr marL="285750" indent="-285750">
              <a:buFont typeface="Arial" panose="020B0604020202020204" pitchFamily="34" charset="0"/>
              <a:buChar char="•"/>
            </a:pPr>
            <a:r>
              <a:rPr lang="fr-FR" sz="2400" dirty="0">
                <a:solidFill>
                  <a:srgbClr val="002060"/>
                </a:solidFill>
              </a:rPr>
              <a:t>Plus projets existant dans le cadre 150 ans de la SFP : BD jeunes lauréates et lauréats, portraits de Physiciennes, expo accélérateurs,…</a:t>
            </a:r>
          </a:p>
        </p:txBody>
      </p:sp>
    </p:spTree>
    <p:extLst>
      <p:ext uri="{BB962C8B-B14F-4D97-AF65-F5344CB8AC3E}">
        <p14:creationId xmlns:p14="http://schemas.microsoft.com/office/powerpoint/2010/main" val="112950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A01942-7184-437B-A3DC-1E630E4F242A}"/>
              </a:ext>
            </a:extLst>
          </p:cNvPr>
          <p:cNvSpPr>
            <a:spLocks noGrp="1"/>
          </p:cNvSpPr>
          <p:nvPr>
            <p:ph type="ctrTitle"/>
          </p:nvPr>
        </p:nvSpPr>
        <p:spPr>
          <a:xfrm>
            <a:off x="214313" y="846661"/>
            <a:ext cx="5881687" cy="516472"/>
          </a:xfrm>
        </p:spPr>
        <p:txBody>
          <a:bodyPr>
            <a:noAutofit/>
          </a:bodyPr>
          <a:lstStyle/>
          <a:p>
            <a:r>
              <a:rPr lang="fr-FR" sz="2400" dirty="0"/>
              <a:t>Rencontre Enseignement Didactique</a:t>
            </a:r>
            <a:br>
              <a:rPr lang="fr-FR" sz="2400" dirty="0"/>
            </a:br>
            <a:r>
              <a:rPr lang="fr-FR" sz="2400" dirty="0"/>
              <a:t> et Physique </a:t>
            </a:r>
          </a:p>
        </p:txBody>
      </p:sp>
      <p:sp>
        <p:nvSpPr>
          <p:cNvPr id="3" name="Espace réservé du numéro de diapositive 2">
            <a:extLst>
              <a:ext uri="{FF2B5EF4-FFF2-40B4-BE49-F238E27FC236}">
                <a16:creationId xmlns:a16="http://schemas.microsoft.com/office/drawing/2014/main" id="{EE749E99-BAC6-4608-89D5-DB55AFC31FB9}"/>
              </a:ext>
            </a:extLst>
          </p:cNvPr>
          <p:cNvSpPr>
            <a:spLocks noGrp="1"/>
          </p:cNvSpPr>
          <p:nvPr>
            <p:ph type="sldNum" sz="quarter" idx="4"/>
          </p:nvPr>
        </p:nvSpPr>
        <p:spPr/>
        <p:txBody>
          <a:bodyPr/>
          <a:lstStyle/>
          <a:p>
            <a:fld id="{185F3D75-FCFB-0743-B0C1-09D62B5F6DAB}" type="slidenum">
              <a:rPr lang="fr-FR" smtClean="0"/>
              <a:t>5</a:t>
            </a:fld>
            <a:endParaRPr lang="fr-FR"/>
          </a:p>
        </p:txBody>
      </p:sp>
      <p:sp>
        <p:nvSpPr>
          <p:cNvPr id="4" name="Espace réservé du texte 3">
            <a:extLst>
              <a:ext uri="{FF2B5EF4-FFF2-40B4-BE49-F238E27FC236}">
                <a16:creationId xmlns:a16="http://schemas.microsoft.com/office/drawing/2014/main" id="{DCBEE3D1-903C-4D33-8FC5-2A9D1C735FA0}"/>
              </a:ext>
            </a:extLst>
          </p:cNvPr>
          <p:cNvSpPr>
            <a:spLocks noGrp="1"/>
          </p:cNvSpPr>
          <p:nvPr>
            <p:ph type="body" sz="quarter" idx="14"/>
          </p:nvPr>
        </p:nvSpPr>
        <p:spPr/>
        <p:txBody>
          <a:bodyPr/>
          <a:lstStyle/>
          <a:p>
            <a:endParaRPr lang="fr-FR"/>
          </a:p>
        </p:txBody>
      </p:sp>
      <p:sp>
        <p:nvSpPr>
          <p:cNvPr id="5" name="Espace réservé du texte 4">
            <a:extLst>
              <a:ext uri="{FF2B5EF4-FFF2-40B4-BE49-F238E27FC236}">
                <a16:creationId xmlns:a16="http://schemas.microsoft.com/office/drawing/2014/main" id="{B99514FB-861B-4995-8BA6-9CEAF827ACC5}"/>
              </a:ext>
            </a:extLst>
          </p:cNvPr>
          <p:cNvSpPr>
            <a:spLocks noGrp="1"/>
          </p:cNvSpPr>
          <p:nvPr>
            <p:ph type="body" sz="quarter" idx="13"/>
          </p:nvPr>
        </p:nvSpPr>
        <p:spPr>
          <a:xfrm>
            <a:off x="214313" y="1628772"/>
            <a:ext cx="10615740" cy="3400425"/>
          </a:xfrm>
        </p:spPr>
        <p:txBody>
          <a:bodyPr>
            <a:normAutofit fontScale="92500" lnSpcReduction="20000"/>
          </a:bodyPr>
          <a:lstStyle/>
          <a:p>
            <a:r>
              <a:rPr lang="fr-FR" dirty="0"/>
              <a:t>Organisée du 3 au 7 juillet 2023 dans le cadre du Congrès Général de la SFP</a:t>
            </a:r>
          </a:p>
          <a:p>
            <a:r>
              <a:rPr lang="fr-FR" dirty="0"/>
              <a:t>La vocation des REDP est de constituer un lieu de rencontre et de partage autour de l’enseignement de la physique, à tous les niveaux et selon toutes les approches et toute les déclinaisons. Elles proposent de renforcer des échanges, souvent trop rares, entre physiciens dont l’activité d’enseignement est centrale et des chercheurs en didactique de la physique.</a:t>
            </a:r>
            <a:br>
              <a:rPr lang="fr-FR" dirty="0"/>
            </a:br>
            <a:r>
              <a:rPr lang="fr-FR" dirty="0"/>
              <a:t>Les REDP s’inscrivent dans la lignée des Deuxièmes REOD (Rencontres Enseignement de l’Optique et Didactique) organisées à Nice dans le cadre du colloque OPTIQUE Nice 2022.</a:t>
            </a:r>
          </a:p>
          <a:p>
            <a:r>
              <a:rPr lang="fr-FR" dirty="0"/>
              <a:t>Session d’ouverture : enseigner le non-linéaire : enjeux et stratégies </a:t>
            </a:r>
          </a:p>
          <a:p>
            <a:r>
              <a:rPr lang="fr-FR" dirty="0"/>
              <a:t>Puis 4 sessions : enseignement de la physique à l’école primaire, enseignement de la physique dans le secondaire et deux sessions enseignement de la physique dans le supérieur dont une consacrée à l’adaptation des parcours de première année aux nouveaux bacheliers en follow-up des journées organisées en juillet à Nice sur ce sujet.</a:t>
            </a:r>
          </a:p>
          <a:p>
            <a:br>
              <a:rPr lang="fr-FR" dirty="0"/>
            </a:br>
            <a:endParaRPr lang="fr-FR" dirty="0"/>
          </a:p>
          <a:p>
            <a:endParaRPr lang="fr-FR" dirty="0"/>
          </a:p>
          <a:p>
            <a:endParaRPr lang="fr-FR" dirty="0"/>
          </a:p>
          <a:p>
            <a:endParaRPr lang="fr-FR" dirty="0"/>
          </a:p>
          <a:p>
            <a:endParaRPr lang="fr-FR" dirty="0"/>
          </a:p>
        </p:txBody>
      </p:sp>
      <p:sp>
        <p:nvSpPr>
          <p:cNvPr id="8" name="Rectangle 3">
            <a:extLst>
              <a:ext uri="{FF2B5EF4-FFF2-40B4-BE49-F238E27FC236}">
                <a16:creationId xmlns:a16="http://schemas.microsoft.com/office/drawing/2014/main" id="{BFC923F8-3331-496D-BCC3-FA73EF0EC479}"/>
              </a:ext>
            </a:extLst>
          </p:cNvPr>
          <p:cNvSpPr>
            <a:spLocks noChangeArrowheads="1"/>
          </p:cNvSpPr>
          <p:nvPr/>
        </p:nvSpPr>
        <p:spPr bwMode="auto">
          <a:xfrm>
            <a:off x="102944" y="529483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dirty="0">
                <a:ln>
                  <a:noFill/>
                </a:ln>
                <a:solidFill>
                  <a:schemeClr val="tx1"/>
                </a:solidFill>
                <a:effectLst/>
                <a:latin typeface="Arial" panose="020B0604020202020204" pitchFamily="34" charset="0"/>
              </a:rPr>
              <a:t>Didactique de la physique,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dirty="0">
                <a:ln>
                  <a:noFill/>
                </a:ln>
                <a:solidFill>
                  <a:schemeClr val="tx1"/>
                </a:solidFill>
                <a:effectLst/>
                <a:latin typeface="Arial" panose="020B0604020202020204" pitchFamily="34" charset="0"/>
              </a:rPr>
              <a:t>Perspectives éducatives,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dirty="0">
                <a:ln>
                  <a:noFill/>
                </a:ln>
                <a:solidFill>
                  <a:schemeClr val="tx1"/>
                </a:solidFill>
                <a:effectLst/>
                <a:latin typeface="Arial" panose="020B0604020202020204" pitchFamily="34" charset="0"/>
              </a:rPr>
              <a:t>Obstacles épistémologiques courants en physique,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dirty="0">
                <a:ln>
                  <a:noFill/>
                </a:ln>
                <a:solidFill>
                  <a:schemeClr val="tx1"/>
                </a:solidFill>
                <a:effectLst/>
                <a:latin typeface="Arial" panose="020B0604020202020204" pitchFamily="34" charset="0"/>
              </a:rPr>
              <a:t>Démarche d’investigation en physique,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dirty="0">
                <a:ln>
                  <a:noFill/>
                </a:ln>
                <a:solidFill>
                  <a:schemeClr val="tx1"/>
                </a:solidFill>
                <a:effectLst/>
                <a:latin typeface="Arial" panose="020B0604020202020204" pitchFamily="34" charset="0"/>
              </a:rPr>
              <a:t>Enjeux pédagogiques de l’histoire de la physique,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dirty="0">
                <a:ln>
                  <a:noFill/>
                </a:ln>
                <a:solidFill>
                  <a:schemeClr val="tx1"/>
                </a:solidFill>
                <a:effectLst/>
                <a:latin typeface="Arial" panose="020B0604020202020204" pitchFamily="34" charset="0"/>
              </a:rPr>
              <a:t>Vulgarisation de la physique,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dirty="0">
                <a:ln>
                  <a:noFill/>
                </a:ln>
                <a:solidFill>
                  <a:schemeClr val="tx1"/>
                </a:solidFill>
                <a:effectLst/>
                <a:latin typeface="Arial" panose="020B0604020202020204" pitchFamily="34" charset="0"/>
              </a:rPr>
              <a:t>Physique à l’école primaire, au secondaire, dans l’enseignement professionnel, l’enseignement supérieur,</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dirty="0">
                <a:ln>
                  <a:noFill/>
                </a:ln>
                <a:solidFill>
                  <a:schemeClr val="tx1"/>
                </a:solidFill>
                <a:effectLst/>
                <a:latin typeface="Arial" panose="020B0604020202020204" pitchFamily="34" charset="0"/>
              </a:rPr>
              <a:t>Programmes,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dirty="0">
                <a:ln>
                  <a:noFill/>
                </a:ln>
                <a:solidFill>
                  <a:schemeClr val="tx1"/>
                </a:solidFill>
                <a:effectLst/>
                <a:latin typeface="Arial" panose="020B0604020202020204" pitchFamily="34" charset="0"/>
              </a:rPr>
              <a:t>Retours d’expérience, etc.</a:t>
            </a:r>
          </a:p>
        </p:txBody>
      </p:sp>
    </p:spTree>
    <p:extLst>
      <p:ext uri="{BB962C8B-B14F-4D97-AF65-F5344CB8AC3E}">
        <p14:creationId xmlns:p14="http://schemas.microsoft.com/office/powerpoint/2010/main" val="2592700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011C21-5655-4955-B423-59C0F54FEBD0}"/>
              </a:ext>
            </a:extLst>
          </p:cNvPr>
          <p:cNvSpPr>
            <a:spLocks noGrp="1"/>
          </p:cNvSpPr>
          <p:nvPr>
            <p:ph type="ctrTitle"/>
          </p:nvPr>
        </p:nvSpPr>
        <p:spPr/>
        <p:txBody>
          <a:bodyPr>
            <a:normAutofit fontScale="90000"/>
          </a:bodyPr>
          <a:lstStyle/>
          <a:p>
            <a:r>
              <a:rPr lang="fr-FR" dirty="0"/>
              <a:t>Olympiades de Physique</a:t>
            </a:r>
          </a:p>
        </p:txBody>
      </p:sp>
      <p:sp>
        <p:nvSpPr>
          <p:cNvPr id="3" name="Espace réservé du numéro de diapositive 2">
            <a:extLst>
              <a:ext uri="{FF2B5EF4-FFF2-40B4-BE49-F238E27FC236}">
                <a16:creationId xmlns:a16="http://schemas.microsoft.com/office/drawing/2014/main" id="{3CF43D08-90A1-439F-9710-F2DEE4F609CE}"/>
              </a:ext>
            </a:extLst>
          </p:cNvPr>
          <p:cNvSpPr>
            <a:spLocks noGrp="1"/>
          </p:cNvSpPr>
          <p:nvPr>
            <p:ph type="sldNum" sz="quarter" idx="4"/>
          </p:nvPr>
        </p:nvSpPr>
        <p:spPr/>
        <p:txBody>
          <a:bodyPr/>
          <a:lstStyle/>
          <a:p>
            <a:fld id="{185F3D75-FCFB-0743-B0C1-09D62B5F6DAB}" type="slidenum">
              <a:rPr lang="fr-FR" smtClean="0"/>
              <a:t>6</a:t>
            </a:fld>
            <a:endParaRPr lang="fr-FR"/>
          </a:p>
        </p:txBody>
      </p:sp>
      <p:sp>
        <p:nvSpPr>
          <p:cNvPr id="4" name="Espace réservé du texte 3">
            <a:extLst>
              <a:ext uri="{FF2B5EF4-FFF2-40B4-BE49-F238E27FC236}">
                <a16:creationId xmlns:a16="http://schemas.microsoft.com/office/drawing/2014/main" id="{F112A113-7C4A-43A6-BD78-87A32B81162C}"/>
              </a:ext>
            </a:extLst>
          </p:cNvPr>
          <p:cNvSpPr>
            <a:spLocks noGrp="1"/>
          </p:cNvSpPr>
          <p:nvPr>
            <p:ph type="body" sz="quarter" idx="14"/>
          </p:nvPr>
        </p:nvSpPr>
        <p:spPr/>
        <p:txBody>
          <a:bodyPr/>
          <a:lstStyle/>
          <a:p>
            <a:endParaRPr lang="fr-FR"/>
          </a:p>
        </p:txBody>
      </p:sp>
      <p:sp>
        <p:nvSpPr>
          <p:cNvPr id="5" name="Espace réservé du texte 4">
            <a:extLst>
              <a:ext uri="{FF2B5EF4-FFF2-40B4-BE49-F238E27FC236}">
                <a16:creationId xmlns:a16="http://schemas.microsoft.com/office/drawing/2014/main" id="{A1DE2A8D-ECDA-45A3-93E3-A0718F684CA9}"/>
              </a:ext>
            </a:extLst>
          </p:cNvPr>
          <p:cNvSpPr>
            <a:spLocks noGrp="1"/>
          </p:cNvSpPr>
          <p:nvPr>
            <p:ph type="body" sz="quarter" idx="13"/>
          </p:nvPr>
        </p:nvSpPr>
        <p:spPr>
          <a:xfrm>
            <a:off x="557213" y="2028825"/>
            <a:ext cx="11013463" cy="3400425"/>
          </a:xfrm>
        </p:spPr>
        <p:txBody>
          <a:bodyPr>
            <a:noAutofit/>
          </a:bodyPr>
          <a:lstStyle/>
          <a:p>
            <a:r>
              <a:rPr lang="fr-FR" sz="2800" dirty="0" err="1"/>
              <a:t>Evenement</a:t>
            </a:r>
            <a:r>
              <a:rPr lang="fr-FR" sz="2800" dirty="0"/>
              <a:t> récurrent depuis 30 ans maintenant. </a:t>
            </a:r>
          </a:p>
          <a:p>
            <a:r>
              <a:rPr lang="fr-FR" sz="2800" dirty="0"/>
              <a:t>Ce serait bien de faire en 2024 des « Olympiades de Physique ++ »</a:t>
            </a:r>
          </a:p>
          <a:p>
            <a:r>
              <a:rPr lang="fr-FR" sz="2800" dirty="0"/>
              <a:t>Principal objectif : augmenter le nombre de classes participantes .</a:t>
            </a:r>
          </a:p>
          <a:p>
            <a:r>
              <a:rPr lang="fr-FR" sz="2800" dirty="0"/>
              <a:t>Ceci pourra être atteint en principe assez facilement via la communication </a:t>
            </a:r>
            <a:r>
              <a:rPr lang="fr-FR" sz="2800" dirty="0" err="1"/>
              <a:t>hiérrachique</a:t>
            </a:r>
            <a:r>
              <a:rPr lang="fr-FR" sz="2800" dirty="0"/>
              <a:t> autour de l’Année de la </a:t>
            </a:r>
            <a:r>
              <a:rPr lang="fr-FR" sz="2800" dirty="0" err="1"/>
              <a:t>Pjhysique</a:t>
            </a:r>
            <a:endParaRPr lang="fr-FR" sz="2800" dirty="0"/>
          </a:p>
          <a:p>
            <a:r>
              <a:rPr lang="fr-FR" sz="2800" dirty="0"/>
              <a:t>Suggestion : impliquer plus </a:t>
            </a:r>
          </a:p>
          <a:p>
            <a:pPr marL="285750" indent="-285750">
              <a:buFont typeface="Arial" panose="020B0604020202020204" pitchFamily="34" charset="0"/>
              <a:buChar char="•"/>
            </a:pPr>
            <a:r>
              <a:rPr lang="fr-FR" sz="2800" dirty="0"/>
              <a:t>la francophonie,</a:t>
            </a:r>
          </a:p>
          <a:p>
            <a:pPr marL="285750" indent="-285750">
              <a:buFont typeface="Arial" panose="020B0604020202020204" pitchFamily="34" charset="0"/>
              <a:buChar char="•"/>
            </a:pPr>
            <a:r>
              <a:rPr lang="fr-FR" sz="2800" dirty="0"/>
              <a:t> les DOM-TOM (</a:t>
            </a:r>
            <a:r>
              <a:rPr lang="fr-FR" sz="2800" dirty="0" err="1"/>
              <a:t>soiutien</a:t>
            </a:r>
            <a:r>
              <a:rPr lang="fr-FR" sz="2800" dirty="0"/>
              <a:t> des ministères concernés),</a:t>
            </a:r>
          </a:p>
          <a:p>
            <a:pPr marL="285750" indent="-285750">
              <a:buFont typeface="Arial" panose="020B0604020202020204" pitchFamily="34" charset="0"/>
              <a:buChar char="•"/>
            </a:pPr>
            <a:r>
              <a:rPr lang="fr-FR" sz="2800" dirty="0"/>
              <a:t> les zones éducation prioritaire</a:t>
            </a:r>
          </a:p>
        </p:txBody>
      </p:sp>
    </p:spTree>
    <p:extLst>
      <p:ext uri="{BB962C8B-B14F-4D97-AF65-F5344CB8AC3E}">
        <p14:creationId xmlns:p14="http://schemas.microsoft.com/office/powerpoint/2010/main" val="1940426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2222D8-EF16-4C19-83FA-670B8F2E65DE}"/>
              </a:ext>
            </a:extLst>
          </p:cNvPr>
          <p:cNvSpPr>
            <a:spLocks noGrp="1"/>
          </p:cNvSpPr>
          <p:nvPr>
            <p:ph type="ctrTitle"/>
          </p:nvPr>
        </p:nvSpPr>
        <p:spPr/>
        <p:txBody>
          <a:bodyPr>
            <a:normAutofit/>
          </a:bodyPr>
          <a:lstStyle/>
          <a:p>
            <a:r>
              <a:rPr lang="fr-FR" sz="2400" dirty="0"/>
              <a:t>Plaquette des métiers de la physique</a:t>
            </a:r>
          </a:p>
        </p:txBody>
      </p:sp>
      <p:sp>
        <p:nvSpPr>
          <p:cNvPr id="3" name="Espace réservé du numéro de diapositive 2">
            <a:extLst>
              <a:ext uri="{FF2B5EF4-FFF2-40B4-BE49-F238E27FC236}">
                <a16:creationId xmlns:a16="http://schemas.microsoft.com/office/drawing/2014/main" id="{187AA916-3CB1-45ED-87C5-2B9E3AE99032}"/>
              </a:ext>
            </a:extLst>
          </p:cNvPr>
          <p:cNvSpPr>
            <a:spLocks noGrp="1"/>
          </p:cNvSpPr>
          <p:nvPr>
            <p:ph type="sldNum" sz="quarter" idx="4"/>
          </p:nvPr>
        </p:nvSpPr>
        <p:spPr/>
        <p:txBody>
          <a:bodyPr/>
          <a:lstStyle/>
          <a:p>
            <a:fld id="{185F3D75-FCFB-0743-B0C1-09D62B5F6DAB}" type="slidenum">
              <a:rPr lang="fr-FR" smtClean="0"/>
              <a:t>7</a:t>
            </a:fld>
            <a:endParaRPr lang="fr-FR"/>
          </a:p>
        </p:txBody>
      </p:sp>
      <p:sp>
        <p:nvSpPr>
          <p:cNvPr id="4" name="Espace réservé du texte 3">
            <a:extLst>
              <a:ext uri="{FF2B5EF4-FFF2-40B4-BE49-F238E27FC236}">
                <a16:creationId xmlns:a16="http://schemas.microsoft.com/office/drawing/2014/main" id="{A66643D9-10A4-41EB-8B4D-859A0775879F}"/>
              </a:ext>
            </a:extLst>
          </p:cNvPr>
          <p:cNvSpPr>
            <a:spLocks noGrp="1"/>
          </p:cNvSpPr>
          <p:nvPr>
            <p:ph type="body" sz="quarter" idx="14"/>
          </p:nvPr>
        </p:nvSpPr>
        <p:spPr/>
        <p:txBody>
          <a:bodyPr/>
          <a:lstStyle/>
          <a:p>
            <a:endParaRPr lang="fr-FR"/>
          </a:p>
        </p:txBody>
      </p:sp>
      <p:pic>
        <p:nvPicPr>
          <p:cNvPr id="7" name="Image 6">
            <a:extLst>
              <a:ext uri="{FF2B5EF4-FFF2-40B4-BE49-F238E27FC236}">
                <a16:creationId xmlns:a16="http://schemas.microsoft.com/office/drawing/2014/main" id="{C97AB821-516E-4CD2-9152-0B2C72AD9BDF}"/>
              </a:ext>
            </a:extLst>
          </p:cNvPr>
          <p:cNvPicPr>
            <a:picLocks noChangeAspect="1"/>
          </p:cNvPicPr>
          <p:nvPr/>
        </p:nvPicPr>
        <p:blipFill>
          <a:blip r:embed="rId2"/>
          <a:stretch>
            <a:fillRect/>
          </a:stretch>
        </p:blipFill>
        <p:spPr>
          <a:xfrm>
            <a:off x="1098052" y="1759058"/>
            <a:ext cx="1943344" cy="1853651"/>
          </a:xfrm>
          <a:prstGeom prst="rect">
            <a:avLst/>
          </a:prstGeom>
        </p:spPr>
      </p:pic>
      <p:sp>
        <p:nvSpPr>
          <p:cNvPr id="8" name="ZoneTexte 7">
            <a:extLst>
              <a:ext uri="{FF2B5EF4-FFF2-40B4-BE49-F238E27FC236}">
                <a16:creationId xmlns:a16="http://schemas.microsoft.com/office/drawing/2014/main" id="{85806FAC-62E1-440F-9B03-CFC5BFFA5CB2}"/>
              </a:ext>
            </a:extLst>
          </p:cNvPr>
          <p:cNvSpPr txBox="1"/>
          <p:nvPr/>
        </p:nvSpPr>
        <p:spPr>
          <a:xfrm>
            <a:off x="3479369" y="1906292"/>
            <a:ext cx="7614579" cy="2031325"/>
          </a:xfrm>
          <a:prstGeom prst="rect">
            <a:avLst/>
          </a:prstGeom>
          <a:noFill/>
        </p:spPr>
        <p:txBody>
          <a:bodyPr wrap="square" rtlCol="0">
            <a:spAutoFit/>
          </a:bodyPr>
          <a:lstStyle/>
          <a:p>
            <a:r>
              <a:rPr lang="fr-FR" dirty="0"/>
              <a:t>Réactualisation de la plaquette des métiers de la physique parue en 2005. Format similaire avec une double page par grande thématique où peuvent se trouver des métiers nécessitant une formation de physicien. Une extension à cette plaquette sous la forme d’un site web permettra de rajouter du contenu plus dynamique.</a:t>
            </a:r>
          </a:p>
          <a:p>
            <a:r>
              <a:rPr lang="fr-FR" dirty="0"/>
              <a:t>Comité éditorial avec les sociétés savantes sœurs dans notre domaine : AFC, AFM, RNM, SF2A, SF2M, SFA, SFµ</a:t>
            </a:r>
            <a:r>
              <a:rPr lang="fr-FR"/>
              <a:t>, SFO, SFV</a:t>
            </a:r>
            <a:r>
              <a:rPr lang="fr-FR" dirty="0"/>
              <a:t>, </a:t>
            </a:r>
            <a:r>
              <a:rPr lang="fr-FR" dirty="0" err="1"/>
              <a:t>UdPPC</a:t>
            </a:r>
            <a:r>
              <a:rPr lang="fr-FR" dirty="0"/>
              <a:t> et UPS.</a:t>
            </a:r>
          </a:p>
        </p:txBody>
      </p:sp>
      <p:sp>
        <p:nvSpPr>
          <p:cNvPr id="9" name="ZoneTexte 8">
            <a:extLst>
              <a:ext uri="{FF2B5EF4-FFF2-40B4-BE49-F238E27FC236}">
                <a16:creationId xmlns:a16="http://schemas.microsoft.com/office/drawing/2014/main" id="{A4B2E543-602A-478D-AF84-DD35048421D8}"/>
              </a:ext>
            </a:extLst>
          </p:cNvPr>
          <p:cNvSpPr txBox="1"/>
          <p:nvPr/>
        </p:nvSpPr>
        <p:spPr>
          <a:xfrm>
            <a:off x="1983093" y="3581970"/>
            <a:ext cx="1058303" cy="261610"/>
          </a:xfrm>
          <a:prstGeom prst="rect">
            <a:avLst/>
          </a:prstGeom>
          <a:noFill/>
        </p:spPr>
        <p:txBody>
          <a:bodyPr wrap="none" rtlCol="0">
            <a:spAutoFit/>
          </a:bodyPr>
          <a:lstStyle/>
          <a:p>
            <a:r>
              <a:rPr lang="fr-FR" sz="1100" dirty="0"/>
              <a:t>Plaquette 2005</a:t>
            </a:r>
          </a:p>
        </p:txBody>
      </p:sp>
      <p:sp>
        <p:nvSpPr>
          <p:cNvPr id="10" name="ZoneTexte 9">
            <a:extLst>
              <a:ext uri="{FF2B5EF4-FFF2-40B4-BE49-F238E27FC236}">
                <a16:creationId xmlns:a16="http://schemas.microsoft.com/office/drawing/2014/main" id="{9021F8B5-DB04-43FE-96EE-DA7FE3A0DB58}"/>
              </a:ext>
            </a:extLst>
          </p:cNvPr>
          <p:cNvSpPr txBox="1"/>
          <p:nvPr/>
        </p:nvSpPr>
        <p:spPr>
          <a:xfrm>
            <a:off x="1098053" y="4002110"/>
            <a:ext cx="9995896" cy="2308324"/>
          </a:xfrm>
          <a:prstGeom prst="rect">
            <a:avLst/>
          </a:prstGeom>
          <a:noFill/>
        </p:spPr>
        <p:txBody>
          <a:bodyPr wrap="square" rtlCol="0">
            <a:spAutoFit/>
          </a:bodyPr>
          <a:lstStyle/>
          <a:p>
            <a:r>
              <a:rPr lang="fr-FR" dirty="0"/>
              <a:t>Dans chaque double page, deux interviews de personnes ayant trouvé un emploi dans le domaine considéré suite à des études de physique. Le comité s’attache à diversifier les genres, les niveaux d’études et les origines géographiques des témoignages. </a:t>
            </a:r>
          </a:p>
          <a:p>
            <a:r>
              <a:rPr lang="fr-FR" dirty="0"/>
              <a:t>Actuellement la collecte des noms de personnes susceptibles d’intervenir continue dans certaines thématiques tandis que le travail d’interview confié à une journaliste commence dans les thématiques où le comité a déjà pu choisir les interventions.</a:t>
            </a:r>
          </a:p>
          <a:p>
            <a:r>
              <a:rPr lang="fr-FR" dirty="0"/>
              <a:t>Parallèlement au travail sur le contenu, la charte graphique de la plaquette est entièrement revue pour moderniser la présentation.</a:t>
            </a:r>
          </a:p>
        </p:txBody>
      </p:sp>
    </p:spTree>
    <p:extLst>
      <p:ext uri="{BB962C8B-B14F-4D97-AF65-F5344CB8AC3E}">
        <p14:creationId xmlns:p14="http://schemas.microsoft.com/office/powerpoint/2010/main" val="1637306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5F02F8-027D-4864-A8E1-DC8F4BB3E072}"/>
              </a:ext>
            </a:extLst>
          </p:cNvPr>
          <p:cNvSpPr>
            <a:spLocks noGrp="1"/>
          </p:cNvSpPr>
          <p:nvPr>
            <p:ph type="ctrTitle"/>
          </p:nvPr>
        </p:nvSpPr>
        <p:spPr/>
        <p:txBody>
          <a:bodyPr>
            <a:normAutofit fontScale="90000"/>
          </a:bodyPr>
          <a:lstStyle/>
          <a:p>
            <a:r>
              <a:rPr lang="fr-FR" dirty="0"/>
              <a:t>Festival de Physique 2024 (?) </a:t>
            </a:r>
          </a:p>
        </p:txBody>
      </p:sp>
      <p:sp>
        <p:nvSpPr>
          <p:cNvPr id="3" name="Espace réservé du numéro de diapositive 2">
            <a:extLst>
              <a:ext uri="{FF2B5EF4-FFF2-40B4-BE49-F238E27FC236}">
                <a16:creationId xmlns:a16="http://schemas.microsoft.com/office/drawing/2014/main" id="{64815C5D-EC1B-44FC-8DFD-10EC15962E19}"/>
              </a:ext>
            </a:extLst>
          </p:cNvPr>
          <p:cNvSpPr>
            <a:spLocks noGrp="1"/>
          </p:cNvSpPr>
          <p:nvPr>
            <p:ph type="sldNum" sz="quarter" idx="4"/>
          </p:nvPr>
        </p:nvSpPr>
        <p:spPr/>
        <p:txBody>
          <a:bodyPr/>
          <a:lstStyle/>
          <a:p>
            <a:fld id="{185F3D75-FCFB-0743-B0C1-09D62B5F6DAB}" type="slidenum">
              <a:rPr lang="fr-FR" smtClean="0"/>
              <a:t>8</a:t>
            </a:fld>
            <a:endParaRPr lang="fr-FR"/>
          </a:p>
        </p:txBody>
      </p:sp>
      <p:sp>
        <p:nvSpPr>
          <p:cNvPr id="4" name="Espace réservé du texte 3">
            <a:extLst>
              <a:ext uri="{FF2B5EF4-FFF2-40B4-BE49-F238E27FC236}">
                <a16:creationId xmlns:a16="http://schemas.microsoft.com/office/drawing/2014/main" id="{E36CAB1F-BD82-4BBB-BF32-94A2B87BC742}"/>
              </a:ext>
            </a:extLst>
          </p:cNvPr>
          <p:cNvSpPr>
            <a:spLocks noGrp="1"/>
          </p:cNvSpPr>
          <p:nvPr>
            <p:ph type="body" sz="quarter" idx="14"/>
          </p:nvPr>
        </p:nvSpPr>
        <p:spPr/>
        <p:txBody>
          <a:bodyPr/>
          <a:lstStyle/>
          <a:p>
            <a:endParaRPr lang="fr-FR"/>
          </a:p>
        </p:txBody>
      </p:sp>
      <p:sp>
        <p:nvSpPr>
          <p:cNvPr id="5" name="Espace réservé du texte 4">
            <a:extLst>
              <a:ext uri="{FF2B5EF4-FFF2-40B4-BE49-F238E27FC236}">
                <a16:creationId xmlns:a16="http://schemas.microsoft.com/office/drawing/2014/main" id="{5A35D4C6-F5B9-4065-A4BB-4153FC6C2D19}"/>
              </a:ext>
            </a:extLst>
          </p:cNvPr>
          <p:cNvSpPr>
            <a:spLocks noGrp="1"/>
          </p:cNvSpPr>
          <p:nvPr>
            <p:ph type="body" sz="quarter" idx="13"/>
          </p:nvPr>
        </p:nvSpPr>
        <p:spPr/>
        <p:txBody>
          <a:bodyPr/>
          <a:lstStyle/>
          <a:p>
            <a:r>
              <a:rPr lang="fr-FR" dirty="0"/>
              <a:t>Manifestation grand public visant à accueillir sur </a:t>
            </a:r>
            <a:r>
              <a:rPr lang="fr-FR" b="1" dirty="0"/>
              <a:t>un </a:t>
            </a:r>
            <a:r>
              <a:rPr lang="fr-FR" b="1" dirty="0" err="1"/>
              <a:t>week</a:t>
            </a:r>
            <a:r>
              <a:rPr lang="fr-FR" b="1" dirty="0"/>
              <a:t> end </a:t>
            </a:r>
            <a:r>
              <a:rPr lang="fr-FR" dirty="0"/>
              <a:t>end dans </a:t>
            </a:r>
            <a:r>
              <a:rPr lang="fr-FR" b="1" dirty="0"/>
              <a:t>un lieu non scientifique </a:t>
            </a:r>
            <a:r>
              <a:rPr lang="fr-FR" dirty="0"/>
              <a:t>entre 10000 et 5000 visiteurs en proposant des manifestations très variées:</a:t>
            </a:r>
          </a:p>
          <a:p>
            <a:r>
              <a:rPr lang="fr-FR" dirty="0"/>
              <a:t>Conférences, débats, </a:t>
            </a:r>
            <a:r>
              <a:rPr lang="fr-FR" dirty="0" err="1"/>
              <a:t>atelirs</a:t>
            </a:r>
            <a:r>
              <a:rPr lang="fr-FR" dirty="0"/>
              <a:t>, expériences, spectacles, films, rencontres avec des médiateurs/</a:t>
            </a:r>
            <a:r>
              <a:rPr lang="fr-FR" dirty="0" err="1"/>
              <a:t>trices</a:t>
            </a:r>
            <a:r>
              <a:rPr lang="fr-FR" dirty="0"/>
              <a:t> et des </a:t>
            </a:r>
            <a:r>
              <a:rPr lang="fr-FR" dirty="0" err="1"/>
              <a:t>chercheur.e.s</a:t>
            </a:r>
            <a:endParaRPr lang="fr-FR" dirty="0"/>
          </a:p>
          <a:p>
            <a:r>
              <a:rPr lang="fr-FR" dirty="0"/>
              <a:t>« galop d’essai » les 26-28 mai 2023 au Ground Control près de la gare de Lyon en partenariat avec l’</a:t>
            </a:r>
            <a:r>
              <a:rPr lang="fr-FR" dirty="0" err="1"/>
              <a:t>assocation</a:t>
            </a:r>
            <a:r>
              <a:rPr lang="fr-FR" dirty="0"/>
              <a:t> de youtubeurs/</a:t>
            </a:r>
            <a:r>
              <a:rPr lang="fr-FR" dirty="0" err="1"/>
              <a:t>bloguers</a:t>
            </a:r>
            <a:r>
              <a:rPr lang="fr-FR" dirty="0"/>
              <a:t> « Café des Sciences  (Version originale déjà soutenue par plusieurs partenaires ici présents)</a:t>
            </a:r>
          </a:p>
          <a:p>
            <a:r>
              <a:rPr lang="fr-FR" dirty="0"/>
              <a:t>Programmation combinée en cours d’élaboration</a:t>
            </a:r>
          </a:p>
          <a:p>
            <a:endParaRPr lang="fr-FR" dirty="0"/>
          </a:p>
        </p:txBody>
      </p:sp>
      <p:pic>
        <p:nvPicPr>
          <p:cNvPr id="6" name="Image 5">
            <a:extLst>
              <a:ext uri="{FF2B5EF4-FFF2-40B4-BE49-F238E27FC236}">
                <a16:creationId xmlns:a16="http://schemas.microsoft.com/office/drawing/2014/main" id="{6B6795E0-42D1-4AB2-9F6E-2C106C17C0A4}"/>
              </a:ext>
            </a:extLst>
          </p:cNvPr>
          <p:cNvPicPr>
            <a:picLocks noChangeAspect="1"/>
          </p:cNvPicPr>
          <p:nvPr/>
        </p:nvPicPr>
        <p:blipFill>
          <a:blip r:embed="rId2"/>
          <a:stretch>
            <a:fillRect/>
          </a:stretch>
        </p:blipFill>
        <p:spPr>
          <a:xfrm>
            <a:off x="2618890" y="4481656"/>
            <a:ext cx="6173418" cy="2376344"/>
          </a:xfrm>
          <a:prstGeom prst="rect">
            <a:avLst/>
          </a:prstGeom>
        </p:spPr>
      </p:pic>
    </p:spTree>
    <p:extLst>
      <p:ext uri="{BB962C8B-B14F-4D97-AF65-F5344CB8AC3E}">
        <p14:creationId xmlns:p14="http://schemas.microsoft.com/office/powerpoint/2010/main" val="200628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0EDE6A-4E6E-4A30-860B-9AFA41F28D8F}"/>
              </a:ext>
            </a:extLst>
          </p:cNvPr>
          <p:cNvSpPr>
            <a:spLocks noGrp="1"/>
          </p:cNvSpPr>
          <p:nvPr>
            <p:ph type="ctrTitle"/>
          </p:nvPr>
        </p:nvSpPr>
        <p:spPr/>
        <p:txBody>
          <a:bodyPr>
            <a:normAutofit fontScale="90000"/>
          </a:bodyPr>
          <a:lstStyle/>
          <a:p>
            <a:r>
              <a:rPr lang="fr-FR" dirty="0"/>
              <a:t>Nuit de la Physique</a:t>
            </a:r>
          </a:p>
        </p:txBody>
      </p:sp>
      <p:sp>
        <p:nvSpPr>
          <p:cNvPr id="3" name="Espace réservé du numéro de diapositive 2">
            <a:extLst>
              <a:ext uri="{FF2B5EF4-FFF2-40B4-BE49-F238E27FC236}">
                <a16:creationId xmlns:a16="http://schemas.microsoft.com/office/drawing/2014/main" id="{5BD547C3-4C38-40AF-83F5-7E0C1029D9DC}"/>
              </a:ext>
            </a:extLst>
          </p:cNvPr>
          <p:cNvSpPr>
            <a:spLocks noGrp="1"/>
          </p:cNvSpPr>
          <p:nvPr>
            <p:ph type="sldNum" sz="quarter" idx="4"/>
          </p:nvPr>
        </p:nvSpPr>
        <p:spPr/>
        <p:txBody>
          <a:bodyPr/>
          <a:lstStyle/>
          <a:p>
            <a:fld id="{185F3D75-FCFB-0743-B0C1-09D62B5F6DAB}" type="slidenum">
              <a:rPr lang="fr-FR" smtClean="0"/>
              <a:t>9</a:t>
            </a:fld>
            <a:endParaRPr lang="fr-FR"/>
          </a:p>
        </p:txBody>
      </p:sp>
      <p:sp>
        <p:nvSpPr>
          <p:cNvPr id="4" name="Espace réservé du texte 3">
            <a:extLst>
              <a:ext uri="{FF2B5EF4-FFF2-40B4-BE49-F238E27FC236}">
                <a16:creationId xmlns:a16="http://schemas.microsoft.com/office/drawing/2014/main" id="{DCC152C0-757B-450B-B20A-A3E6374B13E7}"/>
              </a:ext>
            </a:extLst>
          </p:cNvPr>
          <p:cNvSpPr>
            <a:spLocks noGrp="1"/>
          </p:cNvSpPr>
          <p:nvPr>
            <p:ph type="body" sz="quarter" idx="14"/>
          </p:nvPr>
        </p:nvSpPr>
        <p:spPr/>
        <p:txBody>
          <a:bodyPr/>
          <a:lstStyle/>
          <a:p>
            <a:endParaRPr lang="fr-FR"/>
          </a:p>
        </p:txBody>
      </p:sp>
      <p:sp>
        <p:nvSpPr>
          <p:cNvPr id="5" name="Espace réservé du texte 4">
            <a:extLst>
              <a:ext uri="{FF2B5EF4-FFF2-40B4-BE49-F238E27FC236}">
                <a16:creationId xmlns:a16="http://schemas.microsoft.com/office/drawing/2014/main" id="{375FB9CC-E15A-4560-8F9A-0B87E9CB2D01}"/>
              </a:ext>
            </a:extLst>
          </p:cNvPr>
          <p:cNvSpPr>
            <a:spLocks noGrp="1"/>
          </p:cNvSpPr>
          <p:nvPr>
            <p:ph type="body" sz="quarter" idx="13"/>
          </p:nvPr>
        </p:nvSpPr>
        <p:spPr/>
        <p:txBody>
          <a:bodyPr>
            <a:normAutofit fontScale="92500" lnSpcReduction="20000"/>
          </a:bodyPr>
          <a:lstStyle/>
          <a:p>
            <a:pPr marL="285750" indent="-285750">
              <a:buFont typeface="Arial" panose="020B0604020202020204" pitchFamily="34" charset="0"/>
              <a:buChar char="•"/>
            </a:pPr>
            <a:r>
              <a:rPr lang="fr-FR" sz="2800" dirty="0" err="1"/>
              <a:t>Evenement</a:t>
            </a:r>
            <a:r>
              <a:rPr lang="fr-FR" sz="2800" dirty="0"/>
              <a:t> combinant concours à destination du scolaire et grande soirée festive très distribuée</a:t>
            </a:r>
          </a:p>
          <a:p>
            <a:pPr marL="285750" indent="-285750">
              <a:buFont typeface="Arial" panose="020B0604020202020204" pitchFamily="34" charset="0"/>
              <a:buChar char="•"/>
            </a:pPr>
            <a:r>
              <a:rPr lang="fr-FR" sz="2800" dirty="0"/>
              <a:t>Thème principal proposé Physique et Sport</a:t>
            </a:r>
          </a:p>
          <a:p>
            <a:pPr marL="285750" indent="-285750">
              <a:buFont typeface="Arial" panose="020B0604020202020204" pitchFamily="34" charset="0"/>
              <a:buChar char="•"/>
            </a:pPr>
            <a:r>
              <a:rPr lang="fr-FR" sz="2800" dirty="0"/>
              <a:t>Impact « Année de la </a:t>
            </a:r>
            <a:r>
              <a:rPr lang="fr-FR" sz="2800" dirty="0" err="1"/>
              <a:t>Pysique</a:t>
            </a:r>
            <a:r>
              <a:rPr lang="fr-FR" sz="2800" dirty="0"/>
              <a:t> » très important pour augmenter le nombre de réponses aux concours (techniques, littéraires, artistiques)</a:t>
            </a:r>
          </a:p>
          <a:p>
            <a:pPr marL="285750" indent="-285750">
              <a:buFont typeface="Arial" panose="020B0604020202020204" pitchFamily="34" charset="0"/>
              <a:buChar char="•"/>
            </a:pPr>
            <a:r>
              <a:rPr lang="fr-FR" sz="2800" dirty="0"/>
              <a:t>Une vingtaine de sites potentiels</a:t>
            </a:r>
          </a:p>
          <a:p>
            <a:pPr marL="285750" indent="-285750">
              <a:buFont typeface="Arial" panose="020B0604020202020204" pitchFamily="34" charset="0"/>
              <a:buChar char="•"/>
            </a:pPr>
            <a:r>
              <a:rPr lang="fr-FR" sz="2800" dirty="0"/>
              <a:t>Soirée ludique et instructive</a:t>
            </a:r>
          </a:p>
          <a:p>
            <a:pPr marL="285750" indent="-285750">
              <a:buFont typeface="Arial" panose="020B0604020202020204" pitchFamily="34" charset="0"/>
              <a:buChar char="•"/>
            </a:pPr>
            <a:r>
              <a:rPr lang="fr-FR" sz="2800" dirty="0"/>
              <a:t>Veut viser tous les niveaux scolaires et étudiants</a:t>
            </a:r>
          </a:p>
        </p:txBody>
      </p:sp>
    </p:spTree>
    <p:extLst>
      <p:ext uri="{BB962C8B-B14F-4D97-AF65-F5344CB8AC3E}">
        <p14:creationId xmlns:p14="http://schemas.microsoft.com/office/powerpoint/2010/main" val="317904747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TotalTime>
  <Words>1096</Words>
  <Application>Microsoft Office PowerPoint</Application>
  <PresentationFormat>Grand écran</PresentationFormat>
  <Paragraphs>93</Paragraphs>
  <Slides>12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12</vt:i4>
      </vt:variant>
    </vt:vector>
  </HeadingPairs>
  <TitlesOfParts>
    <vt:vector size="18" baseType="lpstr">
      <vt:lpstr>Arial</vt:lpstr>
      <vt:lpstr>Calibri</vt:lpstr>
      <vt:lpstr>Calibri Light</vt:lpstr>
      <vt:lpstr>Tahoma</vt:lpstr>
      <vt:lpstr>Wingdings</vt:lpstr>
      <vt:lpstr>Thème Office</vt:lpstr>
      <vt:lpstr>Présentation PowerPoint</vt:lpstr>
      <vt:lpstr>150 ans et après</vt:lpstr>
      <vt:lpstr>L’année de la Physique </vt:lpstr>
      <vt:lpstr>Liste des projets proposés par la SFP </vt:lpstr>
      <vt:lpstr>Rencontre Enseignement Didactique  et Physique </vt:lpstr>
      <vt:lpstr>Olympiades de Physique</vt:lpstr>
      <vt:lpstr>Plaquette des métiers de la physique</vt:lpstr>
      <vt:lpstr>Festival de Physique 2024 (?) </vt:lpstr>
      <vt:lpstr>Nuit de la Physique</vt:lpstr>
      <vt:lpstr>Calendrier thématique</vt:lpstr>
      <vt:lpstr>Vidéos « journée sans physique »</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Olipia</dc:creator>
  <cp:lastModifiedBy>Guy Wormser</cp:lastModifiedBy>
  <cp:revision>15</cp:revision>
  <dcterms:created xsi:type="dcterms:W3CDTF">2022-05-03T09:22:51Z</dcterms:created>
  <dcterms:modified xsi:type="dcterms:W3CDTF">2022-11-27T23:52:29Z</dcterms:modified>
</cp:coreProperties>
</file>