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7" r:id="rId1"/>
    <p:sldMasterId id="2147483713" r:id="rId2"/>
  </p:sldMasterIdLst>
  <p:notesMasterIdLst>
    <p:notesMasterId r:id="rId21"/>
  </p:notesMasterIdLst>
  <p:sldIdLst>
    <p:sldId id="256" r:id="rId3"/>
    <p:sldId id="1741" r:id="rId4"/>
    <p:sldId id="1738" r:id="rId5"/>
    <p:sldId id="1739" r:id="rId6"/>
    <p:sldId id="1740" r:id="rId7"/>
    <p:sldId id="1745" r:id="rId8"/>
    <p:sldId id="1742" r:id="rId9"/>
    <p:sldId id="1695" r:id="rId10"/>
    <p:sldId id="1747" r:id="rId11"/>
    <p:sldId id="1748" r:id="rId12"/>
    <p:sldId id="1746" r:id="rId13"/>
    <p:sldId id="1735" r:id="rId14"/>
    <p:sldId id="1743" r:id="rId15"/>
    <p:sldId id="1744" r:id="rId16"/>
    <p:sldId id="1716" r:id="rId17"/>
    <p:sldId id="1733" r:id="rId18"/>
    <p:sldId id="1737" r:id="rId19"/>
    <p:sldId id="1736" r:id="rId20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456487"/>
    <a:srgbClr val="CC0066"/>
    <a:srgbClr val="F39200"/>
    <a:srgbClr val="229023"/>
    <a:srgbClr val="E05314"/>
    <a:srgbClr val="6600CC"/>
    <a:srgbClr val="7A286A"/>
    <a:srgbClr val="511F74"/>
    <a:srgbClr val="002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6291" autoAdjust="0"/>
  </p:normalViewPr>
  <p:slideViewPr>
    <p:cSldViewPr>
      <p:cViewPr varScale="1">
        <p:scale>
          <a:sx n="149" d="100"/>
          <a:sy n="149" d="100"/>
        </p:scale>
        <p:origin x="376" y="168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%20Seb\1_IJCLab\CS%20et%20CSS\CSS\Donnees%20FTE%20projets_acc&#233;l&#233;rateu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occhi\Desktop\Copie%20de%20PERLE-JORGEN-new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/>
              <a:t>Main Accelerator Project  at </a:t>
            </a:r>
            <a:r>
              <a:rPr lang="fr-FR" sz="1600" b="1" dirty="0" err="1"/>
              <a:t>IJCLab</a:t>
            </a:r>
            <a:endParaRPr lang="fr-FR" sz="1600" b="1" dirty="0"/>
          </a:p>
        </c:rich>
      </c:tx>
      <c:layout>
        <c:manualLayout>
          <c:xMode val="edge"/>
          <c:yMode val="edge"/>
          <c:x val="0.18005274721207726"/>
          <c:y val="1.3171517873143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0231916082573701"/>
          <c:y val="0.11434295336665563"/>
          <c:w val="0.7065739914642063"/>
          <c:h val="0.78177115755796467"/>
        </c:manualLayout>
      </c:layout>
      <c:lineChart>
        <c:grouping val="standard"/>
        <c:varyColors val="0"/>
        <c:ser>
          <c:idx val="0"/>
          <c:order val="0"/>
          <c:tx>
            <c:strRef>
              <c:f>Feuil1!$B$52</c:f>
              <c:strCache>
                <c:ptCount val="1"/>
                <c:pt idx="0">
                  <c:v>THOMX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Feuil1!$C$51:$J$51</c:f>
              <c:numCache>
                <c:formatCode>General</c:formatCode>
                <c:ptCount val="8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numCache>
            </c:numRef>
          </c:cat>
          <c:val>
            <c:numRef>
              <c:f>Feuil1!$C$52:$J$52</c:f>
              <c:numCache>
                <c:formatCode>0" FTE"</c:formatCode>
                <c:ptCount val="8"/>
                <c:pt idx="0">
                  <c:v>29.046511627906977</c:v>
                </c:pt>
                <c:pt idx="1">
                  <c:v>19.591966173361524</c:v>
                </c:pt>
                <c:pt idx="2">
                  <c:v>15.389912372093027</c:v>
                </c:pt>
                <c:pt idx="3">
                  <c:v>11</c:v>
                </c:pt>
                <c:pt idx="4">
                  <c:v>8</c:v>
                </c:pt>
                <c:pt idx="5">
                  <c:v>6</c:v>
                </c:pt>
                <c:pt idx="6">
                  <c:v>5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24-453A-AD7B-91A1765B1159}"/>
            </c:ext>
          </c:extLst>
        </c:ser>
        <c:ser>
          <c:idx val="1"/>
          <c:order val="1"/>
          <c:tx>
            <c:strRef>
              <c:f>Feuil1!$B$53</c:f>
              <c:strCache>
                <c:ptCount val="1"/>
                <c:pt idx="0">
                  <c:v>ESS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Feuil1!$C$51:$J$51</c:f>
              <c:numCache>
                <c:formatCode>General</c:formatCode>
                <c:ptCount val="8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numCache>
            </c:numRef>
          </c:cat>
          <c:val>
            <c:numRef>
              <c:f>Feuil1!$C$53:$J$53</c:f>
              <c:numCache>
                <c:formatCode>0" FTE"</c:formatCode>
                <c:ptCount val="8"/>
                <c:pt idx="0">
                  <c:v>18.790697674418606</c:v>
                </c:pt>
                <c:pt idx="1">
                  <c:v>14.142555119299306</c:v>
                </c:pt>
                <c:pt idx="2">
                  <c:v>9.4303834418604655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24-453A-AD7B-91A1765B1159}"/>
            </c:ext>
          </c:extLst>
        </c:ser>
        <c:ser>
          <c:idx val="2"/>
          <c:order val="2"/>
          <c:tx>
            <c:strRef>
              <c:f>Feuil1!$B$54</c:f>
              <c:strCache>
                <c:ptCount val="1"/>
                <c:pt idx="0">
                  <c:v>MYRRHA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Feuil1!$C$51:$J$51</c:f>
              <c:numCache>
                <c:formatCode>General</c:formatCode>
                <c:ptCount val="8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numCache>
            </c:numRef>
          </c:cat>
          <c:val>
            <c:numRef>
              <c:f>Feuil1!$C$54:$J$54</c:f>
              <c:numCache>
                <c:formatCode>0" FTE"</c:formatCode>
                <c:ptCount val="8"/>
                <c:pt idx="0">
                  <c:v>10.534883720930232</c:v>
                </c:pt>
                <c:pt idx="1">
                  <c:v>13.325279371791</c:v>
                </c:pt>
                <c:pt idx="2">
                  <c:v>12.910902976744184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24-453A-AD7B-91A1765B1159}"/>
            </c:ext>
          </c:extLst>
        </c:ser>
        <c:ser>
          <c:idx val="3"/>
          <c:order val="3"/>
          <c:tx>
            <c:strRef>
              <c:f>Feuil1!$B$55</c:f>
              <c:strCache>
                <c:ptCount val="1"/>
                <c:pt idx="0">
                  <c:v>PALLAS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Feuil1!$C$51:$J$51</c:f>
              <c:numCache>
                <c:formatCode>General</c:formatCode>
                <c:ptCount val="8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numCache>
            </c:numRef>
          </c:cat>
          <c:val>
            <c:numRef>
              <c:f>Feuil1!$C$55:$J$55</c:f>
              <c:numCache>
                <c:formatCode>0" FTE"</c:formatCode>
                <c:ptCount val="8"/>
                <c:pt idx="0">
                  <c:v>4.558139534883721</c:v>
                </c:pt>
                <c:pt idx="1">
                  <c:v>8.1606765327695552</c:v>
                </c:pt>
                <c:pt idx="2">
                  <c:v>8.1449712558139531</c:v>
                </c:pt>
                <c:pt idx="3">
                  <c:v>13</c:v>
                </c:pt>
                <c:pt idx="4">
                  <c:v>12</c:v>
                </c:pt>
                <c:pt idx="5">
                  <c:v>12</c:v>
                </c:pt>
                <c:pt idx="6">
                  <c:v>10</c:v>
                </c:pt>
                <c:pt idx="7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24-453A-AD7B-91A1765B1159}"/>
            </c:ext>
          </c:extLst>
        </c:ser>
        <c:ser>
          <c:idx val="4"/>
          <c:order val="4"/>
          <c:tx>
            <c:strRef>
              <c:f>Feuil1!$B$56</c:f>
              <c:strCache>
                <c:ptCount val="1"/>
                <c:pt idx="0">
                  <c:v>FCC   NPC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Feuil1!$C$51:$J$51</c:f>
              <c:numCache>
                <c:formatCode>General</c:formatCode>
                <c:ptCount val="8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numCache>
            </c:numRef>
          </c:cat>
          <c:val>
            <c:numRef>
              <c:f>Feuil1!$C$56:$J$56</c:f>
              <c:numCache>
                <c:formatCode>0" FTE"</c:formatCode>
                <c:ptCount val="8"/>
                <c:pt idx="0">
                  <c:v>8.5813953488372086</c:v>
                </c:pt>
                <c:pt idx="1">
                  <c:v>6.257595892479614</c:v>
                </c:pt>
                <c:pt idx="2">
                  <c:v>4.2198730697674423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524-453A-AD7B-91A1765B1159}"/>
            </c:ext>
          </c:extLst>
        </c:ser>
        <c:ser>
          <c:idx val="5"/>
          <c:order val="5"/>
          <c:tx>
            <c:strRef>
              <c:f>Feuil1!$B$57</c:f>
              <c:strCache>
                <c:ptCount val="1"/>
                <c:pt idx="0">
                  <c:v>ILE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Feuil1!$C$51:$J$51</c:f>
              <c:numCache>
                <c:formatCode>General</c:formatCode>
                <c:ptCount val="8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numCache>
            </c:numRef>
          </c:cat>
          <c:val>
            <c:numRef>
              <c:f>Feuil1!$C$57:$J$57</c:f>
              <c:numCache>
                <c:formatCode>0" FTE"</c:formatCode>
                <c:ptCount val="8"/>
                <c:pt idx="0">
                  <c:v>3.3023255813953489</c:v>
                </c:pt>
                <c:pt idx="1">
                  <c:v>2.9747478103292058</c:v>
                </c:pt>
                <c:pt idx="2">
                  <c:v>1.3578978604651164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524-453A-AD7B-91A1765B1159}"/>
            </c:ext>
          </c:extLst>
        </c:ser>
        <c:ser>
          <c:idx val="6"/>
          <c:order val="6"/>
          <c:tx>
            <c:strRef>
              <c:f>Feuil1!$B$58</c:f>
              <c:strCache>
                <c:ptCount val="1"/>
                <c:pt idx="0">
                  <c:v>PIP II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Feuil1!$C$51:$J$51</c:f>
              <c:numCache>
                <c:formatCode>General</c:formatCode>
                <c:ptCount val="8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numCache>
            </c:numRef>
          </c:cat>
          <c:val>
            <c:numRef>
              <c:f>Feuil1!$C$58:$J$58</c:f>
              <c:numCache>
                <c:formatCode>0" FTE"</c:formatCode>
                <c:ptCount val="8"/>
                <c:pt idx="0">
                  <c:v>3.3255813953488373</c:v>
                </c:pt>
                <c:pt idx="1">
                  <c:v>3.4681063122923588</c:v>
                </c:pt>
                <c:pt idx="2">
                  <c:v>5.4569616744186042</c:v>
                </c:pt>
                <c:pt idx="3">
                  <c:v>6</c:v>
                </c:pt>
                <c:pt idx="4">
                  <c:v>5</c:v>
                </c:pt>
                <c:pt idx="5">
                  <c:v>6</c:v>
                </c:pt>
                <c:pt idx="6">
                  <c:v>5</c:v>
                </c:pt>
                <c:pt idx="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524-453A-AD7B-91A1765B1159}"/>
            </c:ext>
          </c:extLst>
        </c:ser>
        <c:ser>
          <c:idx val="7"/>
          <c:order val="7"/>
          <c:tx>
            <c:strRef>
              <c:f>Feuil1!$B$59</c:f>
              <c:strCache>
                <c:ptCount val="1"/>
                <c:pt idx="0">
                  <c:v>PERLE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Feuil1!$C$51:$J$51</c:f>
              <c:numCache>
                <c:formatCode>General</c:formatCode>
                <c:ptCount val="8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numCache>
            </c:numRef>
          </c:cat>
          <c:val>
            <c:numRef>
              <c:f>Feuil1!$C$59:$J$59</c:f>
              <c:numCache>
                <c:formatCode>0" FTE"</c:formatCode>
                <c:ptCount val="8"/>
                <c:pt idx="0">
                  <c:v>2.3953488372093021</c:v>
                </c:pt>
                <c:pt idx="1">
                  <c:v>3.0915131380247658</c:v>
                </c:pt>
                <c:pt idx="2">
                  <c:v>5.626094837209302</c:v>
                </c:pt>
                <c:pt idx="3">
                  <c:v>18</c:v>
                </c:pt>
                <c:pt idx="4">
                  <c:v>20</c:v>
                </c:pt>
                <c:pt idx="5">
                  <c:v>22</c:v>
                </c:pt>
                <c:pt idx="6">
                  <c:v>20</c:v>
                </c:pt>
                <c:pt idx="7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524-453A-AD7B-91A1765B1159}"/>
            </c:ext>
          </c:extLst>
        </c:ser>
        <c:ser>
          <c:idx val="8"/>
          <c:order val="8"/>
          <c:tx>
            <c:strRef>
              <c:f>Feuil1!$B$60</c:f>
              <c:strCache>
                <c:ptCount val="1"/>
                <c:pt idx="0">
                  <c:v>SRF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numRef>
              <c:f>Feuil1!$C$51:$J$51</c:f>
              <c:numCache>
                <c:formatCode>General</c:formatCode>
                <c:ptCount val="8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numCache>
            </c:numRef>
          </c:cat>
          <c:val>
            <c:numRef>
              <c:f>Feuil1!$C$60:$J$60</c:f>
              <c:numCache>
                <c:formatCode>0" FTE"</c:formatCode>
                <c:ptCount val="8"/>
                <c:pt idx="0">
                  <c:v>2.2093023255813953</c:v>
                </c:pt>
                <c:pt idx="1">
                  <c:v>2.5761401389308367</c:v>
                </c:pt>
                <c:pt idx="2">
                  <c:v>2.0610087906976746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524-453A-AD7B-91A1765B1159}"/>
            </c:ext>
          </c:extLst>
        </c:ser>
        <c:ser>
          <c:idx val="9"/>
          <c:order val="9"/>
          <c:tx>
            <c:strRef>
              <c:f>Feuil1!$B$61</c:f>
              <c:strCache>
                <c:ptCount val="1"/>
                <c:pt idx="0">
                  <c:v>PHIL/TWAC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numRef>
              <c:f>Feuil1!$C$51:$J$51</c:f>
              <c:numCache>
                <c:formatCode>General</c:formatCode>
                <c:ptCount val="8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numCache>
            </c:numRef>
          </c:cat>
          <c:val>
            <c:numRef>
              <c:f>Feuil1!$C$61:$J$61</c:f>
              <c:numCache>
                <c:formatCode>0" FTE"</c:formatCode>
                <c:ptCount val="8"/>
                <c:pt idx="0">
                  <c:v>0</c:v>
                </c:pt>
                <c:pt idx="1">
                  <c:v>2.1045001510117789</c:v>
                </c:pt>
                <c:pt idx="2">
                  <c:v>1.441256418604651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524-453A-AD7B-91A1765B1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9833151"/>
        <c:axId val="1579833567"/>
      </c:lineChart>
      <c:catAx>
        <c:axId val="1579833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79833567"/>
        <c:crosses val="autoZero"/>
        <c:auto val="1"/>
        <c:lblAlgn val="ctr"/>
        <c:lblOffset val="100"/>
        <c:noMultiLvlLbl val="0"/>
      </c:catAx>
      <c:valAx>
        <c:axId val="1579833567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FTE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79833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374242773438489"/>
          <c:y val="9.3386844070071348E-2"/>
          <c:w val="0.16250111449618884"/>
          <c:h val="0.517232206937048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SPENDING</a:t>
            </a:r>
            <a:r>
              <a:rPr lang="fr-FR" baseline="0"/>
              <a:t> PROFILE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BUDGET!$N$10</c:f>
              <c:strCache>
                <c:ptCount val="1"/>
                <c:pt idx="0">
                  <c:v>COSTRUCTION</c:v>
                </c:pt>
              </c:strCache>
            </c:strRef>
          </c:tx>
          <c:spPr>
            <a:ln w="38100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BUDGET!$O$6:$U$6</c:f>
              <c:numCache>
                <c:formatCode>General</c:formatCode>
                <c:ptCount val="7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</c:numCache>
            </c:numRef>
          </c:cat>
          <c:val>
            <c:numRef>
              <c:f>BUDGET!$O$10:$U$10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2970</c:v>
                </c:pt>
                <c:pt idx="3">
                  <c:v>7300</c:v>
                </c:pt>
                <c:pt idx="4">
                  <c:v>6200</c:v>
                </c:pt>
                <c:pt idx="5">
                  <c:v>1050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25-4482-8DAB-E6025D458A77}"/>
            </c:ext>
          </c:extLst>
        </c:ser>
        <c:ser>
          <c:idx val="3"/>
          <c:order val="1"/>
          <c:tx>
            <c:strRef>
              <c:f>BUDGET!$N$11</c:f>
              <c:strCache>
                <c:ptCount val="1"/>
                <c:pt idx="0">
                  <c:v>COSTRUCTION-INFRA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BUDGET!$O$6:$U$6</c:f>
              <c:numCache>
                <c:formatCode>General</c:formatCode>
                <c:ptCount val="7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</c:numCache>
            </c:numRef>
          </c:cat>
          <c:val>
            <c:numRef>
              <c:f>BUDGET!$O$11:$U$11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500</c:v>
                </c:pt>
                <c:pt idx="3">
                  <c:v>1200</c:v>
                </c:pt>
                <c:pt idx="4">
                  <c:v>1600</c:v>
                </c:pt>
                <c:pt idx="5">
                  <c:v>500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25-4482-8DAB-E6025D458A77}"/>
            </c:ext>
          </c:extLst>
        </c:ser>
        <c:ser>
          <c:idx val="4"/>
          <c:order val="2"/>
          <c:tx>
            <c:strRef>
              <c:f>BUDGET!$N$12</c:f>
              <c:strCache>
                <c:ptCount val="1"/>
                <c:pt idx="0">
                  <c:v>P2B+IN-KIND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92D050"/>
              </a:solidFill>
              <a:ln w="38100">
                <a:solidFill>
                  <a:srgbClr val="FF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7096557633785842E-2"/>
                  <c:y val="-6.3027923599722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25-4482-8DAB-E6025D458A77}"/>
                </c:ext>
              </c:extLst>
            </c:dLbl>
            <c:dLbl>
              <c:idx val="2"/>
              <c:layout>
                <c:manualLayout>
                  <c:x val="-2.3236518505444535E-2"/>
                  <c:y val="-4.2974445552912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25-4482-8DAB-E6025D458A7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25-4482-8DAB-E6025D458A7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25-4482-8DAB-E6025D458A7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25-4482-8DAB-E6025D458A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BUDGET!$O$6:$U$6</c:f>
              <c:numCache>
                <c:formatCode>General</c:formatCode>
                <c:ptCount val="7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</c:numCache>
            </c:numRef>
          </c:cat>
          <c:val>
            <c:numRef>
              <c:f>BUDGET!$O$12:$U$12</c:f>
              <c:numCache>
                <c:formatCode>General</c:formatCode>
                <c:ptCount val="7"/>
                <c:pt idx="0">
                  <c:v>168.5</c:v>
                </c:pt>
                <c:pt idx="1">
                  <c:v>783</c:v>
                </c:pt>
                <c:pt idx="2">
                  <c:v>928</c:v>
                </c:pt>
                <c:pt idx="3">
                  <c:v>25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525-4482-8DAB-E6025D458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8068767"/>
        <c:axId val="528214943"/>
      </c:lineChart>
      <c:catAx>
        <c:axId val="528068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8214943"/>
        <c:crosses val="autoZero"/>
        <c:auto val="1"/>
        <c:lblAlgn val="ctr"/>
        <c:lblOffset val="100"/>
        <c:noMultiLvlLbl val="0"/>
      </c:catAx>
      <c:valAx>
        <c:axId val="528214943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8068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311193613085807E-3"/>
          <c:y val="0.84658989708614973"/>
          <c:w val="0.98171172419630426"/>
          <c:h val="0.1293459216581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02/12/2022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02/12/2022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02/12/2022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02/12/2022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 Collaboration Board Meeting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7959903" y="481445"/>
            <a:ext cx="4320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0" dirty="0">
                <a:solidFill>
                  <a:schemeClr val="bg1"/>
                </a:solidFill>
              </a:rPr>
              <a:t>IN2P3</a:t>
            </a:r>
          </a:p>
        </p:txBody>
      </p:sp>
    </p:spTree>
    <p:extLst>
      <p:ext uri="{BB962C8B-B14F-4D97-AF65-F5344CB8AC3E}">
        <p14:creationId xmlns:p14="http://schemas.microsoft.com/office/powerpoint/2010/main" val="901638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02/12/2022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 Collaboration Board Meeting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9610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02/12/2022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 Collaboration Board Meeting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03060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7959903" y="481445"/>
            <a:ext cx="4320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0" dirty="0">
                <a:solidFill>
                  <a:schemeClr val="bg1"/>
                </a:solidFill>
              </a:rPr>
              <a:t>IN2P3</a:t>
            </a:r>
          </a:p>
        </p:txBody>
      </p:sp>
      <p:sp>
        <p:nvSpPr>
          <p:cNvPr id="2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02/12/2022</a:t>
            </a:r>
            <a:endParaRPr lang="fr-FR" dirty="0"/>
          </a:p>
        </p:txBody>
      </p:sp>
      <p:sp>
        <p:nvSpPr>
          <p:cNvPr id="2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 Collaboration Board Meeting</a:t>
            </a:r>
            <a:endParaRPr lang="fr-FR" dirty="0"/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8089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02/12/2022</a:t>
            </a:r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 Collaboration Board Meeting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87427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02/12/2022</a:t>
            </a:r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 Collaboration Board Meeting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11971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 Collaboration Board Meeting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606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 Collaboration Board Meeting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810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 Collaboration Board Meeting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46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02/12/2022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 Collaboration Board Meeting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469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 Collaboration Board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79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 Collaboration Board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61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02/12/2022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02/12/2022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02/12/2022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02/12/2022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02/12/2022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02/12/2022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02/12/2022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02/12/2022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PERLE Collaboration Board Meeting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02/12/2022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PERLE Collaboration Board Meeting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17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indico.ijclab.in2p3.fr/event/8623/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3C8A8624-B6BC-4CDB-B6BA-56A8EA4F98B6}"/>
              </a:ext>
            </a:extLst>
          </p:cNvPr>
          <p:cNvSpPr txBox="1">
            <a:spLocks/>
          </p:cNvSpPr>
          <p:nvPr/>
        </p:nvSpPr>
        <p:spPr>
          <a:xfrm>
            <a:off x="309823" y="1373560"/>
            <a:ext cx="10009112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sz="3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4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PERLE Collaboration Board Meeting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</a:pP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</a:pP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</a:pP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</a:pPr>
            <a:endParaRPr lang="en-GB" sz="2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</a:pPr>
            <a:br>
              <a:rPr lang="fr-FR" sz="4000" i="1" dirty="0">
                <a:solidFill>
                  <a:schemeClr val="accent5">
                    <a:lumMod val="75000"/>
                  </a:schemeClr>
                </a:solidFill>
              </a:rPr>
            </a:br>
            <a:endParaRPr lang="fr-FR" sz="40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399BE65-DD4B-B160-AFB0-C85B33F81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E9587C-A18B-7CF5-DA57-18086522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PERLE Collaboration Board Meeting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BA0A16-87B2-6E47-B829-A9F0FAF42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F94D18-BE24-AD49-B3E9-CFFAE7F2F2FE}"/>
              </a:ext>
            </a:extLst>
          </p:cNvPr>
          <p:cNvSpPr txBox="1"/>
          <p:nvPr/>
        </p:nvSpPr>
        <p:spPr>
          <a:xfrm>
            <a:off x="3082653" y="5005898"/>
            <a:ext cx="4302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latin typeface="+mn-lt"/>
              </a:rPr>
              <a:t>Walid Kaabi, Max Klein, Achille Stocchi,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8DF7143-2686-724D-67C5-936F9A171AE4}"/>
              </a:ext>
            </a:extLst>
          </p:cNvPr>
          <p:cNvSpPr txBox="1"/>
          <p:nvPr/>
        </p:nvSpPr>
        <p:spPr>
          <a:xfrm>
            <a:off x="1569963" y="2309664"/>
            <a:ext cx="81369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Meeting agenda:</a:t>
            </a:r>
          </a:p>
          <a:p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PERLE Collaboration Status</a:t>
            </a:r>
          </a:p>
          <a:p>
            <a:pPr marL="787400" lvl="1" indent="-285750">
              <a:buFont typeface="Courier New" panose="02070309020205020404" pitchFamily="49" charset="0"/>
              <a:buChar char="o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ESS-Bilbao Presentation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Project Progress</a:t>
            </a:r>
          </a:p>
          <a:p>
            <a:pPr marL="787400" lvl="1" indent="-285750">
              <a:buFont typeface="Courier New" panose="02070309020205020404" pitchFamily="49" charset="0"/>
              <a:buChar char="o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Decision on Cryomodule design (SPL Vs. ESS) and discussion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Resources involvement and funding requirements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AoB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563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0439CA6-05EA-416D-B633-5EC0CAD31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02/12/2022</a:t>
            </a:r>
            <a:endParaRPr lang="en-AU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C0B76A0-462D-4AEB-A258-229538CB5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 Collaboration Board Meeting</a:t>
            </a:r>
            <a:endParaRPr lang="en-AU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BFE7FC-7C94-4440-BCE0-7593361D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en-AU" smtClean="0"/>
              <a:pPr/>
              <a:t>10</a:t>
            </a:fld>
            <a:endParaRPr lang="en-AU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4A246D6-353C-24A4-7986-B07337EE1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931" y="1620989"/>
            <a:ext cx="1523752" cy="124670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8AE5589-6BAF-6302-3CEE-1EE9B6D73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491" y="1415244"/>
            <a:ext cx="1259801" cy="168650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0DA2FF7-47B3-A0BE-820A-CFA692C4E9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140" y="1791712"/>
            <a:ext cx="1523752" cy="107598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F262D68-B426-AC9F-F74E-97EA47847336}"/>
              </a:ext>
            </a:extLst>
          </p:cNvPr>
          <p:cNvSpPr txBox="1"/>
          <p:nvPr/>
        </p:nvSpPr>
        <p:spPr>
          <a:xfrm>
            <a:off x="198326" y="799237"/>
            <a:ext cx="10188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GB" sz="1400" dirty="0">
                <a:latin typeface="+mn-lt"/>
              </a:rPr>
              <a:t>Hook type HOM coupler was fabricated at CERN by 3D printing (polymer + Cu coating).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GB" sz="1400" dirty="0">
                <a:latin typeface="+mn-lt"/>
              </a:rPr>
              <a:t>2 other HOM coupler types (probe and DQW) are currently under fabrication at CERN (same technique).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22F67DE-30A0-EBEF-FCF9-17DC495FC746}"/>
              </a:ext>
            </a:extLst>
          </p:cNvPr>
          <p:cNvSpPr txBox="1"/>
          <p:nvPr/>
        </p:nvSpPr>
        <p:spPr>
          <a:xfrm>
            <a:off x="129804" y="3101752"/>
            <a:ext cx="105851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n-lt"/>
              </a:rPr>
              <a:t>Next steps: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HOM measurements on a </a:t>
            </a:r>
            <a:r>
              <a:rPr lang="en-GB" sz="1400" dirty="0" err="1">
                <a:latin typeface="+mn-lt"/>
              </a:rPr>
              <a:t>monocell</a:t>
            </a:r>
            <a:r>
              <a:rPr lang="en-GB" sz="1400" dirty="0">
                <a:latin typeface="+mn-lt"/>
              </a:rPr>
              <a:t> then 5-Cell Cu cavity will be performed at </a:t>
            </a:r>
            <a:r>
              <a:rPr lang="en-GB" sz="1400" dirty="0" err="1">
                <a:latin typeface="+mn-lt"/>
              </a:rPr>
              <a:t>Jlab</a:t>
            </a:r>
            <a:r>
              <a:rPr lang="en-GB" sz="1400" dirty="0">
                <a:latin typeface="+mn-lt"/>
              </a:rPr>
              <a:t> (Feb/March 23). Cavities Fabrication/modifications done by JLAB.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1400" dirty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400" dirty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400" dirty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400" dirty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400" dirty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400" dirty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latin typeface="+mn-lt"/>
              </a:rPr>
              <a:t>3D metal printing for the DQW coupler: under study with CERN. HOM couplers to be used with the 5-cell Cu cavity prototype in Feb/March 2023.</a:t>
            </a:r>
            <a:r>
              <a:rPr lang="en-GB" sz="1400" dirty="0">
                <a:latin typeface="+mn-lt"/>
              </a:rPr>
              <a:t> </a:t>
            </a:r>
          </a:p>
          <a:p>
            <a:endParaRPr lang="en-GB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0054BB5-E6C1-0278-1449-E5E4FAC49FC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1732938" y="3977596"/>
            <a:ext cx="1237570" cy="92604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ACAC8F9-E666-0E16-9768-CE8751D7900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55351" y="3977136"/>
            <a:ext cx="1233908" cy="92330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44CB8CC-7D41-66C9-0ACE-29C6D1166E8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63992" y="3977596"/>
            <a:ext cx="1237570" cy="92604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B8F68DF-74DC-897C-30BF-07EEE0AC521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79801" y="3977135"/>
            <a:ext cx="1233909" cy="92330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266C4E6-E977-9B0A-518C-BB46FB49D41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59073" y="3977135"/>
            <a:ext cx="1233910" cy="92330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3E075AE-3A32-13A3-6E46-8607DD7FBC6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56909" y="3973936"/>
            <a:ext cx="1237569" cy="926043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56FC6FD4-BE19-306B-E0A8-97F3013DBEF1}"/>
              </a:ext>
            </a:extLst>
          </p:cNvPr>
          <p:cNvSpPr txBox="1"/>
          <p:nvPr/>
        </p:nvSpPr>
        <p:spPr>
          <a:xfrm>
            <a:off x="1400152" y="139183"/>
            <a:ext cx="4158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HOM couplers prototyping and tests  </a:t>
            </a:r>
          </a:p>
        </p:txBody>
      </p:sp>
    </p:spTree>
    <p:extLst>
      <p:ext uri="{BB962C8B-B14F-4D97-AF65-F5344CB8AC3E}">
        <p14:creationId xmlns:p14="http://schemas.microsoft.com/office/powerpoint/2010/main" val="179275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id="{4DCE52B3-57D8-846F-1B95-EDCC16CBA8EA}"/>
              </a:ext>
            </a:extLst>
          </p:cNvPr>
          <p:cNvSpPr txBox="1"/>
          <p:nvPr/>
        </p:nvSpPr>
        <p:spPr>
          <a:xfrm>
            <a:off x="417835" y="8695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DC gun installation progress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0439CA6-05EA-416D-B633-5EC0CAD31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02/12/2022</a:t>
            </a:r>
            <a:endParaRPr lang="en-AU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C0B76A0-462D-4AEB-A258-229538CB5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 Collaboration Board Meeting</a:t>
            </a:r>
            <a:endParaRPr lang="en-AU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BFE7FC-7C94-4440-BCE0-7593361D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en-AU" smtClean="0"/>
              <a:pPr/>
              <a:t>11</a:t>
            </a:fld>
            <a:endParaRPr lang="en-AU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2E52F59-0EE2-E3B1-ED33-89DBCCD87E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715" y="1805606"/>
            <a:ext cx="1782200" cy="237626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F043836-8512-6CF9-D6B2-B99102D3EF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7763" y="1333481"/>
            <a:ext cx="1446464" cy="192861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1EA1CB9-B0A9-593A-100D-CD516FC997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7764" y="3333374"/>
            <a:ext cx="1446464" cy="19286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58E2A29-D07E-F7EF-BAA3-6AC260C032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668" y="2160090"/>
            <a:ext cx="2968998" cy="155224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148098C1-EFD5-CBDA-4BAA-E55F3A0C5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3074" y="1801706"/>
            <a:ext cx="1787769" cy="237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2005BAE-7CD7-8A57-A149-871EC51775C0}"/>
              </a:ext>
            </a:extLst>
          </p:cNvPr>
          <p:cNvSpPr/>
          <p:nvPr/>
        </p:nvSpPr>
        <p:spPr>
          <a:xfrm>
            <a:off x="515668" y="3797919"/>
            <a:ext cx="32145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+mn-lt"/>
              </a:rPr>
              <a:t>IGLOO : fully equipped bunker (radioprotection, crane, electrical power, compressed air …) 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latin typeface="+mn-lt"/>
              </a:rPr>
              <a:t>February 2022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2957D4-7142-471F-953D-251657F08EEA}"/>
              </a:ext>
            </a:extLst>
          </p:cNvPr>
          <p:cNvSpPr/>
          <p:nvPr/>
        </p:nvSpPr>
        <p:spPr>
          <a:xfrm>
            <a:off x="3899564" y="4234716"/>
            <a:ext cx="2062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+mn-lt"/>
              </a:rPr>
              <a:t>Installation of HV Vessel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latin typeface="+mn-lt"/>
              </a:rPr>
              <a:t>June 2022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E411BC-D8EB-AD7D-8137-BC988F4CE501}"/>
              </a:ext>
            </a:extLst>
          </p:cNvPr>
          <p:cNvSpPr/>
          <p:nvPr/>
        </p:nvSpPr>
        <p:spPr>
          <a:xfrm>
            <a:off x="5746427" y="5221476"/>
            <a:ext cx="223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+mn-lt"/>
              </a:rPr>
              <a:t>Installation of HV columns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  <a:latin typeface="+mn-lt"/>
              </a:rPr>
              <a:t>July 2022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0B76B3-7AA0-7EA8-E45A-D1E70F8DF94D}"/>
              </a:ext>
            </a:extLst>
          </p:cNvPr>
          <p:cNvSpPr/>
          <p:nvPr/>
        </p:nvSpPr>
        <p:spPr>
          <a:xfrm>
            <a:off x="7546627" y="4306724"/>
            <a:ext cx="223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+mn-lt"/>
              </a:rPr>
              <a:t>Test of </a:t>
            </a:r>
            <a:r>
              <a:rPr lang="fr-FR" sz="1400" dirty="0">
                <a:latin typeface="+mn-lt"/>
              </a:rPr>
              <a:t>HV </a:t>
            </a:r>
            <a:r>
              <a:rPr lang="fr-FR" sz="1400" dirty="0" err="1">
                <a:latin typeface="+mn-lt"/>
              </a:rPr>
              <a:t>vessel</a:t>
            </a:r>
            <a:r>
              <a:rPr lang="fr-FR" sz="1400" dirty="0">
                <a:latin typeface="+mn-lt"/>
              </a:rPr>
              <a:t> </a:t>
            </a:r>
            <a:r>
              <a:rPr lang="fr-FR" sz="1400" dirty="0" err="1">
                <a:latin typeface="+mn-lt"/>
              </a:rPr>
              <a:t>tightness</a:t>
            </a:r>
            <a:endParaRPr lang="en-GB" sz="1400" dirty="0">
              <a:latin typeface="+mn-lt"/>
            </a:endParaRPr>
          </a:p>
          <a:p>
            <a:pPr algn="ctr"/>
            <a:r>
              <a:rPr lang="en-GB" sz="1400" b="1" dirty="0">
                <a:solidFill>
                  <a:srgbClr val="FF0000"/>
                </a:solidFill>
                <a:latin typeface="+mn-lt"/>
              </a:rPr>
              <a:t>September 2022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CBF919-304D-AECA-CB91-454521E48B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6239" y="797496"/>
            <a:ext cx="6380295" cy="4763667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DD02696B-2DE9-D536-C657-D69F60448A03}"/>
              </a:ext>
            </a:extLst>
          </p:cNvPr>
          <p:cNvSpPr txBox="1"/>
          <p:nvPr/>
        </p:nvSpPr>
        <p:spPr>
          <a:xfrm>
            <a:off x="4715705" y="5160125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+mn-lt"/>
              </a:rPr>
              <a:t>December 2022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669F62F-1DF1-3783-E9E9-35EFFEA98A19}"/>
              </a:ext>
            </a:extLst>
          </p:cNvPr>
          <p:cNvSpPr txBox="1"/>
          <p:nvPr/>
        </p:nvSpPr>
        <p:spPr>
          <a:xfrm>
            <a:off x="2412262" y="1013520"/>
            <a:ext cx="59984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dirty="0">
                <a:solidFill>
                  <a:schemeClr val="bg1"/>
                </a:solidFill>
                <a:latin typeface="+mn-lt"/>
              </a:rPr>
              <a:t>Procurement of the laser system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dirty="0">
                <a:solidFill>
                  <a:schemeClr val="bg1"/>
                </a:solidFill>
                <a:latin typeface="+mn-lt"/>
              </a:rPr>
              <a:t>Request to the </a:t>
            </a:r>
            <a:r>
              <a:rPr lang="en-GB" sz="1400" dirty="0" err="1">
                <a:solidFill>
                  <a:schemeClr val="bg1"/>
                </a:solidFill>
                <a:latin typeface="+mn-lt"/>
              </a:rPr>
              <a:t>french</a:t>
            </a:r>
            <a:r>
              <a:rPr lang="en-GB" sz="1400" dirty="0">
                <a:solidFill>
                  <a:schemeClr val="bg1"/>
                </a:solidFill>
                <a:latin typeface="+mn-lt"/>
              </a:rPr>
              <a:t> Nuclear Safety Authority (ASN) drafted for operation at HV &gt; 30 kV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dirty="0">
                <a:solidFill>
                  <a:schemeClr val="bg1"/>
                </a:solidFill>
                <a:latin typeface="+mn-lt"/>
              </a:rPr>
              <a:t>Insulation gas system (for </a:t>
            </a:r>
            <a:r>
              <a:rPr lang="fr-FR" sz="1400" dirty="0">
                <a:solidFill>
                  <a:schemeClr val="bg1"/>
                </a:solidFill>
              </a:rPr>
              <a:t>3M™ </a:t>
            </a:r>
            <a:r>
              <a:rPr lang="fr-FR" sz="1400" dirty="0" err="1">
                <a:solidFill>
                  <a:schemeClr val="bg1"/>
                </a:solidFill>
              </a:rPr>
              <a:t>Novec</a:t>
            </a:r>
            <a:r>
              <a:rPr lang="fr-FR" sz="1400" dirty="0">
                <a:solidFill>
                  <a:schemeClr val="bg1"/>
                </a:solidFill>
              </a:rPr>
              <a:t>™ 4710 </a:t>
            </a:r>
            <a:r>
              <a:rPr lang="en-GB" sz="1400" dirty="0">
                <a:solidFill>
                  <a:schemeClr val="bg1"/>
                </a:solidFill>
                <a:latin typeface="+mn-lt"/>
              </a:rPr>
              <a:t>) procurement under discussion with suppliers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86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497FFB2-32FF-432D-86C5-A831C2D8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02/12/2022</a:t>
            </a:r>
            <a:endParaRPr lang="fr-FR" dirty="0">
              <a:latin typeface="+mn-lt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4D1D88B-CBFF-47CC-8B73-4454DCA37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PERLE Collaboration Board Meeting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82D39B2-4354-4977-9A39-4F9025AD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12</a:t>
            </a:fld>
            <a:endParaRPr lang="fr-FR" dirty="0">
              <a:latin typeface="+mn-lt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B5F943A5-6FCE-48F5-8BA1-7EF42DE2C1B6}"/>
              </a:ext>
            </a:extLst>
          </p:cNvPr>
          <p:cNvGrpSpPr/>
          <p:nvPr/>
        </p:nvGrpSpPr>
        <p:grpSpPr>
          <a:xfrm>
            <a:off x="7444308" y="2455810"/>
            <a:ext cx="3107679" cy="1584176"/>
            <a:chOff x="4676899" y="4035791"/>
            <a:chExt cx="3378074" cy="1786245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7C34F4F3-127D-4F79-8EDF-8CEABE1BD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899" y="4055646"/>
              <a:ext cx="3157761" cy="1766390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55FAEB5-739F-4739-84F7-D4D465D1290D}"/>
                </a:ext>
              </a:extLst>
            </p:cNvPr>
            <p:cNvSpPr txBox="1"/>
            <p:nvPr/>
          </p:nvSpPr>
          <p:spPr>
            <a:xfrm>
              <a:off x="4751075" y="4035791"/>
              <a:ext cx="479530" cy="347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latin typeface="+mn-lt"/>
                </a:rPr>
                <a:t>SPL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C54C55C-3FBC-425E-9485-2EC2375AC78D}"/>
                </a:ext>
              </a:extLst>
            </p:cNvPr>
            <p:cNvSpPr txBox="1"/>
            <p:nvPr/>
          </p:nvSpPr>
          <p:spPr>
            <a:xfrm>
              <a:off x="7575583" y="4041000"/>
              <a:ext cx="479390" cy="347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latin typeface="+mn-lt"/>
                </a:rPr>
                <a:t>ESS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6C65389-AFB2-4E27-A2BE-902B45266783}"/>
              </a:ext>
            </a:extLst>
          </p:cNvPr>
          <p:cNvSpPr/>
          <p:nvPr/>
        </p:nvSpPr>
        <p:spPr>
          <a:xfrm>
            <a:off x="185760" y="4412200"/>
            <a:ext cx="68596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800" b="1" dirty="0">
                <a:latin typeface="+mn-lt"/>
              </a:rPr>
              <a:t>Can we reuse the </a:t>
            </a:r>
            <a:r>
              <a:rPr lang="en-GB" sz="1800" b="1" dirty="0" err="1">
                <a:latin typeface="+mn-lt"/>
              </a:rPr>
              <a:t>Jlab</a:t>
            </a:r>
            <a:r>
              <a:rPr lang="en-GB" sz="1800" b="1" dirty="0">
                <a:latin typeface="+mn-lt"/>
              </a:rPr>
              <a:t> Booster (the module and its valve box) ?</a:t>
            </a:r>
          </a:p>
          <a:p>
            <a:pPr algn="just"/>
            <a:r>
              <a:rPr lang="en-GB" sz="1400" i="1" dirty="0">
                <a:latin typeface="+mn-lt"/>
              </a:rPr>
              <a:t>Cavity packages must be changed because of the frequency), Reuse of existing components (space frame...), Cryogenic capability, Alignment, Cost of refurbishing (including disassembly/reassembly, transportation, modifications on the vacuum vessel...)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650C5BA-A1EF-45C0-8D5C-EB8202F14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896" y="4356246"/>
            <a:ext cx="1635565" cy="106780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29D4421-5AC9-4B3F-BE52-277B9F479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578" y="4374588"/>
            <a:ext cx="1743239" cy="98604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906E271-AB16-4889-8B4D-88EAFDA1206B}"/>
              </a:ext>
            </a:extLst>
          </p:cNvPr>
          <p:cNvSpPr/>
          <p:nvPr/>
        </p:nvSpPr>
        <p:spPr>
          <a:xfrm>
            <a:off x="201811" y="2198583"/>
            <a:ext cx="6859633" cy="166199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800" b="1" dirty="0">
                <a:latin typeface="+mn-lt"/>
              </a:rPr>
              <a:t>SPL (in-kind CERN) or </a:t>
            </a:r>
            <a:r>
              <a:rPr lang="en-GB" sz="1800" b="1" dirty="0"/>
              <a:t>ESS </a:t>
            </a:r>
            <a:r>
              <a:rPr lang="en-GB" sz="1800" b="1" dirty="0">
                <a:latin typeface="+mn-lt"/>
              </a:rPr>
              <a:t>Cryomodule ?</a:t>
            </a:r>
          </a:p>
          <a:p>
            <a:pPr algn="just"/>
            <a:r>
              <a:rPr lang="en-GB" sz="1400" i="1" dirty="0">
                <a:solidFill>
                  <a:prstClr val="black"/>
                </a:solidFill>
                <a:latin typeface="+mn-lt"/>
              </a:rPr>
              <a:t>Expected material (quite a lot of </a:t>
            </a:r>
            <a:r>
              <a:rPr lang="en-GB" sz="1400" i="1" dirty="0">
                <a:latin typeface="+mn-lt"/>
              </a:rPr>
              <a:t>Missing components)</a:t>
            </a:r>
            <a:r>
              <a:rPr lang="en-GB" sz="1400" i="1" dirty="0">
                <a:solidFill>
                  <a:prstClr val="black"/>
                </a:solidFill>
                <a:latin typeface="+mn-lt"/>
              </a:rPr>
              <a:t> and funding from CERN not available. ESS cryomodule as a backup solution. The two solutions under detailed studies. Some nice feature of ESS cryomodule : </a:t>
            </a:r>
            <a:r>
              <a:rPr lang="en-GB" sz="1400" i="1" dirty="0">
                <a:latin typeface="+mn-lt"/>
                <a:sym typeface="Wingdings" panose="05000000000000000000" pitchFamily="2" charset="2"/>
              </a:rPr>
              <a:t>more space inside (+40cm in diameter), Mo</a:t>
            </a:r>
            <a:r>
              <a:rPr lang="en-GB" sz="1400" i="1" dirty="0">
                <a:latin typeface="+mn-lt"/>
              </a:rPr>
              <a:t>re transversal space between cavities, Shorter by ~1m; No supporting system between cavities, </a:t>
            </a:r>
            <a:r>
              <a:rPr lang="en-GB" sz="1400" i="1" dirty="0">
                <a:latin typeface="+mn-lt"/>
                <a:sym typeface="Wingdings" panose="05000000000000000000" pitchFamily="2" charset="2"/>
              </a:rPr>
              <a:t>last no least…</a:t>
            </a:r>
            <a:r>
              <a:rPr lang="en-GB" sz="1400" i="1" dirty="0">
                <a:latin typeface="+mn-lt"/>
              </a:rPr>
              <a:t>Design validated (prototypes and some series cryomodules already tested at CEA and  </a:t>
            </a:r>
            <a:r>
              <a:rPr lang="en-GB" sz="1400" i="1" dirty="0" err="1">
                <a:latin typeface="+mn-lt"/>
              </a:rPr>
              <a:t>IJCLab</a:t>
            </a:r>
            <a:r>
              <a:rPr lang="en-GB" sz="1400" i="1" dirty="0">
                <a:latin typeface="+mn-lt"/>
              </a:rPr>
              <a:t>)</a:t>
            </a:r>
            <a:endParaRPr lang="en-GB" sz="1400" b="1" i="1" dirty="0">
              <a:latin typeface="+mn-lt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EF9576C-EFA3-451A-96D0-1F8A3D33FC54}"/>
              </a:ext>
            </a:extLst>
          </p:cNvPr>
          <p:cNvSpPr txBox="1"/>
          <p:nvPr/>
        </p:nvSpPr>
        <p:spPr>
          <a:xfrm>
            <a:off x="1400152" y="139183"/>
            <a:ext cx="4584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Branching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decisions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to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take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very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quickly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  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8CD146D-4583-4CD2-A49D-85CC16F7600D}"/>
              </a:ext>
            </a:extLst>
          </p:cNvPr>
          <p:cNvGrpSpPr/>
          <p:nvPr/>
        </p:nvGrpSpPr>
        <p:grpSpPr>
          <a:xfrm>
            <a:off x="7186896" y="712576"/>
            <a:ext cx="3445997" cy="1416412"/>
            <a:chOff x="216023" y="653480"/>
            <a:chExt cx="10066909" cy="1872208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86E6A120-5C54-45C1-8212-961175F90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023" y="653480"/>
              <a:ext cx="5890444" cy="1082375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80FA9C0E-C746-43AB-ABFE-E7E1B169E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268" y="1257227"/>
              <a:ext cx="5976664" cy="1268461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F67B2D18-B707-4AB6-9F3B-7FF20F4FC574}"/>
              </a:ext>
            </a:extLst>
          </p:cNvPr>
          <p:cNvSpPr/>
          <p:nvPr/>
        </p:nvSpPr>
        <p:spPr>
          <a:xfrm>
            <a:off x="217684" y="1023611"/>
            <a:ext cx="6795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800" b="1" dirty="0">
                <a:latin typeface="+mn-lt"/>
              </a:rPr>
              <a:t>250 MeV/500 MeV machines: should we keep  two phases scenario ?</a:t>
            </a:r>
          </a:p>
          <a:p>
            <a:pPr algn="just"/>
            <a:r>
              <a:rPr lang="en-GB" sz="1400" i="1" dirty="0">
                <a:latin typeface="+mn-lt"/>
              </a:rPr>
              <a:t>Detailed studies  on the 250MeV </a:t>
            </a:r>
            <a:r>
              <a:rPr lang="en-GB" sz="1400" i="1" dirty="0" err="1">
                <a:latin typeface="+mn-lt"/>
              </a:rPr>
              <a:t>wrt</a:t>
            </a:r>
            <a:r>
              <a:rPr lang="en-GB" sz="1400" i="1" dirty="0">
                <a:latin typeface="+mn-lt"/>
              </a:rPr>
              <a:t> 500 MeV machine to evaluate the pro/cons staging phases considering that the two machines are somehow different (compatibility, demonstration, commissioning, time to upgrade…)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BFAA5E0-EC03-420D-AB25-A8DF336AC97B}"/>
              </a:ext>
            </a:extLst>
          </p:cNvPr>
          <p:cNvSpPr txBox="1"/>
          <p:nvPr/>
        </p:nvSpPr>
        <p:spPr>
          <a:xfrm>
            <a:off x="5946293" y="1998528"/>
            <a:ext cx="1045864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3790684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608BBA7-9EFF-431D-93D3-87A9CCAAE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36F4D2-BB1E-42CC-97DA-2127E23C4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18FBE05-2FAB-4F98-B68B-F72B2AF20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2F4CD5-A1F5-496B-A347-94F3D7EC4882}"/>
              </a:ext>
            </a:extLst>
          </p:cNvPr>
          <p:cNvSpPr txBox="1"/>
          <p:nvPr/>
        </p:nvSpPr>
        <p:spPr>
          <a:xfrm>
            <a:off x="1209923" y="2381672"/>
            <a:ext cx="8699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DECISION ON CRYOMODULE DESIGN</a:t>
            </a:r>
          </a:p>
        </p:txBody>
      </p:sp>
    </p:spTree>
    <p:extLst>
      <p:ext uri="{BB962C8B-B14F-4D97-AF65-F5344CB8AC3E}">
        <p14:creationId xmlns:p14="http://schemas.microsoft.com/office/powerpoint/2010/main" val="1950636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024364-5C1B-4B7B-815D-E35854EE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5B8CBAA-974F-4CEE-A1D6-263B8809E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A735748-413A-4A3B-97B2-3A6AA9A5F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9C32857-ACE1-4BAC-B4F2-954559A7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CA8E2B-B98E-44E9-A149-8951CE7FBCF3}"/>
              </a:ext>
            </a:extLst>
          </p:cNvPr>
          <p:cNvSpPr txBox="1"/>
          <p:nvPr/>
        </p:nvSpPr>
        <p:spPr>
          <a:xfrm>
            <a:off x="633859" y="2179125"/>
            <a:ext cx="9505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RESSOURCES INVOLVEMENT &amp; FUNDING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585894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02/12/2022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15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PERLE Collaboration Board Meeting</a:t>
            </a:r>
            <a:endParaRPr lang="fr-FR">
              <a:latin typeface="+mn-lt"/>
            </a:endParaRP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D3988D1C-9A8B-B619-6EFD-6B9BB83E9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188" y="114264"/>
            <a:ext cx="7163834" cy="447518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</a:rPr>
              <a:t>PERLE main Milestones (TDR phase and beyond) 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8ACEEDD-24F4-5546-9807-CBBF44BE0F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51" y="1301552"/>
            <a:ext cx="2613367" cy="1307769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84720066-AD06-F768-AE50-DB2930B20AF3}"/>
              </a:ext>
            </a:extLst>
          </p:cNvPr>
          <p:cNvGrpSpPr>
            <a:grpSpLocks noChangeAspect="1"/>
          </p:cNvGrpSpPr>
          <p:nvPr/>
        </p:nvGrpSpPr>
        <p:grpSpPr>
          <a:xfrm>
            <a:off x="1425947" y="2559357"/>
            <a:ext cx="7295466" cy="3155463"/>
            <a:chOff x="551530" y="1149699"/>
            <a:chExt cx="11308160" cy="4891070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C9B99E52-8940-4D48-E36C-B6BF1026FF60}"/>
                </a:ext>
              </a:extLst>
            </p:cNvPr>
            <p:cNvGrpSpPr/>
            <p:nvPr/>
          </p:nvGrpSpPr>
          <p:grpSpPr>
            <a:xfrm>
              <a:off x="551530" y="1149699"/>
              <a:ext cx="11308160" cy="4891070"/>
              <a:chOff x="551530" y="1149699"/>
              <a:chExt cx="11308160" cy="4891070"/>
            </a:xfrm>
          </p:grpSpPr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3DAD647C-3377-3193-89A9-081F4CD52A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1530" y="3470176"/>
                <a:ext cx="11113254" cy="10396"/>
              </a:xfrm>
              <a:prstGeom prst="line">
                <a:avLst/>
              </a:prstGeom>
              <a:ln w="25400">
                <a:solidFill>
                  <a:schemeClr val="bg1">
                    <a:lumMod val="7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e 38">
                <a:extLst>
                  <a:ext uri="{FF2B5EF4-FFF2-40B4-BE49-F238E27FC236}">
                    <a16:creationId xmlns:a16="http://schemas.microsoft.com/office/drawing/2014/main" id="{490FB8BB-5C41-7936-0270-FFF29E77A115}"/>
                  </a:ext>
                </a:extLst>
              </p:cNvPr>
              <p:cNvGrpSpPr/>
              <p:nvPr/>
            </p:nvGrpSpPr>
            <p:grpSpPr>
              <a:xfrm>
                <a:off x="2090937" y="3035049"/>
                <a:ext cx="905515" cy="2019365"/>
                <a:chOff x="2090937" y="3035049"/>
                <a:chExt cx="905515" cy="2019365"/>
              </a:xfrm>
            </p:grpSpPr>
            <p:sp>
              <p:nvSpPr>
                <p:cNvPr id="56" name="Ellipse 55">
                  <a:extLst>
                    <a:ext uri="{FF2B5EF4-FFF2-40B4-BE49-F238E27FC236}">
                      <a16:creationId xmlns:a16="http://schemas.microsoft.com/office/drawing/2014/main" id="{2DEEA014-2A3C-1672-D099-58B16E85E2E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3915" y="3405341"/>
                  <a:ext cx="155232" cy="15411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7" name="Ellipse 56">
                  <a:extLst>
                    <a:ext uri="{FF2B5EF4-FFF2-40B4-BE49-F238E27FC236}">
                      <a16:creationId xmlns:a16="http://schemas.microsoft.com/office/drawing/2014/main" id="{0697B461-9EDD-45F1-FF5E-D75EE89BAC9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85152" y="4951672"/>
                  <a:ext cx="103488" cy="10274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58" name="Connecteur droit 57">
                  <a:extLst>
                    <a:ext uri="{FF2B5EF4-FFF2-40B4-BE49-F238E27FC236}">
                      <a16:creationId xmlns:a16="http://schemas.microsoft.com/office/drawing/2014/main" id="{F8F790FC-7F3D-9B2F-7E79-96D9CB2BB8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35170" y="3477389"/>
                  <a:ext cx="15155" cy="1489758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Ellipse 58">
                  <a:extLst>
                    <a:ext uri="{FF2B5EF4-FFF2-40B4-BE49-F238E27FC236}">
                      <a16:creationId xmlns:a16="http://schemas.microsoft.com/office/drawing/2014/main" id="{1B00F995-016B-5939-B761-E5A63EAECAD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343219" y="3284933"/>
                  <a:ext cx="413950" cy="410967"/>
                </a:xfrm>
                <a:prstGeom prst="ellipse">
                  <a:avLst/>
                </a:prstGeom>
                <a:noFill/>
                <a:ln w="254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" name="Ellipse 59">
                  <a:extLst>
                    <a:ext uri="{FF2B5EF4-FFF2-40B4-BE49-F238E27FC236}">
                      <a16:creationId xmlns:a16="http://schemas.microsoft.com/office/drawing/2014/main" id="{CA455B55-2BBE-EF98-49DB-0FADBA8F286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236651" y="3189281"/>
                  <a:ext cx="620924" cy="616452"/>
                </a:xfrm>
                <a:prstGeom prst="ellipse">
                  <a:avLst/>
                </a:prstGeom>
                <a:noFill/>
                <a:ln w="254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1" name="Arc 60">
                  <a:extLst>
                    <a:ext uri="{FF2B5EF4-FFF2-40B4-BE49-F238E27FC236}">
                      <a16:creationId xmlns:a16="http://schemas.microsoft.com/office/drawing/2014/main" id="{2379557D-EC00-0A8B-84B7-53AD6C79A05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90937" y="3035049"/>
                  <a:ext cx="905515" cy="898992"/>
                </a:xfrm>
                <a:prstGeom prst="arc">
                  <a:avLst>
                    <a:gd name="adj1" fmla="val 5520542"/>
                    <a:gd name="adj2" fmla="val 10850638"/>
                  </a:avLst>
                </a:prstGeom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6FF048C9-8A65-95A7-C44D-7006CB399AED}"/>
                  </a:ext>
                </a:extLst>
              </p:cNvPr>
              <p:cNvSpPr txBox="1"/>
              <p:nvPr/>
            </p:nvSpPr>
            <p:spPr>
              <a:xfrm>
                <a:off x="5271171" y="5222136"/>
                <a:ext cx="4152784" cy="81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C00000"/>
                    </a:solidFill>
                    <a:latin typeface="+mn-lt"/>
                  </a:rPr>
                  <a:t>2028</a:t>
                </a:r>
              </a:p>
              <a:p>
                <a:pPr algn="ctr"/>
                <a:r>
                  <a:rPr lang="fr-FR" sz="1400" b="1" dirty="0">
                    <a:solidFill>
                      <a:srgbClr val="C00000"/>
                    </a:solidFill>
                    <a:latin typeface="+mn-lt"/>
                  </a:rPr>
                  <a:t>End Phase 1: PERLE @ 250MeV</a:t>
                </a:r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95EF639D-30F1-F90D-CA6A-9D9ECC8701FC}"/>
                  </a:ext>
                </a:extLst>
              </p:cNvPr>
              <p:cNvSpPr txBox="1"/>
              <p:nvPr/>
            </p:nvSpPr>
            <p:spPr>
              <a:xfrm>
                <a:off x="7725108" y="1149699"/>
                <a:ext cx="4134582" cy="702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92D050"/>
                    </a:solidFill>
                    <a:latin typeface="+mn-lt"/>
                  </a:rPr>
                  <a:t>2030</a:t>
                </a:r>
              </a:p>
              <a:p>
                <a:pPr algn="ctr"/>
                <a:r>
                  <a:rPr lang="fr-FR" sz="1400" b="1" dirty="0">
                    <a:solidFill>
                      <a:srgbClr val="92D050"/>
                    </a:solidFill>
                    <a:latin typeface="+mn-lt"/>
                  </a:rPr>
                  <a:t>End Phase 2: PERLE @ 500MeV </a:t>
                </a:r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021F97BD-8D02-1568-71E5-53B285CD0A5B}"/>
                  </a:ext>
                </a:extLst>
              </p:cNvPr>
              <p:cNvSpPr txBox="1"/>
              <p:nvPr/>
            </p:nvSpPr>
            <p:spPr>
              <a:xfrm>
                <a:off x="3340404" y="1266888"/>
                <a:ext cx="3713070" cy="81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accent4"/>
                    </a:solidFill>
                    <a:latin typeface="+mn-lt"/>
                  </a:rPr>
                  <a:t>2025</a:t>
                </a:r>
              </a:p>
              <a:p>
                <a:pPr algn="ctr"/>
                <a:r>
                  <a:rPr lang="fr-FR" sz="1400" b="1" dirty="0">
                    <a:solidFill>
                      <a:schemeClr val="accent4"/>
                    </a:solidFill>
                    <a:latin typeface="+mn-lt"/>
                  </a:rPr>
                  <a:t>End Phase 0: Injection line </a:t>
                </a:r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710AAA07-6390-0045-126C-959A893394CE}"/>
                  </a:ext>
                </a:extLst>
              </p:cNvPr>
              <p:cNvSpPr txBox="1"/>
              <p:nvPr/>
            </p:nvSpPr>
            <p:spPr>
              <a:xfrm>
                <a:off x="774759" y="5229761"/>
                <a:ext cx="3310550" cy="81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00B0F0"/>
                    </a:solidFill>
                    <a:latin typeface="+mn-lt"/>
                  </a:rPr>
                  <a:t>2023</a:t>
                </a:r>
              </a:p>
              <a:p>
                <a:pPr algn="ctr"/>
                <a:r>
                  <a:rPr lang="fr-FR" sz="1400" b="1" dirty="0">
                    <a:solidFill>
                      <a:srgbClr val="00B0F0"/>
                    </a:solidFill>
                    <a:latin typeface="+mn-lt"/>
                  </a:rPr>
                  <a:t>PERLE TDR </a:t>
                </a:r>
              </a:p>
            </p:txBody>
          </p:sp>
          <p:grpSp>
            <p:nvGrpSpPr>
              <p:cNvPr id="44" name="Groupe 43">
                <a:extLst>
                  <a:ext uri="{FF2B5EF4-FFF2-40B4-BE49-F238E27FC236}">
                    <a16:creationId xmlns:a16="http://schemas.microsoft.com/office/drawing/2014/main" id="{A073A8A7-66B0-BBED-2D45-DEA833BEF3D5}"/>
                  </a:ext>
                </a:extLst>
              </p:cNvPr>
              <p:cNvGrpSpPr/>
              <p:nvPr/>
            </p:nvGrpSpPr>
            <p:grpSpPr>
              <a:xfrm>
                <a:off x="4504531" y="2075464"/>
                <a:ext cx="905515" cy="1835417"/>
                <a:chOff x="4504531" y="2075464"/>
                <a:chExt cx="905515" cy="1835417"/>
              </a:xfrm>
            </p:grpSpPr>
            <p:sp>
              <p:nvSpPr>
                <p:cNvPr id="50" name="Ellipse 49">
                  <a:extLst>
                    <a:ext uri="{FF2B5EF4-FFF2-40B4-BE49-F238E27FC236}">
                      <a16:creationId xmlns:a16="http://schemas.microsoft.com/office/drawing/2014/main" id="{842B9150-F277-61FC-0DAD-53695BAB879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877510" y="3382181"/>
                  <a:ext cx="155232" cy="154113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51" name="Connecteur droit 50">
                  <a:extLst>
                    <a:ext uri="{FF2B5EF4-FFF2-40B4-BE49-F238E27FC236}">
                      <a16:creationId xmlns:a16="http://schemas.microsoft.com/office/drawing/2014/main" id="{1002F93B-7854-46CD-B741-629C55AA33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951562" y="2128487"/>
                  <a:ext cx="16007" cy="1325742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lipse 51">
                  <a:extLst>
                    <a:ext uri="{FF2B5EF4-FFF2-40B4-BE49-F238E27FC236}">
                      <a16:creationId xmlns:a16="http://schemas.microsoft.com/office/drawing/2014/main" id="{D072752B-A54D-176C-5DBD-78C2D5B8C20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56814" y="3261774"/>
                  <a:ext cx="413950" cy="410967"/>
                </a:xfrm>
                <a:prstGeom prst="ellipse">
                  <a:avLst/>
                </a:prstGeom>
                <a:noFill/>
                <a:ln w="254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3" name="Ellipse 52">
                  <a:extLst>
                    <a:ext uri="{FF2B5EF4-FFF2-40B4-BE49-F238E27FC236}">
                      <a16:creationId xmlns:a16="http://schemas.microsoft.com/office/drawing/2014/main" id="{3F2EE11E-B5C1-8DF1-F7D2-9933364FB3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50246" y="3166121"/>
                  <a:ext cx="620924" cy="616451"/>
                </a:xfrm>
                <a:prstGeom prst="ellipse">
                  <a:avLst/>
                </a:prstGeom>
                <a:noFill/>
                <a:ln w="254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4" name="Arc 53">
                  <a:extLst>
                    <a:ext uri="{FF2B5EF4-FFF2-40B4-BE49-F238E27FC236}">
                      <a16:creationId xmlns:a16="http://schemas.microsoft.com/office/drawing/2014/main" id="{1FD3AE19-46AA-3D36-F3F5-75A98512959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4507793" y="3008627"/>
                  <a:ext cx="898992" cy="905515"/>
                </a:xfrm>
                <a:prstGeom prst="arc">
                  <a:avLst>
                    <a:gd name="adj1" fmla="val 5183532"/>
                    <a:gd name="adj2" fmla="val 10850638"/>
                  </a:avLst>
                </a:prstGeom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5" name="Ellipse 54">
                  <a:extLst>
                    <a:ext uri="{FF2B5EF4-FFF2-40B4-BE49-F238E27FC236}">
                      <a16:creationId xmlns:a16="http://schemas.microsoft.com/office/drawing/2014/main" id="{451C7F4F-EA63-8358-ACCF-2DFF3369435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17090" y="2075464"/>
                  <a:ext cx="103488" cy="10274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rgbClr val="FFC000"/>
                    </a:solidFill>
                  </a:endParaRPr>
                </a:p>
              </p:txBody>
            </p:sp>
          </p:grpSp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id="{C0FB2370-ABB8-4CB3-7A15-38E1E2E388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47043" y="2090700"/>
                <a:ext cx="103488" cy="10274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C000"/>
                  </a:solidFill>
                </a:endParaRPr>
              </a:p>
            </p:txBody>
          </p:sp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A7504E67-8A16-5F34-051D-763E50BB275B}"/>
                  </a:ext>
                </a:extLst>
              </p:cNvPr>
              <p:cNvCxnSpPr/>
              <p:nvPr/>
            </p:nvCxnSpPr>
            <p:spPr>
              <a:xfrm>
                <a:off x="8628434" y="2015417"/>
                <a:ext cx="2509736" cy="0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>
                <a:extLst>
                  <a:ext uri="{FF2B5EF4-FFF2-40B4-BE49-F238E27FC236}">
                    <a16:creationId xmlns:a16="http://schemas.microsoft.com/office/drawing/2014/main" id="{26D23169-82F2-6D46-292C-24E88AB52641}"/>
                  </a:ext>
                </a:extLst>
              </p:cNvPr>
              <p:cNvCxnSpPr/>
              <p:nvPr/>
            </p:nvCxnSpPr>
            <p:spPr>
              <a:xfrm>
                <a:off x="6222981" y="5182873"/>
                <a:ext cx="2509736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7450C05D-1158-133A-EA7B-8B45F73773EF}"/>
                  </a:ext>
                </a:extLst>
              </p:cNvPr>
              <p:cNvCxnSpPr/>
              <p:nvPr/>
            </p:nvCxnSpPr>
            <p:spPr>
              <a:xfrm>
                <a:off x="3693956" y="2011298"/>
                <a:ext cx="2509736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3274A0BE-EF75-EA3B-2610-AE60D7E8E8BC}"/>
                  </a:ext>
                </a:extLst>
              </p:cNvPr>
              <p:cNvCxnSpPr/>
              <p:nvPr/>
            </p:nvCxnSpPr>
            <p:spPr>
              <a:xfrm>
                <a:off x="1510923" y="5178754"/>
                <a:ext cx="198000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54254C3A-2B2E-24CD-6D4A-0F160D0F3387}"/>
                </a:ext>
              </a:extLst>
            </p:cNvPr>
            <p:cNvGrpSpPr/>
            <p:nvPr/>
          </p:nvGrpSpPr>
          <p:grpSpPr>
            <a:xfrm>
              <a:off x="7102317" y="3038858"/>
              <a:ext cx="905515" cy="2019365"/>
              <a:chOff x="7102317" y="3038858"/>
              <a:chExt cx="905515" cy="2019365"/>
            </a:xfrm>
          </p:grpSpPr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06A9C1CE-E82D-2FA7-BBBC-C0A53E8CD5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75295" y="3409150"/>
                <a:ext cx="155232" cy="15411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5E6F7C4B-B8E2-E7EA-F688-45E6393574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4175" y="4955481"/>
                <a:ext cx="103488" cy="102742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E1F78E6E-A712-86B6-25AA-906623F8DA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34193" y="3481198"/>
                <a:ext cx="15155" cy="148975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3B2CE073-84B8-784A-1C13-AC0D5238D4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54599" y="3288742"/>
                <a:ext cx="413950" cy="410967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E2638F18-FD03-29D2-3756-2E61CA1C36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48031" y="3193090"/>
                <a:ext cx="620924" cy="616452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0904D6A4-E16A-050A-3A41-13E5AA58C2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02317" y="3038858"/>
                <a:ext cx="905515" cy="898992"/>
              </a:xfrm>
              <a:prstGeom prst="arc">
                <a:avLst>
                  <a:gd name="adj1" fmla="val 5520542"/>
                  <a:gd name="adj2" fmla="val 10850638"/>
                </a:avLst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342799AC-94AA-5119-616D-32875CAA7153}"/>
                </a:ext>
              </a:extLst>
            </p:cNvPr>
            <p:cNvGrpSpPr/>
            <p:nvPr/>
          </p:nvGrpSpPr>
          <p:grpSpPr>
            <a:xfrm>
              <a:off x="9443006" y="2139916"/>
              <a:ext cx="905515" cy="1782395"/>
              <a:chOff x="9443006" y="2139916"/>
              <a:chExt cx="905515" cy="1782395"/>
            </a:xfrm>
          </p:grpSpPr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A20FE473-C17E-BB7A-E2BD-1451AD4D01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5985" y="3393611"/>
                <a:ext cx="155232" cy="15411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802C63DB-7498-06BA-5CE9-3A20EA6916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90037" y="2139916"/>
                <a:ext cx="16007" cy="1325743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5A906A22-E52F-D1EA-4C43-0B13E0F1D6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95289" y="3273203"/>
                <a:ext cx="413950" cy="410967"/>
              </a:xfrm>
              <a:prstGeom prst="ellipse">
                <a:avLst/>
              </a:prstGeom>
              <a:noFill/>
              <a:ln w="254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305F3343-B736-657E-C810-1F0B2C6322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88721" y="3177550"/>
                <a:ext cx="620924" cy="616452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9B04D53B-FCF8-31B2-87C1-D0682891921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446268" y="3020057"/>
                <a:ext cx="898992" cy="905515"/>
              </a:xfrm>
              <a:prstGeom prst="arc">
                <a:avLst>
                  <a:gd name="adj1" fmla="val 5183532"/>
                  <a:gd name="adj2" fmla="val 10850638"/>
                </a:avLst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D991DDFA-401E-41DC-A957-4E6148007B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871"/>
          <a:stretch/>
        </p:blipFill>
        <p:spPr>
          <a:xfrm>
            <a:off x="95597" y="525535"/>
            <a:ext cx="3123993" cy="24095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CAFB1AE-6130-4DDF-86A0-199C7644B1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860"/>
          <a:stretch/>
        </p:blipFill>
        <p:spPr>
          <a:xfrm>
            <a:off x="6641643" y="512868"/>
            <a:ext cx="4038584" cy="1959259"/>
          </a:xfrm>
          <a:prstGeom prst="rect">
            <a:avLst/>
          </a:prstGeom>
        </p:spPr>
      </p:pic>
      <p:sp>
        <p:nvSpPr>
          <p:cNvPr id="65" name="ZoneTexte 64">
            <a:extLst>
              <a:ext uri="{FF2B5EF4-FFF2-40B4-BE49-F238E27FC236}">
                <a16:creationId xmlns:a16="http://schemas.microsoft.com/office/drawing/2014/main" id="{4391B564-A9E9-485B-A629-32D319C89008}"/>
              </a:ext>
            </a:extLst>
          </p:cNvPr>
          <p:cNvSpPr txBox="1"/>
          <p:nvPr/>
        </p:nvSpPr>
        <p:spPr>
          <a:xfrm>
            <a:off x="5484855" y="916630"/>
            <a:ext cx="17678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92D050"/>
                </a:solidFill>
                <a:latin typeface="+mn-lt"/>
              </a:rPr>
              <a:t>PHASE 1  </a:t>
            </a:r>
          </a:p>
          <a:p>
            <a:pPr algn="ctr"/>
            <a:r>
              <a:rPr lang="fr-FR" sz="1400" b="1" dirty="0">
                <a:solidFill>
                  <a:srgbClr val="92D050"/>
                </a:solidFill>
                <a:latin typeface="+mn-lt"/>
              </a:rPr>
              <a:t>31 FTE , 10,8M€ </a:t>
            </a:r>
          </a:p>
          <a:p>
            <a:pPr algn="ctr"/>
            <a:endParaRPr lang="fr-FR" sz="1400" dirty="0">
              <a:latin typeface="+mn-lt"/>
            </a:endParaRPr>
          </a:p>
          <a:p>
            <a:pPr algn="ctr"/>
            <a:endParaRPr lang="fr-FR" sz="1400" dirty="0">
              <a:latin typeface="+mn-lt"/>
            </a:endParaRPr>
          </a:p>
          <a:p>
            <a:pPr algn="ctr"/>
            <a:r>
              <a:rPr lang="fr-FR" sz="1400" b="1" dirty="0">
                <a:solidFill>
                  <a:srgbClr val="FF0000"/>
                </a:solidFill>
                <a:latin typeface="+mn-lt"/>
              </a:rPr>
              <a:t>PHASE 2 - </a:t>
            </a:r>
            <a:r>
              <a:rPr lang="fr-FR" sz="1400" b="1" dirty="0" err="1">
                <a:solidFill>
                  <a:srgbClr val="FF0000"/>
                </a:solidFill>
                <a:latin typeface="+mn-lt"/>
              </a:rPr>
              <a:t>After</a:t>
            </a:r>
            <a:r>
              <a:rPr lang="fr-FR" sz="1400" b="1" dirty="0">
                <a:solidFill>
                  <a:srgbClr val="FF0000"/>
                </a:solidFill>
                <a:latin typeface="+mn-lt"/>
              </a:rPr>
              <a:t> 2025 </a:t>
            </a:r>
          </a:p>
          <a:p>
            <a:pPr algn="ctr"/>
            <a:r>
              <a:rPr lang="fr-FR" sz="1400" b="1" dirty="0">
                <a:solidFill>
                  <a:srgbClr val="FF0000"/>
                </a:solidFill>
                <a:latin typeface="+mn-lt"/>
              </a:rPr>
              <a:t>23 FTE , 9,5M€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42C46E-A754-4511-8216-A10FC98BFA4B}"/>
              </a:ext>
            </a:extLst>
          </p:cNvPr>
          <p:cNvSpPr/>
          <p:nvPr/>
        </p:nvSpPr>
        <p:spPr>
          <a:xfrm>
            <a:off x="2180626" y="1056116"/>
            <a:ext cx="239548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400" b="1" dirty="0">
                <a:solidFill>
                  <a:srgbClr val="00B0F0"/>
                </a:solidFill>
                <a:latin typeface="Calibri" panose="020F0502020204030204"/>
              </a:rPr>
              <a:t>TDR-  Design/Simulation</a:t>
            </a:r>
          </a:p>
          <a:p>
            <a:pPr lvl="0" algn="ctr"/>
            <a:r>
              <a:rPr lang="fr-FR" sz="1400" b="1" dirty="0">
                <a:solidFill>
                  <a:srgbClr val="00B0F0"/>
                </a:solidFill>
                <a:latin typeface="Calibri" panose="020F0502020204030204"/>
              </a:rPr>
              <a:t>10 FTE , 0.4M€ </a:t>
            </a:r>
          </a:p>
          <a:p>
            <a:pPr lvl="0" algn="ctr"/>
            <a:endParaRPr lang="fr-FR" sz="1400" b="1" dirty="0">
              <a:solidFill>
                <a:srgbClr val="FFC000"/>
              </a:solidFill>
              <a:latin typeface="Calibri" panose="020F0502020204030204"/>
            </a:endParaRPr>
          </a:p>
          <a:p>
            <a:pPr lvl="0" algn="ctr"/>
            <a:endParaRPr lang="fr-FR" sz="1400" b="1" dirty="0">
              <a:solidFill>
                <a:srgbClr val="FFC000"/>
              </a:solidFill>
              <a:latin typeface="Calibri" panose="020F0502020204030204"/>
            </a:endParaRPr>
          </a:p>
          <a:p>
            <a:pPr lvl="0" algn="ctr"/>
            <a:endParaRPr lang="fr-FR" sz="1400" dirty="0">
              <a:solidFill>
                <a:srgbClr val="FFC000"/>
              </a:solidFill>
              <a:latin typeface="Calibri" panose="020F0502020204030204"/>
            </a:endParaRPr>
          </a:p>
          <a:p>
            <a:pPr lvl="0" algn="ctr"/>
            <a:r>
              <a:rPr lang="fr-FR" sz="1400" b="1" dirty="0">
                <a:solidFill>
                  <a:srgbClr val="FFC000"/>
                </a:solidFill>
                <a:latin typeface="Calibri" panose="020F0502020204030204"/>
              </a:rPr>
              <a:t>PHASE 0 – Injection Line</a:t>
            </a:r>
          </a:p>
          <a:p>
            <a:pPr lvl="0" algn="ctr"/>
            <a:r>
              <a:rPr lang="fr-FR" sz="1400" b="1" dirty="0">
                <a:solidFill>
                  <a:srgbClr val="FFC000"/>
                </a:solidFill>
                <a:latin typeface="Calibri" panose="020F0502020204030204"/>
              </a:rPr>
              <a:t>21 FTE , 3,5M€</a:t>
            </a:r>
            <a:endParaRPr lang="fr-FR" sz="1400" dirty="0">
              <a:solidFill>
                <a:srgbClr val="FFC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2E5530A-A820-46B9-851E-09AE928D0C0D}"/>
              </a:ext>
            </a:extLst>
          </p:cNvPr>
          <p:cNvSpPr txBox="1"/>
          <p:nvPr/>
        </p:nvSpPr>
        <p:spPr>
          <a:xfrm>
            <a:off x="2551977" y="3317776"/>
            <a:ext cx="332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i="1" dirty="0">
                <a:highlight>
                  <a:srgbClr val="00FFFF"/>
                </a:highlight>
                <a:latin typeface="+mn-lt"/>
              </a:rPr>
              <a:t>TDR</a:t>
            </a:r>
            <a:r>
              <a:rPr lang="fr-FR" sz="1800" i="1" dirty="0">
                <a:highlight>
                  <a:srgbClr val="00FFFF"/>
                </a:highlight>
                <a:latin typeface="+mn-lt"/>
                <a:sym typeface="Wingdings" panose="05000000000000000000" pitchFamily="2" charset="2"/>
              </a:rPr>
              <a:t>PHASE 1 : 61 FTE / 14,7M€ </a:t>
            </a:r>
            <a:endParaRPr lang="fr-FR" sz="1800" i="1" dirty="0">
              <a:highlight>
                <a:srgbClr val="00FFFF"/>
              </a:highlight>
              <a:latin typeface="+mn-lt"/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856C4C46-4791-4EC0-B192-B4FD0AEBB2F9}"/>
              </a:ext>
            </a:extLst>
          </p:cNvPr>
          <p:cNvSpPr txBox="1"/>
          <p:nvPr/>
        </p:nvSpPr>
        <p:spPr>
          <a:xfrm>
            <a:off x="5992966" y="4446029"/>
            <a:ext cx="260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i="1" dirty="0">
                <a:latin typeface="+mn-lt"/>
                <a:sym typeface="Wingdings" panose="05000000000000000000" pitchFamily="2" charset="2"/>
              </a:rPr>
              <a:t>PHASE 2 : 23 FTE / 9,5M€ </a:t>
            </a:r>
            <a:endParaRPr lang="fr-FR" sz="1800" i="1" dirty="0">
              <a:latin typeface="+mn-lt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F29CA75-9B07-4014-986E-443B74A518A5}"/>
              </a:ext>
            </a:extLst>
          </p:cNvPr>
          <p:cNvSpPr txBox="1"/>
          <p:nvPr/>
        </p:nvSpPr>
        <p:spPr>
          <a:xfrm>
            <a:off x="7834660" y="5100347"/>
            <a:ext cx="2896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+mn-lt"/>
              </a:rPr>
              <a:t>*Extra  </a:t>
            </a:r>
            <a:r>
              <a:rPr lang="fr-FR" sz="1400" i="1" dirty="0" err="1">
                <a:latin typeface="+mn-lt"/>
              </a:rPr>
              <a:t>Infrastrucutre</a:t>
            </a:r>
            <a:r>
              <a:rPr lang="fr-FR" sz="1400" i="1" dirty="0">
                <a:latin typeface="+mn-lt"/>
              </a:rPr>
              <a:t> </a:t>
            </a:r>
            <a:r>
              <a:rPr lang="fr-FR" sz="1400" i="1" dirty="0" err="1">
                <a:latin typeface="+mn-lt"/>
              </a:rPr>
              <a:t>works</a:t>
            </a:r>
            <a:r>
              <a:rPr lang="fr-FR" sz="1400" i="1" dirty="0">
                <a:latin typeface="+mn-lt"/>
              </a:rPr>
              <a:t>, </a:t>
            </a:r>
            <a:r>
              <a:rPr lang="fr-FR" sz="1400" i="1" dirty="0" err="1">
                <a:latin typeface="+mn-lt"/>
              </a:rPr>
              <a:t>under</a:t>
            </a:r>
            <a:r>
              <a:rPr lang="fr-FR" sz="1400" i="1" dirty="0">
                <a:latin typeface="+mn-lt"/>
              </a:rPr>
              <a:t> estimation (</a:t>
            </a:r>
            <a:r>
              <a:rPr lang="fr-FR" sz="1400" i="1" dirty="0" err="1">
                <a:latin typeface="+mn-lt"/>
              </a:rPr>
              <a:t>old</a:t>
            </a:r>
            <a:r>
              <a:rPr lang="fr-FR" sz="1400" i="1" dirty="0">
                <a:latin typeface="+mn-lt"/>
              </a:rPr>
              <a:t> estimation ~4M€) </a:t>
            </a:r>
          </a:p>
        </p:txBody>
      </p:sp>
    </p:spTree>
    <p:extLst>
      <p:ext uri="{BB962C8B-B14F-4D97-AF65-F5344CB8AC3E}">
        <p14:creationId xmlns:p14="http://schemas.microsoft.com/office/powerpoint/2010/main" val="3838154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98BC824-1D12-FA17-29CF-9A704164C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58" t="343" r="1" b="-343"/>
          <a:stretch/>
        </p:blipFill>
        <p:spPr>
          <a:xfrm>
            <a:off x="111609" y="754983"/>
            <a:ext cx="5653013" cy="370477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F7D97F-871D-4841-9793-F8680C3F8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6264696" cy="432048"/>
          </a:xfrm>
        </p:spPr>
        <p:txBody>
          <a:bodyPr>
            <a:normAutofit/>
          </a:bodyPr>
          <a:lstStyle/>
          <a:p>
            <a:r>
              <a:rPr lang="en-ZA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HR involvement and projection increasing in France.   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95065F8-5113-4DE9-960E-A78F1CA8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02/12/2022</a:t>
            </a:r>
            <a:endParaRPr lang="en-ZA">
              <a:latin typeface="+mn-lt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45346F-75FF-4B5A-8DEB-0B52EB3D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PERLE Collaboration Board Meeting</a:t>
            </a:r>
            <a:endParaRPr lang="en-ZA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59816C2-D764-4A56-9F44-51E2C9F8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en-ZA" smtClean="0">
                <a:latin typeface="+mn-lt"/>
              </a:rPr>
              <a:pPr/>
              <a:t>16</a:t>
            </a:fld>
            <a:endParaRPr lang="en-ZA"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45F6B8-05C7-45BB-83D7-ACB8BE0282B6}"/>
              </a:ext>
            </a:extLst>
          </p:cNvPr>
          <p:cNvSpPr txBox="1"/>
          <p:nvPr/>
        </p:nvSpPr>
        <p:spPr>
          <a:xfrm>
            <a:off x="6044106" y="1279381"/>
            <a:ext cx="4638237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600" dirty="0">
                <a:latin typeface="+mn-lt"/>
              </a:rPr>
              <a:t>Very large increase in the last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600" dirty="0">
                <a:latin typeface="+mn-lt"/>
              </a:rPr>
              <a:t>4 PHD thesis on going 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600" dirty="0">
                <a:latin typeface="+mn-lt"/>
              </a:rPr>
              <a:t>Detailed work on going in </a:t>
            </a:r>
            <a:r>
              <a:rPr lang="en-ZA" sz="1600" dirty="0" err="1">
                <a:latin typeface="+mn-lt"/>
              </a:rPr>
              <a:t>IJClab</a:t>
            </a:r>
            <a:r>
              <a:rPr lang="en-ZA" sz="1600" dirty="0">
                <a:latin typeface="+mn-lt"/>
              </a:rPr>
              <a:t> on HR (see plot below)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A4C5A17B-0220-48D3-880C-664A81BE11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577374"/>
              </p:ext>
            </p:extLst>
          </p:nvPr>
        </p:nvGraphicFramePr>
        <p:xfrm>
          <a:off x="6044106" y="2327587"/>
          <a:ext cx="4755512" cy="3387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C06FAD1-55F7-4072-82C2-92E3A15D85A7}"/>
              </a:ext>
            </a:extLst>
          </p:cNvPr>
          <p:cNvSpPr/>
          <p:nvPr/>
        </p:nvSpPr>
        <p:spPr>
          <a:xfrm>
            <a:off x="32022" y="4633263"/>
            <a:ext cx="5732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ZA" sz="1600" dirty="0">
                <a:solidFill>
                  <a:prstClr val="black"/>
                </a:solidFill>
                <a:latin typeface="Calibri" panose="020F0502020204030204"/>
              </a:rPr>
              <a:t>Two main comments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prstClr val="black"/>
                </a:solidFill>
                <a:latin typeface="Calibri" panose="020F0502020204030204"/>
              </a:rPr>
              <a:t>The </a:t>
            </a:r>
            <a:r>
              <a:rPr lang="en-ZA" sz="1600" b="1" dirty="0">
                <a:solidFill>
                  <a:prstClr val="black"/>
                </a:solidFill>
                <a:latin typeface="Calibri" panose="020F0502020204030204"/>
              </a:rPr>
              <a:t>French effort </a:t>
            </a:r>
            <a:r>
              <a:rPr lang="en-ZA" sz="1600" dirty="0">
                <a:solidFill>
                  <a:prstClr val="black"/>
                </a:solidFill>
                <a:latin typeface="Calibri" panose="020F0502020204030204"/>
              </a:rPr>
              <a:t>can / could </a:t>
            </a:r>
            <a:r>
              <a:rPr lang="en-ZA" sz="1600" b="1" dirty="0">
                <a:solidFill>
                  <a:prstClr val="black"/>
                </a:solidFill>
                <a:latin typeface="Calibri" panose="020F0502020204030204"/>
              </a:rPr>
              <a:t>increase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ZA" sz="1600" b="1" dirty="0">
                <a:solidFill>
                  <a:prstClr val="black"/>
                </a:solidFill>
                <a:latin typeface="Calibri" panose="020F0502020204030204"/>
              </a:rPr>
              <a:t>Clear engagements of other partners </a:t>
            </a:r>
            <a:r>
              <a:rPr lang="en-ZA" sz="1600" dirty="0">
                <a:solidFill>
                  <a:prstClr val="black"/>
                </a:solidFill>
                <a:latin typeface="Calibri" panose="020F0502020204030204"/>
              </a:rPr>
              <a:t>needed very soon</a:t>
            </a:r>
          </a:p>
        </p:txBody>
      </p:sp>
    </p:spTree>
    <p:extLst>
      <p:ext uri="{BB962C8B-B14F-4D97-AF65-F5344CB8AC3E}">
        <p14:creationId xmlns:p14="http://schemas.microsoft.com/office/powerpoint/2010/main" val="2231321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E50836-E6A4-4068-8DA4-8460651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DF1E4CE-13D2-47DF-BFBE-99F8787F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 Collaboration Board Meeting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730EDCE-590B-4404-9CA3-3AD4E997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17</a:t>
            </a:fld>
            <a:endParaRPr lang="fr-FR" dirty="0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FD02EA44-9286-41D0-8F30-122C9ABAFA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448478"/>
              </p:ext>
            </p:extLst>
          </p:nvPr>
        </p:nvGraphicFramePr>
        <p:xfrm>
          <a:off x="561851" y="797496"/>
          <a:ext cx="5544616" cy="3775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E66ADB5F-D5E3-44A2-9F86-914B883F80B6}"/>
              </a:ext>
            </a:extLst>
          </p:cNvPr>
          <p:cNvSpPr txBox="1"/>
          <p:nvPr/>
        </p:nvSpPr>
        <p:spPr>
          <a:xfrm>
            <a:off x="4014056" y="2381672"/>
            <a:ext cx="27446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P2B+IN-Kind </a:t>
            </a:r>
            <a:r>
              <a:rPr lang="fr-FR" dirty="0"/>
              <a:t>: </a:t>
            </a:r>
          </a:p>
          <a:p>
            <a:r>
              <a:rPr lang="fr-FR" dirty="0"/>
              <a:t>   ~1.9M€   2022-2025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B1B9686-95A3-4654-B9EC-A25C3765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6264696" cy="432048"/>
          </a:xfrm>
        </p:spPr>
        <p:txBody>
          <a:bodyPr>
            <a:normAutofit/>
          </a:bodyPr>
          <a:lstStyle/>
          <a:p>
            <a:r>
              <a:rPr lang="en-ZA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SPENDING PROFILE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204E86-CB83-423C-AD08-01718A9A56BD}"/>
              </a:ext>
            </a:extLst>
          </p:cNvPr>
          <p:cNvSpPr/>
          <p:nvPr/>
        </p:nvSpPr>
        <p:spPr>
          <a:xfrm>
            <a:off x="2807118" y="4566067"/>
            <a:ext cx="515853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ZA" sz="1600" dirty="0">
                <a:solidFill>
                  <a:prstClr val="black"/>
                </a:solidFill>
                <a:latin typeface="Calibri" panose="020F0502020204030204"/>
              </a:rPr>
              <a:t>Two main comments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ZA" sz="1600" b="1" dirty="0">
                <a:solidFill>
                  <a:prstClr val="black"/>
                </a:solidFill>
                <a:latin typeface="Calibri" panose="020F0502020204030204"/>
              </a:rPr>
              <a:t>French effort </a:t>
            </a:r>
            <a:r>
              <a:rPr lang="fr-FR" sz="1600" dirty="0"/>
              <a:t>to </a:t>
            </a:r>
            <a:r>
              <a:rPr lang="fr-FR" sz="1600" dirty="0" err="1"/>
              <a:t>secure</a:t>
            </a:r>
            <a:r>
              <a:rPr lang="fr-FR" sz="1600" dirty="0"/>
              <a:t> </a:t>
            </a:r>
            <a:r>
              <a:rPr lang="fr-FR" sz="1600" dirty="0" err="1"/>
              <a:t>this</a:t>
            </a:r>
            <a:r>
              <a:rPr lang="fr-FR" sz="1600" dirty="0"/>
              <a:t> budget the P2B+IN-Kind </a:t>
            </a:r>
            <a:endParaRPr lang="en-ZA" sz="1600" b="1" dirty="0">
              <a:solidFill>
                <a:prstClr val="black"/>
              </a:solidFill>
              <a:latin typeface="Calibri" panose="020F0502020204030204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ZA" sz="1600" b="1" dirty="0">
                <a:solidFill>
                  <a:prstClr val="black"/>
                </a:solidFill>
                <a:latin typeface="Calibri" panose="020F0502020204030204"/>
              </a:rPr>
              <a:t>Clear engagements of other partners </a:t>
            </a:r>
            <a:r>
              <a:rPr lang="en-ZA" sz="1600" dirty="0">
                <a:solidFill>
                  <a:prstClr val="black"/>
                </a:solidFill>
                <a:latin typeface="Calibri" panose="020F0502020204030204"/>
              </a:rPr>
              <a:t>needed very soon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41C400A-9B99-4D1E-B484-4188288E213A}"/>
              </a:ext>
            </a:extLst>
          </p:cNvPr>
          <p:cNvCxnSpPr/>
          <p:nvPr/>
        </p:nvCxnSpPr>
        <p:spPr>
          <a:xfrm>
            <a:off x="2938116" y="1176560"/>
            <a:ext cx="0" cy="208823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1A8C697E-6182-4B8C-8656-3C8ECE1E4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341066"/>
              </p:ext>
            </p:extLst>
          </p:nvPr>
        </p:nvGraphicFramePr>
        <p:xfrm>
          <a:off x="7474619" y="715305"/>
          <a:ext cx="3150303" cy="3466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0234">
                  <a:extLst>
                    <a:ext uri="{9D8B030D-6E8A-4147-A177-3AD203B41FA5}">
                      <a16:colId xmlns:a16="http://schemas.microsoft.com/office/drawing/2014/main" val="3185459765"/>
                    </a:ext>
                  </a:extLst>
                </a:gridCol>
                <a:gridCol w="328030">
                  <a:extLst>
                    <a:ext uri="{9D8B030D-6E8A-4147-A177-3AD203B41FA5}">
                      <a16:colId xmlns:a16="http://schemas.microsoft.com/office/drawing/2014/main" val="540662965"/>
                    </a:ext>
                  </a:extLst>
                </a:gridCol>
                <a:gridCol w="262424">
                  <a:extLst>
                    <a:ext uri="{9D8B030D-6E8A-4147-A177-3AD203B41FA5}">
                      <a16:colId xmlns:a16="http://schemas.microsoft.com/office/drawing/2014/main" val="1252080654"/>
                    </a:ext>
                  </a:extLst>
                </a:gridCol>
                <a:gridCol w="328030">
                  <a:extLst>
                    <a:ext uri="{9D8B030D-6E8A-4147-A177-3AD203B41FA5}">
                      <a16:colId xmlns:a16="http://schemas.microsoft.com/office/drawing/2014/main" val="410014067"/>
                    </a:ext>
                  </a:extLst>
                </a:gridCol>
                <a:gridCol w="311585">
                  <a:extLst>
                    <a:ext uri="{9D8B030D-6E8A-4147-A177-3AD203B41FA5}">
                      <a16:colId xmlns:a16="http://schemas.microsoft.com/office/drawing/2014/main" val="3941327103"/>
                    </a:ext>
                  </a:extLst>
                </a:gridCol>
              </a:tblGrid>
              <a:tr h="115843"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58168617"/>
                  </a:ext>
                </a:extLst>
              </a:tr>
              <a:tr h="1158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Preparatory</a:t>
                      </a:r>
                      <a:r>
                        <a:rPr lang="fr-FR" sz="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to </a:t>
                      </a:r>
                      <a:r>
                        <a:rPr lang="fr-FR" sz="8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Build</a:t>
                      </a:r>
                      <a:r>
                        <a:rPr lang="fr-FR" sz="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Phase</a:t>
                      </a:r>
                      <a:endParaRPr lang="fr-FR" sz="8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28,5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460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585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01913343"/>
                  </a:ext>
                </a:extLst>
              </a:tr>
              <a:tr h="10693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1) Prototyping and Tests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85197398"/>
                  </a:ext>
                </a:extLst>
              </a:tr>
              <a:tr h="10693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…….  Copper proto cavities (5cell)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3,5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05285107"/>
                  </a:ext>
                </a:extLst>
              </a:tr>
              <a:tr h="10693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…….  HOM couplers proto epoxy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6836679"/>
                  </a:ext>
                </a:extLst>
              </a:tr>
              <a:tr h="10693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…….  HOM couplers pre-serie Nb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50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75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92703855"/>
                  </a:ext>
                </a:extLst>
              </a:tr>
              <a:tr h="10693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…….. Single cell booster cavity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10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40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79128483"/>
                  </a:ext>
                </a:extLst>
              </a:tr>
              <a:tr h="10693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…….. B-COM magnet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100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67555844"/>
                  </a:ext>
                </a:extLst>
              </a:tr>
              <a:tr h="10693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…….. 5-cell NB cavity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150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250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7531333"/>
                  </a:ext>
                </a:extLst>
              </a:tr>
              <a:tr h="10693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........ Cavity preparation and test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40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3885368"/>
                  </a:ext>
                </a:extLst>
              </a:tr>
              <a:tr h="10693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…….. Power couplers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20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170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39022607"/>
                  </a:ext>
                </a:extLst>
              </a:tr>
              <a:tr h="10693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........ Couplers preparation and test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25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5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23702880"/>
                  </a:ext>
                </a:extLst>
              </a:tr>
              <a:tr h="10693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2) PERLE administrative regime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5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18553854"/>
                  </a:ext>
                </a:extLst>
              </a:tr>
              <a:tr h="10693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3) Infrasructure, site investigations and works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100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35126692"/>
                  </a:ext>
                </a:extLst>
              </a:tr>
              <a:tr h="106932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56138160"/>
                  </a:ext>
                </a:extLst>
              </a:tr>
              <a:tr h="105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In-Kind Installation up to operation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140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323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343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25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64260111"/>
                  </a:ext>
                </a:extLst>
              </a:tr>
              <a:tr h="10693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1)  DC - Gun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74690808"/>
                  </a:ext>
                </a:extLst>
              </a:tr>
              <a:tr h="10693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……. Vacuum system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25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15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99396066"/>
                  </a:ext>
                </a:extLst>
              </a:tr>
              <a:tr h="10693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……. Laser System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140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107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153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28978762"/>
                  </a:ext>
                </a:extLst>
              </a:tr>
              <a:tr h="10693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……. Photocathode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89522392"/>
                  </a:ext>
                </a:extLst>
              </a:tr>
              <a:tr h="10693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2)  Beam Lines  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45874826"/>
                  </a:ext>
                </a:extLst>
              </a:tr>
              <a:tr h="10693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……. Buncher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175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20938688"/>
                  </a:ext>
                </a:extLst>
              </a:tr>
              <a:tr h="10693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…….diagnostic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25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25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61655606"/>
                  </a:ext>
                </a:extLst>
              </a:tr>
              <a:tr h="10693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…… pumping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2723213"/>
                  </a:ext>
                </a:extLst>
              </a:tr>
              <a:tr h="10693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……. gauges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20677549"/>
                  </a:ext>
                </a:extLst>
              </a:tr>
              <a:tr h="10693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……. Beam pipe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99489681"/>
                  </a:ext>
                </a:extLst>
              </a:tr>
              <a:tr h="10693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3) Control Command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34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24975581"/>
                  </a:ext>
                </a:extLst>
              </a:tr>
              <a:tr h="10693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4) HIGH VOLTAGE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07359654"/>
                  </a:ext>
                </a:extLst>
              </a:tr>
              <a:tr h="10693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……. Insulation gaz system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70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55991659"/>
                  </a:ext>
                </a:extLst>
              </a:tr>
              <a:tr h="10693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……. Gaz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77690909"/>
                  </a:ext>
                </a:extLst>
              </a:tr>
              <a:tr h="10693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……. Valves and Pipes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07427249"/>
                  </a:ext>
                </a:extLst>
              </a:tr>
              <a:tr h="10693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 dirty="0">
                          <a:effectLst/>
                        </a:rPr>
                        <a:t>5) Infrastructure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7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84957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088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0439CA6-05EA-416D-B633-5EC0CAD31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02/12/2022</a:t>
            </a:r>
            <a:endParaRPr lang="en-AU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C0B76A0-462D-4AEB-A258-229538CB5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 Collaboration Board Meeting</a:t>
            </a:r>
            <a:endParaRPr lang="en-AU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BFE7FC-7C94-4440-BCE0-7593361D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F91614-7E63-4211-AFA5-6CFB48C6BDB8}"/>
              </a:ext>
            </a:extLst>
          </p:cNvPr>
          <p:cNvSpPr txBox="1"/>
          <p:nvPr/>
        </p:nvSpPr>
        <p:spPr>
          <a:xfrm>
            <a:off x="1424537" y="149424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b="1"/>
              <a:t>Some final comments.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564333E-C2AE-459C-8960-113060A4F5BB}"/>
              </a:ext>
            </a:extLst>
          </p:cNvPr>
          <p:cNvSpPr txBox="1"/>
          <p:nvPr/>
        </p:nvSpPr>
        <p:spPr>
          <a:xfrm>
            <a:off x="225224" y="1234383"/>
            <a:ext cx="103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dirty="0">
                <a:latin typeface="+mn-lt"/>
              </a:rPr>
              <a:t>Considering the very nice progress in the last year, </a:t>
            </a:r>
          </a:p>
          <a:p>
            <a:pPr algn="just"/>
            <a:r>
              <a:rPr lang="en-AU" sz="1800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AU" sz="1800" dirty="0">
                <a:latin typeface="+mn-lt"/>
              </a:rPr>
              <a:t> soon (let’s say end 2023/beginning 2024) PERLE timeline would depend on the money flow and on the engagements of the other partners.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0CF4A8-12D3-4AF5-90E7-B6CB38DDD670}"/>
              </a:ext>
            </a:extLst>
          </p:cNvPr>
          <p:cNvSpPr/>
          <p:nvPr/>
        </p:nvSpPr>
        <p:spPr>
          <a:xfrm>
            <a:off x="0" y="2742951"/>
            <a:ext cx="10772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AU" sz="1600" b="1" u="sng" dirty="0">
                <a:solidFill>
                  <a:srgbClr val="C00000"/>
                </a:solidFill>
                <a:latin typeface="Calibri" panose="020F0502020204030204"/>
              </a:rPr>
              <a:t>FINANCIAL SUPPORT </a:t>
            </a:r>
            <a:r>
              <a:rPr lang="en-AU" sz="1600" b="1" dirty="0">
                <a:solidFill>
                  <a:srgbClr val="C00000"/>
                </a:solidFill>
                <a:latin typeface="Calibri" panose="020F0502020204030204"/>
              </a:rPr>
              <a:t>:  </a:t>
            </a:r>
          </a:p>
          <a:p>
            <a:pPr marL="787400" lvl="1" indent="-285750" algn="just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AU" sz="1600" dirty="0">
                <a:solidFill>
                  <a:srgbClr val="C00000"/>
                </a:solidFill>
                <a:latin typeface="Calibri" panose="020F0502020204030204"/>
              </a:rPr>
              <a:t>Many actions internally in France are going on.</a:t>
            </a:r>
          </a:p>
          <a:p>
            <a:pPr marL="787400" lvl="1" indent="-285750" algn="just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AU" sz="1600" dirty="0">
                <a:solidFill>
                  <a:srgbClr val="C00000"/>
                </a:solidFill>
                <a:latin typeface="Calibri" panose="020F0502020204030204"/>
              </a:rPr>
              <a:t>Contributions from other countries so far only in-kind. Probably only DC-gun could be used</a:t>
            </a:r>
          </a:p>
          <a:p>
            <a:pPr marL="285750" lvl="0" indent="-285750" algn="just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AU" sz="1600" b="1" u="sng" dirty="0">
                <a:solidFill>
                  <a:srgbClr val="C00000"/>
                </a:solidFill>
                <a:latin typeface="Calibri" panose="020F0502020204030204"/>
              </a:rPr>
              <a:t>HR CONSOLIDATION  </a:t>
            </a:r>
            <a:r>
              <a:rPr lang="en-AU" sz="1600" b="1" dirty="0">
                <a:solidFill>
                  <a:srgbClr val="C00000"/>
                </a:solidFill>
                <a:latin typeface="Calibri" panose="020F0502020204030204"/>
              </a:rPr>
              <a:t>:</a:t>
            </a:r>
            <a:r>
              <a:rPr lang="en-AU" sz="1600" dirty="0">
                <a:solidFill>
                  <a:srgbClr val="C00000"/>
                </a:solidFill>
                <a:latin typeface="Calibri" panose="020F0502020204030204"/>
              </a:rPr>
              <a:t> </a:t>
            </a:r>
          </a:p>
          <a:p>
            <a:pPr marL="787400" lvl="1" indent="-285750" algn="just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AU" sz="1600" dirty="0">
                <a:solidFill>
                  <a:srgbClr val="C00000"/>
                </a:solidFill>
                <a:latin typeface="Calibri" panose="020F0502020204030204"/>
              </a:rPr>
              <a:t>In France consolidation is on going and should be further increased </a:t>
            </a:r>
          </a:p>
          <a:p>
            <a:pPr marL="787400" lvl="1" indent="-285750" algn="just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AU" sz="1600" dirty="0">
                <a:solidFill>
                  <a:srgbClr val="C00000"/>
                </a:solidFill>
                <a:latin typeface="Calibri" panose="020F0502020204030204"/>
              </a:rPr>
              <a:t>We need more engagements from international partners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B68E91-9395-4E9C-9883-6CDDB451D5D2}"/>
              </a:ext>
            </a:extLst>
          </p:cNvPr>
          <p:cNvSpPr/>
          <p:nvPr/>
        </p:nvSpPr>
        <p:spPr>
          <a:xfrm>
            <a:off x="58371" y="5029393"/>
            <a:ext cx="10714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AU" sz="1600" b="1" dirty="0">
                <a:solidFill>
                  <a:srgbClr val="00B0F0"/>
                </a:solidFill>
                <a:latin typeface="Calibri" panose="020F0502020204030204"/>
              </a:rPr>
              <a:t>Finances and HR consolidation to be discussed, within PERLE and through the newly formed ERL coordination group.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AU" sz="1600" b="1" dirty="0">
                <a:solidFill>
                  <a:srgbClr val="00B0F0"/>
                </a:solidFill>
                <a:latin typeface="Calibri" panose="020F0502020204030204"/>
              </a:rPr>
              <a:t>We should explore EU ways for getting part of the financial support (discussions / actions )</a:t>
            </a:r>
            <a:endParaRPr lang="en-AU" sz="1600" b="1" dirty="0">
              <a:solidFill>
                <a:srgbClr val="00B0F0"/>
              </a:solidFill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1641B43-A1A5-4CB4-A5D4-282EF65DF0CB}"/>
              </a:ext>
            </a:extLst>
          </p:cNvPr>
          <p:cNvCxnSpPr>
            <a:cxnSpLocks/>
          </p:cNvCxnSpPr>
          <p:nvPr/>
        </p:nvCxnSpPr>
        <p:spPr>
          <a:xfrm>
            <a:off x="57795" y="2669704"/>
            <a:ext cx="10524137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D889288-2BD6-4F0D-8994-F8C3F8D80F4E}"/>
              </a:ext>
            </a:extLst>
          </p:cNvPr>
          <p:cNvSpPr/>
          <p:nvPr/>
        </p:nvSpPr>
        <p:spPr>
          <a:xfrm>
            <a:off x="57795" y="4402201"/>
            <a:ext cx="107149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AU" sz="1600" b="1" dirty="0">
                <a:solidFill>
                  <a:srgbClr val="00B0F0"/>
                </a:solidFill>
                <a:latin typeface="Calibri" panose="020F0502020204030204"/>
              </a:rPr>
              <a:t>Collaboration agreement foresees/demands bilateral MoUs of </a:t>
            </a:r>
            <a:r>
              <a:rPr lang="en-AU" sz="1600" b="1" dirty="0" err="1">
                <a:solidFill>
                  <a:srgbClr val="00B0F0"/>
                </a:solidFill>
                <a:latin typeface="Calibri" panose="020F0502020204030204"/>
              </a:rPr>
              <a:t>IJCLab</a:t>
            </a:r>
            <a:r>
              <a:rPr lang="en-AU" sz="1600" b="1" dirty="0">
                <a:solidFill>
                  <a:srgbClr val="00B0F0"/>
                </a:solidFill>
                <a:latin typeface="Calibri" panose="020F0502020204030204"/>
              </a:rPr>
              <a:t>/IN2P3 with PERLE partner institutes about resource loaded (financial, material) contributions ICRADA now signed and a base for such an agreement with </a:t>
            </a:r>
            <a:r>
              <a:rPr lang="en-AU" sz="1600" b="1" dirty="0" err="1">
                <a:solidFill>
                  <a:srgbClr val="00B0F0"/>
                </a:solidFill>
                <a:latin typeface="Calibri" panose="020F0502020204030204"/>
              </a:rPr>
              <a:t>Jlab</a:t>
            </a:r>
            <a:r>
              <a:rPr lang="en-AU" sz="1600" b="1" dirty="0">
                <a:solidFill>
                  <a:srgbClr val="00B0F0"/>
                </a:solidFill>
                <a:latin typeface="Calibri" panose="020F0502020204030204"/>
              </a:rPr>
              <a:t>.</a:t>
            </a:r>
            <a:endParaRPr lang="en-AU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7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54D3FCC-2097-4152-8B11-8FAFFCC4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02/12/2022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C081256C-0E7B-4655-9DFE-9B41CBF1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 Collaboration Board Meeting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6B38D85-F9DA-4E78-A834-978BC5220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40239D-F466-48A3-9E60-AAD4F679086D}"/>
              </a:ext>
            </a:extLst>
          </p:cNvPr>
          <p:cNvSpPr txBox="1"/>
          <p:nvPr/>
        </p:nvSpPr>
        <p:spPr>
          <a:xfrm>
            <a:off x="1569963" y="2381672"/>
            <a:ext cx="73917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PERLE COLLABORATION STATUS</a:t>
            </a:r>
          </a:p>
        </p:txBody>
      </p:sp>
    </p:spTree>
    <p:extLst>
      <p:ext uri="{BB962C8B-B14F-4D97-AF65-F5344CB8AC3E}">
        <p14:creationId xmlns:p14="http://schemas.microsoft.com/office/powerpoint/2010/main" val="127716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3C8A8624-B6BC-4CDB-B6BA-56A8EA4F98B6}"/>
              </a:ext>
            </a:extLst>
          </p:cNvPr>
          <p:cNvSpPr txBox="1">
            <a:spLocks/>
          </p:cNvSpPr>
          <p:nvPr/>
        </p:nvSpPr>
        <p:spPr>
          <a:xfrm>
            <a:off x="345827" y="653480"/>
            <a:ext cx="10009112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Talks with TU Darmstadt</a:t>
            </a:r>
          </a:p>
          <a:p>
            <a:pPr algn="ctr" fontAlgn="auto">
              <a:spcAft>
                <a:spcPts val="0"/>
              </a:spcAft>
            </a:pP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</a:pP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</a:pP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</a:pPr>
            <a:endParaRPr lang="en-GB" sz="2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</a:pPr>
            <a:br>
              <a:rPr lang="fr-FR" sz="4000" i="1" dirty="0">
                <a:solidFill>
                  <a:schemeClr val="accent5">
                    <a:lumMod val="75000"/>
                  </a:schemeClr>
                </a:solidFill>
              </a:rPr>
            </a:br>
            <a:endParaRPr lang="fr-FR" sz="40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399BE65-DD4B-B160-AFB0-C85B33F81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E9587C-A18B-7CF5-DA57-18086522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 Collaboration Board Meeting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BA0A16-87B2-6E47-B829-A9F0FAF42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E261EE-54B4-63F6-ED3A-2DC1D5B46ED7}"/>
              </a:ext>
            </a:extLst>
          </p:cNvPr>
          <p:cNvSpPr txBox="1"/>
          <p:nvPr/>
        </p:nvSpPr>
        <p:spPr>
          <a:xfrm>
            <a:off x="1655506" y="1179022"/>
            <a:ext cx="8699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>
                <a:solidFill>
                  <a:srgbClr val="456487"/>
                </a:solidFill>
              </a:rPr>
              <a:t>Michaela Arnold, Norbert Pietralla and  Walid Kaabi, Max Klein, Achille Stocchi. </a:t>
            </a:r>
            <a:r>
              <a:rPr lang="en-DE" sz="1400" dirty="0">
                <a:solidFill>
                  <a:srgbClr val="456487"/>
                </a:solidFill>
              </a:rPr>
              <a:t>(22. and 30.11.)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8A3AC4-8CDC-427D-0CDD-B7686C24535E}"/>
              </a:ext>
            </a:extLst>
          </p:cNvPr>
          <p:cNvSpPr txBox="1"/>
          <p:nvPr/>
        </p:nvSpPr>
        <p:spPr>
          <a:xfrm>
            <a:off x="129803" y="1620356"/>
            <a:ext cx="10268196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DE" sz="1600" dirty="0"/>
              <a:t>-  </a:t>
            </a:r>
            <a:r>
              <a:rPr lang="en-DE" sz="1600" dirty="0">
                <a:solidFill>
                  <a:srgbClr val="FF6700"/>
                </a:solidFill>
              </a:rPr>
              <a:t>TUD is interested to join PERLE </a:t>
            </a:r>
            <a:r>
              <a:rPr lang="en-DE" sz="1600" dirty="0"/>
              <a:t>and work on the booster, possibly taking over a leading responsibility.</a:t>
            </a:r>
          </a:p>
          <a:p>
            <a:endParaRPr lang="en-DE" sz="1600" dirty="0"/>
          </a:p>
          <a:p>
            <a:r>
              <a:rPr lang="en-DE" sz="1600" dirty="0"/>
              <a:t>-  </a:t>
            </a:r>
            <a:r>
              <a:rPr lang="en-DE" sz="1600" dirty="0">
                <a:solidFill>
                  <a:srgbClr val="FF6700"/>
                </a:solidFill>
              </a:rPr>
              <a:t>They have an operational ERL facility </a:t>
            </a:r>
            <a:r>
              <a:rPr lang="en-DE" sz="1600" dirty="0"/>
              <a:t>(sDALINAC) and </a:t>
            </a:r>
            <a:r>
              <a:rPr lang="en-DE" sz="1600" dirty="0">
                <a:solidFill>
                  <a:srgbClr val="FF6700"/>
                </a:solidFill>
              </a:rPr>
              <a:t>plan for DICE</a:t>
            </a:r>
            <a:r>
              <a:rPr lang="en-DE" sz="1600" dirty="0"/>
              <a:t>: 802 MHz, 500 MeV, 20mA at FAIR</a:t>
            </a:r>
          </a:p>
          <a:p>
            <a:r>
              <a:rPr lang="en-DE" sz="1600" dirty="0"/>
              <a:t>    and a large number of PhD students.</a:t>
            </a:r>
          </a:p>
          <a:p>
            <a:pPr marL="285750" indent="-285750">
              <a:buFontTx/>
              <a:buChar char="-"/>
            </a:pPr>
            <a:endParaRPr lang="en-DE" sz="1600" dirty="0"/>
          </a:p>
          <a:p>
            <a:r>
              <a:rPr lang="en-DE" sz="1600" dirty="0"/>
              <a:t>-  </a:t>
            </a:r>
            <a:r>
              <a:rPr lang="en-DE" sz="1600" dirty="0">
                <a:solidFill>
                  <a:srgbClr val="FF6700"/>
                </a:solidFill>
              </a:rPr>
              <a:t>Timeline for DICE</a:t>
            </a:r>
            <a:r>
              <a:rPr lang="en-DE" sz="1600" dirty="0"/>
              <a:t>: preproposal 5/23, proposal 6/24, proposal to build (Forschungsbauantrag 8/26),</a:t>
            </a:r>
          </a:p>
          <a:p>
            <a:r>
              <a:rPr lang="en-DE" sz="1600" dirty="0"/>
              <a:t>    technical design (28/29), no procurement before 2030, operation 2034+</a:t>
            </a:r>
          </a:p>
          <a:p>
            <a:r>
              <a:rPr lang="en-DE" sz="1600" dirty="0"/>
              <a:t>    Task: electron-RI scattering in collider mode at FAIR (DESTIN is fixed target, E,L..), possibly IVC experiments</a:t>
            </a:r>
          </a:p>
          <a:p>
            <a:r>
              <a:rPr lang="en-DE" sz="1600" dirty="0"/>
              <a:t>    T</a:t>
            </a:r>
            <a:r>
              <a:rPr lang="en-GB" sz="1600" dirty="0"/>
              <a:t>h</a:t>
            </a:r>
            <a:r>
              <a:rPr lang="en-DE" sz="1600" dirty="0"/>
              <a:t>is timeline, assuming PERLE moves as planned, makes DICE (if approved) a second generation PERLE</a:t>
            </a:r>
          </a:p>
          <a:p>
            <a:endParaRPr lang="en-DE" sz="1600" dirty="0"/>
          </a:p>
          <a:p>
            <a:r>
              <a:rPr lang="en-DE" sz="1600" dirty="0"/>
              <a:t>-  </a:t>
            </a:r>
            <a:r>
              <a:rPr lang="en-DE" sz="1600" dirty="0">
                <a:solidFill>
                  <a:srgbClr val="FF6700"/>
                </a:solidFill>
              </a:rPr>
              <a:t>For TUD at PERLE </a:t>
            </a:r>
            <a:r>
              <a:rPr lang="en-DE" sz="1600" dirty="0"/>
              <a:t>funds could be accessed within the German Verbundforschung (from BMBF) of 2 PhDs</a:t>
            </a:r>
          </a:p>
          <a:p>
            <a:r>
              <a:rPr lang="en-DE" sz="1600" dirty="0"/>
              <a:t>    and similar investment money (300k) per institution. An idea could be that Darmstadt and Mainz with</a:t>
            </a:r>
          </a:p>
          <a:p>
            <a:r>
              <a:rPr lang="en-DE" sz="1600" dirty="0"/>
              <a:t>    HZB go for such a  request. This may work if CERN supports PERLE visibly. </a:t>
            </a:r>
          </a:p>
          <a:p>
            <a:endParaRPr lang="en-DE" sz="1600" dirty="0"/>
          </a:p>
          <a:p>
            <a:r>
              <a:rPr lang="en-DE" sz="1600" dirty="0"/>
              <a:t>-  </a:t>
            </a:r>
            <a:r>
              <a:rPr lang="en-DE" sz="1600" dirty="0">
                <a:solidFill>
                  <a:srgbClr val="FF6700"/>
                </a:solidFill>
              </a:rPr>
              <a:t>Current Status</a:t>
            </a:r>
            <a:r>
              <a:rPr lang="en-DE" sz="1600" dirty="0"/>
              <a:t>: MoU sent to TUD being checked by legal department at Darmstadt. Expect EoI for next CB. </a:t>
            </a:r>
          </a:p>
        </p:txBody>
      </p:sp>
    </p:spTree>
    <p:extLst>
      <p:ext uri="{BB962C8B-B14F-4D97-AF65-F5344CB8AC3E}">
        <p14:creationId xmlns:p14="http://schemas.microsoft.com/office/powerpoint/2010/main" val="185555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7FB5147-1928-4A7C-B66D-E96E8A299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02/12/2022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E65F82A-5A2E-4ED8-975A-D2D9ADC10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 Collaboration Board Meeting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A884952-1C04-46EA-947D-536F3E07D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1365CA42-1DEE-4D95-93C7-8D78C76C0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775" y="797496"/>
            <a:ext cx="5688632" cy="432048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Discussions </a:t>
            </a:r>
            <a:r>
              <a:rPr lang="fr-FR" sz="36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with</a:t>
            </a:r>
            <a:r>
              <a:rPr lang="fr-FR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36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bERLinPro</a:t>
            </a:r>
            <a:endParaRPr lang="fr-FR" sz="36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CD03597-5318-9DA6-F41B-A3654E6E05E7}"/>
              </a:ext>
            </a:extLst>
          </p:cNvPr>
          <p:cNvSpPr txBox="1"/>
          <p:nvPr/>
        </p:nvSpPr>
        <p:spPr>
          <a:xfrm>
            <a:off x="345827" y="1373560"/>
            <a:ext cx="100811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PERLE and </a:t>
            </a:r>
            <a:r>
              <a:rPr lang="en-GB" sz="1600" dirty="0" err="1">
                <a:latin typeface="+mn-lt"/>
                <a:cs typeface="Arial" panose="020B0604020202020204" pitchFamily="34" charset="0"/>
              </a:rPr>
              <a:t>bERLinPro</a:t>
            </a:r>
            <a:r>
              <a:rPr lang="en-GB" sz="1600" dirty="0">
                <a:latin typeface="+mn-lt"/>
                <a:cs typeface="Arial" panose="020B0604020202020204" pitchFamily="34" charset="0"/>
              </a:rPr>
              <a:t> have been recognised an </a:t>
            </a:r>
            <a:r>
              <a:rPr lang="en-US" sz="1600" dirty="0">
                <a:latin typeface="+mn-lt"/>
              </a:rPr>
              <a:t>essential pillars of the ERL ESPP strategy.  </a:t>
            </a:r>
          </a:p>
          <a:p>
            <a:pPr algn="just"/>
            <a:r>
              <a:rPr lang="en-US" sz="1600" dirty="0">
                <a:latin typeface="+mn-lt"/>
                <a:sym typeface="Wingdings" pitchFamily="2" charset="2"/>
              </a:rPr>
              <a:t> The two projects have t</a:t>
            </a:r>
            <a:r>
              <a:rPr lang="en-US" sz="1600" dirty="0">
                <a:latin typeface="+mn-lt"/>
              </a:rPr>
              <a:t>he responsibility of exploring a new power regime with two deferent configurations and beam parameters:</a:t>
            </a:r>
          </a:p>
          <a:p>
            <a:pPr marL="787400" lvl="1" indent="-285750" algn="just">
              <a:buFont typeface="Wingdings" pitchFamily="2" charset="2"/>
              <a:buChar char="§"/>
            </a:pPr>
            <a:r>
              <a:rPr lang="en-US" sz="1600" dirty="0" err="1">
                <a:latin typeface="+mn-lt"/>
              </a:rPr>
              <a:t>bERLinPro</a:t>
            </a:r>
            <a:r>
              <a:rPr lang="en-US" sz="1600" dirty="0">
                <a:latin typeface="+mn-lt"/>
              </a:rPr>
              <a:t>: single turn (beam energy 50 MeV) and high current (100 mA)</a:t>
            </a:r>
          </a:p>
          <a:p>
            <a:pPr marL="787400" lvl="1" indent="-285750" algn="just">
              <a:buFont typeface="Wingdings" pitchFamily="2" charset="2"/>
              <a:buChar char="§"/>
            </a:pPr>
            <a:r>
              <a:rPr lang="en-US" sz="1600" dirty="0">
                <a:latin typeface="+mn-lt"/>
              </a:rPr>
              <a:t>PERLE: </a:t>
            </a:r>
            <a:r>
              <a:rPr lang="en-US" sz="1600" dirty="0" err="1">
                <a:latin typeface="+mn-lt"/>
              </a:rPr>
              <a:t>mutli</a:t>
            </a:r>
            <a:r>
              <a:rPr lang="en-US" sz="1600" dirty="0">
                <a:latin typeface="+mn-lt"/>
              </a:rPr>
              <a:t>-turn (beam energy at 500 MeV) and relatively lower current (20 mA)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1600" dirty="0">
              <a:latin typeface="+mn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GB" sz="1600" dirty="0">
                <a:latin typeface="+mn-lt"/>
              </a:rPr>
              <a:t>In the framework of the implementation of the European ERL Roadmap, discussions between the two projects were initiated earlier this year with a visit of PERLE team to Berlin, followed by several interactions and agreement to collaborate in the following fields: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 Commissioning of the Photoinjectors, starting with the SRF gun at HZB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Development of diagnostics (Beam loss monitors, BPMs, halo monitoring…)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FRT development</a:t>
            </a:r>
          </a:p>
          <a:p>
            <a:pPr marL="457200" lvl="1" indent="0"/>
            <a:r>
              <a:rPr lang="en-US" sz="1600" dirty="0">
                <a:solidFill>
                  <a:srgbClr val="000000"/>
                </a:solidFill>
                <a:latin typeface="+mn-lt"/>
              </a:rPr>
              <a:t>Other items are also of mutual interest: SRF cavity preparation and assembly, Control &amp; Command, Safety assessment, Cryogenics needs and cryo-plant dimensioning… </a:t>
            </a:r>
            <a:endParaRPr lang="en-GB" sz="1600" dirty="0">
              <a:latin typeface="+mn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GB" sz="1600" dirty="0">
                <a:latin typeface="+mn-lt"/>
              </a:rPr>
              <a:t>An MoU is currently prepared to formalise the collaboration.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1600" dirty="0">
                <a:latin typeface="+mn-lt"/>
              </a:rPr>
              <a:t>A visit of </a:t>
            </a:r>
            <a:r>
              <a:rPr lang="en-GB" sz="1600" dirty="0" err="1">
                <a:latin typeface="+mn-lt"/>
              </a:rPr>
              <a:t>bERLinPro</a:t>
            </a:r>
            <a:r>
              <a:rPr lang="en-GB" sz="1600" dirty="0">
                <a:latin typeface="+mn-lt"/>
              </a:rPr>
              <a:t> to Orsay was foreseen next week (06/12), but finally postponed to beginning of next year.</a:t>
            </a:r>
          </a:p>
        </p:txBody>
      </p:sp>
    </p:spTree>
    <p:extLst>
      <p:ext uri="{BB962C8B-B14F-4D97-AF65-F5344CB8AC3E}">
        <p14:creationId xmlns:p14="http://schemas.microsoft.com/office/powerpoint/2010/main" val="1488281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7FB5147-1928-4A7C-B66D-E96E8A299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02/12/2022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E65F82A-5A2E-4ED8-975A-D2D9ADC10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 Collaboration Board Meeting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A884952-1C04-46EA-947D-536F3E07D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1365CA42-1DEE-4D95-93C7-8D78C76C0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067" y="941512"/>
            <a:ext cx="6192688" cy="432048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Discussions with ESS-BILBAO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A39FB17-C5C4-0219-4BB1-F6445DADAB0D}"/>
              </a:ext>
            </a:extLst>
          </p:cNvPr>
          <p:cNvSpPr txBox="1"/>
          <p:nvPr/>
        </p:nvSpPr>
        <p:spPr>
          <a:xfrm>
            <a:off x="273819" y="1733600"/>
            <a:ext cx="10225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GB" sz="2400" dirty="0">
                <a:latin typeface="+mn-lt"/>
              </a:rPr>
              <a:t>Discussion with ESS-Bilbao started fall 2022. A visit of PERLE team to Bilbao (10-11 October) was the occasion to present the project and to discuss the possible area of collaboration.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GB" sz="2400" dirty="0">
                <a:latin typeface="+mn-lt"/>
              </a:rPr>
              <a:t>ESS-Bilbao is today ready to join PERLE Collaboration. More details in </a:t>
            </a:r>
            <a:r>
              <a:rPr lang="en-GB" sz="2400" dirty="0" err="1">
                <a:latin typeface="+mn-lt"/>
              </a:rPr>
              <a:t>Ibon’s</a:t>
            </a:r>
            <a:r>
              <a:rPr lang="en-GB" sz="2400" dirty="0">
                <a:latin typeface="+mn-lt"/>
              </a:rPr>
              <a:t>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00038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071F26B-6994-43BE-9CA0-4A9D43011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02/12/2022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17FF10D-1064-422D-9C54-FD691780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 Collaboration Board Meeting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4A9FE21-A446-4F7D-A58B-ABA8BD59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A88391B-80B1-462A-A8B8-9A07588A166C}"/>
              </a:ext>
            </a:extLst>
          </p:cNvPr>
          <p:cNvSpPr txBox="1"/>
          <p:nvPr/>
        </p:nvSpPr>
        <p:spPr>
          <a:xfrm>
            <a:off x="2061421" y="2381672"/>
            <a:ext cx="63493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ESS-BILBAO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2772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82945142-E14A-48C7-81FC-8358B845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02/12/2022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1A26DB6-45F5-44AF-AA93-AAD1F808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 Collaboration Board Meeting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BF1ED1D-36E0-4EA0-B0B6-C6BB9EA9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876B81-835F-46FB-896B-1F70C6D3769F}"/>
              </a:ext>
            </a:extLst>
          </p:cNvPr>
          <p:cNvSpPr txBox="1"/>
          <p:nvPr/>
        </p:nvSpPr>
        <p:spPr>
          <a:xfrm>
            <a:off x="3045269" y="2381672"/>
            <a:ext cx="4717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PROJECT PROGRESS</a:t>
            </a:r>
          </a:p>
        </p:txBody>
      </p:sp>
    </p:spTree>
    <p:extLst>
      <p:ext uri="{BB962C8B-B14F-4D97-AF65-F5344CB8AC3E}">
        <p14:creationId xmlns:p14="http://schemas.microsoft.com/office/powerpoint/2010/main" val="126654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02/12/2022</a:t>
            </a:r>
            <a:endParaRPr lang="en-AU">
              <a:latin typeface="+mn-lt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en-AU" smtClean="0">
                <a:latin typeface="+mn-lt"/>
              </a:rPr>
              <a:pPr/>
              <a:t>8</a:t>
            </a:fld>
            <a:endParaRPr lang="en-AU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PERLE Collaboration Board Meeting</a:t>
            </a:r>
            <a:endParaRPr lang="en-AU">
              <a:latin typeface="+mn-lt"/>
            </a:endParaRP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D3988D1C-9A8B-B619-6EFD-6B9BB83E9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367" y="149425"/>
            <a:ext cx="5616373" cy="447518"/>
          </a:xfrm>
        </p:spPr>
        <p:txBody>
          <a:bodyPr/>
          <a:lstStyle/>
          <a:p>
            <a:r>
              <a:rPr lang="en-AU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</a:rPr>
              <a:t>PERLE Timeline for TDR phase and beyond </a:t>
            </a:r>
            <a:endParaRPr lang="en-AU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53F44AE2-CFC6-03E2-96B4-CCF17FE04847}"/>
              </a:ext>
            </a:extLst>
          </p:cNvPr>
          <p:cNvSpPr/>
          <p:nvPr/>
        </p:nvSpPr>
        <p:spPr>
          <a:xfrm>
            <a:off x="2651099" y="855670"/>
            <a:ext cx="3600400" cy="698860"/>
          </a:xfrm>
          <a:prstGeom prst="roundRect">
            <a:avLst/>
          </a:prstGeom>
          <a:noFill/>
          <a:ln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800" b="1">
                <a:solidFill>
                  <a:srgbClr val="FF6700"/>
                </a:solidFill>
              </a:rPr>
              <a:t>The current phase of the project:</a:t>
            </a:r>
          </a:p>
        </p:txBody>
      </p: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ABA143EE-EA7C-3A06-2594-048CF7010225}"/>
              </a:ext>
            </a:extLst>
          </p:cNvPr>
          <p:cNvGrpSpPr/>
          <p:nvPr/>
        </p:nvGrpSpPr>
        <p:grpSpPr>
          <a:xfrm>
            <a:off x="417835" y="1784828"/>
            <a:ext cx="4068960" cy="4008808"/>
            <a:chOff x="741363" y="1784828"/>
            <a:chExt cx="4068960" cy="4008808"/>
          </a:xfrm>
        </p:grpSpPr>
        <p:sp>
          <p:nvSpPr>
            <p:cNvPr id="65" name="Rectangle : coins arrondis 64">
              <a:extLst>
                <a:ext uri="{FF2B5EF4-FFF2-40B4-BE49-F238E27FC236}">
                  <a16:creationId xmlns:a16="http://schemas.microsoft.com/office/drawing/2014/main" id="{4E24F4C1-E9B7-FE8D-852E-C47081D536E4}"/>
                </a:ext>
              </a:extLst>
            </p:cNvPr>
            <p:cNvSpPr/>
            <p:nvPr/>
          </p:nvSpPr>
          <p:spPr>
            <a:xfrm>
              <a:off x="1533451" y="1784828"/>
              <a:ext cx="2304256" cy="524836"/>
            </a:xfrm>
            <a:prstGeom prst="roundRect">
              <a:avLst/>
            </a:prstGeom>
            <a:noFill/>
            <a:ln>
              <a:solidFill>
                <a:srgbClr val="FF6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b="1">
                  <a:solidFill>
                    <a:schemeClr val="accent1">
                      <a:lumMod val="75000"/>
                    </a:schemeClr>
                  </a:solidFill>
                </a:rPr>
                <a:t>Technical Design phase (</a:t>
              </a:r>
              <a:r>
                <a:rPr lang="en-AU" sz="1600" b="1">
                  <a:solidFill>
                    <a:schemeClr val="accent1">
                      <a:lumMod val="75000"/>
                    </a:schemeClr>
                  </a:solidFill>
                  <a:sym typeface="Wingdings" pitchFamily="2" charset="2"/>
                </a:rPr>
                <a:t> </a:t>
              </a:r>
              <a:r>
                <a:rPr lang="en-AU" sz="1600" b="1">
                  <a:solidFill>
                    <a:schemeClr val="accent1">
                      <a:lumMod val="75000"/>
                    </a:schemeClr>
                  </a:solidFill>
                </a:rPr>
                <a:t>2023)</a:t>
              </a:r>
            </a:p>
          </p:txBody>
        </p:sp>
        <p:sp>
          <p:nvSpPr>
            <p:cNvPr id="66" name="Rectangle : coins arrondis 65">
              <a:extLst>
                <a:ext uri="{FF2B5EF4-FFF2-40B4-BE49-F238E27FC236}">
                  <a16:creationId xmlns:a16="http://schemas.microsoft.com/office/drawing/2014/main" id="{CD95076F-7B24-458F-22D2-E52DBAF37830}"/>
                </a:ext>
              </a:extLst>
            </p:cNvPr>
            <p:cNvSpPr/>
            <p:nvPr/>
          </p:nvSpPr>
          <p:spPr>
            <a:xfrm>
              <a:off x="741363" y="2453680"/>
              <a:ext cx="4068960" cy="2952328"/>
            </a:xfrm>
            <a:prstGeom prst="roundRect">
              <a:avLst/>
            </a:prstGeom>
            <a:noFill/>
            <a:ln>
              <a:solidFill>
                <a:srgbClr val="FF6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817EF8E2-FC5E-587B-8C00-FA78260BC33B}"/>
                </a:ext>
              </a:extLst>
            </p:cNvPr>
            <p:cNvSpPr txBox="1"/>
            <p:nvPr/>
          </p:nvSpPr>
          <p:spPr>
            <a:xfrm>
              <a:off x="921891" y="2669704"/>
              <a:ext cx="3672408" cy="312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300" dirty="0">
                  <a:latin typeface="+mn-lt"/>
                </a:rPr>
                <a:t>Machine design </a:t>
              </a:r>
              <a:r>
                <a:rPr lang="en-AU" sz="1200" dirty="0">
                  <a:latin typeface="+mn-lt"/>
                </a:rPr>
                <a:t>(Injector, 250MeV and 500 MeV configurations) </a:t>
              </a:r>
              <a:endParaRPr lang="en-AU" sz="1300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300" dirty="0">
                  <a:latin typeface="+mn-lt"/>
                </a:rPr>
                <a:t>Beam dynamics studies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300" dirty="0">
                  <a:latin typeface="+mn-lt"/>
                </a:rPr>
                <a:t>Main systems design (</a:t>
              </a:r>
              <a:r>
                <a:rPr lang="en-AU" sz="1300" dirty="0" err="1">
                  <a:latin typeface="+mn-lt"/>
                </a:rPr>
                <a:t>Buncher</a:t>
              </a:r>
              <a:r>
                <a:rPr lang="en-AU" sz="1300" dirty="0">
                  <a:latin typeface="+mn-lt"/>
                </a:rPr>
                <a:t>, Magnets, HOM couplers, full dressed cavity, power couplers, new CM, IP, dump…)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300" dirty="0">
                  <a:latin typeface="+mn-lt"/>
                </a:rPr>
                <a:t>In-Kind adaptation and/or upgrade studies (DC-Gun, Booster, SPL CM) *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300" dirty="0">
                  <a:latin typeface="+mn-lt"/>
                </a:rPr>
                <a:t>Definition of the needs (</a:t>
              </a:r>
              <a:r>
                <a:rPr lang="en-AU" sz="1300" dirty="0" err="1">
                  <a:latin typeface="+mn-lt"/>
                </a:rPr>
                <a:t>Diags</a:t>
              </a:r>
              <a:r>
                <a:rPr lang="en-AU" sz="1300" dirty="0">
                  <a:latin typeface="+mn-lt"/>
                </a:rPr>
                <a:t>, Cryogenics, CC, LLRF, Shielding, machine interlock system, infrastructure…)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300" dirty="0">
                  <a:latin typeface="+mn-lt"/>
                </a:rPr>
                <a:t>Experiments with PERLE beam and their specific needs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AU" sz="1300" dirty="0">
                <a:latin typeface="+mn-lt"/>
              </a:endParaRPr>
            </a:p>
            <a:p>
              <a:endParaRPr lang="en-AU" sz="1300" dirty="0">
                <a:latin typeface="+mn-lt"/>
              </a:endParaRP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052C52ED-A832-93AE-F962-5A8900E1CBF8}"/>
              </a:ext>
            </a:extLst>
          </p:cNvPr>
          <p:cNvGrpSpPr/>
          <p:nvPr/>
        </p:nvGrpSpPr>
        <p:grpSpPr>
          <a:xfrm>
            <a:off x="6069955" y="1784828"/>
            <a:ext cx="4212976" cy="3549172"/>
            <a:chOff x="6069955" y="1784828"/>
            <a:chExt cx="4212976" cy="3549172"/>
          </a:xfrm>
        </p:grpSpPr>
        <p:sp>
          <p:nvSpPr>
            <p:cNvPr id="69" name="Rectangle : coins arrondis 68">
              <a:extLst>
                <a:ext uri="{FF2B5EF4-FFF2-40B4-BE49-F238E27FC236}">
                  <a16:creationId xmlns:a16="http://schemas.microsoft.com/office/drawing/2014/main" id="{999F76B1-4A64-2A3B-1BAC-1C871A7A45BC}"/>
                </a:ext>
              </a:extLst>
            </p:cNvPr>
            <p:cNvSpPr/>
            <p:nvPr/>
          </p:nvSpPr>
          <p:spPr>
            <a:xfrm>
              <a:off x="6250483" y="1784828"/>
              <a:ext cx="3816424" cy="524836"/>
            </a:xfrm>
            <a:prstGeom prst="roundRect">
              <a:avLst/>
            </a:prstGeom>
            <a:noFill/>
            <a:ln>
              <a:solidFill>
                <a:srgbClr val="FF6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b="1" dirty="0">
                  <a:solidFill>
                    <a:schemeClr val="accent1">
                      <a:lumMod val="75000"/>
                    </a:schemeClr>
                  </a:solidFill>
                </a:rPr>
                <a:t>Prepare to Build phase (P2B)</a:t>
              </a:r>
            </a:p>
            <a:p>
              <a:pPr algn="ctr"/>
              <a:r>
                <a:rPr lang="en-AU" sz="1600" b="1" dirty="0">
                  <a:solidFill>
                    <a:schemeClr val="accent1">
                      <a:lumMod val="75000"/>
                    </a:schemeClr>
                  </a:solidFill>
                </a:rPr>
                <a:t>+ in kind installation of DC-gun (</a:t>
              </a:r>
              <a:r>
                <a:rPr lang="en-AU" sz="1600" b="1" dirty="0">
                  <a:solidFill>
                    <a:schemeClr val="accent1">
                      <a:lumMod val="75000"/>
                    </a:schemeClr>
                  </a:solidFill>
                  <a:sym typeface="Wingdings" pitchFamily="2" charset="2"/>
                </a:rPr>
                <a:t> </a:t>
              </a:r>
              <a:r>
                <a:rPr lang="en-AU" sz="1600" b="1" dirty="0">
                  <a:solidFill>
                    <a:schemeClr val="accent1">
                      <a:lumMod val="75000"/>
                    </a:schemeClr>
                  </a:solidFill>
                </a:rPr>
                <a:t>2025)</a:t>
              </a:r>
            </a:p>
          </p:txBody>
        </p:sp>
        <p:sp>
          <p:nvSpPr>
            <p:cNvPr id="70" name="Rectangle : coins arrondis 69">
              <a:extLst>
                <a:ext uri="{FF2B5EF4-FFF2-40B4-BE49-F238E27FC236}">
                  <a16:creationId xmlns:a16="http://schemas.microsoft.com/office/drawing/2014/main" id="{95B8898C-EC93-B63F-3A79-68145F3CB4FE}"/>
                </a:ext>
              </a:extLst>
            </p:cNvPr>
            <p:cNvSpPr/>
            <p:nvPr/>
          </p:nvSpPr>
          <p:spPr>
            <a:xfrm>
              <a:off x="6069955" y="2453680"/>
              <a:ext cx="4212976" cy="2880320"/>
            </a:xfrm>
            <a:prstGeom prst="roundRect">
              <a:avLst/>
            </a:prstGeom>
            <a:noFill/>
            <a:ln>
              <a:solidFill>
                <a:srgbClr val="FF6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83AFD438-A95C-50BC-7B9B-A7270FD07AA4}"/>
                </a:ext>
              </a:extLst>
            </p:cNvPr>
            <p:cNvSpPr txBox="1"/>
            <p:nvPr/>
          </p:nvSpPr>
          <p:spPr>
            <a:xfrm>
              <a:off x="6250483" y="2669704"/>
              <a:ext cx="4032448" cy="2292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300">
                  <a:latin typeface="+mn-lt"/>
                </a:rPr>
                <a:t>DC-Gun reinstallation and test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300">
                  <a:latin typeface="+mn-lt"/>
                </a:rPr>
                <a:t>Equipment specifications (for DC gun)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300">
                  <a:latin typeface="+mn-lt"/>
                </a:rPr>
                <a:t>Prototyping and tests (HOM couplers, Single cell booster cavity, B-COM magnet, 5-cells Nb Cavity) *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300">
                  <a:latin typeface="+mn-lt"/>
                </a:rPr>
                <a:t>In-Kind adaptation and/or upgrade </a:t>
              </a:r>
              <a:r>
                <a:rPr lang="en-AU" sz="1300" b="1" u="sng">
                  <a:latin typeface="+mn-lt"/>
                </a:rPr>
                <a:t>work</a:t>
              </a:r>
              <a:r>
                <a:rPr lang="en-AU" sz="1300" b="1">
                  <a:latin typeface="+mn-lt"/>
                </a:rPr>
                <a:t> </a:t>
              </a:r>
              <a:r>
                <a:rPr lang="en-AU" sz="1300">
                  <a:latin typeface="+mn-lt"/>
                </a:rPr>
                <a:t>(DC-Gun, Booster, SPL CM)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300">
                  <a:latin typeface="+mn-lt"/>
                </a:rPr>
                <a:t>PERLE administrative regime (Dossier ASN)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300">
                  <a:latin typeface="+mn-lt"/>
                </a:rPr>
                <a:t>Infrastructure (site investigations and work) </a:t>
              </a:r>
            </a:p>
            <a:p>
              <a:endParaRPr lang="en-AU" sz="1300">
                <a:latin typeface="+mn-lt"/>
              </a:endParaRPr>
            </a:p>
            <a:p>
              <a:endParaRPr lang="en-AU" sz="1300">
                <a:latin typeface="+mn-lt"/>
              </a:endParaRPr>
            </a:p>
            <a:p>
              <a:endParaRPr lang="en-AU" sz="1300">
                <a:latin typeface="+mn-lt"/>
              </a:endParaRPr>
            </a:p>
          </p:txBody>
        </p:sp>
      </p:grpSp>
      <p:sp>
        <p:nvSpPr>
          <p:cNvPr id="72" name="Flèche courbée vers la gauche 71">
            <a:extLst>
              <a:ext uri="{FF2B5EF4-FFF2-40B4-BE49-F238E27FC236}">
                <a16:creationId xmlns:a16="http://schemas.microsoft.com/office/drawing/2014/main" id="{5CF26BB5-CAEF-BDD5-6DE2-944854E415AC}"/>
              </a:ext>
            </a:extLst>
          </p:cNvPr>
          <p:cNvSpPr/>
          <p:nvPr/>
        </p:nvSpPr>
        <p:spPr>
          <a:xfrm rot="5400000">
            <a:off x="5002879" y="3881812"/>
            <a:ext cx="443488" cy="1475656"/>
          </a:xfrm>
          <a:prstGeom prst="curved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C00000"/>
              </a:solidFill>
            </a:endParaRPr>
          </a:p>
        </p:txBody>
      </p:sp>
      <p:sp>
        <p:nvSpPr>
          <p:cNvPr id="73" name="Flèche courbée vers la gauche 72">
            <a:extLst>
              <a:ext uri="{FF2B5EF4-FFF2-40B4-BE49-F238E27FC236}">
                <a16:creationId xmlns:a16="http://schemas.microsoft.com/office/drawing/2014/main" id="{30C71CF6-5671-1188-78F3-2D2EAA0A81F5}"/>
              </a:ext>
            </a:extLst>
          </p:cNvPr>
          <p:cNvSpPr/>
          <p:nvPr/>
        </p:nvSpPr>
        <p:spPr>
          <a:xfrm rot="16200000">
            <a:off x="5056631" y="1991348"/>
            <a:ext cx="443488" cy="1368152"/>
          </a:xfrm>
          <a:prstGeom prst="curved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C00000"/>
              </a:solidFill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5732C8E6-29CA-4793-BBC9-E3CB02BE9ED6}"/>
              </a:ext>
            </a:extLst>
          </p:cNvPr>
          <p:cNvSpPr txBox="1"/>
          <p:nvPr/>
        </p:nvSpPr>
        <p:spPr>
          <a:xfrm>
            <a:off x="4378275" y="4903693"/>
            <a:ext cx="180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>
                <a:solidFill>
                  <a:srgbClr val="C00000"/>
                </a:solidFill>
                <a:latin typeface="+mn-lt"/>
              </a:rPr>
              <a:t>* Prototyping results could be included in the TDR phase if available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60BF52EB-6397-2A7B-D522-030AADC4F754}"/>
              </a:ext>
            </a:extLst>
          </p:cNvPr>
          <p:cNvSpPr txBox="1"/>
          <p:nvPr/>
        </p:nvSpPr>
        <p:spPr>
          <a:xfrm>
            <a:off x="4451299" y="2841303"/>
            <a:ext cx="165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>
                <a:solidFill>
                  <a:srgbClr val="00B050"/>
                </a:solidFill>
                <a:latin typeface="+mn-lt"/>
              </a:rPr>
              <a:t>* Design of some systems could continue after TDR publication</a:t>
            </a:r>
          </a:p>
        </p:txBody>
      </p: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8DC37C2D-F312-2053-4FFF-8FA56F30453E}"/>
              </a:ext>
            </a:extLst>
          </p:cNvPr>
          <p:cNvCxnSpPr>
            <a:cxnSpLocks/>
            <a:stCxn id="63" idx="2"/>
            <a:endCxn id="65" idx="3"/>
          </p:cNvCxnSpPr>
          <p:nvPr/>
        </p:nvCxnSpPr>
        <p:spPr>
          <a:xfrm flipH="1">
            <a:off x="3514179" y="1554530"/>
            <a:ext cx="937120" cy="492716"/>
          </a:xfrm>
          <a:prstGeom prst="straightConnector1">
            <a:avLst/>
          </a:prstGeom>
          <a:ln>
            <a:solidFill>
              <a:srgbClr val="FF67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EC35F384-4B3C-C29A-1B2E-5D055638EDA0}"/>
              </a:ext>
            </a:extLst>
          </p:cNvPr>
          <p:cNvCxnSpPr>
            <a:cxnSpLocks/>
            <a:stCxn id="63" idx="2"/>
            <a:endCxn id="69" idx="1"/>
          </p:cNvCxnSpPr>
          <p:nvPr/>
        </p:nvCxnSpPr>
        <p:spPr>
          <a:xfrm>
            <a:off x="4451299" y="1554530"/>
            <a:ext cx="1799184" cy="492716"/>
          </a:xfrm>
          <a:prstGeom prst="straightConnector1">
            <a:avLst/>
          </a:prstGeom>
          <a:ln>
            <a:solidFill>
              <a:srgbClr val="FF67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3925C028-C490-46CB-A4E3-FA3C020A32CB}"/>
              </a:ext>
            </a:extLst>
          </p:cNvPr>
          <p:cNvSpPr txBox="1"/>
          <p:nvPr/>
        </p:nvSpPr>
        <p:spPr>
          <a:xfrm>
            <a:off x="7042571" y="639209"/>
            <a:ext cx="365650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AU" sz="1600" i="1" dirty="0">
                <a:latin typeface="+mn-lt"/>
              </a:rPr>
              <a:t>Bit of redefinition with the introduction of  a P2B phase + in-kind installation </a:t>
            </a:r>
          </a:p>
          <a:p>
            <a:pPr algn="just"/>
            <a:r>
              <a:rPr lang="en-AU" sz="1600" i="1" dirty="0">
                <a:latin typeface="+mn-lt"/>
              </a:rPr>
              <a:t>in parallel of the TDR phase</a:t>
            </a:r>
          </a:p>
        </p:txBody>
      </p:sp>
    </p:spTree>
    <p:extLst>
      <p:ext uri="{BB962C8B-B14F-4D97-AF65-F5344CB8AC3E}">
        <p14:creationId xmlns:p14="http://schemas.microsoft.com/office/powerpoint/2010/main" val="4078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0439CA6-05EA-416D-B633-5EC0CAD31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02/12/2022</a:t>
            </a:r>
            <a:endParaRPr lang="en-AU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C0B76A0-462D-4AEB-A258-229538CB5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 Collaboration Board Meeting</a:t>
            </a:r>
            <a:endParaRPr lang="en-AU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BFE7FC-7C94-4440-BCE0-7593361D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en-AU" smtClean="0"/>
              <a:pPr/>
              <a:t>9</a:t>
            </a:fld>
            <a:endParaRPr lang="en-AU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43B7104-54DA-EACC-B4AE-5378A0F347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51" y="2957736"/>
            <a:ext cx="9012369" cy="2736304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094FB91E-FAD7-98F5-DD7B-8D114A017BCA}"/>
              </a:ext>
            </a:extLst>
          </p:cNvPr>
          <p:cNvGrpSpPr/>
          <p:nvPr/>
        </p:nvGrpSpPr>
        <p:grpSpPr>
          <a:xfrm>
            <a:off x="360039" y="869504"/>
            <a:ext cx="10138916" cy="1944216"/>
            <a:chOff x="216023" y="653480"/>
            <a:chExt cx="10066909" cy="1872208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3F638057-3DC6-A80C-8007-D72FCBB98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023" y="653480"/>
              <a:ext cx="5890444" cy="1082375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0D84602D-CD69-A315-303F-D4D73F9FB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268" y="1257227"/>
              <a:ext cx="5976664" cy="1268461"/>
            </a:xfrm>
            <a:prstGeom prst="rect">
              <a:avLst/>
            </a:prstGeom>
          </p:spPr>
        </p:pic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A3E15850-AA1D-B02F-FA13-E1588BA35117}"/>
              </a:ext>
            </a:extLst>
          </p:cNvPr>
          <p:cNvSpPr txBox="1"/>
          <p:nvPr/>
        </p:nvSpPr>
        <p:spPr>
          <a:xfrm>
            <a:off x="6610523" y="767879"/>
            <a:ext cx="4032448" cy="692497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i="1" dirty="0">
                <a:solidFill>
                  <a:srgbClr val="CC0066"/>
                </a:solidFill>
                <a:latin typeface="+mn-lt"/>
              </a:rPr>
              <a:t>More details Alex </a:t>
            </a:r>
            <a:r>
              <a:rPr lang="en-GB" sz="1300" i="1" dirty="0" err="1">
                <a:solidFill>
                  <a:srgbClr val="CC0066"/>
                </a:solidFill>
                <a:latin typeface="+mn-lt"/>
              </a:rPr>
              <a:t>Fomin’s</a:t>
            </a:r>
            <a:r>
              <a:rPr lang="en-GB" sz="1300" i="1" dirty="0">
                <a:solidFill>
                  <a:srgbClr val="CC0066"/>
                </a:solidFill>
                <a:latin typeface="+mn-lt"/>
              </a:rPr>
              <a:t> talk in the </a:t>
            </a:r>
            <a:r>
              <a:rPr lang="en-GB" sz="1300" i="1" dirty="0" err="1">
                <a:solidFill>
                  <a:srgbClr val="CC0066"/>
                </a:solidFill>
                <a:latin typeface="+mn-lt"/>
              </a:rPr>
              <a:t>LHeC</a:t>
            </a:r>
            <a:r>
              <a:rPr lang="en-GB" sz="1300" i="1" dirty="0">
                <a:solidFill>
                  <a:srgbClr val="CC0066"/>
                </a:solidFill>
                <a:latin typeface="+mn-lt"/>
              </a:rPr>
              <a:t>/</a:t>
            </a:r>
            <a:r>
              <a:rPr lang="en-GB" sz="1300" i="1" dirty="0" err="1">
                <a:solidFill>
                  <a:srgbClr val="CC0066"/>
                </a:solidFill>
                <a:latin typeface="+mn-lt"/>
              </a:rPr>
              <a:t>FCCeH</a:t>
            </a:r>
            <a:r>
              <a:rPr lang="en-GB" sz="1300" i="1" dirty="0">
                <a:solidFill>
                  <a:srgbClr val="CC0066"/>
                </a:solidFill>
                <a:latin typeface="+mn-lt"/>
              </a:rPr>
              <a:t> &amp; PERLE Workshop: </a:t>
            </a:r>
            <a:r>
              <a:rPr lang="en-GB" sz="1300" i="1" dirty="0">
                <a:solidFill>
                  <a:srgbClr val="CC0066"/>
                </a:solidFill>
                <a:latin typeface="+mn-lt"/>
                <a:hlinkClick r:id="rId5"/>
              </a:rPr>
              <a:t>https://indico.ijclab.in2p3.fr/event/8623/</a:t>
            </a:r>
            <a:endParaRPr lang="en-GB" sz="1300" i="1" dirty="0">
              <a:solidFill>
                <a:srgbClr val="CC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1398341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que IJCLab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60342</TotalTime>
  <Words>1865</Words>
  <Application>Microsoft Macintosh PowerPoint</Application>
  <PresentationFormat>Personnalisé</PresentationFormat>
  <Paragraphs>340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Wingdings</vt:lpstr>
      <vt:lpstr>1_modele-IJCLAb-powerpoint</vt:lpstr>
      <vt:lpstr>Masque IJCLab standard</vt:lpstr>
      <vt:lpstr>Présentation PowerPoint</vt:lpstr>
      <vt:lpstr>Présentation PowerPoint</vt:lpstr>
      <vt:lpstr>Présentation PowerPoint</vt:lpstr>
      <vt:lpstr>Discussions with bERLinPro</vt:lpstr>
      <vt:lpstr>Discussions with ESS-BILBAO </vt:lpstr>
      <vt:lpstr>Présentation PowerPoint</vt:lpstr>
      <vt:lpstr>Présentation PowerPoint</vt:lpstr>
      <vt:lpstr>PERLE Timeline for TDR phase and beyond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PERLE main Milestones (TDR phase and beyond) </vt:lpstr>
      <vt:lpstr>HR involvement and projection increasing in France.   </vt:lpstr>
      <vt:lpstr>SPENDING PROFILE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Walid Kaabi</cp:lastModifiedBy>
  <cp:revision>2099</cp:revision>
  <cp:lastPrinted>2022-06-10T08:50:38Z</cp:lastPrinted>
  <dcterms:created xsi:type="dcterms:W3CDTF">2011-03-09T16:37:49Z</dcterms:created>
  <dcterms:modified xsi:type="dcterms:W3CDTF">2022-12-02T15:18:24Z</dcterms:modified>
</cp:coreProperties>
</file>