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64" r:id="rId2"/>
    <p:sldId id="21086" r:id="rId3"/>
    <p:sldId id="673" r:id="rId4"/>
    <p:sldId id="653" r:id="rId5"/>
    <p:sldId id="21070" r:id="rId6"/>
    <p:sldId id="21064" r:id="rId7"/>
    <p:sldId id="684" r:id="rId8"/>
    <p:sldId id="701" r:id="rId9"/>
    <p:sldId id="675" r:id="rId10"/>
    <p:sldId id="676" r:id="rId11"/>
    <p:sldId id="697" r:id="rId12"/>
    <p:sldId id="721" r:id="rId13"/>
    <p:sldId id="21075" r:id="rId14"/>
    <p:sldId id="21085" r:id="rId15"/>
    <p:sldId id="21081" r:id="rId16"/>
    <p:sldId id="21080" r:id="rId17"/>
    <p:sldId id="681" r:id="rId18"/>
    <p:sldId id="682" r:id="rId19"/>
    <p:sldId id="21083" r:id="rId20"/>
    <p:sldId id="21082" r:id="rId21"/>
    <p:sldId id="1501" r:id="rId22"/>
    <p:sldId id="647" r:id="rId23"/>
    <p:sldId id="21084" r:id="rId24"/>
    <p:sldId id="300" r:id="rId25"/>
    <p:sldId id="1499" r:id="rId26"/>
    <p:sldId id="1500" r:id="rId27"/>
    <p:sldId id="685" r:id="rId28"/>
    <p:sldId id="21077" r:id="rId29"/>
    <p:sldId id="21072" r:id="rId30"/>
    <p:sldId id="1485" r:id="rId31"/>
    <p:sldId id="21078" r:id="rId32"/>
    <p:sldId id="21079" r:id="rId33"/>
    <p:sldId id="695" r:id="rId34"/>
    <p:sldId id="688" r:id="rId35"/>
    <p:sldId id="667" r:id="rId36"/>
    <p:sldId id="656" r:id="rId37"/>
    <p:sldId id="670" r:id="rId38"/>
    <p:sldId id="616" r:id="rId39"/>
    <p:sldId id="589" r:id="rId40"/>
    <p:sldId id="587" r:id="rId41"/>
    <p:sldId id="590" r:id="rId42"/>
    <p:sldId id="634" r:id="rId43"/>
    <p:sldId id="635" r:id="rId44"/>
    <p:sldId id="637" r:id="rId45"/>
    <p:sldId id="639" r:id="rId46"/>
    <p:sldId id="678" r:id="rId47"/>
    <p:sldId id="671" r:id="rId48"/>
    <p:sldId id="998" r:id="rId49"/>
    <p:sldId id="705" r:id="rId50"/>
    <p:sldId id="259" r:id="rId51"/>
    <p:sldId id="692" r:id="rId52"/>
    <p:sldId id="699" r:id="rId53"/>
    <p:sldId id="700" r:id="rId54"/>
    <p:sldId id="1493" r:id="rId55"/>
    <p:sldId id="260" r:id="rId56"/>
    <p:sldId id="680" r:id="rId57"/>
    <p:sldId id="674" r:id="rId58"/>
    <p:sldId id="21074" r:id="rId59"/>
    <p:sldId id="544" r:id="rId60"/>
    <p:sldId id="702" r:id="rId61"/>
    <p:sldId id="21071" r:id="rId62"/>
    <p:sldId id="21073" r:id="rId63"/>
    <p:sldId id="672" r:id="rId64"/>
    <p:sldId id="652" r:id="rId65"/>
    <p:sldId id="662" r:id="rId66"/>
    <p:sldId id="21076" r:id="rId67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A9FFBD"/>
    <a:srgbClr val="FFE221"/>
    <a:srgbClr val="FFD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 autoAdjust="0"/>
    <p:restoredTop sz="96281" autoAdjust="0"/>
  </p:normalViewPr>
  <p:slideViewPr>
    <p:cSldViewPr snapToObjects="1" showGuides="1">
      <p:cViewPr varScale="1">
        <p:scale>
          <a:sx n="129" d="100"/>
          <a:sy n="129" d="100"/>
        </p:scale>
        <p:origin x="200" y="8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03EEF-9089-C744-8C93-EE73F8B15776}" type="datetimeFigureOut">
              <a:rPr lang="fr-FR" smtClean="0"/>
              <a:pPr/>
              <a:t>08/09/2023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8E451-F231-B046-B379-61FE019F64C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9726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F9A8-E4A4-1C40-93CC-37CDF0C3283E}" type="datetimeFigureOut">
              <a:rPr lang="fr-FR" smtClean="0"/>
              <a:pPr/>
              <a:t>10/08/2023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3A5D-14D6-4646-84B9-A0E78F83D06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0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9287-C4AF-7804-1FCA-11E452F48C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E479AAD-FBED-7048-8E84-CB0A76E635DF}" type="slidenum">
              <a:t>25</a:t>
            </a:fld>
            <a:endParaRPr lang="fr-FR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A0EAA-C375-F2BA-D07A-EE608607AF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CD48D-8194-E2BE-08DD-111438C0C7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73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9B9287-C4AF-7804-1FCA-11E452F48C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E479AAD-FBED-7048-8E84-CB0A76E635DF}" type="slidenum">
              <a:t>26</a:t>
            </a:fld>
            <a:endParaRPr lang="fr-FR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A0EAA-C375-F2BA-D07A-EE608607AF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CD48D-8194-E2BE-08DD-111438C0C7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55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Calibri"/>
                <a:cs typeface="Calibri"/>
              </a:defRPr>
            </a:lvl1pPr>
          </a:lstStyle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62202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276350"/>
            <a:ext cx="8305800" cy="353615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+mn-lt"/>
              </a:defRPr>
            </a:lvl1pPr>
            <a:lvl2pPr marL="742950" indent="-28575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+mn-lt"/>
              </a:defRPr>
            </a:lvl3pPr>
            <a:lvl4pPr marL="1600200" indent="-2286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>
              <a:buClr>
                <a:schemeClr val="tx1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79512" y="4948014"/>
            <a:ext cx="7516688" cy="23001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Calibri"/>
                <a:cs typeface="Calibri"/>
              </a:defRPr>
            </a:lvl1pPr>
          </a:lstStyle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62202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565175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3600" b="0"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0"/>
          </p:nvPr>
        </p:nvSpPr>
        <p:spPr>
          <a:xfrm>
            <a:off x="457200" y="1276350"/>
            <a:ext cx="8229600" cy="3505200"/>
          </a:xfrm>
          <a:prstGeom prst="rect">
            <a:avLst/>
          </a:prstGeom>
        </p:spPr>
        <p:txBody>
          <a:bodyPr vert="horz"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948014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Calibri"/>
                <a:cs typeface="Calibri"/>
              </a:defRPr>
            </a:lvl1pPr>
          </a:lstStyle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48014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4" name="Espace réservé pour une image  6"/>
          <p:cNvSpPr>
            <a:spLocks noGrp="1"/>
          </p:cNvSpPr>
          <p:nvPr>
            <p:ph type="pic" sz="quarter" idx="10"/>
          </p:nvPr>
        </p:nvSpPr>
        <p:spPr>
          <a:xfrm>
            <a:off x="457200" y="1276349"/>
            <a:ext cx="3733800" cy="3276601"/>
          </a:xfrm>
          <a:prstGeom prst="rect">
            <a:avLst/>
          </a:prstGeom>
        </p:spPr>
        <p:txBody>
          <a:bodyPr vert="horz"/>
          <a:lstStyle/>
          <a:p>
            <a:endParaRPr lang="en-GB" dirty="0"/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343400" y="1276350"/>
            <a:ext cx="4419600" cy="3276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90194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8" descr="MUON-Slide-graphBase-pagebotto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99" y="4705351"/>
            <a:ext cx="9144000" cy="5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74258" tIns="37129" rIns="74258" bIns="37129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4"/>
            <a:ext cx="8229600" cy="3394472"/>
          </a:xfrm>
          <a:prstGeom prst="rect">
            <a:avLst/>
          </a:prstGeom>
        </p:spPr>
        <p:txBody>
          <a:bodyPr lIns="74258" tIns="37129" rIns="74258" bIns="37129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4948014"/>
            <a:ext cx="5184576" cy="192882"/>
          </a:xfrm>
          <a:prstGeom prst="rect">
            <a:avLst/>
          </a:prstGeom>
        </p:spPr>
        <p:txBody>
          <a:bodyPr lIns="74258" tIns="37129" rIns="74258" bIns="37129"/>
          <a:lstStyle>
            <a:lvl1pPr algn="l">
              <a:defRPr sz="1200">
                <a:latin typeface="Calibri"/>
                <a:cs typeface="Calibri"/>
              </a:defRPr>
            </a:lvl1pPr>
          </a:lstStyle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56376" y="4948014"/>
            <a:ext cx="406399" cy="192882"/>
          </a:xfrm>
          <a:prstGeom prst="rect">
            <a:avLst/>
          </a:prstGeom>
        </p:spPr>
        <p:txBody>
          <a:bodyPr lIns="74258" tIns="37129" rIns="74258" bIns="37129"/>
          <a:lstStyle/>
          <a:p>
            <a:fld id="{3478A56A-6164-B14D-A8F7-980D09C4DD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201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D3D26-B7CD-497B-F263-7F7A59F7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FA990-0E97-2BDA-24FF-B14886DD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0B940-F1DE-A5EB-96C6-D80D203E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9BAF-C2AB-1142-82C9-27611F298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4948014"/>
            <a:ext cx="9144000" cy="265336"/>
          </a:xfrm>
          <a:prstGeom prst="rect">
            <a:avLst/>
          </a:prstGeom>
        </p:spPr>
      </p:pic>
      <p:pic>
        <p:nvPicPr>
          <p:cNvPr id="7" name="Image 6" descr="MCC-inernational-finalV01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245033" y="36001"/>
            <a:ext cx="879566" cy="879566"/>
          </a:xfrm>
          <a:prstGeom prst="rect">
            <a:avLst/>
          </a:prstGeom>
        </p:spPr>
      </p:pic>
      <p:sp>
        <p:nvSpPr>
          <p:cNvPr id="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62202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" name="Picture 1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2D90069C-07BF-F22E-2883-85650F37071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497" y="36001"/>
            <a:ext cx="792088" cy="9099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0" r:id="rId4"/>
    <p:sldLayoutId id="2147483671" r:id="rId5"/>
    <p:sldLayoutId id="2147483676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6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5.png"/><Relationship Id="rId7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gif"/><Relationship Id="rId11" Type="http://schemas.openxmlformats.org/officeDocument/2006/relationships/image" Target="../media/image56.tiff"/><Relationship Id="rId5" Type="http://schemas.openxmlformats.org/officeDocument/2006/relationships/image" Target="../media/image5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muoncollider.web.cern.ch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ucol.web.cern.ch/" TargetMode="External"/><Relationship Id="rId2" Type="http://schemas.openxmlformats.org/officeDocument/2006/relationships/hyperlink" Target="https://indico.cern.ch/event/12199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30.png"/><Relationship Id="rId4" Type="http://schemas.openxmlformats.org/officeDocument/2006/relationships/image" Target="../media/image9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ucol.web.cern.ch/" TargetMode="External"/><Relationship Id="rId2" Type="http://schemas.openxmlformats.org/officeDocument/2006/relationships/hyperlink" Target="https://indico.cern.ch/event/121991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201.07895" TargetMode="External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3.png"/><Relationship Id="rId7" Type="http://schemas.openxmlformats.org/officeDocument/2006/relationships/image" Target="../media/image70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2.png"/><Relationship Id="rId4" Type="http://schemas.openxmlformats.org/officeDocument/2006/relationships/image" Target="../media/image27.tiff"/><Relationship Id="rId9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tiff"/><Relationship Id="rId7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muoncollider.web.cern.ch/node/14" TargetMode="External"/><Relationship Id="rId2" Type="http://schemas.openxmlformats.org/officeDocument/2006/relationships/hyperlink" Target="https://indico.cern.ch/event/1130036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MUON-SlideGraph-gradient.png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3069829"/>
            <a:ext cx="9144000" cy="2108200"/>
          </a:xfrm>
          <a:prstGeom prst="rect">
            <a:avLst/>
          </a:prstGeom>
        </p:spPr>
      </p:pic>
      <p:pic>
        <p:nvPicPr>
          <p:cNvPr id="83" name="Image 82" descr="MUON-SlideGraph-LogoBkgn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0960"/>
          </a:xfrm>
          <a:prstGeom prst="rect">
            <a:avLst/>
          </a:prstGeom>
        </p:spPr>
      </p:pic>
      <p:pic>
        <p:nvPicPr>
          <p:cNvPr id="86" name="Image 85" descr="MCC-inernational-finalV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03" y="57150"/>
            <a:ext cx="1391497" cy="1391497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5148064" y="415592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Higgs Hunting, Paris, September 2023   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23728" y="1779662"/>
            <a:ext cx="4666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/>
                <a:cs typeface="Calibri"/>
              </a:rPr>
              <a:t>Muon Collider</a:t>
            </a:r>
          </a:p>
        </p:txBody>
      </p:sp>
      <p:sp>
        <p:nvSpPr>
          <p:cNvPr id="9" name="ZoneTexte 86"/>
          <p:cNvSpPr txBox="1"/>
          <p:nvPr/>
        </p:nvSpPr>
        <p:spPr>
          <a:xfrm>
            <a:off x="1691680" y="2995086"/>
            <a:ext cx="54726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alibri"/>
                <a:cs typeface="Calibri"/>
              </a:rPr>
              <a:t>D. Schulte</a:t>
            </a:r>
          </a:p>
          <a:p>
            <a:pPr algn="ctr"/>
            <a:r>
              <a:rPr lang="en-US" sz="1600" dirty="0">
                <a:latin typeface="Calibri"/>
                <a:cs typeface="Calibri"/>
              </a:rPr>
              <a:t>for the International </a:t>
            </a:r>
            <a:r>
              <a:rPr lang="en-US" sz="1600" dirty="0" err="1">
                <a:latin typeface="Calibri"/>
                <a:cs typeface="Calibri"/>
              </a:rPr>
              <a:t>Muon</a:t>
            </a:r>
            <a:r>
              <a:rPr lang="en-US" sz="1600" dirty="0">
                <a:latin typeface="Calibri"/>
                <a:cs typeface="Calibri"/>
              </a:rPr>
              <a:t> Collider Collaboration</a:t>
            </a:r>
          </a:p>
        </p:txBody>
      </p:sp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240389E-9CEE-39F2-F307-4C292D9B1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0" y="94453"/>
            <a:ext cx="1278826" cy="1469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6C843-49F1-6D74-AF6B-BBBFA07D4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4219644"/>
            <a:ext cx="1292030" cy="8613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D3C3A7-A2E6-0F03-03B3-3F83A51A2268}"/>
              </a:ext>
            </a:extLst>
          </p:cNvPr>
          <p:cNvSpPr/>
          <p:nvPr/>
        </p:nvSpPr>
        <p:spPr>
          <a:xfrm>
            <a:off x="1327525" y="4467501"/>
            <a:ext cx="5031133" cy="5279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Research and Innovation programme under GA No 101094300 and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graphics, circle, colorfulness, graphic design&#10;&#10;Description automatically generated">
            <a:extLst>
              <a:ext uri="{FF2B5EF4-FFF2-40B4-BE49-F238E27FC236}">
                <a16:creationId xmlns:a16="http://schemas.microsoft.com/office/drawing/2014/main" id="{3092019B-4148-D642-FFF7-231041F49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0494" y="77490"/>
            <a:ext cx="1847850" cy="1054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5162"/>
            <a:ext cx="6781800" cy="432048"/>
          </a:xfrm>
        </p:spPr>
        <p:txBody>
          <a:bodyPr/>
          <a:lstStyle/>
          <a:p>
            <a:r>
              <a:rPr lang="en-GB" sz="3200" dirty="0" err="1">
                <a:latin typeface="Calibri"/>
                <a:cs typeface="Calibri"/>
              </a:rPr>
              <a:t>MoC</a:t>
            </a:r>
            <a:r>
              <a:rPr lang="en-GB" sz="3200" dirty="0">
                <a:latin typeface="Calibri"/>
                <a:cs typeface="Calibri"/>
              </a:rPr>
              <a:t> and Design Study Partners</a:t>
            </a:r>
            <a:endParaRPr lang="en-GB" sz="3200" b="0" dirty="0">
              <a:latin typeface="Calibri"/>
              <a:cs typeface="Calibri"/>
            </a:endParaRP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67744" y="4970699"/>
            <a:ext cx="6116929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 dirty="0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7504" y="339502"/>
          <a:ext cx="2160240" cy="4815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20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58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IEIO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CERN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CEA-IRFU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CNRS-LNCMI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DESY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32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Calibri"/>
                          <a:cs typeface="Calibri"/>
                        </a:rPr>
                        <a:t>Technical University of Darmstadt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 of Rostock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>
                          <a:latin typeface="Calibri"/>
                          <a:cs typeface="Calibri"/>
                        </a:rPr>
                        <a:t>KIT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INFN, Univ., Polit. Torino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INFN, Univ. Milano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baseline="0" dirty="0">
                          <a:latin typeface="Calibri"/>
                          <a:cs typeface="Calibri"/>
                        </a:rPr>
                        <a:t>INFN, Univ. </a:t>
                      </a:r>
                      <a:r>
                        <a:rPr lang="en-US" sz="1000" b="1" i="0" baseline="0" dirty="0" err="1">
                          <a:latin typeface="Calibri"/>
                          <a:cs typeface="Calibri"/>
                        </a:rPr>
                        <a:t>Padova</a:t>
                      </a:r>
                      <a:endParaRPr lang="en-US" sz="1000" b="1" i="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Calibri"/>
                          <a:cs typeface="Calibri"/>
                        </a:rPr>
                        <a:t>INFN,</a:t>
                      </a:r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000" b="1" dirty="0">
                          <a:latin typeface="Calibri"/>
                          <a:cs typeface="Calibri"/>
                        </a:rPr>
                        <a:t>Univ. Pavia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INFN, Univ. Bologna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 Trieste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INFN, Univ. Bari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INFN, Univ. Roma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baseline="0" dirty="0">
                          <a:latin typeface="Calibri"/>
                          <a:cs typeface="Calibri"/>
                        </a:rPr>
                        <a:t>ENEA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baseline="0" dirty="0">
                          <a:latin typeface="Calibri"/>
                          <a:cs typeface="Calibri"/>
                        </a:rPr>
                        <a:t>Univ. of Malta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602177"/>
                  </a:ext>
                </a:extLst>
              </a:tr>
              <a:tr h="23158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baseline="0" dirty="0">
                          <a:latin typeface="Calibri"/>
                          <a:cs typeface="Calibri"/>
                        </a:rPr>
                        <a:t>Louvain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44471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339752" y="411510"/>
          <a:ext cx="2160240" cy="4471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dirty="0">
                          <a:latin typeface="Calibri"/>
                          <a:cs typeface="Calibri"/>
                        </a:rPr>
                        <a:t>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>
                          <a:latin typeface="Calibri"/>
                          <a:cs typeface="Calibri"/>
                        </a:rPr>
                        <a:t>UK Research and Innovation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1" baseline="0" dirty="0">
                          <a:latin typeface="Calibri"/>
                          <a:cs typeface="Calibri"/>
                        </a:rPr>
                        <a:t>University of Lancaster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605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University of Southampton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baseline="0" dirty="0">
                          <a:latin typeface="Calibri"/>
                          <a:cs typeface="Calibri"/>
                        </a:rPr>
                        <a:t>University of </a:t>
                      </a:r>
                      <a:r>
                        <a:rPr lang="en-US" sz="1000" b="1" i="0" baseline="0" dirty="0" err="1">
                          <a:latin typeface="Calibri"/>
                          <a:cs typeface="Calibri"/>
                        </a:rPr>
                        <a:t>Strathclyde</a:t>
                      </a:r>
                      <a:endParaRPr lang="en-US" sz="1000" b="1" i="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University of Sussex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Imperial College London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Calibri"/>
                          <a:cs typeface="Calibri"/>
                        </a:rPr>
                        <a:t>Royal Holloway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University of </a:t>
                      </a:r>
                      <a:r>
                        <a:rPr lang="en-US" sz="1000" b="1" dirty="0" err="1">
                          <a:latin typeface="Calibri"/>
                          <a:cs typeface="Calibri"/>
                        </a:rPr>
                        <a:t>Huddersfield</a:t>
                      </a:r>
                      <a:endParaRPr lang="en-US" sz="1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latin typeface="Calibri"/>
                          <a:cs typeface="Calibri"/>
                        </a:rPr>
                        <a:t>University of Oxford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University of</a:t>
                      </a:r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 Warwick</a:t>
                      </a:r>
                      <a:endParaRPr lang="en-US" sz="1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dirty="0">
                          <a:latin typeface="Calibri"/>
                          <a:cs typeface="Calibri"/>
                        </a:rPr>
                        <a:t>University of Durham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dirty="0">
                          <a:latin typeface="Calibri"/>
                          <a:cs typeface="Calibri"/>
                        </a:rPr>
                        <a:t>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000" b="1" baseline="0" dirty="0">
                          <a:latin typeface="Calibri"/>
                          <a:cs typeface="Calibri"/>
                        </a:rPr>
                        <a:t> of Uppsala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i="0" dirty="0">
                          <a:latin typeface="Calibri"/>
                          <a:cs typeface="Calibri"/>
                        </a:rPr>
                        <a:t>LIP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University of Twente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Calibri"/>
                          <a:cs typeface="Calibri"/>
                        </a:rPr>
                        <a:t>Tampere</a:t>
                      </a: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 University</a:t>
                      </a:r>
                      <a:endParaRPr lang="en-US" sz="11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632228"/>
                  </a:ext>
                </a:extLst>
              </a:tr>
              <a:tr h="23952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LAT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Riga Technical </a:t>
                      </a:r>
                      <a:r>
                        <a:rPr lang="en-US" sz="1100" b="1" i="0" dirty="0" err="1">
                          <a:latin typeface="Calibri"/>
                          <a:cs typeface="Calibri"/>
                        </a:rPr>
                        <a:t>Univers</a:t>
                      </a:r>
                      <a:r>
                        <a:rPr lang="en-US" sz="1100" b="1" i="0" dirty="0">
                          <a:latin typeface="Calibri"/>
                          <a:cs typeface="Calibri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26342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04253" y="424210"/>
          <a:ext cx="2160240" cy="4404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1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Calibri"/>
                          <a:cs typeface="Calibri"/>
                        </a:rPr>
                        <a:t>Iowa State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Calibri"/>
                          <a:cs typeface="Calibri"/>
                        </a:rPr>
                        <a:t>Wisconsin-Madison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latin typeface="Calibri"/>
                          <a:cs typeface="Calibri"/>
                        </a:rPr>
                        <a:t>Pittsburg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Old Dominion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70189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latin typeface="Calibri"/>
                          <a:cs typeface="Calibri"/>
                        </a:rPr>
                        <a:t>BNL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latin typeface="Calibri"/>
                          <a:cs typeface="Calibri"/>
                        </a:rPr>
                        <a:t>Sun </a:t>
                      </a:r>
                      <a:r>
                        <a:rPr lang="en-US" sz="1100" b="1" i="1" dirty="0" err="1">
                          <a:latin typeface="Calibri"/>
                          <a:cs typeface="Calibri"/>
                        </a:rPr>
                        <a:t>Yat-sen</a:t>
                      </a:r>
                      <a:r>
                        <a:rPr lang="en-US" sz="1100" b="1" i="1" dirty="0">
                          <a:latin typeface="Calibri"/>
                          <a:cs typeface="Calibri"/>
                        </a:rPr>
                        <a:t>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Calibri"/>
                          <a:cs typeface="Calibri"/>
                        </a:rPr>
                        <a:t>IHEP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Peking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latin typeface="Calibri"/>
                          <a:cs typeface="Calibri"/>
                        </a:rPr>
                        <a:t>Tartu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HEPHY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latin typeface="Calibri"/>
                          <a:cs typeface="Calibri"/>
                        </a:rPr>
                        <a:t>TU Wien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I3M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CIEMAT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055002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ICMAB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320342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PSI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0" dirty="0">
                          <a:latin typeface="Calibri"/>
                          <a:cs typeface="Calibri"/>
                        </a:rPr>
                        <a:t>University of Geneva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i="0" dirty="0">
                          <a:latin typeface="Calibri"/>
                          <a:cs typeface="Calibri"/>
                        </a:rPr>
                        <a:t>EPFL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46748"/>
              </p:ext>
            </p:extLst>
          </p:nvPr>
        </p:nvGraphicFramePr>
        <p:xfrm>
          <a:off x="6876256" y="1347614"/>
          <a:ext cx="2160240" cy="353568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55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 </a:t>
                      </a:r>
                      <a:r>
                        <a:rPr lang="en-US" sz="1100" b="1" baseline="0" dirty="0" err="1">
                          <a:latin typeface="Calibri"/>
                          <a:cs typeface="Calibri"/>
                        </a:rPr>
                        <a:t>Frascati</a:t>
                      </a:r>
                      <a:endParaRPr lang="en-US" sz="11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INFN, Univ. Ferrara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INFN, Univ. Roma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 </a:t>
                      </a:r>
                      <a:r>
                        <a:rPr lang="en-US" sz="1100" b="1" baseline="0" dirty="0" err="1">
                          <a:latin typeface="Calibri"/>
                          <a:cs typeface="Calibri"/>
                        </a:rPr>
                        <a:t>Legnaro</a:t>
                      </a:r>
                      <a:endParaRPr lang="en-US" sz="11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264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INFN, Univ. Milano </a:t>
                      </a:r>
                      <a:r>
                        <a:rPr lang="en-US" sz="1100" b="1" baseline="0" dirty="0" err="1">
                          <a:latin typeface="Calibri"/>
                          <a:cs typeface="Calibri"/>
                        </a:rPr>
                        <a:t>Bicocca</a:t>
                      </a:r>
                      <a:endParaRPr lang="en-US" sz="11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 </a:t>
                      </a:r>
                      <a:r>
                        <a:rPr lang="en-US" sz="1100" b="1" baseline="0" dirty="0" err="1">
                          <a:latin typeface="Calibri"/>
                          <a:cs typeface="Calibri"/>
                        </a:rPr>
                        <a:t>Genova</a:t>
                      </a:r>
                      <a:endParaRPr lang="en-US" sz="11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 </a:t>
                      </a:r>
                      <a:r>
                        <a:rPr lang="en-US" sz="1100" b="1" baseline="0" dirty="0" err="1">
                          <a:latin typeface="Calibri"/>
                          <a:cs typeface="Calibri"/>
                        </a:rPr>
                        <a:t>Laboratori</a:t>
                      </a: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 del </a:t>
                      </a:r>
                      <a:r>
                        <a:rPr lang="en-US" sz="1100" b="1" baseline="0" dirty="0" err="1">
                          <a:latin typeface="Calibri"/>
                          <a:cs typeface="Calibri"/>
                        </a:rPr>
                        <a:t>Sud</a:t>
                      </a:r>
                      <a:endParaRPr lang="en-US" sz="1100" b="1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latin typeface="Calibri"/>
                          <a:cs typeface="Calibri"/>
                        </a:rPr>
                        <a:t>INFN Napoli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FNAL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LBL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JLAB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Chicago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553">
                <a:tc>
                  <a:txBody>
                    <a:bodyPr/>
                    <a:lstStyle/>
                    <a:p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latin typeface="Calibri"/>
                          <a:cs typeface="Calibri"/>
                        </a:rPr>
                        <a:t>Tenessee</a:t>
                      </a:r>
                      <a:endParaRPr lang="en-US" sz="11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5E13D7-B981-442E-B981-AAF1C2D3059C}"/>
              </a:ext>
            </a:extLst>
          </p:cNvPr>
          <p:cNvGraphicFramePr>
            <a:graphicFrameLocks noGrp="1"/>
          </p:cNvGraphicFramePr>
          <p:nvPr/>
        </p:nvGraphicFramePr>
        <p:xfrm>
          <a:off x="6876256" y="590409"/>
          <a:ext cx="2160240" cy="746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1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7895"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Calibri"/>
                          <a:cs typeface="Calibri"/>
                        </a:rPr>
                        <a:t>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KEU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endParaRPr lang="en-US" sz="1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Calibri"/>
                          <a:cs typeface="Calibri"/>
                        </a:rPr>
                        <a:t>Yonsei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895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alibri"/>
                          <a:cs typeface="Calibri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i="1" dirty="0">
                          <a:latin typeface="Calibri"/>
                          <a:cs typeface="Calibri"/>
                        </a:rPr>
                        <a:t>CHEP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95014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FDE5EE-D029-8FCE-591B-886F68A80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68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Key Challenges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7" name="image2.png">
            <a:extLst>
              <a:ext uri="{FF2B5EF4-FFF2-40B4-BE49-F238E27FC236}">
                <a16:creationId xmlns:a16="http://schemas.microsoft.com/office/drawing/2014/main" id="{460D35FC-A939-0F44-99A1-EF13C47784B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68974" y="627534"/>
            <a:ext cx="6855354" cy="3221222"/>
          </a:xfrm>
          <a:prstGeom prst="rect">
            <a:avLst/>
          </a:prstGeom>
          <a:ln/>
        </p:spPr>
      </p:pic>
      <p:sp>
        <p:nvSpPr>
          <p:cNvPr id="8" name="TextBox 7"/>
          <p:cNvSpPr txBox="1"/>
          <p:nvPr/>
        </p:nvSpPr>
        <p:spPr>
          <a:xfrm>
            <a:off x="69784" y="4155926"/>
            <a:ext cx="4574224" cy="8401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0529" tIns="50265" rIns="100529" bIns="50265" rtlCol="0">
            <a:spAutoFit/>
          </a:bodyPr>
          <a:lstStyle/>
          <a:p>
            <a:r>
              <a:rPr lang="en-US" sz="1600" b="1" dirty="0"/>
              <a:t>3</a:t>
            </a:r>
            <a:r>
              <a:rPr lang="en-US" sz="1600" b="1" dirty="0">
                <a:latin typeface="Calibri"/>
                <a:cs typeface="Calibri"/>
              </a:rPr>
              <a:t>) Cost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b="1" dirty="0">
                <a:latin typeface="Calibri"/>
                <a:cs typeface="Calibri"/>
              </a:rPr>
              <a:t>power</a:t>
            </a:r>
            <a:r>
              <a:rPr lang="en-US" sz="1600" dirty="0">
                <a:latin typeface="Calibri"/>
                <a:cs typeface="Calibri"/>
              </a:rPr>
              <a:t> consumption limit energy reach</a:t>
            </a:r>
          </a:p>
          <a:p>
            <a:r>
              <a:rPr lang="en-US" sz="1600" dirty="0">
                <a:latin typeface="Calibri"/>
                <a:cs typeface="Calibri"/>
              </a:rPr>
              <a:t>e.g. 35 km accelerator for 10 </a:t>
            </a:r>
            <a:r>
              <a:rPr lang="en-US" sz="1600" dirty="0" err="1">
                <a:latin typeface="Calibri"/>
                <a:cs typeface="Calibri"/>
              </a:rPr>
              <a:t>TeV</a:t>
            </a:r>
            <a:r>
              <a:rPr lang="en-US" sz="1600" dirty="0">
                <a:latin typeface="Calibri"/>
                <a:cs typeface="Calibri"/>
              </a:rPr>
              <a:t>, 10 km collider ring</a:t>
            </a:r>
          </a:p>
          <a:p>
            <a:r>
              <a:rPr lang="en-US" sz="1600" dirty="0">
                <a:latin typeface="Calibri"/>
                <a:cs typeface="Calibri"/>
              </a:rPr>
              <a:t>Also impacts </a:t>
            </a:r>
            <a:r>
              <a:rPr lang="en-US" sz="1600" b="1" dirty="0">
                <a:latin typeface="Calibri"/>
                <a:cs typeface="Calibri"/>
              </a:rPr>
              <a:t>beam quality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824" y="1083503"/>
            <a:ext cx="2990048" cy="840175"/>
          </a:xfrm>
          <a:prstGeom prst="rect">
            <a:avLst/>
          </a:prstGeom>
          <a:solidFill>
            <a:srgbClr val="FCD5B5"/>
          </a:solidFill>
        </p:spPr>
        <p:txBody>
          <a:bodyPr wrap="square" lIns="100529" tIns="50265" rIns="100529" bIns="50265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4) Drives the </a:t>
            </a:r>
            <a:r>
              <a:rPr lang="en-US" sz="1600" b="1" dirty="0">
                <a:latin typeface="Calibri"/>
                <a:cs typeface="Calibri"/>
              </a:rPr>
              <a:t>beam quality</a:t>
            </a:r>
          </a:p>
          <a:p>
            <a:r>
              <a:rPr lang="en-US" sz="1600" dirty="0">
                <a:latin typeface="Calibri"/>
                <a:cs typeface="Calibri"/>
              </a:rPr>
              <a:t>MAP put much effort in design</a:t>
            </a:r>
          </a:p>
          <a:p>
            <a:r>
              <a:rPr lang="en-US" sz="1600" i="1" dirty="0" err="1">
                <a:latin typeface="Calibri"/>
                <a:cs typeface="Calibri"/>
              </a:rPr>
              <a:t>optimise</a:t>
            </a:r>
            <a:r>
              <a:rPr lang="en-US" sz="1600" i="1" dirty="0">
                <a:latin typeface="Calibri"/>
                <a:cs typeface="Calibri"/>
              </a:rPr>
              <a:t> as much as possible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907704" y="1923678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0"/>
          </p:cNvCxnSpPr>
          <p:nvPr/>
        </p:nvCxnSpPr>
        <p:spPr>
          <a:xfrm flipV="1">
            <a:off x="2356896" y="3573848"/>
            <a:ext cx="2431128" cy="5820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0"/>
          </p:cNvCxnSpPr>
          <p:nvPr/>
        </p:nvCxnSpPr>
        <p:spPr>
          <a:xfrm flipV="1">
            <a:off x="2356896" y="3795888"/>
            <a:ext cx="3295224" cy="360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76008" y="3795886"/>
            <a:ext cx="2661716" cy="8401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100529" tIns="50265" rIns="100529" bIns="50265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</a:rPr>
              <a:t>1) Dense neutrino flux</a:t>
            </a:r>
          </a:p>
          <a:p>
            <a:r>
              <a:rPr lang="en-US" sz="1600" dirty="0">
                <a:latin typeface="Calibri"/>
                <a:cs typeface="Calibri"/>
              </a:rPr>
              <a:t>mitigated by mover system and site selection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4288" y="1041692"/>
            <a:ext cx="1938429" cy="593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100529" tIns="50265" rIns="100529" bIns="50265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</a:rPr>
              <a:t>2) Beam-induced background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436096" y="3291830"/>
            <a:ext cx="1039912" cy="514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5436096" y="1131592"/>
            <a:ext cx="1728192" cy="2070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59632" y="537638"/>
            <a:ext cx="1938429" cy="3477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00529" tIns="50265" rIns="100529" bIns="50265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</a:rPr>
              <a:t>0) Physics case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007575-53E5-9D90-8B98-1506CC9BEE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306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Muon Decay and Neutrino Flux</a:t>
            </a:r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5205" b="16189"/>
          <a:stretch/>
        </p:blipFill>
        <p:spPr>
          <a:xfrm>
            <a:off x="3923928" y="555526"/>
            <a:ext cx="4320480" cy="954997"/>
          </a:xfrm>
          <a:prstGeom prst="rect">
            <a:avLst/>
          </a:prstGeom>
        </p:spPr>
      </p:pic>
      <p:pic>
        <p:nvPicPr>
          <p:cNvPr id="16" name="Picture 15" descr="a-Feynman-diagram-for-the-decay-of-a-positive-muon-b-Helicity-diagram-of-posit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33" y="511804"/>
            <a:ext cx="1915139" cy="1755422"/>
          </a:xfrm>
          <a:prstGeom prst="rect">
            <a:avLst/>
          </a:prstGeom>
        </p:spPr>
      </p:pic>
      <p:pic>
        <p:nvPicPr>
          <p:cNvPr id="14" name="Picture 13" descr="p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1830337"/>
            <a:ext cx="4320480" cy="12454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96136" y="1517308"/>
            <a:ext cx="1962636" cy="286127"/>
          </a:xfrm>
          <a:prstGeom prst="rect">
            <a:avLst/>
          </a:prstGeom>
          <a:noFill/>
        </p:spPr>
        <p:txBody>
          <a:bodyPr wrap="square" lIns="100477" tIns="50240" rIns="100477" bIns="50240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~600 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A73662F-007F-DE6A-9E94-BD7E123A989D}"/>
              </a:ext>
            </a:extLst>
          </p:cNvPr>
          <p:cNvCxnSpPr>
            <a:cxnSpLocks/>
          </p:cNvCxnSpPr>
          <p:nvPr/>
        </p:nvCxnSpPr>
        <p:spPr>
          <a:xfrm>
            <a:off x="7092280" y="1649801"/>
            <a:ext cx="792088" cy="105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60F8C2-4353-D289-89F4-2EC567460343}"/>
              </a:ext>
            </a:extLst>
          </p:cNvPr>
          <p:cNvCxnSpPr>
            <a:cxnSpLocks/>
          </p:cNvCxnSpPr>
          <p:nvPr/>
        </p:nvCxnSpPr>
        <p:spPr>
          <a:xfrm flipH="1" flipV="1">
            <a:off x="5503912" y="1635289"/>
            <a:ext cx="868288" cy="14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2DA3AB-44D5-05D9-9DE3-3BBB59DB7F14}"/>
              </a:ext>
            </a:extLst>
          </p:cNvPr>
          <p:cNvSpPr txBox="1"/>
          <p:nvPr/>
        </p:nvSpPr>
        <p:spPr>
          <a:xfrm>
            <a:off x="111246" y="2485801"/>
            <a:ext cx="503681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But want to have 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negligible impact from 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imilar impact as LHC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At 3 TeV this is the case for 200 m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At 10 TeV use angle change of +/- 1 mradian  to go from acceptable to negligible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Mockup of mover system planned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Impact on beam to be checked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Impact of experimental insertions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3 TeV design acceptable with no further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Maybe acquire land in direction of experiment, also for 10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TeV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23B5B1-7047-1C52-514D-043491909CCB}"/>
              </a:ext>
            </a:extLst>
          </p:cNvPr>
          <p:cNvSpPr txBox="1"/>
          <p:nvPr/>
        </p:nvSpPr>
        <p:spPr>
          <a:xfrm>
            <a:off x="8388424" y="1745990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H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7A84F-F529-4B04-B24A-20F93A9BF104}"/>
              </a:ext>
            </a:extLst>
          </p:cNvPr>
          <p:cNvSpPr txBox="1"/>
          <p:nvPr/>
        </p:nvSpPr>
        <p:spPr>
          <a:xfrm>
            <a:off x="8441970" y="2413807"/>
            <a:ext cx="306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CH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D5A71B4-D010-DABF-60F6-60018DB76C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8" t="29000" r="72303" b="13600"/>
          <a:stretch/>
        </p:blipFill>
        <p:spPr>
          <a:xfrm rot="5400000">
            <a:off x="6080111" y="2591226"/>
            <a:ext cx="1799930" cy="2952328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6814B0B-D6EA-195C-979E-E38C56D10C63}"/>
              </a:ext>
            </a:extLst>
          </p:cNvPr>
          <p:cNvSpPr txBox="1">
            <a:spLocks/>
          </p:cNvSpPr>
          <p:nvPr/>
        </p:nvSpPr>
        <p:spPr>
          <a:xfrm>
            <a:off x="226873" y="1720125"/>
            <a:ext cx="2232248" cy="667284"/>
          </a:xfrm>
          <a:prstGeom prst="rect">
            <a:avLst/>
          </a:prstGeom>
          <a:solidFill>
            <a:srgbClr val="FCD5B5"/>
          </a:solidFill>
        </p:spPr>
        <p:txBody>
          <a:bodyPr vert="horz" lIns="100477" tIns="50240" rIns="100477" bIns="502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latin typeface="Calibri"/>
                <a:cs typeface="Calibri"/>
              </a:rPr>
              <a:t>Muon decays per bunch passage</a:t>
            </a:r>
          </a:p>
          <a:p>
            <a:r>
              <a:rPr lang="en-US" sz="1200" dirty="0">
                <a:latin typeface="Calibri"/>
                <a:cs typeface="Calibri"/>
              </a:rPr>
              <a:t>235,000 m</a:t>
            </a:r>
            <a:r>
              <a:rPr lang="en-US" sz="1200" baseline="30000" dirty="0">
                <a:latin typeface="Calibri"/>
                <a:cs typeface="Calibri"/>
              </a:rPr>
              <a:t>-1</a:t>
            </a:r>
            <a:r>
              <a:rPr lang="en-US" sz="1200" dirty="0">
                <a:latin typeface="Calibri"/>
                <a:cs typeface="Calibri"/>
              </a:rPr>
              <a:t> at 3 </a:t>
            </a:r>
            <a:r>
              <a:rPr lang="en-US" sz="1200" dirty="0" err="1">
                <a:latin typeface="Calibri"/>
                <a:cs typeface="Calibri"/>
              </a:rPr>
              <a:t>TeV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58,000 m</a:t>
            </a:r>
            <a:r>
              <a:rPr lang="en-US" sz="1200" baseline="30000" dirty="0">
                <a:latin typeface="Calibri"/>
                <a:cs typeface="Calibri"/>
              </a:rPr>
              <a:t>-1</a:t>
            </a:r>
            <a:r>
              <a:rPr lang="en-US" sz="1200" dirty="0">
                <a:latin typeface="Calibri"/>
                <a:cs typeface="Calibri"/>
              </a:rPr>
              <a:t> at 10 </a:t>
            </a:r>
            <a:r>
              <a:rPr lang="en-US" sz="1200" dirty="0" err="1">
                <a:latin typeface="Calibri"/>
                <a:cs typeface="Calibri"/>
              </a:rPr>
              <a:t>TeV</a:t>
            </a:r>
            <a:endParaRPr lang="en-US" sz="1200" dirty="0">
              <a:latin typeface="Calibri"/>
              <a:cs typeface="Calibri"/>
            </a:endParaRPr>
          </a:p>
          <a:p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D0BCF7-5194-B8E0-62FC-FFF6CDF8B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789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Neutrino Flux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66" y="627534"/>
            <a:ext cx="2569518" cy="1075257"/>
          </a:xfrm>
          <a:prstGeom prst="rect">
            <a:avLst/>
          </a:prstGeom>
          <a:solidFill>
            <a:srgbClr val="B7DEE8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300" dirty="0">
                <a:latin typeface="Calibri"/>
                <a:cs typeface="Calibri"/>
              </a:rPr>
              <a:t>Goal: </a:t>
            </a:r>
            <a:r>
              <a:rPr lang="en-US" sz="1300" b="1" dirty="0">
                <a:latin typeface="Calibri"/>
                <a:cs typeface="Calibri"/>
              </a:rPr>
              <a:t>similar to LHC</a:t>
            </a:r>
            <a:r>
              <a:rPr lang="en-US" sz="1300" dirty="0">
                <a:latin typeface="Calibri"/>
                <a:cs typeface="Calibri"/>
              </a:rPr>
              <a:t>: limit neutrino flux to have </a:t>
            </a:r>
            <a:r>
              <a:rPr lang="en-US" sz="1300" b="1" dirty="0">
                <a:latin typeface="Calibri"/>
                <a:cs typeface="Calibri"/>
              </a:rPr>
              <a:t>negligible impact</a:t>
            </a:r>
            <a:r>
              <a:rPr lang="en-US" sz="1300" dirty="0">
                <a:latin typeface="Calibri"/>
                <a:cs typeface="Calibri"/>
              </a:rPr>
              <a:t>, “fully </a:t>
            </a:r>
            <a:r>
              <a:rPr lang="en-US" sz="1300" dirty="0" err="1">
                <a:latin typeface="Calibri"/>
                <a:cs typeface="Calibri"/>
              </a:rPr>
              <a:t>optimised</a:t>
            </a:r>
            <a:r>
              <a:rPr lang="en-US" sz="1300" dirty="0">
                <a:latin typeface="Calibri"/>
                <a:cs typeface="Calibri"/>
              </a:rPr>
              <a:t>” (10% of MAP goal)</a:t>
            </a:r>
          </a:p>
          <a:p>
            <a:r>
              <a:rPr lang="en-US" sz="1300" b="1" dirty="0">
                <a:latin typeface="Calibri"/>
                <a:cs typeface="Calibri"/>
              </a:rPr>
              <a:t>Verify performance of concept to be good for 14 </a:t>
            </a:r>
            <a:r>
              <a:rPr lang="en-US" sz="1300" b="1" dirty="0" err="1">
                <a:latin typeface="Calibri"/>
                <a:cs typeface="Calibri"/>
              </a:rPr>
              <a:t>TeV</a:t>
            </a:r>
            <a:endParaRPr lang="en-US" sz="1300" b="1" dirty="0">
              <a:latin typeface="Calibri"/>
              <a:cs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t="25205" b="16189"/>
          <a:stretch/>
        </p:blipFill>
        <p:spPr>
          <a:xfrm>
            <a:off x="2627784" y="611839"/>
            <a:ext cx="4608512" cy="951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69700" y="1347614"/>
            <a:ext cx="3038804" cy="1800200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88224" y="1375997"/>
            <a:ext cx="2088232" cy="275038"/>
          </a:xfrm>
          <a:prstGeom prst="rect">
            <a:avLst/>
          </a:prstGeom>
          <a:solidFill>
            <a:srgbClr val="FCD5B5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300" b="1" dirty="0">
                <a:latin typeface="Calibri"/>
                <a:cs typeface="Calibri"/>
              </a:rPr>
              <a:t>Mover and support system</a:t>
            </a:r>
            <a:endParaRPr lang="en-US" sz="1300" dirty="0">
              <a:latin typeface="Calibri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8264" y="2816157"/>
            <a:ext cx="2030692" cy="259649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dirty="0">
                <a:latin typeface="Calibri"/>
                <a:cs typeface="Calibri"/>
              </a:rPr>
              <a:t>F. </a:t>
            </a:r>
            <a:r>
              <a:rPr lang="en-GB" sz="1200" dirty="0" err="1">
                <a:latin typeface="Calibri"/>
                <a:cs typeface="Calibri"/>
              </a:rPr>
              <a:t>Bertinelli</a:t>
            </a:r>
            <a:r>
              <a:rPr lang="en-GB" sz="1200" dirty="0">
                <a:latin typeface="Calibri"/>
                <a:cs typeface="Calibri"/>
              </a:rPr>
              <a:t> et al. (CERN, Riga)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32" name="Picture 31" descr="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664029"/>
            <a:ext cx="3024336" cy="101087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8266" y="1810499"/>
            <a:ext cx="2353494" cy="199765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p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3" y="2037828"/>
            <a:ext cx="2068363" cy="117390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21246" y="3279563"/>
            <a:ext cx="1642442" cy="444315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u="sng" dirty="0">
                <a:latin typeface="Calibri"/>
                <a:cs typeface="Calibri"/>
              </a:rPr>
              <a:t>G. Lerner</a:t>
            </a:r>
            <a:r>
              <a:rPr lang="en-GB" sz="1200" dirty="0">
                <a:latin typeface="Calibri"/>
                <a:cs typeface="Calibri"/>
              </a:rPr>
              <a:t>, D. </a:t>
            </a:r>
            <a:r>
              <a:rPr lang="en-GB" sz="1200" dirty="0" err="1">
                <a:latin typeface="Calibri"/>
                <a:cs typeface="Calibri"/>
              </a:rPr>
              <a:t>Calzolari</a:t>
            </a:r>
            <a:r>
              <a:rPr lang="en-GB" sz="1200" dirty="0">
                <a:latin typeface="Calibri"/>
                <a:cs typeface="Calibri"/>
              </a:rPr>
              <a:t>, A. </a:t>
            </a:r>
            <a:r>
              <a:rPr lang="en-GB" sz="1200" dirty="0" err="1">
                <a:latin typeface="Calibri"/>
                <a:cs typeface="Calibri"/>
              </a:rPr>
              <a:t>Lechner</a:t>
            </a:r>
            <a:r>
              <a:rPr lang="en-GB" sz="1200" dirty="0">
                <a:latin typeface="Calibri"/>
                <a:cs typeface="Calibri"/>
              </a:rPr>
              <a:t>, </a:t>
            </a:r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C. </a:t>
            </a:r>
            <a:r>
              <a:rPr lang="en-GB" sz="1200" u="sng" dirty="0" err="1">
                <a:solidFill>
                  <a:srgbClr val="000000"/>
                </a:solidFill>
                <a:latin typeface="Calibri"/>
                <a:cs typeface="Calibri"/>
              </a:rPr>
              <a:t>Ahdida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266" y="1779662"/>
            <a:ext cx="1619672" cy="275038"/>
          </a:xfrm>
          <a:prstGeom prst="rect">
            <a:avLst/>
          </a:prstGeom>
          <a:solidFill>
            <a:srgbClr val="FCD5B5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300" b="1" dirty="0">
                <a:latin typeface="Calibri"/>
                <a:cs typeface="Calibri"/>
              </a:rPr>
              <a:t>FLUKA dose studies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8266" y="3808153"/>
            <a:ext cx="3865662" cy="113986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435279" y="3313035"/>
            <a:ext cx="3650455" cy="163497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44588E48-B1C7-4BEA-B625-5EBFC339D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279" y="3603217"/>
            <a:ext cx="3745233" cy="126613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276472" y="3351051"/>
            <a:ext cx="2867528" cy="259649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G. </a:t>
            </a:r>
            <a:r>
              <a:rPr lang="en-GB" sz="1200" u="sng" dirty="0" err="1">
                <a:solidFill>
                  <a:srgbClr val="000000"/>
                </a:solidFill>
                <a:latin typeface="Calibri"/>
                <a:cs typeface="Calibri"/>
              </a:rPr>
              <a:t>Lacerda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, Y. Robert, N. </a:t>
            </a:r>
            <a:r>
              <a:rPr lang="en-GB" sz="1200" dirty="0" err="1">
                <a:solidFill>
                  <a:srgbClr val="000000"/>
                </a:solidFill>
                <a:latin typeface="Calibri"/>
                <a:cs typeface="Calibri"/>
              </a:rPr>
              <a:t>Guilhaudin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 (CERN)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39952" y="4400913"/>
            <a:ext cx="1295327" cy="475093"/>
          </a:xfrm>
          <a:prstGeom prst="rect">
            <a:avLst/>
          </a:prstGeom>
          <a:solidFill>
            <a:srgbClr val="FCD5B5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300" b="1" dirty="0">
                <a:latin typeface="Calibri"/>
                <a:cs typeface="Calibri"/>
              </a:rPr>
              <a:t>Mitigation:</a:t>
            </a:r>
          </a:p>
          <a:p>
            <a:r>
              <a:rPr lang="en-US" sz="1300" b="1" dirty="0">
                <a:latin typeface="Calibri"/>
                <a:cs typeface="Calibri"/>
              </a:rPr>
              <a:t>Site choice tool</a:t>
            </a:r>
            <a:endParaRPr lang="en-US" sz="1300" dirty="0">
              <a:latin typeface="Calibri"/>
              <a:cs typeface="Calibri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t="42624"/>
          <a:stretch/>
        </p:blipFill>
        <p:spPr>
          <a:xfrm>
            <a:off x="47328" y="3924311"/>
            <a:ext cx="3384376" cy="913477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843882" y="3808153"/>
            <a:ext cx="2425502" cy="475093"/>
          </a:xfrm>
          <a:prstGeom prst="rect">
            <a:avLst/>
          </a:prstGeom>
          <a:solidFill>
            <a:srgbClr val="FCD5B5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300" b="1" dirty="0">
                <a:latin typeface="Calibri"/>
                <a:cs typeface="Calibri"/>
              </a:rPr>
              <a:t>Flux direction map / lattice design / mover impact on beam</a:t>
            </a:r>
            <a:endParaRPr lang="en-US" sz="1300" dirty="0"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9512" y="4587974"/>
            <a:ext cx="1888852" cy="259649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C. </a:t>
            </a:r>
            <a:r>
              <a:rPr lang="en-GB" sz="1200" u="sng" dirty="0" err="1">
                <a:solidFill>
                  <a:srgbClr val="000000"/>
                </a:solidFill>
                <a:latin typeface="Calibri"/>
                <a:cs typeface="Calibri"/>
              </a:rPr>
              <a:t>Carli</a:t>
            </a:r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, K. </a:t>
            </a:r>
            <a:r>
              <a:rPr lang="en-GB" sz="1200" u="sng" dirty="0" err="1">
                <a:solidFill>
                  <a:srgbClr val="000000"/>
                </a:solidFill>
                <a:latin typeface="Calibri"/>
                <a:cs typeface="Calibri"/>
              </a:rPr>
              <a:t>Skoufaris</a:t>
            </a:r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 (CERN)</a:t>
            </a:r>
            <a:endParaRPr lang="en-GB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411760" y="1707654"/>
            <a:ext cx="3657940" cy="199765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p0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69888"/>
            <a:ext cx="3524076" cy="124314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594992" y="3392221"/>
            <a:ext cx="3129136" cy="259649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C. </a:t>
            </a:r>
            <a:r>
              <a:rPr lang="en-GB" sz="1200" u="sng" dirty="0" err="1">
                <a:solidFill>
                  <a:srgbClr val="000000"/>
                </a:solidFill>
                <a:latin typeface="Calibri"/>
                <a:cs typeface="Calibri"/>
              </a:rPr>
              <a:t>Ahdida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, P. </a:t>
            </a:r>
            <a:r>
              <a:rPr lang="en-GB" sz="1200" dirty="0" err="1">
                <a:solidFill>
                  <a:srgbClr val="000000"/>
                </a:solidFill>
                <a:latin typeface="Calibri"/>
                <a:cs typeface="Calibri"/>
              </a:rPr>
              <a:t>Vojtyla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, M. </a:t>
            </a:r>
            <a:r>
              <a:rPr lang="en-GB" sz="1200" dirty="0" err="1">
                <a:solidFill>
                  <a:srgbClr val="000000"/>
                </a:solidFill>
                <a:latin typeface="Calibri"/>
                <a:cs typeface="Calibri"/>
              </a:rPr>
              <a:t>Widorski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, H. </a:t>
            </a:r>
            <a:r>
              <a:rPr lang="en-GB" sz="1200" dirty="0" err="1">
                <a:solidFill>
                  <a:srgbClr val="000000"/>
                </a:solidFill>
                <a:latin typeface="Calibri"/>
                <a:cs typeface="Calibri"/>
              </a:rPr>
              <a:t>Vincke</a:t>
            </a: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66578" y="1779662"/>
            <a:ext cx="2425502" cy="275038"/>
          </a:xfrm>
          <a:prstGeom prst="rect">
            <a:avLst/>
          </a:prstGeom>
          <a:solidFill>
            <a:srgbClr val="FCD5B5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300" b="1" dirty="0">
                <a:latin typeface="Calibri"/>
                <a:cs typeface="Calibri"/>
              </a:rPr>
              <a:t>Conformity Verification Scheme</a:t>
            </a:r>
            <a:endParaRPr lang="en-US" sz="1300" dirty="0">
              <a:latin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50023C-1F01-D091-ACF9-52F78F5EA5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682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dirty="0" err="1">
                <a:latin typeface="Calibri"/>
                <a:cs typeface="Calibri"/>
              </a:rPr>
              <a:t>Muon</a:t>
            </a:r>
            <a:r>
              <a:rPr lang="en-GB" sz="3200" dirty="0">
                <a:latin typeface="Calibri"/>
                <a:cs typeface="Calibri"/>
              </a:rPr>
              <a:t> Decay and Detector Background</a:t>
            </a:r>
            <a:endParaRPr lang="en-GB" sz="3200" b="0" dirty="0">
              <a:latin typeface="Calibri"/>
              <a:cs typeface="Calibri"/>
            </a:endParaRP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391" y="862014"/>
            <a:ext cx="4196254" cy="4086000"/>
          </a:xfrm>
          <a:prstGeom prst="rect">
            <a:avLst/>
          </a:prstGeom>
          <a:solidFill>
            <a:srgbClr val="FCD5B5"/>
          </a:solidFill>
        </p:spPr>
        <p:txBody>
          <a:bodyPr vert="horz" lIns="100477" tIns="50240" rIns="100477" bIns="502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Muon decays produce electrons and positrons</a:t>
            </a:r>
          </a:p>
          <a:p>
            <a:r>
              <a:rPr lang="en-US" sz="1400" dirty="0">
                <a:latin typeface="Calibri"/>
                <a:cs typeface="Calibri"/>
              </a:rPr>
              <a:t>Loss per unit length almost independent of energy</a:t>
            </a:r>
          </a:p>
          <a:p>
            <a:r>
              <a:rPr lang="en-US" sz="1400" dirty="0">
                <a:latin typeface="Calibri"/>
                <a:cs typeface="Calibri"/>
              </a:rPr>
              <a:t>First results indicate that background does not increase much with energy</a:t>
            </a:r>
          </a:p>
          <a:p>
            <a:pPr marL="0" indent="0">
              <a:buNone/>
            </a:pPr>
            <a:endParaRPr lang="en-US" sz="1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1.5 and 3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studies, concept based on CLIC detector</a:t>
            </a:r>
          </a:p>
          <a:p>
            <a:r>
              <a:rPr lang="en-US" sz="1400" b="1" dirty="0">
                <a:latin typeface="Calibri"/>
                <a:cs typeface="Calibri"/>
              </a:rPr>
              <a:t>Masks </a:t>
            </a:r>
            <a:r>
              <a:rPr lang="en-US" sz="1400" dirty="0">
                <a:latin typeface="Calibri"/>
                <a:cs typeface="Calibri"/>
              </a:rPr>
              <a:t>to mitigate background</a:t>
            </a:r>
          </a:p>
          <a:p>
            <a:r>
              <a:rPr lang="en-US" sz="1400" dirty="0">
                <a:latin typeface="Calibri"/>
                <a:cs typeface="Calibri"/>
              </a:rPr>
              <a:t>Detailed</a:t>
            </a:r>
            <a:r>
              <a:rPr lang="en-US" sz="1400" b="1" dirty="0">
                <a:latin typeface="Calibri"/>
                <a:cs typeface="Calibri"/>
              </a:rPr>
              <a:t> FLUKA studies </a:t>
            </a:r>
            <a:r>
              <a:rPr lang="en-US" sz="1400" dirty="0">
                <a:latin typeface="Calibri"/>
                <a:cs typeface="Calibri"/>
              </a:rPr>
              <a:t>of masks/beamline</a:t>
            </a:r>
          </a:p>
          <a:p>
            <a:r>
              <a:rPr lang="en-US" sz="1400" b="1" dirty="0">
                <a:latin typeface="Calibri"/>
                <a:cs typeface="Calibri"/>
              </a:rPr>
              <a:t>Tracking detector radiation level similar to HL-LHC</a:t>
            </a:r>
          </a:p>
          <a:p>
            <a:pPr marL="0" indent="0">
              <a:buNone/>
            </a:pPr>
            <a:endParaRPr lang="en-US" sz="1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Studies with </a:t>
            </a:r>
            <a:r>
              <a:rPr lang="en-US" sz="1400" b="1" dirty="0">
                <a:latin typeface="Calibri"/>
                <a:cs typeface="Calibri"/>
              </a:rPr>
              <a:t>beam-induced background </a:t>
            </a:r>
            <a:r>
              <a:rPr lang="en-US" sz="1400" dirty="0">
                <a:latin typeface="Calibri"/>
                <a:cs typeface="Calibri"/>
              </a:rPr>
              <a:t>in progress</a:t>
            </a:r>
          </a:p>
          <a:p>
            <a:r>
              <a:rPr lang="en-US" sz="1400" dirty="0">
                <a:latin typeface="Calibri"/>
                <a:cs typeface="Calibri"/>
              </a:rPr>
              <a:t>some channels are not affected by background</a:t>
            </a:r>
          </a:p>
          <a:p>
            <a:r>
              <a:rPr lang="en-US" sz="1400" dirty="0">
                <a:latin typeface="Calibri"/>
                <a:cs typeface="Calibri"/>
              </a:rPr>
              <a:t>some improvement required for other channels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Concept for </a:t>
            </a:r>
            <a:r>
              <a:rPr lang="en-US" sz="1400" b="1" dirty="0">
                <a:latin typeface="Calibri"/>
                <a:cs typeface="Calibri"/>
              </a:rPr>
              <a:t>10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r>
              <a:rPr lang="en-US" sz="1400" b="1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in progress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F15C61-4839-F44A-927E-1417EAA8D046}"/>
              </a:ext>
            </a:extLst>
          </p:cNvPr>
          <p:cNvSpPr txBox="1"/>
          <p:nvPr/>
        </p:nvSpPr>
        <p:spPr>
          <a:xfrm>
            <a:off x="6410400" y="612794"/>
            <a:ext cx="16668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Detector team</a:t>
            </a:r>
          </a:p>
          <a:p>
            <a:r>
              <a:rPr lang="en-US" sz="1200" dirty="0">
                <a:latin typeface="Calibri"/>
                <a:cs typeface="Calibri"/>
              </a:rPr>
              <a:t>O(69) authors, O(150 signatories)</a:t>
            </a:r>
          </a:p>
        </p:txBody>
      </p:sp>
      <p:pic>
        <p:nvPicPr>
          <p:cNvPr id="16" name="Picture 15" descr="a-Feynman-diagram-for-the-decay-of-a-positive-muon-b-Helicity-diagram-of-positi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81969"/>
            <a:ext cx="1456516" cy="1341709"/>
          </a:xfrm>
          <a:prstGeom prst="rect">
            <a:avLst/>
          </a:prstGeom>
        </p:spPr>
      </p:pic>
      <p:pic>
        <p:nvPicPr>
          <p:cNvPr id="2" name="Picture 1" descr="p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8" y="1627288"/>
            <a:ext cx="4588722" cy="323668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66E9E1-B47C-0FE9-8209-0B1B8A0AC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492C1-9C07-1057-0976-6A9C0ABF5E70}"/>
              </a:ext>
            </a:extLst>
          </p:cNvPr>
          <p:cNvSpPr txBox="1"/>
          <p:nvPr/>
        </p:nvSpPr>
        <p:spPr>
          <a:xfrm>
            <a:off x="6091672" y="1347614"/>
            <a:ext cx="2304256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D. </a:t>
            </a:r>
            <a:r>
              <a:rPr lang="en-US" sz="1200" dirty="0" err="1">
                <a:latin typeface="Calibri"/>
                <a:cs typeface="Calibri"/>
              </a:rPr>
              <a:t>Lucchesi</a:t>
            </a:r>
            <a:r>
              <a:rPr lang="en-US" sz="1200" dirty="0">
                <a:latin typeface="Calibri"/>
                <a:cs typeface="Calibri"/>
              </a:rPr>
              <a:t>, F. </a:t>
            </a:r>
            <a:r>
              <a:rPr lang="en-US" sz="1200" dirty="0" err="1">
                <a:latin typeface="Calibri"/>
                <a:cs typeface="Calibri"/>
              </a:rPr>
              <a:t>Meloni</a:t>
            </a:r>
            <a:r>
              <a:rPr lang="en-US" sz="1200" dirty="0">
                <a:latin typeface="Calibri"/>
                <a:cs typeface="Calibri"/>
              </a:rPr>
              <a:t> et al.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05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Proton Complex and Target</a:t>
            </a:r>
            <a:endParaRPr lang="en-GB" sz="3200" dirty="0">
              <a:latin typeface="Calibri"/>
              <a:cs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C15E80-2FFF-88F1-D91E-BE8D56CFCE13}"/>
              </a:ext>
            </a:extLst>
          </p:cNvPr>
          <p:cNvSpPr txBox="1"/>
          <p:nvPr/>
        </p:nvSpPr>
        <p:spPr>
          <a:xfrm>
            <a:off x="3798952" y="823813"/>
            <a:ext cx="845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protons</a:t>
            </a:r>
            <a:endParaRPr lang="de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Content Placeholder 7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91A19C36-DE2B-B3D3-7A28-C91AFC56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111" y="1288613"/>
            <a:ext cx="4825345" cy="2651289"/>
          </a:xfrm>
          <a:prstGeom prst="rect">
            <a:avLst/>
          </a:prstGeom>
        </p:spPr>
      </p:pic>
      <p:pic>
        <p:nvPicPr>
          <p:cNvPr id="14" name="Picture 13" descr="p4.tiff">
            <a:extLst>
              <a:ext uri="{FF2B5EF4-FFF2-40B4-BE49-F238E27FC236}">
                <a16:creationId xmlns:a16="http://schemas.microsoft.com/office/drawing/2014/main" id="{5EF679D1-563E-D316-952F-CD4F6723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7" t="635" r="75075" b="49472"/>
          <a:stretch/>
        </p:blipFill>
        <p:spPr>
          <a:xfrm>
            <a:off x="328734" y="915566"/>
            <a:ext cx="2083026" cy="20162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F667B2-8A67-EC3D-34A6-1C411BEA0187}"/>
              </a:ext>
            </a:extLst>
          </p:cNvPr>
          <p:cNvSpPr txBox="1"/>
          <p:nvPr/>
        </p:nvSpPr>
        <p:spPr>
          <a:xfrm>
            <a:off x="175345" y="3075806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5 GeV proton beam, 2 MW = 400 kJ x 5 Hz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Power is at hand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ESS and Uppsala will focus on merging beam into high-charge pulses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Optimisation of parameters planned</a:t>
            </a:r>
          </a:p>
        </p:txBody>
      </p:sp>
      <p:pic>
        <p:nvPicPr>
          <p:cNvPr id="20" name="Picture 19" descr="p4.tiff">
            <a:extLst>
              <a:ext uri="{FF2B5EF4-FFF2-40B4-BE49-F238E27FC236}">
                <a16:creationId xmlns:a16="http://schemas.microsoft.com/office/drawing/2014/main" id="{5F1D9383-1081-F558-F558-7D0D24BA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23" t="266" r="63784" b="49841"/>
          <a:stretch/>
        </p:blipFill>
        <p:spPr>
          <a:xfrm>
            <a:off x="2633097" y="915566"/>
            <a:ext cx="969509" cy="2016224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D12BA161-6477-BE39-5F79-9F084144DDB7}"/>
              </a:ext>
            </a:extLst>
          </p:cNvPr>
          <p:cNvSpPr/>
          <p:nvPr/>
        </p:nvSpPr>
        <p:spPr>
          <a:xfrm>
            <a:off x="4754734" y="905693"/>
            <a:ext cx="576064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EE3B2-6993-5DA4-D7FC-15B933DA6934}"/>
              </a:ext>
            </a:extLst>
          </p:cNvPr>
          <p:cNvSpPr txBox="1"/>
          <p:nvPr/>
        </p:nvSpPr>
        <p:spPr>
          <a:xfrm>
            <a:off x="5441524" y="823813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pions</a:t>
            </a:r>
            <a:endParaRPr lang="de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B1EC29F-4BD6-CA41-76DF-A407F2E8AEB1}"/>
              </a:ext>
            </a:extLst>
          </p:cNvPr>
          <p:cNvSpPr/>
          <p:nvPr/>
        </p:nvSpPr>
        <p:spPr>
          <a:xfrm>
            <a:off x="6344338" y="905693"/>
            <a:ext cx="576064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10D0A-D82E-6E92-025B-F70946A3A568}"/>
              </a:ext>
            </a:extLst>
          </p:cNvPr>
          <p:cNvSpPr txBox="1"/>
          <p:nvPr/>
        </p:nvSpPr>
        <p:spPr>
          <a:xfrm>
            <a:off x="6914647" y="822902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  <a:endParaRPr lang="de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D448F-2F9D-A664-2C06-6D29F4471B6C}"/>
              </a:ext>
            </a:extLst>
          </p:cNvPr>
          <p:cNvSpPr txBox="1"/>
          <p:nvPr/>
        </p:nvSpPr>
        <p:spPr>
          <a:xfrm>
            <a:off x="4644008" y="555526"/>
            <a:ext cx="883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n 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43BC46-0610-5D31-C88C-B5E2B279C36D}"/>
              </a:ext>
            </a:extLst>
          </p:cNvPr>
          <p:cNvSpPr txBox="1"/>
          <p:nvPr/>
        </p:nvSpPr>
        <p:spPr>
          <a:xfrm>
            <a:off x="6281800" y="567139"/>
            <a:ext cx="666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decay</a:t>
            </a:r>
            <a:endParaRPr lang="en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29CF2-6F2A-5CFE-A11D-27DC038BAD11}"/>
              </a:ext>
            </a:extLst>
          </p:cNvPr>
          <p:cNvSpPr txBox="1"/>
          <p:nvPr/>
        </p:nvSpPr>
        <p:spPr>
          <a:xfrm>
            <a:off x="3602607" y="3960922"/>
            <a:ext cx="1401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Graphite </a:t>
            </a:r>
            <a:r>
              <a:rPr lang="de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CC4794-3895-7346-8954-B3E55BF3E785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4303328" y="2441467"/>
            <a:ext cx="1160253" cy="15194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08384-40B9-139A-A3B7-FF002547709E}"/>
              </a:ext>
            </a:extLst>
          </p:cNvPr>
          <p:cNvSpPr txBox="1"/>
          <p:nvPr/>
        </p:nvSpPr>
        <p:spPr>
          <a:xfrm>
            <a:off x="5163264" y="3877929"/>
            <a:ext cx="2076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20 T </a:t>
            </a:r>
            <a:r>
              <a:rPr lang="de-CH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solenoid</a:t>
            </a:r>
            <a:endParaRPr lang="de-CH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guide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pions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muons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B7DA6B-F2C1-4351-9625-5740928D2765}"/>
              </a:ext>
            </a:extLst>
          </p:cNvPr>
          <p:cNvCxnSpPr>
            <a:cxnSpLocks/>
          </p:cNvCxnSpPr>
          <p:nvPr/>
        </p:nvCxnSpPr>
        <p:spPr>
          <a:xfrm flipH="1" flipV="1">
            <a:off x="5826979" y="2946539"/>
            <a:ext cx="88819" cy="9933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33ED733-ECE2-C0CE-B12E-EB49AEDC226A}"/>
              </a:ext>
            </a:extLst>
          </p:cNvPr>
          <p:cNvSpPr txBox="1"/>
          <p:nvPr/>
        </p:nvSpPr>
        <p:spPr>
          <a:xfrm>
            <a:off x="7342639" y="4172423"/>
            <a:ext cx="163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Tunsten</a:t>
            </a:r>
            <a:r>
              <a:rPr lang="de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shielding</a:t>
            </a:r>
            <a:endParaRPr lang="de-CH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protect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magnet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6F69E7-2689-AF11-03D8-F255BD7D4D87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085658" y="2614257"/>
            <a:ext cx="2076438" cy="1558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63A8BBA-2C27-48C8-6B2F-BCBC0AC3E0C7}"/>
              </a:ext>
            </a:extLst>
          </p:cNvPr>
          <p:cNvSpPr txBox="1"/>
          <p:nvPr/>
        </p:nvSpPr>
        <p:spPr>
          <a:xfrm>
            <a:off x="3851920" y="1300226"/>
            <a:ext cx="4808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400 kJ protons to produce 5 x 10</a:t>
            </a:r>
            <a:r>
              <a:rPr lang="en-CH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 captured muon pairs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208A3-7729-4355-057F-06F98301F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09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Target Studies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31B92A-F062-A3EF-D1EE-9E0407E4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528" y="1334425"/>
            <a:ext cx="1883971" cy="1133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D72B89-CB37-7A59-E08D-393C09F36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025" y="2391957"/>
            <a:ext cx="1409501" cy="682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EB7E7-8845-4D38-4908-C4CA53DBDBFC}"/>
              </a:ext>
            </a:extLst>
          </p:cNvPr>
          <p:cNvSpPr txBox="1"/>
          <p:nvPr/>
        </p:nvSpPr>
        <p:spPr>
          <a:xfrm>
            <a:off x="5067868" y="681539"/>
            <a:ext cx="3968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FLUKA studies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2 MW target: 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tress in target, shielding, vessel OK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eed to have closer look at window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Cooling 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23F263-03C5-E0F9-406A-6533646A3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465" y="3694476"/>
            <a:ext cx="1754070" cy="954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EEC0C8-4612-5297-9BAC-B239925AA9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08"/>
          <a:stretch/>
        </p:blipFill>
        <p:spPr>
          <a:xfrm>
            <a:off x="6636554" y="3075806"/>
            <a:ext cx="2362149" cy="8845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569018-8CF0-E8DF-C2C2-F81E9822B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926" y="2394299"/>
            <a:ext cx="2187159" cy="1014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47D678-CB88-A57F-C3CF-E86F1049FAE6}"/>
              </a:ext>
            </a:extLst>
          </p:cNvPr>
          <p:cNvSpPr txBox="1"/>
          <p:nvPr/>
        </p:nvSpPr>
        <p:spPr>
          <a:xfrm>
            <a:off x="6613919" y="4653362"/>
            <a:ext cx="1381404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A. Lechner, D. et 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CD10A1-6CF8-F0BE-AB67-EA02AE2DEC33}"/>
              </a:ext>
            </a:extLst>
          </p:cNvPr>
          <p:cNvSpPr txBox="1"/>
          <p:nvPr/>
        </p:nvSpPr>
        <p:spPr>
          <a:xfrm>
            <a:off x="6554853" y="1919981"/>
            <a:ext cx="775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7590AE-8DBD-6238-7B76-B410841B2372}"/>
              </a:ext>
            </a:extLst>
          </p:cNvPr>
          <p:cNvSpPr txBox="1"/>
          <p:nvPr/>
        </p:nvSpPr>
        <p:spPr>
          <a:xfrm>
            <a:off x="878263" y="542956"/>
            <a:ext cx="3968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Target </a:t>
            </a:r>
            <a:r>
              <a:rPr lang="de-CH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solenoid</a:t>
            </a:r>
            <a:r>
              <a:rPr lang="de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 design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ongoing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Either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large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bore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20 T HTS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15 T LTS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5 T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insert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93DF13C-B5FE-E6C9-EB01-2DF4AD2B9745}"/>
              </a:ext>
            </a:extLst>
          </p:cNvPr>
          <p:cNvSpPr txBox="1"/>
          <p:nvPr/>
        </p:nvSpPr>
        <p:spPr>
          <a:xfrm>
            <a:off x="7092280" y="3723878"/>
            <a:ext cx="1518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Tunsten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shielding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8B05D73-6E1C-BEF0-1140-B1AD2890D2F7}"/>
              </a:ext>
            </a:extLst>
          </p:cNvPr>
          <p:cNvGrpSpPr>
            <a:grpSpLocks noChangeAspect="1"/>
          </p:cNvGrpSpPr>
          <p:nvPr/>
        </p:nvGrpSpPr>
        <p:grpSpPr>
          <a:xfrm rot="21288596">
            <a:off x="-125730" y="829533"/>
            <a:ext cx="4302062" cy="1406502"/>
            <a:chOff x="-548699" y="2659897"/>
            <a:chExt cx="9720000" cy="3177823"/>
          </a:xfrm>
        </p:grpSpPr>
        <p:pic>
          <p:nvPicPr>
            <p:cNvPr id="43" name="Picture 4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3376D6D-C709-3439-690C-97F2AD78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699" y="2659897"/>
              <a:ext cx="9720000" cy="310265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D40A1DA-C670-3675-8E63-044921A45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120" y="2778034"/>
              <a:ext cx="9198223" cy="3059686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DC383D2-A199-FE35-AD42-394185A75392}"/>
              </a:ext>
            </a:extLst>
          </p:cNvPr>
          <p:cNvSpPr txBox="1"/>
          <p:nvPr/>
        </p:nvSpPr>
        <p:spPr>
          <a:xfrm>
            <a:off x="-19083" y="2055644"/>
            <a:ext cx="23748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3461">
              <a:defRPr/>
            </a:pPr>
            <a:r>
              <a:rPr lang="en-CH" sz="1350" b="1" dirty="0">
                <a:latin typeface="Calibri" panose="020F0502020204030204"/>
              </a:rPr>
              <a:t>HTS target solenoid: </a:t>
            </a:r>
            <a:r>
              <a:rPr lang="en-CH" sz="1350" dirty="0">
                <a:latin typeface="Calibri" panose="020F0502020204030204"/>
              </a:rPr>
              <a:t>20 T, 20 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91104D-5A03-5052-5378-0A5095C33DF9}"/>
              </a:ext>
            </a:extLst>
          </p:cNvPr>
          <p:cNvSpPr txBox="1"/>
          <p:nvPr/>
        </p:nvSpPr>
        <p:spPr>
          <a:xfrm>
            <a:off x="2267027" y="2040584"/>
            <a:ext cx="162100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A Portone, P. Testoni,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J. Lorenzo Gomez, F4E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C872C2-DCCA-474A-616A-7561FE623897}"/>
              </a:ext>
            </a:extLst>
          </p:cNvPr>
          <p:cNvSpPr txBox="1"/>
          <p:nvPr/>
        </p:nvSpPr>
        <p:spPr>
          <a:xfrm>
            <a:off x="6554853" y="2533823"/>
            <a:ext cx="970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Vessel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7327BF1-74DD-211C-8D5D-A7AFF468AF40}"/>
              </a:ext>
            </a:extLst>
          </p:cNvPr>
          <p:cNvSpPr txBox="1"/>
          <p:nvPr/>
        </p:nvSpPr>
        <p:spPr>
          <a:xfrm>
            <a:off x="6482239" y="4136181"/>
            <a:ext cx="970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A6AF88E-4816-0CB2-45FD-EAAE710A7E2F}"/>
              </a:ext>
            </a:extLst>
          </p:cNvPr>
          <p:cNvSpPr txBox="1"/>
          <p:nvPr/>
        </p:nvSpPr>
        <p:spPr>
          <a:xfrm>
            <a:off x="4788024" y="2067694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1FE087-D680-F47A-5F46-9BE20418D1D6}"/>
              </a:ext>
            </a:extLst>
          </p:cNvPr>
          <p:cNvSpPr txBox="1"/>
          <p:nvPr/>
        </p:nvSpPr>
        <p:spPr>
          <a:xfrm>
            <a:off x="2191300" y="3562439"/>
            <a:ext cx="19850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ITER model coil: 13 T Nb</a:t>
            </a:r>
            <a:r>
              <a:rPr lang="en-CH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Sn 1.7 m diameter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Our work is relevant for fusion</a:t>
            </a:r>
          </a:p>
        </p:txBody>
      </p:sp>
      <p:pic>
        <p:nvPicPr>
          <p:cNvPr id="55" name="Picture 54" descr="A picture containing bicycle, ground, parked&#10;&#10;Description automatically generated">
            <a:extLst>
              <a:ext uri="{FF2B5EF4-FFF2-40B4-BE49-F238E27FC236}">
                <a16:creationId xmlns:a16="http://schemas.microsoft.com/office/drawing/2014/main" id="{B1DCC495-93EE-9843-4A3D-07D25D0123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466" y="2871529"/>
            <a:ext cx="2066332" cy="205883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6BEB7995-60B7-8C72-051B-2341EE0AA047}"/>
              </a:ext>
            </a:extLst>
          </p:cNvPr>
          <p:cNvSpPr txBox="1"/>
          <p:nvPr/>
        </p:nvSpPr>
        <p:spPr>
          <a:xfrm>
            <a:off x="4139952" y="3416682"/>
            <a:ext cx="234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Cooling, vacuum, mechanics,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C80E3D-D5F9-E3AE-891B-94E8A05E1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19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 err="1">
                <a:latin typeface="Calibri"/>
                <a:cs typeface="Calibri"/>
              </a:rPr>
              <a:t>Muon</a:t>
            </a:r>
            <a:r>
              <a:rPr lang="en-GB" sz="3200" b="0" dirty="0">
                <a:latin typeface="Calibri"/>
                <a:cs typeface="Calibri"/>
              </a:rPr>
              <a:t> Cooling Principle</a:t>
            </a:r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24" name="Picture 23" descr="damping.eps"/>
          <p:cNvPicPr>
            <a:picLocks noChangeAspect="1"/>
          </p:cNvPicPr>
          <p:nvPr/>
        </p:nvPicPr>
        <p:blipFill rotWithShape="1">
          <a:blip r:embed="rId2"/>
          <a:srcRect t="25926" b="10091"/>
          <a:stretch/>
        </p:blipFill>
        <p:spPr>
          <a:xfrm>
            <a:off x="2677086" y="2524794"/>
            <a:ext cx="3767122" cy="911052"/>
          </a:xfrm>
          <a:prstGeom prst="rect">
            <a:avLst/>
          </a:prstGeom>
        </p:spPr>
      </p:pic>
      <p:pic>
        <p:nvPicPr>
          <p:cNvPr id="20" name="Picture 19" descr="p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26777"/>
            <a:ext cx="5408194" cy="19729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1746" y="2945920"/>
            <a:ext cx="1703950" cy="444315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dirty="0">
                <a:latin typeface="Calibri"/>
                <a:cs typeface="Calibri"/>
              </a:rPr>
              <a:t>C. Rogers, B. </a:t>
            </a:r>
            <a:r>
              <a:rPr lang="en-GB" sz="1200" dirty="0" err="1">
                <a:latin typeface="Calibri"/>
                <a:cs typeface="Calibri"/>
              </a:rPr>
              <a:t>Stechauner</a:t>
            </a:r>
            <a:r>
              <a:rPr lang="en-GB" sz="1200" dirty="0">
                <a:latin typeface="Calibri"/>
                <a:cs typeface="Calibri"/>
              </a:rPr>
              <a:t>, E. </a:t>
            </a:r>
            <a:r>
              <a:rPr lang="en-GB" sz="1200" dirty="0" err="1">
                <a:latin typeface="Calibri"/>
                <a:cs typeface="Calibri"/>
              </a:rPr>
              <a:t>Fol</a:t>
            </a:r>
            <a:r>
              <a:rPr lang="en-GB" sz="1200" dirty="0">
                <a:latin typeface="Calibri"/>
                <a:cs typeface="Calibri"/>
              </a:rPr>
              <a:t> et al. (RAL, CERN)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22" name="Picture 21" descr="p4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61" t="561" r="38987" b="49546"/>
          <a:stretch/>
        </p:blipFill>
        <p:spPr>
          <a:xfrm>
            <a:off x="131746" y="915566"/>
            <a:ext cx="2083026" cy="2016224"/>
          </a:xfrm>
          <a:prstGeom prst="rect">
            <a:avLst/>
          </a:prstGeom>
        </p:spPr>
      </p:pic>
      <p:pic>
        <p:nvPicPr>
          <p:cNvPr id="25" name="Picture 24" descr="vc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57" y="3435846"/>
            <a:ext cx="4363715" cy="15220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3608122"/>
            <a:ext cx="24117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High-field, superconducting solenoid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92280" y="2283718"/>
            <a:ext cx="21073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High-gradient normal-conducting cavities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38168" y="3050545"/>
            <a:ext cx="1642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Robust absorbers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724128" y="2283718"/>
            <a:ext cx="1152128" cy="1324404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220072" y="1707654"/>
            <a:ext cx="2232248" cy="144016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0"/>
          </p:cNvCxnSpPr>
          <p:nvPr/>
        </p:nvCxnSpPr>
        <p:spPr>
          <a:xfrm flipH="1" flipV="1">
            <a:off x="7236296" y="1923678"/>
            <a:ext cx="909651" cy="3600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174742-1D57-8B7B-9C97-D442D618C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8A6AF-9292-F18A-C518-069CC9895565}"/>
              </a:ext>
            </a:extLst>
          </p:cNvPr>
          <p:cNvSpPr/>
          <p:nvPr/>
        </p:nvSpPr>
        <p:spPr>
          <a:xfrm>
            <a:off x="5791254" y="4392032"/>
            <a:ext cx="3101225" cy="470793"/>
          </a:xfrm>
          <a:prstGeom prst="rect">
            <a:avLst/>
          </a:prstGeom>
          <a:solidFill>
            <a:srgbClr val="FDEADA"/>
          </a:solidFill>
        </p:spPr>
        <p:txBody>
          <a:bodyPr wrap="square" lIns="100477" tIns="50240" rIns="100477" bIns="50240">
            <a:spAutoFit/>
          </a:bodyPr>
          <a:lstStyle/>
          <a:p>
            <a:r>
              <a:rPr lang="en-US" sz="1200" dirty="0"/>
              <a:t>Principle has been demonstrated in MICE</a:t>
            </a:r>
          </a:p>
          <a:p>
            <a:r>
              <a:rPr lang="en-US" sz="1200" dirty="0"/>
              <a:t>Nature vol. 578, p. 53-59 (2020)</a:t>
            </a:r>
          </a:p>
        </p:txBody>
      </p:sp>
    </p:spTree>
    <p:extLst>
      <p:ext uri="{BB962C8B-B14F-4D97-AF65-F5344CB8AC3E}">
        <p14:creationId xmlns:p14="http://schemas.microsoft.com/office/powerpoint/2010/main" val="1806255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 err="1">
                <a:latin typeface="Calibri"/>
                <a:cs typeface="Calibri"/>
              </a:rPr>
              <a:t>Muon</a:t>
            </a:r>
            <a:r>
              <a:rPr lang="en-GB" sz="3200" b="0" dirty="0">
                <a:latin typeface="Calibri"/>
                <a:cs typeface="Calibri"/>
              </a:rPr>
              <a:t> Cooling Performance</a:t>
            </a:r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27" name="Picture 26" descr="cool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12345" r="3337" b="6112"/>
          <a:stretch/>
        </p:blipFill>
        <p:spPr>
          <a:xfrm>
            <a:off x="3275856" y="411510"/>
            <a:ext cx="5040560" cy="3117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282" y="483518"/>
            <a:ext cx="2405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MAP design achieved 55 um based on achieved fields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Can expect better hardware</a:t>
            </a:r>
          </a:p>
        </p:txBody>
      </p:sp>
      <p:pic>
        <p:nvPicPr>
          <p:cNvPr id="4" name="Emitt_4D_inOptimized_solenoid_13 cells.png" descr="Emitt_4D_inOptimized_solenoid_13 cells.png">
            <a:extLst>
              <a:ext uri="{FF2B5EF4-FFF2-40B4-BE49-F238E27FC236}">
                <a16:creationId xmlns:a16="http://schemas.microsoft.com/office/drawing/2014/main" id="{DEB34803-E191-AC25-C0FB-07428E1AA7DE}"/>
              </a:ext>
            </a:extLst>
          </p:cNvPr>
          <p:cNvPicPr/>
          <p:nvPr/>
        </p:nvPicPr>
        <p:blipFill>
          <a:blip r:embed="rId3"/>
          <a:srcRect l="8128" b="2407"/>
          <a:stretch/>
        </p:blipFill>
        <p:spPr>
          <a:xfrm>
            <a:off x="6156176" y="3528806"/>
            <a:ext cx="2857128" cy="1449650"/>
          </a:xfrm>
          <a:prstGeom prst="rect">
            <a:avLst/>
          </a:prstGeom>
          <a:ln w="12600">
            <a:noFill/>
          </a:ln>
        </p:spPr>
      </p:pic>
      <p:pic>
        <p:nvPicPr>
          <p:cNvPr id="5" name="Grafik 18" descr="Grafik 18">
            <a:extLst>
              <a:ext uri="{FF2B5EF4-FFF2-40B4-BE49-F238E27FC236}">
                <a16:creationId xmlns:a16="http://schemas.microsoft.com/office/drawing/2014/main" id="{5BC96CDA-D2A8-BC94-7764-8728CEF86C5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41593" y="2499742"/>
            <a:ext cx="2870640" cy="2360610"/>
          </a:xfrm>
          <a:prstGeom prst="rect">
            <a:avLst/>
          </a:prstGeom>
          <a:ln w="126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C7D250-D7BD-182C-BDDA-45628DB186AE}"/>
              </a:ext>
            </a:extLst>
          </p:cNvPr>
          <p:cNvSpPr txBox="1"/>
          <p:nvPr/>
        </p:nvSpPr>
        <p:spPr>
          <a:xfrm>
            <a:off x="141593" y="1491339"/>
            <a:ext cx="31064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Integrating physics into </a:t>
            </a:r>
            <a:r>
              <a:rPr lang="en-US" sz="1400" b="1" dirty="0">
                <a:latin typeface="Calibri"/>
                <a:cs typeface="Calibri"/>
              </a:rPr>
              <a:t>RFTRACK</a:t>
            </a:r>
            <a:r>
              <a:rPr lang="en-US" sz="1400" dirty="0">
                <a:latin typeface="Calibri"/>
                <a:cs typeface="Calibri"/>
              </a:rPr>
              <a:t>, a CERN simulation code with single-particle tracking, collective effects, 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17E87-4832-E1D3-2EF3-B8B9719E8332}"/>
              </a:ext>
            </a:extLst>
          </p:cNvPr>
          <p:cNvSpPr txBox="1"/>
          <p:nvPr/>
        </p:nvSpPr>
        <p:spPr>
          <a:xfrm>
            <a:off x="2771550" y="3507854"/>
            <a:ext cx="37446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Working on </a:t>
            </a:r>
            <a:r>
              <a:rPr lang="en-US" sz="1400" b="1" dirty="0">
                <a:latin typeface="Calibri"/>
                <a:cs typeface="Calibri"/>
              </a:rPr>
              <a:t>improved, systematic design</a:t>
            </a:r>
            <a:r>
              <a:rPr lang="en-US" sz="1400" dirty="0">
                <a:latin typeface="Calibri"/>
                <a:cs typeface="Calibri"/>
              </a:rPr>
              <a:t>, also using better magnets and RF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Currently improved from 55 um to 33 um,</a:t>
            </a:r>
          </a:p>
          <a:p>
            <a:r>
              <a:rPr lang="en-US" sz="1400" dirty="0">
                <a:latin typeface="Calibri"/>
                <a:cs typeface="Calibri"/>
              </a:rPr>
              <a:t>25 um is the goal</a:t>
            </a:r>
          </a:p>
        </p:txBody>
      </p:sp>
      <p:sp>
        <p:nvSpPr>
          <p:cNvPr id="11" name="TextShape 3">
            <a:extLst>
              <a:ext uri="{FF2B5EF4-FFF2-40B4-BE49-F238E27FC236}">
                <a16:creationId xmlns:a16="http://schemas.microsoft.com/office/drawing/2014/main" id="{63819F40-8BE2-B8A4-1070-74F053EBB330}"/>
              </a:ext>
            </a:extLst>
          </p:cNvPr>
          <p:cNvSpPr txBox="1"/>
          <p:nvPr/>
        </p:nvSpPr>
        <p:spPr>
          <a:xfrm>
            <a:off x="323528" y="2283718"/>
            <a:ext cx="2376013" cy="2389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lIns="67500" tIns="33750" rIns="67500" bIns="33750">
            <a:noAutofit/>
          </a:bodyPr>
          <a:lstStyle/>
          <a:p>
            <a:r>
              <a:rPr lang="en-GB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Latina, E. </a:t>
            </a:r>
            <a:r>
              <a:rPr lang="en-GB" sz="12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</a:t>
            </a:r>
            <a:r>
              <a:rPr lang="en-GB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GB" sz="12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Stechauner</a:t>
            </a:r>
            <a:r>
              <a:rPr lang="en-GB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AE28DD-F36B-99EE-3211-F90F848F1AA8}"/>
              </a:ext>
            </a:extLst>
          </p:cNvPr>
          <p:cNvSpPr txBox="1"/>
          <p:nvPr/>
        </p:nvSpPr>
        <p:spPr>
          <a:xfrm>
            <a:off x="2879576" y="4599007"/>
            <a:ext cx="3240360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Ch. Rogers, </a:t>
            </a:r>
            <a:r>
              <a:rPr lang="en-GB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Zhu </a:t>
            </a:r>
            <a:r>
              <a:rPr lang="en-GB" sz="12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Ruihu</a:t>
            </a:r>
            <a:r>
              <a:rPr lang="en-GB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en-GB" sz="1200" spc="-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Stechauner</a:t>
            </a:r>
            <a:r>
              <a:rPr lang="en-GB" sz="1200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 Vol</a:t>
            </a: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 et al.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821C8A-82F6-ECFD-9D56-82BC6B25E9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3637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Cooling Cell Technology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64857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950805"/>
            <a:ext cx="2776606" cy="1600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Will develop example </a:t>
            </a:r>
            <a:r>
              <a:rPr lang="en-US" sz="1400" b="1" dirty="0">
                <a:latin typeface="Calibri"/>
                <a:cs typeface="Calibri"/>
              </a:rPr>
              <a:t>cooling cell with integration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tight constraints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additional technologies (</a:t>
            </a:r>
            <a:r>
              <a:rPr lang="en-US" sz="1400" b="1" dirty="0">
                <a:latin typeface="Calibri"/>
                <a:cs typeface="Calibri"/>
              </a:rPr>
              <a:t>absorbers</a:t>
            </a:r>
            <a:r>
              <a:rPr lang="en-US" sz="1400" dirty="0">
                <a:latin typeface="Calibri"/>
                <a:cs typeface="Calibri"/>
              </a:rPr>
              <a:t>, instrumentation,…)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early preparation of </a:t>
            </a:r>
            <a:r>
              <a:rPr lang="en-US" sz="1400" b="1" dirty="0">
                <a:latin typeface="Calibri"/>
                <a:cs typeface="Calibri"/>
              </a:rPr>
              <a:t>demonstrator facility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3059544"/>
            <a:ext cx="4176464" cy="16004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RF cavities in magnetic field</a:t>
            </a:r>
          </a:p>
          <a:p>
            <a:r>
              <a:rPr lang="en-US" sz="1400" dirty="0">
                <a:latin typeface="Calibri"/>
                <a:cs typeface="Calibri"/>
              </a:rPr>
              <a:t>MAP demonstrated higher than goal gradient</a:t>
            </a:r>
          </a:p>
          <a:p>
            <a:r>
              <a:rPr lang="en-US" sz="1400" dirty="0">
                <a:latin typeface="Calibri"/>
                <a:cs typeface="Calibri"/>
              </a:rPr>
              <a:t>Improve design based on theoretical understanding</a:t>
            </a:r>
          </a:p>
          <a:p>
            <a:r>
              <a:rPr lang="en-US" sz="1400" dirty="0">
                <a:latin typeface="Calibri"/>
                <a:cs typeface="Calibri"/>
              </a:rPr>
              <a:t>Preparation of </a:t>
            </a:r>
            <a:r>
              <a:rPr lang="en-US" sz="1400" b="1" dirty="0">
                <a:latin typeface="Calibri"/>
                <a:cs typeface="Calibri"/>
              </a:rPr>
              <a:t>new test stand</a:t>
            </a:r>
            <a:r>
              <a:rPr lang="en-US" sz="1400" dirty="0">
                <a:latin typeface="Calibri"/>
                <a:cs typeface="Calibri"/>
              </a:rPr>
              <a:t>, but needs funding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Test stand at CEA (700 MHz, need funding)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Test at other frequencies in the UK considered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Use of CLIC breakdown experiment considered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43808" y="483518"/>
            <a:ext cx="3569472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15" name="Picture 14" descr="p0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5" t="51848" r="54572" b="4036"/>
          <a:stretch/>
        </p:blipFill>
        <p:spPr>
          <a:xfrm rot="16200000">
            <a:off x="3447414" y="66877"/>
            <a:ext cx="2382190" cy="34453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7504" y="4646338"/>
            <a:ext cx="4040215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C. </a:t>
            </a:r>
            <a:r>
              <a:rPr lang="en-US" sz="1200" dirty="0" err="1">
                <a:latin typeface="Calibri"/>
                <a:cs typeface="Calibri"/>
              </a:rPr>
              <a:t>Marchand</a:t>
            </a:r>
            <a:r>
              <a:rPr lang="en-US" sz="1200" dirty="0">
                <a:latin typeface="Calibri"/>
                <a:cs typeface="Calibri"/>
              </a:rPr>
              <a:t>, </a:t>
            </a:r>
            <a:r>
              <a:rPr lang="en-US" sz="1200" dirty="0" err="1">
                <a:latin typeface="Calibri"/>
                <a:cs typeface="Calibri"/>
              </a:rPr>
              <a:t>Alexej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US" sz="1200" dirty="0" err="1">
                <a:latin typeface="Calibri"/>
                <a:cs typeface="Calibri"/>
              </a:rPr>
              <a:t>Grudiev</a:t>
            </a:r>
            <a:r>
              <a:rPr lang="en-US" sz="1200" dirty="0">
                <a:latin typeface="Calibri"/>
                <a:cs typeface="Calibri"/>
              </a:rPr>
              <a:t> et al. (CEA, Milano, CERN, Tartu)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7504" y="2499742"/>
            <a:ext cx="2776606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L. Rossi et al. (INFN, Milano, STFC, CERN),</a:t>
            </a:r>
          </a:p>
          <a:p>
            <a:r>
              <a:rPr lang="en-US" sz="1200" dirty="0">
                <a:latin typeface="Calibri"/>
                <a:cs typeface="Calibri"/>
              </a:rPr>
              <a:t>J. Ferreira Somoza et al.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11960" y="3075805"/>
            <a:ext cx="2201320" cy="1584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mpd="sng">
            <a:noFill/>
          </a:ln>
        </p:spPr>
        <p:txBody>
          <a:bodyPr wrap="square" rtlCol="0">
            <a:spAutoFit/>
          </a:bodyPr>
          <a:lstStyle/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AB7E28F-0043-EC44-B82C-53A100CA7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3075806"/>
            <a:ext cx="2016224" cy="15252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4283968" y="3193548"/>
            <a:ext cx="2129312" cy="963215"/>
          </a:xfrm>
          <a:prstGeom prst="rect">
            <a:avLst/>
          </a:prstGeom>
          <a:noFill/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alibri"/>
                <a:cs typeface="Calibri"/>
              </a:rPr>
              <a:t>MuCool</a:t>
            </a: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 demonstrated &gt;50 MV/m in 5 T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H2-filled copper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Be end caps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DBD41-A08E-489E-9471-E4DB5FBB8C03}"/>
              </a:ext>
            </a:extLst>
          </p:cNvPr>
          <p:cNvSpPr txBox="1"/>
          <p:nvPr/>
        </p:nvSpPr>
        <p:spPr>
          <a:xfrm>
            <a:off x="6485288" y="1131590"/>
            <a:ext cx="260741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Windows and absorbers for high-density muon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ressure rise mitigated by vacuum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Plan window test in HiRadMat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F5246A-D554-14FF-F67D-C1E62E8E4AC2}"/>
              </a:ext>
            </a:extLst>
          </p:cNvPr>
          <p:cNvSpPr/>
          <p:nvPr/>
        </p:nvSpPr>
        <p:spPr>
          <a:xfrm>
            <a:off x="6485288" y="2466637"/>
            <a:ext cx="2607411" cy="1905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9" name="Grafik 2" descr="Grafik 2">
            <a:extLst>
              <a:ext uri="{FF2B5EF4-FFF2-40B4-BE49-F238E27FC236}">
                <a16:creationId xmlns:a16="http://schemas.microsoft.com/office/drawing/2014/main" id="{BE769E87-DBE2-2E5F-0469-BA0E108E0C2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670794" y="2516004"/>
            <a:ext cx="2355611" cy="1791935"/>
          </a:xfrm>
          <a:prstGeom prst="rect">
            <a:avLst/>
          </a:prstGeom>
          <a:ln w="1260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4BE497-833C-5F14-A8E2-7FF00F700B20}"/>
              </a:ext>
            </a:extLst>
          </p:cNvPr>
          <p:cNvSpPr txBox="1"/>
          <p:nvPr/>
        </p:nvSpPr>
        <p:spPr>
          <a:xfrm>
            <a:off x="6352024" y="809733"/>
            <a:ext cx="1937582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Most complex example 12 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1648A3-53AE-02B9-2977-9DBE8A423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12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dirty="0">
                <a:latin typeface="Calibri"/>
                <a:cs typeface="Calibri"/>
              </a:rPr>
              <a:t>Motivation and Goal</a:t>
            </a:r>
            <a:endParaRPr lang="en-GB" sz="3200" b="0" dirty="0">
              <a:latin typeface="Calibri"/>
              <a:cs typeface="Calibri"/>
            </a:endParaRP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1600" y="646693"/>
            <a:ext cx="69847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Previous studies in US (now very strong interest again), experimental </a:t>
            </a:r>
            <a:r>
              <a:rPr lang="en-US" sz="1600" dirty="0" err="1">
                <a:latin typeface="Calibri"/>
                <a:cs typeface="Calibri"/>
              </a:rPr>
              <a:t>programme</a:t>
            </a:r>
            <a:r>
              <a:rPr lang="en-US" sz="1600" dirty="0">
                <a:latin typeface="Calibri"/>
                <a:cs typeface="Calibri"/>
              </a:rPr>
              <a:t> in UK and alternatives studies by INFN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1600" y="1366773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New strong interest in </a:t>
            </a:r>
            <a:r>
              <a:rPr lang="en-US" sz="1600" b="1" dirty="0">
                <a:latin typeface="Calibri"/>
                <a:cs typeface="Calibri"/>
              </a:rPr>
              <a:t>high-energy, high-luminosity lepton collider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Combines</a:t>
            </a:r>
            <a:r>
              <a:rPr lang="en-US" sz="1600" b="1" dirty="0">
                <a:latin typeface="Calibri"/>
                <a:cs typeface="Calibri"/>
              </a:rPr>
              <a:t> precision physics </a:t>
            </a:r>
            <a:r>
              <a:rPr lang="en-US" sz="1600" dirty="0">
                <a:latin typeface="Calibri"/>
                <a:cs typeface="Calibri"/>
              </a:rPr>
              <a:t>and</a:t>
            </a:r>
            <a:r>
              <a:rPr lang="en-US" sz="1600" b="1" dirty="0">
                <a:latin typeface="Calibri"/>
                <a:cs typeface="Calibri"/>
              </a:rPr>
              <a:t> discovery reach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Application of hadron collider technology to a lepton collider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Calibri"/>
              <a:cs typeface="Calibri"/>
            </a:endParaRPr>
          </a:p>
          <a:p>
            <a:r>
              <a:rPr lang="en-US" sz="1600" dirty="0" err="1">
                <a:latin typeface="Calibri"/>
                <a:cs typeface="Calibri"/>
              </a:rPr>
              <a:t>Muon</a:t>
            </a:r>
            <a:r>
              <a:rPr lang="en-US" sz="1600" dirty="0">
                <a:latin typeface="Calibri"/>
                <a:cs typeface="Calibri"/>
              </a:rPr>
              <a:t> collider promises </a:t>
            </a:r>
            <a:r>
              <a:rPr lang="en-US" sz="1600" b="1" dirty="0">
                <a:latin typeface="Calibri"/>
                <a:cs typeface="Calibri"/>
              </a:rPr>
              <a:t>sustainable</a:t>
            </a:r>
            <a:r>
              <a:rPr lang="en-US" sz="1600" dirty="0">
                <a:latin typeface="Calibri"/>
                <a:cs typeface="Calibri"/>
              </a:rPr>
              <a:t> approach to the </a:t>
            </a:r>
            <a:r>
              <a:rPr lang="en-US" sz="1600" b="1" dirty="0">
                <a:latin typeface="Calibri"/>
                <a:cs typeface="Calibri"/>
              </a:rPr>
              <a:t>energy frontier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limited power consumption, cost and land use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Calibri"/>
              <a:cs typeface="Calibri"/>
            </a:endParaRPr>
          </a:p>
          <a:p>
            <a:r>
              <a:rPr lang="en-US" sz="1600" b="1" dirty="0">
                <a:latin typeface="Calibri"/>
                <a:cs typeface="Calibri"/>
              </a:rPr>
              <a:t>Technology</a:t>
            </a:r>
            <a:r>
              <a:rPr lang="en-US" sz="1600" dirty="0">
                <a:latin typeface="Calibri"/>
                <a:cs typeface="Calibri"/>
              </a:rPr>
              <a:t> and </a:t>
            </a:r>
            <a:r>
              <a:rPr lang="en-US" sz="1600" b="1" dirty="0">
                <a:latin typeface="Calibri"/>
                <a:cs typeface="Calibri"/>
              </a:rPr>
              <a:t>design advances </a:t>
            </a:r>
            <a:r>
              <a:rPr lang="en-US" sz="1600" dirty="0">
                <a:latin typeface="Calibri"/>
                <a:cs typeface="Calibri"/>
              </a:rPr>
              <a:t>in past years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review did not find any showstoppers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Goal is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10+ </a:t>
            </a:r>
            <a:r>
              <a:rPr lang="en-US" sz="1600" dirty="0" err="1">
                <a:latin typeface="Calibri"/>
                <a:cs typeface="Calibri"/>
              </a:rPr>
              <a:t>TeV</a:t>
            </a:r>
            <a:r>
              <a:rPr lang="en-US" sz="1600" dirty="0">
                <a:latin typeface="Calibri"/>
                <a:cs typeface="Calibri"/>
              </a:rPr>
              <a:t> collider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potential initial energy stage (e.g. 3 </a:t>
            </a:r>
            <a:r>
              <a:rPr lang="en-US" sz="1600" dirty="0" err="1">
                <a:latin typeface="Calibri"/>
                <a:cs typeface="Calibri"/>
              </a:rPr>
              <a:t>TeV</a:t>
            </a:r>
            <a:r>
              <a:rPr lang="en-US" sz="1600" dirty="0">
                <a:latin typeface="Calibri"/>
                <a:cs typeface="Calibri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higher energies to be explored later</a:t>
            </a:r>
          </a:p>
          <a:p>
            <a:pPr marL="285750" indent="-285750">
              <a:buFont typeface="Arial"/>
              <a:buChar char="•"/>
            </a:pP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A7FE38-3148-21B5-8E04-9B3ABAA1F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579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BEC011-C94C-84D8-2DE7-1E0569C0D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C9611D-D9EE-85E7-C365-8D9F4A543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CH" sz="3200" dirty="0">
                <a:latin typeface="Calibri" panose="020F0502020204030204" pitchFamily="34" charset="0"/>
                <a:cs typeface="Calibri" panose="020F0502020204030204" pitchFamily="34" charset="0"/>
              </a:rPr>
              <a:t>RF Test Stand</a:t>
            </a:r>
          </a:p>
        </p:txBody>
      </p:sp>
      <p:pic>
        <p:nvPicPr>
          <p:cNvPr id="7" name="Picture 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B9EDE2FE-9AE9-8414-BD64-790351F04D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15" t="17447" r="21755" b="19990"/>
          <a:stretch/>
        </p:blipFill>
        <p:spPr>
          <a:xfrm>
            <a:off x="6313025" y="1162149"/>
            <a:ext cx="1704422" cy="1368648"/>
          </a:xfrm>
          <a:prstGeom prst="rect">
            <a:avLst/>
          </a:prstGeom>
        </p:spPr>
      </p:pic>
      <p:pic>
        <p:nvPicPr>
          <p:cNvPr id="8" name="Picture 7" descr="A picture containing LEGO&#10;&#10;Description automatically generated">
            <a:extLst>
              <a:ext uri="{FF2B5EF4-FFF2-40B4-BE49-F238E27FC236}">
                <a16:creationId xmlns:a16="http://schemas.microsoft.com/office/drawing/2014/main" id="{7CF45A30-2074-DDCE-33B2-2175AF56B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99" t="12532" r="18337" b="13339"/>
          <a:stretch/>
        </p:blipFill>
        <p:spPr>
          <a:xfrm>
            <a:off x="6290559" y="3000434"/>
            <a:ext cx="2010281" cy="17438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BB54E-226E-39FD-15C7-EAF33D4D345D}"/>
              </a:ext>
            </a:extLst>
          </p:cNvPr>
          <p:cNvSpPr txBox="1"/>
          <p:nvPr/>
        </p:nvSpPr>
        <p:spPr>
          <a:xfrm>
            <a:off x="7804980" y="1032396"/>
            <a:ext cx="92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C839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HTS coils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9C8908-D8F7-1B9C-7812-D0626AB981A3}"/>
              </a:ext>
            </a:extLst>
          </p:cNvPr>
          <p:cNvSpPr txBox="1"/>
          <p:nvPr/>
        </p:nvSpPr>
        <p:spPr>
          <a:xfrm>
            <a:off x="5564431" y="2345227"/>
            <a:ext cx="1264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C839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Pillbox test cavity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544380-6F4A-98FD-FC16-33A17A45932A}"/>
              </a:ext>
            </a:extLst>
          </p:cNvPr>
          <p:cNvCxnSpPr>
            <a:cxnSpLocks/>
          </p:cNvCxnSpPr>
          <p:nvPr/>
        </p:nvCxnSpPr>
        <p:spPr>
          <a:xfrm flipH="1">
            <a:off x="7089658" y="1309395"/>
            <a:ext cx="775437" cy="1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151622-40D3-BA2F-6C4E-6A2372964E30}"/>
              </a:ext>
            </a:extLst>
          </p:cNvPr>
          <p:cNvCxnSpPr>
            <a:cxnSpLocks/>
          </p:cNvCxnSpPr>
          <p:nvPr/>
        </p:nvCxnSpPr>
        <p:spPr>
          <a:xfrm flipH="1">
            <a:off x="7586993" y="1309395"/>
            <a:ext cx="306288" cy="3038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FFF684-E162-E751-ED7A-2C5E19F2BECA}"/>
              </a:ext>
            </a:extLst>
          </p:cNvPr>
          <p:cNvCxnSpPr>
            <a:cxnSpLocks/>
          </p:cNvCxnSpPr>
          <p:nvPr/>
        </p:nvCxnSpPr>
        <p:spPr>
          <a:xfrm flipV="1">
            <a:off x="6374093" y="1832290"/>
            <a:ext cx="382781" cy="415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18E976A-15DE-AAEB-85B3-4FF862223EDE}"/>
              </a:ext>
            </a:extLst>
          </p:cNvPr>
          <p:cNvSpPr txBox="1"/>
          <p:nvPr/>
        </p:nvSpPr>
        <p:spPr>
          <a:xfrm>
            <a:off x="5088510" y="2802397"/>
            <a:ext cx="116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With cryostat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56EE22-FE55-A666-C850-6F9CD0D8E725}"/>
              </a:ext>
            </a:extLst>
          </p:cNvPr>
          <p:cNvSpPr txBox="1"/>
          <p:nvPr/>
        </p:nvSpPr>
        <p:spPr>
          <a:xfrm>
            <a:off x="6284234" y="4574708"/>
            <a:ext cx="926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C839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 HTS coils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0378F7-C8D5-FB0E-9186-ABB886F517F8}"/>
              </a:ext>
            </a:extLst>
          </p:cNvPr>
          <p:cNvCxnSpPr>
            <a:cxnSpLocks/>
          </p:cNvCxnSpPr>
          <p:nvPr/>
        </p:nvCxnSpPr>
        <p:spPr>
          <a:xfrm flipV="1">
            <a:off x="6754562" y="4155926"/>
            <a:ext cx="337718" cy="427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3789B4-2151-D16A-B5F6-7734EA8557F7}"/>
              </a:ext>
            </a:extLst>
          </p:cNvPr>
          <p:cNvSpPr txBox="1"/>
          <p:nvPr/>
        </p:nvSpPr>
        <p:spPr>
          <a:xfrm>
            <a:off x="7567628" y="2578950"/>
            <a:ext cx="1542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stage cryocooler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4CC722-E42E-4CF8-3B75-0F7AD3BD18FD}"/>
              </a:ext>
            </a:extLst>
          </p:cNvPr>
          <p:cNvCxnSpPr>
            <a:cxnSpLocks/>
          </p:cNvCxnSpPr>
          <p:nvPr/>
        </p:nvCxnSpPr>
        <p:spPr>
          <a:xfrm flipH="1">
            <a:off x="7354581" y="2794716"/>
            <a:ext cx="320479" cy="360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2BCE828-359B-A907-227F-FB2BAC07E46B}"/>
              </a:ext>
            </a:extLst>
          </p:cNvPr>
          <p:cNvSpPr txBox="1"/>
          <p:nvPr/>
        </p:nvSpPr>
        <p:spPr>
          <a:xfrm>
            <a:off x="7893281" y="2965494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shield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579AB3-80DF-FC9C-0853-ABE2FF415C76}"/>
              </a:ext>
            </a:extLst>
          </p:cNvPr>
          <p:cNvCxnSpPr>
            <a:cxnSpLocks/>
          </p:cNvCxnSpPr>
          <p:nvPr/>
        </p:nvCxnSpPr>
        <p:spPr>
          <a:xfrm flipH="1">
            <a:off x="7542020" y="3146304"/>
            <a:ext cx="366086" cy="385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071A778-49C5-A75F-8159-7858B42FC1CA}"/>
              </a:ext>
            </a:extLst>
          </p:cNvPr>
          <p:cNvSpPr txBox="1"/>
          <p:nvPr/>
        </p:nvSpPr>
        <p:spPr>
          <a:xfrm>
            <a:off x="8000789" y="3307739"/>
            <a:ext cx="11535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Vacuum vessel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869E47-B03B-F51D-D2F6-125B74D9926C}"/>
              </a:ext>
            </a:extLst>
          </p:cNvPr>
          <p:cNvCxnSpPr>
            <a:cxnSpLocks/>
          </p:cNvCxnSpPr>
          <p:nvPr/>
        </p:nvCxnSpPr>
        <p:spPr>
          <a:xfrm flipH="1">
            <a:off x="7976829" y="3664287"/>
            <a:ext cx="488359" cy="803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F7E6B0-C21A-7C62-44E7-BB816A2E49E8}"/>
              </a:ext>
            </a:extLst>
          </p:cNvPr>
          <p:cNvSpPr txBox="1"/>
          <p:nvPr/>
        </p:nvSpPr>
        <p:spPr>
          <a:xfrm>
            <a:off x="4727362" y="3307385"/>
            <a:ext cx="1583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C839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support structure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54136E-7AEA-4981-903F-2FEB08FF64F0}"/>
              </a:ext>
            </a:extLst>
          </p:cNvPr>
          <p:cNvCxnSpPr>
            <a:cxnSpLocks/>
          </p:cNvCxnSpPr>
          <p:nvPr/>
        </p:nvCxnSpPr>
        <p:spPr>
          <a:xfrm>
            <a:off x="6061153" y="3552403"/>
            <a:ext cx="456411" cy="1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E28F727-A8DB-9E3B-6D32-CC4B9AA956BD}"/>
              </a:ext>
            </a:extLst>
          </p:cNvPr>
          <p:cNvSpPr txBox="1"/>
          <p:nvPr/>
        </p:nvSpPr>
        <p:spPr>
          <a:xfrm>
            <a:off x="4717910" y="4101892"/>
            <a:ext cx="1656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 rods for repulsion and compression forces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9AE57A6-8759-9220-A465-86490D88A674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374093" y="4084640"/>
            <a:ext cx="380469" cy="2480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289F56-F865-9446-95B5-15A5C1CBE9D4}"/>
              </a:ext>
            </a:extLst>
          </p:cNvPr>
          <p:cNvSpPr txBox="1"/>
          <p:nvPr/>
        </p:nvSpPr>
        <p:spPr>
          <a:xfrm>
            <a:off x="7725063" y="1585961"/>
            <a:ext cx="1100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C839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 Wave guide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BCF3D0E-ACAB-F225-DAEC-3B3C539FB80E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7819519" y="1862960"/>
            <a:ext cx="455663" cy="248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6C9F364-8576-6B5C-8379-69157A78C23C}"/>
              </a:ext>
            </a:extLst>
          </p:cNvPr>
          <p:cNvSpPr txBox="1"/>
          <p:nvPr/>
        </p:nvSpPr>
        <p:spPr>
          <a:xfrm>
            <a:off x="4975952" y="730734"/>
            <a:ext cx="1880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Bare coils and RF cavity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BF74395-4546-71E0-803E-E6F62AA21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4" y="2527743"/>
            <a:ext cx="3072688" cy="2060231"/>
          </a:xfrm>
          <a:prstGeom prst="rect">
            <a:avLst/>
          </a:prstGeom>
        </p:spPr>
      </p:pic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5DF2BDB6-736F-BA0E-BE18-01107F8FDED5}"/>
              </a:ext>
            </a:extLst>
          </p:cNvPr>
          <p:cNvSpPr txBox="1">
            <a:spLocks/>
          </p:cNvSpPr>
          <p:nvPr/>
        </p:nvSpPr>
        <p:spPr>
          <a:xfrm>
            <a:off x="862326" y="771550"/>
            <a:ext cx="4069714" cy="14838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Module work focuses on RF test stand at this moment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Important ensure timely R&amp;D plan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Try to identify infrastructure for this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CEA, INFN,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Cockroft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CERN, …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Will not be cheap so need to find resources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E0D834-5B75-0AF3-41D8-F54403A69AFC}"/>
              </a:ext>
            </a:extLst>
          </p:cNvPr>
          <p:cNvSpPr txBox="1"/>
          <p:nvPr/>
        </p:nvSpPr>
        <p:spPr>
          <a:xfrm>
            <a:off x="179511" y="4659982"/>
            <a:ext cx="518457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L. Rossi, C. Marchand, D. Giove, A. Gurdiev, G. Ferrand, M. Castoldi, S. Sorti et al.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A2B1F4-9029-E24D-745B-945CF61B18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04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11CCD89-F493-E4E8-B1A7-82D70476E87D}"/>
              </a:ext>
            </a:extLst>
          </p:cNvPr>
          <p:cNvGrpSpPr>
            <a:grpSpLocks noChangeAspect="1"/>
          </p:cNvGrpSpPr>
          <p:nvPr/>
        </p:nvGrpSpPr>
        <p:grpSpPr>
          <a:xfrm rot="21288596">
            <a:off x="-3389" y="4139144"/>
            <a:ext cx="2600452" cy="850183"/>
            <a:chOff x="-548699" y="2659897"/>
            <a:chExt cx="9720000" cy="3177823"/>
          </a:xfrm>
        </p:grpSpPr>
        <p:pic>
          <p:nvPicPr>
            <p:cNvPr id="17" name="Picture 1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99CFC6-B450-2502-930B-9B77DAE81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699" y="2659897"/>
              <a:ext cx="9720000" cy="310265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B17B8B6-2538-F733-01F2-3ED4179E0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120" y="2778034"/>
              <a:ext cx="9198223" cy="3059686"/>
            </a:xfrm>
            <a:prstGeom prst="rect">
              <a:avLst/>
            </a:prstGeom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2D0A4C64-95B5-45B6-D692-426874FA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20538"/>
            <a:ext cx="8229600" cy="857250"/>
          </a:xfrm>
        </p:spPr>
        <p:txBody>
          <a:bodyPr>
            <a:normAutofit/>
          </a:bodyPr>
          <a:lstStyle/>
          <a:p>
            <a:r>
              <a:rPr lang="en-CH" sz="3200" b="0" dirty="0">
                <a:latin typeface="Calibri" panose="020F0502020204030204" pitchFamily="34" charset="0"/>
                <a:cs typeface="Calibri" panose="020F0502020204030204" pitchFamily="34" charset="0"/>
              </a:rPr>
              <a:t>Solenoid R&amp;D</a:t>
            </a:r>
            <a:endParaRPr lang="it-IT" sz="32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C0696-64B4-6C04-7BC7-0CD7DC12FC78}"/>
              </a:ext>
            </a:extLst>
          </p:cNvPr>
          <p:cNvSpPr txBox="1"/>
          <p:nvPr/>
        </p:nvSpPr>
        <p:spPr>
          <a:xfrm>
            <a:off x="924356" y="4207490"/>
            <a:ext cx="20290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23461">
              <a:defRPr/>
            </a:pPr>
            <a:r>
              <a:rPr lang="en-CH" sz="1350" b="1" dirty="0">
                <a:latin typeface="Calibri" panose="020F0502020204030204"/>
              </a:rPr>
              <a:t>Target solenoid, </a:t>
            </a:r>
            <a:r>
              <a:rPr lang="en-CH" sz="1350" dirty="0">
                <a:latin typeface="Calibri" panose="020F0502020204030204"/>
              </a:rPr>
              <a:t>20 T, 20 K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6319CCC-75E1-D3F7-D797-AE807BC7D4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" t="1184" b="-444"/>
          <a:stretch/>
        </p:blipFill>
        <p:spPr>
          <a:xfrm>
            <a:off x="3132109" y="2520638"/>
            <a:ext cx="1652220" cy="1218460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9617E6B4-E190-E717-80EE-549068EEB601}"/>
              </a:ext>
            </a:extLst>
          </p:cNvPr>
          <p:cNvSpPr txBox="1"/>
          <p:nvPr/>
        </p:nvSpPr>
        <p:spPr>
          <a:xfrm>
            <a:off x="3059832" y="2759960"/>
            <a:ext cx="1808893" cy="281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227" dirty="0">
                <a:solidFill>
                  <a:srgbClr val="FFFF00"/>
                </a:solidFill>
              </a:rPr>
              <a:t>MIT “VIPER” conductor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1D9300-A14F-3214-7256-C38AF3027074}"/>
              </a:ext>
            </a:extLst>
          </p:cNvPr>
          <p:cNvSpPr txBox="1"/>
          <p:nvPr/>
        </p:nvSpPr>
        <p:spPr>
          <a:xfrm>
            <a:off x="2608033" y="1418263"/>
            <a:ext cx="1592773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A Portone, P. Testoni, J. Lorenzo Gomez, F4E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4F7DC7-4A4A-9984-3088-C9B732599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09" y="3707163"/>
            <a:ext cx="1646929" cy="10968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90DF88-C5EF-C384-95D5-FEBCE97B4A6D}"/>
              </a:ext>
            </a:extLst>
          </p:cNvPr>
          <p:cNvSpPr txBox="1"/>
          <p:nvPr/>
        </p:nvSpPr>
        <p:spPr>
          <a:xfrm>
            <a:off x="3071641" y="3965034"/>
            <a:ext cx="1736374" cy="465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227" dirty="0">
                <a:solidFill>
                  <a:srgbClr val="FFFF00"/>
                </a:solidFill>
              </a:rPr>
              <a:t>MuCol HTS conductor</a:t>
            </a:r>
          </a:p>
          <a:p>
            <a:pPr algn="ctr"/>
            <a:r>
              <a:rPr lang="en-CH" sz="1200" dirty="0">
                <a:solidFill>
                  <a:srgbClr val="FFFF00"/>
                </a:solidFill>
                <a:latin typeface="Calibri" panose="020F0502020204030204"/>
              </a:rPr>
              <a:t>Operating current: 61 kA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9BF4AC0-6C00-B6CE-808D-B28E9B5420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610" y="1071851"/>
            <a:ext cx="2202909" cy="308407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054791ED-1686-D90A-3188-DD91F6E239C8}"/>
              </a:ext>
            </a:extLst>
          </p:cNvPr>
          <p:cNvGrpSpPr>
            <a:grpSpLocks noChangeAspect="1"/>
          </p:cNvGrpSpPr>
          <p:nvPr/>
        </p:nvGrpSpPr>
        <p:grpSpPr>
          <a:xfrm>
            <a:off x="5429953" y="2584123"/>
            <a:ext cx="2238391" cy="2291883"/>
            <a:chOff x="7806675" y="1838042"/>
            <a:chExt cx="4356295" cy="44604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77F1576-FDDB-E9EC-375E-D8753726A141}"/>
                </a:ext>
              </a:extLst>
            </p:cNvPr>
            <p:cNvGrpSpPr/>
            <p:nvPr/>
          </p:nvGrpSpPr>
          <p:grpSpPr>
            <a:xfrm>
              <a:off x="7806675" y="1838042"/>
              <a:ext cx="4356295" cy="4460400"/>
              <a:chOff x="7806675" y="1838042"/>
              <a:chExt cx="4356295" cy="446040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19456FB-456C-DE2E-4538-A3F588BFD972}"/>
                  </a:ext>
                </a:extLst>
              </p:cNvPr>
              <p:cNvGrpSpPr/>
              <p:nvPr/>
            </p:nvGrpSpPr>
            <p:grpSpPr>
              <a:xfrm>
                <a:off x="7806675" y="1838042"/>
                <a:ext cx="4356295" cy="4460400"/>
                <a:chOff x="7972146" y="2116716"/>
                <a:chExt cx="4356295" cy="4460400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5D5E8CC2-6698-288A-4958-78898721D7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2334"/>
                <a:stretch/>
              </p:blipFill>
              <p:spPr>
                <a:xfrm>
                  <a:off x="7972146" y="2116716"/>
                  <a:ext cx="4356295" cy="44604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  <a:prstDash val="sysDash"/>
                </a:ln>
              </p:spPr>
            </p:pic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9D5F2D9C-AB90-B5BF-EAA6-30CCCF209E1F}"/>
                    </a:ext>
                  </a:extLst>
                </p:cNvPr>
                <p:cNvGrpSpPr/>
                <p:nvPr/>
              </p:nvGrpSpPr>
              <p:grpSpPr>
                <a:xfrm>
                  <a:off x="8405482" y="2465429"/>
                  <a:ext cx="764995" cy="846485"/>
                  <a:chOff x="8319069" y="2479380"/>
                  <a:chExt cx="764995" cy="846485"/>
                </a:xfrm>
              </p:grpSpPr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0DC6613D-50F7-E202-C465-609E4CDB1D5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140062" y="2658387"/>
                    <a:ext cx="846485" cy="488471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18" dirty="0"/>
                      <a:t>Inner Ring</a:t>
                    </a:r>
                    <a:endParaRPr lang="en-GB" sz="818" dirty="0"/>
                  </a:p>
                </p:txBody>
              </p:sp>
              <p:cxnSp>
                <p:nvCxnSpPr>
                  <p:cNvPr id="68" name="Straight Arrow Connector 67">
                    <a:extLst>
                      <a:ext uri="{FF2B5EF4-FFF2-40B4-BE49-F238E27FC236}">
                        <a16:creationId xmlns:a16="http://schemas.microsoft.com/office/drawing/2014/main" id="{5B8F95CF-C91A-8221-572B-D5F05783DA7D}"/>
                      </a:ext>
                    </a:extLst>
                  </p:cNvPr>
                  <p:cNvCxnSpPr>
                    <a:cxnSpLocks/>
                    <a:stCxn id="67" idx="2"/>
                  </p:cNvCxnSpPr>
                  <p:nvPr/>
                </p:nvCxnSpPr>
                <p:spPr bwMode="auto">
                  <a:xfrm>
                    <a:off x="8807540" y="2902623"/>
                    <a:ext cx="276524" cy="125432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27F0783F-778D-7BEC-97F4-EBB91CB9C821}"/>
                    </a:ext>
                  </a:extLst>
                </p:cNvPr>
                <p:cNvGrpSpPr/>
                <p:nvPr/>
              </p:nvGrpSpPr>
              <p:grpSpPr>
                <a:xfrm rot="10800000">
                  <a:off x="10124321" y="2972563"/>
                  <a:ext cx="1119217" cy="910211"/>
                  <a:chOff x="8527242" y="2596056"/>
                  <a:chExt cx="1119217" cy="910211"/>
                </a:xfrm>
              </p:grpSpPr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210B64C4-E560-D4E0-FA9B-310A37B1005F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316371" y="2806927"/>
                    <a:ext cx="910211" cy="488470"/>
                  </a:xfrm>
                  <a:prstGeom prst="rect">
                    <a:avLst/>
                  </a:prstGeom>
                  <a:noFill/>
                  <a:ln>
                    <a:noFill/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18" dirty="0"/>
                      <a:t>Outer Ring</a:t>
                    </a:r>
                    <a:endParaRPr lang="en-GB" sz="818" dirty="0"/>
                  </a:p>
                </p:txBody>
              </p:sp>
              <p:cxnSp>
                <p:nvCxnSpPr>
                  <p:cNvPr id="66" name="Straight Arrow Connector 65">
                    <a:extLst>
                      <a:ext uri="{FF2B5EF4-FFF2-40B4-BE49-F238E27FC236}">
                        <a16:creationId xmlns:a16="http://schemas.microsoft.com/office/drawing/2014/main" id="{A39C3640-BBDD-4016-77E2-86A03543FF46}"/>
                      </a:ext>
                    </a:extLst>
                  </p:cNvPr>
                  <p:cNvCxnSpPr>
                    <a:cxnSpLocks/>
                    <a:stCxn id="65" idx="2"/>
                  </p:cNvCxnSpPr>
                  <p:nvPr/>
                </p:nvCxnSpPr>
                <p:spPr bwMode="auto">
                  <a:xfrm rot="10800000" flipH="1" flipV="1">
                    <a:off x="9015712" y="3051161"/>
                    <a:ext cx="630747" cy="100751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8271CE34-BDA1-A6DD-4F84-5BE09A5D0965}"/>
                    </a:ext>
                  </a:extLst>
                </p:cNvPr>
                <p:cNvGrpSpPr/>
                <p:nvPr/>
              </p:nvGrpSpPr>
              <p:grpSpPr>
                <a:xfrm rot="10800000">
                  <a:off x="9701357" y="4063500"/>
                  <a:ext cx="1452832" cy="1183430"/>
                  <a:chOff x="8533254" y="2307323"/>
                  <a:chExt cx="1452832" cy="1183430"/>
                </a:xfrm>
              </p:grpSpPr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84D5C843-3B54-B05C-68FE-9B16F64ADA7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096428" y="2744149"/>
                    <a:ext cx="1183430" cy="309777"/>
                  </a:xfrm>
                  <a:prstGeom prst="rect">
                    <a:avLst/>
                  </a:prstGeom>
                  <a:noFill/>
                  <a:ln>
                    <a:noFill/>
                    <a:prstDash val="sysDash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18" dirty="0"/>
                      <a:t>‘Modular’ Coil</a:t>
                    </a:r>
                    <a:endParaRPr lang="en-GB" sz="818" dirty="0"/>
                  </a:p>
                </p:txBody>
              </p:sp>
              <p:cxnSp>
                <p:nvCxnSpPr>
                  <p:cNvPr id="64" name="Straight Arrow Connector 63">
                    <a:extLst>
                      <a:ext uri="{FF2B5EF4-FFF2-40B4-BE49-F238E27FC236}">
                        <a16:creationId xmlns:a16="http://schemas.microsoft.com/office/drawing/2014/main" id="{226C5EE1-2441-6CCF-0B4F-7A51A0EEA730}"/>
                      </a:ext>
                    </a:extLst>
                  </p:cNvPr>
                  <p:cNvCxnSpPr>
                    <a:cxnSpLocks/>
                    <a:stCxn id="63" idx="2"/>
                  </p:cNvCxnSpPr>
                  <p:nvPr/>
                </p:nvCxnSpPr>
                <p:spPr bwMode="auto">
                  <a:xfrm rot="10800000" flipH="1" flipV="1">
                    <a:off x="8843031" y="2899037"/>
                    <a:ext cx="1143055" cy="313637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D7F3F8F-8401-87C9-7347-88CB1A481D61}"/>
                    </a:ext>
                  </a:extLst>
                </p:cNvPr>
                <p:cNvGrpSpPr/>
                <p:nvPr/>
              </p:nvGrpSpPr>
              <p:grpSpPr>
                <a:xfrm>
                  <a:off x="8494828" y="4276635"/>
                  <a:ext cx="457580" cy="1961205"/>
                  <a:chOff x="8399029" y="4276635"/>
                  <a:chExt cx="457580" cy="1961205"/>
                </a:xfrm>
              </p:grpSpPr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3FBDEA13-282A-BAFD-0691-59B05E0CD30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573315" y="5102349"/>
                    <a:ext cx="1961205" cy="309777"/>
                  </a:xfrm>
                  <a:prstGeom prst="rect">
                    <a:avLst/>
                  </a:prstGeom>
                  <a:noFill/>
                  <a:ln>
                    <a:noFill/>
                    <a:prstDash val="solid"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18" dirty="0"/>
                      <a:t>1 %  Field Homogeneity</a:t>
                    </a:r>
                    <a:endParaRPr lang="en-GB" sz="818" dirty="0"/>
                  </a:p>
                </p:txBody>
              </p:sp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121038EB-ABF5-F73B-59C9-9D0B91E4CA41}"/>
                      </a:ext>
                    </a:extLst>
                  </p:cNvPr>
                  <p:cNvCxnSpPr>
                    <a:cxnSpLocks/>
                    <a:stCxn id="61" idx="2"/>
                  </p:cNvCxnSpPr>
                  <p:nvPr/>
                </p:nvCxnSpPr>
                <p:spPr bwMode="auto">
                  <a:xfrm flipV="1">
                    <a:off x="8708807" y="5042261"/>
                    <a:ext cx="147802" cy="214978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86638E1-3861-1CB2-7970-DF8650E2B916}"/>
                  </a:ext>
                </a:extLst>
              </p:cNvPr>
              <p:cNvGrpSpPr/>
              <p:nvPr/>
            </p:nvGrpSpPr>
            <p:grpSpPr>
              <a:xfrm>
                <a:off x="8322343" y="3077791"/>
                <a:ext cx="507528" cy="781779"/>
                <a:chOff x="8426850" y="3365184"/>
                <a:chExt cx="507528" cy="781779"/>
              </a:xfrm>
            </p:grpSpPr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7571454-93EF-38F4-6D27-D5774DBEE2B7}"/>
                    </a:ext>
                  </a:extLst>
                </p:cNvPr>
                <p:cNvSpPr txBox="1"/>
                <p:nvPr/>
              </p:nvSpPr>
              <p:spPr>
                <a:xfrm rot="16200000">
                  <a:off x="8274364" y="3684699"/>
                  <a:ext cx="614750" cy="309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818" dirty="0"/>
                    <a:t>Bore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3AD2FFD4-5B45-7C61-3297-FE9C10688D99}"/>
                    </a:ext>
                  </a:extLst>
                </p:cNvPr>
                <p:cNvCxnSpPr>
                  <a:cxnSpLocks/>
                  <a:stCxn id="53" idx="2"/>
                </p:cNvCxnSpPr>
                <p:nvPr/>
              </p:nvCxnSpPr>
              <p:spPr bwMode="auto">
                <a:xfrm flipV="1">
                  <a:off x="8736628" y="3365184"/>
                  <a:ext cx="197750" cy="474404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oval" w="sm" len="sm"/>
                </a:ln>
                <a:effectLst/>
              </p:spPr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31B8C8C1-3361-800C-51A7-C770B58AECDF}"/>
                    </a:ext>
                  </a:extLst>
                </p:cNvPr>
                <p:cNvCxnSpPr>
                  <a:cxnSpLocks/>
                  <a:stCxn id="53" idx="2"/>
                </p:cNvCxnSpPr>
                <p:nvPr/>
              </p:nvCxnSpPr>
              <p:spPr bwMode="auto">
                <a:xfrm>
                  <a:off x="8736628" y="3839588"/>
                  <a:ext cx="197750" cy="147335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oval" w="sm" len="sm"/>
                </a:ln>
                <a:effectLst/>
              </p:spPr>
            </p:cxn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2E1BD5F-9754-2200-389C-D8AC411BE4A7}"/>
                  </a:ext>
                </a:extLst>
              </p:cNvPr>
              <p:cNvSpPr txBox="1"/>
              <p:nvPr/>
            </p:nvSpPr>
            <p:spPr>
              <a:xfrm rot="5400000">
                <a:off x="10312865" y="5275935"/>
                <a:ext cx="1041930" cy="488470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18" dirty="0"/>
                  <a:t>Support Plate</a:t>
                </a:r>
                <a:endParaRPr lang="en-GB" sz="818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435F845B-8A9B-1814-BA8D-FB017417351C}"/>
                  </a:ext>
                </a:extLst>
              </p:cNvPr>
              <p:cNvCxnSpPr>
                <a:cxnSpLocks/>
                <a:stCxn id="51" idx="2"/>
              </p:cNvCxnSpPr>
              <p:nvPr/>
            </p:nvCxnSpPr>
            <p:spPr bwMode="auto">
              <a:xfrm flipH="1" flipV="1">
                <a:off x="10026140" y="5111712"/>
                <a:ext cx="563454" cy="408458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oval" w="sm" len="sm"/>
              </a:ln>
              <a:effectLst/>
            </p:spPr>
          </p:cxn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7894ADD-9D35-BAA8-5B5A-34597E9DD9E8}"/>
                </a:ext>
              </a:extLst>
            </p:cNvPr>
            <p:cNvSpPr txBox="1"/>
            <p:nvPr/>
          </p:nvSpPr>
          <p:spPr>
            <a:xfrm rot="5400000">
              <a:off x="10809923" y="2365763"/>
              <a:ext cx="1269645" cy="488470"/>
            </a:xfrm>
            <a:prstGeom prst="rect">
              <a:avLst/>
            </a:prstGeom>
            <a:noFill/>
            <a:ln>
              <a:noFill/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818" dirty="0"/>
                <a:t>‘Correction’ Coil</a:t>
              </a:r>
              <a:endParaRPr lang="en-GB" sz="818" dirty="0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144105BA-0E3E-A6AA-BC1C-3689EC1EE592}"/>
                </a:ext>
              </a:extLst>
            </p:cNvPr>
            <p:cNvCxnSpPr>
              <a:cxnSpLocks/>
              <a:stCxn id="45" idx="2"/>
            </p:cNvCxnSpPr>
            <p:nvPr/>
          </p:nvCxnSpPr>
          <p:spPr bwMode="auto">
            <a:xfrm flipH="1" flipV="1">
              <a:off x="9535885" y="2472084"/>
              <a:ext cx="1664625" cy="137914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7F0DACC-F2F5-3CEF-8F73-44CDAD839699}"/>
                </a:ext>
              </a:extLst>
            </p:cNvPr>
            <p:cNvCxnSpPr>
              <a:cxnSpLocks/>
              <a:stCxn id="45" idx="2"/>
            </p:cNvCxnSpPr>
            <p:nvPr/>
          </p:nvCxnSpPr>
          <p:spPr bwMode="auto">
            <a:xfrm flipH="1" flipV="1">
              <a:off x="9535885" y="2337140"/>
              <a:ext cx="1664625" cy="272858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E05FA91-D448-4400-D8CF-1DF7B2D181C0}"/>
                </a:ext>
              </a:extLst>
            </p:cNvPr>
            <p:cNvCxnSpPr>
              <a:cxnSpLocks/>
              <a:stCxn id="45" idx="2"/>
            </p:cNvCxnSpPr>
            <p:nvPr/>
          </p:nvCxnSpPr>
          <p:spPr bwMode="auto">
            <a:xfrm flipH="1">
              <a:off x="9493830" y="2609999"/>
              <a:ext cx="1706680" cy="10306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E5A0F381-291F-CE67-9C11-F0755B222B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160" t="10050" r="37329" b="6573"/>
          <a:stretch/>
        </p:blipFill>
        <p:spPr>
          <a:xfrm>
            <a:off x="6136246" y="315197"/>
            <a:ext cx="1452060" cy="2184545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37B176C5-770C-0FC8-02CF-A96DEEDC05FD}"/>
              </a:ext>
            </a:extLst>
          </p:cNvPr>
          <p:cNvSpPr txBox="1"/>
          <p:nvPr/>
        </p:nvSpPr>
        <p:spPr>
          <a:xfrm>
            <a:off x="4125956" y="699542"/>
            <a:ext cx="1814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23461">
              <a:defRPr/>
            </a:pPr>
            <a:r>
              <a:rPr lang="en-CH" sz="1400" b="1" dirty="0">
                <a:latin typeface="Calibri" panose="020F0502020204030204"/>
              </a:rPr>
              <a:t>Final Cooling solenoid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34ED394-6854-E241-169E-586007A5D8A5}"/>
              </a:ext>
            </a:extLst>
          </p:cNvPr>
          <p:cNvSpPr txBox="1"/>
          <p:nvPr/>
        </p:nvSpPr>
        <p:spPr>
          <a:xfrm>
            <a:off x="4870140" y="2312877"/>
            <a:ext cx="2821863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A. Dudarev</a:t>
            </a:r>
            <a:r>
              <a:rPr lang="en-CH" sz="1200" dirty="0"/>
              <a:t>, </a:t>
            </a: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B. Bordini, T. Mulder,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S.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Fabbri</a:t>
            </a:r>
            <a:endParaRPr lang="en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4" name="Picture 7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E88CB4-705F-F813-0EEF-3E9DA44A97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997" y="974485"/>
            <a:ext cx="1721980" cy="408970"/>
          </a:xfrm>
          <a:prstGeom prst="rect">
            <a:avLst/>
          </a:prstGeom>
        </p:spPr>
      </p:pic>
      <p:pic>
        <p:nvPicPr>
          <p:cNvPr id="75" name="Picture 74" descr="Logo, company name&#10;&#10;Description automatically generated">
            <a:extLst>
              <a:ext uri="{FF2B5EF4-FFF2-40B4-BE49-F238E27FC236}">
                <a16:creationId xmlns:a16="http://schemas.microsoft.com/office/drawing/2014/main" id="{A1ECA758-F86A-243B-3A36-227815151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8388" y="1707579"/>
            <a:ext cx="1323377" cy="45793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F1B1BC5-03E6-F610-7281-F224C1B7763C}"/>
              </a:ext>
            </a:extLst>
          </p:cNvPr>
          <p:cNvSpPr txBox="1"/>
          <p:nvPr/>
        </p:nvSpPr>
        <p:spPr>
          <a:xfrm>
            <a:off x="4174845" y="1415028"/>
            <a:ext cx="1287532" cy="281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27" dirty="0">
                <a:latin typeface="Symbol" pitchFamily="2" charset="2"/>
              </a:rPr>
              <a:t>s</a:t>
            </a:r>
            <a:r>
              <a:rPr lang="en-CH" sz="1227" baseline="-25000" dirty="0"/>
              <a:t>max</a:t>
            </a:r>
            <a:r>
              <a:rPr lang="en-CH" sz="1227" dirty="0"/>
              <a:t> = 600 MPa</a:t>
            </a:r>
          </a:p>
        </p:txBody>
      </p:sp>
      <p:sp>
        <p:nvSpPr>
          <p:cNvPr id="77" name="Footer Placeholder 76">
            <a:extLst>
              <a:ext uri="{FF2B5EF4-FFF2-40B4-BE49-F238E27FC236}">
                <a16:creationId xmlns:a16="http://schemas.microsoft.com/office/drawing/2014/main" id="{3379BA91-115F-1FF0-2DE2-C4BB3926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49" y="4957394"/>
            <a:ext cx="5764238" cy="206644"/>
          </a:xfrm>
        </p:spPr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55205F-3D5A-8158-E66D-8C224EB5086F}"/>
              </a:ext>
            </a:extLst>
          </p:cNvPr>
          <p:cNvSpPr txBox="1"/>
          <p:nvPr/>
        </p:nvSpPr>
        <p:spPr>
          <a:xfrm>
            <a:off x="39232" y="896982"/>
            <a:ext cx="3740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Started 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HTS solenoid 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development for high fields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ynergies with fusion reactors, NRI, power generators for windmills,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1D5E3-5267-C0ED-3ED7-AF40E94F05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47" y="1779662"/>
            <a:ext cx="1196514" cy="2430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17E16D-81E0-3B3C-110B-D66226DFCEE2}"/>
              </a:ext>
            </a:extLst>
          </p:cNvPr>
          <p:cNvSpPr txBox="1"/>
          <p:nvPr/>
        </p:nvSpPr>
        <p:spPr>
          <a:xfrm>
            <a:off x="1532961" y="2046475"/>
            <a:ext cx="1215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32 T LTS/HTS solenoid demonstrated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3625B-C21D-3B10-A87E-F7C5DACE4207}"/>
              </a:ext>
            </a:extLst>
          </p:cNvPr>
          <p:cNvSpPr txBox="1"/>
          <p:nvPr/>
        </p:nvSpPr>
        <p:spPr>
          <a:xfrm>
            <a:off x="293346" y="3543975"/>
            <a:ext cx="1262018" cy="747772"/>
          </a:xfrm>
          <a:prstGeom prst="rect">
            <a:avLst/>
          </a:prstGeom>
          <a:noFill/>
        </p:spPr>
        <p:txBody>
          <a:bodyPr wrap="square" lIns="100459" tIns="50230" rIns="100459" bIns="50230" rtlCol="0">
            <a:spAutoFit/>
          </a:bodyPr>
          <a:lstStyle/>
          <a:p>
            <a:pPr lvl="0"/>
            <a:r>
              <a:rPr lang="en-US" sz="1400" b="1" dirty="0">
                <a:solidFill>
                  <a:srgbClr val="FFFF00"/>
                </a:solidFill>
                <a:latin typeface="Calibri"/>
                <a:cs typeface="Calibri"/>
              </a:rPr>
              <a:t>NHFML</a:t>
            </a:r>
          </a:p>
          <a:p>
            <a:r>
              <a:rPr lang="en-US" sz="1400" dirty="0">
                <a:solidFill>
                  <a:srgbClr val="FFFF00"/>
                </a:solidFill>
                <a:latin typeface="Calibri"/>
                <a:cs typeface="Calibri"/>
              </a:rPr>
              <a:t>32 T solenoid with 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F2B4C-7E97-0C47-3AA9-02AA90A6B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Acceleration Complex</a:t>
            </a:r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6" name="Picture 5" descr="p4.tiff"/>
          <p:cNvPicPr>
            <a:picLocks noChangeAspect="1"/>
          </p:cNvPicPr>
          <p:nvPr/>
        </p:nvPicPr>
        <p:blipFill rotWithShape="1">
          <a:blip r:embed="rId2"/>
          <a:srcRect l="59861" r="14313" b="50107"/>
          <a:stretch/>
        </p:blipFill>
        <p:spPr>
          <a:xfrm>
            <a:off x="112029" y="920930"/>
            <a:ext cx="2174647" cy="20828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4537" y="3075806"/>
            <a:ext cx="1914748" cy="1825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0477" tIns="50240" rIns="100477" bIns="50240" rtlCol="0">
            <a:spAutoFit/>
          </a:bodyPr>
          <a:lstStyle/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  <a:p>
            <a:endParaRPr lang="en-US" sz="1400" i="1" dirty="0">
              <a:latin typeface="Calibri"/>
              <a:cs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8E4C80-BFCF-2342-A876-7BC185C6D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17" r="6734"/>
          <a:stretch/>
        </p:blipFill>
        <p:spPr>
          <a:xfrm>
            <a:off x="187077" y="3172624"/>
            <a:ext cx="1853714" cy="16565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98668" y="3227953"/>
            <a:ext cx="1572585" cy="1024791"/>
          </a:xfrm>
          <a:prstGeom prst="rect">
            <a:avLst/>
          </a:prstGeom>
          <a:noFill/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libri"/>
                <a:cs typeface="Calibri"/>
              </a:rPr>
              <a:t>EMMA </a:t>
            </a:r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proof of FFA principle</a:t>
            </a:r>
            <a:endParaRPr lang="en-US" sz="12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12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  <a:cs typeface="Calibri"/>
              </a:rPr>
              <a:t>Nature Physics 8, 243–247 (2012)</a:t>
            </a:r>
            <a:endParaRPr lang="en-US" sz="1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2139702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Started work on key challenges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Calibri"/>
                <a:cs typeface="Calibri"/>
              </a:rPr>
              <a:t>Integrated design of RCS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Longitudinal dynamics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Lattice with realistic hardware specifications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Collective effects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latin typeface="Calibri"/>
                <a:cs typeface="Calibri"/>
              </a:rPr>
              <a:t>Concept of key components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Fast-ramping normal magnets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HTS alternative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Efficient power converters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RF with transient beam loading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3009" y="835427"/>
            <a:ext cx="24970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Core is sequence of hybrid pulsed synchrotron (0.4-11 </a:t>
            </a:r>
            <a:r>
              <a:rPr lang="en-US" sz="1400" dirty="0" err="1">
                <a:latin typeface="Calibri"/>
                <a:cs typeface="Calibri"/>
              </a:rPr>
              <a:t>ms</a:t>
            </a:r>
            <a:r>
              <a:rPr lang="en-US" sz="1400" dirty="0">
                <a:latin typeface="Calibri"/>
                <a:cs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Alternative FFA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01B5CB9-FCEB-C288-926A-9FAFF8464C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73201"/>
          <a:stretch/>
        </p:blipFill>
        <p:spPr>
          <a:xfrm>
            <a:off x="4416858" y="873739"/>
            <a:ext cx="4733219" cy="1146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54B99-AF37-1766-852D-85777514E2DB}"/>
              </a:ext>
            </a:extLst>
          </p:cNvPr>
          <p:cNvSpPr txBox="1"/>
          <p:nvPr/>
        </p:nvSpPr>
        <p:spPr>
          <a:xfrm>
            <a:off x="6084168" y="3306346"/>
            <a:ext cx="2987711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Lattice and integration: A. Chance et al. (CEA)</a:t>
            </a:r>
          </a:p>
          <a:p>
            <a:r>
              <a:rPr lang="en-US" sz="1200" dirty="0">
                <a:latin typeface="Calibri"/>
                <a:cs typeface="Calibri"/>
              </a:rPr>
              <a:t>Long. dynamics and RF systems: H. </a:t>
            </a:r>
            <a:r>
              <a:rPr lang="en-US" sz="1200" dirty="0" err="1">
                <a:latin typeface="Calibri"/>
                <a:cs typeface="Calibri"/>
              </a:rPr>
              <a:t>Damerell</a:t>
            </a:r>
            <a:r>
              <a:rPr lang="en-US" sz="1200" dirty="0">
                <a:latin typeface="Calibri"/>
                <a:cs typeface="Calibri"/>
              </a:rPr>
              <a:t>, U. van </a:t>
            </a:r>
            <a:r>
              <a:rPr lang="en-US" sz="1200" dirty="0" err="1">
                <a:latin typeface="Calibri"/>
                <a:cs typeface="Calibri"/>
              </a:rPr>
              <a:t>Rienen</a:t>
            </a:r>
            <a:r>
              <a:rPr lang="en-US" sz="1200" dirty="0">
                <a:latin typeface="Calibri"/>
                <a:cs typeface="Calibri"/>
              </a:rPr>
              <a:t>, A. </a:t>
            </a:r>
            <a:r>
              <a:rPr lang="en-US" sz="1200" dirty="0" err="1">
                <a:latin typeface="Calibri"/>
                <a:cs typeface="Calibri"/>
              </a:rPr>
              <a:t>Grudiev</a:t>
            </a:r>
            <a:r>
              <a:rPr lang="en-US" sz="1200" dirty="0">
                <a:latin typeface="Calibri"/>
                <a:cs typeface="Calibri"/>
              </a:rPr>
              <a:t> et al. (Rostock, Milano, CERN)</a:t>
            </a:r>
          </a:p>
          <a:p>
            <a:r>
              <a:rPr lang="en-US" sz="1200" dirty="0">
                <a:latin typeface="Calibri"/>
                <a:cs typeface="Calibri"/>
              </a:rPr>
              <a:t>Power converter: F. </a:t>
            </a:r>
            <a:r>
              <a:rPr lang="en-US" sz="1200" dirty="0" err="1">
                <a:latin typeface="Calibri"/>
                <a:cs typeface="Calibri"/>
              </a:rPr>
              <a:t>Boattini</a:t>
            </a:r>
            <a:r>
              <a:rPr lang="en-US" sz="1200" dirty="0">
                <a:latin typeface="Calibri"/>
                <a:cs typeface="Calibri"/>
              </a:rPr>
              <a:t> et al.</a:t>
            </a:r>
          </a:p>
          <a:p>
            <a:r>
              <a:rPr lang="en-US" sz="1200" dirty="0">
                <a:latin typeface="Calibri"/>
                <a:cs typeface="Calibri"/>
              </a:rPr>
              <a:t>Magnets: L. </a:t>
            </a:r>
            <a:r>
              <a:rPr lang="en-US" sz="1200" dirty="0" err="1">
                <a:latin typeface="Calibri"/>
                <a:cs typeface="Calibri"/>
              </a:rPr>
              <a:t>Bottura</a:t>
            </a:r>
            <a:r>
              <a:rPr lang="en-US" sz="1200" dirty="0">
                <a:latin typeface="Calibri"/>
                <a:cs typeface="Calibri"/>
              </a:rPr>
              <a:t> et al. (LNCMI, Darmstadt, Bologna, Twente)</a:t>
            </a:r>
          </a:p>
          <a:p>
            <a:r>
              <a:rPr lang="en-US" sz="1200" dirty="0">
                <a:latin typeface="Calibri"/>
                <a:cs typeface="Calibri"/>
              </a:rPr>
              <a:t>FFA: S. Machida et al. (RAL)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B19F2-3F5A-4E25-3C58-B634EBC3AB8F}"/>
              </a:ext>
            </a:extLst>
          </p:cNvPr>
          <p:cNvSpPr txBox="1"/>
          <p:nvPr/>
        </p:nvSpPr>
        <p:spPr>
          <a:xfrm>
            <a:off x="8078925" y="885949"/>
            <a:ext cx="102957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MAP study S. Berg et al.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EC26EA-5B68-8399-5BA5-AEC9E3C16315}"/>
              </a:ext>
            </a:extLst>
          </p:cNvPr>
          <p:cNvCxnSpPr>
            <a:cxnSpLocks/>
          </p:cNvCxnSpPr>
          <p:nvPr/>
        </p:nvCxnSpPr>
        <p:spPr>
          <a:xfrm flipH="1">
            <a:off x="7050463" y="2319722"/>
            <a:ext cx="8980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621CBE-881B-519C-4CEE-10AA8862D1BD}"/>
              </a:ext>
            </a:extLst>
          </p:cNvPr>
          <p:cNvCxnSpPr>
            <a:cxnSpLocks/>
          </p:cNvCxnSpPr>
          <p:nvPr/>
        </p:nvCxnSpPr>
        <p:spPr>
          <a:xfrm flipV="1">
            <a:off x="6948264" y="2139702"/>
            <a:ext cx="0" cy="7121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B1016E-5F3A-B93F-05BF-830599FFEFA6}"/>
              </a:ext>
            </a:extLst>
          </p:cNvPr>
          <p:cNvCxnSpPr>
            <a:cxnSpLocks/>
          </p:cNvCxnSpPr>
          <p:nvPr/>
        </p:nvCxnSpPr>
        <p:spPr>
          <a:xfrm flipH="1">
            <a:off x="8491905" y="1952315"/>
            <a:ext cx="596" cy="4586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5A5D9DB-3061-3498-91E0-E78EBFB69DED}"/>
              </a:ext>
            </a:extLst>
          </p:cNvPr>
          <p:cNvCxnSpPr>
            <a:cxnSpLocks/>
          </p:cNvCxnSpPr>
          <p:nvPr/>
        </p:nvCxnSpPr>
        <p:spPr>
          <a:xfrm flipH="1">
            <a:off x="5409310" y="1955126"/>
            <a:ext cx="596" cy="4586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924148B-95DD-2BC0-008B-CCB5A6DE5F53}"/>
              </a:ext>
            </a:extLst>
          </p:cNvPr>
          <p:cNvSpPr txBox="1"/>
          <p:nvPr/>
        </p:nvSpPr>
        <p:spPr>
          <a:xfrm>
            <a:off x="6417349" y="2319722"/>
            <a:ext cx="53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initial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48F9DF-9E0F-EFC3-5A5E-881FF4EA99A0}"/>
              </a:ext>
            </a:extLst>
          </p:cNvPr>
          <p:cNvSpPr txBox="1"/>
          <p:nvPr/>
        </p:nvSpPr>
        <p:spPr>
          <a:xfrm>
            <a:off x="7084715" y="2392464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final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7033-349E-40A4-DCC9-9965DD52C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29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dirty="0">
                <a:latin typeface="Calibri"/>
                <a:cs typeface="Calibri"/>
              </a:rPr>
              <a:t>Collective Effects and RF Design</a:t>
            </a:r>
            <a:endParaRPr lang="en-GB" sz="3200" b="0" dirty="0">
              <a:latin typeface="Calibri"/>
              <a:cs typeface="Calibri"/>
            </a:endParaRPr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608" y="555526"/>
            <a:ext cx="5740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Longitudinal dynamics and RF important due to high bunch charge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F15C61-4839-F44A-927E-1417EAA8D046}"/>
              </a:ext>
            </a:extLst>
          </p:cNvPr>
          <p:cNvSpPr txBox="1"/>
          <p:nvPr/>
        </p:nvSpPr>
        <p:spPr>
          <a:xfrm>
            <a:off x="4821390" y="989315"/>
            <a:ext cx="349502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A.  Chance, H. </a:t>
            </a:r>
            <a:r>
              <a:rPr lang="en-US" sz="1200" dirty="0" err="1">
                <a:latin typeface="Calibri"/>
                <a:cs typeface="Calibri"/>
              </a:rPr>
              <a:t>Damerell</a:t>
            </a:r>
            <a:r>
              <a:rPr lang="en-US" sz="1200" dirty="0">
                <a:latin typeface="Calibri"/>
                <a:cs typeface="Calibri"/>
              </a:rPr>
              <a:t>, F. </a:t>
            </a:r>
            <a:r>
              <a:rPr lang="en-US" sz="1200" dirty="0" err="1">
                <a:latin typeface="Calibri"/>
                <a:cs typeface="Calibri"/>
              </a:rPr>
              <a:t>Batsch</a:t>
            </a:r>
            <a:r>
              <a:rPr lang="en-US" sz="1200" dirty="0">
                <a:latin typeface="Calibri"/>
                <a:cs typeface="Calibri"/>
              </a:rPr>
              <a:t>, U. van </a:t>
            </a:r>
            <a:r>
              <a:rPr lang="en-US" sz="1200" dirty="0" err="1">
                <a:latin typeface="Calibri"/>
                <a:cs typeface="Calibri"/>
              </a:rPr>
              <a:t>Rienen</a:t>
            </a:r>
            <a:r>
              <a:rPr lang="en-US" sz="1200" dirty="0">
                <a:latin typeface="Calibri"/>
                <a:cs typeface="Calibri"/>
              </a:rPr>
              <a:t>, A. </a:t>
            </a:r>
            <a:r>
              <a:rPr lang="en-US" sz="1200" dirty="0" err="1">
                <a:latin typeface="Calibri"/>
                <a:cs typeface="Calibri"/>
              </a:rPr>
              <a:t>Grudiev</a:t>
            </a:r>
            <a:r>
              <a:rPr lang="en-US" sz="1200" dirty="0">
                <a:latin typeface="Calibri"/>
                <a:cs typeface="Calibri"/>
              </a:rPr>
              <a:t> et al. (CEA, Rostock, Milano, CERN)</a:t>
            </a:r>
          </a:p>
          <a:p>
            <a:r>
              <a:rPr lang="en-US" sz="1200" dirty="0">
                <a:latin typeface="Calibri"/>
                <a:cs typeface="Calibri"/>
              </a:rPr>
              <a:t>E. </a:t>
            </a:r>
            <a:r>
              <a:rPr lang="en-US" sz="1200" dirty="0" err="1">
                <a:latin typeface="Calibri"/>
                <a:cs typeface="Calibri"/>
              </a:rPr>
              <a:t>Metral</a:t>
            </a:r>
            <a:r>
              <a:rPr lang="en-US" sz="1200" dirty="0">
                <a:latin typeface="Calibri"/>
                <a:cs typeface="Calibri"/>
              </a:rPr>
              <a:t>, D Amorim et al. (CERN)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0A51E2CB-D1A3-FCF5-69C7-2DE4D9B4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345" y="3680448"/>
            <a:ext cx="2245443" cy="12237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72D771B-A4F0-C268-1D64-1EABAD83FB71}"/>
              </a:ext>
            </a:extLst>
          </p:cNvPr>
          <p:cNvGrpSpPr/>
          <p:nvPr/>
        </p:nvGrpSpPr>
        <p:grpSpPr>
          <a:xfrm>
            <a:off x="181692" y="2211710"/>
            <a:ext cx="2492120" cy="1656320"/>
            <a:chOff x="9073271" y="484373"/>
            <a:chExt cx="2752969" cy="1864037"/>
          </a:xfrm>
        </p:grpSpPr>
        <p:pic>
          <p:nvPicPr>
            <p:cNvPr id="8" name="Picture 7" descr="A picture containing text, screenshot, colorfulness, circle&#10;&#10;Description automatically generated">
              <a:extLst>
                <a:ext uri="{FF2B5EF4-FFF2-40B4-BE49-F238E27FC236}">
                  <a16:creationId xmlns:a16="http://schemas.microsoft.com/office/drawing/2014/main" id="{B10EB1FC-3604-52B1-057C-E5B9BDA3B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8"/>
            <a:stretch/>
          </p:blipFill>
          <p:spPr>
            <a:xfrm>
              <a:off x="9073271" y="484373"/>
              <a:ext cx="2752969" cy="186403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6BA0A23-7896-3701-B705-1455C4B5780B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240" y="488183"/>
              <a:ext cx="0" cy="154671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C9F1F6-8773-EA73-9607-9D385FA1A66F}"/>
                </a:ext>
              </a:extLst>
            </p:cNvPr>
            <p:cNvSpPr txBox="1"/>
            <p:nvPr/>
          </p:nvSpPr>
          <p:spPr>
            <a:xfrm>
              <a:off x="9407939" y="484373"/>
              <a:ext cx="1740121" cy="63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Long. Distribution assumed at injection in RCS1 </a:t>
              </a:r>
              <a:endParaRPr lang="en-GB" sz="825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49172A-BC61-3360-AB24-C03E5113436D}"/>
              </a:ext>
            </a:extLst>
          </p:cNvPr>
          <p:cNvGrpSpPr/>
          <p:nvPr/>
        </p:nvGrpSpPr>
        <p:grpSpPr>
          <a:xfrm>
            <a:off x="1849649" y="4203834"/>
            <a:ext cx="864168" cy="600164"/>
            <a:chOff x="312420" y="5577225"/>
            <a:chExt cx="1152224" cy="8002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DFE26F-FA26-BCFD-37F1-A4A2F858E9CE}"/>
                </a:ext>
              </a:extLst>
            </p:cNvPr>
            <p:cNvSpPr txBox="1"/>
            <p:nvPr/>
          </p:nvSpPr>
          <p:spPr>
            <a:xfrm>
              <a:off x="312420" y="5577225"/>
              <a:ext cx="1152224" cy="800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Induced voltages in RCS1 for a single bunch</a:t>
              </a:r>
              <a:endParaRPr lang="en-GB" sz="825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7E854F0-2E76-3732-1770-43C325B50EFB}"/>
                </a:ext>
              </a:extLst>
            </p:cNvPr>
            <p:cNvCxnSpPr>
              <a:cxnSpLocks/>
            </p:cNvCxnSpPr>
            <p:nvPr/>
          </p:nvCxnSpPr>
          <p:spPr>
            <a:xfrm>
              <a:off x="1165860" y="5879594"/>
              <a:ext cx="245444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5FA347E-B338-60ED-88F7-D401E3E489CF}"/>
              </a:ext>
            </a:extLst>
          </p:cNvPr>
          <p:cNvSpPr txBox="1">
            <a:spLocks/>
          </p:cNvSpPr>
          <p:nvPr/>
        </p:nvSpPr>
        <p:spPr>
          <a:xfrm>
            <a:off x="92819" y="918419"/>
            <a:ext cx="5608668" cy="1509315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F0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&gt; 30 RF stations needed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Orbit length changes require </a:t>
            </a:r>
            <a:r>
              <a:rPr lang="en-GB" sz="1400" dirty="0">
                <a:solidFill>
                  <a:srgbClr val="0F0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frequency tuning required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F0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Single-bunch HOM power loss up to 10 kW during pulse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CW average is lower, </a:t>
            </a:r>
            <a:r>
              <a:rPr lang="en-US" sz="1400" dirty="0">
                <a:solidFill>
                  <a:srgbClr val="0F0F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development of high-capacity couplers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needed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350" b="1" u="sng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420FD5-B5E6-4282-DB04-195F14D5918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47910" y="2787774"/>
            <a:ext cx="2872562" cy="201067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EDA26515-7748-B0DA-5441-C806D3044649}"/>
              </a:ext>
            </a:extLst>
          </p:cNvPr>
          <p:cNvSpPr/>
          <p:nvPr/>
        </p:nvSpPr>
        <p:spPr>
          <a:xfrm>
            <a:off x="7460102" y="3939902"/>
            <a:ext cx="208242" cy="7934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3465A4"/>
            </a:solidFill>
            <a:prstDash val="solid"/>
          </a:ln>
        </p:spPr>
        <p:txBody>
          <a:bodyPr vert="horz" wrap="square" lIns="94697" tIns="53879" rIns="94697" bIns="53879" anchor="ctr" anchorCtr="0" compatLnSpc="0">
            <a:noAutofit/>
          </a:bodyPr>
          <a:lstStyle/>
          <a:p>
            <a:pPr hangingPunct="0"/>
            <a:endParaRPr lang="fr-FR" sz="1270">
              <a:latin typeface="Fira Sans" pitchFamily="34"/>
              <a:ea typeface="Noto Sans CJK SC" pitchFamily="2"/>
              <a:cs typeface="Free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2563628D-29CA-F1E0-D36D-DD76E8E62C66}"/>
              </a:ext>
            </a:extLst>
          </p:cNvPr>
          <p:cNvSpPr/>
          <p:nvPr/>
        </p:nvSpPr>
        <p:spPr>
          <a:xfrm>
            <a:off x="5875925" y="3579862"/>
            <a:ext cx="1486609" cy="584512"/>
          </a:xfrm>
          <a:prstGeom prst="line">
            <a:avLst/>
          </a:prstGeom>
          <a:noFill/>
          <a:ln w="29160">
            <a:solidFill>
              <a:srgbClr val="3465A4"/>
            </a:solidFill>
            <a:prstDash val="solid"/>
            <a:tailEnd type="arrow"/>
          </a:ln>
        </p:spPr>
        <p:txBody>
          <a:bodyPr vert="horz" wrap="square" lIns="94697" tIns="53879" rIns="94697" bIns="53879" anchor="ctr" anchorCtr="0" compatLnSpc="0"/>
          <a:lstStyle/>
          <a:p>
            <a:pPr hangingPunct="0"/>
            <a:endParaRPr lang="fr-FR" sz="1270">
              <a:latin typeface="Fira Sans" pitchFamily="34"/>
              <a:ea typeface="Noto Sans CJK SC" pitchFamily="2"/>
              <a:cs typeface="FreeSans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5F464A-F010-70D5-DED5-A3C13F4FB815}"/>
              </a:ext>
            </a:extLst>
          </p:cNvPr>
          <p:cNvSpPr txBox="1"/>
          <p:nvPr/>
        </p:nvSpPr>
        <p:spPr>
          <a:xfrm>
            <a:off x="3034063" y="2577301"/>
            <a:ext cx="2553595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15000"/>
              </a:lnSpc>
              <a:buClr>
                <a:schemeClr val="tx1"/>
              </a:buClr>
              <a:buSzPct val="100000"/>
              <a:defRPr lang="en-US">
                <a:latin typeface="Liberation Sans" pitchFamily="34"/>
              </a:defRPr>
            </a:pPr>
            <a:r>
              <a:rPr lang="en-US" sz="1400" b="1" dirty="0">
                <a:latin typeface="Calibri" panose="020F0502020204030204" pitchFamily="34" charset="0"/>
                <a:ea typeface="Noto Sans CJK SC" pitchFamily="2"/>
                <a:cs typeface="Calibri" panose="020F0502020204030204" pitchFamily="34" charset="0"/>
              </a:rPr>
              <a:t>1.3 GHz appears possible for longitudinal effects and stability</a:t>
            </a:r>
            <a:endParaRPr lang="en-US" sz="1400" dirty="0">
              <a:latin typeface="Calibri" panose="020F0502020204030204" pitchFamily="34" charset="0"/>
              <a:ea typeface="Noto Sans CJK SC" pitchFamily="2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21EF08-2394-B385-726D-B99D2E7F0EC1}"/>
              </a:ext>
            </a:extLst>
          </p:cNvPr>
          <p:cNvSpPr txBox="1"/>
          <p:nvPr/>
        </p:nvSpPr>
        <p:spPr>
          <a:xfrm>
            <a:off x="5853892" y="1788046"/>
            <a:ext cx="3233366" cy="1068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hangingPunct="0">
              <a:lnSpc>
                <a:spcPct val="115000"/>
              </a:lnSpc>
              <a:buClr>
                <a:schemeClr val="tx1"/>
              </a:buClr>
              <a:buSzPct val="100000"/>
              <a:defRPr lang="en-US">
                <a:latin typeface="Liberation Sans" pitchFamily="34"/>
              </a:defRPr>
            </a:pPr>
            <a:r>
              <a:rPr lang="en-US" sz="1400" b="1" dirty="0">
                <a:latin typeface="Calibri" panose="020F0502020204030204" pitchFamily="34" charset="0"/>
                <a:ea typeface="Noto Sans CJK SC" pitchFamily="2"/>
                <a:cs typeface="Calibri" panose="020F0502020204030204" pitchFamily="34" charset="0"/>
              </a:rPr>
              <a:t>Collider ring s</a:t>
            </a:r>
            <a:r>
              <a:rPr lang="en-US" sz="1400" dirty="0">
                <a:latin typeface="Calibri" panose="020F0502020204030204" pitchFamily="34" charset="0"/>
                <a:ea typeface="Noto Sans CJK SC" pitchFamily="2"/>
                <a:cs typeface="Calibri" panose="020F0502020204030204" pitchFamily="34" charset="0"/>
              </a:rPr>
              <a:t>ingle beam instability limits</a:t>
            </a:r>
          </a:p>
          <a:p>
            <a:pPr hangingPunct="0">
              <a:lnSpc>
                <a:spcPct val="115000"/>
              </a:lnSpc>
              <a:buClr>
                <a:schemeClr val="tx1"/>
              </a:buClr>
              <a:buSzPct val="100000"/>
              <a:defRPr lang="en-US">
                <a:latin typeface="Liberation Sans" pitchFamily="34"/>
              </a:defRPr>
            </a:pPr>
            <a:r>
              <a:rPr lang="en-US" sz="1400" dirty="0">
                <a:latin typeface="Calibri" panose="020F0502020204030204" pitchFamily="34" charset="0"/>
                <a:ea typeface="Noto Sans CJK SC" pitchFamily="2"/>
                <a:cs typeface="Calibri" panose="020F0502020204030204" pitchFamily="34" charset="0"/>
              </a:rPr>
              <a:t>Conservative feedback</a:t>
            </a:r>
          </a:p>
          <a:p>
            <a:pPr marL="0" lvl="1" hangingPunct="0">
              <a:lnSpc>
                <a:spcPct val="115000"/>
              </a:lnSpc>
              <a:buClr>
                <a:schemeClr val="tx1"/>
              </a:buClr>
              <a:buSzPct val="100000"/>
              <a:defRPr lang="en-US">
                <a:latin typeface="Liberation Sans" pitchFamily="34"/>
              </a:defRPr>
            </a:pPr>
            <a:r>
              <a:rPr lang="en-US" sz="1400" dirty="0">
                <a:latin typeface="Calibri" panose="020F0502020204030204" pitchFamily="34" charset="0"/>
                <a:ea typeface="Noto Sans CJK SC" pitchFamily="2"/>
                <a:cs typeface="Calibri" panose="020F0502020204030204" pitchFamily="34" charset="0"/>
              </a:rPr>
              <a:t>Copper coating beneficial (few microns)</a:t>
            </a:r>
          </a:p>
          <a:p>
            <a:pPr marL="0" lvl="1" hangingPunct="0">
              <a:lnSpc>
                <a:spcPct val="115000"/>
              </a:lnSpc>
              <a:buClr>
                <a:schemeClr val="tx1"/>
              </a:buClr>
              <a:buSzPct val="100000"/>
              <a:defRPr lang="en-US">
                <a:latin typeface="Liberation Sans" pitchFamily="34"/>
              </a:defRPr>
            </a:pPr>
            <a:r>
              <a:rPr lang="en-US" sz="1400" dirty="0">
                <a:latin typeface="Calibri" panose="020F0502020204030204" pitchFamily="34" charset="0"/>
                <a:ea typeface="Noto Sans CJK SC" pitchFamily="2"/>
                <a:cs typeface="Calibri" panose="020F0502020204030204" pitchFamily="34" charset="0"/>
              </a:rPr>
              <a:t>Beam-beam studies started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E9868-94EA-D603-0AA2-E3FF20C3B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889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930" y="11717"/>
            <a:ext cx="6170141" cy="376062"/>
          </a:xfrm>
        </p:spPr>
        <p:txBody>
          <a:bodyPr/>
          <a:lstStyle/>
          <a:p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Fast-ramping Magnet System</a:t>
            </a:r>
          </a:p>
        </p:txBody>
      </p:sp>
      <p:pic>
        <p:nvPicPr>
          <p:cNvPr id="8" name="Picture 7" descr="A picture containing text, sky&#10;&#10;Description automatically generated">
            <a:extLst>
              <a:ext uri="{FF2B5EF4-FFF2-40B4-BE49-F238E27FC236}">
                <a16:creationId xmlns:a16="http://schemas.microsoft.com/office/drawing/2014/main" id="{DF4E25EA-6541-AC79-E09C-42F03603F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90" y="1048288"/>
            <a:ext cx="1305262" cy="945000"/>
          </a:xfrm>
          <a:prstGeom prst="rect">
            <a:avLst/>
          </a:prstGeom>
        </p:spPr>
      </p:pic>
      <p:pic>
        <p:nvPicPr>
          <p:cNvPr id="11" name="Picture 10" descr="Square&#10;&#10;Description automatically generated">
            <a:extLst>
              <a:ext uri="{FF2B5EF4-FFF2-40B4-BE49-F238E27FC236}">
                <a16:creationId xmlns:a16="http://schemas.microsoft.com/office/drawing/2014/main" id="{2AD65E06-DB27-4B17-918D-8F49CBD77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10" y="1048288"/>
            <a:ext cx="1058920" cy="945000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436DF87B-CC2E-E83F-9F96-7D4692070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782" y="1048288"/>
            <a:ext cx="1072777" cy="945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ECBC2B-34BC-DA1E-3BA6-93D4F76CC90A}"/>
              </a:ext>
            </a:extLst>
          </p:cNvPr>
          <p:cNvSpPr txBox="1"/>
          <p:nvPr/>
        </p:nvSpPr>
        <p:spPr>
          <a:xfrm>
            <a:off x="435241" y="2046574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50" dirty="0"/>
              <a:t>5.07 kJ/m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00791-5BF0-F5F4-1971-3C8532DF4475}"/>
              </a:ext>
            </a:extLst>
          </p:cNvPr>
          <p:cNvSpPr txBox="1"/>
          <p:nvPr/>
        </p:nvSpPr>
        <p:spPr>
          <a:xfrm>
            <a:off x="1612318" y="2046574"/>
            <a:ext cx="116570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50" dirty="0"/>
              <a:t>5.65…7.14 kJ/m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C58C7-C040-3502-BF61-A9605F6B95DB}"/>
              </a:ext>
            </a:extLst>
          </p:cNvPr>
          <p:cNvSpPr txBox="1"/>
          <p:nvPr/>
        </p:nvSpPr>
        <p:spPr>
          <a:xfrm>
            <a:off x="3134690" y="2046574"/>
            <a:ext cx="7681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50" dirty="0"/>
              <a:t>5.89 kJ/m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E47731-85F3-5556-8A99-8CA3540414E7}"/>
              </a:ext>
            </a:extLst>
          </p:cNvPr>
          <p:cNvSpPr txBox="1"/>
          <p:nvPr/>
        </p:nvSpPr>
        <p:spPr>
          <a:xfrm>
            <a:off x="160575" y="2262956"/>
            <a:ext cx="403954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H" sz="1350" dirty="0">
                <a:latin typeface="Calibri" panose="020F0502020204030204" pitchFamily="34" charset="0"/>
                <a:cs typeface="Calibri" panose="020F0502020204030204" pitchFamily="34" charset="0"/>
              </a:rPr>
              <a:t>anagement of the </a:t>
            </a:r>
            <a:r>
              <a:rPr lang="en-CH" sz="1350" b="1" dirty="0">
                <a:latin typeface="Calibri" panose="020F0502020204030204" pitchFamily="34" charset="0"/>
                <a:cs typeface="Calibri" panose="020F0502020204030204" pitchFamily="34" charset="0"/>
              </a:rPr>
              <a:t>power in the resistive dipoles </a:t>
            </a:r>
            <a:r>
              <a:rPr lang="en-CH" sz="135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CH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tens of GW</a:t>
            </a:r>
            <a:r>
              <a:rPr lang="en-CH" sz="1350" dirty="0"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H" sz="1350" dirty="0">
                <a:latin typeface="Calibri" panose="020F0502020204030204" pitchFamily="34" charset="0"/>
                <a:cs typeface="Calibri" panose="020F0502020204030204" pitchFamily="34" charset="0"/>
              </a:rPr>
              <a:t>Minimum stored magnetic energy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CH" sz="1350" dirty="0">
                <a:latin typeface="Calibri" panose="020F0502020204030204" pitchFamily="34" charset="0"/>
                <a:cs typeface="Calibri" panose="020F0502020204030204" pitchFamily="34" charset="0"/>
              </a:rPr>
              <a:t>ighly efficient energy storage and recovery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62983-8236-A0F4-B355-A914F062C2B3}"/>
              </a:ext>
            </a:extLst>
          </p:cNvPr>
          <p:cNvSpPr txBox="1"/>
          <p:nvPr/>
        </p:nvSpPr>
        <p:spPr>
          <a:xfrm>
            <a:off x="1892414" y="3272666"/>
            <a:ext cx="230770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Could also use HTS driven dipoles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7F455B-603A-F427-6FDD-F87556D0EC97}"/>
              </a:ext>
            </a:extLst>
          </p:cNvPr>
          <p:cNvSpPr txBox="1"/>
          <p:nvPr/>
        </p:nvSpPr>
        <p:spPr>
          <a:xfrm>
            <a:off x="1552205" y="638813"/>
            <a:ext cx="1154483" cy="2601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CH" sz="1091" dirty="0"/>
              <a:t>F. Boattini et al.</a:t>
            </a:r>
          </a:p>
        </p:txBody>
      </p:sp>
      <p:pic>
        <p:nvPicPr>
          <p:cNvPr id="4" name="Picture 3" descr="A diagram of a circuit&#10;&#10;Description automatically generated with low confidence">
            <a:extLst>
              <a:ext uri="{FF2B5EF4-FFF2-40B4-BE49-F238E27FC236}">
                <a16:creationId xmlns:a16="http://schemas.microsoft.com/office/drawing/2014/main" id="{42352AB3-1ACF-1CE2-E5F1-2FB584AA9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066" y="1340392"/>
            <a:ext cx="2936575" cy="1684805"/>
          </a:xfrm>
          <a:prstGeom prst="rect">
            <a:avLst/>
          </a:prstGeom>
        </p:spPr>
      </p:pic>
      <p:pic>
        <p:nvPicPr>
          <p:cNvPr id="5" name="Picture 4" descr="A picture containing diagram, text, line, plan&#10;&#10;Description automatically generated">
            <a:extLst>
              <a:ext uri="{FF2B5EF4-FFF2-40B4-BE49-F238E27FC236}">
                <a16:creationId xmlns:a16="http://schemas.microsoft.com/office/drawing/2014/main" id="{B2B2B51C-9ABA-3EB9-C065-278B348DF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067" y="3498348"/>
            <a:ext cx="2768539" cy="13056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6E800E-09EB-0872-8B08-6E41C4A055F3}"/>
              </a:ext>
            </a:extLst>
          </p:cNvPr>
          <p:cNvSpPr txBox="1">
            <a:spLocks/>
          </p:cNvSpPr>
          <p:nvPr/>
        </p:nvSpPr>
        <p:spPr>
          <a:xfrm>
            <a:off x="5671235" y="1226714"/>
            <a:ext cx="2375048" cy="281773"/>
          </a:xfrm>
          <a:prstGeom prst="rect">
            <a:avLst/>
          </a:prstGeom>
        </p:spPr>
        <p:txBody>
          <a:bodyPr vert="horz" lIns="100381" tIns="50191" rIns="100381" bIns="50191" rtlCol="0">
            <a:noAutofit/>
          </a:bodyPr>
          <a:lstStyle>
            <a:lvl1pPr marL="376435" indent="-37643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5610" indent="-313697" algn="l" defTabSz="501915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782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6699" indent="-250955" algn="l" defTabSz="501915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8613" indent="-250955" algn="l" defTabSz="501915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0518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2441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4352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6261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Full wave resonance</a:t>
            </a:r>
          </a:p>
          <a:p>
            <a:pPr marL="0" indent="0">
              <a:buFont typeface="Arial"/>
              <a:buNone/>
            </a:pPr>
            <a:endParaRPr lang="en-US" sz="12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031E76-3822-3AB6-A115-00BD498836B3}"/>
              </a:ext>
            </a:extLst>
          </p:cNvPr>
          <p:cNvSpPr txBox="1">
            <a:spLocks/>
          </p:cNvSpPr>
          <p:nvPr/>
        </p:nvSpPr>
        <p:spPr>
          <a:xfrm>
            <a:off x="5652433" y="3112032"/>
            <a:ext cx="2519064" cy="281773"/>
          </a:xfrm>
          <a:prstGeom prst="rect">
            <a:avLst/>
          </a:prstGeom>
        </p:spPr>
        <p:txBody>
          <a:bodyPr vert="horz" lIns="100381" tIns="50191" rIns="100381" bIns="50191" rtlCol="0">
            <a:noAutofit/>
          </a:bodyPr>
          <a:lstStyle>
            <a:lvl1pPr marL="376435" indent="-37643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5610" indent="-313697" algn="l" defTabSz="501915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4782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6699" indent="-250955" algn="l" defTabSz="501915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8613" indent="-250955" algn="l" defTabSz="501915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0518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2441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4352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6261" indent="-250955" algn="l" defTabSz="50191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Commutated resonance (</a:t>
            </a:r>
            <a:r>
              <a:rPr lang="en-US" sz="12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Font typeface="Arial"/>
              <a:buNone/>
            </a:pPr>
            <a:endParaRPr lang="en-US" sz="1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9F3114-F31B-E378-526C-F742B8418FE8}"/>
              </a:ext>
            </a:extLst>
          </p:cNvPr>
          <p:cNvSpPr txBox="1"/>
          <p:nvPr/>
        </p:nvSpPr>
        <p:spPr>
          <a:xfrm>
            <a:off x="5287265" y="934937"/>
            <a:ext cx="3749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Differerent power converter options investigated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29E1A1F-C992-8930-2667-E453D43F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318" y="4876006"/>
            <a:ext cx="5228387" cy="281773"/>
          </a:xfrm>
        </p:spPr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pic>
        <p:nvPicPr>
          <p:cNvPr id="10" name="Picture 9" descr="ncelnngpfnakapbn.png">
            <a:extLst>
              <a:ext uri="{FF2B5EF4-FFF2-40B4-BE49-F238E27FC236}">
                <a16:creationId xmlns:a16="http://schemas.microsoft.com/office/drawing/2014/main" id="{5D187720-826E-FC3D-72AD-5BCCD27D1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4" y="3327985"/>
            <a:ext cx="1686791" cy="12606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58480A-53EF-50EE-8F5A-E952B78AEEC8}"/>
              </a:ext>
            </a:extLst>
          </p:cNvPr>
          <p:cNvSpPr txBox="1"/>
          <p:nvPr/>
        </p:nvSpPr>
        <p:spPr>
          <a:xfrm>
            <a:off x="22721" y="4587974"/>
            <a:ext cx="1867683" cy="251674"/>
          </a:xfrm>
          <a:prstGeom prst="rect">
            <a:avLst/>
          </a:prstGeom>
          <a:noFill/>
        </p:spPr>
        <p:txBody>
          <a:bodyPr wrap="square" lIns="81597" tIns="40800" rIns="81597" bIns="40800" rtlCol="0">
            <a:spAutoFit/>
          </a:bodyPr>
          <a:lstStyle/>
          <a:p>
            <a:pPr lvl="0"/>
            <a:r>
              <a:rPr lang="en-US" sz="1100" b="1" dirty="0"/>
              <a:t>FNAL </a:t>
            </a:r>
            <a:r>
              <a:rPr lang="en-US" sz="1100" dirty="0"/>
              <a:t>300 T/s HTS magnet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682FB-FCB8-7004-B16A-74F62A2B4D1E}"/>
              </a:ext>
            </a:extLst>
          </p:cNvPr>
          <p:cNvSpPr txBox="1"/>
          <p:nvPr/>
        </p:nvSpPr>
        <p:spPr>
          <a:xfrm>
            <a:off x="3054316" y="3874281"/>
            <a:ext cx="223776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en-US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HTS racetrack dipole 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could match the beam requirements and aperture for static magnets</a:t>
            </a:r>
            <a:endParaRPr lang="en-CH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AA64921-C737-E3AD-A339-4215E4D0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80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FE6863-4BA4-F0E9-8333-D612914002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7544" y="14320"/>
            <a:ext cx="8204040" cy="467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>
            <a:noAutofit/>
          </a:bodyPr>
          <a:lstStyle>
            <a:lvl1pPr lvl="0" algn="l" rtl="0" hangingPunct="0">
              <a:buNone/>
              <a:tabLst/>
              <a:defRPr lang="fr-FR" sz="3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Fira Sans Medium" pitchFamily="34"/>
                <a:ea typeface="Noto Sans CJK SC" pitchFamily="2"/>
                <a:cs typeface="FreeSans" pitchFamily="2"/>
              </a:defRPr>
            </a:lvl1pPr>
          </a:lstStyle>
          <a:p>
            <a:pPr lvl="0"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Collider 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EFCA0-ABD9-4F20-DBAB-388FE2499680}"/>
              </a:ext>
            </a:extLst>
          </p:cNvPr>
          <p:cNvSpPr txBox="1"/>
          <p:nvPr/>
        </p:nvSpPr>
        <p:spPr>
          <a:xfrm>
            <a:off x="6231192" y="1216687"/>
            <a:ext cx="163923" cy="22041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5" tIns="40817" rIns="81635" bIns="40817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lang="en-US" sz="1000"/>
            </a:pPr>
            <a:endParaRPr lang="en-US" sz="907">
              <a:latin typeface="Fira Sans" pitchFamily="34"/>
              <a:ea typeface="Noto Sans CJK SC" pitchFamily="2"/>
              <a:cs typeface="FreeSans" pitchFamily="2"/>
            </a:endParaRPr>
          </a:p>
        </p:txBody>
      </p:sp>
      <p:pic>
        <p:nvPicPr>
          <p:cNvPr id="14" name="1.png" descr="1.png">
            <a:extLst>
              <a:ext uri="{FF2B5EF4-FFF2-40B4-BE49-F238E27FC236}">
                <a16:creationId xmlns:a16="http://schemas.microsoft.com/office/drawing/2014/main" id="{8AD19683-A958-C794-B768-891A2AB295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292" y="3254549"/>
            <a:ext cx="2197960" cy="164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Figure_55.png" descr="Figure_55.png">
            <a:extLst>
              <a:ext uri="{FF2B5EF4-FFF2-40B4-BE49-F238E27FC236}">
                <a16:creationId xmlns:a16="http://schemas.microsoft.com/office/drawing/2014/main" id="{E31E917E-A200-CE3C-4459-FD7FFAF3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806" y="3127224"/>
            <a:ext cx="2537492" cy="190311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" name="Table 1">
            <a:extLst>
              <a:ext uri="{FF2B5EF4-FFF2-40B4-BE49-F238E27FC236}">
                <a16:creationId xmlns:a16="http://schemas.microsoft.com/office/drawing/2014/main" id="{C8727125-D83A-AB35-3FDD-D839232D3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86079"/>
              </p:ext>
            </p:extLst>
          </p:nvPr>
        </p:nvGraphicFramePr>
        <p:xfrm>
          <a:off x="2453444" y="3413776"/>
          <a:ext cx="1555316" cy="1330016"/>
        </p:xfrm>
        <a:graphic>
          <a:graphicData uri="http://schemas.openxmlformats.org/drawingml/2006/table">
            <a:tbl>
              <a:tblPr firstRow="1"/>
              <a:tblGrid>
                <a:gridCol w="77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094"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3200" b="0">
                          <a:sym typeface="Graphik Semibold"/>
                        </a:defRPr>
                      </a:pPr>
                      <a:r>
                        <a:rPr sz="1200"/>
                        <a:t>p</a:t>
                      </a:r>
                      <a:r>
                        <a:rPr sz="1200" baseline="-5999"/>
                        <a:t>T </a:t>
                      </a:r>
                      <a:r>
                        <a:rPr sz="1200"/>
                        <a:t>[%]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3200" b="0">
                          <a:sym typeface="Graphik Semibold"/>
                        </a:defRPr>
                      </a:pPr>
                      <a:r>
                        <a:rPr sz="1200" dirty="0" err="1"/>
                        <a:t>DA</a:t>
                      </a:r>
                      <a:r>
                        <a:rPr sz="1200" baseline="-5999" dirty="0" err="1"/>
                        <a:t>min</a:t>
                      </a:r>
                      <a:r>
                        <a:rPr sz="1200" baseline="-5999" dirty="0"/>
                        <a:t> </a:t>
                      </a:r>
                      <a:r>
                        <a:rPr sz="1200" dirty="0"/>
                        <a:t>[</a:t>
                      </a:r>
                      <a:r>
                        <a:rPr sz="1200" dirty="0" err="1"/>
                        <a:t>σ</a:t>
                      </a:r>
                      <a:r>
                        <a:rPr sz="1200" dirty="0"/>
                        <a:t>]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59"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>
                          <a:sym typeface="Graphik"/>
                        </a:rPr>
                        <a:t>0.07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>
                          <a:sym typeface="Graphik"/>
                        </a:rPr>
                        <a:t>5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59"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>
                          <a:sym typeface="Graphik"/>
                        </a:rPr>
                        <a:t>0.08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>
                          <a:sym typeface="Graphik"/>
                        </a:rPr>
                        <a:t>4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59"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>
                          <a:sym typeface="Graphik"/>
                        </a:rPr>
                        <a:t>0.09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 dirty="0">
                          <a:sym typeface="Graphik"/>
                        </a:rPr>
                        <a:t>3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259"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>
                          <a:sym typeface="Graphik"/>
                        </a:rPr>
                        <a:t>0.1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marL="0" indent="0" defTabSz="914400">
                        <a:buSzTx/>
                        <a:buNone/>
                        <a:tabLst>
                          <a:tab pos="1663700" algn="l"/>
                        </a:tabLst>
                        <a:defRPr sz="1800"/>
                      </a:pPr>
                      <a:r>
                        <a:rPr sz="1200" dirty="0">
                          <a:sym typeface="Graphik"/>
                        </a:rPr>
                        <a:t>&lt;1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Figure_46.png" descr="Figure_46.png">
            <a:extLst>
              <a:ext uri="{FF2B5EF4-FFF2-40B4-BE49-F238E27FC236}">
                <a16:creationId xmlns:a16="http://schemas.microsoft.com/office/drawing/2014/main" id="{4524A80D-8526-14A3-C6F1-DE453565B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699542"/>
            <a:ext cx="3862584" cy="220719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6695C75-8623-6EF9-8877-2E8AF2EDFA15}"/>
              </a:ext>
            </a:extLst>
          </p:cNvPr>
          <p:cNvSpPr txBox="1"/>
          <p:nvPr/>
        </p:nvSpPr>
        <p:spPr>
          <a:xfrm>
            <a:off x="6804248" y="3219822"/>
            <a:ext cx="2197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Important progress: V0.6 good dynamic aperture at almost 0.1% off-energy, approaching the target</a:t>
            </a:r>
            <a:endParaRPr lang="en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8D83B3-1489-9488-9AE4-4E033F54BF9A}"/>
              </a:ext>
            </a:extLst>
          </p:cNvPr>
          <p:cNvSpPr txBox="1"/>
          <p:nvPr/>
        </p:nvSpPr>
        <p:spPr>
          <a:xfrm>
            <a:off x="7812360" y="1059582"/>
            <a:ext cx="1297182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K. Skoufaris, Ch. Carli, support from P. Raimondi, K. Oide, R. Tomas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DBFC687C-6D28-4B94-3237-42FE2424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F676FF-EAAA-410F-9DC7-BA7B7756F279}"/>
              </a:ext>
            </a:extLst>
          </p:cNvPr>
          <p:cNvSpPr txBox="1"/>
          <p:nvPr/>
        </p:nvSpPr>
        <p:spPr>
          <a:xfrm>
            <a:off x="170796" y="1688490"/>
            <a:ext cx="382514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MAP developed 4.5 km ring for  3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with Nb</a:t>
            </a:r>
            <a:r>
              <a:rPr lang="en-US" sz="1400" baseline="-25000" dirty="0">
                <a:latin typeface="Calibri"/>
                <a:cs typeface="Calibri"/>
              </a:rPr>
              <a:t>3</a:t>
            </a:r>
            <a:r>
              <a:rPr lang="en-US" sz="1400" dirty="0">
                <a:latin typeface="Calibri"/>
                <a:cs typeface="Calibri"/>
              </a:rPr>
              <a:t>Sn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magnet specifications in the HL-LHC range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457CC-9055-00F1-3CC7-077EABD52F1B}"/>
              </a:ext>
            </a:extLst>
          </p:cNvPr>
          <p:cNvSpPr txBox="1"/>
          <p:nvPr/>
        </p:nvSpPr>
        <p:spPr>
          <a:xfrm>
            <a:off x="166480" y="2283718"/>
            <a:ext cx="3825140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Work progressing on </a:t>
            </a:r>
            <a:r>
              <a:rPr lang="en-US" sz="1400" b="1" dirty="0">
                <a:latin typeface="Calibri"/>
                <a:cs typeface="Calibri"/>
              </a:rPr>
              <a:t>10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r>
              <a:rPr lang="en-US" sz="1400" b="1" dirty="0">
                <a:latin typeface="Calibri"/>
                <a:cs typeface="Calibri"/>
              </a:rPr>
              <a:t> collider ring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around 16 T HTS dipoles or lower Nb</a:t>
            </a:r>
            <a:r>
              <a:rPr lang="en-US" sz="1400" baseline="-25000" dirty="0">
                <a:latin typeface="Calibri"/>
                <a:cs typeface="Calibri"/>
              </a:rPr>
              <a:t>3</a:t>
            </a:r>
            <a:r>
              <a:rPr lang="en-US" sz="1400" dirty="0">
                <a:latin typeface="Calibri"/>
                <a:cs typeface="Calibri"/>
              </a:rPr>
              <a:t>Sn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final focus based on HTS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8E305-763A-F0B8-6A80-45523B7D72E9}"/>
              </a:ext>
            </a:extLst>
          </p:cNvPr>
          <p:cNvSpPr txBox="1"/>
          <p:nvPr/>
        </p:nvSpPr>
        <p:spPr>
          <a:xfrm>
            <a:off x="870642" y="627534"/>
            <a:ext cx="31252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Very small beta-function (1.5 mm)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arge energy spread (0.1%)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aintain short bunches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A74F7-D669-12A8-7DD9-00A2B4904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9BAF-C2AB-1142-82C9-27611F2984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04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FE6863-4BA4-F0E9-8333-D612914002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7544" y="14320"/>
            <a:ext cx="8204040" cy="4670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>
            <a:noAutofit/>
          </a:bodyPr>
          <a:lstStyle>
            <a:lvl1pPr lvl="0" algn="l" rtl="0" hangingPunct="0">
              <a:buNone/>
              <a:tabLst/>
              <a:defRPr lang="fr-FR" sz="3000" b="0" i="0" u="none" strike="noStrike" kern="1200" cap="none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Fira Sans Medium" pitchFamily="34"/>
                <a:ea typeface="Noto Sans CJK SC" pitchFamily="2"/>
                <a:cs typeface="FreeSans" pitchFamily="2"/>
              </a:defRPr>
            </a:lvl1pPr>
          </a:lstStyle>
          <a:p>
            <a:pPr lvl="0"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Collider Ring Technology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BEFCA0-ABD9-4F20-DBAB-388FE2499680}"/>
              </a:ext>
            </a:extLst>
          </p:cNvPr>
          <p:cNvSpPr txBox="1"/>
          <p:nvPr/>
        </p:nvSpPr>
        <p:spPr>
          <a:xfrm>
            <a:off x="6231192" y="1216687"/>
            <a:ext cx="163923" cy="22041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5" tIns="40817" rIns="81635" bIns="40817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lang="en-US" sz="1000"/>
            </a:pPr>
            <a:endParaRPr lang="en-US" sz="907">
              <a:latin typeface="Fira Sans" pitchFamily="34"/>
              <a:ea typeface="Noto Sans CJK SC" pitchFamily="2"/>
              <a:cs typeface="FreeSans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695C75-8623-6EF9-8877-2E8AF2EDFA15}"/>
              </a:ext>
            </a:extLst>
          </p:cNvPr>
          <p:cNvSpPr txBox="1"/>
          <p:nvPr/>
        </p:nvSpPr>
        <p:spPr>
          <a:xfrm>
            <a:off x="5983575" y="1040998"/>
            <a:ext cx="3117799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Initial 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estimate of magnet field limits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9 T for NbTi, 14 T for Nb</a:t>
            </a:r>
            <a:r>
              <a:rPr lang="en-CH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Sn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Need 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stress management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33743-76CA-E862-F9A4-95435140DDC9}"/>
              </a:ext>
            </a:extLst>
          </p:cNvPr>
          <p:cNvSpPr txBox="1"/>
          <p:nvPr/>
        </p:nvSpPr>
        <p:spPr>
          <a:xfrm>
            <a:off x="245164" y="3813391"/>
            <a:ext cx="4050358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 cooling scenarios 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studied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&lt; 25 MW power for cooling possible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hield with CO</a:t>
            </a:r>
            <a:r>
              <a:rPr lang="en-CH" sz="1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 at 250 K (preferred) or water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Support of shield is important for heat transfer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Discussion on options for magnet cooling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8DECD7-15ED-0A16-3140-1C83C8B2958F}"/>
              </a:ext>
            </a:extLst>
          </p:cNvPr>
          <p:cNvSpPr txBox="1"/>
          <p:nvPr/>
        </p:nvSpPr>
        <p:spPr>
          <a:xfrm>
            <a:off x="107504" y="915566"/>
            <a:ext cx="3152286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Power loss due to muon decay 500 W/m FLUKA simulation of 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shielding: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equire 30-40 mm tungesten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ew W/m in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o problem with radiation dose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FE2792-C628-5468-E547-9D83F11819D5}"/>
              </a:ext>
            </a:extLst>
          </p:cNvPr>
          <p:cNvSpPr txBox="1"/>
          <p:nvPr/>
        </p:nvSpPr>
        <p:spPr>
          <a:xfrm>
            <a:off x="3347864" y="3077547"/>
            <a:ext cx="237626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K. Skoufaris, Ch. Carli, D. Amorim, A. Lechner, R. Van Weelderen, P. De Sousa, L. Bottura et 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E508B7-AB75-F766-61BB-D27F5038ECC8}"/>
              </a:ext>
            </a:extLst>
          </p:cNvPr>
          <p:cNvSpPr txBox="1"/>
          <p:nvPr/>
        </p:nvSpPr>
        <p:spPr>
          <a:xfrm>
            <a:off x="3867144" y="4672042"/>
            <a:ext cx="2092937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R. Van Weelderen, P. De Sousa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52CEB8-5A7A-2F52-BAB6-0839B4CA28C0}"/>
              </a:ext>
            </a:extLst>
          </p:cNvPr>
          <p:cNvSpPr txBox="1"/>
          <p:nvPr/>
        </p:nvSpPr>
        <p:spPr>
          <a:xfrm>
            <a:off x="6876256" y="678491"/>
            <a:ext cx="1169921" cy="27699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L. Bottura et al.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D8EF36-B1F5-604C-2938-5AE664E1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DCB3C6-C5B7-27FB-C5DC-85116D8FD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234" y="2163384"/>
            <a:ext cx="1792598" cy="156049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1C29A0-BD4C-33E6-5DF0-C6CCDE13B33A}"/>
              </a:ext>
            </a:extLst>
          </p:cNvPr>
          <p:cNvCxnSpPr>
            <a:cxnSpLocks/>
          </p:cNvCxnSpPr>
          <p:nvPr/>
        </p:nvCxnSpPr>
        <p:spPr bwMode="auto">
          <a:xfrm>
            <a:off x="1013217" y="2417232"/>
            <a:ext cx="1038503" cy="3837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6F6743-A993-6E6F-97BC-AB0451ADCE67}"/>
              </a:ext>
            </a:extLst>
          </p:cNvPr>
          <p:cNvSpPr txBox="1"/>
          <p:nvPr/>
        </p:nvSpPr>
        <p:spPr>
          <a:xfrm>
            <a:off x="107504" y="2571750"/>
            <a:ext cx="1038503" cy="6554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0499" tIns="50250" rIns="100499" bIns="50250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A. </a:t>
            </a:r>
            <a:r>
              <a:rPr lang="en-US" sz="1200" dirty="0" err="1">
                <a:latin typeface="Calibri"/>
                <a:cs typeface="Calibri"/>
              </a:rPr>
              <a:t>Lechner</a:t>
            </a:r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D. </a:t>
            </a:r>
            <a:r>
              <a:rPr lang="en-US" sz="1200" dirty="0" err="1">
                <a:latin typeface="Calibri"/>
                <a:cs typeface="Calibri"/>
              </a:rPr>
              <a:t>Calzolari</a:t>
            </a:r>
            <a:r>
              <a:rPr lang="en-US" sz="1200" dirty="0">
                <a:latin typeface="Calibri"/>
                <a:cs typeface="Calibri"/>
              </a:rPr>
              <a:t> (CERN)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847358-69E2-133B-0567-6B3F3C016F3E}"/>
              </a:ext>
            </a:extLst>
          </p:cNvPr>
          <p:cNvSpPr/>
          <p:nvPr/>
        </p:nvSpPr>
        <p:spPr bwMode="auto">
          <a:xfrm>
            <a:off x="107504" y="2296065"/>
            <a:ext cx="928396" cy="239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99" tIns="50250" rIns="100499" bIns="5025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Shielding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C1D564-CD0D-6AF8-05D2-536F8D1C55B3}"/>
              </a:ext>
            </a:extLst>
          </p:cNvPr>
          <p:cNvSpPr/>
          <p:nvPr/>
        </p:nvSpPr>
        <p:spPr bwMode="auto">
          <a:xfrm>
            <a:off x="107504" y="3255854"/>
            <a:ext cx="723489" cy="25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99" tIns="50250" rIns="100499" bIns="50250"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alibri"/>
                <a:cs typeface="Calibri"/>
              </a:rPr>
              <a:t>Coil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802AD81-C02A-C5F8-FFF6-CA74CA0A2FDB}"/>
              </a:ext>
            </a:extLst>
          </p:cNvPr>
          <p:cNvCxnSpPr>
            <a:cxnSpLocks/>
          </p:cNvCxnSpPr>
          <p:nvPr/>
        </p:nvCxnSpPr>
        <p:spPr bwMode="auto">
          <a:xfrm flipV="1">
            <a:off x="901026" y="3126095"/>
            <a:ext cx="1038503" cy="252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hart, sunburst chart&#10;&#10;Description automatically generated">
            <a:extLst>
              <a:ext uri="{FF2B5EF4-FFF2-40B4-BE49-F238E27FC236}">
                <a16:creationId xmlns:a16="http://schemas.microsoft.com/office/drawing/2014/main" id="{43947617-2885-7ED0-A6F1-27A9EEC87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/>
          <a:stretch/>
        </p:blipFill>
        <p:spPr>
          <a:xfrm>
            <a:off x="6588224" y="1878237"/>
            <a:ext cx="2272105" cy="1413593"/>
          </a:xfrm>
          <a:prstGeom prst="rect">
            <a:avLst/>
          </a:prstGeom>
        </p:spPr>
      </p:pic>
      <p:pic>
        <p:nvPicPr>
          <p:cNvPr id="26" name="Picture 25" descr="A picture containing text, screenshot, diagram, font&#10;&#10;Description automatically generated">
            <a:extLst>
              <a:ext uri="{FF2B5EF4-FFF2-40B4-BE49-F238E27FC236}">
                <a16:creationId xmlns:a16="http://schemas.microsoft.com/office/drawing/2014/main" id="{AA648F8A-C2A2-0D1A-9138-1F792D25F6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69" r="20000"/>
          <a:stretch/>
        </p:blipFill>
        <p:spPr>
          <a:xfrm>
            <a:off x="3265470" y="615281"/>
            <a:ext cx="2548888" cy="2429907"/>
          </a:xfrm>
          <a:prstGeom prst="rect">
            <a:avLst/>
          </a:prstGeom>
        </p:spPr>
      </p:pic>
      <p:pic>
        <p:nvPicPr>
          <p:cNvPr id="27" name="Picture 26" descr="Chart, sunburst chart&#10;&#10;Description automatically generated">
            <a:extLst>
              <a:ext uri="{FF2B5EF4-FFF2-40B4-BE49-F238E27FC236}">
                <a16:creationId xmlns:a16="http://schemas.microsoft.com/office/drawing/2014/main" id="{6C77D880-5F1B-267F-F7A0-F26E7DADCE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309" r="44509"/>
          <a:stretch/>
        </p:blipFill>
        <p:spPr>
          <a:xfrm>
            <a:off x="6767392" y="3387520"/>
            <a:ext cx="2310436" cy="15604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5B8BE-EAFD-A3C0-DBD5-0B143470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9BAF-C2AB-1142-82C9-27611F2984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81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CDR Phase: Test Facility Dimensions</a:t>
            </a:r>
          </a:p>
        </p:txBody>
      </p:sp>
      <p:grpSp>
        <p:nvGrpSpPr>
          <p:cNvPr id="5" name="Group 4"/>
          <p:cNvGrpSpPr/>
          <p:nvPr/>
        </p:nvGrpSpPr>
        <p:grpSpPr>
          <a:xfrm flipH="1">
            <a:off x="323528" y="627534"/>
            <a:ext cx="7704849" cy="2160235"/>
            <a:chOff x="6690667" y="1538101"/>
            <a:chExt cx="4528060" cy="995285"/>
          </a:xfrm>
        </p:grpSpPr>
        <p:sp>
          <p:nvSpPr>
            <p:cNvPr id="6" name="Rectangle 5"/>
            <p:cNvSpPr/>
            <p:nvPr/>
          </p:nvSpPr>
          <p:spPr bwMode="auto">
            <a:xfrm rot="5400000">
              <a:off x="9294383" y="1992754"/>
              <a:ext cx="144000" cy="36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rot="5400000">
              <a:off x="8186873" y="1272754"/>
              <a:ext cx="144000" cy="180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 rot="5400000">
              <a:off x="7172841" y="2082754"/>
              <a:ext cx="144000" cy="1800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 rot="5400000">
              <a:off x="10068330" y="1990746"/>
              <a:ext cx="144000" cy="36000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5400000">
              <a:off x="9681893" y="1992754"/>
              <a:ext cx="144000" cy="360000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58099" y="1538101"/>
              <a:ext cx="1860628" cy="340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Target</a:t>
              </a:r>
            </a:p>
            <a:p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+ horn (1</a:t>
              </a:r>
              <a:r>
                <a:rPr lang="en-GB" sz="1400" baseline="300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st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 phase) /</a:t>
              </a:r>
            </a:p>
            <a:p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+ superconducting solenoid (2</a:t>
              </a:r>
              <a:r>
                <a:rPr lang="en-GB" sz="1400" baseline="300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nd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 phase)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33538" y="2391584"/>
              <a:ext cx="1663904" cy="141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Momentum selection 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chicane, 10 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044853" y="1571278"/>
              <a:ext cx="1311868" cy="24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Collimation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 and </a:t>
              </a:r>
              <a:r>
                <a:rPr lang="en-GB" sz="1400" b="1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upstream diagnostics 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area, 10 m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63987" y="2391584"/>
              <a:ext cx="1109430" cy="141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Cooling area, 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50 m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0667" y="1571278"/>
              <a:ext cx="1047166" cy="24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Downstream diagnostics </a:t>
              </a:r>
              <a:r>
                <a:rPr lang="en-GB" sz="1400" dirty="0">
                  <a:solidFill>
                    <a:schemeClr val="tx1">
                      <a:lumMod val="50000"/>
                    </a:schemeClr>
                  </a:solidFill>
                  <a:latin typeface="Calibri"/>
                  <a:cs typeface="Calibri"/>
                </a:rPr>
                <a:t>area, 5 m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7241269" y="1852919"/>
              <a:ext cx="0" cy="216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 w="med" len="med"/>
              <a:tailEnd type="oval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9264352" y="1869862"/>
              <a:ext cx="0" cy="216000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 w="med" len="med"/>
              <a:tailEnd type="oval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8228821" y="2258879"/>
              <a:ext cx="0" cy="109728"/>
            </a:xfrm>
            <a:prstGeom prst="straightConnector1">
              <a:avLst/>
            </a:prstGeom>
            <a:ln>
              <a:solidFill>
                <a:srgbClr val="00B0F0"/>
              </a:solidFill>
              <a:headEnd type="none" w="med" len="med"/>
              <a:tailEnd type="oval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10153816" y="1880010"/>
              <a:ext cx="0" cy="184910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flipH="1" flipV="1">
              <a:off x="9768408" y="2266335"/>
              <a:ext cx="0" cy="102272"/>
            </a:xfrm>
            <a:prstGeom prst="straightConnector1">
              <a:avLst/>
            </a:prstGeom>
            <a:ln>
              <a:solidFill>
                <a:srgbClr val="00B050"/>
              </a:solidFill>
              <a:headEnd type="none" w="med" len="med"/>
              <a:tailEnd type="oval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10363792" y="2170410"/>
              <a:ext cx="539865" cy="0"/>
            </a:xfrm>
            <a:prstGeom prst="straightConnector1">
              <a:avLst/>
            </a:prstGeom>
            <a:ln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8077200" y="3272085"/>
            <a:ext cx="992842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C. Rogers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200" y="3162330"/>
            <a:ext cx="3709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Look for an existing proton beam with significant power</a:t>
            </a:r>
          </a:p>
          <a:p>
            <a:endParaRPr lang="en-US" sz="1600" dirty="0"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Different sites are being considered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CERN, FNAL, ESS are being discussed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J-PARC also interesting as option</a:t>
            </a:r>
          </a:p>
        </p:txBody>
      </p:sp>
      <p:pic>
        <p:nvPicPr>
          <p:cNvPr id="24" name="Picture 23" descr="p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28533"/>
            <a:ext cx="5510449" cy="183144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F1D12-E992-8024-A9E6-6E0F1A26D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0847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Possible CERN Locations</a:t>
            </a:r>
            <a:endParaRPr lang="en-GB" sz="32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46704-36DF-456B-C514-A96C7299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138560"/>
            <a:ext cx="5745368" cy="3418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6297" y="1131590"/>
            <a:ext cx="167047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M. </a:t>
            </a:r>
            <a:r>
              <a:rPr lang="en-US" sz="1200" dirty="0" err="1"/>
              <a:t>Calviani</a:t>
            </a:r>
            <a:r>
              <a:rPr lang="en-US" sz="1200" dirty="0"/>
              <a:t>, R. </a:t>
            </a:r>
            <a:r>
              <a:rPr lang="en-US" sz="1200" dirty="0" err="1"/>
              <a:t>Losito</a:t>
            </a:r>
            <a:r>
              <a:rPr lang="en-US" sz="1200" dirty="0"/>
              <a:t>, J Osborn et al.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062" y="971892"/>
            <a:ext cx="31937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Consider </a:t>
            </a:r>
            <a:r>
              <a:rPr lang="en-US" sz="1600" dirty="0" err="1">
                <a:latin typeface="Calibri"/>
                <a:cs typeface="Calibri"/>
              </a:rPr>
              <a:t>nTOF</a:t>
            </a:r>
            <a:r>
              <a:rPr lang="en-US" sz="1600" dirty="0">
                <a:latin typeface="Calibri"/>
                <a:cs typeface="Calibri"/>
              </a:rPr>
              <a:t>-like beam from PS for cooling experiment: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1 pulse of 10</a:t>
            </a:r>
            <a:r>
              <a:rPr lang="en-US" sz="1600" baseline="30000" dirty="0">
                <a:latin typeface="Calibri"/>
                <a:cs typeface="Calibri"/>
              </a:rPr>
              <a:t>13</a:t>
            </a:r>
            <a:r>
              <a:rPr lang="en-US" sz="1600" dirty="0">
                <a:latin typeface="Calibri"/>
                <a:cs typeface="Calibri"/>
              </a:rPr>
              <a:t> p at 20 </a:t>
            </a:r>
            <a:r>
              <a:rPr lang="en-US" sz="1600" dirty="0" err="1">
                <a:latin typeface="Calibri"/>
                <a:cs typeface="Calibri"/>
              </a:rPr>
              <a:t>GeV</a:t>
            </a:r>
            <a:r>
              <a:rPr lang="en-US" sz="1600" dirty="0">
                <a:latin typeface="Calibri"/>
                <a:cs typeface="Calibri"/>
              </a:rPr>
              <a:t> per 1.2 s, i.e. 27 kW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maybe O(100kW) possible</a:t>
            </a:r>
          </a:p>
          <a:p>
            <a:r>
              <a:rPr lang="en-US" sz="1600" dirty="0">
                <a:latin typeface="Calibri"/>
                <a:cs typeface="Calibri"/>
              </a:rPr>
              <a:t>If SPL were, installed could use its beam, e.g. 5 </a:t>
            </a:r>
            <a:r>
              <a:rPr lang="en-US" sz="1600" dirty="0" err="1">
                <a:latin typeface="Calibri"/>
                <a:cs typeface="Calibri"/>
              </a:rPr>
              <a:t>GeV</a:t>
            </a:r>
            <a:r>
              <a:rPr lang="en-US" sz="1600" dirty="0">
                <a:latin typeface="Calibri"/>
                <a:cs typeface="Calibri"/>
              </a:rPr>
              <a:t>, 4 MW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860069"/>
            <a:ext cx="3352924" cy="194392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82062" y="3159543"/>
            <a:ext cx="432353" cy="19399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498ED8-877B-1C1C-57FE-03957B73D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6320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Conclusion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467544" y="882713"/>
            <a:ext cx="8431912" cy="377726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Muon collider unique opportunity for high-energy, high-luminosity lepton collider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1600" dirty="0">
              <a:latin typeface="Calibri"/>
              <a:cs typeface="Calibri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Currently working toward 10+ </a:t>
            </a:r>
            <a:r>
              <a:rPr lang="en-US" sz="1600" dirty="0" err="1">
                <a:latin typeface="Calibri"/>
                <a:cs typeface="Calibri"/>
              </a:rPr>
              <a:t>TeV</a:t>
            </a:r>
            <a:r>
              <a:rPr lang="en-US" sz="1600" dirty="0">
                <a:latin typeface="Calibri"/>
                <a:cs typeface="Calibri"/>
              </a:rPr>
              <a:t>, potential 3 </a:t>
            </a:r>
            <a:r>
              <a:rPr lang="en-US" sz="1600" dirty="0" err="1">
                <a:latin typeface="Calibri"/>
                <a:cs typeface="Calibri"/>
              </a:rPr>
              <a:t>TeV</a:t>
            </a:r>
            <a:r>
              <a:rPr lang="en-US" sz="1600" dirty="0">
                <a:latin typeface="Calibri"/>
                <a:cs typeface="Calibri"/>
              </a:rPr>
              <a:t> intermediate stage explored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Design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Technology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R&amp;D </a:t>
            </a:r>
            <a:r>
              <a:rPr lang="en-US" sz="1600" dirty="0" err="1">
                <a:latin typeface="Calibri"/>
                <a:cs typeface="Calibri"/>
              </a:rPr>
              <a:t>programme</a:t>
            </a:r>
            <a:r>
              <a:rPr lang="en-US" sz="1600" dirty="0">
                <a:latin typeface="Calibri"/>
                <a:cs typeface="Calibri"/>
              </a:rPr>
              <a:t> preparation including demonstrator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1600" dirty="0">
              <a:latin typeface="Calibri"/>
              <a:cs typeface="Calibri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Collaboration exists, promises to increase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More request to EC and other funding agencies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and in the US P5 process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Feel that there is important synergy with other facilities and technologies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1600" dirty="0">
              <a:latin typeface="Calibri"/>
              <a:cs typeface="Calibri"/>
              <a:hlinkClick r:id="rId2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latin typeface="Calibri"/>
                <a:cs typeface="Calibri"/>
                <a:hlinkClick r:id="rId2"/>
              </a:rPr>
              <a:t>http://muoncollider.web.cern.ch</a:t>
            </a:r>
            <a:r>
              <a:rPr lang="en-US" sz="1600" dirty="0">
                <a:latin typeface="Calibri"/>
                <a:cs typeface="Calibri"/>
              </a:rPr>
              <a:t>           </a:t>
            </a:r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To join contact </a:t>
            </a:r>
            <a:r>
              <a:rPr lang="en-US" sz="1600" dirty="0" err="1">
                <a:solidFill>
                  <a:srgbClr val="0000FF"/>
                </a:solidFill>
                <a:latin typeface="Calibri"/>
                <a:cs typeface="Calibri"/>
              </a:rPr>
              <a:t>muon.collider.secretariat@cern.ch</a:t>
            </a:r>
            <a:endParaRPr lang="en-US" sz="16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4FF088-E88A-D3D4-6B0A-5C27A0305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21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 err="1">
                <a:latin typeface="Calibri"/>
                <a:cs typeface="Calibri"/>
              </a:rPr>
              <a:t>Muon</a:t>
            </a:r>
            <a:r>
              <a:rPr lang="en-GB" sz="3200" b="0" dirty="0">
                <a:latin typeface="Calibri"/>
                <a:cs typeface="Calibri"/>
              </a:rPr>
              <a:t> Collider Overview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7" name="Picture 6" descr="p4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35496" y="1247309"/>
            <a:ext cx="9071992" cy="19442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2091" y="3408761"/>
            <a:ext cx="2195735" cy="513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dirty="0"/>
              <a:t>Short, intense proton bunch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55567" y="3425446"/>
            <a:ext cx="2152537" cy="513244"/>
          </a:xfrm>
          <a:prstGeom prst="rect">
            <a:avLst/>
          </a:prstGeom>
          <a:solidFill>
            <a:srgbClr val="F1FF84"/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dirty="0" err="1"/>
              <a:t>Ionisation</a:t>
            </a:r>
            <a:r>
              <a:rPr lang="en-US" sz="1400" dirty="0"/>
              <a:t> cooling of </a:t>
            </a:r>
            <a:r>
              <a:rPr lang="en-US" sz="1400" dirty="0" err="1"/>
              <a:t>muon</a:t>
            </a:r>
            <a:r>
              <a:rPr lang="en-US" sz="1400" dirty="0"/>
              <a:t> in matter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80112" y="3425446"/>
            <a:ext cx="2160240" cy="513244"/>
          </a:xfrm>
          <a:prstGeom prst="rect">
            <a:avLst/>
          </a:prstGeom>
          <a:solidFill>
            <a:srgbClr val="FFAEB3"/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dirty="0"/>
              <a:t>Acceleration to collision energy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06291" y="3482084"/>
            <a:ext cx="1236033" cy="297800"/>
          </a:xfrm>
          <a:prstGeom prst="rect">
            <a:avLst/>
          </a:prstGeom>
          <a:solidFill>
            <a:srgbClr val="CCFFCC"/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dirty="0"/>
              <a:t>Collision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39753" y="555526"/>
            <a:ext cx="4392487" cy="628945"/>
          </a:xfrm>
          <a:prstGeom prst="rect">
            <a:avLst/>
          </a:prstGeom>
          <a:solidFill>
            <a:srgbClr val="FFDB32"/>
          </a:solidFill>
        </p:spPr>
        <p:txBody>
          <a:bodyPr wrap="square" lIns="74223" tIns="37111" rIns="74223" bIns="37111" rtlCol="0">
            <a:spAutoFit/>
          </a:bodyPr>
          <a:lstStyle/>
          <a:p>
            <a:r>
              <a:rPr lang="en-US" dirty="0"/>
              <a:t>Would be easy if the </a:t>
            </a:r>
            <a:r>
              <a:rPr lang="en-US" dirty="0" err="1"/>
              <a:t>muons</a:t>
            </a:r>
            <a:r>
              <a:rPr lang="en-US" dirty="0"/>
              <a:t> did not decay</a:t>
            </a:r>
          </a:p>
          <a:p>
            <a:r>
              <a:rPr lang="en-US" dirty="0"/>
              <a:t>Lifetime is </a:t>
            </a:r>
            <a:r>
              <a:rPr lang="en-US" dirty="0" err="1"/>
              <a:t>τ</a:t>
            </a:r>
            <a:r>
              <a:rPr lang="en-US" dirty="0"/>
              <a:t> = </a:t>
            </a:r>
            <a:r>
              <a:rPr lang="en-US" dirty="0" err="1"/>
              <a:t>γ</a:t>
            </a:r>
            <a:r>
              <a:rPr lang="en-US" dirty="0"/>
              <a:t> x 2.2 </a:t>
            </a:r>
            <a:r>
              <a:rPr lang="en-US" dirty="0" err="1"/>
              <a:t>μs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81428" y="4010698"/>
            <a:ext cx="2498347" cy="7212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4237" tIns="37118" rIns="74237" bIns="37118" rtlCol="0">
            <a:spAutoFit/>
          </a:bodyPr>
          <a:lstStyle/>
          <a:p>
            <a:r>
              <a:rPr lang="en-US" sz="1400" dirty="0"/>
              <a:t>Protons produce </a:t>
            </a:r>
            <a:r>
              <a:rPr lang="en-US" sz="1400" dirty="0" err="1"/>
              <a:t>pions</a:t>
            </a:r>
            <a:r>
              <a:rPr lang="en-US" sz="1400" dirty="0"/>
              <a:t> which decay into </a:t>
            </a:r>
            <a:r>
              <a:rPr lang="en-US" sz="1400" dirty="0" err="1"/>
              <a:t>muons</a:t>
            </a:r>
            <a:endParaRPr lang="en-US" sz="1400" dirty="0"/>
          </a:p>
          <a:p>
            <a:r>
              <a:rPr lang="en-US" sz="1400" dirty="0" err="1"/>
              <a:t>muons</a:t>
            </a:r>
            <a:r>
              <a:rPr lang="en-US" sz="1400" dirty="0"/>
              <a:t> are captured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A446B9-9830-9531-DC66-46A0C9E0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126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Reserve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34C20-CE54-FEDF-91EC-AFADDE14A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448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5" name="Picture 4" descr="governance_final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3" t="11973" r="10930" b="11596"/>
          <a:stretch/>
        </p:blipFill>
        <p:spPr>
          <a:xfrm rot="16200000">
            <a:off x="5890897" y="-647086"/>
            <a:ext cx="1654953" cy="4348212"/>
          </a:xfrm>
          <a:prstGeom prst="rect">
            <a:avLst/>
          </a:prstGeom>
        </p:spPr>
      </p:pic>
      <p:pic>
        <p:nvPicPr>
          <p:cNvPr id="6" name="Picture 5" descr="CoordinationCommitte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2479" r="12835" b="10585"/>
          <a:stretch/>
        </p:blipFill>
        <p:spPr>
          <a:xfrm rot="16200000">
            <a:off x="5476748" y="1558259"/>
            <a:ext cx="2449503" cy="3900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30" y="915566"/>
            <a:ext cx="4643786" cy="3952968"/>
          </a:xfrm>
          <a:prstGeom prst="rect">
            <a:avLst/>
          </a:prstGeom>
          <a:solidFill>
            <a:schemeClr val="bg1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Collaboration Board (ICB)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Elected chair: </a:t>
            </a:r>
            <a:r>
              <a:rPr lang="en-US" sz="1400" b="1" dirty="0">
                <a:latin typeface="Calibri"/>
                <a:cs typeface="Calibri"/>
              </a:rPr>
              <a:t>Nadia </a:t>
            </a:r>
            <a:r>
              <a:rPr lang="en-US" sz="1400" b="1" dirty="0" err="1">
                <a:latin typeface="Calibri"/>
                <a:cs typeface="Calibri"/>
              </a:rPr>
              <a:t>Pastrone</a:t>
            </a:r>
            <a:endParaRPr lang="en-US" sz="1400" b="1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Steering Board (ISB)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Chair </a:t>
            </a:r>
            <a:r>
              <a:rPr lang="en-US" sz="1400" b="1" dirty="0">
                <a:latin typeface="Calibri"/>
                <a:cs typeface="Calibri"/>
              </a:rPr>
              <a:t>Steinar </a:t>
            </a:r>
            <a:r>
              <a:rPr lang="en-US" sz="1400" b="1" dirty="0" err="1">
                <a:latin typeface="Calibri"/>
                <a:cs typeface="Calibri"/>
              </a:rPr>
              <a:t>Stapnes</a:t>
            </a:r>
            <a:endParaRPr lang="en-US" sz="1400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CERN members: Mike Lamont, Gianluigi </a:t>
            </a:r>
            <a:r>
              <a:rPr lang="en-US" sz="1400" dirty="0" err="1">
                <a:latin typeface="Calibri"/>
                <a:cs typeface="Calibri"/>
              </a:rPr>
              <a:t>Arduini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ICB members: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Dave Newbold (STFC), Mats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Lindroos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(ESS), Pierre Vedrine (CEA),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Pastrone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(INFN)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Study members: SL and deputies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Will add US but wait for US decision on members</a:t>
            </a:r>
          </a:p>
          <a:p>
            <a:pPr marL="742950" lvl="1" indent="-28575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Advisory Committee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To be defined, discussion in SB</a:t>
            </a:r>
          </a:p>
          <a:p>
            <a:pPr marL="742950" lvl="1" indent="-285750">
              <a:buFont typeface="Arial"/>
              <a:buChar char="•"/>
            </a:pPr>
            <a:endParaRPr lang="en-US" sz="1400" b="1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Coordination committee (CC)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Study Leader: </a:t>
            </a:r>
            <a:r>
              <a:rPr lang="en-US" sz="1400" b="1" dirty="0">
                <a:latin typeface="Calibri"/>
                <a:cs typeface="Calibri"/>
              </a:rPr>
              <a:t>Daniel Schulte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Deputies: </a:t>
            </a:r>
            <a:r>
              <a:rPr lang="en-US" sz="1400" b="1" dirty="0">
                <a:latin typeface="Calibri"/>
                <a:cs typeface="Calibri"/>
              </a:rPr>
              <a:t>Andrea </a:t>
            </a:r>
            <a:r>
              <a:rPr lang="en-US" sz="1400" b="1" dirty="0" err="1">
                <a:latin typeface="Calibri"/>
                <a:cs typeface="Calibri"/>
              </a:rPr>
              <a:t>Wulzer</a:t>
            </a:r>
            <a:r>
              <a:rPr lang="en-US" sz="1400" b="1" dirty="0">
                <a:latin typeface="Calibri"/>
                <a:cs typeface="Calibri"/>
              </a:rPr>
              <a:t>, Donatella </a:t>
            </a:r>
            <a:r>
              <a:rPr lang="en-US" sz="1400" b="1" dirty="0" err="1">
                <a:latin typeface="Calibri"/>
                <a:cs typeface="Calibri"/>
              </a:rPr>
              <a:t>Lucchesi</a:t>
            </a:r>
            <a:r>
              <a:rPr lang="en-US" sz="1400" b="1" dirty="0">
                <a:latin typeface="Calibri"/>
                <a:cs typeface="Calibri"/>
              </a:rPr>
              <a:t>, Chris Rogers</a:t>
            </a:r>
          </a:p>
        </p:txBody>
      </p:sp>
      <p:sp>
        <p:nvSpPr>
          <p:cNvPr id="9" name="Titre 11"/>
          <p:cNvSpPr>
            <a:spLocks noGrp="1"/>
          </p:cNvSpPr>
          <p:nvPr>
            <p:ph type="title"/>
          </p:nvPr>
        </p:nvSpPr>
        <p:spPr>
          <a:xfrm>
            <a:off x="1295400" y="-92546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Organisation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044F81-6235-7C32-10C7-303711B5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56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EU Design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A8D-B552-55FB-92EA-9ECB97C21D88}"/>
              </a:ext>
            </a:extLst>
          </p:cNvPr>
          <p:cNvSpPr txBox="1"/>
          <p:nvPr/>
        </p:nvSpPr>
        <p:spPr>
          <a:xfrm>
            <a:off x="4860032" y="3147814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Kick-off meeting in 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rch 2023: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https://indico.cern.ch/event/1219912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Many thanks to all that contributed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https://mucol.web.cern.ch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1A27B-44AD-40FF-A734-A3B6277BAF3E}"/>
              </a:ext>
            </a:extLst>
          </p:cNvPr>
          <p:cNvSpPr txBox="1"/>
          <p:nvPr/>
        </p:nvSpPr>
        <p:spPr>
          <a:xfrm>
            <a:off x="179512" y="843558"/>
            <a:ext cx="4320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Has been approved summer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Very helpful to kick-start collaboration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Reapproved early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 appears that there has been 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ome issue with the refereeing of several projects, probably not directly with the muon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Brings 3 MEUR from the European Commission, the UK and Switzerland and about 4 MEUR from the partners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Basically nothing for CERN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023F5-AC95-2856-1DFF-4D61E69CD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33" b="27391"/>
          <a:stretch/>
        </p:blipFill>
        <p:spPr>
          <a:xfrm>
            <a:off x="179512" y="3386894"/>
            <a:ext cx="4176464" cy="1345096"/>
          </a:xfrm>
          <a:prstGeom prst="rect">
            <a:avLst/>
          </a:prstGeom>
        </p:spPr>
      </p:pic>
      <p:pic>
        <p:nvPicPr>
          <p:cNvPr id="10" name="Picture 9" descr="A picture containing text, font, diagram, rectangle&#10;&#10;Description automatically generated">
            <a:extLst>
              <a:ext uri="{FF2B5EF4-FFF2-40B4-BE49-F238E27FC236}">
                <a16:creationId xmlns:a16="http://schemas.microsoft.com/office/drawing/2014/main" id="{7C60CE2D-F743-B892-971B-065703B39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795" y="901044"/>
            <a:ext cx="4713907" cy="2246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D9CB01-CCC6-7090-66E7-82AEFD27ADBE}"/>
              </a:ext>
            </a:extLst>
          </p:cNvPr>
          <p:cNvSpPr txBox="1"/>
          <p:nvPr/>
        </p:nvSpPr>
        <p:spPr>
          <a:xfrm>
            <a:off x="6190587" y="4587974"/>
            <a:ext cx="2701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celeriter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fieri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quidquid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fiat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satis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bene</a:t>
            </a:r>
            <a:endParaRPr lang="en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6F9A30-539C-FE8F-2661-F97732881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70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251520" y="-20538"/>
            <a:ext cx="8064896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US P5 Ask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4" name="Picture 3" descr="A picture containing text, diagram, screenshot, font&#10;&#10;Description automatically generated">
            <a:extLst>
              <a:ext uri="{FF2B5EF4-FFF2-40B4-BE49-F238E27FC236}">
                <a16:creationId xmlns:a16="http://schemas.microsoft.com/office/drawing/2014/main" id="{A82B996F-D7D5-6E85-DF0A-60611EE1A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00" y="559358"/>
            <a:ext cx="4805504" cy="4213197"/>
          </a:xfrm>
          <a:prstGeom prst="rect">
            <a:avLst/>
          </a:prstGeom>
        </p:spPr>
      </p:pic>
      <p:pic>
        <p:nvPicPr>
          <p:cNvPr id="6" name="Picture 5" descr="A picture containing text, screenshot, diagram, software&#10;&#10;Description automatically generated">
            <a:extLst>
              <a:ext uri="{FF2B5EF4-FFF2-40B4-BE49-F238E27FC236}">
                <a16:creationId xmlns:a16="http://schemas.microsoft.com/office/drawing/2014/main" id="{B1438B67-E731-B531-BAE8-CB3BC8F2C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79" r="4178"/>
          <a:stretch/>
        </p:blipFill>
        <p:spPr>
          <a:xfrm>
            <a:off x="26321" y="530373"/>
            <a:ext cx="4805504" cy="2623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5FD0E-B70D-EF6A-B6EB-78D16C0ECC6E}"/>
              </a:ext>
            </a:extLst>
          </p:cNvPr>
          <p:cNvSpPr txBox="1"/>
          <p:nvPr/>
        </p:nvSpPr>
        <p:spPr>
          <a:xfrm>
            <a:off x="251958" y="3075806"/>
            <a:ext cx="3455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S. Jindariani, D. Stratakis, Sridhara Dasu et al.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Goal is to contribute as much as Europe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Start of construction a bit later than in Roadmap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Will try to harmonise/define scenarios once US joins</a:t>
            </a:r>
          </a:p>
          <a:p>
            <a:endParaRPr lang="en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Total resources would approach Roadmap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ome increase in Europe and Asia assumed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1-2 years delay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But profile is different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C55CDA-B1D5-650A-5EC8-A56F11486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287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64908"/>
          </a:xfrm>
        </p:spPr>
        <p:txBody>
          <a:bodyPr>
            <a:noAutofit/>
          </a:bodyPr>
          <a:lstStyle/>
          <a:p>
            <a:r>
              <a:rPr lang="en-US" sz="3200" b="0" dirty="0" err="1">
                <a:latin typeface="Calibri"/>
                <a:cs typeface="Calibri"/>
              </a:rPr>
              <a:t>Muon</a:t>
            </a:r>
            <a:r>
              <a:rPr lang="en-US" sz="3200" b="0" dirty="0">
                <a:latin typeface="Calibri"/>
                <a:cs typeface="Calibri"/>
              </a:rPr>
              <a:t> Collider Luminosity Scaling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096" y="699542"/>
            <a:ext cx="5234808" cy="821069"/>
          </a:xfrm>
          <a:prstGeom prst="rect">
            <a:avLst/>
          </a:prstGeom>
          <a:noFill/>
        </p:spPr>
        <p:txBody>
          <a:bodyPr wrap="none" lIns="81608" tIns="40804" rIns="81608" bIns="40804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Fundamental limitation</a:t>
            </a:r>
          </a:p>
          <a:p>
            <a:r>
              <a:rPr lang="en-US" sz="1600" dirty="0">
                <a:latin typeface="Calibri"/>
                <a:cs typeface="Calibri"/>
              </a:rPr>
              <a:t>Requires </a:t>
            </a:r>
            <a:r>
              <a:rPr lang="en-US" sz="1600" dirty="0" err="1">
                <a:latin typeface="Calibri"/>
                <a:cs typeface="Calibri"/>
              </a:rPr>
              <a:t>emittance</a:t>
            </a:r>
            <a:r>
              <a:rPr lang="en-US" sz="1600" dirty="0">
                <a:latin typeface="Calibri"/>
                <a:cs typeface="Calibri"/>
              </a:rPr>
              <a:t> preservation and advanced lattice design</a:t>
            </a:r>
          </a:p>
          <a:p>
            <a:r>
              <a:rPr lang="en-US" sz="1600" dirty="0">
                <a:latin typeface="Calibri"/>
                <a:cs typeface="Calibri"/>
              </a:rPr>
              <a:t>Applies to MAP scheme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60032" y="3694662"/>
            <a:ext cx="4028770" cy="13135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81608" tIns="40804" rIns="81608" bIns="40804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Luminosity per power increases with energy</a:t>
            </a:r>
          </a:p>
          <a:p>
            <a:r>
              <a:rPr lang="en-US" sz="1600" dirty="0">
                <a:latin typeface="Calibri"/>
                <a:cs typeface="Calibri"/>
              </a:rPr>
              <a:t>Provided technologies can be made available</a:t>
            </a:r>
          </a:p>
          <a:p>
            <a:endParaRPr lang="en-US" sz="1600" dirty="0"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Constant current</a:t>
            </a:r>
            <a:r>
              <a:rPr lang="en-US" sz="1600" dirty="0">
                <a:latin typeface="Calibri"/>
                <a:cs typeface="Calibri"/>
              </a:rPr>
              <a:t> for required luminosity scaling</a:t>
            </a:r>
          </a:p>
        </p:txBody>
      </p:sp>
      <p:pic>
        <p:nvPicPr>
          <p:cNvPr id="19" name="Picture 18" descr="p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776" y="1432012"/>
            <a:ext cx="5921436" cy="1073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547664" y="3147814"/>
            <a:ext cx="1653224" cy="636403"/>
          </a:xfrm>
          <a:prstGeom prst="rect">
            <a:avLst/>
          </a:prstGeom>
          <a:noFill/>
          <a:ln>
            <a:noFill/>
          </a:ln>
        </p:spPr>
        <p:txBody>
          <a:bodyPr wrap="square" lIns="81608" tIns="40804" rIns="81608" bIns="40804" rtlCol="0">
            <a:spAutoFit/>
          </a:bodyPr>
          <a:lstStyle/>
          <a:p>
            <a:r>
              <a:rPr lang="en-US" dirty="0">
                <a:solidFill>
                  <a:srgbClr val="E278FF"/>
                </a:solidFill>
              </a:rPr>
              <a:t>High field in collider ring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1397" y="2885732"/>
            <a:ext cx="1473612" cy="359404"/>
          </a:xfrm>
          <a:prstGeom prst="rect">
            <a:avLst/>
          </a:prstGeom>
          <a:noFill/>
          <a:ln>
            <a:noFill/>
          </a:ln>
        </p:spPr>
        <p:txBody>
          <a:bodyPr wrap="none" lIns="81608" tIns="40804" rIns="81608" bIns="40804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Dense beam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90800" y="2238954"/>
            <a:ext cx="533400" cy="875300"/>
          </a:xfrm>
          <a:prstGeom prst="straightConnector1">
            <a:avLst/>
          </a:prstGeom>
          <a:ln>
            <a:solidFill>
              <a:srgbClr val="E278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0"/>
          </p:cNvCxnSpPr>
          <p:nvPr/>
        </p:nvCxnSpPr>
        <p:spPr>
          <a:xfrm flipH="1" flipV="1">
            <a:off x="4918533" y="2505812"/>
            <a:ext cx="289670" cy="3799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41772" y="2837255"/>
            <a:ext cx="1409479" cy="359404"/>
          </a:xfrm>
          <a:prstGeom prst="rect">
            <a:avLst/>
          </a:prstGeom>
          <a:noFill/>
        </p:spPr>
        <p:txBody>
          <a:bodyPr wrap="none" lIns="81608" tIns="40804" rIns="81608" bIns="40804" rtlCol="0">
            <a:spAutoFit/>
          </a:bodyPr>
          <a:lstStyle/>
          <a:p>
            <a:r>
              <a:rPr lang="en-US" dirty="0"/>
              <a:t>High energy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117776" y="2238957"/>
            <a:ext cx="1332548" cy="5949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47265" y="2614045"/>
            <a:ext cx="1973936" cy="359404"/>
          </a:xfrm>
          <a:prstGeom prst="rect">
            <a:avLst/>
          </a:prstGeom>
          <a:noFill/>
        </p:spPr>
        <p:txBody>
          <a:bodyPr wrap="none" lIns="81608" tIns="40804" rIns="81608" bIns="40804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High beam power</a:t>
            </a:r>
          </a:p>
        </p:txBody>
      </p:sp>
      <p:cxnSp>
        <p:nvCxnSpPr>
          <p:cNvPr id="36" name="Straight Arrow Connector 35"/>
          <p:cNvCxnSpPr>
            <a:stCxn id="33" idx="1"/>
          </p:cNvCxnSpPr>
          <p:nvPr/>
        </p:nvCxnSpPr>
        <p:spPr>
          <a:xfrm flipH="1" flipV="1">
            <a:off x="6144387" y="2350336"/>
            <a:ext cx="802878" cy="44341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72403" y="2871451"/>
            <a:ext cx="1699597" cy="636403"/>
          </a:xfrm>
          <a:prstGeom prst="rect">
            <a:avLst/>
          </a:prstGeom>
          <a:noFill/>
          <a:ln>
            <a:noFill/>
          </a:ln>
        </p:spPr>
        <p:txBody>
          <a:bodyPr wrap="square" lIns="81608" tIns="40804" rIns="81608" bIns="40804" rtlCol="0">
            <a:spAutoFit/>
          </a:bodyPr>
          <a:lstStyle/>
          <a:p>
            <a:r>
              <a:rPr lang="en-US" dirty="0">
                <a:solidFill>
                  <a:srgbClr val="69131B"/>
                </a:solidFill>
              </a:rPr>
              <a:t>Large energy acceptance</a:t>
            </a:r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V="1">
            <a:off x="3722202" y="2350336"/>
            <a:ext cx="201726" cy="521115"/>
          </a:xfrm>
          <a:prstGeom prst="straightConnector1">
            <a:avLst/>
          </a:prstGeom>
          <a:ln>
            <a:solidFill>
              <a:srgbClr val="69131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CDF446-3CCA-EFFC-5B59-07AB116EE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62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92546"/>
            <a:ext cx="8229600" cy="483518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Staging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39952" y="915566"/>
            <a:ext cx="4242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059582"/>
            <a:ext cx="5400600" cy="3600400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35496" y="699542"/>
            <a:ext cx="3916412" cy="3823076"/>
          </a:xfrm>
          <a:prstGeom prst="rect">
            <a:avLst/>
          </a:prstGeom>
        </p:spPr>
        <p:txBody>
          <a:bodyPr lIns="74258" tIns="37129" rIns="74258" bIns="37129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Font typeface="Wingdings" charset="2"/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Ideally would like full energy right away, but </a:t>
            </a:r>
          </a:p>
          <a:p>
            <a:pPr marL="0" indent="0">
              <a:buClrTx/>
              <a:buFont typeface="Wingdings" charset="2"/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staging could lead to faster implementation</a:t>
            </a:r>
          </a:p>
          <a:p>
            <a:pPr>
              <a:buClrTx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Substantially less cost for a first stage</a:t>
            </a:r>
          </a:p>
          <a:p>
            <a:pPr>
              <a:buClrTx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Can make technical compromises</a:t>
            </a:r>
          </a:p>
          <a:p>
            <a:pPr lvl="1">
              <a:buClrTx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e.g. 8 T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NbTi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magnets would increase collider ring from 4.5 to 6 km and reduce luminosity by 25%</a:t>
            </a:r>
          </a:p>
          <a:p>
            <a:pPr>
              <a:buClrTx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Timeline might be more consistent with human lifespan</a:t>
            </a:r>
          </a:p>
          <a:p>
            <a:pPr marL="457200" lvl="1" indent="0">
              <a:buClrTx/>
              <a:buFont typeface="Wingdings" charset="2"/>
              <a:buNone/>
            </a:pP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ClrTx/>
              <a:buFont typeface="Wingdings" charset="2"/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Upgrade adds one more accelerator and new collider ring</a:t>
            </a:r>
          </a:p>
          <a:p>
            <a:pPr>
              <a:buClrTx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only first collider ring is not being reused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E017D0-DF87-2E72-EF25-CF9EFE36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26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801"/>
            <a:ext cx="8229600" cy="445311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Calibri"/>
                <a:cs typeface="Calibri"/>
              </a:rPr>
              <a:t>Alternatives: The LEMMA Scheme</a:t>
            </a:r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 rotWithShape="1">
          <a:blip r:embed="rId2"/>
          <a:srcRect l="34166" t="50107"/>
          <a:stretch/>
        </p:blipFill>
        <p:spPr>
          <a:xfrm>
            <a:off x="402332" y="843503"/>
            <a:ext cx="5825852" cy="187465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57200" y="4922048"/>
            <a:ext cx="5554960" cy="221452"/>
          </a:xfrm>
        </p:spPr>
        <p:txBody>
          <a:bodyPr/>
          <a:lstStyle/>
          <a:p>
            <a:r>
              <a:rPr lang="en-US" sz="1200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US" sz="1200" dirty="0"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>
            <a:stCxn id="16" idx="0"/>
          </p:cNvCxnSpPr>
          <p:nvPr/>
        </p:nvCxnSpPr>
        <p:spPr>
          <a:xfrm flipH="1" flipV="1">
            <a:off x="2339752" y="1998081"/>
            <a:ext cx="403582" cy="799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4.tiff"/>
          <p:cNvPicPr>
            <a:picLocks noChangeAspect="1"/>
          </p:cNvPicPr>
          <p:nvPr/>
        </p:nvPicPr>
        <p:blipFill rotWithShape="1">
          <a:blip r:embed="rId2"/>
          <a:srcRect l="48352" t="50107" r="38637"/>
          <a:stretch/>
        </p:blipFill>
        <p:spPr>
          <a:xfrm>
            <a:off x="6876256" y="1650491"/>
            <a:ext cx="1810545" cy="3147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0077" y="555526"/>
            <a:ext cx="3593604" cy="290427"/>
          </a:xfrm>
          <a:prstGeom prst="rect">
            <a:avLst/>
          </a:prstGeom>
          <a:noFill/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LEMMA scheme (INFN) P. Raimondi et al.</a:t>
            </a:r>
          </a:p>
        </p:txBody>
      </p:sp>
      <p:pic>
        <p:nvPicPr>
          <p:cNvPr id="14" name="Picture 13" descr="p0.tiff"/>
          <p:cNvPicPr>
            <a:picLocks noChangeAspect="1"/>
          </p:cNvPicPr>
          <p:nvPr/>
        </p:nvPicPr>
        <p:blipFill rotWithShape="1">
          <a:blip r:embed="rId3"/>
          <a:srcRect b="49496"/>
          <a:stretch/>
        </p:blipFill>
        <p:spPr>
          <a:xfrm>
            <a:off x="1476473" y="3363838"/>
            <a:ext cx="2159423" cy="313724"/>
          </a:xfrm>
          <a:prstGeom prst="rect">
            <a:avLst/>
          </a:prstGeom>
        </p:spPr>
      </p:pic>
      <p:pic>
        <p:nvPicPr>
          <p:cNvPr id="15" name="Picture 14" descr="p0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699" y="3069075"/>
            <a:ext cx="1663165" cy="150893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14667" y="2797272"/>
            <a:ext cx="3657333" cy="481448"/>
          </a:xfrm>
          <a:prstGeom prst="rect">
            <a:avLst/>
          </a:prstGeom>
        </p:spPr>
        <p:txBody>
          <a:bodyPr vert="horz" lIns="81597" tIns="40800" rIns="81597" bIns="40800" rtlCol="0">
            <a:noAutofit/>
          </a:bodyPr>
          <a:lstStyle>
            <a:lvl1pPr marL="376795" indent="-376795" algn="l" defTabSz="502395" rtl="0" eaLnBrk="1" latinLnBrk="0" hangingPunct="1">
              <a:spcBef>
                <a:spcPct val="20000"/>
              </a:spcBef>
              <a:buFont typeface="Arial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6390" indent="-313996" algn="l" defTabSz="502395" rtl="0" eaLnBrk="1" latinLnBrk="0" hangingPunct="1">
              <a:spcBef>
                <a:spcPct val="20000"/>
              </a:spcBef>
              <a:buFont typeface="Arial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985" indent="-251196" algn="l" defTabSz="502395" rtl="0" eaLnBrk="1" latinLnBrk="0" hangingPunct="1">
              <a:spcBef>
                <a:spcPct val="20000"/>
              </a:spcBef>
              <a:buFont typeface="Arial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81" indent="-251196" algn="l" defTabSz="502395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0774" indent="-251196" algn="l" defTabSz="502395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3167" indent="-251196" algn="l" defTabSz="50239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564" indent="-251196" algn="l" defTabSz="50239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7957" indent="-251196" algn="l" defTabSz="50239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70351" indent="-251196" algn="l" defTabSz="502395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/>
              <a:buNone/>
            </a:pPr>
            <a:r>
              <a:rPr lang="en-US" sz="1600" dirty="0">
                <a:latin typeface="Calibri"/>
                <a:cs typeface="Calibri"/>
              </a:rPr>
              <a:t>45 </a:t>
            </a:r>
            <a:r>
              <a:rPr lang="en-US" sz="1600" dirty="0" err="1">
                <a:latin typeface="Calibri"/>
                <a:cs typeface="Calibri"/>
              </a:rPr>
              <a:t>GeV</a:t>
            </a:r>
            <a:r>
              <a:rPr lang="en-US" sz="1600" dirty="0">
                <a:latin typeface="Calibri"/>
                <a:cs typeface="Calibri"/>
              </a:rPr>
              <a:t> positrons to produce </a:t>
            </a:r>
            <a:r>
              <a:rPr lang="en-US" sz="1600" dirty="0" err="1">
                <a:latin typeface="Calibri"/>
                <a:cs typeface="Calibri"/>
              </a:rPr>
              <a:t>muon</a:t>
            </a:r>
            <a:r>
              <a:rPr lang="en-US" sz="1600" dirty="0">
                <a:latin typeface="Calibri"/>
                <a:cs typeface="Calibri"/>
              </a:rPr>
              <a:t> pairs</a:t>
            </a:r>
          </a:p>
          <a:p>
            <a:pPr>
              <a:lnSpc>
                <a:spcPct val="80000"/>
              </a:lnSpc>
              <a:buFont typeface="Arial"/>
              <a:buNone/>
            </a:pPr>
            <a:r>
              <a:rPr lang="en-US" sz="1600" dirty="0">
                <a:latin typeface="Calibri"/>
                <a:cs typeface="Calibri"/>
              </a:rPr>
              <a:t>Accumulate </a:t>
            </a:r>
            <a:r>
              <a:rPr lang="en-US" sz="1600" dirty="0" err="1">
                <a:latin typeface="Calibri"/>
                <a:cs typeface="Calibri"/>
              </a:rPr>
              <a:t>muons</a:t>
            </a:r>
            <a:r>
              <a:rPr lang="en-US" sz="1600" dirty="0">
                <a:latin typeface="Calibri"/>
                <a:cs typeface="Calibri"/>
              </a:rPr>
              <a:t> from several passages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" y="3795886"/>
            <a:ext cx="4761399" cy="1152201"/>
          </a:xfrm>
          <a:prstGeom prst="rect">
            <a:avLst/>
          </a:prstGeom>
          <a:solidFill>
            <a:srgbClr val="FCD5B5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Excellent idea, but nature is cruel</a:t>
            </a:r>
          </a:p>
          <a:p>
            <a:r>
              <a:rPr lang="en-US" sz="1300" dirty="0">
                <a:latin typeface="Calibri"/>
                <a:cs typeface="Calibri"/>
              </a:rPr>
              <a:t>Detailed estimates of fundamental limits show that we require a very large positron bunch charge to reach the same luminosity as the proton-based scheme</a:t>
            </a:r>
          </a:p>
          <a:p>
            <a:pPr marL="232058" indent="-232058">
              <a:buFont typeface="Symbol" charset="0"/>
              <a:buChar char=""/>
            </a:pPr>
            <a:r>
              <a:rPr lang="en-US" sz="1300" b="1" dirty="0">
                <a:latin typeface="Calibri"/>
                <a:cs typeface="Calibri"/>
              </a:rPr>
              <a:t>Need same game changing invention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5724" y="666864"/>
            <a:ext cx="2858276" cy="944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81640" tIns="40820" rIns="81640" bIns="4082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Note: New proposal by C. </a:t>
            </a:r>
            <a:r>
              <a:rPr lang="en-US" sz="1400" dirty="0" err="1">
                <a:latin typeface="Calibri"/>
                <a:cs typeface="Calibri"/>
              </a:rPr>
              <a:t>Curatolo</a:t>
            </a:r>
            <a:r>
              <a:rPr lang="en-US" sz="1400" dirty="0">
                <a:latin typeface="Calibri"/>
                <a:cs typeface="Calibri"/>
              </a:rPr>
              <a:t> and L. </a:t>
            </a:r>
            <a:r>
              <a:rPr lang="en-US" sz="1400" dirty="0" err="1">
                <a:latin typeface="Calibri"/>
                <a:cs typeface="Calibri"/>
              </a:rPr>
              <a:t>Serafini</a:t>
            </a:r>
            <a:r>
              <a:rPr lang="en-US" sz="1400" dirty="0">
                <a:latin typeface="Calibri"/>
                <a:cs typeface="Calibri"/>
              </a:rPr>
              <a:t> needs to be looked at</a:t>
            </a:r>
          </a:p>
          <a:p>
            <a:pPr marL="232058" indent="-232058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Uses Bethe-</a:t>
            </a:r>
            <a:r>
              <a:rPr lang="en-US" sz="1400" dirty="0" err="1">
                <a:latin typeface="Calibri"/>
                <a:cs typeface="Calibri"/>
              </a:rPr>
              <a:t>Heitler</a:t>
            </a:r>
            <a:r>
              <a:rPr lang="en-US" sz="1400" dirty="0">
                <a:latin typeface="Calibri"/>
                <a:cs typeface="Calibri"/>
              </a:rPr>
              <a:t> production with electrons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46879" y="2797272"/>
            <a:ext cx="3730534" cy="135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2706EC-0E9A-53C8-DB9C-388F2C31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84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 err="1">
                <a:latin typeface="Calibri"/>
                <a:cs typeface="Calibri"/>
              </a:rPr>
              <a:t>Muon</a:t>
            </a:r>
            <a:r>
              <a:rPr lang="en-GB" sz="3200" b="0" dirty="0">
                <a:latin typeface="Calibri"/>
                <a:cs typeface="Calibri"/>
              </a:rPr>
              <a:t> Decay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226" y="2781805"/>
            <a:ext cx="4404758" cy="21662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100477" tIns="50240" rIns="100477" bIns="502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Calibri"/>
                <a:cs typeface="Calibri"/>
              </a:rPr>
              <a:t>Neutrino flux </a:t>
            </a:r>
            <a:r>
              <a:rPr lang="en-US" sz="1400" dirty="0">
                <a:latin typeface="Calibri"/>
                <a:cs typeface="Calibri"/>
              </a:rPr>
              <a:t>to have negligible impact on environment</a:t>
            </a:r>
          </a:p>
          <a:p>
            <a:r>
              <a:rPr lang="en-US" sz="1400" dirty="0">
                <a:latin typeface="Calibri"/>
                <a:cs typeface="Calibri"/>
              </a:rPr>
              <a:t>want to be </a:t>
            </a:r>
            <a:r>
              <a:rPr lang="en-US" sz="1400" b="1" dirty="0">
                <a:latin typeface="Calibri"/>
                <a:cs typeface="Calibri"/>
              </a:rPr>
              <a:t>negligible </a:t>
            </a:r>
            <a:r>
              <a:rPr lang="en-US" sz="1400" dirty="0">
                <a:latin typeface="Calibri"/>
                <a:cs typeface="Calibri"/>
              </a:rPr>
              <a:t>(same level as LHC)</a:t>
            </a:r>
            <a:endParaRPr lang="en-US" sz="1400" b="1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opening cone decreases, cross section and shower energy increase with energy</a:t>
            </a: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Above about 3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need to make beam point in different vertical directions</a:t>
            </a: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Mechanical system with 15cm stroke, 1% vertical bending</a:t>
            </a: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Length of pattern to be </a:t>
            </a:r>
            <a:r>
              <a:rPr lang="en-US" sz="1400" dirty="0" err="1">
                <a:latin typeface="Calibri"/>
                <a:cs typeface="Calibri"/>
              </a:rPr>
              <a:t>optimised</a:t>
            </a:r>
            <a:r>
              <a:rPr lang="en-US" sz="1400" dirty="0">
                <a:latin typeface="Calibri"/>
                <a:cs typeface="Calibri"/>
              </a:rPr>
              <a:t> for minimal impact on beam</a:t>
            </a:r>
          </a:p>
          <a:p>
            <a:pPr marL="0" indent="0">
              <a:buNone/>
            </a:pP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843808" y="555526"/>
            <a:ext cx="5256584" cy="2124919"/>
          </a:xfrm>
          <a:prstGeom prst="rect">
            <a:avLst/>
          </a:prstGeom>
          <a:solidFill>
            <a:srgbClr val="FCD5B5"/>
          </a:solidFill>
        </p:spPr>
        <p:txBody>
          <a:bodyPr vert="horz" lIns="100477" tIns="50240" rIns="100477" bIns="5024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About 1/3 of energy in electrons and positrons:</a:t>
            </a:r>
          </a:p>
          <a:p>
            <a:pPr marL="0" indent="0">
              <a:buNone/>
            </a:pPr>
            <a:r>
              <a:rPr lang="en-US" sz="1400" b="1" dirty="0">
                <a:latin typeface="Calibri"/>
                <a:cs typeface="Calibri"/>
              </a:rPr>
              <a:t>Experiments</a:t>
            </a:r>
            <a:r>
              <a:rPr lang="en-US" sz="1400" dirty="0">
                <a:latin typeface="Calibri"/>
                <a:cs typeface="Calibri"/>
              </a:rPr>
              <a:t> needs to be protected from </a:t>
            </a:r>
            <a:r>
              <a:rPr lang="en-US" sz="1400" b="1" dirty="0">
                <a:latin typeface="Calibri"/>
                <a:cs typeface="Calibri"/>
              </a:rPr>
              <a:t>background </a:t>
            </a:r>
            <a:r>
              <a:rPr lang="en-US" sz="1400" dirty="0">
                <a:latin typeface="Calibri"/>
                <a:cs typeface="Calibri"/>
              </a:rPr>
              <a:t>by masks</a:t>
            </a:r>
          </a:p>
          <a:p>
            <a:r>
              <a:rPr lang="en-US" sz="1400" dirty="0">
                <a:latin typeface="Calibri"/>
                <a:cs typeface="Calibri"/>
              </a:rPr>
              <a:t>simulations of 1.5, 3 and 10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endParaRPr lang="en-US" sz="1400" dirty="0">
              <a:latin typeface="Calibri"/>
              <a:cs typeface="Calibri"/>
            </a:endParaRPr>
          </a:p>
          <a:p>
            <a:r>
              <a:rPr lang="en-US" sz="1400" dirty="0" err="1">
                <a:latin typeface="Calibri"/>
                <a:cs typeface="Calibri"/>
              </a:rPr>
              <a:t>optimisation</a:t>
            </a:r>
            <a:r>
              <a:rPr lang="en-US" sz="1400" dirty="0">
                <a:latin typeface="Calibri"/>
                <a:cs typeface="Calibri"/>
              </a:rPr>
              <a:t> of masks and lattice design started</a:t>
            </a:r>
          </a:p>
          <a:p>
            <a:r>
              <a:rPr lang="en-US" sz="1400" dirty="0">
                <a:latin typeface="Calibri"/>
                <a:cs typeface="Calibri"/>
              </a:rPr>
              <a:t>first results look encouraging</a:t>
            </a:r>
          </a:p>
          <a:p>
            <a:r>
              <a:rPr lang="en-US" sz="1400" dirty="0">
                <a:latin typeface="Calibri"/>
                <a:cs typeface="Calibri"/>
              </a:rPr>
              <a:t>will be discussed at ICHEP</a:t>
            </a:r>
          </a:p>
          <a:p>
            <a:pPr marL="0" indent="0">
              <a:buNone/>
            </a:pPr>
            <a:r>
              <a:rPr lang="en-US" sz="1400" b="1" dirty="0">
                <a:latin typeface="Calibri"/>
                <a:cs typeface="Calibri"/>
              </a:rPr>
              <a:t>Collider ring magnets </a:t>
            </a:r>
            <a:r>
              <a:rPr lang="en-US" sz="1400" dirty="0">
                <a:latin typeface="Calibri"/>
                <a:cs typeface="Calibri"/>
              </a:rPr>
              <a:t>need to be shielded from losses</a:t>
            </a: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Losses elsewhere will also need to be considered but are less severe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F15C61-4839-F44A-927E-1417EAA8D046}"/>
              </a:ext>
            </a:extLst>
          </p:cNvPr>
          <p:cNvSpPr txBox="1"/>
          <p:nvPr/>
        </p:nvSpPr>
        <p:spPr>
          <a:xfrm>
            <a:off x="7441704" y="1606029"/>
            <a:ext cx="16668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D. </a:t>
            </a:r>
            <a:r>
              <a:rPr lang="en-US" sz="1200" dirty="0" err="1">
                <a:latin typeface="Calibri"/>
                <a:cs typeface="Calibri"/>
              </a:rPr>
              <a:t>Lucchesi</a:t>
            </a:r>
            <a:r>
              <a:rPr lang="en-US" sz="1200" dirty="0">
                <a:latin typeface="Calibri"/>
                <a:cs typeface="Calibri"/>
              </a:rPr>
              <a:t>, A. </a:t>
            </a:r>
            <a:r>
              <a:rPr lang="en-US" sz="1200" dirty="0" err="1">
                <a:latin typeface="Calibri"/>
                <a:cs typeface="Calibri"/>
              </a:rPr>
              <a:t>Lechner</a:t>
            </a:r>
            <a:r>
              <a:rPr lang="en-US" sz="1200" dirty="0">
                <a:latin typeface="Calibri"/>
                <a:cs typeface="Calibri"/>
              </a:rPr>
              <a:t>, C </a:t>
            </a:r>
            <a:r>
              <a:rPr lang="en-US" sz="1200" dirty="0" err="1">
                <a:latin typeface="Calibri"/>
                <a:cs typeface="Calibri"/>
              </a:rPr>
              <a:t>Carli</a:t>
            </a:r>
            <a:r>
              <a:rPr lang="en-US" sz="1200" dirty="0">
                <a:latin typeface="Calibri"/>
                <a:cs typeface="Calibri"/>
              </a:rPr>
              <a:t> et al.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5205" b="16189"/>
          <a:stretch/>
        </p:blipFill>
        <p:spPr>
          <a:xfrm>
            <a:off x="4370444" y="2643758"/>
            <a:ext cx="4738060" cy="1047299"/>
          </a:xfrm>
          <a:prstGeom prst="rect">
            <a:avLst/>
          </a:prstGeom>
        </p:spPr>
      </p:pic>
      <p:pic>
        <p:nvPicPr>
          <p:cNvPr id="16" name="Picture 15" descr="a-Feynman-diagram-for-the-decay-of-a-positive-muon-b-Helicity-diagram-of-posit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3558"/>
            <a:ext cx="1876070" cy="1728192"/>
          </a:xfrm>
          <a:prstGeom prst="rect">
            <a:avLst/>
          </a:prstGeom>
        </p:spPr>
      </p:pic>
      <p:pic>
        <p:nvPicPr>
          <p:cNvPr id="14" name="Picture 13" descr="p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766904"/>
            <a:ext cx="4097222" cy="11811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69940" y="3723878"/>
            <a:ext cx="1962636" cy="286127"/>
          </a:xfrm>
          <a:prstGeom prst="rect">
            <a:avLst/>
          </a:prstGeom>
          <a:noFill/>
        </p:spPr>
        <p:txBody>
          <a:bodyPr wrap="square" lIns="100477" tIns="50240" rIns="100477" bIns="50240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4">
                    <a:lumMod val="75000"/>
                  </a:schemeClr>
                </a:solidFill>
                <a:latin typeface="Calibri"/>
                <a:cs typeface="Calibri"/>
              </a:rPr>
              <a:t>~2 x 600 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5310A5-2F93-0372-46CF-23A1FE761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9837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dirty="0">
                <a:latin typeface="Calibri"/>
                <a:cs typeface="Calibri"/>
              </a:rPr>
              <a:t>Key Challenges</a:t>
            </a:r>
            <a:endParaRPr lang="en-GB" sz="3200" b="0" dirty="0">
              <a:latin typeface="Calibri"/>
              <a:cs typeface="Calibri"/>
            </a:endParaRP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7" name="Picture 6" descr="p4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35496" y="1059582"/>
            <a:ext cx="9071992" cy="19442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6030" y="3075806"/>
            <a:ext cx="2037698" cy="7286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b="1" dirty="0"/>
              <a:t>Proton complex</a:t>
            </a:r>
          </a:p>
          <a:p>
            <a:r>
              <a:rPr lang="en-US" sz="1400" dirty="0"/>
              <a:t>- Compressing protons to few bunches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19872" y="3071502"/>
            <a:ext cx="2016224" cy="1375018"/>
          </a:xfrm>
          <a:prstGeom prst="rect">
            <a:avLst/>
          </a:prstGeom>
          <a:solidFill>
            <a:srgbClr val="F1FF84"/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b="1" dirty="0"/>
              <a:t>Cooling channel</a:t>
            </a:r>
          </a:p>
          <a:p>
            <a:r>
              <a:rPr lang="en-US" sz="1400" dirty="0"/>
              <a:t>- Channel design</a:t>
            </a:r>
          </a:p>
          <a:p>
            <a:r>
              <a:rPr lang="en-US" sz="1400" dirty="0"/>
              <a:t>- Solenoids</a:t>
            </a:r>
          </a:p>
          <a:p>
            <a:r>
              <a:rPr lang="en-US" sz="1400" dirty="0"/>
              <a:t>- RF in magnetic field</a:t>
            </a:r>
          </a:p>
          <a:p>
            <a:r>
              <a:rPr lang="en-US" sz="1400" dirty="0"/>
              <a:t>- Absorbers</a:t>
            </a:r>
          </a:p>
          <a:p>
            <a:r>
              <a:rPr lang="en-US" sz="1400" dirty="0"/>
              <a:t>- Integration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652120" y="3075806"/>
            <a:ext cx="1872208" cy="1159574"/>
          </a:xfrm>
          <a:prstGeom prst="rect">
            <a:avLst/>
          </a:prstGeom>
          <a:solidFill>
            <a:srgbClr val="FFAEB3"/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b="1" dirty="0"/>
              <a:t>RCS</a:t>
            </a:r>
          </a:p>
          <a:p>
            <a:r>
              <a:rPr lang="en-US" sz="1400" dirty="0"/>
              <a:t>- Beam dynamics</a:t>
            </a:r>
          </a:p>
          <a:p>
            <a:r>
              <a:rPr lang="en-US" sz="1400" dirty="0"/>
              <a:t>- Ramping magnets</a:t>
            </a:r>
          </a:p>
          <a:p>
            <a:r>
              <a:rPr lang="en-US" sz="1400" dirty="0"/>
              <a:t>- Power converter</a:t>
            </a:r>
          </a:p>
          <a:p>
            <a:r>
              <a:rPr lang="en-US" sz="1400" dirty="0"/>
              <a:t>- RF system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32577" y="3075806"/>
            <a:ext cx="1409748" cy="1375018"/>
          </a:xfrm>
          <a:prstGeom prst="rect">
            <a:avLst/>
          </a:prstGeom>
          <a:solidFill>
            <a:srgbClr val="CCFFCC"/>
          </a:solidFill>
        </p:spPr>
        <p:txBody>
          <a:bodyPr wrap="square" lIns="81560" tIns="40780" rIns="81560" bIns="40780" rtlCol="0">
            <a:spAutoFit/>
          </a:bodyPr>
          <a:lstStyle/>
          <a:p>
            <a:r>
              <a:rPr lang="en-US" sz="1400" b="1" dirty="0"/>
              <a:t>Collider ring</a:t>
            </a:r>
          </a:p>
          <a:p>
            <a:r>
              <a:rPr lang="en-US" sz="1400" dirty="0"/>
              <a:t>- Optics</a:t>
            </a:r>
          </a:p>
          <a:p>
            <a:r>
              <a:rPr lang="en-US" sz="1400" dirty="0"/>
              <a:t>- Magnets</a:t>
            </a:r>
          </a:p>
          <a:p>
            <a:r>
              <a:rPr lang="en-US" sz="1400" dirty="0"/>
              <a:t>- Neutrino flux</a:t>
            </a:r>
          </a:p>
          <a:p>
            <a:r>
              <a:rPr lang="en-US" sz="1400" dirty="0"/>
              <a:t>- Detector background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95736" y="3075806"/>
            <a:ext cx="1126067" cy="7212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74237" tIns="37118" rIns="74237" bIns="37118" rtlCol="0">
            <a:spAutoFit/>
          </a:bodyPr>
          <a:lstStyle/>
          <a:p>
            <a:r>
              <a:rPr lang="en-US" sz="1400" b="1" dirty="0"/>
              <a:t>Target</a:t>
            </a:r>
          </a:p>
          <a:p>
            <a:r>
              <a:rPr lang="en-US" sz="1400" dirty="0"/>
              <a:t>- Target</a:t>
            </a:r>
          </a:p>
          <a:p>
            <a:r>
              <a:rPr lang="en-US" sz="1400" dirty="0"/>
              <a:t>- Solenoid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2659C9-B598-908C-12F9-D478563AF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016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/>
                <a:cs typeface="Calibri"/>
              </a:rPr>
              <a:t>Roadmap</a:t>
            </a:r>
            <a:endParaRPr lang="en-GB" b="0" dirty="0">
              <a:latin typeface="Calibri"/>
              <a:cs typeface="Calibri"/>
            </a:endParaRP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8"/>
            <a:ext cx="457200" cy="273844"/>
          </a:xfrm>
          <a:prstGeom prst="rect">
            <a:avLst/>
          </a:prstGeom>
        </p:spPr>
        <p:txBody>
          <a:bodyPr vert="horz" lIns="91426" tIns="45712" rIns="91426" bIns="45712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107504" y="547018"/>
            <a:ext cx="8928992" cy="3464892"/>
          </a:xfrm>
        </p:spPr>
        <p:txBody>
          <a:bodyPr lIns="74258" tIns="37129" rIns="74258" bIns="37129"/>
          <a:lstStyle/>
          <a:p>
            <a:pPr marL="0" indent="0">
              <a:buNone/>
            </a:pPr>
            <a:r>
              <a:rPr lang="en-US" sz="1400" dirty="0"/>
              <a:t>In </a:t>
            </a:r>
            <a:r>
              <a:rPr lang="en-US" sz="1400" b="1" dirty="0"/>
              <a:t>aspirational scenario </a:t>
            </a:r>
            <a:r>
              <a:rPr lang="en-US" sz="1400" dirty="0"/>
              <a:t>can make </a:t>
            </a:r>
            <a:r>
              <a:rPr lang="en-US" sz="1400" b="1" dirty="0"/>
              <a:t>informed decisions</a:t>
            </a:r>
            <a:r>
              <a:rPr lang="en-US" sz="1400" dirty="0"/>
              <a:t>: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Three main deliverables are foreseen:</a:t>
            </a:r>
          </a:p>
          <a:p>
            <a:r>
              <a:rPr lang="en-US" sz="1400" dirty="0"/>
              <a:t>a </a:t>
            </a:r>
            <a:r>
              <a:rPr lang="en-US" sz="1400" b="1" dirty="0"/>
              <a:t>Project Evaluation Report </a:t>
            </a:r>
            <a:r>
              <a:rPr lang="en-US" sz="1400" dirty="0"/>
              <a:t>for the next ESPPU will contain an assessment of whether the 10 </a:t>
            </a:r>
            <a:r>
              <a:rPr lang="en-US" sz="1400" dirty="0" err="1"/>
              <a:t>TeV</a:t>
            </a:r>
            <a:r>
              <a:rPr lang="en-US" sz="1400" dirty="0"/>
              <a:t> </a:t>
            </a:r>
            <a:r>
              <a:rPr lang="en-US" sz="1400" dirty="0" err="1"/>
              <a:t>muon</a:t>
            </a:r>
            <a:r>
              <a:rPr lang="en-US" sz="1400" dirty="0"/>
              <a:t> collider is a promising option and identify the required compromises to </a:t>
            </a:r>
            <a:r>
              <a:rPr lang="en-US" sz="1400" dirty="0" err="1"/>
              <a:t>realise</a:t>
            </a:r>
            <a:r>
              <a:rPr lang="en-US" sz="1400" dirty="0"/>
              <a:t> a 3 </a:t>
            </a:r>
            <a:r>
              <a:rPr lang="en-US" sz="1400" dirty="0" err="1"/>
              <a:t>TeV</a:t>
            </a:r>
            <a:r>
              <a:rPr lang="en-US" sz="1400" dirty="0"/>
              <a:t> option by 2045. In particular the questions below would be addressed.</a:t>
            </a:r>
          </a:p>
          <a:p>
            <a:pPr lvl="1"/>
            <a:r>
              <a:rPr lang="en-US" sz="1400" dirty="0"/>
              <a:t>What is a realistic luminosity target?</a:t>
            </a:r>
          </a:p>
          <a:p>
            <a:pPr lvl="1"/>
            <a:r>
              <a:rPr lang="en-US" sz="1400" dirty="0"/>
              <a:t>What are the background conditions in the detector?</a:t>
            </a:r>
          </a:p>
          <a:p>
            <a:pPr lvl="1"/>
            <a:r>
              <a:rPr lang="en-US" sz="1400" dirty="0"/>
              <a:t>Can one consider implementing such a collider at CERN or other sites, and can it have one or two detectors?</a:t>
            </a:r>
          </a:p>
          <a:p>
            <a:pPr lvl="1"/>
            <a:r>
              <a:rPr lang="en-US" sz="1400" dirty="0"/>
              <a:t>What are the key performance specifications of the components and what is the maturity of the technologies?</a:t>
            </a:r>
          </a:p>
          <a:p>
            <a:pPr lvl="1"/>
            <a:r>
              <a:rPr lang="en-US" sz="1400" dirty="0"/>
              <a:t>What are the cost drivers and what is the cost scale of such a collider?</a:t>
            </a:r>
          </a:p>
          <a:p>
            <a:pPr lvl="1"/>
            <a:r>
              <a:rPr lang="en-US" sz="1400" dirty="0"/>
              <a:t>What are the power drivers and what is the power consumption scale of the collider?</a:t>
            </a:r>
          </a:p>
          <a:p>
            <a:pPr lvl="1"/>
            <a:r>
              <a:rPr lang="en-US" sz="1400" dirty="0"/>
              <a:t>What are the key risks of the project?</a:t>
            </a:r>
          </a:p>
          <a:p>
            <a:r>
              <a:rPr lang="en-US" sz="1400" dirty="0"/>
              <a:t>an </a:t>
            </a:r>
            <a:r>
              <a:rPr lang="en-US" sz="1400" b="1" dirty="0"/>
              <a:t>R&amp;D Plan </a:t>
            </a:r>
            <a:r>
              <a:rPr lang="en-US" sz="1400" dirty="0"/>
              <a:t>that describes an R&amp;D path towards the collider; </a:t>
            </a:r>
          </a:p>
          <a:p>
            <a:r>
              <a:rPr lang="en-US" sz="1400" dirty="0"/>
              <a:t>an </a:t>
            </a:r>
            <a:r>
              <a:rPr lang="en-US" sz="1400" b="1" dirty="0"/>
              <a:t>Interim Report </a:t>
            </a:r>
            <a:r>
              <a:rPr lang="en-US" sz="1400" dirty="0"/>
              <a:t>by the end of 2023 that documents progress and allows the wider community to update their view of the concept and to give feedback to the collaboration. </a:t>
            </a:r>
          </a:p>
          <a:p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03251-9615-93DB-CBA4-B7F59C830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445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6858000" cy="5143500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67544" y="-20538"/>
            <a:ext cx="7632848" cy="56517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Arial Narrow"/>
              </a:defRPr>
            </a:lvl1pPr>
          </a:lstStyle>
          <a:p>
            <a:r>
              <a:rPr lang="en-US" sz="3200" dirty="0">
                <a:latin typeface="Calibri"/>
                <a:cs typeface="Calibri"/>
              </a:rPr>
              <a:t>A new Interest in </a:t>
            </a:r>
            <a:r>
              <a:rPr lang="en-US" sz="3200" dirty="0" err="1">
                <a:latin typeface="Calibri"/>
                <a:cs typeface="Calibri"/>
              </a:rPr>
              <a:t>Muon</a:t>
            </a:r>
            <a:r>
              <a:rPr lang="en-US" sz="3200" dirty="0">
                <a:latin typeface="Calibri"/>
                <a:cs typeface="Calibri"/>
              </a:rPr>
              <a:t> Colliders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15C61-4839-F44A-927E-1417EAA8D046}"/>
              </a:ext>
            </a:extLst>
          </p:cNvPr>
          <p:cNvSpPr txBox="1"/>
          <p:nvPr/>
        </p:nvSpPr>
        <p:spPr>
          <a:xfrm>
            <a:off x="7325544" y="1182194"/>
            <a:ext cx="1638944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A. </a:t>
            </a:r>
            <a:r>
              <a:rPr lang="en-US" sz="1200" dirty="0" err="1">
                <a:latin typeface="Calibri"/>
                <a:cs typeface="Calibri"/>
              </a:rPr>
              <a:t>Wulzer</a:t>
            </a:r>
            <a:r>
              <a:rPr lang="en-US" sz="1200" dirty="0">
                <a:latin typeface="Calibri"/>
                <a:cs typeface="Calibri"/>
              </a:rPr>
              <a:t>, F. </a:t>
            </a:r>
            <a:r>
              <a:rPr lang="en-US" sz="1200" dirty="0" err="1">
                <a:latin typeface="Calibri"/>
                <a:cs typeface="Calibri"/>
              </a:rPr>
              <a:t>Maltoni</a:t>
            </a:r>
            <a:r>
              <a:rPr lang="en-US" sz="1200" dirty="0">
                <a:latin typeface="Calibri"/>
                <a:cs typeface="Calibri"/>
              </a:rPr>
              <a:t>, P. Meade et al.</a:t>
            </a:r>
          </a:p>
          <a:p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O(150) authors, 15 editors, 100 papers</a:t>
            </a:r>
          </a:p>
          <a:p>
            <a:endParaRPr lang="en-US" sz="1200" dirty="0">
              <a:latin typeface="Calibri"/>
              <a:cs typeface="Calibri"/>
            </a:endParaRPr>
          </a:p>
          <a:p>
            <a:r>
              <a:rPr lang="en-US" sz="1200" dirty="0">
                <a:latin typeface="Calibri"/>
                <a:cs typeface="Calibri"/>
              </a:rPr>
              <a:t>DELPHES card available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6999" y="4209350"/>
            <a:ext cx="2877001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Strong US involvement starting with </a:t>
            </a:r>
            <a:r>
              <a:rPr lang="en-US" sz="1400" b="1" dirty="0" err="1">
                <a:latin typeface="Calibri"/>
                <a:cs typeface="Calibri"/>
              </a:rPr>
              <a:t>Muon</a:t>
            </a:r>
            <a:r>
              <a:rPr lang="en-US" sz="1400" b="1" dirty="0">
                <a:latin typeface="Calibri"/>
                <a:cs typeface="Calibri"/>
              </a:rPr>
              <a:t> Smasher’s Guide</a:t>
            </a:r>
          </a:p>
          <a:p>
            <a:r>
              <a:rPr lang="en-US" sz="1400" dirty="0">
                <a:latin typeface="Calibri"/>
                <a:cs typeface="Calibri"/>
              </a:rPr>
              <a:t>and in </a:t>
            </a:r>
            <a:r>
              <a:rPr lang="en-US" sz="1400" b="1" dirty="0" err="1">
                <a:latin typeface="Calibri"/>
                <a:cs typeface="Calibri"/>
              </a:rPr>
              <a:t>Muon</a:t>
            </a:r>
            <a:r>
              <a:rPr lang="en-US" sz="1400" b="1" dirty="0">
                <a:latin typeface="Calibri"/>
                <a:cs typeface="Calibri"/>
              </a:rPr>
              <a:t> Collider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40E40-5A3B-B00D-D437-FB0359D46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CFFC107E-9755-D567-7E1F-1DFF1FD3AA68}"/>
              </a:ext>
            </a:extLst>
          </p:cNvPr>
          <p:cNvSpPr/>
          <p:nvPr/>
        </p:nvSpPr>
        <p:spPr>
          <a:xfrm>
            <a:off x="755576" y="771550"/>
            <a:ext cx="3960440" cy="648072"/>
          </a:xfrm>
          <a:prstGeom prst="frame">
            <a:avLst>
              <a:gd name="adj1" fmla="val 671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472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57200" y="1059582"/>
            <a:ext cx="8305800" cy="3536156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The R&amp;D plan will describe the R&amp;D path toward the collider, in particular during the CDR phase, and will comprise the elements below.</a:t>
            </a:r>
          </a:p>
          <a:p>
            <a:r>
              <a:rPr lang="en-US" sz="1600" dirty="0"/>
              <a:t>An integrated concept of a </a:t>
            </a:r>
            <a:r>
              <a:rPr lang="en-US" sz="1600" dirty="0" err="1"/>
              <a:t>muon</a:t>
            </a:r>
            <a:r>
              <a:rPr lang="en-US" sz="1600" dirty="0"/>
              <a:t> cooling cell that will allow construction and testing of this key novel component.</a:t>
            </a:r>
          </a:p>
          <a:p>
            <a:r>
              <a:rPr lang="en-US" sz="1600" dirty="0"/>
              <a:t>A concept of the facility to provide the </a:t>
            </a:r>
            <a:r>
              <a:rPr lang="en-US" sz="1600" dirty="0" err="1"/>
              <a:t>muon</a:t>
            </a:r>
            <a:r>
              <a:rPr lang="en-US" sz="1600" dirty="0"/>
              <a:t> beam to test the cells.</a:t>
            </a:r>
          </a:p>
          <a:p>
            <a:r>
              <a:rPr lang="en-US" sz="1600" dirty="0"/>
              <a:t>An evaluation of whether this facility can be installed at CERN or another site.</a:t>
            </a:r>
          </a:p>
          <a:p>
            <a:r>
              <a:rPr lang="en-US" sz="1600" dirty="0"/>
              <a:t>A description of other R&amp;D efforts required during the CDR phase including other demonstrators.</a:t>
            </a:r>
          </a:p>
          <a:p>
            <a:pPr marL="0" indent="0">
              <a:buNone/>
            </a:pPr>
            <a:r>
              <a:rPr lang="en-US" sz="1600" dirty="0"/>
              <a:t>This R&amp;D plan will allow the community to understand the technically limited timeline for the </a:t>
            </a:r>
            <a:r>
              <a:rPr lang="en-US" sz="1600" dirty="0" err="1"/>
              <a:t>muoncollider</a:t>
            </a:r>
            <a:r>
              <a:rPr lang="en-US" sz="1600" dirty="0"/>
              <a:t> development after the next ESPPU.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R&amp;D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74526-CE0E-C467-C837-4BB0C2741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7157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457200" y="627534"/>
            <a:ext cx="8305800" cy="389694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Will allow </a:t>
            </a:r>
            <a:r>
              <a:rPr lang="en-US" sz="1600" b="1" dirty="0"/>
              <a:t>partially informed decisions</a:t>
            </a:r>
          </a:p>
          <a:p>
            <a:r>
              <a:rPr lang="en-US" sz="1600" dirty="0"/>
              <a:t>No conceptual design of neutrino flux and alignment system</a:t>
            </a:r>
          </a:p>
          <a:p>
            <a:r>
              <a:rPr lang="en-US" sz="1600" dirty="0"/>
              <a:t>No alternative superconducting fast-ramping magnet system</a:t>
            </a:r>
          </a:p>
          <a:p>
            <a:r>
              <a:rPr lang="en-US" sz="1600" dirty="0"/>
              <a:t>Several collider systems would (almost) not be covered, in particular</a:t>
            </a:r>
          </a:p>
          <a:p>
            <a:pPr lvl="1"/>
            <a:r>
              <a:rPr lang="en-US" sz="1600" dirty="0"/>
              <a:t>the </a:t>
            </a:r>
            <a:r>
              <a:rPr lang="en-US" sz="1600" dirty="0" err="1"/>
              <a:t>linacs</a:t>
            </a:r>
            <a:endParaRPr lang="en-US" sz="1600" dirty="0"/>
          </a:p>
          <a:p>
            <a:pPr lvl="1"/>
            <a:r>
              <a:rPr lang="en-US" sz="1600" dirty="0"/>
              <a:t>the target complex</a:t>
            </a:r>
          </a:p>
          <a:p>
            <a:pPr lvl="1"/>
            <a:r>
              <a:rPr lang="en-US" sz="1600" dirty="0"/>
              <a:t>the proton complex</a:t>
            </a:r>
          </a:p>
          <a:p>
            <a:pPr lvl="1"/>
            <a:r>
              <a:rPr lang="en-US" sz="1600" dirty="0"/>
              <a:t>engineering considerations of the </a:t>
            </a:r>
            <a:r>
              <a:rPr lang="en-US" sz="1600" dirty="0" err="1"/>
              <a:t>muon</a:t>
            </a:r>
            <a:r>
              <a:rPr lang="en-US" sz="1600" dirty="0"/>
              <a:t> cooling cells</a:t>
            </a:r>
          </a:p>
          <a:p>
            <a:pPr lvl="1"/>
            <a:r>
              <a:rPr lang="en-US" sz="1600" dirty="0"/>
              <a:t>alternative designs for the final cooling system, acceleration, collider ring</a:t>
            </a:r>
          </a:p>
          <a:p>
            <a:r>
              <a:rPr lang="en-US" sz="1600" dirty="0"/>
              <a:t>No RF test stand would be constructed for the </a:t>
            </a:r>
            <a:r>
              <a:rPr lang="en-US" sz="1600" dirty="0" err="1"/>
              <a:t>muon</a:t>
            </a:r>
            <a:r>
              <a:rPr lang="en-US" sz="1600" dirty="0"/>
              <a:t> cooling accelerating cavities</a:t>
            </a:r>
          </a:p>
          <a:p>
            <a:r>
              <a:rPr lang="en-US" sz="1600" dirty="0"/>
              <a:t>No conceptual design of a </a:t>
            </a:r>
            <a:r>
              <a:rPr lang="en-US" sz="1600" dirty="0" err="1"/>
              <a:t>muon</a:t>
            </a:r>
            <a:r>
              <a:rPr lang="en-US" sz="1600" dirty="0"/>
              <a:t> cooling cell for the test </a:t>
            </a:r>
            <a:r>
              <a:rPr lang="en-US" sz="1600" dirty="0" err="1"/>
              <a:t>programme</a:t>
            </a:r>
            <a:endParaRPr lang="en-US" sz="1600" dirty="0"/>
          </a:p>
          <a:p>
            <a:r>
              <a:rPr lang="en-US" sz="1600" dirty="0"/>
              <a:t>No conceptual design of a </a:t>
            </a:r>
            <a:r>
              <a:rPr lang="en-US" sz="1600" dirty="0" err="1"/>
              <a:t>muon</a:t>
            </a:r>
            <a:r>
              <a:rPr lang="en-US" sz="1600" dirty="0"/>
              <a:t> cooling demonstrator facility</a:t>
            </a:r>
          </a:p>
          <a:p>
            <a:r>
              <a:rPr lang="en-US" sz="1600" dirty="0"/>
              <a:t>No concept of RF power sources</a:t>
            </a:r>
          </a:p>
          <a:p>
            <a:r>
              <a:rPr lang="en-US" sz="1600" dirty="0"/>
              <a:t>No tests/models to develop solenoid technology.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Minimal Scenario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30C9E-A033-E6D1-9D67-7459D56C5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3335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"/>
            <a:ext cx="8229600" cy="411509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Key Technologies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620882"/>
            <a:ext cx="8229600" cy="382307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Magnets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Superconducting solenoids for target and cooling profit from developments for society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target solenoid comparable to ITER central solenoid fusion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6D cooling solenoids similar and wind power generators, motors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final cooling solenoids synergetic with high-field research, NMR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Collider ring magnets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profit from developments for other colliders  FCC-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hh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, stress-managed magnets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Fast-ramping normal-conducting magnet system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HTS alternative, power converter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RF systems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superconducting RF, normal-conducting RF, efficient klystrons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Target, cooling absorbers, windows, shielding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Neutrino mitigation mover system, cooling cell integration, …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Detector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7875A-3BCF-4026-3A1A-3EEC19A6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36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"/>
            <a:ext cx="8229600" cy="411509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Key Technologies,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483518"/>
            <a:ext cx="8229600" cy="382307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RF systems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Normal-conducting cooling cavities in magnetic field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profit from CLIC work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Superconducting accelerator RF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profit from ILC, …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Efficient power sources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profit from CLIC work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Beam-matter interaction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Proton target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Cooling absorbers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Shielding (accelerator and detector)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Mechanical system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Neutrino flux mitigation system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Muon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cooling cell integration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82881-CC7E-7381-9FD2-CE9C670DD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7439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-92546"/>
            <a:ext cx="8229600" cy="360040"/>
          </a:xfrm>
        </p:spPr>
        <p:txBody>
          <a:bodyPr/>
          <a:lstStyle/>
          <a:p>
            <a:r>
              <a:rPr lang="en-US" sz="3200" b="0" dirty="0">
                <a:latin typeface="Calibri"/>
                <a:cs typeface="Calibri"/>
              </a:rPr>
              <a:t>Collaboration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483518"/>
            <a:ext cx="8640960" cy="382307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IMCC is an </a:t>
            </a:r>
            <a:r>
              <a:rPr lang="en-US" sz="1600" b="1" dirty="0">
                <a:solidFill>
                  <a:srgbClr val="000000"/>
                </a:solidFill>
                <a:latin typeface="Calibri"/>
                <a:cs typeface="Calibri"/>
              </a:rPr>
              <a:t>international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collaboration and aims to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Enlarge the collaboration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Physics interest in all regions, strong US contribution to the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muon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collider physics and detector, interest in Japan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First US university have joined collaboration, try to see how to move forward, also with labs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Combine the R&amp;D efforts for the design and its technologies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Critical contributions in all relevant fields in the US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Consider several sites for the collider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CERN would be one, FNAL and others should also be considered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A proposal with alternative sites is stronger for a single site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Consider several sites for the demonstrators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E.g. </a:t>
            </a:r>
            <a:r>
              <a:rPr lang="en-US" sz="1600" dirty="0" err="1">
                <a:solidFill>
                  <a:srgbClr val="000000"/>
                </a:solidFill>
                <a:latin typeface="Calibri"/>
                <a:cs typeface="Calibri"/>
              </a:rPr>
              <a:t>Muon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 production and cooling demonstrator at CERN, FNAL, ESS, JPARC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e.g. RCS at ESRF or elsewhere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Target tests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24210-0C73-39F4-A635-BE3B10E9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585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Initial Target Parameters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03848" y="866743"/>
          <a:ext cx="4752529" cy="408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7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4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1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  <a:cs typeface="Calibri"/>
                        </a:rPr>
                        <a:t>Parameter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  <a:cs typeface="Calibri"/>
                        </a:rPr>
                        <a:t>Unit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TeV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TeV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TeV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L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1400" b="1" baseline="30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lang="en-US" sz="1400" b="1" baseline="0" dirty="0">
                          <a:latin typeface="Calibri"/>
                          <a:cs typeface="Calibri"/>
                        </a:rPr>
                        <a:t> cm</a:t>
                      </a:r>
                      <a:r>
                        <a:rPr lang="en-US" sz="1400" b="1" baseline="30000" dirty="0">
                          <a:latin typeface="Calibri"/>
                          <a:cs typeface="Calibri"/>
                        </a:rPr>
                        <a:t>-2</a:t>
                      </a:r>
                      <a:r>
                        <a:rPr lang="en-US" sz="1400" b="1" baseline="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1400" b="1" baseline="30000" dirty="0">
                          <a:latin typeface="Calibri"/>
                          <a:cs typeface="Calibri"/>
                        </a:rPr>
                        <a:t>-1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1.8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20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40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N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1400" baseline="300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lang="en-US" sz="140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2.2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1.8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1.8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lang="en-US" sz="1400" baseline="-25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lang="en-US" sz="140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Hz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trike="noStrike" baseline="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400" strike="sngStrike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en-US" sz="1400" b="1" baseline="-25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beam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MW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5.3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noStrike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14.4</a:t>
                      </a:r>
                      <a:endParaRPr lang="en-US" sz="1400" b="1" strike="sngStrike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km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4.5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14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&lt;B&gt;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MeV 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/ E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z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1.07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β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1.07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ε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μm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788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x,y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μm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3.0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0.63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7789" y="894839"/>
            <a:ext cx="2964051" cy="33330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Target integrated luminosities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Note: currently focus on 10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r>
              <a:rPr lang="en-US" sz="1400" b="1" dirty="0">
                <a:latin typeface="Calibri"/>
                <a:cs typeface="Calibri"/>
              </a:rPr>
              <a:t>, also explore 3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endParaRPr lang="en-US" sz="1400" dirty="0">
              <a:latin typeface="Calibri"/>
              <a:cs typeface="Calibri"/>
            </a:endParaRP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Tentative parameters based on MAP study, might add margins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Achieve goal in 5 years 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FCC-</a:t>
            </a:r>
            <a:r>
              <a:rPr lang="en-US" sz="1400" dirty="0" err="1">
                <a:latin typeface="Calibri"/>
                <a:cs typeface="Calibri"/>
              </a:rPr>
              <a:t>hh</a:t>
            </a:r>
            <a:r>
              <a:rPr lang="en-US" sz="1400" dirty="0">
                <a:latin typeface="Calibri"/>
                <a:cs typeface="Calibri"/>
              </a:rPr>
              <a:t> to operate for 25 years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Aim to have two detectors</a:t>
            </a:r>
          </a:p>
        </p:txBody>
      </p:sp>
      <p:pic>
        <p:nvPicPr>
          <p:cNvPr id="8" name="Picture 7" descr="p0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52382"/>
            <a:ext cx="2454495" cy="1370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56377" y="843558"/>
            <a:ext cx="1187624" cy="31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CLIC at 3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28384" y="2110849"/>
            <a:ext cx="1035224" cy="31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28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8383" y="1203598"/>
            <a:ext cx="1035225" cy="31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2 (6)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8F7D10-5313-A39B-A0AF-A56E3904B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5298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US Snowmass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6" name="Picture 5" descr="Snowmass_slid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13827" r="7875" b="17037"/>
          <a:stretch/>
        </p:blipFill>
        <p:spPr>
          <a:xfrm>
            <a:off x="2699792" y="743942"/>
            <a:ext cx="6337177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1657" y="4299942"/>
            <a:ext cx="432047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2"/>
              </a:buClr>
              <a:buSzPts val="4050"/>
            </a:pPr>
            <a:r>
              <a:rPr lang="en-US" sz="1400" dirty="0" err="1">
                <a:latin typeface="Calibri"/>
                <a:cs typeface="Calibri"/>
              </a:rPr>
              <a:t>Meenakshi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Narain</a:t>
            </a:r>
            <a:r>
              <a:rPr lang="en-US" sz="1400" dirty="0">
                <a:latin typeface="Calibri"/>
                <a:cs typeface="Calibri"/>
              </a:rPr>
              <a:t>: </a:t>
            </a:r>
            <a:r>
              <a:rPr lang="en-US" sz="1400" dirty="0">
                <a:solidFill>
                  <a:srgbClr val="C00000"/>
                </a:solidFill>
                <a:latin typeface="Calibri"/>
                <a:ea typeface="Arial"/>
                <a:cs typeface="Calibri"/>
                <a:sym typeface="Arial"/>
              </a:rPr>
              <a:t>Energy Frontier /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Calibri"/>
              </a:rPr>
              <a:t>Large Experiments, </a:t>
            </a:r>
            <a:r>
              <a:rPr lang="en-US" sz="1400" dirty="0">
                <a:latin typeface="Calibri"/>
                <a:cs typeface="Calibri"/>
              </a:rPr>
              <a:t>Snowmass Community Summer Study July 17-26, 2022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96" y="483518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Strong interest </a:t>
            </a:r>
            <a:r>
              <a:rPr lang="en-US" sz="1400" dirty="0">
                <a:latin typeface="Calibri"/>
                <a:cs typeface="Calibri"/>
              </a:rPr>
              <a:t>in the US community in </a:t>
            </a:r>
            <a:r>
              <a:rPr lang="en-US" sz="1400" dirty="0" err="1">
                <a:latin typeface="Calibri"/>
                <a:cs typeface="Calibri"/>
              </a:rPr>
              <a:t>muon</a:t>
            </a:r>
            <a:r>
              <a:rPr lang="en-US" sz="1400" dirty="0">
                <a:latin typeface="Calibri"/>
                <a:cs typeface="Calibri"/>
              </a:rPr>
              <a:t> collider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seen as an energy frontier machine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decoupled from LC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US community wants funding for </a:t>
            </a:r>
            <a:r>
              <a:rPr lang="en-US" sz="1400" b="1" dirty="0">
                <a:latin typeface="Calibri"/>
                <a:cs typeface="Calibri"/>
              </a:rPr>
              <a:t>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/>
                <a:cs typeface="Calibri"/>
              </a:rPr>
              <a:t>Goal: match European effort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Community interested in the US to </a:t>
            </a:r>
            <a:r>
              <a:rPr lang="en-US" sz="1400" b="1" dirty="0">
                <a:latin typeface="Calibri"/>
                <a:cs typeface="Calibri"/>
              </a:rPr>
              <a:t>host a </a:t>
            </a:r>
            <a:r>
              <a:rPr lang="en-US" sz="1400" b="1" dirty="0" err="1">
                <a:latin typeface="Calibri"/>
                <a:cs typeface="Calibri"/>
              </a:rPr>
              <a:t>muon</a:t>
            </a:r>
            <a:r>
              <a:rPr lang="en-US" sz="1400" b="1" dirty="0">
                <a:latin typeface="Calibri"/>
                <a:cs typeface="Calibri"/>
              </a:rPr>
              <a:t> collider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1BF3D21-5A4A-4BE6-AC51-5643C47E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1" y="3737429"/>
            <a:ext cx="1224136" cy="12236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C93C03-7A0C-7357-6C03-1523AF3E2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117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US Snowmass, cont.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7574"/>
            <a:ext cx="28803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Implementation Task Force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err="1">
                <a:latin typeface="Calibri"/>
                <a:cs typeface="Calibri"/>
              </a:rPr>
              <a:t>Muon</a:t>
            </a:r>
            <a:r>
              <a:rPr lang="en-US" dirty="0">
                <a:latin typeface="Calibri"/>
                <a:cs typeface="Calibri"/>
              </a:rPr>
              <a:t> Collider is a viable option for the HEP future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They made cost and power estimate for </a:t>
            </a:r>
            <a:r>
              <a:rPr lang="en-US" dirty="0" err="1">
                <a:latin typeface="Calibri"/>
                <a:cs typeface="Calibri"/>
              </a:rPr>
              <a:t>muon</a:t>
            </a:r>
            <a:r>
              <a:rPr lang="en-US" dirty="0">
                <a:latin typeface="Calibri"/>
                <a:cs typeface="Calibri"/>
              </a:rPr>
              <a:t> collider</a:t>
            </a:r>
          </a:p>
          <a:p>
            <a:r>
              <a:rPr lang="en-US" dirty="0">
                <a:latin typeface="Calibri"/>
                <a:cs typeface="Calibri"/>
              </a:rPr>
              <a:t>take it </a:t>
            </a:r>
            <a:r>
              <a:rPr lang="en-US" i="1" dirty="0">
                <a:latin typeface="Calibri"/>
                <a:cs typeface="Calibri"/>
              </a:rPr>
              <a:t>cum </a:t>
            </a:r>
            <a:r>
              <a:rPr lang="en-US" i="1" dirty="0" err="1">
                <a:latin typeface="Calibri"/>
                <a:cs typeface="Calibri"/>
              </a:rPr>
              <a:t>grano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salis</a:t>
            </a:r>
            <a:endParaRPr lang="en-US" i="1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Place MC in same risk tier as FCC-</a:t>
            </a:r>
            <a:r>
              <a:rPr lang="en-US" dirty="0" err="1">
                <a:latin typeface="Calibri"/>
                <a:cs typeface="Calibri"/>
              </a:rPr>
              <a:t>hh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Ohne Tit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9"/>
          <a:stretch/>
        </p:blipFill>
        <p:spPr>
          <a:xfrm>
            <a:off x="3401888" y="771550"/>
            <a:ext cx="5562600" cy="4276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8350" y="4587974"/>
            <a:ext cx="157353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Thomas </a:t>
            </a:r>
            <a:r>
              <a:rPr lang="en-US" sz="1400" dirty="0" err="1">
                <a:latin typeface="Calibri"/>
                <a:cs typeface="Calibri"/>
              </a:rPr>
              <a:t>Roser</a:t>
            </a:r>
            <a:r>
              <a:rPr lang="en-US" sz="1400" dirty="0">
                <a:latin typeface="Calibri"/>
                <a:cs typeface="Calibri"/>
              </a:rPr>
              <a:t> et 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6F661-00FA-D080-13A2-5DA03DE2F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967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930" y="1"/>
            <a:ext cx="6166355" cy="452558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Muon Collider magnets</a:t>
            </a:r>
            <a:endParaRPr lang="en-US" sz="3200" b="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>
          <a:blip r:embed="rId2"/>
          <a:srcRect b="50107"/>
          <a:stretch>
            <a:fillRect/>
          </a:stretch>
        </p:blipFill>
        <p:spPr>
          <a:xfrm>
            <a:off x="1142421" y="1957586"/>
            <a:ext cx="6851506" cy="1694788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76FA7BAB-F01B-8769-0F3D-FD41DEC240D3}"/>
              </a:ext>
            </a:extLst>
          </p:cNvPr>
          <p:cNvGrpSpPr/>
          <p:nvPr/>
        </p:nvGrpSpPr>
        <p:grpSpPr>
          <a:xfrm>
            <a:off x="1572249" y="2263893"/>
            <a:ext cx="3625312" cy="2896209"/>
            <a:chOff x="572332" y="3018524"/>
            <a:chExt cx="4833749" cy="38616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CD897B-C87F-82E7-70E2-F9E9B3A2F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160" t="10050" r="37329" b="6573"/>
            <a:stretch/>
          </p:blipFill>
          <p:spPr>
            <a:xfrm rot="16200000">
              <a:off x="1046079" y="4528103"/>
              <a:ext cx="1878286" cy="28257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9A4F8E-FF78-C56A-B0CC-98E65F5A11C3}"/>
                </a:ext>
              </a:extLst>
            </p:cNvPr>
            <p:cNvSpPr txBox="1"/>
            <p:nvPr/>
          </p:nvSpPr>
          <p:spPr>
            <a:xfrm>
              <a:off x="859427" y="4845763"/>
              <a:ext cx="171046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&gt; 40 T, 60 mm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3C874C2-8550-BF64-1AB4-5EF3E8CA076C}"/>
                </a:ext>
              </a:extLst>
            </p:cNvPr>
            <p:cNvSpPr/>
            <p:nvPr/>
          </p:nvSpPr>
          <p:spPr>
            <a:xfrm>
              <a:off x="4979147" y="3018524"/>
              <a:ext cx="426934" cy="17092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27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272A51A-E3FA-B651-7B72-80AAD31E1381}"/>
              </a:ext>
            </a:extLst>
          </p:cNvPr>
          <p:cNvSpPr txBox="1"/>
          <p:nvPr/>
        </p:nvSpPr>
        <p:spPr>
          <a:xfrm>
            <a:off x="6195166" y="2670839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9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1A2FA8-D117-D4CE-2CC5-9F10AE6F67A6}"/>
              </a:ext>
            </a:extLst>
          </p:cNvPr>
          <p:cNvGrpSpPr/>
          <p:nvPr/>
        </p:nvGrpSpPr>
        <p:grpSpPr>
          <a:xfrm>
            <a:off x="1212974" y="440380"/>
            <a:ext cx="2375971" cy="3227078"/>
            <a:chOff x="93299" y="587173"/>
            <a:chExt cx="3167962" cy="43027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915EDD-2AF8-1143-B6A9-83AA571C50B1}"/>
                </a:ext>
              </a:extLst>
            </p:cNvPr>
            <p:cNvSpPr txBox="1"/>
            <p:nvPr/>
          </p:nvSpPr>
          <p:spPr>
            <a:xfrm>
              <a:off x="93299" y="587173"/>
              <a:ext cx="3167962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T, 200 mm</a:t>
              </a:r>
            </a:p>
            <a:p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 heat load ≈ 5…10 kW</a:t>
              </a:r>
            </a:p>
            <a:p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 dose: 80 </a:t>
              </a:r>
              <a:r>
                <a:rPr lang="en-US" sz="135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MGy</a:t>
              </a:r>
              <a:endParaRPr lang="en-US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30D8E3E-C209-C27D-4B36-45EB06F8DF0B}"/>
                </a:ext>
              </a:extLst>
            </p:cNvPr>
            <p:cNvSpPr/>
            <p:nvPr/>
          </p:nvSpPr>
          <p:spPr>
            <a:xfrm>
              <a:off x="2168611" y="3180722"/>
              <a:ext cx="676200" cy="17092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27"/>
            </a:p>
          </p:txBody>
        </p:sp>
        <p:pic>
          <p:nvPicPr>
            <p:cNvPr id="38" name="Content Placeholder 7" descr="Graphical user interface, diagram&#10;&#10;Description automatically generated with medium confidence">
              <a:extLst>
                <a:ext uri="{FF2B5EF4-FFF2-40B4-BE49-F238E27FC236}">
                  <a16:creationId xmlns:a16="http://schemas.microsoft.com/office/drawing/2014/main" id="{6D3EAB1D-30E2-E7CC-0292-A0E7FE07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469" y="1332404"/>
              <a:ext cx="2619342" cy="143919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6CC2F0C-E829-1469-601F-1D0D62C40569}"/>
              </a:ext>
            </a:extLst>
          </p:cNvPr>
          <p:cNvGrpSpPr/>
          <p:nvPr/>
        </p:nvGrpSpPr>
        <p:grpSpPr>
          <a:xfrm>
            <a:off x="3646566" y="386632"/>
            <a:ext cx="4347361" cy="2896832"/>
            <a:chOff x="3338087" y="515509"/>
            <a:chExt cx="5796481" cy="3862443"/>
          </a:xfrm>
        </p:grpSpPr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CCD8A491-4421-C0DA-0AFA-8EF8A4953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087" y="1113549"/>
              <a:ext cx="1981445" cy="10893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EE40EA-6607-4399-A520-8A3E467E785E}"/>
                </a:ext>
              </a:extLst>
            </p:cNvPr>
            <p:cNvSpPr txBox="1"/>
            <p:nvPr/>
          </p:nvSpPr>
          <p:spPr>
            <a:xfrm>
              <a:off x="5192614" y="515509"/>
              <a:ext cx="20980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NC ±1.8 T, 400 Hz 100 mm x 30 </a:t>
              </a:r>
              <a:r>
                <a:rPr lang="en-US" sz="1350" dirty="0">
                  <a:solidFill>
                    <a:srgbClr val="FF0000"/>
                  </a:solidFill>
                </a:rPr>
                <a:t>mm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B586E80-5FD6-105B-CC02-9D4805F1E393}"/>
                </a:ext>
              </a:extLst>
            </p:cNvPr>
            <p:cNvSpPr/>
            <p:nvPr/>
          </p:nvSpPr>
          <p:spPr>
            <a:xfrm>
              <a:off x="6307370" y="3018524"/>
              <a:ext cx="1366176" cy="135942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27"/>
            </a:p>
          </p:txBody>
        </p:sp>
        <p:pic>
          <p:nvPicPr>
            <p:cNvPr id="46" name="Picture 45" descr="Diagram, schematic&#10;&#10;Description automatically generated with medium confidence">
              <a:extLst>
                <a:ext uri="{FF2B5EF4-FFF2-40B4-BE49-F238E27FC236}">
                  <a16:creationId xmlns:a16="http://schemas.microsoft.com/office/drawing/2014/main" id="{69FB0CBF-36B2-8BF6-CB63-EEAA9ED8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701" y="1113083"/>
              <a:ext cx="1504912" cy="109026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F739C5-28A5-46E9-DDB1-536033025BB9}"/>
                </a:ext>
              </a:extLst>
            </p:cNvPr>
            <p:cNvSpPr txBox="1"/>
            <p:nvPr/>
          </p:nvSpPr>
          <p:spPr>
            <a:xfrm>
              <a:off x="7155516" y="515509"/>
              <a:ext cx="197905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SC &lt; 10T</a:t>
              </a:r>
            </a:p>
            <a:p>
              <a:pPr algn="ctr"/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 mm x 30 </a:t>
              </a:r>
              <a:r>
                <a:rPr lang="en-US" sz="1350" dirty="0">
                  <a:solidFill>
                    <a:srgbClr val="FF0000"/>
                  </a:solidFill>
                </a:rPr>
                <a:t>mm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D43A39-587E-3772-4E05-8E33C2712D31}"/>
                </a:ext>
              </a:extLst>
            </p:cNvPr>
            <p:cNvSpPr/>
            <p:nvPr/>
          </p:nvSpPr>
          <p:spPr>
            <a:xfrm>
              <a:off x="3698809" y="2288373"/>
              <a:ext cx="1260000" cy="198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900" dirty="0"/>
                <a:t>SC dipole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2EF0D57-8AEE-51FE-F36E-190FD3E2556A}"/>
                </a:ext>
              </a:extLst>
            </p:cNvPr>
            <p:cNvSpPr/>
            <p:nvPr/>
          </p:nvSpPr>
          <p:spPr>
            <a:xfrm>
              <a:off x="4984331" y="2288373"/>
              <a:ext cx="1260000" cy="1980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900" dirty="0"/>
                <a:t>NC dipole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3E8452-5875-CA0F-6A3A-27BECB890709}"/>
                </a:ext>
              </a:extLst>
            </p:cNvPr>
            <p:cNvSpPr/>
            <p:nvPr/>
          </p:nvSpPr>
          <p:spPr>
            <a:xfrm>
              <a:off x="6269853" y="2288373"/>
              <a:ext cx="1260000" cy="1980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900" dirty="0"/>
                <a:t>NC dipole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4B9CC6F-1703-94B2-81E7-B2E45E58B9CB}"/>
                </a:ext>
              </a:extLst>
            </p:cNvPr>
            <p:cNvSpPr/>
            <p:nvPr/>
          </p:nvSpPr>
          <p:spPr>
            <a:xfrm>
              <a:off x="7555376" y="2288373"/>
              <a:ext cx="1260000" cy="198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900" dirty="0"/>
                <a:t>SC dipole</a:t>
              </a:r>
            </a:p>
          </p:txBody>
        </p:sp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973402C0-5394-72BA-CB89-018B416D8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23" y="1113549"/>
              <a:ext cx="1981445" cy="108933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A02423-BFC5-0FE4-2F78-4E51C62A4E67}"/>
              </a:ext>
            </a:extLst>
          </p:cNvPr>
          <p:cNvGrpSpPr/>
          <p:nvPr/>
        </p:nvGrpSpPr>
        <p:grpSpPr>
          <a:xfrm>
            <a:off x="3733768" y="1942501"/>
            <a:ext cx="4205834" cy="3028180"/>
            <a:chOff x="3454358" y="2590001"/>
            <a:chExt cx="5607778" cy="40375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F9F298-CC2C-2027-AA19-8D0F19711AFB}"/>
                </a:ext>
              </a:extLst>
            </p:cNvPr>
            <p:cNvSpPr txBox="1"/>
            <p:nvPr/>
          </p:nvSpPr>
          <p:spPr>
            <a:xfrm>
              <a:off x="3454358" y="5215095"/>
              <a:ext cx="2985004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T peak, 150 mm</a:t>
              </a:r>
            </a:p>
            <a:p>
              <a:pPr algn="r"/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 heat load ≈ 5 W/m</a:t>
              </a:r>
            </a:p>
            <a:p>
              <a:pPr algn="r"/>
              <a:r>
                <a:rPr lang="en-US" sz="135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Radiation dose ≈ 20…40 </a:t>
              </a:r>
              <a:r>
                <a:rPr lang="en-US" sz="135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MGy</a:t>
              </a:r>
              <a:endParaRPr lang="en-US" sz="135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82EBF49-B544-EF82-84B3-C4A3B49D8516}"/>
                </a:ext>
              </a:extLst>
            </p:cNvPr>
            <p:cNvSpPr/>
            <p:nvPr/>
          </p:nvSpPr>
          <p:spPr>
            <a:xfrm>
              <a:off x="7824731" y="2590001"/>
              <a:ext cx="1159572" cy="1926393"/>
            </a:xfrm>
            <a:prstGeom prst="roundRect">
              <a:avLst>
                <a:gd name="adj" fmla="val 974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27"/>
            </a:p>
          </p:txBody>
        </p:sp>
        <p:pic>
          <p:nvPicPr>
            <p:cNvPr id="56" name="Picture 55" descr="Chart, sunburst chart&#10;&#10;Description automatically generated">
              <a:extLst>
                <a:ext uri="{FF2B5EF4-FFF2-40B4-BE49-F238E27FC236}">
                  <a16:creationId xmlns:a16="http://schemas.microsoft.com/office/drawing/2014/main" id="{720CE19B-67CF-1721-D130-E6802663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7"/>
            <a:stretch/>
          </p:blipFill>
          <p:spPr>
            <a:xfrm>
              <a:off x="6429994" y="4989983"/>
              <a:ext cx="2632142" cy="163759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85C455F-EDC1-90E0-D0E0-E602DC4A6E55}"/>
              </a:ext>
            </a:extLst>
          </p:cNvPr>
          <p:cNvGrpSpPr/>
          <p:nvPr/>
        </p:nvGrpSpPr>
        <p:grpSpPr>
          <a:xfrm>
            <a:off x="2329663" y="373087"/>
            <a:ext cx="5238231" cy="4595203"/>
            <a:chOff x="1582218" y="497449"/>
            <a:chExt cx="6984307" cy="612693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A44FB02-4824-4962-74DA-C5DD79DF251A}"/>
                </a:ext>
              </a:extLst>
            </p:cNvPr>
            <p:cNvGrpSpPr/>
            <p:nvPr/>
          </p:nvGrpSpPr>
          <p:grpSpPr>
            <a:xfrm>
              <a:off x="1582218" y="497449"/>
              <a:ext cx="6984307" cy="6126936"/>
              <a:chOff x="7625611" y="1760331"/>
              <a:chExt cx="6984307" cy="612693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D67C96-1F23-592B-EC57-51EBBF10F7C7}"/>
                  </a:ext>
                </a:extLst>
              </p:cNvPr>
              <p:cNvSpPr txBox="1"/>
              <p:nvPr/>
            </p:nvSpPr>
            <p:spPr>
              <a:xfrm>
                <a:off x="7694644" y="1760331"/>
                <a:ext cx="1016004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HTS !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63DA670-83EF-B3E3-97FE-BE4E7E902476}"/>
                  </a:ext>
                </a:extLst>
              </p:cNvPr>
              <p:cNvSpPr txBox="1"/>
              <p:nvPr/>
            </p:nvSpPr>
            <p:spPr>
              <a:xfrm>
                <a:off x="7625611" y="7333270"/>
                <a:ext cx="1016004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HTS !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EF0FD1-3BB4-565E-7811-D084DB862AEE}"/>
                  </a:ext>
                </a:extLst>
              </p:cNvPr>
              <p:cNvSpPr txBox="1"/>
              <p:nvPr/>
            </p:nvSpPr>
            <p:spPr>
              <a:xfrm>
                <a:off x="13544754" y="6779273"/>
                <a:ext cx="1065164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21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HTS ?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B58620-8CD5-75EB-41EE-2BA67BC6F13A}"/>
                </a:ext>
              </a:extLst>
            </p:cNvPr>
            <p:cNvSpPr txBox="1"/>
            <p:nvPr/>
          </p:nvSpPr>
          <p:spPr>
            <a:xfrm>
              <a:off x="3827751" y="967553"/>
              <a:ext cx="106516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HTS ?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89F1F9-7E52-BD69-BAF1-25C789EA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EEDC4-D462-CA03-2B68-CA8B21D7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1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US Snowmass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6" name="Picture 5" descr="Snowmass_slid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13827" r="7875" b="17037"/>
          <a:stretch/>
        </p:blipFill>
        <p:spPr>
          <a:xfrm>
            <a:off x="2699792" y="743942"/>
            <a:ext cx="6337177" cy="355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1657" y="4299942"/>
            <a:ext cx="432047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chemeClr val="dk2"/>
              </a:buClr>
              <a:buSzPts val="4050"/>
            </a:pPr>
            <a:r>
              <a:rPr lang="en-US" sz="1400" dirty="0" err="1">
                <a:latin typeface="Calibri"/>
                <a:cs typeface="Calibri"/>
              </a:rPr>
              <a:t>Meenakshi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dirty="0" err="1">
                <a:latin typeface="Calibri"/>
                <a:cs typeface="Calibri"/>
              </a:rPr>
              <a:t>Narain</a:t>
            </a:r>
            <a:r>
              <a:rPr lang="en-US" sz="1400" dirty="0">
                <a:latin typeface="Calibri"/>
                <a:cs typeface="Calibri"/>
              </a:rPr>
              <a:t>: </a:t>
            </a:r>
            <a:r>
              <a:rPr lang="en-US" sz="1400" dirty="0">
                <a:solidFill>
                  <a:srgbClr val="C00000"/>
                </a:solidFill>
                <a:latin typeface="Calibri"/>
                <a:ea typeface="Arial"/>
                <a:cs typeface="Calibri"/>
                <a:sym typeface="Arial"/>
              </a:rPr>
              <a:t>Energy Frontier / </a:t>
            </a:r>
            <a:r>
              <a:rPr lang="en-US" sz="1400" dirty="0">
                <a:solidFill>
                  <a:srgbClr val="C00000"/>
                </a:solidFill>
                <a:latin typeface="Calibri"/>
                <a:cs typeface="Calibri"/>
              </a:rPr>
              <a:t>Large Experiments, </a:t>
            </a:r>
            <a:r>
              <a:rPr lang="en-US" sz="1400" dirty="0">
                <a:latin typeface="Calibri"/>
                <a:cs typeface="Calibri"/>
              </a:rPr>
              <a:t>Snowmass Community Summer Study July 17-26, 2022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96" y="974214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Strong interest </a:t>
            </a:r>
            <a:r>
              <a:rPr lang="en-US" sz="1400" dirty="0">
                <a:latin typeface="Calibri"/>
                <a:cs typeface="Calibri"/>
              </a:rPr>
              <a:t>in the US community in </a:t>
            </a:r>
            <a:r>
              <a:rPr lang="en-US" sz="1400" dirty="0" err="1">
                <a:latin typeface="Calibri"/>
                <a:cs typeface="Calibri"/>
              </a:rPr>
              <a:t>muon</a:t>
            </a:r>
            <a:r>
              <a:rPr lang="en-US" sz="1400" dirty="0">
                <a:latin typeface="Calibri"/>
                <a:cs typeface="Calibri"/>
              </a:rPr>
              <a:t> collider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seen as an energy frontier machine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decoupled from LC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US community wants funding for </a:t>
            </a:r>
            <a:r>
              <a:rPr lang="en-US" sz="1400" b="1" dirty="0">
                <a:latin typeface="Calibri"/>
                <a:cs typeface="Calibri"/>
              </a:rPr>
              <a:t>R&amp;D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alibri"/>
                <a:cs typeface="Calibri"/>
              </a:rPr>
              <a:t>Goal: match European effort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Community interested in the US to </a:t>
            </a:r>
            <a:r>
              <a:rPr lang="en-US" sz="1400" b="1" dirty="0">
                <a:latin typeface="Calibri"/>
                <a:cs typeface="Calibri"/>
              </a:rPr>
              <a:t>host a </a:t>
            </a:r>
            <a:r>
              <a:rPr lang="en-US" sz="1400" b="1" dirty="0" err="1">
                <a:latin typeface="Calibri"/>
                <a:cs typeface="Calibri"/>
              </a:rPr>
              <a:t>muon</a:t>
            </a:r>
            <a:r>
              <a:rPr lang="en-US" sz="1400" b="1" dirty="0">
                <a:latin typeface="Calibri"/>
                <a:cs typeface="Calibri"/>
              </a:rPr>
              <a:t> collider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1BF3D21-5A4A-4BE6-AC51-5643C47E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1" y="3737429"/>
            <a:ext cx="1224136" cy="12236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985EC9-1CF5-F1EA-EA78-2B4393381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859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Muon Collider Promises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14" name="Picture 13" descr="efficienc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6" y="2892390"/>
            <a:ext cx="3162019" cy="1983616"/>
          </a:xfrm>
          <a:prstGeom prst="rect">
            <a:avLst/>
          </a:prstGeom>
        </p:spPr>
      </p:pic>
      <p:pic>
        <p:nvPicPr>
          <p:cNvPr id="10" name="Picture 9" descr="layou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2264"/>
            <a:ext cx="3046553" cy="214952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F0DE2CB-8D0B-DADC-8C48-7E1AF01F6B79}"/>
              </a:ext>
            </a:extLst>
          </p:cNvPr>
          <p:cNvGraphicFramePr>
            <a:graphicFrameLocks noGrp="1"/>
          </p:cNvGraphicFramePr>
          <p:nvPr/>
        </p:nvGraphicFramePr>
        <p:xfrm>
          <a:off x="3779912" y="1203598"/>
          <a:ext cx="5112569" cy="32156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11769">
                  <a:extLst>
                    <a:ext uri="{9D8B030D-6E8A-4147-A177-3AD203B41FA5}">
                      <a16:colId xmlns:a16="http://schemas.microsoft.com/office/drawing/2014/main" val="1519030523"/>
                    </a:ext>
                  </a:extLst>
                </a:gridCol>
                <a:gridCol w="603550">
                  <a:extLst>
                    <a:ext uri="{9D8B030D-6E8A-4147-A177-3AD203B41FA5}">
                      <a16:colId xmlns:a16="http://schemas.microsoft.com/office/drawing/2014/main" val="1211127363"/>
                    </a:ext>
                  </a:extLst>
                </a:gridCol>
                <a:gridCol w="1104961">
                  <a:extLst>
                    <a:ext uri="{9D8B030D-6E8A-4147-A177-3AD203B41FA5}">
                      <a16:colId xmlns:a16="http://schemas.microsoft.com/office/drawing/2014/main" val="3980414708"/>
                    </a:ext>
                  </a:extLst>
                </a:gridCol>
                <a:gridCol w="949067">
                  <a:extLst>
                    <a:ext uri="{9D8B030D-6E8A-4147-A177-3AD203B41FA5}">
                      <a16:colId xmlns:a16="http://schemas.microsoft.com/office/drawing/2014/main" val="454852036"/>
                    </a:ext>
                  </a:extLst>
                </a:gridCol>
                <a:gridCol w="981196">
                  <a:extLst>
                    <a:ext uri="{9D8B030D-6E8A-4147-A177-3AD203B41FA5}">
                      <a16:colId xmlns:a16="http://schemas.microsoft.com/office/drawing/2014/main" val="2219208503"/>
                    </a:ext>
                  </a:extLst>
                </a:gridCol>
                <a:gridCol w="662026">
                  <a:extLst>
                    <a:ext uri="{9D8B030D-6E8A-4147-A177-3AD203B41FA5}">
                      <a16:colId xmlns:a16="http://schemas.microsoft.com/office/drawing/2014/main" val="3179494485"/>
                    </a:ext>
                  </a:extLst>
                </a:gridCol>
              </a:tblGrid>
              <a:tr h="471139">
                <a:tc>
                  <a:txBody>
                    <a:bodyPr/>
                    <a:lstStyle/>
                    <a:p>
                      <a:pPr algn="ctr"/>
                      <a:endParaRPr lang="en-CH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CME</a:t>
                      </a:r>
                    </a:p>
                    <a:p>
                      <a:pPr algn="ctr"/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[TeV]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 per IP [10</a:t>
                      </a:r>
                      <a:r>
                        <a:rPr lang="en-CH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r>
                        <a:rPr lang="en-CH" sz="14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</a:t>
                      </a:r>
                      <a:r>
                        <a:rPr lang="en-CH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</a:t>
                      </a:r>
                      <a:r>
                        <a:rPr lang="en-CH" sz="14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CH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ears to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 range</a:t>
                      </a:r>
                    </a:p>
                    <a:p>
                      <a:pPr algn="ctr"/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[B$]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[MW]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665852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FCC-ee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334448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455909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422883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088114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18-30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533934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19-24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7-12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376561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800794"/>
                  </a:ext>
                </a:extLst>
              </a:tr>
              <a:tr h="337188"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FCC-hh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30-50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H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22378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F95E04A-15ED-649A-C14D-E359BD5A4A42}"/>
              </a:ext>
            </a:extLst>
          </p:cNvPr>
          <p:cNvSpPr txBox="1"/>
          <p:nvPr/>
        </p:nvSpPr>
        <p:spPr>
          <a:xfrm>
            <a:off x="3012802" y="557267"/>
            <a:ext cx="530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US Snowmass Implementation Task Force: Th. Roser, R. Brinkmann, S. Cousineau, D. Denisov, S. Gessner, S. Gourlay, Ph. Lebrun, M. Narain, K. Oide, T. Raubenheimer, J. Seeman, V. Shiltsev, J. Straight, M. Turner, L. Wang et 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5AEEF-94D1-00FE-A992-387E088F9884}"/>
              </a:ext>
            </a:extLst>
          </p:cNvPr>
          <p:cNvSpPr txBox="1"/>
          <p:nvPr/>
        </p:nvSpPr>
        <p:spPr>
          <a:xfrm>
            <a:off x="4938373" y="4496221"/>
            <a:ext cx="3162019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Judgement by ITF, take it </a:t>
            </a:r>
            <a:r>
              <a:rPr lang="en-CH" sz="1400" i="1" dirty="0">
                <a:latin typeface="Calibri" panose="020F0502020204030204" pitchFamily="34" charset="0"/>
                <a:cs typeface="Calibri" panose="020F0502020204030204" pitchFamily="34" charset="0"/>
              </a:rPr>
              <a:t>cum grano salis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A4D0A8-82D3-A7EA-58A3-C97A258B764A}"/>
              </a:ext>
            </a:extLst>
          </p:cNvPr>
          <p:cNvSpPr/>
          <p:nvPr/>
        </p:nvSpPr>
        <p:spPr>
          <a:xfrm>
            <a:off x="3779912" y="3363838"/>
            <a:ext cx="5184576" cy="731242"/>
          </a:xfrm>
          <a:prstGeom prst="frame">
            <a:avLst>
              <a:gd name="adj1" fmla="val 41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565450-8CE7-3083-F874-36425088F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293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C4784-B9B9-1BBF-2FDE-288943BF9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90" y="1086699"/>
            <a:ext cx="2995922" cy="1801850"/>
          </a:xfrm>
          <a:prstGeom prst="rect">
            <a:avLst/>
          </a:prstGeom>
        </p:spPr>
      </p:pic>
      <p:pic>
        <p:nvPicPr>
          <p:cNvPr id="2" name="Image 21" descr="MUON-Slide-graphBase-pagebottom.jpg">
            <a:extLst>
              <a:ext uri="{FF2B5EF4-FFF2-40B4-BE49-F238E27FC236}">
                <a16:creationId xmlns:a16="http://schemas.microsoft.com/office/drawing/2014/main" id="{A3488BB6-946D-4A07-FE73-4E971E7C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16874"/>
            <a:ext cx="9144000" cy="526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EDC2C-2579-90DB-2BB8-BB9F4E753B4F}"/>
              </a:ext>
            </a:extLst>
          </p:cNvPr>
          <p:cNvSpPr txBox="1"/>
          <p:nvPr/>
        </p:nvSpPr>
        <p:spPr>
          <a:xfrm>
            <a:off x="349978" y="3272099"/>
            <a:ext cx="3421856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Baseline updated form 1.5 to </a:t>
            </a:r>
            <a:r>
              <a:rPr lang="en-US" sz="900" b="1" dirty="0"/>
              <a:t>2MW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Modeling </a:t>
            </a:r>
            <a:r>
              <a:rPr lang="en-US" sz="900" b="1" dirty="0"/>
              <a:t>supports in the model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Studying </a:t>
            </a:r>
            <a:r>
              <a:rPr lang="en-US" sz="900" b="1" dirty="0"/>
              <a:t>tilted beam</a:t>
            </a:r>
            <a:r>
              <a:rPr lang="en-US" sz="900" dirty="0"/>
              <a:t>: 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en-US" sz="900" dirty="0"/>
              <a:t>Effect found </a:t>
            </a:r>
            <a:r>
              <a:rPr lang="en-US" sz="900" b="1" dirty="0"/>
              <a:t>positive</a:t>
            </a:r>
            <a:r>
              <a:rPr lang="en-US" sz="900" dirty="0"/>
              <a:t>. Reduction of peak temperature from 3280 K (straight) to 2940 K (tilted) due to the lower energy deposition.  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en-US" sz="900" b="1" dirty="0"/>
              <a:t>Mechanical stresses</a:t>
            </a:r>
            <a:r>
              <a:rPr lang="en-US" sz="900" dirty="0"/>
              <a:t>: stress wave expected to be “small” but </a:t>
            </a:r>
            <a:r>
              <a:rPr lang="en-US" sz="900" b="1" dirty="0"/>
              <a:t>dynamic</a:t>
            </a:r>
            <a:r>
              <a:rPr lang="en-US" sz="900" dirty="0"/>
              <a:t> analysis is ongoing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0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3CBFC7-FEC7-7278-9EFD-9308D038D77D}"/>
              </a:ext>
            </a:extLst>
          </p:cNvPr>
          <p:cNvSpPr txBox="1"/>
          <p:nvPr/>
        </p:nvSpPr>
        <p:spPr>
          <a:xfrm>
            <a:off x="1576065" y="446920"/>
            <a:ext cx="1221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rgbClr val="FF3948"/>
                </a:solidFill>
              </a:rPr>
              <a:t>CARBON TARGET</a:t>
            </a:r>
            <a:endParaRPr lang="en-GB" sz="1500" b="1" dirty="0">
              <a:solidFill>
                <a:srgbClr val="FF3948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BF3D40-B709-1896-FDFB-2F7F3C99B5B7}"/>
              </a:ext>
            </a:extLst>
          </p:cNvPr>
          <p:cNvSpPr txBox="1"/>
          <p:nvPr/>
        </p:nvSpPr>
        <p:spPr>
          <a:xfrm>
            <a:off x="1307608" y="2898221"/>
            <a:ext cx="173884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 err="1"/>
              <a:t>Graphite</a:t>
            </a:r>
            <a:r>
              <a:rPr lang="es-ES" sz="788" i="1" dirty="0"/>
              <a:t> </a:t>
            </a:r>
            <a:r>
              <a:rPr lang="es-ES" sz="788" i="1" dirty="0" err="1"/>
              <a:t>rod</a:t>
            </a:r>
            <a:r>
              <a:rPr lang="es-ES" sz="788" i="1" dirty="0"/>
              <a:t> &amp; </a:t>
            </a:r>
            <a:r>
              <a:rPr lang="es-ES" sz="788" i="1" dirty="0" err="1"/>
              <a:t>supports</a:t>
            </a:r>
            <a:r>
              <a:rPr lang="es-ES" sz="788" i="1" dirty="0"/>
              <a:t>: stress </a:t>
            </a:r>
            <a:r>
              <a:rPr lang="es-ES" sz="788" i="1" dirty="0" err="1"/>
              <a:t>field</a:t>
            </a:r>
            <a:endParaRPr lang="en-GB" sz="788" i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5827D1-681F-EDE2-AAE3-E358BE598D99}"/>
              </a:ext>
            </a:extLst>
          </p:cNvPr>
          <p:cNvSpPr/>
          <p:nvPr/>
        </p:nvSpPr>
        <p:spPr>
          <a:xfrm>
            <a:off x="212762" y="969818"/>
            <a:ext cx="3696290" cy="3593265"/>
          </a:xfrm>
          <a:prstGeom prst="roundRect">
            <a:avLst/>
          </a:prstGeom>
          <a:noFill/>
          <a:ln w="28575">
            <a:solidFill>
              <a:srgbClr val="2D4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Image 17" descr="MCC-LogoFinal-V01.jpg">
            <a:extLst>
              <a:ext uri="{FF2B5EF4-FFF2-40B4-BE49-F238E27FC236}">
                <a16:creationId xmlns:a16="http://schemas.microsoft.com/office/drawing/2014/main" id="{68974871-77F8-78AF-3704-AA30B63EC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" y="125181"/>
            <a:ext cx="803910" cy="7910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9D5EC3-2BEB-8008-D587-4377B224B6CB}"/>
              </a:ext>
            </a:extLst>
          </p:cNvPr>
          <p:cNvSpPr txBox="1"/>
          <p:nvPr/>
        </p:nvSpPr>
        <p:spPr>
          <a:xfrm>
            <a:off x="4833986" y="2521723"/>
            <a:ext cx="381572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Update to </a:t>
            </a:r>
            <a:r>
              <a:rPr lang="en-US" sz="900" b="1" dirty="0"/>
              <a:t>2 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b="1" dirty="0"/>
              <a:t>Titanium</a:t>
            </a:r>
            <a:r>
              <a:rPr lang="en-US" sz="900" dirty="0"/>
              <a:t> vessel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Thermomechanical studies made to check the resistance to</a:t>
            </a:r>
          </a:p>
          <a:p>
            <a:r>
              <a:rPr lang="en-US" sz="900" dirty="0"/>
              <a:t>          </a:t>
            </a:r>
            <a:r>
              <a:rPr lang="en-US" sz="900" b="1" dirty="0"/>
              <a:t>high temperatures </a:t>
            </a:r>
            <a:r>
              <a:rPr lang="en-US" sz="900" dirty="0"/>
              <a:t>and </a:t>
            </a:r>
            <a:r>
              <a:rPr lang="en-US" sz="900" b="1" dirty="0"/>
              <a:t>cooling pressures</a:t>
            </a:r>
          </a:p>
          <a:p>
            <a:pPr marL="557213" lvl="1" indent="-214313">
              <a:buFont typeface="Wingdings" panose="05000000000000000000" pitchFamily="2" charset="2"/>
              <a:buChar char="ü"/>
            </a:pPr>
            <a:r>
              <a:rPr lang="en-US" sz="900" dirty="0"/>
              <a:t>Titanium vessel capable of </a:t>
            </a:r>
            <a:r>
              <a:rPr lang="en-US" sz="900" b="1" dirty="0"/>
              <a:t>withstanding the requirements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No significant dynamic effects observed. Quasi-steady state behavior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Two concepts being studied: simply supported cylinder and cantilever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s-E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E7E9FF-6A60-6977-1C83-7F49869B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5171" y="1238209"/>
            <a:ext cx="1944628" cy="940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2D9B5E-0064-62BF-28CF-C8404388399C}"/>
              </a:ext>
            </a:extLst>
          </p:cNvPr>
          <p:cNvSpPr txBox="1"/>
          <p:nvPr/>
        </p:nvSpPr>
        <p:spPr>
          <a:xfrm>
            <a:off x="5935655" y="477968"/>
            <a:ext cx="1612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rgbClr val="FF3948"/>
                </a:solidFill>
              </a:rPr>
              <a:t>TARGET VESSEL</a:t>
            </a:r>
            <a:endParaRPr lang="en-GB" sz="1500" b="1" dirty="0">
              <a:solidFill>
                <a:srgbClr val="FF3948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AB6DF5-FF1C-E4AC-A20E-68FF1D22B8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863" y="1086726"/>
            <a:ext cx="2084847" cy="12208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969F82-69F8-CE56-FB8A-45D37D1F6373}"/>
              </a:ext>
            </a:extLst>
          </p:cNvPr>
          <p:cNvSpPr txBox="1"/>
          <p:nvPr/>
        </p:nvSpPr>
        <p:spPr>
          <a:xfrm>
            <a:off x="4863566" y="2316825"/>
            <a:ext cx="177111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 err="1"/>
              <a:t>Simply</a:t>
            </a:r>
            <a:r>
              <a:rPr lang="es-ES" sz="788" i="1" dirty="0"/>
              <a:t> </a:t>
            </a:r>
            <a:r>
              <a:rPr lang="es-ES" sz="788" i="1" dirty="0" err="1"/>
              <a:t>supported</a:t>
            </a:r>
            <a:r>
              <a:rPr lang="es-ES" sz="788" i="1" dirty="0"/>
              <a:t> </a:t>
            </a:r>
            <a:r>
              <a:rPr lang="es-ES" sz="788" i="1" dirty="0" err="1"/>
              <a:t>vessel</a:t>
            </a:r>
            <a:r>
              <a:rPr lang="es-ES" sz="788" i="1" dirty="0"/>
              <a:t> – stress </a:t>
            </a:r>
            <a:r>
              <a:rPr lang="es-ES" sz="788" i="1" dirty="0" err="1"/>
              <a:t>field</a:t>
            </a:r>
            <a:endParaRPr lang="en-GB" sz="788" i="1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CC738EF-8554-2282-279C-75AAEE8345A8}"/>
              </a:ext>
            </a:extLst>
          </p:cNvPr>
          <p:cNvSpPr/>
          <p:nvPr/>
        </p:nvSpPr>
        <p:spPr>
          <a:xfrm>
            <a:off x="4507614" y="977835"/>
            <a:ext cx="4204372" cy="2624347"/>
          </a:xfrm>
          <a:prstGeom prst="roundRect">
            <a:avLst/>
          </a:prstGeom>
          <a:noFill/>
          <a:ln w="28575">
            <a:solidFill>
              <a:srgbClr val="2D4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BB357D-6FBA-42C8-B39B-EC3E8F1E9F47}"/>
              </a:ext>
            </a:extLst>
          </p:cNvPr>
          <p:cNvSpPr txBox="1"/>
          <p:nvPr/>
        </p:nvSpPr>
        <p:spPr>
          <a:xfrm>
            <a:off x="6675656" y="2313528"/>
            <a:ext cx="2049987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 err="1"/>
              <a:t>Cantilever</a:t>
            </a:r>
            <a:r>
              <a:rPr lang="es-ES" sz="788" i="1" dirty="0"/>
              <a:t>  </a:t>
            </a:r>
            <a:r>
              <a:rPr lang="es-ES" sz="788" i="1" dirty="0" err="1"/>
              <a:t>supported</a:t>
            </a:r>
            <a:r>
              <a:rPr lang="es-ES" sz="788" i="1" dirty="0"/>
              <a:t> </a:t>
            </a:r>
            <a:r>
              <a:rPr lang="es-ES" sz="788" i="1" dirty="0" err="1"/>
              <a:t>vessel</a:t>
            </a:r>
            <a:r>
              <a:rPr lang="es-ES" sz="788" i="1" dirty="0"/>
              <a:t> – stress </a:t>
            </a:r>
            <a:r>
              <a:rPr lang="es-ES" sz="788" i="1" dirty="0" err="1"/>
              <a:t>field</a:t>
            </a:r>
            <a:endParaRPr lang="en-GB" sz="788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C11826-0F13-C9EE-8851-A2BBFCD34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534" y="3845212"/>
            <a:ext cx="1480232" cy="6864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5FD1183-7CC7-429E-696D-F2E9545A3F90}"/>
              </a:ext>
            </a:extLst>
          </p:cNvPr>
          <p:cNvSpPr/>
          <p:nvPr/>
        </p:nvSpPr>
        <p:spPr>
          <a:xfrm>
            <a:off x="4507613" y="3709763"/>
            <a:ext cx="4204371" cy="901164"/>
          </a:xfrm>
          <a:prstGeom prst="roundRect">
            <a:avLst/>
          </a:prstGeom>
          <a:noFill/>
          <a:ln w="28575">
            <a:solidFill>
              <a:srgbClr val="2D4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B6198-4AFA-F7FF-9C66-13D84BFBEA94}"/>
              </a:ext>
            </a:extLst>
          </p:cNvPr>
          <p:cNvSpPr txBox="1"/>
          <p:nvPr/>
        </p:nvSpPr>
        <p:spPr>
          <a:xfrm>
            <a:off x="4789969" y="3801336"/>
            <a:ext cx="22913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Evolutions from the </a:t>
            </a:r>
            <a:r>
              <a:rPr lang="en-US" sz="900" b="1" dirty="0"/>
              <a:t>design</a:t>
            </a:r>
            <a:r>
              <a:rPr lang="en-US" sz="900" dirty="0"/>
              <a:t>, </a:t>
            </a:r>
            <a:r>
              <a:rPr lang="en-US" sz="900" b="1" dirty="0"/>
              <a:t>manufacturing  </a:t>
            </a:r>
            <a:r>
              <a:rPr lang="es-ES" sz="900" b="1" dirty="0"/>
              <a:t>&amp; </a:t>
            </a:r>
            <a:r>
              <a:rPr lang="en-US" sz="900" b="1" dirty="0"/>
              <a:t>assembly</a:t>
            </a:r>
            <a:r>
              <a:rPr lang="en-US" sz="900" dirty="0"/>
              <a:t>  point of view of every component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dirty="0"/>
              <a:t>Also progress on </a:t>
            </a:r>
            <a:r>
              <a:rPr lang="en-US" sz="900" b="1" dirty="0"/>
              <a:t>integration</a:t>
            </a:r>
            <a:r>
              <a:rPr lang="en-US" sz="900" dirty="0"/>
              <a:t> with the </a:t>
            </a:r>
            <a:r>
              <a:rPr lang="en-US" sz="900" b="1" dirty="0"/>
              <a:t>solenoid cryostat</a:t>
            </a:r>
            <a:endParaRPr lang="es-ES" sz="105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00BABF1-0503-524A-E97F-9512B2E05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A9E6EB6-D483-A906-56CD-AE3B04B6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9BAF-C2AB-1142-82C9-27611F29843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33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"/>
            <a:ext cx="8229600" cy="355022"/>
          </a:xfrm>
        </p:spPr>
        <p:txBody>
          <a:bodyPr>
            <a:noAutofit/>
          </a:bodyPr>
          <a:lstStyle/>
          <a:p>
            <a:r>
              <a:rPr lang="en-US" sz="3200" b="0" dirty="0">
                <a:latin typeface="Calibri"/>
                <a:cs typeface="Calibri"/>
              </a:rPr>
              <a:t>Coordination Committee Members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96" y="4922048"/>
            <a:ext cx="5521544" cy="221452"/>
          </a:xfrm>
        </p:spPr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84902" y="915566"/>
          <a:ext cx="4010070" cy="505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845">
                <a:tc>
                  <a:txBody>
                    <a:bodyPr/>
                    <a:lstStyle/>
                    <a:p>
                      <a:r>
                        <a:rPr lang="en-US" sz="1200" dirty="0"/>
                        <a:t>Physics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Andrea </a:t>
                      </a:r>
                      <a:r>
                        <a:rPr lang="en-US" sz="1200" dirty="0" err="1"/>
                        <a:t>Wulzer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dirty="0"/>
                        <a:t>Detector and MDI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Donatella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Lucchesi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4902" y="1528630"/>
          <a:ext cx="4010070" cy="11949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845">
                <a:tc>
                  <a:txBody>
                    <a:bodyPr/>
                    <a:lstStyle/>
                    <a:p>
                      <a:r>
                        <a:rPr lang="en-US" sz="1200" dirty="0"/>
                        <a:t>Protons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Natalia </a:t>
                      </a:r>
                      <a:r>
                        <a:rPr lang="en-US" sz="1200" dirty="0" err="1"/>
                        <a:t>Milas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r>
                        <a:rPr lang="en-US" sz="1200" dirty="0" err="1"/>
                        <a:t>Muon</a:t>
                      </a:r>
                      <a:r>
                        <a:rPr lang="en-US" sz="1200" dirty="0"/>
                        <a:t> production</a:t>
                      </a:r>
                      <a:r>
                        <a:rPr lang="en-US" sz="1200" baseline="0" dirty="0"/>
                        <a:t> and cooling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Chris Rogers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dirty="0" err="1"/>
                        <a:t>Muon</a:t>
                      </a:r>
                      <a:r>
                        <a:rPr lang="en-US" sz="1200" dirty="0"/>
                        <a:t> acceleration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Antoine Chance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dirty="0"/>
                        <a:t>Collider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Christian </a:t>
                      </a:r>
                      <a:r>
                        <a:rPr lang="en-US" sz="1200" dirty="0" err="1"/>
                        <a:t>Carli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84902" y="2818834"/>
          <a:ext cx="4010070" cy="13702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845">
                <a:tc>
                  <a:txBody>
                    <a:bodyPr/>
                    <a:lstStyle/>
                    <a:p>
                      <a:r>
                        <a:rPr lang="en-US" sz="1200" dirty="0"/>
                        <a:t>Magnets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Luca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baseline="0" dirty="0" err="1"/>
                        <a:t>Bottura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b="0" dirty="0"/>
                        <a:t>RF</a:t>
                      </a:r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Alexej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baseline="0" dirty="0" err="1"/>
                        <a:t>Grudiev</a:t>
                      </a:r>
                      <a:r>
                        <a:rPr lang="en-US" sz="1200" b="0" baseline="0" dirty="0"/>
                        <a:t>, Claude </a:t>
                      </a:r>
                      <a:r>
                        <a:rPr lang="en-US" sz="1200" b="0" baseline="0" dirty="0" err="1"/>
                        <a:t>Marchand</a:t>
                      </a:r>
                      <a:endParaRPr lang="en-US" sz="1200" b="0" baseline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r>
                        <a:rPr lang="en-US" sz="1200" b="0" dirty="0"/>
                        <a:t>Beam-matter</a:t>
                      </a:r>
                      <a:r>
                        <a:rPr lang="en-US" sz="1200" b="0" baseline="0" dirty="0"/>
                        <a:t> int.</a:t>
                      </a:r>
                    </a:p>
                    <a:p>
                      <a:r>
                        <a:rPr lang="en-US" sz="1200" b="0" baseline="0" dirty="0"/>
                        <a:t>target systems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Anton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baseline="0" dirty="0" err="1"/>
                        <a:t>Lechner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dirty="0"/>
                        <a:t>Collective</a:t>
                      </a:r>
                      <a:r>
                        <a:rPr lang="en-US" sz="1200" baseline="0" dirty="0"/>
                        <a:t> effects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Elias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baseline="0" dirty="0" err="1"/>
                        <a:t>Metral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676731" y="1059582"/>
          <a:ext cx="4010072" cy="1011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845">
                <a:tc>
                  <a:txBody>
                    <a:bodyPr/>
                    <a:lstStyle/>
                    <a:p>
                      <a:r>
                        <a:rPr lang="en-US" sz="1200" b="0" dirty="0"/>
                        <a:t>US</a:t>
                      </a:r>
                      <a:r>
                        <a:rPr lang="en-US" sz="1200" b="0" baseline="0" dirty="0"/>
                        <a:t> (detector)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Sergo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baseline="0" dirty="0" err="1"/>
                        <a:t>Jindariani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b="0" dirty="0"/>
                        <a:t>US</a:t>
                      </a:r>
                      <a:r>
                        <a:rPr lang="en-US" sz="1200" b="0" baseline="0" dirty="0"/>
                        <a:t> (accelerator)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Mark</a:t>
                      </a:r>
                      <a:r>
                        <a:rPr lang="en-US" sz="1200" b="0" baseline="0" dirty="0"/>
                        <a:t> Palmer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b="0" dirty="0"/>
                        <a:t>Asia (China)</a:t>
                      </a:r>
                      <a:r>
                        <a:rPr lang="en-US" sz="1200" b="0" baseline="0" dirty="0"/>
                        <a:t> 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Jingyu</a:t>
                      </a:r>
                      <a:r>
                        <a:rPr lang="en-US" sz="1200" b="0" baseline="0" dirty="0"/>
                        <a:t> Tang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b="0" dirty="0"/>
                        <a:t>Asia (Japan)</a:t>
                      </a:r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tbd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84902" y="4303539"/>
          <a:ext cx="4010070" cy="500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0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614">
                <a:tc>
                  <a:txBody>
                    <a:bodyPr/>
                    <a:lstStyle/>
                    <a:p>
                      <a:r>
                        <a:rPr lang="en-US" sz="1200" b="0" dirty="0"/>
                        <a:t>Cooling</a:t>
                      </a:r>
                      <a:r>
                        <a:rPr lang="en-US" sz="1200" b="0" baseline="0" dirty="0"/>
                        <a:t> cell design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/>
                        <a:t>Lucio</a:t>
                      </a:r>
                      <a:r>
                        <a:rPr lang="en-US" sz="1200" b="0" baseline="0" dirty="0"/>
                        <a:t> Rossi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200" b="0" dirty="0"/>
                        <a:t>Demonstrator</a:t>
                      </a:r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/>
                        <a:t>Roberto</a:t>
                      </a:r>
                      <a:r>
                        <a:rPr lang="en-US" sz="1200" b="0" baseline="0" dirty="0"/>
                        <a:t> </a:t>
                      </a:r>
                      <a:r>
                        <a:rPr lang="en-US" sz="1200" b="0" baseline="0" dirty="0" err="1"/>
                        <a:t>Losito</a:t>
                      </a:r>
                      <a:endParaRPr lang="en-US" sz="1200" b="0" dirty="0"/>
                    </a:p>
                  </a:txBody>
                  <a:tcPr marL="83206" marR="83206" marT="31173" marB="3117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6732" y="2726799"/>
            <a:ext cx="401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Calibri"/>
              </a:rPr>
              <a:t>A strengthening on the physics and detector side is planned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21DC5-9684-40F2-BB40-3761B7C61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90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EU Design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EEA8D-B552-55FB-92EA-9ECB97C21D88}"/>
              </a:ext>
            </a:extLst>
          </p:cNvPr>
          <p:cNvSpPr txBox="1"/>
          <p:nvPr/>
        </p:nvSpPr>
        <p:spPr>
          <a:xfrm>
            <a:off x="4860032" y="3147814"/>
            <a:ext cx="41044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Kick-off meeting in 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rch 2023: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https://indico.cern.ch/event/1219912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Many thanks to all that contributed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https://mucol.web.cern.ch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1A27B-44AD-40FF-A734-A3B6277BAF3E}"/>
              </a:ext>
            </a:extLst>
          </p:cNvPr>
          <p:cNvSpPr txBox="1"/>
          <p:nvPr/>
        </p:nvSpPr>
        <p:spPr>
          <a:xfrm>
            <a:off x="179512" y="843558"/>
            <a:ext cx="4320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Has been approved summer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Very helpful to kick-start collaboration</a:t>
            </a: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Reapproved early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It appears that there has been s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ome issue with the refereeing of several projects, probably not directly with the muon collider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Brings 3 MEUR from the European Commission, the UK and Switzerland and about 4 MEUR from the partners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Basically nothing for CERN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023F5-AC95-2856-1DFF-4D61E69CDA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33" b="27391"/>
          <a:stretch/>
        </p:blipFill>
        <p:spPr>
          <a:xfrm>
            <a:off x="179512" y="3386894"/>
            <a:ext cx="4176464" cy="1345096"/>
          </a:xfrm>
          <a:prstGeom prst="rect">
            <a:avLst/>
          </a:prstGeom>
        </p:spPr>
      </p:pic>
      <p:pic>
        <p:nvPicPr>
          <p:cNvPr id="10" name="Picture 9" descr="A picture containing text, font, diagram, rectangle&#10;&#10;Description automatically generated">
            <a:extLst>
              <a:ext uri="{FF2B5EF4-FFF2-40B4-BE49-F238E27FC236}">
                <a16:creationId xmlns:a16="http://schemas.microsoft.com/office/drawing/2014/main" id="{7C60CE2D-F743-B892-971B-065703B39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795" y="901044"/>
            <a:ext cx="4713907" cy="2246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D9CB01-CCC6-7090-66E7-82AEFD27ADBE}"/>
              </a:ext>
            </a:extLst>
          </p:cNvPr>
          <p:cNvSpPr txBox="1"/>
          <p:nvPr/>
        </p:nvSpPr>
        <p:spPr>
          <a:xfrm>
            <a:off x="6190587" y="4587974"/>
            <a:ext cx="2701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celeriter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fieri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quidquid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fiat </a:t>
            </a:r>
            <a:r>
              <a:rPr lang="en-US" sz="12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satis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bene</a:t>
            </a:r>
            <a:endParaRPr lang="en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A4927A-0E49-EE65-5DAF-96B1071F4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6307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EU Design Study Work </a:t>
            </a:r>
            <a:r>
              <a:rPr lang="en-US" sz="3200" dirty="0" err="1">
                <a:latin typeface="Calibri"/>
                <a:cs typeface="Calibri"/>
              </a:rPr>
              <a:t>Programme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B581E9-5FA7-0AFD-26AB-2E25411B4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3" t="10718" r="16885"/>
          <a:stretch/>
        </p:blipFill>
        <p:spPr>
          <a:xfrm rot="5400000">
            <a:off x="3640268" y="-924512"/>
            <a:ext cx="3134991" cy="6073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558BD3-1F24-9D47-827A-F14F6350B96C}"/>
              </a:ext>
            </a:extLst>
          </p:cNvPr>
          <p:cNvSpPr txBox="1"/>
          <p:nvPr/>
        </p:nvSpPr>
        <p:spPr>
          <a:xfrm>
            <a:off x="0" y="987574"/>
            <a:ext cx="2915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Workpackage leaders: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1: R. Losito (CERN)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2: D. Lucchesi (INFN, Padua)                 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3: N. Milas (ESS)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4: Ch. Rogers (RAL)              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5: A. Choince (CEA)                               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6: C. Marchand (CEA)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7: L. B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ttura (CERN)              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WP 8: L. R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ssi (U. Milano)</a:t>
            </a:r>
          </a:p>
          <a:p>
            <a:endParaRPr lang="en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Study Leader: D. Schulte (CERN)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Deputy Study Leader: Ch. Rogers (RAL)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Technical Coordinator: R. Losito (CERN)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Gender Advisor: E.J. Bahng (ISU)</a:t>
            </a:r>
          </a:p>
          <a:p>
            <a:r>
              <a:rPr lang="en-CH" sz="1200" dirty="0">
                <a:latin typeface="Calibri" panose="020F0502020204030204" pitchFamily="34" charset="0"/>
                <a:cs typeface="Calibri" panose="020F0502020204030204" pitchFamily="34" charset="0"/>
              </a:rPr>
              <a:t>Publications: E. Metral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CCD62-BC26-30B5-69DD-7B6E44E8D392}"/>
              </a:ext>
            </a:extLst>
          </p:cNvPr>
          <p:cNvSpPr txBox="1"/>
          <p:nvPr/>
        </p:nvSpPr>
        <p:spPr>
          <a:xfrm>
            <a:off x="2843808" y="3849896"/>
            <a:ext cx="5082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Includes an important part of the work directly and much indirectly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F13CEA-097C-99AC-4323-0CB5A25E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445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 err="1">
                <a:latin typeface="Calibri"/>
                <a:cs typeface="Calibri"/>
              </a:rPr>
              <a:t>MuCol</a:t>
            </a:r>
            <a:r>
              <a:rPr lang="en-US" sz="3200" dirty="0">
                <a:latin typeface="Calibri"/>
                <a:cs typeface="Calibri"/>
              </a:rPr>
              <a:t> Timeline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846AC-BC6C-EFF7-93CC-887C97739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33" b="27391"/>
          <a:stretch/>
        </p:blipFill>
        <p:spPr>
          <a:xfrm>
            <a:off x="395536" y="872378"/>
            <a:ext cx="8183037" cy="2635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E5A82-A232-8109-09F0-45C5A0349F07}"/>
              </a:ext>
            </a:extLst>
          </p:cNvPr>
          <p:cNvSpPr txBox="1"/>
          <p:nvPr/>
        </p:nvSpPr>
        <p:spPr>
          <a:xfrm>
            <a:off x="2051720" y="3507854"/>
            <a:ext cx="543353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Finish February 2027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Preliminary report by early 2026, in case EU strategy takes place in 2026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Iterating on parameters ad design each year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More detail in Roberto’s presentation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809F2D-B41C-7A46-984F-D749D0F03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770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 descr="MUON-Slide-graphBase-pagebottom.jpg">
            <a:extLst>
              <a:ext uri="{FF2B5EF4-FFF2-40B4-BE49-F238E27FC236}">
                <a16:creationId xmlns:a16="http://schemas.microsoft.com/office/drawing/2014/main" id="{A3488BB6-946D-4A07-FE73-4E971E7CC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874"/>
            <a:ext cx="9144000" cy="526627"/>
          </a:xfrm>
          <a:prstGeom prst="rect">
            <a:avLst/>
          </a:prstGeom>
        </p:spPr>
      </p:pic>
      <p:pic>
        <p:nvPicPr>
          <p:cNvPr id="3" name="Image 17" descr="MCC-LogoFinal-V01.jpg">
            <a:extLst>
              <a:ext uri="{FF2B5EF4-FFF2-40B4-BE49-F238E27FC236}">
                <a16:creationId xmlns:a16="http://schemas.microsoft.com/office/drawing/2014/main" id="{68974871-77F8-78AF-3704-AA30B63E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" y="125181"/>
            <a:ext cx="803910" cy="791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0DE35-7949-56FE-AE38-A7FB8A166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716" y="727576"/>
            <a:ext cx="2171978" cy="11819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2A227C-57EE-D9A0-A92E-9DD238A6C108}"/>
              </a:ext>
            </a:extLst>
          </p:cNvPr>
          <p:cNvSpPr txBox="1"/>
          <p:nvPr/>
        </p:nvSpPr>
        <p:spPr>
          <a:xfrm>
            <a:off x="5992045" y="452506"/>
            <a:ext cx="1612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>
                <a:solidFill>
                  <a:srgbClr val="FF3948"/>
                </a:solidFill>
              </a:rPr>
              <a:t>BEAM WINDOW</a:t>
            </a:r>
            <a:endParaRPr lang="en-GB" sz="1500" b="1" dirty="0">
              <a:solidFill>
                <a:srgbClr val="FF3948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E0FB5E-9807-3DD5-180B-A0552DF7EFCA}"/>
              </a:ext>
            </a:extLst>
          </p:cNvPr>
          <p:cNvSpPr txBox="1"/>
          <p:nvPr/>
        </p:nvSpPr>
        <p:spPr>
          <a:xfrm>
            <a:off x="4705094" y="3605631"/>
            <a:ext cx="422416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b="1" dirty="0"/>
              <a:t>High requirements </a:t>
            </a:r>
            <a:r>
              <a:rPr lang="en-GB" sz="900" dirty="0"/>
              <a:t>in terms of energy density and cooling capabilities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Parametric study made in function of material, thickness, and cooling pressure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Found that </a:t>
            </a:r>
            <a:r>
              <a:rPr lang="en-GB" sz="900" b="1" dirty="0"/>
              <a:t>250 microns </a:t>
            </a:r>
            <a:r>
              <a:rPr lang="en-GB" sz="900" b="1" dirty="0" err="1"/>
              <a:t>Berylium</a:t>
            </a:r>
            <a:r>
              <a:rPr lang="en-GB" sz="900" b="1" dirty="0"/>
              <a:t> </a:t>
            </a:r>
            <a:r>
              <a:rPr lang="en-GB" sz="900" dirty="0"/>
              <a:t>can survive one single beam shot far from plasticity.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There is still </a:t>
            </a:r>
            <a:r>
              <a:rPr lang="en-GB" sz="900" b="1" dirty="0"/>
              <a:t>little safety factor</a:t>
            </a:r>
            <a:r>
              <a:rPr lang="en-GB" sz="900" dirty="0"/>
              <a:t> to guarantee the </a:t>
            </a:r>
            <a:r>
              <a:rPr lang="en-GB" sz="900" b="1" dirty="0"/>
              <a:t>fatigue</a:t>
            </a:r>
            <a:r>
              <a:rPr lang="en-GB" sz="900" dirty="0"/>
              <a:t> endurance. More work will be done at this aspect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Radiation damage is biggest challenge. Work on progress to mitigate it.</a:t>
            </a:r>
          </a:p>
          <a:p>
            <a:endParaRPr lang="en-GB" sz="13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54DE81-EFD2-EC22-89D7-55C33650F8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140" y="1881834"/>
            <a:ext cx="1771115" cy="12657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1FFA91-7BDA-F393-F395-ED34E3C517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32"/>
          <a:stretch/>
        </p:blipFill>
        <p:spPr>
          <a:xfrm>
            <a:off x="4988294" y="2279235"/>
            <a:ext cx="1958168" cy="1004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D0EB4F5-0BE2-CF45-73D0-43B508CDA7D3}"/>
              </a:ext>
            </a:extLst>
          </p:cNvPr>
          <p:cNvSpPr txBox="1"/>
          <p:nvPr/>
        </p:nvSpPr>
        <p:spPr>
          <a:xfrm>
            <a:off x="4723727" y="3291236"/>
            <a:ext cx="2536637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/>
              <a:t>Dynamic stress </a:t>
            </a:r>
            <a:r>
              <a:rPr lang="es-ES" sz="788" i="1" dirty="0" err="1"/>
              <a:t>waves</a:t>
            </a:r>
            <a:r>
              <a:rPr lang="es-ES" sz="788" i="1" dirty="0"/>
              <a:t> </a:t>
            </a:r>
            <a:r>
              <a:rPr lang="es-ES" sz="788" i="1" dirty="0" err="1"/>
              <a:t>due</a:t>
            </a:r>
            <a:r>
              <a:rPr lang="es-ES" sz="788" i="1" dirty="0"/>
              <a:t> </a:t>
            </a:r>
            <a:r>
              <a:rPr lang="es-ES" sz="788" i="1" dirty="0" err="1"/>
              <a:t>to</a:t>
            </a:r>
            <a:r>
              <a:rPr lang="es-ES" sz="788" i="1" dirty="0"/>
              <a:t> </a:t>
            </a:r>
            <a:r>
              <a:rPr lang="es-ES" sz="788" i="1" dirty="0" err="1"/>
              <a:t>one</a:t>
            </a:r>
            <a:r>
              <a:rPr lang="es-ES" sz="788" i="1" dirty="0"/>
              <a:t> </a:t>
            </a:r>
            <a:r>
              <a:rPr lang="es-ES" sz="788" i="1" dirty="0" err="1"/>
              <a:t>beam</a:t>
            </a:r>
            <a:r>
              <a:rPr lang="es-ES" sz="788" i="1" dirty="0"/>
              <a:t> </a:t>
            </a:r>
            <a:r>
              <a:rPr lang="es-ES" sz="788" i="1" dirty="0" err="1"/>
              <a:t>shot</a:t>
            </a:r>
            <a:r>
              <a:rPr lang="es-ES" sz="788" i="1" dirty="0"/>
              <a:t> (at </a:t>
            </a:r>
            <a:r>
              <a:rPr lang="es-ES" sz="788" i="1" dirty="0" err="1"/>
              <a:t>joint</a:t>
            </a:r>
            <a:r>
              <a:rPr lang="es-ES" sz="788" i="1" dirty="0"/>
              <a:t>)</a:t>
            </a:r>
            <a:endParaRPr lang="en-GB" sz="788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F3DDB3-74DA-B315-021F-6DCCC97C12BD}"/>
              </a:ext>
            </a:extLst>
          </p:cNvPr>
          <p:cNvSpPr txBox="1"/>
          <p:nvPr/>
        </p:nvSpPr>
        <p:spPr>
          <a:xfrm>
            <a:off x="7189168" y="3297192"/>
            <a:ext cx="1916075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/>
              <a:t>Stress </a:t>
            </a:r>
            <a:r>
              <a:rPr lang="es-ES" sz="788" i="1" dirty="0" err="1"/>
              <a:t>field</a:t>
            </a:r>
            <a:r>
              <a:rPr lang="es-ES" sz="788" i="1" dirty="0"/>
              <a:t> </a:t>
            </a:r>
            <a:r>
              <a:rPr lang="es-ES" sz="788" i="1" dirty="0" err="1"/>
              <a:t>shape</a:t>
            </a:r>
            <a:r>
              <a:rPr lang="es-ES" sz="788" i="1" dirty="0"/>
              <a:t> </a:t>
            </a:r>
            <a:r>
              <a:rPr lang="es-ES" sz="788" i="1" dirty="0" err="1"/>
              <a:t>around</a:t>
            </a:r>
            <a:r>
              <a:rPr lang="es-ES" sz="788" i="1" dirty="0"/>
              <a:t> </a:t>
            </a:r>
            <a:r>
              <a:rPr lang="es-ES" sz="788" i="1" dirty="0" err="1"/>
              <a:t>the</a:t>
            </a:r>
            <a:r>
              <a:rPr lang="es-ES" sz="788" i="1" dirty="0"/>
              <a:t> </a:t>
            </a:r>
            <a:r>
              <a:rPr lang="es-ES" sz="788" i="1" dirty="0" err="1"/>
              <a:t>window</a:t>
            </a:r>
            <a:r>
              <a:rPr lang="es-ES" sz="788" i="1" dirty="0"/>
              <a:t> </a:t>
            </a:r>
            <a:r>
              <a:rPr lang="es-ES" sz="788" i="1" dirty="0" err="1"/>
              <a:t>joint</a:t>
            </a:r>
            <a:endParaRPr lang="en-GB" sz="788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C9B86C-1676-858E-7EB6-27E9295046EE}"/>
              </a:ext>
            </a:extLst>
          </p:cNvPr>
          <p:cNvSpPr txBox="1"/>
          <p:nvPr/>
        </p:nvSpPr>
        <p:spPr>
          <a:xfrm>
            <a:off x="6361638" y="1876348"/>
            <a:ext cx="144678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 err="1"/>
              <a:t>Cooled</a:t>
            </a:r>
            <a:r>
              <a:rPr lang="es-ES" sz="788" i="1" dirty="0"/>
              <a:t> </a:t>
            </a:r>
            <a:r>
              <a:rPr lang="es-ES" sz="788" i="1" dirty="0" err="1"/>
              <a:t>window</a:t>
            </a:r>
            <a:r>
              <a:rPr lang="es-ES" sz="788" i="1" dirty="0"/>
              <a:t> concept</a:t>
            </a:r>
            <a:endParaRPr lang="en-GB" sz="788" i="1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3469EA1-1238-F970-3ED4-B7B1C5E4B67E}"/>
              </a:ext>
            </a:extLst>
          </p:cNvPr>
          <p:cNvSpPr/>
          <p:nvPr/>
        </p:nvSpPr>
        <p:spPr>
          <a:xfrm>
            <a:off x="4587226" y="1026816"/>
            <a:ext cx="4466720" cy="3852031"/>
          </a:xfrm>
          <a:prstGeom prst="roundRect">
            <a:avLst/>
          </a:prstGeom>
          <a:noFill/>
          <a:ln w="28575">
            <a:solidFill>
              <a:srgbClr val="2D4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334DDE-4633-669E-68FA-642AD9FB1A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808"/>
          <a:stretch/>
        </p:blipFill>
        <p:spPr>
          <a:xfrm>
            <a:off x="270748" y="1144046"/>
            <a:ext cx="3611749" cy="13524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5D265-3276-8A9F-E375-223560DB7E6B}"/>
              </a:ext>
            </a:extLst>
          </p:cNvPr>
          <p:cNvSpPr txBox="1"/>
          <p:nvPr/>
        </p:nvSpPr>
        <p:spPr>
          <a:xfrm>
            <a:off x="382023" y="2632462"/>
            <a:ext cx="4136952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Baseline updated to </a:t>
            </a:r>
            <a:r>
              <a:rPr lang="en-GB" sz="900" b="1" dirty="0"/>
              <a:t>2 MW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b="1" dirty="0"/>
              <a:t>Improved and more detailed concept </a:t>
            </a:r>
            <a:r>
              <a:rPr lang="en-GB" sz="900" dirty="0"/>
              <a:t>aiming for a more realistic implementation: </a:t>
            </a:r>
            <a:br>
              <a:rPr lang="en-GB" sz="900" dirty="0"/>
            </a:br>
            <a:r>
              <a:rPr lang="en-GB" sz="900" b="1" dirty="0"/>
              <a:t>Tungsten</a:t>
            </a:r>
            <a:r>
              <a:rPr lang="en-GB" sz="900" dirty="0"/>
              <a:t> slices bounded by a stainless steel </a:t>
            </a:r>
            <a:r>
              <a:rPr lang="en-GB" sz="900" b="1" dirty="0"/>
              <a:t>vessel</a:t>
            </a:r>
            <a:r>
              <a:rPr lang="en-GB" sz="900" dirty="0"/>
              <a:t> filled with pressurized </a:t>
            </a:r>
            <a:r>
              <a:rPr lang="en-GB" sz="900" b="1" dirty="0"/>
              <a:t>He coolant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b="1" dirty="0"/>
              <a:t>Optimization</a:t>
            </a:r>
            <a:r>
              <a:rPr lang="en-GB" sz="900" dirty="0"/>
              <a:t> of the helium cooling </a:t>
            </a:r>
            <a:r>
              <a:rPr lang="en-GB" sz="900" b="1" dirty="0"/>
              <a:t>operational point </a:t>
            </a:r>
            <a:r>
              <a:rPr lang="en-GB" sz="900" dirty="0"/>
              <a:t>in function of: </a:t>
            </a:r>
          </a:p>
          <a:p>
            <a:pPr marL="557213" lvl="1" indent="-214313">
              <a:buFontTx/>
              <a:buChar char="-"/>
            </a:pPr>
            <a:r>
              <a:rPr lang="en-GB" sz="900" dirty="0"/>
              <a:t>Number of pipes</a:t>
            </a:r>
          </a:p>
          <a:p>
            <a:pPr marL="557213" lvl="1" indent="-214313">
              <a:buFontTx/>
              <a:buChar char="-"/>
            </a:pPr>
            <a:r>
              <a:rPr lang="en-GB" sz="900" dirty="0"/>
              <a:t>Diameter</a:t>
            </a:r>
          </a:p>
          <a:p>
            <a:pPr marL="557213" lvl="1" indent="-214313">
              <a:buFontTx/>
              <a:buChar char="-"/>
            </a:pPr>
            <a:r>
              <a:rPr lang="en-GB" sz="900" dirty="0"/>
              <a:t>Mass flow</a:t>
            </a:r>
          </a:p>
          <a:p>
            <a:pPr marL="557213" lvl="1" indent="-214313">
              <a:buFontTx/>
              <a:buChar char="-"/>
            </a:pPr>
            <a:r>
              <a:rPr lang="en-GB" sz="900" dirty="0"/>
              <a:t>Max. admissible flow speed &amp; pumping power</a:t>
            </a:r>
          </a:p>
          <a:p>
            <a:pPr marL="557213" lvl="1" indent="-214313">
              <a:buFontTx/>
              <a:buChar char="-"/>
            </a:pPr>
            <a:r>
              <a:rPr lang="en-GB" sz="900" dirty="0"/>
              <a:t>Heat transfer coefficient and temperature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b="1" dirty="0"/>
              <a:t>Operational Point</a:t>
            </a:r>
            <a:r>
              <a:rPr lang="en-GB" sz="900" dirty="0"/>
              <a:t>: Helium / ø5 mm/0.3 kg/s  /  10 bar / 150 pipes </a:t>
            </a:r>
          </a:p>
          <a:p>
            <a:endParaRPr lang="en-GB" sz="9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Subsequent </a:t>
            </a:r>
            <a:r>
              <a:rPr lang="en-GB" sz="900" b="1" dirty="0"/>
              <a:t>thermomechanical analysis </a:t>
            </a:r>
            <a:r>
              <a:rPr lang="en-GB" sz="900" dirty="0"/>
              <a:t>found that </a:t>
            </a:r>
            <a:r>
              <a:rPr lang="en-GB" sz="900" b="1" dirty="0"/>
              <a:t>temperatures</a:t>
            </a:r>
            <a:r>
              <a:rPr lang="en-GB" sz="900" dirty="0"/>
              <a:t> and </a:t>
            </a:r>
            <a:r>
              <a:rPr lang="en-GB" sz="900" b="1" dirty="0"/>
              <a:t>stresses</a:t>
            </a:r>
            <a:r>
              <a:rPr lang="en-GB" sz="900" dirty="0"/>
              <a:t> are </a:t>
            </a:r>
            <a:r>
              <a:rPr lang="en-GB" sz="900" b="1" dirty="0"/>
              <a:t>acceptable</a:t>
            </a:r>
            <a:r>
              <a:rPr lang="en-GB" sz="900" dirty="0"/>
              <a:t> for tungsten (633 K at the core)</a:t>
            </a:r>
            <a:endParaRPr lang="en-GB" sz="900" dirty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900" dirty="0"/>
              <a:t>Temperature at the </a:t>
            </a:r>
            <a:r>
              <a:rPr lang="en-GB" sz="900" b="1" dirty="0"/>
              <a:t>interface</a:t>
            </a:r>
            <a:r>
              <a:rPr lang="en-GB" sz="900" dirty="0"/>
              <a:t> with solenoid around </a:t>
            </a:r>
            <a:r>
              <a:rPr lang="en-GB" sz="900" b="1" dirty="0"/>
              <a:t>300 – 310 K</a:t>
            </a:r>
          </a:p>
          <a:p>
            <a:pPr marL="557213" lvl="1" indent="-214313">
              <a:buFontTx/>
              <a:buChar char="-"/>
            </a:pPr>
            <a:endParaRPr lang="en-GB" sz="1050" dirty="0"/>
          </a:p>
          <a:p>
            <a:pPr marL="557213" lvl="1" indent="-214313">
              <a:buFontTx/>
              <a:buChar char="-"/>
            </a:pPr>
            <a:endParaRPr lang="en-GB" sz="1050" dirty="0"/>
          </a:p>
          <a:p>
            <a:pPr marL="557213" lvl="1" indent="-214313">
              <a:buFontTx/>
              <a:buChar char="-"/>
            </a:pPr>
            <a:endParaRPr lang="en-GB" sz="1050" dirty="0"/>
          </a:p>
          <a:p>
            <a:endParaRPr lang="en-GB" sz="1050" dirty="0"/>
          </a:p>
          <a:p>
            <a:endParaRPr lang="en-GB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A6C6C8-9570-5A2A-1490-E7B2EC1A47E0}"/>
              </a:ext>
            </a:extLst>
          </p:cNvPr>
          <p:cNvSpPr txBox="1"/>
          <p:nvPr/>
        </p:nvSpPr>
        <p:spPr>
          <a:xfrm>
            <a:off x="1190622" y="452506"/>
            <a:ext cx="19959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>
                <a:solidFill>
                  <a:srgbClr val="FF3948"/>
                </a:solidFill>
              </a:rPr>
              <a:t>RADIATION SHIELDING</a:t>
            </a:r>
            <a:endParaRPr lang="en-GB" sz="1500" b="1" dirty="0">
              <a:solidFill>
                <a:srgbClr val="FF3948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A7D47C-9E59-5505-2782-B02456B83439}"/>
              </a:ext>
            </a:extLst>
          </p:cNvPr>
          <p:cNvSpPr txBox="1"/>
          <p:nvPr/>
        </p:nvSpPr>
        <p:spPr>
          <a:xfrm>
            <a:off x="1319209" y="2354070"/>
            <a:ext cx="1530929" cy="334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88" i="1" dirty="0" err="1"/>
              <a:t>Tungsten</a:t>
            </a:r>
            <a:r>
              <a:rPr lang="es-ES" sz="788" i="1" dirty="0"/>
              <a:t> </a:t>
            </a:r>
            <a:r>
              <a:rPr lang="es-ES" sz="788" i="1" dirty="0" err="1"/>
              <a:t>slice</a:t>
            </a:r>
            <a:r>
              <a:rPr lang="es-ES" sz="788" i="1" dirty="0"/>
              <a:t> – </a:t>
            </a:r>
            <a:r>
              <a:rPr lang="es-ES" sz="788" i="1" dirty="0" err="1"/>
              <a:t>Temperature</a:t>
            </a:r>
            <a:r>
              <a:rPr lang="es-ES" sz="788" i="1" dirty="0"/>
              <a:t> </a:t>
            </a:r>
            <a:r>
              <a:rPr lang="es-ES" sz="788" i="1" dirty="0" err="1"/>
              <a:t>field</a:t>
            </a:r>
            <a:endParaRPr lang="en-GB" sz="788" i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E81075-A21B-73FB-0E60-A6228C0553E8}"/>
              </a:ext>
            </a:extLst>
          </p:cNvPr>
          <p:cNvSpPr/>
          <p:nvPr/>
        </p:nvSpPr>
        <p:spPr>
          <a:xfrm>
            <a:off x="80010" y="1008109"/>
            <a:ext cx="4438965" cy="3948983"/>
          </a:xfrm>
          <a:prstGeom prst="roundRect">
            <a:avLst/>
          </a:prstGeom>
          <a:noFill/>
          <a:ln w="28575">
            <a:solidFill>
              <a:srgbClr val="2D44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FCA39-D3C4-936A-F9FF-439885F4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D81C3-1212-CE11-28B8-988732AA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E9BAF-C2AB-1142-82C9-27611F29843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47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MICE: Cooling Demonstration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188" y="2499742"/>
            <a:ext cx="2596604" cy="9632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Principle of </a:t>
            </a:r>
            <a:r>
              <a:rPr lang="en-US" sz="1400" dirty="0" err="1">
                <a:latin typeface="Calibri"/>
                <a:cs typeface="Calibri"/>
              </a:rPr>
              <a:t>ionisation</a:t>
            </a:r>
            <a:r>
              <a:rPr lang="en-US" sz="1400" dirty="0">
                <a:latin typeface="Calibri"/>
                <a:cs typeface="Calibri"/>
              </a:rPr>
              <a:t> cooling has been demonstrated</a:t>
            </a:r>
          </a:p>
          <a:p>
            <a:r>
              <a:rPr lang="en-US" sz="1400" dirty="0">
                <a:latin typeface="Calibri"/>
                <a:cs typeface="Calibri"/>
              </a:rPr>
              <a:t>Use of data for benchmarking is still ongoing</a:t>
            </a:r>
          </a:p>
        </p:txBody>
      </p:sp>
      <p:pic>
        <p:nvPicPr>
          <p:cNvPr id="7" name="Picture 6" descr="Step-4-label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97339"/>
            <a:ext cx="6234427" cy="18303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8224" y="2750905"/>
            <a:ext cx="2496388" cy="286127"/>
          </a:xfrm>
          <a:prstGeom prst="rect">
            <a:avLst/>
          </a:prstGeom>
          <a:solidFill>
            <a:srgbClr val="FDEADA"/>
          </a:solidFill>
        </p:spPr>
        <p:txBody>
          <a:bodyPr wrap="square" lIns="100477" tIns="50240" rIns="100477" bIns="50240">
            <a:spAutoFit/>
          </a:bodyPr>
          <a:lstStyle/>
          <a:p>
            <a:r>
              <a:rPr lang="en-US" sz="1200" dirty="0"/>
              <a:t>Nature vol. 578, p. 53-59 (2020)</a:t>
            </a:r>
          </a:p>
        </p:txBody>
      </p:sp>
      <p:pic>
        <p:nvPicPr>
          <p:cNvPr id="9" name="Picture 8" descr="fig_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73"/>
          <a:stretch/>
        </p:blipFill>
        <p:spPr>
          <a:xfrm>
            <a:off x="2915816" y="2355726"/>
            <a:ext cx="3456384" cy="27092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5" y="3723878"/>
            <a:ext cx="2232247" cy="747792"/>
          </a:xfrm>
          <a:prstGeom prst="rect">
            <a:avLst/>
          </a:prstGeom>
          <a:noFill/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More particles at smaller amplitude after absorber is put in place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4937" y="3219822"/>
            <a:ext cx="2655277" cy="1609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More complete experiment with higher statistics, more than one stage required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Integration of magnets, RF, absorbers, vacuum is engineering challenge</a:t>
            </a:r>
          </a:p>
        </p:txBody>
      </p:sp>
      <p:pic>
        <p:nvPicPr>
          <p:cNvPr id="13" name="Picture 12" descr="IMG_8674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049930"/>
            <a:ext cx="2496388" cy="166583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699792" y="3037032"/>
            <a:ext cx="792088" cy="104688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792" y="4083918"/>
            <a:ext cx="432048" cy="152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F83142-941D-9870-349C-7FAE4BF91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8799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5" name="Picture 4" descr="governance_final_n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3" t="11973" r="10930" b="11596"/>
          <a:stretch/>
        </p:blipFill>
        <p:spPr>
          <a:xfrm rot="16200000">
            <a:off x="5890897" y="-647086"/>
            <a:ext cx="1654953" cy="4348212"/>
          </a:xfrm>
          <a:prstGeom prst="rect">
            <a:avLst/>
          </a:prstGeom>
        </p:spPr>
      </p:pic>
      <p:pic>
        <p:nvPicPr>
          <p:cNvPr id="6" name="Picture 5" descr="CoordinationCommitte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2479" r="12835" b="10585"/>
          <a:stretch/>
        </p:blipFill>
        <p:spPr>
          <a:xfrm rot="16200000">
            <a:off x="5476748" y="1558259"/>
            <a:ext cx="2449503" cy="39004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230" y="915566"/>
            <a:ext cx="4643786" cy="3952968"/>
          </a:xfrm>
          <a:prstGeom prst="rect">
            <a:avLst/>
          </a:prstGeom>
          <a:solidFill>
            <a:schemeClr val="bg1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Collaboration Board (ICB)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Elected chair: </a:t>
            </a:r>
            <a:r>
              <a:rPr lang="en-US" sz="1400" b="1" dirty="0">
                <a:latin typeface="Calibri"/>
                <a:cs typeface="Calibri"/>
              </a:rPr>
              <a:t>Nadia </a:t>
            </a:r>
            <a:r>
              <a:rPr lang="en-US" sz="1400" b="1" dirty="0" err="1">
                <a:latin typeface="Calibri"/>
                <a:cs typeface="Calibri"/>
              </a:rPr>
              <a:t>Pastrone</a:t>
            </a:r>
            <a:endParaRPr lang="en-US" sz="1400" b="1" dirty="0">
              <a:latin typeface="Calibri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Steering Board (ISB)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Chair </a:t>
            </a:r>
            <a:r>
              <a:rPr lang="en-US" sz="1400" b="1" dirty="0">
                <a:latin typeface="Calibri"/>
                <a:cs typeface="Calibri"/>
              </a:rPr>
              <a:t>Steinar </a:t>
            </a:r>
            <a:r>
              <a:rPr lang="en-US" sz="1400" b="1" dirty="0" err="1">
                <a:latin typeface="Calibri"/>
                <a:cs typeface="Calibri"/>
              </a:rPr>
              <a:t>Stapnes</a:t>
            </a:r>
            <a:endParaRPr lang="en-US" sz="1400" b="1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CERN members: Mike Lamont, Gianluigi </a:t>
            </a:r>
            <a:r>
              <a:rPr lang="en-US" sz="1400" dirty="0" err="1">
                <a:latin typeface="Calibri"/>
                <a:cs typeface="Calibri"/>
              </a:rPr>
              <a:t>Arduini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ICB members: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Dave Newbold (STFC), Mats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Lindroos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(ESS), Pierre Vedrine (CEA), N.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Pastrone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(INFN)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Study members: SL and deputies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Will add US but wait for US decision on members</a:t>
            </a:r>
          </a:p>
          <a:p>
            <a:pPr marL="742950" lvl="1" indent="-285750">
              <a:buFont typeface="Arial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Advisory Committee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To be defined, discussion in SB</a:t>
            </a:r>
          </a:p>
          <a:p>
            <a:pPr marL="742950" lvl="1" indent="-285750">
              <a:buFont typeface="Arial"/>
              <a:buChar char="•"/>
            </a:pPr>
            <a:endParaRPr lang="en-US" sz="1400" b="1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Coordination committee (CC)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Study Leader: </a:t>
            </a:r>
            <a:r>
              <a:rPr lang="en-US" sz="1400" b="1" dirty="0">
                <a:latin typeface="Calibri"/>
                <a:cs typeface="Calibri"/>
              </a:rPr>
              <a:t>Daniel Schulte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Deputies: </a:t>
            </a:r>
            <a:r>
              <a:rPr lang="en-US" sz="1400" b="1" dirty="0">
                <a:latin typeface="Calibri"/>
                <a:cs typeface="Calibri"/>
              </a:rPr>
              <a:t>Andrea </a:t>
            </a:r>
            <a:r>
              <a:rPr lang="en-US" sz="1400" b="1" dirty="0" err="1">
                <a:latin typeface="Calibri"/>
                <a:cs typeface="Calibri"/>
              </a:rPr>
              <a:t>Wulzer</a:t>
            </a:r>
            <a:r>
              <a:rPr lang="en-US" sz="1400" b="1" dirty="0">
                <a:latin typeface="Calibri"/>
                <a:cs typeface="Calibri"/>
              </a:rPr>
              <a:t>, Donatella </a:t>
            </a:r>
            <a:r>
              <a:rPr lang="en-US" sz="1400" b="1" dirty="0" err="1">
                <a:latin typeface="Calibri"/>
                <a:cs typeface="Calibri"/>
              </a:rPr>
              <a:t>Lucchesi</a:t>
            </a:r>
            <a:r>
              <a:rPr lang="en-US" sz="1400" b="1" dirty="0">
                <a:latin typeface="Calibri"/>
                <a:cs typeface="Calibri"/>
              </a:rPr>
              <a:t>, Chris Rogers</a:t>
            </a:r>
          </a:p>
        </p:txBody>
      </p:sp>
      <p:sp>
        <p:nvSpPr>
          <p:cNvPr id="9" name="Titre 11"/>
          <p:cNvSpPr>
            <a:spLocks noGrp="1"/>
          </p:cNvSpPr>
          <p:nvPr>
            <p:ph type="title"/>
          </p:nvPr>
        </p:nvSpPr>
        <p:spPr>
          <a:xfrm>
            <a:off x="1295400" y="-92546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Organisation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408475-2227-AD97-9D80-387663E6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53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Neutrino Flux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58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t="25205" b="16189"/>
          <a:stretch/>
        </p:blipFill>
        <p:spPr>
          <a:xfrm>
            <a:off x="2627784" y="611839"/>
            <a:ext cx="4608512" cy="95179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5435279" y="3313035"/>
            <a:ext cx="3650455" cy="163497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44588E48-B1C7-4BEA-B625-5EBFC339D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279" y="3603217"/>
            <a:ext cx="3745233" cy="126613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276472" y="3351051"/>
            <a:ext cx="2867528" cy="259649"/>
          </a:xfrm>
          <a:prstGeom prst="rect">
            <a:avLst/>
          </a:prstGeom>
          <a:solidFill>
            <a:srgbClr val="D9D9D9"/>
          </a:solidFill>
        </p:spPr>
        <p:txBody>
          <a:bodyPr wrap="square" lIns="74258" tIns="37129" rIns="74258" bIns="37129" rtlCol="0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Calibri"/>
                <a:cs typeface="Calibri"/>
              </a:rPr>
              <a:t>G. </a:t>
            </a:r>
            <a:r>
              <a:rPr lang="en-GB" sz="1200" u="sng" dirty="0" err="1">
                <a:solidFill>
                  <a:srgbClr val="000000"/>
                </a:solidFill>
                <a:latin typeface="Calibri"/>
                <a:cs typeface="Calibri"/>
              </a:rPr>
              <a:t>Lacerda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, Y. Robert, N. </a:t>
            </a:r>
            <a:r>
              <a:rPr lang="en-GB" sz="1200" dirty="0" err="1">
                <a:solidFill>
                  <a:srgbClr val="000000"/>
                </a:solidFill>
                <a:latin typeface="Calibri"/>
                <a:cs typeface="Calibri"/>
              </a:rPr>
              <a:t>Guilhaudin</a:t>
            </a:r>
            <a:r>
              <a:rPr lang="en-GB" sz="1200" dirty="0">
                <a:solidFill>
                  <a:srgbClr val="000000"/>
                </a:solidFill>
                <a:latin typeface="Calibri"/>
                <a:cs typeface="Calibri"/>
              </a:rPr>
              <a:t> (CERN)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E3C1C-97A7-39EE-C2DD-DF3C16600B98}"/>
              </a:ext>
            </a:extLst>
          </p:cNvPr>
          <p:cNvSpPr txBox="1"/>
          <p:nvPr/>
        </p:nvSpPr>
        <p:spPr>
          <a:xfrm>
            <a:off x="2442571" y="1824375"/>
            <a:ext cx="3394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O(10</a:t>
            </a:r>
            <a:r>
              <a:rPr lang="en-CH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-10</a:t>
            </a:r>
            <a:r>
              <a:rPr lang="en-CH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) neutrinos per second</a:t>
            </a:r>
          </a:p>
          <a:p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Plan to either dilute or likely aquire the land around this spot</a:t>
            </a:r>
          </a:p>
          <a:p>
            <a:endParaRPr lang="en-CH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600" dirty="0">
                <a:latin typeface="Calibri" panose="020F0502020204030204" pitchFamily="34" charset="0"/>
                <a:cs typeface="Calibri" panose="020F0502020204030204" pitchFamily="34" charset="0"/>
              </a:rPr>
              <a:t>Important to know if this is helpful becsause depends on the lattice design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41FC518E-4D46-0BCB-2FAC-D997677B6F12}"/>
              </a:ext>
            </a:extLst>
          </p:cNvPr>
          <p:cNvSpPr/>
          <p:nvPr/>
        </p:nvSpPr>
        <p:spPr>
          <a:xfrm>
            <a:off x="323728" y="2067694"/>
            <a:ext cx="1800000" cy="1800000"/>
          </a:xfrm>
          <a:prstGeom prst="blockArc">
            <a:avLst>
              <a:gd name="adj1" fmla="val 10800000"/>
              <a:gd name="adj2" fmla="val 188108"/>
              <a:gd name="adj3" fmla="val 272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56754688-06F4-9D0F-83C5-3AD77C50421F}"/>
              </a:ext>
            </a:extLst>
          </p:cNvPr>
          <p:cNvSpPr/>
          <p:nvPr/>
        </p:nvSpPr>
        <p:spPr>
          <a:xfrm rot="10800000">
            <a:off x="323728" y="2499742"/>
            <a:ext cx="1800000" cy="1800000"/>
          </a:xfrm>
          <a:prstGeom prst="blockArc">
            <a:avLst>
              <a:gd name="adj1" fmla="val 10800000"/>
              <a:gd name="adj2" fmla="val 188108"/>
              <a:gd name="adj3" fmla="val 2723"/>
            </a:avLst>
          </a:prstGeom>
          <a:gradFill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E0C11E-7E62-B6D7-1751-F141074E4111}"/>
              </a:ext>
            </a:extLst>
          </p:cNvPr>
          <p:cNvCxnSpPr>
            <a:cxnSpLocks/>
          </p:cNvCxnSpPr>
          <p:nvPr/>
        </p:nvCxnSpPr>
        <p:spPr>
          <a:xfrm>
            <a:off x="2123728" y="1470545"/>
            <a:ext cx="0" cy="354947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2C7A35-53EA-C6AD-0B69-C328853CAD6C}"/>
              </a:ext>
            </a:extLst>
          </p:cNvPr>
          <p:cNvCxnSpPr>
            <a:cxnSpLocks/>
          </p:cNvCxnSpPr>
          <p:nvPr/>
        </p:nvCxnSpPr>
        <p:spPr>
          <a:xfrm>
            <a:off x="323528" y="2967694"/>
            <a:ext cx="0" cy="38335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D96394-2E66-6605-BB55-4DF7EA213C08}"/>
              </a:ext>
            </a:extLst>
          </p:cNvPr>
          <p:cNvCxnSpPr>
            <a:cxnSpLocks/>
          </p:cNvCxnSpPr>
          <p:nvPr/>
        </p:nvCxnSpPr>
        <p:spPr>
          <a:xfrm>
            <a:off x="2123728" y="3016385"/>
            <a:ext cx="0" cy="38335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Donut 23">
            <a:extLst>
              <a:ext uri="{FF2B5EF4-FFF2-40B4-BE49-F238E27FC236}">
                <a16:creationId xmlns:a16="http://schemas.microsoft.com/office/drawing/2014/main" id="{0855E3A3-25E1-1BF1-5F6D-95CF0F70A6D8}"/>
              </a:ext>
            </a:extLst>
          </p:cNvPr>
          <p:cNvSpPr/>
          <p:nvPr/>
        </p:nvSpPr>
        <p:spPr>
          <a:xfrm>
            <a:off x="1907704" y="1275606"/>
            <a:ext cx="432000" cy="432000"/>
          </a:xfrm>
          <a:prstGeom prst="donut">
            <a:avLst>
              <a:gd name="adj" fmla="val 5412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729490-56EB-6296-25A9-1CF76157D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420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Cost and Sustainability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59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14" name="Picture 13" descr="efficienc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344" y="483518"/>
            <a:ext cx="3888432" cy="2439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04" y="2859782"/>
            <a:ext cx="3168352" cy="18059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81583" tIns="40792" rIns="81583" bIns="40792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CLIC is highest energy proposal with CDR</a:t>
            </a:r>
          </a:p>
          <a:p>
            <a:pPr marL="232058" indent="-232058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No obvious way to further improve linear colliders (decades of R&amp;D)</a:t>
            </a:r>
          </a:p>
          <a:p>
            <a:pPr marL="232058" indent="-232058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Cost 18 GCHF, power approx. 500 MW</a:t>
            </a:r>
          </a:p>
          <a:p>
            <a:pPr marL="232058" indent="-232058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Rough rule of thumb: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cost proportional to energy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power proportional to luminosity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2859782"/>
            <a:ext cx="5472608" cy="1159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81583" tIns="40792" rIns="81583" bIns="40792" rtlCol="0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Muon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 Collider goals (10 </a:t>
            </a:r>
            <a:r>
              <a:rPr lang="en-US" sz="1400" b="1" dirty="0" err="1">
                <a:solidFill>
                  <a:srgbClr val="000000"/>
                </a:solidFill>
                <a:latin typeface="Calibri"/>
                <a:cs typeface="Calibri"/>
              </a:rPr>
              <a:t>TeV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),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challenging but reasonable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  <a:p>
            <a:pPr marL="232058" indent="-232058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Much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more luminosity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than CLIC at 3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TeV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(L=20x10</a:t>
            </a:r>
            <a:r>
              <a:rPr lang="en-US" sz="1400" b="1" baseline="30000" dirty="0">
                <a:solidFill>
                  <a:srgbClr val="000000"/>
                </a:solidFill>
                <a:latin typeface="Calibri"/>
                <a:cs typeface="Calibri"/>
              </a:rPr>
              <a:t>34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, CLIC: L=2x10</a:t>
            </a:r>
            <a:r>
              <a:rPr lang="en-US" sz="1400" b="1" baseline="30000" dirty="0">
                <a:solidFill>
                  <a:srgbClr val="000000"/>
                </a:solidFill>
                <a:latin typeface="Calibri"/>
                <a:cs typeface="Calibri"/>
              </a:rPr>
              <a:t>34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/6x10</a:t>
            </a:r>
            <a:r>
              <a:rPr lang="en-US" sz="1400" b="1" baseline="30000" dirty="0">
                <a:solidFill>
                  <a:srgbClr val="000000"/>
                </a:solidFill>
                <a:latin typeface="Calibri"/>
                <a:cs typeface="Calibri"/>
              </a:rPr>
              <a:t>34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232058" indent="-232058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Lower power consumption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than CLIC at 3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TeV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P</a:t>
            </a:r>
            <a:r>
              <a:rPr lang="en-US" sz="1400" baseline="-25000" dirty="0" err="1">
                <a:solidFill>
                  <a:srgbClr val="000000"/>
                </a:solidFill>
                <a:latin typeface="Calibri"/>
                <a:cs typeface="Calibri"/>
              </a:rPr>
              <a:t>beam,MC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=0.5P</a:t>
            </a:r>
            <a:r>
              <a:rPr lang="en-US" sz="1400" baseline="-25000" dirty="0">
                <a:solidFill>
                  <a:srgbClr val="000000"/>
                </a:solidFill>
                <a:latin typeface="Calibri"/>
                <a:cs typeface="Calibri"/>
              </a:rPr>
              <a:t>beam,CLIC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 marL="232058" indent="-232058">
              <a:buFont typeface="Arial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Lower cost</a:t>
            </a:r>
          </a:p>
        </p:txBody>
      </p:sp>
      <p:pic>
        <p:nvPicPr>
          <p:cNvPr id="10" name="Picture 9" descr="layou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411610"/>
            <a:ext cx="3367770" cy="23761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3888" y="4011910"/>
            <a:ext cx="5472608" cy="728712"/>
          </a:xfrm>
          <a:prstGeom prst="rect">
            <a:avLst/>
          </a:prstGeom>
          <a:solidFill>
            <a:srgbClr val="FDEADA"/>
          </a:solidFill>
        </p:spPr>
        <p:txBody>
          <a:bodyPr wrap="square" lIns="81583" tIns="40792" rIns="81583" bIns="40792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Staging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is possible</a:t>
            </a:r>
          </a:p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Synergies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exist (neutrino/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higgs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Unique opportunity for a </a:t>
            </a:r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high-energy, high-luminosity lepton collider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51D730-CBF3-3FD6-2B0D-AC35690E1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0449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dirty="0">
                <a:latin typeface="Calibri"/>
                <a:cs typeface="Calibri"/>
              </a:rPr>
              <a:t>Goal and Accelerator R&amp;D Roadmap</a:t>
            </a:r>
            <a:endParaRPr lang="en-GB" sz="3200" b="0" dirty="0">
              <a:latin typeface="Calibri"/>
              <a:cs typeface="Calibri"/>
            </a:endParaRP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146845" y="627534"/>
            <a:ext cx="6153347" cy="26642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Muon collider is on European </a:t>
            </a:r>
            <a:r>
              <a:rPr lang="en-US" sz="1400" b="1" dirty="0">
                <a:latin typeface="Calibri"/>
                <a:cs typeface="Calibri"/>
              </a:rPr>
              <a:t>Accelerator R&amp;D Roadmap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Reviews in Europe and US found </a:t>
            </a:r>
            <a:r>
              <a:rPr lang="en-US" sz="1400" b="1" dirty="0">
                <a:latin typeface="Calibri"/>
                <a:cs typeface="Calibri"/>
              </a:rPr>
              <a:t>no insurmountable obstacle</a:t>
            </a:r>
          </a:p>
          <a:p>
            <a:pPr marL="0" indent="0">
              <a:buNone/>
            </a:pPr>
            <a:endParaRPr lang="en-US" sz="1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>
                <a:latin typeface="Calibri"/>
                <a:cs typeface="Calibri"/>
              </a:rPr>
              <a:t>Implementing workplan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Goal: </a:t>
            </a:r>
            <a:r>
              <a:rPr lang="en-US" sz="1400" b="1" dirty="0">
                <a:latin typeface="Calibri"/>
                <a:cs typeface="Calibri"/>
              </a:rPr>
              <a:t>Project Evaluation Report </a:t>
            </a:r>
            <a:r>
              <a:rPr lang="en-US" sz="1400" dirty="0">
                <a:latin typeface="Calibri"/>
                <a:cs typeface="Calibri"/>
              </a:rPr>
              <a:t>and </a:t>
            </a:r>
            <a:r>
              <a:rPr lang="en-US" sz="1400" b="1" dirty="0">
                <a:latin typeface="Calibri"/>
                <a:cs typeface="Calibri"/>
              </a:rPr>
              <a:t>R&amp;D Plan </a:t>
            </a:r>
            <a:r>
              <a:rPr lang="en-US" sz="1400" dirty="0">
                <a:latin typeface="Calibri"/>
                <a:cs typeface="Calibri"/>
              </a:rPr>
              <a:t>to next ESPPU/other processes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10+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collider, potential 3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initial stage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CERN has budget in MTP, hosting a collaboration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Design Study supported by EC, Switzerland, UK and partners contribute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Strong interest in US community to join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dirty="0">
              <a:latin typeface="Calibri"/>
              <a:cs typeface="Calibri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US" sz="1400" dirty="0">
                <a:latin typeface="Calibri"/>
                <a:cs typeface="Calibri"/>
              </a:rPr>
              <a:t>Key work</a:t>
            </a:r>
          </a:p>
          <a:p>
            <a:pPr>
              <a:buClr>
                <a:schemeClr val="tx1"/>
              </a:buClr>
            </a:pPr>
            <a:r>
              <a:rPr lang="en-US" sz="1400" dirty="0">
                <a:latin typeface="Calibri"/>
                <a:cs typeface="Calibri"/>
              </a:rPr>
              <a:t>Design of critical beam complex</a:t>
            </a:r>
          </a:p>
          <a:p>
            <a:pPr>
              <a:buClr>
                <a:schemeClr val="tx1"/>
              </a:buClr>
            </a:pPr>
            <a:r>
              <a:rPr lang="en-US" sz="1400" dirty="0">
                <a:latin typeface="Calibri"/>
                <a:cs typeface="Calibri"/>
              </a:rPr>
              <a:t>Address technologies</a:t>
            </a:r>
          </a:p>
          <a:p>
            <a:pPr>
              <a:buClr>
                <a:schemeClr val="tx1"/>
              </a:buClr>
            </a:pPr>
            <a:r>
              <a:rPr lang="en-US" sz="1400" dirty="0">
                <a:latin typeface="Calibri"/>
                <a:cs typeface="Calibri"/>
              </a:rPr>
              <a:t>Prepare demonstrator</a:t>
            </a:r>
          </a:p>
          <a:p>
            <a:pPr>
              <a:buClr>
                <a:schemeClr val="tx1"/>
              </a:buClr>
            </a:pPr>
            <a:endParaRPr lang="en-US" sz="1400" dirty="0">
              <a:latin typeface="Calibri"/>
              <a:cs typeface="Calibri"/>
            </a:endParaRPr>
          </a:p>
          <a:p>
            <a:pPr marL="0" indent="0">
              <a:buClr>
                <a:schemeClr val="tx1"/>
              </a:buClr>
              <a:buNone/>
            </a:pP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7" name="Picture 6" descr="p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0" t="17551" r="8731" b="16902"/>
          <a:stretch/>
        </p:blipFill>
        <p:spPr>
          <a:xfrm>
            <a:off x="6642215" y="847399"/>
            <a:ext cx="2162819" cy="26037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5587" y="4371950"/>
            <a:ext cx="264662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rgbClr val="276FFF"/>
                </a:solidFill>
                <a:hlinkClick r:id="rId3"/>
              </a:rPr>
              <a:t>http://arxiv.org/abs/2201.07895</a:t>
            </a:r>
          </a:p>
        </p:txBody>
      </p:sp>
      <p:pic>
        <p:nvPicPr>
          <p:cNvPr id="3" name="Picture 2" descr="p0.tiff">
            <a:extLst>
              <a:ext uri="{FF2B5EF4-FFF2-40B4-BE49-F238E27FC236}">
                <a16:creationId xmlns:a16="http://schemas.microsoft.com/office/drawing/2014/main" id="{18D97768-0B30-177B-DC10-5B6B2FFB7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17" y="3507854"/>
            <a:ext cx="2079017" cy="11609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2FBC4E-FA9B-1491-9238-B463DCCDE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601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611560" y="-20538"/>
            <a:ext cx="746564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US Snowmass Implementation Task Force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60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601" y="987574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ITP investigated the muon collider and concluded: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Calibri"/>
                <a:cs typeface="Calibri"/>
              </a:rPr>
              <a:t>Muon</a:t>
            </a:r>
            <a:r>
              <a:rPr lang="en-US" sz="1400" dirty="0">
                <a:latin typeface="Calibri"/>
                <a:cs typeface="Calibri"/>
              </a:rPr>
              <a:t> Collider is a viable option for the HEP future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ITP provided parametric cost and power estimate for muon collider take it </a:t>
            </a:r>
            <a:r>
              <a:rPr lang="en-US" sz="1400" i="1" dirty="0">
                <a:latin typeface="Calibri"/>
                <a:cs typeface="Calibri"/>
              </a:rPr>
              <a:t>cum </a:t>
            </a:r>
            <a:r>
              <a:rPr lang="en-US" sz="1400" i="1" dirty="0" err="1">
                <a:latin typeface="Calibri"/>
                <a:cs typeface="Calibri"/>
              </a:rPr>
              <a:t>grano</a:t>
            </a:r>
            <a:r>
              <a:rPr lang="en-US" sz="1400" i="1" dirty="0">
                <a:latin typeface="Calibri"/>
                <a:cs typeface="Calibri"/>
              </a:rPr>
              <a:t> </a:t>
            </a:r>
            <a:r>
              <a:rPr lang="en-US" sz="1400" i="1" dirty="0" err="1">
                <a:latin typeface="Calibri"/>
                <a:cs typeface="Calibri"/>
              </a:rPr>
              <a:t>salis</a:t>
            </a:r>
            <a:endParaRPr lang="en-US" sz="1400" i="1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ITP places MC in same risk tier as FCC-</a:t>
            </a:r>
            <a:r>
              <a:rPr lang="en-US" sz="1400" dirty="0" err="1">
                <a:latin typeface="Calibri"/>
                <a:cs typeface="Calibri"/>
              </a:rPr>
              <a:t>hh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3" name="Picture 2" descr="Ohne Tite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9"/>
          <a:stretch/>
        </p:blipFill>
        <p:spPr>
          <a:xfrm>
            <a:off x="3302870" y="602026"/>
            <a:ext cx="5562600" cy="4276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93D19-06D5-FC53-0D92-C15DD3F5EF45}"/>
              </a:ext>
            </a:extLst>
          </p:cNvPr>
          <p:cNvSpPr txBox="1"/>
          <p:nvPr/>
        </p:nvSpPr>
        <p:spPr>
          <a:xfrm>
            <a:off x="109601" y="3796863"/>
            <a:ext cx="3094247" cy="11695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Th. Roser, R. Brinkmann, S. Cousineau, D. Denisov, S. Gessner, S. Gourlay, Ph. Lebrun, M. Narain, K. Oide, T. Raubenheimer, J. Seeman, V. Shiltsev, J. Straight, M. Turner, L. Wang et al.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0CC88-DDD8-4157-0A75-C698DB642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516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Muon Collider R&amp;D Examples</a:t>
            </a:r>
            <a:endParaRPr lang="en-GB" sz="3200" dirty="0">
              <a:latin typeface="Calibri"/>
              <a:cs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3B62-F349-8694-E4FE-AC80DD1C0B23}"/>
              </a:ext>
            </a:extLst>
          </p:cNvPr>
          <p:cNvSpPr txBox="1"/>
          <p:nvPr/>
        </p:nvSpPr>
        <p:spPr>
          <a:xfrm>
            <a:off x="810776" y="631634"/>
            <a:ext cx="2696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Detector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10 TeV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eam-induced background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Promising but more work required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97F29-4A09-E77D-921E-BDEB09C9D171}"/>
              </a:ext>
            </a:extLst>
          </p:cNvPr>
          <p:cNvSpPr txBox="1"/>
          <p:nvPr/>
        </p:nvSpPr>
        <p:spPr>
          <a:xfrm>
            <a:off x="4210647" y="3329547"/>
            <a:ext cx="263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High-field dipoles (HTS or Nb</a:t>
            </a:r>
            <a:r>
              <a:rPr lang="en-CH" sz="14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Sn)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BB8D8-7141-0A14-8083-D9FAC1D8191D}"/>
              </a:ext>
            </a:extLst>
          </p:cNvPr>
          <p:cNvSpPr txBox="1"/>
          <p:nvPr/>
        </p:nvSpPr>
        <p:spPr>
          <a:xfrm>
            <a:off x="6805129" y="2808362"/>
            <a:ext cx="1984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High-field HTS solenoids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1A84A-2229-4934-2DD7-67CC8F10BC16}"/>
              </a:ext>
            </a:extLst>
          </p:cNvPr>
          <p:cNvSpPr txBox="1"/>
          <p:nvPr/>
        </p:nvSpPr>
        <p:spPr>
          <a:xfrm>
            <a:off x="2429607" y="3790640"/>
            <a:ext cx="1646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Cooling Cell Design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RF in magnetic field</a:t>
            </a:r>
          </a:p>
        </p:txBody>
      </p:sp>
      <p:pic>
        <p:nvPicPr>
          <p:cNvPr id="16" name="Picture 15" descr="p0.pdf">
            <a:extLst>
              <a:ext uri="{FF2B5EF4-FFF2-40B4-BE49-F238E27FC236}">
                <a16:creationId xmlns:a16="http://schemas.microsoft.com/office/drawing/2014/main" id="{7364C374-5A1C-935D-62C7-73E4CEFB3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5" t="51848" r="54572" b="4036"/>
          <a:stretch/>
        </p:blipFill>
        <p:spPr>
          <a:xfrm rot="16200000">
            <a:off x="560239" y="3108677"/>
            <a:ext cx="1571273" cy="22725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5C405E-6E1F-3881-A1E9-2B614C1D55AD}"/>
              </a:ext>
            </a:extLst>
          </p:cNvPr>
          <p:cNvSpPr txBox="1"/>
          <p:nvPr/>
        </p:nvSpPr>
        <p:spPr>
          <a:xfrm>
            <a:off x="7298714" y="3153054"/>
            <a:ext cx="1296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latin typeface="Calibri" panose="020F0502020204030204" pitchFamily="34" charset="0"/>
                <a:cs typeface="Calibri" panose="020F0502020204030204" pitchFamily="34" charset="0"/>
              </a:rPr>
              <a:t>40 T HTS </a:t>
            </a:r>
            <a:r>
              <a:rPr lang="de-CH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solenoid</a:t>
            </a:r>
            <a:endParaRPr lang="de-CH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D752850-6F6D-447A-E991-FE105B5EC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0" t="10050" r="37329" b="6573"/>
          <a:stretch/>
        </p:blipFill>
        <p:spPr>
          <a:xfrm>
            <a:off x="7447242" y="3363838"/>
            <a:ext cx="999326" cy="1503432"/>
          </a:xfrm>
          <a:prstGeom prst="rect">
            <a:avLst/>
          </a:prstGeom>
        </p:spPr>
      </p:pic>
      <p:pic>
        <p:nvPicPr>
          <p:cNvPr id="14" name="Picture 13" descr="p2.tiff">
            <a:extLst>
              <a:ext uri="{FF2B5EF4-FFF2-40B4-BE49-F238E27FC236}">
                <a16:creationId xmlns:a16="http://schemas.microsoft.com/office/drawing/2014/main" id="{12127919-9801-31DC-B7FB-5698AE3D2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632677"/>
            <a:ext cx="1728192" cy="1218993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1F543720-B22D-5ADB-EEF5-8F3CCD822A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7"/>
          <a:stretch/>
        </p:blipFill>
        <p:spPr>
          <a:xfrm>
            <a:off x="4542109" y="3647813"/>
            <a:ext cx="1974107" cy="1228193"/>
          </a:xfrm>
          <a:prstGeom prst="rect">
            <a:avLst/>
          </a:prstGeom>
        </p:spPr>
      </p:pic>
      <p:pic>
        <p:nvPicPr>
          <p:cNvPr id="20" name="Picture 19" descr="A picture containing diagram, text, line, plan&#10;&#10;Description automatically generated">
            <a:extLst>
              <a:ext uri="{FF2B5EF4-FFF2-40B4-BE49-F238E27FC236}">
                <a16:creationId xmlns:a16="http://schemas.microsoft.com/office/drawing/2014/main" id="{967B379E-FD26-49B4-CFB8-A879D7872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421" y="1147272"/>
            <a:ext cx="2482490" cy="122508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F9AB25-E3E2-1FE3-4877-3742A7AC6898}"/>
              </a:ext>
            </a:extLst>
          </p:cNvPr>
          <p:cNvSpPr txBox="1"/>
          <p:nvPr/>
        </p:nvSpPr>
        <p:spPr>
          <a:xfrm>
            <a:off x="5681957" y="699542"/>
            <a:ext cx="323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Efficent power converters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Energy recovery for fast-ramping magnets</a:t>
            </a:r>
          </a:p>
        </p:txBody>
      </p:sp>
      <p:pic>
        <p:nvPicPr>
          <p:cNvPr id="23" name="Figure_46.png" descr="Figure_46.png">
            <a:extLst>
              <a:ext uri="{FF2B5EF4-FFF2-40B4-BE49-F238E27FC236}">
                <a16:creationId xmlns:a16="http://schemas.microsoft.com/office/drawing/2014/main" id="{F5DDCD6D-984A-E43D-97D2-3197FC11A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1388" y="2213535"/>
            <a:ext cx="1818290" cy="1039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rafik 2" descr="Grafik 2">
            <a:extLst>
              <a:ext uri="{FF2B5EF4-FFF2-40B4-BE49-F238E27FC236}">
                <a16:creationId xmlns:a16="http://schemas.microsoft.com/office/drawing/2014/main" id="{4834B1EE-ED6C-C47D-6610-BFDF6A832336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622267" y="2067694"/>
            <a:ext cx="1560395" cy="1127655"/>
          </a:xfrm>
          <a:prstGeom prst="rect">
            <a:avLst/>
          </a:prstGeom>
          <a:ln w="12600">
            <a:noFill/>
          </a:ln>
        </p:spPr>
      </p:pic>
      <p:pic>
        <p:nvPicPr>
          <p:cNvPr id="25" name="Grafik 18" descr="Grafik 18">
            <a:extLst>
              <a:ext uri="{FF2B5EF4-FFF2-40B4-BE49-F238E27FC236}">
                <a16:creationId xmlns:a16="http://schemas.microsoft.com/office/drawing/2014/main" id="{E9C04A9C-9DA7-18F2-2DBB-28EC01DAFB1E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54736" y="2077091"/>
            <a:ext cx="1299429" cy="1011035"/>
          </a:xfrm>
          <a:prstGeom prst="rect">
            <a:avLst/>
          </a:prstGeom>
          <a:ln w="12600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0137E9-B971-467D-E502-0701893AEFE3}"/>
              </a:ext>
            </a:extLst>
          </p:cNvPr>
          <p:cNvSpPr txBox="1"/>
          <p:nvPr/>
        </p:nvSpPr>
        <p:spPr>
          <a:xfrm>
            <a:off x="440921" y="1707654"/>
            <a:ext cx="1988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Muon ionisation cooling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E9A744-A8FB-3E7E-ACE9-51C7BCF20ED3}"/>
              </a:ext>
            </a:extLst>
          </p:cNvPr>
          <p:cNvSpPr txBox="1"/>
          <p:nvPr/>
        </p:nvSpPr>
        <p:spPr>
          <a:xfrm>
            <a:off x="3897658" y="2042871"/>
            <a:ext cx="1186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Beam physics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00D79B-4904-D334-84D9-4A899C362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27124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>
                <a:latin typeface="Calibri"/>
                <a:cs typeface="Calibri"/>
              </a:rPr>
              <a:t>Proton Complex and Target</a:t>
            </a:r>
            <a:endParaRPr lang="en-GB" sz="3200" dirty="0">
              <a:latin typeface="Calibri"/>
              <a:cs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C15E80-2FFF-88F1-D91E-BE8D56CFCE13}"/>
              </a:ext>
            </a:extLst>
          </p:cNvPr>
          <p:cNvSpPr txBox="1"/>
          <p:nvPr/>
        </p:nvSpPr>
        <p:spPr>
          <a:xfrm>
            <a:off x="2771800" y="3003798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Graphite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tungsten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shield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surrounding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solenoid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progress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on 20 T HTS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solenoid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design, stress in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target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vessel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shielding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done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CH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endParaRPr lang="de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Content Placeholder 7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91A19C36-DE2B-B3D3-7A28-C91AFC56AF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111" y="778354"/>
            <a:ext cx="3788557" cy="2081625"/>
          </a:xfrm>
          <a:prstGeom prst="rect">
            <a:avLst/>
          </a:prstGeom>
        </p:spPr>
      </p:pic>
      <p:pic>
        <p:nvPicPr>
          <p:cNvPr id="14" name="Picture 13" descr="p4.tiff">
            <a:extLst>
              <a:ext uri="{FF2B5EF4-FFF2-40B4-BE49-F238E27FC236}">
                <a16:creationId xmlns:a16="http://schemas.microsoft.com/office/drawing/2014/main" id="{5EF679D1-563E-D316-952F-CD4F6723D9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7" t="635" r="75075" b="49472"/>
          <a:stretch/>
        </p:blipFill>
        <p:spPr>
          <a:xfrm>
            <a:off x="328734" y="915566"/>
            <a:ext cx="2083026" cy="20162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F667B2-8A67-EC3D-34A6-1C411BEA0187}"/>
              </a:ext>
            </a:extLst>
          </p:cNvPr>
          <p:cNvSpPr txBox="1"/>
          <p:nvPr/>
        </p:nvSpPr>
        <p:spPr>
          <a:xfrm>
            <a:off x="179512" y="3060124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2 MW proton beam 5 GeV</a:t>
            </a: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5 Hz from the combiner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Will explore parameters to optimise proton compolex and target</a:t>
            </a:r>
          </a:p>
          <a:p>
            <a:endParaRPr lang="en-CH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H" sz="1400" dirty="0">
                <a:latin typeface="Calibri" panose="020F0502020204030204" pitchFamily="34" charset="0"/>
                <a:cs typeface="Calibri" panose="020F0502020204030204" pitchFamily="34" charset="0"/>
              </a:rPr>
              <a:t>Will explore higher power</a:t>
            </a:r>
          </a:p>
        </p:txBody>
      </p:sp>
      <p:pic>
        <p:nvPicPr>
          <p:cNvPr id="20" name="Picture 19" descr="p4.tiff">
            <a:extLst>
              <a:ext uri="{FF2B5EF4-FFF2-40B4-BE49-F238E27FC236}">
                <a16:creationId xmlns:a16="http://schemas.microsoft.com/office/drawing/2014/main" id="{5F1D9383-1081-F558-F558-7D0D24BA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23" t="266" r="63784" b="49841"/>
          <a:stretch/>
        </p:blipFill>
        <p:spPr>
          <a:xfrm>
            <a:off x="2633097" y="915566"/>
            <a:ext cx="969509" cy="20162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2DA8C9-9DEA-C464-F4E6-505D1F15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587" y="3507854"/>
            <a:ext cx="1561733" cy="9392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F40D1A-82F6-DB9C-539A-A1E532EEC7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467" y="1087298"/>
            <a:ext cx="1418552" cy="6864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BD69EE-D4BC-38BE-904C-A944C76C6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0660" y="3833632"/>
            <a:ext cx="1480232" cy="686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370FED-79CA-00C5-87AA-FD5C52B5C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448" y="1851670"/>
            <a:ext cx="1418552" cy="7719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A776B9-4092-546C-DC1E-3028314DE5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2808"/>
          <a:stretch/>
        </p:blipFill>
        <p:spPr>
          <a:xfrm>
            <a:off x="7697605" y="2907512"/>
            <a:ext cx="1410899" cy="52833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48B9707-F389-A323-6E0F-53610A110C7C}"/>
              </a:ext>
            </a:extLst>
          </p:cNvPr>
          <p:cNvGrpSpPr>
            <a:grpSpLocks noChangeAspect="1"/>
          </p:cNvGrpSpPr>
          <p:nvPr/>
        </p:nvGrpSpPr>
        <p:grpSpPr>
          <a:xfrm rot="21288596">
            <a:off x="5608746" y="2872757"/>
            <a:ext cx="1907153" cy="623518"/>
            <a:chOff x="-548699" y="2659897"/>
            <a:chExt cx="9720000" cy="3177823"/>
          </a:xfrm>
        </p:grpSpPr>
        <p:pic>
          <p:nvPicPr>
            <p:cNvPr id="27" name="Picture 2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8CD4C77-C7FC-AB7D-674C-FEEE7FCD3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699" y="2659897"/>
              <a:ext cx="9720000" cy="310265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0DF668-3E99-912E-736C-692D57A4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120" y="2778034"/>
              <a:ext cx="9198223" cy="305968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3F55-FA91-3E1A-7323-7B5F30209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5591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546"/>
            <a:ext cx="8229600" cy="555524"/>
          </a:xfrm>
        </p:spPr>
        <p:txBody>
          <a:bodyPr>
            <a:normAutofit fontScale="90000"/>
          </a:bodyPr>
          <a:lstStyle/>
          <a:p>
            <a:r>
              <a:rPr lang="en-US" sz="3600" b="0" dirty="0">
                <a:latin typeface="Calibri"/>
                <a:cs typeface="Calibri"/>
              </a:rPr>
              <a:t>High-energy Colliders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2704" y="4922048"/>
            <a:ext cx="5054303" cy="192882"/>
          </a:xfrm>
        </p:spPr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72067" y="555526"/>
            <a:ext cx="4509823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</a:rPr>
              <a:t>Electron-positron rings </a:t>
            </a:r>
            <a:r>
              <a:rPr lang="en-US" sz="1600" dirty="0">
                <a:latin typeface="Calibri"/>
                <a:cs typeface="Calibri"/>
              </a:rPr>
              <a:t>are </a:t>
            </a:r>
            <a:r>
              <a:rPr lang="en-US" sz="1600" b="1" dirty="0">
                <a:latin typeface="Calibri"/>
                <a:cs typeface="Calibri"/>
              </a:rPr>
              <a:t>multi-pass </a:t>
            </a:r>
            <a:r>
              <a:rPr lang="en-US" sz="1600" dirty="0">
                <a:latin typeface="Calibri"/>
                <a:cs typeface="Calibri"/>
              </a:rPr>
              <a:t>colliders limited by synchrotron radiation: </a:t>
            </a:r>
            <a:r>
              <a:rPr lang="en-US" sz="1600" b="1" dirty="0">
                <a:latin typeface="Calibri"/>
                <a:cs typeface="Calibri"/>
              </a:rPr>
              <a:t>LEP, FCC-</a:t>
            </a:r>
            <a:r>
              <a:rPr lang="en-US" sz="1600" b="1" dirty="0" err="1">
                <a:latin typeface="Calibri"/>
                <a:cs typeface="Calibri"/>
              </a:rPr>
              <a:t>ee</a:t>
            </a:r>
            <a:r>
              <a:rPr lang="en-US" sz="1600" b="1" dirty="0">
                <a:latin typeface="Calibri"/>
                <a:cs typeface="Calibri"/>
              </a:rPr>
              <a:t>, CEPC</a:t>
            </a:r>
          </a:p>
          <a:p>
            <a:endParaRPr lang="en-US" sz="1600" b="1" dirty="0"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Hence </a:t>
            </a:r>
            <a:r>
              <a:rPr lang="en-US" sz="1600" b="1" dirty="0">
                <a:latin typeface="Calibri"/>
                <a:cs typeface="Calibri"/>
              </a:rPr>
              <a:t>proton rings </a:t>
            </a:r>
            <a:r>
              <a:rPr lang="en-US" sz="1600" dirty="0">
                <a:latin typeface="Calibri"/>
                <a:cs typeface="Calibri"/>
              </a:rPr>
              <a:t>are energy frontier: </a:t>
            </a:r>
            <a:r>
              <a:rPr lang="en-US" sz="1600" b="1" dirty="0">
                <a:latin typeface="Calibri"/>
                <a:cs typeface="Calibri"/>
              </a:rPr>
              <a:t>LHC, FCC-</a:t>
            </a:r>
            <a:r>
              <a:rPr lang="en-US" sz="1600" b="1" dirty="0" err="1">
                <a:latin typeface="Calibri"/>
                <a:cs typeface="Calibri"/>
              </a:rPr>
              <a:t>hh</a:t>
            </a:r>
            <a:r>
              <a:rPr lang="en-US" sz="1600" b="1" dirty="0">
                <a:latin typeface="Calibri"/>
                <a:cs typeface="Calibri"/>
              </a:rPr>
              <a:t>, </a:t>
            </a:r>
            <a:r>
              <a:rPr lang="en-US" sz="1600" b="1" dirty="0" err="1">
                <a:latin typeface="Calibri"/>
                <a:cs typeface="Calibri"/>
              </a:rPr>
              <a:t>SppC</a:t>
            </a:r>
            <a:endParaRPr lang="en-US" sz="1600" b="1" dirty="0">
              <a:latin typeface="Calibri"/>
              <a:cs typeface="Calibri"/>
            </a:endParaRPr>
          </a:p>
        </p:txBody>
      </p:sp>
      <p:grpSp>
        <p:nvGrpSpPr>
          <p:cNvPr id="42" name="Group 5"/>
          <p:cNvGrpSpPr>
            <a:grpSpLocks/>
          </p:cNvGrpSpPr>
          <p:nvPr/>
        </p:nvGrpSpPr>
        <p:grpSpPr bwMode="auto">
          <a:xfrm>
            <a:off x="510868" y="2643758"/>
            <a:ext cx="7884125" cy="625081"/>
            <a:chOff x="678" y="2341"/>
            <a:chExt cx="5380" cy="525"/>
          </a:xfrm>
        </p:grpSpPr>
        <p:sp>
          <p:nvSpPr>
            <p:cNvPr id="43" name="Line 6"/>
            <p:cNvSpPr>
              <a:spLocks noChangeShapeType="1"/>
            </p:cNvSpPr>
            <p:nvPr/>
          </p:nvSpPr>
          <p:spPr bwMode="auto">
            <a:xfrm>
              <a:off x="3126" y="2341"/>
              <a:ext cx="232" cy="331"/>
            </a:xfrm>
            <a:prstGeom prst="line">
              <a:avLst/>
            </a:prstGeom>
            <a:noFill/>
            <a:ln w="0">
              <a:solidFill>
                <a:srgbClr val="99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H="1" flipV="1">
              <a:off x="3358" y="2672"/>
              <a:ext cx="156" cy="0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>
              <a:off x="3189" y="2672"/>
              <a:ext cx="169" cy="0"/>
            </a:xfrm>
            <a:prstGeom prst="line">
              <a:avLst/>
            </a:prstGeom>
            <a:noFill/>
            <a:ln w="0">
              <a:solidFill>
                <a:srgbClr val="009999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>
              <a:off x="3126" y="2458"/>
              <a:ext cx="232" cy="214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>
              <a:off x="3275" y="2417"/>
              <a:ext cx="83" cy="255"/>
            </a:xfrm>
            <a:prstGeom prst="line">
              <a:avLst/>
            </a:prstGeom>
            <a:noFill/>
            <a:ln w="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11"/>
            <p:cNvSpPr>
              <a:spLocks noChangeShapeType="1"/>
            </p:cNvSpPr>
            <p:nvPr/>
          </p:nvSpPr>
          <p:spPr bwMode="auto">
            <a:xfrm flipH="1">
              <a:off x="3275" y="2672"/>
              <a:ext cx="83" cy="12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Line 12"/>
            <p:cNvSpPr>
              <a:spLocks noChangeShapeType="1"/>
            </p:cNvSpPr>
            <p:nvPr/>
          </p:nvSpPr>
          <p:spPr bwMode="auto">
            <a:xfrm>
              <a:off x="3358" y="2672"/>
              <a:ext cx="98" cy="194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Line 13"/>
            <p:cNvSpPr>
              <a:spLocks noChangeShapeType="1"/>
            </p:cNvSpPr>
            <p:nvPr/>
          </p:nvSpPr>
          <p:spPr bwMode="auto">
            <a:xfrm>
              <a:off x="3358" y="2672"/>
              <a:ext cx="98" cy="86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14"/>
            <p:cNvSpPr>
              <a:spLocks noChangeArrowheads="1"/>
            </p:cNvSpPr>
            <p:nvPr/>
          </p:nvSpPr>
          <p:spPr bwMode="auto">
            <a:xfrm>
              <a:off x="3036" y="2660"/>
              <a:ext cx="166" cy="25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15"/>
            <p:cNvSpPr>
              <a:spLocks noChangeShapeType="1"/>
            </p:cNvSpPr>
            <p:nvPr/>
          </p:nvSpPr>
          <p:spPr bwMode="auto">
            <a:xfrm>
              <a:off x="899" y="2660"/>
              <a:ext cx="30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6"/>
            <p:cNvSpPr>
              <a:spLocks noChangeArrowheads="1"/>
            </p:cNvSpPr>
            <p:nvPr/>
          </p:nvSpPr>
          <p:spPr bwMode="auto">
            <a:xfrm>
              <a:off x="788" y="2660"/>
              <a:ext cx="388" cy="25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AutoShape 17"/>
            <p:cNvSpPr>
              <a:spLocks noChangeArrowheads="1"/>
            </p:cNvSpPr>
            <p:nvPr/>
          </p:nvSpPr>
          <p:spPr bwMode="auto">
            <a:xfrm>
              <a:off x="3036" y="2610"/>
              <a:ext cx="54" cy="127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5" name="AutoShape 18"/>
            <p:cNvSpPr>
              <a:spLocks noChangeArrowheads="1"/>
            </p:cNvSpPr>
            <p:nvPr/>
          </p:nvSpPr>
          <p:spPr bwMode="auto">
            <a:xfrm>
              <a:off x="3118" y="2610"/>
              <a:ext cx="56" cy="127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auto">
            <a:xfrm>
              <a:off x="872" y="2429"/>
              <a:ext cx="277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97 w 21600"/>
                <a:gd name="T25" fmla="*/ 3122 h 21600"/>
                <a:gd name="T26" fmla="*/ 18403 w 21600"/>
                <a:gd name="T27" fmla="*/ 1847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auto">
            <a:xfrm>
              <a:off x="678" y="2610"/>
              <a:ext cx="140" cy="12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21"/>
            <p:cNvSpPr>
              <a:spLocks noChangeArrowheads="1"/>
            </p:cNvSpPr>
            <p:nvPr/>
          </p:nvSpPr>
          <p:spPr bwMode="auto">
            <a:xfrm>
              <a:off x="3507" y="2660"/>
              <a:ext cx="111" cy="25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AutoShape 22"/>
            <p:cNvSpPr>
              <a:spLocks noChangeArrowheads="1"/>
            </p:cNvSpPr>
            <p:nvPr/>
          </p:nvSpPr>
          <p:spPr bwMode="auto">
            <a:xfrm>
              <a:off x="3618" y="2610"/>
              <a:ext cx="53" cy="127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0" name="AutoShape 23"/>
            <p:cNvSpPr>
              <a:spLocks noChangeArrowheads="1"/>
            </p:cNvSpPr>
            <p:nvPr/>
          </p:nvSpPr>
          <p:spPr bwMode="auto">
            <a:xfrm>
              <a:off x="3534" y="2610"/>
              <a:ext cx="55" cy="127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1" name="Line 24"/>
            <p:cNvSpPr>
              <a:spLocks noChangeShapeType="1"/>
            </p:cNvSpPr>
            <p:nvPr/>
          </p:nvSpPr>
          <p:spPr bwMode="auto">
            <a:xfrm flipH="1">
              <a:off x="5532" y="2660"/>
              <a:ext cx="306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Rectangle 25"/>
            <p:cNvSpPr>
              <a:spLocks noChangeArrowheads="1"/>
            </p:cNvSpPr>
            <p:nvPr/>
          </p:nvSpPr>
          <p:spPr bwMode="auto">
            <a:xfrm flipH="1">
              <a:off x="5560" y="2660"/>
              <a:ext cx="389" cy="25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AutoShape 26"/>
            <p:cNvSpPr>
              <a:spLocks noChangeArrowheads="1"/>
            </p:cNvSpPr>
            <p:nvPr/>
          </p:nvSpPr>
          <p:spPr bwMode="auto">
            <a:xfrm flipH="1">
              <a:off x="5588" y="2429"/>
              <a:ext cx="276" cy="2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30 w 21600"/>
                <a:gd name="T25" fmla="*/ 3122 h 21600"/>
                <a:gd name="T26" fmla="*/ 18470 w 21600"/>
                <a:gd name="T27" fmla="*/ 1847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AutoShape 27"/>
            <p:cNvSpPr>
              <a:spLocks noChangeArrowheads="1"/>
            </p:cNvSpPr>
            <p:nvPr/>
          </p:nvSpPr>
          <p:spPr bwMode="auto">
            <a:xfrm flipH="1">
              <a:off x="5920" y="2610"/>
              <a:ext cx="138" cy="12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5" name="Group 30"/>
            <p:cNvGrpSpPr>
              <a:grpSpLocks/>
            </p:cNvGrpSpPr>
            <p:nvPr/>
          </p:nvGrpSpPr>
          <p:grpSpPr bwMode="auto">
            <a:xfrm>
              <a:off x="1149" y="2610"/>
              <a:ext cx="1887" cy="119"/>
              <a:chOff x="619" y="2209"/>
              <a:chExt cx="1929" cy="133"/>
            </a:xfrm>
          </p:grpSpPr>
          <p:sp>
            <p:nvSpPr>
              <p:cNvPr id="86" name="Rectangle 31"/>
              <p:cNvSpPr>
                <a:spLocks noChangeArrowheads="1"/>
              </p:cNvSpPr>
              <p:nvPr/>
            </p:nvSpPr>
            <p:spPr bwMode="auto">
              <a:xfrm>
                <a:off x="619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7" name="Group 32"/>
              <p:cNvGrpSpPr>
                <a:grpSpLocks/>
              </p:cNvGrpSpPr>
              <p:nvPr/>
            </p:nvGrpSpPr>
            <p:grpSpPr bwMode="auto">
              <a:xfrm flipH="1">
                <a:off x="988" y="2209"/>
                <a:ext cx="1529" cy="133"/>
                <a:chOff x="2766" y="2443"/>
                <a:chExt cx="1529" cy="133"/>
              </a:xfrm>
            </p:grpSpPr>
            <p:grpSp>
              <p:nvGrpSpPr>
                <p:cNvPr id="91" name="Group 33"/>
                <p:cNvGrpSpPr>
                  <a:grpSpLocks/>
                </p:cNvGrpSpPr>
                <p:nvPr/>
              </p:nvGrpSpPr>
              <p:grpSpPr bwMode="auto">
                <a:xfrm>
                  <a:off x="4014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10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6" name="Line 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2" name="Group 36"/>
                <p:cNvGrpSpPr>
                  <a:grpSpLocks/>
                </p:cNvGrpSpPr>
                <p:nvPr/>
              </p:nvGrpSpPr>
              <p:grpSpPr bwMode="auto">
                <a:xfrm>
                  <a:off x="3078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103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4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4" name="Group 39"/>
                <p:cNvGrpSpPr>
                  <a:grpSpLocks/>
                </p:cNvGrpSpPr>
                <p:nvPr/>
              </p:nvGrpSpPr>
              <p:grpSpPr bwMode="auto">
                <a:xfrm>
                  <a:off x="2766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101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" name="Line 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5" name="Group 42"/>
                <p:cNvGrpSpPr>
                  <a:grpSpLocks/>
                </p:cNvGrpSpPr>
                <p:nvPr/>
              </p:nvGrpSpPr>
              <p:grpSpPr bwMode="auto">
                <a:xfrm>
                  <a:off x="3390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9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6" name="Group 45"/>
                <p:cNvGrpSpPr>
                  <a:grpSpLocks/>
                </p:cNvGrpSpPr>
                <p:nvPr/>
              </p:nvGrpSpPr>
              <p:grpSpPr bwMode="auto">
                <a:xfrm>
                  <a:off x="3702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9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Line 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88" name="Group 48"/>
              <p:cNvGrpSpPr>
                <a:grpSpLocks/>
              </p:cNvGrpSpPr>
              <p:nvPr/>
            </p:nvGrpSpPr>
            <p:grpSpPr bwMode="auto">
              <a:xfrm flipH="1">
                <a:off x="676" y="2209"/>
                <a:ext cx="281" cy="133"/>
                <a:chOff x="2737" y="1615"/>
                <a:chExt cx="281" cy="133"/>
              </a:xfrm>
            </p:grpSpPr>
            <p:sp>
              <p:nvSpPr>
                <p:cNvPr id="89" name="Rectangle 4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66" name="Group 51"/>
            <p:cNvGrpSpPr>
              <a:grpSpLocks/>
            </p:cNvGrpSpPr>
            <p:nvPr/>
          </p:nvGrpSpPr>
          <p:grpSpPr bwMode="auto">
            <a:xfrm>
              <a:off x="3674" y="2610"/>
              <a:ext cx="1886" cy="119"/>
              <a:chOff x="3200" y="2209"/>
              <a:chExt cx="1929" cy="133"/>
            </a:xfrm>
          </p:grpSpPr>
          <p:sp>
            <p:nvSpPr>
              <p:cNvPr id="67" name="Rectangle 52"/>
              <p:cNvSpPr>
                <a:spLocks noChangeArrowheads="1"/>
              </p:cNvSpPr>
              <p:nvPr/>
            </p:nvSpPr>
            <p:spPr bwMode="auto">
              <a:xfrm>
                <a:off x="3200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8" name="Group 53"/>
              <p:cNvGrpSpPr>
                <a:grpSpLocks/>
              </p:cNvGrpSpPr>
              <p:nvPr/>
            </p:nvGrpSpPr>
            <p:grpSpPr bwMode="auto">
              <a:xfrm>
                <a:off x="4477" y="2209"/>
                <a:ext cx="281" cy="133"/>
                <a:chOff x="2737" y="1615"/>
                <a:chExt cx="281" cy="133"/>
              </a:xfrm>
            </p:grpSpPr>
            <p:sp>
              <p:nvSpPr>
                <p:cNvPr id="84" name="Rectangle 54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56"/>
              <p:cNvGrpSpPr>
                <a:grpSpLocks/>
              </p:cNvGrpSpPr>
              <p:nvPr/>
            </p:nvGrpSpPr>
            <p:grpSpPr bwMode="auto">
              <a:xfrm>
                <a:off x="3541" y="2209"/>
                <a:ext cx="281" cy="133"/>
                <a:chOff x="2737" y="1615"/>
                <a:chExt cx="281" cy="133"/>
              </a:xfrm>
            </p:grpSpPr>
            <p:sp>
              <p:nvSpPr>
                <p:cNvPr id="82" name="Rectangle 57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0" name="Group 59"/>
              <p:cNvGrpSpPr>
                <a:grpSpLocks/>
              </p:cNvGrpSpPr>
              <p:nvPr/>
            </p:nvGrpSpPr>
            <p:grpSpPr bwMode="auto">
              <a:xfrm>
                <a:off x="3229" y="2209"/>
                <a:ext cx="281" cy="133"/>
                <a:chOff x="2737" y="1615"/>
                <a:chExt cx="281" cy="133"/>
              </a:xfrm>
            </p:grpSpPr>
            <p:sp>
              <p:nvSpPr>
                <p:cNvPr id="80" name="Rectangle 6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1" name="Group 62"/>
              <p:cNvGrpSpPr>
                <a:grpSpLocks/>
              </p:cNvGrpSpPr>
              <p:nvPr/>
            </p:nvGrpSpPr>
            <p:grpSpPr bwMode="auto">
              <a:xfrm>
                <a:off x="3853" y="2209"/>
                <a:ext cx="281" cy="133"/>
                <a:chOff x="2737" y="1615"/>
                <a:chExt cx="281" cy="133"/>
              </a:xfrm>
            </p:grpSpPr>
            <p:sp>
              <p:nvSpPr>
                <p:cNvPr id="78" name="Rectangle 63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2" name="Group 65"/>
              <p:cNvGrpSpPr>
                <a:grpSpLocks/>
              </p:cNvGrpSpPr>
              <p:nvPr/>
            </p:nvGrpSpPr>
            <p:grpSpPr bwMode="auto">
              <a:xfrm>
                <a:off x="4165" y="2209"/>
                <a:ext cx="281" cy="133"/>
                <a:chOff x="2737" y="1615"/>
                <a:chExt cx="281" cy="133"/>
              </a:xfrm>
            </p:grpSpPr>
            <p:sp>
              <p:nvSpPr>
                <p:cNvPr id="76" name="Rectangle 66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3" name="Group 68"/>
              <p:cNvGrpSpPr>
                <a:grpSpLocks/>
              </p:cNvGrpSpPr>
              <p:nvPr/>
            </p:nvGrpSpPr>
            <p:grpSpPr bwMode="auto">
              <a:xfrm>
                <a:off x="4788" y="2209"/>
                <a:ext cx="281" cy="133"/>
                <a:chOff x="2737" y="1615"/>
                <a:chExt cx="281" cy="133"/>
              </a:xfrm>
            </p:grpSpPr>
            <p:sp>
              <p:nvSpPr>
                <p:cNvPr id="74" name="Rectangle 6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09" name="TextBox 108"/>
          <p:cNvSpPr txBox="1"/>
          <p:nvPr/>
        </p:nvSpPr>
        <p:spPr>
          <a:xfrm>
            <a:off x="72065" y="2067694"/>
            <a:ext cx="8922834" cy="584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/>
                <a:cs typeface="Calibri"/>
              </a:rPr>
              <a:t>Electron-positron linear colliders</a:t>
            </a:r>
            <a:r>
              <a:rPr lang="en-US" sz="1600" dirty="0">
                <a:latin typeface="Calibri"/>
                <a:cs typeface="Calibri"/>
              </a:rPr>
              <a:t> avoid synchrotron radiation, but </a:t>
            </a:r>
            <a:r>
              <a:rPr lang="en-US" sz="1600" b="1" dirty="0">
                <a:latin typeface="Calibri"/>
                <a:cs typeface="Calibri"/>
              </a:rPr>
              <a:t>single pass: SLC, ILC, CLIC</a:t>
            </a:r>
            <a:endParaRPr lang="en-US" sz="1600" dirty="0"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Typically cost proportional to energy and power proportional to luminosity,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330536" y="3435846"/>
            <a:ext cx="590576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Novel approach: </a:t>
            </a:r>
            <a:r>
              <a:rPr lang="en-US" sz="1600" b="1" dirty="0" err="1">
                <a:latin typeface="Calibri"/>
                <a:cs typeface="Calibri"/>
              </a:rPr>
              <a:t>muon</a:t>
            </a:r>
            <a:r>
              <a:rPr lang="en-US" sz="1600" b="1" dirty="0">
                <a:latin typeface="Calibri"/>
                <a:cs typeface="Calibri"/>
              </a:rPr>
              <a:t> collider </a:t>
            </a:r>
            <a:r>
              <a:rPr lang="en-US" sz="1600" dirty="0">
                <a:latin typeface="Calibri"/>
                <a:cs typeface="Calibri"/>
              </a:rPr>
              <a:t>(the first of its kind)</a:t>
            </a:r>
            <a:endParaRPr lang="en-US" sz="1600" b="1" dirty="0">
              <a:latin typeface="Calibri"/>
              <a:cs typeface="Calibri"/>
            </a:endParaRPr>
          </a:p>
          <a:p>
            <a:r>
              <a:rPr lang="en-US" sz="1600" dirty="0">
                <a:latin typeface="Calibri"/>
                <a:cs typeface="Calibri"/>
              </a:rPr>
              <a:t>Large mass suppresses synchrotron radiation =&gt; </a:t>
            </a:r>
            <a:r>
              <a:rPr lang="en-US" sz="1600" b="1" dirty="0">
                <a:latin typeface="Calibri"/>
                <a:cs typeface="Calibri"/>
              </a:rPr>
              <a:t>multi-pass</a:t>
            </a:r>
          </a:p>
          <a:p>
            <a:r>
              <a:rPr lang="en-US" sz="1600" dirty="0">
                <a:latin typeface="Calibri"/>
                <a:cs typeface="Calibri"/>
              </a:rPr>
              <a:t>Fundamental particle requires less energy than protons</a:t>
            </a:r>
          </a:p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But lifetime at rest only 2.2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μs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Proportional to energy</a:t>
            </a:r>
          </a:p>
        </p:txBody>
      </p:sp>
      <p:grpSp>
        <p:nvGrpSpPr>
          <p:cNvPr id="111" name="Group 103"/>
          <p:cNvGrpSpPr>
            <a:grpSpLocks/>
          </p:cNvGrpSpPr>
          <p:nvPr/>
        </p:nvGrpSpPr>
        <p:grpSpPr bwMode="auto">
          <a:xfrm>
            <a:off x="4656627" y="360207"/>
            <a:ext cx="4338272" cy="1789642"/>
            <a:chOff x="1533" y="527"/>
            <a:chExt cx="2382" cy="1010"/>
          </a:xfrm>
        </p:grpSpPr>
        <p:grpSp>
          <p:nvGrpSpPr>
            <p:cNvPr id="112" name="Group 72"/>
            <p:cNvGrpSpPr>
              <a:grpSpLocks/>
            </p:cNvGrpSpPr>
            <p:nvPr/>
          </p:nvGrpSpPr>
          <p:grpSpPr bwMode="auto">
            <a:xfrm>
              <a:off x="1707" y="760"/>
              <a:ext cx="2208" cy="603"/>
              <a:chOff x="1181" y="805"/>
              <a:chExt cx="2393" cy="603"/>
            </a:xfrm>
          </p:grpSpPr>
          <p:grpSp>
            <p:nvGrpSpPr>
              <p:cNvPr id="132" name="Group 73"/>
              <p:cNvGrpSpPr>
                <a:grpSpLocks/>
              </p:cNvGrpSpPr>
              <p:nvPr/>
            </p:nvGrpSpPr>
            <p:grpSpPr bwMode="auto">
              <a:xfrm>
                <a:off x="1181" y="805"/>
                <a:ext cx="2393" cy="603"/>
                <a:chOff x="1181" y="805"/>
                <a:chExt cx="2393" cy="603"/>
              </a:xfrm>
            </p:grpSpPr>
            <p:grpSp>
              <p:nvGrpSpPr>
                <p:cNvPr id="135" name="Group 74"/>
                <p:cNvGrpSpPr>
                  <a:grpSpLocks/>
                </p:cNvGrpSpPr>
                <p:nvPr/>
              </p:nvGrpSpPr>
              <p:grpSpPr bwMode="auto">
                <a:xfrm>
                  <a:off x="1181" y="808"/>
                  <a:ext cx="2393" cy="600"/>
                  <a:chOff x="1181" y="808"/>
                  <a:chExt cx="2393" cy="600"/>
                </a:xfrm>
              </p:grpSpPr>
              <p:sp>
                <p:nvSpPr>
                  <p:cNvPr id="138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1242"/>
                    <a:ext cx="332" cy="112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CCECFF"/>
                    </a:extrusionClr>
                  </a:sp3d>
                </p:spPr>
                <p:txBody>
                  <a:bodyPr wrap="none" anchor="ctr">
                    <a:prstTxWarp prst="textNoShape">
                      <a:avLst/>
                    </a:prstTxWarp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1181" y="1232"/>
                    <a:ext cx="355" cy="113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CCECFF"/>
                    </a:extrusionClr>
                  </a:sp3d>
                </p:spPr>
                <p:txBody>
                  <a:bodyPr wrap="none" anchor="ctr">
                    <a:prstTxWarp prst="textNoShape">
                      <a:avLst/>
                    </a:prstTxWarp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0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348" y="815"/>
                    <a:ext cx="2146" cy="593"/>
                  </a:xfrm>
                  <a:prstGeom prst="ellipse">
                    <a:avLst/>
                  </a:prstGeom>
                  <a:noFill/>
                  <a:ln w="25400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181" y="808"/>
                    <a:ext cx="355" cy="113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CCECFF"/>
                    </a:extrusionClr>
                  </a:sp3d>
                </p:spPr>
                <p:txBody>
                  <a:bodyPr wrap="none" anchor="ctr">
                    <a:prstTxWarp prst="textNoShape">
                      <a:avLst/>
                    </a:prstTxWarp>
                    <a:flatTx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3242" y="817"/>
                    <a:ext cx="332" cy="113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>
                    <a:miter lim="800000"/>
                    <a:headEnd/>
                    <a:tailEnd/>
                  </a:ln>
                  <a:scene3d>
                    <a:camera prst="legacyPerspectiveTopRight"/>
                    <a:lightRig rig="legacyFlat3" dir="b"/>
                  </a:scene3d>
                  <a:sp3d extrusionH="887400" prstMaterial="legacyMatte">
                    <a:bevelT w="13500" h="13500" prst="angle"/>
                    <a:bevelB w="13500" h="13500" prst="angle"/>
                    <a:extrusionClr>
                      <a:srgbClr val="CCECFF"/>
                    </a:extrusionClr>
                  </a:sp3d>
                </p:spPr>
                <p:txBody>
                  <a:bodyPr wrap="none" anchor="ctr">
                    <a:prstTxWarp prst="textNoShape">
                      <a:avLst/>
                    </a:prstTxWarp>
                    <a:flatTx/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6" name="Rectangle 80"/>
                <p:cNvSpPr>
                  <a:spLocks noChangeArrowheads="1"/>
                </p:cNvSpPr>
                <p:nvPr/>
              </p:nvSpPr>
              <p:spPr bwMode="auto">
                <a:xfrm>
                  <a:off x="1290" y="805"/>
                  <a:ext cx="189" cy="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>
                      <a:solidFill>
                        <a:srgbClr val="FFFFCC"/>
                      </a:solidFill>
                    </a:rPr>
                    <a:t>N</a:t>
                  </a:r>
                  <a:endParaRPr sz="1000" noProof="1">
                    <a:solidFill>
                      <a:srgbClr val="FFFFCC"/>
                    </a:solidFill>
                  </a:endParaRPr>
                </a:p>
              </p:txBody>
            </p:sp>
            <p:sp>
              <p:nvSpPr>
                <p:cNvPr id="137" name="Rectangle 81"/>
                <p:cNvSpPr>
                  <a:spLocks noChangeArrowheads="1"/>
                </p:cNvSpPr>
                <p:nvPr/>
              </p:nvSpPr>
              <p:spPr bwMode="auto">
                <a:xfrm>
                  <a:off x="1298" y="1229"/>
                  <a:ext cx="183" cy="1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>
                      <a:solidFill>
                        <a:srgbClr val="FFFFCC"/>
                      </a:solidFill>
                    </a:rPr>
                    <a:t>S</a:t>
                  </a:r>
                  <a:endParaRPr sz="1000" noProof="1">
                    <a:solidFill>
                      <a:srgbClr val="FFFFCC"/>
                    </a:solidFill>
                  </a:endParaRPr>
                </a:p>
              </p:txBody>
            </p:sp>
          </p:grpSp>
          <p:sp>
            <p:nvSpPr>
              <p:cNvPr id="133" name="Rectangle 82"/>
              <p:cNvSpPr>
                <a:spLocks noChangeArrowheads="1"/>
              </p:cNvSpPr>
              <p:nvPr/>
            </p:nvSpPr>
            <p:spPr bwMode="auto">
              <a:xfrm>
                <a:off x="3336" y="819"/>
                <a:ext cx="188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FFFFCC"/>
                    </a:solidFill>
                  </a:rPr>
                  <a:t>N</a:t>
                </a:r>
                <a:endParaRPr sz="1000" noProof="1">
                  <a:solidFill>
                    <a:srgbClr val="FFFFCC"/>
                  </a:solidFill>
                </a:endParaRPr>
              </a:p>
            </p:txBody>
          </p:sp>
          <p:sp>
            <p:nvSpPr>
              <p:cNvPr id="134" name="Rectangle 83"/>
              <p:cNvSpPr>
                <a:spLocks noChangeArrowheads="1"/>
              </p:cNvSpPr>
              <p:nvPr/>
            </p:nvSpPr>
            <p:spPr bwMode="auto">
              <a:xfrm>
                <a:off x="3346" y="1238"/>
                <a:ext cx="184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>
                    <a:solidFill>
                      <a:srgbClr val="FFFFCC"/>
                    </a:solidFill>
                  </a:rPr>
                  <a:t>S</a:t>
                </a:r>
                <a:endParaRPr sz="1000" noProof="1">
                  <a:solidFill>
                    <a:srgbClr val="FFFFCC"/>
                  </a:solidFill>
                </a:endParaRPr>
              </a:p>
            </p:txBody>
          </p:sp>
        </p:grpSp>
        <p:grpSp>
          <p:nvGrpSpPr>
            <p:cNvPr id="113" name="Group 84"/>
            <p:cNvGrpSpPr>
              <a:grpSpLocks/>
            </p:cNvGrpSpPr>
            <p:nvPr/>
          </p:nvGrpSpPr>
          <p:grpSpPr bwMode="auto">
            <a:xfrm>
              <a:off x="1543" y="980"/>
              <a:ext cx="376" cy="409"/>
              <a:chOff x="993" y="1025"/>
              <a:chExt cx="403" cy="409"/>
            </a:xfrm>
          </p:grpSpPr>
          <p:sp>
            <p:nvSpPr>
              <p:cNvPr id="130" name="Oval 85"/>
              <p:cNvSpPr>
                <a:spLocks noChangeArrowheads="1"/>
              </p:cNvSpPr>
              <p:nvPr/>
            </p:nvSpPr>
            <p:spPr bwMode="auto">
              <a:xfrm>
                <a:off x="1352" y="1025"/>
                <a:ext cx="44" cy="46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4747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Oval 86"/>
              <p:cNvSpPr>
                <a:spLocks noChangeArrowheads="1"/>
              </p:cNvSpPr>
              <p:nvPr/>
            </p:nvSpPr>
            <p:spPr bwMode="auto">
              <a:xfrm>
                <a:off x="993" y="1345"/>
                <a:ext cx="86" cy="89"/>
              </a:xfrm>
              <a:prstGeom prst="ellipse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>
                <a:round/>
                <a:headEnd/>
                <a:tailEnd/>
              </a:ln>
              <a:scene3d>
                <a:camera prst="legacyPerspectiveTopRight">
                  <a:rot lat="21299986" lon="21299986" rev="0"/>
                </a:camera>
                <a:lightRig rig="legacyFlat3" dir="b"/>
              </a:scene3d>
              <a:sp3d extrusionH="1218930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</p:grpSp>
        <p:grpSp>
          <p:nvGrpSpPr>
            <p:cNvPr id="114" name="Group 87"/>
            <p:cNvGrpSpPr>
              <a:grpSpLocks/>
            </p:cNvGrpSpPr>
            <p:nvPr/>
          </p:nvGrpSpPr>
          <p:grpSpPr bwMode="auto">
            <a:xfrm>
              <a:off x="2702" y="1065"/>
              <a:ext cx="328" cy="472"/>
              <a:chOff x="2260" y="1110"/>
              <a:chExt cx="355" cy="472"/>
            </a:xfrm>
          </p:grpSpPr>
          <p:sp>
            <p:nvSpPr>
              <p:cNvPr id="120" name="Line 88"/>
              <p:cNvSpPr>
                <a:spLocks noChangeShapeType="1"/>
              </p:cNvSpPr>
              <p:nvPr/>
            </p:nvSpPr>
            <p:spPr bwMode="auto">
              <a:xfrm>
                <a:off x="2260" y="1110"/>
                <a:ext cx="185" cy="298"/>
              </a:xfrm>
              <a:prstGeom prst="line">
                <a:avLst/>
              </a:prstGeom>
              <a:noFill/>
              <a:ln w="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Oval 89"/>
              <p:cNvSpPr>
                <a:spLocks noChangeArrowheads="1"/>
              </p:cNvSpPr>
              <p:nvPr/>
            </p:nvSpPr>
            <p:spPr bwMode="auto">
              <a:xfrm>
                <a:off x="2267" y="1385"/>
                <a:ext cx="44" cy="45"/>
              </a:xfrm>
              <a:prstGeom prst="ellipse">
                <a:avLst/>
              </a:prstGeom>
              <a:gradFill rotWithShape="1">
                <a:gsLst>
                  <a:gs pos="0">
                    <a:srgbClr val="009999"/>
                  </a:gs>
                  <a:gs pos="100000">
                    <a:srgbClr val="004747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2" name="Oval 90"/>
              <p:cNvSpPr>
                <a:spLocks noChangeArrowheads="1"/>
              </p:cNvSpPr>
              <p:nvPr/>
            </p:nvSpPr>
            <p:spPr bwMode="auto">
              <a:xfrm>
                <a:off x="2571" y="1385"/>
                <a:ext cx="44" cy="45"/>
              </a:xfrm>
              <a:prstGeom prst="ellipse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762F00"/>
                  </a:gs>
                </a:gsLst>
                <a:path path="shape">
                  <a:fillToRect l="50000" t="50000" r="50000" b="50000"/>
                </a:path>
              </a:gra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Line 91"/>
              <p:cNvSpPr>
                <a:spLocks noChangeShapeType="1"/>
              </p:cNvSpPr>
              <p:nvPr/>
            </p:nvSpPr>
            <p:spPr bwMode="auto">
              <a:xfrm flipH="1" flipV="1">
                <a:off x="2445" y="1408"/>
                <a:ext cx="126" cy="0"/>
              </a:xfrm>
              <a:prstGeom prst="line">
                <a:avLst/>
              </a:prstGeom>
              <a:noFill/>
              <a:ln w="0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Line 92"/>
              <p:cNvSpPr>
                <a:spLocks noChangeShapeType="1"/>
              </p:cNvSpPr>
              <p:nvPr/>
            </p:nvSpPr>
            <p:spPr bwMode="auto">
              <a:xfrm>
                <a:off x="2311" y="1408"/>
                <a:ext cx="134" cy="0"/>
              </a:xfrm>
              <a:prstGeom prst="line">
                <a:avLst/>
              </a:prstGeom>
              <a:noFill/>
              <a:ln w="0">
                <a:solidFill>
                  <a:srgbClr val="009999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Line 93"/>
              <p:cNvSpPr>
                <a:spLocks noChangeShapeType="1"/>
              </p:cNvSpPr>
              <p:nvPr/>
            </p:nvSpPr>
            <p:spPr bwMode="auto">
              <a:xfrm>
                <a:off x="2260" y="1215"/>
                <a:ext cx="185" cy="193"/>
              </a:xfrm>
              <a:prstGeom prst="line">
                <a:avLst/>
              </a:prstGeom>
              <a:noFill/>
              <a:ln w="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Line 94"/>
              <p:cNvSpPr>
                <a:spLocks noChangeShapeType="1"/>
              </p:cNvSpPr>
              <p:nvPr/>
            </p:nvSpPr>
            <p:spPr bwMode="auto">
              <a:xfrm>
                <a:off x="2379" y="1178"/>
                <a:ext cx="66" cy="230"/>
              </a:xfrm>
              <a:prstGeom prst="line">
                <a:avLst/>
              </a:prstGeom>
              <a:noFill/>
              <a:ln w="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Line 95"/>
              <p:cNvSpPr>
                <a:spLocks noChangeShapeType="1"/>
              </p:cNvSpPr>
              <p:nvPr/>
            </p:nvSpPr>
            <p:spPr bwMode="auto">
              <a:xfrm flipH="1">
                <a:off x="2379" y="1408"/>
                <a:ext cx="66" cy="111"/>
              </a:xfrm>
              <a:prstGeom prst="line">
                <a:avLst/>
              </a:prstGeom>
              <a:noFill/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Line 96"/>
              <p:cNvSpPr>
                <a:spLocks noChangeShapeType="1"/>
              </p:cNvSpPr>
              <p:nvPr/>
            </p:nvSpPr>
            <p:spPr bwMode="auto">
              <a:xfrm>
                <a:off x="2445" y="1408"/>
                <a:ext cx="80" cy="174"/>
              </a:xfrm>
              <a:prstGeom prst="line">
                <a:avLst/>
              </a:prstGeom>
              <a:noFill/>
              <a:ln w="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Line 97"/>
              <p:cNvSpPr>
                <a:spLocks noChangeShapeType="1"/>
              </p:cNvSpPr>
              <p:nvPr/>
            </p:nvSpPr>
            <p:spPr bwMode="auto">
              <a:xfrm>
                <a:off x="2445" y="1408"/>
                <a:ext cx="80" cy="77"/>
              </a:xfrm>
              <a:prstGeom prst="lin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5" name="Group 98"/>
            <p:cNvGrpSpPr>
              <a:grpSpLocks/>
            </p:cNvGrpSpPr>
            <p:nvPr/>
          </p:nvGrpSpPr>
          <p:grpSpPr bwMode="auto">
            <a:xfrm>
              <a:off x="2134" y="527"/>
              <a:ext cx="1424" cy="306"/>
              <a:chOff x="1895" y="572"/>
              <a:chExt cx="1044" cy="306"/>
            </a:xfrm>
          </p:grpSpPr>
          <p:grpSp>
            <p:nvGrpSpPr>
              <p:cNvPr id="116" name="Group 99"/>
              <p:cNvGrpSpPr>
                <a:grpSpLocks/>
              </p:cNvGrpSpPr>
              <p:nvPr/>
            </p:nvGrpSpPr>
            <p:grpSpPr bwMode="auto">
              <a:xfrm>
                <a:off x="2310" y="770"/>
                <a:ext cx="220" cy="108"/>
                <a:chOff x="2737" y="1615"/>
                <a:chExt cx="281" cy="133"/>
              </a:xfrm>
            </p:grpSpPr>
            <p:sp>
              <p:nvSpPr>
                <p:cNvPr id="118" name="Rectangle 10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7" name="Text Box 102"/>
              <p:cNvSpPr txBox="1">
                <a:spLocks noChangeArrowheads="1"/>
              </p:cNvSpPr>
              <p:nvPr/>
            </p:nvSpPr>
            <p:spPr bwMode="auto">
              <a:xfrm>
                <a:off x="1895" y="572"/>
                <a:ext cx="1044" cy="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/>
                  <a:t>accelerating cavities</a:t>
                </a:r>
              </a:p>
            </p:txBody>
          </p:sp>
        </p:grpSp>
      </p:grpSp>
      <p:graphicFrame>
        <p:nvGraphicFramePr>
          <p:cNvPr id="143" name="Object 2"/>
          <p:cNvGraphicFramePr>
            <a:graphicFrameLocks noChangeAspect="1"/>
          </p:cNvGraphicFramePr>
          <p:nvPr/>
        </p:nvGraphicFramePr>
        <p:xfrm>
          <a:off x="6019800" y="983519"/>
          <a:ext cx="1911350" cy="66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431800" progId="Equation.3">
                  <p:embed/>
                </p:oleObj>
              </mc:Choice>
              <mc:Fallback>
                <p:oleObj name="Equation" r:id="rId2" imgW="927100" imgH="431800" progId="Equation.3">
                  <p:embed/>
                  <p:pic>
                    <p:nvPicPr>
                      <p:cNvPr id="14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983519"/>
                        <a:ext cx="1911350" cy="6679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1298B-F116-598D-D897-62945CC3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8A56A-6164-B14D-A8F7-980D09C4DD92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323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Physics Goals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427734"/>
            <a:ext cx="3635896" cy="2515224"/>
          </a:xfrm>
          <a:prstGeom prst="rect">
            <a:avLst/>
          </a:prstGeom>
          <a:solidFill>
            <a:srgbClr val="AFB0E2"/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71" tIns="50235" rIns="100471" bIns="50235" rtlCol="0" anchor="ctr"/>
          <a:lstStyle/>
          <a:p>
            <a:pPr algn="ctr"/>
            <a:endParaRPr lang="en-US"/>
          </a:p>
        </p:txBody>
      </p:sp>
      <p:pic>
        <p:nvPicPr>
          <p:cNvPr id="7" name="Picture 6" descr="p0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3422"/>
          <a:stretch/>
        </p:blipFill>
        <p:spPr>
          <a:xfrm>
            <a:off x="251520" y="2543306"/>
            <a:ext cx="3453514" cy="230655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2865" y="1487125"/>
            <a:ext cx="3635896" cy="9638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71" tIns="50235" rIns="100471" bIns="50235" rtlCol="0" anchor="ctr"/>
          <a:lstStyle/>
          <a:p>
            <a:pPr algn="ctr"/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172865" y="1487125"/>
            <a:ext cx="3635896" cy="963806"/>
          </a:xfrm>
          <a:prstGeom prst="rect">
            <a:avLst/>
          </a:prstGeom>
          <a:noFill/>
        </p:spPr>
        <p:txBody>
          <a:bodyPr wrap="square" lIns="100471" tIns="50235" rIns="100471" bIns="50235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Discovery reach</a:t>
            </a:r>
          </a:p>
          <a:p>
            <a:r>
              <a:rPr lang="en-US" sz="1400" dirty="0">
                <a:latin typeface="Calibri"/>
                <a:cs typeface="Calibri"/>
              </a:rPr>
              <a:t>10-14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lepton collisions are comparable to 100-200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proton collisions for production of heavy particle pairs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9913" y="856162"/>
            <a:ext cx="378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Full lepton energy available for production of new particles, in protons only a fraction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55977" y="1491630"/>
            <a:ext cx="4680520" cy="33495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71" tIns="50235" rIns="100471" bIns="50235"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55977" y="1491630"/>
            <a:ext cx="4663579" cy="747782"/>
          </a:xfrm>
          <a:prstGeom prst="rect">
            <a:avLst/>
          </a:prstGeom>
          <a:noFill/>
        </p:spPr>
        <p:txBody>
          <a:bodyPr wrap="square" lIns="100471" tIns="50235" rIns="100471" bIns="50235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alibri"/>
                <a:cs typeface="Calibri"/>
              </a:rPr>
              <a:t>Luminosity goal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(Similar to L(E</a:t>
            </a:r>
            <a:r>
              <a:rPr lang="en-US" sz="1400" baseline="-25000" dirty="0">
                <a:solidFill>
                  <a:srgbClr val="000000"/>
                </a:solidFill>
                <a:latin typeface="Calibri"/>
                <a:cs typeface="Calibri"/>
              </a:rPr>
              <a:t>CM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&gt; 0.99 E</a:t>
            </a:r>
            <a:r>
              <a:rPr lang="en-US" sz="1400" baseline="-25000" dirty="0">
                <a:solidFill>
                  <a:srgbClr val="000000"/>
                </a:solidFill>
                <a:latin typeface="Calibri"/>
                <a:cs typeface="Calibri"/>
              </a:rPr>
              <a:t>CM,0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 CLIC at 3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TeV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4x10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  <a:cs typeface="Calibri"/>
              </a:rPr>
              <a:t>35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cm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  <a:cs typeface="Calibri"/>
              </a:rPr>
              <a:t>-2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  <a:cs typeface="Calibri"/>
              </a:rPr>
              <a:t>-1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at 14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TeV</a:t>
            </a: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20" name="Picture 19" descr="p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54" y="2345544"/>
            <a:ext cx="4157653" cy="833900"/>
          </a:xfrm>
          <a:prstGeom prst="rect">
            <a:avLst/>
          </a:prstGeom>
        </p:spPr>
      </p:pic>
      <p:sp>
        <p:nvSpPr>
          <p:cNvPr id="25" name="Frame 24"/>
          <p:cNvSpPr/>
          <p:nvPr/>
        </p:nvSpPr>
        <p:spPr>
          <a:xfrm>
            <a:off x="4565353" y="2248045"/>
            <a:ext cx="4413301" cy="1035763"/>
          </a:xfrm>
          <a:prstGeom prst="frame">
            <a:avLst>
              <a:gd name="adj1" fmla="val 76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471" tIns="50235" rIns="100471" bIns="50235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 descr="p0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159" y="3458502"/>
            <a:ext cx="2454495" cy="137064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355976" y="915566"/>
            <a:ext cx="43924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Need more luminosity at higher energies as production cross section decreases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55977" y="3507854"/>
            <a:ext cx="216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Yields constant number of events in the s-channel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337C2-7BE1-2EE1-F7BF-99FFB49A0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973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Physics Studies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4884" y="588193"/>
            <a:ext cx="75175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Details on physics case, detector and accelerator can be found in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Snowmass white papers </a:t>
            </a:r>
            <a:r>
              <a:rPr lang="en-US" sz="1600" dirty="0">
                <a:latin typeface="Calibri"/>
                <a:cs typeface="Calibri"/>
                <a:hlinkClick r:id="rId2"/>
              </a:rPr>
              <a:t>https://indico.cern.ch/event/1130036</a:t>
            </a:r>
            <a:r>
              <a:rPr lang="en-US" dirty="0">
                <a:latin typeface="Calibri"/>
                <a:cs typeface="Calibri"/>
                <a:hlinkClick r:id="rId2"/>
              </a:rPr>
              <a:t>/</a:t>
            </a: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Calibri"/>
                <a:cs typeface="Calibri"/>
              </a:rPr>
              <a:t>EPJC report in preparation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4294967295"/>
          </p:nvPr>
        </p:nvSpPr>
        <p:spPr>
          <a:xfrm>
            <a:off x="237947" y="1563638"/>
            <a:ext cx="5054133" cy="20970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Calibri"/>
                <a:cs typeface="Calibri"/>
              </a:rPr>
              <a:t>Used tentative detector performance specifications </a:t>
            </a:r>
            <a:r>
              <a:rPr lang="en-US" sz="1600" dirty="0">
                <a:latin typeface="Calibri"/>
                <a:cs typeface="Calibri"/>
              </a:rPr>
              <a:t>in form of DELPHES card</a:t>
            </a:r>
          </a:p>
          <a:p>
            <a:r>
              <a:rPr lang="en-US" sz="1600" dirty="0">
                <a:latin typeface="Calibri"/>
                <a:cs typeface="Calibri"/>
              </a:rPr>
              <a:t>based on FCC-</a:t>
            </a:r>
            <a:r>
              <a:rPr lang="en-US" sz="1600" dirty="0" err="1">
                <a:latin typeface="Calibri"/>
                <a:cs typeface="Calibri"/>
              </a:rPr>
              <a:t>hh</a:t>
            </a:r>
            <a:r>
              <a:rPr lang="en-US" sz="1600" dirty="0">
                <a:latin typeface="Calibri"/>
                <a:cs typeface="Calibri"/>
              </a:rPr>
              <a:t> and CLIC performances, including masks against beam induced background (BIB)</a:t>
            </a:r>
          </a:p>
          <a:p>
            <a:r>
              <a:rPr lang="en-US" sz="1600" dirty="0">
                <a:solidFill>
                  <a:srgbClr val="3366FF"/>
                </a:solidFill>
                <a:latin typeface="Calibri"/>
                <a:cs typeface="Calibri"/>
              </a:rPr>
              <a:t>Please find the card here: </a:t>
            </a:r>
            <a:r>
              <a:rPr lang="en-US" sz="1600" dirty="0">
                <a:solidFill>
                  <a:srgbClr val="3366FF"/>
                </a:solidFill>
                <a:latin typeface="Calibri"/>
                <a:cs typeface="Calibri"/>
                <a:hlinkClick r:id="rId3"/>
              </a:rPr>
              <a:t>https://muoncollider.web.cern.ch/node/14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4088" y="2067694"/>
            <a:ext cx="3312368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M. </a:t>
            </a:r>
            <a:r>
              <a:rPr lang="en-US" sz="1400" dirty="0" err="1">
                <a:latin typeface="Calibri"/>
                <a:cs typeface="Calibri"/>
              </a:rPr>
              <a:t>Selvaggi</a:t>
            </a:r>
            <a:r>
              <a:rPr lang="en-US" sz="1400" dirty="0">
                <a:latin typeface="Calibri"/>
                <a:cs typeface="Calibri"/>
              </a:rPr>
              <a:t>, W. </a:t>
            </a:r>
            <a:r>
              <a:rPr lang="en-US" sz="1400" dirty="0" err="1">
                <a:latin typeface="Calibri"/>
                <a:cs typeface="Calibri"/>
              </a:rPr>
              <a:t>Riegler</a:t>
            </a:r>
            <a:r>
              <a:rPr lang="en-US" sz="1400" dirty="0">
                <a:latin typeface="Calibri"/>
                <a:cs typeface="Calibri"/>
              </a:rPr>
              <a:t>, U. </a:t>
            </a:r>
            <a:r>
              <a:rPr lang="en-US" sz="1400" dirty="0" err="1">
                <a:latin typeface="Calibri"/>
                <a:cs typeface="Calibri"/>
              </a:rPr>
              <a:t>Schnoor</a:t>
            </a:r>
            <a:r>
              <a:rPr lang="en-US" sz="1400" dirty="0">
                <a:latin typeface="Calibri"/>
                <a:cs typeface="Calibri"/>
              </a:rPr>
              <a:t>, A. </a:t>
            </a:r>
            <a:r>
              <a:rPr lang="en-US" sz="1400" dirty="0" err="1">
                <a:latin typeface="Calibri"/>
                <a:cs typeface="Calibri"/>
              </a:rPr>
              <a:t>Sailer</a:t>
            </a:r>
            <a:r>
              <a:rPr lang="en-US" sz="1400" dirty="0">
                <a:latin typeface="Calibri"/>
                <a:cs typeface="Calibri"/>
              </a:rPr>
              <a:t>, D. </a:t>
            </a:r>
            <a:r>
              <a:rPr lang="en-US" sz="1400" dirty="0" err="1">
                <a:latin typeface="Calibri"/>
                <a:cs typeface="Calibri"/>
              </a:rPr>
              <a:t>Lucchesi</a:t>
            </a:r>
            <a:r>
              <a:rPr lang="en-US" sz="1400" dirty="0">
                <a:latin typeface="Calibri"/>
                <a:cs typeface="Calibri"/>
              </a:rPr>
              <a:t>, N. </a:t>
            </a:r>
            <a:r>
              <a:rPr lang="en-US" sz="1400" dirty="0" err="1">
                <a:latin typeface="Calibri"/>
                <a:cs typeface="Calibri"/>
              </a:rPr>
              <a:t>Pastrone</a:t>
            </a:r>
            <a:r>
              <a:rPr lang="en-US" sz="1400" dirty="0">
                <a:latin typeface="Calibri"/>
                <a:cs typeface="Calibri"/>
              </a:rPr>
              <a:t>, M. </a:t>
            </a:r>
            <a:r>
              <a:rPr lang="en-US" sz="1400" dirty="0" err="1">
                <a:latin typeface="Calibri"/>
                <a:cs typeface="Calibri"/>
              </a:rPr>
              <a:t>Pierini</a:t>
            </a:r>
            <a:r>
              <a:rPr lang="en-US" sz="1400" dirty="0">
                <a:latin typeface="Calibri"/>
                <a:cs typeface="Calibri"/>
              </a:rPr>
              <a:t>, F. </a:t>
            </a:r>
            <a:r>
              <a:rPr lang="en-US" sz="1400" dirty="0" err="1">
                <a:latin typeface="Calibri"/>
                <a:cs typeface="Calibri"/>
              </a:rPr>
              <a:t>Maltoni</a:t>
            </a:r>
            <a:r>
              <a:rPr lang="en-US" sz="1400" dirty="0">
                <a:latin typeface="Calibri"/>
                <a:cs typeface="Calibri"/>
              </a:rPr>
              <a:t>, A. </a:t>
            </a:r>
            <a:r>
              <a:rPr lang="en-US" sz="1400" dirty="0" err="1">
                <a:latin typeface="Calibri"/>
                <a:cs typeface="Calibri"/>
              </a:rPr>
              <a:t>Wulzer</a:t>
            </a:r>
            <a:r>
              <a:rPr lang="en-US" sz="1400" dirty="0">
                <a:latin typeface="Calibri"/>
                <a:cs typeface="Calibri"/>
              </a:rPr>
              <a:t> et al.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709048" y="3660678"/>
            <a:ext cx="230425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D. </a:t>
            </a:r>
            <a:r>
              <a:rPr lang="en-US" sz="1400" dirty="0" err="1">
                <a:latin typeface="Calibri"/>
                <a:cs typeface="Calibri"/>
              </a:rPr>
              <a:t>Lucchesi</a:t>
            </a:r>
            <a:r>
              <a:rPr lang="en-US" sz="1400" dirty="0">
                <a:latin typeface="Calibri"/>
                <a:cs typeface="Calibri"/>
              </a:rPr>
              <a:t>, F. </a:t>
            </a:r>
            <a:r>
              <a:rPr lang="en-US" sz="1400" dirty="0" err="1">
                <a:latin typeface="Calibri"/>
                <a:cs typeface="Calibri"/>
              </a:rPr>
              <a:t>Meloni</a:t>
            </a:r>
            <a:r>
              <a:rPr lang="en-US" sz="1400" dirty="0">
                <a:latin typeface="Calibri"/>
                <a:cs typeface="Calibri"/>
              </a:rPr>
              <a:t> et al.</a:t>
            </a:r>
            <a:endParaRPr lang="en-US" sz="1400" dirty="0"/>
          </a:p>
        </p:txBody>
      </p:sp>
      <p:sp>
        <p:nvSpPr>
          <p:cNvPr id="19" name="Content Placeholder 2"/>
          <p:cNvSpPr>
            <a:spLocks noGrp="1"/>
          </p:cNvSpPr>
          <p:nvPr>
            <p:ph idx="4294967295"/>
          </p:nvPr>
        </p:nvSpPr>
        <p:spPr>
          <a:xfrm>
            <a:off x="265927" y="3363838"/>
            <a:ext cx="7823849" cy="14653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Initial detector simulation studies at 1.5 and 3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TeV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indicate that this is a </a:t>
            </a:r>
            <a:r>
              <a:rPr lang="en-US" sz="1600" b="1" dirty="0">
                <a:solidFill>
                  <a:srgbClr val="FF0000"/>
                </a:solidFill>
                <a:latin typeface="Calibri"/>
                <a:cs typeface="Calibri"/>
              </a:rPr>
              <a:t>good model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Now moving to 10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TeV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600" dirty="0">
                <a:latin typeface="Calibri"/>
                <a:cs typeface="Calibri"/>
              </a:rPr>
              <a:t>If you are interested to contribute please contact me or the responsible deputies:</a:t>
            </a:r>
          </a:p>
          <a:p>
            <a:pPr marL="0" indent="0">
              <a:buNone/>
            </a:pPr>
            <a:r>
              <a:rPr lang="en-US" sz="1600" b="1" dirty="0">
                <a:latin typeface="Calibri"/>
                <a:cs typeface="Calibri"/>
              </a:rPr>
              <a:t>Andrea </a:t>
            </a:r>
            <a:r>
              <a:rPr lang="en-US" sz="1600" b="1" dirty="0" err="1">
                <a:latin typeface="Calibri"/>
                <a:cs typeface="Calibri"/>
              </a:rPr>
              <a:t>Wulzer</a:t>
            </a:r>
            <a:r>
              <a:rPr lang="en-US" sz="1600" b="1" dirty="0">
                <a:latin typeface="Calibri"/>
                <a:cs typeface="Calibri"/>
              </a:rPr>
              <a:t> (Physics) </a:t>
            </a:r>
            <a:r>
              <a:rPr lang="en-US" sz="1600" dirty="0">
                <a:latin typeface="Calibri"/>
                <a:cs typeface="Calibri"/>
              </a:rPr>
              <a:t>and</a:t>
            </a:r>
            <a:r>
              <a:rPr lang="en-US" sz="1600" b="1" dirty="0">
                <a:latin typeface="Calibri"/>
                <a:cs typeface="Calibri"/>
              </a:rPr>
              <a:t> Donatella </a:t>
            </a:r>
            <a:r>
              <a:rPr lang="en-US" sz="1600" b="1" dirty="0" err="1">
                <a:latin typeface="Calibri"/>
                <a:cs typeface="Calibri"/>
              </a:rPr>
              <a:t>Lucchesi</a:t>
            </a:r>
            <a:r>
              <a:rPr lang="en-US" sz="1600" b="1" dirty="0">
                <a:latin typeface="Calibri"/>
                <a:cs typeface="Calibri"/>
              </a:rPr>
              <a:t> (Detector and MDI)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F49C4-33FD-7BCD-51AE-E18D8747C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9915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MICE: Cooling Demonstration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66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188" y="2499742"/>
            <a:ext cx="2596604" cy="9632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Principle of </a:t>
            </a:r>
            <a:r>
              <a:rPr lang="en-US" sz="1400" b="1" dirty="0" err="1">
                <a:latin typeface="Calibri"/>
                <a:cs typeface="Calibri"/>
              </a:rPr>
              <a:t>ionisation</a:t>
            </a:r>
            <a:r>
              <a:rPr lang="en-US" sz="1400" b="1" dirty="0">
                <a:latin typeface="Calibri"/>
                <a:cs typeface="Calibri"/>
              </a:rPr>
              <a:t> cooling </a:t>
            </a:r>
            <a:r>
              <a:rPr lang="en-US" sz="1400" dirty="0">
                <a:latin typeface="Calibri"/>
                <a:cs typeface="Calibri"/>
              </a:rPr>
              <a:t>has been demonstrated</a:t>
            </a:r>
          </a:p>
          <a:p>
            <a:r>
              <a:rPr lang="en-US" sz="1400" dirty="0">
                <a:latin typeface="Calibri"/>
                <a:cs typeface="Calibri"/>
              </a:rPr>
              <a:t>Use of data for benchmarking is still ongoing</a:t>
            </a:r>
          </a:p>
        </p:txBody>
      </p:sp>
      <p:pic>
        <p:nvPicPr>
          <p:cNvPr id="7" name="Picture 6" descr="Step-4-label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11510"/>
            <a:ext cx="6234427" cy="18303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8224" y="2750905"/>
            <a:ext cx="2496388" cy="286127"/>
          </a:xfrm>
          <a:prstGeom prst="rect">
            <a:avLst/>
          </a:prstGeom>
          <a:solidFill>
            <a:srgbClr val="FDEADA"/>
          </a:solidFill>
        </p:spPr>
        <p:txBody>
          <a:bodyPr wrap="square" lIns="100477" tIns="50240" rIns="100477" bIns="50240">
            <a:spAutoFit/>
          </a:bodyPr>
          <a:lstStyle/>
          <a:p>
            <a:r>
              <a:rPr lang="en-US" sz="1200" dirty="0"/>
              <a:t>Nature vol. 578, p. 53-59 (2020)</a:t>
            </a:r>
          </a:p>
        </p:txBody>
      </p:sp>
      <p:pic>
        <p:nvPicPr>
          <p:cNvPr id="9" name="Picture 8" descr="fig_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73"/>
          <a:stretch/>
        </p:blipFill>
        <p:spPr>
          <a:xfrm>
            <a:off x="2915816" y="2238735"/>
            <a:ext cx="3456384" cy="27092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7545" y="3723878"/>
            <a:ext cx="2232247" cy="747792"/>
          </a:xfrm>
          <a:prstGeom prst="rect">
            <a:avLst/>
          </a:prstGeom>
          <a:noFill/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More particles at smaller amplitude after absorber is put in place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4937" y="3219822"/>
            <a:ext cx="2655277" cy="1609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77" tIns="50240" rIns="100477" bIns="50240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More complete experiment with higher statistics, more than one stage required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Integration of magnets, RF, absorbers, vacuum is engineering challenge</a:t>
            </a:r>
          </a:p>
        </p:txBody>
      </p:sp>
      <p:pic>
        <p:nvPicPr>
          <p:cNvPr id="13" name="Picture 12" descr="IMG_8674-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1049930"/>
            <a:ext cx="2496388" cy="166583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699792" y="3037032"/>
            <a:ext cx="792088" cy="104688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699792" y="4083918"/>
            <a:ext cx="432048" cy="152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7804F-51B8-E90A-E343-3807414E3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192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Muon Collider Timeline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555307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6" name="Picture 5" descr="p0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7" t="8738" r="4729" b="3773"/>
          <a:stretch/>
        </p:blipFill>
        <p:spPr>
          <a:xfrm>
            <a:off x="2771800" y="1046084"/>
            <a:ext cx="5564584" cy="3817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347599" y="2067429"/>
            <a:ext cx="1338484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Evaluation+decision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495757"/>
            <a:ext cx="5163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Technically limited timeline</a:t>
            </a:r>
          </a:p>
          <a:p>
            <a:r>
              <a:rPr lang="en-US" sz="1600" dirty="0">
                <a:latin typeface="Calibri"/>
                <a:cs typeface="Calibri"/>
              </a:rPr>
              <a:t>To be reviewed considering progress, funding and decisions 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889964" y="2067429"/>
            <a:ext cx="1338485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 err="1"/>
              <a:t>Evaluation+decision</a:t>
            </a:r>
            <a:endParaRPr lang="en-US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384" y="915566"/>
            <a:ext cx="2485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Muon collider important in the long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Even after potential FCC-</a:t>
            </a:r>
            <a:r>
              <a:rPr lang="en-US" sz="1400" dirty="0" err="1">
                <a:latin typeface="Calibri"/>
                <a:cs typeface="Calibri"/>
              </a:rPr>
              <a:t>hh</a:t>
            </a:r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But also </a:t>
            </a:r>
            <a:r>
              <a:rPr lang="en-US" sz="1400" b="1" dirty="0">
                <a:latin typeface="Calibri"/>
                <a:cs typeface="Calibri"/>
              </a:rPr>
              <a:t>plan B as next project in Europe</a:t>
            </a:r>
            <a:r>
              <a:rPr lang="en-US" sz="1400" dirty="0">
                <a:latin typeface="Calibri"/>
                <a:cs typeface="Calibri"/>
              </a:rPr>
              <a:t> and maybe </a:t>
            </a:r>
            <a:r>
              <a:rPr lang="en-US" sz="1400" b="1" dirty="0">
                <a:latin typeface="Calibri"/>
                <a:cs typeface="Calibri"/>
              </a:rPr>
              <a:t>plan A in US </a:t>
            </a:r>
            <a:r>
              <a:rPr lang="en-US" sz="1400" dirty="0">
                <a:latin typeface="Calibri"/>
                <a:cs typeface="Calibri"/>
              </a:rPr>
              <a:t>and elsewhere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Fast track option </a:t>
            </a:r>
            <a:r>
              <a:rPr lang="en-US" sz="1400" dirty="0">
                <a:latin typeface="Calibri"/>
                <a:cs typeface="Calibri"/>
              </a:rPr>
              <a:t>if require next as project after HL-LHC: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Lower energy initial option, e.g. 3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Upgrade to 10 </a:t>
            </a:r>
            <a:r>
              <a:rPr lang="en-US" sz="1400" dirty="0" err="1">
                <a:latin typeface="Calibri"/>
                <a:cs typeface="Calibri"/>
              </a:rPr>
              <a:t>TeV</a:t>
            </a:r>
            <a:r>
              <a:rPr lang="en-US" sz="1400" dirty="0">
                <a:latin typeface="Calibri"/>
                <a:cs typeface="Calibri"/>
              </a:rPr>
              <a:t> later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/>
                <a:cs typeface="Calibri"/>
              </a:rPr>
              <a:t>Little extra cost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Subject to funding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3CB1E1-D27C-5D4C-56C0-C0C76462A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641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432048"/>
          </a:xfrm>
        </p:spPr>
        <p:txBody>
          <a:bodyPr/>
          <a:lstStyle/>
          <a:p>
            <a:r>
              <a:rPr lang="en-GB" sz="3200" b="0" dirty="0">
                <a:latin typeface="Calibri"/>
                <a:cs typeface="Calibri"/>
              </a:rPr>
              <a:t>Initial Target Parameters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632576" y="462731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5536" y="4948014"/>
            <a:ext cx="7416824" cy="24566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200">
                <a:latin typeface="Arial Narrow"/>
                <a:cs typeface="Arial Narrow"/>
              </a:defRPr>
            </a:lvl1pPr>
          </a:lstStyle>
          <a:p>
            <a:r>
              <a:rPr lang="en-US">
                <a:latin typeface="Calibri"/>
                <a:cs typeface="Calibri"/>
              </a:rPr>
              <a:t>D. Schulte                        Muon Collider, Higgs Hunting, Paris, September 2023 </a:t>
            </a:r>
            <a:endParaRPr lang="en-GB" dirty="0">
              <a:latin typeface="Calibri"/>
              <a:cs typeface="Calibri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142580"/>
              </p:ext>
            </p:extLst>
          </p:nvPr>
        </p:nvGraphicFramePr>
        <p:xfrm>
          <a:off x="3203849" y="771550"/>
          <a:ext cx="4470719" cy="4081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  <a:cs typeface="Calibri"/>
                        </a:rPr>
                        <a:t>Parameter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  <a:cs typeface="Calibri"/>
                        </a:rPr>
                        <a:t>Unit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3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TeV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TeV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14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TeV</a:t>
                      </a:r>
                      <a:endParaRPr lang="en-US" sz="14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L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1400" b="1" baseline="30000" dirty="0">
                          <a:latin typeface="Calibri"/>
                          <a:cs typeface="Calibri"/>
                        </a:rPr>
                        <a:t>34</a:t>
                      </a:r>
                      <a:r>
                        <a:rPr lang="en-US" sz="1400" b="1" baseline="0" dirty="0">
                          <a:latin typeface="Calibri"/>
                          <a:cs typeface="Calibri"/>
                        </a:rPr>
                        <a:t> cm</a:t>
                      </a:r>
                      <a:r>
                        <a:rPr lang="en-US" sz="1400" b="1" baseline="30000" dirty="0">
                          <a:latin typeface="Calibri"/>
                          <a:cs typeface="Calibri"/>
                        </a:rPr>
                        <a:t>-2</a:t>
                      </a:r>
                      <a:r>
                        <a:rPr lang="en-US" sz="1400" b="1" baseline="0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1400" b="1" baseline="30000" dirty="0">
                          <a:latin typeface="Calibri"/>
                          <a:cs typeface="Calibri"/>
                        </a:rPr>
                        <a:t>-1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1.8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20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libri"/>
                          <a:cs typeface="Calibri"/>
                        </a:rPr>
                        <a:t>40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N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r>
                        <a:rPr lang="en-US" sz="1400" baseline="300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lang="en-US" sz="140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2.2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1.8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1.8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f</a:t>
                      </a:r>
                      <a:r>
                        <a:rPr lang="en-US" sz="1400" baseline="-25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endParaRPr lang="en-US" sz="1400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Hz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trike="noStrike" baseline="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lang="en-US" sz="1400" strike="sngStrike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en-US" sz="1400" b="1" baseline="-25000" dirty="0" err="1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beam</a:t>
                      </a:r>
                      <a:endParaRPr lang="en-US" sz="1400" b="1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MW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5.3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trike="noStrike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14.4</a:t>
                      </a:r>
                      <a:endParaRPr lang="en-US" sz="1400" b="1" strike="sngStrike" dirty="0">
                        <a:solidFill>
                          <a:srgbClr val="0000FF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</a:rPr>
                        <a:t>20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C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km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4.5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14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&lt;B&gt;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10.5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ε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L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MeV 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7.5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E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/ E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%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z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1.07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β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mm</a:t>
                      </a: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1.07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ε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μm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25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aseline="-250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x,y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μm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100489" marR="100489" marT="50292" marB="502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3.0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0.63</a:t>
                      </a:r>
                    </a:p>
                  </a:txBody>
                  <a:tcPr marL="100489" marR="100489" marT="50292" marB="50292">
                    <a:solidFill>
                      <a:srgbClr val="FDE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7789" y="1182871"/>
            <a:ext cx="2964051" cy="33330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pPr algn="ctr"/>
            <a:r>
              <a:rPr lang="en-US" sz="1400" b="1" dirty="0">
                <a:latin typeface="Calibri"/>
                <a:cs typeface="Calibri"/>
              </a:rPr>
              <a:t>Target integrated luminosities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b="1" dirty="0">
                <a:latin typeface="Calibri"/>
                <a:cs typeface="Calibri"/>
              </a:rPr>
              <a:t>Note: currently focus on 10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r>
              <a:rPr lang="en-US" sz="1400" b="1" dirty="0">
                <a:latin typeface="Calibri"/>
                <a:cs typeface="Calibri"/>
              </a:rPr>
              <a:t>, also explore 3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endParaRPr lang="en-US" sz="1400" dirty="0">
              <a:latin typeface="Calibri"/>
              <a:cs typeface="Calibri"/>
            </a:endParaRP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Tentative parameters based on MAP study, might add margins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Achieve goal in 5 years 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FCC-</a:t>
            </a:r>
            <a:r>
              <a:rPr lang="en-US" sz="1400" dirty="0" err="1">
                <a:latin typeface="Calibri"/>
                <a:cs typeface="Calibri"/>
              </a:rPr>
              <a:t>hh</a:t>
            </a:r>
            <a:r>
              <a:rPr lang="en-US" sz="1400" dirty="0">
                <a:latin typeface="Calibri"/>
                <a:cs typeface="Calibri"/>
              </a:rPr>
              <a:t> to operate for 25 years</a:t>
            </a:r>
          </a:p>
          <a:p>
            <a:pPr marL="313936" indent="-313936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Aim to have two detectors</a:t>
            </a:r>
          </a:p>
        </p:txBody>
      </p:sp>
      <p:pic>
        <p:nvPicPr>
          <p:cNvPr id="8" name="Picture 7" descr="p0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40414"/>
            <a:ext cx="2454495" cy="13706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80323" y="771550"/>
            <a:ext cx="1187624" cy="31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CLIC at 3 </a:t>
            </a:r>
            <a:r>
              <a:rPr lang="en-US" sz="1400" b="1" dirty="0" err="1">
                <a:latin typeface="Calibri"/>
                <a:cs typeface="Calibri"/>
              </a:rPr>
              <a:t>TeV</a:t>
            </a:r>
            <a:endParaRPr lang="en-US" sz="1400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15698" y="2026239"/>
            <a:ext cx="1035224" cy="31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28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3239" y="1096436"/>
            <a:ext cx="1035225" cy="316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0459" tIns="50230" rIns="100459" bIns="50230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2 (6)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77ED4-BDDD-35FE-B697-EB4883BC9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51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D. Schulte                        Muon Collider, Higgs Hunting, Paris, September 2023 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-20538"/>
            <a:ext cx="6781800" cy="565175"/>
          </a:xfrm>
        </p:spPr>
        <p:txBody>
          <a:bodyPr/>
          <a:lstStyle/>
          <a:p>
            <a:r>
              <a:rPr lang="en-US" sz="3200" dirty="0" err="1">
                <a:latin typeface="Calibri"/>
                <a:cs typeface="Calibri"/>
              </a:rPr>
              <a:t>Muon</a:t>
            </a:r>
            <a:r>
              <a:rPr lang="en-US" sz="3200" dirty="0">
                <a:latin typeface="Calibri"/>
                <a:cs typeface="Calibri"/>
              </a:rPr>
              <a:t> Collider Community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6848" y="3275568"/>
            <a:ext cx="4793968" cy="1600438"/>
          </a:xfrm>
          <a:prstGeom prst="rect">
            <a:avLst/>
          </a:prstGeom>
          <a:solidFill>
            <a:srgbClr val="E9D4EC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libri"/>
                <a:cs typeface="Calibri"/>
              </a:rPr>
              <a:t>US Snowmass </a:t>
            </a:r>
            <a:r>
              <a:rPr lang="en-US" sz="1400" dirty="0">
                <a:latin typeface="Calibri"/>
                <a:cs typeface="Calibri"/>
              </a:rPr>
              <a:t>has</a:t>
            </a:r>
            <a:r>
              <a:rPr lang="en-US" sz="1400" b="1" dirty="0">
                <a:latin typeface="Calibri"/>
                <a:cs typeface="Calibri"/>
              </a:rPr>
              <a:t> strong support</a:t>
            </a:r>
            <a:endParaRPr lang="en-US" sz="1400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to contribute to R&amp;D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Calibri"/>
                <a:cs typeface="Calibri"/>
              </a:rPr>
              <a:t>as a collider in the US</a:t>
            </a:r>
          </a:p>
          <a:p>
            <a:r>
              <a:rPr lang="en-US" sz="1400" dirty="0">
                <a:latin typeface="Calibri"/>
                <a:cs typeface="Calibri"/>
              </a:rPr>
              <a:t>Lia </a:t>
            </a:r>
            <a:r>
              <a:rPr lang="en-US" sz="1400" dirty="0" err="1">
                <a:latin typeface="Calibri"/>
                <a:cs typeface="Calibri"/>
              </a:rPr>
              <a:t>Merminga</a:t>
            </a:r>
            <a:r>
              <a:rPr lang="en-US" sz="1400" dirty="0">
                <a:latin typeface="Calibri"/>
                <a:cs typeface="Calibri"/>
              </a:rPr>
              <a:t> appointed team that prepared</a:t>
            </a:r>
          </a:p>
          <a:p>
            <a:r>
              <a:rPr lang="en-US" sz="1400" dirty="0">
                <a:latin typeface="Calibri"/>
                <a:cs typeface="Calibri"/>
              </a:rPr>
              <a:t>P5 ask, aim for </a:t>
            </a:r>
            <a:r>
              <a:rPr lang="en-US" sz="1400" b="1" dirty="0">
                <a:latin typeface="Calibri"/>
                <a:cs typeface="Calibri"/>
              </a:rPr>
              <a:t>50 FTE </a:t>
            </a:r>
            <a:r>
              <a:rPr lang="en-US" sz="1400" dirty="0">
                <a:latin typeface="Calibri"/>
                <a:cs typeface="Calibri"/>
              </a:rPr>
              <a:t>for accelerators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r>
              <a:rPr lang="en-US" sz="1400" dirty="0">
                <a:latin typeface="Calibri"/>
                <a:cs typeface="Calibri"/>
              </a:rPr>
              <a:t>Some first contacts with others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197766" y="3147813"/>
            <a:ext cx="3561457" cy="17235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>
                <a:latin typeface="Calibri"/>
                <a:cs typeface="Calibri"/>
              </a:rPr>
              <a:t>Plan to participate to </a:t>
            </a:r>
            <a:r>
              <a:rPr lang="en-US" sz="1400" b="1" dirty="0">
                <a:latin typeface="Calibri"/>
                <a:cs typeface="Calibri"/>
              </a:rPr>
              <a:t>HORIZON-INFRA-2024-TECH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latin typeface="Calibri"/>
                <a:cs typeface="Calibri"/>
              </a:rPr>
              <a:t>Goal: prepare experimental </a:t>
            </a:r>
            <a:r>
              <a:rPr lang="en-US" sz="1400" dirty="0" err="1">
                <a:latin typeface="Calibri"/>
                <a:cs typeface="Calibri"/>
              </a:rPr>
              <a:t>programme</a:t>
            </a:r>
            <a:r>
              <a:rPr lang="en-US" sz="1400" dirty="0">
                <a:latin typeface="Calibri"/>
                <a:cs typeface="Calibri"/>
              </a:rPr>
              <a:t>, e.g. </a:t>
            </a:r>
            <a:r>
              <a:rPr lang="en-US" sz="1400" b="1" dirty="0">
                <a:latin typeface="Calibri"/>
                <a:cs typeface="Calibri"/>
              </a:rPr>
              <a:t>demonstrator, prototypes, …</a:t>
            </a:r>
          </a:p>
          <a:p>
            <a:pPr marL="0" indent="0">
              <a:buFont typeface="Arial"/>
              <a:buNone/>
            </a:pPr>
            <a:endParaRPr lang="en-US" sz="1400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1400" b="1" dirty="0">
                <a:latin typeface="Calibri"/>
                <a:cs typeface="Calibri"/>
              </a:rPr>
              <a:t>TIARA wants magnet proposal</a:t>
            </a:r>
          </a:p>
          <a:p>
            <a:pPr marL="0" indent="0">
              <a:buFont typeface="Arial"/>
              <a:buNone/>
            </a:pPr>
            <a:endParaRPr lang="en-US" sz="1600" b="1" dirty="0">
              <a:latin typeface="Calibri"/>
              <a:cs typeface="Calibri"/>
            </a:endParaRP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C1BF3D21-5A4A-4BE6-AC51-5643C47EB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482" y="3470518"/>
            <a:ext cx="1261982" cy="1261472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9BAD83A-6419-6498-D07B-FB5E03EF9CAD}"/>
              </a:ext>
            </a:extLst>
          </p:cNvPr>
          <p:cNvSpPr txBox="1">
            <a:spLocks/>
          </p:cNvSpPr>
          <p:nvPr/>
        </p:nvSpPr>
        <p:spPr>
          <a:xfrm>
            <a:off x="4036848" y="1131590"/>
            <a:ext cx="4793968" cy="2016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1400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43177F4-FB13-F568-B4CE-E27E6A24C98E}"/>
              </a:ext>
            </a:extLst>
          </p:cNvPr>
          <p:cNvSpPr txBox="1">
            <a:spLocks/>
          </p:cNvSpPr>
          <p:nvPr/>
        </p:nvSpPr>
        <p:spPr>
          <a:xfrm>
            <a:off x="4036848" y="771550"/>
            <a:ext cx="4040352" cy="20882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b="1" dirty="0">
                <a:latin typeface="Calibri"/>
                <a:cs typeface="Calibri"/>
              </a:rPr>
              <a:t>EU Design Study</a:t>
            </a:r>
            <a:r>
              <a:rPr lang="en-US" sz="1400" dirty="0">
                <a:latin typeface="Calibri"/>
                <a:cs typeface="Calibri"/>
              </a:rPr>
              <a:t> </a:t>
            </a:r>
            <a:r>
              <a:rPr lang="en-US" sz="1400" b="1" dirty="0">
                <a:latin typeface="Calibri"/>
                <a:cs typeface="Calibri"/>
              </a:rPr>
              <a:t>approved</a:t>
            </a:r>
            <a:endParaRPr lang="en-US" sz="1400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latin typeface="Calibri"/>
                <a:cs typeface="Calibri"/>
              </a:rPr>
              <a:t>(</a:t>
            </a:r>
            <a:r>
              <a:rPr lang="en-US" sz="1400" dirty="0" err="1">
                <a:latin typeface="Calibri"/>
                <a:cs typeface="Calibri"/>
              </a:rPr>
              <a:t>EU+Switzerland+UK</a:t>
            </a:r>
            <a:r>
              <a:rPr lang="en-US" sz="1400" dirty="0">
                <a:latin typeface="Calibri"/>
                <a:cs typeface="Calibri"/>
              </a:rPr>
              <a:t> and partners)</a:t>
            </a:r>
          </a:p>
        </p:txBody>
      </p:sp>
      <p:pic>
        <p:nvPicPr>
          <p:cNvPr id="7" name="Picture 6" descr="Untitled3.tiff">
            <a:extLst>
              <a:ext uri="{FF2B5EF4-FFF2-40B4-BE49-F238E27FC236}">
                <a16:creationId xmlns:a16="http://schemas.microsoft.com/office/drawing/2014/main" id="{B58BF3EA-ABF1-0B9E-961F-BA0B7A83C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208" y="1419622"/>
            <a:ext cx="4485248" cy="15121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F55F235-8F42-7C86-BC66-18789D143450}"/>
              </a:ext>
            </a:extLst>
          </p:cNvPr>
          <p:cNvSpPr txBox="1"/>
          <p:nvPr/>
        </p:nvSpPr>
        <p:spPr>
          <a:xfrm>
            <a:off x="191981" y="987574"/>
            <a:ext cx="356145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                 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4272FF-58CE-9DEC-660B-8E0549C7DB8E}"/>
              </a:ext>
            </a:extLst>
          </p:cNvPr>
          <p:cNvSpPr txBox="1"/>
          <p:nvPr/>
        </p:nvSpPr>
        <p:spPr>
          <a:xfrm>
            <a:off x="971600" y="771550"/>
            <a:ext cx="2781837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                 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BE989F-4776-EF6A-124E-B232983C6F29}"/>
              </a:ext>
            </a:extLst>
          </p:cNvPr>
          <p:cNvSpPr txBox="1"/>
          <p:nvPr/>
        </p:nvSpPr>
        <p:spPr>
          <a:xfrm>
            <a:off x="251520" y="771550"/>
            <a:ext cx="356145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                 Formed </a:t>
            </a:r>
            <a:r>
              <a:rPr lang="en-US" sz="1400" b="1" dirty="0">
                <a:latin typeface="Calibri"/>
                <a:cs typeface="Calibri"/>
              </a:rPr>
              <a:t>collaboration</a:t>
            </a:r>
            <a:r>
              <a:rPr lang="en-US" sz="1400" dirty="0">
                <a:latin typeface="Calibri"/>
                <a:cs typeface="Calibri"/>
              </a:rPr>
              <a:t> hosted by CERN to implement R&amp;D Roadmap for CERN Council</a:t>
            </a: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>
              <a:latin typeface="Calibri"/>
              <a:cs typeface="Calibri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3FF0E1-B672-C32B-8EFE-7818568A6361}"/>
              </a:ext>
            </a:extLst>
          </p:cNvPr>
          <p:cNvSpPr txBox="1"/>
          <p:nvPr/>
        </p:nvSpPr>
        <p:spPr>
          <a:xfrm>
            <a:off x="251520" y="2696021"/>
            <a:ext cx="3501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60+ partners, 40+ already signed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MoC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governance_final_new.pdf">
            <a:extLst>
              <a:ext uri="{FF2B5EF4-FFF2-40B4-BE49-F238E27FC236}">
                <a16:creationId xmlns:a16="http://schemas.microsoft.com/office/drawing/2014/main" id="{F3A7FA35-8602-C6DF-1359-CC55DB763E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6" r="9722" b="6871"/>
          <a:stretch/>
        </p:blipFill>
        <p:spPr>
          <a:xfrm rot="16200000">
            <a:off x="1308633" y="1154598"/>
            <a:ext cx="1432395" cy="196244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9012D7-166A-0500-3A0D-98EBBC32A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374677"/>
      </p:ext>
    </p:extLst>
  </p:cSld>
  <p:clrMapOvr>
    <a:masterClrMapping/>
  </p:clrMapOvr>
</p:sld>
</file>

<file path=ppt/theme/theme1.xml><?xml version="1.0" encoding="utf-8"?>
<a:theme xmlns:a="http://schemas.openxmlformats.org/drawingml/2006/main" name="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294114</TotalTime>
  <Words>7336</Words>
  <Application>Microsoft Macintosh PowerPoint</Application>
  <PresentationFormat>On-screen Show (16:9)</PresentationFormat>
  <Paragraphs>1395</Paragraphs>
  <Slides>66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7" baseType="lpstr">
      <vt:lpstr>Arial</vt:lpstr>
      <vt:lpstr>Arial Narrow</vt:lpstr>
      <vt:lpstr>Calibri</vt:lpstr>
      <vt:lpstr>Fira Sans</vt:lpstr>
      <vt:lpstr>Graphik</vt:lpstr>
      <vt:lpstr>Graphik Semibold</vt:lpstr>
      <vt:lpstr>Montserrat</vt:lpstr>
      <vt:lpstr>Symbol</vt:lpstr>
      <vt:lpstr>Wingdings</vt:lpstr>
      <vt:lpstr>IMCC - 1</vt:lpstr>
      <vt:lpstr>Equation</vt:lpstr>
      <vt:lpstr>PowerPoint Presentation</vt:lpstr>
      <vt:lpstr>Motivation and Goal</vt:lpstr>
      <vt:lpstr>Muon Collider Overview</vt:lpstr>
      <vt:lpstr>PowerPoint Presentation</vt:lpstr>
      <vt:lpstr>Muon Collider Promises</vt:lpstr>
      <vt:lpstr>Goal and Accelerator R&amp;D Roadmap</vt:lpstr>
      <vt:lpstr>Muon Collider Timeline</vt:lpstr>
      <vt:lpstr>Initial Target Parameters</vt:lpstr>
      <vt:lpstr>Muon Collider Community</vt:lpstr>
      <vt:lpstr>MoC and Design Study Partners</vt:lpstr>
      <vt:lpstr>Key Challenges</vt:lpstr>
      <vt:lpstr>Muon Decay and Neutrino Flux</vt:lpstr>
      <vt:lpstr>Neutrino Flux</vt:lpstr>
      <vt:lpstr>Muon Decay and Detector Background</vt:lpstr>
      <vt:lpstr>Proton Complex and Target</vt:lpstr>
      <vt:lpstr>Target Studies</vt:lpstr>
      <vt:lpstr>Muon Cooling Principle</vt:lpstr>
      <vt:lpstr>Muon Cooling Performance</vt:lpstr>
      <vt:lpstr>Cooling Cell Technology</vt:lpstr>
      <vt:lpstr>RF Test Stand</vt:lpstr>
      <vt:lpstr>Solenoid R&amp;D</vt:lpstr>
      <vt:lpstr>Acceleration Complex</vt:lpstr>
      <vt:lpstr>Collective Effects and RF Design</vt:lpstr>
      <vt:lpstr>Fast-ramping Magnet System</vt:lpstr>
      <vt:lpstr>Collider Ring</vt:lpstr>
      <vt:lpstr>Collider Ring Technology</vt:lpstr>
      <vt:lpstr>CDR Phase: Test Facility Dimensions</vt:lpstr>
      <vt:lpstr>Possible CERN Locations</vt:lpstr>
      <vt:lpstr>Conclusion</vt:lpstr>
      <vt:lpstr>Reserve</vt:lpstr>
      <vt:lpstr>Organisation</vt:lpstr>
      <vt:lpstr>EU Design Study</vt:lpstr>
      <vt:lpstr>US P5 Ask</vt:lpstr>
      <vt:lpstr>Muon Collider Luminosity Scaling</vt:lpstr>
      <vt:lpstr>Staging</vt:lpstr>
      <vt:lpstr>Alternatives: The LEMMA Scheme</vt:lpstr>
      <vt:lpstr>Muon Decay</vt:lpstr>
      <vt:lpstr>Key Challenges</vt:lpstr>
      <vt:lpstr>Roadmap</vt:lpstr>
      <vt:lpstr>R&amp;D Plan</vt:lpstr>
      <vt:lpstr>Minimal Scenario</vt:lpstr>
      <vt:lpstr>Key Technologies</vt:lpstr>
      <vt:lpstr>Key Technologies, cont.</vt:lpstr>
      <vt:lpstr>Collaboration Vision</vt:lpstr>
      <vt:lpstr>Initial Target Parameters</vt:lpstr>
      <vt:lpstr>US Snowmass</vt:lpstr>
      <vt:lpstr>US Snowmass, cont.</vt:lpstr>
      <vt:lpstr>Muon Collider magnets</vt:lpstr>
      <vt:lpstr>US Snowmass</vt:lpstr>
      <vt:lpstr>PowerPoint Presentation</vt:lpstr>
      <vt:lpstr>Coordination Committee Members</vt:lpstr>
      <vt:lpstr>EU Design Study</vt:lpstr>
      <vt:lpstr>EU Design Study Work Programme</vt:lpstr>
      <vt:lpstr>MuCol Timeline</vt:lpstr>
      <vt:lpstr>PowerPoint Presentation</vt:lpstr>
      <vt:lpstr>MICE: Cooling Demonstration</vt:lpstr>
      <vt:lpstr>Organisation</vt:lpstr>
      <vt:lpstr>Neutrino Flux</vt:lpstr>
      <vt:lpstr>Cost and Sustainability</vt:lpstr>
      <vt:lpstr>US Snowmass Implementation Task Force</vt:lpstr>
      <vt:lpstr>Muon Collider R&amp;D Examples</vt:lpstr>
      <vt:lpstr>Proton Complex and Target</vt:lpstr>
      <vt:lpstr>High-energy Colliders</vt:lpstr>
      <vt:lpstr>Physics Goals</vt:lpstr>
      <vt:lpstr>Physics Studies</vt:lpstr>
      <vt:lpstr>MICE: Cooling Demonstration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Daniel Schulte</cp:lastModifiedBy>
  <cp:revision>484</cp:revision>
  <cp:lastPrinted>2023-09-11T07:17:41Z</cp:lastPrinted>
  <dcterms:created xsi:type="dcterms:W3CDTF">2021-05-17T12:13:58Z</dcterms:created>
  <dcterms:modified xsi:type="dcterms:W3CDTF">2023-09-12T11:20:31Z</dcterms:modified>
</cp:coreProperties>
</file>