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dy poirier" initials="fp" lastIdx="1" clrIdx="0">
    <p:extLst>
      <p:ext uri="{19B8F6BF-5375-455C-9EA6-DF929625EA0E}">
        <p15:presenceInfo xmlns:p15="http://schemas.microsoft.com/office/powerpoint/2012/main" userId="freddy poir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8T10:22:30.093" idx="1">
    <p:pos x="3349" y="1494"/>
    <p:text>online: Le courant est ici constamment délivré par la batterie (elle est dite « en ligne »), laquelle est rechargée sans discontinuer par l'alimentation secteur. Temps de commutation est instantané et les équipements protégés sont isolés du réseau électrique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6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2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3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2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6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65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25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5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1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6025-4FB5-4DCC-91E1-C5BBC5A64EFF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8450-A5C4-4A15-8843-2F3767AFF6C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http://cnrs-in2p3-tech-news.in2p3.fr/wp-content/uploads/2018/06/Reseau_instru_fasiceaux-1.pn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"/>
            <a:ext cx="1676400" cy="164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0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jclab.in2p3.fr/category/161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erateurs.sfpnet.fr/conferences/rencontres-2022/" TargetMode="External"/><Relationship Id="rId7" Type="http://schemas.openxmlformats.org/officeDocument/2006/relationships/hyperlink" Target="mailto:ozimmer@lpsc.in2p3.fr" TargetMode="External"/><Relationship Id="rId2" Type="http://schemas.openxmlformats.org/officeDocument/2006/relationships/hyperlink" Target="https://indico.gsi.de/event/121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n2p3.fr/event/27757/" TargetMode="External"/><Relationship Id="rId5" Type="http://schemas.openxmlformats.org/officeDocument/2006/relationships/hyperlink" Target="https://indico.in2p3.fr/event/28032/" TargetMode="External"/><Relationship Id="rId4" Type="http://schemas.openxmlformats.org/officeDocument/2006/relationships/hyperlink" Target="https://indico.in2p3.fr/event/26475/sessions/16797/#202210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85nruz" TargetMode="External"/><Relationship Id="rId2" Type="http://schemas.openxmlformats.org/officeDocument/2006/relationships/hyperlink" Target="https://www.numerique.gouv.fr/outils-agents/osmo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hyperlink" Target="https://www.dailymotion.com/video/x7u6p1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17236"/>
            <a:ext cx="9144000" cy="988291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RIF </a:t>
            </a:r>
            <a:r>
              <a:rPr lang="en-US" b="1" dirty="0" err="1" smtClean="0">
                <a:solidFill>
                  <a:srgbClr val="00B050"/>
                </a:solidFill>
              </a:rPr>
              <a:t>visioconf</a:t>
            </a:r>
            <a:r>
              <a:rPr lang="en-US" b="1" dirty="0" smtClean="0">
                <a:solidFill>
                  <a:srgbClr val="00B050"/>
                </a:solidFill>
              </a:rPr>
              <a:t> – 24</a:t>
            </a:r>
            <a:r>
              <a:rPr lang="en-US" b="1" baseline="30000" dirty="0" smtClean="0">
                <a:solidFill>
                  <a:srgbClr val="00B050"/>
                </a:solidFill>
              </a:rPr>
              <a:t>eme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247" y="2350660"/>
            <a:ext cx="9144000" cy="29549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15/12/2022</a:t>
            </a:r>
          </a:p>
          <a:p>
            <a:pPr algn="l"/>
            <a:r>
              <a:rPr lang="en-US" dirty="0" smtClean="0">
                <a:latin typeface="Comic Sans MS" panose="030F0702030302020204" pitchFamily="66" charset="0"/>
              </a:rPr>
              <a:t>Au </a:t>
            </a:r>
            <a:r>
              <a:rPr lang="en-US" dirty="0" err="1" smtClean="0">
                <a:latin typeface="Comic Sans MS" panose="030F0702030302020204" pitchFamily="66" charset="0"/>
              </a:rPr>
              <a:t>programme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algn="l"/>
            <a:r>
              <a:rPr lang="en-US" dirty="0" smtClean="0">
                <a:latin typeface="Comic Sans MS" panose="030F0702030302020204" pitchFamily="66" charset="0"/>
              </a:rPr>
              <a:t>- Tom </a:t>
            </a:r>
            <a:r>
              <a:rPr lang="en-US" dirty="0" err="1" smtClean="0">
                <a:latin typeface="Comic Sans MS" panose="030F0702030302020204" pitchFamily="66" charset="0"/>
              </a:rPr>
              <a:t>Delaviere</a:t>
            </a:r>
            <a:r>
              <a:rPr lang="en-US" dirty="0" smtClean="0">
                <a:latin typeface="Comic Sans MS" panose="030F0702030302020204" pitchFamily="66" charset="0"/>
              </a:rPr>
              <a:t>, “</a:t>
            </a:r>
            <a:r>
              <a:rPr lang="en-US" dirty="0" err="1" smtClean="0">
                <a:latin typeface="Comic Sans MS" panose="030F0702030302020204" pitchFamily="66" charset="0"/>
              </a:rPr>
              <a:t>Bergoz</a:t>
            </a:r>
            <a:r>
              <a:rPr lang="en-US" dirty="0" smtClean="0">
                <a:latin typeface="Comic Sans MS" panose="030F0702030302020204" pitchFamily="66" charset="0"/>
              </a:rPr>
              <a:t> Instrumentation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“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l"/>
            <a:r>
              <a:rPr lang="en-US" dirty="0" smtClean="0">
                <a:latin typeface="Comic Sans MS" panose="030F0702030302020204" pitchFamily="66" charset="0"/>
              </a:rPr>
              <a:t>- Tour de tables des </a:t>
            </a:r>
            <a:r>
              <a:rPr lang="en-US" dirty="0" err="1" smtClean="0">
                <a:latin typeface="Comic Sans MS" panose="030F0702030302020204" pitchFamily="66" charset="0"/>
              </a:rPr>
              <a:t>labo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- </a:t>
            </a:r>
            <a:r>
              <a:rPr lang="en-US" dirty="0" err="1">
                <a:latin typeface="Comic Sans MS" panose="030F0702030302020204" pitchFamily="66" charset="0"/>
              </a:rPr>
              <a:t>Informations</a:t>
            </a:r>
            <a:endParaRPr lang="en-US" dirty="0">
              <a:latin typeface="Comic Sans MS" panose="030F0702030302020204" pitchFamily="66" charset="0"/>
            </a:endParaRPr>
          </a:p>
          <a:p>
            <a:pPr algn="l"/>
            <a:endParaRPr lang="en-US" dirty="0" smtClean="0">
              <a:latin typeface="Comic Sans MS" panose="030F0702030302020204" pitchFamily="66" charset="0"/>
            </a:endParaRPr>
          </a:p>
          <a:p>
            <a:pPr algn="l"/>
            <a:r>
              <a:rPr lang="en-US" dirty="0" smtClean="0">
                <a:latin typeface="Comic Sans MS" panose="030F0702030302020204" pitchFamily="66" charset="0"/>
              </a:rPr>
              <a:t>Pour les </a:t>
            </a:r>
            <a:r>
              <a:rPr lang="en-US" dirty="0" err="1" smtClean="0">
                <a:latin typeface="Comic Sans MS" panose="030F0702030302020204" pitchFamily="66" charset="0"/>
              </a:rPr>
              <a:t>visioconferences</a:t>
            </a:r>
            <a:r>
              <a:rPr lang="en-US" dirty="0" smtClean="0">
                <a:latin typeface="Comic Sans MS" panose="030F0702030302020204" pitchFamily="66" charset="0"/>
              </a:rPr>
              <a:t> du RIF: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://indico.ijclab.in2p3.fr/category/161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0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291" y="110837"/>
            <a:ext cx="10515600" cy="905597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CR – visioconf24 de </a:t>
            </a:r>
            <a:r>
              <a:rPr lang="en-US" b="1" dirty="0" err="1" smtClean="0">
                <a:solidFill>
                  <a:srgbClr val="00B050"/>
                </a:solidFill>
              </a:rPr>
              <a:t>decembre</a:t>
            </a:r>
            <a:r>
              <a:rPr lang="en-US" b="1" dirty="0" smtClean="0">
                <a:solidFill>
                  <a:srgbClr val="00B050"/>
                </a:solidFill>
              </a:rPr>
              <a:t> 2022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01" y="1016434"/>
            <a:ext cx="10916790" cy="533082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Présents:</a:t>
            </a:r>
            <a:r>
              <a:rPr lang="fr-FR" dirty="0" smtClean="0"/>
              <a:t> </a:t>
            </a:r>
            <a:r>
              <a:rPr lang="fr-FR" dirty="0" err="1" smtClean="0"/>
              <a:t>T.Delaviere</a:t>
            </a:r>
            <a:r>
              <a:rPr lang="fr-FR" dirty="0" smtClean="0"/>
              <a:t> (</a:t>
            </a:r>
            <a:r>
              <a:rPr lang="fr-FR" dirty="0" err="1" smtClean="0"/>
              <a:t>Bergoz</a:t>
            </a:r>
            <a:r>
              <a:rPr lang="fr-FR" dirty="0" smtClean="0"/>
              <a:t>), </a:t>
            </a:r>
            <a:r>
              <a:rPr lang="fr-FR" dirty="0" err="1" smtClean="0"/>
              <a:t>F.Ewald</a:t>
            </a:r>
            <a:r>
              <a:rPr lang="fr-FR" dirty="0" smtClean="0"/>
              <a:t> (ESRF), </a:t>
            </a:r>
            <a:r>
              <a:rPr lang="fr-FR" dirty="0" err="1" smtClean="0"/>
              <a:t>B.Roche</a:t>
            </a:r>
            <a:r>
              <a:rPr lang="fr-FR" dirty="0" smtClean="0"/>
              <a:t> (ESRF), </a:t>
            </a:r>
            <a:r>
              <a:rPr lang="fr-FR" dirty="0" err="1" smtClean="0"/>
              <a:t>H.Lefort</a:t>
            </a:r>
            <a:r>
              <a:rPr lang="fr-FR" dirty="0" smtClean="0"/>
              <a:t> (</a:t>
            </a:r>
            <a:r>
              <a:rPr lang="fr-FR" dirty="0" err="1" smtClean="0"/>
              <a:t>IJCLab</a:t>
            </a:r>
            <a:r>
              <a:rPr lang="fr-FR" dirty="0" smtClean="0"/>
              <a:t>), </a:t>
            </a:r>
            <a:r>
              <a:rPr lang="fr-FR" dirty="0" err="1" smtClean="0"/>
              <a:t>N.Delerue</a:t>
            </a:r>
            <a:r>
              <a:rPr lang="fr-FR" dirty="0" smtClean="0"/>
              <a:t>(</a:t>
            </a:r>
            <a:r>
              <a:rPr lang="fr-FR" dirty="0" err="1" smtClean="0"/>
              <a:t>IJCLab</a:t>
            </a:r>
            <a:r>
              <a:rPr lang="fr-FR" dirty="0" smtClean="0"/>
              <a:t>), </a:t>
            </a:r>
            <a:r>
              <a:rPr lang="fr-FR" dirty="0" err="1" smtClean="0"/>
              <a:t>G.Quemener</a:t>
            </a:r>
            <a:r>
              <a:rPr lang="fr-FR" dirty="0" smtClean="0"/>
              <a:t>(LPC), </a:t>
            </a:r>
            <a:r>
              <a:rPr lang="fr-FR" dirty="0" err="1" smtClean="0"/>
              <a:t>T.Durand</a:t>
            </a:r>
            <a:r>
              <a:rPr lang="fr-FR" dirty="0" smtClean="0"/>
              <a:t>(ARRONAX), </a:t>
            </a:r>
            <a:r>
              <a:rPr lang="fr-FR" dirty="0" err="1" smtClean="0"/>
              <a:t>F.Poirier</a:t>
            </a:r>
            <a:r>
              <a:rPr lang="fr-FR" dirty="0" smtClean="0"/>
              <a:t> (ARRONAX&amp;LAPP), </a:t>
            </a:r>
            <a:r>
              <a:rPr lang="fr-FR" dirty="0" err="1" smtClean="0"/>
              <a:t>S.Wallon</a:t>
            </a:r>
            <a:r>
              <a:rPr lang="fr-FR" dirty="0" smtClean="0"/>
              <a:t> (</a:t>
            </a:r>
            <a:r>
              <a:rPr lang="fr-FR" dirty="0" err="1" smtClean="0"/>
              <a:t>IJCLab</a:t>
            </a:r>
            <a:r>
              <a:rPr lang="fr-FR" dirty="0" smtClean="0"/>
              <a:t>), </a:t>
            </a:r>
            <a:r>
              <a:rPr lang="fr-FR" dirty="0" err="1" smtClean="0"/>
              <a:t>C.Thiebaux</a:t>
            </a:r>
            <a:r>
              <a:rPr lang="fr-FR" dirty="0" smtClean="0"/>
              <a:t> (LLR), </a:t>
            </a:r>
            <a:r>
              <a:rPr lang="fr-FR" dirty="0" err="1" smtClean="0"/>
              <a:t>C.Maazouzi</a:t>
            </a:r>
            <a:r>
              <a:rPr lang="fr-FR" dirty="0" smtClean="0"/>
              <a:t> (IPHC), </a:t>
            </a:r>
            <a:r>
              <a:rPr lang="fr-FR" dirty="0" err="1" smtClean="0"/>
              <a:t>E.Bouquerel</a:t>
            </a:r>
            <a:r>
              <a:rPr lang="fr-FR" dirty="0" smtClean="0"/>
              <a:t> (</a:t>
            </a:r>
            <a:r>
              <a:rPr lang="fr-FR" dirty="0" smtClean="0"/>
              <a:t>IPHC) et </a:t>
            </a:r>
            <a:r>
              <a:rPr lang="fr-FR" dirty="0" err="1" smtClean="0"/>
              <a:t>T.Adam</a:t>
            </a:r>
            <a:r>
              <a:rPr lang="fr-FR" dirty="0" smtClean="0"/>
              <a:t> </a:t>
            </a:r>
            <a:r>
              <a:rPr lang="fr-FR" dirty="0" smtClean="0"/>
              <a:t>(IPHC).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Présentation de </a:t>
            </a:r>
            <a:r>
              <a:rPr lang="fr-FR" dirty="0" err="1" smtClean="0">
                <a:solidFill>
                  <a:srgbClr val="7030A0"/>
                </a:solidFill>
              </a:rPr>
              <a:t>T.Delaviere</a:t>
            </a:r>
            <a:r>
              <a:rPr lang="fr-FR" dirty="0" smtClean="0"/>
              <a:t>: « 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Bergoz</a:t>
            </a:r>
            <a:r>
              <a:rPr lang="fr-FR" altLang="fr-FR" dirty="0" smtClean="0"/>
              <a:t> Instrumentation</a:t>
            </a:r>
            <a:r>
              <a:rPr lang="fr-FR" dirty="0" smtClean="0"/>
              <a:t> » </a:t>
            </a:r>
            <a:r>
              <a:rPr lang="fr-FR" dirty="0" smtClean="0">
                <a:sym typeface="Wingdings" panose="05000000000000000000" pitchFamily="2" charset="2"/>
              </a:rPr>
              <a:t> voir slide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Présentation de l’entreprise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Présentation de plusieurs diagnostics: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Générale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Diagnostics nouvelle orientation: </a:t>
            </a:r>
            <a:r>
              <a:rPr lang="fr-FR" dirty="0" smtClean="0"/>
              <a:t>CR-BCM a cavité résonnante, capteur hybride AC/DC, amélioration électronique pour ACCT</a:t>
            </a:r>
          </a:p>
          <a:p>
            <a:pPr lvl="2"/>
            <a:r>
              <a:rPr lang="fr-FR" dirty="0" smtClean="0"/>
              <a:t>Prise en compte Contrainte (</a:t>
            </a:r>
            <a:r>
              <a:rPr lang="fr-FR" dirty="0" err="1" smtClean="0"/>
              <a:t>meca</a:t>
            </a:r>
            <a:r>
              <a:rPr lang="fr-FR" dirty="0" smtClean="0"/>
              <a:t>, espace, règlementaire) et adaptation aux utilisations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Discussions. Utilisation de </a:t>
            </a:r>
            <a:r>
              <a:rPr lang="fr-FR" dirty="0" err="1" smtClean="0">
                <a:solidFill>
                  <a:srgbClr val="7030A0"/>
                </a:solidFill>
              </a:rPr>
              <a:t>Arduino</a:t>
            </a:r>
            <a:r>
              <a:rPr lang="fr-FR" dirty="0" smtClean="0">
                <a:solidFill>
                  <a:srgbClr val="7030A0"/>
                </a:solidFill>
              </a:rPr>
              <a:t>, </a:t>
            </a:r>
            <a:r>
              <a:rPr lang="fr-FR" dirty="0" err="1" smtClean="0">
                <a:solidFill>
                  <a:srgbClr val="7030A0"/>
                </a:solidFill>
              </a:rPr>
              <a:t>Red</a:t>
            </a:r>
            <a:r>
              <a:rPr lang="fr-FR" dirty="0" smtClean="0">
                <a:solidFill>
                  <a:srgbClr val="7030A0"/>
                </a:solidFill>
              </a:rPr>
              <a:t>-Pitaya, </a:t>
            </a:r>
            <a:r>
              <a:rPr lang="fr-FR" dirty="0" err="1" smtClean="0">
                <a:solidFill>
                  <a:srgbClr val="7030A0"/>
                </a:solidFill>
              </a:rPr>
              <a:t>Raspberry</a:t>
            </a:r>
            <a:r>
              <a:rPr lang="fr-FR" dirty="0" smtClean="0">
                <a:solidFill>
                  <a:srgbClr val="7030A0"/>
                </a:solidFill>
              </a:rPr>
              <a:t>, Beagle-</a:t>
            </a:r>
            <a:r>
              <a:rPr lang="fr-FR" dirty="0" err="1" smtClean="0">
                <a:solidFill>
                  <a:srgbClr val="7030A0"/>
                </a:solidFill>
              </a:rPr>
              <a:t>bone</a:t>
            </a:r>
            <a:r>
              <a:rPr lang="fr-FR" dirty="0" smtClean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fr-FR" dirty="0" smtClean="0"/>
              <a:t>Employé dans les laboratoires pour les diagnostics, pour certains, depuis plusieurs années:</a:t>
            </a:r>
          </a:p>
          <a:p>
            <a:pPr lvl="2"/>
            <a:r>
              <a:rPr lang="fr-FR" dirty="0" smtClean="0"/>
              <a:t>Globalement assez stable dans le fonctionnement mais quelques cas d’endommagements</a:t>
            </a:r>
          </a:p>
          <a:p>
            <a:pPr lvl="1"/>
            <a:r>
              <a:rPr lang="fr-FR" dirty="0" smtClean="0"/>
              <a:t>Note: </a:t>
            </a:r>
          </a:p>
          <a:p>
            <a:pPr lvl="2"/>
            <a:r>
              <a:rPr lang="fr-FR" dirty="0" err="1" smtClean="0"/>
              <a:t>Arduino</a:t>
            </a:r>
            <a:r>
              <a:rPr lang="fr-FR" dirty="0" smtClean="0"/>
              <a:t>=~</a:t>
            </a:r>
            <a:r>
              <a:rPr lang="fr-FR" dirty="0" err="1" smtClean="0"/>
              <a:t>microcontrolleur</a:t>
            </a:r>
            <a:r>
              <a:rPr lang="fr-FR" dirty="0" smtClean="0"/>
              <a:t>, </a:t>
            </a:r>
            <a:r>
              <a:rPr lang="fr-FR" dirty="0" err="1" smtClean="0"/>
              <a:t>Red</a:t>
            </a:r>
            <a:r>
              <a:rPr lang="fr-FR" dirty="0" smtClean="0"/>
              <a:t>-Pitaya= ~programmable signal </a:t>
            </a:r>
            <a:r>
              <a:rPr lang="fr-FR" dirty="0" err="1" smtClean="0"/>
              <a:t>generator</a:t>
            </a:r>
            <a:r>
              <a:rPr lang="fr-FR" dirty="0" smtClean="0"/>
              <a:t>/oscilloscope, </a:t>
            </a:r>
            <a:r>
              <a:rPr lang="fr-FR" dirty="0" err="1" smtClean="0"/>
              <a:t>Raspberry</a:t>
            </a:r>
            <a:r>
              <a:rPr lang="fr-FR" dirty="0" smtClean="0"/>
              <a:t> Pi = ~single </a:t>
            </a:r>
            <a:r>
              <a:rPr lang="fr-FR" dirty="0" err="1" smtClean="0"/>
              <a:t>board</a:t>
            </a:r>
            <a:r>
              <a:rPr lang="fr-FR" dirty="0" smtClean="0"/>
              <a:t> computer</a:t>
            </a:r>
          </a:p>
          <a:p>
            <a:pPr lvl="2"/>
            <a:r>
              <a:rPr lang="fr-FR" dirty="0" smtClean="0"/>
              <a:t>Quelques précautions a prendre </a:t>
            </a:r>
          </a:p>
          <a:p>
            <a:pPr lvl="3"/>
            <a:r>
              <a:rPr lang="fr-FR" dirty="0" err="1" smtClean="0"/>
              <a:t>Red</a:t>
            </a:r>
            <a:r>
              <a:rPr lang="fr-FR" dirty="0" smtClean="0"/>
              <a:t>-Pitaya: si instrumentation grillé: remplacement carte mémoire (SD) (</a:t>
            </a:r>
            <a:r>
              <a:rPr lang="fr-FR" dirty="0" err="1" smtClean="0"/>
              <a:t>B.Roche</a:t>
            </a:r>
            <a:r>
              <a:rPr lang="fr-FR" dirty="0" smtClean="0"/>
              <a:t>)</a:t>
            </a:r>
          </a:p>
          <a:p>
            <a:pPr lvl="3"/>
            <a:r>
              <a:rPr lang="fr-FR" dirty="0" err="1" smtClean="0"/>
              <a:t>Red</a:t>
            </a:r>
            <a:r>
              <a:rPr lang="fr-FR" dirty="0" smtClean="0"/>
              <a:t>-Pitaya: Passage au dernière mise a jour peut-être incompatible avec EPICS (</a:t>
            </a:r>
            <a:r>
              <a:rPr lang="fr-FR" dirty="0" err="1" smtClean="0"/>
              <a:t>C.Maazouzi</a:t>
            </a:r>
            <a:r>
              <a:rPr lang="fr-FR" dirty="0" smtClean="0"/>
              <a:t>)</a:t>
            </a:r>
          </a:p>
          <a:p>
            <a:pPr lvl="3"/>
            <a:r>
              <a:rPr lang="fr-FR" dirty="0" err="1" smtClean="0"/>
              <a:t>Raspberry</a:t>
            </a:r>
            <a:r>
              <a:rPr lang="fr-FR" dirty="0" smtClean="0"/>
              <a:t> Pi 3: incompatible avec EPICS en local, Pi 4: compatible avec EPICS (</a:t>
            </a:r>
            <a:r>
              <a:rPr lang="fr-FR" dirty="0" err="1" smtClean="0"/>
              <a:t>F.Poirier</a:t>
            </a:r>
            <a:r>
              <a:rPr lang="fr-FR" dirty="0" smtClean="0"/>
              <a:t>)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Autre:</a:t>
            </a:r>
          </a:p>
          <a:p>
            <a:pPr lvl="1"/>
            <a:r>
              <a:rPr lang="fr-FR" dirty="0" smtClean="0"/>
              <a:t>Question technique sur possibilité d’employer un </a:t>
            </a:r>
            <a:r>
              <a:rPr lang="fr-FR" dirty="0" err="1" smtClean="0"/>
              <a:t>diag</a:t>
            </a:r>
            <a:r>
              <a:rPr lang="fr-FR" dirty="0" smtClean="0"/>
              <a:t> a basse énergie 30-40 </a:t>
            </a:r>
            <a:r>
              <a:rPr lang="fr-FR" dirty="0" err="1" smtClean="0"/>
              <a:t>keV</a:t>
            </a:r>
            <a:r>
              <a:rPr lang="fr-FR" dirty="0" smtClean="0"/>
              <a:t>: </a:t>
            </a:r>
            <a:r>
              <a:rPr lang="fr-FR" dirty="0" err="1" smtClean="0"/>
              <a:t>L.Daudin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message RIF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LLR: Obtention d’un financement sur le diagnostics PEPITES-flash pour un CDD d’un an: </a:t>
            </a:r>
            <a:r>
              <a:rPr lang="fr-FR" dirty="0" err="1" smtClean="0">
                <a:sym typeface="Wingdings" panose="05000000000000000000" pitchFamily="2" charset="2"/>
              </a:rPr>
              <a:t>C.Thiebaux</a:t>
            </a:r>
            <a:r>
              <a:rPr lang="fr-FR" dirty="0" smtClean="0">
                <a:sym typeface="Wingdings" panose="05000000000000000000" pitchFamily="2" charset="2"/>
              </a:rPr>
              <a:t>  message RIF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472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161290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Des informations d’intérêt: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240" y="1354772"/>
            <a:ext cx="11780520" cy="50053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u="sng" dirty="0" smtClean="0">
                <a:solidFill>
                  <a:srgbClr val="7030A0"/>
                </a:solidFill>
              </a:rPr>
              <a:t>Passé:</a:t>
            </a:r>
          </a:p>
          <a:p>
            <a:r>
              <a:rPr lang="fr-FR" dirty="0" err="1" smtClean="0"/>
              <a:t>Hiat</a:t>
            </a:r>
            <a:r>
              <a:rPr lang="fr-FR" dirty="0" smtClean="0"/>
              <a:t> 2022, </a:t>
            </a:r>
            <a:r>
              <a:rPr lang="fr-FR" dirty="0" smtClean="0">
                <a:hlinkClick r:id="rId2"/>
              </a:rPr>
              <a:t>https://indico.gsi.de/event/12135/</a:t>
            </a:r>
            <a:r>
              <a:rPr lang="fr-FR" dirty="0" smtClean="0"/>
              <a:t> : 27 juin – 1 juillet 22</a:t>
            </a:r>
          </a:p>
          <a:p>
            <a:pPr lvl="1"/>
            <a:r>
              <a:rPr lang="fr-FR" dirty="0" err="1" smtClean="0"/>
              <a:t>proceeding</a:t>
            </a:r>
            <a:r>
              <a:rPr lang="fr-FR" dirty="0" smtClean="0"/>
              <a:t> disponible concernant le RIF : “</a:t>
            </a:r>
            <a:r>
              <a:rPr lang="fr-FR" dirty="0" err="1" smtClean="0"/>
              <a:t>Beam</a:t>
            </a:r>
            <a:r>
              <a:rPr lang="fr-FR" dirty="0" smtClean="0"/>
              <a:t> Instrumentation, </a:t>
            </a:r>
            <a:r>
              <a:rPr lang="fr-FR" dirty="0" err="1" smtClean="0"/>
              <a:t>Challenging</a:t>
            </a:r>
            <a:r>
              <a:rPr lang="fr-FR" dirty="0" smtClean="0"/>
              <a:t> Tools for </a:t>
            </a:r>
            <a:r>
              <a:rPr lang="fr-FR" dirty="0" err="1" smtClean="0"/>
              <a:t>Demanding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–– a </a:t>
            </a:r>
            <a:r>
              <a:rPr lang="fr-FR" dirty="0" err="1" smtClean="0"/>
              <a:t>Snapshot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French </a:t>
            </a:r>
            <a:r>
              <a:rPr lang="fr-FR" dirty="0" err="1" smtClean="0"/>
              <a:t>Assigned</a:t>
            </a:r>
            <a:r>
              <a:rPr lang="fr-FR" dirty="0" smtClean="0"/>
              <a:t> Network” , TU312</a:t>
            </a:r>
          </a:p>
          <a:p>
            <a:r>
              <a:rPr lang="fr-FR" dirty="0" smtClean="0"/>
              <a:t>ANF “EPICS”, 3–6 oct. 2022,</a:t>
            </a:r>
            <a:r>
              <a:rPr lang="fr-FR" dirty="0" smtClean="0">
                <a:sym typeface="Wingdings" panose="05000000000000000000" pitchFamily="2" charset="2"/>
              </a:rPr>
              <a:t> probablement une nouvelle session sera mis en place (restez attentif  réseau </a:t>
            </a:r>
            <a:r>
              <a:rPr lang="fr-FR" dirty="0" err="1" smtClean="0">
                <a:sym typeface="Wingdings" panose="05000000000000000000" pitchFamily="2" charset="2"/>
              </a:rPr>
              <a:t>epics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Rencontre Accélérateurs SFP 2022, 13-14 sept., </a:t>
            </a:r>
            <a:r>
              <a:rPr lang="fr-FR" dirty="0" smtClean="0">
                <a:sym typeface="Wingdings" panose="05000000000000000000" pitchFamily="2" charset="2"/>
                <a:hlinkClick r:id="rId3"/>
              </a:rPr>
              <a:t>http://accelerateurs.sfpnet.fr/conferences/rencontres-2022/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Journée R&amp;T, 17-19 Oct.: </a:t>
            </a:r>
            <a:r>
              <a:rPr lang="fr-FR" dirty="0" smtClean="0">
                <a:sym typeface="Wingdings" panose="05000000000000000000" pitchFamily="2" charset="2"/>
                <a:hlinkClick r:id="rId4"/>
              </a:rPr>
              <a:t>https://indico.in2p3.fr/event/26475/sessions/16797/#20221018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/>
              <a:t>CYC2022 – 5-9 </a:t>
            </a:r>
            <a:r>
              <a:rPr lang="fr-FR" dirty="0" err="1"/>
              <a:t>dec</a:t>
            </a:r>
            <a:r>
              <a:rPr lang="fr-FR" dirty="0"/>
              <a:t> 2022, Beijing, </a:t>
            </a:r>
            <a:r>
              <a:rPr lang="fr-FR" dirty="0" smtClean="0"/>
              <a:t>China</a:t>
            </a:r>
          </a:p>
          <a:p>
            <a:r>
              <a:rPr lang="en-US" dirty="0" err="1"/>
              <a:t>Ecole</a:t>
            </a:r>
            <a:r>
              <a:rPr lang="en-US" dirty="0"/>
              <a:t> IN2P3 “Du </a:t>
            </a:r>
            <a:r>
              <a:rPr lang="en-US" dirty="0" smtClean="0"/>
              <a:t>d</a:t>
            </a:r>
            <a:r>
              <a:rPr lang="fr-FR" dirty="0">
                <a:sym typeface="Wingdings" panose="05000000000000000000" pitchFamily="2" charset="2"/>
              </a:rPr>
              <a:t>é</a:t>
            </a:r>
            <a:r>
              <a:rPr lang="en-US" dirty="0" err="1" smtClean="0"/>
              <a:t>tecteur</a:t>
            </a:r>
            <a:r>
              <a:rPr lang="en-US" dirty="0" smtClean="0"/>
              <a:t> </a:t>
            </a:r>
            <a:r>
              <a:rPr lang="en-US" dirty="0"/>
              <a:t>a la </a:t>
            </a:r>
            <a:r>
              <a:rPr lang="en-US" dirty="0" err="1"/>
              <a:t>mesure</a:t>
            </a:r>
            <a:r>
              <a:rPr lang="en-US" dirty="0"/>
              <a:t>”, 21-25 </a:t>
            </a:r>
            <a:r>
              <a:rPr lang="en-US" dirty="0" err="1"/>
              <a:t>Novembre</a:t>
            </a:r>
            <a:r>
              <a:rPr lang="en-US" dirty="0"/>
              <a:t> 2022 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3h sur accélérateur et diagnostics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Derniere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visioconf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N.Delerue</a:t>
            </a:r>
            <a:r>
              <a:rPr lang="en-US" dirty="0" smtClean="0">
                <a:sym typeface="Wingdings" panose="05000000000000000000" pitchFamily="2" charset="2"/>
              </a:rPr>
              <a:t> “update on </a:t>
            </a:r>
            <a:r>
              <a:rPr lang="en-US" dirty="0" err="1" smtClean="0">
                <a:sym typeface="Wingdings" panose="05000000000000000000" pitchFamily="2" charset="2"/>
              </a:rPr>
              <a:t>Diags</a:t>
            </a:r>
            <a:r>
              <a:rPr lang="en-US" dirty="0" smtClean="0">
                <a:sym typeface="Wingdings" panose="05000000000000000000" pitchFamily="2" charset="2"/>
              </a:rPr>
              <a:t> at </a:t>
            </a:r>
            <a:r>
              <a:rPr lang="en-US" dirty="0" err="1" smtClean="0">
                <a:sym typeface="Wingdings" panose="05000000000000000000" pitchFamily="2" charset="2"/>
              </a:rPr>
              <a:t>ThomX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rgbClr val="7030A0"/>
                </a:solidFill>
              </a:rPr>
              <a:t>Futur Conférence/ congres:</a:t>
            </a:r>
          </a:p>
          <a:p>
            <a:r>
              <a:rPr lang="en-US" dirty="0" smtClean="0"/>
              <a:t>IPAC'23 </a:t>
            </a:r>
            <a:r>
              <a:rPr lang="en-US" dirty="0"/>
              <a:t>— 14th International Particle Accelerator </a:t>
            </a:r>
            <a:r>
              <a:rPr lang="en-US" dirty="0" smtClean="0"/>
              <a:t>Conference, 7- </a:t>
            </a:r>
            <a:r>
              <a:rPr lang="en-US" dirty="0"/>
              <a:t>12 </a:t>
            </a:r>
            <a:r>
              <a:rPr lang="en-US" dirty="0" smtClean="0"/>
              <a:t>May, Venice</a:t>
            </a:r>
            <a:r>
              <a:rPr lang="en-US" dirty="0"/>
              <a:t>, </a:t>
            </a:r>
            <a:r>
              <a:rPr lang="en-US" dirty="0" smtClean="0"/>
              <a:t>Italy</a:t>
            </a:r>
          </a:p>
          <a:p>
            <a:r>
              <a:rPr lang="en-US" dirty="0"/>
              <a:t>IBIC’23 - International Beam Instrumentation </a:t>
            </a:r>
            <a:r>
              <a:rPr lang="en-US" dirty="0" smtClean="0"/>
              <a:t>Conference, 10 </a:t>
            </a:r>
            <a:r>
              <a:rPr lang="en-US" dirty="0"/>
              <a:t>-14 </a:t>
            </a:r>
            <a:r>
              <a:rPr lang="en-US" dirty="0" err="1" smtClean="0"/>
              <a:t>Septembre</a:t>
            </a:r>
            <a:r>
              <a:rPr lang="en-US" dirty="0" smtClean="0"/>
              <a:t>, </a:t>
            </a:r>
            <a:r>
              <a:rPr lang="en-US" dirty="0"/>
              <a:t>Saskatoon,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Journee </a:t>
            </a:r>
            <a:r>
              <a:rPr lang="fr-FR" dirty="0">
                <a:sym typeface="Wingdings" panose="05000000000000000000" pitchFamily="2" charset="2"/>
              </a:rPr>
              <a:t>Accélérateurs</a:t>
            </a:r>
            <a:r>
              <a:rPr lang="en-US" dirty="0" smtClean="0"/>
              <a:t> SFP: 4-6 </a:t>
            </a:r>
            <a:r>
              <a:rPr lang="en-US" dirty="0" err="1" smtClean="0"/>
              <a:t>octobre</a:t>
            </a:r>
            <a:r>
              <a:rPr lang="en-US" dirty="0" smtClean="0"/>
              <a:t> 2023, </a:t>
            </a:r>
            <a:r>
              <a:rPr lang="en-US" dirty="0" err="1" smtClean="0"/>
              <a:t>Roscoff</a:t>
            </a:r>
            <a:r>
              <a:rPr lang="en-US" dirty="0" smtClean="0"/>
              <a:t>, France</a:t>
            </a:r>
          </a:p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conf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Formations et autres:</a:t>
            </a:r>
            <a:endParaRPr lang="fr-FR" dirty="0" smtClean="0">
              <a:solidFill>
                <a:srgbClr val="7030A0"/>
              </a:solidFill>
              <a:hlinkClick r:id="rId5"/>
            </a:endParaRPr>
          </a:p>
          <a:p>
            <a:r>
              <a:rPr lang="fr-FR" dirty="0" smtClean="0">
                <a:hlinkClick r:id="rId5"/>
              </a:rPr>
              <a:t>ANF "Utilisation de CST pour les accélérateurs" </a:t>
            </a:r>
            <a:r>
              <a:rPr lang="fr-FR" dirty="0" smtClean="0"/>
              <a:t>: 24 janv. - 27 janv.</a:t>
            </a:r>
          </a:p>
          <a:p>
            <a:r>
              <a:rPr lang="fr-FR" dirty="0" smtClean="0">
                <a:hlinkClick r:id="rId6"/>
              </a:rPr>
              <a:t>ANF "école accélérateurs" 2023 </a:t>
            </a:r>
            <a:r>
              <a:rPr lang="fr-FR" dirty="0" smtClean="0"/>
              <a:t>: 19 mars - 24 mars</a:t>
            </a:r>
          </a:p>
          <a:p>
            <a:r>
              <a:rPr lang="fr-FR" dirty="0" smtClean="0"/>
              <a:t>Mise en route d’une liste </a:t>
            </a:r>
            <a:r>
              <a:rPr lang="fr-FR" dirty="0" err="1" smtClean="0">
                <a:solidFill>
                  <a:srgbClr val="0070C0"/>
                </a:solidFill>
              </a:rPr>
              <a:t>epics</a:t>
            </a:r>
            <a:r>
              <a:rPr lang="fr-FR" dirty="0" smtClean="0">
                <a:solidFill>
                  <a:srgbClr val="0070C0"/>
                </a:solidFill>
              </a:rPr>
              <a:t>-control-l </a:t>
            </a:r>
            <a:r>
              <a:rPr lang="fr-FR" dirty="0" smtClean="0"/>
              <a:t>(liste dédiée suite a ANF) et </a:t>
            </a:r>
            <a:r>
              <a:rPr lang="fr-FR" dirty="0" smtClean="0">
                <a:solidFill>
                  <a:srgbClr val="0070C0"/>
                </a:solidFill>
              </a:rPr>
              <a:t>control-l </a:t>
            </a:r>
            <a:r>
              <a:rPr lang="fr-FR" dirty="0" smtClean="0"/>
              <a:t>(liste générale), inscription auprès d’</a:t>
            </a:r>
            <a:r>
              <a:rPr lang="fr-FR" dirty="0" err="1" smtClean="0"/>
              <a:t>O.Zimmerman</a:t>
            </a:r>
            <a:r>
              <a:rPr lang="fr-FR" dirty="0" smtClean="0"/>
              <a:t> </a:t>
            </a:r>
            <a:r>
              <a:rPr lang="fr-FR" altLang="fr-FR" dirty="0" err="1" smtClean="0">
                <a:latin typeface="Arial Unicode MS"/>
                <a:hlinkClick r:id="rId7"/>
              </a:rPr>
              <a:t>ozimmer</a:t>
            </a:r>
            <a:r>
              <a:rPr lang="fr-FR" altLang="fr-FR" dirty="0" smtClean="0">
                <a:latin typeface="Arial Unicode MS"/>
                <a:hlinkClick r:id="rId7"/>
              </a:rPr>
              <a:t> @ lpsc.in2p3.fr</a:t>
            </a:r>
            <a:r>
              <a:rPr lang="fr-FR" altLang="fr-FR" sz="2000" dirty="0" smtClean="0"/>
              <a:t> </a:t>
            </a:r>
            <a:endParaRPr lang="fr-FR" altLang="fr-FR" sz="54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hlinkClick r:id="rId5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5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20" y="1139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iscussion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20" y="1155065"/>
            <a:ext cx="10515600" cy="5309530"/>
          </a:xfrm>
        </p:spPr>
        <p:txBody>
          <a:bodyPr>
            <a:normAutofit lnSpcReduction="10000"/>
          </a:bodyPr>
          <a:lstStyle/>
          <a:p>
            <a:r>
              <a:rPr lang="fr-FR" altLang="fr-FR" dirty="0" smtClean="0">
                <a:solidFill>
                  <a:srgbClr val="7030A0"/>
                </a:solidFill>
              </a:rPr>
              <a:t>Etat financier: reste: 0</a:t>
            </a:r>
            <a:r>
              <a:rPr lang="fr-FR" dirty="0" smtClean="0">
                <a:solidFill>
                  <a:srgbClr val="7030A0"/>
                </a:solidFill>
              </a:rPr>
              <a:t> euros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</a:rPr>
              <a:t>Réunion annuelle a Orsay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</a:rPr>
              <a:t>Déplacement a HIAT pour étudiant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</a:rPr>
              <a:t>Achat d’un onduleur “online” , avec ajustement </a:t>
            </a:r>
            <a:r>
              <a:rPr lang="fr-FR" altLang="fr-FR" dirty="0" err="1" smtClean="0">
                <a:latin typeface="Arial" panose="020B0604020202020204" pitchFamily="34" charset="0"/>
              </a:rPr>
              <a:t>finan</a:t>
            </a:r>
            <a:r>
              <a:rPr lang="fr-FR" altLang="fr-FR" dirty="0" smtClean="0">
                <a:latin typeface="Arial" panose="020B0604020202020204" pitchFamily="34" charset="0"/>
              </a:rPr>
              <a:t>. par </a:t>
            </a:r>
            <a:r>
              <a:rPr lang="fr-FR" altLang="fr-FR" dirty="0" err="1" smtClean="0">
                <a:latin typeface="Arial" panose="020B0604020202020204" pitchFamily="34" charset="0"/>
              </a:rPr>
              <a:t>Subatech</a:t>
            </a:r>
            <a:endParaRPr lang="fr-FR" altLang="fr-FR" dirty="0" smtClean="0">
              <a:latin typeface="Arial" panose="020B0604020202020204" pitchFamily="34" charset="0"/>
            </a:endParaRPr>
          </a:p>
          <a:p>
            <a:r>
              <a:rPr lang="fr-FR" altLang="fr-FR" dirty="0" smtClean="0">
                <a:solidFill>
                  <a:srgbClr val="7030A0"/>
                </a:solidFill>
                <a:latin typeface="Arial" panose="020B0604020202020204" pitchFamily="34" charset="0"/>
              </a:rPr>
              <a:t>Outils proposés en discussion (Remi </a:t>
            </a:r>
            <a:r>
              <a:rPr lang="fr-FR" altLang="fr-FR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cornat</a:t>
            </a:r>
            <a:r>
              <a:rPr lang="fr-FR" altLang="fr-FR" dirty="0" smtClean="0">
                <a:solidFill>
                  <a:srgbClr val="7030A0"/>
                </a:solidFill>
                <a:latin typeface="Arial" panose="020B0604020202020204" pitchFamily="34" charset="0"/>
              </a:rPr>
              <a:t>):</a:t>
            </a:r>
          </a:p>
          <a:p>
            <a:pPr lvl="1"/>
            <a:r>
              <a:rPr lang="fr-FR" altLang="fr-FR" dirty="0" smtClean="0">
                <a:latin typeface="Arial" panose="020B0604020202020204" pitchFamily="34" charset="0"/>
              </a:rPr>
              <a:t>Osmose, Plateforme outil </a:t>
            </a:r>
            <a:r>
              <a:rPr lang="fr-FR" altLang="fr-FR" dirty="0">
                <a:latin typeface="Arial" panose="020B0604020202020204" pitchFamily="34" charset="0"/>
              </a:rPr>
              <a:t>collaboratif </a:t>
            </a:r>
            <a:r>
              <a:rPr lang="fr-FR" altLang="fr-FR" dirty="0" smtClean="0">
                <a:latin typeface="Arial" panose="020B0604020202020204" pitchFamily="34" charset="0"/>
              </a:rPr>
              <a:t>d’échange</a:t>
            </a:r>
          </a:p>
          <a:p>
            <a:pPr lvl="2"/>
            <a:r>
              <a:rPr lang="fr-FR" altLang="fr-FR" dirty="0" smtClean="0">
                <a:latin typeface="Arial" panose="020B0604020202020204" pitchFamily="34" charset="0"/>
              </a:rPr>
              <a:t>Ouvert </a:t>
            </a:r>
            <a:r>
              <a:rPr lang="fr-FR" altLang="fr-FR" dirty="0" smtClean="0">
                <a:latin typeface="Arial" panose="020B0604020202020204" pitchFamily="34" charset="0"/>
              </a:rPr>
              <a:t>aux communautés professionnelles</a:t>
            </a:r>
            <a:endParaRPr lang="fr-FR" altLang="fr-FR" dirty="0" smtClean="0">
              <a:latin typeface="Arial" panose="020B0604020202020204" pitchFamily="34" charset="0"/>
            </a:endParaRPr>
          </a:p>
          <a:p>
            <a:pPr lvl="3"/>
            <a:r>
              <a:rPr lang="fr-FR" altLang="fr-FR" dirty="0" smtClean="0">
                <a:latin typeface="Arial" panose="020B0604020202020204" pitchFamily="34" charset="0"/>
              </a:rPr>
              <a:t>Dépôt de document, chat, blog</a:t>
            </a:r>
          </a:p>
          <a:p>
            <a:pPr lvl="2"/>
            <a:r>
              <a:rPr lang="fr-FR" altLang="fr-FR" dirty="0" smtClean="0">
                <a:latin typeface="Arial" panose="020B0604020202020204" pitchFamily="34" charset="0"/>
              </a:rPr>
              <a:t>Lien:</a:t>
            </a:r>
          </a:p>
          <a:p>
            <a:pPr lvl="2"/>
            <a:r>
              <a:rPr lang="fr-FR" dirty="0" smtClean="0">
                <a:hlinkClick r:id="rId2"/>
              </a:rPr>
              <a:t>https://www.numerique.gouv.fr/outils-agents/osmose/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hlinkClick r:id="rId3"/>
              </a:rPr>
              <a:t>https://www.dailymotion.com/video/x85nruz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hlinkClick r:id="rId4"/>
              </a:rPr>
              <a:t>https://www.dailymotion.com/video/x7u6p1z</a:t>
            </a:r>
            <a:r>
              <a:rPr lang="fr-FR" dirty="0" smtClean="0"/>
              <a:t> </a:t>
            </a:r>
          </a:p>
          <a:p>
            <a:pPr lvl="2"/>
            <a:r>
              <a:rPr lang="en-US" altLang="fr-FR" dirty="0" smtClean="0">
                <a:latin typeface="Arial" panose="020B0604020202020204" pitchFamily="34" charset="0"/>
              </a:rPr>
              <a:t>Formation a </a:t>
            </a:r>
            <a:r>
              <a:rPr lang="en-US" altLang="fr-FR" dirty="0" err="1" smtClean="0">
                <a:latin typeface="Arial" panose="020B0604020202020204" pitchFamily="34" charset="0"/>
              </a:rPr>
              <a:t>venir</a:t>
            </a:r>
            <a:endParaRPr lang="fr-FR" altLang="fr-FR" dirty="0" smtClean="0">
              <a:latin typeface="Arial" panose="020B0604020202020204" pitchFamily="34" charset="0"/>
            </a:endParaRPr>
          </a:p>
          <a:p>
            <a:r>
              <a:rPr lang="fr-FR" altLang="fr-FR" dirty="0" smtClean="0">
                <a:solidFill>
                  <a:srgbClr val="7030A0"/>
                </a:solidFill>
                <a:latin typeface="Arial" panose="020B0604020202020204" pitchFamily="34" charset="0"/>
              </a:rPr>
              <a:t>Discussion technique:</a:t>
            </a:r>
          </a:p>
          <a:p>
            <a:pPr lvl="1"/>
            <a:r>
              <a:rPr lang="fr-FR" altLang="fr-FR" dirty="0" err="1" smtClean="0">
                <a:latin typeface="Arial" panose="020B0604020202020204" pitchFamily="34" charset="0"/>
              </a:rPr>
              <a:t>L.Daudin</a:t>
            </a:r>
            <a:r>
              <a:rPr lang="fr-FR" altLang="fr-FR" dirty="0" smtClean="0">
                <a:latin typeface="Arial" panose="020B0604020202020204" pitchFamily="34" charset="0"/>
              </a:rPr>
              <a:t> (</a:t>
            </a:r>
            <a:r>
              <a:rPr lang="fr-FR" altLang="fr-FR" dirty="0" err="1" smtClean="0">
                <a:latin typeface="Arial" panose="020B0604020202020204" pitchFamily="34" charset="0"/>
              </a:rPr>
              <a:t>Diag</a:t>
            </a:r>
            <a:r>
              <a:rPr lang="fr-FR" altLang="fr-FR" dirty="0" smtClean="0">
                <a:latin typeface="Arial" panose="020B0604020202020204" pitchFamily="34" charset="0"/>
              </a:rPr>
              <a:t> faisceau): voir CR et message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274" y="3189767"/>
            <a:ext cx="4068726" cy="22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6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395</Words>
  <Application>Microsoft Office PowerPoint</Application>
  <PresentationFormat>Grand écran</PresentationFormat>
  <Paragraphs>61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Comic Sans MS</vt:lpstr>
      <vt:lpstr>Wingdings</vt:lpstr>
      <vt:lpstr>Thème Office</vt:lpstr>
      <vt:lpstr>RIF visioconf – 24eme </vt:lpstr>
      <vt:lpstr>CR – visioconf24 de decembre 2022</vt:lpstr>
      <vt:lpstr>Des informations d’intérêt: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freddy poirier</dc:creator>
  <cp:lastModifiedBy>freddy poirier</cp:lastModifiedBy>
  <cp:revision>39</cp:revision>
  <dcterms:created xsi:type="dcterms:W3CDTF">2022-10-09T20:09:54Z</dcterms:created>
  <dcterms:modified xsi:type="dcterms:W3CDTF">2022-12-15T15:53:51Z</dcterms:modified>
</cp:coreProperties>
</file>