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50.jpg" ContentType="image/pn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6" r:id="rId2"/>
    <p:sldMasterId id="2147483795" r:id="rId3"/>
  </p:sldMasterIdLst>
  <p:notesMasterIdLst>
    <p:notesMasterId r:id="rId61"/>
  </p:notesMasterIdLst>
  <p:handoutMasterIdLst>
    <p:handoutMasterId r:id="rId62"/>
  </p:handoutMasterIdLst>
  <p:sldIdLst>
    <p:sldId id="1907" r:id="rId4"/>
    <p:sldId id="1876" r:id="rId5"/>
    <p:sldId id="1920" r:id="rId6"/>
    <p:sldId id="1851" r:id="rId7"/>
    <p:sldId id="1852" r:id="rId8"/>
    <p:sldId id="1583" r:id="rId9"/>
    <p:sldId id="1593" r:id="rId10"/>
    <p:sldId id="1819" r:id="rId11"/>
    <p:sldId id="1877" r:id="rId12"/>
    <p:sldId id="1862" r:id="rId13"/>
    <p:sldId id="1863" r:id="rId14"/>
    <p:sldId id="1864" r:id="rId15"/>
    <p:sldId id="1865" r:id="rId16"/>
    <p:sldId id="1911" r:id="rId17"/>
    <p:sldId id="1875" r:id="rId18"/>
    <p:sldId id="1858" r:id="rId19"/>
    <p:sldId id="1899" r:id="rId20"/>
    <p:sldId id="1901" r:id="rId21"/>
    <p:sldId id="1889" r:id="rId22"/>
    <p:sldId id="1694" r:id="rId23"/>
    <p:sldId id="1887" r:id="rId24"/>
    <p:sldId id="1742" r:id="rId25"/>
    <p:sldId id="1821" r:id="rId26"/>
    <p:sldId id="1882" r:id="rId27"/>
    <p:sldId id="1817" r:id="rId28"/>
    <p:sldId id="1910" r:id="rId29"/>
    <p:sldId id="1777" r:id="rId30"/>
    <p:sldId id="1922" r:id="rId31"/>
    <p:sldId id="1759" r:id="rId32"/>
    <p:sldId id="1895" r:id="rId33"/>
    <p:sldId id="1760" r:id="rId34"/>
    <p:sldId id="1923" r:id="rId35"/>
    <p:sldId id="1912" r:id="rId36"/>
    <p:sldId id="1917" r:id="rId37"/>
    <p:sldId id="1918" r:id="rId38"/>
    <p:sldId id="1919" r:id="rId39"/>
    <p:sldId id="1900" r:id="rId40"/>
    <p:sldId id="1896" r:id="rId41"/>
    <p:sldId id="1926" r:id="rId42"/>
    <p:sldId id="1925" r:id="rId43"/>
    <p:sldId id="1868" r:id="rId44"/>
    <p:sldId id="1898" r:id="rId45"/>
    <p:sldId id="1916" r:id="rId46"/>
    <p:sldId id="1871" r:id="rId47"/>
    <p:sldId id="1886" r:id="rId48"/>
    <p:sldId id="1913" r:id="rId49"/>
    <p:sldId id="1929" r:id="rId50"/>
    <p:sldId id="1842" r:id="rId51"/>
    <p:sldId id="1647" r:id="rId52"/>
    <p:sldId id="1648" r:id="rId53"/>
    <p:sldId id="1649" r:id="rId54"/>
    <p:sldId id="1915" r:id="rId55"/>
    <p:sldId id="1785" r:id="rId56"/>
    <p:sldId id="1906" r:id="rId57"/>
    <p:sldId id="1843" r:id="rId58"/>
    <p:sldId id="1885" r:id="rId59"/>
    <p:sldId id="1921" r:id="rId60"/>
  </p:sldIdLst>
  <p:sldSz cx="9906000" cy="6858000" type="A4"/>
  <p:notesSz cx="6799263" cy="9929813"/>
  <p:defaultTextStyle>
    <a:defPPr>
      <a:defRPr lang="fr-FR"/>
    </a:defPPr>
    <a:lvl1pPr algn="l" rtl="0" fontAlgn="base">
      <a:spcBef>
        <a:spcPct val="0"/>
      </a:spcBef>
      <a:spcAft>
        <a:spcPct val="0"/>
      </a:spcAft>
      <a:defRPr i="1"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i="1"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i="1"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i="1"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i="1" kern="1200">
        <a:solidFill>
          <a:schemeClr val="tx1"/>
        </a:solidFill>
        <a:latin typeface="Arial Narrow" pitchFamily="34" charset="0"/>
        <a:ea typeface="+mn-ea"/>
        <a:cs typeface="Arial" pitchFamily="34" charset="0"/>
      </a:defRPr>
    </a:lvl5pPr>
    <a:lvl6pPr marL="2286000" algn="l" defTabSz="914400" rtl="0" eaLnBrk="1" latinLnBrk="0" hangingPunct="1">
      <a:defRPr i="1" kern="1200">
        <a:solidFill>
          <a:schemeClr val="tx1"/>
        </a:solidFill>
        <a:latin typeface="Arial Narrow" pitchFamily="34" charset="0"/>
        <a:ea typeface="+mn-ea"/>
        <a:cs typeface="Arial" pitchFamily="34" charset="0"/>
      </a:defRPr>
    </a:lvl6pPr>
    <a:lvl7pPr marL="2743200" algn="l" defTabSz="914400" rtl="0" eaLnBrk="1" latinLnBrk="0" hangingPunct="1">
      <a:defRPr i="1" kern="1200">
        <a:solidFill>
          <a:schemeClr val="tx1"/>
        </a:solidFill>
        <a:latin typeface="Arial Narrow" pitchFamily="34" charset="0"/>
        <a:ea typeface="+mn-ea"/>
        <a:cs typeface="Arial" pitchFamily="34" charset="0"/>
      </a:defRPr>
    </a:lvl7pPr>
    <a:lvl8pPr marL="3200400" algn="l" defTabSz="914400" rtl="0" eaLnBrk="1" latinLnBrk="0" hangingPunct="1">
      <a:defRPr i="1" kern="1200">
        <a:solidFill>
          <a:schemeClr val="tx1"/>
        </a:solidFill>
        <a:latin typeface="Arial Narrow" pitchFamily="34" charset="0"/>
        <a:ea typeface="+mn-ea"/>
        <a:cs typeface="Arial" pitchFamily="34" charset="0"/>
      </a:defRPr>
    </a:lvl8pPr>
    <a:lvl9pPr marL="3657600" algn="l" defTabSz="914400" rtl="0" eaLnBrk="1" latinLnBrk="0" hangingPunct="1">
      <a:defRPr i="1" kern="1200">
        <a:solidFill>
          <a:schemeClr val="tx1"/>
        </a:solidFill>
        <a:latin typeface="Arial Narrow"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wlett-Packard Company" initials="HC" lastIdx="1" clrIdx="0">
    <p:extLst>
      <p:ext uri="{19B8F6BF-5375-455C-9EA6-DF929625EA0E}">
        <p15:presenceInfo xmlns:p15="http://schemas.microsoft.com/office/powerpoint/2012/main" userId="Hewlett-Packard Company" providerId="None"/>
      </p:ext>
    </p:extLst>
  </p:cmAuthor>
  <p:cmAuthor id="2" name="Jean-Marie Tarascon" initials="JT" lastIdx="1" clrIdx="1">
    <p:extLst>
      <p:ext uri="{19B8F6BF-5375-455C-9EA6-DF929625EA0E}">
        <p15:presenceInfo xmlns:p15="http://schemas.microsoft.com/office/powerpoint/2012/main" userId="S-1-5-21-526086996-21192060-476968112-3411" providerId="AD"/>
      </p:ext>
    </p:extLst>
  </p:cmAuthor>
  <p:cmAuthor id="3" name="Benjamin Campech" initials="BC" lastIdx="4" clrIdx="2">
    <p:extLst>
      <p:ext uri="{19B8F6BF-5375-455C-9EA6-DF929625EA0E}">
        <p15:presenceInfo xmlns:p15="http://schemas.microsoft.com/office/powerpoint/2012/main" userId="S-1-5-21-526086996-21192060-476968112-1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66FF"/>
    <a:srgbClr val="E6E6E6"/>
    <a:srgbClr val="FF0000"/>
    <a:srgbClr val="00FF00"/>
    <a:srgbClr val="ABAB15"/>
    <a:srgbClr val="FF0066"/>
    <a:srgbClr val="FF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9" autoAdjust="0"/>
    <p:restoredTop sz="93124" autoAdjust="0"/>
  </p:normalViewPr>
  <p:slideViewPr>
    <p:cSldViewPr snapToGrid="0">
      <p:cViewPr>
        <p:scale>
          <a:sx n="77" d="100"/>
          <a:sy n="77" d="100"/>
        </p:scale>
        <p:origin x="360" y="756"/>
      </p:cViewPr>
      <p:guideLst>
        <p:guide orient="horz" pos="2160"/>
        <p:guide pos="3120"/>
      </p:guideLst>
    </p:cSldViewPr>
  </p:slideViewPr>
  <p:outlineViewPr>
    <p:cViewPr>
      <p:scale>
        <a:sx n="33" d="100"/>
        <a:sy n="33" d="100"/>
      </p:scale>
      <p:origin x="0" y="-870"/>
    </p:cViewPr>
    <p:sldLst>
      <p:sld r:id="rId1" collapse="1"/>
    </p:sldLst>
  </p:outlineViewPr>
  <p:notesTextViewPr>
    <p:cViewPr>
      <p:scale>
        <a:sx n="3" d="2"/>
        <a:sy n="3" d="2"/>
      </p:scale>
      <p:origin x="0" y="0"/>
    </p:cViewPr>
  </p:notesTextViewPr>
  <p:sorterViewPr>
    <p:cViewPr varScale="1">
      <p:scale>
        <a:sx n="1" d="1"/>
        <a:sy n="1" d="1"/>
      </p:scale>
      <p:origin x="0" y="-4128"/>
    </p:cViewPr>
  </p:sorterViewPr>
  <p:notesViewPr>
    <p:cSldViewPr snapToGrid="0">
      <p:cViewPr varScale="1">
        <p:scale>
          <a:sx n="36" d="100"/>
          <a:sy n="36" d="100"/>
        </p:scale>
        <p:origin x="-2246" y="-91"/>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18T18:39:19.223" idx="1">
    <p:pos x="10" y="10"/>
    <p:text/>
    <p:extLst>
      <p:ext uri="{C676402C-5697-4E1C-873F-D02D1690AC5C}">
        <p15:threadingInfo xmlns:p15="http://schemas.microsoft.com/office/powerpoint/2012/main" timeZoneBias="-60"/>
      </p:ext>
    </p:extLst>
  </p:cm>
</p:cmLst>
</file>

<file path=ppt/drawings/_rels/vmlDrawing2.vml.rels><?xml version="1.0" encoding="UTF-8" standalone="yes"?>
<Relationships xmlns="http://schemas.openxmlformats.org/package/2006/relationships"><Relationship Id="rId1" Type="http://schemas.openxmlformats.org/officeDocument/2006/relationships/image" Target="../media/image2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hdr" sz="quarter"/>
          </p:nvPr>
        </p:nvSpPr>
        <p:spPr bwMode="auto">
          <a:xfrm>
            <a:off x="0" y="1"/>
            <a:ext cx="2946550" cy="49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t" anchorCtr="0" compatLnSpc="1">
            <a:prstTxWarp prst="textNoShape">
              <a:avLst/>
            </a:prstTxWarp>
          </a:bodyPr>
          <a:lstStyle>
            <a:lvl1pPr defTabSz="914662" eaLnBrk="0" hangingPunct="0">
              <a:defRPr sz="1200" i="0">
                <a:latin typeface="Arial" pitchFamily="34" charset="0"/>
              </a:defRPr>
            </a:lvl1pPr>
          </a:lstStyle>
          <a:p>
            <a:endParaRPr lang="fr-FR" altLang="fr-FR"/>
          </a:p>
        </p:txBody>
      </p:sp>
      <p:sp>
        <p:nvSpPr>
          <p:cNvPr id="625667" name="Rectangle 3"/>
          <p:cNvSpPr>
            <a:spLocks noGrp="1" noChangeArrowheads="1"/>
          </p:cNvSpPr>
          <p:nvPr>
            <p:ph type="dt" sz="quarter" idx="1"/>
          </p:nvPr>
        </p:nvSpPr>
        <p:spPr bwMode="auto">
          <a:xfrm>
            <a:off x="3851194" y="1"/>
            <a:ext cx="2946550" cy="49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t" anchorCtr="0" compatLnSpc="1">
            <a:prstTxWarp prst="textNoShape">
              <a:avLst/>
            </a:prstTxWarp>
          </a:bodyPr>
          <a:lstStyle>
            <a:lvl1pPr algn="r" defTabSz="914662" eaLnBrk="0" hangingPunct="0">
              <a:defRPr sz="1200" i="0">
                <a:latin typeface="Arial" pitchFamily="34" charset="0"/>
              </a:defRPr>
            </a:lvl1pPr>
          </a:lstStyle>
          <a:p>
            <a:fld id="{4EE51045-7B5F-438E-9A76-C27476007E45}" type="datetimeFigureOut">
              <a:rPr lang="fr-FR" altLang="fr-FR"/>
              <a:pPr/>
              <a:t>06/06/2023</a:t>
            </a:fld>
            <a:endParaRPr lang="fr-FR" altLang="fr-FR"/>
          </a:p>
        </p:txBody>
      </p:sp>
      <p:sp>
        <p:nvSpPr>
          <p:cNvPr id="625668" name="Rectangle 4"/>
          <p:cNvSpPr>
            <a:spLocks noGrp="1" noChangeArrowheads="1"/>
          </p:cNvSpPr>
          <p:nvPr>
            <p:ph type="ftr" sz="quarter" idx="2"/>
          </p:nvPr>
        </p:nvSpPr>
        <p:spPr bwMode="auto">
          <a:xfrm>
            <a:off x="0" y="9430781"/>
            <a:ext cx="2946550" cy="49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b" anchorCtr="0" compatLnSpc="1">
            <a:prstTxWarp prst="textNoShape">
              <a:avLst/>
            </a:prstTxWarp>
          </a:bodyPr>
          <a:lstStyle>
            <a:lvl1pPr defTabSz="914662" eaLnBrk="0" hangingPunct="0">
              <a:defRPr sz="1200" i="0">
                <a:latin typeface="Arial" pitchFamily="34" charset="0"/>
              </a:defRPr>
            </a:lvl1pPr>
          </a:lstStyle>
          <a:p>
            <a:endParaRPr lang="fr-FR" altLang="fr-FR"/>
          </a:p>
        </p:txBody>
      </p:sp>
      <p:sp>
        <p:nvSpPr>
          <p:cNvPr id="625669" name="Rectangle 5"/>
          <p:cNvSpPr>
            <a:spLocks noGrp="1" noChangeArrowheads="1"/>
          </p:cNvSpPr>
          <p:nvPr>
            <p:ph type="sldNum" sz="quarter" idx="3"/>
          </p:nvPr>
        </p:nvSpPr>
        <p:spPr bwMode="auto">
          <a:xfrm>
            <a:off x="3851194" y="9430781"/>
            <a:ext cx="2946550" cy="49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b" anchorCtr="0" compatLnSpc="1">
            <a:prstTxWarp prst="textNoShape">
              <a:avLst/>
            </a:prstTxWarp>
          </a:bodyPr>
          <a:lstStyle>
            <a:lvl1pPr algn="r" defTabSz="914662" eaLnBrk="0" hangingPunct="0">
              <a:defRPr sz="1200" i="0">
                <a:latin typeface="Arial" pitchFamily="34" charset="0"/>
              </a:defRPr>
            </a:lvl1pPr>
          </a:lstStyle>
          <a:p>
            <a:fld id="{C9445DCC-06DE-4B5E-963B-2D438974EA71}" type="slidenum">
              <a:rPr lang="fr-FR" altLang="fr-FR"/>
              <a:pPr/>
              <a:t>‹N°›</a:t>
            </a:fld>
            <a:endParaRPr lang="fr-FR" altLang="fr-FR"/>
          </a:p>
        </p:txBody>
      </p:sp>
    </p:spTree>
    <p:extLst>
      <p:ext uri="{BB962C8B-B14F-4D97-AF65-F5344CB8AC3E}">
        <p14:creationId xmlns:p14="http://schemas.microsoft.com/office/powerpoint/2010/main" val="2063348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0" y="1"/>
            <a:ext cx="2946550" cy="49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prstTxWarp prst="textNoShape">
              <a:avLst/>
            </a:prstTxWarp>
          </a:bodyPr>
          <a:lstStyle>
            <a:lvl1pPr defTabSz="914662">
              <a:defRPr sz="1200" i="0">
                <a:latin typeface="Calibri" pitchFamily="34" charset="0"/>
              </a:defRPr>
            </a:lvl1pPr>
          </a:lstStyle>
          <a:p>
            <a:endParaRPr lang="fr-FR" altLang="fr-FR"/>
          </a:p>
        </p:txBody>
      </p:sp>
      <p:sp>
        <p:nvSpPr>
          <p:cNvPr id="3" name="Espace réservé de la date 2"/>
          <p:cNvSpPr>
            <a:spLocks noGrp="1"/>
          </p:cNvSpPr>
          <p:nvPr>
            <p:ph type="dt" idx="1"/>
          </p:nvPr>
        </p:nvSpPr>
        <p:spPr bwMode="auto">
          <a:xfrm>
            <a:off x="3851194" y="1"/>
            <a:ext cx="2946550" cy="49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prstTxWarp prst="textNoShape">
              <a:avLst/>
            </a:prstTxWarp>
          </a:bodyPr>
          <a:lstStyle>
            <a:lvl1pPr algn="r" defTabSz="914662">
              <a:defRPr sz="1200" i="0">
                <a:latin typeface="Calibri" pitchFamily="34" charset="0"/>
              </a:defRPr>
            </a:lvl1pPr>
          </a:lstStyle>
          <a:p>
            <a:fld id="{21BAC13F-4845-4010-940C-0296424B5E51}" type="datetimeFigureOut">
              <a:rPr lang="fr-FR" altLang="fr-FR"/>
              <a:pPr/>
              <a:t>06/06/2023</a:t>
            </a:fld>
            <a:endParaRPr lang="fr-FR" altLang="fr-FR"/>
          </a:p>
        </p:txBody>
      </p:sp>
      <p:sp>
        <p:nvSpPr>
          <p:cNvPr id="4" name="Espace réservé de l'image des diapositives 3"/>
          <p:cNvSpPr>
            <a:spLocks noGrp="1" noRot="1" noChangeAspect="1"/>
          </p:cNvSpPr>
          <p:nvPr>
            <p:ph type="sldImg" idx="2"/>
          </p:nvPr>
        </p:nvSpPr>
        <p:spPr>
          <a:xfrm>
            <a:off x="711200" y="744538"/>
            <a:ext cx="5378450" cy="3724275"/>
          </a:xfrm>
          <a:prstGeom prst="rect">
            <a:avLst/>
          </a:prstGeom>
          <a:noFill/>
          <a:ln w="12700">
            <a:solidFill>
              <a:prstClr val="black"/>
            </a:solidFill>
          </a:ln>
        </p:spPr>
        <p:txBody>
          <a:bodyPr vert="horz" lIns="88249" tIns="44124" rIns="88249" bIns="44124" rtlCol="0" anchor="ctr"/>
          <a:lstStyle/>
          <a:p>
            <a:pPr lvl="0"/>
            <a:endParaRPr lang="fr-FR" noProof="0"/>
          </a:p>
        </p:txBody>
      </p:sp>
      <p:sp>
        <p:nvSpPr>
          <p:cNvPr id="5" name="Espace réservé des commentaires 4"/>
          <p:cNvSpPr>
            <a:spLocks noGrp="1"/>
          </p:cNvSpPr>
          <p:nvPr>
            <p:ph type="body" sz="quarter" idx="3"/>
          </p:nvPr>
        </p:nvSpPr>
        <p:spPr bwMode="auto">
          <a:xfrm>
            <a:off x="679623" y="4717702"/>
            <a:ext cx="5440019" cy="44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 name="Espace réservé du pied de page 5"/>
          <p:cNvSpPr>
            <a:spLocks noGrp="1"/>
          </p:cNvSpPr>
          <p:nvPr>
            <p:ph type="ftr" sz="quarter" idx="4"/>
          </p:nvPr>
        </p:nvSpPr>
        <p:spPr bwMode="auto">
          <a:xfrm>
            <a:off x="0" y="9430781"/>
            <a:ext cx="2946550" cy="4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b" anchorCtr="0" compatLnSpc="1">
            <a:prstTxWarp prst="textNoShape">
              <a:avLst/>
            </a:prstTxWarp>
          </a:bodyPr>
          <a:lstStyle>
            <a:lvl1pPr defTabSz="914662">
              <a:defRPr sz="1200" i="0">
                <a:latin typeface="Calibri" pitchFamily="34" charset="0"/>
              </a:defRPr>
            </a:lvl1pPr>
          </a:lstStyle>
          <a:p>
            <a:endParaRPr lang="fr-FR" altLang="fr-FR"/>
          </a:p>
        </p:txBody>
      </p:sp>
      <p:sp>
        <p:nvSpPr>
          <p:cNvPr id="7" name="Espace réservé du numéro de diapositive 6"/>
          <p:cNvSpPr>
            <a:spLocks noGrp="1"/>
          </p:cNvSpPr>
          <p:nvPr>
            <p:ph type="sldNum" sz="quarter" idx="5"/>
          </p:nvPr>
        </p:nvSpPr>
        <p:spPr bwMode="auto">
          <a:xfrm>
            <a:off x="3851194" y="9430781"/>
            <a:ext cx="2946550" cy="4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b" anchorCtr="0" compatLnSpc="1">
            <a:prstTxWarp prst="textNoShape">
              <a:avLst/>
            </a:prstTxWarp>
          </a:bodyPr>
          <a:lstStyle>
            <a:lvl1pPr algn="r" defTabSz="914662">
              <a:defRPr sz="1200" i="0">
                <a:latin typeface="Calibri" pitchFamily="34" charset="0"/>
              </a:defRPr>
            </a:lvl1pPr>
          </a:lstStyle>
          <a:p>
            <a:fld id="{EAFB1BDC-8354-4081-A4DF-A5FB5FF2DF3B}" type="slidenum">
              <a:rPr lang="fr-FR" altLang="fr-FR"/>
              <a:pPr/>
              <a:t>‹N°›</a:t>
            </a:fld>
            <a:endParaRPr lang="fr-FR" altLang="fr-FR"/>
          </a:p>
        </p:txBody>
      </p:sp>
    </p:spTree>
    <p:extLst>
      <p:ext uri="{BB962C8B-B14F-4D97-AF65-F5344CB8AC3E}">
        <p14:creationId xmlns:p14="http://schemas.microsoft.com/office/powerpoint/2010/main" val="16232003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e l'image des diapositives 1"/>
          <p:cNvSpPr>
            <a:spLocks noGrp="1" noRot="1" noChangeAspect="1" noTextEdit="1"/>
          </p:cNvSpPr>
          <p:nvPr>
            <p:ph type="sldImg"/>
          </p:nvPr>
        </p:nvSpPr>
        <p:spPr bwMode="auto">
          <a:xfrm>
            <a:off x="711200" y="744538"/>
            <a:ext cx="537845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6" tIns="43734" rIns="87466" bIns="43734"/>
          <a:lstStyle/>
          <a:p>
            <a:pPr eaLnBrk="1" hangingPunct="1">
              <a:spcBef>
                <a:spcPct val="0"/>
              </a:spcBef>
            </a:pPr>
            <a:r>
              <a:rPr lang="fr-FR" sz="1800" dirty="0" smtClean="0">
                <a:latin typeface="Arial Narrow" panose="020B0606020202030204" pitchFamily="34" charset="0"/>
              </a:rPr>
              <a:t>La </a:t>
            </a:r>
            <a:r>
              <a:rPr lang="fr-FR" sz="1800" dirty="0" err="1" smtClean="0">
                <a:latin typeface="Arial Narrow" panose="020B0606020202030204" pitchFamily="34" charset="0"/>
              </a:rPr>
              <a:t>presentation</a:t>
            </a:r>
            <a:r>
              <a:rPr lang="fr-FR" sz="1800" dirty="0" smtClean="0">
                <a:latin typeface="Arial Narrow" panose="020B0606020202030204" pitchFamily="34" charset="0"/>
              </a:rPr>
              <a:t> peut </a:t>
            </a:r>
            <a:r>
              <a:rPr lang="fr-FR" sz="1800" dirty="0" err="1" smtClean="0">
                <a:latin typeface="Arial Narrow" panose="020B0606020202030204" pitchFamily="34" charset="0"/>
              </a:rPr>
              <a:t>dured</a:t>
            </a:r>
            <a:r>
              <a:rPr lang="fr-FR" sz="1800" dirty="0" smtClean="0">
                <a:latin typeface="Arial Narrow" panose="020B0606020202030204" pitchFamily="34" charset="0"/>
              </a:rPr>
              <a:t> 50 minutes comme d’ailleurs la </a:t>
            </a:r>
            <a:r>
              <a:rPr lang="fr-FR" sz="1800" dirty="0" err="1" smtClean="0">
                <a:latin typeface="Arial Narrow" panose="020B0606020202030204" pitchFamily="34" charset="0"/>
              </a:rPr>
              <a:t>séeie</a:t>
            </a:r>
            <a:r>
              <a:rPr lang="fr-FR" sz="1800" dirty="0" smtClean="0">
                <a:latin typeface="Arial Narrow" panose="020B0606020202030204" pitchFamily="34" charset="0"/>
              </a:rPr>
              <a:t> de questions ..  </a:t>
            </a:r>
          </a:p>
          <a:p>
            <a:pPr eaLnBrk="1" hangingPunct="1">
              <a:spcBef>
                <a:spcPct val="0"/>
              </a:spcBef>
            </a:pPr>
            <a:endParaRPr lang="fr-FR" sz="1800" dirty="0" smtClean="0">
              <a:latin typeface="Arial Narrow" panose="020B0606020202030204" pitchFamily="34" charset="0"/>
            </a:endParaRPr>
          </a:p>
          <a:p>
            <a:pPr eaLnBrk="1" hangingPunct="1">
              <a:spcBef>
                <a:spcPct val="0"/>
              </a:spcBef>
            </a:pPr>
            <a:r>
              <a:rPr lang="fr-FR" sz="1800" dirty="0" err="1" smtClean="0">
                <a:latin typeface="Arial Narrow" panose="020B0606020202030204" pitchFamily="34" charset="0"/>
              </a:rPr>
              <a:t>iJe</a:t>
            </a:r>
            <a:r>
              <a:rPr lang="fr-FR" sz="1800" dirty="0" smtClean="0">
                <a:latin typeface="Arial Narrow" panose="020B0606020202030204" pitchFamily="34" charset="0"/>
              </a:rPr>
              <a:t> tiens tout d’abord à remercier </a:t>
            </a:r>
            <a:r>
              <a:rPr lang="fr-FR" sz="1800" dirty="0" smtClean="0">
                <a:latin typeface="Arial Narrow" panose="020B0606020202030204" pitchFamily="34" charset="0"/>
              </a:rPr>
              <a:t>Louis Fayard pour </a:t>
            </a:r>
            <a:r>
              <a:rPr lang="fr-FR" sz="1800" dirty="0" smtClean="0">
                <a:latin typeface="Arial Narrow" panose="020B0606020202030204" pitchFamily="34" charset="0"/>
              </a:rPr>
              <a:t>m’avoir </a:t>
            </a:r>
            <a:r>
              <a:rPr lang="fr-FR" sz="1800" dirty="0" smtClean="0">
                <a:latin typeface="Arial Narrow" panose="020B0606020202030204" pitchFamily="34" charset="0"/>
              </a:rPr>
              <a:t>invité , dans le cadre  de la </a:t>
            </a:r>
            <a:r>
              <a:rPr lang="fr-FR" sz="1800" dirty="0" err="1" smtClean="0">
                <a:latin typeface="Arial Narrow" panose="020B0606020202030204" pitchFamily="34" charset="0"/>
              </a:rPr>
              <a:t>séried</a:t>
            </a:r>
            <a:r>
              <a:rPr lang="fr-FR" sz="1800" dirty="0" smtClean="0">
                <a:latin typeface="Arial Narrow" panose="020B0606020202030204" pitchFamily="34" charset="0"/>
              </a:rPr>
              <a:t> des </a:t>
            </a:r>
            <a:r>
              <a:rPr lang="fr-FR" sz="1800" dirty="0" err="1" smtClean="0">
                <a:latin typeface="Arial Narrow" panose="020B0606020202030204" pitchFamily="34" charset="0"/>
              </a:rPr>
              <a:t>confèrences</a:t>
            </a:r>
            <a:r>
              <a:rPr lang="fr-FR" sz="1800" dirty="0" smtClean="0">
                <a:latin typeface="Arial Narrow" panose="020B0606020202030204" pitchFamily="34" charset="0"/>
              </a:rPr>
              <a:t> de la société française de physique pour parler d’un sujet autant d’</a:t>
            </a:r>
            <a:r>
              <a:rPr lang="fr-FR" sz="1800" dirty="0" err="1" smtClean="0">
                <a:latin typeface="Arial Narrow" panose="020B0606020202030204" pitchFamily="34" charset="0"/>
              </a:rPr>
              <a:t>actualite</a:t>
            </a:r>
            <a:r>
              <a:rPr lang="fr-FR" sz="1800" dirty="0" smtClean="0">
                <a:latin typeface="Arial Narrow" panose="020B0606020202030204" pitchFamily="34" charset="0"/>
              </a:rPr>
              <a:t> que </a:t>
            </a:r>
            <a:r>
              <a:rPr lang="fr-FR" sz="1800" dirty="0" err="1" smtClean="0">
                <a:latin typeface="Arial Narrow" panose="020B0606020202030204" pitchFamily="34" charset="0"/>
              </a:rPr>
              <a:t>celeui</a:t>
            </a:r>
            <a:r>
              <a:rPr lang="fr-FR" sz="1800" dirty="0" smtClean="0">
                <a:latin typeface="Arial Narrow" panose="020B0606020202030204" pitchFamily="34" charset="0"/>
              </a:rPr>
              <a:t> des batteries ou </a:t>
            </a:r>
            <a:r>
              <a:rPr lang="fr-FR" sz="1800" dirty="0" err="1" smtClean="0">
                <a:latin typeface="Arial Narrow" panose="020B0606020202030204" pitchFamily="34" charset="0"/>
              </a:rPr>
              <a:t>energies</a:t>
            </a:r>
            <a:r>
              <a:rPr lang="fr-FR" sz="1800" dirty="0" smtClean="0">
                <a:latin typeface="Arial Narrow" panose="020B0606020202030204" pitchFamily="34" charset="0"/>
              </a:rPr>
              <a:t> renouvelables qui aujourd’hui font la une de nombreux </a:t>
            </a:r>
            <a:r>
              <a:rPr lang="fr-FR" sz="1800" dirty="0" err="1" smtClean="0">
                <a:latin typeface="Arial Narrow" panose="020B0606020202030204" pitchFamily="34" charset="0"/>
              </a:rPr>
              <a:t>journeauxou</a:t>
            </a:r>
            <a:r>
              <a:rPr lang="fr-FR" sz="1800" dirty="0" smtClean="0">
                <a:latin typeface="Arial Narrow" panose="020B0606020202030204" pitchFamily="34" charset="0"/>
              </a:rPr>
              <a:t> périodiques. </a:t>
            </a:r>
          </a:p>
          <a:p>
            <a:pPr eaLnBrk="1" hangingPunct="1">
              <a:spcBef>
                <a:spcPct val="0"/>
              </a:spcBef>
            </a:pPr>
            <a:r>
              <a:rPr lang="fr-FR" altLang="fr-FR" sz="1100" dirty="0" smtClean="0"/>
              <a:t>Ma </a:t>
            </a:r>
            <a:r>
              <a:rPr lang="fr-FR" altLang="fr-FR" sz="1100" dirty="0" smtClean="0"/>
              <a:t>présentation aujourd’hui ne rapportera point de la science </a:t>
            </a:r>
            <a:r>
              <a:rPr lang="fr-FR" altLang="fr-FR" sz="1100" dirty="0" smtClean="0"/>
              <a:t>fondamentale </a:t>
            </a:r>
            <a:r>
              <a:rPr lang="fr-FR" altLang="fr-FR" sz="1100" dirty="0" smtClean="0"/>
              <a:t>sur les  batteries mais tentera plutôt de décrire ce qui se passe dans ce domaine avec à la fois les avancées scientifiques et leur impact sociétaux d’où cet exposé sera un jeu de pingpong entre avancées scientifiques et applications; </a:t>
            </a:r>
            <a:endParaRPr lang="fr-FR" sz="1100" kern="1200" dirty="0" smtClean="0">
              <a:solidFill>
                <a:schemeClr val="tx1"/>
              </a:solidFill>
              <a:effectLst/>
              <a:latin typeface="+mn-lt"/>
              <a:ea typeface="+mn-ea"/>
              <a:cs typeface="+mn-cs"/>
            </a:endParaRPr>
          </a:p>
          <a:p>
            <a:pPr eaLnBrk="1" hangingPunct="1">
              <a:spcBef>
                <a:spcPct val="0"/>
              </a:spcBef>
            </a:pPr>
            <a:endParaRPr lang="fr-FR" sz="1100" dirty="0"/>
          </a:p>
        </p:txBody>
      </p:sp>
      <p:sp>
        <p:nvSpPr>
          <p:cNvPr id="20484" name="Espace réservé du numéro de diapositive 3"/>
          <p:cNvSpPr txBox="1">
            <a:spLocks noGrp="1"/>
          </p:cNvSpPr>
          <p:nvPr/>
        </p:nvSpPr>
        <p:spPr bwMode="auto">
          <a:xfrm>
            <a:off x="3851193" y="9430782"/>
            <a:ext cx="2946550" cy="4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6" tIns="43734" rIns="87466" bIns="43734" anchor="b"/>
          <a:lstStyle/>
          <a:p>
            <a:pPr algn="r">
              <a:defRPr/>
            </a:pPr>
            <a:fld id="{6A3C46D3-8B0F-40E2-9F1B-3A726573F37A}" type="slidenum">
              <a:rPr lang="fr-FR" sz="1100">
                <a:solidFill>
                  <a:prstClr val="black"/>
                </a:solidFill>
                <a:latin typeface="Calibri"/>
              </a:rPr>
              <a:pPr algn="r">
                <a:defRPr/>
              </a:pPr>
              <a:t>1</a:t>
            </a:fld>
            <a:endParaRPr lang="fr-FR" sz="1100" dirty="0">
              <a:solidFill>
                <a:prstClr val="black"/>
              </a:solidFill>
              <a:latin typeface="Calibri"/>
            </a:endParaRPr>
          </a:p>
        </p:txBody>
      </p:sp>
    </p:spTree>
    <p:extLst>
      <p:ext uri="{BB962C8B-B14F-4D97-AF65-F5344CB8AC3E}">
        <p14:creationId xmlns:p14="http://schemas.microsoft.com/office/powerpoint/2010/main" val="3730335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Se lancer dans le monde </a:t>
            </a:r>
            <a:r>
              <a:rPr lang="fr-FR" dirty="0" err="1" smtClean="0"/>
              <a:t>ds</a:t>
            </a:r>
            <a:r>
              <a:rPr lang="fr-FR" dirty="0" smtClean="0"/>
              <a:t> batteries, sa devise étant </a:t>
            </a:r>
          </a:p>
          <a:p>
            <a:r>
              <a:rPr lang="fr-FR" dirty="0" smtClean="0"/>
              <a:t>de mettre à </a:t>
            </a:r>
            <a:r>
              <a:rPr lang="fr-FR" dirty="0"/>
              <a:t>disposition de </a:t>
            </a:r>
            <a:r>
              <a:rPr lang="fr-FR" dirty="0" err="1" smtClean="0"/>
              <a:t>tous,via</a:t>
            </a:r>
            <a:r>
              <a:rPr lang="fr-FR" dirty="0" smtClean="0"/>
              <a:t> </a:t>
            </a:r>
            <a:r>
              <a:rPr lang="fr-FR" dirty="0"/>
              <a:t>les batteries, </a:t>
            </a:r>
            <a:endParaRPr lang="fr-FR" dirty="0" smtClean="0"/>
          </a:p>
          <a:p>
            <a:r>
              <a:rPr lang="fr-FR" dirty="0" smtClean="0"/>
              <a:t>de </a:t>
            </a:r>
            <a:r>
              <a:rPr lang="fr-FR" dirty="0"/>
              <a:t>l’énergie </a:t>
            </a:r>
            <a:r>
              <a:rPr lang="fr-FR" b="1" dirty="0"/>
              <a:t>propre</a:t>
            </a:r>
            <a:r>
              <a:rPr lang="fr-FR" dirty="0"/>
              <a:t> en </a:t>
            </a:r>
            <a:r>
              <a:rPr lang="fr-FR" b="1" dirty="0"/>
              <a:t>grande quantité </a:t>
            </a:r>
            <a:r>
              <a:rPr lang="fr-FR" dirty="0"/>
              <a:t>et </a:t>
            </a:r>
            <a:r>
              <a:rPr lang="fr-FR" b="1" dirty="0"/>
              <a:t>à bas coût </a:t>
            </a:r>
            <a:endParaRPr lang="fr-FR" b="1" dirty="0" smtClean="0"/>
          </a:p>
          <a:p>
            <a:r>
              <a:rPr lang="fr-FR" dirty="0" smtClean="0"/>
              <a:t>quel </a:t>
            </a:r>
            <a:r>
              <a:rPr lang="fr-FR" dirty="0"/>
              <a:t>que </a:t>
            </a:r>
            <a:r>
              <a:rPr lang="fr-FR" dirty="0" smtClean="0"/>
              <a:t>soit </a:t>
            </a:r>
            <a:r>
              <a:rPr lang="fr-FR" dirty="0"/>
              <a:t>l’endroit où les gens habitent. </a:t>
            </a:r>
          </a:p>
          <a:p>
            <a:pPr defTabSz="882487">
              <a:defRPr/>
            </a:pPr>
            <a:r>
              <a:rPr lang="fr-FR" dirty="0"/>
              <a:t>Favorise le développement du </a:t>
            </a:r>
            <a:r>
              <a:rPr lang="fr-FR" dirty="0" err="1"/>
              <a:t>vehicule</a:t>
            </a:r>
            <a:r>
              <a:rPr lang="fr-FR" dirty="0"/>
              <a:t> </a:t>
            </a:r>
            <a:r>
              <a:rPr lang="fr-FR" dirty="0" err="1"/>
              <a:t>electrique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10</a:t>
            </a:fld>
            <a:endParaRPr lang="fr-FR" altLang="fr-FR"/>
          </a:p>
        </p:txBody>
      </p:sp>
    </p:spTree>
    <p:extLst>
      <p:ext uri="{BB962C8B-B14F-4D97-AF65-F5344CB8AC3E}">
        <p14:creationId xmlns:p14="http://schemas.microsoft.com/office/powerpoint/2010/main" val="151829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 Pour ce qui concerne la France, le marché est d’environ 160000 véhicules pour 2021, pour un parc de 580000 véhicules rechargeables (électriques et hybrides) sur un total de 39 millions (soit 1.5 %) avec une accélération des ventes, qui représentent désormais près de 20% du marché neuf (dia 2).</a:t>
            </a:r>
          </a:p>
          <a:p>
            <a:r>
              <a:rPr lang="fr-FR" sz="1200" kern="1200" dirty="0" smtClean="0">
                <a:solidFill>
                  <a:schemeClr val="tx1"/>
                </a:solidFill>
                <a:effectLst/>
                <a:latin typeface="+mn-lt"/>
                <a:ea typeface="+mn-ea"/>
                <a:cs typeface="+mn-cs"/>
              </a:rPr>
              <a:t>Dans les scénarios les plus ambitieux (France Stratégie et RTE) on vise de 9 à 15 millions de VE en 2035 (dia 2). Cette tendance est évidemment mondiale. Actuellement il y a 15 millions de VE sur la terre (sur un total d’un milliard soit 1,5 %) avec un marché en 2021 de 6 millions ce qui correspond à 9 % des ventes totales.</a:t>
            </a:r>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11</a:t>
            </a:fld>
            <a:endParaRPr lang="fr-FR" altLang="fr-FR"/>
          </a:p>
        </p:txBody>
      </p:sp>
    </p:spTree>
    <p:extLst>
      <p:ext uri="{BB962C8B-B14F-4D97-AF65-F5344CB8AC3E}">
        <p14:creationId xmlns:p14="http://schemas.microsoft.com/office/powerpoint/2010/main" val="139189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dirty="0" err="1"/>
              <a:t>english</a:t>
            </a:r>
            <a:r>
              <a:rPr lang="fr-FR" dirty="0"/>
              <a:t>) </a:t>
            </a:r>
            <a:r>
              <a:rPr lang="fr-FR" dirty="0" err="1"/>
              <a:t>Soverainti</a:t>
            </a:r>
            <a:r>
              <a:rPr lang="fr-FR" dirty="0"/>
              <a:t> </a:t>
            </a:r>
          </a:p>
          <a:p>
            <a:r>
              <a:rPr lang="fr-FR" dirty="0" err="1"/>
              <a:t>Tristrimetalsililelphosphite</a:t>
            </a:r>
            <a:r>
              <a:rPr lang="fr-FR" dirty="0"/>
              <a:t> </a:t>
            </a:r>
          </a:p>
        </p:txBody>
      </p:sp>
      <p:sp>
        <p:nvSpPr>
          <p:cNvPr id="4" name="Espace réservé du numéro de diapositive 3"/>
          <p:cNvSpPr>
            <a:spLocks noGrp="1"/>
          </p:cNvSpPr>
          <p:nvPr>
            <p:ph type="sldNum" sz="quarter" idx="10"/>
          </p:nvPr>
        </p:nvSpPr>
        <p:spPr/>
        <p:txBody>
          <a:bodyPr/>
          <a:lstStyle/>
          <a:p>
            <a:fld id="{C5D713AD-88C9-4FCB-A311-E08CD2F2D3D4}" type="slidenum">
              <a:rPr lang="fr-FR" smtClean="0"/>
              <a:t>12</a:t>
            </a:fld>
            <a:endParaRPr lang="fr-FR"/>
          </a:p>
        </p:txBody>
      </p:sp>
    </p:spTree>
    <p:extLst>
      <p:ext uri="{BB962C8B-B14F-4D97-AF65-F5344CB8AC3E}">
        <p14:creationId xmlns:p14="http://schemas.microsoft.com/office/powerpoint/2010/main" val="2364737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13</a:t>
            </a:fld>
            <a:endParaRPr lang="fr-FR" altLang="fr-FR"/>
          </a:p>
        </p:txBody>
      </p:sp>
    </p:spTree>
    <p:extLst>
      <p:ext uri="{BB962C8B-B14F-4D97-AF65-F5344CB8AC3E}">
        <p14:creationId xmlns:p14="http://schemas.microsoft.com/office/powerpoint/2010/main" val="225188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solidFill>
                  <a:srgbClr val="FFFF00"/>
                </a:solidFill>
              </a:rPr>
              <a:t>At this stage, having set-up the context  le me describe now the science and innovation </a:t>
            </a:r>
            <a:r>
              <a:rPr lang="en-US" dirty="0" err="1">
                <a:solidFill>
                  <a:srgbClr val="FFFF00"/>
                </a:solidFill>
              </a:rPr>
              <a:t>innvolved</a:t>
            </a:r>
            <a:r>
              <a:rPr lang="en-US" dirty="0">
                <a:solidFill>
                  <a:srgbClr val="FFFF00"/>
                </a:solidFill>
              </a:rPr>
              <a:t> in the quest for better batteries via some </a:t>
            </a:r>
            <a:r>
              <a:rPr lang="en-US" dirty="0" err="1">
                <a:solidFill>
                  <a:srgbClr val="FFFF00"/>
                </a:solidFill>
              </a:rPr>
              <a:t>exemples</a:t>
            </a:r>
            <a:r>
              <a:rPr lang="en-US" dirty="0">
                <a:solidFill>
                  <a:srgbClr val="FFFF00"/>
                </a:solidFill>
              </a:rPr>
              <a:t> </a:t>
            </a:r>
            <a:r>
              <a:rPr lang="en-US" dirty="0" err="1">
                <a:solidFill>
                  <a:srgbClr val="FFFF00"/>
                </a:solidFill>
              </a:rPr>
              <a:t>dedidacted</a:t>
            </a:r>
            <a:r>
              <a:rPr lang="en-US" dirty="0">
                <a:solidFill>
                  <a:srgbClr val="FFFF00"/>
                </a:solidFill>
              </a:rPr>
              <a:t> to improve either the battery capacity, battery sustainability or battery smartness .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25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Quant aux électrodes NCA, elles ont une meilleure densité énergétique. Toutefois, elles demandent une gestion en température plus fine car elles se dégradent à partir d'une température plus faible que les cathodes NMC.</a:t>
            </a:r>
            <a:endParaRPr lang="fr-FR" dirty="0"/>
          </a:p>
        </p:txBody>
      </p:sp>
      <p:sp>
        <p:nvSpPr>
          <p:cNvPr id="4" name="Espace réservé du numéro de diapositive 3"/>
          <p:cNvSpPr>
            <a:spLocks noGrp="1"/>
          </p:cNvSpPr>
          <p:nvPr>
            <p:ph type="sldNum" sz="quarter" idx="10"/>
          </p:nvPr>
        </p:nvSpPr>
        <p:spPr/>
        <p:txBody>
          <a:bodyPr/>
          <a:lstStyle/>
          <a:p>
            <a:pPr>
              <a:defRPr/>
            </a:pPr>
            <a:fld id="{370A5E86-2A00-4EA7-8541-A99977C039F2}" type="slidenum">
              <a:rPr lang="fr-FR" smtClean="0">
                <a:solidFill>
                  <a:prstClr val="black"/>
                </a:solidFill>
              </a:rPr>
              <a:pPr>
                <a:defRPr/>
              </a:pPr>
              <a:t>15</a:t>
            </a:fld>
            <a:endParaRPr lang="fr-FR">
              <a:solidFill>
                <a:prstClr val="black"/>
              </a:solidFill>
            </a:endParaRPr>
          </a:p>
        </p:txBody>
      </p:sp>
    </p:spTree>
    <p:extLst>
      <p:ext uri="{BB962C8B-B14F-4D97-AF65-F5344CB8AC3E}">
        <p14:creationId xmlns:p14="http://schemas.microsoft.com/office/powerpoint/2010/main" val="4166573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16</a:t>
            </a:fld>
            <a:endParaRPr lang="fr-FR" altLang="fr-FR"/>
          </a:p>
        </p:txBody>
      </p:sp>
    </p:spTree>
    <p:extLst>
      <p:ext uri="{BB962C8B-B14F-4D97-AF65-F5344CB8AC3E}">
        <p14:creationId xmlns:p14="http://schemas.microsoft.com/office/powerpoint/2010/main" val="220593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200" y="746125"/>
            <a:ext cx="5376863" cy="3722688"/>
          </a:xfrm>
        </p:spPr>
      </p:sp>
      <p:sp>
        <p:nvSpPr>
          <p:cNvPr id="3" name="Espace réservé des commentaires 2"/>
          <p:cNvSpPr>
            <a:spLocks noGrp="1"/>
          </p:cNvSpPr>
          <p:nvPr>
            <p:ph type="body" idx="1"/>
          </p:nvPr>
        </p:nvSpPr>
        <p:spPr/>
        <p:txBody>
          <a:bodyPr/>
          <a:lstStyle/>
          <a:p>
            <a:r>
              <a:rPr lang="fr-FR" dirty="0" smtClean="0"/>
              <a:t>Tirer </a:t>
            </a:r>
            <a:r>
              <a:rPr lang="fr-FR" dirty="0" err="1" smtClean="0"/>
              <a:t>bénefice</a:t>
            </a:r>
            <a:r>
              <a:rPr lang="fr-FR" dirty="0" smtClean="0"/>
              <a:t> du carbone Structure de ces </a:t>
            </a:r>
            <a:r>
              <a:rPr lang="fr-FR" dirty="0" err="1" smtClean="0"/>
              <a:t>coùmposés</a:t>
            </a:r>
            <a:r>
              <a:rPr lang="fr-FR" dirty="0" smtClean="0"/>
              <a:t> : </a:t>
            </a:r>
            <a:r>
              <a:rPr lang="fr-FR" dirty="0" err="1" smtClean="0"/>
              <a:t>Intercation</a:t>
            </a:r>
            <a:r>
              <a:rPr lang="fr-FR" dirty="0" smtClean="0"/>
              <a:t> du PC </a:t>
            </a:r>
            <a:endParaRPr lang="fr-FR" dirty="0"/>
          </a:p>
        </p:txBody>
      </p:sp>
      <p:sp>
        <p:nvSpPr>
          <p:cNvPr id="4" name="Espace réservé du numéro de diapositive 3"/>
          <p:cNvSpPr>
            <a:spLocks noGrp="1"/>
          </p:cNvSpPr>
          <p:nvPr>
            <p:ph type="sldNum" sz="quarter" idx="10"/>
          </p:nvPr>
        </p:nvSpPr>
        <p:spPr/>
        <p:txBody>
          <a:bodyPr/>
          <a:lstStyle/>
          <a:p>
            <a:pPr>
              <a:defRPr/>
            </a:pPr>
            <a:fld id="{370A5E86-2A00-4EA7-8541-A99977C039F2}" type="slidenum">
              <a:rPr lang="fr-FR" smtClean="0"/>
              <a:pPr>
                <a:defRPr/>
              </a:pPr>
              <a:t>17</a:t>
            </a:fld>
            <a:endParaRPr lang="fr-FR"/>
          </a:p>
        </p:txBody>
      </p:sp>
    </p:spTree>
    <p:extLst>
      <p:ext uri="{BB962C8B-B14F-4D97-AF65-F5344CB8AC3E}">
        <p14:creationId xmlns:p14="http://schemas.microsoft.com/office/powerpoint/2010/main" val="215253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Beaucuop</a:t>
            </a:r>
            <a:r>
              <a:rPr lang="fr-FR" dirty="0" smtClean="0"/>
              <a:t> d’espoirs sont aujourd’hui </a:t>
            </a:r>
            <a:r>
              <a:rPr lang="fr-FR" dirty="0" err="1" smtClean="0"/>
              <a:t>dédiéé</a:t>
            </a:r>
            <a:r>
              <a:rPr lang="fr-FR" dirty="0" smtClean="0"/>
              <a:t> aux batteries tout solde  </a:t>
            </a:r>
            <a:endParaRPr lang="fr-FR" dirty="0"/>
          </a:p>
        </p:txBody>
      </p:sp>
      <p:sp>
        <p:nvSpPr>
          <p:cNvPr id="4" name="Espace réservé du numéro de diapositive 3"/>
          <p:cNvSpPr>
            <a:spLocks noGrp="1"/>
          </p:cNvSpPr>
          <p:nvPr>
            <p:ph type="sldNum" sz="quarter" idx="10"/>
          </p:nvPr>
        </p:nvSpPr>
        <p:spPr/>
        <p:txBody>
          <a:bodyPr/>
          <a:lstStyle/>
          <a:p>
            <a:pPr>
              <a:defRPr/>
            </a:pPr>
            <a:fld id="{370A5E86-2A00-4EA7-8541-A99977C039F2}" type="slidenum">
              <a:rPr lang="fr-FR" smtClean="0">
                <a:solidFill>
                  <a:prstClr val="black"/>
                </a:solidFill>
              </a:rPr>
              <a:pPr>
                <a:defRPr/>
              </a:pPr>
              <a:t>18</a:t>
            </a:fld>
            <a:endParaRPr lang="fr-FR">
              <a:solidFill>
                <a:prstClr val="black"/>
              </a:solidFill>
            </a:endParaRPr>
          </a:p>
        </p:txBody>
      </p:sp>
    </p:spTree>
    <p:extLst>
      <p:ext uri="{BB962C8B-B14F-4D97-AF65-F5344CB8AC3E}">
        <p14:creationId xmlns:p14="http://schemas.microsoft.com/office/powerpoint/2010/main" val="278833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Allows elements to be connected in series by means of the use of a common current collector between the positive electrode (n) and the negative electrode (n + 1), the current collectors delimiting further compartments electrolytic</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370A5E86-2A00-4EA7-8541-A99977C039F2}" type="slidenum">
              <a:rPr lang="fr-FR" smtClean="0"/>
              <a:pPr>
                <a:defRPr/>
              </a:pPr>
              <a:t>19</a:t>
            </a:fld>
            <a:endParaRPr lang="fr-FR"/>
          </a:p>
        </p:txBody>
      </p:sp>
    </p:spTree>
    <p:extLst>
      <p:ext uri="{BB962C8B-B14F-4D97-AF65-F5344CB8AC3E}">
        <p14:creationId xmlns:p14="http://schemas.microsoft.com/office/powerpoint/2010/main" val="297692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 </a:t>
            </a:r>
            <a:r>
              <a:rPr lang="fr-FR" dirty="0" err="1" smtClean="0"/>
              <a:t>energies</a:t>
            </a:r>
            <a:r>
              <a:rPr lang="fr-FR" dirty="0" smtClean="0"/>
              <a:t> renouvelables sont en effet un grand espoir pour </a:t>
            </a:r>
            <a:endParaRPr lang="fr-FR" dirty="0"/>
          </a:p>
        </p:txBody>
      </p:sp>
      <p:sp>
        <p:nvSpPr>
          <p:cNvPr id="4" name="Espace réservé du numéro de diapositive 3"/>
          <p:cNvSpPr>
            <a:spLocks noGrp="1"/>
          </p:cNvSpPr>
          <p:nvPr>
            <p:ph type="sldNum" sz="quarter" idx="10"/>
          </p:nvPr>
        </p:nvSpPr>
        <p:spPr/>
        <p:txBody>
          <a:bodyPr/>
          <a:lstStyle/>
          <a:p>
            <a:pPr>
              <a:defRPr/>
            </a:pPr>
            <a:fld id="{370A5E86-2A00-4EA7-8541-A99977C039F2}" type="slidenum">
              <a:rPr lang="fr-FR" smtClean="0"/>
              <a:pPr>
                <a:defRPr/>
              </a:pPr>
              <a:t>2</a:t>
            </a:fld>
            <a:endParaRPr lang="fr-FR"/>
          </a:p>
        </p:txBody>
      </p:sp>
    </p:spTree>
    <p:extLst>
      <p:ext uri="{BB962C8B-B14F-4D97-AF65-F5344CB8AC3E}">
        <p14:creationId xmlns:p14="http://schemas.microsoft.com/office/powerpoint/2010/main" val="377320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r>
              <a:rPr lang="fr-FR" dirty="0" smtClean="0"/>
              <a:t>En </a:t>
            </a:r>
            <a:r>
              <a:rPr lang="fr-FR" dirty="0"/>
              <a:t>ce qui concerne la recharge de la nouvelle Zoé (son petit nom : ZE50, de 2019, avec une batterie de 52 kWh), je t'ai préparé deux petits graphiques avec les grandeurs que tu cherches, </a:t>
            </a:r>
            <a:r>
              <a:rPr lang="fr-FR" dirty="0" err="1"/>
              <a:t>cf</a:t>
            </a:r>
            <a:r>
              <a:rPr lang="fr-FR" dirty="0"/>
              <a:t> document joint. J'ai pris comme exemple une charge DC 50 kW : la batterie vient reçoit directement le courant (constant </a:t>
            </a:r>
            <a:r>
              <a:rPr lang="fr-FR" dirty="0" err="1"/>
              <a:t>current</a:t>
            </a:r>
            <a:r>
              <a:rPr lang="fr-FR" dirty="0"/>
              <a:t>, de l'ordre de ~125 A) venant de la borne, sous une tension de ~400 V. La puissance de charge est d'environ 400 * 125 = 50 000 W = 50 kW. Comme la batterie fait 52 kWh, on charge globalement à 1C. Lorsque le SOC augmente, on doit réduire le courant pour éviter d'avoir du Li </a:t>
            </a:r>
            <a:r>
              <a:rPr lang="fr-FR" dirty="0" err="1"/>
              <a:t>plating</a:t>
            </a:r>
            <a:r>
              <a:rPr lang="fr-FR" dirty="0"/>
              <a:t> (surtension à la négative si courant trop élevé). De fait qu'au delà de 40~50 %soc, la puissance de charge diminue. La fin de charge est donc très longue. </a:t>
            </a:r>
          </a:p>
          <a:p>
            <a:r>
              <a:rPr lang="fr-FR" dirty="0"/>
              <a:t>On met donc en gros 25 min à charger de 15 % à 50 %soc, et ~60 min pour charger de 15% à 80%soc. Les 20 derniers % prennent beaucoup plus de temps car on va charger à &lt; C/5 pour éviter le </a:t>
            </a:r>
            <a:r>
              <a:rPr lang="fr-FR" dirty="0" err="1"/>
              <a:t>plating</a:t>
            </a:r>
            <a:r>
              <a:rPr lang="fr-FR" dirty="0"/>
              <a:t>. On recommandera donc à un client qui se charge sur autoroute (c'est là que se trouvent les bornes DC à forte puissance) de faire des charges partielles de ~10%soc à 70-80%soc. C'est comme ça qu'on va le plus vite sur autoroute : faire plusieurs arrêts avec des charges partielles (qui iront vite) plutôt que moins d'arrêts mais plus longs.</a:t>
            </a:r>
          </a:p>
          <a:p>
            <a:endParaRPr lang="fr-FR" dirty="0" smtClean="0"/>
          </a:p>
          <a:p>
            <a:r>
              <a:rPr lang="fr-FR" sz="1200" kern="1200" dirty="0" smtClean="0">
                <a:solidFill>
                  <a:schemeClr val="tx1"/>
                </a:solidFill>
                <a:effectLst/>
                <a:latin typeface="+mn-lt"/>
                <a:ea typeface="+mn-ea"/>
                <a:cs typeface="+mn-cs"/>
              </a:rPr>
              <a:t>La dernière Zoé (modèle de 2019) charge à 50 kW maxi sur les bornes en courant continue (DC)</a:t>
            </a:r>
          </a:p>
          <a:p>
            <a:r>
              <a:rPr lang="fr-FR" sz="1200" kern="1200" dirty="0" smtClean="0">
                <a:solidFill>
                  <a:schemeClr val="tx1"/>
                </a:solidFill>
                <a:effectLst/>
                <a:latin typeface="+mn-lt"/>
                <a:ea typeface="+mn-ea"/>
                <a:cs typeface="+mn-cs"/>
              </a:rPr>
              <a:t>La Mégane E-Tech électrique (notre nouveauté de l'année 2021 dont on est plutôt content) c'est 130 kW !</a:t>
            </a:r>
          </a:p>
          <a:p>
            <a:r>
              <a:rPr lang="fr-FR" sz="1200" kern="120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23</a:t>
            </a:fld>
            <a:endParaRPr lang="fr-FR" altLang="fr-FR"/>
          </a:p>
        </p:txBody>
      </p:sp>
    </p:spTree>
    <p:extLst>
      <p:ext uri="{BB962C8B-B14F-4D97-AF65-F5344CB8AC3E}">
        <p14:creationId xmlns:p14="http://schemas.microsoft.com/office/powerpoint/2010/main" val="2078851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24</a:t>
            </a:fld>
            <a:endParaRPr lang="fr-FR" altLang="fr-FR"/>
          </a:p>
        </p:txBody>
      </p:sp>
    </p:spTree>
    <p:extLst>
      <p:ext uri="{BB962C8B-B14F-4D97-AF65-F5344CB8AC3E}">
        <p14:creationId xmlns:p14="http://schemas.microsoft.com/office/powerpoint/2010/main" val="161029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Chiffres donnent le vertige </a:t>
            </a:r>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25</a:t>
            </a:fld>
            <a:endParaRPr lang="fr-FR" altLang="fr-FR"/>
          </a:p>
        </p:txBody>
      </p:sp>
    </p:spTree>
    <p:extLst>
      <p:ext uri="{BB962C8B-B14F-4D97-AF65-F5344CB8AC3E}">
        <p14:creationId xmlns:p14="http://schemas.microsoft.com/office/powerpoint/2010/main" val="2186937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solidFill>
                  <a:srgbClr val="FFFF00"/>
                </a:solidFill>
              </a:rPr>
              <a:t>At this stage, having set-up the context  le me describe now the science and innovation </a:t>
            </a:r>
            <a:r>
              <a:rPr lang="en-US" dirty="0" err="1">
                <a:solidFill>
                  <a:srgbClr val="FFFF00"/>
                </a:solidFill>
              </a:rPr>
              <a:t>innvolved</a:t>
            </a:r>
            <a:r>
              <a:rPr lang="en-US" dirty="0">
                <a:solidFill>
                  <a:srgbClr val="FFFF00"/>
                </a:solidFill>
              </a:rPr>
              <a:t> in the quest for better batteries via some </a:t>
            </a:r>
            <a:r>
              <a:rPr lang="en-US" dirty="0" err="1">
                <a:solidFill>
                  <a:srgbClr val="FFFF00"/>
                </a:solidFill>
              </a:rPr>
              <a:t>exemples</a:t>
            </a:r>
            <a:r>
              <a:rPr lang="en-US" dirty="0">
                <a:solidFill>
                  <a:srgbClr val="FFFF00"/>
                </a:solidFill>
              </a:rPr>
              <a:t> </a:t>
            </a:r>
            <a:r>
              <a:rPr lang="en-US" dirty="0" err="1">
                <a:solidFill>
                  <a:srgbClr val="FFFF00"/>
                </a:solidFill>
              </a:rPr>
              <a:t>dedidacted</a:t>
            </a:r>
            <a:r>
              <a:rPr lang="en-US" dirty="0">
                <a:solidFill>
                  <a:srgbClr val="FFFF00"/>
                </a:solidFill>
              </a:rPr>
              <a:t> to improve either the battery capacity, battery sustainability or battery smartness .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363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DE </a:t>
            </a:r>
            <a:r>
              <a:rPr lang="en-US" dirty="0" err="1" smtClean="0"/>
              <a:t>nombreuse</a:t>
            </a:r>
            <a:r>
              <a:rPr lang="en-US" dirty="0" smtClean="0"/>
              <a:t> </a:t>
            </a:r>
            <a:r>
              <a:rPr lang="en-US" dirty="0" err="1" smtClean="0"/>
              <a:t>pistes</a:t>
            </a:r>
            <a:r>
              <a:rPr lang="en-US" dirty="0" smtClean="0"/>
              <a:t> de recherché </a:t>
            </a:r>
            <a:r>
              <a:rPr lang="en-US" dirty="0" err="1" smtClean="0"/>
              <a:t>sont</a:t>
            </a:r>
            <a:r>
              <a:rPr lang="en-US" dirty="0" smtClean="0"/>
              <a:t> </a:t>
            </a:r>
            <a:r>
              <a:rPr lang="en-US" dirty="0" err="1" smtClean="0"/>
              <a:t>actuellement</a:t>
            </a:r>
            <a:r>
              <a:rPr lang="en-US" dirty="0" smtClean="0"/>
              <a:t> </a:t>
            </a:r>
            <a:r>
              <a:rPr lang="en-US" dirty="0" err="1" smtClean="0"/>
              <a:t>en</a:t>
            </a:r>
            <a:r>
              <a:rPr lang="en-US" dirty="0" smtClean="0"/>
              <a:t> </a:t>
            </a:r>
            <a:r>
              <a:rPr lang="en-US" dirty="0" err="1" smtClean="0"/>
              <a:t>cours</a:t>
            </a:r>
            <a:r>
              <a:rPr lang="en-US" dirty="0" smtClean="0"/>
              <a:t> pour </a:t>
            </a:r>
            <a:r>
              <a:rPr lang="en-US" dirty="0" err="1" smtClean="0"/>
              <a:t>remerdier</a:t>
            </a:r>
            <a:r>
              <a:rPr lang="en-US" dirty="0" smtClean="0"/>
              <a:t> a </a:t>
            </a:r>
            <a:r>
              <a:rPr lang="en-US" dirty="0" err="1" smtClean="0"/>
              <a:t>cela</a:t>
            </a:r>
            <a:r>
              <a:rPr lang="en-US" dirty="0" smtClean="0"/>
              <a:t> . Et </a:t>
            </a:r>
            <a:r>
              <a:rPr lang="en-US" dirty="0" err="1" smtClean="0"/>
              <a:t>j’en</a:t>
            </a:r>
            <a:r>
              <a:rPr lang="en-US" dirty="0" smtClean="0"/>
              <a:t> </a:t>
            </a:r>
            <a:r>
              <a:rPr lang="en-US" dirty="0" err="1" smtClean="0"/>
              <a:t>enumererai</a:t>
            </a:r>
            <a:r>
              <a:rPr lang="en-US" dirty="0" smtClean="0"/>
              <a:t> </a:t>
            </a:r>
            <a:r>
              <a:rPr lang="en-US" dirty="0" err="1" smtClean="0"/>
              <a:t>quelques</a:t>
            </a:r>
            <a:r>
              <a:rPr lang="en-US" dirty="0" smtClean="0"/>
              <a:t> </a:t>
            </a:r>
            <a:r>
              <a:rPr lang="en-US" dirty="0" err="1" smtClean="0"/>
              <a:t>unes</a:t>
            </a:r>
            <a:r>
              <a:rPr lang="en-US" dirty="0" smtClean="0"/>
              <a:t> . </a:t>
            </a:r>
            <a:r>
              <a:rPr lang="en-US" dirty="0" err="1" smtClean="0"/>
              <a:t>Elles</a:t>
            </a:r>
            <a:r>
              <a:rPr lang="en-US" dirty="0" smtClean="0"/>
              <a:t> consistent .. </a:t>
            </a:r>
          </a:p>
          <a:p>
            <a:r>
              <a:rPr lang="en-US" dirty="0" smtClean="0"/>
              <a:t>Je ne </a:t>
            </a:r>
            <a:r>
              <a:rPr lang="en-US" dirty="0" err="1" smtClean="0"/>
              <a:t>détaillerai</a:t>
            </a:r>
            <a:r>
              <a:rPr lang="en-US" dirty="0" smtClean="0"/>
              <a:t> pas </a:t>
            </a:r>
            <a:r>
              <a:rPr lang="en-US" dirty="0" err="1" smtClean="0"/>
              <a:t>ces</a:t>
            </a:r>
            <a:r>
              <a:rPr lang="en-US" dirty="0" smtClean="0"/>
              <a:t> </a:t>
            </a:r>
            <a:r>
              <a:rPr lang="en-US" dirty="0" err="1" smtClean="0"/>
              <a:t>diverses</a:t>
            </a:r>
            <a:r>
              <a:rPr lang="en-US" dirty="0" smtClean="0"/>
              <a:t> approaches </a:t>
            </a:r>
            <a:r>
              <a:rPr lang="en-US" dirty="0" err="1" smtClean="0"/>
              <a:t>mais</a:t>
            </a:r>
            <a:r>
              <a:rPr lang="en-US" dirty="0" smtClean="0"/>
              <a:t> me </a:t>
            </a:r>
            <a:r>
              <a:rPr lang="en-US" dirty="0" err="1" smtClean="0"/>
              <a:t>consacrerai</a:t>
            </a:r>
            <a:r>
              <a:rPr lang="en-US" dirty="0" smtClean="0"/>
              <a:t> </a:t>
            </a:r>
            <a:r>
              <a:rPr lang="en-US" dirty="0" err="1" smtClean="0"/>
              <a:t>brievement</a:t>
            </a:r>
            <a:r>
              <a:rPr lang="en-US" dirty="0" smtClean="0"/>
              <a:t> sur la science sciences et innovation </a:t>
            </a:r>
            <a:r>
              <a:rPr lang="en-US" dirty="0" err="1" smtClean="0"/>
              <a:t>liées</a:t>
            </a:r>
            <a:r>
              <a:rPr lang="en-US" dirty="0" smtClean="0"/>
              <a:t> a 3 </a:t>
            </a:r>
            <a:r>
              <a:rPr lang="en-US" dirty="0" err="1" smtClean="0"/>
              <a:t>d’entre</a:t>
            </a:r>
            <a:r>
              <a:rPr lang="en-US" dirty="0" smtClean="0"/>
              <a:t> ells  que </a:t>
            </a:r>
            <a:r>
              <a:rPr lang="en-US" dirty="0" err="1" smtClean="0"/>
              <a:t>j’ai</a:t>
            </a:r>
            <a:r>
              <a:rPr lang="en-US" dirty="0" smtClean="0"/>
              <a:t> </a:t>
            </a:r>
            <a:r>
              <a:rPr lang="en-US" dirty="0" err="1" smtClean="0"/>
              <a:t>marqué</a:t>
            </a:r>
            <a:r>
              <a:rPr lang="en-US" dirty="0" smtClean="0"/>
              <a:t> </a:t>
            </a:r>
            <a:r>
              <a:rPr lang="en-US" dirty="0" err="1" smtClean="0"/>
              <a:t>en</a:t>
            </a:r>
            <a:r>
              <a:rPr lang="en-US" dirty="0" smtClean="0"/>
              <a:t> rouge  </a:t>
            </a:r>
            <a:r>
              <a:rPr lang="en-US" dirty="0" err="1" smtClean="0"/>
              <a:t>d’ntres</a:t>
            </a:r>
            <a:r>
              <a:rPr lang="en-US" dirty="0" smtClean="0"/>
              <a:t> </a:t>
            </a:r>
            <a:r>
              <a:rPr lang="en-US" dirty="0" err="1" smtClean="0"/>
              <a:t>eles</a:t>
            </a:r>
            <a:r>
              <a:rPr lang="en-US" dirty="0" smtClean="0"/>
              <a:t> </a:t>
            </a:r>
            <a:r>
              <a:rPr lang="en-US" dirty="0" err="1" smtClean="0"/>
              <a:t>afin</a:t>
            </a:r>
            <a:r>
              <a:rPr lang="en-US" dirty="0" smtClean="0"/>
              <a:t> de  approaches </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929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xfrm>
            <a:off x="777875" y="765175"/>
            <a:ext cx="5545138" cy="384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Now let’s have a look at the battery future research trends which are business driven </a:t>
            </a:r>
          </a:p>
          <a:p>
            <a:r>
              <a:rPr lang="fr-FR" altLang="fr-FR"/>
              <a:t>And mainly targetetd to lower cost while preventing sustainbility and to develop non-invasive analytical techniques. </a:t>
            </a:r>
          </a:p>
          <a:p>
            <a:endParaRPr lang="fr-FR" altLang="fr-FR"/>
          </a:p>
          <a:p>
            <a:r>
              <a:rPr lang="fr-FR" altLang="fr-FR"/>
              <a:t>And definitly here more fundamental research is needed but in a more pragmatic way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0D059F-410A-4AF7-9D66-3CC6D0C55CA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303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la petite histoire, l'idée de la batterie </a:t>
            </a:r>
            <a:r>
              <a:rPr lang="fr-FR" dirty="0" err="1" smtClean="0"/>
              <a:t>Na-ion</a:t>
            </a:r>
            <a:r>
              <a:rPr lang="fr-FR" dirty="0" smtClean="0"/>
              <a:t> ne vient pas d'un scientifique mais d'un écrivain français, Jules Vernes, qui écrivait des romans d'aventure et de science-fiction.</a:t>
            </a:r>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29</a:t>
            </a:fld>
            <a:endParaRPr lang="fr-FR" altLang="fr-FR"/>
          </a:p>
        </p:txBody>
      </p:sp>
    </p:spTree>
    <p:extLst>
      <p:ext uri="{BB962C8B-B14F-4D97-AF65-F5344CB8AC3E}">
        <p14:creationId xmlns:p14="http://schemas.microsoft.com/office/powerpoint/2010/main" val="1031436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Technologie </a:t>
            </a:r>
            <a:r>
              <a:rPr lang="fr-FR" dirty="0" err="1" smtClean="0"/>
              <a:t>Na-ion</a:t>
            </a:r>
            <a:r>
              <a:rPr lang="fr-FR" dirty="0" smtClean="0"/>
              <a:t> est </a:t>
            </a:r>
            <a:r>
              <a:rPr lang="fr-FR" dirty="0" err="1" smtClean="0"/>
              <a:t>complèmentaire</a:t>
            </a:r>
            <a:r>
              <a:rPr lang="fr-FR" dirty="0" smtClean="0"/>
              <a:t> au Li-ion , n’est pas </a:t>
            </a:r>
            <a:r>
              <a:rPr lang="fr-FR" dirty="0" err="1" smtClean="0"/>
              <a:t>competitive</a:t>
            </a:r>
            <a:r>
              <a:rPr lang="fr-FR" dirty="0" smtClean="0"/>
              <a:t> en termes d’autonomie .  </a:t>
            </a:r>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32</a:t>
            </a:fld>
            <a:endParaRPr lang="fr-FR" altLang="fr-FR"/>
          </a:p>
        </p:txBody>
      </p:sp>
    </p:spTree>
    <p:extLst>
      <p:ext uri="{BB962C8B-B14F-4D97-AF65-F5344CB8AC3E}">
        <p14:creationId xmlns:p14="http://schemas.microsoft.com/office/powerpoint/2010/main" val="124401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solidFill>
                  <a:srgbClr val="FFFF00"/>
                </a:solidFill>
              </a:rPr>
              <a:t>At this stage, having set-up the context  le me describe now the science and innovation </a:t>
            </a:r>
            <a:r>
              <a:rPr lang="en-US" dirty="0" err="1">
                <a:solidFill>
                  <a:srgbClr val="FFFF00"/>
                </a:solidFill>
              </a:rPr>
              <a:t>innvolved</a:t>
            </a:r>
            <a:r>
              <a:rPr lang="en-US" dirty="0">
                <a:solidFill>
                  <a:srgbClr val="FFFF00"/>
                </a:solidFill>
              </a:rPr>
              <a:t> in the quest for better batteries via some </a:t>
            </a:r>
            <a:r>
              <a:rPr lang="en-US" dirty="0" err="1">
                <a:solidFill>
                  <a:srgbClr val="FFFF00"/>
                </a:solidFill>
              </a:rPr>
              <a:t>exemples</a:t>
            </a:r>
            <a:r>
              <a:rPr lang="en-US" dirty="0">
                <a:solidFill>
                  <a:srgbClr val="FFFF00"/>
                </a:solidFill>
              </a:rPr>
              <a:t> </a:t>
            </a:r>
            <a:r>
              <a:rPr lang="en-US" dirty="0" err="1">
                <a:solidFill>
                  <a:srgbClr val="FFFF00"/>
                </a:solidFill>
              </a:rPr>
              <a:t>dedidacted</a:t>
            </a:r>
            <a:r>
              <a:rPr lang="en-US" dirty="0">
                <a:solidFill>
                  <a:srgbClr val="FFFF00"/>
                </a:solidFill>
              </a:rPr>
              <a:t> to improve either the battery capacity, battery sustainability or battery smartness .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180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1317E-133E-4139-B417-F2951CA98F6D}" type="slidenum">
              <a:rPr kumimoji="0" lang="fr-FR"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350147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situerai le positionnement des batteries dans le contexte de la transition énergétique et en rappellerai leur principe de fonctionnement; </a:t>
            </a:r>
          </a:p>
          <a:p>
            <a:r>
              <a:rPr lang="fr-FR" dirty="0" smtClean="0"/>
              <a:t> Par la suite je parlerai de science et innovation au sein des batteries et j’illustrerai cela via stratégies mises en place pour</a:t>
            </a:r>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3</a:t>
            </a:fld>
            <a:endParaRPr lang="fr-FR" altLang="fr-FR"/>
          </a:p>
        </p:txBody>
      </p:sp>
    </p:spTree>
    <p:extLst>
      <p:ext uri="{BB962C8B-B14F-4D97-AF65-F5344CB8AC3E}">
        <p14:creationId xmlns:p14="http://schemas.microsoft.com/office/powerpoint/2010/main" val="397714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1317E-133E-4139-B417-F2951CA98F6D}" type="slidenum">
              <a:rPr kumimoji="0" lang="fr-FR"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1426290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We</a:t>
            </a:r>
            <a:r>
              <a:rPr lang="fr-FR" dirty="0" smtClean="0"/>
              <a:t> </a:t>
            </a:r>
            <a:r>
              <a:rPr lang="fr-FR" dirty="0" err="1" smtClean="0"/>
              <a:t>want</a:t>
            </a:r>
            <a:r>
              <a:rPr lang="fr-FR" dirty="0" smtClean="0"/>
              <a:t> the </a:t>
            </a:r>
            <a:r>
              <a:rPr lang="fr-FR" dirty="0" err="1" smtClean="0"/>
              <a:t>battery</a:t>
            </a:r>
            <a:r>
              <a:rPr lang="fr-FR" dirty="0" smtClean="0"/>
              <a:t> to </a:t>
            </a:r>
            <a:r>
              <a:rPr lang="fr-FR" dirty="0" err="1" smtClean="0"/>
              <a:t>be</a:t>
            </a:r>
            <a:r>
              <a:rPr lang="fr-FR" dirty="0" smtClean="0"/>
              <a:t> the </a:t>
            </a:r>
            <a:r>
              <a:rPr lang="fr-FR" dirty="0" err="1" smtClean="0"/>
              <a:t>equivalent</a:t>
            </a:r>
            <a:r>
              <a:rPr lang="fr-FR" dirty="0" smtClean="0"/>
              <a:t> of the </a:t>
            </a:r>
            <a:r>
              <a:rPr lang="fr-FR" dirty="0" err="1" smtClean="0"/>
              <a:t>human</a:t>
            </a:r>
            <a:r>
              <a:rPr lang="fr-FR" dirty="0" smtClean="0"/>
              <a:t> </a:t>
            </a:r>
            <a:r>
              <a:rPr lang="fr-FR" dirty="0" err="1" smtClean="0"/>
              <a:t>being</a:t>
            </a:r>
            <a:r>
              <a:rPr lang="fr-FR" dirty="0" smtClean="0"/>
              <a:t> in </a:t>
            </a:r>
            <a:r>
              <a:rPr lang="fr-FR" dirty="0" err="1" smtClean="0"/>
              <a:t>terms</a:t>
            </a:r>
            <a:r>
              <a:rPr lang="fr-FR" dirty="0" smtClean="0"/>
              <a:t> of </a:t>
            </a:r>
            <a:r>
              <a:rPr lang="fr-FR" dirty="0" err="1" smtClean="0"/>
              <a:t>health</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1317E-133E-4139-B417-F2951CA98F6D}" type="slidenum">
              <a:rPr kumimoji="0" lang="fr-FR"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291265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B1317E-133E-4139-B417-F2951CA98F6D}" type="slidenum">
              <a:rPr lang="fr-FR" smtClean="0"/>
              <a:t>37</a:t>
            </a:fld>
            <a:endParaRPr lang="fr-FR" dirty="0"/>
          </a:p>
        </p:txBody>
      </p:sp>
    </p:spTree>
    <p:extLst>
      <p:ext uri="{BB962C8B-B14F-4D97-AF65-F5344CB8AC3E}">
        <p14:creationId xmlns:p14="http://schemas.microsoft.com/office/powerpoint/2010/main" val="3944682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err="1">
                <a:solidFill>
                  <a:schemeClr val="tx1"/>
                </a:solidFill>
                <a:latin typeface="+mn-lt"/>
                <a:ea typeface="+mn-ea"/>
                <a:cs typeface="+mn-cs"/>
              </a:rPr>
              <a:t>With</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such</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protocols</a:t>
            </a:r>
            <a:endParaRPr lang="fr-F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established, an increase in the maximal internal </a:t>
            </a:r>
            <a:r>
              <a:rPr lang="en-US" sz="1200" b="0" i="1" u="none" strike="noStrike" kern="1200" baseline="0" dirty="0">
                <a:solidFill>
                  <a:schemeClr val="tx1"/>
                </a:solidFill>
                <a:latin typeface="+mn-lt"/>
                <a:ea typeface="+mn-ea"/>
                <a:cs typeface="+mn-cs"/>
              </a:rPr>
              <a:t>T </a:t>
            </a:r>
            <a:r>
              <a:rPr lang="en-US" sz="1200" b="0" i="0" u="none" strike="noStrike" kern="1200" baseline="0" dirty="0">
                <a:solidFill>
                  <a:schemeClr val="tx1"/>
                </a:solidFill>
                <a:latin typeface="+mn-lt"/>
                <a:ea typeface="+mn-ea"/>
                <a:cs typeface="+mn-cs"/>
              </a:rPr>
              <a:t>from 26 °C</a:t>
            </a:r>
          </a:p>
          <a:p>
            <a:r>
              <a:rPr lang="en-US" sz="1200" b="0" i="0" u="none" strike="noStrike" kern="1200" baseline="0" dirty="0">
                <a:solidFill>
                  <a:schemeClr val="tx1"/>
                </a:solidFill>
                <a:latin typeface="+mn-lt"/>
                <a:ea typeface="+mn-ea"/>
                <a:cs typeface="+mn-cs"/>
              </a:rPr>
              <a:t>to 65 °C for a NVPF/HC 18650 cell was measured as the cycling</a:t>
            </a:r>
          </a:p>
          <a:p>
            <a:r>
              <a:rPr lang="en-US" sz="1200" b="0" i="0" u="none" strike="noStrike" kern="1200" baseline="0" dirty="0">
                <a:solidFill>
                  <a:schemeClr val="tx1"/>
                </a:solidFill>
                <a:latin typeface="+mn-lt"/>
                <a:ea typeface="+mn-ea"/>
                <a:cs typeface="+mn-cs"/>
              </a:rPr>
              <a:t>rate increased from C/10 to 10C, while the temperature difference</a:t>
            </a:r>
          </a:p>
          <a:p>
            <a:r>
              <a:rPr lang="en-US" sz="1200" b="0" i="0" u="none" strike="noStrike" kern="1200" baseline="0" dirty="0">
                <a:solidFill>
                  <a:schemeClr val="tx1"/>
                </a:solidFill>
                <a:latin typeface="+mn-lt"/>
                <a:ea typeface="+mn-ea"/>
                <a:cs typeface="+mn-cs"/>
              </a:rPr>
              <a:t>between the inside of the cell and surface was found to vary from</a:t>
            </a:r>
          </a:p>
          <a:p>
            <a:r>
              <a:rPr lang="fr-FR" sz="1200" b="0" i="0" u="none" strike="noStrike" kern="1200" baseline="0" dirty="0">
                <a:solidFill>
                  <a:schemeClr val="tx1"/>
                </a:solidFill>
                <a:latin typeface="+mn-lt"/>
                <a:ea typeface="+mn-ea"/>
                <a:cs typeface="+mn-cs"/>
              </a:rPr>
              <a:t>0.2 °C to 5.4 °C (Fig. 3a). The non-</a:t>
            </a:r>
            <a:r>
              <a:rPr lang="fr-FR" sz="1200" b="0" i="0" u="none" strike="noStrike" kern="1200" baseline="0" dirty="0" err="1">
                <a:solidFill>
                  <a:schemeClr val="tx1"/>
                </a:solidFill>
                <a:latin typeface="+mn-lt"/>
                <a:ea typeface="+mn-ea"/>
                <a:cs typeface="+mn-cs"/>
              </a:rPr>
              <a:t>equilibrium</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temperature</a:t>
            </a:r>
            <a:r>
              <a:rPr lang="fr-FR" sz="1200" b="0" i="0" u="none" strike="noStrike" kern="1200" baseline="0" dirty="0">
                <a:solidFill>
                  <a:schemeClr val="tx1"/>
                </a:solidFill>
                <a:latin typeface="+mn-lt"/>
                <a:ea typeface="+mn-ea"/>
                <a:cs typeface="+mn-cs"/>
              </a:rPr>
              <a:t> gradient</a:t>
            </a:r>
          </a:p>
          <a:p>
            <a:r>
              <a:rPr lang="en-US" sz="1200" b="0" i="0" u="none" strike="noStrike" kern="1200" baseline="0" dirty="0">
                <a:solidFill>
                  <a:schemeClr val="tx1"/>
                </a:solidFill>
                <a:latin typeface="+mn-lt"/>
                <a:ea typeface="+mn-ea"/>
                <a:cs typeface="+mn-cs"/>
              </a:rPr>
              <a:t>was also seen in the longitudinal directions and, as expected,</a:t>
            </a:r>
            <a:endParaRPr lang="fr-FR" dirty="0"/>
          </a:p>
        </p:txBody>
      </p:sp>
      <p:sp>
        <p:nvSpPr>
          <p:cNvPr id="4" name="Espace réservé du numéro de diapositive 3"/>
          <p:cNvSpPr>
            <a:spLocks noGrp="1"/>
          </p:cNvSpPr>
          <p:nvPr>
            <p:ph type="sldNum" sz="quarter" idx="10"/>
          </p:nvPr>
        </p:nvSpPr>
        <p:spPr/>
        <p:txBody>
          <a:bodyPr/>
          <a:lstStyle/>
          <a:p>
            <a:fld id="{C5D713AD-88C9-4FCB-A311-E08CD2F2D3D4}" type="slidenum">
              <a:rPr lang="fr-FR" smtClean="0"/>
              <a:t>38</a:t>
            </a:fld>
            <a:endParaRPr lang="fr-FR"/>
          </a:p>
        </p:txBody>
      </p:sp>
    </p:spTree>
    <p:extLst>
      <p:ext uri="{BB962C8B-B14F-4D97-AF65-F5344CB8AC3E}">
        <p14:creationId xmlns:p14="http://schemas.microsoft.com/office/powerpoint/2010/main" val="2687912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To do </a:t>
            </a:r>
            <a:r>
              <a:rPr lang="fr-FR" sz="1200" b="0" i="0" u="none" strike="noStrike" kern="1200" baseline="0" dirty="0" err="1" smtClean="0">
                <a:solidFill>
                  <a:schemeClr val="tx1"/>
                </a:solidFill>
                <a:latin typeface="+mn-lt"/>
                <a:ea typeface="+mn-ea"/>
                <a:cs typeface="+mn-cs"/>
              </a:rPr>
              <a:t>so</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we</a:t>
            </a:r>
            <a:r>
              <a:rPr lang="fr-FR" sz="1200" b="0" i="0" u="none" strike="noStrike" kern="1200" baseline="0" dirty="0" smtClean="0">
                <a:solidFill>
                  <a:schemeClr val="tx1"/>
                </a:solidFill>
                <a:latin typeface="+mn-lt"/>
                <a:ea typeface="+mn-ea"/>
                <a:cs typeface="+mn-cs"/>
              </a:rPr>
              <a:t> are </a:t>
            </a:r>
            <a:r>
              <a:rPr lang="fr-FR" sz="1200" b="0" i="0" u="none" strike="noStrike" kern="1200" baseline="0" dirty="0" err="1" smtClean="0">
                <a:solidFill>
                  <a:schemeClr val="tx1"/>
                </a:solidFill>
                <a:latin typeface="+mn-lt"/>
                <a:ea typeface="+mn-ea"/>
                <a:cs typeface="+mn-cs"/>
              </a:rPr>
              <a:t>going</a:t>
            </a:r>
            <a:r>
              <a:rPr lang="fr-FR" sz="1200" b="0" i="0" u="none" strike="noStrike" kern="1200" baseline="0" dirty="0" smtClean="0">
                <a:solidFill>
                  <a:schemeClr val="tx1"/>
                </a:solidFill>
                <a:latin typeface="+mn-lt"/>
                <a:ea typeface="+mn-ea"/>
                <a:cs typeface="+mn-cs"/>
              </a:rPr>
              <a:t> to use </a:t>
            </a:r>
            <a:r>
              <a:rPr lang="fr-FR" sz="1200" b="0" i="0" u="none" strike="noStrike" kern="1200" baseline="0" dirty="0" err="1" smtClean="0">
                <a:solidFill>
                  <a:schemeClr val="tx1"/>
                </a:solidFill>
                <a:latin typeface="+mn-lt"/>
                <a:ea typeface="+mn-ea"/>
                <a:cs typeface="+mn-cs"/>
              </a:rPr>
              <a:t>simplified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zero-dimensional</a:t>
            </a:r>
            <a:r>
              <a:rPr lang="fr-FR" sz="1200" b="0" i="0" u="none" strike="noStrike" kern="1200" baseline="0" dirty="0" smtClean="0">
                <a:solidFill>
                  <a:schemeClr val="tx1"/>
                </a:solidFill>
                <a:latin typeface="+mn-lt"/>
                <a:ea typeface="+mn-ea"/>
                <a:cs typeface="+mn-cs"/>
              </a:rPr>
              <a:t> thermal-circuit</a:t>
            </a:r>
          </a:p>
          <a:p>
            <a:r>
              <a:rPr lang="en-US" sz="1200" b="0" i="0" u="none" strike="noStrike" kern="1200" baseline="0" dirty="0" smtClean="0">
                <a:solidFill>
                  <a:schemeClr val="tx1"/>
                </a:solidFill>
                <a:latin typeface="+mn-lt"/>
                <a:ea typeface="+mn-ea"/>
                <a:cs typeface="+mn-cs"/>
              </a:rPr>
              <a:t>model (Fig. 3c, inset), wherein capacitances feature heat capacities</a:t>
            </a:r>
          </a:p>
          <a:p>
            <a:r>
              <a:rPr lang="en-US" sz="1200" b="0" i="0" u="none" strike="noStrike" kern="1200" baseline="0" dirty="0" smtClean="0">
                <a:solidFill>
                  <a:schemeClr val="tx1"/>
                </a:solidFill>
                <a:latin typeface="+mn-lt"/>
                <a:ea typeface="+mn-ea"/>
                <a:cs typeface="+mn-cs"/>
              </a:rPr>
              <a:t>and resistances feature the inverse of heat transfer coefficients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insight illustrates that the cell’s accumulated</a:t>
            </a:r>
          </a:p>
          <a:p>
            <a:r>
              <a:rPr lang="fr-FR" sz="1200" b="0" i="0" u="none" strike="noStrike" kern="1200" baseline="0" dirty="0" err="1" smtClean="0">
                <a:solidFill>
                  <a:schemeClr val="tx1"/>
                </a:solidFill>
                <a:latin typeface="+mn-lt"/>
                <a:ea typeface="+mn-ea"/>
                <a:cs typeface="+mn-cs"/>
              </a:rPr>
              <a:t>heat</a:t>
            </a:r>
            <a:r>
              <a:rPr lang="fr-FR" sz="1200" b="0" i="0" u="none" strike="noStrike" kern="1200" baseline="0" dirty="0" smtClean="0">
                <a:solidFill>
                  <a:schemeClr val="tx1"/>
                </a:solidFill>
                <a:latin typeface="+mn-lt"/>
                <a:ea typeface="+mn-ea"/>
                <a:cs typeface="+mn-cs"/>
              </a:rPr>
              <a:t> MCP</a:t>
            </a:r>
          </a:p>
          <a:p>
            <a:r>
              <a:rPr lang="fr-FR" sz="1200" b="0" i="0" u="none" strike="noStrike" kern="1200" baseline="0" dirty="0" err="1" smtClean="0">
                <a:solidFill>
                  <a:schemeClr val="tx1"/>
                </a:solidFill>
                <a:latin typeface="+mn-lt"/>
                <a:ea typeface="+mn-ea"/>
                <a:cs typeface="+mn-cs"/>
              </a:rPr>
              <a:t>dT</a:t>
            </a:r>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err="1" smtClean="0">
                <a:solidFill>
                  <a:schemeClr val="tx1"/>
                </a:solidFill>
                <a:latin typeface="+mn-lt"/>
                <a:ea typeface="+mn-ea"/>
                <a:cs typeface="+mn-cs"/>
              </a:rPr>
              <a:t>dt</a:t>
            </a:r>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a:t>
            </a:r>
          </a:p>
          <a:p>
            <a:r>
              <a:rPr lang="fr-FR" sz="1200" b="0" i="0" u="none" strike="noStrike" kern="1200" baseline="0" dirty="0" smtClean="0">
                <a:solidFill>
                  <a:schemeClr val="tx1"/>
                </a:solidFill>
                <a:latin typeface="+mn-lt"/>
                <a:ea typeface="+mn-ea"/>
                <a:cs typeface="+mn-cs"/>
              </a:rPr>
              <a:t>I</a:t>
            </a:r>
          </a:p>
          <a:p>
            <a:r>
              <a:rPr lang="en-US" sz="1200" b="0" i="0" u="none" strike="noStrike" kern="1200" baseline="0" dirty="0" smtClean="0">
                <a:solidFill>
                  <a:schemeClr val="tx1"/>
                </a:solidFill>
                <a:latin typeface="+mn-lt"/>
                <a:ea typeface="+mn-ea"/>
                <a:cs typeface="+mn-cs"/>
              </a:rPr>
              <a:t>, which is neglected in conventional isothermal calorimetry,</a:t>
            </a:r>
          </a:p>
          <a:p>
            <a:r>
              <a:rPr lang="en-US" sz="1200" b="0" i="0" u="none" strike="noStrike" kern="1200" baseline="0" dirty="0" smtClean="0">
                <a:solidFill>
                  <a:schemeClr val="tx1"/>
                </a:solidFill>
                <a:latin typeface="+mn-lt"/>
                <a:ea typeface="+mn-ea"/>
                <a:cs typeface="+mn-cs"/>
              </a:rPr>
              <a:t>can be an important part of the energy stored within a</a:t>
            </a:r>
          </a:p>
          <a:p>
            <a:r>
              <a:rPr lang="en-US" sz="1200" b="0" i="0" u="none" strike="noStrike" kern="1200" baseline="0" dirty="0" smtClean="0">
                <a:solidFill>
                  <a:schemeClr val="tx1"/>
                </a:solidFill>
                <a:latin typeface="+mn-lt"/>
                <a:ea typeface="+mn-ea"/>
                <a:cs typeface="+mn-cs"/>
              </a:rPr>
              <a:t>cell and should be considered, particularly under aggressive operating</a:t>
            </a:r>
          </a:p>
          <a:p>
            <a:r>
              <a:rPr lang="fr-FR" sz="1200" b="0" i="0" u="none" strike="noStrike" kern="1200" baseline="0" dirty="0" smtClean="0">
                <a:solidFill>
                  <a:schemeClr val="tx1"/>
                </a:solidFill>
                <a:latin typeface="+mn-lt"/>
                <a:ea typeface="+mn-ea"/>
                <a:cs typeface="+mn-cs"/>
              </a:rPr>
              <a:t>conditions</a:t>
            </a:r>
            <a:r>
              <a:rPr lang="en-US" sz="1200" b="0" i="0" u="none" strike="noStrike" kern="1200" baseline="0" dirty="0" smtClean="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662" rtl="0" eaLnBrk="1" fontAlgn="base" latinLnBrk="0" hangingPunct="1">
              <a:lnSpc>
                <a:spcPct val="100000"/>
              </a:lnSpc>
              <a:spcBef>
                <a:spcPct val="0"/>
              </a:spcBef>
              <a:spcAft>
                <a:spcPct val="0"/>
              </a:spcAft>
              <a:buClrTx/>
              <a:buSzTx/>
              <a:buFontTx/>
              <a:buNone/>
              <a:tabLst/>
              <a:defRPr/>
            </a:pPr>
            <a:fld id="{76BAAE0C-0FF2-4001-B745-928351F171BD}"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662"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968548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AAE0C-0FF2-4001-B745-928351F171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97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41</a:t>
            </a:fld>
            <a:endParaRPr lang="fr-FR" altLang="fr-FR"/>
          </a:p>
        </p:txBody>
      </p:sp>
    </p:spTree>
    <p:extLst>
      <p:ext uri="{BB962C8B-B14F-4D97-AF65-F5344CB8AC3E}">
        <p14:creationId xmlns:p14="http://schemas.microsoft.com/office/powerpoint/2010/main" val="1144610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B1317E-133E-4139-B417-F2951CA98F6D}" type="slidenum">
              <a:rPr lang="fr-FR" smtClean="0"/>
              <a:t>42</a:t>
            </a:fld>
            <a:endParaRPr lang="fr-FR" dirty="0"/>
          </a:p>
        </p:txBody>
      </p:sp>
    </p:spTree>
    <p:extLst>
      <p:ext uri="{BB962C8B-B14F-4D97-AF65-F5344CB8AC3E}">
        <p14:creationId xmlns:p14="http://schemas.microsoft.com/office/powerpoint/2010/main" val="786124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lorsqu'il s'agit de mimer des phénomènes d'</a:t>
            </a:r>
            <a:r>
              <a:rPr lang="fr-FR" dirty="0" err="1" smtClean="0"/>
              <a:t>auto-réparation</a:t>
            </a:r>
            <a:r>
              <a:rPr lang="fr-FR" dirty="0" smtClean="0"/>
              <a:t> et de transport sélectif, la nature est une source d'inspiration parfaite et toute faite. Regardons le transport à travers une membrane cellulaire qui sépare le milieu intracellulaire du milieu extracellulaire. La communication entre ces deux milieux se fait via le passage d'ions, de protéines à travers des canaux protéiques sélectifs pour un certain type de molécules. La membrane sert de barrière sélective à l'information biologique qui peut prendre la forme d'une protéine, d'une hormone ou d'un sucre capté par un récepteur membranaire capable de reconnaître spécifiquement un composé. Ces canaux protéiques ont la capacité d'être parfois à l'état ouvert ou parfois fermés. Lorsque l'on s'intéresse à la structure de cette membrane, celle-ci est constituée d'un assemblage de lipides qui est régi au niveau moléculaire par des interactions réversibles non covalentes (type LH). C'est de la chimie supramoléculaire et c'est pourquoi nous nous sommes tournés vers ce type de chimie pour notre étude de conception d'une membrane capable de capter sélectivement les polysulfures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C5D713AD-88C9-4FCB-A311-E08CD2F2D3D4}" type="slidenum">
              <a:rPr kumimoji="0" 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252375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not a simple pipeline of </a:t>
            </a:r>
            <a:r>
              <a:rPr lang="fr-FR" dirty="0" err="1"/>
              <a:t>dreams</a:t>
            </a:r>
            <a:r>
              <a:rPr lang="fr-FR" dirty="0"/>
              <a:t> </a:t>
            </a:r>
            <a:r>
              <a:rPr lang="fr-FR" dirty="0" err="1"/>
              <a:t>since</a:t>
            </a:r>
            <a:r>
              <a:rPr lang="fr-FR" dirty="0"/>
              <a:t> </a:t>
            </a:r>
            <a:r>
              <a:rPr lang="fr-FR" dirty="0" err="1"/>
              <a:t>several</a:t>
            </a:r>
            <a:r>
              <a:rPr lang="fr-FR" dirty="0"/>
              <a:t> </a:t>
            </a:r>
            <a:r>
              <a:rPr lang="fr-FR" dirty="0" err="1"/>
              <a:t>steps</a:t>
            </a:r>
            <a:r>
              <a:rPr lang="fr-FR" dirty="0"/>
              <a:t> ave </a:t>
            </a:r>
            <a:r>
              <a:rPr lang="fr-FR" dirty="0" err="1"/>
              <a:t>already</a:t>
            </a:r>
            <a:r>
              <a:rPr lang="fr-FR" dirty="0"/>
              <a:t> </a:t>
            </a:r>
            <a:r>
              <a:rPr lang="fr-FR" dirty="0" err="1"/>
              <a:t>being</a:t>
            </a:r>
            <a:r>
              <a:rPr lang="fr-FR" dirty="0"/>
              <a:t> </a:t>
            </a:r>
            <a:r>
              <a:rPr lang="fr-FR" dirty="0" err="1"/>
              <a:t>achieved</a:t>
            </a:r>
            <a:r>
              <a:rPr lang="fr-FR" dirty="0"/>
              <a:t>; </a:t>
            </a:r>
          </a:p>
        </p:txBody>
      </p:sp>
      <p:sp>
        <p:nvSpPr>
          <p:cNvPr id="4" name="Espace réservé du numéro de diapositive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AFB1BDC-8354-4081-A4DF-A5FB5FF2DF3B}" type="slidenum">
              <a:rPr kumimoji="0" lang="fr-FR" alt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45</a:t>
            </a:fld>
            <a:endParaRPr kumimoji="0" lang="fr-FR" alt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16240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Espace réservé de l'image des diapositives 1"/>
          <p:cNvSpPr>
            <a:spLocks noGrp="1" noRot="1" noChangeAspect="1" noTextEdit="1"/>
          </p:cNvSpPr>
          <p:nvPr>
            <p:ph type="sldImg"/>
          </p:nvPr>
        </p:nvSpPr>
        <p:spPr bwMode="auto">
          <a:xfrm>
            <a:off x="782638" y="768350"/>
            <a:ext cx="5537200" cy="3833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283" name="Espace réservé des commentaires 2"/>
          <p:cNvSpPr>
            <a:spLocks noGrp="1"/>
          </p:cNvSpPr>
          <p:nvPr>
            <p:ph type="body" idx="1"/>
          </p:nvPr>
        </p:nvSpPr>
        <p:spPr bwMode="auto">
          <a:xfrm>
            <a:off x="709599" y="4860378"/>
            <a:ext cx="5680104" cy="46050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23" tIns="47361" rIns="94723" bIns="47361"/>
          <a:lstStyle/>
          <a:p>
            <a:r>
              <a:rPr lang="en-GB" altLang="fr-FR" dirty="0" err="1" smtClean="0"/>
              <a:t>Dans</a:t>
            </a:r>
            <a:r>
              <a:rPr lang="en-GB" altLang="fr-FR" dirty="0" smtClean="0"/>
              <a:t> </a:t>
            </a:r>
            <a:r>
              <a:rPr lang="en-GB" altLang="fr-FR" dirty="0" err="1" smtClean="0"/>
              <a:t>notre</a:t>
            </a:r>
            <a:r>
              <a:rPr lang="en-GB" altLang="fr-FR" dirty="0" smtClean="0"/>
              <a:t> course </a:t>
            </a:r>
            <a:r>
              <a:rPr lang="en-GB" altLang="fr-FR" dirty="0" err="1" smtClean="0"/>
              <a:t>vers</a:t>
            </a:r>
            <a:r>
              <a:rPr lang="en-GB" altLang="fr-FR" dirty="0" smtClean="0"/>
              <a:t> le </a:t>
            </a:r>
            <a:r>
              <a:rPr lang="en-GB" altLang="fr-FR" dirty="0" err="1" smtClean="0"/>
              <a:t>développement</a:t>
            </a:r>
            <a:r>
              <a:rPr lang="en-GB" altLang="fr-FR" dirty="0" smtClean="0"/>
              <a:t> </a:t>
            </a:r>
            <a:r>
              <a:rPr lang="en-GB" altLang="fr-FR" dirty="0" smtClean="0"/>
              <a:t>durable </a:t>
            </a:r>
            <a:r>
              <a:rPr lang="en-GB" altLang="fr-FR" dirty="0" err="1" smtClean="0"/>
              <a:t>ou</a:t>
            </a:r>
            <a:r>
              <a:rPr lang="en-GB" altLang="fr-FR" dirty="0" smtClean="0"/>
              <a:t> plus </a:t>
            </a:r>
            <a:r>
              <a:rPr lang="en-GB" altLang="fr-FR" dirty="0" err="1" smtClean="0"/>
              <a:t>spécifiquement</a:t>
            </a:r>
            <a:r>
              <a:rPr lang="en-GB" altLang="fr-FR" dirty="0" smtClean="0"/>
              <a:t> de </a:t>
            </a:r>
            <a:r>
              <a:rPr lang="en-GB" altLang="fr-FR" dirty="0" err="1" smtClean="0"/>
              <a:t>dcarboner</a:t>
            </a:r>
            <a:r>
              <a:rPr lang="en-GB" altLang="fr-FR" dirty="0" smtClean="0"/>
              <a:t> </a:t>
            </a:r>
            <a:r>
              <a:rPr lang="en-GB" altLang="fr-FR" dirty="0" err="1" smtClean="0"/>
              <a:t>ou</a:t>
            </a:r>
            <a:r>
              <a:rPr lang="en-GB" altLang="fr-FR" dirty="0" smtClean="0"/>
              <a:t> </a:t>
            </a:r>
            <a:r>
              <a:rPr lang="en-GB" altLang="fr-FR" dirty="0" err="1" smtClean="0"/>
              <a:t>défossiler</a:t>
            </a:r>
            <a:r>
              <a:rPr lang="en-GB" altLang="fr-FR" dirty="0" smtClean="0"/>
              <a:t> le monde de </a:t>
            </a:r>
            <a:r>
              <a:rPr lang="en-GB" altLang="fr-FR" dirty="0" err="1" smtClean="0"/>
              <a:t>deman</a:t>
            </a:r>
            <a:r>
              <a:rPr lang="en-GB" altLang="fr-FR" dirty="0" smtClean="0"/>
              <a:t>,, </a:t>
            </a:r>
            <a:r>
              <a:rPr lang="en-GB" altLang="fr-FR" dirty="0" smtClean="0"/>
              <a:t>beaucoup </a:t>
            </a:r>
            <a:r>
              <a:rPr lang="en-GB" altLang="fr-FR" dirty="0" err="1" smtClean="0"/>
              <a:t>d’espoir</a:t>
            </a:r>
            <a:r>
              <a:rPr lang="en-GB" altLang="fr-FR" dirty="0" smtClean="0"/>
              <a:t> repose au </a:t>
            </a:r>
            <a:r>
              <a:rPr lang="en-GB" altLang="fr-FR" dirty="0" err="1" smtClean="0"/>
              <a:t>remplacement</a:t>
            </a:r>
            <a:r>
              <a:rPr lang="en-GB" altLang="fr-FR" dirty="0" smtClean="0"/>
              <a:t> des energies fossils par les energies </a:t>
            </a:r>
            <a:r>
              <a:rPr lang="en-GB" altLang="fr-FR" dirty="0" err="1" smtClean="0"/>
              <a:t>renouvelable</a:t>
            </a:r>
            <a:r>
              <a:rPr lang="en-GB" altLang="fr-FR" dirty="0" smtClean="0"/>
              <a:t> </a:t>
            </a:r>
            <a:r>
              <a:rPr lang="en-GB" altLang="fr-FR" dirty="0" smtClean="0"/>
              <a:t>et </a:t>
            </a:r>
            <a:r>
              <a:rPr lang="en-GB" altLang="fr-FR" dirty="0" err="1" smtClean="0"/>
              <a:t>ce</a:t>
            </a:r>
            <a:r>
              <a:rPr lang="en-GB" altLang="fr-FR" dirty="0" smtClean="0"/>
              <a:t> </a:t>
            </a:r>
            <a:r>
              <a:rPr lang="en-GB" altLang="fr-FR" dirty="0" err="1" smtClean="0"/>
              <a:t>d’autant</a:t>
            </a:r>
            <a:r>
              <a:rPr lang="en-GB" altLang="fr-FR" dirty="0" smtClean="0"/>
              <a:t> plus </a:t>
            </a:r>
            <a:r>
              <a:rPr lang="en-GB" altLang="fr-FR" dirty="0" err="1" smtClean="0"/>
              <a:t>qu’ells</a:t>
            </a:r>
            <a:r>
              <a:rPr lang="en-GB" altLang="fr-FR" dirty="0" smtClean="0"/>
              <a:t> </a:t>
            </a:r>
            <a:r>
              <a:rPr lang="en-GB" altLang="fr-FR" dirty="0" err="1" smtClean="0"/>
              <a:t>sont</a:t>
            </a:r>
            <a:r>
              <a:rPr lang="en-GB" altLang="fr-FR" dirty="0" smtClean="0"/>
              <a:t> </a:t>
            </a:r>
            <a:r>
              <a:rPr lang="en-GB" altLang="fr-FR" dirty="0" err="1" smtClean="0"/>
              <a:t>tres</a:t>
            </a:r>
            <a:r>
              <a:rPr lang="en-GB" altLang="fr-FR" dirty="0" smtClean="0"/>
              <a:t> </a:t>
            </a:r>
            <a:r>
              <a:rPr lang="en-GB" altLang="fr-FR" dirty="0" err="1" smtClean="0"/>
              <a:t>abondantes</a:t>
            </a:r>
            <a:r>
              <a:rPr lang="en-GB" altLang="fr-FR" dirty="0" smtClean="0"/>
              <a:t>. </a:t>
            </a:r>
            <a:r>
              <a:rPr lang="en-GB" altLang="fr-FR" dirty="0" err="1" smtClean="0"/>
              <a:t>qu’I</a:t>
            </a:r>
            <a:r>
              <a:rPr lang="en-GB" altLang="fr-FR" dirty="0" smtClean="0"/>
              <a:t> </a:t>
            </a:r>
            <a:r>
              <a:rPr lang="en-GB" altLang="fr-FR" dirty="0" err="1" smtClean="0"/>
              <a:t>sont</a:t>
            </a:r>
            <a:r>
              <a:rPr lang="en-GB" altLang="fr-FR" dirty="0" smtClean="0"/>
              <a:t> </a:t>
            </a:r>
            <a:r>
              <a:rPr lang="en-GB" altLang="fr-FR" dirty="0" err="1" smtClean="0"/>
              <a:t>tres</a:t>
            </a:r>
            <a:r>
              <a:rPr lang="en-GB" altLang="fr-FR" dirty="0" smtClean="0"/>
              <a:t> </a:t>
            </a:r>
            <a:r>
              <a:rPr lang="en-GB" altLang="fr-FR" dirty="0" err="1" smtClean="0"/>
              <a:t>abondantes</a:t>
            </a:r>
            <a:r>
              <a:rPr lang="en-GB" altLang="fr-FR" dirty="0" smtClean="0"/>
              <a:t>. On </a:t>
            </a:r>
            <a:r>
              <a:rPr lang="en-GB" altLang="fr-FR" dirty="0" err="1" smtClean="0"/>
              <a:t>rappellera</a:t>
            </a:r>
            <a:r>
              <a:rPr lang="en-GB" altLang="fr-FR" dirty="0" smtClean="0"/>
              <a:t> </a:t>
            </a:r>
            <a:r>
              <a:rPr lang="en-GB" altLang="fr-FR" dirty="0" err="1" smtClean="0"/>
              <a:t>simplement</a:t>
            </a:r>
            <a:r>
              <a:rPr lang="en-GB" altLang="fr-FR" dirty="0" smtClean="0"/>
              <a:t> </a:t>
            </a:r>
            <a:r>
              <a:rPr lang="en-GB" altLang="fr-FR" dirty="0" err="1" smtClean="0"/>
              <a:t>ici</a:t>
            </a:r>
            <a:endParaRPr lang="en-GB" altLang="fr-FR" dirty="0" smtClean="0"/>
          </a:p>
        </p:txBody>
      </p:sp>
      <p:sp>
        <p:nvSpPr>
          <p:cNvPr id="4" name="Espace réservé du numéro de diapositive 3"/>
          <p:cNvSpPr txBox="1">
            <a:spLocks noGrp="1"/>
          </p:cNvSpPr>
          <p:nvPr/>
        </p:nvSpPr>
        <p:spPr bwMode="auto">
          <a:xfrm>
            <a:off x="4020505" y="9722393"/>
            <a:ext cx="3077137" cy="51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23" tIns="47361" rIns="94723" bIns="47361" anchor="b"/>
          <a:lstStyle>
            <a:lvl1pPr eaLnBrk="0" hangingPunct="0">
              <a:defRPr>
                <a:solidFill>
                  <a:schemeClr val="tx1"/>
                </a:solidFill>
                <a:latin typeface="Arial" pitchFamily="34" charset="0"/>
                <a:cs typeface="Arial" pitchFamily="34" charset="0"/>
              </a:defRPr>
            </a:lvl1pPr>
            <a:lvl2pPr marL="742950" indent="-2841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7013"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13EC24F-75E7-4BC8-9955-F1A67F9B0F70}" type="slidenum">
              <a:rPr lang="fr-FR" altLang="fr-FR" sz="1300">
                <a:latin typeface="Calibri" pitchFamily="34" charset="0"/>
              </a:rPr>
              <a:pPr algn="r" eaLnBrk="1" hangingPunct="1"/>
              <a:t>4</a:t>
            </a:fld>
            <a:endParaRPr lang="fr-FR" altLang="fr-FR" sz="1300">
              <a:latin typeface="Calibri" pitchFamily="34" charset="0"/>
            </a:endParaRPr>
          </a:p>
        </p:txBody>
      </p:sp>
    </p:spTree>
    <p:extLst>
      <p:ext uri="{BB962C8B-B14F-4D97-AF65-F5344CB8AC3E}">
        <p14:creationId xmlns:p14="http://schemas.microsoft.com/office/powerpoint/2010/main" val="1578074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solidFill>
                  <a:srgbClr val="FFFF00"/>
                </a:solidFill>
              </a:rPr>
              <a:t>At this stage, having set-up the context  le me describe now the science and innovation </a:t>
            </a:r>
            <a:r>
              <a:rPr lang="en-US" dirty="0" err="1">
                <a:solidFill>
                  <a:srgbClr val="FFFF00"/>
                </a:solidFill>
              </a:rPr>
              <a:t>innvolved</a:t>
            </a:r>
            <a:r>
              <a:rPr lang="en-US" dirty="0">
                <a:solidFill>
                  <a:srgbClr val="FFFF00"/>
                </a:solidFill>
              </a:rPr>
              <a:t> in the quest for better batteries via some </a:t>
            </a:r>
            <a:r>
              <a:rPr lang="en-US" dirty="0" err="1">
                <a:solidFill>
                  <a:srgbClr val="FFFF00"/>
                </a:solidFill>
              </a:rPr>
              <a:t>exemples</a:t>
            </a:r>
            <a:r>
              <a:rPr lang="en-US" dirty="0">
                <a:solidFill>
                  <a:srgbClr val="FFFF00"/>
                </a:solidFill>
              </a:rPr>
              <a:t> </a:t>
            </a:r>
            <a:r>
              <a:rPr lang="en-US" dirty="0" err="1">
                <a:solidFill>
                  <a:srgbClr val="FFFF00"/>
                </a:solidFill>
              </a:rPr>
              <a:t>dedidacted</a:t>
            </a:r>
            <a:r>
              <a:rPr lang="en-US" dirty="0">
                <a:solidFill>
                  <a:srgbClr val="FFFF00"/>
                </a:solidFill>
              </a:rPr>
              <a:t> to improve either the battery capacity, battery sustainability or battery smartness .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233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48</a:t>
            </a:fld>
            <a:endParaRPr lang="fr-FR" altLang="fr-FR"/>
          </a:p>
        </p:txBody>
      </p:sp>
    </p:spTree>
    <p:extLst>
      <p:ext uri="{BB962C8B-B14F-4D97-AF65-F5344CB8AC3E}">
        <p14:creationId xmlns:p14="http://schemas.microsoft.com/office/powerpoint/2010/main" val="1793008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49</a:t>
            </a:fld>
            <a:endParaRPr lang="fr-FR" altLang="fr-FR"/>
          </a:p>
        </p:txBody>
      </p:sp>
    </p:spTree>
    <p:extLst>
      <p:ext uri="{BB962C8B-B14F-4D97-AF65-F5344CB8AC3E}">
        <p14:creationId xmlns:p14="http://schemas.microsoft.com/office/powerpoint/2010/main" val="1751693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Qui contient des directives au niveau de l’empreinte carbone, de </a:t>
            </a:r>
            <a:r>
              <a:rPr lang="fr-FR" dirty="0" err="1" smtClean="0"/>
              <a:t>matriaux</a:t>
            </a:r>
            <a:r>
              <a:rPr lang="fr-FR" dirty="0" smtClean="0"/>
              <a:t> </a:t>
            </a:r>
            <a:r>
              <a:rPr lang="fr-FR" dirty="0" err="1" smtClean="0"/>
              <a:t>cycls</a:t>
            </a:r>
            <a:r>
              <a:rPr lang="fr-FR" dirty="0" smtClean="0"/>
              <a:t> , et leur santé et durée de vie . </a:t>
            </a:r>
          </a:p>
          <a:p>
            <a:endParaRPr lang="fr-FR" dirty="0" smtClean="0"/>
          </a:p>
          <a:p>
            <a:r>
              <a:rPr lang="fr-FR" dirty="0" smtClean="0"/>
              <a:t>Les obligations de recyclage sont les bienvenus mais celles </a:t>
            </a:r>
            <a:r>
              <a:rPr lang="fr-FR" dirty="0" err="1" smtClean="0"/>
              <a:t>cocernant</a:t>
            </a:r>
            <a:r>
              <a:rPr lang="fr-FR" dirty="0" smtClean="0"/>
              <a:t> les teneurs minimales devront être reconsidérés compte tenu des </a:t>
            </a:r>
            <a:r>
              <a:rPr lang="fr-FR" dirty="0" err="1" smtClean="0"/>
              <a:t>incertitides</a:t>
            </a:r>
            <a:r>
              <a:rPr lang="fr-FR" dirty="0" smtClean="0"/>
              <a:t> qui </a:t>
            </a:r>
            <a:r>
              <a:rPr lang="fr-FR" dirty="0" err="1" smtClean="0"/>
              <a:t>plannent</a:t>
            </a:r>
            <a:r>
              <a:rPr lang="fr-FR" dirty="0" smtClean="0"/>
              <a:t> sur les </a:t>
            </a:r>
            <a:r>
              <a:rPr lang="fr-FR" dirty="0" err="1" smtClean="0"/>
              <a:t>quantites</a:t>
            </a:r>
            <a:r>
              <a:rPr lang="fr-FR" dirty="0" smtClean="0"/>
              <a:t> de </a:t>
            </a:r>
            <a:r>
              <a:rPr lang="fr-FR" dirty="0" err="1" smtClean="0"/>
              <a:t>matériaus</a:t>
            </a:r>
            <a:r>
              <a:rPr lang="fr-FR" dirty="0" smtClean="0"/>
              <a:t> disponibles </a:t>
            </a:r>
          </a:p>
          <a:p>
            <a:r>
              <a:rPr lang="fr-FR" dirty="0" smtClean="0"/>
              <a:t>Et </a:t>
            </a:r>
            <a:r>
              <a:rPr lang="fr-FR" dirty="0" err="1" smtClean="0"/>
              <a:t>verification</a:t>
            </a:r>
            <a:r>
              <a:rPr lang="fr-FR" dirty="0" smtClean="0"/>
              <a:t> du respect de ces obligations vis-à-vis des batteries importés </a:t>
            </a:r>
            <a:br>
              <a:rPr lang="fr-FR" dirty="0" smtClean="0"/>
            </a:b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662" rtl="0" eaLnBrk="1" fontAlgn="base" latinLnBrk="0" hangingPunct="1">
              <a:lnSpc>
                <a:spcPct val="100000"/>
              </a:lnSpc>
              <a:spcBef>
                <a:spcPct val="0"/>
              </a:spcBef>
              <a:spcAft>
                <a:spcPct val="0"/>
              </a:spcAft>
              <a:buClrTx/>
              <a:buSzTx/>
              <a:buFontTx/>
              <a:buNone/>
              <a:tabLst/>
              <a:defRPr/>
            </a:pPr>
            <a:fld id="{EAFB1BDC-8354-4081-A4DF-A5FB5FF2DF3B}" type="slidenum">
              <a:rPr kumimoji="0" lang="fr-FR" alt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662" rtl="0" eaLnBrk="1" fontAlgn="base" latinLnBrk="0" hangingPunct="1">
                <a:lnSpc>
                  <a:spcPct val="100000"/>
                </a:lnSpc>
                <a:spcBef>
                  <a:spcPct val="0"/>
                </a:spcBef>
                <a:spcAft>
                  <a:spcPct val="0"/>
                </a:spcAft>
                <a:buClrTx/>
                <a:buSzTx/>
                <a:buFontTx/>
                <a:buNone/>
                <a:tabLst/>
                <a:defRPr/>
              </a:pPr>
              <a:t>51</a:t>
            </a:fld>
            <a:endParaRPr kumimoji="0" lang="fr-FR" alt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983917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882487" fontAlgn="auto">
              <a:spcBef>
                <a:spcPts val="0"/>
              </a:spcBef>
              <a:spcAft>
                <a:spcPts val="0"/>
              </a:spcAft>
              <a:defRPr/>
            </a:pPr>
            <a:fld id="{EAFB1BDC-8354-4081-A4DF-A5FB5FF2DF3B}" type="slidenum">
              <a:rPr lang="fr-FR" altLang="fr-FR">
                <a:solidFill>
                  <a:prstClr val="black"/>
                </a:solidFill>
                <a:latin typeface="Calibri"/>
                <a:cs typeface="+mn-cs"/>
              </a:rPr>
              <a:pPr defTabSz="882487" fontAlgn="auto">
                <a:spcBef>
                  <a:spcPts val="0"/>
                </a:spcBef>
                <a:spcAft>
                  <a:spcPts val="0"/>
                </a:spcAft>
                <a:defRPr/>
              </a:pPr>
              <a:t>52</a:t>
            </a:fld>
            <a:endParaRPr lang="fr-FR" altLang="fr-FR">
              <a:solidFill>
                <a:prstClr val="black"/>
              </a:solidFill>
              <a:latin typeface="Calibri"/>
              <a:cs typeface="+mn-cs"/>
            </a:endParaRPr>
          </a:p>
        </p:txBody>
      </p:sp>
    </p:spTree>
    <p:extLst>
      <p:ext uri="{BB962C8B-B14F-4D97-AF65-F5344CB8AC3E}">
        <p14:creationId xmlns:p14="http://schemas.microsoft.com/office/powerpoint/2010/main" val="1256942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FB1BDC-8354-4081-A4DF-A5FB5FF2DF3B}" type="slidenum">
              <a:rPr lang="fr-FR" altLang="fr-FR" smtClean="0"/>
              <a:pPr/>
              <a:t>53</a:t>
            </a:fld>
            <a:endParaRPr lang="fr-FR" altLang="fr-FR"/>
          </a:p>
        </p:txBody>
      </p:sp>
    </p:spTree>
    <p:extLst>
      <p:ext uri="{BB962C8B-B14F-4D97-AF65-F5344CB8AC3E}">
        <p14:creationId xmlns:p14="http://schemas.microsoft.com/office/powerpoint/2010/main" val="4294237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Bureau de recherches géologiques et minières</a:t>
            </a:r>
          </a:p>
          <a:p>
            <a:endParaRPr lang="fr-FR" sz="1200" b="0" i="0" u="none" strike="noStrike" baseline="0" dirty="0"/>
          </a:p>
          <a:p>
            <a:r>
              <a:rPr lang="fr-FR" sz="1200" b="0" i="0" u="none" strike="noStrike" baseline="0" dirty="0"/>
              <a:t> </a:t>
            </a:r>
          </a:p>
          <a:p>
            <a:r>
              <a:rPr lang="fr-FR" sz="1200" b="0" i="0" u="none" strike="noStrike" baseline="0" dirty="0"/>
              <a:t>ite « de Beauvoir », du nom de l’ancienne </a:t>
            </a:r>
            <a:r>
              <a:rPr lang="fr-FR" sz="1200" b="0" i="0" u="none" strike="noStrike" baseline="0" dirty="0" err="1"/>
              <a:t>sociétéexploitante</a:t>
            </a:r>
            <a:r>
              <a:rPr lang="fr-FR" sz="1200" b="0" i="0" u="none" strike="noStrike" baseline="0" dirty="0"/>
              <a:t>, et située en bordure de la forêt des </a:t>
            </a:r>
            <a:r>
              <a:rPr lang="fr-FR" sz="1200" b="0" i="0" u="none" strike="noStrike" baseline="0" dirty="0" err="1"/>
              <a:t>Colettes</a:t>
            </a:r>
            <a:r>
              <a:rPr lang="fr-FR" sz="1200" b="0" i="0" u="none" strike="noStrike" baseline="0" dirty="0"/>
              <a:t>, à la limite des départements de l’Allier et </a:t>
            </a:r>
            <a:r>
              <a:rPr lang="fr-FR" sz="1200" b="0" i="0" u="none" strike="noStrike" baseline="0" dirty="0" err="1"/>
              <a:t>duPuy-de-Dôme</a:t>
            </a:r>
            <a:r>
              <a:rPr lang="fr-FR" sz="1200" b="0" i="0" u="none" strike="noStrike" baseline="0" dirty="0"/>
              <a:t>, </a:t>
            </a:r>
          </a:p>
          <a:p>
            <a:endParaRPr lang="fr-FR" sz="1200" b="0" i="0" u="none" strike="noStrike" baseline="0" dirty="0"/>
          </a:p>
          <a:p>
            <a:r>
              <a:rPr lang="fr-FR" sz="1200" b="0" i="0" u="none" strike="noStrike" baseline="0" dirty="0"/>
              <a:t>IMERYS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662" rtl="0" eaLnBrk="1" fontAlgn="base" latinLnBrk="0" hangingPunct="1">
              <a:lnSpc>
                <a:spcPct val="100000"/>
              </a:lnSpc>
              <a:spcBef>
                <a:spcPct val="0"/>
              </a:spcBef>
              <a:spcAft>
                <a:spcPct val="0"/>
              </a:spcAft>
              <a:buClrTx/>
              <a:buSzTx/>
              <a:buFontTx/>
              <a:buNone/>
              <a:tabLst/>
              <a:defRPr/>
            </a:pPr>
            <a:fld id="{EAFB1BDC-8354-4081-A4DF-A5FB5FF2DF3B}" type="slidenum">
              <a:rPr kumimoji="0" lang="fr-FR" alt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662" rtl="0" eaLnBrk="1" fontAlgn="base" latinLnBrk="0" hangingPunct="1">
                <a:lnSpc>
                  <a:spcPct val="100000"/>
                </a:lnSpc>
                <a:spcBef>
                  <a:spcPct val="0"/>
                </a:spcBef>
                <a:spcAft>
                  <a:spcPct val="0"/>
                </a:spcAft>
                <a:buClrTx/>
                <a:buSzTx/>
                <a:buFontTx/>
                <a:buNone/>
                <a:tabLst/>
                <a:defRPr/>
              </a:pPr>
              <a:t>55</a:t>
            </a:fld>
            <a:endParaRPr kumimoji="0" lang="fr-FR" alt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013056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not a simple pipeline of </a:t>
            </a:r>
            <a:r>
              <a:rPr lang="fr-FR" dirty="0" err="1"/>
              <a:t>dreams</a:t>
            </a:r>
            <a:r>
              <a:rPr lang="fr-FR" dirty="0"/>
              <a:t> </a:t>
            </a:r>
            <a:r>
              <a:rPr lang="fr-FR" dirty="0" err="1"/>
              <a:t>since</a:t>
            </a:r>
            <a:r>
              <a:rPr lang="fr-FR" dirty="0"/>
              <a:t> </a:t>
            </a:r>
            <a:r>
              <a:rPr lang="fr-FR" dirty="0" err="1"/>
              <a:t>several</a:t>
            </a:r>
            <a:r>
              <a:rPr lang="fr-FR" dirty="0"/>
              <a:t> </a:t>
            </a:r>
            <a:r>
              <a:rPr lang="fr-FR" dirty="0" err="1"/>
              <a:t>steps</a:t>
            </a:r>
            <a:r>
              <a:rPr lang="fr-FR" dirty="0"/>
              <a:t> ave </a:t>
            </a:r>
            <a:r>
              <a:rPr lang="fr-FR" dirty="0" err="1"/>
              <a:t>already</a:t>
            </a:r>
            <a:r>
              <a:rPr lang="fr-FR" dirty="0"/>
              <a:t> </a:t>
            </a:r>
            <a:r>
              <a:rPr lang="fr-FR" dirty="0" err="1"/>
              <a:t>being</a:t>
            </a:r>
            <a:r>
              <a:rPr lang="fr-FR" dirty="0"/>
              <a:t> </a:t>
            </a:r>
            <a:r>
              <a:rPr lang="fr-FR" dirty="0" err="1"/>
              <a:t>achieved</a:t>
            </a:r>
            <a:r>
              <a:rPr lang="fr-FR" dirty="0"/>
              <a:t>; </a:t>
            </a:r>
          </a:p>
        </p:txBody>
      </p:sp>
      <p:sp>
        <p:nvSpPr>
          <p:cNvPr id="4" name="Espace réservé du numéro de diapositive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AFB1BDC-8354-4081-A4DF-A5FB5FF2DF3B}" type="slidenum">
              <a:rPr kumimoji="0" lang="fr-FR" alt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56</a:t>
            </a:fld>
            <a:endParaRPr kumimoji="0" lang="fr-FR" alt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020403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662" rtl="0" eaLnBrk="1" fontAlgn="base" latinLnBrk="0" hangingPunct="1">
              <a:lnSpc>
                <a:spcPct val="100000"/>
              </a:lnSpc>
              <a:spcBef>
                <a:spcPct val="0"/>
              </a:spcBef>
              <a:spcAft>
                <a:spcPct val="0"/>
              </a:spcAft>
              <a:buClrTx/>
              <a:buSzTx/>
              <a:buFontTx/>
              <a:buNone/>
              <a:tabLst/>
              <a:defRPr/>
            </a:pPr>
            <a:fld id="{1F719499-B5F8-40C1-AEE1-2AC66CF909B2}" type="slidenum">
              <a:rPr kumimoji="0" 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662" rtl="0" eaLnBrk="1" fontAlgn="base" latinLnBrk="0" hangingPunct="1">
                <a:lnSpc>
                  <a:spcPct val="100000"/>
                </a:lnSpc>
                <a:spcBef>
                  <a:spcPct val="0"/>
                </a:spcBef>
                <a:spcAft>
                  <a:spcPct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413069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latin typeface="Arial" panose="020B0604020202020204" pitchFamily="34" charset="0"/>
                <a:cs typeface="Arial" panose="020B0604020202020204" pitchFamily="34" charset="0"/>
              </a:rPr>
              <a:t>Il existe différentes pistes de recherche prometteuses sur la conversion de l’énergie solaire sont actuellement poursuivies  mais leur temps de maturation reste incertain. elles consistent entre autres à transformer l’energie solaire  transformer l’énergie en différents vecteurs  que sont</a:t>
            </a:r>
          </a:p>
          <a:p>
            <a:r>
              <a:rPr lang="fr-FR" altLang="fr-FR" dirty="0" smtClean="0">
                <a:latin typeface="Arial" panose="020B0604020202020204" pitchFamily="34" charset="0"/>
                <a:cs typeface="Arial" panose="020B0604020202020204" pitchFamily="34" charset="0"/>
                <a:sym typeface="Wingdings" panose="05000000000000000000" pitchFamily="2" charset="2"/>
              </a:rPr>
              <a:t> </a:t>
            </a:r>
            <a:r>
              <a:rPr lang="fr-FR" altLang="fr-FR" dirty="0" smtClean="0">
                <a:latin typeface="Arial" panose="020B0604020202020204" pitchFamily="34" charset="0"/>
                <a:cs typeface="Arial" panose="020B0604020202020204" pitchFamily="34" charset="0"/>
              </a:rPr>
              <a:t> l’électricité par la conversion </a:t>
            </a:r>
            <a:r>
              <a:rPr lang="fr-FR" altLang="fr-FR" dirty="0" err="1" smtClean="0">
                <a:latin typeface="Arial" panose="020B0604020202020204" pitchFamily="34" charset="0"/>
                <a:cs typeface="Arial" panose="020B0604020202020204" pitchFamily="34" charset="0"/>
              </a:rPr>
              <a:t>photovoltaique</a:t>
            </a:r>
            <a:endParaRPr lang="fr-FR" altLang="fr-FR" dirty="0" smtClean="0">
              <a:latin typeface="Arial" panose="020B0604020202020204" pitchFamily="34" charset="0"/>
              <a:cs typeface="Arial" panose="020B0604020202020204" pitchFamily="34" charset="0"/>
            </a:endParaRPr>
          </a:p>
          <a:p>
            <a:r>
              <a:rPr lang="fr-FR" altLang="fr-FR" dirty="0" smtClean="0">
                <a:latin typeface="Arial" panose="020B0604020202020204" pitchFamily="34" charset="0"/>
                <a:cs typeface="Arial" panose="020B0604020202020204" pitchFamily="34" charset="0"/>
                <a:sym typeface="Wingdings" panose="05000000000000000000" pitchFamily="2" charset="2"/>
              </a:rPr>
              <a:t></a:t>
            </a:r>
            <a:r>
              <a:rPr lang="fr-FR" altLang="fr-FR" dirty="0" smtClean="0">
                <a:latin typeface="Arial" panose="020B0604020202020204" pitchFamily="34" charset="0"/>
                <a:cs typeface="Arial" panose="020B0604020202020204" pitchFamily="34" charset="0"/>
              </a:rPr>
              <a:t>  L’hydrogène par les </a:t>
            </a:r>
            <a:r>
              <a:rPr lang="fr-FR" altLang="fr-FR" dirty="0" err="1" smtClean="0">
                <a:latin typeface="Arial" panose="020B0604020202020204" pitchFamily="34" charset="0"/>
                <a:cs typeface="Arial" panose="020B0604020202020204" pitchFamily="34" charset="0"/>
              </a:rPr>
              <a:t>reactions</a:t>
            </a:r>
            <a:r>
              <a:rPr lang="fr-FR" altLang="fr-FR" dirty="0" smtClean="0">
                <a:latin typeface="Arial" panose="020B0604020202020204" pitchFamily="34" charset="0"/>
                <a:cs typeface="Arial" panose="020B0604020202020204" pitchFamily="34" charset="0"/>
              </a:rPr>
              <a:t> de </a:t>
            </a:r>
            <a:r>
              <a:rPr lang="fr-FR" altLang="fr-FR" dirty="0" err="1" smtClean="0">
                <a:latin typeface="Arial" panose="020B0604020202020204" pitchFamily="34" charset="0"/>
                <a:cs typeface="Arial" panose="020B0604020202020204" pitchFamily="34" charset="0"/>
              </a:rPr>
              <a:t>photocatalyse</a:t>
            </a:r>
            <a:r>
              <a:rPr lang="fr-FR" altLang="fr-FR" dirty="0" smtClean="0">
                <a:latin typeface="Arial" panose="020B0604020202020204" pitchFamily="34" charset="0"/>
                <a:cs typeface="Arial" panose="020B0604020202020204" pitchFamily="34" charset="0"/>
              </a:rPr>
              <a:t> tirant parti de la jonction </a:t>
            </a:r>
            <a:r>
              <a:rPr lang="fr-FR" altLang="fr-FR" dirty="0" err="1" smtClean="0">
                <a:latin typeface="Arial" panose="020B0604020202020204" pitchFamily="34" charset="0"/>
                <a:cs typeface="Arial" panose="020B0604020202020204" pitchFamily="34" charset="0"/>
              </a:rPr>
              <a:t>semic-conducteur</a:t>
            </a:r>
            <a:r>
              <a:rPr lang="fr-FR" altLang="fr-FR" dirty="0" smtClean="0">
                <a:latin typeface="Arial" panose="020B0604020202020204" pitchFamily="34" charset="0"/>
                <a:cs typeface="Arial" panose="020B0604020202020204" pitchFamily="34" charset="0"/>
              </a:rPr>
              <a:t> liquide pour dissocier H2O en H2 et OZ </a:t>
            </a:r>
          </a:p>
          <a:p>
            <a:pPr marL="171450" indent="-171450">
              <a:buFont typeface="Wingdings" panose="05000000000000000000" pitchFamily="2" charset="2"/>
              <a:buChar char="à"/>
            </a:pPr>
            <a:r>
              <a:rPr lang="fr-FR" altLang="fr-FR" dirty="0" smtClean="0">
                <a:latin typeface="Arial" panose="020B0604020202020204" pitchFamily="34" charset="0"/>
                <a:cs typeface="Arial" panose="020B0604020202020204" pitchFamily="34" charset="0"/>
                <a:sym typeface="Wingdings" panose="05000000000000000000" pitchFamily="2" charset="2"/>
              </a:rPr>
              <a:t>Les biocombustibles ou </a:t>
            </a:r>
            <a:r>
              <a:rPr lang="fr-FR" altLang="fr-FR" dirty="0" err="1" smtClean="0">
                <a:latin typeface="Arial" panose="020B0604020202020204" pitchFamily="34" charset="0"/>
                <a:cs typeface="Arial" panose="020B0604020202020204" pitchFamily="34" charset="0"/>
                <a:sym typeface="Wingdings" panose="05000000000000000000" pitchFamily="2" charset="2"/>
              </a:rPr>
              <a:t>biofuels</a:t>
            </a:r>
            <a:r>
              <a:rPr lang="fr-FR" altLang="fr-FR" dirty="0" smtClean="0">
                <a:latin typeface="Arial" panose="020B0604020202020204" pitchFamily="34" charset="0"/>
                <a:cs typeface="Arial" panose="020B0604020202020204" pitchFamily="34" charset="0"/>
                <a:sym typeface="Wingdings" panose="05000000000000000000" pitchFamily="2" charset="2"/>
              </a:rPr>
              <a:t> par la photosynthèse naturelle ou artificielles avec la mise au point de dispositifs enzymatiques </a:t>
            </a:r>
            <a:r>
              <a:rPr lang="fr-FR" altLang="fr-FR" dirty="0" err="1" smtClean="0">
                <a:latin typeface="Arial" panose="020B0604020202020204" pitchFamily="34" charset="0"/>
                <a:cs typeface="Arial" panose="020B0604020202020204" pitchFamily="34" charset="0"/>
                <a:sym typeface="Wingdings" panose="05000000000000000000" pitchFamily="2" charset="2"/>
              </a:rPr>
              <a:t>sophisticés</a:t>
            </a:r>
            <a:r>
              <a:rPr lang="fr-FR" altLang="fr-FR" dirty="0" smtClean="0">
                <a:latin typeface="Arial" panose="020B0604020202020204" pitchFamily="34" charset="0"/>
                <a:cs typeface="Arial" panose="020B0604020202020204" pitchFamily="34" charset="0"/>
                <a:sym typeface="Wingdings" panose="05000000000000000000" pitchFamily="2" charset="2"/>
              </a:rPr>
              <a:t>. </a:t>
            </a:r>
          </a:p>
          <a:p>
            <a:pPr marL="171450" indent="-171450">
              <a:buFont typeface="Wingdings" panose="05000000000000000000" pitchFamily="2" charset="2"/>
              <a:buChar char="à"/>
            </a:pPr>
            <a:endParaRPr lang="fr-FR" altLang="fr-FR"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Espace réservé du numéro de diapositive 3"/>
          <p:cNvSpPr txBox="1">
            <a:spLocks noGrp="1"/>
          </p:cNvSpPr>
          <p:nvPr/>
        </p:nvSpPr>
        <p:spPr>
          <a:xfrm>
            <a:off x="3849688" y="9429750"/>
            <a:ext cx="2946400" cy="496888"/>
          </a:xfrm>
          <a:prstGeom prst="rect">
            <a:avLst/>
          </a:prstGeom>
          <a:noFill/>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DFD25A-558F-453B-AC09-72A99E46780B}"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3942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xfrm>
            <a:off x="955675" y="685800"/>
            <a:ext cx="4948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62" tIns="43731" rIns="87462" bIns="43731" numCol="1" anchor="t" anchorCtr="0" compatLnSpc="1">
            <a:prstTxWarp prst="textNoShape">
              <a:avLst/>
            </a:prstTxWarp>
          </a:bodyPr>
          <a:lstStyle/>
          <a:p>
            <a:r>
              <a:rPr lang="en-GB" altLang="fr-FR" dirty="0" smtClean="0"/>
              <a:t>Il </a:t>
            </a:r>
            <a:r>
              <a:rPr lang="en-GB" altLang="fr-FR" dirty="0" err="1" smtClean="0"/>
              <a:t>s’ahit</a:t>
            </a:r>
            <a:r>
              <a:rPr lang="en-GB" altLang="fr-FR" dirty="0" smtClean="0"/>
              <a:t> </a:t>
            </a:r>
            <a:r>
              <a:rPr lang="en-GB" altLang="fr-FR" dirty="0" err="1" smtClean="0"/>
              <a:t>d’énergies</a:t>
            </a:r>
            <a:r>
              <a:rPr lang="en-GB" altLang="fr-FR" dirty="0" smtClean="0"/>
              <a:t> de flux </a:t>
            </a:r>
          </a:p>
        </p:txBody>
      </p:sp>
      <p:sp>
        <p:nvSpPr>
          <p:cNvPr id="4"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2" tIns="43731" rIns="87462" bIns="43731" anchor="b"/>
          <a:lstStyle>
            <a:lvl1pPr defTabSz="874713">
              <a:defRPr>
                <a:solidFill>
                  <a:schemeClr val="tx1"/>
                </a:solidFill>
                <a:latin typeface="Calibri" panose="020F0502020204030204" pitchFamily="34" charset="0"/>
              </a:defRPr>
            </a:lvl1pPr>
            <a:lvl2pPr marL="711200" indent="-273050" defTabSz="874713">
              <a:defRPr>
                <a:solidFill>
                  <a:schemeClr val="tx1"/>
                </a:solidFill>
                <a:latin typeface="Calibri" panose="020F0502020204030204" pitchFamily="34" charset="0"/>
              </a:defRPr>
            </a:lvl2pPr>
            <a:lvl3pPr marL="1093788" indent="-219075" defTabSz="874713">
              <a:defRPr>
                <a:solidFill>
                  <a:schemeClr val="tx1"/>
                </a:solidFill>
                <a:latin typeface="Calibri" panose="020F0502020204030204" pitchFamily="34" charset="0"/>
              </a:defRPr>
            </a:lvl3pPr>
            <a:lvl4pPr marL="1531938" indent="-219075" defTabSz="874713">
              <a:defRPr>
                <a:solidFill>
                  <a:schemeClr val="tx1"/>
                </a:solidFill>
                <a:latin typeface="Calibri" panose="020F0502020204030204" pitchFamily="34" charset="0"/>
              </a:defRPr>
            </a:lvl4pPr>
            <a:lvl5pPr marL="1968500" indent="-219075" defTabSz="874713">
              <a:defRPr>
                <a:solidFill>
                  <a:schemeClr val="tx1"/>
                </a:solidFill>
                <a:latin typeface="Calibri" panose="020F0502020204030204" pitchFamily="34" charset="0"/>
              </a:defRPr>
            </a:lvl5pPr>
            <a:lvl6pPr marL="2425700" indent="-219075" defTabSz="874713" fontAlgn="base">
              <a:spcBef>
                <a:spcPct val="0"/>
              </a:spcBef>
              <a:spcAft>
                <a:spcPct val="0"/>
              </a:spcAft>
              <a:defRPr>
                <a:solidFill>
                  <a:schemeClr val="tx1"/>
                </a:solidFill>
                <a:latin typeface="Calibri" panose="020F0502020204030204" pitchFamily="34" charset="0"/>
              </a:defRPr>
            </a:lvl6pPr>
            <a:lvl7pPr marL="2882900" indent="-219075" defTabSz="874713" fontAlgn="base">
              <a:spcBef>
                <a:spcPct val="0"/>
              </a:spcBef>
              <a:spcAft>
                <a:spcPct val="0"/>
              </a:spcAft>
              <a:defRPr>
                <a:solidFill>
                  <a:schemeClr val="tx1"/>
                </a:solidFill>
                <a:latin typeface="Calibri" panose="020F0502020204030204" pitchFamily="34" charset="0"/>
              </a:defRPr>
            </a:lvl7pPr>
            <a:lvl8pPr marL="3340100" indent="-219075" defTabSz="874713" fontAlgn="base">
              <a:spcBef>
                <a:spcPct val="0"/>
              </a:spcBef>
              <a:spcAft>
                <a:spcPct val="0"/>
              </a:spcAft>
              <a:defRPr>
                <a:solidFill>
                  <a:schemeClr val="tx1"/>
                </a:solidFill>
                <a:latin typeface="Calibri" panose="020F0502020204030204" pitchFamily="34" charset="0"/>
              </a:defRPr>
            </a:lvl8pPr>
            <a:lvl9pPr marL="3797300" indent="-219075" defTabSz="874713" fontAlgn="base">
              <a:spcBef>
                <a:spcPct val="0"/>
              </a:spcBef>
              <a:spcAft>
                <a:spcPct val="0"/>
              </a:spcAft>
              <a:defRPr>
                <a:solidFill>
                  <a:schemeClr val="tx1"/>
                </a:solidFill>
                <a:latin typeface="Calibri" panose="020F0502020204030204" pitchFamily="34" charset="0"/>
              </a:defRPr>
            </a:lvl9pPr>
          </a:lstStyle>
          <a:p>
            <a:pPr algn="r"/>
            <a:fld id="{A315574A-D87E-47C9-BE91-7EAB397B88ED}" type="slidenum">
              <a:rPr lang="fr-FR" altLang="fr-FR" sz="1200">
                <a:cs typeface="Arial" panose="020B0604020202020204" pitchFamily="34" charset="0"/>
              </a:rPr>
              <a:pPr algn="r"/>
              <a:t>6</a:t>
            </a:fld>
            <a:endParaRPr lang="fr-FR" altLang="fr-FR" sz="1200">
              <a:cs typeface="Arial" panose="020B0604020202020204" pitchFamily="34" charset="0"/>
            </a:endParaRPr>
          </a:p>
        </p:txBody>
      </p:sp>
    </p:spTree>
    <p:extLst>
      <p:ext uri="{BB962C8B-B14F-4D97-AF65-F5344CB8AC3E}">
        <p14:creationId xmlns:p14="http://schemas.microsoft.com/office/powerpoint/2010/main" val="396669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2000" dirty="0" smtClean="0"/>
              <a:t>Le meilleur moyen de stocker de l’énergie que je puisse penser est retranscrit ici. Comment cela fonctionne . Lorsque le vent </a:t>
            </a:r>
            <a:r>
              <a:rPr lang="fr-FR" sz="2000" dirty="0" err="1" smtClean="0"/>
              <a:t>souffe</a:t>
            </a:r>
            <a:r>
              <a:rPr lang="fr-FR" sz="2000" dirty="0" smtClean="0"/>
              <a:t> ou le soleil brille vous pomper l’eau dans le réservoir, ainsi l’énergie est emmagasiné si bien que lorsque vous voulez prendre une douche il vous suffit de tourner le robinet sans besoin d’énergie </a:t>
            </a:r>
            <a:r>
              <a:rPr lang="fr-FR" sz="2000" dirty="0" err="1" smtClean="0"/>
              <a:t>supplementaire</a:t>
            </a:r>
            <a:r>
              <a:rPr lang="fr-FR" sz="2000" dirty="0" smtClean="0"/>
              <a:t>. </a:t>
            </a:r>
          </a:p>
          <a:p>
            <a:r>
              <a:rPr lang="fr-FR" sz="2000" dirty="0" smtClean="0"/>
              <a:t>Une dérivation  moderne de ceci est un plan dans le nord du Chili où ils prévoient une centrale solaire de 600 </a:t>
            </a:r>
            <a:r>
              <a:rPr lang="fr-FR" sz="2000" dirty="0" err="1" smtClean="0"/>
              <a:t>MWh</a:t>
            </a:r>
            <a:endParaRPr lang="en-US" sz="2000" dirty="0"/>
          </a:p>
          <a:p>
            <a:endParaRPr lang="en-US" sz="2000" dirty="0"/>
          </a:p>
          <a:p>
            <a:endParaRPr lang="en-US" sz="2000" dirty="0"/>
          </a:p>
          <a:p>
            <a:r>
              <a:rPr lang="en-US" dirty="0"/>
              <a:t>Let me show, The best form of energy storage that I know of is picture here.  The way it works is  then the wind blow you pump the water so the energy needed to pump water is already done you  want to use it. Just need to turn the valve to do it.  A modern diversion of this is a plan in northern Chile where they are planning solar farm of 600 MWh and in addition to that they plan to pump sea water from the ocean up to reservoir 600 meters high.  </a:t>
            </a:r>
            <a:endParaRPr lang="fr-FR" dirty="0"/>
          </a:p>
          <a:p>
            <a:r>
              <a:rPr lang="en-US" dirty="0"/>
              <a:t> </a:t>
            </a:r>
            <a:endParaRPr lang="fr-FR" dirty="0"/>
          </a:p>
          <a:p>
            <a:r>
              <a:rPr lang="en-US" dirty="0"/>
              <a:t>Coast of </a:t>
            </a:r>
            <a:r>
              <a:rPr lang="en-US" dirty="0" err="1"/>
              <a:t>Chili,there</a:t>
            </a:r>
            <a:r>
              <a:rPr lang="en-US" dirty="0"/>
              <a:t> is a lift  </a:t>
            </a:r>
            <a:r>
              <a:rPr lang="en-US" dirty="0" err="1"/>
              <a:t>clift</a:t>
            </a:r>
            <a:r>
              <a:rPr lang="en-US" dirty="0"/>
              <a:t> of 600 m2  Solar plan of 600 Mw . To pump sea water by 600 meters ; Pump storage as a good </a:t>
            </a:r>
            <a:r>
              <a:rPr lang="en-US" dirty="0" err="1"/>
              <a:t>souce</a:t>
            </a:r>
            <a:r>
              <a:rPr lang="en-US" dirty="0"/>
              <a:t> for storing wind and sun .</a:t>
            </a:r>
            <a:endParaRPr lang="fr-FR" dirty="0"/>
          </a:p>
          <a:p>
            <a:r>
              <a:rPr lang="en-US" dirty="0"/>
              <a:t>100 dollars </a:t>
            </a:r>
            <a:r>
              <a:rPr lang="en-US" dirty="0" err="1"/>
              <a:t>kwhh</a:t>
            </a:r>
            <a:r>
              <a:rPr lang="en-US" dirty="0"/>
              <a:t> for manufacturing cost </a:t>
            </a:r>
          </a:p>
          <a:p>
            <a:endParaRPr lang="en-US" dirty="0"/>
          </a:p>
          <a:p>
            <a:endParaRPr lang="en-US" dirty="0"/>
          </a:p>
          <a:p>
            <a:r>
              <a:rPr lang="en-US" dirty="0"/>
              <a:t>The Valhalla solar/pumped hydro project</a:t>
            </a:r>
          </a:p>
          <a:p>
            <a:endParaRPr lang="en-US" dirty="0"/>
          </a:p>
          <a:p>
            <a:r>
              <a:rPr lang="en-US" dirty="0"/>
              <a:t>Pump storage is recognized as the best solution for storage energy. </a:t>
            </a:r>
            <a:endParaRPr lang="fr-FR" dirty="0"/>
          </a:p>
          <a:p>
            <a:r>
              <a:rPr lang="en-US" dirty="0"/>
              <a:t>Average energy cost somewhere around</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370A5E86-2A00-4EA7-8541-A99977C039F2}" type="slidenum">
              <a:rPr kumimoji="0" lang="fr-F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25247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Espace réservé de l'image des diapositives 1"/>
          <p:cNvSpPr>
            <a:spLocks noGrp="1" noRot="1" noChangeAspect="1" noTextEdit="1"/>
          </p:cNvSpPr>
          <p:nvPr>
            <p:ph type="sldImg"/>
          </p:nvPr>
        </p:nvSpPr>
        <p:spPr bwMode="auto">
          <a:xfrm>
            <a:off x="714375" y="744538"/>
            <a:ext cx="5373688"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23" name="Espace réservé des commentaires 2"/>
          <p:cNvSpPr>
            <a:spLocks noGrp="1"/>
          </p:cNvSpPr>
          <p:nvPr>
            <p:ph type="body" idx="1"/>
          </p:nvPr>
        </p:nvSpPr>
        <p:spPr bwMode="auto">
          <a:xfrm>
            <a:off x="679609" y="4715630"/>
            <a:ext cx="5440046" cy="44695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r>
              <a:rPr lang="en-GB" altLang="fr-FR" dirty="0" smtClean="0"/>
              <a:t>This is the reason why the three </a:t>
            </a:r>
            <a:r>
              <a:rPr lang="en-GB" altLang="fr-FR" dirty="0" err="1" smtClean="0"/>
              <a:t>pionners</a:t>
            </a:r>
            <a:r>
              <a:rPr lang="en-GB" altLang="fr-FR" dirty="0" smtClean="0"/>
              <a:t> of the discovery were awarded the Nobel prize of chemistry in 2019</a:t>
            </a:r>
          </a:p>
          <a:p>
            <a:endParaRPr lang="en-GB" altLang="fr-FR" dirty="0" smtClean="0"/>
          </a:p>
          <a:p>
            <a:r>
              <a:rPr lang="en-GB" altLang="fr-FR" dirty="0" err="1" smtClean="0"/>
              <a:t>oLe</a:t>
            </a:r>
            <a:r>
              <a:rPr lang="en-GB" altLang="fr-FR" dirty="0" smtClean="0"/>
              <a:t> </a:t>
            </a:r>
            <a:r>
              <a:rPr lang="en-GB" altLang="fr-FR" dirty="0" err="1" smtClean="0"/>
              <a:t>stockage</a:t>
            </a:r>
            <a:r>
              <a:rPr lang="en-GB" altLang="fr-FR" dirty="0" smtClean="0"/>
              <a:t> </a:t>
            </a:r>
            <a:r>
              <a:rPr lang="en-GB" altLang="fr-FR" dirty="0" err="1" smtClean="0"/>
              <a:t>electrochimique</a:t>
            </a:r>
            <a:r>
              <a:rPr lang="en-GB" altLang="fr-FR" dirty="0" smtClean="0"/>
              <a:t> qui repose sur la conversion de </a:t>
            </a:r>
            <a:r>
              <a:rPr lang="en-GB" altLang="fr-FR" dirty="0" err="1" smtClean="0"/>
              <a:t>l’energie</a:t>
            </a:r>
            <a:r>
              <a:rPr lang="en-GB" altLang="fr-FR" dirty="0" smtClean="0"/>
              <a:t> </a:t>
            </a:r>
            <a:r>
              <a:rPr lang="en-GB" altLang="fr-FR" dirty="0" err="1" smtClean="0"/>
              <a:t>chimique</a:t>
            </a:r>
            <a:r>
              <a:rPr lang="en-GB" altLang="fr-FR" dirty="0" smtClean="0"/>
              <a:t> </a:t>
            </a:r>
            <a:r>
              <a:rPr lang="en-GB" altLang="fr-FR" dirty="0" err="1" smtClean="0"/>
              <a:t>en</a:t>
            </a:r>
            <a:r>
              <a:rPr lang="en-GB" altLang="fr-FR" dirty="0" smtClean="0"/>
              <a:t> </a:t>
            </a:r>
            <a:r>
              <a:rPr lang="en-GB" altLang="fr-FR" dirty="0" err="1" smtClean="0"/>
              <a:t>energie</a:t>
            </a:r>
            <a:r>
              <a:rPr lang="en-GB" altLang="fr-FR" dirty="0" smtClean="0"/>
              <a:t> </a:t>
            </a:r>
            <a:r>
              <a:rPr lang="en-GB" altLang="fr-FR" dirty="0" err="1" smtClean="0"/>
              <a:t>electrique</a:t>
            </a:r>
            <a:r>
              <a:rPr lang="en-GB" altLang="fr-FR" dirty="0" smtClean="0"/>
              <a:t> via le dispositive </a:t>
            </a:r>
            <a:r>
              <a:rPr lang="en-GB" altLang="fr-FR" dirty="0" err="1" smtClean="0"/>
              <a:t>électrochimique</a:t>
            </a:r>
            <a:r>
              <a:rPr lang="en-GB" altLang="fr-FR" dirty="0" smtClean="0"/>
              <a:t> </a:t>
            </a:r>
            <a:r>
              <a:rPr lang="en-GB" altLang="fr-FR" dirty="0" err="1" smtClean="0"/>
              <a:t>qu’on</a:t>
            </a:r>
            <a:r>
              <a:rPr lang="en-GB" altLang="fr-FR" dirty="0" smtClean="0"/>
              <a:t> </a:t>
            </a:r>
            <a:r>
              <a:rPr lang="en-GB" altLang="fr-FR" dirty="0" err="1" smtClean="0"/>
              <a:t>appelle</a:t>
            </a:r>
            <a:r>
              <a:rPr lang="en-GB" altLang="fr-FR" dirty="0" smtClean="0"/>
              <a:t> les batteries. </a:t>
            </a:r>
          </a:p>
          <a:p>
            <a:r>
              <a:rPr lang="en-GB" altLang="fr-FR" dirty="0" err="1" smtClean="0"/>
              <a:t>Depuis</a:t>
            </a:r>
            <a:r>
              <a:rPr lang="en-GB" altLang="fr-FR" dirty="0" smtClean="0"/>
              <a:t> la &amp;</a:t>
            </a:r>
            <a:r>
              <a:rPr lang="en-GB" altLang="fr-FR" dirty="0" err="1" smtClean="0"/>
              <a:t>ére</a:t>
            </a:r>
            <a:r>
              <a:rPr lang="en-GB" altLang="fr-FR" dirty="0" smtClean="0"/>
              <a:t> </a:t>
            </a:r>
            <a:r>
              <a:rPr lang="en-GB" altLang="fr-FR" dirty="0" err="1" smtClean="0"/>
              <a:t>batterie</a:t>
            </a:r>
            <a:r>
              <a:rPr lang="en-GB" altLang="fr-FR" dirty="0" smtClean="0"/>
              <a:t> rechargeable ay </a:t>
            </a:r>
            <a:r>
              <a:rPr lang="en-GB" altLang="fr-FR" dirty="0" err="1" smtClean="0"/>
              <a:t>polmb</a:t>
            </a:r>
            <a:r>
              <a:rPr lang="en-GB" altLang="fr-FR" dirty="0" smtClean="0"/>
              <a:t> par </a:t>
            </a:r>
            <a:r>
              <a:rPr lang="en-GB" altLang="fr-FR" dirty="0" err="1" smtClean="0"/>
              <a:t>gaston</a:t>
            </a:r>
            <a:r>
              <a:rPr lang="en-GB" altLang="fr-FR" dirty="0" smtClean="0"/>
              <a:t> </a:t>
            </a:r>
            <a:r>
              <a:rPr lang="en-GB" altLang="fr-FR" dirty="0" err="1" smtClean="0"/>
              <a:t>planté</a:t>
            </a:r>
            <a:r>
              <a:rPr lang="en-GB" altLang="fr-FR" dirty="0" smtClean="0"/>
              <a:t> </a:t>
            </a:r>
            <a:r>
              <a:rPr lang="en-GB" altLang="fr-FR" dirty="0" err="1" smtClean="0"/>
              <a:t>en</a:t>
            </a:r>
            <a:r>
              <a:rPr lang="en-GB" altLang="fr-FR" dirty="0" smtClean="0"/>
              <a:t> 1859 beaucoup </a:t>
            </a:r>
            <a:r>
              <a:rPr lang="en-GB" altLang="fr-FR" dirty="0" err="1" smtClean="0"/>
              <a:t>d’autres</a:t>
            </a:r>
            <a:r>
              <a:rPr lang="en-GB" altLang="fr-FR" dirty="0" smtClean="0"/>
              <a:t> technologies </a:t>
            </a:r>
            <a:r>
              <a:rPr lang="en-GB" altLang="fr-FR" dirty="0" err="1" smtClean="0"/>
              <a:t>ont</a:t>
            </a:r>
            <a:r>
              <a:rPr lang="en-GB" altLang="fr-FR" dirty="0" smtClean="0"/>
              <a:t> vu le jour et </a:t>
            </a:r>
            <a:r>
              <a:rPr lang="en-GB" altLang="fr-FR" dirty="0" err="1" smtClean="0"/>
              <a:t>sont</a:t>
            </a:r>
            <a:r>
              <a:rPr lang="en-GB" altLang="fr-FR" dirty="0" smtClean="0"/>
              <a:t> compares </a:t>
            </a:r>
            <a:r>
              <a:rPr lang="en-GB" altLang="fr-FR" dirty="0" err="1" smtClean="0"/>
              <a:t>ici</a:t>
            </a:r>
            <a:r>
              <a:rPr lang="en-GB" altLang="fr-FR" dirty="0" smtClean="0"/>
              <a:t>  sur </a:t>
            </a:r>
            <a:r>
              <a:rPr lang="en-GB" altLang="fr-FR" dirty="0" err="1" smtClean="0"/>
              <a:t>ce</a:t>
            </a:r>
            <a:r>
              <a:rPr lang="en-GB" altLang="fr-FR" dirty="0" smtClean="0"/>
              <a:t> </a:t>
            </a:r>
            <a:r>
              <a:rPr lang="en-GB" altLang="fr-FR" dirty="0" err="1" smtClean="0"/>
              <a:t>grphe</a:t>
            </a:r>
            <a:r>
              <a:rPr lang="en-GB" altLang="fr-FR" dirty="0" smtClean="0"/>
              <a:t> </a:t>
            </a:r>
            <a:r>
              <a:rPr lang="en-GB" altLang="fr-FR" dirty="0" err="1" smtClean="0"/>
              <a:t>en</a:t>
            </a:r>
            <a:r>
              <a:rPr lang="en-GB" altLang="fr-FR" dirty="0" smtClean="0"/>
              <a:t> </a:t>
            </a:r>
            <a:r>
              <a:rPr lang="en-GB" altLang="fr-FR" dirty="0" err="1" smtClean="0"/>
              <a:t>termes</a:t>
            </a:r>
            <a:r>
              <a:rPr lang="en-GB" altLang="fr-FR" dirty="0" smtClean="0"/>
              <a:t> </a:t>
            </a:r>
            <a:r>
              <a:rPr lang="en-GB" altLang="fr-FR" dirty="0" err="1" smtClean="0"/>
              <a:t>d’énergie</a:t>
            </a:r>
            <a:r>
              <a:rPr lang="en-GB" altLang="fr-FR" dirty="0" smtClean="0"/>
              <a:t> </a:t>
            </a:r>
            <a:r>
              <a:rPr lang="en-GB" altLang="fr-FR" dirty="0" err="1" smtClean="0"/>
              <a:t>volumetrique</a:t>
            </a:r>
            <a:r>
              <a:rPr lang="en-GB" altLang="fr-FR" dirty="0" smtClean="0"/>
              <a:t> et </a:t>
            </a:r>
            <a:r>
              <a:rPr lang="en-GB" altLang="fr-FR" dirty="0" err="1" smtClean="0"/>
              <a:t>massique</a:t>
            </a:r>
            <a:r>
              <a:rPr lang="en-GB" altLang="fr-FR" dirty="0" smtClean="0"/>
              <a:t> . La </a:t>
            </a:r>
            <a:r>
              <a:rPr lang="en-GB" altLang="fr-FR" dirty="0" err="1" smtClean="0"/>
              <a:t>technologie</a:t>
            </a:r>
            <a:r>
              <a:rPr lang="en-GB" altLang="fr-FR" dirty="0" smtClean="0"/>
              <a:t> à ions qui </a:t>
            </a:r>
            <a:r>
              <a:rPr lang="en-GB" altLang="fr-FR" dirty="0" err="1" smtClean="0"/>
              <a:t>peut-être</a:t>
            </a:r>
            <a:r>
              <a:rPr lang="en-GB" altLang="fr-FR" dirty="0" smtClean="0"/>
              <a:t> vu </a:t>
            </a:r>
            <a:r>
              <a:rPr lang="en-GB" altLang="fr-FR" dirty="0" err="1" smtClean="0"/>
              <a:t>comme</a:t>
            </a:r>
            <a:r>
              <a:rPr lang="en-GB" altLang="fr-FR" dirty="0" smtClean="0"/>
              <a:t> la </a:t>
            </a:r>
            <a:r>
              <a:rPr lang="en-GB" altLang="fr-FR" dirty="0" err="1" smtClean="0"/>
              <a:t>plueLi</a:t>
            </a:r>
            <a:r>
              <a:rPr lang="en-GB" altLang="fr-FR" dirty="0" smtClean="0"/>
              <a:t> emerge , </a:t>
            </a:r>
            <a:r>
              <a:rPr lang="en-GB" altLang="fr-FR" dirty="0" err="1" smtClean="0"/>
              <a:t>elle</a:t>
            </a:r>
            <a:r>
              <a:rPr lang="en-GB" altLang="fr-FR" dirty="0" smtClean="0"/>
              <a:t> </a:t>
            </a:r>
            <a:r>
              <a:rPr lang="en-GB" altLang="fr-FR" dirty="0" err="1" smtClean="0"/>
              <a:t>peut</a:t>
            </a:r>
            <a:r>
              <a:rPr lang="en-GB" altLang="fr-FR" dirty="0" smtClean="0"/>
              <a:t> </a:t>
            </a:r>
            <a:r>
              <a:rPr lang="en-GB" altLang="fr-FR" dirty="0" err="1" smtClean="0"/>
              <a:t>être</a:t>
            </a:r>
            <a:r>
              <a:rPr lang="en-GB" altLang="fr-FR" dirty="0" smtClean="0"/>
              <a:t> </a:t>
            </a:r>
            <a:r>
              <a:rPr lang="en-GB" altLang="fr-FR" dirty="0" err="1" smtClean="0"/>
              <a:t>représenté</a:t>
            </a:r>
            <a:r>
              <a:rPr lang="en-GB" altLang="fr-FR" dirty="0" smtClean="0"/>
              <a:t> </a:t>
            </a:r>
          </a:p>
        </p:txBody>
      </p:sp>
      <p:sp>
        <p:nvSpPr>
          <p:cNvPr id="4" name="Espace réservé du numéro de diapositive 3"/>
          <p:cNvSpPr txBox="1">
            <a:spLocks noGrp="1"/>
          </p:cNvSpPr>
          <p:nvPr/>
        </p:nvSpPr>
        <p:spPr bwMode="auto">
          <a:xfrm>
            <a:off x="3850587" y="9431259"/>
            <a:ext cx="2947088" cy="4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Arial" pitchFamily="34" charset="0"/>
                <a:cs typeface="Arial" pitchFamily="34" charset="0"/>
              </a:defRPr>
            </a:lvl1pPr>
            <a:lvl2pPr marL="742950" indent="-2841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7013"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033C0-22F6-41BA-9CE7-601E0141FA09}" type="slidenum">
              <a:rPr kumimoji="0" lang="fr-FR" altLang="fr-FR" sz="1300" b="1"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300" b="1"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4395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790575"/>
            <a:ext cx="5713413" cy="3956050"/>
          </a:xfrm>
        </p:spPr>
      </p:sp>
      <p:sp>
        <p:nvSpPr>
          <p:cNvPr id="3" name="Espace réservé des commentaires 2"/>
          <p:cNvSpPr>
            <a:spLocks noGrp="1"/>
          </p:cNvSpPr>
          <p:nvPr>
            <p:ph type="body" idx="1"/>
          </p:nvPr>
        </p:nvSpPr>
        <p:spPr/>
        <p:txBody>
          <a:bodyPr/>
          <a:lstStyle/>
          <a:p>
            <a:r>
              <a:rPr lang="en-US" dirty="0" err="1" smtClean="0"/>
              <a:t>Cette</a:t>
            </a:r>
            <a:r>
              <a:rPr lang="en-US" dirty="0" smtClean="0"/>
              <a:t> </a:t>
            </a:r>
            <a:r>
              <a:rPr lang="en-US" dirty="0" err="1" smtClean="0"/>
              <a:t>technologie</a:t>
            </a:r>
            <a:r>
              <a:rPr lang="en-US" dirty="0" smtClean="0"/>
              <a:t> repose sur </a:t>
            </a:r>
            <a:r>
              <a:rPr lang="en-US" dirty="0" err="1" smtClean="0"/>
              <a:t>lutilisation</a:t>
            </a:r>
            <a:r>
              <a:rPr lang="en-US" dirty="0" smtClean="0"/>
              <a:t> de </a:t>
            </a:r>
            <a:r>
              <a:rPr lang="en-US" dirty="0" err="1" smtClean="0"/>
              <a:t>matériaux</a:t>
            </a:r>
            <a:r>
              <a:rPr lang="en-US" dirty="0" smtClean="0"/>
              <a:t> </a:t>
            </a:r>
            <a:r>
              <a:rPr lang="en-US" dirty="0" err="1" smtClean="0"/>
              <a:t>d’insetion</a:t>
            </a:r>
            <a:r>
              <a:rPr lang="en-US" dirty="0" smtClean="0"/>
              <a:t> come electrode positive et negative </a:t>
            </a:r>
            <a:r>
              <a:rPr lang="en-US" dirty="0" err="1" smtClean="0"/>
              <a:t>separées</a:t>
            </a:r>
            <a:r>
              <a:rPr lang="en-US" dirty="0" smtClean="0"/>
              <a:t> par un electrolyte </a:t>
            </a:r>
            <a:r>
              <a:rPr lang="en-US" dirty="0" err="1" smtClean="0"/>
              <a:t>aqueux</a:t>
            </a:r>
            <a:r>
              <a:rPr lang="en-US" dirty="0" smtClean="0"/>
              <a:t>. </a:t>
            </a:r>
            <a:r>
              <a:rPr lang="en-US" dirty="0" err="1" smtClean="0"/>
              <a:t>Lorsque</a:t>
            </a:r>
            <a:r>
              <a:rPr lang="en-US" dirty="0" smtClean="0"/>
              <a:t> </a:t>
            </a:r>
            <a:r>
              <a:rPr lang="en-US" dirty="0" err="1" smtClean="0"/>
              <a:t>l’on</a:t>
            </a:r>
            <a:r>
              <a:rPr lang="en-US" dirty="0" smtClean="0"/>
              <a:t> </a:t>
            </a:r>
            <a:r>
              <a:rPr lang="en-US" dirty="0" err="1" smtClean="0"/>
              <a:t>connecte</a:t>
            </a:r>
            <a:r>
              <a:rPr lang="en-US" dirty="0" smtClean="0"/>
              <a:t> les </a:t>
            </a:r>
            <a:r>
              <a:rPr lang="en-US" dirty="0" err="1" smtClean="0"/>
              <a:t>bornes</a:t>
            </a:r>
            <a:r>
              <a:rPr lang="en-US" dirty="0" smtClean="0"/>
              <a:t> = et – de </a:t>
            </a:r>
            <a:r>
              <a:rPr lang="en-US" dirty="0" err="1" smtClean="0"/>
              <a:t>l’accumuateur</a:t>
            </a:r>
            <a:r>
              <a:rPr lang="en-US" dirty="0" smtClean="0"/>
              <a:t> , </a:t>
            </a:r>
            <a:r>
              <a:rPr lang="en-US" dirty="0" err="1" smtClean="0"/>
              <a:t>c’est</a:t>
            </a:r>
            <a:r>
              <a:rPr lang="en-US" dirty="0" smtClean="0"/>
              <a:t> a dire </a:t>
            </a:r>
            <a:r>
              <a:rPr lang="en-US" dirty="0" err="1" smtClean="0"/>
              <a:t>lorsque</a:t>
            </a:r>
            <a:r>
              <a:rPr lang="en-US" dirty="0" smtClean="0"/>
              <a:t> </a:t>
            </a:r>
            <a:r>
              <a:rPr lang="en-US" dirty="0" err="1" smtClean="0"/>
              <a:t>vous</a:t>
            </a:r>
            <a:r>
              <a:rPr lang="en-US" dirty="0" smtClean="0"/>
              <a:t> </a:t>
            </a:r>
            <a:r>
              <a:rPr lang="en-US" dirty="0" err="1" smtClean="0"/>
              <a:t>télephonez</a:t>
            </a:r>
            <a:r>
              <a:rPr lang="en-US" dirty="0" smtClean="0"/>
              <a:t> </a:t>
            </a:r>
            <a:r>
              <a:rPr lang="en-US" dirty="0" err="1" smtClean="0"/>
              <a:t>vos</a:t>
            </a:r>
            <a:r>
              <a:rPr lang="en-US" dirty="0" smtClean="0"/>
              <a:t> </a:t>
            </a:r>
            <a:r>
              <a:rPr lang="en-US" dirty="0" err="1" smtClean="0"/>
              <a:t>avez</a:t>
            </a:r>
            <a:r>
              <a:rPr lang="en-US" dirty="0" smtClean="0"/>
              <a:t> un courant qui </a:t>
            </a:r>
            <a:r>
              <a:rPr lang="en-US" dirty="0" err="1" smtClean="0"/>
              <a:t>passe</a:t>
            </a:r>
            <a:r>
              <a:rPr lang="en-US" dirty="0" smtClean="0"/>
              <a:t> </a:t>
            </a:r>
            <a:r>
              <a:rPr lang="en-US" dirty="0" err="1" smtClean="0"/>
              <a:t>entrainant</a:t>
            </a:r>
            <a:r>
              <a:rPr lang="en-US" dirty="0" smtClean="0"/>
              <a:t> </a:t>
            </a:r>
            <a:r>
              <a:rPr lang="en-US" dirty="0" err="1" smtClean="0"/>
              <a:t>une</a:t>
            </a:r>
            <a:r>
              <a:rPr lang="en-US" dirty="0" smtClean="0"/>
              <a:t> diminution de potential. </a:t>
            </a:r>
          </a:p>
          <a:p>
            <a:r>
              <a:rPr lang="en-US" dirty="0" smtClean="0"/>
              <a:t>Pour </a:t>
            </a:r>
            <a:r>
              <a:rPr lang="en-US" dirty="0" err="1" smtClean="0"/>
              <a:t>augmrenter</a:t>
            </a:r>
            <a:r>
              <a:rPr lang="en-US" dirty="0" smtClean="0"/>
              <a:t> la </a:t>
            </a:r>
            <a:r>
              <a:rPr lang="en-US" dirty="0" err="1" smtClean="0"/>
              <a:t>densité</a:t>
            </a:r>
            <a:r>
              <a:rPr lang="en-US" dirty="0" smtClean="0"/>
              <a:t> </a:t>
            </a:r>
            <a:r>
              <a:rPr lang="en-US" dirty="0" err="1" smtClean="0"/>
              <a:t>d’énergie</a:t>
            </a:r>
            <a:r>
              <a:rPr lang="en-US" dirty="0" smtClean="0"/>
              <a:t> </a:t>
            </a:r>
            <a:r>
              <a:rPr lang="en-US" dirty="0" err="1" smtClean="0"/>
              <a:t>il</a:t>
            </a:r>
            <a:r>
              <a:rPr lang="en-US" dirty="0" smtClean="0"/>
              <a:t> </a:t>
            </a:r>
            <a:r>
              <a:rPr lang="en-US" dirty="0" err="1" smtClean="0"/>
              <a:t>faut</a:t>
            </a:r>
            <a:r>
              <a:rPr lang="en-US" dirty="0" smtClean="0"/>
              <a:t> </a:t>
            </a:r>
            <a:r>
              <a:rPr lang="en-US" dirty="0" err="1" smtClean="0"/>
              <a:t>donc</a:t>
            </a:r>
            <a:r>
              <a:rPr lang="en-US" dirty="0" smtClean="0"/>
              <a:t> augmenter </a:t>
            </a:r>
            <a:r>
              <a:rPr lang="en-US" dirty="0" err="1" smtClean="0"/>
              <a:t>soit</a:t>
            </a:r>
            <a:r>
              <a:rPr lang="en-US" dirty="0" smtClean="0"/>
              <a:t> V </a:t>
            </a:r>
            <a:r>
              <a:rPr lang="en-US" dirty="0" err="1" smtClean="0"/>
              <a:t>soit</a:t>
            </a:r>
            <a:r>
              <a:rPr lang="en-US" dirty="0" smtClean="0"/>
              <a:t> la </a:t>
            </a:r>
            <a:r>
              <a:rPr lang="en-US" dirty="0" err="1" smtClean="0"/>
              <a:t>capacité</a:t>
            </a:r>
            <a:r>
              <a:rPr lang="en-US" dirty="0" smtClean="0"/>
              <a:t>. </a:t>
            </a:r>
          </a:p>
          <a:p>
            <a:r>
              <a:rPr lang="fr-FR" sz="1200" kern="1200" dirty="0" smtClean="0">
                <a:solidFill>
                  <a:schemeClr val="tx1"/>
                </a:solidFill>
                <a:effectLst/>
                <a:latin typeface="+mn-lt"/>
                <a:ea typeface="+mn-ea"/>
                <a:cs typeface="+mn-cs"/>
              </a:rPr>
              <a:t>Les technologies de batterie n’ont cessé  de s’</a:t>
            </a:r>
            <a:r>
              <a:rPr lang="fr-FR" sz="1200" kern="1200" dirty="0" err="1" smtClean="0">
                <a:solidFill>
                  <a:schemeClr val="tx1"/>
                </a:solidFill>
                <a:effectLst/>
                <a:latin typeface="+mn-lt"/>
                <a:ea typeface="+mn-ea"/>
                <a:cs typeface="+mn-cs"/>
              </a:rPr>
              <a:t>amélioer</a:t>
            </a:r>
            <a:r>
              <a:rPr lang="fr-FR" sz="1200" kern="1200" dirty="0" smtClean="0">
                <a:solidFill>
                  <a:schemeClr val="tx1"/>
                </a:solidFill>
                <a:effectLst/>
                <a:latin typeface="+mn-lt"/>
                <a:ea typeface="+mn-ea"/>
                <a:cs typeface="+mn-cs"/>
              </a:rPr>
              <a:t> avec le temps mais a </a:t>
            </a:r>
            <a:r>
              <a:rPr lang="fr-FR" sz="1200" kern="1200" dirty="0" err="1" smtClean="0">
                <a:solidFill>
                  <a:schemeClr val="tx1"/>
                </a:solidFill>
                <a:effectLst/>
                <a:latin typeface="+mn-lt"/>
                <a:ea typeface="+mn-ea"/>
                <a:cs typeface="+mn-cs"/>
              </a:rPr>
              <a:t>differente</a:t>
            </a:r>
            <a:r>
              <a:rPr lang="fr-FR" sz="1200" kern="1200" dirty="0" smtClean="0">
                <a:solidFill>
                  <a:schemeClr val="tx1"/>
                </a:solidFill>
                <a:effectLst/>
                <a:latin typeface="+mn-lt"/>
                <a:ea typeface="+mn-ea"/>
                <a:cs typeface="+mn-cs"/>
              </a:rPr>
              <a:t> vitesse </a:t>
            </a:r>
            <a:endParaRPr lang="en-US" dirty="0" smtClean="0"/>
          </a:p>
        </p:txBody>
      </p:sp>
      <p:sp>
        <p:nvSpPr>
          <p:cNvPr id="4" name="Espace réservé du numéro de diapositive 3"/>
          <p:cNvSpPr>
            <a:spLocks noGrp="1"/>
          </p:cNvSpPr>
          <p:nvPr>
            <p:ph type="sldNum" sz="quarter" idx="10"/>
          </p:nvPr>
        </p:nvSpPr>
        <p:spPr/>
        <p:txBody>
          <a:bodyPr/>
          <a:lstStyle/>
          <a:p>
            <a:pPr marL="0" marR="0" lvl="0" indent="0" algn="r" defTabSz="914662" rtl="0" eaLnBrk="1" fontAlgn="base" latinLnBrk="0" hangingPunct="1">
              <a:lnSpc>
                <a:spcPct val="100000"/>
              </a:lnSpc>
              <a:spcBef>
                <a:spcPct val="0"/>
              </a:spcBef>
              <a:spcAft>
                <a:spcPct val="0"/>
              </a:spcAft>
              <a:buClrTx/>
              <a:buSzTx/>
              <a:buFontTx/>
              <a:buNone/>
              <a:tabLst/>
              <a:defRPr/>
            </a:pPr>
            <a:fld id="{CE622102-5B83-4344-948B-72A27662AFBE}"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662"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58519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w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6" name="Datumsplatzhalter 5"/>
          <p:cNvSpPr>
            <a:spLocks noGrp="1"/>
          </p:cNvSpPr>
          <p:nvPr>
            <p:ph type="dt" sz="half" idx="10"/>
          </p:nvPr>
        </p:nvSpPr>
        <p:spPr/>
        <p:txBody>
          <a:bodyPr/>
          <a:lstStyle/>
          <a:p>
            <a:pPr>
              <a:tabLst>
                <a:tab pos="1436688" algn="l"/>
              </a:tabLst>
            </a:pPr>
            <a:fld id="{7CFE996E-4966-4CC7-815D-D94699E5ECDB}" type="slidenum">
              <a:rPr lang="fr-FR" smtClean="0">
                <a:solidFill>
                  <a:prstClr val="white"/>
                </a:solidFill>
              </a:rPr>
              <a:pPr>
                <a:tabLst>
                  <a:tab pos="1436688" algn="l"/>
                </a:tabLst>
              </a:pPr>
              <a:t>‹N°›</a:t>
            </a:fld>
            <a:r>
              <a:rPr lang="fr-FR" smtClean="0">
                <a:solidFill>
                  <a:prstClr val="white"/>
                </a:solidFill>
              </a:rPr>
              <a:t>	</a:t>
            </a:r>
            <a:fld id="{A681F152-18BC-433E-ABDE-0F5867B7B0A4}" type="datetime1">
              <a:rPr lang="fr-FR" smtClean="0">
                <a:solidFill>
                  <a:prstClr val="white"/>
                </a:solidFill>
              </a:rPr>
              <a:pPr>
                <a:tabLst>
                  <a:tab pos="1436688" algn="l"/>
                </a:tabLst>
              </a:pPr>
              <a:t>06/06/2023</a:t>
            </a:fld>
            <a:endParaRPr lang="fr-FR" dirty="0">
              <a:solidFill>
                <a:prstClr val="white"/>
              </a:solidFill>
            </a:endParaRPr>
          </a:p>
        </p:txBody>
      </p:sp>
      <p:sp>
        <p:nvSpPr>
          <p:cNvPr id="7" name="Fußzeilenplatzhalter 6"/>
          <p:cNvSpPr>
            <a:spLocks noGrp="1"/>
          </p:cNvSpPr>
          <p:nvPr>
            <p:ph type="ftr" sz="quarter" idx="11"/>
          </p:nvPr>
        </p:nvSpPr>
        <p:spPr/>
        <p:txBody>
          <a:bodyPr/>
          <a:lstStyle/>
          <a:p>
            <a:r>
              <a:rPr lang="fr-FR">
                <a:solidFill>
                  <a:prstClr val="white"/>
                </a:solidFill>
              </a:rPr>
              <a:t>Name, Affiliation</a:t>
            </a:r>
            <a:endParaRPr lang="fr-FR" dirty="0">
              <a:solidFill>
                <a:prstClr val="white"/>
              </a:solidFill>
            </a:endParaRPr>
          </a:p>
        </p:txBody>
      </p:sp>
    </p:spTree>
    <p:extLst>
      <p:ext uri="{BB962C8B-B14F-4D97-AF65-F5344CB8AC3E}">
        <p14:creationId xmlns:p14="http://schemas.microsoft.com/office/powerpoint/2010/main" val="4074511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7" name="Rectangle 6"/>
          <p:cNvSpPr/>
          <p:nvPr userDrawn="1"/>
        </p:nvSpPr>
        <p:spPr>
          <a:xfrm>
            <a:off x="0" y="14280"/>
            <a:ext cx="9906000" cy="764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81307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6917"/>
            <a:ext cx="84201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2C0A599-F319-42C4-801F-8417808A52D8}"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596114C-13BC-4783-A2AB-52AE3C8B9A8A}" type="slidenum">
              <a:rPr lang="fr-FR"/>
              <a:pPr>
                <a:defRPr/>
              </a:pPr>
              <a:t>‹N°›</a:t>
            </a:fld>
            <a:endParaRPr lang="fr-FR"/>
          </a:p>
        </p:txBody>
      </p:sp>
    </p:spTree>
    <p:extLst>
      <p:ext uri="{BB962C8B-B14F-4D97-AF65-F5344CB8AC3E}">
        <p14:creationId xmlns:p14="http://schemas.microsoft.com/office/powerpoint/2010/main" val="4096772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90A8E21D-CBAF-4096-A378-7200595FD6AC}" type="datetimeFigureOut">
              <a:rPr lang="fr-FR"/>
              <a:pPr>
                <a:defRPr/>
              </a:pPr>
              <a:t>06/06/2023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A358BDD-780C-430B-94C3-52C0BA0CF60A}" type="slidenum">
              <a:rPr lang="fr-FR"/>
              <a:pPr>
                <a:defRPr/>
              </a:pPr>
              <a:t>‹N°›</a:t>
            </a:fld>
            <a:endParaRPr lang="fr-FR"/>
          </a:p>
        </p:txBody>
      </p:sp>
    </p:spTree>
    <p:extLst>
      <p:ext uri="{BB962C8B-B14F-4D97-AF65-F5344CB8AC3E}">
        <p14:creationId xmlns:p14="http://schemas.microsoft.com/office/powerpoint/2010/main" val="90155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9F8CEE63-CA9F-4A84-9C09-00B6FF3F5579}" type="datetimeFigureOut">
              <a:rPr lang="fr-FR"/>
              <a:pPr>
                <a:defRPr/>
              </a:pPr>
              <a:t>06/06/2023</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76931209-BB4A-445D-A3AD-24FF9846D73E}" type="slidenum">
              <a:rPr lang="fr-FR"/>
              <a:pPr>
                <a:defRPr/>
              </a:pPr>
              <a:t>‹N°›</a:t>
            </a:fld>
            <a:endParaRPr lang="fr-FR"/>
          </a:p>
        </p:txBody>
      </p:sp>
    </p:spTree>
    <p:extLst>
      <p:ext uri="{BB962C8B-B14F-4D97-AF65-F5344CB8AC3E}">
        <p14:creationId xmlns:p14="http://schemas.microsoft.com/office/powerpoint/2010/main" val="2739693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C13EF32D-BFC0-45B6-9BC1-58C92F9D8B72}" type="datetimeFigureOut">
              <a:rPr lang="fr-FR"/>
              <a:pPr>
                <a:defRPr/>
              </a:pPr>
              <a:t>06/06/2023</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6EC3CD96-F16E-4A48-A5BC-5F94CE71BA5B}" type="slidenum">
              <a:rPr lang="fr-FR"/>
              <a:pPr>
                <a:defRPr/>
              </a:pPr>
              <a:t>‹N°›</a:t>
            </a:fld>
            <a:endParaRPr lang="fr-FR"/>
          </a:p>
        </p:txBody>
      </p:sp>
    </p:spTree>
    <p:extLst>
      <p:ext uri="{BB962C8B-B14F-4D97-AF65-F5344CB8AC3E}">
        <p14:creationId xmlns:p14="http://schemas.microsoft.com/office/powerpoint/2010/main" val="41522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B15FF0A-292B-471C-88AC-1ABB1F7191E6}" type="datetimeFigureOut">
              <a:rPr lang="fr-FR"/>
              <a:pPr>
                <a:defRPr/>
              </a:pPr>
              <a:t>06/06/2023</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F418D951-C685-428C-A0B7-DA2787CF147A}" type="slidenum">
              <a:rPr lang="fr-FR"/>
              <a:pPr>
                <a:defRPr/>
              </a:pPr>
              <a:t>‹N°›</a:t>
            </a:fld>
            <a:endParaRPr lang="fr-FR"/>
          </a:p>
        </p:txBody>
      </p:sp>
    </p:spTree>
    <p:extLst>
      <p:ext uri="{BB962C8B-B14F-4D97-AF65-F5344CB8AC3E}">
        <p14:creationId xmlns:p14="http://schemas.microsoft.com/office/powerpoint/2010/main" val="102212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8973077-5653-4DF4-BFAA-E349BB375251}" type="datetimeFigureOut">
              <a:rPr lang="fr-FR"/>
              <a:pPr>
                <a:defRPr/>
              </a:pPr>
              <a:t>06/06/2023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1E00802-3FBE-4DBF-9BB3-6028BCB4D295}" type="slidenum">
              <a:rPr lang="fr-FR"/>
              <a:pPr>
                <a:defRPr/>
              </a:pPr>
              <a:t>‹N°›</a:t>
            </a:fld>
            <a:endParaRPr lang="fr-FR"/>
          </a:p>
        </p:txBody>
      </p:sp>
    </p:spTree>
    <p:extLst>
      <p:ext uri="{BB962C8B-B14F-4D97-AF65-F5344CB8AC3E}">
        <p14:creationId xmlns:p14="http://schemas.microsoft.com/office/powerpoint/2010/main" val="369089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98B04AE-11BE-4F21-923D-2BD1052B6BF8}" type="datetimeFigureOut">
              <a:rPr lang="fr-FR"/>
              <a:pPr>
                <a:defRPr/>
              </a:pPr>
              <a:t>06/06/2023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C197124-F0F4-4724-B1A8-2BCD65A0FB8C}" type="slidenum">
              <a:rPr lang="fr-FR"/>
              <a:pPr>
                <a:defRPr/>
              </a:pPr>
              <a:t>‹N°›</a:t>
            </a:fld>
            <a:endParaRPr lang="fr-FR"/>
          </a:p>
        </p:txBody>
      </p:sp>
    </p:spTree>
    <p:extLst>
      <p:ext uri="{BB962C8B-B14F-4D97-AF65-F5344CB8AC3E}">
        <p14:creationId xmlns:p14="http://schemas.microsoft.com/office/powerpoint/2010/main" val="221227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1C282C1-F495-46F3-A0EC-8996D163E3E7}"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4727EFB-7FAE-42F0-8C8D-EAFC8886A268}" type="slidenum">
              <a:rPr lang="fr-FR"/>
              <a:pPr>
                <a:defRPr/>
              </a:pPr>
              <a:t>‹N°›</a:t>
            </a:fld>
            <a:endParaRPr lang="fr-FR"/>
          </a:p>
        </p:txBody>
      </p:sp>
    </p:spTree>
    <p:extLst>
      <p:ext uri="{BB962C8B-B14F-4D97-AF65-F5344CB8AC3E}">
        <p14:creationId xmlns:p14="http://schemas.microsoft.com/office/powerpoint/2010/main" val="63687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655"/>
            <a:ext cx="222885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95300" y="274655"/>
            <a:ext cx="652145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BD8590A-73BB-449B-96F4-7022A760CF15}"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E1578EA-BE93-4EFD-8BB9-1FC752F3E1EC}" type="slidenum">
              <a:rPr lang="fr-FR"/>
              <a:pPr>
                <a:defRPr/>
              </a:pPr>
              <a:t>‹N°›</a:t>
            </a:fld>
            <a:endParaRPr lang="fr-FR"/>
          </a:p>
        </p:txBody>
      </p:sp>
    </p:spTree>
    <p:extLst>
      <p:ext uri="{BB962C8B-B14F-4D97-AF65-F5344CB8AC3E}">
        <p14:creationId xmlns:p14="http://schemas.microsoft.com/office/powerpoint/2010/main" val="12484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6" name="Datumsplatzhalter 5"/>
          <p:cNvSpPr>
            <a:spLocks noGrp="1"/>
          </p:cNvSpPr>
          <p:nvPr>
            <p:ph type="dt" sz="half" idx="10"/>
          </p:nvPr>
        </p:nvSpPr>
        <p:spPr/>
        <p:txBody>
          <a:bodyPr/>
          <a:lstStyle/>
          <a:p>
            <a:pPr>
              <a:tabLst>
                <a:tab pos="1436688" algn="l"/>
              </a:tabLst>
            </a:pPr>
            <a:fld id="{7CFE996E-4966-4CC7-815D-D94699E5ECDB}" type="slidenum">
              <a:rPr lang="fr-FR" smtClean="0">
                <a:solidFill>
                  <a:prstClr val="white"/>
                </a:solidFill>
              </a:rPr>
              <a:pPr>
                <a:tabLst>
                  <a:tab pos="1436688" algn="l"/>
                </a:tabLst>
              </a:pPr>
              <a:t>‹N°›</a:t>
            </a:fld>
            <a:r>
              <a:rPr lang="fr-FR" smtClean="0">
                <a:solidFill>
                  <a:prstClr val="white"/>
                </a:solidFill>
              </a:rPr>
              <a:t>	</a:t>
            </a:r>
            <a:fld id="{A681F152-18BC-433E-ABDE-0F5867B7B0A4}" type="datetime1">
              <a:rPr lang="fr-FR" smtClean="0">
                <a:solidFill>
                  <a:prstClr val="white"/>
                </a:solidFill>
              </a:rPr>
              <a:pPr>
                <a:tabLst>
                  <a:tab pos="1436688" algn="l"/>
                </a:tabLst>
              </a:pPr>
              <a:t>06/06/2023</a:t>
            </a:fld>
            <a:endParaRPr lang="fr-FR" dirty="0">
              <a:solidFill>
                <a:prstClr val="white"/>
              </a:solidFill>
            </a:endParaRPr>
          </a:p>
        </p:txBody>
      </p:sp>
      <p:sp>
        <p:nvSpPr>
          <p:cNvPr id="7" name="Fußzeilenplatzhalter 6"/>
          <p:cNvSpPr>
            <a:spLocks noGrp="1"/>
          </p:cNvSpPr>
          <p:nvPr>
            <p:ph type="ftr" sz="quarter" idx="11"/>
          </p:nvPr>
        </p:nvSpPr>
        <p:spPr/>
        <p:txBody>
          <a:bodyPr/>
          <a:lstStyle/>
          <a:p>
            <a:r>
              <a:rPr lang="fr-FR">
                <a:solidFill>
                  <a:prstClr val="white"/>
                </a:solidFill>
              </a:rPr>
              <a:t>Name, Affiliation</a:t>
            </a:r>
            <a:endParaRPr lang="fr-FR" dirty="0">
              <a:solidFill>
                <a:prstClr val="white"/>
              </a:solidFill>
            </a:endParaRPr>
          </a:p>
        </p:txBody>
      </p:sp>
    </p:spTree>
    <p:extLst>
      <p:ext uri="{BB962C8B-B14F-4D97-AF65-F5344CB8AC3E}">
        <p14:creationId xmlns:p14="http://schemas.microsoft.com/office/powerpoint/2010/main" val="33683853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1" y="7158"/>
            <a:ext cx="9906000" cy="758386"/>
          </a:xfrm>
          <a:prstGeom prst="rect">
            <a:avLst/>
          </a:prstGeom>
          <a:gradFill flip="none" rotWithShape="1">
            <a:gsLst>
              <a:gs pos="0">
                <a:srgbClr val="0000FF"/>
              </a:gs>
              <a:gs pos="85000">
                <a:srgbClr val="FFFF99"/>
              </a:gs>
              <a:gs pos="7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sp>
        <p:nvSpPr>
          <p:cNvPr id="4" name="Rectangle 3"/>
          <p:cNvSpPr/>
          <p:nvPr/>
        </p:nvSpPr>
        <p:spPr>
          <a:xfrm flipV="1">
            <a:off x="0" y="765544"/>
            <a:ext cx="9906000" cy="298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6"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
        <p:nvSpPr>
          <p:cNvPr id="7"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Tree>
    <p:extLst>
      <p:ext uri="{BB962C8B-B14F-4D97-AF65-F5344CB8AC3E}">
        <p14:creationId xmlns:p14="http://schemas.microsoft.com/office/powerpoint/2010/main" val="16900421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1403350" y="-6350"/>
            <a:ext cx="8502650" cy="802217"/>
          </a:xfrm>
          <a:prstGeom prst="rect">
            <a:avLst/>
          </a:prstGeom>
          <a:gradFill flip="none" rotWithShape="1">
            <a:gsLst>
              <a:gs pos="0">
                <a:srgbClr val="0000FF"/>
              </a:gs>
              <a:gs pos="85000">
                <a:srgbClr val="FFFF99"/>
              </a:gs>
              <a:gs pos="7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pic>
        <p:nvPicPr>
          <p:cNvPr id="3" name="Picture 2"/>
          <p:cNvPicPr>
            <a:picLocks noChangeAspect="1" noChangeArrowheads="1"/>
          </p:cNvPicPr>
          <p:nvPr userDrawn="1"/>
        </p:nvPicPr>
        <p:blipFill>
          <a:blip r:embed="rId2" cstate="print">
            <a:clrChange>
              <a:clrFrom>
                <a:srgbClr val="D6D6D6"/>
              </a:clrFrom>
              <a:clrTo>
                <a:srgbClr val="D6D6D6">
                  <a:alpha val="0"/>
                </a:srgbClr>
              </a:clrTo>
            </a:clrChange>
            <a:extLst>
              <a:ext uri="{28A0092B-C50C-407E-A947-70E740481C1C}">
                <a14:useLocalDpi xmlns:a14="http://schemas.microsoft.com/office/drawing/2010/main" val="0"/>
              </a:ext>
            </a:extLst>
          </a:blip>
          <a:srcRect l="18703" t="3911" r="4176" b="31474"/>
          <a:stretch>
            <a:fillRect/>
          </a:stretch>
        </p:blipFill>
        <p:spPr bwMode="auto">
          <a:xfrm>
            <a:off x="-9525" y="-6350"/>
            <a:ext cx="1479550" cy="80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7953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6"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
        <p:nvSpPr>
          <p:cNvPr id="7"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Tree>
    <p:extLst>
      <p:ext uri="{BB962C8B-B14F-4D97-AF65-F5344CB8AC3E}">
        <p14:creationId xmlns:p14="http://schemas.microsoft.com/office/powerpoint/2010/main" val="20249298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0" name="Rectangle 9"/>
          <p:cNvSpPr/>
          <p:nvPr userDrawn="1"/>
        </p:nvSpPr>
        <p:spPr>
          <a:xfrm>
            <a:off x="0" y="6553199"/>
            <a:ext cx="3640455" cy="304800"/>
          </a:xfrm>
          <a:prstGeom prst="rect">
            <a:avLst/>
          </a:prstGeom>
          <a:solidFill>
            <a:srgbClr val="86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47931" y="1"/>
            <a:ext cx="8543925" cy="654703"/>
          </a:xfrm>
        </p:spPr>
        <p:txBody>
          <a:bodyPr>
            <a:normAutofit/>
          </a:bodyPr>
          <a:lstStyle>
            <a:lvl1pPr algn="l">
              <a:defRPr sz="2400" b="1" baseline="0">
                <a:latin typeface="+mn-lt"/>
              </a:defRPr>
            </a:lvl1pPr>
          </a:lstStyle>
          <a:p>
            <a:r>
              <a:rPr lang="fr-FR" dirty="0" smtClean="0"/>
              <a:t>INSERER LE TITRE ICI</a:t>
            </a:r>
            <a:endParaRPr lang="en-US" dirty="0"/>
          </a:p>
        </p:txBody>
      </p:sp>
      <p:sp>
        <p:nvSpPr>
          <p:cNvPr id="3" name="Content Placeholder 2"/>
          <p:cNvSpPr>
            <a:spLocks noGrp="1"/>
          </p:cNvSpPr>
          <p:nvPr>
            <p:ph idx="1"/>
          </p:nvPr>
        </p:nvSpPr>
        <p:spPr>
          <a:xfrm>
            <a:off x="681038" y="1157749"/>
            <a:ext cx="8543925" cy="5019215"/>
          </a:xfrm>
        </p:spPr>
        <p:txBody>
          <a:bodyPr>
            <a:normAutofit/>
          </a:bodyPr>
          <a:lstStyle>
            <a:lvl1pPr marL="228600" indent="-228600">
              <a:buFont typeface="Wingdings" panose="05000000000000000000" pitchFamily="2" charset="2"/>
              <a:buChar char="q"/>
              <a:defRPr sz="1600"/>
            </a:lvl1pPr>
            <a:lvl2pPr marL="685800" indent="-228600">
              <a:buFont typeface="Wingdings" panose="05000000000000000000" pitchFamily="2" charset="2"/>
              <a:buChar char="§"/>
              <a:defRPr sz="1600"/>
            </a:lvl2pPr>
            <a:lvl3pPr marL="1143000" indent="-228600">
              <a:buFont typeface="Wingdings" panose="05000000000000000000" pitchFamily="2" charset="2"/>
              <a:buChar char="Ø"/>
              <a:defRPr sz="16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8" name="Rectangle 7"/>
          <p:cNvSpPr/>
          <p:nvPr userDrawn="1"/>
        </p:nvSpPr>
        <p:spPr>
          <a:xfrm>
            <a:off x="3272968" y="6553200"/>
            <a:ext cx="6624638" cy="304800"/>
          </a:xfrm>
          <a:prstGeom prst="rect">
            <a:avLst/>
          </a:prstGeom>
          <a:solidFill>
            <a:srgbClr val="A69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lide Number Placeholder 5"/>
          <p:cNvSpPr>
            <a:spLocks noGrp="1"/>
          </p:cNvSpPr>
          <p:nvPr>
            <p:ph type="sldNum" sz="quarter" idx="12"/>
          </p:nvPr>
        </p:nvSpPr>
        <p:spPr>
          <a:xfrm>
            <a:off x="7375843" y="6523038"/>
            <a:ext cx="2228850" cy="365125"/>
          </a:xfrm>
        </p:spPr>
        <p:txBody>
          <a:bodyPr/>
          <a:lstStyle>
            <a:lvl1pPr>
              <a:defRPr>
                <a:solidFill>
                  <a:schemeClr val="tx1"/>
                </a:solidFill>
              </a:defRPr>
            </a:lvl1pPr>
          </a:lstStyle>
          <a:p>
            <a:fld id="{CAF42D05-D584-420C-94E0-6B61C60111DC}" type="slidenum">
              <a:rPr lang="fr-FR" smtClean="0"/>
              <a:pPr/>
              <a:t>‹N°›</a:t>
            </a:fld>
            <a:endParaRPr lang="fr-FR" dirty="0"/>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9295" y="1"/>
            <a:ext cx="1576705" cy="654703"/>
          </a:xfrm>
          <a:prstGeom prst="rect">
            <a:avLst/>
          </a:prstGeom>
        </p:spPr>
      </p:pic>
      <p:cxnSp>
        <p:nvCxnSpPr>
          <p:cNvPr id="14" name="Connecteur droit 13"/>
          <p:cNvCxnSpPr/>
          <p:nvPr userDrawn="1"/>
        </p:nvCxnSpPr>
        <p:spPr>
          <a:xfrm>
            <a:off x="151786" y="654703"/>
            <a:ext cx="9578463" cy="0"/>
          </a:xfrm>
          <a:prstGeom prst="line">
            <a:avLst/>
          </a:prstGeom>
          <a:ln w="12700">
            <a:solidFill>
              <a:srgbClr val="BED00C"/>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3" hasCustomPrompt="1"/>
          </p:nvPr>
        </p:nvSpPr>
        <p:spPr>
          <a:xfrm>
            <a:off x="0" y="6581078"/>
            <a:ext cx="2191015" cy="241300"/>
          </a:xfrm>
        </p:spPr>
        <p:txBody>
          <a:bodyPr>
            <a:noAutofit/>
          </a:bodyPr>
          <a:lstStyle>
            <a:lvl1pPr marL="0" indent="0">
              <a:buNone/>
              <a:defRPr sz="1400" b="1" baseline="0">
                <a:solidFill>
                  <a:schemeClr val="bg1"/>
                </a:solidFill>
              </a:defRPr>
            </a:lvl1pPr>
          </a:lstStyle>
          <a:p>
            <a:pPr lvl="0"/>
            <a:r>
              <a:rPr lang="fr-FR" dirty="0" smtClean="0"/>
              <a:t>Nom thématique</a:t>
            </a:r>
            <a:endParaRPr lang="fr-FR" dirty="0"/>
          </a:p>
        </p:txBody>
      </p:sp>
    </p:spTree>
    <p:extLst>
      <p:ext uri="{BB962C8B-B14F-4D97-AF65-F5344CB8AC3E}">
        <p14:creationId xmlns:p14="http://schemas.microsoft.com/office/powerpoint/2010/main" val="254947205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9295" y="1"/>
            <a:ext cx="1576705" cy="654703"/>
          </a:xfrm>
          <a:prstGeom prst="rect">
            <a:avLst/>
          </a:prstGeom>
        </p:spPr>
      </p:pic>
      <p:cxnSp>
        <p:nvCxnSpPr>
          <p:cNvPr id="14" name="Connecteur droit 13"/>
          <p:cNvCxnSpPr/>
          <p:nvPr userDrawn="1"/>
        </p:nvCxnSpPr>
        <p:spPr>
          <a:xfrm>
            <a:off x="116088" y="835936"/>
            <a:ext cx="9578463" cy="0"/>
          </a:xfrm>
          <a:prstGeom prst="line">
            <a:avLst/>
          </a:prstGeom>
          <a:ln w="12700">
            <a:solidFill>
              <a:srgbClr val="BED0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936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10" name="Rectangle 9"/>
          <p:cNvSpPr/>
          <p:nvPr userDrawn="1"/>
        </p:nvSpPr>
        <p:spPr>
          <a:xfrm>
            <a:off x="0" y="6553199"/>
            <a:ext cx="3640455" cy="304800"/>
          </a:xfrm>
          <a:prstGeom prst="rect">
            <a:avLst/>
          </a:prstGeom>
          <a:solidFill>
            <a:srgbClr val="86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47931" y="1"/>
            <a:ext cx="8543925" cy="654703"/>
          </a:xfrm>
        </p:spPr>
        <p:txBody>
          <a:bodyPr>
            <a:normAutofit/>
          </a:bodyPr>
          <a:lstStyle>
            <a:lvl1pPr algn="l">
              <a:defRPr sz="2400" b="1" baseline="0">
                <a:latin typeface="+mn-lt"/>
              </a:defRPr>
            </a:lvl1pPr>
          </a:lstStyle>
          <a:p>
            <a:r>
              <a:rPr lang="fr-FR" dirty="0"/>
              <a:t>INSERER LE TITRE ICI</a:t>
            </a:r>
            <a:endParaRPr lang="en-US" dirty="0"/>
          </a:p>
        </p:txBody>
      </p:sp>
      <p:sp>
        <p:nvSpPr>
          <p:cNvPr id="3" name="Content Placeholder 2"/>
          <p:cNvSpPr>
            <a:spLocks noGrp="1"/>
          </p:cNvSpPr>
          <p:nvPr>
            <p:ph idx="1"/>
          </p:nvPr>
        </p:nvSpPr>
        <p:spPr>
          <a:xfrm>
            <a:off x="681038" y="1157749"/>
            <a:ext cx="8543925" cy="5019215"/>
          </a:xfrm>
        </p:spPr>
        <p:txBody>
          <a:bodyPr>
            <a:normAutofit/>
          </a:bodyPr>
          <a:lstStyle>
            <a:lvl1pPr marL="228600" indent="-228600">
              <a:buFont typeface="Wingdings" panose="05000000000000000000" pitchFamily="2" charset="2"/>
              <a:buChar char="q"/>
              <a:defRPr sz="1600"/>
            </a:lvl1pPr>
            <a:lvl2pPr marL="685800" indent="-228600">
              <a:buFont typeface="Wingdings" panose="05000000000000000000" pitchFamily="2" charset="2"/>
              <a:buChar char="§"/>
              <a:defRPr sz="1600"/>
            </a:lvl2pPr>
            <a:lvl3pPr marL="1143000" indent="-228600">
              <a:buFont typeface="Wingdings" panose="05000000000000000000" pitchFamily="2" charset="2"/>
              <a:buChar char="Ø"/>
              <a:defRPr sz="1600"/>
            </a:lvl3pPr>
            <a:lvl4pPr marL="1600200" indent="-228600">
              <a:buFont typeface="Wingdings" panose="05000000000000000000" pitchFamily="2" charset="2"/>
              <a:buChar char="Ø"/>
              <a:defRPr sz="1600"/>
            </a:lvl4pPr>
            <a:lvl5pPr marL="2057400" indent="-228600">
              <a:buFont typeface="Wingdings" panose="05000000000000000000" pitchFamily="2" charset="2"/>
              <a:buChar char="Ø"/>
              <a:defRPr sz="16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Rectangle 7"/>
          <p:cNvSpPr/>
          <p:nvPr userDrawn="1"/>
        </p:nvSpPr>
        <p:spPr>
          <a:xfrm>
            <a:off x="3272968" y="6553200"/>
            <a:ext cx="6624638" cy="304800"/>
          </a:xfrm>
          <a:prstGeom prst="rect">
            <a:avLst/>
          </a:prstGeom>
          <a:solidFill>
            <a:srgbClr val="A69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lide Number Placeholder 5"/>
          <p:cNvSpPr>
            <a:spLocks noGrp="1"/>
          </p:cNvSpPr>
          <p:nvPr>
            <p:ph type="sldNum" sz="quarter" idx="12"/>
          </p:nvPr>
        </p:nvSpPr>
        <p:spPr>
          <a:xfrm>
            <a:off x="7375843" y="6523038"/>
            <a:ext cx="2228850" cy="365125"/>
          </a:xfrm>
        </p:spPr>
        <p:txBody>
          <a:bodyPr/>
          <a:lstStyle>
            <a:lvl1pPr>
              <a:defRPr>
                <a:solidFill>
                  <a:schemeClr val="tx1"/>
                </a:solidFill>
              </a:defRPr>
            </a:lvl1pPr>
          </a:lstStyle>
          <a:p>
            <a:fld id="{CAF42D05-D584-420C-94E0-6B61C60111DC}" type="slidenum">
              <a:rPr lang="fr-FR" smtClean="0"/>
              <a:pPr/>
              <a:t>‹N°›</a:t>
            </a:fld>
            <a:endParaRPr lang="fr-FR" dirty="0"/>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9295" y="1"/>
            <a:ext cx="1576705" cy="654703"/>
          </a:xfrm>
          <a:prstGeom prst="rect">
            <a:avLst/>
          </a:prstGeom>
        </p:spPr>
      </p:pic>
      <p:cxnSp>
        <p:nvCxnSpPr>
          <p:cNvPr id="14" name="Connecteur droit 13"/>
          <p:cNvCxnSpPr/>
          <p:nvPr userDrawn="1"/>
        </p:nvCxnSpPr>
        <p:spPr>
          <a:xfrm>
            <a:off x="151786" y="654703"/>
            <a:ext cx="9578463" cy="0"/>
          </a:xfrm>
          <a:prstGeom prst="line">
            <a:avLst/>
          </a:prstGeom>
          <a:ln w="12700">
            <a:solidFill>
              <a:srgbClr val="BED00C"/>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3" hasCustomPrompt="1"/>
          </p:nvPr>
        </p:nvSpPr>
        <p:spPr>
          <a:xfrm>
            <a:off x="0" y="6581078"/>
            <a:ext cx="2191015" cy="241300"/>
          </a:xfrm>
        </p:spPr>
        <p:txBody>
          <a:bodyPr>
            <a:noAutofit/>
          </a:bodyPr>
          <a:lstStyle>
            <a:lvl1pPr marL="0" indent="0">
              <a:buNone/>
              <a:defRPr sz="1400" b="1" baseline="0">
                <a:solidFill>
                  <a:schemeClr val="bg1"/>
                </a:solidFill>
              </a:defRPr>
            </a:lvl1pPr>
          </a:lstStyle>
          <a:p>
            <a:pPr lvl="0"/>
            <a:r>
              <a:rPr lang="fr-FR" dirty="0"/>
              <a:t>Nom thématique</a:t>
            </a:r>
          </a:p>
        </p:txBody>
      </p:sp>
    </p:spTree>
    <p:extLst>
      <p:ext uri="{BB962C8B-B14F-4D97-AF65-F5344CB8AC3E}">
        <p14:creationId xmlns:p14="http://schemas.microsoft.com/office/powerpoint/2010/main" val="91407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JMT - Intérieur avec zone de texte - 1 ligne">
    <p:spTree>
      <p:nvGrpSpPr>
        <p:cNvPr id="1" name=""/>
        <p:cNvGrpSpPr/>
        <p:nvPr/>
      </p:nvGrpSpPr>
      <p:grpSpPr>
        <a:xfrm>
          <a:off x="0" y="0"/>
          <a:ext cx="0" cy="0"/>
          <a:chOff x="0" y="0"/>
          <a:chExt cx="0" cy="0"/>
        </a:xfrm>
      </p:grpSpPr>
      <p:sp>
        <p:nvSpPr>
          <p:cNvPr id="3" name="Rectangle 2"/>
          <p:cNvSpPr/>
          <p:nvPr userDrawn="1"/>
        </p:nvSpPr>
        <p:spPr>
          <a:xfrm>
            <a:off x="684213" y="0"/>
            <a:ext cx="9221787"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anchor="ctr"/>
          <a:lstStyle/>
          <a:p>
            <a:pPr algn="r" fontAlgn="auto">
              <a:spcBef>
                <a:spcPts val="0"/>
              </a:spcBef>
              <a:spcAft>
                <a:spcPts val="0"/>
              </a:spcAft>
              <a:defRPr/>
            </a:pPr>
            <a:endParaRPr lang="fr-FR" sz="3200" dirty="0">
              <a:solidFill>
                <a:schemeClr val="tx1"/>
              </a:solidFill>
              <a:cs typeface="Arial" pitchFamily="34" charset="0"/>
            </a:endParaRPr>
          </a:p>
        </p:txBody>
      </p:sp>
      <p:sp>
        <p:nvSpPr>
          <p:cNvPr id="4" name="Rectangle 3"/>
          <p:cNvSpPr/>
          <p:nvPr userDrawn="1"/>
        </p:nvSpPr>
        <p:spPr>
          <a:xfrm>
            <a:off x="425450" y="0"/>
            <a:ext cx="9480550" cy="1079500"/>
          </a:xfrm>
          <a:prstGeom prst="rect">
            <a:avLst/>
          </a:prstGeom>
          <a:solidFill>
            <a:srgbClr val="00CC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18000" anchor="ctr"/>
          <a:lstStyle/>
          <a:p>
            <a:pPr algn="r" fontAlgn="auto">
              <a:spcBef>
                <a:spcPts val="0"/>
              </a:spcBef>
              <a:spcAft>
                <a:spcPts val="0"/>
              </a:spcAft>
              <a:defRPr/>
            </a:pPr>
            <a:endParaRPr lang="fr-FR" sz="3200" dirty="0">
              <a:solidFill>
                <a:schemeClr val="tx1"/>
              </a:solidFill>
              <a:cs typeface="Arial" pitchFamily="34" charset="0"/>
            </a:endParaRPr>
          </a:p>
        </p:txBody>
      </p:sp>
      <p:sp>
        <p:nvSpPr>
          <p:cNvPr id="5" name="Rectangle 4"/>
          <p:cNvSpPr/>
          <p:nvPr userDrawn="1"/>
        </p:nvSpPr>
        <p:spPr>
          <a:xfrm>
            <a:off x="488950" y="1058863"/>
            <a:ext cx="9417050" cy="1143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Organigramme : Délai 5"/>
          <p:cNvSpPr>
            <a:spLocks noChangeAspect="1"/>
          </p:cNvSpPr>
          <p:nvPr userDrawn="1"/>
        </p:nvSpPr>
        <p:spPr>
          <a:xfrm>
            <a:off x="11113" y="9525"/>
            <a:ext cx="1074737" cy="1152525"/>
          </a:xfrm>
          <a:prstGeom prst="flowChartDelay">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Rectangle 6"/>
          <p:cNvSpPr/>
          <p:nvPr userDrawn="1"/>
        </p:nvSpPr>
        <p:spPr>
          <a:xfrm>
            <a:off x="0" y="6756400"/>
            <a:ext cx="9906000" cy="101600"/>
          </a:xfrm>
          <a:prstGeom prst="rect">
            <a:avLst/>
          </a:prstGeom>
          <a:solidFill>
            <a:srgbClr val="00CC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fr-FR" sz="3200" dirty="0">
              <a:solidFill>
                <a:schemeClr val="tx1"/>
              </a:solidFill>
              <a:cs typeface="Arial" pitchFamily="34" charset="0"/>
            </a:endParaRPr>
          </a:p>
        </p:txBody>
      </p:sp>
      <p:sp>
        <p:nvSpPr>
          <p:cNvPr id="8" name="Espace réservé du texte 7"/>
          <p:cNvSpPr>
            <a:spLocks noGrp="1"/>
          </p:cNvSpPr>
          <p:nvPr>
            <p:ph type="body" sz="quarter" idx="10"/>
          </p:nvPr>
        </p:nvSpPr>
        <p:spPr>
          <a:xfrm>
            <a:off x="982662" y="15766"/>
            <a:ext cx="8913812" cy="1036970"/>
          </a:xfrm>
        </p:spPr>
        <p:txBody>
          <a:bodyPr anchor="ctr"/>
          <a:lstStyle>
            <a:lvl1pPr algn="r">
              <a:buNone/>
              <a:defRPr b="1">
                <a:latin typeface="Arial" pitchFamily="34" charset="0"/>
                <a:cs typeface="Arial" pitchFamily="34" charset="0"/>
              </a:defRPr>
            </a:lvl1pPr>
          </a:lstStyle>
          <a:p>
            <a:pPr lvl="0"/>
            <a:r>
              <a:rPr lang="fr-FR" dirty="0" smtClean="0"/>
              <a:t>Cliquez pour modifier les </a:t>
            </a:r>
          </a:p>
        </p:txBody>
      </p:sp>
    </p:spTree>
    <p:extLst>
      <p:ext uri="{BB962C8B-B14F-4D97-AF65-F5344CB8AC3E}">
        <p14:creationId xmlns:p14="http://schemas.microsoft.com/office/powerpoint/2010/main" val="2731028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41"/>
            <a:ext cx="84201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DB979BB0-6E34-46CE-97B4-6221177109D4}" type="datetimeFigureOut">
              <a:rPr lang="fr-FR" altLang="fr-FR"/>
              <a:pPr/>
              <a:t>06/06/2023</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fr-FR" altLang="fr-FR"/>
          </a:p>
        </p:txBody>
      </p:sp>
      <p:sp>
        <p:nvSpPr>
          <p:cNvPr id="6" name="Espace réservé du numéro de diapositive 5"/>
          <p:cNvSpPr>
            <a:spLocks noGrp="1"/>
          </p:cNvSpPr>
          <p:nvPr>
            <p:ph type="sldNum" sz="quarter" idx="12"/>
          </p:nvPr>
        </p:nvSpPr>
        <p:spPr/>
        <p:txBody>
          <a:bodyPr/>
          <a:lstStyle>
            <a:lvl1pPr>
              <a:defRPr/>
            </a:lvl1pPr>
          </a:lstStyle>
          <a:p>
            <a:fld id="{EE870346-F9BA-4F47-B719-CAB1D9F45649}" type="slidenum">
              <a:rPr lang="fr-FR" altLang="fr-FR"/>
              <a:pPr/>
              <a:t>‹N°›</a:t>
            </a:fld>
            <a:endParaRPr lang="fr-FR" altLang="fr-FR"/>
          </a:p>
        </p:txBody>
      </p:sp>
    </p:spTree>
    <p:extLst>
      <p:ext uri="{BB962C8B-B14F-4D97-AF65-F5344CB8AC3E}">
        <p14:creationId xmlns:p14="http://schemas.microsoft.com/office/powerpoint/2010/main" val="1200154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E0187A2-E261-4D78-8A60-13DD54C157D6}" type="datetimeFigureOut">
              <a:rPr lang="fr-FR" altLang="fr-FR"/>
              <a:pPr/>
              <a:t>06/06/2023</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fr-FR" altLang="fr-FR"/>
          </a:p>
        </p:txBody>
      </p:sp>
      <p:sp>
        <p:nvSpPr>
          <p:cNvPr id="6" name="Espace réservé du numéro de diapositive 5"/>
          <p:cNvSpPr>
            <a:spLocks noGrp="1"/>
          </p:cNvSpPr>
          <p:nvPr>
            <p:ph type="sldNum" sz="quarter" idx="12"/>
          </p:nvPr>
        </p:nvSpPr>
        <p:spPr/>
        <p:txBody>
          <a:bodyPr/>
          <a:lstStyle>
            <a:lvl1pPr>
              <a:defRPr/>
            </a:lvl1pPr>
          </a:lstStyle>
          <a:p>
            <a:fld id="{153D7E56-4BAB-4657-AFB3-14B80A43D8CF}" type="slidenum">
              <a:rPr lang="fr-FR" altLang="fr-FR"/>
              <a:pPr/>
              <a:t>‹N°›</a:t>
            </a:fld>
            <a:endParaRPr lang="fr-FR" altLang="fr-FR"/>
          </a:p>
        </p:txBody>
      </p:sp>
    </p:spTree>
    <p:extLst>
      <p:ext uri="{BB962C8B-B14F-4D97-AF65-F5344CB8AC3E}">
        <p14:creationId xmlns:p14="http://schemas.microsoft.com/office/powerpoint/2010/main" val="322195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16"/>
            <a:ext cx="84201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0B6977C8-09F4-4412-8DE0-81AC17B3F4D3}" type="datetimeFigureOut">
              <a:rPr lang="fr-FR" altLang="fr-FR"/>
              <a:pPr/>
              <a:t>06/06/2023</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fr-FR" altLang="fr-FR"/>
          </a:p>
        </p:txBody>
      </p:sp>
      <p:sp>
        <p:nvSpPr>
          <p:cNvPr id="6" name="Espace réservé du numéro de diapositive 5"/>
          <p:cNvSpPr>
            <a:spLocks noGrp="1"/>
          </p:cNvSpPr>
          <p:nvPr>
            <p:ph type="sldNum" sz="quarter" idx="12"/>
          </p:nvPr>
        </p:nvSpPr>
        <p:spPr/>
        <p:txBody>
          <a:bodyPr/>
          <a:lstStyle>
            <a:lvl1pPr>
              <a:defRPr/>
            </a:lvl1pPr>
          </a:lstStyle>
          <a:p>
            <a:fld id="{3456FA8E-B6C9-4901-B1BC-E7368A339304}" type="slidenum">
              <a:rPr lang="fr-FR" altLang="fr-FR"/>
              <a:pPr/>
              <a:t>‹N°›</a:t>
            </a:fld>
            <a:endParaRPr lang="fr-FR" altLang="fr-FR"/>
          </a:p>
        </p:txBody>
      </p:sp>
    </p:spTree>
    <p:extLst>
      <p:ext uri="{BB962C8B-B14F-4D97-AF65-F5344CB8AC3E}">
        <p14:creationId xmlns:p14="http://schemas.microsoft.com/office/powerpoint/2010/main" val="3285455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97200A75-781A-4B59-BF5A-09620629AD40}" type="datetimeFigureOut">
              <a:rPr lang="fr-FR" altLang="fr-FR"/>
              <a:pPr/>
              <a:t>06/06/2023</a:t>
            </a:fld>
            <a:endParaRPr lang="fr-FR" altLang="fr-FR"/>
          </a:p>
        </p:txBody>
      </p:sp>
      <p:sp>
        <p:nvSpPr>
          <p:cNvPr id="6" name="Espace réservé du pied de page 5"/>
          <p:cNvSpPr>
            <a:spLocks noGrp="1"/>
          </p:cNvSpPr>
          <p:nvPr>
            <p:ph type="ftr" sz="quarter" idx="11"/>
          </p:nvPr>
        </p:nvSpPr>
        <p:spPr/>
        <p:txBody>
          <a:bodyPr/>
          <a:lstStyle>
            <a:lvl1pPr>
              <a:defRPr/>
            </a:lvl1pPr>
          </a:lstStyle>
          <a:p>
            <a:endParaRPr lang="fr-FR" altLang="fr-FR"/>
          </a:p>
        </p:txBody>
      </p:sp>
      <p:sp>
        <p:nvSpPr>
          <p:cNvPr id="7" name="Espace réservé du numéro de diapositive 6"/>
          <p:cNvSpPr>
            <a:spLocks noGrp="1"/>
          </p:cNvSpPr>
          <p:nvPr>
            <p:ph type="sldNum" sz="quarter" idx="12"/>
          </p:nvPr>
        </p:nvSpPr>
        <p:spPr/>
        <p:txBody>
          <a:bodyPr/>
          <a:lstStyle>
            <a:lvl1pPr>
              <a:defRPr/>
            </a:lvl1pPr>
          </a:lstStyle>
          <a:p>
            <a:fld id="{BEFDA85A-4697-4299-A089-17C2E79980F6}" type="slidenum">
              <a:rPr lang="fr-FR" altLang="fr-FR"/>
              <a:pPr/>
              <a:t>‹N°›</a:t>
            </a:fld>
            <a:endParaRPr lang="fr-FR" altLang="fr-FR"/>
          </a:p>
        </p:txBody>
      </p:sp>
    </p:spTree>
    <p:extLst>
      <p:ext uri="{BB962C8B-B14F-4D97-AF65-F5344CB8AC3E}">
        <p14:creationId xmlns:p14="http://schemas.microsoft.com/office/powerpoint/2010/main" val="350195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42"/>
            <a:ext cx="84201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8DDF4B9E-7A86-4A88-9F85-2272770FE0BE}"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3D5DB9-E642-4252-A1B0-8485079C9998}" type="slidenum">
              <a:rPr lang="fr-FR"/>
              <a:pPr>
                <a:defRPr/>
              </a:pPr>
              <a:t>‹N°›</a:t>
            </a:fld>
            <a:endParaRPr lang="fr-FR"/>
          </a:p>
        </p:txBody>
      </p:sp>
    </p:spTree>
    <p:extLst>
      <p:ext uri="{BB962C8B-B14F-4D97-AF65-F5344CB8AC3E}">
        <p14:creationId xmlns:p14="http://schemas.microsoft.com/office/powerpoint/2010/main" val="2523512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8F61CDC9-F2BE-4073-AA1B-0747F5DA2313}" type="datetimeFigureOut">
              <a:rPr lang="fr-FR" altLang="fr-FR"/>
              <a:pPr/>
              <a:t>06/06/2023</a:t>
            </a:fld>
            <a:endParaRPr lang="fr-FR" altLang="fr-FR"/>
          </a:p>
        </p:txBody>
      </p:sp>
      <p:sp>
        <p:nvSpPr>
          <p:cNvPr id="8" name="Espace réservé du pied de page 7"/>
          <p:cNvSpPr>
            <a:spLocks noGrp="1"/>
          </p:cNvSpPr>
          <p:nvPr>
            <p:ph type="ftr" sz="quarter" idx="11"/>
          </p:nvPr>
        </p:nvSpPr>
        <p:spPr/>
        <p:txBody>
          <a:bodyPr/>
          <a:lstStyle>
            <a:lvl1pPr>
              <a:defRPr/>
            </a:lvl1pPr>
          </a:lstStyle>
          <a:p>
            <a:endParaRPr lang="fr-FR" altLang="fr-FR"/>
          </a:p>
        </p:txBody>
      </p:sp>
      <p:sp>
        <p:nvSpPr>
          <p:cNvPr id="9" name="Espace réservé du numéro de diapositive 8"/>
          <p:cNvSpPr>
            <a:spLocks noGrp="1"/>
          </p:cNvSpPr>
          <p:nvPr>
            <p:ph type="sldNum" sz="quarter" idx="12"/>
          </p:nvPr>
        </p:nvSpPr>
        <p:spPr/>
        <p:txBody>
          <a:bodyPr/>
          <a:lstStyle>
            <a:lvl1pPr>
              <a:defRPr/>
            </a:lvl1pPr>
          </a:lstStyle>
          <a:p>
            <a:fld id="{6F1C7D88-84E5-47DA-968C-DA26C3AB1CA5}" type="slidenum">
              <a:rPr lang="fr-FR" altLang="fr-FR"/>
              <a:pPr/>
              <a:t>‹N°›</a:t>
            </a:fld>
            <a:endParaRPr lang="fr-FR" altLang="fr-FR"/>
          </a:p>
        </p:txBody>
      </p:sp>
    </p:spTree>
    <p:extLst>
      <p:ext uri="{BB962C8B-B14F-4D97-AF65-F5344CB8AC3E}">
        <p14:creationId xmlns:p14="http://schemas.microsoft.com/office/powerpoint/2010/main" val="2153589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fld id="{1C1F86F9-4487-48AA-BEBC-061A551B1E93}" type="datetimeFigureOut">
              <a:rPr lang="fr-FR" altLang="fr-FR"/>
              <a:pPr/>
              <a:t>06/06/2023</a:t>
            </a:fld>
            <a:endParaRPr lang="fr-FR" altLang="fr-FR"/>
          </a:p>
        </p:txBody>
      </p:sp>
      <p:sp>
        <p:nvSpPr>
          <p:cNvPr id="4" name="Espace réservé du pied de page 3"/>
          <p:cNvSpPr>
            <a:spLocks noGrp="1"/>
          </p:cNvSpPr>
          <p:nvPr>
            <p:ph type="ftr" sz="quarter" idx="11"/>
          </p:nvPr>
        </p:nvSpPr>
        <p:spPr/>
        <p:txBody>
          <a:bodyPr/>
          <a:lstStyle>
            <a:lvl1pPr>
              <a:defRPr/>
            </a:lvl1pPr>
          </a:lstStyle>
          <a:p>
            <a:endParaRPr lang="fr-FR" altLang="fr-FR"/>
          </a:p>
        </p:txBody>
      </p:sp>
      <p:sp>
        <p:nvSpPr>
          <p:cNvPr id="5" name="Espace réservé du numéro de diapositive 4"/>
          <p:cNvSpPr>
            <a:spLocks noGrp="1"/>
          </p:cNvSpPr>
          <p:nvPr>
            <p:ph type="sldNum" sz="quarter" idx="12"/>
          </p:nvPr>
        </p:nvSpPr>
        <p:spPr/>
        <p:txBody>
          <a:bodyPr/>
          <a:lstStyle>
            <a:lvl1pPr>
              <a:defRPr/>
            </a:lvl1pPr>
          </a:lstStyle>
          <a:p>
            <a:fld id="{7EF395CB-BB7C-4001-B8C8-3B04B7F6BC79}" type="slidenum">
              <a:rPr lang="fr-FR" altLang="fr-FR"/>
              <a:pPr/>
              <a:t>‹N°›</a:t>
            </a:fld>
            <a:endParaRPr lang="fr-FR" altLang="fr-FR"/>
          </a:p>
        </p:txBody>
      </p:sp>
    </p:spTree>
    <p:extLst>
      <p:ext uri="{BB962C8B-B14F-4D97-AF65-F5344CB8AC3E}">
        <p14:creationId xmlns:p14="http://schemas.microsoft.com/office/powerpoint/2010/main" val="1629970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6145D46B-F0BC-4A24-A9FC-73EBA0C478BB}" type="datetimeFigureOut">
              <a:rPr lang="fr-FR" altLang="fr-FR"/>
              <a:pPr/>
              <a:t>06/06/2023</a:t>
            </a:fld>
            <a:endParaRPr lang="fr-FR" altLang="fr-FR"/>
          </a:p>
        </p:txBody>
      </p:sp>
      <p:sp>
        <p:nvSpPr>
          <p:cNvPr id="3" name="Espace réservé du pied de page 2"/>
          <p:cNvSpPr>
            <a:spLocks noGrp="1"/>
          </p:cNvSpPr>
          <p:nvPr>
            <p:ph type="ftr" sz="quarter" idx="11"/>
          </p:nvPr>
        </p:nvSpPr>
        <p:spPr/>
        <p:txBody>
          <a:bodyPr/>
          <a:lstStyle>
            <a:lvl1pPr>
              <a:defRPr/>
            </a:lvl1pPr>
          </a:lstStyle>
          <a:p>
            <a:endParaRPr lang="fr-FR" altLang="fr-FR"/>
          </a:p>
        </p:txBody>
      </p:sp>
      <p:sp>
        <p:nvSpPr>
          <p:cNvPr id="4" name="Espace réservé du numéro de diapositive 3"/>
          <p:cNvSpPr>
            <a:spLocks noGrp="1"/>
          </p:cNvSpPr>
          <p:nvPr>
            <p:ph type="sldNum" sz="quarter" idx="12"/>
          </p:nvPr>
        </p:nvSpPr>
        <p:spPr/>
        <p:txBody>
          <a:bodyPr/>
          <a:lstStyle>
            <a:lvl1pPr>
              <a:defRPr/>
            </a:lvl1pPr>
          </a:lstStyle>
          <a:p>
            <a:fld id="{ADCC3366-978F-47A0-93AB-91ED55ED7FBA}" type="slidenum">
              <a:rPr lang="fr-FR" altLang="fr-FR"/>
              <a:pPr/>
              <a:t>‹N°›</a:t>
            </a:fld>
            <a:endParaRPr lang="fr-FR" altLang="fr-FR"/>
          </a:p>
        </p:txBody>
      </p:sp>
    </p:spTree>
    <p:extLst>
      <p:ext uri="{BB962C8B-B14F-4D97-AF65-F5344CB8AC3E}">
        <p14:creationId xmlns:p14="http://schemas.microsoft.com/office/powerpoint/2010/main" val="2196737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8" y="273050"/>
            <a:ext cx="3259138"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873499" y="27306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FB4064E0-6865-4650-86BA-405DCB7413DE}" type="datetimeFigureOut">
              <a:rPr lang="fr-FR" altLang="fr-FR"/>
              <a:pPr/>
              <a:t>06/06/2023</a:t>
            </a:fld>
            <a:endParaRPr lang="fr-FR" altLang="fr-FR"/>
          </a:p>
        </p:txBody>
      </p:sp>
      <p:sp>
        <p:nvSpPr>
          <p:cNvPr id="6" name="Espace réservé du pied de page 5"/>
          <p:cNvSpPr>
            <a:spLocks noGrp="1"/>
          </p:cNvSpPr>
          <p:nvPr>
            <p:ph type="ftr" sz="quarter" idx="11"/>
          </p:nvPr>
        </p:nvSpPr>
        <p:spPr/>
        <p:txBody>
          <a:bodyPr/>
          <a:lstStyle>
            <a:lvl1pPr>
              <a:defRPr/>
            </a:lvl1pPr>
          </a:lstStyle>
          <a:p>
            <a:endParaRPr lang="fr-FR" altLang="fr-FR"/>
          </a:p>
        </p:txBody>
      </p:sp>
      <p:sp>
        <p:nvSpPr>
          <p:cNvPr id="7" name="Espace réservé du numéro de diapositive 6"/>
          <p:cNvSpPr>
            <a:spLocks noGrp="1"/>
          </p:cNvSpPr>
          <p:nvPr>
            <p:ph type="sldNum" sz="quarter" idx="12"/>
          </p:nvPr>
        </p:nvSpPr>
        <p:spPr/>
        <p:txBody>
          <a:bodyPr/>
          <a:lstStyle>
            <a:lvl1pPr>
              <a:defRPr/>
            </a:lvl1pPr>
          </a:lstStyle>
          <a:p>
            <a:fld id="{4E90E372-D1DF-4186-9739-BE0D3506400D}" type="slidenum">
              <a:rPr lang="fr-FR" altLang="fr-FR"/>
              <a:pPr/>
              <a:t>‹N°›</a:t>
            </a:fld>
            <a:endParaRPr lang="fr-FR" altLang="fr-FR"/>
          </a:p>
        </p:txBody>
      </p:sp>
    </p:spTree>
    <p:extLst>
      <p:ext uri="{BB962C8B-B14F-4D97-AF65-F5344CB8AC3E}">
        <p14:creationId xmlns:p14="http://schemas.microsoft.com/office/powerpoint/2010/main" val="2736331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fld id="{CD7F4CE2-4A3B-496A-BDB2-BDAD4C9EF56A}" type="datetimeFigureOut">
              <a:rPr lang="fr-FR" altLang="fr-FR"/>
              <a:pPr/>
              <a:t>06/06/2023</a:t>
            </a:fld>
            <a:endParaRPr lang="fr-FR" altLang="fr-FR"/>
          </a:p>
        </p:txBody>
      </p:sp>
      <p:sp>
        <p:nvSpPr>
          <p:cNvPr id="6" name="Espace réservé du pied de page 5"/>
          <p:cNvSpPr>
            <a:spLocks noGrp="1"/>
          </p:cNvSpPr>
          <p:nvPr>
            <p:ph type="ftr" sz="quarter" idx="11"/>
          </p:nvPr>
        </p:nvSpPr>
        <p:spPr/>
        <p:txBody>
          <a:bodyPr/>
          <a:lstStyle>
            <a:lvl1pPr>
              <a:defRPr/>
            </a:lvl1pPr>
          </a:lstStyle>
          <a:p>
            <a:endParaRPr lang="fr-FR" altLang="fr-FR"/>
          </a:p>
        </p:txBody>
      </p:sp>
      <p:sp>
        <p:nvSpPr>
          <p:cNvPr id="7" name="Espace réservé du numéro de diapositive 6"/>
          <p:cNvSpPr>
            <a:spLocks noGrp="1"/>
          </p:cNvSpPr>
          <p:nvPr>
            <p:ph type="sldNum" sz="quarter" idx="12"/>
          </p:nvPr>
        </p:nvSpPr>
        <p:spPr/>
        <p:txBody>
          <a:bodyPr/>
          <a:lstStyle>
            <a:lvl1pPr>
              <a:defRPr/>
            </a:lvl1pPr>
          </a:lstStyle>
          <a:p>
            <a:fld id="{C35DEE9A-47C6-4469-9A95-CA09C84FD231}" type="slidenum">
              <a:rPr lang="fr-FR" altLang="fr-FR"/>
              <a:pPr/>
              <a:t>‹N°›</a:t>
            </a:fld>
            <a:endParaRPr lang="fr-FR" altLang="fr-FR"/>
          </a:p>
        </p:txBody>
      </p:sp>
    </p:spTree>
    <p:extLst>
      <p:ext uri="{BB962C8B-B14F-4D97-AF65-F5344CB8AC3E}">
        <p14:creationId xmlns:p14="http://schemas.microsoft.com/office/powerpoint/2010/main" val="2121746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E1283FA3-600F-497F-A713-95750CC4BE2D}" type="datetimeFigureOut">
              <a:rPr lang="fr-FR" altLang="fr-FR"/>
              <a:pPr/>
              <a:t>06/06/2023</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fr-FR" altLang="fr-FR"/>
          </a:p>
        </p:txBody>
      </p:sp>
      <p:sp>
        <p:nvSpPr>
          <p:cNvPr id="6" name="Espace réservé du numéro de diapositive 5"/>
          <p:cNvSpPr>
            <a:spLocks noGrp="1"/>
          </p:cNvSpPr>
          <p:nvPr>
            <p:ph type="sldNum" sz="quarter" idx="12"/>
          </p:nvPr>
        </p:nvSpPr>
        <p:spPr/>
        <p:txBody>
          <a:bodyPr/>
          <a:lstStyle>
            <a:lvl1pPr>
              <a:defRPr/>
            </a:lvl1pPr>
          </a:lstStyle>
          <a:p>
            <a:fld id="{E9FD678A-6010-45F2-94FD-C8C1371BA20B}" type="slidenum">
              <a:rPr lang="fr-FR" altLang="fr-FR"/>
              <a:pPr/>
              <a:t>‹N°›</a:t>
            </a:fld>
            <a:endParaRPr lang="fr-FR" altLang="fr-FR"/>
          </a:p>
        </p:txBody>
      </p:sp>
    </p:spTree>
    <p:extLst>
      <p:ext uri="{BB962C8B-B14F-4D97-AF65-F5344CB8AC3E}">
        <p14:creationId xmlns:p14="http://schemas.microsoft.com/office/powerpoint/2010/main" val="1320340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654"/>
            <a:ext cx="222885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95308" y="274654"/>
            <a:ext cx="653415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A5E2E68-D293-4488-A475-C491E2B4332B}" type="datetimeFigureOut">
              <a:rPr lang="fr-FR" altLang="fr-FR"/>
              <a:pPr/>
              <a:t>06/06/2023</a:t>
            </a:fld>
            <a:endParaRPr lang="fr-FR" altLang="fr-FR"/>
          </a:p>
        </p:txBody>
      </p:sp>
      <p:sp>
        <p:nvSpPr>
          <p:cNvPr id="5" name="Espace réservé du pied de page 4"/>
          <p:cNvSpPr>
            <a:spLocks noGrp="1"/>
          </p:cNvSpPr>
          <p:nvPr>
            <p:ph type="ftr" sz="quarter" idx="11"/>
          </p:nvPr>
        </p:nvSpPr>
        <p:spPr/>
        <p:txBody>
          <a:bodyPr/>
          <a:lstStyle>
            <a:lvl1pPr>
              <a:defRPr/>
            </a:lvl1pPr>
          </a:lstStyle>
          <a:p>
            <a:endParaRPr lang="fr-FR" altLang="fr-FR"/>
          </a:p>
        </p:txBody>
      </p:sp>
      <p:sp>
        <p:nvSpPr>
          <p:cNvPr id="6" name="Espace réservé du numéro de diapositive 5"/>
          <p:cNvSpPr>
            <a:spLocks noGrp="1"/>
          </p:cNvSpPr>
          <p:nvPr>
            <p:ph type="sldNum" sz="quarter" idx="12"/>
          </p:nvPr>
        </p:nvSpPr>
        <p:spPr/>
        <p:txBody>
          <a:bodyPr/>
          <a:lstStyle>
            <a:lvl1pPr>
              <a:defRPr/>
            </a:lvl1pPr>
          </a:lstStyle>
          <a:p>
            <a:fld id="{D89C40B3-9C34-494B-A52E-4C853FCAD1BE}" type="slidenum">
              <a:rPr lang="fr-FR" altLang="fr-FR"/>
              <a:pPr/>
              <a:t>‹N°›</a:t>
            </a:fld>
            <a:endParaRPr lang="fr-FR" altLang="fr-FR"/>
          </a:p>
        </p:txBody>
      </p:sp>
    </p:spTree>
    <p:extLst>
      <p:ext uri="{BB962C8B-B14F-4D97-AF65-F5344CB8AC3E}">
        <p14:creationId xmlns:p14="http://schemas.microsoft.com/office/powerpoint/2010/main" val="2092465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602"/>
            <a:ext cx="84201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6151A65E-B29C-461F-A05A-6A484D2078E4}"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b="1">
                <a:latin typeface="Arial Narrow" panose="020B0606020202030204" pitchFamily="34" charset="0"/>
              </a:defRPr>
            </a:lvl1pPr>
          </a:lstStyle>
          <a:p>
            <a:fld id="{9408EDEC-12D6-4739-AA0E-1BBBF4AD81B9}" type="slidenum">
              <a:rPr lang="fr-FR" altLang="fr-FR"/>
              <a:pPr/>
              <a:t>‹N°›</a:t>
            </a:fld>
            <a:endParaRPr lang="fr-FR" altLang="fr-FR"/>
          </a:p>
        </p:txBody>
      </p:sp>
    </p:spTree>
    <p:extLst>
      <p:ext uri="{BB962C8B-B14F-4D97-AF65-F5344CB8AC3E}">
        <p14:creationId xmlns:p14="http://schemas.microsoft.com/office/powerpoint/2010/main" val="3204206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72D2EC7F-FF4A-4C48-8124-249692337C02}"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b="1">
                <a:latin typeface="Arial Narrow" panose="020B0606020202030204" pitchFamily="34" charset="0"/>
              </a:defRPr>
            </a:lvl1pPr>
          </a:lstStyle>
          <a:p>
            <a:fld id="{FA119C95-AB62-45FA-A56A-3F51CE9FC99E}" type="slidenum">
              <a:rPr lang="fr-FR" altLang="fr-FR"/>
              <a:pPr/>
              <a:t>‹N°›</a:t>
            </a:fld>
            <a:endParaRPr lang="fr-FR" altLang="fr-FR"/>
          </a:p>
        </p:txBody>
      </p:sp>
    </p:spTree>
    <p:extLst>
      <p:ext uri="{BB962C8B-B14F-4D97-AF65-F5344CB8AC3E}">
        <p14:creationId xmlns:p14="http://schemas.microsoft.com/office/powerpoint/2010/main" val="2294938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7077"/>
            <a:ext cx="84201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70FBF58B-7506-47CF-90F7-88C616757CAC}"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b="1">
                <a:latin typeface="Arial Narrow" panose="020B0606020202030204" pitchFamily="34" charset="0"/>
              </a:defRPr>
            </a:lvl1pPr>
          </a:lstStyle>
          <a:p>
            <a:fld id="{7795E799-8233-4591-8FD8-713EC9FE01B9}" type="slidenum">
              <a:rPr lang="fr-FR" altLang="fr-FR"/>
              <a:pPr/>
              <a:t>‹N°›</a:t>
            </a:fld>
            <a:endParaRPr lang="fr-FR" altLang="fr-FR"/>
          </a:p>
        </p:txBody>
      </p:sp>
    </p:spTree>
    <p:extLst>
      <p:ext uri="{BB962C8B-B14F-4D97-AF65-F5344CB8AC3E}">
        <p14:creationId xmlns:p14="http://schemas.microsoft.com/office/powerpoint/2010/main" val="13340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MT - Intérieur sans zone de texte">
    <p:spTree>
      <p:nvGrpSpPr>
        <p:cNvPr id="1" name=""/>
        <p:cNvGrpSpPr/>
        <p:nvPr/>
      </p:nvGrpSpPr>
      <p:grpSpPr>
        <a:xfrm>
          <a:off x="0" y="0"/>
          <a:ext cx="0" cy="0"/>
          <a:chOff x="0" y="0"/>
          <a:chExt cx="0" cy="0"/>
        </a:xfrm>
      </p:grpSpPr>
      <p:sp>
        <p:nvSpPr>
          <p:cNvPr id="2" name="Rectangle 1"/>
          <p:cNvSpPr/>
          <p:nvPr userDrawn="1"/>
        </p:nvSpPr>
        <p:spPr>
          <a:xfrm>
            <a:off x="684222" y="16"/>
            <a:ext cx="9221787"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anchor="ctr"/>
          <a:lstStyle/>
          <a:p>
            <a:pPr algn="r" fontAlgn="auto">
              <a:spcBef>
                <a:spcPts val="0"/>
              </a:spcBef>
              <a:spcAft>
                <a:spcPts val="0"/>
              </a:spcAft>
              <a:defRPr/>
            </a:pPr>
            <a:endParaRPr lang="fr-FR" sz="3200" i="0" dirty="0">
              <a:solidFill>
                <a:schemeClr val="tx1"/>
              </a:solidFill>
              <a:cs typeface="Arial" pitchFamily="34" charset="0"/>
            </a:endParaRPr>
          </a:p>
        </p:txBody>
      </p:sp>
      <p:sp>
        <p:nvSpPr>
          <p:cNvPr id="3" name="Rectangle 2"/>
          <p:cNvSpPr>
            <a:spLocks noChangeArrowheads="1"/>
          </p:cNvSpPr>
          <p:nvPr userDrawn="1"/>
        </p:nvSpPr>
        <p:spPr bwMode="auto">
          <a:xfrm>
            <a:off x="0" y="0"/>
            <a:ext cx="9906000" cy="985838"/>
          </a:xfrm>
          <a:prstGeom prst="rect">
            <a:avLst/>
          </a:prstGeom>
          <a:solidFill>
            <a:srgbClr val="00FFFF">
              <a:alpha val="76862"/>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tIns="18000" bIns="18000" anchor="ctr"/>
          <a:lstStyle/>
          <a:p>
            <a:pPr algn="r" fontAlgn="auto">
              <a:spcBef>
                <a:spcPts val="0"/>
              </a:spcBef>
              <a:spcAft>
                <a:spcPts val="0"/>
              </a:spcAft>
              <a:defRPr/>
            </a:pPr>
            <a:endParaRPr lang="fr-FR" sz="3200" i="0" dirty="0">
              <a:latin typeface="+mn-lt"/>
            </a:endParaRPr>
          </a:p>
        </p:txBody>
      </p:sp>
      <p:sp>
        <p:nvSpPr>
          <p:cNvPr id="4" name="Rectangle 3"/>
          <p:cNvSpPr/>
          <p:nvPr userDrawn="1"/>
        </p:nvSpPr>
        <p:spPr>
          <a:xfrm>
            <a:off x="0" y="938213"/>
            <a:ext cx="9906000" cy="44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i="0"/>
          </a:p>
        </p:txBody>
      </p:sp>
      <p:sp>
        <p:nvSpPr>
          <p:cNvPr id="5" name="Rectangle 4"/>
          <p:cNvSpPr>
            <a:spLocks noChangeArrowheads="1"/>
          </p:cNvSpPr>
          <p:nvPr userDrawn="1"/>
        </p:nvSpPr>
        <p:spPr bwMode="auto">
          <a:xfrm flipV="1">
            <a:off x="0" y="6667018"/>
            <a:ext cx="9906000" cy="190982"/>
          </a:xfrm>
          <a:prstGeom prst="rect">
            <a:avLst/>
          </a:prstGeom>
          <a:solidFill>
            <a:srgbClr val="66FFCC">
              <a:alpha val="76862"/>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r" fontAlgn="auto">
              <a:spcBef>
                <a:spcPts val="0"/>
              </a:spcBef>
              <a:spcAft>
                <a:spcPts val="0"/>
              </a:spcAft>
              <a:defRPr/>
            </a:pPr>
            <a:endParaRPr lang="fr-FR" sz="3200" i="0" dirty="0">
              <a:latin typeface="+mn-lt"/>
            </a:endParaRPr>
          </a:p>
        </p:txBody>
      </p:sp>
      <p:sp>
        <p:nvSpPr>
          <p:cNvPr id="6" name="Organigramme : Délai 5"/>
          <p:cNvSpPr>
            <a:spLocks noChangeArrowheads="1"/>
          </p:cNvSpPr>
          <p:nvPr userDrawn="1"/>
        </p:nvSpPr>
        <p:spPr bwMode="auto">
          <a:xfrm>
            <a:off x="22227" y="22241"/>
            <a:ext cx="1081088" cy="1025525"/>
          </a:xfrm>
          <a:prstGeom prst="flowChartDelay">
            <a:avLst/>
          </a:prstGeom>
          <a:solidFill>
            <a:srgbClr val="66FFCC">
              <a:alpha val="76862"/>
            </a:srgbClr>
          </a:solidFill>
          <a:ln w="25400" algn="ctr">
            <a:solidFill>
              <a:schemeClr val="bg1"/>
            </a:solidFill>
            <a:miter lim="800000"/>
            <a:headEnd/>
            <a:tailEnd/>
          </a:ln>
        </p:spPr>
        <p:txBody>
          <a:bodyPr anchor="ctr"/>
          <a:lstStyle/>
          <a:p>
            <a:pPr algn="ctr" fontAlgn="auto">
              <a:spcBef>
                <a:spcPts val="0"/>
              </a:spcBef>
              <a:spcAft>
                <a:spcPts val="0"/>
              </a:spcAft>
              <a:defRPr/>
            </a:pPr>
            <a:endParaRPr lang="fr-FR" i="0">
              <a:solidFill>
                <a:schemeClr val="lt1"/>
              </a:solidFill>
              <a:latin typeface="+mn-lt"/>
              <a:cs typeface="+mn-cs"/>
            </a:endParaRPr>
          </a:p>
        </p:txBody>
      </p:sp>
      <p:pic>
        <p:nvPicPr>
          <p:cNvPr id="7"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571" y="2"/>
            <a:ext cx="796925"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84455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563C76EC-69D8-4574-9EF6-EF91B340DE44}" type="datetimeFigureOut">
              <a:rPr lang="fr-FR"/>
              <a:pPr>
                <a:defRPr/>
              </a:pPr>
              <a:t>06/06/2023</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b="1">
                <a:latin typeface="Arial Narrow" panose="020B0606020202030204" pitchFamily="34" charset="0"/>
              </a:defRPr>
            </a:lvl1pPr>
          </a:lstStyle>
          <a:p>
            <a:fld id="{A6182C56-0E74-40D4-BAA2-C682A40A86EA}" type="slidenum">
              <a:rPr lang="fr-FR" altLang="fr-FR"/>
              <a:pPr/>
              <a:t>‹N°›</a:t>
            </a:fld>
            <a:endParaRPr lang="fr-FR" altLang="fr-FR"/>
          </a:p>
        </p:txBody>
      </p:sp>
    </p:spTree>
    <p:extLst>
      <p:ext uri="{BB962C8B-B14F-4D97-AF65-F5344CB8AC3E}">
        <p14:creationId xmlns:p14="http://schemas.microsoft.com/office/powerpoint/2010/main" val="2384018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602470A3-88BD-402C-B97B-C7E19326AE52}" type="datetimeFigureOut">
              <a:rPr lang="fr-FR"/>
              <a:pPr>
                <a:defRPr/>
              </a:pPr>
              <a:t>06/06/2023</a:t>
            </a:fld>
            <a:endParaRPr lang="fr-FR"/>
          </a:p>
        </p:txBody>
      </p:sp>
      <p:sp>
        <p:nvSpPr>
          <p:cNvPr id="8" name="Espace réservé du pied de page 7"/>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b="1">
                <a:latin typeface="Arial Narrow" panose="020B0606020202030204" pitchFamily="34" charset="0"/>
              </a:defRPr>
            </a:lvl1pPr>
          </a:lstStyle>
          <a:p>
            <a:fld id="{C6D3EEFF-D4D6-48CB-AC51-DE8A1260019A}" type="slidenum">
              <a:rPr lang="fr-FR" altLang="fr-FR"/>
              <a:pPr/>
              <a:t>‹N°›</a:t>
            </a:fld>
            <a:endParaRPr lang="fr-FR" altLang="fr-FR"/>
          </a:p>
        </p:txBody>
      </p:sp>
    </p:spTree>
    <p:extLst>
      <p:ext uri="{BB962C8B-B14F-4D97-AF65-F5344CB8AC3E}">
        <p14:creationId xmlns:p14="http://schemas.microsoft.com/office/powerpoint/2010/main" val="1922875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F4130CD7-0905-4F3D-901A-415138C90D98}" type="datetimeFigureOut">
              <a:rPr lang="fr-FR"/>
              <a:pPr>
                <a:defRPr/>
              </a:pPr>
              <a:t>06/06/2023</a:t>
            </a:fld>
            <a:endParaRPr lang="fr-FR"/>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b="1">
                <a:latin typeface="Arial Narrow" panose="020B0606020202030204" pitchFamily="34" charset="0"/>
              </a:defRPr>
            </a:lvl1pPr>
          </a:lstStyle>
          <a:p>
            <a:fld id="{A83FDFCF-6116-4683-83CA-2D92E97CCFF4}" type="slidenum">
              <a:rPr lang="fr-FR" altLang="fr-FR"/>
              <a:pPr/>
              <a:t>‹N°›</a:t>
            </a:fld>
            <a:endParaRPr lang="fr-FR" altLang="fr-FR"/>
          </a:p>
        </p:txBody>
      </p:sp>
    </p:spTree>
    <p:extLst>
      <p:ext uri="{BB962C8B-B14F-4D97-AF65-F5344CB8AC3E}">
        <p14:creationId xmlns:p14="http://schemas.microsoft.com/office/powerpoint/2010/main" val="827190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9ECCAA2C-9EDD-4B85-BFCA-0BF6E8E1E7F5}" type="datetimeFigureOut">
              <a:rPr lang="fr-FR"/>
              <a:pPr>
                <a:defRPr/>
              </a:pPr>
              <a:t>06/06/2023</a:t>
            </a:fld>
            <a:endParaRPr lang="fr-FR"/>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b="1">
                <a:latin typeface="Arial Narrow" panose="020B0606020202030204" pitchFamily="34" charset="0"/>
              </a:defRPr>
            </a:lvl1pPr>
          </a:lstStyle>
          <a:p>
            <a:fld id="{2BD1FF9C-2011-4C44-B48B-05FBF7D2B057}" type="slidenum">
              <a:rPr lang="fr-FR" altLang="fr-FR"/>
              <a:pPr/>
              <a:t>‹N°›</a:t>
            </a:fld>
            <a:endParaRPr lang="fr-FR" altLang="fr-FR"/>
          </a:p>
        </p:txBody>
      </p:sp>
    </p:spTree>
    <p:extLst>
      <p:ext uri="{BB962C8B-B14F-4D97-AF65-F5344CB8AC3E}">
        <p14:creationId xmlns:p14="http://schemas.microsoft.com/office/powerpoint/2010/main" val="946294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872972" y="27318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93F0E9D9-ED5F-400B-A0E4-4106D90535EF}" type="datetimeFigureOut">
              <a:rPr lang="fr-FR"/>
              <a:pPr>
                <a:defRPr/>
              </a:pPr>
              <a:t>06/06/2023</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b="1">
                <a:latin typeface="Arial Narrow" panose="020B0606020202030204" pitchFamily="34" charset="0"/>
              </a:defRPr>
            </a:lvl1pPr>
          </a:lstStyle>
          <a:p>
            <a:fld id="{B180C7D2-CB2A-4D4E-98AA-B466CE7C94AE}" type="slidenum">
              <a:rPr lang="fr-FR" altLang="fr-FR"/>
              <a:pPr/>
              <a:t>‹N°›</a:t>
            </a:fld>
            <a:endParaRPr lang="fr-FR" altLang="fr-FR"/>
          </a:p>
        </p:txBody>
      </p:sp>
    </p:spTree>
    <p:extLst>
      <p:ext uri="{BB962C8B-B14F-4D97-AF65-F5344CB8AC3E}">
        <p14:creationId xmlns:p14="http://schemas.microsoft.com/office/powerpoint/2010/main" val="2624706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F30527FD-D6D4-4B6B-88DA-BCC02749FFB1}" type="datetimeFigureOut">
              <a:rPr lang="fr-FR"/>
              <a:pPr>
                <a:defRPr/>
              </a:pPr>
              <a:t>06/06/2023</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b="1">
                <a:latin typeface="Arial Narrow" panose="020B0606020202030204" pitchFamily="34" charset="0"/>
              </a:defRPr>
            </a:lvl1pPr>
          </a:lstStyle>
          <a:p>
            <a:fld id="{408523A2-1F28-4B44-BE36-885CDBFE8415}" type="slidenum">
              <a:rPr lang="fr-FR" altLang="fr-FR"/>
              <a:pPr/>
              <a:t>‹N°›</a:t>
            </a:fld>
            <a:endParaRPr lang="fr-FR" altLang="fr-FR"/>
          </a:p>
        </p:txBody>
      </p:sp>
    </p:spTree>
    <p:extLst>
      <p:ext uri="{BB962C8B-B14F-4D97-AF65-F5344CB8AC3E}">
        <p14:creationId xmlns:p14="http://schemas.microsoft.com/office/powerpoint/2010/main" val="3488351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968CF8F4-0347-494E-B245-CDE3CF15CF45}"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b="1">
                <a:latin typeface="Arial Narrow" panose="020B0606020202030204" pitchFamily="34" charset="0"/>
              </a:defRPr>
            </a:lvl1pPr>
          </a:lstStyle>
          <a:p>
            <a:fld id="{520F7FB5-0529-47A2-B5EC-972AFFAC8CBB}" type="slidenum">
              <a:rPr lang="fr-FR" altLang="fr-FR"/>
              <a:pPr/>
              <a:t>‹N°›</a:t>
            </a:fld>
            <a:endParaRPr lang="fr-FR" altLang="fr-FR"/>
          </a:p>
        </p:txBody>
      </p:sp>
    </p:spTree>
    <p:extLst>
      <p:ext uri="{BB962C8B-B14F-4D97-AF65-F5344CB8AC3E}">
        <p14:creationId xmlns:p14="http://schemas.microsoft.com/office/powerpoint/2010/main" val="6535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767"/>
            <a:ext cx="222885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95300" y="274767"/>
            <a:ext cx="652145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base">
              <a:spcBef>
                <a:spcPct val="0"/>
              </a:spcBef>
              <a:spcAft>
                <a:spcPct val="0"/>
              </a:spcAft>
              <a:defRPr b="1">
                <a:latin typeface="Arial Narrow" pitchFamily="34" charset="0"/>
                <a:cs typeface="Arial" charset="0"/>
              </a:defRPr>
            </a:lvl1pPr>
          </a:lstStyle>
          <a:p>
            <a:pPr>
              <a:defRPr/>
            </a:pPr>
            <a:fld id="{7797DAEB-AAC6-451A-B391-AFED304DE0F9}"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b="1">
                <a:latin typeface="Arial Narrow" pitchFamily="34" charset="0"/>
                <a:cs typeface="Arial"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b="1">
                <a:latin typeface="Arial Narrow" panose="020B0606020202030204" pitchFamily="34" charset="0"/>
              </a:defRPr>
            </a:lvl1pPr>
          </a:lstStyle>
          <a:p>
            <a:fld id="{95DEA7E6-D880-4937-8363-19BC01B7BC17}" type="slidenum">
              <a:rPr lang="fr-FR" altLang="fr-FR"/>
              <a:pPr/>
              <a:t>‹N°›</a:t>
            </a:fld>
            <a:endParaRPr lang="fr-FR" altLang="fr-FR"/>
          </a:p>
        </p:txBody>
      </p:sp>
    </p:spTree>
    <p:extLst>
      <p:ext uri="{BB962C8B-B14F-4D97-AF65-F5344CB8AC3E}">
        <p14:creationId xmlns:p14="http://schemas.microsoft.com/office/powerpoint/2010/main" val="396829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1403350" y="-6350"/>
            <a:ext cx="8502650" cy="963613"/>
          </a:xfrm>
          <a:prstGeom prst="rect">
            <a:avLst/>
          </a:prstGeom>
          <a:gradFill flip="none" rotWithShape="1">
            <a:gsLst>
              <a:gs pos="0">
                <a:srgbClr val="0000FF"/>
              </a:gs>
              <a:gs pos="85000">
                <a:srgbClr val="FFFF99"/>
              </a:gs>
              <a:gs pos="7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pic>
        <p:nvPicPr>
          <p:cNvPr id="3" name="Picture 2"/>
          <p:cNvPicPr>
            <a:picLocks noChangeAspect="1" noChangeArrowheads="1"/>
          </p:cNvPicPr>
          <p:nvPr userDrawn="1"/>
        </p:nvPicPr>
        <p:blipFill>
          <a:blip r:embed="rId2" cstate="print">
            <a:clrChange>
              <a:clrFrom>
                <a:srgbClr val="D6D6D6"/>
              </a:clrFrom>
              <a:clrTo>
                <a:srgbClr val="D6D6D6">
                  <a:alpha val="0"/>
                </a:srgbClr>
              </a:clrTo>
            </a:clrChange>
            <a:extLst>
              <a:ext uri="{28A0092B-C50C-407E-A947-70E740481C1C}">
                <a14:useLocalDpi xmlns:a14="http://schemas.microsoft.com/office/drawing/2010/main" val="0"/>
              </a:ext>
            </a:extLst>
          </a:blip>
          <a:srcRect l="18703" t="3911" r="4176" b="31474"/>
          <a:stretch>
            <a:fillRect/>
          </a:stretch>
        </p:blipFill>
        <p:spPr bwMode="auto">
          <a:xfrm>
            <a:off x="-9525" y="-6350"/>
            <a:ext cx="147955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5"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6"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7" name="Rectangle 6"/>
          <p:cNvSpPr/>
          <p:nvPr userDrawn="1"/>
        </p:nvSpPr>
        <p:spPr>
          <a:xfrm>
            <a:off x="0" y="6634163"/>
            <a:ext cx="9906000" cy="214312"/>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Picture 10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3428" b="16551"/>
          <a:stretch>
            <a:fillRect/>
          </a:stretch>
        </p:blipFill>
        <p:spPr bwMode="auto">
          <a:xfrm>
            <a:off x="39688" y="26988"/>
            <a:ext cx="94456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847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62123" y="274638"/>
            <a:ext cx="717669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662120" y="1625608"/>
            <a:ext cx="4402667" cy="4683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229895" y="1625608"/>
            <a:ext cx="4404386" cy="4683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19150" y="6597650"/>
            <a:ext cx="2311400" cy="260350"/>
          </a:xfrm>
        </p:spPr>
        <p:txBody>
          <a:bodyPr/>
          <a:lstStyle>
            <a:lvl1pPr fontAlgn="base">
              <a:spcBef>
                <a:spcPct val="0"/>
              </a:spcBef>
              <a:spcAft>
                <a:spcPct val="0"/>
              </a:spcAft>
              <a:defRPr b="1">
                <a:latin typeface="Arial Narrow" pitchFamily="34" charset="0"/>
                <a:cs typeface="Arial" charset="0"/>
              </a:defRPr>
            </a:lvl1pPr>
          </a:lstStyle>
          <a:p>
            <a:pPr>
              <a:defRPr/>
            </a:pPr>
            <a:endParaRPr lang="de-DE"/>
          </a:p>
        </p:txBody>
      </p:sp>
      <p:sp>
        <p:nvSpPr>
          <p:cNvPr id="6" name="Espace réservé du numéro de diapositive 5"/>
          <p:cNvSpPr>
            <a:spLocks noGrp="1"/>
          </p:cNvSpPr>
          <p:nvPr>
            <p:ph type="sldNum" sz="quarter" idx="11"/>
          </p:nvPr>
        </p:nvSpPr>
        <p:spPr>
          <a:xfrm>
            <a:off x="7450138" y="6597650"/>
            <a:ext cx="2311400" cy="260350"/>
          </a:xfrm>
        </p:spPr>
        <p:txBody>
          <a:bodyPr/>
          <a:lstStyle>
            <a:lvl1pPr>
              <a:defRPr b="1">
                <a:latin typeface="Arial Narrow" panose="020B0606020202030204" pitchFamily="34" charset="0"/>
              </a:defRPr>
            </a:lvl1pPr>
          </a:lstStyle>
          <a:p>
            <a:fld id="{0DA38BCF-0D79-4818-B45D-0B531E4118A4}" type="slidenum">
              <a:rPr lang="de-DE" altLang="fr-FR"/>
              <a:pPr/>
              <a:t>‹N°›</a:t>
            </a:fld>
            <a:endParaRPr lang="de-DE" altLang="fr-FR"/>
          </a:p>
        </p:txBody>
      </p:sp>
      <p:sp>
        <p:nvSpPr>
          <p:cNvPr id="7" name="Espace réservé du pied de page 6"/>
          <p:cNvSpPr>
            <a:spLocks noGrp="1"/>
          </p:cNvSpPr>
          <p:nvPr>
            <p:ph type="ftr" sz="quarter" idx="12"/>
          </p:nvPr>
        </p:nvSpPr>
        <p:spPr>
          <a:xfrm>
            <a:off x="3246438" y="6494463"/>
            <a:ext cx="4095750" cy="363537"/>
          </a:xfrm>
        </p:spPr>
        <p:txBody>
          <a:bodyPr/>
          <a:lstStyle>
            <a:lvl1pPr fontAlgn="base">
              <a:spcBef>
                <a:spcPct val="0"/>
              </a:spcBef>
              <a:spcAft>
                <a:spcPct val="0"/>
              </a:spcAft>
              <a:defRPr b="1">
                <a:latin typeface="Arial Narrow" pitchFamily="34" charset="0"/>
                <a:cs typeface="Arial" charset="0"/>
              </a:defRPr>
            </a:lvl1pPr>
          </a:lstStyle>
          <a:p>
            <a:pPr>
              <a:defRPr/>
            </a:pPr>
            <a:r>
              <a:rPr lang="de-DE" altLang="fr-FR"/>
              <a:t>© Copyright Bruker Corporation. All rights reserved </a:t>
            </a:r>
          </a:p>
        </p:txBody>
      </p:sp>
    </p:spTree>
    <p:extLst>
      <p:ext uri="{BB962C8B-B14F-4D97-AF65-F5344CB8AC3E}">
        <p14:creationId xmlns:p14="http://schemas.microsoft.com/office/powerpoint/2010/main" val="251072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1403350" y="-6350"/>
            <a:ext cx="8502650" cy="963613"/>
          </a:xfrm>
          <a:prstGeom prst="rect">
            <a:avLst/>
          </a:prstGeom>
          <a:gradFill flip="none" rotWithShape="1">
            <a:gsLst>
              <a:gs pos="0">
                <a:srgbClr val="0000FF"/>
              </a:gs>
              <a:gs pos="85000">
                <a:srgbClr val="FFFF99"/>
              </a:gs>
              <a:gs pos="7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pic>
        <p:nvPicPr>
          <p:cNvPr id="3" name="Picture 2"/>
          <p:cNvPicPr>
            <a:picLocks noChangeAspect="1" noChangeArrowheads="1"/>
          </p:cNvPicPr>
          <p:nvPr userDrawn="1"/>
        </p:nvPicPr>
        <p:blipFill>
          <a:blip r:embed="rId2" cstate="print">
            <a:clrChange>
              <a:clrFrom>
                <a:srgbClr val="D6D6D6"/>
              </a:clrFrom>
              <a:clrTo>
                <a:srgbClr val="D6D6D6">
                  <a:alpha val="0"/>
                </a:srgbClr>
              </a:clrTo>
            </a:clrChange>
            <a:extLst>
              <a:ext uri="{28A0092B-C50C-407E-A947-70E740481C1C}">
                <a14:useLocalDpi xmlns:a14="http://schemas.microsoft.com/office/drawing/2010/main" val="0"/>
              </a:ext>
            </a:extLst>
          </a:blip>
          <a:srcRect l="18703" t="3911" r="4176" b="31474"/>
          <a:stretch>
            <a:fillRect/>
          </a:stretch>
        </p:blipFill>
        <p:spPr bwMode="auto">
          <a:xfrm>
            <a:off x="-9525" y="-6350"/>
            <a:ext cx="147955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6"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
        <p:nvSpPr>
          <p:cNvPr id="7"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endParaRPr lang="fr-FR" altLang="fr-FR" sz="1800" b="0">
              <a:solidFill>
                <a:srgbClr val="000000"/>
              </a:solidFill>
              <a:latin typeface="Calibri" pitchFamily="34" charset="0"/>
            </a:endParaRPr>
          </a:p>
        </p:txBody>
      </p:sp>
      <p:sp>
        <p:nvSpPr>
          <p:cNvPr id="9" name="Rectangle 8"/>
          <p:cNvSpPr/>
          <p:nvPr userDrawn="1"/>
        </p:nvSpPr>
        <p:spPr>
          <a:xfrm>
            <a:off x="0" y="6633396"/>
            <a:ext cx="9906000" cy="21516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1" name="Picture 10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3428" b="16551"/>
          <a:stretch>
            <a:fillRect/>
          </a:stretch>
        </p:blipFill>
        <p:spPr bwMode="auto">
          <a:xfrm>
            <a:off x="39895" y="27781"/>
            <a:ext cx="943921" cy="99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11810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AndTx" preserve="1">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662123" y="274638"/>
            <a:ext cx="717669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662120" y="1625739"/>
            <a:ext cx="4402667" cy="22653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662120" y="4043363"/>
            <a:ext cx="4402667" cy="22653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half" idx="3"/>
          </p:nvPr>
        </p:nvSpPr>
        <p:spPr>
          <a:xfrm>
            <a:off x="5229895" y="1625608"/>
            <a:ext cx="4404386" cy="4683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819150" y="6597650"/>
            <a:ext cx="2311400" cy="260350"/>
          </a:xfrm>
        </p:spPr>
        <p:txBody>
          <a:bodyPr/>
          <a:lstStyle>
            <a:lvl1pPr fontAlgn="base">
              <a:spcBef>
                <a:spcPct val="0"/>
              </a:spcBef>
              <a:spcAft>
                <a:spcPct val="0"/>
              </a:spcAft>
              <a:defRPr b="1">
                <a:latin typeface="Arial Narrow" pitchFamily="34" charset="0"/>
                <a:cs typeface="Arial" charset="0"/>
              </a:defRPr>
            </a:lvl1pPr>
          </a:lstStyle>
          <a:p>
            <a:pPr>
              <a:defRPr/>
            </a:pPr>
            <a:endParaRPr lang="de-DE"/>
          </a:p>
        </p:txBody>
      </p:sp>
      <p:sp>
        <p:nvSpPr>
          <p:cNvPr id="7" name="Espace réservé du numéro de diapositive 6"/>
          <p:cNvSpPr>
            <a:spLocks noGrp="1"/>
          </p:cNvSpPr>
          <p:nvPr>
            <p:ph type="sldNum" sz="quarter" idx="11"/>
          </p:nvPr>
        </p:nvSpPr>
        <p:spPr>
          <a:xfrm>
            <a:off x="7450138" y="6597650"/>
            <a:ext cx="2311400" cy="260350"/>
          </a:xfrm>
        </p:spPr>
        <p:txBody>
          <a:bodyPr/>
          <a:lstStyle>
            <a:lvl1pPr>
              <a:defRPr b="1">
                <a:latin typeface="Arial Narrow" panose="020B0606020202030204" pitchFamily="34" charset="0"/>
              </a:defRPr>
            </a:lvl1pPr>
          </a:lstStyle>
          <a:p>
            <a:fld id="{F11A226D-A8E0-455A-88DE-9EE4FFEE9148}" type="slidenum">
              <a:rPr lang="de-DE" altLang="fr-FR"/>
              <a:pPr/>
              <a:t>‹N°›</a:t>
            </a:fld>
            <a:endParaRPr lang="de-DE" altLang="fr-FR"/>
          </a:p>
        </p:txBody>
      </p:sp>
      <p:sp>
        <p:nvSpPr>
          <p:cNvPr id="8" name="Espace réservé du pied de page 7"/>
          <p:cNvSpPr>
            <a:spLocks noGrp="1"/>
          </p:cNvSpPr>
          <p:nvPr>
            <p:ph type="ftr" sz="quarter" idx="12"/>
          </p:nvPr>
        </p:nvSpPr>
        <p:spPr>
          <a:xfrm>
            <a:off x="3246438" y="6494463"/>
            <a:ext cx="4095750" cy="363537"/>
          </a:xfrm>
        </p:spPr>
        <p:txBody>
          <a:bodyPr/>
          <a:lstStyle>
            <a:lvl1pPr fontAlgn="base">
              <a:spcBef>
                <a:spcPct val="0"/>
              </a:spcBef>
              <a:spcAft>
                <a:spcPct val="0"/>
              </a:spcAft>
              <a:defRPr b="1">
                <a:latin typeface="Arial Narrow" pitchFamily="34" charset="0"/>
                <a:cs typeface="Arial" charset="0"/>
              </a:defRPr>
            </a:lvl1pPr>
          </a:lstStyle>
          <a:p>
            <a:pPr>
              <a:defRPr/>
            </a:pPr>
            <a:r>
              <a:rPr lang="de-DE" altLang="fr-FR"/>
              <a:t>© Copyright Bruker Corporation. All rights reserved </a:t>
            </a:r>
          </a:p>
        </p:txBody>
      </p:sp>
    </p:spTree>
    <p:extLst>
      <p:ext uri="{BB962C8B-B14F-4D97-AF65-F5344CB8AC3E}">
        <p14:creationId xmlns:p14="http://schemas.microsoft.com/office/powerpoint/2010/main" val="3565553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62123" y="274638"/>
            <a:ext cx="717669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62120" y="1625608"/>
            <a:ext cx="4402667" cy="4683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895" y="1625608"/>
            <a:ext cx="4404386" cy="4683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19150" y="6597650"/>
            <a:ext cx="2311400" cy="260350"/>
          </a:xfrm>
        </p:spPr>
        <p:txBody>
          <a:bodyPr/>
          <a:lstStyle>
            <a:lvl1pPr fontAlgn="base">
              <a:spcBef>
                <a:spcPct val="0"/>
              </a:spcBef>
              <a:spcAft>
                <a:spcPct val="0"/>
              </a:spcAft>
              <a:defRPr b="1">
                <a:latin typeface="Arial Narrow" pitchFamily="34" charset="0"/>
                <a:cs typeface="Arial" charset="0"/>
              </a:defRPr>
            </a:lvl1pPr>
          </a:lstStyle>
          <a:p>
            <a:pPr>
              <a:defRPr/>
            </a:pPr>
            <a:endParaRPr lang="de-DE"/>
          </a:p>
        </p:txBody>
      </p:sp>
      <p:sp>
        <p:nvSpPr>
          <p:cNvPr id="6" name="Espace réservé du numéro de diapositive 5"/>
          <p:cNvSpPr>
            <a:spLocks noGrp="1"/>
          </p:cNvSpPr>
          <p:nvPr>
            <p:ph type="sldNum" sz="quarter" idx="11"/>
          </p:nvPr>
        </p:nvSpPr>
        <p:spPr>
          <a:xfrm>
            <a:off x="7450138" y="6597650"/>
            <a:ext cx="2311400" cy="260350"/>
          </a:xfrm>
        </p:spPr>
        <p:txBody>
          <a:bodyPr/>
          <a:lstStyle>
            <a:lvl1pPr>
              <a:defRPr b="1">
                <a:latin typeface="Arial Narrow" panose="020B0606020202030204" pitchFamily="34" charset="0"/>
              </a:defRPr>
            </a:lvl1pPr>
          </a:lstStyle>
          <a:p>
            <a:fld id="{FDFBA962-FD3F-413C-8DCC-4594B208AA9A}" type="slidenum">
              <a:rPr lang="de-DE" altLang="fr-FR"/>
              <a:pPr/>
              <a:t>‹N°›</a:t>
            </a:fld>
            <a:endParaRPr lang="de-DE" altLang="fr-FR"/>
          </a:p>
        </p:txBody>
      </p:sp>
      <p:sp>
        <p:nvSpPr>
          <p:cNvPr id="7" name="Espace réservé du pied de page 6"/>
          <p:cNvSpPr>
            <a:spLocks noGrp="1"/>
          </p:cNvSpPr>
          <p:nvPr>
            <p:ph type="ftr" sz="quarter" idx="12"/>
          </p:nvPr>
        </p:nvSpPr>
        <p:spPr>
          <a:xfrm>
            <a:off x="3246438" y="6494463"/>
            <a:ext cx="4095750" cy="363537"/>
          </a:xfrm>
        </p:spPr>
        <p:txBody>
          <a:bodyPr/>
          <a:lstStyle>
            <a:lvl1pPr fontAlgn="base">
              <a:spcBef>
                <a:spcPct val="0"/>
              </a:spcBef>
              <a:spcAft>
                <a:spcPct val="0"/>
              </a:spcAft>
              <a:defRPr b="1">
                <a:latin typeface="Arial Narrow" pitchFamily="34" charset="0"/>
                <a:cs typeface="Arial" charset="0"/>
              </a:defRPr>
            </a:lvl1pPr>
          </a:lstStyle>
          <a:p>
            <a:pPr>
              <a:defRPr/>
            </a:pPr>
            <a:r>
              <a:rPr lang="de-DE" altLang="fr-FR"/>
              <a:t>© Copyright Bruker Corporation. All rights reserved </a:t>
            </a:r>
          </a:p>
        </p:txBody>
      </p:sp>
    </p:spTree>
    <p:extLst>
      <p:ext uri="{BB962C8B-B14F-4D97-AF65-F5344CB8AC3E}">
        <p14:creationId xmlns:p14="http://schemas.microsoft.com/office/powerpoint/2010/main" val="42852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62123" y="274638"/>
            <a:ext cx="717669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662209" y="1625739"/>
            <a:ext cx="8972153" cy="22653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62209" y="4043363"/>
            <a:ext cx="8972153" cy="22653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19150" y="6597650"/>
            <a:ext cx="2311400" cy="260350"/>
          </a:xfrm>
        </p:spPr>
        <p:txBody>
          <a:bodyPr/>
          <a:lstStyle>
            <a:lvl1pPr fontAlgn="base">
              <a:spcBef>
                <a:spcPct val="0"/>
              </a:spcBef>
              <a:spcAft>
                <a:spcPct val="0"/>
              </a:spcAft>
              <a:defRPr b="1">
                <a:latin typeface="Arial Narrow" pitchFamily="34" charset="0"/>
                <a:cs typeface="Arial" charset="0"/>
              </a:defRPr>
            </a:lvl1pPr>
          </a:lstStyle>
          <a:p>
            <a:pPr>
              <a:defRPr/>
            </a:pPr>
            <a:endParaRPr lang="de-DE"/>
          </a:p>
        </p:txBody>
      </p:sp>
      <p:sp>
        <p:nvSpPr>
          <p:cNvPr id="6" name="Espace réservé du numéro de diapositive 5"/>
          <p:cNvSpPr>
            <a:spLocks noGrp="1"/>
          </p:cNvSpPr>
          <p:nvPr>
            <p:ph type="sldNum" sz="quarter" idx="11"/>
          </p:nvPr>
        </p:nvSpPr>
        <p:spPr>
          <a:xfrm>
            <a:off x="7450138" y="6597650"/>
            <a:ext cx="2311400" cy="260350"/>
          </a:xfrm>
        </p:spPr>
        <p:txBody>
          <a:bodyPr/>
          <a:lstStyle>
            <a:lvl1pPr>
              <a:defRPr b="1">
                <a:latin typeface="Arial Narrow" panose="020B0606020202030204" pitchFamily="34" charset="0"/>
              </a:defRPr>
            </a:lvl1pPr>
          </a:lstStyle>
          <a:p>
            <a:fld id="{0D174680-5584-43A9-A17D-619E1A494BE3}" type="slidenum">
              <a:rPr lang="de-DE" altLang="fr-FR"/>
              <a:pPr/>
              <a:t>‹N°›</a:t>
            </a:fld>
            <a:endParaRPr lang="de-DE" altLang="fr-FR"/>
          </a:p>
        </p:txBody>
      </p:sp>
      <p:sp>
        <p:nvSpPr>
          <p:cNvPr id="7" name="Espace réservé du pied de page 6"/>
          <p:cNvSpPr>
            <a:spLocks noGrp="1"/>
          </p:cNvSpPr>
          <p:nvPr>
            <p:ph type="ftr" sz="quarter" idx="12"/>
          </p:nvPr>
        </p:nvSpPr>
        <p:spPr>
          <a:xfrm>
            <a:off x="3246438" y="6494463"/>
            <a:ext cx="4095750" cy="363537"/>
          </a:xfrm>
        </p:spPr>
        <p:txBody>
          <a:bodyPr/>
          <a:lstStyle>
            <a:lvl1pPr fontAlgn="base">
              <a:spcBef>
                <a:spcPct val="0"/>
              </a:spcBef>
              <a:spcAft>
                <a:spcPct val="0"/>
              </a:spcAft>
              <a:defRPr b="1">
                <a:latin typeface="Arial Narrow" pitchFamily="34" charset="0"/>
                <a:cs typeface="Arial" charset="0"/>
              </a:defRPr>
            </a:lvl1pPr>
          </a:lstStyle>
          <a:p>
            <a:pPr>
              <a:defRPr/>
            </a:pPr>
            <a:r>
              <a:rPr lang="de-DE" altLang="fr-FR"/>
              <a:t>© Copyright Bruker Corporation. All rights reserved </a:t>
            </a:r>
          </a:p>
        </p:txBody>
      </p:sp>
    </p:spTree>
    <p:extLst>
      <p:ext uri="{BB962C8B-B14F-4D97-AF65-F5344CB8AC3E}">
        <p14:creationId xmlns:p14="http://schemas.microsoft.com/office/powerpoint/2010/main" val="3883178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JMT - Intérieur sans zone de texte">
    <p:spTree>
      <p:nvGrpSpPr>
        <p:cNvPr id="1" name=""/>
        <p:cNvGrpSpPr/>
        <p:nvPr/>
      </p:nvGrpSpPr>
      <p:grpSpPr>
        <a:xfrm>
          <a:off x="0" y="0"/>
          <a:ext cx="0" cy="0"/>
          <a:chOff x="0" y="0"/>
          <a:chExt cx="0" cy="0"/>
        </a:xfrm>
      </p:grpSpPr>
      <p:sp>
        <p:nvSpPr>
          <p:cNvPr id="2" name="Rectangle 1"/>
          <p:cNvSpPr/>
          <p:nvPr userDrawn="1"/>
        </p:nvSpPr>
        <p:spPr>
          <a:xfrm>
            <a:off x="684213" y="0"/>
            <a:ext cx="9221787"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anchor="ctr"/>
          <a:lstStyle/>
          <a:p>
            <a:pPr algn="r" fontAlgn="auto">
              <a:spcBef>
                <a:spcPts val="0"/>
              </a:spcBef>
              <a:spcAft>
                <a:spcPts val="0"/>
              </a:spcAft>
              <a:defRPr/>
            </a:pPr>
            <a:endParaRPr lang="fr-FR" sz="3200" b="0" dirty="0">
              <a:solidFill>
                <a:prstClr val="black"/>
              </a:solidFill>
              <a:cs typeface="Arial" pitchFamily="34" charset="0"/>
            </a:endParaRPr>
          </a:p>
        </p:txBody>
      </p:sp>
      <p:sp>
        <p:nvSpPr>
          <p:cNvPr id="3" name="Rectangle 2"/>
          <p:cNvSpPr>
            <a:spLocks noChangeArrowheads="1"/>
          </p:cNvSpPr>
          <p:nvPr userDrawn="1"/>
        </p:nvSpPr>
        <p:spPr bwMode="auto">
          <a:xfrm>
            <a:off x="0" y="0"/>
            <a:ext cx="9906000" cy="963613"/>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 bIns="18000" anchor="ct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algn="r" eaLnBrk="1" fontAlgn="auto" hangingPunct="1">
              <a:spcBef>
                <a:spcPts val="0"/>
              </a:spcBef>
              <a:spcAft>
                <a:spcPts val="0"/>
              </a:spcAft>
              <a:defRPr/>
            </a:pPr>
            <a:endParaRPr lang="en-US" altLang="en-US" sz="3200" b="0" smtClean="0">
              <a:solidFill>
                <a:prstClr val="black"/>
              </a:solidFill>
              <a:latin typeface="Arial" pitchFamily="34" charset="0"/>
            </a:endParaRPr>
          </a:p>
        </p:txBody>
      </p:sp>
      <p:sp>
        <p:nvSpPr>
          <p:cNvPr id="4" name="Rectangle 3"/>
          <p:cNvSpPr/>
          <p:nvPr userDrawn="1"/>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5" name="Rectangle 4"/>
          <p:cNvSpPr>
            <a:spLocks noChangeArrowheads="1"/>
          </p:cNvSpPr>
          <p:nvPr userDrawn="1"/>
        </p:nvSpPr>
        <p:spPr bwMode="auto">
          <a:xfrm>
            <a:off x="0" y="6643688"/>
            <a:ext cx="9906000" cy="214312"/>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algn="r" eaLnBrk="1" fontAlgn="auto" hangingPunct="1">
              <a:spcBef>
                <a:spcPts val="0"/>
              </a:spcBef>
              <a:spcAft>
                <a:spcPts val="0"/>
              </a:spcAft>
              <a:defRPr/>
            </a:pPr>
            <a:endParaRPr lang="en-US" altLang="en-US" sz="3200" b="0" smtClean="0">
              <a:solidFill>
                <a:prstClr val="black"/>
              </a:solidFill>
              <a:latin typeface="Arial" pitchFamily="34" charset="0"/>
            </a:endParaRPr>
          </a:p>
        </p:txBody>
      </p:sp>
      <p:sp>
        <p:nvSpPr>
          <p:cNvPr id="6" name="Organigramme : Délai 5" descr="apollo17_earth"/>
          <p:cNvSpPr>
            <a:spLocks noChangeAspect="1"/>
          </p:cNvSpPr>
          <p:nvPr userDrawn="1"/>
        </p:nvSpPr>
        <p:spPr bwMode="auto">
          <a:xfrm>
            <a:off x="12700" y="0"/>
            <a:ext cx="1152525" cy="947738"/>
          </a:xfrm>
          <a:prstGeom prst="flowChartDelay">
            <a:avLst/>
          </a:prstGeom>
          <a:solidFill>
            <a:schemeClr val="accent1"/>
          </a:solidFill>
          <a:ln w="25400" algn="ctr">
            <a:solidFill>
              <a:schemeClr val="bg1"/>
            </a:solidFill>
            <a:miter lim="800000"/>
            <a:headEnd/>
            <a:tailEnd/>
          </a:ln>
        </p:spPr>
        <p:txBody>
          <a:bodyPr anchor="ctr"/>
          <a:lstStyle>
            <a:lvl1pPr eaLnBrk="0" hangingPunct="0">
              <a:defRPr sz="2600" b="1">
                <a:solidFill>
                  <a:schemeClr val="tx1"/>
                </a:solidFill>
                <a:latin typeface="Arial Narrow" pitchFamily="34" charset="0"/>
                <a:cs typeface="Arial" charset="0"/>
              </a:defRPr>
            </a:lvl1pPr>
            <a:lvl2pPr marL="742950" indent="-285750" eaLnBrk="0" hangingPunct="0">
              <a:defRPr sz="2600" b="1">
                <a:solidFill>
                  <a:schemeClr val="tx1"/>
                </a:solidFill>
                <a:latin typeface="Arial Narrow" pitchFamily="34" charset="0"/>
                <a:cs typeface="Arial" charset="0"/>
              </a:defRPr>
            </a:lvl2pPr>
            <a:lvl3pPr marL="1143000" indent="-228600" eaLnBrk="0" hangingPunct="0">
              <a:defRPr sz="2600" b="1">
                <a:solidFill>
                  <a:schemeClr val="tx1"/>
                </a:solidFill>
                <a:latin typeface="Arial Narrow" pitchFamily="34" charset="0"/>
                <a:cs typeface="Arial" charset="0"/>
              </a:defRPr>
            </a:lvl3pPr>
            <a:lvl4pPr marL="1600200" indent="-228600" eaLnBrk="0" hangingPunct="0">
              <a:defRPr sz="2600" b="1">
                <a:solidFill>
                  <a:schemeClr val="tx1"/>
                </a:solidFill>
                <a:latin typeface="Arial Narrow" pitchFamily="34" charset="0"/>
                <a:cs typeface="Arial" charset="0"/>
              </a:defRPr>
            </a:lvl4pPr>
            <a:lvl5pPr marL="2057400" indent="-228600" eaLnBrk="0" hangingPunct="0">
              <a:defRPr sz="2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charset="0"/>
              </a:defRPr>
            </a:lvl9pPr>
          </a:lstStyle>
          <a:p>
            <a:pPr algn="ctr" eaLnBrk="1" fontAlgn="auto" hangingPunct="1">
              <a:spcBef>
                <a:spcPts val="0"/>
              </a:spcBef>
              <a:spcAft>
                <a:spcPts val="0"/>
              </a:spcAft>
              <a:defRPr/>
            </a:pPr>
            <a:endParaRPr lang="fr-FR" altLang="fr-FR" sz="1800" b="0">
              <a:solidFill>
                <a:srgbClr val="FFFFFF"/>
              </a:solidFill>
              <a:latin typeface="Arial" charset="0"/>
            </a:endParaRPr>
          </a:p>
        </p:txBody>
      </p:sp>
      <p:sp>
        <p:nvSpPr>
          <p:cNvPr id="7" name="Organigramme : Délai 6" descr="apollo17_earth"/>
          <p:cNvSpPr>
            <a:spLocks noChangeAspect="1"/>
          </p:cNvSpPr>
          <p:nvPr userDrawn="1"/>
        </p:nvSpPr>
        <p:spPr bwMode="auto">
          <a:xfrm>
            <a:off x="0" y="7938"/>
            <a:ext cx="1165225" cy="936625"/>
          </a:xfrm>
          <a:prstGeom prst="flowChartDelay">
            <a:avLst/>
          </a:prstGeom>
          <a:blipFill dpi="0" rotWithShape="1">
            <a:blip r:embed="rId2" cstate="print"/>
            <a:srcRect/>
            <a:stretch>
              <a:fillRect/>
            </a:stretch>
          </a:blipFill>
          <a:ln w="25400" algn="ctr">
            <a:solidFill>
              <a:schemeClr val="tx2">
                <a:lumMod val="75000"/>
              </a:schemeClr>
            </a:solidFill>
            <a:miter lim="800000"/>
            <a:headEnd/>
            <a:tailEnd/>
          </a:ln>
        </p:spPr>
        <p:txBody>
          <a:bodyPr anchor="ctr"/>
          <a:lstStyle/>
          <a:p>
            <a:pPr algn="ctr" fontAlgn="auto">
              <a:spcBef>
                <a:spcPts val="0"/>
              </a:spcBef>
              <a:spcAft>
                <a:spcPts val="0"/>
              </a:spcAft>
              <a:defRPr/>
            </a:pPr>
            <a:endParaRPr lang="fr-FR" sz="1800" b="0">
              <a:solidFill>
                <a:prstClr val="white"/>
              </a:solidFill>
              <a:latin typeface="Calibri"/>
            </a:endParaRPr>
          </a:p>
        </p:txBody>
      </p:sp>
    </p:spTree>
    <p:extLst>
      <p:ext uri="{BB962C8B-B14F-4D97-AF65-F5344CB8AC3E}">
        <p14:creationId xmlns:p14="http://schemas.microsoft.com/office/powerpoint/2010/main" val="1062373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JMT - Intérieur sans zone de texte">
    <p:spTree>
      <p:nvGrpSpPr>
        <p:cNvPr id="1" name=""/>
        <p:cNvGrpSpPr/>
        <p:nvPr/>
      </p:nvGrpSpPr>
      <p:grpSpPr>
        <a:xfrm>
          <a:off x="0" y="0"/>
          <a:ext cx="0" cy="0"/>
          <a:chOff x="0" y="0"/>
          <a:chExt cx="0" cy="0"/>
        </a:xfrm>
      </p:grpSpPr>
      <p:sp>
        <p:nvSpPr>
          <p:cNvPr id="2"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3"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4" name="Rectangle 3"/>
          <p:cNvSpPr>
            <a:spLocks noChangeArrowheads="1"/>
          </p:cNvSpPr>
          <p:nvPr userDrawn="1"/>
        </p:nvSpPr>
        <p:spPr bwMode="auto">
          <a:xfrm>
            <a:off x="0" y="6569075"/>
            <a:ext cx="9906000" cy="315913"/>
          </a:xfrm>
          <a:prstGeom prst="rect">
            <a:avLst/>
          </a:prstGeom>
          <a:solidFill>
            <a:schemeClr val="tx1">
              <a:lumMod val="65000"/>
              <a:lumOff val="35000"/>
            </a:schemeClr>
          </a:solidFill>
          <a:ln>
            <a:noFill/>
          </a:ln>
          <a:extLst/>
        </p:spPr>
        <p:txBody>
          <a:bodyPr anchor="ctr"/>
          <a:lstStyle/>
          <a:p>
            <a:pPr algn="r" fontAlgn="auto">
              <a:spcBef>
                <a:spcPts val="0"/>
              </a:spcBef>
              <a:spcAft>
                <a:spcPts val="0"/>
              </a:spcAft>
              <a:defRPr/>
            </a:pPr>
            <a:endParaRPr lang="fr-FR" sz="3200" b="0" dirty="0">
              <a:solidFill>
                <a:prstClr val="black"/>
              </a:solidFill>
              <a:latin typeface="Calibri"/>
            </a:endParaRPr>
          </a:p>
        </p:txBody>
      </p:sp>
    </p:spTree>
    <p:extLst>
      <p:ext uri="{BB962C8B-B14F-4D97-AF65-F5344CB8AC3E}">
        <p14:creationId xmlns:p14="http://schemas.microsoft.com/office/powerpoint/2010/main" val="3686390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Rectangle 2"/>
          <p:cNvSpPr/>
          <p:nvPr userDrawn="1"/>
        </p:nvSpPr>
        <p:spPr>
          <a:xfrm>
            <a:off x="0" y="0"/>
            <a:ext cx="9906000" cy="926438"/>
          </a:xfrm>
          <a:prstGeom prst="rect">
            <a:avLst/>
          </a:prstGeom>
          <a:gradFill flip="none" rotWithShape="1">
            <a:gsLst>
              <a:gs pos="0">
                <a:schemeClr val="bg1"/>
              </a:gs>
              <a:gs pos="26000">
                <a:srgbClr val="C00000"/>
              </a:gs>
              <a:gs pos="100000">
                <a:srgbClr val="C0000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3"/>
          <p:cNvSpPr/>
          <p:nvPr userDrawn="1"/>
        </p:nvSpPr>
        <p:spPr>
          <a:xfrm>
            <a:off x="3273425" y="6553200"/>
            <a:ext cx="6624638" cy="304800"/>
          </a:xfrm>
          <a:prstGeom prst="rect">
            <a:avLst/>
          </a:prstGeom>
          <a:solidFill>
            <a:srgbClr val="A69F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 name="Imag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2304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p:cNvCxnSpPr/>
          <p:nvPr userDrawn="1"/>
        </p:nvCxnSpPr>
        <p:spPr>
          <a:xfrm>
            <a:off x="152400" y="927100"/>
            <a:ext cx="9577388" cy="0"/>
          </a:xfrm>
          <a:prstGeom prst="line">
            <a:avLst/>
          </a:prstGeom>
          <a:ln w="12700">
            <a:solidFill>
              <a:srgbClr val="BED00C"/>
            </a:solidFill>
          </a:ln>
        </p:spPr>
        <p:style>
          <a:lnRef idx="1">
            <a:schemeClr val="accent1"/>
          </a:lnRef>
          <a:fillRef idx="0">
            <a:schemeClr val="accent1"/>
          </a:fillRef>
          <a:effectRef idx="0">
            <a:schemeClr val="accent1"/>
          </a:effectRef>
          <a:fontRef idx="minor">
            <a:schemeClr val="tx1"/>
          </a:fontRef>
        </p:style>
      </p:cxnSp>
      <p:sp>
        <p:nvSpPr>
          <p:cNvPr id="7" name="ZoneTexte 6"/>
          <p:cNvSpPr txBox="1">
            <a:spLocks noChangeArrowheads="1"/>
          </p:cNvSpPr>
          <p:nvPr userDrawn="1"/>
        </p:nvSpPr>
        <p:spPr bwMode="auto">
          <a:xfrm>
            <a:off x="6288088" y="6553200"/>
            <a:ext cx="364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algn="ctr" eaLnBrk="1" hangingPunct="1">
              <a:defRPr/>
            </a:pPr>
            <a:r>
              <a:rPr lang="fr-FR" altLang="fr-FR" sz="1200" smtClean="0"/>
              <a:t>RÉUNION SEMESTRIELLE PARIS – OCTOBRE 2015</a:t>
            </a:r>
          </a:p>
        </p:txBody>
      </p:sp>
      <p:pic>
        <p:nvPicPr>
          <p:cNvPr id="8" name="Picture 3" descr="H:\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53488" y="20638"/>
            <a:ext cx="105251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0" y="6553200"/>
            <a:ext cx="5811838" cy="304800"/>
          </a:xfrm>
          <a:prstGeom prst="rect">
            <a:avLst/>
          </a:prstGeom>
          <a:solidFill>
            <a:srgbClr val="861F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space réservé du texte 10"/>
          <p:cNvSpPr>
            <a:spLocks noGrp="1"/>
          </p:cNvSpPr>
          <p:nvPr>
            <p:ph type="body" sz="quarter" idx="13"/>
          </p:nvPr>
        </p:nvSpPr>
        <p:spPr>
          <a:xfrm>
            <a:off x="0" y="6581078"/>
            <a:ext cx="2191015" cy="241300"/>
          </a:xfrm>
        </p:spPr>
        <p:txBody>
          <a:bodyPr>
            <a:noAutofit/>
          </a:bodyPr>
          <a:lstStyle>
            <a:lvl1pPr marL="0" indent="0">
              <a:buNone/>
              <a:defRPr sz="1400" b="1" baseline="0">
                <a:solidFill>
                  <a:schemeClr val="bg1"/>
                </a:solidFill>
              </a:defRPr>
            </a:lvl1pPr>
          </a:lstStyle>
          <a:p>
            <a:pPr lvl="0"/>
            <a:r>
              <a:rPr lang="fr-FR" smtClean="0"/>
              <a:t>Modifiez les styles du texte du masque</a:t>
            </a:r>
          </a:p>
        </p:txBody>
      </p:sp>
    </p:spTree>
    <p:extLst>
      <p:ext uri="{BB962C8B-B14F-4D97-AF65-F5344CB8AC3E}">
        <p14:creationId xmlns:p14="http://schemas.microsoft.com/office/powerpoint/2010/main" val="1813231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1403350" y="-6350"/>
            <a:ext cx="8502650" cy="963613"/>
          </a:xfrm>
          <a:prstGeom prst="rect">
            <a:avLst/>
          </a:prstGeom>
          <a:gradFill flip="none" rotWithShape="1">
            <a:gsLst>
              <a:gs pos="0">
                <a:srgbClr val="0000FF"/>
              </a:gs>
              <a:gs pos="85000">
                <a:srgbClr val="FFFF99"/>
              </a:gs>
              <a:gs pos="7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pic>
        <p:nvPicPr>
          <p:cNvPr id="3" name="Picture 2"/>
          <p:cNvPicPr>
            <a:picLocks noChangeAspect="1" noChangeArrowheads="1"/>
          </p:cNvPicPr>
          <p:nvPr userDrawn="1"/>
        </p:nvPicPr>
        <p:blipFill>
          <a:blip r:embed="rId2" cstate="print">
            <a:clrChange>
              <a:clrFrom>
                <a:srgbClr val="D6D6D6"/>
              </a:clrFrom>
              <a:clrTo>
                <a:srgbClr val="D6D6D6">
                  <a:alpha val="0"/>
                </a:srgbClr>
              </a:clrTo>
            </a:clrChange>
            <a:extLst>
              <a:ext uri="{28A0092B-C50C-407E-A947-70E740481C1C}">
                <a14:useLocalDpi xmlns:a14="http://schemas.microsoft.com/office/drawing/2010/main" val="0"/>
              </a:ext>
            </a:extLst>
          </a:blip>
          <a:srcRect l="18703" t="3911" r="4176" b="31474"/>
          <a:stretch>
            <a:fillRect/>
          </a:stretch>
        </p:blipFill>
        <p:spPr bwMode="auto">
          <a:xfrm>
            <a:off x="-9525" y="-6350"/>
            <a:ext cx="147955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5"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6"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pic>
        <p:nvPicPr>
          <p:cNvPr id="7" name="Picture 10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3428" b="16551"/>
          <a:stretch>
            <a:fillRect/>
          </a:stretch>
        </p:blipFill>
        <p:spPr bwMode="auto">
          <a:xfrm>
            <a:off x="11113" y="26988"/>
            <a:ext cx="94456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248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350"/>
            <a:ext cx="9906000" cy="963613"/>
          </a:xfrm>
          <a:prstGeom prst="rect">
            <a:avLst/>
          </a:prstGeom>
          <a:gradFill flip="none" rotWithShape="1">
            <a:gsLst>
              <a:gs pos="0">
                <a:srgbClr val="0000FF"/>
              </a:gs>
              <a:gs pos="85000">
                <a:srgbClr val="FFFF99"/>
              </a:gs>
              <a:gs pos="20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sp>
        <p:nvSpPr>
          <p:cNvPr id="3" name="Rectangle 2"/>
          <p:cNvSpPr/>
          <p:nvPr/>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4"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5"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6" name="Rectangle 5"/>
          <p:cNvSpPr/>
          <p:nvPr userDrawn="1"/>
        </p:nvSpPr>
        <p:spPr>
          <a:xfrm>
            <a:off x="0" y="6634163"/>
            <a:ext cx="9906000" cy="214312"/>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ZoneTexte 6"/>
          <p:cNvSpPr txBox="1">
            <a:spLocks noChangeArrowheads="1"/>
          </p:cNvSpPr>
          <p:nvPr userDrawn="1"/>
        </p:nvSpPr>
        <p:spPr bwMode="auto">
          <a:xfrm>
            <a:off x="-500063" y="57150"/>
            <a:ext cx="229870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algn="ctr" eaLnBrk="1" hangingPunct="1">
              <a:lnSpc>
                <a:spcPts val="2600"/>
              </a:lnSpc>
              <a:defRPr/>
            </a:pPr>
            <a:r>
              <a:rPr lang="fr-FR" altLang="fr-FR" smtClean="0">
                <a:solidFill>
                  <a:srgbClr val="FFFF00"/>
                </a:solidFill>
              </a:rPr>
              <a:t>The </a:t>
            </a:r>
          </a:p>
          <a:p>
            <a:pPr algn="ctr" eaLnBrk="1" hangingPunct="1">
              <a:lnSpc>
                <a:spcPts val="2600"/>
              </a:lnSpc>
              <a:defRPr/>
            </a:pPr>
            <a:r>
              <a:rPr lang="fr-FR" altLang="fr-FR" smtClean="0">
                <a:solidFill>
                  <a:srgbClr val="FFFF00"/>
                </a:solidFill>
              </a:rPr>
              <a:t>rebirth</a:t>
            </a:r>
          </a:p>
        </p:txBody>
      </p:sp>
    </p:spTree>
    <p:extLst>
      <p:ext uri="{BB962C8B-B14F-4D97-AF65-F5344CB8AC3E}">
        <p14:creationId xmlns:p14="http://schemas.microsoft.com/office/powerpoint/2010/main" val="3369875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JMT - Intérieur sans zone de texte">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350"/>
            <a:ext cx="9906000" cy="963613"/>
          </a:xfrm>
          <a:prstGeom prst="rect">
            <a:avLst/>
          </a:prstGeom>
          <a:gradFill flip="none" rotWithShape="1">
            <a:gsLst>
              <a:gs pos="0">
                <a:srgbClr val="0000FF"/>
              </a:gs>
              <a:gs pos="85000">
                <a:srgbClr val="FFFF99"/>
              </a:gs>
              <a:gs pos="20000">
                <a:schemeClr val="accent1">
                  <a:tint val="44500"/>
                  <a:satMod val="160000"/>
                </a:schemeClr>
              </a:gs>
              <a:gs pos="100000">
                <a:srgbClr val="92D050"/>
              </a:gs>
            </a:gsLst>
            <a:lin ang="0" scaled="1"/>
            <a:tileRect/>
          </a:gradFill>
          <a:ln>
            <a:noFill/>
          </a:ln>
          <a:extLst/>
        </p:spPr>
        <p:txBody>
          <a:bodyPr tIns="18000" bIns="18000" anchor="ctr"/>
          <a:lstStyle/>
          <a:p>
            <a:pPr algn="r" fontAlgn="auto">
              <a:spcBef>
                <a:spcPts val="0"/>
              </a:spcBef>
              <a:spcAft>
                <a:spcPts val="0"/>
              </a:spcAft>
              <a:defRPr/>
            </a:pPr>
            <a:endParaRPr lang="fr-FR" sz="3200" b="0" dirty="0">
              <a:solidFill>
                <a:prstClr val="black"/>
              </a:solidFill>
              <a:latin typeface="Calibri"/>
            </a:endParaRPr>
          </a:p>
        </p:txBody>
      </p:sp>
      <p:sp>
        <p:nvSpPr>
          <p:cNvPr id="3" name="Rectangle 2"/>
          <p:cNvSpPr/>
          <p:nvPr/>
        </p:nvSpPr>
        <p:spPr>
          <a:xfrm>
            <a:off x="0" y="947738"/>
            <a:ext cx="9906000" cy="428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sp>
        <p:nvSpPr>
          <p:cNvPr id="4" name="AutoShape 2"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168275" y="-8080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5" name="AutoShape 4" descr="data:image/jpeg;base64,/9j/4AAQSkZJRgABAQAAAQABAAD/2wCEAAkGBxMQEA8PDxQVFRAPEBAQFA8VEBAXFBQWFBUXFhQUFRUYHCggGB0lGxUUIzEhJSkrMC4uGCEzODMsNyktLisBCgoKDg0OGxAQGy4mHiQyNSwsLC4sLDAsLCwsNCwsLzAsLCwsLy0sLDIsLC8sLCwsNTQsLCwsLCwvLCwsLCwsLP/AABEIALEBHAMBIgACEQEDEQH/xAAcAAABBQEBAQAAAAAAAAAAAAAAAQIDBAUGBwj/xABJEAACAQMCAwUDBgoIBAcAAAABAhEAAyEEEgUxQQYTIlFhMnGBBxQzkaGyIzRCUnJzsbPB0RVDYnSCkvDxJDVEgxdTosLD0uH/xAAaAQADAQEBAQAAAAAAAAAAAAAAAQIDBAUG/8QANhEAAgIBAgMGBAUCBwEAAAAAAAECEQMSIRMxQQQyUWFx8IGRobEUIjPB0QVCNERScoLh8SP/2gAMAwEAAhEDEQA/APVYpabNLWjRCYtFJNE0Ux2h1FNmiaNItRMboRHf8xWb/KCf4V4TwHj2oOlsadrxsWvpUuW7a3Gd8kyiqTBMhgYkHOMH17tbqe64bxC4DBXR6iD5E2yoP1kVzGg41p7NrTWhcIfurYS4tpiujIUDcijmG68txJnwmBElTNcb2PLjxQ3RcN24zbk1F1ruxfExu4ZgfZBZWMAe7rW/wDtBdtIDabYsrfRRbnvXYAFXbad0QrCcTEZBAo63W2w2o37bl28uqQ387nN26uxoIwQdzDlBc+6us7J8XtWtO+mvAPYF36I2zueYVSwAkIuyWXngYkENjtZ1SvT8i18lvFGv8R4sbgIuXrOkvMpREMrKklVwCQVPxnrXormvP+AFE7QTabemo4YwNw2nRndLu6W3AbiF2gEfkhZ869BuCunHVHBk5jKKWKUCrbRKCKIopahtlJBRRNJNTuFodRSTRNFBYUUUtSykwApYoBpahsYm2looqG2NC0UlFSMKKKDSKVBRNJSVOodDqSikqHNFULRRS1OoKK1KBTaJr2DgsftpdtR0s0mmVaJAgpQlR7jTrck1OmXiPVHwOc+U4Twu7ZDBTq7um0oY8h3t1RJ9AAa51OyS2bVy4b5taZl2sxtncboUw1wM5/BkHBkc5wpEXvll4k2nscP25b56t2Mf1Skgj3FlPwry/i3bDVal2a9fuLZuBbfdllK3AGDbdoUBlOJnzg89tZ02zeCWm0P1GkusRqLjrdRrIcZuS53hSYYeA7juiPyhiZrqew3CGv2Gl9lyxdKISqXHe66hu7nEeEiVPkTjaSOa+fbdWzJfAu2CyDDHaMpcWCYHWTHrNJ/S57m5dXUC3+EBLWWa1vueAKYUxu6k88E+dYtSVN8jpuLuKZ1Om4c2h45wh2YRca9pWWTAdkZT3bH27RLKAfzlaYOK9fuivDdXxq/qG0d25qEvJw/Vae6ihEVlCsoeG2KWwOUdOte66gVpjlq2Rz5o6aciCikmitEjByCaSaWlFMQ2iKfSUnIKEoiloqdY9IURSzRUtlJBtpYomlmobZQkUUtFTYBRFFLUsaGk0lPppFZys1TQlFLFFZDEpYpaWKekLGxS0sURT0MWpFWlililivT1nHpGxRFPiiKniFaBoFZna3j6cN0bat1LBXtIEHMl2AMdBjcc+Va4FZPbfs8eJcPv6NGVHuG2yOwJUMjq2YzkAj40uJY1A8U7TdpLPE9R392+yW5m3prgLra8ABgRtglVOBWYlnSQh+cAbYWAhJAWSpE+oQx5z51Sv6A6W62mvIpuWX2XGDAqrTET1npU+jt27hbw7URLlzvDEFUBLQBnH7cU9KSvU/odMZdKX1/ku6axo3a4burCF1IL91bJaWYydvXCz5yfhBZ02lAFsahQu4vJCxIV1BMGeRA/lVIPaHtIVwWElfEPzhH5PrU2lt2nDEoVKW3uANHjA5lY6ZGTim411f0BT35L6mlb1dm3Zawt+wVdWTvCoLoD1Q9PZ+G88q9c7DdsrWqs2LL37b6ncbbDegdoGHVd0kEwOXn1rwm4lrapNtpMwkDcZmCM+nL0r0X5HuyZuai1xAlDp9KLyIu47++YRG2IgK7GZ5nliaylj0u4vruOctUd1yPXmFJUlznTK0c0celgKKIoqdQ6CilooCxKWKKKWwWEUu2kopWMWKIoiiKVgEUCiih0AtLSUVDKTHUlFFZMuLG0UtFZ6GXqQClpKKuMK5kSn4DqKbFLV0RqId1E0kUsVpaAWikilpbIe4op2r1QsWbt5uVq29z/ACqTH2UiiuV+VzinzbhV6DD3ytpfvH7oHxotjirZ42ljvHuXrllrjXH3kkuIIzuG0cyQM5OIHkbGh4YqrqCbdzxW+6AYrCqzDcqjaByUefL1k4S8JNrcl7aL0KjW1bPtHcHbkhECa2OyvAL/ABBLmm06qG713KF2VQllNmG5zvvKZPl1iK2lHbZmymrtoavBF5uLhzt9pDgyCcZHL2cDlyqXQcLCXci4wdXQE7MB0IIgchBGPQ+Qnff5K9eSDtQw278YufnT1v8AkW9ekyd1ZvHuw2s0Fka26ii3prth3YXixA7wLyN1upTp9UeIdtNWTGcU1sZb6EyWYOxmRPTMxIHmTGf/AM9F+RHW7W1mkMjcF1Cg+h2tH+ZfqrzG/pj39xZaPF495AgsyiY552+tdL8nd8aTiOkdWPd3L3zViSTv762SrZ5ANAqJPY0auz3e5TJqW/UNYpHM2LNE0lFWTYUUUU7JFomkopBYs0TSUtIdi0UlFIdi0UlFFgLRRNE0rHYUUk0VLHbFopJomlqSCmxaKbupZo4iBxY6iabS1LmgSZBupd1RxS1jxjfhjppQaZFLFHFDQye3zryr5a+JqdToNIxARCtx2JG1d7A59dqYn86vVbC5rw7imqXV8S1urLWj3Ks1kXbgVJ3BLTEwQYRGIkflV0YZuT3Forc5viN1rjXLxYXNpdhdJUHaThT1IEnIJjkOUV6T8h1gRfuARtsWhPmbruzH4i0h+IrzDUozpc3JklUVioBLT4hbXl/i5zXtHySaPutDdb/zNQVX0Wzbt2o/zrc+uujNPTESWz9++R3Bu1idvtP33CeJJE/8JecD1tqbgj4qK0d9S7BcR7bcrish9zAg/trlhm3JcGfNRbvXsxjvbaNBaFZigMknHMRnlFJfv3Ldy26qRgOM+KEKuGBAhoKn6jmq+m0n4O13hM6a41i4QxHsXfYEdSHIn0rbsah7KC6pBZGLG0RJREUMAwBM4YSPhNdbdLY2V3Z9AaLVjUWLOoX2b1pLg/xAGPtp1cl8lGt38O7gmTo712wDMyk7rZB8oJA/Rrqy1c08tOjB49x1FM3UbqnjC4Y+imbqN1HGQuGx9FM3UbqXFHoH0TTN1G6lxR6B80TUe6jdUPIxqA+aJqPdRNTxGUoEk0bqipaXEY9CH76TdTZopamPSh00tMmjdSse5JSzUW6jdT1C0kk0bqjmiaWsNI3dRNRTRNc+o3okmlBqOaktimmIodq+IHTaHU3V+kKd3bjnvueBY9ZM/Cvn5LYQ3Lb2d1u67XbOpd3Ei2Wth1YGCu5WxBwfKDXp/wAsfGzZXTWEBZgW1BABgEeCyW8gGJOeu3zrieJ6hzY02huWWRVW1bS5uTexAIJtmYTJE9TXq9mTUfUylRk39Obb6S2QniIublLSVyzMR+TiM88DAr3nsTp+64ZolIhnsi8w8mvE3W+168Ns6Pe9y1bG0M6aVD4SWe+wtBiV6+IH7a+jmtBQqL7KgKB6AQKntctqCKK9T2DBqLbUtsV58W7NGkfO3azTNZ1nF7Kz4NW19QOovAtGP00prgXVUPa7vvLK7TLAsTzuQfaERzwY+NdT8pukFvjO7kNZpbTTjLJvUx1J/A2+Xn61zvDtSQLdyyjObUJvnwqplERcnq1sT/Zr1oybiQlsmdh8llwabVLZDTZ4hp3ZATkXtPccOv8Ak8X+IV6g4zXz3w3i3zbUWGCuDptSup8U+BWEXEA6I3hz7uc19DtDAMuVYBgfMESDXH2mLVMrYhooIpK5NTHpFoikpZo1BpCKKJomjUGkWikmijUxaRaKSilqHQtFJRNGoVC0Uk0UagoWikpZosKClpJpJosKHUU2aWaVgLRSTRNFhRV3Uu6ot1ANZWak6GvNPlE7d67h+tazpu6NnZYPjtBiGuBjEzn2GNek2jmvEvlUNxeK3VuAOlxdO6ZiFA2qIjmCH+uu7sMVOdMzy3RjcX7U6jXC7c1KqS7Wd+3coPdBtgEch4gT5kDyqDRcTK3I7q1uGSWUmDHUTz9eeKhsNCtFlc7ZG/BGTnHmBT8Ek9yssvPdkyo9K9nTFKqOf813f0/6JOCa2411e5UIxud8CgLbWEhbgBYRtJJmcETBiu+u2+I9OI3sxjYesf2vWvPrVwqVZLQUztJFyIG7lyyKe/EtQQZmRH9Z0II/NrLJjcn+XYa5bs7Szb4i6gniN8eJhEP+SSJkMPKpLA4mWuL/AEje8G3Owmdyzy3Vw68SvgiJyJH4TrG7y8/9dKaNfe5+LJAYi6R1x08qngz8V8kPY6Ptha1C9zf1N9tRcseO2WSNsODBO7CmJ68viOb4bcZ3ZbdncWBhZYjcQCAo5DkM0+9rr10RdXftggG5iCCD09PtNNRyMC0IZR/Wc8DBx761hBqNPmJ89n7+RZt8RZN6vZHjS7ZYMGKgsGByGEEZg9J5V02l7dcXsG3oe6sKUtSneW7mbYUuG3bxI2DH8649XgKO5G2YjvTjxEYEU3UcTuqTc2kOilARc5IUKkDHlNTPEpdBqX+pn0dwy89zT6e5cINy5ZtOxVYXcygmBJgZ86m3Vn9mbdxdBolvsGujT2tzD1UED4CB8Ku14GTaTOmK2H7qN1MomosdEm6iajmiaLCiWaJqKaJosKJZo3VFNE0WFEu6jdUc0TRYqJN1G6o91LuosKJN1G6o91E0WFEk0TUc0u6iwofNLuqPdRNFiokmkmmTSzRYUUt1KDUc0q1jZtRasCvEO3PHk1mvZ7OUIWzbbxQ62zBckYAySPQjl19D+UTjZ0ukNq2fw2qDIDMbUwLjE9MHaPeSOVeUaMW4OLUYZj84TOSQSA3IGfr+r1uwY6XEZlO+gwaptpdjhdqk+OTJI2oDzEwPPPKYFW9N9FcuOfolAQAuBvIk7ZkmAZwPLqTArI7QioXMAAXwSB0ACt5Ej4+Wala33123pdNYZzZuppSzkrZVrpkS5wCWUROYXANd0pXshRVLU3/6UbLXCqsC2x2RWyASWZxLCPzUJxIxzjNP23vymO4bVJDCcgyqYiMrn1MxFXL5uWn3utpWsu+mH4YFhbtlxucBYyWYhjkzPQGo7OrVQECEwdilSYRSIgE+QHT+Jk1PohafP7lUi4AxJMWSoMHCEgkRiScPyEY88B72LwJB3YKhxuSZ3MCWiZELMrI9YzUi66ChFuNiPbUFlIAIKwQRBkEiTOI8hC2NbCootkBGLCGlpcDfJiSMdcT6k07l4BpXj9wXSanBO7cUV5Fy2SyEkHu8wwkRHPBxgA1rOoIuBGZoRQT7QVQ2FKnznp6e8C+OJXY2qF2HUG/t9nbyllAB28hjA5Yqpq3Y+O7ZDJcbffuo7lEW4u7LDAuYYECcpHlQpPqhNV1+5G19sLHtEGDv6ESz5gGIIjr6ZMd9mcXfaO1YMFwxIJwJ9pRPv+OKtaVku2+8CQpzuuErKgwhJDAEAz/uaCts8haEKBIu8l8vbwIx/i8qrVTDTe57P2J4wus4fp7imXt21sXB5PbUA/WIPxrVJryD5OeODSavupQabU7bbBXkK/5DnxHqYPvmvYLqZrxO14tE9uTNYchs0u6mQaQmuSy6JN1G6ot1G6iwol3Ubqj3UTRYUS7qN1RzRNFsKH7qN1RzRNFhRLuo3VFNLNFhRJuomo5omnYUSzRNRzRNFhRJNE0wVk3eOghTZUmW9phC7ehGZziqinLkI2po3Vz3D+O3Ll1LbIoBvXbRYEwQocqwB/Q/9Vb5FOcJQdMSp8jluDdqbWrvtYtq4IRnDMFghYnkTnP2VsWNWplidqpuLlpG0LPi+yuf0Om09ie5UqTPi7vUFvcGORyHI1z/AGx4gtq183ss++6GZs3ywEjkHJxLE8oGK6Hix5J1jTS8yo6lH85yPbXjTa/Vs8g2ge6W1uAhRybnE/x38qoazSWbNsJuXcfE5Dyz8oWSdoEycCemat9ndUVu/OFsqyotxRa7t3yFCqB1LKP5kGou4GqcAsxLl5uMVYBjlVtwBgL/AKHKvahUKitkjka1b82x3ArXdo99tqqQ1u0qv4iSPG+7JJUcvU9KdZ1bWrZso1zbf7sm2S7XLxWSvgHOJIHTPuNW9No21OotaHSLvuKoCg+xZRed+4YwTumPUDyrs9JwjhvDrvcXtT/xZthrt+6IlvzRjwAjIE8o51hPKr5Nt9Er2Na0JJdPuYvAOw1/VEG9dt6cRPd+G7qInMqPBb6eZ5YrrrHydcOQE3+8vkGS17UsBPltt7R8DVSzxPh6Mx+e24IYEK9xScYUsvISBXO67VtqAtjSrutpfCi8PGSCNxaG5tsyM9SfWsdOXJLm4rzVfUltJeJ3tjslwsgTpNODGVwSPMTNchqexmie5cHcm2dxKtbe4PCSdpUTH2Uui4o+ntNY1EKzO1prxUCbagmSBkMEIwJp+o7WI+nFhr6jYwiAQNoEhWMzuDEjpg9YpY8WaLdNteO/zJnorfYp8X+Ty5a2nR6k3BsVu6vgSfDJAuKI69V+Nctdd7TmxrLRS5EFGWZxuLDmGWBzk9Pj2Oh7SgsEF/CAgAIkRAUEzkHng+Q51M9mxrrPdXxuUkkOVQOreYYcuf2iZrVSyY9sm/3BO+4cTatr4mnwXFCtDEoEyF7vpPIx6Vm3NGLd0owUspJlSYdSDI29MHmPQ1Z4tYu6C+Ff8JZuElXP9ZBkE9FcY5eQPrVuUa13yZu2woRzzKk7cj84ExHu+PUm1uuRO0/VFRdCHW6LQJvHaba21JkT9GAPQD3H416DwPtJdv6ZSbj97b/BvJYEkYBIPLln1BrhUc2DbKtte7bF1QgViJMzgypBPLnV3s1xJtLqTc1Kyt47LitgHdgP4ThgRu+J86yywUl4+BXkjqtJxK++r04a65U3rQK72gjcMEfGurFwrrYNxtu0DYWbYJWJj4zWJ8/tWHDTiCQqMCScGAT0wcnyPOs7iXaa2WR8BIiViYAzMYzMfCuTJjeZpxjSqil/81UnvdnoN7UIgDMwAIkeo9Kz7vHEBUBLhLegXHnmuBsdqLRIUvEEmADsiDzmZJn4U3UcauFg1twAFTB2mSPaI8gTmByrGPYadS+pby7Wjvr3GyjKtzT3U3GAWNsdeeDyrROvtAgFsnptf6+Vec8Q4lfvNbN66GdbM94q6dCJncpzHQdJqo+svlfnHfgsGtqiNcaSmZCrPTaBHrNV+BUkt0vRieVrozp9PrtRkm63pIPL66dx/jmpDKuku2lULbJc2t5JI8QJLRz8q5rh/Eb1y5Fx2KK1wAyqgJiVPQmPhiaiv8aYsPA4thz7PdqSo5AsFOCeo510rszU+SfyoyeROOzO/wCz/G++QLehXS3b33CyhXePEQvSSCYrTbW2hMuPDE/HlXl+q40PwilGIJc7Qu0JJQhlIbMAA8vyqLXHkW4UK3GCTzPWMQNxHXzrlzdiXe5I1x5HLZbs9O/pGz+ePtqjq+PAGNPbN4SAWBKgeeY91ebf0kJO5PBhRPtbh7TNghR1xympLnaa7aAGnAbd4iDBCwASZjJPl0qof0+947/YJ5tO0tvud+e1CLtW6my6ZPd71kII8eYPMxypr9sLA58hEtvSB59emfqrhU41evAPctTcgqQEwFkHmBPTpis/XcQueMKiAMLjw4naEyRgQ07jFaQ/p6bpr6kSz11+h6TqO0y+F1ZUt7TO7JJnz5DFObtVbFwqNrKJ9k+IeUz51xiXLNwW1uPClGY7QJDFTykQfERI8piqNrVhGubzb3lYkFwq48tknmMT051K7HBp7Mp5HfQ9N0/EXuK9xCNmSmOa+LnPXAqjb0KHTKSPGUf8o81UlRHwWvONP2k1FrvFsFFLbRvgyB1MHqagTiN9Wb8K0sQS4OWJjqc9Kj8LKLdPY1itS3O/vcUt6Mad7u7cnjCbLhLQjJiFiZYY586j/wDEItlLDx/at3Qfu1xOp4g9xmvXUt3XS2Ape2pJIM+U9WqB+IIm3vV0qsw3bfm9gwD0kjOZroxdmxzVtNsxy8THKrSC7xLUteHd3XKnADDbmcg4gdaXS6p7z3Xkst1FtBtqlnAPtAQRGGbp7KioDrYTY0kMhXnOOXPzgkfXS2r1y0kL/WpcAJaG8QyAAIGE+z1NObvZJI3hFR3v1Kmv4ps2rYGwWWhdgACM0Zw2ScZP8KktXPmmmOquZv3FNmypUCBzd4B9Y+BFV+AaLvL3jGFhmQtJOcbl5eseho4lc+da5FLBbNuUUsYAFv2jJ5ncR766Gor8nRbv35mNyf5+r2XvyNLsh2ou8Ot3RbRe9v3Fa5ee2zs39ncCIAk+fM1qLrBduPcvIGLvvLcp3EHE8/jUN3UWLS7RqFZgICmCBHnSWWDIWBUyGVWA6wa4smdN6oxrz33OnD2fSqlJP5fyaNnR2HiUjKjmZyyL/E/WKz+GW7ksiQCdgC92+SbTkDHXcqjPSqutv31m6gK2z4UfarAvj37c5z5A46lzV3cRdMiDItpJ2iB4hnlNdmOE9FSfP6HBlywU/wAqNjRgnwXCu3eQQBcUD8ADmfZO6RjpUvE9VptPsxuFxipK3Lh2k78mG91c6WvZliQ+ZayhLeskGPfVZdM9xu7YZJBW6U2jAgBiF54HMH6zT/DJu3LbyEu17Uo7+Z1PENVbuWHFhCWuLt3d45AnfJ9ozErzHn6ViaXiIs90lzcHG7cFB5SApB68jVG7o71oG6gIVMFwp8yD05Y6+hjrUycbkeJPFtGQJ5gZ+2suFKOy/MvXc6FOE3qvS/mi52gvDUp3RJCRvQlDh+SmT7uXqa5vherNm4u/6O5KuvkR4W938iD0FbN7UKyhSdjRuElz/i8IOKyNfp5u3EXxbkF9SoMcvFzA5j7QK1wy20syzKnqjz99Cxd05t3WtpuIEujtHsnyMeRGB50nzgGy6IBlgwBORHw54NN+f7rFtHUEqfaJgwJgEjmMg++am0OrtrAZEgnntBWPU8weVaSTS3VmayK9maNjiA7rxQXtnbt5gjPiEjlHWszivEQVtrB8IjcdsGecDp1PvqTT2LbXFUue6dhLSBiROfTNdlr+GWxZ1nepbGlWyzW3Hc7kZF8G3a26SxA/tTGa5+JDHJc/H3/BvLVlg+Xgcbwuyt4klZJyctMzV2+ywAhAK9Cog/XWRodSE9n348/f5VNd1MmQMdBMmrnjnKd9Ccc4Rx6epaTWgyI8XWDjlzobUtICziMfVk/XWbqNTEQesiP50i3mkzIIIJHI/wCsitOAmtzNdplF1Zp2dQxb8nmAZWcHmZpGZpchgIkQATAGMdKze+OT9sD3fyqNtQcj/WaTxS6M0WaNbo6+3fS7bC20/wCIWS7llIYD2YTbzB9ay1tLcOWgqc+p5j41k2NRB8EhlHMfbUljUhSB0BB9+DWU8U9Ok0hlxqWrx5m1bVCp2yWW4YQsZIMiKY9xFUXNgJ3EbSDBGZkAytZFvXlSGHOR16jlUmp1e+4MAD83pjOfrrOGHJCfPZ8zXJnxTx8t1yLdzVwzm0AEYCJ3YmJXnMTNPOrQWtkDcR3e0LCgNziSYgxWWGIw2CZMSPsqPcN3Wu2KSPPc7W63LPzO2Nw6qOW04M9fhULXYJgg9BjoOVPe5KlSBJiH6iPL0NUmNaJ6uZF6d0StqT/tTl1DRE1WLU4Tzp6URxJXzLO9oySeR51KmotkDvLSuwxuLHl5cjVRX8+tNWwTn+NCigc2zZ0+mBaGmRHhyB5xOfTNM1guDugCpBFxeeSdh5R6RTdRqiFDqCcqILDmZ646LU129fe6g0thmQ27ZLbFO5pB3Fhy2kgZOJzE15UIz1amevllCMKVjOGkacG2oi4AXuOZMECNsycbyv8Al9aztTpl01+7aZt5UBVdNpV5IM8/CIjHOt3ibghFe3bs3UsWg3hKBt0XQHgYIV845iM86ydRaW5dLsqqDtMKtxeUQSDu5qIOecV0YpXb+ZzZYukl8DQ1lm1esI9mBcUquwj8IxA8bjptkrJOKsaG7bWyyXiFJZwq7Lx8fiAzbEfX1qlZ07Xb66e2jL373GS0tyQqgSANsl/CeePZ99a3aPRXLNnSi4HRLThC7z4nZRJWQTO23MelRKMU4xb8ylOVSflRkK/eXQEJ7rcXOLsbQI9J9onME0G51WMdBuyRMHnzzRpi6WXbvCHlAg3sBtyWgyAZ2xjo3oYzLffMcFsGIDCRAmYGDj1zFdK5vyOOeJ8/EuOOX7Y5eXOkvDcCrCQRjljyj/XSobxdQNyuBBlibgBOSJMCMA082LoIw5MBO7LHcC25EwB0O2BiY9c2n1szeJjtPqY8DCGUFBIYqdx6rMek+ppRp45sAG3Z/QXIwJ8+gHlUegzdUOGUAFz4gTg7mXJHIT1kZ91ILB2eMsLLXAyNKkjMEkAyyj830qm0XGLSLaaC9ccC2GMI6qTgMACdgPLMYHXFRarhl8OtwoUAtqAxI6AcgDJk1u9neHXNXbNpZKWu6Ld2EhpEMC5uLu5EbhPI8qpdudHctkW2IC2raBQ0FgrFyF8JOBJz9frzqceNpTVmrjJ47aMDVaZ7RWUILSVlcGOe0HnS3tYzbIw6rtlRAgHBj3H7Kl1bPcFu27NNlZEsCo3hSIj2ZPrj4VLouAXGu27bMux2UE95ynqcTA93Kt5VzZhGE3elMgXXggoygt4eZ5mTgY9ZroOKcOc8OLJbO83rFxwtti5QC6JbEwCFPpik0QvaFVREts7ElnALHccQPDMRtPPnPKt7gnaXU7Hu90TcFsXVQ2vB0DqTIMyJjrB99cOaTi1KK5M7MCdOLfNUeb6Zp5EmQQOXMjA54zFaKaYo0XgysQPCcc+vuwfqra7Y8Yua1rQOlW2ULs727D+LcdoNyBJ9nB99Ymqv3dRcXemw7doZlMkAEjBHKdx5da6eJOSTapdd+Rioxi31fTYjGktswKEjkNp8WZ6GrvEeHKgt3UZiSFU7hg4C4+yprHDVm3uIO7xBlUeGBsZSoiclT9db2s0CNbt96xVFbbugQ52+D9kR61w5e2qE403R14+ya4ybSs4lC6vscNMAwBBzy59Kk0lu20lpnlt6A+/rXZ6XT2rrW2ZlhFAI57gnhGeoAZvqHlWXf4EStx8K8seQiJnJnGCD8ffVL+oRk9L2YvwTjut0Zg0Sd3cZd3hJMqVP1AmsoMAkrzI+PMj+FbFi3c7txb2EEN4t6AeE7S2TPu86p6nQsllXVlcsD3iiQysScAHJAAyw6mPWu7FqVuXwOTLKEqUefUraa6FMkA8sET9VaFvUKfEQucSFzVQaTworgoWUMpMgtPIjzFNe+yxpyo3jaJHXcNykyOcMM0ZEpcgxycFu9jQKrcUbliG6Eg+v+1VtVYiGUmD5g4+NNHeAbdpjPn6VLpXHJyCPBCCMk5hpIiAD55x1qFGUd0W5QmqfPxKRYkgTBJjJxVvRcONyRmQN2IIA9ZjNP1GstBfwYIM+IRnnGR0qlpNQoKwSW3AxBIxy8I+FXcpR22M0oRe7sdqLIQ8yVzJAzjrFGktBl3Fo5x5fGtBuHX7rG/C7LuWQXFBWcQwMFZIPOrNjs/dCmDbgruUd9ZmSRjLfpfVS40dNOSv1DhrVdbGRa25HP1mKS4YJCnHrE1Z1Wlawil2Ui4XELLeztJnyHix7jWYlwRgE+u161i73IlXIkb6G5+uT7l2t3R+1a/wUUVhLuv30PXw9/wCRPrPxqz77/wC7FQWPpD7r/wDGiipx934HHLvP1NXsl/zHR+67+y9XXfKB9Bp/7yP3VyiiuCf+Lh78Toyfos4bW/iI/vjf/HU97+o/uj/vnoor04c5er+x58u6vT9yHiPIf3W598Vk2PxZf76n7l6KKuPd9+Yf3Ir8S/K9y/sqfQ+zb/WH770UUn3UW+/L0Ov+Sb/qP0LP7y9VDt3/AM2H6iz95qKK8z/OS9P4OlfoIyNJ+L3v7xa/jWx2b/G9L7z+6akoqu3dfRnR2Hu/Emt/QXf1w+8tYdz8Stfon7t2koronzXqc2Huy9P3Om0n49Z/V3v23ar9q/p9J+jc/YKKKxfP4P8Acpcviv2M8e3qPc1O4h/036I/dGkorhffXvoby7r99R/Zn2f+3d/albV/8X1H6Tftt0UVlm/Wfvqa4v00cDrPpbnv/wDrVr8hPc33qKK+g/sj8Dwpd9mr2g/FrX6affro/lb9pfdb+8lFFcvZ/wBSP/L7Hf2zuR/2x+7OF0PtD3f+4VJwz8e1Hvf79LRWsv7vQ4oc16juEfjeo/S/iait/TXP1386KKpc36Ir+WM437ep/wCz+2s7Re0Pj94UUVpi7nvwM8nf9+It/wBhfd/Ouys/R2v1Vv7ooorn7TyR0YeZ/9k="/>
          <p:cNvSpPr>
            <a:spLocks noChangeAspect="1" noChangeArrowheads="1"/>
          </p:cNvSpPr>
          <p:nvPr userDrawn="1"/>
        </p:nvSpPr>
        <p:spPr bwMode="auto">
          <a:xfrm>
            <a:off x="333375" y="-655638"/>
            <a:ext cx="2930525"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a:solidFill>
                  <a:schemeClr val="tx1"/>
                </a:solidFill>
                <a:latin typeface="Arial Narrow" pitchFamily="34" charset="0"/>
                <a:cs typeface="Arial" pitchFamily="34" charset="0"/>
              </a:defRPr>
            </a:lvl1pPr>
            <a:lvl2pPr marL="742950" indent="-285750" eaLnBrk="0" hangingPunct="0">
              <a:defRPr sz="2600" b="1">
                <a:solidFill>
                  <a:schemeClr val="tx1"/>
                </a:solidFill>
                <a:latin typeface="Arial Narrow" pitchFamily="34" charset="0"/>
                <a:cs typeface="Arial" pitchFamily="34" charset="0"/>
              </a:defRPr>
            </a:lvl2pPr>
            <a:lvl3pPr marL="1143000" indent="-228600" eaLnBrk="0" hangingPunct="0">
              <a:defRPr sz="2600" b="1">
                <a:solidFill>
                  <a:schemeClr val="tx1"/>
                </a:solidFill>
                <a:latin typeface="Arial Narrow" pitchFamily="34" charset="0"/>
                <a:cs typeface="Arial" pitchFamily="34" charset="0"/>
              </a:defRPr>
            </a:lvl3pPr>
            <a:lvl4pPr marL="1600200" indent="-228600" eaLnBrk="0" hangingPunct="0">
              <a:defRPr sz="2600" b="1">
                <a:solidFill>
                  <a:schemeClr val="tx1"/>
                </a:solidFill>
                <a:latin typeface="Arial Narrow" pitchFamily="34" charset="0"/>
                <a:cs typeface="Arial" pitchFamily="34" charset="0"/>
              </a:defRPr>
            </a:lvl4pPr>
            <a:lvl5pPr marL="2057400" indent="-228600" eaLnBrk="0" hangingPunct="0">
              <a:defRPr sz="2600" b="1">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600" b="1">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600" b="1">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600" b="1">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600" b="1">
                <a:solidFill>
                  <a:schemeClr val="tx1"/>
                </a:solidFill>
                <a:latin typeface="Arial Narrow" pitchFamily="34" charset="0"/>
                <a:cs typeface="Arial" pitchFamily="34" charset="0"/>
              </a:defRPr>
            </a:lvl9pPr>
          </a:lstStyle>
          <a:p>
            <a:pPr eaLnBrk="1" hangingPunct="1">
              <a:defRPr/>
            </a:pPr>
            <a:endParaRPr lang="fr-FR" altLang="fr-FR" sz="1800" b="0">
              <a:solidFill>
                <a:srgbClr val="000000"/>
              </a:solidFill>
              <a:latin typeface="Calibri" pitchFamily="34" charset="0"/>
            </a:endParaRPr>
          </a:p>
        </p:txBody>
      </p:sp>
      <p:sp>
        <p:nvSpPr>
          <p:cNvPr id="6" name="Rectangle 5"/>
          <p:cNvSpPr/>
          <p:nvPr userDrawn="1"/>
        </p:nvSpPr>
        <p:spPr>
          <a:xfrm>
            <a:off x="0" y="6634163"/>
            <a:ext cx="9906000" cy="214312"/>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Picture 1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3428" b="16551"/>
          <a:stretch>
            <a:fillRect/>
          </a:stretch>
        </p:blipFill>
        <p:spPr bwMode="auto">
          <a:xfrm>
            <a:off x="39688" y="26988"/>
            <a:ext cx="94456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14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MT - Titre de la présentation">
    <p:spTree>
      <p:nvGrpSpPr>
        <p:cNvPr id="1" name=""/>
        <p:cNvGrpSpPr/>
        <p:nvPr/>
      </p:nvGrpSpPr>
      <p:grpSpPr>
        <a:xfrm>
          <a:off x="0" y="0"/>
          <a:ext cx="0" cy="0"/>
          <a:chOff x="0" y="0"/>
          <a:chExt cx="0" cy="0"/>
        </a:xfrm>
      </p:grpSpPr>
      <p:sp>
        <p:nvSpPr>
          <p:cNvPr id="21" name="Rectangle 20"/>
          <p:cNvSpPr/>
          <p:nvPr userDrawn="1"/>
        </p:nvSpPr>
        <p:spPr>
          <a:xfrm>
            <a:off x="10259" y="1758033"/>
            <a:ext cx="9906000" cy="2794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4"/>
          <p:cNvSpPr>
            <a:spLocks noChangeArrowheads="1"/>
          </p:cNvSpPr>
          <p:nvPr userDrawn="1"/>
        </p:nvSpPr>
        <p:spPr bwMode="auto">
          <a:xfrm>
            <a:off x="0" y="1495425"/>
            <a:ext cx="9906000" cy="368300"/>
          </a:xfrm>
          <a:prstGeom prst="rect">
            <a:avLst/>
          </a:prstGeom>
          <a:noFill/>
          <a:ln w="9525">
            <a:noFill/>
            <a:miter lim="800000"/>
            <a:headEnd/>
            <a:tailEnd/>
          </a:ln>
        </p:spPr>
        <p:txBody>
          <a:bodyPr anchor="ctr">
            <a:spAutoFit/>
          </a:bodyPr>
          <a:lstStyle/>
          <a:p>
            <a:pPr fontAlgn="auto">
              <a:spcBef>
                <a:spcPts val="0"/>
              </a:spcBef>
              <a:spcAft>
                <a:spcPts val="0"/>
              </a:spcAft>
              <a:defRPr/>
            </a:pPr>
            <a:endParaRPr lang="fr-FR" i="0">
              <a:latin typeface="+mn-lt"/>
              <a:cs typeface="+mn-cs"/>
            </a:endParaRPr>
          </a:p>
        </p:txBody>
      </p:sp>
      <p:sp>
        <p:nvSpPr>
          <p:cNvPr id="7" name="Rectangle 19"/>
          <p:cNvSpPr>
            <a:spLocks noChangeArrowheads="1"/>
          </p:cNvSpPr>
          <p:nvPr userDrawn="1"/>
        </p:nvSpPr>
        <p:spPr bwMode="auto">
          <a:xfrm>
            <a:off x="0" y="1636713"/>
            <a:ext cx="9906000" cy="368300"/>
          </a:xfrm>
          <a:prstGeom prst="rect">
            <a:avLst/>
          </a:prstGeom>
          <a:noFill/>
          <a:ln w="9525">
            <a:noFill/>
            <a:miter lim="800000"/>
            <a:headEnd/>
            <a:tailEnd/>
          </a:ln>
        </p:spPr>
        <p:txBody>
          <a:bodyPr anchor="ctr">
            <a:spAutoFit/>
          </a:bodyPr>
          <a:lstStyle/>
          <a:p>
            <a:pPr fontAlgn="auto">
              <a:spcBef>
                <a:spcPts val="0"/>
              </a:spcBef>
              <a:spcAft>
                <a:spcPts val="0"/>
              </a:spcAft>
              <a:defRPr/>
            </a:pPr>
            <a:endParaRPr lang="fr-FR" i="0">
              <a:latin typeface="+mn-lt"/>
              <a:cs typeface="+mn-cs"/>
            </a:endParaRPr>
          </a:p>
        </p:txBody>
      </p:sp>
      <p:sp>
        <p:nvSpPr>
          <p:cNvPr id="9" name="Organigramme : Délai 8"/>
          <p:cNvSpPr>
            <a:spLocks noChangeArrowheads="1"/>
          </p:cNvSpPr>
          <p:nvPr userDrawn="1"/>
        </p:nvSpPr>
        <p:spPr bwMode="auto">
          <a:xfrm>
            <a:off x="22225" y="1619283"/>
            <a:ext cx="2565070" cy="2949814"/>
          </a:xfrm>
          <a:prstGeom prst="flowChartDelay">
            <a:avLst/>
          </a:prstGeom>
          <a:solidFill>
            <a:schemeClr val="accent1">
              <a:lumMod val="20000"/>
              <a:lumOff val="80000"/>
              <a:alpha val="76862"/>
            </a:schemeClr>
          </a:solidFill>
          <a:ln w="25400" algn="ctr">
            <a:solidFill>
              <a:schemeClr val="bg1"/>
            </a:solidFill>
            <a:miter lim="800000"/>
            <a:headEnd/>
            <a:tailEnd/>
          </a:ln>
        </p:spPr>
        <p:txBody>
          <a:bodyPr anchor="ctr"/>
          <a:lstStyle/>
          <a:p>
            <a:pPr algn="ctr" fontAlgn="auto">
              <a:spcBef>
                <a:spcPts val="0"/>
              </a:spcBef>
              <a:spcAft>
                <a:spcPts val="0"/>
              </a:spcAft>
              <a:defRPr/>
            </a:pPr>
            <a:endParaRPr lang="fr-FR" i="0">
              <a:solidFill>
                <a:schemeClr val="lt1"/>
              </a:solidFill>
              <a:latin typeface="+mn-lt"/>
              <a:cs typeface="+mn-cs"/>
            </a:endParaRPr>
          </a:p>
        </p:txBody>
      </p:sp>
      <p:sp>
        <p:nvSpPr>
          <p:cNvPr id="15" name="Rectangle 97"/>
          <p:cNvSpPr>
            <a:spLocks noChangeArrowheads="1"/>
          </p:cNvSpPr>
          <p:nvPr userDrawn="1"/>
        </p:nvSpPr>
        <p:spPr bwMode="auto">
          <a:xfrm>
            <a:off x="9721271" y="255180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0" hangingPunct="0"/>
            <a:endParaRPr lang="fr-FR" altLang="ko-KR" sz="3600" dirty="0"/>
          </a:p>
        </p:txBody>
      </p:sp>
      <p:sp>
        <p:nvSpPr>
          <p:cNvPr id="25" name="Text Box 12"/>
          <p:cNvSpPr txBox="1">
            <a:spLocks noChangeArrowheads="1"/>
          </p:cNvSpPr>
          <p:nvPr userDrawn="1"/>
        </p:nvSpPr>
        <p:spPr bwMode="auto">
          <a:xfrm>
            <a:off x="4218224" y="4569097"/>
            <a:ext cx="5687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defRPr/>
            </a:pPr>
            <a:r>
              <a:rPr lang="fr-FR" altLang="fr-FR" dirty="0" smtClean="0">
                <a:solidFill>
                  <a:schemeClr val="bg1"/>
                </a:solidFill>
                <a:latin typeface="Verdana" pitchFamily="34" charset="0"/>
                <a:cs typeface="Arial" pitchFamily="34" charset="0"/>
              </a:rPr>
              <a:t>      P</a:t>
            </a:r>
            <a:r>
              <a:rPr lang="fr-FR" altLang="fr-FR" sz="2400" dirty="0" smtClean="0">
                <a:solidFill>
                  <a:schemeClr val="bg1"/>
                </a:solidFill>
                <a:latin typeface="Verdana" pitchFamily="34" charset="0"/>
                <a:cs typeface="Arial" pitchFamily="34" charset="0"/>
              </a:rPr>
              <a:t>rof. </a:t>
            </a:r>
            <a:r>
              <a:rPr lang="fr-FR" altLang="fr-FR" dirty="0" smtClean="0">
                <a:solidFill>
                  <a:schemeClr val="bg1"/>
                </a:solidFill>
                <a:latin typeface="Verdana" pitchFamily="34" charset="0"/>
                <a:cs typeface="Arial" pitchFamily="34" charset="0"/>
              </a:rPr>
              <a:t>J</a:t>
            </a:r>
            <a:r>
              <a:rPr lang="fr-FR" altLang="fr-FR" sz="2400" dirty="0" smtClean="0">
                <a:solidFill>
                  <a:schemeClr val="bg1"/>
                </a:solidFill>
                <a:latin typeface="Verdana" pitchFamily="34" charset="0"/>
                <a:cs typeface="Arial" pitchFamily="34" charset="0"/>
              </a:rPr>
              <a:t>ean</a:t>
            </a:r>
            <a:r>
              <a:rPr lang="fr-FR" altLang="fr-FR" sz="2000" dirty="0" smtClean="0">
                <a:solidFill>
                  <a:schemeClr val="bg1"/>
                </a:solidFill>
                <a:latin typeface="Verdana" pitchFamily="34" charset="0"/>
                <a:cs typeface="Arial" pitchFamily="34" charset="0"/>
              </a:rPr>
              <a:t>-</a:t>
            </a:r>
            <a:r>
              <a:rPr lang="fr-FR" altLang="fr-FR" dirty="0" smtClean="0">
                <a:solidFill>
                  <a:schemeClr val="bg1"/>
                </a:solidFill>
                <a:latin typeface="Verdana" pitchFamily="34" charset="0"/>
                <a:cs typeface="Arial" pitchFamily="34" charset="0"/>
              </a:rPr>
              <a:t>M</a:t>
            </a:r>
            <a:r>
              <a:rPr lang="fr-FR" altLang="fr-FR" sz="2400" dirty="0" smtClean="0">
                <a:solidFill>
                  <a:schemeClr val="bg1"/>
                </a:solidFill>
                <a:latin typeface="Verdana" pitchFamily="34" charset="0"/>
                <a:cs typeface="Arial" pitchFamily="34" charset="0"/>
              </a:rPr>
              <a:t>arie</a:t>
            </a:r>
            <a:r>
              <a:rPr lang="fr-FR" altLang="fr-FR" sz="2000" dirty="0" smtClean="0">
                <a:solidFill>
                  <a:schemeClr val="bg1"/>
                </a:solidFill>
                <a:latin typeface="Verdana" pitchFamily="34" charset="0"/>
                <a:cs typeface="Arial" pitchFamily="34" charset="0"/>
              </a:rPr>
              <a:t> </a:t>
            </a:r>
            <a:r>
              <a:rPr lang="fr-FR" altLang="fr-FR" dirty="0" smtClean="0">
                <a:solidFill>
                  <a:schemeClr val="bg1"/>
                </a:solidFill>
                <a:latin typeface="Verdana" pitchFamily="34" charset="0"/>
                <a:cs typeface="Arial" pitchFamily="34" charset="0"/>
              </a:rPr>
              <a:t>Tarascon</a:t>
            </a:r>
          </a:p>
        </p:txBody>
      </p:sp>
      <p:sp>
        <p:nvSpPr>
          <p:cNvPr id="4" name="AutoShape 2" descr="Résultat de recherche d'images pour &quot;logo université of amiens&quot;"/>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Image 10"/>
          <p:cNvPicPr>
            <a:picLocks noChangeAspect="1"/>
          </p:cNvPicPr>
          <p:nvPr userDrawn="1"/>
        </p:nvPicPr>
        <p:blipFill rotWithShape="1">
          <a:blip r:embed="rId2"/>
          <a:srcRect l="14047" r="7704"/>
          <a:stretch/>
        </p:blipFill>
        <p:spPr>
          <a:xfrm>
            <a:off x="89552" y="1758033"/>
            <a:ext cx="1655393" cy="2842360"/>
          </a:xfrm>
          <a:prstGeom prst="rect">
            <a:avLst/>
          </a:prstGeom>
        </p:spPr>
      </p:pic>
      <p:pic>
        <p:nvPicPr>
          <p:cNvPr id="16" name="Picture 2" descr="http://groovygreen.com/groove/wp-content/uploads/2006/06/plugCar.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0128" y="2951489"/>
            <a:ext cx="132873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9" descr="lithion"/>
          <p:cNvPicPr>
            <a:picLocks noChangeAspect="1" noChangeArrowheads="1"/>
          </p:cNvPicPr>
          <p:nvPr userDrawn="1"/>
        </p:nvPicPr>
        <p:blipFill>
          <a:blip r:embed="rId4">
            <a:extLst>
              <a:ext uri="{28A0092B-C50C-407E-A947-70E740481C1C}">
                <a14:useLocalDpi xmlns:a14="http://schemas.microsoft.com/office/drawing/2010/main" val="0"/>
              </a:ext>
            </a:extLst>
          </a:blip>
          <a:srcRect l="31555" t="7312" r="47601"/>
          <a:stretch>
            <a:fillRect/>
          </a:stretch>
        </p:blipFill>
        <p:spPr bwMode="auto">
          <a:xfrm rot="19137113">
            <a:off x="1683081" y="1676185"/>
            <a:ext cx="376238" cy="13890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fficher l'image d'origine"/>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07703" y="5259954"/>
            <a:ext cx="38512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userDrawn="1"/>
        </p:nvSpPr>
        <p:spPr>
          <a:xfrm>
            <a:off x="20518" y="4546333"/>
            <a:ext cx="9885482" cy="6237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fr-FR" sz="3200" b="0" dirty="0">
              <a:solidFill>
                <a:prstClr val="black"/>
              </a:solidFill>
              <a:cs typeface="Arial" pitchFamily="34" charset="0"/>
            </a:endParaRPr>
          </a:p>
        </p:txBody>
      </p:sp>
      <p:pic>
        <p:nvPicPr>
          <p:cNvPr id="23" name="Picture 2" descr="CNRSf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58651" y="5259954"/>
            <a:ext cx="1386294" cy="142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77133" y="5204638"/>
            <a:ext cx="2562901" cy="126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p:cNvSpPr>
            <a:spLocks noChangeArrowheads="1"/>
          </p:cNvSpPr>
          <p:nvPr userDrawn="1"/>
        </p:nvSpPr>
        <p:spPr bwMode="auto">
          <a:xfrm>
            <a:off x="0" y="0"/>
            <a:ext cx="2654300" cy="16549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53958" rIns="91440" bIns="4572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2962FF"/>
                </a:solidFill>
                <a:effectLst/>
                <a:latin typeface="Arial" panose="020B0604020202020204" pitchFamily="34" charset="0"/>
              </a:rPr>
              <a:t>  </a:t>
            </a:r>
            <a:r>
              <a:rPr kumimoji="0" lang="fr-FR" altLang="fr-FR" sz="8300" b="0" i="0" u="none" strike="noStrike" cap="none" normalizeH="0" baseline="0" dirty="0" smtClean="0">
                <a:ln>
                  <a:noFill/>
                </a:ln>
                <a:solidFill>
                  <a:srgbClr val="2962FF"/>
                </a:solidFill>
                <a:effectLst/>
                <a:latin typeface="Arial" panose="020B0604020202020204" pitchFamily="34" charset="0"/>
              </a:rPr>
              <a:t> </a:t>
            </a:r>
            <a:r>
              <a:rPr kumimoji="0" lang="fr-FR" altLang="fr-FR" sz="1800" b="0" i="0" u="none" strike="noStrike" cap="none" normalizeH="0" baseline="0" dirty="0" smtClean="0">
                <a:ln>
                  <a:noFill/>
                </a:ln>
                <a:solidFill>
                  <a:srgbClr val="2962FF"/>
                </a:solidFill>
                <a:effectLst/>
                <a:latin typeface="Arial" panose="020B0604020202020204" pitchFamily="34" charset="0"/>
              </a:rPr>
              <a:t>                                 </a:t>
            </a:r>
          </a:p>
        </p:txBody>
      </p:sp>
    </p:spTree>
    <p:extLst>
      <p:ext uri="{BB962C8B-B14F-4D97-AF65-F5344CB8AC3E}">
        <p14:creationId xmlns:p14="http://schemas.microsoft.com/office/powerpoint/2010/main" val="17774380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18388C0-2B4D-4EBD-AE22-C57EF52E0F26}" type="datetimeFigureOut">
              <a:rPr lang="fr-FR"/>
              <a:pPr>
                <a:defRPr/>
              </a:pPr>
              <a:t>06/06/2023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0AE3624-2356-4AFE-952D-9FC341D1027F}" type="slidenum">
              <a:rPr lang="fr-FR"/>
              <a:pPr>
                <a:defRPr/>
              </a:pPr>
              <a:t>‹N°›</a:t>
            </a:fld>
            <a:endParaRPr lang="fr-FR"/>
          </a:p>
        </p:txBody>
      </p:sp>
    </p:spTree>
    <p:extLst>
      <p:ext uri="{BB962C8B-B14F-4D97-AF65-F5344CB8AC3E}">
        <p14:creationId xmlns:p14="http://schemas.microsoft.com/office/powerpoint/2010/main" val="53017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14280"/>
            <a:ext cx="9906000" cy="764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userDrawn="1"/>
        </p:nvSpPr>
        <p:spPr>
          <a:xfrm>
            <a:off x="0" y="6497221"/>
            <a:ext cx="9906000" cy="356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093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7" name="Rectangle 6"/>
          <p:cNvSpPr/>
          <p:nvPr userDrawn="1"/>
        </p:nvSpPr>
        <p:spPr>
          <a:xfrm>
            <a:off x="0" y="14280"/>
            <a:ext cx="9906000" cy="764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userDrawn="1"/>
        </p:nvSpPr>
        <p:spPr>
          <a:xfrm>
            <a:off x="0" y="6687200"/>
            <a:ext cx="9906000" cy="201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1704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2051" name="Espace réservé du texte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95300" y="6356366"/>
            <a:ext cx="2311400" cy="365125"/>
          </a:xfrm>
          <a:prstGeom prst="rect">
            <a:avLst/>
          </a:prstGeom>
        </p:spPr>
        <p:txBody>
          <a:bodyPr vert="horz" lIns="91440" tIns="45720" rIns="91440" bIns="45720" rtlCol="0" anchor="ctr"/>
          <a:lstStyle>
            <a:lvl1pPr algn="l" fontAlgn="auto">
              <a:spcBef>
                <a:spcPts val="0"/>
              </a:spcBef>
              <a:spcAft>
                <a:spcPts val="0"/>
              </a:spcAft>
              <a:defRPr sz="1200" i="0">
                <a:solidFill>
                  <a:schemeClr val="tx1">
                    <a:tint val="75000"/>
                  </a:schemeClr>
                </a:solidFill>
                <a:latin typeface="+mn-lt"/>
                <a:cs typeface="+mn-cs"/>
              </a:defRPr>
            </a:lvl1pPr>
          </a:lstStyle>
          <a:p>
            <a:pPr>
              <a:defRPr/>
            </a:pPr>
            <a:fld id="{E99A97EF-82CC-4107-9B1D-1C81A40E4B5F}" type="datetimeFigureOut">
              <a:rPr lang="fr-FR"/>
              <a:pPr>
                <a:defRPr/>
              </a:pPr>
              <a:t>06/06/2023</a:t>
            </a:fld>
            <a:endParaRPr lang="fr-FR"/>
          </a:p>
        </p:txBody>
      </p:sp>
      <p:sp>
        <p:nvSpPr>
          <p:cNvPr id="5" name="Espace réservé du pied de page 4"/>
          <p:cNvSpPr>
            <a:spLocks noGrp="1"/>
          </p:cNvSpPr>
          <p:nvPr>
            <p:ph type="ftr" sz="quarter" idx="3"/>
          </p:nvPr>
        </p:nvSpPr>
        <p:spPr>
          <a:xfrm>
            <a:off x="3384550" y="6356366"/>
            <a:ext cx="3136900" cy="365125"/>
          </a:xfrm>
          <a:prstGeom prst="rect">
            <a:avLst/>
          </a:prstGeom>
        </p:spPr>
        <p:txBody>
          <a:bodyPr vert="horz" lIns="91440" tIns="45720" rIns="91440" bIns="45720" rtlCol="0" anchor="ctr"/>
          <a:lstStyle>
            <a:lvl1pPr algn="ctr" fontAlgn="auto">
              <a:spcBef>
                <a:spcPts val="0"/>
              </a:spcBef>
              <a:spcAft>
                <a:spcPts val="0"/>
              </a:spcAft>
              <a:defRPr sz="1200" i="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7099300" y="6356366"/>
            <a:ext cx="2311400" cy="365125"/>
          </a:xfrm>
          <a:prstGeom prst="rect">
            <a:avLst/>
          </a:prstGeom>
        </p:spPr>
        <p:txBody>
          <a:bodyPr vert="horz" lIns="91440" tIns="45720" rIns="91440" bIns="45720" rtlCol="0" anchor="ctr"/>
          <a:lstStyle>
            <a:lvl1pPr algn="r" fontAlgn="auto">
              <a:spcBef>
                <a:spcPts val="0"/>
              </a:spcBef>
              <a:spcAft>
                <a:spcPts val="0"/>
              </a:spcAft>
              <a:defRPr sz="1200" i="0">
                <a:solidFill>
                  <a:schemeClr val="tx1">
                    <a:tint val="75000"/>
                  </a:schemeClr>
                </a:solidFill>
                <a:latin typeface="+mn-lt"/>
                <a:cs typeface="+mn-cs"/>
              </a:defRPr>
            </a:lvl1pPr>
          </a:lstStyle>
          <a:p>
            <a:pPr>
              <a:defRPr/>
            </a:pPr>
            <a:fld id="{0EF607A5-2976-42AC-9239-8EC539DC2DA6}"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19" r:id="rId1"/>
    <p:sldLayoutId id="2147483818" r:id="rId2"/>
    <p:sldLayoutId id="2147483717" r:id="rId3"/>
    <p:sldLayoutId id="2147483729" r:id="rId4"/>
    <p:sldLayoutId id="2147483732" r:id="rId5"/>
    <p:sldLayoutId id="2147483730" r:id="rId6"/>
    <p:sldLayoutId id="2147483716" r:id="rId7"/>
    <p:sldLayoutId id="2147483823" r:id="rId8"/>
    <p:sldLayoutId id="2147483826" r:id="rId9"/>
    <p:sldLayoutId id="2147483824" r:id="rId10"/>
    <p:sldLayoutId id="2147483715" r:id="rId11"/>
    <p:sldLayoutId id="2147483714" r:id="rId12"/>
    <p:sldLayoutId id="2147483713" r:id="rId13"/>
    <p:sldLayoutId id="2147483712" r:id="rId14"/>
    <p:sldLayoutId id="2147483711" r:id="rId15"/>
    <p:sldLayoutId id="2147483710" r:id="rId16"/>
    <p:sldLayoutId id="2147483709" r:id="rId17"/>
    <p:sldLayoutId id="2147483708" r:id="rId18"/>
    <p:sldLayoutId id="2147483707" r:id="rId19"/>
    <p:sldLayoutId id="2147483760" r:id="rId20"/>
    <p:sldLayoutId id="2147483759" r:id="rId21"/>
    <p:sldLayoutId id="2147483792" r:id="rId22"/>
    <p:sldLayoutId id="2147483820" r:id="rId23"/>
    <p:sldLayoutId id="2147483822" r:id="rId24"/>
    <p:sldLayoutId id="2147483827" r:id="rId2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623619" name="Rectangle 3"/>
          <p:cNvSpPr>
            <a:spLocks noGrp="1" noChangeArrowheads="1"/>
          </p:cNvSpPr>
          <p:nvPr>
            <p:ph type="body" idx="1"/>
          </p:nvPr>
        </p:nvSpPr>
        <p:spPr bwMode="auto">
          <a:xfrm>
            <a:off x="495300"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623620"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i="0">
                <a:latin typeface="+mn-lt"/>
              </a:defRPr>
            </a:lvl1pPr>
          </a:lstStyle>
          <a:p>
            <a:fld id="{C2873DEF-32BC-4DB0-814F-954E7903D7DB}" type="datetimeFigureOut">
              <a:rPr lang="fr-FR" altLang="fr-FR"/>
              <a:pPr/>
              <a:t>06/06/2023</a:t>
            </a:fld>
            <a:endParaRPr lang="fr-FR" altLang="fr-FR"/>
          </a:p>
        </p:txBody>
      </p:sp>
      <p:sp>
        <p:nvSpPr>
          <p:cNvPr id="623621"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i="0">
                <a:latin typeface="+mn-lt"/>
              </a:defRPr>
            </a:lvl1pPr>
          </a:lstStyle>
          <a:p>
            <a:endParaRPr lang="fr-FR" altLang="fr-FR"/>
          </a:p>
        </p:txBody>
      </p:sp>
      <p:sp>
        <p:nvSpPr>
          <p:cNvPr id="623622"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i="0">
                <a:latin typeface="+mn-lt"/>
              </a:defRPr>
            </a:lvl1pPr>
          </a:lstStyle>
          <a:p>
            <a:fld id="{6791F0B3-2463-47CB-B579-24B6A9653927}"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Espace réservé du titre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3075" name="Espace réservé du texte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cs typeface="+mn-cs"/>
              </a:defRPr>
            </a:lvl1pPr>
          </a:lstStyle>
          <a:p>
            <a:pPr>
              <a:defRPr/>
            </a:pPr>
            <a:fld id="{826D86DF-74D0-407C-9338-D89916F6308E}" type="datetimeFigureOut">
              <a:rPr lang="fr-FR"/>
              <a:pPr>
                <a:defRPr/>
              </a:pPr>
              <a:t>06/06/2023</a:t>
            </a:fld>
            <a:endParaRPr lang="fr-FR"/>
          </a:p>
        </p:txBody>
      </p:sp>
      <p:sp>
        <p:nvSpPr>
          <p:cNvPr id="5" name="Espace réservé du pied de page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cs typeface="+mn-cs"/>
              </a:defRPr>
            </a:lvl1pPr>
          </a:lstStyle>
          <a:p>
            <a:pPr>
              <a:defRPr/>
            </a:pPr>
            <a:endParaRPr lang="fr-FR"/>
          </a:p>
        </p:txBody>
      </p:sp>
      <p:sp>
        <p:nvSpPr>
          <p:cNvPr id="6" name="Espace réservé du numéro de diapositive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panose="020F0502020204030204" pitchFamily="34" charset="0"/>
              </a:defRPr>
            </a:lvl1pPr>
          </a:lstStyle>
          <a:p>
            <a:fld id="{6963D3D9-212F-4707-A9CC-62BF85F77F82}" type="slidenum">
              <a:rPr lang="fr-FR" altLang="fr-FR"/>
              <a:pPr/>
              <a:t>‹N°›</a:t>
            </a:fld>
            <a:endParaRPr lang="fr-FR" altLang="fr-FR"/>
          </a:p>
        </p:txBody>
      </p:sp>
    </p:spTree>
    <p:extLst>
      <p:ext uri="{BB962C8B-B14F-4D97-AF65-F5344CB8AC3E}">
        <p14:creationId xmlns:p14="http://schemas.microsoft.com/office/powerpoint/2010/main" val="142195892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google.fr/url?sa=i&amp;url=https%3A%2F%2Fwww.automobile-magazine.fr%2Fvoitures-electriques%2Farticle%2F28328-plus-dautonomie-pour-la-tesla-model-3-2021&amp;psig=AOvVaw1YPbXzftZvqCBEaioY8u6X&amp;ust=1612699950930000&amp;source=images&amp;cd=vfe&amp;ved=0CAIQjRxqFwoTCIC71s6d1e4CFQAAAAAdAAAAABAE" TargetMode="External"/><Relationship Id="rId18" Type="http://schemas.openxmlformats.org/officeDocument/2006/relationships/image" Target="../media/image56.jpeg"/><Relationship Id="rId3" Type="http://schemas.openxmlformats.org/officeDocument/2006/relationships/hyperlink" Target="https://www.google.fr/url?sa=i&amp;url=https%3A%2F%2Fwww.nissan.fr%2Fvehicules%2Fneufs%2Fleaf%2Fautonomie-recharge.html&amp;psig=AOvVaw0S1nH-lytVV8V9DrFN5LPe&amp;ust=1612699160090000&amp;source=images&amp;cd=vfe&amp;ved=0CAIQjRxqFwoTCIikx9Wa1e4CFQAAAAAdAAAAABAE" TargetMode="External"/><Relationship Id="rId7" Type="http://schemas.openxmlformats.org/officeDocument/2006/relationships/hyperlink" Target="https://www.google.fr/url?sa=i&amp;url=https%3A%2F%2Fwww.chevrolet.ca%2Ffr%2Fdiscontinued-vehicles%2Fvolt&amp;psig=AOvVaw2P-3KYWteUIZaC5WBErfT7&amp;ust=1612699390405000&amp;source=images&amp;cd=vfe&amp;ved=0CAIQjRxqFwoTCMCfqsOb1e4CFQAAAAAdAAAAABAQ" TargetMode="External"/><Relationship Id="rId12" Type="http://schemas.openxmlformats.org/officeDocument/2006/relationships/image" Target="../media/image53.jpeg"/><Relationship Id="rId17" Type="http://schemas.openxmlformats.org/officeDocument/2006/relationships/hyperlink" Target="https://www.google.fr/url?sa=i&amp;url=https%3A%2F%2Fwww.amazon.com%2F2017-Mercedes-Benz-B250e%2Fdp%2FB01LGW1LZS&amp;psig=AOvVaw3zepy0y6Fuw-GNREWLkq2L&amp;ust=1612700381328000&amp;source=images&amp;cd=vfe&amp;ved=0CAIQjRxqFwoTCLiE-puf1e4CFQAAAAAdAAAAABAd" TargetMode="External"/><Relationship Id="rId2" Type="http://schemas.openxmlformats.org/officeDocument/2006/relationships/notesSlide" Target="../notesSlides/notesSlide11.xml"/><Relationship Id="rId16"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0.jpeg"/><Relationship Id="rId11" Type="http://schemas.openxmlformats.org/officeDocument/2006/relationships/hyperlink" Target="https://www.google.fr/url?sa=i&amp;url=https%3A%2F%2Fwww.mister-ev.com%2Ffr%2Fvehicules%2Fbollor-bluecar-119%2F&amp;psig=AOvVaw3lHFqVMcIVKsQ1OXYQsKBT&amp;ust=1612699739894000&amp;source=images&amp;cd=vfe&amp;ved=0CAIQjRxqFwoTCJDs6-mc1e4CFQAAAAAdAAAAABAE" TargetMode="External"/><Relationship Id="rId5" Type="http://schemas.openxmlformats.org/officeDocument/2006/relationships/hyperlink" Target="https://www.google.fr/url?sa=i&amp;url=https%3A%2F%2Fwww.autoevolution.com%2Ffr%2Fvoitures%2Frenault%2Ffluence%2F&amp;psig=AOvVaw0yJ3_cGFHAqBaHkYv8WBcW&amp;ust=1612699111633000&amp;source=images&amp;cd=vfe&amp;ved=0CAIQjRxqFwoTCNipvL6a1e4CFQAAAAAdAAAAABAE" TargetMode="External"/><Relationship Id="rId15" Type="http://schemas.openxmlformats.org/officeDocument/2006/relationships/hyperlink" Target="https://www.google.fr/url?sa=i&amp;url=http%3A%2F%2Fwww.teintes.fr%2F2015%2F02%2Fpeugeot-ion-2015-couleurs.html&amp;psig=AOvVaw240c98lKPTd47vzsFIX939&amp;ust=1612700222787000&amp;source=images&amp;cd=vfe&amp;ved=0CAIQjRxqFwoTCKDJo9Ce1e4CFQAAAAAdAAAAABAE" TargetMode="External"/><Relationship Id="rId10" Type="http://schemas.openxmlformats.org/officeDocument/2006/relationships/image" Target="../media/image52.png"/><Relationship Id="rId4" Type="http://schemas.openxmlformats.org/officeDocument/2006/relationships/image" Target="../media/image49.jpeg"/><Relationship Id="rId9" Type="http://schemas.openxmlformats.org/officeDocument/2006/relationships/hyperlink" Target="https://www.google.fr/url?sa=i&amp;url=https%3A%2F%2Fwww.toyotagabrielstlaurent.com%2Ffr%2Fnew-toyota-vehicles%2Fhybrides%2F1002_prius&amp;psig=AOvVaw2pFSad20ZiOXYSATtnqfHo&amp;ust=1612699491042000&amp;source=images&amp;cd=vfe&amp;ved=0CAIQjRxqFwoTCIiiuPOb1e4CFQAAAAAdAAAAABAF" TargetMode="External"/><Relationship Id="rId1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0.wmf"/><Relationship Id="rId5" Type="http://schemas.openxmlformats.org/officeDocument/2006/relationships/image" Target="../media/image59.emf"/><Relationship Id="rId4" Type="http://schemas.openxmlformats.org/officeDocument/2006/relationships/image" Target="../media/image58.emf"/></Relationships>
</file>

<file path=ppt/slides/_rels/slide13.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7"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www.google.fr/url?sa=i&amp;url=https%3A%2F%2Frovaltain.fr%2Ffr%2Faccompagnement-aux-entreprises%2Frecherche-de-locauxterrains%2Fservice%2Fborne-de-recharge-pour-vehicules-electriques-202%2F&amp;psig=AOvVaw1T0D-TBvDQ8_YdshvX4P4T&amp;ust=1600429109070000&amp;source=images&amp;cd=vfe&amp;ved=0CAIQjRxqFwoTCLCD5ZON8OsCFQAAAAAdAAAAABAE" TargetMode="External"/><Relationship Id="rId5" Type="http://schemas.openxmlformats.org/officeDocument/2006/relationships/image" Target="../media/image67.emf"/><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jpe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tiff"/><Relationship Id="rId10" Type="http://schemas.openxmlformats.org/officeDocument/2006/relationships/hyperlink" Target="https://www.google.fr/url?sa=i&amp;url=https%3A%2F%2Ffr.m.wikipedia.org%2Fwiki%2FFichier%3ABASF-Logo_balack_%2526_white_-_before_2015.svg&amp;psig=AOvVaw2uLRs9BVYGRgYJIIGyeZuL&amp;ust=1621590487672000&amp;source=images&amp;cd=vfe&amp;ved=0CAIQjRxqFwoTCMjEurn91_ACFQAAAAAdAAAAABAO" TargetMode="External"/><Relationship Id="rId4" Type="http://schemas.openxmlformats.org/officeDocument/2006/relationships/image" Target="../media/image79.tiff"/><Relationship Id="rId9" Type="http://schemas.openxmlformats.org/officeDocument/2006/relationships/image" Target="../media/image84.tiff"/></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emf"/><Relationship Id="rId7"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9.emf"/><Relationship Id="rId5" Type="http://schemas.openxmlformats.org/officeDocument/2006/relationships/image" Target="../media/image88.emf"/><Relationship Id="rId10" Type="http://schemas.openxmlformats.org/officeDocument/2006/relationships/image" Target="../media/image93.emf"/><Relationship Id="rId4" Type="http://schemas.openxmlformats.org/officeDocument/2006/relationships/image" Target="../media/image87.emf"/><Relationship Id="rId9" Type="http://schemas.openxmlformats.org/officeDocument/2006/relationships/image" Target="../media/image92.emf"/></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5.emf"/></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97.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wmf"/><Relationship Id="rId7" Type="http://schemas.openxmlformats.org/officeDocument/2006/relationships/image" Target="../media/image104.emf"/><Relationship Id="rId2" Type="http://schemas.openxmlformats.org/officeDocument/2006/relationships/image" Target="../media/image99.tiff"/><Relationship Id="rId1" Type="http://schemas.openxmlformats.org/officeDocument/2006/relationships/slideLayout" Target="../slideLayouts/slideLayout9.xml"/><Relationship Id="rId6" Type="http://schemas.openxmlformats.org/officeDocument/2006/relationships/image" Target="../media/image103.emf"/><Relationship Id="rId5" Type="http://schemas.openxmlformats.org/officeDocument/2006/relationships/image" Target="../media/image102.png"/><Relationship Id="rId4" Type="http://schemas.openxmlformats.org/officeDocument/2006/relationships/image" Target="../media/image101.emf"/></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emf"/><Relationship Id="rId7" Type="http://schemas.openxmlformats.org/officeDocument/2006/relationships/image" Target="../media/image111.jpeg"/><Relationship Id="rId2" Type="http://schemas.openxmlformats.org/officeDocument/2006/relationships/image" Target="../media/image106.emf"/><Relationship Id="rId1" Type="http://schemas.openxmlformats.org/officeDocument/2006/relationships/slideLayout" Target="../slideLayouts/slideLayout9.xml"/><Relationship Id="rId6" Type="http://schemas.openxmlformats.org/officeDocument/2006/relationships/image" Target="../media/image110.png"/><Relationship Id="rId11" Type="http://schemas.openxmlformats.org/officeDocument/2006/relationships/image" Target="../media/image115.emf"/><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e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hyperlink" Target="https://www.la-croix.com/Economie/La-voiture-electrique-moins-chere-celle-essence-apres-2024-2016-11-28-1200806389" TargetMode="External"/><Relationship Id="rId7" Type="http://schemas.openxmlformats.org/officeDocument/2006/relationships/image" Target="../media/image121.emf"/><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3.emf"/></Relationships>
</file>

<file path=ppt/slides/_rels/slide24.xml.rels><?xml version="1.0" encoding="UTF-8" standalone="yes"?>
<Relationships xmlns="http://schemas.openxmlformats.org/package/2006/relationships"><Relationship Id="rId3" Type="http://schemas.openxmlformats.org/officeDocument/2006/relationships/hyperlink" Target="https://images.caradisiac.com/images/6/9/5/8/176958/S0-presentation-video-renault-zoe-ze50-suffisant-pour-riposter-a-la-peugeot-e-208-594192.jpg"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25.png"/><Relationship Id="rId4" Type="http://schemas.openxmlformats.org/officeDocument/2006/relationships/image" Target="../media/image1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www.google.fr/url?sa=i&amp;url=https%3A%2F%2Fwww.amazon.com%2F2017-Mercedes-Benz-B250e%2Fdp%2FB01LGW1LZS&amp;psig=AOvVaw3zepy0y6Fuw-GNREWLkq2L&amp;ust=1612700381328000&amp;source=images&amp;cd=vfe&amp;ved=0CAIQjRxqFwoTCLiE-puf1e4CFQAAAAAdAAAAABAd" TargetMode="External"/><Relationship Id="rId5" Type="http://schemas.openxmlformats.org/officeDocument/2006/relationships/image" Target="../media/image128.jpeg"/><Relationship Id="rId10" Type="http://schemas.openxmlformats.org/officeDocument/2006/relationships/image" Target="../media/image132.jpeg"/><Relationship Id="rId4" Type="http://schemas.openxmlformats.org/officeDocument/2006/relationships/image" Target="../media/image127.jpeg"/><Relationship Id="rId9" Type="http://schemas.openxmlformats.org/officeDocument/2006/relationships/image" Target="../media/image131.jpe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7"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google.fr/url?sa=i&amp;url=https%3A%2F%2Frovaltain.fr%2Ffr%2Faccompagnement-aux-entreprises%2Frecherche-de-locauxterrains%2Fservice%2Fborne-de-recharge-pour-vehicules-electriques-202%2F&amp;psig=AOvVaw1T0D-TBvDQ8_YdshvX4P4T&amp;ust=1600429109070000&amp;source=images&amp;cd=vfe&amp;ved=0CAIQjRxqFwoTCLCD5ZON8OsCFQAAAAAdAAAAABAE" TargetMode="External"/><Relationship Id="rId5" Type="http://schemas.openxmlformats.org/officeDocument/2006/relationships/image" Target="../media/image67.emf"/><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34.emf"/></Relationships>
</file>

<file path=ppt/slides/_rels/slide28.xml.rels><?xml version="1.0" encoding="UTF-8" standalone="yes"?>
<Relationships xmlns="http://schemas.openxmlformats.org/package/2006/relationships"><Relationship Id="rId3" Type="http://schemas.openxmlformats.org/officeDocument/2006/relationships/image" Target="../media/image135.emf"/><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5" Type="http://schemas.openxmlformats.org/officeDocument/2006/relationships/image" Target="../media/image137.png"/><Relationship Id="rId4" Type="http://schemas.openxmlformats.org/officeDocument/2006/relationships/image" Target="../media/image136.jpeg"/></Relationships>
</file>

<file path=ppt/slides/_rels/slide29.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image" Target="../media/image138.emf"/><Relationship Id="rId7" Type="http://schemas.openxmlformats.org/officeDocument/2006/relationships/image" Target="../media/image142.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41.emf"/><Relationship Id="rId11" Type="http://schemas.openxmlformats.org/officeDocument/2006/relationships/image" Target="../media/image145.jpeg"/><Relationship Id="rId5" Type="http://schemas.openxmlformats.org/officeDocument/2006/relationships/image" Target="../media/image140.emf"/><Relationship Id="rId10" Type="http://schemas.openxmlformats.org/officeDocument/2006/relationships/image" Target="../media/image9.wmf"/><Relationship Id="rId4" Type="http://schemas.openxmlformats.org/officeDocument/2006/relationships/image" Target="../media/image139.emf"/><Relationship Id="rId9" Type="http://schemas.openxmlformats.org/officeDocument/2006/relationships/image" Target="../media/image14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7.emf"/><Relationship Id="rId7" Type="http://schemas.openxmlformats.org/officeDocument/2006/relationships/image" Target="../media/image150.emf"/><Relationship Id="rId2" Type="http://schemas.openxmlformats.org/officeDocument/2006/relationships/image" Target="../media/image146.emf"/><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2.png"/></Relationships>
</file>

<file path=ppt/slides/_rels/slide3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slideLayout" Target="../slideLayouts/slideLayout10.xml"/><Relationship Id="rId6" Type="http://schemas.openxmlformats.org/officeDocument/2006/relationships/image" Target="../media/image156.png"/><Relationship Id="rId5" Type="http://schemas.openxmlformats.org/officeDocument/2006/relationships/hyperlink" Target="https://www.google.fr/url?sa=i&amp;url=https%3A%2F%2Fwww.qpsolutions.net%2Ftag%2Flithium-ion-ups-batteries%2F&amp;psig=AOvVaw0oMj7E0t1zNeyG29JI7_rJ&amp;ust=1621614478547000&amp;source=images&amp;cd=vfe&amp;ved=0CAIQjRxqFwoTCNC4henW2PACFQAAAAAdAAAAABAf" TargetMode="External"/><Relationship Id="rId4" Type="http://schemas.openxmlformats.org/officeDocument/2006/relationships/image" Target="../media/image155.emf"/></Relationships>
</file>

<file path=ppt/slides/_rels/slide32.xml.rels><?xml version="1.0" encoding="UTF-8" standalone="yes"?>
<Relationships xmlns="http://schemas.openxmlformats.org/package/2006/relationships"><Relationship Id="rId8" Type="http://schemas.openxmlformats.org/officeDocument/2006/relationships/image" Target="../media/image161.emf"/><Relationship Id="rId13" Type="http://schemas.openxmlformats.org/officeDocument/2006/relationships/image" Target="../media/image166.emf"/><Relationship Id="rId18" Type="http://schemas.openxmlformats.org/officeDocument/2006/relationships/image" Target="../media/image170.emf"/><Relationship Id="rId3" Type="http://schemas.openxmlformats.org/officeDocument/2006/relationships/notesSlide" Target="../notesSlides/notesSlide27.xml"/><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69.emf"/><Relationship Id="rId2" Type="http://schemas.openxmlformats.org/officeDocument/2006/relationships/slideLayout" Target="../slideLayouts/slideLayout9.xml"/><Relationship Id="rId16" Type="http://schemas.openxmlformats.org/officeDocument/2006/relationships/image" Target="../media/image168.jpeg"/><Relationship Id="rId20" Type="http://schemas.openxmlformats.org/officeDocument/2006/relationships/image" Target="../media/image172.emf"/><Relationship Id="rId1" Type="http://schemas.openxmlformats.org/officeDocument/2006/relationships/vmlDrawing" Target="../drawings/vmlDrawing1.vml"/><Relationship Id="rId6" Type="http://schemas.openxmlformats.org/officeDocument/2006/relationships/image" Target="../media/image159.emf"/><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hyperlink" Target="https://twitter.com/search?q=#CATL" TargetMode="External"/><Relationship Id="rId10" Type="http://schemas.openxmlformats.org/officeDocument/2006/relationships/image" Target="../media/image163.emf"/><Relationship Id="rId19" Type="http://schemas.openxmlformats.org/officeDocument/2006/relationships/image" Target="../media/image171.emf"/><Relationship Id="rId4" Type="http://schemas.openxmlformats.org/officeDocument/2006/relationships/image" Target="../media/image157.emf"/><Relationship Id="rId9" Type="http://schemas.openxmlformats.org/officeDocument/2006/relationships/image" Target="../media/image162.emf"/><Relationship Id="rId14" Type="http://schemas.openxmlformats.org/officeDocument/2006/relationships/image" Target="../media/image167.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7"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google.fr/url?sa=i&amp;url=https%3A%2F%2Frovaltain.fr%2Ffr%2Faccompagnement-aux-entreprises%2Frecherche-de-locauxterrains%2Fservice%2Fborne-de-recharge-pour-vehicules-electriques-202%2F&amp;psig=AOvVaw1T0D-TBvDQ8_YdshvX4P4T&amp;ust=1600429109070000&amp;source=images&amp;cd=vfe&amp;ved=0CAIQjRxqFwoTCLCD5ZON8OsCFQAAAAAdAAAAABAE" TargetMode="External"/><Relationship Id="rId5" Type="http://schemas.openxmlformats.org/officeDocument/2006/relationships/image" Target="../media/image67.emf"/><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75.w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5.xml"/><Relationship Id="rId7" Type="http://schemas.openxmlformats.org/officeDocument/2006/relationships/slideLayout" Target="../slideLayouts/slideLayout10.xml"/><Relationship Id="rId12" Type="http://schemas.openxmlformats.org/officeDocument/2006/relationships/image" Target="../media/image179.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78.png"/><Relationship Id="rId5" Type="http://schemas.openxmlformats.org/officeDocument/2006/relationships/tags" Target="../tags/tag7.xml"/><Relationship Id="rId10" Type="http://schemas.openxmlformats.org/officeDocument/2006/relationships/image" Target="../media/image177.jpeg"/><Relationship Id="rId4" Type="http://schemas.openxmlformats.org/officeDocument/2006/relationships/tags" Target="../tags/tag6.xml"/><Relationship Id="rId9" Type="http://schemas.openxmlformats.org/officeDocument/2006/relationships/image" Target="../media/image176.png"/></Relationships>
</file>

<file path=ppt/slides/_rels/slide36.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slideLayout" Target="../slideLayouts/slideLayout10.xml"/><Relationship Id="rId7" Type="http://schemas.openxmlformats.org/officeDocument/2006/relationships/image" Target="../media/image7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81.png"/><Relationship Id="rId11" Type="http://schemas.openxmlformats.org/officeDocument/2006/relationships/image" Target="../media/image185.png"/><Relationship Id="rId5" Type="http://schemas.openxmlformats.org/officeDocument/2006/relationships/image" Target="../media/image180.png"/><Relationship Id="rId10" Type="http://schemas.openxmlformats.org/officeDocument/2006/relationships/image" Target="../media/image184.png"/><Relationship Id="rId4" Type="http://schemas.openxmlformats.org/officeDocument/2006/relationships/notesSlide" Target="../notesSlides/notesSlide31.xml"/><Relationship Id="rId9" Type="http://schemas.openxmlformats.org/officeDocument/2006/relationships/image" Target="../media/image183.png"/></Relationships>
</file>

<file path=ppt/slides/_rels/slide37.xml.rels><?xml version="1.0" encoding="UTF-8" standalone="yes"?>
<Relationships xmlns="http://schemas.openxmlformats.org/package/2006/relationships"><Relationship Id="rId13" Type="http://schemas.openxmlformats.org/officeDocument/2006/relationships/image" Target="../media/image188.png"/><Relationship Id="rId18" Type="http://schemas.openxmlformats.org/officeDocument/2006/relationships/image" Target="../media/image192.jpeg"/><Relationship Id="rId3" Type="http://schemas.openxmlformats.org/officeDocument/2006/relationships/image" Target="../media/image171.png"/><Relationship Id="rId12" Type="http://schemas.openxmlformats.org/officeDocument/2006/relationships/image" Target="../media/image187.png"/><Relationship Id="rId17" Type="http://schemas.microsoft.com/office/2007/relationships/hdphoto" Target="../media/hdphoto1.wdp"/><Relationship Id="rId2" Type="http://schemas.openxmlformats.org/officeDocument/2006/relationships/notesSlide" Target="../notesSlides/notesSlide32.xml"/><Relationship Id="rId16" Type="http://schemas.openxmlformats.org/officeDocument/2006/relationships/image" Target="../media/image191.png"/><Relationship Id="rId1" Type="http://schemas.openxmlformats.org/officeDocument/2006/relationships/slideLayout" Target="../slideLayouts/slideLayout9.xml"/><Relationship Id="rId11" Type="http://schemas.openxmlformats.org/officeDocument/2006/relationships/image" Target="../media/image186.png"/><Relationship Id="rId15" Type="http://schemas.openxmlformats.org/officeDocument/2006/relationships/image" Target="../media/image190.png"/><Relationship Id="rId10" Type="http://schemas.openxmlformats.org/officeDocument/2006/relationships/image" Target="NULL"/><Relationship Id="rId14" Type="http://schemas.openxmlformats.org/officeDocument/2006/relationships/image" Target="../media/image189.png"/></Relationships>
</file>

<file path=ppt/slides/_rels/slide3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71.png"/><Relationship Id="rId4" Type="http://schemas.openxmlformats.org/officeDocument/2006/relationships/image" Target="../media/image194.JPG"/><Relationship Id="rId9" Type="http://schemas.openxmlformats.org/officeDocument/2006/relationships/image" Target="../media/image199.emf"/></Relationships>
</file>

<file path=ppt/slides/_rels/slide39.xml.rels><?xml version="1.0" encoding="UTF-8" standalone="yes"?>
<Relationships xmlns="http://schemas.openxmlformats.org/package/2006/relationships"><Relationship Id="rId8" Type="http://schemas.openxmlformats.org/officeDocument/2006/relationships/image" Target="../media/image1960.png"/><Relationship Id="rId3" Type="http://schemas.openxmlformats.org/officeDocument/2006/relationships/image" Target="../media/image200.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4.emf"/></Relationships>
</file>

<file path=ppt/slides/_rels/slide40.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jpeg"/><Relationship Id="rId7" Type="http://schemas.openxmlformats.org/officeDocument/2006/relationships/image" Target="../media/image206.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205.jpeg"/><Relationship Id="rId5" Type="http://schemas.openxmlformats.org/officeDocument/2006/relationships/image" Target="../media/image204.png"/><Relationship Id="rId10" Type="http://schemas.openxmlformats.org/officeDocument/2006/relationships/image" Target="../media/image209.jpeg"/><Relationship Id="rId4" Type="http://schemas.openxmlformats.org/officeDocument/2006/relationships/image" Target="../media/image174.jpeg"/><Relationship Id="rId9" Type="http://schemas.openxmlformats.org/officeDocument/2006/relationships/image" Target="../media/image208.jpeg"/></Relationships>
</file>

<file path=ppt/slides/_rels/slide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slideLayout" Target="../slideLayouts/slideLayout9.xml"/><Relationship Id="rId7" Type="http://schemas.openxmlformats.org/officeDocument/2006/relationships/image" Target="../media/image212.jpe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image" Target="../media/image211.wmf"/><Relationship Id="rId5" Type="http://schemas.openxmlformats.org/officeDocument/2006/relationships/oleObject" Target="../embeddings/oleObject1.bin"/><Relationship Id="rId4" Type="http://schemas.openxmlformats.org/officeDocument/2006/relationships/notesSlide" Target="../notesSlides/notesSlide37.xml"/><Relationship Id="rId9" Type="http://schemas.openxmlformats.org/officeDocument/2006/relationships/image" Target="../media/image214.png"/></Relationships>
</file>

<file path=ppt/slides/_rels/slide43.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image" Target="../media/image216.png"/><Relationship Id="rId7" Type="http://schemas.openxmlformats.org/officeDocument/2006/relationships/image" Target="../media/image220.emf"/><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219.wmf"/><Relationship Id="rId5" Type="http://schemas.openxmlformats.org/officeDocument/2006/relationships/image" Target="../media/image218.emf"/><Relationship Id="rId4" Type="http://schemas.openxmlformats.org/officeDocument/2006/relationships/image" Target="../media/image217.png"/></Relationships>
</file>

<file path=ppt/slides/_rels/slide45.xml.rels><?xml version="1.0" encoding="UTF-8" standalone="yes"?>
<Relationships xmlns="http://schemas.openxmlformats.org/package/2006/relationships"><Relationship Id="rId8" Type="http://schemas.openxmlformats.org/officeDocument/2006/relationships/image" Target="../media/image225.png"/><Relationship Id="rId7" Type="http://schemas.openxmlformats.org/officeDocument/2006/relationships/image" Target="../media/image224.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6.png"/><Relationship Id="rId4" Type="http://schemas.openxmlformats.org/officeDocument/2006/relationships/image" Target="NULL"/><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7"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hyperlink" Target="https://www.google.fr/url?sa=i&amp;url=https%3A%2F%2Frovaltain.fr%2Ffr%2Faccompagnement-aux-entreprises%2Frecherche-de-locauxterrains%2Fservice%2Fborne-de-recharge-pour-vehicules-electriques-202%2F&amp;psig=AOvVaw1T0D-TBvDQ8_YdshvX4P4T&amp;ust=1600429109070000&amp;source=images&amp;cd=vfe&amp;ved=0CAIQjRxqFwoTCLCD5ZON8OsCFQAAAAAdAAAAABAE" TargetMode="External"/><Relationship Id="rId5" Type="http://schemas.openxmlformats.org/officeDocument/2006/relationships/image" Target="../media/image67.emf"/><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10.xml"/><Relationship Id="rId5" Type="http://schemas.openxmlformats.org/officeDocument/2006/relationships/image" Target="../media/image230.emf"/><Relationship Id="rId4" Type="http://schemas.openxmlformats.org/officeDocument/2006/relationships/image" Target="../media/image229.emf"/></Relationships>
</file>

<file path=ppt/slides/_rels/slide48.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234.emf"/><Relationship Id="rId5" Type="http://schemas.openxmlformats.org/officeDocument/2006/relationships/image" Target="../media/image233.emf"/><Relationship Id="rId4" Type="http://schemas.openxmlformats.org/officeDocument/2006/relationships/image" Target="../media/image232.emf"/></Relationships>
</file>

<file path=ppt/slides/_rels/slide4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238.tiff"/><Relationship Id="rId5" Type="http://schemas.openxmlformats.org/officeDocument/2006/relationships/image" Target="../media/image237.png"/><Relationship Id="rId4" Type="http://schemas.openxmlformats.org/officeDocument/2006/relationships/image" Target="../media/image236.jpe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9.png"/><Relationship Id="rId7" Type="http://schemas.openxmlformats.org/officeDocument/2006/relationships/image" Target="../media/image242.png"/><Relationship Id="rId2" Type="http://schemas.openxmlformats.org/officeDocument/2006/relationships/image" Target="../media/image226.png"/><Relationship Id="rId1" Type="http://schemas.openxmlformats.org/officeDocument/2006/relationships/slideLayout" Target="../slideLayouts/slideLayout9.xml"/><Relationship Id="rId6" Type="http://schemas.openxmlformats.org/officeDocument/2006/relationships/image" Target="../media/image241.emf"/><Relationship Id="rId5" Type="http://schemas.openxmlformats.org/officeDocument/2006/relationships/image" Target="../media/image24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66.jpeg"/><Relationship Id="rId5"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4" Type="http://schemas.openxmlformats.org/officeDocument/2006/relationships/image" Target="../media/image244.png"/></Relationships>
</file>

<file path=ppt/slides/_rels/slide5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hyperlink" Target="https://www.google.fr/imgres?imgurl=https%3A%2F%2Fcdn3.vectorstock.com%2Fi%2F1000x1000%2F16%2F47%2Fgreen-recycle-logo-vector-1261647.jpg&amp;imgrefurl=https%3A%2F%2Fwww.vectorstock.com%2Froyalty-free-vector%2Fgreen-recycle-logo-vector-1261647&amp;tbnid=31akODK0Mgx61M&amp;vet=12ahUKEwjg7pW4nvDtAhVFrhoKHXkZDKYQMygfegUIARD8AQ..i&amp;docid=LBIwyito7hLYoM&amp;w=1000&amp;h=1031&amp;q=logo%20recycling&amp;ved=2ahUKEwjg7pW4nvDtAhVFrhoKHXkZDKYQMygfegUIARD8AQ" TargetMode="External"/><Relationship Id="rId7" Type="http://schemas.openxmlformats.org/officeDocument/2006/relationships/image" Target="../media/image180.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45.png"/><Relationship Id="rId4" Type="http://schemas.openxmlformats.org/officeDocument/2006/relationships/image" Target="../media/image66.jpeg"/><Relationship Id="rId9" Type="http://schemas.openxmlformats.org/officeDocument/2006/relationships/image" Target="../media/image246.emf"/></Relationships>
</file>

<file path=ppt/slides/_rels/slide53.xml.rels><?xml version="1.0" encoding="UTF-8" standalone="yes"?>
<Relationships xmlns="http://schemas.openxmlformats.org/package/2006/relationships"><Relationship Id="rId8" Type="http://schemas.openxmlformats.org/officeDocument/2006/relationships/image" Target="../media/image250.jpg"/><Relationship Id="rId3" Type="http://schemas.openxmlformats.org/officeDocument/2006/relationships/image" Target="../media/image247.jpeg"/><Relationship Id="rId7" Type="http://schemas.openxmlformats.org/officeDocument/2006/relationships/image" Target="../media/image226.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249.png"/><Relationship Id="rId5" Type="http://schemas.openxmlformats.org/officeDocument/2006/relationships/image" Target="../media/image248.png"/><Relationship Id="rId10" Type="http://schemas.openxmlformats.org/officeDocument/2006/relationships/image" Target="../media/image252.png"/><Relationship Id="rId4" Type="http://schemas.openxmlformats.org/officeDocument/2006/relationships/hyperlink" Target="http://www.college-de-france.fr/site/en-college/index.htm" TargetMode="External"/><Relationship Id="rId9" Type="http://schemas.openxmlformats.org/officeDocument/2006/relationships/image" Target="../media/image251.jpeg"/></Relationships>
</file>

<file path=ppt/slides/_rels/slide54.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256.emf"/><Relationship Id="rId5" Type="http://schemas.openxmlformats.org/officeDocument/2006/relationships/image" Target="../media/image255.jpeg"/><Relationship Id="rId4" Type="http://schemas.openxmlformats.org/officeDocument/2006/relationships/image" Target="../media/image254.png"/></Relationships>
</file>

<file path=ppt/slides/_rels/slide56.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60.jpeg"/><Relationship Id="rId3" Type="http://schemas.openxmlformats.org/officeDocument/2006/relationships/image" Target="../media/image224.png"/><Relationship Id="rId7" Type="http://schemas.openxmlformats.org/officeDocument/2006/relationships/image" Target="NULL"/><Relationship Id="rId12" Type="http://schemas.openxmlformats.org/officeDocument/2006/relationships/image" Target="../media/image259.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226.png"/><Relationship Id="rId11" Type="http://schemas.openxmlformats.org/officeDocument/2006/relationships/image" Target="../media/image258.jpeg"/><Relationship Id="rId5" Type="http://schemas.openxmlformats.org/officeDocument/2006/relationships/image" Target="../media/image70.png"/><Relationship Id="rId10" Type="http://schemas.openxmlformats.org/officeDocument/2006/relationships/image" Target="../media/image257.emf"/><Relationship Id="rId4" Type="http://schemas.openxmlformats.org/officeDocument/2006/relationships/image" Target="../media/image225.png"/><Relationship Id="rId9" Type="http://schemas.openxmlformats.org/officeDocument/2006/relationships/image" Target="../media/image223.png"/><Relationship Id="rId14" Type="http://schemas.openxmlformats.org/officeDocument/2006/relationships/image" Target="../media/image261.png"/></Relationships>
</file>

<file path=ppt/slides/_rels/slide57.xml.rels><?xml version="1.0" encoding="UTF-8" standalone="yes"?>
<Relationships xmlns="http://schemas.openxmlformats.org/package/2006/relationships"><Relationship Id="rId8" Type="http://schemas.openxmlformats.org/officeDocument/2006/relationships/image" Target="../media/image266.emf"/><Relationship Id="rId3" Type="http://schemas.openxmlformats.org/officeDocument/2006/relationships/image" Target="../media/image262.emf"/><Relationship Id="rId7" Type="http://schemas.openxmlformats.org/officeDocument/2006/relationships/image" Target="../media/image265.emf"/><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264.emf"/><Relationship Id="rId5" Type="http://schemas.openxmlformats.org/officeDocument/2006/relationships/image" Target="../media/image263.emf"/><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wmf"/></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gif"/><Relationship Id="rId7"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6.emf"/><Relationship Id="rId5" Type="http://schemas.openxmlformats.org/officeDocument/2006/relationships/image" Target="../media/image35.jpeg"/><Relationship Id="rId10" Type="http://schemas.openxmlformats.org/officeDocument/2006/relationships/image" Target="../media/image40.emf"/><Relationship Id="rId4" Type="http://schemas.openxmlformats.org/officeDocument/2006/relationships/image" Target="../media/image34.gif"/><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2"/>
          <p:cNvSpPr txBox="1">
            <a:spLocks noChangeArrowheads="1"/>
          </p:cNvSpPr>
          <p:nvPr/>
        </p:nvSpPr>
        <p:spPr bwMode="auto">
          <a:xfrm>
            <a:off x="7941324" y="4660748"/>
            <a:ext cx="1616981"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r" eaLnBrk="1" hangingPunct="1">
              <a:lnSpc>
                <a:spcPct val="85000"/>
              </a:lnSpc>
              <a:spcBef>
                <a:spcPct val="0"/>
              </a:spcBef>
              <a:buFontTx/>
              <a:buNone/>
            </a:pPr>
            <a:r>
              <a:rPr lang="fr-FR" altLang="en-US" sz="2200" u="sng" dirty="0">
                <a:solidFill>
                  <a:prstClr val="white"/>
                </a:solidFill>
                <a:latin typeface="Arial Narrow" pitchFamily="34" charset="0"/>
              </a:rPr>
              <a:t>J.M. Tarascon</a:t>
            </a:r>
            <a:endParaRPr lang="fr-FR" altLang="en-US" sz="2200" dirty="0">
              <a:solidFill>
                <a:prstClr val="black"/>
              </a:solidFill>
              <a:latin typeface="Arial Narrow" pitchFamily="34" charset="0"/>
            </a:endParaRPr>
          </a:p>
        </p:txBody>
      </p:sp>
      <p:sp>
        <p:nvSpPr>
          <p:cNvPr id="5" name="ZoneTexte 4"/>
          <p:cNvSpPr txBox="1"/>
          <p:nvPr/>
        </p:nvSpPr>
        <p:spPr>
          <a:xfrm>
            <a:off x="5999269" y="605554"/>
            <a:ext cx="184731" cy="523220"/>
          </a:xfrm>
          <a:prstGeom prst="rect">
            <a:avLst/>
          </a:prstGeom>
          <a:noFill/>
        </p:spPr>
        <p:txBody>
          <a:bodyPr wrap="none" rtlCol="0">
            <a:spAutoFit/>
          </a:bodyPr>
          <a:lstStyle/>
          <a:p>
            <a:endParaRPr lang="fr-FR" sz="2800" dirty="0"/>
          </a:p>
        </p:txBody>
      </p:sp>
      <p:sp>
        <p:nvSpPr>
          <p:cNvPr id="2" name="ZoneTexte 1"/>
          <p:cNvSpPr txBox="1"/>
          <p:nvPr/>
        </p:nvSpPr>
        <p:spPr>
          <a:xfrm>
            <a:off x="4739201" y="2130752"/>
            <a:ext cx="5166799" cy="1938992"/>
          </a:xfrm>
          <a:prstGeom prst="rect">
            <a:avLst/>
          </a:prstGeom>
          <a:noFill/>
        </p:spPr>
        <p:txBody>
          <a:bodyPr wrap="none" rtlCol="0">
            <a:spAutoFit/>
          </a:bodyPr>
          <a:lstStyle/>
          <a:p>
            <a:pPr algn="r"/>
            <a:r>
              <a:rPr lang="fr-FR" sz="4000" dirty="0" smtClean="0">
                <a:solidFill>
                  <a:schemeClr val="bg1"/>
                </a:solidFill>
              </a:rPr>
              <a:t>Les batteries dans le</a:t>
            </a:r>
          </a:p>
          <a:p>
            <a:pPr algn="r"/>
            <a:r>
              <a:rPr lang="fr-FR" sz="4000" dirty="0" smtClean="0">
                <a:solidFill>
                  <a:schemeClr val="bg1"/>
                </a:solidFill>
              </a:rPr>
              <a:t>contexte du </a:t>
            </a:r>
          </a:p>
          <a:p>
            <a:pPr algn="r"/>
            <a:r>
              <a:rPr lang="fr-FR" sz="4000" dirty="0" smtClean="0">
                <a:solidFill>
                  <a:schemeClr val="bg1"/>
                </a:solidFill>
              </a:rPr>
              <a:t>développement durable  ? </a:t>
            </a:r>
            <a:endParaRPr lang="fr-FR" sz="4000" dirty="0">
              <a:solidFill>
                <a:schemeClr val="bg1"/>
              </a:solidFill>
            </a:endParaRPr>
          </a:p>
        </p:txBody>
      </p:sp>
      <p:sp>
        <p:nvSpPr>
          <p:cNvPr id="3" name="ZoneTexte 2"/>
          <p:cNvSpPr txBox="1"/>
          <p:nvPr/>
        </p:nvSpPr>
        <p:spPr>
          <a:xfrm>
            <a:off x="5647122" y="216310"/>
            <a:ext cx="3943644" cy="1323439"/>
          </a:xfrm>
          <a:prstGeom prst="rect">
            <a:avLst/>
          </a:prstGeom>
          <a:noFill/>
        </p:spPr>
        <p:txBody>
          <a:bodyPr wrap="none" rtlCol="0">
            <a:spAutoFit/>
          </a:bodyPr>
          <a:lstStyle/>
          <a:p>
            <a:pPr algn="ctr">
              <a:lnSpc>
                <a:spcPts val="2400"/>
              </a:lnSpc>
            </a:pPr>
            <a:r>
              <a:rPr lang="fr-FR" sz="2800" dirty="0" smtClean="0"/>
              <a:t>Section Paris-sud de la SFP </a:t>
            </a:r>
          </a:p>
          <a:p>
            <a:pPr algn="ctr">
              <a:lnSpc>
                <a:spcPts val="2400"/>
              </a:lnSpc>
            </a:pPr>
            <a:endParaRPr lang="fr-FR" sz="2400" dirty="0" smtClean="0"/>
          </a:p>
          <a:p>
            <a:pPr algn="ctr">
              <a:lnSpc>
                <a:spcPts val="2400"/>
              </a:lnSpc>
            </a:pPr>
            <a:endParaRPr lang="fr-FR" sz="2400" dirty="0" smtClean="0">
              <a:solidFill>
                <a:srgbClr val="FF0000"/>
              </a:solidFill>
            </a:endParaRPr>
          </a:p>
          <a:p>
            <a:pPr algn="ctr">
              <a:lnSpc>
                <a:spcPts val="2400"/>
              </a:lnSpc>
            </a:pPr>
            <a:r>
              <a:rPr lang="fr-FR" sz="2400" dirty="0" smtClean="0">
                <a:solidFill>
                  <a:srgbClr val="FF0000"/>
                </a:solidFill>
              </a:rPr>
              <a:t>Mercredi 7 Juin, 2023 </a:t>
            </a:r>
          </a:p>
        </p:txBody>
      </p:sp>
      <p:pic>
        <p:nvPicPr>
          <p:cNvPr id="13" name="Image 12"/>
          <p:cNvPicPr>
            <a:picLocks noChangeAspect="1"/>
          </p:cNvPicPr>
          <p:nvPr/>
        </p:nvPicPr>
        <p:blipFill rotWithShape="1">
          <a:blip r:embed="rId3"/>
          <a:srcRect r="81518" b="91344"/>
          <a:stretch/>
        </p:blipFill>
        <p:spPr>
          <a:xfrm>
            <a:off x="74952" y="38974"/>
            <a:ext cx="2549419" cy="1688250"/>
          </a:xfrm>
          <a:prstGeom prst="rect">
            <a:avLst/>
          </a:prstGeom>
        </p:spPr>
      </p:pic>
      <p:sp>
        <p:nvSpPr>
          <p:cNvPr id="4" name="Rectangle 3"/>
          <p:cNvSpPr/>
          <p:nvPr/>
        </p:nvSpPr>
        <p:spPr>
          <a:xfrm>
            <a:off x="5594484" y="651720"/>
            <a:ext cx="4953000" cy="430887"/>
          </a:xfrm>
          <a:prstGeom prst="rect">
            <a:avLst/>
          </a:prstGeom>
        </p:spPr>
        <p:txBody>
          <a:bodyPr>
            <a:spAutoFit/>
          </a:bodyPr>
          <a:lstStyle/>
          <a:p>
            <a:r>
              <a:rPr lang="fr-FR" sz="2200" dirty="0"/>
              <a:t>Auditorium P. Lehmann. Lieu : </a:t>
            </a:r>
            <a:r>
              <a:rPr lang="fr-FR" sz="2200" dirty="0" err="1" smtClean="0"/>
              <a:t>IJCLab</a:t>
            </a:r>
            <a:endParaRPr lang="fr-FR" sz="2200" dirty="0"/>
          </a:p>
        </p:txBody>
      </p:sp>
    </p:spTree>
    <p:extLst>
      <p:ext uri="{BB962C8B-B14F-4D97-AF65-F5344CB8AC3E}">
        <p14:creationId xmlns:p14="http://schemas.microsoft.com/office/powerpoint/2010/main" val="320379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19" r="37513"/>
          <a:stretch/>
        </p:blipFill>
        <p:spPr bwMode="auto">
          <a:xfrm>
            <a:off x="128510" y="3716148"/>
            <a:ext cx="2902506" cy="254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494"/>
          <a:stretch/>
        </p:blipFill>
        <p:spPr bwMode="auto">
          <a:xfrm>
            <a:off x="229660" y="1360448"/>
            <a:ext cx="2688492" cy="255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989418" y="154378"/>
            <a:ext cx="8932253" cy="464230"/>
          </a:xfrm>
          <a:prstGeom prst="rect">
            <a:avLst/>
          </a:prstGeom>
          <a:noFill/>
        </p:spPr>
        <p:txBody>
          <a:bodyPr wrap="none" rtlCol="0">
            <a:spAutoFit/>
          </a:bodyPr>
          <a:lstStyle/>
          <a:p>
            <a:pPr algn="r">
              <a:lnSpc>
                <a:spcPts val="2900"/>
              </a:lnSpc>
            </a:pPr>
            <a:r>
              <a:rPr lang="fr-FR" sz="3200" dirty="0"/>
              <a:t> </a:t>
            </a:r>
            <a:r>
              <a:rPr lang="fr-FR" sz="3200" b="1" dirty="0">
                <a:solidFill>
                  <a:schemeClr val="bg1"/>
                </a:solidFill>
              </a:rPr>
              <a:t>U</a:t>
            </a:r>
            <a:r>
              <a:rPr lang="fr-FR" sz="3200" dirty="0">
                <a:solidFill>
                  <a:schemeClr val="bg1"/>
                </a:solidFill>
              </a:rPr>
              <a:t>n autre personnage clé dans le développement du Li-ion</a:t>
            </a:r>
            <a:endParaRPr lang="fr-FR" b="0" dirty="0">
              <a:solidFill>
                <a:schemeClr val="bg1"/>
              </a:solidFill>
            </a:endParaRPr>
          </a:p>
        </p:txBody>
      </p:sp>
      <p:sp>
        <p:nvSpPr>
          <p:cNvPr id="24" name="Rectangle 11"/>
          <p:cNvSpPr>
            <a:spLocks noChangeArrowheads="1"/>
          </p:cNvSpPr>
          <p:nvPr/>
        </p:nvSpPr>
        <p:spPr bwMode="auto">
          <a:xfrm>
            <a:off x="-13571" y="841771"/>
            <a:ext cx="284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000" dirty="0">
                <a:solidFill>
                  <a:schemeClr val="bg1"/>
                </a:solidFill>
                <a:latin typeface="Arial Narrow" pitchFamily="34" charset="0"/>
                <a:sym typeface="Wingdings" pitchFamily="2" charset="2"/>
              </a:rPr>
              <a:t></a:t>
            </a:r>
            <a:endParaRPr lang="fr-FR" altLang="fr-FR" sz="2000" dirty="0">
              <a:latin typeface="Arial Narrow" pitchFamily="34" charset="0"/>
            </a:endParaRPr>
          </a:p>
        </p:txBody>
      </p:sp>
      <p:sp>
        <p:nvSpPr>
          <p:cNvPr id="25" name="ZoneTexte 12"/>
          <p:cNvSpPr txBox="1">
            <a:spLocks noChangeArrowheads="1"/>
          </p:cNvSpPr>
          <p:nvPr/>
        </p:nvSpPr>
        <p:spPr bwMode="auto">
          <a:xfrm>
            <a:off x="493975" y="805643"/>
            <a:ext cx="36801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fr-FR" sz="2200" b="0" dirty="0" err="1">
                <a:latin typeface="Arial Narrow" pitchFamily="34" charset="0"/>
              </a:rPr>
              <a:t>Annonce</a:t>
            </a:r>
            <a:r>
              <a:rPr lang="en-US" altLang="fr-FR" sz="2200" b="0" dirty="0">
                <a:latin typeface="Arial Narrow" pitchFamily="34" charset="0"/>
              </a:rPr>
              <a:t> d’ E. Musk </a:t>
            </a:r>
            <a:r>
              <a:rPr lang="en-US" altLang="fr-FR" sz="2200" b="0" dirty="0" err="1">
                <a:latin typeface="Arial Narrow" pitchFamily="34" charset="0"/>
              </a:rPr>
              <a:t>en</a:t>
            </a:r>
            <a:r>
              <a:rPr lang="en-US" altLang="fr-FR" sz="2200" b="0" dirty="0">
                <a:latin typeface="Arial Narrow" pitchFamily="34" charset="0"/>
              </a:rPr>
              <a:t> </a:t>
            </a:r>
            <a:r>
              <a:rPr lang="en-US" altLang="fr-FR" sz="2200" dirty="0" err="1">
                <a:latin typeface="Arial Narrow" pitchFamily="34" charset="0"/>
              </a:rPr>
              <a:t>a</a:t>
            </a:r>
            <a:r>
              <a:rPr lang="en-US" altLang="fr-FR" sz="2200" b="0" dirty="0" err="1">
                <a:latin typeface="Arial Narrow" pitchFamily="34" charset="0"/>
              </a:rPr>
              <a:t>vril</a:t>
            </a:r>
            <a:r>
              <a:rPr lang="en-US" altLang="fr-FR" sz="2200" b="0" dirty="0">
                <a:latin typeface="Arial Narrow" pitchFamily="34" charset="0"/>
              </a:rPr>
              <a:t>  2015</a:t>
            </a:r>
          </a:p>
        </p:txBody>
      </p:sp>
      <p:sp>
        <p:nvSpPr>
          <p:cNvPr id="3" name="Rectangle 2"/>
          <p:cNvSpPr/>
          <p:nvPr/>
        </p:nvSpPr>
        <p:spPr>
          <a:xfrm>
            <a:off x="182672" y="5628923"/>
            <a:ext cx="2760692" cy="374461"/>
          </a:xfrm>
          <a:prstGeom prst="rect">
            <a:avLst/>
          </a:prstGeom>
        </p:spPr>
        <p:txBody>
          <a:bodyPr wrap="none">
            <a:spAutoFit/>
          </a:bodyPr>
          <a:lstStyle/>
          <a:p>
            <a:pPr algn="ctr">
              <a:lnSpc>
                <a:spcPts val="2200"/>
              </a:lnSpc>
            </a:pPr>
            <a:r>
              <a:rPr lang="fr-FR" sz="1700" dirty="0">
                <a:solidFill>
                  <a:srgbClr val="FFFF00"/>
                </a:solidFill>
              </a:rPr>
              <a:t>(5 milliards de cellules par an !!!)</a:t>
            </a:r>
          </a:p>
        </p:txBody>
      </p:sp>
      <p:pic>
        <p:nvPicPr>
          <p:cNvPr id="21" name="Picture 2" descr="http://media3.picsearch.com/is?KRCx4pjqxoprfoXtnM-fF5t4nF37qCS_PaBmYTHS0do&amp;height=19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46" t="9102" r="10664" b="12690"/>
          <a:stretch/>
        </p:blipFill>
        <p:spPr bwMode="auto">
          <a:xfrm>
            <a:off x="1732080" y="2967185"/>
            <a:ext cx="1090247" cy="6142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495" y="1913469"/>
            <a:ext cx="5610806" cy="38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ZoneTexte 75782"/>
          <p:cNvSpPr txBox="1"/>
          <p:nvPr/>
        </p:nvSpPr>
        <p:spPr>
          <a:xfrm rot="2080571">
            <a:off x="4965987" y="1656383"/>
            <a:ext cx="2133918" cy="430887"/>
          </a:xfrm>
          <a:prstGeom prst="rect">
            <a:avLst/>
          </a:prstGeom>
          <a:noFill/>
        </p:spPr>
        <p:txBody>
          <a:bodyPr wrap="none" rtlCol="0">
            <a:spAutoFit/>
          </a:bodyPr>
          <a:lstStyle/>
          <a:p>
            <a:r>
              <a:rPr lang="fr-FR" sz="2200" b="0" dirty="0"/>
              <a:t>Obsédé par le coût</a:t>
            </a:r>
          </a:p>
        </p:txBody>
      </p:sp>
      <p:sp>
        <p:nvSpPr>
          <p:cNvPr id="75784" name="Flèche courbée vers le bas 75783"/>
          <p:cNvSpPr/>
          <p:nvPr/>
        </p:nvSpPr>
        <p:spPr>
          <a:xfrm rot="2059152">
            <a:off x="3989665" y="1918348"/>
            <a:ext cx="3427598" cy="345234"/>
          </a:xfrm>
          <a:prstGeom prst="curvedDownArrow">
            <a:avLst>
              <a:gd name="adj1" fmla="val 25000"/>
              <a:gd name="adj2" fmla="val 52211"/>
              <a:gd name="adj3" fmla="val 25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43" name="Groupe 42"/>
          <p:cNvGrpSpPr/>
          <p:nvPr/>
        </p:nvGrpSpPr>
        <p:grpSpPr>
          <a:xfrm>
            <a:off x="7291387" y="1618690"/>
            <a:ext cx="777875" cy="2354656"/>
            <a:chOff x="6911975" y="1987242"/>
            <a:chExt cx="777875" cy="2354656"/>
          </a:xfrm>
        </p:grpSpPr>
        <p:sp>
          <p:nvSpPr>
            <p:cNvPr id="46" name="Freeform 26"/>
            <p:cNvSpPr>
              <a:spLocks/>
            </p:cNvSpPr>
            <p:nvPr/>
          </p:nvSpPr>
          <p:spPr bwMode="auto">
            <a:xfrm>
              <a:off x="7218363" y="3603552"/>
              <a:ext cx="82549" cy="738346"/>
            </a:xfrm>
            <a:custGeom>
              <a:avLst/>
              <a:gdLst>
                <a:gd name="T0" fmla="*/ 0 w 82"/>
                <a:gd name="T1" fmla="*/ 145 h 191"/>
                <a:gd name="T2" fmla="*/ 21 w 82"/>
                <a:gd name="T3" fmla="*/ 145 h 191"/>
                <a:gd name="T4" fmla="*/ 21 w 82"/>
                <a:gd name="T5" fmla="*/ 0 h 191"/>
                <a:gd name="T6" fmla="*/ 61 w 82"/>
                <a:gd name="T7" fmla="*/ 0 h 191"/>
                <a:gd name="T8" fmla="*/ 61 w 82"/>
                <a:gd name="T9" fmla="*/ 145 h 191"/>
                <a:gd name="T10" fmla="*/ 82 w 82"/>
                <a:gd name="T11" fmla="*/ 145 h 191"/>
                <a:gd name="T12" fmla="*/ 41 w 82"/>
                <a:gd name="T13" fmla="*/ 191 h 191"/>
                <a:gd name="T14" fmla="*/ 0 w 82"/>
                <a:gd name="T15" fmla="*/ 14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91">
                  <a:moveTo>
                    <a:pt x="0" y="145"/>
                  </a:moveTo>
                  <a:lnTo>
                    <a:pt x="21" y="145"/>
                  </a:lnTo>
                  <a:lnTo>
                    <a:pt x="21" y="0"/>
                  </a:lnTo>
                  <a:lnTo>
                    <a:pt x="61" y="0"/>
                  </a:lnTo>
                  <a:lnTo>
                    <a:pt x="61" y="145"/>
                  </a:lnTo>
                  <a:lnTo>
                    <a:pt x="82" y="145"/>
                  </a:lnTo>
                  <a:lnTo>
                    <a:pt x="41" y="191"/>
                  </a:lnTo>
                  <a:lnTo>
                    <a:pt x="0" y="145"/>
                  </a:lnTo>
                  <a:close/>
                </a:path>
              </a:pathLst>
            </a:custGeom>
            <a:solidFill>
              <a:srgbClr val="FF0000"/>
            </a:solidFill>
            <a:ln w="254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47"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1975" y="1987242"/>
              <a:ext cx="7778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5" name="Rectangle 75784"/>
          <p:cNvSpPr/>
          <p:nvPr/>
        </p:nvSpPr>
        <p:spPr>
          <a:xfrm>
            <a:off x="7045374" y="2827838"/>
            <a:ext cx="1269899" cy="400110"/>
          </a:xfrm>
          <a:prstGeom prst="rect">
            <a:avLst/>
          </a:prstGeom>
        </p:spPr>
        <p:txBody>
          <a:bodyPr wrap="none">
            <a:spAutoFit/>
          </a:bodyPr>
          <a:lstStyle/>
          <a:p>
            <a:pPr lvl="0"/>
            <a:r>
              <a:rPr lang="fr-FR" altLang="fr-FR" sz="2000" i="1" dirty="0">
                <a:solidFill>
                  <a:srgbClr val="FF0000"/>
                </a:solidFill>
              </a:rPr>
              <a:t>100$ / kWh</a:t>
            </a:r>
            <a:endParaRPr lang="fr-FR" altLang="fr-FR" sz="2000" dirty="0">
              <a:latin typeface="Arial" pitchFamily="34" charset="0"/>
            </a:endParaRPr>
          </a:p>
        </p:txBody>
      </p:sp>
      <p:sp>
        <p:nvSpPr>
          <p:cNvPr id="49" name="ZoneTexte 48"/>
          <p:cNvSpPr txBox="1"/>
          <p:nvPr/>
        </p:nvSpPr>
        <p:spPr>
          <a:xfrm rot="16200000">
            <a:off x="3470884" y="3388729"/>
            <a:ext cx="1646605" cy="430887"/>
          </a:xfrm>
          <a:prstGeom prst="rect">
            <a:avLst/>
          </a:prstGeom>
          <a:noFill/>
        </p:spPr>
        <p:txBody>
          <a:bodyPr wrap="none" rtlCol="0">
            <a:spAutoFit/>
          </a:bodyPr>
          <a:lstStyle/>
          <a:p>
            <a:r>
              <a:rPr lang="fr-FR" sz="2200" dirty="0"/>
              <a:t>Dollars / kWh</a:t>
            </a:r>
          </a:p>
        </p:txBody>
      </p:sp>
      <p:sp>
        <p:nvSpPr>
          <p:cNvPr id="75786" name="ZoneTexte 75785"/>
          <p:cNvSpPr txBox="1"/>
          <p:nvPr/>
        </p:nvSpPr>
        <p:spPr>
          <a:xfrm>
            <a:off x="3322807" y="4389835"/>
            <a:ext cx="1293944" cy="579646"/>
          </a:xfrm>
          <a:prstGeom prst="rect">
            <a:avLst/>
          </a:prstGeom>
          <a:noFill/>
        </p:spPr>
        <p:txBody>
          <a:bodyPr wrap="none" rtlCol="0">
            <a:spAutoFit/>
          </a:bodyPr>
          <a:lstStyle/>
          <a:p>
            <a:pPr algn="ctr">
              <a:lnSpc>
                <a:spcPts val="1900"/>
              </a:lnSpc>
            </a:pPr>
            <a:r>
              <a:rPr lang="fr-FR" sz="2000" b="0" dirty="0">
                <a:solidFill>
                  <a:srgbClr val="008000"/>
                </a:solidFill>
              </a:rPr>
              <a:t>Au niveau</a:t>
            </a:r>
          </a:p>
          <a:p>
            <a:pPr algn="ctr">
              <a:lnSpc>
                <a:spcPts val="1900"/>
              </a:lnSpc>
            </a:pPr>
            <a:r>
              <a:rPr lang="fr-FR" sz="2000" b="0" dirty="0">
                <a:solidFill>
                  <a:srgbClr val="008000"/>
                </a:solidFill>
              </a:rPr>
              <a:t>de la cellule</a:t>
            </a:r>
          </a:p>
        </p:txBody>
      </p:sp>
      <p:cxnSp>
        <p:nvCxnSpPr>
          <p:cNvPr id="75790" name="Connecteur droit avec flèche 75789"/>
          <p:cNvCxnSpPr/>
          <p:nvPr/>
        </p:nvCxnSpPr>
        <p:spPr>
          <a:xfrm flipV="1">
            <a:off x="4460081" y="4105229"/>
            <a:ext cx="366713" cy="544037"/>
          </a:xfrm>
          <a:prstGeom prst="straightConnector1">
            <a:avLst/>
          </a:prstGeom>
          <a:ln>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75793" name="Connecteur droit avec flèche 75792"/>
          <p:cNvCxnSpPr/>
          <p:nvPr/>
        </p:nvCxnSpPr>
        <p:spPr>
          <a:xfrm flipV="1">
            <a:off x="4509630" y="2168729"/>
            <a:ext cx="266054" cy="98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ctangle à coins arrondis 62"/>
          <p:cNvSpPr/>
          <p:nvPr/>
        </p:nvSpPr>
        <p:spPr>
          <a:xfrm>
            <a:off x="1033153" y="6147656"/>
            <a:ext cx="8014537" cy="44845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1180229" y="6178336"/>
            <a:ext cx="7720383" cy="400110"/>
          </a:xfrm>
          <a:prstGeom prst="rect">
            <a:avLst/>
          </a:prstGeom>
          <a:noFill/>
        </p:spPr>
        <p:txBody>
          <a:bodyPr wrap="none" rtlCol="0">
            <a:spAutoFit/>
          </a:bodyPr>
          <a:lstStyle/>
          <a:p>
            <a:pPr algn="ctr">
              <a:lnSpc>
                <a:spcPts val="2400"/>
              </a:lnSpc>
            </a:pPr>
            <a:r>
              <a:rPr lang="fr-FR" sz="2400" b="0" dirty="0">
                <a:solidFill>
                  <a:schemeClr val="bg1"/>
                </a:solidFill>
              </a:rPr>
              <a:t>Révolution dans le monde des fabricants et utilisateurs de batteries</a:t>
            </a:r>
          </a:p>
        </p:txBody>
      </p:sp>
      <p:sp>
        <p:nvSpPr>
          <p:cNvPr id="75795" name="ZoneTexte 75794"/>
          <p:cNvSpPr txBox="1"/>
          <p:nvPr/>
        </p:nvSpPr>
        <p:spPr>
          <a:xfrm>
            <a:off x="4964166" y="5575848"/>
            <a:ext cx="4158511" cy="369332"/>
          </a:xfrm>
          <a:prstGeom prst="rect">
            <a:avLst/>
          </a:prstGeom>
          <a:noFill/>
        </p:spPr>
        <p:txBody>
          <a:bodyPr wrap="none" rtlCol="0">
            <a:spAutoFit/>
          </a:bodyPr>
          <a:lstStyle/>
          <a:p>
            <a:r>
              <a:rPr lang="fr-FR" sz="1800" b="0" i="1" dirty="0"/>
              <a:t>(Prix divisé par 10 sur les 10 dernières années)</a:t>
            </a:r>
          </a:p>
        </p:txBody>
      </p:sp>
      <p:sp>
        <p:nvSpPr>
          <p:cNvPr id="28" name="ZoneTexte 27"/>
          <p:cNvSpPr txBox="1"/>
          <p:nvPr/>
        </p:nvSpPr>
        <p:spPr>
          <a:xfrm>
            <a:off x="3427559" y="1928330"/>
            <a:ext cx="1120820" cy="579646"/>
          </a:xfrm>
          <a:prstGeom prst="rect">
            <a:avLst/>
          </a:prstGeom>
          <a:noFill/>
        </p:spPr>
        <p:txBody>
          <a:bodyPr wrap="none" rtlCol="0">
            <a:spAutoFit/>
          </a:bodyPr>
          <a:lstStyle/>
          <a:p>
            <a:pPr algn="ctr">
              <a:lnSpc>
                <a:spcPts val="1900"/>
              </a:lnSpc>
            </a:pPr>
            <a:r>
              <a:rPr lang="fr-FR" sz="2000" b="0" dirty="0">
                <a:solidFill>
                  <a:schemeClr val="bg1">
                    <a:lumMod val="65000"/>
                  </a:schemeClr>
                </a:solidFill>
              </a:rPr>
              <a:t>Au niveau</a:t>
            </a:r>
          </a:p>
          <a:p>
            <a:pPr algn="ctr">
              <a:lnSpc>
                <a:spcPts val="1900"/>
              </a:lnSpc>
            </a:pPr>
            <a:r>
              <a:rPr lang="fr-FR" sz="2000" b="0" dirty="0">
                <a:solidFill>
                  <a:schemeClr val="bg1">
                    <a:lumMod val="65000"/>
                  </a:schemeClr>
                </a:solidFill>
              </a:rPr>
              <a:t>du pack</a:t>
            </a:r>
          </a:p>
        </p:txBody>
      </p:sp>
      <p:grpSp>
        <p:nvGrpSpPr>
          <p:cNvPr id="8" name="Groupe 7"/>
          <p:cNvGrpSpPr/>
          <p:nvPr/>
        </p:nvGrpSpPr>
        <p:grpSpPr>
          <a:xfrm>
            <a:off x="8693401" y="815995"/>
            <a:ext cx="1154235" cy="3487141"/>
            <a:chOff x="8693401" y="815995"/>
            <a:chExt cx="1154235" cy="3487141"/>
          </a:xfrm>
        </p:grpSpPr>
        <p:grpSp>
          <p:nvGrpSpPr>
            <p:cNvPr id="6" name="Groupe 5"/>
            <p:cNvGrpSpPr/>
            <p:nvPr/>
          </p:nvGrpSpPr>
          <p:grpSpPr>
            <a:xfrm>
              <a:off x="8717198" y="815995"/>
              <a:ext cx="1130438" cy="3487141"/>
              <a:chOff x="8717198" y="815995"/>
              <a:chExt cx="1130438" cy="3487141"/>
            </a:xfrm>
          </p:grpSpPr>
          <p:pic>
            <p:nvPicPr>
              <p:cNvPr id="29"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7258" y="815995"/>
                <a:ext cx="680728" cy="10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courbée vers la gauche 1"/>
              <p:cNvSpPr/>
              <p:nvPr/>
            </p:nvSpPr>
            <p:spPr>
              <a:xfrm rot="900000">
                <a:off x="9337098" y="2248335"/>
                <a:ext cx="372801" cy="2054801"/>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rot="21076799">
                <a:off x="8717198" y="1845811"/>
                <a:ext cx="1130438" cy="400110"/>
              </a:xfrm>
              <a:prstGeom prst="rect">
                <a:avLst/>
              </a:prstGeom>
            </p:spPr>
            <p:txBody>
              <a:bodyPr wrap="none">
                <a:spAutoFit/>
              </a:bodyPr>
              <a:lstStyle/>
              <a:p>
                <a:pPr lvl="0"/>
                <a:r>
                  <a:rPr lang="fr-FR" altLang="fr-FR" sz="2000" i="1" dirty="0">
                    <a:solidFill>
                      <a:srgbClr val="FF0000"/>
                    </a:solidFill>
                  </a:rPr>
                  <a:t>60$ / kWh</a:t>
                </a:r>
                <a:endParaRPr lang="fr-FR" altLang="fr-FR" sz="2000" dirty="0">
                  <a:latin typeface="Arial" pitchFamily="34" charset="0"/>
                </a:endParaRPr>
              </a:p>
            </p:txBody>
          </p:sp>
        </p:grpSp>
        <p:sp>
          <p:nvSpPr>
            <p:cNvPr id="4" name="ZoneTexte 3"/>
            <p:cNvSpPr txBox="1"/>
            <p:nvPr/>
          </p:nvSpPr>
          <p:spPr>
            <a:xfrm>
              <a:off x="8693401" y="3199388"/>
              <a:ext cx="1050288" cy="669414"/>
            </a:xfrm>
            <a:prstGeom prst="rect">
              <a:avLst/>
            </a:prstGeom>
            <a:noFill/>
          </p:spPr>
          <p:txBody>
            <a:bodyPr wrap="none" rtlCol="0">
              <a:spAutoFit/>
            </a:bodyPr>
            <a:lstStyle/>
            <a:p>
              <a:pPr algn="ctr">
                <a:lnSpc>
                  <a:spcPts val="1500"/>
                </a:lnSpc>
              </a:pPr>
              <a:r>
                <a:rPr lang="fr-FR" sz="1600" dirty="0"/>
                <a:t>22 </a:t>
              </a:r>
            </a:p>
            <a:p>
              <a:pPr algn="ctr">
                <a:lnSpc>
                  <a:spcPts val="1500"/>
                </a:lnSpc>
              </a:pPr>
              <a:r>
                <a:rPr lang="fr-FR" sz="1600" dirty="0"/>
                <a:t>Septembre </a:t>
              </a:r>
            </a:p>
            <a:p>
              <a:pPr algn="ctr">
                <a:lnSpc>
                  <a:spcPts val="1500"/>
                </a:lnSpc>
              </a:pPr>
              <a:r>
                <a:rPr lang="fr-FR" sz="1600" dirty="0"/>
                <a:t>2020</a:t>
              </a:r>
            </a:p>
          </p:txBody>
        </p:sp>
      </p:grpSp>
      <p:sp>
        <p:nvSpPr>
          <p:cNvPr id="32" name="Chevron 5"/>
          <p:cNvSpPr/>
          <p:nvPr/>
        </p:nvSpPr>
        <p:spPr>
          <a:xfrm>
            <a:off x="179550" y="847418"/>
            <a:ext cx="352114" cy="361487"/>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spTree>
    <p:extLst>
      <p:ext uri="{BB962C8B-B14F-4D97-AF65-F5344CB8AC3E}">
        <p14:creationId xmlns:p14="http://schemas.microsoft.com/office/powerpoint/2010/main" val="282513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22407" y="3698224"/>
            <a:ext cx="701040" cy="23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4064000" y="12128"/>
            <a:ext cx="5842000" cy="584775"/>
          </a:xfrm>
          <a:prstGeom prst="rect">
            <a:avLst/>
          </a:prstGeom>
          <a:noFill/>
        </p:spPr>
        <p:txBody>
          <a:bodyPr wrap="square" rtlCol="0">
            <a:spAutoFit/>
          </a:bodyPr>
          <a:lstStyle/>
          <a:p>
            <a:r>
              <a:rPr lang="fr-FR" sz="3200" b="1" dirty="0">
                <a:solidFill>
                  <a:schemeClr val="bg1"/>
                </a:solidFill>
              </a:rPr>
              <a:t>L</a:t>
            </a:r>
            <a:r>
              <a:rPr lang="fr-FR" sz="3200" dirty="0">
                <a:solidFill>
                  <a:schemeClr val="bg1"/>
                </a:solidFill>
              </a:rPr>
              <a:t>e BOOM du véhicule électrique (VE) </a:t>
            </a:r>
          </a:p>
        </p:txBody>
      </p:sp>
      <p:sp>
        <p:nvSpPr>
          <p:cNvPr id="2" name="Rectangle 1"/>
          <p:cNvSpPr/>
          <p:nvPr/>
        </p:nvSpPr>
        <p:spPr>
          <a:xfrm rot="790854">
            <a:off x="4998233" y="3826882"/>
            <a:ext cx="716280" cy="348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4" name="Groupe 43"/>
          <p:cNvGrpSpPr/>
          <p:nvPr/>
        </p:nvGrpSpPr>
        <p:grpSpPr>
          <a:xfrm>
            <a:off x="5344712" y="854841"/>
            <a:ext cx="4520154" cy="2335213"/>
            <a:chOff x="5344712" y="854841"/>
            <a:chExt cx="4520154" cy="2335213"/>
          </a:xfrm>
        </p:grpSpPr>
        <p:grpSp>
          <p:nvGrpSpPr>
            <p:cNvPr id="15" name="Group 11"/>
            <p:cNvGrpSpPr>
              <a:grpSpLocks noChangeAspect="1"/>
            </p:cNvGrpSpPr>
            <p:nvPr/>
          </p:nvGrpSpPr>
          <p:grpSpPr bwMode="auto">
            <a:xfrm>
              <a:off x="6962234" y="854841"/>
              <a:ext cx="2217737" cy="2335213"/>
              <a:chOff x="4281" y="742"/>
              <a:chExt cx="1397" cy="1471"/>
            </a:xfrm>
          </p:grpSpPr>
          <p:sp>
            <p:nvSpPr>
              <p:cNvPr id="22" name="AutoShape 10"/>
              <p:cNvSpPr>
                <a:spLocks noChangeAspect="1" noChangeArrowheads="1" noTextEdit="1"/>
              </p:cNvSpPr>
              <p:nvPr/>
            </p:nvSpPr>
            <p:spPr bwMode="auto">
              <a:xfrm>
                <a:off x="4503" y="742"/>
                <a:ext cx="1175"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2"/>
              <p:cNvSpPr>
                <a:spLocks noChangeArrowheads="1"/>
              </p:cNvSpPr>
              <p:nvPr/>
            </p:nvSpPr>
            <p:spPr bwMode="auto">
              <a:xfrm>
                <a:off x="4552" y="802"/>
                <a:ext cx="1072"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Rectangle 13"/>
              <p:cNvSpPr>
                <a:spLocks noChangeArrowheads="1"/>
              </p:cNvSpPr>
              <p:nvPr/>
            </p:nvSpPr>
            <p:spPr bwMode="auto">
              <a:xfrm>
                <a:off x="4613" y="8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7" name="Rectangle 16"/>
              <p:cNvSpPr>
                <a:spLocks noChangeArrowheads="1"/>
              </p:cNvSpPr>
              <p:nvPr/>
            </p:nvSpPr>
            <p:spPr bwMode="auto">
              <a:xfrm>
                <a:off x="4768" y="135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8" name="Rectangle 17"/>
              <p:cNvSpPr>
                <a:spLocks noChangeArrowheads="1"/>
              </p:cNvSpPr>
              <p:nvPr/>
            </p:nvSpPr>
            <p:spPr bwMode="auto">
              <a:xfrm>
                <a:off x="4281" y="1655"/>
                <a:ext cx="91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300" b="1" i="1" u="none" strike="noStrike" cap="none" normalizeH="0" baseline="0" dirty="0">
                    <a:ln>
                      <a:noFill/>
                    </a:ln>
                    <a:solidFill>
                      <a:srgbClr val="FF0000"/>
                    </a:solidFill>
                    <a:effectLst/>
                    <a:latin typeface="Arial Narrow" panose="020B0606020202030204" pitchFamily="34" charset="0"/>
                  </a:rPr>
                  <a:t>150 millions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9" name="Rectangle 18"/>
              <p:cNvSpPr>
                <a:spLocks noChangeArrowheads="1"/>
              </p:cNvSpPr>
              <p:nvPr/>
            </p:nvSpPr>
            <p:spPr bwMode="auto">
              <a:xfrm>
                <a:off x="4395" y="1836"/>
                <a:ext cx="59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300" b="0" i="1" u="none" strike="noStrike" cap="none" normalizeH="0" baseline="0" dirty="0">
                    <a:ln>
                      <a:noFill/>
                    </a:ln>
                    <a:solidFill>
                      <a:srgbClr val="FF0000"/>
                    </a:solidFill>
                    <a:effectLst/>
                    <a:latin typeface="Arial Narrow" panose="020B0606020202030204" pitchFamily="34" charset="0"/>
                  </a:rPr>
                  <a:t>en 2040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sp>
          <p:nvSpPr>
            <p:cNvPr id="33" name="Rectangle à coins arrondis 32"/>
            <p:cNvSpPr/>
            <p:nvPr/>
          </p:nvSpPr>
          <p:spPr>
            <a:xfrm>
              <a:off x="6073373" y="862256"/>
              <a:ext cx="3264469" cy="2214020"/>
            </a:xfrm>
            <a:prstGeom prst="roundRect">
              <a:avLst/>
            </a:prstGeom>
            <a:solidFill>
              <a:srgbClr val="8BFD96">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5344712" y="1102037"/>
              <a:ext cx="4520154" cy="656590"/>
            </a:xfrm>
            <a:prstGeom prst="rect">
              <a:avLst/>
            </a:prstGeom>
          </p:spPr>
          <p:txBody>
            <a:bodyPr wrap="square">
              <a:spAutoFit/>
            </a:bodyPr>
            <a:lstStyle/>
            <a:p>
              <a:pPr algn="ctr">
                <a:lnSpc>
                  <a:spcPts val="2200"/>
                </a:lnSpc>
              </a:pPr>
              <a:r>
                <a:rPr lang="fr-FR" sz="2300" dirty="0"/>
                <a:t>● Ventes de VE devraient </a:t>
              </a:r>
            </a:p>
            <a:p>
              <a:pPr algn="ctr">
                <a:lnSpc>
                  <a:spcPts val="2200"/>
                </a:lnSpc>
              </a:pPr>
              <a:r>
                <a:rPr lang="fr-FR" sz="2300" dirty="0"/>
                <a:t>dépasser la  limite des</a:t>
              </a:r>
            </a:p>
          </p:txBody>
        </p:sp>
        <p:sp>
          <p:nvSpPr>
            <p:cNvPr id="37" name="Flèche droite à entaille 36"/>
            <p:cNvSpPr>
              <a:spLocks noChangeArrowheads="1"/>
            </p:cNvSpPr>
            <p:nvPr/>
          </p:nvSpPr>
          <p:spPr bwMode="auto">
            <a:xfrm rot="16200000" flipH="1">
              <a:off x="7379312" y="1766694"/>
              <a:ext cx="472433" cy="49730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a:solidFill>
                  <a:prstClr val="white"/>
                </a:solidFill>
                <a:latin typeface="Arial"/>
              </a:endParaRPr>
            </a:p>
          </p:txBody>
        </p:sp>
      </p:grpSp>
      <p:sp>
        <p:nvSpPr>
          <p:cNvPr id="38" name="ZoneTexte 37"/>
          <p:cNvSpPr txBox="1"/>
          <p:nvPr/>
        </p:nvSpPr>
        <p:spPr>
          <a:xfrm>
            <a:off x="1586010" y="5079789"/>
            <a:ext cx="2858162" cy="843051"/>
          </a:xfrm>
          <a:prstGeom prst="rect">
            <a:avLst/>
          </a:prstGeom>
          <a:noFill/>
        </p:spPr>
        <p:txBody>
          <a:bodyPr wrap="square" rtlCol="0">
            <a:spAutoFit/>
          </a:bodyPr>
          <a:lstStyle/>
          <a:p>
            <a:pPr algn="ctr">
              <a:lnSpc>
                <a:spcPts val="1900"/>
              </a:lnSpc>
            </a:pPr>
            <a:r>
              <a:rPr lang="fr-FR" sz="2500" dirty="0">
                <a:latin typeface="+mn-lt"/>
              </a:rPr>
              <a:t>Plus de </a:t>
            </a:r>
            <a:r>
              <a:rPr lang="fr-FR" sz="2500" b="1" dirty="0">
                <a:latin typeface="+mn-lt"/>
              </a:rPr>
              <a:t>450 </a:t>
            </a:r>
          </a:p>
          <a:p>
            <a:pPr algn="ctr">
              <a:lnSpc>
                <a:spcPts val="1900"/>
              </a:lnSpc>
            </a:pPr>
            <a:r>
              <a:rPr lang="fr-FR" sz="2500" dirty="0">
                <a:latin typeface="+mn-lt"/>
              </a:rPr>
              <a:t>modèles </a:t>
            </a:r>
          </a:p>
          <a:p>
            <a:pPr algn="ctr">
              <a:lnSpc>
                <a:spcPts val="1900"/>
              </a:lnSpc>
            </a:pPr>
            <a:r>
              <a:rPr lang="fr-FR" sz="2500" dirty="0">
                <a:latin typeface="+mn-lt"/>
              </a:rPr>
              <a:t>existent </a:t>
            </a:r>
          </a:p>
        </p:txBody>
      </p:sp>
      <p:sp>
        <p:nvSpPr>
          <p:cNvPr id="42" name="ZoneTexte 41"/>
          <p:cNvSpPr txBox="1"/>
          <p:nvPr/>
        </p:nvSpPr>
        <p:spPr>
          <a:xfrm>
            <a:off x="-56170" y="6634203"/>
            <a:ext cx="6528647" cy="584775"/>
          </a:xfrm>
          <a:prstGeom prst="rect">
            <a:avLst/>
          </a:prstGeom>
          <a:noFill/>
        </p:spPr>
        <p:txBody>
          <a:bodyPr wrap="none" rtlCol="0">
            <a:spAutoFit/>
          </a:bodyPr>
          <a:lstStyle/>
          <a:p>
            <a:r>
              <a:rPr lang="fr-FR" sz="1400" dirty="0">
                <a:solidFill>
                  <a:schemeClr val="bg1"/>
                </a:solidFill>
              </a:rPr>
              <a:t>I. </a:t>
            </a:r>
            <a:r>
              <a:rPr lang="fr-FR" sz="1400" dirty="0" err="1">
                <a:solidFill>
                  <a:schemeClr val="bg1"/>
                </a:solidFill>
              </a:rPr>
              <a:t>Tsiropoulos</a:t>
            </a:r>
            <a:r>
              <a:rPr lang="fr-FR" sz="1400" dirty="0">
                <a:solidFill>
                  <a:schemeClr val="bg1"/>
                </a:solidFill>
              </a:rPr>
              <a:t> et al. JRC Science for Policy Report , Scenarios for </a:t>
            </a:r>
            <a:r>
              <a:rPr lang="fr-FR" sz="1400" dirty="0" err="1">
                <a:solidFill>
                  <a:schemeClr val="bg1"/>
                </a:solidFill>
              </a:rPr>
              <a:t>costs</a:t>
            </a:r>
            <a:r>
              <a:rPr lang="fr-FR" sz="1400" dirty="0">
                <a:solidFill>
                  <a:schemeClr val="bg1"/>
                </a:solidFill>
              </a:rPr>
              <a:t> and </a:t>
            </a:r>
            <a:r>
              <a:rPr lang="fr-FR" sz="1400" dirty="0" err="1">
                <a:solidFill>
                  <a:schemeClr val="bg1"/>
                </a:solidFill>
              </a:rPr>
              <a:t>market</a:t>
            </a:r>
            <a:r>
              <a:rPr lang="fr-FR" sz="1400" dirty="0">
                <a:solidFill>
                  <a:schemeClr val="bg1"/>
                </a:solidFill>
              </a:rPr>
              <a:t> </a:t>
            </a:r>
            <a:r>
              <a:rPr lang="fr-FR" sz="1400" dirty="0" err="1">
                <a:solidFill>
                  <a:schemeClr val="bg1"/>
                </a:solidFill>
              </a:rPr>
              <a:t>growth</a:t>
            </a:r>
            <a:r>
              <a:rPr lang="fr-FR" sz="1400" dirty="0">
                <a:solidFill>
                  <a:schemeClr val="bg1"/>
                </a:solidFill>
              </a:rPr>
              <a:t> , 2018</a:t>
            </a:r>
          </a:p>
          <a:p>
            <a:endParaRPr lang="fr-FR" dirty="0"/>
          </a:p>
        </p:txBody>
      </p:sp>
      <p:grpSp>
        <p:nvGrpSpPr>
          <p:cNvPr id="70" name="Groupe 69"/>
          <p:cNvGrpSpPr/>
          <p:nvPr/>
        </p:nvGrpSpPr>
        <p:grpSpPr>
          <a:xfrm>
            <a:off x="273943" y="2544389"/>
            <a:ext cx="1705509" cy="1170196"/>
            <a:chOff x="6127675" y="4217469"/>
            <a:chExt cx="1705509" cy="1170196"/>
          </a:xfrm>
        </p:grpSpPr>
        <p:pic>
          <p:nvPicPr>
            <p:cNvPr id="71" name="Picture 18" descr="Résultat de recherche d'images pour &quot;nissan leaf 2019&quot;">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30" t="9196" r="11537" b="8420"/>
            <a:stretch/>
          </p:blipFill>
          <p:spPr bwMode="auto">
            <a:xfrm>
              <a:off x="6127675" y="4518575"/>
              <a:ext cx="1705509" cy="8690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p:nvPr/>
          </p:nvSpPr>
          <p:spPr>
            <a:xfrm>
              <a:off x="6174490" y="4217469"/>
              <a:ext cx="1301959" cy="338554"/>
            </a:xfrm>
            <a:prstGeom prst="rect">
              <a:avLst/>
            </a:prstGeom>
          </p:spPr>
          <p:txBody>
            <a:bodyPr wrap="none">
              <a:spAutoFit/>
            </a:bodyPr>
            <a:lstStyle/>
            <a:p>
              <a:r>
                <a:rPr lang="fr-FR" altLang="fr-FR" sz="1600" i="0" dirty="0"/>
                <a:t>NISSAN "</a:t>
              </a:r>
              <a:r>
                <a:rPr lang="fr-FR" altLang="fr-FR" sz="1600" i="0" dirty="0" err="1"/>
                <a:t>Leaf</a:t>
              </a:r>
              <a:r>
                <a:rPr lang="fr-FR" altLang="fr-FR" sz="1600" i="0" dirty="0"/>
                <a:t>"</a:t>
              </a:r>
              <a:endParaRPr lang="fr-FR" sz="1600" dirty="0"/>
            </a:p>
          </p:txBody>
        </p:sp>
      </p:grpSp>
      <p:grpSp>
        <p:nvGrpSpPr>
          <p:cNvPr id="73" name="Groupe 72"/>
          <p:cNvGrpSpPr/>
          <p:nvPr/>
        </p:nvGrpSpPr>
        <p:grpSpPr>
          <a:xfrm>
            <a:off x="3581088" y="2145944"/>
            <a:ext cx="2133468" cy="1422312"/>
            <a:chOff x="6502532" y="1275654"/>
            <a:chExt cx="2133468" cy="1422312"/>
          </a:xfrm>
        </p:grpSpPr>
        <p:pic>
          <p:nvPicPr>
            <p:cNvPr id="74" name="Picture 14" descr="Résultat de recherche d'images pour &quot;renault fluence 2020&quo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532" y="1275654"/>
              <a:ext cx="2133468" cy="142231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6711132" y="1405595"/>
              <a:ext cx="1796517" cy="338554"/>
            </a:xfrm>
            <a:prstGeom prst="rect">
              <a:avLst/>
            </a:prstGeom>
          </p:spPr>
          <p:txBody>
            <a:bodyPr wrap="none">
              <a:spAutoFit/>
            </a:bodyPr>
            <a:lstStyle/>
            <a:p>
              <a:r>
                <a:rPr lang="fr-FR" altLang="fr-FR" sz="1600" i="0" dirty="0"/>
                <a:t>RENAULT « Fluence"</a:t>
              </a:r>
              <a:endParaRPr lang="fr-FR" sz="1600" dirty="0"/>
            </a:p>
          </p:txBody>
        </p:sp>
      </p:grpSp>
      <p:grpSp>
        <p:nvGrpSpPr>
          <p:cNvPr id="76" name="Groupe 75"/>
          <p:cNvGrpSpPr/>
          <p:nvPr/>
        </p:nvGrpSpPr>
        <p:grpSpPr>
          <a:xfrm>
            <a:off x="2793167" y="993192"/>
            <a:ext cx="1621774" cy="1175975"/>
            <a:chOff x="6842234" y="2903801"/>
            <a:chExt cx="1621774" cy="1175975"/>
          </a:xfrm>
        </p:grpSpPr>
        <p:pic>
          <p:nvPicPr>
            <p:cNvPr id="77" name="Picture 20" descr="Résultat de recherche d'images pour &quot;gm volt 2020&quot;">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507" r="11658"/>
            <a:stretch/>
          </p:blipFill>
          <p:spPr bwMode="auto">
            <a:xfrm>
              <a:off x="6842234" y="3212028"/>
              <a:ext cx="1621774" cy="867748"/>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980481" y="2903801"/>
              <a:ext cx="1026628" cy="338554"/>
            </a:xfrm>
            <a:prstGeom prst="rect">
              <a:avLst/>
            </a:prstGeom>
          </p:spPr>
          <p:txBody>
            <a:bodyPr wrap="none">
              <a:spAutoFit/>
            </a:bodyPr>
            <a:lstStyle/>
            <a:p>
              <a:r>
                <a:rPr lang="fr-FR" altLang="fr-FR" sz="1600" i="0" dirty="0"/>
                <a:t>GM  « Volt"</a:t>
              </a:r>
              <a:endParaRPr lang="fr-FR" sz="1600" dirty="0"/>
            </a:p>
          </p:txBody>
        </p:sp>
      </p:grpSp>
      <p:grpSp>
        <p:nvGrpSpPr>
          <p:cNvPr id="79" name="Groupe 78"/>
          <p:cNvGrpSpPr/>
          <p:nvPr/>
        </p:nvGrpSpPr>
        <p:grpSpPr>
          <a:xfrm>
            <a:off x="926583" y="1195753"/>
            <a:ext cx="1990829" cy="1164083"/>
            <a:chOff x="3489050" y="5386845"/>
            <a:chExt cx="1990829" cy="1164083"/>
          </a:xfrm>
          <a:noFill/>
        </p:grpSpPr>
        <p:pic>
          <p:nvPicPr>
            <p:cNvPr id="80" name="Picture 22" descr="Résultat de recherche d'images pour &quot;toyota prius plus 2021&quo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9050" y="5486209"/>
              <a:ext cx="1990829" cy="1064719"/>
            </a:xfrm>
            <a:prstGeom prst="rect">
              <a:avLst/>
            </a:prstGeom>
            <a:grpFill/>
          </p:spPr>
        </p:pic>
        <p:sp>
          <p:nvSpPr>
            <p:cNvPr id="81" name="Rectangle 80"/>
            <p:cNvSpPr/>
            <p:nvPr/>
          </p:nvSpPr>
          <p:spPr>
            <a:xfrm>
              <a:off x="3793066" y="5386845"/>
              <a:ext cx="1400961" cy="338554"/>
            </a:xfrm>
            <a:prstGeom prst="rect">
              <a:avLst/>
            </a:prstGeom>
            <a:grpFill/>
          </p:spPr>
          <p:txBody>
            <a:bodyPr wrap="none">
              <a:spAutoFit/>
            </a:bodyPr>
            <a:lstStyle/>
            <a:p>
              <a:r>
                <a:rPr lang="fr-FR" altLang="fr-FR" sz="1600" i="0" dirty="0"/>
                <a:t>TOYOTA "Prius"</a:t>
              </a:r>
              <a:endParaRPr lang="fr-FR" sz="1600" dirty="0"/>
            </a:p>
          </p:txBody>
        </p:sp>
      </p:grpSp>
      <p:grpSp>
        <p:nvGrpSpPr>
          <p:cNvPr id="82" name="Groupe 81"/>
          <p:cNvGrpSpPr/>
          <p:nvPr/>
        </p:nvGrpSpPr>
        <p:grpSpPr>
          <a:xfrm>
            <a:off x="418528" y="3718007"/>
            <a:ext cx="2045758" cy="1340163"/>
            <a:chOff x="6461228" y="4831437"/>
            <a:chExt cx="2045758" cy="1340163"/>
          </a:xfrm>
        </p:grpSpPr>
        <p:pic>
          <p:nvPicPr>
            <p:cNvPr id="83" name="Picture 24" descr="Résultat de recherche d'images pour &quot;bolloré blue car&quot;">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1228" y="4971421"/>
              <a:ext cx="2045758" cy="1200179"/>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6665811" y="4831437"/>
              <a:ext cx="1806905" cy="338554"/>
            </a:xfrm>
            <a:prstGeom prst="rect">
              <a:avLst/>
            </a:prstGeom>
          </p:spPr>
          <p:txBody>
            <a:bodyPr wrap="none">
              <a:spAutoFit/>
            </a:bodyPr>
            <a:lstStyle/>
            <a:p>
              <a:r>
                <a:rPr lang="fr-FR" altLang="fr-FR" sz="1600" i="0" dirty="0"/>
                <a:t>BOLLORE  "</a:t>
              </a:r>
              <a:r>
                <a:rPr lang="fr-FR" altLang="fr-FR" sz="1600" i="0" dirty="0" err="1"/>
                <a:t>Bluecar</a:t>
              </a:r>
              <a:r>
                <a:rPr lang="fr-FR" altLang="fr-FR" sz="1600" i="0" dirty="0"/>
                <a:t>" </a:t>
              </a:r>
              <a:endParaRPr lang="fr-FR" sz="1600" dirty="0"/>
            </a:p>
          </p:txBody>
        </p:sp>
      </p:grpSp>
      <p:grpSp>
        <p:nvGrpSpPr>
          <p:cNvPr id="85" name="Groupe 84"/>
          <p:cNvGrpSpPr/>
          <p:nvPr/>
        </p:nvGrpSpPr>
        <p:grpSpPr>
          <a:xfrm>
            <a:off x="1970602" y="2196687"/>
            <a:ext cx="1879602" cy="1056674"/>
            <a:chOff x="6247055" y="2311541"/>
            <a:chExt cx="1879602" cy="1056674"/>
          </a:xfrm>
        </p:grpSpPr>
        <p:pic>
          <p:nvPicPr>
            <p:cNvPr id="86" name="Picture 26" descr="Résultat de recherche d'images pour &quot;tesla model 3&quot;">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622" t="13824" r="3584" b="7665"/>
            <a:stretch/>
          </p:blipFill>
          <p:spPr bwMode="auto">
            <a:xfrm>
              <a:off x="6247055" y="2648030"/>
              <a:ext cx="1775628" cy="720185"/>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6468446" y="2311541"/>
              <a:ext cx="1658211" cy="369332"/>
            </a:xfrm>
            <a:prstGeom prst="rect">
              <a:avLst/>
            </a:prstGeom>
          </p:spPr>
          <p:txBody>
            <a:bodyPr wrap="none">
              <a:spAutoFit/>
            </a:bodyPr>
            <a:lstStyle/>
            <a:p>
              <a:r>
                <a:rPr lang="fr-FR" altLang="fr-FR" sz="1600" i="0" dirty="0"/>
                <a:t>TESLA   « Model3"</a:t>
              </a:r>
              <a:r>
                <a:rPr lang="fr-FR" altLang="fr-FR" i="0" dirty="0">
                  <a:latin typeface="Arial" panose="020B0604020202020204" pitchFamily="34" charset="0"/>
                </a:rPr>
                <a:t> </a:t>
              </a:r>
              <a:endParaRPr lang="fr-FR" dirty="0"/>
            </a:p>
          </p:txBody>
        </p:sp>
      </p:grpSp>
      <p:grpSp>
        <p:nvGrpSpPr>
          <p:cNvPr id="88" name="Groupe 87"/>
          <p:cNvGrpSpPr/>
          <p:nvPr/>
        </p:nvGrpSpPr>
        <p:grpSpPr>
          <a:xfrm>
            <a:off x="2041027" y="3390044"/>
            <a:ext cx="1608954" cy="1287947"/>
            <a:chOff x="6520326" y="1850557"/>
            <a:chExt cx="1608954" cy="1287947"/>
          </a:xfrm>
        </p:grpSpPr>
        <p:pic>
          <p:nvPicPr>
            <p:cNvPr id="89" name="Picture 30" descr="Résultat de recherche d'images pour &quot;peugeot ion&quot;">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27576" y="2052090"/>
              <a:ext cx="1501704" cy="108641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6520326" y="1850557"/>
              <a:ext cx="1571584" cy="338554"/>
            </a:xfrm>
            <a:prstGeom prst="rect">
              <a:avLst/>
            </a:prstGeom>
          </p:spPr>
          <p:txBody>
            <a:bodyPr wrap="none">
              <a:spAutoFit/>
            </a:bodyPr>
            <a:lstStyle/>
            <a:p>
              <a:r>
                <a:rPr lang="fr-FR" altLang="fr-FR" sz="1600" i="0" dirty="0"/>
                <a:t>PEUGEOT   "</a:t>
              </a:r>
              <a:r>
                <a:rPr lang="fr-FR" altLang="fr-FR" sz="1600" i="0" dirty="0" err="1"/>
                <a:t>iOn</a:t>
              </a:r>
              <a:r>
                <a:rPr lang="fr-FR" altLang="fr-FR" sz="1600" i="0" dirty="0"/>
                <a:t>" </a:t>
              </a:r>
              <a:endParaRPr lang="fr-FR" sz="1600" dirty="0"/>
            </a:p>
          </p:txBody>
        </p:sp>
      </p:grpSp>
      <p:sp>
        <p:nvSpPr>
          <p:cNvPr id="1027" name="Ellipse 1026"/>
          <p:cNvSpPr/>
          <p:nvPr/>
        </p:nvSpPr>
        <p:spPr>
          <a:xfrm>
            <a:off x="27383" y="813933"/>
            <a:ext cx="5799430" cy="5094148"/>
          </a:xfrm>
          <a:prstGeom prst="ellipse">
            <a:avLst/>
          </a:prstGeom>
          <a:solidFill>
            <a:schemeClr val="accent2">
              <a:lumMod val="20000"/>
              <a:lumOff val="8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9" name="Groupe 98"/>
          <p:cNvGrpSpPr/>
          <p:nvPr/>
        </p:nvGrpSpPr>
        <p:grpSpPr>
          <a:xfrm>
            <a:off x="3788787" y="3454275"/>
            <a:ext cx="2008883" cy="1137537"/>
            <a:chOff x="7318091" y="3117688"/>
            <a:chExt cx="2330840" cy="1230346"/>
          </a:xfrm>
        </p:grpSpPr>
        <p:sp>
          <p:nvSpPr>
            <p:cNvPr id="100" name="Rectangle 99"/>
            <p:cNvSpPr/>
            <p:nvPr/>
          </p:nvSpPr>
          <p:spPr>
            <a:xfrm>
              <a:off x="7318091" y="3117688"/>
              <a:ext cx="2330840" cy="399465"/>
            </a:xfrm>
            <a:prstGeom prst="rect">
              <a:avLst/>
            </a:prstGeom>
          </p:spPr>
          <p:txBody>
            <a:bodyPr wrap="none">
              <a:spAutoFit/>
            </a:bodyPr>
            <a:lstStyle/>
            <a:p>
              <a:r>
                <a:rPr lang="fr-FR" altLang="fr-FR" i="0" dirty="0"/>
                <a:t>MERCEDES "B250e</a:t>
              </a:r>
              <a:r>
                <a:rPr lang="fr-FR" altLang="fr-FR" i="0" dirty="0">
                  <a:latin typeface="Arial" panose="020B0604020202020204" pitchFamily="34" charset="0"/>
                </a:rPr>
                <a:t>"</a:t>
              </a:r>
              <a:endParaRPr lang="fr-FR" dirty="0"/>
            </a:p>
          </p:txBody>
        </p:sp>
        <p:pic>
          <p:nvPicPr>
            <p:cNvPr id="101" name="Picture 34" descr="Résultat de recherche d'images pour &quot;mercedes electric vehicle range&quot;">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32104" y="3443711"/>
              <a:ext cx="1679457" cy="904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e 1030"/>
          <p:cNvGrpSpPr/>
          <p:nvPr/>
        </p:nvGrpSpPr>
        <p:grpSpPr>
          <a:xfrm>
            <a:off x="273943" y="3425511"/>
            <a:ext cx="9133108" cy="3146570"/>
            <a:chOff x="273943" y="3425511"/>
            <a:chExt cx="9133108" cy="3146570"/>
          </a:xfrm>
        </p:grpSpPr>
        <p:grpSp>
          <p:nvGrpSpPr>
            <p:cNvPr id="43" name="Groupe 42"/>
            <p:cNvGrpSpPr/>
            <p:nvPr/>
          </p:nvGrpSpPr>
          <p:grpSpPr>
            <a:xfrm>
              <a:off x="273943" y="3425511"/>
              <a:ext cx="9133108" cy="3146570"/>
              <a:chOff x="199676" y="3352000"/>
              <a:chExt cx="9133108" cy="3146570"/>
            </a:xfrm>
          </p:grpSpPr>
          <p:sp>
            <p:nvSpPr>
              <p:cNvPr id="4" name="Rectangle 3"/>
              <p:cNvSpPr/>
              <p:nvPr/>
            </p:nvSpPr>
            <p:spPr>
              <a:xfrm>
                <a:off x="7023022" y="4324478"/>
                <a:ext cx="109958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p:cNvGrpSpPr/>
              <p:nvPr/>
            </p:nvGrpSpPr>
            <p:grpSpPr>
              <a:xfrm>
                <a:off x="199676" y="5586965"/>
                <a:ext cx="9133108" cy="911605"/>
                <a:chOff x="424539" y="5185372"/>
                <a:chExt cx="9133108" cy="911605"/>
              </a:xfrm>
            </p:grpSpPr>
            <p:sp>
              <p:nvSpPr>
                <p:cNvPr id="18" name="Rectangle à coins arrondis 17"/>
                <p:cNvSpPr/>
                <p:nvPr/>
              </p:nvSpPr>
              <p:spPr>
                <a:xfrm>
                  <a:off x="424539" y="5674501"/>
                  <a:ext cx="9133108" cy="42247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chemeClr val="bg1"/>
                      </a:solidFill>
                      <a:latin typeface="Arial Narrow" panose="020B0606020202030204" pitchFamily="34" charset="0"/>
                    </a:rPr>
                    <a:t>Expansion spectaculaire de la production annuelle de batteries ?  </a:t>
                  </a:r>
                </a:p>
              </p:txBody>
            </p:sp>
            <p:sp>
              <p:nvSpPr>
                <p:cNvPr id="19" name="Flèche droite à entaille 18"/>
                <p:cNvSpPr>
                  <a:spLocks noChangeArrowheads="1"/>
                </p:cNvSpPr>
                <p:nvPr/>
              </p:nvSpPr>
              <p:spPr bwMode="auto">
                <a:xfrm rot="16200000" flipH="1">
                  <a:off x="5230049" y="4949820"/>
                  <a:ext cx="399552" cy="870655"/>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a:solidFill>
                      <a:prstClr val="white"/>
                    </a:solidFill>
                    <a:latin typeface="Arial"/>
                  </a:endParaRPr>
                </a:p>
              </p:txBody>
            </p:sp>
          </p:grpSp>
          <p:sp>
            <p:nvSpPr>
              <p:cNvPr id="31" name="ZoneTexte 30"/>
              <p:cNvSpPr txBox="1"/>
              <p:nvPr/>
            </p:nvSpPr>
            <p:spPr>
              <a:xfrm>
                <a:off x="6008524" y="3444417"/>
                <a:ext cx="3238386" cy="2426305"/>
              </a:xfrm>
              <a:prstGeom prst="rect">
                <a:avLst/>
              </a:prstGeom>
              <a:noFill/>
            </p:spPr>
            <p:txBody>
              <a:bodyPr wrap="none" rtlCol="0">
                <a:spAutoFit/>
              </a:bodyPr>
              <a:lstStyle/>
              <a:p>
                <a:pPr algn="ctr">
                  <a:lnSpc>
                    <a:spcPts val="2200"/>
                  </a:lnSpc>
                </a:pPr>
                <a:r>
                  <a:rPr lang="fr-FR" sz="2300" dirty="0"/>
                  <a:t>● Stockage  stationnaire </a:t>
                </a:r>
              </a:p>
              <a:p>
                <a:pPr algn="ctr">
                  <a:lnSpc>
                    <a:spcPts val="2200"/>
                  </a:lnSpc>
                </a:pPr>
                <a:r>
                  <a:rPr lang="fr-FR" sz="2300" dirty="0"/>
                  <a:t>pour énergies renouvelables</a:t>
                </a:r>
              </a:p>
              <a:p>
                <a:pPr algn="ctr"/>
                <a:endParaRPr lang="fr-FR" sz="2300" dirty="0"/>
              </a:p>
              <a:p>
                <a:pPr algn="ctr"/>
                <a:endParaRPr lang="fr-FR" sz="2300" dirty="0">
                  <a:solidFill>
                    <a:srgbClr val="FF0000"/>
                  </a:solidFill>
                </a:endParaRPr>
              </a:p>
              <a:p>
                <a:pPr algn="ctr"/>
                <a:r>
                  <a:rPr lang="fr-FR" sz="2300" dirty="0">
                    <a:solidFill>
                      <a:srgbClr val="FF0000"/>
                    </a:solidFill>
                  </a:rPr>
                  <a:t>de 3-4 </a:t>
                </a:r>
                <a:r>
                  <a:rPr lang="fr-FR" sz="2300" dirty="0" err="1">
                    <a:solidFill>
                      <a:srgbClr val="FF0000"/>
                    </a:solidFill>
                  </a:rPr>
                  <a:t>GWh</a:t>
                </a:r>
                <a:endParaRPr lang="fr-FR" sz="2300" dirty="0">
                  <a:solidFill>
                    <a:srgbClr val="FF0000"/>
                  </a:solidFill>
                </a:endParaRPr>
              </a:p>
              <a:p>
                <a:pPr algn="ctr"/>
                <a:r>
                  <a:rPr lang="fr-FR" sz="2300" b="1" dirty="0">
                    <a:solidFill>
                      <a:srgbClr val="FF0000"/>
                    </a:solidFill>
                  </a:rPr>
                  <a:t>à 1300GWh </a:t>
                </a:r>
              </a:p>
              <a:p>
                <a:pPr algn="ctr"/>
                <a:r>
                  <a:rPr lang="fr-FR" sz="2300" dirty="0">
                    <a:solidFill>
                      <a:srgbClr val="FF0000"/>
                    </a:solidFill>
                  </a:rPr>
                  <a:t>en 2040   </a:t>
                </a:r>
              </a:p>
            </p:txBody>
          </p:sp>
          <p:sp>
            <p:nvSpPr>
              <p:cNvPr id="34" name="Rectangle à coins arrondis 33"/>
              <p:cNvSpPr/>
              <p:nvPr/>
            </p:nvSpPr>
            <p:spPr>
              <a:xfrm>
                <a:off x="5859796" y="3352000"/>
                <a:ext cx="3433205" cy="2462670"/>
              </a:xfrm>
              <a:prstGeom prst="roundRect">
                <a:avLst/>
              </a:prstGeom>
              <a:solidFill>
                <a:schemeClr val="tx2">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2" name="Flèche droite à entaille 101"/>
            <p:cNvSpPr>
              <a:spLocks noChangeArrowheads="1"/>
            </p:cNvSpPr>
            <p:nvPr/>
          </p:nvSpPr>
          <p:spPr bwMode="auto">
            <a:xfrm rot="16200000" flipH="1">
              <a:off x="7404884" y="4156155"/>
              <a:ext cx="472433" cy="49730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a:solidFill>
                  <a:prstClr val="white"/>
                </a:solidFill>
                <a:latin typeface="Arial"/>
              </a:endParaRPr>
            </a:p>
          </p:txBody>
        </p:sp>
      </p:grpSp>
    </p:spTree>
    <p:extLst>
      <p:ext uri="{BB962C8B-B14F-4D97-AF65-F5344CB8AC3E}">
        <p14:creationId xmlns:p14="http://schemas.microsoft.com/office/powerpoint/2010/main" val="6913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2489878" y="32261"/>
            <a:ext cx="7152920" cy="1077218"/>
          </a:xfrm>
          <a:prstGeom prst="rect">
            <a:avLst/>
          </a:prstGeom>
          <a:noFill/>
        </p:spPr>
        <p:txBody>
          <a:bodyPr wrap="none" rtlCol="0">
            <a:spAutoFit/>
          </a:bodyPr>
          <a:lstStyle/>
          <a:p>
            <a:r>
              <a:rPr lang="fr-FR" sz="3200" b="1" dirty="0">
                <a:solidFill>
                  <a:schemeClr val="bg1"/>
                </a:solidFill>
              </a:rPr>
              <a:t>R</a:t>
            </a:r>
            <a:r>
              <a:rPr lang="fr-FR" sz="3200" dirty="0">
                <a:solidFill>
                  <a:schemeClr val="bg1"/>
                </a:solidFill>
              </a:rPr>
              <a:t>épercussions en cours au niveau de l’Europe</a:t>
            </a:r>
          </a:p>
          <a:p>
            <a:endParaRPr lang="fr-FR" sz="3200" dirty="0">
              <a:solidFill>
                <a:schemeClr val="bg1"/>
              </a:solidFill>
            </a:endParaRPr>
          </a:p>
        </p:txBody>
      </p:sp>
      <p:grpSp>
        <p:nvGrpSpPr>
          <p:cNvPr id="16" name="Groupe 15"/>
          <p:cNvGrpSpPr/>
          <p:nvPr/>
        </p:nvGrpSpPr>
        <p:grpSpPr>
          <a:xfrm>
            <a:off x="1153050" y="5572659"/>
            <a:ext cx="7326874" cy="1317998"/>
            <a:chOff x="75364" y="5540002"/>
            <a:chExt cx="7326874" cy="1317998"/>
          </a:xfrm>
        </p:grpSpPr>
        <p:grpSp>
          <p:nvGrpSpPr>
            <p:cNvPr id="12" name="Groupe 11"/>
            <p:cNvGrpSpPr/>
            <p:nvPr/>
          </p:nvGrpSpPr>
          <p:grpSpPr>
            <a:xfrm>
              <a:off x="75364" y="5540002"/>
              <a:ext cx="7237232" cy="703214"/>
              <a:chOff x="1087618" y="6172005"/>
              <a:chExt cx="7237232" cy="703214"/>
            </a:xfrm>
          </p:grpSpPr>
          <p:sp>
            <p:nvSpPr>
              <p:cNvPr id="11" name="Rectangle à coins arrondis 10"/>
              <p:cNvSpPr/>
              <p:nvPr/>
            </p:nvSpPr>
            <p:spPr>
              <a:xfrm>
                <a:off x="1087620" y="6172005"/>
                <a:ext cx="7237230" cy="68748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p:cNvSpPr/>
              <p:nvPr/>
            </p:nvSpPr>
            <p:spPr>
              <a:xfrm>
                <a:off x="1087618" y="6218629"/>
                <a:ext cx="7237231" cy="656590"/>
              </a:xfrm>
              <a:prstGeom prst="rect">
                <a:avLst/>
              </a:prstGeom>
            </p:spPr>
            <p:txBody>
              <a:bodyPr wrap="square">
                <a:spAutoFit/>
              </a:bodyPr>
              <a:lstStyle/>
              <a:p>
                <a:pPr algn="ctr">
                  <a:lnSpc>
                    <a:spcPts val="2200"/>
                  </a:lnSpc>
                </a:pPr>
                <a:r>
                  <a:rPr lang="en-US" sz="2400" dirty="0" err="1">
                    <a:solidFill>
                      <a:schemeClr val="bg1"/>
                    </a:solidFill>
                  </a:rPr>
                  <a:t>L’Europe</a:t>
                </a:r>
                <a:r>
                  <a:rPr lang="en-US" sz="2400" dirty="0">
                    <a:solidFill>
                      <a:schemeClr val="bg1"/>
                    </a:solidFill>
                  </a:rPr>
                  <a:t> </a:t>
                </a:r>
                <a:r>
                  <a:rPr lang="en-US" sz="2400" dirty="0" err="1">
                    <a:solidFill>
                      <a:schemeClr val="bg1"/>
                    </a:solidFill>
                  </a:rPr>
                  <a:t>espère</a:t>
                </a:r>
                <a:r>
                  <a:rPr lang="en-US" sz="2400" dirty="0">
                    <a:solidFill>
                      <a:schemeClr val="bg1"/>
                    </a:solidFill>
                  </a:rPr>
                  <a:t> </a:t>
                </a:r>
                <a:r>
                  <a:rPr lang="en-US" sz="2400" dirty="0" err="1" smtClean="0">
                    <a:solidFill>
                      <a:schemeClr val="bg1"/>
                    </a:solidFill>
                  </a:rPr>
                  <a:t>produire</a:t>
                </a:r>
                <a:r>
                  <a:rPr lang="en-US" sz="2400" dirty="0" smtClean="0">
                    <a:solidFill>
                      <a:schemeClr val="bg1"/>
                    </a:solidFill>
                  </a:rPr>
                  <a:t>  </a:t>
                </a:r>
                <a:r>
                  <a:rPr lang="en-US" sz="2400" b="1" dirty="0">
                    <a:solidFill>
                      <a:schemeClr val="bg1"/>
                    </a:solidFill>
                  </a:rPr>
                  <a:t>19% </a:t>
                </a:r>
                <a:r>
                  <a:rPr lang="en-US" sz="2400" dirty="0">
                    <a:solidFill>
                      <a:schemeClr val="bg1"/>
                    </a:solidFill>
                  </a:rPr>
                  <a:t>de la production de batteries </a:t>
                </a:r>
                <a:r>
                  <a:rPr lang="en-US" sz="2400" dirty="0" err="1">
                    <a:solidFill>
                      <a:schemeClr val="bg1"/>
                    </a:solidFill>
                  </a:rPr>
                  <a:t>en</a:t>
                </a:r>
                <a:r>
                  <a:rPr lang="en-US" sz="2400" dirty="0">
                    <a:solidFill>
                      <a:schemeClr val="bg1"/>
                    </a:solidFill>
                  </a:rPr>
                  <a:t> </a:t>
                </a:r>
                <a:r>
                  <a:rPr lang="en-US" sz="2400" dirty="0" smtClean="0">
                    <a:solidFill>
                      <a:schemeClr val="bg1"/>
                    </a:solidFill>
                  </a:rPr>
                  <a:t>2029 </a:t>
                </a:r>
                <a:r>
                  <a:rPr lang="en-US" sz="2400" dirty="0" err="1">
                    <a:solidFill>
                      <a:schemeClr val="bg1"/>
                    </a:solidFill>
                  </a:rPr>
                  <a:t>contre</a:t>
                </a:r>
                <a:r>
                  <a:rPr lang="en-US" sz="2400" dirty="0">
                    <a:solidFill>
                      <a:schemeClr val="bg1"/>
                    </a:solidFill>
                  </a:rPr>
                  <a:t> à </a:t>
                </a:r>
                <a:r>
                  <a:rPr lang="en-US" sz="2400" dirty="0" err="1">
                    <a:solidFill>
                      <a:schemeClr val="bg1"/>
                    </a:solidFill>
                  </a:rPr>
                  <a:t>peine</a:t>
                </a:r>
                <a:r>
                  <a:rPr lang="en-US" sz="2400" dirty="0">
                    <a:solidFill>
                      <a:schemeClr val="bg1"/>
                    </a:solidFill>
                  </a:rPr>
                  <a:t> </a:t>
                </a:r>
                <a:r>
                  <a:rPr lang="en-US" sz="2400" b="1" dirty="0">
                    <a:solidFill>
                      <a:schemeClr val="bg1"/>
                    </a:solidFill>
                  </a:rPr>
                  <a:t>1%</a:t>
                </a:r>
                <a:r>
                  <a:rPr lang="en-US" sz="2400" dirty="0">
                    <a:solidFill>
                      <a:schemeClr val="bg1"/>
                    </a:solidFill>
                  </a:rPr>
                  <a:t> </a:t>
                </a:r>
                <a:r>
                  <a:rPr lang="en-US" sz="2400" dirty="0" err="1">
                    <a:solidFill>
                      <a:schemeClr val="bg1"/>
                    </a:solidFill>
                  </a:rPr>
                  <a:t>aujourd’hui</a:t>
                </a:r>
                <a:endParaRPr lang="en-US" sz="2400" dirty="0">
                  <a:solidFill>
                    <a:schemeClr val="bg1"/>
                  </a:solidFill>
                </a:endParaRPr>
              </a:p>
            </p:txBody>
          </p:sp>
        </p:grpSp>
        <p:grpSp>
          <p:nvGrpSpPr>
            <p:cNvPr id="66" name="Groupe 65"/>
            <p:cNvGrpSpPr/>
            <p:nvPr/>
          </p:nvGrpSpPr>
          <p:grpSpPr>
            <a:xfrm>
              <a:off x="326720" y="6254606"/>
              <a:ext cx="7075518" cy="603394"/>
              <a:chOff x="1087621" y="5586040"/>
              <a:chExt cx="7075518" cy="657212"/>
            </a:xfrm>
          </p:grpSpPr>
          <p:pic>
            <p:nvPicPr>
              <p:cNvPr id="67" name="Image 66"/>
              <p:cNvPicPr>
                <a:picLocks noChangeAspect="1"/>
              </p:cNvPicPr>
              <p:nvPr/>
            </p:nvPicPr>
            <p:blipFill rotWithShape="1">
              <a:blip r:embed="rId3"/>
              <a:srcRect b="80404"/>
              <a:stretch/>
            </p:blipFill>
            <p:spPr>
              <a:xfrm>
                <a:off x="5793979" y="5624417"/>
                <a:ext cx="2369160" cy="617692"/>
              </a:xfrm>
              <a:prstGeom prst="rect">
                <a:avLst/>
              </a:prstGeom>
            </p:spPr>
          </p:pic>
          <p:pic>
            <p:nvPicPr>
              <p:cNvPr id="68" name="Image 67"/>
              <p:cNvPicPr>
                <a:picLocks noChangeAspect="1"/>
              </p:cNvPicPr>
              <p:nvPr/>
            </p:nvPicPr>
            <p:blipFill rotWithShape="1">
              <a:blip r:embed="rId4"/>
              <a:srcRect r="6927" b="79109"/>
              <a:stretch/>
            </p:blipFill>
            <p:spPr>
              <a:xfrm>
                <a:off x="3376927" y="5587356"/>
                <a:ext cx="2203462" cy="642055"/>
              </a:xfrm>
              <a:prstGeom prst="rect">
                <a:avLst/>
              </a:prstGeom>
            </p:spPr>
          </p:pic>
          <p:pic>
            <p:nvPicPr>
              <p:cNvPr id="69" name="Image 68"/>
              <p:cNvPicPr>
                <a:picLocks noChangeAspect="1"/>
              </p:cNvPicPr>
              <p:nvPr/>
            </p:nvPicPr>
            <p:blipFill rotWithShape="1">
              <a:blip r:embed="rId5"/>
              <a:srcRect b="77362"/>
              <a:stretch/>
            </p:blipFill>
            <p:spPr>
              <a:xfrm>
                <a:off x="1087621" y="5586040"/>
                <a:ext cx="2167760" cy="657212"/>
              </a:xfrm>
              <a:prstGeom prst="rect">
                <a:avLst/>
              </a:prstGeom>
            </p:spPr>
          </p:pic>
          <p:cxnSp>
            <p:nvCxnSpPr>
              <p:cNvPr id="70" name="Connecteur droit avec flèche 69"/>
              <p:cNvCxnSpPr/>
              <p:nvPr/>
            </p:nvCxnSpPr>
            <p:spPr>
              <a:xfrm flipV="1">
                <a:off x="1782417" y="5868612"/>
                <a:ext cx="5759471" cy="1964"/>
              </a:xfrm>
              <a:prstGeom prst="straightConnector1">
                <a:avLst/>
              </a:prstGeom>
              <a:ln w="38100">
                <a:gradFill>
                  <a:gsLst>
                    <a:gs pos="0">
                      <a:schemeClr val="bg1">
                        <a:lumMod val="75000"/>
                      </a:schemeClr>
                    </a:gs>
                    <a:gs pos="98000">
                      <a:schemeClr val="tx1">
                        <a:lumMod val="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 name="Groupe 4"/>
          <p:cNvGrpSpPr/>
          <p:nvPr/>
        </p:nvGrpSpPr>
        <p:grpSpPr>
          <a:xfrm>
            <a:off x="179550" y="747240"/>
            <a:ext cx="8814405" cy="4660442"/>
            <a:chOff x="179550" y="747240"/>
            <a:chExt cx="8814405" cy="4660442"/>
          </a:xfrm>
        </p:grpSpPr>
        <p:grpSp>
          <p:nvGrpSpPr>
            <p:cNvPr id="18" name="Groupe 17"/>
            <p:cNvGrpSpPr/>
            <p:nvPr/>
          </p:nvGrpSpPr>
          <p:grpSpPr>
            <a:xfrm>
              <a:off x="179550" y="747240"/>
              <a:ext cx="8814405" cy="4660442"/>
              <a:chOff x="4216534" y="636897"/>
              <a:chExt cx="4859674" cy="4242783"/>
            </a:xfrm>
          </p:grpSpPr>
          <p:sp>
            <p:nvSpPr>
              <p:cNvPr id="42" name="Rectangle 41"/>
              <p:cNvSpPr/>
              <p:nvPr/>
            </p:nvSpPr>
            <p:spPr>
              <a:xfrm>
                <a:off x="4410666" y="636897"/>
                <a:ext cx="3238379" cy="420292"/>
              </a:xfrm>
              <a:prstGeom prst="rect">
                <a:avLst/>
              </a:prstGeom>
            </p:spPr>
            <p:txBody>
              <a:bodyPr wrap="none">
                <a:spAutoFit/>
              </a:bodyPr>
              <a:lstStyle/>
              <a:p>
                <a:r>
                  <a:rPr lang="fr-FR" sz="2400" dirty="0"/>
                  <a:t> </a:t>
                </a:r>
                <a:r>
                  <a:rPr lang="en-US" sz="2400" dirty="0" err="1"/>
                  <a:t>Gigafactories</a:t>
                </a:r>
                <a:r>
                  <a:rPr lang="en-US" sz="2400" dirty="0"/>
                  <a:t> </a:t>
                </a:r>
                <a:r>
                  <a:rPr lang="en-US" sz="2400" dirty="0" err="1"/>
                  <a:t>poussent</a:t>
                </a:r>
                <a:r>
                  <a:rPr lang="en-US" sz="2400" dirty="0"/>
                  <a:t> </a:t>
                </a:r>
                <a:r>
                  <a:rPr lang="en-US" sz="2400" dirty="0" err="1"/>
                  <a:t>comme</a:t>
                </a:r>
                <a:r>
                  <a:rPr lang="en-US" sz="2400" dirty="0"/>
                  <a:t> des champignons </a:t>
                </a:r>
              </a:p>
            </p:txBody>
          </p:sp>
          <p:sp>
            <p:nvSpPr>
              <p:cNvPr id="43" name="Chevron 5"/>
              <p:cNvSpPr/>
              <p:nvPr/>
            </p:nvSpPr>
            <p:spPr>
              <a:xfrm>
                <a:off x="4216534" y="728097"/>
                <a:ext cx="194132" cy="329091"/>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pic>
            <p:nvPicPr>
              <p:cNvPr id="17" name="Image 16"/>
              <p:cNvPicPr>
                <a:picLocks noChangeAspect="1"/>
              </p:cNvPicPr>
              <p:nvPr/>
            </p:nvPicPr>
            <p:blipFill>
              <a:blip r:embed="rId6"/>
              <a:stretch>
                <a:fillRect/>
              </a:stretch>
            </p:blipFill>
            <p:spPr>
              <a:xfrm>
                <a:off x="4485766" y="1213225"/>
                <a:ext cx="4590442" cy="3666455"/>
              </a:xfrm>
              <a:prstGeom prst="rect">
                <a:avLst/>
              </a:prstGeom>
            </p:spPr>
          </p:pic>
        </p:grpSp>
        <p:sp>
          <p:nvSpPr>
            <p:cNvPr id="2" name="Ellipse 1"/>
            <p:cNvSpPr/>
            <p:nvPr/>
          </p:nvSpPr>
          <p:spPr>
            <a:xfrm>
              <a:off x="4583511" y="3612356"/>
              <a:ext cx="157163" cy="157163"/>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4260471" y="3335357"/>
              <a:ext cx="718466" cy="276999"/>
            </a:xfrm>
            <a:prstGeom prst="rect">
              <a:avLst/>
            </a:prstGeom>
            <a:noFill/>
          </p:spPr>
          <p:txBody>
            <a:bodyPr wrap="none" rtlCol="0">
              <a:spAutoFit/>
            </a:bodyPr>
            <a:lstStyle/>
            <a:p>
              <a:r>
                <a:rPr lang="fr-FR" sz="1200" dirty="0" err="1" smtClean="0"/>
                <a:t>Prologion</a:t>
              </a:r>
              <a:endParaRPr lang="fr-FR" sz="1200" dirty="0"/>
            </a:p>
          </p:txBody>
        </p:sp>
      </p:grpSp>
      <p:grpSp>
        <p:nvGrpSpPr>
          <p:cNvPr id="20" name="Groupe 19"/>
          <p:cNvGrpSpPr/>
          <p:nvPr/>
        </p:nvGrpSpPr>
        <p:grpSpPr>
          <a:xfrm>
            <a:off x="6304856" y="2812727"/>
            <a:ext cx="3546089" cy="3764750"/>
            <a:chOff x="6390581" y="2812727"/>
            <a:chExt cx="3546089" cy="3764750"/>
          </a:xfrm>
        </p:grpSpPr>
        <p:grpSp>
          <p:nvGrpSpPr>
            <p:cNvPr id="21" name="Groupe 20"/>
            <p:cNvGrpSpPr/>
            <p:nvPr/>
          </p:nvGrpSpPr>
          <p:grpSpPr>
            <a:xfrm>
              <a:off x="6390581" y="2812727"/>
              <a:ext cx="3546089" cy="3764750"/>
              <a:chOff x="5738293" y="2624872"/>
              <a:chExt cx="3606899" cy="3959638"/>
            </a:xfrm>
          </p:grpSpPr>
          <p:sp>
            <p:nvSpPr>
              <p:cNvPr id="25" name="Rectangle : coins arrondis 9">
                <a:extLst>
                  <a:ext uri="{FF2B5EF4-FFF2-40B4-BE49-F238E27FC236}">
                    <a16:creationId xmlns:a16="http://schemas.microsoft.com/office/drawing/2014/main" id="{FC481314-66C2-4EB5-AFD4-5116734A33B1}"/>
                  </a:ext>
                </a:extLst>
              </p:cNvPr>
              <p:cNvSpPr/>
              <p:nvPr/>
            </p:nvSpPr>
            <p:spPr>
              <a:xfrm>
                <a:off x="5738293" y="2624872"/>
                <a:ext cx="3606899" cy="2710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0" dirty="0">
                  <a:solidFill>
                    <a:schemeClr val="tx1"/>
                  </a:solidFill>
                </a:endParaRPr>
              </a:p>
            </p:txBody>
          </p:sp>
          <p:sp>
            <p:nvSpPr>
              <p:cNvPr id="26" name="Rectangle : coins arrondis 45">
                <a:extLst>
                  <a:ext uri="{FF2B5EF4-FFF2-40B4-BE49-F238E27FC236}">
                    <a16:creationId xmlns:a16="http://schemas.microsoft.com/office/drawing/2014/main" id="{33DA1E8C-E29C-4AD7-8017-0C7022750FC8}"/>
                  </a:ext>
                </a:extLst>
              </p:cNvPr>
              <p:cNvSpPr/>
              <p:nvPr/>
            </p:nvSpPr>
            <p:spPr>
              <a:xfrm>
                <a:off x="5863059" y="4326332"/>
                <a:ext cx="3267309" cy="7426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i="0" dirty="0">
                    <a:solidFill>
                      <a:schemeClr val="tx1"/>
                    </a:solidFill>
                    <a:latin typeface="Arial Narrow" panose="020B0606020202030204" pitchFamily="34" charset="0"/>
                  </a:rPr>
                  <a:t>Tout comme plus</a:t>
                </a:r>
              </a:p>
              <a:p>
                <a:pPr algn="ctr">
                  <a:lnSpc>
                    <a:spcPts val="1700"/>
                  </a:lnSpc>
                </a:pPr>
                <a:r>
                  <a:rPr lang="fr-FR" i="0" dirty="0">
                    <a:solidFill>
                      <a:schemeClr val="tx1"/>
                    </a:solidFill>
                    <a:latin typeface="Arial Narrow" panose="020B0606020202030204" pitchFamily="34" charset="0"/>
                  </a:rPr>
                  <a:t> de 96 % des matériaux utilisés</a:t>
                </a:r>
              </a:p>
              <a:p>
                <a:pPr algn="ctr">
                  <a:lnSpc>
                    <a:spcPts val="1700"/>
                  </a:lnSpc>
                </a:pPr>
                <a:r>
                  <a:rPr lang="fr-FR" i="0" dirty="0">
                    <a:solidFill>
                      <a:schemeClr val="tx1"/>
                    </a:solidFill>
                    <a:latin typeface="Arial Narrow" panose="020B0606020202030204" pitchFamily="34" charset="0"/>
                  </a:rPr>
                  <a:t>dans les batteries Li-ion</a:t>
                </a:r>
                <a:endParaRPr lang="fr-FR" sz="2000" i="0" dirty="0">
                  <a:latin typeface="Arial Narrow" panose="020B0606020202030204" pitchFamily="34" charset="0"/>
                </a:endParaRPr>
              </a:p>
            </p:txBody>
          </p:sp>
          <p:sp>
            <p:nvSpPr>
              <p:cNvPr id="27" name="Flèche à angle droit 26"/>
              <p:cNvSpPr/>
              <p:nvPr/>
            </p:nvSpPr>
            <p:spPr>
              <a:xfrm>
                <a:off x="7847620" y="5370870"/>
                <a:ext cx="448563" cy="1213640"/>
              </a:xfrm>
              <a:prstGeom prst="bentUpArrow">
                <a:avLst>
                  <a:gd name="adj1" fmla="val 25000"/>
                  <a:gd name="adj2" fmla="val 20134"/>
                  <a:gd name="adj3" fmla="val 25000"/>
                </a:avLst>
              </a:prstGeom>
              <a:solidFill>
                <a:srgbClr val="FFFF00"/>
              </a:solidFill>
              <a:ln w="31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i="0"/>
              </a:p>
            </p:txBody>
          </p:sp>
        </p:grpSp>
        <p:grpSp>
          <p:nvGrpSpPr>
            <p:cNvPr id="22" name="Groupe 21"/>
            <p:cNvGrpSpPr/>
            <p:nvPr/>
          </p:nvGrpSpPr>
          <p:grpSpPr>
            <a:xfrm>
              <a:off x="6513244" y="3197104"/>
              <a:ext cx="3293795" cy="1331323"/>
              <a:chOff x="10869030" y="5137569"/>
              <a:chExt cx="3293795" cy="1331323"/>
            </a:xfrm>
          </p:grpSpPr>
          <p:sp>
            <p:nvSpPr>
              <p:cNvPr id="23" name="Rectangle : coins arrondis 12">
                <a:extLst>
                  <a:ext uri="{FF2B5EF4-FFF2-40B4-BE49-F238E27FC236}">
                    <a16:creationId xmlns:a16="http://schemas.microsoft.com/office/drawing/2014/main" id="{310A7ECE-FE48-48AC-82BF-96A0782EBA13}"/>
                  </a:ext>
                </a:extLst>
              </p:cNvPr>
              <p:cNvSpPr/>
              <p:nvPr/>
            </p:nvSpPr>
            <p:spPr>
              <a:xfrm>
                <a:off x="10869030" y="5137569"/>
                <a:ext cx="3293795" cy="7683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fr-FR" i="0" dirty="0">
                    <a:solidFill>
                      <a:schemeClr val="tx1"/>
                    </a:solidFill>
                    <a:latin typeface="Arial Narrow" panose="020B0606020202030204" pitchFamily="34" charset="0"/>
                  </a:rPr>
                  <a:t>98% des machines d’assemblage </a:t>
                </a:r>
              </a:p>
              <a:p>
                <a:pPr algn="ctr">
                  <a:lnSpc>
                    <a:spcPts val="1700"/>
                  </a:lnSpc>
                </a:pPr>
                <a:r>
                  <a:rPr lang="fr-FR" i="0" dirty="0">
                    <a:solidFill>
                      <a:schemeClr val="tx1"/>
                    </a:solidFill>
                    <a:latin typeface="Arial Narrow" panose="020B0606020202030204" pitchFamily="34" charset="0"/>
                  </a:rPr>
                  <a:t>sont importées</a:t>
                </a:r>
              </a:p>
            </p:txBody>
          </p:sp>
          <p:sp>
            <p:nvSpPr>
              <p:cNvPr id="24" name="ZoneTexte 23"/>
              <p:cNvSpPr txBox="1"/>
              <p:nvPr/>
            </p:nvSpPr>
            <p:spPr>
              <a:xfrm>
                <a:off x="12247355" y="5699451"/>
                <a:ext cx="455574" cy="769441"/>
              </a:xfrm>
              <a:prstGeom prst="rect">
                <a:avLst/>
              </a:prstGeom>
              <a:noFill/>
            </p:spPr>
            <p:txBody>
              <a:bodyPr wrap="none" rtlCol="0">
                <a:spAutoFit/>
              </a:bodyPr>
              <a:lstStyle/>
              <a:p>
                <a:r>
                  <a:rPr lang="fr-FR" sz="4400" i="0" dirty="0"/>
                  <a:t>+</a:t>
                </a:r>
              </a:p>
            </p:txBody>
          </p:sp>
        </p:grpSp>
      </p:grpSp>
    </p:spTree>
    <p:extLst>
      <p:ext uri="{BB962C8B-B14F-4D97-AF65-F5344CB8AC3E}">
        <p14:creationId xmlns:p14="http://schemas.microsoft.com/office/powerpoint/2010/main" val="3675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6622" t="-3671" r="6066" b="4053"/>
          <a:stretch/>
        </p:blipFill>
        <p:spPr>
          <a:xfrm>
            <a:off x="2643240" y="1741907"/>
            <a:ext cx="6195960" cy="4186418"/>
          </a:xfrm>
          <a:prstGeom prst="rect">
            <a:avLst/>
          </a:prstGeom>
        </p:spPr>
      </p:pic>
      <p:sp>
        <p:nvSpPr>
          <p:cNvPr id="4" name="ZoneTexte 3"/>
          <p:cNvSpPr txBox="1"/>
          <p:nvPr/>
        </p:nvSpPr>
        <p:spPr>
          <a:xfrm>
            <a:off x="1741585" y="167503"/>
            <a:ext cx="8164415" cy="477054"/>
          </a:xfrm>
          <a:prstGeom prst="rect">
            <a:avLst/>
          </a:prstGeom>
          <a:noFill/>
        </p:spPr>
        <p:txBody>
          <a:bodyPr wrap="none" rtlCol="0">
            <a:spAutoFit/>
          </a:bodyPr>
          <a:lstStyle/>
          <a:p>
            <a:pPr algn="ctr">
              <a:lnSpc>
                <a:spcPts val="3000"/>
              </a:lnSpc>
            </a:pPr>
            <a:r>
              <a:rPr lang="fr-FR" sz="3200" b="1" dirty="0" smtClean="0">
                <a:solidFill>
                  <a:schemeClr val="bg1"/>
                </a:solidFill>
              </a:rPr>
              <a:t>La technologie à ions Li: maitrisée chimiquement </a:t>
            </a:r>
            <a:endParaRPr lang="fr-FR" sz="3200" dirty="0">
              <a:solidFill>
                <a:schemeClr val="bg1"/>
              </a:solidFill>
            </a:endParaRPr>
          </a:p>
        </p:txBody>
      </p:sp>
      <p:pic>
        <p:nvPicPr>
          <p:cNvPr id="5" name="Image 4"/>
          <p:cNvPicPr>
            <a:picLocks noChangeAspect="1"/>
          </p:cNvPicPr>
          <p:nvPr/>
        </p:nvPicPr>
        <p:blipFill rotWithShape="1">
          <a:blip r:embed="rId4"/>
          <a:srcRect t="13424"/>
          <a:stretch/>
        </p:blipFill>
        <p:spPr>
          <a:xfrm>
            <a:off x="1965932" y="809032"/>
            <a:ext cx="5760640" cy="948774"/>
          </a:xfrm>
          <a:prstGeom prst="rect">
            <a:avLst/>
          </a:prstGeom>
        </p:spPr>
      </p:pic>
      <p:sp>
        <p:nvSpPr>
          <p:cNvPr id="6" name="ZoneTexte 5"/>
          <p:cNvSpPr txBox="1"/>
          <p:nvPr/>
        </p:nvSpPr>
        <p:spPr>
          <a:xfrm>
            <a:off x="-535561" y="2114947"/>
            <a:ext cx="3444842" cy="400110"/>
          </a:xfrm>
          <a:prstGeom prst="rect">
            <a:avLst/>
          </a:prstGeom>
          <a:noFill/>
        </p:spPr>
        <p:txBody>
          <a:bodyPr wrap="square" rtlCol="0">
            <a:spAutoFit/>
          </a:bodyPr>
          <a:lstStyle/>
          <a:p>
            <a:pPr algn="ctr"/>
            <a:r>
              <a:rPr lang="fr-FR" sz="2000" b="1" dirty="0">
                <a:solidFill>
                  <a:srgbClr val="FF0000"/>
                </a:solidFill>
              </a:rPr>
              <a:t>September2019</a:t>
            </a:r>
            <a:endParaRPr lang="en-US" sz="2000" b="1" dirty="0">
              <a:solidFill>
                <a:srgbClr val="FF0000"/>
              </a:solidFill>
            </a:endParaRP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8228" r="43461"/>
          <a:stretch/>
        </p:blipFill>
        <p:spPr>
          <a:xfrm>
            <a:off x="344489" y="34392"/>
            <a:ext cx="625151" cy="730313"/>
          </a:xfrm>
          <a:prstGeom prst="rect">
            <a:avLst/>
          </a:prstGeom>
        </p:spPr>
      </p:pic>
      <p:sp>
        <p:nvSpPr>
          <p:cNvPr id="9" name="ZoneTexte 8"/>
          <p:cNvSpPr txBox="1"/>
          <p:nvPr/>
        </p:nvSpPr>
        <p:spPr>
          <a:xfrm>
            <a:off x="275865" y="459946"/>
            <a:ext cx="1056756" cy="328423"/>
          </a:xfrm>
          <a:prstGeom prst="rect">
            <a:avLst/>
          </a:prstGeom>
          <a:noFill/>
        </p:spPr>
        <p:txBody>
          <a:bodyPr wrap="square" rtlCol="0">
            <a:spAutoFit/>
          </a:bodyPr>
          <a:lstStyle/>
          <a:p>
            <a:r>
              <a:rPr lang="fr-FR" sz="1534" b="1" dirty="0">
                <a:solidFill>
                  <a:srgbClr val="FFFF00"/>
                </a:solidFill>
              </a:rPr>
              <a:t>J</a:t>
            </a:r>
            <a:r>
              <a:rPr lang="fr-FR" sz="1400" b="1" dirty="0">
                <a:solidFill>
                  <a:srgbClr val="FFFF00"/>
                </a:solidFill>
              </a:rPr>
              <a:t>. </a:t>
            </a:r>
            <a:r>
              <a:rPr lang="fr-FR" sz="1400" b="1" dirty="0" err="1">
                <a:solidFill>
                  <a:srgbClr val="FFFF00"/>
                </a:solidFill>
              </a:rPr>
              <a:t>Dahn</a:t>
            </a:r>
            <a:endParaRPr lang="en-US" sz="1400" b="1" dirty="0">
              <a:solidFill>
                <a:srgbClr val="FFFF00"/>
              </a:solidFill>
            </a:endParaRP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4611" y="27373"/>
            <a:ext cx="598034" cy="707930"/>
          </a:xfrm>
          <a:prstGeom prst="rect">
            <a:avLst/>
          </a:prstGeom>
        </p:spPr>
      </p:pic>
      <p:pic>
        <p:nvPicPr>
          <p:cNvPr id="45" name="Image 44"/>
          <p:cNvPicPr>
            <a:picLocks noChangeAspect="1"/>
          </p:cNvPicPr>
          <p:nvPr/>
        </p:nvPicPr>
        <p:blipFill rotWithShape="1">
          <a:blip r:embed="rId7" cstate="print">
            <a:extLst>
              <a:ext uri="{28A0092B-C50C-407E-A947-70E740481C1C}">
                <a14:useLocalDpi xmlns:a14="http://schemas.microsoft.com/office/drawing/2010/main" val="0"/>
              </a:ext>
            </a:extLst>
          </a:blip>
          <a:srcRect l="5623" t="32599" r="57878" b="25337"/>
          <a:stretch/>
        </p:blipFill>
        <p:spPr>
          <a:xfrm>
            <a:off x="5745533" y="4423388"/>
            <a:ext cx="1002729" cy="650025"/>
          </a:xfrm>
          <a:prstGeom prst="rect">
            <a:avLst/>
          </a:prstGeom>
        </p:spPr>
      </p:pic>
      <p:grpSp>
        <p:nvGrpSpPr>
          <p:cNvPr id="7" name="Groupe 6"/>
          <p:cNvGrpSpPr/>
          <p:nvPr/>
        </p:nvGrpSpPr>
        <p:grpSpPr>
          <a:xfrm>
            <a:off x="275865" y="2104364"/>
            <a:ext cx="9264673" cy="4861158"/>
            <a:chOff x="275865" y="2104364"/>
            <a:chExt cx="9264673" cy="4861158"/>
          </a:xfrm>
        </p:grpSpPr>
        <p:grpSp>
          <p:nvGrpSpPr>
            <p:cNvPr id="12" name="Groupe 11"/>
            <p:cNvGrpSpPr/>
            <p:nvPr/>
          </p:nvGrpSpPr>
          <p:grpSpPr>
            <a:xfrm>
              <a:off x="7654003" y="2104364"/>
              <a:ext cx="1263718" cy="3782866"/>
              <a:chOff x="4309635" y="2754189"/>
              <a:chExt cx="1263718" cy="3782866"/>
            </a:xfrm>
          </p:grpSpPr>
          <p:sp>
            <p:nvSpPr>
              <p:cNvPr id="10" name="Ellipse 9"/>
              <p:cNvSpPr/>
              <p:nvPr/>
            </p:nvSpPr>
            <p:spPr>
              <a:xfrm>
                <a:off x="4309635" y="2754189"/>
                <a:ext cx="1263718" cy="47404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4">
                  <a:latin typeface="Arial Narrow" panose="020B0606020202030204" pitchFamily="34" charset="0"/>
                </a:endParaRPr>
              </a:p>
            </p:txBody>
          </p:sp>
          <p:sp>
            <p:nvSpPr>
              <p:cNvPr id="26" name="Ellipse 25"/>
              <p:cNvSpPr/>
              <p:nvPr/>
            </p:nvSpPr>
            <p:spPr>
              <a:xfrm rot="5400000">
                <a:off x="4217485" y="5616064"/>
                <a:ext cx="1513900" cy="32808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4">
                  <a:latin typeface="Arial Narrow" panose="020B0606020202030204" pitchFamily="34" charset="0"/>
                </a:endParaRPr>
              </a:p>
            </p:txBody>
          </p:sp>
        </p:grpSp>
        <p:grpSp>
          <p:nvGrpSpPr>
            <p:cNvPr id="36" name="Group 4"/>
            <p:cNvGrpSpPr>
              <a:grpSpLocks noChangeAspect="1"/>
            </p:cNvGrpSpPr>
            <p:nvPr/>
          </p:nvGrpSpPr>
          <p:grpSpPr bwMode="auto">
            <a:xfrm>
              <a:off x="275865" y="5780589"/>
              <a:ext cx="9264384" cy="1184933"/>
              <a:chOff x="-471" y="3859"/>
              <a:chExt cx="6849" cy="876"/>
            </a:xfrm>
          </p:grpSpPr>
          <p:sp>
            <p:nvSpPr>
              <p:cNvPr id="38" name="AutoShape 3"/>
              <p:cNvSpPr>
                <a:spLocks noChangeAspect="1" noChangeArrowheads="1" noTextEdit="1"/>
              </p:cNvSpPr>
              <p:nvPr/>
            </p:nvSpPr>
            <p:spPr bwMode="auto">
              <a:xfrm>
                <a:off x="1007" y="3859"/>
                <a:ext cx="4333"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13" tIns="38957" rIns="77913" bIns="38957" numCol="1" anchor="t" anchorCtr="0" compatLnSpc="1">
                <a:prstTxWarp prst="textNoShape">
                  <a:avLst/>
                </a:prstTxWarp>
              </a:bodyPr>
              <a:lstStyle/>
              <a:p>
                <a:endParaRPr lang="fr-FR" sz="2215" b="1">
                  <a:solidFill>
                    <a:prstClr val="black"/>
                  </a:solidFill>
                </a:endParaRPr>
              </a:p>
            </p:txBody>
          </p:sp>
          <p:sp>
            <p:nvSpPr>
              <p:cNvPr id="39" name="Freeform 5"/>
              <p:cNvSpPr>
                <a:spLocks/>
              </p:cNvSpPr>
              <p:nvPr/>
            </p:nvSpPr>
            <p:spPr bwMode="auto">
              <a:xfrm>
                <a:off x="-471" y="4159"/>
                <a:ext cx="6849" cy="439"/>
              </a:xfrm>
              <a:custGeom>
                <a:avLst/>
                <a:gdLst>
                  <a:gd name="T0" fmla="*/ 0 w 19656"/>
                  <a:gd name="T1" fmla="*/ 304 h 1824"/>
                  <a:gd name="T2" fmla="*/ 304 w 19656"/>
                  <a:gd name="T3" fmla="*/ 0 h 1824"/>
                  <a:gd name="T4" fmla="*/ 19352 w 19656"/>
                  <a:gd name="T5" fmla="*/ 0 h 1824"/>
                  <a:gd name="T6" fmla="*/ 19656 w 19656"/>
                  <a:gd name="T7" fmla="*/ 304 h 1824"/>
                  <a:gd name="T8" fmla="*/ 19656 w 19656"/>
                  <a:gd name="T9" fmla="*/ 1520 h 1824"/>
                  <a:gd name="T10" fmla="*/ 19352 w 19656"/>
                  <a:gd name="T11" fmla="*/ 1824 h 1824"/>
                  <a:gd name="T12" fmla="*/ 304 w 19656"/>
                  <a:gd name="T13" fmla="*/ 1824 h 1824"/>
                  <a:gd name="T14" fmla="*/ 0 w 19656"/>
                  <a:gd name="T15" fmla="*/ 1520 h 1824"/>
                  <a:gd name="T16" fmla="*/ 0 w 19656"/>
                  <a:gd name="T17" fmla="*/ 304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56" h="1824">
                    <a:moveTo>
                      <a:pt x="0" y="304"/>
                    </a:moveTo>
                    <a:cubicBezTo>
                      <a:pt x="0" y="137"/>
                      <a:pt x="137" y="0"/>
                      <a:pt x="304" y="0"/>
                    </a:cubicBezTo>
                    <a:lnTo>
                      <a:pt x="19352" y="0"/>
                    </a:lnTo>
                    <a:cubicBezTo>
                      <a:pt x="19520" y="0"/>
                      <a:pt x="19656" y="137"/>
                      <a:pt x="19656" y="304"/>
                    </a:cubicBezTo>
                    <a:lnTo>
                      <a:pt x="19656" y="1520"/>
                    </a:lnTo>
                    <a:cubicBezTo>
                      <a:pt x="19656" y="1688"/>
                      <a:pt x="19520" y="1824"/>
                      <a:pt x="19352" y="1824"/>
                    </a:cubicBezTo>
                    <a:lnTo>
                      <a:pt x="304" y="1824"/>
                    </a:lnTo>
                    <a:cubicBezTo>
                      <a:pt x="137" y="1824"/>
                      <a:pt x="0" y="1688"/>
                      <a:pt x="0" y="1520"/>
                    </a:cubicBezTo>
                    <a:lnTo>
                      <a:pt x="0" y="304"/>
                    </a:lnTo>
                    <a:close/>
                  </a:path>
                </a:pathLst>
              </a:custGeom>
              <a:solidFill>
                <a:srgbClr val="0070C0"/>
              </a:solidFill>
              <a:ln w="0">
                <a:noFill/>
                <a:prstDash val="solid"/>
                <a:round/>
                <a:headEnd/>
                <a:tailEnd/>
              </a:ln>
            </p:spPr>
            <p:txBody>
              <a:bodyPr vert="horz" wrap="square" lIns="77913" tIns="38957" rIns="77913" bIns="38957" numCol="1" anchor="t" anchorCtr="0" compatLnSpc="1">
                <a:prstTxWarp prst="textNoShape">
                  <a:avLst/>
                </a:prstTxWarp>
              </a:bodyPr>
              <a:lstStyle/>
              <a:p>
                <a:endParaRPr lang="fr-FR" sz="2215" b="1">
                  <a:solidFill>
                    <a:prstClr val="black"/>
                  </a:solidFill>
                </a:endParaRPr>
              </a:p>
            </p:txBody>
          </p:sp>
          <p:sp>
            <p:nvSpPr>
              <p:cNvPr id="40" name="Rectangle 39"/>
              <p:cNvSpPr>
                <a:spLocks noChangeArrowheads="1"/>
              </p:cNvSpPr>
              <p:nvPr/>
            </p:nvSpPr>
            <p:spPr bwMode="auto">
              <a:xfrm>
                <a:off x="1350" y="4127"/>
                <a:ext cx="502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fr-FR" altLang="fr-FR" sz="2045" dirty="0">
                  <a:solidFill>
                    <a:prstClr val="white"/>
                  </a:solidFill>
                  <a:latin typeface="Arial Narrow" panose="020B0606020202030204" pitchFamily="34" charset="0"/>
                </a:endParaRPr>
              </a:p>
            </p:txBody>
          </p:sp>
          <p:sp>
            <p:nvSpPr>
              <p:cNvPr id="41" name="Rectangle 40"/>
              <p:cNvSpPr>
                <a:spLocks noChangeArrowheads="1"/>
              </p:cNvSpPr>
              <p:nvPr/>
            </p:nvSpPr>
            <p:spPr bwMode="auto">
              <a:xfrm>
                <a:off x="5097" y="4522"/>
                <a:ext cx="18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fr-FR" altLang="fr-FR" sz="1875" b="1" dirty="0">
                    <a:solidFill>
                      <a:srgbClr val="FFFF00"/>
                    </a:solidFill>
                    <a:latin typeface="Arial Narrow" panose="020B0606020202030204" pitchFamily="34" charset="0"/>
                  </a:rPr>
                  <a:t>… </a:t>
                </a:r>
                <a:endParaRPr lang="fr-FR" altLang="fr-FR" sz="1534" dirty="0">
                  <a:solidFill>
                    <a:prstClr val="black"/>
                  </a:solidFill>
                  <a:latin typeface="Arial Narrow" panose="020B0606020202030204" pitchFamily="34" charset="0"/>
                </a:endParaRPr>
              </a:p>
            </p:txBody>
          </p:sp>
        </p:grpSp>
        <p:sp>
          <p:nvSpPr>
            <p:cNvPr id="15" name="Rectangle 14"/>
            <p:cNvSpPr/>
            <p:nvPr/>
          </p:nvSpPr>
          <p:spPr>
            <a:xfrm>
              <a:off x="657064" y="6127147"/>
              <a:ext cx="8883474" cy="682238"/>
            </a:xfrm>
            <a:prstGeom prst="rect">
              <a:avLst/>
            </a:prstGeom>
          </p:spPr>
          <p:txBody>
            <a:bodyPr wrap="square">
              <a:spAutoFit/>
            </a:bodyPr>
            <a:lstStyle/>
            <a:p>
              <a:pPr>
                <a:lnSpc>
                  <a:spcPts val="2300"/>
                </a:lnSpc>
              </a:pPr>
              <a:r>
                <a:rPr lang="fr-FR" altLang="fr-FR" sz="2200" b="1" dirty="0">
                  <a:solidFill>
                    <a:prstClr val="white"/>
                  </a:solidFill>
                </a:rPr>
                <a:t>Avancées au niveau de la chimie de ces systèmes a permis  d’en améliorer     		leur durée de vie ;  </a:t>
              </a:r>
              <a:endParaRPr lang="fr-FR" sz="2200" b="1" dirty="0">
                <a:solidFill>
                  <a:srgbClr val="FFFF00"/>
                </a:solidFill>
              </a:endParaRPr>
            </a:p>
          </p:txBody>
        </p:sp>
      </p:grpSp>
      <p:sp>
        <p:nvSpPr>
          <p:cNvPr id="35" name="Rectangle 34"/>
          <p:cNvSpPr/>
          <p:nvPr/>
        </p:nvSpPr>
        <p:spPr>
          <a:xfrm>
            <a:off x="4453026" y="6446438"/>
            <a:ext cx="4711546" cy="387286"/>
          </a:xfrm>
          <a:prstGeom prst="rect">
            <a:avLst/>
          </a:prstGeom>
        </p:spPr>
        <p:txBody>
          <a:bodyPr wrap="none">
            <a:spAutoFit/>
          </a:bodyPr>
          <a:lstStyle/>
          <a:p>
            <a:pPr algn="ctr">
              <a:lnSpc>
                <a:spcPts val="2300"/>
              </a:lnSpc>
            </a:pPr>
            <a:r>
              <a:rPr lang="fr-FR" altLang="fr-FR" sz="2400" b="1" dirty="0">
                <a:solidFill>
                  <a:srgbClr val="FFFF00"/>
                </a:solidFill>
              </a:rPr>
              <a:t>Quels sont les challenges restants  ? </a:t>
            </a:r>
            <a:endParaRPr lang="fr-FR" sz="2400" b="1" dirty="0">
              <a:solidFill>
                <a:srgbClr val="FFFF00"/>
              </a:solidFill>
            </a:endParaRPr>
          </a:p>
        </p:txBody>
      </p:sp>
      <p:grpSp>
        <p:nvGrpSpPr>
          <p:cNvPr id="18" name="Groupe 17"/>
          <p:cNvGrpSpPr/>
          <p:nvPr/>
        </p:nvGrpSpPr>
        <p:grpSpPr>
          <a:xfrm>
            <a:off x="-150505" y="3154850"/>
            <a:ext cx="2674730" cy="1422000"/>
            <a:chOff x="-399630" y="3279956"/>
            <a:chExt cx="2674730" cy="1422000"/>
          </a:xfrm>
        </p:grpSpPr>
        <p:sp>
          <p:nvSpPr>
            <p:cNvPr id="32" name="ZoneTexte 31"/>
            <p:cNvSpPr txBox="1"/>
            <p:nvPr/>
          </p:nvSpPr>
          <p:spPr>
            <a:xfrm>
              <a:off x="-399630" y="3327221"/>
              <a:ext cx="2674730" cy="1374735"/>
            </a:xfrm>
            <a:prstGeom prst="rect">
              <a:avLst/>
            </a:prstGeom>
            <a:noFill/>
          </p:spPr>
          <p:txBody>
            <a:bodyPr wrap="square" rtlCol="0">
              <a:spAutoFit/>
            </a:bodyPr>
            <a:lstStyle/>
            <a:p>
              <a:pPr algn="ctr">
                <a:lnSpc>
                  <a:spcPts val="2031"/>
                </a:lnSpc>
              </a:pPr>
              <a:r>
                <a:rPr lang="fr-FR" sz="2400" dirty="0"/>
                <a:t>Trois années </a:t>
              </a:r>
              <a:endParaRPr lang="fr-FR" sz="2400" dirty="0" smtClean="0"/>
            </a:p>
            <a:p>
              <a:pPr algn="ctr">
                <a:lnSpc>
                  <a:spcPts val="2031"/>
                </a:lnSpc>
              </a:pPr>
              <a:r>
                <a:rPr lang="fr-FR" sz="2400" dirty="0" smtClean="0"/>
                <a:t>de </a:t>
              </a:r>
              <a:r>
                <a:rPr lang="fr-FR" sz="2400" dirty="0"/>
                <a:t>tests sur </a:t>
              </a:r>
            </a:p>
            <a:p>
              <a:pPr algn="ctr">
                <a:lnSpc>
                  <a:spcPts val="2031"/>
                </a:lnSpc>
              </a:pPr>
              <a:r>
                <a:rPr lang="fr-FR" sz="2400" dirty="0" smtClean="0"/>
                <a:t>Cellules</a:t>
              </a:r>
            </a:p>
            <a:p>
              <a:pPr algn="ctr">
                <a:lnSpc>
                  <a:spcPts val="2031"/>
                </a:lnSpc>
              </a:pPr>
              <a:r>
                <a:rPr lang="fr-FR" sz="2400" dirty="0" smtClean="0"/>
                <a:t> (NMC-532)/</a:t>
              </a:r>
            </a:p>
            <a:p>
              <a:pPr algn="ctr">
                <a:lnSpc>
                  <a:spcPts val="2031"/>
                </a:lnSpc>
              </a:pPr>
              <a:r>
                <a:rPr lang="fr-FR" sz="2400" dirty="0" smtClean="0"/>
                <a:t>Carbone</a:t>
              </a:r>
              <a:r>
                <a:rPr lang="fr-FR" sz="2400" dirty="0"/>
                <a:t>) </a:t>
              </a:r>
              <a:endParaRPr lang="en-US" sz="2400" dirty="0"/>
            </a:p>
          </p:txBody>
        </p:sp>
        <p:sp>
          <p:nvSpPr>
            <p:cNvPr id="3" name="Rectangle à coins arrondis 2"/>
            <p:cNvSpPr/>
            <p:nvPr/>
          </p:nvSpPr>
          <p:spPr>
            <a:xfrm>
              <a:off x="45050" y="3279956"/>
              <a:ext cx="1920882" cy="14211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733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4"/>
          <p:cNvSpPr txBox="1">
            <a:spLocks noChangeArrowheads="1"/>
          </p:cNvSpPr>
          <p:nvPr/>
        </p:nvSpPr>
        <p:spPr bwMode="auto">
          <a:xfrm>
            <a:off x="1349532" y="4267886"/>
            <a:ext cx="8506896"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fr-FR"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Durabilité et fiabilité des batteries ? </a:t>
            </a:r>
            <a:endPar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endParaRPr>
          </a:p>
        </p:txBody>
      </p:sp>
      <p:sp>
        <p:nvSpPr>
          <p:cNvPr id="39" name="Chevron 5"/>
          <p:cNvSpPr/>
          <p:nvPr/>
        </p:nvSpPr>
        <p:spPr>
          <a:xfrm>
            <a:off x="1416952" y="4304221"/>
            <a:ext cx="354398" cy="307054"/>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nvGrpSpPr>
          <p:cNvPr id="40" name="Groupe 39"/>
          <p:cNvGrpSpPr/>
          <p:nvPr/>
        </p:nvGrpSpPr>
        <p:grpSpPr>
          <a:xfrm>
            <a:off x="910366" y="2827852"/>
            <a:ext cx="8861294" cy="428066"/>
            <a:chOff x="1476340" y="3923140"/>
            <a:chExt cx="10399713" cy="502382"/>
          </a:xfrm>
        </p:grpSpPr>
        <p:sp>
          <p:nvSpPr>
            <p:cNvPr id="41" name="Text Box 4"/>
            <p:cNvSpPr txBox="1">
              <a:spLocks noChangeArrowheads="1"/>
            </p:cNvSpPr>
            <p:nvPr/>
          </p:nvSpPr>
          <p:spPr bwMode="auto">
            <a:xfrm>
              <a:off x="1892265" y="3923140"/>
              <a:ext cx="9983788" cy="50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Eco-</a:t>
              </a:r>
              <a:r>
                <a:rPr lang="en-GB" altLang="ja-JP" sz="2727" b="1" dirty="0" err="1" smtClean="0">
                  <a:solidFill>
                    <a:prstClr val="black"/>
                  </a:solidFill>
                  <a:latin typeface="Arial Narrow" panose="020B0606020202030204" pitchFamily="34" charset="0"/>
                  <a:ea typeface="ＭＳ Ｐゴシック" panose="020B0600070205080204" pitchFamily="34" charset="-128"/>
                  <a:sym typeface="Wingdings" pitchFamily="2" charset="2"/>
                </a:rPr>
                <a:t>compatibilité</a:t>
              </a: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 des batteries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a:t>
              </a:r>
            </a:p>
          </p:txBody>
        </p:sp>
        <p:sp>
          <p:nvSpPr>
            <p:cNvPr id="42"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pic>
        <p:nvPicPr>
          <p:cNvPr id="46" name="Picture 2" descr="Green recycle logo Royalty Free Vector Image - VectorStoc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38"/>
          <a:stretch/>
        </p:blipFill>
        <p:spPr bwMode="auto">
          <a:xfrm>
            <a:off x="5962672" y="2567402"/>
            <a:ext cx="883156" cy="88019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p:cNvGrpSpPr/>
          <p:nvPr/>
        </p:nvGrpSpPr>
        <p:grpSpPr>
          <a:xfrm>
            <a:off x="325331" y="1111769"/>
            <a:ext cx="8506895" cy="924833"/>
            <a:chOff x="0" y="1268163"/>
            <a:chExt cx="9215803" cy="1001902"/>
          </a:xfrm>
        </p:grpSpPr>
        <p:sp>
          <p:nvSpPr>
            <p:cNvPr id="43" name="Text Box 4"/>
            <p:cNvSpPr txBox="1">
              <a:spLocks noChangeArrowheads="1"/>
            </p:cNvSpPr>
            <p:nvPr/>
          </p:nvSpPr>
          <p:spPr bwMode="auto">
            <a:xfrm>
              <a:off x="0" y="1616317"/>
              <a:ext cx="9215803" cy="4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err="1" smtClean="0">
                  <a:solidFill>
                    <a:prstClr val="black"/>
                  </a:solidFill>
                  <a:latin typeface="Arial Narrow" panose="020B0606020202030204" pitchFamily="34" charset="0"/>
                  <a:ea typeface="ＭＳ Ｐゴシック" panose="020B0600070205080204" pitchFamily="34" charset="-128"/>
                  <a:sym typeface="Wingdings" pitchFamily="2" charset="2"/>
                </a:rPr>
                <a:t>Autonomie</a:t>
              </a: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  et recharge des batteries?  </a:t>
              </a:r>
              <a:endPar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endParaRPr>
            </a:p>
          </p:txBody>
        </p:sp>
        <p:sp>
          <p:nvSpPr>
            <p:cNvPr id="44" name="Chevron 5"/>
            <p:cNvSpPr/>
            <p:nvPr/>
          </p:nvSpPr>
          <p:spPr>
            <a:xfrm>
              <a:off x="189548" y="1657506"/>
              <a:ext cx="383931" cy="33264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pic>
          <p:nvPicPr>
            <p:cNvPr id="45" name="Image 44"/>
            <p:cNvPicPr>
              <a:picLocks noChangeAspect="1"/>
            </p:cNvPicPr>
            <p:nvPr/>
          </p:nvPicPr>
          <p:blipFill rotWithShape="1">
            <a:blip r:embed="rId5"/>
            <a:srcRect l="8585" t="8267" r="11872" b="18512"/>
            <a:stretch/>
          </p:blipFill>
          <p:spPr>
            <a:xfrm>
              <a:off x="6391436" y="1268163"/>
              <a:ext cx="1322775" cy="875413"/>
            </a:xfrm>
            <a:prstGeom prst="rect">
              <a:avLst/>
            </a:prstGeom>
          </p:spPr>
        </p:pic>
        <p:pic>
          <p:nvPicPr>
            <p:cNvPr id="47" name="Picture 6" descr="Borne de recharge pour véhicules électriques, à Rovaltai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81" t="11242" r="13029"/>
            <a:stretch/>
          </p:blipFill>
          <p:spPr bwMode="auto">
            <a:xfrm>
              <a:off x="7796816" y="1539997"/>
              <a:ext cx="1125390" cy="730068"/>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Imag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5971" y="5495449"/>
            <a:ext cx="864487" cy="73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e 53"/>
          <p:cNvGrpSpPr/>
          <p:nvPr/>
        </p:nvGrpSpPr>
        <p:grpSpPr>
          <a:xfrm>
            <a:off x="2056779" y="5774725"/>
            <a:ext cx="8448016" cy="428066"/>
            <a:chOff x="1476340" y="3879841"/>
            <a:chExt cx="10399713" cy="570490"/>
          </a:xfrm>
        </p:grpSpPr>
        <p:sp>
          <p:nvSpPr>
            <p:cNvPr id="55" name="Text Box 4"/>
            <p:cNvSpPr txBox="1">
              <a:spLocks noChangeArrowheads="1"/>
            </p:cNvSpPr>
            <p:nvPr/>
          </p:nvSpPr>
          <p:spPr bwMode="auto">
            <a:xfrm>
              <a:off x="1892265" y="3879841"/>
              <a:ext cx="9983788" cy="5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fr-FR"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Abondance des matériaux-recyclage </a:t>
              </a: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a:t>
              </a:r>
              <a:endPar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endParaRPr>
            </a:p>
          </p:txBody>
        </p:sp>
        <p:sp>
          <p:nvSpPr>
            <p:cNvPr id="56"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sp>
        <p:nvSpPr>
          <p:cNvPr id="57" name="Rectangle à coins arrondis 56"/>
          <p:cNvSpPr/>
          <p:nvPr/>
        </p:nvSpPr>
        <p:spPr>
          <a:xfrm>
            <a:off x="460733" y="1186181"/>
            <a:ext cx="8236090"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pic>
        <p:nvPicPr>
          <p:cNvPr id="59" name="Imag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4088974"/>
            <a:ext cx="588790" cy="606978"/>
          </a:xfrm>
          <a:prstGeom prst="rect">
            <a:avLst/>
          </a:prstGeom>
        </p:spPr>
      </p:pic>
      <p:pic>
        <p:nvPicPr>
          <p:cNvPr id="60" name="Image 59"/>
          <p:cNvPicPr>
            <a:picLocks noChangeAspect="1"/>
          </p:cNvPicPr>
          <p:nvPr/>
        </p:nvPicPr>
        <p:blipFill rotWithShape="1">
          <a:blip r:embed="rId10"/>
          <a:srcRect l="-2726" t="44379" r="16658" b="26035"/>
          <a:stretch/>
        </p:blipFill>
        <p:spPr>
          <a:xfrm rot="18019101">
            <a:off x="7604051" y="4369864"/>
            <a:ext cx="755658" cy="373314"/>
          </a:xfrm>
          <a:prstGeom prst="rect">
            <a:avLst/>
          </a:prstGeom>
        </p:spPr>
      </p:pic>
      <p:sp>
        <p:nvSpPr>
          <p:cNvPr id="61" name="Rectangle à coins arrondis 60"/>
          <p:cNvSpPr/>
          <p:nvPr/>
        </p:nvSpPr>
        <p:spPr>
          <a:xfrm>
            <a:off x="1859302" y="5470737"/>
            <a:ext cx="7487356"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2" name="Rectangle à coins arrondis 61"/>
          <p:cNvSpPr/>
          <p:nvPr/>
        </p:nvSpPr>
        <p:spPr>
          <a:xfrm>
            <a:off x="1222192" y="3996868"/>
            <a:ext cx="7610034"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3" name="Rectangle à coins arrondis 62"/>
          <p:cNvSpPr/>
          <p:nvPr/>
        </p:nvSpPr>
        <p:spPr>
          <a:xfrm>
            <a:off x="843358" y="2495821"/>
            <a:ext cx="7921859"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25" name="ZoneTexte 24"/>
          <p:cNvSpPr txBox="1"/>
          <p:nvPr/>
        </p:nvSpPr>
        <p:spPr>
          <a:xfrm>
            <a:off x="925450" y="16593"/>
            <a:ext cx="8178842" cy="584775"/>
          </a:xfrm>
          <a:prstGeom prst="rect">
            <a:avLst/>
          </a:prstGeom>
          <a:noFill/>
        </p:spPr>
        <p:txBody>
          <a:bodyPr wrap="none" rtlCol="0">
            <a:spAutoFit/>
          </a:bodyPr>
          <a:lstStyle/>
          <a:p>
            <a:pPr defTabSz="844083"/>
            <a:r>
              <a:rPr lang="fr-FR" sz="3200" b="1" dirty="0">
                <a:solidFill>
                  <a:schemeClr val="bg1"/>
                </a:solidFill>
              </a:rPr>
              <a:t>S</a:t>
            </a:r>
            <a:r>
              <a:rPr lang="fr-FR" sz="3200" dirty="0">
                <a:solidFill>
                  <a:schemeClr val="bg1"/>
                </a:solidFill>
              </a:rPr>
              <a:t>cience et innovation pour des meilleures batteries …</a:t>
            </a:r>
          </a:p>
        </p:txBody>
      </p:sp>
    </p:spTree>
    <p:extLst>
      <p:ext uri="{BB962C8B-B14F-4D97-AF65-F5344CB8AC3E}">
        <p14:creationId xmlns:p14="http://schemas.microsoft.com/office/powerpoint/2010/main" val="39756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29"/>
          <a:stretch/>
        </p:blipFill>
        <p:spPr bwMode="auto">
          <a:xfrm>
            <a:off x="381002" y="1174216"/>
            <a:ext cx="3516923" cy="167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36584" y="764705"/>
            <a:ext cx="2113079" cy="461665"/>
          </a:xfrm>
          <a:prstGeom prst="rect">
            <a:avLst/>
          </a:prstGeom>
          <a:noFill/>
        </p:spPr>
        <p:txBody>
          <a:bodyPr wrap="none" rtlCol="0">
            <a:spAutoFit/>
          </a:bodyPr>
          <a:lstStyle/>
          <a:p>
            <a:r>
              <a:rPr lang="fr-FR" sz="1846" b="1" dirty="0">
                <a:solidFill>
                  <a:prstClr val="white"/>
                </a:solidFill>
                <a:sym typeface="Wingdings"/>
              </a:rPr>
              <a:t></a:t>
            </a:r>
            <a:r>
              <a:rPr lang="fr-FR" sz="2215" b="1" dirty="0">
                <a:solidFill>
                  <a:prstClr val="white"/>
                </a:solidFill>
                <a:sym typeface="Wingdings"/>
              </a:rPr>
              <a:t>  </a:t>
            </a:r>
            <a:r>
              <a:rPr lang="fr-FR" sz="2400" dirty="0">
                <a:sym typeface="Wingdings"/>
              </a:rPr>
              <a:t>LiCoO</a:t>
            </a:r>
            <a:r>
              <a:rPr lang="fr-FR" sz="2400" baseline="-25000" dirty="0">
                <a:sym typeface="Wingdings"/>
              </a:rPr>
              <a:t>2 </a:t>
            </a:r>
            <a:r>
              <a:rPr lang="fr-FR" sz="2400" dirty="0">
                <a:sym typeface="Wingdings"/>
              </a:rPr>
              <a:t>(1991)</a:t>
            </a:r>
            <a:endParaRPr lang="fr-FR" sz="2400" dirty="0"/>
          </a:p>
        </p:txBody>
      </p:sp>
      <p:sp>
        <p:nvSpPr>
          <p:cNvPr id="17" name="ZoneTexte 16"/>
          <p:cNvSpPr txBox="1"/>
          <p:nvPr/>
        </p:nvSpPr>
        <p:spPr>
          <a:xfrm>
            <a:off x="1867599" y="2808760"/>
            <a:ext cx="1293944" cy="376385"/>
          </a:xfrm>
          <a:prstGeom prst="rect">
            <a:avLst/>
          </a:prstGeom>
          <a:noFill/>
        </p:spPr>
        <p:txBody>
          <a:bodyPr wrap="none" rtlCol="0">
            <a:spAutoFit/>
          </a:bodyPr>
          <a:lstStyle/>
          <a:p>
            <a:r>
              <a:rPr lang="fr-FR" sz="1846" b="1" dirty="0">
                <a:solidFill>
                  <a:srgbClr val="FF0000"/>
                </a:solidFill>
              </a:rPr>
              <a:t>(150 </a:t>
            </a:r>
            <a:r>
              <a:rPr lang="fr-FR" sz="1846" b="1" dirty="0" err="1">
                <a:solidFill>
                  <a:srgbClr val="FF0000"/>
                </a:solidFill>
              </a:rPr>
              <a:t>mAh</a:t>
            </a:r>
            <a:r>
              <a:rPr lang="fr-FR" sz="1846" b="1" dirty="0">
                <a:solidFill>
                  <a:srgbClr val="FF0000"/>
                </a:solidFill>
              </a:rPr>
              <a:t>/g)</a:t>
            </a:r>
          </a:p>
        </p:txBody>
      </p:sp>
      <p:sp>
        <p:nvSpPr>
          <p:cNvPr id="53" name="Chevron 5"/>
          <p:cNvSpPr/>
          <p:nvPr/>
        </p:nvSpPr>
        <p:spPr>
          <a:xfrm>
            <a:off x="734544" y="882751"/>
            <a:ext cx="234779" cy="223756"/>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sp>
        <p:nvSpPr>
          <p:cNvPr id="38" name="Espace réservé du texte 1"/>
          <p:cNvSpPr txBox="1">
            <a:spLocks/>
          </p:cNvSpPr>
          <p:nvPr/>
        </p:nvSpPr>
        <p:spPr bwMode="auto">
          <a:xfrm>
            <a:off x="933636" y="92042"/>
            <a:ext cx="89122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lnSpc>
                <a:spcPts val="2200"/>
              </a:lnSpc>
              <a:buFont typeface="Arial" pitchFamily="34" charset="0"/>
              <a:buNone/>
            </a:pPr>
            <a:r>
              <a:rPr lang="fr-FR" altLang="fr-FR" dirty="0">
                <a:solidFill>
                  <a:schemeClr val="bg1"/>
                </a:solidFill>
                <a:latin typeface="Arial Narrow" panose="020B0606020202030204" pitchFamily="34" charset="0"/>
                <a:cs typeface="Arial" pitchFamily="34" charset="0"/>
              </a:rPr>
              <a:t>Les </a:t>
            </a:r>
            <a:r>
              <a:rPr lang="fr-FR" altLang="fr-FR" dirty="0" smtClean="0">
                <a:solidFill>
                  <a:schemeClr val="bg1"/>
                </a:solidFill>
                <a:latin typeface="Arial Narrow" panose="020B0606020202030204" pitchFamily="34" charset="0"/>
                <a:cs typeface="Arial" pitchFamily="34" charset="0"/>
              </a:rPr>
              <a:t>oxydes </a:t>
            </a:r>
            <a:r>
              <a:rPr lang="fr-FR" altLang="fr-FR" dirty="0">
                <a:solidFill>
                  <a:schemeClr val="bg1"/>
                </a:solidFill>
                <a:latin typeface="Arial Narrow" panose="020B0606020202030204" pitchFamily="34" charset="0"/>
                <a:cs typeface="Arial" pitchFamily="34" charset="0"/>
              </a:rPr>
              <a:t>lamellaires : Evolution de leur capacité </a:t>
            </a:r>
          </a:p>
          <a:p>
            <a:pPr algn="ctr" eaLnBrk="1" hangingPunct="1">
              <a:lnSpc>
                <a:spcPts val="2200"/>
              </a:lnSpc>
              <a:buFont typeface="Arial" pitchFamily="34" charset="0"/>
              <a:buNone/>
            </a:pPr>
            <a:r>
              <a:rPr lang="fr-FR" altLang="fr-FR" dirty="0">
                <a:solidFill>
                  <a:schemeClr val="bg1"/>
                </a:solidFill>
                <a:latin typeface="Arial Narrow" panose="020B0606020202030204" pitchFamily="34" charset="0"/>
                <a:cs typeface="Arial" pitchFamily="34" charset="0"/>
              </a:rPr>
              <a:t>au fil des années via la chimie </a:t>
            </a:r>
          </a:p>
        </p:txBody>
      </p:sp>
      <p:grpSp>
        <p:nvGrpSpPr>
          <p:cNvPr id="46" name="Groupe 45"/>
          <p:cNvGrpSpPr/>
          <p:nvPr/>
        </p:nvGrpSpPr>
        <p:grpSpPr>
          <a:xfrm>
            <a:off x="4166660" y="1109455"/>
            <a:ext cx="3579813" cy="1520825"/>
            <a:chOff x="4312398" y="1649864"/>
            <a:chExt cx="3579813" cy="1520825"/>
          </a:xfrm>
        </p:grpSpPr>
        <p:pic>
          <p:nvPicPr>
            <p:cNvPr id="47" name="Picture 2" descr="http://t1.gstatic.com/images?q=tbn:ANd9GcQzjRLEtOSRvaLfMbR15VRXtB0Rc9qGUHZU6tVEWNmacITOfpEesobGg-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886" y="1649864"/>
              <a:ext cx="22193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lèche courbée vers la gauche 47"/>
            <p:cNvSpPr/>
            <p:nvPr/>
          </p:nvSpPr>
          <p:spPr>
            <a:xfrm rot="14713228">
              <a:off x="4764042" y="1590332"/>
              <a:ext cx="439738" cy="1343025"/>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b="1" i="0">
                <a:solidFill>
                  <a:prstClr val="black"/>
                </a:solidFill>
              </a:endParaRPr>
            </a:p>
          </p:txBody>
        </p:sp>
      </p:grpSp>
      <p:grpSp>
        <p:nvGrpSpPr>
          <p:cNvPr id="49" name="Groupe 48"/>
          <p:cNvGrpSpPr/>
          <p:nvPr/>
        </p:nvGrpSpPr>
        <p:grpSpPr>
          <a:xfrm>
            <a:off x="3742517" y="784511"/>
            <a:ext cx="5739618" cy="2469885"/>
            <a:chOff x="3361517" y="860710"/>
            <a:chExt cx="5739618" cy="2469885"/>
          </a:xfrm>
        </p:grpSpPr>
        <p:sp>
          <p:nvSpPr>
            <p:cNvPr id="50" name="Rectangle 49"/>
            <p:cNvSpPr/>
            <p:nvPr/>
          </p:nvSpPr>
          <p:spPr>
            <a:xfrm>
              <a:off x="3387208" y="1011101"/>
              <a:ext cx="251317" cy="197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solidFill>
                  <a:prstClr val="white"/>
                </a:solidFill>
              </a:endParaRPr>
            </a:p>
          </p:txBody>
        </p:sp>
        <p:grpSp>
          <p:nvGrpSpPr>
            <p:cNvPr id="55" name="Groupe 54"/>
            <p:cNvGrpSpPr/>
            <p:nvPr/>
          </p:nvGrpSpPr>
          <p:grpSpPr>
            <a:xfrm>
              <a:off x="3361517" y="860710"/>
              <a:ext cx="5739618" cy="2469885"/>
              <a:chOff x="3361517" y="974353"/>
              <a:chExt cx="5739618" cy="2469885"/>
            </a:xfrm>
          </p:grpSpPr>
          <p:grpSp>
            <p:nvGrpSpPr>
              <p:cNvPr id="71" name="Groupe 70"/>
              <p:cNvGrpSpPr/>
              <p:nvPr/>
            </p:nvGrpSpPr>
            <p:grpSpPr>
              <a:xfrm>
                <a:off x="3361517" y="974353"/>
                <a:ext cx="5739618" cy="2469885"/>
                <a:chOff x="3688080" y="675164"/>
                <a:chExt cx="6217920" cy="2763591"/>
              </a:xfrm>
            </p:grpSpPr>
            <p:sp>
              <p:nvSpPr>
                <p:cNvPr id="73" name="Rectangle 72"/>
                <p:cNvSpPr/>
                <p:nvPr/>
              </p:nvSpPr>
              <p:spPr>
                <a:xfrm>
                  <a:off x="3688080" y="775615"/>
                  <a:ext cx="6217920" cy="2642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a:p>
              </p:txBody>
            </p:sp>
            <p:grpSp>
              <p:nvGrpSpPr>
                <p:cNvPr id="74" name="Groupe 73"/>
                <p:cNvGrpSpPr/>
                <p:nvPr/>
              </p:nvGrpSpPr>
              <p:grpSpPr>
                <a:xfrm>
                  <a:off x="3941735" y="675164"/>
                  <a:ext cx="5724401" cy="2763591"/>
                  <a:chOff x="3941735" y="675164"/>
                  <a:chExt cx="5724401" cy="2763591"/>
                </a:xfrm>
              </p:grpSpPr>
              <p:pic>
                <p:nvPicPr>
                  <p:cNvPr id="7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27" b="7575"/>
                  <a:stretch/>
                </p:blipFill>
                <p:spPr bwMode="auto">
                  <a:xfrm>
                    <a:off x="6347973" y="1390152"/>
                    <a:ext cx="2464365" cy="16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ZoneTexte 75"/>
                  <p:cNvSpPr txBox="1"/>
                  <p:nvPr/>
                </p:nvSpPr>
                <p:spPr>
                  <a:xfrm>
                    <a:off x="7317979" y="775615"/>
                    <a:ext cx="519586" cy="548418"/>
                  </a:xfrm>
                  <a:prstGeom prst="rect">
                    <a:avLst/>
                  </a:prstGeom>
                  <a:noFill/>
                </p:spPr>
                <p:txBody>
                  <a:bodyPr wrap="none" rtlCol="0">
                    <a:spAutoFit/>
                  </a:bodyPr>
                  <a:lstStyle/>
                  <a:p>
                    <a:r>
                      <a:rPr lang="fr-FR" sz="2585" b="1" dirty="0">
                        <a:solidFill>
                          <a:prstClr val="white"/>
                        </a:solidFill>
                        <a:sym typeface="Wingdings"/>
                      </a:rPr>
                      <a:t></a:t>
                    </a:r>
                    <a:endParaRPr lang="fr-FR" sz="2585" b="1" dirty="0">
                      <a:solidFill>
                        <a:prstClr val="white"/>
                      </a:solidFill>
                    </a:endParaRPr>
                  </a:p>
                </p:txBody>
              </p:sp>
              <p:sp>
                <p:nvSpPr>
                  <p:cNvPr id="77" name="ZoneTexte 76"/>
                  <p:cNvSpPr txBox="1"/>
                  <p:nvPr/>
                </p:nvSpPr>
                <p:spPr>
                  <a:xfrm>
                    <a:off x="5913025" y="675164"/>
                    <a:ext cx="3753111" cy="516564"/>
                  </a:xfrm>
                  <a:prstGeom prst="rect">
                    <a:avLst/>
                  </a:prstGeom>
                  <a:noFill/>
                </p:spPr>
                <p:txBody>
                  <a:bodyPr wrap="none" rtlCol="0">
                    <a:spAutoFit/>
                  </a:bodyPr>
                  <a:lstStyle/>
                  <a:p>
                    <a:r>
                      <a:rPr lang="en-US" sz="1846" b="1" dirty="0">
                        <a:solidFill>
                          <a:prstClr val="white"/>
                        </a:solidFill>
                        <a:sym typeface="Wingdings"/>
                      </a:rPr>
                      <a:t></a:t>
                    </a:r>
                    <a:r>
                      <a:rPr lang="en-US" sz="2215" b="1" dirty="0">
                        <a:solidFill>
                          <a:prstClr val="white"/>
                        </a:solidFill>
                        <a:sym typeface="Wingdings"/>
                      </a:rPr>
                      <a:t>  </a:t>
                    </a:r>
                    <a:r>
                      <a:rPr lang="en-US" sz="2400" dirty="0" smtClean="0">
                        <a:sym typeface="Wingdings"/>
                      </a:rPr>
                      <a:t>Oxides </a:t>
                    </a:r>
                    <a:r>
                      <a:rPr lang="en-US" sz="2400" dirty="0" err="1" smtClean="0">
                        <a:sym typeface="Wingdings"/>
                      </a:rPr>
                      <a:t>lamellaires</a:t>
                    </a:r>
                    <a:r>
                      <a:rPr lang="en-US" sz="2400" dirty="0" smtClean="0">
                        <a:sym typeface="Wingdings"/>
                      </a:rPr>
                      <a:t> </a:t>
                    </a:r>
                    <a:r>
                      <a:rPr lang="fr-FR" sz="2400" dirty="0" smtClean="0">
                        <a:sym typeface="Wingdings"/>
                      </a:rPr>
                      <a:t>(2008</a:t>
                    </a:r>
                    <a:r>
                      <a:rPr lang="fr-FR" sz="2400" dirty="0">
                        <a:sym typeface="Wingdings"/>
                      </a:rPr>
                      <a:t>)</a:t>
                    </a:r>
                    <a:endParaRPr lang="fr-FR" sz="2400" dirty="0"/>
                  </a:p>
                </p:txBody>
              </p:sp>
              <p:sp>
                <p:nvSpPr>
                  <p:cNvPr id="78" name="Flèche droite à entaille 77"/>
                  <p:cNvSpPr>
                    <a:spLocks noChangeArrowheads="1"/>
                  </p:cNvSpPr>
                  <p:nvPr/>
                </p:nvSpPr>
                <p:spPr bwMode="auto">
                  <a:xfrm>
                    <a:off x="3941735" y="1991991"/>
                    <a:ext cx="2201885" cy="282326"/>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400" b="1" dirty="0">
                      <a:solidFill>
                        <a:prstClr val="white"/>
                      </a:solidFill>
                      <a:latin typeface="Calibri"/>
                    </a:endParaRPr>
                  </a:p>
                </p:txBody>
              </p:sp>
              <p:sp>
                <p:nvSpPr>
                  <p:cNvPr id="79" name="ZoneTexte 78"/>
                  <p:cNvSpPr txBox="1"/>
                  <p:nvPr/>
                </p:nvSpPr>
                <p:spPr>
                  <a:xfrm>
                    <a:off x="3981487" y="1475575"/>
                    <a:ext cx="2102758" cy="619876"/>
                  </a:xfrm>
                  <a:prstGeom prst="rect">
                    <a:avLst/>
                  </a:prstGeom>
                  <a:noFill/>
                </p:spPr>
                <p:txBody>
                  <a:bodyPr wrap="square" rtlCol="0">
                    <a:spAutoFit/>
                  </a:bodyPr>
                  <a:lstStyle/>
                  <a:p>
                    <a:pPr algn="ctr">
                      <a:lnSpc>
                        <a:spcPts val="1846"/>
                      </a:lnSpc>
                    </a:pPr>
                    <a:r>
                      <a:rPr lang="en-US" sz="1846" dirty="0">
                        <a:solidFill>
                          <a:prstClr val="black"/>
                        </a:solidFill>
                      </a:rPr>
                      <a:t>Replacement of Co par le Ni et </a:t>
                    </a:r>
                    <a:r>
                      <a:rPr lang="en-US" sz="1846" dirty="0" err="1">
                        <a:solidFill>
                          <a:prstClr val="black"/>
                        </a:solidFill>
                      </a:rPr>
                      <a:t>Mn</a:t>
                    </a:r>
                    <a:endParaRPr lang="en-US" sz="1846" dirty="0">
                      <a:solidFill>
                        <a:prstClr val="black"/>
                      </a:solidFill>
                    </a:endParaRPr>
                  </a:p>
                </p:txBody>
              </p:sp>
              <p:sp>
                <p:nvSpPr>
                  <p:cNvPr id="80" name="ZoneTexte 79"/>
                  <p:cNvSpPr txBox="1"/>
                  <p:nvPr/>
                </p:nvSpPr>
                <p:spPr>
                  <a:xfrm>
                    <a:off x="7445225" y="3017612"/>
                    <a:ext cx="1401773" cy="421143"/>
                  </a:xfrm>
                  <a:prstGeom prst="rect">
                    <a:avLst/>
                  </a:prstGeom>
                  <a:noFill/>
                </p:spPr>
                <p:txBody>
                  <a:bodyPr wrap="none" rtlCol="0">
                    <a:spAutoFit/>
                  </a:bodyPr>
                  <a:lstStyle/>
                  <a:p>
                    <a:r>
                      <a:rPr lang="fr-FR" sz="1846" b="1" dirty="0">
                        <a:solidFill>
                          <a:srgbClr val="FF0000"/>
                        </a:solidFill>
                      </a:rPr>
                      <a:t>(180 </a:t>
                    </a:r>
                    <a:r>
                      <a:rPr lang="fr-FR" sz="1846" b="1" dirty="0" err="1">
                        <a:solidFill>
                          <a:srgbClr val="FF0000"/>
                        </a:solidFill>
                      </a:rPr>
                      <a:t>mAh</a:t>
                    </a:r>
                    <a:r>
                      <a:rPr lang="fr-FR" sz="1846" b="1" dirty="0">
                        <a:solidFill>
                          <a:srgbClr val="FF0000"/>
                        </a:solidFill>
                      </a:rPr>
                      <a:t>/g)</a:t>
                    </a:r>
                  </a:p>
                </p:txBody>
              </p:sp>
              <p:pic>
                <p:nvPicPr>
                  <p:cNvPr id="8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362" t="34796" b="43710"/>
                  <a:stretch/>
                </p:blipFill>
                <p:spPr bwMode="auto">
                  <a:xfrm>
                    <a:off x="4127364" y="2193146"/>
                    <a:ext cx="2018553" cy="6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362" t="70801" b="13630"/>
                  <a:stretch/>
                </p:blipFill>
                <p:spPr bwMode="auto">
                  <a:xfrm>
                    <a:off x="4127364" y="2626856"/>
                    <a:ext cx="1845547" cy="39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2" name="Chevron 5"/>
              <p:cNvSpPr/>
              <p:nvPr/>
            </p:nvSpPr>
            <p:spPr>
              <a:xfrm>
                <a:off x="5582024" y="1091322"/>
                <a:ext cx="234779" cy="24613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grpSp>
      <p:grpSp>
        <p:nvGrpSpPr>
          <p:cNvPr id="43" name="Groupe 42"/>
          <p:cNvGrpSpPr/>
          <p:nvPr/>
        </p:nvGrpSpPr>
        <p:grpSpPr>
          <a:xfrm>
            <a:off x="4848250" y="3252016"/>
            <a:ext cx="2353794" cy="922482"/>
            <a:chOff x="4017112" y="3416460"/>
            <a:chExt cx="2549943" cy="999355"/>
          </a:xfrm>
        </p:grpSpPr>
        <p:sp>
          <p:nvSpPr>
            <p:cNvPr id="45" name="Rectangle 44"/>
            <p:cNvSpPr/>
            <p:nvPr/>
          </p:nvSpPr>
          <p:spPr>
            <a:xfrm>
              <a:off x="4017112" y="3416460"/>
              <a:ext cx="2549943" cy="452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p:cNvSpPr/>
            <p:nvPr/>
          </p:nvSpPr>
          <p:spPr>
            <a:xfrm>
              <a:off x="5297337" y="3662987"/>
              <a:ext cx="492021" cy="75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white"/>
                </a:solidFill>
                <a:effectLst/>
                <a:uLnTx/>
                <a:uFillTx/>
                <a:latin typeface="Arial"/>
                <a:ea typeface="+mn-ea"/>
                <a:cs typeface="+mn-cs"/>
              </a:endParaRPr>
            </a:p>
          </p:txBody>
        </p:sp>
      </p:grpSp>
      <p:pic>
        <p:nvPicPr>
          <p:cNvPr id="52" name="Image 51"/>
          <p:cNvPicPr>
            <a:picLocks noChangeAspect="1"/>
          </p:cNvPicPr>
          <p:nvPr/>
        </p:nvPicPr>
        <p:blipFill>
          <a:blip r:embed="rId7"/>
          <a:stretch>
            <a:fillRect/>
          </a:stretch>
        </p:blipFill>
        <p:spPr>
          <a:xfrm>
            <a:off x="4073507" y="3503433"/>
            <a:ext cx="4351441" cy="2948040"/>
          </a:xfrm>
          <a:prstGeom prst="rect">
            <a:avLst/>
          </a:prstGeom>
        </p:spPr>
      </p:pic>
      <p:sp>
        <p:nvSpPr>
          <p:cNvPr id="67" name="Rectangle 66"/>
          <p:cNvSpPr/>
          <p:nvPr/>
        </p:nvSpPr>
        <p:spPr>
          <a:xfrm>
            <a:off x="-885864" y="3458729"/>
            <a:ext cx="4572000" cy="273023"/>
          </a:xfrm>
          <a:prstGeom prst="rect">
            <a:avLst/>
          </a:prstGeom>
        </p:spPr>
        <p:txBody>
          <a:bodyPr>
            <a:spAutoFit/>
          </a:bodyPr>
          <a:lstStyle/>
          <a:p>
            <a:pPr algn="ctr" defTabSz="844083">
              <a:lnSpc>
                <a:spcPts val="1400"/>
              </a:lnSpc>
            </a:pPr>
            <a:endParaRPr lang="fr-FR" sz="1600" dirty="0">
              <a:solidFill>
                <a:prstClr val="black"/>
              </a:solidFill>
            </a:endParaRPr>
          </a:p>
        </p:txBody>
      </p:sp>
      <p:grpSp>
        <p:nvGrpSpPr>
          <p:cNvPr id="2" name="Groupe 1"/>
          <p:cNvGrpSpPr/>
          <p:nvPr/>
        </p:nvGrpSpPr>
        <p:grpSpPr>
          <a:xfrm>
            <a:off x="155670" y="3503433"/>
            <a:ext cx="7764113" cy="3347362"/>
            <a:chOff x="155670" y="3503433"/>
            <a:chExt cx="7764113" cy="3347362"/>
          </a:xfrm>
        </p:grpSpPr>
        <p:grpSp>
          <p:nvGrpSpPr>
            <p:cNvPr id="68" name="Groupe 67"/>
            <p:cNvGrpSpPr/>
            <p:nvPr/>
          </p:nvGrpSpPr>
          <p:grpSpPr>
            <a:xfrm>
              <a:off x="2239517" y="6389130"/>
              <a:ext cx="5680266" cy="461665"/>
              <a:chOff x="1835696" y="6294250"/>
              <a:chExt cx="5680266" cy="461665"/>
            </a:xfrm>
          </p:grpSpPr>
          <p:sp>
            <p:nvSpPr>
              <p:cNvPr id="69" name="Rectangle à coins arrondis 68"/>
              <p:cNvSpPr/>
              <p:nvPr/>
            </p:nvSpPr>
            <p:spPr>
              <a:xfrm>
                <a:off x="1835696" y="6356593"/>
                <a:ext cx="5356116" cy="36204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0" name="ZoneTexte 69"/>
              <p:cNvSpPr txBox="1"/>
              <p:nvPr/>
            </p:nvSpPr>
            <p:spPr>
              <a:xfrm>
                <a:off x="2115122" y="6294250"/>
                <a:ext cx="5400840" cy="461665"/>
              </a:xfrm>
              <a:prstGeom prst="rect">
                <a:avLst/>
              </a:prstGeom>
              <a:noFill/>
            </p:spPr>
            <p:txBody>
              <a:bodyPr wrap="square" rtlCol="0">
                <a:spAutoFit/>
              </a:bodyPr>
              <a:lstStyle/>
              <a:p>
                <a:r>
                  <a:rPr lang="fr-FR" sz="2400" dirty="0">
                    <a:solidFill>
                      <a:schemeClr val="bg1"/>
                    </a:solidFill>
                  </a:rPr>
                  <a:t>Comment augmenter la densité </a:t>
                </a:r>
                <a:r>
                  <a:rPr lang="fr-FR" sz="2400" dirty="0" smtClean="0">
                    <a:solidFill>
                      <a:schemeClr val="bg1"/>
                    </a:solidFill>
                  </a:rPr>
                  <a:t>d’énergie ?</a:t>
                </a:r>
                <a:endParaRPr lang="fr-FR" sz="2400" dirty="0">
                  <a:solidFill>
                    <a:schemeClr val="bg1"/>
                  </a:solidFill>
                </a:endParaRPr>
              </a:p>
            </p:txBody>
          </p:sp>
        </p:grpSp>
        <p:grpSp>
          <p:nvGrpSpPr>
            <p:cNvPr id="11" name="Groupe 10"/>
            <p:cNvGrpSpPr/>
            <p:nvPr/>
          </p:nvGrpSpPr>
          <p:grpSpPr>
            <a:xfrm>
              <a:off x="155670" y="3503433"/>
              <a:ext cx="7042721" cy="2674792"/>
              <a:chOff x="155670" y="3503433"/>
              <a:chExt cx="7042721" cy="2674792"/>
            </a:xfrm>
          </p:grpSpPr>
          <p:grpSp>
            <p:nvGrpSpPr>
              <p:cNvPr id="54" name="Groupe 53"/>
              <p:cNvGrpSpPr/>
              <p:nvPr/>
            </p:nvGrpSpPr>
            <p:grpSpPr>
              <a:xfrm>
                <a:off x="264806" y="3503433"/>
                <a:ext cx="6933585" cy="2674792"/>
                <a:chOff x="-1144329" y="3689243"/>
                <a:chExt cx="6933585" cy="2674792"/>
              </a:xfrm>
            </p:grpSpPr>
            <p:grpSp>
              <p:nvGrpSpPr>
                <p:cNvPr id="56" name="Groupe 55"/>
                <p:cNvGrpSpPr/>
                <p:nvPr/>
              </p:nvGrpSpPr>
              <p:grpSpPr>
                <a:xfrm>
                  <a:off x="-1144329" y="3828098"/>
                  <a:ext cx="4572000" cy="2535937"/>
                  <a:chOff x="-1149700" y="3702484"/>
                  <a:chExt cx="4572000" cy="2535937"/>
                </a:xfrm>
              </p:grpSpPr>
              <p:pic>
                <p:nvPicPr>
                  <p:cNvPr id="6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19228"/>
                  <a:stretch/>
                </p:blipFill>
                <p:spPr bwMode="auto">
                  <a:xfrm>
                    <a:off x="283509" y="4247005"/>
                    <a:ext cx="1763928" cy="199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p:nvSpPr>
                <p:spPr>
                  <a:xfrm>
                    <a:off x="-1149700" y="3702484"/>
                    <a:ext cx="4572000" cy="503279"/>
                  </a:xfrm>
                  <a:prstGeom prst="rect">
                    <a:avLst/>
                  </a:prstGeom>
                </p:spPr>
                <p:txBody>
                  <a:bodyPr>
                    <a:spAutoFit/>
                  </a:bodyPr>
                  <a:lstStyle/>
                  <a:p>
                    <a:pPr algn="ctr" defTabSz="844083">
                      <a:lnSpc>
                        <a:spcPts val="1600"/>
                      </a:lnSpc>
                    </a:pPr>
                    <a:r>
                      <a:rPr lang="fr-FR" i="0" dirty="0">
                        <a:solidFill>
                          <a:schemeClr val="bg1"/>
                        </a:solidFill>
                      </a:rPr>
                      <a:t>Extraction du cobalt : </a:t>
                    </a:r>
                  </a:p>
                  <a:p>
                    <a:pPr algn="ctr" defTabSz="844083">
                      <a:lnSpc>
                        <a:spcPts val="1600"/>
                      </a:lnSpc>
                    </a:pPr>
                    <a:r>
                      <a:rPr lang="fr-FR" i="0" dirty="0">
                        <a:solidFill>
                          <a:schemeClr val="bg1"/>
                        </a:solidFill>
                      </a:rPr>
                      <a:t>Un problème éthique</a:t>
                    </a:r>
                  </a:p>
                </p:txBody>
              </p:sp>
            </p:grpSp>
            <p:grpSp>
              <p:nvGrpSpPr>
                <p:cNvPr id="60" name="Groupe 59"/>
                <p:cNvGrpSpPr/>
                <p:nvPr/>
              </p:nvGrpSpPr>
              <p:grpSpPr>
                <a:xfrm>
                  <a:off x="4255695" y="3689243"/>
                  <a:ext cx="1533561" cy="1342576"/>
                  <a:chOff x="4255695" y="3689243"/>
                  <a:chExt cx="1533561" cy="1342576"/>
                </a:xfrm>
              </p:grpSpPr>
              <p:sp>
                <p:nvSpPr>
                  <p:cNvPr id="61" name="ZoneTexte 60"/>
                  <p:cNvSpPr txBox="1"/>
                  <p:nvPr/>
                </p:nvSpPr>
                <p:spPr>
                  <a:xfrm>
                    <a:off x="4255695" y="3689243"/>
                    <a:ext cx="1533561" cy="633635"/>
                  </a:xfrm>
                  <a:prstGeom prst="rect">
                    <a:avLst/>
                  </a:prstGeom>
                  <a:noFill/>
                </p:spPr>
                <p:txBody>
                  <a:bodyPr wrap="none" rtlCol="0">
                    <a:spAutoFit/>
                  </a:bodyPr>
                  <a:lstStyle/>
                  <a:p>
                    <a:pPr algn="ctr">
                      <a:lnSpc>
                        <a:spcPts val="2100"/>
                      </a:lnSpc>
                    </a:pPr>
                    <a:r>
                      <a:rPr lang="fr-FR" sz="2200" i="0" dirty="0" err="1" smtClean="0"/>
                      <a:t>Today</a:t>
                    </a:r>
                    <a:r>
                      <a:rPr lang="fr-FR" sz="2200" i="0" dirty="0" smtClean="0"/>
                      <a:t> </a:t>
                    </a:r>
                    <a:r>
                      <a:rPr lang="fr-FR" sz="2200" i="0" dirty="0" err="1" smtClean="0"/>
                      <a:t>EVs</a:t>
                    </a:r>
                    <a:endParaRPr lang="fr-FR" sz="2200" i="0" dirty="0" smtClean="0"/>
                  </a:p>
                  <a:p>
                    <a:pPr algn="ctr">
                      <a:lnSpc>
                        <a:spcPts val="2100"/>
                      </a:lnSpc>
                    </a:pPr>
                    <a:r>
                      <a:rPr lang="fr-FR" sz="2200" i="0" dirty="0" smtClean="0"/>
                      <a:t>"</a:t>
                    </a:r>
                    <a:r>
                      <a:rPr lang="fr-FR" sz="2200" i="0" dirty="0">
                        <a:solidFill>
                          <a:srgbClr val="00B050"/>
                        </a:solidFill>
                      </a:rPr>
                      <a:t>8</a:t>
                    </a:r>
                    <a:r>
                      <a:rPr lang="fr-FR" sz="2200" i="0" dirty="0">
                        <a:solidFill>
                          <a:srgbClr val="0000FF"/>
                        </a:solidFill>
                      </a:rPr>
                      <a:t>1</a:t>
                    </a:r>
                    <a:r>
                      <a:rPr lang="fr-FR" sz="2200" i="0" dirty="0">
                        <a:solidFill>
                          <a:srgbClr val="FF0000"/>
                        </a:solidFill>
                      </a:rPr>
                      <a:t>1" </a:t>
                    </a:r>
                    <a:r>
                      <a:rPr lang="fr-FR" sz="2400" i="0" dirty="0">
                        <a:solidFill>
                          <a:srgbClr val="FF0000"/>
                        </a:solidFill>
                      </a:rPr>
                      <a:t> </a:t>
                    </a:r>
                    <a:endParaRPr lang="fr-FR" sz="2400" i="0" dirty="0"/>
                  </a:p>
                </p:txBody>
              </p:sp>
              <p:sp>
                <p:nvSpPr>
                  <p:cNvPr id="62" name="Flèche droite à entaille 61"/>
                  <p:cNvSpPr/>
                  <p:nvPr/>
                </p:nvSpPr>
                <p:spPr>
                  <a:xfrm rot="4704472">
                    <a:off x="5268677" y="4561429"/>
                    <a:ext cx="895060" cy="45719"/>
                  </a:xfrm>
                  <a:prstGeom prst="notch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i="0"/>
                  </a:p>
                </p:txBody>
              </p:sp>
            </p:grpSp>
          </p:grpSp>
          <p:sp>
            <p:nvSpPr>
              <p:cNvPr id="9" name="Rectangle 8"/>
              <p:cNvSpPr/>
              <p:nvPr/>
            </p:nvSpPr>
            <p:spPr>
              <a:xfrm>
                <a:off x="155670" y="3757466"/>
                <a:ext cx="4953000" cy="451406"/>
              </a:xfrm>
              <a:prstGeom prst="rect">
                <a:avLst/>
              </a:prstGeom>
            </p:spPr>
            <p:txBody>
              <a:bodyPr>
                <a:spAutoFit/>
              </a:bodyPr>
              <a:lstStyle/>
              <a:p>
                <a:pPr algn="ctr" defTabSz="844083">
                  <a:lnSpc>
                    <a:spcPts val="1400"/>
                  </a:lnSpc>
                </a:pPr>
                <a:r>
                  <a:rPr lang="fr-FR" sz="1400" dirty="0">
                    <a:solidFill>
                      <a:prstClr val="black"/>
                    </a:solidFill>
                  </a:rPr>
                  <a:t>Extraction du Co:: </a:t>
                </a:r>
              </a:p>
              <a:p>
                <a:pPr algn="ctr" defTabSz="844083">
                  <a:lnSpc>
                    <a:spcPts val="1400"/>
                  </a:lnSpc>
                </a:pPr>
                <a:r>
                  <a:rPr lang="fr-FR" sz="1400" dirty="0">
                    <a:solidFill>
                      <a:prstClr val="black"/>
                    </a:solidFill>
                  </a:rPr>
                  <a:t>un problème d’éthique </a:t>
                </a:r>
              </a:p>
            </p:txBody>
          </p:sp>
        </p:grpSp>
      </p:grpSp>
    </p:spTree>
    <p:extLst>
      <p:ext uri="{BB962C8B-B14F-4D97-AF65-F5344CB8AC3E}">
        <p14:creationId xmlns:p14="http://schemas.microsoft.com/office/powerpoint/2010/main" val="20158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3"/>
                                        </p:tgtEl>
                                      </p:cBhvr>
                                    </p:animEffect>
                                    <p:set>
                                      <p:cBhvr>
                                        <p:cTn id="15" dur="1" fill="hold">
                                          <p:stCondLst>
                                            <p:cond delay="499"/>
                                          </p:stCondLst>
                                        </p:cTn>
                                        <p:tgtEl>
                                          <p:spTgt spid="4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811379" y="6170868"/>
            <a:ext cx="3805040" cy="31630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ZoneTexte 155"/>
          <p:cNvSpPr txBox="1"/>
          <p:nvPr/>
        </p:nvSpPr>
        <p:spPr>
          <a:xfrm>
            <a:off x="1355069" y="42013"/>
            <a:ext cx="7035657" cy="707886"/>
          </a:xfrm>
          <a:prstGeom prst="rect">
            <a:avLst/>
          </a:prstGeom>
          <a:noFill/>
        </p:spPr>
        <p:txBody>
          <a:bodyPr wrap="square" rtlCol="0">
            <a:spAutoFit/>
          </a:bodyPr>
          <a:lstStyle/>
          <a:p>
            <a:pPr algn="ctr" defTabSz="779173">
              <a:lnSpc>
                <a:spcPts val="2386"/>
              </a:lnSpc>
              <a:defRPr/>
            </a:pPr>
            <a:r>
              <a:rPr lang="fr-FR" sz="2727" dirty="0">
                <a:solidFill>
                  <a:prstClr val="white"/>
                </a:solidFill>
              </a:rPr>
              <a:t>Augmentation de la densité d’énergie: Le nouveau paradigme du redox anionique</a:t>
            </a:r>
          </a:p>
        </p:txBody>
      </p:sp>
      <p:sp>
        <p:nvSpPr>
          <p:cNvPr id="164" name="ZoneTexte 163"/>
          <p:cNvSpPr txBox="1"/>
          <p:nvPr/>
        </p:nvSpPr>
        <p:spPr>
          <a:xfrm>
            <a:off x="470890" y="6670468"/>
            <a:ext cx="8804013" cy="249748"/>
          </a:xfrm>
          <a:prstGeom prst="rect">
            <a:avLst/>
          </a:prstGeom>
          <a:noFill/>
        </p:spPr>
        <p:txBody>
          <a:bodyPr wrap="none" rtlCol="0">
            <a:spAutoFit/>
          </a:bodyPr>
          <a:lstStyle/>
          <a:p>
            <a:pPr defTabSz="779173">
              <a:defRPr/>
            </a:pPr>
            <a:r>
              <a:rPr lang="en-GB" sz="1023" b="1" dirty="0">
                <a:solidFill>
                  <a:prstClr val="white"/>
                </a:solidFill>
              </a:rPr>
              <a:t>NATURE MATERIALS, 2013, 12, 827-835                   .       </a:t>
            </a:r>
            <a:r>
              <a:rPr lang="fr-FR" sz="1023" b="1" dirty="0">
                <a:solidFill>
                  <a:prstClr val="white"/>
                </a:solidFill>
              </a:rPr>
              <a:t>NATURE MATERIALS | VOL 14 | FEBRUARY 2015, </a:t>
            </a:r>
            <a:r>
              <a:rPr lang="fr-FR" sz="1023" b="1" dirty="0">
                <a:solidFill>
                  <a:prstClr val="black"/>
                </a:solidFill>
              </a:rPr>
              <a:t>                                                   </a:t>
            </a:r>
            <a:r>
              <a:rPr lang="fr-FR" sz="1023" b="1" dirty="0">
                <a:solidFill>
                  <a:prstClr val="white"/>
                </a:solidFill>
              </a:rPr>
              <a:t>SCIENCE, 2015, 305 (6267)</a:t>
            </a:r>
          </a:p>
        </p:txBody>
      </p:sp>
      <p:sp>
        <p:nvSpPr>
          <p:cNvPr id="171" name="Rectangle 170"/>
          <p:cNvSpPr/>
          <p:nvPr/>
        </p:nvSpPr>
        <p:spPr>
          <a:xfrm>
            <a:off x="757047" y="1047806"/>
            <a:ext cx="4033230" cy="412934"/>
          </a:xfrm>
          <a:prstGeom prst="rect">
            <a:avLst/>
          </a:prstGeom>
          <a:noFill/>
        </p:spPr>
        <p:txBody>
          <a:bodyPr wrap="square">
            <a:spAutoFit/>
          </a:bodyPr>
          <a:lstStyle/>
          <a:p>
            <a:pPr algn="ctr" defTabSz="779173">
              <a:lnSpc>
                <a:spcPts val="2517"/>
              </a:lnSpc>
              <a:defRPr/>
            </a:pPr>
            <a:r>
              <a:rPr lang="en-US" sz="2045" b="1" dirty="0">
                <a:solidFill>
                  <a:prstClr val="white"/>
                </a:solidFill>
              </a:rPr>
              <a:t>   </a:t>
            </a:r>
            <a:endParaRPr lang="fr-FR" sz="2045" b="1" dirty="0">
              <a:solidFill>
                <a:prstClr val="white"/>
              </a:solidFill>
            </a:endParaRPr>
          </a:p>
        </p:txBody>
      </p:sp>
      <p:sp>
        <p:nvSpPr>
          <p:cNvPr id="173" name="ZoneTexte 172"/>
          <p:cNvSpPr txBox="1"/>
          <p:nvPr/>
        </p:nvSpPr>
        <p:spPr>
          <a:xfrm>
            <a:off x="799348" y="1045191"/>
            <a:ext cx="3817071" cy="348109"/>
          </a:xfrm>
          <a:prstGeom prst="rect">
            <a:avLst/>
          </a:prstGeom>
          <a:noFill/>
        </p:spPr>
        <p:txBody>
          <a:bodyPr wrap="none" rtlCol="0">
            <a:spAutoFit/>
          </a:bodyPr>
          <a:lstStyle/>
          <a:p>
            <a:pPr defTabSz="779173">
              <a:defRPr/>
            </a:pPr>
            <a:r>
              <a:rPr lang="fr-FR" sz="1662" b="1" dirty="0"/>
              <a:t>Le redox cationique: seule croyance (1991) </a:t>
            </a:r>
          </a:p>
        </p:txBody>
      </p:sp>
      <p:grpSp>
        <p:nvGrpSpPr>
          <p:cNvPr id="62" name="Groupe 61"/>
          <p:cNvGrpSpPr/>
          <p:nvPr/>
        </p:nvGrpSpPr>
        <p:grpSpPr>
          <a:xfrm>
            <a:off x="757046" y="3697168"/>
            <a:ext cx="4281941" cy="460519"/>
            <a:chOff x="6033533" y="2349626"/>
            <a:chExt cx="5025333" cy="540471"/>
          </a:xfrm>
        </p:grpSpPr>
        <p:sp>
          <p:nvSpPr>
            <p:cNvPr id="142" name="Rectangle 141"/>
            <p:cNvSpPr/>
            <p:nvPr/>
          </p:nvSpPr>
          <p:spPr>
            <a:xfrm>
              <a:off x="6204765" y="2405473"/>
              <a:ext cx="4295595" cy="484624"/>
            </a:xfrm>
            <a:prstGeom prst="rect">
              <a:avLst/>
            </a:prstGeom>
            <a:noFill/>
          </p:spPr>
          <p:txBody>
            <a:bodyPr wrap="square">
              <a:spAutoFit/>
            </a:bodyPr>
            <a:lstStyle/>
            <a:p>
              <a:pPr algn="ctr" defTabSz="779173">
                <a:lnSpc>
                  <a:spcPts val="2517"/>
                </a:lnSpc>
                <a:defRPr/>
              </a:pPr>
              <a:r>
                <a:rPr lang="en-US" sz="2045" b="1" dirty="0">
                  <a:solidFill>
                    <a:prstClr val="white"/>
                  </a:solidFill>
                </a:rPr>
                <a:t>   </a:t>
              </a:r>
              <a:endParaRPr lang="fr-FR" sz="2045" b="1" dirty="0">
                <a:solidFill>
                  <a:prstClr val="white"/>
                </a:solidFill>
              </a:endParaRPr>
            </a:p>
          </p:txBody>
        </p:sp>
        <p:sp>
          <p:nvSpPr>
            <p:cNvPr id="143" name="Rectangle 142"/>
            <p:cNvSpPr/>
            <p:nvPr/>
          </p:nvSpPr>
          <p:spPr>
            <a:xfrm>
              <a:off x="6167331" y="2349626"/>
              <a:ext cx="341369" cy="539257"/>
            </a:xfrm>
            <a:prstGeom prst="rect">
              <a:avLst/>
            </a:prstGeom>
          </p:spPr>
          <p:txBody>
            <a:bodyPr wrap="square">
              <a:spAutoFit/>
            </a:bodyPr>
            <a:lstStyle/>
            <a:p>
              <a:pPr defTabSz="779173">
                <a:defRPr/>
              </a:pPr>
              <a:r>
                <a:rPr lang="fr-FR" sz="2386" b="1" dirty="0">
                  <a:solidFill>
                    <a:prstClr val="white"/>
                  </a:solidFill>
                  <a:sym typeface="Wingdings"/>
                </a:rPr>
                <a:t></a:t>
              </a:r>
              <a:endParaRPr lang="fr-FR" sz="2215" b="1" dirty="0">
                <a:solidFill>
                  <a:prstClr val="black"/>
                </a:solidFill>
              </a:endParaRPr>
            </a:p>
          </p:txBody>
        </p:sp>
        <p:sp>
          <p:nvSpPr>
            <p:cNvPr id="144" name="ZoneTexte 143"/>
            <p:cNvSpPr txBox="1"/>
            <p:nvPr/>
          </p:nvSpPr>
          <p:spPr>
            <a:xfrm>
              <a:off x="6033533" y="2386952"/>
              <a:ext cx="5025333" cy="408545"/>
            </a:xfrm>
            <a:prstGeom prst="rect">
              <a:avLst/>
            </a:prstGeom>
            <a:noFill/>
          </p:spPr>
          <p:txBody>
            <a:bodyPr wrap="none" rtlCol="0">
              <a:spAutoFit/>
            </a:bodyPr>
            <a:lstStyle/>
            <a:p>
              <a:pPr defTabSz="779173">
                <a:defRPr/>
              </a:pPr>
              <a:r>
                <a:rPr lang="fr-FR" sz="1662" b="1" dirty="0"/>
                <a:t>Depuis 2014, ce n’est plus vrai: redox anionique  </a:t>
              </a:r>
            </a:p>
          </p:txBody>
        </p:sp>
      </p:grpSp>
      <p:grpSp>
        <p:nvGrpSpPr>
          <p:cNvPr id="10" name="Groupe 9"/>
          <p:cNvGrpSpPr/>
          <p:nvPr/>
        </p:nvGrpSpPr>
        <p:grpSpPr>
          <a:xfrm>
            <a:off x="5025369" y="1402151"/>
            <a:ext cx="4548883" cy="4401315"/>
            <a:chOff x="5025369" y="1402151"/>
            <a:chExt cx="4548883" cy="4401315"/>
          </a:xfrm>
        </p:grpSpPr>
        <p:sp>
          <p:nvSpPr>
            <p:cNvPr id="2" name="ZoneTexte 1"/>
            <p:cNvSpPr txBox="1"/>
            <p:nvPr/>
          </p:nvSpPr>
          <p:spPr>
            <a:xfrm>
              <a:off x="7697259" y="4245455"/>
              <a:ext cx="1093548" cy="328423"/>
            </a:xfrm>
            <a:prstGeom prst="rect">
              <a:avLst/>
            </a:prstGeom>
            <a:noFill/>
          </p:spPr>
          <p:txBody>
            <a:bodyPr wrap="square" rtlCol="0">
              <a:spAutoFit/>
            </a:bodyPr>
            <a:lstStyle/>
            <a:p>
              <a:r>
                <a:rPr lang="fr-FR" sz="1534" dirty="0">
                  <a:solidFill>
                    <a:schemeClr val="bg1"/>
                  </a:solidFill>
                </a:rPr>
                <a:t>+ 50% </a:t>
              </a:r>
            </a:p>
          </p:txBody>
        </p:sp>
        <p:pic>
          <p:nvPicPr>
            <p:cNvPr id="1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369" y="2111701"/>
              <a:ext cx="4548883" cy="369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ZoneTexte 62"/>
            <p:cNvSpPr txBox="1"/>
            <p:nvPr/>
          </p:nvSpPr>
          <p:spPr>
            <a:xfrm>
              <a:off x="5438741" y="1402151"/>
              <a:ext cx="1856598" cy="630942"/>
            </a:xfrm>
            <a:prstGeom prst="rect">
              <a:avLst/>
            </a:prstGeom>
            <a:noFill/>
          </p:spPr>
          <p:txBody>
            <a:bodyPr wrap="none" rtlCol="0">
              <a:spAutoFit/>
            </a:bodyPr>
            <a:lstStyle/>
            <a:p>
              <a:pPr algn="ctr" defTabSz="779173">
                <a:lnSpc>
                  <a:spcPts val="1363"/>
                </a:lnSpc>
                <a:defRPr/>
              </a:pPr>
              <a:r>
                <a:rPr lang="fr-FR" sz="1534" dirty="0">
                  <a:solidFill>
                    <a:prstClr val="black"/>
                  </a:solidFill>
                </a:rPr>
                <a:t>Les oxydes lamellaires </a:t>
              </a:r>
            </a:p>
            <a:p>
              <a:pPr algn="ctr" defTabSz="779173">
                <a:lnSpc>
                  <a:spcPts val="1363"/>
                </a:lnSpc>
                <a:defRPr/>
              </a:pPr>
              <a:r>
                <a:rPr lang="fr-FR" sz="1534" dirty="0">
                  <a:solidFill>
                    <a:prstClr val="black"/>
                  </a:solidFill>
                </a:rPr>
                <a:t>classiques </a:t>
              </a:r>
            </a:p>
            <a:p>
              <a:pPr algn="ctr" defTabSz="779173">
                <a:lnSpc>
                  <a:spcPts val="1363"/>
                </a:lnSpc>
                <a:defRPr/>
              </a:pPr>
              <a:r>
                <a:rPr lang="fr-FR" sz="1534" dirty="0">
                  <a:solidFill>
                    <a:srgbClr val="FF0000"/>
                  </a:solidFill>
                </a:rPr>
                <a:t>(cationique) </a:t>
              </a:r>
            </a:p>
          </p:txBody>
        </p:sp>
        <p:sp>
          <p:nvSpPr>
            <p:cNvPr id="151" name="ZoneTexte 150"/>
            <p:cNvSpPr txBox="1"/>
            <p:nvPr/>
          </p:nvSpPr>
          <p:spPr>
            <a:xfrm>
              <a:off x="7302599" y="1402151"/>
              <a:ext cx="1997662" cy="630942"/>
            </a:xfrm>
            <a:prstGeom prst="rect">
              <a:avLst/>
            </a:prstGeom>
            <a:noFill/>
          </p:spPr>
          <p:txBody>
            <a:bodyPr wrap="none" rtlCol="0">
              <a:spAutoFit/>
            </a:bodyPr>
            <a:lstStyle/>
            <a:p>
              <a:pPr algn="ctr" defTabSz="779173">
                <a:lnSpc>
                  <a:spcPts val="1363"/>
                </a:lnSpc>
                <a:defRPr/>
              </a:pPr>
              <a:r>
                <a:rPr lang="fr-FR" sz="1534" dirty="0">
                  <a:solidFill>
                    <a:prstClr val="black"/>
                  </a:solidFill>
                </a:rPr>
                <a:t>Les oxydes lamellaires </a:t>
              </a:r>
            </a:p>
            <a:p>
              <a:pPr algn="ctr" defTabSz="779173">
                <a:lnSpc>
                  <a:spcPts val="1363"/>
                </a:lnSpc>
                <a:defRPr/>
              </a:pPr>
              <a:r>
                <a:rPr lang="fr-FR" sz="1534" dirty="0">
                  <a:solidFill>
                    <a:prstClr val="black"/>
                  </a:solidFill>
                </a:rPr>
                <a:t>riches en Li </a:t>
              </a:r>
            </a:p>
            <a:p>
              <a:pPr algn="ctr" defTabSz="779173">
                <a:lnSpc>
                  <a:spcPts val="1363"/>
                </a:lnSpc>
                <a:defRPr/>
              </a:pPr>
              <a:r>
                <a:rPr lang="fr-FR" sz="1534" dirty="0">
                  <a:solidFill>
                    <a:srgbClr val="FF0000"/>
                  </a:solidFill>
                </a:rPr>
                <a:t>(cationique + anionique ) </a:t>
              </a:r>
            </a:p>
          </p:txBody>
        </p:sp>
        <p:sp>
          <p:nvSpPr>
            <p:cNvPr id="152" name="Flèche droite à entaille 151"/>
            <p:cNvSpPr>
              <a:spLocks noChangeArrowheads="1"/>
            </p:cNvSpPr>
            <p:nvPr/>
          </p:nvSpPr>
          <p:spPr bwMode="auto">
            <a:xfrm rot="10800000" flipH="1">
              <a:off x="7035683" y="1601122"/>
              <a:ext cx="340447" cy="290036"/>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779173">
                <a:defRPr/>
              </a:pPr>
              <a:endParaRPr lang="en-US" sz="1534">
                <a:solidFill>
                  <a:prstClr val="white"/>
                </a:solidFill>
                <a:latin typeface="Arial"/>
              </a:endParaRPr>
            </a:p>
          </p:txBody>
        </p:sp>
        <p:sp>
          <p:nvSpPr>
            <p:cNvPr id="6" name="ZoneTexte 5"/>
            <p:cNvSpPr txBox="1"/>
            <p:nvPr/>
          </p:nvSpPr>
          <p:spPr>
            <a:xfrm>
              <a:off x="7702547" y="2350420"/>
              <a:ext cx="587020" cy="275909"/>
            </a:xfrm>
            <a:prstGeom prst="rect">
              <a:avLst/>
            </a:prstGeom>
            <a:noFill/>
          </p:spPr>
          <p:txBody>
            <a:bodyPr wrap="none" rtlCol="0">
              <a:spAutoFit/>
            </a:bodyPr>
            <a:lstStyle/>
            <a:p>
              <a:r>
                <a:rPr lang="fr-FR" sz="1193" dirty="0"/>
                <a:t>(NMC) </a:t>
              </a:r>
            </a:p>
          </p:txBody>
        </p:sp>
        <p:sp>
          <p:nvSpPr>
            <p:cNvPr id="168" name="ZoneTexte 167"/>
            <p:cNvSpPr txBox="1"/>
            <p:nvPr/>
          </p:nvSpPr>
          <p:spPr>
            <a:xfrm>
              <a:off x="8009584" y="2723314"/>
              <a:ext cx="582211" cy="275909"/>
            </a:xfrm>
            <a:prstGeom prst="rect">
              <a:avLst/>
            </a:prstGeom>
            <a:noFill/>
          </p:spPr>
          <p:txBody>
            <a:bodyPr wrap="none" rtlCol="0">
              <a:spAutoFit/>
            </a:bodyPr>
            <a:lstStyle/>
            <a:p>
              <a:r>
                <a:rPr lang="fr-FR" sz="1193" dirty="0"/>
                <a:t>(NCA) </a:t>
              </a:r>
            </a:p>
          </p:txBody>
        </p:sp>
      </p:grpSp>
      <p:pic>
        <p:nvPicPr>
          <p:cNvPr id="169" name="Picture 168"/>
          <p:cNvPicPr>
            <a:picLocks noChangeAspect="1"/>
          </p:cNvPicPr>
          <p:nvPr/>
        </p:nvPicPr>
        <p:blipFill rotWithShape="1">
          <a:blip r:embed="rId4" cstate="print">
            <a:extLst>
              <a:ext uri="{28A0092B-C50C-407E-A947-70E740481C1C}">
                <a14:useLocalDpi xmlns:a14="http://schemas.microsoft.com/office/drawing/2010/main" val="0"/>
              </a:ext>
            </a:extLst>
          </a:blip>
          <a:srcRect t="79010" r="3475" b="1292"/>
          <a:stretch/>
        </p:blipFill>
        <p:spPr>
          <a:xfrm>
            <a:off x="1406928" y="2669748"/>
            <a:ext cx="2358566" cy="836197"/>
          </a:xfrm>
          <a:prstGeom prst="rect">
            <a:avLst/>
          </a:prstGeom>
        </p:spPr>
      </p:pic>
      <p:pic>
        <p:nvPicPr>
          <p:cNvPr id="229" name="Picture 228"/>
          <p:cNvPicPr>
            <a:picLocks noChangeAspect="1"/>
          </p:cNvPicPr>
          <p:nvPr/>
        </p:nvPicPr>
        <p:blipFill rotWithShape="1">
          <a:blip r:embed="rId5" cstate="print">
            <a:extLst>
              <a:ext uri="{28A0092B-C50C-407E-A947-70E740481C1C}">
                <a14:useLocalDpi xmlns:a14="http://schemas.microsoft.com/office/drawing/2010/main" val="0"/>
              </a:ext>
            </a:extLst>
          </a:blip>
          <a:srcRect l="2964" t="1604" b="78725"/>
          <a:stretch/>
        </p:blipFill>
        <p:spPr>
          <a:xfrm>
            <a:off x="1496617" y="1476508"/>
            <a:ext cx="2371062" cy="835050"/>
          </a:xfrm>
          <a:prstGeom prst="rect">
            <a:avLst/>
          </a:prstGeom>
        </p:spPr>
      </p:pic>
      <p:sp>
        <p:nvSpPr>
          <p:cNvPr id="230" name="Flowchart: Connector 229"/>
          <p:cNvSpPr/>
          <p:nvPr/>
        </p:nvSpPr>
        <p:spPr>
          <a:xfrm>
            <a:off x="3121231" y="1786238"/>
            <a:ext cx="244640" cy="244640"/>
          </a:xfrm>
          <a:prstGeom prst="flowChartConnector">
            <a:avLst/>
          </a:prstGeom>
          <a:solidFill>
            <a:srgbClr val="13439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cxnSp>
        <p:nvCxnSpPr>
          <p:cNvPr id="296" name="Straight Connector 295"/>
          <p:cNvCxnSpPr/>
          <p:nvPr/>
        </p:nvCxnSpPr>
        <p:spPr>
          <a:xfrm flipV="1">
            <a:off x="3038381" y="1771842"/>
            <a:ext cx="303079" cy="358482"/>
          </a:xfrm>
          <a:prstGeom prst="line">
            <a:avLst/>
          </a:prstGeom>
          <a:ln w="6350">
            <a:solidFill>
              <a:srgbClr val="9F9FB4"/>
            </a:solidFill>
          </a:ln>
        </p:spPr>
        <p:style>
          <a:lnRef idx="1">
            <a:schemeClr val="accent1"/>
          </a:lnRef>
          <a:fillRef idx="0">
            <a:schemeClr val="accent1"/>
          </a:fillRef>
          <a:effectRef idx="0">
            <a:schemeClr val="accent1"/>
          </a:effectRef>
          <a:fontRef idx="minor">
            <a:schemeClr val="tx1"/>
          </a:fontRef>
        </p:style>
      </p:cxnSp>
      <p:cxnSp>
        <p:nvCxnSpPr>
          <p:cNvPr id="298" name="Curved Connector 297"/>
          <p:cNvCxnSpPr/>
          <p:nvPr/>
        </p:nvCxnSpPr>
        <p:spPr>
          <a:xfrm flipV="1">
            <a:off x="3364468" y="1543765"/>
            <a:ext cx="724436" cy="354199"/>
          </a:xfrm>
          <a:prstGeom prst="curved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299" name="TextBox 298"/>
          <p:cNvSpPr txBox="1"/>
          <p:nvPr/>
        </p:nvSpPr>
        <p:spPr>
          <a:xfrm>
            <a:off x="3847670" y="1505892"/>
            <a:ext cx="343713" cy="319639"/>
          </a:xfrm>
          <a:prstGeom prst="rect">
            <a:avLst/>
          </a:prstGeom>
          <a:noFill/>
        </p:spPr>
        <p:txBody>
          <a:bodyPr wrap="square" rtlCol="0">
            <a:spAutoFit/>
          </a:bodyPr>
          <a:lstStyle/>
          <a:p>
            <a:r>
              <a:rPr lang="en-US" altLang="zh-CN" sz="1477" b="1" dirty="0">
                <a:solidFill>
                  <a:srgbClr val="4CACC6"/>
                </a:solidFill>
                <a:latin typeface="Arial" panose="020B0604020202020204" pitchFamily="34" charset="0"/>
              </a:rPr>
              <a:t>e</a:t>
            </a:r>
            <a:r>
              <a:rPr lang="en-US" altLang="zh-CN" sz="1477" b="1" baseline="30000" dirty="0">
                <a:solidFill>
                  <a:srgbClr val="4CACC6"/>
                </a:solidFill>
                <a:latin typeface="Arial" panose="020B0604020202020204" pitchFamily="34" charset="0"/>
              </a:rPr>
              <a:t>-      </a:t>
            </a:r>
            <a:endParaRPr lang="en-US" sz="1477" b="1" baseline="30000" dirty="0">
              <a:solidFill>
                <a:srgbClr val="4CACC6"/>
              </a:solidFill>
              <a:latin typeface="Arial" panose="020B0604020202020204" pitchFamily="34" charset="0"/>
            </a:endParaRPr>
          </a:p>
        </p:txBody>
      </p:sp>
      <p:pic>
        <p:nvPicPr>
          <p:cNvPr id="300" name="Picture 299"/>
          <p:cNvPicPr>
            <a:picLocks noChangeAspect="1"/>
          </p:cNvPicPr>
          <p:nvPr/>
        </p:nvPicPr>
        <p:blipFill>
          <a:blip r:embed="rId6"/>
          <a:stretch>
            <a:fillRect/>
          </a:stretch>
        </p:blipFill>
        <p:spPr>
          <a:xfrm>
            <a:off x="2015681" y="2312421"/>
            <a:ext cx="264955" cy="263349"/>
          </a:xfrm>
          <a:prstGeom prst="rect">
            <a:avLst/>
          </a:prstGeom>
        </p:spPr>
      </p:pic>
      <p:pic>
        <p:nvPicPr>
          <p:cNvPr id="301" name="Picture 300"/>
          <p:cNvPicPr>
            <a:picLocks noChangeAspect="1"/>
          </p:cNvPicPr>
          <p:nvPr/>
        </p:nvPicPr>
        <p:blipFill>
          <a:blip r:embed="rId6"/>
          <a:stretch>
            <a:fillRect/>
          </a:stretch>
        </p:blipFill>
        <p:spPr>
          <a:xfrm>
            <a:off x="1890163" y="2428738"/>
            <a:ext cx="264955" cy="263349"/>
          </a:xfrm>
          <a:prstGeom prst="rect">
            <a:avLst/>
          </a:prstGeom>
        </p:spPr>
      </p:pic>
      <p:pic>
        <p:nvPicPr>
          <p:cNvPr id="302" name="Picture 301"/>
          <p:cNvPicPr>
            <a:picLocks noChangeAspect="1"/>
          </p:cNvPicPr>
          <p:nvPr/>
        </p:nvPicPr>
        <p:blipFill>
          <a:blip r:embed="rId6"/>
          <a:stretch>
            <a:fillRect/>
          </a:stretch>
        </p:blipFill>
        <p:spPr>
          <a:xfrm>
            <a:off x="2627956" y="2276301"/>
            <a:ext cx="264955" cy="263349"/>
          </a:xfrm>
          <a:prstGeom prst="rect">
            <a:avLst/>
          </a:prstGeom>
        </p:spPr>
      </p:pic>
      <p:pic>
        <p:nvPicPr>
          <p:cNvPr id="303" name="Picture 302"/>
          <p:cNvPicPr>
            <a:picLocks noChangeAspect="1"/>
          </p:cNvPicPr>
          <p:nvPr/>
        </p:nvPicPr>
        <p:blipFill>
          <a:blip r:embed="rId6"/>
          <a:stretch>
            <a:fillRect/>
          </a:stretch>
        </p:blipFill>
        <p:spPr>
          <a:xfrm>
            <a:off x="2502437" y="2392618"/>
            <a:ext cx="264955" cy="263349"/>
          </a:xfrm>
          <a:prstGeom prst="rect">
            <a:avLst/>
          </a:prstGeom>
        </p:spPr>
      </p:pic>
      <p:pic>
        <p:nvPicPr>
          <p:cNvPr id="304" name="Picture 303"/>
          <p:cNvPicPr>
            <a:picLocks noChangeAspect="1"/>
          </p:cNvPicPr>
          <p:nvPr/>
        </p:nvPicPr>
        <p:blipFill>
          <a:blip r:embed="rId6"/>
          <a:stretch>
            <a:fillRect/>
          </a:stretch>
        </p:blipFill>
        <p:spPr>
          <a:xfrm>
            <a:off x="3255790" y="2293550"/>
            <a:ext cx="264955" cy="263349"/>
          </a:xfrm>
          <a:prstGeom prst="rect">
            <a:avLst/>
          </a:prstGeom>
        </p:spPr>
      </p:pic>
      <p:pic>
        <p:nvPicPr>
          <p:cNvPr id="305" name="Picture 304"/>
          <p:cNvPicPr>
            <a:picLocks noChangeAspect="1"/>
          </p:cNvPicPr>
          <p:nvPr/>
        </p:nvPicPr>
        <p:blipFill>
          <a:blip r:embed="rId6"/>
          <a:stretch>
            <a:fillRect/>
          </a:stretch>
        </p:blipFill>
        <p:spPr>
          <a:xfrm>
            <a:off x="3130272" y="2377549"/>
            <a:ext cx="264955" cy="263349"/>
          </a:xfrm>
          <a:prstGeom prst="rect">
            <a:avLst/>
          </a:prstGeom>
        </p:spPr>
      </p:pic>
      <p:grpSp>
        <p:nvGrpSpPr>
          <p:cNvPr id="307" name="Group 306"/>
          <p:cNvGrpSpPr/>
          <p:nvPr/>
        </p:nvGrpSpPr>
        <p:grpSpPr>
          <a:xfrm>
            <a:off x="778748" y="2428196"/>
            <a:ext cx="727449" cy="1041615"/>
            <a:chOff x="2962445" y="5218553"/>
            <a:chExt cx="788070" cy="1128416"/>
          </a:xfrm>
        </p:grpSpPr>
        <p:pic>
          <p:nvPicPr>
            <p:cNvPr id="308" name="Picture 307"/>
            <p:cNvPicPr>
              <a:picLocks noChangeAspect="1"/>
            </p:cNvPicPr>
            <p:nvPr/>
          </p:nvPicPr>
          <p:blipFill>
            <a:blip r:embed="rId6"/>
            <a:stretch>
              <a:fillRect/>
            </a:stretch>
          </p:blipFill>
          <p:spPr>
            <a:xfrm rot="12362625">
              <a:off x="2962445" y="5246353"/>
              <a:ext cx="284680" cy="282954"/>
            </a:xfrm>
            <a:prstGeom prst="rect">
              <a:avLst/>
            </a:prstGeom>
          </p:spPr>
        </p:pic>
        <p:pic>
          <p:nvPicPr>
            <p:cNvPr id="309" name="Picture 308"/>
            <p:cNvPicPr>
              <a:picLocks noChangeAspect="1"/>
            </p:cNvPicPr>
            <p:nvPr/>
          </p:nvPicPr>
          <p:blipFill>
            <a:blip r:embed="rId7"/>
            <a:stretch>
              <a:fillRect/>
            </a:stretch>
          </p:blipFill>
          <p:spPr>
            <a:xfrm rot="12362625">
              <a:off x="2988105" y="5697595"/>
              <a:ext cx="241978" cy="243825"/>
            </a:xfrm>
            <a:prstGeom prst="rect">
              <a:avLst/>
            </a:prstGeom>
          </p:spPr>
        </p:pic>
        <p:pic>
          <p:nvPicPr>
            <p:cNvPr id="310" name="Picture 309"/>
            <p:cNvPicPr>
              <a:picLocks noChangeAspect="1"/>
            </p:cNvPicPr>
            <p:nvPr/>
          </p:nvPicPr>
          <p:blipFill>
            <a:blip r:embed="rId8"/>
            <a:stretch>
              <a:fillRect/>
            </a:stretch>
          </p:blipFill>
          <p:spPr>
            <a:xfrm rot="12362625">
              <a:off x="3033068" y="6095643"/>
              <a:ext cx="169349" cy="167206"/>
            </a:xfrm>
            <a:prstGeom prst="rect">
              <a:avLst/>
            </a:prstGeom>
          </p:spPr>
        </p:pic>
        <p:sp>
          <p:nvSpPr>
            <p:cNvPr id="311" name="TextBox 310"/>
            <p:cNvSpPr txBox="1"/>
            <p:nvPr/>
          </p:nvSpPr>
          <p:spPr>
            <a:xfrm>
              <a:off x="3260141" y="5218553"/>
              <a:ext cx="403446" cy="315434"/>
            </a:xfrm>
            <a:prstGeom prst="rect">
              <a:avLst/>
            </a:prstGeom>
            <a:noFill/>
          </p:spPr>
          <p:txBody>
            <a:bodyPr wrap="square" rtlCol="0">
              <a:spAutoFit/>
            </a:bodyPr>
            <a:lstStyle/>
            <a:p>
              <a:r>
                <a:rPr lang="en-US" altLang="zh-CN" sz="1292" dirty="0">
                  <a:latin typeface="Arial" panose="020B0604020202020204" pitchFamily="34" charset="0"/>
                </a:rPr>
                <a:t>Li</a:t>
              </a:r>
              <a:endParaRPr lang="en-US" sz="1292" dirty="0">
                <a:latin typeface="Arial" panose="020B0604020202020204" pitchFamily="34" charset="0"/>
              </a:endParaRPr>
            </a:p>
          </p:txBody>
        </p:sp>
        <p:sp>
          <p:nvSpPr>
            <p:cNvPr id="312" name="TextBox 311"/>
            <p:cNvSpPr txBox="1"/>
            <p:nvPr/>
          </p:nvSpPr>
          <p:spPr>
            <a:xfrm>
              <a:off x="3204536" y="5674385"/>
              <a:ext cx="545979" cy="315434"/>
            </a:xfrm>
            <a:prstGeom prst="rect">
              <a:avLst/>
            </a:prstGeom>
            <a:noFill/>
          </p:spPr>
          <p:txBody>
            <a:bodyPr wrap="square" rtlCol="0">
              <a:spAutoFit/>
            </a:bodyPr>
            <a:lstStyle/>
            <a:p>
              <a:r>
                <a:rPr lang="en-US" sz="1292" dirty="0">
                  <a:latin typeface="Arial" panose="020B0604020202020204" pitchFamily="34" charset="0"/>
                </a:rPr>
                <a:t> M</a:t>
              </a:r>
            </a:p>
          </p:txBody>
        </p:sp>
        <p:sp>
          <p:nvSpPr>
            <p:cNvPr id="313" name="TextBox 312"/>
            <p:cNvSpPr txBox="1"/>
            <p:nvPr/>
          </p:nvSpPr>
          <p:spPr>
            <a:xfrm>
              <a:off x="3256127" y="6031535"/>
              <a:ext cx="339699" cy="315434"/>
            </a:xfrm>
            <a:prstGeom prst="rect">
              <a:avLst/>
            </a:prstGeom>
            <a:noFill/>
          </p:spPr>
          <p:txBody>
            <a:bodyPr wrap="square" rtlCol="0">
              <a:spAutoFit/>
            </a:bodyPr>
            <a:lstStyle/>
            <a:p>
              <a:r>
                <a:rPr lang="en-US" sz="1292" dirty="0">
                  <a:latin typeface="Arial" panose="020B0604020202020204" pitchFamily="34" charset="0"/>
                </a:rPr>
                <a:t>O</a:t>
              </a:r>
            </a:p>
          </p:txBody>
        </p:sp>
      </p:grpSp>
      <p:pic>
        <p:nvPicPr>
          <p:cNvPr id="314" name="Picture 313"/>
          <p:cNvPicPr>
            <a:picLocks noChangeAspect="1"/>
          </p:cNvPicPr>
          <p:nvPr/>
        </p:nvPicPr>
        <p:blipFill rotWithShape="1">
          <a:blip r:embed="rId9" cstate="print">
            <a:extLst>
              <a:ext uri="{28A0092B-C50C-407E-A947-70E740481C1C}">
                <a14:useLocalDpi xmlns:a14="http://schemas.microsoft.com/office/drawing/2010/main" val="0"/>
              </a:ext>
            </a:extLst>
          </a:blip>
          <a:srcRect b="50934"/>
          <a:stretch/>
        </p:blipFill>
        <p:spPr>
          <a:xfrm>
            <a:off x="1164389" y="4115314"/>
            <a:ext cx="3456269" cy="2031846"/>
          </a:xfrm>
          <a:prstGeom prst="rect">
            <a:avLst/>
          </a:prstGeom>
        </p:spPr>
      </p:pic>
      <p:pic>
        <p:nvPicPr>
          <p:cNvPr id="315" name="Picture 314"/>
          <p:cNvPicPr>
            <a:picLocks noChangeAspect="1"/>
          </p:cNvPicPr>
          <p:nvPr/>
        </p:nvPicPr>
        <p:blipFill>
          <a:blip r:embed="rId6"/>
          <a:stretch>
            <a:fillRect/>
          </a:stretch>
        </p:blipFill>
        <p:spPr>
          <a:xfrm>
            <a:off x="2069850" y="4911730"/>
            <a:ext cx="264955" cy="263349"/>
          </a:xfrm>
          <a:prstGeom prst="rect">
            <a:avLst/>
          </a:prstGeom>
        </p:spPr>
      </p:pic>
      <p:pic>
        <p:nvPicPr>
          <p:cNvPr id="316" name="Picture 315"/>
          <p:cNvPicPr>
            <a:picLocks noChangeAspect="1"/>
          </p:cNvPicPr>
          <p:nvPr/>
        </p:nvPicPr>
        <p:blipFill>
          <a:blip r:embed="rId6"/>
          <a:stretch>
            <a:fillRect/>
          </a:stretch>
        </p:blipFill>
        <p:spPr>
          <a:xfrm>
            <a:off x="1996540" y="4954168"/>
            <a:ext cx="264955" cy="263349"/>
          </a:xfrm>
          <a:prstGeom prst="rect">
            <a:avLst/>
          </a:prstGeom>
        </p:spPr>
      </p:pic>
      <p:pic>
        <p:nvPicPr>
          <p:cNvPr id="317" name="Picture 316"/>
          <p:cNvPicPr>
            <a:picLocks noChangeAspect="1"/>
          </p:cNvPicPr>
          <p:nvPr/>
        </p:nvPicPr>
        <p:blipFill>
          <a:blip r:embed="rId6"/>
          <a:stretch>
            <a:fillRect/>
          </a:stretch>
        </p:blipFill>
        <p:spPr>
          <a:xfrm>
            <a:off x="1928618" y="4991573"/>
            <a:ext cx="264955" cy="263349"/>
          </a:xfrm>
          <a:prstGeom prst="rect">
            <a:avLst/>
          </a:prstGeom>
        </p:spPr>
      </p:pic>
      <p:pic>
        <p:nvPicPr>
          <p:cNvPr id="318" name="Picture 317"/>
          <p:cNvPicPr>
            <a:picLocks noChangeAspect="1"/>
          </p:cNvPicPr>
          <p:nvPr/>
        </p:nvPicPr>
        <p:blipFill>
          <a:blip r:embed="rId6"/>
          <a:stretch>
            <a:fillRect/>
          </a:stretch>
        </p:blipFill>
        <p:spPr>
          <a:xfrm>
            <a:off x="2645865" y="4923136"/>
            <a:ext cx="264955" cy="263349"/>
          </a:xfrm>
          <a:prstGeom prst="rect">
            <a:avLst/>
          </a:prstGeom>
        </p:spPr>
      </p:pic>
      <p:pic>
        <p:nvPicPr>
          <p:cNvPr id="319" name="Picture 318"/>
          <p:cNvPicPr>
            <a:picLocks noChangeAspect="1"/>
          </p:cNvPicPr>
          <p:nvPr/>
        </p:nvPicPr>
        <p:blipFill>
          <a:blip r:embed="rId6"/>
          <a:stretch>
            <a:fillRect/>
          </a:stretch>
        </p:blipFill>
        <p:spPr>
          <a:xfrm>
            <a:off x="2572555" y="4965575"/>
            <a:ext cx="264955" cy="263349"/>
          </a:xfrm>
          <a:prstGeom prst="rect">
            <a:avLst/>
          </a:prstGeom>
        </p:spPr>
      </p:pic>
      <p:pic>
        <p:nvPicPr>
          <p:cNvPr id="320" name="Picture 319"/>
          <p:cNvPicPr>
            <a:picLocks noChangeAspect="1"/>
          </p:cNvPicPr>
          <p:nvPr/>
        </p:nvPicPr>
        <p:blipFill>
          <a:blip r:embed="rId6"/>
          <a:stretch>
            <a:fillRect/>
          </a:stretch>
        </p:blipFill>
        <p:spPr>
          <a:xfrm>
            <a:off x="2504632" y="5002980"/>
            <a:ext cx="264955" cy="263349"/>
          </a:xfrm>
          <a:prstGeom prst="rect">
            <a:avLst/>
          </a:prstGeom>
        </p:spPr>
      </p:pic>
      <p:pic>
        <p:nvPicPr>
          <p:cNvPr id="321" name="Picture 320"/>
          <p:cNvPicPr>
            <a:picLocks noChangeAspect="1"/>
          </p:cNvPicPr>
          <p:nvPr/>
        </p:nvPicPr>
        <p:blipFill>
          <a:blip r:embed="rId6"/>
          <a:stretch>
            <a:fillRect/>
          </a:stretch>
        </p:blipFill>
        <p:spPr>
          <a:xfrm>
            <a:off x="3210281" y="4923136"/>
            <a:ext cx="264955" cy="263349"/>
          </a:xfrm>
          <a:prstGeom prst="rect">
            <a:avLst/>
          </a:prstGeom>
        </p:spPr>
      </p:pic>
      <p:pic>
        <p:nvPicPr>
          <p:cNvPr id="322" name="Picture 321"/>
          <p:cNvPicPr>
            <a:picLocks noChangeAspect="1"/>
          </p:cNvPicPr>
          <p:nvPr/>
        </p:nvPicPr>
        <p:blipFill>
          <a:blip r:embed="rId6"/>
          <a:stretch>
            <a:fillRect/>
          </a:stretch>
        </p:blipFill>
        <p:spPr>
          <a:xfrm>
            <a:off x="3136972" y="4965575"/>
            <a:ext cx="264955" cy="263349"/>
          </a:xfrm>
          <a:prstGeom prst="rect">
            <a:avLst/>
          </a:prstGeom>
        </p:spPr>
      </p:pic>
      <p:pic>
        <p:nvPicPr>
          <p:cNvPr id="323" name="Picture 322"/>
          <p:cNvPicPr>
            <a:picLocks noChangeAspect="1"/>
          </p:cNvPicPr>
          <p:nvPr/>
        </p:nvPicPr>
        <p:blipFill>
          <a:blip r:embed="rId6"/>
          <a:stretch>
            <a:fillRect/>
          </a:stretch>
        </p:blipFill>
        <p:spPr>
          <a:xfrm>
            <a:off x="3069049" y="5002980"/>
            <a:ext cx="264955" cy="263349"/>
          </a:xfrm>
          <a:prstGeom prst="rect">
            <a:avLst/>
          </a:prstGeom>
        </p:spPr>
      </p:pic>
      <p:pic>
        <p:nvPicPr>
          <p:cNvPr id="324" name="Picture 323"/>
          <p:cNvPicPr>
            <a:picLocks noChangeAspect="1"/>
          </p:cNvPicPr>
          <p:nvPr/>
        </p:nvPicPr>
        <p:blipFill>
          <a:blip r:embed="rId6"/>
          <a:stretch>
            <a:fillRect/>
          </a:stretch>
        </p:blipFill>
        <p:spPr>
          <a:xfrm>
            <a:off x="3260908" y="4454924"/>
            <a:ext cx="264955" cy="263349"/>
          </a:xfrm>
          <a:prstGeom prst="rect">
            <a:avLst/>
          </a:prstGeom>
        </p:spPr>
      </p:pic>
      <p:pic>
        <p:nvPicPr>
          <p:cNvPr id="325" name="Picture 324"/>
          <p:cNvPicPr>
            <a:picLocks noChangeAspect="1"/>
          </p:cNvPicPr>
          <p:nvPr/>
        </p:nvPicPr>
        <p:blipFill>
          <a:blip r:embed="rId6"/>
          <a:stretch>
            <a:fillRect/>
          </a:stretch>
        </p:blipFill>
        <p:spPr>
          <a:xfrm>
            <a:off x="2350729" y="5538516"/>
            <a:ext cx="264955" cy="263349"/>
          </a:xfrm>
          <a:prstGeom prst="rect">
            <a:avLst/>
          </a:prstGeom>
        </p:spPr>
      </p:pic>
      <p:pic>
        <p:nvPicPr>
          <p:cNvPr id="326" name="Picture 325"/>
          <p:cNvPicPr>
            <a:picLocks noChangeAspect="1"/>
          </p:cNvPicPr>
          <p:nvPr/>
        </p:nvPicPr>
        <p:blipFill>
          <a:blip r:embed="rId6"/>
          <a:stretch>
            <a:fillRect/>
          </a:stretch>
        </p:blipFill>
        <p:spPr>
          <a:xfrm>
            <a:off x="2097472" y="4449219"/>
            <a:ext cx="264955" cy="263349"/>
          </a:xfrm>
          <a:prstGeom prst="rect">
            <a:avLst/>
          </a:prstGeom>
        </p:spPr>
      </p:pic>
      <p:sp>
        <p:nvSpPr>
          <p:cNvPr id="328" name="Flowchart: Connector 327"/>
          <p:cNvSpPr/>
          <p:nvPr/>
        </p:nvSpPr>
        <p:spPr>
          <a:xfrm>
            <a:off x="3547355" y="5520834"/>
            <a:ext cx="259072" cy="259072"/>
          </a:xfrm>
          <a:prstGeom prst="flowChartConnector">
            <a:avLst/>
          </a:prstGeom>
          <a:solidFill>
            <a:srgbClr val="15159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sp>
        <p:nvSpPr>
          <p:cNvPr id="329" name="Flowchart: Connector 328"/>
          <p:cNvSpPr/>
          <p:nvPr/>
        </p:nvSpPr>
        <p:spPr>
          <a:xfrm>
            <a:off x="3459253" y="4782916"/>
            <a:ext cx="143129" cy="143129"/>
          </a:xfrm>
          <a:prstGeom prst="flowChartConnector">
            <a:avLst/>
          </a:prstGeom>
          <a:solidFill>
            <a:srgbClr val="D40B0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grpSp>
        <p:nvGrpSpPr>
          <p:cNvPr id="330" name="Group 329"/>
          <p:cNvGrpSpPr/>
          <p:nvPr/>
        </p:nvGrpSpPr>
        <p:grpSpPr>
          <a:xfrm rot="3121517">
            <a:off x="3993714" y="5255722"/>
            <a:ext cx="330544" cy="647106"/>
            <a:chOff x="2517813" y="1171621"/>
            <a:chExt cx="358089" cy="701032"/>
          </a:xfrm>
        </p:grpSpPr>
        <p:cxnSp>
          <p:nvCxnSpPr>
            <p:cNvPr id="331" name="Curved Connector 330"/>
            <p:cNvCxnSpPr/>
            <p:nvPr/>
          </p:nvCxnSpPr>
          <p:spPr>
            <a:xfrm rot="5400000" flipH="1" flipV="1">
              <a:off x="2425407" y="1465313"/>
              <a:ext cx="499746" cy="314934"/>
            </a:xfrm>
            <a:prstGeom prst="curved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332" name="TextBox 331"/>
            <p:cNvSpPr txBox="1"/>
            <p:nvPr/>
          </p:nvSpPr>
          <p:spPr>
            <a:xfrm rot="18478483">
              <a:off x="2488066" y="1213182"/>
              <a:ext cx="429398" cy="346275"/>
            </a:xfrm>
            <a:prstGeom prst="rect">
              <a:avLst/>
            </a:prstGeom>
            <a:noFill/>
          </p:spPr>
          <p:txBody>
            <a:bodyPr wrap="square" rtlCol="0">
              <a:spAutoFit/>
            </a:bodyPr>
            <a:lstStyle/>
            <a:p>
              <a:r>
                <a:rPr lang="en-US" altLang="zh-CN" sz="1477" b="1" dirty="0">
                  <a:solidFill>
                    <a:srgbClr val="4CACC6"/>
                  </a:solidFill>
                  <a:latin typeface="Arial" panose="020B0604020202020204" pitchFamily="34" charset="0"/>
                </a:rPr>
                <a:t>e</a:t>
              </a:r>
              <a:r>
                <a:rPr lang="en-US" altLang="zh-CN" sz="1477" b="1" baseline="30000" dirty="0">
                  <a:solidFill>
                    <a:srgbClr val="4CACC6"/>
                  </a:solidFill>
                  <a:latin typeface="Arial" panose="020B0604020202020204" pitchFamily="34" charset="0"/>
                </a:rPr>
                <a:t>-</a:t>
              </a:r>
              <a:endParaRPr lang="en-US" sz="1477" b="1" baseline="30000" dirty="0">
                <a:solidFill>
                  <a:srgbClr val="4CACC6"/>
                </a:solidFill>
                <a:latin typeface="Arial" panose="020B0604020202020204" pitchFamily="34" charset="0"/>
              </a:endParaRPr>
            </a:p>
          </p:txBody>
        </p:sp>
      </p:grpSp>
      <p:grpSp>
        <p:nvGrpSpPr>
          <p:cNvPr id="333" name="Group 332"/>
          <p:cNvGrpSpPr/>
          <p:nvPr/>
        </p:nvGrpSpPr>
        <p:grpSpPr>
          <a:xfrm rot="2931119">
            <a:off x="4012186" y="3889502"/>
            <a:ext cx="319639" cy="595567"/>
            <a:chOff x="2503009" y="1221060"/>
            <a:chExt cx="346276" cy="645198"/>
          </a:xfrm>
        </p:grpSpPr>
        <p:cxnSp>
          <p:nvCxnSpPr>
            <p:cNvPr id="334" name="Curved Connector 333"/>
            <p:cNvCxnSpPr/>
            <p:nvPr/>
          </p:nvCxnSpPr>
          <p:spPr>
            <a:xfrm rot="5237172" flipH="1" flipV="1">
              <a:off x="2430754" y="1509094"/>
              <a:ext cx="433796" cy="280531"/>
            </a:xfrm>
            <a:prstGeom prst="curvedConnector3">
              <a:avLst>
                <a:gd name="adj1" fmla="val 50000"/>
              </a:avLst>
            </a:prstGeom>
            <a:ln>
              <a:solidFill>
                <a:srgbClr val="D40B09"/>
              </a:solidFill>
              <a:tailEnd type="triangle"/>
            </a:ln>
          </p:spPr>
          <p:style>
            <a:lnRef idx="2">
              <a:schemeClr val="accent5"/>
            </a:lnRef>
            <a:fillRef idx="0">
              <a:schemeClr val="accent5"/>
            </a:fillRef>
            <a:effectRef idx="1">
              <a:schemeClr val="accent5"/>
            </a:effectRef>
            <a:fontRef idx="minor">
              <a:schemeClr val="tx1"/>
            </a:fontRef>
          </p:style>
        </p:cxnSp>
        <p:sp>
          <p:nvSpPr>
            <p:cNvPr id="335" name="TextBox 334"/>
            <p:cNvSpPr txBox="1"/>
            <p:nvPr/>
          </p:nvSpPr>
          <p:spPr>
            <a:xfrm rot="18668881">
              <a:off x="2461448" y="1262621"/>
              <a:ext cx="429398" cy="346276"/>
            </a:xfrm>
            <a:prstGeom prst="rect">
              <a:avLst/>
            </a:prstGeom>
            <a:noFill/>
          </p:spPr>
          <p:txBody>
            <a:bodyPr wrap="square" rtlCol="0">
              <a:spAutoFit/>
            </a:bodyPr>
            <a:lstStyle/>
            <a:p>
              <a:r>
                <a:rPr lang="en-US" altLang="zh-CN" sz="1477" b="1" dirty="0">
                  <a:solidFill>
                    <a:srgbClr val="D40B09"/>
                  </a:solidFill>
                  <a:latin typeface="Arial" panose="020B0604020202020204" pitchFamily="34" charset="0"/>
                </a:rPr>
                <a:t>e</a:t>
              </a:r>
              <a:r>
                <a:rPr lang="en-US" altLang="zh-CN" sz="1477" b="1" baseline="30000" dirty="0">
                  <a:solidFill>
                    <a:srgbClr val="D40B09"/>
                  </a:solidFill>
                  <a:latin typeface="Arial" panose="020B0604020202020204" pitchFamily="34" charset="0"/>
                </a:rPr>
                <a:t>-</a:t>
              </a:r>
              <a:endParaRPr lang="en-US" sz="1477" b="1" baseline="30000" dirty="0">
                <a:solidFill>
                  <a:srgbClr val="D40B09"/>
                </a:solidFill>
                <a:latin typeface="Arial" panose="020B0604020202020204" pitchFamily="34" charset="0"/>
              </a:endParaRPr>
            </a:p>
          </p:txBody>
        </p:sp>
      </p:grpSp>
      <p:cxnSp>
        <p:nvCxnSpPr>
          <p:cNvPr id="336" name="Straight Connector 335"/>
          <p:cNvCxnSpPr/>
          <p:nvPr/>
        </p:nvCxnSpPr>
        <p:spPr>
          <a:xfrm>
            <a:off x="3457768" y="5445303"/>
            <a:ext cx="340882" cy="410032"/>
          </a:xfrm>
          <a:prstGeom prst="line">
            <a:avLst/>
          </a:prstGeom>
          <a:ln w="9525">
            <a:solidFill>
              <a:srgbClr val="9F9FB4"/>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3238458" y="4380669"/>
            <a:ext cx="340882" cy="410032"/>
          </a:xfrm>
          <a:prstGeom prst="line">
            <a:avLst/>
          </a:prstGeom>
          <a:ln w="6350">
            <a:solidFill>
              <a:srgbClr val="B6B6B4"/>
            </a:solidFill>
          </a:ln>
        </p:spPr>
        <p:style>
          <a:lnRef idx="1">
            <a:schemeClr val="accent1"/>
          </a:lnRef>
          <a:fillRef idx="0">
            <a:schemeClr val="accent1"/>
          </a:fillRef>
          <a:effectRef idx="0">
            <a:schemeClr val="accent1"/>
          </a:effectRef>
          <a:fontRef idx="minor">
            <a:schemeClr val="tx1"/>
          </a:fontRef>
        </p:style>
      </p:cxnSp>
      <p:sp>
        <p:nvSpPr>
          <p:cNvPr id="338" name="Flowchart: Connector 337"/>
          <p:cNvSpPr/>
          <p:nvPr/>
        </p:nvSpPr>
        <p:spPr>
          <a:xfrm>
            <a:off x="3693628" y="4268696"/>
            <a:ext cx="143129" cy="143129"/>
          </a:xfrm>
          <a:prstGeom prst="flowChartConnector">
            <a:avLst/>
          </a:prstGeom>
          <a:solidFill>
            <a:srgbClr val="D40B0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sp>
        <p:nvSpPr>
          <p:cNvPr id="339" name="Flowchart: Connector 338"/>
          <p:cNvSpPr/>
          <p:nvPr/>
        </p:nvSpPr>
        <p:spPr>
          <a:xfrm>
            <a:off x="3038185" y="4283055"/>
            <a:ext cx="143129" cy="143129"/>
          </a:xfrm>
          <a:prstGeom prst="flowChartConnector">
            <a:avLst/>
          </a:prstGeom>
          <a:solidFill>
            <a:srgbClr val="D40B0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sp>
        <p:nvSpPr>
          <p:cNvPr id="340" name="Flowchart: Connector 339"/>
          <p:cNvSpPr/>
          <p:nvPr/>
        </p:nvSpPr>
        <p:spPr>
          <a:xfrm>
            <a:off x="2849981" y="4807170"/>
            <a:ext cx="143129" cy="143129"/>
          </a:xfrm>
          <a:prstGeom prst="flowChartConnector">
            <a:avLst/>
          </a:prstGeom>
          <a:solidFill>
            <a:srgbClr val="D40B0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62"/>
          </a:p>
        </p:txBody>
      </p:sp>
      <p:sp>
        <p:nvSpPr>
          <p:cNvPr id="71" name="Chevron 5"/>
          <p:cNvSpPr/>
          <p:nvPr/>
        </p:nvSpPr>
        <p:spPr>
          <a:xfrm>
            <a:off x="538627" y="1088362"/>
            <a:ext cx="272752" cy="231414"/>
          </a:xfrm>
          <a:prstGeom prst="chevron">
            <a:avLst/>
          </a:prstGeom>
          <a:solidFill>
            <a:schemeClr val="tx2">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215" b="1">
              <a:solidFill>
                <a:prstClr val="black"/>
              </a:solidFill>
            </a:endParaRPr>
          </a:p>
        </p:txBody>
      </p:sp>
      <p:sp>
        <p:nvSpPr>
          <p:cNvPr id="72" name="Chevron 5"/>
          <p:cNvSpPr/>
          <p:nvPr/>
        </p:nvSpPr>
        <p:spPr>
          <a:xfrm>
            <a:off x="518653" y="3784136"/>
            <a:ext cx="272752" cy="231414"/>
          </a:xfrm>
          <a:prstGeom prst="chevron">
            <a:avLst/>
          </a:prstGeom>
          <a:solidFill>
            <a:schemeClr val="tx2">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215" b="1">
              <a:solidFill>
                <a:prstClr val="black"/>
              </a:solidFill>
            </a:endParaRPr>
          </a:p>
        </p:txBody>
      </p:sp>
      <p:sp>
        <p:nvSpPr>
          <p:cNvPr id="5" name="ZoneTexte 4"/>
          <p:cNvSpPr txBox="1"/>
          <p:nvPr/>
        </p:nvSpPr>
        <p:spPr>
          <a:xfrm>
            <a:off x="900769" y="6136060"/>
            <a:ext cx="6457509" cy="369332"/>
          </a:xfrm>
          <a:prstGeom prst="rect">
            <a:avLst/>
          </a:prstGeom>
          <a:noFill/>
        </p:spPr>
        <p:txBody>
          <a:bodyPr wrap="square" rtlCol="0">
            <a:spAutoFit/>
          </a:bodyPr>
          <a:lstStyle/>
          <a:p>
            <a:r>
              <a:rPr lang="fr-FR" dirty="0" smtClean="0">
                <a:solidFill>
                  <a:schemeClr val="bg1"/>
                </a:solidFill>
              </a:rPr>
              <a:t>Doublement de la capacité de l’électrode</a:t>
            </a:r>
            <a:endParaRPr lang="fr-FR" dirty="0">
              <a:solidFill>
                <a:schemeClr val="bg1"/>
              </a:solidFill>
            </a:endParaRPr>
          </a:p>
        </p:txBody>
      </p:sp>
      <p:grpSp>
        <p:nvGrpSpPr>
          <p:cNvPr id="13" name="Groupe 12"/>
          <p:cNvGrpSpPr/>
          <p:nvPr/>
        </p:nvGrpSpPr>
        <p:grpSpPr>
          <a:xfrm>
            <a:off x="4914681" y="3866415"/>
            <a:ext cx="4953000" cy="2705010"/>
            <a:chOff x="4914681" y="3866415"/>
            <a:chExt cx="4953000" cy="2705010"/>
          </a:xfrm>
        </p:grpSpPr>
        <p:sp>
          <p:nvSpPr>
            <p:cNvPr id="65" name="ZoneTexte 64"/>
            <p:cNvSpPr txBox="1"/>
            <p:nvPr/>
          </p:nvSpPr>
          <p:spPr>
            <a:xfrm>
              <a:off x="5708223" y="5975098"/>
              <a:ext cx="184731" cy="284693"/>
            </a:xfrm>
            <a:prstGeom prst="rect">
              <a:avLst/>
            </a:prstGeom>
            <a:noFill/>
          </p:spPr>
          <p:txBody>
            <a:bodyPr wrap="none" rtlCol="0">
              <a:spAutoFit/>
            </a:bodyPr>
            <a:lstStyle/>
            <a:p>
              <a:pPr defTabSz="779173">
                <a:lnSpc>
                  <a:spcPts val="1534"/>
                </a:lnSpc>
                <a:defRPr/>
              </a:pPr>
              <a:endParaRPr lang="fr-FR" sz="1534" dirty="0">
                <a:solidFill>
                  <a:prstClr val="black"/>
                </a:solidFill>
              </a:endParaRPr>
            </a:p>
          </p:txBody>
        </p:sp>
        <p:grpSp>
          <p:nvGrpSpPr>
            <p:cNvPr id="81" name="Groupe 80"/>
            <p:cNvGrpSpPr/>
            <p:nvPr/>
          </p:nvGrpSpPr>
          <p:grpSpPr>
            <a:xfrm>
              <a:off x="5910692" y="3866415"/>
              <a:ext cx="3011861" cy="1098493"/>
              <a:chOff x="1407586" y="4520289"/>
              <a:chExt cx="2600256" cy="1190033"/>
            </a:xfrm>
          </p:grpSpPr>
          <p:sp>
            <p:nvSpPr>
              <p:cNvPr id="82" name="ZoneTexte 81"/>
              <p:cNvSpPr txBox="1"/>
              <p:nvPr/>
            </p:nvSpPr>
            <p:spPr>
              <a:xfrm>
                <a:off x="1407586" y="4520289"/>
                <a:ext cx="908582" cy="654206"/>
              </a:xfrm>
              <a:prstGeom prst="rect">
                <a:avLst/>
              </a:prstGeom>
              <a:solidFill>
                <a:schemeClr val="tx1">
                  <a:lumMod val="65000"/>
                  <a:lumOff val="35000"/>
                </a:schemeClr>
              </a:solidFill>
            </p:spPr>
            <p:txBody>
              <a:bodyPr wrap="none" rtlCol="0" anchor="ctr">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0" lang="en-US" sz="1662" b="1"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500 </a:t>
                </a:r>
              </a:p>
              <a:p>
                <a:pPr marL="0" marR="0" lvl="0" indent="0" algn="ctr" defTabSz="844083" rtl="0" eaLnBrk="1" fontAlgn="base" latinLnBrk="0" hangingPunct="1">
                  <a:lnSpc>
                    <a:spcPct val="100000"/>
                  </a:lnSpc>
                  <a:spcBef>
                    <a:spcPct val="0"/>
                  </a:spcBef>
                  <a:spcAft>
                    <a:spcPct val="0"/>
                  </a:spcAft>
                  <a:buClrTx/>
                  <a:buSzTx/>
                  <a:buFontTx/>
                  <a:buNone/>
                  <a:tabLst/>
                  <a:defRPr/>
                </a:pPr>
                <a:r>
                  <a:rPr kumimoji="0" lang="en-US" sz="1662" b="1"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Wh</a:t>
                </a:r>
                <a:r>
                  <a:rPr kumimoji="0" lang="en-US" sz="1662" b="1"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kg</a:t>
                </a:r>
                <a:r>
                  <a:rPr kumimoji="0" lang="en-US" sz="1662" b="1" i="0" u="none" strike="noStrike" kern="1200" cap="none" spc="0" normalizeH="0" baseline="30000" noProof="0" dirty="0">
                    <a:ln>
                      <a:noFill/>
                    </a:ln>
                    <a:solidFill>
                      <a:prstClr val="white"/>
                    </a:solidFill>
                    <a:effectLst/>
                    <a:uLnTx/>
                    <a:uFillTx/>
                    <a:latin typeface="Arial Narrow" pitchFamily="34" charset="0"/>
                    <a:ea typeface="+mn-ea"/>
                    <a:cs typeface="Arial" pitchFamily="34" charset="0"/>
                  </a:rPr>
                  <a:t>–1</a:t>
                </a:r>
              </a:p>
            </p:txBody>
          </p:sp>
          <p:sp>
            <p:nvSpPr>
              <p:cNvPr id="83" name="ZoneTexte 82"/>
              <p:cNvSpPr txBox="1"/>
              <p:nvPr/>
            </p:nvSpPr>
            <p:spPr>
              <a:xfrm>
                <a:off x="3279069" y="5056116"/>
                <a:ext cx="728773" cy="654206"/>
              </a:xfrm>
              <a:prstGeom prst="rect">
                <a:avLst/>
              </a:prstGeom>
              <a:solidFill>
                <a:srgbClr val="3F62F7"/>
              </a:solidFill>
            </p:spPr>
            <p:txBody>
              <a:bodyPr wrap="square" rtlCol="0" anchor="ctr">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0" lang="en-US" sz="1662" b="1"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1000</a:t>
                </a:r>
              </a:p>
              <a:p>
                <a:pPr marL="0" marR="0" lvl="0" indent="0" algn="ctr" defTabSz="844083" rtl="0" eaLnBrk="1" fontAlgn="base" latinLnBrk="0" hangingPunct="1">
                  <a:lnSpc>
                    <a:spcPct val="100000"/>
                  </a:lnSpc>
                  <a:spcBef>
                    <a:spcPct val="0"/>
                  </a:spcBef>
                  <a:spcAft>
                    <a:spcPct val="0"/>
                  </a:spcAft>
                  <a:buClrTx/>
                  <a:buSzTx/>
                  <a:buFontTx/>
                  <a:buNone/>
                  <a:tabLst/>
                  <a:defRPr/>
                </a:pPr>
                <a:r>
                  <a:rPr kumimoji="0" lang="en-US" sz="1662" b="1"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Wh</a:t>
                </a:r>
                <a:r>
                  <a:rPr kumimoji="0" lang="en-US" sz="1662" b="1"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kg</a:t>
                </a:r>
                <a:r>
                  <a:rPr kumimoji="0" lang="en-US" sz="1662" b="1" i="0" u="none" strike="noStrike" kern="1200" cap="none" spc="0" normalizeH="0" baseline="30000" noProof="0" dirty="0">
                    <a:ln>
                      <a:noFill/>
                    </a:ln>
                    <a:solidFill>
                      <a:prstClr val="white"/>
                    </a:solidFill>
                    <a:effectLst/>
                    <a:uLnTx/>
                    <a:uFillTx/>
                    <a:latin typeface="Arial Narrow" pitchFamily="34" charset="0"/>
                    <a:ea typeface="+mn-ea"/>
                    <a:cs typeface="Arial" pitchFamily="34" charset="0"/>
                  </a:rPr>
                  <a:t>–1</a:t>
                </a:r>
              </a:p>
            </p:txBody>
          </p:sp>
          <p:sp>
            <p:nvSpPr>
              <p:cNvPr id="84" name="Flèche droite 83"/>
              <p:cNvSpPr/>
              <p:nvPr/>
            </p:nvSpPr>
            <p:spPr>
              <a:xfrm rot="897427">
                <a:off x="2230057" y="4996182"/>
                <a:ext cx="1126549" cy="21271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Rectangle à coins arrondis 10"/>
            <p:cNvSpPr/>
            <p:nvPr/>
          </p:nvSpPr>
          <p:spPr>
            <a:xfrm>
              <a:off x="5319677" y="5975098"/>
              <a:ext cx="4143008" cy="5941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914681" y="5966131"/>
              <a:ext cx="4953000" cy="605294"/>
            </a:xfrm>
            <a:prstGeom prst="rect">
              <a:avLst/>
            </a:prstGeom>
          </p:spPr>
          <p:txBody>
            <a:bodyPr>
              <a:spAutoFit/>
            </a:bodyPr>
            <a:lstStyle/>
            <a:p>
              <a:pPr algn="ctr" defTabSz="779173">
                <a:lnSpc>
                  <a:spcPts val="2000"/>
                </a:lnSpc>
                <a:defRPr/>
              </a:pPr>
              <a:r>
                <a:rPr lang="fr-FR" i="0" dirty="0" smtClean="0">
                  <a:solidFill>
                    <a:schemeClr val="bg1"/>
                  </a:solidFill>
                </a:rPr>
                <a:t>Prochaines générations de batteries malgré</a:t>
              </a:r>
            </a:p>
            <a:p>
              <a:pPr algn="ctr" defTabSz="779173">
                <a:lnSpc>
                  <a:spcPts val="2000"/>
                </a:lnSpc>
                <a:defRPr/>
              </a:pPr>
              <a:r>
                <a:rPr lang="fr-FR" i="0" dirty="0" smtClean="0">
                  <a:solidFill>
                    <a:schemeClr val="bg1"/>
                  </a:solidFill>
                </a:rPr>
                <a:t>quelques verrous technologiques restants  </a:t>
              </a:r>
            </a:p>
          </p:txBody>
        </p:sp>
        <p:pic>
          <p:nvPicPr>
            <p:cNvPr id="3076" name="Picture 4" descr="Fichier:BASF-Logo balack &amp; white - before 2015.svg — Wikipédia">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46443" y="5674088"/>
              <a:ext cx="1056919" cy="292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485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44444E-6 L 0.08164 -0.00069 " pathEditMode="relative" rAng="0" ptsTypes="AA">
                                      <p:cBhvr>
                                        <p:cTn id="6" dur="2000" fill="hold"/>
                                        <p:tgtEl>
                                          <p:spTgt spid="305"/>
                                        </p:tgtEl>
                                        <p:attrNameLst>
                                          <p:attrName>ppt_x</p:attrName>
                                          <p:attrName>ppt_y</p:attrName>
                                        </p:attrNameLst>
                                      </p:cBhvr>
                                      <p:rCtr x="4076" y="-46"/>
                                    </p:animMotion>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wipe(down)">
                                      <p:cBhvr>
                                        <p:cTn id="11" dur="500"/>
                                        <p:tgtEl>
                                          <p:spTgt spid="299"/>
                                        </p:tgtEl>
                                      </p:cBhvr>
                                    </p:animEffect>
                                  </p:childTnLst>
                                </p:cTn>
                              </p:par>
                              <p:par>
                                <p:cTn id="12" presetID="22" presetClass="entr" presetSubtype="4" fill="hold" nodeType="withEffect">
                                  <p:stCondLst>
                                    <p:cond delay="0"/>
                                  </p:stCondLst>
                                  <p:childTnLst>
                                    <p:set>
                                      <p:cBhvr>
                                        <p:cTn id="13" dur="1" fill="hold">
                                          <p:stCondLst>
                                            <p:cond delay="0"/>
                                          </p:stCondLst>
                                        </p:cTn>
                                        <p:tgtEl>
                                          <p:spTgt spid="298"/>
                                        </p:tgtEl>
                                        <p:attrNameLst>
                                          <p:attrName>style.visibility</p:attrName>
                                        </p:attrNameLst>
                                      </p:cBhvr>
                                      <p:to>
                                        <p:strVal val="visible"/>
                                      </p:to>
                                    </p:set>
                                    <p:animEffect transition="in" filter="wipe(down)">
                                      <p:cBhvr>
                                        <p:cTn id="14" dur="500"/>
                                        <p:tgtEl>
                                          <p:spTgt spid="298"/>
                                        </p:tgtEl>
                                      </p:cBhvr>
                                    </p:animEffect>
                                  </p:childTnLst>
                                </p:cTn>
                              </p:par>
                              <p:par>
                                <p:cTn id="15" presetID="27" presetClass="emph" presetSubtype="0" repeatCount="indefinite" fill="remove" grpId="1" nodeType="withEffect">
                                  <p:stCondLst>
                                    <p:cond delay="0"/>
                                  </p:stCondLst>
                                  <p:childTnLst>
                                    <p:animClr clrSpc="rgb" dir="cw">
                                      <p:cBhvr override="childStyle">
                                        <p:cTn id="16" dur="250" autoRev="1" fill="remove"/>
                                        <p:tgtEl>
                                          <p:spTgt spid="230"/>
                                        </p:tgtEl>
                                        <p:attrNameLst>
                                          <p:attrName>style.color</p:attrName>
                                        </p:attrNameLst>
                                      </p:cBhvr>
                                      <p:to>
                                        <a:srgbClr val="00B0F0"/>
                                      </p:to>
                                    </p:animClr>
                                    <p:animClr clrSpc="rgb" dir="cw">
                                      <p:cBhvr>
                                        <p:cTn id="17" dur="250" autoRev="1" fill="remove"/>
                                        <p:tgtEl>
                                          <p:spTgt spid="230"/>
                                        </p:tgtEl>
                                        <p:attrNameLst>
                                          <p:attrName>fillcolor</p:attrName>
                                        </p:attrNameLst>
                                      </p:cBhvr>
                                      <p:to>
                                        <a:srgbClr val="00B0F0"/>
                                      </p:to>
                                    </p:animClr>
                                    <p:set>
                                      <p:cBhvr>
                                        <p:cTn id="18" dur="250" autoRev="1" fill="remove"/>
                                        <p:tgtEl>
                                          <p:spTgt spid="230"/>
                                        </p:tgtEl>
                                        <p:attrNameLst>
                                          <p:attrName>fill.type</p:attrName>
                                        </p:attrNameLst>
                                      </p:cBhvr>
                                      <p:to>
                                        <p:strVal val="solid"/>
                                      </p:to>
                                    </p:set>
                                    <p:set>
                                      <p:cBhvr>
                                        <p:cTn id="19" dur="250" autoRev="1" fill="remove"/>
                                        <p:tgtEl>
                                          <p:spTgt spid="230"/>
                                        </p:tgtEl>
                                        <p:attrNameLst>
                                          <p:attrName>fill.on</p:attrName>
                                        </p:attrNameLst>
                                      </p:cBhvr>
                                      <p:to>
                                        <p:strVal val="true"/>
                                      </p:to>
                                    </p:se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305"/>
                                        </p:tgtEl>
                                      </p:cBhvr>
                                    </p:animEffect>
                                    <p:set>
                                      <p:cBhvr>
                                        <p:cTn id="23" dur="1" fill="hold">
                                          <p:stCondLst>
                                            <p:cond delay="499"/>
                                          </p:stCondLst>
                                        </p:cTn>
                                        <p:tgtEl>
                                          <p:spTgt spid="30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2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2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2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1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1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2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2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1.11111E-6 4.44444E-6 L 0.10469 -0.00325 " pathEditMode="relative" rAng="0" ptsTypes="AA">
                                      <p:cBhvr>
                                        <p:cTn id="63" dur="2000" fill="hold"/>
                                        <p:tgtEl>
                                          <p:spTgt spid="323"/>
                                        </p:tgtEl>
                                        <p:attrNameLst>
                                          <p:attrName>ppt_x</p:attrName>
                                          <p:attrName>ppt_y</p:attrName>
                                        </p:attrNameLst>
                                      </p:cBhvr>
                                      <p:rCtr x="5226" y="-162"/>
                                    </p:animMotion>
                                  </p:childTnLst>
                                </p:cTn>
                              </p:par>
                              <p:par>
                                <p:cTn id="64" presetID="1" presetClass="entr" presetSubtype="0" fill="hold" grpId="0" nodeType="withEffect">
                                  <p:stCondLst>
                                    <p:cond delay="0"/>
                                  </p:stCondLst>
                                  <p:childTnLst>
                                    <p:set>
                                      <p:cBhvr>
                                        <p:cTn id="65" dur="1" fill="hold">
                                          <p:stCondLst>
                                            <p:cond delay="0"/>
                                          </p:stCondLst>
                                        </p:cTn>
                                        <p:tgtEl>
                                          <p:spTgt spid="328"/>
                                        </p:tgtEl>
                                        <p:attrNameLst>
                                          <p:attrName>style.visibility</p:attrName>
                                        </p:attrNameLst>
                                      </p:cBhvr>
                                      <p:to>
                                        <p:strVal val="visible"/>
                                      </p:to>
                                    </p:set>
                                  </p:childTnLst>
                                </p:cTn>
                              </p:par>
                              <p:par>
                                <p:cTn id="66" presetID="22" presetClass="entr" presetSubtype="4" fill="hold" nodeType="withEffect">
                                  <p:stCondLst>
                                    <p:cond delay="0"/>
                                  </p:stCondLst>
                                  <p:childTnLst>
                                    <p:set>
                                      <p:cBhvr>
                                        <p:cTn id="67" dur="1" fill="hold">
                                          <p:stCondLst>
                                            <p:cond delay="0"/>
                                          </p:stCondLst>
                                        </p:cTn>
                                        <p:tgtEl>
                                          <p:spTgt spid="330"/>
                                        </p:tgtEl>
                                        <p:attrNameLst>
                                          <p:attrName>style.visibility</p:attrName>
                                        </p:attrNameLst>
                                      </p:cBhvr>
                                      <p:to>
                                        <p:strVal val="visible"/>
                                      </p:to>
                                    </p:set>
                                    <p:animEffect transition="in" filter="wipe(down)">
                                      <p:cBhvr>
                                        <p:cTn id="68" dur="500"/>
                                        <p:tgtEl>
                                          <p:spTgt spid="330"/>
                                        </p:tgtEl>
                                      </p:cBhvr>
                                    </p:animEffect>
                                  </p:childTnLst>
                                </p:cTn>
                              </p:par>
                              <p:par>
                                <p:cTn id="69" presetID="27" presetClass="emph" presetSubtype="0" repeatCount="indefinite" fill="remove" grpId="1" nodeType="withEffect">
                                  <p:stCondLst>
                                    <p:cond delay="0"/>
                                  </p:stCondLst>
                                  <p:childTnLst>
                                    <p:animClr clrSpc="rgb" dir="cw">
                                      <p:cBhvr override="childStyle">
                                        <p:cTn id="70" dur="250" autoRev="1" fill="remove"/>
                                        <p:tgtEl>
                                          <p:spTgt spid="328"/>
                                        </p:tgtEl>
                                        <p:attrNameLst>
                                          <p:attrName>style.color</p:attrName>
                                        </p:attrNameLst>
                                      </p:cBhvr>
                                      <p:to>
                                        <a:srgbClr val="00B0F0"/>
                                      </p:to>
                                    </p:animClr>
                                    <p:animClr clrSpc="rgb" dir="cw">
                                      <p:cBhvr>
                                        <p:cTn id="71" dur="250" autoRev="1" fill="remove"/>
                                        <p:tgtEl>
                                          <p:spTgt spid="328"/>
                                        </p:tgtEl>
                                        <p:attrNameLst>
                                          <p:attrName>fillcolor</p:attrName>
                                        </p:attrNameLst>
                                      </p:cBhvr>
                                      <p:to>
                                        <a:srgbClr val="00B0F0"/>
                                      </p:to>
                                    </p:animClr>
                                    <p:set>
                                      <p:cBhvr>
                                        <p:cTn id="72" dur="250" autoRev="1" fill="remove"/>
                                        <p:tgtEl>
                                          <p:spTgt spid="328"/>
                                        </p:tgtEl>
                                        <p:attrNameLst>
                                          <p:attrName>fill.type</p:attrName>
                                        </p:attrNameLst>
                                      </p:cBhvr>
                                      <p:to>
                                        <p:strVal val="solid"/>
                                      </p:to>
                                    </p:set>
                                    <p:set>
                                      <p:cBhvr>
                                        <p:cTn id="73" dur="250" autoRev="1" fill="remove"/>
                                        <p:tgtEl>
                                          <p:spTgt spid="328"/>
                                        </p:tgtEl>
                                        <p:attrNameLst>
                                          <p:attrName>fill.on</p:attrName>
                                        </p:attrNameLst>
                                      </p:cBhvr>
                                      <p:to>
                                        <p:strVal val="true"/>
                                      </p:to>
                                    </p:set>
                                  </p:childTnLst>
                                </p:cTn>
                              </p:par>
                            </p:childTnLst>
                          </p:cTn>
                        </p:par>
                        <p:par>
                          <p:cTn id="74" fill="hold">
                            <p:stCondLst>
                              <p:cond delay="2000"/>
                            </p:stCondLst>
                            <p:childTnLst>
                              <p:par>
                                <p:cTn id="75" presetID="10" presetClass="exit" presetSubtype="0" fill="hold" nodeType="afterEffect">
                                  <p:stCondLst>
                                    <p:cond delay="0"/>
                                  </p:stCondLst>
                                  <p:childTnLst>
                                    <p:animEffect transition="out" filter="fade">
                                      <p:cBhvr>
                                        <p:cTn id="76" dur="500"/>
                                        <p:tgtEl>
                                          <p:spTgt spid="323"/>
                                        </p:tgtEl>
                                      </p:cBhvr>
                                    </p:animEffect>
                                    <p:set>
                                      <p:cBhvr>
                                        <p:cTn id="77" dur="1" fill="hold">
                                          <p:stCondLst>
                                            <p:cond delay="499"/>
                                          </p:stCondLst>
                                        </p:cTn>
                                        <p:tgtEl>
                                          <p:spTgt spid="323"/>
                                        </p:tgtEl>
                                        <p:attrNameLst>
                                          <p:attrName>style.visibility</p:attrName>
                                        </p:attrNameLst>
                                      </p:cBhvr>
                                      <p:to>
                                        <p:strVal val="hidden"/>
                                      </p:to>
                                    </p:set>
                                  </p:childTnLst>
                                </p:cTn>
                              </p:par>
                            </p:childTnLst>
                          </p:cTn>
                        </p:par>
                        <p:par>
                          <p:cTn id="78" fill="hold">
                            <p:stCondLst>
                              <p:cond delay="2500"/>
                            </p:stCondLst>
                            <p:childTnLst>
                              <p:par>
                                <p:cTn id="79" presetID="42" presetClass="path" presetSubtype="0" accel="50000" decel="50000" fill="hold" nodeType="afterEffect">
                                  <p:stCondLst>
                                    <p:cond delay="0"/>
                                  </p:stCondLst>
                                  <p:childTnLst>
                                    <p:animMotion origin="layout" path="M -4.16667E-6 -1.48148E-6 L 0.08525 0.00093 " pathEditMode="relative" rAng="0" ptsTypes="AA">
                                      <p:cBhvr>
                                        <p:cTn id="80" dur="2000" fill="hold"/>
                                        <p:tgtEl>
                                          <p:spTgt spid="324"/>
                                        </p:tgtEl>
                                        <p:attrNameLst>
                                          <p:attrName>ppt_x</p:attrName>
                                          <p:attrName>ppt_y</p:attrName>
                                        </p:attrNameLst>
                                      </p:cBhvr>
                                      <p:rCtr x="4253" y="46"/>
                                    </p:animMotion>
                                  </p:childTnLst>
                                </p:cTn>
                              </p:par>
                              <p:par>
                                <p:cTn id="81" presetID="1" presetClass="entr" presetSubtype="0" fill="hold" grpId="0" nodeType="withEffect">
                                  <p:stCondLst>
                                    <p:cond delay="0"/>
                                  </p:stCondLst>
                                  <p:childTnLst>
                                    <p:set>
                                      <p:cBhvr>
                                        <p:cTn id="82" dur="1" fill="hold">
                                          <p:stCondLst>
                                            <p:cond delay="0"/>
                                          </p:stCondLst>
                                        </p:cTn>
                                        <p:tgtEl>
                                          <p:spTgt spid="3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0"/>
                                        </p:tgtEl>
                                        <p:attrNameLst>
                                          <p:attrName>style.visibility</p:attrName>
                                        </p:attrNameLst>
                                      </p:cBhvr>
                                      <p:to>
                                        <p:strVal val="visible"/>
                                      </p:to>
                                    </p:set>
                                  </p:childTnLst>
                                </p:cTn>
                              </p:par>
                              <p:par>
                                <p:cTn id="89" presetID="27" presetClass="emph" presetSubtype="0" repeatCount="indefinite" fill="remove" grpId="1" nodeType="withEffect">
                                  <p:stCondLst>
                                    <p:cond delay="0"/>
                                  </p:stCondLst>
                                  <p:childTnLst>
                                    <p:animClr clrSpc="rgb" dir="cw">
                                      <p:cBhvr override="childStyle">
                                        <p:cTn id="90" dur="250" autoRev="1" fill="remove"/>
                                        <p:tgtEl>
                                          <p:spTgt spid="329"/>
                                        </p:tgtEl>
                                        <p:attrNameLst>
                                          <p:attrName>style.color</p:attrName>
                                        </p:attrNameLst>
                                      </p:cBhvr>
                                      <p:to>
                                        <a:srgbClr val="FFFF00"/>
                                      </p:to>
                                    </p:animClr>
                                    <p:animClr clrSpc="rgb" dir="cw">
                                      <p:cBhvr>
                                        <p:cTn id="91" dur="250" autoRev="1" fill="remove"/>
                                        <p:tgtEl>
                                          <p:spTgt spid="329"/>
                                        </p:tgtEl>
                                        <p:attrNameLst>
                                          <p:attrName>fillcolor</p:attrName>
                                        </p:attrNameLst>
                                      </p:cBhvr>
                                      <p:to>
                                        <a:srgbClr val="FFFF00"/>
                                      </p:to>
                                    </p:animClr>
                                    <p:set>
                                      <p:cBhvr>
                                        <p:cTn id="92" dur="250" autoRev="1" fill="remove"/>
                                        <p:tgtEl>
                                          <p:spTgt spid="329"/>
                                        </p:tgtEl>
                                        <p:attrNameLst>
                                          <p:attrName>fill.type</p:attrName>
                                        </p:attrNameLst>
                                      </p:cBhvr>
                                      <p:to>
                                        <p:strVal val="solid"/>
                                      </p:to>
                                    </p:set>
                                    <p:set>
                                      <p:cBhvr>
                                        <p:cTn id="93" dur="250" autoRev="1" fill="remove"/>
                                        <p:tgtEl>
                                          <p:spTgt spid="329"/>
                                        </p:tgtEl>
                                        <p:attrNameLst>
                                          <p:attrName>fill.on</p:attrName>
                                        </p:attrNameLst>
                                      </p:cBhvr>
                                      <p:to>
                                        <p:strVal val="true"/>
                                      </p:to>
                                    </p:set>
                                  </p:childTnLst>
                                </p:cTn>
                              </p:par>
                              <p:par>
                                <p:cTn id="94" presetID="27" presetClass="emph" presetSubtype="0" repeatCount="indefinite" fill="remove" grpId="1" nodeType="withEffect">
                                  <p:stCondLst>
                                    <p:cond delay="0"/>
                                  </p:stCondLst>
                                  <p:childTnLst>
                                    <p:animClr clrSpc="rgb" dir="cw">
                                      <p:cBhvr override="childStyle">
                                        <p:cTn id="95" dur="250" autoRev="1" fill="remove"/>
                                        <p:tgtEl>
                                          <p:spTgt spid="338"/>
                                        </p:tgtEl>
                                        <p:attrNameLst>
                                          <p:attrName>style.color</p:attrName>
                                        </p:attrNameLst>
                                      </p:cBhvr>
                                      <p:to>
                                        <a:srgbClr val="FFFF00"/>
                                      </p:to>
                                    </p:animClr>
                                    <p:animClr clrSpc="rgb" dir="cw">
                                      <p:cBhvr>
                                        <p:cTn id="96" dur="250" autoRev="1" fill="remove"/>
                                        <p:tgtEl>
                                          <p:spTgt spid="338"/>
                                        </p:tgtEl>
                                        <p:attrNameLst>
                                          <p:attrName>fillcolor</p:attrName>
                                        </p:attrNameLst>
                                      </p:cBhvr>
                                      <p:to>
                                        <a:srgbClr val="FFFF00"/>
                                      </p:to>
                                    </p:animClr>
                                    <p:set>
                                      <p:cBhvr>
                                        <p:cTn id="97" dur="250" autoRev="1" fill="remove"/>
                                        <p:tgtEl>
                                          <p:spTgt spid="338"/>
                                        </p:tgtEl>
                                        <p:attrNameLst>
                                          <p:attrName>fill.type</p:attrName>
                                        </p:attrNameLst>
                                      </p:cBhvr>
                                      <p:to>
                                        <p:strVal val="solid"/>
                                      </p:to>
                                    </p:set>
                                    <p:set>
                                      <p:cBhvr>
                                        <p:cTn id="98" dur="250" autoRev="1" fill="remove"/>
                                        <p:tgtEl>
                                          <p:spTgt spid="338"/>
                                        </p:tgtEl>
                                        <p:attrNameLst>
                                          <p:attrName>fill.on</p:attrName>
                                        </p:attrNameLst>
                                      </p:cBhvr>
                                      <p:to>
                                        <p:strVal val="true"/>
                                      </p:to>
                                    </p:set>
                                  </p:childTnLst>
                                </p:cTn>
                              </p:par>
                              <p:par>
                                <p:cTn id="99" presetID="27" presetClass="emph" presetSubtype="0" repeatCount="indefinite" fill="remove" grpId="1" nodeType="withEffect">
                                  <p:stCondLst>
                                    <p:cond delay="0"/>
                                  </p:stCondLst>
                                  <p:childTnLst>
                                    <p:animClr clrSpc="rgb" dir="cw">
                                      <p:cBhvr override="childStyle">
                                        <p:cTn id="100" dur="250" autoRev="1" fill="remove"/>
                                        <p:tgtEl>
                                          <p:spTgt spid="339"/>
                                        </p:tgtEl>
                                        <p:attrNameLst>
                                          <p:attrName>style.color</p:attrName>
                                        </p:attrNameLst>
                                      </p:cBhvr>
                                      <p:to>
                                        <a:srgbClr val="FFFF00"/>
                                      </p:to>
                                    </p:animClr>
                                    <p:animClr clrSpc="rgb" dir="cw">
                                      <p:cBhvr>
                                        <p:cTn id="101" dur="250" autoRev="1" fill="remove"/>
                                        <p:tgtEl>
                                          <p:spTgt spid="339"/>
                                        </p:tgtEl>
                                        <p:attrNameLst>
                                          <p:attrName>fillcolor</p:attrName>
                                        </p:attrNameLst>
                                      </p:cBhvr>
                                      <p:to>
                                        <a:srgbClr val="FFFF00"/>
                                      </p:to>
                                    </p:animClr>
                                    <p:set>
                                      <p:cBhvr>
                                        <p:cTn id="102" dur="250" autoRev="1" fill="remove"/>
                                        <p:tgtEl>
                                          <p:spTgt spid="339"/>
                                        </p:tgtEl>
                                        <p:attrNameLst>
                                          <p:attrName>fill.type</p:attrName>
                                        </p:attrNameLst>
                                      </p:cBhvr>
                                      <p:to>
                                        <p:strVal val="solid"/>
                                      </p:to>
                                    </p:set>
                                    <p:set>
                                      <p:cBhvr>
                                        <p:cTn id="103" dur="250" autoRev="1" fill="remove"/>
                                        <p:tgtEl>
                                          <p:spTgt spid="339"/>
                                        </p:tgtEl>
                                        <p:attrNameLst>
                                          <p:attrName>fill.on</p:attrName>
                                        </p:attrNameLst>
                                      </p:cBhvr>
                                      <p:to>
                                        <p:strVal val="true"/>
                                      </p:to>
                                    </p:set>
                                  </p:childTnLst>
                                </p:cTn>
                              </p:par>
                              <p:par>
                                <p:cTn id="104" presetID="27" presetClass="emph" presetSubtype="0" repeatCount="indefinite" fill="remove" grpId="1" nodeType="withEffect">
                                  <p:stCondLst>
                                    <p:cond delay="0"/>
                                  </p:stCondLst>
                                  <p:childTnLst>
                                    <p:animClr clrSpc="rgb" dir="cw">
                                      <p:cBhvr override="childStyle">
                                        <p:cTn id="105" dur="250" autoRev="1" fill="remove"/>
                                        <p:tgtEl>
                                          <p:spTgt spid="340"/>
                                        </p:tgtEl>
                                        <p:attrNameLst>
                                          <p:attrName>style.color</p:attrName>
                                        </p:attrNameLst>
                                      </p:cBhvr>
                                      <p:to>
                                        <a:srgbClr val="FFFF00"/>
                                      </p:to>
                                    </p:animClr>
                                    <p:animClr clrSpc="rgb" dir="cw">
                                      <p:cBhvr>
                                        <p:cTn id="106" dur="250" autoRev="1" fill="remove"/>
                                        <p:tgtEl>
                                          <p:spTgt spid="340"/>
                                        </p:tgtEl>
                                        <p:attrNameLst>
                                          <p:attrName>fillcolor</p:attrName>
                                        </p:attrNameLst>
                                      </p:cBhvr>
                                      <p:to>
                                        <a:srgbClr val="FFFF00"/>
                                      </p:to>
                                    </p:animClr>
                                    <p:set>
                                      <p:cBhvr>
                                        <p:cTn id="107" dur="250" autoRev="1" fill="remove"/>
                                        <p:tgtEl>
                                          <p:spTgt spid="340"/>
                                        </p:tgtEl>
                                        <p:attrNameLst>
                                          <p:attrName>fill.type</p:attrName>
                                        </p:attrNameLst>
                                      </p:cBhvr>
                                      <p:to>
                                        <p:strVal val="solid"/>
                                      </p:to>
                                    </p:set>
                                    <p:set>
                                      <p:cBhvr>
                                        <p:cTn id="108" dur="250" autoRev="1" fill="remove"/>
                                        <p:tgtEl>
                                          <p:spTgt spid="340"/>
                                        </p:tgtEl>
                                        <p:attrNameLst>
                                          <p:attrName>fill.on</p:attrName>
                                        </p:attrNameLst>
                                      </p:cBhvr>
                                      <p:to>
                                        <p:strVal val="true"/>
                                      </p:to>
                                    </p:set>
                                  </p:childTnLst>
                                </p:cTn>
                              </p:par>
                              <p:par>
                                <p:cTn id="109" presetID="22" presetClass="entr" presetSubtype="4" fill="hold" nodeType="withEffect">
                                  <p:stCondLst>
                                    <p:cond delay="0"/>
                                  </p:stCondLst>
                                  <p:childTnLst>
                                    <p:set>
                                      <p:cBhvr>
                                        <p:cTn id="110" dur="1" fill="hold">
                                          <p:stCondLst>
                                            <p:cond delay="0"/>
                                          </p:stCondLst>
                                        </p:cTn>
                                        <p:tgtEl>
                                          <p:spTgt spid="333"/>
                                        </p:tgtEl>
                                        <p:attrNameLst>
                                          <p:attrName>style.visibility</p:attrName>
                                        </p:attrNameLst>
                                      </p:cBhvr>
                                      <p:to>
                                        <p:strVal val="visible"/>
                                      </p:to>
                                    </p:set>
                                    <p:animEffect transition="in" filter="wipe(down)">
                                      <p:cBhvr>
                                        <p:cTn id="111" dur="500"/>
                                        <p:tgtEl>
                                          <p:spTgt spid="333"/>
                                        </p:tgtEl>
                                      </p:cBhvr>
                                    </p:animEffect>
                                  </p:childTnLst>
                                </p:cTn>
                              </p:par>
                            </p:childTnLst>
                          </p:cTn>
                        </p:par>
                        <p:par>
                          <p:cTn id="112" fill="hold">
                            <p:stCondLst>
                              <p:cond delay="4500"/>
                            </p:stCondLst>
                            <p:childTnLst>
                              <p:par>
                                <p:cTn id="113" presetID="10" presetClass="exit" presetSubtype="0" fill="hold" nodeType="afterEffect">
                                  <p:stCondLst>
                                    <p:cond delay="0"/>
                                  </p:stCondLst>
                                  <p:childTnLst>
                                    <p:animEffect transition="out" filter="fade">
                                      <p:cBhvr>
                                        <p:cTn id="114" dur="500"/>
                                        <p:tgtEl>
                                          <p:spTgt spid="324"/>
                                        </p:tgtEl>
                                      </p:cBhvr>
                                    </p:animEffect>
                                    <p:set>
                                      <p:cBhvr>
                                        <p:cTn id="115" dur="1" fill="hold">
                                          <p:stCondLst>
                                            <p:cond delay="499"/>
                                          </p:stCondLst>
                                        </p:cTn>
                                        <p:tgtEl>
                                          <p:spTgt spid="3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1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0" grpId="0" animBg="1"/>
      <p:bldP spid="230" grpId="1" animBg="1"/>
      <p:bldP spid="299" grpId="0"/>
      <p:bldP spid="328" grpId="0" animBg="1"/>
      <p:bldP spid="328" grpId="1" animBg="1"/>
      <p:bldP spid="329" grpId="0" animBg="1"/>
      <p:bldP spid="329" grpId="1" animBg="1"/>
      <p:bldP spid="338" grpId="0" animBg="1"/>
      <p:bldP spid="338" grpId="1" animBg="1"/>
      <p:bldP spid="339" grpId="0" animBg="1"/>
      <p:bldP spid="339" grpId="1" animBg="1"/>
      <p:bldP spid="340" grpId="0" animBg="1"/>
      <p:bldP spid="340" grpId="1"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516255" y="1248426"/>
            <a:ext cx="4006866" cy="2254290"/>
            <a:chOff x="713967" y="1248425"/>
            <a:chExt cx="4446444" cy="2524577"/>
          </a:xfrm>
        </p:grpSpPr>
        <p:pic>
          <p:nvPicPr>
            <p:cNvPr id="3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928" r="11379" b="32536"/>
            <a:stretch/>
          </p:blipFill>
          <p:spPr bwMode="auto">
            <a:xfrm>
              <a:off x="713967" y="1248425"/>
              <a:ext cx="4446444" cy="247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63410" y="1655879"/>
              <a:ext cx="2841172"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Graphite </a:t>
              </a:r>
              <a:endParaRPr lang="fr-FR" dirty="0"/>
            </a:p>
          </p:txBody>
        </p:sp>
        <p:sp>
          <p:nvSpPr>
            <p:cNvPr id="23" name="Rectangle 22"/>
            <p:cNvSpPr/>
            <p:nvPr/>
          </p:nvSpPr>
          <p:spPr>
            <a:xfrm>
              <a:off x="891822" y="3606764"/>
              <a:ext cx="462845" cy="16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p:cNvSpPr txBox="1"/>
          <p:nvPr/>
        </p:nvSpPr>
        <p:spPr>
          <a:xfrm>
            <a:off x="924044" y="134039"/>
            <a:ext cx="7352582" cy="502702"/>
          </a:xfrm>
          <a:prstGeom prst="rect">
            <a:avLst/>
          </a:prstGeom>
          <a:noFill/>
        </p:spPr>
        <p:txBody>
          <a:bodyPr wrap="square" rtlCol="0">
            <a:spAutoFit/>
          </a:bodyPr>
          <a:lstStyle/>
          <a:p>
            <a:pPr algn="r">
              <a:lnSpc>
                <a:spcPts val="3200"/>
              </a:lnSpc>
            </a:pPr>
            <a:r>
              <a:rPr lang="fr-FR" sz="3200" dirty="0" smtClean="0">
                <a:solidFill>
                  <a:schemeClr val="bg1"/>
                </a:solidFill>
                <a:latin typeface="Arial Narrow" panose="020B0606020202030204" pitchFamily="34" charset="0"/>
              </a:rPr>
              <a:t>Négatives électrodes: </a:t>
            </a:r>
            <a:r>
              <a:rPr lang="fr-FR" sz="3200" dirty="0" smtClean="0">
                <a:solidFill>
                  <a:schemeClr val="bg1"/>
                </a:solidFill>
              </a:rPr>
              <a:t>à quoi s’attendre ? </a:t>
            </a:r>
            <a:r>
              <a:rPr lang="fr-FR" sz="3200" dirty="0" smtClean="0">
                <a:solidFill>
                  <a:schemeClr val="bg1"/>
                </a:solidFill>
                <a:latin typeface="Arial Narrow" panose="020B0606020202030204" pitchFamily="34" charset="0"/>
              </a:rPr>
              <a:t> </a:t>
            </a:r>
          </a:p>
        </p:txBody>
      </p:sp>
      <p:sp>
        <p:nvSpPr>
          <p:cNvPr id="4" name="ZoneTexte 3"/>
          <p:cNvSpPr txBox="1"/>
          <p:nvPr/>
        </p:nvSpPr>
        <p:spPr>
          <a:xfrm>
            <a:off x="-836820" y="864893"/>
            <a:ext cx="7548018" cy="373692"/>
          </a:xfrm>
          <a:prstGeom prst="rect">
            <a:avLst/>
          </a:prstGeom>
          <a:noFill/>
        </p:spPr>
        <p:txBody>
          <a:bodyPr wrap="square" rtlCol="0">
            <a:spAutoFit/>
          </a:bodyPr>
          <a:lstStyle/>
          <a:p>
            <a:pPr algn="ctr">
              <a:lnSpc>
                <a:spcPts val="2100"/>
              </a:lnSpc>
            </a:pPr>
            <a:r>
              <a:rPr lang="fr-FR" sz="2400" dirty="0" smtClean="0">
                <a:latin typeface="Arial Narrow" panose="020B0606020202030204" pitchFamily="34" charset="0"/>
              </a:rPr>
              <a:t>Carbone, graphites naturels et synthétiques</a:t>
            </a:r>
            <a:endParaRPr lang="fr-FR" sz="2400" dirty="0">
              <a:latin typeface="Arial Narrow" panose="020B0606020202030204" pitchFamily="34" charset="0"/>
            </a:endParaRPr>
          </a:p>
        </p:txBody>
      </p:sp>
      <p:sp>
        <p:nvSpPr>
          <p:cNvPr id="43" name="Chevron 42"/>
          <p:cNvSpPr>
            <a:spLocks noChangeArrowheads="1"/>
          </p:cNvSpPr>
          <p:nvPr/>
        </p:nvSpPr>
        <p:spPr bwMode="auto">
          <a:xfrm>
            <a:off x="134601" y="909630"/>
            <a:ext cx="290456" cy="199343"/>
          </a:xfrm>
          <a:prstGeom prst="chevron">
            <a:avLst>
              <a:gd name="adj" fmla="val 76272"/>
            </a:avLst>
          </a:prstGeom>
          <a:solidFill>
            <a:srgbClr val="00CCFF">
              <a:alpha val="76862"/>
            </a:srgbClr>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GB" altLang="fr-FR" sz="1800">
              <a:solidFill>
                <a:srgbClr val="99CCFF"/>
              </a:solidFill>
              <a:latin typeface="Arial" pitchFamily="34" charset="0"/>
            </a:endParaRPr>
          </a:p>
        </p:txBody>
      </p:sp>
      <p:pic>
        <p:nvPicPr>
          <p:cNvPr id="10" name="Image 9"/>
          <p:cNvPicPr>
            <a:picLocks noChangeAspect="1"/>
          </p:cNvPicPr>
          <p:nvPr/>
        </p:nvPicPr>
        <p:blipFill>
          <a:blip r:embed="rId4"/>
          <a:stretch>
            <a:fillRect/>
          </a:stretch>
        </p:blipFill>
        <p:spPr>
          <a:xfrm>
            <a:off x="1690998" y="1590603"/>
            <a:ext cx="848251" cy="731494"/>
          </a:xfrm>
          <a:prstGeom prst="rect">
            <a:avLst/>
          </a:prstGeom>
        </p:spPr>
      </p:pic>
      <p:sp>
        <p:nvSpPr>
          <p:cNvPr id="16" name="ZoneTexte 15"/>
          <p:cNvSpPr txBox="1"/>
          <p:nvPr/>
        </p:nvSpPr>
        <p:spPr>
          <a:xfrm>
            <a:off x="2436610" y="1936868"/>
            <a:ext cx="2273379" cy="338554"/>
          </a:xfrm>
          <a:prstGeom prst="rect">
            <a:avLst/>
          </a:prstGeom>
          <a:noFill/>
        </p:spPr>
        <p:txBody>
          <a:bodyPr wrap="none" rtlCol="0">
            <a:spAutoFit/>
          </a:bodyPr>
          <a:lstStyle/>
          <a:p>
            <a:r>
              <a:rPr lang="fr-FR" sz="1600" dirty="0" smtClean="0"/>
              <a:t>6C + 1 Li</a:t>
            </a:r>
            <a:r>
              <a:rPr lang="fr-FR" sz="1600" baseline="30000" dirty="0" smtClean="0"/>
              <a:t>+</a:t>
            </a:r>
            <a:r>
              <a:rPr lang="fr-FR" sz="1600" dirty="0" smtClean="0"/>
              <a:t> + 1 e</a:t>
            </a:r>
            <a:r>
              <a:rPr lang="fr-FR" sz="1600" baseline="30000" dirty="0" smtClean="0"/>
              <a:t>-</a:t>
            </a:r>
            <a:r>
              <a:rPr lang="fr-FR" sz="1600" dirty="0" smtClean="0"/>
              <a:t>         Li</a:t>
            </a:r>
            <a:r>
              <a:rPr lang="fr-FR" sz="1600" baseline="-25000" dirty="0" smtClean="0"/>
              <a:t>1</a:t>
            </a:r>
            <a:r>
              <a:rPr lang="fr-FR" sz="1600" dirty="0" smtClean="0"/>
              <a:t>C</a:t>
            </a:r>
            <a:r>
              <a:rPr lang="fr-FR" sz="1600" baseline="-25000" dirty="0" smtClean="0"/>
              <a:t>6</a:t>
            </a:r>
            <a:r>
              <a:rPr lang="fr-FR" sz="1600" dirty="0" smtClean="0"/>
              <a:t>  </a:t>
            </a:r>
            <a:endParaRPr lang="fr-FR" sz="1600" dirty="0"/>
          </a:p>
        </p:txBody>
      </p:sp>
      <p:cxnSp>
        <p:nvCxnSpPr>
          <p:cNvPr id="19" name="Connecteur droit avec flèche 18"/>
          <p:cNvCxnSpPr/>
          <p:nvPr/>
        </p:nvCxnSpPr>
        <p:spPr>
          <a:xfrm>
            <a:off x="3748206" y="2124682"/>
            <a:ext cx="348812"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1566243" y="2434821"/>
            <a:ext cx="2578248" cy="3557"/>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531728" y="2279151"/>
            <a:ext cx="930063" cy="307777"/>
          </a:xfrm>
          <a:prstGeom prst="rect">
            <a:avLst/>
          </a:prstGeom>
          <a:solidFill>
            <a:schemeClr val="bg1"/>
          </a:solidFill>
        </p:spPr>
        <p:txBody>
          <a:bodyPr wrap="none" rtlCol="0">
            <a:spAutoFit/>
          </a:bodyPr>
          <a:lstStyle/>
          <a:p>
            <a:r>
              <a:rPr lang="fr-FR" sz="1400" b="1" dirty="0" smtClean="0">
                <a:solidFill>
                  <a:srgbClr val="FF0000"/>
                </a:solidFill>
              </a:rPr>
              <a:t>370 </a:t>
            </a:r>
            <a:r>
              <a:rPr lang="fr-FR" sz="1400" b="1" dirty="0" err="1" smtClean="0">
                <a:solidFill>
                  <a:srgbClr val="FF0000"/>
                </a:solidFill>
              </a:rPr>
              <a:t>mAh</a:t>
            </a:r>
            <a:r>
              <a:rPr lang="fr-FR" sz="1400" b="1" dirty="0" smtClean="0">
                <a:solidFill>
                  <a:srgbClr val="FF0000"/>
                </a:solidFill>
              </a:rPr>
              <a:t>/g</a:t>
            </a:r>
            <a:endParaRPr lang="fr-FR" sz="1400" b="1" dirty="0">
              <a:solidFill>
                <a:srgbClr val="FF0000"/>
              </a:solidFill>
            </a:endParaRPr>
          </a:p>
        </p:txBody>
      </p:sp>
      <p:grpSp>
        <p:nvGrpSpPr>
          <p:cNvPr id="7178" name="Groupe 7177"/>
          <p:cNvGrpSpPr/>
          <p:nvPr/>
        </p:nvGrpSpPr>
        <p:grpSpPr>
          <a:xfrm>
            <a:off x="-2069269" y="3614199"/>
            <a:ext cx="6676125" cy="3074011"/>
            <a:chOff x="-2288757" y="3783989"/>
            <a:chExt cx="7548018" cy="3074011"/>
          </a:xfrm>
        </p:grpSpPr>
        <p:sp>
          <p:nvSpPr>
            <p:cNvPr id="67" name="ZoneTexte 66"/>
            <p:cNvSpPr txBox="1"/>
            <p:nvPr/>
          </p:nvSpPr>
          <p:spPr>
            <a:xfrm>
              <a:off x="-2288757" y="3783989"/>
              <a:ext cx="7548018" cy="373692"/>
            </a:xfrm>
            <a:prstGeom prst="rect">
              <a:avLst/>
            </a:prstGeom>
            <a:noFill/>
          </p:spPr>
          <p:txBody>
            <a:bodyPr wrap="square" rtlCol="0">
              <a:spAutoFit/>
            </a:bodyPr>
            <a:lstStyle/>
            <a:p>
              <a:pPr algn="ctr">
                <a:lnSpc>
                  <a:spcPts val="2100"/>
                </a:lnSpc>
              </a:pPr>
              <a:r>
                <a:rPr lang="fr-FR" sz="2400" dirty="0" smtClean="0">
                  <a:latin typeface="Arial Narrow" panose="020B0606020202030204" pitchFamily="34" charset="0"/>
                </a:rPr>
                <a:t>Alliages </a:t>
              </a:r>
              <a:r>
                <a:rPr lang="fr-FR" sz="2400" dirty="0" err="1" smtClean="0">
                  <a:latin typeface="Arial Narrow" panose="020B0606020202030204" pitchFamily="34" charset="0"/>
                </a:rPr>
                <a:t>Li</a:t>
              </a:r>
              <a:r>
                <a:rPr lang="fr-FR" sz="2400" baseline="-25000" dirty="0" err="1" smtClean="0">
                  <a:latin typeface="Arial Narrow" panose="020B0606020202030204" pitchFamily="34" charset="0"/>
                </a:rPr>
                <a:t>x</a:t>
              </a:r>
              <a:r>
                <a:rPr lang="fr-FR" sz="2400" dirty="0" err="1" smtClean="0">
                  <a:latin typeface="Arial Narrow" panose="020B0606020202030204" pitchFamily="34" charset="0"/>
                </a:rPr>
                <a:t>M</a:t>
              </a:r>
              <a:endParaRPr lang="fr-FR" sz="2400" dirty="0">
                <a:latin typeface="Arial Narrow" panose="020B0606020202030204" pitchFamily="34" charset="0"/>
              </a:endParaRPr>
            </a:p>
          </p:txBody>
        </p:sp>
        <p:grpSp>
          <p:nvGrpSpPr>
            <p:cNvPr id="7171" name="Groupe 7170"/>
            <p:cNvGrpSpPr/>
            <p:nvPr/>
          </p:nvGrpSpPr>
          <p:grpSpPr>
            <a:xfrm>
              <a:off x="157025" y="3821912"/>
              <a:ext cx="5087663" cy="3036088"/>
              <a:chOff x="-1021" y="3821912"/>
              <a:chExt cx="5087663" cy="3036088"/>
            </a:xfrm>
          </p:grpSpPr>
          <p:grpSp>
            <p:nvGrpSpPr>
              <p:cNvPr id="60" name="Groupe 59"/>
              <p:cNvGrpSpPr/>
              <p:nvPr/>
            </p:nvGrpSpPr>
            <p:grpSpPr>
              <a:xfrm>
                <a:off x="-1021" y="4046537"/>
                <a:ext cx="5087663" cy="2811463"/>
                <a:chOff x="0" y="4157351"/>
                <a:chExt cx="5603704" cy="2811463"/>
              </a:xfrm>
            </p:grpSpPr>
            <p:grpSp>
              <p:nvGrpSpPr>
                <p:cNvPr id="61" name="Groupe 60"/>
                <p:cNvGrpSpPr/>
                <p:nvPr/>
              </p:nvGrpSpPr>
              <p:grpSpPr>
                <a:xfrm>
                  <a:off x="0" y="4157351"/>
                  <a:ext cx="5603704" cy="2811463"/>
                  <a:chOff x="0" y="4157351"/>
                  <a:chExt cx="5603704" cy="2811463"/>
                </a:xfrm>
              </p:grpSpPr>
              <p:sp>
                <p:nvSpPr>
                  <p:cNvPr id="63" name="Rectangle 62"/>
                  <p:cNvSpPr/>
                  <p:nvPr/>
                </p:nvSpPr>
                <p:spPr>
                  <a:xfrm>
                    <a:off x="0" y="6614728"/>
                    <a:ext cx="5603704" cy="276999"/>
                  </a:xfrm>
                  <a:prstGeom prst="rect">
                    <a:avLst/>
                  </a:prstGeom>
                </p:spPr>
                <p:txBody>
                  <a:bodyPr wrap="square">
                    <a:spAutoFit/>
                  </a:bodyPr>
                  <a:lstStyle/>
                  <a:p>
                    <a:r>
                      <a:rPr lang="en-US" sz="1200" b="0" dirty="0">
                        <a:solidFill>
                          <a:schemeClr val="bg1"/>
                        </a:solidFill>
                      </a:rPr>
                      <a:t>J.R Dahn et al. </a:t>
                    </a:r>
                    <a:r>
                      <a:rPr lang="en-US" sz="1200" b="0" i="1" dirty="0">
                        <a:solidFill>
                          <a:schemeClr val="bg1"/>
                        </a:solidFill>
                      </a:rPr>
                      <a:t>Industrial Chemistry </a:t>
                    </a:r>
                    <a:r>
                      <a:rPr lang="it-IT" sz="1200" b="0" i="1" dirty="0">
                        <a:solidFill>
                          <a:schemeClr val="bg1"/>
                        </a:solidFill>
                      </a:rPr>
                      <a:t>Library </a:t>
                    </a:r>
                    <a:r>
                      <a:rPr lang="it-IT" sz="1200" b="0" dirty="0">
                        <a:solidFill>
                          <a:schemeClr val="bg1"/>
                        </a:solidFill>
                      </a:rPr>
                      <a:t>Vol. 5 (ed. Pistoia, G.) (1994).</a:t>
                    </a:r>
                    <a:endParaRPr lang="fr-FR" sz="1200" dirty="0">
                      <a:solidFill>
                        <a:schemeClr val="bg1"/>
                      </a:solidFill>
                    </a:endParaRPr>
                  </a:p>
                </p:txBody>
              </p: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601" y="4157351"/>
                    <a:ext cx="5311663"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61"/>
                <p:cNvSpPr/>
                <p:nvPr/>
              </p:nvSpPr>
              <p:spPr>
                <a:xfrm>
                  <a:off x="2875244" y="4647268"/>
                  <a:ext cx="1845588" cy="484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5" name="Rectangle 64"/>
              <p:cNvSpPr/>
              <p:nvPr/>
            </p:nvSpPr>
            <p:spPr>
              <a:xfrm>
                <a:off x="939149" y="4359445"/>
                <a:ext cx="3350424" cy="134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Chevron 67"/>
              <p:cNvSpPr>
                <a:spLocks noChangeArrowheads="1"/>
              </p:cNvSpPr>
              <p:nvPr/>
            </p:nvSpPr>
            <p:spPr bwMode="auto">
              <a:xfrm>
                <a:off x="88392" y="3821912"/>
                <a:ext cx="290456" cy="199343"/>
              </a:xfrm>
              <a:prstGeom prst="chevron">
                <a:avLst>
                  <a:gd name="adj" fmla="val 76272"/>
                </a:avLst>
              </a:prstGeom>
              <a:solidFill>
                <a:srgbClr val="00CCFF">
                  <a:alpha val="76862"/>
                </a:srgbClr>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GB" altLang="fr-FR" sz="1800">
                  <a:solidFill>
                    <a:srgbClr val="99CCFF"/>
                  </a:solidFill>
                  <a:latin typeface="Arial" pitchFamily="34" charset="0"/>
                </a:endParaRPr>
              </a:p>
            </p:txBody>
          </p:sp>
          <p:sp>
            <p:nvSpPr>
              <p:cNvPr id="26" name="ZoneTexte 25"/>
              <p:cNvSpPr txBox="1"/>
              <p:nvPr/>
            </p:nvSpPr>
            <p:spPr>
              <a:xfrm>
                <a:off x="3511277" y="3962531"/>
                <a:ext cx="1040670" cy="338554"/>
              </a:xfrm>
              <a:prstGeom prst="rect">
                <a:avLst/>
              </a:prstGeom>
              <a:noFill/>
            </p:spPr>
            <p:txBody>
              <a:bodyPr wrap="none" rtlCol="0">
                <a:spAutoFit/>
              </a:bodyPr>
              <a:lstStyle/>
              <a:p>
                <a:r>
                  <a:rPr lang="fr-FR" sz="1600" dirty="0" smtClean="0">
                    <a:solidFill>
                      <a:srgbClr val="FF0000"/>
                    </a:solidFill>
                  </a:rPr>
                  <a:t>3650mAh/g</a:t>
                </a:r>
                <a:endParaRPr lang="fr-FR" sz="1600" dirty="0">
                  <a:solidFill>
                    <a:srgbClr val="FF0000"/>
                  </a:solidFill>
                </a:endParaRPr>
              </a:p>
            </p:txBody>
          </p:sp>
          <p:cxnSp>
            <p:nvCxnSpPr>
              <p:cNvPr id="28" name="Connecteur droit avec flèche 27"/>
              <p:cNvCxnSpPr/>
              <p:nvPr/>
            </p:nvCxnSpPr>
            <p:spPr>
              <a:xfrm>
                <a:off x="4130426" y="4170322"/>
                <a:ext cx="590407" cy="483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Rectangle 11"/>
          <p:cNvSpPr/>
          <p:nvPr/>
        </p:nvSpPr>
        <p:spPr>
          <a:xfrm>
            <a:off x="5220465" y="3642770"/>
            <a:ext cx="555556" cy="37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6080302" y="2458913"/>
            <a:ext cx="3566783" cy="3903283"/>
            <a:chOff x="6080302" y="2458913"/>
            <a:chExt cx="3566783" cy="3903283"/>
          </a:xfrm>
        </p:grpSpPr>
        <p:pic>
          <p:nvPicPr>
            <p:cNvPr id="7173" name="Image 7172"/>
            <p:cNvPicPr>
              <a:picLocks noChangeAspect="1"/>
            </p:cNvPicPr>
            <p:nvPr/>
          </p:nvPicPr>
          <p:blipFill>
            <a:blip r:embed="rId6"/>
            <a:stretch>
              <a:fillRect/>
            </a:stretch>
          </p:blipFill>
          <p:spPr>
            <a:xfrm>
              <a:off x="6080302" y="2458913"/>
              <a:ext cx="3566783" cy="2967960"/>
            </a:xfrm>
            <a:prstGeom prst="rect">
              <a:avLst/>
            </a:prstGeom>
          </p:spPr>
        </p:pic>
        <p:sp>
          <p:nvSpPr>
            <p:cNvPr id="82" name="ZoneTexte 81"/>
            <p:cNvSpPr txBox="1"/>
            <p:nvPr/>
          </p:nvSpPr>
          <p:spPr>
            <a:xfrm>
              <a:off x="7343349" y="3716164"/>
              <a:ext cx="2252540" cy="502702"/>
            </a:xfrm>
            <a:prstGeom prst="rect">
              <a:avLst/>
            </a:prstGeom>
            <a:noFill/>
          </p:spPr>
          <p:txBody>
            <a:bodyPr wrap="none" rtlCol="0">
              <a:spAutoFit/>
            </a:bodyPr>
            <a:lstStyle/>
            <a:p>
              <a:pPr algn="ctr">
                <a:lnSpc>
                  <a:spcPts val="1600"/>
                </a:lnSpc>
              </a:pPr>
              <a:r>
                <a:rPr lang="fr-FR" sz="1600" dirty="0" smtClean="0"/>
                <a:t>Gains en Densité d’énergie </a:t>
              </a:r>
            </a:p>
            <a:p>
              <a:pPr algn="ctr">
                <a:lnSpc>
                  <a:spcPts val="1600"/>
                </a:lnSpc>
              </a:pPr>
              <a:r>
                <a:rPr lang="fr-FR" sz="1600" dirty="0" smtClean="0"/>
                <a:t>10 à 15%</a:t>
              </a:r>
              <a:endParaRPr lang="fr-FR" sz="1600" dirty="0"/>
            </a:p>
          </p:txBody>
        </p:sp>
        <p:pic>
          <p:nvPicPr>
            <p:cNvPr id="83" name="Image 82" descr="C:\Users\jean-marie.tarascon\AppData\Local\Microsoft\Windows\INetCache\Content.MSO\77FB07A0.tmp"/>
            <p:cNvPicPr/>
            <p:nvPr/>
          </p:nvPicPr>
          <p:blipFill>
            <a:blip r:embed="rId7">
              <a:extLst>
                <a:ext uri="{28A0092B-C50C-407E-A947-70E740481C1C}">
                  <a14:useLocalDpi xmlns:a14="http://schemas.microsoft.com/office/drawing/2010/main" val="0"/>
                </a:ext>
              </a:extLst>
            </a:blip>
            <a:srcRect/>
            <a:stretch>
              <a:fillRect/>
            </a:stretch>
          </p:blipFill>
          <p:spPr bwMode="auto">
            <a:xfrm>
              <a:off x="6549445" y="5367212"/>
              <a:ext cx="1138572" cy="991662"/>
            </a:xfrm>
            <a:prstGeom prst="rect">
              <a:avLst/>
            </a:prstGeom>
            <a:noFill/>
            <a:ln>
              <a:noFill/>
            </a:ln>
          </p:spPr>
        </p:pic>
        <p:pic>
          <p:nvPicPr>
            <p:cNvPr id="85" name="Image 84" descr="C:\Users\jean-marie.tarascon\AppData\Local\Microsoft\Windows\INetCache\Content.MSO\7A4B7EEC.tmp"/>
            <p:cNvPicPr/>
            <p:nvPr/>
          </p:nvPicPr>
          <p:blipFill rotWithShape="1">
            <a:blip r:embed="rId8">
              <a:extLst>
                <a:ext uri="{28A0092B-C50C-407E-A947-70E740481C1C}">
                  <a14:useLocalDpi xmlns:a14="http://schemas.microsoft.com/office/drawing/2010/main" val="0"/>
                </a:ext>
              </a:extLst>
            </a:blip>
            <a:srcRect t="32753" b="28904"/>
            <a:stretch/>
          </p:blipFill>
          <p:spPr bwMode="auto">
            <a:xfrm>
              <a:off x="7741454" y="5497380"/>
              <a:ext cx="1616855" cy="373144"/>
            </a:xfrm>
            <a:prstGeom prst="rect">
              <a:avLst/>
            </a:prstGeom>
            <a:noFill/>
            <a:ln>
              <a:noFill/>
            </a:ln>
          </p:spPr>
        </p:pic>
        <p:sp>
          <p:nvSpPr>
            <p:cNvPr id="7176" name="ZoneTexte 7175"/>
            <p:cNvSpPr txBox="1"/>
            <p:nvPr/>
          </p:nvSpPr>
          <p:spPr>
            <a:xfrm>
              <a:off x="7462534" y="5756902"/>
              <a:ext cx="1997663" cy="605294"/>
            </a:xfrm>
            <a:prstGeom prst="rect">
              <a:avLst/>
            </a:prstGeom>
            <a:noFill/>
          </p:spPr>
          <p:txBody>
            <a:bodyPr wrap="none" rtlCol="0">
              <a:spAutoFit/>
            </a:bodyPr>
            <a:lstStyle/>
            <a:p>
              <a:pPr algn="ctr">
                <a:lnSpc>
                  <a:spcPts val="2000"/>
                </a:lnSpc>
              </a:pPr>
              <a:r>
                <a:rPr lang="fr-FR" sz="2000" dirty="0" smtClean="0"/>
                <a:t>et </a:t>
              </a:r>
            </a:p>
            <a:p>
              <a:pPr algn="ctr">
                <a:lnSpc>
                  <a:spcPts val="2000"/>
                </a:lnSpc>
              </a:pPr>
              <a:r>
                <a:rPr lang="fr-FR" sz="2000" dirty="0" smtClean="0"/>
                <a:t>Beaucoup d’autres </a:t>
              </a:r>
              <a:endParaRPr lang="fr-FR" sz="2000" dirty="0"/>
            </a:p>
          </p:txBody>
        </p:sp>
      </p:grpSp>
      <p:grpSp>
        <p:nvGrpSpPr>
          <p:cNvPr id="7191" name="Groupe 7190"/>
          <p:cNvGrpSpPr/>
          <p:nvPr/>
        </p:nvGrpSpPr>
        <p:grpSpPr>
          <a:xfrm>
            <a:off x="904994" y="4150728"/>
            <a:ext cx="2754959" cy="1562641"/>
            <a:chOff x="1184939" y="4283551"/>
            <a:chExt cx="2754959" cy="1562641"/>
          </a:xfrm>
        </p:grpSpPr>
        <p:pic>
          <p:nvPicPr>
            <p:cNvPr id="66" name="Image 65"/>
            <p:cNvPicPr>
              <a:picLocks noChangeAspect="1"/>
            </p:cNvPicPr>
            <p:nvPr/>
          </p:nvPicPr>
          <p:blipFill>
            <a:blip r:embed="rId9"/>
            <a:stretch>
              <a:fillRect/>
            </a:stretch>
          </p:blipFill>
          <p:spPr>
            <a:xfrm>
              <a:off x="1184939" y="4283551"/>
              <a:ext cx="2754959" cy="1439527"/>
            </a:xfrm>
            <a:prstGeom prst="rect">
              <a:avLst/>
            </a:prstGeom>
          </p:spPr>
        </p:pic>
        <p:sp>
          <p:nvSpPr>
            <p:cNvPr id="7189" name="Flèche courbée vers le haut 7188"/>
            <p:cNvSpPr/>
            <p:nvPr/>
          </p:nvSpPr>
          <p:spPr>
            <a:xfrm>
              <a:off x="1569156" y="5601011"/>
              <a:ext cx="1557866" cy="245181"/>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190" name="ZoneTexte 7189"/>
            <p:cNvSpPr txBox="1"/>
            <p:nvPr/>
          </p:nvSpPr>
          <p:spPr>
            <a:xfrm>
              <a:off x="1846188" y="5520336"/>
              <a:ext cx="906017" cy="307777"/>
            </a:xfrm>
            <a:prstGeom prst="rect">
              <a:avLst/>
            </a:prstGeom>
            <a:noFill/>
          </p:spPr>
          <p:txBody>
            <a:bodyPr wrap="none" rtlCol="0">
              <a:spAutoFit/>
            </a:bodyPr>
            <a:lstStyle/>
            <a:p>
              <a:r>
                <a:rPr lang="fr-FR" sz="1400" dirty="0" smtClean="0">
                  <a:solidFill>
                    <a:srgbClr val="FF0000"/>
                  </a:solidFill>
                </a:rPr>
                <a:t>4Li</a:t>
              </a:r>
              <a:r>
                <a:rPr lang="fr-FR" sz="1400" baseline="30000" dirty="0" smtClean="0">
                  <a:solidFill>
                    <a:srgbClr val="FF0000"/>
                  </a:solidFill>
                </a:rPr>
                <a:t>+</a:t>
              </a:r>
              <a:r>
                <a:rPr lang="fr-FR" sz="1400" dirty="0" smtClean="0">
                  <a:solidFill>
                    <a:srgbClr val="FF0000"/>
                  </a:solidFill>
                </a:rPr>
                <a:t> par Si </a:t>
              </a:r>
              <a:endParaRPr lang="fr-FR" sz="1400" dirty="0">
                <a:solidFill>
                  <a:srgbClr val="FF0000"/>
                </a:solidFill>
              </a:endParaRPr>
            </a:p>
          </p:txBody>
        </p:sp>
      </p:grpSp>
      <p:grpSp>
        <p:nvGrpSpPr>
          <p:cNvPr id="11" name="Groupe 10"/>
          <p:cNvGrpSpPr/>
          <p:nvPr/>
        </p:nvGrpSpPr>
        <p:grpSpPr>
          <a:xfrm>
            <a:off x="4503852" y="2374651"/>
            <a:ext cx="2566338" cy="3355846"/>
            <a:chOff x="4503852" y="2374651"/>
            <a:chExt cx="2566338" cy="3355846"/>
          </a:xfrm>
        </p:grpSpPr>
        <p:sp>
          <p:nvSpPr>
            <p:cNvPr id="7172" name="Accolade fermante 7171"/>
            <p:cNvSpPr/>
            <p:nvPr/>
          </p:nvSpPr>
          <p:spPr>
            <a:xfrm>
              <a:off x="4503852" y="2374651"/>
              <a:ext cx="303411" cy="3355846"/>
            </a:xfrm>
            <a:prstGeom prst="rightBrace">
              <a:avLst/>
            </a:prstGeom>
            <a:ln>
              <a:solidFill>
                <a:srgbClr val="00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174" name="ZoneTexte 7173"/>
            <p:cNvSpPr txBox="1"/>
            <p:nvPr/>
          </p:nvSpPr>
          <p:spPr>
            <a:xfrm>
              <a:off x="4905773" y="4741182"/>
              <a:ext cx="1184940" cy="646331"/>
            </a:xfrm>
            <a:prstGeom prst="rect">
              <a:avLst/>
            </a:prstGeom>
            <a:noFill/>
          </p:spPr>
          <p:txBody>
            <a:bodyPr wrap="none" rtlCol="0">
              <a:spAutoFit/>
            </a:bodyPr>
            <a:lstStyle/>
            <a:p>
              <a:pPr algn="ctr"/>
              <a:r>
                <a:rPr lang="fr-FR" dirty="0" smtClean="0"/>
                <a:t>Composites</a:t>
              </a:r>
            </a:p>
            <a:p>
              <a:pPr algn="ctr"/>
              <a:r>
                <a:rPr lang="fr-FR" dirty="0" smtClean="0"/>
                <a:t>C + 10%Si</a:t>
              </a:r>
              <a:endParaRPr lang="fr-FR" dirty="0"/>
            </a:p>
          </p:txBody>
        </p:sp>
        <p:sp>
          <p:nvSpPr>
            <p:cNvPr id="81" name="Flèche droite à entaille 80"/>
            <p:cNvSpPr>
              <a:spLocks noChangeArrowheads="1"/>
            </p:cNvSpPr>
            <p:nvPr/>
          </p:nvSpPr>
          <p:spPr bwMode="auto">
            <a:xfrm rot="10800000" flipH="1">
              <a:off x="5148893" y="4218866"/>
              <a:ext cx="738345" cy="561869"/>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a:solidFill>
                  <a:prstClr val="white"/>
                </a:solidFill>
                <a:latin typeface="Arial"/>
              </a:endParaRPr>
            </a:p>
          </p:txBody>
        </p:sp>
        <p:grpSp>
          <p:nvGrpSpPr>
            <p:cNvPr id="9" name="Groupe 8"/>
            <p:cNvGrpSpPr/>
            <p:nvPr/>
          </p:nvGrpSpPr>
          <p:grpSpPr>
            <a:xfrm>
              <a:off x="4551010" y="2435291"/>
              <a:ext cx="2519180" cy="1761234"/>
              <a:chOff x="4511802" y="4298315"/>
              <a:chExt cx="2519180" cy="1761234"/>
            </a:xfrm>
          </p:grpSpPr>
          <p:pic>
            <p:nvPicPr>
              <p:cNvPr id="7" name="Image 6"/>
              <p:cNvPicPr>
                <a:picLocks noChangeAspect="1"/>
              </p:cNvPicPr>
              <p:nvPr/>
            </p:nvPicPr>
            <p:blipFill>
              <a:blip r:embed="rId10"/>
              <a:stretch>
                <a:fillRect/>
              </a:stretch>
            </p:blipFill>
            <p:spPr>
              <a:xfrm>
                <a:off x="4798079" y="4381721"/>
                <a:ext cx="1480847" cy="1677828"/>
              </a:xfrm>
              <a:prstGeom prst="rect">
                <a:avLst/>
              </a:prstGeom>
            </p:spPr>
          </p:pic>
          <p:sp>
            <p:nvSpPr>
              <p:cNvPr id="8" name="ZoneTexte 7"/>
              <p:cNvSpPr txBox="1"/>
              <p:nvPr/>
            </p:nvSpPr>
            <p:spPr>
              <a:xfrm>
                <a:off x="4511802" y="4298315"/>
                <a:ext cx="2519180" cy="401905"/>
              </a:xfrm>
              <a:prstGeom prst="rect">
                <a:avLst/>
              </a:prstGeom>
              <a:noFill/>
            </p:spPr>
            <p:txBody>
              <a:bodyPr wrap="square" rtlCol="0">
                <a:spAutoFit/>
              </a:bodyPr>
              <a:lstStyle/>
              <a:p>
                <a:pPr algn="ctr">
                  <a:lnSpc>
                    <a:spcPts val="1200"/>
                  </a:lnSpc>
                </a:pPr>
                <a:r>
                  <a:rPr lang="fr-FR" sz="1200" dirty="0" smtClean="0">
                    <a:solidFill>
                      <a:srgbClr val="FF0000"/>
                    </a:solidFill>
                  </a:rPr>
                  <a:t>Si </a:t>
                </a:r>
              </a:p>
              <a:p>
                <a:pPr algn="ctr">
                  <a:lnSpc>
                    <a:spcPts val="1200"/>
                  </a:lnSpc>
                </a:pPr>
                <a:r>
                  <a:rPr lang="fr-FR" sz="1200" dirty="0" smtClean="0">
                    <a:solidFill>
                      <a:srgbClr val="FF0000"/>
                    </a:solidFill>
                  </a:rPr>
                  <a:t>nanométrique</a:t>
                </a:r>
                <a:r>
                  <a:rPr lang="fr-FR" sz="1400" dirty="0" smtClean="0">
                    <a:solidFill>
                      <a:srgbClr val="FFC000"/>
                    </a:solidFill>
                  </a:rPr>
                  <a:t> </a:t>
                </a:r>
                <a:endParaRPr lang="fr-FR" sz="1400" dirty="0">
                  <a:solidFill>
                    <a:srgbClr val="FFC000"/>
                  </a:solidFill>
                </a:endParaRPr>
              </a:p>
            </p:txBody>
          </p:sp>
        </p:grpSp>
      </p:grpSp>
    </p:spTree>
    <p:extLst>
      <p:ext uri="{BB962C8B-B14F-4D97-AF65-F5344CB8AC3E}">
        <p14:creationId xmlns:p14="http://schemas.microsoft.com/office/powerpoint/2010/main" val="195818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616280" y="89281"/>
            <a:ext cx="7452327" cy="546945"/>
          </a:xfrm>
          <a:prstGeom prst="rect">
            <a:avLst/>
          </a:prstGeom>
          <a:noFill/>
        </p:spPr>
        <p:txBody>
          <a:bodyPr wrap="square" rtlCol="0">
            <a:spAutoFit/>
          </a:bodyPr>
          <a:lstStyle/>
          <a:p>
            <a:r>
              <a:rPr lang="fr-FR" sz="2954" b="1" dirty="0">
                <a:solidFill>
                  <a:schemeClr val="bg1"/>
                </a:solidFill>
              </a:rPr>
              <a:t>L</a:t>
            </a:r>
            <a:r>
              <a:rPr lang="fr-FR" sz="2954" dirty="0">
                <a:solidFill>
                  <a:schemeClr val="bg1"/>
                </a:solidFill>
              </a:rPr>
              <a:t>a technologie </a:t>
            </a:r>
            <a:r>
              <a:rPr lang="fr-FR" sz="2954" dirty="0" smtClean="0">
                <a:solidFill>
                  <a:schemeClr val="bg1"/>
                </a:solidFill>
              </a:rPr>
              <a:t>Li-ion :  </a:t>
            </a:r>
            <a:r>
              <a:rPr lang="fr-FR" sz="2954" dirty="0">
                <a:solidFill>
                  <a:schemeClr val="bg1"/>
                </a:solidFill>
              </a:rPr>
              <a:t>Que pouvons-nous espérer ?  </a:t>
            </a:r>
          </a:p>
        </p:txBody>
      </p:sp>
      <p:grpSp>
        <p:nvGrpSpPr>
          <p:cNvPr id="12" name="Groupe 11"/>
          <p:cNvGrpSpPr/>
          <p:nvPr/>
        </p:nvGrpSpPr>
        <p:grpSpPr>
          <a:xfrm>
            <a:off x="4095109" y="965686"/>
            <a:ext cx="5603646" cy="5391834"/>
            <a:chOff x="4095109" y="965686"/>
            <a:chExt cx="5603646" cy="5391834"/>
          </a:xfrm>
        </p:grpSpPr>
        <p:grpSp>
          <p:nvGrpSpPr>
            <p:cNvPr id="7" name="Groupe 6"/>
            <p:cNvGrpSpPr/>
            <p:nvPr/>
          </p:nvGrpSpPr>
          <p:grpSpPr>
            <a:xfrm>
              <a:off x="4095109" y="965686"/>
              <a:ext cx="5603646" cy="1305021"/>
              <a:chOff x="4115523" y="924412"/>
              <a:chExt cx="6070615" cy="1413773"/>
            </a:xfrm>
          </p:grpSpPr>
          <p:sp>
            <p:nvSpPr>
              <p:cNvPr id="2" name="ZoneTexte 1"/>
              <p:cNvSpPr txBox="1"/>
              <p:nvPr/>
            </p:nvSpPr>
            <p:spPr>
              <a:xfrm>
                <a:off x="6106550" y="1626879"/>
                <a:ext cx="4079588" cy="711306"/>
              </a:xfrm>
              <a:prstGeom prst="rect">
                <a:avLst/>
              </a:prstGeom>
              <a:noFill/>
            </p:spPr>
            <p:txBody>
              <a:bodyPr wrap="none" rtlCol="0">
                <a:spAutoFit/>
              </a:bodyPr>
              <a:lstStyle/>
              <a:p>
                <a:pPr algn="ctr">
                  <a:lnSpc>
                    <a:spcPts val="2215"/>
                  </a:lnSpc>
                </a:pPr>
                <a:r>
                  <a:rPr lang="fr-FR" sz="2800" dirty="0">
                    <a:solidFill>
                      <a:prstClr val="black"/>
                    </a:solidFill>
                  </a:rPr>
                  <a:t>Comment obtenir </a:t>
                </a:r>
                <a:r>
                  <a:rPr lang="fr-FR" sz="2800" dirty="0" smtClean="0">
                    <a:solidFill>
                      <a:prstClr val="black"/>
                    </a:solidFill>
                  </a:rPr>
                  <a:t>800 Wh/l </a:t>
                </a:r>
                <a:endParaRPr lang="fr-FR" sz="2800" dirty="0">
                  <a:solidFill>
                    <a:prstClr val="black"/>
                  </a:solidFill>
                </a:endParaRPr>
              </a:p>
              <a:p>
                <a:pPr algn="ctr">
                  <a:lnSpc>
                    <a:spcPts val="2215"/>
                  </a:lnSpc>
                </a:pPr>
                <a:r>
                  <a:rPr lang="fr-FR" sz="2800" dirty="0">
                    <a:solidFill>
                      <a:prstClr val="black"/>
                    </a:solidFill>
                  </a:rPr>
                  <a:t>et aller au-delà </a:t>
                </a:r>
              </a:p>
            </p:txBody>
          </p:sp>
          <p:sp>
            <p:nvSpPr>
              <p:cNvPr id="3" name="Flèche courbée vers le bas 2"/>
              <p:cNvSpPr/>
              <p:nvPr/>
            </p:nvSpPr>
            <p:spPr>
              <a:xfrm rot="21117056">
                <a:off x="4115523" y="924412"/>
                <a:ext cx="2702560" cy="859363"/>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solidFill>
                    <a:prstClr val="black"/>
                  </a:solidFill>
                  <a:latin typeface="Arial Narrow" panose="020B0606020202030204" pitchFamily="34" charset="0"/>
                </a:endParaRPr>
              </a:p>
            </p:txBody>
          </p:sp>
        </p:grpSp>
        <p:grpSp>
          <p:nvGrpSpPr>
            <p:cNvPr id="6" name="Groupe 5"/>
            <p:cNvGrpSpPr/>
            <p:nvPr/>
          </p:nvGrpSpPr>
          <p:grpSpPr>
            <a:xfrm>
              <a:off x="6201734" y="2061995"/>
              <a:ext cx="3301565" cy="4295525"/>
              <a:chOff x="6186787" y="1755578"/>
              <a:chExt cx="3719214" cy="4653485"/>
            </a:xfrm>
          </p:grpSpPr>
          <p:sp>
            <p:nvSpPr>
              <p:cNvPr id="11" name="Rectangle à coins arrondis 10"/>
              <p:cNvSpPr/>
              <p:nvPr/>
            </p:nvSpPr>
            <p:spPr>
              <a:xfrm>
                <a:off x="6553200" y="5508816"/>
                <a:ext cx="2832798" cy="89255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solidFill>
                    <a:prstClr val="white"/>
                  </a:solidFill>
                  <a:latin typeface="Arial Narrow" panose="020B0606020202030204" pitchFamily="34" charset="0"/>
                </a:endParaRPr>
              </a:p>
            </p:txBody>
          </p:sp>
          <p:pic>
            <p:nvPicPr>
              <p:cNvPr id="696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271" r="3193"/>
              <a:stretch/>
            </p:blipFill>
            <p:spPr bwMode="auto">
              <a:xfrm>
                <a:off x="6186787" y="2720898"/>
                <a:ext cx="3719214" cy="241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Flèche droite à entaille 12"/>
              <p:cNvSpPr>
                <a:spLocks noChangeArrowheads="1"/>
              </p:cNvSpPr>
              <p:nvPr/>
            </p:nvSpPr>
            <p:spPr bwMode="auto">
              <a:xfrm rot="5400000">
                <a:off x="7807103" y="4635520"/>
                <a:ext cx="568461" cy="1031699"/>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400" b="1" dirty="0">
                  <a:solidFill>
                    <a:prstClr val="white"/>
                  </a:solidFill>
                </a:endParaRPr>
              </a:p>
            </p:txBody>
          </p:sp>
          <p:sp>
            <p:nvSpPr>
              <p:cNvPr id="10" name="ZoneTexte 9"/>
              <p:cNvSpPr txBox="1"/>
              <p:nvPr/>
            </p:nvSpPr>
            <p:spPr>
              <a:xfrm>
                <a:off x="7066610" y="5508816"/>
                <a:ext cx="2031147" cy="900247"/>
              </a:xfrm>
              <a:prstGeom prst="rect">
                <a:avLst/>
              </a:prstGeom>
              <a:noFill/>
            </p:spPr>
            <p:txBody>
              <a:bodyPr wrap="none" rtlCol="0">
                <a:spAutoFit/>
              </a:bodyPr>
              <a:lstStyle/>
              <a:p>
                <a:pPr algn="ctr"/>
                <a:r>
                  <a:rPr lang="fr-FR" sz="2400" b="1" dirty="0">
                    <a:solidFill>
                      <a:prstClr val="white"/>
                    </a:solidFill>
                  </a:rPr>
                  <a:t>Les batteries</a:t>
                </a:r>
              </a:p>
              <a:p>
                <a:pPr algn="ctr"/>
                <a:r>
                  <a:rPr lang="fr-FR" sz="2400" b="1" dirty="0" smtClean="0">
                    <a:solidFill>
                      <a:prstClr val="white"/>
                    </a:solidFill>
                  </a:rPr>
                  <a:t>Tout-solide</a:t>
                </a:r>
                <a:endParaRPr lang="fr-FR" sz="2400" b="1" dirty="0">
                  <a:solidFill>
                    <a:prstClr val="white"/>
                  </a:solidFill>
                </a:endParaRPr>
              </a:p>
            </p:txBody>
          </p:sp>
          <p:sp>
            <p:nvSpPr>
              <p:cNvPr id="4" name="ZoneTexte 3"/>
              <p:cNvSpPr txBox="1"/>
              <p:nvPr/>
            </p:nvSpPr>
            <p:spPr>
              <a:xfrm>
                <a:off x="7947297" y="1755578"/>
                <a:ext cx="502370" cy="777227"/>
              </a:xfrm>
              <a:prstGeom prst="rect">
                <a:avLst/>
              </a:prstGeom>
              <a:noFill/>
            </p:spPr>
            <p:txBody>
              <a:bodyPr wrap="none" rtlCol="0">
                <a:spAutoFit/>
              </a:bodyPr>
              <a:lstStyle/>
              <a:p>
                <a:r>
                  <a:rPr lang="fr-FR" sz="4062" b="1" dirty="0">
                    <a:solidFill>
                      <a:prstClr val="black"/>
                    </a:solidFill>
                  </a:rPr>
                  <a:t>?</a:t>
                </a:r>
                <a:endParaRPr lang="en-US" sz="4062" b="1" dirty="0">
                  <a:solidFill>
                    <a:prstClr val="black"/>
                  </a:solidFill>
                </a:endParaRPr>
              </a:p>
            </p:txBody>
          </p:sp>
        </p:grpSp>
      </p:grpSp>
      <p:pic>
        <p:nvPicPr>
          <p:cNvPr id="34" name="Image 33"/>
          <p:cNvPicPr>
            <a:picLocks noChangeAspect="1"/>
          </p:cNvPicPr>
          <p:nvPr/>
        </p:nvPicPr>
        <p:blipFill>
          <a:blip r:embed="rId4"/>
          <a:stretch>
            <a:fillRect/>
          </a:stretch>
        </p:blipFill>
        <p:spPr>
          <a:xfrm>
            <a:off x="-156614" y="977403"/>
            <a:ext cx="6494952" cy="5710335"/>
          </a:xfrm>
          <a:prstGeom prst="rect">
            <a:avLst/>
          </a:prstGeom>
        </p:spPr>
      </p:pic>
      <p:grpSp>
        <p:nvGrpSpPr>
          <p:cNvPr id="17" name="Groupe 16"/>
          <p:cNvGrpSpPr/>
          <p:nvPr/>
        </p:nvGrpSpPr>
        <p:grpSpPr>
          <a:xfrm>
            <a:off x="2944256" y="4011369"/>
            <a:ext cx="1667440" cy="1140649"/>
            <a:chOff x="2944256" y="4011369"/>
            <a:chExt cx="1667440" cy="1140649"/>
          </a:xfrm>
        </p:grpSpPr>
        <p:sp>
          <p:nvSpPr>
            <p:cNvPr id="8" name="Rectangle à coins arrondis 7"/>
            <p:cNvSpPr/>
            <p:nvPr/>
          </p:nvSpPr>
          <p:spPr>
            <a:xfrm>
              <a:off x="2944256" y="4907734"/>
              <a:ext cx="212346" cy="18377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2944256" y="4011369"/>
              <a:ext cx="212346" cy="18377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492023" y="4751908"/>
              <a:ext cx="1119673" cy="400110"/>
            </a:xfrm>
            <a:prstGeom prst="rect">
              <a:avLst/>
            </a:prstGeom>
            <a:noFill/>
          </p:spPr>
          <p:txBody>
            <a:bodyPr wrap="square" rtlCol="0">
              <a:spAutoFit/>
            </a:bodyPr>
            <a:lstStyle/>
            <a:p>
              <a:r>
                <a:rPr lang="fr-FR" sz="2000" b="1" dirty="0" smtClean="0">
                  <a:solidFill>
                    <a:srgbClr val="00B050"/>
                  </a:solidFill>
                </a:rPr>
                <a:t>LFePO</a:t>
              </a:r>
              <a:r>
                <a:rPr lang="fr-FR" sz="2000" b="1" baseline="-25000" dirty="0" smtClean="0">
                  <a:solidFill>
                    <a:srgbClr val="00B050"/>
                  </a:solidFill>
                </a:rPr>
                <a:t>4</a:t>
              </a:r>
              <a:endParaRPr lang="fr-FR" sz="2000" b="1" baseline="-25000" dirty="0">
                <a:solidFill>
                  <a:srgbClr val="00B050"/>
                </a:solidFill>
              </a:endParaRPr>
            </a:p>
          </p:txBody>
        </p:sp>
        <p:cxnSp>
          <p:nvCxnSpPr>
            <p:cNvPr id="15" name="Connecteur droit avec flèche 14"/>
            <p:cNvCxnSpPr/>
            <p:nvPr/>
          </p:nvCxnSpPr>
          <p:spPr>
            <a:xfrm flipH="1">
              <a:off x="2997422" y="4691810"/>
              <a:ext cx="644496" cy="230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3053762" y="4076183"/>
              <a:ext cx="543963" cy="615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58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ZoneTexte 53"/>
          <p:cNvSpPr txBox="1"/>
          <p:nvPr/>
        </p:nvSpPr>
        <p:spPr>
          <a:xfrm>
            <a:off x="6121406" y="417789"/>
            <a:ext cx="184731" cy="348109"/>
          </a:xfrm>
          <a:prstGeom prst="rect">
            <a:avLst/>
          </a:prstGeom>
          <a:noFill/>
        </p:spPr>
        <p:txBody>
          <a:bodyPr wrap="none" rtlCol="0">
            <a:spAutoFit/>
          </a:bodyPr>
          <a:lstStyle/>
          <a:p>
            <a:endParaRPr lang="en-US" sz="1662" dirty="0"/>
          </a:p>
        </p:txBody>
      </p:sp>
      <p:sp>
        <p:nvSpPr>
          <p:cNvPr id="56" name="Flèche droite à entaille 55"/>
          <p:cNvSpPr>
            <a:spLocks noChangeArrowheads="1"/>
          </p:cNvSpPr>
          <p:nvPr/>
        </p:nvSpPr>
        <p:spPr bwMode="auto">
          <a:xfrm>
            <a:off x="4206708" y="2252465"/>
            <a:ext cx="956310" cy="268900"/>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1662" dirty="0">
              <a:solidFill>
                <a:schemeClr val="lt1"/>
              </a:solidFill>
            </a:endParaRPr>
          </a:p>
        </p:txBody>
      </p:sp>
      <p:sp>
        <p:nvSpPr>
          <p:cNvPr id="63" name="ZoneTexte 62"/>
          <p:cNvSpPr txBox="1"/>
          <p:nvPr/>
        </p:nvSpPr>
        <p:spPr>
          <a:xfrm>
            <a:off x="301223" y="790455"/>
            <a:ext cx="7930376" cy="461665"/>
          </a:xfrm>
          <a:prstGeom prst="rect">
            <a:avLst/>
          </a:prstGeom>
          <a:noFill/>
        </p:spPr>
        <p:txBody>
          <a:bodyPr wrap="none" rtlCol="0">
            <a:spAutoFit/>
          </a:bodyPr>
          <a:lstStyle/>
          <a:p>
            <a:r>
              <a:rPr lang="en-US" sz="2400" dirty="0" smtClean="0"/>
              <a:t>Des batteries  </a:t>
            </a:r>
            <a:r>
              <a:rPr lang="en-US" sz="2400" dirty="0" err="1" smtClean="0">
                <a:solidFill>
                  <a:srgbClr val="0000FF"/>
                </a:solidFill>
              </a:rPr>
              <a:t>liquides</a:t>
            </a:r>
            <a:r>
              <a:rPr lang="en-US" sz="2400" dirty="0" smtClean="0">
                <a:solidFill>
                  <a:srgbClr val="0000FF"/>
                </a:solidFill>
              </a:rPr>
              <a:t> Li-ion        </a:t>
            </a:r>
            <a:r>
              <a:rPr lang="en-US" sz="2400" dirty="0" smtClean="0"/>
              <a:t>aux batteries      </a:t>
            </a:r>
            <a:r>
              <a:rPr lang="en-US" sz="2400" dirty="0" smtClean="0">
                <a:solidFill>
                  <a:srgbClr val="FF0000"/>
                </a:solidFill>
              </a:rPr>
              <a:t>Li-</a:t>
            </a:r>
            <a:r>
              <a:rPr lang="en-US" sz="2400" dirty="0" err="1" smtClean="0">
                <a:solidFill>
                  <a:srgbClr val="FF0000"/>
                </a:solidFill>
              </a:rPr>
              <a:t>métal</a:t>
            </a:r>
            <a:r>
              <a:rPr lang="en-US" sz="2400" dirty="0" smtClean="0">
                <a:solidFill>
                  <a:srgbClr val="FF0000"/>
                </a:solidFill>
              </a:rPr>
              <a:t> tout </a:t>
            </a:r>
            <a:r>
              <a:rPr lang="en-US" sz="2400" dirty="0" err="1" smtClean="0">
                <a:solidFill>
                  <a:srgbClr val="FF0000"/>
                </a:solidFill>
              </a:rPr>
              <a:t>solide</a:t>
            </a:r>
            <a:endParaRPr lang="fr-FR" sz="2400" dirty="0">
              <a:solidFill>
                <a:srgbClr val="FF0000"/>
              </a:solidFill>
            </a:endParaRPr>
          </a:p>
        </p:txBody>
      </p:sp>
      <p:sp>
        <p:nvSpPr>
          <p:cNvPr id="66" name="Rectangle 11"/>
          <p:cNvSpPr>
            <a:spLocks noChangeArrowheads="1"/>
          </p:cNvSpPr>
          <p:nvPr/>
        </p:nvSpPr>
        <p:spPr bwMode="auto">
          <a:xfrm>
            <a:off x="807540" y="735814"/>
            <a:ext cx="262303"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fr-FR" altLang="fr-FR" sz="1846" dirty="0">
              <a:latin typeface="Arial Narrow" pitchFamily="34" charset="0"/>
            </a:endParaRPr>
          </a:p>
        </p:txBody>
      </p:sp>
      <p:sp>
        <p:nvSpPr>
          <p:cNvPr id="78" name="Chevron 77"/>
          <p:cNvSpPr/>
          <p:nvPr/>
        </p:nvSpPr>
        <p:spPr>
          <a:xfrm>
            <a:off x="5040" y="860668"/>
            <a:ext cx="349028" cy="30240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62">
              <a:solidFill>
                <a:schemeClr val="tx1"/>
              </a:solidFill>
            </a:endParaRPr>
          </a:p>
        </p:txBody>
      </p:sp>
      <p:pic>
        <p:nvPicPr>
          <p:cNvPr id="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06" t="5448" r="39470" b="62785"/>
          <a:stretch/>
        </p:blipFill>
        <p:spPr bwMode="auto">
          <a:xfrm>
            <a:off x="1515832" y="1528307"/>
            <a:ext cx="2266610" cy="173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9" t="5448" r="75543" b="62785"/>
          <a:stretch/>
        </p:blipFill>
        <p:spPr bwMode="auto">
          <a:xfrm>
            <a:off x="5642886" y="1494647"/>
            <a:ext cx="2398867" cy="189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ZoneTexte 45"/>
          <p:cNvSpPr txBox="1"/>
          <p:nvPr/>
        </p:nvSpPr>
        <p:spPr>
          <a:xfrm>
            <a:off x="1374061" y="38130"/>
            <a:ext cx="7274748" cy="784830"/>
          </a:xfrm>
          <a:prstGeom prst="rect">
            <a:avLst/>
          </a:prstGeom>
          <a:noFill/>
        </p:spPr>
        <p:txBody>
          <a:bodyPr wrap="none" rtlCol="0">
            <a:spAutoFit/>
          </a:bodyPr>
          <a:lstStyle/>
          <a:p>
            <a:pPr algn="ctr">
              <a:lnSpc>
                <a:spcPts val="2677"/>
              </a:lnSpc>
            </a:pPr>
            <a:r>
              <a:rPr lang="fr-FR" sz="2862" b="1" dirty="0">
                <a:solidFill>
                  <a:schemeClr val="bg1"/>
                </a:solidFill>
              </a:rPr>
              <a:t>L</a:t>
            </a:r>
            <a:r>
              <a:rPr lang="fr-FR" sz="2862" dirty="0">
                <a:solidFill>
                  <a:schemeClr val="bg1"/>
                </a:solidFill>
              </a:rPr>
              <a:t>es batteries </a:t>
            </a:r>
            <a:r>
              <a:rPr lang="fr-FR" sz="2862" dirty="0" smtClean="0">
                <a:solidFill>
                  <a:schemeClr val="bg1"/>
                </a:solidFill>
              </a:rPr>
              <a:t>tout-solide </a:t>
            </a:r>
            <a:r>
              <a:rPr lang="fr-FR" sz="2862" dirty="0">
                <a:solidFill>
                  <a:schemeClr val="bg1"/>
                </a:solidFill>
              </a:rPr>
              <a:t>: Le plus grand engouement </a:t>
            </a:r>
          </a:p>
          <a:p>
            <a:pPr algn="ctr">
              <a:lnSpc>
                <a:spcPts val="2677"/>
              </a:lnSpc>
            </a:pPr>
            <a:r>
              <a:rPr lang="fr-FR" sz="2862" dirty="0" smtClean="0">
                <a:solidFill>
                  <a:schemeClr val="bg1"/>
                </a:solidFill>
              </a:rPr>
              <a:t>d’aujourd’hui </a:t>
            </a:r>
            <a:r>
              <a:rPr lang="fr-FR" sz="2862" dirty="0">
                <a:solidFill>
                  <a:schemeClr val="bg1"/>
                </a:solidFill>
              </a:rPr>
              <a:t>dans le </a:t>
            </a:r>
            <a:r>
              <a:rPr lang="fr-FR" sz="2862" dirty="0" smtClean="0">
                <a:solidFill>
                  <a:schemeClr val="bg1"/>
                </a:solidFill>
              </a:rPr>
              <a:t>domaine</a:t>
            </a:r>
            <a:endParaRPr lang="fr-FR" sz="2862" dirty="0">
              <a:solidFill>
                <a:schemeClr val="bg1"/>
              </a:solidFill>
            </a:endParaRPr>
          </a:p>
        </p:txBody>
      </p:sp>
      <p:sp>
        <p:nvSpPr>
          <p:cNvPr id="15" name="Accolade ouvrante 14"/>
          <p:cNvSpPr/>
          <p:nvPr/>
        </p:nvSpPr>
        <p:spPr>
          <a:xfrm rot="5400000">
            <a:off x="2508910" y="326214"/>
            <a:ext cx="362708" cy="2184934"/>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Accolade ouvrante 50"/>
          <p:cNvSpPr/>
          <p:nvPr/>
        </p:nvSpPr>
        <p:spPr>
          <a:xfrm rot="5400000">
            <a:off x="6702637" y="300032"/>
            <a:ext cx="362708" cy="218493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FF0000"/>
              </a:solidFill>
            </a:endParaRPr>
          </a:p>
        </p:txBody>
      </p:sp>
      <p:sp>
        <p:nvSpPr>
          <p:cNvPr id="16" name="ZoneTexte 15"/>
          <p:cNvSpPr txBox="1"/>
          <p:nvPr/>
        </p:nvSpPr>
        <p:spPr>
          <a:xfrm rot="18639726">
            <a:off x="1535369" y="2101877"/>
            <a:ext cx="1299455" cy="369332"/>
          </a:xfrm>
          <a:prstGeom prst="rect">
            <a:avLst/>
          </a:prstGeom>
          <a:noFill/>
        </p:spPr>
        <p:txBody>
          <a:bodyPr wrap="square" rtlCol="0">
            <a:spAutoFit/>
          </a:bodyPr>
          <a:lstStyle/>
          <a:p>
            <a:r>
              <a:rPr lang="fr-FR" dirty="0" smtClean="0">
                <a:solidFill>
                  <a:srgbClr val="FFFF00"/>
                </a:solidFill>
              </a:rPr>
              <a:t>Carbone</a:t>
            </a:r>
            <a:endParaRPr lang="fr-FR" dirty="0">
              <a:solidFill>
                <a:srgbClr val="FFFF00"/>
              </a:solidFill>
            </a:endParaRPr>
          </a:p>
        </p:txBody>
      </p:sp>
      <p:sp>
        <p:nvSpPr>
          <p:cNvPr id="17" name="ZoneTexte 16"/>
          <p:cNvSpPr txBox="1"/>
          <p:nvPr/>
        </p:nvSpPr>
        <p:spPr>
          <a:xfrm rot="16200000">
            <a:off x="5420275" y="2336700"/>
            <a:ext cx="1249060" cy="369332"/>
          </a:xfrm>
          <a:prstGeom prst="rect">
            <a:avLst/>
          </a:prstGeom>
          <a:noFill/>
        </p:spPr>
        <p:txBody>
          <a:bodyPr wrap="none" rtlCol="0">
            <a:spAutoFit/>
          </a:bodyPr>
          <a:lstStyle/>
          <a:p>
            <a:r>
              <a:rPr lang="fr-FR" dirty="0" smtClean="0">
                <a:solidFill>
                  <a:srgbClr val="FF0000"/>
                </a:solidFill>
              </a:rPr>
              <a:t>Li métallique</a:t>
            </a:r>
            <a:endParaRPr lang="fr-FR" dirty="0">
              <a:solidFill>
                <a:srgbClr val="FF0000"/>
              </a:solidFill>
            </a:endParaRPr>
          </a:p>
        </p:txBody>
      </p:sp>
      <p:sp>
        <p:nvSpPr>
          <p:cNvPr id="18" name="ZoneTexte 17"/>
          <p:cNvSpPr txBox="1"/>
          <p:nvPr/>
        </p:nvSpPr>
        <p:spPr>
          <a:xfrm>
            <a:off x="2290039" y="3237002"/>
            <a:ext cx="849913" cy="369332"/>
          </a:xfrm>
          <a:prstGeom prst="rect">
            <a:avLst/>
          </a:prstGeom>
          <a:noFill/>
        </p:spPr>
        <p:txBody>
          <a:bodyPr wrap="none" rtlCol="0">
            <a:spAutoFit/>
          </a:bodyPr>
          <a:lstStyle/>
          <a:p>
            <a:r>
              <a:rPr lang="fr-FR" dirty="0" smtClean="0">
                <a:solidFill>
                  <a:schemeClr val="tx2">
                    <a:lumMod val="60000"/>
                    <a:lumOff val="40000"/>
                  </a:schemeClr>
                </a:solidFill>
              </a:rPr>
              <a:t>Liquide </a:t>
            </a:r>
            <a:endParaRPr lang="fr-FR" dirty="0">
              <a:solidFill>
                <a:schemeClr val="tx2">
                  <a:lumMod val="60000"/>
                  <a:lumOff val="40000"/>
                </a:schemeClr>
              </a:solidFill>
            </a:endParaRPr>
          </a:p>
        </p:txBody>
      </p:sp>
      <p:cxnSp>
        <p:nvCxnSpPr>
          <p:cNvPr id="20" name="Connecteur droit avec flèche 19"/>
          <p:cNvCxnSpPr/>
          <p:nvPr/>
        </p:nvCxnSpPr>
        <p:spPr>
          <a:xfrm flipV="1">
            <a:off x="2550698" y="3158694"/>
            <a:ext cx="269507" cy="13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5830884" y="3273430"/>
            <a:ext cx="764953" cy="369332"/>
          </a:xfrm>
          <a:prstGeom prst="rect">
            <a:avLst/>
          </a:prstGeom>
          <a:noFill/>
        </p:spPr>
        <p:txBody>
          <a:bodyPr wrap="none" rtlCol="0">
            <a:spAutoFit/>
          </a:bodyPr>
          <a:lstStyle/>
          <a:p>
            <a:r>
              <a:rPr lang="fr-FR" dirty="0" smtClean="0">
                <a:solidFill>
                  <a:srgbClr val="FFC000"/>
                </a:solidFill>
              </a:rPr>
              <a:t>Solide </a:t>
            </a:r>
            <a:endParaRPr lang="fr-FR" dirty="0">
              <a:solidFill>
                <a:srgbClr val="FFC000"/>
              </a:solidFill>
            </a:endParaRPr>
          </a:p>
        </p:txBody>
      </p:sp>
      <p:cxnSp>
        <p:nvCxnSpPr>
          <p:cNvPr id="64" name="Connecteur droit avec flèche 63"/>
          <p:cNvCxnSpPr/>
          <p:nvPr/>
        </p:nvCxnSpPr>
        <p:spPr>
          <a:xfrm flipV="1">
            <a:off x="6122173" y="3194042"/>
            <a:ext cx="261403" cy="17694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e 2"/>
          <p:cNvGrpSpPr/>
          <p:nvPr/>
        </p:nvGrpSpPr>
        <p:grpSpPr>
          <a:xfrm>
            <a:off x="15688" y="3843762"/>
            <a:ext cx="9578740" cy="2895091"/>
            <a:chOff x="15688" y="3843762"/>
            <a:chExt cx="9578740" cy="2895091"/>
          </a:xfrm>
        </p:grpSpPr>
        <p:grpSp>
          <p:nvGrpSpPr>
            <p:cNvPr id="2" name="Groupe 1"/>
            <p:cNvGrpSpPr/>
            <p:nvPr/>
          </p:nvGrpSpPr>
          <p:grpSpPr>
            <a:xfrm>
              <a:off x="1888825" y="4123020"/>
              <a:ext cx="2068356" cy="1873026"/>
              <a:chOff x="450099" y="4258731"/>
              <a:chExt cx="2068356" cy="1873026"/>
            </a:xfrm>
          </p:grpSpPr>
          <p:pic>
            <p:nvPicPr>
              <p:cNvPr id="47" name="Picture 4" descr="http://blog.tmcnet.com/blog/tom-keating/images/laptop-exploding-battery-fire.jpg"/>
              <p:cNvPicPr>
                <a:picLocks noChangeAspect="1" noChangeArrowheads="1"/>
              </p:cNvPicPr>
              <p:nvPr/>
            </p:nvPicPr>
            <p:blipFill>
              <a:blip r:embed="rId4"/>
              <a:srcRect/>
              <a:stretch>
                <a:fillRect/>
              </a:stretch>
            </p:blipFill>
            <p:spPr bwMode="auto">
              <a:xfrm>
                <a:off x="800698" y="4699856"/>
                <a:ext cx="1447856" cy="1034471"/>
              </a:xfrm>
              <a:prstGeom prst="rect">
                <a:avLst/>
              </a:prstGeom>
              <a:noFill/>
              <a:ln w="9525">
                <a:noFill/>
                <a:miter lim="800000"/>
                <a:headEnd/>
                <a:tailEnd/>
              </a:ln>
            </p:spPr>
          </p:pic>
          <p:sp>
            <p:nvSpPr>
              <p:cNvPr id="71" name="ZoneTexte 70"/>
              <p:cNvSpPr txBox="1"/>
              <p:nvPr/>
            </p:nvSpPr>
            <p:spPr>
              <a:xfrm>
                <a:off x="667814" y="4258731"/>
                <a:ext cx="1452642" cy="452560"/>
              </a:xfrm>
              <a:prstGeom prst="rect">
                <a:avLst/>
              </a:prstGeom>
              <a:noFill/>
            </p:spPr>
            <p:txBody>
              <a:bodyPr wrap="none" rtlCol="0">
                <a:spAutoFit/>
              </a:bodyPr>
              <a:lstStyle/>
              <a:p>
                <a:pPr>
                  <a:lnSpc>
                    <a:spcPts val="1400"/>
                  </a:lnSpc>
                </a:pPr>
                <a:r>
                  <a:rPr lang="fr-FR" sz="1600" i="1" dirty="0" smtClean="0">
                    <a:solidFill>
                      <a:srgbClr val="FF0000"/>
                    </a:solidFill>
                  </a:rPr>
                  <a:t>Electrolyte solide</a:t>
                </a:r>
              </a:p>
              <a:p>
                <a:pPr>
                  <a:lnSpc>
                    <a:spcPts val="1400"/>
                  </a:lnSpc>
                </a:pPr>
                <a:r>
                  <a:rPr lang="fr-FR" sz="1600" dirty="0" smtClean="0">
                    <a:solidFill>
                      <a:srgbClr val="FF0000"/>
                    </a:solidFill>
                  </a:rPr>
                  <a:t>plutôt que </a:t>
                </a:r>
                <a:r>
                  <a:rPr lang="fr-FR" sz="1600" i="1" dirty="0" smtClean="0">
                    <a:solidFill>
                      <a:srgbClr val="FF0000"/>
                    </a:solidFill>
                  </a:rPr>
                  <a:t>liquide</a:t>
                </a:r>
                <a:endParaRPr lang="fr-FR" sz="1600" i="1" dirty="0"/>
              </a:p>
            </p:txBody>
          </p:sp>
          <p:sp>
            <p:nvSpPr>
              <p:cNvPr id="72" name="Rectangle à coins arrondis 71"/>
              <p:cNvSpPr/>
              <p:nvPr/>
            </p:nvSpPr>
            <p:spPr>
              <a:xfrm>
                <a:off x="450099" y="5805967"/>
                <a:ext cx="2068356" cy="3257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a:p>
            </p:txBody>
          </p:sp>
          <p:sp>
            <p:nvSpPr>
              <p:cNvPr id="73" name="Rectangle 72"/>
              <p:cNvSpPr/>
              <p:nvPr/>
            </p:nvSpPr>
            <p:spPr>
              <a:xfrm>
                <a:off x="584502" y="5745358"/>
                <a:ext cx="1787669" cy="369332"/>
              </a:xfrm>
              <a:prstGeom prst="rect">
                <a:avLst/>
              </a:prstGeom>
            </p:spPr>
            <p:txBody>
              <a:bodyPr wrap="none">
                <a:spAutoFit/>
              </a:bodyPr>
              <a:lstStyle/>
              <a:p>
                <a:r>
                  <a:rPr lang="fr-FR" b="1" dirty="0" smtClean="0">
                    <a:solidFill>
                      <a:srgbClr val="FFFF00"/>
                    </a:solidFill>
                    <a:latin typeface="Arial Narrow" panose="020B0606020202030204" pitchFamily="34" charset="0"/>
                  </a:rPr>
                  <a:t>Meilleure sécurité</a:t>
                </a:r>
                <a:endParaRPr lang="fr-FR" b="1" dirty="0">
                  <a:solidFill>
                    <a:srgbClr val="FFFF00"/>
                  </a:solidFill>
                  <a:latin typeface="Arial Narrow" panose="020B0606020202030204" pitchFamily="34" charset="0"/>
                </a:endParaRPr>
              </a:p>
            </p:txBody>
          </p:sp>
        </p:grpSp>
        <p:grpSp>
          <p:nvGrpSpPr>
            <p:cNvPr id="4" name="Groupe 3"/>
            <p:cNvGrpSpPr/>
            <p:nvPr/>
          </p:nvGrpSpPr>
          <p:grpSpPr>
            <a:xfrm>
              <a:off x="15688" y="6350735"/>
              <a:ext cx="9578740" cy="388118"/>
              <a:chOff x="-310646" y="6398579"/>
              <a:chExt cx="9578740" cy="388118"/>
            </a:xfrm>
          </p:grpSpPr>
          <p:sp>
            <p:nvSpPr>
              <p:cNvPr id="10" name="Rectangle à coins arrondis 9"/>
              <p:cNvSpPr/>
              <p:nvPr/>
            </p:nvSpPr>
            <p:spPr>
              <a:xfrm>
                <a:off x="-26932" y="6398579"/>
                <a:ext cx="9011313" cy="38728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p:cNvSpPr txBox="1"/>
              <p:nvPr/>
            </p:nvSpPr>
            <p:spPr>
              <a:xfrm>
                <a:off x="-310646" y="6399411"/>
                <a:ext cx="9578740" cy="387286"/>
              </a:xfrm>
              <a:prstGeom prst="rect">
                <a:avLst/>
              </a:prstGeom>
              <a:noFill/>
            </p:spPr>
            <p:txBody>
              <a:bodyPr wrap="square" rtlCol="0">
                <a:spAutoFit/>
              </a:bodyPr>
              <a:lstStyle/>
              <a:p>
                <a:pPr algn="ctr" defTabSz="685800">
                  <a:lnSpc>
                    <a:spcPts val="2300"/>
                  </a:lnSpc>
                </a:pPr>
                <a:r>
                  <a:rPr lang="en-US" sz="2400" b="1" dirty="0">
                    <a:solidFill>
                      <a:schemeClr val="bg1"/>
                    </a:solidFill>
                  </a:rPr>
                  <a:t>Gains</a:t>
                </a:r>
                <a:r>
                  <a:rPr lang="en-US" sz="2400" dirty="0">
                    <a:solidFill>
                      <a:schemeClr val="bg1"/>
                    </a:solidFill>
                  </a:rPr>
                  <a:t> </a:t>
                </a:r>
                <a:r>
                  <a:rPr lang="en-US" sz="2400" dirty="0" err="1" smtClean="0">
                    <a:solidFill>
                      <a:schemeClr val="bg1"/>
                    </a:solidFill>
                  </a:rPr>
                  <a:t>en</a:t>
                </a:r>
                <a:r>
                  <a:rPr lang="en-US" sz="2400" dirty="0" smtClean="0">
                    <a:solidFill>
                      <a:schemeClr val="bg1"/>
                    </a:solidFill>
                  </a:rPr>
                  <a:t> </a:t>
                </a:r>
                <a:r>
                  <a:rPr lang="en-US" sz="2400" dirty="0" err="1" smtClean="0">
                    <a:solidFill>
                      <a:schemeClr val="bg1"/>
                    </a:solidFill>
                  </a:rPr>
                  <a:t>densité</a:t>
                </a:r>
                <a:r>
                  <a:rPr lang="en-US" sz="2400" dirty="0" smtClean="0">
                    <a:solidFill>
                      <a:schemeClr val="bg1"/>
                    </a:solidFill>
                  </a:rPr>
                  <a:t> </a:t>
                </a:r>
                <a:r>
                  <a:rPr lang="en-US" sz="2400" dirty="0" err="1" smtClean="0">
                    <a:solidFill>
                      <a:schemeClr val="bg1"/>
                    </a:solidFill>
                  </a:rPr>
                  <a:t>d’énergie</a:t>
                </a:r>
                <a:r>
                  <a:rPr lang="en-US" sz="2400" dirty="0" smtClean="0">
                    <a:solidFill>
                      <a:schemeClr val="bg1"/>
                    </a:solidFill>
                  </a:rPr>
                  <a:t> (</a:t>
                </a:r>
                <a:r>
                  <a:rPr lang="en-US" sz="2400" dirty="0" err="1" smtClean="0">
                    <a:solidFill>
                      <a:schemeClr val="bg1"/>
                    </a:solidFill>
                  </a:rPr>
                  <a:t>Wh</a:t>
                </a:r>
                <a:r>
                  <a:rPr lang="en-US" sz="2400" dirty="0" smtClean="0">
                    <a:solidFill>
                      <a:schemeClr val="bg1"/>
                    </a:solidFill>
                  </a:rPr>
                  <a:t>/kg</a:t>
                </a:r>
                <a:r>
                  <a:rPr lang="en-US" sz="2400" dirty="0">
                    <a:solidFill>
                      <a:schemeClr val="bg1"/>
                    </a:solidFill>
                  </a:rPr>
                  <a:t>) or (</a:t>
                </a:r>
                <a:r>
                  <a:rPr lang="en-US" sz="2400" dirty="0" err="1">
                    <a:solidFill>
                      <a:schemeClr val="bg1"/>
                    </a:solidFill>
                  </a:rPr>
                  <a:t>Wh</a:t>
                </a:r>
                <a:r>
                  <a:rPr lang="en-US" sz="2400" dirty="0">
                    <a:solidFill>
                      <a:schemeClr val="bg1"/>
                    </a:solidFill>
                  </a:rPr>
                  <a:t>/l)  </a:t>
                </a:r>
                <a:r>
                  <a:rPr lang="en-GB" sz="2400" b="1" dirty="0" smtClean="0">
                    <a:solidFill>
                      <a:schemeClr val="bg1"/>
                    </a:solidFill>
                  </a:rPr>
                  <a:t>si on </a:t>
                </a:r>
                <a:r>
                  <a:rPr lang="en-GB" sz="2400" b="1" dirty="0" err="1" smtClean="0">
                    <a:solidFill>
                      <a:schemeClr val="bg1"/>
                    </a:solidFill>
                  </a:rPr>
                  <a:t>maitrise</a:t>
                </a:r>
                <a:r>
                  <a:rPr lang="en-GB" sz="2400" b="1" dirty="0" smtClean="0">
                    <a:solidFill>
                      <a:schemeClr val="bg1"/>
                    </a:solidFill>
                  </a:rPr>
                  <a:t> </a:t>
                </a:r>
                <a:r>
                  <a:rPr lang="en-GB" sz="2400" b="1" dirty="0" err="1" smtClean="0">
                    <a:solidFill>
                      <a:schemeClr val="bg1"/>
                    </a:solidFill>
                  </a:rPr>
                  <a:t>l’interface</a:t>
                </a:r>
                <a:r>
                  <a:rPr lang="en-GB" sz="2400" b="1" dirty="0" smtClean="0">
                    <a:solidFill>
                      <a:schemeClr val="bg1"/>
                    </a:solidFill>
                  </a:rPr>
                  <a:t> du Li </a:t>
                </a:r>
                <a:endParaRPr lang="en-GB" sz="2400" b="1" u="sng" dirty="0">
                  <a:solidFill>
                    <a:schemeClr val="bg1"/>
                  </a:solidFill>
                </a:endParaRPr>
              </a:p>
            </p:txBody>
          </p:sp>
        </p:grpSp>
        <p:sp>
          <p:nvSpPr>
            <p:cNvPr id="7" name="ZoneTexte 6"/>
            <p:cNvSpPr txBox="1"/>
            <p:nvPr/>
          </p:nvSpPr>
          <p:spPr>
            <a:xfrm>
              <a:off x="7381215" y="4478852"/>
              <a:ext cx="1826268" cy="338554"/>
            </a:xfrm>
            <a:prstGeom prst="rect">
              <a:avLst/>
            </a:prstGeom>
            <a:noFill/>
          </p:spPr>
          <p:txBody>
            <a:bodyPr wrap="square" rtlCol="0">
              <a:spAutoFit/>
            </a:bodyPr>
            <a:lstStyle/>
            <a:p>
              <a:r>
                <a:rPr lang="fr-FR" sz="1600" b="1" dirty="0" err="1" smtClean="0"/>
                <a:t>W</a:t>
              </a:r>
              <a:r>
                <a:rPr lang="fr-FR" sz="1600" b="1" baseline="-25000" dirty="0" err="1" smtClean="0"/>
                <a:t>vol</a:t>
              </a:r>
              <a:r>
                <a:rPr lang="fr-FR" sz="1600" b="1" baseline="-25000" dirty="0" smtClean="0"/>
                <a:t>. </a:t>
              </a:r>
              <a:r>
                <a:rPr lang="fr-FR" sz="1600" b="1" dirty="0" smtClean="0"/>
                <a:t>= + 70% </a:t>
              </a:r>
              <a:endParaRPr lang="fr-FR" sz="1600" b="1" dirty="0"/>
            </a:p>
          </p:txBody>
        </p:sp>
        <p:sp>
          <p:nvSpPr>
            <p:cNvPr id="60" name="ZoneTexte 59"/>
            <p:cNvSpPr txBox="1"/>
            <p:nvPr/>
          </p:nvSpPr>
          <p:spPr>
            <a:xfrm>
              <a:off x="6591492" y="5049601"/>
              <a:ext cx="1919901" cy="338554"/>
            </a:xfrm>
            <a:prstGeom prst="rect">
              <a:avLst/>
            </a:prstGeom>
            <a:noFill/>
          </p:spPr>
          <p:txBody>
            <a:bodyPr wrap="square" rtlCol="0">
              <a:spAutoFit/>
            </a:bodyPr>
            <a:lstStyle/>
            <a:p>
              <a:r>
                <a:rPr lang="fr-FR" sz="1600" b="1" dirty="0" err="1" smtClean="0"/>
                <a:t>W</a:t>
              </a:r>
              <a:r>
                <a:rPr lang="fr-FR" sz="1600" b="1" baseline="-25000" dirty="0" err="1" smtClean="0"/>
                <a:t>Grav</a:t>
              </a:r>
              <a:r>
                <a:rPr lang="fr-FR" sz="1600" b="1" baseline="-25000" dirty="0" smtClean="0"/>
                <a:t>. </a:t>
              </a:r>
              <a:r>
                <a:rPr lang="fr-FR" sz="1600" b="1" dirty="0" smtClean="0"/>
                <a:t>= + 40% </a:t>
              </a:r>
              <a:endParaRPr lang="fr-FR" sz="1600" b="1" dirty="0"/>
            </a:p>
          </p:txBody>
        </p:sp>
        <p:pic>
          <p:nvPicPr>
            <p:cNvPr id="76" name="Picture 6" descr="Résultat de recherche d'images pour &quot;thumb up icon&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71682" y="3959608"/>
              <a:ext cx="546961" cy="5569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ésultat de recherche d'images pour &quot;thumb up icon&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22374" y="3959608"/>
              <a:ext cx="546961" cy="556954"/>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p:cNvSpPr txBox="1"/>
            <p:nvPr/>
          </p:nvSpPr>
          <p:spPr>
            <a:xfrm>
              <a:off x="6769335" y="4141428"/>
              <a:ext cx="2175596" cy="323165"/>
            </a:xfrm>
            <a:prstGeom prst="rect">
              <a:avLst/>
            </a:prstGeom>
            <a:noFill/>
          </p:spPr>
          <p:txBody>
            <a:bodyPr wrap="none" rtlCol="0">
              <a:spAutoFit/>
            </a:bodyPr>
            <a:lstStyle/>
            <a:p>
              <a:pPr>
                <a:lnSpc>
                  <a:spcPts val="1800"/>
                </a:lnSpc>
              </a:pPr>
              <a:r>
                <a:rPr lang="fr-FR" i="1" dirty="0" smtClean="0">
                  <a:solidFill>
                    <a:srgbClr val="FF0000"/>
                  </a:solidFill>
                  <a:latin typeface="Arial Narrow" panose="020B0606020202030204" pitchFamily="34" charset="0"/>
                </a:rPr>
                <a:t>Carbone par Li-métal M</a:t>
              </a:r>
              <a:endParaRPr lang="fr-FR" i="1" dirty="0">
                <a:latin typeface="Arial Narrow" panose="020B0606020202030204" pitchFamily="34" charset="0"/>
              </a:endParaRPr>
            </a:p>
          </p:txBody>
        </p:sp>
        <p:sp>
          <p:nvSpPr>
            <p:cNvPr id="5" name="ZoneTexte 4"/>
            <p:cNvSpPr txBox="1"/>
            <p:nvPr/>
          </p:nvSpPr>
          <p:spPr>
            <a:xfrm flipH="1">
              <a:off x="704650" y="3921452"/>
              <a:ext cx="1215766" cy="369332"/>
            </a:xfrm>
            <a:prstGeom prst="rect">
              <a:avLst/>
            </a:prstGeom>
            <a:noFill/>
          </p:spPr>
          <p:txBody>
            <a:bodyPr wrap="square" rtlCol="0">
              <a:spAutoFit/>
            </a:bodyPr>
            <a:lstStyle/>
            <a:p>
              <a:r>
                <a:rPr lang="fr-FR" dirty="0" smtClean="0"/>
                <a:t>Sécurité</a:t>
              </a:r>
              <a:endParaRPr lang="fr-FR" dirty="0"/>
            </a:p>
          </p:txBody>
        </p:sp>
        <p:sp>
          <p:nvSpPr>
            <p:cNvPr id="39" name="ZoneTexte 38"/>
            <p:cNvSpPr txBox="1"/>
            <p:nvPr/>
          </p:nvSpPr>
          <p:spPr>
            <a:xfrm flipH="1">
              <a:off x="5163633" y="3986445"/>
              <a:ext cx="1215766" cy="503279"/>
            </a:xfrm>
            <a:prstGeom prst="rect">
              <a:avLst/>
            </a:prstGeom>
            <a:noFill/>
          </p:spPr>
          <p:txBody>
            <a:bodyPr wrap="square" rtlCol="0">
              <a:spAutoFit/>
            </a:bodyPr>
            <a:lstStyle/>
            <a:p>
              <a:pPr algn="ctr">
                <a:lnSpc>
                  <a:spcPts val="1600"/>
                </a:lnSpc>
              </a:pPr>
              <a:r>
                <a:rPr lang="fr-FR" dirty="0" smtClean="0"/>
                <a:t>Densité d’énergie</a:t>
              </a:r>
              <a:endParaRPr lang="fr-FR" dirty="0"/>
            </a:p>
          </p:txBody>
        </p:sp>
        <p:cxnSp>
          <p:nvCxnSpPr>
            <p:cNvPr id="13" name="Connecteur droit avec flèche 12"/>
            <p:cNvCxnSpPr/>
            <p:nvPr/>
          </p:nvCxnSpPr>
          <p:spPr>
            <a:xfrm flipV="1">
              <a:off x="6631947" y="4668952"/>
              <a:ext cx="9625" cy="1313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6200000">
              <a:off x="7759865" y="4793813"/>
              <a:ext cx="17052" cy="232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025220" y="5691499"/>
              <a:ext cx="219791" cy="279391"/>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7293361" y="5550727"/>
              <a:ext cx="219791" cy="409056"/>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8264660" y="5300994"/>
              <a:ext cx="219791" cy="658789"/>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8538335" y="4783422"/>
              <a:ext cx="219791" cy="1167086"/>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Accolade fermante 20"/>
            <p:cNvSpPr/>
            <p:nvPr/>
          </p:nvSpPr>
          <p:spPr>
            <a:xfrm rot="13853843">
              <a:off x="8151812" y="4486559"/>
              <a:ext cx="399988" cy="7892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rot="16200000">
              <a:off x="6062568" y="5038716"/>
              <a:ext cx="808235" cy="338554"/>
            </a:xfrm>
            <a:prstGeom prst="rect">
              <a:avLst/>
            </a:prstGeom>
            <a:noFill/>
          </p:spPr>
          <p:txBody>
            <a:bodyPr wrap="none" rtlCol="0">
              <a:spAutoFit/>
            </a:bodyPr>
            <a:lstStyle/>
            <a:p>
              <a:r>
                <a:rPr lang="fr-FR" sz="1600" dirty="0" smtClean="0"/>
                <a:t>Energie </a:t>
              </a:r>
              <a:endParaRPr lang="fr-FR" sz="1600" dirty="0"/>
            </a:p>
          </p:txBody>
        </p:sp>
        <p:sp>
          <p:nvSpPr>
            <p:cNvPr id="59" name="Accolade fermante 58"/>
            <p:cNvSpPr/>
            <p:nvPr/>
          </p:nvSpPr>
          <p:spPr>
            <a:xfrm rot="14789759">
              <a:off x="7026199" y="5149840"/>
              <a:ext cx="399988" cy="7892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1" name="Rectangle à coins arrondis 60"/>
            <p:cNvSpPr/>
            <p:nvPr/>
          </p:nvSpPr>
          <p:spPr>
            <a:xfrm>
              <a:off x="5297239" y="3843762"/>
              <a:ext cx="3694095" cy="2296468"/>
            </a:xfrm>
            <a:prstGeom prst="roundRect">
              <a:avLst/>
            </a:prstGeom>
            <a:solidFill>
              <a:srgbClr val="E6E6E6">
                <a:alpha val="7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à coins arrondis 61"/>
            <p:cNvSpPr/>
            <p:nvPr/>
          </p:nvSpPr>
          <p:spPr>
            <a:xfrm>
              <a:off x="620077" y="3843762"/>
              <a:ext cx="3694095" cy="2296468"/>
            </a:xfrm>
            <a:prstGeom prst="roundRect">
              <a:avLst/>
            </a:prstGeom>
            <a:solidFill>
              <a:srgbClr val="E6E6E6">
                <a:alpha val="7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255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10" y="905514"/>
            <a:ext cx="2476982" cy="2682336"/>
          </a:xfrm>
          <a:prstGeom prst="rect">
            <a:avLst/>
          </a:prstGeom>
        </p:spPr>
      </p:pic>
      <p:pic>
        <p:nvPicPr>
          <p:cNvPr id="7" name="Picture 11"/>
          <p:cNvPicPr>
            <a:picLocks noChangeAspect="1"/>
          </p:cNvPicPr>
          <p:nvPr/>
        </p:nvPicPr>
        <p:blipFill rotWithShape="1">
          <a:blip r:embed="rId4">
            <a:extLst>
              <a:ext uri="{28A0092B-C50C-407E-A947-70E740481C1C}">
                <a14:useLocalDpi xmlns:a14="http://schemas.microsoft.com/office/drawing/2010/main" val="0"/>
              </a:ext>
            </a:extLst>
          </a:blip>
          <a:srcRect b="7927"/>
          <a:stretch/>
        </p:blipFill>
        <p:spPr>
          <a:xfrm>
            <a:off x="2823685" y="807953"/>
            <a:ext cx="3669364" cy="1584247"/>
          </a:xfrm>
          <a:prstGeom prst="rect">
            <a:avLst/>
          </a:prstGeom>
        </p:spPr>
      </p:pic>
      <p:pic>
        <p:nvPicPr>
          <p:cNvPr id="14" name="Picture 7" descr="C:\Users\jean-marie.tarascon\AppData\Local\Microsoft\Windows\Temporary Internet Files\Content.Outlook\FQPWP1XU\Boston Glob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8227" y="4100757"/>
            <a:ext cx="3072930" cy="24473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jean-marie.tarascon\AppData\Local\Microsoft\Windows\Temporary Internet Files\Content.Outlook\FQPWP1XU\New Scientist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8892" y="933375"/>
            <a:ext cx="2752846" cy="142272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9F07420D-263C-46CD-AB3F-7520A3E42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3250" y="4492146"/>
            <a:ext cx="3664129" cy="2014039"/>
          </a:xfrm>
          <a:prstGeom prst="rect">
            <a:avLst/>
          </a:prstGeom>
        </p:spPr>
      </p:pic>
      <p:pic>
        <p:nvPicPr>
          <p:cNvPr id="19" name="Image 18">
            <a:extLst>
              <a:ext uri="{FF2B5EF4-FFF2-40B4-BE49-F238E27FC236}">
                <a16:creationId xmlns:a16="http://schemas.microsoft.com/office/drawing/2014/main" id="{837147C8-BB77-45B0-933A-F2B7D0A4E15C}"/>
              </a:ext>
            </a:extLst>
          </p:cNvPr>
          <p:cNvPicPr>
            <a:picLocks noChangeAspect="1"/>
          </p:cNvPicPr>
          <p:nvPr/>
        </p:nvPicPr>
        <p:blipFill>
          <a:blip r:embed="rId8"/>
          <a:stretch>
            <a:fillRect/>
          </a:stretch>
        </p:blipFill>
        <p:spPr>
          <a:xfrm>
            <a:off x="52560" y="3855298"/>
            <a:ext cx="2853929" cy="2717918"/>
          </a:xfrm>
          <a:prstGeom prst="rect">
            <a:avLst/>
          </a:prstGeom>
        </p:spPr>
      </p:pic>
      <p:sp>
        <p:nvSpPr>
          <p:cNvPr id="10" name="ZoneTexte 9"/>
          <p:cNvSpPr txBox="1"/>
          <p:nvPr/>
        </p:nvSpPr>
        <p:spPr>
          <a:xfrm>
            <a:off x="524691" y="72091"/>
            <a:ext cx="9209572" cy="584775"/>
          </a:xfrm>
          <a:prstGeom prst="rect">
            <a:avLst/>
          </a:prstGeom>
          <a:noFill/>
        </p:spPr>
        <p:txBody>
          <a:bodyPr wrap="none" rtlCol="0">
            <a:spAutoFit/>
          </a:bodyPr>
          <a:lstStyle/>
          <a:p>
            <a:r>
              <a:rPr lang="fr-FR" sz="3200" dirty="0">
                <a:solidFill>
                  <a:schemeClr val="bg1"/>
                </a:solidFill>
              </a:rPr>
              <a:t>Energies </a:t>
            </a:r>
            <a:r>
              <a:rPr lang="fr-FR" sz="3200" dirty="0" smtClean="0">
                <a:solidFill>
                  <a:schemeClr val="bg1"/>
                </a:solidFill>
              </a:rPr>
              <a:t>renouvelables/Batteries : </a:t>
            </a:r>
            <a:r>
              <a:rPr lang="fr-FR" sz="3200" dirty="0">
                <a:solidFill>
                  <a:schemeClr val="bg1"/>
                </a:solidFill>
              </a:rPr>
              <a:t>Font la une des journaux </a:t>
            </a:r>
          </a:p>
        </p:txBody>
      </p:sp>
      <p:grpSp>
        <p:nvGrpSpPr>
          <p:cNvPr id="4" name="Groupe 3"/>
          <p:cNvGrpSpPr/>
          <p:nvPr/>
        </p:nvGrpSpPr>
        <p:grpSpPr>
          <a:xfrm>
            <a:off x="1176607" y="2428301"/>
            <a:ext cx="8244408" cy="1974487"/>
            <a:chOff x="1176607" y="2428301"/>
            <a:chExt cx="8244408" cy="1974487"/>
          </a:xfrm>
        </p:grpSpPr>
        <p:pic>
          <p:nvPicPr>
            <p:cNvPr id="17" name="Picture 2" descr="C:\Users\jean-marie.tarascon\AppData\Local\Microsoft\Windows\Temporary Internet Files\Content.Outlook\FQPWP1XU\The Hil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6607" y="2428301"/>
              <a:ext cx="8244408" cy="19744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3097277" y="2466401"/>
              <a:ext cx="3540665" cy="372049"/>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4715911" y="2883240"/>
              <a:ext cx="3361290" cy="377147"/>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Picture 4" descr="C:\Users\jean-marie.tarascon\AppData\Local\Microsoft\Windows\Temporary Internet Files\Content.Outlook\FQPWP1XU\Financial Times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1018" y="3384642"/>
            <a:ext cx="3748592" cy="117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
                            </p:stCondLst>
                            <p:childTnLst>
                              <p:par>
                                <p:cTn id="14" presetID="1" presetClass="entr" presetSubtype="0" fill="hold" nodeType="afterEffect">
                                  <p:stCondLst>
                                    <p:cond delay="8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600"/>
                            </p:stCondLst>
                            <p:childTnLst>
                              <p:par>
                                <p:cTn id="17" presetID="1" presetClass="entr" presetSubtype="0" fill="hold" nodeType="afterEffect">
                                  <p:stCondLst>
                                    <p:cond delay="8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400"/>
                            </p:stCondLst>
                            <p:childTnLst>
                              <p:par>
                                <p:cTn id="20" presetID="1" presetClass="entr" presetSubtype="0" fill="hold" nodeType="afterEffect">
                                  <p:stCondLst>
                                    <p:cond delay="6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nodeType="afterEffect">
                                  <p:stCondLst>
                                    <p:cond delay="6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600"/>
                            </p:stCondLst>
                            <p:childTnLst>
                              <p:par>
                                <p:cTn id="26" presetID="1" presetClass="entr" presetSubtype="0" fill="hold" nodeType="afterEffect">
                                  <p:stCondLst>
                                    <p:cond delay="60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929" y="929898"/>
            <a:ext cx="7743154" cy="4138048"/>
          </a:xfrm>
          <a:prstGeom prst="rect">
            <a:avLst/>
          </a:prstGeom>
        </p:spPr>
      </p:pic>
      <p:grpSp>
        <p:nvGrpSpPr>
          <p:cNvPr id="11" name="Groupe 10"/>
          <p:cNvGrpSpPr/>
          <p:nvPr/>
        </p:nvGrpSpPr>
        <p:grpSpPr>
          <a:xfrm>
            <a:off x="253959" y="929898"/>
            <a:ext cx="8935380" cy="4554936"/>
            <a:chOff x="263405" y="1040262"/>
            <a:chExt cx="7981693" cy="4554936"/>
          </a:xfrm>
          <a:solidFill>
            <a:schemeClr val="bg1"/>
          </a:solidFill>
        </p:grpSpPr>
        <p:sp>
          <p:nvSpPr>
            <p:cNvPr id="6" name="Rectangle 5"/>
            <p:cNvSpPr/>
            <p:nvPr/>
          </p:nvSpPr>
          <p:spPr>
            <a:xfrm>
              <a:off x="449451" y="1040262"/>
              <a:ext cx="4649491" cy="17029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63405" y="2371241"/>
              <a:ext cx="867905" cy="371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63472" y="4105175"/>
              <a:ext cx="867905" cy="371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625885" y="4711485"/>
              <a:ext cx="2619213" cy="883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656131" y="3789025"/>
              <a:ext cx="2264121" cy="11143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p:cNvSpPr/>
          <p:nvPr/>
        </p:nvSpPr>
        <p:spPr>
          <a:xfrm>
            <a:off x="7346197" y="3254644"/>
            <a:ext cx="914400" cy="57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667266" y="4234251"/>
            <a:ext cx="914400" cy="833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42"/>
          <p:cNvSpPr>
            <a:spLocks noChangeArrowheads="1"/>
          </p:cNvSpPr>
          <p:nvPr/>
        </p:nvSpPr>
        <p:spPr bwMode="auto">
          <a:xfrm>
            <a:off x="7913624" y="799610"/>
            <a:ext cx="2169671" cy="861774"/>
          </a:xfrm>
          <a:prstGeom prst="rect">
            <a:avLst/>
          </a:prstGeom>
          <a:noFill/>
          <a:ln w="9525">
            <a:noFill/>
            <a:miter lim="800000"/>
            <a:headEnd/>
            <a:tailEnd/>
          </a:ln>
        </p:spPr>
        <p:txBody>
          <a:bodyPr>
            <a:spAutoFit/>
          </a:bodyPr>
          <a:lstStyle/>
          <a:p>
            <a:pPr algn="ctr">
              <a:lnSpc>
                <a:spcPts val="2000"/>
              </a:lnSpc>
            </a:pPr>
            <a:r>
              <a:rPr lang="fr-FR" altLang="en-US" sz="2000" dirty="0" err="1">
                <a:solidFill>
                  <a:srgbClr val="FF0000"/>
                </a:solidFill>
              </a:rPr>
              <a:t>Kanno</a:t>
            </a:r>
            <a:r>
              <a:rPr lang="fr-FR" altLang="en-US" sz="2000" dirty="0">
                <a:solidFill>
                  <a:srgbClr val="FF0000"/>
                </a:solidFill>
              </a:rPr>
              <a:t> </a:t>
            </a:r>
          </a:p>
          <a:p>
            <a:pPr algn="ctr">
              <a:lnSpc>
                <a:spcPts val="2000"/>
              </a:lnSpc>
            </a:pPr>
            <a:r>
              <a:rPr lang="fr-FR" altLang="en-US" sz="2000" dirty="0">
                <a:solidFill>
                  <a:srgbClr val="FF0000"/>
                </a:solidFill>
              </a:rPr>
              <a:t>Nature Materials</a:t>
            </a:r>
          </a:p>
          <a:p>
            <a:pPr algn="ctr">
              <a:lnSpc>
                <a:spcPts val="2000"/>
              </a:lnSpc>
            </a:pPr>
            <a:r>
              <a:rPr lang="fr-FR" altLang="en-US" sz="2000" dirty="0">
                <a:solidFill>
                  <a:srgbClr val="FF0000"/>
                </a:solidFill>
              </a:rPr>
              <a:t>Vol. 10 - (2011)</a:t>
            </a:r>
          </a:p>
        </p:txBody>
      </p:sp>
      <p:sp>
        <p:nvSpPr>
          <p:cNvPr id="15" name="Flèche courbée vers le bas 14"/>
          <p:cNvSpPr/>
          <p:nvPr/>
        </p:nvSpPr>
        <p:spPr>
          <a:xfrm>
            <a:off x="7534892" y="864754"/>
            <a:ext cx="1047886" cy="130288"/>
          </a:xfrm>
          <a:prstGeom prst="curved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6"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050" y="2004335"/>
            <a:ext cx="513083" cy="51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e 16"/>
          <p:cNvGrpSpPr/>
          <p:nvPr/>
        </p:nvGrpSpPr>
        <p:grpSpPr>
          <a:xfrm>
            <a:off x="7291527" y="3253857"/>
            <a:ext cx="2248080" cy="3052613"/>
            <a:chOff x="6930235" y="2767709"/>
            <a:chExt cx="2928664" cy="3257171"/>
          </a:xfrm>
        </p:grpSpPr>
        <p:grpSp>
          <p:nvGrpSpPr>
            <p:cNvPr id="18" name="Group 30"/>
            <p:cNvGrpSpPr>
              <a:grpSpLocks noChangeAspect="1"/>
            </p:cNvGrpSpPr>
            <p:nvPr/>
          </p:nvGrpSpPr>
          <p:grpSpPr bwMode="auto">
            <a:xfrm>
              <a:off x="8883157" y="2803661"/>
              <a:ext cx="543673" cy="481471"/>
              <a:chOff x="2736" y="3392"/>
              <a:chExt cx="336" cy="336"/>
            </a:xfrm>
          </p:grpSpPr>
          <p:sp>
            <p:nvSpPr>
              <p:cNvPr id="21" name="Oval 31"/>
              <p:cNvSpPr>
                <a:spLocks noChangeAspect="1" noChangeArrowheads="1"/>
              </p:cNvSpPr>
              <p:nvPr/>
            </p:nvSpPr>
            <p:spPr bwMode="auto">
              <a:xfrm>
                <a:off x="2736" y="3392"/>
                <a:ext cx="336" cy="336"/>
              </a:xfrm>
              <a:prstGeom prst="ellipse">
                <a:avLst/>
              </a:prstGeom>
              <a:solidFill>
                <a:srgbClr val="ED181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spcBef>
                    <a:spcPct val="0"/>
                  </a:spcBef>
                  <a:buFontTx/>
                  <a:buNone/>
                </a:pPr>
                <a:endParaRPr lang="en-US" altLang="fr-FR" sz="1600">
                  <a:solidFill>
                    <a:srgbClr val="ED181E"/>
                  </a:solidFill>
                  <a:latin typeface="Helvetica" pitchFamily="34" charset="0"/>
                </a:endParaRPr>
              </a:p>
            </p:txBody>
          </p:sp>
          <p:sp>
            <p:nvSpPr>
              <p:cNvPr id="22" name="Oval 32"/>
              <p:cNvSpPr>
                <a:spLocks noChangeAspect="1" noChangeArrowheads="1"/>
              </p:cNvSpPr>
              <p:nvPr/>
            </p:nvSpPr>
            <p:spPr bwMode="auto">
              <a:xfrm>
                <a:off x="2792" y="3496"/>
                <a:ext cx="56" cy="6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endParaRPr lang="fr-FR" altLang="fr-FR" sz="2600">
                  <a:latin typeface="Arial Narrow" pitchFamily="34" charset="0"/>
                </a:endParaRPr>
              </a:p>
            </p:txBody>
          </p:sp>
          <p:sp>
            <p:nvSpPr>
              <p:cNvPr id="23" name="Oval 33"/>
              <p:cNvSpPr>
                <a:spLocks noChangeAspect="1" noChangeArrowheads="1"/>
              </p:cNvSpPr>
              <p:nvPr/>
            </p:nvSpPr>
            <p:spPr bwMode="auto">
              <a:xfrm>
                <a:off x="2960" y="3504"/>
                <a:ext cx="56" cy="6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endParaRPr lang="fr-FR" altLang="fr-FR" sz="2600">
                  <a:latin typeface="Arial Narrow" pitchFamily="34" charset="0"/>
                </a:endParaRPr>
              </a:p>
            </p:txBody>
          </p:sp>
          <p:sp>
            <p:nvSpPr>
              <p:cNvPr id="24" name="Arc 34"/>
              <p:cNvSpPr>
                <a:spLocks noChangeAspect="1"/>
              </p:cNvSpPr>
              <p:nvPr/>
            </p:nvSpPr>
            <p:spPr bwMode="auto">
              <a:xfrm>
                <a:off x="2824" y="3616"/>
                <a:ext cx="163" cy="60"/>
              </a:xfrm>
              <a:custGeom>
                <a:avLst/>
                <a:gdLst>
                  <a:gd name="T0" fmla="*/ 0 w 43066"/>
                  <a:gd name="T1" fmla="*/ 0 h 21600"/>
                  <a:gd name="T2" fmla="*/ 0 w 43066"/>
                  <a:gd name="T3" fmla="*/ 0 h 21600"/>
                  <a:gd name="T4" fmla="*/ 0 w 43066"/>
                  <a:gd name="T5" fmla="*/ 0 h 21600"/>
                  <a:gd name="T6" fmla="*/ 0 60000 65536"/>
                  <a:gd name="T7" fmla="*/ 0 60000 65536"/>
                  <a:gd name="T8" fmla="*/ 0 60000 65536"/>
                </a:gdLst>
                <a:ahLst/>
                <a:cxnLst>
                  <a:cxn ang="T6">
                    <a:pos x="T0" y="T1"/>
                  </a:cxn>
                  <a:cxn ang="T7">
                    <a:pos x="T2" y="T3"/>
                  </a:cxn>
                  <a:cxn ang="T8">
                    <a:pos x="T4" y="T5"/>
                  </a:cxn>
                </a:cxnLst>
                <a:rect l="0" t="0" r="r" b="b"/>
                <a:pathLst>
                  <a:path w="43066" h="21600" fill="none" extrusionOk="0">
                    <a:moveTo>
                      <a:pt x="-1" y="19205"/>
                    </a:moveTo>
                    <a:cubicBezTo>
                      <a:pt x="1218" y="8270"/>
                      <a:pt x="10463" y="-1"/>
                      <a:pt x="21466" y="0"/>
                    </a:cubicBezTo>
                    <a:cubicBezTo>
                      <a:pt x="33395" y="0"/>
                      <a:pt x="43066" y="9670"/>
                      <a:pt x="43066" y="21600"/>
                    </a:cubicBezTo>
                  </a:path>
                  <a:path w="43066" h="21600" stroke="0" extrusionOk="0">
                    <a:moveTo>
                      <a:pt x="-1" y="19205"/>
                    </a:moveTo>
                    <a:cubicBezTo>
                      <a:pt x="1218" y="8270"/>
                      <a:pt x="10463" y="-1"/>
                      <a:pt x="21466" y="0"/>
                    </a:cubicBezTo>
                    <a:cubicBezTo>
                      <a:pt x="33395" y="0"/>
                      <a:pt x="43066" y="9670"/>
                      <a:pt x="43066" y="21600"/>
                    </a:cubicBezTo>
                    <a:lnTo>
                      <a:pt x="21466" y="21600"/>
                    </a:lnTo>
                    <a:lnTo>
                      <a:pt x="-1" y="19205"/>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pic>
          <p:nvPicPr>
            <p:cNvPr id="19" name="Image 18"/>
            <p:cNvPicPr>
              <a:picLocks noChangeAspect="1"/>
            </p:cNvPicPr>
            <p:nvPr/>
          </p:nvPicPr>
          <p:blipFill rotWithShape="1">
            <a:blip r:embed="rId4"/>
            <a:srcRect l="7976" t="5762" r="10229" b="10471"/>
            <a:stretch/>
          </p:blipFill>
          <p:spPr>
            <a:xfrm>
              <a:off x="6930235" y="3332668"/>
              <a:ext cx="2928664" cy="2692212"/>
            </a:xfrm>
            <a:prstGeom prst="rect">
              <a:avLst/>
            </a:prstGeom>
          </p:spPr>
        </p:pic>
        <p:sp>
          <p:nvSpPr>
            <p:cNvPr id="20" name="ZoneTexte 19"/>
            <p:cNvSpPr txBox="1"/>
            <p:nvPr/>
          </p:nvSpPr>
          <p:spPr>
            <a:xfrm>
              <a:off x="7115328" y="2767709"/>
              <a:ext cx="1443431" cy="426922"/>
            </a:xfrm>
            <a:prstGeom prst="rect">
              <a:avLst/>
            </a:prstGeom>
            <a:noFill/>
          </p:spPr>
          <p:txBody>
            <a:bodyPr wrap="none" rtlCol="0">
              <a:spAutoFit/>
            </a:bodyPr>
            <a:lstStyle/>
            <a:p>
              <a:r>
                <a:rPr lang="fr-FR" sz="2000" dirty="0"/>
                <a:t>Interfaces</a:t>
              </a:r>
              <a:endParaRPr lang="en-US" sz="2000" dirty="0"/>
            </a:p>
          </p:txBody>
        </p:sp>
      </p:grpSp>
      <p:grpSp>
        <p:nvGrpSpPr>
          <p:cNvPr id="25" name="Groupe 24"/>
          <p:cNvGrpSpPr/>
          <p:nvPr/>
        </p:nvGrpSpPr>
        <p:grpSpPr>
          <a:xfrm>
            <a:off x="2546247" y="3886274"/>
            <a:ext cx="6995799" cy="2897401"/>
            <a:chOff x="2165246" y="3886273"/>
            <a:chExt cx="6995799" cy="2897401"/>
          </a:xfrm>
        </p:grpSpPr>
        <p:grpSp>
          <p:nvGrpSpPr>
            <p:cNvPr id="26" name="Groupe 25"/>
            <p:cNvGrpSpPr/>
            <p:nvPr/>
          </p:nvGrpSpPr>
          <p:grpSpPr>
            <a:xfrm>
              <a:off x="2165246" y="3886273"/>
              <a:ext cx="6995799" cy="2897401"/>
              <a:chOff x="2345680" y="3595510"/>
              <a:chExt cx="7578782" cy="2897401"/>
            </a:xfrm>
          </p:grpSpPr>
          <p:grpSp>
            <p:nvGrpSpPr>
              <p:cNvPr id="28" name="Groupe 27"/>
              <p:cNvGrpSpPr/>
              <p:nvPr/>
            </p:nvGrpSpPr>
            <p:grpSpPr>
              <a:xfrm>
                <a:off x="2345680" y="3595510"/>
                <a:ext cx="7578782" cy="2897401"/>
                <a:chOff x="2345680" y="3595510"/>
                <a:chExt cx="7578782" cy="2897401"/>
              </a:xfrm>
            </p:grpSpPr>
            <p:sp>
              <p:nvSpPr>
                <p:cNvPr id="30" name="Rectangle 29"/>
                <p:cNvSpPr/>
                <p:nvPr/>
              </p:nvSpPr>
              <p:spPr>
                <a:xfrm rot="20300361">
                  <a:off x="2345680" y="4204246"/>
                  <a:ext cx="7191152" cy="531043"/>
                </a:xfrm>
                <a:prstGeom prst="rect">
                  <a:avLst/>
                </a:prstGeom>
              </p:spPr>
              <p:txBody>
                <a:bodyPr wrap="square">
                  <a:spAutoFit/>
                </a:bodyPr>
                <a:lstStyle/>
                <a:p>
                  <a:pPr algn="ctr">
                    <a:lnSpc>
                      <a:spcPts val="1700"/>
                    </a:lnSpc>
                  </a:pPr>
                  <a:r>
                    <a:rPr lang="en-US" b="0" dirty="0" smtClean="0">
                      <a:latin typeface="Arial Narrow" panose="020B0606020202030204" pitchFamily="34" charset="0"/>
                    </a:rPr>
                    <a:t>Résistance de </a:t>
                  </a:r>
                </a:p>
                <a:p>
                  <a:pPr algn="ctr">
                    <a:lnSpc>
                      <a:spcPts val="1700"/>
                    </a:lnSpc>
                  </a:pPr>
                  <a:r>
                    <a:rPr lang="en-US" dirty="0" smtClean="0">
                      <a:latin typeface="Arial Narrow" panose="020B0606020202030204" pitchFamily="34" charset="0"/>
                    </a:rPr>
                    <a:t>joints de grain</a:t>
                  </a:r>
                  <a:endParaRPr lang="en-US" b="0" dirty="0">
                    <a:latin typeface="Arial Narrow" panose="020B0606020202030204" pitchFamily="34" charset="0"/>
                  </a:endParaRPr>
                </a:p>
              </p:txBody>
            </p:sp>
            <p:sp>
              <p:nvSpPr>
                <p:cNvPr id="31" name="Rectangle 30"/>
                <p:cNvSpPr/>
                <p:nvPr/>
              </p:nvSpPr>
              <p:spPr>
                <a:xfrm rot="20262274">
                  <a:off x="3827267" y="4865971"/>
                  <a:ext cx="4953000" cy="553998"/>
                </a:xfrm>
                <a:prstGeom prst="rect">
                  <a:avLst/>
                </a:prstGeom>
              </p:spPr>
              <p:txBody>
                <a:bodyPr>
                  <a:spAutoFit/>
                </a:bodyPr>
                <a:lstStyle/>
                <a:p>
                  <a:pPr algn="ctr">
                    <a:lnSpc>
                      <a:spcPts val="1800"/>
                    </a:lnSpc>
                  </a:pPr>
                  <a:r>
                    <a:rPr lang="en-US" b="0" dirty="0" smtClean="0">
                      <a:latin typeface="Arial Narrow" panose="020B0606020202030204" pitchFamily="34" charset="0"/>
                    </a:rPr>
                    <a:t>Dendrites de </a:t>
                  </a:r>
                </a:p>
                <a:p>
                  <a:pPr algn="ctr">
                    <a:lnSpc>
                      <a:spcPts val="1800"/>
                    </a:lnSpc>
                  </a:pPr>
                  <a:r>
                    <a:rPr lang="en-US" dirty="0" smtClean="0">
                      <a:latin typeface="Arial Narrow" panose="020B0606020202030204" pitchFamily="34" charset="0"/>
                    </a:rPr>
                    <a:t>lithium</a:t>
                  </a:r>
                  <a:endParaRPr lang="en-US" b="0" dirty="0" smtClean="0">
                    <a:latin typeface="Arial Narrow" panose="020B0606020202030204" pitchFamily="34" charset="0"/>
                  </a:endParaRPr>
                </a:p>
              </p:txBody>
            </p:sp>
            <p:sp>
              <p:nvSpPr>
                <p:cNvPr id="32" name="Flèche droite à entaille 31"/>
                <p:cNvSpPr>
                  <a:spLocks noChangeArrowheads="1"/>
                </p:cNvSpPr>
                <p:nvPr/>
              </p:nvSpPr>
              <p:spPr bwMode="auto">
                <a:xfrm rot="9506281">
                  <a:off x="5206280" y="4684129"/>
                  <a:ext cx="1738893" cy="251329"/>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dirty="0">
                    <a:solidFill>
                      <a:schemeClr val="lt1"/>
                    </a:solidFill>
                    <a:latin typeface="+mn-lt"/>
                    <a:cs typeface="+mn-cs"/>
                  </a:endParaRPr>
                </a:p>
              </p:txBody>
            </p:sp>
            <p:grpSp>
              <p:nvGrpSpPr>
                <p:cNvPr id="33" name="Groupe 32"/>
                <p:cNvGrpSpPr/>
                <p:nvPr/>
              </p:nvGrpSpPr>
              <p:grpSpPr>
                <a:xfrm rot="937608">
                  <a:off x="7142553" y="3595510"/>
                  <a:ext cx="2781909" cy="2897401"/>
                  <a:chOff x="2116900" y="4634675"/>
                  <a:chExt cx="2770912" cy="2874542"/>
                </a:xfrm>
              </p:grpSpPr>
              <p:sp>
                <p:nvSpPr>
                  <p:cNvPr id="34" name="Rectangle 33"/>
                  <p:cNvSpPr/>
                  <p:nvPr/>
                </p:nvSpPr>
                <p:spPr>
                  <a:xfrm rot="21163367">
                    <a:off x="2116900" y="5329427"/>
                    <a:ext cx="1757402" cy="71814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1600"/>
                      </a:lnSpc>
                    </a:pPr>
                    <a:r>
                      <a:rPr lang="en-US" sz="2000" spc="50" dirty="0">
                        <a:ln w="11430"/>
                        <a:solidFill>
                          <a:srgbClr val="FF0000"/>
                        </a:solidFill>
                        <a:effectLst>
                          <a:outerShdw blurRad="76200" dist="50800" dir="5400000" algn="tl" rotWithShape="0">
                            <a:srgbClr val="000000">
                              <a:alpha val="65000"/>
                            </a:srgbClr>
                          </a:outerShdw>
                        </a:effectLst>
                      </a:rPr>
                      <a:t>Solid </a:t>
                    </a:r>
                  </a:p>
                  <a:p>
                    <a:pPr algn="ctr">
                      <a:lnSpc>
                        <a:spcPts val="1600"/>
                      </a:lnSpc>
                    </a:pPr>
                    <a:r>
                      <a:rPr lang="en-US" sz="2000" spc="50" dirty="0">
                        <a:ln w="11430"/>
                        <a:solidFill>
                          <a:srgbClr val="FF0000"/>
                        </a:solidFill>
                        <a:effectLst>
                          <a:outerShdw blurRad="76200" dist="50800" dir="5400000" algn="tl" rotWithShape="0">
                            <a:srgbClr val="000000">
                              <a:alpha val="65000"/>
                            </a:srgbClr>
                          </a:outerShdw>
                        </a:effectLst>
                      </a:rPr>
                      <a:t>State Electrolyte </a:t>
                    </a:r>
                  </a:p>
                </p:txBody>
              </p:sp>
              <p:pic>
                <p:nvPicPr>
                  <p:cNvPr id="35"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33601">
                    <a:off x="2575421" y="4634675"/>
                    <a:ext cx="2312391" cy="2874542"/>
                  </a:xfrm>
                  <a:prstGeom prst="rect">
                    <a:avLst/>
                  </a:prstGeom>
                </p:spPr>
              </p:pic>
            </p:grpSp>
          </p:grpSp>
          <p:pic>
            <p:nvPicPr>
              <p:cNvPr id="2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633" t="2655" r="46497" b="19200"/>
              <a:stretch/>
            </p:blipFill>
            <p:spPr bwMode="auto">
              <a:xfrm>
                <a:off x="3696792" y="4661472"/>
                <a:ext cx="1908390" cy="15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ZoneTexte 26"/>
            <p:cNvSpPr txBox="1"/>
            <p:nvPr/>
          </p:nvSpPr>
          <p:spPr>
            <a:xfrm>
              <a:off x="3193052" y="6375912"/>
              <a:ext cx="2242922" cy="338554"/>
            </a:xfrm>
            <a:prstGeom prst="rect">
              <a:avLst/>
            </a:prstGeom>
            <a:noFill/>
          </p:spPr>
          <p:txBody>
            <a:bodyPr wrap="none" rtlCol="0">
              <a:spAutoFit/>
            </a:bodyPr>
            <a:lstStyle/>
            <a:p>
              <a:r>
                <a:rPr lang="fr-FR" sz="1600" dirty="0" smtClean="0"/>
                <a:t>Craquelures </a:t>
              </a:r>
              <a:r>
                <a:rPr lang="fr-FR" sz="1600" dirty="0"/>
                <a:t>remplies par Li</a:t>
              </a:r>
            </a:p>
          </p:txBody>
        </p:sp>
      </p:grpSp>
      <p:grpSp>
        <p:nvGrpSpPr>
          <p:cNvPr id="36" name="Groupe 35"/>
          <p:cNvGrpSpPr/>
          <p:nvPr/>
        </p:nvGrpSpPr>
        <p:grpSpPr>
          <a:xfrm>
            <a:off x="399711" y="5207905"/>
            <a:ext cx="3457929" cy="1506561"/>
            <a:chOff x="-36593" y="4479087"/>
            <a:chExt cx="4640713" cy="2064214"/>
          </a:xfrm>
        </p:grpSpPr>
        <p:grpSp>
          <p:nvGrpSpPr>
            <p:cNvPr id="37" name="Groupe 36"/>
            <p:cNvGrpSpPr/>
            <p:nvPr/>
          </p:nvGrpSpPr>
          <p:grpSpPr>
            <a:xfrm>
              <a:off x="320477" y="4479087"/>
              <a:ext cx="4283643" cy="1975996"/>
              <a:chOff x="320477" y="4479087"/>
              <a:chExt cx="4283643" cy="1975996"/>
            </a:xfrm>
          </p:grpSpPr>
          <p:grpSp>
            <p:nvGrpSpPr>
              <p:cNvPr id="41" name="Groupe 40"/>
              <p:cNvGrpSpPr/>
              <p:nvPr/>
            </p:nvGrpSpPr>
            <p:grpSpPr>
              <a:xfrm>
                <a:off x="2675499" y="5063473"/>
                <a:ext cx="1928621" cy="1391610"/>
                <a:chOff x="2675499" y="5063473"/>
                <a:chExt cx="1928621" cy="1391610"/>
              </a:xfrm>
            </p:grpSpPr>
            <p:sp>
              <p:nvSpPr>
                <p:cNvPr id="43" name="ZoneTexte 42"/>
                <p:cNvSpPr txBox="1"/>
                <p:nvPr/>
              </p:nvSpPr>
              <p:spPr>
                <a:xfrm>
                  <a:off x="2960089" y="5063473"/>
                  <a:ext cx="1644031" cy="1391610"/>
                </a:xfrm>
                <a:prstGeom prst="rect">
                  <a:avLst/>
                </a:prstGeom>
                <a:noFill/>
              </p:spPr>
              <p:txBody>
                <a:bodyPr wrap="none" rtlCol="0">
                  <a:spAutoFit/>
                </a:bodyPr>
                <a:lstStyle/>
                <a:p>
                  <a:pPr algn="ctr">
                    <a:lnSpc>
                      <a:spcPts val="2600"/>
                    </a:lnSpc>
                  </a:pPr>
                  <a:r>
                    <a:rPr lang="fr-FR" b="0" dirty="0" smtClean="0">
                      <a:latin typeface="Arial Narrow" panose="020B0606020202030204" pitchFamily="34" charset="0"/>
                    </a:rPr>
                    <a:t>Ingénierie</a:t>
                  </a:r>
                  <a:r>
                    <a:rPr lang="fr-FR" sz="2000" dirty="0" smtClean="0"/>
                    <a:t> </a:t>
                  </a:r>
                  <a:endParaRPr lang="fr-FR" sz="2000" dirty="0"/>
                </a:p>
                <a:p>
                  <a:pPr algn="ctr">
                    <a:lnSpc>
                      <a:spcPts val="2600"/>
                    </a:lnSpc>
                  </a:pPr>
                  <a:r>
                    <a:rPr lang="fr-FR" sz="2000" dirty="0"/>
                    <a:t>de surface </a:t>
                  </a:r>
                </a:p>
                <a:p>
                  <a:pPr algn="ctr">
                    <a:lnSpc>
                      <a:spcPts val="2000"/>
                    </a:lnSpc>
                  </a:pPr>
                  <a:r>
                    <a:rPr lang="fr-FR" sz="2000" dirty="0"/>
                    <a:t> </a:t>
                  </a:r>
                </a:p>
              </p:txBody>
            </p:sp>
            <p:sp>
              <p:nvSpPr>
                <p:cNvPr id="44" name="Flèche droite à entaille 43"/>
                <p:cNvSpPr>
                  <a:spLocks noChangeArrowheads="1"/>
                </p:cNvSpPr>
                <p:nvPr/>
              </p:nvSpPr>
              <p:spPr bwMode="auto">
                <a:xfrm rot="10800000">
                  <a:off x="2675499" y="5503355"/>
                  <a:ext cx="1020528" cy="237212"/>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dirty="0">
                    <a:solidFill>
                      <a:schemeClr val="lt1"/>
                    </a:solidFill>
                    <a:latin typeface="+mn-lt"/>
                    <a:cs typeface="+mn-cs"/>
                  </a:endParaRPr>
                </a:p>
              </p:txBody>
            </p:sp>
          </p:grpSp>
          <p:sp>
            <p:nvSpPr>
              <p:cNvPr id="42" name="ZoneTexte 41"/>
              <p:cNvSpPr txBox="1"/>
              <p:nvPr/>
            </p:nvSpPr>
            <p:spPr>
              <a:xfrm>
                <a:off x="320477" y="4479087"/>
                <a:ext cx="1961302" cy="477055"/>
              </a:xfrm>
              <a:prstGeom prst="rect">
                <a:avLst/>
              </a:prstGeom>
              <a:noFill/>
            </p:spPr>
            <p:txBody>
              <a:bodyPr wrap="none" rtlCol="0">
                <a:spAutoFit/>
              </a:bodyPr>
              <a:lstStyle/>
              <a:p>
                <a:pPr algn="ctr">
                  <a:lnSpc>
                    <a:spcPts val="1500"/>
                  </a:lnSpc>
                </a:pPr>
                <a:r>
                  <a:rPr lang="en-US" sz="1600" dirty="0" err="1"/>
                  <a:t>Méthodes</a:t>
                </a:r>
                <a:r>
                  <a:rPr lang="en-US" sz="1600" dirty="0"/>
                  <a:t> de </a:t>
                </a:r>
                <a:r>
                  <a:rPr lang="en-US" sz="1600" dirty="0" err="1"/>
                  <a:t>greffage</a:t>
                </a:r>
                <a:endParaRPr lang="en-US" sz="1600" dirty="0"/>
              </a:p>
              <a:p>
                <a:pPr algn="ctr">
                  <a:lnSpc>
                    <a:spcPts val="1500"/>
                  </a:lnSpc>
                </a:pPr>
                <a:r>
                  <a:rPr lang="en-US" sz="1600" dirty="0"/>
                  <a:t>et </a:t>
                </a:r>
                <a:r>
                  <a:rPr lang="en-US" sz="1600" dirty="0" err="1"/>
                  <a:t>d’enrobage</a:t>
                </a:r>
                <a:endParaRPr lang="en-US" sz="1600" dirty="0"/>
              </a:p>
            </p:txBody>
          </p:sp>
        </p:grpSp>
        <p:pic>
          <p:nvPicPr>
            <p:cNvPr id="3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033" t="1673" r="19040" b="-1673"/>
            <a:stretch/>
          </p:blipFill>
          <p:spPr bwMode="auto">
            <a:xfrm>
              <a:off x="147945" y="5017354"/>
              <a:ext cx="2354122" cy="152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ZoneTexte 38"/>
            <p:cNvSpPr txBox="1"/>
            <p:nvPr/>
          </p:nvSpPr>
          <p:spPr>
            <a:xfrm rot="19708999">
              <a:off x="-36593" y="5611050"/>
              <a:ext cx="892120" cy="338554"/>
            </a:xfrm>
            <a:prstGeom prst="rect">
              <a:avLst/>
            </a:prstGeom>
            <a:noFill/>
          </p:spPr>
          <p:txBody>
            <a:bodyPr wrap="none" rtlCol="0">
              <a:spAutoFit/>
            </a:bodyPr>
            <a:lstStyle/>
            <a:p>
              <a:r>
                <a:rPr lang="fr-FR" sz="1600" dirty="0"/>
                <a:t>Cavités </a:t>
              </a:r>
            </a:p>
          </p:txBody>
        </p:sp>
        <p:sp>
          <p:nvSpPr>
            <p:cNvPr id="40" name="Arc 39"/>
            <p:cNvSpPr/>
            <p:nvPr/>
          </p:nvSpPr>
          <p:spPr>
            <a:xfrm>
              <a:off x="1798710" y="4916384"/>
              <a:ext cx="451263" cy="1422418"/>
            </a:xfrm>
            <a:prstGeom prst="arc">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pic>
        <p:nvPicPr>
          <p:cNvPr id="4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76" t="4228" r="53176" b="72515"/>
          <a:stretch/>
        </p:blipFill>
        <p:spPr bwMode="auto">
          <a:xfrm>
            <a:off x="650928" y="1097933"/>
            <a:ext cx="4262929" cy="116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Flèche courbée vers le bas 45"/>
          <p:cNvSpPr/>
          <p:nvPr/>
        </p:nvSpPr>
        <p:spPr>
          <a:xfrm flipH="1">
            <a:off x="4516724" y="853274"/>
            <a:ext cx="2239406" cy="309586"/>
          </a:xfrm>
          <a:prstGeom prst="curvedDownArrow">
            <a:avLst/>
          </a:prstGeom>
          <a:solidFill>
            <a:srgbClr val="FF33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Rectangle 46"/>
          <p:cNvSpPr/>
          <p:nvPr/>
        </p:nvSpPr>
        <p:spPr>
          <a:xfrm>
            <a:off x="767496" y="24035"/>
            <a:ext cx="8230963" cy="810478"/>
          </a:xfrm>
          <a:prstGeom prst="rect">
            <a:avLst/>
          </a:prstGeom>
        </p:spPr>
        <p:txBody>
          <a:bodyPr wrap="square">
            <a:spAutoFit/>
          </a:bodyPr>
          <a:lstStyle/>
          <a:p>
            <a:pPr algn="ctr">
              <a:lnSpc>
                <a:spcPts val="2800"/>
              </a:lnSpc>
            </a:pPr>
            <a:r>
              <a:rPr lang="fr-FR" sz="3200" dirty="0">
                <a:solidFill>
                  <a:schemeClr val="bg1"/>
                </a:solidFill>
              </a:rPr>
              <a:t>Des progrès conséquents au niveau des </a:t>
            </a:r>
          </a:p>
          <a:p>
            <a:pPr algn="ctr">
              <a:lnSpc>
                <a:spcPts val="2800"/>
              </a:lnSpc>
            </a:pPr>
            <a:r>
              <a:rPr lang="fr-FR" sz="3200" dirty="0">
                <a:solidFill>
                  <a:schemeClr val="bg1"/>
                </a:solidFill>
              </a:rPr>
              <a:t>conducteurs ioniques</a:t>
            </a:r>
          </a:p>
        </p:txBody>
      </p:sp>
      <p:sp>
        <p:nvSpPr>
          <p:cNvPr id="48" name="ZoneTexte 47"/>
          <p:cNvSpPr txBox="1"/>
          <p:nvPr/>
        </p:nvSpPr>
        <p:spPr>
          <a:xfrm>
            <a:off x="-52558" y="6625228"/>
            <a:ext cx="5701946" cy="307777"/>
          </a:xfrm>
          <a:prstGeom prst="rect">
            <a:avLst/>
          </a:prstGeom>
          <a:noFill/>
        </p:spPr>
        <p:txBody>
          <a:bodyPr wrap="none" rtlCol="0">
            <a:spAutoFit/>
          </a:bodyPr>
          <a:lstStyle/>
          <a:p>
            <a:r>
              <a:rPr lang="fr-FR" sz="1400" dirty="0" smtClean="0">
                <a:solidFill>
                  <a:schemeClr val="bg1"/>
                </a:solidFill>
              </a:rPr>
              <a:t>A. Abakumov, S.S. Fedotov, A.V. Antipov et J.M. Tarascon, Nature. Com, (11) (2020) </a:t>
            </a:r>
            <a:endParaRPr lang="fr-FR" sz="1400" dirty="0">
              <a:solidFill>
                <a:schemeClr val="bg1"/>
              </a:solidFill>
            </a:endParaRPr>
          </a:p>
        </p:txBody>
      </p:sp>
      <p:sp>
        <p:nvSpPr>
          <p:cNvPr id="2" name="ZoneTexte 1"/>
          <p:cNvSpPr txBox="1"/>
          <p:nvPr/>
        </p:nvSpPr>
        <p:spPr>
          <a:xfrm rot="1503296">
            <a:off x="6630322" y="1179424"/>
            <a:ext cx="853119" cy="276999"/>
          </a:xfrm>
          <a:prstGeom prst="rect">
            <a:avLst/>
          </a:prstGeom>
          <a:noFill/>
        </p:spPr>
        <p:txBody>
          <a:bodyPr wrap="none" rtlCol="0">
            <a:spAutoFit/>
          </a:bodyPr>
          <a:lstStyle/>
          <a:p>
            <a:r>
              <a:rPr lang="fr-FR" sz="1200" dirty="0" smtClean="0">
                <a:solidFill>
                  <a:srgbClr val="00B050"/>
                </a:solidFill>
              </a:rPr>
              <a:t>Li</a:t>
            </a:r>
            <a:r>
              <a:rPr lang="fr-FR" sz="1200" baseline="-25000" dirty="0" smtClean="0">
                <a:solidFill>
                  <a:srgbClr val="00B050"/>
                </a:solidFill>
              </a:rPr>
              <a:t>10</a:t>
            </a:r>
            <a:r>
              <a:rPr lang="fr-FR" sz="1200" dirty="0" smtClean="0">
                <a:solidFill>
                  <a:srgbClr val="00B050"/>
                </a:solidFill>
              </a:rPr>
              <a:t>GeP</a:t>
            </a:r>
            <a:r>
              <a:rPr lang="fr-FR" sz="1200" baseline="-25000" dirty="0" smtClean="0">
                <a:solidFill>
                  <a:srgbClr val="00B050"/>
                </a:solidFill>
              </a:rPr>
              <a:t>2</a:t>
            </a:r>
            <a:r>
              <a:rPr lang="fr-FR" sz="1200" dirty="0" smtClean="0">
                <a:solidFill>
                  <a:srgbClr val="00B050"/>
                </a:solidFill>
              </a:rPr>
              <a:t>S</a:t>
            </a:r>
            <a:r>
              <a:rPr lang="fr-FR" sz="1200" baseline="-25000" dirty="0" smtClean="0">
                <a:solidFill>
                  <a:srgbClr val="00B050"/>
                </a:solidFill>
              </a:rPr>
              <a:t>12</a:t>
            </a:r>
            <a:endParaRPr lang="fr-FR" sz="1200" baseline="-25000" dirty="0">
              <a:solidFill>
                <a:srgbClr val="00B050"/>
              </a:solidFill>
            </a:endParaRPr>
          </a:p>
        </p:txBody>
      </p:sp>
    </p:spTree>
    <p:extLst>
      <p:ext uri="{BB962C8B-B14F-4D97-AF65-F5344CB8AC3E}">
        <p14:creationId xmlns:p14="http://schemas.microsoft.com/office/powerpoint/2010/main" val="21120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54003" y="114099"/>
            <a:ext cx="9360000" cy="585000"/>
          </a:xfrm>
          <a:prstGeom prst="rect">
            <a:avLst/>
          </a:prstGeom>
          <a:noFill/>
          <a:ln w="38100" cmpd="sng">
            <a:noFill/>
          </a:ln>
        </p:spPr>
        <p:txBody>
          <a:bodyPr vert="horz" lIns="74295" tIns="37148" rIns="74295" bIns="37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900"/>
              </a:lnSpc>
            </a:pPr>
            <a:r>
              <a:rPr lang="fr-FR" sz="3000" dirty="0" smtClean="0">
                <a:solidFill>
                  <a:schemeClr val="bg1"/>
                </a:solidFill>
              </a:rPr>
              <a:t>Bénéfices de l’ingénierie de surface pour </a:t>
            </a:r>
          </a:p>
          <a:p>
            <a:pPr algn="ctr">
              <a:lnSpc>
                <a:spcPts val="2900"/>
              </a:lnSpc>
            </a:pPr>
            <a:r>
              <a:rPr lang="fr-FR" sz="3000" dirty="0" smtClean="0">
                <a:solidFill>
                  <a:schemeClr val="bg1"/>
                </a:solidFill>
              </a:rPr>
              <a:t>batteries tout solide </a:t>
            </a:r>
            <a:endParaRPr lang="fr-FR" sz="3000" dirty="0">
              <a:solidFill>
                <a:schemeClr val="bg1"/>
              </a:solidFill>
            </a:endParaRPr>
          </a:p>
        </p:txBody>
      </p:sp>
      <p:sp>
        <p:nvSpPr>
          <p:cNvPr id="31" name="ZoneTexte 30"/>
          <p:cNvSpPr txBox="1"/>
          <p:nvPr/>
        </p:nvSpPr>
        <p:spPr>
          <a:xfrm>
            <a:off x="1970761" y="5090805"/>
            <a:ext cx="4248279" cy="369332"/>
          </a:xfrm>
          <a:prstGeom prst="rect">
            <a:avLst/>
          </a:prstGeom>
          <a:noFill/>
        </p:spPr>
        <p:txBody>
          <a:bodyPr wrap="none" rtlCol="0">
            <a:spAutoFit/>
          </a:bodyPr>
          <a:lstStyle/>
          <a:p>
            <a:r>
              <a:rPr lang="fr-FR" sz="1200" dirty="0" smtClean="0"/>
              <a:t>0       50     100    150    200     250    300    350   400  </a:t>
            </a:r>
            <a:r>
              <a:rPr lang="fr-FR" dirty="0" smtClean="0"/>
              <a:t>	       </a:t>
            </a:r>
            <a:endParaRPr lang="fr-FR" dirty="0"/>
          </a:p>
        </p:txBody>
      </p:sp>
      <p:grpSp>
        <p:nvGrpSpPr>
          <p:cNvPr id="8" name="Groupe 7"/>
          <p:cNvGrpSpPr/>
          <p:nvPr/>
        </p:nvGrpSpPr>
        <p:grpSpPr>
          <a:xfrm>
            <a:off x="102923" y="696901"/>
            <a:ext cx="4935567" cy="4908699"/>
            <a:chOff x="102923" y="849305"/>
            <a:chExt cx="4935567" cy="4908699"/>
          </a:xfrm>
        </p:grpSpPr>
        <p:pic>
          <p:nvPicPr>
            <p:cNvPr id="3" name="Picture 2"/>
            <p:cNvPicPr>
              <a:picLocks noChangeAspect="1"/>
            </p:cNvPicPr>
            <p:nvPr/>
          </p:nvPicPr>
          <p:blipFill rotWithShape="1">
            <a:blip r:embed="rId2"/>
            <a:srcRect l="9766" t="12654" r="48642" b="65844"/>
            <a:stretch/>
          </p:blipFill>
          <p:spPr>
            <a:xfrm>
              <a:off x="2001618" y="1625983"/>
              <a:ext cx="3036872" cy="1654306"/>
            </a:xfrm>
            <a:prstGeom prst="rect">
              <a:avLst/>
            </a:prstGeom>
          </p:spPr>
        </p:pic>
        <p:sp>
          <p:nvSpPr>
            <p:cNvPr id="6" name="TextBox 5"/>
            <p:cNvSpPr txBox="1"/>
            <p:nvPr/>
          </p:nvSpPr>
          <p:spPr>
            <a:xfrm>
              <a:off x="4290941" y="4000027"/>
              <a:ext cx="579005" cy="276999"/>
            </a:xfrm>
            <a:prstGeom prst="rect">
              <a:avLst/>
            </a:prstGeom>
            <a:noFill/>
          </p:spPr>
          <p:txBody>
            <a:bodyPr wrap="none" rtlCol="0">
              <a:spAutoFit/>
            </a:bodyPr>
            <a:lstStyle/>
            <a:p>
              <a:r>
                <a:rPr lang="en-US" sz="1200" dirty="0" smtClean="0">
                  <a:solidFill>
                    <a:srgbClr val="0000FF"/>
                  </a:solidFill>
                </a:rPr>
                <a:t>92.8 %</a:t>
              </a:r>
              <a:endParaRPr lang="en-US" sz="1200" dirty="0">
                <a:solidFill>
                  <a:srgbClr val="0000FF"/>
                </a:solidFill>
              </a:endParaRPr>
            </a:p>
          </p:txBody>
        </p:sp>
        <p:pic>
          <p:nvPicPr>
            <p:cNvPr id="12" name="Image 11"/>
            <p:cNvPicPr>
              <a:picLocks noChangeAspect="1"/>
            </p:cNvPicPr>
            <p:nvPr/>
          </p:nvPicPr>
          <p:blipFill>
            <a:blip r:embed="rId3"/>
            <a:stretch>
              <a:fillRect/>
            </a:stretch>
          </p:blipFill>
          <p:spPr>
            <a:xfrm>
              <a:off x="2085682" y="3401953"/>
              <a:ext cx="2906803" cy="1985750"/>
            </a:xfrm>
            <a:prstGeom prst="rect">
              <a:avLst/>
            </a:prstGeom>
          </p:spPr>
        </p:pic>
        <p:sp>
          <p:nvSpPr>
            <p:cNvPr id="30" name="Rectangle 29"/>
            <p:cNvSpPr/>
            <p:nvPr/>
          </p:nvSpPr>
          <p:spPr>
            <a:xfrm>
              <a:off x="4119175" y="2770150"/>
              <a:ext cx="750771"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1774920" y="3665125"/>
              <a:ext cx="396262" cy="1810047"/>
            </a:xfrm>
            <a:prstGeom prst="rect">
              <a:avLst/>
            </a:prstGeom>
            <a:noFill/>
          </p:spPr>
          <p:txBody>
            <a:bodyPr wrap="none" rtlCol="0">
              <a:spAutoFit/>
            </a:bodyPr>
            <a:lstStyle/>
            <a:p>
              <a:pPr>
                <a:lnSpc>
                  <a:spcPts val="1500"/>
                </a:lnSpc>
              </a:pPr>
              <a:r>
                <a:rPr lang="fr-FR" sz="1200" dirty="0" smtClean="0"/>
                <a:t>200</a:t>
              </a:r>
            </a:p>
            <a:p>
              <a:pPr>
                <a:lnSpc>
                  <a:spcPts val="1500"/>
                </a:lnSpc>
              </a:pPr>
              <a:endParaRPr lang="fr-FR" sz="1200" dirty="0"/>
            </a:p>
            <a:p>
              <a:pPr>
                <a:lnSpc>
                  <a:spcPts val="1500"/>
                </a:lnSpc>
              </a:pPr>
              <a:r>
                <a:rPr lang="fr-FR" sz="1200" dirty="0" smtClean="0"/>
                <a:t>150</a:t>
              </a:r>
            </a:p>
            <a:p>
              <a:pPr>
                <a:lnSpc>
                  <a:spcPts val="1500"/>
                </a:lnSpc>
              </a:pPr>
              <a:endParaRPr lang="fr-FR" sz="1200" dirty="0"/>
            </a:p>
            <a:p>
              <a:pPr>
                <a:lnSpc>
                  <a:spcPts val="1500"/>
                </a:lnSpc>
              </a:pPr>
              <a:r>
                <a:rPr lang="fr-FR" sz="1200" dirty="0" smtClean="0"/>
                <a:t>100</a:t>
              </a:r>
            </a:p>
            <a:p>
              <a:pPr>
                <a:lnSpc>
                  <a:spcPts val="1500"/>
                </a:lnSpc>
              </a:pPr>
              <a:endParaRPr lang="fr-FR" sz="1200" dirty="0"/>
            </a:p>
            <a:p>
              <a:pPr>
                <a:lnSpc>
                  <a:spcPts val="1500"/>
                </a:lnSpc>
              </a:pPr>
              <a:r>
                <a:rPr lang="fr-FR" sz="1200" dirty="0" smtClean="0"/>
                <a:t> 50</a:t>
              </a:r>
            </a:p>
            <a:p>
              <a:pPr>
                <a:lnSpc>
                  <a:spcPts val="1500"/>
                </a:lnSpc>
              </a:pPr>
              <a:endParaRPr lang="fr-FR" sz="1200" dirty="0"/>
            </a:p>
            <a:p>
              <a:pPr>
                <a:lnSpc>
                  <a:spcPts val="1500"/>
                </a:lnSpc>
              </a:pPr>
              <a:r>
                <a:rPr lang="fr-FR" sz="1200" dirty="0" smtClean="0"/>
                <a:t>  0</a:t>
              </a:r>
              <a:endParaRPr lang="fr-FR" sz="1200" dirty="0"/>
            </a:p>
          </p:txBody>
        </p:sp>
        <p:sp>
          <p:nvSpPr>
            <p:cNvPr id="33" name="ZoneTexte 32"/>
            <p:cNvSpPr txBox="1"/>
            <p:nvPr/>
          </p:nvSpPr>
          <p:spPr>
            <a:xfrm>
              <a:off x="2774202" y="5481005"/>
              <a:ext cx="1194558" cy="276999"/>
            </a:xfrm>
            <a:prstGeom prst="rect">
              <a:avLst/>
            </a:prstGeom>
            <a:noFill/>
          </p:spPr>
          <p:txBody>
            <a:bodyPr wrap="none" rtlCol="0">
              <a:spAutoFit/>
            </a:bodyPr>
            <a:lstStyle/>
            <a:p>
              <a:r>
                <a:rPr lang="fr-FR" sz="1200" dirty="0" smtClean="0"/>
                <a:t>Nombre de cycles</a:t>
              </a:r>
              <a:endParaRPr lang="fr-FR" sz="1200" dirty="0"/>
            </a:p>
          </p:txBody>
        </p:sp>
        <p:sp>
          <p:nvSpPr>
            <p:cNvPr id="34" name="ZoneTexte 33"/>
            <p:cNvSpPr txBox="1"/>
            <p:nvPr/>
          </p:nvSpPr>
          <p:spPr>
            <a:xfrm rot="16200000">
              <a:off x="878362" y="4369471"/>
              <a:ext cx="1758815" cy="276999"/>
            </a:xfrm>
            <a:prstGeom prst="rect">
              <a:avLst/>
            </a:prstGeom>
            <a:noFill/>
          </p:spPr>
          <p:txBody>
            <a:bodyPr wrap="none" rtlCol="0">
              <a:spAutoFit/>
            </a:bodyPr>
            <a:lstStyle/>
            <a:p>
              <a:r>
                <a:rPr lang="fr-FR" sz="1200" dirty="0" smtClean="0"/>
                <a:t>Décharge capacité (</a:t>
              </a:r>
              <a:r>
                <a:rPr lang="fr-FR" sz="1200" dirty="0" err="1" smtClean="0"/>
                <a:t>mAh</a:t>
              </a:r>
              <a:r>
                <a:rPr lang="fr-FR" sz="1200" dirty="0" smtClean="0"/>
                <a:t>/g) </a:t>
              </a:r>
              <a:endParaRPr lang="fr-FR" sz="1200" dirty="0"/>
            </a:p>
          </p:txBody>
        </p:sp>
        <p:sp>
          <p:nvSpPr>
            <p:cNvPr id="35" name="ZoneTexte 34"/>
            <p:cNvSpPr txBox="1"/>
            <p:nvPr/>
          </p:nvSpPr>
          <p:spPr>
            <a:xfrm>
              <a:off x="2926912" y="3164319"/>
              <a:ext cx="1204176" cy="276999"/>
            </a:xfrm>
            <a:prstGeom prst="rect">
              <a:avLst/>
            </a:prstGeom>
            <a:noFill/>
          </p:spPr>
          <p:txBody>
            <a:bodyPr wrap="none" rtlCol="0">
              <a:spAutoFit/>
            </a:bodyPr>
            <a:lstStyle/>
            <a:p>
              <a:r>
                <a:rPr lang="fr-FR" sz="1200" dirty="0" smtClean="0"/>
                <a:t>Capacité (mAh/g) </a:t>
              </a:r>
              <a:endParaRPr lang="fr-FR" sz="1200" dirty="0"/>
            </a:p>
          </p:txBody>
        </p:sp>
        <p:sp>
          <p:nvSpPr>
            <p:cNvPr id="36" name="ZoneTexte 35"/>
            <p:cNvSpPr txBox="1"/>
            <p:nvPr/>
          </p:nvSpPr>
          <p:spPr>
            <a:xfrm rot="16200000">
              <a:off x="1125246" y="2306936"/>
              <a:ext cx="1508746" cy="276999"/>
            </a:xfrm>
            <a:prstGeom prst="rect">
              <a:avLst/>
            </a:prstGeom>
            <a:noFill/>
          </p:spPr>
          <p:txBody>
            <a:bodyPr wrap="none" rtlCol="0">
              <a:spAutoFit/>
            </a:bodyPr>
            <a:lstStyle/>
            <a:p>
              <a:r>
                <a:rPr lang="fr-FR" sz="1200" dirty="0" smtClean="0"/>
                <a:t>Potentiel (V vs. </a:t>
              </a:r>
              <a:r>
                <a:rPr lang="fr-FR" sz="1200" dirty="0" err="1" smtClean="0"/>
                <a:t>LiIn</a:t>
              </a:r>
              <a:r>
                <a:rPr lang="fr-FR" sz="1200" dirty="0" smtClean="0"/>
                <a:t>/Li°)</a:t>
              </a:r>
              <a:endParaRPr lang="fr-FR" sz="1200" dirty="0"/>
            </a:p>
          </p:txBody>
        </p:sp>
        <p:sp>
          <p:nvSpPr>
            <p:cNvPr id="37" name="ZoneTexte 36"/>
            <p:cNvSpPr txBox="1"/>
            <p:nvPr/>
          </p:nvSpPr>
          <p:spPr>
            <a:xfrm>
              <a:off x="2069939" y="4904559"/>
              <a:ext cx="2704648" cy="430887"/>
            </a:xfrm>
            <a:prstGeom prst="rect">
              <a:avLst/>
            </a:prstGeom>
            <a:noFill/>
          </p:spPr>
          <p:txBody>
            <a:bodyPr wrap="square" rtlCol="0">
              <a:spAutoFit/>
            </a:bodyPr>
            <a:lstStyle/>
            <a:p>
              <a:r>
                <a:rPr lang="fr-FR" sz="1100" dirty="0" smtClean="0"/>
                <a:t>- Potentiel de coupure 3.6 V vs. </a:t>
              </a:r>
              <a:r>
                <a:rPr lang="fr-FR" sz="1100" dirty="0" err="1" smtClean="0"/>
                <a:t>LiIn</a:t>
              </a:r>
              <a:r>
                <a:rPr lang="fr-FR" sz="1100" dirty="0" smtClean="0"/>
                <a:t>/Li°</a:t>
              </a:r>
            </a:p>
            <a:p>
              <a:r>
                <a:rPr lang="fr-FR" sz="1100" dirty="0" smtClean="0"/>
                <a:t>- 3 </a:t>
              </a:r>
              <a:r>
                <a:rPr lang="fr-FR" sz="1100" dirty="0" err="1" smtClean="0"/>
                <a:t>mAh</a:t>
              </a:r>
              <a:r>
                <a:rPr lang="fr-FR" sz="1100" dirty="0" smtClean="0"/>
                <a:t> par cm</a:t>
              </a:r>
              <a:r>
                <a:rPr lang="fr-FR" sz="1100" baseline="30000" dirty="0" smtClean="0"/>
                <a:t>2</a:t>
              </a:r>
              <a:r>
                <a:rPr lang="fr-FR" sz="1100" dirty="0" smtClean="0"/>
                <a:t>, C/20,  RT </a:t>
              </a:r>
            </a:p>
          </p:txBody>
        </p:sp>
        <p:sp>
          <p:nvSpPr>
            <p:cNvPr id="38" name="ZoneTexte 37"/>
            <p:cNvSpPr txBox="1"/>
            <p:nvPr/>
          </p:nvSpPr>
          <p:spPr>
            <a:xfrm>
              <a:off x="102923" y="849305"/>
              <a:ext cx="3180679" cy="433196"/>
            </a:xfrm>
            <a:prstGeom prst="rect">
              <a:avLst/>
            </a:prstGeom>
            <a:noFill/>
          </p:spPr>
          <p:txBody>
            <a:bodyPr wrap="none" rtlCol="0">
              <a:spAutoFit/>
            </a:bodyPr>
            <a:lstStyle/>
            <a:p>
              <a:r>
                <a:rPr lang="fr-FR" sz="1846" b="1" dirty="0">
                  <a:solidFill>
                    <a:prstClr val="white"/>
                  </a:solidFill>
                  <a:sym typeface="Wingdings"/>
                </a:rPr>
                <a:t></a:t>
              </a:r>
              <a:r>
                <a:rPr lang="fr-FR" sz="2215" b="1" dirty="0">
                  <a:solidFill>
                    <a:prstClr val="white"/>
                  </a:solidFill>
                  <a:sym typeface="Wingdings"/>
                </a:rPr>
                <a:t>  </a:t>
              </a:r>
              <a:r>
                <a:rPr lang="fr-FR" sz="2000" dirty="0" smtClean="0">
                  <a:sym typeface="Wingdings"/>
                </a:rPr>
                <a:t>Ajout d’une interface Li</a:t>
              </a:r>
              <a:r>
                <a:rPr lang="fr-FR" sz="2000" baseline="-25000" dirty="0" smtClean="0">
                  <a:sym typeface="Wingdings"/>
                </a:rPr>
                <a:t>3</a:t>
              </a:r>
              <a:r>
                <a:rPr lang="fr-FR" sz="2000" dirty="0" smtClean="0">
                  <a:sym typeface="Wingdings"/>
                </a:rPr>
                <a:t>PO</a:t>
              </a:r>
              <a:r>
                <a:rPr lang="fr-FR" sz="2000" baseline="-25000" dirty="0" smtClean="0">
                  <a:sym typeface="Wingdings"/>
                </a:rPr>
                <a:t>4</a:t>
              </a:r>
              <a:r>
                <a:rPr lang="fr-FR" sz="2000" dirty="0" smtClean="0">
                  <a:sym typeface="Wingdings"/>
                </a:rPr>
                <a:t> </a:t>
              </a:r>
              <a:endParaRPr lang="fr-FR" sz="2000" dirty="0"/>
            </a:p>
          </p:txBody>
        </p:sp>
        <p:sp>
          <p:nvSpPr>
            <p:cNvPr id="39" name="Chevron 5"/>
            <p:cNvSpPr/>
            <p:nvPr/>
          </p:nvSpPr>
          <p:spPr>
            <a:xfrm>
              <a:off x="241617" y="967576"/>
              <a:ext cx="234779" cy="223756"/>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nvGrpSpPr>
            <p:cNvPr id="52" name="Groupe 51"/>
            <p:cNvGrpSpPr/>
            <p:nvPr/>
          </p:nvGrpSpPr>
          <p:grpSpPr>
            <a:xfrm>
              <a:off x="116328" y="1729639"/>
              <a:ext cx="1365574" cy="3885021"/>
              <a:chOff x="116328" y="1729639"/>
              <a:chExt cx="1365574" cy="3885021"/>
            </a:xfrm>
          </p:grpSpPr>
          <p:grpSp>
            <p:nvGrpSpPr>
              <p:cNvPr id="51" name="Groupe 50"/>
              <p:cNvGrpSpPr/>
              <p:nvPr/>
            </p:nvGrpSpPr>
            <p:grpSpPr>
              <a:xfrm>
                <a:off x="116328" y="1729639"/>
                <a:ext cx="1365574" cy="3885021"/>
                <a:chOff x="116328" y="1729639"/>
                <a:chExt cx="1365574" cy="3885021"/>
              </a:xfrm>
            </p:grpSpPr>
            <p:grpSp>
              <p:nvGrpSpPr>
                <p:cNvPr id="2" name="Groupe 1"/>
                <p:cNvGrpSpPr/>
                <p:nvPr/>
              </p:nvGrpSpPr>
              <p:grpSpPr>
                <a:xfrm>
                  <a:off x="116328" y="1729639"/>
                  <a:ext cx="1365574" cy="3885021"/>
                  <a:chOff x="196488" y="944981"/>
                  <a:chExt cx="1956061" cy="4715158"/>
                </a:xfrm>
              </p:grpSpPr>
              <p:sp>
                <p:nvSpPr>
                  <p:cNvPr id="13" name="TextBox 12"/>
                  <p:cNvSpPr txBox="1"/>
                  <p:nvPr/>
                </p:nvSpPr>
                <p:spPr>
                  <a:xfrm rot="16200000">
                    <a:off x="-63789" y="3764357"/>
                    <a:ext cx="932296" cy="396356"/>
                  </a:xfrm>
                  <a:prstGeom prst="rect">
                    <a:avLst/>
                  </a:prstGeom>
                  <a:noFill/>
                </p:spPr>
                <p:txBody>
                  <a:bodyPr wrap="none" rtlCol="0">
                    <a:spAutoFit/>
                  </a:bodyPr>
                  <a:lstStyle/>
                  <a:p>
                    <a:pPr lvl="0">
                      <a:defRPr/>
                    </a:pPr>
                    <a:r>
                      <a:rPr lang="en-US" sz="1400" b="1" kern="0" dirty="0">
                        <a:solidFill>
                          <a:srgbClr val="C00000"/>
                        </a:solidFill>
                      </a:rPr>
                      <a:t>Li</a:t>
                    </a:r>
                    <a:r>
                      <a:rPr lang="en-US" sz="1400" b="1" kern="0" baseline="-25000" dirty="0">
                        <a:solidFill>
                          <a:srgbClr val="C00000"/>
                        </a:solidFill>
                      </a:rPr>
                      <a:t>6</a:t>
                    </a:r>
                    <a:r>
                      <a:rPr lang="en-US" sz="1400" b="1" kern="0" dirty="0">
                        <a:solidFill>
                          <a:srgbClr val="C00000"/>
                        </a:solidFill>
                      </a:rPr>
                      <a:t>PS</a:t>
                    </a:r>
                    <a:r>
                      <a:rPr lang="en-US" sz="1400" b="1" kern="0" baseline="-25000" dirty="0">
                        <a:solidFill>
                          <a:srgbClr val="C00000"/>
                        </a:solidFill>
                      </a:rPr>
                      <a:t>5</a:t>
                    </a:r>
                    <a:r>
                      <a:rPr lang="en-US" sz="1400" b="1" kern="0" dirty="0">
                        <a:solidFill>
                          <a:srgbClr val="C00000"/>
                        </a:solidFill>
                      </a:rPr>
                      <a:t>Cl</a:t>
                    </a:r>
                  </a:p>
                </p:txBody>
              </p:sp>
              <p:sp>
                <p:nvSpPr>
                  <p:cNvPr id="14" name="TextBox 13"/>
                  <p:cNvSpPr txBox="1"/>
                  <p:nvPr/>
                </p:nvSpPr>
                <p:spPr>
                  <a:xfrm rot="16200000">
                    <a:off x="-373289" y="2354605"/>
                    <a:ext cx="1510118" cy="370564"/>
                  </a:xfrm>
                  <a:prstGeom prst="rect">
                    <a:avLst/>
                  </a:prstGeom>
                  <a:noFill/>
                </p:spPr>
                <p:txBody>
                  <a:bodyPr wrap="none" rtlCol="0">
                    <a:spAutoFit/>
                  </a:bodyPr>
                  <a:lstStyle/>
                  <a:p>
                    <a:pPr algn="ctr">
                      <a:defRPr/>
                    </a:pPr>
                    <a:r>
                      <a:rPr lang="en-US" sz="1400" b="1" kern="0" dirty="0" smtClean="0">
                        <a:solidFill>
                          <a:srgbClr val="0000FF"/>
                        </a:solidFill>
                      </a:rPr>
                      <a:t>Li</a:t>
                    </a:r>
                    <a:r>
                      <a:rPr lang="en-US" sz="1400" b="1" kern="0" baseline="-25000" dirty="0" smtClean="0">
                        <a:solidFill>
                          <a:srgbClr val="0000FF"/>
                        </a:solidFill>
                      </a:rPr>
                      <a:t>3</a:t>
                    </a:r>
                    <a:r>
                      <a:rPr lang="en-US" sz="1400" b="1" kern="0" dirty="0" smtClean="0">
                        <a:solidFill>
                          <a:srgbClr val="0000FF"/>
                        </a:solidFill>
                      </a:rPr>
                      <a:t>InCl</a:t>
                    </a:r>
                    <a:r>
                      <a:rPr lang="en-US" sz="1400" b="1" kern="0" baseline="-25000" dirty="0" smtClean="0">
                        <a:solidFill>
                          <a:srgbClr val="0000FF"/>
                        </a:solidFill>
                      </a:rPr>
                      <a:t>6</a:t>
                    </a:r>
                    <a:r>
                      <a:rPr lang="en-US" sz="1400" b="1" i="0" kern="0" dirty="0" smtClean="0">
                        <a:solidFill>
                          <a:srgbClr val="0000FF"/>
                        </a:solidFill>
                      </a:rPr>
                      <a:t> </a:t>
                    </a:r>
                    <a:r>
                      <a:rPr lang="en-US" sz="1400" b="1" i="0" kern="0" dirty="0"/>
                      <a:t>: </a:t>
                    </a:r>
                    <a:r>
                      <a:rPr lang="en-US" sz="1400" b="1" i="0" kern="0" dirty="0">
                        <a:solidFill>
                          <a:srgbClr val="FF0000"/>
                        </a:solidFill>
                      </a:rPr>
                      <a:t>VGCF</a:t>
                    </a:r>
                  </a:p>
                </p:txBody>
              </p:sp>
              <p:pic>
                <p:nvPicPr>
                  <p:cNvPr id="15" name="Picture 14"/>
                  <p:cNvPicPr>
                    <a:picLocks noChangeAspect="1"/>
                  </p:cNvPicPr>
                  <p:nvPr/>
                </p:nvPicPr>
                <p:blipFill>
                  <a:blip r:embed="rId4"/>
                  <a:stretch>
                    <a:fillRect/>
                  </a:stretch>
                </p:blipFill>
                <p:spPr>
                  <a:xfrm rot="5400000">
                    <a:off x="906390" y="3856997"/>
                    <a:ext cx="838902" cy="1462502"/>
                  </a:xfrm>
                  <a:prstGeom prst="rect">
                    <a:avLst/>
                  </a:prstGeom>
                </p:spPr>
              </p:pic>
              <p:pic>
                <p:nvPicPr>
                  <p:cNvPr id="20" name="Picture 19"/>
                  <p:cNvPicPr>
                    <a:picLocks noChangeAspect="1"/>
                  </p:cNvPicPr>
                  <p:nvPr/>
                </p:nvPicPr>
                <p:blipFill rotWithShape="1">
                  <a:blip r:embed="rId5"/>
                  <a:srcRect l="-763" r="-1"/>
                  <a:stretch/>
                </p:blipFill>
                <p:spPr>
                  <a:xfrm rot="5400000">
                    <a:off x="840021" y="3049518"/>
                    <a:ext cx="971640" cy="1462502"/>
                  </a:xfrm>
                  <a:prstGeom prst="rect">
                    <a:avLst/>
                  </a:prstGeom>
                </p:spPr>
              </p:pic>
              <p:pic>
                <p:nvPicPr>
                  <p:cNvPr id="22" name="Picture 21"/>
                  <p:cNvPicPr>
                    <a:picLocks noChangeAspect="1"/>
                  </p:cNvPicPr>
                  <p:nvPr/>
                </p:nvPicPr>
                <p:blipFill>
                  <a:blip r:embed="rId6"/>
                  <a:stretch>
                    <a:fillRect/>
                  </a:stretch>
                </p:blipFill>
                <p:spPr>
                  <a:xfrm rot="5400000">
                    <a:off x="694963" y="1817210"/>
                    <a:ext cx="1261759" cy="1462502"/>
                  </a:xfrm>
                  <a:prstGeom prst="rect">
                    <a:avLst/>
                  </a:prstGeom>
                </p:spPr>
              </p:pic>
              <p:sp>
                <p:nvSpPr>
                  <p:cNvPr id="23" name="Rectangle 22"/>
                  <p:cNvSpPr/>
                  <p:nvPr/>
                </p:nvSpPr>
                <p:spPr>
                  <a:xfrm rot="5400000">
                    <a:off x="1250005" y="1130834"/>
                    <a:ext cx="151673" cy="1462502"/>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chemeClr val="bg1"/>
                        </a:solidFill>
                      </a:rPr>
                      <a:t>+</a:t>
                    </a:r>
                    <a:endParaRPr lang="en-US" sz="731" b="1" dirty="0">
                      <a:solidFill>
                        <a:schemeClr val="bg1"/>
                      </a:solidFill>
                    </a:endParaRPr>
                  </a:p>
                </p:txBody>
              </p:sp>
              <p:sp>
                <p:nvSpPr>
                  <p:cNvPr id="24" name="Rectangle 23"/>
                  <p:cNvSpPr/>
                  <p:nvPr/>
                </p:nvSpPr>
                <p:spPr>
                  <a:xfrm rot="5400000">
                    <a:off x="1124442" y="4422143"/>
                    <a:ext cx="402800" cy="146249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925" b="1" dirty="0" smtClean="0"/>
                  </a:p>
                  <a:p>
                    <a:pPr algn="ctr"/>
                    <a:endParaRPr lang="en-US" sz="894" b="1" dirty="0"/>
                  </a:p>
                </p:txBody>
              </p:sp>
              <p:sp>
                <p:nvSpPr>
                  <p:cNvPr id="25" name="Rounded Rectangle 24"/>
                  <p:cNvSpPr/>
                  <p:nvPr/>
                </p:nvSpPr>
                <p:spPr>
                  <a:xfrm>
                    <a:off x="565508" y="3146468"/>
                    <a:ext cx="1520666" cy="2214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00"/>
                        </a:solidFill>
                      </a:rPr>
                      <a:t>Li</a:t>
                    </a:r>
                    <a:r>
                      <a:rPr lang="en-US" sz="1200" b="1" baseline="-25000" dirty="0">
                        <a:solidFill>
                          <a:srgbClr val="FFFF00"/>
                        </a:solidFill>
                      </a:rPr>
                      <a:t>3</a:t>
                    </a:r>
                    <a:r>
                      <a:rPr lang="en-US" sz="1200" b="1" dirty="0">
                        <a:solidFill>
                          <a:srgbClr val="FFFF00"/>
                        </a:solidFill>
                      </a:rPr>
                      <a:t>PO</a:t>
                    </a:r>
                    <a:r>
                      <a:rPr lang="en-US" sz="1200" b="1" baseline="-25000" dirty="0">
                        <a:solidFill>
                          <a:srgbClr val="FFFF00"/>
                        </a:solidFill>
                      </a:rPr>
                      <a:t>4 </a:t>
                    </a:r>
                    <a:r>
                      <a:rPr lang="en-US" sz="1200" b="1" dirty="0">
                        <a:solidFill>
                          <a:srgbClr val="FFFF00"/>
                        </a:solidFill>
                      </a:rPr>
                      <a:t>(nm)</a:t>
                    </a:r>
                    <a:endParaRPr lang="en-US" sz="1200" b="1" baseline="-25000" dirty="0">
                      <a:solidFill>
                        <a:srgbClr val="FFFF00"/>
                      </a:solidFill>
                    </a:endParaRPr>
                  </a:p>
                </p:txBody>
              </p:sp>
              <p:cxnSp>
                <p:nvCxnSpPr>
                  <p:cNvPr id="26" name="Straight Arrow Connector 25"/>
                  <p:cNvCxnSpPr/>
                  <p:nvPr/>
                </p:nvCxnSpPr>
                <p:spPr>
                  <a:xfrm flipH="1">
                    <a:off x="1325841" y="1481035"/>
                    <a:ext cx="0" cy="3017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325841" y="5367639"/>
                    <a:ext cx="0" cy="292500"/>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99133" y="944981"/>
                    <a:ext cx="1653416" cy="560312"/>
                  </a:xfrm>
                  <a:prstGeom prst="rect">
                    <a:avLst/>
                  </a:prstGeom>
                </p:spPr>
                <p:txBody>
                  <a:bodyPr wrap="none">
                    <a:spAutoFit/>
                  </a:bodyPr>
                  <a:lstStyle/>
                  <a:p>
                    <a:pPr algn="ctr"/>
                    <a:r>
                      <a:rPr lang="en-US" sz="1200" b="1" dirty="0" smtClean="0"/>
                      <a:t>1 </a:t>
                    </a:r>
                    <a:r>
                      <a:rPr lang="en-US" sz="1200" b="1" dirty="0" err="1" smtClean="0"/>
                      <a:t>Tonne</a:t>
                    </a:r>
                    <a:r>
                      <a:rPr lang="en-US" sz="1200" b="1" dirty="0" smtClean="0"/>
                      <a:t> par cm</a:t>
                    </a:r>
                    <a:r>
                      <a:rPr lang="en-US" sz="1200" b="1" baseline="30000" dirty="0" smtClean="0"/>
                      <a:t>2</a:t>
                    </a:r>
                  </a:p>
                  <a:p>
                    <a:pPr algn="ctr"/>
                    <a:r>
                      <a:rPr lang="en-US" sz="1200" dirty="0" smtClean="0"/>
                      <a:t>(100 MPa</a:t>
                    </a:r>
                    <a:r>
                      <a:rPr lang="en-US" sz="1200" dirty="0"/>
                      <a:t>)</a:t>
                    </a:r>
                  </a:p>
                </p:txBody>
              </p:sp>
            </p:grpSp>
            <p:sp>
              <p:nvSpPr>
                <p:cNvPr id="44" name="ZoneTexte 43"/>
                <p:cNvSpPr txBox="1"/>
                <p:nvPr/>
              </p:nvSpPr>
              <p:spPr>
                <a:xfrm>
                  <a:off x="576326" y="4927095"/>
                  <a:ext cx="656862" cy="369332"/>
                </a:xfrm>
                <a:prstGeom prst="rect">
                  <a:avLst/>
                </a:prstGeom>
                <a:noFill/>
              </p:spPr>
              <p:txBody>
                <a:bodyPr wrap="square" rtlCol="0">
                  <a:spAutoFit/>
                </a:bodyPr>
                <a:lstStyle/>
                <a:p>
                  <a:pPr algn="ctr"/>
                  <a:r>
                    <a:rPr lang="fr-FR" sz="1400" b="1" dirty="0" err="1" smtClean="0">
                      <a:solidFill>
                        <a:srgbClr val="FF0000"/>
                      </a:solidFill>
                    </a:rPr>
                    <a:t>LiIn</a:t>
                  </a:r>
                  <a:r>
                    <a:rPr lang="fr-FR" dirty="0" smtClean="0"/>
                    <a:t> </a:t>
                  </a:r>
                  <a:endParaRPr lang="fr-FR" dirty="0"/>
                </a:p>
              </p:txBody>
            </p:sp>
          </p:grpSp>
          <p:sp>
            <p:nvSpPr>
              <p:cNvPr id="45" name="ZoneTexte 44"/>
              <p:cNvSpPr txBox="1"/>
              <p:nvPr/>
            </p:nvSpPr>
            <p:spPr>
              <a:xfrm>
                <a:off x="777158" y="5068246"/>
                <a:ext cx="255198" cy="400110"/>
              </a:xfrm>
              <a:prstGeom prst="rect">
                <a:avLst/>
              </a:prstGeom>
              <a:noFill/>
            </p:spPr>
            <p:txBody>
              <a:bodyPr wrap="none" rtlCol="0">
                <a:spAutoFit/>
              </a:bodyPr>
              <a:lstStyle/>
              <a:p>
                <a:r>
                  <a:rPr lang="fr-FR" sz="2000" dirty="0" smtClean="0">
                    <a:solidFill>
                      <a:schemeClr val="bg1"/>
                    </a:solidFill>
                  </a:rPr>
                  <a:t>-</a:t>
                </a:r>
                <a:endParaRPr lang="fr-FR" sz="2000" dirty="0">
                  <a:solidFill>
                    <a:schemeClr val="bg1"/>
                  </a:solidFill>
                </a:endParaRPr>
              </a:p>
            </p:txBody>
          </p:sp>
        </p:grpSp>
        <p:sp>
          <p:nvSpPr>
            <p:cNvPr id="84" name="Rectangle 83"/>
            <p:cNvSpPr/>
            <p:nvPr/>
          </p:nvSpPr>
          <p:spPr>
            <a:xfrm>
              <a:off x="2926912" y="1416535"/>
              <a:ext cx="1239442" cy="369332"/>
            </a:xfrm>
            <a:prstGeom prst="rect">
              <a:avLst/>
            </a:prstGeom>
          </p:spPr>
          <p:txBody>
            <a:bodyPr wrap="none">
              <a:spAutoFit/>
            </a:bodyPr>
            <a:lstStyle/>
            <a:p>
              <a:r>
                <a:rPr lang="en-US" b="1" dirty="0" smtClean="0"/>
                <a:t>versus </a:t>
              </a:r>
              <a:r>
                <a:rPr lang="en-US" b="1" dirty="0" err="1" smtClean="0"/>
                <a:t>LiIn</a:t>
              </a:r>
              <a:r>
                <a:rPr lang="en-US" b="1" dirty="0" smtClean="0"/>
                <a:t> </a:t>
              </a:r>
              <a:endParaRPr lang="en-US" b="1" baseline="30000" dirty="0"/>
            </a:p>
          </p:txBody>
        </p:sp>
      </p:grpSp>
      <p:sp>
        <p:nvSpPr>
          <p:cNvPr id="4" name="ZoneTexte 3"/>
          <p:cNvSpPr txBox="1"/>
          <p:nvPr/>
        </p:nvSpPr>
        <p:spPr>
          <a:xfrm>
            <a:off x="0" y="6626812"/>
            <a:ext cx="2557239" cy="276999"/>
          </a:xfrm>
          <a:prstGeom prst="rect">
            <a:avLst/>
          </a:prstGeom>
          <a:noFill/>
        </p:spPr>
        <p:txBody>
          <a:bodyPr wrap="none" rtlCol="0">
            <a:spAutoFit/>
          </a:bodyPr>
          <a:lstStyle/>
          <a:p>
            <a:r>
              <a:rPr lang="fr-FR" sz="1200" dirty="0" smtClean="0">
                <a:solidFill>
                  <a:schemeClr val="bg1"/>
                </a:solidFill>
              </a:rPr>
              <a:t>T. Koç et al. ACS Energy </a:t>
            </a:r>
            <a:r>
              <a:rPr lang="fr-FR" sz="1200" dirty="0" err="1" smtClean="0">
                <a:solidFill>
                  <a:schemeClr val="bg1"/>
                </a:solidFill>
              </a:rPr>
              <a:t>letters</a:t>
            </a:r>
            <a:r>
              <a:rPr lang="fr-FR" sz="1200" dirty="0" smtClean="0">
                <a:solidFill>
                  <a:schemeClr val="bg1"/>
                </a:solidFill>
              </a:rPr>
              <a:t>, 7 (2022). </a:t>
            </a:r>
            <a:endParaRPr lang="fr-FR" sz="1200" dirty="0">
              <a:solidFill>
                <a:schemeClr val="bg1"/>
              </a:solidFill>
            </a:endParaRPr>
          </a:p>
        </p:txBody>
      </p:sp>
      <p:sp>
        <p:nvSpPr>
          <p:cNvPr id="40" name="ZoneTexte 39"/>
          <p:cNvSpPr txBox="1"/>
          <p:nvPr/>
        </p:nvSpPr>
        <p:spPr>
          <a:xfrm>
            <a:off x="7084804" y="6626812"/>
            <a:ext cx="2719014" cy="276999"/>
          </a:xfrm>
          <a:prstGeom prst="rect">
            <a:avLst/>
          </a:prstGeom>
          <a:noFill/>
        </p:spPr>
        <p:txBody>
          <a:bodyPr wrap="none" rtlCol="0">
            <a:spAutoFit/>
          </a:bodyPr>
          <a:lstStyle/>
          <a:p>
            <a:r>
              <a:rPr lang="fr-FR" sz="1200" dirty="0" smtClean="0">
                <a:solidFill>
                  <a:schemeClr val="bg1"/>
                </a:solidFill>
              </a:rPr>
              <a:t>B. Hennequart et al Patent WO36895 (2023) </a:t>
            </a:r>
            <a:endParaRPr lang="fr-FR" sz="1200" dirty="0">
              <a:solidFill>
                <a:schemeClr val="bg1"/>
              </a:solidFill>
            </a:endParaRPr>
          </a:p>
        </p:txBody>
      </p:sp>
      <p:grpSp>
        <p:nvGrpSpPr>
          <p:cNvPr id="16" name="Groupe 15"/>
          <p:cNvGrpSpPr/>
          <p:nvPr/>
        </p:nvGrpSpPr>
        <p:grpSpPr>
          <a:xfrm>
            <a:off x="154257" y="5682711"/>
            <a:ext cx="9789335" cy="922198"/>
            <a:chOff x="154004" y="5718514"/>
            <a:chExt cx="9789335" cy="922198"/>
          </a:xfrm>
        </p:grpSpPr>
        <p:grpSp>
          <p:nvGrpSpPr>
            <p:cNvPr id="11" name="Groupe 10"/>
            <p:cNvGrpSpPr/>
            <p:nvPr/>
          </p:nvGrpSpPr>
          <p:grpSpPr>
            <a:xfrm>
              <a:off x="154004" y="5886369"/>
              <a:ext cx="7762749" cy="664980"/>
              <a:chOff x="837563" y="5897222"/>
              <a:chExt cx="7762749" cy="664980"/>
            </a:xfrm>
          </p:grpSpPr>
          <p:sp>
            <p:nvSpPr>
              <p:cNvPr id="5" name="Rectangle à coins arrondis 4"/>
              <p:cNvSpPr/>
              <p:nvPr/>
            </p:nvSpPr>
            <p:spPr>
              <a:xfrm>
                <a:off x="837563" y="5897222"/>
                <a:ext cx="7587978" cy="6649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876723" y="5923482"/>
                <a:ext cx="7723589" cy="630942"/>
              </a:xfrm>
              <a:prstGeom prst="rect">
                <a:avLst/>
              </a:prstGeom>
              <a:noFill/>
            </p:spPr>
            <p:txBody>
              <a:bodyPr wrap="none" rtlCol="0">
                <a:spAutoFit/>
              </a:bodyPr>
              <a:lstStyle/>
              <a:p>
                <a:pPr>
                  <a:lnSpc>
                    <a:spcPts val="2100"/>
                  </a:lnSpc>
                </a:pPr>
                <a:r>
                  <a:rPr lang="fr-FR" sz="2000" dirty="0" smtClean="0">
                    <a:solidFill>
                      <a:schemeClr val="bg1"/>
                    </a:solidFill>
                  </a:rPr>
                  <a:t>Résultats assez spectaculaires au niveau du laboratoire mais transformer l’essai </a:t>
                </a:r>
              </a:p>
              <a:p>
                <a:pPr>
                  <a:lnSpc>
                    <a:spcPts val="2100"/>
                  </a:lnSpc>
                </a:pPr>
                <a:r>
                  <a:rPr lang="fr-FR" sz="2000" dirty="0" smtClean="0">
                    <a:solidFill>
                      <a:schemeClr val="bg1"/>
                    </a:solidFill>
                  </a:rPr>
                  <a:t>au niveau industriel n’est pas gagné malgré la création de </a:t>
                </a:r>
                <a:r>
                  <a:rPr lang="fr-FR" sz="2000" dirty="0" smtClean="0">
                    <a:solidFill>
                      <a:srgbClr val="FFFF00"/>
                    </a:solidFill>
                  </a:rPr>
                  <a:t>nombreuses spin-</a:t>
                </a:r>
                <a:r>
                  <a:rPr lang="fr-FR" sz="2000" dirty="0" err="1" smtClean="0">
                    <a:solidFill>
                      <a:srgbClr val="FFFF00"/>
                    </a:solidFill>
                  </a:rPr>
                  <a:t>offs</a:t>
                </a:r>
                <a:endParaRPr lang="fr-FR" sz="2000" dirty="0">
                  <a:solidFill>
                    <a:srgbClr val="FFFF00"/>
                  </a:solidFill>
                </a:endParaRPr>
              </a:p>
            </p:txBody>
          </p:sp>
        </p:grpSp>
        <p:pic>
          <p:nvPicPr>
            <p:cNvPr id="46" name="Image 45" descr="C:\Users\jean-marie.tarascon\AppData\Local\Microsoft\Windows\INetCache\Content.MSO\A3B1ED50.tmp"/>
            <p:cNvPicPr/>
            <p:nvPr/>
          </p:nvPicPr>
          <p:blipFill rotWithShape="1">
            <a:blip r:embed="rId7">
              <a:extLst>
                <a:ext uri="{28A0092B-C50C-407E-A947-70E740481C1C}">
                  <a14:useLocalDpi xmlns:a14="http://schemas.microsoft.com/office/drawing/2010/main" val="0"/>
                </a:ext>
              </a:extLst>
            </a:blip>
            <a:srcRect t="33374" b="33013"/>
            <a:stretch/>
          </p:blipFill>
          <p:spPr bwMode="auto">
            <a:xfrm>
              <a:off x="8091524" y="6300613"/>
              <a:ext cx="1654810" cy="340099"/>
            </a:xfrm>
            <a:prstGeom prst="rect">
              <a:avLst/>
            </a:prstGeom>
            <a:noFill/>
            <a:ln>
              <a:noFill/>
            </a:ln>
          </p:spPr>
        </p:pic>
        <p:pic>
          <p:nvPicPr>
            <p:cNvPr id="47" name="Image 46" descr="C:\Users\jean-marie.tarascon\AppData\Local\Microsoft\Windows\INetCache\Content.MSO\7470A4F8.tmp"/>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8610" y="5898443"/>
              <a:ext cx="1117790" cy="423703"/>
            </a:xfrm>
            <a:prstGeom prst="rect">
              <a:avLst/>
            </a:prstGeom>
            <a:noFill/>
            <a:ln>
              <a:noFill/>
            </a:ln>
          </p:spPr>
        </p:pic>
        <p:pic>
          <p:nvPicPr>
            <p:cNvPr id="49" name="Image 48" descr="C:\Users\jean-marie.tarascon\AppData\Local\Microsoft\Windows\INetCache\Content.MSO\D52CFFDA.tmp"/>
            <p:cNvPicPr/>
            <p:nvPr/>
          </p:nvPicPr>
          <p:blipFill rotWithShape="1">
            <a:blip r:embed="rId9">
              <a:extLst>
                <a:ext uri="{28A0092B-C50C-407E-A947-70E740481C1C}">
                  <a14:useLocalDpi xmlns:a14="http://schemas.microsoft.com/office/drawing/2010/main" val="0"/>
                </a:ext>
              </a:extLst>
            </a:blip>
            <a:srcRect t="25165" b="26507"/>
            <a:stretch/>
          </p:blipFill>
          <p:spPr bwMode="auto">
            <a:xfrm>
              <a:off x="9049390" y="5718514"/>
              <a:ext cx="893949" cy="391780"/>
            </a:xfrm>
            <a:prstGeom prst="rect">
              <a:avLst/>
            </a:prstGeom>
            <a:noFill/>
            <a:ln>
              <a:noFill/>
            </a:ln>
          </p:spPr>
        </p:pic>
      </p:grpSp>
      <p:sp>
        <p:nvSpPr>
          <p:cNvPr id="10" name="AutoShape 2" descr="ProLogium Technology Corporation - Company Profile - IDTechEx Portal"/>
          <p:cNvSpPr>
            <a:spLocks noChangeAspect="1" noChangeArrowheads="1"/>
          </p:cNvSpPr>
          <p:nvPr/>
        </p:nvSpPr>
        <p:spPr bwMode="auto">
          <a:xfrm>
            <a:off x="6339966" y="2716375"/>
            <a:ext cx="2705100" cy="1695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3" name="Groupe 52"/>
          <p:cNvGrpSpPr/>
          <p:nvPr/>
        </p:nvGrpSpPr>
        <p:grpSpPr>
          <a:xfrm>
            <a:off x="4174207" y="4300733"/>
            <a:ext cx="783824" cy="821424"/>
            <a:chOff x="5881306" y="5167933"/>
            <a:chExt cx="891138" cy="1346559"/>
          </a:xfrm>
        </p:grpSpPr>
        <p:pic>
          <p:nvPicPr>
            <p:cNvPr id="55" name="Imag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3655" y="5167933"/>
              <a:ext cx="513036" cy="894437"/>
            </a:xfrm>
            <a:prstGeom prst="rect">
              <a:avLst/>
            </a:prstGeom>
          </p:spPr>
        </p:pic>
        <p:sp>
          <p:nvSpPr>
            <p:cNvPr id="56" name="ZoneTexte 55"/>
            <p:cNvSpPr txBox="1"/>
            <p:nvPr/>
          </p:nvSpPr>
          <p:spPr>
            <a:xfrm>
              <a:off x="5881306" y="6060408"/>
              <a:ext cx="891138" cy="454084"/>
            </a:xfrm>
            <a:prstGeom prst="rect">
              <a:avLst/>
            </a:prstGeom>
            <a:noFill/>
          </p:spPr>
          <p:txBody>
            <a:bodyPr wrap="square" rtlCol="0">
              <a:spAutoFit/>
            </a:bodyPr>
            <a:lstStyle/>
            <a:p>
              <a:r>
                <a:rPr lang="en-GB" sz="1200" b="1" dirty="0" smtClean="0"/>
                <a:t>100 MPa</a:t>
              </a:r>
              <a:endParaRPr lang="en-GB" sz="1200" b="1" dirty="0"/>
            </a:p>
          </p:txBody>
        </p:sp>
      </p:grpSp>
      <p:grpSp>
        <p:nvGrpSpPr>
          <p:cNvPr id="29" name="Groupe 28"/>
          <p:cNvGrpSpPr/>
          <p:nvPr/>
        </p:nvGrpSpPr>
        <p:grpSpPr>
          <a:xfrm>
            <a:off x="4669932" y="708519"/>
            <a:ext cx="5338321" cy="5144828"/>
            <a:chOff x="4669932" y="708519"/>
            <a:chExt cx="5338321" cy="5144828"/>
          </a:xfrm>
        </p:grpSpPr>
        <p:sp>
          <p:nvSpPr>
            <p:cNvPr id="57" name="ZoneTexte 56"/>
            <p:cNvSpPr txBox="1"/>
            <p:nvPr/>
          </p:nvSpPr>
          <p:spPr>
            <a:xfrm>
              <a:off x="4669932" y="708519"/>
              <a:ext cx="5338321" cy="433196"/>
            </a:xfrm>
            <a:prstGeom prst="rect">
              <a:avLst/>
            </a:prstGeom>
            <a:noFill/>
          </p:spPr>
          <p:txBody>
            <a:bodyPr wrap="none" rtlCol="0">
              <a:spAutoFit/>
            </a:bodyPr>
            <a:lstStyle/>
            <a:p>
              <a:r>
                <a:rPr lang="fr-FR" sz="1846" b="1" dirty="0">
                  <a:solidFill>
                    <a:prstClr val="white"/>
                  </a:solidFill>
                  <a:sym typeface="Wingdings"/>
                </a:rPr>
                <a:t></a:t>
              </a:r>
              <a:r>
                <a:rPr lang="fr-FR" sz="2215" b="1" dirty="0">
                  <a:solidFill>
                    <a:prstClr val="white"/>
                  </a:solidFill>
                  <a:sym typeface="Wingdings"/>
                </a:rPr>
                <a:t>  </a:t>
              </a:r>
              <a:r>
                <a:rPr lang="fr-FR" sz="2000" dirty="0" smtClean="0">
                  <a:sym typeface="Wingdings"/>
                </a:rPr>
                <a:t>Ajustement de l’élasticité des conducteurs ioniques </a:t>
              </a:r>
              <a:endParaRPr lang="fr-FR" sz="2000" dirty="0"/>
            </a:p>
          </p:txBody>
        </p:sp>
        <p:sp>
          <p:nvSpPr>
            <p:cNvPr id="58" name="Chevron 5"/>
            <p:cNvSpPr/>
            <p:nvPr/>
          </p:nvSpPr>
          <p:spPr>
            <a:xfrm>
              <a:off x="4834003" y="831671"/>
              <a:ext cx="234779" cy="223756"/>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nvGrpSpPr>
            <p:cNvPr id="21" name="Groupe 20"/>
            <p:cNvGrpSpPr/>
            <p:nvPr/>
          </p:nvGrpSpPr>
          <p:grpSpPr>
            <a:xfrm>
              <a:off x="5578028" y="1141412"/>
              <a:ext cx="3780021" cy="4711935"/>
              <a:chOff x="5578028" y="1141412"/>
              <a:chExt cx="3780021" cy="4711935"/>
            </a:xfrm>
          </p:grpSpPr>
          <p:pic>
            <p:nvPicPr>
              <p:cNvPr id="18" name="Image 17"/>
              <p:cNvPicPr>
                <a:picLocks noChangeAspect="1"/>
              </p:cNvPicPr>
              <p:nvPr/>
            </p:nvPicPr>
            <p:blipFill rotWithShape="1">
              <a:blip r:embed="rId11"/>
              <a:srcRect b="6346"/>
              <a:stretch/>
            </p:blipFill>
            <p:spPr>
              <a:xfrm>
                <a:off x="5578028" y="1141412"/>
                <a:ext cx="3780021" cy="4482774"/>
              </a:xfrm>
              <a:prstGeom prst="rect">
                <a:avLst/>
              </a:prstGeom>
            </p:spPr>
          </p:pic>
          <p:sp>
            <p:nvSpPr>
              <p:cNvPr id="19" name="ZoneTexte 18"/>
              <p:cNvSpPr txBox="1"/>
              <p:nvPr/>
            </p:nvSpPr>
            <p:spPr>
              <a:xfrm>
                <a:off x="6977442" y="5514793"/>
                <a:ext cx="1529586" cy="338554"/>
              </a:xfrm>
              <a:prstGeom prst="rect">
                <a:avLst/>
              </a:prstGeom>
              <a:noFill/>
            </p:spPr>
            <p:txBody>
              <a:bodyPr wrap="none" rtlCol="0">
                <a:spAutoFit/>
              </a:bodyPr>
              <a:lstStyle/>
              <a:p>
                <a:r>
                  <a:rPr lang="fr-FR" sz="1600" dirty="0" smtClean="0"/>
                  <a:t>Nombre de cycles</a:t>
                </a:r>
                <a:endParaRPr lang="fr-FR" sz="1600" dirty="0"/>
              </a:p>
            </p:txBody>
          </p:sp>
        </p:grpSp>
      </p:grpSp>
    </p:spTree>
    <p:extLst>
      <p:ext uri="{BB962C8B-B14F-4D97-AF65-F5344CB8AC3E}">
        <p14:creationId xmlns:p14="http://schemas.microsoft.com/office/powerpoint/2010/main" val="331762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10781" t="8428" r="5781" b="12044"/>
          <a:stretch/>
        </p:blipFill>
        <p:spPr bwMode="auto">
          <a:xfrm>
            <a:off x="339108" y="824952"/>
            <a:ext cx="9224057" cy="4434840"/>
          </a:xfrm>
          <a:prstGeom prst="rect">
            <a:avLst/>
          </a:prstGeom>
          <a:noFill/>
          <a:ln>
            <a:noFill/>
          </a:ln>
          <a:extLst>
            <a:ext uri="{53640926-AAD7-44D8-BBD7-CCE9431645EC}">
              <a14:shadowObscured xmlns:a14="http://schemas.microsoft.com/office/drawing/2010/main"/>
            </a:ext>
          </a:extLst>
        </p:spPr>
      </p:pic>
      <p:sp>
        <p:nvSpPr>
          <p:cNvPr id="3" name="ZoneTexte 2"/>
          <p:cNvSpPr txBox="1"/>
          <p:nvPr/>
        </p:nvSpPr>
        <p:spPr>
          <a:xfrm>
            <a:off x="777838" y="0"/>
            <a:ext cx="7917552" cy="812851"/>
          </a:xfrm>
          <a:prstGeom prst="rect">
            <a:avLst/>
          </a:prstGeom>
          <a:noFill/>
        </p:spPr>
        <p:txBody>
          <a:bodyPr wrap="none" rtlCol="0">
            <a:spAutoFit/>
          </a:bodyPr>
          <a:lstStyle/>
          <a:p>
            <a:pPr algn="ctr">
              <a:lnSpc>
                <a:spcPts val="2800"/>
              </a:lnSpc>
            </a:pPr>
            <a:r>
              <a:rPr lang="fr-FR" sz="3200" dirty="0" smtClean="0">
                <a:solidFill>
                  <a:schemeClr val="bg1"/>
                </a:solidFill>
              </a:rPr>
              <a:t>Les industriels se positionnent via des partenariats </a:t>
            </a:r>
          </a:p>
          <a:p>
            <a:pPr algn="ctr">
              <a:lnSpc>
                <a:spcPts val="2800"/>
              </a:lnSpc>
            </a:pPr>
            <a:r>
              <a:rPr lang="fr-FR" sz="3200" dirty="0" smtClean="0">
                <a:solidFill>
                  <a:schemeClr val="bg1"/>
                </a:solidFill>
              </a:rPr>
              <a:t>en espérant miser sur la bonne start-up</a:t>
            </a:r>
            <a:endParaRPr lang="fr-FR" sz="3200" dirty="0">
              <a:solidFill>
                <a:schemeClr val="bg1"/>
              </a:solidFill>
            </a:endParaRPr>
          </a:p>
        </p:txBody>
      </p:sp>
      <p:sp>
        <p:nvSpPr>
          <p:cNvPr id="7" name="ZoneTexte 6"/>
          <p:cNvSpPr txBox="1"/>
          <p:nvPr/>
        </p:nvSpPr>
        <p:spPr>
          <a:xfrm>
            <a:off x="0" y="6605823"/>
            <a:ext cx="4465133" cy="292388"/>
          </a:xfrm>
          <a:prstGeom prst="rect">
            <a:avLst/>
          </a:prstGeom>
          <a:noFill/>
        </p:spPr>
        <p:txBody>
          <a:bodyPr wrap="none" rtlCol="0">
            <a:spAutoFit/>
          </a:bodyPr>
          <a:lstStyle/>
          <a:p>
            <a:r>
              <a:rPr lang="fr-FR" sz="1300" dirty="0" smtClean="0">
                <a:solidFill>
                  <a:schemeClr val="bg1"/>
                </a:solidFill>
              </a:rPr>
              <a:t>Yale développement 2021 – </a:t>
            </a:r>
            <a:r>
              <a:rPr lang="fr-FR" sz="1300" dirty="0" err="1" smtClean="0">
                <a:solidFill>
                  <a:schemeClr val="bg1"/>
                </a:solidFill>
              </a:rPr>
              <a:t>according</a:t>
            </a:r>
            <a:r>
              <a:rPr lang="fr-FR" sz="1300" dirty="0" smtClean="0">
                <a:solidFill>
                  <a:schemeClr val="bg1"/>
                </a:solidFill>
              </a:rPr>
              <a:t> to compagnies </a:t>
            </a:r>
            <a:r>
              <a:rPr lang="fr-FR" sz="1300" dirty="0" err="1" smtClean="0">
                <a:solidFill>
                  <a:schemeClr val="bg1"/>
                </a:solidFill>
              </a:rPr>
              <a:t>announcements</a:t>
            </a:r>
            <a:r>
              <a:rPr lang="fr-FR" sz="1300" dirty="0" smtClean="0">
                <a:solidFill>
                  <a:schemeClr val="bg1"/>
                </a:solidFill>
              </a:rPr>
              <a:t> </a:t>
            </a:r>
            <a:endParaRPr lang="fr-FR" sz="1300" dirty="0">
              <a:solidFill>
                <a:schemeClr val="bg1"/>
              </a:solidFill>
            </a:endParaRPr>
          </a:p>
        </p:txBody>
      </p:sp>
      <p:grpSp>
        <p:nvGrpSpPr>
          <p:cNvPr id="10" name="Groupe 9"/>
          <p:cNvGrpSpPr/>
          <p:nvPr/>
        </p:nvGrpSpPr>
        <p:grpSpPr>
          <a:xfrm>
            <a:off x="0" y="5885836"/>
            <a:ext cx="9517474" cy="707886"/>
            <a:chOff x="0" y="5885836"/>
            <a:chExt cx="9517474" cy="707886"/>
          </a:xfrm>
        </p:grpSpPr>
        <p:sp>
          <p:nvSpPr>
            <p:cNvPr id="9" name="Rectangle à coins arrondis 8"/>
            <p:cNvSpPr/>
            <p:nvPr/>
          </p:nvSpPr>
          <p:spPr>
            <a:xfrm>
              <a:off x="499195" y="5885836"/>
              <a:ext cx="8903885" cy="70788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5885836"/>
              <a:ext cx="9517474" cy="707886"/>
            </a:xfrm>
            <a:prstGeom prst="rect">
              <a:avLst/>
            </a:prstGeom>
          </p:spPr>
          <p:txBody>
            <a:bodyPr wrap="square">
              <a:spAutoFit/>
            </a:bodyPr>
            <a:lstStyle/>
            <a:p>
              <a:pPr algn="ctr">
                <a:lnSpc>
                  <a:spcPts val="2400"/>
                </a:lnSpc>
              </a:pPr>
              <a:r>
                <a:rPr lang="fr-FR" sz="2400" dirty="0" smtClean="0">
                  <a:solidFill>
                    <a:schemeClr val="bg1"/>
                  </a:solidFill>
                </a:rPr>
                <a:t>Pas un Laboratoire universitaire, pas un  fabricant de batteries, et  pas un constructeur  automobile au Monde qui ne travaille pas sur le tout solide …</a:t>
              </a:r>
              <a:endParaRPr lang="fr-FR" sz="2400" dirty="0">
                <a:solidFill>
                  <a:schemeClr val="bg1"/>
                </a:solidFill>
              </a:endParaRPr>
            </a:p>
          </p:txBody>
        </p:sp>
      </p:grpSp>
      <p:grpSp>
        <p:nvGrpSpPr>
          <p:cNvPr id="17" name="Groupe 16"/>
          <p:cNvGrpSpPr/>
          <p:nvPr/>
        </p:nvGrpSpPr>
        <p:grpSpPr>
          <a:xfrm>
            <a:off x="7001461" y="1561637"/>
            <a:ext cx="2401619" cy="1917116"/>
            <a:chOff x="7235392" y="1849011"/>
            <a:chExt cx="2401619" cy="1917116"/>
          </a:xfrm>
        </p:grpSpPr>
        <p:pic>
          <p:nvPicPr>
            <p:cNvPr id="14" name="Picture 3" descr="EEA8F9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523" y="1849011"/>
              <a:ext cx="1840397" cy="114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7235392" y="2750464"/>
              <a:ext cx="2401619" cy="1015663"/>
            </a:xfrm>
            <a:prstGeom prst="rect">
              <a:avLst/>
            </a:prstGeom>
            <a:noFill/>
          </p:spPr>
          <p:txBody>
            <a:bodyPr wrap="none" rtlCol="0">
              <a:spAutoFit/>
            </a:bodyPr>
            <a:lstStyle/>
            <a:p>
              <a:pPr algn="ctr">
                <a:lnSpc>
                  <a:spcPts val="1800"/>
                </a:lnSpc>
              </a:pPr>
              <a:r>
                <a:rPr lang="fr-FR" dirty="0" smtClean="0"/>
                <a:t>Technologies vendues à </a:t>
              </a:r>
            </a:p>
            <a:p>
              <a:pPr algn="ctr">
                <a:lnSpc>
                  <a:spcPts val="1800"/>
                </a:lnSpc>
              </a:pPr>
              <a:r>
                <a:rPr lang="fr-FR" dirty="0" smtClean="0"/>
                <a:t>tort comme tout solide </a:t>
              </a:r>
            </a:p>
            <a:p>
              <a:pPr algn="ctr">
                <a:lnSpc>
                  <a:spcPts val="1800"/>
                </a:lnSpc>
              </a:pPr>
              <a:r>
                <a:rPr lang="fr-FR" dirty="0" smtClean="0"/>
                <a:t>car contiennent  du liquide</a:t>
              </a:r>
            </a:p>
            <a:p>
              <a:pPr algn="ctr">
                <a:lnSpc>
                  <a:spcPts val="1800"/>
                </a:lnSpc>
              </a:pPr>
              <a:r>
                <a:rPr lang="fr-FR" dirty="0" smtClean="0"/>
                <a:t>ou polymère </a:t>
              </a:r>
            </a:p>
          </p:txBody>
        </p:sp>
      </p:grpSp>
      <p:grpSp>
        <p:nvGrpSpPr>
          <p:cNvPr id="18" name="Groupe 17"/>
          <p:cNvGrpSpPr/>
          <p:nvPr/>
        </p:nvGrpSpPr>
        <p:grpSpPr>
          <a:xfrm rot="20687448">
            <a:off x="131886" y="2098664"/>
            <a:ext cx="9477304" cy="2270760"/>
            <a:chOff x="92365" y="3909295"/>
            <a:chExt cx="9477304" cy="2270760"/>
          </a:xfrm>
        </p:grpSpPr>
        <p:sp>
          <p:nvSpPr>
            <p:cNvPr id="19" name="Rectangle à coins arrondis 18"/>
            <p:cNvSpPr/>
            <p:nvPr/>
          </p:nvSpPr>
          <p:spPr>
            <a:xfrm>
              <a:off x="167116" y="3909295"/>
              <a:ext cx="9402553" cy="22707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92365" y="3933286"/>
              <a:ext cx="9193212" cy="2246769"/>
            </a:xfrm>
            <a:prstGeom prst="rect">
              <a:avLst/>
            </a:prstGeom>
          </p:spPr>
          <p:txBody>
            <a:bodyPr wrap="square">
              <a:spAutoFit/>
            </a:bodyPr>
            <a:lstStyle/>
            <a:p>
              <a:pPr lvl="0" algn="ctr" eaLnBrk="0" hangingPunct="0"/>
              <a:r>
                <a:rPr lang="fr-FR" altLang="fr-FR" sz="2800" i="0" dirty="0"/>
                <a:t>Les constructeurs automobiles </a:t>
              </a:r>
              <a:r>
                <a:rPr lang="fr-FR" altLang="fr-FR" sz="2800" i="0" dirty="0">
                  <a:solidFill>
                    <a:srgbClr val="0000FF"/>
                  </a:solidFill>
                </a:rPr>
                <a:t>pourraient être en mesure </a:t>
              </a:r>
              <a:r>
                <a:rPr lang="fr-FR" altLang="fr-FR" sz="2800" i="0" dirty="0"/>
                <a:t>de mettre des batteries </a:t>
              </a:r>
              <a:r>
                <a:rPr lang="fr-FR" altLang="fr-FR" sz="2800" i="0" dirty="0" smtClean="0">
                  <a:solidFill>
                    <a:srgbClr val="FF0000"/>
                  </a:solidFill>
                </a:rPr>
                <a:t>tout solide dans les voitures d'ici 2030, </a:t>
              </a:r>
              <a:r>
                <a:rPr lang="fr-FR" altLang="fr-FR" sz="2800" i="0" dirty="0"/>
                <a:t>mais </a:t>
              </a:r>
              <a:r>
                <a:rPr lang="fr-FR" altLang="fr-FR" sz="2800" i="0" dirty="0" smtClean="0"/>
                <a:t>ça sera au début </a:t>
              </a:r>
              <a:r>
                <a:rPr lang="fr-FR" altLang="fr-FR" sz="2800" i="0" dirty="0" smtClean="0">
                  <a:solidFill>
                    <a:srgbClr val="0000FF"/>
                  </a:solidFill>
                </a:rPr>
                <a:t>une </a:t>
              </a:r>
              <a:r>
                <a:rPr lang="fr-FR" altLang="fr-FR" sz="2800" i="0" dirty="0">
                  <a:solidFill>
                    <a:srgbClr val="0000FF"/>
                  </a:solidFill>
                </a:rPr>
                <a:t>vitrine de la </a:t>
              </a:r>
              <a:r>
                <a:rPr lang="fr-FR" altLang="fr-FR" sz="2800" i="0" dirty="0" smtClean="0">
                  <a:solidFill>
                    <a:srgbClr val="0000FF"/>
                  </a:solidFill>
                </a:rPr>
                <a:t>technologie – non compétitive en terme de marché.  </a:t>
              </a:r>
              <a:r>
                <a:rPr lang="fr-FR" altLang="fr-FR" sz="2800" i="0" dirty="0" smtClean="0"/>
                <a:t>«Elles seront </a:t>
              </a:r>
              <a:r>
                <a:rPr lang="fr-FR" altLang="fr-FR" sz="2800" i="0" dirty="0"/>
                <a:t>encore beaucoup plus </a:t>
              </a:r>
              <a:r>
                <a:rPr lang="fr-FR" altLang="fr-FR" sz="2800" i="0" dirty="0" smtClean="0"/>
                <a:t>chères que </a:t>
              </a:r>
              <a:r>
                <a:rPr lang="fr-FR" altLang="fr-FR" sz="2800" i="0" dirty="0"/>
                <a:t>batteries </a:t>
              </a:r>
              <a:r>
                <a:rPr lang="fr-FR" altLang="fr-FR" sz="2800" i="0" dirty="0" smtClean="0"/>
                <a:t>lithium-ion conventionnelles </a:t>
              </a:r>
              <a:r>
                <a:rPr lang="fr-FR" altLang="fr-FR" sz="2800" i="0" dirty="0"/>
                <a:t>» </a:t>
              </a:r>
            </a:p>
          </p:txBody>
        </p:sp>
      </p:grpSp>
    </p:spTree>
    <p:extLst>
      <p:ext uri="{BB962C8B-B14F-4D97-AF65-F5344CB8AC3E}">
        <p14:creationId xmlns:p14="http://schemas.microsoft.com/office/powerpoint/2010/main" val="23053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634" y="832118"/>
            <a:ext cx="5633273" cy="859466"/>
          </a:xfrm>
          <a:prstGeom prst="rect">
            <a:avLst/>
          </a:prstGeom>
          <a:noFill/>
        </p:spPr>
        <p:txBody>
          <a:bodyPr wrap="none" rtlCol="0">
            <a:spAutoFit/>
          </a:bodyPr>
          <a:lstStyle/>
          <a:p>
            <a:pPr fontAlgn="auto">
              <a:spcBef>
                <a:spcPts val="0"/>
              </a:spcBef>
              <a:spcAft>
                <a:spcPts val="0"/>
              </a:spcAft>
            </a:pPr>
            <a:r>
              <a:rPr lang="fr-FR" sz="2585" b="0" dirty="0">
                <a:solidFill>
                  <a:prstClr val="black"/>
                </a:solidFill>
                <a:latin typeface="Calibri"/>
                <a:cs typeface="+mn-cs"/>
              </a:rPr>
              <a:t>  </a:t>
            </a:r>
            <a:r>
              <a:rPr lang="fr-FR" sz="2400" b="1" dirty="0" smtClean="0">
                <a:solidFill>
                  <a:prstClr val="black"/>
                </a:solidFill>
                <a:cs typeface="+mn-cs"/>
              </a:rPr>
              <a:t> Minimiser au maximum le temps de charge </a:t>
            </a:r>
          </a:p>
          <a:p>
            <a:pPr fontAlgn="auto">
              <a:spcBef>
                <a:spcPts val="0"/>
              </a:spcBef>
              <a:spcAft>
                <a:spcPts val="0"/>
              </a:spcAft>
            </a:pPr>
            <a:r>
              <a:rPr lang="fr-FR" sz="2400" b="1" dirty="0">
                <a:solidFill>
                  <a:prstClr val="black"/>
                </a:solidFill>
                <a:cs typeface="+mn-cs"/>
              </a:rPr>
              <a:t> </a:t>
            </a:r>
            <a:r>
              <a:rPr lang="fr-FR" sz="2400" b="1" dirty="0" smtClean="0">
                <a:solidFill>
                  <a:prstClr val="black"/>
                </a:solidFill>
                <a:cs typeface="+mn-cs"/>
              </a:rPr>
              <a:t>    </a:t>
            </a:r>
            <a:endParaRPr lang="fr-FR" sz="2400" b="1" dirty="0">
              <a:solidFill>
                <a:prstClr val="black"/>
              </a:solidFill>
              <a:cs typeface="+mn-cs"/>
            </a:endParaRPr>
          </a:p>
        </p:txBody>
      </p:sp>
      <p:sp>
        <p:nvSpPr>
          <p:cNvPr id="6" name="Chevron 5"/>
          <p:cNvSpPr/>
          <p:nvPr/>
        </p:nvSpPr>
        <p:spPr>
          <a:xfrm>
            <a:off x="110358" y="948868"/>
            <a:ext cx="288453" cy="249919"/>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62" b="0">
              <a:solidFill>
                <a:prstClr val="black"/>
              </a:solidFill>
              <a:latin typeface="Calibri"/>
            </a:endParaRPr>
          </a:p>
        </p:txBody>
      </p:sp>
      <p:sp>
        <p:nvSpPr>
          <p:cNvPr id="7" name="ZoneTexte 6"/>
          <p:cNvSpPr txBox="1"/>
          <p:nvPr/>
        </p:nvSpPr>
        <p:spPr>
          <a:xfrm>
            <a:off x="2952221" y="-36836"/>
            <a:ext cx="9125080" cy="584775"/>
          </a:xfrm>
          <a:prstGeom prst="rect">
            <a:avLst/>
          </a:prstGeom>
          <a:noFill/>
        </p:spPr>
        <p:txBody>
          <a:bodyPr wrap="square" rtlCol="0">
            <a:spAutoFit/>
          </a:bodyPr>
          <a:lstStyle/>
          <a:p>
            <a:r>
              <a:rPr lang="fr-FR" sz="3200" b="1" dirty="0" smtClean="0">
                <a:solidFill>
                  <a:schemeClr val="bg1"/>
                </a:solidFill>
              </a:rPr>
              <a:t>A</a:t>
            </a:r>
            <a:r>
              <a:rPr lang="fr-FR" sz="3200" dirty="0" smtClean="0">
                <a:solidFill>
                  <a:schemeClr val="bg1"/>
                </a:solidFill>
              </a:rPr>
              <a:t>utre défi : Charge rapide ? </a:t>
            </a:r>
            <a:endParaRPr lang="fr-FR" sz="3200" dirty="0">
              <a:solidFill>
                <a:schemeClr val="bg1"/>
              </a:solidFill>
            </a:endParaRPr>
          </a:p>
        </p:txBody>
      </p:sp>
      <p:sp>
        <p:nvSpPr>
          <p:cNvPr id="8" name="Rectangle 7"/>
          <p:cNvSpPr/>
          <p:nvPr/>
        </p:nvSpPr>
        <p:spPr>
          <a:xfrm>
            <a:off x="162349" y="1428495"/>
            <a:ext cx="6120086" cy="656590"/>
          </a:xfrm>
          <a:prstGeom prst="rect">
            <a:avLst/>
          </a:prstGeom>
        </p:spPr>
        <p:txBody>
          <a:bodyPr wrap="square">
            <a:spAutoFit/>
          </a:bodyPr>
          <a:lstStyle/>
          <a:p>
            <a:pPr marL="342900" indent="-342900" fontAlgn="base">
              <a:lnSpc>
                <a:spcPts val="2200"/>
              </a:lnSpc>
              <a:spcBef>
                <a:spcPct val="0"/>
              </a:spcBef>
              <a:spcAft>
                <a:spcPct val="0"/>
              </a:spcAft>
              <a:buFont typeface="Wingdings" panose="05000000000000000000" pitchFamily="2" charset="2"/>
              <a:buChar char="Ä"/>
            </a:pPr>
            <a:r>
              <a:rPr lang="en-GB" sz="2200" dirty="0" smtClean="0">
                <a:sym typeface="Wingdings"/>
              </a:rPr>
              <a:t>Charge </a:t>
            </a:r>
            <a:r>
              <a:rPr lang="en-GB" sz="2200" dirty="0" err="1" smtClean="0">
                <a:sym typeface="Wingdings"/>
              </a:rPr>
              <a:t>rapide</a:t>
            </a:r>
            <a:r>
              <a:rPr lang="en-GB" sz="2200" dirty="0" smtClean="0">
                <a:sym typeface="Wingdings"/>
              </a:rPr>
              <a:t> plus difficile que la </a:t>
            </a:r>
            <a:r>
              <a:rPr lang="en-GB" sz="2200" dirty="0" err="1" smtClean="0">
                <a:sym typeface="Wingdings"/>
              </a:rPr>
              <a:t>décharge</a:t>
            </a:r>
            <a:endParaRPr lang="en-GB" sz="2200" dirty="0" smtClean="0">
              <a:sym typeface="Wingdings"/>
            </a:endParaRPr>
          </a:p>
          <a:p>
            <a:pPr fontAlgn="base">
              <a:lnSpc>
                <a:spcPts val="2200"/>
              </a:lnSpc>
              <a:spcBef>
                <a:spcPct val="0"/>
              </a:spcBef>
              <a:spcAft>
                <a:spcPct val="0"/>
              </a:spcAft>
            </a:pPr>
            <a:r>
              <a:rPr lang="en-GB" sz="2200" dirty="0">
                <a:sym typeface="Wingdings"/>
              </a:rPr>
              <a:t> </a:t>
            </a:r>
            <a:r>
              <a:rPr lang="en-GB" sz="2200" dirty="0" smtClean="0">
                <a:sym typeface="Wingdings"/>
              </a:rPr>
              <a:t>     </a:t>
            </a:r>
            <a:r>
              <a:rPr lang="en-GB" sz="2200" dirty="0" err="1" smtClean="0">
                <a:sym typeface="Wingdings"/>
              </a:rPr>
              <a:t>rapide</a:t>
            </a:r>
            <a:r>
              <a:rPr lang="fr-FR" sz="2200" dirty="0" smtClean="0"/>
              <a:t> en raison de problèmes de dépôt de Li</a:t>
            </a:r>
            <a:endParaRPr lang="fr-FR" sz="2200" dirty="0"/>
          </a:p>
        </p:txBody>
      </p:sp>
      <p:sp>
        <p:nvSpPr>
          <p:cNvPr id="9" name="ZoneTexte 8"/>
          <p:cNvSpPr txBox="1"/>
          <p:nvPr/>
        </p:nvSpPr>
        <p:spPr>
          <a:xfrm>
            <a:off x="3851246" y="2287961"/>
            <a:ext cx="4734397" cy="523220"/>
          </a:xfrm>
          <a:prstGeom prst="rect">
            <a:avLst/>
          </a:prstGeom>
          <a:noFill/>
        </p:spPr>
        <p:txBody>
          <a:bodyPr wrap="square" rtlCol="0">
            <a:spAutoFit/>
          </a:bodyPr>
          <a:lstStyle/>
          <a:p>
            <a:r>
              <a:rPr lang="fr-FR" sz="2800" dirty="0" smtClean="0">
                <a:sym typeface="Wingdings" panose="05000000000000000000" pitchFamily="2" charset="2"/>
              </a:rPr>
              <a:t> </a:t>
            </a:r>
            <a:r>
              <a:rPr lang="fr-FR" sz="2800" b="1" dirty="0" smtClean="0">
                <a:sym typeface="Wingdings" panose="05000000000000000000" pitchFamily="2" charset="2"/>
              </a:rPr>
              <a:t>Pourquoi ? </a:t>
            </a:r>
            <a:r>
              <a:rPr lang="fr-FR" sz="2800" dirty="0" smtClean="0">
                <a:sym typeface="Wingdings" panose="05000000000000000000" pitchFamily="2" charset="2"/>
              </a:rPr>
              <a:t> </a:t>
            </a:r>
            <a:endParaRPr lang="fr-FR" sz="2800" dirty="0"/>
          </a:p>
        </p:txBody>
      </p:sp>
      <p:pic>
        <p:nvPicPr>
          <p:cNvPr id="47" name="Picture 8" descr="La voiture électrique moins chère que celle à essence après 2024">
            <a:hlinkClick r:id="rId3" tooltip="La voiture électrique moins chère que celle à essence après 2024"/>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482" y="850880"/>
            <a:ext cx="2597143" cy="1580450"/>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108412" y="6622743"/>
            <a:ext cx="10656176" cy="307777"/>
          </a:xfrm>
          <a:prstGeom prst="rect">
            <a:avLst/>
          </a:prstGeom>
        </p:spPr>
        <p:txBody>
          <a:bodyPr wrap="square">
            <a:spAutoFit/>
          </a:bodyPr>
          <a:lstStyle/>
          <a:p>
            <a:r>
              <a:rPr lang="fr-FR" sz="1400" dirty="0">
                <a:solidFill>
                  <a:schemeClr val="bg1"/>
                </a:solidFill>
              </a:rPr>
              <a:t>https://www.contrepoints.org/2020/08/14/378037-batteries-a-charge-rapide-les-limites-de-la-physique</a:t>
            </a:r>
          </a:p>
        </p:txBody>
      </p:sp>
      <p:cxnSp>
        <p:nvCxnSpPr>
          <p:cNvPr id="4" name="Connecteur droit 3"/>
          <p:cNvCxnSpPr/>
          <p:nvPr/>
        </p:nvCxnSpPr>
        <p:spPr>
          <a:xfrm>
            <a:off x="1155687" y="5170710"/>
            <a:ext cx="2637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Groupe 33"/>
          <p:cNvGrpSpPr/>
          <p:nvPr/>
        </p:nvGrpSpPr>
        <p:grpSpPr>
          <a:xfrm>
            <a:off x="2789997" y="2744794"/>
            <a:ext cx="4862494" cy="3827251"/>
            <a:chOff x="2789997" y="2927674"/>
            <a:chExt cx="4862494" cy="3827251"/>
          </a:xfrm>
        </p:grpSpPr>
        <p:grpSp>
          <p:nvGrpSpPr>
            <p:cNvPr id="26" name="Groupe 25"/>
            <p:cNvGrpSpPr/>
            <p:nvPr/>
          </p:nvGrpSpPr>
          <p:grpSpPr>
            <a:xfrm>
              <a:off x="2789997" y="2927674"/>
              <a:ext cx="4862494" cy="3827251"/>
              <a:chOff x="3029104" y="2910840"/>
              <a:chExt cx="4018591" cy="3479318"/>
            </a:xfrm>
          </p:grpSpPr>
          <p:sp>
            <p:nvSpPr>
              <p:cNvPr id="27" name="ZoneTexte 26"/>
              <p:cNvSpPr txBox="1"/>
              <p:nvPr/>
            </p:nvSpPr>
            <p:spPr>
              <a:xfrm>
                <a:off x="3029104" y="4011686"/>
                <a:ext cx="1806905" cy="646331"/>
              </a:xfrm>
              <a:prstGeom prst="rect">
                <a:avLst/>
              </a:prstGeom>
              <a:noFill/>
            </p:spPr>
            <p:txBody>
              <a:bodyPr wrap="none" rtlCol="0">
                <a:spAutoFit/>
              </a:bodyPr>
              <a:lstStyle/>
              <a:p>
                <a:pPr algn="ctr"/>
                <a:r>
                  <a:rPr lang="fr-FR" dirty="0" smtClean="0">
                    <a:solidFill>
                      <a:srgbClr val="00B050"/>
                    </a:solidFill>
                  </a:rPr>
                  <a:t>Charge rapide</a:t>
                </a:r>
              </a:p>
              <a:p>
                <a:pPr algn="ctr"/>
                <a:r>
                  <a:rPr lang="fr-FR" dirty="0" smtClean="0">
                    <a:solidFill>
                      <a:srgbClr val="00B050"/>
                    </a:solidFill>
                  </a:rPr>
                  <a:t>(large polarisation) </a:t>
                </a:r>
                <a:endParaRPr lang="fr-FR" dirty="0">
                  <a:solidFill>
                    <a:srgbClr val="00B050"/>
                  </a:solidFill>
                </a:endParaRPr>
              </a:p>
            </p:txBody>
          </p:sp>
          <p:sp>
            <p:nvSpPr>
              <p:cNvPr id="28" name="Forme libre 27"/>
              <p:cNvSpPr/>
              <p:nvPr/>
            </p:nvSpPr>
            <p:spPr>
              <a:xfrm>
                <a:off x="3388942" y="2910840"/>
                <a:ext cx="3658753" cy="1508760"/>
              </a:xfrm>
              <a:custGeom>
                <a:avLst/>
                <a:gdLst>
                  <a:gd name="connsiteX0" fmla="*/ 3651938 w 3658753"/>
                  <a:gd name="connsiteY0" fmla="*/ 1508760 h 1508760"/>
                  <a:gd name="connsiteX1" fmla="*/ 3636698 w 3658753"/>
                  <a:gd name="connsiteY1" fmla="*/ 883920 h 1508760"/>
                  <a:gd name="connsiteX2" fmla="*/ 3469058 w 3658753"/>
                  <a:gd name="connsiteY2" fmla="*/ 579120 h 1508760"/>
                  <a:gd name="connsiteX3" fmla="*/ 3194738 w 3658753"/>
                  <a:gd name="connsiteY3" fmla="*/ 441960 h 1508760"/>
                  <a:gd name="connsiteX4" fmla="*/ 2447978 w 3658753"/>
                  <a:gd name="connsiteY4" fmla="*/ 411480 h 1508760"/>
                  <a:gd name="connsiteX5" fmla="*/ 1411658 w 3658753"/>
                  <a:gd name="connsiteY5" fmla="*/ 365760 h 1508760"/>
                  <a:gd name="connsiteX6" fmla="*/ 619178 w 3658753"/>
                  <a:gd name="connsiteY6" fmla="*/ 335280 h 1508760"/>
                  <a:gd name="connsiteX7" fmla="*/ 222938 w 3658753"/>
                  <a:gd name="connsiteY7" fmla="*/ 213360 h 1508760"/>
                  <a:gd name="connsiteX8" fmla="*/ 24818 w 3658753"/>
                  <a:gd name="connsiteY8" fmla="*/ 91440 h 1508760"/>
                  <a:gd name="connsiteX9" fmla="*/ 9578 w 3658753"/>
                  <a:gd name="connsiteY9" fmla="*/ 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8753" h="1508760">
                    <a:moveTo>
                      <a:pt x="3651938" y="1508760"/>
                    </a:moveTo>
                    <a:cubicBezTo>
                      <a:pt x="3659558" y="1273810"/>
                      <a:pt x="3667178" y="1038860"/>
                      <a:pt x="3636698" y="883920"/>
                    </a:cubicBezTo>
                    <a:cubicBezTo>
                      <a:pt x="3606218" y="728980"/>
                      <a:pt x="3542718" y="652780"/>
                      <a:pt x="3469058" y="579120"/>
                    </a:cubicBezTo>
                    <a:cubicBezTo>
                      <a:pt x="3395398" y="505460"/>
                      <a:pt x="3364918" y="469900"/>
                      <a:pt x="3194738" y="441960"/>
                    </a:cubicBezTo>
                    <a:cubicBezTo>
                      <a:pt x="3024558" y="414020"/>
                      <a:pt x="2447978" y="411480"/>
                      <a:pt x="2447978" y="411480"/>
                    </a:cubicBezTo>
                    <a:lnTo>
                      <a:pt x="1411658" y="365760"/>
                    </a:lnTo>
                    <a:cubicBezTo>
                      <a:pt x="1106858" y="353060"/>
                      <a:pt x="817298" y="360680"/>
                      <a:pt x="619178" y="335280"/>
                    </a:cubicBezTo>
                    <a:cubicBezTo>
                      <a:pt x="421058" y="309880"/>
                      <a:pt x="321998" y="254000"/>
                      <a:pt x="222938" y="213360"/>
                    </a:cubicBezTo>
                    <a:cubicBezTo>
                      <a:pt x="123878" y="172720"/>
                      <a:pt x="60378" y="127000"/>
                      <a:pt x="24818" y="91440"/>
                    </a:cubicBezTo>
                    <a:cubicBezTo>
                      <a:pt x="-10742" y="55880"/>
                      <a:pt x="-582" y="27940"/>
                      <a:pt x="9578"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3388942" y="4350497"/>
                <a:ext cx="3628273" cy="1444471"/>
              </a:xfrm>
              <a:custGeom>
                <a:avLst/>
                <a:gdLst>
                  <a:gd name="connsiteX0" fmla="*/ 4358640 w 4373304"/>
                  <a:gd name="connsiteY0" fmla="*/ 0 h 2279812"/>
                  <a:gd name="connsiteX1" fmla="*/ 4358640 w 4373304"/>
                  <a:gd name="connsiteY1" fmla="*/ 929640 h 2279812"/>
                  <a:gd name="connsiteX2" fmla="*/ 4206240 w 4373304"/>
                  <a:gd name="connsiteY2" fmla="*/ 1600200 h 2279812"/>
                  <a:gd name="connsiteX3" fmla="*/ 3672840 w 4373304"/>
                  <a:gd name="connsiteY3" fmla="*/ 1981200 h 2279812"/>
                  <a:gd name="connsiteX4" fmla="*/ 2865120 w 4373304"/>
                  <a:gd name="connsiteY4" fmla="*/ 2011680 h 2279812"/>
                  <a:gd name="connsiteX5" fmla="*/ 2499360 w 4373304"/>
                  <a:gd name="connsiteY5" fmla="*/ 2042160 h 2279812"/>
                  <a:gd name="connsiteX6" fmla="*/ 1325880 w 4373304"/>
                  <a:gd name="connsiteY6" fmla="*/ 2133600 h 2279812"/>
                  <a:gd name="connsiteX7" fmla="*/ 426720 w 4373304"/>
                  <a:gd name="connsiteY7" fmla="*/ 2270760 h 2279812"/>
                  <a:gd name="connsiteX8" fmla="*/ 0 w 4373304"/>
                  <a:gd name="connsiteY8" fmla="*/ 2255520 h 22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3304" h="2279812">
                    <a:moveTo>
                      <a:pt x="4358640" y="0"/>
                    </a:moveTo>
                    <a:cubicBezTo>
                      <a:pt x="4371340" y="331470"/>
                      <a:pt x="4384040" y="662940"/>
                      <a:pt x="4358640" y="929640"/>
                    </a:cubicBezTo>
                    <a:cubicBezTo>
                      <a:pt x="4333240" y="1196340"/>
                      <a:pt x="4320540" y="1424940"/>
                      <a:pt x="4206240" y="1600200"/>
                    </a:cubicBezTo>
                    <a:cubicBezTo>
                      <a:pt x="4091940" y="1775460"/>
                      <a:pt x="3896360" y="1912620"/>
                      <a:pt x="3672840" y="1981200"/>
                    </a:cubicBezTo>
                    <a:cubicBezTo>
                      <a:pt x="3449320" y="2049780"/>
                      <a:pt x="3060700" y="2001520"/>
                      <a:pt x="2865120" y="2011680"/>
                    </a:cubicBezTo>
                    <a:cubicBezTo>
                      <a:pt x="2669540" y="2021840"/>
                      <a:pt x="2499360" y="2042160"/>
                      <a:pt x="2499360" y="2042160"/>
                    </a:cubicBezTo>
                    <a:cubicBezTo>
                      <a:pt x="2242820" y="2062480"/>
                      <a:pt x="1671320" y="2095500"/>
                      <a:pt x="1325880" y="2133600"/>
                    </a:cubicBezTo>
                    <a:cubicBezTo>
                      <a:pt x="980440" y="2171700"/>
                      <a:pt x="647700" y="2250440"/>
                      <a:pt x="426720" y="2270760"/>
                    </a:cubicBezTo>
                    <a:cubicBezTo>
                      <a:pt x="205740" y="2291080"/>
                      <a:pt x="102870" y="2273300"/>
                      <a:pt x="0" y="225552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rotWithShape="1">
              <a:blip r:embed="rId5"/>
              <a:srcRect l="64479" t="76042" r="28762" b="7192"/>
              <a:stretch/>
            </p:blipFill>
            <p:spPr>
              <a:xfrm>
                <a:off x="3932556" y="5801255"/>
                <a:ext cx="1017850" cy="588903"/>
              </a:xfrm>
              <a:prstGeom prst="rect">
                <a:avLst/>
              </a:prstGeom>
            </p:spPr>
          </p:pic>
          <p:cxnSp>
            <p:nvCxnSpPr>
              <p:cNvPr id="31" name="Connecteur droit avec flèche 30"/>
              <p:cNvCxnSpPr/>
              <p:nvPr/>
            </p:nvCxnSpPr>
            <p:spPr>
              <a:xfrm flipV="1">
                <a:off x="4295544" y="5712785"/>
                <a:ext cx="0" cy="1882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33" name="Connecteur droit avec flèche 32"/>
            <p:cNvCxnSpPr>
              <a:stCxn id="28" idx="5"/>
            </p:cNvCxnSpPr>
            <p:nvPr/>
          </p:nvCxnSpPr>
          <p:spPr>
            <a:xfrm flipH="1">
              <a:off x="4928320" y="3330010"/>
              <a:ext cx="5186" cy="267671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5" name="Groupe 34"/>
          <p:cNvGrpSpPr/>
          <p:nvPr/>
        </p:nvGrpSpPr>
        <p:grpSpPr>
          <a:xfrm>
            <a:off x="379068" y="2251034"/>
            <a:ext cx="8301104" cy="3930335"/>
            <a:chOff x="379068" y="2433914"/>
            <a:chExt cx="8301104" cy="3930335"/>
          </a:xfrm>
        </p:grpSpPr>
        <p:grpSp>
          <p:nvGrpSpPr>
            <p:cNvPr id="18" name="Groupe 17"/>
            <p:cNvGrpSpPr/>
            <p:nvPr/>
          </p:nvGrpSpPr>
          <p:grpSpPr>
            <a:xfrm>
              <a:off x="379068" y="2433914"/>
              <a:ext cx="8301104" cy="3930335"/>
              <a:chOff x="379068" y="2433914"/>
              <a:chExt cx="8301104" cy="3930335"/>
            </a:xfrm>
          </p:grpSpPr>
          <p:grpSp>
            <p:nvGrpSpPr>
              <p:cNvPr id="5" name="Groupe 4"/>
              <p:cNvGrpSpPr/>
              <p:nvPr/>
            </p:nvGrpSpPr>
            <p:grpSpPr>
              <a:xfrm>
                <a:off x="379068" y="2433914"/>
                <a:ext cx="8301104" cy="3930335"/>
                <a:chOff x="379068" y="2433914"/>
                <a:chExt cx="8301104" cy="3930335"/>
              </a:xfrm>
            </p:grpSpPr>
            <p:pic>
              <p:nvPicPr>
                <p:cNvPr id="48" name="Image 47" descr="C:\Users\jean-marie.tarascon\AppData\Local\Microsoft\Windows\INetCache\Content.MSO\5AFB17CA.tmp"/>
                <p:cNvPicPr/>
                <p:nvPr/>
              </p:nvPicPr>
              <p:blipFill>
                <a:blip r:embed="rId6">
                  <a:extLst>
                    <a:ext uri="{28A0092B-C50C-407E-A947-70E740481C1C}">
                      <a14:useLocalDpi xmlns:a14="http://schemas.microsoft.com/office/drawing/2010/main" val="0"/>
                    </a:ext>
                  </a:extLst>
                </a:blip>
                <a:srcRect/>
                <a:stretch>
                  <a:fillRect/>
                </a:stretch>
              </p:blipFill>
              <p:spPr bwMode="auto">
                <a:xfrm rot="5730976">
                  <a:off x="-501995" y="3387629"/>
                  <a:ext cx="3190875" cy="1428750"/>
                </a:xfrm>
                <a:prstGeom prst="rect">
                  <a:avLst/>
                </a:prstGeom>
                <a:noFill/>
                <a:ln>
                  <a:noFill/>
                </a:ln>
              </p:spPr>
            </p:pic>
            <p:grpSp>
              <p:nvGrpSpPr>
                <p:cNvPr id="46" name="Groupe 45"/>
                <p:cNvGrpSpPr/>
                <p:nvPr/>
              </p:nvGrpSpPr>
              <p:grpSpPr>
                <a:xfrm>
                  <a:off x="2590783" y="2433914"/>
                  <a:ext cx="6089389" cy="3930335"/>
                  <a:chOff x="174833" y="2667429"/>
                  <a:chExt cx="5032553" cy="3573032"/>
                </a:xfrm>
              </p:grpSpPr>
              <p:pic>
                <p:nvPicPr>
                  <p:cNvPr id="10" name="Image 9"/>
                  <p:cNvPicPr>
                    <a:picLocks noChangeAspect="1"/>
                  </p:cNvPicPr>
                  <p:nvPr/>
                </p:nvPicPr>
                <p:blipFill>
                  <a:blip r:embed="rId7"/>
                  <a:stretch>
                    <a:fillRect/>
                  </a:stretch>
                </p:blipFill>
                <p:spPr>
                  <a:xfrm>
                    <a:off x="4380481" y="5590409"/>
                    <a:ext cx="826905" cy="650052"/>
                  </a:xfrm>
                  <a:prstGeom prst="rect">
                    <a:avLst/>
                  </a:prstGeom>
                </p:spPr>
              </p:pic>
              <p:sp>
                <p:nvSpPr>
                  <p:cNvPr id="11" name="Freeform 30"/>
                  <p:cNvSpPr>
                    <a:spLocks noEditPoints="1"/>
                  </p:cNvSpPr>
                  <p:nvPr/>
                </p:nvSpPr>
                <p:spPr bwMode="auto">
                  <a:xfrm>
                    <a:off x="405594" y="5873136"/>
                    <a:ext cx="4119037" cy="122089"/>
                  </a:xfrm>
                  <a:custGeom>
                    <a:avLst/>
                    <a:gdLst>
                      <a:gd name="T0" fmla="*/ 0 w 3785"/>
                      <a:gd name="T1" fmla="*/ 20 h 61"/>
                      <a:gd name="T2" fmla="*/ 3708 w 3785"/>
                      <a:gd name="T3" fmla="*/ 20 h 61"/>
                      <a:gd name="T4" fmla="*/ 3708 w 3785"/>
                      <a:gd name="T5" fmla="*/ 41 h 61"/>
                      <a:gd name="T6" fmla="*/ 0 w 3785"/>
                      <a:gd name="T7" fmla="*/ 41 h 61"/>
                      <a:gd name="T8" fmla="*/ 0 w 3785"/>
                      <a:gd name="T9" fmla="*/ 20 h 61"/>
                      <a:gd name="T10" fmla="*/ 3693 w 3785"/>
                      <a:gd name="T11" fmla="*/ 0 h 61"/>
                      <a:gd name="T12" fmla="*/ 3785 w 3785"/>
                      <a:gd name="T13" fmla="*/ 30 h 61"/>
                      <a:gd name="T14" fmla="*/ 3693 w 3785"/>
                      <a:gd name="T15" fmla="*/ 61 h 61"/>
                      <a:gd name="T16" fmla="*/ 3693 w 3785"/>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5" h="61">
                        <a:moveTo>
                          <a:pt x="0" y="20"/>
                        </a:moveTo>
                        <a:lnTo>
                          <a:pt x="3708" y="20"/>
                        </a:lnTo>
                        <a:lnTo>
                          <a:pt x="3708" y="41"/>
                        </a:lnTo>
                        <a:lnTo>
                          <a:pt x="0" y="41"/>
                        </a:lnTo>
                        <a:lnTo>
                          <a:pt x="0" y="20"/>
                        </a:lnTo>
                        <a:close/>
                        <a:moveTo>
                          <a:pt x="3693" y="0"/>
                        </a:moveTo>
                        <a:lnTo>
                          <a:pt x="3785" y="30"/>
                        </a:lnTo>
                        <a:lnTo>
                          <a:pt x="3693" y="61"/>
                        </a:lnTo>
                        <a:lnTo>
                          <a:pt x="3693" y="0"/>
                        </a:lnTo>
                        <a:close/>
                      </a:path>
                    </a:pathLst>
                  </a:custGeom>
                  <a:solidFill>
                    <a:srgbClr val="000000"/>
                  </a:solidFill>
                  <a:ln w="1588" cap="flat">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fr-FR"/>
                  </a:p>
                </p:txBody>
              </p:sp>
              <p:sp>
                <p:nvSpPr>
                  <p:cNvPr id="12" name="Rectangle 34"/>
                  <p:cNvSpPr>
                    <a:spLocks noChangeArrowheads="1"/>
                  </p:cNvSpPr>
                  <p:nvPr/>
                </p:nvSpPr>
                <p:spPr bwMode="auto">
                  <a:xfrm>
                    <a:off x="258212" y="2667429"/>
                    <a:ext cx="162520" cy="39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fr-FR" altLang="fr-FR" sz="2600" b="1" i="0">
                        <a:solidFill>
                          <a:srgbClr val="000000"/>
                        </a:solidFill>
                        <a:latin typeface="Calibri" panose="020F0502020204030204" pitchFamily="34" charset="0"/>
                      </a:rPr>
                      <a:t>E</a:t>
                    </a:r>
                    <a:endParaRPr lang="fr-FR" altLang="fr-FR" sz="1463" i="0"/>
                  </a:p>
                </p:txBody>
              </p:sp>
              <p:sp>
                <p:nvSpPr>
                  <p:cNvPr id="13" name="Rectangle 35"/>
                  <p:cNvSpPr>
                    <a:spLocks noChangeArrowheads="1"/>
                  </p:cNvSpPr>
                  <p:nvPr/>
                </p:nvSpPr>
                <p:spPr bwMode="auto">
                  <a:xfrm>
                    <a:off x="496607" y="2853522"/>
                    <a:ext cx="517227" cy="2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fr-FR" altLang="fr-FR" sz="1706" b="1" i="0" dirty="0">
                        <a:solidFill>
                          <a:srgbClr val="000000"/>
                        </a:solidFill>
                        <a:latin typeface="Calibri" panose="020F0502020204030204" pitchFamily="34" charset="0"/>
                      </a:rPr>
                      <a:t>redox</a:t>
                    </a:r>
                    <a:endParaRPr lang="fr-FR" altLang="fr-FR" sz="1463" i="0" dirty="0"/>
                  </a:p>
                </p:txBody>
              </p:sp>
              <p:sp>
                <p:nvSpPr>
                  <p:cNvPr id="14" name="Rectangle 39"/>
                  <p:cNvSpPr>
                    <a:spLocks noChangeArrowheads="1"/>
                  </p:cNvSpPr>
                  <p:nvPr/>
                </p:nvSpPr>
                <p:spPr bwMode="auto">
                  <a:xfrm>
                    <a:off x="174833" y="5684993"/>
                    <a:ext cx="123651" cy="40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fr-FR" altLang="fr-FR" sz="2600" i="0" dirty="0">
                        <a:solidFill>
                          <a:srgbClr val="000000"/>
                        </a:solidFill>
                        <a:latin typeface="Calibri" panose="020F0502020204030204" pitchFamily="34" charset="0"/>
                      </a:rPr>
                      <a:t>0</a:t>
                    </a:r>
                    <a:endParaRPr lang="fr-FR" altLang="fr-FR" sz="1463" i="0" dirty="0"/>
                  </a:p>
                </p:txBody>
              </p:sp>
              <p:cxnSp>
                <p:nvCxnSpPr>
                  <p:cNvPr id="17" name="Connecteur droit avec flèche 16"/>
                  <p:cNvCxnSpPr>
                    <a:stCxn id="11" idx="3"/>
                  </p:cNvCxnSpPr>
                  <p:nvPr/>
                </p:nvCxnSpPr>
                <p:spPr>
                  <a:xfrm flipV="1">
                    <a:off x="405594" y="3151568"/>
                    <a:ext cx="7739" cy="28036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473542" y="3383541"/>
                    <a:ext cx="4194250" cy="2437661"/>
                    <a:chOff x="3187911" y="3124200"/>
                    <a:chExt cx="4194250" cy="2437661"/>
                  </a:xfrm>
                </p:grpSpPr>
                <p:sp>
                  <p:nvSpPr>
                    <p:cNvPr id="21" name="Forme libre 20"/>
                    <p:cNvSpPr/>
                    <p:nvPr/>
                  </p:nvSpPr>
                  <p:spPr>
                    <a:xfrm>
                      <a:off x="3358462" y="3124200"/>
                      <a:ext cx="3658753" cy="1508760"/>
                    </a:xfrm>
                    <a:custGeom>
                      <a:avLst/>
                      <a:gdLst>
                        <a:gd name="connsiteX0" fmla="*/ 3651938 w 3658753"/>
                        <a:gd name="connsiteY0" fmla="*/ 1508760 h 1508760"/>
                        <a:gd name="connsiteX1" fmla="*/ 3636698 w 3658753"/>
                        <a:gd name="connsiteY1" fmla="*/ 883920 h 1508760"/>
                        <a:gd name="connsiteX2" fmla="*/ 3469058 w 3658753"/>
                        <a:gd name="connsiteY2" fmla="*/ 579120 h 1508760"/>
                        <a:gd name="connsiteX3" fmla="*/ 3194738 w 3658753"/>
                        <a:gd name="connsiteY3" fmla="*/ 441960 h 1508760"/>
                        <a:gd name="connsiteX4" fmla="*/ 2447978 w 3658753"/>
                        <a:gd name="connsiteY4" fmla="*/ 411480 h 1508760"/>
                        <a:gd name="connsiteX5" fmla="*/ 1411658 w 3658753"/>
                        <a:gd name="connsiteY5" fmla="*/ 365760 h 1508760"/>
                        <a:gd name="connsiteX6" fmla="*/ 619178 w 3658753"/>
                        <a:gd name="connsiteY6" fmla="*/ 335280 h 1508760"/>
                        <a:gd name="connsiteX7" fmla="*/ 222938 w 3658753"/>
                        <a:gd name="connsiteY7" fmla="*/ 213360 h 1508760"/>
                        <a:gd name="connsiteX8" fmla="*/ 24818 w 3658753"/>
                        <a:gd name="connsiteY8" fmla="*/ 91440 h 1508760"/>
                        <a:gd name="connsiteX9" fmla="*/ 9578 w 3658753"/>
                        <a:gd name="connsiteY9" fmla="*/ 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8753" h="1508760">
                          <a:moveTo>
                            <a:pt x="3651938" y="1508760"/>
                          </a:moveTo>
                          <a:cubicBezTo>
                            <a:pt x="3659558" y="1273810"/>
                            <a:pt x="3667178" y="1038860"/>
                            <a:pt x="3636698" y="883920"/>
                          </a:cubicBezTo>
                          <a:cubicBezTo>
                            <a:pt x="3606218" y="728980"/>
                            <a:pt x="3542718" y="652780"/>
                            <a:pt x="3469058" y="579120"/>
                          </a:cubicBezTo>
                          <a:cubicBezTo>
                            <a:pt x="3395398" y="505460"/>
                            <a:pt x="3364918" y="469900"/>
                            <a:pt x="3194738" y="441960"/>
                          </a:cubicBezTo>
                          <a:cubicBezTo>
                            <a:pt x="3024558" y="414020"/>
                            <a:pt x="2447978" y="411480"/>
                            <a:pt x="2447978" y="411480"/>
                          </a:cubicBezTo>
                          <a:lnTo>
                            <a:pt x="1411658" y="365760"/>
                          </a:lnTo>
                          <a:cubicBezTo>
                            <a:pt x="1106858" y="353060"/>
                            <a:pt x="817298" y="360680"/>
                            <a:pt x="619178" y="335280"/>
                          </a:cubicBezTo>
                          <a:cubicBezTo>
                            <a:pt x="421058" y="309880"/>
                            <a:pt x="321998" y="254000"/>
                            <a:pt x="222938" y="213360"/>
                          </a:cubicBezTo>
                          <a:cubicBezTo>
                            <a:pt x="123878" y="172720"/>
                            <a:pt x="60378" y="127000"/>
                            <a:pt x="24818" y="91440"/>
                          </a:cubicBezTo>
                          <a:cubicBezTo>
                            <a:pt x="-10742" y="55880"/>
                            <a:pt x="-582" y="27940"/>
                            <a:pt x="957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21"/>
                    <p:cNvSpPr/>
                    <p:nvPr/>
                  </p:nvSpPr>
                  <p:spPr>
                    <a:xfrm>
                      <a:off x="3320000" y="4363313"/>
                      <a:ext cx="3718961" cy="1198548"/>
                    </a:xfrm>
                    <a:custGeom>
                      <a:avLst/>
                      <a:gdLst>
                        <a:gd name="connsiteX0" fmla="*/ 5777391 w 5810573"/>
                        <a:gd name="connsiteY0" fmla="*/ 0 h 3609838"/>
                        <a:gd name="connsiteX1" fmla="*/ 5807871 w 5810573"/>
                        <a:gd name="connsiteY1" fmla="*/ 1158240 h 3609838"/>
                        <a:gd name="connsiteX2" fmla="*/ 5716431 w 5810573"/>
                        <a:gd name="connsiteY2" fmla="*/ 2377440 h 3609838"/>
                        <a:gd name="connsiteX3" fmla="*/ 5243991 w 5810573"/>
                        <a:gd name="connsiteY3" fmla="*/ 3108960 h 3609838"/>
                        <a:gd name="connsiteX4" fmla="*/ 4649631 w 5810573"/>
                        <a:gd name="connsiteY4" fmla="*/ 3291840 h 3609838"/>
                        <a:gd name="connsiteX5" fmla="*/ 4222911 w 5810573"/>
                        <a:gd name="connsiteY5" fmla="*/ 3276600 h 3609838"/>
                        <a:gd name="connsiteX6" fmla="*/ 3948591 w 5810573"/>
                        <a:gd name="connsiteY6" fmla="*/ 3276600 h 3609838"/>
                        <a:gd name="connsiteX7" fmla="*/ 3811431 w 5810573"/>
                        <a:gd name="connsiteY7" fmla="*/ 3261360 h 3609838"/>
                        <a:gd name="connsiteX8" fmla="*/ 3689511 w 5810573"/>
                        <a:gd name="connsiteY8" fmla="*/ 3307080 h 3609838"/>
                        <a:gd name="connsiteX9" fmla="*/ 3552351 w 5810573"/>
                        <a:gd name="connsiteY9" fmla="*/ 3352800 h 3609838"/>
                        <a:gd name="connsiteX10" fmla="*/ 3384711 w 5810573"/>
                        <a:gd name="connsiteY10" fmla="*/ 3398520 h 3609838"/>
                        <a:gd name="connsiteX11" fmla="*/ 2714151 w 5810573"/>
                        <a:gd name="connsiteY11" fmla="*/ 3398520 h 3609838"/>
                        <a:gd name="connsiteX12" fmla="*/ 1022511 w 5810573"/>
                        <a:gd name="connsiteY12" fmla="*/ 3398520 h 3609838"/>
                        <a:gd name="connsiteX13" fmla="*/ 306231 w 5810573"/>
                        <a:gd name="connsiteY13" fmla="*/ 3459480 h 3609838"/>
                        <a:gd name="connsiteX14" fmla="*/ 31911 w 5810573"/>
                        <a:gd name="connsiteY14" fmla="*/ 3596640 h 3609838"/>
                        <a:gd name="connsiteX15" fmla="*/ 16671 w 5810573"/>
                        <a:gd name="connsiteY15" fmla="*/ 3596640 h 360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10573" h="3609838">
                          <a:moveTo>
                            <a:pt x="5777391" y="0"/>
                          </a:moveTo>
                          <a:cubicBezTo>
                            <a:pt x="5797711" y="381000"/>
                            <a:pt x="5818031" y="762000"/>
                            <a:pt x="5807871" y="1158240"/>
                          </a:cubicBezTo>
                          <a:cubicBezTo>
                            <a:pt x="5797711" y="1554480"/>
                            <a:pt x="5810411" y="2052320"/>
                            <a:pt x="5716431" y="2377440"/>
                          </a:cubicBezTo>
                          <a:cubicBezTo>
                            <a:pt x="5622451" y="2702560"/>
                            <a:pt x="5421791" y="2956560"/>
                            <a:pt x="5243991" y="3108960"/>
                          </a:cubicBezTo>
                          <a:cubicBezTo>
                            <a:pt x="5066191" y="3261360"/>
                            <a:pt x="4819811" y="3263900"/>
                            <a:pt x="4649631" y="3291840"/>
                          </a:cubicBezTo>
                          <a:cubicBezTo>
                            <a:pt x="4479451" y="3319780"/>
                            <a:pt x="4339751" y="3279140"/>
                            <a:pt x="4222911" y="3276600"/>
                          </a:cubicBezTo>
                          <a:cubicBezTo>
                            <a:pt x="4106071" y="3274060"/>
                            <a:pt x="4017171" y="3279140"/>
                            <a:pt x="3948591" y="3276600"/>
                          </a:cubicBezTo>
                          <a:cubicBezTo>
                            <a:pt x="3880011" y="3274060"/>
                            <a:pt x="3854611" y="3256280"/>
                            <a:pt x="3811431" y="3261360"/>
                          </a:cubicBezTo>
                          <a:cubicBezTo>
                            <a:pt x="3768251" y="3266440"/>
                            <a:pt x="3732691" y="3291840"/>
                            <a:pt x="3689511" y="3307080"/>
                          </a:cubicBezTo>
                          <a:cubicBezTo>
                            <a:pt x="3646331" y="3322320"/>
                            <a:pt x="3603151" y="3337560"/>
                            <a:pt x="3552351" y="3352800"/>
                          </a:cubicBezTo>
                          <a:cubicBezTo>
                            <a:pt x="3501551" y="3368040"/>
                            <a:pt x="3524411" y="3390900"/>
                            <a:pt x="3384711" y="3398520"/>
                          </a:cubicBezTo>
                          <a:cubicBezTo>
                            <a:pt x="3245011" y="3406140"/>
                            <a:pt x="2714151" y="3398520"/>
                            <a:pt x="2714151" y="3398520"/>
                          </a:cubicBezTo>
                          <a:lnTo>
                            <a:pt x="1022511" y="3398520"/>
                          </a:lnTo>
                          <a:cubicBezTo>
                            <a:pt x="621191" y="3408680"/>
                            <a:pt x="471331" y="3426460"/>
                            <a:pt x="306231" y="3459480"/>
                          </a:cubicBezTo>
                          <a:cubicBezTo>
                            <a:pt x="141131" y="3492500"/>
                            <a:pt x="31911" y="3596640"/>
                            <a:pt x="31911" y="3596640"/>
                          </a:cubicBezTo>
                          <a:cubicBezTo>
                            <a:pt x="-16349" y="3619500"/>
                            <a:pt x="161" y="3608070"/>
                            <a:pt x="16671" y="3596640"/>
                          </a:cubicBezTo>
                        </a:path>
                      </a:pathLst>
                    </a:cu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5038318" y="3231125"/>
                      <a:ext cx="2034767" cy="279797"/>
                    </a:xfrm>
                    <a:prstGeom prst="rect">
                      <a:avLst/>
                    </a:prstGeom>
                    <a:noFill/>
                  </p:spPr>
                  <p:txBody>
                    <a:bodyPr wrap="square" rtlCol="0">
                      <a:spAutoFit/>
                    </a:bodyPr>
                    <a:lstStyle/>
                    <a:p>
                      <a:r>
                        <a:rPr lang="fr-FR" sz="1400" b="1" dirty="0" smtClean="0">
                          <a:solidFill>
                            <a:srgbClr val="FF3300"/>
                          </a:solidFill>
                        </a:rPr>
                        <a:t>NMC (électrode positive)</a:t>
                      </a:r>
                      <a:endParaRPr lang="fr-FR" sz="1400" b="1" dirty="0">
                        <a:solidFill>
                          <a:srgbClr val="FF3300"/>
                        </a:solidFill>
                      </a:endParaRPr>
                    </a:p>
                  </p:txBody>
                </p:sp>
                <p:sp>
                  <p:nvSpPr>
                    <p:cNvPr id="24" name="ZoneTexte 23"/>
                    <p:cNvSpPr txBox="1"/>
                    <p:nvPr/>
                  </p:nvSpPr>
                  <p:spPr>
                    <a:xfrm>
                      <a:off x="4821051" y="5101661"/>
                      <a:ext cx="2561110" cy="279797"/>
                    </a:xfrm>
                    <a:prstGeom prst="rect">
                      <a:avLst/>
                    </a:prstGeom>
                    <a:noFill/>
                  </p:spPr>
                  <p:txBody>
                    <a:bodyPr wrap="square" rtlCol="0">
                      <a:spAutoFit/>
                    </a:bodyPr>
                    <a:lstStyle/>
                    <a:p>
                      <a:r>
                        <a:rPr lang="fr-FR" sz="1400" b="1" dirty="0" smtClean="0">
                          <a:solidFill>
                            <a:srgbClr val="FF3300"/>
                          </a:solidFill>
                        </a:rPr>
                        <a:t>Graphite (électrode négative) </a:t>
                      </a:r>
                      <a:endParaRPr lang="fr-FR" sz="1400" b="1" dirty="0">
                        <a:solidFill>
                          <a:srgbClr val="FF3300"/>
                        </a:solidFill>
                      </a:endParaRPr>
                    </a:p>
                  </p:txBody>
                </p:sp>
                <p:sp>
                  <p:nvSpPr>
                    <p:cNvPr id="25" name="ZoneTexte 24"/>
                    <p:cNvSpPr txBox="1"/>
                    <p:nvPr/>
                  </p:nvSpPr>
                  <p:spPr>
                    <a:xfrm>
                      <a:off x="3187911" y="3446977"/>
                      <a:ext cx="1271502" cy="369332"/>
                    </a:xfrm>
                    <a:prstGeom prst="rect">
                      <a:avLst/>
                    </a:prstGeom>
                    <a:noFill/>
                  </p:spPr>
                  <p:txBody>
                    <a:bodyPr wrap="none" rtlCol="0">
                      <a:spAutoFit/>
                    </a:bodyPr>
                    <a:lstStyle/>
                    <a:p>
                      <a:r>
                        <a:rPr lang="fr-FR" dirty="0" smtClean="0">
                          <a:solidFill>
                            <a:srgbClr val="FF0000"/>
                          </a:solidFill>
                        </a:rPr>
                        <a:t>Charge lente</a:t>
                      </a:r>
                      <a:endParaRPr lang="fr-FR" dirty="0">
                        <a:solidFill>
                          <a:srgbClr val="FF0000"/>
                        </a:solidFill>
                      </a:endParaRPr>
                    </a:p>
                  </p:txBody>
                </p:sp>
              </p:grpSp>
            </p:grpSp>
          </p:grpSp>
          <p:sp>
            <p:nvSpPr>
              <p:cNvPr id="3" name="ZoneTexte 2"/>
              <p:cNvSpPr txBox="1"/>
              <p:nvPr/>
            </p:nvSpPr>
            <p:spPr>
              <a:xfrm rot="16200000">
                <a:off x="1044671" y="4028451"/>
                <a:ext cx="2274982" cy="646331"/>
              </a:xfrm>
              <a:prstGeom prst="rect">
                <a:avLst/>
              </a:prstGeom>
              <a:noFill/>
            </p:spPr>
            <p:txBody>
              <a:bodyPr wrap="none" rtlCol="0">
                <a:spAutoFit/>
              </a:bodyPr>
              <a:lstStyle/>
              <a:p>
                <a:r>
                  <a:rPr lang="fr-FR" dirty="0" smtClean="0">
                    <a:solidFill>
                      <a:srgbClr val="FF0000"/>
                    </a:solidFill>
                  </a:rPr>
                  <a:t>Potentiel de sortie d’une </a:t>
                </a:r>
              </a:p>
              <a:p>
                <a:pPr algn="ctr"/>
                <a:r>
                  <a:rPr lang="fr-FR" dirty="0" smtClean="0">
                    <a:solidFill>
                      <a:srgbClr val="FF0000"/>
                    </a:solidFill>
                  </a:rPr>
                  <a:t>cellule (Volts) </a:t>
                </a:r>
                <a:endParaRPr lang="fr-FR" dirty="0">
                  <a:solidFill>
                    <a:srgbClr val="FF0000"/>
                  </a:solidFill>
                </a:endParaRPr>
              </a:p>
            </p:txBody>
          </p:sp>
        </p:grpSp>
        <p:sp>
          <p:nvSpPr>
            <p:cNvPr id="19" name="ZoneTexte 18"/>
            <p:cNvSpPr txBox="1"/>
            <p:nvPr/>
          </p:nvSpPr>
          <p:spPr>
            <a:xfrm>
              <a:off x="2448979" y="3273641"/>
              <a:ext cx="348172" cy="2426305"/>
            </a:xfrm>
            <a:prstGeom prst="rect">
              <a:avLst/>
            </a:prstGeom>
            <a:noFill/>
          </p:spPr>
          <p:txBody>
            <a:bodyPr wrap="none" rtlCol="0">
              <a:spAutoFit/>
            </a:bodyPr>
            <a:lstStyle/>
            <a:p>
              <a:pPr>
                <a:lnSpc>
                  <a:spcPts val="2600"/>
                </a:lnSpc>
              </a:pPr>
              <a:r>
                <a:rPr lang="fr-FR" sz="2800" dirty="0" smtClean="0"/>
                <a:t>4</a:t>
              </a:r>
            </a:p>
            <a:p>
              <a:pPr>
                <a:lnSpc>
                  <a:spcPts val="2600"/>
                </a:lnSpc>
              </a:pPr>
              <a:endParaRPr lang="fr-FR" sz="2800" dirty="0" smtClean="0"/>
            </a:p>
            <a:p>
              <a:pPr>
                <a:lnSpc>
                  <a:spcPts val="2600"/>
                </a:lnSpc>
              </a:pPr>
              <a:r>
                <a:rPr lang="fr-FR" sz="2800" dirty="0" smtClean="0"/>
                <a:t>3</a:t>
              </a:r>
            </a:p>
            <a:p>
              <a:pPr>
                <a:lnSpc>
                  <a:spcPts val="2600"/>
                </a:lnSpc>
              </a:pPr>
              <a:endParaRPr lang="fr-FR" sz="2800" dirty="0"/>
            </a:p>
            <a:p>
              <a:pPr>
                <a:lnSpc>
                  <a:spcPts val="2600"/>
                </a:lnSpc>
              </a:pPr>
              <a:r>
                <a:rPr lang="fr-FR" sz="2800" dirty="0" smtClean="0"/>
                <a:t>2</a:t>
              </a:r>
            </a:p>
            <a:p>
              <a:pPr>
                <a:lnSpc>
                  <a:spcPts val="2600"/>
                </a:lnSpc>
              </a:pPr>
              <a:endParaRPr lang="fr-FR" sz="2800" dirty="0"/>
            </a:p>
            <a:p>
              <a:pPr>
                <a:lnSpc>
                  <a:spcPts val="2600"/>
                </a:lnSpc>
              </a:pPr>
              <a:r>
                <a:rPr lang="fr-FR" sz="2800" dirty="0" smtClean="0"/>
                <a:t>1</a:t>
              </a:r>
              <a:endParaRPr lang="fr-FR" sz="2800" dirty="0"/>
            </a:p>
          </p:txBody>
        </p:sp>
      </p:grpSp>
      <p:grpSp>
        <p:nvGrpSpPr>
          <p:cNvPr id="77" name="Groupe 76"/>
          <p:cNvGrpSpPr/>
          <p:nvPr/>
        </p:nvGrpSpPr>
        <p:grpSpPr>
          <a:xfrm>
            <a:off x="2891373" y="2463103"/>
            <a:ext cx="8687313" cy="2582367"/>
            <a:chOff x="2891373" y="2463103"/>
            <a:chExt cx="8687313" cy="2582367"/>
          </a:xfrm>
        </p:grpSpPr>
        <p:grpSp>
          <p:nvGrpSpPr>
            <p:cNvPr id="36" name="Groupe 35"/>
            <p:cNvGrpSpPr/>
            <p:nvPr/>
          </p:nvGrpSpPr>
          <p:grpSpPr>
            <a:xfrm>
              <a:off x="2891373" y="2463103"/>
              <a:ext cx="8687313" cy="2582367"/>
              <a:chOff x="2891373" y="2463103"/>
              <a:chExt cx="8687313" cy="2582367"/>
            </a:xfrm>
          </p:grpSpPr>
          <p:grpSp>
            <p:nvGrpSpPr>
              <p:cNvPr id="45" name="Groupe 44"/>
              <p:cNvGrpSpPr/>
              <p:nvPr/>
            </p:nvGrpSpPr>
            <p:grpSpPr>
              <a:xfrm>
                <a:off x="2891373" y="3835442"/>
                <a:ext cx="7043363" cy="1210028"/>
                <a:chOff x="431039" y="4115495"/>
                <a:chExt cx="5820961" cy="1100025"/>
              </a:xfrm>
            </p:grpSpPr>
            <p:sp>
              <p:nvSpPr>
                <p:cNvPr id="15" name="Rectangle 42"/>
                <p:cNvSpPr>
                  <a:spLocks noChangeArrowheads="1"/>
                </p:cNvSpPr>
                <p:nvPr/>
              </p:nvSpPr>
              <p:spPr bwMode="auto">
                <a:xfrm>
                  <a:off x="4423693" y="4709725"/>
                  <a:ext cx="23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fr-FR" altLang="fr-FR" sz="2400" i="0" dirty="0">
                      <a:solidFill>
                        <a:srgbClr val="0070C0"/>
                      </a:solidFill>
                      <a:latin typeface="Arial Narrow" panose="020B0606020202030204" pitchFamily="34" charset="0"/>
                    </a:rPr>
                    <a:t>E</a:t>
                  </a:r>
                  <a:r>
                    <a:rPr lang="fr-FR" altLang="fr-FR" sz="2194" i="0" dirty="0">
                      <a:solidFill>
                        <a:srgbClr val="0070C0"/>
                      </a:solidFill>
                      <a:latin typeface="Arial Narrow" panose="020B0606020202030204" pitchFamily="34" charset="0"/>
                    </a:rPr>
                    <a:t> </a:t>
                  </a:r>
                  <a:endParaRPr lang="fr-FR" altLang="fr-FR" sz="1463" i="0" dirty="0">
                    <a:solidFill>
                      <a:srgbClr val="0070C0"/>
                    </a:solidFill>
                  </a:endParaRPr>
                </a:p>
              </p:txBody>
            </p:sp>
            <p:sp>
              <p:nvSpPr>
                <p:cNvPr id="16" name="Rectangle 43"/>
                <p:cNvSpPr>
                  <a:spLocks noChangeArrowheads="1"/>
                </p:cNvSpPr>
                <p:nvPr/>
              </p:nvSpPr>
              <p:spPr bwMode="auto">
                <a:xfrm>
                  <a:off x="4593571" y="4938521"/>
                  <a:ext cx="1658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fr-FR" altLang="fr-FR" i="0" dirty="0">
                      <a:solidFill>
                        <a:srgbClr val="0070C0"/>
                      </a:solidFill>
                      <a:latin typeface="Arial Narrow" panose="020B0606020202030204" pitchFamily="34" charset="0"/>
                    </a:rPr>
                    <a:t>Li</a:t>
                  </a:r>
                  <a:r>
                    <a:rPr lang="fr-FR" altLang="fr-FR" i="0" baseline="-25000" dirty="0">
                      <a:solidFill>
                        <a:srgbClr val="0070C0"/>
                      </a:solidFill>
                      <a:latin typeface="Arial Narrow" panose="020B0606020202030204" pitchFamily="34" charset="0"/>
                    </a:rPr>
                    <a:t>4</a:t>
                  </a:r>
                  <a:r>
                    <a:rPr lang="fr-FR" altLang="fr-FR" i="0" dirty="0">
                      <a:solidFill>
                        <a:srgbClr val="0070C0"/>
                      </a:solidFill>
                      <a:latin typeface="Arial Narrow" panose="020B0606020202030204" pitchFamily="34" charset="0"/>
                    </a:rPr>
                    <a:t>Ti</a:t>
                  </a:r>
                  <a:r>
                    <a:rPr lang="fr-FR" altLang="fr-FR" i="0" baseline="-25000" dirty="0">
                      <a:solidFill>
                        <a:srgbClr val="0070C0"/>
                      </a:solidFill>
                      <a:latin typeface="Arial Narrow" panose="020B0606020202030204" pitchFamily="34" charset="0"/>
                    </a:rPr>
                    <a:t>5</a:t>
                  </a:r>
                  <a:r>
                    <a:rPr lang="fr-FR" altLang="fr-FR" i="0" dirty="0">
                      <a:solidFill>
                        <a:srgbClr val="0070C0"/>
                      </a:solidFill>
                      <a:latin typeface="Arial Narrow" panose="020B0606020202030204" pitchFamily="34" charset="0"/>
                    </a:rPr>
                    <a:t>O</a:t>
                  </a:r>
                  <a:r>
                    <a:rPr lang="fr-FR" altLang="fr-FR" i="0" baseline="-25000" dirty="0">
                      <a:solidFill>
                        <a:srgbClr val="0070C0"/>
                      </a:solidFill>
                      <a:latin typeface="Arial Narrow" panose="020B0606020202030204" pitchFamily="34" charset="0"/>
                    </a:rPr>
                    <a:t>12</a:t>
                  </a:r>
                  <a:endParaRPr lang="fr-FR" altLang="fr-FR" i="0" baseline="-25000" dirty="0">
                    <a:solidFill>
                      <a:srgbClr val="0070C0"/>
                    </a:solidFill>
                  </a:endParaRPr>
                </a:p>
              </p:txBody>
            </p:sp>
            <p:cxnSp>
              <p:nvCxnSpPr>
                <p:cNvPr id="32" name="Connecteur droit 31"/>
                <p:cNvCxnSpPr/>
                <p:nvPr/>
              </p:nvCxnSpPr>
              <p:spPr>
                <a:xfrm>
                  <a:off x="431039" y="5059809"/>
                  <a:ext cx="4093592" cy="46491"/>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pic>
              <p:nvPicPr>
                <p:cNvPr id="44" name="Image 43"/>
                <p:cNvPicPr>
                  <a:picLocks noChangeAspect="1"/>
                </p:cNvPicPr>
                <p:nvPr/>
              </p:nvPicPr>
              <p:blipFill rotWithShape="1">
                <a:blip r:embed="rId8"/>
                <a:srcRect t="14106" r="30304" b="36808"/>
                <a:stretch/>
              </p:blipFill>
              <p:spPr>
                <a:xfrm>
                  <a:off x="2700162" y="4115495"/>
                  <a:ext cx="1116447" cy="746029"/>
                </a:xfrm>
                <a:prstGeom prst="rect">
                  <a:avLst/>
                </a:prstGeom>
              </p:spPr>
            </p:pic>
          </p:grpSp>
          <p:sp>
            <p:nvSpPr>
              <p:cNvPr id="73" name="ZoneTexte 72"/>
              <p:cNvSpPr txBox="1"/>
              <p:nvPr/>
            </p:nvSpPr>
            <p:spPr>
              <a:xfrm>
                <a:off x="6844289" y="2463103"/>
                <a:ext cx="4734397" cy="523220"/>
              </a:xfrm>
              <a:prstGeom prst="rect">
                <a:avLst/>
              </a:prstGeom>
              <a:noFill/>
            </p:spPr>
            <p:txBody>
              <a:bodyPr wrap="square" rtlCol="0">
                <a:spAutoFit/>
              </a:bodyPr>
              <a:lstStyle/>
              <a:p>
                <a:r>
                  <a:rPr lang="fr-FR" sz="2800" dirty="0" smtClean="0">
                    <a:solidFill>
                      <a:srgbClr val="0070C0"/>
                    </a:solidFill>
                    <a:sym typeface="Wingdings" panose="05000000000000000000" pitchFamily="2" charset="2"/>
                  </a:rPr>
                  <a:t> </a:t>
                </a:r>
                <a:r>
                  <a:rPr lang="fr-FR" sz="2800" b="1" dirty="0" smtClean="0">
                    <a:solidFill>
                      <a:srgbClr val="0070C0"/>
                    </a:solidFill>
                    <a:sym typeface="Wingdings" panose="05000000000000000000" pitchFamily="2" charset="2"/>
                  </a:rPr>
                  <a:t>Solution  </a:t>
                </a:r>
                <a:r>
                  <a:rPr lang="fr-FR" sz="2800" b="1" dirty="0" smtClean="0">
                    <a:solidFill>
                      <a:srgbClr val="0070C0"/>
                    </a:solidFill>
                    <a:sym typeface="Wingdings" panose="05000000000000000000" pitchFamily="2" charset="2"/>
                  </a:rPr>
                  <a:t>? </a:t>
                </a:r>
                <a:r>
                  <a:rPr lang="fr-FR" sz="2800" dirty="0" smtClean="0">
                    <a:solidFill>
                      <a:srgbClr val="0070C0"/>
                    </a:solidFill>
                    <a:sym typeface="Wingdings" panose="05000000000000000000" pitchFamily="2" charset="2"/>
                  </a:rPr>
                  <a:t> </a:t>
                </a:r>
                <a:endParaRPr lang="fr-FR" sz="2800" dirty="0">
                  <a:solidFill>
                    <a:srgbClr val="0070C0"/>
                  </a:solidFill>
                </a:endParaRPr>
              </a:p>
            </p:txBody>
          </p:sp>
        </p:grpSp>
        <p:grpSp>
          <p:nvGrpSpPr>
            <p:cNvPr id="41" name="Groupe 40"/>
            <p:cNvGrpSpPr/>
            <p:nvPr/>
          </p:nvGrpSpPr>
          <p:grpSpPr>
            <a:xfrm>
              <a:off x="7866338" y="2805830"/>
              <a:ext cx="1997845" cy="1787710"/>
              <a:chOff x="8043871" y="2884558"/>
              <a:chExt cx="1808451" cy="1708982"/>
            </a:xfrm>
          </p:grpSpPr>
          <p:grpSp>
            <p:nvGrpSpPr>
              <p:cNvPr id="39" name="Groupe 38"/>
              <p:cNvGrpSpPr/>
              <p:nvPr/>
            </p:nvGrpSpPr>
            <p:grpSpPr>
              <a:xfrm>
                <a:off x="8043871" y="3165563"/>
                <a:ext cx="1808451" cy="1427977"/>
                <a:chOff x="8043871" y="3165563"/>
                <a:chExt cx="1808451" cy="1427977"/>
              </a:xfrm>
            </p:grpSpPr>
            <p:pic>
              <p:nvPicPr>
                <p:cNvPr id="38" name="Image 37"/>
                <p:cNvPicPr>
                  <a:picLocks noChangeAspect="1"/>
                </p:cNvPicPr>
                <p:nvPr/>
              </p:nvPicPr>
              <p:blipFill>
                <a:blip r:embed="rId9"/>
                <a:stretch>
                  <a:fillRect/>
                </a:stretch>
              </p:blipFill>
              <p:spPr>
                <a:xfrm>
                  <a:off x="8303462" y="3165563"/>
                  <a:ext cx="1548860" cy="1427977"/>
                </a:xfrm>
                <a:prstGeom prst="rect">
                  <a:avLst/>
                </a:prstGeom>
              </p:spPr>
            </p:pic>
            <p:cxnSp>
              <p:nvCxnSpPr>
                <p:cNvPr id="74" name="Connecteur droit 73"/>
                <p:cNvCxnSpPr/>
                <p:nvPr/>
              </p:nvCxnSpPr>
              <p:spPr>
                <a:xfrm>
                  <a:off x="8769555" y="4465312"/>
                  <a:ext cx="42193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ZoneTexte 74"/>
                <p:cNvSpPr txBox="1"/>
                <p:nvPr/>
              </p:nvSpPr>
              <p:spPr>
                <a:xfrm>
                  <a:off x="8646137" y="4126758"/>
                  <a:ext cx="668773" cy="338554"/>
                </a:xfrm>
                <a:prstGeom prst="rect">
                  <a:avLst/>
                </a:prstGeom>
                <a:noFill/>
              </p:spPr>
              <p:txBody>
                <a:bodyPr wrap="none" rtlCol="0">
                  <a:spAutoFit/>
                </a:bodyPr>
                <a:lstStyle/>
                <a:p>
                  <a:r>
                    <a:rPr lang="fr-FR" sz="1600" b="1" dirty="0" smtClean="0">
                      <a:solidFill>
                        <a:srgbClr val="FFC000"/>
                      </a:solidFill>
                      <a:latin typeface="Arial Narrow" panose="020B0606020202030204" pitchFamily="34" charset="0"/>
                    </a:rPr>
                    <a:t>20 nm</a:t>
                  </a:r>
                  <a:endParaRPr lang="fr-FR" sz="1600" b="1" dirty="0">
                    <a:solidFill>
                      <a:srgbClr val="FFC000"/>
                    </a:solidFill>
                    <a:latin typeface="Arial Narrow" panose="020B0606020202030204" pitchFamily="34" charset="0"/>
                  </a:endParaRPr>
                </a:p>
              </p:txBody>
            </p:sp>
            <p:sp>
              <p:nvSpPr>
                <p:cNvPr id="76" name="ZoneTexte 75"/>
                <p:cNvSpPr txBox="1"/>
                <p:nvPr/>
              </p:nvSpPr>
              <p:spPr>
                <a:xfrm>
                  <a:off x="8043871" y="3694667"/>
                  <a:ext cx="827735" cy="338554"/>
                </a:xfrm>
                <a:prstGeom prst="rect">
                  <a:avLst/>
                </a:prstGeom>
                <a:noFill/>
              </p:spPr>
              <p:txBody>
                <a:bodyPr wrap="square" rtlCol="0">
                  <a:spAutoFit/>
                </a:bodyPr>
                <a:lstStyle/>
                <a:p>
                  <a:r>
                    <a:rPr lang="fr-FR" sz="1600" b="1" dirty="0" smtClean="0">
                      <a:solidFill>
                        <a:srgbClr val="0000FF"/>
                      </a:solidFill>
                      <a:latin typeface="Arial Narrow" panose="020B0606020202030204" pitchFamily="34" charset="0"/>
                    </a:rPr>
                    <a:t>Li</a:t>
                  </a:r>
                  <a:r>
                    <a:rPr lang="fr-FR" sz="1600" b="1" baseline="30000" dirty="0" smtClean="0">
                      <a:solidFill>
                        <a:srgbClr val="0000FF"/>
                      </a:solidFill>
                      <a:latin typeface="Arial Narrow" panose="020B0606020202030204" pitchFamily="34" charset="0"/>
                    </a:rPr>
                    <a:t>+</a:t>
                  </a:r>
                  <a:endParaRPr lang="fr-FR" sz="1600" b="1" baseline="30000" dirty="0">
                    <a:solidFill>
                      <a:srgbClr val="0000FF"/>
                    </a:solidFill>
                    <a:latin typeface="Arial Narrow" panose="020B0606020202030204" pitchFamily="34" charset="0"/>
                  </a:endParaRPr>
                </a:p>
              </p:txBody>
            </p:sp>
          </p:grpSp>
          <p:sp>
            <p:nvSpPr>
              <p:cNvPr id="40" name="ZoneTexte 39"/>
              <p:cNvSpPr txBox="1"/>
              <p:nvPr/>
            </p:nvSpPr>
            <p:spPr>
              <a:xfrm>
                <a:off x="8425411" y="2884558"/>
                <a:ext cx="1303562" cy="338554"/>
              </a:xfrm>
              <a:prstGeom prst="rect">
                <a:avLst/>
              </a:prstGeom>
              <a:noFill/>
            </p:spPr>
            <p:txBody>
              <a:bodyPr wrap="none" rtlCol="0">
                <a:spAutoFit/>
              </a:bodyPr>
              <a:lstStyle/>
              <a:p>
                <a:r>
                  <a:rPr lang="fr-FR" sz="1600" dirty="0" smtClean="0"/>
                  <a:t>Nanoparticules</a:t>
                </a:r>
                <a:endParaRPr lang="fr-FR" sz="1600" dirty="0"/>
              </a:p>
            </p:txBody>
          </p:sp>
        </p:grpSp>
      </p:grpSp>
    </p:spTree>
    <p:extLst>
      <p:ext uri="{BB962C8B-B14F-4D97-AF65-F5344CB8AC3E}">
        <p14:creationId xmlns:p14="http://schemas.microsoft.com/office/powerpoint/2010/main" val="162220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4"/>
          <p:cNvSpPr>
            <a:spLocks noChangeArrowheads="1"/>
          </p:cNvSpPr>
          <p:nvPr/>
        </p:nvSpPr>
        <p:spPr bwMode="auto">
          <a:xfrm>
            <a:off x="1355283" y="4475289"/>
            <a:ext cx="120332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59" name="ZoneTexte 58"/>
          <p:cNvSpPr txBox="1"/>
          <p:nvPr/>
        </p:nvSpPr>
        <p:spPr>
          <a:xfrm>
            <a:off x="1331471" y="45228"/>
            <a:ext cx="7577715" cy="553998"/>
          </a:xfrm>
          <a:prstGeom prst="rect">
            <a:avLst/>
          </a:prstGeom>
          <a:noFill/>
        </p:spPr>
        <p:txBody>
          <a:bodyPr wrap="none" rtlCol="0">
            <a:spAutoFit/>
          </a:bodyPr>
          <a:lstStyle/>
          <a:p>
            <a:r>
              <a:rPr lang="fr-FR" sz="3000" b="1" dirty="0">
                <a:solidFill>
                  <a:schemeClr val="bg1"/>
                </a:solidFill>
              </a:rPr>
              <a:t>E</a:t>
            </a:r>
            <a:r>
              <a:rPr lang="fr-FR" sz="3000" dirty="0">
                <a:solidFill>
                  <a:schemeClr val="bg1"/>
                </a:solidFill>
              </a:rPr>
              <a:t>tat de l’art au niveau de la recharge du VE à ce jour</a:t>
            </a:r>
            <a:endParaRPr lang="fr-FR" sz="3200" dirty="0">
              <a:solidFill>
                <a:schemeClr val="bg1"/>
              </a:solidFill>
            </a:endParaRPr>
          </a:p>
        </p:txBody>
      </p:sp>
      <p:grpSp>
        <p:nvGrpSpPr>
          <p:cNvPr id="62" name="Groupe 61"/>
          <p:cNvGrpSpPr/>
          <p:nvPr/>
        </p:nvGrpSpPr>
        <p:grpSpPr>
          <a:xfrm>
            <a:off x="411236" y="717915"/>
            <a:ext cx="4187588" cy="2098382"/>
            <a:chOff x="411236" y="870314"/>
            <a:chExt cx="4187588" cy="2098382"/>
          </a:xfrm>
        </p:grpSpPr>
        <p:sp>
          <p:nvSpPr>
            <p:cNvPr id="63" name="ZoneTexte 62"/>
            <p:cNvSpPr txBox="1"/>
            <p:nvPr/>
          </p:nvSpPr>
          <p:spPr>
            <a:xfrm>
              <a:off x="854710" y="1127442"/>
              <a:ext cx="2033752" cy="369332"/>
            </a:xfrm>
            <a:prstGeom prst="rect">
              <a:avLst/>
            </a:prstGeom>
            <a:noFill/>
          </p:spPr>
          <p:txBody>
            <a:bodyPr wrap="square" rtlCol="0">
              <a:spAutoFit/>
            </a:bodyPr>
            <a:lstStyle/>
            <a:p>
              <a:r>
                <a:rPr lang="fr-FR" dirty="0"/>
                <a:t>    </a:t>
              </a:r>
            </a:p>
          </p:txBody>
        </p:sp>
        <p:sp>
          <p:nvSpPr>
            <p:cNvPr id="64" name="ZoneTexte 63"/>
            <p:cNvSpPr txBox="1"/>
            <p:nvPr/>
          </p:nvSpPr>
          <p:spPr>
            <a:xfrm>
              <a:off x="596793" y="870314"/>
              <a:ext cx="3718454" cy="430887"/>
            </a:xfrm>
            <a:prstGeom prst="rect">
              <a:avLst/>
            </a:prstGeom>
            <a:noFill/>
          </p:spPr>
          <p:txBody>
            <a:bodyPr wrap="none" rtlCol="0">
              <a:spAutoFit/>
            </a:bodyPr>
            <a:lstStyle/>
            <a:p>
              <a:r>
                <a:rPr lang="fr-FR" sz="2200" dirty="0"/>
                <a:t>Tests de charge pour la Zoé ZE50</a:t>
              </a:r>
            </a:p>
          </p:txBody>
        </p:sp>
        <p:sp>
          <p:nvSpPr>
            <p:cNvPr id="65" name="ZoneTexte 64"/>
            <p:cNvSpPr txBox="1"/>
            <p:nvPr/>
          </p:nvSpPr>
          <p:spPr>
            <a:xfrm>
              <a:off x="411236" y="1137269"/>
              <a:ext cx="4187588" cy="369332"/>
            </a:xfrm>
            <a:prstGeom prst="rect">
              <a:avLst/>
            </a:prstGeom>
            <a:noFill/>
          </p:spPr>
          <p:txBody>
            <a:bodyPr wrap="square" rtlCol="0">
              <a:spAutoFit/>
            </a:bodyPr>
            <a:lstStyle/>
            <a:p>
              <a:pPr algn="ctr"/>
              <a:r>
                <a:rPr lang="fr-FR" dirty="0">
                  <a:solidFill>
                    <a:srgbClr val="FF0000"/>
                  </a:solidFill>
                </a:rPr>
                <a:t>Batterie de 52 kWh  en 400V </a:t>
              </a:r>
            </a:p>
          </p:txBody>
        </p:sp>
        <p:sp>
          <p:nvSpPr>
            <p:cNvPr id="66" name="ZoneTexte 65"/>
            <p:cNvSpPr txBox="1"/>
            <p:nvPr/>
          </p:nvSpPr>
          <p:spPr>
            <a:xfrm>
              <a:off x="958173" y="1346318"/>
              <a:ext cx="3211135" cy="338554"/>
            </a:xfrm>
            <a:prstGeom prst="rect">
              <a:avLst/>
            </a:prstGeom>
            <a:noFill/>
          </p:spPr>
          <p:txBody>
            <a:bodyPr wrap="none" rtlCol="0">
              <a:spAutoFit/>
            </a:bodyPr>
            <a:lstStyle/>
            <a:p>
              <a:r>
                <a:rPr lang="fr-FR" sz="1600" dirty="0"/>
                <a:t>(Autonomie en usage normal   350 kms )</a:t>
              </a:r>
            </a:p>
          </p:txBody>
        </p:sp>
        <p:pic>
          <p:nvPicPr>
            <p:cNvPr id="67" name="Picture 4" descr="Renault Zoé R135 ZE50 : la Peugeot e-208 en ligne de mire (présentation vidéo)">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67" r="2616" b="10126"/>
            <a:stretch/>
          </p:blipFill>
          <p:spPr bwMode="auto">
            <a:xfrm>
              <a:off x="938587" y="1924175"/>
              <a:ext cx="1692241" cy="10445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e 67"/>
          <p:cNvGrpSpPr/>
          <p:nvPr/>
        </p:nvGrpSpPr>
        <p:grpSpPr>
          <a:xfrm>
            <a:off x="102915" y="2922720"/>
            <a:ext cx="6369688" cy="2261799"/>
            <a:chOff x="-226298" y="3141698"/>
            <a:chExt cx="6527221" cy="2261799"/>
          </a:xfrm>
        </p:grpSpPr>
        <p:grpSp>
          <p:nvGrpSpPr>
            <p:cNvPr id="70" name="Groupe 69"/>
            <p:cNvGrpSpPr/>
            <p:nvPr/>
          </p:nvGrpSpPr>
          <p:grpSpPr>
            <a:xfrm>
              <a:off x="5321366" y="3141698"/>
              <a:ext cx="979557" cy="1423912"/>
              <a:chOff x="5321366" y="3141698"/>
              <a:chExt cx="979557" cy="1423912"/>
            </a:xfrm>
          </p:grpSpPr>
          <p:sp>
            <p:nvSpPr>
              <p:cNvPr id="71" name="Ellipse 70"/>
              <p:cNvSpPr/>
              <p:nvPr/>
            </p:nvSpPr>
            <p:spPr>
              <a:xfrm>
                <a:off x="5321366" y="3141698"/>
                <a:ext cx="111639" cy="1151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2" name="Connecteur droit avec flèche 71"/>
              <p:cNvCxnSpPr/>
              <p:nvPr/>
            </p:nvCxnSpPr>
            <p:spPr>
              <a:xfrm flipV="1">
                <a:off x="5363042" y="3267471"/>
                <a:ext cx="11967" cy="1298139"/>
              </a:xfrm>
              <a:prstGeom prst="straightConnector1">
                <a:avLst/>
              </a:prstGeom>
              <a:ln w="127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a:off x="5442708" y="3201124"/>
                <a:ext cx="858215" cy="10090"/>
              </a:xfrm>
              <a:prstGeom prst="straightConnector1">
                <a:avLst/>
              </a:prstGeom>
              <a:ln w="31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9" name="Rectangle 68"/>
            <p:cNvSpPr/>
            <p:nvPr/>
          </p:nvSpPr>
          <p:spPr>
            <a:xfrm>
              <a:off x="-226298" y="5034165"/>
              <a:ext cx="4822602" cy="369332"/>
            </a:xfrm>
            <a:prstGeom prst="rect">
              <a:avLst/>
            </a:prstGeom>
          </p:spPr>
          <p:txBody>
            <a:bodyPr wrap="none">
              <a:spAutoFit/>
            </a:bodyPr>
            <a:lstStyle/>
            <a:p>
              <a:r>
                <a:rPr lang="fr-FR" dirty="0">
                  <a:solidFill>
                    <a:srgbClr val="1F497D"/>
                  </a:solidFill>
                  <a:latin typeface="Times New Roman" panose="02020603050405020304" pitchFamily="18" charset="0"/>
                  <a:ea typeface="Calibri" panose="020F0502020204030204" pitchFamily="34" charset="0"/>
                </a:rPr>
                <a:t>● C</a:t>
              </a:r>
              <a:r>
                <a:rPr lang="fr-FR" dirty="0">
                  <a:latin typeface="Times New Roman" panose="02020603050405020304" pitchFamily="18" charset="0"/>
                  <a:ea typeface="Calibri" panose="020F0502020204030204" pitchFamily="34" charset="0"/>
                </a:rPr>
                <a:t>harge 15 -&gt; 80% prends à peu près 45-50 min</a:t>
              </a:r>
              <a:endParaRPr lang="fr-FR" dirty="0"/>
            </a:p>
          </p:txBody>
        </p:sp>
      </p:grpSp>
      <p:grpSp>
        <p:nvGrpSpPr>
          <p:cNvPr id="80" name="Groupe 79"/>
          <p:cNvGrpSpPr/>
          <p:nvPr/>
        </p:nvGrpSpPr>
        <p:grpSpPr>
          <a:xfrm>
            <a:off x="2837490" y="1608123"/>
            <a:ext cx="4083535" cy="3171957"/>
            <a:chOff x="2826185" y="1778509"/>
            <a:chExt cx="4083535" cy="3171957"/>
          </a:xfrm>
        </p:grpSpPr>
        <p:sp>
          <p:nvSpPr>
            <p:cNvPr id="4" name="Rectangle 5"/>
            <p:cNvSpPr>
              <a:spLocks noChangeArrowheads="1"/>
            </p:cNvSpPr>
            <p:nvPr/>
          </p:nvSpPr>
          <p:spPr bwMode="auto">
            <a:xfrm>
              <a:off x="3377763" y="2052763"/>
              <a:ext cx="3051183" cy="2452688"/>
            </a:xfrm>
            <a:prstGeom prst="rect">
              <a:avLst/>
            </a:prstGeom>
            <a:noFill/>
            <a:ln w="15875" cap="flat">
              <a:solidFill>
                <a:srgbClr val="385D8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5" name="Freeform 6"/>
            <p:cNvSpPr>
              <a:spLocks noEditPoints="1"/>
            </p:cNvSpPr>
            <p:nvPr/>
          </p:nvSpPr>
          <p:spPr bwMode="auto">
            <a:xfrm>
              <a:off x="4058803" y="2051175"/>
              <a:ext cx="11113" cy="2451100"/>
            </a:xfrm>
            <a:custGeom>
              <a:avLst/>
              <a:gdLst>
                <a:gd name="T0" fmla="*/ 2 w 7"/>
                <a:gd name="T1" fmla="*/ 23 h 1544"/>
                <a:gd name="T2" fmla="*/ 2 w 7"/>
                <a:gd name="T3" fmla="*/ 51 h 1544"/>
                <a:gd name="T4" fmla="*/ 1 w 7"/>
                <a:gd name="T5" fmla="*/ 74 h 1544"/>
                <a:gd name="T6" fmla="*/ 1 w 7"/>
                <a:gd name="T7" fmla="*/ 93 h 1544"/>
                <a:gd name="T8" fmla="*/ 2 w 7"/>
                <a:gd name="T9" fmla="*/ 116 h 1544"/>
                <a:gd name="T10" fmla="*/ 2 w 7"/>
                <a:gd name="T11" fmla="*/ 147 h 1544"/>
                <a:gd name="T12" fmla="*/ 2 w 7"/>
                <a:gd name="T13" fmla="*/ 174 h 1544"/>
                <a:gd name="T14" fmla="*/ 1 w 7"/>
                <a:gd name="T15" fmla="*/ 198 h 1544"/>
                <a:gd name="T16" fmla="*/ 1 w 7"/>
                <a:gd name="T17" fmla="*/ 216 h 1544"/>
                <a:gd name="T18" fmla="*/ 2 w 7"/>
                <a:gd name="T19" fmla="*/ 240 h 1544"/>
                <a:gd name="T20" fmla="*/ 2 w 7"/>
                <a:gd name="T21" fmla="*/ 271 h 1544"/>
                <a:gd name="T22" fmla="*/ 2 w 7"/>
                <a:gd name="T23" fmla="*/ 298 h 1544"/>
                <a:gd name="T24" fmla="*/ 1 w 7"/>
                <a:gd name="T25" fmla="*/ 321 h 1544"/>
                <a:gd name="T26" fmla="*/ 2 w 7"/>
                <a:gd name="T27" fmla="*/ 340 h 1544"/>
                <a:gd name="T28" fmla="*/ 3 w 7"/>
                <a:gd name="T29" fmla="*/ 363 h 1544"/>
                <a:gd name="T30" fmla="*/ 3 w 7"/>
                <a:gd name="T31" fmla="*/ 394 h 1544"/>
                <a:gd name="T32" fmla="*/ 3 w 7"/>
                <a:gd name="T33" fmla="*/ 422 h 1544"/>
                <a:gd name="T34" fmla="*/ 2 w 7"/>
                <a:gd name="T35" fmla="*/ 445 h 1544"/>
                <a:gd name="T36" fmla="*/ 2 w 7"/>
                <a:gd name="T37" fmla="*/ 464 h 1544"/>
                <a:gd name="T38" fmla="*/ 3 w 7"/>
                <a:gd name="T39" fmla="*/ 487 h 1544"/>
                <a:gd name="T40" fmla="*/ 3 w 7"/>
                <a:gd name="T41" fmla="*/ 518 h 1544"/>
                <a:gd name="T42" fmla="*/ 3 w 7"/>
                <a:gd name="T43" fmla="*/ 546 h 1544"/>
                <a:gd name="T44" fmla="*/ 2 w 7"/>
                <a:gd name="T45" fmla="*/ 569 h 1544"/>
                <a:gd name="T46" fmla="*/ 2 w 7"/>
                <a:gd name="T47" fmla="*/ 588 h 1544"/>
                <a:gd name="T48" fmla="*/ 4 w 7"/>
                <a:gd name="T49" fmla="*/ 611 h 1544"/>
                <a:gd name="T50" fmla="*/ 4 w 7"/>
                <a:gd name="T51" fmla="*/ 642 h 1544"/>
                <a:gd name="T52" fmla="*/ 4 w 7"/>
                <a:gd name="T53" fmla="*/ 670 h 1544"/>
                <a:gd name="T54" fmla="*/ 3 w 7"/>
                <a:gd name="T55" fmla="*/ 693 h 1544"/>
                <a:gd name="T56" fmla="*/ 3 w 7"/>
                <a:gd name="T57" fmla="*/ 712 h 1544"/>
                <a:gd name="T58" fmla="*/ 4 w 7"/>
                <a:gd name="T59" fmla="*/ 735 h 1544"/>
                <a:gd name="T60" fmla="*/ 4 w 7"/>
                <a:gd name="T61" fmla="*/ 766 h 1544"/>
                <a:gd name="T62" fmla="*/ 4 w 7"/>
                <a:gd name="T63" fmla="*/ 793 h 1544"/>
                <a:gd name="T64" fmla="*/ 3 w 7"/>
                <a:gd name="T65" fmla="*/ 817 h 1544"/>
                <a:gd name="T66" fmla="*/ 3 w 7"/>
                <a:gd name="T67" fmla="*/ 835 h 1544"/>
                <a:gd name="T68" fmla="*/ 4 w 7"/>
                <a:gd name="T69" fmla="*/ 859 h 1544"/>
                <a:gd name="T70" fmla="*/ 5 w 7"/>
                <a:gd name="T71" fmla="*/ 890 h 1544"/>
                <a:gd name="T72" fmla="*/ 5 w 7"/>
                <a:gd name="T73" fmla="*/ 917 h 1544"/>
                <a:gd name="T74" fmla="*/ 4 w 7"/>
                <a:gd name="T75" fmla="*/ 940 h 1544"/>
                <a:gd name="T76" fmla="*/ 4 w 7"/>
                <a:gd name="T77" fmla="*/ 959 h 1544"/>
                <a:gd name="T78" fmla="*/ 5 w 7"/>
                <a:gd name="T79" fmla="*/ 982 h 1544"/>
                <a:gd name="T80" fmla="*/ 5 w 7"/>
                <a:gd name="T81" fmla="*/ 1013 h 1544"/>
                <a:gd name="T82" fmla="*/ 5 w 7"/>
                <a:gd name="T83" fmla="*/ 1041 h 1544"/>
                <a:gd name="T84" fmla="*/ 4 w 7"/>
                <a:gd name="T85" fmla="*/ 1064 h 1544"/>
                <a:gd name="T86" fmla="*/ 4 w 7"/>
                <a:gd name="T87" fmla="*/ 1083 h 1544"/>
                <a:gd name="T88" fmla="*/ 5 w 7"/>
                <a:gd name="T89" fmla="*/ 1106 h 1544"/>
                <a:gd name="T90" fmla="*/ 5 w 7"/>
                <a:gd name="T91" fmla="*/ 1137 h 1544"/>
                <a:gd name="T92" fmla="*/ 5 w 7"/>
                <a:gd name="T93" fmla="*/ 1165 h 1544"/>
                <a:gd name="T94" fmla="*/ 4 w 7"/>
                <a:gd name="T95" fmla="*/ 1188 h 1544"/>
                <a:gd name="T96" fmla="*/ 5 w 7"/>
                <a:gd name="T97" fmla="*/ 1207 h 1544"/>
                <a:gd name="T98" fmla="*/ 6 w 7"/>
                <a:gd name="T99" fmla="*/ 1230 h 1544"/>
                <a:gd name="T100" fmla="*/ 6 w 7"/>
                <a:gd name="T101" fmla="*/ 1261 h 1544"/>
                <a:gd name="T102" fmla="*/ 6 w 7"/>
                <a:gd name="T103" fmla="*/ 1289 h 1544"/>
                <a:gd name="T104" fmla="*/ 5 w 7"/>
                <a:gd name="T105" fmla="*/ 1312 h 1544"/>
                <a:gd name="T106" fmla="*/ 5 w 7"/>
                <a:gd name="T107" fmla="*/ 1331 h 1544"/>
                <a:gd name="T108" fmla="*/ 6 w 7"/>
                <a:gd name="T109" fmla="*/ 1354 h 1544"/>
                <a:gd name="T110" fmla="*/ 6 w 7"/>
                <a:gd name="T111" fmla="*/ 1385 h 1544"/>
                <a:gd name="T112" fmla="*/ 6 w 7"/>
                <a:gd name="T113" fmla="*/ 1413 h 1544"/>
                <a:gd name="T114" fmla="*/ 5 w 7"/>
                <a:gd name="T115" fmla="*/ 1436 h 1544"/>
                <a:gd name="T116" fmla="*/ 5 w 7"/>
                <a:gd name="T117" fmla="*/ 1455 h 1544"/>
                <a:gd name="T118" fmla="*/ 7 w 7"/>
                <a:gd name="T119" fmla="*/ 1478 h 1544"/>
                <a:gd name="T120" fmla="*/ 7 w 7"/>
                <a:gd name="T121" fmla="*/ 1509 h 1544"/>
                <a:gd name="T122" fmla="*/ 7 w 7"/>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544">
                  <a:moveTo>
                    <a:pt x="1" y="0"/>
                  </a:moveTo>
                  <a:lnTo>
                    <a:pt x="1" y="4"/>
                  </a:lnTo>
                  <a:lnTo>
                    <a:pt x="0" y="4"/>
                  </a:lnTo>
                  <a:lnTo>
                    <a:pt x="0" y="0"/>
                  </a:lnTo>
                  <a:lnTo>
                    <a:pt x="1" y="0"/>
                  </a:lnTo>
                  <a:close/>
                  <a:moveTo>
                    <a:pt x="1" y="7"/>
                  </a:moveTo>
                  <a:lnTo>
                    <a:pt x="1" y="12"/>
                  </a:lnTo>
                  <a:lnTo>
                    <a:pt x="0" y="12"/>
                  </a:lnTo>
                  <a:lnTo>
                    <a:pt x="0" y="7"/>
                  </a:lnTo>
                  <a:lnTo>
                    <a:pt x="1" y="7"/>
                  </a:lnTo>
                  <a:close/>
                  <a:moveTo>
                    <a:pt x="1" y="15"/>
                  </a:moveTo>
                  <a:lnTo>
                    <a:pt x="1" y="20"/>
                  </a:lnTo>
                  <a:lnTo>
                    <a:pt x="0" y="20"/>
                  </a:lnTo>
                  <a:lnTo>
                    <a:pt x="0" y="15"/>
                  </a:lnTo>
                  <a:lnTo>
                    <a:pt x="1" y="15"/>
                  </a:lnTo>
                  <a:close/>
                  <a:moveTo>
                    <a:pt x="2" y="23"/>
                  </a:moveTo>
                  <a:lnTo>
                    <a:pt x="2" y="27"/>
                  </a:lnTo>
                  <a:lnTo>
                    <a:pt x="0" y="27"/>
                  </a:lnTo>
                  <a:lnTo>
                    <a:pt x="0" y="23"/>
                  </a:lnTo>
                  <a:lnTo>
                    <a:pt x="2" y="23"/>
                  </a:lnTo>
                  <a:close/>
                  <a:moveTo>
                    <a:pt x="2" y="31"/>
                  </a:moveTo>
                  <a:lnTo>
                    <a:pt x="2" y="35"/>
                  </a:lnTo>
                  <a:lnTo>
                    <a:pt x="0" y="35"/>
                  </a:lnTo>
                  <a:lnTo>
                    <a:pt x="0" y="31"/>
                  </a:lnTo>
                  <a:lnTo>
                    <a:pt x="2" y="31"/>
                  </a:lnTo>
                  <a:close/>
                  <a:moveTo>
                    <a:pt x="2" y="38"/>
                  </a:moveTo>
                  <a:lnTo>
                    <a:pt x="2" y="43"/>
                  </a:lnTo>
                  <a:lnTo>
                    <a:pt x="0" y="43"/>
                  </a:lnTo>
                  <a:lnTo>
                    <a:pt x="0" y="38"/>
                  </a:lnTo>
                  <a:lnTo>
                    <a:pt x="2" y="38"/>
                  </a:lnTo>
                  <a:close/>
                  <a:moveTo>
                    <a:pt x="2" y="46"/>
                  </a:moveTo>
                  <a:lnTo>
                    <a:pt x="2" y="51"/>
                  </a:lnTo>
                  <a:lnTo>
                    <a:pt x="0" y="51"/>
                  </a:lnTo>
                  <a:lnTo>
                    <a:pt x="0" y="46"/>
                  </a:lnTo>
                  <a:lnTo>
                    <a:pt x="2" y="46"/>
                  </a:lnTo>
                  <a:close/>
                  <a:moveTo>
                    <a:pt x="2" y="54"/>
                  </a:moveTo>
                  <a:lnTo>
                    <a:pt x="2" y="58"/>
                  </a:lnTo>
                  <a:lnTo>
                    <a:pt x="0" y="58"/>
                  </a:lnTo>
                  <a:lnTo>
                    <a:pt x="0" y="54"/>
                  </a:lnTo>
                  <a:lnTo>
                    <a:pt x="2" y="54"/>
                  </a:lnTo>
                  <a:close/>
                  <a:moveTo>
                    <a:pt x="2" y="62"/>
                  </a:moveTo>
                  <a:lnTo>
                    <a:pt x="2" y="66"/>
                  </a:lnTo>
                  <a:lnTo>
                    <a:pt x="1" y="66"/>
                  </a:lnTo>
                  <a:lnTo>
                    <a:pt x="1" y="62"/>
                  </a:lnTo>
                  <a:lnTo>
                    <a:pt x="2" y="62"/>
                  </a:lnTo>
                  <a:close/>
                  <a:moveTo>
                    <a:pt x="2" y="69"/>
                  </a:moveTo>
                  <a:lnTo>
                    <a:pt x="2" y="74"/>
                  </a:lnTo>
                  <a:lnTo>
                    <a:pt x="1" y="74"/>
                  </a:lnTo>
                  <a:lnTo>
                    <a:pt x="1" y="69"/>
                  </a:lnTo>
                  <a:lnTo>
                    <a:pt x="2" y="69"/>
                  </a:lnTo>
                  <a:close/>
                  <a:moveTo>
                    <a:pt x="2" y="77"/>
                  </a:moveTo>
                  <a:lnTo>
                    <a:pt x="2" y="82"/>
                  </a:lnTo>
                  <a:lnTo>
                    <a:pt x="1" y="82"/>
                  </a:lnTo>
                  <a:lnTo>
                    <a:pt x="1" y="77"/>
                  </a:lnTo>
                  <a:lnTo>
                    <a:pt x="2" y="77"/>
                  </a:lnTo>
                  <a:close/>
                  <a:moveTo>
                    <a:pt x="2" y="85"/>
                  </a:moveTo>
                  <a:lnTo>
                    <a:pt x="2" y="89"/>
                  </a:lnTo>
                  <a:lnTo>
                    <a:pt x="1" y="89"/>
                  </a:lnTo>
                  <a:lnTo>
                    <a:pt x="1" y="85"/>
                  </a:lnTo>
                  <a:lnTo>
                    <a:pt x="2" y="85"/>
                  </a:lnTo>
                  <a:close/>
                  <a:moveTo>
                    <a:pt x="2" y="93"/>
                  </a:moveTo>
                  <a:lnTo>
                    <a:pt x="2" y="97"/>
                  </a:lnTo>
                  <a:lnTo>
                    <a:pt x="1" y="97"/>
                  </a:lnTo>
                  <a:lnTo>
                    <a:pt x="1" y="93"/>
                  </a:lnTo>
                  <a:lnTo>
                    <a:pt x="2" y="93"/>
                  </a:lnTo>
                  <a:close/>
                  <a:moveTo>
                    <a:pt x="2" y="100"/>
                  </a:moveTo>
                  <a:lnTo>
                    <a:pt x="2" y="105"/>
                  </a:lnTo>
                  <a:lnTo>
                    <a:pt x="1" y="105"/>
                  </a:lnTo>
                  <a:lnTo>
                    <a:pt x="1" y="100"/>
                  </a:lnTo>
                  <a:lnTo>
                    <a:pt x="2" y="100"/>
                  </a:lnTo>
                  <a:close/>
                  <a:moveTo>
                    <a:pt x="2" y="108"/>
                  </a:moveTo>
                  <a:lnTo>
                    <a:pt x="2" y="112"/>
                  </a:lnTo>
                  <a:lnTo>
                    <a:pt x="1" y="112"/>
                  </a:lnTo>
                  <a:lnTo>
                    <a:pt x="1" y="108"/>
                  </a:lnTo>
                  <a:lnTo>
                    <a:pt x="2" y="108"/>
                  </a:lnTo>
                  <a:close/>
                  <a:moveTo>
                    <a:pt x="2" y="116"/>
                  </a:moveTo>
                  <a:lnTo>
                    <a:pt x="2" y="120"/>
                  </a:lnTo>
                  <a:lnTo>
                    <a:pt x="1" y="120"/>
                  </a:lnTo>
                  <a:lnTo>
                    <a:pt x="1" y="116"/>
                  </a:lnTo>
                  <a:lnTo>
                    <a:pt x="2" y="116"/>
                  </a:lnTo>
                  <a:close/>
                  <a:moveTo>
                    <a:pt x="2" y="124"/>
                  </a:moveTo>
                  <a:lnTo>
                    <a:pt x="2" y="128"/>
                  </a:lnTo>
                  <a:lnTo>
                    <a:pt x="1" y="128"/>
                  </a:lnTo>
                  <a:lnTo>
                    <a:pt x="1" y="124"/>
                  </a:lnTo>
                  <a:lnTo>
                    <a:pt x="2" y="124"/>
                  </a:lnTo>
                  <a:close/>
                  <a:moveTo>
                    <a:pt x="2" y="131"/>
                  </a:moveTo>
                  <a:lnTo>
                    <a:pt x="2" y="136"/>
                  </a:lnTo>
                  <a:lnTo>
                    <a:pt x="1" y="136"/>
                  </a:lnTo>
                  <a:lnTo>
                    <a:pt x="1" y="131"/>
                  </a:lnTo>
                  <a:lnTo>
                    <a:pt x="2" y="131"/>
                  </a:lnTo>
                  <a:close/>
                  <a:moveTo>
                    <a:pt x="2" y="139"/>
                  </a:moveTo>
                  <a:lnTo>
                    <a:pt x="2" y="143"/>
                  </a:lnTo>
                  <a:lnTo>
                    <a:pt x="1" y="143"/>
                  </a:lnTo>
                  <a:lnTo>
                    <a:pt x="1" y="139"/>
                  </a:lnTo>
                  <a:lnTo>
                    <a:pt x="2" y="139"/>
                  </a:lnTo>
                  <a:close/>
                  <a:moveTo>
                    <a:pt x="2" y="147"/>
                  </a:moveTo>
                  <a:lnTo>
                    <a:pt x="2" y="151"/>
                  </a:lnTo>
                  <a:lnTo>
                    <a:pt x="1" y="151"/>
                  </a:lnTo>
                  <a:lnTo>
                    <a:pt x="1" y="147"/>
                  </a:lnTo>
                  <a:lnTo>
                    <a:pt x="2" y="147"/>
                  </a:lnTo>
                  <a:close/>
                  <a:moveTo>
                    <a:pt x="2" y="154"/>
                  </a:moveTo>
                  <a:lnTo>
                    <a:pt x="2" y="159"/>
                  </a:lnTo>
                  <a:lnTo>
                    <a:pt x="1" y="159"/>
                  </a:lnTo>
                  <a:lnTo>
                    <a:pt x="1" y="154"/>
                  </a:lnTo>
                  <a:lnTo>
                    <a:pt x="2" y="154"/>
                  </a:lnTo>
                  <a:close/>
                  <a:moveTo>
                    <a:pt x="2" y="162"/>
                  </a:moveTo>
                  <a:lnTo>
                    <a:pt x="2" y="167"/>
                  </a:lnTo>
                  <a:lnTo>
                    <a:pt x="1" y="167"/>
                  </a:lnTo>
                  <a:lnTo>
                    <a:pt x="1" y="162"/>
                  </a:lnTo>
                  <a:lnTo>
                    <a:pt x="2" y="162"/>
                  </a:lnTo>
                  <a:close/>
                  <a:moveTo>
                    <a:pt x="2" y="170"/>
                  </a:moveTo>
                  <a:lnTo>
                    <a:pt x="2" y="174"/>
                  </a:lnTo>
                  <a:lnTo>
                    <a:pt x="1" y="174"/>
                  </a:lnTo>
                  <a:lnTo>
                    <a:pt x="1" y="170"/>
                  </a:lnTo>
                  <a:lnTo>
                    <a:pt x="2" y="170"/>
                  </a:lnTo>
                  <a:close/>
                  <a:moveTo>
                    <a:pt x="2" y="178"/>
                  </a:moveTo>
                  <a:lnTo>
                    <a:pt x="2" y="182"/>
                  </a:lnTo>
                  <a:lnTo>
                    <a:pt x="1" y="182"/>
                  </a:lnTo>
                  <a:lnTo>
                    <a:pt x="1" y="178"/>
                  </a:lnTo>
                  <a:lnTo>
                    <a:pt x="2" y="178"/>
                  </a:lnTo>
                  <a:close/>
                  <a:moveTo>
                    <a:pt x="2" y="185"/>
                  </a:moveTo>
                  <a:lnTo>
                    <a:pt x="2" y="190"/>
                  </a:lnTo>
                  <a:lnTo>
                    <a:pt x="1" y="190"/>
                  </a:lnTo>
                  <a:lnTo>
                    <a:pt x="1" y="185"/>
                  </a:lnTo>
                  <a:lnTo>
                    <a:pt x="2" y="185"/>
                  </a:lnTo>
                  <a:close/>
                  <a:moveTo>
                    <a:pt x="2" y="193"/>
                  </a:moveTo>
                  <a:lnTo>
                    <a:pt x="2" y="198"/>
                  </a:lnTo>
                  <a:lnTo>
                    <a:pt x="1" y="198"/>
                  </a:lnTo>
                  <a:lnTo>
                    <a:pt x="1" y="193"/>
                  </a:lnTo>
                  <a:lnTo>
                    <a:pt x="2" y="193"/>
                  </a:lnTo>
                  <a:close/>
                  <a:moveTo>
                    <a:pt x="2" y="201"/>
                  </a:moveTo>
                  <a:lnTo>
                    <a:pt x="2" y="205"/>
                  </a:lnTo>
                  <a:lnTo>
                    <a:pt x="1" y="205"/>
                  </a:lnTo>
                  <a:lnTo>
                    <a:pt x="1" y="201"/>
                  </a:lnTo>
                  <a:lnTo>
                    <a:pt x="2" y="201"/>
                  </a:lnTo>
                  <a:close/>
                  <a:moveTo>
                    <a:pt x="2" y="209"/>
                  </a:moveTo>
                  <a:lnTo>
                    <a:pt x="2" y="213"/>
                  </a:lnTo>
                  <a:lnTo>
                    <a:pt x="1" y="213"/>
                  </a:lnTo>
                  <a:lnTo>
                    <a:pt x="1" y="209"/>
                  </a:lnTo>
                  <a:lnTo>
                    <a:pt x="2" y="209"/>
                  </a:lnTo>
                  <a:close/>
                  <a:moveTo>
                    <a:pt x="2" y="216"/>
                  </a:moveTo>
                  <a:lnTo>
                    <a:pt x="2" y="221"/>
                  </a:lnTo>
                  <a:lnTo>
                    <a:pt x="1" y="221"/>
                  </a:lnTo>
                  <a:lnTo>
                    <a:pt x="1" y="216"/>
                  </a:lnTo>
                  <a:lnTo>
                    <a:pt x="2" y="216"/>
                  </a:lnTo>
                  <a:close/>
                  <a:moveTo>
                    <a:pt x="2" y="224"/>
                  </a:moveTo>
                  <a:lnTo>
                    <a:pt x="2" y="229"/>
                  </a:lnTo>
                  <a:lnTo>
                    <a:pt x="1" y="229"/>
                  </a:lnTo>
                  <a:lnTo>
                    <a:pt x="1" y="224"/>
                  </a:lnTo>
                  <a:lnTo>
                    <a:pt x="2" y="224"/>
                  </a:lnTo>
                  <a:close/>
                  <a:moveTo>
                    <a:pt x="2" y="232"/>
                  </a:moveTo>
                  <a:lnTo>
                    <a:pt x="2" y="236"/>
                  </a:lnTo>
                  <a:lnTo>
                    <a:pt x="1" y="236"/>
                  </a:lnTo>
                  <a:lnTo>
                    <a:pt x="1" y="232"/>
                  </a:lnTo>
                  <a:lnTo>
                    <a:pt x="2" y="232"/>
                  </a:lnTo>
                  <a:close/>
                  <a:moveTo>
                    <a:pt x="2" y="240"/>
                  </a:moveTo>
                  <a:lnTo>
                    <a:pt x="2" y="244"/>
                  </a:lnTo>
                  <a:lnTo>
                    <a:pt x="1" y="244"/>
                  </a:lnTo>
                  <a:lnTo>
                    <a:pt x="1" y="240"/>
                  </a:lnTo>
                  <a:lnTo>
                    <a:pt x="2" y="240"/>
                  </a:lnTo>
                  <a:close/>
                  <a:moveTo>
                    <a:pt x="2" y="247"/>
                  </a:moveTo>
                  <a:lnTo>
                    <a:pt x="2" y="252"/>
                  </a:lnTo>
                  <a:lnTo>
                    <a:pt x="1" y="252"/>
                  </a:lnTo>
                  <a:lnTo>
                    <a:pt x="1" y="247"/>
                  </a:lnTo>
                  <a:lnTo>
                    <a:pt x="2" y="247"/>
                  </a:lnTo>
                  <a:close/>
                  <a:moveTo>
                    <a:pt x="2" y="255"/>
                  </a:moveTo>
                  <a:lnTo>
                    <a:pt x="2" y="260"/>
                  </a:lnTo>
                  <a:lnTo>
                    <a:pt x="1" y="260"/>
                  </a:lnTo>
                  <a:lnTo>
                    <a:pt x="1" y="255"/>
                  </a:lnTo>
                  <a:lnTo>
                    <a:pt x="2" y="255"/>
                  </a:lnTo>
                  <a:close/>
                  <a:moveTo>
                    <a:pt x="2" y="263"/>
                  </a:moveTo>
                  <a:lnTo>
                    <a:pt x="2" y="267"/>
                  </a:lnTo>
                  <a:lnTo>
                    <a:pt x="1" y="267"/>
                  </a:lnTo>
                  <a:lnTo>
                    <a:pt x="1" y="263"/>
                  </a:lnTo>
                  <a:lnTo>
                    <a:pt x="2" y="263"/>
                  </a:lnTo>
                  <a:close/>
                  <a:moveTo>
                    <a:pt x="2" y="271"/>
                  </a:moveTo>
                  <a:lnTo>
                    <a:pt x="2" y="275"/>
                  </a:lnTo>
                  <a:lnTo>
                    <a:pt x="1" y="275"/>
                  </a:lnTo>
                  <a:lnTo>
                    <a:pt x="1" y="271"/>
                  </a:lnTo>
                  <a:lnTo>
                    <a:pt x="2" y="271"/>
                  </a:lnTo>
                  <a:close/>
                  <a:moveTo>
                    <a:pt x="2" y="278"/>
                  </a:moveTo>
                  <a:lnTo>
                    <a:pt x="2" y="283"/>
                  </a:lnTo>
                  <a:lnTo>
                    <a:pt x="1" y="283"/>
                  </a:lnTo>
                  <a:lnTo>
                    <a:pt x="1" y="278"/>
                  </a:lnTo>
                  <a:lnTo>
                    <a:pt x="2" y="278"/>
                  </a:lnTo>
                  <a:close/>
                  <a:moveTo>
                    <a:pt x="2" y="286"/>
                  </a:moveTo>
                  <a:lnTo>
                    <a:pt x="2" y="290"/>
                  </a:lnTo>
                  <a:lnTo>
                    <a:pt x="1" y="290"/>
                  </a:lnTo>
                  <a:lnTo>
                    <a:pt x="1" y="286"/>
                  </a:lnTo>
                  <a:lnTo>
                    <a:pt x="2" y="286"/>
                  </a:lnTo>
                  <a:close/>
                  <a:moveTo>
                    <a:pt x="2" y="294"/>
                  </a:moveTo>
                  <a:lnTo>
                    <a:pt x="2" y="298"/>
                  </a:lnTo>
                  <a:lnTo>
                    <a:pt x="1" y="298"/>
                  </a:lnTo>
                  <a:lnTo>
                    <a:pt x="1" y="294"/>
                  </a:lnTo>
                  <a:lnTo>
                    <a:pt x="2" y="294"/>
                  </a:lnTo>
                  <a:close/>
                  <a:moveTo>
                    <a:pt x="2" y="302"/>
                  </a:moveTo>
                  <a:lnTo>
                    <a:pt x="2" y="306"/>
                  </a:lnTo>
                  <a:lnTo>
                    <a:pt x="1" y="306"/>
                  </a:lnTo>
                  <a:lnTo>
                    <a:pt x="1" y="302"/>
                  </a:lnTo>
                  <a:lnTo>
                    <a:pt x="2" y="302"/>
                  </a:lnTo>
                  <a:close/>
                  <a:moveTo>
                    <a:pt x="2" y="309"/>
                  </a:moveTo>
                  <a:lnTo>
                    <a:pt x="2" y="314"/>
                  </a:lnTo>
                  <a:lnTo>
                    <a:pt x="1" y="314"/>
                  </a:lnTo>
                  <a:lnTo>
                    <a:pt x="1" y="309"/>
                  </a:lnTo>
                  <a:lnTo>
                    <a:pt x="2" y="309"/>
                  </a:lnTo>
                  <a:close/>
                  <a:moveTo>
                    <a:pt x="3" y="317"/>
                  </a:moveTo>
                  <a:lnTo>
                    <a:pt x="3" y="321"/>
                  </a:lnTo>
                  <a:lnTo>
                    <a:pt x="1" y="321"/>
                  </a:lnTo>
                  <a:lnTo>
                    <a:pt x="1" y="317"/>
                  </a:lnTo>
                  <a:lnTo>
                    <a:pt x="3" y="317"/>
                  </a:lnTo>
                  <a:close/>
                  <a:moveTo>
                    <a:pt x="3" y="325"/>
                  </a:moveTo>
                  <a:lnTo>
                    <a:pt x="3" y="329"/>
                  </a:lnTo>
                  <a:lnTo>
                    <a:pt x="1" y="329"/>
                  </a:lnTo>
                  <a:lnTo>
                    <a:pt x="1" y="325"/>
                  </a:lnTo>
                  <a:lnTo>
                    <a:pt x="3" y="325"/>
                  </a:lnTo>
                  <a:close/>
                  <a:moveTo>
                    <a:pt x="3" y="332"/>
                  </a:moveTo>
                  <a:lnTo>
                    <a:pt x="3" y="337"/>
                  </a:lnTo>
                  <a:lnTo>
                    <a:pt x="2" y="337"/>
                  </a:lnTo>
                  <a:lnTo>
                    <a:pt x="1" y="332"/>
                  </a:lnTo>
                  <a:lnTo>
                    <a:pt x="3" y="332"/>
                  </a:lnTo>
                  <a:close/>
                  <a:moveTo>
                    <a:pt x="3" y="340"/>
                  </a:moveTo>
                  <a:lnTo>
                    <a:pt x="3" y="345"/>
                  </a:lnTo>
                  <a:lnTo>
                    <a:pt x="2" y="345"/>
                  </a:lnTo>
                  <a:lnTo>
                    <a:pt x="2" y="340"/>
                  </a:lnTo>
                  <a:lnTo>
                    <a:pt x="3" y="340"/>
                  </a:lnTo>
                  <a:close/>
                  <a:moveTo>
                    <a:pt x="3" y="348"/>
                  </a:moveTo>
                  <a:lnTo>
                    <a:pt x="3" y="352"/>
                  </a:lnTo>
                  <a:lnTo>
                    <a:pt x="2" y="352"/>
                  </a:lnTo>
                  <a:lnTo>
                    <a:pt x="2" y="348"/>
                  </a:lnTo>
                  <a:lnTo>
                    <a:pt x="3" y="348"/>
                  </a:lnTo>
                  <a:close/>
                  <a:moveTo>
                    <a:pt x="3" y="356"/>
                  </a:moveTo>
                  <a:lnTo>
                    <a:pt x="3" y="360"/>
                  </a:lnTo>
                  <a:lnTo>
                    <a:pt x="2" y="360"/>
                  </a:lnTo>
                  <a:lnTo>
                    <a:pt x="2" y="356"/>
                  </a:lnTo>
                  <a:lnTo>
                    <a:pt x="3" y="356"/>
                  </a:lnTo>
                  <a:close/>
                  <a:moveTo>
                    <a:pt x="3" y="363"/>
                  </a:moveTo>
                  <a:lnTo>
                    <a:pt x="3" y="368"/>
                  </a:lnTo>
                  <a:lnTo>
                    <a:pt x="2" y="368"/>
                  </a:lnTo>
                  <a:lnTo>
                    <a:pt x="2" y="363"/>
                  </a:lnTo>
                  <a:lnTo>
                    <a:pt x="3" y="363"/>
                  </a:lnTo>
                  <a:close/>
                  <a:moveTo>
                    <a:pt x="3" y="371"/>
                  </a:moveTo>
                  <a:lnTo>
                    <a:pt x="3" y="376"/>
                  </a:lnTo>
                  <a:lnTo>
                    <a:pt x="2" y="376"/>
                  </a:lnTo>
                  <a:lnTo>
                    <a:pt x="2" y="371"/>
                  </a:lnTo>
                  <a:lnTo>
                    <a:pt x="3" y="371"/>
                  </a:lnTo>
                  <a:close/>
                  <a:moveTo>
                    <a:pt x="3" y="379"/>
                  </a:moveTo>
                  <a:lnTo>
                    <a:pt x="3" y="383"/>
                  </a:lnTo>
                  <a:lnTo>
                    <a:pt x="2" y="383"/>
                  </a:lnTo>
                  <a:lnTo>
                    <a:pt x="2" y="379"/>
                  </a:lnTo>
                  <a:lnTo>
                    <a:pt x="3" y="379"/>
                  </a:lnTo>
                  <a:close/>
                  <a:moveTo>
                    <a:pt x="3" y="387"/>
                  </a:moveTo>
                  <a:lnTo>
                    <a:pt x="3" y="391"/>
                  </a:lnTo>
                  <a:lnTo>
                    <a:pt x="2" y="391"/>
                  </a:lnTo>
                  <a:lnTo>
                    <a:pt x="2" y="387"/>
                  </a:lnTo>
                  <a:lnTo>
                    <a:pt x="3" y="387"/>
                  </a:lnTo>
                  <a:close/>
                  <a:moveTo>
                    <a:pt x="3" y="394"/>
                  </a:moveTo>
                  <a:lnTo>
                    <a:pt x="3" y="399"/>
                  </a:lnTo>
                  <a:lnTo>
                    <a:pt x="2" y="399"/>
                  </a:lnTo>
                  <a:lnTo>
                    <a:pt x="2" y="394"/>
                  </a:lnTo>
                  <a:lnTo>
                    <a:pt x="3" y="394"/>
                  </a:lnTo>
                  <a:close/>
                  <a:moveTo>
                    <a:pt x="3" y="402"/>
                  </a:moveTo>
                  <a:lnTo>
                    <a:pt x="3" y="407"/>
                  </a:lnTo>
                  <a:lnTo>
                    <a:pt x="2" y="407"/>
                  </a:lnTo>
                  <a:lnTo>
                    <a:pt x="2" y="402"/>
                  </a:lnTo>
                  <a:lnTo>
                    <a:pt x="3" y="402"/>
                  </a:lnTo>
                  <a:close/>
                  <a:moveTo>
                    <a:pt x="3" y="410"/>
                  </a:moveTo>
                  <a:lnTo>
                    <a:pt x="3" y="414"/>
                  </a:lnTo>
                  <a:lnTo>
                    <a:pt x="2" y="414"/>
                  </a:lnTo>
                  <a:lnTo>
                    <a:pt x="2" y="410"/>
                  </a:lnTo>
                  <a:lnTo>
                    <a:pt x="3" y="410"/>
                  </a:lnTo>
                  <a:close/>
                  <a:moveTo>
                    <a:pt x="3" y="418"/>
                  </a:moveTo>
                  <a:lnTo>
                    <a:pt x="3" y="422"/>
                  </a:lnTo>
                  <a:lnTo>
                    <a:pt x="2" y="422"/>
                  </a:lnTo>
                  <a:lnTo>
                    <a:pt x="2" y="418"/>
                  </a:lnTo>
                  <a:lnTo>
                    <a:pt x="3" y="418"/>
                  </a:lnTo>
                  <a:close/>
                  <a:moveTo>
                    <a:pt x="3" y="425"/>
                  </a:moveTo>
                  <a:lnTo>
                    <a:pt x="3" y="430"/>
                  </a:lnTo>
                  <a:lnTo>
                    <a:pt x="2" y="430"/>
                  </a:lnTo>
                  <a:lnTo>
                    <a:pt x="2" y="425"/>
                  </a:lnTo>
                  <a:lnTo>
                    <a:pt x="3" y="425"/>
                  </a:lnTo>
                  <a:close/>
                  <a:moveTo>
                    <a:pt x="3" y="433"/>
                  </a:moveTo>
                  <a:lnTo>
                    <a:pt x="3" y="437"/>
                  </a:lnTo>
                  <a:lnTo>
                    <a:pt x="2" y="437"/>
                  </a:lnTo>
                  <a:lnTo>
                    <a:pt x="2" y="433"/>
                  </a:lnTo>
                  <a:lnTo>
                    <a:pt x="3" y="433"/>
                  </a:lnTo>
                  <a:close/>
                  <a:moveTo>
                    <a:pt x="3" y="441"/>
                  </a:moveTo>
                  <a:lnTo>
                    <a:pt x="3" y="445"/>
                  </a:lnTo>
                  <a:lnTo>
                    <a:pt x="2" y="445"/>
                  </a:lnTo>
                  <a:lnTo>
                    <a:pt x="2" y="441"/>
                  </a:lnTo>
                  <a:lnTo>
                    <a:pt x="3" y="441"/>
                  </a:lnTo>
                  <a:close/>
                  <a:moveTo>
                    <a:pt x="3" y="449"/>
                  </a:moveTo>
                  <a:lnTo>
                    <a:pt x="3" y="453"/>
                  </a:lnTo>
                  <a:lnTo>
                    <a:pt x="2" y="453"/>
                  </a:lnTo>
                  <a:lnTo>
                    <a:pt x="2" y="449"/>
                  </a:lnTo>
                  <a:lnTo>
                    <a:pt x="3" y="449"/>
                  </a:lnTo>
                  <a:close/>
                  <a:moveTo>
                    <a:pt x="3" y="456"/>
                  </a:moveTo>
                  <a:lnTo>
                    <a:pt x="3" y="461"/>
                  </a:lnTo>
                  <a:lnTo>
                    <a:pt x="2" y="461"/>
                  </a:lnTo>
                  <a:lnTo>
                    <a:pt x="2" y="456"/>
                  </a:lnTo>
                  <a:lnTo>
                    <a:pt x="3" y="456"/>
                  </a:lnTo>
                  <a:close/>
                  <a:moveTo>
                    <a:pt x="3" y="464"/>
                  </a:moveTo>
                  <a:lnTo>
                    <a:pt x="3" y="468"/>
                  </a:lnTo>
                  <a:lnTo>
                    <a:pt x="2" y="468"/>
                  </a:lnTo>
                  <a:lnTo>
                    <a:pt x="2" y="464"/>
                  </a:lnTo>
                  <a:lnTo>
                    <a:pt x="3" y="464"/>
                  </a:lnTo>
                  <a:close/>
                  <a:moveTo>
                    <a:pt x="3" y="472"/>
                  </a:moveTo>
                  <a:lnTo>
                    <a:pt x="3" y="476"/>
                  </a:lnTo>
                  <a:lnTo>
                    <a:pt x="2" y="476"/>
                  </a:lnTo>
                  <a:lnTo>
                    <a:pt x="2" y="472"/>
                  </a:lnTo>
                  <a:lnTo>
                    <a:pt x="3" y="472"/>
                  </a:lnTo>
                  <a:close/>
                  <a:moveTo>
                    <a:pt x="3" y="480"/>
                  </a:moveTo>
                  <a:lnTo>
                    <a:pt x="3" y="484"/>
                  </a:lnTo>
                  <a:lnTo>
                    <a:pt x="2" y="484"/>
                  </a:lnTo>
                  <a:lnTo>
                    <a:pt x="2" y="480"/>
                  </a:lnTo>
                  <a:lnTo>
                    <a:pt x="3" y="480"/>
                  </a:lnTo>
                  <a:close/>
                  <a:moveTo>
                    <a:pt x="3" y="487"/>
                  </a:moveTo>
                  <a:lnTo>
                    <a:pt x="3" y="492"/>
                  </a:lnTo>
                  <a:lnTo>
                    <a:pt x="2" y="492"/>
                  </a:lnTo>
                  <a:lnTo>
                    <a:pt x="2" y="487"/>
                  </a:lnTo>
                  <a:lnTo>
                    <a:pt x="3" y="487"/>
                  </a:lnTo>
                  <a:close/>
                  <a:moveTo>
                    <a:pt x="3" y="495"/>
                  </a:moveTo>
                  <a:lnTo>
                    <a:pt x="3" y="499"/>
                  </a:lnTo>
                  <a:lnTo>
                    <a:pt x="2" y="499"/>
                  </a:lnTo>
                  <a:lnTo>
                    <a:pt x="2" y="495"/>
                  </a:lnTo>
                  <a:lnTo>
                    <a:pt x="3" y="495"/>
                  </a:lnTo>
                  <a:close/>
                  <a:moveTo>
                    <a:pt x="3" y="503"/>
                  </a:moveTo>
                  <a:lnTo>
                    <a:pt x="3" y="507"/>
                  </a:lnTo>
                  <a:lnTo>
                    <a:pt x="2" y="507"/>
                  </a:lnTo>
                  <a:lnTo>
                    <a:pt x="2" y="503"/>
                  </a:lnTo>
                  <a:lnTo>
                    <a:pt x="3" y="503"/>
                  </a:lnTo>
                  <a:close/>
                  <a:moveTo>
                    <a:pt x="3" y="510"/>
                  </a:moveTo>
                  <a:lnTo>
                    <a:pt x="3" y="515"/>
                  </a:lnTo>
                  <a:lnTo>
                    <a:pt x="2" y="515"/>
                  </a:lnTo>
                  <a:lnTo>
                    <a:pt x="2" y="510"/>
                  </a:lnTo>
                  <a:lnTo>
                    <a:pt x="3" y="510"/>
                  </a:lnTo>
                  <a:close/>
                  <a:moveTo>
                    <a:pt x="3" y="518"/>
                  </a:moveTo>
                  <a:lnTo>
                    <a:pt x="3" y="523"/>
                  </a:lnTo>
                  <a:lnTo>
                    <a:pt x="2" y="523"/>
                  </a:lnTo>
                  <a:lnTo>
                    <a:pt x="2" y="518"/>
                  </a:lnTo>
                  <a:lnTo>
                    <a:pt x="3" y="518"/>
                  </a:lnTo>
                  <a:close/>
                  <a:moveTo>
                    <a:pt x="3" y="526"/>
                  </a:moveTo>
                  <a:lnTo>
                    <a:pt x="3" y="530"/>
                  </a:lnTo>
                  <a:lnTo>
                    <a:pt x="2" y="530"/>
                  </a:lnTo>
                  <a:lnTo>
                    <a:pt x="2" y="526"/>
                  </a:lnTo>
                  <a:lnTo>
                    <a:pt x="3" y="526"/>
                  </a:lnTo>
                  <a:close/>
                  <a:moveTo>
                    <a:pt x="3" y="534"/>
                  </a:moveTo>
                  <a:lnTo>
                    <a:pt x="3" y="538"/>
                  </a:lnTo>
                  <a:lnTo>
                    <a:pt x="2" y="538"/>
                  </a:lnTo>
                  <a:lnTo>
                    <a:pt x="2" y="534"/>
                  </a:lnTo>
                  <a:lnTo>
                    <a:pt x="3" y="534"/>
                  </a:lnTo>
                  <a:close/>
                  <a:moveTo>
                    <a:pt x="3" y="541"/>
                  </a:moveTo>
                  <a:lnTo>
                    <a:pt x="3" y="546"/>
                  </a:lnTo>
                  <a:lnTo>
                    <a:pt x="2" y="546"/>
                  </a:lnTo>
                  <a:lnTo>
                    <a:pt x="2" y="541"/>
                  </a:lnTo>
                  <a:lnTo>
                    <a:pt x="3" y="541"/>
                  </a:lnTo>
                  <a:close/>
                  <a:moveTo>
                    <a:pt x="3" y="549"/>
                  </a:moveTo>
                  <a:lnTo>
                    <a:pt x="3" y="554"/>
                  </a:lnTo>
                  <a:lnTo>
                    <a:pt x="2" y="554"/>
                  </a:lnTo>
                  <a:lnTo>
                    <a:pt x="2" y="549"/>
                  </a:lnTo>
                  <a:lnTo>
                    <a:pt x="3" y="549"/>
                  </a:lnTo>
                  <a:close/>
                  <a:moveTo>
                    <a:pt x="3" y="557"/>
                  </a:moveTo>
                  <a:lnTo>
                    <a:pt x="3" y="561"/>
                  </a:lnTo>
                  <a:lnTo>
                    <a:pt x="2" y="561"/>
                  </a:lnTo>
                  <a:lnTo>
                    <a:pt x="2" y="557"/>
                  </a:lnTo>
                  <a:lnTo>
                    <a:pt x="3" y="557"/>
                  </a:lnTo>
                  <a:close/>
                  <a:moveTo>
                    <a:pt x="3" y="565"/>
                  </a:moveTo>
                  <a:lnTo>
                    <a:pt x="3" y="569"/>
                  </a:lnTo>
                  <a:lnTo>
                    <a:pt x="2" y="569"/>
                  </a:lnTo>
                  <a:lnTo>
                    <a:pt x="2" y="565"/>
                  </a:lnTo>
                  <a:lnTo>
                    <a:pt x="3" y="565"/>
                  </a:lnTo>
                  <a:close/>
                  <a:moveTo>
                    <a:pt x="3" y="572"/>
                  </a:moveTo>
                  <a:lnTo>
                    <a:pt x="3" y="577"/>
                  </a:lnTo>
                  <a:lnTo>
                    <a:pt x="2" y="577"/>
                  </a:lnTo>
                  <a:lnTo>
                    <a:pt x="2" y="572"/>
                  </a:lnTo>
                  <a:lnTo>
                    <a:pt x="3" y="572"/>
                  </a:lnTo>
                  <a:close/>
                  <a:moveTo>
                    <a:pt x="3" y="580"/>
                  </a:moveTo>
                  <a:lnTo>
                    <a:pt x="3" y="585"/>
                  </a:lnTo>
                  <a:lnTo>
                    <a:pt x="2" y="585"/>
                  </a:lnTo>
                  <a:lnTo>
                    <a:pt x="2" y="580"/>
                  </a:lnTo>
                  <a:lnTo>
                    <a:pt x="3" y="580"/>
                  </a:lnTo>
                  <a:close/>
                  <a:moveTo>
                    <a:pt x="3" y="588"/>
                  </a:moveTo>
                  <a:lnTo>
                    <a:pt x="3" y="592"/>
                  </a:lnTo>
                  <a:lnTo>
                    <a:pt x="2" y="592"/>
                  </a:lnTo>
                  <a:lnTo>
                    <a:pt x="2" y="588"/>
                  </a:lnTo>
                  <a:lnTo>
                    <a:pt x="3" y="588"/>
                  </a:lnTo>
                  <a:close/>
                  <a:moveTo>
                    <a:pt x="4" y="596"/>
                  </a:moveTo>
                  <a:lnTo>
                    <a:pt x="4" y="600"/>
                  </a:lnTo>
                  <a:lnTo>
                    <a:pt x="2" y="600"/>
                  </a:lnTo>
                  <a:lnTo>
                    <a:pt x="2" y="596"/>
                  </a:lnTo>
                  <a:lnTo>
                    <a:pt x="4" y="596"/>
                  </a:lnTo>
                  <a:close/>
                  <a:moveTo>
                    <a:pt x="4" y="603"/>
                  </a:moveTo>
                  <a:lnTo>
                    <a:pt x="4" y="608"/>
                  </a:lnTo>
                  <a:lnTo>
                    <a:pt x="2" y="608"/>
                  </a:lnTo>
                  <a:lnTo>
                    <a:pt x="2" y="603"/>
                  </a:lnTo>
                  <a:lnTo>
                    <a:pt x="4" y="603"/>
                  </a:lnTo>
                  <a:close/>
                  <a:moveTo>
                    <a:pt x="4" y="611"/>
                  </a:moveTo>
                  <a:lnTo>
                    <a:pt x="4" y="615"/>
                  </a:lnTo>
                  <a:lnTo>
                    <a:pt x="2" y="615"/>
                  </a:lnTo>
                  <a:lnTo>
                    <a:pt x="2" y="611"/>
                  </a:lnTo>
                  <a:lnTo>
                    <a:pt x="4" y="611"/>
                  </a:lnTo>
                  <a:close/>
                  <a:moveTo>
                    <a:pt x="4" y="619"/>
                  </a:moveTo>
                  <a:lnTo>
                    <a:pt x="4" y="623"/>
                  </a:lnTo>
                  <a:lnTo>
                    <a:pt x="2" y="623"/>
                  </a:lnTo>
                  <a:lnTo>
                    <a:pt x="2" y="619"/>
                  </a:lnTo>
                  <a:lnTo>
                    <a:pt x="4" y="619"/>
                  </a:lnTo>
                  <a:close/>
                  <a:moveTo>
                    <a:pt x="4" y="627"/>
                  </a:moveTo>
                  <a:lnTo>
                    <a:pt x="4" y="631"/>
                  </a:lnTo>
                  <a:lnTo>
                    <a:pt x="2" y="631"/>
                  </a:lnTo>
                  <a:lnTo>
                    <a:pt x="2" y="627"/>
                  </a:lnTo>
                  <a:lnTo>
                    <a:pt x="4" y="627"/>
                  </a:lnTo>
                  <a:close/>
                  <a:moveTo>
                    <a:pt x="4" y="634"/>
                  </a:moveTo>
                  <a:lnTo>
                    <a:pt x="4" y="639"/>
                  </a:lnTo>
                  <a:lnTo>
                    <a:pt x="3" y="639"/>
                  </a:lnTo>
                  <a:lnTo>
                    <a:pt x="3" y="634"/>
                  </a:lnTo>
                  <a:lnTo>
                    <a:pt x="4" y="634"/>
                  </a:lnTo>
                  <a:close/>
                  <a:moveTo>
                    <a:pt x="4" y="642"/>
                  </a:moveTo>
                  <a:lnTo>
                    <a:pt x="4" y="646"/>
                  </a:lnTo>
                  <a:lnTo>
                    <a:pt x="3" y="646"/>
                  </a:lnTo>
                  <a:lnTo>
                    <a:pt x="3" y="642"/>
                  </a:lnTo>
                  <a:lnTo>
                    <a:pt x="4" y="642"/>
                  </a:lnTo>
                  <a:close/>
                  <a:moveTo>
                    <a:pt x="4" y="650"/>
                  </a:moveTo>
                  <a:lnTo>
                    <a:pt x="4" y="654"/>
                  </a:lnTo>
                  <a:lnTo>
                    <a:pt x="3" y="654"/>
                  </a:lnTo>
                  <a:lnTo>
                    <a:pt x="3" y="650"/>
                  </a:lnTo>
                  <a:lnTo>
                    <a:pt x="4" y="650"/>
                  </a:lnTo>
                  <a:close/>
                  <a:moveTo>
                    <a:pt x="4" y="657"/>
                  </a:moveTo>
                  <a:lnTo>
                    <a:pt x="4" y="662"/>
                  </a:lnTo>
                  <a:lnTo>
                    <a:pt x="3" y="662"/>
                  </a:lnTo>
                  <a:lnTo>
                    <a:pt x="3" y="657"/>
                  </a:lnTo>
                  <a:lnTo>
                    <a:pt x="4" y="657"/>
                  </a:lnTo>
                  <a:close/>
                  <a:moveTo>
                    <a:pt x="4" y="665"/>
                  </a:moveTo>
                  <a:lnTo>
                    <a:pt x="4" y="670"/>
                  </a:lnTo>
                  <a:lnTo>
                    <a:pt x="3" y="670"/>
                  </a:lnTo>
                  <a:lnTo>
                    <a:pt x="3" y="665"/>
                  </a:lnTo>
                  <a:lnTo>
                    <a:pt x="4" y="665"/>
                  </a:lnTo>
                  <a:close/>
                  <a:moveTo>
                    <a:pt x="4" y="673"/>
                  </a:moveTo>
                  <a:lnTo>
                    <a:pt x="4" y="677"/>
                  </a:lnTo>
                  <a:lnTo>
                    <a:pt x="3" y="677"/>
                  </a:lnTo>
                  <a:lnTo>
                    <a:pt x="3" y="673"/>
                  </a:lnTo>
                  <a:lnTo>
                    <a:pt x="4" y="673"/>
                  </a:lnTo>
                  <a:close/>
                  <a:moveTo>
                    <a:pt x="4" y="681"/>
                  </a:moveTo>
                  <a:lnTo>
                    <a:pt x="4" y="685"/>
                  </a:lnTo>
                  <a:lnTo>
                    <a:pt x="3" y="685"/>
                  </a:lnTo>
                  <a:lnTo>
                    <a:pt x="3" y="681"/>
                  </a:lnTo>
                  <a:lnTo>
                    <a:pt x="4" y="681"/>
                  </a:lnTo>
                  <a:close/>
                  <a:moveTo>
                    <a:pt x="4" y="688"/>
                  </a:moveTo>
                  <a:lnTo>
                    <a:pt x="4" y="693"/>
                  </a:lnTo>
                  <a:lnTo>
                    <a:pt x="3" y="693"/>
                  </a:lnTo>
                  <a:lnTo>
                    <a:pt x="3" y="688"/>
                  </a:lnTo>
                  <a:lnTo>
                    <a:pt x="4" y="688"/>
                  </a:lnTo>
                  <a:close/>
                  <a:moveTo>
                    <a:pt x="4" y="696"/>
                  </a:moveTo>
                  <a:lnTo>
                    <a:pt x="4" y="701"/>
                  </a:lnTo>
                  <a:lnTo>
                    <a:pt x="3" y="701"/>
                  </a:lnTo>
                  <a:lnTo>
                    <a:pt x="3" y="696"/>
                  </a:lnTo>
                  <a:lnTo>
                    <a:pt x="4" y="696"/>
                  </a:lnTo>
                  <a:close/>
                  <a:moveTo>
                    <a:pt x="4" y="704"/>
                  </a:moveTo>
                  <a:lnTo>
                    <a:pt x="4" y="708"/>
                  </a:lnTo>
                  <a:lnTo>
                    <a:pt x="3" y="708"/>
                  </a:lnTo>
                  <a:lnTo>
                    <a:pt x="3" y="704"/>
                  </a:lnTo>
                  <a:lnTo>
                    <a:pt x="4" y="704"/>
                  </a:lnTo>
                  <a:close/>
                  <a:moveTo>
                    <a:pt x="4" y="712"/>
                  </a:moveTo>
                  <a:lnTo>
                    <a:pt x="4" y="716"/>
                  </a:lnTo>
                  <a:lnTo>
                    <a:pt x="3" y="716"/>
                  </a:lnTo>
                  <a:lnTo>
                    <a:pt x="3" y="712"/>
                  </a:lnTo>
                  <a:lnTo>
                    <a:pt x="4" y="712"/>
                  </a:lnTo>
                  <a:close/>
                  <a:moveTo>
                    <a:pt x="4" y="719"/>
                  </a:moveTo>
                  <a:lnTo>
                    <a:pt x="4" y="724"/>
                  </a:lnTo>
                  <a:lnTo>
                    <a:pt x="3" y="724"/>
                  </a:lnTo>
                  <a:lnTo>
                    <a:pt x="3" y="719"/>
                  </a:lnTo>
                  <a:lnTo>
                    <a:pt x="4" y="719"/>
                  </a:lnTo>
                  <a:close/>
                  <a:moveTo>
                    <a:pt x="4" y="727"/>
                  </a:moveTo>
                  <a:lnTo>
                    <a:pt x="4" y="732"/>
                  </a:lnTo>
                  <a:lnTo>
                    <a:pt x="3" y="732"/>
                  </a:lnTo>
                  <a:lnTo>
                    <a:pt x="3" y="727"/>
                  </a:lnTo>
                  <a:lnTo>
                    <a:pt x="4" y="727"/>
                  </a:lnTo>
                  <a:close/>
                  <a:moveTo>
                    <a:pt x="4" y="735"/>
                  </a:moveTo>
                  <a:lnTo>
                    <a:pt x="4" y="739"/>
                  </a:lnTo>
                  <a:lnTo>
                    <a:pt x="3" y="739"/>
                  </a:lnTo>
                  <a:lnTo>
                    <a:pt x="3" y="735"/>
                  </a:lnTo>
                  <a:lnTo>
                    <a:pt x="4" y="735"/>
                  </a:lnTo>
                  <a:close/>
                  <a:moveTo>
                    <a:pt x="4" y="743"/>
                  </a:moveTo>
                  <a:lnTo>
                    <a:pt x="4" y="747"/>
                  </a:lnTo>
                  <a:lnTo>
                    <a:pt x="3" y="747"/>
                  </a:lnTo>
                  <a:lnTo>
                    <a:pt x="3" y="743"/>
                  </a:lnTo>
                  <a:lnTo>
                    <a:pt x="4" y="743"/>
                  </a:lnTo>
                  <a:close/>
                  <a:moveTo>
                    <a:pt x="4" y="750"/>
                  </a:moveTo>
                  <a:lnTo>
                    <a:pt x="4" y="755"/>
                  </a:lnTo>
                  <a:lnTo>
                    <a:pt x="3" y="755"/>
                  </a:lnTo>
                  <a:lnTo>
                    <a:pt x="3" y="750"/>
                  </a:lnTo>
                  <a:lnTo>
                    <a:pt x="4" y="750"/>
                  </a:lnTo>
                  <a:close/>
                  <a:moveTo>
                    <a:pt x="4" y="758"/>
                  </a:moveTo>
                  <a:lnTo>
                    <a:pt x="4" y="763"/>
                  </a:lnTo>
                  <a:lnTo>
                    <a:pt x="3" y="763"/>
                  </a:lnTo>
                  <a:lnTo>
                    <a:pt x="3" y="758"/>
                  </a:lnTo>
                  <a:lnTo>
                    <a:pt x="4" y="758"/>
                  </a:lnTo>
                  <a:close/>
                  <a:moveTo>
                    <a:pt x="4" y="766"/>
                  </a:moveTo>
                  <a:lnTo>
                    <a:pt x="4" y="770"/>
                  </a:lnTo>
                  <a:lnTo>
                    <a:pt x="3" y="770"/>
                  </a:lnTo>
                  <a:lnTo>
                    <a:pt x="3" y="766"/>
                  </a:lnTo>
                  <a:lnTo>
                    <a:pt x="4" y="766"/>
                  </a:lnTo>
                  <a:close/>
                  <a:moveTo>
                    <a:pt x="4" y="774"/>
                  </a:moveTo>
                  <a:lnTo>
                    <a:pt x="4" y="778"/>
                  </a:lnTo>
                  <a:lnTo>
                    <a:pt x="3" y="778"/>
                  </a:lnTo>
                  <a:lnTo>
                    <a:pt x="3" y="774"/>
                  </a:lnTo>
                  <a:lnTo>
                    <a:pt x="4" y="774"/>
                  </a:lnTo>
                  <a:close/>
                  <a:moveTo>
                    <a:pt x="4" y="781"/>
                  </a:moveTo>
                  <a:lnTo>
                    <a:pt x="4" y="786"/>
                  </a:lnTo>
                  <a:lnTo>
                    <a:pt x="3" y="786"/>
                  </a:lnTo>
                  <a:lnTo>
                    <a:pt x="3" y="781"/>
                  </a:lnTo>
                  <a:lnTo>
                    <a:pt x="4" y="781"/>
                  </a:lnTo>
                  <a:close/>
                  <a:moveTo>
                    <a:pt x="4" y="789"/>
                  </a:moveTo>
                  <a:lnTo>
                    <a:pt x="4" y="793"/>
                  </a:lnTo>
                  <a:lnTo>
                    <a:pt x="3" y="793"/>
                  </a:lnTo>
                  <a:lnTo>
                    <a:pt x="3" y="789"/>
                  </a:lnTo>
                  <a:lnTo>
                    <a:pt x="4" y="789"/>
                  </a:lnTo>
                  <a:close/>
                  <a:moveTo>
                    <a:pt x="4" y="797"/>
                  </a:moveTo>
                  <a:lnTo>
                    <a:pt x="4" y="801"/>
                  </a:lnTo>
                  <a:lnTo>
                    <a:pt x="3" y="801"/>
                  </a:lnTo>
                  <a:lnTo>
                    <a:pt x="3" y="797"/>
                  </a:lnTo>
                  <a:lnTo>
                    <a:pt x="4" y="797"/>
                  </a:lnTo>
                  <a:close/>
                  <a:moveTo>
                    <a:pt x="4" y="805"/>
                  </a:moveTo>
                  <a:lnTo>
                    <a:pt x="4" y="809"/>
                  </a:lnTo>
                  <a:lnTo>
                    <a:pt x="3" y="809"/>
                  </a:lnTo>
                  <a:lnTo>
                    <a:pt x="3" y="805"/>
                  </a:lnTo>
                  <a:lnTo>
                    <a:pt x="4" y="805"/>
                  </a:lnTo>
                  <a:close/>
                  <a:moveTo>
                    <a:pt x="4" y="812"/>
                  </a:moveTo>
                  <a:lnTo>
                    <a:pt x="4" y="817"/>
                  </a:lnTo>
                  <a:lnTo>
                    <a:pt x="3" y="817"/>
                  </a:lnTo>
                  <a:lnTo>
                    <a:pt x="3" y="812"/>
                  </a:lnTo>
                  <a:lnTo>
                    <a:pt x="4" y="812"/>
                  </a:lnTo>
                  <a:close/>
                  <a:moveTo>
                    <a:pt x="4" y="820"/>
                  </a:moveTo>
                  <a:lnTo>
                    <a:pt x="4" y="824"/>
                  </a:lnTo>
                  <a:lnTo>
                    <a:pt x="3" y="824"/>
                  </a:lnTo>
                  <a:lnTo>
                    <a:pt x="3" y="820"/>
                  </a:lnTo>
                  <a:lnTo>
                    <a:pt x="4" y="820"/>
                  </a:lnTo>
                  <a:close/>
                  <a:moveTo>
                    <a:pt x="4" y="828"/>
                  </a:moveTo>
                  <a:lnTo>
                    <a:pt x="4" y="832"/>
                  </a:lnTo>
                  <a:lnTo>
                    <a:pt x="3" y="832"/>
                  </a:lnTo>
                  <a:lnTo>
                    <a:pt x="3" y="828"/>
                  </a:lnTo>
                  <a:lnTo>
                    <a:pt x="4" y="828"/>
                  </a:lnTo>
                  <a:close/>
                  <a:moveTo>
                    <a:pt x="4" y="835"/>
                  </a:moveTo>
                  <a:lnTo>
                    <a:pt x="4" y="840"/>
                  </a:lnTo>
                  <a:lnTo>
                    <a:pt x="3" y="840"/>
                  </a:lnTo>
                  <a:lnTo>
                    <a:pt x="3" y="835"/>
                  </a:lnTo>
                  <a:lnTo>
                    <a:pt x="4" y="835"/>
                  </a:lnTo>
                  <a:close/>
                  <a:moveTo>
                    <a:pt x="4" y="843"/>
                  </a:moveTo>
                  <a:lnTo>
                    <a:pt x="4" y="848"/>
                  </a:lnTo>
                  <a:lnTo>
                    <a:pt x="3" y="848"/>
                  </a:lnTo>
                  <a:lnTo>
                    <a:pt x="3" y="843"/>
                  </a:lnTo>
                  <a:lnTo>
                    <a:pt x="4" y="843"/>
                  </a:lnTo>
                  <a:close/>
                  <a:moveTo>
                    <a:pt x="4" y="851"/>
                  </a:moveTo>
                  <a:lnTo>
                    <a:pt x="4" y="855"/>
                  </a:lnTo>
                  <a:lnTo>
                    <a:pt x="3" y="855"/>
                  </a:lnTo>
                  <a:lnTo>
                    <a:pt x="3" y="851"/>
                  </a:lnTo>
                  <a:lnTo>
                    <a:pt x="4" y="851"/>
                  </a:lnTo>
                  <a:close/>
                  <a:moveTo>
                    <a:pt x="4" y="859"/>
                  </a:moveTo>
                  <a:lnTo>
                    <a:pt x="4" y="863"/>
                  </a:lnTo>
                  <a:lnTo>
                    <a:pt x="3" y="863"/>
                  </a:lnTo>
                  <a:lnTo>
                    <a:pt x="3" y="859"/>
                  </a:lnTo>
                  <a:lnTo>
                    <a:pt x="4" y="859"/>
                  </a:lnTo>
                  <a:close/>
                  <a:moveTo>
                    <a:pt x="4" y="866"/>
                  </a:moveTo>
                  <a:lnTo>
                    <a:pt x="4" y="871"/>
                  </a:lnTo>
                  <a:lnTo>
                    <a:pt x="3" y="871"/>
                  </a:lnTo>
                  <a:lnTo>
                    <a:pt x="3" y="866"/>
                  </a:lnTo>
                  <a:lnTo>
                    <a:pt x="4" y="866"/>
                  </a:lnTo>
                  <a:close/>
                  <a:moveTo>
                    <a:pt x="4" y="874"/>
                  </a:moveTo>
                  <a:lnTo>
                    <a:pt x="4" y="879"/>
                  </a:lnTo>
                  <a:lnTo>
                    <a:pt x="3" y="879"/>
                  </a:lnTo>
                  <a:lnTo>
                    <a:pt x="3" y="874"/>
                  </a:lnTo>
                  <a:lnTo>
                    <a:pt x="4" y="874"/>
                  </a:lnTo>
                  <a:close/>
                  <a:moveTo>
                    <a:pt x="4" y="882"/>
                  </a:moveTo>
                  <a:lnTo>
                    <a:pt x="4" y="886"/>
                  </a:lnTo>
                  <a:lnTo>
                    <a:pt x="3" y="886"/>
                  </a:lnTo>
                  <a:lnTo>
                    <a:pt x="3" y="882"/>
                  </a:lnTo>
                  <a:lnTo>
                    <a:pt x="4" y="882"/>
                  </a:lnTo>
                  <a:close/>
                  <a:moveTo>
                    <a:pt x="5" y="890"/>
                  </a:moveTo>
                  <a:lnTo>
                    <a:pt x="5" y="894"/>
                  </a:lnTo>
                  <a:lnTo>
                    <a:pt x="3" y="894"/>
                  </a:lnTo>
                  <a:lnTo>
                    <a:pt x="3" y="890"/>
                  </a:lnTo>
                  <a:lnTo>
                    <a:pt x="5" y="890"/>
                  </a:lnTo>
                  <a:close/>
                  <a:moveTo>
                    <a:pt x="5" y="897"/>
                  </a:moveTo>
                  <a:lnTo>
                    <a:pt x="5" y="902"/>
                  </a:lnTo>
                  <a:lnTo>
                    <a:pt x="3" y="902"/>
                  </a:lnTo>
                  <a:lnTo>
                    <a:pt x="3" y="897"/>
                  </a:lnTo>
                  <a:lnTo>
                    <a:pt x="5" y="897"/>
                  </a:lnTo>
                  <a:close/>
                  <a:moveTo>
                    <a:pt x="5" y="905"/>
                  </a:moveTo>
                  <a:lnTo>
                    <a:pt x="5" y="910"/>
                  </a:lnTo>
                  <a:lnTo>
                    <a:pt x="4" y="910"/>
                  </a:lnTo>
                  <a:lnTo>
                    <a:pt x="3" y="905"/>
                  </a:lnTo>
                  <a:lnTo>
                    <a:pt x="5" y="905"/>
                  </a:lnTo>
                  <a:close/>
                  <a:moveTo>
                    <a:pt x="5" y="913"/>
                  </a:moveTo>
                  <a:lnTo>
                    <a:pt x="5" y="917"/>
                  </a:lnTo>
                  <a:lnTo>
                    <a:pt x="4" y="917"/>
                  </a:lnTo>
                  <a:lnTo>
                    <a:pt x="4" y="913"/>
                  </a:lnTo>
                  <a:lnTo>
                    <a:pt x="5" y="913"/>
                  </a:lnTo>
                  <a:close/>
                  <a:moveTo>
                    <a:pt x="5" y="921"/>
                  </a:moveTo>
                  <a:lnTo>
                    <a:pt x="5" y="925"/>
                  </a:lnTo>
                  <a:lnTo>
                    <a:pt x="4" y="925"/>
                  </a:lnTo>
                  <a:lnTo>
                    <a:pt x="4" y="921"/>
                  </a:lnTo>
                  <a:lnTo>
                    <a:pt x="5" y="921"/>
                  </a:lnTo>
                  <a:close/>
                  <a:moveTo>
                    <a:pt x="5" y="928"/>
                  </a:moveTo>
                  <a:lnTo>
                    <a:pt x="5" y="933"/>
                  </a:lnTo>
                  <a:lnTo>
                    <a:pt x="4" y="933"/>
                  </a:lnTo>
                  <a:lnTo>
                    <a:pt x="4" y="928"/>
                  </a:lnTo>
                  <a:lnTo>
                    <a:pt x="5" y="928"/>
                  </a:lnTo>
                  <a:close/>
                  <a:moveTo>
                    <a:pt x="5" y="936"/>
                  </a:moveTo>
                  <a:lnTo>
                    <a:pt x="5" y="940"/>
                  </a:lnTo>
                  <a:lnTo>
                    <a:pt x="4" y="940"/>
                  </a:lnTo>
                  <a:lnTo>
                    <a:pt x="4" y="936"/>
                  </a:lnTo>
                  <a:lnTo>
                    <a:pt x="5" y="936"/>
                  </a:lnTo>
                  <a:close/>
                  <a:moveTo>
                    <a:pt x="5" y="944"/>
                  </a:moveTo>
                  <a:lnTo>
                    <a:pt x="5" y="948"/>
                  </a:lnTo>
                  <a:lnTo>
                    <a:pt x="4" y="948"/>
                  </a:lnTo>
                  <a:lnTo>
                    <a:pt x="4" y="944"/>
                  </a:lnTo>
                  <a:lnTo>
                    <a:pt x="5" y="944"/>
                  </a:lnTo>
                  <a:close/>
                  <a:moveTo>
                    <a:pt x="5" y="952"/>
                  </a:moveTo>
                  <a:lnTo>
                    <a:pt x="5" y="956"/>
                  </a:lnTo>
                  <a:lnTo>
                    <a:pt x="4" y="956"/>
                  </a:lnTo>
                  <a:lnTo>
                    <a:pt x="4" y="952"/>
                  </a:lnTo>
                  <a:lnTo>
                    <a:pt x="5" y="952"/>
                  </a:lnTo>
                  <a:close/>
                  <a:moveTo>
                    <a:pt x="5" y="959"/>
                  </a:moveTo>
                  <a:lnTo>
                    <a:pt x="5" y="964"/>
                  </a:lnTo>
                  <a:lnTo>
                    <a:pt x="4" y="964"/>
                  </a:lnTo>
                  <a:lnTo>
                    <a:pt x="4" y="959"/>
                  </a:lnTo>
                  <a:lnTo>
                    <a:pt x="5" y="959"/>
                  </a:lnTo>
                  <a:close/>
                  <a:moveTo>
                    <a:pt x="5" y="967"/>
                  </a:moveTo>
                  <a:lnTo>
                    <a:pt x="5" y="971"/>
                  </a:lnTo>
                  <a:lnTo>
                    <a:pt x="4" y="971"/>
                  </a:lnTo>
                  <a:lnTo>
                    <a:pt x="4" y="967"/>
                  </a:lnTo>
                  <a:lnTo>
                    <a:pt x="5" y="967"/>
                  </a:lnTo>
                  <a:close/>
                  <a:moveTo>
                    <a:pt x="5" y="975"/>
                  </a:moveTo>
                  <a:lnTo>
                    <a:pt x="5" y="979"/>
                  </a:lnTo>
                  <a:lnTo>
                    <a:pt x="4" y="979"/>
                  </a:lnTo>
                  <a:lnTo>
                    <a:pt x="4" y="975"/>
                  </a:lnTo>
                  <a:lnTo>
                    <a:pt x="5" y="975"/>
                  </a:lnTo>
                  <a:close/>
                  <a:moveTo>
                    <a:pt x="5" y="982"/>
                  </a:moveTo>
                  <a:lnTo>
                    <a:pt x="5" y="987"/>
                  </a:lnTo>
                  <a:lnTo>
                    <a:pt x="4" y="987"/>
                  </a:lnTo>
                  <a:lnTo>
                    <a:pt x="4" y="982"/>
                  </a:lnTo>
                  <a:lnTo>
                    <a:pt x="5" y="982"/>
                  </a:lnTo>
                  <a:close/>
                  <a:moveTo>
                    <a:pt x="5" y="990"/>
                  </a:moveTo>
                  <a:lnTo>
                    <a:pt x="5" y="995"/>
                  </a:lnTo>
                  <a:lnTo>
                    <a:pt x="4" y="995"/>
                  </a:lnTo>
                  <a:lnTo>
                    <a:pt x="4" y="990"/>
                  </a:lnTo>
                  <a:lnTo>
                    <a:pt x="5" y="990"/>
                  </a:lnTo>
                  <a:close/>
                  <a:moveTo>
                    <a:pt x="5" y="998"/>
                  </a:moveTo>
                  <a:lnTo>
                    <a:pt x="5" y="1002"/>
                  </a:lnTo>
                  <a:lnTo>
                    <a:pt x="4" y="1002"/>
                  </a:lnTo>
                  <a:lnTo>
                    <a:pt x="4" y="998"/>
                  </a:lnTo>
                  <a:lnTo>
                    <a:pt x="5" y="998"/>
                  </a:lnTo>
                  <a:close/>
                  <a:moveTo>
                    <a:pt x="5" y="1006"/>
                  </a:moveTo>
                  <a:lnTo>
                    <a:pt x="5" y="1010"/>
                  </a:lnTo>
                  <a:lnTo>
                    <a:pt x="4" y="1010"/>
                  </a:lnTo>
                  <a:lnTo>
                    <a:pt x="4" y="1006"/>
                  </a:lnTo>
                  <a:lnTo>
                    <a:pt x="5" y="1006"/>
                  </a:lnTo>
                  <a:close/>
                  <a:moveTo>
                    <a:pt x="5" y="1013"/>
                  </a:moveTo>
                  <a:lnTo>
                    <a:pt x="5" y="1018"/>
                  </a:lnTo>
                  <a:lnTo>
                    <a:pt x="4" y="1018"/>
                  </a:lnTo>
                  <a:lnTo>
                    <a:pt x="4" y="1013"/>
                  </a:lnTo>
                  <a:lnTo>
                    <a:pt x="5" y="1013"/>
                  </a:lnTo>
                  <a:close/>
                  <a:moveTo>
                    <a:pt x="5" y="1021"/>
                  </a:moveTo>
                  <a:lnTo>
                    <a:pt x="5" y="1026"/>
                  </a:lnTo>
                  <a:lnTo>
                    <a:pt x="4" y="1026"/>
                  </a:lnTo>
                  <a:lnTo>
                    <a:pt x="4" y="1021"/>
                  </a:lnTo>
                  <a:lnTo>
                    <a:pt x="5" y="1021"/>
                  </a:lnTo>
                  <a:close/>
                  <a:moveTo>
                    <a:pt x="5" y="1029"/>
                  </a:moveTo>
                  <a:lnTo>
                    <a:pt x="5" y="1033"/>
                  </a:lnTo>
                  <a:lnTo>
                    <a:pt x="4" y="1033"/>
                  </a:lnTo>
                  <a:lnTo>
                    <a:pt x="4" y="1029"/>
                  </a:lnTo>
                  <a:lnTo>
                    <a:pt x="5" y="1029"/>
                  </a:lnTo>
                  <a:close/>
                  <a:moveTo>
                    <a:pt x="5" y="1037"/>
                  </a:moveTo>
                  <a:lnTo>
                    <a:pt x="5" y="1041"/>
                  </a:lnTo>
                  <a:lnTo>
                    <a:pt x="4" y="1041"/>
                  </a:lnTo>
                  <a:lnTo>
                    <a:pt x="4" y="1037"/>
                  </a:lnTo>
                  <a:lnTo>
                    <a:pt x="5" y="1037"/>
                  </a:lnTo>
                  <a:close/>
                  <a:moveTo>
                    <a:pt x="5" y="1044"/>
                  </a:moveTo>
                  <a:lnTo>
                    <a:pt x="5" y="1049"/>
                  </a:lnTo>
                  <a:lnTo>
                    <a:pt x="4" y="1049"/>
                  </a:lnTo>
                  <a:lnTo>
                    <a:pt x="4" y="1044"/>
                  </a:lnTo>
                  <a:lnTo>
                    <a:pt x="5" y="1044"/>
                  </a:lnTo>
                  <a:close/>
                  <a:moveTo>
                    <a:pt x="5" y="1052"/>
                  </a:moveTo>
                  <a:lnTo>
                    <a:pt x="5" y="1057"/>
                  </a:lnTo>
                  <a:lnTo>
                    <a:pt x="4" y="1057"/>
                  </a:lnTo>
                  <a:lnTo>
                    <a:pt x="4" y="1052"/>
                  </a:lnTo>
                  <a:lnTo>
                    <a:pt x="5" y="1052"/>
                  </a:lnTo>
                  <a:close/>
                  <a:moveTo>
                    <a:pt x="5" y="1060"/>
                  </a:moveTo>
                  <a:lnTo>
                    <a:pt x="5" y="1064"/>
                  </a:lnTo>
                  <a:lnTo>
                    <a:pt x="4" y="1064"/>
                  </a:lnTo>
                  <a:lnTo>
                    <a:pt x="4" y="1060"/>
                  </a:lnTo>
                  <a:lnTo>
                    <a:pt x="5" y="1060"/>
                  </a:lnTo>
                  <a:close/>
                  <a:moveTo>
                    <a:pt x="5" y="1068"/>
                  </a:moveTo>
                  <a:lnTo>
                    <a:pt x="5" y="1072"/>
                  </a:lnTo>
                  <a:lnTo>
                    <a:pt x="4" y="1072"/>
                  </a:lnTo>
                  <a:lnTo>
                    <a:pt x="4" y="1068"/>
                  </a:lnTo>
                  <a:lnTo>
                    <a:pt x="5" y="1068"/>
                  </a:lnTo>
                  <a:close/>
                  <a:moveTo>
                    <a:pt x="5" y="1075"/>
                  </a:moveTo>
                  <a:lnTo>
                    <a:pt x="5" y="1080"/>
                  </a:lnTo>
                  <a:lnTo>
                    <a:pt x="4" y="1080"/>
                  </a:lnTo>
                  <a:lnTo>
                    <a:pt x="4" y="1075"/>
                  </a:lnTo>
                  <a:lnTo>
                    <a:pt x="5" y="1075"/>
                  </a:lnTo>
                  <a:close/>
                  <a:moveTo>
                    <a:pt x="5" y="1083"/>
                  </a:moveTo>
                  <a:lnTo>
                    <a:pt x="5" y="1088"/>
                  </a:lnTo>
                  <a:lnTo>
                    <a:pt x="4" y="1088"/>
                  </a:lnTo>
                  <a:lnTo>
                    <a:pt x="4" y="1083"/>
                  </a:lnTo>
                  <a:lnTo>
                    <a:pt x="5" y="1083"/>
                  </a:lnTo>
                  <a:close/>
                  <a:moveTo>
                    <a:pt x="5" y="1091"/>
                  </a:moveTo>
                  <a:lnTo>
                    <a:pt x="5" y="1095"/>
                  </a:lnTo>
                  <a:lnTo>
                    <a:pt x="4" y="1095"/>
                  </a:lnTo>
                  <a:lnTo>
                    <a:pt x="4" y="1091"/>
                  </a:lnTo>
                  <a:lnTo>
                    <a:pt x="5" y="1091"/>
                  </a:lnTo>
                  <a:close/>
                  <a:moveTo>
                    <a:pt x="5" y="1099"/>
                  </a:moveTo>
                  <a:lnTo>
                    <a:pt x="5" y="1103"/>
                  </a:lnTo>
                  <a:lnTo>
                    <a:pt x="4" y="1103"/>
                  </a:lnTo>
                  <a:lnTo>
                    <a:pt x="4" y="1099"/>
                  </a:lnTo>
                  <a:lnTo>
                    <a:pt x="5" y="1099"/>
                  </a:lnTo>
                  <a:close/>
                  <a:moveTo>
                    <a:pt x="5" y="1106"/>
                  </a:moveTo>
                  <a:lnTo>
                    <a:pt x="5" y="1111"/>
                  </a:lnTo>
                  <a:lnTo>
                    <a:pt x="4" y="1111"/>
                  </a:lnTo>
                  <a:lnTo>
                    <a:pt x="4"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5" y="1130"/>
                  </a:moveTo>
                  <a:lnTo>
                    <a:pt x="5" y="1134"/>
                  </a:lnTo>
                  <a:lnTo>
                    <a:pt x="4" y="1134"/>
                  </a:lnTo>
                  <a:lnTo>
                    <a:pt x="4" y="1130"/>
                  </a:lnTo>
                  <a:lnTo>
                    <a:pt x="5" y="1130"/>
                  </a:lnTo>
                  <a:close/>
                  <a:moveTo>
                    <a:pt x="5" y="1137"/>
                  </a:moveTo>
                  <a:lnTo>
                    <a:pt x="5" y="1142"/>
                  </a:lnTo>
                  <a:lnTo>
                    <a:pt x="4" y="1142"/>
                  </a:lnTo>
                  <a:lnTo>
                    <a:pt x="4" y="1137"/>
                  </a:lnTo>
                  <a:lnTo>
                    <a:pt x="5" y="1137"/>
                  </a:lnTo>
                  <a:close/>
                  <a:moveTo>
                    <a:pt x="5" y="1145"/>
                  </a:moveTo>
                  <a:lnTo>
                    <a:pt x="5" y="1149"/>
                  </a:lnTo>
                  <a:lnTo>
                    <a:pt x="4" y="1149"/>
                  </a:lnTo>
                  <a:lnTo>
                    <a:pt x="4" y="1145"/>
                  </a:lnTo>
                  <a:lnTo>
                    <a:pt x="5" y="1145"/>
                  </a:lnTo>
                  <a:close/>
                  <a:moveTo>
                    <a:pt x="5" y="1153"/>
                  </a:moveTo>
                  <a:lnTo>
                    <a:pt x="5" y="1157"/>
                  </a:lnTo>
                  <a:lnTo>
                    <a:pt x="4" y="1157"/>
                  </a:lnTo>
                  <a:lnTo>
                    <a:pt x="4" y="1153"/>
                  </a:lnTo>
                  <a:lnTo>
                    <a:pt x="5" y="1153"/>
                  </a:lnTo>
                  <a:close/>
                  <a:moveTo>
                    <a:pt x="5" y="1160"/>
                  </a:moveTo>
                  <a:lnTo>
                    <a:pt x="5" y="1165"/>
                  </a:lnTo>
                  <a:lnTo>
                    <a:pt x="4" y="1165"/>
                  </a:lnTo>
                  <a:lnTo>
                    <a:pt x="4" y="1160"/>
                  </a:lnTo>
                  <a:lnTo>
                    <a:pt x="5" y="1160"/>
                  </a:lnTo>
                  <a:close/>
                  <a:moveTo>
                    <a:pt x="6" y="1168"/>
                  </a:moveTo>
                  <a:lnTo>
                    <a:pt x="6" y="1173"/>
                  </a:lnTo>
                  <a:lnTo>
                    <a:pt x="4" y="1173"/>
                  </a:lnTo>
                  <a:lnTo>
                    <a:pt x="4" y="1168"/>
                  </a:lnTo>
                  <a:lnTo>
                    <a:pt x="6" y="1168"/>
                  </a:lnTo>
                  <a:close/>
                  <a:moveTo>
                    <a:pt x="6" y="1176"/>
                  </a:moveTo>
                  <a:lnTo>
                    <a:pt x="6" y="1180"/>
                  </a:lnTo>
                  <a:lnTo>
                    <a:pt x="4" y="1180"/>
                  </a:lnTo>
                  <a:lnTo>
                    <a:pt x="4" y="1176"/>
                  </a:lnTo>
                  <a:lnTo>
                    <a:pt x="6" y="1176"/>
                  </a:lnTo>
                  <a:close/>
                  <a:moveTo>
                    <a:pt x="6" y="1184"/>
                  </a:moveTo>
                  <a:lnTo>
                    <a:pt x="6" y="1188"/>
                  </a:lnTo>
                  <a:lnTo>
                    <a:pt x="4" y="1188"/>
                  </a:lnTo>
                  <a:lnTo>
                    <a:pt x="4" y="1184"/>
                  </a:lnTo>
                  <a:lnTo>
                    <a:pt x="6" y="1184"/>
                  </a:lnTo>
                  <a:close/>
                  <a:moveTo>
                    <a:pt x="6" y="1191"/>
                  </a:moveTo>
                  <a:lnTo>
                    <a:pt x="6" y="1196"/>
                  </a:lnTo>
                  <a:lnTo>
                    <a:pt x="4" y="1196"/>
                  </a:lnTo>
                  <a:lnTo>
                    <a:pt x="4" y="1191"/>
                  </a:lnTo>
                  <a:lnTo>
                    <a:pt x="6" y="1191"/>
                  </a:lnTo>
                  <a:close/>
                  <a:moveTo>
                    <a:pt x="6" y="1199"/>
                  </a:moveTo>
                  <a:lnTo>
                    <a:pt x="6" y="1204"/>
                  </a:lnTo>
                  <a:lnTo>
                    <a:pt x="4" y="1204"/>
                  </a:lnTo>
                  <a:lnTo>
                    <a:pt x="4" y="1199"/>
                  </a:lnTo>
                  <a:lnTo>
                    <a:pt x="6" y="1199"/>
                  </a:lnTo>
                  <a:close/>
                  <a:moveTo>
                    <a:pt x="6" y="1207"/>
                  </a:moveTo>
                  <a:lnTo>
                    <a:pt x="6" y="1211"/>
                  </a:lnTo>
                  <a:lnTo>
                    <a:pt x="5" y="1211"/>
                  </a:lnTo>
                  <a:lnTo>
                    <a:pt x="5" y="1207"/>
                  </a:lnTo>
                  <a:lnTo>
                    <a:pt x="6" y="1207"/>
                  </a:lnTo>
                  <a:close/>
                  <a:moveTo>
                    <a:pt x="6" y="1215"/>
                  </a:moveTo>
                  <a:lnTo>
                    <a:pt x="6" y="1219"/>
                  </a:lnTo>
                  <a:lnTo>
                    <a:pt x="5" y="1219"/>
                  </a:lnTo>
                  <a:lnTo>
                    <a:pt x="5" y="1215"/>
                  </a:lnTo>
                  <a:lnTo>
                    <a:pt x="6" y="1215"/>
                  </a:lnTo>
                  <a:close/>
                  <a:moveTo>
                    <a:pt x="6" y="1222"/>
                  </a:moveTo>
                  <a:lnTo>
                    <a:pt x="6" y="1227"/>
                  </a:lnTo>
                  <a:lnTo>
                    <a:pt x="5" y="1227"/>
                  </a:lnTo>
                  <a:lnTo>
                    <a:pt x="5" y="1222"/>
                  </a:lnTo>
                  <a:lnTo>
                    <a:pt x="6" y="1222"/>
                  </a:lnTo>
                  <a:close/>
                  <a:moveTo>
                    <a:pt x="6" y="1230"/>
                  </a:moveTo>
                  <a:lnTo>
                    <a:pt x="6" y="1235"/>
                  </a:lnTo>
                  <a:lnTo>
                    <a:pt x="5" y="1235"/>
                  </a:lnTo>
                  <a:lnTo>
                    <a:pt x="5" y="1230"/>
                  </a:lnTo>
                  <a:lnTo>
                    <a:pt x="6" y="1230"/>
                  </a:lnTo>
                  <a:close/>
                  <a:moveTo>
                    <a:pt x="6" y="1238"/>
                  </a:moveTo>
                  <a:lnTo>
                    <a:pt x="6" y="1242"/>
                  </a:lnTo>
                  <a:lnTo>
                    <a:pt x="5" y="1242"/>
                  </a:lnTo>
                  <a:lnTo>
                    <a:pt x="5" y="1238"/>
                  </a:lnTo>
                  <a:lnTo>
                    <a:pt x="6" y="1238"/>
                  </a:lnTo>
                  <a:close/>
                  <a:moveTo>
                    <a:pt x="6" y="1246"/>
                  </a:moveTo>
                  <a:lnTo>
                    <a:pt x="6" y="1250"/>
                  </a:lnTo>
                  <a:lnTo>
                    <a:pt x="5" y="1250"/>
                  </a:lnTo>
                  <a:lnTo>
                    <a:pt x="5" y="1246"/>
                  </a:lnTo>
                  <a:lnTo>
                    <a:pt x="6" y="1246"/>
                  </a:lnTo>
                  <a:close/>
                  <a:moveTo>
                    <a:pt x="6" y="1253"/>
                  </a:moveTo>
                  <a:lnTo>
                    <a:pt x="6" y="1258"/>
                  </a:lnTo>
                  <a:lnTo>
                    <a:pt x="5" y="1258"/>
                  </a:lnTo>
                  <a:lnTo>
                    <a:pt x="5" y="1253"/>
                  </a:lnTo>
                  <a:lnTo>
                    <a:pt x="6" y="1253"/>
                  </a:lnTo>
                  <a:close/>
                  <a:moveTo>
                    <a:pt x="6" y="1261"/>
                  </a:moveTo>
                  <a:lnTo>
                    <a:pt x="6" y="1265"/>
                  </a:lnTo>
                  <a:lnTo>
                    <a:pt x="5" y="1265"/>
                  </a:lnTo>
                  <a:lnTo>
                    <a:pt x="5" y="1261"/>
                  </a:lnTo>
                  <a:lnTo>
                    <a:pt x="6" y="1261"/>
                  </a:lnTo>
                  <a:close/>
                  <a:moveTo>
                    <a:pt x="6" y="1269"/>
                  </a:moveTo>
                  <a:lnTo>
                    <a:pt x="6" y="1273"/>
                  </a:lnTo>
                  <a:lnTo>
                    <a:pt x="5" y="1273"/>
                  </a:lnTo>
                  <a:lnTo>
                    <a:pt x="5" y="1269"/>
                  </a:lnTo>
                  <a:lnTo>
                    <a:pt x="6" y="1269"/>
                  </a:lnTo>
                  <a:close/>
                  <a:moveTo>
                    <a:pt x="6" y="1277"/>
                  </a:moveTo>
                  <a:lnTo>
                    <a:pt x="6" y="1281"/>
                  </a:lnTo>
                  <a:lnTo>
                    <a:pt x="5" y="1281"/>
                  </a:lnTo>
                  <a:lnTo>
                    <a:pt x="5" y="1277"/>
                  </a:lnTo>
                  <a:lnTo>
                    <a:pt x="6" y="1277"/>
                  </a:lnTo>
                  <a:close/>
                  <a:moveTo>
                    <a:pt x="6" y="1284"/>
                  </a:moveTo>
                  <a:lnTo>
                    <a:pt x="6" y="1289"/>
                  </a:lnTo>
                  <a:lnTo>
                    <a:pt x="5" y="1289"/>
                  </a:lnTo>
                  <a:lnTo>
                    <a:pt x="5" y="1284"/>
                  </a:lnTo>
                  <a:lnTo>
                    <a:pt x="6" y="1284"/>
                  </a:lnTo>
                  <a:close/>
                  <a:moveTo>
                    <a:pt x="6" y="1292"/>
                  </a:moveTo>
                  <a:lnTo>
                    <a:pt x="6" y="1296"/>
                  </a:lnTo>
                  <a:lnTo>
                    <a:pt x="5" y="1296"/>
                  </a:lnTo>
                  <a:lnTo>
                    <a:pt x="5" y="1292"/>
                  </a:lnTo>
                  <a:lnTo>
                    <a:pt x="6" y="1292"/>
                  </a:lnTo>
                  <a:close/>
                  <a:moveTo>
                    <a:pt x="6" y="1300"/>
                  </a:moveTo>
                  <a:lnTo>
                    <a:pt x="6" y="1304"/>
                  </a:lnTo>
                  <a:lnTo>
                    <a:pt x="5" y="1304"/>
                  </a:lnTo>
                  <a:lnTo>
                    <a:pt x="5" y="1300"/>
                  </a:lnTo>
                  <a:lnTo>
                    <a:pt x="6" y="1300"/>
                  </a:lnTo>
                  <a:close/>
                  <a:moveTo>
                    <a:pt x="6" y="1308"/>
                  </a:moveTo>
                  <a:lnTo>
                    <a:pt x="6" y="1312"/>
                  </a:lnTo>
                  <a:lnTo>
                    <a:pt x="5" y="1312"/>
                  </a:lnTo>
                  <a:lnTo>
                    <a:pt x="5" y="1308"/>
                  </a:lnTo>
                  <a:lnTo>
                    <a:pt x="6" y="1308"/>
                  </a:lnTo>
                  <a:close/>
                  <a:moveTo>
                    <a:pt x="6" y="1315"/>
                  </a:moveTo>
                  <a:lnTo>
                    <a:pt x="6" y="1320"/>
                  </a:lnTo>
                  <a:lnTo>
                    <a:pt x="5" y="1320"/>
                  </a:lnTo>
                  <a:lnTo>
                    <a:pt x="5" y="1315"/>
                  </a:lnTo>
                  <a:lnTo>
                    <a:pt x="6" y="1315"/>
                  </a:lnTo>
                  <a:close/>
                  <a:moveTo>
                    <a:pt x="6" y="1323"/>
                  </a:moveTo>
                  <a:lnTo>
                    <a:pt x="6" y="1327"/>
                  </a:lnTo>
                  <a:lnTo>
                    <a:pt x="5" y="1327"/>
                  </a:lnTo>
                  <a:lnTo>
                    <a:pt x="5" y="1323"/>
                  </a:lnTo>
                  <a:lnTo>
                    <a:pt x="6" y="1323"/>
                  </a:lnTo>
                  <a:close/>
                  <a:moveTo>
                    <a:pt x="6" y="1331"/>
                  </a:moveTo>
                  <a:lnTo>
                    <a:pt x="6" y="1335"/>
                  </a:lnTo>
                  <a:lnTo>
                    <a:pt x="5" y="1335"/>
                  </a:lnTo>
                  <a:lnTo>
                    <a:pt x="5" y="1331"/>
                  </a:lnTo>
                  <a:lnTo>
                    <a:pt x="6" y="1331"/>
                  </a:lnTo>
                  <a:close/>
                  <a:moveTo>
                    <a:pt x="6" y="1338"/>
                  </a:moveTo>
                  <a:lnTo>
                    <a:pt x="6" y="1343"/>
                  </a:lnTo>
                  <a:lnTo>
                    <a:pt x="5" y="1343"/>
                  </a:lnTo>
                  <a:lnTo>
                    <a:pt x="5" y="1338"/>
                  </a:lnTo>
                  <a:lnTo>
                    <a:pt x="6" y="1338"/>
                  </a:lnTo>
                  <a:close/>
                  <a:moveTo>
                    <a:pt x="6" y="1346"/>
                  </a:moveTo>
                  <a:lnTo>
                    <a:pt x="6" y="1351"/>
                  </a:lnTo>
                  <a:lnTo>
                    <a:pt x="5" y="1351"/>
                  </a:lnTo>
                  <a:lnTo>
                    <a:pt x="5" y="1346"/>
                  </a:lnTo>
                  <a:lnTo>
                    <a:pt x="6" y="1346"/>
                  </a:lnTo>
                  <a:close/>
                  <a:moveTo>
                    <a:pt x="6" y="1354"/>
                  </a:moveTo>
                  <a:lnTo>
                    <a:pt x="6" y="1358"/>
                  </a:lnTo>
                  <a:lnTo>
                    <a:pt x="5" y="1358"/>
                  </a:lnTo>
                  <a:lnTo>
                    <a:pt x="5" y="1354"/>
                  </a:lnTo>
                  <a:lnTo>
                    <a:pt x="6" y="1354"/>
                  </a:lnTo>
                  <a:close/>
                  <a:moveTo>
                    <a:pt x="6" y="1362"/>
                  </a:moveTo>
                  <a:lnTo>
                    <a:pt x="6" y="1366"/>
                  </a:lnTo>
                  <a:lnTo>
                    <a:pt x="5" y="1366"/>
                  </a:lnTo>
                  <a:lnTo>
                    <a:pt x="5" y="1362"/>
                  </a:lnTo>
                  <a:lnTo>
                    <a:pt x="6" y="1362"/>
                  </a:lnTo>
                  <a:close/>
                  <a:moveTo>
                    <a:pt x="6" y="1369"/>
                  </a:moveTo>
                  <a:lnTo>
                    <a:pt x="6" y="1374"/>
                  </a:lnTo>
                  <a:lnTo>
                    <a:pt x="5" y="1374"/>
                  </a:lnTo>
                  <a:lnTo>
                    <a:pt x="5" y="1369"/>
                  </a:lnTo>
                  <a:lnTo>
                    <a:pt x="6" y="1369"/>
                  </a:lnTo>
                  <a:close/>
                  <a:moveTo>
                    <a:pt x="6" y="1377"/>
                  </a:moveTo>
                  <a:lnTo>
                    <a:pt x="6" y="1382"/>
                  </a:lnTo>
                  <a:lnTo>
                    <a:pt x="5" y="1382"/>
                  </a:lnTo>
                  <a:lnTo>
                    <a:pt x="5" y="1377"/>
                  </a:lnTo>
                  <a:lnTo>
                    <a:pt x="6" y="1377"/>
                  </a:lnTo>
                  <a:close/>
                  <a:moveTo>
                    <a:pt x="6" y="1385"/>
                  </a:moveTo>
                  <a:lnTo>
                    <a:pt x="6" y="1389"/>
                  </a:lnTo>
                  <a:lnTo>
                    <a:pt x="5" y="1389"/>
                  </a:lnTo>
                  <a:lnTo>
                    <a:pt x="5" y="1385"/>
                  </a:lnTo>
                  <a:lnTo>
                    <a:pt x="6" y="1385"/>
                  </a:lnTo>
                  <a:close/>
                  <a:moveTo>
                    <a:pt x="6" y="1393"/>
                  </a:moveTo>
                  <a:lnTo>
                    <a:pt x="6" y="1397"/>
                  </a:lnTo>
                  <a:lnTo>
                    <a:pt x="5" y="1397"/>
                  </a:lnTo>
                  <a:lnTo>
                    <a:pt x="5" y="1393"/>
                  </a:lnTo>
                  <a:lnTo>
                    <a:pt x="6" y="1393"/>
                  </a:lnTo>
                  <a:close/>
                  <a:moveTo>
                    <a:pt x="6" y="1400"/>
                  </a:moveTo>
                  <a:lnTo>
                    <a:pt x="6" y="1405"/>
                  </a:lnTo>
                  <a:lnTo>
                    <a:pt x="5" y="1405"/>
                  </a:lnTo>
                  <a:lnTo>
                    <a:pt x="5" y="1400"/>
                  </a:lnTo>
                  <a:lnTo>
                    <a:pt x="6" y="1400"/>
                  </a:lnTo>
                  <a:close/>
                  <a:moveTo>
                    <a:pt x="6" y="1408"/>
                  </a:moveTo>
                  <a:lnTo>
                    <a:pt x="6" y="1413"/>
                  </a:lnTo>
                  <a:lnTo>
                    <a:pt x="5" y="1413"/>
                  </a:lnTo>
                  <a:lnTo>
                    <a:pt x="5" y="1408"/>
                  </a:lnTo>
                  <a:lnTo>
                    <a:pt x="6" y="1408"/>
                  </a:lnTo>
                  <a:close/>
                  <a:moveTo>
                    <a:pt x="6" y="1416"/>
                  </a:moveTo>
                  <a:lnTo>
                    <a:pt x="6" y="1420"/>
                  </a:lnTo>
                  <a:lnTo>
                    <a:pt x="5" y="1420"/>
                  </a:lnTo>
                  <a:lnTo>
                    <a:pt x="5" y="1416"/>
                  </a:lnTo>
                  <a:lnTo>
                    <a:pt x="6" y="1416"/>
                  </a:lnTo>
                  <a:close/>
                  <a:moveTo>
                    <a:pt x="6" y="1424"/>
                  </a:moveTo>
                  <a:lnTo>
                    <a:pt x="6" y="1428"/>
                  </a:lnTo>
                  <a:lnTo>
                    <a:pt x="5" y="1428"/>
                  </a:lnTo>
                  <a:lnTo>
                    <a:pt x="5" y="1424"/>
                  </a:lnTo>
                  <a:lnTo>
                    <a:pt x="6" y="1424"/>
                  </a:lnTo>
                  <a:close/>
                  <a:moveTo>
                    <a:pt x="6" y="1431"/>
                  </a:moveTo>
                  <a:lnTo>
                    <a:pt x="6" y="1436"/>
                  </a:lnTo>
                  <a:lnTo>
                    <a:pt x="5" y="1436"/>
                  </a:lnTo>
                  <a:lnTo>
                    <a:pt x="5" y="1431"/>
                  </a:lnTo>
                  <a:lnTo>
                    <a:pt x="6" y="1431"/>
                  </a:lnTo>
                  <a:close/>
                  <a:moveTo>
                    <a:pt x="6" y="1439"/>
                  </a:moveTo>
                  <a:lnTo>
                    <a:pt x="6" y="1443"/>
                  </a:lnTo>
                  <a:lnTo>
                    <a:pt x="5" y="1443"/>
                  </a:lnTo>
                  <a:lnTo>
                    <a:pt x="5" y="1439"/>
                  </a:lnTo>
                  <a:lnTo>
                    <a:pt x="6" y="1439"/>
                  </a:lnTo>
                  <a:close/>
                  <a:moveTo>
                    <a:pt x="6" y="1447"/>
                  </a:moveTo>
                  <a:lnTo>
                    <a:pt x="6" y="1451"/>
                  </a:lnTo>
                  <a:lnTo>
                    <a:pt x="5" y="1451"/>
                  </a:lnTo>
                  <a:lnTo>
                    <a:pt x="5" y="1447"/>
                  </a:lnTo>
                  <a:lnTo>
                    <a:pt x="6" y="1447"/>
                  </a:lnTo>
                  <a:close/>
                  <a:moveTo>
                    <a:pt x="6" y="1455"/>
                  </a:moveTo>
                  <a:lnTo>
                    <a:pt x="6" y="1459"/>
                  </a:lnTo>
                  <a:lnTo>
                    <a:pt x="5" y="1459"/>
                  </a:lnTo>
                  <a:lnTo>
                    <a:pt x="5" y="1455"/>
                  </a:lnTo>
                  <a:lnTo>
                    <a:pt x="6" y="1455"/>
                  </a:lnTo>
                  <a:close/>
                  <a:moveTo>
                    <a:pt x="7" y="1462"/>
                  </a:moveTo>
                  <a:lnTo>
                    <a:pt x="7" y="1467"/>
                  </a:lnTo>
                  <a:lnTo>
                    <a:pt x="5" y="1467"/>
                  </a:lnTo>
                  <a:lnTo>
                    <a:pt x="5" y="1462"/>
                  </a:lnTo>
                  <a:lnTo>
                    <a:pt x="7" y="1462"/>
                  </a:lnTo>
                  <a:close/>
                  <a:moveTo>
                    <a:pt x="7" y="1470"/>
                  </a:moveTo>
                  <a:lnTo>
                    <a:pt x="7" y="1474"/>
                  </a:lnTo>
                  <a:lnTo>
                    <a:pt x="5" y="1474"/>
                  </a:lnTo>
                  <a:lnTo>
                    <a:pt x="5" y="1470"/>
                  </a:lnTo>
                  <a:lnTo>
                    <a:pt x="7" y="1470"/>
                  </a:lnTo>
                  <a:close/>
                  <a:moveTo>
                    <a:pt x="7" y="1478"/>
                  </a:moveTo>
                  <a:lnTo>
                    <a:pt x="7" y="1482"/>
                  </a:lnTo>
                  <a:lnTo>
                    <a:pt x="6" y="1482"/>
                  </a:lnTo>
                  <a:lnTo>
                    <a:pt x="5" y="1478"/>
                  </a:lnTo>
                  <a:lnTo>
                    <a:pt x="7" y="1478"/>
                  </a:lnTo>
                  <a:close/>
                  <a:moveTo>
                    <a:pt x="7" y="1485"/>
                  </a:moveTo>
                  <a:lnTo>
                    <a:pt x="7" y="1490"/>
                  </a:lnTo>
                  <a:lnTo>
                    <a:pt x="6" y="1490"/>
                  </a:lnTo>
                  <a:lnTo>
                    <a:pt x="6" y="1485"/>
                  </a:lnTo>
                  <a:lnTo>
                    <a:pt x="7" y="1485"/>
                  </a:lnTo>
                  <a:close/>
                  <a:moveTo>
                    <a:pt x="7" y="1493"/>
                  </a:moveTo>
                  <a:lnTo>
                    <a:pt x="7" y="1498"/>
                  </a:lnTo>
                  <a:lnTo>
                    <a:pt x="6" y="1498"/>
                  </a:lnTo>
                  <a:lnTo>
                    <a:pt x="6" y="1493"/>
                  </a:lnTo>
                  <a:lnTo>
                    <a:pt x="7" y="1493"/>
                  </a:lnTo>
                  <a:close/>
                  <a:moveTo>
                    <a:pt x="7" y="1501"/>
                  </a:moveTo>
                  <a:lnTo>
                    <a:pt x="7" y="1505"/>
                  </a:lnTo>
                  <a:lnTo>
                    <a:pt x="6" y="1505"/>
                  </a:lnTo>
                  <a:lnTo>
                    <a:pt x="6" y="1501"/>
                  </a:lnTo>
                  <a:lnTo>
                    <a:pt x="7" y="1501"/>
                  </a:lnTo>
                  <a:close/>
                  <a:moveTo>
                    <a:pt x="7" y="1509"/>
                  </a:moveTo>
                  <a:lnTo>
                    <a:pt x="7" y="1513"/>
                  </a:lnTo>
                  <a:lnTo>
                    <a:pt x="6" y="1513"/>
                  </a:lnTo>
                  <a:lnTo>
                    <a:pt x="6" y="1509"/>
                  </a:lnTo>
                  <a:lnTo>
                    <a:pt x="7" y="1509"/>
                  </a:lnTo>
                  <a:close/>
                  <a:moveTo>
                    <a:pt x="7" y="1516"/>
                  </a:moveTo>
                  <a:lnTo>
                    <a:pt x="7" y="1521"/>
                  </a:lnTo>
                  <a:lnTo>
                    <a:pt x="6" y="1521"/>
                  </a:lnTo>
                  <a:lnTo>
                    <a:pt x="6" y="1516"/>
                  </a:lnTo>
                  <a:lnTo>
                    <a:pt x="7" y="1516"/>
                  </a:lnTo>
                  <a:close/>
                  <a:moveTo>
                    <a:pt x="7" y="1524"/>
                  </a:moveTo>
                  <a:lnTo>
                    <a:pt x="7" y="1529"/>
                  </a:lnTo>
                  <a:lnTo>
                    <a:pt x="6" y="1529"/>
                  </a:lnTo>
                  <a:lnTo>
                    <a:pt x="6" y="1524"/>
                  </a:lnTo>
                  <a:lnTo>
                    <a:pt x="7" y="1524"/>
                  </a:lnTo>
                  <a:close/>
                  <a:moveTo>
                    <a:pt x="7" y="1532"/>
                  </a:moveTo>
                  <a:lnTo>
                    <a:pt x="7" y="1536"/>
                  </a:lnTo>
                  <a:lnTo>
                    <a:pt x="6" y="1536"/>
                  </a:lnTo>
                  <a:lnTo>
                    <a:pt x="6" y="1532"/>
                  </a:lnTo>
                  <a:lnTo>
                    <a:pt x="7" y="1532"/>
                  </a:lnTo>
                  <a:close/>
                  <a:moveTo>
                    <a:pt x="7" y="1540"/>
                  </a:moveTo>
                  <a:lnTo>
                    <a:pt x="7" y="1544"/>
                  </a:lnTo>
                  <a:lnTo>
                    <a:pt x="6" y="1544"/>
                  </a:lnTo>
                  <a:lnTo>
                    <a:pt x="6" y="1540"/>
                  </a:lnTo>
                  <a:lnTo>
                    <a:pt x="7"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6" name="Freeform 7"/>
            <p:cNvSpPr>
              <a:spLocks noEditPoints="1"/>
            </p:cNvSpPr>
            <p:nvPr/>
          </p:nvSpPr>
          <p:spPr bwMode="auto">
            <a:xfrm>
              <a:off x="5085918" y="2028950"/>
              <a:ext cx="11113" cy="2451100"/>
            </a:xfrm>
            <a:custGeom>
              <a:avLst/>
              <a:gdLst>
                <a:gd name="T0" fmla="*/ 1 w 7"/>
                <a:gd name="T1" fmla="*/ 23 h 1544"/>
                <a:gd name="T2" fmla="*/ 1 w 7"/>
                <a:gd name="T3" fmla="*/ 51 h 1544"/>
                <a:gd name="T4" fmla="*/ 0 w 7"/>
                <a:gd name="T5" fmla="*/ 74 h 1544"/>
                <a:gd name="T6" fmla="*/ 0 w 7"/>
                <a:gd name="T7" fmla="*/ 93 h 1544"/>
                <a:gd name="T8" fmla="*/ 1 w 7"/>
                <a:gd name="T9" fmla="*/ 116 h 1544"/>
                <a:gd name="T10" fmla="*/ 2 w 7"/>
                <a:gd name="T11" fmla="*/ 147 h 1544"/>
                <a:gd name="T12" fmla="*/ 2 w 7"/>
                <a:gd name="T13" fmla="*/ 175 h 1544"/>
                <a:gd name="T14" fmla="*/ 1 w 7"/>
                <a:gd name="T15" fmla="*/ 198 h 1544"/>
                <a:gd name="T16" fmla="*/ 1 w 7"/>
                <a:gd name="T17" fmla="*/ 217 h 1544"/>
                <a:gd name="T18" fmla="*/ 2 w 7"/>
                <a:gd name="T19" fmla="*/ 240 h 1544"/>
                <a:gd name="T20" fmla="*/ 2 w 7"/>
                <a:gd name="T21" fmla="*/ 271 h 1544"/>
                <a:gd name="T22" fmla="*/ 2 w 7"/>
                <a:gd name="T23" fmla="*/ 298 h 1544"/>
                <a:gd name="T24" fmla="*/ 1 w 7"/>
                <a:gd name="T25" fmla="*/ 322 h 1544"/>
                <a:gd name="T26" fmla="*/ 1 w 7"/>
                <a:gd name="T27" fmla="*/ 340 h 1544"/>
                <a:gd name="T28" fmla="*/ 2 w 7"/>
                <a:gd name="T29" fmla="*/ 364 h 1544"/>
                <a:gd name="T30" fmla="*/ 2 w 7"/>
                <a:gd name="T31" fmla="*/ 395 h 1544"/>
                <a:gd name="T32" fmla="*/ 3 w 7"/>
                <a:gd name="T33" fmla="*/ 422 h 1544"/>
                <a:gd name="T34" fmla="*/ 2 w 7"/>
                <a:gd name="T35" fmla="*/ 445 h 1544"/>
                <a:gd name="T36" fmla="*/ 2 w 7"/>
                <a:gd name="T37" fmla="*/ 464 h 1544"/>
                <a:gd name="T38" fmla="*/ 3 w 7"/>
                <a:gd name="T39" fmla="*/ 487 h 1544"/>
                <a:gd name="T40" fmla="*/ 3 w 7"/>
                <a:gd name="T41" fmla="*/ 518 h 1544"/>
                <a:gd name="T42" fmla="*/ 3 w 7"/>
                <a:gd name="T43" fmla="*/ 546 h 1544"/>
                <a:gd name="T44" fmla="*/ 2 w 7"/>
                <a:gd name="T45" fmla="*/ 569 h 1544"/>
                <a:gd name="T46" fmla="*/ 2 w 7"/>
                <a:gd name="T47" fmla="*/ 588 h 1544"/>
                <a:gd name="T48" fmla="*/ 3 w 7"/>
                <a:gd name="T49" fmla="*/ 611 h 1544"/>
                <a:gd name="T50" fmla="*/ 3 w 7"/>
                <a:gd name="T51" fmla="*/ 642 h 1544"/>
                <a:gd name="T52" fmla="*/ 3 w 7"/>
                <a:gd name="T53" fmla="*/ 670 h 1544"/>
                <a:gd name="T54" fmla="*/ 2 w 7"/>
                <a:gd name="T55" fmla="*/ 693 h 1544"/>
                <a:gd name="T56" fmla="*/ 3 w 7"/>
                <a:gd name="T57" fmla="*/ 712 h 1544"/>
                <a:gd name="T58" fmla="*/ 4 w 7"/>
                <a:gd name="T59" fmla="*/ 735 h 1544"/>
                <a:gd name="T60" fmla="*/ 4 w 7"/>
                <a:gd name="T61" fmla="*/ 766 h 1544"/>
                <a:gd name="T62" fmla="*/ 4 w 7"/>
                <a:gd name="T63" fmla="*/ 794 h 1544"/>
                <a:gd name="T64" fmla="*/ 3 w 7"/>
                <a:gd name="T65" fmla="*/ 817 h 1544"/>
                <a:gd name="T66" fmla="*/ 3 w 7"/>
                <a:gd name="T67" fmla="*/ 836 h 1544"/>
                <a:gd name="T68" fmla="*/ 4 w 7"/>
                <a:gd name="T69" fmla="*/ 859 h 1544"/>
                <a:gd name="T70" fmla="*/ 4 w 7"/>
                <a:gd name="T71" fmla="*/ 890 h 1544"/>
                <a:gd name="T72" fmla="*/ 4 w 7"/>
                <a:gd name="T73" fmla="*/ 917 h 1544"/>
                <a:gd name="T74" fmla="*/ 3 w 7"/>
                <a:gd name="T75" fmla="*/ 941 h 1544"/>
                <a:gd name="T76" fmla="*/ 3 w 7"/>
                <a:gd name="T77" fmla="*/ 959 h 1544"/>
                <a:gd name="T78" fmla="*/ 5 w 7"/>
                <a:gd name="T79" fmla="*/ 983 h 1544"/>
                <a:gd name="T80" fmla="*/ 5 w 7"/>
                <a:gd name="T81" fmla="*/ 1014 h 1544"/>
                <a:gd name="T82" fmla="*/ 5 w 7"/>
                <a:gd name="T83" fmla="*/ 1041 h 1544"/>
                <a:gd name="T84" fmla="*/ 4 w 7"/>
                <a:gd name="T85" fmla="*/ 1064 h 1544"/>
                <a:gd name="T86" fmla="*/ 4 w 7"/>
                <a:gd name="T87" fmla="*/ 1083 h 1544"/>
                <a:gd name="T88" fmla="*/ 5 w 7"/>
                <a:gd name="T89" fmla="*/ 1106 h 1544"/>
                <a:gd name="T90" fmla="*/ 5 w 7"/>
                <a:gd name="T91" fmla="*/ 1137 h 1544"/>
                <a:gd name="T92" fmla="*/ 5 w 7"/>
                <a:gd name="T93" fmla="*/ 1165 h 1544"/>
                <a:gd name="T94" fmla="*/ 4 w 7"/>
                <a:gd name="T95" fmla="*/ 1188 h 1544"/>
                <a:gd name="T96" fmla="*/ 4 w 7"/>
                <a:gd name="T97" fmla="*/ 1207 h 1544"/>
                <a:gd name="T98" fmla="*/ 5 w 7"/>
                <a:gd name="T99" fmla="*/ 1230 h 1544"/>
                <a:gd name="T100" fmla="*/ 5 w 7"/>
                <a:gd name="T101" fmla="*/ 1261 h 1544"/>
                <a:gd name="T102" fmla="*/ 6 w 7"/>
                <a:gd name="T103" fmla="*/ 1289 h 1544"/>
                <a:gd name="T104" fmla="*/ 5 w 7"/>
                <a:gd name="T105" fmla="*/ 1312 h 1544"/>
                <a:gd name="T106" fmla="*/ 5 w 7"/>
                <a:gd name="T107" fmla="*/ 1331 h 1544"/>
                <a:gd name="T108" fmla="*/ 6 w 7"/>
                <a:gd name="T109" fmla="*/ 1354 h 1544"/>
                <a:gd name="T110" fmla="*/ 6 w 7"/>
                <a:gd name="T111" fmla="*/ 1385 h 1544"/>
                <a:gd name="T112" fmla="*/ 6 w 7"/>
                <a:gd name="T113" fmla="*/ 1413 h 1544"/>
                <a:gd name="T114" fmla="*/ 5 w 7"/>
                <a:gd name="T115" fmla="*/ 1436 h 1544"/>
                <a:gd name="T116" fmla="*/ 5 w 7"/>
                <a:gd name="T117" fmla="*/ 1455 h 1544"/>
                <a:gd name="T118" fmla="*/ 6 w 7"/>
                <a:gd name="T119" fmla="*/ 1478 h 1544"/>
                <a:gd name="T120" fmla="*/ 6 w 7"/>
                <a:gd name="T121" fmla="*/ 1509 h 1544"/>
                <a:gd name="T122" fmla="*/ 6 w 7"/>
                <a:gd name="T123" fmla="*/ 1537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544">
                  <a:moveTo>
                    <a:pt x="1" y="0"/>
                  </a:moveTo>
                  <a:lnTo>
                    <a:pt x="1" y="4"/>
                  </a:lnTo>
                  <a:lnTo>
                    <a:pt x="0" y="4"/>
                  </a:lnTo>
                  <a:lnTo>
                    <a:pt x="0" y="0"/>
                  </a:lnTo>
                  <a:lnTo>
                    <a:pt x="1" y="0"/>
                  </a:lnTo>
                  <a:close/>
                  <a:moveTo>
                    <a:pt x="1" y="8"/>
                  </a:moveTo>
                  <a:lnTo>
                    <a:pt x="1" y="12"/>
                  </a:lnTo>
                  <a:lnTo>
                    <a:pt x="0" y="12"/>
                  </a:lnTo>
                  <a:lnTo>
                    <a:pt x="0" y="8"/>
                  </a:lnTo>
                  <a:lnTo>
                    <a:pt x="1" y="8"/>
                  </a:lnTo>
                  <a:close/>
                  <a:moveTo>
                    <a:pt x="1" y="15"/>
                  </a:moveTo>
                  <a:lnTo>
                    <a:pt x="1" y="20"/>
                  </a:lnTo>
                  <a:lnTo>
                    <a:pt x="0" y="20"/>
                  </a:lnTo>
                  <a:lnTo>
                    <a:pt x="0" y="15"/>
                  </a:lnTo>
                  <a:lnTo>
                    <a:pt x="1" y="15"/>
                  </a:lnTo>
                  <a:close/>
                  <a:moveTo>
                    <a:pt x="1" y="23"/>
                  </a:moveTo>
                  <a:lnTo>
                    <a:pt x="1" y="28"/>
                  </a:lnTo>
                  <a:lnTo>
                    <a:pt x="0" y="28"/>
                  </a:lnTo>
                  <a:lnTo>
                    <a:pt x="0" y="23"/>
                  </a:lnTo>
                  <a:lnTo>
                    <a:pt x="1" y="23"/>
                  </a:lnTo>
                  <a:close/>
                  <a:moveTo>
                    <a:pt x="1" y="31"/>
                  </a:moveTo>
                  <a:lnTo>
                    <a:pt x="1" y="35"/>
                  </a:lnTo>
                  <a:lnTo>
                    <a:pt x="0" y="35"/>
                  </a:lnTo>
                  <a:lnTo>
                    <a:pt x="0" y="31"/>
                  </a:lnTo>
                  <a:lnTo>
                    <a:pt x="1" y="31"/>
                  </a:lnTo>
                  <a:close/>
                  <a:moveTo>
                    <a:pt x="1" y="39"/>
                  </a:moveTo>
                  <a:lnTo>
                    <a:pt x="1" y="43"/>
                  </a:lnTo>
                  <a:lnTo>
                    <a:pt x="0" y="43"/>
                  </a:lnTo>
                  <a:lnTo>
                    <a:pt x="0" y="39"/>
                  </a:lnTo>
                  <a:lnTo>
                    <a:pt x="1" y="39"/>
                  </a:lnTo>
                  <a:close/>
                  <a:moveTo>
                    <a:pt x="1" y="46"/>
                  </a:moveTo>
                  <a:lnTo>
                    <a:pt x="1" y="51"/>
                  </a:lnTo>
                  <a:lnTo>
                    <a:pt x="0" y="51"/>
                  </a:lnTo>
                  <a:lnTo>
                    <a:pt x="0" y="46"/>
                  </a:lnTo>
                  <a:lnTo>
                    <a:pt x="1" y="46"/>
                  </a:lnTo>
                  <a:close/>
                  <a:moveTo>
                    <a:pt x="1" y="54"/>
                  </a:moveTo>
                  <a:lnTo>
                    <a:pt x="1" y="58"/>
                  </a:lnTo>
                  <a:lnTo>
                    <a:pt x="0" y="58"/>
                  </a:lnTo>
                  <a:lnTo>
                    <a:pt x="0" y="54"/>
                  </a:lnTo>
                  <a:lnTo>
                    <a:pt x="1" y="54"/>
                  </a:lnTo>
                  <a:close/>
                  <a:moveTo>
                    <a:pt x="1" y="62"/>
                  </a:moveTo>
                  <a:lnTo>
                    <a:pt x="1" y="66"/>
                  </a:lnTo>
                  <a:lnTo>
                    <a:pt x="0" y="66"/>
                  </a:lnTo>
                  <a:lnTo>
                    <a:pt x="0" y="62"/>
                  </a:lnTo>
                  <a:lnTo>
                    <a:pt x="1" y="62"/>
                  </a:lnTo>
                  <a:close/>
                  <a:moveTo>
                    <a:pt x="1" y="70"/>
                  </a:moveTo>
                  <a:lnTo>
                    <a:pt x="1" y="74"/>
                  </a:lnTo>
                  <a:lnTo>
                    <a:pt x="0" y="74"/>
                  </a:lnTo>
                  <a:lnTo>
                    <a:pt x="0" y="70"/>
                  </a:lnTo>
                  <a:lnTo>
                    <a:pt x="1" y="70"/>
                  </a:lnTo>
                  <a:close/>
                  <a:moveTo>
                    <a:pt x="1" y="77"/>
                  </a:moveTo>
                  <a:lnTo>
                    <a:pt x="1" y="82"/>
                  </a:lnTo>
                  <a:lnTo>
                    <a:pt x="0" y="82"/>
                  </a:lnTo>
                  <a:lnTo>
                    <a:pt x="0" y="77"/>
                  </a:lnTo>
                  <a:lnTo>
                    <a:pt x="1" y="77"/>
                  </a:lnTo>
                  <a:close/>
                  <a:moveTo>
                    <a:pt x="1" y="85"/>
                  </a:moveTo>
                  <a:lnTo>
                    <a:pt x="1" y="89"/>
                  </a:lnTo>
                  <a:lnTo>
                    <a:pt x="0" y="89"/>
                  </a:lnTo>
                  <a:lnTo>
                    <a:pt x="0" y="85"/>
                  </a:lnTo>
                  <a:lnTo>
                    <a:pt x="1" y="85"/>
                  </a:lnTo>
                  <a:close/>
                  <a:moveTo>
                    <a:pt x="1" y="93"/>
                  </a:moveTo>
                  <a:lnTo>
                    <a:pt x="1" y="97"/>
                  </a:lnTo>
                  <a:lnTo>
                    <a:pt x="0" y="97"/>
                  </a:lnTo>
                  <a:lnTo>
                    <a:pt x="0" y="93"/>
                  </a:lnTo>
                  <a:lnTo>
                    <a:pt x="1" y="93"/>
                  </a:lnTo>
                  <a:close/>
                  <a:moveTo>
                    <a:pt x="1" y="101"/>
                  </a:moveTo>
                  <a:lnTo>
                    <a:pt x="1" y="105"/>
                  </a:lnTo>
                  <a:lnTo>
                    <a:pt x="0" y="105"/>
                  </a:lnTo>
                  <a:lnTo>
                    <a:pt x="0" y="101"/>
                  </a:lnTo>
                  <a:lnTo>
                    <a:pt x="1" y="101"/>
                  </a:lnTo>
                  <a:close/>
                  <a:moveTo>
                    <a:pt x="1" y="108"/>
                  </a:moveTo>
                  <a:lnTo>
                    <a:pt x="1" y="113"/>
                  </a:lnTo>
                  <a:lnTo>
                    <a:pt x="0" y="113"/>
                  </a:lnTo>
                  <a:lnTo>
                    <a:pt x="0" y="108"/>
                  </a:lnTo>
                  <a:lnTo>
                    <a:pt x="1" y="108"/>
                  </a:lnTo>
                  <a:close/>
                  <a:moveTo>
                    <a:pt x="1" y="116"/>
                  </a:moveTo>
                  <a:lnTo>
                    <a:pt x="2" y="120"/>
                  </a:lnTo>
                  <a:lnTo>
                    <a:pt x="0" y="120"/>
                  </a:lnTo>
                  <a:lnTo>
                    <a:pt x="0" y="116"/>
                  </a:lnTo>
                  <a:lnTo>
                    <a:pt x="1" y="116"/>
                  </a:lnTo>
                  <a:close/>
                  <a:moveTo>
                    <a:pt x="2" y="124"/>
                  </a:moveTo>
                  <a:lnTo>
                    <a:pt x="2" y="128"/>
                  </a:lnTo>
                  <a:lnTo>
                    <a:pt x="0" y="128"/>
                  </a:lnTo>
                  <a:lnTo>
                    <a:pt x="0" y="124"/>
                  </a:lnTo>
                  <a:lnTo>
                    <a:pt x="2" y="124"/>
                  </a:lnTo>
                  <a:close/>
                  <a:moveTo>
                    <a:pt x="2" y="131"/>
                  </a:moveTo>
                  <a:lnTo>
                    <a:pt x="2" y="136"/>
                  </a:lnTo>
                  <a:lnTo>
                    <a:pt x="0" y="136"/>
                  </a:lnTo>
                  <a:lnTo>
                    <a:pt x="0" y="131"/>
                  </a:lnTo>
                  <a:lnTo>
                    <a:pt x="2" y="131"/>
                  </a:lnTo>
                  <a:close/>
                  <a:moveTo>
                    <a:pt x="2" y="139"/>
                  </a:moveTo>
                  <a:lnTo>
                    <a:pt x="2" y="144"/>
                  </a:lnTo>
                  <a:lnTo>
                    <a:pt x="1" y="144"/>
                  </a:lnTo>
                  <a:lnTo>
                    <a:pt x="1" y="139"/>
                  </a:lnTo>
                  <a:lnTo>
                    <a:pt x="2" y="139"/>
                  </a:lnTo>
                  <a:close/>
                  <a:moveTo>
                    <a:pt x="2" y="147"/>
                  </a:moveTo>
                  <a:lnTo>
                    <a:pt x="2" y="151"/>
                  </a:lnTo>
                  <a:lnTo>
                    <a:pt x="1" y="151"/>
                  </a:lnTo>
                  <a:lnTo>
                    <a:pt x="1" y="147"/>
                  </a:lnTo>
                  <a:lnTo>
                    <a:pt x="2" y="147"/>
                  </a:lnTo>
                  <a:close/>
                  <a:moveTo>
                    <a:pt x="2" y="155"/>
                  </a:moveTo>
                  <a:lnTo>
                    <a:pt x="2" y="159"/>
                  </a:lnTo>
                  <a:lnTo>
                    <a:pt x="1" y="159"/>
                  </a:lnTo>
                  <a:lnTo>
                    <a:pt x="1" y="155"/>
                  </a:lnTo>
                  <a:lnTo>
                    <a:pt x="2" y="155"/>
                  </a:lnTo>
                  <a:close/>
                  <a:moveTo>
                    <a:pt x="2" y="162"/>
                  </a:moveTo>
                  <a:lnTo>
                    <a:pt x="2" y="167"/>
                  </a:lnTo>
                  <a:lnTo>
                    <a:pt x="1" y="167"/>
                  </a:lnTo>
                  <a:lnTo>
                    <a:pt x="1" y="162"/>
                  </a:lnTo>
                  <a:lnTo>
                    <a:pt x="2" y="162"/>
                  </a:lnTo>
                  <a:close/>
                  <a:moveTo>
                    <a:pt x="2" y="170"/>
                  </a:moveTo>
                  <a:lnTo>
                    <a:pt x="2" y="175"/>
                  </a:lnTo>
                  <a:lnTo>
                    <a:pt x="1" y="175"/>
                  </a:lnTo>
                  <a:lnTo>
                    <a:pt x="1" y="170"/>
                  </a:lnTo>
                  <a:lnTo>
                    <a:pt x="2" y="170"/>
                  </a:lnTo>
                  <a:close/>
                  <a:moveTo>
                    <a:pt x="2" y="178"/>
                  </a:moveTo>
                  <a:lnTo>
                    <a:pt x="2" y="182"/>
                  </a:lnTo>
                  <a:lnTo>
                    <a:pt x="1" y="182"/>
                  </a:lnTo>
                  <a:lnTo>
                    <a:pt x="1" y="178"/>
                  </a:lnTo>
                  <a:lnTo>
                    <a:pt x="2" y="178"/>
                  </a:lnTo>
                  <a:close/>
                  <a:moveTo>
                    <a:pt x="2" y="186"/>
                  </a:moveTo>
                  <a:lnTo>
                    <a:pt x="2" y="190"/>
                  </a:lnTo>
                  <a:lnTo>
                    <a:pt x="1" y="190"/>
                  </a:lnTo>
                  <a:lnTo>
                    <a:pt x="1" y="186"/>
                  </a:lnTo>
                  <a:lnTo>
                    <a:pt x="2" y="186"/>
                  </a:lnTo>
                  <a:close/>
                  <a:moveTo>
                    <a:pt x="2" y="193"/>
                  </a:moveTo>
                  <a:lnTo>
                    <a:pt x="2" y="198"/>
                  </a:lnTo>
                  <a:lnTo>
                    <a:pt x="1" y="198"/>
                  </a:lnTo>
                  <a:lnTo>
                    <a:pt x="1" y="193"/>
                  </a:lnTo>
                  <a:lnTo>
                    <a:pt x="2" y="193"/>
                  </a:lnTo>
                  <a:close/>
                  <a:moveTo>
                    <a:pt x="2" y="201"/>
                  </a:moveTo>
                  <a:lnTo>
                    <a:pt x="2" y="206"/>
                  </a:lnTo>
                  <a:lnTo>
                    <a:pt x="1" y="206"/>
                  </a:lnTo>
                  <a:lnTo>
                    <a:pt x="1" y="201"/>
                  </a:lnTo>
                  <a:lnTo>
                    <a:pt x="2" y="201"/>
                  </a:lnTo>
                  <a:close/>
                  <a:moveTo>
                    <a:pt x="2" y="209"/>
                  </a:moveTo>
                  <a:lnTo>
                    <a:pt x="2" y="213"/>
                  </a:lnTo>
                  <a:lnTo>
                    <a:pt x="1" y="213"/>
                  </a:lnTo>
                  <a:lnTo>
                    <a:pt x="1" y="209"/>
                  </a:lnTo>
                  <a:lnTo>
                    <a:pt x="2" y="209"/>
                  </a:lnTo>
                  <a:close/>
                  <a:moveTo>
                    <a:pt x="2" y="217"/>
                  </a:moveTo>
                  <a:lnTo>
                    <a:pt x="2" y="221"/>
                  </a:lnTo>
                  <a:lnTo>
                    <a:pt x="1" y="221"/>
                  </a:lnTo>
                  <a:lnTo>
                    <a:pt x="1" y="217"/>
                  </a:lnTo>
                  <a:lnTo>
                    <a:pt x="2" y="217"/>
                  </a:lnTo>
                  <a:close/>
                  <a:moveTo>
                    <a:pt x="2" y="224"/>
                  </a:moveTo>
                  <a:lnTo>
                    <a:pt x="2" y="229"/>
                  </a:lnTo>
                  <a:lnTo>
                    <a:pt x="1" y="229"/>
                  </a:lnTo>
                  <a:lnTo>
                    <a:pt x="1" y="224"/>
                  </a:lnTo>
                  <a:lnTo>
                    <a:pt x="2" y="224"/>
                  </a:lnTo>
                  <a:close/>
                  <a:moveTo>
                    <a:pt x="2" y="232"/>
                  </a:moveTo>
                  <a:lnTo>
                    <a:pt x="2" y="236"/>
                  </a:lnTo>
                  <a:lnTo>
                    <a:pt x="1" y="236"/>
                  </a:lnTo>
                  <a:lnTo>
                    <a:pt x="1" y="232"/>
                  </a:lnTo>
                  <a:lnTo>
                    <a:pt x="2" y="232"/>
                  </a:lnTo>
                  <a:close/>
                  <a:moveTo>
                    <a:pt x="2" y="240"/>
                  </a:moveTo>
                  <a:lnTo>
                    <a:pt x="2" y="244"/>
                  </a:lnTo>
                  <a:lnTo>
                    <a:pt x="1" y="244"/>
                  </a:lnTo>
                  <a:lnTo>
                    <a:pt x="1" y="240"/>
                  </a:lnTo>
                  <a:lnTo>
                    <a:pt x="2" y="240"/>
                  </a:lnTo>
                  <a:close/>
                  <a:moveTo>
                    <a:pt x="2" y="248"/>
                  </a:moveTo>
                  <a:lnTo>
                    <a:pt x="2" y="252"/>
                  </a:lnTo>
                  <a:lnTo>
                    <a:pt x="1" y="252"/>
                  </a:lnTo>
                  <a:lnTo>
                    <a:pt x="1" y="248"/>
                  </a:lnTo>
                  <a:lnTo>
                    <a:pt x="2" y="248"/>
                  </a:lnTo>
                  <a:close/>
                  <a:moveTo>
                    <a:pt x="2" y="255"/>
                  </a:moveTo>
                  <a:lnTo>
                    <a:pt x="2" y="260"/>
                  </a:lnTo>
                  <a:lnTo>
                    <a:pt x="1" y="260"/>
                  </a:lnTo>
                  <a:lnTo>
                    <a:pt x="1" y="255"/>
                  </a:lnTo>
                  <a:lnTo>
                    <a:pt x="2" y="255"/>
                  </a:lnTo>
                  <a:close/>
                  <a:moveTo>
                    <a:pt x="2" y="263"/>
                  </a:moveTo>
                  <a:lnTo>
                    <a:pt x="2" y="267"/>
                  </a:lnTo>
                  <a:lnTo>
                    <a:pt x="1" y="267"/>
                  </a:lnTo>
                  <a:lnTo>
                    <a:pt x="1" y="263"/>
                  </a:lnTo>
                  <a:lnTo>
                    <a:pt x="2" y="263"/>
                  </a:lnTo>
                  <a:close/>
                  <a:moveTo>
                    <a:pt x="2" y="271"/>
                  </a:moveTo>
                  <a:lnTo>
                    <a:pt x="2" y="275"/>
                  </a:lnTo>
                  <a:lnTo>
                    <a:pt x="1" y="275"/>
                  </a:lnTo>
                  <a:lnTo>
                    <a:pt x="1" y="271"/>
                  </a:lnTo>
                  <a:lnTo>
                    <a:pt x="2" y="271"/>
                  </a:lnTo>
                  <a:close/>
                  <a:moveTo>
                    <a:pt x="2" y="278"/>
                  </a:moveTo>
                  <a:lnTo>
                    <a:pt x="2" y="283"/>
                  </a:lnTo>
                  <a:lnTo>
                    <a:pt x="1" y="283"/>
                  </a:lnTo>
                  <a:lnTo>
                    <a:pt x="1" y="278"/>
                  </a:lnTo>
                  <a:lnTo>
                    <a:pt x="2" y="278"/>
                  </a:lnTo>
                  <a:close/>
                  <a:moveTo>
                    <a:pt x="2" y="286"/>
                  </a:moveTo>
                  <a:lnTo>
                    <a:pt x="2" y="291"/>
                  </a:lnTo>
                  <a:lnTo>
                    <a:pt x="1" y="291"/>
                  </a:lnTo>
                  <a:lnTo>
                    <a:pt x="1" y="286"/>
                  </a:lnTo>
                  <a:lnTo>
                    <a:pt x="2" y="286"/>
                  </a:lnTo>
                  <a:close/>
                  <a:moveTo>
                    <a:pt x="2" y="294"/>
                  </a:moveTo>
                  <a:lnTo>
                    <a:pt x="2" y="298"/>
                  </a:lnTo>
                  <a:lnTo>
                    <a:pt x="1" y="298"/>
                  </a:lnTo>
                  <a:lnTo>
                    <a:pt x="1" y="294"/>
                  </a:lnTo>
                  <a:lnTo>
                    <a:pt x="2" y="294"/>
                  </a:lnTo>
                  <a:close/>
                  <a:moveTo>
                    <a:pt x="2" y="302"/>
                  </a:moveTo>
                  <a:lnTo>
                    <a:pt x="2" y="306"/>
                  </a:lnTo>
                  <a:lnTo>
                    <a:pt x="1" y="306"/>
                  </a:lnTo>
                  <a:lnTo>
                    <a:pt x="1" y="302"/>
                  </a:lnTo>
                  <a:lnTo>
                    <a:pt x="2" y="302"/>
                  </a:lnTo>
                  <a:close/>
                  <a:moveTo>
                    <a:pt x="2" y="309"/>
                  </a:moveTo>
                  <a:lnTo>
                    <a:pt x="2" y="314"/>
                  </a:lnTo>
                  <a:lnTo>
                    <a:pt x="1" y="314"/>
                  </a:lnTo>
                  <a:lnTo>
                    <a:pt x="1" y="309"/>
                  </a:lnTo>
                  <a:lnTo>
                    <a:pt x="2" y="309"/>
                  </a:lnTo>
                  <a:close/>
                  <a:moveTo>
                    <a:pt x="2" y="317"/>
                  </a:moveTo>
                  <a:lnTo>
                    <a:pt x="2" y="322"/>
                  </a:lnTo>
                  <a:lnTo>
                    <a:pt x="1" y="322"/>
                  </a:lnTo>
                  <a:lnTo>
                    <a:pt x="1" y="317"/>
                  </a:lnTo>
                  <a:lnTo>
                    <a:pt x="2" y="317"/>
                  </a:lnTo>
                  <a:close/>
                  <a:moveTo>
                    <a:pt x="2" y="325"/>
                  </a:moveTo>
                  <a:lnTo>
                    <a:pt x="2" y="329"/>
                  </a:lnTo>
                  <a:lnTo>
                    <a:pt x="1" y="329"/>
                  </a:lnTo>
                  <a:lnTo>
                    <a:pt x="1" y="325"/>
                  </a:lnTo>
                  <a:lnTo>
                    <a:pt x="2" y="325"/>
                  </a:lnTo>
                  <a:close/>
                  <a:moveTo>
                    <a:pt x="2" y="333"/>
                  </a:moveTo>
                  <a:lnTo>
                    <a:pt x="2" y="337"/>
                  </a:lnTo>
                  <a:lnTo>
                    <a:pt x="1" y="337"/>
                  </a:lnTo>
                  <a:lnTo>
                    <a:pt x="1" y="333"/>
                  </a:lnTo>
                  <a:lnTo>
                    <a:pt x="2" y="333"/>
                  </a:lnTo>
                  <a:close/>
                  <a:moveTo>
                    <a:pt x="2" y="340"/>
                  </a:moveTo>
                  <a:lnTo>
                    <a:pt x="2" y="345"/>
                  </a:lnTo>
                  <a:lnTo>
                    <a:pt x="1" y="345"/>
                  </a:lnTo>
                  <a:lnTo>
                    <a:pt x="1" y="340"/>
                  </a:lnTo>
                  <a:lnTo>
                    <a:pt x="2" y="340"/>
                  </a:lnTo>
                  <a:close/>
                  <a:moveTo>
                    <a:pt x="2" y="348"/>
                  </a:moveTo>
                  <a:lnTo>
                    <a:pt x="2" y="353"/>
                  </a:lnTo>
                  <a:lnTo>
                    <a:pt x="1" y="353"/>
                  </a:lnTo>
                  <a:lnTo>
                    <a:pt x="1" y="348"/>
                  </a:lnTo>
                  <a:lnTo>
                    <a:pt x="2" y="348"/>
                  </a:lnTo>
                  <a:close/>
                  <a:moveTo>
                    <a:pt x="2" y="356"/>
                  </a:moveTo>
                  <a:lnTo>
                    <a:pt x="2" y="360"/>
                  </a:lnTo>
                  <a:lnTo>
                    <a:pt x="1" y="360"/>
                  </a:lnTo>
                  <a:lnTo>
                    <a:pt x="1" y="356"/>
                  </a:lnTo>
                  <a:lnTo>
                    <a:pt x="2" y="356"/>
                  </a:lnTo>
                  <a:close/>
                  <a:moveTo>
                    <a:pt x="2" y="364"/>
                  </a:moveTo>
                  <a:lnTo>
                    <a:pt x="2" y="368"/>
                  </a:lnTo>
                  <a:lnTo>
                    <a:pt x="1" y="368"/>
                  </a:lnTo>
                  <a:lnTo>
                    <a:pt x="1" y="364"/>
                  </a:lnTo>
                  <a:lnTo>
                    <a:pt x="2" y="364"/>
                  </a:lnTo>
                  <a:close/>
                  <a:moveTo>
                    <a:pt x="2" y="371"/>
                  </a:moveTo>
                  <a:lnTo>
                    <a:pt x="2" y="376"/>
                  </a:lnTo>
                  <a:lnTo>
                    <a:pt x="1" y="376"/>
                  </a:lnTo>
                  <a:lnTo>
                    <a:pt x="1" y="371"/>
                  </a:lnTo>
                  <a:lnTo>
                    <a:pt x="2" y="371"/>
                  </a:lnTo>
                  <a:close/>
                  <a:moveTo>
                    <a:pt x="2" y="379"/>
                  </a:moveTo>
                  <a:lnTo>
                    <a:pt x="2" y="384"/>
                  </a:lnTo>
                  <a:lnTo>
                    <a:pt x="1" y="384"/>
                  </a:lnTo>
                  <a:lnTo>
                    <a:pt x="1" y="379"/>
                  </a:lnTo>
                  <a:lnTo>
                    <a:pt x="2" y="379"/>
                  </a:lnTo>
                  <a:close/>
                  <a:moveTo>
                    <a:pt x="2" y="387"/>
                  </a:moveTo>
                  <a:lnTo>
                    <a:pt x="2" y="391"/>
                  </a:lnTo>
                  <a:lnTo>
                    <a:pt x="1" y="391"/>
                  </a:lnTo>
                  <a:lnTo>
                    <a:pt x="1" y="387"/>
                  </a:lnTo>
                  <a:lnTo>
                    <a:pt x="2" y="387"/>
                  </a:lnTo>
                  <a:close/>
                  <a:moveTo>
                    <a:pt x="2" y="395"/>
                  </a:moveTo>
                  <a:lnTo>
                    <a:pt x="3" y="399"/>
                  </a:lnTo>
                  <a:lnTo>
                    <a:pt x="1" y="399"/>
                  </a:lnTo>
                  <a:lnTo>
                    <a:pt x="1" y="395"/>
                  </a:lnTo>
                  <a:lnTo>
                    <a:pt x="2" y="395"/>
                  </a:lnTo>
                  <a:close/>
                  <a:moveTo>
                    <a:pt x="3" y="402"/>
                  </a:moveTo>
                  <a:lnTo>
                    <a:pt x="3" y="407"/>
                  </a:lnTo>
                  <a:lnTo>
                    <a:pt x="1" y="407"/>
                  </a:lnTo>
                  <a:lnTo>
                    <a:pt x="1" y="402"/>
                  </a:lnTo>
                  <a:lnTo>
                    <a:pt x="3" y="402"/>
                  </a:lnTo>
                  <a:close/>
                  <a:moveTo>
                    <a:pt x="3" y="410"/>
                  </a:moveTo>
                  <a:lnTo>
                    <a:pt x="3" y="414"/>
                  </a:lnTo>
                  <a:lnTo>
                    <a:pt x="1" y="414"/>
                  </a:lnTo>
                  <a:lnTo>
                    <a:pt x="1" y="410"/>
                  </a:lnTo>
                  <a:lnTo>
                    <a:pt x="3" y="410"/>
                  </a:lnTo>
                  <a:close/>
                  <a:moveTo>
                    <a:pt x="3" y="418"/>
                  </a:moveTo>
                  <a:lnTo>
                    <a:pt x="3" y="422"/>
                  </a:lnTo>
                  <a:lnTo>
                    <a:pt x="1" y="422"/>
                  </a:lnTo>
                  <a:lnTo>
                    <a:pt x="1" y="418"/>
                  </a:lnTo>
                  <a:lnTo>
                    <a:pt x="3" y="418"/>
                  </a:lnTo>
                  <a:close/>
                  <a:moveTo>
                    <a:pt x="3" y="426"/>
                  </a:moveTo>
                  <a:lnTo>
                    <a:pt x="3" y="430"/>
                  </a:lnTo>
                  <a:lnTo>
                    <a:pt x="1" y="430"/>
                  </a:lnTo>
                  <a:lnTo>
                    <a:pt x="1" y="426"/>
                  </a:lnTo>
                  <a:lnTo>
                    <a:pt x="3" y="426"/>
                  </a:lnTo>
                  <a:close/>
                  <a:moveTo>
                    <a:pt x="3" y="433"/>
                  </a:moveTo>
                  <a:lnTo>
                    <a:pt x="3" y="438"/>
                  </a:lnTo>
                  <a:lnTo>
                    <a:pt x="2" y="438"/>
                  </a:lnTo>
                  <a:lnTo>
                    <a:pt x="1" y="433"/>
                  </a:lnTo>
                  <a:lnTo>
                    <a:pt x="3" y="433"/>
                  </a:lnTo>
                  <a:close/>
                  <a:moveTo>
                    <a:pt x="3" y="441"/>
                  </a:moveTo>
                  <a:lnTo>
                    <a:pt x="3" y="445"/>
                  </a:lnTo>
                  <a:lnTo>
                    <a:pt x="2" y="445"/>
                  </a:lnTo>
                  <a:lnTo>
                    <a:pt x="2" y="441"/>
                  </a:lnTo>
                  <a:lnTo>
                    <a:pt x="3" y="441"/>
                  </a:lnTo>
                  <a:close/>
                  <a:moveTo>
                    <a:pt x="3" y="449"/>
                  </a:moveTo>
                  <a:lnTo>
                    <a:pt x="3" y="453"/>
                  </a:lnTo>
                  <a:lnTo>
                    <a:pt x="2" y="453"/>
                  </a:lnTo>
                  <a:lnTo>
                    <a:pt x="2" y="449"/>
                  </a:lnTo>
                  <a:lnTo>
                    <a:pt x="3" y="449"/>
                  </a:lnTo>
                  <a:close/>
                  <a:moveTo>
                    <a:pt x="3" y="456"/>
                  </a:moveTo>
                  <a:lnTo>
                    <a:pt x="3" y="461"/>
                  </a:lnTo>
                  <a:lnTo>
                    <a:pt x="2" y="461"/>
                  </a:lnTo>
                  <a:lnTo>
                    <a:pt x="2" y="456"/>
                  </a:lnTo>
                  <a:lnTo>
                    <a:pt x="3" y="456"/>
                  </a:lnTo>
                  <a:close/>
                  <a:moveTo>
                    <a:pt x="3" y="464"/>
                  </a:moveTo>
                  <a:lnTo>
                    <a:pt x="3" y="469"/>
                  </a:lnTo>
                  <a:lnTo>
                    <a:pt x="2" y="469"/>
                  </a:lnTo>
                  <a:lnTo>
                    <a:pt x="2" y="464"/>
                  </a:lnTo>
                  <a:lnTo>
                    <a:pt x="3" y="464"/>
                  </a:lnTo>
                  <a:close/>
                  <a:moveTo>
                    <a:pt x="3" y="472"/>
                  </a:moveTo>
                  <a:lnTo>
                    <a:pt x="3" y="476"/>
                  </a:lnTo>
                  <a:lnTo>
                    <a:pt x="2" y="476"/>
                  </a:lnTo>
                  <a:lnTo>
                    <a:pt x="2" y="472"/>
                  </a:lnTo>
                  <a:lnTo>
                    <a:pt x="3" y="472"/>
                  </a:lnTo>
                  <a:close/>
                  <a:moveTo>
                    <a:pt x="3" y="480"/>
                  </a:moveTo>
                  <a:lnTo>
                    <a:pt x="3" y="484"/>
                  </a:lnTo>
                  <a:lnTo>
                    <a:pt x="2" y="484"/>
                  </a:lnTo>
                  <a:lnTo>
                    <a:pt x="2" y="480"/>
                  </a:lnTo>
                  <a:lnTo>
                    <a:pt x="3" y="480"/>
                  </a:lnTo>
                  <a:close/>
                  <a:moveTo>
                    <a:pt x="3" y="487"/>
                  </a:moveTo>
                  <a:lnTo>
                    <a:pt x="3" y="492"/>
                  </a:lnTo>
                  <a:lnTo>
                    <a:pt x="2" y="492"/>
                  </a:lnTo>
                  <a:lnTo>
                    <a:pt x="2" y="487"/>
                  </a:lnTo>
                  <a:lnTo>
                    <a:pt x="3" y="487"/>
                  </a:lnTo>
                  <a:close/>
                  <a:moveTo>
                    <a:pt x="3" y="495"/>
                  </a:moveTo>
                  <a:lnTo>
                    <a:pt x="3" y="500"/>
                  </a:lnTo>
                  <a:lnTo>
                    <a:pt x="2" y="500"/>
                  </a:lnTo>
                  <a:lnTo>
                    <a:pt x="2" y="495"/>
                  </a:lnTo>
                  <a:lnTo>
                    <a:pt x="3" y="495"/>
                  </a:lnTo>
                  <a:close/>
                  <a:moveTo>
                    <a:pt x="3" y="503"/>
                  </a:moveTo>
                  <a:lnTo>
                    <a:pt x="3" y="507"/>
                  </a:lnTo>
                  <a:lnTo>
                    <a:pt x="2" y="507"/>
                  </a:lnTo>
                  <a:lnTo>
                    <a:pt x="2" y="503"/>
                  </a:lnTo>
                  <a:lnTo>
                    <a:pt x="3" y="503"/>
                  </a:lnTo>
                  <a:close/>
                  <a:moveTo>
                    <a:pt x="3" y="511"/>
                  </a:moveTo>
                  <a:lnTo>
                    <a:pt x="3" y="515"/>
                  </a:lnTo>
                  <a:lnTo>
                    <a:pt x="2" y="515"/>
                  </a:lnTo>
                  <a:lnTo>
                    <a:pt x="2" y="511"/>
                  </a:lnTo>
                  <a:lnTo>
                    <a:pt x="3" y="511"/>
                  </a:lnTo>
                  <a:close/>
                  <a:moveTo>
                    <a:pt x="3" y="518"/>
                  </a:moveTo>
                  <a:lnTo>
                    <a:pt x="3" y="523"/>
                  </a:lnTo>
                  <a:lnTo>
                    <a:pt x="2" y="523"/>
                  </a:lnTo>
                  <a:lnTo>
                    <a:pt x="2" y="518"/>
                  </a:lnTo>
                  <a:lnTo>
                    <a:pt x="3" y="518"/>
                  </a:lnTo>
                  <a:close/>
                  <a:moveTo>
                    <a:pt x="3" y="526"/>
                  </a:moveTo>
                  <a:lnTo>
                    <a:pt x="3" y="531"/>
                  </a:lnTo>
                  <a:lnTo>
                    <a:pt x="2" y="531"/>
                  </a:lnTo>
                  <a:lnTo>
                    <a:pt x="2" y="526"/>
                  </a:lnTo>
                  <a:lnTo>
                    <a:pt x="3" y="526"/>
                  </a:lnTo>
                  <a:close/>
                  <a:moveTo>
                    <a:pt x="3" y="534"/>
                  </a:moveTo>
                  <a:lnTo>
                    <a:pt x="3" y="538"/>
                  </a:lnTo>
                  <a:lnTo>
                    <a:pt x="2" y="538"/>
                  </a:lnTo>
                  <a:lnTo>
                    <a:pt x="2" y="534"/>
                  </a:lnTo>
                  <a:lnTo>
                    <a:pt x="3" y="534"/>
                  </a:lnTo>
                  <a:close/>
                  <a:moveTo>
                    <a:pt x="3" y="542"/>
                  </a:moveTo>
                  <a:lnTo>
                    <a:pt x="3" y="546"/>
                  </a:lnTo>
                  <a:lnTo>
                    <a:pt x="2" y="546"/>
                  </a:lnTo>
                  <a:lnTo>
                    <a:pt x="2" y="542"/>
                  </a:lnTo>
                  <a:lnTo>
                    <a:pt x="3" y="542"/>
                  </a:lnTo>
                  <a:close/>
                  <a:moveTo>
                    <a:pt x="3" y="549"/>
                  </a:moveTo>
                  <a:lnTo>
                    <a:pt x="3" y="554"/>
                  </a:lnTo>
                  <a:lnTo>
                    <a:pt x="2" y="554"/>
                  </a:lnTo>
                  <a:lnTo>
                    <a:pt x="2" y="549"/>
                  </a:lnTo>
                  <a:lnTo>
                    <a:pt x="3" y="549"/>
                  </a:lnTo>
                  <a:close/>
                  <a:moveTo>
                    <a:pt x="3" y="557"/>
                  </a:moveTo>
                  <a:lnTo>
                    <a:pt x="3" y="561"/>
                  </a:lnTo>
                  <a:lnTo>
                    <a:pt x="2" y="561"/>
                  </a:lnTo>
                  <a:lnTo>
                    <a:pt x="2" y="557"/>
                  </a:lnTo>
                  <a:lnTo>
                    <a:pt x="3" y="557"/>
                  </a:lnTo>
                  <a:close/>
                  <a:moveTo>
                    <a:pt x="3" y="565"/>
                  </a:moveTo>
                  <a:lnTo>
                    <a:pt x="3" y="569"/>
                  </a:lnTo>
                  <a:lnTo>
                    <a:pt x="2" y="569"/>
                  </a:lnTo>
                  <a:lnTo>
                    <a:pt x="2" y="565"/>
                  </a:lnTo>
                  <a:lnTo>
                    <a:pt x="3" y="565"/>
                  </a:lnTo>
                  <a:close/>
                  <a:moveTo>
                    <a:pt x="3" y="573"/>
                  </a:moveTo>
                  <a:lnTo>
                    <a:pt x="3" y="577"/>
                  </a:lnTo>
                  <a:lnTo>
                    <a:pt x="2" y="577"/>
                  </a:lnTo>
                  <a:lnTo>
                    <a:pt x="2" y="573"/>
                  </a:lnTo>
                  <a:lnTo>
                    <a:pt x="3" y="573"/>
                  </a:lnTo>
                  <a:close/>
                  <a:moveTo>
                    <a:pt x="3" y="580"/>
                  </a:moveTo>
                  <a:lnTo>
                    <a:pt x="3" y="585"/>
                  </a:lnTo>
                  <a:lnTo>
                    <a:pt x="2" y="585"/>
                  </a:lnTo>
                  <a:lnTo>
                    <a:pt x="2" y="580"/>
                  </a:lnTo>
                  <a:lnTo>
                    <a:pt x="3" y="580"/>
                  </a:lnTo>
                  <a:close/>
                  <a:moveTo>
                    <a:pt x="3" y="588"/>
                  </a:moveTo>
                  <a:lnTo>
                    <a:pt x="3" y="592"/>
                  </a:lnTo>
                  <a:lnTo>
                    <a:pt x="2" y="592"/>
                  </a:lnTo>
                  <a:lnTo>
                    <a:pt x="2" y="588"/>
                  </a:lnTo>
                  <a:lnTo>
                    <a:pt x="3" y="588"/>
                  </a:lnTo>
                  <a:close/>
                  <a:moveTo>
                    <a:pt x="3" y="596"/>
                  </a:moveTo>
                  <a:lnTo>
                    <a:pt x="3" y="600"/>
                  </a:lnTo>
                  <a:lnTo>
                    <a:pt x="2" y="600"/>
                  </a:lnTo>
                  <a:lnTo>
                    <a:pt x="2" y="596"/>
                  </a:lnTo>
                  <a:lnTo>
                    <a:pt x="3" y="596"/>
                  </a:lnTo>
                  <a:close/>
                  <a:moveTo>
                    <a:pt x="3" y="603"/>
                  </a:moveTo>
                  <a:lnTo>
                    <a:pt x="3" y="608"/>
                  </a:lnTo>
                  <a:lnTo>
                    <a:pt x="2" y="608"/>
                  </a:lnTo>
                  <a:lnTo>
                    <a:pt x="2" y="603"/>
                  </a:lnTo>
                  <a:lnTo>
                    <a:pt x="3" y="603"/>
                  </a:lnTo>
                  <a:close/>
                  <a:moveTo>
                    <a:pt x="3" y="611"/>
                  </a:moveTo>
                  <a:lnTo>
                    <a:pt x="3" y="616"/>
                  </a:lnTo>
                  <a:lnTo>
                    <a:pt x="2" y="616"/>
                  </a:lnTo>
                  <a:lnTo>
                    <a:pt x="2" y="611"/>
                  </a:lnTo>
                  <a:lnTo>
                    <a:pt x="3" y="611"/>
                  </a:lnTo>
                  <a:close/>
                  <a:moveTo>
                    <a:pt x="3" y="619"/>
                  </a:moveTo>
                  <a:lnTo>
                    <a:pt x="3" y="623"/>
                  </a:lnTo>
                  <a:lnTo>
                    <a:pt x="2" y="623"/>
                  </a:lnTo>
                  <a:lnTo>
                    <a:pt x="2" y="619"/>
                  </a:lnTo>
                  <a:lnTo>
                    <a:pt x="3" y="619"/>
                  </a:lnTo>
                  <a:close/>
                  <a:moveTo>
                    <a:pt x="3" y="627"/>
                  </a:moveTo>
                  <a:lnTo>
                    <a:pt x="3" y="631"/>
                  </a:lnTo>
                  <a:lnTo>
                    <a:pt x="2" y="631"/>
                  </a:lnTo>
                  <a:lnTo>
                    <a:pt x="2" y="627"/>
                  </a:lnTo>
                  <a:lnTo>
                    <a:pt x="3" y="627"/>
                  </a:lnTo>
                  <a:close/>
                  <a:moveTo>
                    <a:pt x="3" y="634"/>
                  </a:moveTo>
                  <a:lnTo>
                    <a:pt x="3" y="639"/>
                  </a:lnTo>
                  <a:lnTo>
                    <a:pt x="2" y="639"/>
                  </a:lnTo>
                  <a:lnTo>
                    <a:pt x="2" y="634"/>
                  </a:lnTo>
                  <a:lnTo>
                    <a:pt x="3" y="634"/>
                  </a:lnTo>
                  <a:close/>
                  <a:moveTo>
                    <a:pt x="3" y="642"/>
                  </a:moveTo>
                  <a:lnTo>
                    <a:pt x="3" y="647"/>
                  </a:lnTo>
                  <a:lnTo>
                    <a:pt x="2" y="647"/>
                  </a:lnTo>
                  <a:lnTo>
                    <a:pt x="2" y="642"/>
                  </a:lnTo>
                  <a:lnTo>
                    <a:pt x="3" y="642"/>
                  </a:lnTo>
                  <a:close/>
                  <a:moveTo>
                    <a:pt x="3" y="650"/>
                  </a:moveTo>
                  <a:lnTo>
                    <a:pt x="3" y="654"/>
                  </a:lnTo>
                  <a:lnTo>
                    <a:pt x="2" y="654"/>
                  </a:lnTo>
                  <a:lnTo>
                    <a:pt x="2" y="650"/>
                  </a:lnTo>
                  <a:lnTo>
                    <a:pt x="3" y="650"/>
                  </a:lnTo>
                  <a:close/>
                  <a:moveTo>
                    <a:pt x="3" y="658"/>
                  </a:moveTo>
                  <a:lnTo>
                    <a:pt x="3" y="662"/>
                  </a:lnTo>
                  <a:lnTo>
                    <a:pt x="2" y="662"/>
                  </a:lnTo>
                  <a:lnTo>
                    <a:pt x="2" y="658"/>
                  </a:lnTo>
                  <a:lnTo>
                    <a:pt x="3" y="658"/>
                  </a:lnTo>
                  <a:close/>
                  <a:moveTo>
                    <a:pt x="3" y="665"/>
                  </a:moveTo>
                  <a:lnTo>
                    <a:pt x="3" y="670"/>
                  </a:lnTo>
                  <a:lnTo>
                    <a:pt x="2" y="670"/>
                  </a:lnTo>
                  <a:lnTo>
                    <a:pt x="2" y="665"/>
                  </a:lnTo>
                  <a:lnTo>
                    <a:pt x="3" y="665"/>
                  </a:lnTo>
                  <a:close/>
                  <a:moveTo>
                    <a:pt x="3" y="673"/>
                  </a:moveTo>
                  <a:lnTo>
                    <a:pt x="3" y="678"/>
                  </a:lnTo>
                  <a:lnTo>
                    <a:pt x="2" y="678"/>
                  </a:lnTo>
                  <a:lnTo>
                    <a:pt x="2" y="673"/>
                  </a:lnTo>
                  <a:lnTo>
                    <a:pt x="3" y="673"/>
                  </a:lnTo>
                  <a:close/>
                  <a:moveTo>
                    <a:pt x="3" y="681"/>
                  </a:moveTo>
                  <a:lnTo>
                    <a:pt x="3" y="685"/>
                  </a:lnTo>
                  <a:lnTo>
                    <a:pt x="2" y="685"/>
                  </a:lnTo>
                  <a:lnTo>
                    <a:pt x="2" y="681"/>
                  </a:lnTo>
                  <a:lnTo>
                    <a:pt x="3" y="681"/>
                  </a:lnTo>
                  <a:close/>
                  <a:moveTo>
                    <a:pt x="3" y="689"/>
                  </a:moveTo>
                  <a:lnTo>
                    <a:pt x="4" y="693"/>
                  </a:lnTo>
                  <a:lnTo>
                    <a:pt x="2" y="693"/>
                  </a:lnTo>
                  <a:lnTo>
                    <a:pt x="2" y="689"/>
                  </a:lnTo>
                  <a:lnTo>
                    <a:pt x="3" y="689"/>
                  </a:lnTo>
                  <a:close/>
                  <a:moveTo>
                    <a:pt x="4" y="696"/>
                  </a:moveTo>
                  <a:lnTo>
                    <a:pt x="4" y="701"/>
                  </a:lnTo>
                  <a:lnTo>
                    <a:pt x="2" y="701"/>
                  </a:lnTo>
                  <a:lnTo>
                    <a:pt x="2" y="696"/>
                  </a:lnTo>
                  <a:lnTo>
                    <a:pt x="4" y="696"/>
                  </a:lnTo>
                  <a:close/>
                  <a:moveTo>
                    <a:pt x="4" y="704"/>
                  </a:moveTo>
                  <a:lnTo>
                    <a:pt x="4" y="709"/>
                  </a:lnTo>
                  <a:lnTo>
                    <a:pt x="2" y="709"/>
                  </a:lnTo>
                  <a:lnTo>
                    <a:pt x="2" y="704"/>
                  </a:lnTo>
                  <a:lnTo>
                    <a:pt x="4" y="704"/>
                  </a:lnTo>
                  <a:close/>
                  <a:moveTo>
                    <a:pt x="4" y="712"/>
                  </a:moveTo>
                  <a:lnTo>
                    <a:pt x="4" y="716"/>
                  </a:lnTo>
                  <a:lnTo>
                    <a:pt x="3" y="716"/>
                  </a:lnTo>
                  <a:lnTo>
                    <a:pt x="3" y="712"/>
                  </a:lnTo>
                  <a:lnTo>
                    <a:pt x="4" y="712"/>
                  </a:lnTo>
                  <a:close/>
                  <a:moveTo>
                    <a:pt x="4" y="720"/>
                  </a:moveTo>
                  <a:lnTo>
                    <a:pt x="4" y="724"/>
                  </a:lnTo>
                  <a:lnTo>
                    <a:pt x="3" y="724"/>
                  </a:lnTo>
                  <a:lnTo>
                    <a:pt x="3" y="720"/>
                  </a:lnTo>
                  <a:lnTo>
                    <a:pt x="4" y="720"/>
                  </a:lnTo>
                  <a:close/>
                  <a:moveTo>
                    <a:pt x="4" y="727"/>
                  </a:moveTo>
                  <a:lnTo>
                    <a:pt x="4" y="732"/>
                  </a:lnTo>
                  <a:lnTo>
                    <a:pt x="3" y="732"/>
                  </a:lnTo>
                  <a:lnTo>
                    <a:pt x="3" y="727"/>
                  </a:lnTo>
                  <a:lnTo>
                    <a:pt x="4" y="727"/>
                  </a:lnTo>
                  <a:close/>
                  <a:moveTo>
                    <a:pt x="4" y="735"/>
                  </a:moveTo>
                  <a:lnTo>
                    <a:pt x="4" y="739"/>
                  </a:lnTo>
                  <a:lnTo>
                    <a:pt x="3" y="739"/>
                  </a:lnTo>
                  <a:lnTo>
                    <a:pt x="3" y="735"/>
                  </a:lnTo>
                  <a:lnTo>
                    <a:pt x="4" y="735"/>
                  </a:lnTo>
                  <a:close/>
                  <a:moveTo>
                    <a:pt x="4" y="743"/>
                  </a:moveTo>
                  <a:lnTo>
                    <a:pt x="4" y="747"/>
                  </a:lnTo>
                  <a:lnTo>
                    <a:pt x="3" y="747"/>
                  </a:lnTo>
                  <a:lnTo>
                    <a:pt x="3" y="743"/>
                  </a:lnTo>
                  <a:lnTo>
                    <a:pt x="4" y="743"/>
                  </a:lnTo>
                  <a:close/>
                  <a:moveTo>
                    <a:pt x="4" y="751"/>
                  </a:moveTo>
                  <a:lnTo>
                    <a:pt x="4" y="755"/>
                  </a:lnTo>
                  <a:lnTo>
                    <a:pt x="3" y="755"/>
                  </a:lnTo>
                  <a:lnTo>
                    <a:pt x="3" y="751"/>
                  </a:lnTo>
                  <a:lnTo>
                    <a:pt x="4" y="751"/>
                  </a:lnTo>
                  <a:close/>
                  <a:moveTo>
                    <a:pt x="4" y="758"/>
                  </a:moveTo>
                  <a:lnTo>
                    <a:pt x="4" y="763"/>
                  </a:lnTo>
                  <a:lnTo>
                    <a:pt x="3" y="763"/>
                  </a:lnTo>
                  <a:lnTo>
                    <a:pt x="3" y="758"/>
                  </a:lnTo>
                  <a:lnTo>
                    <a:pt x="4" y="758"/>
                  </a:lnTo>
                  <a:close/>
                  <a:moveTo>
                    <a:pt x="4" y="766"/>
                  </a:moveTo>
                  <a:lnTo>
                    <a:pt x="4" y="770"/>
                  </a:lnTo>
                  <a:lnTo>
                    <a:pt x="3" y="770"/>
                  </a:lnTo>
                  <a:lnTo>
                    <a:pt x="3" y="766"/>
                  </a:lnTo>
                  <a:lnTo>
                    <a:pt x="4" y="766"/>
                  </a:lnTo>
                  <a:close/>
                  <a:moveTo>
                    <a:pt x="4" y="774"/>
                  </a:moveTo>
                  <a:lnTo>
                    <a:pt x="4" y="778"/>
                  </a:lnTo>
                  <a:lnTo>
                    <a:pt x="3" y="778"/>
                  </a:lnTo>
                  <a:lnTo>
                    <a:pt x="3" y="774"/>
                  </a:lnTo>
                  <a:lnTo>
                    <a:pt x="4" y="774"/>
                  </a:lnTo>
                  <a:close/>
                  <a:moveTo>
                    <a:pt x="4" y="781"/>
                  </a:moveTo>
                  <a:lnTo>
                    <a:pt x="4" y="786"/>
                  </a:lnTo>
                  <a:lnTo>
                    <a:pt x="3" y="786"/>
                  </a:lnTo>
                  <a:lnTo>
                    <a:pt x="3" y="781"/>
                  </a:lnTo>
                  <a:lnTo>
                    <a:pt x="4" y="781"/>
                  </a:lnTo>
                  <a:close/>
                  <a:moveTo>
                    <a:pt x="4" y="789"/>
                  </a:moveTo>
                  <a:lnTo>
                    <a:pt x="4" y="794"/>
                  </a:lnTo>
                  <a:lnTo>
                    <a:pt x="3" y="794"/>
                  </a:lnTo>
                  <a:lnTo>
                    <a:pt x="3" y="789"/>
                  </a:lnTo>
                  <a:lnTo>
                    <a:pt x="4" y="789"/>
                  </a:lnTo>
                  <a:close/>
                  <a:moveTo>
                    <a:pt x="4" y="797"/>
                  </a:moveTo>
                  <a:lnTo>
                    <a:pt x="4" y="801"/>
                  </a:lnTo>
                  <a:lnTo>
                    <a:pt x="3" y="801"/>
                  </a:lnTo>
                  <a:lnTo>
                    <a:pt x="3" y="797"/>
                  </a:lnTo>
                  <a:lnTo>
                    <a:pt x="4" y="797"/>
                  </a:lnTo>
                  <a:close/>
                  <a:moveTo>
                    <a:pt x="4" y="805"/>
                  </a:moveTo>
                  <a:lnTo>
                    <a:pt x="4" y="809"/>
                  </a:lnTo>
                  <a:lnTo>
                    <a:pt x="3" y="809"/>
                  </a:lnTo>
                  <a:lnTo>
                    <a:pt x="3" y="805"/>
                  </a:lnTo>
                  <a:lnTo>
                    <a:pt x="4" y="805"/>
                  </a:lnTo>
                  <a:close/>
                  <a:moveTo>
                    <a:pt x="4" y="812"/>
                  </a:moveTo>
                  <a:lnTo>
                    <a:pt x="4" y="817"/>
                  </a:lnTo>
                  <a:lnTo>
                    <a:pt x="3" y="817"/>
                  </a:lnTo>
                  <a:lnTo>
                    <a:pt x="3" y="812"/>
                  </a:lnTo>
                  <a:lnTo>
                    <a:pt x="4" y="812"/>
                  </a:lnTo>
                  <a:close/>
                  <a:moveTo>
                    <a:pt x="4" y="820"/>
                  </a:moveTo>
                  <a:lnTo>
                    <a:pt x="4" y="825"/>
                  </a:lnTo>
                  <a:lnTo>
                    <a:pt x="3" y="825"/>
                  </a:lnTo>
                  <a:lnTo>
                    <a:pt x="3" y="820"/>
                  </a:lnTo>
                  <a:lnTo>
                    <a:pt x="4" y="820"/>
                  </a:lnTo>
                  <a:close/>
                  <a:moveTo>
                    <a:pt x="4" y="828"/>
                  </a:moveTo>
                  <a:lnTo>
                    <a:pt x="4" y="832"/>
                  </a:lnTo>
                  <a:lnTo>
                    <a:pt x="3" y="832"/>
                  </a:lnTo>
                  <a:lnTo>
                    <a:pt x="3" y="828"/>
                  </a:lnTo>
                  <a:lnTo>
                    <a:pt x="4" y="828"/>
                  </a:lnTo>
                  <a:close/>
                  <a:moveTo>
                    <a:pt x="4" y="836"/>
                  </a:moveTo>
                  <a:lnTo>
                    <a:pt x="4" y="840"/>
                  </a:lnTo>
                  <a:lnTo>
                    <a:pt x="3" y="840"/>
                  </a:lnTo>
                  <a:lnTo>
                    <a:pt x="3" y="836"/>
                  </a:lnTo>
                  <a:lnTo>
                    <a:pt x="4" y="836"/>
                  </a:lnTo>
                  <a:close/>
                  <a:moveTo>
                    <a:pt x="4" y="843"/>
                  </a:moveTo>
                  <a:lnTo>
                    <a:pt x="4" y="848"/>
                  </a:lnTo>
                  <a:lnTo>
                    <a:pt x="3" y="848"/>
                  </a:lnTo>
                  <a:lnTo>
                    <a:pt x="3" y="843"/>
                  </a:lnTo>
                  <a:lnTo>
                    <a:pt x="4" y="843"/>
                  </a:lnTo>
                  <a:close/>
                  <a:moveTo>
                    <a:pt x="4" y="851"/>
                  </a:moveTo>
                  <a:lnTo>
                    <a:pt x="4" y="856"/>
                  </a:lnTo>
                  <a:lnTo>
                    <a:pt x="3" y="856"/>
                  </a:lnTo>
                  <a:lnTo>
                    <a:pt x="3" y="851"/>
                  </a:lnTo>
                  <a:lnTo>
                    <a:pt x="4" y="851"/>
                  </a:lnTo>
                  <a:close/>
                  <a:moveTo>
                    <a:pt x="4" y="859"/>
                  </a:moveTo>
                  <a:lnTo>
                    <a:pt x="4" y="863"/>
                  </a:lnTo>
                  <a:lnTo>
                    <a:pt x="3" y="863"/>
                  </a:lnTo>
                  <a:lnTo>
                    <a:pt x="3" y="859"/>
                  </a:lnTo>
                  <a:lnTo>
                    <a:pt x="4" y="859"/>
                  </a:lnTo>
                  <a:close/>
                  <a:moveTo>
                    <a:pt x="4" y="867"/>
                  </a:moveTo>
                  <a:lnTo>
                    <a:pt x="4" y="871"/>
                  </a:lnTo>
                  <a:lnTo>
                    <a:pt x="3" y="871"/>
                  </a:lnTo>
                  <a:lnTo>
                    <a:pt x="3" y="867"/>
                  </a:lnTo>
                  <a:lnTo>
                    <a:pt x="4" y="867"/>
                  </a:lnTo>
                  <a:close/>
                  <a:moveTo>
                    <a:pt x="4" y="874"/>
                  </a:moveTo>
                  <a:lnTo>
                    <a:pt x="4" y="879"/>
                  </a:lnTo>
                  <a:lnTo>
                    <a:pt x="3" y="879"/>
                  </a:lnTo>
                  <a:lnTo>
                    <a:pt x="3" y="874"/>
                  </a:lnTo>
                  <a:lnTo>
                    <a:pt x="4" y="874"/>
                  </a:lnTo>
                  <a:close/>
                  <a:moveTo>
                    <a:pt x="4" y="882"/>
                  </a:moveTo>
                  <a:lnTo>
                    <a:pt x="4" y="886"/>
                  </a:lnTo>
                  <a:lnTo>
                    <a:pt x="3" y="886"/>
                  </a:lnTo>
                  <a:lnTo>
                    <a:pt x="3" y="882"/>
                  </a:lnTo>
                  <a:lnTo>
                    <a:pt x="4" y="882"/>
                  </a:lnTo>
                  <a:close/>
                  <a:moveTo>
                    <a:pt x="4" y="890"/>
                  </a:moveTo>
                  <a:lnTo>
                    <a:pt x="4" y="894"/>
                  </a:lnTo>
                  <a:lnTo>
                    <a:pt x="3" y="894"/>
                  </a:lnTo>
                  <a:lnTo>
                    <a:pt x="3" y="890"/>
                  </a:lnTo>
                  <a:lnTo>
                    <a:pt x="4" y="890"/>
                  </a:lnTo>
                  <a:close/>
                  <a:moveTo>
                    <a:pt x="4" y="898"/>
                  </a:moveTo>
                  <a:lnTo>
                    <a:pt x="4" y="902"/>
                  </a:lnTo>
                  <a:lnTo>
                    <a:pt x="3" y="902"/>
                  </a:lnTo>
                  <a:lnTo>
                    <a:pt x="3" y="898"/>
                  </a:lnTo>
                  <a:lnTo>
                    <a:pt x="4" y="898"/>
                  </a:lnTo>
                  <a:close/>
                  <a:moveTo>
                    <a:pt x="4" y="905"/>
                  </a:moveTo>
                  <a:lnTo>
                    <a:pt x="4" y="910"/>
                  </a:lnTo>
                  <a:lnTo>
                    <a:pt x="3" y="910"/>
                  </a:lnTo>
                  <a:lnTo>
                    <a:pt x="3" y="905"/>
                  </a:lnTo>
                  <a:lnTo>
                    <a:pt x="4" y="905"/>
                  </a:lnTo>
                  <a:close/>
                  <a:moveTo>
                    <a:pt x="4" y="913"/>
                  </a:moveTo>
                  <a:lnTo>
                    <a:pt x="4" y="917"/>
                  </a:lnTo>
                  <a:lnTo>
                    <a:pt x="3" y="917"/>
                  </a:lnTo>
                  <a:lnTo>
                    <a:pt x="3" y="913"/>
                  </a:lnTo>
                  <a:lnTo>
                    <a:pt x="4" y="913"/>
                  </a:lnTo>
                  <a:close/>
                  <a:moveTo>
                    <a:pt x="4" y="921"/>
                  </a:moveTo>
                  <a:lnTo>
                    <a:pt x="4" y="925"/>
                  </a:lnTo>
                  <a:lnTo>
                    <a:pt x="3" y="925"/>
                  </a:lnTo>
                  <a:lnTo>
                    <a:pt x="3" y="921"/>
                  </a:lnTo>
                  <a:lnTo>
                    <a:pt x="4" y="921"/>
                  </a:lnTo>
                  <a:close/>
                  <a:moveTo>
                    <a:pt x="4" y="929"/>
                  </a:moveTo>
                  <a:lnTo>
                    <a:pt x="4" y="933"/>
                  </a:lnTo>
                  <a:lnTo>
                    <a:pt x="3" y="933"/>
                  </a:lnTo>
                  <a:lnTo>
                    <a:pt x="3" y="929"/>
                  </a:lnTo>
                  <a:lnTo>
                    <a:pt x="4" y="929"/>
                  </a:lnTo>
                  <a:close/>
                  <a:moveTo>
                    <a:pt x="4" y="936"/>
                  </a:moveTo>
                  <a:lnTo>
                    <a:pt x="4" y="941"/>
                  </a:lnTo>
                  <a:lnTo>
                    <a:pt x="3" y="941"/>
                  </a:lnTo>
                  <a:lnTo>
                    <a:pt x="3" y="936"/>
                  </a:lnTo>
                  <a:lnTo>
                    <a:pt x="4" y="936"/>
                  </a:lnTo>
                  <a:close/>
                  <a:moveTo>
                    <a:pt x="4" y="944"/>
                  </a:moveTo>
                  <a:lnTo>
                    <a:pt x="4" y="948"/>
                  </a:lnTo>
                  <a:lnTo>
                    <a:pt x="3" y="948"/>
                  </a:lnTo>
                  <a:lnTo>
                    <a:pt x="3" y="944"/>
                  </a:lnTo>
                  <a:lnTo>
                    <a:pt x="4" y="944"/>
                  </a:lnTo>
                  <a:close/>
                  <a:moveTo>
                    <a:pt x="4" y="952"/>
                  </a:moveTo>
                  <a:lnTo>
                    <a:pt x="4" y="956"/>
                  </a:lnTo>
                  <a:lnTo>
                    <a:pt x="3" y="956"/>
                  </a:lnTo>
                  <a:lnTo>
                    <a:pt x="3" y="952"/>
                  </a:lnTo>
                  <a:lnTo>
                    <a:pt x="4" y="952"/>
                  </a:lnTo>
                  <a:close/>
                  <a:moveTo>
                    <a:pt x="4" y="959"/>
                  </a:moveTo>
                  <a:lnTo>
                    <a:pt x="4" y="964"/>
                  </a:lnTo>
                  <a:lnTo>
                    <a:pt x="3" y="964"/>
                  </a:lnTo>
                  <a:lnTo>
                    <a:pt x="3" y="959"/>
                  </a:lnTo>
                  <a:lnTo>
                    <a:pt x="4" y="959"/>
                  </a:lnTo>
                  <a:close/>
                  <a:moveTo>
                    <a:pt x="4" y="967"/>
                  </a:moveTo>
                  <a:lnTo>
                    <a:pt x="5" y="972"/>
                  </a:lnTo>
                  <a:lnTo>
                    <a:pt x="3" y="972"/>
                  </a:lnTo>
                  <a:lnTo>
                    <a:pt x="3" y="967"/>
                  </a:lnTo>
                  <a:lnTo>
                    <a:pt x="4" y="967"/>
                  </a:lnTo>
                  <a:close/>
                  <a:moveTo>
                    <a:pt x="5" y="975"/>
                  </a:moveTo>
                  <a:lnTo>
                    <a:pt x="5" y="979"/>
                  </a:lnTo>
                  <a:lnTo>
                    <a:pt x="3" y="979"/>
                  </a:lnTo>
                  <a:lnTo>
                    <a:pt x="3" y="975"/>
                  </a:lnTo>
                  <a:lnTo>
                    <a:pt x="5" y="975"/>
                  </a:lnTo>
                  <a:close/>
                  <a:moveTo>
                    <a:pt x="5" y="983"/>
                  </a:moveTo>
                  <a:lnTo>
                    <a:pt x="5" y="987"/>
                  </a:lnTo>
                  <a:lnTo>
                    <a:pt x="3" y="987"/>
                  </a:lnTo>
                  <a:lnTo>
                    <a:pt x="3" y="983"/>
                  </a:lnTo>
                  <a:lnTo>
                    <a:pt x="5" y="983"/>
                  </a:lnTo>
                  <a:close/>
                  <a:moveTo>
                    <a:pt x="5" y="990"/>
                  </a:moveTo>
                  <a:lnTo>
                    <a:pt x="5" y="995"/>
                  </a:lnTo>
                  <a:lnTo>
                    <a:pt x="3" y="995"/>
                  </a:lnTo>
                  <a:lnTo>
                    <a:pt x="3" y="990"/>
                  </a:lnTo>
                  <a:lnTo>
                    <a:pt x="5" y="990"/>
                  </a:lnTo>
                  <a:close/>
                  <a:moveTo>
                    <a:pt x="5" y="998"/>
                  </a:moveTo>
                  <a:lnTo>
                    <a:pt x="5" y="1003"/>
                  </a:lnTo>
                  <a:lnTo>
                    <a:pt x="3" y="1003"/>
                  </a:lnTo>
                  <a:lnTo>
                    <a:pt x="3" y="998"/>
                  </a:lnTo>
                  <a:lnTo>
                    <a:pt x="5" y="998"/>
                  </a:lnTo>
                  <a:close/>
                  <a:moveTo>
                    <a:pt x="5" y="1006"/>
                  </a:moveTo>
                  <a:lnTo>
                    <a:pt x="5" y="1010"/>
                  </a:lnTo>
                  <a:lnTo>
                    <a:pt x="4" y="1010"/>
                  </a:lnTo>
                  <a:lnTo>
                    <a:pt x="3" y="1006"/>
                  </a:lnTo>
                  <a:lnTo>
                    <a:pt x="5" y="1006"/>
                  </a:lnTo>
                  <a:close/>
                  <a:moveTo>
                    <a:pt x="5" y="1014"/>
                  </a:moveTo>
                  <a:lnTo>
                    <a:pt x="5" y="1018"/>
                  </a:lnTo>
                  <a:lnTo>
                    <a:pt x="4" y="1018"/>
                  </a:lnTo>
                  <a:lnTo>
                    <a:pt x="4" y="1014"/>
                  </a:lnTo>
                  <a:lnTo>
                    <a:pt x="5" y="1014"/>
                  </a:lnTo>
                  <a:close/>
                  <a:moveTo>
                    <a:pt x="5" y="1021"/>
                  </a:moveTo>
                  <a:lnTo>
                    <a:pt x="5" y="1026"/>
                  </a:lnTo>
                  <a:lnTo>
                    <a:pt x="4" y="1026"/>
                  </a:lnTo>
                  <a:lnTo>
                    <a:pt x="4" y="1021"/>
                  </a:lnTo>
                  <a:lnTo>
                    <a:pt x="5" y="1021"/>
                  </a:lnTo>
                  <a:close/>
                  <a:moveTo>
                    <a:pt x="5" y="1029"/>
                  </a:moveTo>
                  <a:lnTo>
                    <a:pt x="5" y="1034"/>
                  </a:lnTo>
                  <a:lnTo>
                    <a:pt x="4" y="1034"/>
                  </a:lnTo>
                  <a:lnTo>
                    <a:pt x="4" y="1029"/>
                  </a:lnTo>
                  <a:lnTo>
                    <a:pt x="5" y="1029"/>
                  </a:lnTo>
                  <a:close/>
                  <a:moveTo>
                    <a:pt x="5" y="1037"/>
                  </a:moveTo>
                  <a:lnTo>
                    <a:pt x="5" y="1041"/>
                  </a:lnTo>
                  <a:lnTo>
                    <a:pt x="4" y="1041"/>
                  </a:lnTo>
                  <a:lnTo>
                    <a:pt x="4" y="1037"/>
                  </a:lnTo>
                  <a:lnTo>
                    <a:pt x="5" y="1037"/>
                  </a:lnTo>
                  <a:close/>
                  <a:moveTo>
                    <a:pt x="5" y="1045"/>
                  </a:moveTo>
                  <a:lnTo>
                    <a:pt x="5" y="1049"/>
                  </a:lnTo>
                  <a:lnTo>
                    <a:pt x="4" y="1049"/>
                  </a:lnTo>
                  <a:lnTo>
                    <a:pt x="4" y="1045"/>
                  </a:lnTo>
                  <a:lnTo>
                    <a:pt x="5" y="1045"/>
                  </a:lnTo>
                  <a:close/>
                  <a:moveTo>
                    <a:pt x="5" y="1052"/>
                  </a:moveTo>
                  <a:lnTo>
                    <a:pt x="5" y="1057"/>
                  </a:lnTo>
                  <a:lnTo>
                    <a:pt x="4" y="1057"/>
                  </a:lnTo>
                  <a:lnTo>
                    <a:pt x="4" y="1052"/>
                  </a:lnTo>
                  <a:lnTo>
                    <a:pt x="5" y="1052"/>
                  </a:lnTo>
                  <a:close/>
                  <a:moveTo>
                    <a:pt x="5" y="1060"/>
                  </a:moveTo>
                  <a:lnTo>
                    <a:pt x="5" y="1064"/>
                  </a:lnTo>
                  <a:lnTo>
                    <a:pt x="4" y="1064"/>
                  </a:lnTo>
                  <a:lnTo>
                    <a:pt x="4" y="1060"/>
                  </a:lnTo>
                  <a:lnTo>
                    <a:pt x="5" y="1060"/>
                  </a:lnTo>
                  <a:close/>
                  <a:moveTo>
                    <a:pt x="5" y="1068"/>
                  </a:moveTo>
                  <a:lnTo>
                    <a:pt x="5" y="1072"/>
                  </a:lnTo>
                  <a:lnTo>
                    <a:pt x="4" y="1072"/>
                  </a:lnTo>
                  <a:lnTo>
                    <a:pt x="4" y="1068"/>
                  </a:lnTo>
                  <a:lnTo>
                    <a:pt x="5" y="1068"/>
                  </a:lnTo>
                  <a:close/>
                  <a:moveTo>
                    <a:pt x="5" y="1076"/>
                  </a:moveTo>
                  <a:lnTo>
                    <a:pt x="5" y="1080"/>
                  </a:lnTo>
                  <a:lnTo>
                    <a:pt x="4" y="1080"/>
                  </a:lnTo>
                  <a:lnTo>
                    <a:pt x="4" y="1076"/>
                  </a:lnTo>
                  <a:lnTo>
                    <a:pt x="5" y="1076"/>
                  </a:lnTo>
                  <a:close/>
                  <a:moveTo>
                    <a:pt x="5" y="1083"/>
                  </a:moveTo>
                  <a:lnTo>
                    <a:pt x="5" y="1088"/>
                  </a:lnTo>
                  <a:lnTo>
                    <a:pt x="4" y="1088"/>
                  </a:lnTo>
                  <a:lnTo>
                    <a:pt x="4" y="1083"/>
                  </a:lnTo>
                  <a:lnTo>
                    <a:pt x="5" y="1083"/>
                  </a:lnTo>
                  <a:close/>
                  <a:moveTo>
                    <a:pt x="5" y="1091"/>
                  </a:moveTo>
                  <a:lnTo>
                    <a:pt x="5" y="1095"/>
                  </a:lnTo>
                  <a:lnTo>
                    <a:pt x="4" y="1095"/>
                  </a:lnTo>
                  <a:lnTo>
                    <a:pt x="4" y="1091"/>
                  </a:lnTo>
                  <a:lnTo>
                    <a:pt x="5" y="1091"/>
                  </a:lnTo>
                  <a:close/>
                  <a:moveTo>
                    <a:pt x="5" y="1099"/>
                  </a:moveTo>
                  <a:lnTo>
                    <a:pt x="5" y="1103"/>
                  </a:lnTo>
                  <a:lnTo>
                    <a:pt x="4" y="1103"/>
                  </a:lnTo>
                  <a:lnTo>
                    <a:pt x="4" y="1099"/>
                  </a:lnTo>
                  <a:lnTo>
                    <a:pt x="5" y="1099"/>
                  </a:lnTo>
                  <a:close/>
                  <a:moveTo>
                    <a:pt x="5" y="1106"/>
                  </a:moveTo>
                  <a:lnTo>
                    <a:pt x="5" y="1111"/>
                  </a:lnTo>
                  <a:lnTo>
                    <a:pt x="4" y="1111"/>
                  </a:lnTo>
                  <a:lnTo>
                    <a:pt x="4" y="1106"/>
                  </a:lnTo>
                  <a:lnTo>
                    <a:pt x="5" y="1106"/>
                  </a:lnTo>
                  <a:close/>
                  <a:moveTo>
                    <a:pt x="5" y="1114"/>
                  </a:moveTo>
                  <a:lnTo>
                    <a:pt x="5" y="1119"/>
                  </a:lnTo>
                  <a:lnTo>
                    <a:pt x="4" y="1119"/>
                  </a:lnTo>
                  <a:lnTo>
                    <a:pt x="4" y="1114"/>
                  </a:lnTo>
                  <a:lnTo>
                    <a:pt x="5" y="1114"/>
                  </a:lnTo>
                  <a:close/>
                  <a:moveTo>
                    <a:pt x="5" y="1122"/>
                  </a:moveTo>
                  <a:lnTo>
                    <a:pt x="5" y="1126"/>
                  </a:lnTo>
                  <a:lnTo>
                    <a:pt x="4" y="1126"/>
                  </a:lnTo>
                  <a:lnTo>
                    <a:pt x="4" y="1122"/>
                  </a:lnTo>
                  <a:lnTo>
                    <a:pt x="5" y="1122"/>
                  </a:lnTo>
                  <a:close/>
                  <a:moveTo>
                    <a:pt x="5" y="1130"/>
                  </a:moveTo>
                  <a:lnTo>
                    <a:pt x="5" y="1134"/>
                  </a:lnTo>
                  <a:lnTo>
                    <a:pt x="4" y="1134"/>
                  </a:lnTo>
                  <a:lnTo>
                    <a:pt x="4" y="1130"/>
                  </a:lnTo>
                  <a:lnTo>
                    <a:pt x="5" y="1130"/>
                  </a:lnTo>
                  <a:close/>
                  <a:moveTo>
                    <a:pt x="5" y="1137"/>
                  </a:moveTo>
                  <a:lnTo>
                    <a:pt x="5" y="1142"/>
                  </a:lnTo>
                  <a:lnTo>
                    <a:pt x="4" y="1142"/>
                  </a:lnTo>
                  <a:lnTo>
                    <a:pt x="4" y="1137"/>
                  </a:lnTo>
                  <a:lnTo>
                    <a:pt x="5" y="1137"/>
                  </a:lnTo>
                  <a:close/>
                  <a:moveTo>
                    <a:pt x="5" y="1145"/>
                  </a:moveTo>
                  <a:lnTo>
                    <a:pt x="5" y="1150"/>
                  </a:lnTo>
                  <a:lnTo>
                    <a:pt x="4" y="1150"/>
                  </a:lnTo>
                  <a:lnTo>
                    <a:pt x="4" y="1145"/>
                  </a:lnTo>
                  <a:lnTo>
                    <a:pt x="5" y="1145"/>
                  </a:lnTo>
                  <a:close/>
                  <a:moveTo>
                    <a:pt x="5" y="1153"/>
                  </a:moveTo>
                  <a:lnTo>
                    <a:pt x="5" y="1157"/>
                  </a:lnTo>
                  <a:lnTo>
                    <a:pt x="4" y="1157"/>
                  </a:lnTo>
                  <a:lnTo>
                    <a:pt x="4" y="1153"/>
                  </a:lnTo>
                  <a:lnTo>
                    <a:pt x="5" y="1153"/>
                  </a:lnTo>
                  <a:close/>
                  <a:moveTo>
                    <a:pt x="5" y="1161"/>
                  </a:moveTo>
                  <a:lnTo>
                    <a:pt x="5" y="1165"/>
                  </a:lnTo>
                  <a:lnTo>
                    <a:pt x="4" y="1165"/>
                  </a:lnTo>
                  <a:lnTo>
                    <a:pt x="4" y="1161"/>
                  </a:lnTo>
                  <a:lnTo>
                    <a:pt x="5" y="1161"/>
                  </a:lnTo>
                  <a:close/>
                  <a:moveTo>
                    <a:pt x="5" y="1168"/>
                  </a:moveTo>
                  <a:lnTo>
                    <a:pt x="5" y="1173"/>
                  </a:lnTo>
                  <a:lnTo>
                    <a:pt x="4" y="1173"/>
                  </a:lnTo>
                  <a:lnTo>
                    <a:pt x="4" y="1168"/>
                  </a:lnTo>
                  <a:lnTo>
                    <a:pt x="5" y="1168"/>
                  </a:lnTo>
                  <a:close/>
                  <a:moveTo>
                    <a:pt x="5" y="1176"/>
                  </a:moveTo>
                  <a:lnTo>
                    <a:pt x="5" y="1181"/>
                  </a:lnTo>
                  <a:lnTo>
                    <a:pt x="4" y="1181"/>
                  </a:lnTo>
                  <a:lnTo>
                    <a:pt x="4" y="1176"/>
                  </a:lnTo>
                  <a:lnTo>
                    <a:pt x="5" y="1176"/>
                  </a:lnTo>
                  <a:close/>
                  <a:moveTo>
                    <a:pt x="5" y="1184"/>
                  </a:moveTo>
                  <a:lnTo>
                    <a:pt x="5" y="1188"/>
                  </a:lnTo>
                  <a:lnTo>
                    <a:pt x="4" y="1188"/>
                  </a:lnTo>
                  <a:lnTo>
                    <a:pt x="4" y="1184"/>
                  </a:lnTo>
                  <a:lnTo>
                    <a:pt x="5" y="1184"/>
                  </a:lnTo>
                  <a:close/>
                  <a:moveTo>
                    <a:pt x="5" y="1192"/>
                  </a:moveTo>
                  <a:lnTo>
                    <a:pt x="5" y="1196"/>
                  </a:lnTo>
                  <a:lnTo>
                    <a:pt x="4" y="1196"/>
                  </a:lnTo>
                  <a:lnTo>
                    <a:pt x="4" y="1192"/>
                  </a:lnTo>
                  <a:lnTo>
                    <a:pt x="5" y="1192"/>
                  </a:lnTo>
                  <a:close/>
                  <a:moveTo>
                    <a:pt x="5" y="1199"/>
                  </a:moveTo>
                  <a:lnTo>
                    <a:pt x="5" y="1204"/>
                  </a:lnTo>
                  <a:lnTo>
                    <a:pt x="4" y="1204"/>
                  </a:lnTo>
                  <a:lnTo>
                    <a:pt x="4" y="1199"/>
                  </a:lnTo>
                  <a:lnTo>
                    <a:pt x="5" y="1199"/>
                  </a:lnTo>
                  <a:close/>
                  <a:moveTo>
                    <a:pt x="5" y="1207"/>
                  </a:moveTo>
                  <a:lnTo>
                    <a:pt x="5" y="1212"/>
                  </a:lnTo>
                  <a:lnTo>
                    <a:pt x="4" y="1212"/>
                  </a:lnTo>
                  <a:lnTo>
                    <a:pt x="4" y="1207"/>
                  </a:lnTo>
                  <a:lnTo>
                    <a:pt x="5" y="1207"/>
                  </a:lnTo>
                  <a:close/>
                  <a:moveTo>
                    <a:pt x="5" y="1215"/>
                  </a:moveTo>
                  <a:lnTo>
                    <a:pt x="5" y="1219"/>
                  </a:lnTo>
                  <a:lnTo>
                    <a:pt x="4" y="1219"/>
                  </a:lnTo>
                  <a:lnTo>
                    <a:pt x="4" y="1215"/>
                  </a:lnTo>
                  <a:lnTo>
                    <a:pt x="5" y="1215"/>
                  </a:lnTo>
                  <a:close/>
                  <a:moveTo>
                    <a:pt x="5" y="1223"/>
                  </a:moveTo>
                  <a:lnTo>
                    <a:pt x="5" y="1227"/>
                  </a:lnTo>
                  <a:lnTo>
                    <a:pt x="4" y="1227"/>
                  </a:lnTo>
                  <a:lnTo>
                    <a:pt x="4" y="1223"/>
                  </a:lnTo>
                  <a:lnTo>
                    <a:pt x="5" y="1223"/>
                  </a:lnTo>
                  <a:close/>
                  <a:moveTo>
                    <a:pt x="5" y="1230"/>
                  </a:moveTo>
                  <a:lnTo>
                    <a:pt x="5" y="1235"/>
                  </a:lnTo>
                  <a:lnTo>
                    <a:pt x="4" y="1235"/>
                  </a:lnTo>
                  <a:lnTo>
                    <a:pt x="4" y="1230"/>
                  </a:lnTo>
                  <a:lnTo>
                    <a:pt x="5" y="1230"/>
                  </a:lnTo>
                  <a:close/>
                  <a:moveTo>
                    <a:pt x="5" y="1238"/>
                  </a:moveTo>
                  <a:lnTo>
                    <a:pt x="5" y="1242"/>
                  </a:lnTo>
                  <a:lnTo>
                    <a:pt x="4" y="1242"/>
                  </a:lnTo>
                  <a:lnTo>
                    <a:pt x="4" y="1238"/>
                  </a:lnTo>
                  <a:lnTo>
                    <a:pt x="5" y="1238"/>
                  </a:lnTo>
                  <a:close/>
                  <a:moveTo>
                    <a:pt x="5" y="1246"/>
                  </a:moveTo>
                  <a:lnTo>
                    <a:pt x="5" y="1250"/>
                  </a:lnTo>
                  <a:lnTo>
                    <a:pt x="4" y="1250"/>
                  </a:lnTo>
                  <a:lnTo>
                    <a:pt x="4" y="1246"/>
                  </a:lnTo>
                  <a:lnTo>
                    <a:pt x="5" y="1246"/>
                  </a:lnTo>
                  <a:close/>
                  <a:moveTo>
                    <a:pt x="5" y="1254"/>
                  </a:moveTo>
                  <a:lnTo>
                    <a:pt x="5" y="1258"/>
                  </a:lnTo>
                  <a:lnTo>
                    <a:pt x="4" y="1258"/>
                  </a:lnTo>
                  <a:lnTo>
                    <a:pt x="4" y="1254"/>
                  </a:lnTo>
                  <a:lnTo>
                    <a:pt x="5" y="1254"/>
                  </a:lnTo>
                  <a:close/>
                  <a:moveTo>
                    <a:pt x="5" y="1261"/>
                  </a:moveTo>
                  <a:lnTo>
                    <a:pt x="6" y="1266"/>
                  </a:lnTo>
                  <a:lnTo>
                    <a:pt x="4" y="1266"/>
                  </a:lnTo>
                  <a:lnTo>
                    <a:pt x="4" y="1261"/>
                  </a:lnTo>
                  <a:lnTo>
                    <a:pt x="5" y="1261"/>
                  </a:lnTo>
                  <a:close/>
                  <a:moveTo>
                    <a:pt x="6" y="1269"/>
                  </a:moveTo>
                  <a:lnTo>
                    <a:pt x="6" y="1273"/>
                  </a:lnTo>
                  <a:lnTo>
                    <a:pt x="4" y="1273"/>
                  </a:lnTo>
                  <a:lnTo>
                    <a:pt x="4" y="1269"/>
                  </a:lnTo>
                  <a:lnTo>
                    <a:pt x="6" y="1269"/>
                  </a:lnTo>
                  <a:close/>
                  <a:moveTo>
                    <a:pt x="6" y="1277"/>
                  </a:moveTo>
                  <a:lnTo>
                    <a:pt x="6" y="1281"/>
                  </a:lnTo>
                  <a:lnTo>
                    <a:pt x="4" y="1281"/>
                  </a:lnTo>
                  <a:lnTo>
                    <a:pt x="4" y="1277"/>
                  </a:lnTo>
                  <a:lnTo>
                    <a:pt x="6" y="1277"/>
                  </a:lnTo>
                  <a:close/>
                  <a:moveTo>
                    <a:pt x="6" y="1284"/>
                  </a:moveTo>
                  <a:lnTo>
                    <a:pt x="6" y="1289"/>
                  </a:lnTo>
                  <a:lnTo>
                    <a:pt x="5" y="1289"/>
                  </a:lnTo>
                  <a:lnTo>
                    <a:pt x="4" y="1284"/>
                  </a:lnTo>
                  <a:lnTo>
                    <a:pt x="6" y="1284"/>
                  </a:lnTo>
                  <a:close/>
                  <a:moveTo>
                    <a:pt x="6" y="1292"/>
                  </a:moveTo>
                  <a:lnTo>
                    <a:pt x="6" y="1297"/>
                  </a:lnTo>
                  <a:lnTo>
                    <a:pt x="5" y="1297"/>
                  </a:lnTo>
                  <a:lnTo>
                    <a:pt x="5" y="1292"/>
                  </a:lnTo>
                  <a:lnTo>
                    <a:pt x="6" y="1292"/>
                  </a:lnTo>
                  <a:close/>
                  <a:moveTo>
                    <a:pt x="6" y="1300"/>
                  </a:moveTo>
                  <a:lnTo>
                    <a:pt x="6" y="1304"/>
                  </a:lnTo>
                  <a:lnTo>
                    <a:pt x="5" y="1304"/>
                  </a:lnTo>
                  <a:lnTo>
                    <a:pt x="5" y="1300"/>
                  </a:lnTo>
                  <a:lnTo>
                    <a:pt x="6" y="1300"/>
                  </a:lnTo>
                  <a:close/>
                  <a:moveTo>
                    <a:pt x="6" y="1308"/>
                  </a:moveTo>
                  <a:lnTo>
                    <a:pt x="6" y="1312"/>
                  </a:lnTo>
                  <a:lnTo>
                    <a:pt x="5" y="1312"/>
                  </a:lnTo>
                  <a:lnTo>
                    <a:pt x="5" y="1308"/>
                  </a:lnTo>
                  <a:lnTo>
                    <a:pt x="6" y="1308"/>
                  </a:lnTo>
                  <a:close/>
                  <a:moveTo>
                    <a:pt x="6" y="1315"/>
                  </a:moveTo>
                  <a:lnTo>
                    <a:pt x="6" y="1320"/>
                  </a:lnTo>
                  <a:lnTo>
                    <a:pt x="5" y="1320"/>
                  </a:lnTo>
                  <a:lnTo>
                    <a:pt x="5" y="1315"/>
                  </a:lnTo>
                  <a:lnTo>
                    <a:pt x="6" y="1315"/>
                  </a:lnTo>
                  <a:close/>
                  <a:moveTo>
                    <a:pt x="6" y="1323"/>
                  </a:moveTo>
                  <a:lnTo>
                    <a:pt x="6" y="1328"/>
                  </a:lnTo>
                  <a:lnTo>
                    <a:pt x="5" y="1328"/>
                  </a:lnTo>
                  <a:lnTo>
                    <a:pt x="5" y="1323"/>
                  </a:lnTo>
                  <a:lnTo>
                    <a:pt x="6" y="1323"/>
                  </a:lnTo>
                  <a:close/>
                  <a:moveTo>
                    <a:pt x="6" y="1331"/>
                  </a:moveTo>
                  <a:lnTo>
                    <a:pt x="6" y="1335"/>
                  </a:lnTo>
                  <a:lnTo>
                    <a:pt x="5" y="1335"/>
                  </a:lnTo>
                  <a:lnTo>
                    <a:pt x="5" y="1331"/>
                  </a:lnTo>
                  <a:lnTo>
                    <a:pt x="6" y="1331"/>
                  </a:lnTo>
                  <a:close/>
                  <a:moveTo>
                    <a:pt x="6" y="1339"/>
                  </a:moveTo>
                  <a:lnTo>
                    <a:pt x="6" y="1343"/>
                  </a:lnTo>
                  <a:lnTo>
                    <a:pt x="5" y="1343"/>
                  </a:lnTo>
                  <a:lnTo>
                    <a:pt x="5" y="1339"/>
                  </a:lnTo>
                  <a:lnTo>
                    <a:pt x="6" y="1339"/>
                  </a:lnTo>
                  <a:close/>
                  <a:moveTo>
                    <a:pt x="6" y="1346"/>
                  </a:moveTo>
                  <a:lnTo>
                    <a:pt x="6" y="1351"/>
                  </a:lnTo>
                  <a:lnTo>
                    <a:pt x="5" y="1351"/>
                  </a:lnTo>
                  <a:lnTo>
                    <a:pt x="5" y="1346"/>
                  </a:lnTo>
                  <a:lnTo>
                    <a:pt x="6" y="1346"/>
                  </a:lnTo>
                  <a:close/>
                  <a:moveTo>
                    <a:pt x="6" y="1354"/>
                  </a:moveTo>
                  <a:lnTo>
                    <a:pt x="6" y="1359"/>
                  </a:lnTo>
                  <a:lnTo>
                    <a:pt x="5" y="1359"/>
                  </a:lnTo>
                  <a:lnTo>
                    <a:pt x="5" y="1354"/>
                  </a:lnTo>
                  <a:lnTo>
                    <a:pt x="6" y="1354"/>
                  </a:lnTo>
                  <a:close/>
                  <a:moveTo>
                    <a:pt x="6" y="1362"/>
                  </a:moveTo>
                  <a:lnTo>
                    <a:pt x="6" y="1366"/>
                  </a:lnTo>
                  <a:lnTo>
                    <a:pt x="5" y="1366"/>
                  </a:lnTo>
                  <a:lnTo>
                    <a:pt x="5" y="1362"/>
                  </a:lnTo>
                  <a:lnTo>
                    <a:pt x="6" y="1362"/>
                  </a:lnTo>
                  <a:close/>
                  <a:moveTo>
                    <a:pt x="6" y="1370"/>
                  </a:moveTo>
                  <a:lnTo>
                    <a:pt x="6" y="1374"/>
                  </a:lnTo>
                  <a:lnTo>
                    <a:pt x="5" y="1374"/>
                  </a:lnTo>
                  <a:lnTo>
                    <a:pt x="5" y="1370"/>
                  </a:lnTo>
                  <a:lnTo>
                    <a:pt x="6" y="1370"/>
                  </a:lnTo>
                  <a:close/>
                  <a:moveTo>
                    <a:pt x="6" y="1377"/>
                  </a:moveTo>
                  <a:lnTo>
                    <a:pt x="6" y="1382"/>
                  </a:lnTo>
                  <a:lnTo>
                    <a:pt x="5" y="1382"/>
                  </a:lnTo>
                  <a:lnTo>
                    <a:pt x="5" y="1377"/>
                  </a:lnTo>
                  <a:lnTo>
                    <a:pt x="6" y="1377"/>
                  </a:lnTo>
                  <a:close/>
                  <a:moveTo>
                    <a:pt x="6" y="1385"/>
                  </a:moveTo>
                  <a:lnTo>
                    <a:pt x="6" y="1389"/>
                  </a:lnTo>
                  <a:lnTo>
                    <a:pt x="5" y="1389"/>
                  </a:lnTo>
                  <a:lnTo>
                    <a:pt x="5" y="1385"/>
                  </a:lnTo>
                  <a:lnTo>
                    <a:pt x="6" y="1385"/>
                  </a:lnTo>
                  <a:close/>
                  <a:moveTo>
                    <a:pt x="6" y="1393"/>
                  </a:moveTo>
                  <a:lnTo>
                    <a:pt x="6" y="1397"/>
                  </a:lnTo>
                  <a:lnTo>
                    <a:pt x="5" y="1397"/>
                  </a:lnTo>
                  <a:lnTo>
                    <a:pt x="5" y="1393"/>
                  </a:lnTo>
                  <a:lnTo>
                    <a:pt x="6" y="1393"/>
                  </a:lnTo>
                  <a:close/>
                  <a:moveTo>
                    <a:pt x="6" y="1401"/>
                  </a:moveTo>
                  <a:lnTo>
                    <a:pt x="6" y="1405"/>
                  </a:lnTo>
                  <a:lnTo>
                    <a:pt x="5" y="1405"/>
                  </a:lnTo>
                  <a:lnTo>
                    <a:pt x="5" y="1401"/>
                  </a:lnTo>
                  <a:lnTo>
                    <a:pt x="6" y="1401"/>
                  </a:lnTo>
                  <a:close/>
                  <a:moveTo>
                    <a:pt x="6" y="1408"/>
                  </a:moveTo>
                  <a:lnTo>
                    <a:pt x="6" y="1413"/>
                  </a:lnTo>
                  <a:lnTo>
                    <a:pt x="5" y="1413"/>
                  </a:lnTo>
                  <a:lnTo>
                    <a:pt x="5" y="1408"/>
                  </a:lnTo>
                  <a:lnTo>
                    <a:pt x="6" y="1408"/>
                  </a:lnTo>
                  <a:close/>
                  <a:moveTo>
                    <a:pt x="6" y="1416"/>
                  </a:moveTo>
                  <a:lnTo>
                    <a:pt x="6" y="1420"/>
                  </a:lnTo>
                  <a:lnTo>
                    <a:pt x="5" y="1420"/>
                  </a:lnTo>
                  <a:lnTo>
                    <a:pt x="5" y="1416"/>
                  </a:lnTo>
                  <a:lnTo>
                    <a:pt x="6" y="1416"/>
                  </a:lnTo>
                  <a:close/>
                  <a:moveTo>
                    <a:pt x="6" y="1424"/>
                  </a:moveTo>
                  <a:lnTo>
                    <a:pt x="6" y="1428"/>
                  </a:lnTo>
                  <a:lnTo>
                    <a:pt x="5" y="1428"/>
                  </a:lnTo>
                  <a:lnTo>
                    <a:pt x="5" y="1424"/>
                  </a:lnTo>
                  <a:lnTo>
                    <a:pt x="6" y="1424"/>
                  </a:lnTo>
                  <a:close/>
                  <a:moveTo>
                    <a:pt x="6" y="1432"/>
                  </a:moveTo>
                  <a:lnTo>
                    <a:pt x="6" y="1436"/>
                  </a:lnTo>
                  <a:lnTo>
                    <a:pt x="5" y="1436"/>
                  </a:lnTo>
                  <a:lnTo>
                    <a:pt x="5" y="1432"/>
                  </a:lnTo>
                  <a:lnTo>
                    <a:pt x="6" y="1432"/>
                  </a:lnTo>
                  <a:close/>
                  <a:moveTo>
                    <a:pt x="6" y="1439"/>
                  </a:moveTo>
                  <a:lnTo>
                    <a:pt x="6" y="1444"/>
                  </a:lnTo>
                  <a:lnTo>
                    <a:pt x="5" y="1444"/>
                  </a:lnTo>
                  <a:lnTo>
                    <a:pt x="5" y="1439"/>
                  </a:lnTo>
                  <a:lnTo>
                    <a:pt x="6" y="1439"/>
                  </a:lnTo>
                  <a:close/>
                  <a:moveTo>
                    <a:pt x="6" y="1447"/>
                  </a:moveTo>
                  <a:lnTo>
                    <a:pt x="6" y="1451"/>
                  </a:lnTo>
                  <a:lnTo>
                    <a:pt x="5" y="1451"/>
                  </a:lnTo>
                  <a:lnTo>
                    <a:pt x="5" y="1447"/>
                  </a:lnTo>
                  <a:lnTo>
                    <a:pt x="6" y="1447"/>
                  </a:lnTo>
                  <a:close/>
                  <a:moveTo>
                    <a:pt x="6" y="1455"/>
                  </a:moveTo>
                  <a:lnTo>
                    <a:pt x="6" y="1459"/>
                  </a:lnTo>
                  <a:lnTo>
                    <a:pt x="5" y="1459"/>
                  </a:lnTo>
                  <a:lnTo>
                    <a:pt x="5" y="1455"/>
                  </a:lnTo>
                  <a:lnTo>
                    <a:pt x="6" y="1455"/>
                  </a:lnTo>
                  <a:close/>
                  <a:moveTo>
                    <a:pt x="6" y="1462"/>
                  </a:moveTo>
                  <a:lnTo>
                    <a:pt x="6" y="1467"/>
                  </a:lnTo>
                  <a:lnTo>
                    <a:pt x="5" y="1467"/>
                  </a:lnTo>
                  <a:lnTo>
                    <a:pt x="5" y="1462"/>
                  </a:lnTo>
                  <a:lnTo>
                    <a:pt x="6" y="1462"/>
                  </a:lnTo>
                  <a:close/>
                  <a:moveTo>
                    <a:pt x="6" y="1470"/>
                  </a:moveTo>
                  <a:lnTo>
                    <a:pt x="6" y="1475"/>
                  </a:lnTo>
                  <a:lnTo>
                    <a:pt x="5" y="1475"/>
                  </a:lnTo>
                  <a:lnTo>
                    <a:pt x="5" y="1470"/>
                  </a:lnTo>
                  <a:lnTo>
                    <a:pt x="6" y="1470"/>
                  </a:lnTo>
                  <a:close/>
                  <a:moveTo>
                    <a:pt x="6" y="1478"/>
                  </a:moveTo>
                  <a:lnTo>
                    <a:pt x="6" y="1482"/>
                  </a:lnTo>
                  <a:lnTo>
                    <a:pt x="5" y="1482"/>
                  </a:lnTo>
                  <a:lnTo>
                    <a:pt x="5" y="1478"/>
                  </a:lnTo>
                  <a:lnTo>
                    <a:pt x="6" y="1478"/>
                  </a:lnTo>
                  <a:close/>
                  <a:moveTo>
                    <a:pt x="6" y="1486"/>
                  </a:moveTo>
                  <a:lnTo>
                    <a:pt x="6" y="1490"/>
                  </a:lnTo>
                  <a:lnTo>
                    <a:pt x="5" y="1490"/>
                  </a:lnTo>
                  <a:lnTo>
                    <a:pt x="5" y="1486"/>
                  </a:lnTo>
                  <a:lnTo>
                    <a:pt x="6" y="1486"/>
                  </a:lnTo>
                  <a:close/>
                  <a:moveTo>
                    <a:pt x="6" y="1493"/>
                  </a:moveTo>
                  <a:lnTo>
                    <a:pt x="6" y="1498"/>
                  </a:lnTo>
                  <a:lnTo>
                    <a:pt x="5" y="1498"/>
                  </a:lnTo>
                  <a:lnTo>
                    <a:pt x="5" y="1493"/>
                  </a:lnTo>
                  <a:lnTo>
                    <a:pt x="6" y="1493"/>
                  </a:lnTo>
                  <a:close/>
                  <a:moveTo>
                    <a:pt x="6" y="1501"/>
                  </a:moveTo>
                  <a:lnTo>
                    <a:pt x="6" y="1506"/>
                  </a:lnTo>
                  <a:lnTo>
                    <a:pt x="5" y="1506"/>
                  </a:lnTo>
                  <a:lnTo>
                    <a:pt x="5" y="1501"/>
                  </a:lnTo>
                  <a:lnTo>
                    <a:pt x="6" y="1501"/>
                  </a:lnTo>
                  <a:close/>
                  <a:moveTo>
                    <a:pt x="6" y="1509"/>
                  </a:moveTo>
                  <a:lnTo>
                    <a:pt x="6" y="1513"/>
                  </a:lnTo>
                  <a:lnTo>
                    <a:pt x="5" y="1513"/>
                  </a:lnTo>
                  <a:lnTo>
                    <a:pt x="5" y="1509"/>
                  </a:lnTo>
                  <a:lnTo>
                    <a:pt x="6" y="1509"/>
                  </a:lnTo>
                  <a:close/>
                  <a:moveTo>
                    <a:pt x="6" y="1517"/>
                  </a:moveTo>
                  <a:lnTo>
                    <a:pt x="6" y="1521"/>
                  </a:lnTo>
                  <a:lnTo>
                    <a:pt x="5" y="1521"/>
                  </a:lnTo>
                  <a:lnTo>
                    <a:pt x="5" y="1517"/>
                  </a:lnTo>
                  <a:lnTo>
                    <a:pt x="6" y="1517"/>
                  </a:lnTo>
                  <a:close/>
                  <a:moveTo>
                    <a:pt x="6" y="1524"/>
                  </a:moveTo>
                  <a:lnTo>
                    <a:pt x="6" y="1529"/>
                  </a:lnTo>
                  <a:lnTo>
                    <a:pt x="5" y="1529"/>
                  </a:lnTo>
                  <a:lnTo>
                    <a:pt x="5" y="1524"/>
                  </a:lnTo>
                  <a:lnTo>
                    <a:pt x="6" y="1524"/>
                  </a:lnTo>
                  <a:close/>
                  <a:moveTo>
                    <a:pt x="6" y="1532"/>
                  </a:moveTo>
                  <a:lnTo>
                    <a:pt x="6" y="1537"/>
                  </a:lnTo>
                  <a:lnTo>
                    <a:pt x="5" y="1537"/>
                  </a:lnTo>
                  <a:lnTo>
                    <a:pt x="5" y="1532"/>
                  </a:lnTo>
                  <a:lnTo>
                    <a:pt x="6" y="1532"/>
                  </a:lnTo>
                  <a:close/>
                  <a:moveTo>
                    <a:pt x="6" y="1540"/>
                  </a:moveTo>
                  <a:lnTo>
                    <a:pt x="7" y="1544"/>
                  </a:lnTo>
                  <a:lnTo>
                    <a:pt x="5" y="1544"/>
                  </a:lnTo>
                  <a:lnTo>
                    <a:pt x="5" y="1540"/>
                  </a:lnTo>
                  <a:lnTo>
                    <a:pt x="6"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7" name="Freeform 8"/>
            <p:cNvSpPr>
              <a:spLocks noEditPoints="1"/>
            </p:cNvSpPr>
            <p:nvPr/>
          </p:nvSpPr>
          <p:spPr bwMode="auto">
            <a:xfrm>
              <a:off x="5425644" y="2016250"/>
              <a:ext cx="11113" cy="2451100"/>
            </a:xfrm>
            <a:custGeom>
              <a:avLst/>
              <a:gdLst>
                <a:gd name="T0" fmla="*/ 2 w 7"/>
                <a:gd name="T1" fmla="*/ 23 h 1544"/>
                <a:gd name="T2" fmla="*/ 2 w 7"/>
                <a:gd name="T3" fmla="*/ 50 h 1544"/>
                <a:gd name="T4" fmla="*/ 1 w 7"/>
                <a:gd name="T5" fmla="*/ 74 h 1544"/>
                <a:gd name="T6" fmla="*/ 1 w 7"/>
                <a:gd name="T7" fmla="*/ 92 h 1544"/>
                <a:gd name="T8" fmla="*/ 2 w 7"/>
                <a:gd name="T9" fmla="*/ 116 h 1544"/>
                <a:gd name="T10" fmla="*/ 2 w 7"/>
                <a:gd name="T11" fmla="*/ 147 h 1544"/>
                <a:gd name="T12" fmla="*/ 2 w 7"/>
                <a:gd name="T13" fmla="*/ 174 h 1544"/>
                <a:gd name="T14" fmla="*/ 1 w 7"/>
                <a:gd name="T15" fmla="*/ 197 h 1544"/>
                <a:gd name="T16" fmla="*/ 1 w 7"/>
                <a:gd name="T17" fmla="*/ 216 h 1544"/>
                <a:gd name="T18" fmla="*/ 2 w 7"/>
                <a:gd name="T19" fmla="*/ 240 h 1544"/>
                <a:gd name="T20" fmla="*/ 3 w 7"/>
                <a:gd name="T21" fmla="*/ 270 h 1544"/>
                <a:gd name="T22" fmla="*/ 3 w 7"/>
                <a:gd name="T23" fmla="*/ 298 h 1544"/>
                <a:gd name="T24" fmla="*/ 2 w 7"/>
                <a:gd name="T25" fmla="*/ 321 h 1544"/>
                <a:gd name="T26" fmla="*/ 2 w 7"/>
                <a:gd name="T27" fmla="*/ 340 h 1544"/>
                <a:gd name="T28" fmla="*/ 3 w 7"/>
                <a:gd name="T29" fmla="*/ 363 h 1544"/>
                <a:gd name="T30" fmla="*/ 3 w 7"/>
                <a:gd name="T31" fmla="*/ 394 h 1544"/>
                <a:gd name="T32" fmla="*/ 3 w 7"/>
                <a:gd name="T33" fmla="*/ 422 h 1544"/>
                <a:gd name="T34" fmla="*/ 2 w 7"/>
                <a:gd name="T35" fmla="*/ 445 h 1544"/>
                <a:gd name="T36" fmla="*/ 2 w 7"/>
                <a:gd name="T37" fmla="*/ 464 h 1544"/>
                <a:gd name="T38" fmla="*/ 3 w 7"/>
                <a:gd name="T39" fmla="*/ 487 h 1544"/>
                <a:gd name="T40" fmla="*/ 3 w 7"/>
                <a:gd name="T41" fmla="*/ 518 h 1544"/>
                <a:gd name="T42" fmla="*/ 3 w 7"/>
                <a:gd name="T43" fmla="*/ 546 h 1544"/>
                <a:gd name="T44" fmla="*/ 2 w 7"/>
                <a:gd name="T45" fmla="*/ 569 h 1544"/>
                <a:gd name="T46" fmla="*/ 3 w 7"/>
                <a:gd name="T47" fmla="*/ 588 h 1544"/>
                <a:gd name="T48" fmla="*/ 4 w 7"/>
                <a:gd name="T49" fmla="*/ 611 h 1544"/>
                <a:gd name="T50" fmla="*/ 4 w 7"/>
                <a:gd name="T51" fmla="*/ 642 h 1544"/>
                <a:gd name="T52" fmla="*/ 4 w 7"/>
                <a:gd name="T53" fmla="*/ 670 h 1544"/>
                <a:gd name="T54" fmla="*/ 3 w 7"/>
                <a:gd name="T55" fmla="*/ 693 h 1544"/>
                <a:gd name="T56" fmla="*/ 3 w 7"/>
                <a:gd name="T57" fmla="*/ 712 h 1544"/>
                <a:gd name="T58" fmla="*/ 4 w 7"/>
                <a:gd name="T59" fmla="*/ 735 h 1544"/>
                <a:gd name="T60" fmla="*/ 4 w 7"/>
                <a:gd name="T61" fmla="*/ 766 h 1544"/>
                <a:gd name="T62" fmla="*/ 4 w 7"/>
                <a:gd name="T63" fmla="*/ 793 h 1544"/>
                <a:gd name="T64" fmla="*/ 3 w 7"/>
                <a:gd name="T65" fmla="*/ 817 h 1544"/>
                <a:gd name="T66" fmla="*/ 3 w 7"/>
                <a:gd name="T67" fmla="*/ 835 h 1544"/>
                <a:gd name="T68" fmla="*/ 5 w 7"/>
                <a:gd name="T69" fmla="*/ 859 h 1544"/>
                <a:gd name="T70" fmla="*/ 5 w 7"/>
                <a:gd name="T71" fmla="*/ 890 h 1544"/>
                <a:gd name="T72" fmla="*/ 5 w 7"/>
                <a:gd name="T73" fmla="*/ 917 h 1544"/>
                <a:gd name="T74" fmla="*/ 4 w 7"/>
                <a:gd name="T75" fmla="*/ 940 h 1544"/>
                <a:gd name="T76" fmla="*/ 4 w 7"/>
                <a:gd name="T77" fmla="*/ 959 h 1544"/>
                <a:gd name="T78" fmla="*/ 5 w 7"/>
                <a:gd name="T79" fmla="*/ 982 h 1544"/>
                <a:gd name="T80" fmla="*/ 5 w 7"/>
                <a:gd name="T81" fmla="*/ 1013 h 1544"/>
                <a:gd name="T82" fmla="*/ 5 w 7"/>
                <a:gd name="T83" fmla="*/ 1041 h 1544"/>
                <a:gd name="T84" fmla="*/ 4 w 7"/>
                <a:gd name="T85" fmla="*/ 1064 h 1544"/>
                <a:gd name="T86" fmla="*/ 4 w 7"/>
                <a:gd name="T87" fmla="*/ 1083 h 1544"/>
                <a:gd name="T88" fmla="*/ 5 w 7"/>
                <a:gd name="T89" fmla="*/ 1106 h 1544"/>
                <a:gd name="T90" fmla="*/ 6 w 7"/>
                <a:gd name="T91" fmla="*/ 1137 h 1544"/>
                <a:gd name="T92" fmla="*/ 6 w 7"/>
                <a:gd name="T93" fmla="*/ 1165 h 1544"/>
                <a:gd name="T94" fmla="*/ 5 w 7"/>
                <a:gd name="T95" fmla="*/ 1188 h 1544"/>
                <a:gd name="T96" fmla="*/ 5 w 7"/>
                <a:gd name="T97" fmla="*/ 1207 h 1544"/>
                <a:gd name="T98" fmla="*/ 6 w 7"/>
                <a:gd name="T99" fmla="*/ 1230 h 1544"/>
                <a:gd name="T100" fmla="*/ 6 w 7"/>
                <a:gd name="T101" fmla="*/ 1261 h 1544"/>
                <a:gd name="T102" fmla="*/ 6 w 7"/>
                <a:gd name="T103" fmla="*/ 1289 h 1544"/>
                <a:gd name="T104" fmla="*/ 5 w 7"/>
                <a:gd name="T105" fmla="*/ 1312 h 1544"/>
                <a:gd name="T106" fmla="*/ 5 w 7"/>
                <a:gd name="T107" fmla="*/ 1331 h 1544"/>
                <a:gd name="T108" fmla="*/ 6 w 7"/>
                <a:gd name="T109" fmla="*/ 1354 h 1544"/>
                <a:gd name="T110" fmla="*/ 6 w 7"/>
                <a:gd name="T111" fmla="*/ 1385 h 1544"/>
                <a:gd name="T112" fmla="*/ 7 w 7"/>
                <a:gd name="T113" fmla="*/ 1412 h 1544"/>
                <a:gd name="T114" fmla="*/ 5 w 7"/>
                <a:gd name="T115" fmla="*/ 1436 h 1544"/>
                <a:gd name="T116" fmla="*/ 6 w 7"/>
                <a:gd name="T117" fmla="*/ 1454 h 1544"/>
                <a:gd name="T118" fmla="*/ 7 w 7"/>
                <a:gd name="T119" fmla="*/ 1478 h 1544"/>
                <a:gd name="T120" fmla="*/ 7 w 7"/>
                <a:gd name="T121" fmla="*/ 1509 h 1544"/>
                <a:gd name="T122" fmla="*/ 7 w 7"/>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544">
                  <a:moveTo>
                    <a:pt x="2" y="0"/>
                  </a:moveTo>
                  <a:lnTo>
                    <a:pt x="2" y="4"/>
                  </a:lnTo>
                  <a:lnTo>
                    <a:pt x="0" y="4"/>
                  </a:lnTo>
                  <a:lnTo>
                    <a:pt x="0" y="0"/>
                  </a:lnTo>
                  <a:lnTo>
                    <a:pt x="2" y="0"/>
                  </a:lnTo>
                  <a:close/>
                  <a:moveTo>
                    <a:pt x="2" y="7"/>
                  </a:moveTo>
                  <a:lnTo>
                    <a:pt x="2" y="12"/>
                  </a:lnTo>
                  <a:lnTo>
                    <a:pt x="0" y="12"/>
                  </a:lnTo>
                  <a:lnTo>
                    <a:pt x="0" y="7"/>
                  </a:lnTo>
                  <a:lnTo>
                    <a:pt x="2" y="7"/>
                  </a:lnTo>
                  <a:close/>
                  <a:moveTo>
                    <a:pt x="2" y="15"/>
                  </a:moveTo>
                  <a:lnTo>
                    <a:pt x="2" y="20"/>
                  </a:lnTo>
                  <a:lnTo>
                    <a:pt x="0" y="20"/>
                  </a:lnTo>
                  <a:lnTo>
                    <a:pt x="0" y="15"/>
                  </a:lnTo>
                  <a:lnTo>
                    <a:pt x="2" y="15"/>
                  </a:lnTo>
                  <a:close/>
                  <a:moveTo>
                    <a:pt x="2" y="23"/>
                  </a:moveTo>
                  <a:lnTo>
                    <a:pt x="2" y="27"/>
                  </a:lnTo>
                  <a:lnTo>
                    <a:pt x="1" y="27"/>
                  </a:lnTo>
                  <a:lnTo>
                    <a:pt x="1" y="23"/>
                  </a:lnTo>
                  <a:lnTo>
                    <a:pt x="2" y="23"/>
                  </a:lnTo>
                  <a:close/>
                  <a:moveTo>
                    <a:pt x="2" y="31"/>
                  </a:moveTo>
                  <a:lnTo>
                    <a:pt x="2" y="35"/>
                  </a:lnTo>
                  <a:lnTo>
                    <a:pt x="1" y="35"/>
                  </a:lnTo>
                  <a:lnTo>
                    <a:pt x="1" y="31"/>
                  </a:lnTo>
                  <a:lnTo>
                    <a:pt x="2" y="31"/>
                  </a:lnTo>
                  <a:close/>
                  <a:moveTo>
                    <a:pt x="2" y="38"/>
                  </a:moveTo>
                  <a:lnTo>
                    <a:pt x="2" y="43"/>
                  </a:lnTo>
                  <a:lnTo>
                    <a:pt x="1" y="43"/>
                  </a:lnTo>
                  <a:lnTo>
                    <a:pt x="1" y="38"/>
                  </a:lnTo>
                  <a:lnTo>
                    <a:pt x="2" y="38"/>
                  </a:lnTo>
                  <a:close/>
                  <a:moveTo>
                    <a:pt x="2" y="46"/>
                  </a:moveTo>
                  <a:lnTo>
                    <a:pt x="2" y="50"/>
                  </a:lnTo>
                  <a:lnTo>
                    <a:pt x="1" y="50"/>
                  </a:lnTo>
                  <a:lnTo>
                    <a:pt x="1" y="46"/>
                  </a:lnTo>
                  <a:lnTo>
                    <a:pt x="2" y="46"/>
                  </a:lnTo>
                  <a:close/>
                  <a:moveTo>
                    <a:pt x="2" y="54"/>
                  </a:moveTo>
                  <a:lnTo>
                    <a:pt x="2" y="58"/>
                  </a:lnTo>
                  <a:lnTo>
                    <a:pt x="1" y="58"/>
                  </a:lnTo>
                  <a:lnTo>
                    <a:pt x="1" y="54"/>
                  </a:lnTo>
                  <a:lnTo>
                    <a:pt x="2" y="54"/>
                  </a:lnTo>
                  <a:close/>
                  <a:moveTo>
                    <a:pt x="2" y="62"/>
                  </a:moveTo>
                  <a:lnTo>
                    <a:pt x="2" y="66"/>
                  </a:lnTo>
                  <a:lnTo>
                    <a:pt x="1" y="66"/>
                  </a:lnTo>
                  <a:lnTo>
                    <a:pt x="1" y="62"/>
                  </a:lnTo>
                  <a:lnTo>
                    <a:pt x="2" y="62"/>
                  </a:lnTo>
                  <a:close/>
                  <a:moveTo>
                    <a:pt x="2" y="69"/>
                  </a:moveTo>
                  <a:lnTo>
                    <a:pt x="2" y="74"/>
                  </a:lnTo>
                  <a:lnTo>
                    <a:pt x="1" y="74"/>
                  </a:lnTo>
                  <a:lnTo>
                    <a:pt x="1" y="69"/>
                  </a:lnTo>
                  <a:lnTo>
                    <a:pt x="2" y="69"/>
                  </a:lnTo>
                  <a:close/>
                  <a:moveTo>
                    <a:pt x="2" y="77"/>
                  </a:moveTo>
                  <a:lnTo>
                    <a:pt x="2" y="81"/>
                  </a:lnTo>
                  <a:lnTo>
                    <a:pt x="1" y="81"/>
                  </a:lnTo>
                  <a:lnTo>
                    <a:pt x="1" y="77"/>
                  </a:lnTo>
                  <a:lnTo>
                    <a:pt x="2" y="77"/>
                  </a:lnTo>
                  <a:close/>
                  <a:moveTo>
                    <a:pt x="2" y="85"/>
                  </a:moveTo>
                  <a:lnTo>
                    <a:pt x="2" y="89"/>
                  </a:lnTo>
                  <a:lnTo>
                    <a:pt x="1" y="89"/>
                  </a:lnTo>
                  <a:lnTo>
                    <a:pt x="1" y="85"/>
                  </a:lnTo>
                  <a:lnTo>
                    <a:pt x="2" y="85"/>
                  </a:lnTo>
                  <a:close/>
                  <a:moveTo>
                    <a:pt x="2" y="92"/>
                  </a:moveTo>
                  <a:lnTo>
                    <a:pt x="2" y="97"/>
                  </a:lnTo>
                  <a:lnTo>
                    <a:pt x="1" y="97"/>
                  </a:lnTo>
                  <a:lnTo>
                    <a:pt x="1" y="92"/>
                  </a:lnTo>
                  <a:lnTo>
                    <a:pt x="2" y="92"/>
                  </a:lnTo>
                  <a:close/>
                  <a:moveTo>
                    <a:pt x="2" y="100"/>
                  </a:moveTo>
                  <a:lnTo>
                    <a:pt x="2" y="105"/>
                  </a:lnTo>
                  <a:lnTo>
                    <a:pt x="1" y="105"/>
                  </a:lnTo>
                  <a:lnTo>
                    <a:pt x="1" y="100"/>
                  </a:lnTo>
                  <a:lnTo>
                    <a:pt x="2" y="100"/>
                  </a:lnTo>
                  <a:close/>
                  <a:moveTo>
                    <a:pt x="2" y="108"/>
                  </a:moveTo>
                  <a:lnTo>
                    <a:pt x="2" y="112"/>
                  </a:lnTo>
                  <a:lnTo>
                    <a:pt x="1" y="112"/>
                  </a:lnTo>
                  <a:lnTo>
                    <a:pt x="1" y="108"/>
                  </a:lnTo>
                  <a:lnTo>
                    <a:pt x="2" y="108"/>
                  </a:lnTo>
                  <a:close/>
                  <a:moveTo>
                    <a:pt x="2" y="116"/>
                  </a:moveTo>
                  <a:lnTo>
                    <a:pt x="2" y="120"/>
                  </a:lnTo>
                  <a:lnTo>
                    <a:pt x="1" y="120"/>
                  </a:lnTo>
                  <a:lnTo>
                    <a:pt x="1" y="116"/>
                  </a:lnTo>
                  <a:lnTo>
                    <a:pt x="2" y="116"/>
                  </a:lnTo>
                  <a:close/>
                  <a:moveTo>
                    <a:pt x="2" y="123"/>
                  </a:moveTo>
                  <a:lnTo>
                    <a:pt x="2" y="128"/>
                  </a:lnTo>
                  <a:lnTo>
                    <a:pt x="1" y="128"/>
                  </a:lnTo>
                  <a:lnTo>
                    <a:pt x="1" y="123"/>
                  </a:lnTo>
                  <a:lnTo>
                    <a:pt x="2" y="123"/>
                  </a:lnTo>
                  <a:close/>
                  <a:moveTo>
                    <a:pt x="2" y="131"/>
                  </a:moveTo>
                  <a:lnTo>
                    <a:pt x="2" y="136"/>
                  </a:lnTo>
                  <a:lnTo>
                    <a:pt x="1" y="136"/>
                  </a:lnTo>
                  <a:lnTo>
                    <a:pt x="1" y="131"/>
                  </a:lnTo>
                  <a:lnTo>
                    <a:pt x="2" y="131"/>
                  </a:lnTo>
                  <a:close/>
                  <a:moveTo>
                    <a:pt x="2" y="139"/>
                  </a:moveTo>
                  <a:lnTo>
                    <a:pt x="2" y="143"/>
                  </a:lnTo>
                  <a:lnTo>
                    <a:pt x="1" y="143"/>
                  </a:lnTo>
                  <a:lnTo>
                    <a:pt x="1" y="139"/>
                  </a:lnTo>
                  <a:lnTo>
                    <a:pt x="2" y="139"/>
                  </a:lnTo>
                  <a:close/>
                  <a:moveTo>
                    <a:pt x="2" y="147"/>
                  </a:moveTo>
                  <a:lnTo>
                    <a:pt x="2" y="151"/>
                  </a:lnTo>
                  <a:lnTo>
                    <a:pt x="1" y="151"/>
                  </a:lnTo>
                  <a:lnTo>
                    <a:pt x="1" y="147"/>
                  </a:lnTo>
                  <a:lnTo>
                    <a:pt x="2" y="147"/>
                  </a:lnTo>
                  <a:close/>
                  <a:moveTo>
                    <a:pt x="2" y="154"/>
                  </a:moveTo>
                  <a:lnTo>
                    <a:pt x="2" y="159"/>
                  </a:lnTo>
                  <a:lnTo>
                    <a:pt x="1" y="159"/>
                  </a:lnTo>
                  <a:lnTo>
                    <a:pt x="1" y="154"/>
                  </a:lnTo>
                  <a:lnTo>
                    <a:pt x="2" y="154"/>
                  </a:lnTo>
                  <a:close/>
                  <a:moveTo>
                    <a:pt x="2" y="162"/>
                  </a:moveTo>
                  <a:lnTo>
                    <a:pt x="2" y="167"/>
                  </a:lnTo>
                  <a:lnTo>
                    <a:pt x="1" y="167"/>
                  </a:lnTo>
                  <a:lnTo>
                    <a:pt x="1" y="162"/>
                  </a:lnTo>
                  <a:lnTo>
                    <a:pt x="2" y="162"/>
                  </a:lnTo>
                  <a:close/>
                  <a:moveTo>
                    <a:pt x="2" y="170"/>
                  </a:moveTo>
                  <a:lnTo>
                    <a:pt x="2" y="174"/>
                  </a:lnTo>
                  <a:lnTo>
                    <a:pt x="1" y="174"/>
                  </a:lnTo>
                  <a:lnTo>
                    <a:pt x="1" y="170"/>
                  </a:lnTo>
                  <a:lnTo>
                    <a:pt x="2" y="170"/>
                  </a:lnTo>
                  <a:close/>
                  <a:moveTo>
                    <a:pt x="2" y="178"/>
                  </a:moveTo>
                  <a:lnTo>
                    <a:pt x="2" y="182"/>
                  </a:lnTo>
                  <a:lnTo>
                    <a:pt x="1" y="182"/>
                  </a:lnTo>
                  <a:lnTo>
                    <a:pt x="1" y="178"/>
                  </a:lnTo>
                  <a:lnTo>
                    <a:pt x="2" y="178"/>
                  </a:lnTo>
                  <a:close/>
                  <a:moveTo>
                    <a:pt x="2" y="185"/>
                  </a:moveTo>
                  <a:lnTo>
                    <a:pt x="2" y="190"/>
                  </a:lnTo>
                  <a:lnTo>
                    <a:pt x="1" y="190"/>
                  </a:lnTo>
                  <a:lnTo>
                    <a:pt x="1" y="185"/>
                  </a:lnTo>
                  <a:lnTo>
                    <a:pt x="2" y="185"/>
                  </a:lnTo>
                  <a:close/>
                  <a:moveTo>
                    <a:pt x="2" y="193"/>
                  </a:moveTo>
                  <a:lnTo>
                    <a:pt x="2" y="197"/>
                  </a:lnTo>
                  <a:lnTo>
                    <a:pt x="1" y="197"/>
                  </a:lnTo>
                  <a:lnTo>
                    <a:pt x="1" y="193"/>
                  </a:lnTo>
                  <a:lnTo>
                    <a:pt x="2" y="193"/>
                  </a:lnTo>
                  <a:close/>
                  <a:moveTo>
                    <a:pt x="2" y="201"/>
                  </a:moveTo>
                  <a:lnTo>
                    <a:pt x="2" y="205"/>
                  </a:lnTo>
                  <a:lnTo>
                    <a:pt x="1" y="205"/>
                  </a:lnTo>
                  <a:lnTo>
                    <a:pt x="1" y="201"/>
                  </a:lnTo>
                  <a:lnTo>
                    <a:pt x="2" y="201"/>
                  </a:lnTo>
                  <a:close/>
                  <a:moveTo>
                    <a:pt x="2" y="209"/>
                  </a:moveTo>
                  <a:lnTo>
                    <a:pt x="2" y="213"/>
                  </a:lnTo>
                  <a:lnTo>
                    <a:pt x="1" y="213"/>
                  </a:lnTo>
                  <a:lnTo>
                    <a:pt x="1" y="209"/>
                  </a:lnTo>
                  <a:lnTo>
                    <a:pt x="2" y="209"/>
                  </a:lnTo>
                  <a:close/>
                  <a:moveTo>
                    <a:pt x="2" y="216"/>
                  </a:moveTo>
                  <a:lnTo>
                    <a:pt x="2" y="221"/>
                  </a:lnTo>
                  <a:lnTo>
                    <a:pt x="1" y="221"/>
                  </a:lnTo>
                  <a:lnTo>
                    <a:pt x="1" y="216"/>
                  </a:lnTo>
                  <a:lnTo>
                    <a:pt x="2" y="216"/>
                  </a:lnTo>
                  <a:close/>
                  <a:moveTo>
                    <a:pt x="2" y="224"/>
                  </a:moveTo>
                  <a:lnTo>
                    <a:pt x="2" y="228"/>
                  </a:lnTo>
                  <a:lnTo>
                    <a:pt x="1" y="228"/>
                  </a:lnTo>
                  <a:lnTo>
                    <a:pt x="1" y="224"/>
                  </a:lnTo>
                  <a:lnTo>
                    <a:pt x="2" y="224"/>
                  </a:lnTo>
                  <a:close/>
                  <a:moveTo>
                    <a:pt x="2" y="232"/>
                  </a:moveTo>
                  <a:lnTo>
                    <a:pt x="2" y="236"/>
                  </a:lnTo>
                  <a:lnTo>
                    <a:pt x="1" y="236"/>
                  </a:lnTo>
                  <a:lnTo>
                    <a:pt x="1" y="232"/>
                  </a:lnTo>
                  <a:lnTo>
                    <a:pt x="2" y="232"/>
                  </a:lnTo>
                  <a:close/>
                  <a:moveTo>
                    <a:pt x="2" y="240"/>
                  </a:moveTo>
                  <a:lnTo>
                    <a:pt x="2" y="244"/>
                  </a:lnTo>
                  <a:lnTo>
                    <a:pt x="1" y="244"/>
                  </a:lnTo>
                  <a:lnTo>
                    <a:pt x="1" y="240"/>
                  </a:lnTo>
                  <a:lnTo>
                    <a:pt x="2" y="240"/>
                  </a:lnTo>
                  <a:close/>
                  <a:moveTo>
                    <a:pt x="2" y="247"/>
                  </a:moveTo>
                  <a:lnTo>
                    <a:pt x="2" y="252"/>
                  </a:lnTo>
                  <a:lnTo>
                    <a:pt x="1" y="252"/>
                  </a:lnTo>
                  <a:lnTo>
                    <a:pt x="1" y="247"/>
                  </a:lnTo>
                  <a:lnTo>
                    <a:pt x="2" y="247"/>
                  </a:lnTo>
                  <a:close/>
                  <a:moveTo>
                    <a:pt x="2" y="255"/>
                  </a:moveTo>
                  <a:lnTo>
                    <a:pt x="3" y="259"/>
                  </a:lnTo>
                  <a:lnTo>
                    <a:pt x="1" y="259"/>
                  </a:lnTo>
                  <a:lnTo>
                    <a:pt x="1" y="255"/>
                  </a:lnTo>
                  <a:lnTo>
                    <a:pt x="2" y="255"/>
                  </a:lnTo>
                  <a:close/>
                  <a:moveTo>
                    <a:pt x="3" y="263"/>
                  </a:moveTo>
                  <a:lnTo>
                    <a:pt x="3" y="267"/>
                  </a:lnTo>
                  <a:lnTo>
                    <a:pt x="1" y="267"/>
                  </a:lnTo>
                  <a:lnTo>
                    <a:pt x="1" y="263"/>
                  </a:lnTo>
                  <a:lnTo>
                    <a:pt x="3" y="263"/>
                  </a:lnTo>
                  <a:close/>
                  <a:moveTo>
                    <a:pt x="3" y="270"/>
                  </a:moveTo>
                  <a:lnTo>
                    <a:pt x="3" y="275"/>
                  </a:lnTo>
                  <a:lnTo>
                    <a:pt x="1" y="275"/>
                  </a:lnTo>
                  <a:lnTo>
                    <a:pt x="1" y="270"/>
                  </a:lnTo>
                  <a:lnTo>
                    <a:pt x="3" y="270"/>
                  </a:lnTo>
                  <a:close/>
                  <a:moveTo>
                    <a:pt x="3" y="278"/>
                  </a:moveTo>
                  <a:lnTo>
                    <a:pt x="3" y="283"/>
                  </a:lnTo>
                  <a:lnTo>
                    <a:pt x="1" y="283"/>
                  </a:lnTo>
                  <a:lnTo>
                    <a:pt x="1" y="278"/>
                  </a:lnTo>
                  <a:lnTo>
                    <a:pt x="3" y="278"/>
                  </a:lnTo>
                  <a:close/>
                  <a:moveTo>
                    <a:pt x="3" y="286"/>
                  </a:moveTo>
                  <a:lnTo>
                    <a:pt x="3" y="290"/>
                  </a:lnTo>
                  <a:lnTo>
                    <a:pt x="1" y="290"/>
                  </a:lnTo>
                  <a:lnTo>
                    <a:pt x="1" y="286"/>
                  </a:lnTo>
                  <a:lnTo>
                    <a:pt x="3" y="286"/>
                  </a:lnTo>
                  <a:close/>
                  <a:moveTo>
                    <a:pt x="3" y="294"/>
                  </a:moveTo>
                  <a:lnTo>
                    <a:pt x="3" y="298"/>
                  </a:lnTo>
                  <a:lnTo>
                    <a:pt x="2" y="298"/>
                  </a:lnTo>
                  <a:lnTo>
                    <a:pt x="1" y="294"/>
                  </a:lnTo>
                  <a:lnTo>
                    <a:pt x="3" y="294"/>
                  </a:lnTo>
                  <a:close/>
                  <a:moveTo>
                    <a:pt x="3" y="301"/>
                  </a:moveTo>
                  <a:lnTo>
                    <a:pt x="3" y="306"/>
                  </a:lnTo>
                  <a:lnTo>
                    <a:pt x="2" y="306"/>
                  </a:lnTo>
                  <a:lnTo>
                    <a:pt x="2" y="301"/>
                  </a:lnTo>
                  <a:lnTo>
                    <a:pt x="3" y="301"/>
                  </a:lnTo>
                  <a:close/>
                  <a:moveTo>
                    <a:pt x="3" y="309"/>
                  </a:moveTo>
                  <a:lnTo>
                    <a:pt x="3" y="314"/>
                  </a:lnTo>
                  <a:lnTo>
                    <a:pt x="2" y="314"/>
                  </a:lnTo>
                  <a:lnTo>
                    <a:pt x="2" y="309"/>
                  </a:lnTo>
                  <a:lnTo>
                    <a:pt x="3" y="309"/>
                  </a:lnTo>
                  <a:close/>
                  <a:moveTo>
                    <a:pt x="3" y="317"/>
                  </a:moveTo>
                  <a:lnTo>
                    <a:pt x="3" y="321"/>
                  </a:lnTo>
                  <a:lnTo>
                    <a:pt x="2" y="321"/>
                  </a:lnTo>
                  <a:lnTo>
                    <a:pt x="2" y="317"/>
                  </a:lnTo>
                  <a:lnTo>
                    <a:pt x="3" y="317"/>
                  </a:lnTo>
                  <a:close/>
                  <a:moveTo>
                    <a:pt x="3" y="325"/>
                  </a:moveTo>
                  <a:lnTo>
                    <a:pt x="3" y="329"/>
                  </a:lnTo>
                  <a:lnTo>
                    <a:pt x="2" y="329"/>
                  </a:lnTo>
                  <a:lnTo>
                    <a:pt x="2" y="325"/>
                  </a:lnTo>
                  <a:lnTo>
                    <a:pt x="3" y="325"/>
                  </a:lnTo>
                  <a:close/>
                  <a:moveTo>
                    <a:pt x="3" y="332"/>
                  </a:moveTo>
                  <a:lnTo>
                    <a:pt x="3" y="337"/>
                  </a:lnTo>
                  <a:lnTo>
                    <a:pt x="2" y="337"/>
                  </a:lnTo>
                  <a:lnTo>
                    <a:pt x="2" y="332"/>
                  </a:lnTo>
                  <a:lnTo>
                    <a:pt x="3" y="332"/>
                  </a:lnTo>
                  <a:close/>
                  <a:moveTo>
                    <a:pt x="3" y="340"/>
                  </a:moveTo>
                  <a:lnTo>
                    <a:pt x="3" y="345"/>
                  </a:lnTo>
                  <a:lnTo>
                    <a:pt x="2" y="345"/>
                  </a:lnTo>
                  <a:lnTo>
                    <a:pt x="2" y="340"/>
                  </a:lnTo>
                  <a:lnTo>
                    <a:pt x="3" y="340"/>
                  </a:lnTo>
                  <a:close/>
                  <a:moveTo>
                    <a:pt x="3" y="348"/>
                  </a:moveTo>
                  <a:lnTo>
                    <a:pt x="3" y="352"/>
                  </a:lnTo>
                  <a:lnTo>
                    <a:pt x="2" y="352"/>
                  </a:lnTo>
                  <a:lnTo>
                    <a:pt x="2" y="348"/>
                  </a:lnTo>
                  <a:lnTo>
                    <a:pt x="3" y="348"/>
                  </a:lnTo>
                  <a:close/>
                  <a:moveTo>
                    <a:pt x="3" y="356"/>
                  </a:moveTo>
                  <a:lnTo>
                    <a:pt x="3" y="360"/>
                  </a:lnTo>
                  <a:lnTo>
                    <a:pt x="2" y="360"/>
                  </a:lnTo>
                  <a:lnTo>
                    <a:pt x="2" y="356"/>
                  </a:lnTo>
                  <a:lnTo>
                    <a:pt x="3" y="356"/>
                  </a:lnTo>
                  <a:close/>
                  <a:moveTo>
                    <a:pt x="3" y="363"/>
                  </a:moveTo>
                  <a:lnTo>
                    <a:pt x="3" y="368"/>
                  </a:lnTo>
                  <a:lnTo>
                    <a:pt x="2" y="368"/>
                  </a:lnTo>
                  <a:lnTo>
                    <a:pt x="2" y="363"/>
                  </a:lnTo>
                  <a:lnTo>
                    <a:pt x="3" y="363"/>
                  </a:lnTo>
                  <a:close/>
                  <a:moveTo>
                    <a:pt x="3" y="371"/>
                  </a:moveTo>
                  <a:lnTo>
                    <a:pt x="3" y="375"/>
                  </a:lnTo>
                  <a:lnTo>
                    <a:pt x="2" y="375"/>
                  </a:lnTo>
                  <a:lnTo>
                    <a:pt x="2" y="371"/>
                  </a:lnTo>
                  <a:lnTo>
                    <a:pt x="3" y="371"/>
                  </a:lnTo>
                  <a:close/>
                  <a:moveTo>
                    <a:pt x="3" y="379"/>
                  </a:moveTo>
                  <a:lnTo>
                    <a:pt x="3" y="383"/>
                  </a:lnTo>
                  <a:lnTo>
                    <a:pt x="2" y="383"/>
                  </a:lnTo>
                  <a:lnTo>
                    <a:pt x="2" y="379"/>
                  </a:lnTo>
                  <a:lnTo>
                    <a:pt x="3" y="379"/>
                  </a:lnTo>
                  <a:close/>
                  <a:moveTo>
                    <a:pt x="3" y="387"/>
                  </a:moveTo>
                  <a:lnTo>
                    <a:pt x="3" y="391"/>
                  </a:lnTo>
                  <a:lnTo>
                    <a:pt x="2" y="391"/>
                  </a:lnTo>
                  <a:lnTo>
                    <a:pt x="2" y="387"/>
                  </a:lnTo>
                  <a:lnTo>
                    <a:pt x="3" y="387"/>
                  </a:lnTo>
                  <a:close/>
                  <a:moveTo>
                    <a:pt x="3" y="394"/>
                  </a:moveTo>
                  <a:lnTo>
                    <a:pt x="3" y="399"/>
                  </a:lnTo>
                  <a:lnTo>
                    <a:pt x="2" y="399"/>
                  </a:lnTo>
                  <a:lnTo>
                    <a:pt x="2" y="394"/>
                  </a:lnTo>
                  <a:lnTo>
                    <a:pt x="3" y="394"/>
                  </a:lnTo>
                  <a:close/>
                  <a:moveTo>
                    <a:pt x="3" y="402"/>
                  </a:moveTo>
                  <a:lnTo>
                    <a:pt x="3" y="406"/>
                  </a:lnTo>
                  <a:lnTo>
                    <a:pt x="2" y="406"/>
                  </a:lnTo>
                  <a:lnTo>
                    <a:pt x="2" y="402"/>
                  </a:lnTo>
                  <a:lnTo>
                    <a:pt x="3" y="402"/>
                  </a:lnTo>
                  <a:close/>
                  <a:moveTo>
                    <a:pt x="3" y="410"/>
                  </a:moveTo>
                  <a:lnTo>
                    <a:pt x="3" y="414"/>
                  </a:lnTo>
                  <a:lnTo>
                    <a:pt x="2" y="414"/>
                  </a:lnTo>
                  <a:lnTo>
                    <a:pt x="2" y="410"/>
                  </a:lnTo>
                  <a:lnTo>
                    <a:pt x="3" y="410"/>
                  </a:lnTo>
                  <a:close/>
                  <a:moveTo>
                    <a:pt x="3" y="417"/>
                  </a:moveTo>
                  <a:lnTo>
                    <a:pt x="3" y="422"/>
                  </a:lnTo>
                  <a:lnTo>
                    <a:pt x="2" y="422"/>
                  </a:lnTo>
                  <a:lnTo>
                    <a:pt x="2" y="417"/>
                  </a:lnTo>
                  <a:lnTo>
                    <a:pt x="3" y="417"/>
                  </a:lnTo>
                  <a:close/>
                  <a:moveTo>
                    <a:pt x="3" y="425"/>
                  </a:moveTo>
                  <a:lnTo>
                    <a:pt x="3" y="430"/>
                  </a:lnTo>
                  <a:lnTo>
                    <a:pt x="2" y="430"/>
                  </a:lnTo>
                  <a:lnTo>
                    <a:pt x="2" y="425"/>
                  </a:lnTo>
                  <a:lnTo>
                    <a:pt x="3" y="425"/>
                  </a:lnTo>
                  <a:close/>
                  <a:moveTo>
                    <a:pt x="3" y="433"/>
                  </a:moveTo>
                  <a:lnTo>
                    <a:pt x="3" y="437"/>
                  </a:lnTo>
                  <a:lnTo>
                    <a:pt x="2" y="437"/>
                  </a:lnTo>
                  <a:lnTo>
                    <a:pt x="2" y="433"/>
                  </a:lnTo>
                  <a:lnTo>
                    <a:pt x="3" y="433"/>
                  </a:lnTo>
                  <a:close/>
                  <a:moveTo>
                    <a:pt x="3" y="441"/>
                  </a:moveTo>
                  <a:lnTo>
                    <a:pt x="3" y="445"/>
                  </a:lnTo>
                  <a:lnTo>
                    <a:pt x="2" y="445"/>
                  </a:lnTo>
                  <a:lnTo>
                    <a:pt x="2" y="441"/>
                  </a:lnTo>
                  <a:lnTo>
                    <a:pt x="3" y="441"/>
                  </a:lnTo>
                  <a:close/>
                  <a:moveTo>
                    <a:pt x="3" y="448"/>
                  </a:moveTo>
                  <a:lnTo>
                    <a:pt x="3" y="453"/>
                  </a:lnTo>
                  <a:lnTo>
                    <a:pt x="2" y="453"/>
                  </a:lnTo>
                  <a:lnTo>
                    <a:pt x="2" y="448"/>
                  </a:lnTo>
                  <a:lnTo>
                    <a:pt x="3" y="448"/>
                  </a:lnTo>
                  <a:close/>
                  <a:moveTo>
                    <a:pt x="3" y="456"/>
                  </a:moveTo>
                  <a:lnTo>
                    <a:pt x="3" y="461"/>
                  </a:lnTo>
                  <a:lnTo>
                    <a:pt x="2" y="461"/>
                  </a:lnTo>
                  <a:lnTo>
                    <a:pt x="2" y="456"/>
                  </a:lnTo>
                  <a:lnTo>
                    <a:pt x="3" y="456"/>
                  </a:lnTo>
                  <a:close/>
                  <a:moveTo>
                    <a:pt x="3" y="464"/>
                  </a:moveTo>
                  <a:lnTo>
                    <a:pt x="3" y="468"/>
                  </a:lnTo>
                  <a:lnTo>
                    <a:pt x="2" y="468"/>
                  </a:lnTo>
                  <a:lnTo>
                    <a:pt x="2" y="464"/>
                  </a:lnTo>
                  <a:lnTo>
                    <a:pt x="3" y="464"/>
                  </a:lnTo>
                  <a:close/>
                  <a:moveTo>
                    <a:pt x="3" y="472"/>
                  </a:moveTo>
                  <a:lnTo>
                    <a:pt x="3" y="476"/>
                  </a:lnTo>
                  <a:lnTo>
                    <a:pt x="2" y="476"/>
                  </a:lnTo>
                  <a:lnTo>
                    <a:pt x="2" y="472"/>
                  </a:lnTo>
                  <a:lnTo>
                    <a:pt x="3" y="472"/>
                  </a:lnTo>
                  <a:close/>
                  <a:moveTo>
                    <a:pt x="3" y="479"/>
                  </a:moveTo>
                  <a:lnTo>
                    <a:pt x="3" y="484"/>
                  </a:lnTo>
                  <a:lnTo>
                    <a:pt x="2" y="484"/>
                  </a:lnTo>
                  <a:lnTo>
                    <a:pt x="2" y="479"/>
                  </a:lnTo>
                  <a:lnTo>
                    <a:pt x="3" y="479"/>
                  </a:lnTo>
                  <a:close/>
                  <a:moveTo>
                    <a:pt x="3" y="487"/>
                  </a:moveTo>
                  <a:lnTo>
                    <a:pt x="3" y="492"/>
                  </a:lnTo>
                  <a:lnTo>
                    <a:pt x="2" y="492"/>
                  </a:lnTo>
                  <a:lnTo>
                    <a:pt x="2" y="487"/>
                  </a:lnTo>
                  <a:lnTo>
                    <a:pt x="3" y="487"/>
                  </a:lnTo>
                  <a:close/>
                  <a:moveTo>
                    <a:pt x="3" y="495"/>
                  </a:moveTo>
                  <a:lnTo>
                    <a:pt x="3" y="499"/>
                  </a:lnTo>
                  <a:lnTo>
                    <a:pt x="2" y="499"/>
                  </a:lnTo>
                  <a:lnTo>
                    <a:pt x="2" y="495"/>
                  </a:lnTo>
                  <a:lnTo>
                    <a:pt x="3" y="495"/>
                  </a:lnTo>
                  <a:close/>
                  <a:moveTo>
                    <a:pt x="3" y="503"/>
                  </a:moveTo>
                  <a:lnTo>
                    <a:pt x="3" y="507"/>
                  </a:lnTo>
                  <a:lnTo>
                    <a:pt x="2" y="507"/>
                  </a:lnTo>
                  <a:lnTo>
                    <a:pt x="2" y="503"/>
                  </a:lnTo>
                  <a:lnTo>
                    <a:pt x="3" y="503"/>
                  </a:lnTo>
                  <a:close/>
                  <a:moveTo>
                    <a:pt x="3" y="510"/>
                  </a:moveTo>
                  <a:lnTo>
                    <a:pt x="3" y="515"/>
                  </a:lnTo>
                  <a:lnTo>
                    <a:pt x="2" y="515"/>
                  </a:lnTo>
                  <a:lnTo>
                    <a:pt x="2" y="510"/>
                  </a:lnTo>
                  <a:lnTo>
                    <a:pt x="3" y="510"/>
                  </a:lnTo>
                  <a:close/>
                  <a:moveTo>
                    <a:pt x="3" y="518"/>
                  </a:moveTo>
                  <a:lnTo>
                    <a:pt x="3" y="523"/>
                  </a:lnTo>
                  <a:lnTo>
                    <a:pt x="2" y="523"/>
                  </a:lnTo>
                  <a:lnTo>
                    <a:pt x="2" y="518"/>
                  </a:lnTo>
                  <a:lnTo>
                    <a:pt x="3" y="518"/>
                  </a:lnTo>
                  <a:close/>
                  <a:moveTo>
                    <a:pt x="3" y="526"/>
                  </a:moveTo>
                  <a:lnTo>
                    <a:pt x="3" y="530"/>
                  </a:lnTo>
                  <a:lnTo>
                    <a:pt x="2" y="530"/>
                  </a:lnTo>
                  <a:lnTo>
                    <a:pt x="2" y="526"/>
                  </a:lnTo>
                  <a:lnTo>
                    <a:pt x="3" y="526"/>
                  </a:lnTo>
                  <a:close/>
                  <a:moveTo>
                    <a:pt x="3" y="534"/>
                  </a:moveTo>
                  <a:lnTo>
                    <a:pt x="3" y="538"/>
                  </a:lnTo>
                  <a:lnTo>
                    <a:pt x="2" y="538"/>
                  </a:lnTo>
                  <a:lnTo>
                    <a:pt x="2" y="534"/>
                  </a:lnTo>
                  <a:lnTo>
                    <a:pt x="3" y="534"/>
                  </a:lnTo>
                  <a:close/>
                  <a:moveTo>
                    <a:pt x="3" y="541"/>
                  </a:moveTo>
                  <a:lnTo>
                    <a:pt x="3" y="546"/>
                  </a:lnTo>
                  <a:lnTo>
                    <a:pt x="2" y="546"/>
                  </a:lnTo>
                  <a:lnTo>
                    <a:pt x="2" y="541"/>
                  </a:lnTo>
                  <a:lnTo>
                    <a:pt x="3" y="541"/>
                  </a:lnTo>
                  <a:close/>
                  <a:moveTo>
                    <a:pt x="3" y="549"/>
                  </a:moveTo>
                  <a:lnTo>
                    <a:pt x="3" y="553"/>
                  </a:lnTo>
                  <a:lnTo>
                    <a:pt x="2" y="553"/>
                  </a:lnTo>
                  <a:lnTo>
                    <a:pt x="2" y="549"/>
                  </a:lnTo>
                  <a:lnTo>
                    <a:pt x="3" y="549"/>
                  </a:lnTo>
                  <a:close/>
                  <a:moveTo>
                    <a:pt x="4" y="557"/>
                  </a:moveTo>
                  <a:lnTo>
                    <a:pt x="4" y="561"/>
                  </a:lnTo>
                  <a:lnTo>
                    <a:pt x="2" y="561"/>
                  </a:lnTo>
                  <a:lnTo>
                    <a:pt x="2" y="557"/>
                  </a:lnTo>
                  <a:lnTo>
                    <a:pt x="4" y="557"/>
                  </a:lnTo>
                  <a:close/>
                  <a:moveTo>
                    <a:pt x="4" y="565"/>
                  </a:moveTo>
                  <a:lnTo>
                    <a:pt x="4" y="569"/>
                  </a:lnTo>
                  <a:lnTo>
                    <a:pt x="2" y="569"/>
                  </a:lnTo>
                  <a:lnTo>
                    <a:pt x="2" y="565"/>
                  </a:lnTo>
                  <a:lnTo>
                    <a:pt x="4" y="565"/>
                  </a:lnTo>
                  <a:close/>
                  <a:moveTo>
                    <a:pt x="4" y="572"/>
                  </a:moveTo>
                  <a:lnTo>
                    <a:pt x="4" y="577"/>
                  </a:lnTo>
                  <a:lnTo>
                    <a:pt x="3" y="577"/>
                  </a:lnTo>
                  <a:lnTo>
                    <a:pt x="2" y="572"/>
                  </a:lnTo>
                  <a:lnTo>
                    <a:pt x="4" y="572"/>
                  </a:lnTo>
                  <a:close/>
                  <a:moveTo>
                    <a:pt x="4" y="580"/>
                  </a:moveTo>
                  <a:lnTo>
                    <a:pt x="4" y="584"/>
                  </a:lnTo>
                  <a:lnTo>
                    <a:pt x="3" y="584"/>
                  </a:lnTo>
                  <a:lnTo>
                    <a:pt x="3" y="580"/>
                  </a:lnTo>
                  <a:lnTo>
                    <a:pt x="4" y="580"/>
                  </a:lnTo>
                  <a:close/>
                  <a:moveTo>
                    <a:pt x="4" y="588"/>
                  </a:moveTo>
                  <a:lnTo>
                    <a:pt x="4" y="592"/>
                  </a:lnTo>
                  <a:lnTo>
                    <a:pt x="3" y="592"/>
                  </a:lnTo>
                  <a:lnTo>
                    <a:pt x="3" y="588"/>
                  </a:lnTo>
                  <a:lnTo>
                    <a:pt x="4" y="588"/>
                  </a:lnTo>
                  <a:close/>
                  <a:moveTo>
                    <a:pt x="4" y="595"/>
                  </a:moveTo>
                  <a:lnTo>
                    <a:pt x="4" y="600"/>
                  </a:lnTo>
                  <a:lnTo>
                    <a:pt x="3" y="600"/>
                  </a:lnTo>
                  <a:lnTo>
                    <a:pt x="3" y="595"/>
                  </a:lnTo>
                  <a:lnTo>
                    <a:pt x="4" y="595"/>
                  </a:lnTo>
                  <a:close/>
                  <a:moveTo>
                    <a:pt x="4" y="603"/>
                  </a:moveTo>
                  <a:lnTo>
                    <a:pt x="4" y="608"/>
                  </a:lnTo>
                  <a:lnTo>
                    <a:pt x="3" y="608"/>
                  </a:lnTo>
                  <a:lnTo>
                    <a:pt x="3" y="603"/>
                  </a:lnTo>
                  <a:lnTo>
                    <a:pt x="4" y="603"/>
                  </a:lnTo>
                  <a:close/>
                  <a:moveTo>
                    <a:pt x="4" y="611"/>
                  </a:moveTo>
                  <a:lnTo>
                    <a:pt x="4" y="615"/>
                  </a:lnTo>
                  <a:lnTo>
                    <a:pt x="3" y="615"/>
                  </a:lnTo>
                  <a:lnTo>
                    <a:pt x="3" y="611"/>
                  </a:lnTo>
                  <a:lnTo>
                    <a:pt x="4" y="611"/>
                  </a:lnTo>
                  <a:close/>
                  <a:moveTo>
                    <a:pt x="4" y="619"/>
                  </a:moveTo>
                  <a:lnTo>
                    <a:pt x="4" y="623"/>
                  </a:lnTo>
                  <a:lnTo>
                    <a:pt x="3" y="623"/>
                  </a:lnTo>
                  <a:lnTo>
                    <a:pt x="3" y="619"/>
                  </a:lnTo>
                  <a:lnTo>
                    <a:pt x="4" y="619"/>
                  </a:lnTo>
                  <a:close/>
                  <a:moveTo>
                    <a:pt x="4" y="626"/>
                  </a:moveTo>
                  <a:lnTo>
                    <a:pt x="4" y="631"/>
                  </a:lnTo>
                  <a:lnTo>
                    <a:pt x="3" y="631"/>
                  </a:lnTo>
                  <a:lnTo>
                    <a:pt x="3" y="626"/>
                  </a:lnTo>
                  <a:lnTo>
                    <a:pt x="4" y="626"/>
                  </a:lnTo>
                  <a:close/>
                  <a:moveTo>
                    <a:pt x="4" y="634"/>
                  </a:moveTo>
                  <a:lnTo>
                    <a:pt x="4" y="639"/>
                  </a:lnTo>
                  <a:lnTo>
                    <a:pt x="3" y="639"/>
                  </a:lnTo>
                  <a:lnTo>
                    <a:pt x="3" y="634"/>
                  </a:lnTo>
                  <a:lnTo>
                    <a:pt x="4" y="634"/>
                  </a:lnTo>
                  <a:close/>
                  <a:moveTo>
                    <a:pt x="4" y="642"/>
                  </a:moveTo>
                  <a:lnTo>
                    <a:pt x="4" y="646"/>
                  </a:lnTo>
                  <a:lnTo>
                    <a:pt x="3" y="646"/>
                  </a:lnTo>
                  <a:lnTo>
                    <a:pt x="3" y="642"/>
                  </a:lnTo>
                  <a:lnTo>
                    <a:pt x="4" y="642"/>
                  </a:lnTo>
                  <a:close/>
                  <a:moveTo>
                    <a:pt x="4" y="650"/>
                  </a:moveTo>
                  <a:lnTo>
                    <a:pt x="4" y="654"/>
                  </a:lnTo>
                  <a:lnTo>
                    <a:pt x="3" y="654"/>
                  </a:lnTo>
                  <a:lnTo>
                    <a:pt x="3" y="650"/>
                  </a:lnTo>
                  <a:lnTo>
                    <a:pt x="4" y="650"/>
                  </a:lnTo>
                  <a:close/>
                  <a:moveTo>
                    <a:pt x="4" y="657"/>
                  </a:moveTo>
                  <a:lnTo>
                    <a:pt x="4" y="662"/>
                  </a:lnTo>
                  <a:lnTo>
                    <a:pt x="3" y="662"/>
                  </a:lnTo>
                  <a:lnTo>
                    <a:pt x="3" y="657"/>
                  </a:lnTo>
                  <a:lnTo>
                    <a:pt x="4" y="657"/>
                  </a:lnTo>
                  <a:close/>
                  <a:moveTo>
                    <a:pt x="4" y="665"/>
                  </a:moveTo>
                  <a:lnTo>
                    <a:pt x="4" y="670"/>
                  </a:lnTo>
                  <a:lnTo>
                    <a:pt x="3" y="670"/>
                  </a:lnTo>
                  <a:lnTo>
                    <a:pt x="3" y="665"/>
                  </a:lnTo>
                  <a:lnTo>
                    <a:pt x="4" y="665"/>
                  </a:lnTo>
                  <a:close/>
                  <a:moveTo>
                    <a:pt x="4" y="673"/>
                  </a:moveTo>
                  <a:lnTo>
                    <a:pt x="4" y="677"/>
                  </a:lnTo>
                  <a:lnTo>
                    <a:pt x="3" y="677"/>
                  </a:lnTo>
                  <a:lnTo>
                    <a:pt x="3" y="673"/>
                  </a:lnTo>
                  <a:lnTo>
                    <a:pt x="4" y="673"/>
                  </a:lnTo>
                  <a:close/>
                  <a:moveTo>
                    <a:pt x="4" y="681"/>
                  </a:moveTo>
                  <a:lnTo>
                    <a:pt x="4" y="685"/>
                  </a:lnTo>
                  <a:lnTo>
                    <a:pt x="3" y="685"/>
                  </a:lnTo>
                  <a:lnTo>
                    <a:pt x="3" y="681"/>
                  </a:lnTo>
                  <a:lnTo>
                    <a:pt x="4" y="681"/>
                  </a:lnTo>
                  <a:close/>
                  <a:moveTo>
                    <a:pt x="4" y="688"/>
                  </a:moveTo>
                  <a:lnTo>
                    <a:pt x="4" y="693"/>
                  </a:lnTo>
                  <a:lnTo>
                    <a:pt x="3" y="693"/>
                  </a:lnTo>
                  <a:lnTo>
                    <a:pt x="3" y="688"/>
                  </a:lnTo>
                  <a:lnTo>
                    <a:pt x="4" y="688"/>
                  </a:lnTo>
                  <a:close/>
                  <a:moveTo>
                    <a:pt x="4" y="696"/>
                  </a:moveTo>
                  <a:lnTo>
                    <a:pt x="4" y="700"/>
                  </a:lnTo>
                  <a:lnTo>
                    <a:pt x="3" y="700"/>
                  </a:lnTo>
                  <a:lnTo>
                    <a:pt x="3" y="696"/>
                  </a:lnTo>
                  <a:lnTo>
                    <a:pt x="4" y="696"/>
                  </a:lnTo>
                  <a:close/>
                  <a:moveTo>
                    <a:pt x="4" y="704"/>
                  </a:moveTo>
                  <a:lnTo>
                    <a:pt x="4" y="708"/>
                  </a:lnTo>
                  <a:lnTo>
                    <a:pt x="3" y="708"/>
                  </a:lnTo>
                  <a:lnTo>
                    <a:pt x="3" y="704"/>
                  </a:lnTo>
                  <a:lnTo>
                    <a:pt x="4" y="704"/>
                  </a:lnTo>
                  <a:close/>
                  <a:moveTo>
                    <a:pt x="4" y="712"/>
                  </a:moveTo>
                  <a:lnTo>
                    <a:pt x="4" y="716"/>
                  </a:lnTo>
                  <a:lnTo>
                    <a:pt x="3" y="716"/>
                  </a:lnTo>
                  <a:lnTo>
                    <a:pt x="3" y="712"/>
                  </a:lnTo>
                  <a:lnTo>
                    <a:pt x="4" y="712"/>
                  </a:lnTo>
                  <a:close/>
                  <a:moveTo>
                    <a:pt x="4" y="719"/>
                  </a:moveTo>
                  <a:lnTo>
                    <a:pt x="4" y="724"/>
                  </a:lnTo>
                  <a:lnTo>
                    <a:pt x="3" y="724"/>
                  </a:lnTo>
                  <a:lnTo>
                    <a:pt x="3" y="719"/>
                  </a:lnTo>
                  <a:lnTo>
                    <a:pt x="4" y="719"/>
                  </a:lnTo>
                  <a:close/>
                  <a:moveTo>
                    <a:pt x="4" y="727"/>
                  </a:moveTo>
                  <a:lnTo>
                    <a:pt x="4" y="731"/>
                  </a:lnTo>
                  <a:lnTo>
                    <a:pt x="3" y="731"/>
                  </a:lnTo>
                  <a:lnTo>
                    <a:pt x="3" y="727"/>
                  </a:lnTo>
                  <a:lnTo>
                    <a:pt x="4" y="727"/>
                  </a:lnTo>
                  <a:close/>
                  <a:moveTo>
                    <a:pt x="4" y="735"/>
                  </a:moveTo>
                  <a:lnTo>
                    <a:pt x="4" y="739"/>
                  </a:lnTo>
                  <a:lnTo>
                    <a:pt x="3" y="739"/>
                  </a:lnTo>
                  <a:lnTo>
                    <a:pt x="3" y="735"/>
                  </a:lnTo>
                  <a:lnTo>
                    <a:pt x="4" y="735"/>
                  </a:lnTo>
                  <a:close/>
                  <a:moveTo>
                    <a:pt x="4" y="742"/>
                  </a:moveTo>
                  <a:lnTo>
                    <a:pt x="4" y="747"/>
                  </a:lnTo>
                  <a:lnTo>
                    <a:pt x="3" y="747"/>
                  </a:lnTo>
                  <a:lnTo>
                    <a:pt x="3" y="742"/>
                  </a:lnTo>
                  <a:lnTo>
                    <a:pt x="4" y="742"/>
                  </a:lnTo>
                  <a:close/>
                  <a:moveTo>
                    <a:pt x="4" y="750"/>
                  </a:moveTo>
                  <a:lnTo>
                    <a:pt x="4" y="755"/>
                  </a:lnTo>
                  <a:lnTo>
                    <a:pt x="3" y="755"/>
                  </a:lnTo>
                  <a:lnTo>
                    <a:pt x="3" y="750"/>
                  </a:lnTo>
                  <a:lnTo>
                    <a:pt x="4" y="750"/>
                  </a:lnTo>
                  <a:close/>
                  <a:moveTo>
                    <a:pt x="4" y="758"/>
                  </a:moveTo>
                  <a:lnTo>
                    <a:pt x="4" y="762"/>
                  </a:lnTo>
                  <a:lnTo>
                    <a:pt x="3" y="762"/>
                  </a:lnTo>
                  <a:lnTo>
                    <a:pt x="3" y="758"/>
                  </a:lnTo>
                  <a:lnTo>
                    <a:pt x="4" y="758"/>
                  </a:lnTo>
                  <a:close/>
                  <a:moveTo>
                    <a:pt x="4" y="766"/>
                  </a:moveTo>
                  <a:lnTo>
                    <a:pt x="4" y="770"/>
                  </a:lnTo>
                  <a:lnTo>
                    <a:pt x="3" y="770"/>
                  </a:lnTo>
                  <a:lnTo>
                    <a:pt x="3" y="766"/>
                  </a:lnTo>
                  <a:lnTo>
                    <a:pt x="4" y="766"/>
                  </a:lnTo>
                  <a:close/>
                  <a:moveTo>
                    <a:pt x="4" y="773"/>
                  </a:moveTo>
                  <a:lnTo>
                    <a:pt x="4" y="778"/>
                  </a:lnTo>
                  <a:lnTo>
                    <a:pt x="3" y="778"/>
                  </a:lnTo>
                  <a:lnTo>
                    <a:pt x="3" y="773"/>
                  </a:lnTo>
                  <a:lnTo>
                    <a:pt x="4" y="773"/>
                  </a:lnTo>
                  <a:close/>
                  <a:moveTo>
                    <a:pt x="4" y="781"/>
                  </a:moveTo>
                  <a:lnTo>
                    <a:pt x="4" y="786"/>
                  </a:lnTo>
                  <a:lnTo>
                    <a:pt x="3" y="786"/>
                  </a:lnTo>
                  <a:lnTo>
                    <a:pt x="3" y="781"/>
                  </a:lnTo>
                  <a:lnTo>
                    <a:pt x="4" y="781"/>
                  </a:lnTo>
                  <a:close/>
                  <a:moveTo>
                    <a:pt x="4" y="789"/>
                  </a:moveTo>
                  <a:lnTo>
                    <a:pt x="4" y="793"/>
                  </a:lnTo>
                  <a:lnTo>
                    <a:pt x="3" y="793"/>
                  </a:lnTo>
                  <a:lnTo>
                    <a:pt x="3" y="789"/>
                  </a:lnTo>
                  <a:lnTo>
                    <a:pt x="4" y="789"/>
                  </a:lnTo>
                  <a:close/>
                  <a:moveTo>
                    <a:pt x="4" y="797"/>
                  </a:moveTo>
                  <a:lnTo>
                    <a:pt x="4" y="801"/>
                  </a:lnTo>
                  <a:lnTo>
                    <a:pt x="3" y="801"/>
                  </a:lnTo>
                  <a:lnTo>
                    <a:pt x="3" y="797"/>
                  </a:lnTo>
                  <a:lnTo>
                    <a:pt x="4" y="797"/>
                  </a:lnTo>
                  <a:close/>
                  <a:moveTo>
                    <a:pt x="4" y="804"/>
                  </a:moveTo>
                  <a:lnTo>
                    <a:pt x="4" y="809"/>
                  </a:lnTo>
                  <a:lnTo>
                    <a:pt x="3" y="809"/>
                  </a:lnTo>
                  <a:lnTo>
                    <a:pt x="3" y="804"/>
                  </a:lnTo>
                  <a:lnTo>
                    <a:pt x="4" y="804"/>
                  </a:lnTo>
                  <a:close/>
                  <a:moveTo>
                    <a:pt x="4" y="812"/>
                  </a:moveTo>
                  <a:lnTo>
                    <a:pt x="4" y="817"/>
                  </a:lnTo>
                  <a:lnTo>
                    <a:pt x="3" y="817"/>
                  </a:lnTo>
                  <a:lnTo>
                    <a:pt x="3" y="812"/>
                  </a:lnTo>
                  <a:lnTo>
                    <a:pt x="4" y="812"/>
                  </a:lnTo>
                  <a:close/>
                  <a:moveTo>
                    <a:pt x="4" y="820"/>
                  </a:moveTo>
                  <a:lnTo>
                    <a:pt x="4" y="824"/>
                  </a:lnTo>
                  <a:lnTo>
                    <a:pt x="3" y="824"/>
                  </a:lnTo>
                  <a:lnTo>
                    <a:pt x="3" y="820"/>
                  </a:lnTo>
                  <a:lnTo>
                    <a:pt x="4" y="820"/>
                  </a:lnTo>
                  <a:close/>
                  <a:moveTo>
                    <a:pt x="4" y="828"/>
                  </a:moveTo>
                  <a:lnTo>
                    <a:pt x="5" y="832"/>
                  </a:lnTo>
                  <a:lnTo>
                    <a:pt x="3" y="832"/>
                  </a:lnTo>
                  <a:lnTo>
                    <a:pt x="3" y="828"/>
                  </a:lnTo>
                  <a:lnTo>
                    <a:pt x="4" y="828"/>
                  </a:lnTo>
                  <a:close/>
                  <a:moveTo>
                    <a:pt x="5" y="835"/>
                  </a:moveTo>
                  <a:lnTo>
                    <a:pt x="5" y="840"/>
                  </a:lnTo>
                  <a:lnTo>
                    <a:pt x="3" y="840"/>
                  </a:lnTo>
                  <a:lnTo>
                    <a:pt x="3" y="835"/>
                  </a:lnTo>
                  <a:lnTo>
                    <a:pt x="5" y="835"/>
                  </a:lnTo>
                  <a:close/>
                  <a:moveTo>
                    <a:pt x="5" y="843"/>
                  </a:moveTo>
                  <a:lnTo>
                    <a:pt x="5" y="848"/>
                  </a:lnTo>
                  <a:lnTo>
                    <a:pt x="3" y="848"/>
                  </a:lnTo>
                  <a:lnTo>
                    <a:pt x="3" y="843"/>
                  </a:lnTo>
                  <a:lnTo>
                    <a:pt x="5" y="843"/>
                  </a:lnTo>
                  <a:close/>
                  <a:moveTo>
                    <a:pt x="5" y="851"/>
                  </a:moveTo>
                  <a:lnTo>
                    <a:pt x="5" y="855"/>
                  </a:lnTo>
                  <a:lnTo>
                    <a:pt x="3" y="855"/>
                  </a:lnTo>
                  <a:lnTo>
                    <a:pt x="3" y="851"/>
                  </a:lnTo>
                  <a:lnTo>
                    <a:pt x="5" y="851"/>
                  </a:lnTo>
                  <a:close/>
                  <a:moveTo>
                    <a:pt x="5" y="859"/>
                  </a:moveTo>
                  <a:lnTo>
                    <a:pt x="5" y="863"/>
                  </a:lnTo>
                  <a:lnTo>
                    <a:pt x="3" y="863"/>
                  </a:lnTo>
                  <a:lnTo>
                    <a:pt x="3" y="859"/>
                  </a:lnTo>
                  <a:lnTo>
                    <a:pt x="5" y="859"/>
                  </a:lnTo>
                  <a:close/>
                  <a:moveTo>
                    <a:pt x="5" y="866"/>
                  </a:moveTo>
                  <a:lnTo>
                    <a:pt x="5" y="871"/>
                  </a:lnTo>
                  <a:lnTo>
                    <a:pt x="4" y="871"/>
                  </a:lnTo>
                  <a:lnTo>
                    <a:pt x="3" y="866"/>
                  </a:lnTo>
                  <a:lnTo>
                    <a:pt x="5" y="866"/>
                  </a:lnTo>
                  <a:close/>
                  <a:moveTo>
                    <a:pt x="5" y="874"/>
                  </a:moveTo>
                  <a:lnTo>
                    <a:pt x="5" y="878"/>
                  </a:lnTo>
                  <a:lnTo>
                    <a:pt x="4" y="878"/>
                  </a:lnTo>
                  <a:lnTo>
                    <a:pt x="4" y="874"/>
                  </a:lnTo>
                  <a:lnTo>
                    <a:pt x="5" y="874"/>
                  </a:lnTo>
                  <a:close/>
                  <a:moveTo>
                    <a:pt x="5" y="882"/>
                  </a:moveTo>
                  <a:lnTo>
                    <a:pt x="5" y="886"/>
                  </a:lnTo>
                  <a:lnTo>
                    <a:pt x="4" y="886"/>
                  </a:lnTo>
                  <a:lnTo>
                    <a:pt x="4" y="882"/>
                  </a:lnTo>
                  <a:lnTo>
                    <a:pt x="5" y="882"/>
                  </a:lnTo>
                  <a:close/>
                  <a:moveTo>
                    <a:pt x="5" y="890"/>
                  </a:moveTo>
                  <a:lnTo>
                    <a:pt x="5" y="894"/>
                  </a:lnTo>
                  <a:lnTo>
                    <a:pt x="4" y="894"/>
                  </a:lnTo>
                  <a:lnTo>
                    <a:pt x="4" y="890"/>
                  </a:lnTo>
                  <a:lnTo>
                    <a:pt x="5" y="890"/>
                  </a:lnTo>
                  <a:close/>
                  <a:moveTo>
                    <a:pt x="5" y="897"/>
                  </a:moveTo>
                  <a:lnTo>
                    <a:pt x="5" y="902"/>
                  </a:lnTo>
                  <a:lnTo>
                    <a:pt x="4" y="902"/>
                  </a:lnTo>
                  <a:lnTo>
                    <a:pt x="4" y="897"/>
                  </a:lnTo>
                  <a:lnTo>
                    <a:pt x="5" y="897"/>
                  </a:lnTo>
                  <a:close/>
                  <a:moveTo>
                    <a:pt x="5" y="905"/>
                  </a:moveTo>
                  <a:lnTo>
                    <a:pt x="5" y="909"/>
                  </a:lnTo>
                  <a:lnTo>
                    <a:pt x="4" y="909"/>
                  </a:lnTo>
                  <a:lnTo>
                    <a:pt x="4" y="905"/>
                  </a:lnTo>
                  <a:lnTo>
                    <a:pt x="5" y="905"/>
                  </a:lnTo>
                  <a:close/>
                  <a:moveTo>
                    <a:pt x="5" y="913"/>
                  </a:moveTo>
                  <a:lnTo>
                    <a:pt x="5" y="917"/>
                  </a:lnTo>
                  <a:lnTo>
                    <a:pt x="4" y="917"/>
                  </a:lnTo>
                  <a:lnTo>
                    <a:pt x="4" y="913"/>
                  </a:lnTo>
                  <a:lnTo>
                    <a:pt x="5" y="913"/>
                  </a:lnTo>
                  <a:close/>
                  <a:moveTo>
                    <a:pt x="5" y="920"/>
                  </a:moveTo>
                  <a:lnTo>
                    <a:pt x="5" y="925"/>
                  </a:lnTo>
                  <a:lnTo>
                    <a:pt x="4" y="925"/>
                  </a:lnTo>
                  <a:lnTo>
                    <a:pt x="4" y="920"/>
                  </a:lnTo>
                  <a:lnTo>
                    <a:pt x="5" y="920"/>
                  </a:lnTo>
                  <a:close/>
                  <a:moveTo>
                    <a:pt x="5" y="928"/>
                  </a:moveTo>
                  <a:lnTo>
                    <a:pt x="5" y="933"/>
                  </a:lnTo>
                  <a:lnTo>
                    <a:pt x="4" y="933"/>
                  </a:lnTo>
                  <a:lnTo>
                    <a:pt x="4" y="928"/>
                  </a:lnTo>
                  <a:lnTo>
                    <a:pt x="5" y="928"/>
                  </a:lnTo>
                  <a:close/>
                  <a:moveTo>
                    <a:pt x="5" y="936"/>
                  </a:moveTo>
                  <a:lnTo>
                    <a:pt x="5" y="940"/>
                  </a:lnTo>
                  <a:lnTo>
                    <a:pt x="4" y="940"/>
                  </a:lnTo>
                  <a:lnTo>
                    <a:pt x="4" y="936"/>
                  </a:lnTo>
                  <a:lnTo>
                    <a:pt x="5" y="936"/>
                  </a:lnTo>
                  <a:close/>
                  <a:moveTo>
                    <a:pt x="5" y="944"/>
                  </a:moveTo>
                  <a:lnTo>
                    <a:pt x="5" y="948"/>
                  </a:lnTo>
                  <a:lnTo>
                    <a:pt x="4" y="948"/>
                  </a:lnTo>
                  <a:lnTo>
                    <a:pt x="4" y="944"/>
                  </a:lnTo>
                  <a:lnTo>
                    <a:pt x="5" y="944"/>
                  </a:lnTo>
                  <a:close/>
                  <a:moveTo>
                    <a:pt x="5" y="951"/>
                  </a:moveTo>
                  <a:lnTo>
                    <a:pt x="5" y="956"/>
                  </a:lnTo>
                  <a:lnTo>
                    <a:pt x="4" y="956"/>
                  </a:lnTo>
                  <a:lnTo>
                    <a:pt x="4" y="951"/>
                  </a:lnTo>
                  <a:lnTo>
                    <a:pt x="5" y="951"/>
                  </a:lnTo>
                  <a:close/>
                  <a:moveTo>
                    <a:pt x="5" y="959"/>
                  </a:moveTo>
                  <a:lnTo>
                    <a:pt x="5" y="964"/>
                  </a:lnTo>
                  <a:lnTo>
                    <a:pt x="4" y="964"/>
                  </a:lnTo>
                  <a:lnTo>
                    <a:pt x="4" y="959"/>
                  </a:lnTo>
                  <a:lnTo>
                    <a:pt x="5" y="959"/>
                  </a:lnTo>
                  <a:close/>
                  <a:moveTo>
                    <a:pt x="5" y="967"/>
                  </a:moveTo>
                  <a:lnTo>
                    <a:pt x="5" y="971"/>
                  </a:lnTo>
                  <a:lnTo>
                    <a:pt x="4" y="971"/>
                  </a:lnTo>
                  <a:lnTo>
                    <a:pt x="4" y="967"/>
                  </a:lnTo>
                  <a:lnTo>
                    <a:pt x="5" y="967"/>
                  </a:lnTo>
                  <a:close/>
                  <a:moveTo>
                    <a:pt x="5" y="975"/>
                  </a:moveTo>
                  <a:lnTo>
                    <a:pt x="5" y="979"/>
                  </a:lnTo>
                  <a:lnTo>
                    <a:pt x="4" y="979"/>
                  </a:lnTo>
                  <a:lnTo>
                    <a:pt x="4" y="975"/>
                  </a:lnTo>
                  <a:lnTo>
                    <a:pt x="5" y="975"/>
                  </a:lnTo>
                  <a:close/>
                  <a:moveTo>
                    <a:pt x="5" y="982"/>
                  </a:moveTo>
                  <a:lnTo>
                    <a:pt x="5" y="987"/>
                  </a:lnTo>
                  <a:lnTo>
                    <a:pt x="4" y="987"/>
                  </a:lnTo>
                  <a:lnTo>
                    <a:pt x="4" y="982"/>
                  </a:lnTo>
                  <a:lnTo>
                    <a:pt x="5" y="982"/>
                  </a:lnTo>
                  <a:close/>
                  <a:moveTo>
                    <a:pt x="5" y="990"/>
                  </a:moveTo>
                  <a:lnTo>
                    <a:pt x="5" y="995"/>
                  </a:lnTo>
                  <a:lnTo>
                    <a:pt x="4" y="995"/>
                  </a:lnTo>
                  <a:lnTo>
                    <a:pt x="4" y="990"/>
                  </a:lnTo>
                  <a:lnTo>
                    <a:pt x="5" y="990"/>
                  </a:lnTo>
                  <a:close/>
                  <a:moveTo>
                    <a:pt x="5" y="998"/>
                  </a:moveTo>
                  <a:lnTo>
                    <a:pt x="5" y="1002"/>
                  </a:lnTo>
                  <a:lnTo>
                    <a:pt x="4" y="1002"/>
                  </a:lnTo>
                  <a:lnTo>
                    <a:pt x="4" y="998"/>
                  </a:lnTo>
                  <a:lnTo>
                    <a:pt x="5" y="998"/>
                  </a:lnTo>
                  <a:close/>
                  <a:moveTo>
                    <a:pt x="5" y="1006"/>
                  </a:moveTo>
                  <a:lnTo>
                    <a:pt x="5" y="1010"/>
                  </a:lnTo>
                  <a:lnTo>
                    <a:pt x="4" y="1010"/>
                  </a:lnTo>
                  <a:lnTo>
                    <a:pt x="4" y="1006"/>
                  </a:lnTo>
                  <a:lnTo>
                    <a:pt x="5" y="1006"/>
                  </a:lnTo>
                  <a:close/>
                  <a:moveTo>
                    <a:pt x="5" y="1013"/>
                  </a:moveTo>
                  <a:lnTo>
                    <a:pt x="5" y="1018"/>
                  </a:lnTo>
                  <a:lnTo>
                    <a:pt x="4" y="1018"/>
                  </a:lnTo>
                  <a:lnTo>
                    <a:pt x="4" y="1013"/>
                  </a:lnTo>
                  <a:lnTo>
                    <a:pt x="5" y="1013"/>
                  </a:lnTo>
                  <a:close/>
                  <a:moveTo>
                    <a:pt x="5" y="1021"/>
                  </a:moveTo>
                  <a:lnTo>
                    <a:pt x="5" y="1025"/>
                  </a:lnTo>
                  <a:lnTo>
                    <a:pt x="4" y="1025"/>
                  </a:lnTo>
                  <a:lnTo>
                    <a:pt x="4" y="1021"/>
                  </a:lnTo>
                  <a:lnTo>
                    <a:pt x="5" y="1021"/>
                  </a:lnTo>
                  <a:close/>
                  <a:moveTo>
                    <a:pt x="5" y="1029"/>
                  </a:moveTo>
                  <a:lnTo>
                    <a:pt x="5" y="1033"/>
                  </a:lnTo>
                  <a:lnTo>
                    <a:pt x="4" y="1033"/>
                  </a:lnTo>
                  <a:lnTo>
                    <a:pt x="4" y="1029"/>
                  </a:lnTo>
                  <a:lnTo>
                    <a:pt x="5" y="1029"/>
                  </a:lnTo>
                  <a:close/>
                  <a:moveTo>
                    <a:pt x="5" y="1037"/>
                  </a:moveTo>
                  <a:lnTo>
                    <a:pt x="5" y="1041"/>
                  </a:lnTo>
                  <a:lnTo>
                    <a:pt x="4" y="1041"/>
                  </a:lnTo>
                  <a:lnTo>
                    <a:pt x="4" y="1037"/>
                  </a:lnTo>
                  <a:lnTo>
                    <a:pt x="5" y="1037"/>
                  </a:lnTo>
                  <a:close/>
                  <a:moveTo>
                    <a:pt x="5" y="1044"/>
                  </a:moveTo>
                  <a:lnTo>
                    <a:pt x="5" y="1049"/>
                  </a:lnTo>
                  <a:lnTo>
                    <a:pt x="4" y="1049"/>
                  </a:lnTo>
                  <a:lnTo>
                    <a:pt x="4" y="1044"/>
                  </a:lnTo>
                  <a:lnTo>
                    <a:pt x="5" y="1044"/>
                  </a:lnTo>
                  <a:close/>
                  <a:moveTo>
                    <a:pt x="5" y="1052"/>
                  </a:moveTo>
                  <a:lnTo>
                    <a:pt x="5" y="1056"/>
                  </a:lnTo>
                  <a:lnTo>
                    <a:pt x="4" y="1056"/>
                  </a:lnTo>
                  <a:lnTo>
                    <a:pt x="4" y="1052"/>
                  </a:lnTo>
                  <a:lnTo>
                    <a:pt x="5" y="1052"/>
                  </a:lnTo>
                  <a:close/>
                  <a:moveTo>
                    <a:pt x="5" y="1060"/>
                  </a:moveTo>
                  <a:lnTo>
                    <a:pt x="5" y="1064"/>
                  </a:lnTo>
                  <a:lnTo>
                    <a:pt x="4" y="1064"/>
                  </a:lnTo>
                  <a:lnTo>
                    <a:pt x="4" y="1060"/>
                  </a:lnTo>
                  <a:lnTo>
                    <a:pt x="5" y="1060"/>
                  </a:lnTo>
                  <a:close/>
                  <a:moveTo>
                    <a:pt x="5" y="1068"/>
                  </a:moveTo>
                  <a:lnTo>
                    <a:pt x="5" y="1072"/>
                  </a:lnTo>
                  <a:lnTo>
                    <a:pt x="4" y="1072"/>
                  </a:lnTo>
                  <a:lnTo>
                    <a:pt x="4" y="1068"/>
                  </a:lnTo>
                  <a:lnTo>
                    <a:pt x="5" y="1068"/>
                  </a:lnTo>
                  <a:close/>
                  <a:moveTo>
                    <a:pt x="5" y="1075"/>
                  </a:moveTo>
                  <a:lnTo>
                    <a:pt x="5" y="1080"/>
                  </a:lnTo>
                  <a:lnTo>
                    <a:pt x="4" y="1080"/>
                  </a:lnTo>
                  <a:lnTo>
                    <a:pt x="4" y="1075"/>
                  </a:lnTo>
                  <a:lnTo>
                    <a:pt x="5" y="1075"/>
                  </a:lnTo>
                  <a:close/>
                  <a:moveTo>
                    <a:pt x="5" y="1083"/>
                  </a:moveTo>
                  <a:lnTo>
                    <a:pt x="5" y="1087"/>
                  </a:lnTo>
                  <a:lnTo>
                    <a:pt x="4" y="1087"/>
                  </a:lnTo>
                  <a:lnTo>
                    <a:pt x="4" y="1083"/>
                  </a:lnTo>
                  <a:lnTo>
                    <a:pt x="5" y="1083"/>
                  </a:lnTo>
                  <a:close/>
                  <a:moveTo>
                    <a:pt x="5" y="1091"/>
                  </a:moveTo>
                  <a:lnTo>
                    <a:pt x="5" y="1095"/>
                  </a:lnTo>
                  <a:lnTo>
                    <a:pt x="4" y="1095"/>
                  </a:lnTo>
                  <a:lnTo>
                    <a:pt x="4" y="1091"/>
                  </a:lnTo>
                  <a:lnTo>
                    <a:pt x="5" y="1091"/>
                  </a:lnTo>
                  <a:close/>
                  <a:moveTo>
                    <a:pt x="5" y="1098"/>
                  </a:moveTo>
                  <a:lnTo>
                    <a:pt x="5" y="1103"/>
                  </a:lnTo>
                  <a:lnTo>
                    <a:pt x="4" y="1103"/>
                  </a:lnTo>
                  <a:lnTo>
                    <a:pt x="4" y="1098"/>
                  </a:lnTo>
                  <a:lnTo>
                    <a:pt x="5" y="1098"/>
                  </a:lnTo>
                  <a:close/>
                  <a:moveTo>
                    <a:pt x="5" y="1106"/>
                  </a:moveTo>
                  <a:lnTo>
                    <a:pt x="5" y="1111"/>
                  </a:lnTo>
                  <a:lnTo>
                    <a:pt x="4" y="1111"/>
                  </a:lnTo>
                  <a:lnTo>
                    <a:pt x="4"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6" y="1129"/>
                  </a:moveTo>
                  <a:lnTo>
                    <a:pt x="6" y="1134"/>
                  </a:lnTo>
                  <a:lnTo>
                    <a:pt x="4" y="1134"/>
                  </a:lnTo>
                  <a:lnTo>
                    <a:pt x="4" y="1129"/>
                  </a:lnTo>
                  <a:lnTo>
                    <a:pt x="6" y="1129"/>
                  </a:lnTo>
                  <a:close/>
                  <a:moveTo>
                    <a:pt x="6" y="1137"/>
                  </a:moveTo>
                  <a:lnTo>
                    <a:pt x="6" y="1142"/>
                  </a:lnTo>
                  <a:lnTo>
                    <a:pt x="4" y="1142"/>
                  </a:lnTo>
                  <a:lnTo>
                    <a:pt x="4" y="1137"/>
                  </a:lnTo>
                  <a:lnTo>
                    <a:pt x="6" y="1137"/>
                  </a:lnTo>
                  <a:close/>
                  <a:moveTo>
                    <a:pt x="6" y="1145"/>
                  </a:moveTo>
                  <a:lnTo>
                    <a:pt x="6" y="1149"/>
                  </a:lnTo>
                  <a:lnTo>
                    <a:pt x="5" y="1149"/>
                  </a:lnTo>
                  <a:lnTo>
                    <a:pt x="4" y="1145"/>
                  </a:lnTo>
                  <a:lnTo>
                    <a:pt x="6" y="1145"/>
                  </a:lnTo>
                  <a:close/>
                  <a:moveTo>
                    <a:pt x="6" y="1153"/>
                  </a:moveTo>
                  <a:lnTo>
                    <a:pt x="6" y="1157"/>
                  </a:lnTo>
                  <a:lnTo>
                    <a:pt x="5" y="1157"/>
                  </a:lnTo>
                  <a:lnTo>
                    <a:pt x="5" y="1153"/>
                  </a:lnTo>
                  <a:lnTo>
                    <a:pt x="6" y="1153"/>
                  </a:lnTo>
                  <a:close/>
                  <a:moveTo>
                    <a:pt x="6" y="1160"/>
                  </a:moveTo>
                  <a:lnTo>
                    <a:pt x="6" y="1165"/>
                  </a:lnTo>
                  <a:lnTo>
                    <a:pt x="5" y="1165"/>
                  </a:lnTo>
                  <a:lnTo>
                    <a:pt x="5" y="1160"/>
                  </a:lnTo>
                  <a:lnTo>
                    <a:pt x="6" y="1160"/>
                  </a:lnTo>
                  <a:close/>
                  <a:moveTo>
                    <a:pt x="6" y="1168"/>
                  </a:moveTo>
                  <a:lnTo>
                    <a:pt x="6" y="1173"/>
                  </a:lnTo>
                  <a:lnTo>
                    <a:pt x="5" y="1173"/>
                  </a:lnTo>
                  <a:lnTo>
                    <a:pt x="5" y="1168"/>
                  </a:lnTo>
                  <a:lnTo>
                    <a:pt x="6" y="1168"/>
                  </a:lnTo>
                  <a:close/>
                  <a:moveTo>
                    <a:pt x="6" y="1176"/>
                  </a:moveTo>
                  <a:lnTo>
                    <a:pt x="6" y="1180"/>
                  </a:lnTo>
                  <a:lnTo>
                    <a:pt x="5" y="1180"/>
                  </a:lnTo>
                  <a:lnTo>
                    <a:pt x="5" y="1176"/>
                  </a:lnTo>
                  <a:lnTo>
                    <a:pt x="6" y="1176"/>
                  </a:lnTo>
                  <a:close/>
                  <a:moveTo>
                    <a:pt x="6" y="1184"/>
                  </a:moveTo>
                  <a:lnTo>
                    <a:pt x="6" y="1188"/>
                  </a:lnTo>
                  <a:lnTo>
                    <a:pt x="5" y="1188"/>
                  </a:lnTo>
                  <a:lnTo>
                    <a:pt x="5" y="1184"/>
                  </a:lnTo>
                  <a:lnTo>
                    <a:pt x="6" y="1184"/>
                  </a:lnTo>
                  <a:close/>
                  <a:moveTo>
                    <a:pt x="6" y="1191"/>
                  </a:moveTo>
                  <a:lnTo>
                    <a:pt x="6" y="1196"/>
                  </a:lnTo>
                  <a:lnTo>
                    <a:pt x="5" y="1196"/>
                  </a:lnTo>
                  <a:lnTo>
                    <a:pt x="5" y="1191"/>
                  </a:lnTo>
                  <a:lnTo>
                    <a:pt x="6" y="1191"/>
                  </a:lnTo>
                  <a:close/>
                  <a:moveTo>
                    <a:pt x="6" y="1199"/>
                  </a:moveTo>
                  <a:lnTo>
                    <a:pt x="6" y="1203"/>
                  </a:lnTo>
                  <a:lnTo>
                    <a:pt x="5" y="1203"/>
                  </a:lnTo>
                  <a:lnTo>
                    <a:pt x="5" y="1199"/>
                  </a:lnTo>
                  <a:lnTo>
                    <a:pt x="6" y="1199"/>
                  </a:lnTo>
                  <a:close/>
                  <a:moveTo>
                    <a:pt x="6" y="1207"/>
                  </a:moveTo>
                  <a:lnTo>
                    <a:pt x="6" y="1211"/>
                  </a:lnTo>
                  <a:lnTo>
                    <a:pt x="5" y="1211"/>
                  </a:lnTo>
                  <a:lnTo>
                    <a:pt x="5" y="1207"/>
                  </a:lnTo>
                  <a:lnTo>
                    <a:pt x="6" y="1207"/>
                  </a:lnTo>
                  <a:close/>
                  <a:moveTo>
                    <a:pt x="6" y="1215"/>
                  </a:moveTo>
                  <a:lnTo>
                    <a:pt x="6" y="1219"/>
                  </a:lnTo>
                  <a:lnTo>
                    <a:pt x="5" y="1219"/>
                  </a:lnTo>
                  <a:lnTo>
                    <a:pt x="5" y="1215"/>
                  </a:lnTo>
                  <a:lnTo>
                    <a:pt x="6" y="1215"/>
                  </a:lnTo>
                  <a:close/>
                  <a:moveTo>
                    <a:pt x="6" y="1222"/>
                  </a:moveTo>
                  <a:lnTo>
                    <a:pt x="6" y="1227"/>
                  </a:lnTo>
                  <a:lnTo>
                    <a:pt x="5" y="1227"/>
                  </a:lnTo>
                  <a:lnTo>
                    <a:pt x="5" y="1222"/>
                  </a:lnTo>
                  <a:lnTo>
                    <a:pt x="6" y="1222"/>
                  </a:lnTo>
                  <a:close/>
                  <a:moveTo>
                    <a:pt x="6" y="1230"/>
                  </a:moveTo>
                  <a:lnTo>
                    <a:pt x="6" y="1234"/>
                  </a:lnTo>
                  <a:lnTo>
                    <a:pt x="5" y="1234"/>
                  </a:lnTo>
                  <a:lnTo>
                    <a:pt x="5" y="1230"/>
                  </a:lnTo>
                  <a:lnTo>
                    <a:pt x="6" y="1230"/>
                  </a:lnTo>
                  <a:close/>
                  <a:moveTo>
                    <a:pt x="6" y="1238"/>
                  </a:moveTo>
                  <a:lnTo>
                    <a:pt x="6" y="1242"/>
                  </a:lnTo>
                  <a:lnTo>
                    <a:pt x="5" y="1242"/>
                  </a:lnTo>
                  <a:lnTo>
                    <a:pt x="5" y="1238"/>
                  </a:lnTo>
                  <a:lnTo>
                    <a:pt x="6" y="1238"/>
                  </a:lnTo>
                  <a:close/>
                  <a:moveTo>
                    <a:pt x="6" y="1245"/>
                  </a:moveTo>
                  <a:lnTo>
                    <a:pt x="6" y="1250"/>
                  </a:lnTo>
                  <a:lnTo>
                    <a:pt x="5" y="1250"/>
                  </a:lnTo>
                  <a:lnTo>
                    <a:pt x="5" y="1245"/>
                  </a:lnTo>
                  <a:lnTo>
                    <a:pt x="6" y="1245"/>
                  </a:lnTo>
                  <a:close/>
                  <a:moveTo>
                    <a:pt x="6" y="1253"/>
                  </a:moveTo>
                  <a:lnTo>
                    <a:pt x="6" y="1258"/>
                  </a:lnTo>
                  <a:lnTo>
                    <a:pt x="5" y="1258"/>
                  </a:lnTo>
                  <a:lnTo>
                    <a:pt x="5" y="1253"/>
                  </a:lnTo>
                  <a:lnTo>
                    <a:pt x="6" y="1253"/>
                  </a:lnTo>
                  <a:close/>
                  <a:moveTo>
                    <a:pt x="6" y="1261"/>
                  </a:moveTo>
                  <a:lnTo>
                    <a:pt x="6" y="1265"/>
                  </a:lnTo>
                  <a:lnTo>
                    <a:pt x="5" y="1265"/>
                  </a:lnTo>
                  <a:lnTo>
                    <a:pt x="5" y="1261"/>
                  </a:lnTo>
                  <a:lnTo>
                    <a:pt x="6" y="1261"/>
                  </a:lnTo>
                  <a:close/>
                  <a:moveTo>
                    <a:pt x="6" y="1269"/>
                  </a:moveTo>
                  <a:lnTo>
                    <a:pt x="6" y="1273"/>
                  </a:lnTo>
                  <a:lnTo>
                    <a:pt x="5" y="1273"/>
                  </a:lnTo>
                  <a:lnTo>
                    <a:pt x="5" y="1269"/>
                  </a:lnTo>
                  <a:lnTo>
                    <a:pt x="6" y="1269"/>
                  </a:lnTo>
                  <a:close/>
                  <a:moveTo>
                    <a:pt x="6" y="1276"/>
                  </a:moveTo>
                  <a:lnTo>
                    <a:pt x="6" y="1281"/>
                  </a:lnTo>
                  <a:lnTo>
                    <a:pt x="5" y="1281"/>
                  </a:lnTo>
                  <a:lnTo>
                    <a:pt x="5" y="1276"/>
                  </a:lnTo>
                  <a:lnTo>
                    <a:pt x="6" y="1276"/>
                  </a:lnTo>
                  <a:close/>
                  <a:moveTo>
                    <a:pt x="6" y="1284"/>
                  </a:moveTo>
                  <a:lnTo>
                    <a:pt x="6" y="1289"/>
                  </a:lnTo>
                  <a:lnTo>
                    <a:pt x="5" y="1289"/>
                  </a:lnTo>
                  <a:lnTo>
                    <a:pt x="5" y="1284"/>
                  </a:lnTo>
                  <a:lnTo>
                    <a:pt x="6" y="1284"/>
                  </a:lnTo>
                  <a:close/>
                  <a:moveTo>
                    <a:pt x="6" y="1292"/>
                  </a:moveTo>
                  <a:lnTo>
                    <a:pt x="6" y="1296"/>
                  </a:lnTo>
                  <a:lnTo>
                    <a:pt x="5" y="1296"/>
                  </a:lnTo>
                  <a:lnTo>
                    <a:pt x="5" y="1292"/>
                  </a:lnTo>
                  <a:lnTo>
                    <a:pt x="6" y="1292"/>
                  </a:lnTo>
                  <a:close/>
                  <a:moveTo>
                    <a:pt x="6" y="1300"/>
                  </a:moveTo>
                  <a:lnTo>
                    <a:pt x="6" y="1304"/>
                  </a:lnTo>
                  <a:lnTo>
                    <a:pt x="5" y="1304"/>
                  </a:lnTo>
                  <a:lnTo>
                    <a:pt x="5" y="1300"/>
                  </a:lnTo>
                  <a:lnTo>
                    <a:pt x="6" y="1300"/>
                  </a:lnTo>
                  <a:close/>
                  <a:moveTo>
                    <a:pt x="6" y="1307"/>
                  </a:moveTo>
                  <a:lnTo>
                    <a:pt x="6" y="1312"/>
                  </a:lnTo>
                  <a:lnTo>
                    <a:pt x="5" y="1312"/>
                  </a:lnTo>
                  <a:lnTo>
                    <a:pt x="5" y="1307"/>
                  </a:lnTo>
                  <a:lnTo>
                    <a:pt x="6" y="1307"/>
                  </a:lnTo>
                  <a:close/>
                  <a:moveTo>
                    <a:pt x="6" y="1315"/>
                  </a:moveTo>
                  <a:lnTo>
                    <a:pt x="6" y="1320"/>
                  </a:lnTo>
                  <a:lnTo>
                    <a:pt x="5" y="1320"/>
                  </a:lnTo>
                  <a:lnTo>
                    <a:pt x="5" y="1315"/>
                  </a:lnTo>
                  <a:lnTo>
                    <a:pt x="6" y="1315"/>
                  </a:lnTo>
                  <a:close/>
                  <a:moveTo>
                    <a:pt x="6" y="1323"/>
                  </a:moveTo>
                  <a:lnTo>
                    <a:pt x="6" y="1327"/>
                  </a:lnTo>
                  <a:lnTo>
                    <a:pt x="5" y="1327"/>
                  </a:lnTo>
                  <a:lnTo>
                    <a:pt x="5" y="1323"/>
                  </a:lnTo>
                  <a:lnTo>
                    <a:pt x="6" y="1323"/>
                  </a:lnTo>
                  <a:close/>
                  <a:moveTo>
                    <a:pt x="6" y="1331"/>
                  </a:moveTo>
                  <a:lnTo>
                    <a:pt x="6" y="1335"/>
                  </a:lnTo>
                  <a:lnTo>
                    <a:pt x="5" y="1335"/>
                  </a:lnTo>
                  <a:lnTo>
                    <a:pt x="5" y="1331"/>
                  </a:lnTo>
                  <a:lnTo>
                    <a:pt x="6" y="1331"/>
                  </a:lnTo>
                  <a:close/>
                  <a:moveTo>
                    <a:pt x="6" y="1338"/>
                  </a:moveTo>
                  <a:lnTo>
                    <a:pt x="6" y="1343"/>
                  </a:lnTo>
                  <a:lnTo>
                    <a:pt x="5" y="1343"/>
                  </a:lnTo>
                  <a:lnTo>
                    <a:pt x="5" y="1338"/>
                  </a:lnTo>
                  <a:lnTo>
                    <a:pt x="6" y="1338"/>
                  </a:lnTo>
                  <a:close/>
                  <a:moveTo>
                    <a:pt x="6" y="1346"/>
                  </a:moveTo>
                  <a:lnTo>
                    <a:pt x="6" y="1351"/>
                  </a:lnTo>
                  <a:lnTo>
                    <a:pt x="5" y="1351"/>
                  </a:lnTo>
                  <a:lnTo>
                    <a:pt x="5" y="1346"/>
                  </a:lnTo>
                  <a:lnTo>
                    <a:pt x="6" y="1346"/>
                  </a:lnTo>
                  <a:close/>
                  <a:moveTo>
                    <a:pt x="6" y="1354"/>
                  </a:moveTo>
                  <a:lnTo>
                    <a:pt x="6" y="1358"/>
                  </a:lnTo>
                  <a:lnTo>
                    <a:pt x="5" y="1358"/>
                  </a:lnTo>
                  <a:lnTo>
                    <a:pt x="5" y="1354"/>
                  </a:lnTo>
                  <a:lnTo>
                    <a:pt x="6" y="1354"/>
                  </a:lnTo>
                  <a:close/>
                  <a:moveTo>
                    <a:pt x="6" y="1362"/>
                  </a:moveTo>
                  <a:lnTo>
                    <a:pt x="6" y="1366"/>
                  </a:lnTo>
                  <a:lnTo>
                    <a:pt x="5" y="1366"/>
                  </a:lnTo>
                  <a:lnTo>
                    <a:pt x="5" y="1362"/>
                  </a:lnTo>
                  <a:lnTo>
                    <a:pt x="6" y="1362"/>
                  </a:lnTo>
                  <a:close/>
                  <a:moveTo>
                    <a:pt x="6" y="1369"/>
                  </a:moveTo>
                  <a:lnTo>
                    <a:pt x="6" y="1374"/>
                  </a:lnTo>
                  <a:lnTo>
                    <a:pt x="5" y="1374"/>
                  </a:lnTo>
                  <a:lnTo>
                    <a:pt x="5" y="1369"/>
                  </a:lnTo>
                  <a:lnTo>
                    <a:pt x="6" y="1369"/>
                  </a:lnTo>
                  <a:close/>
                  <a:moveTo>
                    <a:pt x="6" y="1377"/>
                  </a:moveTo>
                  <a:lnTo>
                    <a:pt x="6" y="1381"/>
                  </a:lnTo>
                  <a:lnTo>
                    <a:pt x="5" y="1381"/>
                  </a:lnTo>
                  <a:lnTo>
                    <a:pt x="5" y="1377"/>
                  </a:lnTo>
                  <a:lnTo>
                    <a:pt x="6" y="1377"/>
                  </a:lnTo>
                  <a:close/>
                  <a:moveTo>
                    <a:pt x="6" y="1385"/>
                  </a:moveTo>
                  <a:lnTo>
                    <a:pt x="6" y="1389"/>
                  </a:lnTo>
                  <a:lnTo>
                    <a:pt x="5" y="1389"/>
                  </a:lnTo>
                  <a:lnTo>
                    <a:pt x="5" y="1385"/>
                  </a:lnTo>
                  <a:lnTo>
                    <a:pt x="6" y="1385"/>
                  </a:lnTo>
                  <a:close/>
                  <a:moveTo>
                    <a:pt x="6" y="1393"/>
                  </a:moveTo>
                  <a:lnTo>
                    <a:pt x="6" y="1397"/>
                  </a:lnTo>
                  <a:lnTo>
                    <a:pt x="5" y="1397"/>
                  </a:lnTo>
                  <a:lnTo>
                    <a:pt x="5" y="1393"/>
                  </a:lnTo>
                  <a:lnTo>
                    <a:pt x="6" y="1393"/>
                  </a:lnTo>
                  <a:close/>
                  <a:moveTo>
                    <a:pt x="6" y="1400"/>
                  </a:moveTo>
                  <a:lnTo>
                    <a:pt x="7" y="1405"/>
                  </a:lnTo>
                  <a:lnTo>
                    <a:pt x="5" y="1405"/>
                  </a:lnTo>
                  <a:lnTo>
                    <a:pt x="5" y="1400"/>
                  </a:lnTo>
                  <a:lnTo>
                    <a:pt x="6" y="1400"/>
                  </a:lnTo>
                  <a:close/>
                  <a:moveTo>
                    <a:pt x="7" y="1408"/>
                  </a:moveTo>
                  <a:lnTo>
                    <a:pt x="7" y="1412"/>
                  </a:lnTo>
                  <a:lnTo>
                    <a:pt x="5" y="1412"/>
                  </a:lnTo>
                  <a:lnTo>
                    <a:pt x="5" y="1408"/>
                  </a:lnTo>
                  <a:lnTo>
                    <a:pt x="7" y="1408"/>
                  </a:lnTo>
                  <a:close/>
                  <a:moveTo>
                    <a:pt x="7" y="1416"/>
                  </a:moveTo>
                  <a:lnTo>
                    <a:pt x="7" y="1420"/>
                  </a:lnTo>
                  <a:lnTo>
                    <a:pt x="5" y="1420"/>
                  </a:lnTo>
                  <a:lnTo>
                    <a:pt x="5" y="1416"/>
                  </a:lnTo>
                  <a:lnTo>
                    <a:pt x="7" y="1416"/>
                  </a:lnTo>
                  <a:close/>
                  <a:moveTo>
                    <a:pt x="7" y="1423"/>
                  </a:moveTo>
                  <a:lnTo>
                    <a:pt x="7" y="1428"/>
                  </a:lnTo>
                  <a:lnTo>
                    <a:pt x="5" y="1428"/>
                  </a:lnTo>
                  <a:lnTo>
                    <a:pt x="5" y="1423"/>
                  </a:lnTo>
                  <a:lnTo>
                    <a:pt x="7" y="1423"/>
                  </a:lnTo>
                  <a:close/>
                  <a:moveTo>
                    <a:pt x="7" y="1431"/>
                  </a:moveTo>
                  <a:lnTo>
                    <a:pt x="7" y="1436"/>
                  </a:lnTo>
                  <a:lnTo>
                    <a:pt x="5" y="1436"/>
                  </a:lnTo>
                  <a:lnTo>
                    <a:pt x="5" y="1431"/>
                  </a:lnTo>
                  <a:lnTo>
                    <a:pt x="7" y="1431"/>
                  </a:lnTo>
                  <a:close/>
                  <a:moveTo>
                    <a:pt x="7" y="1439"/>
                  </a:moveTo>
                  <a:lnTo>
                    <a:pt x="7" y="1443"/>
                  </a:lnTo>
                  <a:lnTo>
                    <a:pt x="6" y="1443"/>
                  </a:lnTo>
                  <a:lnTo>
                    <a:pt x="5" y="1439"/>
                  </a:lnTo>
                  <a:lnTo>
                    <a:pt x="7" y="1439"/>
                  </a:lnTo>
                  <a:close/>
                  <a:moveTo>
                    <a:pt x="7" y="1447"/>
                  </a:moveTo>
                  <a:lnTo>
                    <a:pt x="7" y="1451"/>
                  </a:lnTo>
                  <a:lnTo>
                    <a:pt x="6" y="1451"/>
                  </a:lnTo>
                  <a:lnTo>
                    <a:pt x="6" y="1447"/>
                  </a:lnTo>
                  <a:lnTo>
                    <a:pt x="7" y="1447"/>
                  </a:lnTo>
                  <a:close/>
                  <a:moveTo>
                    <a:pt x="7" y="1454"/>
                  </a:moveTo>
                  <a:lnTo>
                    <a:pt x="7" y="1459"/>
                  </a:lnTo>
                  <a:lnTo>
                    <a:pt x="6" y="1459"/>
                  </a:lnTo>
                  <a:lnTo>
                    <a:pt x="6" y="1454"/>
                  </a:lnTo>
                  <a:lnTo>
                    <a:pt x="7" y="1454"/>
                  </a:lnTo>
                  <a:close/>
                  <a:moveTo>
                    <a:pt x="7" y="1462"/>
                  </a:moveTo>
                  <a:lnTo>
                    <a:pt x="7" y="1467"/>
                  </a:lnTo>
                  <a:lnTo>
                    <a:pt x="6" y="1467"/>
                  </a:lnTo>
                  <a:lnTo>
                    <a:pt x="6" y="1462"/>
                  </a:lnTo>
                  <a:lnTo>
                    <a:pt x="7" y="1462"/>
                  </a:lnTo>
                  <a:close/>
                  <a:moveTo>
                    <a:pt x="7" y="1470"/>
                  </a:moveTo>
                  <a:lnTo>
                    <a:pt x="7" y="1474"/>
                  </a:lnTo>
                  <a:lnTo>
                    <a:pt x="6" y="1474"/>
                  </a:lnTo>
                  <a:lnTo>
                    <a:pt x="6" y="1470"/>
                  </a:lnTo>
                  <a:lnTo>
                    <a:pt x="7" y="1470"/>
                  </a:lnTo>
                  <a:close/>
                  <a:moveTo>
                    <a:pt x="7" y="1478"/>
                  </a:moveTo>
                  <a:lnTo>
                    <a:pt x="7" y="1482"/>
                  </a:lnTo>
                  <a:lnTo>
                    <a:pt x="6" y="1482"/>
                  </a:lnTo>
                  <a:lnTo>
                    <a:pt x="6" y="1478"/>
                  </a:lnTo>
                  <a:lnTo>
                    <a:pt x="7" y="1478"/>
                  </a:lnTo>
                  <a:close/>
                  <a:moveTo>
                    <a:pt x="7" y="1485"/>
                  </a:moveTo>
                  <a:lnTo>
                    <a:pt x="7" y="1490"/>
                  </a:lnTo>
                  <a:lnTo>
                    <a:pt x="6" y="1490"/>
                  </a:lnTo>
                  <a:lnTo>
                    <a:pt x="6" y="1485"/>
                  </a:lnTo>
                  <a:lnTo>
                    <a:pt x="7" y="1485"/>
                  </a:lnTo>
                  <a:close/>
                  <a:moveTo>
                    <a:pt x="7" y="1493"/>
                  </a:moveTo>
                  <a:lnTo>
                    <a:pt x="7" y="1498"/>
                  </a:lnTo>
                  <a:lnTo>
                    <a:pt x="6" y="1498"/>
                  </a:lnTo>
                  <a:lnTo>
                    <a:pt x="6" y="1493"/>
                  </a:lnTo>
                  <a:lnTo>
                    <a:pt x="7" y="1493"/>
                  </a:lnTo>
                  <a:close/>
                  <a:moveTo>
                    <a:pt x="7" y="1501"/>
                  </a:moveTo>
                  <a:lnTo>
                    <a:pt x="7" y="1505"/>
                  </a:lnTo>
                  <a:lnTo>
                    <a:pt x="6" y="1505"/>
                  </a:lnTo>
                  <a:lnTo>
                    <a:pt x="6" y="1501"/>
                  </a:lnTo>
                  <a:lnTo>
                    <a:pt x="7" y="1501"/>
                  </a:lnTo>
                  <a:close/>
                  <a:moveTo>
                    <a:pt x="7" y="1509"/>
                  </a:moveTo>
                  <a:lnTo>
                    <a:pt x="7" y="1513"/>
                  </a:lnTo>
                  <a:lnTo>
                    <a:pt x="6" y="1513"/>
                  </a:lnTo>
                  <a:lnTo>
                    <a:pt x="6" y="1509"/>
                  </a:lnTo>
                  <a:lnTo>
                    <a:pt x="7" y="1509"/>
                  </a:lnTo>
                  <a:close/>
                  <a:moveTo>
                    <a:pt x="7" y="1516"/>
                  </a:moveTo>
                  <a:lnTo>
                    <a:pt x="7" y="1521"/>
                  </a:lnTo>
                  <a:lnTo>
                    <a:pt x="6" y="1521"/>
                  </a:lnTo>
                  <a:lnTo>
                    <a:pt x="6" y="1516"/>
                  </a:lnTo>
                  <a:lnTo>
                    <a:pt x="7" y="1516"/>
                  </a:lnTo>
                  <a:close/>
                  <a:moveTo>
                    <a:pt x="7" y="1524"/>
                  </a:moveTo>
                  <a:lnTo>
                    <a:pt x="7" y="1528"/>
                  </a:lnTo>
                  <a:lnTo>
                    <a:pt x="6" y="1528"/>
                  </a:lnTo>
                  <a:lnTo>
                    <a:pt x="6" y="1524"/>
                  </a:lnTo>
                  <a:lnTo>
                    <a:pt x="7" y="1524"/>
                  </a:lnTo>
                  <a:close/>
                  <a:moveTo>
                    <a:pt x="7" y="1532"/>
                  </a:moveTo>
                  <a:lnTo>
                    <a:pt x="7" y="1536"/>
                  </a:lnTo>
                  <a:lnTo>
                    <a:pt x="6" y="1536"/>
                  </a:lnTo>
                  <a:lnTo>
                    <a:pt x="6" y="1532"/>
                  </a:lnTo>
                  <a:lnTo>
                    <a:pt x="7" y="1532"/>
                  </a:lnTo>
                  <a:close/>
                  <a:moveTo>
                    <a:pt x="7" y="1540"/>
                  </a:moveTo>
                  <a:lnTo>
                    <a:pt x="7" y="1544"/>
                  </a:lnTo>
                  <a:lnTo>
                    <a:pt x="6" y="1544"/>
                  </a:lnTo>
                  <a:lnTo>
                    <a:pt x="6" y="1540"/>
                  </a:lnTo>
                  <a:lnTo>
                    <a:pt x="7"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8" name="Freeform 9"/>
            <p:cNvSpPr>
              <a:spLocks noEditPoints="1"/>
            </p:cNvSpPr>
            <p:nvPr/>
          </p:nvSpPr>
          <p:spPr bwMode="auto">
            <a:xfrm>
              <a:off x="5759020" y="2017838"/>
              <a:ext cx="9525" cy="2451100"/>
            </a:xfrm>
            <a:custGeom>
              <a:avLst/>
              <a:gdLst>
                <a:gd name="T0" fmla="*/ 1 w 6"/>
                <a:gd name="T1" fmla="*/ 23 h 1544"/>
                <a:gd name="T2" fmla="*/ 1 w 6"/>
                <a:gd name="T3" fmla="*/ 51 h 1544"/>
                <a:gd name="T4" fmla="*/ 0 w 6"/>
                <a:gd name="T5" fmla="*/ 74 h 1544"/>
                <a:gd name="T6" fmla="*/ 0 w 6"/>
                <a:gd name="T7" fmla="*/ 93 h 1544"/>
                <a:gd name="T8" fmla="*/ 1 w 6"/>
                <a:gd name="T9" fmla="*/ 116 h 1544"/>
                <a:gd name="T10" fmla="*/ 2 w 6"/>
                <a:gd name="T11" fmla="*/ 147 h 1544"/>
                <a:gd name="T12" fmla="*/ 2 w 6"/>
                <a:gd name="T13" fmla="*/ 174 h 1544"/>
                <a:gd name="T14" fmla="*/ 1 w 6"/>
                <a:gd name="T15" fmla="*/ 198 h 1544"/>
                <a:gd name="T16" fmla="*/ 1 w 6"/>
                <a:gd name="T17" fmla="*/ 216 h 1544"/>
                <a:gd name="T18" fmla="*/ 2 w 6"/>
                <a:gd name="T19" fmla="*/ 240 h 1544"/>
                <a:gd name="T20" fmla="*/ 2 w 6"/>
                <a:gd name="T21" fmla="*/ 271 h 1544"/>
                <a:gd name="T22" fmla="*/ 2 w 6"/>
                <a:gd name="T23" fmla="*/ 298 h 1544"/>
                <a:gd name="T24" fmla="*/ 1 w 6"/>
                <a:gd name="T25" fmla="*/ 321 h 1544"/>
                <a:gd name="T26" fmla="*/ 1 w 6"/>
                <a:gd name="T27" fmla="*/ 340 h 1544"/>
                <a:gd name="T28" fmla="*/ 2 w 6"/>
                <a:gd name="T29" fmla="*/ 363 h 1544"/>
                <a:gd name="T30" fmla="*/ 2 w 6"/>
                <a:gd name="T31" fmla="*/ 394 h 1544"/>
                <a:gd name="T32" fmla="*/ 3 w 6"/>
                <a:gd name="T33" fmla="*/ 422 h 1544"/>
                <a:gd name="T34" fmla="*/ 2 w 6"/>
                <a:gd name="T35" fmla="*/ 445 h 1544"/>
                <a:gd name="T36" fmla="*/ 2 w 6"/>
                <a:gd name="T37" fmla="*/ 464 h 1544"/>
                <a:gd name="T38" fmla="*/ 3 w 6"/>
                <a:gd name="T39" fmla="*/ 487 h 1544"/>
                <a:gd name="T40" fmla="*/ 3 w 6"/>
                <a:gd name="T41" fmla="*/ 518 h 1544"/>
                <a:gd name="T42" fmla="*/ 3 w 6"/>
                <a:gd name="T43" fmla="*/ 546 h 1544"/>
                <a:gd name="T44" fmla="*/ 2 w 6"/>
                <a:gd name="T45" fmla="*/ 569 h 1544"/>
                <a:gd name="T46" fmla="*/ 2 w 6"/>
                <a:gd name="T47" fmla="*/ 588 h 1544"/>
                <a:gd name="T48" fmla="*/ 3 w 6"/>
                <a:gd name="T49" fmla="*/ 611 h 1544"/>
                <a:gd name="T50" fmla="*/ 3 w 6"/>
                <a:gd name="T51" fmla="*/ 642 h 1544"/>
                <a:gd name="T52" fmla="*/ 3 w 6"/>
                <a:gd name="T53" fmla="*/ 670 h 1544"/>
                <a:gd name="T54" fmla="*/ 2 w 6"/>
                <a:gd name="T55" fmla="*/ 693 h 1544"/>
                <a:gd name="T56" fmla="*/ 2 w 6"/>
                <a:gd name="T57" fmla="*/ 712 h 1544"/>
                <a:gd name="T58" fmla="*/ 4 w 6"/>
                <a:gd name="T59" fmla="*/ 735 h 1544"/>
                <a:gd name="T60" fmla="*/ 4 w 6"/>
                <a:gd name="T61" fmla="*/ 766 h 1544"/>
                <a:gd name="T62" fmla="*/ 4 w 6"/>
                <a:gd name="T63" fmla="*/ 793 h 1544"/>
                <a:gd name="T64" fmla="*/ 3 w 6"/>
                <a:gd name="T65" fmla="*/ 817 h 1544"/>
                <a:gd name="T66" fmla="*/ 3 w 6"/>
                <a:gd name="T67" fmla="*/ 835 h 1544"/>
                <a:gd name="T68" fmla="*/ 4 w 6"/>
                <a:gd name="T69" fmla="*/ 859 h 1544"/>
                <a:gd name="T70" fmla="*/ 4 w 6"/>
                <a:gd name="T71" fmla="*/ 890 h 1544"/>
                <a:gd name="T72" fmla="*/ 4 w 6"/>
                <a:gd name="T73" fmla="*/ 917 h 1544"/>
                <a:gd name="T74" fmla="*/ 3 w 6"/>
                <a:gd name="T75" fmla="*/ 940 h 1544"/>
                <a:gd name="T76" fmla="*/ 3 w 6"/>
                <a:gd name="T77" fmla="*/ 959 h 1544"/>
                <a:gd name="T78" fmla="*/ 4 w 6"/>
                <a:gd name="T79" fmla="*/ 982 h 1544"/>
                <a:gd name="T80" fmla="*/ 5 w 6"/>
                <a:gd name="T81" fmla="*/ 1013 h 1544"/>
                <a:gd name="T82" fmla="*/ 5 w 6"/>
                <a:gd name="T83" fmla="*/ 1041 h 1544"/>
                <a:gd name="T84" fmla="*/ 4 w 6"/>
                <a:gd name="T85" fmla="*/ 1064 h 1544"/>
                <a:gd name="T86" fmla="*/ 4 w 6"/>
                <a:gd name="T87" fmla="*/ 1083 h 1544"/>
                <a:gd name="T88" fmla="*/ 5 w 6"/>
                <a:gd name="T89" fmla="*/ 1106 h 1544"/>
                <a:gd name="T90" fmla="*/ 5 w 6"/>
                <a:gd name="T91" fmla="*/ 1137 h 1544"/>
                <a:gd name="T92" fmla="*/ 5 w 6"/>
                <a:gd name="T93" fmla="*/ 1165 h 1544"/>
                <a:gd name="T94" fmla="*/ 4 w 6"/>
                <a:gd name="T95" fmla="*/ 1188 h 1544"/>
                <a:gd name="T96" fmla="*/ 4 w 6"/>
                <a:gd name="T97" fmla="*/ 1207 h 1544"/>
                <a:gd name="T98" fmla="*/ 5 w 6"/>
                <a:gd name="T99" fmla="*/ 1230 h 1544"/>
                <a:gd name="T100" fmla="*/ 5 w 6"/>
                <a:gd name="T101" fmla="*/ 1261 h 1544"/>
                <a:gd name="T102" fmla="*/ 6 w 6"/>
                <a:gd name="T103" fmla="*/ 1289 h 1544"/>
                <a:gd name="T104" fmla="*/ 5 w 6"/>
                <a:gd name="T105" fmla="*/ 1312 h 1544"/>
                <a:gd name="T106" fmla="*/ 5 w 6"/>
                <a:gd name="T107" fmla="*/ 1331 h 1544"/>
                <a:gd name="T108" fmla="*/ 6 w 6"/>
                <a:gd name="T109" fmla="*/ 1354 h 1544"/>
                <a:gd name="T110" fmla="*/ 6 w 6"/>
                <a:gd name="T111" fmla="*/ 1385 h 1544"/>
                <a:gd name="T112" fmla="*/ 6 w 6"/>
                <a:gd name="T113" fmla="*/ 1413 h 1544"/>
                <a:gd name="T114" fmla="*/ 5 w 6"/>
                <a:gd name="T115" fmla="*/ 1436 h 1544"/>
                <a:gd name="T116" fmla="*/ 5 w 6"/>
                <a:gd name="T117" fmla="*/ 1455 h 1544"/>
                <a:gd name="T118" fmla="*/ 6 w 6"/>
                <a:gd name="T119" fmla="*/ 1478 h 1544"/>
                <a:gd name="T120" fmla="*/ 6 w 6"/>
                <a:gd name="T121" fmla="*/ 1509 h 1544"/>
                <a:gd name="T122" fmla="*/ 6 w 6"/>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544">
                  <a:moveTo>
                    <a:pt x="1" y="0"/>
                  </a:moveTo>
                  <a:lnTo>
                    <a:pt x="1" y="4"/>
                  </a:lnTo>
                  <a:lnTo>
                    <a:pt x="0" y="4"/>
                  </a:lnTo>
                  <a:lnTo>
                    <a:pt x="0" y="0"/>
                  </a:lnTo>
                  <a:lnTo>
                    <a:pt x="1" y="0"/>
                  </a:lnTo>
                  <a:close/>
                  <a:moveTo>
                    <a:pt x="1" y="7"/>
                  </a:moveTo>
                  <a:lnTo>
                    <a:pt x="1" y="12"/>
                  </a:lnTo>
                  <a:lnTo>
                    <a:pt x="0" y="12"/>
                  </a:lnTo>
                  <a:lnTo>
                    <a:pt x="0" y="7"/>
                  </a:lnTo>
                  <a:lnTo>
                    <a:pt x="1" y="7"/>
                  </a:lnTo>
                  <a:close/>
                  <a:moveTo>
                    <a:pt x="1" y="15"/>
                  </a:moveTo>
                  <a:lnTo>
                    <a:pt x="1" y="20"/>
                  </a:lnTo>
                  <a:lnTo>
                    <a:pt x="0" y="20"/>
                  </a:lnTo>
                  <a:lnTo>
                    <a:pt x="0" y="15"/>
                  </a:lnTo>
                  <a:lnTo>
                    <a:pt x="1" y="15"/>
                  </a:lnTo>
                  <a:close/>
                  <a:moveTo>
                    <a:pt x="1" y="23"/>
                  </a:moveTo>
                  <a:lnTo>
                    <a:pt x="1" y="27"/>
                  </a:lnTo>
                  <a:lnTo>
                    <a:pt x="0" y="27"/>
                  </a:lnTo>
                  <a:lnTo>
                    <a:pt x="0" y="23"/>
                  </a:lnTo>
                  <a:lnTo>
                    <a:pt x="1" y="23"/>
                  </a:lnTo>
                  <a:close/>
                  <a:moveTo>
                    <a:pt x="1" y="31"/>
                  </a:moveTo>
                  <a:lnTo>
                    <a:pt x="1" y="35"/>
                  </a:lnTo>
                  <a:lnTo>
                    <a:pt x="0" y="35"/>
                  </a:lnTo>
                  <a:lnTo>
                    <a:pt x="0" y="31"/>
                  </a:lnTo>
                  <a:lnTo>
                    <a:pt x="1" y="31"/>
                  </a:lnTo>
                  <a:close/>
                  <a:moveTo>
                    <a:pt x="1" y="38"/>
                  </a:moveTo>
                  <a:lnTo>
                    <a:pt x="1" y="43"/>
                  </a:lnTo>
                  <a:lnTo>
                    <a:pt x="0" y="43"/>
                  </a:lnTo>
                  <a:lnTo>
                    <a:pt x="0" y="38"/>
                  </a:lnTo>
                  <a:lnTo>
                    <a:pt x="1" y="38"/>
                  </a:lnTo>
                  <a:close/>
                  <a:moveTo>
                    <a:pt x="1" y="46"/>
                  </a:moveTo>
                  <a:lnTo>
                    <a:pt x="1" y="51"/>
                  </a:lnTo>
                  <a:lnTo>
                    <a:pt x="0" y="51"/>
                  </a:lnTo>
                  <a:lnTo>
                    <a:pt x="0" y="46"/>
                  </a:lnTo>
                  <a:lnTo>
                    <a:pt x="1" y="46"/>
                  </a:lnTo>
                  <a:close/>
                  <a:moveTo>
                    <a:pt x="1" y="54"/>
                  </a:moveTo>
                  <a:lnTo>
                    <a:pt x="1" y="58"/>
                  </a:lnTo>
                  <a:lnTo>
                    <a:pt x="0" y="58"/>
                  </a:lnTo>
                  <a:lnTo>
                    <a:pt x="0" y="54"/>
                  </a:lnTo>
                  <a:lnTo>
                    <a:pt x="1" y="54"/>
                  </a:lnTo>
                  <a:close/>
                  <a:moveTo>
                    <a:pt x="1" y="62"/>
                  </a:moveTo>
                  <a:lnTo>
                    <a:pt x="1" y="66"/>
                  </a:lnTo>
                  <a:lnTo>
                    <a:pt x="0" y="66"/>
                  </a:lnTo>
                  <a:lnTo>
                    <a:pt x="0" y="62"/>
                  </a:lnTo>
                  <a:lnTo>
                    <a:pt x="1" y="62"/>
                  </a:lnTo>
                  <a:close/>
                  <a:moveTo>
                    <a:pt x="1" y="69"/>
                  </a:moveTo>
                  <a:lnTo>
                    <a:pt x="1" y="74"/>
                  </a:lnTo>
                  <a:lnTo>
                    <a:pt x="0" y="74"/>
                  </a:lnTo>
                  <a:lnTo>
                    <a:pt x="0" y="69"/>
                  </a:lnTo>
                  <a:lnTo>
                    <a:pt x="1" y="69"/>
                  </a:lnTo>
                  <a:close/>
                  <a:moveTo>
                    <a:pt x="1" y="77"/>
                  </a:moveTo>
                  <a:lnTo>
                    <a:pt x="1" y="82"/>
                  </a:lnTo>
                  <a:lnTo>
                    <a:pt x="0" y="82"/>
                  </a:lnTo>
                  <a:lnTo>
                    <a:pt x="0" y="77"/>
                  </a:lnTo>
                  <a:lnTo>
                    <a:pt x="1" y="77"/>
                  </a:lnTo>
                  <a:close/>
                  <a:moveTo>
                    <a:pt x="1" y="85"/>
                  </a:moveTo>
                  <a:lnTo>
                    <a:pt x="1" y="89"/>
                  </a:lnTo>
                  <a:lnTo>
                    <a:pt x="0" y="89"/>
                  </a:lnTo>
                  <a:lnTo>
                    <a:pt x="0" y="85"/>
                  </a:lnTo>
                  <a:lnTo>
                    <a:pt x="1" y="85"/>
                  </a:lnTo>
                  <a:close/>
                  <a:moveTo>
                    <a:pt x="1" y="93"/>
                  </a:moveTo>
                  <a:lnTo>
                    <a:pt x="1" y="97"/>
                  </a:lnTo>
                  <a:lnTo>
                    <a:pt x="0" y="97"/>
                  </a:lnTo>
                  <a:lnTo>
                    <a:pt x="0" y="93"/>
                  </a:lnTo>
                  <a:lnTo>
                    <a:pt x="1" y="93"/>
                  </a:lnTo>
                  <a:close/>
                  <a:moveTo>
                    <a:pt x="1" y="100"/>
                  </a:moveTo>
                  <a:lnTo>
                    <a:pt x="1" y="105"/>
                  </a:lnTo>
                  <a:lnTo>
                    <a:pt x="0" y="105"/>
                  </a:lnTo>
                  <a:lnTo>
                    <a:pt x="0" y="100"/>
                  </a:lnTo>
                  <a:lnTo>
                    <a:pt x="1" y="100"/>
                  </a:lnTo>
                  <a:close/>
                  <a:moveTo>
                    <a:pt x="1" y="108"/>
                  </a:moveTo>
                  <a:lnTo>
                    <a:pt x="1" y="112"/>
                  </a:lnTo>
                  <a:lnTo>
                    <a:pt x="0" y="112"/>
                  </a:lnTo>
                  <a:lnTo>
                    <a:pt x="0" y="108"/>
                  </a:lnTo>
                  <a:lnTo>
                    <a:pt x="1" y="108"/>
                  </a:lnTo>
                  <a:close/>
                  <a:moveTo>
                    <a:pt x="1" y="116"/>
                  </a:moveTo>
                  <a:lnTo>
                    <a:pt x="2" y="120"/>
                  </a:lnTo>
                  <a:lnTo>
                    <a:pt x="0" y="120"/>
                  </a:lnTo>
                  <a:lnTo>
                    <a:pt x="0" y="116"/>
                  </a:lnTo>
                  <a:lnTo>
                    <a:pt x="1" y="116"/>
                  </a:lnTo>
                  <a:close/>
                  <a:moveTo>
                    <a:pt x="2" y="124"/>
                  </a:moveTo>
                  <a:lnTo>
                    <a:pt x="2" y="128"/>
                  </a:lnTo>
                  <a:lnTo>
                    <a:pt x="0" y="128"/>
                  </a:lnTo>
                  <a:lnTo>
                    <a:pt x="0" y="124"/>
                  </a:lnTo>
                  <a:lnTo>
                    <a:pt x="2" y="124"/>
                  </a:lnTo>
                  <a:close/>
                  <a:moveTo>
                    <a:pt x="2" y="131"/>
                  </a:moveTo>
                  <a:lnTo>
                    <a:pt x="2" y="136"/>
                  </a:lnTo>
                  <a:lnTo>
                    <a:pt x="0" y="136"/>
                  </a:lnTo>
                  <a:lnTo>
                    <a:pt x="0" y="131"/>
                  </a:lnTo>
                  <a:lnTo>
                    <a:pt x="2" y="131"/>
                  </a:lnTo>
                  <a:close/>
                  <a:moveTo>
                    <a:pt x="2" y="139"/>
                  </a:moveTo>
                  <a:lnTo>
                    <a:pt x="2" y="143"/>
                  </a:lnTo>
                  <a:lnTo>
                    <a:pt x="0" y="143"/>
                  </a:lnTo>
                  <a:lnTo>
                    <a:pt x="0" y="139"/>
                  </a:lnTo>
                  <a:lnTo>
                    <a:pt x="2" y="139"/>
                  </a:lnTo>
                  <a:close/>
                  <a:moveTo>
                    <a:pt x="2" y="147"/>
                  </a:moveTo>
                  <a:lnTo>
                    <a:pt x="2" y="151"/>
                  </a:lnTo>
                  <a:lnTo>
                    <a:pt x="0" y="151"/>
                  </a:lnTo>
                  <a:lnTo>
                    <a:pt x="0" y="147"/>
                  </a:lnTo>
                  <a:lnTo>
                    <a:pt x="2" y="147"/>
                  </a:lnTo>
                  <a:close/>
                  <a:moveTo>
                    <a:pt x="2" y="154"/>
                  </a:moveTo>
                  <a:lnTo>
                    <a:pt x="2" y="159"/>
                  </a:lnTo>
                  <a:lnTo>
                    <a:pt x="1" y="159"/>
                  </a:lnTo>
                  <a:lnTo>
                    <a:pt x="0" y="154"/>
                  </a:lnTo>
                  <a:lnTo>
                    <a:pt x="2" y="154"/>
                  </a:lnTo>
                  <a:close/>
                  <a:moveTo>
                    <a:pt x="2" y="162"/>
                  </a:moveTo>
                  <a:lnTo>
                    <a:pt x="2" y="167"/>
                  </a:lnTo>
                  <a:lnTo>
                    <a:pt x="1" y="167"/>
                  </a:lnTo>
                  <a:lnTo>
                    <a:pt x="1" y="162"/>
                  </a:lnTo>
                  <a:lnTo>
                    <a:pt x="2" y="162"/>
                  </a:lnTo>
                  <a:close/>
                  <a:moveTo>
                    <a:pt x="2" y="170"/>
                  </a:moveTo>
                  <a:lnTo>
                    <a:pt x="2" y="174"/>
                  </a:lnTo>
                  <a:lnTo>
                    <a:pt x="1" y="174"/>
                  </a:lnTo>
                  <a:lnTo>
                    <a:pt x="1" y="170"/>
                  </a:lnTo>
                  <a:lnTo>
                    <a:pt x="2" y="170"/>
                  </a:lnTo>
                  <a:close/>
                  <a:moveTo>
                    <a:pt x="2" y="178"/>
                  </a:moveTo>
                  <a:lnTo>
                    <a:pt x="2" y="182"/>
                  </a:lnTo>
                  <a:lnTo>
                    <a:pt x="1" y="182"/>
                  </a:lnTo>
                  <a:lnTo>
                    <a:pt x="1" y="178"/>
                  </a:lnTo>
                  <a:lnTo>
                    <a:pt x="2" y="178"/>
                  </a:lnTo>
                  <a:close/>
                  <a:moveTo>
                    <a:pt x="2" y="185"/>
                  </a:moveTo>
                  <a:lnTo>
                    <a:pt x="2" y="190"/>
                  </a:lnTo>
                  <a:lnTo>
                    <a:pt x="1" y="190"/>
                  </a:lnTo>
                  <a:lnTo>
                    <a:pt x="1" y="185"/>
                  </a:lnTo>
                  <a:lnTo>
                    <a:pt x="2" y="185"/>
                  </a:lnTo>
                  <a:close/>
                  <a:moveTo>
                    <a:pt x="2" y="193"/>
                  </a:moveTo>
                  <a:lnTo>
                    <a:pt x="2" y="198"/>
                  </a:lnTo>
                  <a:lnTo>
                    <a:pt x="1" y="198"/>
                  </a:lnTo>
                  <a:lnTo>
                    <a:pt x="1" y="193"/>
                  </a:lnTo>
                  <a:lnTo>
                    <a:pt x="2" y="193"/>
                  </a:lnTo>
                  <a:close/>
                  <a:moveTo>
                    <a:pt x="2" y="201"/>
                  </a:moveTo>
                  <a:lnTo>
                    <a:pt x="2" y="205"/>
                  </a:lnTo>
                  <a:lnTo>
                    <a:pt x="1" y="205"/>
                  </a:lnTo>
                  <a:lnTo>
                    <a:pt x="1" y="201"/>
                  </a:lnTo>
                  <a:lnTo>
                    <a:pt x="2" y="201"/>
                  </a:lnTo>
                  <a:close/>
                  <a:moveTo>
                    <a:pt x="2" y="209"/>
                  </a:moveTo>
                  <a:lnTo>
                    <a:pt x="2" y="213"/>
                  </a:lnTo>
                  <a:lnTo>
                    <a:pt x="1" y="213"/>
                  </a:lnTo>
                  <a:lnTo>
                    <a:pt x="1" y="209"/>
                  </a:lnTo>
                  <a:lnTo>
                    <a:pt x="2" y="209"/>
                  </a:lnTo>
                  <a:close/>
                  <a:moveTo>
                    <a:pt x="2" y="216"/>
                  </a:moveTo>
                  <a:lnTo>
                    <a:pt x="2" y="221"/>
                  </a:lnTo>
                  <a:lnTo>
                    <a:pt x="1" y="221"/>
                  </a:lnTo>
                  <a:lnTo>
                    <a:pt x="1" y="216"/>
                  </a:lnTo>
                  <a:lnTo>
                    <a:pt x="2" y="216"/>
                  </a:lnTo>
                  <a:close/>
                  <a:moveTo>
                    <a:pt x="2" y="224"/>
                  </a:moveTo>
                  <a:lnTo>
                    <a:pt x="2" y="229"/>
                  </a:lnTo>
                  <a:lnTo>
                    <a:pt x="1" y="229"/>
                  </a:lnTo>
                  <a:lnTo>
                    <a:pt x="1" y="224"/>
                  </a:lnTo>
                  <a:lnTo>
                    <a:pt x="2" y="224"/>
                  </a:lnTo>
                  <a:close/>
                  <a:moveTo>
                    <a:pt x="2" y="232"/>
                  </a:moveTo>
                  <a:lnTo>
                    <a:pt x="2" y="236"/>
                  </a:lnTo>
                  <a:lnTo>
                    <a:pt x="1" y="236"/>
                  </a:lnTo>
                  <a:lnTo>
                    <a:pt x="1" y="232"/>
                  </a:lnTo>
                  <a:lnTo>
                    <a:pt x="2" y="232"/>
                  </a:lnTo>
                  <a:close/>
                  <a:moveTo>
                    <a:pt x="2" y="240"/>
                  </a:moveTo>
                  <a:lnTo>
                    <a:pt x="2" y="244"/>
                  </a:lnTo>
                  <a:lnTo>
                    <a:pt x="1" y="244"/>
                  </a:lnTo>
                  <a:lnTo>
                    <a:pt x="1" y="240"/>
                  </a:lnTo>
                  <a:lnTo>
                    <a:pt x="2" y="240"/>
                  </a:lnTo>
                  <a:close/>
                  <a:moveTo>
                    <a:pt x="2" y="247"/>
                  </a:moveTo>
                  <a:lnTo>
                    <a:pt x="2" y="252"/>
                  </a:lnTo>
                  <a:lnTo>
                    <a:pt x="1" y="252"/>
                  </a:lnTo>
                  <a:lnTo>
                    <a:pt x="1" y="247"/>
                  </a:lnTo>
                  <a:lnTo>
                    <a:pt x="2" y="247"/>
                  </a:lnTo>
                  <a:close/>
                  <a:moveTo>
                    <a:pt x="2" y="255"/>
                  </a:moveTo>
                  <a:lnTo>
                    <a:pt x="2" y="260"/>
                  </a:lnTo>
                  <a:lnTo>
                    <a:pt x="1" y="260"/>
                  </a:lnTo>
                  <a:lnTo>
                    <a:pt x="1" y="255"/>
                  </a:lnTo>
                  <a:lnTo>
                    <a:pt x="2" y="255"/>
                  </a:lnTo>
                  <a:close/>
                  <a:moveTo>
                    <a:pt x="2" y="263"/>
                  </a:moveTo>
                  <a:lnTo>
                    <a:pt x="2" y="267"/>
                  </a:lnTo>
                  <a:lnTo>
                    <a:pt x="1" y="267"/>
                  </a:lnTo>
                  <a:lnTo>
                    <a:pt x="1" y="263"/>
                  </a:lnTo>
                  <a:lnTo>
                    <a:pt x="2" y="263"/>
                  </a:lnTo>
                  <a:close/>
                  <a:moveTo>
                    <a:pt x="2" y="271"/>
                  </a:moveTo>
                  <a:lnTo>
                    <a:pt x="2" y="275"/>
                  </a:lnTo>
                  <a:lnTo>
                    <a:pt x="1" y="275"/>
                  </a:lnTo>
                  <a:lnTo>
                    <a:pt x="1" y="271"/>
                  </a:lnTo>
                  <a:lnTo>
                    <a:pt x="2" y="271"/>
                  </a:lnTo>
                  <a:close/>
                  <a:moveTo>
                    <a:pt x="2" y="278"/>
                  </a:moveTo>
                  <a:lnTo>
                    <a:pt x="2" y="283"/>
                  </a:lnTo>
                  <a:lnTo>
                    <a:pt x="1" y="283"/>
                  </a:lnTo>
                  <a:lnTo>
                    <a:pt x="1" y="278"/>
                  </a:lnTo>
                  <a:lnTo>
                    <a:pt x="2" y="278"/>
                  </a:lnTo>
                  <a:close/>
                  <a:moveTo>
                    <a:pt x="2" y="286"/>
                  </a:moveTo>
                  <a:lnTo>
                    <a:pt x="2" y="290"/>
                  </a:lnTo>
                  <a:lnTo>
                    <a:pt x="1" y="290"/>
                  </a:lnTo>
                  <a:lnTo>
                    <a:pt x="1" y="286"/>
                  </a:lnTo>
                  <a:lnTo>
                    <a:pt x="2" y="286"/>
                  </a:lnTo>
                  <a:close/>
                  <a:moveTo>
                    <a:pt x="2" y="294"/>
                  </a:moveTo>
                  <a:lnTo>
                    <a:pt x="2" y="298"/>
                  </a:lnTo>
                  <a:lnTo>
                    <a:pt x="1" y="298"/>
                  </a:lnTo>
                  <a:lnTo>
                    <a:pt x="1" y="294"/>
                  </a:lnTo>
                  <a:lnTo>
                    <a:pt x="2" y="294"/>
                  </a:lnTo>
                  <a:close/>
                  <a:moveTo>
                    <a:pt x="2" y="302"/>
                  </a:moveTo>
                  <a:lnTo>
                    <a:pt x="2" y="306"/>
                  </a:lnTo>
                  <a:lnTo>
                    <a:pt x="1" y="306"/>
                  </a:lnTo>
                  <a:lnTo>
                    <a:pt x="1" y="302"/>
                  </a:lnTo>
                  <a:lnTo>
                    <a:pt x="2" y="302"/>
                  </a:lnTo>
                  <a:close/>
                  <a:moveTo>
                    <a:pt x="2" y="309"/>
                  </a:moveTo>
                  <a:lnTo>
                    <a:pt x="2" y="314"/>
                  </a:lnTo>
                  <a:lnTo>
                    <a:pt x="1" y="314"/>
                  </a:lnTo>
                  <a:lnTo>
                    <a:pt x="1" y="309"/>
                  </a:lnTo>
                  <a:lnTo>
                    <a:pt x="2" y="309"/>
                  </a:lnTo>
                  <a:close/>
                  <a:moveTo>
                    <a:pt x="2" y="317"/>
                  </a:moveTo>
                  <a:lnTo>
                    <a:pt x="2" y="321"/>
                  </a:lnTo>
                  <a:lnTo>
                    <a:pt x="1" y="321"/>
                  </a:lnTo>
                  <a:lnTo>
                    <a:pt x="1" y="317"/>
                  </a:lnTo>
                  <a:lnTo>
                    <a:pt x="2" y="317"/>
                  </a:lnTo>
                  <a:close/>
                  <a:moveTo>
                    <a:pt x="2" y="325"/>
                  </a:moveTo>
                  <a:lnTo>
                    <a:pt x="2" y="329"/>
                  </a:lnTo>
                  <a:lnTo>
                    <a:pt x="1" y="329"/>
                  </a:lnTo>
                  <a:lnTo>
                    <a:pt x="1" y="325"/>
                  </a:lnTo>
                  <a:lnTo>
                    <a:pt x="2" y="325"/>
                  </a:lnTo>
                  <a:close/>
                  <a:moveTo>
                    <a:pt x="2" y="332"/>
                  </a:moveTo>
                  <a:lnTo>
                    <a:pt x="2" y="337"/>
                  </a:lnTo>
                  <a:lnTo>
                    <a:pt x="1" y="337"/>
                  </a:lnTo>
                  <a:lnTo>
                    <a:pt x="1" y="332"/>
                  </a:lnTo>
                  <a:lnTo>
                    <a:pt x="2" y="332"/>
                  </a:lnTo>
                  <a:close/>
                  <a:moveTo>
                    <a:pt x="2" y="340"/>
                  </a:moveTo>
                  <a:lnTo>
                    <a:pt x="2" y="345"/>
                  </a:lnTo>
                  <a:lnTo>
                    <a:pt x="1" y="345"/>
                  </a:lnTo>
                  <a:lnTo>
                    <a:pt x="1" y="340"/>
                  </a:lnTo>
                  <a:lnTo>
                    <a:pt x="2" y="340"/>
                  </a:lnTo>
                  <a:close/>
                  <a:moveTo>
                    <a:pt x="2" y="348"/>
                  </a:moveTo>
                  <a:lnTo>
                    <a:pt x="2" y="352"/>
                  </a:lnTo>
                  <a:lnTo>
                    <a:pt x="1" y="352"/>
                  </a:lnTo>
                  <a:lnTo>
                    <a:pt x="1" y="348"/>
                  </a:lnTo>
                  <a:lnTo>
                    <a:pt x="2" y="348"/>
                  </a:lnTo>
                  <a:close/>
                  <a:moveTo>
                    <a:pt x="2" y="356"/>
                  </a:moveTo>
                  <a:lnTo>
                    <a:pt x="2" y="360"/>
                  </a:lnTo>
                  <a:lnTo>
                    <a:pt x="1" y="360"/>
                  </a:lnTo>
                  <a:lnTo>
                    <a:pt x="1" y="356"/>
                  </a:lnTo>
                  <a:lnTo>
                    <a:pt x="2" y="356"/>
                  </a:lnTo>
                  <a:close/>
                  <a:moveTo>
                    <a:pt x="2" y="363"/>
                  </a:moveTo>
                  <a:lnTo>
                    <a:pt x="2" y="368"/>
                  </a:lnTo>
                  <a:lnTo>
                    <a:pt x="1" y="368"/>
                  </a:lnTo>
                  <a:lnTo>
                    <a:pt x="1" y="363"/>
                  </a:lnTo>
                  <a:lnTo>
                    <a:pt x="2" y="363"/>
                  </a:lnTo>
                  <a:close/>
                  <a:moveTo>
                    <a:pt x="2" y="371"/>
                  </a:moveTo>
                  <a:lnTo>
                    <a:pt x="2" y="376"/>
                  </a:lnTo>
                  <a:lnTo>
                    <a:pt x="1" y="376"/>
                  </a:lnTo>
                  <a:lnTo>
                    <a:pt x="1" y="371"/>
                  </a:lnTo>
                  <a:lnTo>
                    <a:pt x="2" y="371"/>
                  </a:lnTo>
                  <a:close/>
                  <a:moveTo>
                    <a:pt x="2" y="379"/>
                  </a:moveTo>
                  <a:lnTo>
                    <a:pt x="2" y="383"/>
                  </a:lnTo>
                  <a:lnTo>
                    <a:pt x="1" y="383"/>
                  </a:lnTo>
                  <a:lnTo>
                    <a:pt x="1" y="379"/>
                  </a:lnTo>
                  <a:lnTo>
                    <a:pt x="2" y="379"/>
                  </a:lnTo>
                  <a:close/>
                  <a:moveTo>
                    <a:pt x="2" y="387"/>
                  </a:moveTo>
                  <a:lnTo>
                    <a:pt x="2" y="391"/>
                  </a:lnTo>
                  <a:lnTo>
                    <a:pt x="1" y="391"/>
                  </a:lnTo>
                  <a:lnTo>
                    <a:pt x="1" y="387"/>
                  </a:lnTo>
                  <a:lnTo>
                    <a:pt x="2" y="387"/>
                  </a:lnTo>
                  <a:close/>
                  <a:moveTo>
                    <a:pt x="2" y="394"/>
                  </a:moveTo>
                  <a:lnTo>
                    <a:pt x="2" y="399"/>
                  </a:lnTo>
                  <a:lnTo>
                    <a:pt x="1" y="399"/>
                  </a:lnTo>
                  <a:lnTo>
                    <a:pt x="1" y="394"/>
                  </a:lnTo>
                  <a:lnTo>
                    <a:pt x="2" y="394"/>
                  </a:lnTo>
                  <a:close/>
                  <a:moveTo>
                    <a:pt x="2" y="402"/>
                  </a:moveTo>
                  <a:lnTo>
                    <a:pt x="2" y="407"/>
                  </a:lnTo>
                  <a:lnTo>
                    <a:pt x="1" y="407"/>
                  </a:lnTo>
                  <a:lnTo>
                    <a:pt x="1" y="402"/>
                  </a:lnTo>
                  <a:lnTo>
                    <a:pt x="2" y="402"/>
                  </a:lnTo>
                  <a:close/>
                  <a:moveTo>
                    <a:pt x="2" y="410"/>
                  </a:moveTo>
                  <a:lnTo>
                    <a:pt x="2" y="414"/>
                  </a:lnTo>
                  <a:lnTo>
                    <a:pt x="1" y="414"/>
                  </a:lnTo>
                  <a:lnTo>
                    <a:pt x="1" y="410"/>
                  </a:lnTo>
                  <a:lnTo>
                    <a:pt x="2" y="410"/>
                  </a:lnTo>
                  <a:close/>
                  <a:moveTo>
                    <a:pt x="3" y="418"/>
                  </a:moveTo>
                  <a:lnTo>
                    <a:pt x="3" y="422"/>
                  </a:lnTo>
                  <a:lnTo>
                    <a:pt x="1" y="422"/>
                  </a:lnTo>
                  <a:lnTo>
                    <a:pt x="1" y="418"/>
                  </a:lnTo>
                  <a:lnTo>
                    <a:pt x="3" y="418"/>
                  </a:lnTo>
                  <a:close/>
                  <a:moveTo>
                    <a:pt x="3" y="425"/>
                  </a:moveTo>
                  <a:lnTo>
                    <a:pt x="3" y="430"/>
                  </a:lnTo>
                  <a:lnTo>
                    <a:pt x="1" y="430"/>
                  </a:lnTo>
                  <a:lnTo>
                    <a:pt x="1" y="425"/>
                  </a:lnTo>
                  <a:lnTo>
                    <a:pt x="3" y="425"/>
                  </a:lnTo>
                  <a:close/>
                  <a:moveTo>
                    <a:pt x="3" y="433"/>
                  </a:moveTo>
                  <a:lnTo>
                    <a:pt x="3" y="437"/>
                  </a:lnTo>
                  <a:lnTo>
                    <a:pt x="2" y="437"/>
                  </a:lnTo>
                  <a:lnTo>
                    <a:pt x="1" y="433"/>
                  </a:lnTo>
                  <a:lnTo>
                    <a:pt x="3" y="433"/>
                  </a:lnTo>
                  <a:close/>
                  <a:moveTo>
                    <a:pt x="3" y="441"/>
                  </a:moveTo>
                  <a:lnTo>
                    <a:pt x="3" y="445"/>
                  </a:lnTo>
                  <a:lnTo>
                    <a:pt x="2" y="445"/>
                  </a:lnTo>
                  <a:lnTo>
                    <a:pt x="2" y="441"/>
                  </a:lnTo>
                  <a:lnTo>
                    <a:pt x="3" y="441"/>
                  </a:lnTo>
                  <a:close/>
                  <a:moveTo>
                    <a:pt x="3" y="449"/>
                  </a:moveTo>
                  <a:lnTo>
                    <a:pt x="3" y="453"/>
                  </a:lnTo>
                  <a:lnTo>
                    <a:pt x="2" y="453"/>
                  </a:lnTo>
                  <a:lnTo>
                    <a:pt x="2" y="449"/>
                  </a:lnTo>
                  <a:lnTo>
                    <a:pt x="3" y="449"/>
                  </a:lnTo>
                  <a:close/>
                  <a:moveTo>
                    <a:pt x="3" y="456"/>
                  </a:moveTo>
                  <a:lnTo>
                    <a:pt x="3" y="461"/>
                  </a:lnTo>
                  <a:lnTo>
                    <a:pt x="2" y="461"/>
                  </a:lnTo>
                  <a:lnTo>
                    <a:pt x="2" y="456"/>
                  </a:lnTo>
                  <a:lnTo>
                    <a:pt x="3" y="456"/>
                  </a:lnTo>
                  <a:close/>
                  <a:moveTo>
                    <a:pt x="3" y="464"/>
                  </a:moveTo>
                  <a:lnTo>
                    <a:pt x="3" y="468"/>
                  </a:lnTo>
                  <a:lnTo>
                    <a:pt x="2" y="468"/>
                  </a:lnTo>
                  <a:lnTo>
                    <a:pt x="2" y="464"/>
                  </a:lnTo>
                  <a:lnTo>
                    <a:pt x="3" y="464"/>
                  </a:lnTo>
                  <a:close/>
                  <a:moveTo>
                    <a:pt x="3" y="472"/>
                  </a:moveTo>
                  <a:lnTo>
                    <a:pt x="3" y="476"/>
                  </a:lnTo>
                  <a:lnTo>
                    <a:pt x="2" y="476"/>
                  </a:lnTo>
                  <a:lnTo>
                    <a:pt x="2" y="472"/>
                  </a:lnTo>
                  <a:lnTo>
                    <a:pt x="3" y="472"/>
                  </a:lnTo>
                  <a:close/>
                  <a:moveTo>
                    <a:pt x="3" y="479"/>
                  </a:moveTo>
                  <a:lnTo>
                    <a:pt x="3" y="484"/>
                  </a:lnTo>
                  <a:lnTo>
                    <a:pt x="2" y="484"/>
                  </a:lnTo>
                  <a:lnTo>
                    <a:pt x="2" y="479"/>
                  </a:lnTo>
                  <a:lnTo>
                    <a:pt x="3" y="479"/>
                  </a:lnTo>
                  <a:close/>
                  <a:moveTo>
                    <a:pt x="3" y="487"/>
                  </a:moveTo>
                  <a:lnTo>
                    <a:pt x="3" y="492"/>
                  </a:lnTo>
                  <a:lnTo>
                    <a:pt x="2" y="492"/>
                  </a:lnTo>
                  <a:lnTo>
                    <a:pt x="2" y="487"/>
                  </a:lnTo>
                  <a:lnTo>
                    <a:pt x="3" y="487"/>
                  </a:lnTo>
                  <a:close/>
                  <a:moveTo>
                    <a:pt x="3" y="495"/>
                  </a:moveTo>
                  <a:lnTo>
                    <a:pt x="3" y="499"/>
                  </a:lnTo>
                  <a:lnTo>
                    <a:pt x="2" y="499"/>
                  </a:lnTo>
                  <a:lnTo>
                    <a:pt x="2" y="495"/>
                  </a:lnTo>
                  <a:lnTo>
                    <a:pt x="3" y="495"/>
                  </a:lnTo>
                  <a:close/>
                  <a:moveTo>
                    <a:pt x="3" y="503"/>
                  </a:moveTo>
                  <a:lnTo>
                    <a:pt x="3" y="507"/>
                  </a:lnTo>
                  <a:lnTo>
                    <a:pt x="2" y="507"/>
                  </a:lnTo>
                  <a:lnTo>
                    <a:pt x="2" y="503"/>
                  </a:lnTo>
                  <a:lnTo>
                    <a:pt x="3" y="503"/>
                  </a:lnTo>
                  <a:close/>
                  <a:moveTo>
                    <a:pt x="3" y="510"/>
                  </a:moveTo>
                  <a:lnTo>
                    <a:pt x="3" y="515"/>
                  </a:lnTo>
                  <a:lnTo>
                    <a:pt x="2" y="515"/>
                  </a:lnTo>
                  <a:lnTo>
                    <a:pt x="2" y="510"/>
                  </a:lnTo>
                  <a:lnTo>
                    <a:pt x="3" y="510"/>
                  </a:lnTo>
                  <a:close/>
                  <a:moveTo>
                    <a:pt x="3" y="518"/>
                  </a:moveTo>
                  <a:lnTo>
                    <a:pt x="3" y="523"/>
                  </a:lnTo>
                  <a:lnTo>
                    <a:pt x="2" y="523"/>
                  </a:lnTo>
                  <a:lnTo>
                    <a:pt x="2" y="518"/>
                  </a:lnTo>
                  <a:lnTo>
                    <a:pt x="3" y="518"/>
                  </a:lnTo>
                  <a:close/>
                  <a:moveTo>
                    <a:pt x="3" y="526"/>
                  </a:moveTo>
                  <a:lnTo>
                    <a:pt x="3" y="530"/>
                  </a:lnTo>
                  <a:lnTo>
                    <a:pt x="2" y="530"/>
                  </a:lnTo>
                  <a:lnTo>
                    <a:pt x="2" y="526"/>
                  </a:lnTo>
                  <a:lnTo>
                    <a:pt x="3" y="526"/>
                  </a:lnTo>
                  <a:close/>
                  <a:moveTo>
                    <a:pt x="3" y="534"/>
                  </a:moveTo>
                  <a:lnTo>
                    <a:pt x="3" y="538"/>
                  </a:lnTo>
                  <a:lnTo>
                    <a:pt x="2" y="538"/>
                  </a:lnTo>
                  <a:lnTo>
                    <a:pt x="2" y="534"/>
                  </a:lnTo>
                  <a:lnTo>
                    <a:pt x="3" y="534"/>
                  </a:lnTo>
                  <a:close/>
                  <a:moveTo>
                    <a:pt x="3" y="541"/>
                  </a:moveTo>
                  <a:lnTo>
                    <a:pt x="3" y="546"/>
                  </a:lnTo>
                  <a:lnTo>
                    <a:pt x="2" y="546"/>
                  </a:lnTo>
                  <a:lnTo>
                    <a:pt x="2" y="541"/>
                  </a:lnTo>
                  <a:lnTo>
                    <a:pt x="3" y="541"/>
                  </a:lnTo>
                  <a:close/>
                  <a:moveTo>
                    <a:pt x="3" y="549"/>
                  </a:moveTo>
                  <a:lnTo>
                    <a:pt x="3" y="554"/>
                  </a:lnTo>
                  <a:lnTo>
                    <a:pt x="2" y="554"/>
                  </a:lnTo>
                  <a:lnTo>
                    <a:pt x="2" y="549"/>
                  </a:lnTo>
                  <a:lnTo>
                    <a:pt x="3" y="549"/>
                  </a:lnTo>
                  <a:close/>
                  <a:moveTo>
                    <a:pt x="3" y="557"/>
                  </a:moveTo>
                  <a:lnTo>
                    <a:pt x="3" y="561"/>
                  </a:lnTo>
                  <a:lnTo>
                    <a:pt x="2" y="561"/>
                  </a:lnTo>
                  <a:lnTo>
                    <a:pt x="2" y="557"/>
                  </a:lnTo>
                  <a:lnTo>
                    <a:pt x="3" y="557"/>
                  </a:lnTo>
                  <a:close/>
                  <a:moveTo>
                    <a:pt x="3" y="565"/>
                  </a:moveTo>
                  <a:lnTo>
                    <a:pt x="3" y="569"/>
                  </a:lnTo>
                  <a:lnTo>
                    <a:pt x="2" y="569"/>
                  </a:lnTo>
                  <a:lnTo>
                    <a:pt x="2" y="565"/>
                  </a:lnTo>
                  <a:lnTo>
                    <a:pt x="3" y="565"/>
                  </a:lnTo>
                  <a:close/>
                  <a:moveTo>
                    <a:pt x="3" y="572"/>
                  </a:moveTo>
                  <a:lnTo>
                    <a:pt x="3" y="577"/>
                  </a:lnTo>
                  <a:lnTo>
                    <a:pt x="2" y="577"/>
                  </a:lnTo>
                  <a:lnTo>
                    <a:pt x="2" y="572"/>
                  </a:lnTo>
                  <a:lnTo>
                    <a:pt x="3" y="572"/>
                  </a:lnTo>
                  <a:close/>
                  <a:moveTo>
                    <a:pt x="3" y="580"/>
                  </a:moveTo>
                  <a:lnTo>
                    <a:pt x="3" y="585"/>
                  </a:lnTo>
                  <a:lnTo>
                    <a:pt x="2" y="585"/>
                  </a:lnTo>
                  <a:lnTo>
                    <a:pt x="2" y="580"/>
                  </a:lnTo>
                  <a:lnTo>
                    <a:pt x="3" y="580"/>
                  </a:lnTo>
                  <a:close/>
                  <a:moveTo>
                    <a:pt x="3" y="588"/>
                  </a:moveTo>
                  <a:lnTo>
                    <a:pt x="3" y="592"/>
                  </a:lnTo>
                  <a:lnTo>
                    <a:pt x="2" y="592"/>
                  </a:lnTo>
                  <a:lnTo>
                    <a:pt x="2" y="588"/>
                  </a:lnTo>
                  <a:lnTo>
                    <a:pt x="3" y="588"/>
                  </a:lnTo>
                  <a:close/>
                  <a:moveTo>
                    <a:pt x="3" y="596"/>
                  </a:moveTo>
                  <a:lnTo>
                    <a:pt x="3" y="600"/>
                  </a:lnTo>
                  <a:lnTo>
                    <a:pt x="2" y="600"/>
                  </a:lnTo>
                  <a:lnTo>
                    <a:pt x="2" y="596"/>
                  </a:lnTo>
                  <a:lnTo>
                    <a:pt x="3" y="596"/>
                  </a:lnTo>
                  <a:close/>
                  <a:moveTo>
                    <a:pt x="3" y="603"/>
                  </a:moveTo>
                  <a:lnTo>
                    <a:pt x="3" y="608"/>
                  </a:lnTo>
                  <a:lnTo>
                    <a:pt x="2" y="608"/>
                  </a:lnTo>
                  <a:lnTo>
                    <a:pt x="2" y="603"/>
                  </a:lnTo>
                  <a:lnTo>
                    <a:pt x="3" y="603"/>
                  </a:lnTo>
                  <a:close/>
                  <a:moveTo>
                    <a:pt x="3" y="611"/>
                  </a:moveTo>
                  <a:lnTo>
                    <a:pt x="3" y="615"/>
                  </a:lnTo>
                  <a:lnTo>
                    <a:pt x="2" y="615"/>
                  </a:lnTo>
                  <a:lnTo>
                    <a:pt x="2" y="611"/>
                  </a:lnTo>
                  <a:lnTo>
                    <a:pt x="3" y="611"/>
                  </a:lnTo>
                  <a:close/>
                  <a:moveTo>
                    <a:pt x="3" y="619"/>
                  </a:moveTo>
                  <a:lnTo>
                    <a:pt x="3" y="623"/>
                  </a:lnTo>
                  <a:lnTo>
                    <a:pt x="2" y="623"/>
                  </a:lnTo>
                  <a:lnTo>
                    <a:pt x="2" y="619"/>
                  </a:lnTo>
                  <a:lnTo>
                    <a:pt x="3" y="619"/>
                  </a:lnTo>
                  <a:close/>
                  <a:moveTo>
                    <a:pt x="3" y="627"/>
                  </a:moveTo>
                  <a:lnTo>
                    <a:pt x="3" y="631"/>
                  </a:lnTo>
                  <a:lnTo>
                    <a:pt x="2" y="631"/>
                  </a:lnTo>
                  <a:lnTo>
                    <a:pt x="2" y="627"/>
                  </a:lnTo>
                  <a:lnTo>
                    <a:pt x="3" y="627"/>
                  </a:lnTo>
                  <a:close/>
                  <a:moveTo>
                    <a:pt x="3" y="634"/>
                  </a:moveTo>
                  <a:lnTo>
                    <a:pt x="3" y="639"/>
                  </a:lnTo>
                  <a:lnTo>
                    <a:pt x="2" y="639"/>
                  </a:lnTo>
                  <a:lnTo>
                    <a:pt x="2" y="634"/>
                  </a:lnTo>
                  <a:lnTo>
                    <a:pt x="3" y="634"/>
                  </a:lnTo>
                  <a:close/>
                  <a:moveTo>
                    <a:pt x="3" y="642"/>
                  </a:moveTo>
                  <a:lnTo>
                    <a:pt x="3" y="646"/>
                  </a:lnTo>
                  <a:lnTo>
                    <a:pt x="2" y="646"/>
                  </a:lnTo>
                  <a:lnTo>
                    <a:pt x="2" y="642"/>
                  </a:lnTo>
                  <a:lnTo>
                    <a:pt x="3" y="642"/>
                  </a:lnTo>
                  <a:close/>
                  <a:moveTo>
                    <a:pt x="3" y="650"/>
                  </a:moveTo>
                  <a:lnTo>
                    <a:pt x="3" y="654"/>
                  </a:lnTo>
                  <a:lnTo>
                    <a:pt x="2" y="654"/>
                  </a:lnTo>
                  <a:lnTo>
                    <a:pt x="2" y="650"/>
                  </a:lnTo>
                  <a:lnTo>
                    <a:pt x="3" y="650"/>
                  </a:lnTo>
                  <a:close/>
                  <a:moveTo>
                    <a:pt x="3" y="657"/>
                  </a:moveTo>
                  <a:lnTo>
                    <a:pt x="3" y="662"/>
                  </a:lnTo>
                  <a:lnTo>
                    <a:pt x="2" y="662"/>
                  </a:lnTo>
                  <a:lnTo>
                    <a:pt x="2" y="657"/>
                  </a:lnTo>
                  <a:lnTo>
                    <a:pt x="3" y="657"/>
                  </a:lnTo>
                  <a:close/>
                  <a:moveTo>
                    <a:pt x="3" y="665"/>
                  </a:moveTo>
                  <a:lnTo>
                    <a:pt x="3" y="670"/>
                  </a:lnTo>
                  <a:lnTo>
                    <a:pt x="2" y="670"/>
                  </a:lnTo>
                  <a:lnTo>
                    <a:pt x="2" y="665"/>
                  </a:lnTo>
                  <a:lnTo>
                    <a:pt x="3" y="665"/>
                  </a:lnTo>
                  <a:close/>
                  <a:moveTo>
                    <a:pt x="3" y="673"/>
                  </a:moveTo>
                  <a:lnTo>
                    <a:pt x="3" y="677"/>
                  </a:lnTo>
                  <a:lnTo>
                    <a:pt x="2" y="677"/>
                  </a:lnTo>
                  <a:lnTo>
                    <a:pt x="2" y="673"/>
                  </a:lnTo>
                  <a:lnTo>
                    <a:pt x="3" y="673"/>
                  </a:lnTo>
                  <a:close/>
                  <a:moveTo>
                    <a:pt x="3" y="681"/>
                  </a:moveTo>
                  <a:lnTo>
                    <a:pt x="3" y="685"/>
                  </a:lnTo>
                  <a:lnTo>
                    <a:pt x="2" y="685"/>
                  </a:lnTo>
                  <a:lnTo>
                    <a:pt x="2" y="681"/>
                  </a:lnTo>
                  <a:lnTo>
                    <a:pt x="3" y="681"/>
                  </a:lnTo>
                  <a:close/>
                  <a:moveTo>
                    <a:pt x="3" y="688"/>
                  </a:moveTo>
                  <a:lnTo>
                    <a:pt x="4" y="693"/>
                  </a:lnTo>
                  <a:lnTo>
                    <a:pt x="2" y="693"/>
                  </a:lnTo>
                  <a:lnTo>
                    <a:pt x="2" y="688"/>
                  </a:lnTo>
                  <a:lnTo>
                    <a:pt x="3" y="688"/>
                  </a:lnTo>
                  <a:close/>
                  <a:moveTo>
                    <a:pt x="4" y="696"/>
                  </a:moveTo>
                  <a:lnTo>
                    <a:pt x="4" y="701"/>
                  </a:lnTo>
                  <a:lnTo>
                    <a:pt x="2" y="701"/>
                  </a:lnTo>
                  <a:lnTo>
                    <a:pt x="2" y="696"/>
                  </a:lnTo>
                  <a:lnTo>
                    <a:pt x="4" y="696"/>
                  </a:lnTo>
                  <a:close/>
                  <a:moveTo>
                    <a:pt x="4" y="704"/>
                  </a:moveTo>
                  <a:lnTo>
                    <a:pt x="4" y="708"/>
                  </a:lnTo>
                  <a:lnTo>
                    <a:pt x="2" y="708"/>
                  </a:lnTo>
                  <a:lnTo>
                    <a:pt x="2" y="704"/>
                  </a:lnTo>
                  <a:lnTo>
                    <a:pt x="4" y="704"/>
                  </a:lnTo>
                  <a:close/>
                  <a:moveTo>
                    <a:pt x="4" y="712"/>
                  </a:moveTo>
                  <a:lnTo>
                    <a:pt x="4" y="716"/>
                  </a:lnTo>
                  <a:lnTo>
                    <a:pt x="2" y="716"/>
                  </a:lnTo>
                  <a:lnTo>
                    <a:pt x="2" y="712"/>
                  </a:lnTo>
                  <a:lnTo>
                    <a:pt x="4" y="712"/>
                  </a:lnTo>
                  <a:close/>
                  <a:moveTo>
                    <a:pt x="4" y="719"/>
                  </a:moveTo>
                  <a:lnTo>
                    <a:pt x="4" y="724"/>
                  </a:lnTo>
                  <a:lnTo>
                    <a:pt x="2" y="724"/>
                  </a:lnTo>
                  <a:lnTo>
                    <a:pt x="2" y="719"/>
                  </a:lnTo>
                  <a:lnTo>
                    <a:pt x="4" y="719"/>
                  </a:lnTo>
                  <a:close/>
                  <a:moveTo>
                    <a:pt x="4" y="727"/>
                  </a:moveTo>
                  <a:lnTo>
                    <a:pt x="4" y="732"/>
                  </a:lnTo>
                  <a:lnTo>
                    <a:pt x="3" y="732"/>
                  </a:lnTo>
                  <a:lnTo>
                    <a:pt x="2" y="727"/>
                  </a:lnTo>
                  <a:lnTo>
                    <a:pt x="4" y="727"/>
                  </a:lnTo>
                  <a:close/>
                  <a:moveTo>
                    <a:pt x="4" y="735"/>
                  </a:moveTo>
                  <a:lnTo>
                    <a:pt x="4" y="739"/>
                  </a:lnTo>
                  <a:lnTo>
                    <a:pt x="3" y="739"/>
                  </a:lnTo>
                  <a:lnTo>
                    <a:pt x="3" y="735"/>
                  </a:lnTo>
                  <a:lnTo>
                    <a:pt x="4" y="735"/>
                  </a:lnTo>
                  <a:close/>
                  <a:moveTo>
                    <a:pt x="4" y="743"/>
                  </a:moveTo>
                  <a:lnTo>
                    <a:pt x="4" y="747"/>
                  </a:lnTo>
                  <a:lnTo>
                    <a:pt x="3" y="747"/>
                  </a:lnTo>
                  <a:lnTo>
                    <a:pt x="3" y="743"/>
                  </a:lnTo>
                  <a:lnTo>
                    <a:pt x="4" y="743"/>
                  </a:lnTo>
                  <a:close/>
                  <a:moveTo>
                    <a:pt x="4" y="750"/>
                  </a:moveTo>
                  <a:lnTo>
                    <a:pt x="4" y="755"/>
                  </a:lnTo>
                  <a:lnTo>
                    <a:pt x="3" y="755"/>
                  </a:lnTo>
                  <a:lnTo>
                    <a:pt x="3" y="750"/>
                  </a:lnTo>
                  <a:lnTo>
                    <a:pt x="4" y="750"/>
                  </a:lnTo>
                  <a:close/>
                  <a:moveTo>
                    <a:pt x="4" y="758"/>
                  </a:moveTo>
                  <a:lnTo>
                    <a:pt x="4" y="763"/>
                  </a:lnTo>
                  <a:lnTo>
                    <a:pt x="3" y="763"/>
                  </a:lnTo>
                  <a:lnTo>
                    <a:pt x="3" y="758"/>
                  </a:lnTo>
                  <a:lnTo>
                    <a:pt x="4" y="758"/>
                  </a:lnTo>
                  <a:close/>
                  <a:moveTo>
                    <a:pt x="4" y="766"/>
                  </a:moveTo>
                  <a:lnTo>
                    <a:pt x="4" y="770"/>
                  </a:lnTo>
                  <a:lnTo>
                    <a:pt x="3" y="770"/>
                  </a:lnTo>
                  <a:lnTo>
                    <a:pt x="3" y="766"/>
                  </a:lnTo>
                  <a:lnTo>
                    <a:pt x="4" y="766"/>
                  </a:lnTo>
                  <a:close/>
                  <a:moveTo>
                    <a:pt x="4" y="774"/>
                  </a:moveTo>
                  <a:lnTo>
                    <a:pt x="4" y="778"/>
                  </a:lnTo>
                  <a:lnTo>
                    <a:pt x="3" y="778"/>
                  </a:lnTo>
                  <a:lnTo>
                    <a:pt x="3" y="774"/>
                  </a:lnTo>
                  <a:lnTo>
                    <a:pt x="4" y="774"/>
                  </a:lnTo>
                  <a:close/>
                  <a:moveTo>
                    <a:pt x="4" y="781"/>
                  </a:moveTo>
                  <a:lnTo>
                    <a:pt x="4" y="786"/>
                  </a:lnTo>
                  <a:lnTo>
                    <a:pt x="3" y="786"/>
                  </a:lnTo>
                  <a:lnTo>
                    <a:pt x="3" y="781"/>
                  </a:lnTo>
                  <a:lnTo>
                    <a:pt x="4" y="781"/>
                  </a:lnTo>
                  <a:close/>
                  <a:moveTo>
                    <a:pt x="4" y="789"/>
                  </a:moveTo>
                  <a:lnTo>
                    <a:pt x="4" y="793"/>
                  </a:lnTo>
                  <a:lnTo>
                    <a:pt x="3" y="793"/>
                  </a:lnTo>
                  <a:lnTo>
                    <a:pt x="3" y="789"/>
                  </a:lnTo>
                  <a:lnTo>
                    <a:pt x="4" y="789"/>
                  </a:lnTo>
                  <a:close/>
                  <a:moveTo>
                    <a:pt x="4" y="797"/>
                  </a:moveTo>
                  <a:lnTo>
                    <a:pt x="4" y="801"/>
                  </a:lnTo>
                  <a:lnTo>
                    <a:pt x="3" y="801"/>
                  </a:lnTo>
                  <a:lnTo>
                    <a:pt x="3" y="797"/>
                  </a:lnTo>
                  <a:lnTo>
                    <a:pt x="4" y="797"/>
                  </a:lnTo>
                  <a:close/>
                  <a:moveTo>
                    <a:pt x="4" y="805"/>
                  </a:moveTo>
                  <a:lnTo>
                    <a:pt x="4" y="809"/>
                  </a:lnTo>
                  <a:lnTo>
                    <a:pt x="3" y="809"/>
                  </a:lnTo>
                  <a:lnTo>
                    <a:pt x="3" y="805"/>
                  </a:lnTo>
                  <a:lnTo>
                    <a:pt x="4" y="805"/>
                  </a:lnTo>
                  <a:close/>
                  <a:moveTo>
                    <a:pt x="4" y="812"/>
                  </a:moveTo>
                  <a:lnTo>
                    <a:pt x="4" y="817"/>
                  </a:lnTo>
                  <a:lnTo>
                    <a:pt x="3" y="817"/>
                  </a:lnTo>
                  <a:lnTo>
                    <a:pt x="3" y="812"/>
                  </a:lnTo>
                  <a:lnTo>
                    <a:pt x="4" y="812"/>
                  </a:lnTo>
                  <a:close/>
                  <a:moveTo>
                    <a:pt x="4" y="820"/>
                  </a:moveTo>
                  <a:lnTo>
                    <a:pt x="4" y="824"/>
                  </a:lnTo>
                  <a:lnTo>
                    <a:pt x="3" y="824"/>
                  </a:lnTo>
                  <a:lnTo>
                    <a:pt x="3" y="820"/>
                  </a:lnTo>
                  <a:lnTo>
                    <a:pt x="4" y="820"/>
                  </a:lnTo>
                  <a:close/>
                  <a:moveTo>
                    <a:pt x="4" y="828"/>
                  </a:moveTo>
                  <a:lnTo>
                    <a:pt x="4" y="832"/>
                  </a:lnTo>
                  <a:lnTo>
                    <a:pt x="3" y="832"/>
                  </a:lnTo>
                  <a:lnTo>
                    <a:pt x="3" y="828"/>
                  </a:lnTo>
                  <a:lnTo>
                    <a:pt x="4" y="828"/>
                  </a:lnTo>
                  <a:close/>
                  <a:moveTo>
                    <a:pt x="4" y="835"/>
                  </a:moveTo>
                  <a:lnTo>
                    <a:pt x="4" y="840"/>
                  </a:lnTo>
                  <a:lnTo>
                    <a:pt x="3" y="840"/>
                  </a:lnTo>
                  <a:lnTo>
                    <a:pt x="3" y="835"/>
                  </a:lnTo>
                  <a:lnTo>
                    <a:pt x="4" y="835"/>
                  </a:lnTo>
                  <a:close/>
                  <a:moveTo>
                    <a:pt x="4" y="843"/>
                  </a:moveTo>
                  <a:lnTo>
                    <a:pt x="4" y="848"/>
                  </a:lnTo>
                  <a:lnTo>
                    <a:pt x="3" y="848"/>
                  </a:lnTo>
                  <a:lnTo>
                    <a:pt x="3" y="843"/>
                  </a:lnTo>
                  <a:lnTo>
                    <a:pt x="4" y="843"/>
                  </a:lnTo>
                  <a:close/>
                  <a:moveTo>
                    <a:pt x="4" y="851"/>
                  </a:moveTo>
                  <a:lnTo>
                    <a:pt x="4" y="855"/>
                  </a:lnTo>
                  <a:lnTo>
                    <a:pt x="3" y="855"/>
                  </a:lnTo>
                  <a:lnTo>
                    <a:pt x="3" y="851"/>
                  </a:lnTo>
                  <a:lnTo>
                    <a:pt x="4" y="851"/>
                  </a:lnTo>
                  <a:close/>
                  <a:moveTo>
                    <a:pt x="4" y="859"/>
                  </a:moveTo>
                  <a:lnTo>
                    <a:pt x="4" y="863"/>
                  </a:lnTo>
                  <a:lnTo>
                    <a:pt x="3" y="863"/>
                  </a:lnTo>
                  <a:lnTo>
                    <a:pt x="3" y="859"/>
                  </a:lnTo>
                  <a:lnTo>
                    <a:pt x="4" y="859"/>
                  </a:lnTo>
                  <a:close/>
                  <a:moveTo>
                    <a:pt x="4" y="866"/>
                  </a:moveTo>
                  <a:lnTo>
                    <a:pt x="4" y="871"/>
                  </a:lnTo>
                  <a:lnTo>
                    <a:pt x="3" y="871"/>
                  </a:lnTo>
                  <a:lnTo>
                    <a:pt x="3" y="866"/>
                  </a:lnTo>
                  <a:lnTo>
                    <a:pt x="4" y="866"/>
                  </a:lnTo>
                  <a:close/>
                  <a:moveTo>
                    <a:pt x="4" y="874"/>
                  </a:moveTo>
                  <a:lnTo>
                    <a:pt x="4" y="879"/>
                  </a:lnTo>
                  <a:lnTo>
                    <a:pt x="3" y="879"/>
                  </a:lnTo>
                  <a:lnTo>
                    <a:pt x="3" y="874"/>
                  </a:lnTo>
                  <a:lnTo>
                    <a:pt x="4" y="874"/>
                  </a:lnTo>
                  <a:close/>
                  <a:moveTo>
                    <a:pt x="4" y="882"/>
                  </a:moveTo>
                  <a:lnTo>
                    <a:pt x="4" y="886"/>
                  </a:lnTo>
                  <a:lnTo>
                    <a:pt x="3" y="886"/>
                  </a:lnTo>
                  <a:lnTo>
                    <a:pt x="3" y="882"/>
                  </a:lnTo>
                  <a:lnTo>
                    <a:pt x="4" y="882"/>
                  </a:lnTo>
                  <a:close/>
                  <a:moveTo>
                    <a:pt x="4" y="890"/>
                  </a:moveTo>
                  <a:lnTo>
                    <a:pt x="4" y="894"/>
                  </a:lnTo>
                  <a:lnTo>
                    <a:pt x="3" y="894"/>
                  </a:lnTo>
                  <a:lnTo>
                    <a:pt x="3" y="890"/>
                  </a:lnTo>
                  <a:lnTo>
                    <a:pt x="4" y="890"/>
                  </a:lnTo>
                  <a:close/>
                  <a:moveTo>
                    <a:pt x="4" y="897"/>
                  </a:moveTo>
                  <a:lnTo>
                    <a:pt x="4" y="902"/>
                  </a:lnTo>
                  <a:lnTo>
                    <a:pt x="3" y="902"/>
                  </a:lnTo>
                  <a:lnTo>
                    <a:pt x="3" y="897"/>
                  </a:lnTo>
                  <a:lnTo>
                    <a:pt x="4" y="897"/>
                  </a:lnTo>
                  <a:close/>
                  <a:moveTo>
                    <a:pt x="4" y="905"/>
                  </a:moveTo>
                  <a:lnTo>
                    <a:pt x="4" y="910"/>
                  </a:lnTo>
                  <a:lnTo>
                    <a:pt x="3" y="910"/>
                  </a:lnTo>
                  <a:lnTo>
                    <a:pt x="3" y="905"/>
                  </a:lnTo>
                  <a:lnTo>
                    <a:pt x="4" y="905"/>
                  </a:lnTo>
                  <a:close/>
                  <a:moveTo>
                    <a:pt x="4" y="913"/>
                  </a:moveTo>
                  <a:lnTo>
                    <a:pt x="4" y="917"/>
                  </a:lnTo>
                  <a:lnTo>
                    <a:pt x="3" y="917"/>
                  </a:lnTo>
                  <a:lnTo>
                    <a:pt x="3" y="913"/>
                  </a:lnTo>
                  <a:lnTo>
                    <a:pt x="4" y="913"/>
                  </a:lnTo>
                  <a:close/>
                  <a:moveTo>
                    <a:pt x="4" y="921"/>
                  </a:moveTo>
                  <a:lnTo>
                    <a:pt x="4" y="925"/>
                  </a:lnTo>
                  <a:lnTo>
                    <a:pt x="3" y="925"/>
                  </a:lnTo>
                  <a:lnTo>
                    <a:pt x="3" y="921"/>
                  </a:lnTo>
                  <a:lnTo>
                    <a:pt x="4" y="921"/>
                  </a:lnTo>
                  <a:close/>
                  <a:moveTo>
                    <a:pt x="4" y="928"/>
                  </a:moveTo>
                  <a:lnTo>
                    <a:pt x="4" y="933"/>
                  </a:lnTo>
                  <a:lnTo>
                    <a:pt x="3" y="933"/>
                  </a:lnTo>
                  <a:lnTo>
                    <a:pt x="3" y="928"/>
                  </a:lnTo>
                  <a:lnTo>
                    <a:pt x="4" y="928"/>
                  </a:lnTo>
                  <a:close/>
                  <a:moveTo>
                    <a:pt x="4" y="936"/>
                  </a:moveTo>
                  <a:lnTo>
                    <a:pt x="4" y="940"/>
                  </a:lnTo>
                  <a:lnTo>
                    <a:pt x="3" y="940"/>
                  </a:lnTo>
                  <a:lnTo>
                    <a:pt x="3" y="936"/>
                  </a:lnTo>
                  <a:lnTo>
                    <a:pt x="4" y="936"/>
                  </a:lnTo>
                  <a:close/>
                  <a:moveTo>
                    <a:pt x="4" y="944"/>
                  </a:moveTo>
                  <a:lnTo>
                    <a:pt x="4" y="948"/>
                  </a:lnTo>
                  <a:lnTo>
                    <a:pt x="3" y="948"/>
                  </a:lnTo>
                  <a:lnTo>
                    <a:pt x="3" y="944"/>
                  </a:lnTo>
                  <a:lnTo>
                    <a:pt x="4" y="944"/>
                  </a:lnTo>
                  <a:close/>
                  <a:moveTo>
                    <a:pt x="4" y="952"/>
                  </a:moveTo>
                  <a:lnTo>
                    <a:pt x="4" y="956"/>
                  </a:lnTo>
                  <a:lnTo>
                    <a:pt x="3" y="956"/>
                  </a:lnTo>
                  <a:lnTo>
                    <a:pt x="3" y="952"/>
                  </a:lnTo>
                  <a:lnTo>
                    <a:pt x="4" y="952"/>
                  </a:lnTo>
                  <a:close/>
                  <a:moveTo>
                    <a:pt x="4" y="959"/>
                  </a:moveTo>
                  <a:lnTo>
                    <a:pt x="4" y="964"/>
                  </a:lnTo>
                  <a:lnTo>
                    <a:pt x="3" y="964"/>
                  </a:lnTo>
                  <a:lnTo>
                    <a:pt x="3" y="959"/>
                  </a:lnTo>
                  <a:lnTo>
                    <a:pt x="4" y="959"/>
                  </a:lnTo>
                  <a:close/>
                  <a:moveTo>
                    <a:pt x="4" y="967"/>
                  </a:moveTo>
                  <a:lnTo>
                    <a:pt x="4" y="971"/>
                  </a:lnTo>
                  <a:lnTo>
                    <a:pt x="3" y="971"/>
                  </a:lnTo>
                  <a:lnTo>
                    <a:pt x="3" y="967"/>
                  </a:lnTo>
                  <a:lnTo>
                    <a:pt x="4" y="967"/>
                  </a:lnTo>
                  <a:close/>
                  <a:moveTo>
                    <a:pt x="4" y="975"/>
                  </a:moveTo>
                  <a:lnTo>
                    <a:pt x="4" y="979"/>
                  </a:lnTo>
                  <a:lnTo>
                    <a:pt x="3" y="979"/>
                  </a:lnTo>
                  <a:lnTo>
                    <a:pt x="3" y="975"/>
                  </a:lnTo>
                  <a:lnTo>
                    <a:pt x="4" y="975"/>
                  </a:lnTo>
                  <a:close/>
                  <a:moveTo>
                    <a:pt x="4" y="982"/>
                  </a:moveTo>
                  <a:lnTo>
                    <a:pt x="4" y="987"/>
                  </a:lnTo>
                  <a:lnTo>
                    <a:pt x="3" y="987"/>
                  </a:lnTo>
                  <a:lnTo>
                    <a:pt x="3" y="982"/>
                  </a:lnTo>
                  <a:lnTo>
                    <a:pt x="4" y="982"/>
                  </a:lnTo>
                  <a:close/>
                  <a:moveTo>
                    <a:pt x="5" y="990"/>
                  </a:moveTo>
                  <a:lnTo>
                    <a:pt x="5" y="995"/>
                  </a:lnTo>
                  <a:lnTo>
                    <a:pt x="3" y="995"/>
                  </a:lnTo>
                  <a:lnTo>
                    <a:pt x="3" y="990"/>
                  </a:lnTo>
                  <a:lnTo>
                    <a:pt x="5" y="990"/>
                  </a:lnTo>
                  <a:close/>
                  <a:moveTo>
                    <a:pt x="5" y="998"/>
                  </a:moveTo>
                  <a:lnTo>
                    <a:pt x="5" y="1002"/>
                  </a:lnTo>
                  <a:lnTo>
                    <a:pt x="3" y="1002"/>
                  </a:lnTo>
                  <a:lnTo>
                    <a:pt x="3" y="998"/>
                  </a:lnTo>
                  <a:lnTo>
                    <a:pt x="5" y="998"/>
                  </a:lnTo>
                  <a:close/>
                  <a:moveTo>
                    <a:pt x="5" y="1006"/>
                  </a:moveTo>
                  <a:lnTo>
                    <a:pt x="5" y="1010"/>
                  </a:lnTo>
                  <a:lnTo>
                    <a:pt x="4" y="1010"/>
                  </a:lnTo>
                  <a:lnTo>
                    <a:pt x="3" y="1006"/>
                  </a:lnTo>
                  <a:lnTo>
                    <a:pt x="5" y="1006"/>
                  </a:lnTo>
                  <a:close/>
                  <a:moveTo>
                    <a:pt x="5" y="1013"/>
                  </a:moveTo>
                  <a:lnTo>
                    <a:pt x="5" y="1018"/>
                  </a:lnTo>
                  <a:lnTo>
                    <a:pt x="4" y="1018"/>
                  </a:lnTo>
                  <a:lnTo>
                    <a:pt x="4" y="1013"/>
                  </a:lnTo>
                  <a:lnTo>
                    <a:pt x="5" y="1013"/>
                  </a:lnTo>
                  <a:close/>
                  <a:moveTo>
                    <a:pt x="5" y="1021"/>
                  </a:moveTo>
                  <a:lnTo>
                    <a:pt x="5" y="1026"/>
                  </a:lnTo>
                  <a:lnTo>
                    <a:pt x="4" y="1026"/>
                  </a:lnTo>
                  <a:lnTo>
                    <a:pt x="4" y="1021"/>
                  </a:lnTo>
                  <a:lnTo>
                    <a:pt x="5" y="1021"/>
                  </a:lnTo>
                  <a:close/>
                  <a:moveTo>
                    <a:pt x="5" y="1029"/>
                  </a:moveTo>
                  <a:lnTo>
                    <a:pt x="5" y="1033"/>
                  </a:lnTo>
                  <a:lnTo>
                    <a:pt x="4" y="1033"/>
                  </a:lnTo>
                  <a:lnTo>
                    <a:pt x="4" y="1029"/>
                  </a:lnTo>
                  <a:lnTo>
                    <a:pt x="5" y="1029"/>
                  </a:lnTo>
                  <a:close/>
                  <a:moveTo>
                    <a:pt x="5" y="1037"/>
                  </a:moveTo>
                  <a:lnTo>
                    <a:pt x="5" y="1041"/>
                  </a:lnTo>
                  <a:lnTo>
                    <a:pt x="4" y="1041"/>
                  </a:lnTo>
                  <a:lnTo>
                    <a:pt x="4" y="1037"/>
                  </a:lnTo>
                  <a:lnTo>
                    <a:pt x="5" y="1037"/>
                  </a:lnTo>
                  <a:close/>
                  <a:moveTo>
                    <a:pt x="5" y="1044"/>
                  </a:moveTo>
                  <a:lnTo>
                    <a:pt x="5" y="1049"/>
                  </a:lnTo>
                  <a:lnTo>
                    <a:pt x="4" y="1049"/>
                  </a:lnTo>
                  <a:lnTo>
                    <a:pt x="4" y="1044"/>
                  </a:lnTo>
                  <a:lnTo>
                    <a:pt x="5" y="1044"/>
                  </a:lnTo>
                  <a:close/>
                  <a:moveTo>
                    <a:pt x="5" y="1052"/>
                  </a:moveTo>
                  <a:lnTo>
                    <a:pt x="5" y="1057"/>
                  </a:lnTo>
                  <a:lnTo>
                    <a:pt x="4" y="1057"/>
                  </a:lnTo>
                  <a:lnTo>
                    <a:pt x="4" y="1052"/>
                  </a:lnTo>
                  <a:lnTo>
                    <a:pt x="5" y="1052"/>
                  </a:lnTo>
                  <a:close/>
                  <a:moveTo>
                    <a:pt x="5" y="1060"/>
                  </a:moveTo>
                  <a:lnTo>
                    <a:pt x="5" y="1064"/>
                  </a:lnTo>
                  <a:lnTo>
                    <a:pt x="4" y="1064"/>
                  </a:lnTo>
                  <a:lnTo>
                    <a:pt x="4" y="1060"/>
                  </a:lnTo>
                  <a:lnTo>
                    <a:pt x="5" y="1060"/>
                  </a:lnTo>
                  <a:close/>
                  <a:moveTo>
                    <a:pt x="5" y="1068"/>
                  </a:moveTo>
                  <a:lnTo>
                    <a:pt x="5" y="1072"/>
                  </a:lnTo>
                  <a:lnTo>
                    <a:pt x="4" y="1072"/>
                  </a:lnTo>
                  <a:lnTo>
                    <a:pt x="4" y="1068"/>
                  </a:lnTo>
                  <a:lnTo>
                    <a:pt x="5" y="1068"/>
                  </a:lnTo>
                  <a:close/>
                  <a:moveTo>
                    <a:pt x="5" y="1075"/>
                  </a:moveTo>
                  <a:lnTo>
                    <a:pt x="5" y="1080"/>
                  </a:lnTo>
                  <a:lnTo>
                    <a:pt x="4" y="1080"/>
                  </a:lnTo>
                  <a:lnTo>
                    <a:pt x="4" y="1075"/>
                  </a:lnTo>
                  <a:lnTo>
                    <a:pt x="5" y="1075"/>
                  </a:lnTo>
                  <a:close/>
                  <a:moveTo>
                    <a:pt x="5" y="1083"/>
                  </a:moveTo>
                  <a:lnTo>
                    <a:pt x="5" y="1088"/>
                  </a:lnTo>
                  <a:lnTo>
                    <a:pt x="4" y="1088"/>
                  </a:lnTo>
                  <a:lnTo>
                    <a:pt x="4" y="1083"/>
                  </a:lnTo>
                  <a:lnTo>
                    <a:pt x="5" y="1083"/>
                  </a:lnTo>
                  <a:close/>
                  <a:moveTo>
                    <a:pt x="5" y="1091"/>
                  </a:moveTo>
                  <a:lnTo>
                    <a:pt x="5" y="1095"/>
                  </a:lnTo>
                  <a:lnTo>
                    <a:pt x="4" y="1095"/>
                  </a:lnTo>
                  <a:lnTo>
                    <a:pt x="4" y="1091"/>
                  </a:lnTo>
                  <a:lnTo>
                    <a:pt x="5" y="1091"/>
                  </a:lnTo>
                  <a:close/>
                  <a:moveTo>
                    <a:pt x="5" y="1099"/>
                  </a:moveTo>
                  <a:lnTo>
                    <a:pt x="5" y="1103"/>
                  </a:lnTo>
                  <a:lnTo>
                    <a:pt x="4" y="1103"/>
                  </a:lnTo>
                  <a:lnTo>
                    <a:pt x="4" y="1099"/>
                  </a:lnTo>
                  <a:lnTo>
                    <a:pt x="5" y="1099"/>
                  </a:lnTo>
                  <a:close/>
                  <a:moveTo>
                    <a:pt x="5" y="1106"/>
                  </a:moveTo>
                  <a:lnTo>
                    <a:pt x="5" y="1111"/>
                  </a:lnTo>
                  <a:lnTo>
                    <a:pt x="4" y="1111"/>
                  </a:lnTo>
                  <a:lnTo>
                    <a:pt x="4"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5" y="1130"/>
                  </a:moveTo>
                  <a:lnTo>
                    <a:pt x="5" y="1134"/>
                  </a:lnTo>
                  <a:lnTo>
                    <a:pt x="4" y="1134"/>
                  </a:lnTo>
                  <a:lnTo>
                    <a:pt x="4" y="1130"/>
                  </a:lnTo>
                  <a:lnTo>
                    <a:pt x="5" y="1130"/>
                  </a:lnTo>
                  <a:close/>
                  <a:moveTo>
                    <a:pt x="5" y="1137"/>
                  </a:moveTo>
                  <a:lnTo>
                    <a:pt x="5" y="1142"/>
                  </a:lnTo>
                  <a:lnTo>
                    <a:pt x="4" y="1142"/>
                  </a:lnTo>
                  <a:lnTo>
                    <a:pt x="4" y="1137"/>
                  </a:lnTo>
                  <a:lnTo>
                    <a:pt x="5" y="1137"/>
                  </a:lnTo>
                  <a:close/>
                  <a:moveTo>
                    <a:pt x="5" y="1145"/>
                  </a:moveTo>
                  <a:lnTo>
                    <a:pt x="5" y="1149"/>
                  </a:lnTo>
                  <a:lnTo>
                    <a:pt x="4" y="1149"/>
                  </a:lnTo>
                  <a:lnTo>
                    <a:pt x="4" y="1145"/>
                  </a:lnTo>
                  <a:lnTo>
                    <a:pt x="5" y="1145"/>
                  </a:lnTo>
                  <a:close/>
                  <a:moveTo>
                    <a:pt x="5" y="1153"/>
                  </a:moveTo>
                  <a:lnTo>
                    <a:pt x="5" y="1157"/>
                  </a:lnTo>
                  <a:lnTo>
                    <a:pt x="4" y="1157"/>
                  </a:lnTo>
                  <a:lnTo>
                    <a:pt x="4" y="1153"/>
                  </a:lnTo>
                  <a:lnTo>
                    <a:pt x="5" y="1153"/>
                  </a:lnTo>
                  <a:close/>
                  <a:moveTo>
                    <a:pt x="5" y="1160"/>
                  </a:moveTo>
                  <a:lnTo>
                    <a:pt x="5" y="1165"/>
                  </a:lnTo>
                  <a:lnTo>
                    <a:pt x="4" y="1165"/>
                  </a:lnTo>
                  <a:lnTo>
                    <a:pt x="4" y="1160"/>
                  </a:lnTo>
                  <a:lnTo>
                    <a:pt x="5" y="1160"/>
                  </a:lnTo>
                  <a:close/>
                  <a:moveTo>
                    <a:pt x="5" y="1168"/>
                  </a:moveTo>
                  <a:lnTo>
                    <a:pt x="5" y="1173"/>
                  </a:lnTo>
                  <a:lnTo>
                    <a:pt x="4" y="1173"/>
                  </a:lnTo>
                  <a:lnTo>
                    <a:pt x="4" y="1168"/>
                  </a:lnTo>
                  <a:lnTo>
                    <a:pt x="5" y="1168"/>
                  </a:lnTo>
                  <a:close/>
                  <a:moveTo>
                    <a:pt x="5" y="1176"/>
                  </a:moveTo>
                  <a:lnTo>
                    <a:pt x="5" y="1180"/>
                  </a:lnTo>
                  <a:lnTo>
                    <a:pt x="4" y="1180"/>
                  </a:lnTo>
                  <a:lnTo>
                    <a:pt x="4" y="1176"/>
                  </a:lnTo>
                  <a:lnTo>
                    <a:pt x="5" y="1176"/>
                  </a:lnTo>
                  <a:close/>
                  <a:moveTo>
                    <a:pt x="5" y="1184"/>
                  </a:moveTo>
                  <a:lnTo>
                    <a:pt x="5" y="1188"/>
                  </a:lnTo>
                  <a:lnTo>
                    <a:pt x="4" y="1188"/>
                  </a:lnTo>
                  <a:lnTo>
                    <a:pt x="4" y="1184"/>
                  </a:lnTo>
                  <a:lnTo>
                    <a:pt x="5" y="1184"/>
                  </a:lnTo>
                  <a:close/>
                  <a:moveTo>
                    <a:pt x="5" y="1191"/>
                  </a:moveTo>
                  <a:lnTo>
                    <a:pt x="5" y="1196"/>
                  </a:lnTo>
                  <a:lnTo>
                    <a:pt x="4" y="1196"/>
                  </a:lnTo>
                  <a:lnTo>
                    <a:pt x="4" y="1191"/>
                  </a:lnTo>
                  <a:lnTo>
                    <a:pt x="5" y="1191"/>
                  </a:lnTo>
                  <a:close/>
                  <a:moveTo>
                    <a:pt x="5" y="1199"/>
                  </a:moveTo>
                  <a:lnTo>
                    <a:pt x="5" y="1204"/>
                  </a:lnTo>
                  <a:lnTo>
                    <a:pt x="4" y="1204"/>
                  </a:lnTo>
                  <a:lnTo>
                    <a:pt x="4" y="1199"/>
                  </a:lnTo>
                  <a:lnTo>
                    <a:pt x="5" y="1199"/>
                  </a:lnTo>
                  <a:close/>
                  <a:moveTo>
                    <a:pt x="5" y="1207"/>
                  </a:moveTo>
                  <a:lnTo>
                    <a:pt x="5" y="1211"/>
                  </a:lnTo>
                  <a:lnTo>
                    <a:pt x="4" y="1211"/>
                  </a:lnTo>
                  <a:lnTo>
                    <a:pt x="4" y="1207"/>
                  </a:lnTo>
                  <a:lnTo>
                    <a:pt x="5" y="1207"/>
                  </a:lnTo>
                  <a:close/>
                  <a:moveTo>
                    <a:pt x="5" y="1215"/>
                  </a:moveTo>
                  <a:lnTo>
                    <a:pt x="5" y="1219"/>
                  </a:lnTo>
                  <a:lnTo>
                    <a:pt x="4" y="1219"/>
                  </a:lnTo>
                  <a:lnTo>
                    <a:pt x="4" y="1215"/>
                  </a:lnTo>
                  <a:lnTo>
                    <a:pt x="5" y="1215"/>
                  </a:lnTo>
                  <a:close/>
                  <a:moveTo>
                    <a:pt x="5" y="1222"/>
                  </a:moveTo>
                  <a:lnTo>
                    <a:pt x="5" y="1227"/>
                  </a:lnTo>
                  <a:lnTo>
                    <a:pt x="4" y="1227"/>
                  </a:lnTo>
                  <a:lnTo>
                    <a:pt x="4" y="1222"/>
                  </a:lnTo>
                  <a:lnTo>
                    <a:pt x="5" y="1222"/>
                  </a:lnTo>
                  <a:close/>
                  <a:moveTo>
                    <a:pt x="5" y="1230"/>
                  </a:moveTo>
                  <a:lnTo>
                    <a:pt x="5" y="1235"/>
                  </a:lnTo>
                  <a:lnTo>
                    <a:pt x="4" y="1235"/>
                  </a:lnTo>
                  <a:lnTo>
                    <a:pt x="4" y="1230"/>
                  </a:lnTo>
                  <a:lnTo>
                    <a:pt x="5" y="1230"/>
                  </a:lnTo>
                  <a:close/>
                  <a:moveTo>
                    <a:pt x="5" y="1238"/>
                  </a:moveTo>
                  <a:lnTo>
                    <a:pt x="5" y="1242"/>
                  </a:lnTo>
                  <a:lnTo>
                    <a:pt x="4" y="1242"/>
                  </a:lnTo>
                  <a:lnTo>
                    <a:pt x="4" y="1238"/>
                  </a:lnTo>
                  <a:lnTo>
                    <a:pt x="5" y="1238"/>
                  </a:lnTo>
                  <a:close/>
                  <a:moveTo>
                    <a:pt x="5" y="1246"/>
                  </a:moveTo>
                  <a:lnTo>
                    <a:pt x="5" y="1250"/>
                  </a:lnTo>
                  <a:lnTo>
                    <a:pt x="4" y="1250"/>
                  </a:lnTo>
                  <a:lnTo>
                    <a:pt x="4" y="1246"/>
                  </a:lnTo>
                  <a:lnTo>
                    <a:pt x="5" y="1246"/>
                  </a:lnTo>
                  <a:close/>
                  <a:moveTo>
                    <a:pt x="5" y="1253"/>
                  </a:moveTo>
                  <a:lnTo>
                    <a:pt x="5" y="1258"/>
                  </a:lnTo>
                  <a:lnTo>
                    <a:pt x="4" y="1258"/>
                  </a:lnTo>
                  <a:lnTo>
                    <a:pt x="4" y="1253"/>
                  </a:lnTo>
                  <a:lnTo>
                    <a:pt x="5" y="1253"/>
                  </a:lnTo>
                  <a:close/>
                  <a:moveTo>
                    <a:pt x="5" y="1261"/>
                  </a:moveTo>
                  <a:lnTo>
                    <a:pt x="6" y="1265"/>
                  </a:lnTo>
                  <a:lnTo>
                    <a:pt x="4" y="1265"/>
                  </a:lnTo>
                  <a:lnTo>
                    <a:pt x="4" y="1261"/>
                  </a:lnTo>
                  <a:lnTo>
                    <a:pt x="5" y="1261"/>
                  </a:lnTo>
                  <a:close/>
                  <a:moveTo>
                    <a:pt x="6" y="1269"/>
                  </a:moveTo>
                  <a:lnTo>
                    <a:pt x="6" y="1273"/>
                  </a:lnTo>
                  <a:lnTo>
                    <a:pt x="4" y="1273"/>
                  </a:lnTo>
                  <a:lnTo>
                    <a:pt x="4" y="1269"/>
                  </a:lnTo>
                  <a:lnTo>
                    <a:pt x="6" y="1269"/>
                  </a:lnTo>
                  <a:close/>
                  <a:moveTo>
                    <a:pt x="6" y="1277"/>
                  </a:moveTo>
                  <a:lnTo>
                    <a:pt x="6" y="1281"/>
                  </a:lnTo>
                  <a:lnTo>
                    <a:pt x="4" y="1281"/>
                  </a:lnTo>
                  <a:lnTo>
                    <a:pt x="4" y="1277"/>
                  </a:lnTo>
                  <a:lnTo>
                    <a:pt x="6" y="1277"/>
                  </a:lnTo>
                  <a:close/>
                  <a:moveTo>
                    <a:pt x="6" y="1284"/>
                  </a:moveTo>
                  <a:lnTo>
                    <a:pt x="6" y="1289"/>
                  </a:lnTo>
                  <a:lnTo>
                    <a:pt x="4" y="1289"/>
                  </a:lnTo>
                  <a:lnTo>
                    <a:pt x="4" y="1284"/>
                  </a:lnTo>
                  <a:lnTo>
                    <a:pt x="6" y="1284"/>
                  </a:lnTo>
                  <a:close/>
                  <a:moveTo>
                    <a:pt x="6" y="1292"/>
                  </a:moveTo>
                  <a:lnTo>
                    <a:pt x="6" y="1296"/>
                  </a:lnTo>
                  <a:lnTo>
                    <a:pt x="4" y="1296"/>
                  </a:lnTo>
                  <a:lnTo>
                    <a:pt x="4" y="1292"/>
                  </a:lnTo>
                  <a:lnTo>
                    <a:pt x="6" y="1292"/>
                  </a:lnTo>
                  <a:close/>
                  <a:moveTo>
                    <a:pt x="6" y="1300"/>
                  </a:moveTo>
                  <a:lnTo>
                    <a:pt x="6" y="1304"/>
                  </a:lnTo>
                  <a:lnTo>
                    <a:pt x="5" y="1304"/>
                  </a:lnTo>
                  <a:lnTo>
                    <a:pt x="4" y="1300"/>
                  </a:lnTo>
                  <a:lnTo>
                    <a:pt x="6" y="1300"/>
                  </a:lnTo>
                  <a:close/>
                  <a:moveTo>
                    <a:pt x="6" y="1308"/>
                  </a:moveTo>
                  <a:lnTo>
                    <a:pt x="6" y="1312"/>
                  </a:lnTo>
                  <a:lnTo>
                    <a:pt x="5" y="1312"/>
                  </a:lnTo>
                  <a:lnTo>
                    <a:pt x="5" y="1308"/>
                  </a:lnTo>
                  <a:lnTo>
                    <a:pt x="6" y="1308"/>
                  </a:lnTo>
                  <a:close/>
                  <a:moveTo>
                    <a:pt x="6" y="1315"/>
                  </a:moveTo>
                  <a:lnTo>
                    <a:pt x="6" y="1320"/>
                  </a:lnTo>
                  <a:lnTo>
                    <a:pt x="5" y="1320"/>
                  </a:lnTo>
                  <a:lnTo>
                    <a:pt x="5" y="1315"/>
                  </a:lnTo>
                  <a:lnTo>
                    <a:pt x="6" y="1315"/>
                  </a:lnTo>
                  <a:close/>
                  <a:moveTo>
                    <a:pt x="6" y="1323"/>
                  </a:moveTo>
                  <a:lnTo>
                    <a:pt x="6" y="1327"/>
                  </a:lnTo>
                  <a:lnTo>
                    <a:pt x="5" y="1327"/>
                  </a:lnTo>
                  <a:lnTo>
                    <a:pt x="5" y="1323"/>
                  </a:lnTo>
                  <a:lnTo>
                    <a:pt x="6" y="1323"/>
                  </a:lnTo>
                  <a:close/>
                  <a:moveTo>
                    <a:pt x="6" y="1331"/>
                  </a:moveTo>
                  <a:lnTo>
                    <a:pt x="6" y="1335"/>
                  </a:lnTo>
                  <a:lnTo>
                    <a:pt x="5" y="1335"/>
                  </a:lnTo>
                  <a:lnTo>
                    <a:pt x="5" y="1331"/>
                  </a:lnTo>
                  <a:lnTo>
                    <a:pt x="6" y="1331"/>
                  </a:lnTo>
                  <a:close/>
                  <a:moveTo>
                    <a:pt x="6" y="1338"/>
                  </a:moveTo>
                  <a:lnTo>
                    <a:pt x="6" y="1343"/>
                  </a:lnTo>
                  <a:lnTo>
                    <a:pt x="5" y="1343"/>
                  </a:lnTo>
                  <a:lnTo>
                    <a:pt x="5" y="1338"/>
                  </a:lnTo>
                  <a:lnTo>
                    <a:pt x="6" y="1338"/>
                  </a:lnTo>
                  <a:close/>
                  <a:moveTo>
                    <a:pt x="6" y="1346"/>
                  </a:moveTo>
                  <a:lnTo>
                    <a:pt x="6" y="1351"/>
                  </a:lnTo>
                  <a:lnTo>
                    <a:pt x="5" y="1351"/>
                  </a:lnTo>
                  <a:lnTo>
                    <a:pt x="5" y="1346"/>
                  </a:lnTo>
                  <a:lnTo>
                    <a:pt x="6" y="1346"/>
                  </a:lnTo>
                  <a:close/>
                  <a:moveTo>
                    <a:pt x="6" y="1354"/>
                  </a:moveTo>
                  <a:lnTo>
                    <a:pt x="6" y="1358"/>
                  </a:lnTo>
                  <a:lnTo>
                    <a:pt x="5" y="1358"/>
                  </a:lnTo>
                  <a:lnTo>
                    <a:pt x="5" y="1354"/>
                  </a:lnTo>
                  <a:lnTo>
                    <a:pt x="6" y="1354"/>
                  </a:lnTo>
                  <a:close/>
                  <a:moveTo>
                    <a:pt x="6" y="1362"/>
                  </a:moveTo>
                  <a:lnTo>
                    <a:pt x="6" y="1366"/>
                  </a:lnTo>
                  <a:lnTo>
                    <a:pt x="5" y="1366"/>
                  </a:lnTo>
                  <a:lnTo>
                    <a:pt x="5" y="1362"/>
                  </a:lnTo>
                  <a:lnTo>
                    <a:pt x="6" y="1362"/>
                  </a:lnTo>
                  <a:close/>
                  <a:moveTo>
                    <a:pt x="6" y="1369"/>
                  </a:moveTo>
                  <a:lnTo>
                    <a:pt x="6" y="1374"/>
                  </a:lnTo>
                  <a:lnTo>
                    <a:pt x="5" y="1374"/>
                  </a:lnTo>
                  <a:lnTo>
                    <a:pt x="5" y="1369"/>
                  </a:lnTo>
                  <a:lnTo>
                    <a:pt x="6" y="1369"/>
                  </a:lnTo>
                  <a:close/>
                  <a:moveTo>
                    <a:pt x="6" y="1377"/>
                  </a:moveTo>
                  <a:lnTo>
                    <a:pt x="6" y="1382"/>
                  </a:lnTo>
                  <a:lnTo>
                    <a:pt x="5" y="1382"/>
                  </a:lnTo>
                  <a:lnTo>
                    <a:pt x="5" y="1377"/>
                  </a:lnTo>
                  <a:lnTo>
                    <a:pt x="6" y="1377"/>
                  </a:lnTo>
                  <a:close/>
                  <a:moveTo>
                    <a:pt x="6" y="1385"/>
                  </a:moveTo>
                  <a:lnTo>
                    <a:pt x="6" y="1389"/>
                  </a:lnTo>
                  <a:lnTo>
                    <a:pt x="5" y="1389"/>
                  </a:lnTo>
                  <a:lnTo>
                    <a:pt x="5" y="1385"/>
                  </a:lnTo>
                  <a:lnTo>
                    <a:pt x="6" y="1385"/>
                  </a:lnTo>
                  <a:close/>
                  <a:moveTo>
                    <a:pt x="6" y="1393"/>
                  </a:moveTo>
                  <a:lnTo>
                    <a:pt x="6" y="1397"/>
                  </a:lnTo>
                  <a:lnTo>
                    <a:pt x="5" y="1397"/>
                  </a:lnTo>
                  <a:lnTo>
                    <a:pt x="5" y="1393"/>
                  </a:lnTo>
                  <a:lnTo>
                    <a:pt x="6" y="1393"/>
                  </a:lnTo>
                  <a:close/>
                  <a:moveTo>
                    <a:pt x="6" y="1400"/>
                  </a:moveTo>
                  <a:lnTo>
                    <a:pt x="6" y="1405"/>
                  </a:lnTo>
                  <a:lnTo>
                    <a:pt x="5" y="1405"/>
                  </a:lnTo>
                  <a:lnTo>
                    <a:pt x="5" y="1400"/>
                  </a:lnTo>
                  <a:lnTo>
                    <a:pt x="6" y="1400"/>
                  </a:lnTo>
                  <a:close/>
                  <a:moveTo>
                    <a:pt x="6" y="1408"/>
                  </a:moveTo>
                  <a:lnTo>
                    <a:pt x="6" y="1413"/>
                  </a:lnTo>
                  <a:lnTo>
                    <a:pt x="5" y="1413"/>
                  </a:lnTo>
                  <a:lnTo>
                    <a:pt x="5" y="1408"/>
                  </a:lnTo>
                  <a:lnTo>
                    <a:pt x="6" y="1408"/>
                  </a:lnTo>
                  <a:close/>
                  <a:moveTo>
                    <a:pt x="6" y="1416"/>
                  </a:moveTo>
                  <a:lnTo>
                    <a:pt x="6" y="1420"/>
                  </a:lnTo>
                  <a:lnTo>
                    <a:pt x="5" y="1420"/>
                  </a:lnTo>
                  <a:lnTo>
                    <a:pt x="5" y="1416"/>
                  </a:lnTo>
                  <a:lnTo>
                    <a:pt x="6" y="1416"/>
                  </a:lnTo>
                  <a:close/>
                  <a:moveTo>
                    <a:pt x="6" y="1424"/>
                  </a:moveTo>
                  <a:lnTo>
                    <a:pt x="6" y="1428"/>
                  </a:lnTo>
                  <a:lnTo>
                    <a:pt x="5" y="1428"/>
                  </a:lnTo>
                  <a:lnTo>
                    <a:pt x="5" y="1424"/>
                  </a:lnTo>
                  <a:lnTo>
                    <a:pt x="6" y="1424"/>
                  </a:lnTo>
                  <a:close/>
                  <a:moveTo>
                    <a:pt x="6" y="1431"/>
                  </a:moveTo>
                  <a:lnTo>
                    <a:pt x="6" y="1436"/>
                  </a:lnTo>
                  <a:lnTo>
                    <a:pt x="5" y="1436"/>
                  </a:lnTo>
                  <a:lnTo>
                    <a:pt x="5" y="1431"/>
                  </a:lnTo>
                  <a:lnTo>
                    <a:pt x="6" y="1431"/>
                  </a:lnTo>
                  <a:close/>
                  <a:moveTo>
                    <a:pt x="6" y="1439"/>
                  </a:moveTo>
                  <a:lnTo>
                    <a:pt x="6" y="1443"/>
                  </a:lnTo>
                  <a:lnTo>
                    <a:pt x="5" y="1443"/>
                  </a:lnTo>
                  <a:lnTo>
                    <a:pt x="5" y="1439"/>
                  </a:lnTo>
                  <a:lnTo>
                    <a:pt x="6" y="1439"/>
                  </a:lnTo>
                  <a:close/>
                  <a:moveTo>
                    <a:pt x="6" y="1447"/>
                  </a:moveTo>
                  <a:lnTo>
                    <a:pt x="6" y="1451"/>
                  </a:lnTo>
                  <a:lnTo>
                    <a:pt x="5" y="1451"/>
                  </a:lnTo>
                  <a:lnTo>
                    <a:pt x="5" y="1447"/>
                  </a:lnTo>
                  <a:lnTo>
                    <a:pt x="6" y="1447"/>
                  </a:lnTo>
                  <a:close/>
                  <a:moveTo>
                    <a:pt x="6" y="1455"/>
                  </a:moveTo>
                  <a:lnTo>
                    <a:pt x="6" y="1459"/>
                  </a:lnTo>
                  <a:lnTo>
                    <a:pt x="5" y="1459"/>
                  </a:lnTo>
                  <a:lnTo>
                    <a:pt x="5" y="1455"/>
                  </a:lnTo>
                  <a:lnTo>
                    <a:pt x="6" y="1455"/>
                  </a:lnTo>
                  <a:close/>
                  <a:moveTo>
                    <a:pt x="6" y="1462"/>
                  </a:moveTo>
                  <a:lnTo>
                    <a:pt x="6" y="1467"/>
                  </a:lnTo>
                  <a:lnTo>
                    <a:pt x="5" y="1467"/>
                  </a:lnTo>
                  <a:lnTo>
                    <a:pt x="5" y="1462"/>
                  </a:lnTo>
                  <a:lnTo>
                    <a:pt x="6" y="1462"/>
                  </a:lnTo>
                  <a:close/>
                  <a:moveTo>
                    <a:pt x="6" y="1470"/>
                  </a:moveTo>
                  <a:lnTo>
                    <a:pt x="6" y="1474"/>
                  </a:lnTo>
                  <a:lnTo>
                    <a:pt x="5" y="1474"/>
                  </a:lnTo>
                  <a:lnTo>
                    <a:pt x="5" y="1470"/>
                  </a:lnTo>
                  <a:lnTo>
                    <a:pt x="6" y="1470"/>
                  </a:lnTo>
                  <a:close/>
                  <a:moveTo>
                    <a:pt x="6" y="1478"/>
                  </a:moveTo>
                  <a:lnTo>
                    <a:pt x="6" y="1482"/>
                  </a:lnTo>
                  <a:lnTo>
                    <a:pt x="5" y="1482"/>
                  </a:lnTo>
                  <a:lnTo>
                    <a:pt x="5" y="1478"/>
                  </a:lnTo>
                  <a:lnTo>
                    <a:pt x="6" y="1478"/>
                  </a:lnTo>
                  <a:close/>
                  <a:moveTo>
                    <a:pt x="6" y="1485"/>
                  </a:moveTo>
                  <a:lnTo>
                    <a:pt x="6" y="1490"/>
                  </a:lnTo>
                  <a:lnTo>
                    <a:pt x="5" y="1490"/>
                  </a:lnTo>
                  <a:lnTo>
                    <a:pt x="5" y="1485"/>
                  </a:lnTo>
                  <a:lnTo>
                    <a:pt x="6" y="1485"/>
                  </a:lnTo>
                  <a:close/>
                  <a:moveTo>
                    <a:pt x="6" y="1493"/>
                  </a:moveTo>
                  <a:lnTo>
                    <a:pt x="6" y="1498"/>
                  </a:lnTo>
                  <a:lnTo>
                    <a:pt x="5" y="1498"/>
                  </a:lnTo>
                  <a:lnTo>
                    <a:pt x="5" y="1493"/>
                  </a:lnTo>
                  <a:lnTo>
                    <a:pt x="6" y="1493"/>
                  </a:lnTo>
                  <a:close/>
                  <a:moveTo>
                    <a:pt x="6" y="1501"/>
                  </a:moveTo>
                  <a:lnTo>
                    <a:pt x="6" y="1505"/>
                  </a:lnTo>
                  <a:lnTo>
                    <a:pt x="5" y="1505"/>
                  </a:lnTo>
                  <a:lnTo>
                    <a:pt x="5" y="1501"/>
                  </a:lnTo>
                  <a:lnTo>
                    <a:pt x="6" y="1501"/>
                  </a:lnTo>
                  <a:close/>
                  <a:moveTo>
                    <a:pt x="6" y="1509"/>
                  </a:moveTo>
                  <a:lnTo>
                    <a:pt x="6" y="1513"/>
                  </a:lnTo>
                  <a:lnTo>
                    <a:pt x="5" y="1513"/>
                  </a:lnTo>
                  <a:lnTo>
                    <a:pt x="5" y="1509"/>
                  </a:lnTo>
                  <a:lnTo>
                    <a:pt x="6" y="1509"/>
                  </a:lnTo>
                  <a:close/>
                  <a:moveTo>
                    <a:pt x="6" y="1516"/>
                  </a:moveTo>
                  <a:lnTo>
                    <a:pt x="6" y="1521"/>
                  </a:lnTo>
                  <a:lnTo>
                    <a:pt x="5" y="1521"/>
                  </a:lnTo>
                  <a:lnTo>
                    <a:pt x="5" y="1516"/>
                  </a:lnTo>
                  <a:lnTo>
                    <a:pt x="6" y="1516"/>
                  </a:lnTo>
                  <a:close/>
                  <a:moveTo>
                    <a:pt x="6" y="1524"/>
                  </a:moveTo>
                  <a:lnTo>
                    <a:pt x="6" y="1529"/>
                  </a:lnTo>
                  <a:lnTo>
                    <a:pt x="5" y="1529"/>
                  </a:lnTo>
                  <a:lnTo>
                    <a:pt x="5" y="1524"/>
                  </a:lnTo>
                  <a:lnTo>
                    <a:pt x="6" y="1524"/>
                  </a:lnTo>
                  <a:close/>
                  <a:moveTo>
                    <a:pt x="6" y="1532"/>
                  </a:moveTo>
                  <a:lnTo>
                    <a:pt x="6" y="1536"/>
                  </a:lnTo>
                  <a:lnTo>
                    <a:pt x="5" y="1536"/>
                  </a:lnTo>
                  <a:lnTo>
                    <a:pt x="5" y="1532"/>
                  </a:lnTo>
                  <a:lnTo>
                    <a:pt x="6" y="1532"/>
                  </a:lnTo>
                  <a:close/>
                  <a:moveTo>
                    <a:pt x="6" y="1540"/>
                  </a:moveTo>
                  <a:lnTo>
                    <a:pt x="6" y="1544"/>
                  </a:lnTo>
                  <a:lnTo>
                    <a:pt x="5" y="1544"/>
                  </a:lnTo>
                  <a:lnTo>
                    <a:pt x="5" y="1540"/>
                  </a:lnTo>
                  <a:lnTo>
                    <a:pt x="6"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9" name="Freeform 10"/>
            <p:cNvSpPr>
              <a:spLocks noEditPoints="1"/>
            </p:cNvSpPr>
            <p:nvPr/>
          </p:nvSpPr>
          <p:spPr bwMode="auto">
            <a:xfrm>
              <a:off x="6114621" y="2024188"/>
              <a:ext cx="11113" cy="2451100"/>
            </a:xfrm>
            <a:custGeom>
              <a:avLst/>
              <a:gdLst>
                <a:gd name="T0" fmla="*/ 2 w 7"/>
                <a:gd name="T1" fmla="*/ 23 h 1544"/>
                <a:gd name="T2" fmla="*/ 2 w 7"/>
                <a:gd name="T3" fmla="*/ 50 h 1544"/>
                <a:gd name="T4" fmla="*/ 1 w 7"/>
                <a:gd name="T5" fmla="*/ 74 h 1544"/>
                <a:gd name="T6" fmla="*/ 1 w 7"/>
                <a:gd name="T7" fmla="*/ 92 h 1544"/>
                <a:gd name="T8" fmla="*/ 2 w 7"/>
                <a:gd name="T9" fmla="*/ 116 h 1544"/>
                <a:gd name="T10" fmla="*/ 2 w 7"/>
                <a:gd name="T11" fmla="*/ 147 h 1544"/>
                <a:gd name="T12" fmla="*/ 2 w 7"/>
                <a:gd name="T13" fmla="*/ 174 h 1544"/>
                <a:gd name="T14" fmla="*/ 1 w 7"/>
                <a:gd name="T15" fmla="*/ 197 h 1544"/>
                <a:gd name="T16" fmla="*/ 1 w 7"/>
                <a:gd name="T17" fmla="*/ 216 h 1544"/>
                <a:gd name="T18" fmla="*/ 2 w 7"/>
                <a:gd name="T19" fmla="*/ 239 h 1544"/>
                <a:gd name="T20" fmla="*/ 2 w 7"/>
                <a:gd name="T21" fmla="*/ 270 h 1544"/>
                <a:gd name="T22" fmla="*/ 3 w 7"/>
                <a:gd name="T23" fmla="*/ 298 h 1544"/>
                <a:gd name="T24" fmla="*/ 2 w 7"/>
                <a:gd name="T25" fmla="*/ 321 h 1544"/>
                <a:gd name="T26" fmla="*/ 2 w 7"/>
                <a:gd name="T27" fmla="*/ 340 h 1544"/>
                <a:gd name="T28" fmla="*/ 3 w 7"/>
                <a:gd name="T29" fmla="*/ 363 h 1544"/>
                <a:gd name="T30" fmla="*/ 3 w 7"/>
                <a:gd name="T31" fmla="*/ 394 h 1544"/>
                <a:gd name="T32" fmla="*/ 3 w 7"/>
                <a:gd name="T33" fmla="*/ 422 h 1544"/>
                <a:gd name="T34" fmla="*/ 2 w 7"/>
                <a:gd name="T35" fmla="*/ 445 h 1544"/>
                <a:gd name="T36" fmla="*/ 2 w 7"/>
                <a:gd name="T37" fmla="*/ 464 h 1544"/>
                <a:gd name="T38" fmla="*/ 3 w 7"/>
                <a:gd name="T39" fmla="*/ 487 h 1544"/>
                <a:gd name="T40" fmla="*/ 3 w 7"/>
                <a:gd name="T41" fmla="*/ 518 h 1544"/>
                <a:gd name="T42" fmla="*/ 3 w 7"/>
                <a:gd name="T43" fmla="*/ 546 h 1544"/>
                <a:gd name="T44" fmla="*/ 2 w 7"/>
                <a:gd name="T45" fmla="*/ 569 h 1544"/>
                <a:gd name="T46" fmla="*/ 2 w 7"/>
                <a:gd name="T47" fmla="*/ 588 h 1544"/>
                <a:gd name="T48" fmla="*/ 4 w 7"/>
                <a:gd name="T49" fmla="*/ 611 h 1544"/>
                <a:gd name="T50" fmla="*/ 4 w 7"/>
                <a:gd name="T51" fmla="*/ 642 h 1544"/>
                <a:gd name="T52" fmla="*/ 4 w 7"/>
                <a:gd name="T53" fmla="*/ 670 h 1544"/>
                <a:gd name="T54" fmla="*/ 3 w 7"/>
                <a:gd name="T55" fmla="*/ 693 h 1544"/>
                <a:gd name="T56" fmla="*/ 3 w 7"/>
                <a:gd name="T57" fmla="*/ 712 h 1544"/>
                <a:gd name="T58" fmla="*/ 4 w 7"/>
                <a:gd name="T59" fmla="*/ 735 h 1544"/>
                <a:gd name="T60" fmla="*/ 4 w 7"/>
                <a:gd name="T61" fmla="*/ 766 h 1544"/>
                <a:gd name="T62" fmla="*/ 4 w 7"/>
                <a:gd name="T63" fmla="*/ 793 h 1544"/>
                <a:gd name="T64" fmla="*/ 3 w 7"/>
                <a:gd name="T65" fmla="*/ 817 h 1544"/>
                <a:gd name="T66" fmla="*/ 3 w 7"/>
                <a:gd name="T67" fmla="*/ 835 h 1544"/>
                <a:gd name="T68" fmla="*/ 4 w 7"/>
                <a:gd name="T69" fmla="*/ 859 h 1544"/>
                <a:gd name="T70" fmla="*/ 5 w 7"/>
                <a:gd name="T71" fmla="*/ 889 h 1544"/>
                <a:gd name="T72" fmla="*/ 5 w 7"/>
                <a:gd name="T73" fmla="*/ 917 h 1544"/>
                <a:gd name="T74" fmla="*/ 4 w 7"/>
                <a:gd name="T75" fmla="*/ 940 h 1544"/>
                <a:gd name="T76" fmla="*/ 4 w 7"/>
                <a:gd name="T77" fmla="*/ 959 h 1544"/>
                <a:gd name="T78" fmla="*/ 5 w 7"/>
                <a:gd name="T79" fmla="*/ 982 h 1544"/>
                <a:gd name="T80" fmla="*/ 5 w 7"/>
                <a:gd name="T81" fmla="*/ 1013 h 1544"/>
                <a:gd name="T82" fmla="*/ 5 w 7"/>
                <a:gd name="T83" fmla="*/ 1041 h 1544"/>
                <a:gd name="T84" fmla="*/ 4 w 7"/>
                <a:gd name="T85" fmla="*/ 1064 h 1544"/>
                <a:gd name="T86" fmla="*/ 4 w 7"/>
                <a:gd name="T87" fmla="*/ 1083 h 1544"/>
                <a:gd name="T88" fmla="*/ 5 w 7"/>
                <a:gd name="T89" fmla="*/ 1106 h 1544"/>
                <a:gd name="T90" fmla="*/ 5 w 7"/>
                <a:gd name="T91" fmla="*/ 1137 h 1544"/>
                <a:gd name="T92" fmla="*/ 6 w 7"/>
                <a:gd name="T93" fmla="*/ 1165 h 1544"/>
                <a:gd name="T94" fmla="*/ 5 w 7"/>
                <a:gd name="T95" fmla="*/ 1188 h 1544"/>
                <a:gd name="T96" fmla="*/ 5 w 7"/>
                <a:gd name="T97" fmla="*/ 1207 h 1544"/>
                <a:gd name="T98" fmla="*/ 6 w 7"/>
                <a:gd name="T99" fmla="*/ 1230 h 1544"/>
                <a:gd name="T100" fmla="*/ 6 w 7"/>
                <a:gd name="T101" fmla="*/ 1261 h 1544"/>
                <a:gd name="T102" fmla="*/ 6 w 7"/>
                <a:gd name="T103" fmla="*/ 1289 h 1544"/>
                <a:gd name="T104" fmla="*/ 5 w 7"/>
                <a:gd name="T105" fmla="*/ 1312 h 1544"/>
                <a:gd name="T106" fmla="*/ 5 w 7"/>
                <a:gd name="T107" fmla="*/ 1331 h 1544"/>
                <a:gd name="T108" fmla="*/ 6 w 7"/>
                <a:gd name="T109" fmla="*/ 1354 h 1544"/>
                <a:gd name="T110" fmla="*/ 6 w 7"/>
                <a:gd name="T111" fmla="*/ 1385 h 1544"/>
                <a:gd name="T112" fmla="*/ 6 w 7"/>
                <a:gd name="T113" fmla="*/ 1412 h 1544"/>
                <a:gd name="T114" fmla="*/ 5 w 7"/>
                <a:gd name="T115" fmla="*/ 1436 h 1544"/>
                <a:gd name="T116" fmla="*/ 5 w 7"/>
                <a:gd name="T117" fmla="*/ 1454 h 1544"/>
                <a:gd name="T118" fmla="*/ 7 w 7"/>
                <a:gd name="T119" fmla="*/ 1478 h 1544"/>
                <a:gd name="T120" fmla="*/ 7 w 7"/>
                <a:gd name="T121" fmla="*/ 1509 h 1544"/>
                <a:gd name="T122" fmla="*/ 7 w 7"/>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544">
                  <a:moveTo>
                    <a:pt x="1" y="0"/>
                  </a:moveTo>
                  <a:lnTo>
                    <a:pt x="2" y="4"/>
                  </a:lnTo>
                  <a:lnTo>
                    <a:pt x="0" y="4"/>
                  </a:lnTo>
                  <a:lnTo>
                    <a:pt x="0" y="0"/>
                  </a:lnTo>
                  <a:lnTo>
                    <a:pt x="1" y="0"/>
                  </a:lnTo>
                  <a:close/>
                  <a:moveTo>
                    <a:pt x="2" y="7"/>
                  </a:moveTo>
                  <a:lnTo>
                    <a:pt x="2" y="12"/>
                  </a:lnTo>
                  <a:lnTo>
                    <a:pt x="0" y="12"/>
                  </a:lnTo>
                  <a:lnTo>
                    <a:pt x="0" y="7"/>
                  </a:lnTo>
                  <a:lnTo>
                    <a:pt x="2" y="7"/>
                  </a:lnTo>
                  <a:close/>
                  <a:moveTo>
                    <a:pt x="2" y="15"/>
                  </a:moveTo>
                  <a:lnTo>
                    <a:pt x="2" y="19"/>
                  </a:lnTo>
                  <a:lnTo>
                    <a:pt x="0" y="19"/>
                  </a:lnTo>
                  <a:lnTo>
                    <a:pt x="0" y="15"/>
                  </a:lnTo>
                  <a:lnTo>
                    <a:pt x="2" y="15"/>
                  </a:lnTo>
                  <a:close/>
                  <a:moveTo>
                    <a:pt x="2" y="23"/>
                  </a:moveTo>
                  <a:lnTo>
                    <a:pt x="2" y="27"/>
                  </a:lnTo>
                  <a:lnTo>
                    <a:pt x="0" y="27"/>
                  </a:lnTo>
                  <a:lnTo>
                    <a:pt x="0" y="23"/>
                  </a:lnTo>
                  <a:lnTo>
                    <a:pt x="2" y="23"/>
                  </a:lnTo>
                  <a:close/>
                  <a:moveTo>
                    <a:pt x="2" y="31"/>
                  </a:moveTo>
                  <a:lnTo>
                    <a:pt x="2" y="35"/>
                  </a:lnTo>
                  <a:lnTo>
                    <a:pt x="0" y="35"/>
                  </a:lnTo>
                  <a:lnTo>
                    <a:pt x="0" y="31"/>
                  </a:lnTo>
                  <a:lnTo>
                    <a:pt x="2" y="31"/>
                  </a:lnTo>
                  <a:close/>
                  <a:moveTo>
                    <a:pt x="2" y="38"/>
                  </a:moveTo>
                  <a:lnTo>
                    <a:pt x="2" y="43"/>
                  </a:lnTo>
                  <a:lnTo>
                    <a:pt x="1" y="43"/>
                  </a:lnTo>
                  <a:lnTo>
                    <a:pt x="0" y="38"/>
                  </a:lnTo>
                  <a:lnTo>
                    <a:pt x="2" y="38"/>
                  </a:lnTo>
                  <a:close/>
                  <a:moveTo>
                    <a:pt x="2" y="46"/>
                  </a:moveTo>
                  <a:lnTo>
                    <a:pt x="2" y="50"/>
                  </a:lnTo>
                  <a:lnTo>
                    <a:pt x="1" y="50"/>
                  </a:lnTo>
                  <a:lnTo>
                    <a:pt x="1" y="46"/>
                  </a:lnTo>
                  <a:lnTo>
                    <a:pt x="2" y="46"/>
                  </a:lnTo>
                  <a:close/>
                  <a:moveTo>
                    <a:pt x="2" y="54"/>
                  </a:moveTo>
                  <a:lnTo>
                    <a:pt x="2" y="58"/>
                  </a:lnTo>
                  <a:lnTo>
                    <a:pt x="1" y="58"/>
                  </a:lnTo>
                  <a:lnTo>
                    <a:pt x="1" y="54"/>
                  </a:lnTo>
                  <a:lnTo>
                    <a:pt x="2" y="54"/>
                  </a:lnTo>
                  <a:close/>
                  <a:moveTo>
                    <a:pt x="2" y="61"/>
                  </a:moveTo>
                  <a:lnTo>
                    <a:pt x="2" y="66"/>
                  </a:lnTo>
                  <a:lnTo>
                    <a:pt x="1" y="66"/>
                  </a:lnTo>
                  <a:lnTo>
                    <a:pt x="1" y="61"/>
                  </a:lnTo>
                  <a:lnTo>
                    <a:pt x="2" y="61"/>
                  </a:lnTo>
                  <a:close/>
                  <a:moveTo>
                    <a:pt x="2" y="69"/>
                  </a:moveTo>
                  <a:lnTo>
                    <a:pt x="2" y="74"/>
                  </a:lnTo>
                  <a:lnTo>
                    <a:pt x="1" y="74"/>
                  </a:lnTo>
                  <a:lnTo>
                    <a:pt x="1" y="69"/>
                  </a:lnTo>
                  <a:lnTo>
                    <a:pt x="2" y="69"/>
                  </a:lnTo>
                  <a:close/>
                  <a:moveTo>
                    <a:pt x="2" y="77"/>
                  </a:moveTo>
                  <a:lnTo>
                    <a:pt x="2" y="81"/>
                  </a:lnTo>
                  <a:lnTo>
                    <a:pt x="1" y="81"/>
                  </a:lnTo>
                  <a:lnTo>
                    <a:pt x="1" y="77"/>
                  </a:lnTo>
                  <a:lnTo>
                    <a:pt x="2" y="77"/>
                  </a:lnTo>
                  <a:close/>
                  <a:moveTo>
                    <a:pt x="2" y="85"/>
                  </a:moveTo>
                  <a:lnTo>
                    <a:pt x="2" y="89"/>
                  </a:lnTo>
                  <a:lnTo>
                    <a:pt x="1" y="89"/>
                  </a:lnTo>
                  <a:lnTo>
                    <a:pt x="1" y="85"/>
                  </a:lnTo>
                  <a:lnTo>
                    <a:pt x="2" y="85"/>
                  </a:lnTo>
                  <a:close/>
                  <a:moveTo>
                    <a:pt x="2" y="92"/>
                  </a:moveTo>
                  <a:lnTo>
                    <a:pt x="2" y="97"/>
                  </a:lnTo>
                  <a:lnTo>
                    <a:pt x="1" y="97"/>
                  </a:lnTo>
                  <a:lnTo>
                    <a:pt x="1" y="92"/>
                  </a:lnTo>
                  <a:lnTo>
                    <a:pt x="2" y="92"/>
                  </a:lnTo>
                  <a:close/>
                  <a:moveTo>
                    <a:pt x="2" y="100"/>
                  </a:moveTo>
                  <a:lnTo>
                    <a:pt x="2" y="105"/>
                  </a:lnTo>
                  <a:lnTo>
                    <a:pt x="1" y="105"/>
                  </a:lnTo>
                  <a:lnTo>
                    <a:pt x="1" y="100"/>
                  </a:lnTo>
                  <a:lnTo>
                    <a:pt x="2" y="100"/>
                  </a:lnTo>
                  <a:close/>
                  <a:moveTo>
                    <a:pt x="2" y="108"/>
                  </a:moveTo>
                  <a:lnTo>
                    <a:pt x="2" y="112"/>
                  </a:lnTo>
                  <a:lnTo>
                    <a:pt x="1" y="112"/>
                  </a:lnTo>
                  <a:lnTo>
                    <a:pt x="1" y="108"/>
                  </a:lnTo>
                  <a:lnTo>
                    <a:pt x="2" y="108"/>
                  </a:lnTo>
                  <a:close/>
                  <a:moveTo>
                    <a:pt x="2" y="116"/>
                  </a:moveTo>
                  <a:lnTo>
                    <a:pt x="2" y="120"/>
                  </a:lnTo>
                  <a:lnTo>
                    <a:pt x="1" y="120"/>
                  </a:lnTo>
                  <a:lnTo>
                    <a:pt x="1" y="116"/>
                  </a:lnTo>
                  <a:lnTo>
                    <a:pt x="2" y="116"/>
                  </a:lnTo>
                  <a:close/>
                  <a:moveTo>
                    <a:pt x="2" y="123"/>
                  </a:moveTo>
                  <a:lnTo>
                    <a:pt x="2" y="128"/>
                  </a:lnTo>
                  <a:lnTo>
                    <a:pt x="1" y="128"/>
                  </a:lnTo>
                  <a:lnTo>
                    <a:pt x="1" y="123"/>
                  </a:lnTo>
                  <a:lnTo>
                    <a:pt x="2" y="123"/>
                  </a:lnTo>
                  <a:close/>
                  <a:moveTo>
                    <a:pt x="2" y="131"/>
                  </a:moveTo>
                  <a:lnTo>
                    <a:pt x="2" y="136"/>
                  </a:lnTo>
                  <a:lnTo>
                    <a:pt x="1" y="136"/>
                  </a:lnTo>
                  <a:lnTo>
                    <a:pt x="1" y="131"/>
                  </a:lnTo>
                  <a:lnTo>
                    <a:pt x="2" y="131"/>
                  </a:lnTo>
                  <a:close/>
                  <a:moveTo>
                    <a:pt x="2" y="139"/>
                  </a:moveTo>
                  <a:lnTo>
                    <a:pt x="2" y="143"/>
                  </a:lnTo>
                  <a:lnTo>
                    <a:pt x="1" y="143"/>
                  </a:lnTo>
                  <a:lnTo>
                    <a:pt x="1" y="139"/>
                  </a:lnTo>
                  <a:lnTo>
                    <a:pt x="2" y="139"/>
                  </a:lnTo>
                  <a:close/>
                  <a:moveTo>
                    <a:pt x="2" y="147"/>
                  </a:moveTo>
                  <a:lnTo>
                    <a:pt x="2" y="151"/>
                  </a:lnTo>
                  <a:lnTo>
                    <a:pt x="1" y="151"/>
                  </a:lnTo>
                  <a:lnTo>
                    <a:pt x="1" y="147"/>
                  </a:lnTo>
                  <a:lnTo>
                    <a:pt x="2" y="147"/>
                  </a:lnTo>
                  <a:close/>
                  <a:moveTo>
                    <a:pt x="2" y="154"/>
                  </a:moveTo>
                  <a:lnTo>
                    <a:pt x="2" y="159"/>
                  </a:lnTo>
                  <a:lnTo>
                    <a:pt x="1" y="159"/>
                  </a:lnTo>
                  <a:lnTo>
                    <a:pt x="1" y="154"/>
                  </a:lnTo>
                  <a:lnTo>
                    <a:pt x="2" y="154"/>
                  </a:lnTo>
                  <a:close/>
                  <a:moveTo>
                    <a:pt x="2" y="162"/>
                  </a:moveTo>
                  <a:lnTo>
                    <a:pt x="2" y="167"/>
                  </a:lnTo>
                  <a:lnTo>
                    <a:pt x="1" y="167"/>
                  </a:lnTo>
                  <a:lnTo>
                    <a:pt x="1" y="162"/>
                  </a:lnTo>
                  <a:lnTo>
                    <a:pt x="2" y="162"/>
                  </a:lnTo>
                  <a:close/>
                  <a:moveTo>
                    <a:pt x="2" y="170"/>
                  </a:moveTo>
                  <a:lnTo>
                    <a:pt x="2" y="174"/>
                  </a:lnTo>
                  <a:lnTo>
                    <a:pt x="1" y="174"/>
                  </a:lnTo>
                  <a:lnTo>
                    <a:pt x="1" y="170"/>
                  </a:lnTo>
                  <a:lnTo>
                    <a:pt x="2" y="170"/>
                  </a:lnTo>
                  <a:close/>
                  <a:moveTo>
                    <a:pt x="2" y="178"/>
                  </a:moveTo>
                  <a:lnTo>
                    <a:pt x="2" y="182"/>
                  </a:lnTo>
                  <a:lnTo>
                    <a:pt x="1" y="182"/>
                  </a:lnTo>
                  <a:lnTo>
                    <a:pt x="1" y="178"/>
                  </a:lnTo>
                  <a:lnTo>
                    <a:pt x="2" y="178"/>
                  </a:lnTo>
                  <a:close/>
                  <a:moveTo>
                    <a:pt x="2" y="185"/>
                  </a:moveTo>
                  <a:lnTo>
                    <a:pt x="2" y="190"/>
                  </a:lnTo>
                  <a:lnTo>
                    <a:pt x="1" y="190"/>
                  </a:lnTo>
                  <a:lnTo>
                    <a:pt x="1" y="185"/>
                  </a:lnTo>
                  <a:lnTo>
                    <a:pt x="2" y="185"/>
                  </a:lnTo>
                  <a:close/>
                  <a:moveTo>
                    <a:pt x="2" y="193"/>
                  </a:moveTo>
                  <a:lnTo>
                    <a:pt x="2" y="197"/>
                  </a:lnTo>
                  <a:lnTo>
                    <a:pt x="1" y="197"/>
                  </a:lnTo>
                  <a:lnTo>
                    <a:pt x="1" y="193"/>
                  </a:lnTo>
                  <a:lnTo>
                    <a:pt x="2" y="193"/>
                  </a:lnTo>
                  <a:close/>
                  <a:moveTo>
                    <a:pt x="2" y="201"/>
                  </a:moveTo>
                  <a:lnTo>
                    <a:pt x="2" y="205"/>
                  </a:lnTo>
                  <a:lnTo>
                    <a:pt x="1" y="205"/>
                  </a:lnTo>
                  <a:lnTo>
                    <a:pt x="1" y="201"/>
                  </a:lnTo>
                  <a:lnTo>
                    <a:pt x="2" y="201"/>
                  </a:lnTo>
                  <a:close/>
                  <a:moveTo>
                    <a:pt x="2" y="209"/>
                  </a:moveTo>
                  <a:lnTo>
                    <a:pt x="2" y="213"/>
                  </a:lnTo>
                  <a:lnTo>
                    <a:pt x="1" y="213"/>
                  </a:lnTo>
                  <a:lnTo>
                    <a:pt x="1" y="209"/>
                  </a:lnTo>
                  <a:lnTo>
                    <a:pt x="2" y="209"/>
                  </a:lnTo>
                  <a:close/>
                  <a:moveTo>
                    <a:pt x="2" y="216"/>
                  </a:moveTo>
                  <a:lnTo>
                    <a:pt x="2" y="221"/>
                  </a:lnTo>
                  <a:lnTo>
                    <a:pt x="1" y="221"/>
                  </a:lnTo>
                  <a:lnTo>
                    <a:pt x="1" y="216"/>
                  </a:lnTo>
                  <a:lnTo>
                    <a:pt x="2" y="216"/>
                  </a:lnTo>
                  <a:close/>
                  <a:moveTo>
                    <a:pt x="2" y="224"/>
                  </a:moveTo>
                  <a:lnTo>
                    <a:pt x="2" y="228"/>
                  </a:lnTo>
                  <a:lnTo>
                    <a:pt x="1" y="228"/>
                  </a:lnTo>
                  <a:lnTo>
                    <a:pt x="1" y="224"/>
                  </a:lnTo>
                  <a:lnTo>
                    <a:pt x="2" y="224"/>
                  </a:lnTo>
                  <a:close/>
                  <a:moveTo>
                    <a:pt x="2" y="232"/>
                  </a:moveTo>
                  <a:lnTo>
                    <a:pt x="2" y="236"/>
                  </a:lnTo>
                  <a:lnTo>
                    <a:pt x="1" y="236"/>
                  </a:lnTo>
                  <a:lnTo>
                    <a:pt x="1" y="232"/>
                  </a:lnTo>
                  <a:lnTo>
                    <a:pt x="2" y="232"/>
                  </a:lnTo>
                  <a:close/>
                  <a:moveTo>
                    <a:pt x="2" y="239"/>
                  </a:moveTo>
                  <a:lnTo>
                    <a:pt x="2" y="244"/>
                  </a:lnTo>
                  <a:lnTo>
                    <a:pt x="1" y="244"/>
                  </a:lnTo>
                  <a:lnTo>
                    <a:pt x="1" y="239"/>
                  </a:lnTo>
                  <a:lnTo>
                    <a:pt x="2" y="239"/>
                  </a:lnTo>
                  <a:close/>
                  <a:moveTo>
                    <a:pt x="2" y="247"/>
                  </a:moveTo>
                  <a:lnTo>
                    <a:pt x="2" y="252"/>
                  </a:lnTo>
                  <a:lnTo>
                    <a:pt x="1" y="252"/>
                  </a:lnTo>
                  <a:lnTo>
                    <a:pt x="1" y="247"/>
                  </a:lnTo>
                  <a:lnTo>
                    <a:pt x="2" y="247"/>
                  </a:lnTo>
                  <a:close/>
                  <a:moveTo>
                    <a:pt x="2" y="255"/>
                  </a:moveTo>
                  <a:lnTo>
                    <a:pt x="2" y="259"/>
                  </a:lnTo>
                  <a:lnTo>
                    <a:pt x="1" y="259"/>
                  </a:lnTo>
                  <a:lnTo>
                    <a:pt x="1" y="255"/>
                  </a:lnTo>
                  <a:lnTo>
                    <a:pt x="2" y="255"/>
                  </a:lnTo>
                  <a:close/>
                  <a:moveTo>
                    <a:pt x="2" y="263"/>
                  </a:moveTo>
                  <a:lnTo>
                    <a:pt x="2" y="267"/>
                  </a:lnTo>
                  <a:lnTo>
                    <a:pt x="1" y="267"/>
                  </a:lnTo>
                  <a:lnTo>
                    <a:pt x="1" y="263"/>
                  </a:lnTo>
                  <a:lnTo>
                    <a:pt x="2" y="263"/>
                  </a:lnTo>
                  <a:close/>
                  <a:moveTo>
                    <a:pt x="2" y="270"/>
                  </a:moveTo>
                  <a:lnTo>
                    <a:pt x="2" y="275"/>
                  </a:lnTo>
                  <a:lnTo>
                    <a:pt x="1" y="275"/>
                  </a:lnTo>
                  <a:lnTo>
                    <a:pt x="1" y="270"/>
                  </a:lnTo>
                  <a:lnTo>
                    <a:pt x="2" y="270"/>
                  </a:lnTo>
                  <a:close/>
                  <a:moveTo>
                    <a:pt x="2" y="278"/>
                  </a:moveTo>
                  <a:lnTo>
                    <a:pt x="2" y="283"/>
                  </a:lnTo>
                  <a:lnTo>
                    <a:pt x="1" y="283"/>
                  </a:lnTo>
                  <a:lnTo>
                    <a:pt x="1" y="278"/>
                  </a:lnTo>
                  <a:lnTo>
                    <a:pt x="2" y="278"/>
                  </a:lnTo>
                  <a:close/>
                  <a:moveTo>
                    <a:pt x="2" y="286"/>
                  </a:moveTo>
                  <a:lnTo>
                    <a:pt x="2" y="290"/>
                  </a:lnTo>
                  <a:lnTo>
                    <a:pt x="1" y="290"/>
                  </a:lnTo>
                  <a:lnTo>
                    <a:pt x="1" y="286"/>
                  </a:lnTo>
                  <a:lnTo>
                    <a:pt x="2" y="286"/>
                  </a:lnTo>
                  <a:close/>
                  <a:moveTo>
                    <a:pt x="2" y="294"/>
                  </a:moveTo>
                  <a:lnTo>
                    <a:pt x="3" y="298"/>
                  </a:lnTo>
                  <a:lnTo>
                    <a:pt x="1" y="298"/>
                  </a:lnTo>
                  <a:lnTo>
                    <a:pt x="1" y="294"/>
                  </a:lnTo>
                  <a:lnTo>
                    <a:pt x="2" y="294"/>
                  </a:lnTo>
                  <a:close/>
                  <a:moveTo>
                    <a:pt x="3" y="301"/>
                  </a:moveTo>
                  <a:lnTo>
                    <a:pt x="3" y="306"/>
                  </a:lnTo>
                  <a:lnTo>
                    <a:pt x="1" y="306"/>
                  </a:lnTo>
                  <a:lnTo>
                    <a:pt x="1" y="301"/>
                  </a:lnTo>
                  <a:lnTo>
                    <a:pt x="3" y="301"/>
                  </a:lnTo>
                  <a:close/>
                  <a:moveTo>
                    <a:pt x="3" y="309"/>
                  </a:moveTo>
                  <a:lnTo>
                    <a:pt x="3" y="314"/>
                  </a:lnTo>
                  <a:lnTo>
                    <a:pt x="1" y="314"/>
                  </a:lnTo>
                  <a:lnTo>
                    <a:pt x="1" y="309"/>
                  </a:lnTo>
                  <a:lnTo>
                    <a:pt x="3" y="309"/>
                  </a:lnTo>
                  <a:close/>
                  <a:moveTo>
                    <a:pt x="3" y="317"/>
                  </a:moveTo>
                  <a:lnTo>
                    <a:pt x="3" y="321"/>
                  </a:lnTo>
                  <a:lnTo>
                    <a:pt x="2" y="321"/>
                  </a:lnTo>
                  <a:lnTo>
                    <a:pt x="2" y="317"/>
                  </a:lnTo>
                  <a:lnTo>
                    <a:pt x="3" y="317"/>
                  </a:lnTo>
                  <a:close/>
                  <a:moveTo>
                    <a:pt x="3" y="325"/>
                  </a:moveTo>
                  <a:lnTo>
                    <a:pt x="3" y="329"/>
                  </a:lnTo>
                  <a:lnTo>
                    <a:pt x="2" y="329"/>
                  </a:lnTo>
                  <a:lnTo>
                    <a:pt x="2" y="325"/>
                  </a:lnTo>
                  <a:lnTo>
                    <a:pt x="3" y="325"/>
                  </a:lnTo>
                  <a:close/>
                  <a:moveTo>
                    <a:pt x="3" y="332"/>
                  </a:moveTo>
                  <a:lnTo>
                    <a:pt x="3" y="337"/>
                  </a:lnTo>
                  <a:lnTo>
                    <a:pt x="2" y="337"/>
                  </a:lnTo>
                  <a:lnTo>
                    <a:pt x="2" y="332"/>
                  </a:lnTo>
                  <a:lnTo>
                    <a:pt x="3" y="332"/>
                  </a:lnTo>
                  <a:close/>
                  <a:moveTo>
                    <a:pt x="3" y="340"/>
                  </a:moveTo>
                  <a:lnTo>
                    <a:pt x="3" y="344"/>
                  </a:lnTo>
                  <a:lnTo>
                    <a:pt x="2" y="344"/>
                  </a:lnTo>
                  <a:lnTo>
                    <a:pt x="2" y="340"/>
                  </a:lnTo>
                  <a:lnTo>
                    <a:pt x="3" y="340"/>
                  </a:lnTo>
                  <a:close/>
                  <a:moveTo>
                    <a:pt x="3" y="348"/>
                  </a:moveTo>
                  <a:lnTo>
                    <a:pt x="3" y="352"/>
                  </a:lnTo>
                  <a:lnTo>
                    <a:pt x="2" y="352"/>
                  </a:lnTo>
                  <a:lnTo>
                    <a:pt x="2" y="348"/>
                  </a:lnTo>
                  <a:lnTo>
                    <a:pt x="3" y="348"/>
                  </a:lnTo>
                  <a:close/>
                  <a:moveTo>
                    <a:pt x="3" y="356"/>
                  </a:moveTo>
                  <a:lnTo>
                    <a:pt x="3" y="360"/>
                  </a:lnTo>
                  <a:lnTo>
                    <a:pt x="2" y="360"/>
                  </a:lnTo>
                  <a:lnTo>
                    <a:pt x="2" y="356"/>
                  </a:lnTo>
                  <a:lnTo>
                    <a:pt x="3" y="356"/>
                  </a:lnTo>
                  <a:close/>
                  <a:moveTo>
                    <a:pt x="3" y="363"/>
                  </a:moveTo>
                  <a:lnTo>
                    <a:pt x="3" y="368"/>
                  </a:lnTo>
                  <a:lnTo>
                    <a:pt x="2" y="368"/>
                  </a:lnTo>
                  <a:lnTo>
                    <a:pt x="2" y="363"/>
                  </a:lnTo>
                  <a:lnTo>
                    <a:pt x="3" y="363"/>
                  </a:lnTo>
                  <a:close/>
                  <a:moveTo>
                    <a:pt x="3" y="371"/>
                  </a:moveTo>
                  <a:lnTo>
                    <a:pt x="3" y="375"/>
                  </a:lnTo>
                  <a:lnTo>
                    <a:pt x="2" y="375"/>
                  </a:lnTo>
                  <a:lnTo>
                    <a:pt x="2" y="371"/>
                  </a:lnTo>
                  <a:lnTo>
                    <a:pt x="3" y="371"/>
                  </a:lnTo>
                  <a:close/>
                  <a:moveTo>
                    <a:pt x="3" y="379"/>
                  </a:moveTo>
                  <a:lnTo>
                    <a:pt x="3" y="383"/>
                  </a:lnTo>
                  <a:lnTo>
                    <a:pt x="2" y="383"/>
                  </a:lnTo>
                  <a:lnTo>
                    <a:pt x="2" y="379"/>
                  </a:lnTo>
                  <a:lnTo>
                    <a:pt x="3" y="379"/>
                  </a:lnTo>
                  <a:close/>
                  <a:moveTo>
                    <a:pt x="3" y="387"/>
                  </a:moveTo>
                  <a:lnTo>
                    <a:pt x="3" y="391"/>
                  </a:lnTo>
                  <a:lnTo>
                    <a:pt x="2" y="391"/>
                  </a:lnTo>
                  <a:lnTo>
                    <a:pt x="2" y="387"/>
                  </a:lnTo>
                  <a:lnTo>
                    <a:pt x="3" y="387"/>
                  </a:lnTo>
                  <a:close/>
                  <a:moveTo>
                    <a:pt x="3" y="394"/>
                  </a:moveTo>
                  <a:lnTo>
                    <a:pt x="3" y="399"/>
                  </a:lnTo>
                  <a:lnTo>
                    <a:pt x="2" y="399"/>
                  </a:lnTo>
                  <a:lnTo>
                    <a:pt x="2" y="394"/>
                  </a:lnTo>
                  <a:lnTo>
                    <a:pt x="3" y="394"/>
                  </a:lnTo>
                  <a:close/>
                  <a:moveTo>
                    <a:pt x="3" y="402"/>
                  </a:moveTo>
                  <a:lnTo>
                    <a:pt x="3" y="406"/>
                  </a:lnTo>
                  <a:lnTo>
                    <a:pt x="2" y="406"/>
                  </a:lnTo>
                  <a:lnTo>
                    <a:pt x="2" y="402"/>
                  </a:lnTo>
                  <a:lnTo>
                    <a:pt x="3" y="402"/>
                  </a:lnTo>
                  <a:close/>
                  <a:moveTo>
                    <a:pt x="3" y="410"/>
                  </a:moveTo>
                  <a:lnTo>
                    <a:pt x="3" y="414"/>
                  </a:lnTo>
                  <a:lnTo>
                    <a:pt x="2" y="414"/>
                  </a:lnTo>
                  <a:lnTo>
                    <a:pt x="2" y="410"/>
                  </a:lnTo>
                  <a:lnTo>
                    <a:pt x="3" y="410"/>
                  </a:lnTo>
                  <a:close/>
                  <a:moveTo>
                    <a:pt x="3" y="417"/>
                  </a:moveTo>
                  <a:lnTo>
                    <a:pt x="3" y="422"/>
                  </a:lnTo>
                  <a:lnTo>
                    <a:pt x="2" y="422"/>
                  </a:lnTo>
                  <a:lnTo>
                    <a:pt x="2" y="417"/>
                  </a:lnTo>
                  <a:lnTo>
                    <a:pt x="3" y="417"/>
                  </a:lnTo>
                  <a:close/>
                  <a:moveTo>
                    <a:pt x="3" y="425"/>
                  </a:moveTo>
                  <a:lnTo>
                    <a:pt x="3" y="430"/>
                  </a:lnTo>
                  <a:lnTo>
                    <a:pt x="2" y="430"/>
                  </a:lnTo>
                  <a:lnTo>
                    <a:pt x="2" y="425"/>
                  </a:lnTo>
                  <a:lnTo>
                    <a:pt x="3" y="425"/>
                  </a:lnTo>
                  <a:close/>
                  <a:moveTo>
                    <a:pt x="3" y="433"/>
                  </a:moveTo>
                  <a:lnTo>
                    <a:pt x="3" y="437"/>
                  </a:lnTo>
                  <a:lnTo>
                    <a:pt x="2" y="437"/>
                  </a:lnTo>
                  <a:lnTo>
                    <a:pt x="2" y="433"/>
                  </a:lnTo>
                  <a:lnTo>
                    <a:pt x="3" y="433"/>
                  </a:lnTo>
                  <a:close/>
                  <a:moveTo>
                    <a:pt x="3" y="441"/>
                  </a:moveTo>
                  <a:lnTo>
                    <a:pt x="3" y="445"/>
                  </a:lnTo>
                  <a:lnTo>
                    <a:pt x="2" y="445"/>
                  </a:lnTo>
                  <a:lnTo>
                    <a:pt x="2" y="441"/>
                  </a:lnTo>
                  <a:lnTo>
                    <a:pt x="3" y="441"/>
                  </a:lnTo>
                  <a:close/>
                  <a:moveTo>
                    <a:pt x="3" y="448"/>
                  </a:moveTo>
                  <a:lnTo>
                    <a:pt x="3" y="453"/>
                  </a:lnTo>
                  <a:lnTo>
                    <a:pt x="2" y="453"/>
                  </a:lnTo>
                  <a:lnTo>
                    <a:pt x="2" y="448"/>
                  </a:lnTo>
                  <a:lnTo>
                    <a:pt x="3" y="448"/>
                  </a:lnTo>
                  <a:close/>
                  <a:moveTo>
                    <a:pt x="3" y="456"/>
                  </a:moveTo>
                  <a:lnTo>
                    <a:pt x="3" y="461"/>
                  </a:lnTo>
                  <a:lnTo>
                    <a:pt x="2" y="461"/>
                  </a:lnTo>
                  <a:lnTo>
                    <a:pt x="2" y="456"/>
                  </a:lnTo>
                  <a:lnTo>
                    <a:pt x="3" y="456"/>
                  </a:lnTo>
                  <a:close/>
                  <a:moveTo>
                    <a:pt x="3" y="464"/>
                  </a:moveTo>
                  <a:lnTo>
                    <a:pt x="3" y="468"/>
                  </a:lnTo>
                  <a:lnTo>
                    <a:pt x="2" y="468"/>
                  </a:lnTo>
                  <a:lnTo>
                    <a:pt x="2" y="464"/>
                  </a:lnTo>
                  <a:lnTo>
                    <a:pt x="3" y="464"/>
                  </a:lnTo>
                  <a:close/>
                  <a:moveTo>
                    <a:pt x="3" y="472"/>
                  </a:moveTo>
                  <a:lnTo>
                    <a:pt x="3" y="476"/>
                  </a:lnTo>
                  <a:lnTo>
                    <a:pt x="2" y="476"/>
                  </a:lnTo>
                  <a:lnTo>
                    <a:pt x="2" y="472"/>
                  </a:lnTo>
                  <a:lnTo>
                    <a:pt x="3" y="472"/>
                  </a:lnTo>
                  <a:close/>
                  <a:moveTo>
                    <a:pt x="3" y="479"/>
                  </a:moveTo>
                  <a:lnTo>
                    <a:pt x="3" y="484"/>
                  </a:lnTo>
                  <a:lnTo>
                    <a:pt x="2" y="484"/>
                  </a:lnTo>
                  <a:lnTo>
                    <a:pt x="2" y="479"/>
                  </a:lnTo>
                  <a:lnTo>
                    <a:pt x="3" y="479"/>
                  </a:lnTo>
                  <a:close/>
                  <a:moveTo>
                    <a:pt x="3" y="487"/>
                  </a:moveTo>
                  <a:lnTo>
                    <a:pt x="3" y="492"/>
                  </a:lnTo>
                  <a:lnTo>
                    <a:pt x="2" y="492"/>
                  </a:lnTo>
                  <a:lnTo>
                    <a:pt x="2" y="487"/>
                  </a:lnTo>
                  <a:lnTo>
                    <a:pt x="3" y="487"/>
                  </a:lnTo>
                  <a:close/>
                  <a:moveTo>
                    <a:pt x="3" y="495"/>
                  </a:moveTo>
                  <a:lnTo>
                    <a:pt x="3" y="499"/>
                  </a:lnTo>
                  <a:lnTo>
                    <a:pt x="2" y="499"/>
                  </a:lnTo>
                  <a:lnTo>
                    <a:pt x="2" y="495"/>
                  </a:lnTo>
                  <a:lnTo>
                    <a:pt x="3" y="495"/>
                  </a:lnTo>
                  <a:close/>
                  <a:moveTo>
                    <a:pt x="3" y="503"/>
                  </a:moveTo>
                  <a:lnTo>
                    <a:pt x="3" y="507"/>
                  </a:lnTo>
                  <a:lnTo>
                    <a:pt x="2" y="507"/>
                  </a:lnTo>
                  <a:lnTo>
                    <a:pt x="2" y="503"/>
                  </a:lnTo>
                  <a:lnTo>
                    <a:pt x="3" y="503"/>
                  </a:lnTo>
                  <a:close/>
                  <a:moveTo>
                    <a:pt x="3" y="510"/>
                  </a:moveTo>
                  <a:lnTo>
                    <a:pt x="3" y="515"/>
                  </a:lnTo>
                  <a:lnTo>
                    <a:pt x="2" y="515"/>
                  </a:lnTo>
                  <a:lnTo>
                    <a:pt x="2" y="510"/>
                  </a:lnTo>
                  <a:lnTo>
                    <a:pt x="3" y="510"/>
                  </a:lnTo>
                  <a:close/>
                  <a:moveTo>
                    <a:pt x="3" y="518"/>
                  </a:moveTo>
                  <a:lnTo>
                    <a:pt x="3" y="522"/>
                  </a:lnTo>
                  <a:lnTo>
                    <a:pt x="2" y="522"/>
                  </a:lnTo>
                  <a:lnTo>
                    <a:pt x="2" y="518"/>
                  </a:lnTo>
                  <a:lnTo>
                    <a:pt x="3" y="518"/>
                  </a:lnTo>
                  <a:close/>
                  <a:moveTo>
                    <a:pt x="3" y="526"/>
                  </a:moveTo>
                  <a:lnTo>
                    <a:pt x="3" y="530"/>
                  </a:lnTo>
                  <a:lnTo>
                    <a:pt x="2" y="530"/>
                  </a:lnTo>
                  <a:lnTo>
                    <a:pt x="2" y="526"/>
                  </a:lnTo>
                  <a:lnTo>
                    <a:pt x="3" y="526"/>
                  </a:lnTo>
                  <a:close/>
                  <a:moveTo>
                    <a:pt x="3" y="534"/>
                  </a:moveTo>
                  <a:lnTo>
                    <a:pt x="3" y="538"/>
                  </a:lnTo>
                  <a:lnTo>
                    <a:pt x="2" y="538"/>
                  </a:lnTo>
                  <a:lnTo>
                    <a:pt x="2" y="534"/>
                  </a:lnTo>
                  <a:lnTo>
                    <a:pt x="3" y="534"/>
                  </a:lnTo>
                  <a:close/>
                  <a:moveTo>
                    <a:pt x="3" y="541"/>
                  </a:moveTo>
                  <a:lnTo>
                    <a:pt x="3" y="546"/>
                  </a:lnTo>
                  <a:lnTo>
                    <a:pt x="2" y="546"/>
                  </a:lnTo>
                  <a:lnTo>
                    <a:pt x="2" y="541"/>
                  </a:lnTo>
                  <a:lnTo>
                    <a:pt x="3" y="541"/>
                  </a:lnTo>
                  <a:close/>
                  <a:moveTo>
                    <a:pt x="3" y="549"/>
                  </a:moveTo>
                  <a:lnTo>
                    <a:pt x="3" y="553"/>
                  </a:lnTo>
                  <a:lnTo>
                    <a:pt x="2" y="553"/>
                  </a:lnTo>
                  <a:lnTo>
                    <a:pt x="2" y="549"/>
                  </a:lnTo>
                  <a:lnTo>
                    <a:pt x="3" y="549"/>
                  </a:lnTo>
                  <a:close/>
                  <a:moveTo>
                    <a:pt x="3" y="557"/>
                  </a:moveTo>
                  <a:lnTo>
                    <a:pt x="3" y="561"/>
                  </a:lnTo>
                  <a:lnTo>
                    <a:pt x="2" y="561"/>
                  </a:lnTo>
                  <a:lnTo>
                    <a:pt x="2" y="557"/>
                  </a:lnTo>
                  <a:lnTo>
                    <a:pt x="3" y="557"/>
                  </a:lnTo>
                  <a:close/>
                  <a:moveTo>
                    <a:pt x="3" y="564"/>
                  </a:moveTo>
                  <a:lnTo>
                    <a:pt x="3" y="569"/>
                  </a:lnTo>
                  <a:lnTo>
                    <a:pt x="2" y="569"/>
                  </a:lnTo>
                  <a:lnTo>
                    <a:pt x="2" y="564"/>
                  </a:lnTo>
                  <a:lnTo>
                    <a:pt x="3" y="564"/>
                  </a:lnTo>
                  <a:close/>
                  <a:moveTo>
                    <a:pt x="3" y="572"/>
                  </a:moveTo>
                  <a:lnTo>
                    <a:pt x="4" y="577"/>
                  </a:lnTo>
                  <a:lnTo>
                    <a:pt x="2" y="577"/>
                  </a:lnTo>
                  <a:lnTo>
                    <a:pt x="2" y="572"/>
                  </a:lnTo>
                  <a:lnTo>
                    <a:pt x="3" y="572"/>
                  </a:lnTo>
                  <a:close/>
                  <a:moveTo>
                    <a:pt x="4" y="580"/>
                  </a:moveTo>
                  <a:lnTo>
                    <a:pt x="4" y="584"/>
                  </a:lnTo>
                  <a:lnTo>
                    <a:pt x="2" y="584"/>
                  </a:lnTo>
                  <a:lnTo>
                    <a:pt x="2" y="580"/>
                  </a:lnTo>
                  <a:lnTo>
                    <a:pt x="4" y="580"/>
                  </a:lnTo>
                  <a:close/>
                  <a:moveTo>
                    <a:pt x="4" y="588"/>
                  </a:moveTo>
                  <a:lnTo>
                    <a:pt x="4" y="592"/>
                  </a:lnTo>
                  <a:lnTo>
                    <a:pt x="2" y="592"/>
                  </a:lnTo>
                  <a:lnTo>
                    <a:pt x="2" y="588"/>
                  </a:lnTo>
                  <a:lnTo>
                    <a:pt x="4" y="588"/>
                  </a:lnTo>
                  <a:close/>
                  <a:moveTo>
                    <a:pt x="4" y="595"/>
                  </a:moveTo>
                  <a:lnTo>
                    <a:pt x="4" y="600"/>
                  </a:lnTo>
                  <a:lnTo>
                    <a:pt x="2" y="600"/>
                  </a:lnTo>
                  <a:lnTo>
                    <a:pt x="2" y="595"/>
                  </a:lnTo>
                  <a:lnTo>
                    <a:pt x="4" y="595"/>
                  </a:lnTo>
                  <a:close/>
                  <a:moveTo>
                    <a:pt x="4" y="603"/>
                  </a:moveTo>
                  <a:lnTo>
                    <a:pt x="4" y="608"/>
                  </a:lnTo>
                  <a:lnTo>
                    <a:pt x="2" y="608"/>
                  </a:lnTo>
                  <a:lnTo>
                    <a:pt x="2" y="603"/>
                  </a:lnTo>
                  <a:lnTo>
                    <a:pt x="4" y="603"/>
                  </a:lnTo>
                  <a:close/>
                  <a:moveTo>
                    <a:pt x="4" y="611"/>
                  </a:moveTo>
                  <a:lnTo>
                    <a:pt x="4" y="615"/>
                  </a:lnTo>
                  <a:lnTo>
                    <a:pt x="3" y="615"/>
                  </a:lnTo>
                  <a:lnTo>
                    <a:pt x="2" y="611"/>
                  </a:lnTo>
                  <a:lnTo>
                    <a:pt x="4" y="611"/>
                  </a:lnTo>
                  <a:close/>
                  <a:moveTo>
                    <a:pt x="4" y="619"/>
                  </a:moveTo>
                  <a:lnTo>
                    <a:pt x="4" y="623"/>
                  </a:lnTo>
                  <a:lnTo>
                    <a:pt x="3" y="623"/>
                  </a:lnTo>
                  <a:lnTo>
                    <a:pt x="3" y="619"/>
                  </a:lnTo>
                  <a:lnTo>
                    <a:pt x="4" y="619"/>
                  </a:lnTo>
                  <a:close/>
                  <a:moveTo>
                    <a:pt x="4" y="626"/>
                  </a:moveTo>
                  <a:lnTo>
                    <a:pt x="4" y="631"/>
                  </a:lnTo>
                  <a:lnTo>
                    <a:pt x="3" y="631"/>
                  </a:lnTo>
                  <a:lnTo>
                    <a:pt x="3" y="626"/>
                  </a:lnTo>
                  <a:lnTo>
                    <a:pt x="4" y="626"/>
                  </a:lnTo>
                  <a:close/>
                  <a:moveTo>
                    <a:pt x="4" y="634"/>
                  </a:moveTo>
                  <a:lnTo>
                    <a:pt x="4" y="639"/>
                  </a:lnTo>
                  <a:lnTo>
                    <a:pt x="3" y="639"/>
                  </a:lnTo>
                  <a:lnTo>
                    <a:pt x="3" y="634"/>
                  </a:lnTo>
                  <a:lnTo>
                    <a:pt x="4" y="634"/>
                  </a:lnTo>
                  <a:close/>
                  <a:moveTo>
                    <a:pt x="4" y="642"/>
                  </a:moveTo>
                  <a:lnTo>
                    <a:pt x="4" y="646"/>
                  </a:lnTo>
                  <a:lnTo>
                    <a:pt x="3" y="646"/>
                  </a:lnTo>
                  <a:lnTo>
                    <a:pt x="3" y="642"/>
                  </a:lnTo>
                  <a:lnTo>
                    <a:pt x="4" y="642"/>
                  </a:lnTo>
                  <a:close/>
                  <a:moveTo>
                    <a:pt x="4" y="650"/>
                  </a:moveTo>
                  <a:lnTo>
                    <a:pt x="4" y="654"/>
                  </a:lnTo>
                  <a:lnTo>
                    <a:pt x="3" y="654"/>
                  </a:lnTo>
                  <a:lnTo>
                    <a:pt x="3" y="650"/>
                  </a:lnTo>
                  <a:lnTo>
                    <a:pt x="4" y="650"/>
                  </a:lnTo>
                  <a:close/>
                  <a:moveTo>
                    <a:pt x="4" y="657"/>
                  </a:moveTo>
                  <a:lnTo>
                    <a:pt x="4" y="662"/>
                  </a:lnTo>
                  <a:lnTo>
                    <a:pt x="3" y="662"/>
                  </a:lnTo>
                  <a:lnTo>
                    <a:pt x="3" y="657"/>
                  </a:lnTo>
                  <a:lnTo>
                    <a:pt x="4" y="657"/>
                  </a:lnTo>
                  <a:close/>
                  <a:moveTo>
                    <a:pt x="4" y="665"/>
                  </a:moveTo>
                  <a:lnTo>
                    <a:pt x="4" y="670"/>
                  </a:lnTo>
                  <a:lnTo>
                    <a:pt x="3" y="670"/>
                  </a:lnTo>
                  <a:lnTo>
                    <a:pt x="3" y="665"/>
                  </a:lnTo>
                  <a:lnTo>
                    <a:pt x="4" y="665"/>
                  </a:lnTo>
                  <a:close/>
                  <a:moveTo>
                    <a:pt x="4" y="673"/>
                  </a:moveTo>
                  <a:lnTo>
                    <a:pt x="4" y="677"/>
                  </a:lnTo>
                  <a:lnTo>
                    <a:pt x="3" y="677"/>
                  </a:lnTo>
                  <a:lnTo>
                    <a:pt x="3" y="673"/>
                  </a:lnTo>
                  <a:lnTo>
                    <a:pt x="4" y="673"/>
                  </a:lnTo>
                  <a:close/>
                  <a:moveTo>
                    <a:pt x="4" y="681"/>
                  </a:moveTo>
                  <a:lnTo>
                    <a:pt x="4" y="685"/>
                  </a:lnTo>
                  <a:lnTo>
                    <a:pt x="3" y="685"/>
                  </a:lnTo>
                  <a:lnTo>
                    <a:pt x="3" y="681"/>
                  </a:lnTo>
                  <a:lnTo>
                    <a:pt x="4" y="681"/>
                  </a:lnTo>
                  <a:close/>
                  <a:moveTo>
                    <a:pt x="4" y="688"/>
                  </a:moveTo>
                  <a:lnTo>
                    <a:pt x="4" y="693"/>
                  </a:lnTo>
                  <a:lnTo>
                    <a:pt x="3" y="693"/>
                  </a:lnTo>
                  <a:lnTo>
                    <a:pt x="3" y="688"/>
                  </a:lnTo>
                  <a:lnTo>
                    <a:pt x="4" y="688"/>
                  </a:lnTo>
                  <a:close/>
                  <a:moveTo>
                    <a:pt x="4" y="696"/>
                  </a:moveTo>
                  <a:lnTo>
                    <a:pt x="4" y="700"/>
                  </a:lnTo>
                  <a:lnTo>
                    <a:pt x="3" y="700"/>
                  </a:lnTo>
                  <a:lnTo>
                    <a:pt x="3" y="696"/>
                  </a:lnTo>
                  <a:lnTo>
                    <a:pt x="4" y="696"/>
                  </a:lnTo>
                  <a:close/>
                  <a:moveTo>
                    <a:pt x="4" y="704"/>
                  </a:moveTo>
                  <a:lnTo>
                    <a:pt x="4" y="708"/>
                  </a:lnTo>
                  <a:lnTo>
                    <a:pt x="3" y="708"/>
                  </a:lnTo>
                  <a:lnTo>
                    <a:pt x="3" y="704"/>
                  </a:lnTo>
                  <a:lnTo>
                    <a:pt x="4" y="704"/>
                  </a:lnTo>
                  <a:close/>
                  <a:moveTo>
                    <a:pt x="4" y="712"/>
                  </a:moveTo>
                  <a:lnTo>
                    <a:pt x="4" y="716"/>
                  </a:lnTo>
                  <a:lnTo>
                    <a:pt x="3" y="716"/>
                  </a:lnTo>
                  <a:lnTo>
                    <a:pt x="3" y="712"/>
                  </a:lnTo>
                  <a:lnTo>
                    <a:pt x="4" y="712"/>
                  </a:lnTo>
                  <a:close/>
                  <a:moveTo>
                    <a:pt x="4" y="719"/>
                  </a:moveTo>
                  <a:lnTo>
                    <a:pt x="4" y="724"/>
                  </a:lnTo>
                  <a:lnTo>
                    <a:pt x="3" y="724"/>
                  </a:lnTo>
                  <a:lnTo>
                    <a:pt x="3" y="719"/>
                  </a:lnTo>
                  <a:lnTo>
                    <a:pt x="4" y="719"/>
                  </a:lnTo>
                  <a:close/>
                  <a:moveTo>
                    <a:pt x="4" y="727"/>
                  </a:moveTo>
                  <a:lnTo>
                    <a:pt x="4" y="731"/>
                  </a:lnTo>
                  <a:lnTo>
                    <a:pt x="3" y="731"/>
                  </a:lnTo>
                  <a:lnTo>
                    <a:pt x="3" y="727"/>
                  </a:lnTo>
                  <a:lnTo>
                    <a:pt x="4" y="727"/>
                  </a:lnTo>
                  <a:close/>
                  <a:moveTo>
                    <a:pt x="4" y="735"/>
                  </a:moveTo>
                  <a:lnTo>
                    <a:pt x="4" y="739"/>
                  </a:lnTo>
                  <a:lnTo>
                    <a:pt x="3" y="739"/>
                  </a:lnTo>
                  <a:lnTo>
                    <a:pt x="3" y="735"/>
                  </a:lnTo>
                  <a:lnTo>
                    <a:pt x="4" y="735"/>
                  </a:lnTo>
                  <a:close/>
                  <a:moveTo>
                    <a:pt x="4" y="742"/>
                  </a:moveTo>
                  <a:lnTo>
                    <a:pt x="4" y="747"/>
                  </a:lnTo>
                  <a:lnTo>
                    <a:pt x="3" y="747"/>
                  </a:lnTo>
                  <a:lnTo>
                    <a:pt x="3" y="742"/>
                  </a:lnTo>
                  <a:lnTo>
                    <a:pt x="4" y="742"/>
                  </a:lnTo>
                  <a:close/>
                  <a:moveTo>
                    <a:pt x="4" y="750"/>
                  </a:moveTo>
                  <a:lnTo>
                    <a:pt x="4" y="755"/>
                  </a:lnTo>
                  <a:lnTo>
                    <a:pt x="3" y="755"/>
                  </a:lnTo>
                  <a:lnTo>
                    <a:pt x="3" y="750"/>
                  </a:lnTo>
                  <a:lnTo>
                    <a:pt x="4" y="750"/>
                  </a:lnTo>
                  <a:close/>
                  <a:moveTo>
                    <a:pt x="4" y="758"/>
                  </a:moveTo>
                  <a:lnTo>
                    <a:pt x="4" y="762"/>
                  </a:lnTo>
                  <a:lnTo>
                    <a:pt x="3" y="762"/>
                  </a:lnTo>
                  <a:lnTo>
                    <a:pt x="3" y="758"/>
                  </a:lnTo>
                  <a:lnTo>
                    <a:pt x="4" y="758"/>
                  </a:lnTo>
                  <a:close/>
                  <a:moveTo>
                    <a:pt x="4" y="766"/>
                  </a:moveTo>
                  <a:lnTo>
                    <a:pt x="4" y="770"/>
                  </a:lnTo>
                  <a:lnTo>
                    <a:pt x="3" y="770"/>
                  </a:lnTo>
                  <a:lnTo>
                    <a:pt x="3" y="766"/>
                  </a:lnTo>
                  <a:lnTo>
                    <a:pt x="4" y="766"/>
                  </a:lnTo>
                  <a:close/>
                  <a:moveTo>
                    <a:pt x="4" y="773"/>
                  </a:moveTo>
                  <a:lnTo>
                    <a:pt x="4" y="778"/>
                  </a:lnTo>
                  <a:lnTo>
                    <a:pt x="3" y="778"/>
                  </a:lnTo>
                  <a:lnTo>
                    <a:pt x="3" y="773"/>
                  </a:lnTo>
                  <a:lnTo>
                    <a:pt x="4" y="773"/>
                  </a:lnTo>
                  <a:close/>
                  <a:moveTo>
                    <a:pt x="4" y="781"/>
                  </a:moveTo>
                  <a:lnTo>
                    <a:pt x="4" y="786"/>
                  </a:lnTo>
                  <a:lnTo>
                    <a:pt x="3" y="786"/>
                  </a:lnTo>
                  <a:lnTo>
                    <a:pt x="3" y="781"/>
                  </a:lnTo>
                  <a:lnTo>
                    <a:pt x="4" y="781"/>
                  </a:lnTo>
                  <a:close/>
                  <a:moveTo>
                    <a:pt x="4" y="789"/>
                  </a:moveTo>
                  <a:lnTo>
                    <a:pt x="4" y="793"/>
                  </a:lnTo>
                  <a:lnTo>
                    <a:pt x="3" y="793"/>
                  </a:lnTo>
                  <a:lnTo>
                    <a:pt x="3" y="789"/>
                  </a:lnTo>
                  <a:lnTo>
                    <a:pt x="4" y="789"/>
                  </a:lnTo>
                  <a:close/>
                  <a:moveTo>
                    <a:pt x="4" y="797"/>
                  </a:moveTo>
                  <a:lnTo>
                    <a:pt x="4" y="801"/>
                  </a:lnTo>
                  <a:lnTo>
                    <a:pt x="3" y="801"/>
                  </a:lnTo>
                  <a:lnTo>
                    <a:pt x="3" y="797"/>
                  </a:lnTo>
                  <a:lnTo>
                    <a:pt x="4" y="797"/>
                  </a:lnTo>
                  <a:close/>
                  <a:moveTo>
                    <a:pt x="4" y="804"/>
                  </a:moveTo>
                  <a:lnTo>
                    <a:pt x="4" y="809"/>
                  </a:lnTo>
                  <a:lnTo>
                    <a:pt x="3" y="809"/>
                  </a:lnTo>
                  <a:lnTo>
                    <a:pt x="3" y="804"/>
                  </a:lnTo>
                  <a:lnTo>
                    <a:pt x="4" y="804"/>
                  </a:lnTo>
                  <a:close/>
                  <a:moveTo>
                    <a:pt x="4" y="812"/>
                  </a:moveTo>
                  <a:lnTo>
                    <a:pt x="4" y="817"/>
                  </a:lnTo>
                  <a:lnTo>
                    <a:pt x="3" y="817"/>
                  </a:lnTo>
                  <a:lnTo>
                    <a:pt x="3" y="812"/>
                  </a:lnTo>
                  <a:lnTo>
                    <a:pt x="4" y="812"/>
                  </a:lnTo>
                  <a:close/>
                  <a:moveTo>
                    <a:pt x="4" y="820"/>
                  </a:moveTo>
                  <a:lnTo>
                    <a:pt x="4" y="824"/>
                  </a:lnTo>
                  <a:lnTo>
                    <a:pt x="3" y="824"/>
                  </a:lnTo>
                  <a:lnTo>
                    <a:pt x="3" y="820"/>
                  </a:lnTo>
                  <a:lnTo>
                    <a:pt x="4" y="820"/>
                  </a:lnTo>
                  <a:close/>
                  <a:moveTo>
                    <a:pt x="4" y="828"/>
                  </a:moveTo>
                  <a:lnTo>
                    <a:pt x="4" y="832"/>
                  </a:lnTo>
                  <a:lnTo>
                    <a:pt x="3" y="832"/>
                  </a:lnTo>
                  <a:lnTo>
                    <a:pt x="3" y="828"/>
                  </a:lnTo>
                  <a:lnTo>
                    <a:pt x="4" y="828"/>
                  </a:lnTo>
                  <a:close/>
                  <a:moveTo>
                    <a:pt x="4" y="835"/>
                  </a:moveTo>
                  <a:lnTo>
                    <a:pt x="4" y="840"/>
                  </a:lnTo>
                  <a:lnTo>
                    <a:pt x="3" y="840"/>
                  </a:lnTo>
                  <a:lnTo>
                    <a:pt x="3" y="835"/>
                  </a:lnTo>
                  <a:lnTo>
                    <a:pt x="4" y="835"/>
                  </a:lnTo>
                  <a:close/>
                  <a:moveTo>
                    <a:pt x="4" y="843"/>
                  </a:moveTo>
                  <a:lnTo>
                    <a:pt x="4" y="847"/>
                  </a:lnTo>
                  <a:lnTo>
                    <a:pt x="3" y="847"/>
                  </a:lnTo>
                  <a:lnTo>
                    <a:pt x="3" y="843"/>
                  </a:lnTo>
                  <a:lnTo>
                    <a:pt x="4" y="843"/>
                  </a:lnTo>
                  <a:close/>
                  <a:moveTo>
                    <a:pt x="4" y="851"/>
                  </a:moveTo>
                  <a:lnTo>
                    <a:pt x="4" y="855"/>
                  </a:lnTo>
                  <a:lnTo>
                    <a:pt x="3" y="855"/>
                  </a:lnTo>
                  <a:lnTo>
                    <a:pt x="3" y="851"/>
                  </a:lnTo>
                  <a:lnTo>
                    <a:pt x="4" y="851"/>
                  </a:lnTo>
                  <a:close/>
                  <a:moveTo>
                    <a:pt x="4" y="859"/>
                  </a:moveTo>
                  <a:lnTo>
                    <a:pt x="4" y="863"/>
                  </a:lnTo>
                  <a:lnTo>
                    <a:pt x="3" y="863"/>
                  </a:lnTo>
                  <a:lnTo>
                    <a:pt x="3" y="859"/>
                  </a:lnTo>
                  <a:lnTo>
                    <a:pt x="4" y="859"/>
                  </a:lnTo>
                  <a:close/>
                  <a:moveTo>
                    <a:pt x="4" y="866"/>
                  </a:moveTo>
                  <a:lnTo>
                    <a:pt x="5" y="871"/>
                  </a:lnTo>
                  <a:lnTo>
                    <a:pt x="3" y="871"/>
                  </a:lnTo>
                  <a:lnTo>
                    <a:pt x="3" y="866"/>
                  </a:lnTo>
                  <a:lnTo>
                    <a:pt x="4" y="866"/>
                  </a:lnTo>
                  <a:close/>
                  <a:moveTo>
                    <a:pt x="5" y="874"/>
                  </a:moveTo>
                  <a:lnTo>
                    <a:pt x="5" y="878"/>
                  </a:lnTo>
                  <a:lnTo>
                    <a:pt x="3" y="878"/>
                  </a:lnTo>
                  <a:lnTo>
                    <a:pt x="3" y="874"/>
                  </a:lnTo>
                  <a:lnTo>
                    <a:pt x="5" y="874"/>
                  </a:lnTo>
                  <a:close/>
                  <a:moveTo>
                    <a:pt x="5" y="882"/>
                  </a:moveTo>
                  <a:lnTo>
                    <a:pt x="5" y="886"/>
                  </a:lnTo>
                  <a:lnTo>
                    <a:pt x="3" y="886"/>
                  </a:lnTo>
                  <a:lnTo>
                    <a:pt x="3" y="882"/>
                  </a:lnTo>
                  <a:lnTo>
                    <a:pt x="5" y="882"/>
                  </a:lnTo>
                  <a:close/>
                  <a:moveTo>
                    <a:pt x="5" y="889"/>
                  </a:moveTo>
                  <a:lnTo>
                    <a:pt x="5" y="894"/>
                  </a:lnTo>
                  <a:lnTo>
                    <a:pt x="4" y="894"/>
                  </a:lnTo>
                  <a:lnTo>
                    <a:pt x="4" y="889"/>
                  </a:lnTo>
                  <a:lnTo>
                    <a:pt x="5" y="889"/>
                  </a:lnTo>
                  <a:close/>
                  <a:moveTo>
                    <a:pt x="5" y="897"/>
                  </a:moveTo>
                  <a:lnTo>
                    <a:pt x="5" y="902"/>
                  </a:lnTo>
                  <a:lnTo>
                    <a:pt x="4" y="902"/>
                  </a:lnTo>
                  <a:lnTo>
                    <a:pt x="4" y="897"/>
                  </a:lnTo>
                  <a:lnTo>
                    <a:pt x="5" y="897"/>
                  </a:lnTo>
                  <a:close/>
                  <a:moveTo>
                    <a:pt x="5" y="905"/>
                  </a:moveTo>
                  <a:lnTo>
                    <a:pt x="5" y="909"/>
                  </a:lnTo>
                  <a:lnTo>
                    <a:pt x="4" y="909"/>
                  </a:lnTo>
                  <a:lnTo>
                    <a:pt x="4" y="905"/>
                  </a:lnTo>
                  <a:lnTo>
                    <a:pt x="5" y="905"/>
                  </a:lnTo>
                  <a:close/>
                  <a:moveTo>
                    <a:pt x="5" y="913"/>
                  </a:moveTo>
                  <a:lnTo>
                    <a:pt x="5" y="917"/>
                  </a:lnTo>
                  <a:lnTo>
                    <a:pt x="4" y="917"/>
                  </a:lnTo>
                  <a:lnTo>
                    <a:pt x="4" y="913"/>
                  </a:lnTo>
                  <a:lnTo>
                    <a:pt x="5" y="913"/>
                  </a:lnTo>
                  <a:close/>
                  <a:moveTo>
                    <a:pt x="5" y="920"/>
                  </a:moveTo>
                  <a:lnTo>
                    <a:pt x="5" y="925"/>
                  </a:lnTo>
                  <a:lnTo>
                    <a:pt x="4" y="925"/>
                  </a:lnTo>
                  <a:lnTo>
                    <a:pt x="4" y="920"/>
                  </a:lnTo>
                  <a:lnTo>
                    <a:pt x="5" y="920"/>
                  </a:lnTo>
                  <a:close/>
                  <a:moveTo>
                    <a:pt x="5" y="928"/>
                  </a:moveTo>
                  <a:lnTo>
                    <a:pt x="5" y="933"/>
                  </a:lnTo>
                  <a:lnTo>
                    <a:pt x="4" y="933"/>
                  </a:lnTo>
                  <a:lnTo>
                    <a:pt x="4" y="928"/>
                  </a:lnTo>
                  <a:lnTo>
                    <a:pt x="5" y="928"/>
                  </a:lnTo>
                  <a:close/>
                  <a:moveTo>
                    <a:pt x="5" y="936"/>
                  </a:moveTo>
                  <a:lnTo>
                    <a:pt x="5" y="940"/>
                  </a:lnTo>
                  <a:lnTo>
                    <a:pt x="4" y="940"/>
                  </a:lnTo>
                  <a:lnTo>
                    <a:pt x="4" y="936"/>
                  </a:lnTo>
                  <a:lnTo>
                    <a:pt x="5" y="936"/>
                  </a:lnTo>
                  <a:close/>
                  <a:moveTo>
                    <a:pt x="5" y="944"/>
                  </a:moveTo>
                  <a:lnTo>
                    <a:pt x="5" y="948"/>
                  </a:lnTo>
                  <a:lnTo>
                    <a:pt x="4" y="948"/>
                  </a:lnTo>
                  <a:lnTo>
                    <a:pt x="4" y="944"/>
                  </a:lnTo>
                  <a:lnTo>
                    <a:pt x="5" y="944"/>
                  </a:lnTo>
                  <a:close/>
                  <a:moveTo>
                    <a:pt x="5" y="951"/>
                  </a:moveTo>
                  <a:lnTo>
                    <a:pt x="5" y="956"/>
                  </a:lnTo>
                  <a:lnTo>
                    <a:pt x="4" y="956"/>
                  </a:lnTo>
                  <a:lnTo>
                    <a:pt x="4" y="951"/>
                  </a:lnTo>
                  <a:lnTo>
                    <a:pt x="5" y="951"/>
                  </a:lnTo>
                  <a:close/>
                  <a:moveTo>
                    <a:pt x="5" y="959"/>
                  </a:moveTo>
                  <a:lnTo>
                    <a:pt x="5" y="964"/>
                  </a:lnTo>
                  <a:lnTo>
                    <a:pt x="4" y="964"/>
                  </a:lnTo>
                  <a:lnTo>
                    <a:pt x="4" y="959"/>
                  </a:lnTo>
                  <a:lnTo>
                    <a:pt x="5" y="959"/>
                  </a:lnTo>
                  <a:close/>
                  <a:moveTo>
                    <a:pt x="5" y="967"/>
                  </a:moveTo>
                  <a:lnTo>
                    <a:pt x="5" y="971"/>
                  </a:lnTo>
                  <a:lnTo>
                    <a:pt x="4" y="971"/>
                  </a:lnTo>
                  <a:lnTo>
                    <a:pt x="4" y="967"/>
                  </a:lnTo>
                  <a:lnTo>
                    <a:pt x="5" y="967"/>
                  </a:lnTo>
                  <a:close/>
                  <a:moveTo>
                    <a:pt x="5" y="975"/>
                  </a:moveTo>
                  <a:lnTo>
                    <a:pt x="5" y="979"/>
                  </a:lnTo>
                  <a:lnTo>
                    <a:pt x="4" y="979"/>
                  </a:lnTo>
                  <a:lnTo>
                    <a:pt x="4" y="975"/>
                  </a:lnTo>
                  <a:lnTo>
                    <a:pt x="5" y="975"/>
                  </a:lnTo>
                  <a:close/>
                  <a:moveTo>
                    <a:pt x="5" y="982"/>
                  </a:moveTo>
                  <a:lnTo>
                    <a:pt x="5" y="987"/>
                  </a:lnTo>
                  <a:lnTo>
                    <a:pt x="4" y="987"/>
                  </a:lnTo>
                  <a:lnTo>
                    <a:pt x="4" y="982"/>
                  </a:lnTo>
                  <a:lnTo>
                    <a:pt x="5" y="982"/>
                  </a:lnTo>
                  <a:close/>
                  <a:moveTo>
                    <a:pt x="5" y="990"/>
                  </a:moveTo>
                  <a:lnTo>
                    <a:pt x="5" y="995"/>
                  </a:lnTo>
                  <a:lnTo>
                    <a:pt x="4" y="995"/>
                  </a:lnTo>
                  <a:lnTo>
                    <a:pt x="4" y="990"/>
                  </a:lnTo>
                  <a:lnTo>
                    <a:pt x="5" y="990"/>
                  </a:lnTo>
                  <a:close/>
                  <a:moveTo>
                    <a:pt x="5" y="998"/>
                  </a:moveTo>
                  <a:lnTo>
                    <a:pt x="5" y="1002"/>
                  </a:lnTo>
                  <a:lnTo>
                    <a:pt x="4" y="1002"/>
                  </a:lnTo>
                  <a:lnTo>
                    <a:pt x="4" y="998"/>
                  </a:lnTo>
                  <a:lnTo>
                    <a:pt x="5" y="998"/>
                  </a:lnTo>
                  <a:close/>
                  <a:moveTo>
                    <a:pt x="5" y="1006"/>
                  </a:moveTo>
                  <a:lnTo>
                    <a:pt x="5" y="1010"/>
                  </a:lnTo>
                  <a:lnTo>
                    <a:pt x="4" y="1010"/>
                  </a:lnTo>
                  <a:lnTo>
                    <a:pt x="4" y="1006"/>
                  </a:lnTo>
                  <a:lnTo>
                    <a:pt x="5" y="1006"/>
                  </a:lnTo>
                  <a:close/>
                  <a:moveTo>
                    <a:pt x="5" y="1013"/>
                  </a:moveTo>
                  <a:lnTo>
                    <a:pt x="5" y="1018"/>
                  </a:lnTo>
                  <a:lnTo>
                    <a:pt x="4" y="1018"/>
                  </a:lnTo>
                  <a:lnTo>
                    <a:pt x="4" y="1013"/>
                  </a:lnTo>
                  <a:lnTo>
                    <a:pt x="5" y="1013"/>
                  </a:lnTo>
                  <a:close/>
                  <a:moveTo>
                    <a:pt x="5" y="1021"/>
                  </a:moveTo>
                  <a:lnTo>
                    <a:pt x="5" y="1025"/>
                  </a:lnTo>
                  <a:lnTo>
                    <a:pt x="4" y="1025"/>
                  </a:lnTo>
                  <a:lnTo>
                    <a:pt x="4" y="1021"/>
                  </a:lnTo>
                  <a:lnTo>
                    <a:pt x="5" y="1021"/>
                  </a:lnTo>
                  <a:close/>
                  <a:moveTo>
                    <a:pt x="5" y="1029"/>
                  </a:moveTo>
                  <a:lnTo>
                    <a:pt x="5" y="1033"/>
                  </a:lnTo>
                  <a:lnTo>
                    <a:pt x="4" y="1033"/>
                  </a:lnTo>
                  <a:lnTo>
                    <a:pt x="4" y="1029"/>
                  </a:lnTo>
                  <a:lnTo>
                    <a:pt x="5" y="1029"/>
                  </a:lnTo>
                  <a:close/>
                  <a:moveTo>
                    <a:pt x="5" y="1037"/>
                  </a:moveTo>
                  <a:lnTo>
                    <a:pt x="5" y="1041"/>
                  </a:lnTo>
                  <a:lnTo>
                    <a:pt x="4" y="1041"/>
                  </a:lnTo>
                  <a:lnTo>
                    <a:pt x="4" y="1037"/>
                  </a:lnTo>
                  <a:lnTo>
                    <a:pt x="5" y="1037"/>
                  </a:lnTo>
                  <a:close/>
                  <a:moveTo>
                    <a:pt x="5" y="1044"/>
                  </a:moveTo>
                  <a:lnTo>
                    <a:pt x="5" y="1049"/>
                  </a:lnTo>
                  <a:lnTo>
                    <a:pt x="4" y="1049"/>
                  </a:lnTo>
                  <a:lnTo>
                    <a:pt x="4" y="1044"/>
                  </a:lnTo>
                  <a:lnTo>
                    <a:pt x="5" y="1044"/>
                  </a:lnTo>
                  <a:close/>
                  <a:moveTo>
                    <a:pt x="5" y="1052"/>
                  </a:moveTo>
                  <a:lnTo>
                    <a:pt x="5" y="1056"/>
                  </a:lnTo>
                  <a:lnTo>
                    <a:pt x="4" y="1056"/>
                  </a:lnTo>
                  <a:lnTo>
                    <a:pt x="4" y="1052"/>
                  </a:lnTo>
                  <a:lnTo>
                    <a:pt x="5" y="1052"/>
                  </a:lnTo>
                  <a:close/>
                  <a:moveTo>
                    <a:pt x="5" y="1060"/>
                  </a:moveTo>
                  <a:lnTo>
                    <a:pt x="5" y="1064"/>
                  </a:lnTo>
                  <a:lnTo>
                    <a:pt x="4" y="1064"/>
                  </a:lnTo>
                  <a:lnTo>
                    <a:pt x="4" y="1060"/>
                  </a:lnTo>
                  <a:lnTo>
                    <a:pt x="5" y="1060"/>
                  </a:lnTo>
                  <a:close/>
                  <a:moveTo>
                    <a:pt x="5" y="1067"/>
                  </a:moveTo>
                  <a:lnTo>
                    <a:pt x="5" y="1072"/>
                  </a:lnTo>
                  <a:lnTo>
                    <a:pt x="4" y="1072"/>
                  </a:lnTo>
                  <a:lnTo>
                    <a:pt x="4" y="1067"/>
                  </a:lnTo>
                  <a:lnTo>
                    <a:pt x="5" y="1067"/>
                  </a:lnTo>
                  <a:close/>
                  <a:moveTo>
                    <a:pt x="5" y="1075"/>
                  </a:moveTo>
                  <a:lnTo>
                    <a:pt x="5" y="1080"/>
                  </a:lnTo>
                  <a:lnTo>
                    <a:pt x="4" y="1080"/>
                  </a:lnTo>
                  <a:lnTo>
                    <a:pt x="4" y="1075"/>
                  </a:lnTo>
                  <a:lnTo>
                    <a:pt x="5" y="1075"/>
                  </a:lnTo>
                  <a:close/>
                  <a:moveTo>
                    <a:pt x="5" y="1083"/>
                  </a:moveTo>
                  <a:lnTo>
                    <a:pt x="5" y="1087"/>
                  </a:lnTo>
                  <a:lnTo>
                    <a:pt x="4" y="1087"/>
                  </a:lnTo>
                  <a:lnTo>
                    <a:pt x="4" y="1083"/>
                  </a:lnTo>
                  <a:lnTo>
                    <a:pt x="5" y="1083"/>
                  </a:lnTo>
                  <a:close/>
                  <a:moveTo>
                    <a:pt x="5" y="1091"/>
                  </a:moveTo>
                  <a:lnTo>
                    <a:pt x="5" y="1095"/>
                  </a:lnTo>
                  <a:lnTo>
                    <a:pt x="4" y="1095"/>
                  </a:lnTo>
                  <a:lnTo>
                    <a:pt x="4" y="1091"/>
                  </a:lnTo>
                  <a:lnTo>
                    <a:pt x="5" y="1091"/>
                  </a:lnTo>
                  <a:close/>
                  <a:moveTo>
                    <a:pt x="5" y="1098"/>
                  </a:moveTo>
                  <a:lnTo>
                    <a:pt x="5" y="1103"/>
                  </a:lnTo>
                  <a:lnTo>
                    <a:pt x="4" y="1103"/>
                  </a:lnTo>
                  <a:lnTo>
                    <a:pt x="4" y="1098"/>
                  </a:lnTo>
                  <a:lnTo>
                    <a:pt x="5" y="1098"/>
                  </a:lnTo>
                  <a:close/>
                  <a:moveTo>
                    <a:pt x="5" y="1106"/>
                  </a:moveTo>
                  <a:lnTo>
                    <a:pt x="5" y="1111"/>
                  </a:lnTo>
                  <a:lnTo>
                    <a:pt x="4" y="1111"/>
                  </a:lnTo>
                  <a:lnTo>
                    <a:pt x="4"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5" y="1129"/>
                  </a:moveTo>
                  <a:lnTo>
                    <a:pt x="5" y="1134"/>
                  </a:lnTo>
                  <a:lnTo>
                    <a:pt x="4" y="1134"/>
                  </a:lnTo>
                  <a:lnTo>
                    <a:pt x="4" y="1129"/>
                  </a:lnTo>
                  <a:lnTo>
                    <a:pt x="5" y="1129"/>
                  </a:lnTo>
                  <a:close/>
                  <a:moveTo>
                    <a:pt x="5" y="1137"/>
                  </a:moveTo>
                  <a:lnTo>
                    <a:pt x="5" y="1142"/>
                  </a:lnTo>
                  <a:lnTo>
                    <a:pt x="4" y="1142"/>
                  </a:lnTo>
                  <a:lnTo>
                    <a:pt x="4" y="1137"/>
                  </a:lnTo>
                  <a:lnTo>
                    <a:pt x="5" y="1137"/>
                  </a:lnTo>
                  <a:close/>
                  <a:moveTo>
                    <a:pt x="5" y="1145"/>
                  </a:moveTo>
                  <a:lnTo>
                    <a:pt x="6" y="1149"/>
                  </a:lnTo>
                  <a:lnTo>
                    <a:pt x="4" y="1149"/>
                  </a:lnTo>
                  <a:lnTo>
                    <a:pt x="4" y="1145"/>
                  </a:lnTo>
                  <a:lnTo>
                    <a:pt x="5" y="1145"/>
                  </a:lnTo>
                  <a:close/>
                  <a:moveTo>
                    <a:pt x="6" y="1153"/>
                  </a:moveTo>
                  <a:lnTo>
                    <a:pt x="6" y="1157"/>
                  </a:lnTo>
                  <a:lnTo>
                    <a:pt x="4" y="1157"/>
                  </a:lnTo>
                  <a:lnTo>
                    <a:pt x="4" y="1153"/>
                  </a:lnTo>
                  <a:lnTo>
                    <a:pt x="6" y="1153"/>
                  </a:lnTo>
                  <a:close/>
                  <a:moveTo>
                    <a:pt x="6" y="1160"/>
                  </a:moveTo>
                  <a:lnTo>
                    <a:pt x="6" y="1165"/>
                  </a:lnTo>
                  <a:lnTo>
                    <a:pt x="4" y="1165"/>
                  </a:lnTo>
                  <a:lnTo>
                    <a:pt x="4" y="1160"/>
                  </a:lnTo>
                  <a:lnTo>
                    <a:pt x="6" y="1160"/>
                  </a:lnTo>
                  <a:close/>
                  <a:moveTo>
                    <a:pt x="6" y="1168"/>
                  </a:moveTo>
                  <a:lnTo>
                    <a:pt x="6" y="1173"/>
                  </a:lnTo>
                  <a:lnTo>
                    <a:pt x="4" y="1173"/>
                  </a:lnTo>
                  <a:lnTo>
                    <a:pt x="4" y="1168"/>
                  </a:lnTo>
                  <a:lnTo>
                    <a:pt x="6" y="1168"/>
                  </a:lnTo>
                  <a:close/>
                  <a:moveTo>
                    <a:pt x="6" y="1176"/>
                  </a:moveTo>
                  <a:lnTo>
                    <a:pt x="6" y="1180"/>
                  </a:lnTo>
                  <a:lnTo>
                    <a:pt x="4" y="1180"/>
                  </a:lnTo>
                  <a:lnTo>
                    <a:pt x="4" y="1176"/>
                  </a:lnTo>
                  <a:lnTo>
                    <a:pt x="6" y="1176"/>
                  </a:lnTo>
                  <a:close/>
                  <a:moveTo>
                    <a:pt x="6" y="1184"/>
                  </a:moveTo>
                  <a:lnTo>
                    <a:pt x="6" y="1188"/>
                  </a:lnTo>
                  <a:lnTo>
                    <a:pt x="5" y="1188"/>
                  </a:lnTo>
                  <a:lnTo>
                    <a:pt x="4" y="1184"/>
                  </a:lnTo>
                  <a:lnTo>
                    <a:pt x="6" y="1184"/>
                  </a:lnTo>
                  <a:close/>
                  <a:moveTo>
                    <a:pt x="6" y="1191"/>
                  </a:moveTo>
                  <a:lnTo>
                    <a:pt x="6" y="1196"/>
                  </a:lnTo>
                  <a:lnTo>
                    <a:pt x="5" y="1196"/>
                  </a:lnTo>
                  <a:lnTo>
                    <a:pt x="5" y="1191"/>
                  </a:lnTo>
                  <a:lnTo>
                    <a:pt x="6" y="1191"/>
                  </a:lnTo>
                  <a:close/>
                  <a:moveTo>
                    <a:pt x="6" y="1199"/>
                  </a:moveTo>
                  <a:lnTo>
                    <a:pt x="6" y="1203"/>
                  </a:lnTo>
                  <a:lnTo>
                    <a:pt x="5" y="1203"/>
                  </a:lnTo>
                  <a:lnTo>
                    <a:pt x="5" y="1199"/>
                  </a:lnTo>
                  <a:lnTo>
                    <a:pt x="6" y="1199"/>
                  </a:lnTo>
                  <a:close/>
                  <a:moveTo>
                    <a:pt x="6" y="1207"/>
                  </a:moveTo>
                  <a:lnTo>
                    <a:pt x="6" y="1211"/>
                  </a:lnTo>
                  <a:lnTo>
                    <a:pt x="5" y="1211"/>
                  </a:lnTo>
                  <a:lnTo>
                    <a:pt x="5" y="1207"/>
                  </a:lnTo>
                  <a:lnTo>
                    <a:pt x="6" y="1207"/>
                  </a:lnTo>
                  <a:close/>
                  <a:moveTo>
                    <a:pt x="6" y="1215"/>
                  </a:moveTo>
                  <a:lnTo>
                    <a:pt x="6" y="1219"/>
                  </a:lnTo>
                  <a:lnTo>
                    <a:pt x="5" y="1219"/>
                  </a:lnTo>
                  <a:lnTo>
                    <a:pt x="5" y="1215"/>
                  </a:lnTo>
                  <a:lnTo>
                    <a:pt x="6" y="1215"/>
                  </a:lnTo>
                  <a:close/>
                  <a:moveTo>
                    <a:pt x="6" y="1222"/>
                  </a:moveTo>
                  <a:lnTo>
                    <a:pt x="6" y="1227"/>
                  </a:lnTo>
                  <a:lnTo>
                    <a:pt x="5" y="1227"/>
                  </a:lnTo>
                  <a:lnTo>
                    <a:pt x="5" y="1222"/>
                  </a:lnTo>
                  <a:lnTo>
                    <a:pt x="6" y="1222"/>
                  </a:lnTo>
                  <a:close/>
                  <a:moveTo>
                    <a:pt x="6" y="1230"/>
                  </a:moveTo>
                  <a:lnTo>
                    <a:pt x="6" y="1234"/>
                  </a:lnTo>
                  <a:lnTo>
                    <a:pt x="5" y="1234"/>
                  </a:lnTo>
                  <a:lnTo>
                    <a:pt x="5" y="1230"/>
                  </a:lnTo>
                  <a:lnTo>
                    <a:pt x="6" y="1230"/>
                  </a:lnTo>
                  <a:close/>
                  <a:moveTo>
                    <a:pt x="6" y="1238"/>
                  </a:moveTo>
                  <a:lnTo>
                    <a:pt x="6" y="1242"/>
                  </a:lnTo>
                  <a:lnTo>
                    <a:pt x="5" y="1242"/>
                  </a:lnTo>
                  <a:lnTo>
                    <a:pt x="5" y="1238"/>
                  </a:lnTo>
                  <a:lnTo>
                    <a:pt x="6" y="1238"/>
                  </a:lnTo>
                  <a:close/>
                  <a:moveTo>
                    <a:pt x="6" y="1245"/>
                  </a:moveTo>
                  <a:lnTo>
                    <a:pt x="6" y="1250"/>
                  </a:lnTo>
                  <a:lnTo>
                    <a:pt x="5" y="1250"/>
                  </a:lnTo>
                  <a:lnTo>
                    <a:pt x="5" y="1245"/>
                  </a:lnTo>
                  <a:lnTo>
                    <a:pt x="6" y="1245"/>
                  </a:lnTo>
                  <a:close/>
                  <a:moveTo>
                    <a:pt x="6" y="1253"/>
                  </a:moveTo>
                  <a:lnTo>
                    <a:pt x="6" y="1258"/>
                  </a:lnTo>
                  <a:lnTo>
                    <a:pt x="5" y="1258"/>
                  </a:lnTo>
                  <a:lnTo>
                    <a:pt x="5" y="1253"/>
                  </a:lnTo>
                  <a:lnTo>
                    <a:pt x="6" y="1253"/>
                  </a:lnTo>
                  <a:close/>
                  <a:moveTo>
                    <a:pt x="6" y="1261"/>
                  </a:moveTo>
                  <a:lnTo>
                    <a:pt x="6" y="1265"/>
                  </a:lnTo>
                  <a:lnTo>
                    <a:pt x="5" y="1265"/>
                  </a:lnTo>
                  <a:lnTo>
                    <a:pt x="5" y="1261"/>
                  </a:lnTo>
                  <a:lnTo>
                    <a:pt x="6" y="1261"/>
                  </a:lnTo>
                  <a:close/>
                  <a:moveTo>
                    <a:pt x="6" y="1269"/>
                  </a:moveTo>
                  <a:lnTo>
                    <a:pt x="6" y="1273"/>
                  </a:lnTo>
                  <a:lnTo>
                    <a:pt x="5" y="1273"/>
                  </a:lnTo>
                  <a:lnTo>
                    <a:pt x="5" y="1269"/>
                  </a:lnTo>
                  <a:lnTo>
                    <a:pt x="6" y="1269"/>
                  </a:lnTo>
                  <a:close/>
                  <a:moveTo>
                    <a:pt x="6" y="1276"/>
                  </a:moveTo>
                  <a:lnTo>
                    <a:pt x="6" y="1281"/>
                  </a:lnTo>
                  <a:lnTo>
                    <a:pt x="5" y="1281"/>
                  </a:lnTo>
                  <a:lnTo>
                    <a:pt x="5" y="1276"/>
                  </a:lnTo>
                  <a:lnTo>
                    <a:pt x="6" y="1276"/>
                  </a:lnTo>
                  <a:close/>
                  <a:moveTo>
                    <a:pt x="6" y="1284"/>
                  </a:moveTo>
                  <a:lnTo>
                    <a:pt x="6" y="1289"/>
                  </a:lnTo>
                  <a:lnTo>
                    <a:pt x="5" y="1289"/>
                  </a:lnTo>
                  <a:lnTo>
                    <a:pt x="5" y="1284"/>
                  </a:lnTo>
                  <a:lnTo>
                    <a:pt x="6" y="1284"/>
                  </a:lnTo>
                  <a:close/>
                  <a:moveTo>
                    <a:pt x="6" y="1292"/>
                  </a:moveTo>
                  <a:lnTo>
                    <a:pt x="6" y="1296"/>
                  </a:lnTo>
                  <a:lnTo>
                    <a:pt x="5" y="1296"/>
                  </a:lnTo>
                  <a:lnTo>
                    <a:pt x="5" y="1292"/>
                  </a:lnTo>
                  <a:lnTo>
                    <a:pt x="6" y="1292"/>
                  </a:lnTo>
                  <a:close/>
                  <a:moveTo>
                    <a:pt x="6" y="1300"/>
                  </a:moveTo>
                  <a:lnTo>
                    <a:pt x="6" y="1304"/>
                  </a:lnTo>
                  <a:lnTo>
                    <a:pt x="5" y="1304"/>
                  </a:lnTo>
                  <a:lnTo>
                    <a:pt x="5" y="1300"/>
                  </a:lnTo>
                  <a:lnTo>
                    <a:pt x="6" y="1300"/>
                  </a:lnTo>
                  <a:close/>
                  <a:moveTo>
                    <a:pt x="6" y="1307"/>
                  </a:moveTo>
                  <a:lnTo>
                    <a:pt x="6" y="1312"/>
                  </a:lnTo>
                  <a:lnTo>
                    <a:pt x="5" y="1312"/>
                  </a:lnTo>
                  <a:lnTo>
                    <a:pt x="5" y="1307"/>
                  </a:lnTo>
                  <a:lnTo>
                    <a:pt x="6" y="1307"/>
                  </a:lnTo>
                  <a:close/>
                  <a:moveTo>
                    <a:pt x="6" y="1315"/>
                  </a:moveTo>
                  <a:lnTo>
                    <a:pt x="6" y="1320"/>
                  </a:lnTo>
                  <a:lnTo>
                    <a:pt x="5" y="1320"/>
                  </a:lnTo>
                  <a:lnTo>
                    <a:pt x="5" y="1315"/>
                  </a:lnTo>
                  <a:lnTo>
                    <a:pt x="6" y="1315"/>
                  </a:lnTo>
                  <a:close/>
                  <a:moveTo>
                    <a:pt x="6" y="1323"/>
                  </a:moveTo>
                  <a:lnTo>
                    <a:pt x="6" y="1327"/>
                  </a:lnTo>
                  <a:lnTo>
                    <a:pt x="5" y="1327"/>
                  </a:lnTo>
                  <a:lnTo>
                    <a:pt x="5" y="1323"/>
                  </a:lnTo>
                  <a:lnTo>
                    <a:pt x="6" y="1323"/>
                  </a:lnTo>
                  <a:close/>
                  <a:moveTo>
                    <a:pt x="6" y="1331"/>
                  </a:moveTo>
                  <a:lnTo>
                    <a:pt x="6" y="1335"/>
                  </a:lnTo>
                  <a:lnTo>
                    <a:pt x="5" y="1335"/>
                  </a:lnTo>
                  <a:lnTo>
                    <a:pt x="5" y="1331"/>
                  </a:lnTo>
                  <a:lnTo>
                    <a:pt x="6" y="1331"/>
                  </a:lnTo>
                  <a:close/>
                  <a:moveTo>
                    <a:pt x="6" y="1338"/>
                  </a:moveTo>
                  <a:lnTo>
                    <a:pt x="6" y="1343"/>
                  </a:lnTo>
                  <a:lnTo>
                    <a:pt x="5" y="1343"/>
                  </a:lnTo>
                  <a:lnTo>
                    <a:pt x="5" y="1338"/>
                  </a:lnTo>
                  <a:lnTo>
                    <a:pt x="6" y="1338"/>
                  </a:lnTo>
                  <a:close/>
                  <a:moveTo>
                    <a:pt x="6" y="1346"/>
                  </a:moveTo>
                  <a:lnTo>
                    <a:pt x="6" y="1350"/>
                  </a:lnTo>
                  <a:lnTo>
                    <a:pt x="5" y="1350"/>
                  </a:lnTo>
                  <a:lnTo>
                    <a:pt x="5" y="1346"/>
                  </a:lnTo>
                  <a:lnTo>
                    <a:pt x="6" y="1346"/>
                  </a:lnTo>
                  <a:close/>
                  <a:moveTo>
                    <a:pt x="6" y="1354"/>
                  </a:moveTo>
                  <a:lnTo>
                    <a:pt x="6" y="1358"/>
                  </a:lnTo>
                  <a:lnTo>
                    <a:pt x="5" y="1358"/>
                  </a:lnTo>
                  <a:lnTo>
                    <a:pt x="5" y="1354"/>
                  </a:lnTo>
                  <a:lnTo>
                    <a:pt x="6" y="1354"/>
                  </a:lnTo>
                  <a:close/>
                  <a:moveTo>
                    <a:pt x="6" y="1362"/>
                  </a:moveTo>
                  <a:lnTo>
                    <a:pt x="6" y="1366"/>
                  </a:lnTo>
                  <a:lnTo>
                    <a:pt x="5" y="1366"/>
                  </a:lnTo>
                  <a:lnTo>
                    <a:pt x="5" y="1362"/>
                  </a:lnTo>
                  <a:lnTo>
                    <a:pt x="6" y="1362"/>
                  </a:lnTo>
                  <a:close/>
                  <a:moveTo>
                    <a:pt x="6" y="1369"/>
                  </a:moveTo>
                  <a:lnTo>
                    <a:pt x="6" y="1374"/>
                  </a:lnTo>
                  <a:lnTo>
                    <a:pt x="5" y="1374"/>
                  </a:lnTo>
                  <a:lnTo>
                    <a:pt x="5" y="1369"/>
                  </a:lnTo>
                  <a:lnTo>
                    <a:pt x="6" y="1369"/>
                  </a:lnTo>
                  <a:close/>
                  <a:moveTo>
                    <a:pt x="6" y="1377"/>
                  </a:moveTo>
                  <a:lnTo>
                    <a:pt x="6" y="1381"/>
                  </a:lnTo>
                  <a:lnTo>
                    <a:pt x="5" y="1381"/>
                  </a:lnTo>
                  <a:lnTo>
                    <a:pt x="5" y="1377"/>
                  </a:lnTo>
                  <a:lnTo>
                    <a:pt x="6" y="1377"/>
                  </a:lnTo>
                  <a:close/>
                  <a:moveTo>
                    <a:pt x="6" y="1385"/>
                  </a:moveTo>
                  <a:lnTo>
                    <a:pt x="6" y="1389"/>
                  </a:lnTo>
                  <a:lnTo>
                    <a:pt x="5" y="1389"/>
                  </a:lnTo>
                  <a:lnTo>
                    <a:pt x="5" y="1385"/>
                  </a:lnTo>
                  <a:lnTo>
                    <a:pt x="6" y="1385"/>
                  </a:lnTo>
                  <a:close/>
                  <a:moveTo>
                    <a:pt x="6" y="1392"/>
                  </a:moveTo>
                  <a:lnTo>
                    <a:pt x="6" y="1397"/>
                  </a:lnTo>
                  <a:lnTo>
                    <a:pt x="5" y="1397"/>
                  </a:lnTo>
                  <a:lnTo>
                    <a:pt x="5" y="1392"/>
                  </a:lnTo>
                  <a:lnTo>
                    <a:pt x="6" y="1392"/>
                  </a:lnTo>
                  <a:close/>
                  <a:moveTo>
                    <a:pt x="6" y="1400"/>
                  </a:moveTo>
                  <a:lnTo>
                    <a:pt x="6" y="1405"/>
                  </a:lnTo>
                  <a:lnTo>
                    <a:pt x="5" y="1405"/>
                  </a:lnTo>
                  <a:lnTo>
                    <a:pt x="5" y="1400"/>
                  </a:lnTo>
                  <a:lnTo>
                    <a:pt x="6" y="1400"/>
                  </a:lnTo>
                  <a:close/>
                  <a:moveTo>
                    <a:pt x="6" y="1408"/>
                  </a:moveTo>
                  <a:lnTo>
                    <a:pt x="6" y="1412"/>
                  </a:lnTo>
                  <a:lnTo>
                    <a:pt x="5" y="1412"/>
                  </a:lnTo>
                  <a:lnTo>
                    <a:pt x="5" y="1408"/>
                  </a:lnTo>
                  <a:lnTo>
                    <a:pt x="6" y="1408"/>
                  </a:lnTo>
                  <a:close/>
                  <a:moveTo>
                    <a:pt x="6" y="1416"/>
                  </a:moveTo>
                  <a:lnTo>
                    <a:pt x="6" y="1420"/>
                  </a:lnTo>
                  <a:lnTo>
                    <a:pt x="5" y="1420"/>
                  </a:lnTo>
                  <a:lnTo>
                    <a:pt x="5" y="1416"/>
                  </a:lnTo>
                  <a:lnTo>
                    <a:pt x="6" y="1416"/>
                  </a:lnTo>
                  <a:close/>
                  <a:moveTo>
                    <a:pt x="6" y="1423"/>
                  </a:moveTo>
                  <a:lnTo>
                    <a:pt x="6" y="1428"/>
                  </a:lnTo>
                  <a:lnTo>
                    <a:pt x="5" y="1428"/>
                  </a:lnTo>
                  <a:lnTo>
                    <a:pt x="5" y="1423"/>
                  </a:lnTo>
                  <a:lnTo>
                    <a:pt x="6" y="1423"/>
                  </a:lnTo>
                  <a:close/>
                  <a:moveTo>
                    <a:pt x="6" y="1431"/>
                  </a:moveTo>
                  <a:lnTo>
                    <a:pt x="6" y="1436"/>
                  </a:lnTo>
                  <a:lnTo>
                    <a:pt x="5" y="1436"/>
                  </a:lnTo>
                  <a:lnTo>
                    <a:pt x="5" y="1431"/>
                  </a:lnTo>
                  <a:lnTo>
                    <a:pt x="6" y="1431"/>
                  </a:lnTo>
                  <a:close/>
                  <a:moveTo>
                    <a:pt x="6" y="1439"/>
                  </a:moveTo>
                  <a:lnTo>
                    <a:pt x="7" y="1443"/>
                  </a:lnTo>
                  <a:lnTo>
                    <a:pt x="5" y="1443"/>
                  </a:lnTo>
                  <a:lnTo>
                    <a:pt x="5" y="1439"/>
                  </a:lnTo>
                  <a:lnTo>
                    <a:pt x="6" y="1439"/>
                  </a:lnTo>
                  <a:close/>
                  <a:moveTo>
                    <a:pt x="7" y="1447"/>
                  </a:moveTo>
                  <a:lnTo>
                    <a:pt x="7" y="1451"/>
                  </a:lnTo>
                  <a:lnTo>
                    <a:pt x="5" y="1451"/>
                  </a:lnTo>
                  <a:lnTo>
                    <a:pt x="5" y="1447"/>
                  </a:lnTo>
                  <a:lnTo>
                    <a:pt x="7" y="1447"/>
                  </a:lnTo>
                  <a:close/>
                  <a:moveTo>
                    <a:pt x="7" y="1454"/>
                  </a:moveTo>
                  <a:lnTo>
                    <a:pt x="7" y="1459"/>
                  </a:lnTo>
                  <a:lnTo>
                    <a:pt x="5" y="1459"/>
                  </a:lnTo>
                  <a:lnTo>
                    <a:pt x="5" y="1454"/>
                  </a:lnTo>
                  <a:lnTo>
                    <a:pt x="7" y="1454"/>
                  </a:lnTo>
                  <a:close/>
                  <a:moveTo>
                    <a:pt x="7" y="1462"/>
                  </a:moveTo>
                  <a:lnTo>
                    <a:pt x="7" y="1467"/>
                  </a:lnTo>
                  <a:lnTo>
                    <a:pt x="6" y="1467"/>
                  </a:lnTo>
                  <a:lnTo>
                    <a:pt x="5" y="1462"/>
                  </a:lnTo>
                  <a:lnTo>
                    <a:pt x="7" y="1462"/>
                  </a:lnTo>
                  <a:close/>
                  <a:moveTo>
                    <a:pt x="7" y="1470"/>
                  </a:moveTo>
                  <a:lnTo>
                    <a:pt x="7" y="1474"/>
                  </a:lnTo>
                  <a:lnTo>
                    <a:pt x="6" y="1474"/>
                  </a:lnTo>
                  <a:lnTo>
                    <a:pt x="6" y="1470"/>
                  </a:lnTo>
                  <a:lnTo>
                    <a:pt x="7" y="1470"/>
                  </a:lnTo>
                  <a:close/>
                  <a:moveTo>
                    <a:pt x="7" y="1478"/>
                  </a:moveTo>
                  <a:lnTo>
                    <a:pt x="7" y="1482"/>
                  </a:lnTo>
                  <a:lnTo>
                    <a:pt x="6" y="1482"/>
                  </a:lnTo>
                  <a:lnTo>
                    <a:pt x="6" y="1478"/>
                  </a:lnTo>
                  <a:lnTo>
                    <a:pt x="7" y="1478"/>
                  </a:lnTo>
                  <a:close/>
                  <a:moveTo>
                    <a:pt x="7" y="1485"/>
                  </a:moveTo>
                  <a:lnTo>
                    <a:pt x="7" y="1490"/>
                  </a:lnTo>
                  <a:lnTo>
                    <a:pt x="6" y="1490"/>
                  </a:lnTo>
                  <a:lnTo>
                    <a:pt x="6" y="1485"/>
                  </a:lnTo>
                  <a:lnTo>
                    <a:pt x="7" y="1485"/>
                  </a:lnTo>
                  <a:close/>
                  <a:moveTo>
                    <a:pt x="7" y="1493"/>
                  </a:moveTo>
                  <a:lnTo>
                    <a:pt x="7" y="1498"/>
                  </a:lnTo>
                  <a:lnTo>
                    <a:pt x="6" y="1498"/>
                  </a:lnTo>
                  <a:lnTo>
                    <a:pt x="6" y="1493"/>
                  </a:lnTo>
                  <a:lnTo>
                    <a:pt x="7" y="1493"/>
                  </a:lnTo>
                  <a:close/>
                  <a:moveTo>
                    <a:pt x="7" y="1501"/>
                  </a:moveTo>
                  <a:lnTo>
                    <a:pt x="7" y="1505"/>
                  </a:lnTo>
                  <a:lnTo>
                    <a:pt x="6" y="1505"/>
                  </a:lnTo>
                  <a:lnTo>
                    <a:pt x="6" y="1501"/>
                  </a:lnTo>
                  <a:lnTo>
                    <a:pt x="7" y="1501"/>
                  </a:lnTo>
                  <a:close/>
                  <a:moveTo>
                    <a:pt x="7" y="1509"/>
                  </a:moveTo>
                  <a:lnTo>
                    <a:pt x="7" y="1513"/>
                  </a:lnTo>
                  <a:lnTo>
                    <a:pt x="6" y="1513"/>
                  </a:lnTo>
                  <a:lnTo>
                    <a:pt x="6" y="1509"/>
                  </a:lnTo>
                  <a:lnTo>
                    <a:pt x="7" y="1509"/>
                  </a:lnTo>
                  <a:close/>
                  <a:moveTo>
                    <a:pt x="7" y="1516"/>
                  </a:moveTo>
                  <a:lnTo>
                    <a:pt x="7" y="1521"/>
                  </a:lnTo>
                  <a:lnTo>
                    <a:pt x="6" y="1521"/>
                  </a:lnTo>
                  <a:lnTo>
                    <a:pt x="6" y="1516"/>
                  </a:lnTo>
                  <a:lnTo>
                    <a:pt x="7" y="1516"/>
                  </a:lnTo>
                  <a:close/>
                  <a:moveTo>
                    <a:pt x="7" y="1524"/>
                  </a:moveTo>
                  <a:lnTo>
                    <a:pt x="7" y="1528"/>
                  </a:lnTo>
                  <a:lnTo>
                    <a:pt x="6" y="1528"/>
                  </a:lnTo>
                  <a:lnTo>
                    <a:pt x="6" y="1524"/>
                  </a:lnTo>
                  <a:lnTo>
                    <a:pt x="7" y="1524"/>
                  </a:lnTo>
                  <a:close/>
                  <a:moveTo>
                    <a:pt x="7" y="1532"/>
                  </a:moveTo>
                  <a:lnTo>
                    <a:pt x="7" y="1536"/>
                  </a:lnTo>
                  <a:lnTo>
                    <a:pt x="6" y="1536"/>
                  </a:lnTo>
                  <a:lnTo>
                    <a:pt x="6" y="1532"/>
                  </a:lnTo>
                  <a:lnTo>
                    <a:pt x="7" y="1532"/>
                  </a:lnTo>
                  <a:close/>
                  <a:moveTo>
                    <a:pt x="7" y="1540"/>
                  </a:moveTo>
                  <a:lnTo>
                    <a:pt x="7" y="1544"/>
                  </a:lnTo>
                  <a:lnTo>
                    <a:pt x="6" y="1544"/>
                  </a:lnTo>
                  <a:lnTo>
                    <a:pt x="6" y="1540"/>
                  </a:lnTo>
                  <a:lnTo>
                    <a:pt x="7"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0" name="Freeform 11"/>
            <p:cNvSpPr>
              <a:spLocks noEditPoints="1"/>
            </p:cNvSpPr>
            <p:nvPr/>
          </p:nvSpPr>
          <p:spPr bwMode="auto">
            <a:xfrm>
              <a:off x="4400116" y="2027363"/>
              <a:ext cx="9525" cy="2452688"/>
            </a:xfrm>
            <a:custGeom>
              <a:avLst/>
              <a:gdLst>
                <a:gd name="T0" fmla="*/ 1 w 6"/>
                <a:gd name="T1" fmla="*/ 24 h 1545"/>
                <a:gd name="T2" fmla="*/ 1 w 6"/>
                <a:gd name="T3" fmla="*/ 51 h 1545"/>
                <a:gd name="T4" fmla="*/ 0 w 6"/>
                <a:gd name="T5" fmla="*/ 74 h 1545"/>
                <a:gd name="T6" fmla="*/ 0 w 6"/>
                <a:gd name="T7" fmla="*/ 93 h 1545"/>
                <a:gd name="T8" fmla="*/ 1 w 6"/>
                <a:gd name="T9" fmla="*/ 116 h 1545"/>
                <a:gd name="T10" fmla="*/ 1 w 6"/>
                <a:gd name="T11" fmla="*/ 147 h 1545"/>
                <a:gd name="T12" fmla="*/ 1 w 6"/>
                <a:gd name="T13" fmla="*/ 175 h 1545"/>
                <a:gd name="T14" fmla="*/ 0 w 6"/>
                <a:gd name="T15" fmla="*/ 198 h 1545"/>
                <a:gd name="T16" fmla="*/ 0 w 6"/>
                <a:gd name="T17" fmla="*/ 217 h 1545"/>
                <a:gd name="T18" fmla="*/ 2 w 6"/>
                <a:gd name="T19" fmla="*/ 240 h 1545"/>
                <a:gd name="T20" fmla="*/ 2 w 6"/>
                <a:gd name="T21" fmla="*/ 271 h 1545"/>
                <a:gd name="T22" fmla="*/ 2 w 6"/>
                <a:gd name="T23" fmla="*/ 299 h 1545"/>
                <a:gd name="T24" fmla="*/ 1 w 6"/>
                <a:gd name="T25" fmla="*/ 322 h 1545"/>
                <a:gd name="T26" fmla="*/ 1 w 6"/>
                <a:gd name="T27" fmla="*/ 341 h 1545"/>
                <a:gd name="T28" fmla="*/ 2 w 6"/>
                <a:gd name="T29" fmla="*/ 364 h 1545"/>
                <a:gd name="T30" fmla="*/ 2 w 6"/>
                <a:gd name="T31" fmla="*/ 395 h 1545"/>
                <a:gd name="T32" fmla="*/ 2 w 6"/>
                <a:gd name="T33" fmla="*/ 423 h 1545"/>
                <a:gd name="T34" fmla="*/ 1 w 6"/>
                <a:gd name="T35" fmla="*/ 446 h 1545"/>
                <a:gd name="T36" fmla="*/ 1 w 6"/>
                <a:gd name="T37" fmla="*/ 465 h 1545"/>
                <a:gd name="T38" fmla="*/ 3 w 6"/>
                <a:gd name="T39" fmla="*/ 488 h 1545"/>
                <a:gd name="T40" fmla="*/ 3 w 6"/>
                <a:gd name="T41" fmla="*/ 519 h 1545"/>
                <a:gd name="T42" fmla="*/ 3 w 6"/>
                <a:gd name="T43" fmla="*/ 546 h 1545"/>
                <a:gd name="T44" fmla="*/ 2 w 6"/>
                <a:gd name="T45" fmla="*/ 570 h 1545"/>
                <a:gd name="T46" fmla="*/ 2 w 6"/>
                <a:gd name="T47" fmla="*/ 588 h 1545"/>
                <a:gd name="T48" fmla="*/ 3 w 6"/>
                <a:gd name="T49" fmla="*/ 612 h 1545"/>
                <a:gd name="T50" fmla="*/ 3 w 6"/>
                <a:gd name="T51" fmla="*/ 643 h 1545"/>
                <a:gd name="T52" fmla="*/ 3 w 6"/>
                <a:gd name="T53" fmla="*/ 670 h 1545"/>
                <a:gd name="T54" fmla="*/ 2 w 6"/>
                <a:gd name="T55" fmla="*/ 693 h 1545"/>
                <a:gd name="T56" fmla="*/ 2 w 6"/>
                <a:gd name="T57" fmla="*/ 712 h 1545"/>
                <a:gd name="T58" fmla="*/ 3 w 6"/>
                <a:gd name="T59" fmla="*/ 735 h 1545"/>
                <a:gd name="T60" fmla="*/ 4 w 6"/>
                <a:gd name="T61" fmla="*/ 766 h 1545"/>
                <a:gd name="T62" fmla="*/ 4 w 6"/>
                <a:gd name="T63" fmla="*/ 794 h 1545"/>
                <a:gd name="T64" fmla="*/ 3 w 6"/>
                <a:gd name="T65" fmla="*/ 817 h 1545"/>
                <a:gd name="T66" fmla="*/ 3 w 6"/>
                <a:gd name="T67" fmla="*/ 836 h 1545"/>
                <a:gd name="T68" fmla="*/ 4 w 6"/>
                <a:gd name="T69" fmla="*/ 859 h 1545"/>
                <a:gd name="T70" fmla="*/ 4 w 6"/>
                <a:gd name="T71" fmla="*/ 890 h 1545"/>
                <a:gd name="T72" fmla="*/ 4 w 6"/>
                <a:gd name="T73" fmla="*/ 918 h 1545"/>
                <a:gd name="T74" fmla="*/ 3 w 6"/>
                <a:gd name="T75" fmla="*/ 941 h 1545"/>
                <a:gd name="T76" fmla="*/ 3 w 6"/>
                <a:gd name="T77" fmla="*/ 960 h 1545"/>
                <a:gd name="T78" fmla="*/ 4 w 6"/>
                <a:gd name="T79" fmla="*/ 983 h 1545"/>
                <a:gd name="T80" fmla="*/ 4 w 6"/>
                <a:gd name="T81" fmla="*/ 1014 h 1545"/>
                <a:gd name="T82" fmla="*/ 4 w 6"/>
                <a:gd name="T83" fmla="*/ 1042 h 1545"/>
                <a:gd name="T84" fmla="*/ 3 w 6"/>
                <a:gd name="T85" fmla="*/ 1065 h 1545"/>
                <a:gd name="T86" fmla="*/ 4 w 6"/>
                <a:gd name="T87" fmla="*/ 1084 h 1545"/>
                <a:gd name="T88" fmla="*/ 5 w 6"/>
                <a:gd name="T89" fmla="*/ 1107 h 1545"/>
                <a:gd name="T90" fmla="*/ 5 w 6"/>
                <a:gd name="T91" fmla="*/ 1138 h 1545"/>
                <a:gd name="T92" fmla="*/ 5 w 6"/>
                <a:gd name="T93" fmla="*/ 1166 h 1545"/>
                <a:gd name="T94" fmla="*/ 4 w 6"/>
                <a:gd name="T95" fmla="*/ 1189 h 1545"/>
                <a:gd name="T96" fmla="*/ 4 w 6"/>
                <a:gd name="T97" fmla="*/ 1208 h 1545"/>
                <a:gd name="T98" fmla="*/ 5 w 6"/>
                <a:gd name="T99" fmla="*/ 1231 h 1545"/>
                <a:gd name="T100" fmla="*/ 5 w 6"/>
                <a:gd name="T101" fmla="*/ 1262 h 1545"/>
                <a:gd name="T102" fmla="*/ 5 w 6"/>
                <a:gd name="T103" fmla="*/ 1289 h 1545"/>
                <a:gd name="T104" fmla="*/ 4 w 6"/>
                <a:gd name="T105" fmla="*/ 1313 h 1545"/>
                <a:gd name="T106" fmla="*/ 4 w 6"/>
                <a:gd name="T107" fmla="*/ 1331 h 1545"/>
                <a:gd name="T108" fmla="*/ 6 w 6"/>
                <a:gd name="T109" fmla="*/ 1355 h 1545"/>
                <a:gd name="T110" fmla="*/ 6 w 6"/>
                <a:gd name="T111" fmla="*/ 1386 h 1545"/>
                <a:gd name="T112" fmla="*/ 6 w 6"/>
                <a:gd name="T113" fmla="*/ 1413 h 1545"/>
                <a:gd name="T114" fmla="*/ 5 w 6"/>
                <a:gd name="T115" fmla="*/ 1436 h 1545"/>
                <a:gd name="T116" fmla="*/ 5 w 6"/>
                <a:gd name="T117" fmla="*/ 1455 h 1545"/>
                <a:gd name="T118" fmla="*/ 6 w 6"/>
                <a:gd name="T119" fmla="*/ 1478 h 1545"/>
                <a:gd name="T120" fmla="*/ 6 w 6"/>
                <a:gd name="T121" fmla="*/ 1509 h 1545"/>
                <a:gd name="T122" fmla="*/ 6 w 6"/>
                <a:gd name="T123" fmla="*/ 1537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545">
                  <a:moveTo>
                    <a:pt x="1" y="0"/>
                  </a:moveTo>
                  <a:lnTo>
                    <a:pt x="1" y="5"/>
                  </a:lnTo>
                  <a:lnTo>
                    <a:pt x="0" y="5"/>
                  </a:lnTo>
                  <a:lnTo>
                    <a:pt x="0" y="0"/>
                  </a:lnTo>
                  <a:lnTo>
                    <a:pt x="1" y="0"/>
                  </a:lnTo>
                  <a:close/>
                  <a:moveTo>
                    <a:pt x="1" y="8"/>
                  </a:moveTo>
                  <a:lnTo>
                    <a:pt x="1" y="13"/>
                  </a:lnTo>
                  <a:lnTo>
                    <a:pt x="0" y="13"/>
                  </a:lnTo>
                  <a:lnTo>
                    <a:pt x="0" y="8"/>
                  </a:lnTo>
                  <a:lnTo>
                    <a:pt x="1" y="8"/>
                  </a:lnTo>
                  <a:close/>
                  <a:moveTo>
                    <a:pt x="1" y="16"/>
                  </a:moveTo>
                  <a:lnTo>
                    <a:pt x="1" y="20"/>
                  </a:lnTo>
                  <a:lnTo>
                    <a:pt x="0" y="20"/>
                  </a:lnTo>
                  <a:lnTo>
                    <a:pt x="0" y="16"/>
                  </a:lnTo>
                  <a:lnTo>
                    <a:pt x="1" y="16"/>
                  </a:lnTo>
                  <a:close/>
                  <a:moveTo>
                    <a:pt x="1" y="24"/>
                  </a:moveTo>
                  <a:lnTo>
                    <a:pt x="1" y="28"/>
                  </a:lnTo>
                  <a:lnTo>
                    <a:pt x="0" y="28"/>
                  </a:lnTo>
                  <a:lnTo>
                    <a:pt x="0" y="24"/>
                  </a:lnTo>
                  <a:lnTo>
                    <a:pt x="1" y="24"/>
                  </a:lnTo>
                  <a:close/>
                  <a:moveTo>
                    <a:pt x="1" y="31"/>
                  </a:moveTo>
                  <a:lnTo>
                    <a:pt x="1" y="36"/>
                  </a:lnTo>
                  <a:lnTo>
                    <a:pt x="0" y="36"/>
                  </a:lnTo>
                  <a:lnTo>
                    <a:pt x="0" y="31"/>
                  </a:lnTo>
                  <a:lnTo>
                    <a:pt x="1" y="31"/>
                  </a:lnTo>
                  <a:close/>
                  <a:moveTo>
                    <a:pt x="1" y="39"/>
                  </a:moveTo>
                  <a:lnTo>
                    <a:pt x="1" y="43"/>
                  </a:lnTo>
                  <a:lnTo>
                    <a:pt x="0" y="43"/>
                  </a:lnTo>
                  <a:lnTo>
                    <a:pt x="0" y="39"/>
                  </a:lnTo>
                  <a:lnTo>
                    <a:pt x="1" y="39"/>
                  </a:lnTo>
                  <a:close/>
                  <a:moveTo>
                    <a:pt x="1" y="47"/>
                  </a:moveTo>
                  <a:lnTo>
                    <a:pt x="1" y="51"/>
                  </a:lnTo>
                  <a:lnTo>
                    <a:pt x="0" y="51"/>
                  </a:lnTo>
                  <a:lnTo>
                    <a:pt x="0" y="47"/>
                  </a:lnTo>
                  <a:lnTo>
                    <a:pt x="1" y="47"/>
                  </a:lnTo>
                  <a:close/>
                  <a:moveTo>
                    <a:pt x="1" y="55"/>
                  </a:moveTo>
                  <a:lnTo>
                    <a:pt x="1" y="59"/>
                  </a:lnTo>
                  <a:lnTo>
                    <a:pt x="0" y="59"/>
                  </a:lnTo>
                  <a:lnTo>
                    <a:pt x="0" y="55"/>
                  </a:lnTo>
                  <a:lnTo>
                    <a:pt x="1" y="55"/>
                  </a:lnTo>
                  <a:close/>
                  <a:moveTo>
                    <a:pt x="1" y="62"/>
                  </a:moveTo>
                  <a:lnTo>
                    <a:pt x="1" y="67"/>
                  </a:lnTo>
                  <a:lnTo>
                    <a:pt x="0" y="67"/>
                  </a:lnTo>
                  <a:lnTo>
                    <a:pt x="0" y="62"/>
                  </a:lnTo>
                  <a:lnTo>
                    <a:pt x="1" y="62"/>
                  </a:lnTo>
                  <a:close/>
                  <a:moveTo>
                    <a:pt x="1" y="70"/>
                  </a:moveTo>
                  <a:lnTo>
                    <a:pt x="1" y="74"/>
                  </a:lnTo>
                  <a:lnTo>
                    <a:pt x="0" y="74"/>
                  </a:lnTo>
                  <a:lnTo>
                    <a:pt x="0" y="70"/>
                  </a:lnTo>
                  <a:lnTo>
                    <a:pt x="1" y="70"/>
                  </a:lnTo>
                  <a:close/>
                  <a:moveTo>
                    <a:pt x="1" y="78"/>
                  </a:moveTo>
                  <a:lnTo>
                    <a:pt x="1" y="82"/>
                  </a:lnTo>
                  <a:lnTo>
                    <a:pt x="0" y="82"/>
                  </a:lnTo>
                  <a:lnTo>
                    <a:pt x="0" y="78"/>
                  </a:lnTo>
                  <a:lnTo>
                    <a:pt x="1" y="78"/>
                  </a:lnTo>
                  <a:close/>
                  <a:moveTo>
                    <a:pt x="1" y="85"/>
                  </a:moveTo>
                  <a:lnTo>
                    <a:pt x="1" y="90"/>
                  </a:lnTo>
                  <a:lnTo>
                    <a:pt x="0" y="90"/>
                  </a:lnTo>
                  <a:lnTo>
                    <a:pt x="0" y="85"/>
                  </a:lnTo>
                  <a:lnTo>
                    <a:pt x="1" y="85"/>
                  </a:lnTo>
                  <a:close/>
                  <a:moveTo>
                    <a:pt x="1" y="93"/>
                  </a:moveTo>
                  <a:lnTo>
                    <a:pt x="1" y="98"/>
                  </a:lnTo>
                  <a:lnTo>
                    <a:pt x="0" y="98"/>
                  </a:lnTo>
                  <a:lnTo>
                    <a:pt x="0" y="93"/>
                  </a:lnTo>
                  <a:lnTo>
                    <a:pt x="1" y="93"/>
                  </a:lnTo>
                  <a:close/>
                  <a:moveTo>
                    <a:pt x="1" y="101"/>
                  </a:moveTo>
                  <a:lnTo>
                    <a:pt x="1" y="105"/>
                  </a:lnTo>
                  <a:lnTo>
                    <a:pt x="0" y="105"/>
                  </a:lnTo>
                  <a:lnTo>
                    <a:pt x="0" y="101"/>
                  </a:lnTo>
                  <a:lnTo>
                    <a:pt x="1" y="101"/>
                  </a:lnTo>
                  <a:close/>
                  <a:moveTo>
                    <a:pt x="1" y="109"/>
                  </a:moveTo>
                  <a:lnTo>
                    <a:pt x="1" y="113"/>
                  </a:lnTo>
                  <a:lnTo>
                    <a:pt x="0" y="113"/>
                  </a:lnTo>
                  <a:lnTo>
                    <a:pt x="0" y="109"/>
                  </a:lnTo>
                  <a:lnTo>
                    <a:pt x="1" y="109"/>
                  </a:lnTo>
                  <a:close/>
                  <a:moveTo>
                    <a:pt x="1" y="116"/>
                  </a:moveTo>
                  <a:lnTo>
                    <a:pt x="1" y="121"/>
                  </a:lnTo>
                  <a:lnTo>
                    <a:pt x="0" y="121"/>
                  </a:lnTo>
                  <a:lnTo>
                    <a:pt x="0" y="116"/>
                  </a:lnTo>
                  <a:lnTo>
                    <a:pt x="1" y="116"/>
                  </a:lnTo>
                  <a:close/>
                  <a:moveTo>
                    <a:pt x="1" y="124"/>
                  </a:moveTo>
                  <a:lnTo>
                    <a:pt x="1" y="129"/>
                  </a:lnTo>
                  <a:lnTo>
                    <a:pt x="0" y="129"/>
                  </a:lnTo>
                  <a:lnTo>
                    <a:pt x="0" y="124"/>
                  </a:lnTo>
                  <a:lnTo>
                    <a:pt x="1" y="124"/>
                  </a:lnTo>
                  <a:close/>
                  <a:moveTo>
                    <a:pt x="1" y="132"/>
                  </a:moveTo>
                  <a:lnTo>
                    <a:pt x="1" y="136"/>
                  </a:lnTo>
                  <a:lnTo>
                    <a:pt x="0" y="136"/>
                  </a:lnTo>
                  <a:lnTo>
                    <a:pt x="0" y="132"/>
                  </a:lnTo>
                  <a:lnTo>
                    <a:pt x="1" y="132"/>
                  </a:lnTo>
                  <a:close/>
                  <a:moveTo>
                    <a:pt x="1" y="140"/>
                  </a:moveTo>
                  <a:lnTo>
                    <a:pt x="1" y="144"/>
                  </a:lnTo>
                  <a:lnTo>
                    <a:pt x="0" y="144"/>
                  </a:lnTo>
                  <a:lnTo>
                    <a:pt x="0" y="140"/>
                  </a:lnTo>
                  <a:lnTo>
                    <a:pt x="1" y="140"/>
                  </a:lnTo>
                  <a:close/>
                  <a:moveTo>
                    <a:pt x="1" y="147"/>
                  </a:moveTo>
                  <a:lnTo>
                    <a:pt x="1" y="152"/>
                  </a:lnTo>
                  <a:lnTo>
                    <a:pt x="0" y="152"/>
                  </a:lnTo>
                  <a:lnTo>
                    <a:pt x="0" y="147"/>
                  </a:lnTo>
                  <a:lnTo>
                    <a:pt x="1" y="147"/>
                  </a:lnTo>
                  <a:close/>
                  <a:moveTo>
                    <a:pt x="1" y="155"/>
                  </a:moveTo>
                  <a:lnTo>
                    <a:pt x="1" y="160"/>
                  </a:lnTo>
                  <a:lnTo>
                    <a:pt x="0" y="160"/>
                  </a:lnTo>
                  <a:lnTo>
                    <a:pt x="0" y="155"/>
                  </a:lnTo>
                  <a:lnTo>
                    <a:pt x="1" y="155"/>
                  </a:lnTo>
                  <a:close/>
                  <a:moveTo>
                    <a:pt x="1" y="163"/>
                  </a:moveTo>
                  <a:lnTo>
                    <a:pt x="1" y="167"/>
                  </a:lnTo>
                  <a:lnTo>
                    <a:pt x="0" y="167"/>
                  </a:lnTo>
                  <a:lnTo>
                    <a:pt x="0" y="163"/>
                  </a:lnTo>
                  <a:lnTo>
                    <a:pt x="1" y="163"/>
                  </a:lnTo>
                  <a:close/>
                  <a:moveTo>
                    <a:pt x="1" y="171"/>
                  </a:moveTo>
                  <a:lnTo>
                    <a:pt x="1" y="175"/>
                  </a:lnTo>
                  <a:lnTo>
                    <a:pt x="0" y="175"/>
                  </a:lnTo>
                  <a:lnTo>
                    <a:pt x="0" y="171"/>
                  </a:lnTo>
                  <a:lnTo>
                    <a:pt x="1" y="171"/>
                  </a:lnTo>
                  <a:close/>
                  <a:moveTo>
                    <a:pt x="1" y="178"/>
                  </a:moveTo>
                  <a:lnTo>
                    <a:pt x="2" y="183"/>
                  </a:lnTo>
                  <a:lnTo>
                    <a:pt x="0" y="183"/>
                  </a:lnTo>
                  <a:lnTo>
                    <a:pt x="0" y="178"/>
                  </a:lnTo>
                  <a:lnTo>
                    <a:pt x="1" y="178"/>
                  </a:lnTo>
                  <a:close/>
                  <a:moveTo>
                    <a:pt x="2" y="186"/>
                  </a:moveTo>
                  <a:lnTo>
                    <a:pt x="2" y="190"/>
                  </a:lnTo>
                  <a:lnTo>
                    <a:pt x="0" y="190"/>
                  </a:lnTo>
                  <a:lnTo>
                    <a:pt x="0" y="186"/>
                  </a:lnTo>
                  <a:lnTo>
                    <a:pt x="2" y="186"/>
                  </a:lnTo>
                  <a:close/>
                  <a:moveTo>
                    <a:pt x="2" y="194"/>
                  </a:moveTo>
                  <a:lnTo>
                    <a:pt x="2" y="198"/>
                  </a:lnTo>
                  <a:lnTo>
                    <a:pt x="0" y="198"/>
                  </a:lnTo>
                  <a:lnTo>
                    <a:pt x="0" y="194"/>
                  </a:lnTo>
                  <a:lnTo>
                    <a:pt x="2" y="194"/>
                  </a:lnTo>
                  <a:close/>
                  <a:moveTo>
                    <a:pt x="2" y="202"/>
                  </a:moveTo>
                  <a:lnTo>
                    <a:pt x="2" y="206"/>
                  </a:lnTo>
                  <a:lnTo>
                    <a:pt x="0" y="206"/>
                  </a:lnTo>
                  <a:lnTo>
                    <a:pt x="0" y="202"/>
                  </a:lnTo>
                  <a:lnTo>
                    <a:pt x="2" y="202"/>
                  </a:lnTo>
                  <a:close/>
                  <a:moveTo>
                    <a:pt x="2" y="209"/>
                  </a:moveTo>
                  <a:lnTo>
                    <a:pt x="2" y="214"/>
                  </a:lnTo>
                  <a:lnTo>
                    <a:pt x="0" y="214"/>
                  </a:lnTo>
                  <a:lnTo>
                    <a:pt x="0" y="209"/>
                  </a:lnTo>
                  <a:lnTo>
                    <a:pt x="2" y="209"/>
                  </a:lnTo>
                  <a:close/>
                  <a:moveTo>
                    <a:pt x="2" y="217"/>
                  </a:moveTo>
                  <a:lnTo>
                    <a:pt x="2" y="221"/>
                  </a:lnTo>
                  <a:lnTo>
                    <a:pt x="1" y="221"/>
                  </a:lnTo>
                  <a:lnTo>
                    <a:pt x="0" y="217"/>
                  </a:lnTo>
                  <a:lnTo>
                    <a:pt x="2" y="217"/>
                  </a:lnTo>
                  <a:close/>
                  <a:moveTo>
                    <a:pt x="2" y="225"/>
                  </a:moveTo>
                  <a:lnTo>
                    <a:pt x="2" y="229"/>
                  </a:lnTo>
                  <a:lnTo>
                    <a:pt x="1" y="229"/>
                  </a:lnTo>
                  <a:lnTo>
                    <a:pt x="1" y="225"/>
                  </a:lnTo>
                  <a:lnTo>
                    <a:pt x="2" y="225"/>
                  </a:lnTo>
                  <a:close/>
                  <a:moveTo>
                    <a:pt x="2" y="233"/>
                  </a:moveTo>
                  <a:lnTo>
                    <a:pt x="2" y="237"/>
                  </a:lnTo>
                  <a:lnTo>
                    <a:pt x="1" y="237"/>
                  </a:lnTo>
                  <a:lnTo>
                    <a:pt x="1" y="233"/>
                  </a:lnTo>
                  <a:lnTo>
                    <a:pt x="2" y="233"/>
                  </a:lnTo>
                  <a:close/>
                  <a:moveTo>
                    <a:pt x="2" y="240"/>
                  </a:moveTo>
                  <a:lnTo>
                    <a:pt x="2" y="245"/>
                  </a:lnTo>
                  <a:lnTo>
                    <a:pt x="1" y="245"/>
                  </a:lnTo>
                  <a:lnTo>
                    <a:pt x="1" y="240"/>
                  </a:lnTo>
                  <a:lnTo>
                    <a:pt x="2" y="240"/>
                  </a:lnTo>
                  <a:close/>
                  <a:moveTo>
                    <a:pt x="2" y="248"/>
                  </a:moveTo>
                  <a:lnTo>
                    <a:pt x="2" y="252"/>
                  </a:lnTo>
                  <a:lnTo>
                    <a:pt x="1" y="252"/>
                  </a:lnTo>
                  <a:lnTo>
                    <a:pt x="1" y="248"/>
                  </a:lnTo>
                  <a:lnTo>
                    <a:pt x="2" y="248"/>
                  </a:lnTo>
                  <a:close/>
                  <a:moveTo>
                    <a:pt x="2" y="256"/>
                  </a:moveTo>
                  <a:lnTo>
                    <a:pt x="2" y="260"/>
                  </a:lnTo>
                  <a:lnTo>
                    <a:pt x="1" y="260"/>
                  </a:lnTo>
                  <a:lnTo>
                    <a:pt x="1" y="256"/>
                  </a:lnTo>
                  <a:lnTo>
                    <a:pt x="2" y="256"/>
                  </a:lnTo>
                  <a:close/>
                  <a:moveTo>
                    <a:pt x="2" y="263"/>
                  </a:moveTo>
                  <a:lnTo>
                    <a:pt x="2" y="268"/>
                  </a:lnTo>
                  <a:lnTo>
                    <a:pt x="1" y="268"/>
                  </a:lnTo>
                  <a:lnTo>
                    <a:pt x="1" y="263"/>
                  </a:lnTo>
                  <a:lnTo>
                    <a:pt x="2" y="263"/>
                  </a:lnTo>
                  <a:close/>
                  <a:moveTo>
                    <a:pt x="2" y="271"/>
                  </a:moveTo>
                  <a:lnTo>
                    <a:pt x="2" y="276"/>
                  </a:lnTo>
                  <a:lnTo>
                    <a:pt x="1" y="276"/>
                  </a:lnTo>
                  <a:lnTo>
                    <a:pt x="1" y="271"/>
                  </a:lnTo>
                  <a:lnTo>
                    <a:pt x="2" y="271"/>
                  </a:lnTo>
                  <a:close/>
                  <a:moveTo>
                    <a:pt x="2" y="279"/>
                  </a:moveTo>
                  <a:lnTo>
                    <a:pt x="2" y="283"/>
                  </a:lnTo>
                  <a:lnTo>
                    <a:pt x="1" y="283"/>
                  </a:lnTo>
                  <a:lnTo>
                    <a:pt x="1" y="279"/>
                  </a:lnTo>
                  <a:lnTo>
                    <a:pt x="2" y="279"/>
                  </a:lnTo>
                  <a:close/>
                  <a:moveTo>
                    <a:pt x="2" y="287"/>
                  </a:moveTo>
                  <a:lnTo>
                    <a:pt x="2" y="291"/>
                  </a:lnTo>
                  <a:lnTo>
                    <a:pt x="1" y="291"/>
                  </a:lnTo>
                  <a:lnTo>
                    <a:pt x="1" y="287"/>
                  </a:lnTo>
                  <a:lnTo>
                    <a:pt x="2" y="287"/>
                  </a:lnTo>
                  <a:close/>
                  <a:moveTo>
                    <a:pt x="2" y="294"/>
                  </a:moveTo>
                  <a:lnTo>
                    <a:pt x="2" y="299"/>
                  </a:lnTo>
                  <a:lnTo>
                    <a:pt x="1" y="299"/>
                  </a:lnTo>
                  <a:lnTo>
                    <a:pt x="1" y="294"/>
                  </a:lnTo>
                  <a:lnTo>
                    <a:pt x="2" y="294"/>
                  </a:lnTo>
                  <a:close/>
                  <a:moveTo>
                    <a:pt x="2" y="302"/>
                  </a:moveTo>
                  <a:lnTo>
                    <a:pt x="2" y="307"/>
                  </a:lnTo>
                  <a:lnTo>
                    <a:pt x="1" y="307"/>
                  </a:lnTo>
                  <a:lnTo>
                    <a:pt x="1" y="302"/>
                  </a:lnTo>
                  <a:lnTo>
                    <a:pt x="2" y="302"/>
                  </a:lnTo>
                  <a:close/>
                  <a:moveTo>
                    <a:pt x="2" y="310"/>
                  </a:moveTo>
                  <a:lnTo>
                    <a:pt x="2" y="314"/>
                  </a:lnTo>
                  <a:lnTo>
                    <a:pt x="1" y="314"/>
                  </a:lnTo>
                  <a:lnTo>
                    <a:pt x="1" y="310"/>
                  </a:lnTo>
                  <a:lnTo>
                    <a:pt x="2" y="310"/>
                  </a:lnTo>
                  <a:close/>
                  <a:moveTo>
                    <a:pt x="2" y="318"/>
                  </a:moveTo>
                  <a:lnTo>
                    <a:pt x="2" y="322"/>
                  </a:lnTo>
                  <a:lnTo>
                    <a:pt x="1" y="322"/>
                  </a:lnTo>
                  <a:lnTo>
                    <a:pt x="1" y="318"/>
                  </a:lnTo>
                  <a:lnTo>
                    <a:pt x="2" y="318"/>
                  </a:lnTo>
                  <a:close/>
                  <a:moveTo>
                    <a:pt x="2" y="325"/>
                  </a:moveTo>
                  <a:lnTo>
                    <a:pt x="2" y="330"/>
                  </a:lnTo>
                  <a:lnTo>
                    <a:pt x="1" y="330"/>
                  </a:lnTo>
                  <a:lnTo>
                    <a:pt x="1" y="325"/>
                  </a:lnTo>
                  <a:lnTo>
                    <a:pt x="2" y="325"/>
                  </a:lnTo>
                  <a:close/>
                  <a:moveTo>
                    <a:pt x="2" y="333"/>
                  </a:moveTo>
                  <a:lnTo>
                    <a:pt x="2" y="338"/>
                  </a:lnTo>
                  <a:lnTo>
                    <a:pt x="1" y="338"/>
                  </a:lnTo>
                  <a:lnTo>
                    <a:pt x="1" y="333"/>
                  </a:lnTo>
                  <a:lnTo>
                    <a:pt x="2" y="333"/>
                  </a:lnTo>
                  <a:close/>
                  <a:moveTo>
                    <a:pt x="2" y="341"/>
                  </a:moveTo>
                  <a:lnTo>
                    <a:pt x="2" y="345"/>
                  </a:lnTo>
                  <a:lnTo>
                    <a:pt x="1" y="345"/>
                  </a:lnTo>
                  <a:lnTo>
                    <a:pt x="1" y="341"/>
                  </a:lnTo>
                  <a:lnTo>
                    <a:pt x="2" y="341"/>
                  </a:lnTo>
                  <a:close/>
                  <a:moveTo>
                    <a:pt x="2" y="349"/>
                  </a:moveTo>
                  <a:lnTo>
                    <a:pt x="2" y="353"/>
                  </a:lnTo>
                  <a:lnTo>
                    <a:pt x="1" y="353"/>
                  </a:lnTo>
                  <a:lnTo>
                    <a:pt x="1" y="349"/>
                  </a:lnTo>
                  <a:lnTo>
                    <a:pt x="2" y="349"/>
                  </a:lnTo>
                  <a:close/>
                  <a:moveTo>
                    <a:pt x="2" y="356"/>
                  </a:moveTo>
                  <a:lnTo>
                    <a:pt x="2" y="361"/>
                  </a:lnTo>
                  <a:lnTo>
                    <a:pt x="1" y="361"/>
                  </a:lnTo>
                  <a:lnTo>
                    <a:pt x="1" y="356"/>
                  </a:lnTo>
                  <a:lnTo>
                    <a:pt x="2" y="356"/>
                  </a:lnTo>
                  <a:close/>
                  <a:moveTo>
                    <a:pt x="2" y="364"/>
                  </a:moveTo>
                  <a:lnTo>
                    <a:pt x="2" y="368"/>
                  </a:lnTo>
                  <a:lnTo>
                    <a:pt x="1" y="368"/>
                  </a:lnTo>
                  <a:lnTo>
                    <a:pt x="1" y="364"/>
                  </a:lnTo>
                  <a:lnTo>
                    <a:pt x="2" y="364"/>
                  </a:lnTo>
                  <a:close/>
                  <a:moveTo>
                    <a:pt x="2" y="372"/>
                  </a:moveTo>
                  <a:lnTo>
                    <a:pt x="2" y="376"/>
                  </a:lnTo>
                  <a:lnTo>
                    <a:pt x="1" y="376"/>
                  </a:lnTo>
                  <a:lnTo>
                    <a:pt x="1" y="372"/>
                  </a:lnTo>
                  <a:lnTo>
                    <a:pt x="2" y="372"/>
                  </a:lnTo>
                  <a:close/>
                  <a:moveTo>
                    <a:pt x="2" y="380"/>
                  </a:moveTo>
                  <a:lnTo>
                    <a:pt x="2" y="384"/>
                  </a:lnTo>
                  <a:lnTo>
                    <a:pt x="1" y="384"/>
                  </a:lnTo>
                  <a:lnTo>
                    <a:pt x="1" y="380"/>
                  </a:lnTo>
                  <a:lnTo>
                    <a:pt x="2" y="380"/>
                  </a:lnTo>
                  <a:close/>
                  <a:moveTo>
                    <a:pt x="2" y="387"/>
                  </a:moveTo>
                  <a:lnTo>
                    <a:pt x="2" y="392"/>
                  </a:lnTo>
                  <a:lnTo>
                    <a:pt x="1" y="392"/>
                  </a:lnTo>
                  <a:lnTo>
                    <a:pt x="1" y="387"/>
                  </a:lnTo>
                  <a:lnTo>
                    <a:pt x="2" y="387"/>
                  </a:lnTo>
                  <a:close/>
                  <a:moveTo>
                    <a:pt x="2" y="395"/>
                  </a:moveTo>
                  <a:lnTo>
                    <a:pt x="2" y="399"/>
                  </a:lnTo>
                  <a:lnTo>
                    <a:pt x="1" y="399"/>
                  </a:lnTo>
                  <a:lnTo>
                    <a:pt x="1" y="395"/>
                  </a:lnTo>
                  <a:lnTo>
                    <a:pt x="2" y="395"/>
                  </a:lnTo>
                  <a:close/>
                  <a:moveTo>
                    <a:pt x="2" y="403"/>
                  </a:moveTo>
                  <a:lnTo>
                    <a:pt x="2" y="407"/>
                  </a:lnTo>
                  <a:lnTo>
                    <a:pt x="1" y="407"/>
                  </a:lnTo>
                  <a:lnTo>
                    <a:pt x="1" y="403"/>
                  </a:lnTo>
                  <a:lnTo>
                    <a:pt x="2" y="403"/>
                  </a:lnTo>
                  <a:close/>
                  <a:moveTo>
                    <a:pt x="2" y="410"/>
                  </a:moveTo>
                  <a:lnTo>
                    <a:pt x="2" y="415"/>
                  </a:lnTo>
                  <a:lnTo>
                    <a:pt x="1" y="415"/>
                  </a:lnTo>
                  <a:lnTo>
                    <a:pt x="1" y="410"/>
                  </a:lnTo>
                  <a:lnTo>
                    <a:pt x="2" y="410"/>
                  </a:lnTo>
                  <a:close/>
                  <a:moveTo>
                    <a:pt x="2" y="418"/>
                  </a:moveTo>
                  <a:lnTo>
                    <a:pt x="2" y="423"/>
                  </a:lnTo>
                  <a:lnTo>
                    <a:pt x="1" y="423"/>
                  </a:lnTo>
                  <a:lnTo>
                    <a:pt x="1" y="418"/>
                  </a:lnTo>
                  <a:lnTo>
                    <a:pt x="2" y="418"/>
                  </a:lnTo>
                  <a:close/>
                  <a:moveTo>
                    <a:pt x="2" y="426"/>
                  </a:moveTo>
                  <a:lnTo>
                    <a:pt x="2" y="430"/>
                  </a:lnTo>
                  <a:lnTo>
                    <a:pt x="1" y="430"/>
                  </a:lnTo>
                  <a:lnTo>
                    <a:pt x="1" y="426"/>
                  </a:lnTo>
                  <a:lnTo>
                    <a:pt x="2" y="426"/>
                  </a:lnTo>
                  <a:close/>
                  <a:moveTo>
                    <a:pt x="2" y="434"/>
                  </a:moveTo>
                  <a:lnTo>
                    <a:pt x="2" y="438"/>
                  </a:lnTo>
                  <a:lnTo>
                    <a:pt x="1" y="438"/>
                  </a:lnTo>
                  <a:lnTo>
                    <a:pt x="1" y="434"/>
                  </a:lnTo>
                  <a:lnTo>
                    <a:pt x="2" y="434"/>
                  </a:lnTo>
                  <a:close/>
                  <a:moveTo>
                    <a:pt x="2" y="441"/>
                  </a:moveTo>
                  <a:lnTo>
                    <a:pt x="2" y="446"/>
                  </a:lnTo>
                  <a:lnTo>
                    <a:pt x="1" y="446"/>
                  </a:lnTo>
                  <a:lnTo>
                    <a:pt x="1" y="441"/>
                  </a:lnTo>
                  <a:lnTo>
                    <a:pt x="2" y="441"/>
                  </a:lnTo>
                  <a:close/>
                  <a:moveTo>
                    <a:pt x="2" y="449"/>
                  </a:moveTo>
                  <a:lnTo>
                    <a:pt x="2" y="454"/>
                  </a:lnTo>
                  <a:lnTo>
                    <a:pt x="1" y="454"/>
                  </a:lnTo>
                  <a:lnTo>
                    <a:pt x="1" y="449"/>
                  </a:lnTo>
                  <a:lnTo>
                    <a:pt x="2" y="449"/>
                  </a:lnTo>
                  <a:close/>
                  <a:moveTo>
                    <a:pt x="2" y="457"/>
                  </a:moveTo>
                  <a:lnTo>
                    <a:pt x="2" y="461"/>
                  </a:lnTo>
                  <a:lnTo>
                    <a:pt x="1" y="461"/>
                  </a:lnTo>
                  <a:lnTo>
                    <a:pt x="1" y="457"/>
                  </a:lnTo>
                  <a:lnTo>
                    <a:pt x="2" y="457"/>
                  </a:lnTo>
                  <a:close/>
                  <a:moveTo>
                    <a:pt x="2" y="465"/>
                  </a:moveTo>
                  <a:lnTo>
                    <a:pt x="2" y="469"/>
                  </a:lnTo>
                  <a:lnTo>
                    <a:pt x="1" y="469"/>
                  </a:lnTo>
                  <a:lnTo>
                    <a:pt x="1" y="465"/>
                  </a:lnTo>
                  <a:lnTo>
                    <a:pt x="2" y="465"/>
                  </a:lnTo>
                  <a:close/>
                  <a:moveTo>
                    <a:pt x="2" y="472"/>
                  </a:moveTo>
                  <a:lnTo>
                    <a:pt x="3" y="477"/>
                  </a:lnTo>
                  <a:lnTo>
                    <a:pt x="1" y="477"/>
                  </a:lnTo>
                  <a:lnTo>
                    <a:pt x="1" y="472"/>
                  </a:lnTo>
                  <a:lnTo>
                    <a:pt x="2" y="472"/>
                  </a:lnTo>
                  <a:close/>
                  <a:moveTo>
                    <a:pt x="3" y="480"/>
                  </a:moveTo>
                  <a:lnTo>
                    <a:pt x="3" y="485"/>
                  </a:lnTo>
                  <a:lnTo>
                    <a:pt x="1" y="485"/>
                  </a:lnTo>
                  <a:lnTo>
                    <a:pt x="1" y="480"/>
                  </a:lnTo>
                  <a:lnTo>
                    <a:pt x="3" y="480"/>
                  </a:lnTo>
                  <a:close/>
                  <a:moveTo>
                    <a:pt x="3" y="488"/>
                  </a:moveTo>
                  <a:lnTo>
                    <a:pt x="3" y="492"/>
                  </a:lnTo>
                  <a:lnTo>
                    <a:pt x="1" y="492"/>
                  </a:lnTo>
                  <a:lnTo>
                    <a:pt x="1" y="488"/>
                  </a:lnTo>
                  <a:lnTo>
                    <a:pt x="3" y="488"/>
                  </a:lnTo>
                  <a:close/>
                  <a:moveTo>
                    <a:pt x="3" y="496"/>
                  </a:moveTo>
                  <a:lnTo>
                    <a:pt x="3" y="500"/>
                  </a:lnTo>
                  <a:lnTo>
                    <a:pt x="2" y="500"/>
                  </a:lnTo>
                  <a:lnTo>
                    <a:pt x="2" y="496"/>
                  </a:lnTo>
                  <a:lnTo>
                    <a:pt x="3" y="496"/>
                  </a:lnTo>
                  <a:close/>
                  <a:moveTo>
                    <a:pt x="3" y="503"/>
                  </a:moveTo>
                  <a:lnTo>
                    <a:pt x="3" y="508"/>
                  </a:lnTo>
                  <a:lnTo>
                    <a:pt x="2" y="508"/>
                  </a:lnTo>
                  <a:lnTo>
                    <a:pt x="2" y="503"/>
                  </a:lnTo>
                  <a:lnTo>
                    <a:pt x="3" y="503"/>
                  </a:lnTo>
                  <a:close/>
                  <a:moveTo>
                    <a:pt x="3" y="511"/>
                  </a:moveTo>
                  <a:lnTo>
                    <a:pt x="3" y="516"/>
                  </a:lnTo>
                  <a:lnTo>
                    <a:pt x="2" y="516"/>
                  </a:lnTo>
                  <a:lnTo>
                    <a:pt x="2" y="511"/>
                  </a:lnTo>
                  <a:lnTo>
                    <a:pt x="3" y="511"/>
                  </a:lnTo>
                  <a:close/>
                  <a:moveTo>
                    <a:pt x="3" y="519"/>
                  </a:moveTo>
                  <a:lnTo>
                    <a:pt x="3" y="523"/>
                  </a:lnTo>
                  <a:lnTo>
                    <a:pt x="2" y="523"/>
                  </a:lnTo>
                  <a:lnTo>
                    <a:pt x="2" y="519"/>
                  </a:lnTo>
                  <a:lnTo>
                    <a:pt x="3" y="519"/>
                  </a:lnTo>
                  <a:close/>
                  <a:moveTo>
                    <a:pt x="3" y="527"/>
                  </a:moveTo>
                  <a:lnTo>
                    <a:pt x="3" y="531"/>
                  </a:lnTo>
                  <a:lnTo>
                    <a:pt x="2" y="531"/>
                  </a:lnTo>
                  <a:lnTo>
                    <a:pt x="2" y="527"/>
                  </a:lnTo>
                  <a:lnTo>
                    <a:pt x="3" y="527"/>
                  </a:lnTo>
                  <a:close/>
                  <a:moveTo>
                    <a:pt x="3" y="534"/>
                  </a:moveTo>
                  <a:lnTo>
                    <a:pt x="3" y="539"/>
                  </a:lnTo>
                  <a:lnTo>
                    <a:pt x="2" y="539"/>
                  </a:lnTo>
                  <a:lnTo>
                    <a:pt x="2" y="534"/>
                  </a:lnTo>
                  <a:lnTo>
                    <a:pt x="3" y="534"/>
                  </a:lnTo>
                  <a:close/>
                  <a:moveTo>
                    <a:pt x="3" y="542"/>
                  </a:moveTo>
                  <a:lnTo>
                    <a:pt x="3" y="546"/>
                  </a:lnTo>
                  <a:lnTo>
                    <a:pt x="2" y="546"/>
                  </a:lnTo>
                  <a:lnTo>
                    <a:pt x="2" y="542"/>
                  </a:lnTo>
                  <a:lnTo>
                    <a:pt x="3" y="542"/>
                  </a:lnTo>
                  <a:close/>
                  <a:moveTo>
                    <a:pt x="3" y="550"/>
                  </a:moveTo>
                  <a:lnTo>
                    <a:pt x="3" y="554"/>
                  </a:lnTo>
                  <a:lnTo>
                    <a:pt x="2" y="554"/>
                  </a:lnTo>
                  <a:lnTo>
                    <a:pt x="2" y="550"/>
                  </a:lnTo>
                  <a:lnTo>
                    <a:pt x="3" y="550"/>
                  </a:lnTo>
                  <a:close/>
                  <a:moveTo>
                    <a:pt x="3" y="558"/>
                  </a:moveTo>
                  <a:lnTo>
                    <a:pt x="3" y="562"/>
                  </a:lnTo>
                  <a:lnTo>
                    <a:pt x="2" y="562"/>
                  </a:lnTo>
                  <a:lnTo>
                    <a:pt x="2" y="558"/>
                  </a:lnTo>
                  <a:lnTo>
                    <a:pt x="3" y="558"/>
                  </a:lnTo>
                  <a:close/>
                  <a:moveTo>
                    <a:pt x="3" y="565"/>
                  </a:moveTo>
                  <a:lnTo>
                    <a:pt x="3" y="570"/>
                  </a:lnTo>
                  <a:lnTo>
                    <a:pt x="2" y="570"/>
                  </a:lnTo>
                  <a:lnTo>
                    <a:pt x="2" y="565"/>
                  </a:lnTo>
                  <a:lnTo>
                    <a:pt x="3" y="565"/>
                  </a:lnTo>
                  <a:close/>
                  <a:moveTo>
                    <a:pt x="3" y="573"/>
                  </a:moveTo>
                  <a:lnTo>
                    <a:pt x="3" y="577"/>
                  </a:lnTo>
                  <a:lnTo>
                    <a:pt x="2" y="577"/>
                  </a:lnTo>
                  <a:lnTo>
                    <a:pt x="2" y="573"/>
                  </a:lnTo>
                  <a:lnTo>
                    <a:pt x="3" y="573"/>
                  </a:lnTo>
                  <a:close/>
                  <a:moveTo>
                    <a:pt x="3" y="581"/>
                  </a:moveTo>
                  <a:lnTo>
                    <a:pt x="3" y="585"/>
                  </a:lnTo>
                  <a:lnTo>
                    <a:pt x="2" y="585"/>
                  </a:lnTo>
                  <a:lnTo>
                    <a:pt x="2" y="581"/>
                  </a:lnTo>
                  <a:lnTo>
                    <a:pt x="3" y="581"/>
                  </a:lnTo>
                  <a:close/>
                  <a:moveTo>
                    <a:pt x="3" y="588"/>
                  </a:moveTo>
                  <a:lnTo>
                    <a:pt x="3" y="593"/>
                  </a:lnTo>
                  <a:lnTo>
                    <a:pt x="2" y="593"/>
                  </a:lnTo>
                  <a:lnTo>
                    <a:pt x="2" y="588"/>
                  </a:lnTo>
                  <a:lnTo>
                    <a:pt x="3" y="588"/>
                  </a:lnTo>
                  <a:close/>
                  <a:moveTo>
                    <a:pt x="3" y="596"/>
                  </a:moveTo>
                  <a:lnTo>
                    <a:pt x="3" y="601"/>
                  </a:lnTo>
                  <a:lnTo>
                    <a:pt x="2" y="601"/>
                  </a:lnTo>
                  <a:lnTo>
                    <a:pt x="2" y="596"/>
                  </a:lnTo>
                  <a:lnTo>
                    <a:pt x="3" y="596"/>
                  </a:lnTo>
                  <a:close/>
                  <a:moveTo>
                    <a:pt x="3" y="604"/>
                  </a:moveTo>
                  <a:lnTo>
                    <a:pt x="3" y="608"/>
                  </a:lnTo>
                  <a:lnTo>
                    <a:pt x="2" y="608"/>
                  </a:lnTo>
                  <a:lnTo>
                    <a:pt x="2" y="604"/>
                  </a:lnTo>
                  <a:lnTo>
                    <a:pt x="3" y="604"/>
                  </a:lnTo>
                  <a:close/>
                  <a:moveTo>
                    <a:pt x="3" y="612"/>
                  </a:moveTo>
                  <a:lnTo>
                    <a:pt x="3" y="616"/>
                  </a:lnTo>
                  <a:lnTo>
                    <a:pt x="2" y="616"/>
                  </a:lnTo>
                  <a:lnTo>
                    <a:pt x="2" y="612"/>
                  </a:lnTo>
                  <a:lnTo>
                    <a:pt x="3" y="612"/>
                  </a:lnTo>
                  <a:close/>
                  <a:moveTo>
                    <a:pt x="3" y="619"/>
                  </a:moveTo>
                  <a:lnTo>
                    <a:pt x="3" y="624"/>
                  </a:lnTo>
                  <a:lnTo>
                    <a:pt x="2" y="624"/>
                  </a:lnTo>
                  <a:lnTo>
                    <a:pt x="2" y="619"/>
                  </a:lnTo>
                  <a:lnTo>
                    <a:pt x="3" y="619"/>
                  </a:lnTo>
                  <a:close/>
                  <a:moveTo>
                    <a:pt x="3" y="627"/>
                  </a:moveTo>
                  <a:lnTo>
                    <a:pt x="3" y="632"/>
                  </a:lnTo>
                  <a:lnTo>
                    <a:pt x="2" y="632"/>
                  </a:lnTo>
                  <a:lnTo>
                    <a:pt x="2" y="627"/>
                  </a:lnTo>
                  <a:lnTo>
                    <a:pt x="3" y="627"/>
                  </a:lnTo>
                  <a:close/>
                  <a:moveTo>
                    <a:pt x="3" y="635"/>
                  </a:moveTo>
                  <a:lnTo>
                    <a:pt x="3" y="639"/>
                  </a:lnTo>
                  <a:lnTo>
                    <a:pt x="2" y="639"/>
                  </a:lnTo>
                  <a:lnTo>
                    <a:pt x="2" y="635"/>
                  </a:lnTo>
                  <a:lnTo>
                    <a:pt x="3" y="635"/>
                  </a:lnTo>
                  <a:close/>
                  <a:moveTo>
                    <a:pt x="3" y="643"/>
                  </a:moveTo>
                  <a:lnTo>
                    <a:pt x="3" y="647"/>
                  </a:lnTo>
                  <a:lnTo>
                    <a:pt x="2" y="647"/>
                  </a:lnTo>
                  <a:lnTo>
                    <a:pt x="2" y="643"/>
                  </a:lnTo>
                  <a:lnTo>
                    <a:pt x="3" y="643"/>
                  </a:lnTo>
                  <a:close/>
                  <a:moveTo>
                    <a:pt x="3" y="650"/>
                  </a:moveTo>
                  <a:lnTo>
                    <a:pt x="3" y="655"/>
                  </a:lnTo>
                  <a:lnTo>
                    <a:pt x="2" y="655"/>
                  </a:lnTo>
                  <a:lnTo>
                    <a:pt x="2" y="650"/>
                  </a:lnTo>
                  <a:lnTo>
                    <a:pt x="3" y="650"/>
                  </a:lnTo>
                  <a:close/>
                  <a:moveTo>
                    <a:pt x="3" y="658"/>
                  </a:moveTo>
                  <a:lnTo>
                    <a:pt x="3" y="663"/>
                  </a:lnTo>
                  <a:lnTo>
                    <a:pt x="2" y="663"/>
                  </a:lnTo>
                  <a:lnTo>
                    <a:pt x="2" y="658"/>
                  </a:lnTo>
                  <a:lnTo>
                    <a:pt x="3" y="658"/>
                  </a:lnTo>
                  <a:close/>
                  <a:moveTo>
                    <a:pt x="3" y="666"/>
                  </a:moveTo>
                  <a:lnTo>
                    <a:pt x="3" y="670"/>
                  </a:lnTo>
                  <a:lnTo>
                    <a:pt x="2" y="670"/>
                  </a:lnTo>
                  <a:lnTo>
                    <a:pt x="2" y="666"/>
                  </a:lnTo>
                  <a:lnTo>
                    <a:pt x="3" y="666"/>
                  </a:lnTo>
                  <a:close/>
                  <a:moveTo>
                    <a:pt x="3" y="674"/>
                  </a:moveTo>
                  <a:lnTo>
                    <a:pt x="3" y="678"/>
                  </a:lnTo>
                  <a:lnTo>
                    <a:pt x="2" y="678"/>
                  </a:lnTo>
                  <a:lnTo>
                    <a:pt x="2" y="674"/>
                  </a:lnTo>
                  <a:lnTo>
                    <a:pt x="3" y="674"/>
                  </a:lnTo>
                  <a:close/>
                  <a:moveTo>
                    <a:pt x="3" y="681"/>
                  </a:moveTo>
                  <a:lnTo>
                    <a:pt x="3" y="686"/>
                  </a:lnTo>
                  <a:lnTo>
                    <a:pt x="2" y="686"/>
                  </a:lnTo>
                  <a:lnTo>
                    <a:pt x="2" y="681"/>
                  </a:lnTo>
                  <a:lnTo>
                    <a:pt x="3" y="681"/>
                  </a:lnTo>
                  <a:close/>
                  <a:moveTo>
                    <a:pt x="3" y="689"/>
                  </a:moveTo>
                  <a:lnTo>
                    <a:pt x="3" y="693"/>
                  </a:lnTo>
                  <a:lnTo>
                    <a:pt x="2" y="693"/>
                  </a:lnTo>
                  <a:lnTo>
                    <a:pt x="2" y="689"/>
                  </a:lnTo>
                  <a:lnTo>
                    <a:pt x="3" y="689"/>
                  </a:lnTo>
                  <a:close/>
                  <a:moveTo>
                    <a:pt x="3" y="697"/>
                  </a:moveTo>
                  <a:lnTo>
                    <a:pt x="3" y="701"/>
                  </a:lnTo>
                  <a:lnTo>
                    <a:pt x="2" y="701"/>
                  </a:lnTo>
                  <a:lnTo>
                    <a:pt x="2" y="697"/>
                  </a:lnTo>
                  <a:lnTo>
                    <a:pt x="3" y="697"/>
                  </a:lnTo>
                  <a:close/>
                  <a:moveTo>
                    <a:pt x="3" y="705"/>
                  </a:moveTo>
                  <a:lnTo>
                    <a:pt x="3" y="709"/>
                  </a:lnTo>
                  <a:lnTo>
                    <a:pt x="2" y="709"/>
                  </a:lnTo>
                  <a:lnTo>
                    <a:pt x="2" y="705"/>
                  </a:lnTo>
                  <a:lnTo>
                    <a:pt x="3" y="705"/>
                  </a:lnTo>
                  <a:close/>
                  <a:moveTo>
                    <a:pt x="3" y="712"/>
                  </a:moveTo>
                  <a:lnTo>
                    <a:pt x="3" y="717"/>
                  </a:lnTo>
                  <a:lnTo>
                    <a:pt x="2" y="717"/>
                  </a:lnTo>
                  <a:lnTo>
                    <a:pt x="2" y="712"/>
                  </a:lnTo>
                  <a:lnTo>
                    <a:pt x="3" y="712"/>
                  </a:lnTo>
                  <a:close/>
                  <a:moveTo>
                    <a:pt x="3" y="720"/>
                  </a:moveTo>
                  <a:lnTo>
                    <a:pt x="3" y="724"/>
                  </a:lnTo>
                  <a:lnTo>
                    <a:pt x="2" y="724"/>
                  </a:lnTo>
                  <a:lnTo>
                    <a:pt x="2" y="720"/>
                  </a:lnTo>
                  <a:lnTo>
                    <a:pt x="3" y="720"/>
                  </a:lnTo>
                  <a:close/>
                  <a:moveTo>
                    <a:pt x="3" y="728"/>
                  </a:moveTo>
                  <a:lnTo>
                    <a:pt x="3" y="732"/>
                  </a:lnTo>
                  <a:lnTo>
                    <a:pt x="2" y="732"/>
                  </a:lnTo>
                  <a:lnTo>
                    <a:pt x="2" y="728"/>
                  </a:lnTo>
                  <a:lnTo>
                    <a:pt x="3" y="728"/>
                  </a:lnTo>
                  <a:close/>
                  <a:moveTo>
                    <a:pt x="3" y="735"/>
                  </a:moveTo>
                  <a:lnTo>
                    <a:pt x="3" y="740"/>
                  </a:lnTo>
                  <a:lnTo>
                    <a:pt x="2" y="740"/>
                  </a:lnTo>
                  <a:lnTo>
                    <a:pt x="2" y="735"/>
                  </a:lnTo>
                  <a:lnTo>
                    <a:pt x="3" y="735"/>
                  </a:lnTo>
                  <a:close/>
                  <a:moveTo>
                    <a:pt x="3" y="743"/>
                  </a:moveTo>
                  <a:lnTo>
                    <a:pt x="3" y="748"/>
                  </a:lnTo>
                  <a:lnTo>
                    <a:pt x="2" y="748"/>
                  </a:lnTo>
                  <a:lnTo>
                    <a:pt x="2" y="743"/>
                  </a:lnTo>
                  <a:lnTo>
                    <a:pt x="3" y="743"/>
                  </a:lnTo>
                  <a:close/>
                  <a:moveTo>
                    <a:pt x="3" y="751"/>
                  </a:moveTo>
                  <a:lnTo>
                    <a:pt x="4" y="755"/>
                  </a:lnTo>
                  <a:lnTo>
                    <a:pt x="2" y="755"/>
                  </a:lnTo>
                  <a:lnTo>
                    <a:pt x="2" y="751"/>
                  </a:lnTo>
                  <a:lnTo>
                    <a:pt x="3" y="751"/>
                  </a:lnTo>
                  <a:close/>
                  <a:moveTo>
                    <a:pt x="4" y="759"/>
                  </a:moveTo>
                  <a:lnTo>
                    <a:pt x="4" y="763"/>
                  </a:lnTo>
                  <a:lnTo>
                    <a:pt x="2" y="763"/>
                  </a:lnTo>
                  <a:lnTo>
                    <a:pt x="2" y="759"/>
                  </a:lnTo>
                  <a:lnTo>
                    <a:pt x="4" y="759"/>
                  </a:lnTo>
                  <a:close/>
                  <a:moveTo>
                    <a:pt x="4" y="766"/>
                  </a:moveTo>
                  <a:lnTo>
                    <a:pt x="4" y="771"/>
                  </a:lnTo>
                  <a:lnTo>
                    <a:pt x="2" y="771"/>
                  </a:lnTo>
                  <a:lnTo>
                    <a:pt x="2" y="766"/>
                  </a:lnTo>
                  <a:lnTo>
                    <a:pt x="4" y="766"/>
                  </a:lnTo>
                  <a:close/>
                  <a:moveTo>
                    <a:pt x="4" y="774"/>
                  </a:moveTo>
                  <a:lnTo>
                    <a:pt x="4" y="779"/>
                  </a:lnTo>
                  <a:lnTo>
                    <a:pt x="2" y="779"/>
                  </a:lnTo>
                  <a:lnTo>
                    <a:pt x="2" y="774"/>
                  </a:lnTo>
                  <a:lnTo>
                    <a:pt x="4" y="774"/>
                  </a:lnTo>
                  <a:close/>
                  <a:moveTo>
                    <a:pt x="4" y="782"/>
                  </a:moveTo>
                  <a:lnTo>
                    <a:pt x="4" y="786"/>
                  </a:lnTo>
                  <a:lnTo>
                    <a:pt x="2" y="786"/>
                  </a:lnTo>
                  <a:lnTo>
                    <a:pt x="2" y="782"/>
                  </a:lnTo>
                  <a:lnTo>
                    <a:pt x="4" y="782"/>
                  </a:lnTo>
                  <a:close/>
                  <a:moveTo>
                    <a:pt x="4" y="790"/>
                  </a:moveTo>
                  <a:lnTo>
                    <a:pt x="4" y="794"/>
                  </a:lnTo>
                  <a:lnTo>
                    <a:pt x="3" y="794"/>
                  </a:lnTo>
                  <a:lnTo>
                    <a:pt x="2" y="790"/>
                  </a:lnTo>
                  <a:lnTo>
                    <a:pt x="4" y="790"/>
                  </a:lnTo>
                  <a:close/>
                  <a:moveTo>
                    <a:pt x="4" y="797"/>
                  </a:moveTo>
                  <a:lnTo>
                    <a:pt x="4" y="802"/>
                  </a:lnTo>
                  <a:lnTo>
                    <a:pt x="3" y="802"/>
                  </a:lnTo>
                  <a:lnTo>
                    <a:pt x="3" y="797"/>
                  </a:lnTo>
                  <a:lnTo>
                    <a:pt x="4" y="797"/>
                  </a:lnTo>
                  <a:close/>
                  <a:moveTo>
                    <a:pt x="4" y="805"/>
                  </a:moveTo>
                  <a:lnTo>
                    <a:pt x="4" y="810"/>
                  </a:lnTo>
                  <a:lnTo>
                    <a:pt x="3" y="810"/>
                  </a:lnTo>
                  <a:lnTo>
                    <a:pt x="3" y="805"/>
                  </a:lnTo>
                  <a:lnTo>
                    <a:pt x="4" y="805"/>
                  </a:lnTo>
                  <a:close/>
                  <a:moveTo>
                    <a:pt x="4" y="813"/>
                  </a:moveTo>
                  <a:lnTo>
                    <a:pt x="4" y="817"/>
                  </a:lnTo>
                  <a:lnTo>
                    <a:pt x="3" y="817"/>
                  </a:lnTo>
                  <a:lnTo>
                    <a:pt x="3" y="813"/>
                  </a:lnTo>
                  <a:lnTo>
                    <a:pt x="4" y="813"/>
                  </a:lnTo>
                  <a:close/>
                  <a:moveTo>
                    <a:pt x="4" y="821"/>
                  </a:moveTo>
                  <a:lnTo>
                    <a:pt x="4" y="825"/>
                  </a:lnTo>
                  <a:lnTo>
                    <a:pt x="3" y="825"/>
                  </a:lnTo>
                  <a:lnTo>
                    <a:pt x="3" y="821"/>
                  </a:lnTo>
                  <a:lnTo>
                    <a:pt x="4" y="821"/>
                  </a:lnTo>
                  <a:close/>
                  <a:moveTo>
                    <a:pt x="4" y="828"/>
                  </a:moveTo>
                  <a:lnTo>
                    <a:pt x="4" y="833"/>
                  </a:lnTo>
                  <a:lnTo>
                    <a:pt x="3" y="833"/>
                  </a:lnTo>
                  <a:lnTo>
                    <a:pt x="3" y="828"/>
                  </a:lnTo>
                  <a:lnTo>
                    <a:pt x="4" y="828"/>
                  </a:lnTo>
                  <a:close/>
                  <a:moveTo>
                    <a:pt x="4" y="836"/>
                  </a:moveTo>
                  <a:lnTo>
                    <a:pt x="4" y="841"/>
                  </a:lnTo>
                  <a:lnTo>
                    <a:pt x="3" y="841"/>
                  </a:lnTo>
                  <a:lnTo>
                    <a:pt x="3" y="836"/>
                  </a:lnTo>
                  <a:lnTo>
                    <a:pt x="4" y="836"/>
                  </a:lnTo>
                  <a:close/>
                  <a:moveTo>
                    <a:pt x="4" y="844"/>
                  </a:moveTo>
                  <a:lnTo>
                    <a:pt x="4" y="848"/>
                  </a:lnTo>
                  <a:lnTo>
                    <a:pt x="3" y="848"/>
                  </a:lnTo>
                  <a:lnTo>
                    <a:pt x="3" y="844"/>
                  </a:lnTo>
                  <a:lnTo>
                    <a:pt x="4" y="844"/>
                  </a:lnTo>
                  <a:close/>
                  <a:moveTo>
                    <a:pt x="4" y="852"/>
                  </a:moveTo>
                  <a:lnTo>
                    <a:pt x="4" y="856"/>
                  </a:lnTo>
                  <a:lnTo>
                    <a:pt x="3" y="856"/>
                  </a:lnTo>
                  <a:lnTo>
                    <a:pt x="3" y="852"/>
                  </a:lnTo>
                  <a:lnTo>
                    <a:pt x="4" y="852"/>
                  </a:lnTo>
                  <a:close/>
                  <a:moveTo>
                    <a:pt x="4" y="859"/>
                  </a:moveTo>
                  <a:lnTo>
                    <a:pt x="4" y="864"/>
                  </a:lnTo>
                  <a:lnTo>
                    <a:pt x="3" y="864"/>
                  </a:lnTo>
                  <a:lnTo>
                    <a:pt x="3" y="859"/>
                  </a:lnTo>
                  <a:lnTo>
                    <a:pt x="4" y="859"/>
                  </a:lnTo>
                  <a:close/>
                  <a:moveTo>
                    <a:pt x="4" y="867"/>
                  </a:moveTo>
                  <a:lnTo>
                    <a:pt x="4" y="871"/>
                  </a:lnTo>
                  <a:lnTo>
                    <a:pt x="3" y="871"/>
                  </a:lnTo>
                  <a:lnTo>
                    <a:pt x="3" y="867"/>
                  </a:lnTo>
                  <a:lnTo>
                    <a:pt x="4" y="867"/>
                  </a:lnTo>
                  <a:close/>
                  <a:moveTo>
                    <a:pt x="4" y="875"/>
                  </a:moveTo>
                  <a:lnTo>
                    <a:pt x="4" y="879"/>
                  </a:lnTo>
                  <a:lnTo>
                    <a:pt x="3" y="879"/>
                  </a:lnTo>
                  <a:lnTo>
                    <a:pt x="3" y="875"/>
                  </a:lnTo>
                  <a:lnTo>
                    <a:pt x="4" y="875"/>
                  </a:lnTo>
                  <a:close/>
                  <a:moveTo>
                    <a:pt x="4" y="883"/>
                  </a:moveTo>
                  <a:lnTo>
                    <a:pt x="4" y="887"/>
                  </a:lnTo>
                  <a:lnTo>
                    <a:pt x="3" y="887"/>
                  </a:lnTo>
                  <a:lnTo>
                    <a:pt x="3" y="883"/>
                  </a:lnTo>
                  <a:lnTo>
                    <a:pt x="4" y="883"/>
                  </a:lnTo>
                  <a:close/>
                  <a:moveTo>
                    <a:pt x="4" y="890"/>
                  </a:moveTo>
                  <a:lnTo>
                    <a:pt x="4" y="895"/>
                  </a:lnTo>
                  <a:lnTo>
                    <a:pt x="3" y="895"/>
                  </a:lnTo>
                  <a:lnTo>
                    <a:pt x="3" y="890"/>
                  </a:lnTo>
                  <a:lnTo>
                    <a:pt x="4" y="890"/>
                  </a:lnTo>
                  <a:close/>
                  <a:moveTo>
                    <a:pt x="4" y="898"/>
                  </a:moveTo>
                  <a:lnTo>
                    <a:pt x="4" y="902"/>
                  </a:lnTo>
                  <a:lnTo>
                    <a:pt x="3" y="902"/>
                  </a:lnTo>
                  <a:lnTo>
                    <a:pt x="3" y="898"/>
                  </a:lnTo>
                  <a:lnTo>
                    <a:pt x="4" y="898"/>
                  </a:lnTo>
                  <a:close/>
                  <a:moveTo>
                    <a:pt x="4" y="906"/>
                  </a:moveTo>
                  <a:lnTo>
                    <a:pt x="4" y="910"/>
                  </a:lnTo>
                  <a:lnTo>
                    <a:pt x="3" y="910"/>
                  </a:lnTo>
                  <a:lnTo>
                    <a:pt x="3" y="906"/>
                  </a:lnTo>
                  <a:lnTo>
                    <a:pt x="4" y="906"/>
                  </a:lnTo>
                  <a:close/>
                  <a:moveTo>
                    <a:pt x="4" y="913"/>
                  </a:moveTo>
                  <a:lnTo>
                    <a:pt x="4" y="918"/>
                  </a:lnTo>
                  <a:lnTo>
                    <a:pt x="3" y="918"/>
                  </a:lnTo>
                  <a:lnTo>
                    <a:pt x="3" y="913"/>
                  </a:lnTo>
                  <a:lnTo>
                    <a:pt x="4" y="913"/>
                  </a:lnTo>
                  <a:close/>
                  <a:moveTo>
                    <a:pt x="4" y="921"/>
                  </a:moveTo>
                  <a:lnTo>
                    <a:pt x="4" y="926"/>
                  </a:lnTo>
                  <a:lnTo>
                    <a:pt x="3" y="926"/>
                  </a:lnTo>
                  <a:lnTo>
                    <a:pt x="3" y="921"/>
                  </a:lnTo>
                  <a:lnTo>
                    <a:pt x="4" y="921"/>
                  </a:lnTo>
                  <a:close/>
                  <a:moveTo>
                    <a:pt x="4" y="929"/>
                  </a:moveTo>
                  <a:lnTo>
                    <a:pt x="4" y="933"/>
                  </a:lnTo>
                  <a:lnTo>
                    <a:pt x="3" y="933"/>
                  </a:lnTo>
                  <a:lnTo>
                    <a:pt x="3" y="929"/>
                  </a:lnTo>
                  <a:lnTo>
                    <a:pt x="4" y="929"/>
                  </a:lnTo>
                  <a:close/>
                  <a:moveTo>
                    <a:pt x="4" y="937"/>
                  </a:moveTo>
                  <a:lnTo>
                    <a:pt x="4" y="941"/>
                  </a:lnTo>
                  <a:lnTo>
                    <a:pt x="3" y="941"/>
                  </a:lnTo>
                  <a:lnTo>
                    <a:pt x="3" y="937"/>
                  </a:lnTo>
                  <a:lnTo>
                    <a:pt x="4" y="937"/>
                  </a:lnTo>
                  <a:close/>
                  <a:moveTo>
                    <a:pt x="4" y="944"/>
                  </a:moveTo>
                  <a:lnTo>
                    <a:pt x="4" y="949"/>
                  </a:lnTo>
                  <a:lnTo>
                    <a:pt x="3" y="949"/>
                  </a:lnTo>
                  <a:lnTo>
                    <a:pt x="3" y="944"/>
                  </a:lnTo>
                  <a:lnTo>
                    <a:pt x="4" y="944"/>
                  </a:lnTo>
                  <a:close/>
                  <a:moveTo>
                    <a:pt x="4" y="952"/>
                  </a:moveTo>
                  <a:lnTo>
                    <a:pt x="4" y="957"/>
                  </a:lnTo>
                  <a:lnTo>
                    <a:pt x="3" y="957"/>
                  </a:lnTo>
                  <a:lnTo>
                    <a:pt x="3" y="952"/>
                  </a:lnTo>
                  <a:lnTo>
                    <a:pt x="4" y="952"/>
                  </a:lnTo>
                  <a:close/>
                  <a:moveTo>
                    <a:pt x="4" y="960"/>
                  </a:moveTo>
                  <a:lnTo>
                    <a:pt x="4" y="964"/>
                  </a:lnTo>
                  <a:lnTo>
                    <a:pt x="3" y="964"/>
                  </a:lnTo>
                  <a:lnTo>
                    <a:pt x="3" y="960"/>
                  </a:lnTo>
                  <a:lnTo>
                    <a:pt x="4" y="960"/>
                  </a:lnTo>
                  <a:close/>
                  <a:moveTo>
                    <a:pt x="4" y="968"/>
                  </a:moveTo>
                  <a:lnTo>
                    <a:pt x="4" y="972"/>
                  </a:lnTo>
                  <a:lnTo>
                    <a:pt x="3" y="972"/>
                  </a:lnTo>
                  <a:lnTo>
                    <a:pt x="3" y="968"/>
                  </a:lnTo>
                  <a:lnTo>
                    <a:pt x="4" y="968"/>
                  </a:lnTo>
                  <a:close/>
                  <a:moveTo>
                    <a:pt x="4" y="975"/>
                  </a:moveTo>
                  <a:lnTo>
                    <a:pt x="4" y="980"/>
                  </a:lnTo>
                  <a:lnTo>
                    <a:pt x="3" y="980"/>
                  </a:lnTo>
                  <a:lnTo>
                    <a:pt x="3" y="975"/>
                  </a:lnTo>
                  <a:lnTo>
                    <a:pt x="4" y="975"/>
                  </a:lnTo>
                  <a:close/>
                  <a:moveTo>
                    <a:pt x="4" y="983"/>
                  </a:moveTo>
                  <a:lnTo>
                    <a:pt x="4" y="988"/>
                  </a:lnTo>
                  <a:lnTo>
                    <a:pt x="3" y="988"/>
                  </a:lnTo>
                  <a:lnTo>
                    <a:pt x="3" y="983"/>
                  </a:lnTo>
                  <a:lnTo>
                    <a:pt x="4" y="983"/>
                  </a:lnTo>
                  <a:close/>
                  <a:moveTo>
                    <a:pt x="4" y="991"/>
                  </a:moveTo>
                  <a:lnTo>
                    <a:pt x="4" y="995"/>
                  </a:lnTo>
                  <a:lnTo>
                    <a:pt x="3" y="995"/>
                  </a:lnTo>
                  <a:lnTo>
                    <a:pt x="3" y="991"/>
                  </a:lnTo>
                  <a:lnTo>
                    <a:pt x="4" y="991"/>
                  </a:lnTo>
                  <a:close/>
                  <a:moveTo>
                    <a:pt x="4" y="999"/>
                  </a:moveTo>
                  <a:lnTo>
                    <a:pt x="4" y="1003"/>
                  </a:lnTo>
                  <a:lnTo>
                    <a:pt x="3" y="1003"/>
                  </a:lnTo>
                  <a:lnTo>
                    <a:pt x="3" y="999"/>
                  </a:lnTo>
                  <a:lnTo>
                    <a:pt x="4" y="999"/>
                  </a:lnTo>
                  <a:close/>
                  <a:moveTo>
                    <a:pt x="4" y="1006"/>
                  </a:moveTo>
                  <a:lnTo>
                    <a:pt x="4" y="1011"/>
                  </a:lnTo>
                  <a:lnTo>
                    <a:pt x="3" y="1011"/>
                  </a:lnTo>
                  <a:lnTo>
                    <a:pt x="3" y="1006"/>
                  </a:lnTo>
                  <a:lnTo>
                    <a:pt x="4" y="1006"/>
                  </a:lnTo>
                  <a:close/>
                  <a:moveTo>
                    <a:pt x="4" y="1014"/>
                  </a:moveTo>
                  <a:lnTo>
                    <a:pt x="4" y="1018"/>
                  </a:lnTo>
                  <a:lnTo>
                    <a:pt x="3" y="1018"/>
                  </a:lnTo>
                  <a:lnTo>
                    <a:pt x="3" y="1014"/>
                  </a:lnTo>
                  <a:lnTo>
                    <a:pt x="4" y="1014"/>
                  </a:lnTo>
                  <a:close/>
                  <a:moveTo>
                    <a:pt x="4" y="1022"/>
                  </a:moveTo>
                  <a:lnTo>
                    <a:pt x="4" y="1026"/>
                  </a:lnTo>
                  <a:lnTo>
                    <a:pt x="3" y="1026"/>
                  </a:lnTo>
                  <a:lnTo>
                    <a:pt x="3" y="1022"/>
                  </a:lnTo>
                  <a:lnTo>
                    <a:pt x="4" y="1022"/>
                  </a:lnTo>
                  <a:close/>
                  <a:moveTo>
                    <a:pt x="4" y="1030"/>
                  </a:moveTo>
                  <a:lnTo>
                    <a:pt x="4" y="1034"/>
                  </a:lnTo>
                  <a:lnTo>
                    <a:pt x="3" y="1034"/>
                  </a:lnTo>
                  <a:lnTo>
                    <a:pt x="3" y="1030"/>
                  </a:lnTo>
                  <a:lnTo>
                    <a:pt x="4" y="1030"/>
                  </a:lnTo>
                  <a:close/>
                  <a:moveTo>
                    <a:pt x="4" y="1037"/>
                  </a:moveTo>
                  <a:lnTo>
                    <a:pt x="4" y="1042"/>
                  </a:lnTo>
                  <a:lnTo>
                    <a:pt x="3" y="1042"/>
                  </a:lnTo>
                  <a:lnTo>
                    <a:pt x="3" y="1037"/>
                  </a:lnTo>
                  <a:lnTo>
                    <a:pt x="4" y="1037"/>
                  </a:lnTo>
                  <a:close/>
                  <a:moveTo>
                    <a:pt x="4" y="1045"/>
                  </a:moveTo>
                  <a:lnTo>
                    <a:pt x="5" y="1049"/>
                  </a:lnTo>
                  <a:lnTo>
                    <a:pt x="3" y="1049"/>
                  </a:lnTo>
                  <a:lnTo>
                    <a:pt x="3" y="1045"/>
                  </a:lnTo>
                  <a:lnTo>
                    <a:pt x="4" y="1045"/>
                  </a:lnTo>
                  <a:close/>
                  <a:moveTo>
                    <a:pt x="5" y="1053"/>
                  </a:moveTo>
                  <a:lnTo>
                    <a:pt x="5" y="1057"/>
                  </a:lnTo>
                  <a:lnTo>
                    <a:pt x="3" y="1057"/>
                  </a:lnTo>
                  <a:lnTo>
                    <a:pt x="3" y="1053"/>
                  </a:lnTo>
                  <a:lnTo>
                    <a:pt x="5" y="1053"/>
                  </a:lnTo>
                  <a:close/>
                  <a:moveTo>
                    <a:pt x="5" y="1061"/>
                  </a:moveTo>
                  <a:lnTo>
                    <a:pt x="5" y="1065"/>
                  </a:lnTo>
                  <a:lnTo>
                    <a:pt x="3" y="1065"/>
                  </a:lnTo>
                  <a:lnTo>
                    <a:pt x="3" y="1061"/>
                  </a:lnTo>
                  <a:lnTo>
                    <a:pt x="5" y="1061"/>
                  </a:lnTo>
                  <a:close/>
                  <a:moveTo>
                    <a:pt x="5" y="1068"/>
                  </a:moveTo>
                  <a:lnTo>
                    <a:pt x="5" y="1073"/>
                  </a:lnTo>
                  <a:lnTo>
                    <a:pt x="4" y="1073"/>
                  </a:lnTo>
                  <a:lnTo>
                    <a:pt x="4" y="1068"/>
                  </a:lnTo>
                  <a:lnTo>
                    <a:pt x="5" y="1068"/>
                  </a:lnTo>
                  <a:close/>
                  <a:moveTo>
                    <a:pt x="5" y="1076"/>
                  </a:moveTo>
                  <a:lnTo>
                    <a:pt x="5" y="1080"/>
                  </a:lnTo>
                  <a:lnTo>
                    <a:pt x="4" y="1080"/>
                  </a:lnTo>
                  <a:lnTo>
                    <a:pt x="4" y="1076"/>
                  </a:lnTo>
                  <a:lnTo>
                    <a:pt x="5" y="1076"/>
                  </a:lnTo>
                  <a:close/>
                  <a:moveTo>
                    <a:pt x="5" y="1084"/>
                  </a:moveTo>
                  <a:lnTo>
                    <a:pt x="5" y="1088"/>
                  </a:lnTo>
                  <a:lnTo>
                    <a:pt x="4" y="1088"/>
                  </a:lnTo>
                  <a:lnTo>
                    <a:pt x="4" y="1084"/>
                  </a:lnTo>
                  <a:lnTo>
                    <a:pt x="5" y="1084"/>
                  </a:lnTo>
                  <a:close/>
                  <a:moveTo>
                    <a:pt x="5" y="1091"/>
                  </a:moveTo>
                  <a:lnTo>
                    <a:pt x="5" y="1096"/>
                  </a:lnTo>
                  <a:lnTo>
                    <a:pt x="4" y="1096"/>
                  </a:lnTo>
                  <a:lnTo>
                    <a:pt x="4" y="1091"/>
                  </a:lnTo>
                  <a:lnTo>
                    <a:pt x="5" y="1091"/>
                  </a:lnTo>
                  <a:close/>
                  <a:moveTo>
                    <a:pt x="5" y="1099"/>
                  </a:moveTo>
                  <a:lnTo>
                    <a:pt x="5" y="1104"/>
                  </a:lnTo>
                  <a:lnTo>
                    <a:pt x="4" y="1104"/>
                  </a:lnTo>
                  <a:lnTo>
                    <a:pt x="4" y="1099"/>
                  </a:lnTo>
                  <a:lnTo>
                    <a:pt x="5" y="1099"/>
                  </a:lnTo>
                  <a:close/>
                  <a:moveTo>
                    <a:pt x="5" y="1107"/>
                  </a:moveTo>
                  <a:lnTo>
                    <a:pt x="5" y="1111"/>
                  </a:lnTo>
                  <a:lnTo>
                    <a:pt x="4" y="1111"/>
                  </a:lnTo>
                  <a:lnTo>
                    <a:pt x="4" y="1107"/>
                  </a:lnTo>
                  <a:lnTo>
                    <a:pt x="5" y="1107"/>
                  </a:lnTo>
                  <a:close/>
                  <a:moveTo>
                    <a:pt x="5" y="1115"/>
                  </a:moveTo>
                  <a:lnTo>
                    <a:pt x="5" y="1119"/>
                  </a:lnTo>
                  <a:lnTo>
                    <a:pt x="4" y="1119"/>
                  </a:lnTo>
                  <a:lnTo>
                    <a:pt x="4" y="1115"/>
                  </a:lnTo>
                  <a:lnTo>
                    <a:pt x="5" y="1115"/>
                  </a:lnTo>
                  <a:close/>
                  <a:moveTo>
                    <a:pt x="5" y="1122"/>
                  </a:moveTo>
                  <a:lnTo>
                    <a:pt x="5" y="1127"/>
                  </a:lnTo>
                  <a:lnTo>
                    <a:pt x="4" y="1127"/>
                  </a:lnTo>
                  <a:lnTo>
                    <a:pt x="4" y="1122"/>
                  </a:lnTo>
                  <a:lnTo>
                    <a:pt x="5" y="1122"/>
                  </a:lnTo>
                  <a:close/>
                  <a:moveTo>
                    <a:pt x="5" y="1130"/>
                  </a:moveTo>
                  <a:lnTo>
                    <a:pt x="5" y="1135"/>
                  </a:lnTo>
                  <a:lnTo>
                    <a:pt x="4" y="1135"/>
                  </a:lnTo>
                  <a:lnTo>
                    <a:pt x="4" y="1130"/>
                  </a:lnTo>
                  <a:lnTo>
                    <a:pt x="5" y="1130"/>
                  </a:lnTo>
                  <a:close/>
                  <a:moveTo>
                    <a:pt x="5" y="1138"/>
                  </a:moveTo>
                  <a:lnTo>
                    <a:pt x="5" y="1142"/>
                  </a:lnTo>
                  <a:lnTo>
                    <a:pt x="4" y="1142"/>
                  </a:lnTo>
                  <a:lnTo>
                    <a:pt x="4" y="1138"/>
                  </a:lnTo>
                  <a:lnTo>
                    <a:pt x="5" y="1138"/>
                  </a:lnTo>
                  <a:close/>
                  <a:moveTo>
                    <a:pt x="5" y="1146"/>
                  </a:moveTo>
                  <a:lnTo>
                    <a:pt x="5" y="1150"/>
                  </a:lnTo>
                  <a:lnTo>
                    <a:pt x="4" y="1150"/>
                  </a:lnTo>
                  <a:lnTo>
                    <a:pt x="4" y="1146"/>
                  </a:lnTo>
                  <a:lnTo>
                    <a:pt x="5" y="1146"/>
                  </a:lnTo>
                  <a:close/>
                  <a:moveTo>
                    <a:pt x="5" y="1153"/>
                  </a:moveTo>
                  <a:lnTo>
                    <a:pt x="5" y="1158"/>
                  </a:lnTo>
                  <a:lnTo>
                    <a:pt x="4" y="1158"/>
                  </a:lnTo>
                  <a:lnTo>
                    <a:pt x="4" y="1153"/>
                  </a:lnTo>
                  <a:lnTo>
                    <a:pt x="5" y="1153"/>
                  </a:lnTo>
                  <a:close/>
                  <a:moveTo>
                    <a:pt x="5" y="1161"/>
                  </a:moveTo>
                  <a:lnTo>
                    <a:pt x="5" y="1166"/>
                  </a:lnTo>
                  <a:lnTo>
                    <a:pt x="4" y="1166"/>
                  </a:lnTo>
                  <a:lnTo>
                    <a:pt x="4" y="1161"/>
                  </a:lnTo>
                  <a:lnTo>
                    <a:pt x="5" y="1161"/>
                  </a:lnTo>
                  <a:close/>
                  <a:moveTo>
                    <a:pt x="5" y="1169"/>
                  </a:moveTo>
                  <a:lnTo>
                    <a:pt x="5" y="1173"/>
                  </a:lnTo>
                  <a:lnTo>
                    <a:pt x="4" y="1173"/>
                  </a:lnTo>
                  <a:lnTo>
                    <a:pt x="4" y="1169"/>
                  </a:lnTo>
                  <a:lnTo>
                    <a:pt x="5" y="1169"/>
                  </a:lnTo>
                  <a:close/>
                  <a:moveTo>
                    <a:pt x="5" y="1177"/>
                  </a:moveTo>
                  <a:lnTo>
                    <a:pt x="5" y="1181"/>
                  </a:lnTo>
                  <a:lnTo>
                    <a:pt x="4" y="1181"/>
                  </a:lnTo>
                  <a:lnTo>
                    <a:pt x="4" y="1177"/>
                  </a:lnTo>
                  <a:lnTo>
                    <a:pt x="5" y="1177"/>
                  </a:lnTo>
                  <a:close/>
                  <a:moveTo>
                    <a:pt x="5" y="1184"/>
                  </a:moveTo>
                  <a:lnTo>
                    <a:pt x="5" y="1189"/>
                  </a:lnTo>
                  <a:lnTo>
                    <a:pt x="4" y="1189"/>
                  </a:lnTo>
                  <a:lnTo>
                    <a:pt x="4" y="1184"/>
                  </a:lnTo>
                  <a:lnTo>
                    <a:pt x="5" y="1184"/>
                  </a:lnTo>
                  <a:close/>
                  <a:moveTo>
                    <a:pt x="5" y="1192"/>
                  </a:moveTo>
                  <a:lnTo>
                    <a:pt x="5" y="1196"/>
                  </a:lnTo>
                  <a:lnTo>
                    <a:pt x="4" y="1196"/>
                  </a:lnTo>
                  <a:lnTo>
                    <a:pt x="4" y="1192"/>
                  </a:lnTo>
                  <a:lnTo>
                    <a:pt x="5" y="1192"/>
                  </a:lnTo>
                  <a:close/>
                  <a:moveTo>
                    <a:pt x="5" y="1200"/>
                  </a:moveTo>
                  <a:lnTo>
                    <a:pt x="5" y="1204"/>
                  </a:lnTo>
                  <a:lnTo>
                    <a:pt x="4" y="1204"/>
                  </a:lnTo>
                  <a:lnTo>
                    <a:pt x="4" y="1200"/>
                  </a:lnTo>
                  <a:lnTo>
                    <a:pt x="5" y="1200"/>
                  </a:lnTo>
                  <a:close/>
                  <a:moveTo>
                    <a:pt x="5" y="1208"/>
                  </a:moveTo>
                  <a:lnTo>
                    <a:pt x="5" y="1212"/>
                  </a:lnTo>
                  <a:lnTo>
                    <a:pt x="4" y="1212"/>
                  </a:lnTo>
                  <a:lnTo>
                    <a:pt x="4" y="1208"/>
                  </a:lnTo>
                  <a:lnTo>
                    <a:pt x="5" y="1208"/>
                  </a:lnTo>
                  <a:close/>
                  <a:moveTo>
                    <a:pt x="5" y="1215"/>
                  </a:moveTo>
                  <a:lnTo>
                    <a:pt x="5" y="1220"/>
                  </a:lnTo>
                  <a:lnTo>
                    <a:pt x="4" y="1220"/>
                  </a:lnTo>
                  <a:lnTo>
                    <a:pt x="4" y="1215"/>
                  </a:lnTo>
                  <a:lnTo>
                    <a:pt x="5" y="1215"/>
                  </a:lnTo>
                  <a:close/>
                  <a:moveTo>
                    <a:pt x="5" y="1223"/>
                  </a:moveTo>
                  <a:lnTo>
                    <a:pt x="5" y="1227"/>
                  </a:lnTo>
                  <a:lnTo>
                    <a:pt x="4" y="1227"/>
                  </a:lnTo>
                  <a:lnTo>
                    <a:pt x="4" y="1223"/>
                  </a:lnTo>
                  <a:lnTo>
                    <a:pt x="5" y="1223"/>
                  </a:lnTo>
                  <a:close/>
                  <a:moveTo>
                    <a:pt x="5" y="1231"/>
                  </a:moveTo>
                  <a:lnTo>
                    <a:pt x="5" y="1235"/>
                  </a:lnTo>
                  <a:lnTo>
                    <a:pt x="4" y="1235"/>
                  </a:lnTo>
                  <a:lnTo>
                    <a:pt x="4" y="1231"/>
                  </a:lnTo>
                  <a:lnTo>
                    <a:pt x="5" y="1231"/>
                  </a:lnTo>
                  <a:close/>
                  <a:moveTo>
                    <a:pt x="5" y="1238"/>
                  </a:moveTo>
                  <a:lnTo>
                    <a:pt x="5" y="1243"/>
                  </a:lnTo>
                  <a:lnTo>
                    <a:pt x="4" y="1243"/>
                  </a:lnTo>
                  <a:lnTo>
                    <a:pt x="4" y="1238"/>
                  </a:lnTo>
                  <a:lnTo>
                    <a:pt x="5" y="1238"/>
                  </a:lnTo>
                  <a:close/>
                  <a:moveTo>
                    <a:pt x="5" y="1246"/>
                  </a:moveTo>
                  <a:lnTo>
                    <a:pt x="5" y="1251"/>
                  </a:lnTo>
                  <a:lnTo>
                    <a:pt x="4" y="1251"/>
                  </a:lnTo>
                  <a:lnTo>
                    <a:pt x="4" y="1246"/>
                  </a:lnTo>
                  <a:lnTo>
                    <a:pt x="5" y="1246"/>
                  </a:lnTo>
                  <a:close/>
                  <a:moveTo>
                    <a:pt x="5" y="1254"/>
                  </a:moveTo>
                  <a:lnTo>
                    <a:pt x="5" y="1258"/>
                  </a:lnTo>
                  <a:lnTo>
                    <a:pt x="4" y="1258"/>
                  </a:lnTo>
                  <a:lnTo>
                    <a:pt x="4" y="1254"/>
                  </a:lnTo>
                  <a:lnTo>
                    <a:pt x="5" y="1254"/>
                  </a:lnTo>
                  <a:close/>
                  <a:moveTo>
                    <a:pt x="5" y="1262"/>
                  </a:moveTo>
                  <a:lnTo>
                    <a:pt x="5" y="1266"/>
                  </a:lnTo>
                  <a:lnTo>
                    <a:pt x="4" y="1266"/>
                  </a:lnTo>
                  <a:lnTo>
                    <a:pt x="4" y="1262"/>
                  </a:lnTo>
                  <a:lnTo>
                    <a:pt x="5" y="1262"/>
                  </a:lnTo>
                  <a:close/>
                  <a:moveTo>
                    <a:pt x="5" y="1269"/>
                  </a:moveTo>
                  <a:lnTo>
                    <a:pt x="5" y="1274"/>
                  </a:lnTo>
                  <a:lnTo>
                    <a:pt x="4" y="1274"/>
                  </a:lnTo>
                  <a:lnTo>
                    <a:pt x="4" y="1269"/>
                  </a:lnTo>
                  <a:lnTo>
                    <a:pt x="5" y="1269"/>
                  </a:lnTo>
                  <a:close/>
                  <a:moveTo>
                    <a:pt x="5" y="1277"/>
                  </a:moveTo>
                  <a:lnTo>
                    <a:pt x="5" y="1282"/>
                  </a:lnTo>
                  <a:lnTo>
                    <a:pt x="4" y="1282"/>
                  </a:lnTo>
                  <a:lnTo>
                    <a:pt x="4" y="1277"/>
                  </a:lnTo>
                  <a:lnTo>
                    <a:pt x="5" y="1277"/>
                  </a:lnTo>
                  <a:close/>
                  <a:moveTo>
                    <a:pt x="5" y="1285"/>
                  </a:moveTo>
                  <a:lnTo>
                    <a:pt x="5" y="1289"/>
                  </a:lnTo>
                  <a:lnTo>
                    <a:pt x="4" y="1289"/>
                  </a:lnTo>
                  <a:lnTo>
                    <a:pt x="4" y="1285"/>
                  </a:lnTo>
                  <a:lnTo>
                    <a:pt x="5" y="1285"/>
                  </a:lnTo>
                  <a:close/>
                  <a:moveTo>
                    <a:pt x="5" y="1293"/>
                  </a:moveTo>
                  <a:lnTo>
                    <a:pt x="5" y="1297"/>
                  </a:lnTo>
                  <a:lnTo>
                    <a:pt x="4" y="1297"/>
                  </a:lnTo>
                  <a:lnTo>
                    <a:pt x="4" y="1293"/>
                  </a:lnTo>
                  <a:lnTo>
                    <a:pt x="5" y="1293"/>
                  </a:lnTo>
                  <a:close/>
                  <a:moveTo>
                    <a:pt x="5" y="1300"/>
                  </a:moveTo>
                  <a:lnTo>
                    <a:pt x="5" y="1305"/>
                  </a:lnTo>
                  <a:lnTo>
                    <a:pt x="4" y="1305"/>
                  </a:lnTo>
                  <a:lnTo>
                    <a:pt x="4" y="1300"/>
                  </a:lnTo>
                  <a:lnTo>
                    <a:pt x="5" y="1300"/>
                  </a:lnTo>
                  <a:close/>
                  <a:moveTo>
                    <a:pt x="5" y="1308"/>
                  </a:moveTo>
                  <a:lnTo>
                    <a:pt x="5" y="1313"/>
                  </a:lnTo>
                  <a:lnTo>
                    <a:pt x="4" y="1313"/>
                  </a:lnTo>
                  <a:lnTo>
                    <a:pt x="4" y="1308"/>
                  </a:lnTo>
                  <a:lnTo>
                    <a:pt x="5" y="1308"/>
                  </a:lnTo>
                  <a:close/>
                  <a:moveTo>
                    <a:pt x="5" y="1316"/>
                  </a:moveTo>
                  <a:lnTo>
                    <a:pt x="5" y="1320"/>
                  </a:lnTo>
                  <a:lnTo>
                    <a:pt x="4" y="1320"/>
                  </a:lnTo>
                  <a:lnTo>
                    <a:pt x="4" y="1316"/>
                  </a:lnTo>
                  <a:lnTo>
                    <a:pt x="5" y="1316"/>
                  </a:lnTo>
                  <a:close/>
                  <a:moveTo>
                    <a:pt x="5" y="1324"/>
                  </a:moveTo>
                  <a:lnTo>
                    <a:pt x="6" y="1328"/>
                  </a:lnTo>
                  <a:lnTo>
                    <a:pt x="4" y="1328"/>
                  </a:lnTo>
                  <a:lnTo>
                    <a:pt x="4" y="1324"/>
                  </a:lnTo>
                  <a:lnTo>
                    <a:pt x="5" y="1324"/>
                  </a:lnTo>
                  <a:close/>
                  <a:moveTo>
                    <a:pt x="6" y="1331"/>
                  </a:moveTo>
                  <a:lnTo>
                    <a:pt x="6" y="1336"/>
                  </a:lnTo>
                  <a:lnTo>
                    <a:pt x="4" y="1336"/>
                  </a:lnTo>
                  <a:lnTo>
                    <a:pt x="4" y="1331"/>
                  </a:lnTo>
                  <a:lnTo>
                    <a:pt x="6" y="1331"/>
                  </a:lnTo>
                  <a:close/>
                  <a:moveTo>
                    <a:pt x="6" y="1339"/>
                  </a:moveTo>
                  <a:lnTo>
                    <a:pt x="6" y="1344"/>
                  </a:lnTo>
                  <a:lnTo>
                    <a:pt x="4" y="1344"/>
                  </a:lnTo>
                  <a:lnTo>
                    <a:pt x="4" y="1339"/>
                  </a:lnTo>
                  <a:lnTo>
                    <a:pt x="6" y="1339"/>
                  </a:lnTo>
                  <a:close/>
                  <a:moveTo>
                    <a:pt x="6" y="1347"/>
                  </a:moveTo>
                  <a:lnTo>
                    <a:pt x="6" y="1351"/>
                  </a:lnTo>
                  <a:lnTo>
                    <a:pt x="4" y="1351"/>
                  </a:lnTo>
                  <a:lnTo>
                    <a:pt x="4" y="1347"/>
                  </a:lnTo>
                  <a:lnTo>
                    <a:pt x="6" y="1347"/>
                  </a:lnTo>
                  <a:close/>
                  <a:moveTo>
                    <a:pt x="6" y="1355"/>
                  </a:moveTo>
                  <a:lnTo>
                    <a:pt x="6" y="1359"/>
                  </a:lnTo>
                  <a:lnTo>
                    <a:pt x="4" y="1359"/>
                  </a:lnTo>
                  <a:lnTo>
                    <a:pt x="4" y="1355"/>
                  </a:lnTo>
                  <a:lnTo>
                    <a:pt x="6" y="1355"/>
                  </a:lnTo>
                  <a:close/>
                  <a:moveTo>
                    <a:pt x="6" y="1362"/>
                  </a:moveTo>
                  <a:lnTo>
                    <a:pt x="6" y="1367"/>
                  </a:lnTo>
                  <a:lnTo>
                    <a:pt x="5" y="1367"/>
                  </a:lnTo>
                  <a:lnTo>
                    <a:pt x="4" y="1362"/>
                  </a:lnTo>
                  <a:lnTo>
                    <a:pt x="6" y="1362"/>
                  </a:lnTo>
                  <a:close/>
                  <a:moveTo>
                    <a:pt x="6" y="1370"/>
                  </a:moveTo>
                  <a:lnTo>
                    <a:pt x="6" y="1374"/>
                  </a:lnTo>
                  <a:lnTo>
                    <a:pt x="5" y="1374"/>
                  </a:lnTo>
                  <a:lnTo>
                    <a:pt x="5" y="1370"/>
                  </a:lnTo>
                  <a:lnTo>
                    <a:pt x="6" y="1370"/>
                  </a:lnTo>
                  <a:close/>
                  <a:moveTo>
                    <a:pt x="6" y="1378"/>
                  </a:moveTo>
                  <a:lnTo>
                    <a:pt x="6" y="1382"/>
                  </a:lnTo>
                  <a:lnTo>
                    <a:pt x="5" y="1382"/>
                  </a:lnTo>
                  <a:lnTo>
                    <a:pt x="5" y="1378"/>
                  </a:lnTo>
                  <a:lnTo>
                    <a:pt x="6" y="1378"/>
                  </a:lnTo>
                  <a:close/>
                  <a:moveTo>
                    <a:pt x="6" y="1386"/>
                  </a:moveTo>
                  <a:lnTo>
                    <a:pt x="6" y="1390"/>
                  </a:lnTo>
                  <a:lnTo>
                    <a:pt x="5" y="1390"/>
                  </a:lnTo>
                  <a:lnTo>
                    <a:pt x="5" y="1386"/>
                  </a:lnTo>
                  <a:lnTo>
                    <a:pt x="6" y="1386"/>
                  </a:lnTo>
                  <a:close/>
                  <a:moveTo>
                    <a:pt x="6" y="1393"/>
                  </a:moveTo>
                  <a:lnTo>
                    <a:pt x="6" y="1398"/>
                  </a:lnTo>
                  <a:lnTo>
                    <a:pt x="5" y="1398"/>
                  </a:lnTo>
                  <a:lnTo>
                    <a:pt x="5" y="1393"/>
                  </a:lnTo>
                  <a:lnTo>
                    <a:pt x="6" y="1393"/>
                  </a:lnTo>
                  <a:close/>
                  <a:moveTo>
                    <a:pt x="6" y="1401"/>
                  </a:moveTo>
                  <a:lnTo>
                    <a:pt x="6" y="1405"/>
                  </a:lnTo>
                  <a:lnTo>
                    <a:pt x="5" y="1405"/>
                  </a:lnTo>
                  <a:lnTo>
                    <a:pt x="5" y="1401"/>
                  </a:lnTo>
                  <a:lnTo>
                    <a:pt x="6" y="1401"/>
                  </a:lnTo>
                  <a:close/>
                  <a:moveTo>
                    <a:pt x="6" y="1409"/>
                  </a:moveTo>
                  <a:lnTo>
                    <a:pt x="6" y="1413"/>
                  </a:lnTo>
                  <a:lnTo>
                    <a:pt x="5" y="1413"/>
                  </a:lnTo>
                  <a:lnTo>
                    <a:pt x="5" y="1409"/>
                  </a:lnTo>
                  <a:lnTo>
                    <a:pt x="6" y="1409"/>
                  </a:lnTo>
                  <a:close/>
                  <a:moveTo>
                    <a:pt x="6" y="1416"/>
                  </a:moveTo>
                  <a:lnTo>
                    <a:pt x="6" y="1421"/>
                  </a:lnTo>
                  <a:lnTo>
                    <a:pt x="5" y="1421"/>
                  </a:lnTo>
                  <a:lnTo>
                    <a:pt x="5" y="1416"/>
                  </a:lnTo>
                  <a:lnTo>
                    <a:pt x="6" y="1416"/>
                  </a:lnTo>
                  <a:close/>
                  <a:moveTo>
                    <a:pt x="6" y="1424"/>
                  </a:moveTo>
                  <a:lnTo>
                    <a:pt x="6" y="1429"/>
                  </a:lnTo>
                  <a:lnTo>
                    <a:pt x="5" y="1429"/>
                  </a:lnTo>
                  <a:lnTo>
                    <a:pt x="5" y="1424"/>
                  </a:lnTo>
                  <a:lnTo>
                    <a:pt x="6" y="1424"/>
                  </a:lnTo>
                  <a:close/>
                  <a:moveTo>
                    <a:pt x="6" y="1432"/>
                  </a:moveTo>
                  <a:lnTo>
                    <a:pt x="6" y="1436"/>
                  </a:lnTo>
                  <a:lnTo>
                    <a:pt x="5" y="1436"/>
                  </a:lnTo>
                  <a:lnTo>
                    <a:pt x="5" y="1432"/>
                  </a:lnTo>
                  <a:lnTo>
                    <a:pt x="6" y="1432"/>
                  </a:lnTo>
                  <a:close/>
                  <a:moveTo>
                    <a:pt x="6" y="1440"/>
                  </a:moveTo>
                  <a:lnTo>
                    <a:pt x="6" y="1444"/>
                  </a:lnTo>
                  <a:lnTo>
                    <a:pt x="5" y="1444"/>
                  </a:lnTo>
                  <a:lnTo>
                    <a:pt x="5" y="1440"/>
                  </a:lnTo>
                  <a:lnTo>
                    <a:pt x="6" y="1440"/>
                  </a:lnTo>
                  <a:close/>
                  <a:moveTo>
                    <a:pt x="6" y="1447"/>
                  </a:moveTo>
                  <a:lnTo>
                    <a:pt x="6" y="1452"/>
                  </a:lnTo>
                  <a:lnTo>
                    <a:pt x="5" y="1452"/>
                  </a:lnTo>
                  <a:lnTo>
                    <a:pt x="5" y="1447"/>
                  </a:lnTo>
                  <a:lnTo>
                    <a:pt x="6" y="1447"/>
                  </a:lnTo>
                  <a:close/>
                  <a:moveTo>
                    <a:pt x="6" y="1455"/>
                  </a:moveTo>
                  <a:lnTo>
                    <a:pt x="6" y="1460"/>
                  </a:lnTo>
                  <a:lnTo>
                    <a:pt x="5" y="1460"/>
                  </a:lnTo>
                  <a:lnTo>
                    <a:pt x="5" y="1455"/>
                  </a:lnTo>
                  <a:lnTo>
                    <a:pt x="6" y="1455"/>
                  </a:lnTo>
                  <a:close/>
                  <a:moveTo>
                    <a:pt x="6" y="1463"/>
                  </a:moveTo>
                  <a:lnTo>
                    <a:pt x="6" y="1467"/>
                  </a:lnTo>
                  <a:lnTo>
                    <a:pt x="5" y="1467"/>
                  </a:lnTo>
                  <a:lnTo>
                    <a:pt x="5" y="1463"/>
                  </a:lnTo>
                  <a:lnTo>
                    <a:pt x="6" y="1463"/>
                  </a:lnTo>
                  <a:close/>
                  <a:moveTo>
                    <a:pt x="6" y="1471"/>
                  </a:moveTo>
                  <a:lnTo>
                    <a:pt x="6" y="1475"/>
                  </a:lnTo>
                  <a:lnTo>
                    <a:pt x="5" y="1475"/>
                  </a:lnTo>
                  <a:lnTo>
                    <a:pt x="5" y="1471"/>
                  </a:lnTo>
                  <a:lnTo>
                    <a:pt x="6" y="1471"/>
                  </a:lnTo>
                  <a:close/>
                  <a:moveTo>
                    <a:pt x="6" y="1478"/>
                  </a:moveTo>
                  <a:lnTo>
                    <a:pt x="6" y="1483"/>
                  </a:lnTo>
                  <a:lnTo>
                    <a:pt x="5" y="1483"/>
                  </a:lnTo>
                  <a:lnTo>
                    <a:pt x="5" y="1478"/>
                  </a:lnTo>
                  <a:lnTo>
                    <a:pt x="6" y="1478"/>
                  </a:lnTo>
                  <a:close/>
                  <a:moveTo>
                    <a:pt x="6" y="1486"/>
                  </a:moveTo>
                  <a:lnTo>
                    <a:pt x="6" y="1491"/>
                  </a:lnTo>
                  <a:lnTo>
                    <a:pt x="5" y="1491"/>
                  </a:lnTo>
                  <a:lnTo>
                    <a:pt x="5" y="1486"/>
                  </a:lnTo>
                  <a:lnTo>
                    <a:pt x="6" y="1486"/>
                  </a:lnTo>
                  <a:close/>
                  <a:moveTo>
                    <a:pt x="6" y="1494"/>
                  </a:moveTo>
                  <a:lnTo>
                    <a:pt x="6" y="1498"/>
                  </a:lnTo>
                  <a:lnTo>
                    <a:pt x="5" y="1498"/>
                  </a:lnTo>
                  <a:lnTo>
                    <a:pt x="5" y="1494"/>
                  </a:lnTo>
                  <a:lnTo>
                    <a:pt x="6" y="1494"/>
                  </a:lnTo>
                  <a:close/>
                  <a:moveTo>
                    <a:pt x="6" y="1502"/>
                  </a:moveTo>
                  <a:lnTo>
                    <a:pt x="6" y="1506"/>
                  </a:lnTo>
                  <a:lnTo>
                    <a:pt x="5" y="1506"/>
                  </a:lnTo>
                  <a:lnTo>
                    <a:pt x="5" y="1502"/>
                  </a:lnTo>
                  <a:lnTo>
                    <a:pt x="6" y="1502"/>
                  </a:lnTo>
                  <a:close/>
                  <a:moveTo>
                    <a:pt x="6" y="1509"/>
                  </a:moveTo>
                  <a:lnTo>
                    <a:pt x="6" y="1514"/>
                  </a:lnTo>
                  <a:lnTo>
                    <a:pt x="5" y="1514"/>
                  </a:lnTo>
                  <a:lnTo>
                    <a:pt x="5" y="1509"/>
                  </a:lnTo>
                  <a:lnTo>
                    <a:pt x="6" y="1509"/>
                  </a:lnTo>
                  <a:close/>
                  <a:moveTo>
                    <a:pt x="6" y="1517"/>
                  </a:moveTo>
                  <a:lnTo>
                    <a:pt x="6" y="1521"/>
                  </a:lnTo>
                  <a:lnTo>
                    <a:pt x="5" y="1521"/>
                  </a:lnTo>
                  <a:lnTo>
                    <a:pt x="5" y="1517"/>
                  </a:lnTo>
                  <a:lnTo>
                    <a:pt x="6" y="1517"/>
                  </a:lnTo>
                  <a:close/>
                  <a:moveTo>
                    <a:pt x="6" y="1525"/>
                  </a:moveTo>
                  <a:lnTo>
                    <a:pt x="6" y="1529"/>
                  </a:lnTo>
                  <a:lnTo>
                    <a:pt x="5" y="1529"/>
                  </a:lnTo>
                  <a:lnTo>
                    <a:pt x="5" y="1525"/>
                  </a:lnTo>
                  <a:lnTo>
                    <a:pt x="6" y="1525"/>
                  </a:lnTo>
                  <a:close/>
                  <a:moveTo>
                    <a:pt x="6" y="1533"/>
                  </a:moveTo>
                  <a:lnTo>
                    <a:pt x="6" y="1537"/>
                  </a:lnTo>
                  <a:lnTo>
                    <a:pt x="5" y="1537"/>
                  </a:lnTo>
                  <a:lnTo>
                    <a:pt x="5" y="1533"/>
                  </a:lnTo>
                  <a:lnTo>
                    <a:pt x="6" y="1533"/>
                  </a:lnTo>
                  <a:close/>
                  <a:moveTo>
                    <a:pt x="6" y="1540"/>
                  </a:moveTo>
                  <a:lnTo>
                    <a:pt x="6" y="1545"/>
                  </a:lnTo>
                  <a:lnTo>
                    <a:pt x="5" y="1545"/>
                  </a:lnTo>
                  <a:lnTo>
                    <a:pt x="5" y="1540"/>
                  </a:lnTo>
                  <a:lnTo>
                    <a:pt x="6"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1" name="Freeform 12"/>
            <p:cNvSpPr>
              <a:spLocks noEditPoints="1"/>
            </p:cNvSpPr>
            <p:nvPr/>
          </p:nvSpPr>
          <p:spPr bwMode="auto">
            <a:xfrm>
              <a:off x="4747780" y="2016250"/>
              <a:ext cx="11113" cy="2451100"/>
            </a:xfrm>
            <a:custGeom>
              <a:avLst/>
              <a:gdLst>
                <a:gd name="T0" fmla="*/ 1 w 7"/>
                <a:gd name="T1" fmla="*/ 23 h 1544"/>
                <a:gd name="T2" fmla="*/ 1 w 7"/>
                <a:gd name="T3" fmla="*/ 50 h 1544"/>
                <a:gd name="T4" fmla="*/ 0 w 7"/>
                <a:gd name="T5" fmla="*/ 74 h 1544"/>
                <a:gd name="T6" fmla="*/ 1 w 7"/>
                <a:gd name="T7" fmla="*/ 92 h 1544"/>
                <a:gd name="T8" fmla="*/ 2 w 7"/>
                <a:gd name="T9" fmla="*/ 116 h 1544"/>
                <a:gd name="T10" fmla="*/ 2 w 7"/>
                <a:gd name="T11" fmla="*/ 147 h 1544"/>
                <a:gd name="T12" fmla="*/ 2 w 7"/>
                <a:gd name="T13" fmla="*/ 174 h 1544"/>
                <a:gd name="T14" fmla="*/ 1 w 7"/>
                <a:gd name="T15" fmla="*/ 197 h 1544"/>
                <a:gd name="T16" fmla="*/ 1 w 7"/>
                <a:gd name="T17" fmla="*/ 216 h 1544"/>
                <a:gd name="T18" fmla="*/ 2 w 7"/>
                <a:gd name="T19" fmla="*/ 240 h 1544"/>
                <a:gd name="T20" fmla="*/ 2 w 7"/>
                <a:gd name="T21" fmla="*/ 270 h 1544"/>
                <a:gd name="T22" fmla="*/ 2 w 7"/>
                <a:gd name="T23" fmla="*/ 298 h 1544"/>
                <a:gd name="T24" fmla="*/ 1 w 7"/>
                <a:gd name="T25" fmla="*/ 321 h 1544"/>
                <a:gd name="T26" fmla="*/ 1 w 7"/>
                <a:gd name="T27" fmla="*/ 340 h 1544"/>
                <a:gd name="T28" fmla="*/ 3 w 7"/>
                <a:gd name="T29" fmla="*/ 363 h 1544"/>
                <a:gd name="T30" fmla="*/ 3 w 7"/>
                <a:gd name="T31" fmla="*/ 394 h 1544"/>
                <a:gd name="T32" fmla="*/ 3 w 7"/>
                <a:gd name="T33" fmla="*/ 422 h 1544"/>
                <a:gd name="T34" fmla="*/ 2 w 7"/>
                <a:gd name="T35" fmla="*/ 445 h 1544"/>
                <a:gd name="T36" fmla="*/ 2 w 7"/>
                <a:gd name="T37" fmla="*/ 464 h 1544"/>
                <a:gd name="T38" fmla="*/ 3 w 7"/>
                <a:gd name="T39" fmla="*/ 487 h 1544"/>
                <a:gd name="T40" fmla="*/ 3 w 7"/>
                <a:gd name="T41" fmla="*/ 518 h 1544"/>
                <a:gd name="T42" fmla="*/ 3 w 7"/>
                <a:gd name="T43" fmla="*/ 546 h 1544"/>
                <a:gd name="T44" fmla="*/ 2 w 7"/>
                <a:gd name="T45" fmla="*/ 569 h 1544"/>
                <a:gd name="T46" fmla="*/ 2 w 7"/>
                <a:gd name="T47" fmla="*/ 588 h 1544"/>
                <a:gd name="T48" fmla="*/ 3 w 7"/>
                <a:gd name="T49" fmla="*/ 611 h 1544"/>
                <a:gd name="T50" fmla="*/ 4 w 7"/>
                <a:gd name="T51" fmla="*/ 642 h 1544"/>
                <a:gd name="T52" fmla="*/ 4 w 7"/>
                <a:gd name="T53" fmla="*/ 670 h 1544"/>
                <a:gd name="T54" fmla="*/ 3 w 7"/>
                <a:gd name="T55" fmla="*/ 693 h 1544"/>
                <a:gd name="T56" fmla="*/ 3 w 7"/>
                <a:gd name="T57" fmla="*/ 712 h 1544"/>
                <a:gd name="T58" fmla="*/ 4 w 7"/>
                <a:gd name="T59" fmla="*/ 735 h 1544"/>
                <a:gd name="T60" fmla="*/ 4 w 7"/>
                <a:gd name="T61" fmla="*/ 766 h 1544"/>
                <a:gd name="T62" fmla="*/ 4 w 7"/>
                <a:gd name="T63" fmla="*/ 793 h 1544"/>
                <a:gd name="T64" fmla="*/ 3 w 7"/>
                <a:gd name="T65" fmla="*/ 817 h 1544"/>
                <a:gd name="T66" fmla="*/ 3 w 7"/>
                <a:gd name="T67" fmla="*/ 835 h 1544"/>
                <a:gd name="T68" fmla="*/ 4 w 7"/>
                <a:gd name="T69" fmla="*/ 859 h 1544"/>
                <a:gd name="T70" fmla="*/ 4 w 7"/>
                <a:gd name="T71" fmla="*/ 890 h 1544"/>
                <a:gd name="T72" fmla="*/ 5 w 7"/>
                <a:gd name="T73" fmla="*/ 917 h 1544"/>
                <a:gd name="T74" fmla="*/ 3 w 7"/>
                <a:gd name="T75" fmla="*/ 940 h 1544"/>
                <a:gd name="T76" fmla="*/ 4 w 7"/>
                <a:gd name="T77" fmla="*/ 959 h 1544"/>
                <a:gd name="T78" fmla="*/ 5 w 7"/>
                <a:gd name="T79" fmla="*/ 982 h 1544"/>
                <a:gd name="T80" fmla="*/ 5 w 7"/>
                <a:gd name="T81" fmla="*/ 1013 h 1544"/>
                <a:gd name="T82" fmla="*/ 5 w 7"/>
                <a:gd name="T83" fmla="*/ 1041 h 1544"/>
                <a:gd name="T84" fmla="*/ 4 w 7"/>
                <a:gd name="T85" fmla="*/ 1064 h 1544"/>
                <a:gd name="T86" fmla="*/ 4 w 7"/>
                <a:gd name="T87" fmla="*/ 1083 h 1544"/>
                <a:gd name="T88" fmla="*/ 5 w 7"/>
                <a:gd name="T89" fmla="*/ 1106 h 1544"/>
                <a:gd name="T90" fmla="*/ 5 w 7"/>
                <a:gd name="T91" fmla="*/ 1137 h 1544"/>
                <a:gd name="T92" fmla="*/ 5 w 7"/>
                <a:gd name="T93" fmla="*/ 1165 h 1544"/>
                <a:gd name="T94" fmla="*/ 4 w 7"/>
                <a:gd name="T95" fmla="*/ 1188 h 1544"/>
                <a:gd name="T96" fmla="*/ 4 w 7"/>
                <a:gd name="T97" fmla="*/ 1207 h 1544"/>
                <a:gd name="T98" fmla="*/ 6 w 7"/>
                <a:gd name="T99" fmla="*/ 1230 h 1544"/>
                <a:gd name="T100" fmla="*/ 6 w 7"/>
                <a:gd name="T101" fmla="*/ 1261 h 1544"/>
                <a:gd name="T102" fmla="*/ 6 w 7"/>
                <a:gd name="T103" fmla="*/ 1289 h 1544"/>
                <a:gd name="T104" fmla="*/ 5 w 7"/>
                <a:gd name="T105" fmla="*/ 1312 h 1544"/>
                <a:gd name="T106" fmla="*/ 5 w 7"/>
                <a:gd name="T107" fmla="*/ 1331 h 1544"/>
                <a:gd name="T108" fmla="*/ 6 w 7"/>
                <a:gd name="T109" fmla="*/ 1354 h 1544"/>
                <a:gd name="T110" fmla="*/ 6 w 7"/>
                <a:gd name="T111" fmla="*/ 1385 h 1544"/>
                <a:gd name="T112" fmla="*/ 6 w 7"/>
                <a:gd name="T113" fmla="*/ 1412 h 1544"/>
                <a:gd name="T114" fmla="*/ 5 w 7"/>
                <a:gd name="T115" fmla="*/ 1436 h 1544"/>
                <a:gd name="T116" fmla="*/ 5 w 7"/>
                <a:gd name="T117" fmla="*/ 1454 h 1544"/>
                <a:gd name="T118" fmla="*/ 6 w 7"/>
                <a:gd name="T119" fmla="*/ 1478 h 1544"/>
                <a:gd name="T120" fmla="*/ 7 w 7"/>
                <a:gd name="T121" fmla="*/ 1509 h 1544"/>
                <a:gd name="T122" fmla="*/ 7 w 7"/>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 h="1544">
                  <a:moveTo>
                    <a:pt x="1" y="0"/>
                  </a:moveTo>
                  <a:lnTo>
                    <a:pt x="1" y="4"/>
                  </a:lnTo>
                  <a:lnTo>
                    <a:pt x="0" y="4"/>
                  </a:lnTo>
                  <a:lnTo>
                    <a:pt x="0" y="0"/>
                  </a:lnTo>
                  <a:lnTo>
                    <a:pt x="1" y="0"/>
                  </a:lnTo>
                  <a:close/>
                  <a:moveTo>
                    <a:pt x="1" y="7"/>
                  </a:moveTo>
                  <a:lnTo>
                    <a:pt x="1" y="12"/>
                  </a:lnTo>
                  <a:lnTo>
                    <a:pt x="0" y="12"/>
                  </a:lnTo>
                  <a:lnTo>
                    <a:pt x="0" y="7"/>
                  </a:lnTo>
                  <a:lnTo>
                    <a:pt x="1" y="7"/>
                  </a:lnTo>
                  <a:close/>
                  <a:moveTo>
                    <a:pt x="1" y="15"/>
                  </a:moveTo>
                  <a:lnTo>
                    <a:pt x="1" y="20"/>
                  </a:lnTo>
                  <a:lnTo>
                    <a:pt x="0" y="20"/>
                  </a:lnTo>
                  <a:lnTo>
                    <a:pt x="0" y="15"/>
                  </a:lnTo>
                  <a:lnTo>
                    <a:pt x="1" y="15"/>
                  </a:lnTo>
                  <a:close/>
                  <a:moveTo>
                    <a:pt x="1" y="23"/>
                  </a:moveTo>
                  <a:lnTo>
                    <a:pt x="1" y="27"/>
                  </a:lnTo>
                  <a:lnTo>
                    <a:pt x="0" y="27"/>
                  </a:lnTo>
                  <a:lnTo>
                    <a:pt x="0" y="23"/>
                  </a:lnTo>
                  <a:lnTo>
                    <a:pt x="1" y="23"/>
                  </a:lnTo>
                  <a:close/>
                  <a:moveTo>
                    <a:pt x="1" y="31"/>
                  </a:moveTo>
                  <a:lnTo>
                    <a:pt x="1" y="35"/>
                  </a:lnTo>
                  <a:lnTo>
                    <a:pt x="0" y="35"/>
                  </a:lnTo>
                  <a:lnTo>
                    <a:pt x="0" y="31"/>
                  </a:lnTo>
                  <a:lnTo>
                    <a:pt x="1" y="31"/>
                  </a:lnTo>
                  <a:close/>
                  <a:moveTo>
                    <a:pt x="1" y="38"/>
                  </a:moveTo>
                  <a:lnTo>
                    <a:pt x="1" y="43"/>
                  </a:lnTo>
                  <a:lnTo>
                    <a:pt x="0" y="43"/>
                  </a:lnTo>
                  <a:lnTo>
                    <a:pt x="0" y="38"/>
                  </a:lnTo>
                  <a:lnTo>
                    <a:pt x="1" y="38"/>
                  </a:lnTo>
                  <a:close/>
                  <a:moveTo>
                    <a:pt x="1" y="46"/>
                  </a:moveTo>
                  <a:lnTo>
                    <a:pt x="1" y="50"/>
                  </a:lnTo>
                  <a:lnTo>
                    <a:pt x="0" y="50"/>
                  </a:lnTo>
                  <a:lnTo>
                    <a:pt x="0" y="46"/>
                  </a:lnTo>
                  <a:lnTo>
                    <a:pt x="1" y="46"/>
                  </a:lnTo>
                  <a:close/>
                  <a:moveTo>
                    <a:pt x="1" y="54"/>
                  </a:moveTo>
                  <a:lnTo>
                    <a:pt x="1" y="58"/>
                  </a:lnTo>
                  <a:lnTo>
                    <a:pt x="0" y="58"/>
                  </a:lnTo>
                  <a:lnTo>
                    <a:pt x="0" y="54"/>
                  </a:lnTo>
                  <a:lnTo>
                    <a:pt x="1" y="54"/>
                  </a:lnTo>
                  <a:close/>
                  <a:moveTo>
                    <a:pt x="2" y="62"/>
                  </a:moveTo>
                  <a:lnTo>
                    <a:pt x="2" y="66"/>
                  </a:lnTo>
                  <a:lnTo>
                    <a:pt x="0" y="66"/>
                  </a:lnTo>
                  <a:lnTo>
                    <a:pt x="0" y="62"/>
                  </a:lnTo>
                  <a:lnTo>
                    <a:pt x="2" y="62"/>
                  </a:lnTo>
                  <a:close/>
                  <a:moveTo>
                    <a:pt x="2" y="69"/>
                  </a:moveTo>
                  <a:lnTo>
                    <a:pt x="2" y="74"/>
                  </a:lnTo>
                  <a:lnTo>
                    <a:pt x="0" y="74"/>
                  </a:lnTo>
                  <a:lnTo>
                    <a:pt x="0" y="69"/>
                  </a:lnTo>
                  <a:lnTo>
                    <a:pt x="2" y="69"/>
                  </a:lnTo>
                  <a:close/>
                  <a:moveTo>
                    <a:pt x="2" y="77"/>
                  </a:moveTo>
                  <a:lnTo>
                    <a:pt x="2" y="81"/>
                  </a:lnTo>
                  <a:lnTo>
                    <a:pt x="1" y="81"/>
                  </a:lnTo>
                  <a:lnTo>
                    <a:pt x="0" y="77"/>
                  </a:lnTo>
                  <a:lnTo>
                    <a:pt x="2" y="77"/>
                  </a:lnTo>
                  <a:close/>
                  <a:moveTo>
                    <a:pt x="2" y="85"/>
                  </a:moveTo>
                  <a:lnTo>
                    <a:pt x="2" y="89"/>
                  </a:lnTo>
                  <a:lnTo>
                    <a:pt x="1" y="89"/>
                  </a:lnTo>
                  <a:lnTo>
                    <a:pt x="1" y="85"/>
                  </a:lnTo>
                  <a:lnTo>
                    <a:pt x="2" y="85"/>
                  </a:lnTo>
                  <a:close/>
                  <a:moveTo>
                    <a:pt x="2" y="92"/>
                  </a:moveTo>
                  <a:lnTo>
                    <a:pt x="2" y="97"/>
                  </a:lnTo>
                  <a:lnTo>
                    <a:pt x="1" y="97"/>
                  </a:lnTo>
                  <a:lnTo>
                    <a:pt x="1" y="92"/>
                  </a:lnTo>
                  <a:lnTo>
                    <a:pt x="2" y="92"/>
                  </a:lnTo>
                  <a:close/>
                  <a:moveTo>
                    <a:pt x="2" y="100"/>
                  </a:moveTo>
                  <a:lnTo>
                    <a:pt x="2" y="105"/>
                  </a:lnTo>
                  <a:lnTo>
                    <a:pt x="1" y="105"/>
                  </a:lnTo>
                  <a:lnTo>
                    <a:pt x="1" y="100"/>
                  </a:lnTo>
                  <a:lnTo>
                    <a:pt x="2" y="100"/>
                  </a:lnTo>
                  <a:close/>
                  <a:moveTo>
                    <a:pt x="2" y="108"/>
                  </a:moveTo>
                  <a:lnTo>
                    <a:pt x="2" y="112"/>
                  </a:lnTo>
                  <a:lnTo>
                    <a:pt x="1" y="112"/>
                  </a:lnTo>
                  <a:lnTo>
                    <a:pt x="1" y="108"/>
                  </a:lnTo>
                  <a:lnTo>
                    <a:pt x="2" y="108"/>
                  </a:lnTo>
                  <a:close/>
                  <a:moveTo>
                    <a:pt x="2" y="116"/>
                  </a:moveTo>
                  <a:lnTo>
                    <a:pt x="2" y="120"/>
                  </a:lnTo>
                  <a:lnTo>
                    <a:pt x="1" y="120"/>
                  </a:lnTo>
                  <a:lnTo>
                    <a:pt x="1" y="116"/>
                  </a:lnTo>
                  <a:lnTo>
                    <a:pt x="2" y="116"/>
                  </a:lnTo>
                  <a:close/>
                  <a:moveTo>
                    <a:pt x="2" y="123"/>
                  </a:moveTo>
                  <a:lnTo>
                    <a:pt x="2" y="128"/>
                  </a:lnTo>
                  <a:lnTo>
                    <a:pt x="1" y="128"/>
                  </a:lnTo>
                  <a:lnTo>
                    <a:pt x="1" y="123"/>
                  </a:lnTo>
                  <a:lnTo>
                    <a:pt x="2" y="123"/>
                  </a:lnTo>
                  <a:close/>
                  <a:moveTo>
                    <a:pt x="2" y="131"/>
                  </a:moveTo>
                  <a:lnTo>
                    <a:pt x="2" y="136"/>
                  </a:lnTo>
                  <a:lnTo>
                    <a:pt x="1" y="136"/>
                  </a:lnTo>
                  <a:lnTo>
                    <a:pt x="1" y="131"/>
                  </a:lnTo>
                  <a:lnTo>
                    <a:pt x="2" y="131"/>
                  </a:lnTo>
                  <a:close/>
                  <a:moveTo>
                    <a:pt x="2" y="139"/>
                  </a:moveTo>
                  <a:lnTo>
                    <a:pt x="2" y="143"/>
                  </a:lnTo>
                  <a:lnTo>
                    <a:pt x="1" y="143"/>
                  </a:lnTo>
                  <a:lnTo>
                    <a:pt x="1" y="139"/>
                  </a:lnTo>
                  <a:lnTo>
                    <a:pt x="2" y="139"/>
                  </a:lnTo>
                  <a:close/>
                  <a:moveTo>
                    <a:pt x="2" y="147"/>
                  </a:moveTo>
                  <a:lnTo>
                    <a:pt x="2" y="151"/>
                  </a:lnTo>
                  <a:lnTo>
                    <a:pt x="1" y="151"/>
                  </a:lnTo>
                  <a:lnTo>
                    <a:pt x="1" y="147"/>
                  </a:lnTo>
                  <a:lnTo>
                    <a:pt x="2" y="147"/>
                  </a:lnTo>
                  <a:close/>
                  <a:moveTo>
                    <a:pt x="2" y="154"/>
                  </a:moveTo>
                  <a:lnTo>
                    <a:pt x="2" y="159"/>
                  </a:lnTo>
                  <a:lnTo>
                    <a:pt x="1" y="159"/>
                  </a:lnTo>
                  <a:lnTo>
                    <a:pt x="1" y="154"/>
                  </a:lnTo>
                  <a:lnTo>
                    <a:pt x="2" y="154"/>
                  </a:lnTo>
                  <a:close/>
                  <a:moveTo>
                    <a:pt x="2" y="162"/>
                  </a:moveTo>
                  <a:lnTo>
                    <a:pt x="2" y="167"/>
                  </a:lnTo>
                  <a:lnTo>
                    <a:pt x="1" y="167"/>
                  </a:lnTo>
                  <a:lnTo>
                    <a:pt x="1" y="162"/>
                  </a:lnTo>
                  <a:lnTo>
                    <a:pt x="2" y="162"/>
                  </a:lnTo>
                  <a:close/>
                  <a:moveTo>
                    <a:pt x="2" y="170"/>
                  </a:moveTo>
                  <a:lnTo>
                    <a:pt x="2" y="174"/>
                  </a:lnTo>
                  <a:lnTo>
                    <a:pt x="1" y="174"/>
                  </a:lnTo>
                  <a:lnTo>
                    <a:pt x="1" y="170"/>
                  </a:lnTo>
                  <a:lnTo>
                    <a:pt x="2" y="170"/>
                  </a:lnTo>
                  <a:close/>
                  <a:moveTo>
                    <a:pt x="2" y="178"/>
                  </a:moveTo>
                  <a:lnTo>
                    <a:pt x="2" y="182"/>
                  </a:lnTo>
                  <a:lnTo>
                    <a:pt x="1" y="182"/>
                  </a:lnTo>
                  <a:lnTo>
                    <a:pt x="1" y="178"/>
                  </a:lnTo>
                  <a:lnTo>
                    <a:pt x="2" y="178"/>
                  </a:lnTo>
                  <a:close/>
                  <a:moveTo>
                    <a:pt x="2" y="185"/>
                  </a:moveTo>
                  <a:lnTo>
                    <a:pt x="2" y="190"/>
                  </a:lnTo>
                  <a:lnTo>
                    <a:pt x="1" y="190"/>
                  </a:lnTo>
                  <a:lnTo>
                    <a:pt x="1" y="185"/>
                  </a:lnTo>
                  <a:lnTo>
                    <a:pt x="2" y="185"/>
                  </a:lnTo>
                  <a:close/>
                  <a:moveTo>
                    <a:pt x="2" y="193"/>
                  </a:moveTo>
                  <a:lnTo>
                    <a:pt x="2" y="197"/>
                  </a:lnTo>
                  <a:lnTo>
                    <a:pt x="1" y="197"/>
                  </a:lnTo>
                  <a:lnTo>
                    <a:pt x="1" y="193"/>
                  </a:lnTo>
                  <a:lnTo>
                    <a:pt x="2" y="193"/>
                  </a:lnTo>
                  <a:close/>
                  <a:moveTo>
                    <a:pt x="2" y="201"/>
                  </a:moveTo>
                  <a:lnTo>
                    <a:pt x="2" y="205"/>
                  </a:lnTo>
                  <a:lnTo>
                    <a:pt x="1" y="205"/>
                  </a:lnTo>
                  <a:lnTo>
                    <a:pt x="1" y="201"/>
                  </a:lnTo>
                  <a:lnTo>
                    <a:pt x="2" y="201"/>
                  </a:lnTo>
                  <a:close/>
                  <a:moveTo>
                    <a:pt x="2" y="209"/>
                  </a:moveTo>
                  <a:lnTo>
                    <a:pt x="2" y="213"/>
                  </a:lnTo>
                  <a:lnTo>
                    <a:pt x="1" y="213"/>
                  </a:lnTo>
                  <a:lnTo>
                    <a:pt x="1" y="209"/>
                  </a:lnTo>
                  <a:lnTo>
                    <a:pt x="2" y="209"/>
                  </a:lnTo>
                  <a:close/>
                  <a:moveTo>
                    <a:pt x="2" y="216"/>
                  </a:moveTo>
                  <a:lnTo>
                    <a:pt x="2" y="221"/>
                  </a:lnTo>
                  <a:lnTo>
                    <a:pt x="1" y="221"/>
                  </a:lnTo>
                  <a:lnTo>
                    <a:pt x="1" y="216"/>
                  </a:lnTo>
                  <a:lnTo>
                    <a:pt x="2" y="216"/>
                  </a:lnTo>
                  <a:close/>
                  <a:moveTo>
                    <a:pt x="2" y="224"/>
                  </a:moveTo>
                  <a:lnTo>
                    <a:pt x="2" y="228"/>
                  </a:lnTo>
                  <a:lnTo>
                    <a:pt x="1" y="228"/>
                  </a:lnTo>
                  <a:lnTo>
                    <a:pt x="1" y="224"/>
                  </a:lnTo>
                  <a:lnTo>
                    <a:pt x="2" y="224"/>
                  </a:lnTo>
                  <a:close/>
                  <a:moveTo>
                    <a:pt x="2" y="232"/>
                  </a:moveTo>
                  <a:lnTo>
                    <a:pt x="2" y="236"/>
                  </a:lnTo>
                  <a:lnTo>
                    <a:pt x="1" y="236"/>
                  </a:lnTo>
                  <a:lnTo>
                    <a:pt x="1" y="232"/>
                  </a:lnTo>
                  <a:lnTo>
                    <a:pt x="2" y="232"/>
                  </a:lnTo>
                  <a:close/>
                  <a:moveTo>
                    <a:pt x="2" y="240"/>
                  </a:moveTo>
                  <a:lnTo>
                    <a:pt x="2" y="244"/>
                  </a:lnTo>
                  <a:lnTo>
                    <a:pt x="1" y="244"/>
                  </a:lnTo>
                  <a:lnTo>
                    <a:pt x="1" y="240"/>
                  </a:lnTo>
                  <a:lnTo>
                    <a:pt x="2" y="240"/>
                  </a:lnTo>
                  <a:close/>
                  <a:moveTo>
                    <a:pt x="2" y="247"/>
                  </a:moveTo>
                  <a:lnTo>
                    <a:pt x="2" y="252"/>
                  </a:lnTo>
                  <a:lnTo>
                    <a:pt x="1" y="252"/>
                  </a:lnTo>
                  <a:lnTo>
                    <a:pt x="1" y="247"/>
                  </a:lnTo>
                  <a:lnTo>
                    <a:pt x="2" y="247"/>
                  </a:lnTo>
                  <a:close/>
                  <a:moveTo>
                    <a:pt x="2" y="255"/>
                  </a:moveTo>
                  <a:lnTo>
                    <a:pt x="2" y="259"/>
                  </a:lnTo>
                  <a:lnTo>
                    <a:pt x="1" y="259"/>
                  </a:lnTo>
                  <a:lnTo>
                    <a:pt x="1" y="255"/>
                  </a:lnTo>
                  <a:lnTo>
                    <a:pt x="2" y="255"/>
                  </a:lnTo>
                  <a:close/>
                  <a:moveTo>
                    <a:pt x="2" y="263"/>
                  </a:moveTo>
                  <a:lnTo>
                    <a:pt x="2" y="267"/>
                  </a:lnTo>
                  <a:lnTo>
                    <a:pt x="1" y="267"/>
                  </a:lnTo>
                  <a:lnTo>
                    <a:pt x="1" y="263"/>
                  </a:lnTo>
                  <a:lnTo>
                    <a:pt x="2" y="263"/>
                  </a:lnTo>
                  <a:close/>
                  <a:moveTo>
                    <a:pt x="2" y="270"/>
                  </a:moveTo>
                  <a:lnTo>
                    <a:pt x="2" y="275"/>
                  </a:lnTo>
                  <a:lnTo>
                    <a:pt x="1" y="275"/>
                  </a:lnTo>
                  <a:lnTo>
                    <a:pt x="1" y="270"/>
                  </a:lnTo>
                  <a:lnTo>
                    <a:pt x="2" y="270"/>
                  </a:lnTo>
                  <a:close/>
                  <a:moveTo>
                    <a:pt x="2" y="278"/>
                  </a:moveTo>
                  <a:lnTo>
                    <a:pt x="2" y="283"/>
                  </a:lnTo>
                  <a:lnTo>
                    <a:pt x="1" y="283"/>
                  </a:lnTo>
                  <a:lnTo>
                    <a:pt x="1" y="278"/>
                  </a:lnTo>
                  <a:lnTo>
                    <a:pt x="2" y="278"/>
                  </a:lnTo>
                  <a:close/>
                  <a:moveTo>
                    <a:pt x="2" y="286"/>
                  </a:moveTo>
                  <a:lnTo>
                    <a:pt x="2" y="290"/>
                  </a:lnTo>
                  <a:lnTo>
                    <a:pt x="1" y="290"/>
                  </a:lnTo>
                  <a:lnTo>
                    <a:pt x="1" y="286"/>
                  </a:lnTo>
                  <a:lnTo>
                    <a:pt x="2" y="286"/>
                  </a:lnTo>
                  <a:close/>
                  <a:moveTo>
                    <a:pt x="2" y="294"/>
                  </a:moveTo>
                  <a:lnTo>
                    <a:pt x="2" y="298"/>
                  </a:lnTo>
                  <a:lnTo>
                    <a:pt x="1" y="298"/>
                  </a:lnTo>
                  <a:lnTo>
                    <a:pt x="1" y="294"/>
                  </a:lnTo>
                  <a:lnTo>
                    <a:pt x="2" y="294"/>
                  </a:lnTo>
                  <a:close/>
                  <a:moveTo>
                    <a:pt x="2" y="301"/>
                  </a:moveTo>
                  <a:lnTo>
                    <a:pt x="2" y="306"/>
                  </a:lnTo>
                  <a:lnTo>
                    <a:pt x="1" y="306"/>
                  </a:lnTo>
                  <a:lnTo>
                    <a:pt x="1" y="301"/>
                  </a:lnTo>
                  <a:lnTo>
                    <a:pt x="2" y="301"/>
                  </a:lnTo>
                  <a:close/>
                  <a:moveTo>
                    <a:pt x="2" y="309"/>
                  </a:moveTo>
                  <a:lnTo>
                    <a:pt x="2" y="314"/>
                  </a:lnTo>
                  <a:lnTo>
                    <a:pt x="1" y="314"/>
                  </a:lnTo>
                  <a:lnTo>
                    <a:pt x="1" y="309"/>
                  </a:lnTo>
                  <a:lnTo>
                    <a:pt x="2" y="309"/>
                  </a:lnTo>
                  <a:close/>
                  <a:moveTo>
                    <a:pt x="2" y="317"/>
                  </a:moveTo>
                  <a:lnTo>
                    <a:pt x="2" y="321"/>
                  </a:lnTo>
                  <a:lnTo>
                    <a:pt x="1" y="321"/>
                  </a:lnTo>
                  <a:lnTo>
                    <a:pt x="1" y="317"/>
                  </a:lnTo>
                  <a:lnTo>
                    <a:pt x="2" y="317"/>
                  </a:lnTo>
                  <a:close/>
                  <a:moveTo>
                    <a:pt x="2" y="325"/>
                  </a:moveTo>
                  <a:lnTo>
                    <a:pt x="2" y="329"/>
                  </a:lnTo>
                  <a:lnTo>
                    <a:pt x="1" y="329"/>
                  </a:lnTo>
                  <a:lnTo>
                    <a:pt x="1" y="325"/>
                  </a:lnTo>
                  <a:lnTo>
                    <a:pt x="2" y="325"/>
                  </a:lnTo>
                  <a:close/>
                  <a:moveTo>
                    <a:pt x="2" y="332"/>
                  </a:moveTo>
                  <a:lnTo>
                    <a:pt x="3" y="337"/>
                  </a:lnTo>
                  <a:lnTo>
                    <a:pt x="1" y="337"/>
                  </a:lnTo>
                  <a:lnTo>
                    <a:pt x="1" y="332"/>
                  </a:lnTo>
                  <a:lnTo>
                    <a:pt x="2" y="332"/>
                  </a:lnTo>
                  <a:close/>
                  <a:moveTo>
                    <a:pt x="3" y="340"/>
                  </a:moveTo>
                  <a:lnTo>
                    <a:pt x="3" y="345"/>
                  </a:lnTo>
                  <a:lnTo>
                    <a:pt x="1" y="345"/>
                  </a:lnTo>
                  <a:lnTo>
                    <a:pt x="1" y="340"/>
                  </a:lnTo>
                  <a:lnTo>
                    <a:pt x="3" y="340"/>
                  </a:lnTo>
                  <a:close/>
                  <a:moveTo>
                    <a:pt x="3" y="348"/>
                  </a:moveTo>
                  <a:lnTo>
                    <a:pt x="3" y="352"/>
                  </a:lnTo>
                  <a:lnTo>
                    <a:pt x="1" y="352"/>
                  </a:lnTo>
                  <a:lnTo>
                    <a:pt x="1" y="348"/>
                  </a:lnTo>
                  <a:lnTo>
                    <a:pt x="3" y="348"/>
                  </a:lnTo>
                  <a:close/>
                  <a:moveTo>
                    <a:pt x="3" y="356"/>
                  </a:moveTo>
                  <a:lnTo>
                    <a:pt x="3" y="360"/>
                  </a:lnTo>
                  <a:lnTo>
                    <a:pt x="1" y="360"/>
                  </a:lnTo>
                  <a:lnTo>
                    <a:pt x="1" y="356"/>
                  </a:lnTo>
                  <a:lnTo>
                    <a:pt x="3" y="356"/>
                  </a:lnTo>
                  <a:close/>
                  <a:moveTo>
                    <a:pt x="3" y="363"/>
                  </a:moveTo>
                  <a:lnTo>
                    <a:pt x="3" y="368"/>
                  </a:lnTo>
                  <a:lnTo>
                    <a:pt x="1" y="368"/>
                  </a:lnTo>
                  <a:lnTo>
                    <a:pt x="1" y="363"/>
                  </a:lnTo>
                  <a:lnTo>
                    <a:pt x="3" y="363"/>
                  </a:lnTo>
                  <a:close/>
                  <a:moveTo>
                    <a:pt x="3" y="371"/>
                  </a:moveTo>
                  <a:lnTo>
                    <a:pt x="3" y="375"/>
                  </a:lnTo>
                  <a:lnTo>
                    <a:pt x="1" y="375"/>
                  </a:lnTo>
                  <a:lnTo>
                    <a:pt x="1" y="371"/>
                  </a:lnTo>
                  <a:lnTo>
                    <a:pt x="3" y="371"/>
                  </a:lnTo>
                  <a:close/>
                  <a:moveTo>
                    <a:pt x="3" y="379"/>
                  </a:moveTo>
                  <a:lnTo>
                    <a:pt x="3" y="383"/>
                  </a:lnTo>
                  <a:lnTo>
                    <a:pt x="2" y="383"/>
                  </a:lnTo>
                  <a:lnTo>
                    <a:pt x="2" y="379"/>
                  </a:lnTo>
                  <a:lnTo>
                    <a:pt x="3" y="379"/>
                  </a:lnTo>
                  <a:close/>
                  <a:moveTo>
                    <a:pt x="3" y="387"/>
                  </a:moveTo>
                  <a:lnTo>
                    <a:pt x="3" y="391"/>
                  </a:lnTo>
                  <a:lnTo>
                    <a:pt x="2" y="391"/>
                  </a:lnTo>
                  <a:lnTo>
                    <a:pt x="2" y="387"/>
                  </a:lnTo>
                  <a:lnTo>
                    <a:pt x="3" y="387"/>
                  </a:lnTo>
                  <a:close/>
                  <a:moveTo>
                    <a:pt x="3" y="394"/>
                  </a:moveTo>
                  <a:lnTo>
                    <a:pt x="3" y="399"/>
                  </a:lnTo>
                  <a:lnTo>
                    <a:pt x="2" y="399"/>
                  </a:lnTo>
                  <a:lnTo>
                    <a:pt x="2" y="394"/>
                  </a:lnTo>
                  <a:lnTo>
                    <a:pt x="3" y="394"/>
                  </a:lnTo>
                  <a:close/>
                  <a:moveTo>
                    <a:pt x="3" y="402"/>
                  </a:moveTo>
                  <a:lnTo>
                    <a:pt x="3" y="406"/>
                  </a:lnTo>
                  <a:lnTo>
                    <a:pt x="2" y="406"/>
                  </a:lnTo>
                  <a:lnTo>
                    <a:pt x="2" y="402"/>
                  </a:lnTo>
                  <a:lnTo>
                    <a:pt x="3" y="402"/>
                  </a:lnTo>
                  <a:close/>
                  <a:moveTo>
                    <a:pt x="3" y="410"/>
                  </a:moveTo>
                  <a:lnTo>
                    <a:pt x="3" y="414"/>
                  </a:lnTo>
                  <a:lnTo>
                    <a:pt x="2" y="414"/>
                  </a:lnTo>
                  <a:lnTo>
                    <a:pt x="2" y="410"/>
                  </a:lnTo>
                  <a:lnTo>
                    <a:pt x="3" y="410"/>
                  </a:lnTo>
                  <a:close/>
                  <a:moveTo>
                    <a:pt x="3" y="417"/>
                  </a:moveTo>
                  <a:lnTo>
                    <a:pt x="3" y="422"/>
                  </a:lnTo>
                  <a:lnTo>
                    <a:pt x="2" y="422"/>
                  </a:lnTo>
                  <a:lnTo>
                    <a:pt x="2" y="417"/>
                  </a:lnTo>
                  <a:lnTo>
                    <a:pt x="3" y="417"/>
                  </a:lnTo>
                  <a:close/>
                  <a:moveTo>
                    <a:pt x="3" y="425"/>
                  </a:moveTo>
                  <a:lnTo>
                    <a:pt x="3" y="430"/>
                  </a:lnTo>
                  <a:lnTo>
                    <a:pt x="2" y="430"/>
                  </a:lnTo>
                  <a:lnTo>
                    <a:pt x="2" y="425"/>
                  </a:lnTo>
                  <a:lnTo>
                    <a:pt x="3" y="425"/>
                  </a:lnTo>
                  <a:close/>
                  <a:moveTo>
                    <a:pt x="3" y="433"/>
                  </a:moveTo>
                  <a:lnTo>
                    <a:pt x="3" y="437"/>
                  </a:lnTo>
                  <a:lnTo>
                    <a:pt x="2" y="437"/>
                  </a:lnTo>
                  <a:lnTo>
                    <a:pt x="2" y="433"/>
                  </a:lnTo>
                  <a:lnTo>
                    <a:pt x="3" y="433"/>
                  </a:lnTo>
                  <a:close/>
                  <a:moveTo>
                    <a:pt x="3" y="441"/>
                  </a:moveTo>
                  <a:lnTo>
                    <a:pt x="3" y="445"/>
                  </a:lnTo>
                  <a:lnTo>
                    <a:pt x="2" y="445"/>
                  </a:lnTo>
                  <a:lnTo>
                    <a:pt x="2" y="441"/>
                  </a:lnTo>
                  <a:lnTo>
                    <a:pt x="3" y="441"/>
                  </a:lnTo>
                  <a:close/>
                  <a:moveTo>
                    <a:pt x="3" y="448"/>
                  </a:moveTo>
                  <a:lnTo>
                    <a:pt x="3" y="453"/>
                  </a:lnTo>
                  <a:lnTo>
                    <a:pt x="2" y="453"/>
                  </a:lnTo>
                  <a:lnTo>
                    <a:pt x="2" y="448"/>
                  </a:lnTo>
                  <a:lnTo>
                    <a:pt x="3" y="448"/>
                  </a:lnTo>
                  <a:close/>
                  <a:moveTo>
                    <a:pt x="3" y="456"/>
                  </a:moveTo>
                  <a:lnTo>
                    <a:pt x="3" y="461"/>
                  </a:lnTo>
                  <a:lnTo>
                    <a:pt x="2" y="461"/>
                  </a:lnTo>
                  <a:lnTo>
                    <a:pt x="2" y="456"/>
                  </a:lnTo>
                  <a:lnTo>
                    <a:pt x="3" y="456"/>
                  </a:lnTo>
                  <a:close/>
                  <a:moveTo>
                    <a:pt x="3" y="464"/>
                  </a:moveTo>
                  <a:lnTo>
                    <a:pt x="3" y="468"/>
                  </a:lnTo>
                  <a:lnTo>
                    <a:pt x="2" y="468"/>
                  </a:lnTo>
                  <a:lnTo>
                    <a:pt x="2" y="464"/>
                  </a:lnTo>
                  <a:lnTo>
                    <a:pt x="3" y="464"/>
                  </a:lnTo>
                  <a:close/>
                  <a:moveTo>
                    <a:pt x="3" y="472"/>
                  </a:moveTo>
                  <a:lnTo>
                    <a:pt x="3" y="476"/>
                  </a:lnTo>
                  <a:lnTo>
                    <a:pt x="2" y="476"/>
                  </a:lnTo>
                  <a:lnTo>
                    <a:pt x="2" y="472"/>
                  </a:lnTo>
                  <a:lnTo>
                    <a:pt x="3" y="472"/>
                  </a:lnTo>
                  <a:close/>
                  <a:moveTo>
                    <a:pt x="3" y="479"/>
                  </a:moveTo>
                  <a:lnTo>
                    <a:pt x="3" y="484"/>
                  </a:lnTo>
                  <a:lnTo>
                    <a:pt x="2" y="484"/>
                  </a:lnTo>
                  <a:lnTo>
                    <a:pt x="2" y="479"/>
                  </a:lnTo>
                  <a:lnTo>
                    <a:pt x="3" y="479"/>
                  </a:lnTo>
                  <a:close/>
                  <a:moveTo>
                    <a:pt x="3" y="487"/>
                  </a:moveTo>
                  <a:lnTo>
                    <a:pt x="3" y="492"/>
                  </a:lnTo>
                  <a:lnTo>
                    <a:pt x="2" y="492"/>
                  </a:lnTo>
                  <a:lnTo>
                    <a:pt x="2" y="487"/>
                  </a:lnTo>
                  <a:lnTo>
                    <a:pt x="3" y="487"/>
                  </a:lnTo>
                  <a:close/>
                  <a:moveTo>
                    <a:pt x="3" y="495"/>
                  </a:moveTo>
                  <a:lnTo>
                    <a:pt x="3" y="499"/>
                  </a:lnTo>
                  <a:lnTo>
                    <a:pt x="2" y="499"/>
                  </a:lnTo>
                  <a:lnTo>
                    <a:pt x="2" y="495"/>
                  </a:lnTo>
                  <a:lnTo>
                    <a:pt x="3" y="495"/>
                  </a:lnTo>
                  <a:close/>
                  <a:moveTo>
                    <a:pt x="3" y="503"/>
                  </a:moveTo>
                  <a:lnTo>
                    <a:pt x="3" y="507"/>
                  </a:lnTo>
                  <a:lnTo>
                    <a:pt x="2" y="507"/>
                  </a:lnTo>
                  <a:lnTo>
                    <a:pt x="2" y="503"/>
                  </a:lnTo>
                  <a:lnTo>
                    <a:pt x="3" y="503"/>
                  </a:lnTo>
                  <a:close/>
                  <a:moveTo>
                    <a:pt x="3" y="510"/>
                  </a:moveTo>
                  <a:lnTo>
                    <a:pt x="3" y="515"/>
                  </a:lnTo>
                  <a:lnTo>
                    <a:pt x="2" y="515"/>
                  </a:lnTo>
                  <a:lnTo>
                    <a:pt x="2" y="510"/>
                  </a:lnTo>
                  <a:lnTo>
                    <a:pt x="3" y="510"/>
                  </a:lnTo>
                  <a:close/>
                  <a:moveTo>
                    <a:pt x="3" y="518"/>
                  </a:moveTo>
                  <a:lnTo>
                    <a:pt x="3" y="523"/>
                  </a:lnTo>
                  <a:lnTo>
                    <a:pt x="2" y="523"/>
                  </a:lnTo>
                  <a:lnTo>
                    <a:pt x="2" y="518"/>
                  </a:lnTo>
                  <a:lnTo>
                    <a:pt x="3" y="518"/>
                  </a:lnTo>
                  <a:close/>
                  <a:moveTo>
                    <a:pt x="3" y="526"/>
                  </a:moveTo>
                  <a:lnTo>
                    <a:pt x="3" y="530"/>
                  </a:lnTo>
                  <a:lnTo>
                    <a:pt x="2" y="530"/>
                  </a:lnTo>
                  <a:lnTo>
                    <a:pt x="2" y="526"/>
                  </a:lnTo>
                  <a:lnTo>
                    <a:pt x="3" y="526"/>
                  </a:lnTo>
                  <a:close/>
                  <a:moveTo>
                    <a:pt x="3" y="534"/>
                  </a:moveTo>
                  <a:lnTo>
                    <a:pt x="3" y="538"/>
                  </a:lnTo>
                  <a:lnTo>
                    <a:pt x="2" y="538"/>
                  </a:lnTo>
                  <a:lnTo>
                    <a:pt x="2" y="534"/>
                  </a:lnTo>
                  <a:lnTo>
                    <a:pt x="3" y="534"/>
                  </a:lnTo>
                  <a:close/>
                  <a:moveTo>
                    <a:pt x="3" y="541"/>
                  </a:moveTo>
                  <a:lnTo>
                    <a:pt x="3" y="546"/>
                  </a:lnTo>
                  <a:lnTo>
                    <a:pt x="2" y="546"/>
                  </a:lnTo>
                  <a:lnTo>
                    <a:pt x="2" y="541"/>
                  </a:lnTo>
                  <a:lnTo>
                    <a:pt x="3" y="541"/>
                  </a:lnTo>
                  <a:close/>
                  <a:moveTo>
                    <a:pt x="3" y="549"/>
                  </a:moveTo>
                  <a:lnTo>
                    <a:pt x="3" y="553"/>
                  </a:lnTo>
                  <a:lnTo>
                    <a:pt x="2" y="553"/>
                  </a:lnTo>
                  <a:lnTo>
                    <a:pt x="2" y="549"/>
                  </a:lnTo>
                  <a:lnTo>
                    <a:pt x="3" y="549"/>
                  </a:lnTo>
                  <a:close/>
                  <a:moveTo>
                    <a:pt x="3" y="557"/>
                  </a:moveTo>
                  <a:lnTo>
                    <a:pt x="3" y="561"/>
                  </a:lnTo>
                  <a:lnTo>
                    <a:pt x="2" y="561"/>
                  </a:lnTo>
                  <a:lnTo>
                    <a:pt x="2" y="557"/>
                  </a:lnTo>
                  <a:lnTo>
                    <a:pt x="3" y="557"/>
                  </a:lnTo>
                  <a:close/>
                  <a:moveTo>
                    <a:pt x="3" y="565"/>
                  </a:moveTo>
                  <a:lnTo>
                    <a:pt x="3" y="569"/>
                  </a:lnTo>
                  <a:lnTo>
                    <a:pt x="2" y="569"/>
                  </a:lnTo>
                  <a:lnTo>
                    <a:pt x="2" y="565"/>
                  </a:lnTo>
                  <a:lnTo>
                    <a:pt x="3" y="565"/>
                  </a:lnTo>
                  <a:close/>
                  <a:moveTo>
                    <a:pt x="3" y="572"/>
                  </a:moveTo>
                  <a:lnTo>
                    <a:pt x="3" y="577"/>
                  </a:lnTo>
                  <a:lnTo>
                    <a:pt x="2" y="577"/>
                  </a:lnTo>
                  <a:lnTo>
                    <a:pt x="2" y="572"/>
                  </a:lnTo>
                  <a:lnTo>
                    <a:pt x="3" y="572"/>
                  </a:lnTo>
                  <a:close/>
                  <a:moveTo>
                    <a:pt x="3" y="580"/>
                  </a:moveTo>
                  <a:lnTo>
                    <a:pt x="3" y="584"/>
                  </a:lnTo>
                  <a:lnTo>
                    <a:pt x="2" y="584"/>
                  </a:lnTo>
                  <a:lnTo>
                    <a:pt x="2" y="580"/>
                  </a:lnTo>
                  <a:lnTo>
                    <a:pt x="3" y="580"/>
                  </a:lnTo>
                  <a:close/>
                  <a:moveTo>
                    <a:pt x="3" y="588"/>
                  </a:moveTo>
                  <a:lnTo>
                    <a:pt x="3" y="592"/>
                  </a:lnTo>
                  <a:lnTo>
                    <a:pt x="2" y="592"/>
                  </a:lnTo>
                  <a:lnTo>
                    <a:pt x="2" y="588"/>
                  </a:lnTo>
                  <a:lnTo>
                    <a:pt x="3" y="588"/>
                  </a:lnTo>
                  <a:close/>
                  <a:moveTo>
                    <a:pt x="3" y="595"/>
                  </a:moveTo>
                  <a:lnTo>
                    <a:pt x="3" y="600"/>
                  </a:lnTo>
                  <a:lnTo>
                    <a:pt x="2" y="600"/>
                  </a:lnTo>
                  <a:lnTo>
                    <a:pt x="2" y="595"/>
                  </a:lnTo>
                  <a:lnTo>
                    <a:pt x="3" y="595"/>
                  </a:lnTo>
                  <a:close/>
                  <a:moveTo>
                    <a:pt x="3" y="603"/>
                  </a:moveTo>
                  <a:lnTo>
                    <a:pt x="3" y="608"/>
                  </a:lnTo>
                  <a:lnTo>
                    <a:pt x="2" y="608"/>
                  </a:lnTo>
                  <a:lnTo>
                    <a:pt x="2" y="603"/>
                  </a:lnTo>
                  <a:lnTo>
                    <a:pt x="3" y="603"/>
                  </a:lnTo>
                  <a:close/>
                  <a:moveTo>
                    <a:pt x="3" y="611"/>
                  </a:moveTo>
                  <a:lnTo>
                    <a:pt x="3" y="615"/>
                  </a:lnTo>
                  <a:lnTo>
                    <a:pt x="2" y="615"/>
                  </a:lnTo>
                  <a:lnTo>
                    <a:pt x="2" y="611"/>
                  </a:lnTo>
                  <a:lnTo>
                    <a:pt x="3" y="611"/>
                  </a:lnTo>
                  <a:close/>
                  <a:moveTo>
                    <a:pt x="3" y="619"/>
                  </a:moveTo>
                  <a:lnTo>
                    <a:pt x="3" y="623"/>
                  </a:lnTo>
                  <a:lnTo>
                    <a:pt x="2" y="623"/>
                  </a:lnTo>
                  <a:lnTo>
                    <a:pt x="2" y="619"/>
                  </a:lnTo>
                  <a:lnTo>
                    <a:pt x="3" y="619"/>
                  </a:lnTo>
                  <a:close/>
                  <a:moveTo>
                    <a:pt x="3" y="626"/>
                  </a:moveTo>
                  <a:lnTo>
                    <a:pt x="3" y="631"/>
                  </a:lnTo>
                  <a:lnTo>
                    <a:pt x="2" y="631"/>
                  </a:lnTo>
                  <a:lnTo>
                    <a:pt x="2" y="626"/>
                  </a:lnTo>
                  <a:lnTo>
                    <a:pt x="3" y="626"/>
                  </a:lnTo>
                  <a:close/>
                  <a:moveTo>
                    <a:pt x="4" y="634"/>
                  </a:moveTo>
                  <a:lnTo>
                    <a:pt x="4" y="639"/>
                  </a:lnTo>
                  <a:lnTo>
                    <a:pt x="2" y="639"/>
                  </a:lnTo>
                  <a:lnTo>
                    <a:pt x="2" y="634"/>
                  </a:lnTo>
                  <a:lnTo>
                    <a:pt x="4" y="634"/>
                  </a:lnTo>
                  <a:close/>
                  <a:moveTo>
                    <a:pt x="4" y="642"/>
                  </a:moveTo>
                  <a:lnTo>
                    <a:pt x="4" y="646"/>
                  </a:lnTo>
                  <a:lnTo>
                    <a:pt x="2" y="646"/>
                  </a:lnTo>
                  <a:lnTo>
                    <a:pt x="2" y="642"/>
                  </a:lnTo>
                  <a:lnTo>
                    <a:pt x="4" y="642"/>
                  </a:lnTo>
                  <a:close/>
                  <a:moveTo>
                    <a:pt x="4" y="650"/>
                  </a:moveTo>
                  <a:lnTo>
                    <a:pt x="4" y="654"/>
                  </a:lnTo>
                  <a:lnTo>
                    <a:pt x="3" y="654"/>
                  </a:lnTo>
                  <a:lnTo>
                    <a:pt x="2" y="650"/>
                  </a:lnTo>
                  <a:lnTo>
                    <a:pt x="4" y="650"/>
                  </a:lnTo>
                  <a:close/>
                  <a:moveTo>
                    <a:pt x="4" y="657"/>
                  </a:moveTo>
                  <a:lnTo>
                    <a:pt x="4" y="662"/>
                  </a:lnTo>
                  <a:lnTo>
                    <a:pt x="3" y="662"/>
                  </a:lnTo>
                  <a:lnTo>
                    <a:pt x="3" y="657"/>
                  </a:lnTo>
                  <a:lnTo>
                    <a:pt x="4" y="657"/>
                  </a:lnTo>
                  <a:close/>
                  <a:moveTo>
                    <a:pt x="4" y="665"/>
                  </a:moveTo>
                  <a:lnTo>
                    <a:pt x="4" y="670"/>
                  </a:lnTo>
                  <a:lnTo>
                    <a:pt x="3" y="670"/>
                  </a:lnTo>
                  <a:lnTo>
                    <a:pt x="3" y="665"/>
                  </a:lnTo>
                  <a:lnTo>
                    <a:pt x="4" y="665"/>
                  </a:lnTo>
                  <a:close/>
                  <a:moveTo>
                    <a:pt x="4" y="673"/>
                  </a:moveTo>
                  <a:lnTo>
                    <a:pt x="4" y="677"/>
                  </a:lnTo>
                  <a:lnTo>
                    <a:pt x="3" y="677"/>
                  </a:lnTo>
                  <a:lnTo>
                    <a:pt x="3" y="673"/>
                  </a:lnTo>
                  <a:lnTo>
                    <a:pt x="4" y="673"/>
                  </a:lnTo>
                  <a:close/>
                  <a:moveTo>
                    <a:pt x="4" y="681"/>
                  </a:moveTo>
                  <a:lnTo>
                    <a:pt x="4" y="685"/>
                  </a:lnTo>
                  <a:lnTo>
                    <a:pt x="3" y="685"/>
                  </a:lnTo>
                  <a:lnTo>
                    <a:pt x="3" y="681"/>
                  </a:lnTo>
                  <a:lnTo>
                    <a:pt x="4" y="681"/>
                  </a:lnTo>
                  <a:close/>
                  <a:moveTo>
                    <a:pt x="4" y="688"/>
                  </a:moveTo>
                  <a:lnTo>
                    <a:pt x="4" y="693"/>
                  </a:lnTo>
                  <a:lnTo>
                    <a:pt x="3" y="693"/>
                  </a:lnTo>
                  <a:lnTo>
                    <a:pt x="3" y="688"/>
                  </a:lnTo>
                  <a:lnTo>
                    <a:pt x="4" y="688"/>
                  </a:lnTo>
                  <a:close/>
                  <a:moveTo>
                    <a:pt x="4" y="696"/>
                  </a:moveTo>
                  <a:lnTo>
                    <a:pt x="4" y="700"/>
                  </a:lnTo>
                  <a:lnTo>
                    <a:pt x="3" y="700"/>
                  </a:lnTo>
                  <a:lnTo>
                    <a:pt x="3" y="696"/>
                  </a:lnTo>
                  <a:lnTo>
                    <a:pt x="4" y="696"/>
                  </a:lnTo>
                  <a:close/>
                  <a:moveTo>
                    <a:pt x="4" y="704"/>
                  </a:moveTo>
                  <a:lnTo>
                    <a:pt x="4" y="708"/>
                  </a:lnTo>
                  <a:lnTo>
                    <a:pt x="3" y="708"/>
                  </a:lnTo>
                  <a:lnTo>
                    <a:pt x="3" y="704"/>
                  </a:lnTo>
                  <a:lnTo>
                    <a:pt x="4" y="704"/>
                  </a:lnTo>
                  <a:close/>
                  <a:moveTo>
                    <a:pt x="4" y="712"/>
                  </a:moveTo>
                  <a:lnTo>
                    <a:pt x="4" y="716"/>
                  </a:lnTo>
                  <a:lnTo>
                    <a:pt x="3" y="716"/>
                  </a:lnTo>
                  <a:lnTo>
                    <a:pt x="3" y="712"/>
                  </a:lnTo>
                  <a:lnTo>
                    <a:pt x="4" y="712"/>
                  </a:lnTo>
                  <a:close/>
                  <a:moveTo>
                    <a:pt x="4" y="719"/>
                  </a:moveTo>
                  <a:lnTo>
                    <a:pt x="4" y="724"/>
                  </a:lnTo>
                  <a:lnTo>
                    <a:pt x="3" y="724"/>
                  </a:lnTo>
                  <a:lnTo>
                    <a:pt x="3" y="719"/>
                  </a:lnTo>
                  <a:lnTo>
                    <a:pt x="4" y="719"/>
                  </a:lnTo>
                  <a:close/>
                  <a:moveTo>
                    <a:pt x="4" y="727"/>
                  </a:moveTo>
                  <a:lnTo>
                    <a:pt x="4" y="731"/>
                  </a:lnTo>
                  <a:lnTo>
                    <a:pt x="3" y="731"/>
                  </a:lnTo>
                  <a:lnTo>
                    <a:pt x="3" y="727"/>
                  </a:lnTo>
                  <a:lnTo>
                    <a:pt x="4" y="727"/>
                  </a:lnTo>
                  <a:close/>
                  <a:moveTo>
                    <a:pt x="4" y="735"/>
                  </a:moveTo>
                  <a:lnTo>
                    <a:pt x="4" y="739"/>
                  </a:lnTo>
                  <a:lnTo>
                    <a:pt x="3" y="739"/>
                  </a:lnTo>
                  <a:lnTo>
                    <a:pt x="3" y="735"/>
                  </a:lnTo>
                  <a:lnTo>
                    <a:pt x="4" y="735"/>
                  </a:lnTo>
                  <a:close/>
                  <a:moveTo>
                    <a:pt x="4" y="742"/>
                  </a:moveTo>
                  <a:lnTo>
                    <a:pt x="4" y="747"/>
                  </a:lnTo>
                  <a:lnTo>
                    <a:pt x="3" y="747"/>
                  </a:lnTo>
                  <a:lnTo>
                    <a:pt x="3" y="742"/>
                  </a:lnTo>
                  <a:lnTo>
                    <a:pt x="4" y="742"/>
                  </a:lnTo>
                  <a:close/>
                  <a:moveTo>
                    <a:pt x="4" y="750"/>
                  </a:moveTo>
                  <a:lnTo>
                    <a:pt x="4" y="755"/>
                  </a:lnTo>
                  <a:lnTo>
                    <a:pt x="3" y="755"/>
                  </a:lnTo>
                  <a:lnTo>
                    <a:pt x="3" y="750"/>
                  </a:lnTo>
                  <a:lnTo>
                    <a:pt x="4" y="750"/>
                  </a:lnTo>
                  <a:close/>
                  <a:moveTo>
                    <a:pt x="4" y="758"/>
                  </a:moveTo>
                  <a:lnTo>
                    <a:pt x="4" y="762"/>
                  </a:lnTo>
                  <a:lnTo>
                    <a:pt x="3" y="762"/>
                  </a:lnTo>
                  <a:lnTo>
                    <a:pt x="3" y="758"/>
                  </a:lnTo>
                  <a:lnTo>
                    <a:pt x="4" y="758"/>
                  </a:lnTo>
                  <a:close/>
                  <a:moveTo>
                    <a:pt x="4" y="766"/>
                  </a:moveTo>
                  <a:lnTo>
                    <a:pt x="4" y="770"/>
                  </a:lnTo>
                  <a:lnTo>
                    <a:pt x="3" y="770"/>
                  </a:lnTo>
                  <a:lnTo>
                    <a:pt x="3" y="766"/>
                  </a:lnTo>
                  <a:lnTo>
                    <a:pt x="4" y="766"/>
                  </a:lnTo>
                  <a:close/>
                  <a:moveTo>
                    <a:pt x="4" y="773"/>
                  </a:moveTo>
                  <a:lnTo>
                    <a:pt x="4" y="778"/>
                  </a:lnTo>
                  <a:lnTo>
                    <a:pt x="3" y="778"/>
                  </a:lnTo>
                  <a:lnTo>
                    <a:pt x="3" y="773"/>
                  </a:lnTo>
                  <a:lnTo>
                    <a:pt x="4" y="773"/>
                  </a:lnTo>
                  <a:close/>
                  <a:moveTo>
                    <a:pt x="4" y="781"/>
                  </a:moveTo>
                  <a:lnTo>
                    <a:pt x="4" y="786"/>
                  </a:lnTo>
                  <a:lnTo>
                    <a:pt x="3" y="786"/>
                  </a:lnTo>
                  <a:lnTo>
                    <a:pt x="3" y="781"/>
                  </a:lnTo>
                  <a:lnTo>
                    <a:pt x="4" y="781"/>
                  </a:lnTo>
                  <a:close/>
                  <a:moveTo>
                    <a:pt x="4" y="789"/>
                  </a:moveTo>
                  <a:lnTo>
                    <a:pt x="4" y="793"/>
                  </a:lnTo>
                  <a:lnTo>
                    <a:pt x="3" y="793"/>
                  </a:lnTo>
                  <a:lnTo>
                    <a:pt x="3" y="789"/>
                  </a:lnTo>
                  <a:lnTo>
                    <a:pt x="4" y="789"/>
                  </a:lnTo>
                  <a:close/>
                  <a:moveTo>
                    <a:pt x="4" y="797"/>
                  </a:moveTo>
                  <a:lnTo>
                    <a:pt x="4" y="801"/>
                  </a:lnTo>
                  <a:lnTo>
                    <a:pt x="3" y="801"/>
                  </a:lnTo>
                  <a:lnTo>
                    <a:pt x="3" y="797"/>
                  </a:lnTo>
                  <a:lnTo>
                    <a:pt x="4" y="797"/>
                  </a:lnTo>
                  <a:close/>
                  <a:moveTo>
                    <a:pt x="4" y="804"/>
                  </a:moveTo>
                  <a:lnTo>
                    <a:pt x="4" y="809"/>
                  </a:lnTo>
                  <a:lnTo>
                    <a:pt x="3" y="809"/>
                  </a:lnTo>
                  <a:lnTo>
                    <a:pt x="3" y="804"/>
                  </a:lnTo>
                  <a:lnTo>
                    <a:pt x="4" y="804"/>
                  </a:lnTo>
                  <a:close/>
                  <a:moveTo>
                    <a:pt x="4" y="812"/>
                  </a:moveTo>
                  <a:lnTo>
                    <a:pt x="4" y="817"/>
                  </a:lnTo>
                  <a:lnTo>
                    <a:pt x="3" y="817"/>
                  </a:lnTo>
                  <a:lnTo>
                    <a:pt x="3" y="812"/>
                  </a:lnTo>
                  <a:lnTo>
                    <a:pt x="4" y="812"/>
                  </a:lnTo>
                  <a:close/>
                  <a:moveTo>
                    <a:pt x="4" y="820"/>
                  </a:moveTo>
                  <a:lnTo>
                    <a:pt x="4" y="824"/>
                  </a:lnTo>
                  <a:lnTo>
                    <a:pt x="3" y="824"/>
                  </a:lnTo>
                  <a:lnTo>
                    <a:pt x="3" y="820"/>
                  </a:lnTo>
                  <a:lnTo>
                    <a:pt x="4" y="820"/>
                  </a:lnTo>
                  <a:close/>
                  <a:moveTo>
                    <a:pt x="4" y="828"/>
                  </a:moveTo>
                  <a:lnTo>
                    <a:pt x="4" y="832"/>
                  </a:lnTo>
                  <a:lnTo>
                    <a:pt x="3" y="832"/>
                  </a:lnTo>
                  <a:lnTo>
                    <a:pt x="3" y="828"/>
                  </a:lnTo>
                  <a:lnTo>
                    <a:pt x="4" y="828"/>
                  </a:lnTo>
                  <a:close/>
                  <a:moveTo>
                    <a:pt x="4" y="835"/>
                  </a:moveTo>
                  <a:lnTo>
                    <a:pt x="4" y="840"/>
                  </a:lnTo>
                  <a:lnTo>
                    <a:pt x="3" y="840"/>
                  </a:lnTo>
                  <a:lnTo>
                    <a:pt x="3" y="835"/>
                  </a:lnTo>
                  <a:lnTo>
                    <a:pt x="4" y="835"/>
                  </a:lnTo>
                  <a:close/>
                  <a:moveTo>
                    <a:pt x="4" y="843"/>
                  </a:moveTo>
                  <a:lnTo>
                    <a:pt x="4" y="848"/>
                  </a:lnTo>
                  <a:lnTo>
                    <a:pt x="3" y="848"/>
                  </a:lnTo>
                  <a:lnTo>
                    <a:pt x="3" y="843"/>
                  </a:lnTo>
                  <a:lnTo>
                    <a:pt x="4" y="843"/>
                  </a:lnTo>
                  <a:close/>
                  <a:moveTo>
                    <a:pt x="4" y="851"/>
                  </a:moveTo>
                  <a:lnTo>
                    <a:pt x="4" y="855"/>
                  </a:lnTo>
                  <a:lnTo>
                    <a:pt x="3" y="855"/>
                  </a:lnTo>
                  <a:lnTo>
                    <a:pt x="3" y="851"/>
                  </a:lnTo>
                  <a:lnTo>
                    <a:pt x="4" y="851"/>
                  </a:lnTo>
                  <a:close/>
                  <a:moveTo>
                    <a:pt x="4" y="859"/>
                  </a:moveTo>
                  <a:lnTo>
                    <a:pt x="4" y="863"/>
                  </a:lnTo>
                  <a:lnTo>
                    <a:pt x="3" y="863"/>
                  </a:lnTo>
                  <a:lnTo>
                    <a:pt x="3" y="859"/>
                  </a:lnTo>
                  <a:lnTo>
                    <a:pt x="4" y="859"/>
                  </a:lnTo>
                  <a:close/>
                  <a:moveTo>
                    <a:pt x="4" y="866"/>
                  </a:moveTo>
                  <a:lnTo>
                    <a:pt x="4" y="871"/>
                  </a:lnTo>
                  <a:lnTo>
                    <a:pt x="3" y="871"/>
                  </a:lnTo>
                  <a:lnTo>
                    <a:pt x="3" y="866"/>
                  </a:lnTo>
                  <a:lnTo>
                    <a:pt x="4" y="866"/>
                  </a:lnTo>
                  <a:close/>
                  <a:moveTo>
                    <a:pt x="4" y="874"/>
                  </a:moveTo>
                  <a:lnTo>
                    <a:pt x="4" y="878"/>
                  </a:lnTo>
                  <a:lnTo>
                    <a:pt x="3" y="878"/>
                  </a:lnTo>
                  <a:lnTo>
                    <a:pt x="3" y="874"/>
                  </a:lnTo>
                  <a:lnTo>
                    <a:pt x="4" y="874"/>
                  </a:lnTo>
                  <a:close/>
                  <a:moveTo>
                    <a:pt x="4" y="882"/>
                  </a:moveTo>
                  <a:lnTo>
                    <a:pt x="4" y="886"/>
                  </a:lnTo>
                  <a:lnTo>
                    <a:pt x="3" y="886"/>
                  </a:lnTo>
                  <a:lnTo>
                    <a:pt x="3" y="882"/>
                  </a:lnTo>
                  <a:lnTo>
                    <a:pt x="4" y="882"/>
                  </a:lnTo>
                  <a:close/>
                  <a:moveTo>
                    <a:pt x="4" y="890"/>
                  </a:moveTo>
                  <a:lnTo>
                    <a:pt x="4" y="894"/>
                  </a:lnTo>
                  <a:lnTo>
                    <a:pt x="3" y="894"/>
                  </a:lnTo>
                  <a:lnTo>
                    <a:pt x="3" y="890"/>
                  </a:lnTo>
                  <a:lnTo>
                    <a:pt x="4" y="890"/>
                  </a:lnTo>
                  <a:close/>
                  <a:moveTo>
                    <a:pt x="4" y="897"/>
                  </a:moveTo>
                  <a:lnTo>
                    <a:pt x="4" y="902"/>
                  </a:lnTo>
                  <a:lnTo>
                    <a:pt x="3" y="902"/>
                  </a:lnTo>
                  <a:lnTo>
                    <a:pt x="3" y="897"/>
                  </a:lnTo>
                  <a:lnTo>
                    <a:pt x="4" y="897"/>
                  </a:lnTo>
                  <a:close/>
                  <a:moveTo>
                    <a:pt x="4" y="905"/>
                  </a:moveTo>
                  <a:lnTo>
                    <a:pt x="5" y="909"/>
                  </a:lnTo>
                  <a:lnTo>
                    <a:pt x="3" y="909"/>
                  </a:lnTo>
                  <a:lnTo>
                    <a:pt x="3" y="905"/>
                  </a:lnTo>
                  <a:lnTo>
                    <a:pt x="4" y="905"/>
                  </a:lnTo>
                  <a:close/>
                  <a:moveTo>
                    <a:pt x="5" y="913"/>
                  </a:moveTo>
                  <a:lnTo>
                    <a:pt x="5" y="917"/>
                  </a:lnTo>
                  <a:lnTo>
                    <a:pt x="3" y="917"/>
                  </a:lnTo>
                  <a:lnTo>
                    <a:pt x="3" y="913"/>
                  </a:lnTo>
                  <a:lnTo>
                    <a:pt x="5" y="913"/>
                  </a:lnTo>
                  <a:close/>
                  <a:moveTo>
                    <a:pt x="5" y="920"/>
                  </a:moveTo>
                  <a:lnTo>
                    <a:pt x="5" y="925"/>
                  </a:lnTo>
                  <a:lnTo>
                    <a:pt x="3" y="925"/>
                  </a:lnTo>
                  <a:lnTo>
                    <a:pt x="3" y="920"/>
                  </a:lnTo>
                  <a:lnTo>
                    <a:pt x="5" y="920"/>
                  </a:lnTo>
                  <a:close/>
                  <a:moveTo>
                    <a:pt x="5" y="928"/>
                  </a:moveTo>
                  <a:lnTo>
                    <a:pt x="5" y="933"/>
                  </a:lnTo>
                  <a:lnTo>
                    <a:pt x="3" y="933"/>
                  </a:lnTo>
                  <a:lnTo>
                    <a:pt x="3" y="928"/>
                  </a:lnTo>
                  <a:lnTo>
                    <a:pt x="5" y="928"/>
                  </a:lnTo>
                  <a:close/>
                  <a:moveTo>
                    <a:pt x="5" y="936"/>
                  </a:moveTo>
                  <a:lnTo>
                    <a:pt x="5" y="940"/>
                  </a:lnTo>
                  <a:lnTo>
                    <a:pt x="3" y="940"/>
                  </a:lnTo>
                  <a:lnTo>
                    <a:pt x="3" y="936"/>
                  </a:lnTo>
                  <a:lnTo>
                    <a:pt x="5" y="936"/>
                  </a:lnTo>
                  <a:close/>
                  <a:moveTo>
                    <a:pt x="5" y="944"/>
                  </a:moveTo>
                  <a:lnTo>
                    <a:pt x="5" y="948"/>
                  </a:lnTo>
                  <a:lnTo>
                    <a:pt x="3" y="948"/>
                  </a:lnTo>
                  <a:lnTo>
                    <a:pt x="3" y="944"/>
                  </a:lnTo>
                  <a:lnTo>
                    <a:pt x="5" y="944"/>
                  </a:lnTo>
                  <a:close/>
                  <a:moveTo>
                    <a:pt x="5" y="951"/>
                  </a:moveTo>
                  <a:lnTo>
                    <a:pt x="5" y="956"/>
                  </a:lnTo>
                  <a:lnTo>
                    <a:pt x="4" y="956"/>
                  </a:lnTo>
                  <a:lnTo>
                    <a:pt x="4" y="951"/>
                  </a:lnTo>
                  <a:lnTo>
                    <a:pt x="5" y="951"/>
                  </a:lnTo>
                  <a:close/>
                  <a:moveTo>
                    <a:pt x="5" y="959"/>
                  </a:moveTo>
                  <a:lnTo>
                    <a:pt x="5" y="964"/>
                  </a:lnTo>
                  <a:lnTo>
                    <a:pt x="4" y="964"/>
                  </a:lnTo>
                  <a:lnTo>
                    <a:pt x="4" y="959"/>
                  </a:lnTo>
                  <a:lnTo>
                    <a:pt x="5" y="959"/>
                  </a:lnTo>
                  <a:close/>
                  <a:moveTo>
                    <a:pt x="5" y="967"/>
                  </a:moveTo>
                  <a:lnTo>
                    <a:pt x="5" y="971"/>
                  </a:lnTo>
                  <a:lnTo>
                    <a:pt x="4" y="971"/>
                  </a:lnTo>
                  <a:lnTo>
                    <a:pt x="4" y="967"/>
                  </a:lnTo>
                  <a:lnTo>
                    <a:pt x="5" y="967"/>
                  </a:lnTo>
                  <a:close/>
                  <a:moveTo>
                    <a:pt x="5" y="975"/>
                  </a:moveTo>
                  <a:lnTo>
                    <a:pt x="5" y="979"/>
                  </a:lnTo>
                  <a:lnTo>
                    <a:pt x="4" y="979"/>
                  </a:lnTo>
                  <a:lnTo>
                    <a:pt x="4" y="975"/>
                  </a:lnTo>
                  <a:lnTo>
                    <a:pt x="5" y="975"/>
                  </a:lnTo>
                  <a:close/>
                  <a:moveTo>
                    <a:pt x="5" y="982"/>
                  </a:moveTo>
                  <a:lnTo>
                    <a:pt x="5" y="987"/>
                  </a:lnTo>
                  <a:lnTo>
                    <a:pt x="4" y="987"/>
                  </a:lnTo>
                  <a:lnTo>
                    <a:pt x="4" y="982"/>
                  </a:lnTo>
                  <a:lnTo>
                    <a:pt x="5" y="982"/>
                  </a:lnTo>
                  <a:close/>
                  <a:moveTo>
                    <a:pt x="5" y="990"/>
                  </a:moveTo>
                  <a:lnTo>
                    <a:pt x="5" y="995"/>
                  </a:lnTo>
                  <a:lnTo>
                    <a:pt x="4" y="995"/>
                  </a:lnTo>
                  <a:lnTo>
                    <a:pt x="4" y="990"/>
                  </a:lnTo>
                  <a:lnTo>
                    <a:pt x="5" y="990"/>
                  </a:lnTo>
                  <a:close/>
                  <a:moveTo>
                    <a:pt x="5" y="998"/>
                  </a:moveTo>
                  <a:lnTo>
                    <a:pt x="5" y="1002"/>
                  </a:lnTo>
                  <a:lnTo>
                    <a:pt x="4" y="1002"/>
                  </a:lnTo>
                  <a:lnTo>
                    <a:pt x="4" y="998"/>
                  </a:lnTo>
                  <a:lnTo>
                    <a:pt x="5" y="998"/>
                  </a:lnTo>
                  <a:close/>
                  <a:moveTo>
                    <a:pt x="5" y="1006"/>
                  </a:moveTo>
                  <a:lnTo>
                    <a:pt x="5" y="1010"/>
                  </a:lnTo>
                  <a:lnTo>
                    <a:pt x="4" y="1010"/>
                  </a:lnTo>
                  <a:lnTo>
                    <a:pt x="4" y="1006"/>
                  </a:lnTo>
                  <a:lnTo>
                    <a:pt x="5" y="1006"/>
                  </a:lnTo>
                  <a:close/>
                  <a:moveTo>
                    <a:pt x="5" y="1013"/>
                  </a:moveTo>
                  <a:lnTo>
                    <a:pt x="5" y="1018"/>
                  </a:lnTo>
                  <a:lnTo>
                    <a:pt x="4" y="1018"/>
                  </a:lnTo>
                  <a:lnTo>
                    <a:pt x="4" y="1013"/>
                  </a:lnTo>
                  <a:lnTo>
                    <a:pt x="5" y="1013"/>
                  </a:lnTo>
                  <a:close/>
                  <a:moveTo>
                    <a:pt x="5" y="1021"/>
                  </a:moveTo>
                  <a:lnTo>
                    <a:pt x="5" y="1025"/>
                  </a:lnTo>
                  <a:lnTo>
                    <a:pt x="4" y="1025"/>
                  </a:lnTo>
                  <a:lnTo>
                    <a:pt x="4" y="1021"/>
                  </a:lnTo>
                  <a:lnTo>
                    <a:pt x="5" y="1021"/>
                  </a:lnTo>
                  <a:close/>
                  <a:moveTo>
                    <a:pt x="5" y="1029"/>
                  </a:moveTo>
                  <a:lnTo>
                    <a:pt x="5" y="1033"/>
                  </a:lnTo>
                  <a:lnTo>
                    <a:pt x="4" y="1033"/>
                  </a:lnTo>
                  <a:lnTo>
                    <a:pt x="4" y="1029"/>
                  </a:lnTo>
                  <a:lnTo>
                    <a:pt x="5" y="1029"/>
                  </a:lnTo>
                  <a:close/>
                  <a:moveTo>
                    <a:pt x="5" y="1037"/>
                  </a:moveTo>
                  <a:lnTo>
                    <a:pt x="5" y="1041"/>
                  </a:lnTo>
                  <a:lnTo>
                    <a:pt x="4" y="1041"/>
                  </a:lnTo>
                  <a:lnTo>
                    <a:pt x="4" y="1037"/>
                  </a:lnTo>
                  <a:lnTo>
                    <a:pt x="5" y="1037"/>
                  </a:lnTo>
                  <a:close/>
                  <a:moveTo>
                    <a:pt x="5" y="1044"/>
                  </a:moveTo>
                  <a:lnTo>
                    <a:pt x="5" y="1049"/>
                  </a:lnTo>
                  <a:lnTo>
                    <a:pt x="4" y="1049"/>
                  </a:lnTo>
                  <a:lnTo>
                    <a:pt x="4" y="1044"/>
                  </a:lnTo>
                  <a:lnTo>
                    <a:pt x="5" y="1044"/>
                  </a:lnTo>
                  <a:close/>
                  <a:moveTo>
                    <a:pt x="5" y="1052"/>
                  </a:moveTo>
                  <a:lnTo>
                    <a:pt x="5" y="1056"/>
                  </a:lnTo>
                  <a:lnTo>
                    <a:pt x="4" y="1056"/>
                  </a:lnTo>
                  <a:lnTo>
                    <a:pt x="4" y="1052"/>
                  </a:lnTo>
                  <a:lnTo>
                    <a:pt x="5" y="1052"/>
                  </a:lnTo>
                  <a:close/>
                  <a:moveTo>
                    <a:pt x="5" y="1060"/>
                  </a:moveTo>
                  <a:lnTo>
                    <a:pt x="5" y="1064"/>
                  </a:lnTo>
                  <a:lnTo>
                    <a:pt x="4" y="1064"/>
                  </a:lnTo>
                  <a:lnTo>
                    <a:pt x="4" y="1060"/>
                  </a:lnTo>
                  <a:lnTo>
                    <a:pt x="5" y="1060"/>
                  </a:lnTo>
                  <a:close/>
                  <a:moveTo>
                    <a:pt x="5" y="1068"/>
                  </a:moveTo>
                  <a:lnTo>
                    <a:pt x="5" y="1072"/>
                  </a:lnTo>
                  <a:lnTo>
                    <a:pt x="4" y="1072"/>
                  </a:lnTo>
                  <a:lnTo>
                    <a:pt x="4" y="1068"/>
                  </a:lnTo>
                  <a:lnTo>
                    <a:pt x="5" y="1068"/>
                  </a:lnTo>
                  <a:close/>
                  <a:moveTo>
                    <a:pt x="5" y="1075"/>
                  </a:moveTo>
                  <a:lnTo>
                    <a:pt x="5" y="1080"/>
                  </a:lnTo>
                  <a:lnTo>
                    <a:pt x="4" y="1080"/>
                  </a:lnTo>
                  <a:lnTo>
                    <a:pt x="4" y="1075"/>
                  </a:lnTo>
                  <a:lnTo>
                    <a:pt x="5" y="1075"/>
                  </a:lnTo>
                  <a:close/>
                  <a:moveTo>
                    <a:pt x="5" y="1083"/>
                  </a:moveTo>
                  <a:lnTo>
                    <a:pt x="5" y="1087"/>
                  </a:lnTo>
                  <a:lnTo>
                    <a:pt x="4" y="1087"/>
                  </a:lnTo>
                  <a:lnTo>
                    <a:pt x="4" y="1083"/>
                  </a:lnTo>
                  <a:lnTo>
                    <a:pt x="5" y="1083"/>
                  </a:lnTo>
                  <a:close/>
                  <a:moveTo>
                    <a:pt x="5" y="1091"/>
                  </a:moveTo>
                  <a:lnTo>
                    <a:pt x="5" y="1095"/>
                  </a:lnTo>
                  <a:lnTo>
                    <a:pt x="4" y="1095"/>
                  </a:lnTo>
                  <a:lnTo>
                    <a:pt x="4" y="1091"/>
                  </a:lnTo>
                  <a:lnTo>
                    <a:pt x="5" y="1091"/>
                  </a:lnTo>
                  <a:close/>
                  <a:moveTo>
                    <a:pt x="5" y="1098"/>
                  </a:moveTo>
                  <a:lnTo>
                    <a:pt x="5" y="1103"/>
                  </a:lnTo>
                  <a:lnTo>
                    <a:pt x="4" y="1103"/>
                  </a:lnTo>
                  <a:lnTo>
                    <a:pt x="4" y="1098"/>
                  </a:lnTo>
                  <a:lnTo>
                    <a:pt x="5" y="1098"/>
                  </a:lnTo>
                  <a:close/>
                  <a:moveTo>
                    <a:pt x="5" y="1106"/>
                  </a:moveTo>
                  <a:lnTo>
                    <a:pt x="5" y="1111"/>
                  </a:lnTo>
                  <a:lnTo>
                    <a:pt x="4" y="1111"/>
                  </a:lnTo>
                  <a:lnTo>
                    <a:pt x="4"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5" y="1129"/>
                  </a:moveTo>
                  <a:lnTo>
                    <a:pt x="5" y="1134"/>
                  </a:lnTo>
                  <a:lnTo>
                    <a:pt x="4" y="1134"/>
                  </a:lnTo>
                  <a:lnTo>
                    <a:pt x="4" y="1129"/>
                  </a:lnTo>
                  <a:lnTo>
                    <a:pt x="5" y="1129"/>
                  </a:lnTo>
                  <a:close/>
                  <a:moveTo>
                    <a:pt x="5" y="1137"/>
                  </a:moveTo>
                  <a:lnTo>
                    <a:pt x="5" y="1142"/>
                  </a:lnTo>
                  <a:lnTo>
                    <a:pt x="4" y="1142"/>
                  </a:lnTo>
                  <a:lnTo>
                    <a:pt x="4" y="1137"/>
                  </a:lnTo>
                  <a:lnTo>
                    <a:pt x="5" y="1137"/>
                  </a:lnTo>
                  <a:close/>
                  <a:moveTo>
                    <a:pt x="5" y="1145"/>
                  </a:moveTo>
                  <a:lnTo>
                    <a:pt x="5" y="1149"/>
                  </a:lnTo>
                  <a:lnTo>
                    <a:pt x="4" y="1149"/>
                  </a:lnTo>
                  <a:lnTo>
                    <a:pt x="4" y="1145"/>
                  </a:lnTo>
                  <a:lnTo>
                    <a:pt x="5" y="1145"/>
                  </a:lnTo>
                  <a:close/>
                  <a:moveTo>
                    <a:pt x="5" y="1153"/>
                  </a:moveTo>
                  <a:lnTo>
                    <a:pt x="5" y="1157"/>
                  </a:lnTo>
                  <a:lnTo>
                    <a:pt x="4" y="1157"/>
                  </a:lnTo>
                  <a:lnTo>
                    <a:pt x="4" y="1153"/>
                  </a:lnTo>
                  <a:lnTo>
                    <a:pt x="5" y="1153"/>
                  </a:lnTo>
                  <a:close/>
                  <a:moveTo>
                    <a:pt x="5" y="1160"/>
                  </a:moveTo>
                  <a:lnTo>
                    <a:pt x="5" y="1165"/>
                  </a:lnTo>
                  <a:lnTo>
                    <a:pt x="4" y="1165"/>
                  </a:lnTo>
                  <a:lnTo>
                    <a:pt x="4" y="1160"/>
                  </a:lnTo>
                  <a:lnTo>
                    <a:pt x="5" y="1160"/>
                  </a:lnTo>
                  <a:close/>
                  <a:moveTo>
                    <a:pt x="5" y="1168"/>
                  </a:moveTo>
                  <a:lnTo>
                    <a:pt x="5" y="1173"/>
                  </a:lnTo>
                  <a:lnTo>
                    <a:pt x="4" y="1173"/>
                  </a:lnTo>
                  <a:lnTo>
                    <a:pt x="4" y="1168"/>
                  </a:lnTo>
                  <a:lnTo>
                    <a:pt x="5" y="1168"/>
                  </a:lnTo>
                  <a:close/>
                  <a:moveTo>
                    <a:pt x="5" y="1176"/>
                  </a:moveTo>
                  <a:lnTo>
                    <a:pt x="5" y="1180"/>
                  </a:lnTo>
                  <a:lnTo>
                    <a:pt x="4" y="1180"/>
                  </a:lnTo>
                  <a:lnTo>
                    <a:pt x="4" y="1176"/>
                  </a:lnTo>
                  <a:lnTo>
                    <a:pt x="5" y="1176"/>
                  </a:lnTo>
                  <a:close/>
                  <a:moveTo>
                    <a:pt x="5" y="1184"/>
                  </a:moveTo>
                  <a:lnTo>
                    <a:pt x="5" y="1188"/>
                  </a:lnTo>
                  <a:lnTo>
                    <a:pt x="4" y="1188"/>
                  </a:lnTo>
                  <a:lnTo>
                    <a:pt x="4" y="1184"/>
                  </a:lnTo>
                  <a:lnTo>
                    <a:pt x="5" y="1184"/>
                  </a:lnTo>
                  <a:close/>
                  <a:moveTo>
                    <a:pt x="5" y="1191"/>
                  </a:moveTo>
                  <a:lnTo>
                    <a:pt x="5" y="1196"/>
                  </a:lnTo>
                  <a:lnTo>
                    <a:pt x="4" y="1196"/>
                  </a:lnTo>
                  <a:lnTo>
                    <a:pt x="4" y="1191"/>
                  </a:lnTo>
                  <a:lnTo>
                    <a:pt x="5" y="1191"/>
                  </a:lnTo>
                  <a:close/>
                  <a:moveTo>
                    <a:pt x="5" y="1199"/>
                  </a:moveTo>
                  <a:lnTo>
                    <a:pt x="5" y="1203"/>
                  </a:lnTo>
                  <a:lnTo>
                    <a:pt x="4" y="1203"/>
                  </a:lnTo>
                  <a:lnTo>
                    <a:pt x="4" y="1199"/>
                  </a:lnTo>
                  <a:lnTo>
                    <a:pt x="5" y="1199"/>
                  </a:lnTo>
                  <a:close/>
                  <a:moveTo>
                    <a:pt x="6" y="1207"/>
                  </a:moveTo>
                  <a:lnTo>
                    <a:pt x="6" y="1211"/>
                  </a:lnTo>
                  <a:lnTo>
                    <a:pt x="4" y="1211"/>
                  </a:lnTo>
                  <a:lnTo>
                    <a:pt x="4" y="1207"/>
                  </a:lnTo>
                  <a:lnTo>
                    <a:pt x="6" y="1207"/>
                  </a:lnTo>
                  <a:close/>
                  <a:moveTo>
                    <a:pt x="6" y="1215"/>
                  </a:moveTo>
                  <a:lnTo>
                    <a:pt x="6" y="1219"/>
                  </a:lnTo>
                  <a:lnTo>
                    <a:pt x="4" y="1219"/>
                  </a:lnTo>
                  <a:lnTo>
                    <a:pt x="4" y="1215"/>
                  </a:lnTo>
                  <a:lnTo>
                    <a:pt x="6" y="1215"/>
                  </a:lnTo>
                  <a:close/>
                  <a:moveTo>
                    <a:pt x="6" y="1222"/>
                  </a:moveTo>
                  <a:lnTo>
                    <a:pt x="6" y="1227"/>
                  </a:lnTo>
                  <a:lnTo>
                    <a:pt x="5" y="1227"/>
                  </a:lnTo>
                  <a:lnTo>
                    <a:pt x="4" y="1222"/>
                  </a:lnTo>
                  <a:lnTo>
                    <a:pt x="6" y="1222"/>
                  </a:lnTo>
                  <a:close/>
                  <a:moveTo>
                    <a:pt x="6" y="1230"/>
                  </a:moveTo>
                  <a:lnTo>
                    <a:pt x="6" y="1234"/>
                  </a:lnTo>
                  <a:lnTo>
                    <a:pt x="5" y="1234"/>
                  </a:lnTo>
                  <a:lnTo>
                    <a:pt x="5" y="1230"/>
                  </a:lnTo>
                  <a:lnTo>
                    <a:pt x="6" y="1230"/>
                  </a:lnTo>
                  <a:close/>
                  <a:moveTo>
                    <a:pt x="6" y="1238"/>
                  </a:moveTo>
                  <a:lnTo>
                    <a:pt x="6" y="1242"/>
                  </a:lnTo>
                  <a:lnTo>
                    <a:pt x="5" y="1242"/>
                  </a:lnTo>
                  <a:lnTo>
                    <a:pt x="5" y="1238"/>
                  </a:lnTo>
                  <a:lnTo>
                    <a:pt x="6" y="1238"/>
                  </a:lnTo>
                  <a:close/>
                  <a:moveTo>
                    <a:pt x="6" y="1245"/>
                  </a:moveTo>
                  <a:lnTo>
                    <a:pt x="6" y="1250"/>
                  </a:lnTo>
                  <a:lnTo>
                    <a:pt x="5" y="1250"/>
                  </a:lnTo>
                  <a:lnTo>
                    <a:pt x="5" y="1245"/>
                  </a:lnTo>
                  <a:lnTo>
                    <a:pt x="6" y="1245"/>
                  </a:lnTo>
                  <a:close/>
                  <a:moveTo>
                    <a:pt x="6" y="1253"/>
                  </a:moveTo>
                  <a:lnTo>
                    <a:pt x="6" y="1258"/>
                  </a:lnTo>
                  <a:lnTo>
                    <a:pt x="5" y="1258"/>
                  </a:lnTo>
                  <a:lnTo>
                    <a:pt x="5" y="1253"/>
                  </a:lnTo>
                  <a:lnTo>
                    <a:pt x="6" y="1253"/>
                  </a:lnTo>
                  <a:close/>
                  <a:moveTo>
                    <a:pt x="6" y="1261"/>
                  </a:moveTo>
                  <a:lnTo>
                    <a:pt x="6" y="1265"/>
                  </a:lnTo>
                  <a:lnTo>
                    <a:pt x="5" y="1265"/>
                  </a:lnTo>
                  <a:lnTo>
                    <a:pt x="5" y="1261"/>
                  </a:lnTo>
                  <a:lnTo>
                    <a:pt x="6" y="1261"/>
                  </a:lnTo>
                  <a:close/>
                  <a:moveTo>
                    <a:pt x="6" y="1269"/>
                  </a:moveTo>
                  <a:lnTo>
                    <a:pt x="6" y="1273"/>
                  </a:lnTo>
                  <a:lnTo>
                    <a:pt x="5" y="1273"/>
                  </a:lnTo>
                  <a:lnTo>
                    <a:pt x="5" y="1269"/>
                  </a:lnTo>
                  <a:lnTo>
                    <a:pt x="6" y="1269"/>
                  </a:lnTo>
                  <a:close/>
                  <a:moveTo>
                    <a:pt x="6" y="1276"/>
                  </a:moveTo>
                  <a:lnTo>
                    <a:pt x="6" y="1281"/>
                  </a:lnTo>
                  <a:lnTo>
                    <a:pt x="5" y="1281"/>
                  </a:lnTo>
                  <a:lnTo>
                    <a:pt x="5" y="1276"/>
                  </a:lnTo>
                  <a:lnTo>
                    <a:pt x="6" y="1276"/>
                  </a:lnTo>
                  <a:close/>
                  <a:moveTo>
                    <a:pt x="6" y="1284"/>
                  </a:moveTo>
                  <a:lnTo>
                    <a:pt x="6" y="1289"/>
                  </a:lnTo>
                  <a:lnTo>
                    <a:pt x="5" y="1289"/>
                  </a:lnTo>
                  <a:lnTo>
                    <a:pt x="5" y="1284"/>
                  </a:lnTo>
                  <a:lnTo>
                    <a:pt x="6" y="1284"/>
                  </a:lnTo>
                  <a:close/>
                  <a:moveTo>
                    <a:pt x="6" y="1292"/>
                  </a:moveTo>
                  <a:lnTo>
                    <a:pt x="6" y="1296"/>
                  </a:lnTo>
                  <a:lnTo>
                    <a:pt x="5" y="1296"/>
                  </a:lnTo>
                  <a:lnTo>
                    <a:pt x="5" y="1292"/>
                  </a:lnTo>
                  <a:lnTo>
                    <a:pt x="6" y="1292"/>
                  </a:lnTo>
                  <a:close/>
                  <a:moveTo>
                    <a:pt x="6" y="1300"/>
                  </a:moveTo>
                  <a:lnTo>
                    <a:pt x="6" y="1304"/>
                  </a:lnTo>
                  <a:lnTo>
                    <a:pt x="5" y="1304"/>
                  </a:lnTo>
                  <a:lnTo>
                    <a:pt x="5" y="1300"/>
                  </a:lnTo>
                  <a:lnTo>
                    <a:pt x="6" y="1300"/>
                  </a:lnTo>
                  <a:close/>
                  <a:moveTo>
                    <a:pt x="6" y="1307"/>
                  </a:moveTo>
                  <a:lnTo>
                    <a:pt x="6" y="1312"/>
                  </a:lnTo>
                  <a:lnTo>
                    <a:pt x="5" y="1312"/>
                  </a:lnTo>
                  <a:lnTo>
                    <a:pt x="5" y="1307"/>
                  </a:lnTo>
                  <a:lnTo>
                    <a:pt x="6" y="1307"/>
                  </a:lnTo>
                  <a:close/>
                  <a:moveTo>
                    <a:pt x="6" y="1315"/>
                  </a:moveTo>
                  <a:lnTo>
                    <a:pt x="6" y="1320"/>
                  </a:lnTo>
                  <a:lnTo>
                    <a:pt x="5" y="1320"/>
                  </a:lnTo>
                  <a:lnTo>
                    <a:pt x="5" y="1315"/>
                  </a:lnTo>
                  <a:lnTo>
                    <a:pt x="6" y="1315"/>
                  </a:lnTo>
                  <a:close/>
                  <a:moveTo>
                    <a:pt x="6" y="1323"/>
                  </a:moveTo>
                  <a:lnTo>
                    <a:pt x="6" y="1327"/>
                  </a:lnTo>
                  <a:lnTo>
                    <a:pt x="5" y="1327"/>
                  </a:lnTo>
                  <a:lnTo>
                    <a:pt x="5" y="1323"/>
                  </a:lnTo>
                  <a:lnTo>
                    <a:pt x="6" y="1323"/>
                  </a:lnTo>
                  <a:close/>
                  <a:moveTo>
                    <a:pt x="6" y="1331"/>
                  </a:moveTo>
                  <a:lnTo>
                    <a:pt x="6" y="1335"/>
                  </a:lnTo>
                  <a:lnTo>
                    <a:pt x="5" y="1335"/>
                  </a:lnTo>
                  <a:lnTo>
                    <a:pt x="5" y="1331"/>
                  </a:lnTo>
                  <a:lnTo>
                    <a:pt x="6" y="1331"/>
                  </a:lnTo>
                  <a:close/>
                  <a:moveTo>
                    <a:pt x="6" y="1338"/>
                  </a:moveTo>
                  <a:lnTo>
                    <a:pt x="6" y="1343"/>
                  </a:lnTo>
                  <a:lnTo>
                    <a:pt x="5" y="1343"/>
                  </a:lnTo>
                  <a:lnTo>
                    <a:pt x="5" y="1338"/>
                  </a:lnTo>
                  <a:lnTo>
                    <a:pt x="6" y="1338"/>
                  </a:lnTo>
                  <a:close/>
                  <a:moveTo>
                    <a:pt x="6" y="1346"/>
                  </a:moveTo>
                  <a:lnTo>
                    <a:pt x="6" y="1351"/>
                  </a:lnTo>
                  <a:lnTo>
                    <a:pt x="5" y="1351"/>
                  </a:lnTo>
                  <a:lnTo>
                    <a:pt x="5" y="1346"/>
                  </a:lnTo>
                  <a:lnTo>
                    <a:pt x="6" y="1346"/>
                  </a:lnTo>
                  <a:close/>
                  <a:moveTo>
                    <a:pt x="6" y="1354"/>
                  </a:moveTo>
                  <a:lnTo>
                    <a:pt x="6" y="1358"/>
                  </a:lnTo>
                  <a:lnTo>
                    <a:pt x="5" y="1358"/>
                  </a:lnTo>
                  <a:lnTo>
                    <a:pt x="5" y="1354"/>
                  </a:lnTo>
                  <a:lnTo>
                    <a:pt x="6" y="1354"/>
                  </a:lnTo>
                  <a:close/>
                  <a:moveTo>
                    <a:pt x="6" y="1362"/>
                  </a:moveTo>
                  <a:lnTo>
                    <a:pt x="6" y="1366"/>
                  </a:lnTo>
                  <a:lnTo>
                    <a:pt x="5" y="1366"/>
                  </a:lnTo>
                  <a:lnTo>
                    <a:pt x="5" y="1362"/>
                  </a:lnTo>
                  <a:lnTo>
                    <a:pt x="6" y="1362"/>
                  </a:lnTo>
                  <a:close/>
                  <a:moveTo>
                    <a:pt x="6" y="1369"/>
                  </a:moveTo>
                  <a:lnTo>
                    <a:pt x="6" y="1374"/>
                  </a:lnTo>
                  <a:lnTo>
                    <a:pt x="5" y="1374"/>
                  </a:lnTo>
                  <a:lnTo>
                    <a:pt x="5" y="1369"/>
                  </a:lnTo>
                  <a:lnTo>
                    <a:pt x="6" y="1369"/>
                  </a:lnTo>
                  <a:close/>
                  <a:moveTo>
                    <a:pt x="6" y="1377"/>
                  </a:moveTo>
                  <a:lnTo>
                    <a:pt x="6" y="1381"/>
                  </a:lnTo>
                  <a:lnTo>
                    <a:pt x="5" y="1381"/>
                  </a:lnTo>
                  <a:lnTo>
                    <a:pt x="5" y="1377"/>
                  </a:lnTo>
                  <a:lnTo>
                    <a:pt x="6" y="1377"/>
                  </a:lnTo>
                  <a:close/>
                  <a:moveTo>
                    <a:pt x="6" y="1385"/>
                  </a:moveTo>
                  <a:lnTo>
                    <a:pt x="6" y="1389"/>
                  </a:lnTo>
                  <a:lnTo>
                    <a:pt x="5" y="1389"/>
                  </a:lnTo>
                  <a:lnTo>
                    <a:pt x="5" y="1385"/>
                  </a:lnTo>
                  <a:lnTo>
                    <a:pt x="6" y="1385"/>
                  </a:lnTo>
                  <a:close/>
                  <a:moveTo>
                    <a:pt x="6" y="1393"/>
                  </a:moveTo>
                  <a:lnTo>
                    <a:pt x="6" y="1397"/>
                  </a:lnTo>
                  <a:lnTo>
                    <a:pt x="5" y="1397"/>
                  </a:lnTo>
                  <a:lnTo>
                    <a:pt x="5" y="1393"/>
                  </a:lnTo>
                  <a:lnTo>
                    <a:pt x="6" y="1393"/>
                  </a:lnTo>
                  <a:close/>
                  <a:moveTo>
                    <a:pt x="6" y="1400"/>
                  </a:moveTo>
                  <a:lnTo>
                    <a:pt x="6" y="1405"/>
                  </a:lnTo>
                  <a:lnTo>
                    <a:pt x="5" y="1405"/>
                  </a:lnTo>
                  <a:lnTo>
                    <a:pt x="5" y="1400"/>
                  </a:lnTo>
                  <a:lnTo>
                    <a:pt x="6" y="1400"/>
                  </a:lnTo>
                  <a:close/>
                  <a:moveTo>
                    <a:pt x="6" y="1408"/>
                  </a:moveTo>
                  <a:lnTo>
                    <a:pt x="6" y="1412"/>
                  </a:lnTo>
                  <a:lnTo>
                    <a:pt x="5" y="1412"/>
                  </a:lnTo>
                  <a:lnTo>
                    <a:pt x="5" y="1408"/>
                  </a:lnTo>
                  <a:lnTo>
                    <a:pt x="6" y="1408"/>
                  </a:lnTo>
                  <a:close/>
                  <a:moveTo>
                    <a:pt x="6" y="1416"/>
                  </a:moveTo>
                  <a:lnTo>
                    <a:pt x="6" y="1420"/>
                  </a:lnTo>
                  <a:lnTo>
                    <a:pt x="5" y="1420"/>
                  </a:lnTo>
                  <a:lnTo>
                    <a:pt x="5" y="1416"/>
                  </a:lnTo>
                  <a:lnTo>
                    <a:pt x="6" y="1416"/>
                  </a:lnTo>
                  <a:close/>
                  <a:moveTo>
                    <a:pt x="6" y="1423"/>
                  </a:moveTo>
                  <a:lnTo>
                    <a:pt x="6" y="1428"/>
                  </a:lnTo>
                  <a:lnTo>
                    <a:pt x="5" y="1428"/>
                  </a:lnTo>
                  <a:lnTo>
                    <a:pt x="5" y="1423"/>
                  </a:lnTo>
                  <a:lnTo>
                    <a:pt x="6" y="1423"/>
                  </a:lnTo>
                  <a:close/>
                  <a:moveTo>
                    <a:pt x="6" y="1431"/>
                  </a:moveTo>
                  <a:lnTo>
                    <a:pt x="6" y="1436"/>
                  </a:lnTo>
                  <a:lnTo>
                    <a:pt x="5" y="1436"/>
                  </a:lnTo>
                  <a:lnTo>
                    <a:pt x="5" y="1431"/>
                  </a:lnTo>
                  <a:lnTo>
                    <a:pt x="6" y="1431"/>
                  </a:lnTo>
                  <a:close/>
                  <a:moveTo>
                    <a:pt x="6" y="1439"/>
                  </a:moveTo>
                  <a:lnTo>
                    <a:pt x="6" y="1443"/>
                  </a:lnTo>
                  <a:lnTo>
                    <a:pt x="5" y="1443"/>
                  </a:lnTo>
                  <a:lnTo>
                    <a:pt x="5" y="1439"/>
                  </a:lnTo>
                  <a:lnTo>
                    <a:pt x="6" y="1439"/>
                  </a:lnTo>
                  <a:close/>
                  <a:moveTo>
                    <a:pt x="6" y="1447"/>
                  </a:moveTo>
                  <a:lnTo>
                    <a:pt x="6" y="1451"/>
                  </a:lnTo>
                  <a:lnTo>
                    <a:pt x="5" y="1451"/>
                  </a:lnTo>
                  <a:lnTo>
                    <a:pt x="5" y="1447"/>
                  </a:lnTo>
                  <a:lnTo>
                    <a:pt x="6" y="1447"/>
                  </a:lnTo>
                  <a:close/>
                  <a:moveTo>
                    <a:pt x="6" y="1454"/>
                  </a:moveTo>
                  <a:lnTo>
                    <a:pt x="6" y="1459"/>
                  </a:lnTo>
                  <a:lnTo>
                    <a:pt x="5" y="1459"/>
                  </a:lnTo>
                  <a:lnTo>
                    <a:pt x="5" y="1454"/>
                  </a:lnTo>
                  <a:lnTo>
                    <a:pt x="6" y="1454"/>
                  </a:lnTo>
                  <a:close/>
                  <a:moveTo>
                    <a:pt x="6" y="1462"/>
                  </a:moveTo>
                  <a:lnTo>
                    <a:pt x="6" y="1467"/>
                  </a:lnTo>
                  <a:lnTo>
                    <a:pt x="5" y="1467"/>
                  </a:lnTo>
                  <a:lnTo>
                    <a:pt x="5" y="1462"/>
                  </a:lnTo>
                  <a:lnTo>
                    <a:pt x="6" y="1462"/>
                  </a:lnTo>
                  <a:close/>
                  <a:moveTo>
                    <a:pt x="6" y="1470"/>
                  </a:moveTo>
                  <a:lnTo>
                    <a:pt x="6" y="1474"/>
                  </a:lnTo>
                  <a:lnTo>
                    <a:pt x="5" y="1474"/>
                  </a:lnTo>
                  <a:lnTo>
                    <a:pt x="5" y="1470"/>
                  </a:lnTo>
                  <a:lnTo>
                    <a:pt x="6" y="1470"/>
                  </a:lnTo>
                  <a:close/>
                  <a:moveTo>
                    <a:pt x="6" y="1478"/>
                  </a:moveTo>
                  <a:lnTo>
                    <a:pt x="7" y="1482"/>
                  </a:lnTo>
                  <a:lnTo>
                    <a:pt x="5" y="1482"/>
                  </a:lnTo>
                  <a:lnTo>
                    <a:pt x="5" y="1478"/>
                  </a:lnTo>
                  <a:lnTo>
                    <a:pt x="6" y="1478"/>
                  </a:lnTo>
                  <a:close/>
                  <a:moveTo>
                    <a:pt x="7" y="1485"/>
                  </a:moveTo>
                  <a:lnTo>
                    <a:pt x="7" y="1490"/>
                  </a:lnTo>
                  <a:lnTo>
                    <a:pt x="5" y="1490"/>
                  </a:lnTo>
                  <a:lnTo>
                    <a:pt x="5" y="1485"/>
                  </a:lnTo>
                  <a:lnTo>
                    <a:pt x="7" y="1485"/>
                  </a:lnTo>
                  <a:close/>
                  <a:moveTo>
                    <a:pt x="7" y="1493"/>
                  </a:moveTo>
                  <a:lnTo>
                    <a:pt x="7" y="1498"/>
                  </a:lnTo>
                  <a:lnTo>
                    <a:pt x="5" y="1498"/>
                  </a:lnTo>
                  <a:lnTo>
                    <a:pt x="5" y="1493"/>
                  </a:lnTo>
                  <a:lnTo>
                    <a:pt x="7" y="1493"/>
                  </a:lnTo>
                  <a:close/>
                  <a:moveTo>
                    <a:pt x="7" y="1501"/>
                  </a:moveTo>
                  <a:lnTo>
                    <a:pt x="7" y="1505"/>
                  </a:lnTo>
                  <a:lnTo>
                    <a:pt x="5" y="1505"/>
                  </a:lnTo>
                  <a:lnTo>
                    <a:pt x="5" y="1501"/>
                  </a:lnTo>
                  <a:lnTo>
                    <a:pt x="7" y="1501"/>
                  </a:lnTo>
                  <a:close/>
                  <a:moveTo>
                    <a:pt x="7" y="1509"/>
                  </a:moveTo>
                  <a:lnTo>
                    <a:pt x="7" y="1513"/>
                  </a:lnTo>
                  <a:lnTo>
                    <a:pt x="5" y="1513"/>
                  </a:lnTo>
                  <a:lnTo>
                    <a:pt x="5" y="1509"/>
                  </a:lnTo>
                  <a:lnTo>
                    <a:pt x="7" y="1509"/>
                  </a:lnTo>
                  <a:close/>
                  <a:moveTo>
                    <a:pt x="7" y="1516"/>
                  </a:moveTo>
                  <a:lnTo>
                    <a:pt x="7" y="1521"/>
                  </a:lnTo>
                  <a:lnTo>
                    <a:pt x="5" y="1521"/>
                  </a:lnTo>
                  <a:lnTo>
                    <a:pt x="5" y="1516"/>
                  </a:lnTo>
                  <a:lnTo>
                    <a:pt x="7" y="1516"/>
                  </a:lnTo>
                  <a:close/>
                  <a:moveTo>
                    <a:pt x="7" y="1524"/>
                  </a:moveTo>
                  <a:lnTo>
                    <a:pt x="7" y="1528"/>
                  </a:lnTo>
                  <a:lnTo>
                    <a:pt x="6" y="1528"/>
                  </a:lnTo>
                  <a:lnTo>
                    <a:pt x="6" y="1524"/>
                  </a:lnTo>
                  <a:lnTo>
                    <a:pt x="7" y="1524"/>
                  </a:lnTo>
                  <a:close/>
                  <a:moveTo>
                    <a:pt x="7" y="1532"/>
                  </a:moveTo>
                  <a:lnTo>
                    <a:pt x="7" y="1536"/>
                  </a:lnTo>
                  <a:lnTo>
                    <a:pt x="6" y="1536"/>
                  </a:lnTo>
                  <a:lnTo>
                    <a:pt x="6" y="1532"/>
                  </a:lnTo>
                  <a:lnTo>
                    <a:pt x="7" y="1532"/>
                  </a:lnTo>
                  <a:close/>
                  <a:moveTo>
                    <a:pt x="7" y="1540"/>
                  </a:moveTo>
                  <a:lnTo>
                    <a:pt x="7" y="1544"/>
                  </a:lnTo>
                  <a:lnTo>
                    <a:pt x="6" y="1544"/>
                  </a:lnTo>
                  <a:lnTo>
                    <a:pt x="6" y="1540"/>
                  </a:lnTo>
                  <a:lnTo>
                    <a:pt x="7"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2" name="Freeform 13"/>
            <p:cNvSpPr>
              <a:spLocks noEditPoints="1"/>
            </p:cNvSpPr>
            <p:nvPr/>
          </p:nvSpPr>
          <p:spPr bwMode="auto">
            <a:xfrm>
              <a:off x="3723839" y="2051175"/>
              <a:ext cx="9525" cy="2451100"/>
            </a:xfrm>
            <a:custGeom>
              <a:avLst/>
              <a:gdLst>
                <a:gd name="T0" fmla="*/ 1 w 6"/>
                <a:gd name="T1" fmla="*/ 23 h 1544"/>
                <a:gd name="T2" fmla="*/ 1 w 6"/>
                <a:gd name="T3" fmla="*/ 51 h 1544"/>
                <a:gd name="T4" fmla="*/ 0 w 6"/>
                <a:gd name="T5" fmla="*/ 74 h 1544"/>
                <a:gd name="T6" fmla="*/ 0 w 6"/>
                <a:gd name="T7" fmla="*/ 93 h 1544"/>
                <a:gd name="T8" fmla="*/ 1 w 6"/>
                <a:gd name="T9" fmla="*/ 116 h 1544"/>
                <a:gd name="T10" fmla="*/ 1 w 6"/>
                <a:gd name="T11" fmla="*/ 147 h 1544"/>
                <a:gd name="T12" fmla="*/ 1 w 6"/>
                <a:gd name="T13" fmla="*/ 174 h 1544"/>
                <a:gd name="T14" fmla="*/ 0 w 6"/>
                <a:gd name="T15" fmla="*/ 198 h 1544"/>
                <a:gd name="T16" fmla="*/ 0 w 6"/>
                <a:gd name="T17" fmla="*/ 216 h 1544"/>
                <a:gd name="T18" fmla="*/ 2 w 6"/>
                <a:gd name="T19" fmla="*/ 240 h 1544"/>
                <a:gd name="T20" fmla="*/ 2 w 6"/>
                <a:gd name="T21" fmla="*/ 271 h 1544"/>
                <a:gd name="T22" fmla="*/ 2 w 6"/>
                <a:gd name="T23" fmla="*/ 298 h 1544"/>
                <a:gd name="T24" fmla="*/ 1 w 6"/>
                <a:gd name="T25" fmla="*/ 321 h 1544"/>
                <a:gd name="T26" fmla="*/ 1 w 6"/>
                <a:gd name="T27" fmla="*/ 340 h 1544"/>
                <a:gd name="T28" fmla="*/ 2 w 6"/>
                <a:gd name="T29" fmla="*/ 363 h 1544"/>
                <a:gd name="T30" fmla="*/ 2 w 6"/>
                <a:gd name="T31" fmla="*/ 394 h 1544"/>
                <a:gd name="T32" fmla="*/ 2 w 6"/>
                <a:gd name="T33" fmla="*/ 422 h 1544"/>
                <a:gd name="T34" fmla="*/ 1 w 6"/>
                <a:gd name="T35" fmla="*/ 445 h 1544"/>
                <a:gd name="T36" fmla="*/ 1 w 6"/>
                <a:gd name="T37" fmla="*/ 464 h 1544"/>
                <a:gd name="T38" fmla="*/ 2 w 6"/>
                <a:gd name="T39" fmla="*/ 487 h 1544"/>
                <a:gd name="T40" fmla="*/ 3 w 6"/>
                <a:gd name="T41" fmla="*/ 518 h 1544"/>
                <a:gd name="T42" fmla="*/ 3 w 6"/>
                <a:gd name="T43" fmla="*/ 546 h 1544"/>
                <a:gd name="T44" fmla="*/ 2 w 6"/>
                <a:gd name="T45" fmla="*/ 569 h 1544"/>
                <a:gd name="T46" fmla="*/ 2 w 6"/>
                <a:gd name="T47" fmla="*/ 588 h 1544"/>
                <a:gd name="T48" fmla="*/ 3 w 6"/>
                <a:gd name="T49" fmla="*/ 611 h 1544"/>
                <a:gd name="T50" fmla="*/ 3 w 6"/>
                <a:gd name="T51" fmla="*/ 642 h 1544"/>
                <a:gd name="T52" fmla="*/ 3 w 6"/>
                <a:gd name="T53" fmla="*/ 670 h 1544"/>
                <a:gd name="T54" fmla="*/ 2 w 6"/>
                <a:gd name="T55" fmla="*/ 693 h 1544"/>
                <a:gd name="T56" fmla="*/ 2 w 6"/>
                <a:gd name="T57" fmla="*/ 712 h 1544"/>
                <a:gd name="T58" fmla="*/ 3 w 6"/>
                <a:gd name="T59" fmla="*/ 735 h 1544"/>
                <a:gd name="T60" fmla="*/ 3 w 6"/>
                <a:gd name="T61" fmla="*/ 766 h 1544"/>
                <a:gd name="T62" fmla="*/ 4 w 6"/>
                <a:gd name="T63" fmla="*/ 793 h 1544"/>
                <a:gd name="T64" fmla="*/ 2 w 6"/>
                <a:gd name="T65" fmla="*/ 817 h 1544"/>
                <a:gd name="T66" fmla="*/ 3 w 6"/>
                <a:gd name="T67" fmla="*/ 835 h 1544"/>
                <a:gd name="T68" fmla="*/ 4 w 6"/>
                <a:gd name="T69" fmla="*/ 859 h 1544"/>
                <a:gd name="T70" fmla="*/ 4 w 6"/>
                <a:gd name="T71" fmla="*/ 890 h 1544"/>
                <a:gd name="T72" fmla="*/ 4 w 6"/>
                <a:gd name="T73" fmla="*/ 917 h 1544"/>
                <a:gd name="T74" fmla="*/ 3 w 6"/>
                <a:gd name="T75" fmla="*/ 940 h 1544"/>
                <a:gd name="T76" fmla="*/ 3 w 6"/>
                <a:gd name="T77" fmla="*/ 959 h 1544"/>
                <a:gd name="T78" fmla="*/ 4 w 6"/>
                <a:gd name="T79" fmla="*/ 982 h 1544"/>
                <a:gd name="T80" fmla="*/ 4 w 6"/>
                <a:gd name="T81" fmla="*/ 1013 h 1544"/>
                <a:gd name="T82" fmla="*/ 4 w 6"/>
                <a:gd name="T83" fmla="*/ 1041 h 1544"/>
                <a:gd name="T84" fmla="*/ 3 w 6"/>
                <a:gd name="T85" fmla="*/ 1064 h 1544"/>
                <a:gd name="T86" fmla="*/ 3 w 6"/>
                <a:gd name="T87" fmla="*/ 1083 h 1544"/>
                <a:gd name="T88" fmla="*/ 5 w 6"/>
                <a:gd name="T89" fmla="*/ 1106 h 1544"/>
                <a:gd name="T90" fmla="*/ 5 w 6"/>
                <a:gd name="T91" fmla="*/ 1137 h 1544"/>
                <a:gd name="T92" fmla="*/ 5 w 6"/>
                <a:gd name="T93" fmla="*/ 1165 h 1544"/>
                <a:gd name="T94" fmla="*/ 4 w 6"/>
                <a:gd name="T95" fmla="*/ 1188 h 1544"/>
                <a:gd name="T96" fmla="*/ 4 w 6"/>
                <a:gd name="T97" fmla="*/ 1207 h 1544"/>
                <a:gd name="T98" fmla="*/ 5 w 6"/>
                <a:gd name="T99" fmla="*/ 1230 h 1544"/>
                <a:gd name="T100" fmla="*/ 5 w 6"/>
                <a:gd name="T101" fmla="*/ 1261 h 1544"/>
                <a:gd name="T102" fmla="*/ 5 w 6"/>
                <a:gd name="T103" fmla="*/ 1289 h 1544"/>
                <a:gd name="T104" fmla="*/ 4 w 6"/>
                <a:gd name="T105" fmla="*/ 1312 h 1544"/>
                <a:gd name="T106" fmla="*/ 4 w 6"/>
                <a:gd name="T107" fmla="*/ 1331 h 1544"/>
                <a:gd name="T108" fmla="*/ 5 w 6"/>
                <a:gd name="T109" fmla="*/ 1354 h 1544"/>
                <a:gd name="T110" fmla="*/ 6 w 6"/>
                <a:gd name="T111" fmla="*/ 1385 h 1544"/>
                <a:gd name="T112" fmla="*/ 6 w 6"/>
                <a:gd name="T113" fmla="*/ 1413 h 1544"/>
                <a:gd name="T114" fmla="*/ 5 w 6"/>
                <a:gd name="T115" fmla="*/ 1436 h 1544"/>
                <a:gd name="T116" fmla="*/ 5 w 6"/>
                <a:gd name="T117" fmla="*/ 1455 h 1544"/>
                <a:gd name="T118" fmla="*/ 6 w 6"/>
                <a:gd name="T119" fmla="*/ 1478 h 1544"/>
                <a:gd name="T120" fmla="*/ 6 w 6"/>
                <a:gd name="T121" fmla="*/ 1509 h 1544"/>
                <a:gd name="T122" fmla="*/ 6 w 6"/>
                <a:gd name="T123" fmla="*/ 1536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 h="1544">
                  <a:moveTo>
                    <a:pt x="1" y="0"/>
                  </a:moveTo>
                  <a:lnTo>
                    <a:pt x="1" y="4"/>
                  </a:lnTo>
                  <a:lnTo>
                    <a:pt x="0" y="4"/>
                  </a:lnTo>
                  <a:lnTo>
                    <a:pt x="0" y="0"/>
                  </a:lnTo>
                  <a:lnTo>
                    <a:pt x="1" y="0"/>
                  </a:lnTo>
                  <a:close/>
                  <a:moveTo>
                    <a:pt x="1" y="7"/>
                  </a:moveTo>
                  <a:lnTo>
                    <a:pt x="1" y="12"/>
                  </a:lnTo>
                  <a:lnTo>
                    <a:pt x="0" y="12"/>
                  </a:lnTo>
                  <a:lnTo>
                    <a:pt x="0" y="7"/>
                  </a:lnTo>
                  <a:lnTo>
                    <a:pt x="1" y="7"/>
                  </a:lnTo>
                  <a:close/>
                  <a:moveTo>
                    <a:pt x="1" y="15"/>
                  </a:moveTo>
                  <a:lnTo>
                    <a:pt x="1" y="20"/>
                  </a:lnTo>
                  <a:lnTo>
                    <a:pt x="0" y="20"/>
                  </a:lnTo>
                  <a:lnTo>
                    <a:pt x="0" y="15"/>
                  </a:lnTo>
                  <a:lnTo>
                    <a:pt x="1" y="15"/>
                  </a:lnTo>
                  <a:close/>
                  <a:moveTo>
                    <a:pt x="1" y="23"/>
                  </a:moveTo>
                  <a:lnTo>
                    <a:pt x="1" y="27"/>
                  </a:lnTo>
                  <a:lnTo>
                    <a:pt x="0" y="27"/>
                  </a:lnTo>
                  <a:lnTo>
                    <a:pt x="0" y="23"/>
                  </a:lnTo>
                  <a:lnTo>
                    <a:pt x="1" y="23"/>
                  </a:lnTo>
                  <a:close/>
                  <a:moveTo>
                    <a:pt x="1" y="31"/>
                  </a:moveTo>
                  <a:lnTo>
                    <a:pt x="1" y="35"/>
                  </a:lnTo>
                  <a:lnTo>
                    <a:pt x="0" y="35"/>
                  </a:lnTo>
                  <a:lnTo>
                    <a:pt x="0" y="31"/>
                  </a:lnTo>
                  <a:lnTo>
                    <a:pt x="1" y="31"/>
                  </a:lnTo>
                  <a:close/>
                  <a:moveTo>
                    <a:pt x="1" y="38"/>
                  </a:moveTo>
                  <a:lnTo>
                    <a:pt x="1" y="43"/>
                  </a:lnTo>
                  <a:lnTo>
                    <a:pt x="0" y="43"/>
                  </a:lnTo>
                  <a:lnTo>
                    <a:pt x="0" y="38"/>
                  </a:lnTo>
                  <a:lnTo>
                    <a:pt x="1" y="38"/>
                  </a:lnTo>
                  <a:close/>
                  <a:moveTo>
                    <a:pt x="1" y="46"/>
                  </a:moveTo>
                  <a:lnTo>
                    <a:pt x="1" y="51"/>
                  </a:lnTo>
                  <a:lnTo>
                    <a:pt x="0" y="51"/>
                  </a:lnTo>
                  <a:lnTo>
                    <a:pt x="0" y="46"/>
                  </a:lnTo>
                  <a:lnTo>
                    <a:pt x="1" y="46"/>
                  </a:lnTo>
                  <a:close/>
                  <a:moveTo>
                    <a:pt x="1" y="54"/>
                  </a:moveTo>
                  <a:lnTo>
                    <a:pt x="1" y="58"/>
                  </a:lnTo>
                  <a:lnTo>
                    <a:pt x="0" y="58"/>
                  </a:lnTo>
                  <a:lnTo>
                    <a:pt x="0" y="54"/>
                  </a:lnTo>
                  <a:lnTo>
                    <a:pt x="1" y="54"/>
                  </a:lnTo>
                  <a:close/>
                  <a:moveTo>
                    <a:pt x="1" y="62"/>
                  </a:moveTo>
                  <a:lnTo>
                    <a:pt x="1" y="66"/>
                  </a:lnTo>
                  <a:lnTo>
                    <a:pt x="0" y="66"/>
                  </a:lnTo>
                  <a:lnTo>
                    <a:pt x="0" y="62"/>
                  </a:lnTo>
                  <a:lnTo>
                    <a:pt x="1" y="62"/>
                  </a:lnTo>
                  <a:close/>
                  <a:moveTo>
                    <a:pt x="1" y="69"/>
                  </a:moveTo>
                  <a:lnTo>
                    <a:pt x="1" y="74"/>
                  </a:lnTo>
                  <a:lnTo>
                    <a:pt x="0" y="74"/>
                  </a:lnTo>
                  <a:lnTo>
                    <a:pt x="0" y="69"/>
                  </a:lnTo>
                  <a:lnTo>
                    <a:pt x="1" y="69"/>
                  </a:lnTo>
                  <a:close/>
                  <a:moveTo>
                    <a:pt x="1" y="77"/>
                  </a:moveTo>
                  <a:lnTo>
                    <a:pt x="1" y="82"/>
                  </a:lnTo>
                  <a:lnTo>
                    <a:pt x="0" y="82"/>
                  </a:lnTo>
                  <a:lnTo>
                    <a:pt x="0" y="77"/>
                  </a:lnTo>
                  <a:lnTo>
                    <a:pt x="1" y="77"/>
                  </a:lnTo>
                  <a:close/>
                  <a:moveTo>
                    <a:pt x="1" y="85"/>
                  </a:moveTo>
                  <a:lnTo>
                    <a:pt x="1" y="89"/>
                  </a:lnTo>
                  <a:lnTo>
                    <a:pt x="0" y="89"/>
                  </a:lnTo>
                  <a:lnTo>
                    <a:pt x="0" y="85"/>
                  </a:lnTo>
                  <a:lnTo>
                    <a:pt x="1" y="85"/>
                  </a:lnTo>
                  <a:close/>
                  <a:moveTo>
                    <a:pt x="1" y="93"/>
                  </a:moveTo>
                  <a:lnTo>
                    <a:pt x="1" y="97"/>
                  </a:lnTo>
                  <a:lnTo>
                    <a:pt x="0" y="97"/>
                  </a:lnTo>
                  <a:lnTo>
                    <a:pt x="0" y="93"/>
                  </a:lnTo>
                  <a:lnTo>
                    <a:pt x="1" y="93"/>
                  </a:lnTo>
                  <a:close/>
                  <a:moveTo>
                    <a:pt x="1" y="100"/>
                  </a:moveTo>
                  <a:lnTo>
                    <a:pt x="1" y="105"/>
                  </a:lnTo>
                  <a:lnTo>
                    <a:pt x="0" y="105"/>
                  </a:lnTo>
                  <a:lnTo>
                    <a:pt x="0" y="100"/>
                  </a:lnTo>
                  <a:lnTo>
                    <a:pt x="1" y="100"/>
                  </a:lnTo>
                  <a:close/>
                  <a:moveTo>
                    <a:pt x="1" y="108"/>
                  </a:moveTo>
                  <a:lnTo>
                    <a:pt x="1" y="112"/>
                  </a:lnTo>
                  <a:lnTo>
                    <a:pt x="0" y="112"/>
                  </a:lnTo>
                  <a:lnTo>
                    <a:pt x="0" y="108"/>
                  </a:lnTo>
                  <a:lnTo>
                    <a:pt x="1" y="108"/>
                  </a:lnTo>
                  <a:close/>
                  <a:moveTo>
                    <a:pt x="1" y="116"/>
                  </a:moveTo>
                  <a:lnTo>
                    <a:pt x="1" y="120"/>
                  </a:lnTo>
                  <a:lnTo>
                    <a:pt x="0" y="120"/>
                  </a:lnTo>
                  <a:lnTo>
                    <a:pt x="0" y="116"/>
                  </a:lnTo>
                  <a:lnTo>
                    <a:pt x="1" y="116"/>
                  </a:lnTo>
                  <a:close/>
                  <a:moveTo>
                    <a:pt x="1" y="124"/>
                  </a:moveTo>
                  <a:lnTo>
                    <a:pt x="1" y="128"/>
                  </a:lnTo>
                  <a:lnTo>
                    <a:pt x="0" y="128"/>
                  </a:lnTo>
                  <a:lnTo>
                    <a:pt x="0" y="124"/>
                  </a:lnTo>
                  <a:lnTo>
                    <a:pt x="1" y="124"/>
                  </a:lnTo>
                  <a:close/>
                  <a:moveTo>
                    <a:pt x="1" y="131"/>
                  </a:moveTo>
                  <a:lnTo>
                    <a:pt x="1" y="136"/>
                  </a:lnTo>
                  <a:lnTo>
                    <a:pt x="0" y="136"/>
                  </a:lnTo>
                  <a:lnTo>
                    <a:pt x="0" y="131"/>
                  </a:lnTo>
                  <a:lnTo>
                    <a:pt x="1" y="131"/>
                  </a:lnTo>
                  <a:close/>
                  <a:moveTo>
                    <a:pt x="1" y="139"/>
                  </a:moveTo>
                  <a:lnTo>
                    <a:pt x="1" y="143"/>
                  </a:lnTo>
                  <a:lnTo>
                    <a:pt x="0" y="143"/>
                  </a:lnTo>
                  <a:lnTo>
                    <a:pt x="0" y="139"/>
                  </a:lnTo>
                  <a:lnTo>
                    <a:pt x="1" y="139"/>
                  </a:lnTo>
                  <a:close/>
                  <a:moveTo>
                    <a:pt x="1" y="147"/>
                  </a:moveTo>
                  <a:lnTo>
                    <a:pt x="1" y="151"/>
                  </a:lnTo>
                  <a:lnTo>
                    <a:pt x="0" y="151"/>
                  </a:lnTo>
                  <a:lnTo>
                    <a:pt x="0" y="147"/>
                  </a:lnTo>
                  <a:lnTo>
                    <a:pt x="1" y="147"/>
                  </a:lnTo>
                  <a:close/>
                  <a:moveTo>
                    <a:pt x="1" y="154"/>
                  </a:moveTo>
                  <a:lnTo>
                    <a:pt x="1" y="159"/>
                  </a:lnTo>
                  <a:lnTo>
                    <a:pt x="0" y="159"/>
                  </a:lnTo>
                  <a:lnTo>
                    <a:pt x="0" y="154"/>
                  </a:lnTo>
                  <a:lnTo>
                    <a:pt x="1" y="154"/>
                  </a:lnTo>
                  <a:close/>
                  <a:moveTo>
                    <a:pt x="1" y="162"/>
                  </a:moveTo>
                  <a:lnTo>
                    <a:pt x="1" y="167"/>
                  </a:lnTo>
                  <a:lnTo>
                    <a:pt x="0" y="167"/>
                  </a:lnTo>
                  <a:lnTo>
                    <a:pt x="0" y="162"/>
                  </a:lnTo>
                  <a:lnTo>
                    <a:pt x="1" y="162"/>
                  </a:lnTo>
                  <a:close/>
                  <a:moveTo>
                    <a:pt x="1" y="170"/>
                  </a:moveTo>
                  <a:lnTo>
                    <a:pt x="1" y="174"/>
                  </a:lnTo>
                  <a:lnTo>
                    <a:pt x="0" y="174"/>
                  </a:lnTo>
                  <a:lnTo>
                    <a:pt x="0" y="170"/>
                  </a:lnTo>
                  <a:lnTo>
                    <a:pt x="1" y="170"/>
                  </a:lnTo>
                  <a:close/>
                  <a:moveTo>
                    <a:pt x="1" y="178"/>
                  </a:moveTo>
                  <a:lnTo>
                    <a:pt x="1" y="182"/>
                  </a:lnTo>
                  <a:lnTo>
                    <a:pt x="0" y="182"/>
                  </a:lnTo>
                  <a:lnTo>
                    <a:pt x="0" y="178"/>
                  </a:lnTo>
                  <a:lnTo>
                    <a:pt x="1" y="178"/>
                  </a:lnTo>
                  <a:close/>
                  <a:moveTo>
                    <a:pt x="1" y="185"/>
                  </a:moveTo>
                  <a:lnTo>
                    <a:pt x="1" y="190"/>
                  </a:lnTo>
                  <a:lnTo>
                    <a:pt x="0" y="190"/>
                  </a:lnTo>
                  <a:lnTo>
                    <a:pt x="0" y="185"/>
                  </a:lnTo>
                  <a:lnTo>
                    <a:pt x="1" y="185"/>
                  </a:lnTo>
                  <a:close/>
                  <a:moveTo>
                    <a:pt x="1" y="193"/>
                  </a:moveTo>
                  <a:lnTo>
                    <a:pt x="1" y="198"/>
                  </a:lnTo>
                  <a:lnTo>
                    <a:pt x="0" y="198"/>
                  </a:lnTo>
                  <a:lnTo>
                    <a:pt x="0" y="193"/>
                  </a:lnTo>
                  <a:lnTo>
                    <a:pt x="1" y="193"/>
                  </a:lnTo>
                  <a:close/>
                  <a:moveTo>
                    <a:pt x="1" y="201"/>
                  </a:moveTo>
                  <a:lnTo>
                    <a:pt x="1" y="205"/>
                  </a:lnTo>
                  <a:lnTo>
                    <a:pt x="0" y="205"/>
                  </a:lnTo>
                  <a:lnTo>
                    <a:pt x="0" y="201"/>
                  </a:lnTo>
                  <a:lnTo>
                    <a:pt x="1" y="201"/>
                  </a:lnTo>
                  <a:close/>
                  <a:moveTo>
                    <a:pt x="1" y="209"/>
                  </a:moveTo>
                  <a:lnTo>
                    <a:pt x="1" y="213"/>
                  </a:lnTo>
                  <a:lnTo>
                    <a:pt x="0" y="213"/>
                  </a:lnTo>
                  <a:lnTo>
                    <a:pt x="0" y="209"/>
                  </a:lnTo>
                  <a:lnTo>
                    <a:pt x="1" y="209"/>
                  </a:lnTo>
                  <a:close/>
                  <a:moveTo>
                    <a:pt x="1" y="216"/>
                  </a:moveTo>
                  <a:lnTo>
                    <a:pt x="1" y="221"/>
                  </a:lnTo>
                  <a:lnTo>
                    <a:pt x="0" y="221"/>
                  </a:lnTo>
                  <a:lnTo>
                    <a:pt x="0" y="216"/>
                  </a:lnTo>
                  <a:lnTo>
                    <a:pt x="1" y="216"/>
                  </a:lnTo>
                  <a:close/>
                  <a:moveTo>
                    <a:pt x="1" y="224"/>
                  </a:moveTo>
                  <a:lnTo>
                    <a:pt x="1" y="229"/>
                  </a:lnTo>
                  <a:lnTo>
                    <a:pt x="0" y="229"/>
                  </a:lnTo>
                  <a:lnTo>
                    <a:pt x="0" y="224"/>
                  </a:lnTo>
                  <a:lnTo>
                    <a:pt x="1" y="224"/>
                  </a:lnTo>
                  <a:close/>
                  <a:moveTo>
                    <a:pt x="1" y="232"/>
                  </a:moveTo>
                  <a:lnTo>
                    <a:pt x="1" y="236"/>
                  </a:lnTo>
                  <a:lnTo>
                    <a:pt x="0" y="236"/>
                  </a:lnTo>
                  <a:lnTo>
                    <a:pt x="0" y="232"/>
                  </a:lnTo>
                  <a:lnTo>
                    <a:pt x="1" y="232"/>
                  </a:lnTo>
                  <a:close/>
                  <a:moveTo>
                    <a:pt x="2" y="240"/>
                  </a:moveTo>
                  <a:lnTo>
                    <a:pt x="2" y="244"/>
                  </a:lnTo>
                  <a:lnTo>
                    <a:pt x="0" y="244"/>
                  </a:lnTo>
                  <a:lnTo>
                    <a:pt x="0" y="240"/>
                  </a:lnTo>
                  <a:lnTo>
                    <a:pt x="2" y="240"/>
                  </a:lnTo>
                  <a:close/>
                  <a:moveTo>
                    <a:pt x="2" y="247"/>
                  </a:moveTo>
                  <a:lnTo>
                    <a:pt x="2" y="252"/>
                  </a:lnTo>
                  <a:lnTo>
                    <a:pt x="0" y="252"/>
                  </a:lnTo>
                  <a:lnTo>
                    <a:pt x="0" y="247"/>
                  </a:lnTo>
                  <a:lnTo>
                    <a:pt x="2" y="247"/>
                  </a:lnTo>
                  <a:close/>
                  <a:moveTo>
                    <a:pt x="2" y="255"/>
                  </a:moveTo>
                  <a:lnTo>
                    <a:pt x="2" y="260"/>
                  </a:lnTo>
                  <a:lnTo>
                    <a:pt x="1" y="260"/>
                  </a:lnTo>
                  <a:lnTo>
                    <a:pt x="0" y="255"/>
                  </a:lnTo>
                  <a:lnTo>
                    <a:pt x="2" y="255"/>
                  </a:lnTo>
                  <a:close/>
                  <a:moveTo>
                    <a:pt x="2" y="263"/>
                  </a:moveTo>
                  <a:lnTo>
                    <a:pt x="2" y="267"/>
                  </a:lnTo>
                  <a:lnTo>
                    <a:pt x="1" y="267"/>
                  </a:lnTo>
                  <a:lnTo>
                    <a:pt x="1" y="263"/>
                  </a:lnTo>
                  <a:lnTo>
                    <a:pt x="2" y="263"/>
                  </a:lnTo>
                  <a:close/>
                  <a:moveTo>
                    <a:pt x="2" y="271"/>
                  </a:moveTo>
                  <a:lnTo>
                    <a:pt x="2" y="275"/>
                  </a:lnTo>
                  <a:lnTo>
                    <a:pt x="1" y="275"/>
                  </a:lnTo>
                  <a:lnTo>
                    <a:pt x="1" y="271"/>
                  </a:lnTo>
                  <a:lnTo>
                    <a:pt x="2" y="271"/>
                  </a:lnTo>
                  <a:close/>
                  <a:moveTo>
                    <a:pt x="2" y="278"/>
                  </a:moveTo>
                  <a:lnTo>
                    <a:pt x="2" y="283"/>
                  </a:lnTo>
                  <a:lnTo>
                    <a:pt x="1" y="283"/>
                  </a:lnTo>
                  <a:lnTo>
                    <a:pt x="1" y="278"/>
                  </a:lnTo>
                  <a:lnTo>
                    <a:pt x="2" y="278"/>
                  </a:lnTo>
                  <a:close/>
                  <a:moveTo>
                    <a:pt x="2" y="286"/>
                  </a:moveTo>
                  <a:lnTo>
                    <a:pt x="2" y="290"/>
                  </a:lnTo>
                  <a:lnTo>
                    <a:pt x="1" y="290"/>
                  </a:lnTo>
                  <a:lnTo>
                    <a:pt x="1" y="286"/>
                  </a:lnTo>
                  <a:lnTo>
                    <a:pt x="2" y="286"/>
                  </a:lnTo>
                  <a:close/>
                  <a:moveTo>
                    <a:pt x="2" y="294"/>
                  </a:moveTo>
                  <a:lnTo>
                    <a:pt x="2" y="298"/>
                  </a:lnTo>
                  <a:lnTo>
                    <a:pt x="1" y="298"/>
                  </a:lnTo>
                  <a:lnTo>
                    <a:pt x="1" y="294"/>
                  </a:lnTo>
                  <a:lnTo>
                    <a:pt x="2" y="294"/>
                  </a:lnTo>
                  <a:close/>
                  <a:moveTo>
                    <a:pt x="2" y="302"/>
                  </a:moveTo>
                  <a:lnTo>
                    <a:pt x="2" y="306"/>
                  </a:lnTo>
                  <a:lnTo>
                    <a:pt x="1" y="306"/>
                  </a:lnTo>
                  <a:lnTo>
                    <a:pt x="1" y="302"/>
                  </a:lnTo>
                  <a:lnTo>
                    <a:pt x="2" y="302"/>
                  </a:lnTo>
                  <a:close/>
                  <a:moveTo>
                    <a:pt x="2" y="309"/>
                  </a:moveTo>
                  <a:lnTo>
                    <a:pt x="2" y="314"/>
                  </a:lnTo>
                  <a:lnTo>
                    <a:pt x="1" y="314"/>
                  </a:lnTo>
                  <a:lnTo>
                    <a:pt x="1" y="309"/>
                  </a:lnTo>
                  <a:lnTo>
                    <a:pt x="2" y="309"/>
                  </a:lnTo>
                  <a:close/>
                  <a:moveTo>
                    <a:pt x="2" y="317"/>
                  </a:moveTo>
                  <a:lnTo>
                    <a:pt x="2" y="321"/>
                  </a:lnTo>
                  <a:lnTo>
                    <a:pt x="1" y="321"/>
                  </a:lnTo>
                  <a:lnTo>
                    <a:pt x="1" y="317"/>
                  </a:lnTo>
                  <a:lnTo>
                    <a:pt x="2" y="317"/>
                  </a:lnTo>
                  <a:close/>
                  <a:moveTo>
                    <a:pt x="2" y="325"/>
                  </a:moveTo>
                  <a:lnTo>
                    <a:pt x="2" y="329"/>
                  </a:lnTo>
                  <a:lnTo>
                    <a:pt x="1" y="329"/>
                  </a:lnTo>
                  <a:lnTo>
                    <a:pt x="1" y="325"/>
                  </a:lnTo>
                  <a:lnTo>
                    <a:pt x="2" y="325"/>
                  </a:lnTo>
                  <a:close/>
                  <a:moveTo>
                    <a:pt x="2" y="332"/>
                  </a:moveTo>
                  <a:lnTo>
                    <a:pt x="2" y="337"/>
                  </a:lnTo>
                  <a:lnTo>
                    <a:pt x="1" y="337"/>
                  </a:lnTo>
                  <a:lnTo>
                    <a:pt x="1" y="332"/>
                  </a:lnTo>
                  <a:lnTo>
                    <a:pt x="2" y="332"/>
                  </a:lnTo>
                  <a:close/>
                  <a:moveTo>
                    <a:pt x="2" y="340"/>
                  </a:moveTo>
                  <a:lnTo>
                    <a:pt x="2" y="345"/>
                  </a:lnTo>
                  <a:lnTo>
                    <a:pt x="1" y="345"/>
                  </a:lnTo>
                  <a:lnTo>
                    <a:pt x="1" y="340"/>
                  </a:lnTo>
                  <a:lnTo>
                    <a:pt x="2" y="340"/>
                  </a:lnTo>
                  <a:close/>
                  <a:moveTo>
                    <a:pt x="2" y="348"/>
                  </a:moveTo>
                  <a:lnTo>
                    <a:pt x="2" y="352"/>
                  </a:lnTo>
                  <a:lnTo>
                    <a:pt x="1" y="352"/>
                  </a:lnTo>
                  <a:lnTo>
                    <a:pt x="1" y="348"/>
                  </a:lnTo>
                  <a:lnTo>
                    <a:pt x="2" y="348"/>
                  </a:lnTo>
                  <a:close/>
                  <a:moveTo>
                    <a:pt x="2" y="356"/>
                  </a:moveTo>
                  <a:lnTo>
                    <a:pt x="2" y="360"/>
                  </a:lnTo>
                  <a:lnTo>
                    <a:pt x="1" y="360"/>
                  </a:lnTo>
                  <a:lnTo>
                    <a:pt x="1" y="356"/>
                  </a:lnTo>
                  <a:lnTo>
                    <a:pt x="2" y="356"/>
                  </a:lnTo>
                  <a:close/>
                  <a:moveTo>
                    <a:pt x="2" y="363"/>
                  </a:moveTo>
                  <a:lnTo>
                    <a:pt x="2" y="368"/>
                  </a:lnTo>
                  <a:lnTo>
                    <a:pt x="1" y="368"/>
                  </a:lnTo>
                  <a:lnTo>
                    <a:pt x="1" y="363"/>
                  </a:lnTo>
                  <a:lnTo>
                    <a:pt x="2" y="363"/>
                  </a:lnTo>
                  <a:close/>
                  <a:moveTo>
                    <a:pt x="2" y="371"/>
                  </a:moveTo>
                  <a:lnTo>
                    <a:pt x="2" y="376"/>
                  </a:lnTo>
                  <a:lnTo>
                    <a:pt x="1" y="376"/>
                  </a:lnTo>
                  <a:lnTo>
                    <a:pt x="1" y="371"/>
                  </a:lnTo>
                  <a:lnTo>
                    <a:pt x="2" y="371"/>
                  </a:lnTo>
                  <a:close/>
                  <a:moveTo>
                    <a:pt x="2" y="379"/>
                  </a:moveTo>
                  <a:lnTo>
                    <a:pt x="2" y="383"/>
                  </a:lnTo>
                  <a:lnTo>
                    <a:pt x="1" y="383"/>
                  </a:lnTo>
                  <a:lnTo>
                    <a:pt x="1" y="379"/>
                  </a:lnTo>
                  <a:lnTo>
                    <a:pt x="2" y="379"/>
                  </a:lnTo>
                  <a:close/>
                  <a:moveTo>
                    <a:pt x="2" y="387"/>
                  </a:moveTo>
                  <a:lnTo>
                    <a:pt x="2" y="391"/>
                  </a:lnTo>
                  <a:lnTo>
                    <a:pt x="1" y="391"/>
                  </a:lnTo>
                  <a:lnTo>
                    <a:pt x="1" y="387"/>
                  </a:lnTo>
                  <a:lnTo>
                    <a:pt x="2" y="387"/>
                  </a:lnTo>
                  <a:close/>
                  <a:moveTo>
                    <a:pt x="2" y="394"/>
                  </a:moveTo>
                  <a:lnTo>
                    <a:pt x="2" y="399"/>
                  </a:lnTo>
                  <a:lnTo>
                    <a:pt x="1" y="399"/>
                  </a:lnTo>
                  <a:lnTo>
                    <a:pt x="1" y="394"/>
                  </a:lnTo>
                  <a:lnTo>
                    <a:pt x="2" y="394"/>
                  </a:lnTo>
                  <a:close/>
                  <a:moveTo>
                    <a:pt x="2" y="402"/>
                  </a:moveTo>
                  <a:lnTo>
                    <a:pt x="2" y="407"/>
                  </a:lnTo>
                  <a:lnTo>
                    <a:pt x="1" y="407"/>
                  </a:lnTo>
                  <a:lnTo>
                    <a:pt x="1" y="402"/>
                  </a:lnTo>
                  <a:lnTo>
                    <a:pt x="2" y="402"/>
                  </a:lnTo>
                  <a:close/>
                  <a:moveTo>
                    <a:pt x="2" y="410"/>
                  </a:moveTo>
                  <a:lnTo>
                    <a:pt x="2" y="414"/>
                  </a:lnTo>
                  <a:lnTo>
                    <a:pt x="1" y="414"/>
                  </a:lnTo>
                  <a:lnTo>
                    <a:pt x="1" y="410"/>
                  </a:lnTo>
                  <a:lnTo>
                    <a:pt x="2" y="410"/>
                  </a:lnTo>
                  <a:close/>
                  <a:moveTo>
                    <a:pt x="2" y="418"/>
                  </a:moveTo>
                  <a:lnTo>
                    <a:pt x="2" y="422"/>
                  </a:lnTo>
                  <a:lnTo>
                    <a:pt x="1" y="422"/>
                  </a:lnTo>
                  <a:lnTo>
                    <a:pt x="1" y="418"/>
                  </a:lnTo>
                  <a:lnTo>
                    <a:pt x="2" y="418"/>
                  </a:lnTo>
                  <a:close/>
                  <a:moveTo>
                    <a:pt x="2" y="425"/>
                  </a:moveTo>
                  <a:lnTo>
                    <a:pt x="2" y="430"/>
                  </a:lnTo>
                  <a:lnTo>
                    <a:pt x="1" y="430"/>
                  </a:lnTo>
                  <a:lnTo>
                    <a:pt x="1" y="425"/>
                  </a:lnTo>
                  <a:lnTo>
                    <a:pt x="2" y="425"/>
                  </a:lnTo>
                  <a:close/>
                  <a:moveTo>
                    <a:pt x="2" y="433"/>
                  </a:moveTo>
                  <a:lnTo>
                    <a:pt x="2" y="437"/>
                  </a:lnTo>
                  <a:lnTo>
                    <a:pt x="1" y="437"/>
                  </a:lnTo>
                  <a:lnTo>
                    <a:pt x="1" y="433"/>
                  </a:lnTo>
                  <a:lnTo>
                    <a:pt x="2" y="433"/>
                  </a:lnTo>
                  <a:close/>
                  <a:moveTo>
                    <a:pt x="2" y="441"/>
                  </a:moveTo>
                  <a:lnTo>
                    <a:pt x="2" y="445"/>
                  </a:lnTo>
                  <a:lnTo>
                    <a:pt x="1" y="445"/>
                  </a:lnTo>
                  <a:lnTo>
                    <a:pt x="1" y="441"/>
                  </a:lnTo>
                  <a:lnTo>
                    <a:pt x="2" y="441"/>
                  </a:lnTo>
                  <a:close/>
                  <a:moveTo>
                    <a:pt x="2" y="449"/>
                  </a:moveTo>
                  <a:lnTo>
                    <a:pt x="2" y="453"/>
                  </a:lnTo>
                  <a:lnTo>
                    <a:pt x="1" y="453"/>
                  </a:lnTo>
                  <a:lnTo>
                    <a:pt x="1" y="449"/>
                  </a:lnTo>
                  <a:lnTo>
                    <a:pt x="2" y="449"/>
                  </a:lnTo>
                  <a:close/>
                  <a:moveTo>
                    <a:pt x="2" y="456"/>
                  </a:moveTo>
                  <a:lnTo>
                    <a:pt x="2" y="461"/>
                  </a:lnTo>
                  <a:lnTo>
                    <a:pt x="1" y="461"/>
                  </a:lnTo>
                  <a:lnTo>
                    <a:pt x="1" y="456"/>
                  </a:lnTo>
                  <a:lnTo>
                    <a:pt x="2" y="456"/>
                  </a:lnTo>
                  <a:close/>
                  <a:moveTo>
                    <a:pt x="2" y="464"/>
                  </a:moveTo>
                  <a:lnTo>
                    <a:pt x="2" y="468"/>
                  </a:lnTo>
                  <a:lnTo>
                    <a:pt x="1" y="468"/>
                  </a:lnTo>
                  <a:lnTo>
                    <a:pt x="1" y="464"/>
                  </a:lnTo>
                  <a:lnTo>
                    <a:pt x="2" y="464"/>
                  </a:lnTo>
                  <a:close/>
                  <a:moveTo>
                    <a:pt x="2" y="472"/>
                  </a:moveTo>
                  <a:lnTo>
                    <a:pt x="2" y="476"/>
                  </a:lnTo>
                  <a:lnTo>
                    <a:pt x="1" y="476"/>
                  </a:lnTo>
                  <a:lnTo>
                    <a:pt x="1" y="472"/>
                  </a:lnTo>
                  <a:lnTo>
                    <a:pt x="2" y="472"/>
                  </a:lnTo>
                  <a:close/>
                  <a:moveTo>
                    <a:pt x="2" y="480"/>
                  </a:moveTo>
                  <a:lnTo>
                    <a:pt x="2" y="484"/>
                  </a:lnTo>
                  <a:lnTo>
                    <a:pt x="1" y="484"/>
                  </a:lnTo>
                  <a:lnTo>
                    <a:pt x="1" y="480"/>
                  </a:lnTo>
                  <a:lnTo>
                    <a:pt x="2" y="480"/>
                  </a:lnTo>
                  <a:close/>
                  <a:moveTo>
                    <a:pt x="2" y="487"/>
                  </a:moveTo>
                  <a:lnTo>
                    <a:pt x="2" y="492"/>
                  </a:lnTo>
                  <a:lnTo>
                    <a:pt x="1" y="492"/>
                  </a:lnTo>
                  <a:lnTo>
                    <a:pt x="1" y="487"/>
                  </a:lnTo>
                  <a:lnTo>
                    <a:pt x="2" y="487"/>
                  </a:lnTo>
                  <a:close/>
                  <a:moveTo>
                    <a:pt x="2" y="495"/>
                  </a:moveTo>
                  <a:lnTo>
                    <a:pt x="2" y="499"/>
                  </a:lnTo>
                  <a:lnTo>
                    <a:pt x="1" y="499"/>
                  </a:lnTo>
                  <a:lnTo>
                    <a:pt x="1" y="495"/>
                  </a:lnTo>
                  <a:lnTo>
                    <a:pt x="2" y="495"/>
                  </a:lnTo>
                  <a:close/>
                  <a:moveTo>
                    <a:pt x="2" y="503"/>
                  </a:moveTo>
                  <a:lnTo>
                    <a:pt x="2" y="507"/>
                  </a:lnTo>
                  <a:lnTo>
                    <a:pt x="1" y="507"/>
                  </a:lnTo>
                  <a:lnTo>
                    <a:pt x="1" y="503"/>
                  </a:lnTo>
                  <a:lnTo>
                    <a:pt x="2" y="503"/>
                  </a:lnTo>
                  <a:close/>
                  <a:moveTo>
                    <a:pt x="2" y="510"/>
                  </a:moveTo>
                  <a:lnTo>
                    <a:pt x="3" y="515"/>
                  </a:lnTo>
                  <a:lnTo>
                    <a:pt x="1" y="515"/>
                  </a:lnTo>
                  <a:lnTo>
                    <a:pt x="1" y="510"/>
                  </a:lnTo>
                  <a:lnTo>
                    <a:pt x="2" y="510"/>
                  </a:lnTo>
                  <a:close/>
                  <a:moveTo>
                    <a:pt x="3" y="518"/>
                  </a:moveTo>
                  <a:lnTo>
                    <a:pt x="3" y="523"/>
                  </a:lnTo>
                  <a:lnTo>
                    <a:pt x="1" y="523"/>
                  </a:lnTo>
                  <a:lnTo>
                    <a:pt x="1" y="518"/>
                  </a:lnTo>
                  <a:lnTo>
                    <a:pt x="3" y="518"/>
                  </a:lnTo>
                  <a:close/>
                  <a:moveTo>
                    <a:pt x="3" y="526"/>
                  </a:moveTo>
                  <a:lnTo>
                    <a:pt x="3" y="530"/>
                  </a:lnTo>
                  <a:lnTo>
                    <a:pt x="1" y="530"/>
                  </a:lnTo>
                  <a:lnTo>
                    <a:pt x="1" y="526"/>
                  </a:lnTo>
                  <a:lnTo>
                    <a:pt x="3" y="526"/>
                  </a:lnTo>
                  <a:close/>
                  <a:moveTo>
                    <a:pt x="3" y="534"/>
                  </a:moveTo>
                  <a:lnTo>
                    <a:pt x="3" y="538"/>
                  </a:lnTo>
                  <a:lnTo>
                    <a:pt x="1" y="538"/>
                  </a:lnTo>
                  <a:lnTo>
                    <a:pt x="1" y="534"/>
                  </a:lnTo>
                  <a:lnTo>
                    <a:pt x="3" y="534"/>
                  </a:lnTo>
                  <a:close/>
                  <a:moveTo>
                    <a:pt x="3" y="541"/>
                  </a:moveTo>
                  <a:lnTo>
                    <a:pt x="3" y="546"/>
                  </a:lnTo>
                  <a:lnTo>
                    <a:pt x="1" y="546"/>
                  </a:lnTo>
                  <a:lnTo>
                    <a:pt x="1" y="541"/>
                  </a:lnTo>
                  <a:lnTo>
                    <a:pt x="3" y="541"/>
                  </a:lnTo>
                  <a:close/>
                  <a:moveTo>
                    <a:pt x="3" y="549"/>
                  </a:moveTo>
                  <a:lnTo>
                    <a:pt x="3" y="554"/>
                  </a:lnTo>
                  <a:lnTo>
                    <a:pt x="2" y="554"/>
                  </a:lnTo>
                  <a:lnTo>
                    <a:pt x="1" y="549"/>
                  </a:lnTo>
                  <a:lnTo>
                    <a:pt x="3" y="549"/>
                  </a:lnTo>
                  <a:close/>
                  <a:moveTo>
                    <a:pt x="3" y="557"/>
                  </a:moveTo>
                  <a:lnTo>
                    <a:pt x="3" y="561"/>
                  </a:lnTo>
                  <a:lnTo>
                    <a:pt x="2" y="561"/>
                  </a:lnTo>
                  <a:lnTo>
                    <a:pt x="2" y="557"/>
                  </a:lnTo>
                  <a:lnTo>
                    <a:pt x="3" y="557"/>
                  </a:lnTo>
                  <a:close/>
                  <a:moveTo>
                    <a:pt x="3" y="565"/>
                  </a:moveTo>
                  <a:lnTo>
                    <a:pt x="3" y="569"/>
                  </a:lnTo>
                  <a:lnTo>
                    <a:pt x="2" y="569"/>
                  </a:lnTo>
                  <a:lnTo>
                    <a:pt x="2" y="565"/>
                  </a:lnTo>
                  <a:lnTo>
                    <a:pt x="3" y="565"/>
                  </a:lnTo>
                  <a:close/>
                  <a:moveTo>
                    <a:pt x="3" y="572"/>
                  </a:moveTo>
                  <a:lnTo>
                    <a:pt x="3" y="577"/>
                  </a:lnTo>
                  <a:lnTo>
                    <a:pt x="2" y="577"/>
                  </a:lnTo>
                  <a:lnTo>
                    <a:pt x="2" y="572"/>
                  </a:lnTo>
                  <a:lnTo>
                    <a:pt x="3" y="572"/>
                  </a:lnTo>
                  <a:close/>
                  <a:moveTo>
                    <a:pt x="3" y="580"/>
                  </a:moveTo>
                  <a:lnTo>
                    <a:pt x="3" y="585"/>
                  </a:lnTo>
                  <a:lnTo>
                    <a:pt x="2" y="585"/>
                  </a:lnTo>
                  <a:lnTo>
                    <a:pt x="2" y="580"/>
                  </a:lnTo>
                  <a:lnTo>
                    <a:pt x="3" y="580"/>
                  </a:lnTo>
                  <a:close/>
                  <a:moveTo>
                    <a:pt x="3" y="588"/>
                  </a:moveTo>
                  <a:lnTo>
                    <a:pt x="3" y="592"/>
                  </a:lnTo>
                  <a:lnTo>
                    <a:pt x="2" y="592"/>
                  </a:lnTo>
                  <a:lnTo>
                    <a:pt x="2" y="588"/>
                  </a:lnTo>
                  <a:lnTo>
                    <a:pt x="3" y="588"/>
                  </a:lnTo>
                  <a:close/>
                  <a:moveTo>
                    <a:pt x="3" y="596"/>
                  </a:moveTo>
                  <a:lnTo>
                    <a:pt x="3" y="600"/>
                  </a:lnTo>
                  <a:lnTo>
                    <a:pt x="2" y="600"/>
                  </a:lnTo>
                  <a:lnTo>
                    <a:pt x="2" y="596"/>
                  </a:lnTo>
                  <a:lnTo>
                    <a:pt x="3" y="596"/>
                  </a:lnTo>
                  <a:close/>
                  <a:moveTo>
                    <a:pt x="3" y="603"/>
                  </a:moveTo>
                  <a:lnTo>
                    <a:pt x="3" y="608"/>
                  </a:lnTo>
                  <a:lnTo>
                    <a:pt x="2" y="608"/>
                  </a:lnTo>
                  <a:lnTo>
                    <a:pt x="2" y="603"/>
                  </a:lnTo>
                  <a:lnTo>
                    <a:pt x="3" y="603"/>
                  </a:lnTo>
                  <a:close/>
                  <a:moveTo>
                    <a:pt x="3" y="611"/>
                  </a:moveTo>
                  <a:lnTo>
                    <a:pt x="3" y="615"/>
                  </a:lnTo>
                  <a:lnTo>
                    <a:pt x="2" y="615"/>
                  </a:lnTo>
                  <a:lnTo>
                    <a:pt x="2" y="611"/>
                  </a:lnTo>
                  <a:lnTo>
                    <a:pt x="3" y="611"/>
                  </a:lnTo>
                  <a:close/>
                  <a:moveTo>
                    <a:pt x="3" y="619"/>
                  </a:moveTo>
                  <a:lnTo>
                    <a:pt x="3" y="623"/>
                  </a:lnTo>
                  <a:lnTo>
                    <a:pt x="2" y="623"/>
                  </a:lnTo>
                  <a:lnTo>
                    <a:pt x="2" y="619"/>
                  </a:lnTo>
                  <a:lnTo>
                    <a:pt x="3" y="619"/>
                  </a:lnTo>
                  <a:close/>
                  <a:moveTo>
                    <a:pt x="3" y="627"/>
                  </a:moveTo>
                  <a:lnTo>
                    <a:pt x="3" y="631"/>
                  </a:lnTo>
                  <a:lnTo>
                    <a:pt x="2" y="631"/>
                  </a:lnTo>
                  <a:lnTo>
                    <a:pt x="2" y="627"/>
                  </a:lnTo>
                  <a:lnTo>
                    <a:pt x="3" y="627"/>
                  </a:lnTo>
                  <a:close/>
                  <a:moveTo>
                    <a:pt x="3" y="634"/>
                  </a:moveTo>
                  <a:lnTo>
                    <a:pt x="3" y="639"/>
                  </a:lnTo>
                  <a:lnTo>
                    <a:pt x="2" y="639"/>
                  </a:lnTo>
                  <a:lnTo>
                    <a:pt x="2" y="634"/>
                  </a:lnTo>
                  <a:lnTo>
                    <a:pt x="3" y="634"/>
                  </a:lnTo>
                  <a:close/>
                  <a:moveTo>
                    <a:pt x="3" y="642"/>
                  </a:moveTo>
                  <a:lnTo>
                    <a:pt x="3" y="646"/>
                  </a:lnTo>
                  <a:lnTo>
                    <a:pt x="2" y="646"/>
                  </a:lnTo>
                  <a:lnTo>
                    <a:pt x="2" y="642"/>
                  </a:lnTo>
                  <a:lnTo>
                    <a:pt x="3" y="642"/>
                  </a:lnTo>
                  <a:close/>
                  <a:moveTo>
                    <a:pt x="3" y="650"/>
                  </a:moveTo>
                  <a:lnTo>
                    <a:pt x="3" y="654"/>
                  </a:lnTo>
                  <a:lnTo>
                    <a:pt x="2" y="654"/>
                  </a:lnTo>
                  <a:lnTo>
                    <a:pt x="2" y="650"/>
                  </a:lnTo>
                  <a:lnTo>
                    <a:pt x="3" y="650"/>
                  </a:lnTo>
                  <a:close/>
                  <a:moveTo>
                    <a:pt x="3" y="657"/>
                  </a:moveTo>
                  <a:lnTo>
                    <a:pt x="3" y="662"/>
                  </a:lnTo>
                  <a:lnTo>
                    <a:pt x="2" y="662"/>
                  </a:lnTo>
                  <a:lnTo>
                    <a:pt x="2" y="657"/>
                  </a:lnTo>
                  <a:lnTo>
                    <a:pt x="3" y="657"/>
                  </a:lnTo>
                  <a:close/>
                  <a:moveTo>
                    <a:pt x="3" y="665"/>
                  </a:moveTo>
                  <a:lnTo>
                    <a:pt x="3" y="670"/>
                  </a:lnTo>
                  <a:lnTo>
                    <a:pt x="2" y="670"/>
                  </a:lnTo>
                  <a:lnTo>
                    <a:pt x="2" y="665"/>
                  </a:lnTo>
                  <a:lnTo>
                    <a:pt x="3" y="665"/>
                  </a:lnTo>
                  <a:close/>
                  <a:moveTo>
                    <a:pt x="3" y="673"/>
                  </a:moveTo>
                  <a:lnTo>
                    <a:pt x="3" y="677"/>
                  </a:lnTo>
                  <a:lnTo>
                    <a:pt x="2" y="677"/>
                  </a:lnTo>
                  <a:lnTo>
                    <a:pt x="2" y="673"/>
                  </a:lnTo>
                  <a:lnTo>
                    <a:pt x="3" y="673"/>
                  </a:lnTo>
                  <a:close/>
                  <a:moveTo>
                    <a:pt x="3" y="681"/>
                  </a:moveTo>
                  <a:lnTo>
                    <a:pt x="3" y="685"/>
                  </a:lnTo>
                  <a:lnTo>
                    <a:pt x="2" y="685"/>
                  </a:lnTo>
                  <a:lnTo>
                    <a:pt x="2" y="681"/>
                  </a:lnTo>
                  <a:lnTo>
                    <a:pt x="3" y="681"/>
                  </a:lnTo>
                  <a:close/>
                  <a:moveTo>
                    <a:pt x="3" y="688"/>
                  </a:moveTo>
                  <a:lnTo>
                    <a:pt x="3" y="693"/>
                  </a:lnTo>
                  <a:lnTo>
                    <a:pt x="2" y="693"/>
                  </a:lnTo>
                  <a:lnTo>
                    <a:pt x="2" y="688"/>
                  </a:lnTo>
                  <a:lnTo>
                    <a:pt x="3" y="688"/>
                  </a:lnTo>
                  <a:close/>
                  <a:moveTo>
                    <a:pt x="3" y="696"/>
                  </a:moveTo>
                  <a:lnTo>
                    <a:pt x="3" y="701"/>
                  </a:lnTo>
                  <a:lnTo>
                    <a:pt x="2" y="701"/>
                  </a:lnTo>
                  <a:lnTo>
                    <a:pt x="2" y="696"/>
                  </a:lnTo>
                  <a:lnTo>
                    <a:pt x="3" y="696"/>
                  </a:lnTo>
                  <a:close/>
                  <a:moveTo>
                    <a:pt x="3" y="704"/>
                  </a:moveTo>
                  <a:lnTo>
                    <a:pt x="3" y="708"/>
                  </a:lnTo>
                  <a:lnTo>
                    <a:pt x="2" y="708"/>
                  </a:lnTo>
                  <a:lnTo>
                    <a:pt x="2" y="704"/>
                  </a:lnTo>
                  <a:lnTo>
                    <a:pt x="3" y="704"/>
                  </a:lnTo>
                  <a:close/>
                  <a:moveTo>
                    <a:pt x="3" y="712"/>
                  </a:moveTo>
                  <a:lnTo>
                    <a:pt x="3" y="716"/>
                  </a:lnTo>
                  <a:lnTo>
                    <a:pt x="2" y="716"/>
                  </a:lnTo>
                  <a:lnTo>
                    <a:pt x="2" y="712"/>
                  </a:lnTo>
                  <a:lnTo>
                    <a:pt x="3" y="712"/>
                  </a:lnTo>
                  <a:close/>
                  <a:moveTo>
                    <a:pt x="3" y="719"/>
                  </a:moveTo>
                  <a:lnTo>
                    <a:pt x="3" y="724"/>
                  </a:lnTo>
                  <a:lnTo>
                    <a:pt x="2" y="724"/>
                  </a:lnTo>
                  <a:lnTo>
                    <a:pt x="2" y="719"/>
                  </a:lnTo>
                  <a:lnTo>
                    <a:pt x="3" y="719"/>
                  </a:lnTo>
                  <a:close/>
                  <a:moveTo>
                    <a:pt x="3" y="727"/>
                  </a:moveTo>
                  <a:lnTo>
                    <a:pt x="3" y="732"/>
                  </a:lnTo>
                  <a:lnTo>
                    <a:pt x="2" y="732"/>
                  </a:lnTo>
                  <a:lnTo>
                    <a:pt x="2" y="727"/>
                  </a:lnTo>
                  <a:lnTo>
                    <a:pt x="3" y="727"/>
                  </a:lnTo>
                  <a:close/>
                  <a:moveTo>
                    <a:pt x="3" y="735"/>
                  </a:moveTo>
                  <a:lnTo>
                    <a:pt x="3" y="739"/>
                  </a:lnTo>
                  <a:lnTo>
                    <a:pt x="2" y="739"/>
                  </a:lnTo>
                  <a:lnTo>
                    <a:pt x="2" y="735"/>
                  </a:lnTo>
                  <a:lnTo>
                    <a:pt x="3" y="735"/>
                  </a:lnTo>
                  <a:close/>
                  <a:moveTo>
                    <a:pt x="3" y="743"/>
                  </a:moveTo>
                  <a:lnTo>
                    <a:pt x="3" y="747"/>
                  </a:lnTo>
                  <a:lnTo>
                    <a:pt x="2" y="747"/>
                  </a:lnTo>
                  <a:lnTo>
                    <a:pt x="2" y="743"/>
                  </a:lnTo>
                  <a:lnTo>
                    <a:pt x="3" y="743"/>
                  </a:lnTo>
                  <a:close/>
                  <a:moveTo>
                    <a:pt x="3" y="750"/>
                  </a:moveTo>
                  <a:lnTo>
                    <a:pt x="3" y="755"/>
                  </a:lnTo>
                  <a:lnTo>
                    <a:pt x="2" y="755"/>
                  </a:lnTo>
                  <a:lnTo>
                    <a:pt x="2" y="750"/>
                  </a:lnTo>
                  <a:lnTo>
                    <a:pt x="3" y="750"/>
                  </a:lnTo>
                  <a:close/>
                  <a:moveTo>
                    <a:pt x="3" y="758"/>
                  </a:moveTo>
                  <a:lnTo>
                    <a:pt x="3" y="763"/>
                  </a:lnTo>
                  <a:lnTo>
                    <a:pt x="2" y="763"/>
                  </a:lnTo>
                  <a:lnTo>
                    <a:pt x="2" y="758"/>
                  </a:lnTo>
                  <a:lnTo>
                    <a:pt x="3" y="758"/>
                  </a:lnTo>
                  <a:close/>
                  <a:moveTo>
                    <a:pt x="3" y="766"/>
                  </a:moveTo>
                  <a:lnTo>
                    <a:pt x="3" y="770"/>
                  </a:lnTo>
                  <a:lnTo>
                    <a:pt x="2" y="770"/>
                  </a:lnTo>
                  <a:lnTo>
                    <a:pt x="2" y="766"/>
                  </a:lnTo>
                  <a:lnTo>
                    <a:pt x="3" y="766"/>
                  </a:lnTo>
                  <a:close/>
                  <a:moveTo>
                    <a:pt x="3" y="774"/>
                  </a:moveTo>
                  <a:lnTo>
                    <a:pt x="3" y="778"/>
                  </a:lnTo>
                  <a:lnTo>
                    <a:pt x="2" y="778"/>
                  </a:lnTo>
                  <a:lnTo>
                    <a:pt x="2" y="774"/>
                  </a:lnTo>
                  <a:lnTo>
                    <a:pt x="3" y="774"/>
                  </a:lnTo>
                  <a:close/>
                  <a:moveTo>
                    <a:pt x="3" y="781"/>
                  </a:moveTo>
                  <a:lnTo>
                    <a:pt x="3" y="786"/>
                  </a:lnTo>
                  <a:lnTo>
                    <a:pt x="2" y="786"/>
                  </a:lnTo>
                  <a:lnTo>
                    <a:pt x="2" y="781"/>
                  </a:lnTo>
                  <a:lnTo>
                    <a:pt x="3" y="781"/>
                  </a:lnTo>
                  <a:close/>
                  <a:moveTo>
                    <a:pt x="3" y="789"/>
                  </a:moveTo>
                  <a:lnTo>
                    <a:pt x="4" y="793"/>
                  </a:lnTo>
                  <a:lnTo>
                    <a:pt x="2" y="793"/>
                  </a:lnTo>
                  <a:lnTo>
                    <a:pt x="2" y="789"/>
                  </a:lnTo>
                  <a:lnTo>
                    <a:pt x="3" y="789"/>
                  </a:lnTo>
                  <a:close/>
                  <a:moveTo>
                    <a:pt x="4" y="797"/>
                  </a:moveTo>
                  <a:lnTo>
                    <a:pt x="4" y="801"/>
                  </a:lnTo>
                  <a:lnTo>
                    <a:pt x="2" y="801"/>
                  </a:lnTo>
                  <a:lnTo>
                    <a:pt x="2" y="797"/>
                  </a:lnTo>
                  <a:lnTo>
                    <a:pt x="4" y="797"/>
                  </a:lnTo>
                  <a:close/>
                  <a:moveTo>
                    <a:pt x="4" y="805"/>
                  </a:moveTo>
                  <a:lnTo>
                    <a:pt x="4" y="809"/>
                  </a:lnTo>
                  <a:lnTo>
                    <a:pt x="2" y="809"/>
                  </a:lnTo>
                  <a:lnTo>
                    <a:pt x="2" y="805"/>
                  </a:lnTo>
                  <a:lnTo>
                    <a:pt x="4" y="805"/>
                  </a:lnTo>
                  <a:close/>
                  <a:moveTo>
                    <a:pt x="4" y="812"/>
                  </a:moveTo>
                  <a:lnTo>
                    <a:pt x="4" y="817"/>
                  </a:lnTo>
                  <a:lnTo>
                    <a:pt x="2" y="817"/>
                  </a:lnTo>
                  <a:lnTo>
                    <a:pt x="2" y="812"/>
                  </a:lnTo>
                  <a:lnTo>
                    <a:pt x="4" y="812"/>
                  </a:lnTo>
                  <a:close/>
                  <a:moveTo>
                    <a:pt x="4" y="820"/>
                  </a:moveTo>
                  <a:lnTo>
                    <a:pt x="4" y="824"/>
                  </a:lnTo>
                  <a:lnTo>
                    <a:pt x="2" y="824"/>
                  </a:lnTo>
                  <a:lnTo>
                    <a:pt x="2" y="820"/>
                  </a:lnTo>
                  <a:lnTo>
                    <a:pt x="4" y="820"/>
                  </a:lnTo>
                  <a:close/>
                  <a:moveTo>
                    <a:pt x="4" y="828"/>
                  </a:moveTo>
                  <a:lnTo>
                    <a:pt x="4" y="832"/>
                  </a:lnTo>
                  <a:lnTo>
                    <a:pt x="3" y="832"/>
                  </a:lnTo>
                  <a:lnTo>
                    <a:pt x="2" y="828"/>
                  </a:lnTo>
                  <a:lnTo>
                    <a:pt x="4" y="828"/>
                  </a:lnTo>
                  <a:close/>
                  <a:moveTo>
                    <a:pt x="4" y="835"/>
                  </a:moveTo>
                  <a:lnTo>
                    <a:pt x="4" y="840"/>
                  </a:lnTo>
                  <a:lnTo>
                    <a:pt x="3" y="840"/>
                  </a:lnTo>
                  <a:lnTo>
                    <a:pt x="3" y="835"/>
                  </a:lnTo>
                  <a:lnTo>
                    <a:pt x="4" y="835"/>
                  </a:lnTo>
                  <a:close/>
                  <a:moveTo>
                    <a:pt x="4" y="843"/>
                  </a:moveTo>
                  <a:lnTo>
                    <a:pt x="4" y="848"/>
                  </a:lnTo>
                  <a:lnTo>
                    <a:pt x="3" y="848"/>
                  </a:lnTo>
                  <a:lnTo>
                    <a:pt x="3" y="843"/>
                  </a:lnTo>
                  <a:lnTo>
                    <a:pt x="4" y="843"/>
                  </a:lnTo>
                  <a:close/>
                  <a:moveTo>
                    <a:pt x="4" y="851"/>
                  </a:moveTo>
                  <a:lnTo>
                    <a:pt x="4" y="855"/>
                  </a:lnTo>
                  <a:lnTo>
                    <a:pt x="3" y="855"/>
                  </a:lnTo>
                  <a:lnTo>
                    <a:pt x="3" y="851"/>
                  </a:lnTo>
                  <a:lnTo>
                    <a:pt x="4" y="851"/>
                  </a:lnTo>
                  <a:close/>
                  <a:moveTo>
                    <a:pt x="4" y="859"/>
                  </a:moveTo>
                  <a:lnTo>
                    <a:pt x="4" y="863"/>
                  </a:lnTo>
                  <a:lnTo>
                    <a:pt x="3" y="863"/>
                  </a:lnTo>
                  <a:lnTo>
                    <a:pt x="3" y="859"/>
                  </a:lnTo>
                  <a:lnTo>
                    <a:pt x="4" y="859"/>
                  </a:lnTo>
                  <a:close/>
                  <a:moveTo>
                    <a:pt x="4" y="866"/>
                  </a:moveTo>
                  <a:lnTo>
                    <a:pt x="4" y="871"/>
                  </a:lnTo>
                  <a:lnTo>
                    <a:pt x="3" y="871"/>
                  </a:lnTo>
                  <a:lnTo>
                    <a:pt x="3" y="866"/>
                  </a:lnTo>
                  <a:lnTo>
                    <a:pt x="4" y="866"/>
                  </a:lnTo>
                  <a:close/>
                  <a:moveTo>
                    <a:pt x="4" y="874"/>
                  </a:moveTo>
                  <a:lnTo>
                    <a:pt x="4" y="879"/>
                  </a:lnTo>
                  <a:lnTo>
                    <a:pt x="3" y="879"/>
                  </a:lnTo>
                  <a:lnTo>
                    <a:pt x="3" y="874"/>
                  </a:lnTo>
                  <a:lnTo>
                    <a:pt x="4" y="874"/>
                  </a:lnTo>
                  <a:close/>
                  <a:moveTo>
                    <a:pt x="4" y="882"/>
                  </a:moveTo>
                  <a:lnTo>
                    <a:pt x="4" y="886"/>
                  </a:lnTo>
                  <a:lnTo>
                    <a:pt x="3" y="886"/>
                  </a:lnTo>
                  <a:lnTo>
                    <a:pt x="3" y="882"/>
                  </a:lnTo>
                  <a:lnTo>
                    <a:pt x="4" y="882"/>
                  </a:lnTo>
                  <a:close/>
                  <a:moveTo>
                    <a:pt x="4" y="890"/>
                  </a:moveTo>
                  <a:lnTo>
                    <a:pt x="4" y="894"/>
                  </a:lnTo>
                  <a:lnTo>
                    <a:pt x="3" y="894"/>
                  </a:lnTo>
                  <a:lnTo>
                    <a:pt x="3" y="890"/>
                  </a:lnTo>
                  <a:lnTo>
                    <a:pt x="4" y="890"/>
                  </a:lnTo>
                  <a:close/>
                  <a:moveTo>
                    <a:pt x="4" y="897"/>
                  </a:moveTo>
                  <a:lnTo>
                    <a:pt x="4" y="902"/>
                  </a:lnTo>
                  <a:lnTo>
                    <a:pt x="3" y="902"/>
                  </a:lnTo>
                  <a:lnTo>
                    <a:pt x="3" y="897"/>
                  </a:lnTo>
                  <a:lnTo>
                    <a:pt x="4" y="897"/>
                  </a:lnTo>
                  <a:close/>
                  <a:moveTo>
                    <a:pt x="4" y="905"/>
                  </a:moveTo>
                  <a:lnTo>
                    <a:pt x="4" y="910"/>
                  </a:lnTo>
                  <a:lnTo>
                    <a:pt x="3" y="910"/>
                  </a:lnTo>
                  <a:lnTo>
                    <a:pt x="3" y="905"/>
                  </a:lnTo>
                  <a:lnTo>
                    <a:pt x="4" y="905"/>
                  </a:lnTo>
                  <a:close/>
                  <a:moveTo>
                    <a:pt x="4" y="913"/>
                  </a:moveTo>
                  <a:lnTo>
                    <a:pt x="4" y="917"/>
                  </a:lnTo>
                  <a:lnTo>
                    <a:pt x="3" y="917"/>
                  </a:lnTo>
                  <a:lnTo>
                    <a:pt x="3" y="913"/>
                  </a:lnTo>
                  <a:lnTo>
                    <a:pt x="4" y="913"/>
                  </a:lnTo>
                  <a:close/>
                  <a:moveTo>
                    <a:pt x="4" y="921"/>
                  </a:moveTo>
                  <a:lnTo>
                    <a:pt x="4" y="925"/>
                  </a:lnTo>
                  <a:lnTo>
                    <a:pt x="3" y="925"/>
                  </a:lnTo>
                  <a:lnTo>
                    <a:pt x="3" y="921"/>
                  </a:lnTo>
                  <a:lnTo>
                    <a:pt x="4" y="921"/>
                  </a:lnTo>
                  <a:close/>
                  <a:moveTo>
                    <a:pt x="4" y="928"/>
                  </a:moveTo>
                  <a:lnTo>
                    <a:pt x="4" y="933"/>
                  </a:lnTo>
                  <a:lnTo>
                    <a:pt x="3" y="933"/>
                  </a:lnTo>
                  <a:lnTo>
                    <a:pt x="3" y="928"/>
                  </a:lnTo>
                  <a:lnTo>
                    <a:pt x="4" y="928"/>
                  </a:lnTo>
                  <a:close/>
                  <a:moveTo>
                    <a:pt x="4" y="936"/>
                  </a:moveTo>
                  <a:lnTo>
                    <a:pt x="4" y="940"/>
                  </a:lnTo>
                  <a:lnTo>
                    <a:pt x="3" y="940"/>
                  </a:lnTo>
                  <a:lnTo>
                    <a:pt x="3" y="936"/>
                  </a:lnTo>
                  <a:lnTo>
                    <a:pt x="4" y="936"/>
                  </a:lnTo>
                  <a:close/>
                  <a:moveTo>
                    <a:pt x="4" y="944"/>
                  </a:moveTo>
                  <a:lnTo>
                    <a:pt x="4" y="948"/>
                  </a:lnTo>
                  <a:lnTo>
                    <a:pt x="3" y="948"/>
                  </a:lnTo>
                  <a:lnTo>
                    <a:pt x="3" y="944"/>
                  </a:lnTo>
                  <a:lnTo>
                    <a:pt x="4" y="944"/>
                  </a:lnTo>
                  <a:close/>
                  <a:moveTo>
                    <a:pt x="4" y="952"/>
                  </a:moveTo>
                  <a:lnTo>
                    <a:pt x="4" y="956"/>
                  </a:lnTo>
                  <a:lnTo>
                    <a:pt x="3" y="956"/>
                  </a:lnTo>
                  <a:lnTo>
                    <a:pt x="3" y="952"/>
                  </a:lnTo>
                  <a:lnTo>
                    <a:pt x="4" y="952"/>
                  </a:lnTo>
                  <a:close/>
                  <a:moveTo>
                    <a:pt x="4" y="959"/>
                  </a:moveTo>
                  <a:lnTo>
                    <a:pt x="4" y="964"/>
                  </a:lnTo>
                  <a:lnTo>
                    <a:pt x="3" y="964"/>
                  </a:lnTo>
                  <a:lnTo>
                    <a:pt x="3" y="959"/>
                  </a:lnTo>
                  <a:lnTo>
                    <a:pt x="4" y="959"/>
                  </a:lnTo>
                  <a:close/>
                  <a:moveTo>
                    <a:pt x="4" y="967"/>
                  </a:moveTo>
                  <a:lnTo>
                    <a:pt x="4" y="971"/>
                  </a:lnTo>
                  <a:lnTo>
                    <a:pt x="3" y="971"/>
                  </a:lnTo>
                  <a:lnTo>
                    <a:pt x="3" y="967"/>
                  </a:lnTo>
                  <a:lnTo>
                    <a:pt x="4" y="967"/>
                  </a:lnTo>
                  <a:close/>
                  <a:moveTo>
                    <a:pt x="4" y="975"/>
                  </a:moveTo>
                  <a:lnTo>
                    <a:pt x="4" y="979"/>
                  </a:lnTo>
                  <a:lnTo>
                    <a:pt x="3" y="979"/>
                  </a:lnTo>
                  <a:lnTo>
                    <a:pt x="3" y="975"/>
                  </a:lnTo>
                  <a:lnTo>
                    <a:pt x="4" y="975"/>
                  </a:lnTo>
                  <a:close/>
                  <a:moveTo>
                    <a:pt x="4" y="982"/>
                  </a:moveTo>
                  <a:lnTo>
                    <a:pt x="4" y="987"/>
                  </a:lnTo>
                  <a:lnTo>
                    <a:pt x="3" y="987"/>
                  </a:lnTo>
                  <a:lnTo>
                    <a:pt x="3" y="982"/>
                  </a:lnTo>
                  <a:lnTo>
                    <a:pt x="4" y="982"/>
                  </a:lnTo>
                  <a:close/>
                  <a:moveTo>
                    <a:pt x="4" y="990"/>
                  </a:moveTo>
                  <a:lnTo>
                    <a:pt x="4" y="995"/>
                  </a:lnTo>
                  <a:lnTo>
                    <a:pt x="3" y="995"/>
                  </a:lnTo>
                  <a:lnTo>
                    <a:pt x="3" y="990"/>
                  </a:lnTo>
                  <a:lnTo>
                    <a:pt x="4" y="990"/>
                  </a:lnTo>
                  <a:close/>
                  <a:moveTo>
                    <a:pt x="4" y="998"/>
                  </a:moveTo>
                  <a:lnTo>
                    <a:pt x="4" y="1002"/>
                  </a:lnTo>
                  <a:lnTo>
                    <a:pt x="3" y="1002"/>
                  </a:lnTo>
                  <a:lnTo>
                    <a:pt x="3" y="998"/>
                  </a:lnTo>
                  <a:lnTo>
                    <a:pt x="4" y="998"/>
                  </a:lnTo>
                  <a:close/>
                  <a:moveTo>
                    <a:pt x="4" y="1006"/>
                  </a:moveTo>
                  <a:lnTo>
                    <a:pt x="4" y="1010"/>
                  </a:lnTo>
                  <a:lnTo>
                    <a:pt x="3" y="1010"/>
                  </a:lnTo>
                  <a:lnTo>
                    <a:pt x="3" y="1006"/>
                  </a:lnTo>
                  <a:lnTo>
                    <a:pt x="4" y="1006"/>
                  </a:lnTo>
                  <a:close/>
                  <a:moveTo>
                    <a:pt x="4" y="1013"/>
                  </a:moveTo>
                  <a:lnTo>
                    <a:pt x="4" y="1018"/>
                  </a:lnTo>
                  <a:lnTo>
                    <a:pt x="3" y="1018"/>
                  </a:lnTo>
                  <a:lnTo>
                    <a:pt x="3" y="1013"/>
                  </a:lnTo>
                  <a:lnTo>
                    <a:pt x="4" y="1013"/>
                  </a:lnTo>
                  <a:close/>
                  <a:moveTo>
                    <a:pt x="4" y="1021"/>
                  </a:moveTo>
                  <a:lnTo>
                    <a:pt x="4" y="1026"/>
                  </a:lnTo>
                  <a:lnTo>
                    <a:pt x="3" y="1026"/>
                  </a:lnTo>
                  <a:lnTo>
                    <a:pt x="3" y="1021"/>
                  </a:lnTo>
                  <a:lnTo>
                    <a:pt x="4" y="1021"/>
                  </a:lnTo>
                  <a:close/>
                  <a:moveTo>
                    <a:pt x="4" y="1029"/>
                  </a:moveTo>
                  <a:lnTo>
                    <a:pt x="4" y="1033"/>
                  </a:lnTo>
                  <a:lnTo>
                    <a:pt x="3" y="1033"/>
                  </a:lnTo>
                  <a:lnTo>
                    <a:pt x="3" y="1029"/>
                  </a:lnTo>
                  <a:lnTo>
                    <a:pt x="4" y="1029"/>
                  </a:lnTo>
                  <a:close/>
                  <a:moveTo>
                    <a:pt x="4" y="1037"/>
                  </a:moveTo>
                  <a:lnTo>
                    <a:pt x="4" y="1041"/>
                  </a:lnTo>
                  <a:lnTo>
                    <a:pt x="3" y="1041"/>
                  </a:lnTo>
                  <a:lnTo>
                    <a:pt x="3" y="1037"/>
                  </a:lnTo>
                  <a:lnTo>
                    <a:pt x="4" y="1037"/>
                  </a:lnTo>
                  <a:close/>
                  <a:moveTo>
                    <a:pt x="4" y="1044"/>
                  </a:moveTo>
                  <a:lnTo>
                    <a:pt x="4" y="1049"/>
                  </a:lnTo>
                  <a:lnTo>
                    <a:pt x="3" y="1049"/>
                  </a:lnTo>
                  <a:lnTo>
                    <a:pt x="3" y="1044"/>
                  </a:lnTo>
                  <a:lnTo>
                    <a:pt x="4" y="1044"/>
                  </a:lnTo>
                  <a:close/>
                  <a:moveTo>
                    <a:pt x="4" y="1052"/>
                  </a:moveTo>
                  <a:lnTo>
                    <a:pt x="4" y="1057"/>
                  </a:lnTo>
                  <a:lnTo>
                    <a:pt x="3" y="1057"/>
                  </a:lnTo>
                  <a:lnTo>
                    <a:pt x="3" y="1052"/>
                  </a:lnTo>
                  <a:lnTo>
                    <a:pt x="4" y="1052"/>
                  </a:lnTo>
                  <a:close/>
                  <a:moveTo>
                    <a:pt x="4" y="1060"/>
                  </a:moveTo>
                  <a:lnTo>
                    <a:pt x="4" y="1064"/>
                  </a:lnTo>
                  <a:lnTo>
                    <a:pt x="3" y="1064"/>
                  </a:lnTo>
                  <a:lnTo>
                    <a:pt x="3" y="1060"/>
                  </a:lnTo>
                  <a:lnTo>
                    <a:pt x="4" y="1060"/>
                  </a:lnTo>
                  <a:close/>
                  <a:moveTo>
                    <a:pt x="4" y="1068"/>
                  </a:moveTo>
                  <a:lnTo>
                    <a:pt x="4" y="1072"/>
                  </a:lnTo>
                  <a:lnTo>
                    <a:pt x="3" y="1072"/>
                  </a:lnTo>
                  <a:lnTo>
                    <a:pt x="3" y="1068"/>
                  </a:lnTo>
                  <a:lnTo>
                    <a:pt x="4" y="1068"/>
                  </a:lnTo>
                  <a:close/>
                  <a:moveTo>
                    <a:pt x="4" y="1075"/>
                  </a:moveTo>
                  <a:lnTo>
                    <a:pt x="4" y="1080"/>
                  </a:lnTo>
                  <a:lnTo>
                    <a:pt x="3" y="1080"/>
                  </a:lnTo>
                  <a:lnTo>
                    <a:pt x="3" y="1075"/>
                  </a:lnTo>
                  <a:lnTo>
                    <a:pt x="4" y="1075"/>
                  </a:lnTo>
                  <a:close/>
                  <a:moveTo>
                    <a:pt x="4" y="1083"/>
                  </a:moveTo>
                  <a:lnTo>
                    <a:pt x="5" y="1088"/>
                  </a:lnTo>
                  <a:lnTo>
                    <a:pt x="3" y="1088"/>
                  </a:lnTo>
                  <a:lnTo>
                    <a:pt x="3" y="1083"/>
                  </a:lnTo>
                  <a:lnTo>
                    <a:pt x="4" y="1083"/>
                  </a:lnTo>
                  <a:close/>
                  <a:moveTo>
                    <a:pt x="5" y="1091"/>
                  </a:moveTo>
                  <a:lnTo>
                    <a:pt x="5" y="1095"/>
                  </a:lnTo>
                  <a:lnTo>
                    <a:pt x="3" y="1095"/>
                  </a:lnTo>
                  <a:lnTo>
                    <a:pt x="3" y="1091"/>
                  </a:lnTo>
                  <a:lnTo>
                    <a:pt x="5" y="1091"/>
                  </a:lnTo>
                  <a:close/>
                  <a:moveTo>
                    <a:pt x="5" y="1099"/>
                  </a:moveTo>
                  <a:lnTo>
                    <a:pt x="5" y="1103"/>
                  </a:lnTo>
                  <a:lnTo>
                    <a:pt x="3" y="1103"/>
                  </a:lnTo>
                  <a:lnTo>
                    <a:pt x="3" y="1099"/>
                  </a:lnTo>
                  <a:lnTo>
                    <a:pt x="5" y="1099"/>
                  </a:lnTo>
                  <a:close/>
                  <a:moveTo>
                    <a:pt x="5" y="1106"/>
                  </a:moveTo>
                  <a:lnTo>
                    <a:pt x="5" y="1111"/>
                  </a:lnTo>
                  <a:lnTo>
                    <a:pt x="4" y="1111"/>
                  </a:lnTo>
                  <a:lnTo>
                    <a:pt x="3" y="1106"/>
                  </a:lnTo>
                  <a:lnTo>
                    <a:pt x="5" y="1106"/>
                  </a:lnTo>
                  <a:close/>
                  <a:moveTo>
                    <a:pt x="5" y="1114"/>
                  </a:moveTo>
                  <a:lnTo>
                    <a:pt x="5" y="1118"/>
                  </a:lnTo>
                  <a:lnTo>
                    <a:pt x="4" y="1118"/>
                  </a:lnTo>
                  <a:lnTo>
                    <a:pt x="4" y="1114"/>
                  </a:lnTo>
                  <a:lnTo>
                    <a:pt x="5" y="1114"/>
                  </a:lnTo>
                  <a:close/>
                  <a:moveTo>
                    <a:pt x="5" y="1122"/>
                  </a:moveTo>
                  <a:lnTo>
                    <a:pt x="5" y="1126"/>
                  </a:lnTo>
                  <a:lnTo>
                    <a:pt x="4" y="1126"/>
                  </a:lnTo>
                  <a:lnTo>
                    <a:pt x="4" y="1122"/>
                  </a:lnTo>
                  <a:lnTo>
                    <a:pt x="5" y="1122"/>
                  </a:lnTo>
                  <a:close/>
                  <a:moveTo>
                    <a:pt x="5" y="1130"/>
                  </a:moveTo>
                  <a:lnTo>
                    <a:pt x="5" y="1134"/>
                  </a:lnTo>
                  <a:lnTo>
                    <a:pt x="4" y="1134"/>
                  </a:lnTo>
                  <a:lnTo>
                    <a:pt x="4" y="1130"/>
                  </a:lnTo>
                  <a:lnTo>
                    <a:pt x="5" y="1130"/>
                  </a:lnTo>
                  <a:close/>
                  <a:moveTo>
                    <a:pt x="5" y="1137"/>
                  </a:moveTo>
                  <a:lnTo>
                    <a:pt x="5" y="1142"/>
                  </a:lnTo>
                  <a:lnTo>
                    <a:pt x="4" y="1142"/>
                  </a:lnTo>
                  <a:lnTo>
                    <a:pt x="4" y="1137"/>
                  </a:lnTo>
                  <a:lnTo>
                    <a:pt x="5" y="1137"/>
                  </a:lnTo>
                  <a:close/>
                  <a:moveTo>
                    <a:pt x="5" y="1145"/>
                  </a:moveTo>
                  <a:lnTo>
                    <a:pt x="5" y="1149"/>
                  </a:lnTo>
                  <a:lnTo>
                    <a:pt x="4" y="1149"/>
                  </a:lnTo>
                  <a:lnTo>
                    <a:pt x="4" y="1145"/>
                  </a:lnTo>
                  <a:lnTo>
                    <a:pt x="5" y="1145"/>
                  </a:lnTo>
                  <a:close/>
                  <a:moveTo>
                    <a:pt x="5" y="1153"/>
                  </a:moveTo>
                  <a:lnTo>
                    <a:pt x="5" y="1157"/>
                  </a:lnTo>
                  <a:lnTo>
                    <a:pt x="4" y="1157"/>
                  </a:lnTo>
                  <a:lnTo>
                    <a:pt x="4" y="1153"/>
                  </a:lnTo>
                  <a:lnTo>
                    <a:pt x="5" y="1153"/>
                  </a:lnTo>
                  <a:close/>
                  <a:moveTo>
                    <a:pt x="5" y="1160"/>
                  </a:moveTo>
                  <a:lnTo>
                    <a:pt x="5" y="1165"/>
                  </a:lnTo>
                  <a:lnTo>
                    <a:pt x="4" y="1165"/>
                  </a:lnTo>
                  <a:lnTo>
                    <a:pt x="4" y="1160"/>
                  </a:lnTo>
                  <a:lnTo>
                    <a:pt x="5" y="1160"/>
                  </a:lnTo>
                  <a:close/>
                  <a:moveTo>
                    <a:pt x="5" y="1168"/>
                  </a:moveTo>
                  <a:lnTo>
                    <a:pt x="5" y="1173"/>
                  </a:lnTo>
                  <a:lnTo>
                    <a:pt x="4" y="1173"/>
                  </a:lnTo>
                  <a:lnTo>
                    <a:pt x="4" y="1168"/>
                  </a:lnTo>
                  <a:lnTo>
                    <a:pt x="5" y="1168"/>
                  </a:lnTo>
                  <a:close/>
                  <a:moveTo>
                    <a:pt x="5" y="1176"/>
                  </a:moveTo>
                  <a:lnTo>
                    <a:pt x="5" y="1180"/>
                  </a:lnTo>
                  <a:lnTo>
                    <a:pt x="4" y="1180"/>
                  </a:lnTo>
                  <a:lnTo>
                    <a:pt x="4" y="1176"/>
                  </a:lnTo>
                  <a:lnTo>
                    <a:pt x="5" y="1176"/>
                  </a:lnTo>
                  <a:close/>
                  <a:moveTo>
                    <a:pt x="5" y="1184"/>
                  </a:moveTo>
                  <a:lnTo>
                    <a:pt x="5" y="1188"/>
                  </a:lnTo>
                  <a:lnTo>
                    <a:pt x="4" y="1188"/>
                  </a:lnTo>
                  <a:lnTo>
                    <a:pt x="4" y="1184"/>
                  </a:lnTo>
                  <a:lnTo>
                    <a:pt x="5" y="1184"/>
                  </a:lnTo>
                  <a:close/>
                  <a:moveTo>
                    <a:pt x="5" y="1191"/>
                  </a:moveTo>
                  <a:lnTo>
                    <a:pt x="5" y="1196"/>
                  </a:lnTo>
                  <a:lnTo>
                    <a:pt x="4" y="1196"/>
                  </a:lnTo>
                  <a:lnTo>
                    <a:pt x="4" y="1191"/>
                  </a:lnTo>
                  <a:lnTo>
                    <a:pt x="5" y="1191"/>
                  </a:lnTo>
                  <a:close/>
                  <a:moveTo>
                    <a:pt x="5" y="1199"/>
                  </a:moveTo>
                  <a:lnTo>
                    <a:pt x="5" y="1204"/>
                  </a:lnTo>
                  <a:lnTo>
                    <a:pt x="4" y="1204"/>
                  </a:lnTo>
                  <a:lnTo>
                    <a:pt x="4" y="1199"/>
                  </a:lnTo>
                  <a:lnTo>
                    <a:pt x="5" y="1199"/>
                  </a:lnTo>
                  <a:close/>
                  <a:moveTo>
                    <a:pt x="5" y="1207"/>
                  </a:moveTo>
                  <a:lnTo>
                    <a:pt x="5" y="1211"/>
                  </a:lnTo>
                  <a:lnTo>
                    <a:pt x="4" y="1211"/>
                  </a:lnTo>
                  <a:lnTo>
                    <a:pt x="4" y="1207"/>
                  </a:lnTo>
                  <a:lnTo>
                    <a:pt x="5" y="1207"/>
                  </a:lnTo>
                  <a:close/>
                  <a:moveTo>
                    <a:pt x="5" y="1215"/>
                  </a:moveTo>
                  <a:lnTo>
                    <a:pt x="5" y="1219"/>
                  </a:lnTo>
                  <a:lnTo>
                    <a:pt x="4" y="1219"/>
                  </a:lnTo>
                  <a:lnTo>
                    <a:pt x="4" y="1215"/>
                  </a:lnTo>
                  <a:lnTo>
                    <a:pt x="5" y="1215"/>
                  </a:lnTo>
                  <a:close/>
                  <a:moveTo>
                    <a:pt x="5" y="1222"/>
                  </a:moveTo>
                  <a:lnTo>
                    <a:pt x="5" y="1227"/>
                  </a:lnTo>
                  <a:lnTo>
                    <a:pt x="4" y="1227"/>
                  </a:lnTo>
                  <a:lnTo>
                    <a:pt x="4" y="1222"/>
                  </a:lnTo>
                  <a:lnTo>
                    <a:pt x="5" y="1222"/>
                  </a:lnTo>
                  <a:close/>
                  <a:moveTo>
                    <a:pt x="5" y="1230"/>
                  </a:moveTo>
                  <a:lnTo>
                    <a:pt x="5" y="1235"/>
                  </a:lnTo>
                  <a:lnTo>
                    <a:pt x="4" y="1235"/>
                  </a:lnTo>
                  <a:lnTo>
                    <a:pt x="4" y="1230"/>
                  </a:lnTo>
                  <a:lnTo>
                    <a:pt x="5" y="1230"/>
                  </a:lnTo>
                  <a:close/>
                  <a:moveTo>
                    <a:pt x="5" y="1238"/>
                  </a:moveTo>
                  <a:lnTo>
                    <a:pt x="5" y="1242"/>
                  </a:lnTo>
                  <a:lnTo>
                    <a:pt x="4" y="1242"/>
                  </a:lnTo>
                  <a:lnTo>
                    <a:pt x="4" y="1238"/>
                  </a:lnTo>
                  <a:lnTo>
                    <a:pt x="5" y="1238"/>
                  </a:lnTo>
                  <a:close/>
                  <a:moveTo>
                    <a:pt x="5" y="1246"/>
                  </a:moveTo>
                  <a:lnTo>
                    <a:pt x="5" y="1250"/>
                  </a:lnTo>
                  <a:lnTo>
                    <a:pt x="4" y="1250"/>
                  </a:lnTo>
                  <a:lnTo>
                    <a:pt x="4" y="1246"/>
                  </a:lnTo>
                  <a:lnTo>
                    <a:pt x="5" y="1246"/>
                  </a:lnTo>
                  <a:close/>
                  <a:moveTo>
                    <a:pt x="5" y="1253"/>
                  </a:moveTo>
                  <a:lnTo>
                    <a:pt x="5" y="1258"/>
                  </a:lnTo>
                  <a:lnTo>
                    <a:pt x="4" y="1258"/>
                  </a:lnTo>
                  <a:lnTo>
                    <a:pt x="4" y="1253"/>
                  </a:lnTo>
                  <a:lnTo>
                    <a:pt x="5" y="1253"/>
                  </a:lnTo>
                  <a:close/>
                  <a:moveTo>
                    <a:pt x="5" y="1261"/>
                  </a:moveTo>
                  <a:lnTo>
                    <a:pt x="5" y="1265"/>
                  </a:lnTo>
                  <a:lnTo>
                    <a:pt x="4" y="1265"/>
                  </a:lnTo>
                  <a:lnTo>
                    <a:pt x="4" y="1261"/>
                  </a:lnTo>
                  <a:lnTo>
                    <a:pt x="5" y="1261"/>
                  </a:lnTo>
                  <a:close/>
                  <a:moveTo>
                    <a:pt x="5" y="1269"/>
                  </a:moveTo>
                  <a:lnTo>
                    <a:pt x="5" y="1273"/>
                  </a:lnTo>
                  <a:lnTo>
                    <a:pt x="4" y="1273"/>
                  </a:lnTo>
                  <a:lnTo>
                    <a:pt x="4" y="1269"/>
                  </a:lnTo>
                  <a:lnTo>
                    <a:pt x="5" y="1269"/>
                  </a:lnTo>
                  <a:close/>
                  <a:moveTo>
                    <a:pt x="5" y="1277"/>
                  </a:moveTo>
                  <a:lnTo>
                    <a:pt x="5" y="1281"/>
                  </a:lnTo>
                  <a:lnTo>
                    <a:pt x="4" y="1281"/>
                  </a:lnTo>
                  <a:lnTo>
                    <a:pt x="4" y="1277"/>
                  </a:lnTo>
                  <a:lnTo>
                    <a:pt x="5" y="1277"/>
                  </a:lnTo>
                  <a:close/>
                  <a:moveTo>
                    <a:pt x="5" y="1284"/>
                  </a:moveTo>
                  <a:lnTo>
                    <a:pt x="5" y="1289"/>
                  </a:lnTo>
                  <a:lnTo>
                    <a:pt x="4" y="1289"/>
                  </a:lnTo>
                  <a:lnTo>
                    <a:pt x="4" y="1284"/>
                  </a:lnTo>
                  <a:lnTo>
                    <a:pt x="5" y="1284"/>
                  </a:lnTo>
                  <a:close/>
                  <a:moveTo>
                    <a:pt x="5" y="1292"/>
                  </a:moveTo>
                  <a:lnTo>
                    <a:pt x="5" y="1296"/>
                  </a:lnTo>
                  <a:lnTo>
                    <a:pt x="4" y="1296"/>
                  </a:lnTo>
                  <a:lnTo>
                    <a:pt x="4" y="1292"/>
                  </a:lnTo>
                  <a:lnTo>
                    <a:pt x="5" y="1292"/>
                  </a:lnTo>
                  <a:close/>
                  <a:moveTo>
                    <a:pt x="5" y="1300"/>
                  </a:moveTo>
                  <a:lnTo>
                    <a:pt x="5" y="1304"/>
                  </a:lnTo>
                  <a:lnTo>
                    <a:pt x="4" y="1304"/>
                  </a:lnTo>
                  <a:lnTo>
                    <a:pt x="4" y="1300"/>
                  </a:lnTo>
                  <a:lnTo>
                    <a:pt x="5" y="1300"/>
                  </a:lnTo>
                  <a:close/>
                  <a:moveTo>
                    <a:pt x="5" y="1308"/>
                  </a:moveTo>
                  <a:lnTo>
                    <a:pt x="5" y="1312"/>
                  </a:lnTo>
                  <a:lnTo>
                    <a:pt x="4" y="1312"/>
                  </a:lnTo>
                  <a:lnTo>
                    <a:pt x="4" y="1308"/>
                  </a:lnTo>
                  <a:lnTo>
                    <a:pt x="5" y="1308"/>
                  </a:lnTo>
                  <a:close/>
                  <a:moveTo>
                    <a:pt x="5" y="1315"/>
                  </a:moveTo>
                  <a:lnTo>
                    <a:pt x="5" y="1320"/>
                  </a:lnTo>
                  <a:lnTo>
                    <a:pt x="4" y="1320"/>
                  </a:lnTo>
                  <a:lnTo>
                    <a:pt x="4" y="1315"/>
                  </a:lnTo>
                  <a:lnTo>
                    <a:pt x="5" y="1315"/>
                  </a:lnTo>
                  <a:close/>
                  <a:moveTo>
                    <a:pt x="5" y="1323"/>
                  </a:moveTo>
                  <a:lnTo>
                    <a:pt x="5" y="1327"/>
                  </a:lnTo>
                  <a:lnTo>
                    <a:pt x="4" y="1327"/>
                  </a:lnTo>
                  <a:lnTo>
                    <a:pt x="4" y="1323"/>
                  </a:lnTo>
                  <a:lnTo>
                    <a:pt x="5" y="1323"/>
                  </a:lnTo>
                  <a:close/>
                  <a:moveTo>
                    <a:pt x="5" y="1331"/>
                  </a:moveTo>
                  <a:lnTo>
                    <a:pt x="5" y="1335"/>
                  </a:lnTo>
                  <a:lnTo>
                    <a:pt x="4" y="1335"/>
                  </a:lnTo>
                  <a:lnTo>
                    <a:pt x="4" y="1331"/>
                  </a:lnTo>
                  <a:lnTo>
                    <a:pt x="5" y="1331"/>
                  </a:lnTo>
                  <a:close/>
                  <a:moveTo>
                    <a:pt x="5" y="1338"/>
                  </a:moveTo>
                  <a:lnTo>
                    <a:pt x="5" y="1343"/>
                  </a:lnTo>
                  <a:lnTo>
                    <a:pt x="4" y="1343"/>
                  </a:lnTo>
                  <a:lnTo>
                    <a:pt x="4" y="1338"/>
                  </a:lnTo>
                  <a:lnTo>
                    <a:pt x="5" y="1338"/>
                  </a:lnTo>
                  <a:close/>
                  <a:moveTo>
                    <a:pt x="5" y="1346"/>
                  </a:moveTo>
                  <a:lnTo>
                    <a:pt x="5" y="1351"/>
                  </a:lnTo>
                  <a:lnTo>
                    <a:pt x="4" y="1351"/>
                  </a:lnTo>
                  <a:lnTo>
                    <a:pt x="4" y="1346"/>
                  </a:lnTo>
                  <a:lnTo>
                    <a:pt x="5" y="1346"/>
                  </a:lnTo>
                  <a:close/>
                  <a:moveTo>
                    <a:pt x="5" y="1354"/>
                  </a:moveTo>
                  <a:lnTo>
                    <a:pt x="5" y="1358"/>
                  </a:lnTo>
                  <a:lnTo>
                    <a:pt x="4" y="1358"/>
                  </a:lnTo>
                  <a:lnTo>
                    <a:pt x="4" y="1354"/>
                  </a:lnTo>
                  <a:lnTo>
                    <a:pt x="5" y="1354"/>
                  </a:lnTo>
                  <a:close/>
                  <a:moveTo>
                    <a:pt x="5" y="1362"/>
                  </a:moveTo>
                  <a:lnTo>
                    <a:pt x="6" y="1366"/>
                  </a:lnTo>
                  <a:lnTo>
                    <a:pt x="4" y="1366"/>
                  </a:lnTo>
                  <a:lnTo>
                    <a:pt x="4" y="1362"/>
                  </a:lnTo>
                  <a:lnTo>
                    <a:pt x="5" y="1362"/>
                  </a:lnTo>
                  <a:close/>
                  <a:moveTo>
                    <a:pt x="6" y="1369"/>
                  </a:moveTo>
                  <a:lnTo>
                    <a:pt x="6" y="1374"/>
                  </a:lnTo>
                  <a:lnTo>
                    <a:pt x="4" y="1374"/>
                  </a:lnTo>
                  <a:lnTo>
                    <a:pt x="4" y="1369"/>
                  </a:lnTo>
                  <a:lnTo>
                    <a:pt x="6" y="1369"/>
                  </a:lnTo>
                  <a:close/>
                  <a:moveTo>
                    <a:pt x="6" y="1377"/>
                  </a:moveTo>
                  <a:lnTo>
                    <a:pt x="6" y="1382"/>
                  </a:lnTo>
                  <a:lnTo>
                    <a:pt x="4" y="1382"/>
                  </a:lnTo>
                  <a:lnTo>
                    <a:pt x="4" y="1377"/>
                  </a:lnTo>
                  <a:lnTo>
                    <a:pt x="6" y="1377"/>
                  </a:lnTo>
                  <a:close/>
                  <a:moveTo>
                    <a:pt x="6" y="1385"/>
                  </a:moveTo>
                  <a:lnTo>
                    <a:pt x="6" y="1389"/>
                  </a:lnTo>
                  <a:lnTo>
                    <a:pt x="4" y="1389"/>
                  </a:lnTo>
                  <a:lnTo>
                    <a:pt x="4" y="1385"/>
                  </a:lnTo>
                  <a:lnTo>
                    <a:pt x="6" y="1385"/>
                  </a:lnTo>
                  <a:close/>
                  <a:moveTo>
                    <a:pt x="6" y="1393"/>
                  </a:moveTo>
                  <a:lnTo>
                    <a:pt x="6" y="1397"/>
                  </a:lnTo>
                  <a:lnTo>
                    <a:pt x="4" y="1397"/>
                  </a:lnTo>
                  <a:lnTo>
                    <a:pt x="4" y="1393"/>
                  </a:lnTo>
                  <a:lnTo>
                    <a:pt x="6" y="1393"/>
                  </a:lnTo>
                  <a:close/>
                  <a:moveTo>
                    <a:pt x="6" y="1400"/>
                  </a:moveTo>
                  <a:lnTo>
                    <a:pt x="6" y="1405"/>
                  </a:lnTo>
                  <a:lnTo>
                    <a:pt x="5" y="1405"/>
                  </a:lnTo>
                  <a:lnTo>
                    <a:pt x="4" y="1400"/>
                  </a:lnTo>
                  <a:lnTo>
                    <a:pt x="6" y="1400"/>
                  </a:lnTo>
                  <a:close/>
                  <a:moveTo>
                    <a:pt x="6" y="1408"/>
                  </a:moveTo>
                  <a:lnTo>
                    <a:pt x="6" y="1413"/>
                  </a:lnTo>
                  <a:lnTo>
                    <a:pt x="5" y="1413"/>
                  </a:lnTo>
                  <a:lnTo>
                    <a:pt x="5" y="1408"/>
                  </a:lnTo>
                  <a:lnTo>
                    <a:pt x="6" y="1408"/>
                  </a:lnTo>
                  <a:close/>
                  <a:moveTo>
                    <a:pt x="6" y="1416"/>
                  </a:moveTo>
                  <a:lnTo>
                    <a:pt x="6" y="1420"/>
                  </a:lnTo>
                  <a:lnTo>
                    <a:pt x="5" y="1420"/>
                  </a:lnTo>
                  <a:lnTo>
                    <a:pt x="5" y="1416"/>
                  </a:lnTo>
                  <a:lnTo>
                    <a:pt x="6" y="1416"/>
                  </a:lnTo>
                  <a:close/>
                  <a:moveTo>
                    <a:pt x="6" y="1424"/>
                  </a:moveTo>
                  <a:lnTo>
                    <a:pt x="6" y="1428"/>
                  </a:lnTo>
                  <a:lnTo>
                    <a:pt x="5" y="1428"/>
                  </a:lnTo>
                  <a:lnTo>
                    <a:pt x="5" y="1424"/>
                  </a:lnTo>
                  <a:lnTo>
                    <a:pt x="6" y="1424"/>
                  </a:lnTo>
                  <a:close/>
                  <a:moveTo>
                    <a:pt x="6" y="1431"/>
                  </a:moveTo>
                  <a:lnTo>
                    <a:pt x="6" y="1436"/>
                  </a:lnTo>
                  <a:lnTo>
                    <a:pt x="5" y="1436"/>
                  </a:lnTo>
                  <a:lnTo>
                    <a:pt x="5" y="1431"/>
                  </a:lnTo>
                  <a:lnTo>
                    <a:pt x="6" y="1431"/>
                  </a:lnTo>
                  <a:close/>
                  <a:moveTo>
                    <a:pt x="6" y="1439"/>
                  </a:moveTo>
                  <a:lnTo>
                    <a:pt x="6" y="1443"/>
                  </a:lnTo>
                  <a:lnTo>
                    <a:pt x="5" y="1443"/>
                  </a:lnTo>
                  <a:lnTo>
                    <a:pt x="5" y="1439"/>
                  </a:lnTo>
                  <a:lnTo>
                    <a:pt x="6" y="1439"/>
                  </a:lnTo>
                  <a:close/>
                  <a:moveTo>
                    <a:pt x="6" y="1447"/>
                  </a:moveTo>
                  <a:lnTo>
                    <a:pt x="6" y="1451"/>
                  </a:lnTo>
                  <a:lnTo>
                    <a:pt x="5" y="1451"/>
                  </a:lnTo>
                  <a:lnTo>
                    <a:pt x="5" y="1447"/>
                  </a:lnTo>
                  <a:lnTo>
                    <a:pt x="6" y="1447"/>
                  </a:lnTo>
                  <a:close/>
                  <a:moveTo>
                    <a:pt x="6" y="1455"/>
                  </a:moveTo>
                  <a:lnTo>
                    <a:pt x="6" y="1459"/>
                  </a:lnTo>
                  <a:lnTo>
                    <a:pt x="5" y="1459"/>
                  </a:lnTo>
                  <a:lnTo>
                    <a:pt x="5" y="1455"/>
                  </a:lnTo>
                  <a:lnTo>
                    <a:pt x="6" y="1455"/>
                  </a:lnTo>
                  <a:close/>
                  <a:moveTo>
                    <a:pt x="6" y="1462"/>
                  </a:moveTo>
                  <a:lnTo>
                    <a:pt x="6" y="1467"/>
                  </a:lnTo>
                  <a:lnTo>
                    <a:pt x="5" y="1467"/>
                  </a:lnTo>
                  <a:lnTo>
                    <a:pt x="5" y="1462"/>
                  </a:lnTo>
                  <a:lnTo>
                    <a:pt x="6" y="1462"/>
                  </a:lnTo>
                  <a:close/>
                  <a:moveTo>
                    <a:pt x="6" y="1470"/>
                  </a:moveTo>
                  <a:lnTo>
                    <a:pt x="6" y="1474"/>
                  </a:lnTo>
                  <a:lnTo>
                    <a:pt x="5" y="1474"/>
                  </a:lnTo>
                  <a:lnTo>
                    <a:pt x="5" y="1470"/>
                  </a:lnTo>
                  <a:lnTo>
                    <a:pt x="6" y="1470"/>
                  </a:lnTo>
                  <a:close/>
                  <a:moveTo>
                    <a:pt x="6" y="1478"/>
                  </a:moveTo>
                  <a:lnTo>
                    <a:pt x="6" y="1482"/>
                  </a:lnTo>
                  <a:lnTo>
                    <a:pt x="5" y="1482"/>
                  </a:lnTo>
                  <a:lnTo>
                    <a:pt x="5" y="1478"/>
                  </a:lnTo>
                  <a:lnTo>
                    <a:pt x="6" y="1478"/>
                  </a:lnTo>
                  <a:close/>
                  <a:moveTo>
                    <a:pt x="6" y="1485"/>
                  </a:moveTo>
                  <a:lnTo>
                    <a:pt x="6" y="1490"/>
                  </a:lnTo>
                  <a:lnTo>
                    <a:pt x="5" y="1490"/>
                  </a:lnTo>
                  <a:lnTo>
                    <a:pt x="5" y="1485"/>
                  </a:lnTo>
                  <a:lnTo>
                    <a:pt x="6" y="1485"/>
                  </a:lnTo>
                  <a:close/>
                  <a:moveTo>
                    <a:pt x="6" y="1493"/>
                  </a:moveTo>
                  <a:lnTo>
                    <a:pt x="6" y="1498"/>
                  </a:lnTo>
                  <a:lnTo>
                    <a:pt x="5" y="1498"/>
                  </a:lnTo>
                  <a:lnTo>
                    <a:pt x="5" y="1493"/>
                  </a:lnTo>
                  <a:lnTo>
                    <a:pt x="6" y="1493"/>
                  </a:lnTo>
                  <a:close/>
                  <a:moveTo>
                    <a:pt x="6" y="1501"/>
                  </a:moveTo>
                  <a:lnTo>
                    <a:pt x="6" y="1505"/>
                  </a:lnTo>
                  <a:lnTo>
                    <a:pt x="5" y="1505"/>
                  </a:lnTo>
                  <a:lnTo>
                    <a:pt x="5" y="1501"/>
                  </a:lnTo>
                  <a:lnTo>
                    <a:pt x="6" y="1501"/>
                  </a:lnTo>
                  <a:close/>
                  <a:moveTo>
                    <a:pt x="6" y="1509"/>
                  </a:moveTo>
                  <a:lnTo>
                    <a:pt x="6" y="1513"/>
                  </a:lnTo>
                  <a:lnTo>
                    <a:pt x="5" y="1513"/>
                  </a:lnTo>
                  <a:lnTo>
                    <a:pt x="5" y="1509"/>
                  </a:lnTo>
                  <a:lnTo>
                    <a:pt x="6" y="1509"/>
                  </a:lnTo>
                  <a:close/>
                  <a:moveTo>
                    <a:pt x="6" y="1516"/>
                  </a:moveTo>
                  <a:lnTo>
                    <a:pt x="6" y="1521"/>
                  </a:lnTo>
                  <a:lnTo>
                    <a:pt x="5" y="1521"/>
                  </a:lnTo>
                  <a:lnTo>
                    <a:pt x="5" y="1516"/>
                  </a:lnTo>
                  <a:lnTo>
                    <a:pt x="6" y="1516"/>
                  </a:lnTo>
                  <a:close/>
                  <a:moveTo>
                    <a:pt x="6" y="1524"/>
                  </a:moveTo>
                  <a:lnTo>
                    <a:pt x="6" y="1529"/>
                  </a:lnTo>
                  <a:lnTo>
                    <a:pt x="5" y="1529"/>
                  </a:lnTo>
                  <a:lnTo>
                    <a:pt x="5" y="1524"/>
                  </a:lnTo>
                  <a:lnTo>
                    <a:pt x="6" y="1524"/>
                  </a:lnTo>
                  <a:close/>
                  <a:moveTo>
                    <a:pt x="6" y="1532"/>
                  </a:moveTo>
                  <a:lnTo>
                    <a:pt x="6" y="1536"/>
                  </a:lnTo>
                  <a:lnTo>
                    <a:pt x="5" y="1536"/>
                  </a:lnTo>
                  <a:lnTo>
                    <a:pt x="5" y="1532"/>
                  </a:lnTo>
                  <a:lnTo>
                    <a:pt x="6" y="1532"/>
                  </a:lnTo>
                  <a:close/>
                  <a:moveTo>
                    <a:pt x="6" y="1540"/>
                  </a:moveTo>
                  <a:lnTo>
                    <a:pt x="6" y="1544"/>
                  </a:lnTo>
                  <a:lnTo>
                    <a:pt x="5" y="1544"/>
                  </a:lnTo>
                  <a:lnTo>
                    <a:pt x="5" y="1540"/>
                  </a:lnTo>
                  <a:lnTo>
                    <a:pt x="6" y="1540"/>
                  </a:lnTo>
                  <a:close/>
                </a:path>
              </a:pathLst>
            </a:custGeom>
            <a:solidFill>
              <a:srgbClr val="D9D9D9"/>
            </a:solidFill>
            <a:ln w="0"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3" name="Freeform 14"/>
            <p:cNvSpPr>
              <a:spLocks noEditPoints="1"/>
            </p:cNvSpPr>
            <p:nvPr/>
          </p:nvSpPr>
          <p:spPr bwMode="auto">
            <a:xfrm>
              <a:off x="3385701" y="4248275"/>
              <a:ext cx="3063883" cy="12700"/>
            </a:xfrm>
            <a:custGeom>
              <a:avLst/>
              <a:gdLst>
                <a:gd name="T0" fmla="*/ 36 w 1930"/>
                <a:gd name="T1" fmla="*/ 8 h 8"/>
                <a:gd name="T2" fmla="*/ 46 w 1930"/>
                <a:gd name="T3" fmla="*/ 4 h 8"/>
                <a:gd name="T4" fmla="*/ 93 w 1930"/>
                <a:gd name="T5" fmla="*/ 7 h 8"/>
                <a:gd name="T6" fmla="*/ 129 w 1930"/>
                <a:gd name="T7" fmla="*/ 4 h 8"/>
                <a:gd name="T8" fmla="*/ 139 w 1930"/>
                <a:gd name="T9" fmla="*/ 7 h 8"/>
                <a:gd name="T10" fmla="*/ 199 w 1930"/>
                <a:gd name="T11" fmla="*/ 7 h 8"/>
                <a:gd name="T12" fmla="*/ 209 w 1930"/>
                <a:gd name="T13" fmla="*/ 4 h 8"/>
                <a:gd name="T14" fmla="*/ 255 w 1930"/>
                <a:gd name="T15" fmla="*/ 7 h 8"/>
                <a:gd name="T16" fmla="*/ 292 w 1930"/>
                <a:gd name="T17" fmla="*/ 4 h 8"/>
                <a:gd name="T18" fmla="*/ 302 w 1930"/>
                <a:gd name="T19" fmla="*/ 7 h 8"/>
                <a:gd name="T20" fmla="*/ 361 w 1930"/>
                <a:gd name="T21" fmla="*/ 7 h 8"/>
                <a:gd name="T22" fmla="*/ 371 w 1930"/>
                <a:gd name="T23" fmla="*/ 4 h 8"/>
                <a:gd name="T24" fmla="*/ 418 w 1930"/>
                <a:gd name="T25" fmla="*/ 7 h 8"/>
                <a:gd name="T26" fmla="*/ 454 w 1930"/>
                <a:gd name="T27" fmla="*/ 3 h 8"/>
                <a:gd name="T28" fmla="*/ 464 w 1930"/>
                <a:gd name="T29" fmla="*/ 7 h 8"/>
                <a:gd name="T30" fmla="*/ 524 w 1930"/>
                <a:gd name="T31" fmla="*/ 7 h 8"/>
                <a:gd name="T32" fmla="*/ 534 w 1930"/>
                <a:gd name="T33" fmla="*/ 3 h 8"/>
                <a:gd name="T34" fmla="*/ 580 w 1930"/>
                <a:gd name="T35" fmla="*/ 6 h 8"/>
                <a:gd name="T36" fmla="*/ 617 w 1930"/>
                <a:gd name="T37" fmla="*/ 3 h 8"/>
                <a:gd name="T38" fmla="*/ 627 w 1930"/>
                <a:gd name="T39" fmla="*/ 6 h 8"/>
                <a:gd name="T40" fmla="*/ 686 w 1930"/>
                <a:gd name="T41" fmla="*/ 6 h 8"/>
                <a:gd name="T42" fmla="*/ 696 w 1930"/>
                <a:gd name="T43" fmla="*/ 3 h 8"/>
                <a:gd name="T44" fmla="*/ 743 w 1930"/>
                <a:gd name="T45" fmla="*/ 6 h 8"/>
                <a:gd name="T46" fmla="*/ 779 w 1930"/>
                <a:gd name="T47" fmla="*/ 3 h 8"/>
                <a:gd name="T48" fmla="*/ 789 w 1930"/>
                <a:gd name="T49" fmla="*/ 6 h 8"/>
                <a:gd name="T50" fmla="*/ 849 w 1930"/>
                <a:gd name="T51" fmla="*/ 6 h 8"/>
                <a:gd name="T52" fmla="*/ 859 w 1930"/>
                <a:gd name="T53" fmla="*/ 3 h 8"/>
                <a:gd name="T54" fmla="*/ 905 w 1930"/>
                <a:gd name="T55" fmla="*/ 6 h 8"/>
                <a:gd name="T56" fmla="*/ 942 w 1930"/>
                <a:gd name="T57" fmla="*/ 2 h 8"/>
                <a:gd name="T58" fmla="*/ 952 w 1930"/>
                <a:gd name="T59" fmla="*/ 6 h 8"/>
                <a:gd name="T60" fmla="*/ 1011 w 1930"/>
                <a:gd name="T61" fmla="*/ 6 h 8"/>
                <a:gd name="T62" fmla="*/ 1021 w 1930"/>
                <a:gd name="T63" fmla="*/ 2 h 8"/>
                <a:gd name="T64" fmla="*/ 1068 w 1930"/>
                <a:gd name="T65" fmla="*/ 5 h 8"/>
                <a:gd name="T66" fmla="*/ 1104 w 1930"/>
                <a:gd name="T67" fmla="*/ 2 h 8"/>
                <a:gd name="T68" fmla="*/ 1114 w 1930"/>
                <a:gd name="T69" fmla="*/ 5 h 8"/>
                <a:gd name="T70" fmla="*/ 1174 w 1930"/>
                <a:gd name="T71" fmla="*/ 5 h 8"/>
                <a:gd name="T72" fmla="*/ 1184 w 1930"/>
                <a:gd name="T73" fmla="*/ 2 h 8"/>
                <a:gd name="T74" fmla="*/ 1230 w 1930"/>
                <a:gd name="T75" fmla="*/ 5 h 8"/>
                <a:gd name="T76" fmla="*/ 1267 w 1930"/>
                <a:gd name="T77" fmla="*/ 2 h 8"/>
                <a:gd name="T78" fmla="*/ 1277 w 1930"/>
                <a:gd name="T79" fmla="*/ 5 h 8"/>
                <a:gd name="T80" fmla="*/ 1336 w 1930"/>
                <a:gd name="T81" fmla="*/ 5 h 8"/>
                <a:gd name="T82" fmla="*/ 1346 w 1930"/>
                <a:gd name="T83" fmla="*/ 2 h 8"/>
                <a:gd name="T84" fmla="*/ 1393 w 1930"/>
                <a:gd name="T85" fmla="*/ 5 h 8"/>
                <a:gd name="T86" fmla="*/ 1429 w 1930"/>
                <a:gd name="T87" fmla="*/ 1 h 8"/>
                <a:gd name="T88" fmla="*/ 1439 w 1930"/>
                <a:gd name="T89" fmla="*/ 5 h 8"/>
                <a:gd name="T90" fmla="*/ 1499 w 1930"/>
                <a:gd name="T91" fmla="*/ 5 h 8"/>
                <a:gd name="T92" fmla="*/ 1509 w 1930"/>
                <a:gd name="T93" fmla="*/ 1 h 8"/>
                <a:gd name="T94" fmla="*/ 1555 w 1930"/>
                <a:gd name="T95" fmla="*/ 4 h 8"/>
                <a:gd name="T96" fmla="*/ 1592 w 1930"/>
                <a:gd name="T97" fmla="*/ 1 h 8"/>
                <a:gd name="T98" fmla="*/ 1602 w 1930"/>
                <a:gd name="T99" fmla="*/ 4 h 8"/>
                <a:gd name="T100" fmla="*/ 1661 w 1930"/>
                <a:gd name="T101" fmla="*/ 4 h 8"/>
                <a:gd name="T102" fmla="*/ 1671 w 1930"/>
                <a:gd name="T103" fmla="*/ 1 h 8"/>
                <a:gd name="T104" fmla="*/ 1718 w 1930"/>
                <a:gd name="T105" fmla="*/ 4 h 8"/>
                <a:gd name="T106" fmla="*/ 1754 w 1930"/>
                <a:gd name="T107" fmla="*/ 1 h 8"/>
                <a:gd name="T108" fmla="*/ 1764 w 1930"/>
                <a:gd name="T109" fmla="*/ 4 h 8"/>
                <a:gd name="T110" fmla="*/ 1824 w 1930"/>
                <a:gd name="T111" fmla="*/ 4 h 8"/>
                <a:gd name="T112" fmla="*/ 1834 w 1930"/>
                <a:gd name="T113" fmla="*/ 1 h 8"/>
                <a:gd name="T114" fmla="*/ 1880 w 1930"/>
                <a:gd name="T115" fmla="*/ 4 h 8"/>
                <a:gd name="T116" fmla="*/ 1917 w 1930"/>
                <a:gd name="T117" fmla="*/ 0 h 8"/>
                <a:gd name="T118" fmla="*/ 1927 w 1930"/>
                <a:gd name="T1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8">
                  <a:moveTo>
                    <a:pt x="0" y="8"/>
                  </a:moveTo>
                  <a:lnTo>
                    <a:pt x="13" y="8"/>
                  </a:lnTo>
                  <a:lnTo>
                    <a:pt x="13" y="4"/>
                  </a:lnTo>
                  <a:lnTo>
                    <a:pt x="0" y="4"/>
                  </a:lnTo>
                  <a:lnTo>
                    <a:pt x="0" y="8"/>
                  </a:lnTo>
                  <a:close/>
                  <a:moveTo>
                    <a:pt x="23" y="8"/>
                  </a:moveTo>
                  <a:lnTo>
                    <a:pt x="36" y="8"/>
                  </a:lnTo>
                  <a:lnTo>
                    <a:pt x="36" y="4"/>
                  </a:lnTo>
                  <a:lnTo>
                    <a:pt x="23" y="4"/>
                  </a:lnTo>
                  <a:lnTo>
                    <a:pt x="23" y="8"/>
                  </a:lnTo>
                  <a:close/>
                  <a:moveTo>
                    <a:pt x="46" y="8"/>
                  </a:moveTo>
                  <a:lnTo>
                    <a:pt x="59" y="8"/>
                  </a:lnTo>
                  <a:lnTo>
                    <a:pt x="59" y="4"/>
                  </a:lnTo>
                  <a:lnTo>
                    <a:pt x="46" y="4"/>
                  </a:lnTo>
                  <a:lnTo>
                    <a:pt x="46" y="8"/>
                  </a:lnTo>
                  <a:close/>
                  <a:moveTo>
                    <a:pt x="69" y="8"/>
                  </a:moveTo>
                  <a:lnTo>
                    <a:pt x="83" y="7"/>
                  </a:lnTo>
                  <a:lnTo>
                    <a:pt x="83" y="4"/>
                  </a:lnTo>
                  <a:lnTo>
                    <a:pt x="69" y="4"/>
                  </a:lnTo>
                  <a:lnTo>
                    <a:pt x="69" y="8"/>
                  </a:lnTo>
                  <a:close/>
                  <a:moveTo>
                    <a:pt x="93" y="7"/>
                  </a:moveTo>
                  <a:lnTo>
                    <a:pt x="106" y="7"/>
                  </a:lnTo>
                  <a:lnTo>
                    <a:pt x="106" y="4"/>
                  </a:lnTo>
                  <a:lnTo>
                    <a:pt x="93" y="4"/>
                  </a:lnTo>
                  <a:lnTo>
                    <a:pt x="93" y="7"/>
                  </a:lnTo>
                  <a:close/>
                  <a:moveTo>
                    <a:pt x="116" y="7"/>
                  </a:moveTo>
                  <a:lnTo>
                    <a:pt x="129" y="7"/>
                  </a:lnTo>
                  <a:lnTo>
                    <a:pt x="129" y="4"/>
                  </a:lnTo>
                  <a:lnTo>
                    <a:pt x="116" y="4"/>
                  </a:lnTo>
                  <a:lnTo>
                    <a:pt x="116" y="7"/>
                  </a:lnTo>
                  <a:close/>
                  <a:moveTo>
                    <a:pt x="139" y="7"/>
                  </a:moveTo>
                  <a:lnTo>
                    <a:pt x="152" y="7"/>
                  </a:lnTo>
                  <a:lnTo>
                    <a:pt x="152" y="4"/>
                  </a:lnTo>
                  <a:lnTo>
                    <a:pt x="139" y="4"/>
                  </a:lnTo>
                  <a:lnTo>
                    <a:pt x="139" y="7"/>
                  </a:lnTo>
                  <a:close/>
                  <a:moveTo>
                    <a:pt x="162" y="7"/>
                  </a:moveTo>
                  <a:lnTo>
                    <a:pt x="176" y="7"/>
                  </a:lnTo>
                  <a:lnTo>
                    <a:pt x="176" y="4"/>
                  </a:lnTo>
                  <a:lnTo>
                    <a:pt x="162" y="4"/>
                  </a:lnTo>
                  <a:lnTo>
                    <a:pt x="162" y="7"/>
                  </a:lnTo>
                  <a:close/>
                  <a:moveTo>
                    <a:pt x="185" y="7"/>
                  </a:moveTo>
                  <a:lnTo>
                    <a:pt x="199" y="7"/>
                  </a:lnTo>
                  <a:lnTo>
                    <a:pt x="199" y="4"/>
                  </a:lnTo>
                  <a:lnTo>
                    <a:pt x="185" y="4"/>
                  </a:lnTo>
                  <a:lnTo>
                    <a:pt x="185" y="7"/>
                  </a:lnTo>
                  <a:close/>
                  <a:moveTo>
                    <a:pt x="209" y="7"/>
                  </a:moveTo>
                  <a:lnTo>
                    <a:pt x="222" y="7"/>
                  </a:lnTo>
                  <a:lnTo>
                    <a:pt x="222" y="4"/>
                  </a:lnTo>
                  <a:lnTo>
                    <a:pt x="209" y="4"/>
                  </a:lnTo>
                  <a:lnTo>
                    <a:pt x="209" y="7"/>
                  </a:lnTo>
                  <a:close/>
                  <a:moveTo>
                    <a:pt x="232" y="7"/>
                  </a:moveTo>
                  <a:lnTo>
                    <a:pt x="245" y="7"/>
                  </a:lnTo>
                  <a:lnTo>
                    <a:pt x="245" y="4"/>
                  </a:lnTo>
                  <a:lnTo>
                    <a:pt x="232" y="4"/>
                  </a:lnTo>
                  <a:lnTo>
                    <a:pt x="232" y="7"/>
                  </a:lnTo>
                  <a:close/>
                  <a:moveTo>
                    <a:pt x="255" y="7"/>
                  </a:moveTo>
                  <a:lnTo>
                    <a:pt x="268" y="7"/>
                  </a:lnTo>
                  <a:lnTo>
                    <a:pt x="268" y="4"/>
                  </a:lnTo>
                  <a:lnTo>
                    <a:pt x="255" y="4"/>
                  </a:lnTo>
                  <a:lnTo>
                    <a:pt x="255" y="7"/>
                  </a:lnTo>
                  <a:close/>
                  <a:moveTo>
                    <a:pt x="278" y="7"/>
                  </a:moveTo>
                  <a:lnTo>
                    <a:pt x="292" y="7"/>
                  </a:lnTo>
                  <a:lnTo>
                    <a:pt x="292" y="4"/>
                  </a:lnTo>
                  <a:lnTo>
                    <a:pt x="278" y="4"/>
                  </a:lnTo>
                  <a:lnTo>
                    <a:pt x="278" y="7"/>
                  </a:lnTo>
                  <a:close/>
                  <a:moveTo>
                    <a:pt x="302" y="7"/>
                  </a:moveTo>
                  <a:lnTo>
                    <a:pt x="315" y="7"/>
                  </a:lnTo>
                  <a:lnTo>
                    <a:pt x="315" y="4"/>
                  </a:lnTo>
                  <a:lnTo>
                    <a:pt x="302" y="4"/>
                  </a:lnTo>
                  <a:lnTo>
                    <a:pt x="302" y="7"/>
                  </a:lnTo>
                  <a:close/>
                  <a:moveTo>
                    <a:pt x="325" y="7"/>
                  </a:moveTo>
                  <a:lnTo>
                    <a:pt x="338" y="7"/>
                  </a:lnTo>
                  <a:lnTo>
                    <a:pt x="338" y="4"/>
                  </a:lnTo>
                  <a:lnTo>
                    <a:pt x="325" y="4"/>
                  </a:lnTo>
                  <a:lnTo>
                    <a:pt x="325" y="7"/>
                  </a:lnTo>
                  <a:close/>
                  <a:moveTo>
                    <a:pt x="348" y="7"/>
                  </a:moveTo>
                  <a:lnTo>
                    <a:pt x="361" y="7"/>
                  </a:lnTo>
                  <a:lnTo>
                    <a:pt x="361" y="4"/>
                  </a:lnTo>
                  <a:lnTo>
                    <a:pt x="348" y="4"/>
                  </a:lnTo>
                  <a:lnTo>
                    <a:pt x="348" y="7"/>
                  </a:lnTo>
                  <a:close/>
                  <a:moveTo>
                    <a:pt x="371" y="7"/>
                  </a:moveTo>
                  <a:lnTo>
                    <a:pt x="384" y="7"/>
                  </a:lnTo>
                  <a:lnTo>
                    <a:pt x="384" y="4"/>
                  </a:lnTo>
                  <a:lnTo>
                    <a:pt x="371" y="4"/>
                  </a:lnTo>
                  <a:lnTo>
                    <a:pt x="371" y="7"/>
                  </a:lnTo>
                  <a:close/>
                  <a:moveTo>
                    <a:pt x="394" y="7"/>
                  </a:moveTo>
                  <a:lnTo>
                    <a:pt x="408" y="7"/>
                  </a:lnTo>
                  <a:lnTo>
                    <a:pt x="408" y="4"/>
                  </a:lnTo>
                  <a:lnTo>
                    <a:pt x="394" y="4"/>
                  </a:lnTo>
                  <a:lnTo>
                    <a:pt x="394" y="7"/>
                  </a:lnTo>
                  <a:close/>
                  <a:moveTo>
                    <a:pt x="418" y="7"/>
                  </a:moveTo>
                  <a:lnTo>
                    <a:pt x="431" y="7"/>
                  </a:lnTo>
                  <a:lnTo>
                    <a:pt x="431" y="3"/>
                  </a:lnTo>
                  <a:lnTo>
                    <a:pt x="418" y="3"/>
                  </a:lnTo>
                  <a:lnTo>
                    <a:pt x="418" y="7"/>
                  </a:lnTo>
                  <a:close/>
                  <a:moveTo>
                    <a:pt x="441" y="7"/>
                  </a:moveTo>
                  <a:lnTo>
                    <a:pt x="454" y="7"/>
                  </a:lnTo>
                  <a:lnTo>
                    <a:pt x="454" y="3"/>
                  </a:lnTo>
                  <a:lnTo>
                    <a:pt x="441" y="3"/>
                  </a:lnTo>
                  <a:lnTo>
                    <a:pt x="441" y="7"/>
                  </a:lnTo>
                  <a:close/>
                  <a:moveTo>
                    <a:pt x="464" y="7"/>
                  </a:moveTo>
                  <a:lnTo>
                    <a:pt x="477" y="7"/>
                  </a:lnTo>
                  <a:lnTo>
                    <a:pt x="477" y="3"/>
                  </a:lnTo>
                  <a:lnTo>
                    <a:pt x="464" y="3"/>
                  </a:lnTo>
                  <a:lnTo>
                    <a:pt x="464" y="7"/>
                  </a:lnTo>
                  <a:close/>
                  <a:moveTo>
                    <a:pt x="487" y="7"/>
                  </a:moveTo>
                  <a:lnTo>
                    <a:pt x="501" y="7"/>
                  </a:lnTo>
                  <a:lnTo>
                    <a:pt x="501" y="3"/>
                  </a:lnTo>
                  <a:lnTo>
                    <a:pt x="487" y="3"/>
                  </a:lnTo>
                  <a:lnTo>
                    <a:pt x="487" y="7"/>
                  </a:lnTo>
                  <a:close/>
                  <a:moveTo>
                    <a:pt x="510" y="7"/>
                  </a:moveTo>
                  <a:lnTo>
                    <a:pt x="524" y="7"/>
                  </a:lnTo>
                  <a:lnTo>
                    <a:pt x="524" y="3"/>
                  </a:lnTo>
                  <a:lnTo>
                    <a:pt x="510" y="3"/>
                  </a:lnTo>
                  <a:lnTo>
                    <a:pt x="510" y="7"/>
                  </a:lnTo>
                  <a:close/>
                  <a:moveTo>
                    <a:pt x="534" y="7"/>
                  </a:moveTo>
                  <a:lnTo>
                    <a:pt x="547" y="7"/>
                  </a:lnTo>
                  <a:lnTo>
                    <a:pt x="547" y="3"/>
                  </a:lnTo>
                  <a:lnTo>
                    <a:pt x="534" y="3"/>
                  </a:lnTo>
                  <a:lnTo>
                    <a:pt x="534" y="7"/>
                  </a:lnTo>
                  <a:close/>
                  <a:moveTo>
                    <a:pt x="557" y="6"/>
                  </a:moveTo>
                  <a:lnTo>
                    <a:pt x="570" y="6"/>
                  </a:lnTo>
                  <a:lnTo>
                    <a:pt x="570" y="3"/>
                  </a:lnTo>
                  <a:lnTo>
                    <a:pt x="557" y="3"/>
                  </a:lnTo>
                  <a:lnTo>
                    <a:pt x="557" y="6"/>
                  </a:lnTo>
                  <a:close/>
                  <a:moveTo>
                    <a:pt x="580" y="6"/>
                  </a:moveTo>
                  <a:lnTo>
                    <a:pt x="593" y="6"/>
                  </a:lnTo>
                  <a:lnTo>
                    <a:pt x="593" y="3"/>
                  </a:lnTo>
                  <a:lnTo>
                    <a:pt x="580" y="3"/>
                  </a:lnTo>
                  <a:lnTo>
                    <a:pt x="580" y="6"/>
                  </a:lnTo>
                  <a:close/>
                  <a:moveTo>
                    <a:pt x="603" y="6"/>
                  </a:moveTo>
                  <a:lnTo>
                    <a:pt x="617" y="6"/>
                  </a:lnTo>
                  <a:lnTo>
                    <a:pt x="617" y="3"/>
                  </a:lnTo>
                  <a:lnTo>
                    <a:pt x="603" y="3"/>
                  </a:lnTo>
                  <a:lnTo>
                    <a:pt x="603" y="6"/>
                  </a:lnTo>
                  <a:close/>
                  <a:moveTo>
                    <a:pt x="627" y="6"/>
                  </a:moveTo>
                  <a:lnTo>
                    <a:pt x="640" y="6"/>
                  </a:lnTo>
                  <a:lnTo>
                    <a:pt x="640" y="3"/>
                  </a:lnTo>
                  <a:lnTo>
                    <a:pt x="627" y="3"/>
                  </a:lnTo>
                  <a:lnTo>
                    <a:pt x="627" y="6"/>
                  </a:lnTo>
                  <a:close/>
                  <a:moveTo>
                    <a:pt x="650" y="6"/>
                  </a:moveTo>
                  <a:lnTo>
                    <a:pt x="663" y="6"/>
                  </a:lnTo>
                  <a:lnTo>
                    <a:pt x="663" y="3"/>
                  </a:lnTo>
                  <a:lnTo>
                    <a:pt x="650" y="3"/>
                  </a:lnTo>
                  <a:lnTo>
                    <a:pt x="650" y="6"/>
                  </a:lnTo>
                  <a:close/>
                  <a:moveTo>
                    <a:pt x="673" y="6"/>
                  </a:moveTo>
                  <a:lnTo>
                    <a:pt x="686" y="6"/>
                  </a:lnTo>
                  <a:lnTo>
                    <a:pt x="686" y="3"/>
                  </a:lnTo>
                  <a:lnTo>
                    <a:pt x="673" y="3"/>
                  </a:lnTo>
                  <a:lnTo>
                    <a:pt x="673" y="6"/>
                  </a:lnTo>
                  <a:close/>
                  <a:moveTo>
                    <a:pt x="696" y="6"/>
                  </a:moveTo>
                  <a:lnTo>
                    <a:pt x="709" y="6"/>
                  </a:lnTo>
                  <a:lnTo>
                    <a:pt x="709" y="3"/>
                  </a:lnTo>
                  <a:lnTo>
                    <a:pt x="696" y="3"/>
                  </a:lnTo>
                  <a:lnTo>
                    <a:pt x="696" y="6"/>
                  </a:lnTo>
                  <a:close/>
                  <a:moveTo>
                    <a:pt x="719" y="6"/>
                  </a:moveTo>
                  <a:lnTo>
                    <a:pt x="733" y="6"/>
                  </a:lnTo>
                  <a:lnTo>
                    <a:pt x="733" y="3"/>
                  </a:lnTo>
                  <a:lnTo>
                    <a:pt x="719" y="3"/>
                  </a:lnTo>
                  <a:lnTo>
                    <a:pt x="719" y="6"/>
                  </a:lnTo>
                  <a:close/>
                  <a:moveTo>
                    <a:pt x="743" y="6"/>
                  </a:moveTo>
                  <a:lnTo>
                    <a:pt x="756" y="6"/>
                  </a:lnTo>
                  <a:lnTo>
                    <a:pt x="756" y="3"/>
                  </a:lnTo>
                  <a:lnTo>
                    <a:pt x="743" y="3"/>
                  </a:lnTo>
                  <a:lnTo>
                    <a:pt x="743" y="6"/>
                  </a:lnTo>
                  <a:close/>
                  <a:moveTo>
                    <a:pt x="766" y="6"/>
                  </a:moveTo>
                  <a:lnTo>
                    <a:pt x="779" y="6"/>
                  </a:lnTo>
                  <a:lnTo>
                    <a:pt x="779" y="3"/>
                  </a:lnTo>
                  <a:lnTo>
                    <a:pt x="766" y="3"/>
                  </a:lnTo>
                  <a:lnTo>
                    <a:pt x="766" y="6"/>
                  </a:lnTo>
                  <a:close/>
                  <a:moveTo>
                    <a:pt x="789" y="6"/>
                  </a:moveTo>
                  <a:lnTo>
                    <a:pt x="802" y="6"/>
                  </a:lnTo>
                  <a:lnTo>
                    <a:pt x="802" y="3"/>
                  </a:lnTo>
                  <a:lnTo>
                    <a:pt x="789" y="3"/>
                  </a:lnTo>
                  <a:lnTo>
                    <a:pt x="789" y="6"/>
                  </a:lnTo>
                  <a:close/>
                  <a:moveTo>
                    <a:pt x="812" y="6"/>
                  </a:moveTo>
                  <a:lnTo>
                    <a:pt x="826" y="6"/>
                  </a:lnTo>
                  <a:lnTo>
                    <a:pt x="826" y="3"/>
                  </a:lnTo>
                  <a:lnTo>
                    <a:pt x="812" y="3"/>
                  </a:lnTo>
                  <a:lnTo>
                    <a:pt x="812" y="6"/>
                  </a:lnTo>
                  <a:close/>
                  <a:moveTo>
                    <a:pt x="836" y="6"/>
                  </a:moveTo>
                  <a:lnTo>
                    <a:pt x="849" y="6"/>
                  </a:lnTo>
                  <a:lnTo>
                    <a:pt x="849" y="3"/>
                  </a:lnTo>
                  <a:lnTo>
                    <a:pt x="836" y="3"/>
                  </a:lnTo>
                  <a:lnTo>
                    <a:pt x="836" y="6"/>
                  </a:lnTo>
                  <a:close/>
                  <a:moveTo>
                    <a:pt x="859" y="6"/>
                  </a:moveTo>
                  <a:lnTo>
                    <a:pt x="872" y="6"/>
                  </a:lnTo>
                  <a:lnTo>
                    <a:pt x="872" y="3"/>
                  </a:lnTo>
                  <a:lnTo>
                    <a:pt x="859" y="3"/>
                  </a:lnTo>
                  <a:lnTo>
                    <a:pt x="859" y="6"/>
                  </a:lnTo>
                  <a:close/>
                  <a:moveTo>
                    <a:pt x="882" y="6"/>
                  </a:moveTo>
                  <a:lnTo>
                    <a:pt x="895" y="6"/>
                  </a:lnTo>
                  <a:lnTo>
                    <a:pt x="895" y="3"/>
                  </a:lnTo>
                  <a:lnTo>
                    <a:pt x="882" y="3"/>
                  </a:lnTo>
                  <a:lnTo>
                    <a:pt x="882" y="6"/>
                  </a:lnTo>
                  <a:close/>
                  <a:moveTo>
                    <a:pt x="905" y="6"/>
                  </a:moveTo>
                  <a:lnTo>
                    <a:pt x="918" y="6"/>
                  </a:lnTo>
                  <a:lnTo>
                    <a:pt x="918" y="2"/>
                  </a:lnTo>
                  <a:lnTo>
                    <a:pt x="905" y="2"/>
                  </a:lnTo>
                  <a:lnTo>
                    <a:pt x="905" y="6"/>
                  </a:lnTo>
                  <a:close/>
                  <a:moveTo>
                    <a:pt x="928" y="6"/>
                  </a:moveTo>
                  <a:lnTo>
                    <a:pt x="942" y="6"/>
                  </a:lnTo>
                  <a:lnTo>
                    <a:pt x="942" y="2"/>
                  </a:lnTo>
                  <a:lnTo>
                    <a:pt x="928" y="2"/>
                  </a:lnTo>
                  <a:lnTo>
                    <a:pt x="928" y="6"/>
                  </a:lnTo>
                  <a:close/>
                  <a:moveTo>
                    <a:pt x="952" y="6"/>
                  </a:moveTo>
                  <a:lnTo>
                    <a:pt x="965" y="6"/>
                  </a:lnTo>
                  <a:lnTo>
                    <a:pt x="965" y="2"/>
                  </a:lnTo>
                  <a:lnTo>
                    <a:pt x="952" y="2"/>
                  </a:lnTo>
                  <a:lnTo>
                    <a:pt x="952" y="6"/>
                  </a:lnTo>
                  <a:close/>
                  <a:moveTo>
                    <a:pt x="975" y="6"/>
                  </a:moveTo>
                  <a:lnTo>
                    <a:pt x="988" y="6"/>
                  </a:lnTo>
                  <a:lnTo>
                    <a:pt x="988" y="2"/>
                  </a:lnTo>
                  <a:lnTo>
                    <a:pt x="975" y="2"/>
                  </a:lnTo>
                  <a:lnTo>
                    <a:pt x="975" y="6"/>
                  </a:lnTo>
                  <a:close/>
                  <a:moveTo>
                    <a:pt x="998" y="6"/>
                  </a:moveTo>
                  <a:lnTo>
                    <a:pt x="1011" y="6"/>
                  </a:lnTo>
                  <a:lnTo>
                    <a:pt x="1011" y="2"/>
                  </a:lnTo>
                  <a:lnTo>
                    <a:pt x="998" y="2"/>
                  </a:lnTo>
                  <a:lnTo>
                    <a:pt x="998" y="6"/>
                  </a:lnTo>
                  <a:close/>
                  <a:moveTo>
                    <a:pt x="1021" y="6"/>
                  </a:moveTo>
                  <a:lnTo>
                    <a:pt x="1034" y="5"/>
                  </a:lnTo>
                  <a:lnTo>
                    <a:pt x="1034" y="2"/>
                  </a:lnTo>
                  <a:lnTo>
                    <a:pt x="1021" y="2"/>
                  </a:lnTo>
                  <a:lnTo>
                    <a:pt x="1021" y="6"/>
                  </a:lnTo>
                  <a:close/>
                  <a:moveTo>
                    <a:pt x="1044" y="5"/>
                  </a:moveTo>
                  <a:lnTo>
                    <a:pt x="1058" y="5"/>
                  </a:lnTo>
                  <a:lnTo>
                    <a:pt x="1058" y="2"/>
                  </a:lnTo>
                  <a:lnTo>
                    <a:pt x="1044" y="2"/>
                  </a:lnTo>
                  <a:lnTo>
                    <a:pt x="1044" y="5"/>
                  </a:lnTo>
                  <a:close/>
                  <a:moveTo>
                    <a:pt x="1068" y="5"/>
                  </a:moveTo>
                  <a:lnTo>
                    <a:pt x="1081" y="5"/>
                  </a:lnTo>
                  <a:lnTo>
                    <a:pt x="1081" y="2"/>
                  </a:lnTo>
                  <a:lnTo>
                    <a:pt x="1068" y="2"/>
                  </a:lnTo>
                  <a:lnTo>
                    <a:pt x="1068" y="5"/>
                  </a:lnTo>
                  <a:close/>
                  <a:moveTo>
                    <a:pt x="1091" y="5"/>
                  </a:moveTo>
                  <a:lnTo>
                    <a:pt x="1104" y="5"/>
                  </a:lnTo>
                  <a:lnTo>
                    <a:pt x="1104" y="2"/>
                  </a:lnTo>
                  <a:lnTo>
                    <a:pt x="1091" y="2"/>
                  </a:lnTo>
                  <a:lnTo>
                    <a:pt x="1091" y="5"/>
                  </a:lnTo>
                  <a:close/>
                  <a:moveTo>
                    <a:pt x="1114" y="5"/>
                  </a:moveTo>
                  <a:lnTo>
                    <a:pt x="1127" y="5"/>
                  </a:lnTo>
                  <a:lnTo>
                    <a:pt x="1127" y="2"/>
                  </a:lnTo>
                  <a:lnTo>
                    <a:pt x="1114" y="2"/>
                  </a:lnTo>
                  <a:lnTo>
                    <a:pt x="1114" y="5"/>
                  </a:lnTo>
                  <a:close/>
                  <a:moveTo>
                    <a:pt x="1137" y="5"/>
                  </a:moveTo>
                  <a:lnTo>
                    <a:pt x="1151" y="5"/>
                  </a:lnTo>
                  <a:lnTo>
                    <a:pt x="1151" y="2"/>
                  </a:lnTo>
                  <a:lnTo>
                    <a:pt x="1137" y="2"/>
                  </a:lnTo>
                  <a:lnTo>
                    <a:pt x="1137" y="5"/>
                  </a:lnTo>
                  <a:close/>
                  <a:moveTo>
                    <a:pt x="1161" y="5"/>
                  </a:moveTo>
                  <a:lnTo>
                    <a:pt x="1174" y="5"/>
                  </a:lnTo>
                  <a:lnTo>
                    <a:pt x="1174" y="2"/>
                  </a:lnTo>
                  <a:lnTo>
                    <a:pt x="1161" y="2"/>
                  </a:lnTo>
                  <a:lnTo>
                    <a:pt x="1161" y="5"/>
                  </a:lnTo>
                  <a:close/>
                  <a:moveTo>
                    <a:pt x="1184" y="5"/>
                  </a:moveTo>
                  <a:lnTo>
                    <a:pt x="1197" y="5"/>
                  </a:lnTo>
                  <a:lnTo>
                    <a:pt x="1197" y="2"/>
                  </a:lnTo>
                  <a:lnTo>
                    <a:pt x="1184" y="2"/>
                  </a:lnTo>
                  <a:lnTo>
                    <a:pt x="1184" y="5"/>
                  </a:lnTo>
                  <a:close/>
                  <a:moveTo>
                    <a:pt x="1207" y="5"/>
                  </a:moveTo>
                  <a:lnTo>
                    <a:pt x="1220" y="5"/>
                  </a:lnTo>
                  <a:lnTo>
                    <a:pt x="1220" y="2"/>
                  </a:lnTo>
                  <a:lnTo>
                    <a:pt x="1207" y="2"/>
                  </a:lnTo>
                  <a:lnTo>
                    <a:pt x="1207" y="5"/>
                  </a:lnTo>
                  <a:close/>
                  <a:moveTo>
                    <a:pt x="1230" y="5"/>
                  </a:moveTo>
                  <a:lnTo>
                    <a:pt x="1243" y="5"/>
                  </a:lnTo>
                  <a:lnTo>
                    <a:pt x="1243" y="2"/>
                  </a:lnTo>
                  <a:lnTo>
                    <a:pt x="1230" y="2"/>
                  </a:lnTo>
                  <a:lnTo>
                    <a:pt x="1230" y="5"/>
                  </a:lnTo>
                  <a:close/>
                  <a:moveTo>
                    <a:pt x="1253" y="5"/>
                  </a:moveTo>
                  <a:lnTo>
                    <a:pt x="1267" y="5"/>
                  </a:lnTo>
                  <a:lnTo>
                    <a:pt x="1267" y="2"/>
                  </a:lnTo>
                  <a:lnTo>
                    <a:pt x="1253" y="2"/>
                  </a:lnTo>
                  <a:lnTo>
                    <a:pt x="1253" y="5"/>
                  </a:lnTo>
                  <a:close/>
                  <a:moveTo>
                    <a:pt x="1277" y="5"/>
                  </a:moveTo>
                  <a:lnTo>
                    <a:pt x="1290" y="5"/>
                  </a:lnTo>
                  <a:lnTo>
                    <a:pt x="1290" y="2"/>
                  </a:lnTo>
                  <a:lnTo>
                    <a:pt x="1277" y="2"/>
                  </a:lnTo>
                  <a:lnTo>
                    <a:pt x="1277" y="5"/>
                  </a:lnTo>
                  <a:close/>
                  <a:moveTo>
                    <a:pt x="1300" y="5"/>
                  </a:moveTo>
                  <a:lnTo>
                    <a:pt x="1313" y="5"/>
                  </a:lnTo>
                  <a:lnTo>
                    <a:pt x="1313" y="2"/>
                  </a:lnTo>
                  <a:lnTo>
                    <a:pt x="1300" y="2"/>
                  </a:lnTo>
                  <a:lnTo>
                    <a:pt x="1300" y="5"/>
                  </a:lnTo>
                  <a:close/>
                  <a:moveTo>
                    <a:pt x="1323" y="5"/>
                  </a:moveTo>
                  <a:lnTo>
                    <a:pt x="1336" y="5"/>
                  </a:lnTo>
                  <a:lnTo>
                    <a:pt x="1336" y="2"/>
                  </a:lnTo>
                  <a:lnTo>
                    <a:pt x="1323" y="2"/>
                  </a:lnTo>
                  <a:lnTo>
                    <a:pt x="1323" y="5"/>
                  </a:lnTo>
                  <a:close/>
                  <a:moveTo>
                    <a:pt x="1346" y="5"/>
                  </a:moveTo>
                  <a:lnTo>
                    <a:pt x="1359" y="5"/>
                  </a:lnTo>
                  <a:lnTo>
                    <a:pt x="1359" y="2"/>
                  </a:lnTo>
                  <a:lnTo>
                    <a:pt x="1346" y="2"/>
                  </a:lnTo>
                  <a:lnTo>
                    <a:pt x="1346" y="5"/>
                  </a:lnTo>
                  <a:close/>
                  <a:moveTo>
                    <a:pt x="1369" y="5"/>
                  </a:moveTo>
                  <a:lnTo>
                    <a:pt x="1383" y="5"/>
                  </a:lnTo>
                  <a:lnTo>
                    <a:pt x="1383" y="1"/>
                  </a:lnTo>
                  <a:lnTo>
                    <a:pt x="1369" y="2"/>
                  </a:lnTo>
                  <a:lnTo>
                    <a:pt x="1369" y="5"/>
                  </a:lnTo>
                  <a:close/>
                  <a:moveTo>
                    <a:pt x="1393" y="5"/>
                  </a:moveTo>
                  <a:lnTo>
                    <a:pt x="1406" y="5"/>
                  </a:lnTo>
                  <a:lnTo>
                    <a:pt x="1406" y="1"/>
                  </a:lnTo>
                  <a:lnTo>
                    <a:pt x="1393" y="1"/>
                  </a:lnTo>
                  <a:lnTo>
                    <a:pt x="1393" y="5"/>
                  </a:lnTo>
                  <a:close/>
                  <a:moveTo>
                    <a:pt x="1416" y="5"/>
                  </a:moveTo>
                  <a:lnTo>
                    <a:pt x="1429" y="5"/>
                  </a:lnTo>
                  <a:lnTo>
                    <a:pt x="1429" y="1"/>
                  </a:lnTo>
                  <a:lnTo>
                    <a:pt x="1416" y="1"/>
                  </a:lnTo>
                  <a:lnTo>
                    <a:pt x="1416" y="5"/>
                  </a:lnTo>
                  <a:close/>
                  <a:moveTo>
                    <a:pt x="1439" y="5"/>
                  </a:moveTo>
                  <a:lnTo>
                    <a:pt x="1452" y="5"/>
                  </a:lnTo>
                  <a:lnTo>
                    <a:pt x="1452" y="1"/>
                  </a:lnTo>
                  <a:lnTo>
                    <a:pt x="1439" y="1"/>
                  </a:lnTo>
                  <a:lnTo>
                    <a:pt x="1439" y="5"/>
                  </a:lnTo>
                  <a:close/>
                  <a:moveTo>
                    <a:pt x="1462" y="5"/>
                  </a:moveTo>
                  <a:lnTo>
                    <a:pt x="1476" y="5"/>
                  </a:lnTo>
                  <a:lnTo>
                    <a:pt x="1476" y="1"/>
                  </a:lnTo>
                  <a:lnTo>
                    <a:pt x="1462" y="1"/>
                  </a:lnTo>
                  <a:lnTo>
                    <a:pt x="1462" y="5"/>
                  </a:lnTo>
                  <a:close/>
                  <a:moveTo>
                    <a:pt x="1486" y="5"/>
                  </a:moveTo>
                  <a:lnTo>
                    <a:pt x="1499" y="5"/>
                  </a:lnTo>
                  <a:lnTo>
                    <a:pt x="1499" y="1"/>
                  </a:lnTo>
                  <a:lnTo>
                    <a:pt x="1486" y="1"/>
                  </a:lnTo>
                  <a:lnTo>
                    <a:pt x="1486" y="5"/>
                  </a:lnTo>
                  <a:close/>
                  <a:moveTo>
                    <a:pt x="1509" y="5"/>
                  </a:moveTo>
                  <a:lnTo>
                    <a:pt x="1522" y="4"/>
                  </a:lnTo>
                  <a:lnTo>
                    <a:pt x="1522" y="1"/>
                  </a:lnTo>
                  <a:lnTo>
                    <a:pt x="1509" y="1"/>
                  </a:lnTo>
                  <a:lnTo>
                    <a:pt x="1509" y="5"/>
                  </a:lnTo>
                  <a:close/>
                  <a:moveTo>
                    <a:pt x="1532" y="4"/>
                  </a:moveTo>
                  <a:lnTo>
                    <a:pt x="1545" y="4"/>
                  </a:lnTo>
                  <a:lnTo>
                    <a:pt x="1545" y="1"/>
                  </a:lnTo>
                  <a:lnTo>
                    <a:pt x="1532" y="1"/>
                  </a:lnTo>
                  <a:lnTo>
                    <a:pt x="1532" y="4"/>
                  </a:lnTo>
                  <a:close/>
                  <a:moveTo>
                    <a:pt x="1555" y="4"/>
                  </a:moveTo>
                  <a:lnTo>
                    <a:pt x="1568" y="4"/>
                  </a:lnTo>
                  <a:lnTo>
                    <a:pt x="1568" y="1"/>
                  </a:lnTo>
                  <a:lnTo>
                    <a:pt x="1555" y="1"/>
                  </a:lnTo>
                  <a:lnTo>
                    <a:pt x="1555" y="4"/>
                  </a:lnTo>
                  <a:close/>
                  <a:moveTo>
                    <a:pt x="1578" y="4"/>
                  </a:moveTo>
                  <a:lnTo>
                    <a:pt x="1592" y="4"/>
                  </a:lnTo>
                  <a:lnTo>
                    <a:pt x="1592" y="1"/>
                  </a:lnTo>
                  <a:lnTo>
                    <a:pt x="1578" y="1"/>
                  </a:lnTo>
                  <a:lnTo>
                    <a:pt x="1578" y="4"/>
                  </a:lnTo>
                  <a:close/>
                  <a:moveTo>
                    <a:pt x="1602" y="4"/>
                  </a:moveTo>
                  <a:lnTo>
                    <a:pt x="1615" y="4"/>
                  </a:lnTo>
                  <a:lnTo>
                    <a:pt x="1615" y="1"/>
                  </a:lnTo>
                  <a:lnTo>
                    <a:pt x="1602" y="1"/>
                  </a:lnTo>
                  <a:lnTo>
                    <a:pt x="1602" y="4"/>
                  </a:lnTo>
                  <a:close/>
                  <a:moveTo>
                    <a:pt x="1625" y="4"/>
                  </a:moveTo>
                  <a:lnTo>
                    <a:pt x="1638" y="4"/>
                  </a:lnTo>
                  <a:lnTo>
                    <a:pt x="1638" y="1"/>
                  </a:lnTo>
                  <a:lnTo>
                    <a:pt x="1625" y="1"/>
                  </a:lnTo>
                  <a:lnTo>
                    <a:pt x="1625" y="4"/>
                  </a:lnTo>
                  <a:close/>
                  <a:moveTo>
                    <a:pt x="1648" y="4"/>
                  </a:moveTo>
                  <a:lnTo>
                    <a:pt x="1661" y="4"/>
                  </a:lnTo>
                  <a:lnTo>
                    <a:pt x="1661" y="1"/>
                  </a:lnTo>
                  <a:lnTo>
                    <a:pt x="1648" y="1"/>
                  </a:lnTo>
                  <a:lnTo>
                    <a:pt x="1648" y="4"/>
                  </a:lnTo>
                  <a:close/>
                  <a:moveTo>
                    <a:pt x="1671" y="4"/>
                  </a:moveTo>
                  <a:lnTo>
                    <a:pt x="1685" y="4"/>
                  </a:lnTo>
                  <a:lnTo>
                    <a:pt x="1685" y="1"/>
                  </a:lnTo>
                  <a:lnTo>
                    <a:pt x="1671" y="1"/>
                  </a:lnTo>
                  <a:lnTo>
                    <a:pt x="1671" y="4"/>
                  </a:lnTo>
                  <a:close/>
                  <a:moveTo>
                    <a:pt x="1694" y="4"/>
                  </a:moveTo>
                  <a:lnTo>
                    <a:pt x="1708" y="4"/>
                  </a:lnTo>
                  <a:lnTo>
                    <a:pt x="1708" y="1"/>
                  </a:lnTo>
                  <a:lnTo>
                    <a:pt x="1694" y="1"/>
                  </a:lnTo>
                  <a:lnTo>
                    <a:pt x="1694" y="4"/>
                  </a:lnTo>
                  <a:close/>
                  <a:moveTo>
                    <a:pt x="1718" y="4"/>
                  </a:moveTo>
                  <a:lnTo>
                    <a:pt x="1731" y="4"/>
                  </a:lnTo>
                  <a:lnTo>
                    <a:pt x="1731" y="1"/>
                  </a:lnTo>
                  <a:lnTo>
                    <a:pt x="1718" y="1"/>
                  </a:lnTo>
                  <a:lnTo>
                    <a:pt x="1718" y="4"/>
                  </a:lnTo>
                  <a:close/>
                  <a:moveTo>
                    <a:pt x="1741" y="4"/>
                  </a:moveTo>
                  <a:lnTo>
                    <a:pt x="1754" y="4"/>
                  </a:lnTo>
                  <a:lnTo>
                    <a:pt x="1754" y="1"/>
                  </a:lnTo>
                  <a:lnTo>
                    <a:pt x="1741" y="1"/>
                  </a:lnTo>
                  <a:lnTo>
                    <a:pt x="1741" y="4"/>
                  </a:lnTo>
                  <a:close/>
                  <a:moveTo>
                    <a:pt x="1764" y="4"/>
                  </a:moveTo>
                  <a:lnTo>
                    <a:pt x="1777" y="4"/>
                  </a:lnTo>
                  <a:lnTo>
                    <a:pt x="1777" y="1"/>
                  </a:lnTo>
                  <a:lnTo>
                    <a:pt x="1764" y="1"/>
                  </a:lnTo>
                  <a:lnTo>
                    <a:pt x="1764" y="4"/>
                  </a:lnTo>
                  <a:close/>
                  <a:moveTo>
                    <a:pt x="1787" y="4"/>
                  </a:moveTo>
                  <a:lnTo>
                    <a:pt x="1801" y="4"/>
                  </a:lnTo>
                  <a:lnTo>
                    <a:pt x="1801" y="1"/>
                  </a:lnTo>
                  <a:lnTo>
                    <a:pt x="1787" y="1"/>
                  </a:lnTo>
                  <a:lnTo>
                    <a:pt x="1787" y="4"/>
                  </a:lnTo>
                  <a:close/>
                  <a:moveTo>
                    <a:pt x="1811" y="4"/>
                  </a:moveTo>
                  <a:lnTo>
                    <a:pt x="1824" y="4"/>
                  </a:lnTo>
                  <a:lnTo>
                    <a:pt x="1824" y="1"/>
                  </a:lnTo>
                  <a:lnTo>
                    <a:pt x="1811" y="1"/>
                  </a:lnTo>
                  <a:lnTo>
                    <a:pt x="1811" y="4"/>
                  </a:lnTo>
                  <a:close/>
                  <a:moveTo>
                    <a:pt x="1834" y="4"/>
                  </a:moveTo>
                  <a:lnTo>
                    <a:pt x="1847" y="4"/>
                  </a:lnTo>
                  <a:lnTo>
                    <a:pt x="1847" y="1"/>
                  </a:lnTo>
                  <a:lnTo>
                    <a:pt x="1834" y="1"/>
                  </a:lnTo>
                  <a:lnTo>
                    <a:pt x="1834" y="4"/>
                  </a:lnTo>
                  <a:close/>
                  <a:moveTo>
                    <a:pt x="1857" y="4"/>
                  </a:moveTo>
                  <a:lnTo>
                    <a:pt x="1870" y="4"/>
                  </a:lnTo>
                  <a:lnTo>
                    <a:pt x="1870" y="0"/>
                  </a:lnTo>
                  <a:lnTo>
                    <a:pt x="1857" y="1"/>
                  </a:lnTo>
                  <a:lnTo>
                    <a:pt x="1857" y="4"/>
                  </a:lnTo>
                  <a:close/>
                  <a:moveTo>
                    <a:pt x="1880" y="4"/>
                  </a:moveTo>
                  <a:lnTo>
                    <a:pt x="1893" y="4"/>
                  </a:lnTo>
                  <a:lnTo>
                    <a:pt x="1893" y="0"/>
                  </a:lnTo>
                  <a:lnTo>
                    <a:pt x="1880" y="0"/>
                  </a:lnTo>
                  <a:lnTo>
                    <a:pt x="1880" y="4"/>
                  </a:lnTo>
                  <a:close/>
                  <a:moveTo>
                    <a:pt x="1903" y="4"/>
                  </a:moveTo>
                  <a:lnTo>
                    <a:pt x="1917" y="4"/>
                  </a:lnTo>
                  <a:lnTo>
                    <a:pt x="1917" y="0"/>
                  </a:lnTo>
                  <a:lnTo>
                    <a:pt x="1903" y="0"/>
                  </a:lnTo>
                  <a:lnTo>
                    <a:pt x="1903" y="4"/>
                  </a:lnTo>
                  <a:close/>
                  <a:moveTo>
                    <a:pt x="1927" y="4"/>
                  </a:moveTo>
                  <a:lnTo>
                    <a:pt x="1930" y="4"/>
                  </a:lnTo>
                  <a:lnTo>
                    <a:pt x="1930"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4" name="Freeform 15"/>
            <p:cNvSpPr>
              <a:spLocks noEditPoints="1"/>
            </p:cNvSpPr>
            <p:nvPr/>
          </p:nvSpPr>
          <p:spPr bwMode="auto">
            <a:xfrm>
              <a:off x="3363476" y="3970463"/>
              <a:ext cx="3063883" cy="11113"/>
            </a:xfrm>
            <a:custGeom>
              <a:avLst/>
              <a:gdLst>
                <a:gd name="T0" fmla="*/ 37 w 1930"/>
                <a:gd name="T1" fmla="*/ 7 h 7"/>
                <a:gd name="T2" fmla="*/ 47 w 1930"/>
                <a:gd name="T3" fmla="*/ 4 h 7"/>
                <a:gd name="T4" fmla="*/ 93 w 1930"/>
                <a:gd name="T5" fmla="*/ 7 h 7"/>
                <a:gd name="T6" fmla="*/ 130 w 1930"/>
                <a:gd name="T7" fmla="*/ 4 h 7"/>
                <a:gd name="T8" fmla="*/ 140 w 1930"/>
                <a:gd name="T9" fmla="*/ 7 h 7"/>
                <a:gd name="T10" fmla="*/ 199 w 1930"/>
                <a:gd name="T11" fmla="*/ 7 h 7"/>
                <a:gd name="T12" fmla="*/ 209 w 1930"/>
                <a:gd name="T13" fmla="*/ 4 h 7"/>
                <a:gd name="T14" fmla="*/ 256 w 1930"/>
                <a:gd name="T15" fmla="*/ 7 h 7"/>
                <a:gd name="T16" fmla="*/ 292 w 1930"/>
                <a:gd name="T17" fmla="*/ 3 h 7"/>
                <a:gd name="T18" fmla="*/ 302 w 1930"/>
                <a:gd name="T19" fmla="*/ 7 h 7"/>
                <a:gd name="T20" fmla="*/ 362 w 1930"/>
                <a:gd name="T21" fmla="*/ 7 h 7"/>
                <a:gd name="T22" fmla="*/ 372 w 1930"/>
                <a:gd name="T23" fmla="*/ 3 h 7"/>
                <a:gd name="T24" fmla="*/ 418 w 1930"/>
                <a:gd name="T25" fmla="*/ 6 h 7"/>
                <a:gd name="T26" fmla="*/ 455 w 1930"/>
                <a:gd name="T27" fmla="*/ 3 h 7"/>
                <a:gd name="T28" fmla="*/ 465 w 1930"/>
                <a:gd name="T29" fmla="*/ 6 h 7"/>
                <a:gd name="T30" fmla="*/ 524 w 1930"/>
                <a:gd name="T31" fmla="*/ 6 h 7"/>
                <a:gd name="T32" fmla="*/ 534 w 1930"/>
                <a:gd name="T33" fmla="*/ 3 h 7"/>
                <a:gd name="T34" fmla="*/ 581 w 1930"/>
                <a:gd name="T35" fmla="*/ 6 h 7"/>
                <a:gd name="T36" fmla="*/ 617 w 1930"/>
                <a:gd name="T37" fmla="*/ 3 h 7"/>
                <a:gd name="T38" fmla="*/ 627 w 1930"/>
                <a:gd name="T39" fmla="*/ 6 h 7"/>
                <a:gd name="T40" fmla="*/ 687 w 1930"/>
                <a:gd name="T41" fmla="*/ 6 h 7"/>
                <a:gd name="T42" fmla="*/ 697 w 1930"/>
                <a:gd name="T43" fmla="*/ 3 h 7"/>
                <a:gd name="T44" fmla="*/ 743 w 1930"/>
                <a:gd name="T45" fmla="*/ 6 h 7"/>
                <a:gd name="T46" fmla="*/ 780 w 1930"/>
                <a:gd name="T47" fmla="*/ 2 h 7"/>
                <a:gd name="T48" fmla="*/ 790 w 1930"/>
                <a:gd name="T49" fmla="*/ 6 h 7"/>
                <a:gd name="T50" fmla="*/ 850 w 1930"/>
                <a:gd name="T51" fmla="*/ 6 h 7"/>
                <a:gd name="T52" fmla="*/ 859 w 1930"/>
                <a:gd name="T53" fmla="*/ 2 h 7"/>
                <a:gd name="T54" fmla="*/ 906 w 1930"/>
                <a:gd name="T55" fmla="*/ 6 h 7"/>
                <a:gd name="T56" fmla="*/ 942 w 1930"/>
                <a:gd name="T57" fmla="*/ 2 h 7"/>
                <a:gd name="T58" fmla="*/ 952 w 1930"/>
                <a:gd name="T59" fmla="*/ 6 h 7"/>
                <a:gd name="T60" fmla="*/ 1012 w 1930"/>
                <a:gd name="T61" fmla="*/ 5 h 7"/>
                <a:gd name="T62" fmla="*/ 1022 w 1930"/>
                <a:gd name="T63" fmla="*/ 2 h 7"/>
                <a:gd name="T64" fmla="*/ 1068 w 1930"/>
                <a:gd name="T65" fmla="*/ 5 h 7"/>
                <a:gd name="T66" fmla="*/ 1105 w 1930"/>
                <a:gd name="T67" fmla="*/ 2 h 7"/>
                <a:gd name="T68" fmla="*/ 1115 w 1930"/>
                <a:gd name="T69" fmla="*/ 5 h 7"/>
                <a:gd name="T70" fmla="*/ 1175 w 1930"/>
                <a:gd name="T71" fmla="*/ 5 h 7"/>
                <a:gd name="T72" fmla="*/ 1184 w 1930"/>
                <a:gd name="T73" fmla="*/ 2 h 7"/>
                <a:gd name="T74" fmla="*/ 1231 w 1930"/>
                <a:gd name="T75" fmla="*/ 5 h 7"/>
                <a:gd name="T76" fmla="*/ 1267 w 1930"/>
                <a:gd name="T77" fmla="*/ 1 h 7"/>
                <a:gd name="T78" fmla="*/ 1277 w 1930"/>
                <a:gd name="T79" fmla="*/ 5 h 7"/>
                <a:gd name="T80" fmla="*/ 1337 w 1930"/>
                <a:gd name="T81" fmla="*/ 5 h 7"/>
                <a:gd name="T82" fmla="*/ 1347 w 1930"/>
                <a:gd name="T83" fmla="*/ 1 h 7"/>
                <a:gd name="T84" fmla="*/ 1393 w 1930"/>
                <a:gd name="T85" fmla="*/ 5 h 7"/>
                <a:gd name="T86" fmla="*/ 1430 w 1930"/>
                <a:gd name="T87" fmla="*/ 1 h 7"/>
                <a:gd name="T88" fmla="*/ 1440 w 1930"/>
                <a:gd name="T89" fmla="*/ 5 h 7"/>
                <a:gd name="T90" fmla="*/ 1500 w 1930"/>
                <a:gd name="T91" fmla="*/ 4 h 7"/>
                <a:gd name="T92" fmla="*/ 1509 w 1930"/>
                <a:gd name="T93" fmla="*/ 1 h 7"/>
                <a:gd name="T94" fmla="*/ 1556 w 1930"/>
                <a:gd name="T95" fmla="*/ 4 h 7"/>
                <a:gd name="T96" fmla="*/ 1592 w 1930"/>
                <a:gd name="T97" fmla="*/ 1 h 7"/>
                <a:gd name="T98" fmla="*/ 1602 w 1930"/>
                <a:gd name="T99" fmla="*/ 4 h 7"/>
                <a:gd name="T100" fmla="*/ 1662 w 1930"/>
                <a:gd name="T101" fmla="*/ 4 h 7"/>
                <a:gd name="T102" fmla="*/ 1672 w 1930"/>
                <a:gd name="T103" fmla="*/ 1 h 7"/>
                <a:gd name="T104" fmla="*/ 1718 w 1930"/>
                <a:gd name="T105" fmla="*/ 4 h 7"/>
                <a:gd name="T106" fmla="*/ 1755 w 1930"/>
                <a:gd name="T107" fmla="*/ 1 h 7"/>
                <a:gd name="T108" fmla="*/ 1765 w 1930"/>
                <a:gd name="T109" fmla="*/ 4 h 7"/>
                <a:gd name="T110" fmla="*/ 1825 w 1930"/>
                <a:gd name="T111" fmla="*/ 4 h 7"/>
                <a:gd name="T112" fmla="*/ 1834 w 1930"/>
                <a:gd name="T113" fmla="*/ 0 h 7"/>
                <a:gd name="T114" fmla="*/ 1881 w 1930"/>
                <a:gd name="T115" fmla="*/ 4 h 7"/>
                <a:gd name="T116" fmla="*/ 1917 w 1930"/>
                <a:gd name="T117" fmla="*/ 0 h 7"/>
                <a:gd name="T118" fmla="*/ 1927 w 1930"/>
                <a:gd name="T1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7">
                  <a:moveTo>
                    <a:pt x="0" y="7"/>
                  </a:moveTo>
                  <a:lnTo>
                    <a:pt x="14" y="7"/>
                  </a:lnTo>
                  <a:lnTo>
                    <a:pt x="14" y="4"/>
                  </a:lnTo>
                  <a:lnTo>
                    <a:pt x="0" y="4"/>
                  </a:lnTo>
                  <a:lnTo>
                    <a:pt x="0" y="7"/>
                  </a:lnTo>
                  <a:close/>
                  <a:moveTo>
                    <a:pt x="24" y="7"/>
                  </a:moveTo>
                  <a:lnTo>
                    <a:pt x="37" y="7"/>
                  </a:lnTo>
                  <a:lnTo>
                    <a:pt x="37" y="4"/>
                  </a:lnTo>
                  <a:lnTo>
                    <a:pt x="24" y="4"/>
                  </a:lnTo>
                  <a:lnTo>
                    <a:pt x="24" y="7"/>
                  </a:lnTo>
                  <a:close/>
                  <a:moveTo>
                    <a:pt x="47" y="7"/>
                  </a:moveTo>
                  <a:lnTo>
                    <a:pt x="60" y="7"/>
                  </a:lnTo>
                  <a:lnTo>
                    <a:pt x="60" y="4"/>
                  </a:lnTo>
                  <a:lnTo>
                    <a:pt x="47" y="4"/>
                  </a:lnTo>
                  <a:lnTo>
                    <a:pt x="47" y="7"/>
                  </a:lnTo>
                  <a:close/>
                  <a:moveTo>
                    <a:pt x="70" y="7"/>
                  </a:moveTo>
                  <a:lnTo>
                    <a:pt x="83" y="7"/>
                  </a:lnTo>
                  <a:lnTo>
                    <a:pt x="83" y="4"/>
                  </a:lnTo>
                  <a:lnTo>
                    <a:pt x="70" y="4"/>
                  </a:lnTo>
                  <a:lnTo>
                    <a:pt x="70" y="7"/>
                  </a:lnTo>
                  <a:close/>
                  <a:moveTo>
                    <a:pt x="93" y="7"/>
                  </a:moveTo>
                  <a:lnTo>
                    <a:pt x="107" y="7"/>
                  </a:lnTo>
                  <a:lnTo>
                    <a:pt x="107" y="4"/>
                  </a:lnTo>
                  <a:lnTo>
                    <a:pt x="93" y="4"/>
                  </a:lnTo>
                  <a:lnTo>
                    <a:pt x="93" y="7"/>
                  </a:lnTo>
                  <a:close/>
                  <a:moveTo>
                    <a:pt x="117" y="7"/>
                  </a:moveTo>
                  <a:lnTo>
                    <a:pt x="130" y="7"/>
                  </a:lnTo>
                  <a:lnTo>
                    <a:pt x="130" y="4"/>
                  </a:lnTo>
                  <a:lnTo>
                    <a:pt x="117" y="4"/>
                  </a:lnTo>
                  <a:lnTo>
                    <a:pt x="117" y="7"/>
                  </a:lnTo>
                  <a:close/>
                  <a:moveTo>
                    <a:pt x="140" y="7"/>
                  </a:moveTo>
                  <a:lnTo>
                    <a:pt x="153" y="7"/>
                  </a:lnTo>
                  <a:lnTo>
                    <a:pt x="153" y="4"/>
                  </a:lnTo>
                  <a:lnTo>
                    <a:pt x="140" y="4"/>
                  </a:lnTo>
                  <a:lnTo>
                    <a:pt x="140" y="7"/>
                  </a:lnTo>
                  <a:close/>
                  <a:moveTo>
                    <a:pt x="163" y="7"/>
                  </a:moveTo>
                  <a:lnTo>
                    <a:pt x="176" y="7"/>
                  </a:lnTo>
                  <a:lnTo>
                    <a:pt x="176" y="4"/>
                  </a:lnTo>
                  <a:lnTo>
                    <a:pt x="163" y="4"/>
                  </a:lnTo>
                  <a:lnTo>
                    <a:pt x="163" y="7"/>
                  </a:lnTo>
                  <a:close/>
                  <a:moveTo>
                    <a:pt x="186" y="7"/>
                  </a:moveTo>
                  <a:lnTo>
                    <a:pt x="199" y="7"/>
                  </a:lnTo>
                  <a:lnTo>
                    <a:pt x="199" y="4"/>
                  </a:lnTo>
                  <a:lnTo>
                    <a:pt x="186" y="4"/>
                  </a:lnTo>
                  <a:lnTo>
                    <a:pt x="186" y="7"/>
                  </a:lnTo>
                  <a:close/>
                  <a:moveTo>
                    <a:pt x="209" y="7"/>
                  </a:moveTo>
                  <a:lnTo>
                    <a:pt x="223" y="7"/>
                  </a:lnTo>
                  <a:lnTo>
                    <a:pt x="223" y="4"/>
                  </a:lnTo>
                  <a:lnTo>
                    <a:pt x="209" y="4"/>
                  </a:lnTo>
                  <a:lnTo>
                    <a:pt x="209" y="7"/>
                  </a:lnTo>
                  <a:close/>
                  <a:moveTo>
                    <a:pt x="233" y="7"/>
                  </a:moveTo>
                  <a:lnTo>
                    <a:pt x="246" y="7"/>
                  </a:lnTo>
                  <a:lnTo>
                    <a:pt x="246" y="4"/>
                  </a:lnTo>
                  <a:lnTo>
                    <a:pt x="233" y="4"/>
                  </a:lnTo>
                  <a:lnTo>
                    <a:pt x="233" y="7"/>
                  </a:lnTo>
                  <a:close/>
                  <a:moveTo>
                    <a:pt x="256" y="7"/>
                  </a:moveTo>
                  <a:lnTo>
                    <a:pt x="269" y="7"/>
                  </a:lnTo>
                  <a:lnTo>
                    <a:pt x="269" y="4"/>
                  </a:lnTo>
                  <a:lnTo>
                    <a:pt x="256" y="4"/>
                  </a:lnTo>
                  <a:lnTo>
                    <a:pt x="256" y="7"/>
                  </a:lnTo>
                  <a:close/>
                  <a:moveTo>
                    <a:pt x="279" y="7"/>
                  </a:moveTo>
                  <a:lnTo>
                    <a:pt x="292" y="7"/>
                  </a:lnTo>
                  <a:lnTo>
                    <a:pt x="292" y="3"/>
                  </a:lnTo>
                  <a:lnTo>
                    <a:pt x="279" y="3"/>
                  </a:lnTo>
                  <a:lnTo>
                    <a:pt x="279" y="7"/>
                  </a:lnTo>
                  <a:close/>
                  <a:moveTo>
                    <a:pt x="302" y="7"/>
                  </a:moveTo>
                  <a:lnTo>
                    <a:pt x="316" y="7"/>
                  </a:lnTo>
                  <a:lnTo>
                    <a:pt x="316" y="3"/>
                  </a:lnTo>
                  <a:lnTo>
                    <a:pt x="302" y="3"/>
                  </a:lnTo>
                  <a:lnTo>
                    <a:pt x="302" y="7"/>
                  </a:lnTo>
                  <a:close/>
                  <a:moveTo>
                    <a:pt x="326" y="7"/>
                  </a:moveTo>
                  <a:lnTo>
                    <a:pt x="339" y="7"/>
                  </a:lnTo>
                  <a:lnTo>
                    <a:pt x="339" y="3"/>
                  </a:lnTo>
                  <a:lnTo>
                    <a:pt x="326" y="3"/>
                  </a:lnTo>
                  <a:lnTo>
                    <a:pt x="326" y="7"/>
                  </a:lnTo>
                  <a:close/>
                  <a:moveTo>
                    <a:pt x="349" y="7"/>
                  </a:moveTo>
                  <a:lnTo>
                    <a:pt x="362" y="7"/>
                  </a:lnTo>
                  <a:lnTo>
                    <a:pt x="362" y="3"/>
                  </a:lnTo>
                  <a:lnTo>
                    <a:pt x="349" y="3"/>
                  </a:lnTo>
                  <a:lnTo>
                    <a:pt x="349" y="7"/>
                  </a:lnTo>
                  <a:close/>
                  <a:moveTo>
                    <a:pt x="372" y="7"/>
                  </a:moveTo>
                  <a:lnTo>
                    <a:pt x="385" y="7"/>
                  </a:lnTo>
                  <a:lnTo>
                    <a:pt x="385" y="3"/>
                  </a:lnTo>
                  <a:lnTo>
                    <a:pt x="372" y="3"/>
                  </a:lnTo>
                  <a:lnTo>
                    <a:pt x="372" y="7"/>
                  </a:lnTo>
                  <a:close/>
                  <a:moveTo>
                    <a:pt x="395" y="7"/>
                  </a:moveTo>
                  <a:lnTo>
                    <a:pt x="408" y="7"/>
                  </a:lnTo>
                  <a:lnTo>
                    <a:pt x="408" y="3"/>
                  </a:lnTo>
                  <a:lnTo>
                    <a:pt x="395" y="3"/>
                  </a:lnTo>
                  <a:lnTo>
                    <a:pt x="395" y="7"/>
                  </a:lnTo>
                  <a:close/>
                  <a:moveTo>
                    <a:pt x="418" y="6"/>
                  </a:moveTo>
                  <a:lnTo>
                    <a:pt x="432" y="6"/>
                  </a:lnTo>
                  <a:lnTo>
                    <a:pt x="432" y="3"/>
                  </a:lnTo>
                  <a:lnTo>
                    <a:pt x="418" y="3"/>
                  </a:lnTo>
                  <a:lnTo>
                    <a:pt x="418" y="6"/>
                  </a:lnTo>
                  <a:close/>
                  <a:moveTo>
                    <a:pt x="442" y="6"/>
                  </a:moveTo>
                  <a:lnTo>
                    <a:pt x="455" y="6"/>
                  </a:lnTo>
                  <a:lnTo>
                    <a:pt x="455" y="3"/>
                  </a:lnTo>
                  <a:lnTo>
                    <a:pt x="442" y="3"/>
                  </a:lnTo>
                  <a:lnTo>
                    <a:pt x="442" y="6"/>
                  </a:lnTo>
                  <a:close/>
                  <a:moveTo>
                    <a:pt x="465" y="6"/>
                  </a:moveTo>
                  <a:lnTo>
                    <a:pt x="478" y="6"/>
                  </a:lnTo>
                  <a:lnTo>
                    <a:pt x="478" y="3"/>
                  </a:lnTo>
                  <a:lnTo>
                    <a:pt x="465" y="3"/>
                  </a:lnTo>
                  <a:lnTo>
                    <a:pt x="465" y="6"/>
                  </a:lnTo>
                  <a:close/>
                  <a:moveTo>
                    <a:pt x="488" y="6"/>
                  </a:moveTo>
                  <a:lnTo>
                    <a:pt x="501" y="6"/>
                  </a:lnTo>
                  <a:lnTo>
                    <a:pt x="501" y="3"/>
                  </a:lnTo>
                  <a:lnTo>
                    <a:pt x="488" y="3"/>
                  </a:lnTo>
                  <a:lnTo>
                    <a:pt x="488" y="6"/>
                  </a:lnTo>
                  <a:close/>
                  <a:moveTo>
                    <a:pt x="511" y="6"/>
                  </a:moveTo>
                  <a:lnTo>
                    <a:pt x="524" y="6"/>
                  </a:lnTo>
                  <a:lnTo>
                    <a:pt x="524" y="3"/>
                  </a:lnTo>
                  <a:lnTo>
                    <a:pt x="511" y="3"/>
                  </a:lnTo>
                  <a:lnTo>
                    <a:pt x="511" y="6"/>
                  </a:lnTo>
                  <a:close/>
                  <a:moveTo>
                    <a:pt x="534" y="6"/>
                  </a:moveTo>
                  <a:lnTo>
                    <a:pt x="548" y="6"/>
                  </a:lnTo>
                  <a:lnTo>
                    <a:pt x="548" y="3"/>
                  </a:lnTo>
                  <a:lnTo>
                    <a:pt x="534" y="3"/>
                  </a:lnTo>
                  <a:lnTo>
                    <a:pt x="534" y="6"/>
                  </a:lnTo>
                  <a:close/>
                  <a:moveTo>
                    <a:pt x="558" y="6"/>
                  </a:moveTo>
                  <a:lnTo>
                    <a:pt x="571" y="6"/>
                  </a:lnTo>
                  <a:lnTo>
                    <a:pt x="571" y="3"/>
                  </a:lnTo>
                  <a:lnTo>
                    <a:pt x="558" y="3"/>
                  </a:lnTo>
                  <a:lnTo>
                    <a:pt x="558" y="6"/>
                  </a:lnTo>
                  <a:close/>
                  <a:moveTo>
                    <a:pt x="581" y="6"/>
                  </a:moveTo>
                  <a:lnTo>
                    <a:pt x="594" y="6"/>
                  </a:lnTo>
                  <a:lnTo>
                    <a:pt x="594" y="3"/>
                  </a:lnTo>
                  <a:lnTo>
                    <a:pt x="581" y="3"/>
                  </a:lnTo>
                  <a:lnTo>
                    <a:pt x="581" y="6"/>
                  </a:lnTo>
                  <a:close/>
                  <a:moveTo>
                    <a:pt x="604" y="6"/>
                  </a:moveTo>
                  <a:lnTo>
                    <a:pt x="617" y="6"/>
                  </a:lnTo>
                  <a:lnTo>
                    <a:pt x="617" y="3"/>
                  </a:lnTo>
                  <a:lnTo>
                    <a:pt x="604" y="3"/>
                  </a:lnTo>
                  <a:lnTo>
                    <a:pt x="604" y="6"/>
                  </a:lnTo>
                  <a:close/>
                  <a:moveTo>
                    <a:pt x="627" y="6"/>
                  </a:moveTo>
                  <a:lnTo>
                    <a:pt x="641" y="6"/>
                  </a:lnTo>
                  <a:lnTo>
                    <a:pt x="641" y="3"/>
                  </a:lnTo>
                  <a:lnTo>
                    <a:pt x="627" y="3"/>
                  </a:lnTo>
                  <a:lnTo>
                    <a:pt x="627" y="6"/>
                  </a:lnTo>
                  <a:close/>
                  <a:moveTo>
                    <a:pt x="651" y="6"/>
                  </a:moveTo>
                  <a:lnTo>
                    <a:pt x="664" y="6"/>
                  </a:lnTo>
                  <a:lnTo>
                    <a:pt x="664" y="3"/>
                  </a:lnTo>
                  <a:lnTo>
                    <a:pt x="651" y="3"/>
                  </a:lnTo>
                  <a:lnTo>
                    <a:pt x="651" y="6"/>
                  </a:lnTo>
                  <a:close/>
                  <a:moveTo>
                    <a:pt x="674" y="6"/>
                  </a:moveTo>
                  <a:lnTo>
                    <a:pt x="687" y="6"/>
                  </a:lnTo>
                  <a:lnTo>
                    <a:pt x="687" y="3"/>
                  </a:lnTo>
                  <a:lnTo>
                    <a:pt x="674" y="3"/>
                  </a:lnTo>
                  <a:lnTo>
                    <a:pt x="674" y="6"/>
                  </a:lnTo>
                  <a:close/>
                  <a:moveTo>
                    <a:pt x="697" y="6"/>
                  </a:moveTo>
                  <a:lnTo>
                    <a:pt x="710" y="6"/>
                  </a:lnTo>
                  <a:lnTo>
                    <a:pt x="710" y="3"/>
                  </a:lnTo>
                  <a:lnTo>
                    <a:pt x="697" y="3"/>
                  </a:lnTo>
                  <a:lnTo>
                    <a:pt x="697" y="6"/>
                  </a:lnTo>
                  <a:close/>
                  <a:moveTo>
                    <a:pt x="720" y="6"/>
                  </a:moveTo>
                  <a:lnTo>
                    <a:pt x="733" y="6"/>
                  </a:lnTo>
                  <a:lnTo>
                    <a:pt x="733" y="3"/>
                  </a:lnTo>
                  <a:lnTo>
                    <a:pt x="720" y="3"/>
                  </a:lnTo>
                  <a:lnTo>
                    <a:pt x="720" y="6"/>
                  </a:lnTo>
                  <a:close/>
                  <a:moveTo>
                    <a:pt x="743" y="6"/>
                  </a:moveTo>
                  <a:lnTo>
                    <a:pt x="757" y="6"/>
                  </a:lnTo>
                  <a:lnTo>
                    <a:pt x="757" y="3"/>
                  </a:lnTo>
                  <a:lnTo>
                    <a:pt x="743" y="3"/>
                  </a:lnTo>
                  <a:lnTo>
                    <a:pt x="743" y="6"/>
                  </a:lnTo>
                  <a:close/>
                  <a:moveTo>
                    <a:pt x="767" y="6"/>
                  </a:moveTo>
                  <a:lnTo>
                    <a:pt x="780" y="6"/>
                  </a:lnTo>
                  <a:lnTo>
                    <a:pt x="780" y="2"/>
                  </a:lnTo>
                  <a:lnTo>
                    <a:pt x="767" y="2"/>
                  </a:lnTo>
                  <a:lnTo>
                    <a:pt x="767" y="6"/>
                  </a:lnTo>
                  <a:close/>
                  <a:moveTo>
                    <a:pt x="790" y="6"/>
                  </a:moveTo>
                  <a:lnTo>
                    <a:pt x="803" y="6"/>
                  </a:lnTo>
                  <a:lnTo>
                    <a:pt x="803" y="2"/>
                  </a:lnTo>
                  <a:lnTo>
                    <a:pt x="790" y="2"/>
                  </a:lnTo>
                  <a:lnTo>
                    <a:pt x="790" y="6"/>
                  </a:lnTo>
                  <a:close/>
                  <a:moveTo>
                    <a:pt x="813" y="6"/>
                  </a:moveTo>
                  <a:lnTo>
                    <a:pt x="826" y="6"/>
                  </a:lnTo>
                  <a:lnTo>
                    <a:pt x="826" y="2"/>
                  </a:lnTo>
                  <a:lnTo>
                    <a:pt x="813" y="2"/>
                  </a:lnTo>
                  <a:lnTo>
                    <a:pt x="813" y="6"/>
                  </a:lnTo>
                  <a:close/>
                  <a:moveTo>
                    <a:pt x="836" y="6"/>
                  </a:moveTo>
                  <a:lnTo>
                    <a:pt x="850" y="6"/>
                  </a:lnTo>
                  <a:lnTo>
                    <a:pt x="850" y="2"/>
                  </a:lnTo>
                  <a:lnTo>
                    <a:pt x="836" y="2"/>
                  </a:lnTo>
                  <a:lnTo>
                    <a:pt x="836" y="6"/>
                  </a:lnTo>
                  <a:close/>
                  <a:moveTo>
                    <a:pt x="859" y="6"/>
                  </a:moveTo>
                  <a:lnTo>
                    <a:pt x="873" y="6"/>
                  </a:lnTo>
                  <a:lnTo>
                    <a:pt x="873" y="2"/>
                  </a:lnTo>
                  <a:lnTo>
                    <a:pt x="859" y="2"/>
                  </a:lnTo>
                  <a:lnTo>
                    <a:pt x="859" y="6"/>
                  </a:lnTo>
                  <a:close/>
                  <a:moveTo>
                    <a:pt x="883" y="6"/>
                  </a:moveTo>
                  <a:lnTo>
                    <a:pt x="896" y="6"/>
                  </a:lnTo>
                  <a:lnTo>
                    <a:pt x="896" y="2"/>
                  </a:lnTo>
                  <a:lnTo>
                    <a:pt x="883" y="2"/>
                  </a:lnTo>
                  <a:lnTo>
                    <a:pt x="883" y="6"/>
                  </a:lnTo>
                  <a:close/>
                  <a:moveTo>
                    <a:pt x="906" y="6"/>
                  </a:moveTo>
                  <a:lnTo>
                    <a:pt x="919" y="6"/>
                  </a:lnTo>
                  <a:lnTo>
                    <a:pt x="919" y="2"/>
                  </a:lnTo>
                  <a:lnTo>
                    <a:pt x="906" y="2"/>
                  </a:lnTo>
                  <a:lnTo>
                    <a:pt x="906" y="6"/>
                  </a:lnTo>
                  <a:close/>
                  <a:moveTo>
                    <a:pt x="929" y="6"/>
                  </a:moveTo>
                  <a:lnTo>
                    <a:pt x="942" y="6"/>
                  </a:lnTo>
                  <a:lnTo>
                    <a:pt x="942" y="2"/>
                  </a:lnTo>
                  <a:lnTo>
                    <a:pt x="929" y="2"/>
                  </a:lnTo>
                  <a:lnTo>
                    <a:pt x="929" y="6"/>
                  </a:lnTo>
                  <a:close/>
                  <a:moveTo>
                    <a:pt x="952" y="6"/>
                  </a:moveTo>
                  <a:lnTo>
                    <a:pt x="966" y="6"/>
                  </a:lnTo>
                  <a:lnTo>
                    <a:pt x="966" y="2"/>
                  </a:lnTo>
                  <a:lnTo>
                    <a:pt x="952" y="2"/>
                  </a:lnTo>
                  <a:lnTo>
                    <a:pt x="952" y="6"/>
                  </a:lnTo>
                  <a:close/>
                  <a:moveTo>
                    <a:pt x="976" y="5"/>
                  </a:moveTo>
                  <a:lnTo>
                    <a:pt x="989" y="5"/>
                  </a:lnTo>
                  <a:lnTo>
                    <a:pt x="989" y="2"/>
                  </a:lnTo>
                  <a:lnTo>
                    <a:pt x="976" y="2"/>
                  </a:lnTo>
                  <a:lnTo>
                    <a:pt x="976" y="5"/>
                  </a:lnTo>
                  <a:close/>
                  <a:moveTo>
                    <a:pt x="999" y="5"/>
                  </a:moveTo>
                  <a:lnTo>
                    <a:pt x="1012" y="5"/>
                  </a:lnTo>
                  <a:lnTo>
                    <a:pt x="1012" y="2"/>
                  </a:lnTo>
                  <a:lnTo>
                    <a:pt x="999" y="2"/>
                  </a:lnTo>
                  <a:lnTo>
                    <a:pt x="999" y="5"/>
                  </a:lnTo>
                  <a:close/>
                  <a:moveTo>
                    <a:pt x="1022" y="5"/>
                  </a:moveTo>
                  <a:lnTo>
                    <a:pt x="1035" y="5"/>
                  </a:lnTo>
                  <a:lnTo>
                    <a:pt x="1035" y="2"/>
                  </a:lnTo>
                  <a:lnTo>
                    <a:pt x="1022" y="2"/>
                  </a:lnTo>
                  <a:lnTo>
                    <a:pt x="1022" y="5"/>
                  </a:lnTo>
                  <a:close/>
                  <a:moveTo>
                    <a:pt x="1045" y="5"/>
                  </a:moveTo>
                  <a:lnTo>
                    <a:pt x="1058" y="5"/>
                  </a:lnTo>
                  <a:lnTo>
                    <a:pt x="1058" y="2"/>
                  </a:lnTo>
                  <a:lnTo>
                    <a:pt x="1045" y="2"/>
                  </a:lnTo>
                  <a:lnTo>
                    <a:pt x="1045" y="5"/>
                  </a:lnTo>
                  <a:close/>
                  <a:moveTo>
                    <a:pt x="1068" y="5"/>
                  </a:moveTo>
                  <a:lnTo>
                    <a:pt x="1082" y="5"/>
                  </a:lnTo>
                  <a:lnTo>
                    <a:pt x="1082" y="2"/>
                  </a:lnTo>
                  <a:lnTo>
                    <a:pt x="1068" y="2"/>
                  </a:lnTo>
                  <a:lnTo>
                    <a:pt x="1068" y="5"/>
                  </a:lnTo>
                  <a:close/>
                  <a:moveTo>
                    <a:pt x="1092" y="5"/>
                  </a:moveTo>
                  <a:lnTo>
                    <a:pt x="1105" y="5"/>
                  </a:lnTo>
                  <a:lnTo>
                    <a:pt x="1105" y="2"/>
                  </a:lnTo>
                  <a:lnTo>
                    <a:pt x="1092" y="2"/>
                  </a:lnTo>
                  <a:lnTo>
                    <a:pt x="1092" y="5"/>
                  </a:lnTo>
                  <a:close/>
                  <a:moveTo>
                    <a:pt x="1115" y="5"/>
                  </a:moveTo>
                  <a:lnTo>
                    <a:pt x="1128" y="5"/>
                  </a:lnTo>
                  <a:lnTo>
                    <a:pt x="1128" y="2"/>
                  </a:lnTo>
                  <a:lnTo>
                    <a:pt x="1115" y="2"/>
                  </a:lnTo>
                  <a:lnTo>
                    <a:pt x="1115" y="5"/>
                  </a:lnTo>
                  <a:close/>
                  <a:moveTo>
                    <a:pt x="1138" y="5"/>
                  </a:moveTo>
                  <a:lnTo>
                    <a:pt x="1151" y="5"/>
                  </a:lnTo>
                  <a:lnTo>
                    <a:pt x="1151" y="2"/>
                  </a:lnTo>
                  <a:lnTo>
                    <a:pt x="1138" y="2"/>
                  </a:lnTo>
                  <a:lnTo>
                    <a:pt x="1138" y="5"/>
                  </a:lnTo>
                  <a:close/>
                  <a:moveTo>
                    <a:pt x="1161" y="5"/>
                  </a:moveTo>
                  <a:lnTo>
                    <a:pt x="1175" y="5"/>
                  </a:lnTo>
                  <a:lnTo>
                    <a:pt x="1175" y="2"/>
                  </a:lnTo>
                  <a:lnTo>
                    <a:pt x="1161" y="2"/>
                  </a:lnTo>
                  <a:lnTo>
                    <a:pt x="1161" y="5"/>
                  </a:lnTo>
                  <a:close/>
                  <a:moveTo>
                    <a:pt x="1184" y="5"/>
                  </a:moveTo>
                  <a:lnTo>
                    <a:pt x="1198" y="5"/>
                  </a:lnTo>
                  <a:lnTo>
                    <a:pt x="1198" y="2"/>
                  </a:lnTo>
                  <a:lnTo>
                    <a:pt x="1184" y="2"/>
                  </a:lnTo>
                  <a:lnTo>
                    <a:pt x="1184" y="5"/>
                  </a:lnTo>
                  <a:close/>
                  <a:moveTo>
                    <a:pt x="1208" y="5"/>
                  </a:moveTo>
                  <a:lnTo>
                    <a:pt x="1221" y="5"/>
                  </a:lnTo>
                  <a:lnTo>
                    <a:pt x="1221" y="2"/>
                  </a:lnTo>
                  <a:lnTo>
                    <a:pt x="1208" y="2"/>
                  </a:lnTo>
                  <a:lnTo>
                    <a:pt x="1208" y="5"/>
                  </a:lnTo>
                  <a:close/>
                  <a:moveTo>
                    <a:pt x="1231" y="5"/>
                  </a:moveTo>
                  <a:lnTo>
                    <a:pt x="1244" y="5"/>
                  </a:lnTo>
                  <a:lnTo>
                    <a:pt x="1244" y="1"/>
                  </a:lnTo>
                  <a:lnTo>
                    <a:pt x="1231" y="2"/>
                  </a:lnTo>
                  <a:lnTo>
                    <a:pt x="1231" y="5"/>
                  </a:lnTo>
                  <a:close/>
                  <a:moveTo>
                    <a:pt x="1254" y="5"/>
                  </a:moveTo>
                  <a:lnTo>
                    <a:pt x="1267" y="5"/>
                  </a:lnTo>
                  <a:lnTo>
                    <a:pt x="1267" y="1"/>
                  </a:lnTo>
                  <a:lnTo>
                    <a:pt x="1254" y="1"/>
                  </a:lnTo>
                  <a:lnTo>
                    <a:pt x="1254" y="5"/>
                  </a:lnTo>
                  <a:close/>
                  <a:moveTo>
                    <a:pt x="1277" y="5"/>
                  </a:moveTo>
                  <a:lnTo>
                    <a:pt x="1291" y="5"/>
                  </a:lnTo>
                  <a:lnTo>
                    <a:pt x="1291" y="1"/>
                  </a:lnTo>
                  <a:lnTo>
                    <a:pt x="1277" y="1"/>
                  </a:lnTo>
                  <a:lnTo>
                    <a:pt x="1277" y="5"/>
                  </a:lnTo>
                  <a:close/>
                  <a:moveTo>
                    <a:pt x="1301" y="5"/>
                  </a:moveTo>
                  <a:lnTo>
                    <a:pt x="1314" y="5"/>
                  </a:lnTo>
                  <a:lnTo>
                    <a:pt x="1314" y="1"/>
                  </a:lnTo>
                  <a:lnTo>
                    <a:pt x="1301" y="1"/>
                  </a:lnTo>
                  <a:lnTo>
                    <a:pt x="1301" y="5"/>
                  </a:lnTo>
                  <a:close/>
                  <a:moveTo>
                    <a:pt x="1324" y="5"/>
                  </a:moveTo>
                  <a:lnTo>
                    <a:pt x="1337" y="5"/>
                  </a:lnTo>
                  <a:lnTo>
                    <a:pt x="1337" y="1"/>
                  </a:lnTo>
                  <a:lnTo>
                    <a:pt x="1324" y="1"/>
                  </a:lnTo>
                  <a:lnTo>
                    <a:pt x="1324" y="5"/>
                  </a:lnTo>
                  <a:close/>
                  <a:moveTo>
                    <a:pt x="1347" y="5"/>
                  </a:moveTo>
                  <a:lnTo>
                    <a:pt x="1360" y="5"/>
                  </a:lnTo>
                  <a:lnTo>
                    <a:pt x="1360" y="1"/>
                  </a:lnTo>
                  <a:lnTo>
                    <a:pt x="1347" y="1"/>
                  </a:lnTo>
                  <a:lnTo>
                    <a:pt x="1347" y="5"/>
                  </a:lnTo>
                  <a:close/>
                  <a:moveTo>
                    <a:pt x="1370" y="5"/>
                  </a:moveTo>
                  <a:lnTo>
                    <a:pt x="1383" y="5"/>
                  </a:lnTo>
                  <a:lnTo>
                    <a:pt x="1383" y="1"/>
                  </a:lnTo>
                  <a:lnTo>
                    <a:pt x="1370" y="1"/>
                  </a:lnTo>
                  <a:lnTo>
                    <a:pt x="1370" y="5"/>
                  </a:lnTo>
                  <a:close/>
                  <a:moveTo>
                    <a:pt x="1393" y="5"/>
                  </a:moveTo>
                  <a:lnTo>
                    <a:pt x="1407" y="5"/>
                  </a:lnTo>
                  <a:lnTo>
                    <a:pt x="1407" y="1"/>
                  </a:lnTo>
                  <a:lnTo>
                    <a:pt x="1393" y="1"/>
                  </a:lnTo>
                  <a:lnTo>
                    <a:pt x="1393" y="5"/>
                  </a:lnTo>
                  <a:close/>
                  <a:moveTo>
                    <a:pt x="1417" y="5"/>
                  </a:moveTo>
                  <a:lnTo>
                    <a:pt x="1430" y="5"/>
                  </a:lnTo>
                  <a:lnTo>
                    <a:pt x="1430" y="1"/>
                  </a:lnTo>
                  <a:lnTo>
                    <a:pt x="1417" y="1"/>
                  </a:lnTo>
                  <a:lnTo>
                    <a:pt x="1417" y="5"/>
                  </a:lnTo>
                  <a:close/>
                  <a:moveTo>
                    <a:pt x="1440" y="5"/>
                  </a:moveTo>
                  <a:lnTo>
                    <a:pt x="1453" y="4"/>
                  </a:lnTo>
                  <a:lnTo>
                    <a:pt x="1453" y="1"/>
                  </a:lnTo>
                  <a:lnTo>
                    <a:pt x="1440" y="1"/>
                  </a:lnTo>
                  <a:lnTo>
                    <a:pt x="1440" y="5"/>
                  </a:lnTo>
                  <a:close/>
                  <a:moveTo>
                    <a:pt x="1463" y="4"/>
                  </a:moveTo>
                  <a:lnTo>
                    <a:pt x="1476" y="4"/>
                  </a:lnTo>
                  <a:lnTo>
                    <a:pt x="1476" y="1"/>
                  </a:lnTo>
                  <a:lnTo>
                    <a:pt x="1463" y="1"/>
                  </a:lnTo>
                  <a:lnTo>
                    <a:pt x="1463" y="4"/>
                  </a:lnTo>
                  <a:close/>
                  <a:moveTo>
                    <a:pt x="1486" y="4"/>
                  </a:moveTo>
                  <a:lnTo>
                    <a:pt x="1500" y="4"/>
                  </a:lnTo>
                  <a:lnTo>
                    <a:pt x="1500" y="1"/>
                  </a:lnTo>
                  <a:lnTo>
                    <a:pt x="1486" y="1"/>
                  </a:lnTo>
                  <a:lnTo>
                    <a:pt x="1486" y="4"/>
                  </a:lnTo>
                  <a:close/>
                  <a:moveTo>
                    <a:pt x="1509" y="4"/>
                  </a:moveTo>
                  <a:lnTo>
                    <a:pt x="1523" y="4"/>
                  </a:lnTo>
                  <a:lnTo>
                    <a:pt x="1523" y="1"/>
                  </a:lnTo>
                  <a:lnTo>
                    <a:pt x="1509" y="1"/>
                  </a:lnTo>
                  <a:lnTo>
                    <a:pt x="1509" y="4"/>
                  </a:lnTo>
                  <a:close/>
                  <a:moveTo>
                    <a:pt x="1533" y="4"/>
                  </a:moveTo>
                  <a:lnTo>
                    <a:pt x="1546" y="4"/>
                  </a:lnTo>
                  <a:lnTo>
                    <a:pt x="1546" y="1"/>
                  </a:lnTo>
                  <a:lnTo>
                    <a:pt x="1533" y="1"/>
                  </a:lnTo>
                  <a:lnTo>
                    <a:pt x="1533" y="4"/>
                  </a:lnTo>
                  <a:close/>
                  <a:moveTo>
                    <a:pt x="1556" y="4"/>
                  </a:moveTo>
                  <a:lnTo>
                    <a:pt x="1569" y="4"/>
                  </a:lnTo>
                  <a:lnTo>
                    <a:pt x="1569" y="1"/>
                  </a:lnTo>
                  <a:lnTo>
                    <a:pt x="1556" y="1"/>
                  </a:lnTo>
                  <a:lnTo>
                    <a:pt x="1556" y="4"/>
                  </a:lnTo>
                  <a:close/>
                  <a:moveTo>
                    <a:pt x="1579" y="4"/>
                  </a:moveTo>
                  <a:lnTo>
                    <a:pt x="1592" y="4"/>
                  </a:lnTo>
                  <a:lnTo>
                    <a:pt x="1592" y="1"/>
                  </a:lnTo>
                  <a:lnTo>
                    <a:pt x="1579" y="1"/>
                  </a:lnTo>
                  <a:lnTo>
                    <a:pt x="1579" y="4"/>
                  </a:lnTo>
                  <a:close/>
                  <a:moveTo>
                    <a:pt x="1602" y="4"/>
                  </a:moveTo>
                  <a:lnTo>
                    <a:pt x="1616" y="4"/>
                  </a:lnTo>
                  <a:lnTo>
                    <a:pt x="1616" y="1"/>
                  </a:lnTo>
                  <a:lnTo>
                    <a:pt x="1602" y="1"/>
                  </a:lnTo>
                  <a:lnTo>
                    <a:pt x="1602" y="4"/>
                  </a:lnTo>
                  <a:close/>
                  <a:moveTo>
                    <a:pt x="1626" y="4"/>
                  </a:moveTo>
                  <a:lnTo>
                    <a:pt x="1639" y="4"/>
                  </a:lnTo>
                  <a:lnTo>
                    <a:pt x="1639" y="1"/>
                  </a:lnTo>
                  <a:lnTo>
                    <a:pt x="1626" y="1"/>
                  </a:lnTo>
                  <a:lnTo>
                    <a:pt x="1626" y="4"/>
                  </a:lnTo>
                  <a:close/>
                  <a:moveTo>
                    <a:pt x="1649" y="4"/>
                  </a:moveTo>
                  <a:lnTo>
                    <a:pt x="1662" y="4"/>
                  </a:lnTo>
                  <a:lnTo>
                    <a:pt x="1662" y="1"/>
                  </a:lnTo>
                  <a:lnTo>
                    <a:pt x="1649" y="1"/>
                  </a:lnTo>
                  <a:lnTo>
                    <a:pt x="1649" y="4"/>
                  </a:lnTo>
                  <a:close/>
                  <a:moveTo>
                    <a:pt x="1672" y="4"/>
                  </a:moveTo>
                  <a:lnTo>
                    <a:pt x="1685" y="4"/>
                  </a:lnTo>
                  <a:lnTo>
                    <a:pt x="1685" y="1"/>
                  </a:lnTo>
                  <a:lnTo>
                    <a:pt x="1672" y="1"/>
                  </a:lnTo>
                  <a:lnTo>
                    <a:pt x="1672" y="4"/>
                  </a:lnTo>
                  <a:close/>
                  <a:moveTo>
                    <a:pt x="1695" y="4"/>
                  </a:moveTo>
                  <a:lnTo>
                    <a:pt x="1708" y="4"/>
                  </a:lnTo>
                  <a:lnTo>
                    <a:pt x="1708" y="1"/>
                  </a:lnTo>
                  <a:lnTo>
                    <a:pt x="1695" y="1"/>
                  </a:lnTo>
                  <a:lnTo>
                    <a:pt x="1695" y="4"/>
                  </a:lnTo>
                  <a:close/>
                  <a:moveTo>
                    <a:pt x="1718" y="4"/>
                  </a:moveTo>
                  <a:lnTo>
                    <a:pt x="1732" y="4"/>
                  </a:lnTo>
                  <a:lnTo>
                    <a:pt x="1732" y="1"/>
                  </a:lnTo>
                  <a:lnTo>
                    <a:pt x="1718" y="1"/>
                  </a:lnTo>
                  <a:lnTo>
                    <a:pt x="1718" y="4"/>
                  </a:lnTo>
                  <a:close/>
                  <a:moveTo>
                    <a:pt x="1742" y="4"/>
                  </a:moveTo>
                  <a:lnTo>
                    <a:pt x="1755" y="4"/>
                  </a:lnTo>
                  <a:lnTo>
                    <a:pt x="1755" y="1"/>
                  </a:lnTo>
                  <a:lnTo>
                    <a:pt x="1742" y="1"/>
                  </a:lnTo>
                  <a:lnTo>
                    <a:pt x="1742" y="4"/>
                  </a:lnTo>
                  <a:close/>
                  <a:moveTo>
                    <a:pt x="1765" y="4"/>
                  </a:moveTo>
                  <a:lnTo>
                    <a:pt x="1778" y="4"/>
                  </a:lnTo>
                  <a:lnTo>
                    <a:pt x="1778" y="1"/>
                  </a:lnTo>
                  <a:lnTo>
                    <a:pt x="1765" y="1"/>
                  </a:lnTo>
                  <a:lnTo>
                    <a:pt x="1765" y="4"/>
                  </a:lnTo>
                  <a:close/>
                  <a:moveTo>
                    <a:pt x="1788" y="4"/>
                  </a:moveTo>
                  <a:lnTo>
                    <a:pt x="1801" y="4"/>
                  </a:lnTo>
                  <a:lnTo>
                    <a:pt x="1801" y="0"/>
                  </a:lnTo>
                  <a:lnTo>
                    <a:pt x="1788" y="1"/>
                  </a:lnTo>
                  <a:lnTo>
                    <a:pt x="1788" y="4"/>
                  </a:lnTo>
                  <a:close/>
                  <a:moveTo>
                    <a:pt x="1811" y="4"/>
                  </a:moveTo>
                  <a:lnTo>
                    <a:pt x="1825" y="4"/>
                  </a:lnTo>
                  <a:lnTo>
                    <a:pt x="1825" y="0"/>
                  </a:lnTo>
                  <a:lnTo>
                    <a:pt x="1811" y="0"/>
                  </a:lnTo>
                  <a:lnTo>
                    <a:pt x="1811" y="4"/>
                  </a:lnTo>
                  <a:close/>
                  <a:moveTo>
                    <a:pt x="1834" y="4"/>
                  </a:moveTo>
                  <a:lnTo>
                    <a:pt x="1848" y="4"/>
                  </a:lnTo>
                  <a:lnTo>
                    <a:pt x="1848" y="0"/>
                  </a:lnTo>
                  <a:lnTo>
                    <a:pt x="1834" y="0"/>
                  </a:lnTo>
                  <a:lnTo>
                    <a:pt x="1834" y="4"/>
                  </a:lnTo>
                  <a:close/>
                  <a:moveTo>
                    <a:pt x="1858" y="4"/>
                  </a:moveTo>
                  <a:lnTo>
                    <a:pt x="1871" y="4"/>
                  </a:lnTo>
                  <a:lnTo>
                    <a:pt x="1871" y="0"/>
                  </a:lnTo>
                  <a:lnTo>
                    <a:pt x="1858" y="0"/>
                  </a:lnTo>
                  <a:lnTo>
                    <a:pt x="1858" y="4"/>
                  </a:lnTo>
                  <a:close/>
                  <a:moveTo>
                    <a:pt x="1881" y="4"/>
                  </a:moveTo>
                  <a:lnTo>
                    <a:pt x="1894" y="4"/>
                  </a:lnTo>
                  <a:lnTo>
                    <a:pt x="1894" y="0"/>
                  </a:lnTo>
                  <a:lnTo>
                    <a:pt x="1881" y="0"/>
                  </a:lnTo>
                  <a:lnTo>
                    <a:pt x="1881" y="4"/>
                  </a:lnTo>
                  <a:close/>
                  <a:moveTo>
                    <a:pt x="1904" y="4"/>
                  </a:moveTo>
                  <a:lnTo>
                    <a:pt x="1917" y="4"/>
                  </a:lnTo>
                  <a:lnTo>
                    <a:pt x="1917" y="0"/>
                  </a:lnTo>
                  <a:lnTo>
                    <a:pt x="1904" y="0"/>
                  </a:lnTo>
                  <a:lnTo>
                    <a:pt x="1904" y="4"/>
                  </a:lnTo>
                  <a:close/>
                  <a:moveTo>
                    <a:pt x="1927" y="4"/>
                  </a:moveTo>
                  <a:lnTo>
                    <a:pt x="1930" y="3"/>
                  </a:lnTo>
                  <a:lnTo>
                    <a:pt x="1930"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5" name="Freeform 16"/>
            <p:cNvSpPr>
              <a:spLocks noEditPoints="1"/>
            </p:cNvSpPr>
            <p:nvPr/>
          </p:nvSpPr>
          <p:spPr bwMode="auto">
            <a:xfrm>
              <a:off x="3401576" y="3413250"/>
              <a:ext cx="3062296" cy="11113"/>
            </a:xfrm>
            <a:custGeom>
              <a:avLst/>
              <a:gdLst>
                <a:gd name="T0" fmla="*/ 36 w 1929"/>
                <a:gd name="T1" fmla="*/ 7 h 7"/>
                <a:gd name="T2" fmla="*/ 46 w 1929"/>
                <a:gd name="T3" fmla="*/ 4 h 7"/>
                <a:gd name="T4" fmla="*/ 93 w 1929"/>
                <a:gd name="T5" fmla="*/ 7 h 7"/>
                <a:gd name="T6" fmla="*/ 129 w 1929"/>
                <a:gd name="T7" fmla="*/ 4 h 7"/>
                <a:gd name="T8" fmla="*/ 139 w 1929"/>
                <a:gd name="T9" fmla="*/ 7 h 7"/>
                <a:gd name="T10" fmla="*/ 199 w 1929"/>
                <a:gd name="T11" fmla="*/ 7 h 7"/>
                <a:gd name="T12" fmla="*/ 209 w 1929"/>
                <a:gd name="T13" fmla="*/ 4 h 7"/>
                <a:gd name="T14" fmla="*/ 255 w 1929"/>
                <a:gd name="T15" fmla="*/ 7 h 7"/>
                <a:gd name="T16" fmla="*/ 292 w 1929"/>
                <a:gd name="T17" fmla="*/ 3 h 7"/>
                <a:gd name="T18" fmla="*/ 302 w 1929"/>
                <a:gd name="T19" fmla="*/ 7 h 7"/>
                <a:gd name="T20" fmla="*/ 361 w 1929"/>
                <a:gd name="T21" fmla="*/ 7 h 7"/>
                <a:gd name="T22" fmla="*/ 371 w 1929"/>
                <a:gd name="T23" fmla="*/ 3 h 7"/>
                <a:gd name="T24" fmla="*/ 418 w 1929"/>
                <a:gd name="T25" fmla="*/ 6 h 7"/>
                <a:gd name="T26" fmla="*/ 454 w 1929"/>
                <a:gd name="T27" fmla="*/ 3 h 7"/>
                <a:gd name="T28" fmla="*/ 464 w 1929"/>
                <a:gd name="T29" fmla="*/ 6 h 7"/>
                <a:gd name="T30" fmla="*/ 524 w 1929"/>
                <a:gd name="T31" fmla="*/ 6 h 7"/>
                <a:gd name="T32" fmla="*/ 534 w 1929"/>
                <a:gd name="T33" fmla="*/ 3 h 7"/>
                <a:gd name="T34" fmla="*/ 580 w 1929"/>
                <a:gd name="T35" fmla="*/ 6 h 7"/>
                <a:gd name="T36" fmla="*/ 617 w 1929"/>
                <a:gd name="T37" fmla="*/ 3 h 7"/>
                <a:gd name="T38" fmla="*/ 627 w 1929"/>
                <a:gd name="T39" fmla="*/ 6 h 7"/>
                <a:gd name="T40" fmla="*/ 686 w 1929"/>
                <a:gd name="T41" fmla="*/ 6 h 7"/>
                <a:gd name="T42" fmla="*/ 696 w 1929"/>
                <a:gd name="T43" fmla="*/ 3 h 7"/>
                <a:gd name="T44" fmla="*/ 743 w 1929"/>
                <a:gd name="T45" fmla="*/ 6 h 7"/>
                <a:gd name="T46" fmla="*/ 779 w 1929"/>
                <a:gd name="T47" fmla="*/ 2 h 7"/>
                <a:gd name="T48" fmla="*/ 789 w 1929"/>
                <a:gd name="T49" fmla="*/ 6 h 7"/>
                <a:gd name="T50" fmla="*/ 849 w 1929"/>
                <a:gd name="T51" fmla="*/ 6 h 7"/>
                <a:gd name="T52" fmla="*/ 859 w 1929"/>
                <a:gd name="T53" fmla="*/ 2 h 7"/>
                <a:gd name="T54" fmla="*/ 905 w 1929"/>
                <a:gd name="T55" fmla="*/ 6 h 7"/>
                <a:gd name="T56" fmla="*/ 942 w 1929"/>
                <a:gd name="T57" fmla="*/ 2 h 7"/>
                <a:gd name="T58" fmla="*/ 952 w 1929"/>
                <a:gd name="T59" fmla="*/ 6 h 7"/>
                <a:gd name="T60" fmla="*/ 1011 w 1929"/>
                <a:gd name="T61" fmla="*/ 5 h 7"/>
                <a:gd name="T62" fmla="*/ 1021 w 1929"/>
                <a:gd name="T63" fmla="*/ 2 h 7"/>
                <a:gd name="T64" fmla="*/ 1068 w 1929"/>
                <a:gd name="T65" fmla="*/ 5 h 7"/>
                <a:gd name="T66" fmla="*/ 1104 w 1929"/>
                <a:gd name="T67" fmla="*/ 2 h 7"/>
                <a:gd name="T68" fmla="*/ 1114 w 1929"/>
                <a:gd name="T69" fmla="*/ 5 h 7"/>
                <a:gd name="T70" fmla="*/ 1174 w 1929"/>
                <a:gd name="T71" fmla="*/ 5 h 7"/>
                <a:gd name="T72" fmla="*/ 1184 w 1929"/>
                <a:gd name="T73" fmla="*/ 2 h 7"/>
                <a:gd name="T74" fmla="*/ 1230 w 1929"/>
                <a:gd name="T75" fmla="*/ 5 h 7"/>
                <a:gd name="T76" fmla="*/ 1267 w 1929"/>
                <a:gd name="T77" fmla="*/ 2 h 7"/>
                <a:gd name="T78" fmla="*/ 1277 w 1929"/>
                <a:gd name="T79" fmla="*/ 5 h 7"/>
                <a:gd name="T80" fmla="*/ 1336 w 1929"/>
                <a:gd name="T81" fmla="*/ 5 h 7"/>
                <a:gd name="T82" fmla="*/ 1346 w 1929"/>
                <a:gd name="T83" fmla="*/ 1 h 7"/>
                <a:gd name="T84" fmla="*/ 1393 w 1929"/>
                <a:gd name="T85" fmla="*/ 5 h 7"/>
                <a:gd name="T86" fmla="*/ 1429 w 1929"/>
                <a:gd name="T87" fmla="*/ 1 h 7"/>
                <a:gd name="T88" fmla="*/ 1439 w 1929"/>
                <a:gd name="T89" fmla="*/ 5 h 7"/>
                <a:gd name="T90" fmla="*/ 1499 w 1929"/>
                <a:gd name="T91" fmla="*/ 4 h 7"/>
                <a:gd name="T92" fmla="*/ 1509 w 1929"/>
                <a:gd name="T93" fmla="*/ 1 h 7"/>
                <a:gd name="T94" fmla="*/ 1555 w 1929"/>
                <a:gd name="T95" fmla="*/ 4 h 7"/>
                <a:gd name="T96" fmla="*/ 1592 w 1929"/>
                <a:gd name="T97" fmla="*/ 1 h 7"/>
                <a:gd name="T98" fmla="*/ 1602 w 1929"/>
                <a:gd name="T99" fmla="*/ 4 h 7"/>
                <a:gd name="T100" fmla="*/ 1661 w 1929"/>
                <a:gd name="T101" fmla="*/ 4 h 7"/>
                <a:gd name="T102" fmla="*/ 1671 w 1929"/>
                <a:gd name="T103" fmla="*/ 1 h 7"/>
                <a:gd name="T104" fmla="*/ 1718 w 1929"/>
                <a:gd name="T105" fmla="*/ 4 h 7"/>
                <a:gd name="T106" fmla="*/ 1754 w 1929"/>
                <a:gd name="T107" fmla="*/ 1 h 7"/>
                <a:gd name="T108" fmla="*/ 1764 w 1929"/>
                <a:gd name="T109" fmla="*/ 4 h 7"/>
                <a:gd name="T110" fmla="*/ 1824 w 1929"/>
                <a:gd name="T111" fmla="*/ 4 h 7"/>
                <a:gd name="T112" fmla="*/ 1834 w 1929"/>
                <a:gd name="T113" fmla="*/ 0 h 7"/>
                <a:gd name="T114" fmla="*/ 1880 w 1929"/>
                <a:gd name="T115" fmla="*/ 4 h 7"/>
                <a:gd name="T116" fmla="*/ 1917 w 1929"/>
                <a:gd name="T117" fmla="*/ 0 h 7"/>
                <a:gd name="T118" fmla="*/ 1927 w 1929"/>
                <a:gd name="T1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9" h="7">
                  <a:moveTo>
                    <a:pt x="0" y="7"/>
                  </a:moveTo>
                  <a:lnTo>
                    <a:pt x="13" y="7"/>
                  </a:lnTo>
                  <a:lnTo>
                    <a:pt x="13" y="4"/>
                  </a:lnTo>
                  <a:lnTo>
                    <a:pt x="0" y="4"/>
                  </a:lnTo>
                  <a:lnTo>
                    <a:pt x="0" y="7"/>
                  </a:lnTo>
                  <a:close/>
                  <a:moveTo>
                    <a:pt x="23" y="7"/>
                  </a:moveTo>
                  <a:lnTo>
                    <a:pt x="36" y="7"/>
                  </a:lnTo>
                  <a:lnTo>
                    <a:pt x="36" y="4"/>
                  </a:lnTo>
                  <a:lnTo>
                    <a:pt x="23" y="4"/>
                  </a:lnTo>
                  <a:lnTo>
                    <a:pt x="23" y="7"/>
                  </a:lnTo>
                  <a:close/>
                  <a:moveTo>
                    <a:pt x="46" y="7"/>
                  </a:moveTo>
                  <a:lnTo>
                    <a:pt x="59" y="7"/>
                  </a:lnTo>
                  <a:lnTo>
                    <a:pt x="59" y="4"/>
                  </a:lnTo>
                  <a:lnTo>
                    <a:pt x="46" y="4"/>
                  </a:lnTo>
                  <a:lnTo>
                    <a:pt x="46" y="7"/>
                  </a:lnTo>
                  <a:close/>
                  <a:moveTo>
                    <a:pt x="69" y="7"/>
                  </a:moveTo>
                  <a:lnTo>
                    <a:pt x="83" y="7"/>
                  </a:lnTo>
                  <a:lnTo>
                    <a:pt x="83" y="4"/>
                  </a:lnTo>
                  <a:lnTo>
                    <a:pt x="69" y="4"/>
                  </a:lnTo>
                  <a:lnTo>
                    <a:pt x="69" y="7"/>
                  </a:lnTo>
                  <a:close/>
                  <a:moveTo>
                    <a:pt x="93" y="7"/>
                  </a:moveTo>
                  <a:lnTo>
                    <a:pt x="106" y="7"/>
                  </a:lnTo>
                  <a:lnTo>
                    <a:pt x="106" y="4"/>
                  </a:lnTo>
                  <a:lnTo>
                    <a:pt x="93" y="4"/>
                  </a:lnTo>
                  <a:lnTo>
                    <a:pt x="93" y="7"/>
                  </a:lnTo>
                  <a:close/>
                  <a:moveTo>
                    <a:pt x="116" y="7"/>
                  </a:moveTo>
                  <a:lnTo>
                    <a:pt x="129" y="7"/>
                  </a:lnTo>
                  <a:lnTo>
                    <a:pt x="129" y="4"/>
                  </a:lnTo>
                  <a:lnTo>
                    <a:pt x="116" y="4"/>
                  </a:lnTo>
                  <a:lnTo>
                    <a:pt x="116" y="7"/>
                  </a:lnTo>
                  <a:close/>
                  <a:moveTo>
                    <a:pt x="139" y="7"/>
                  </a:moveTo>
                  <a:lnTo>
                    <a:pt x="152" y="7"/>
                  </a:lnTo>
                  <a:lnTo>
                    <a:pt x="152" y="4"/>
                  </a:lnTo>
                  <a:lnTo>
                    <a:pt x="139" y="4"/>
                  </a:lnTo>
                  <a:lnTo>
                    <a:pt x="139" y="7"/>
                  </a:lnTo>
                  <a:close/>
                  <a:moveTo>
                    <a:pt x="162" y="7"/>
                  </a:moveTo>
                  <a:lnTo>
                    <a:pt x="175" y="7"/>
                  </a:lnTo>
                  <a:lnTo>
                    <a:pt x="175" y="4"/>
                  </a:lnTo>
                  <a:lnTo>
                    <a:pt x="162" y="4"/>
                  </a:lnTo>
                  <a:lnTo>
                    <a:pt x="162" y="7"/>
                  </a:lnTo>
                  <a:close/>
                  <a:moveTo>
                    <a:pt x="185" y="7"/>
                  </a:moveTo>
                  <a:lnTo>
                    <a:pt x="199" y="7"/>
                  </a:lnTo>
                  <a:lnTo>
                    <a:pt x="199" y="4"/>
                  </a:lnTo>
                  <a:lnTo>
                    <a:pt x="185" y="4"/>
                  </a:lnTo>
                  <a:lnTo>
                    <a:pt x="185" y="7"/>
                  </a:lnTo>
                  <a:close/>
                  <a:moveTo>
                    <a:pt x="209" y="7"/>
                  </a:moveTo>
                  <a:lnTo>
                    <a:pt x="222" y="7"/>
                  </a:lnTo>
                  <a:lnTo>
                    <a:pt x="222" y="4"/>
                  </a:lnTo>
                  <a:lnTo>
                    <a:pt x="209" y="4"/>
                  </a:lnTo>
                  <a:lnTo>
                    <a:pt x="209" y="7"/>
                  </a:lnTo>
                  <a:close/>
                  <a:moveTo>
                    <a:pt x="232" y="7"/>
                  </a:moveTo>
                  <a:lnTo>
                    <a:pt x="245" y="7"/>
                  </a:lnTo>
                  <a:lnTo>
                    <a:pt x="245" y="4"/>
                  </a:lnTo>
                  <a:lnTo>
                    <a:pt x="232" y="4"/>
                  </a:lnTo>
                  <a:lnTo>
                    <a:pt x="232" y="7"/>
                  </a:lnTo>
                  <a:close/>
                  <a:moveTo>
                    <a:pt x="255" y="7"/>
                  </a:moveTo>
                  <a:lnTo>
                    <a:pt x="268" y="7"/>
                  </a:lnTo>
                  <a:lnTo>
                    <a:pt x="268" y="4"/>
                  </a:lnTo>
                  <a:lnTo>
                    <a:pt x="255" y="4"/>
                  </a:lnTo>
                  <a:lnTo>
                    <a:pt x="255" y="7"/>
                  </a:lnTo>
                  <a:close/>
                  <a:moveTo>
                    <a:pt x="278" y="7"/>
                  </a:moveTo>
                  <a:lnTo>
                    <a:pt x="292" y="7"/>
                  </a:lnTo>
                  <a:lnTo>
                    <a:pt x="292" y="3"/>
                  </a:lnTo>
                  <a:lnTo>
                    <a:pt x="278" y="3"/>
                  </a:lnTo>
                  <a:lnTo>
                    <a:pt x="278" y="7"/>
                  </a:lnTo>
                  <a:close/>
                  <a:moveTo>
                    <a:pt x="302" y="7"/>
                  </a:moveTo>
                  <a:lnTo>
                    <a:pt x="315" y="7"/>
                  </a:lnTo>
                  <a:lnTo>
                    <a:pt x="315" y="3"/>
                  </a:lnTo>
                  <a:lnTo>
                    <a:pt x="302" y="3"/>
                  </a:lnTo>
                  <a:lnTo>
                    <a:pt x="302" y="7"/>
                  </a:lnTo>
                  <a:close/>
                  <a:moveTo>
                    <a:pt x="325" y="7"/>
                  </a:moveTo>
                  <a:lnTo>
                    <a:pt x="338" y="7"/>
                  </a:lnTo>
                  <a:lnTo>
                    <a:pt x="338" y="3"/>
                  </a:lnTo>
                  <a:lnTo>
                    <a:pt x="325" y="3"/>
                  </a:lnTo>
                  <a:lnTo>
                    <a:pt x="325" y="7"/>
                  </a:lnTo>
                  <a:close/>
                  <a:moveTo>
                    <a:pt x="348" y="7"/>
                  </a:moveTo>
                  <a:lnTo>
                    <a:pt x="361" y="7"/>
                  </a:lnTo>
                  <a:lnTo>
                    <a:pt x="361" y="3"/>
                  </a:lnTo>
                  <a:lnTo>
                    <a:pt x="348" y="3"/>
                  </a:lnTo>
                  <a:lnTo>
                    <a:pt x="348" y="7"/>
                  </a:lnTo>
                  <a:close/>
                  <a:moveTo>
                    <a:pt x="371" y="7"/>
                  </a:moveTo>
                  <a:lnTo>
                    <a:pt x="384" y="7"/>
                  </a:lnTo>
                  <a:lnTo>
                    <a:pt x="384" y="3"/>
                  </a:lnTo>
                  <a:lnTo>
                    <a:pt x="371" y="3"/>
                  </a:lnTo>
                  <a:lnTo>
                    <a:pt x="371" y="7"/>
                  </a:lnTo>
                  <a:close/>
                  <a:moveTo>
                    <a:pt x="394" y="7"/>
                  </a:moveTo>
                  <a:lnTo>
                    <a:pt x="408" y="7"/>
                  </a:lnTo>
                  <a:lnTo>
                    <a:pt x="408" y="3"/>
                  </a:lnTo>
                  <a:lnTo>
                    <a:pt x="394" y="3"/>
                  </a:lnTo>
                  <a:lnTo>
                    <a:pt x="394" y="7"/>
                  </a:lnTo>
                  <a:close/>
                  <a:moveTo>
                    <a:pt x="418" y="6"/>
                  </a:moveTo>
                  <a:lnTo>
                    <a:pt x="431" y="6"/>
                  </a:lnTo>
                  <a:lnTo>
                    <a:pt x="431" y="3"/>
                  </a:lnTo>
                  <a:lnTo>
                    <a:pt x="418" y="3"/>
                  </a:lnTo>
                  <a:lnTo>
                    <a:pt x="418" y="6"/>
                  </a:lnTo>
                  <a:close/>
                  <a:moveTo>
                    <a:pt x="441" y="6"/>
                  </a:moveTo>
                  <a:lnTo>
                    <a:pt x="454" y="6"/>
                  </a:lnTo>
                  <a:lnTo>
                    <a:pt x="454" y="3"/>
                  </a:lnTo>
                  <a:lnTo>
                    <a:pt x="441" y="3"/>
                  </a:lnTo>
                  <a:lnTo>
                    <a:pt x="441" y="6"/>
                  </a:lnTo>
                  <a:close/>
                  <a:moveTo>
                    <a:pt x="464" y="6"/>
                  </a:moveTo>
                  <a:lnTo>
                    <a:pt x="477" y="6"/>
                  </a:lnTo>
                  <a:lnTo>
                    <a:pt x="477" y="3"/>
                  </a:lnTo>
                  <a:lnTo>
                    <a:pt x="464" y="3"/>
                  </a:lnTo>
                  <a:lnTo>
                    <a:pt x="464" y="6"/>
                  </a:lnTo>
                  <a:close/>
                  <a:moveTo>
                    <a:pt x="487" y="6"/>
                  </a:moveTo>
                  <a:lnTo>
                    <a:pt x="500" y="6"/>
                  </a:lnTo>
                  <a:lnTo>
                    <a:pt x="500" y="3"/>
                  </a:lnTo>
                  <a:lnTo>
                    <a:pt x="487" y="3"/>
                  </a:lnTo>
                  <a:lnTo>
                    <a:pt x="487" y="6"/>
                  </a:lnTo>
                  <a:close/>
                  <a:moveTo>
                    <a:pt x="510" y="6"/>
                  </a:moveTo>
                  <a:lnTo>
                    <a:pt x="524" y="6"/>
                  </a:lnTo>
                  <a:lnTo>
                    <a:pt x="524" y="3"/>
                  </a:lnTo>
                  <a:lnTo>
                    <a:pt x="510" y="3"/>
                  </a:lnTo>
                  <a:lnTo>
                    <a:pt x="510" y="6"/>
                  </a:lnTo>
                  <a:close/>
                  <a:moveTo>
                    <a:pt x="534" y="6"/>
                  </a:moveTo>
                  <a:lnTo>
                    <a:pt x="547" y="6"/>
                  </a:lnTo>
                  <a:lnTo>
                    <a:pt x="547" y="3"/>
                  </a:lnTo>
                  <a:lnTo>
                    <a:pt x="534" y="3"/>
                  </a:lnTo>
                  <a:lnTo>
                    <a:pt x="534" y="6"/>
                  </a:lnTo>
                  <a:close/>
                  <a:moveTo>
                    <a:pt x="557" y="6"/>
                  </a:moveTo>
                  <a:lnTo>
                    <a:pt x="570" y="6"/>
                  </a:lnTo>
                  <a:lnTo>
                    <a:pt x="570" y="3"/>
                  </a:lnTo>
                  <a:lnTo>
                    <a:pt x="557" y="3"/>
                  </a:lnTo>
                  <a:lnTo>
                    <a:pt x="557" y="6"/>
                  </a:lnTo>
                  <a:close/>
                  <a:moveTo>
                    <a:pt x="580" y="6"/>
                  </a:moveTo>
                  <a:lnTo>
                    <a:pt x="593" y="6"/>
                  </a:lnTo>
                  <a:lnTo>
                    <a:pt x="593" y="3"/>
                  </a:lnTo>
                  <a:lnTo>
                    <a:pt x="580" y="3"/>
                  </a:lnTo>
                  <a:lnTo>
                    <a:pt x="580" y="6"/>
                  </a:lnTo>
                  <a:close/>
                  <a:moveTo>
                    <a:pt x="603" y="6"/>
                  </a:moveTo>
                  <a:lnTo>
                    <a:pt x="617" y="6"/>
                  </a:lnTo>
                  <a:lnTo>
                    <a:pt x="617" y="3"/>
                  </a:lnTo>
                  <a:lnTo>
                    <a:pt x="603" y="3"/>
                  </a:lnTo>
                  <a:lnTo>
                    <a:pt x="603" y="6"/>
                  </a:lnTo>
                  <a:close/>
                  <a:moveTo>
                    <a:pt x="627" y="6"/>
                  </a:moveTo>
                  <a:lnTo>
                    <a:pt x="640" y="6"/>
                  </a:lnTo>
                  <a:lnTo>
                    <a:pt x="640" y="3"/>
                  </a:lnTo>
                  <a:lnTo>
                    <a:pt x="627" y="3"/>
                  </a:lnTo>
                  <a:lnTo>
                    <a:pt x="627" y="6"/>
                  </a:lnTo>
                  <a:close/>
                  <a:moveTo>
                    <a:pt x="650" y="6"/>
                  </a:moveTo>
                  <a:lnTo>
                    <a:pt x="663" y="6"/>
                  </a:lnTo>
                  <a:lnTo>
                    <a:pt x="663" y="3"/>
                  </a:lnTo>
                  <a:lnTo>
                    <a:pt x="650" y="3"/>
                  </a:lnTo>
                  <a:lnTo>
                    <a:pt x="650" y="6"/>
                  </a:lnTo>
                  <a:close/>
                  <a:moveTo>
                    <a:pt x="673" y="6"/>
                  </a:moveTo>
                  <a:lnTo>
                    <a:pt x="686" y="6"/>
                  </a:lnTo>
                  <a:lnTo>
                    <a:pt x="686" y="3"/>
                  </a:lnTo>
                  <a:lnTo>
                    <a:pt x="673" y="3"/>
                  </a:lnTo>
                  <a:lnTo>
                    <a:pt x="673" y="6"/>
                  </a:lnTo>
                  <a:close/>
                  <a:moveTo>
                    <a:pt x="696" y="6"/>
                  </a:moveTo>
                  <a:lnTo>
                    <a:pt x="709" y="6"/>
                  </a:lnTo>
                  <a:lnTo>
                    <a:pt x="709" y="3"/>
                  </a:lnTo>
                  <a:lnTo>
                    <a:pt x="696" y="3"/>
                  </a:lnTo>
                  <a:lnTo>
                    <a:pt x="696" y="6"/>
                  </a:lnTo>
                  <a:close/>
                  <a:moveTo>
                    <a:pt x="719" y="6"/>
                  </a:moveTo>
                  <a:lnTo>
                    <a:pt x="733" y="6"/>
                  </a:lnTo>
                  <a:lnTo>
                    <a:pt x="733" y="3"/>
                  </a:lnTo>
                  <a:lnTo>
                    <a:pt x="719" y="3"/>
                  </a:lnTo>
                  <a:lnTo>
                    <a:pt x="719" y="6"/>
                  </a:lnTo>
                  <a:close/>
                  <a:moveTo>
                    <a:pt x="743" y="6"/>
                  </a:moveTo>
                  <a:lnTo>
                    <a:pt x="756" y="6"/>
                  </a:lnTo>
                  <a:lnTo>
                    <a:pt x="756" y="3"/>
                  </a:lnTo>
                  <a:lnTo>
                    <a:pt x="743" y="3"/>
                  </a:lnTo>
                  <a:lnTo>
                    <a:pt x="743" y="6"/>
                  </a:lnTo>
                  <a:close/>
                  <a:moveTo>
                    <a:pt x="766" y="6"/>
                  </a:moveTo>
                  <a:lnTo>
                    <a:pt x="779" y="6"/>
                  </a:lnTo>
                  <a:lnTo>
                    <a:pt x="779" y="2"/>
                  </a:lnTo>
                  <a:lnTo>
                    <a:pt x="766" y="2"/>
                  </a:lnTo>
                  <a:lnTo>
                    <a:pt x="766" y="6"/>
                  </a:lnTo>
                  <a:close/>
                  <a:moveTo>
                    <a:pt x="789" y="6"/>
                  </a:moveTo>
                  <a:lnTo>
                    <a:pt x="802" y="6"/>
                  </a:lnTo>
                  <a:lnTo>
                    <a:pt x="802" y="2"/>
                  </a:lnTo>
                  <a:lnTo>
                    <a:pt x="789" y="2"/>
                  </a:lnTo>
                  <a:lnTo>
                    <a:pt x="789" y="6"/>
                  </a:lnTo>
                  <a:close/>
                  <a:moveTo>
                    <a:pt x="812" y="6"/>
                  </a:moveTo>
                  <a:lnTo>
                    <a:pt x="826" y="6"/>
                  </a:lnTo>
                  <a:lnTo>
                    <a:pt x="826" y="2"/>
                  </a:lnTo>
                  <a:lnTo>
                    <a:pt x="812" y="2"/>
                  </a:lnTo>
                  <a:lnTo>
                    <a:pt x="812" y="6"/>
                  </a:lnTo>
                  <a:close/>
                  <a:moveTo>
                    <a:pt x="835" y="6"/>
                  </a:moveTo>
                  <a:lnTo>
                    <a:pt x="849" y="6"/>
                  </a:lnTo>
                  <a:lnTo>
                    <a:pt x="849" y="2"/>
                  </a:lnTo>
                  <a:lnTo>
                    <a:pt x="835" y="2"/>
                  </a:lnTo>
                  <a:lnTo>
                    <a:pt x="835" y="6"/>
                  </a:lnTo>
                  <a:close/>
                  <a:moveTo>
                    <a:pt x="859" y="6"/>
                  </a:moveTo>
                  <a:lnTo>
                    <a:pt x="872" y="6"/>
                  </a:lnTo>
                  <a:lnTo>
                    <a:pt x="872" y="2"/>
                  </a:lnTo>
                  <a:lnTo>
                    <a:pt x="859" y="2"/>
                  </a:lnTo>
                  <a:lnTo>
                    <a:pt x="859" y="6"/>
                  </a:lnTo>
                  <a:close/>
                  <a:moveTo>
                    <a:pt x="882" y="6"/>
                  </a:moveTo>
                  <a:lnTo>
                    <a:pt x="895" y="6"/>
                  </a:lnTo>
                  <a:lnTo>
                    <a:pt x="895" y="2"/>
                  </a:lnTo>
                  <a:lnTo>
                    <a:pt x="882" y="2"/>
                  </a:lnTo>
                  <a:lnTo>
                    <a:pt x="882" y="6"/>
                  </a:lnTo>
                  <a:close/>
                  <a:moveTo>
                    <a:pt x="905" y="6"/>
                  </a:moveTo>
                  <a:lnTo>
                    <a:pt x="918" y="6"/>
                  </a:lnTo>
                  <a:lnTo>
                    <a:pt x="918" y="2"/>
                  </a:lnTo>
                  <a:lnTo>
                    <a:pt x="905" y="2"/>
                  </a:lnTo>
                  <a:lnTo>
                    <a:pt x="905" y="6"/>
                  </a:lnTo>
                  <a:close/>
                  <a:moveTo>
                    <a:pt x="928" y="6"/>
                  </a:moveTo>
                  <a:lnTo>
                    <a:pt x="942" y="6"/>
                  </a:lnTo>
                  <a:lnTo>
                    <a:pt x="942" y="2"/>
                  </a:lnTo>
                  <a:lnTo>
                    <a:pt x="928" y="2"/>
                  </a:lnTo>
                  <a:lnTo>
                    <a:pt x="928" y="6"/>
                  </a:lnTo>
                  <a:close/>
                  <a:moveTo>
                    <a:pt x="952" y="6"/>
                  </a:moveTo>
                  <a:lnTo>
                    <a:pt x="965" y="6"/>
                  </a:lnTo>
                  <a:lnTo>
                    <a:pt x="965" y="2"/>
                  </a:lnTo>
                  <a:lnTo>
                    <a:pt x="952" y="2"/>
                  </a:lnTo>
                  <a:lnTo>
                    <a:pt x="952" y="6"/>
                  </a:lnTo>
                  <a:close/>
                  <a:moveTo>
                    <a:pt x="975" y="5"/>
                  </a:moveTo>
                  <a:lnTo>
                    <a:pt x="988" y="5"/>
                  </a:lnTo>
                  <a:lnTo>
                    <a:pt x="988" y="2"/>
                  </a:lnTo>
                  <a:lnTo>
                    <a:pt x="975" y="2"/>
                  </a:lnTo>
                  <a:lnTo>
                    <a:pt x="975" y="5"/>
                  </a:lnTo>
                  <a:close/>
                  <a:moveTo>
                    <a:pt x="998" y="5"/>
                  </a:moveTo>
                  <a:lnTo>
                    <a:pt x="1011" y="5"/>
                  </a:lnTo>
                  <a:lnTo>
                    <a:pt x="1011" y="2"/>
                  </a:lnTo>
                  <a:lnTo>
                    <a:pt x="998" y="2"/>
                  </a:lnTo>
                  <a:lnTo>
                    <a:pt x="998" y="5"/>
                  </a:lnTo>
                  <a:close/>
                  <a:moveTo>
                    <a:pt x="1021" y="5"/>
                  </a:moveTo>
                  <a:lnTo>
                    <a:pt x="1034" y="5"/>
                  </a:lnTo>
                  <a:lnTo>
                    <a:pt x="1034" y="2"/>
                  </a:lnTo>
                  <a:lnTo>
                    <a:pt x="1021" y="2"/>
                  </a:lnTo>
                  <a:lnTo>
                    <a:pt x="1021" y="5"/>
                  </a:lnTo>
                  <a:close/>
                  <a:moveTo>
                    <a:pt x="1044" y="5"/>
                  </a:moveTo>
                  <a:lnTo>
                    <a:pt x="1058" y="5"/>
                  </a:lnTo>
                  <a:lnTo>
                    <a:pt x="1058" y="2"/>
                  </a:lnTo>
                  <a:lnTo>
                    <a:pt x="1044" y="2"/>
                  </a:lnTo>
                  <a:lnTo>
                    <a:pt x="1044" y="5"/>
                  </a:lnTo>
                  <a:close/>
                  <a:moveTo>
                    <a:pt x="1068" y="5"/>
                  </a:moveTo>
                  <a:lnTo>
                    <a:pt x="1081" y="5"/>
                  </a:lnTo>
                  <a:lnTo>
                    <a:pt x="1081" y="2"/>
                  </a:lnTo>
                  <a:lnTo>
                    <a:pt x="1068" y="2"/>
                  </a:lnTo>
                  <a:lnTo>
                    <a:pt x="1068" y="5"/>
                  </a:lnTo>
                  <a:close/>
                  <a:moveTo>
                    <a:pt x="1091" y="5"/>
                  </a:moveTo>
                  <a:lnTo>
                    <a:pt x="1104" y="5"/>
                  </a:lnTo>
                  <a:lnTo>
                    <a:pt x="1104" y="2"/>
                  </a:lnTo>
                  <a:lnTo>
                    <a:pt x="1091" y="2"/>
                  </a:lnTo>
                  <a:lnTo>
                    <a:pt x="1091" y="5"/>
                  </a:lnTo>
                  <a:close/>
                  <a:moveTo>
                    <a:pt x="1114" y="5"/>
                  </a:moveTo>
                  <a:lnTo>
                    <a:pt x="1127" y="5"/>
                  </a:lnTo>
                  <a:lnTo>
                    <a:pt x="1127" y="2"/>
                  </a:lnTo>
                  <a:lnTo>
                    <a:pt x="1114" y="2"/>
                  </a:lnTo>
                  <a:lnTo>
                    <a:pt x="1114" y="5"/>
                  </a:lnTo>
                  <a:close/>
                  <a:moveTo>
                    <a:pt x="1137" y="5"/>
                  </a:moveTo>
                  <a:lnTo>
                    <a:pt x="1151" y="5"/>
                  </a:lnTo>
                  <a:lnTo>
                    <a:pt x="1151" y="2"/>
                  </a:lnTo>
                  <a:lnTo>
                    <a:pt x="1137" y="2"/>
                  </a:lnTo>
                  <a:lnTo>
                    <a:pt x="1137" y="5"/>
                  </a:lnTo>
                  <a:close/>
                  <a:moveTo>
                    <a:pt x="1160" y="5"/>
                  </a:moveTo>
                  <a:lnTo>
                    <a:pt x="1174" y="5"/>
                  </a:lnTo>
                  <a:lnTo>
                    <a:pt x="1174" y="2"/>
                  </a:lnTo>
                  <a:lnTo>
                    <a:pt x="1160" y="2"/>
                  </a:lnTo>
                  <a:lnTo>
                    <a:pt x="1160" y="5"/>
                  </a:lnTo>
                  <a:close/>
                  <a:moveTo>
                    <a:pt x="1184" y="5"/>
                  </a:moveTo>
                  <a:lnTo>
                    <a:pt x="1197" y="5"/>
                  </a:lnTo>
                  <a:lnTo>
                    <a:pt x="1197" y="2"/>
                  </a:lnTo>
                  <a:lnTo>
                    <a:pt x="1184" y="2"/>
                  </a:lnTo>
                  <a:lnTo>
                    <a:pt x="1184" y="5"/>
                  </a:lnTo>
                  <a:close/>
                  <a:moveTo>
                    <a:pt x="1207" y="5"/>
                  </a:moveTo>
                  <a:lnTo>
                    <a:pt x="1220" y="5"/>
                  </a:lnTo>
                  <a:lnTo>
                    <a:pt x="1220" y="2"/>
                  </a:lnTo>
                  <a:lnTo>
                    <a:pt x="1207" y="2"/>
                  </a:lnTo>
                  <a:lnTo>
                    <a:pt x="1207" y="5"/>
                  </a:lnTo>
                  <a:close/>
                  <a:moveTo>
                    <a:pt x="1230" y="5"/>
                  </a:moveTo>
                  <a:lnTo>
                    <a:pt x="1243" y="5"/>
                  </a:lnTo>
                  <a:lnTo>
                    <a:pt x="1243" y="2"/>
                  </a:lnTo>
                  <a:lnTo>
                    <a:pt x="1230" y="2"/>
                  </a:lnTo>
                  <a:lnTo>
                    <a:pt x="1230" y="5"/>
                  </a:lnTo>
                  <a:close/>
                  <a:moveTo>
                    <a:pt x="1253" y="5"/>
                  </a:moveTo>
                  <a:lnTo>
                    <a:pt x="1267" y="5"/>
                  </a:lnTo>
                  <a:lnTo>
                    <a:pt x="1267" y="2"/>
                  </a:lnTo>
                  <a:lnTo>
                    <a:pt x="1253" y="2"/>
                  </a:lnTo>
                  <a:lnTo>
                    <a:pt x="1253" y="5"/>
                  </a:lnTo>
                  <a:close/>
                  <a:moveTo>
                    <a:pt x="1277" y="5"/>
                  </a:moveTo>
                  <a:lnTo>
                    <a:pt x="1290" y="5"/>
                  </a:lnTo>
                  <a:lnTo>
                    <a:pt x="1290" y="2"/>
                  </a:lnTo>
                  <a:lnTo>
                    <a:pt x="1277" y="2"/>
                  </a:lnTo>
                  <a:lnTo>
                    <a:pt x="1277" y="5"/>
                  </a:lnTo>
                  <a:close/>
                  <a:moveTo>
                    <a:pt x="1300" y="5"/>
                  </a:moveTo>
                  <a:lnTo>
                    <a:pt x="1313" y="5"/>
                  </a:lnTo>
                  <a:lnTo>
                    <a:pt x="1313" y="1"/>
                  </a:lnTo>
                  <a:lnTo>
                    <a:pt x="1300" y="2"/>
                  </a:lnTo>
                  <a:lnTo>
                    <a:pt x="1300" y="5"/>
                  </a:lnTo>
                  <a:close/>
                  <a:moveTo>
                    <a:pt x="1323" y="5"/>
                  </a:moveTo>
                  <a:lnTo>
                    <a:pt x="1336" y="5"/>
                  </a:lnTo>
                  <a:lnTo>
                    <a:pt x="1336" y="1"/>
                  </a:lnTo>
                  <a:lnTo>
                    <a:pt x="1323" y="1"/>
                  </a:lnTo>
                  <a:lnTo>
                    <a:pt x="1323" y="5"/>
                  </a:lnTo>
                  <a:close/>
                  <a:moveTo>
                    <a:pt x="1346" y="5"/>
                  </a:moveTo>
                  <a:lnTo>
                    <a:pt x="1359" y="5"/>
                  </a:lnTo>
                  <a:lnTo>
                    <a:pt x="1359" y="1"/>
                  </a:lnTo>
                  <a:lnTo>
                    <a:pt x="1346" y="1"/>
                  </a:lnTo>
                  <a:lnTo>
                    <a:pt x="1346" y="5"/>
                  </a:lnTo>
                  <a:close/>
                  <a:moveTo>
                    <a:pt x="1369" y="5"/>
                  </a:moveTo>
                  <a:lnTo>
                    <a:pt x="1383" y="5"/>
                  </a:lnTo>
                  <a:lnTo>
                    <a:pt x="1383" y="1"/>
                  </a:lnTo>
                  <a:lnTo>
                    <a:pt x="1369" y="1"/>
                  </a:lnTo>
                  <a:lnTo>
                    <a:pt x="1369" y="5"/>
                  </a:lnTo>
                  <a:close/>
                  <a:moveTo>
                    <a:pt x="1393" y="5"/>
                  </a:moveTo>
                  <a:lnTo>
                    <a:pt x="1406" y="5"/>
                  </a:lnTo>
                  <a:lnTo>
                    <a:pt x="1406" y="1"/>
                  </a:lnTo>
                  <a:lnTo>
                    <a:pt x="1393" y="1"/>
                  </a:lnTo>
                  <a:lnTo>
                    <a:pt x="1393" y="5"/>
                  </a:lnTo>
                  <a:close/>
                  <a:moveTo>
                    <a:pt x="1416" y="5"/>
                  </a:moveTo>
                  <a:lnTo>
                    <a:pt x="1429" y="5"/>
                  </a:lnTo>
                  <a:lnTo>
                    <a:pt x="1429" y="1"/>
                  </a:lnTo>
                  <a:lnTo>
                    <a:pt x="1416" y="1"/>
                  </a:lnTo>
                  <a:lnTo>
                    <a:pt x="1416" y="5"/>
                  </a:lnTo>
                  <a:close/>
                  <a:moveTo>
                    <a:pt x="1439" y="5"/>
                  </a:moveTo>
                  <a:lnTo>
                    <a:pt x="1452" y="4"/>
                  </a:lnTo>
                  <a:lnTo>
                    <a:pt x="1452" y="1"/>
                  </a:lnTo>
                  <a:lnTo>
                    <a:pt x="1439" y="1"/>
                  </a:lnTo>
                  <a:lnTo>
                    <a:pt x="1439" y="5"/>
                  </a:lnTo>
                  <a:close/>
                  <a:moveTo>
                    <a:pt x="1462" y="4"/>
                  </a:moveTo>
                  <a:lnTo>
                    <a:pt x="1476" y="4"/>
                  </a:lnTo>
                  <a:lnTo>
                    <a:pt x="1476" y="1"/>
                  </a:lnTo>
                  <a:lnTo>
                    <a:pt x="1462" y="1"/>
                  </a:lnTo>
                  <a:lnTo>
                    <a:pt x="1462" y="4"/>
                  </a:lnTo>
                  <a:close/>
                  <a:moveTo>
                    <a:pt x="1485" y="4"/>
                  </a:moveTo>
                  <a:lnTo>
                    <a:pt x="1499" y="4"/>
                  </a:lnTo>
                  <a:lnTo>
                    <a:pt x="1499" y="1"/>
                  </a:lnTo>
                  <a:lnTo>
                    <a:pt x="1485" y="1"/>
                  </a:lnTo>
                  <a:lnTo>
                    <a:pt x="1485" y="4"/>
                  </a:lnTo>
                  <a:close/>
                  <a:moveTo>
                    <a:pt x="1509" y="4"/>
                  </a:moveTo>
                  <a:lnTo>
                    <a:pt x="1522" y="4"/>
                  </a:lnTo>
                  <a:lnTo>
                    <a:pt x="1522" y="1"/>
                  </a:lnTo>
                  <a:lnTo>
                    <a:pt x="1509" y="1"/>
                  </a:lnTo>
                  <a:lnTo>
                    <a:pt x="1509" y="4"/>
                  </a:lnTo>
                  <a:close/>
                  <a:moveTo>
                    <a:pt x="1532" y="4"/>
                  </a:moveTo>
                  <a:lnTo>
                    <a:pt x="1545" y="4"/>
                  </a:lnTo>
                  <a:lnTo>
                    <a:pt x="1545" y="1"/>
                  </a:lnTo>
                  <a:lnTo>
                    <a:pt x="1532" y="1"/>
                  </a:lnTo>
                  <a:lnTo>
                    <a:pt x="1532" y="4"/>
                  </a:lnTo>
                  <a:close/>
                  <a:moveTo>
                    <a:pt x="1555" y="4"/>
                  </a:moveTo>
                  <a:lnTo>
                    <a:pt x="1568" y="4"/>
                  </a:lnTo>
                  <a:lnTo>
                    <a:pt x="1568" y="1"/>
                  </a:lnTo>
                  <a:lnTo>
                    <a:pt x="1555" y="1"/>
                  </a:lnTo>
                  <a:lnTo>
                    <a:pt x="1555" y="4"/>
                  </a:lnTo>
                  <a:close/>
                  <a:moveTo>
                    <a:pt x="1578" y="4"/>
                  </a:moveTo>
                  <a:lnTo>
                    <a:pt x="1592" y="4"/>
                  </a:lnTo>
                  <a:lnTo>
                    <a:pt x="1592" y="1"/>
                  </a:lnTo>
                  <a:lnTo>
                    <a:pt x="1578" y="1"/>
                  </a:lnTo>
                  <a:lnTo>
                    <a:pt x="1578" y="4"/>
                  </a:lnTo>
                  <a:close/>
                  <a:moveTo>
                    <a:pt x="1602" y="4"/>
                  </a:moveTo>
                  <a:lnTo>
                    <a:pt x="1615" y="4"/>
                  </a:lnTo>
                  <a:lnTo>
                    <a:pt x="1615" y="1"/>
                  </a:lnTo>
                  <a:lnTo>
                    <a:pt x="1602" y="1"/>
                  </a:lnTo>
                  <a:lnTo>
                    <a:pt x="1602" y="4"/>
                  </a:lnTo>
                  <a:close/>
                  <a:moveTo>
                    <a:pt x="1625" y="4"/>
                  </a:moveTo>
                  <a:lnTo>
                    <a:pt x="1638" y="4"/>
                  </a:lnTo>
                  <a:lnTo>
                    <a:pt x="1638" y="1"/>
                  </a:lnTo>
                  <a:lnTo>
                    <a:pt x="1625" y="1"/>
                  </a:lnTo>
                  <a:lnTo>
                    <a:pt x="1625" y="4"/>
                  </a:lnTo>
                  <a:close/>
                  <a:moveTo>
                    <a:pt x="1648" y="4"/>
                  </a:moveTo>
                  <a:lnTo>
                    <a:pt x="1661" y="4"/>
                  </a:lnTo>
                  <a:lnTo>
                    <a:pt x="1661" y="1"/>
                  </a:lnTo>
                  <a:lnTo>
                    <a:pt x="1648" y="1"/>
                  </a:lnTo>
                  <a:lnTo>
                    <a:pt x="1648" y="4"/>
                  </a:lnTo>
                  <a:close/>
                  <a:moveTo>
                    <a:pt x="1671" y="4"/>
                  </a:moveTo>
                  <a:lnTo>
                    <a:pt x="1684" y="4"/>
                  </a:lnTo>
                  <a:lnTo>
                    <a:pt x="1684" y="1"/>
                  </a:lnTo>
                  <a:lnTo>
                    <a:pt x="1671" y="1"/>
                  </a:lnTo>
                  <a:lnTo>
                    <a:pt x="1671" y="4"/>
                  </a:lnTo>
                  <a:close/>
                  <a:moveTo>
                    <a:pt x="1694" y="4"/>
                  </a:moveTo>
                  <a:lnTo>
                    <a:pt x="1708" y="4"/>
                  </a:lnTo>
                  <a:lnTo>
                    <a:pt x="1708" y="1"/>
                  </a:lnTo>
                  <a:lnTo>
                    <a:pt x="1694" y="1"/>
                  </a:lnTo>
                  <a:lnTo>
                    <a:pt x="1694" y="4"/>
                  </a:lnTo>
                  <a:close/>
                  <a:moveTo>
                    <a:pt x="1718" y="4"/>
                  </a:moveTo>
                  <a:lnTo>
                    <a:pt x="1731" y="4"/>
                  </a:lnTo>
                  <a:lnTo>
                    <a:pt x="1731" y="1"/>
                  </a:lnTo>
                  <a:lnTo>
                    <a:pt x="1718" y="1"/>
                  </a:lnTo>
                  <a:lnTo>
                    <a:pt x="1718" y="4"/>
                  </a:lnTo>
                  <a:close/>
                  <a:moveTo>
                    <a:pt x="1741" y="4"/>
                  </a:moveTo>
                  <a:lnTo>
                    <a:pt x="1754" y="4"/>
                  </a:lnTo>
                  <a:lnTo>
                    <a:pt x="1754" y="1"/>
                  </a:lnTo>
                  <a:lnTo>
                    <a:pt x="1741" y="1"/>
                  </a:lnTo>
                  <a:lnTo>
                    <a:pt x="1741" y="4"/>
                  </a:lnTo>
                  <a:close/>
                  <a:moveTo>
                    <a:pt x="1764" y="4"/>
                  </a:moveTo>
                  <a:lnTo>
                    <a:pt x="1777" y="4"/>
                  </a:lnTo>
                  <a:lnTo>
                    <a:pt x="1777" y="1"/>
                  </a:lnTo>
                  <a:lnTo>
                    <a:pt x="1764" y="1"/>
                  </a:lnTo>
                  <a:lnTo>
                    <a:pt x="1764" y="4"/>
                  </a:lnTo>
                  <a:close/>
                  <a:moveTo>
                    <a:pt x="1787" y="4"/>
                  </a:moveTo>
                  <a:lnTo>
                    <a:pt x="1801" y="4"/>
                  </a:lnTo>
                  <a:lnTo>
                    <a:pt x="1801" y="0"/>
                  </a:lnTo>
                  <a:lnTo>
                    <a:pt x="1787" y="1"/>
                  </a:lnTo>
                  <a:lnTo>
                    <a:pt x="1787" y="4"/>
                  </a:lnTo>
                  <a:close/>
                  <a:moveTo>
                    <a:pt x="1810" y="4"/>
                  </a:moveTo>
                  <a:lnTo>
                    <a:pt x="1824" y="4"/>
                  </a:lnTo>
                  <a:lnTo>
                    <a:pt x="1824" y="0"/>
                  </a:lnTo>
                  <a:lnTo>
                    <a:pt x="1810" y="0"/>
                  </a:lnTo>
                  <a:lnTo>
                    <a:pt x="1810" y="4"/>
                  </a:lnTo>
                  <a:close/>
                  <a:moveTo>
                    <a:pt x="1834" y="4"/>
                  </a:moveTo>
                  <a:lnTo>
                    <a:pt x="1847" y="4"/>
                  </a:lnTo>
                  <a:lnTo>
                    <a:pt x="1847" y="0"/>
                  </a:lnTo>
                  <a:lnTo>
                    <a:pt x="1834" y="0"/>
                  </a:lnTo>
                  <a:lnTo>
                    <a:pt x="1834" y="4"/>
                  </a:lnTo>
                  <a:close/>
                  <a:moveTo>
                    <a:pt x="1857" y="4"/>
                  </a:moveTo>
                  <a:lnTo>
                    <a:pt x="1870" y="4"/>
                  </a:lnTo>
                  <a:lnTo>
                    <a:pt x="1870" y="0"/>
                  </a:lnTo>
                  <a:lnTo>
                    <a:pt x="1857" y="0"/>
                  </a:lnTo>
                  <a:lnTo>
                    <a:pt x="1857" y="4"/>
                  </a:lnTo>
                  <a:close/>
                  <a:moveTo>
                    <a:pt x="1880" y="4"/>
                  </a:moveTo>
                  <a:lnTo>
                    <a:pt x="1893" y="4"/>
                  </a:lnTo>
                  <a:lnTo>
                    <a:pt x="1893" y="0"/>
                  </a:lnTo>
                  <a:lnTo>
                    <a:pt x="1880" y="0"/>
                  </a:lnTo>
                  <a:lnTo>
                    <a:pt x="1880" y="4"/>
                  </a:lnTo>
                  <a:close/>
                  <a:moveTo>
                    <a:pt x="1903" y="4"/>
                  </a:moveTo>
                  <a:lnTo>
                    <a:pt x="1917" y="4"/>
                  </a:lnTo>
                  <a:lnTo>
                    <a:pt x="1917" y="0"/>
                  </a:lnTo>
                  <a:lnTo>
                    <a:pt x="1903" y="0"/>
                  </a:lnTo>
                  <a:lnTo>
                    <a:pt x="1903" y="4"/>
                  </a:lnTo>
                  <a:close/>
                  <a:moveTo>
                    <a:pt x="1927" y="4"/>
                  </a:moveTo>
                  <a:lnTo>
                    <a:pt x="1929" y="3"/>
                  </a:lnTo>
                  <a:lnTo>
                    <a:pt x="1929"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6" name="Freeform 17"/>
            <p:cNvSpPr>
              <a:spLocks noEditPoints="1"/>
            </p:cNvSpPr>
            <p:nvPr/>
          </p:nvSpPr>
          <p:spPr bwMode="auto">
            <a:xfrm>
              <a:off x="3363476" y="3133850"/>
              <a:ext cx="3063883" cy="12700"/>
            </a:xfrm>
            <a:custGeom>
              <a:avLst/>
              <a:gdLst>
                <a:gd name="T0" fmla="*/ 37 w 1930"/>
                <a:gd name="T1" fmla="*/ 8 h 8"/>
                <a:gd name="T2" fmla="*/ 47 w 1930"/>
                <a:gd name="T3" fmla="*/ 4 h 8"/>
                <a:gd name="T4" fmla="*/ 93 w 1930"/>
                <a:gd name="T5" fmla="*/ 7 h 8"/>
                <a:gd name="T6" fmla="*/ 130 w 1930"/>
                <a:gd name="T7" fmla="*/ 4 h 8"/>
                <a:gd name="T8" fmla="*/ 140 w 1930"/>
                <a:gd name="T9" fmla="*/ 7 h 8"/>
                <a:gd name="T10" fmla="*/ 199 w 1930"/>
                <a:gd name="T11" fmla="*/ 7 h 8"/>
                <a:gd name="T12" fmla="*/ 209 w 1930"/>
                <a:gd name="T13" fmla="*/ 4 h 8"/>
                <a:gd name="T14" fmla="*/ 256 w 1930"/>
                <a:gd name="T15" fmla="*/ 7 h 8"/>
                <a:gd name="T16" fmla="*/ 292 w 1930"/>
                <a:gd name="T17" fmla="*/ 4 h 8"/>
                <a:gd name="T18" fmla="*/ 302 w 1930"/>
                <a:gd name="T19" fmla="*/ 7 h 8"/>
                <a:gd name="T20" fmla="*/ 362 w 1930"/>
                <a:gd name="T21" fmla="*/ 7 h 8"/>
                <a:gd name="T22" fmla="*/ 372 w 1930"/>
                <a:gd name="T23" fmla="*/ 4 h 8"/>
                <a:gd name="T24" fmla="*/ 418 w 1930"/>
                <a:gd name="T25" fmla="*/ 7 h 8"/>
                <a:gd name="T26" fmla="*/ 455 w 1930"/>
                <a:gd name="T27" fmla="*/ 3 h 8"/>
                <a:gd name="T28" fmla="*/ 465 w 1930"/>
                <a:gd name="T29" fmla="*/ 7 h 8"/>
                <a:gd name="T30" fmla="*/ 524 w 1930"/>
                <a:gd name="T31" fmla="*/ 7 h 8"/>
                <a:gd name="T32" fmla="*/ 534 w 1930"/>
                <a:gd name="T33" fmla="*/ 3 h 8"/>
                <a:gd name="T34" fmla="*/ 581 w 1930"/>
                <a:gd name="T35" fmla="*/ 6 h 8"/>
                <a:gd name="T36" fmla="*/ 617 w 1930"/>
                <a:gd name="T37" fmla="*/ 3 h 8"/>
                <a:gd name="T38" fmla="*/ 627 w 1930"/>
                <a:gd name="T39" fmla="*/ 6 h 8"/>
                <a:gd name="T40" fmla="*/ 687 w 1930"/>
                <a:gd name="T41" fmla="*/ 6 h 8"/>
                <a:gd name="T42" fmla="*/ 697 w 1930"/>
                <a:gd name="T43" fmla="*/ 3 h 8"/>
                <a:gd name="T44" fmla="*/ 743 w 1930"/>
                <a:gd name="T45" fmla="*/ 6 h 8"/>
                <a:gd name="T46" fmla="*/ 780 w 1930"/>
                <a:gd name="T47" fmla="*/ 3 h 8"/>
                <a:gd name="T48" fmla="*/ 790 w 1930"/>
                <a:gd name="T49" fmla="*/ 6 h 8"/>
                <a:gd name="T50" fmla="*/ 850 w 1930"/>
                <a:gd name="T51" fmla="*/ 6 h 8"/>
                <a:gd name="T52" fmla="*/ 859 w 1930"/>
                <a:gd name="T53" fmla="*/ 3 h 8"/>
                <a:gd name="T54" fmla="*/ 906 w 1930"/>
                <a:gd name="T55" fmla="*/ 6 h 8"/>
                <a:gd name="T56" fmla="*/ 942 w 1930"/>
                <a:gd name="T57" fmla="*/ 2 h 8"/>
                <a:gd name="T58" fmla="*/ 952 w 1930"/>
                <a:gd name="T59" fmla="*/ 6 h 8"/>
                <a:gd name="T60" fmla="*/ 1012 w 1930"/>
                <a:gd name="T61" fmla="*/ 6 h 8"/>
                <a:gd name="T62" fmla="*/ 1022 w 1930"/>
                <a:gd name="T63" fmla="*/ 2 h 8"/>
                <a:gd name="T64" fmla="*/ 1068 w 1930"/>
                <a:gd name="T65" fmla="*/ 5 h 8"/>
                <a:gd name="T66" fmla="*/ 1105 w 1930"/>
                <a:gd name="T67" fmla="*/ 2 h 8"/>
                <a:gd name="T68" fmla="*/ 1115 w 1930"/>
                <a:gd name="T69" fmla="*/ 5 h 8"/>
                <a:gd name="T70" fmla="*/ 1175 w 1930"/>
                <a:gd name="T71" fmla="*/ 5 h 8"/>
                <a:gd name="T72" fmla="*/ 1184 w 1930"/>
                <a:gd name="T73" fmla="*/ 2 h 8"/>
                <a:gd name="T74" fmla="*/ 1231 w 1930"/>
                <a:gd name="T75" fmla="*/ 5 h 8"/>
                <a:gd name="T76" fmla="*/ 1267 w 1930"/>
                <a:gd name="T77" fmla="*/ 2 h 8"/>
                <a:gd name="T78" fmla="*/ 1277 w 1930"/>
                <a:gd name="T79" fmla="*/ 5 h 8"/>
                <a:gd name="T80" fmla="*/ 1337 w 1930"/>
                <a:gd name="T81" fmla="*/ 5 h 8"/>
                <a:gd name="T82" fmla="*/ 1347 w 1930"/>
                <a:gd name="T83" fmla="*/ 2 h 8"/>
                <a:gd name="T84" fmla="*/ 1393 w 1930"/>
                <a:gd name="T85" fmla="*/ 5 h 8"/>
                <a:gd name="T86" fmla="*/ 1430 w 1930"/>
                <a:gd name="T87" fmla="*/ 1 h 8"/>
                <a:gd name="T88" fmla="*/ 1440 w 1930"/>
                <a:gd name="T89" fmla="*/ 5 h 8"/>
                <a:gd name="T90" fmla="*/ 1500 w 1930"/>
                <a:gd name="T91" fmla="*/ 5 h 8"/>
                <a:gd name="T92" fmla="*/ 1509 w 1930"/>
                <a:gd name="T93" fmla="*/ 1 h 8"/>
                <a:gd name="T94" fmla="*/ 1556 w 1930"/>
                <a:gd name="T95" fmla="*/ 5 h 8"/>
                <a:gd name="T96" fmla="*/ 1592 w 1930"/>
                <a:gd name="T97" fmla="*/ 1 h 8"/>
                <a:gd name="T98" fmla="*/ 1602 w 1930"/>
                <a:gd name="T99" fmla="*/ 4 h 8"/>
                <a:gd name="T100" fmla="*/ 1662 w 1930"/>
                <a:gd name="T101" fmla="*/ 4 h 8"/>
                <a:gd name="T102" fmla="*/ 1672 w 1930"/>
                <a:gd name="T103" fmla="*/ 1 h 8"/>
                <a:gd name="T104" fmla="*/ 1718 w 1930"/>
                <a:gd name="T105" fmla="*/ 4 h 8"/>
                <a:gd name="T106" fmla="*/ 1755 w 1930"/>
                <a:gd name="T107" fmla="*/ 1 h 8"/>
                <a:gd name="T108" fmla="*/ 1765 w 1930"/>
                <a:gd name="T109" fmla="*/ 4 h 8"/>
                <a:gd name="T110" fmla="*/ 1825 w 1930"/>
                <a:gd name="T111" fmla="*/ 4 h 8"/>
                <a:gd name="T112" fmla="*/ 1834 w 1930"/>
                <a:gd name="T113" fmla="*/ 1 h 8"/>
                <a:gd name="T114" fmla="*/ 1881 w 1930"/>
                <a:gd name="T115" fmla="*/ 4 h 8"/>
                <a:gd name="T116" fmla="*/ 1917 w 1930"/>
                <a:gd name="T117" fmla="*/ 0 h 8"/>
                <a:gd name="T118" fmla="*/ 1927 w 1930"/>
                <a:gd name="T1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8">
                  <a:moveTo>
                    <a:pt x="0" y="8"/>
                  </a:moveTo>
                  <a:lnTo>
                    <a:pt x="14" y="8"/>
                  </a:lnTo>
                  <a:lnTo>
                    <a:pt x="14" y="4"/>
                  </a:lnTo>
                  <a:lnTo>
                    <a:pt x="0" y="4"/>
                  </a:lnTo>
                  <a:lnTo>
                    <a:pt x="0" y="8"/>
                  </a:lnTo>
                  <a:close/>
                  <a:moveTo>
                    <a:pt x="24" y="8"/>
                  </a:moveTo>
                  <a:lnTo>
                    <a:pt x="37" y="8"/>
                  </a:lnTo>
                  <a:lnTo>
                    <a:pt x="37" y="4"/>
                  </a:lnTo>
                  <a:lnTo>
                    <a:pt x="24" y="4"/>
                  </a:lnTo>
                  <a:lnTo>
                    <a:pt x="24" y="8"/>
                  </a:lnTo>
                  <a:close/>
                  <a:moveTo>
                    <a:pt x="47" y="8"/>
                  </a:moveTo>
                  <a:lnTo>
                    <a:pt x="60" y="8"/>
                  </a:lnTo>
                  <a:lnTo>
                    <a:pt x="60" y="4"/>
                  </a:lnTo>
                  <a:lnTo>
                    <a:pt x="47" y="4"/>
                  </a:lnTo>
                  <a:lnTo>
                    <a:pt x="47" y="8"/>
                  </a:lnTo>
                  <a:close/>
                  <a:moveTo>
                    <a:pt x="70" y="8"/>
                  </a:moveTo>
                  <a:lnTo>
                    <a:pt x="83" y="7"/>
                  </a:lnTo>
                  <a:lnTo>
                    <a:pt x="83" y="4"/>
                  </a:lnTo>
                  <a:lnTo>
                    <a:pt x="70" y="4"/>
                  </a:lnTo>
                  <a:lnTo>
                    <a:pt x="70" y="8"/>
                  </a:lnTo>
                  <a:close/>
                  <a:moveTo>
                    <a:pt x="93" y="7"/>
                  </a:moveTo>
                  <a:lnTo>
                    <a:pt x="107" y="7"/>
                  </a:lnTo>
                  <a:lnTo>
                    <a:pt x="107" y="4"/>
                  </a:lnTo>
                  <a:lnTo>
                    <a:pt x="93" y="4"/>
                  </a:lnTo>
                  <a:lnTo>
                    <a:pt x="93" y="7"/>
                  </a:lnTo>
                  <a:close/>
                  <a:moveTo>
                    <a:pt x="117" y="7"/>
                  </a:moveTo>
                  <a:lnTo>
                    <a:pt x="130" y="7"/>
                  </a:lnTo>
                  <a:lnTo>
                    <a:pt x="130" y="4"/>
                  </a:lnTo>
                  <a:lnTo>
                    <a:pt x="117" y="4"/>
                  </a:lnTo>
                  <a:lnTo>
                    <a:pt x="117" y="7"/>
                  </a:lnTo>
                  <a:close/>
                  <a:moveTo>
                    <a:pt x="140" y="7"/>
                  </a:moveTo>
                  <a:lnTo>
                    <a:pt x="153" y="7"/>
                  </a:lnTo>
                  <a:lnTo>
                    <a:pt x="153" y="4"/>
                  </a:lnTo>
                  <a:lnTo>
                    <a:pt x="140" y="4"/>
                  </a:lnTo>
                  <a:lnTo>
                    <a:pt x="140" y="7"/>
                  </a:lnTo>
                  <a:close/>
                  <a:moveTo>
                    <a:pt x="163" y="7"/>
                  </a:moveTo>
                  <a:lnTo>
                    <a:pt x="176" y="7"/>
                  </a:lnTo>
                  <a:lnTo>
                    <a:pt x="176" y="4"/>
                  </a:lnTo>
                  <a:lnTo>
                    <a:pt x="163" y="4"/>
                  </a:lnTo>
                  <a:lnTo>
                    <a:pt x="163" y="7"/>
                  </a:lnTo>
                  <a:close/>
                  <a:moveTo>
                    <a:pt x="186" y="7"/>
                  </a:moveTo>
                  <a:lnTo>
                    <a:pt x="199" y="7"/>
                  </a:lnTo>
                  <a:lnTo>
                    <a:pt x="199" y="4"/>
                  </a:lnTo>
                  <a:lnTo>
                    <a:pt x="186" y="4"/>
                  </a:lnTo>
                  <a:lnTo>
                    <a:pt x="186" y="7"/>
                  </a:lnTo>
                  <a:close/>
                  <a:moveTo>
                    <a:pt x="209" y="7"/>
                  </a:moveTo>
                  <a:lnTo>
                    <a:pt x="223" y="7"/>
                  </a:lnTo>
                  <a:lnTo>
                    <a:pt x="223" y="4"/>
                  </a:lnTo>
                  <a:lnTo>
                    <a:pt x="209" y="4"/>
                  </a:lnTo>
                  <a:lnTo>
                    <a:pt x="209" y="7"/>
                  </a:lnTo>
                  <a:close/>
                  <a:moveTo>
                    <a:pt x="233" y="7"/>
                  </a:moveTo>
                  <a:lnTo>
                    <a:pt x="246" y="7"/>
                  </a:lnTo>
                  <a:lnTo>
                    <a:pt x="246" y="4"/>
                  </a:lnTo>
                  <a:lnTo>
                    <a:pt x="233" y="4"/>
                  </a:lnTo>
                  <a:lnTo>
                    <a:pt x="233" y="7"/>
                  </a:lnTo>
                  <a:close/>
                  <a:moveTo>
                    <a:pt x="256" y="7"/>
                  </a:moveTo>
                  <a:lnTo>
                    <a:pt x="269" y="7"/>
                  </a:lnTo>
                  <a:lnTo>
                    <a:pt x="269" y="4"/>
                  </a:lnTo>
                  <a:lnTo>
                    <a:pt x="256" y="4"/>
                  </a:lnTo>
                  <a:lnTo>
                    <a:pt x="256" y="7"/>
                  </a:lnTo>
                  <a:close/>
                  <a:moveTo>
                    <a:pt x="279" y="7"/>
                  </a:moveTo>
                  <a:lnTo>
                    <a:pt x="292" y="7"/>
                  </a:lnTo>
                  <a:lnTo>
                    <a:pt x="292" y="4"/>
                  </a:lnTo>
                  <a:lnTo>
                    <a:pt x="279" y="4"/>
                  </a:lnTo>
                  <a:lnTo>
                    <a:pt x="279" y="7"/>
                  </a:lnTo>
                  <a:close/>
                  <a:moveTo>
                    <a:pt x="302" y="7"/>
                  </a:moveTo>
                  <a:lnTo>
                    <a:pt x="316" y="7"/>
                  </a:lnTo>
                  <a:lnTo>
                    <a:pt x="316" y="4"/>
                  </a:lnTo>
                  <a:lnTo>
                    <a:pt x="302" y="4"/>
                  </a:lnTo>
                  <a:lnTo>
                    <a:pt x="302" y="7"/>
                  </a:lnTo>
                  <a:close/>
                  <a:moveTo>
                    <a:pt x="326" y="7"/>
                  </a:moveTo>
                  <a:lnTo>
                    <a:pt x="339" y="7"/>
                  </a:lnTo>
                  <a:lnTo>
                    <a:pt x="339" y="4"/>
                  </a:lnTo>
                  <a:lnTo>
                    <a:pt x="326" y="4"/>
                  </a:lnTo>
                  <a:lnTo>
                    <a:pt x="326" y="7"/>
                  </a:lnTo>
                  <a:close/>
                  <a:moveTo>
                    <a:pt x="349" y="7"/>
                  </a:moveTo>
                  <a:lnTo>
                    <a:pt x="362" y="7"/>
                  </a:lnTo>
                  <a:lnTo>
                    <a:pt x="362" y="4"/>
                  </a:lnTo>
                  <a:lnTo>
                    <a:pt x="349" y="4"/>
                  </a:lnTo>
                  <a:lnTo>
                    <a:pt x="349" y="7"/>
                  </a:lnTo>
                  <a:close/>
                  <a:moveTo>
                    <a:pt x="372" y="7"/>
                  </a:moveTo>
                  <a:lnTo>
                    <a:pt x="385" y="7"/>
                  </a:lnTo>
                  <a:lnTo>
                    <a:pt x="385" y="4"/>
                  </a:lnTo>
                  <a:lnTo>
                    <a:pt x="372" y="4"/>
                  </a:lnTo>
                  <a:lnTo>
                    <a:pt x="372" y="7"/>
                  </a:lnTo>
                  <a:close/>
                  <a:moveTo>
                    <a:pt x="395" y="7"/>
                  </a:moveTo>
                  <a:lnTo>
                    <a:pt x="408" y="7"/>
                  </a:lnTo>
                  <a:lnTo>
                    <a:pt x="408" y="4"/>
                  </a:lnTo>
                  <a:lnTo>
                    <a:pt x="395" y="4"/>
                  </a:lnTo>
                  <a:lnTo>
                    <a:pt x="395" y="7"/>
                  </a:lnTo>
                  <a:close/>
                  <a:moveTo>
                    <a:pt x="418" y="7"/>
                  </a:moveTo>
                  <a:lnTo>
                    <a:pt x="432" y="7"/>
                  </a:lnTo>
                  <a:lnTo>
                    <a:pt x="432" y="3"/>
                  </a:lnTo>
                  <a:lnTo>
                    <a:pt x="418" y="3"/>
                  </a:lnTo>
                  <a:lnTo>
                    <a:pt x="418" y="7"/>
                  </a:lnTo>
                  <a:close/>
                  <a:moveTo>
                    <a:pt x="442" y="7"/>
                  </a:moveTo>
                  <a:lnTo>
                    <a:pt x="455" y="7"/>
                  </a:lnTo>
                  <a:lnTo>
                    <a:pt x="455" y="3"/>
                  </a:lnTo>
                  <a:lnTo>
                    <a:pt x="442" y="3"/>
                  </a:lnTo>
                  <a:lnTo>
                    <a:pt x="442" y="7"/>
                  </a:lnTo>
                  <a:close/>
                  <a:moveTo>
                    <a:pt x="465" y="7"/>
                  </a:moveTo>
                  <a:lnTo>
                    <a:pt x="478" y="7"/>
                  </a:lnTo>
                  <a:lnTo>
                    <a:pt x="478" y="3"/>
                  </a:lnTo>
                  <a:lnTo>
                    <a:pt x="465" y="3"/>
                  </a:lnTo>
                  <a:lnTo>
                    <a:pt x="465" y="7"/>
                  </a:lnTo>
                  <a:close/>
                  <a:moveTo>
                    <a:pt x="488" y="7"/>
                  </a:moveTo>
                  <a:lnTo>
                    <a:pt x="501" y="7"/>
                  </a:lnTo>
                  <a:lnTo>
                    <a:pt x="501" y="3"/>
                  </a:lnTo>
                  <a:lnTo>
                    <a:pt x="488" y="3"/>
                  </a:lnTo>
                  <a:lnTo>
                    <a:pt x="488" y="7"/>
                  </a:lnTo>
                  <a:close/>
                  <a:moveTo>
                    <a:pt x="511" y="7"/>
                  </a:moveTo>
                  <a:lnTo>
                    <a:pt x="524" y="7"/>
                  </a:lnTo>
                  <a:lnTo>
                    <a:pt x="524" y="3"/>
                  </a:lnTo>
                  <a:lnTo>
                    <a:pt x="511" y="3"/>
                  </a:lnTo>
                  <a:lnTo>
                    <a:pt x="511" y="7"/>
                  </a:lnTo>
                  <a:close/>
                  <a:moveTo>
                    <a:pt x="534" y="7"/>
                  </a:moveTo>
                  <a:lnTo>
                    <a:pt x="548" y="7"/>
                  </a:lnTo>
                  <a:lnTo>
                    <a:pt x="548" y="3"/>
                  </a:lnTo>
                  <a:lnTo>
                    <a:pt x="534" y="3"/>
                  </a:lnTo>
                  <a:lnTo>
                    <a:pt x="534" y="7"/>
                  </a:lnTo>
                  <a:close/>
                  <a:moveTo>
                    <a:pt x="558" y="6"/>
                  </a:moveTo>
                  <a:lnTo>
                    <a:pt x="571" y="6"/>
                  </a:lnTo>
                  <a:lnTo>
                    <a:pt x="571" y="3"/>
                  </a:lnTo>
                  <a:lnTo>
                    <a:pt x="558" y="3"/>
                  </a:lnTo>
                  <a:lnTo>
                    <a:pt x="558" y="6"/>
                  </a:lnTo>
                  <a:close/>
                  <a:moveTo>
                    <a:pt x="581" y="6"/>
                  </a:moveTo>
                  <a:lnTo>
                    <a:pt x="594" y="6"/>
                  </a:lnTo>
                  <a:lnTo>
                    <a:pt x="594" y="3"/>
                  </a:lnTo>
                  <a:lnTo>
                    <a:pt x="581" y="3"/>
                  </a:lnTo>
                  <a:lnTo>
                    <a:pt x="581" y="6"/>
                  </a:lnTo>
                  <a:close/>
                  <a:moveTo>
                    <a:pt x="604" y="6"/>
                  </a:moveTo>
                  <a:lnTo>
                    <a:pt x="617" y="6"/>
                  </a:lnTo>
                  <a:lnTo>
                    <a:pt x="617" y="3"/>
                  </a:lnTo>
                  <a:lnTo>
                    <a:pt x="604" y="3"/>
                  </a:lnTo>
                  <a:lnTo>
                    <a:pt x="604" y="6"/>
                  </a:lnTo>
                  <a:close/>
                  <a:moveTo>
                    <a:pt x="627" y="6"/>
                  </a:moveTo>
                  <a:lnTo>
                    <a:pt x="641" y="6"/>
                  </a:lnTo>
                  <a:lnTo>
                    <a:pt x="641" y="3"/>
                  </a:lnTo>
                  <a:lnTo>
                    <a:pt x="627" y="3"/>
                  </a:lnTo>
                  <a:lnTo>
                    <a:pt x="627" y="6"/>
                  </a:lnTo>
                  <a:close/>
                  <a:moveTo>
                    <a:pt x="651" y="6"/>
                  </a:moveTo>
                  <a:lnTo>
                    <a:pt x="664" y="6"/>
                  </a:lnTo>
                  <a:lnTo>
                    <a:pt x="664" y="3"/>
                  </a:lnTo>
                  <a:lnTo>
                    <a:pt x="651" y="3"/>
                  </a:lnTo>
                  <a:lnTo>
                    <a:pt x="651" y="6"/>
                  </a:lnTo>
                  <a:close/>
                  <a:moveTo>
                    <a:pt x="674" y="6"/>
                  </a:moveTo>
                  <a:lnTo>
                    <a:pt x="687" y="6"/>
                  </a:lnTo>
                  <a:lnTo>
                    <a:pt x="687" y="3"/>
                  </a:lnTo>
                  <a:lnTo>
                    <a:pt x="674" y="3"/>
                  </a:lnTo>
                  <a:lnTo>
                    <a:pt x="674" y="6"/>
                  </a:lnTo>
                  <a:close/>
                  <a:moveTo>
                    <a:pt x="697" y="6"/>
                  </a:moveTo>
                  <a:lnTo>
                    <a:pt x="710" y="6"/>
                  </a:lnTo>
                  <a:lnTo>
                    <a:pt x="710" y="3"/>
                  </a:lnTo>
                  <a:lnTo>
                    <a:pt x="697" y="3"/>
                  </a:lnTo>
                  <a:lnTo>
                    <a:pt x="697" y="6"/>
                  </a:lnTo>
                  <a:close/>
                  <a:moveTo>
                    <a:pt x="720" y="6"/>
                  </a:moveTo>
                  <a:lnTo>
                    <a:pt x="733" y="6"/>
                  </a:lnTo>
                  <a:lnTo>
                    <a:pt x="733" y="3"/>
                  </a:lnTo>
                  <a:lnTo>
                    <a:pt x="720" y="3"/>
                  </a:lnTo>
                  <a:lnTo>
                    <a:pt x="720" y="6"/>
                  </a:lnTo>
                  <a:close/>
                  <a:moveTo>
                    <a:pt x="743" y="6"/>
                  </a:moveTo>
                  <a:lnTo>
                    <a:pt x="757" y="6"/>
                  </a:lnTo>
                  <a:lnTo>
                    <a:pt x="757" y="3"/>
                  </a:lnTo>
                  <a:lnTo>
                    <a:pt x="743" y="3"/>
                  </a:lnTo>
                  <a:lnTo>
                    <a:pt x="743" y="6"/>
                  </a:lnTo>
                  <a:close/>
                  <a:moveTo>
                    <a:pt x="767" y="6"/>
                  </a:moveTo>
                  <a:lnTo>
                    <a:pt x="780" y="6"/>
                  </a:lnTo>
                  <a:lnTo>
                    <a:pt x="780" y="3"/>
                  </a:lnTo>
                  <a:lnTo>
                    <a:pt x="767" y="3"/>
                  </a:lnTo>
                  <a:lnTo>
                    <a:pt x="767" y="6"/>
                  </a:lnTo>
                  <a:close/>
                  <a:moveTo>
                    <a:pt x="790" y="6"/>
                  </a:moveTo>
                  <a:lnTo>
                    <a:pt x="803" y="6"/>
                  </a:lnTo>
                  <a:lnTo>
                    <a:pt x="803" y="3"/>
                  </a:lnTo>
                  <a:lnTo>
                    <a:pt x="790" y="3"/>
                  </a:lnTo>
                  <a:lnTo>
                    <a:pt x="790" y="6"/>
                  </a:lnTo>
                  <a:close/>
                  <a:moveTo>
                    <a:pt x="813" y="6"/>
                  </a:moveTo>
                  <a:lnTo>
                    <a:pt x="826" y="6"/>
                  </a:lnTo>
                  <a:lnTo>
                    <a:pt x="826" y="3"/>
                  </a:lnTo>
                  <a:lnTo>
                    <a:pt x="813" y="3"/>
                  </a:lnTo>
                  <a:lnTo>
                    <a:pt x="813" y="6"/>
                  </a:lnTo>
                  <a:close/>
                  <a:moveTo>
                    <a:pt x="836" y="6"/>
                  </a:moveTo>
                  <a:lnTo>
                    <a:pt x="850" y="6"/>
                  </a:lnTo>
                  <a:lnTo>
                    <a:pt x="850" y="3"/>
                  </a:lnTo>
                  <a:lnTo>
                    <a:pt x="836" y="3"/>
                  </a:lnTo>
                  <a:lnTo>
                    <a:pt x="836" y="6"/>
                  </a:lnTo>
                  <a:close/>
                  <a:moveTo>
                    <a:pt x="859" y="6"/>
                  </a:moveTo>
                  <a:lnTo>
                    <a:pt x="873" y="6"/>
                  </a:lnTo>
                  <a:lnTo>
                    <a:pt x="873" y="3"/>
                  </a:lnTo>
                  <a:lnTo>
                    <a:pt x="859" y="3"/>
                  </a:lnTo>
                  <a:lnTo>
                    <a:pt x="859" y="6"/>
                  </a:lnTo>
                  <a:close/>
                  <a:moveTo>
                    <a:pt x="883" y="6"/>
                  </a:moveTo>
                  <a:lnTo>
                    <a:pt x="896" y="6"/>
                  </a:lnTo>
                  <a:lnTo>
                    <a:pt x="896" y="3"/>
                  </a:lnTo>
                  <a:lnTo>
                    <a:pt x="883" y="3"/>
                  </a:lnTo>
                  <a:lnTo>
                    <a:pt x="883" y="6"/>
                  </a:lnTo>
                  <a:close/>
                  <a:moveTo>
                    <a:pt x="906" y="6"/>
                  </a:moveTo>
                  <a:lnTo>
                    <a:pt x="919" y="6"/>
                  </a:lnTo>
                  <a:lnTo>
                    <a:pt x="919" y="2"/>
                  </a:lnTo>
                  <a:lnTo>
                    <a:pt x="906" y="2"/>
                  </a:lnTo>
                  <a:lnTo>
                    <a:pt x="906" y="6"/>
                  </a:lnTo>
                  <a:close/>
                  <a:moveTo>
                    <a:pt x="929" y="6"/>
                  </a:moveTo>
                  <a:lnTo>
                    <a:pt x="942" y="6"/>
                  </a:lnTo>
                  <a:lnTo>
                    <a:pt x="942" y="2"/>
                  </a:lnTo>
                  <a:lnTo>
                    <a:pt x="929" y="2"/>
                  </a:lnTo>
                  <a:lnTo>
                    <a:pt x="929" y="6"/>
                  </a:lnTo>
                  <a:close/>
                  <a:moveTo>
                    <a:pt x="952" y="6"/>
                  </a:moveTo>
                  <a:lnTo>
                    <a:pt x="966" y="6"/>
                  </a:lnTo>
                  <a:lnTo>
                    <a:pt x="966" y="2"/>
                  </a:lnTo>
                  <a:lnTo>
                    <a:pt x="952" y="2"/>
                  </a:lnTo>
                  <a:lnTo>
                    <a:pt x="952" y="6"/>
                  </a:lnTo>
                  <a:close/>
                  <a:moveTo>
                    <a:pt x="976" y="6"/>
                  </a:moveTo>
                  <a:lnTo>
                    <a:pt x="989" y="6"/>
                  </a:lnTo>
                  <a:lnTo>
                    <a:pt x="989" y="2"/>
                  </a:lnTo>
                  <a:lnTo>
                    <a:pt x="976" y="2"/>
                  </a:lnTo>
                  <a:lnTo>
                    <a:pt x="976" y="6"/>
                  </a:lnTo>
                  <a:close/>
                  <a:moveTo>
                    <a:pt x="999" y="6"/>
                  </a:moveTo>
                  <a:lnTo>
                    <a:pt x="1012" y="6"/>
                  </a:lnTo>
                  <a:lnTo>
                    <a:pt x="1012" y="2"/>
                  </a:lnTo>
                  <a:lnTo>
                    <a:pt x="999" y="2"/>
                  </a:lnTo>
                  <a:lnTo>
                    <a:pt x="999" y="6"/>
                  </a:lnTo>
                  <a:close/>
                  <a:moveTo>
                    <a:pt x="1022" y="6"/>
                  </a:moveTo>
                  <a:lnTo>
                    <a:pt x="1035" y="5"/>
                  </a:lnTo>
                  <a:lnTo>
                    <a:pt x="1035" y="2"/>
                  </a:lnTo>
                  <a:lnTo>
                    <a:pt x="1022" y="2"/>
                  </a:lnTo>
                  <a:lnTo>
                    <a:pt x="1022" y="6"/>
                  </a:lnTo>
                  <a:close/>
                  <a:moveTo>
                    <a:pt x="1045" y="5"/>
                  </a:moveTo>
                  <a:lnTo>
                    <a:pt x="1058" y="5"/>
                  </a:lnTo>
                  <a:lnTo>
                    <a:pt x="1058" y="2"/>
                  </a:lnTo>
                  <a:lnTo>
                    <a:pt x="1045" y="2"/>
                  </a:lnTo>
                  <a:lnTo>
                    <a:pt x="1045" y="5"/>
                  </a:lnTo>
                  <a:close/>
                  <a:moveTo>
                    <a:pt x="1068" y="5"/>
                  </a:moveTo>
                  <a:lnTo>
                    <a:pt x="1082" y="5"/>
                  </a:lnTo>
                  <a:lnTo>
                    <a:pt x="1082" y="2"/>
                  </a:lnTo>
                  <a:lnTo>
                    <a:pt x="1068" y="2"/>
                  </a:lnTo>
                  <a:lnTo>
                    <a:pt x="1068" y="5"/>
                  </a:lnTo>
                  <a:close/>
                  <a:moveTo>
                    <a:pt x="1092" y="5"/>
                  </a:moveTo>
                  <a:lnTo>
                    <a:pt x="1105" y="5"/>
                  </a:lnTo>
                  <a:lnTo>
                    <a:pt x="1105" y="2"/>
                  </a:lnTo>
                  <a:lnTo>
                    <a:pt x="1092" y="2"/>
                  </a:lnTo>
                  <a:lnTo>
                    <a:pt x="1092" y="5"/>
                  </a:lnTo>
                  <a:close/>
                  <a:moveTo>
                    <a:pt x="1115" y="5"/>
                  </a:moveTo>
                  <a:lnTo>
                    <a:pt x="1128" y="5"/>
                  </a:lnTo>
                  <a:lnTo>
                    <a:pt x="1128" y="2"/>
                  </a:lnTo>
                  <a:lnTo>
                    <a:pt x="1115" y="2"/>
                  </a:lnTo>
                  <a:lnTo>
                    <a:pt x="1115" y="5"/>
                  </a:lnTo>
                  <a:close/>
                  <a:moveTo>
                    <a:pt x="1138" y="5"/>
                  </a:moveTo>
                  <a:lnTo>
                    <a:pt x="1151" y="5"/>
                  </a:lnTo>
                  <a:lnTo>
                    <a:pt x="1151" y="2"/>
                  </a:lnTo>
                  <a:lnTo>
                    <a:pt x="1138" y="2"/>
                  </a:lnTo>
                  <a:lnTo>
                    <a:pt x="1138" y="5"/>
                  </a:lnTo>
                  <a:close/>
                  <a:moveTo>
                    <a:pt x="1161" y="5"/>
                  </a:moveTo>
                  <a:lnTo>
                    <a:pt x="1175" y="5"/>
                  </a:lnTo>
                  <a:lnTo>
                    <a:pt x="1175" y="2"/>
                  </a:lnTo>
                  <a:lnTo>
                    <a:pt x="1161" y="2"/>
                  </a:lnTo>
                  <a:lnTo>
                    <a:pt x="1161" y="5"/>
                  </a:lnTo>
                  <a:close/>
                  <a:moveTo>
                    <a:pt x="1184" y="5"/>
                  </a:moveTo>
                  <a:lnTo>
                    <a:pt x="1198" y="5"/>
                  </a:lnTo>
                  <a:lnTo>
                    <a:pt x="1198" y="2"/>
                  </a:lnTo>
                  <a:lnTo>
                    <a:pt x="1184" y="2"/>
                  </a:lnTo>
                  <a:lnTo>
                    <a:pt x="1184" y="5"/>
                  </a:lnTo>
                  <a:close/>
                  <a:moveTo>
                    <a:pt x="1208" y="5"/>
                  </a:moveTo>
                  <a:lnTo>
                    <a:pt x="1221" y="5"/>
                  </a:lnTo>
                  <a:lnTo>
                    <a:pt x="1221" y="2"/>
                  </a:lnTo>
                  <a:lnTo>
                    <a:pt x="1208" y="2"/>
                  </a:lnTo>
                  <a:lnTo>
                    <a:pt x="1208" y="5"/>
                  </a:lnTo>
                  <a:close/>
                  <a:moveTo>
                    <a:pt x="1231" y="5"/>
                  </a:moveTo>
                  <a:lnTo>
                    <a:pt x="1244" y="5"/>
                  </a:lnTo>
                  <a:lnTo>
                    <a:pt x="1244" y="2"/>
                  </a:lnTo>
                  <a:lnTo>
                    <a:pt x="1231" y="2"/>
                  </a:lnTo>
                  <a:lnTo>
                    <a:pt x="1231" y="5"/>
                  </a:lnTo>
                  <a:close/>
                  <a:moveTo>
                    <a:pt x="1254" y="5"/>
                  </a:moveTo>
                  <a:lnTo>
                    <a:pt x="1267" y="5"/>
                  </a:lnTo>
                  <a:lnTo>
                    <a:pt x="1267" y="2"/>
                  </a:lnTo>
                  <a:lnTo>
                    <a:pt x="1254" y="2"/>
                  </a:lnTo>
                  <a:lnTo>
                    <a:pt x="1254" y="5"/>
                  </a:lnTo>
                  <a:close/>
                  <a:moveTo>
                    <a:pt x="1277" y="5"/>
                  </a:moveTo>
                  <a:lnTo>
                    <a:pt x="1291" y="5"/>
                  </a:lnTo>
                  <a:lnTo>
                    <a:pt x="1291" y="2"/>
                  </a:lnTo>
                  <a:lnTo>
                    <a:pt x="1277" y="2"/>
                  </a:lnTo>
                  <a:lnTo>
                    <a:pt x="1277" y="5"/>
                  </a:lnTo>
                  <a:close/>
                  <a:moveTo>
                    <a:pt x="1301" y="5"/>
                  </a:moveTo>
                  <a:lnTo>
                    <a:pt x="1314" y="5"/>
                  </a:lnTo>
                  <a:lnTo>
                    <a:pt x="1314" y="2"/>
                  </a:lnTo>
                  <a:lnTo>
                    <a:pt x="1301" y="2"/>
                  </a:lnTo>
                  <a:lnTo>
                    <a:pt x="1301" y="5"/>
                  </a:lnTo>
                  <a:close/>
                  <a:moveTo>
                    <a:pt x="1324" y="5"/>
                  </a:moveTo>
                  <a:lnTo>
                    <a:pt x="1337" y="5"/>
                  </a:lnTo>
                  <a:lnTo>
                    <a:pt x="1337" y="2"/>
                  </a:lnTo>
                  <a:lnTo>
                    <a:pt x="1324" y="2"/>
                  </a:lnTo>
                  <a:lnTo>
                    <a:pt x="1324" y="5"/>
                  </a:lnTo>
                  <a:close/>
                  <a:moveTo>
                    <a:pt x="1347" y="5"/>
                  </a:moveTo>
                  <a:lnTo>
                    <a:pt x="1360" y="5"/>
                  </a:lnTo>
                  <a:lnTo>
                    <a:pt x="1360" y="2"/>
                  </a:lnTo>
                  <a:lnTo>
                    <a:pt x="1347" y="2"/>
                  </a:lnTo>
                  <a:lnTo>
                    <a:pt x="1347" y="5"/>
                  </a:lnTo>
                  <a:close/>
                  <a:moveTo>
                    <a:pt x="1370" y="5"/>
                  </a:moveTo>
                  <a:lnTo>
                    <a:pt x="1383" y="5"/>
                  </a:lnTo>
                  <a:lnTo>
                    <a:pt x="1383" y="1"/>
                  </a:lnTo>
                  <a:lnTo>
                    <a:pt x="1370" y="2"/>
                  </a:lnTo>
                  <a:lnTo>
                    <a:pt x="1370" y="5"/>
                  </a:lnTo>
                  <a:close/>
                  <a:moveTo>
                    <a:pt x="1393" y="5"/>
                  </a:moveTo>
                  <a:lnTo>
                    <a:pt x="1407" y="5"/>
                  </a:lnTo>
                  <a:lnTo>
                    <a:pt x="1407" y="1"/>
                  </a:lnTo>
                  <a:lnTo>
                    <a:pt x="1393" y="1"/>
                  </a:lnTo>
                  <a:lnTo>
                    <a:pt x="1393" y="5"/>
                  </a:lnTo>
                  <a:close/>
                  <a:moveTo>
                    <a:pt x="1417" y="5"/>
                  </a:moveTo>
                  <a:lnTo>
                    <a:pt x="1430" y="5"/>
                  </a:lnTo>
                  <a:lnTo>
                    <a:pt x="1430" y="1"/>
                  </a:lnTo>
                  <a:lnTo>
                    <a:pt x="1417" y="1"/>
                  </a:lnTo>
                  <a:lnTo>
                    <a:pt x="1417" y="5"/>
                  </a:lnTo>
                  <a:close/>
                  <a:moveTo>
                    <a:pt x="1440" y="5"/>
                  </a:moveTo>
                  <a:lnTo>
                    <a:pt x="1453" y="5"/>
                  </a:lnTo>
                  <a:lnTo>
                    <a:pt x="1453" y="1"/>
                  </a:lnTo>
                  <a:lnTo>
                    <a:pt x="1440" y="1"/>
                  </a:lnTo>
                  <a:lnTo>
                    <a:pt x="1440" y="5"/>
                  </a:lnTo>
                  <a:close/>
                  <a:moveTo>
                    <a:pt x="1463" y="5"/>
                  </a:moveTo>
                  <a:lnTo>
                    <a:pt x="1476" y="5"/>
                  </a:lnTo>
                  <a:lnTo>
                    <a:pt x="1476" y="1"/>
                  </a:lnTo>
                  <a:lnTo>
                    <a:pt x="1463" y="1"/>
                  </a:lnTo>
                  <a:lnTo>
                    <a:pt x="1463" y="5"/>
                  </a:lnTo>
                  <a:close/>
                  <a:moveTo>
                    <a:pt x="1486" y="5"/>
                  </a:moveTo>
                  <a:lnTo>
                    <a:pt x="1500" y="5"/>
                  </a:lnTo>
                  <a:lnTo>
                    <a:pt x="1500" y="1"/>
                  </a:lnTo>
                  <a:lnTo>
                    <a:pt x="1486" y="1"/>
                  </a:lnTo>
                  <a:lnTo>
                    <a:pt x="1486" y="5"/>
                  </a:lnTo>
                  <a:close/>
                  <a:moveTo>
                    <a:pt x="1509" y="5"/>
                  </a:moveTo>
                  <a:lnTo>
                    <a:pt x="1523" y="5"/>
                  </a:lnTo>
                  <a:lnTo>
                    <a:pt x="1523" y="1"/>
                  </a:lnTo>
                  <a:lnTo>
                    <a:pt x="1509" y="1"/>
                  </a:lnTo>
                  <a:lnTo>
                    <a:pt x="1509" y="5"/>
                  </a:lnTo>
                  <a:close/>
                  <a:moveTo>
                    <a:pt x="1533" y="5"/>
                  </a:moveTo>
                  <a:lnTo>
                    <a:pt x="1546" y="5"/>
                  </a:lnTo>
                  <a:lnTo>
                    <a:pt x="1546" y="1"/>
                  </a:lnTo>
                  <a:lnTo>
                    <a:pt x="1533" y="1"/>
                  </a:lnTo>
                  <a:lnTo>
                    <a:pt x="1533" y="5"/>
                  </a:lnTo>
                  <a:close/>
                  <a:moveTo>
                    <a:pt x="1556" y="5"/>
                  </a:moveTo>
                  <a:lnTo>
                    <a:pt x="1569" y="5"/>
                  </a:lnTo>
                  <a:lnTo>
                    <a:pt x="1569" y="1"/>
                  </a:lnTo>
                  <a:lnTo>
                    <a:pt x="1556" y="1"/>
                  </a:lnTo>
                  <a:lnTo>
                    <a:pt x="1556" y="5"/>
                  </a:lnTo>
                  <a:close/>
                  <a:moveTo>
                    <a:pt x="1579" y="5"/>
                  </a:moveTo>
                  <a:lnTo>
                    <a:pt x="1592" y="4"/>
                  </a:lnTo>
                  <a:lnTo>
                    <a:pt x="1592" y="1"/>
                  </a:lnTo>
                  <a:lnTo>
                    <a:pt x="1579" y="1"/>
                  </a:lnTo>
                  <a:lnTo>
                    <a:pt x="1579" y="5"/>
                  </a:lnTo>
                  <a:close/>
                  <a:moveTo>
                    <a:pt x="1602" y="4"/>
                  </a:moveTo>
                  <a:lnTo>
                    <a:pt x="1616" y="4"/>
                  </a:lnTo>
                  <a:lnTo>
                    <a:pt x="1616" y="1"/>
                  </a:lnTo>
                  <a:lnTo>
                    <a:pt x="1602" y="1"/>
                  </a:lnTo>
                  <a:lnTo>
                    <a:pt x="1602" y="4"/>
                  </a:lnTo>
                  <a:close/>
                  <a:moveTo>
                    <a:pt x="1626" y="4"/>
                  </a:moveTo>
                  <a:lnTo>
                    <a:pt x="1639" y="4"/>
                  </a:lnTo>
                  <a:lnTo>
                    <a:pt x="1639" y="1"/>
                  </a:lnTo>
                  <a:lnTo>
                    <a:pt x="1626" y="1"/>
                  </a:lnTo>
                  <a:lnTo>
                    <a:pt x="1626" y="4"/>
                  </a:lnTo>
                  <a:close/>
                  <a:moveTo>
                    <a:pt x="1649" y="4"/>
                  </a:moveTo>
                  <a:lnTo>
                    <a:pt x="1662" y="4"/>
                  </a:lnTo>
                  <a:lnTo>
                    <a:pt x="1662" y="1"/>
                  </a:lnTo>
                  <a:lnTo>
                    <a:pt x="1649" y="1"/>
                  </a:lnTo>
                  <a:lnTo>
                    <a:pt x="1649" y="4"/>
                  </a:lnTo>
                  <a:close/>
                  <a:moveTo>
                    <a:pt x="1672" y="4"/>
                  </a:moveTo>
                  <a:lnTo>
                    <a:pt x="1685" y="4"/>
                  </a:lnTo>
                  <a:lnTo>
                    <a:pt x="1685" y="1"/>
                  </a:lnTo>
                  <a:lnTo>
                    <a:pt x="1672" y="1"/>
                  </a:lnTo>
                  <a:lnTo>
                    <a:pt x="1672" y="4"/>
                  </a:lnTo>
                  <a:close/>
                  <a:moveTo>
                    <a:pt x="1695" y="4"/>
                  </a:moveTo>
                  <a:lnTo>
                    <a:pt x="1708" y="4"/>
                  </a:lnTo>
                  <a:lnTo>
                    <a:pt x="1708" y="1"/>
                  </a:lnTo>
                  <a:lnTo>
                    <a:pt x="1695" y="1"/>
                  </a:lnTo>
                  <a:lnTo>
                    <a:pt x="1695" y="4"/>
                  </a:lnTo>
                  <a:close/>
                  <a:moveTo>
                    <a:pt x="1718" y="4"/>
                  </a:moveTo>
                  <a:lnTo>
                    <a:pt x="1732" y="4"/>
                  </a:lnTo>
                  <a:lnTo>
                    <a:pt x="1732" y="1"/>
                  </a:lnTo>
                  <a:lnTo>
                    <a:pt x="1718" y="1"/>
                  </a:lnTo>
                  <a:lnTo>
                    <a:pt x="1718" y="4"/>
                  </a:lnTo>
                  <a:close/>
                  <a:moveTo>
                    <a:pt x="1742" y="4"/>
                  </a:moveTo>
                  <a:lnTo>
                    <a:pt x="1755" y="4"/>
                  </a:lnTo>
                  <a:lnTo>
                    <a:pt x="1755" y="1"/>
                  </a:lnTo>
                  <a:lnTo>
                    <a:pt x="1742" y="1"/>
                  </a:lnTo>
                  <a:lnTo>
                    <a:pt x="1742" y="4"/>
                  </a:lnTo>
                  <a:close/>
                  <a:moveTo>
                    <a:pt x="1765" y="4"/>
                  </a:moveTo>
                  <a:lnTo>
                    <a:pt x="1778" y="4"/>
                  </a:lnTo>
                  <a:lnTo>
                    <a:pt x="1778" y="1"/>
                  </a:lnTo>
                  <a:lnTo>
                    <a:pt x="1765" y="1"/>
                  </a:lnTo>
                  <a:lnTo>
                    <a:pt x="1765" y="4"/>
                  </a:lnTo>
                  <a:close/>
                  <a:moveTo>
                    <a:pt x="1788" y="4"/>
                  </a:moveTo>
                  <a:lnTo>
                    <a:pt x="1801" y="4"/>
                  </a:lnTo>
                  <a:lnTo>
                    <a:pt x="1801" y="1"/>
                  </a:lnTo>
                  <a:lnTo>
                    <a:pt x="1788" y="1"/>
                  </a:lnTo>
                  <a:lnTo>
                    <a:pt x="1788" y="4"/>
                  </a:lnTo>
                  <a:close/>
                  <a:moveTo>
                    <a:pt x="1811" y="4"/>
                  </a:moveTo>
                  <a:lnTo>
                    <a:pt x="1825" y="4"/>
                  </a:lnTo>
                  <a:lnTo>
                    <a:pt x="1825" y="1"/>
                  </a:lnTo>
                  <a:lnTo>
                    <a:pt x="1811" y="1"/>
                  </a:lnTo>
                  <a:lnTo>
                    <a:pt x="1811" y="4"/>
                  </a:lnTo>
                  <a:close/>
                  <a:moveTo>
                    <a:pt x="1834" y="4"/>
                  </a:moveTo>
                  <a:lnTo>
                    <a:pt x="1848" y="4"/>
                  </a:lnTo>
                  <a:lnTo>
                    <a:pt x="1848" y="1"/>
                  </a:lnTo>
                  <a:lnTo>
                    <a:pt x="1834" y="1"/>
                  </a:lnTo>
                  <a:lnTo>
                    <a:pt x="1834" y="4"/>
                  </a:lnTo>
                  <a:close/>
                  <a:moveTo>
                    <a:pt x="1858" y="4"/>
                  </a:moveTo>
                  <a:lnTo>
                    <a:pt x="1871" y="4"/>
                  </a:lnTo>
                  <a:lnTo>
                    <a:pt x="1871" y="0"/>
                  </a:lnTo>
                  <a:lnTo>
                    <a:pt x="1858" y="1"/>
                  </a:lnTo>
                  <a:lnTo>
                    <a:pt x="1858" y="4"/>
                  </a:lnTo>
                  <a:close/>
                  <a:moveTo>
                    <a:pt x="1881" y="4"/>
                  </a:moveTo>
                  <a:lnTo>
                    <a:pt x="1894" y="4"/>
                  </a:lnTo>
                  <a:lnTo>
                    <a:pt x="1894" y="0"/>
                  </a:lnTo>
                  <a:lnTo>
                    <a:pt x="1881" y="0"/>
                  </a:lnTo>
                  <a:lnTo>
                    <a:pt x="1881" y="4"/>
                  </a:lnTo>
                  <a:close/>
                  <a:moveTo>
                    <a:pt x="1904" y="4"/>
                  </a:moveTo>
                  <a:lnTo>
                    <a:pt x="1917" y="4"/>
                  </a:lnTo>
                  <a:lnTo>
                    <a:pt x="1917" y="0"/>
                  </a:lnTo>
                  <a:lnTo>
                    <a:pt x="1904" y="0"/>
                  </a:lnTo>
                  <a:lnTo>
                    <a:pt x="1904" y="4"/>
                  </a:lnTo>
                  <a:close/>
                  <a:moveTo>
                    <a:pt x="1927" y="4"/>
                  </a:moveTo>
                  <a:lnTo>
                    <a:pt x="1930" y="4"/>
                  </a:lnTo>
                  <a:lnTo>
                    <a:pt x="1930"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7" name="Freeform 18"/>
            <p:cNvSpPr>
              <a:spLocks noEditPoints="1"/>
            </p:cNvSpPr>
            <p:nvPr/>
          </p:nvSpPr>
          <p:spPr bwMode="auto">
            <a:xfrm>
              <a:off x="3363476" y="3684713"/>
              <a:ext cx="3063883" cy="12700"/>
            </a:xfrm>
            <a:custGeom>
              <a:avLst/>
              <a:gdLst>
                <a:gd name="T0" fmla="*/ 37 w 1930"/>
                <a:gd name="T1" fmla="*/ 8 h 8"/>
                <a:gd name="T2" fmla="*/ 47 w 1930"/>
                <a:gd name="T3" fmla="*/ 4 h 8"/>
                <a:gd name="T4" fmla="*/ 93 w 1930"/>
                <a:gd name="T5" fmla="*/ 8 h 8"/>
                <a:gd name="T6" fmla="*/ 130 w 1930"/>
                <a:gd name="T7" fmla="*/ 4 h 8"/>
                <a:gd name="T8" fmla="*/ 140 w 1930"/>
                <a:gd name="T9" fmla="*/ 8 h 8"/>
                <a:gd name="T10" fmla="*/ 199 w 1930"/>
                <a:gd name="T11" fmla="*/ 7 h 8"/>
                <a:gd name="T12" fmla="*/ 209 w 1930"/>
                <a:gd name="T13" fmla="*/ 4 h 8"/>
                <a:gd name="T14" fmla="*/ 256 w 1930"/>
                <a:gd name="T15" fmla="*/ 7 h 8"/>
                <a:gd name="T16" fmla="*/ 292 w 1930"/>
                <a:gd name="T17" fmla="*/ 4 h 8"/>
                <a:gd name="T18" fmla="*/ 302 w 1930"/>
                <a:gd name="T19" fmla="*/ 7 h 8"/>
                <a:gd name="T20" fmla="*/ 362 w 1930"/>
                <a:gd name="T21" fmla="*/ 7 h 8"/>
                <a:gd name="T22" fmla="*/ 372 w 1930"/>
                <a:gd name="T23" fmla="*/ 4 h 8"/>
                <a:gd name="T24" fmla="*/ 418 w 1930"/>
                <a:gd name="T25" fmla="*/ 7 h 8"/>
                <a:gd name="T26" fmla="*/ 455 w 1930"/>
                <a:gd name="T27" fmla="*/ 4 h 8"/>
                <a:gd name="T28" fmla="*/ 465 w 1930"/>
                <a:gd name="T29" fmla="*/ 7 h 8"/>
                <a:gd name="T30" fmla="*/ 524 w 1930"/>
                <a:gd name="T31" fmla="*/ 7 h 8"/>
                <a:gd name="T32" fmla="*/ 534 w 1930"/>
                <a:gd name="T33" fmla="*/ 3 h 8"/>
                <a:gd name="T34" fmla="*/ 581 w 1930"/>
                <a:gd name="T35" fmla="*/ 7 h 8"/>
                <a:gd name="T36" fmla="*/ 617 w 1930"/>
                <a:gd name="T37" fmla="*/ 3 h 8"/>
                <a:gd name="T38" fmla="*/ 627 w 1930"/>
                <a:gd name="T39" fmla="*/ 6 h 8"/>
                <a:gd name="T40" fmla="*/ 687 w 1930"/>
                <a:gd name="T41" fmla="*/ 6 h 8"/>
                <a:gd name="T42" fmla="*/ 697 w 1930"/>
                <a:gd name="T43" fmla="*/ 3 h 8"/>
                <a:gd name="T44" fmla="*/ 743 w 1930"/>
                <a:gd name="T45" fmla="*/ 6 h 8"/>
                <a:gd name="T46" fmla="*/ 780 w 1930"/>
                <a:gd name="T47" fmla="*/ 3 h 8"/>
                <a:gd name="T48" fmla="*/ 790 w 1930"/>
                <a:gd name="T49" fmla="*/ 6 h 8"/>
                <a:gd name="T50" fmla="*/ 850 w 1930"/>
                <a:gd name="T51" fmla="*/ 6 h 8"/>
                <a:gd name="T52" fmla="*/ 859 w 1930"/>
                <a:gd name="T53" fmla="*/ 3 h 8"/>
                <a:gd name="T54" fmla="*/ 906 w 1930"/>
                <a:gd name="T55" fmla="*/ 6 h 8"/>
                <a:gd name="T56" fmla="*/ 942 w 1930"/>
                <a:gd name="T57" fmla="*/ 3 h 8"/>
                <a:gd name="T58" fmla="*/ 952 w 1930"/>
                <a:gd name="T59" fmla="*/ 6 h 8"/>
                <a:gd name="T60" fmla="*/ 1012 w 1930"/>
                <a:gd name="T61" fmla="*/ 6 h 8"/>
                <a:gd name="T62" fmla="*/ 1022 w 1930"/>
                <a:gd name="T63" fmla="*/ 2 h 8"/>
                <a:gd name="T64" fmla="*/ 1068 w 1930"/>
                <a:gd name="T65" fmla="*/ 6 h 8"/>
                <a:gd name="T66" fmla="*/ 1105 w 1930"/>
                <a:gd name="T67" fmla="*/ 2 h 8"/>
                <a:gd name="T68" fmla="*/ 1115 w 1930"/>
                <a:gd name="T69" fmla="*/ 5 h 8"/>
                <a:gd name="T70" fmla="*/ 1175 w 1930"/>
                <a:gd name="T71" fmla="*/ 5 h 8"/>
                <a:gd name="T72" fmla="*/ 1184 w 1930"/>
                <a:gd name="T73" fmla="*/ 2 h 8"/>
                <a:gd name="T74" fmla="*/ 1231 w 1930"/>
                <a:gd name="T75" fmla="*/ 5 h 8"/>
                <a:gd name="T76" fmla="*/ 1267 w 1930"/>
                <a:gd name="T77" fmla="*/ 2 h 8"/>
                <a:gd name="T78" fmla="*/ 1277 w 1930"/>
                <a:gd name="T79" fmla="*/ 5 h 8"/>
                <a:gd name="T80" fmla="*/ 1337 w 1930"/>
                <a:gd name="T81" fmla="*/ 5 h 8"/>
                <a:gd name="T82" fmla="*/ 1347 w 1930"/>
                <a:gd name="T83" fmla="*/ 2 h 8"/>
                <a:gd name="T84" fmla="*/ 1393 w 1930"/>
                <a:gd name="T85" fmla="*/ 5 h 8"/>
                <a:gd name="T86" fmla="*/ 1430 w 1930"/>
                <a:gd name="T87" fmla="*/ 2 h 8"/>
                <a:gd name="T88" fmla="*/ 1440 w 1930"/>
                <a:gd name="T89" fmla="*/ 5 h 8"/>
                <a:gd name="T90" fmla="*/ 1500 w 1930"/>
                <a:gd name="T91" fmla="*/ 5 h 8"/>
                <a:gd name="T92" fmla="*/ 1509 w 1930"/>
                <a:gd name="T93" fmla="*/ 1 h 8"/>
                <a:gd name="T94" fmla="*/ 1556 w 1930"/>
                <a:gd name="T95" fmla="*/ 5 h 8"/>
                <a:gd name="T96" fmla="*/ 1592 w 1930"/>
                <a:gd name="T97" fmla="*/ 1 h 8"/>
                <a:gd name="T98" fmla="*/ 1602 w 1930"/>
                <a:gd name="T99" fmla="*/ 4 h 8"/>
                <a:gd name="T100" fmla="*/ 1662 w 1930"/>
                <a:gd name="T101" fmla="*/ 4 h 8"/>
                <a:gd name="T102" fmla="*/ 1672 w 1930"/>
                <a:gd name="T103" fmla="*/ 1 h 8"/>
                <a:gd name="T104" fmla="*/ 1718 w 1930"/>
                <a:gd name="T105" fmla="*/ 4 h 8"/>
                <a:gd name="T106" fmla="*/ 1755 w 1930"/>
                <a:gd name="T107" fmla="*/ 1 h 8"/>
                <a:gd name="T108" fmla="*/ 1765 w 1930"/>
                <a:gd name="T109" fmla="*/ 4 h 8"/>
                <a:gd name="T110" fmla="*/ 1825 w 1930"/>
                <a:gd name="T111" fmla="*/ 4 h 8"/>
                <a:gd name="T112" fmla="*/ 1834 w 1930"/>
                <a:gd name="T113" fmla="*/ 1 h 8"/>
                <a:gd name="T114" fmla="*/ 1881 w 1930"/>
                <a:gd name="T115" fmla="*/ 4 h 8"/>
                <a:gd name="T116" fmla="*/ 1917 w 1930"/>
                <a:gd name="T117" fmla="*/ 1 h 8"/>
                <a:gd name="T118" fmla="*/ 1927 w 1930"/>
                <a:gd name="T1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8">
                  <a:moveTo>
                    <a:pt x="0" y="8"/>
                  </a:moveTo>
                  <a:lnTo>
                    <a:pt x="14" y="8"/>
                  </a:lnTo>
                  <a:lnTo>
                    <a:pt x="14" y="4"/>
                  </a:lnTo>
                  <a:lnTo>
                    <a:pt x="0" y="4"/>
                  </a:lnTo>
                  <a:lnTo>
                    <a:pt x="0" y="8"/>
                  </a:lnTo>
                  <a:close/>
                  <a:moveTo>
                    <a:pt x="24" y="8"/>
                  </a:moveTo>
                  <a:lnTo>
                    <a:pt x="37" y="8"/>
                  </a:lnTo>
                  <a:lnTo>
                    <a:pt x="37" y="4"/>
                  </a:lnTo>
                  <a:lnTo>
                    <a:pt x="24" y="4"/>
                  </a:lnTo>
                  <a:lnTo>
                    <a:pt x="24" y="8"/>
                  </a:lnTo>
                  <a:close/>
                  <a:moveTo>
                    <a:pt x="47" y="8"/>
                  </a:moveTo>
                  <a:lnTo>
                    <a:pt x="60" y="8"/>
                  </a:lnTo>
                  <a:lnTo>
                    <a:pt x="60" y="4"/>
                  </a:lnTo>
                  <a:lnTo>
                    <a:pt x="47" y="4"/>
                  </a:lnTo>
                  <a:lnTo>
                    <a:pt x="47" y="8"/>
                  </a:lnTo>
                  <a:close/>
                  <a:moveTo>
                    <a:pt x="70" y="8"/>
                  </a:moveTo>
                  <a:lnTo>
                    <a:pt x="83" y="8"/>
                  </a:lnTo>
                  <a:lnTo>
                    <a:pt x="83" y="4"/>
                  </a:lnTo>
                  <a:lnTo>
                    <a:pt x="70" y="4"/>
                  </a:lnTo>
                  <a:lnTo>
                    <a:pt x="70" y="8"/>
                  </a:lnTo>
                  <a:close/>
                  <a:moveTo>
                    <a:pt x="93" y="8"/>
                  </a:moveTo>
                  <a:lnTo>
                    <a:pt x="107" y="8"/>
                  </a:lnTo>
                  <a:lnTo>
                    <a:pt x="107" y="4"/>
                  </a:lnTo>
                  <a:lnTo>
                    <a:pt x="93" y="4"/>
                  </a:lnTo>
                  <a:lnTo>
                    <a:pt x="93" y="8"/>
                  </a:lnTo>
                  <a:close/>
                  <a:moveTo>
                    <a:pt x="117" y="8"/>
                  </a:moveTo>
                  <a:lnTo>
                    <a:pt x="130" y="8"/>
                  </a:lnTo>
                  <a:lnTo>
                    <a:pt x="130" y="4"/>
                  </a:lnTo>
                  <a:lnTo>
                    <a:pt x="117" y="4"/>
                  </a:lnTo>
                  <a:lnTo>
                    <a:pt x="117" y="8"/>
                  </a:lnTo>
                  <a:close/>
                  <a:moveTo>
                    <a:pt x="140" y="8"/>
                  </a:moveTo>
                  <a:lnTo>
                    <a:pt x="153" y="7"/>
                  </a:lnTo>
                  <a:lnTo>
                    <a:pt x="153" y="4"/>
                  </a:lnTo>
                  <a:lnTo>
                    <a:pt x="140" y="4"/>
                  </a:lnTo>
                  <a:lnTo>
                    <a:pt x="140" y="8"/>
                  </a:lnTo>
                  <a:close/>
                  <a:moveTo>
                    <a:pt x="163" y="7"/>
                  </a:moveTo>
                  <a:lnTo>
                    <a:pt x="176" y="7"/>
                  </a:lnTo>
                  <a:lnTo>
                    <a:pt x="176" y="4"/>
                  </a:lnTo>
                  <a:lnTo>
                    <a:pt x="163" y="4"/>
                  </a:lnTo>
                  <a:lnTo>
                    <a:pt x="163" y="7"/>
                  </a:lnTo>
                  <a:close/>
                  <a:moveTo>
                    <a:pt x="186" y="7"/>
                  </a:moveTo>
                  <a:lnTo>
                    <a:pt x="199" y="7"/>
                  </a:lnTo>
                  <a:lnTo>
                    <a:pt x="199" y="4"/>
                  </a:lnTo>
                  <a:lnTo>
                    <a:pt x="186" y="4"/>
                  </a:lnTo>
                  <a:lnTo>
                    <a:pt x="186" y="7"/>
                  </a:lnTo>
                  <a:close/>
                  <a:moveTo>
                    <a:pt x="209" y="7"/>
                  </a:moveTo>
                  <a:lnTo>
                    <a:pt x="223" y="7"/>
                  </a:lnTo>
                  <a:lnTo>
                    <a:pt x="223" y="4"/>
                  </a:lnTo>
                  <a:lnTo>
                    <a:pt x="209" y="4"/>
                  </a:lnTo>
                  <a:lnTo>
                    <a:pt x="209" y="7"/>
                  </a:lnTo>
                  <a:close/>
                  <a:moveTo>
                    <a:pt x="233" y="7"/>
                  </a:moveTo>
                  <a:lnTo>
                    <a:pt x="246" y="7"/>
                  </a:lnTo>
                  <a:lnTo>
                    <a:pt x="246" y="4"/>
                  </a:lnTo>
                  <a:lnTo>
                    <a:pt x="233" y="4"/>
                  </a:lnTo>
                  <a:lnTo>
                    <a:pt x="233" y="7"/>
                  </a:lnTo>
                  <a:close/>
                  <a:moveTo>
                    <a:pt x="256" y="7"/>
                  </a:moveTo>
                  <a:lnTo>
                    <a:pt x="269" y="7"/>
                  </a:lnTo>
                  <a:lnTo>
                    <a:pt x="269" y="4"/>
                  </a:lnTo>
                  <a:lnTo>
                    <a:pt x="256" y="4"/>
                  </a:lnTo>
                  <a:lnTo>
                    <a:pt x="256" y="7"/>
                  </a:lnTo>
                  <a:close/>
                  <a:moveTo>
                    <a:pt x="279" y="7"/>
                  </a:moveTo>
                  <a:lnTo>
                    <a:pt x="292" y="7"/>
                  </a:lnTo>
                  <a:lnTo>
                    <a:pt x="292" y="4"/>
                  </a:lnTo>
                  <a:lnTo>
                    <a:pt x="279" y="4"/>
                  </a:lnTo>
                  <a:lnTo>
                    <a:pt x="279" y="7"/>
                  </a:lnTo>
                  <a:close/>
                  <a:moveTo>
                    <a:pt x="302" y="7"/>
                  </a:moveTo>
                  <a:lnTo>
                    <a:pt x="316" y="7"/>
                  </a:lnTo>
                  <a:lnTo>
                    <a:pt x="316" y="4"/>
                  </a:lnTo>
                  <a:lnTo>
                    <a:pt x="302" y="4"/>
                  </a:lnTo>
                  <a:lnTo>
                    <a:pt x="302" y="7"/>
                  </a:lnTo>
                  <a:close/>
                  <a:moveTo>
                    <a:pt x="326" y="7"/>
                  </a:moveTo>
                  <a:lnTo>
                    <a:pt x="339" y="7"/>
                  </a:lnTo>
                  <a:lnTo>
                    <a:pt x="339" y="4"/>
                  </a:lnTo>
                  <a:lnTo>
                    <a:pt x="326" y="4"/>
                  </a:lnTo>
                  <a:lnTo>
                    <a:pt x="326" y="7"/>
                  </a:lnTo>
                  <a:close/>
                  <a:moveTo>
                    <a:pt x="349" y="7"/>
                  </a:moveTo>
                  <a:lnTo>
                    <a:pt x="362" y="7"/>
                  </a:lnTo>
                  <a:lnTo>
                    <a:pt x="362" y="4"/>
                  </a:lnTo>
                  <a:lnTo>
                    <a:pt x="349" y="4"/>
                  </a:lnTo>
                  <a:lnTo>
                    <a:pt x="349" y="7"/>
                  </a:lnTo>
                  <a:close/>
                  <a:moveTo>
                    <a:pt x="372" y="7"/>
                  </a:moveTo>
                  <a:lnTo>
                    <a:pt x="385" y="7"/>
                  </a:lnTo>
                  <a:lnTo>
                    <a:pt x="385" y="4"/>
                  </a:lnTo>
                  <a:lnTo>
                    <a:pt x="372" y="4"/>
                  </a:lnTo>
                  <a:lnTo>
                    <a:pt x="372" y="7"/>
                  </a:lnTo>
                  <a:close/>
                  <a:moveTo>
                    <a:pt x="395" y="7"/>
                  </a:moveTo>
                  <a:lnTo>
                    <a:pt x="408" y="7"/>
                  </a:lnTo>
                  <a:lnTo>
                    <a:pt x="408" y="4"/>
                  </a:lnTo>
                  <a:lnTo>
                    <a:pt x="395" y="4"/>
                  </a:lnTo>
                  <a:lnTo>
                    <a:pt x="395" y="7"/>
                  </a:lnTo>
                  <a:close/>
                  <a:moveTo>
                    <a:pt x="418" y="7"/>
                  </a:moveTo>
                  <a:lnTo>
                    <a:pt x="432" y="7"/>
                  </a:lnTo>
                  <a:lnTo>
                    <a:pt x="432" y="4"/>
                  </a:lnTo>
                  <a:lnTo>
                    <a:pt x="418" y="4"/>
                  </a:lnTo>
                  <a:lnTo>
                    <a:pt x="418" y="7"/>
                  </a:lnTo>
                  <a:close/>
                  <a:moveTo>
                    <a:pt x="442" y="7"/>
                  </a:moveTo>
                  <a:lnTo>
                    <a:pt x="455" y="7"/>
                  </a:lnTo>
                  <a:lnTo>
                    <a:pt x="455" y="4"/>
                  </a:lnTo>
                  <a:lnTo>
                    <a:pt x="442" y="4"/>
                  </a:lnTo>
                  <a:lnTo>
                    <a:pt x="442" y="7"/>
                  </a:lnTo>
                  <a:close/>
                  <a:moveTo>
                    <a:pt x="465" y="7"/>
                  </a:moveTo>
                  <a:lnTo>
                    <a:pt x="478" y="7"/>
                  </a:lnTo>
                  <a:lnTo>
                    <a:pt x="478" y="4"/>
                  </a:lnTo>
                  <a:lnTo>
                    <a:pt x="465" y="4"/>
                  </a:lnTo>
                  <a:lnTo>
                    <a:pt x="465" y="7"/>
                  </a:lnTo>
                  <a:close/>
                  <a:moveTo>
                    <a:pt x="488" y="7"/>
                  </a:moveTo>
                  <a:lnTo>
                    <a:pt x="501" y="7"/>
                  </a:lnTo>
                  <a:lnTo>
                    <a:pt x="501" y="3"/>
                  </a:lnTo>
                  <a:lnTo>
                    <a:pt x="488" y="3"/>
                  </a:lnTo>
                  <a:lnTo>
                    <a:pt x="488" y="7"/>
                  </a:lnTo>
                  <a:close/>
                  <a:moveTo>
                    <a:pt x="511" y="7"/>
                  </a:moveTo>
                  <a:lnTo>
                    <a:pt x="524" y="7"/>
                  </a:lnTo>
                  <a:lnTo>
                    <a:pt x="524" y="3"/>
                  </a:lnTo>
                  <a:lnTo>
                    <a:pt x="511" y="3"/>
                  </a:lnTo>
                  <a:lnTo>
                    <a:pt x="511" y="7"/>
                  </a:lnTo>
                  <a:close/>
                  <a:moveTo>
                    <a:pt x="534" y="7"/>
                  </a:moveTo>
                  <a:lnTo>
                    <a:pt x="548" y="7"/>
                  </a:lnTo>
                  <a:lnTo>
                    <a:pt x="548" y="3"/>
                  </a:lnTo>
                  <a:lnTo>
                    <a:pt x="534" y="3"/>
                  </a:lnTo>
                  <a:lnTo>
                    <a:pt x="534" y="7"/>
                  </a:lnTo>
                  <a:close/>
                  <a:moveTo>
                    <a:pt x="558" y="7"/>
                  </a:moveTo>
                  <a:lnTo>
                    <a:pt x="571" y="7"/>
                  </a:lnTo>
                  <a:lnTo>
                    <a:pt x="571" y="3"/>
                  </a:lnTo>
                  <a:lnTo>
                    <a:pt x="558" y="3"/>
                  </a:lnTo>
                  <a:lnTo>
                    <a:pt x="558" y="7"/>
                  </a:lnTo>
                  <a:close/>
                  <a:moveTo>
                    <a:pt x="581" y="7"/>
                  </a:moveTo>
                  <a:lnTo>
                    <a:pt x="594" y="7"/>
                  </a:lnTo>
                  <a:lnTo>
                    <a:pt x="594" y="3"/>
                  </a:lnTo>
                  <a:lnTo>
                    <a:pt x="581" y="3"/>
                  </a:lnTo>
                  <a:lnTo>
                    <a:pt x="581" y="7"/>
                  </a:lnTo>
                  <a:close/>
                  <a:moveTo>
                    <a:pt x="604" y="7"/>
                  </a:moveTo>
                  <a:lnTo>
                    <a:pt x="617" y="7"/>
                  </a:lnTo>
                  <a:lnTo>
                    <a:pt x="617" y="3"/>
                  </a:lnTo>
                  <a:lnTo>
                    <a:pt x="604" y="3"/>
                  </a:lnTo>
                  <a:lnTo>
                    <a:pt x="604" y="7"/>
                  </a:lnTo>
                  <a:close/>
                  <a:moveTo>
                    <a:pt x="627" y="6"/>
                  </a:moveTo>
                  <a:lnTo>
                    <a:pt x="641" y="6"/>
                  </a:lnTo>
                  <a:lnTo>
                    <a:pt x="641" y="3"/>
                  </a:lnTo>
                  <a:lnTo>
                    <a:pt x="627" y="3"/>
                  </a:lnTo>
                  <a:lnTo>
                    <a:pt x="627" y="6"/>
                  </a:lnTo>
                  <a:close/>
                  <a:moveTo>
                    <a:pt x="651" y="6"/>
                  </a:moveTo>
                  <a:lnTo>
                    <a:pt x="664" y="6"/>
                  </a:lnTo>
                  <a:lnTo>
                    <a:pt x="664" y="3"/>
                  </a:lnTo>
                  <a:lnTo>
                    <a:pt x="651" y="3"/>
                  </a:lnTo>
                  <a:lnTo>
                    <a:pt x="651" y="6"/>
                  </a:lnTo>
                  <a:close/>
                  <a:moveTo>
                    <a:pt x="674" y="6"/>
                  </a:moveTo>
                  <a:lnTo>
                    <a:pt x="687" y="6"/>
                  </a:lnTo>
                  <a:lnTo>
                    <a:pt x="687" y="3"/>
                  </a:lnTo>
                  <a:lnTo>
                    <a:pt x="674" y="3"/>
                  </a:lnTo>
                  <a:lnTo>
                    <a:pt x="674" y="6"/>
                  </a:lnTo>
                  <a:close/>
                  <a:moveTo>
                    <a:pt x="697" y="6"/>
                  </a:moveTo>
                  <a:lnTo>
                    <a:pt x="710" y="6"/>
                  </a:lnTo>
                  <a:lnTo>
                    <a:pt x="710" y="3"/>
                  </a:lnTo>
                  <a:lnTo>
                    <a:pt x="697" y="3"/>
                  </a:lnTo>
                  <a:lnTo>
                    <a:pt x="697" y="6"/>
                  </a:lnTo>
                  <a:close/>
                  <a:moveTo>
                    <a:pt x="720" y="6"/>
                  </a:moveTo>
                  <a:lnTo>
                    <a:pt x="733" y="6"/>
                  </a:lnTo>
                  <a:lnTo>
                    <a:pt x="733" y="3"/>
                  </a:lnTo>
                  <a:lnTo>
                    <a:pt x="720" y="3"/>
                  </a:lnTo>
                  <a:lnTo>
                    <a:pt x="720" y="6"/>
                  </a:lnTo>
                  <a:close/>
                  <a:moveTo>
                    <a:pt x="743" y="6"/>
                  </a:moveTo>
                  <a:lnTo>
                    <a:pt x="757" y="6"/>
                  </a:lnTo>
                  <a:lnTo>
                    <a:pt x="757" y="3"/>
                  </a:lnTo>
                  <a:lnTo>
                    <a:pt x="743" y="3"/>
                  </a:lnTo>
                  <a:lnTo>
                    <a:pt x="743" y="6"/>
                  </a:lnTo>
                  <a:close/>
                  <a:moveTo>
                    <a:pt x="767" y="6"/>
                  </a:moveTo>
                  <a:lnTo>
                    <a:pt x="780" y="6"/>
                  </a:lnTo>
                  <a:lnTo>
                    <a:pt x="780" y="3"/>
                  </a:lnTo>
                  <a:lnTo>
                    <a:pt x="767" y="3"/>
                  </a:lnTo>
                  <a:lnTo>
                    <a:pt x="767" y="6"/>
                  </a:lnTo>
                  <a:close/>
                  <a:moveTo>
                    <a:pt x="790" y="6"/>
                  </a:moveTo>
                  <a:lnTo>
                    <a:pt x="803" y="6"/>
                  </a:lnTo>
                  <a:lnTo>
                    <a:pt x="803" y="3"/>
                  </a:lnTo>
                  <a:lnTo>
                    <a:pt x="790" y="3"/>
                  </a:lnTo>
                  <a:lnTo>
                    <a:pt x="790" y="6"/>
                  </a:lnTo>
                  <a:close/>
                  <a:moveTo>
                    <a:pt x="813" y="6"/>
                  </a:moveTo>
                  <a:lnTo>
                    <a:pt x="826" y="6"/>
                  </a:lnTo>
                  <a:lnTo>
                    <a:pt x="826" y="3"/>
                  </a:lnTo>
                  <a:lnTo>
                    <a:pt x="813" y="3"/>
                  </a:lnTo>
                  <a:lnTo>
                    <a:pt x="813" y="6"/>
                  </a:lnTo>
                  <a:close/>
                  <a:moveTo>
                    <a:pt x="836" y="6"/>
                  </a:moveTo>
                  <a:lnTo>
                    <a:pt x="850" y="6"/>
                  </a:lnTo>
                  <a:lnTo>
                    <a:pt x="850" y="3"/>
                  </a:lnTo>
                  <a:lnTo>
                    <a:pt x="836" y="3"/>
                  </a:lnTo>
                  <a:lnTo>
                    <a:pt x="836" y="6"/>
                  </a:lnTo>
                  <a:close/>
                  <a:moveTo>
                    <a:pt x="859" y="6"/>
                  </a:moveTo>
                  <a:lnTo>
                    <a:pt x="873" y="6"/>
                  </a:lnTo>
                  <a:lnTo>
                    <a:pt x="873" y="3"/>
                  </a:lnTo>
                  <a:lnTo>
                    <a:pt x="859" y="3"/>
                  </a:lnTo>
                  <a:lnTo>
                    <a:pt x="859" y="6"/>
                  </a:lnTo>
                  <a:close/>
                  <a:moveTo>
                    <a:pt x="883" y="6"/>
                  </a:moveTo>
                  <a:lnTo>
                    <a:pt x="896" y="6"/>
                  </a:lnTo>
                  <a:lnTo>
                    <a:pt x="896" y="3"/>
                  </a:lnTo>
                  <a:lnTo>
                    <a:pt x="883" y="3"/>
                  </a:lnTo>
                  <a:lnTo>
                    <a:pt x="883" y="6"/>
                  </a:lnTo>
                  <a:close/>
                  <a:moveTo>
                    <a:pt x="906" y="6"/>
                  </a:moveTo>
                  <a:lnTo>
                    <a:pt x="919" y="6"/>
                  </a:lnTo>
                  <a:lnTo>
                    <a:pt x="919" y="3"/>
                  </a:lnTo>
                  <a:lnTo>
                    <a:pt x="906" y="3"/>
                  </a:lnTo>
                  <a:lnTo>
                    <a:pt x="906" y="6"/>
                  </a:lnTo>
                  <a:close/>
                  <a:moveTo>
                    <a:pt x="929" y="6"/>
                  </a:moveTo>
                  <a:lnTo>
                    <a:pt x="942" y="6"/>
                  </a:lnTo>
                  <a:lnTo>
                    <a:pt x="942" y="3"/>
                  </a:lnTo>
                  <a:lnTo>
                    <a:pt x="929" y="3"/>
                  </a:lnTo>
                  <a:lnTo>
                    <a:pt x="929" y="6"/>
                  </a:lnTo>
                  <a:close/>
                  <a:moveTo>
                    <a:pt x="952" y="6"/>
                  </a:moveTo>
                  <a:lnTo>
                    <a:pt x="966" y="6"/>
                  </a:lnTo>
                  <a:lnTo>
                    <a:pt x="966" y="3"/>
                  </a:lnTo>
                  <a:lnTo>
                    <a:pt x="952" y="3"/>
                  </a:lnTo>
                  <a:lnTo>
                    <a:pt x="952" y="6"/>
                  </a:lnTo>
                  <a:close/>
                  <a:moveTo>
                    <a:pt x="976" y="6"/>
                  </a:moveTo>
                  <a:lnTo>
                    <a:pt x="989" y="6"/>
                  </a:lnTo>
                  <a:lnTo>
                    <a:pt x="989" y="2"/>
                  </a:lnTo>
                  <a:lnTo>
                    <a:pt x="976" y="2"/>
                  </a:lnTo>
                  <a:lnTo>
                    <a:pt x="976" y="6"/>
                  </a:lnTo>
                  <a:close/>
                  <a:moveTo>
                    <a:pt x="999" y="6"/>
                  </a:moveTo>
                  <a:lnTo>
                    <a:pt x="1012" y="6"/>
                  </a:lnTo>
                  <a:lnTo>
                    <a:pt x="1012" y="2"/>
                  </a:lnTo>
                  <a:lnTo>
                    <a:pt x="999" y="2"/>
                  </a:lnTo>
                  <a:lnTo>
                    <a:pt x="999" y="6"/>
                  </a:lnTo>
                  <a:close/>
                  <a:moveTo>
                    <a:pt x="1022" y="6"/>
                  </a:moveTo>
                  <a:lnTo>
                    <a:pt x="1035" y="6"/>
                  </a:lnTo>
                  <a:lnTo>
                    <a:pt x="1035" y="2"/>
                  </a:lnTo>
                  <a:lnTo>
                    <a:pt x="1022" y="2"/>
                  </a:lnTo>
                  <a:lnTo>
                    <a:pt x="1022" y="6"/>
                  </a:lnTo>
                  <a:close/>
                  <a:moveTo>
                    <a:pt x="1045" y="6"/>
                  </a:moveTo>
                  <a:lnTo>
                    <a:pt x="1058" y="6"/>
                  </a:lnTo>
                  <a:lnTo>
                    <a:pt x="1058" y="2"/>
                  </a:lnTo>
                  <a:lnTo>
                    <a:pt x="1045" y="2"/>
                  </a:lnTo>
                  <a:lnTo>
                    <a:pt x="1045" y="6"/>
                  </a:lnTo>
                  <a:close/>
                  <a:moveTo>
                    <a:pt x="1068" y="6"/>
                  </a:moveTo>
                  <a:lnTo>
                    <a:pt x="1082" y="6"/>
                  </a:lnTo>
                  <a:lnTo>
                    <a:pt x="1082" y="2"/>
                  </a:lnTo>
                  <a:lnTo>
                    <a:pt x="1068" y="2"/>
                  </a:lnTo>
                  <a:lnTo>
                    <a:pt x="1068" y="6"/>
                  </a:lnTo>
                  <a:close/>
                  <a:moveTo>
                    <a:pt x="1092" y="6"/>
                  </a:moveTo>
                  <a:lnTo>
                    <a:pt x="1105" y="5"/>
                  </a:lnTo>
                  <a:lnTo>
                    <a:pt x="1105" y="2"/>
                  </a:lnTo>
                  <a:lnTo>
                    <a:pt x="1092" y="2"/>
                  </a:lnTo>
                  <a:lnTo>
                    <a:pt x="1092" y="6"/>
                  </a:lnTo>
                  <a:close/>
                  <a:moveTo>
                    <a:pt x="1115" y="5"/>
                  </a:moveTo>
                  <a:lnTo>
                    <a:pt x="1128" y="5"/>
                  </a:lnTo>
                  <a:lnTo>
                    <a:pt x="1128" y="2"/>
                  </a:lnTo>
                  <a:lnTo>
                    <a:pt x="1115" y="2"/>
                  </a:lnTo>
                  <a:lnTo>
                    <a:pt x="1115" y="5"/>
                  </a:lnTo>
                  <a:close/>
                  <a:moveTo>
                    <a:pt x="1138" y="5"/>
                  </a:moveTo>
                  <a:lnTo>
                    <a:pt x="1151" y="5"/>
                  </a:lnTo>
                  <a:lnTo>
                    <a:pt x="1151" y="2"/>
                  </a:lnTo>
                  <a:lnTo>
                    <a:pt x="1138" y="2"/>
                  </a:lnTo>
                  <a:lnTo>
                    <a:pt x="1138" y="5"/>
                  </a:lnTo>
                  <a:close/>
                  <a:moveTo>
                    <a:pt x="1161" y="5"/>
                  </a:moveTo>
                  <a:lnTo>
                    <a:pt x="1175" y="5"/>
                  </a:lnTo>
                  <a:lnTo>
                    <a:pt x="1175" y="2"/>
                  </a:lnTo>
                  <a:lnTo>
                    <a:pt x="1161" y="2"/>
                  </a:lnTo>
                  <a:lnTo>
                    <a:pt x="1161" y="5"/>
                  </a:lnTo>
                  <a:close/>
                  <a:moveTo>
                    <a:pt x="1184" y="5"/>
                  </a:moveTo>
                  <a:lnTo>
                    <a:pt x="1198" y="5"/>
                  </a:lnTo>
                  <a:lnTo>
                    <a:pt x="1198" y="2"/>
                  </a:lnTo>
                  <a:lnTo>
                    <a:pt x="1184" y="2"/>
                  </a:lnTo>
                  <a:lnTo>
                    <a:pt x="1184" y="5"/>
                  </a:lnTo>
                  <a:close/>
                  <a:moveTo>
                    <a:pt x="1208" y="5"/>
                  </a:moveTo>
                  <a:lnTo>
                    <a:pt x="1221" y="5"/>
                  </a:lnTo>
                  <a:lnTo>
                    <a:pt x="1221" y="2"/>
                  </a:lnTo>
                  <a:lnTo>
                    <a:pt x="1208" y="2"/>
                  </a:lnTo>
                  <a:lnTo>
                    <a:pt x="1208" y="5"/>
                  </a:lnTo>
                  <a:close/>
                  <a:moveTo>
                    <a:pt x="1231" y="5"/>
                  </a:moveTo>
                  <a:lnTo>
                    <a:pt x="1244" y="5"/>
                  </a:lnTo>
                  <a:lnTo>
                    <a:pt x="1244" y="2"/>
                  </a:lnTo>
                  <a:lnTo>
                    <a:pt x="1231" y="2"/>
                  </a:lnTo>
                  <a:lnTo>
                    <a:pt x="1231" y="5"/>
                  </a:lnTo>
                  <a:close/>
                  <a:moveTo>
                    <a:pt x="1254" y="5"/>
                  </a:moveTo>
                  <a:lnTo>
                    <a:pt x="1267" y="5"/>
                  </a:lnTo>
                  <a:lnTo>
                    <a:pt x="1267" y="2"/>
                  </a:lnTo>
                  <a:lnTo>
                    <a:pt x="1254" y="2"/>
                  </a:lnTo>
                  <a:lnTo>
                    <a:pt x="1254" y="5"/>
                  </a:lnTo>
                  <a:close/>
                  <a:moveTo>
                    <a:pt x="1277" y="5"/>
                  </a:moveTo>
                  <a:lnTo>
                    <a:pt x="1291" y="5"/>
                  </a:lnTo>
                  <a:lnTo>
                    <a:pt x="1291" y="2"/>
                  </a:lnTo>
                  <a:lnTo>
                    <a:pt x="1277" y="2"/>
                  </a:lnTo>
                  <a:lnTo>
                    <a:pt x="1277" y="5"/>
                  </a:lnTo>
                  <a:close/>
                  <a:moveTo>
                    <a:pt x="1301" y="5"/>
                  </a:moveTo>
                  <a:lnTo>
                    <a:pt x="1314" y="5"/>
                  </a:lnTo>
                  <a:lnTo>
                    <a:pt x="1314" y="2"/>
                  </a:lnTo>
                  <a:lnTo>
                    <a:pt x="1301" y="2"/>
                  </a:lnTo>
                  <a:lnTo>
                    <a:pt x="1301" y="5"/>
                  </a:lnTo>
                  <a:close/>
                  <a:moveTo>
                    <a:pt x="1324" y="5"/>
                  </a:moveTo>
                  <a:lnTo>
                    <a:pt x="1337" y="5"/>
                  </a:lnTo>
                  <a:lnTo>
                    <a:pt x="1337" y="2"/>
                  </a:lnTo>
                  <a:lnTo>
                    <a:pt x="1324" y="2"/>
                  </a:lnTo>
                  <a:lnTo>
                    <a:pt x="1324" y="5"/>
                  </a:lnTo>
                  <a:close/>
                  <a:moveTo>
                    <a:pt x="1347" y="5"/>
                  </a:moveTo>
                  <a:lnTo>
                    <a:pt x="1360" y="5"/>
                  </a:lnTo>
                  <a:lnTo>
                    <a:pt x="1360" y="2"/>
                  </a:lnTo>
                  <a:lnTo>
                    <a:pt x="1347" y="2"/>
                  </a:lnTo>
                  <a:lnTo>
                    <a:pt x="1347" y="5"/>
                  </a:lnTo>
                  <a:close/>
                  <a:moveTo>
                    <a:pt x="1370" y="5"/>
                  </a:moveTo>
                  <a:lnTo>
                    <a:pt x="1383" y="5"/>
                  </a:lnTo>
                  <a:lnTo>
                    <a:pt x="1383" y="2"/>
                  </a:lnTo>
                  <a:lnTo>
                    <a:pt x="1370" y="2"/>
                  </a:lnTo>
                  <a:lnTo>
                    <a:pt x="1370" y="5"/>
                  </a:lnTo>
                  <a:close/>
                  <a:moveTo>
                    <a:pt x="1393" y="5"/>
                  </a:moveTo>
                  <a:lnTo>
                    <a:pt x="1407" y="5"/>
                  </a:lnTo>
                  <a:lnTo>
                    <a:pt x="1407" y="2"/>
                  </a:lnTo>
                  <a:lnTo>
                    <a:pt x="1393" y="2"/>
                  </a:lnTo>
                  <a:lnTo>
                    <a:pt x="1393" y="5"/>
                  </a:lnTo>
                  <a:close/>
                  <a:moveTo>
                    <a:pt x="1417" y="5"/>
                  </a:moveTo>
                  <a:lnTo>
                    <a:pt x="1430" y="5"/>
                  </a:lnTo>
                  <a:lnTo>
                    <a:pt x="1430" y="2"/>
                  </a:lnTo>
                  <a:lnTo>
                    <a:pt x="1417" y="2"/>
                  </a:lnTo>
                  <a:lnTo>
                    <a:pt x="1417" y="5"/>
                  </a:lnTo>
                  <a:close/>
                  <a:moveTo>
                    <a:pt x="1440" y="5"/>
                  </a:moveTo>
                  <a:lnTo>
                    <a:pt x="1453" y="5"/>
                  </a:lnTo>
                  <a:lnTo>
                    <a:pt x="1453" y="1"/>
                  </a:lnTo>
                  <a:lnTo>
                    <a:pt x="1440" y="2"/>
                  </a:lnTo>
                  <a:lnTo>
                    <a:pt x="1440" y="5"/>
                  </a:lnTo>
                  <a:close/>
                  <a:moveTo>
                    <a:pt x="1463" y="5"/>
                  </a:moveTo>
                  <a:lnTo>
                    <a:pt x="1476" y="5"/>
                  </a:lnTo>
                  <a:lnTo>
                    <a:pt x="1476" y="1"/>
                  </a:lnTo>
                  <a:lnTo>
                    <a:pt x="1463" y="1"/>
                  </a:lnTo>
                  <a:lnTo>
                    <a:pt x="1463" y="5"/>
                  </a:lnTo>
                  <a:close/>
                  <a:moveTo>
                    <a:pt x="1486" y="5"/>
                  </a:moveTo>
                  <a:lnTo>
                    <a:pt x="1500" y="5"/>
                  </a:lnTo>
                  <a:lnTo>
                    <a:pt x="1500" y="1"/>
                  </a:lnTo>
                  <a:lnTo>
                    <a:pt x="1486" y="1"/>
                  </a:lnTo>
                  <a:lnTo>
                    <a:pt x="1486" y="5"/>
                  </a:lnTo>
                  <a:close/>
                  <a:moveTo>
                    <a:pt x="1509" y="5"/>
                  </a:moveTo>
                  <a:lnTo>
                    <a:pt x="1523" y="5"/>
                  </a:lnTo>
                  <a:lnTo>
                    <a:pt x="1523" y="1"/>
                  </a:lnTo>
                  <a:lnTo>
                    <a:pt x="1509" y="1"/>
                  </a:lnTo>
                  <a:lnTo>
                    <a:pt x="1509" y="5"/>
                  </a:lnTo>
                  <a:close/>
                  <a:moveTo>
                    <a:pt x="1533" y="5"/>
                  </a:moveTo>
                  <a:lnTo>
                    <a:pt x="1546" y="5"/>
                  </a:lnTo>
                  <a:lnTo>
                    <a:pt x="1546" y="1"/>
                  </a:lnTo>
                  <a:lnTo>
                    <a:pt x="1533" y="1"/>
                  </a:lnTo>
                  <a:lnTo>
                    <a:pt x="1533" y="5"/>
                  </a:lnTo>
                  <a:close/>
                  <a:moveTo>
                    <a:pt x="1556" y="5"/>
                  </a:moveTo>
                  <a:lnTo>
                    <a:pt x="1569" y="5"/>
                  </a:lnTo>
                  <a:lnTo>
                    <a:pt x="1569" y="1"/>
                  </a:lnTo>
                  <a:lnTo>
                    <a:pt x="1556" y="1"/>
                  </a:lnTo>
                  <a:lnTo>
                    <a:pt x="1556" y="5"/>
                  </a:lnTo>
                  <a:close/>
                  <a:moveTo>
                    <a:pt x="1579" y="5"/>
                  </a:moveTo>
                  <a:lnTo>
                    <a:pt x="1592" y="4"/>
                  </a:lnTo>
                  <a:lnTo>
                    <a:pt x="1592" y="1"/>
                  </a:lnTo>
                  <a:lnTo>
                    <a:pt x="1579" y="1"/>
                  </a:lnTo>
                  <a:lnTo>
                    <a:pt x="1579" y="5"/>
                  </a:lnTo>
                  <a:close/>
                  <a:moveTo>
                    <a:pt x="1602" y="4"/>
                  </a:moveTo>
                  <a:lnTo>
                    <a:pt x="1616" y="4"/>
                  </a:lnTo>
                  <a:lnTo>
                    <a:pt x="1616" y="1"/>
                  </a:lnTo>
                  <a:lnTo>
                    <a:pt x="1602" y="1"/>
                  </a:lnTo>
                  <a:lnTo>
                    <a:pt x="1602" y="4"/>
                  </a:lnTo>
                  <a:close/>
                  <a:moveTo>
                    <a:pt x="1626" y="4"/>
                  </a:moveTo>
                  <a:lnTo>
                    <a:pt x="1639" y="4"/>
                  </a:lnTo>
                  <a:lnTo>
                    <a:pt x="1639" y="1"/>
                  </a:lnTo>
                  <a:lnTo>
                    <a:pt x="1626" y="1"/>
                  </a:lnTo>
                  <a:lnTo>
                    <a:pt x="1626" y="4"/>
                  </a:lnTo>
                  <a:close/>
                  <a:moveTo>
                    <a:pt x="1649" y="4"/>
                  </a:moveTo>
                  <a:lnTo>
                    <a:pt x="1662" y="4"/>
                  </a:lnTo>
                  <a:lnTo>
                    <a:pt x="1662" y="1"/>
                  </a:lnTo>
                  <a:lnTo>
                    <a:pt x="1649" y="1"/>
                  </a:lnTo>
                  <a:lnTo>
                    <a:pt x="1649" y="4"/>
                  </a:lnTo>
                  <a:close/>
                  <a:moveTo>
                    <a:pt x="1672" y="4"/>
                  </a:moveTo>
                  <a:lnTo>
                    <a:pt x="1685" y="4"/>
                  </a:lnTo>
                  <a:lnTo>
                    <a:pt x="1685" y="1"/>
                  </a:lnTo>
                  <a:lnTo>
                    <a:pt x="1672" y="1"/>
                  </a:lnTo>
                  <a:lnTo>
                    <a:pt x="1672" y="4"/>
                  </a:lnTo>
                  <a:close/>
                  <a:moveTo>
                    <a:pt x="1695" y="4"/>
                  </a:moveTo>
                  <a:lnTo>
                    <a:pt x="1708" y="4"/>
                  </a:lnTo>
                  <a:lnTo>
                    <a:pt x="1708" y="1"/>
                  </a:lnTo>
                  <a:lnTo>
                    <a:pt x="1695" y="1"/>
                  </a:lnTo>
                  <a:lnTo>
                    <a:pt x="1695" y="4"/>
                  </a:lnTo>
                  <a:close/>
                  <a:moveTo>
                    <a:pt x="1718" y="4"/>
                  </a:moveTo>
                  <a:lnTo>
                    <a:pt x="1732" y="4"/>
                  </a:lnTo>
                  <a:lnTo>
                    <a:pt x="1732" y="1"/>
                  </a:lnTo>
                  <a:lnTo>
                    <a:pt x="1718" y="1"/>
                  </a:lnTo>
                  <a:lnTo>
                    <a:pt x="1718" y="4"/>
                  </a:lnTo>
                  <a:close/>
                  <a:moveTo>
                    <a:pt x="1742" y="4"/>
                  </a:moveTo>
                  <a:lnTo>
                    <a:pt x="1755" y="4"/>
                  </a:lnTo>
                  <a:lnTo>
                    <a:pt x="1755" y="1"/>
                  </a:lnTo>
                  <a:lnTo>
                    <a:pt x="1742" y="1"/>
                  </a:lnTo>
                  <a:lnTo>
                    <a:pt x="1742" y="4"/>
                  </a:lnTo>
                  <a:close/>
                  <a:moveTo>
                    <a:pt x="1765" y="4"/>
                  </a:moveTo>
                  <a:lnTo>
                    <a:pt x="1778" y="4"/>
                  </a:lnTo>
                  <a:lnTo>
                    <a:pt x="1778" y="1"/>
                  </a:lnTo>
                  <a:lnTo>
                    <a:pt x="1765" y="1"/>
                  </a:lnTo>
                  <a:lnTo>
                    <a:pt x="1765" y="4"/>
                  </a:lnTo>
                  <a:close/>
                  <a:moveTo>
                    <a:pt x="1788" y="4"/>
                  </a:moveTo>
                  <a:lnTo>
                    <a:pt x="1801" y="4"/>
                  </a:lnTo>
                  <a:lnTo>
                    <a:pt x="1801" y="1"/>
                  </a:lnTo>
                  <a:lnTo>
                    <a:pt x="1788" y="1"/>
                  </a:lnTo>
                  <a:lnTo>
                    <a:pt x="1788" y="4"/>
                  </a:lnTo>
                  <a:close/>
                  <a:moveTo>
                    <a:pt x="1811" y="4"/>
                  </a:moveTo>
                  <a:lnTo>
                    <a:pt x="1825" y="4"/>
                  </a:lnTo>
                  <a:lnTo>
                    <a:pt x="1825" y="1"/>
                  </a:lnTo>
                  <a:lnTo>
                    <a:pt x="1811" y="1"/>
                  </a:lnTo>
                  <a:lnTo>
                    <a:pt x="1811" y="4"/>
                  </a:lnTo>
                  <a:close/>
                  <a:moveTo>
                    <a:pt x="1834" y="4"/>
                  </a:moveTo>
                  <a:lnTo>
                    <a:pt x="1848" y="4"/>
                  </a:lnTo>
                  <a:lnTo>
                    <a:pt x="1848" y="1"/>
                  </a:lnTo>
                  <a:lnTo>
                    <a:pt x="1834" y="1"/>
                  </a:lnTo>
                  <a:lnTo>
                    <a:pt x="1834" y="4"/>
                  </a:lnTo>
                  <a:close/>
                  <a:moveTo>
                    <a:pt x="1858" y="4"/>
                  </a:moveTo>
                  <a:lnTo>
                    <a:pt x="1871" y="4"/>
                  </a:lnTo>
                  <a:lnTo>
                    <a:pt x="1871" y="1"/>
                  </a:lnTo>
                  <a:lnTo>
                    <a:pt x="1858" y="1"/>
                  </a:lnTo>
                  <a:lnTo>
                    <a:pt x="1858" y="4"/>
                  </a:lnTo>
                  <a:close/>
                  <a:moveTo>
                    <a:pt x="1881" y="4"/>
                  </a:moveTo>
                  <a:lnTo>
                    <a:pt x="1894" y="4"/>
                  </a:lnTo>
                  <a:lnTo>
                    <a:pt x="1894" y="1"/>
                  </a:lnTo>
                  <a:lnTo>
                    <a:pt x="1881" y="1"/>
                  </a:lnTo>
                  <a:lnTo>
                    <a:pt x="1881" y="4"/>
                  </a:lnTo>
                  <a:close/>
                  <a:moveTo>
                    <a:pt x="1904" y="4"/>
                  </a:moveTo>
                  <a:lnTo>
                    <a:pt x="1917" y="4"/>
                  </a:lnTo>
                  <a:lnTo>
                    <a:pt x="1917" y="1"/>
                  </a:lnTo>
                  <a:lnTo>
                    <a:pt x="1904" y="1"/>
                  </a:lnTo>
                  <a:lnTo>
                    <a:pt x="1904" y="4"/>
                  </a:lnTo>
                  <a:close/>
                  <a:moveTo>
                    <a:pt x="1927" y="4"/>
                  </a:moveTo>
                  <a:lnTo>
                    <a:pt x="1930" y="4"/>
                  </a:lnTo>
                  <a:lnTo>
                    <a:pt x="1930" y="0"/>
                  </a:lnTo>
                  <a:lnTo>
                    <a:pt x="1927" y="1"/>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8" name="Freeform 19"/>
            <p:cNvSpPr>
              <a:spLocks noEditPoints="1"/>
            </p:cNvSpPr>
            <p:nvPr/>
          </p:nvSpPr>
          <p:spPr bwMode="auto">
            <a:xfrm>
              <a:off x="3392051" y="2322638"/>
              <a:ext cx="3063883" cy="11113"/>
            </a:xfrm>
            <a:custGeom>
              <a:avLst/>
              <a:gdLst>
                <a:gd name="T0" fmla="*/ 37 w 1930"/>
                <a:gd name="T1" fmla="*/ 7 h 7"/>
                <a:gd name="T2" fmla="*/ 47 w 1930"/>
                <a:gd name="T3" fmla="*/ 4 h 7"/>
                <a:gd name="T4" fmla="*/ 93 w 1930"/>
                <a:gd name="T5" fmla="*/ 7 h 7"/>
                <a:gd name="T6" fmla="*/ 130 w 1930"/>
                <a:gd name="T7" fmla="*/ 4 h 7"/>
                <a:gd name="T8" fmla="*/ 139 w 1930"/>
                <a:gd name="T9" fmla="*/ 7 h 7"/>
                <a:gd name="T10" fmla="*/ 199 w 1930"/>
                <a:gd name="T11" fmla="*/ 7 h 7"/>
                <a:gd name="T12" fmla="*/ 209 w 1930"/>
                <a:gd name="T13" fmla="*/ 4 h 7"/>
                <a:gd name="T14" fmla="*/ 256 w 1930"/>
                <a:gd name="T15" fmla="*/ 7 h 7"/>
                <a:gd name="T16" fmla="*/ 292 w 1930"/>
                <a:gd name="T17" fmla="*/ 3 h 7"/>
                <a:gd name="T18" fmla="*/ 302 w 1930"/>
                <a:gd name="T19" fmla="*/ 7 h 7"/>
                <a:gd name="T20" fmla="*/ 362 w 1930"/>
                <a:gd name="T21" fmla="*/ 7 h 7"/>
                <a:gd name="T22" fmla="*/ 372 w 1930"/>
                <a:gd name="T23" fmla="*/ 3 h 7"/>
                <a:gd name="T24" fmla="*/ 418 w 1930"/>
                <a:gd name="T25" fmla="*/ 6 h 7"/>
                <a:gd name="T26" fmla="*/ 455 w 1930"/>
                <a:gd name="T27" fmla="*/ 3 h 7"/>
                <a:gd name="T28" fmla="*/ 464 w 1930"/>
                <a:gd name="T29" fmla="*/ 6 h 7"/>
                <a:gd name="T30" fmla="*/ 524 w 1930"/>
                <a:gd name="T31" fmla="*/ 6 h 7"/>
                <a:gd name="T32" fmla="*/ 534 w 1930"/>
                <a:gd name="T33" fmla="*/ 3 h 7"/>
                <a:gd name="T34" fmla="*/ 581 w 1930"/>
                <a:gd name="T35" fmla="*/ 6 h 7"/>
                <a:gd name="T36" fmla="*/ 617 w 1930"/>
                <a:gd name="T37" fmla="*/ 3 h 7"/>
                <a:gd name="T38" fmla="*/ 627 w 1930"/>
                <a:gd name="T39" fmla="*/ 6 h 7"/>
                <a:gd name="T40" fmla="*/ 687 w 1930"/>
                <a:gd name="T41" fmla="*/ 6 h 7"/>
                <a:gd name="T42" fmla="*/ 697 w 1930"/>
                <a:gd name="T43" fmla="*/ 3 h 7"/>
                <a:gd name="T44" fmla="*/ 743 w 1930"/>
                <a:gd name="T45" fmla="*/ 6 h 7"/>
                <a:gd name="T46" fmla="*/ 780 w 1930"/>
                <a:gd name="T47" fmla="*/ 2 h 7"/>
                <a:gd name="T48" fmla="*/ 789 w 1930"/>
                <a:gd name="T49" fmla="*/ 6 h 7"/>
                <a:gd name="T50" fmla="*/ 849 w 1930"/>
                <a:gd name="T51" fmla="*/ 6 h 7"/>
                <a:gd name="T52" fmla="*/ 859 w 1930"/>
                <a:gd name="T53" fmla="*/ 2 h 7"/>
                <a:gd name="T54" fmla="*/ 906 w 1930"/>
                <a:gd name="T55" fmla="*/ 5 h 7"/>
                <a:gd name="T56" fmla="*/ 942 w 1930"/>
                <a:gd name="T57" fmla="*/ 2 h 7"/>
                <a:gd name="T58" fmla="*/ 952 w 1930"/>
                <a:gd name="T59" fmla="*/ 5 h 7"/>
                <a:gd name="T60" fmla="*/ 1012 w 1930"/>
                <a:gd name="T61" fmla="*/ 5 h 7"/>
                <a:gd name="T62" fmla="*/ 1022 w 1930"/>
                <a:gd name="T63" fmla="*/ 2 h 7"/>
                <a:gd name="T64" fmla="*/ 1068 w 1930"/>
                <a:gd name="T65" fmla="*/ 5 h 7"/>
                <a:gd name="T66" fmla="*/ 1105 w 1930"/>
                <a:gd name="T67" fmla="*/ 2 h 7"/>
                <a:gd name="T68" fmla="*/ 1115 w 1930"/>
                <a:gd name="T69" fmla="*/ 5 h 7"/>
                <a:gd name="T70" fmla="*/ 1174 w 1930"/>
                <a:gd name="T71" fmla="*/ 5 h 7"/>
                <a:gd name="T72" fmla="*/ 1184 w 1930"/>
                <a:gd name="T73" fmla="*/ 2 h 7"/>
                <a:gd name="T74" fmla="*/ 1231 w 1930"/>
                <a:gd name="T75" fmla="*/ 5 h 7"/>
                <a:gd name="T76" fmla="*/ 1267 w 1930"/>
                <a:gd name="T77" fmla="*/ 1 h 7"/>
                <a:gd name="T78" fmla="*/ 1277 w 1930"/>
                <a:gd name="T79" fmla="*/ 5 h 7"/>
                <a:gd name="T80" fmla="*/ 1337 w 1930"/>
                <a:gd name="T81" fmla="*/ 5 h 7"/>
                <a:gd name="T82" fmla="*/ 1347 w 1930"/>
                <a:gd name="T83" fmla="*/ 1 h 7"/>
                <a:gd name="T84" fmla="*/ 1393 w 1930"/>
                <a:gd name="T85" fmla="*/ 4 h 7"/>
                <a:gd name="T86" fmla="*/ 1430 w 1930"/>
                <a:gd name="T87" fmla="*/ 1 h 7"/>
                <a:gd name="T88" fmla="*/ 1440 w 1930"/>
                <a:gd name="T89" fmla="*/ 4 h 7"/>
                <a:gd name="T90" fmla="*/ 1499 w 1930"/>
                <a:gd name="T91" fmla="*/ 4 h 7"/>
                <a:gd name="T92" fmla="*/ 1509 w 1930"/>
                <a:gd name="T93" fmla="*/ 1 h 7"/>
                <a:gd name="T94" fmla="*/ 1556 w 1930"/>
                <a:gd name="T95" fmla="*/ 4 h 7"/>
                <a:gd name="T96" fmla="*/ 1592 w 1930"/>
                <a:gd name="T97" fmla="*/ 1 h 7"/>
                <a:gd name="T98" fmla="*/ 1602 w 1930"/>
                <a:gd name="T99" fmla="*/ 4 h 7"/>
                <a:gd name="T100" fmla="*/ 1662 w 1930"/>
                <a:gd name="T101" fmla="*/ 4 h 7"/>
                <a:gd name="T102" fmla="*/ 1672 w 1930"/>
                <a:gd name="T103" fmla="*/ 1 h 7"/>
                <a:gd name="T104" fmla="*/ 1718 w 1930"/>
                <a:gd name="T105" fmla="*/ 4 h 7"/>
                <a:gd name="T106" fmla="*/ 1755 w 1930"/>
                <a:gd name="T107" fmla="*/ 0 h 7"/>
                <a:gd name="T108" fmla="*/ 1765 w 1930"/>
                <a:gd name="T109" fmla="*/ 4 h 7"/>
                <a:gd name="T110" fmla="*/ 1824 w 1930"/>
                <a:gd name="T111" fmla="*/ 4 h 7"/>
                <a:gd name="T112" fmla="*/ 1834 w 1930"/>
                <a:gd name="T113" fmla="*/ 0 h 7"/>
                <a:gd name="T114" fmla="*/ 1881 w 1930"/>
                <a:gd name="T115" fmla="*/ 4 h 7"/>
                <a:gd name="T116" fmla="*/ 1917 w 1930"/>
                <a:gd name="T117" fmla="*/ 0 h 7"/>
                <a:gd name="T118" fmla="*/ 1927 w 1930"/>
                <a:gd name="T1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7">
                  <a:moveTo>
                    <a:pt x="0" y="7"/>
                  </a:moveTo>
                  <a:lnTo>
                    <a:pt x="13" y="7"/>
                  </a:lnTo>
                  <a:lnTo>
                    <a:pt x="13" y="4"/>
                  </a:lnTo>
                  <a:lnTo>
                    <a:pt x="0" y="4"/>
                  </a:lnTo>
                  <a:lnTo>
                    <a:pt x="0" y="7"/>
                  </a:lnTo>
                  <a:close/>
                  <a:moveTo>
                    <a:pt x="23" y="7"/>
                  </a:moveTo>
                  <a:lnTo>
                    <a:pt x="37" y="7"/>
                  </a:lnTo>
                  <a:lnTo>
                    <a:pt x="37" y="4"/>
                  </a:lnTo>
                  <a:lnTo>
                    <a:pt x="23" y="4"/>
                  </a:lnTo>
                  <a:lnTo>
                    <a:pt x="23" y="7"/>
                  </a:lnTo>
                  <a:close/>
                  <a:moveTo>
                    <a:pt x="47" y="7"/>
                  </a:moveTo>
                  <a:lnTo>
                    <a:pt x="60" y="7"/>
                  </a:lnTo>
                  <a:lnTo>
                    <a:pt x="60" y="4"/>
                  </a:lnTo>
                  <a:lnTo>
                    <a:pt x="47" y="4"/>
                  </a:lnTo>
                  <a:lnTo>
                    <a:pt x="47" y="7"/>
                  </a:lnTo>
                  <a:close/>
                  <a:moveTo>
                    <a:pt x="70" y="7"/>
                  </a:moveTo>
                  <a:lnTo>
                    <a:pt x="83" y="7"/>
                  </a:lnTo>
                  <a:lnTo>
                    <a:pt x="83" y="4"/>
                  </a:lnTo>
                  <a:lnTo>
                    <a:pt x="70" y="4"/>
                  </a:lnTo>
                  <a:lnTo>
                    <a:pt x="70" y="7"/>
                  </a:lnTo>
                  <a:close/>
                  <a:moveTo>
                    <a:pt x="93" y="7"/>
                  </a:moveTo>
                  <a:lnTo>
                    <a:pt x="106" y="7"/>
                  </a:lnTo>
                  <a:lnTo>
                    <a:pt x="106" y="4"/>
                  </a:lnTo>
                  <a:lnTo>
                    <a:pt x="93" y="4"/>
                  </a:lnTo>
                  <a:lnTo>
                    <a:pt x="93" y="7"/>
                  </a:lnTo>
                  <a:close/>
                  <a:moveTo>
                    <a:pt x="116" y="7"/>
                  </a:moveTo>
                  <a:lnTo>
                    <a:pt x="130" y="7"/>
                  </a:lnTo>
                  <a:lnTo>
                    <a:pt x="130" y="4"/>
                  </a:lnTo>
                  <a:lnTo>
                    <a:pt x="116" y="4"/>
                  </a:lnTo>
                  <a:lnTo>
                    <a:pt x="116" y="7"/>
                  </a:lnTo>
                  <a:close/>
                  <a:moveTo>
                    <a:pt x="139" y="7"/>
                  </a:moveTo>
                  <a:lnTo>
                    <a:pt x="153" y="7"/>
                  </a:lnTo>
                  <a:lnTo>
                    <a:pt x="153" y="4"/>
                  </a:lnTo>
                  <a:lnTo>
                    <a:pt x="139" y="4"/>
                  </a:lnTo>
                  <a:lnTo>
                    <a:pt x="139" y="7"/>
                  </a:lnTo>
                  <a:close/>
                  <a:moveTo>
                    <a:pt x="163" y="7"/>
                  </a:moveTo>
                  <a:lnTo>
                    <a:pt x="176" y="7"/>
                  </a:lnTo>
                  <a:lnTo>
                    <a:pt x="176" y="4"/>
                  </a:lnTo>
                  <a:lnTo>
                    <a:pt x="163" y="4"/>
                  </a:lnTo>
                  <a:lnTo>
                    <a:pt x="163" y="7"/>
                  </a:lnTo>
                  <a:close/>
                  <a:moveTo>
                    <a:pt x="186" y="7"/>
                  </a:moveTo>
                  <a:lnTo>
                    <a:pt x="199" y="7"/>
                  </a:lnTo>
                  <a:lnTo>
                    <a:pt x="199" y="4"/>
                  </a:lnTo>
                  <a:lnTo>
                    <a:pt x="186" y="4"/>
                  </a:lnTo>
                  <a:lnTo>
                    <a:pt x="186" y="7"/>
                  </a:lnTo>
                  <a:close/>
                  <a:moveTo>
                    <a:pt x="209" y="7"/>
                  </a:moveTo>
                  <a:lnTo>
                    <a:pt x="222" y="7"/>
                  </a:lnTo>
                  <a:lnTo>
                    <a:pt x="222" y="4"/>
                  </a:lnTo>
                  <a:lnTo>
                    <a:pt x="209" y="4"/>
                  </a:lnTo>
                  <a:lnTo>
                    <a:pt x="209" y="7"/>
                  </a:lnTo>
                  <a:close/>
                  <a:moveTo>
                    <a:pt x="232" y="7"/>
                  </a:moveTo>
                  <a:lnTo>
                    <a:pt x="246" y="7"/>
                  </a:lnTo>
                  <a:lnTo>
                    <a:pt x="246" y="4"/>
                  </a:lnTo>
                  <a:lnTo>
                    <a:pt x="232" y="4"/>
                  </a:lnTo>
                  <a:lnTo>
                    <a:pt x="232" y="7"/>
                  </a:lnTo>
                  <a:close/>
                  <a:moveTo>
                    <a:pt x="256" y="7"/>
                  </a:moveTo>
                  <a:lnTo>
                    <a:pt x="269" y="7"/>
                  </a:lnTo>
                  <a:lnTo>
                    <a:pt x="269" y="4"/>
                  </a:lnTo>
                  <a:lnTo>
                    <a:pt x="256" y="4"/>
                  </a:lnTo>
                  <a:lnTo>
                    <a:pt x="256" y="7"/>
                  </a:lnTo>
                  <a:close/>
                  <a:moveTo>
                    <a:pt x="279" y="7"/>
                  </a:moveTo>
                  <a:lnTo>
                    <a:pt x="292" y="7"/>
                  </a:lnTo>
                  <a:lnTo>
                    <a:pt x="292" y="3"/>
                  </a:lnTo>
                  <a:lnTo>
                    <a:pt x="279" y="3"/>
                  </a:lnTo>
                  <a:lnTo>
                    <a:pt x="279" y="7"/>
                  </a:lnTo>
                  <a:close/>
                  <a:moveTo>
                    <a:pt x="302" y="7"/>
                  </a:moveTo>
                  <a:lnTo>
                    <a:pt x="315" y="7"/>
                  </a:lnTo>
                  <a:lnTo>
                    <a:pt x="315" y="3"/>
                  </a:lnTo>
                  <a:lnTo>
                    <a:pt x="302" y="3"/>
                  </a:lnTo>
                  <a:lnTo>
                    <a:pt x="302" y="7"/>
                  </a:lnTo>
                  <a:close/>
                  <a:moveTo>
                    <a:pt x="325" y="7"/>
                  </a:moveTo>
                  <a:lnTo>
                    <a:pt x="338" y="7"/>
                  </a:lnTo>
                  <a:lnTo>
                    <a:pt x="338" y="3"/>
                  </a:lnTo>
                  <a:lnTo>
                    <a:pt x="325" y="3"/>
                  </a:lnTo>
                  <a:lnTo>
                    <a:pt x="325" y="7"/>
                  </a:lnTo>
                  <a:close/>
                  <a:moveTo>
                    <a:pt x="348" y="7"/>
                  </a:moveTo>
                  <a:lnTo>
                    <a:pt x="362" y="7"/>
                  </a:lnTo>
                  <a:lnTo>
                    <a:pt x="362" y="3"/>
                  </a:lnTo>
                  <a:lnTo>
                    <a:pt x="348" y="3"/>
                  </a:lnTo>
                  <a:lnTo>
                    <a:pt x="348" y="7"/>
                  </a:lnTo>
                  <a:close/>
                  <a:moveTo>
                    <a:pt x="372" y="7"/>
                  </a:moveTo>
                  <a:lnTo>
                    <a:pt x="385" y="7"/>
                  </a:lnTo>
                  <a:lnTo>
                    <a:pt x="385" y="3"/>
                  </a:lnTo>
                  <a:lnTo>
                    <a:pt x="372" y="3"/>
                  </a:lnTo>
                  <a:lnTo>
                    <a:pt x="372" y="7"/>
                  </a:lnTo>
                  <a:close/>
                  <a:moveTo>
                    <a:pt x="395" y="7"/>
                  </a:moveTo>
                  <a:lnTo>
                    <a:pt x="408" y="7"/>
                  </a:lnTo>
                  <a:lnTo>
                    <a:pt x="408" y="3"/>
                  </a:lnTo>
                  <a:lnTo>
                    <a:pt x="395" y="3"/>
                  </a:lnTo>
                  <a:lnTo>
                    <a:pt x="395" y="7"/>
                  </a:lnTo>
                  <a:close/>
                  <a:moveTo>
                    <a:pt x="418" y="6"/>
                  </a:moveTo>
                  <a:lnTo>
                    <a:pt x="431" y="6"/>
                  </a:lnTo>
                  <a:lnTo>
                    <a:pt x="431" y="3"/>
                  </a:lnTo>
                  <a:lnTo>
                    <a:pt x="418" y="3"/>
                  </a:lnTo>
                  <a:lnTo>
                    <a:pt x="418" y="6"/>
                  </a:lnTo>
                  <a:close/>
                  <a:moveTo>
                    <a:pt x="441" y="6"/>
                  </a:moveTo>
                  <a:lnTo>
                    <a:pt x="455" y="6"/>
                  </a:lnTo>
                  <a:lnTo>
                    <a:pt x="455" y="3"/>
                  </a:lnTo>
                  <a:lnTo>
                    <a:pt x="441" y="3"/>
                  </a:lnTo>
                  <a:lnTo>
                    <a:pt x="441" y="6"/>
                  </a:lnTo>
                  <a:close/>
                  <a:moveTo>
                    <a:pt x="464" y="6"/>
                  </a:moveTo>
                  <a:lnTo>
                    <a:pt x="478" y="6"/>
                  </a:lnTo>
                  <a:lnTo>
                    <a:pt x="478" y="3"/>
                  </a:lnTo>
                  <a:lnTo>
                    <a:pt x="464" y="3"/>
                  </a:lnTo>
                  <a:lnTo>
                    <a:pt x="464" y="6"/>
                  </a:lnTo>
                  <a:close/>
                  <a:moveTo>
                    <a:pt x="488" y="6"/>
                  </a:moveTo>
                  <a:lnTo>
                    <a:pt x="501" y="6"/>
                  </a:lnTo>
                  <a:lnTo>
                    <a:pt x="501" y="3"/>
                  </a:lnTo>
                  <a:lnTo>
                    <a:pt x="488" y="3"/>
                  </a:lnTo>
                  <a:lnTo>
                    <a:pt x="488" y="6"/>
                  </a:lnTo>
                  <a:close/>
                  <a:moveTo>
                    <a:pt x="511" y="6"/>
                  </a:moveTo>
                  <a:lnTo>
                    <a:pt x="524" y="6"/>
                  </a:lnTo>
                  <a:lnTo>
                    <a:pt x="524" y="3"/>
                  </a:lnTo>
                  <a:lnTo>
                    <a:pt x="511" y="3"/>
                  </a:lnTo>
                  <a:lnTo>
                    <a:pt x="511" y="6"/>
                  </a:lnTo>
                  <a:close/>
                  <a:moveTo>
                    <a:pt x="534" y="6"/>
                  </a:moveTo>
                  <a:lnTo>
                    <a:pt x="547" y="6"/>
                  </a:lnTo>
                  <a:lnTo>
                    <a:pt x="547" y="3"/>
                  </a:lnTo>
                  <a:lnTo>
                    <a:pt x="534" y="3"/>
                  </a:lnTo>
                  <a:lnTo>
                    <a:pt x="534" y="6"/>
                  </a:lnTo>
                  <a:close/>
                  <a:moveTo>
                    <a:pt x="557" y="6"/>
                  </a:moveTo>
                  <a:lnTo>
                    <a:pt x="571" y="6"/>
                  </a:lnTo>
                  <a:lnTo>
                    <a:pt x="571" y="3"/>
                  </a:lnTo>
                  <a:lnTo>
                    <a:pt x="557" y="3"/>
                  </a:lnTo>
                  <a:lnTo>
                    <a:pt x="557" y="6"/>
                  </a:lnTo>
                  <a:close/>
                  <a:moveTo>
                    <a:pt x="581" y="6"/>
                  </a:moveTo>
                  <a:lnTo>
                    <a:pt x="594" y="6"/>
                  </a:lnTo>
                  <a:lnTo>
                    <a:pt x="594" y="3"/>
                  </a:lnTo>
                  <a:lnTo>
                    <a:pt x="581" y="3"/>
                  </a:lnTo>
                  <a:lnTo>
                    <a:pt x="581" y="6"/>
                  </a:lnTo>
                  <a:close/>
                  <a:moveTo>
                    <a:pt x="604" y="6"/>
                  </a:moveTo>
                  <a:lnTo>
                    <a:pt x="617" y="6"/>
                  </a:lnTo>
                  <a:lnTo>
                    <a:pt x="617" y="3"/>
                  </a:lnTo>
                  <a:lnTo>
                    <a:pt x="604" y="3"/>
                  </a:lnTo>
                  <a:lnTo>
                    <a:pt x="604" y="6"/>
                  </a:lnTo>
                  <a:close/>
                  <a:moveTo>
                    <a:pt x="627" y="6"/>
                  </a:moveTo>
                  <a:lnTo>
                    <a:pt x="640" y="6"/>
                  </a:lnTo>
                  <a:lnTo>
                    <a:pt x="640" y="3"/>
                  </a:lnTo>
                  <a:lnTo>
                    <a:pt x="627" y="3"/>
                  </a:lnTo>
                  <a:lnTo>
                    <a:pt x="627" y="6"/>
                  </a:lnTo>
                  <a:close/>
                  <a:moveTo>
                    <a:pt x="650" y="6"/>
                  </a:moveTo>
                  <a:lnTo>
                    <a:pt x="663" y="6"/>
                  </a:lnTo>
                  <a:lnTo>
                    <a:pt x="663" y="3"/>
                  </a:lnTo>
                  <a:lnTo>
                    <a:pt x="650" y="3"/>
                  </a:lnTo>
                  <a:lnTo>
                    <a:pt x="650" y="6"/>
                  </a:lnTo>
                  <a:close/>
                  <a:moveTo>
                    <a:pt x="673" y="6"/>
                  </a:moveTo>
                  <a:lnTo>
                    <a:pt x="687" y="6"/>
                  </a:lnTo>
                  <a:lnTo>
                    <a:pt x="687" y="3"/>
                  </a:lnTo>
                  <a:lnTo>
                    <a:pt x="673" y="3"/>
                  </a:lnTo>
                  <a:lnTo>
                    <a:pt x="673" y="6"/>
                  </a:lnTo>
                  <a:close/>
                  <a:moveTo>
                    <a:pt x="697" y="6"/>
                  </a:moveTo>
                  <a:lnTo>
                    <a:pt x="710" y="6"/>
                  </a:lnTo>
                  <a:lnTo>
                    <a:pt x="710" y="3"/>
                  </a:lnTo>
                  <a:lnTo>
                    <a:pt x="697" y="3"/>
                  </a:lnTo>
                  <a:lnTo>
                    <a:pt x="697" y="6"/>
                  </a:lnTo>
                  <a:close/>
                  <a:moveTo>
                    <a:pt x="720" y="6"/>
                  </a:moveTo>
                  <a:lnTo>
                    <a:pt x="733" y="6"/>
                  </a:lnTo>
                  <a:lnTo>
                    <a:pt x="733" y="3"/>
                  </a:lnTo>
                  <a:lnTo>
                    <a:pt x="720" y="3"/>
                  </a:lnTo>
                  <a:lnTo>
                    <a:pt x="720" y="6"/>
                  </a:lnTo>
                  <a:close/>
                  <a:moveTo>
                    <a:pt x="743" y="6"/>
                  </a:moveTo>
                  <a:lnTo>
                    <a:pt x="756" y="6"/>
                  </a:lnTo>
                  <a:lnTo>
                    <a:pt x="756" y="3"/>
                  </a:lnTo>
                  <a:lnTo>
                    <a:pt x="743" y="3"/>
                  </a:lnTo>
                  <a:lnTo>
                    <a:pt x="743" y="6"/>
                  </a:lnTo>
                  <a:close/>
                  <a:moveTo>
                    <a:pt x="766" y="6"/>
                  </a:moveTo>
                  <a:lnTo>
                    <a:pt x="780" y="6"/>
                  </a:lnTo>
                  <a:lnTo>
                    <a:pt x="780" y="2"/>
                  </a:lnTo>
                  <a:lnTo>
                    <a:pt x="766" y="2"/>
                  </a:lnTo>
                  <a:lnTo>
                    <a:pt x="766" y="6"/>
                  </a:lnTo>
                  <a:close/>
                  <a:moveTo>
                    <a:pt x="789" y="6"/>
                  </a:moveTo>
                  <a:lnTo>
                    <a:pt x="803" y="6"/>
                  </a:lnTo>
                  <a:lnTo>
                    <a:pt x="803" y="2"/>
                  </a:lnTo>
                  <a:lnTo>
                    <a:pt x="789" y="2"/>
                  </a:lnTo>
                  <a:lnTo>
                    <a:pt x="789" y="6"/>
                  </a:lnTo>
                  <a:close/>
                  <a:moveTo>
                    <a:pt x="813" y="6"/>
                  </a:moveTo>
                  <a:lnTo>
                    <a:pt x="826" y="6"/>
                  </a:lnTo>
                  <a:lnTo>
                    <a:pt x="826" y="2"/>
                  </a:lnTo>
                  <a:lnTo>
                    <a:pt x="813" y="2"/>
                  </a:lnTo>
                  <a:lnTo>
                    <a:pt x="813" y="6"/>
                  </a:lnTo>
                  <a:close/>
                  <a:moveTo>
                    <a:pt x="836" y="6"/>
                  </a:moveTo>
                  <a:lnTo>
                    <a:pt x="849" y="6"/>
                  </a:lnTo>
                  <a:lnTo>
                    <a:pt x="849" y="2"/>
                  </a:lnTo>
                  <a:lnTo>
                    <a:pt x="836" y="2"/>
                  </a:lnTo>
                  <a:lnTo>
                    <a:pt x="836" y="6"/>
                  </a:lnTo>
                  <a:close/>
                  <a:moveTo>
                    <a:pt x="859" y="6"/>
                  </a:moveTo>
                  <a:lnTo>
                    <a:pt x="872" y="6"/>
                  </a:lnTo>
                  <a:lnTo>
                    <a:pt x="872" y="2"/>
                  </a:lnTo>
                  <a:lnTo>
                    <a:pt x="859" y="2"/>
                  </a:lnTo>
                  <a:lnTo>
                    <a:pt x="859" y="6"/>
                  </a:lnTo>
                  <a:close/>
                  <a:moveTo>
                    <a:pt x="882" y="6"/>
                  </a:moveTo>
                  <a:lnTo>
                    <a:pt x="896" y="6"/>
                  </a:lnTo>
                  <a:lnTo>
                    <a:pt x="896" y="2"/>
                  </a:lnTo>
                  <a:lnTo>
                    <a:pt x="882" y="2"/>
                  </a:lnTo>
                  <a:lnTo>
                    <a:pt x="882" y="6"/>
                  </a:lnTo>
                  <a:close/>
                  <a:moveTo>
                    <a:pt x="906" y="5"/>
                  </a:moveTo>
                  <a:lnTo>
                    <a:pt x="919" y="5"/>
                  </a:lnTo>
                  <a:lnTo>
                    <a:pt x="919" y="2"/>
                  </a:lnTo>
                  <a:lnTo>
                    <a:pt x="906" y="2"/>
                  </a:lnTo>
                  <a:lnTo>
                    <a:pt x="906" y="5"/>
                  </a:lnTo>
                  <a:close/>
                  <a:moveTo>
                    <a:pt x="929" y="5"/>
                  </a:moveTo>
                  <a:lnTo>
                    <a:pt x="942" y="5"/>
                  </a:lnTo>
                  <a:lnTo>
                    <a:pt x="942" y="2"/>
                  </a:lnTo>
                  <a:lnTo>
                    <a:pt x="929" y="2"/>
                  </a:lnTo>
                  <a:lnTo>
                    <a:pt x="929" y="5"/>
                  </a:lnTo>
                  <a:close/>
                  <a:moveTo>
                    <a:pt x="952" y="5"/>
                  </a:moveTo>
                  <a:lnTo>
                    <a:pt x="965" y="5"/>
                  </a:lnTo>
                  <a:lnTo>
                    <a:pt x="965" y="2"/>
                  </a:lnTo>
                  <a:lnTo>
                    <a:pt x="952" y="2"/>
                  </a:lnTo>
                  <a:lnTo>
                    <a:pt x="952" y="5"/>
                  </a:lnTo>
                  <a:close/>
                  <a:moveTo>
                    <a:pt x="975" y="5"/>
                  </a:moveTo>
                  <a:lnTo>
                    <a:pt x="988" y="5"/>
                  </a:lnTo>
                  <a:lnTo>
                    <a:pt x="988" y="2"/>
                  </a:lnTo>
                  <a:lnTo>
                    <a:pt x="975" y="2"/>
                  </a:lnTo>
                  <a:lnTo>
                    <a:pt x="975" y="5"/>
                  </a:lnTo>
                  <a:close/>
                  <a:moveTo>
                    <a:pt x="998" y="5"/>
                  </a:moveTo>
                  <a:lnTo>
                    <a:pt x="1012" y="5"/>
                  </a:lnTo>
                  <a:lnTo>
                    <a:pt x="1012" y="2"/>
                  </a:lnTo>
                  <a:lnTo>
                    <a:pt x="998" y="2"/>
                  </a:lnTo>
                  <a:lnTo>
                    <a:pt x="998" y="5"/>
                  </a:lnTo>
                  <a:close/>
                  <a:moveTo>
                    <a:pt x="1022" y="5"/>
                  </a:moveTo>
                  <a:lnTo>
                    <a:pt x="1035" y="5"/>
                  </a:lnTo>
                  <a:lnTo>
                    <a:pt x="1035" y="2"/>
                  </a:lnTo>
                  <a:lnTo>
                    <a:pt x="1022" y="2"/>
                  </a:lnTo>
                  <a:lnTo>
                    <a:pt x="1022" y="5"/>
                  </a:lnTo>
                  <a:close/>
                  <a:moveTo>
                    <a:pt x="1045" y="5"/>
                  </a:moveTo>
                  <a:lnTo>
                    <a:pt x="1058" y="5"/>
                  </a:lnTo>
                  <a:lnTo>
                    <a:pt x="1058" y="2"/>
                  </a:lnTo>
                  <a:lnTo>
                    <a:pt x="1045" y="2"/>
                  </a:lnTo>
                  <a:lnTo>
                    <a:pt x="1045" y="5"/>
                  </a:lnTo>
                  <a:close/>
                  <a:moveTo>
                    <a:pt x="1068" y="5"/>
                  </a:moveTo>
                  <a:lnTo>
                    <a:pt x="1081" y="5"/>
                  </a:lnTo>
                  <a:lnTo>
                    <a:pt x="1081" y="2"/>
                  </a:lnTo>
                  <a:lnTo>
                    <a:pt x="1068" y="2"/>
                  </a:lnTo>
                  <a:lnTo>
                    <a:pt x="1068" y="5"/>
                  </a:lnTo>
                  <a:close/>
                  <a:moveTo>
                    <a:pt x="1091" y="5"/>
                  </a:moveTo>
                  <a:lnTo>
                    <a:pt x="1105" y="5"/>
                  </a:lnTo>
                  <a:lnTo>
                    <a:pt x="1105" y="2"/>
                  </a:lnTo>
                  <a:lnTo>
                    <a:pt x="1091" y="2"/>
                  </a:lnTo>
                  <a:lnTo>
                    <a:pt x="1091" y="5"/>
                  </a:lnTo>
                  <a:close/>
                  <a:moveTo>
                    <a:pt x="1115" y="5"/>
                  </a:moveTo>
                  <a:lnTo>
                    <a:pt x="1128" y="5"/>
                  </a:lnTo>
                  <a:lnTo>
                    <a:pt x="1128" y="2"/>
                  </a:lnTo>
                  <a:lnTo>
                    <a:pt x="1115" y="2"/>
                  </a:lnTo>
                  <a:lnTo>
                    <a:pt x="1115" y="5"/>
                  </a:lnTo>
                  <a:close/>
                  <a:moveTo>
                    <a:pt x="1138" y="5"/>
                  </a:moveTo>
                  <a:lnTo>
                    <a:pt x="1151" y="5"/>
                  </a:lnTo>
                  <a:lnTo>
                    <a:pt x="1151" y="2"/>
                  </a:lnTo>
                  <a:lnTo>
                    <a:pt x="1138" y="2"/>
                  </a:lnTo>
                  <a:lnTo>
                    <a:pt x="1138" y="5"/>
                  </a:lnTo>
                  <a:close/>
                  <a:moveTo>
                    <a:pt x="1161" y="5"/>
                  </a:moveTo>
                  <a:lnTo>
                    <a:pt x="1174" y="5"/>
                  </a:lnTo>
                  <a:lnTo>
                    <a:pt x="1174" y="2"/>
                  </a:lnTo>
                  <a:lnTo>
                    <a:pt x="1161" y="2"/>
                  </a:lnTo>
                  <a:lnTo>
                    <a:pt x="1161" y="5"/>
                  </a:lnTo>
                  <a:close/>
                  <a:moveTo>
                    <a:pt x="1184" y="5"/>
                  </a:moveTo>
                  <a:lnTo>
                    <a:pt x="1197" y="5"/>
                  </a:lnTo>
                  <a:lnTo>
                    <a:pt x="1197" y="2"/>
                  </a:lnTo>
                  <a:lnTo>
                    <a:pt x="1184" y="2"/>
                  </a:lnTo>
                  <a:lnTo>
                    <a:pt x="1184" y="5"/>
                  </a:lnTo>
                  <a:close/>
                  <a:moveTo>
                    <a:pt x="1207" y="5"/>
                  </a:moveTo>
                  <a:lnTo>
                    <a:pt x="1221" y="5"/>
                  </a:lnTo>
                  <a:lnTo>
                    <a:pt x="1221" y="2"/>
                  </a:lnTo>
                  <a:lnTo>
                    <a:pt x="1207" y="2"/>
                  </a:lnTo>
                  <a:lnTo>
                    <a:pt x="1207" y="5"/>
                  </a:lnTo>
                  <a:close/>
                  <a:moveTo>
                    <a:pt x="1231" y="5"/>
                  </a:moveTo>
                  <a:lnTo>
                    <a:pt x="1244" y="5"/>
                  </a:lnTo>
                  <a:lnTo>
                    <a:pt x="1244" y="1"/>
                  </a:lnTo>
                  <a:lnTo>
                    <a:pt x="1231" y="2"/>
                  </a:lnTo>
                  <a:lnTo>
                    <a:pt x="1231" y="5"/>
                  </a:lnTo>
                  <a:close/>
                  <a:moveTo>
                    <a:pt x="1254" y="5"/>
                  </a:moveTo>
                  <a:lnTo>
                    <a:pt x="1267" y="5"/>
                  </a:lnTo>
                  <a:lnTo>
                    <a:pt x="1267" y="1"/>
                  </a:lnTo>
                  <a:lnTo>
                    <a:pt x="1254" y="1"/>
                  </a:lnTo>
                  <a:lnTo>
                    <a:pt x="1254" y="5"/>
                  </a:lnTo>
                  <a:close/>
                  <a:moveTo>
                    <a:pt x="1277" y="5"/>
                  </a:moveTo>
                  <a:lnTo>
                    <a:pt x="1290" y="5"/>
                  </a:lnTo>
                  <a:lnTo>
                    <a:pt x="1290" y="1"/>
                  </a:lnTo>
                  <a:lnTo>
                    <a:pt x="1277" y="1"/>
                  </a:lnTo>
                  <a:lnTo>
                    <a:pt x="1277" y="5"/>
                  </a:lnTo>
                  <a:close/>
                  <a:moveTo>
                    <a:pt x="1300" y="5"/>
                  </a:moveTo>
                  <a:lnTo>
                    <a:pt x="1313" y="5"/>
                  </a:lnTo>
                  <a:lnTo>
                    <a:pt x="1313" y="1"/>
                  </a:lnTo>
                  <a:lnTo>
                    <a:pt x="1300" y="1"/>
                  </a:lnTo>
                  <a:lnTo>
                    <a:pt x="1300" y="5"/>
                  </a:lnTo>
                  <a:close/>
                  <a:moveTo>
                    <a:pt x="1323" y="5"/>
                  </a:moveTo>
                  <a:lnTo>
                    <a:pt x="1337" y="5"/>
                  </a:lnTo>
                  <a:lnTo>
                    <a:pt x="1337" y="1"/>
                  </a:lnTo>
                  <a:lnTo>
                    <a:pt x="1323" y="1"/>
                  </a:lnTo>
                  <a:lnTo>
                    <a:pt x="1323" y="5"/>
                  </a:lnTo>
                  <a:close/>
                  <a:moveTo>
                    <a:pt x="1347" y="5"/>
                  </a:moveTo>
                  <a:lnTo>
                    <a:pt x="1360" y="5"/>
                  </a:lnTo>
                  <a:lnTo>
                    <a:pt x="1360" y="1"/>
                  </a:lnTo>
                  <a:lnTo>
                    <a:pt x="1347" y="1"/>
                  </a:lnTo>
                  <a:lnTo>
                    <a:pt x="1347" y="5"/>
                  </a:lnTo>
                  <a:close/>
                  <a:moveTo>
                    <a:pt x="1370" y="5"/>
                  </a:moveTo>
                  <a:lnTo>
                    <a:pt x="1383" y="4"/>
                  </a:lnTo>
                  <a:lnTo>
                    <a:pt x="1383" y="1"/>
                  </a:lnTo>
                  <a:lnTo>
                    <a:pt x="1370" y="1"/>
                  </a:lnTo>
                  <a:lnTo>
                    <a:pt x="1370" y="5"/>
                  </a:lnTo>
                  <a:close/>
                  <a:moveTo>
                    <a:pt x="1393" y="4"/>
                  </a:moveTo>
                  <a:lnTo>
                    <a:pt x="1406" y="4"/>
                  </a:lnTo>
                  <a:lnTo>
                    <a:pt x="1406" y="1"/>
                  </a:lnTo>
                  <a:lnTo>
                    <a:pt x="1393" y="1"/>
                  </a:lnTo>
                  <a:lnTo>
                    <a:pt x="1393" y="4"/>
                  </a:lnTo>
                  <a:close/>
                  <a:moveTo>
                    <a:pt x="1416" y="4"/>
                  </a:moveTo>
                  <a:lnTo>
                    <a:pt x="1430" y="4"/>
                  </a:lnTo>
                  <a:lnTo>
                    <a:pt x="1430" y="1"/>
                  </a:lnTo>
                  <a:lnTo>
                    <a:pt x="1416" y="1"/>
                  </a:lnTo>
                  <a:lnTo>
                    <a:pt x="1416" y="4"/>
                  </a:lnTo>
                  <a:close/>
                  <a:moveTo>
                    <a:pt x="1440" y="4"/>
                  </a:moveTo>
                  <a:lnTo>
                    <a:pt x="1453" y="4"/>
                  </a:lnTo>
                  <a:lnTo>
                    <a:pt x="1453" y="1"/>
                  </a:lnTo>
                  <a:lnTo>
                    <a:pt x="1440" y="1"/>
                  </a:lnTo>
                  <a:lnTo>
                    <a:pt x="1440" y="4"/>
                  </a:lnTo>
                  <a:close/>
                  <a:moveTo>
                    <a:pt x="1463" y="4"/>
                  </a:moveTo>
                  <a:lnTo>
                    <a:pt x="1476" y="4"/>
                  </a:lnTo>
                  <a:lnTo>
                    <a:pt x="1476" y="1"/>
                  </a:lnTo>
                  <a:lnTo>
                    <a:pt x="1463" y="1"/>
                  </a:lnTo>
                  <a:lnTo>
                    <a:pt x="1463" y="4"/>
                  </a:lnTo>
                  <a:close/>
                  <a:moveTo>
                    <a:pt x="1486" y="4"/>
                  </a:moveTo>
                  <a:lnTo>
                    <a:pt x="1499" y="4"/>
                  </a:lnTo>
                  <a:lnTo>
                    <a:pt x="1499" y="1"/>
                  </a:lnTo>
                  <a:lnTo>
                    <a:pt x="1486" y="1"/>
                  </a:lnTo>
                  <a:lnTo>
                    <a:pt x="1486" y="4"/>
                  </a:lnTo>
                  <a:close/>
                  <a:moveTo>
                    <a:pt x="1509" y="4"/>
                  </a:moveTo>
                  <a:lnTo>
                    <a:pt x="1522" y="4"/>
                  </a:lnTo>
                  <a:lnTo>
                    <a:pt x="1522" y="1"/>
                  </a:lnTo>
                  <a:lnTo>
                    <a:pt x="1509" y="1"/>
                  </a:lnTo>
                  <a:lnTo>
                    <a:pt x="1509" y="4"/>
                  </a:lnTo>
                  <a:close/>
                  <a:moveTo>
                    <a:pt x="1532" y="4"/>
                  </a:moveTo>
                  <a:lnTo>
                    <a:pt x="1546" y="4"/>
                  </a:lnTo>
                  <a:lnTo>
                    <a:pt x="1546" y="1"/>
                  </a:lnTo>
                  <a:lnTo>
                    <a:pt x="1532" y="1"/>
                  </a:lnTo>
                  <a:lnTo>
                    <a:pt x="1532" y="4"/>
                  </a:lnTo>
                  <a:close/>
                  <a:moveTo>
                    <a:pt x="1556" y="4"/>
                  </a:moveTo>
                  <a:lnTo>
                    <a:pt x="1569" y="4"/>
                  </a:lnTo>
                  <a:lnTo>
                    <a:pt x="1569" y="1"/>
                  </a:lnTo>
                  <a:lnTo>
                    <a:pt x="1556" y="1"/>
                  </a:lnTo>
                  <a:lnTo>
                    <a:pt x="1556" y="4"/>
                  </a:lnTo>
                  <a:close/>
                  <a:moveTo>
                    <a:pt x="1579" y="4"/>
                  </a:moveTo>
                  <a:lnTo>
                    <a:pt x="1592" y="4"/>
                  </a:lnTo>
                  <a:lnTo>
                    <a:pt x="1592" y="1"/>
                  </a:lnTo>
                  <a:lnTo>
                    <a:pt x="1579" y="1"/>
                  </a:lnTo>
                  <a:lnTo>
                    <a:pt x="1579" y="4"/>
                  </a:lnTo>
                  <a:close/>
                  <a:moveTo>
                    <a:pt x="1602" y="4"/>
                  </a:moveTo>
                  <a:lnTo>
                    <a:pt x="1615" y="4"/>
                  </a:lnTo>
                  <a:lnTo>
                    <a:pt x="1615" y="1"/>
                  </a:lnTo>
                  <a:lnTo>
                    <a:pt x="1602" y="1"/>
                  </a:lnTo>
                  <a:lnTo>
                    <a:pt x="1602" y="4"/>
                  </a:lnTo>
                  <a:close/>
                  <a:moveTo>
                    <a:pt x="1625" y="4"/>
                  </a:moveTo>
                  <a:lnTo>
                    <a:pt x="1638" y="4"/>
                  </a:lnTo>
                  <a:lnTo>
                    <a:pt x="1638" y="1"/>
                  </a:lnTo>
                  <a:lnTo>
                    <a:pt x="1625" y="1"/>
                  </a:lnTo>
                  <a:lnTo>
                    <a:pt x="1625" y="4"/>
                  </a:lnTo>
                  <a:close/>
                  <a:moveTo>
                    <a:pt x="1648" y="4"/>
                  </a:moveTo>
                  <a:lnTo>
                    <a:pt x="1662" y="4"/>
                  </a:lnTo>
                  <a:lnTo>
                    <a:pt x="1662" y="1"/>
                  </a:lnTo>
                  <a:lnTo>
                    <a:pt x="1648" y="1"/>
                  </a:lnTo>
                  <a:lnTo>
                    <a:pt x="1648" y="4"/>
                  </a:lnTo>
                  <a:close/>
                  <a:moveTo>
                    <a:pt x="1672" y="4"/>
                  </a:moveTo>
                  <a:lnTo>
                    <a:pt x="1685" y="4"/>
                  </a:lnTo>
                  <a:lnTo>
                    <a:pt x="1685" y="1"/>
                  </a:lnTo>
                  <a:lnTo>
                    <a:pt x="1672" y="1"/>
                  </a:lnTo>
                  <a:lnTo>
                    <a:pt x="1672" y="4"/>
                  </a:lnTo>
                  <a:close/>
                  <a:moveTo>
                    <a:pt x="1695" y="4"/>
                  </a:moveTo>
                  <a:lnTo>
                    <a:pt x="1708" y="4"/>
                  </a:lnTo>
                  <a:lnTo>
                    <a:pt x="1708" y="1"/>
                  </a:lnTo>
                  <a:lnTo>
                    <a:pt x="1695" y="1"/>
                  </a:lnTo>
                  <a:lnTo>
                    <a:pt x="1695" y="4"/>
                  </a:lnTo>
                  <a:close/>
                  <a:moveTo>
                    <a:pt x="1718" y="4"/>
                  </a:moveTo>
                  <a:lnTo>
                    <a:pt x="1731" y="4"/>
                  </a:lnTo>
                  <a:lnTo>
                    <a:pt x="1731" y="0"/>
                  </a:lnTo>
                  <a:lnTo>
                    <a:pt x="1718" y="1"/>
                  </a:lnTo>
                  <a:lnTo>
                    <a:pt x="1718" y="4"/>
                  </a:lnTo>
                  <a:close/>
                  <a:moveTo>
                    <a:pt x="1741" y="4"/>
                  </a:moveTo>
                  <a:lnTo>
                    <a:pt x="1755" y="4"/>
                  </a:lnTo>
                  <a:lnTo>
                    <a:pt x="1755" y="0"/>
                  </a:lnTo>
                  <a:lnTo>
                    <a:pt x="1741" y="0"/>
                  </a:lnTo>
                  <a:lnTo>
                    <a:pt x="1741" y="4"/>
                  </a:lnTo>
                  <a:close/>
                  <a:moveTo>
                    <a:pt x="1765" y="4"/>
                  </a:moveTo>
                  <a:lnTo>
                    <a:pt x="1778" y="4"/>
                  </a:lnTo>
                  <a:lnTo>
                    <a:pt x="1778" y="0"/>
                  </a:lnTo>
                  <a:lnTo>
                    <a:pt x="1765" y="0"/>
                  </a:lnTo>
                  <a:lnTo>
                    <a:pt x="1765" y="4"/>
                  </a:lnTo>
                  <a:close/>
                  <a:moveTo>
                    <a:pt x="1788" y="4"/>
                  </a:moveTo>
                  <a:lnTo>
                    <a:pt x="1801" y="4"/>
                  </a:lnTo>
                  <a:lnTo>
                    <a:pt x="1801" y="0"/>
                  </a:lnTo>
                  <a:lnTo>
                    <a:pt x="1788" y="0"/>
                  </a:lnTo>
                  <a:lnTo>
                    <a:pt x="1788" y="4"/>
                  </a:lnTo>
                  <a:close/>
                  <a:moveTo>
                    <a:pt x="1811" y="4"/>
                  </a:moveTo>
                  <a:lnTo>
                    <a:pt x="1824" y="4"/>
                  </a:lnTo>
                  <a:lnTo>
                    <a:pt x="1824" y="0"/>
                  </a:lnTo>
                  <a:lnTo>
                    <a:pt x="1811" y="0"/>
                  </a:lnTo>
                  <a:lnTo>
                    <a:pt x="1811" y="4"/>
                  </a:lnTo>
                  <a:close/>
                  <a:moveTo>
                    <a:pt x="1834" y="4"/>
                  </a:moveTo>
                  <a:lnTo>
                    <a:pt x="1847" y="4"/>
                  </a:lnTo>
                  <a:lnTo>
                    <a:pt x="1847" y="0"/>
                  </a:lnTo>
                  <a:lnTo>
                    <a:pt x="1834" y="0"/>
                  </a:lnTo>
                  <a:lnTo>
                    <a:pt x="1834" y="4"/>
                  </a:lnTo>
                  <a:close/>
                  <a:moveTo>
                    <a:pt x="1857" y="4"/>
                  </a:moveTo>
                  <a:lnTo>
                    <a:pt x="1871" y="4"/>
                  </a:lnTo>
                  <a:lnTo>
                    <a:pt x="1871" y="0"/>
                  </a:lnTo>
                  <a:lnTo>
                    <a:pt x="1857" y="0"/>
                  </a:lnTo>
                  <a:lnTo>
                    <a:pt x="1857" y="4"/>
                  </a:lnTo>
                  <a:close/>
                  <a:moveTo>
                    <a:pt x="1881" y="4"/>
                  </a:moveTo>
                  <a:lnTo>
                    <a:pt x="1894" y="4"/>
                  </a:lnTo>
                  <a:lnTo>
                    <a:pt x="1894" y="0"/>
                  </a:lnTo>
                  <a:lnTo>
                    <a:pt x="1881" y="0"/>
                  </a:lnTo>
                  <a:lnTo>
                    <a:pt x="1881" y="4"/>
                  </a:lnTo>
                  <a:close/>
                  <a:moveTo>
                    <a:pt x="1904" y="4"/>
                  </a:moveTo>
                  <a:lnTo>
                    <a:pt x="1917" y="4"/>
                  </a:lnTo>
                  <a:lnTo>
                    <a:pt x="1917" y="0"/>
                  </a:lnTo>
                  <a:lnTo>
                    <a:pt x="1904" y="0"/>
                  </a:lnTo>
                  <a:lnTo>
                    <a:pt x="1904" y="4"/>
                  </a:lnTo>
                  <a:close/>
                  <a:moveTo>
                    <a:pt x="1927" y="4"/>
                  </a:moveTo>
                  <a:lnTo>
                    <a:pt x="1930" y="3"/>
                  </a:lnTo>
                  <a:lnTo>
                    <a:pt x="1930"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19" name="Freeform 20"/>
            <p:cNvSpPr>
              <a:spLocks noEditPoints="1"/>
            </p:cNvSpPr>
            <p:nvPr/>
          </p:nvSpPr>
          <p:spPr bwMode="auto">
            <a:xfrm>
              <a:off x="3395226" y="2856038"/>
              <a:ext cx="3063883" cy="11113"/>
            </a:xfrm>
            <a:custGeom>
              <a:avLst/>
              <a:gdLst>
                <a:gd name="T0" fmla="*/ 36 w 1930"/>
                <a:gd name="T1" fmla="*/ 7 h 7"/>
                <a:gd name="T2" fmla="*/ 46 w 1930"/>
                <a:gd name="T3" fmla="*/ 4 h 7"/>
                <a:gd name="T4" fmla="*/ 93 w 1930"/>
                <a:gd name="T5" fmla="*/ 7 h 7"/>
                <a:gd name="T6" fmla="*/ 129 w 1930"/>
                <a:gd name="T7" fmla="*/ 4 h 7"/>
                <a:gd name="T8" fmla="*/ 139 w 1930"/>
                <a:gd name="T9" fmla="*/ 7 h 7"/>
                <a:gd name="T10" fmla="*/ 199 w 1930"/>
                <a:gd name="T11" fmla="*/ 7 h 7"/>
                <a:gd name="T12" fmla="*/ 209 w 1930"/>
                <a:gd name="T13" fmla="*/ 4 h 7"/>
                <a:gd name="T14" fmla="*/ 255 w 1930"/>
                <a:gd name="T15" fmla="*/ 7 h 7"/>
                <a:gd name="T16" fmla="*/ 292 w 1930"/>
                <a:gd name="T17" fmla="*/ 3 h 7"/>
                <a:gd name="T18" fmla="*/ 302 w 1930"/>
                <a:gd name="T19" fmla="*/ 7 h 7"/>
                <a:gd name="T20" fmla="*/ 361 w 1930"/>
                <a:gd name="T21" fmla="*/ 7 h 7"/>
                <a:gd name="T22" fmla="*/ 371 w 1930"/>
                <a:gd name="T23" fmla="*/ 3 h 7"/>
                <a:gd name="T24" fmla="*/ 418 w 1930"/>
                <a:gd name="T25" fmla="*/ 6 h 7"/>
                <a:gd name="T26" fmla="*/ 454 w 1930"/>
                <a:gd name="T27" fmla="*/ 3 h 7"/>
                <a:gd name="T28" fmla="*/ 464 w 1930"/>
                <a:gd name="T29" fmla="*/ 6 h 7"/>
                <a:gd name="T30" fmla="*/ 524 w 1930"/>
                <a:gd name="T31" fmla="*/ 6 h 7"/>
                <a:gd name="T32" fmla="*/ 534 w 1930"/>
                <a:gd name="T33" fmla="*/ 3 h 7"/>
                <a:gd name="T34" fmla="*/ 580 w 1930"/>
                <a:gd name="T35" fmla="*/ 6 h 7"/>
                <a:gd name="T36" fmla="*/ 617 w 1930"/>
                <a:gd name="T37" fmla="*/ 3 h 7"/>
                <a:gd name="T38" fmla="*/ 627 w 1930"/>
                <a:gd name="T39" fmla="*/ 6 h 7"/>
                <a:gd name="T40" fmla="*/ 686 w 1930"/>
                <a:gd name="T41" fmla="*/ 6 h 7"/>
                <a:gd name="T42" fmla="*/ 696 w 1930"/>
                <a:gd name="T43" fmla="*/ 3 h 7"/>
                <a:gd name="T44" fmla="*/ 743 w 1930"/>
                <a:gd name="T45" fmla="*/ 6 h 7"/>
                <a:gd name="T46" fmla="*/ 779 w 1930"/>
                <a:gd name="T47" fmla="*/ 2 h 7"/>
                <a:gd name="T48" fmla="*/ 789 w 1930"/>
                <a:gd name="T49" fmla="*/ 6 h 7"/>
                <a:gd name="T50" fmla="*/ 849 w 1930"/>
                <a:gd name="T51" fmla="*/ 6 h 7"/>
                <a:gd name="T52" fmla="*/ 859 w 1930"/>
                <a:gd name="T53" fmla="*/ 2 h 7"/>
                <a:gd name="T54" fmla="*/ 905 w 1930"/>
                <a:gd name="T55" fmla="*/ 6 h 7"/>
                <a:gd name="T56" fmla="*/ 942 w 1930"/>
                <a:gd name="T57" fmla="*/ 2 h 7"/>
                <a:gd name="T58" fmla="*/ 952 w 1930"/>
                <a:gd name="T59" fmla="*/ 6 h 7"/>
                <a:gd name="T60" fmla="*/ 1011 w 1930"/>
                <a:gd name="T61" fmla="*/ 5 h 7"/>
                <a:gd name="T62" fmla="*/ 1021 w 1930"/>
                <a:gd name="T63" fmla="*/ 2 h 7"/>
                <a:gd name="T64" fmla="*/ 1068 w 1930"/>
                <a:gd name="T65" fmla="*/ 5 h 7"/>
                <a:gd name="T66" fmla="*/ 1104 w 1930"/>
                <a:gd name="T67" fmla="*/ 2 h 7"/>
                <a:gd name="T68" fmla="*/ 1114 w 1930"/>
                <a:gd name="T69" fmla="*/ 5 h 7"/>
                <a:gd name="T70" fmla="*/ 1174 w 1930"/>
                <a:gd name="T71" fmla="*/ 5 h 7"/>
                <a:gd name="T72" fmla="*/ 1184 w 1930"/>
                <a:gd name="T73" fmla="*/ 2 h 7"/>
                <a:gd name="T74" fmla="*/ 1230 w 1930"/>
                <a:gd name="T75" fmla="*/ 5 h 7"/>
                <a:gd name="T76" fmla="*/ 1267 w 1930"/>
                <a:gd name="T77" fmla="*/ 2 h 7"/>
                <a:gd name="T78" fmla="*/ 1277 w 1930"/>
                <a:gd name="T79" fmla="*/ 5 h 7"/>
                <a:gd name="T80" fmla="*/ 1336 w 1930"/>
                <a:gd name="T81" fmla="*/ 5 h 7"/>
                <a:gd name="T82" fmla="*/ 1346 w 1930"/>
                <a:gd name="T83" fmla="*/ 1 h 7"/>
                <a:gd name="T84" fmla="*/ 1393 w 1930"/>
                <a:gd name="T85" fmla="*/ 5 h 7"/>
                <a:gd name="T86" fmla="*/ 1429 w 1930"/>
                <a:gd name="T87" fmla="*/ 1 h 7"/>
                <a:gd name="T88" fmla="*/ 1439 w 1930"/>
                <a:gd name="T89" fmla="*/ 5 h 7"/>
                <a:gd name="T90" fmla="*/ 1499 w 1930"/>
                <a:gd name="T91" fmla="*/ 4 h 7"/>
                <a:gd name="T92" fmla="*/ 1509 w 1930"/>
                <a:gd name="T93" fmla="*/ 1 h 7"/>
                <a:gd name="T94" fmla="*/ 1555 w 1930"/>
                <a:gd name="T95" fmla="*/ 4 h 7"/>
                <a:gd name="T96" fmla="*/ 1592 w 1930"/>
                <a:gd name="T97" fmla="*/ 1 h 7"/>
                <a:gd name="T98" fmla="*/ 1602 w 1930"/>
                <a:gd name="T99" fmla="*/ 4 h 7"/>
                <a:gd name="T100" fmla="*/ 1661 w 1930"/>
                <a:gd name="T101" fmla="*/ 4 h 7"/>
                <a:gd name="T102" fmla="*/ 1671 w 1930"/>
                <a:gd name="T103" fmla="*/ 1 h 7"/>
                <a:gd name="T104" fmla="*/ 1718 w 1930"/>
                <a:gd name="T105" fmla="*/ 4 h 7"/>
                <a:gd name="T106" fmla="*/ 1754 w 1930"/>
                <a:gd name="T107" fmla="*/ 1 h 7"/>
                <a:gd name="T108" fmla="*/ 1764 w 1930"/>
                <a:gd name="T109" fmla="*/ 4 h 7"/>
                <a:gd name="T110" fmla="*/ 1824 w 1930"/>
                <a:gd name="T111" fmla="*/ 4 h 7"/>
                <a:gd name="T112" fmla="*/ 1834 w 1930"/>
                <a:gd name="T113" fmla="*/ 0 h 7"/>
                <a:gd name="T114" fmla="*/ 1880 w 1930"/>
                <a:gd name="T115" fmla="*/ 4 h 7"/>
                <a:gd name="T116" fmla="*/ 1917 w 1930"/>
                <a:gd name="T117" fmla="*/ 0 h 7"/>
                <a:gd name="T118" fmla="*/ 1927 w 1930"/>
                <a:gd name="T1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7">
                  <a:moveTo>
                    <a:pt x="0" y="7"/>
                  </a:moveTo>
                  <a:lnTo>
                    <a:pt x="13" y="7"/>
                  </a:lnTo>
                  <a:lnTo>
                    <a:pt x="13" y="4"/>
                  </a:lnTo>
                  <a:lnTo>
                    <a:pt x="0" y="4"/>
                  </a:lnTo>
                  <a:lnTo>
                    <a:pt x="0" y="7"/>
                  </a:lnTo>
                  <a:close/>
                  <a:moveTo>
                    <a:pt x="23" y="7"/>
                  </a:moveTo>
                  <a:lnTo>
                    <a:pt x="36" y="7"/>
                  </a:lnTo>
                  <a:lnTo>
                    <a:pt x="36" y="4"/>
                  </a:lnTo>
                  <a:lnTo>
                    <a:pt x="23" y="4"/>
                  </a:lnTo>
                  <a:lnTo>
                    <a:pt x="23" y="7"/>
                  </a:lnTo>
                  <a:close/>
                  <a:moveTo>
                    <a:pt x="46" y="7"/>
                  </a:moveTo>
                  <a:lnTo>
                    <a:pt x="60" y="7"/>
                  </a:lnTo>
                  <a:lnTo>
                    <a:pt x="60" y="4"/>
                  </a:lnTo>
                  <a:lnTo>
                    <a:pt x="46" y="4"/>
                  </a:lnTo>
                  <a:lnTo>
                    <a:pt x="46" y="7"/>
                  </a:lnTo>
                  <a:close/>
                  <a:moveTo>
                    <a:pt x="69" y="7"/>
                  </a:moveTo>
                  <a:lnTo>
                    <a:pt x="83" y="7"/>
                  </a:lnTo>
                  <a:lnTo>
                    <a:pt x="83" y="4"/>
                  </a:lnTo>
                  <a:lnTo>
                    <a:pt x="69" y="4"/>
                  </a:lnTo>
                  <a:lnTo>
                    <a:pt x="69" y="7"/>
                  </a:lnTo>
                  <a:close/>
                  <a:moveTo>
                    <a:pt x="93" y="7"/>
                  </a:moveTo>
                  <a:lnTo>
                    <a:pt x="106" y="7"/>
                  </a:lnTo>
                  <a:lnTo>
                    <a:pt x="106" y="4"/>
                  </a:lnTo>
                  <a:lnTo>
                    <a:pt x="93" y="4"/>
                  </a:lnTo>
                  <a:lnTo>
                    <a:pt x="93" y="7"/>
                  </a:lnTo>
                  <a:close/>
                  <a:moveTo>
                    <a:pt x="116" y="7"/>
                  </a:moveTo>
                  <a:lnTo>
                    <a:pt x="129" y="7"/>
                  </a:lnTo>
                  <a:lnTo>
                    <a:pt x="129" y="4"/>
                  </a:lnTo>
                  <a:lnTo>
                    <a:pt x="116" y="4"/>
                  </a:lnTo>
                  <a:lnTo>
                    <a:pt x="116" y="7"/>
                  </a:lnTo>
                  <a:close/>
                  <a:moveTo>
                    <a:pt x="139" y="7"/>
                  </a:moveTo>
                  <a:lnTo>
                    <a:pt x="152" y="7"/>
                  </a:lnTo>
                  <a:lnTo>
                    <a:pt x="152" y="4"/>
                  </a:lnTo>
                  <a:lnTo>
                    <a:pt x="139" y="4"/>
                  </a:lnTo>
                  <a:lnTo>
                    <a:pt x="139" y="7"/>
                  </a:lnTo>
                  <a:close/>
                  <a:moveTo>
                    <a:pt x="162" y="7"/>
                  </a:moveTo>
                  <a:lnTo>
                    <a:pt x="176" y="7"/>
                  </a:lnTo>
                  <a:lnTo>
                    <a:pt x="176" y="4"/>
                  </a:lnTo>
                  <a:lnTo>
                    <a:pt x="162" y="4"/>
                  </a:lnTo>
                  <a:lnTo>
                    <a:pt x="162" y="7"/>
                  </a:lnTo>
                  <a:close/>
                  <a:moveTo>
                    <a:pt x="186" y="7"/>
                  </a:moveTo>
                  <a:lnTo>
                    <a:pt x="199" y="7"/>
                  </a:lnTo>
                  <a:lnTo>
                    <a:pt x="199" y="4"/>
                  </a:lnTo>
                  <a:lnTo>
                    <a:pt x="186" y="4"/>
                  </a:lnTo>
                  <a:lnTo>
                    <a:pt x="186" y="7"/>
                  </a:lnTo>
                  <a:close/>
                  <a:moveTo>
                    <a:pt x="209" y="7"/>
                  </a:moveTo>
                  <a:lnTo>
                    <a:pt x="222" y="7"/>
                  </a:lnTo>
                  <a:lnTo>
                    <a:pt x="222" y="4"/>
                  </a:lnTo>
                  <a:lnTo>
                    <a:pt x="209" y="4"/>
                  </a:lnTo>
                  <a:lnTo>
                    <a:pt x="209" y="7"/>
                  </a:lnTo>
                  <a:close/>
                  <a:moveTo>
                    <a:pt x="232" y="7"/>
                  </a:moveTo>
                  <a:lnTo>
                    <a:pt x="245" y="7"/>
                  </a:lnTo>
                  <a:lnTo>
                    <a:pt x="245" y="4"/>
                  </a:lnTo>
                  <a:lnTo>
                    <a:pt x="232" y="4"/>
                  </a:lnTo>
                  <a:lnTo>
                    <a:pt x="232" y="7"/>
                  </a:lnTo>
                  <a:close/>
                  <a:moveTo>
                    <a:pt x="255" y="7"/>
                  </a:moveTo>
                  <a:lnTo>
                    <a:pt x="268" y="7"/>
                  </a:lnTo>
                  <a:lnTo>
                    <a:pt x="268" y="4"/>
                  </a:lnTo>
                  <a:lnTo>
                    <a:pt x="255" y="4"/>
                  </a:lnTo>
                  <a:lnTo>
                    <a:pt x="255" y="7"/>
                  </a:lnTo>
                  <a:close/>
                  <a:moveTo>
                    <a:pt x="278" y="7"/>
                  </a:moveTo>
                  <a:lnTo>
                    <a:pt x="292" y="7"/>
                  </a:lnTo>
                  <a:lnTo>
                    <a:pt x="292" y="3"/>
                  </a:lnTo>
                  <a:lnTo>
                    <a:pt x="278" y="3"/>
                  </a:lnTo>
                  <a:lnTo>
                    <a:pt x="278" y="7"/>
                  </a:lnTo>
                  <a:close/>
                  <a:moveTo>
                    <a:pt x="302" y="7"/>
                  </a:moveTo>
                  <a:lnTo>
                    <a:pt x="315" y="7"/>
                  </a:lnTo>
                  <a:lnTo>
                    <a:pt x="315" y="3"/>
                  </a:lnTo>
                  <a:lnTo>
                    <a:pt x="302" y="3"/>
                  </a:lnTo>
                  <a:lnTo>
                    <a:pt x="302" y="7"/>
                  </a:lnTo>
                  <a:close/>
                  <a:moveTo>
                    <a:pt x="325" y="7"/>
                  </a:moveTo>
                  <a:lnTo>
                    <a:pt x="338" y="7"/>
                  </a:lnTo>
                  <a:lnTo>
                    <a:pt x="338" y="3"/>
                  </a:lnTo>
                  <a:lnTo>
                    <a:pt x="325" y="3"/>
                  </a:lnTo>
                  <a:lnTo>
                    <a:pt x="325" y="7"/>
                  </a:lnTo>
                  <a:close/>
                  <a:moveTo>
                    <a:pt x="348" y="7"/>
                  </a:moveTo>
                  <a:lnTo>
                    <a:pt x="361" y="7"/>
                  </a:lnTo>
                  <a:lnTo>
                    <a:pt x="361" y="3"/>
                  </a:lnTo>
                  <a:lnTo>
                    <a:pt x="348" y="3"/>
                  </a:lnTo>
                  <a:lnTo>
                    <a:pt x="348" y="7"/>
                  </a:lnTo>
                  <a:close/>
                  <a:moveTo>
                    <a:pt x="371" y="7"/>
                  </a:moveTo>
                  <a:lnTo>
                    <a:pt x="385" y="7"/>
                  </a:lnTo>
                  <a:lnTo>
                    <a:pt x="385" y="3"/>
                  </a:lnTo>
                  <a:lnTo>
                    <a:pt x="371" y="3"/>
                  </a:lnTo>
                  <a:lnTo>
                    <a:pt x="371" y="7"/>
                  </a:lnTo>
                  <a:close/>
                  <a:moveTo>
                    <a:pt x="394" y="7"/>
                  </a:moveTo>
                  <a:lnTo>
                    <a:pt x="408" y="7"/>
                  </a:lnTo>
                  <a:lnTo>
                    <a:pt x="408" y="3"/>
                  </a:lnTo>
                  <a:lnTo>
                    <a:pt x="394" y="3"/>
                  </a:lnTo>
                  <a:lnTo>
                    <a:pt x="394" y="7"/>
                  </a:lnTo>
                  <a:close/>
                  <a:moveTo>
                    <a:pt x="418" y="6"/>
                  </a:moveTo>
                  <a:lnTo>
                    <a:pt x="431" y="6"/>
                  </a:lnTo>
                  <a:lnTo>
                    <a:pt x="431" y="3"/>
                  </a:lnTo>
                  <a:lnTo>
                    <a:pt x="418" y="3"/>
                  </a:lnTo>
                  <a:lnTo>
                    <a:pt x="418" y="6"/>
                  </a:lnTo>
                  <a:close/>
                  <a:moveTo>
                    <a:pt x="441" y="6"/>
                  </a:moveTo>
                  <a:lnTo>
                    <a:pt x="454" y="6"/>
                  </a:lnTo>
                  <a:lnTo>
                    <a:pt x="454" y="3"/>
                  </a:lnTo>
                  <a:lnTo>
                    <a:pt x="441" y="3"/>
                  </a:lnTo>
                  <a:lnTo>
                    <a:pt x="441" y="6"/>
                  </a:lnTo>
                  <a:close/>
                  <a:moveTo>
                    <a:pt x="464" y="6"/>
                  </a:moveTo>
                  <a:lnTo>
                    <a:pt x="477" y="6"/>
                  </a:lnTo>
                  <a:lnTo>
                    <a:pt x="477" y="3"/>
                  </a:lnTo>
                  <a:lnTo>
                    <a:pt x="464" y="3"/>
                  </a:lnTo>
                  <a:lnTo>
                    <a:pt x="464" y="6"/>
                  </a:lnTo>
                  <a:close/>
                  <a:moveTo>
                    <a:pt x="487" y="6"/>
                  </a:moveTo>
                  <a:lnTo>
                    <a:pt x="501" y="6"/>
                  </a:lnTo>
                  <a:lnTo>
                    <a:pt x="501" y="3"/>
                  </a:lnTo>
                  <a:lnTo>
                    <a:pt x="487" y="3"/>
                  </a:lnTo>
                  <a:lnTo>
                    <a:pt x="487" y="6"/>
                  </a:lnTo>
                  <a:close/>
                  <a:moveTo>
                    <a:pt x="511" y="6"/>
                  </a:moveTo>
                  <a:lnTo>
                    <a:pt x="524" y="6"/>
                  </a:lnTo>
                  <a:lnTo>
                    <a:pt x="524" y="3"/>
                  </a:lnTo>
                  <a:lnTo>
                    <a:pt x="511" y="3"/>
                  </a:lnTo>
                  <a:lnTo>
                    <a:pt x="511" y="6"/>
                  </a:lnTo>
                  <a:close/>
                  <a:moveTo>
                    <a:pt x="534" y="6"/>
                  </a:moveTo>
                  <a:lnTo>
                    <a:pt x="547" y="6"/>
                  </a:lnTo>
                  <a:lnTo>
                    <a:pt x="547" y="3"/>
                  </a:lnTo>
                  <a:lnTo>
                    <a:pt x="534" y="3"/>
                  </a:lnTo>
                  <a:lnTo>
                    <a:pt x="534" y="6"/>
                  </a:lnTo>
                  <a:close/>
                  <a:moveTo>
                    <a:pt x="557" y="6"/>
                  </a:moveTo>
                  <a:lnTo>
                    <a:pt x="570" y="6"/>
                  </a:lnTo>
                  <a:lnTo>
                    <a:pt x="570" y="3"/>
                  </a:lnTo>
                  <a:lnTo>
                    <a:pt x="557" y="3"/>
                  </a:lnTo>
                  <a:lnTo>
                    <a:pt x="557" y="6"/>
                  </a:lnTo>
                  <a:close/>
                  <a:moveTo>
                    <a:pt x="580" y="6"/>
                  </a:moveTo>
                  <a:lnTo>
                    <a:pt x="593" y="6"/>
                  </a:lnTo>
                  <a:lnTo>
                    <a:pt x="593" y="3"/>
                  </a:lnTo>
                  <a:lnTo>
                    <a:pt x="580" y="3"/>
                  </a:lnTo>
                  <a:lnTo>
                    <a:pt x="580" y="6"/>
                  </a:lnTo>
                  <a:close/>
                  <a:moveTo>
                    <a:pt x="603" y="6"/>
                  </a:moveTo>
                  <a:lnTo>
                    <a:pt x="617" y="6"/>
                  </a:lnTo>
                  <a:lnTo>
                    <a:pt x="617" y="3"/>
                  </a:lnTo>
                  <a:lnTo>
                    <a:pt x="603" y="3"/>
                  </a:lnTo>
                  <a:lnTo>
                    <a:pt x="603" y="6"/>
                  </a:lnTo>
                  <a:close/>
                  <a:moveTo>
                    <a:pt x="627" y="6"/>
                  </a:moveTo>
                  <a:lnTo>
                    <a:pt x="640" y="6"/>
                  </a:lnTo>
                  <a:lnTo>
                    <a:pt x="640" y="3"/>
                  </a:lnTo>
                  <a:lnTo>
                    <a:pt x="627" y="3"/>
                  </a:lnTo>
                  <a:lnTo>
                    <a:pt x="627" y="6"/>
                  </a:lnTo>
                  <a:close/>
                  <a:moveTo>
                    <a:pt x="650" y="6"/>
                  </a:moveTo>
                  <a:lnTo>
                    <a:pt x="663" y="6"/>
                  </a:lnTo>
                  <a:lnTo>
                    <a:pt x="663" y="3"/>
                  </a:lnTo>
                  <a:lnTo>
                    <a:pt x="650" y="3"/>
                  </a:lnTo>
                  <a:lnTo>
                    <a:pt x="650" y="6"/>
                  </a:lnTo>
                  <a:close/>
                  <a:moveTo>
                    <a:pt x="673" y="6"/>
                  </a:moveTo>
                  <a:lnTo>
                    <a:pt x="686" y="6"/>
                  </a:lnTo>
                  <a:lnTo>
                    <a:pt x="686" y="3"/>
                  </a:lnTo>
                  <a:lnTo>
                    <a:pt x="673" y="3"/>
                  </a:lnTo>
                  <a:lnTo>
                    <a:pt x="673" y="6"/>
                  </a:lnTo>
                  <a:close/>
                  <a:moveTo>
                    <a:pt x="696" y="6"/>
                  </a:moveTo>
                  <a:lnTo>
                    <a:pt x="710" y="6"/>
                  </a:lnTo>
                  <a:lnTo>
                    <a:pt x="710" y="3"/>
                  </a:lnTo>
                  <a:lnTo>
                    <a:pt x="696" y="3"/>
                  </a:lnTo>
                  <a:lnTo>
                    <a:pt x="696" y="6"/>
                  </a:lnTo>
                  <a:close/>
                  <a:moveTo>
                    <a:pt x="720" y="6"/>
                  </a:moveTo>
                  <a:lnTo>
                    <a:pt x="733" y="6"/>
                  </a:lnTo>
                  <a:lnTo>
                    <a:pt x="733" y="3"/>
                  </a:lnTo>
                  <a:lnTo>
                    <a:pt x="720" y="3"/>
                  </a:lnTo>
                  <a:lnTo>
                    <a:pt x="720" y="6"/>
                  </a:lnTo>
                  <a:close/>
                  <a:moveTo>
                    <a:pt x="743" y="6"/>
                  </a:moveTo>
                  <a:lnTo>
                    <a:pt x="756" y="6"/>
                  </a:lnTo>
                  <a:lnTo>
                    <a:pt x="756" y="3"/>
                  </a:lnTo>
                  <a:lnTo>
                    <a:pt x="743" y="3"/>
                  </a:lnTo>
                  <a:lnTo>
                    <a:pt x="743" y="6"/>
                  </a:lnTo>
                  <a:close/>
                  <a:moveTo>
                    <a:pt x="766" y="6"/>
                  </a:moveTo>
                  <a:lnTo>
                    <a:pt x="779" y="6"/>
                  </a:lnTo>
                  <a:lnTo>
                    <a:pt x="779" y="2"/>
                  </a:lnTo>
                  <a:lnTo>
                    <a:pt x="766" y="2"/>
                  </a:lnTo>
                  <a:lnTo>
                    <a:pt x="766" y="6"/>
                  </a:lnTo>
                  <a:close/>
                  <a:moveTo>
                    <a:pt x="789" y="6"/>
                  </a:moveTo>
                  <a:lnTo>
                    <a:pt x="802" y="6"/>
                  </a:lnTo>
                  <a:lnTo>
                    <a:pt x="802" y="2"/>
                  </a:lnTo>
                  <a:lnTo>
                    <a:pt x="789" y="2"/>
                  </a:lnTo>
                  <a:lnTo>
                    <a:pt x="789" y="6"/>
                  </a:lnTo>
                  <a:close/>
                  <a:moveTo>
                    <a:pt x="812" y="6"/>
                  </a:moveTo>
                  <a:lnTo>
                    <a:pt x="826" y="6"/>
                  </a:lnTo>
                  <a:lnTo>
                    <a:pt x="826" y="2"/>
                  </a:lnTo>
                  <a:lnTo>
                    <a:pt x="812" y="2"/>
                  </a:lnTo>
                  <a:lnTo>
                    <a:pt x="812" y="6"/>
                  </a:lnTo>
                  <a:close/>
                  <a:moveTo>
                    <a:pt x="836" y="6"/>
                  </a:moveTo>
                  <a:lnTo>
                    <a:pt x="849" y="6"/>
                  </a:lnTo>
                  <a:lnTo>
                    <a:pt x="849" y="2"/>
                  </a:lnTo>
                  <a:lnTo>
                    <a:pt x="836" y="2"/>
                  </a:lnTo>
                  <a:lnTo>
                    <a:pt x="836" y="6"/>
                  </a:lnTo>
                  <a:close/>
                  <a:moveTo>
                    <a:pt x="859" y="6"/>
                  </a:moveTo>
                  <a:lnTo>
                    <a:pt x="872" y="6"/>
                  </a:lnTo>
                  <a:lnTo>
                    <a:pt x="872" y="2"/>
                  </a:lnTo>
                  <a:lnTo>
                    <a:pt x="859" y="2"/>
                  </a:lnTo>
                  <a:lnTo>
                    <a:pt x="859" y="6"/>
                  </a:lnTo>
                  <a:close/>
                  <a:moveTo>
                    <a:pt x="882" y="6"/>
                  </a:moveTo>
                  <a:lnTo>
                    <a:pt x="895" y="6"/>
                  </a:lnTo>
                  <a:lnTo>
                    <a:pt x="895" y="2"/>
                  </a:lnTo>
                  <a:lnTo>
                    <a:pt x="882" y="2"/>
                  </a:lnTo>
                  <a:lnTo>
                    <a:pt x="882" y="6"/>
                  </a:lnTo>
                  <a:close/>
                  <a:moveTo>
                    <a:pt x="905" y="6"/>
                  </a:moveTo>
                  <a:lnTo>
                    <a:pt x="918" y="6"/>
                  </a:lnTo>
                  <a:lnTo>
                    <a:pt x="918" y="2"/>
                  </a:lnTo>
                  <a:lnTo>
                    <a:pt x="905" y="2"/>
                  </a:lnTo>
                  <a:lnTo>
                    <a:pt x="905" y="6"/>
                  </a:lnTo>
                  <a:close/>
                  <a:moveTo>
                    <a:pt x="928" y="6"/>
                  </a:moveTo>
                  <a:lnTo>
                    <a:pt x="942" y="6"/>
                  </a:lnTo>
                  <a:lnTo>
                    <a:pt x="942" y="2"/>
                  </a:lnTo>
                  <a:lnTo>
                    <a:pt x="928" y="2"/>
                  </a:lnTo>
                  <a:lnTo>
                    <a:pt x="928" y="6"/>
                  </a:lnTo>
                  <a:close/>
                  <a:moveTo>
                    <a:pt x="952" y="6"/>
                  </a:moveTo>
                  <a:lnTo>
                    <a:pt x="965" y="6"/>
                  </a:lnTo>
                  <a:lnTo>
                    <a:pt x="965" y="2"/>
                  </a:lnTo>
                  <a:lnTo>
                    <a:pt x="952" y="2"/>
                  </a:lnTo>
                  <a:lnTo>
                    <a:pt x="952" y="6"/>
                  </a:lnTo>
                  <a:close/>
                  <a:moveTo>
                    <a:pt x="975" y="5"/>
                  </a:moveTo>
                  <a:lnTo>
                    <a:pt x="988" y="5"/>
                  </a:lnTo>
                  <a:lnTo>
                    <a:pt x="988" y="2"/>
                  </a:lnTo>
                  <a:lnTo>
                    <a:pt x="975" y="2"/>
                  </a:lnTo>
                  <a:lnTo>
                    <a:pt x="975" y="5"/>
                  </a:lnTo>
                  <a:close/>
                  <a:moveTo>
                    <a:pt x="998" y="5"/>
                  </a:moveTo>
                  <a:lnTo>
                    <a:pt x="1011" y="5"/>
                  </a:lnTo>
                  <a:lnTo>
                    <a:pt x="1011" y="2"/>
                  </a:lnTo>
                  <a:lnTo>
                    <a:pt x="998" y="2"/>
                  </a:lnTo>
                  <a:lnTo>
                    <a:pt x="998" y="5"/>
                  </a:lnTo>
                  <a:close/>
                  <a:moveTo>
                    <a:pt x="1021" y="5"/>
                  </a:moveTo>
                  <a:lnTo>
                    <a:pt x="1035" y="5"/>
                  </a:lnTo>
                  <a:lnTo>
                    <a:pt x="1035" y="2"/>
                  </a:lnTo>
                  <a:lnTo>
                    <a:pt x="1021" y="2"/>
                  </a:lnTo>
                  <a:lnTo>
                    <a:pt x="1021" y="5"/>
                  </a:lnTo>
                  <a:close/>
                  <a:moveTo>
                    <a:pt x="1045" y="5"/>
                  </a:moveTo>
                  <a:lnTo>
                    <a:pt x="1058" y="5"/>
                  </a:lnTo>
                  <a:lnTo>
                    <a:pt x="1058" y="2"/>
                  </a:lnTo>
                  <a:lnTo>
                    <a:pt x="1045" y="2"/>
                  </a:lnTo>
                  <a:lnTo>
                    <a:pt x="1045" y="5"/>
                  </a:lnTo>
                  <a:close/>
                  <a:moveTo>
                    <a:pt x="1068" y="5"/>
                  </a:moveTo>
                  <a:lnTo>
                    <a:pt x="1081" y="5"/>
                  </a:lnTo>
                  <a:lnTo>
                    <a:pt x="1081" y="2"/>
                  </a:lnTo>
                  <a:lnTo>
                    <a:pt x="1068" y="2"/>
                  </a:lnTo>
                  <a:lnTo>
                    <a:pt x="1068" y="5"/>
                  </a:lnTo>
                  <a:close/>
                  <a:moveTo>
                    <a:pt x="1091" y="5"/>
                  </a:moveTo>
                  <a:lnTo>
                    <a:pt x="1104" y="5"/>
                  </a:lnTo>
                  <a:lnTo>
                    <a:pt x="1104" y="2"/>
                  </a:lnTo>
                  <a:lnTo>
                    <a:pt x="1091" y="2"/>
                  </a:lnTo>
                  <a:lnTo>
                    <a:pt x="1091" y="5"/>
                  </a:lnTo>
                  <a:close/>
                  <a:moveTo>
                    <a:pt x="1114" y="5"/>
                  </a:moveTo>
                  <a:lnTo>
                    <a:pt x="1127" y="5"/>
                  </a:lnTo>
                  <a:lnTo>
                    <a:pt x="1127" y="2"/>
                  </a:lnTo>
                  <a:lnTo>
                    <a:pt x="1114" y="2"/>
                  </a:lnTo>
                  <a:lnTo>
                    <a:pt x="1114" y="5"/>
                  </a:lnTo>
                  <a:close/>
                  <a:moveTo>
                    <a:pt x="1137" y="5"/>
                  </a:moveTo>
                  <a:lnTo>
                    <a:pt x="1151" y="5"/>
                  </a:lnTo>
                  <a:lnTo>
                    <a:pt x="1151" y="2"/>
                  </a:lnTo>
                  <a:lnTo>
                    <a:pt x="1137" y="2"/>
                  </a:lnTo>
                  <a:lnTo>
                    <a:pt x="1137" y="5"/>
                  </a:lnTo>
                  <a:close/>
                  <a:moveTo>
                    <a:pt x="1161" y="5"/>
                  </a:moveTo>
                  <a:lnTo>
                    <a:pt x="1174" y="5"/>
                  </a:lnTo>
                  <a:lnTo>
                    <a:pt x="1174" y="2"/>
                  </a:lnTo>
                  <a:lnTo>
                    <a:pt x="1161" y="2"/>
                  </a:lnTo>
                  <a:lnTo>
                    <a:pt x="1161" y="5"/>
                  </a:lnTo>
                  <a:close/>
                  <a:moveTo>
                    <a:pt x="1184" y="5"/>
                  </a:moveTo>
                  <a:lnTo>
                    <a:pt x="1197" y="5"/>
                  </a:lnTo>
                  <a:lnTo>
                    <a:pt x="1197" y="2"/>
                  </a:lnTo>
                  <a:lnTo>
                    <a:pt x="1184" y="2"/>
                  </a:lnTo>
                  <a:lnTo>
                    <a:pt x="1184" y="5"/>
                  </a:lnTo>
                  <a:close/>
                  <a:moveTo>
                    <a:pt x="1207" y="5"/>
                  </a:moveTo>
                  <a:lnTo>
                    <a:pt x="1220" y="5"/>
                  </a:lnTo>
                  <a:lnTo>
                    <a:pt x="1220" y="2"/>
                  </a:lnTo>
                  <a:lnTo>
                    <a:pt x="1207" y="2"/>
                  </a:lnTo>
                  <a:lnTo>
                    <a:pt x="1207" y="5"/>
                  </a:lnTo>
                  <a:close/>
                  <a:moveTo>
                    <a:pt x="1230" y="5"/>
                  </a:moveTo>
                  <a:lnTo>
                    <a:pt x="1244" y="5"/>
                  </a:lnTo>
                  <a:lnTo>
                    <a:pt x="1244" y="2"/>
                  </a:lnTo>
                  <a:lnTo>
                    <a:pt x="1230" y="2"/>
                  </a:lnTo>
                  <a:lnTo>
                    <a:pt x="1230" y="5"/>
                  </a:lnTo>
                  <a:close/>
                  <a:moveTo>
                    <a:pt x="1253" y="5"/>
                  </a:moveTo>
                  <a:lnTo>
                    <a:pt x="1267" y="5"/>
                  </a:lnTo>
                  <a:lnTo>
                    <a:pt x="1267" y="2"/>
                  </a:lnTo>
                  <a:lnTo>
                    <a:pt x="1253" y="2"/>
                  </a:lnTo>
                  <a:lnTo>
                    <a:pt x="1253" y="5"/>
                  </a:lnTo>
                  <a:close/>
                  <a:moveTo>
                    <a:pt x="1277" y="5"/>
                  </a:moveTo>
                  <a:lnTo>
                    <a:pt x="1290" y="5"/>
                  </a:lnTo>
                  <a:lnTo>
                    <a:pt x="1290" y="2"/>
                  </a:lnTo>
                  <a:lnTo>
                    <a:pt x="1277" y="2"/>
                  </a:lnTo>
                  <a:lnTo>
                    <a:pt x="1277" y="5"/>
                  </a:lnTo>
                  <a:close/>
                  <a:moveTo>
                    <a:pt x="1300" y="5"/>
                  </a:moveTo>
                  <a:lnTo>
                    <a:pt x="1313" y="5"/>
                  </a:lnTo>
                  <a:lnTo>
                    <a:pt x="1313" y="1"/>
                  </a:lnTo>
                  <a:lnTo>
                    <a:pt x="1300" y="2"/>
                  </a:lnTo>
                  <a:lnTo>
                    <a:pt x="1300" y="5"/>
                  </a:lnTo>
                  <a:close/>
                  <a:moveTo>
                    <a:pt x="1323" y="5"/>
                  </a:moveTo>
                  <a:lnTo>
                    <a:pt x="1336" y="5"/>
                  </a:lnTo>
                  <a:lnTo>
                    <a:pt x="1336" y="1"/>
                  </a:lnTo>
                  <a:lnTo>
                    <a:pt x="1323" y="1"/>
                  </a:lnTo>
                  <a:lnTo>
                    <a:pt x="1323" y="5"/>
                  </a:lnTo>
                  <a:close/>
                  <a:moveTo>
                    <a:pt x="1346" y="5"/>
                  </a:moveTo>
                  <a:lnTo>
                    <a:pt x="1360" y="5"/>
                  </a:lnTo>
                  <a:lnTo>
                    <a:pt x="1360" y="1"/>
                  </a:lnTo>
                  <a:lnTo>
                    <a:pt x="1346" y="1"/>
                  </a:lnTo>
                  <a:lnTo>
                    <a:pt x="1346" y="5"/>
                  </a:lnTo>
                  <a:close/>
                  <a:moveTo>
                    <a:pt x="1370" y="5"/>
                  </a:moveTo>
                  <a:lnTo>
                    <a:pt x="1383" y="5"/>
                  </a:lnTo>
                  <a:lnTo>
                    <a:pt x="1383" y="1"/>
                  </a:lnTo>
                  <a:lnTo>
                    <a:pt x="1370" y="1"/>
                  </a:lnTo>
                  <a:lnTo>
                    <a:pt x="1370" y="5"/>
                  </a:lnTo>
                  <a:close/>
                  <a:moveTo>
                    <a:pt x="1393" y="5"/>
                  </a:moveTo>
                  <a:lnTo>
                    <a:pt x="1406" y="5"/>
                  </a:lnTo>
                  <a:lnTo>
                    <a:pt x="1406" y="1"/>
                  </a:lnTo>
                  <a:lnTo>
                    <a:pt x="1393" y="1"/>
                  </a:lnTo>
                  <a:lnTo>
                    <a:pt x="1393" y="5"/>
                  </a:lnTo>
                  <a:close/>
                  <a:moveTo>
                    <a:pt x="1416" y="5"/>
                  </a:moveTo>
                  <a:lnTo>
                    <a:pt x="1429" y="5"/>
                  </a:lnTo>
                  <a:lnTo>
                    <a:pt x="1429" y="1"/>
                  </a:lnTo>
                  <a:lnTo>
                    <a:pt x="1416" y="1"/>
                  </a:lnTo>
                  <a:lnTo>
                    <a:pt x="1416" y="5"/>
                  </a:lnTo>
                  <a:close/>
                  <a:moveTo>
                    <a:pt x="1439" y="5"/>
                  </a:moveTo>
                  <a:lnTo>
                    <a:pt x="1452" y="4"/>
                  </a:lnTo>
                  <a:lnTo>
                    <a:pt x="1452" y="1"/>
                  </a:lnTo>
                  <a:lnTo>
                    <a:pt x="1439" y="1"/>
                  </a:lnTo>
                  <a:lnTo>
                    <a:pt x="1439" y="5"/>
                  </a:lnTo>
                  <a:close/>
                  <a:moveTo>
                    <a:pt x="1462" y="4"/>
                  </a:moveTo>
                  <a:lnTo>
                    <a:pt x="1476" y="4"/>
                  </a:lnTo>
                  <a:lnTo>
                    <a:pt x="1476" y="1"/>
                  </a:lnTo>
                  <a:lnTo>
                    <a:pt x="1462" y="1"/>
                  </a:lnTo>
                  <a:lnTo>
                    <a:pt x="1462" y="4"/>
                  </a:lnTo>
                  <a:close/>
                  <a:moveTo>
                    <a:pt x="1486" y="4"/>
                  </a:moveTo>
                  <a:lnTo>
                    <a:pt x="1499" y="4"/>
                  </a:lnTo>
                  <a:lnTo>
                    <a:pt x="1499" y="1"/>
                  </a:lnTo>
                  <a:lnTo>
                    <a:pt x="1486" y="1"/>
                  </a:lnTo>
                  <a:lnTo>
                    <a:pt x="1486" y="4"/>
                  </a:lnTo>
                  <a:close/>
                  <a:moveTo>
                    <a:pt x="1509" y="4"/>
                  </a:moveTo>
                  <a:lnTo>
                    <a:pt x="1522" y="4"/>
                  </a:lnTo>
                  <a:lnTo>
                    <a:pt x="1522" y="1"/>
                  </a:lnTo>
                  <a:lnTo>
                    <a:pt x="1509" y="1"/>
                  </a:lnTo>
                  <a:lnTo>
                    <a:pt x="1509" y="4"/>
                  </a:lnTo>
                  <a:close/>
                  <a:moveTo>
                    <a:pt x="1532" y="4"/>
                  </a:moveTo>
                  <a:lnTo>
                    <a:pt x="1545" y="4"/>
                  </a:lnTo>
                  <a:lnTo>
                    <a:pt x="1545" y="1"/>
                  </a:lnTo>
                  <a:lnTo>
                    <a:pt x="1532" y="1"/>
                  </a:lnTo>
                  <a:lnTo>
                    <a:pt x="1532" y="4"/>
                  </a:lnTo>
                  <a:close/>
                  <a:moveTo>
                    <a:pt x="1555" y="4"/>
                  </a:moveTo>
                  <a:lnTo>
                    <a:pt x="1569" y="4"/>
                  </a:lnTo>
                  <a:lnTo>
                    <a:pt x="1569" y="1"/>
                  </a:lnTo>
                  <a:lnTo>
                    <a:pt x="1555" y="1"/>
                  </a:lnTo>
                  <a:lnTo>
                    <a:pt x="1555" y="4"/>
                  </a:lnTo>
                  <a:close/>
                  <a:moveTo>
                    <a:pt x="1578" y="4"/>
                  </a:moveTo>
                  <a:lnTo>
                    <a:pt x="1592" y="4"/>
                  </a:lnTo>
                  <a:lnTo>
                    <a:pt x="1592" y="1"/>
                  </a:lnTo>
                  <a:lnTo>
                    <a:pt x="1578" y="1"/>
                  </a:lnTo>
                  <a:lnTo>
                    <a:pt x="1578" y="4"/>
                  </a:lnTo>
                  <a:close/>
                  <a:moveTo>
                    <a:pt x="1602" y="4"/>
                  </a:moveTo>
                  <a:lnTo>
                    <a:pt x="1615" y="4"/>
                  </a:lnTo>
                  <a:lnTo>
                    <a:pt x="1615" y="1"/>
                  </a:lnTo>
                  <a:lnTo>
                    <a:pt x="1602" y="1"/>
                  </a:lnTo>
                  <a:lnTo>
                    <a:pt x="1602" y="4"/>
                  </a:lnTo>
                  <a:close/>
                  <a:moveTo>
                    <a:pt x="1625" y="4"/>
                  </a:moveTo>
                  <a:lnTo>
                    <a:pt x="1638" y="4"/>
                  </a:lnTo>
                  <a:lnTo>
                    <a:pt x="1638" y="1"/>
                  </a:lnTo>
                  <a:lnTo>
                    <a:pt x="1625" y="1"/>
                  </a:lnTo>
                  <a:lnTo>
                    <a:pt x="1625" y="4"/>
                  </a:lnTo>
                  <a:close/>
                  <a:moveTo>
                    <a:pt x="1648" y="4"/>
                  </a:moveTo>
                  <a:lnTo>
                    <a:pt x="1661" y="4"/>
                  </a:lnTo>
                  <a:lnTo>
                    <a:pt x="1661" y="1"/>
                  </a:lnTo>
                  <a:lnTo>
                    <a:pt x="1648" y="1"/>
                  </a:lnTo>
                  <a:lnTo>
                    <a:pt x="1648" y="4"/>
                  </a:lnTo>
                  <a:close/>
                  <a:moveTo>
                    <a:pt x="1671" y="4"/>
                  </a:moveTo>
                  <a:lnTo>
                    <a:pt x="1685" y="4"/>
                  </a:lnTo>
                  <a:lnTo>
                    <a:pt x="1685" y="1"/>
                  </a:lnTo>
                  <a:lnTo>
                    <a:pt x="1671" y="1"/>
                  </a:lnTo>
                  <a:lnTo>
                    <a:pt x="1671" y="4"/>
                  </a:lnTo>
                  <a:close/>
                  <a:moveTo>
                    <a:pt x="1695" y="4"/>
                  </a:moveTo>
                  <a:lnTo>
                    <a:pt x="1708" y="4"/>
                  </a:lnTo>
                  <a:lnTo>
                    <a:pt x="1708" y="1"/>
                  </a:lnTo>
                  <a:lnTo>
                    <a:pt x="1695" y="1"/>
                  </a:lnTo>
                  <a:lnTo>
                    <a:pt x="1695" y="4"/>
                  </a:lnTo>
                  <a:close/>
                  <a:moveTo>
                    <a:pt x="1718" y="4"/>
                  </a:moveTo>
                  <a:lnTo>
                    <a:pt x="1731" y="4"/>
                  </a:lnTo>
                  <a:lnTo>
                    <a:pt x="1731" y="1"/>
                  </a:lnTo>
                  <a:lnTo>
                    <a:pt x="1718" y="1"/>
                  </a:lnTo>
                  <a:lnTo>
                    <a:pt x="1718" y="4"/>
                  </a:lnTo>
                  <a:close/>
                  <a:moveTo>
                    <a:pt x="1741" y="4"/>
                  </a:moveTo>
                  <a:lnTo>
                    <a:pt x="1754" y="4"/>
                  </a:lnTo>
                  <a:lnTo>
                    <a:pt x="1754" y="1"/>
                  </a:lnTo>
                  <a:lnTo>
                    <a:pt x="1741" y="1"/>
                  </a:lnTo>
                  <a:lnTo>
                    <a:pt x="1741" y="4"/>
                  </a:lnTo>
                  <a:close/>
                  <a:moveTo>
                    <a:pt x="1764" y="4"/>
                  </a:moveTo>
                  <a:lnTo>
                    <a:pt x="1777" y="4"/>
                  </a:lnTo>
                  <a:lnTo>
                    <a:pt x="1777" y="1"/>
                  </a:lnTo>
                  <a:lnTo>
                    <a:pt x="1764" y="1"/>
                  </a:lnTo>
                  <a:lnTo>
                    <a:pt x="1764" y="4"/>
                  </a:lnTo>
                  <a:close/>
                  <a:moveTo>
                    <a:pt x="1787" y="4"/>
                  </a:moveTo>
                  <a:lnTo>
                    <a:pt x="1801" y="4"/>
                  </a:lnTo>
                  <a:lnTo>
                    <a:pt x="1801" y="0"/>
                  </a:lnTo>
                  <a:lnTo>
                    <a:pt x="1787" y="1"/>
                  </a:lnTo>
                  <a:lnTo>
                    <a:pt x="1787" y="4"/>
                  </a:lnTo>
                  <a:close/>
                  <a:moveTo>
                    <a:pt x="1811" y="4"/>
                  </a:moveTo>
                  <a:lnTo>
                    <a:pt x="1824" y="4"/>
                  </a:lnTo>
                  <a:lnTo>
                    <a:pt x="1824" y="0"/>
                  </a:lnTo>
                  <a:lnTo>
                    <a:pt x="1811" y="0"/>
                  </a:lnTo>
                  <a:lnTo>
                    <a:pt x="1811" y="4"/>
                  </a:lnTo>
                  <a:close/>
                  <a:moveTo>
                    <a:pt x="1834" y="4"/>
                  </a:moveTo>
                  <a:lnTo>
                    <a:pt x="1847" y="4"/>
                  </a:lnTo>
                  <a:lnTo>
                    <a:pt x="1847" y="0"/>
                  </a:lnTo>
                  <a:lnTo>
                    <a:pt x="1834" y="0"/>
                  </a:lnTo>
                  <a:lnTo>
                    <a:pt x="1834" y="4"/>
                  </a:lnTo>
                  <a:close/>
                  <a:moveTo>
                    <a:pt x="1857" y="4"/>
                  </a:moveTo>
                  <a:lnTo>
                    <a:pt x="1870" y="4"/>
                  </a:lnTo>
                  <a:lnTo>
                    <a:pt x="1870" y="0"/>
                  </a:lnTo>
                  <a:lnTo>
                    <a:pt x="1857" y="0"/>
                  </a:lnTo>
                  <a:lnTo>
                    <a:pt x="1857" y="4"/>
                  </a:lnTo>
                  <a:close/>
                  <a:moveTo>
                    <a:pt x="1880" y="4"/>
                  </a:moveTo>
                  <a:lnTo>
                    <a:pt x="1894" y="4"/>
                  </a:lnTo>
                  <a:lnTo>
                    <a:pt x="1894" y="0"/>
                  </a:lnTo>
                  <a:lnTo>
                    <a:pt x="1880" y="0"/>
                  </a:lnTo>
                  <a:lnTo>
                    <a:pt x="1880" y="4"/>
                  </a:lnTo>
                  <a:close/>
                  <a:moveTo>
                    <a:pt x="1903" y="4"/>
                  </a:moveTo>
                  <a:lnTo>
                    <a:pt x="1917" y="4"/>
                  </a:lnTo>
                  <a:lnTo>
                    <a:pt x="1917" y="0"/>
                  </a:lnTo>
                  <a:lnTo>
                    <a:pt x="1903" y="0"/>
                  </a:lnTo>
                  <a:lnTo>
                    <a:pt x="1903" y="4"/>
                  </a:lnTo>
                  <a:close/>
                  <a:moveTo>
                    <a:pt x="1927" y="4"/>
                  </a:moveTo>
                  <a:lnTo>
                    <a:pt x="1930" y="3"/>
                  </a:lnTo>
                  <a:lnTo>
                    <a:pt x="1930" y="0"/>
                  </a:lnTo>
                  <a:lnTo>
                    <a:pt x="1927" y="0"/>
                  </a:lnTo>
                  <a:lnTo>
                    <a:pt x="1927" y="4"/>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20" name="Freeform 21"/>
            <p:cNvSpPr>
              <a:spLocks noEditPoints="1"/>
            </p:cNvSpPr>
            <p:nvPr/>
          </p:nvSpPr>
          <p:spPr bwMode="auto">
            <a:xfrm>
              <a:off x="3411101" y="2584575"/>
              <a:ext cx="3063883" cy="11113"/>
            </a:xfrm>
            <a:custGeom>
              <a:avLst/>
              <a:gdLst>
                <a:gd name="T0" fmla="*/ 36 w 1930"/>
                <a:gd name="T1" fmla="*/ 7 h 7"/>
                <a:gd name="T2" fmla="*/ 46 w 1930"/>
                <a:gd name="T3" fmla="*/ 4 h 7"/>
                <a:gd name="T4" fmla="*/ 93 w 1930"/>
                <a:gd name="T5" fmla="*/ 7 h 7"/>
                <a:gd name="T6" fmla="*/ 129 w 1930"/>
                <a:gd name="T7" fmla="*/ 4 h 7"/>
                <a:gd name="T8" fmla="*/ 139 w 1930"/>
                <a:gd name="T9" fmla="*/ 7 h 7"/>
                <a:gd name="T10" fmla="*/ 199 w 1930"/>
                <a:gd name="T11" fmla="*/ 7 h 7"/>
                <a:gd name="T12" fmla="*/ 209 w 1930"/>
                <a:gd name="T13" fmla="*/ 3 h 7"/>
                <a:gd name="T14" fmla="*/ 255 w 1930"/>
                <a:gd name="T15" fmla="*/ 7 h 7"/>
                <a:gd name="T16" fmla="*/ 292 w 1930"/>
                <a:gd name="T17" fmla="*/ 3 h 7"/>
                <a:gd name="T18" fmla="*/ 302 w 1930"/>
                <a:gd name="T19" fmla="*/ 6 h 7"/>
                <a:gd name="T20" fmla="*/ 361 w 1930"/>
                <a:gd name="T21" fmla="*/ 6 h 7"/>
                <a:gd name="T22" fmla="*/ 371 w 1930"/>
                <a:gd name="T23" fmla="*/ 3 h 7"/>
                <a:gd name="T24" fmla="*/ 418 w 1930"/>
                <a:gd name="T25" fmla="*/ 6 h 7"/>
                <a:gd name="T26" fmla="*/ 454 w 1930"/>
                <a:gd name="T27" fmla="*/ 3 h 7"/>
                <a:gd name="T28" fmla="*/ 464 w 1930"/>
                <a:gd name="T29" fmla="*/ 6 h 7"/>
                <a:gd name="T30" fmla="*/ 524 w 1930"/>
                <a:gd name="T31" fmla="*/ 6 h 7"/>
                <a:gd name="T32" fmla="*/ 534 w 1930"/>
                <a:gd name="T33" fmla="*/ 3 h 7"/>
                <a:gd name="T34" fmla="*/ 580 w 1930"/>
                <a:gd name="T35" fmla="*/ 6 h 7"/>
                <a:gd name="T36" fmla="*/ 617 w 1930"/>
                <a:gd name="T37" fmla="*/ 3 h 7"/>
                <a:gd name="T38" fmla="*/ 627 w 1930"/>
                <a:gd name="T39" fmla="*/ 6 h 7"/>
                <a:gd name="T40" fmla="*/ 686 w 1930"/>
                <a:gd name="T41" fmla="*/ 6 h 7"/>
                <a:gd name="T42" fmla="*/ 696 w 1930"/>
                <a:gd name="T43" fmla="*/ 2 h 7"/>
                <a:gd name="T44" fmla="*/ 743 w 1930"/>
                <a:gd name="T45" fmla="*/ 6 h 7"/>
                <a:gd name="T46" fmla="*/ 779 w 1930"/>
                <a:gd name="T47" fmla="*/ 2 h 7"/>
                <a:gd name="T48" fmla="*/ 789 w 1930"/>
                <a:gd name="T49" fmla="*/ 5 h 7"/>
                <a:gd name="T50" fmla="*/ 849 w 1930"/>
                <a:gd name="T51" fmla="*/ 5 h 7"/>
                <a:gd name="T52" fmla="*/ 859 w 1930"/>
                <a:gd name="T53" fmla="*/ 2 h 7"/>
                <a:gd name="T54" fmla="*/ 905 w 1930"/>
                <a:gd name="T55" fmla="*/ 5 h 7"/>
                <a:gd name="T56" fmla="*/ 942 w 1930"/>
                <a:gd name="T57" fmla="*/ 2 h 7"/>
                <a:gd name="T58" fmla="*/ 952 w 1930"/>
                <a:gd name="T59" fmla="*/ 5 h 7"/>
                <a:gd name="T60" fmla="*/ 1011 w 1930"/>
                <a:gd name="T61" fmla="*/ 5 h 7"/>
                <a:gd name="T62" fmla="*/ 1021 w 1930"/>
                <a:gd name="T63" fmla="*/ 2 h 7"/>
                <a:gd name="T64" fmla="*/ 1068 w 1930"/>
                <a:gd name="T65" fmla="*/ 5 h 7"/>
                <a:gd name="T66" fmla="*/ 1104 w 1930"/>
                <a:gd name="T67" fmla="*/ 1 h 7"/>
                <a:gd name="T68" fmla="*/ 1114 w 1930"/>
                <a:gd name="T69" fmla="*/ 5 h 7"/>
                <a:gd name="T70" fmla="*/ 1174 w 1930"/>
                <a:gd name="T71" fmla="*/ 5 h 7"/>
                <a:gd name="T72" fmla="*/ 1184 w 1930"/>
                <a:gd name="T73" fmla="*/ 1 h 7"/>
                <a:gd name="T74" fmla="*/ 1230 w 1930"/>
                <a:gd name="T75" fmla="*/ 5 h 7"/>
                <a:gd name="T76" fmla="*/ 1267 w 1930"/>
                <a:gd name="T77" fmla="*/ 1 h 7"/>
                <a:gd name="T78" fmla="*/ 1277 w 1930"/>
                <a:gd name="T79" fmla="*/ 4 h 7"/>
                <a:gd name="T80" fmla="*/ 1336 w 1930"/>
                <a:gd name="T81" fmla="*/ 4 h 7"/>
                <a:gd name="T82" fmla="*/ 1346 w 1930"/>
                <a:gd name="T83" fmla="*/ 1 h 7"/>
                <a:gd name="T84" fmla="*/ 1393 w 1930"/>
                <a:gd name="T85" fmla="*/ 4 h 7"/>
                <a:gd name="T86" fmla="*/ 1429 w 1930"/>
                <a:gd name="T87" fmla="*/ 1 h 7"/>
                <a:gd name="T88" fmla="*/ 1439 w 1930"/>
                <a:gd name="T89" fmla="*/ 4 h 7"/>
                <a:gd name="T90" fmla="*/ 1499 w 1930"/>
                <a:gd name="T91" fmla="*/ 4 h 7"/>
                <a:gd name="T92" fmla="*/ 1509 w 1930"/>
                <a:gd name="T93" fmla="*/ 1 h 7"/>
                <a:gd name="T94" fmla="*/ 1555 w 1930"/>
                <a:gd name="T95" fmla="*/ 4 h 7"/>
                <a:gd name="T96" fmla="*/ 1592 w 1930"/>
                <a:gd name="T97" fmla="*/ 0 h 7"/>
                <a:gd name="T98" fmla="*/ 1602 w 1930"/>
                <a:gd name="T99" fmla="*/ 4 h 7"/>
                <a:gd name="T100" fmla="*/ 1661 w 1930"/>
                <a:gd name="T101" fmla="*/ 4 h 7"/>
                <a:gd name="T102" fmla="*/ 1671 w 1930"/>
                <a:gd name="T103" fmla="*/ 0 h 7"/>
                <a:gd name="T104" fmla="*/ 1718 w 1930"/>
                <a:gd name="T105" fmla="*/ 4 h 7"/>
                <a:gd name="T106" fmla="*/ 1754 w 1930"/>
                <a:gd name="T107" fmla="*/ 0 h 7"/>
                <a:gd name="T108" fmla="*/ 1764 w 1930"/>
                <a:gd name="T109" fmla="*/ 4 h 7"/>
                <a:gd name="T110" fmla="*/ 1824 w 1930"/>
                <a:gd name="T111" fmla="*/ 3 h 7"/>
                <a:gd name="T112" fmla="*/ 1834 w 1930"/>
                <a:gd name="T113" fmla="*/ 0 h 7"/>
                <a:gd name="T114" fmla="*/ 1880 w 1930"/>
                <a:gd name="T115" fmla="*/ 3 h 7"/>
                <a:gd name="T116" fmla="*/ 1917 w 1930"/>
                <a:gd name="T117" fmla="*/ 0 h 7"/>
                <a:gd name="T118" fmla="*/ 1927 w 1930"/>
                <a:gd name="T1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0" h="7">
                  <a:moveTo>
                    <a:pt x="0" y="7"/>
                  </a:moveTo>
                  <a:lnTo>
                    <a:pt x="13" y="7"/>
                  </a:lnTo>
                  <a:lnTo>
                    <a:pt x="13" y="4"/>
                  </a:lnTo>
                  <a:lnTo>
                    <a:pt x="0" y="4"/>
                  </a:lnTo>
                  <a:lnTo>
                    <a:pt x="0" y="7"/>
                  </a:lnTo>
                  <a:close/>
                  <a:moveTo>
                    <a:pt x="23" y="7"/>
                  </a:moveTo>
                  <a:lnTo>
                    <a:pt x="36" y="7"/>
                  </a:lnTo>
                  <a:lnTo>
                    <a:pt x="36" y="4"/>
                  </a:lnTo>
                  <a:lnTo>
                    <a:pt x="23" y="4"/>
                  </a:lnTo>
                  <a:lnTo>
                    <a:pt x="23" y="7"/>
                  </a:lnTo>
                  <a:close/>
                  <a:moveTo>
                    <a:pt x="46" y="7"/>
                  </a:moveTo>
                  <a:lnTo>
                    <a:pt x="59" y="7"/>
                  </a:lnTo>
                  <a:lnTo>
                    <a:pt x="59" y="4"/>
                  </a:lnTo>
                  <a:lnTo>
                    <a:pt x="46" y="4"/>
                  </a:lnTo>
                  <a:lnTo>
                    <a:pt x="46" y="7"/>
                  </a:lnTo>
                  <a:close/>
                  <a:moveTo>
                    <a:pt x="69" y="7"/>
                  </a:moveTo>
                  <a:lnTo>
                    <a:pt x="83" y="7"/>
                  </a:lnTo>
                  <a:lnTo>
                    <a:pt x="83" y="4"/>
                  </a:lnTo>
                  <a:lnTo>
                    <a:pt x="69" y="4"/>
                  </a:lnTo>
                  <a:lnTo>
                    <a:pt x="69" y="7"/>
                  </a:lnTo>
                  <a:close/>
                  <a:moveTo>
                    <a:pt x="93" y="7"/>
                  </a:moveTo>
                  <a:lnTo>
                    <a:pt x="106" y="7"/>
                  </a:lnTo>
                  <a:lnTo>
                    <a:pt x="106" y="4"/>
                  </a:lnTo>
                  <a:lnTo>
                    <a:pt x="93" y="4"/>
                  </a:lnTo>
                  <a:lnTo>
                    <a:pt x="93" y="7"/>
                  </a:lnTo>
                  <a:close/>
                  <a:moveTo>
                    <a:pt x="116" y="7"/>
                  </a:moveTo>
                  <a:lnTo>
                    <a:pt x="129" y="7"/>
                  </a:lnTo>
                  <a:lnTo>
                    <a:pt x="129" y="4"/>
                  </a:lnTo>
                  <a:lnTo>
                    <a:pt x="116" y="4"/>
                  </a:lnTo>
                  <a:lnTo>
                    <a:pt x="116" y="7"/>
                  </a:lnTo>
                  <a:close/>
                  <a:moveTo>
                    <a:pt x="139" y="7"/>
                  </a:moveTo>
                  <a:lnTo>
                    <a:pt x="152" y="7"/>
                  </a:lnTo>
                  <a:lnTo>
                    <a:pt x="152" y="3"/>
                  </a:lnTo>
                  <a:lnTo>
                    <a:pt x="139" y="4"/>
                  </a:lnTo>
                  <a:lnTo>
                    <a:pt x="139" y="7"/>
                  </a:lnTo>
                  <a:close/>
                  <a:moveTo>
                    <a:pt x="162" y="7"/>
                  </a:moveTo>
                  <a:lnTo>
                    <a:pt x="176" y="7"/>
                  </a:lnTo>
                  <a:lnTo>
                    <a:pt x="176" y="3"/>
                  </a:lnTo>
                  <a:lnTo>
                    <a:pt x="162" y="3"/>
                  </a:lnTo>
                  <a:lnTo>
                    <a:pt x="162" y="7"/>
                  </a:lnTo>
                  <a:close/>
                  <a:moveTo>
                    <a:pt x="186" y="7"/>
                  </a:moveTo>
                  <a:lnTo>
                    <a:pt x="199" y="7"/>
                  </a:lnTo>
                  <a:lnTo>
                    <a:pt x="199" y="3"/>
                  </a:lnTo>
                  <a:lnTo>
                    <a:pt x="186" y="3"/>
                  </a:lnTo>
                  <a:lnTo>
                    <a:pt x="186" y="7"/>
                  </a:lnTo>
                  <a:close/>
                  <a:moveTo>
                    <a:pt x="209" y="7"/>
                  </a:moveTo>
                  <a:lnTo>
                    <a:pt x="222" y="7"/>
                  </a:lnTo>
                  <a:lnTo>
                    <a:pt x="222" y="3"/>
                  </a:lnTo>
                  <a:lnTo>
                    <a:pt x="209" y="3"/>
                  </a:lnTo>
                  <a:lnTo>
                    <a:pt x="209" y="7"/>
                  </a:lnTo>
                  <a:close/>
                  <a:moveTo>
                    <a:pt x="232" y="7"/>
                  </a:moveTo>
                  <a:lnTo>
                    <a:pt x="245" y="7"/>
                  </a:lnTo>
                  <a:lnTo>
                    <a:pt x="245" y="3"/>
                  </a:lnTo>
                  <a:lnTo>
                    <a:pt x="232" y="3"/>
                  </a:lnTo>
                  <a:lnTo>
                    <a:pt x="232" y="7"/>
                  </a:lnTo>
                  <a:close/>
                  <a:moveTo>
                    <a:pt x="255" y="7"/>
                  </a:moveTo>
                  <a:lnTo>
                    <a:pt x="268" y="7"/>
                  </a:lnTo>
                  <a:lnTo>
                    <a:pt x="268" y="3"/>
                  </a:lnTo>
                  <a:lnTo>
                    <a:pt x="255" y="3"/>
                  </a:lnTo>
                  <a:lnTo>
                    <a:pt x="255" y="7"/>
                  </a:lnTo>
                  <a:close/>
                  <a:moveTo>
                    <a:pt x="278" y="6"/>
                  </a:moveTo>
                  <a:lnTo>
                    <a:pt x="292" y="6"/>
                  </a:lnTo>
                  <a:lnTo>
                    <a:pt x="292" y="3"/>
                  </a:lnTo>
                  <a:lnTo>
                    <a:pt x="278" y="3"/>
                  </a:lnTo>
                  <a:lnTo>
                    <a:pt x="278" y="6"/>
                  </a:lnTo>
                  <a:close/>
                  <a:moveTo>
                    <a:pt x="302" y="6"/>
                  </a:moveTo>
                  <a:lnTo>
                    <a:pt x="315" y="6"/>
                  </a:lnTo>
                  <a:lnTo>
                    <a:pt x="315" y="3"/>
                  </a:lnTo>
                  <a:lnTo>
                    <a:pt x="302" y="3"/>
                  </a:lnTo>
                  <a:lnTo>
                    <a:pt x="302" y="6"/>
                  </a:lnTo>
                  <a:close/>
                  <a:moveTo>
                    <a:pt x="325" y="6"/>
                  </a:moveTo>
                  <a:lnTo>
                    <a:pt x="338" y="6"/>
                  </a:lnTo>
                  <a:lnTo>
                    <a:pt x="338" y="3"/>
                  </a:lnTo>
                  <a:lnTo>
                    <a:pt x="325" y="3"/>
                  </a:lnTo>
                  <a:lnTo>
                    <a:pt x="325" y="6"/>
                  </a:lnTo>
                  <a:close/>
                  <a:moveTo>
                    <a:pt x="348" y="6"/>
                  </a:moveTo>
                  <a:lnTo>
                    <a:pt x="361" y="6"/>
                  </a:lnTo>
                  <a:lnTo>
                    <a:pt x="361" y="3"/>
                  </a:lnTo>
                  <a:lnTo>
                    <a:pt x="348" y="3"/>
                  </a:lnTo>
                  <a:lnTo>
                    <a:pt x="348" y="6"/>
                  </a:lnTo>
                  <a:close/>
                  <a:moveTo>
                    <a:pt x="371" y="6"/>
                  </a:moveTo>
                  <a:lnTo>
                    <a:pt x="384" y="6"/>
                  </a:lnTo>
                  <a:lnTo>
                    <a:pt x="384" y="3"/>
                  </a:lnTo>
                  <a:lnTo>
                    <a:pt x="371" y="3"/>
                  </a:lnTo>
                  <a:lnTo>
                    <a:pt x="371" y="6"/>
                  </a:lnTo>
                  <a:close/>
                  <a:moveTo>
                    <a:pt x="394" y="6"/>
                  </a:moveTo>
                  <a:lnTo>
                    <a:pt x="408" y="6"/>
                  </a:lnTo>
                  <a:lnTo>
                    <a:pt x="408" y="3"/>
                  </a:lnTo>
                  <a:lnTo>
                    <a:pt x="394" y="3"/>
                  </a:lnTo>
                  <a:lnTo>
                    <a:pt x="394" y="6"/>
                  </a:lnTo>
                  <a:close/>
                  <a:moveTo>
                    <a:pt x="418" y="6"/>
                  </a:moveTo>
                  <a:lnTo>
                    <a:pt x="431" y="6"/>
                  </a:lnTo>
                  <a:lnTo>
                    <a:pt x="431" y="3"/>
                  </a:lnTo>
                  <a:lnTo>
                    <a:pt x="418" y="3"/>
                  </a:lnTo>
                  <a:lnTo>
                    <a:pt x="418" y="6"/>
                  </a:lnTo>
                  <a:close/>
                  <a:moveTo>
                    <a:pt x="441" y="6"/>
                  </a:moveTo>
                  <a:lnTo>
                    <a:pt x="454" y="6"/>
                  </a:lnTo>
                  <a:lnTo>
                    <a:pt x="454" y="3"/>
                  </a:lnTo>
                  <a:lnTo>
                    <a:pt x="441" y="3"/>
                  </a:lnTo>
                  <a:lnTo>
                    <a:pt x="441" y="6"/>
                  </a:lnTo>
                  <a:close/>
                  <a:moveTo>
                    <a:pt x="464" y="6"/>
                  </a:moveTo>
                  <a:lnTo>
                    <a:pt x="477" y="6"/>
                  </a:lnTo>
                  <a:lnTo>
                    <a:pt x="477" y="3"/>
                  </a:lnTo>
                  <a:lnTo>
                    <a:pt x="464" y="3"/>
                  </a:lnTo>
                  <a:lnTo>
                    <a:pt x="464" y="6"/>
                  </a:lnTo>
                  <a:close/>
                  <a:moveTo>
                    <a:pt x="487" y="6"/>
                  </a:moveTo>
                  <a:lnTo>
                    <a:pt x="501" y="6"/>
                  </a:lnTo>
                  <a:lnTo>
                    <a:pt x="501" y="3"/>
                  </a:lnTo>
                  <a:lnTo>
                    <a:pt x="487" y="3"/>
                  </a:lnTo>
                  <a:lnTo>
                    <a:pt x="487" y="6"/>
                  </a:lnTo>
                  <a:close/>
                  <a:moveTo>
                    <a:pt x="511" y="6"/>
                  </a:moveTo>
                  <a:lnTo>
                    <a:pt x="524" y="6"/>
                  </a:lnTo>
                  <a:lnTo>
                    <a:pt x="524" y="3"/>
                  </a:lnTo>
                  <a:lnTo>
                    <a:pt x="511" y="3"/>
                  </a:lnTo>
                  <a:lnTo>
                    <a:pt x="511" y="6"/>
                  </a:lnTo>
                  <a:close/>
                  <a:moveTo>
                    <a:pt x="534" y="6"/>
                  </a:moveTo>
                  <a:lnTo>
                    <a:pt x="547" y="6"/>
                  </a:lnTo>
                  <a:lnTo>
                    <a:pt x="547" y="3"/>
                  </a:lnTo>
                  <a:lnTo>
                    <a:pt x="534" y="3"/>
                  </a:lnTo>
                  <a:lnTo>
                    <a:pt x="534" y="6"/>
                  </a:lnTo>
                  <a:close/>
                  <a:moveTo>
                    <a:pt x="557" y="6"/>
                  </a:moveTo>
                  <a:lnTo>
                    <a:pt x="570" y="6"/>
                  </a:lnTo>
                  <a:lnTo>
                    <a:pt x="570" y="3"/>
                  </a:lnTo>
                  <a:lnTo>
                    <a:pt x="557" y="3"/>
                  </a:lnTo>
                  <a:lnTo>
                    <a:pt x="557" y="6"/>
                  </a:lnTo>
                  <a:close/>
                  <a:moveTo>
                    <a:pt x="580" y="6"/>
                  </a:moveTo>
                  <a:lnTo>
                    <a:pt x="593" y="6"/>
                  </a:lnTo>
                  <a:lnTo>
                    <a:pt x="593" y="3"/>
                  </a:lnTo>
                  <a:lnTo>
                    <a:pt x="580" y="3"/>
                  </a:lnTo>
                  <a:lnTo>
                    <a:pt x="580" y="6"/>
                  </a:lnTo>
                  <a:close/>
                  <a:moveTo>
                    <a:pt x="603" y="6"/>
                  </a:moveTo>
                  <a:lnTo>
                    <a:pt x="617" y="6"/>
                  </a:lnTo>
                  <a:lnTo>
                    <a:pt x="617" y="3"/>
                  </a:lnTo>
                  <a:lnTo>
                    <a:pt x="603" y="3"/>
                  </a:lnTo>
                  <a:lnTo>
                    <a:pt x="603" y="6"/>
                  </a:lnTo>
                  <a:close/>
                  <a:moveTo>
                    <a:pt x="627" y="6"/>
                  </a:moveTo>
                  <a:lnTo>
                    <a:pt x="640" y="6"/>
                  </a:lnTo>
                  <a:lnTo>
                    <a:pt x="640" y="2"/>
                  </a:lnTo>
                  <a:lnTo>
                    <a:pt x="627" y="2"/>
                  </a:lnTo>
                  <a:lnTo>
                    <a:pt x="627" y="6"/>
                  </a:lnTo>
                  <a:close/>
                  <a:moveTo>
                    <a:pt x="650" y="6"/>
                  </a:moveTo>
                  <a:lnTo>
                    <a:pt x="663" y="6"/>
                  </a:lnTo>
                  <a:lnTo>
                    <a:pt x="663" y="2"/>
                  </a:lnTo>
                  <a:lnTo>
                    <a:pt x="650" y="2"/>
                  </a:lnTo>
                  <a:lnTo>
                    <a:pt x="650" y="6"/>
                  </a:lnTo>
                  <a:close/>
                  <a:moveTo>
                    <a:pt x="673" y="6"/>
                  </a:moveTo>
                  <a:lnTo>
                    <a:pt x="686" y="6"/>
                  </a:lnTo>
                  <a:lnTo>
                    <a:pt x="686" y="2"/>
                  </a:lnTo>
                  <a:lnTo>
                    <a:pt x="673" y="2"/>
                  </a:lnTo>
                  <a:lnTo>
                    <a:pt x="673" y="6"/>
                  </a:lnTo>
                  <a:close/>
                  <a:moveTo>
                    <a:pt x="696" y="6"/>
                  </a:moveTo>
                  <a:lnTo>
                    <a:pt x="710" y="6"/>
                  </a:lnTo>
                  <a:lnTo>
                    <a:pt x="710" y="2"/>
                  </a:lnTo>
                  <a:lnTo>
                    <a:pt x="696" y="2"/>
                  </a:lnTo>
                  <a:lnTo>
                    <a:pt x="696" y="6"/>
                  </a:lnTo>
                  <a:close/>
                  <a:moveTo>
                    <a:pt x="719" y="6"/>
                  </a:moveTo>
                  <a:lnTo>
                    <a:pt x="733" y="6"/>
                  </a:lnTo>
                  <a:lnTo>
                    <a:pt x="733" y="2"/>
                  </a:lnTo>
                  <a:lnTo>
                    <a:pt x="719" y="2"/>
                  </a:lnTo>
                  <a:lnTo>
                    <a:pt x="719" y="6"/>
                  </a:lnTo>
                  <a:close/>
                  <a:moveTo>
                    <a:pt x="743" y="6"/>
                  </a:moveTo>
                  <a:lnTo>
                    <a:pt x="756" y="6"/>
                  </a:lnTo>
                  <a:lnTo>
                    <a:pt x="756" y="2"/>
                  </a:lnTo>
                  <a:lnTo>
                    <a:pt x="743" y="2"/>
                  </a:lnTo>
                  <a:lnTo>
                    <a:pt x="743" y="6"/>
                  </a:lnTo>
                  <a:close/>
                  <a:moveTo>
                    <a:pt x="766" y="5"/>
                  </a:moveTo>
                  <a:lnTo>
                    <a:pt x="779" y="5"/>
                  </a:lnTo>
                  <a:lnTo>
                    <a:pt x="779" y="2"/>
                  </a:lnTo>
                  <a:lnTo>
                    <a:pt x="766" y="2"/>
                  </a:lnTo>
                  <a:lnTo>
                    <a:pt x="766" y="5"/>
                  </a:lnTo>
                  <a:close/>
                  <a:moveTo>
                    <a:pt x="789" y="5"/>
                  </a:moveTo>
                  <a:lnTo>
                    <a:pt x="802" y="5"/>
                  </a:lnTo>
                  <a:lnTo>
                    <a:pt x="802" y="2"/>
                  </a:lnTo>
                  <a:lnTo>
                    <a:pt x="789" y="2"/>
                  </a:lnTo>
                  <a:lnTo>
                    <a:pt x="789" y="5"/>
                  </a:lnTo>
                  <a:close/>
                  <a:moveTo>
                    <a:pt x="812" y="5"/>
                  </a:moveTo>
                  <a:lnTo>
                    <a:pt x="826" y="5"/>
                  </a:lnTo>
                  <a:lnTo>
                    <a:pt x="826" y="2"/>
                  </a:lnTo>
                  <a:lnTo>
                    <a:pt x="812" y="2"/>
                  </a:lnTo>
                  <a:lnTo>
                    <a:pt x="812" y="5"/>
                  </a:lnTo>
                  <a:close/>
                  <a:moveTo>
                    <a:pt x="836" y="5"/>
                  </a:moveTo>
                  <a:lnTo>
                    <a:pt x="849" y="5"/>
                  </a:lnTo>
                  <a:lnTo>
                    <a:pt x="849" y="2"/>
                  </a:lnTo>
                  <a:lnTo>
                    <a:pt x="836" y="2"/>
                  </a:lnTo>
                  <a:lnTo>
                    <a:pt x="836" y="5"/>
                  </a:lnTo>
                  <a:close/>
                  <a:moveTo>
                    <a:pt x="859" y="5"/>
                  </a:moveTo>
                  <a:lnTo>
                    <a:pt x="872" y="5"/>
                  </a:lnTo>
                  <a:lnTo>
                    <a:pt x="872" y="2"/>
                  </a:lnTo>
                  <a:lnTo>
                    <a:pt x="859" y="2"/>
                  </a:lnTo>
                  <a:lnTo>
                    <a:pt x="859" y="5"/>
                  </a:lnTo>
                  <a:close/>
                  <a:moveTo>
                    <a:pt x="882" y="5"/>
                  </a:moveTo>
                  <a:lnTo>
                    <a:pt x="895" y="5"/>
                  </a:lnTo>
                  <a:lnTo>
                    <a:pt x="895" y="2"/>
                  </a:lnTo>
                  <a:lnTo>
                    <a:pt x="882" y="2"/>
                  </a:lnTo>
                  <a:lnTo>
                    <a:pt x="882" y="5"/>
                  </a:lnTo>
                  <a:close/>
                  <a:moveTo>
                    <a:pt x="905" y="5"/>
                  </a:moveTo>
                  <a:lnTo>
                    <a:pt x="918" y="5"/>
                  </a:lnTo>
                  <a:lnTo>
                    <a:pt x="918" y="2"/>
                  </a:lnTo>
                  <a:lnTo>
                    <a:pt x="905" y="2"/>
                  </a:lnTo>
                  <a:lnTo>
                    <a:pt x="905" y="5"/>
                  </a:lnTo>
                  <a:close/>
                  <a:moveTo>
                    <a:pt x="928" y="5"/>
                  </a:moveTo>
                  <a:lnTo>
                    <a:pt x="942" y="5"/>
                  </a:lnTo>
                  <a:lnTo>
                    <a:pt x="942" y="2"/>
                  </a:lnTo>
                  <a:lnTo>
                    <a:pt x="928" y="2"/>
                  </a:lnTo>
                  <a:lnTo>
                    <a:pt x="928" y="5"/>
                  </a:lnTo>
                  <a:close/>
                  <a:moveTo>
                    <a:pt x="952" y="5"/>
                  </a:moveTo>
                  <a:lnTo>
                    <a:pt x="965" y="5"/>
                  </a:lnTo>
                  <a:lnTo>
                    <a:pt x="965" y="2"/>
                  </a:lnTo>
                  <a:lnTo>
                    <a:pt x="952" y="2"/>
                  </a:lnTo>
                  <a:lnTo>
                    <a:pt x="952" y="5"/>
                  </a:lnTo>
                  <a:close/>
                  <a:moveTo>
                    <a:pt x="975" y="5"/>
                  </a:moveTo>
                  <a:lnTo>
                    <a:pt x="988" y="5"/>
                  </a:lnTo>
                  <a:lnTo>
                    <a:pt x="988" y="2"/>
                  </a:lnTo>
                  <a:lnTo>
                    <a:pt x="975" y="2"/>
                  </a:lnTo>
                  <a:lnTo>
                    <a:pt x="975" y="5"/>
                  </a:lnTo>
                  <a:close/>
                  <a:moveTo>
                    <a:pt x="998" y="5"/>
                  </a:moveTo>
                  <a:lnTo>
                    <a:pt x="1011" y="5"/>
                  </a:lnTo>
                  <a:lnTo>
                    <a:pt x="1011" y="2"/>
                  </a:lnTo>
                  <a:lnTo>
                    <a:pt x="998" y="2"/>
                  </a:lnTo>
                  <a:lnTo>
                    <a:pt x="998" y="5"/>
                  </a:lnTo>
                  <a:close/>
                  <a:moveTo>
                    <a:pt x="1021" y="5"/>
                  </a:moveTo>
                  <a:lnTo>
                    <a:pt x="1035" y="5"/>
                  </a:lnTo>
                  <a:lnTo>
                    <a:pt x="1035" y="2"/>
                  </a:lnTo>
                  <a:lnTo>
                    <a:pt x="1021" y="2"/>
                  </a:lnTo>
                  <a:lnTo>
                    <a:pt x="1021" y="5"/>
                  </a:lnTo>
                  <a:close/>
                  <a:moveTo>
                    <a:pt x="1044" y="5"/>
                  </a:moveTo>
                  <a:lnTo>
                    <a:pt x="1058" y="5"/>
                  </a:lnTo>
                  <a:lnTo>
                    <a:pt x="1058" y="2"/>
                  </a:lnTo>
                  <a:lnTo>
                    <a:pt x="1044" y="2"/>
                  </a:lnTo>
                  <a:lnTo>
                    <a:pt x="1044" y="5"/>
                  </a:lnTo>
                  <a:close/>
                  <a:moveTo>
                    <a:pt x="1068" y="5"/>
                  </a:moveTo>
                  <a:lnTo>
                    <a:pt x="1081" y="5"/>
                  </a:lnTo>
                  <a:lnTo>
                    <a:pt x="1081" y="2"/>
                  </a:lnTo>
                  <a:lnTo>
                    <a:pt x="1068" y="2"/>
                  </a:lnTo>
                  <a:lnTo>
                    <a:pt x="1068" y="5"/>
                  </a:lnTo>
                  <a:close/>
                  <a:moveTo>
                    <a:pt x="1091" y="5"/>
                  </a:moveTo>
                  <a:lnTo>
                    <a:pt x="1104" y="5"/>
                  </a:lnTo>
                  <a:lnTo>
                    <a:pt x="1104" y="1"/>
                  </a:lnTo>
                  <a:lnTo>
                    <a:pt x="1091" y="2"/>
                  </a:lnTo>
                  <a:lnTo>
                    <a:pt x="1091" y="5"/>
                  </a:lnTo>
                  <a:close/>
                  <a:moveTo>
                    <a:pt x="1114" y="5"/>
                  </a:moveTo>
                  <a:lnTo>
                    <a:pt x="1127" y="5"/>
                  </a:lnTo>
                  <a:lnTo>
                    <a:pt x="1127" y="1"/>
                  </a:lnTo>
                  <a:lnTo>
                    <a:pt x="1114" y="1"/>
                  </a:lnTo>
                  <a:lnTo>
                    <a:pt x="1114" y="5"/>
                  </a:lnTo>
                  <a:close/>
                  <a:moveTo>
                    <a:pt x="1137" y="5"/>
                  </a:moveTo>
                  <a:lnTo>
                    <a:pt x="1151" y="5"/>
                  </a:lnTo>
                  <a:lnTo>
                    <a:pt x="1151" y="1"/>
                  </a:lnTo>
                  <a:lnTo>
                    <a:pt x="1137" y="1"/>
                  </a:lnTo>
                  <a:lnTo>
                    <a:pt x="1137" y="5"/>
                  </a:lnTo>
                  <a:close/>
                  <a:moveTo>
                    <a:pt x="1161" y="5"/>
                  </a:moveTo>
                  <a:lnTo>
                    <a:pt x="1174" y="5"/>
                  </a:lnTo>
                  <a:lnTo>
                    <a:pt x="1174" y="1"/>
                  </a:lnTo>
                  <a:lnTo>
                    <a:pt x="1161" y="1"/>
                  </a:lnTo>
                  <a:lnTo>
                    <a:pt x="1161" y="5"/>
                  </a:lnTo>
                  <a:close/>
                  <a:moveTo>
                    <a:pt x="1184" y="5"/>
                  </a:moveTo>
                  <a:lnTo>
                    <a:pt x="1197" y="5"/>
                  </a:lnTo>
                  <a:lnTo>
                    <a:pt x="1197" y="1"/>
                  </a:lnTo>
                  <a:lnTo>
                    <a:pt x="1184" y="1"/>
                  </a:lnTo>
                  <a:lnTo>
                    <a:pt x="1184" y="5"/>
                  </a:lnTo>
                  <a:close/>
                  <a:moveTo>
                    <a:pt x="1207" y="5"/>
                  </a:moveTo>
                  <a:lnTo>
                    <a:pt x="1220" y="5"/>
                  </a:lnTo>
                  <a:lnTo>
                    <a:pt x="1220" y="1"/>
                  </a:lnTo>
                  <a:lnTo>
                    <a:pt x="1207" y="1"/>
                  </a:lnTo>
                  <a:lnTo>
                    <a:pt x="1207" y="5"/>
                  </a:lnTo>
                  <a:close/>
                  <a:moveTo>
                    <a:pt x="1230" y="5"/>
                  </a:moveTo>
                  <a:lnTo>
                    <a:pt x="1243" y="4"/>
                  </a:lnTo>
                  <a:lnTo>
                    <a:pt x="1243" y="1"/>
                  </a:lnTo>
                  <a:lnTo>
                    <a:pt x="1230" y="1"/>
                  </a:lnTo>
                  <a:lnTo>
                    <a:pt x="1230" y="5"/>
                  </a:lnTo>
                  <a:close/>
                  <a:moveTo>
                    <a:pt x="1253" y="4"/>
                  </a:moveTo>
                  <a:lnTo>
                    <a:pt x="1267" y="4"/>
                  </a:lnTo>
                  <a:lnTo>
                    <a:pt x="1267" y="1"/>
                  </a:lnTo>
                  <a:lnTo>
                    <a:pt x="1253" y="1"/>
                  </a:lnTo>
                  <a:lnTo>
                    <a:pt x="1253" y="4"/>
                  </a:lnTo>
                  <a:close/>
                  <a:moveTo>
                    <a:pt x="1277" y="4"/>
                  </a:moveTo>
                  <a:lnTo>
                    <a:pt x="1290" y="4"/>
                  </a:lnTo>
                  <a:lnTo>
                    <a:pt x="1290" y="1"/>
                  </a:lnTo>
                  <a:lnTo>
                    <a:pt x="1277" y="1"/>
                  </a:lnTo>
                  <a:lnTo>
                    <a:pt x="1277" y="4"/>
                  </a:lnTo>
                  <a:close/>
                  <a:moveTo>
                    <a:pt x="1300" y="4"/>
                  </a:moveTo>
                  <a:lnTo>
                    <a:pt x="1313" y="4"/>
                  </a:lnTo>
                  <a:lnTo>
                    <a:pt x="1313" y="1"/>
                  </a:lnTo>
                  <a:lnTo>
                    <a:pt x="1300" y="1"/>
                  </a:lnTo>
                  <a:lnTo>
                    <a:pt x="1300" y="4"/>
                  </a:lnTo>
                  <a:close/>
                  <a:moveTo>
                    <a:pt x="1323" y="4"/>
                  </a:moveTo>
                  <a:lnTo>
                    <a:pt x="1336" y="4"/>
                  </a:lnTo>
                  <a:lnTo>
                    <a:pt x="1336" y="1"/>
                  </a:lnTo>
                  <a:lnTo>
                    <a:pt x="1323" y="1"/>
                  </a:lnTo>
                  <a:lnTo>
                    <a:pt x="1323" y="4"/>
                  </a:lnTo>
                  <a:close/>
                  <a:moveTo>
                    <a:pt x="1346" y="4"/>
                  </a:moveTo>
                  <a:lnTo>
                    <a:pt x="1360" y="4"/>
                  </a:lnTo>
                  <a:lnTo>
                    <a:pt x="1360" y="1"/>
                  </a:lnTo>
                  <a:lnTo>
                    <a:pt x="1346" y="1"/>
                  </a:lnTo>
                  <a:lnTo>
                    <a:pt x="1346" y="4"/>
                  </a:lnTo>
                  <a:close/>
                  <a:moveTo>
                    <a:pt x="1369" y="4"/>
                  </a:moveTo>
                  <a:lnTo>
                    <a:pt x="1383" y="4"/>
                  </a:lnTo>
                  <a:lnTo>
                    <a:pt x="1383" y="1"/>
                  </a:lnTo>
                  <a:lnTo>
                    <a:pt x="1369" y="1"/>
                  </a:lnTo>
                  <a:lnTo>
                    <a:pt x="1369" y="4"/>
                  </a:lnTo>
                  <a:close/>
                  <a:moveTo>
                    <a:pt x="1393" y="4"/>
                  </a:moveTo>
                  <a:lnTo>
                    <a:pt x="1406" y="4"/>
                  </a:lnTo>
                  <a:lnTo>
                    <a:pt x="1406" y="1"/>
                  </a:lnTo>
                  <a:lnTo>
                    <a:pt x="1393" y="1"/>
                  </a:lnTo>
                  <a:lnTo>
                    <a:pt x="1393" y="4"/>
                  </a:lnTo>
                  <a:close/>
                  <a:moveTo>
                    <a:pt x="1416" y="4"/>
                  </a:moveTo>
                  <a:lnTo>
                    <a:pt x="1429" y="4"/>
                  </a:lnTo>
                  <a:lnTo>
                    <a:pt x="1429" y="1"/>
                  </a:lnTo>
                  <a:lnTo>
                    <a:pt x="1416" y="1"/>
                  </a:lnTo>
                  <a:lnTo>
                    <a:pt x="1416" y="4"/>
                  </a:lnTo>
                  <a:close/>
                  <a:moveTo>
                    <a:pt x="1439" y="4"/>
                  </a:moveTo>
                  <a:lnTo>
                    <a:pt x="1452" y="4"/>
                  </a:lnTo>
                  <a:lnTo>
                    <a:pt x="1452" y="1"/>
                  </a:lnTo>
                  <a:lnTo>
                    <a:pt x="1439" y="1"/>
                  </a:lnTo>
                  <a:lnTo>
                    <a:pt x="1439" y="4"/>
                  </a:lnTo>
                  <a:close/>
                  <a:moveTo>
                    <a:pt x="1462" y="4"/>
                  </a:moveTo>
                  <a:lnTo>
                    <a:pt x="1476" y="4"/>
                  </a:lnTo>
                  <a:lnTo>
                    <a:pt x="1476" y="1"/>
                  </a:lnTo>
                  <a:lnTo>
                    <a:pt x="1462" y="1"/>
                  </a:lnTo>
                  <a:lnTo>
                    <a:pt x="1462" y="4"/>
                  </a:lnTo>
                  <a:close/>
                  <a:moveTo>
                    <a:pt x="1486" y="4"/>
                  </a:moveTo>
                  <a:lnTo>
                    <a:pt x="1499" y="4"/>
                  </a:lnTo>
                  <a:lnTo>
                    <a:pt x="1499" y="1"/>
                  </a:lnTo>
                  <a:lnTo>
                    <a:pt x="1486" y="1"/>
                  </a:lnTo>
                  <a:lnTo>
                    <a:pt x="1486" y="4"/>
                  </a:lnTo>
                  <a:close/>
                  <a:moveTo>
                    <a:pt x="1509" y="4"/>
                  </a:moveTo>
                  <a:lnTo>
                    <a:pt x="1522" y="4"/>
                  </a:lnTo>
                  <a:lnTo>
                    <a:pt x="1522" y="1"/>
                  </a:lnTo>
                  <a:lnTo>
                    <a:pt x="1509" y="1"/>
                  </a:lnTo>
                  <a:lnTo>
                    <a:pt x="1509" y="4"/>
                  </a:lnTo>
                  <a:close/>
                  <a:moveTo>
                    <a:pt x="1532" y="4"/>
                  </a:moveTo>
                  <a:lnTo>
                    <a:pt x="1545" y="4"/>
                  </a:lnTo>
                  <a:lnTo>
                    <a:pt x="1545" y="1"/>
                  </a:lnTo>
                  <a:lnTo>
                    <a:pt x="1532" y="1"/>
                  </a:lnTo>
                  <a:lnTo>
                    <a:pt x="1532" y="4"/>
                  </a:lnTo>
                  <a:close/>
                  <a:moveTo>
                    <a:pt x="1555" y="4"/>
                  </a:moveTo>
                  <a:lnTo>
                    <a:pt x="1568" y="4"/>
                  </a:lnTo>
                  <a:lnTo>
                    <a:pt x="1568" y="1"/>
                  </a:lnTo>
                  <a:lnTo>
                    <a:pt x="1555" y="1"/>
                  </a:lnTo>
                  <a:lnTo>
                    <a:pt x="1555" y="4"/>
                  </a:lnTo>
                  <a:close/>
                  <a:moveTo>
                    <a:pt x="1578" y="4"/>
                  </a:moveTo>
                  <a:lnTo>
                    <a:pt x="1592" y="4"/>
                  </a:lnTo>
                  <a:lnTo>
                    <a:pt x="1592" y="0"/>
                  </a:lnTo>
                  <a:lnTo>
                    <a:pt x="1578" y="1"/>
                  </a:lnTo>
                  <a:lnTo>
                    <a:pt x="1578" y="4"/>
                  </a:lnTo>
                  <a:close/>
                  <a:moveTo>
                    <a:pt x="1602" y="4"/>
                  </a:moveTo>
                  <a:lnTo>
                    <a:pt x="1615" y="4"/>
                  </a:lnTo>
                  <a:lnTo>
                    <a:pt x="1615" y="0"/>
                  </a:lnTo>
                  <a:lnTo>
                    <a:pt x="1602" y="0"/>
                  </a:lnTo>
                  <a:lnTo>
                    <a:pt x="1602" y="4"/>
                  </a:lnTo>
                  <a:close/>
                  <a:moveTo>
                    <a:pt x="1625" y="4"/>
                  </a:moveTo>
                  <a:lnTo>
                    <a:pt x="1638" y="4"/>
                  </a:lnTo>
                  <a:lnTo>
                    <a:pt x="1638" y="0"/>
                  </a:lnTo>
                  <a:lnTo>
                    <a:pt x="1625" y="0"/>
                  </a:lnTo>
                  <a:lnTo>
                    <a:pt x="1625" y="4"/>
                  </a:lnTo>
                  <a:close/>
                  <a:moveTo>
                    <a:pt x="1648" y="4"/>
                  </a:moveTo>
                  <a:lnTo>
                    <a:pt x="1661" y="4"/>
                  </a:lnTo>
                  <a:lnTo>
                    <a:pt x="1661" y="0"/>
                  </a:lnTo>
                  <a:lnTo>
                    <a:pt x="1648" y="0"/>
                  </a:lnTo>
                  <a:lnTo>
                    <a:pt x="1648" y="4"/>
                  </a:lnTo>
                  <a:close/>
                  <a:moveTo>
                    <a:pt x="1671" y="4"/>
                  </a:moveTo>
                  <a:lnTo>
                    <a:pt x="1685" y="4"/>
                  </a:lnTo>
                  <a:lnTo>
                    <a:pt x="1685" y="0"/>
                  </a:lnTo>
                  <a:lnTo>
                    <a:pt x="1671" y="0"/>
                  </a:lnTo>
                  <a:lnTo>
                    <a:pt x="1671" y="4"/>
                  </a:lnTo>
                  <a:close/>
                  <a:moveTo>
                    <a:pt x="1694" y="4"/>
                  </a:moveTo>
                  <a:lnTo>
                    <a:pt x="1708" y="4"/>
                  </a:lnTo>
                  <a:lnTo>
                    <a:pt x="1708" y="0"/>
                  </a:lnTo>
                  <a:lnTo>
                    <a:pt x="1694" y="0"/>
                  </a:lnTo>
                  <a:lnTo>
                    <a:pt x="1694" y="4"/>
                  </a:lnTo>
                  <a:close/>
                  <a:moveTo>
                    <a:pt x="1718" y="4"/>
                  </a:moveTo>
                  <a:lnTo>
                    <a:pt x="1731" y="4"/>
                  </a:lnTo>
                  <a:lnTo>
                    <a:pt x="1731" y="0"/>
                  </a:lnTo>
                  <a:lnTo>
                    <a:pt x="1718" y="0"/>
                  </a:lnTo>
                  <a:lnTo>
                    <a:pt x="1718" y="4"/>
                  </a:lnTo>
                  <a:close/>
                  <a:moveTo>
                    <a:pt x="1741" y="4"/>
                  </a:moveTo>
                  <a:lnTo>
                    <a:pt x="1754" y="4"/>
                  </a:lnTo>
                  <a:lnTo>
                    <a:pt x="1754" y="0"/>
                  </a:lnTo>
                  <a:lnTo>
                    <a:pt x="1741" y="0"/>
                  </a:lnTo>
                  <a:lnTo>
                    <a:pt x="1741" y="4"/>
                  </a:lnTo>
                  <a:close/>
                  <a:moveTo>
                    <a:pt x="1764" y="4"/>
                  </a:moveTo>
                  <a:lnTo>
                    <a:pt x="1777" y="4"/>
                  </a:lnTo>
                  <a:lnTo>
                    <a:pt x="1777" y="0"/>
                  </a:lnTo>
                  <a:lnTo>
                    <a:pt x="1764" y="0"/>
                  </a:lnTo>
                  <a:lnTo>
                    <a:pt x="1764" y="4"/>
                  </a:lnTo>
                  <a:close/>
                  <a:moveTo>
                    <a:pt x="1787" y="4"/>
                  </a:moveTo>
                  <a:lnTo>
                    <a:pt x="1801" y="3"/>
                  </a:lnTo>
                  <a:lnTo>
                    <a:pt x="1801" y="0"/>
                  </a:lnTo>
                  <a:lnTo>
                    <a:pt x="1787" y="0"/>
                  </a:lnTo>
                  <a:lnTo>
                    <a:pt x="1787" y="4"/>
                  </a:lnTo>
                  <a:close/>
                  <a:moveTo>
                    <a:pt x="1811" y="3"/>
                  </a:moveTo>
                  <a:lnTo>
                    <a:pt x="1824" y="3"/>
                  </a:lnTo>
                  <a:lnTo>
                    <a:pt x="1824" y="0"/>
                  </a:lnTo>
                  <a:lnTo>
                    <a:pt x="1811" y="0"/>
                  </a:lnTo>
                  <a:lnTo>
                    <a:pt x="1811" y="3"/>
                  </a:lnTo>
                  <a:close/>
                  <a:moveTo>
                    <a:pt x="1834" y="3"/>
                  </a:moveTo>
                  <a:lnTo>
                    <a:pt x="1847" y="3"/>
                  </a:lnTo>
                  <a:lnTo>
                    <a:pt x="1847" y="0"/>
                  </a:lnTo>
                  <a:lnTo>
                    <a:pt x="1834" y="0"/>
                  </a:lnTo>
                  <a:lnTo>
                    <a:pt x="1834" y="3"/>
                  </a:lnTo>
                  <a:close/>
                  <a:moveTo>
                    <a:pt x="1857" y="3"/>
                  </a:moveTo>
                  <a:lnTo>
                    <a:pt x="1870" y="3"/>
                  </a:lnTo>
                  <a:lnTo>
                    <a:pt x="1870" y="0"/>
                  </a:lnTo>
                  <a:lnTo>
                    <a:pt x="1857" y="0"/>
                  </a:lnTo>
                  <a:lnTo>
                    <a:pt x="1857" y="3"/>
                  </a:lnTo>
                  <a:close/>
                  <a:moveTo>
                    <a:pt x="1880" y="3"/>
                  </a:moveTo>
                  <a:lnTo>
                    <a:pt x="1893" y="3"/>
                  </a:lnTo>
                  <a:lnTo>
                    <a:pt x="1893" y="0"/>
                  </a:lnTo>
                  <a:lnTo>
                    <a:pt x="1880" y="0"/>
                  </a:lnTo>
                  <a:lnTo>
                    <a:pt x="1880" y="3"/>
                  </a:lnTo>
                  <a:close/>
                  <a:moveTo>
                    <a:pt x="1903" y="3"/>
                  </a:moveTo>
                  <a:lnTo>
                    <a:pt x="1917" y="3"/>
                  </a:lnTo>
                  <a:lnTo>
                    <a:pt x="1917" y="0"/>
                  </a:lnTo>
                  <a:lnTo>
                    <a:pt x="1903" y="0"/>
                  </a:lnTo>
                  <a:lnTo>
                    <a:pt x="1903" y="3"/>
                  </a:lnTo>
                  <a:close/>
                  <a:moveTo>
                    <a:pt x="1927" y="3"/>
                  </a:moveTo>
                  <a:lnTo>
                    <a:pt x="1930" y="3"/>
                  </a:lnTo>
                  <a:lnTo>
                    <a:pt x="1930" y="0"/>
                  </a:lnTo>
                  <a:lnTo>
                    <a:pt x="1927" y="0"/>
                  </a:lnTo>
                  <a:lnTo>
                    <a:pt x="1927" y="3"/>
                  </a:lnTo>
                  <a:close/>
                </a:path>
              </a:pathLst>
            </a:custGeom>
            <a:solidFill>
              <a:srgbClr val="D9D9D9"/>
            </a:solidFill>
            <a:ln w="1588" cap="flat">
              <a:solidFill>
                <a:srgbClr val="D9D9D9"/>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21" name="Rectangle 22"/>
            <p:cNvSpPr>
              <a:spLocks noChangeArrowheads="1"/>
            </p:cNvSpPr>
            <p:nvPr/>
          </p:nvSpPr>
          <p:spPr bwMode="auto">
            <a:xfrm rot="16200000">
              <a:off x="5710899" y="2792664"/>
              <a:ext cx="22129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smtClean="0">
                  <a:ln>
                    <a:noFill/>
                  </a:ln>
                  <a:solidFill>
                    <a:srgbClr val="000000"/>
                  </a:solidFill>
                  <a:effectLst/>
                  <a:latin typeface="Arial Narrow" panose="020B0606020202030204" pitchFamily="34" charset="0"/>
                </a:rPr>
                <a:t>Temps de charge (Min) </a:t>
              </a:r>
              <a:endParaRPr kumimoji="0" lang="fr-FR" altLang="fr-FR" sz="1200" b="0" i="0" u="none" strike="noStrike" cap="none" normalizeH="0" baseline="0" dirty="0" smtClean="0">
                <a:ln>
                  <a:noFill/>
                </a:ln>
                <a:solidFill>
                  <a:schemeClr val="tx1"/>
                </a:solidFill>
                <a:effectLst/>
              </a:endParaRPr>
            </a:p>
          </p:txBody>
        </p:sp>
        <p:sp>
          <p:nvSpPr>
            <p:cNvPr id="22" name="Rectangle 23"/>
            <p:cNvSpPr>
              <a:spLocks noChangeArrowheads="1"/>
            </p:cNvSpPr>
            <p:nvPr/>
          </p:nvSpPr>
          <p:spPr bwMode="auto">
            <a:xfrm>
              <a:off x="6481334" y="1984500"/>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90</a:t>
              </a:r>
              <a:endParaRPr kumimoji="0" lang="fr-FR" altLang="fr-FR" sz="1200" b="0" i="0" u="none" strike="noStrike" cap="none" normalizeH="0" baseline="0" smtClean="0">
                <a:ln>
                  <a:noFill/>
                </a:ln>
                <a:solidFill>
                  <a:schemeClr val="tx1"/>
                </a:solidFill>
                <a:effectLst/>
              </a:endParaRPr>
            </a:p>
          </p:txBody>
        </p:sp>
        <p:sp>
          <p:nvSpPr>
            <p:cNvPr id="23" name="Rectangle 24"/>
            <p:cNvSpPr>
              <a:spLocks noChangeArrowheads="1"/>
            </p:cNvSpPr>
            <p:nvPr/>
          </p:nvSpPr>
          <p:spPr bwMode="auto">
            <a:xfrm>
              <a:off x="6481334" y="2248025"/>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80</a:t>
              </a:r>
              <a:endParaRPr kumimoji="0" lang="fr-FR" altLang="fr-FR" sz="1200" b="0" i="0" u="none" strike="noStrike" cap="none" normalizeH="0" baseline="0" smtClean="0">
                <a:ln>
                  <a:noFill/>
                </a:ln>
                <a:solidFill>
                  <a:schemeClr val="tx1"/>
                </a:solidFill>
                <a:effectLst/>
              </a:endParaRPr>
            </a:p>
          </p:txBody>
        </p:sp>
        <p:sp>
          <p:nvSpPr>
            <p:cNvPr id="24" name="Rectangle 25"/>
            <p:cNvSpPr>
              <a:spLocks noChangeArrowheads="1"/>
            </p:cNvSpPr>
            <p:nvPr/>
          </p:nvSpPr>
          <p:spPr bwMode="auto">
            <a:xfrm>
              <a:off x="6481334" y="2509963"/>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70</a:t>
              </a:r>
              <a:endParaRPr kumimoji="0" lang="fr-FR" altLang="fr-FR" sz="1200" b="0" i="0" u="none" strike="noStrike" cap="none" normalizeH="0" baseline="0" smtClean="0">
                <a:ln>
                  <a:noFill/>
                </a:ln>
                <a:solidFill>
                  <a:schemeClr val="tx1"/>
                </a:solidFill>
                <a:effectLst/>
              </a:endParaRPr>
            </a:p>
          </p:txBody>
        </p:sp>
        <p:sp>
          <p:nvSpPr>
            <p:cNvPr id="25" name="Rectangle 26"/>
            <p:cNvSpPr>
              <a:spLocks noChangeArrowheads="1"/>
            </p:cNvSpPr>
            <p:nvPr/>
          </p:nvSpPr>
          <p:spPr bwMode="auto">
            <a:xfrm>
              <a:off x="6481334" y="2773488"/>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60</a:t>
              </a:r>
              <a:endParaRPr kumimoji="0" lang="fr-FR" altLang="fr-FR" sz="1200" b="0" i="0" u="none" strike="noStrike" cap="none" normalizeH="0" baseline="0" smtClean="0">
                <a:ln>
                  <a:noFill/>
                </a:ln>
                <a:solidFill>
                  <a:schemeClr val="tx1"/>
                </a:solidFill>
                <a:effectLst/>
              </a:endParaRPr>
            </a:p>
          </p:txBody>
        </p:sp>
        <p:sp>
          <p:nvSpPr>
            <p:cNvPr id="26" name="Rectangle 27"/>
            <p:cNvSpPr>
              <a:spLocks noChangeArrowheads="1"/>
            </p:cNvSpPr>
            <p:nvPr/>
          </p:nvSpPr>
          <p:spPr bwMode="auto">
            <a:xfrm>
              <a:off x="6481334" y="3037013"/>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50</a:t>
              </a:r>
              <a:endParaRPr kumimoji="0" lang="fr-FR" altLang="fr-FR" sz="1200" b="0" i="0" u="none" strike="noStrike" cap="none" normalizeH="0" baseline="0" smtClean="0">
                <a:ln>
                  <a:noFill/>
                </a:ln>
                <a:solidFill>
                  <a:schemeClr val="tx1"/>
                </a:solidFill>
                <a:effectLst/>
              </a:endParaRPr>
            </a:p>
          </p:txBody>
        </p:sp>
        <p:sp>
          <p:nvSpPr>
            <p:cNvPr id="27" name="Rectangle 28"/>
            <p:cNvSpPr>
              <a:spLocks noChangeArrowheads="1"/>
            </p:cNvSpPr>
            <p:nvPr/>
          </p:nvSpPr>
          <p:spPr bwMode="auto">
            <a:xfrm>
              <a:off x="6481334" y="3300538"/>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40</a:t>
              </a:r>
              <a:endParaRPr kumimoji="0" lang="fr-FR" altLang="fr-FR" sz="1200" b="0" i="0" u="none" strike="noStrike" cap="none" normalizeH="0" baseline="0" smtClean="0">
                <a:ln>
                  <a:noFill/>
                </a:ln>
                <a:solidFill>
                  <a:schemeClr val="tx1"/>
                </a:solidFill>
                <a:effectLst/>
              </a:endParaRPr>
            </a:p>
          </p:txBody>
        </p:sp>
        <p:sp>
          <p:nvSpPr>
            <p:cNvPr id="28" name="Rectangle 29"/>
            <p:cNvSpPr>
              <a:spLocks noChangeArrowheads="1"/>
            </p:cNvSpPr>
            <p:nvPr/>
          </p:nvSpPr>
          <p:spPr bwMode="auto">
            <a:xfrm>
              <a:off x="6481334" y="3564063"/>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30</a:t>
              </a:r>
              <a:endParaRPr kumimoji="0" lang="fr-FR" altLang="fr-FR" sz="1200" b="0" i="0" u="none" strike="noStrike" cap="none" normalizeH="0" baseline="0" smtClean="0">
                <a:ln>
                  <a:noFill/>
                </a:ln>
                <a:solidFill>
                  <a:schemeClr val="tx1"/>
                </a:solidFill>
                <a:effectLst/>
              </a:endParaRPr>
            </a:p>
          </p:txBody>
        </p:sp>
        <p:sp>
          <p:nvSpPr>
            <p:cNvPr id="29" name="Rectangle 30"/>
            <p:cNvSpPr>
              <a:spLocks noChangeArrowheads="1"/>
            </p:cNvSpPr>
            <p:nvPr/>
          </p:nvSpPr>
          <p:spPr bwMode="auto">
            <a:xfrm>
              <a:off x="6481334" y="3827588"/>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20</a:t>
              </a:r>
              <a:endParaRPr kumimoji="0" lang="fr-FR" altLang="fr-FR" sz="1200" b="0" i="0" u="none" strike="noStrike" cap="none" normalizeH="0" baseline="0" smtClean="0">
                <a:ln>
                  <a:noFill/>
                </a:ln>
                <a:solidFill>
                  <a:schemeClr val="tx1"/>
                </a:solidFill>
                <a:effectLst/>
              </a:endParaRPr>
            </a:p>
          </p:txBody>
        </p:sp>
        <p:sp>
          <p:nvSpPr>
            <p:cNvPr id="30" name="Rectangle 31"/>
            <p:cNvSpPr>
              <a:spLocks noChangeArrowheads="1"/>
            </p:cNvSpPr>
            <p:nvPr/>
          </p:nvSpPr>
          <p:spPr bwMode="auto">
            <a:xfrm>
              <a:off x="6481334" y="4089525"/>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10</a:t>
              </a:r>
              <a:endParaRPr kumimoji="0" lang="fr-FR" altLang="fr-FR" sz="1200" b="0" i="0" u="none" strike="noStrike" cap="none" normalizeH="0" baseline="0" smtClean="0">
                <a:ln>
                  <a:noFill/>
                </a:ln>
                <a:solidFill>
                  <a:schemeClr val="tx1"/>
                </a:solidFill>
                <a:effectLst/>
              </a:endParaRPr>
            </a:p>
          </p:txBody>
        </p:sp>
        <p:sp>
          <p:nvSpPr>
            <p:cNvPr id="31" name="Rectangle 32"/>
            <p:cNvSpPr>
              <a:spLocks noChangeArrowheads="1"/>
            </p:cNvSpPr>
            <p:nvPr/>
          </p:nvSpPr>
          <p:spPr bwMode="auto">
            <a:xfrm>
              <a:off x="6481334" y="4353050"/>
              <a:ext cx="705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0</a:t>
              </a:r>
              <a:endParaRPr kumimoji="0" lang="fr-FR" altLang="fr-FR" sz="1200" b="0" i="0" u="none" strike="noStrike" cap="none" normalizeH="0" baseline="0" smtClean="0">
                <a:ln>
                  <a:noFill/>
                </a:ln>
                <a:solidFill>
                  <a:schemeClr val="tx1"/>
                </a:solidFill>
                <a:effectLst/>
              </a:endParaRPr>
            </a:p>
          </p:txBody>
        </p:sp>
        <p:sp>
          <p:nvSpPr>
            <p:cNvPr id="32" name="Rectangle 33"/>
            <p:cNvSpPr>
              <a:spLocks noChangeArrowheads="1"/>
            </p:cNvSpPr>
            <p:nvPr/>
          </p:nvSpPr>
          <p:spPr bwMode="auto">
            <a:xfrm>
              <a:off x="3114238" y="1990850"/>
              <a:ext cx="211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180</a:t>
              </a:r>
              <a:endParaRPr kumimoji="0" lang="fr-FR" altLang="fr-FR" sz="1200" b="0" i="0" u="none" strike="noStrike" cap="none" normalizeH="0" baseline="0" smtClean="0">
                <a:ln>
                  <a:noFill/>
                </a:ln>
                <a:solidFill>
                  <a:schemeClr val="tx1"/>
                </a:solidFill>
                <a:effectLst/>
              </a:endParaRPr>
            </a:p>
          </p:txBody>
        </p:sp>
        <p:sp>
          <p:nvSpPr>
            <p:cNvPr id="33" name="Rectangle 34"/>
            <p:cNvSpPr>
              <a:spLocks noChangeArrowheads="1"/>
            </p:cNvSpPr>
            <p:nvPr/>
          </p:nvSpPr>
          <p:spPr bwMode="auto">
            <a:xfrm>
              <a:off x="3114238" y="2254375"/>
              <a:ext cx="211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160</a:t>
              </a:r>
              <a:endParaRPr kumimoji="0" lang="fr-FR" altLang="fr-FR" sz="1200" b="0" i="0" u="none" strike="noStrike" cap="none" normalizeH="0" baseline="0" smtClean="0">
                <a:ln>
                  <a:noFill/>
                </a:ln>
                <a:solidFill>
                  <a:schemeClr val="tx1"/>
                </a:solidFill>
                <a:effectLst/>
              </a:endParaRPr>
            </a:p>
          </p:txBody>
        </p:sp>
        <p:sp>
          <p:nvSpPr>
            <p:cNvPr id="34" name="Rectangle 35"/>
            <p:cNvSpPr>
              <a:spLocks noChangeArrowheads="1"/>
            </p:cNvSpPr>
            <p:nvPr/>
          </p:nvSpPr>
          <p:spPr bwMode="auto">
            <a:xfrm>
              <a:off x="3114238" y="2517900"/>
              <a:ext cx="211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140</a:t>
              </a:r>
              <a:endParaRPr kumimoji="0" lang="fr-FR" altLang="fr-FR" sz="1200" b="0" i="0" u="none" strike="noStrike" cap="none" normalizeH="0" baseline="0" smtClean="0">
                <a:ln>
                  <a:noFill/>
                </a:ln>
                <a:solidFill>
                  <a:schemeClr val="tx1"/>
                </a:solidFill>
                <a:effectLst/>
              </a:endParaRPr>
            </a:p>
          </p:txBody>
        </p:sp>
        <p:sp>
          <p:nvSpPr>
            <p:cNvPr id="35" name="Rectangle 36"/>
            <p:cNvSpPr>
              <a:spLocks noChangeArrowheads="1"/>
            </p:cNvSpPr>
            <p:nvPr/>
          </p:nvSpPr>
          <p:spPr bwMode="auto">
            <a:xfrm>
              <a:off x="3114238" y="2781425"/>
              <a:ext cx="211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120</a:t>
              </a:r>
              <a:endParaRPr kumimoji="0" lang="fr-FR" altLang="fr-FR" sz="1200" b="0" i="0" u="none" strike="noStrike" cap="none" normalizeH="0" baseline="0" smtClean="0">
                <a:ln>
                  <a:noFill/>
                </a:ln>
                <a:solidFill>
                  <a:schemeClr val="tx1"/>
                </a:solidFill>
                <a:effectLst/>
              </a:endParaRPr>
            </a:p>
          </p:txBody>
        </p:sp>
        <p:sp>
          <p:nvSpPr>
            <p:cNvPr id="36" name="Rectangle 37"/>
            <p:cNvSpPr>
              <a:spLocks noChangeArrowheads="1"/>
            </p:cNvSpPr>
            <p:nvPr/>
          </p:nvSpPr>
          <p:spPr bwMode="auto">
            <a:xfrm>
              <a:off x="3114238" y="3044950"/>
              <a:ext cx="211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100</a:t>
              </a:r>
              <a:endParaRPr kumimoji="0" lang="fr-FR" altLang="fr-FR" sz="1200" b="0" i="0" u="none" strike="noStrike" cap="none" normalizeH="0" baseline="0" smtClean="0">
                <a:ln>
                  <a:noFill/>
                </a:ln>
                <a:solidFill>
                  <a:schemeClr val="tx1"/>
                </a:solidFill>
                <a:effectLst/>
              </a:endParaRPr>
            </a:p>
          </p:txBody>
        </p:sp>
        <p:sp>
          <p:nvSpPr>
            <p:cNvPr id="37" name="Rectangle 38"/>
            <p:cNvSpPr>
              <a:spLocks noChangeArrowheads="1"/>
            </p:cNvSpPr>
            <p:nvPr/>
          </p:nvSpPr>
          <p:spPr bwMode="auto">
            <a:xfrm>
              <a:off x="3153925" y="3305300"/>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80</a:t>
              </a:r>
              <a:endParaRPr kumimoji="0" lang="fr-FR" altLang="fr-FR" sz="1200" b="0" i="0" u="none" strike="noStrike" cap="none" normalizeH="0" baseline="0" smtClean="0">
                <a:ln>
                  <a:noFill/>
                </a:ln>
                <a:solidFill>
                  <a:schemeClr val="tx1"/>
                </a:solidFill>
                <a:effectLst/>
              </a:endParaRPr>
            </a:p>
          </p:txBody>
        </p:sp>
        <p:sp>
          <p:nvSpPr>
            <p:cNvPr id="38" name="Rectangle 39"/>
            <p:cNvSpPr>
              <a:spLocks noChangeArrowheads="1"/>
            </p:cNvSpPr>
            <p:nvPr/>
          </p:nvSpPr>
          <p:spPr bwMode="auto">
            <a:xfrm>
              <a:off x="3153925" y="3570413"/>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60</a:t>
              </a:r>
              <a:endParaRPr kumimoji="0" lang="fr-FR" altLang="fr-FR" sz="1200" b="0" i="0" u="none" strike="noStrike" cap="none" normalizeH="0" baseline="0" smtClean="0">
                <a:ln>
                  <a:noFill/>
                </a:ln>
                <a:solidFill>
                  <a:schemeClr val="tx1"/>
                </a:solidFill>
                <a:effectLst/>
              </a:endParaRPr>
            </a:p>
          </p:txBody>
        </p:sp>
        <p:sp>
          <p:nvSpPr>
            <p:cNvPr id="39" name="Rectangle 40"/>
            <p:cNvSpPr>
              <a:spLocks noChangeArrowheads="1"/>
            </p:cNvSpPr>
            <p:nvPr/>
          </p:nvSpPr>
          <p:spPr bwMode="auto">
            <a:xfrm>
              <a:off x="3153925" y="3833938"/>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40</a:t>
              </a:r>
              <a:endParaRPr kumimoji="0" lang="fr-FR" altLang="fr-FR" sz="1200" b="0" i="0" u="none" strike="noStrike" cap="none" normalizeH="0" baseline="0" smtClean="0">
                <a:ln>
                  <a:noFill/>
                </a:ln>
                <a:solidFill>
                  <a:schemeClr val="tx1"/>
                </a:solidFill>
                <a:effectLst/>
              </a:endParaRPr>
            </a:p>
          </p:txBody>
        </p:sp>
        <p:sp>
          <p:nvSpPr>
            <p:cNvPr id="40" name="Rectangle 41"/>
            <p:cNvSpPr>
              <a:spLocks noChangeArrowheads="1"/>
            </p:cNvSpPr>
            <p:nvPr/>
          </p:nvSpPr>
          <p:spPr bwMode="auto">
            <a:xfrm>
              <a:off x="3153925" y="4097463"/>
              <a:ext cx="1410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20</a:t>
              </a:r>
              <a:endParaRPr kumimoji="0" lang="fr-FR" altLang="fr-FR" sz="1200" b="0" i="0" u="none" strike="noStrike" cap="none" normalizeH="0" baseline="0" smtClean="0">
                <a:ln>
                  <a:noFill/>
                </a:ln>
                <a:solidFill>
                  <a:schemeClr val="tx1"/>
                </a:solidFill>
                <a:effectLst/>
              </a:endParaRPr>
            </a:p>
          </p:txBody>
        </p:sp>
        <p:sp>
          <p:nvSpPr>
            <p:cNvPr id="41" name="Rectangle 42"/>
            <p:cNvSpPr>
              <a:spLocks noChangeArrowheads="1"/>
            </p:cNvSpPr>
            <p:nvPr/>
          </p:nvSpPr>
          <p:spPr bwMode="auto">
            <a:xfrm>
              <a:off x="3192025" y="4360988"/>
              <a:ext cx="1057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0 </a:t>
              </a:r>
              <a:endParaRPr kumimoji="0" lang="fr-FR" altLang="fr-FR" sz="1200" b="0" i="0" u="none" strike="noStrike" cap="none" normalizeH="0" baseline="0" smtClean="0">
                <a:ln>
                  <a:noFill/>
                </a:ln>
                <a:solidFill>
                  <a:schemeClr val="tx1"/>
                </a:solidFill>
                <a:effectLst/>
              </a:endParaRPr>
            </a:p>
          </p:txBody>
        </p:sp>
        <p:sp>
          <p:nvSpPr>
            <p:cNvPr id="42" name="Rectangle 43"/>
            <p:cNvSpPr>
              <a:spLocks noChangeArrowheads="1"/>
            </p:cNvSpPr>
            <p:nvPr/>
          </p:nvSpPr>
          <p:spPr bwMode="auto">
            <a:xfrm rot="16200000">
              <a:off x="1988243" y="2727452"/>
              <a:ext cx="18605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smtClean="0">
                  <a:ln>
                    <a:noFill/>
                  </a:ln>
                  <a:solidFill>
                    <a:srgbClr val="000000"/>
                  </a:solidFill>
                  <a:effectLst/>
                  <a:latin typeface="Arial Narrow" panose="020B0606020202030204" pitchFamily="34" charset="0"/>
                </a:rPr>
                <a:t>Puissance en kW</a:t>
              </a:r>
              <a:endParaRPr kumimoji="0" lang="fr-FR" altLang="fr-FR" sz="1200" b="0" i="0" u="none" strike="noStrike" cap="none" normalizeH="0" baseline="0" dirty="0" smtClean="0">
                <a:ln>
                  <a:noFill/>
                </a:ln>
                <a:solidFill>
                  <a:schemeClr val="tx1"/>
                </a:solidFill>
                <a:effectLst/>
              </a:endParaRPr>
            </a:p>
          </p:txBody>
        </p:sp>
        <p:sp>
          <p:nvSpPr>
            <p:cNvPr id="44" name="Rectangle 45"/>
            <p:cNvSpPr>
              <a:spLocks noChangeArrowheads="1"/>
            </p:cNvSpPr>
            <p:nvPr/>
          </p:nvSpPr>
          <p:spPr bwMode="auto">
            <a:xfrm>
              <a:off x="3284101" y="4524500"/>
              <a:ext cx="33791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rgbClr val="000000"/>
                  </a:solidFill>
                  <a:effectLst/>
                  <a:latin typeface="Arial Narrow" panose="020B0606020202030204" pitchFamily="34" charset="0"/>
                </a:rPr>
                <a:t>10%  20%  30%  40%   50%  60%  70%  80%  90% 100%    </a:t>
              </a:r>
              <a:endParaRPr kumimoji="0" lang="fr-FR" altLang="fr-FR" sz="1200" b="0" i="0" u="none" strike="noStrike" cap="none" normalizeH="0" baseline="0" smtClean="0">
                <a:ln>
                  <a:noFill/>
                </a:ln>
                <a:solidFill>
                  <a:schemeClr val="tx1"/>
                </a:solidFill>
                <a:effectLst/>
              </a:endParaRPr>
            </a:p>
          </p:txBody>
        </p:sp>
        <p:sp>
          <p:nvSpPr>
            <p:cNvPr id="45" name="Rectangle 46"/>
            <p:cNvSpPr>
              <a:spLocks noChangeArrowheads="1"/>
            </p:cNvSpPr>
            <p:nvPr/>
          </p:nvSpPr>
          <p:spPr bwMode="auto">
            <a:xfrm>
              <a:off x="3709552" y="4765800"/>
              <a:ext cx="17729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smtClean="0">
                  <a:ln>
                    <a:noFill/>
                  </a:ln>
                  <a:solidFill>
                    <a:srgbClr val="000000"/>
                  </a:solidFill>
                  <a:effectLst/>
                  <a:latin typeface="Arial Narrow" panose="020B0606020202030204" pitchFamily="34" charset="0"/>
                </a:rPr>
                <a:t>Etat de charge de la batterie % </a:t>
              </a:r>
              <a:endParaRPr kumimoji="0" lang="fr-FR" altLang="fr-FR" sz="1200" b="0" i="0" u="none" strike="noStrike" cap="none" normalizeH="0" baseline="0" dirty="0" smtClean="0">
                <a:ln>
                  <a:noFill/>
                </a:ln>
                <a:solidFill>
                  <a:schemeClr val="tx1"/>
                </a:solidFill>
                <a:effectLst/>
              </a:endParaRPr>
            </a:p>
          </p:txBody>
        </p:sp>
        <p:sp>
          <p:nvSpPr>
            <p:cNvPr id="46" name="Freeform 47"/>
            <p:cNvSpPr>
              <a:spLocks/>
            </p:cNvSpPr>
            <p:nvPr/>
          </p:nvSpPr>
          <p:spPr bwMode="auto">
            <a:xfrm>
              <a:off x="3399988" y="2648075"/>
              <a:ext cx="2698757" cy="1852613"/>
            </a:xfrm>
            <a:custGeom>
              <a:avLst/>
              <a:gdLst>
                <a:gd name="T0" fmla="*/ 0 w 1700"/>
                <a:gd name="T1" fmla="*/ 1167 h 1167"/>
                <a:gd name="T2" fmla="*/ 178 w 1700"/>
                <a:gd name="T3" fmla="*/ 1036 h 1167"/>
                <a:gd name="T4" fmla="*/ 513 w 1700"/>
                <a:gd name="T5" fmla="*/ 847 h 1167"/>
                <a:gd name="T6" fmla="*/ 901 w 1700"/>
                <a:gd name="T7" fmla="*/ 605 h 1167"/>
                <a:gd name="T8" fmla="*/ 1188 w 1700"/>
                <a:gd name="T9" fmla="*/ 410 h 1167"/>
                <a:gd name="T10" fmla="*/ 1279 w 1700"/>
                <a:gd name="T11" fmla="*/ 337 h 1167"/>
                <a:gd name="T12" fmla="*/ 1349 w 1700"/>
                <a:gd name="T13" fmla="*/ 300 h 1167"/>
                <a:gd name="T14" fmla="*/ 1495 w 1700"/>
                <a:gd name="T15" fmla="*/ 195 h 1167"/>
                <a:gd name="T16" fmla="*/ 1700 w 1700"/>
                <a:gd name="T17" fmla="*/ 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0" h="1167">
                  <a:moveTo>
                    <a:pt x="0" y="1167"/>
                  </a:moveTo>
                  <a:cubicBezTo>
                    <a:pt x="46" y="1128"/>
                    <a:pt x="92" y="1089"/>
                    <a:pt x="178" y="1036"/>
                  </a:cubicBezTo>
                  <a:cubicBezTo>
                    <a:pt x="263" y="982"/>
                    <a:pt x="392" y="918"/>
                    <a:pt x="513" y="847"/>
                  </a:cubicBezTo>
                  <a:cubicBezTo>
                    <a:pt x="633" y="775"/>
                    <a:pt x="789" y="677"/>
                    <a:pt x="901" y="605"/>
                  </a:cubicBezTo>
                  <a:cubicBezTo>
                    <a:pt x="1014" y="532"/>
                    <a:pt x="1125" y="455"/>
                    <a:pt x="1188" y="410"/>
                  </a:cubicBezTo>
                  <a:cubicBezTo>
                    <a:pt x="1250" y="366"/>
                    <a:pt x="1252" y="355"/>
                    <a:pt x="1279" y="337"/>
                  </a:cubicBezTo>
                  <a:cubicBezTo>
                    <a:pt x="1306" y="318"/>
                    <a:pt x="1313" y="324"/>
                    <a:pt x="1349" y="300"/>
                  </a:cubicBezTo>
                  <a:cubicBezTo>
                    <a:pt x="1385" y="276"/>
                    <a:pt x="1437" y="245"/>
                    <a:pt x="1495" y="195"/>
                  </a:cubicBezTo>
                  <a:cubicBezTo>
                    <a:pt x="1554" y="145"/>
                    <a:pt x="1627" y="73"/>
                    <a:pt x="1700" y="0"/>
                  </a:cubicBezTo>
                </a:path>
              </a:pathLst>
            </a:custGeom>
            <a:noFill/>
            <a:ln w="333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200"/>
            </a:p>
          </p:txBody>
        </p:sp>
        <p:sp>
          <p:nvSpPr>
            <p:cNvPr id="49" name="Freeform 50"/>
            <p:cNvSpPr>
              <a:spLocks noEditPoints="1"/>
            </p:cNvSpPr>
            <p:nvPr/>
          </p:nvSpPr>
          <p:spPr bwMode="auto">
            <a:xfrm>
              <a:off x="3368238" y="3714875"/>
              <a:ext cx="2759082" cy="260350"/>
            </a:xfrm>
            <a:custGeom>
              <a:avLst/>
              <a:gdLst>
                <a:gd name="T0" fmla="*/ 795 w 25150"/>
                <a:gd name="T1" fmla="*/ 257 h 2383"/>
                <a:gd name="T2" fmla="*/ 33 w 25150"/>
                <a:gd name="T3" fmla="*/ 574 h 2383"/>
                <a:gd name="T4" fmla="*/ 2073 w 25150"/>
                <a:gd name="T5" fmla="*/ 158 h 2383"/>
                <a:gd name="T6" fmla="*/ 1740 w 25150"/>
                <a:gd name="T7" fmla="*/ 373 h 2383"/>
                <a:gd name="T8" fmla="*/ 2938 w 25150"/>
                <a:gd name="T9" fmla="*/ 143 h 2383"/>
                <a:gd name="T10" fmla="*/ 2939 w 25150"/>
                <a:gd name="T11" fmla="*/ 343 h 2383"/>
                <a:gd name="T12" fmla="*/ 4730 w 25150"/>
                <a:gd name="T13" fmla="*/ 154 h 2383"/>
                <a:gd name="T14" fmla="*/ 4220 w 25150"/>
                <a:gd name="T15" fmla="*/ 350 h 2383"/>
                <a:gd name="T16" fmla="*/ 5884 w 25150"/>
                <a:gd name="T17" fmla="*/ 156 h 2383"/>
                <a:gd name="T18" fmla="*/ 6297 w 25150"/>
                <a:gd name="T19" fmla="*/ 147 h 2383"/>
                <a:gd name="T20" fmla="*/ 6304 w 25150"/>
                <a:gd name="T21" fmla="*/ 347 h 2383"/>
                <a:gd name="T22" fmla="*/ 5887 w 25150"/>
                <a:gd name="T23" fmla="*/ 356 h 2383"/>
                <a:gd name="T24" fmla="*/ 7038 w 25150"/>
                <a:gd name="T25" fmla="*/ 110 h 2383"/>
                <a:gd name="T26" fmla="*/ 7657 w 25150"/>
                <a:gd name="T27" fmla="*/ 92 h 2383"/>
                <a:gd name="T28" fmla="*/ 7447 w 25150"/>
                <a:gd name="T29" fmla="*/ 297 h 2383"/>
                <a:gd name="T30" fmla="*/ 6998 w 25150"/>
                <a:gd name="T31" fmla="*/ 111 h 2383"/>
                <a:gd name="T32" fmla="*/ 9203 w 25150"/>
                <a:gd name="T33" fmla="*/ 261 h 2383"/>
                <a:gd name="T34" fmla="*/ 9799 w 25150"/>
                <a:gd name="T35" fmla="*/ 49 h 2383"/>
                <a:gd name="T36" fmla="*/ 9803 w 25150"/>
                <a:gd name="T37" fmla="*/ 249 h 2383"/>
                <a:gd name="T38" fmla="*/ 11890 w 25150"/>
                <a:gd name="T39" fmla="*/ 11 h 2383"/>
                <a:gd name="T40" fmla="*/ 11247 w 25150"/>
                <a:gd name="T41" fmla="*/ 222 h 2383"/>
                <a:gd name="T42" fmla="*/ 12861 w 25150"/>
                <a:gd name="T43" fmla="*/ 0 h 2383"/>
                <a:gd name="T44" fmla="*/ 13216 w 25150"/>
                <a:gd name="T45" fmla="*/ 4 h 2383"/>
                <a:gd name="T46" fmla="*/ 13376 w 25150"/>
                <a:gd name="T47" fmla="*/ 19 h 2383"/>
                <a:gd name="T48" fmla="*/ 13387 w 25150"/>
                <a:gd name="T49" fmla="*/ 222 h 2383"/>
                <a:gd name="T50" fmla="*/ 13329 w 25150"/>
                <a:gd name="T51" fmla="*/ 232 h 2383"/>
                <a:gd name="T52" fmla="*/ 13307 w 25150"/>
                <a:gd name="T53" fmla="*/ 40 h 2383"/>
                <a:gd name="T54" fmla="*/ 13314 w 25150"/>
                <a:gd name="T55" fmla="*/ 211 h 2383"/>
                <a:gd name="T56" fmla="*/ 13137 w 25150"/>
                <a:gd name="T57" fmla="*/ 202 h 2383"/>
                <a:gd name="T58" fmla="*/ 12709 w 25150"/>
                <a:gd name="T59" fmla="*/ 200 h 2383"/>
                <a:gd name="T60" fmla="*/ 14130 w 25150"/>
                <a:gd name="T61" fmla="*/ 213 h 2383"/>
                <a:gd name="T62" fmla="*/ 14585 w 25150"/>
                <a:gd name="T63" fmla="*/ 606 h 2383"/>
                <a:gd name="T64" fmla="*/ 13882 w 25150"/>
                <a:gd name="T65" fmla="*/ 326 h 2383"/>
                <a:gd name="T66" fmla="*/ 15772 w 25150"/>
                <a:gd name="T67" fmla="*/ 501 h 2383"/>
                <a:gd name="T68" fmla="*/ 16027 w 25150"/>
                <a:gd name="T69" fmla="*/ 700 h 2383"/>
                <a:gd name="T70" fmla="*/ 15469 w 25150"/>
                <a:gd name="T71" fmla="*/ 708 h 2383"/>
                <a:gd name="T72" fmla="*/ 16756 w 25150"/>
                <a:gd name="T73" fmla="*/ 667 h 2383"/>
                <a:gd name="T74" fmla="*/ 16864 w 25150"/>
                <a:gd name="T75" fmla="*/ 852 h 2383"/>
                <a:gd name="T76" fmla="*/ 17071 w 25150"/>
                <a:gd name="T77" fmla="*/ 947 h 2383"/>
                <a:gd name="T78" fmla="*/ 17238 w 25150"/>
                <a:gd name="T79" fmla="*/ 1190 h 2383"/>
                <a:gd name="T80" fmla="*/ 16882 w 25150"/>
                <a:gd name="T81" fmla="*/ 1092 h 2383"/>
                <a:gd name="T82" fmla="*/ 16651 w 25150"/>
                <a:gd name="T83" fmla="*/ 913 h 2383"/>
                <a:gd name="T84" fmla="*/ 16560 w 25150"/>
                <a:gd name="T85" fmla="*/ 731 h 2383"/>
                <a:gd name="T86" fmla="*/ 18658 w 25150"/>
                <a:gd name="T87" fmla="*/ 1152 h 2383"/>
                <a:gd name="T88" fmla="*/ 17863 w 25150"/>
                <a:gd name="T89" fmla="*/ 1072 h 2383"/>
                <a:gd name="T90" fmla="*/ 19793 w 25150"/>
                <a:gd name="T91" fmla="*/ 1276 h 2383"/>
                <a:gd name="T92" fmla="*/ 19910 w 25150"/>
                <a:gd name="T93" fmla="*/ 1498 h 2383"/>
                <a:gd name="T94" fmla="*/ 19331 w 25150"/>
                <a:gd name="T95" fmla="*/ 1420 h 2383"/>
                <a:gd name="T96" fmla="*/ 20950 w 25150"/>
                <a:gd name="T97" fmla="*/ 1652 h 2383"/>
                <a:gd name="T98" fmla="*/ 21151 w 25150"/>
                <a:gd name="T99" fmla="*/ 1943 h 2383"/>
                <a:gd name="T100" fmla="*/ 20574 w 25150"/>
                <a:gd name="T101" fmla="*/ 1692 h 2383"/>
                <a:gd name="T102" fmla="*/ 22623 w 25150"/>
                <a:gd name="T103" fmla="*/ 2091 h 2383"/>
                <a:gd name="T104" fmla="*/ 21904 w 25150"/>
                <a:gd name="T105" fmla="*/ 2152 h 2383"/>
                <a:gd name="T106" fmla="*/ 24109 w 25150"/>
                <a:gd name="T107" fmla="*/ 2327 h 2383"/>
                <a:gd name="T108" fmla="*/ 24862 w 25150"/>
                <a:gd name="T109" fmla="*/ 2167 h 2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50" h="2383">
                  <a:moveTo>
                    <a:pt x="0" y="377"/>
                  </a:moveTo>
                  <a:lnTo>
                    <a:pt x="207" y="343"/>
                  </a:lnTo>
                  <a:lnTo>
                    <a:pt x="419" y="309"/>
                  </a:lnTo>
                  <a:lnTo>
                    <a:pt x="529" y="293"/>
                  </a:lnTo>
                  <a:lnTo>
                    <a:pt x="641" y="277"/>
                  </a:lnTo>
                  <a:lnTo>
                    <a:pt x="758" y="261"/>
                  </a:lnTo>
                  <a:lnTo>
                    <a:pt x="795" y="257"/>
                  </a:lnTo>
                  <a:lnTo>
                    <a:pt x="819" y="455"/>
                  </a:lnTo>
                  <a:lnTo>
                    <a:pt x="784" y="460"/>
                  </a:lnTo>
                  <a:lnTo>
                    <a:pt x="670" y="475"/>
                  </a:lnTo>
                  <a:lnTo>
                    <a:pt x="558" y="491"/>
                  </a:lnTo>
                  <a:lnTo>
                    <a:pt x="450" y="507"/>
                  </a:lnTo>
                  <a:lnTo>
                    <a:pt x="239" y="540"/>
                  </a:lnTo>
                  <a:lnTo>
                    <a:pt x="33" y="574"/>
                  </a:lnTo>
                  <a:lnTo>
                    <a:pt x="0" y="377"/>
                  </a:lnTo>
                  <a:close/>
                  <a:moveTo>
                    <a:pt x="1396" y="196"/>
                  </a:moveTo>
                  <a:lnTo>
                    <a:pt x="1418" y="194"/>
                  </a:lnTo>
                  <a:lnTo>
                    <a:pt x="1569" y="183"/>
                  </a:lnTo>
                  <a:lnTo>
                    <a:pt x="1728" y="174"/>
                  </a:lnTo>
                  <a:lnTo>
                    <a:pt x="1896" y="165"/>
                  </a:lnTo>
                  <a:lnTo>
                    <a:pt x="2073" y="158"/>
                  </a:lnTo>
                  <a:lnTo>
                    <a:pt x="2167" y="155"/>
                  </a:lnTo>
                  <a:lnTo>
                    <a:pt x="2200" y="154"/>
                  </a:lnTo>
                  <a:lnTo>
                    <a:pt x="2206" y="353"/>
                  </a:lnTo>
                  <a:lnTo>
                    <a:pt x="2174" y="354"/>
                  </a:lnTo>
                  <a:lnTo>
                    <a:pt x="2082" y="357"/>
                  </a:lnTo>
                  <a:lnTo>
                    <a:pt x="1907" y="365"/>
                  </a:lnTo>
                  <a:lnTo>
                    <a:pt x="1740" y="373"/>
                  </a:lnTo>
                  <a:lnTo>
                    <a:pt x="1584" y="383"/>
                  </a:lnTo>
                  <a:lnTo>
                    <a:pt x="1434" y="394"/>
                  </a:lnTo>
                  <a:lnTo>
                    <a:pt x="1412" y="395"/>
                  </a:lnTo>
                  <a:lnTo>
                    <a:pt x="1396" y="196"/>
                  </a:lnTo>
                  <a:close/>
                  <a:moveTo>
                    <a:pt x="2802" y="144"/>
                  </a:moveTo>
                  <a:lnTo>
                    <a:pt x="2818" y="144"/>
                  </a:lnTo>
                  <a:lnTo>
                    <a:pt x="2938" y="143"/>
                  </a:lnTo>
                  <a:lnTo>
                    <a:pt x="3185" y="143"/>
                  </a:lnTo>
                  <a:lnTo>
                    <a:pt x="3440" y="144"/>
                  </a:lnTo>
                  <a:lnTo>
                    <a:pt x="3604" y="145"/>
                  </a:lnTo>
                  <a:lnTo>
                    <a:pt x="3602" y="345"/>
                  </a:lnTo>
                  <a:lnTo>
                    <a:pt x="3440" y="344"/>
                  </a:lnTo>
                  <a:lnTo>
                    <a:pt x="3185" y="343"/>
                  </a:lnTo>
                  <a:lnTo>
                    <a:pt x="2939" y="343"/>
                  </a:lnTo>
                  <a:lnTo>
                    <a:pt x="2819" y="344"/>
                  </a:lnTo>
                  <a:lnTo>
                    <a:pt x="2804" y="344"/>
                  </a:lnTo>
                  <a:lnTo>
                    <a:pt x="2802" y="144"/>
                  </a:lnTo>
                  <a:close/>
                  <a:moveTo>
                    <a:pt x="4204" y="150"/>
                  </a:moveTo>
                  <a:lnTo>
                    <a:pt x="4222" y="150"/>
                  </a:lnTo>
                  <a:lnTo>
                    <a:pt x="4479" y="152"/>
                  </a:lnTo>
                  <a:lnTo>
                    <a:pt x="4730" y="154"/>
                  </a:lnTo>
                  <a:lnTo>
                    <a:pt x="4973" y="156"/>
                  </a:lnTo>
                  <a:lnTo>
                    <a:pt x="5004" y="157"/>
                  </a:lnTo>
                  <a:lnTo>
                    <a:pt x="5002" y="357"/>
                  </a:lnTo>
                  <a:lnTo>
                    <a:pt x="4971" y="356"/>
                  </a:lnTo>
                  <a:lnTo>
                    <a:pt x="4728" y="354"/>
                  </a:lnTo>
                  <a:lnTo>
                    <a:pt x="4477" y="352"/>
                  </a:lnTo>
                  <a:lnTo>
                    <a:pt x="4220" y="350"/>
                  </a:lnTo>
                  <a:lnTo>
                    <a:pt x="4202" y="350"/>
                  </a:lnTo>
                  <a:lnTo>
                    <a:pt x="4204" y="150"/>
                  </a:lnTo>
                  <a:close/>
                  <a:moveTo>
                    <a:pt x="5602" y="159"/>
                  </a:moveTo>
                  <a:lnTo>
                    <a:pt x="5621" y="158"/>
                  </a:lnTo>
                  <a:lnTo>
                    <a:pt x="5714" y="158"/>
                  </a:lnTo>
                  <a:lnTo>
                    <a:pt x="5803" y="157"/>
                  </a:lnTo>
                  <a:lnTo>
                    <a:pt x="5884" y="156"/>
                  </a:lnTo>
                  <a:lnTo>
                    <a:pt x="5960" y="155"/>
                  </a:lnTo>
                  <a:lnTo>
                    <a:pt x="6028" y="154"/>
                  </a:lnTo>
                  <a:lnTo>
                    <a:pt x="6092" y="153"/>
                  </a:lnTo>
                  <a:lnTo>
                    <a:pt x="6149" y="151"/>
                  </a:lnTo>
                  <a:lnTo>
                    <a:pt x="6203" y="150"/>
                  </a:lnTo>
                  <a:lnTo>
                    <a:pt x="6252" y="149"/>
                  </a:lnTo>
                  <a:lnTo>
                    <a:pt x="6297" y="147"/>
                  </a:lnTo>
                  <a:lnTo>
                    <a:pt x="6339" y="146"/>
                  </a:lnTo>
                  <a:lnTo>
                    <a:pt x="6378" y="144"/>
                  </a:lnTo>
                  <a:lnTo>
                    <a:pt x="6398" y="143"/>
                  </a:lnTo>
                  <a:lnTo>
                    <a:pt x="6408" y="342"/>
                  </a:lnTo>
                  <a:lnTo>
                    <a:pt x="6388" y="343"/>
                  </a:lnTo>
                  <a:lnTo>
                    <a:pt x="6346" y="345"/>
                  </a:lnTo>
                  <a:lnTo>
                    <a:pt x="6304" y="347"/>
                  </a:lnTo>
                  <a:lnTo>
                    <a:pt x="6258" y="348"/>
                  </a:lnTo>
                  <a:lnTo>
                    <a:pt x="6208" y="350"/>
                  </a:lnTo>
                  <a:lnTo>
                    <a:pt x="6155" y="351"/>
                  </a:lnTo>
                  <a:lnTo>
                    <a:pt x="6095" y="353"/>
                  </a:lnTo>
                  <a:lnTo>
                    <a:pt x="6032" y="354"/>
                  </a:lnTo>
                  <a:lnTo>
                    <a:pt x="5962" y="355"/>
                  </a:lnTo>
                  <a:lnTo>
                    <a:pt x="5887" y="356"/>
                  </a:lnTo>
                  <a:lnTo>
                    <a:pt x="5804" y="357"/>
                  </a:lnTo>
                  <a:lnTo>
                    <a:pt x="5716" y="358"/>
                  </a:lnTo>
                  <a:lnTo>
                    <a:pt x="5622" y="358"/>
                  </a:lnTo>
                  <a:lnTo>
                    <a:pt x="5604" y="359"/>
                  </a:lnTo>
                  <a:lnTo>
                    <a:pt x="5602" y="159"/>
                  </a:lnTo>
                  <a:close/>
                  <a:moveTo>
                    <a:pt x="6998" y="111"/>
                  </a:moveTo>
                  <a:lnTo>
                    <a:pt x="7038" y="110"/>
                  </a:lnTo>
                  <a:lnTo>
                    <a:pt x="7106" y="107"/>
                  </a:lnTo>
                  <a:lnTo>
                    <a:pt x="7180" y="105"/>
                  </a:lnTo>
                  <a:lnTo>
                    <a:pt x="7260" y="102"/>
                  </a:lnTo>
                  <a:lnTo>
                    <a:pt x="7347" y="100"/>
                  </a:lnTo>
                  <a:lnTo>
                    <a:pt x="7442" y="97"/>
                  </a:lnTo>
                  <a:lnTo>
                    <a:pt x="7545" y="95"/>
                  </a:lnTo>
                  <a:lnTo>
                    <a:pt x="7657" y="92"/>
                  </a:lnTo>
                  <a:lnTo>
                    <a:pt x="7778" y="90"/>
                  </a:lnTo>
                  <a:lnTo>
                    <a:pt x="7799" y="90"/>
                  </a:lnTo>
                  <a:lnTo>
                    <a:pt x="7804" y="289"/>
                  </a:lnTo>
                  <a:lnTo>
                    <a:pt x="7783" y="290"/>
                  </a:lnTo>
                  <a:lnTo>
                    <a:pt x="7661" y="292"/>
                  </a:lnTo>
                  <a:lnTo>
                    <a:pt x="7549" y="295"/>
                  </a:lnTo>
                  <a:lnTo>
                    <a:pt x="7447" y="297"/>
                  </a:lnTo>
                  <a:lnTo>
                    <a:pt x="7353" y="299"/>
                  </a:lnTo>
                  <a:lnTo>
                    <a:pt x="7266" y="302"/>
                  </a:lnTo>
                  <a:lnTo>
                    <a:pt x="7186" y="304"/>
                  </a:lnTo>
                  <a:lnTo>
                    <a:pt x="7113" y="307"/>
                  </a:lnTo>
                  <a:lnTo>
                    <a:pt x="7046" y="309"/>
                  </a:lnTo>
                  <a:lnTo>
                    <a:pt x="7006" y="311"/>
                  </a:lnTo>
                  <a:lnTo>
                    <a:pt x="6998" y="111"/>
                  </a:lnTo>
                  <a:close/>
                  <a:moveTo>
                    <a:pt x="8400" y="77"/>
                  </a:moveTo>
                  <a:lnTo>
                    <a:pt x="8514" y="74"/>
                  </a:lnTo>
                  <a:lnTo>
                    <a:pt x="8681" y="71"/>
                  </a:lnTo>
                  <a:lnTo>
                    <a:pt x="8854" y="67"/>
                  </a:lnTo>
                  <a:lnTo>
                    <a:pt x="9031" y="64"/>
                  </a:lnTo>
                  <a:lnTo>
                    <a:pt x="9199" y="61"/>
                  </a:lnTo>
                  <a:lnTo>
                    <a:pt x="9203" y="261"/>
                  </a:lnTo>
                  <a:lnTo>
                    <a:pt x="9035" y="264"/>
                  </a:lnTo>
                  <a:lnTo>
                    <a:pt x="8858" y="267"/>
                  </a:lnTo>
                  <a:lnTo>
                    <a:pt x="8686" y="271"/>
                  </a:lnTo>
                  <a:lnTo>
                    <a:pt x="8518" y="274"/>
                  </a:lnTo>
                  <a:lnTo>
                    <a:pt x="8403" y="277"/>
                  </a:lnTo>
                  <a:lnTo>
                    <a:pt x="8400" y="77"/>
                  </a:lnTo>
                  <a:close/>
                  <a:moveTo>
                    <a:pt x="9799" y="49"/>
                  </a:moveTo>
                  <a:lnTo>
                    <a:pt x="10147" y="42"/>
                  </a:lnTo>
                  <a:lnTo>
                    <a:pt x="10522" y="35"/>
                  </a:lnTo>
                  <a:lnTo>
                    <a:pt x="10599" y="34"/>
                  </a:lnTo>
                  <a:lnTo>
                    <a:pt x="10603" y="234"/>
                  </a:lnTo>
                  <a:lnTo>
                    <a:pt x="10525" y="235"/>
                  </a:lnTo>
                  <a:lnTo>
                    <a:pt x="10150" y="242"/>
                  </a:lnTo>
                  <a:lnTo>
                    <a:pt x="9803" y="249"/>
                  </a:lnTo>
                  <a:lnTo>
                    <a:pt x="9799" y="49"/>
                  </a:lnTo>
                  <a:close/>
                  <a:moveTo>
                    <a:pt x="11199" y="23"/>
                  </a:moveTo>
                  <a:lnTo>
                    <a:pt x="11244" y="22"/>
                  </a:lnTo>
                  <a:lnTo>
                    <a:pt x="11414" y="19"/>
                  </a:lnTo>
                  <a:lnTo>
                    <a:pt x="11579" y="17"/>
                  </a:lnTo>
                  <a:lnTo>
                    <a:pt x="11738" y="14"/>
                  </a:lnTo>
                  <a:lnTo>
                    <a:pt x="11890" y="11"/>
                  </a:lnTo>
                  <a:lnTo>
                    <a:pt x="11999" y="10"/>
                  </a:lnTo>
                  <a:lnTo>
                    <a:pt x="12002" y="210"/>
                  </a:lnTo>
                  <a:lnTo>
                    <a:pt x="11893" y="211"/>
                  </a:lnTo>
                  <a:lnTo>
                    <a:pt x="11741" y="214"/>
                  </a:lnTo>
                  <a:lnTo>
                    <a:pt x="11582" y="217"/>
                  </a:lnTo>
                  <a:lnTo>
                    <a:pt x="11417" y="219"/>
                  </a:lnTo>
                  <a:lnTo>
                    <a:pt x="11247" y="222"/>
                  </a:lnTo>
                  <a:lnTo>
                    <a:pt x="11203" y="223"/>
                  </a:lnTo>
                  <a:lnTo>
                    <a:pt x="11199" y="23"/>
                  </a:lnTo>
                  <a:close/>
                  <a:moveTo>
                    <a:pt x="12600" y="2"/>
                  </a:moveTo>
                  <a:lnTo>
                    <a:pt x="12619" y="1"/>
                  </a:lnTo>
                  <a:lnTo>
                    <a:pt x="12706" y="0"/>
                  </a:lnTo>
                  <a:lnTo>
                    <a:pt x="12787" y="0"/>
                  </a:lnTo>
                  <a:lnTo>
                    <a:pt x="12861" y="0"/>
                  </a:lnTo>
                  <a:lnTo>
                    <a:pt x="12928" y="0"/>
                  </a:lnTo>
                  <a:lnTo>
                    <a:pt x="12989" y="0"/>
                  </a:lnTo>
                  <a:lnTo>
                    <a:pt x="13045" y="0"/>
                  </a:lnTo>
                  <a:lnTo>
                    <a:pt x="13095" y="1"/>
                  </a:lnTo>
                  <a:lnTo>
                    <a:pt x="13141" y="2"/>
                  </a:lnTo>
                  <a:lnTo>
                    <a:pt x="13181" y="3"/>
                  </a:lnTo>
                  <a:lnTo>
                    <a:pt x="13216" y="4"/>
                  </a:lnTo>
                  <a:lnTo>
                    <a:pt x="13249" y="6"/>
                  </a:lnTo>
                  <a:lnTo>
                    <a:pt x="13274" y="7"/>
                  </a:lnTo>
                  <a:lnTo>
                    <a:pt x="13299" y="8"/>
                  </a:lnTo>
                  <a:lnTo>
                    <a:pt x="13319" y="10"/>
                  </a:lnTo>
                  <a:lnTo>
                    <a:pt x="13339" y="12"/>
                  </a:lnTo>
                  <a:lnTo>
                    <a:pt x="13351" y="14"/>
                  </a:lnTo>
                  <a:lnTo>
                    <a:pt x="13376" y="19"/>
                  </a:lnTo>
                  <a:cubicBezTo>
                    <a:pt x="13385" y="20"/>
                    <a:pt x="13393" y="23"/>
                    <a:pt x="13400" y="27"/>
                  </a:cubicBezTo>
                  <a:lnTo>
                    <a:pt x="13407" y="31"/>
                  </a:lnTo>
                  <a:cubicBezTo>
                    <a:pt x="13441" y="47"/>
                    <a:pt x="13462" y="82"/>
                    <a:pt x="13462" y="120"/>
                  </a:cubicBezTo>
                  <a:lnTo>
                    <a:pt x="13462" y="123"/>
                  </a:lnTo>
                  <a:cubicBezTo>
                    <a:pt x="13462" y="156"/>
                    <a:pt x="13446" y="188"/>
                    <a:pt x="13418" y="206"/>
                  </a:cubicBezTo>
                  <a:lnTo>
                    <a:pt x="13413" y="209"/>
                  </a:lnTo>
                  <a:cubicBezTo>
                    <a:pt x="13405" y="215"/>
                    <a:pt x="13396" y="219"/>
                    <a:pt x="13387" y="222"/>
                  </a:cubicBezTo>
                  <a:lnTo>
                    <a:pt x="13372" y="226"/>
                  </a:lnTo>
                  <a:lnTo>
                    <a:pt x="13359" y="229"/>
                  </a:lnTo>
                  <a:lnTo>
                    <a:pt x="13354" y="231"/>
                  </a:lnTo>
                  <a:lnTo>
                    <a:pt x="13339" y="33"/>
                  </a:lnTo>
                  <a:lnTo>
                    <a:pt x="13342" y="33"/>
                  </a:lnTo>
                  <a:lnTo>
                    <a:pt x="13333" y="233"/>
                  </a:lnTo>
                  <a:lnTo>
                    <a:pt x="13329" y="232"/>
                  </a:lnTo>
                  <a:cubicBezTo>
                    <a:pt x="13279" y="230"/>
                    <a:pt x="13238" y="190"/>
                    <a:pt x="13234" y="140"/>
                  </a:cubicBezTo>
                  <a:cubicBezTo>
                    <a:pt x="13230" y="90"/>
                    <a:pt x="13265" y="44"/>
                    <a:pt x="13314" y="34"/>
                  </a:cubicBezTo>
                  <a:lnTo>
                    <a:pt x="13314" y="35"/>
                  </a:lnTo>
                  <a:lnTo>
                    <a:pt x="13314" y="35"/>
                  </a:lnTo>
                  <a:lnTo>
                    <a:pt x="13329" y="30"/>
                  </a:lnTo>
                  <a:lnTo>
                    <a:pt x="13302" y="43"/>
                  </a:lnTo>
                  <a:lnTo>
                    <a:pt x="13307" y="40"/>
                  </a:lnTo>
                  <a:lnTo>
                    <a:pt x="13262" y="123"/>
                  </a:lnTo>
                  <a:lnTo>
                    <a:pt x="13262" y="120"/>
                  </a:lnTo>
                  <a:lnTo>
                    <a:pt x="13318" y="209"/>
                  </a:lnTo>
                  <a:lnTo>
                    <a:pt x="13311" y="206"/>
                  </a:lnTo>
                  <a:lnTo>
                    <a:pt x="13335" y="214"/>
                  </a:lnTo>
                  <a:lnTo>
                    <a:pt x="13327" y="212"/>
                  </a:lnTo>
                  <a:lnTo>
                    <a:pt x="13314" y="211"/>
                  </a:lnTo>
                  <a:lnTo>
                    <a:pt x="13303" y="209"/>
                  </a:lnTo>
                  <a:lnTo>
                    <a:pt x="13286" y="208"/>
                  </a:lnTo>
                  <a:lnTo>
                    <a:pt x="13266" y="206"/>
                  </a:lnTo>
                  <a:lnTo>
                    <a:pt x="13239" y="205"/>
                  </a:lnTo>
                  <a:lnTo>
                    <a:pt x="13211" y="204"/>
                  </a:lnTo>
                  <a:lnTo>
                    <a:pt x="13176" y="203"/>
                  </a:lnTo>
                  <a:lnTo>
                    <a:pt x="13137" y="202"/>
                  </a:lnTo>
                  <a:lnTo>
                    <a:pt x="13093" y="201"/>
                  </a:lnTo>
                  <a:lnTo>
                    <a:pt x="13044" y="200"/>
                  </a:lnTo>
                  <a:lnTo>
                    <a:pt x="12989" y="200"/>
                  </a:lnTo>
                  <a:lnTo>
                    <a:pt x="12928" y="200"/>
                  </a:lnTo>
                  <a:lnTo>
                    <a:pt x="12861" y="200"/>
                  </a:lnTo>
                  <a:lnTo>
                    <a:pt x="12788" y="200"/>
                  </a:lnTo>
                  <a:lnTo>
                    <a:pt x="12709" y="200"/>
                  </a:lnTo>
                  <a:lnTo>
                    <a:pt x="12622" y="201"/>
                  </a:lnTo>
                  <a:lnTo>
                    <a:pt x="12602" y="202"/>
                  </a:lnTo>
                  <a:lnTo>
                    <a:pt x="12600" y="2"/>
                  </a:lnTo>
                  <a:close/>
                  <a:moveTo>
                    <a:pt x="13958" y="140"/>
                  </a:moveTo>
                  <a:lnTo>
                    <a:pt x="13993" y="155"/>
                  </a:lnTo>
                  <a:lnTo>
                    <a:pt x="14061" y="183"/>
                  </a:lnTo>
                  <a:lnTo>
                    <a:pt x="14130" y="213"/>
                  </a:lnTo>
                  <a:lnTo>
                    <a:pt x="14275" y="274"/>
                  </a:lnTo>
                  <a:lnTo>
                    <a:pt x="14424" y="335"/>
                  </a:lnTo>
                  <a:lnTo>
                    <a:pt x="14575" y="392"/>
                  </a:lnTo>
                  <a:lnTo>
                    <a:pt x="14648" y="416"/>
                  </a:lnTo>
                  <a:lnTo>
                    <a:pt x="14693" y="430"/>
                  </a:lnTo>
                  <a:lnTo>
                    <a:pt x="14635" y="621"/>
                  </a:lnTo>
                  <a:lnTo>
                    <a:pt x="14585" y="606"/>
                  </a:lnTo>
                  <a:lnTo>
                    <a:pt x="14505" y="579"/>
                  </a:lnTo>
                  <a:lnTo>
                    <a:pt x="14349" y="521"/>
                  </a:lnTo>
                  <a:lnTo>
                    <a:pt x="14196" y="459"/>
                  </a:lnTo>
                  <a:lnTo>
                    <a:pt x="14051" y="397"/>
                  </a:lnTo>
                  <a:lnTo>
                    <a:pt x="13982" y="368"/>
                  </a:lnTo>
                  <a:lnTo>
                    <a:pt x="13918" y="340"/>
                  </a:lnTo>
                  <a:lnTo>
                    <a:pt x="13882" y="326"/>
                  </a:lnTo>
                  <a:lnTo>
                    <a:pt x="13958" y="140"/>
                  </a:lnTo>
                  <a:close/>
                  <a:moveTo>
                    <a:pt x="15260" y="507"/>
                  </a:moveTo>
                  <a:lnTo>
                    <a:pt x="15311" y="509"/>
                  </a:lnTo>
                  <a:lnTo>
                    <a:pt x="15469" y="508"/>
                  </a:lnTo>
                  <a:lnTo>
                    <a:pt x="15624" y="505"/>
                  </a:lnTo>
                  <a:lnTo>
                    <a:pt x="15699" y="503"/>
                  </a:lnTo>
                  <a:lnTo>
                    <a:pt x="15772" y="501"/>
                  </a:lnTo>
                  <a:lnTo>
                    <a:pt x="15842" y="499"/>
                  </a:lnTo>
                  <a:lnTo>
                    <a:pt x="15909" y="499"/>
                  </a:lnTo>
                  <a:lnTo>
                    <a:pt x="15972" y="499"/>
                  </a:lnTo>
                  <a:lnTo>
                    <a:pt x="16031" y="500"/>
                  </a:lnTo>
                  <a:lnTo>
                    <a:pt x="16059" y="501"/>
                  </a:lnTo>
                  <a:lnTo>
                    <a:pt x="16055" y="700"/>
                  </a:lnTo>
                  <a:lnTo>
                    <a:pt x="16027" y="700"/>
                  </a:lnTo>
                  <a:lnTo>
                    <a:pt x="15972" y="699"/>
                  </a:lnTo>
                  <a:lnTo>
                    <a:pt x="15911" y="699"/>
                  </a:lnTo>
                  <a:lnTo>
                    <a:pt x="15846" y="699"/>
                  </a:lnTo>
                  <a:lnTo>
                    <a:pt x="15777" y="701"/>
                  </a:lnTo>
                  <a:lnTo>
                    <a:pt x="15704" y="703"/>
                  </a:lnTo>
                  <a:lnTo>
                    <a:pt x="15628" y="705"/>
                  </a:lnTo>
                  <a:lnTo>
                    <a:pt x="15469" y="708"/>
                  </a:lnTo>
                  <a:lnTo>
                    <a:pt x="15305" y="708"/>
                  </a:lnTo>
                  <a:lnTo>
                    <a:pt x="15253" y="707"/>
                  </a:lnTo>
                  <a:lnTo>
                    <a:pt x="15260" y="507"/>
                  </a:lnTo>
                  <a:close/>
                  <a:moveTo>
                    <a:pt x="16717" y="607"/>
                  </a:moveTo>
                  <a:lnTo>
                    <a:pt x="16733" y="627"/>
                  </a:lnTo>
                  <a:cubicBezTo>
                    <a:pt x="16737" y="632"/>
                    <a:pt x="16740" y="637"/>
                    <a:pt x="16743" y="642"/>
                  </a:cubicBezTo>
                  <a:lnTo>
                    <a:pt x="16756" y="667"/>
                  </a:lnTo>
                  <a:lnTo>
                    <a:pt x="16784" y="732"/>
                  </a:lnTo>
                  <a:lnTo>
                    <a:pt x="16796" y="764"/>
                  </a:lnTo>
                  <a:lnTo>
                    <a:pt x="16807" y="786"/>
                  </a:lnTo>
                  <a:lnTo>
                    <a:pt x="16822" y="810"/>
                  </a:lnTo>
                  <a:lnTo>
                    <a:pt x="16840" y="831"/>
                  </a:lnTo>
                  <a:lnTo>
                    <a:pt x="16830" y="821"/>
                  </a:lnTo>
                  <a:lnTo>
                    <a:pt x="16864" y="852"/>
                  </a:lnTo>
                  <a:lnTo>
                    <a:pt x="16897" y="875"/>
                  </a:lnTo>
                  <a:lnTo>
                    <a:pt x="16914" y="885"/>
                  </a:lnTo>
                  <a:lnTo>
                    <a:pt x="16939" y="897"/>
                  </a:lnTo>
                  <a:lnTo>
                    <a:pt x="16966" y="910"/>
                  </a:lnTo>
                  <a:lnTo>
                    <a:pt x="16996" y="922"/>
                  </a:lnTo>
                  <a:lnTo>
                    <a:pt x="17032" y="935"/>
                  </a:lnTo>
                  <a:lnTo>
                    <a:pt x="17071" y="947"/>
                  </a:lnTo>
                  <a:lnTo>
                    <a:pt x="17114" y="959"/>
                  </a:lnTo>
                  <a:lnTo>
                    <a:pt x="17162" y="971"/>
                  </a:lnTo>
                  <a:lnTo>
                    <a:pt x="17215" y="982"/>
                  </a:lnTo>
                  <a:lnTo>
                    <a:pt x="17276" y="994"/>
                  </a:lnTo>
                  <a:lnTo>
                    <a:pt x="17276" y="994"/>
                  </a:lnTo>
                  <a:lnTo>
                    <a:pt x="17241" y="1191"/>
                  </a:lnTo>
                  <a:lnTo>
                    <a:pt x="17238" y="1190"/>
                  </a:lnTo>
                  <a:lnTo>
                    <a:pt x="17174" y="1178"/>
                  </a:lnTo>
                  <a:lnTo>
                    <a:pt x="17115" y="1165"/>
                  </a:lnTo>
                  <a:lnTo>
                    <a:pt x="17061" y="1152"/>
                  </a:lnTo>
                  <a:lnTo>
                    <a:pt x="17010" y="1138"/>
                  </a:lnTo>
                  <a:lnTo>
                    <a:pt x="16964" y="1123"/>
                  </a:lnTo>
                  <a:lnTo>
                    <a:pt x="16922" y="1108"/>
                  </a:lnTo>
                  <a:lnTo>
                    <a:pt x="16882" y="1092"/>
                  </a:lnTo>
                  <a:lnTo>
                    <a:pt x="16845" y="1074"/>
                  </a:lnTo>
                  <a:lnTo>
                    <a:pt x="16813" y="1057"/>
                  </a:lnTo>
                  <a:lnTo>
                    <a:pt x="16779" y="1037"/>
                  </a:lnTo>
                  <a:lnTo>
                    <a:pt x="16727" y="998"/>
                  </a:lnTo>
                  <a:lnTo>
                    <a:pt x="16693" y="966"/>
                  </a:lnTo>
                  <a:cubicBezTo>
                    <a:pt x="16690" y="963"/>
                    <a:pt x="16687" y="960"/>
                    <a:pt x="16684" y="956"/>
                  </a:cubicBezTo>
                  <a:lnTo>
                    <a:pt x="16651" y="913"/>
                  </a:lnTo>
                  <a:lnTo>
                    <a:pt x="16628" y="874"/>
                  </a:lnTo>
                  <a:lnTo>
                    <a:pt x="16609" y="835"/>
                  </a:lnTo>
                  <a:lnTo>
                    <a:pt x="16598" y="807"/>
                  </a:lnTo>
                  <a:lnTo>
                    <a:pt x="16580" y="762"/>
                  </a:lnTo>
                  <a:lnTo>
                    <a:pt x="16567" y="737"/>
                  </a:lnTo>
                  <a:lnTo>
                    <a:pt x="16577" y="752"/>
                  </a:lnTo>
                  <a:lnTo>
                    <a:pt x="16560" y="731"/>
                  </a:lnTo>
                  <a:lnTo>
                    <a:pt x="16717" y="607"/>
                  </a:lnTo>
                  <a:close/>
                  <a:moveTo>
                    <a:pt x="17863" y="1072"/>
                  </a:moveTo>
                  <a:lnTo>
                    <a:pt x="17927" y="1080"/>
                  </a:lnTo>
                  <a:lnTo>
                    <a:pt x="18124" y="1100"/>
                  </a:lnTo>
                  <a:lnTo>
                    <a:pt x="18327" y="1120"/>
                  </a:lnTo>
                  <a:lnTo>
                    <a:pt x="18535" y="1140"/>
                  </a:lnTo>
                  <a:lnTo>
                    <a:pt x="18658" y="1152"/>
                  </a:lnTo>
                  <a:lnTo>
                    <a:pt x="18639" y="1351"/>
                  </a:lnTo>
                  <a:lnTo>
                    <a:pt x="18516" y="1339"/>
                  </a:lnTo>
                  <a:lnTo>
                    <a:pt x="18308" y="1319"/>
                  </a:lnTo>
                  <a:lnTo>
                    <a:pt x="18103" y="1299"/>
                  </a:lnTo>
                  <a:lnTo>
                    <a:pt x="17905" y="1278"/>
                  </a:lnTo>
                  <a:lnTo>
                    <a:pt x="17841" y="1271"/>
                  </a:lnTo>
                  <a:lnTo>
                    <a:pt x="17863" y="1072"/>
                  </a:lnTo>
                  <a:close/>
                  <a:moveTo>
                    <a:pt x="19256" y="1211"/>
                  </a:moveTo>
                  <a:lnTo>
                    <a:pt x="19353" y="1222"/>
                  </a:lnTo>
                  <a:lnTo>
                    <a:pt x="19447" y="1232"/>
                  </a:lnTo>
                  <a:lnTo>
                    <a:pt x="19539" y="1243"/>
                  </a:lnTo>
                  <a:lnTo>
                    <a:pt x="19628" y="1254"/>
                  </a:lnTo>
                  <a:lnTo>
                    <a:pt x="19713" y="1265"/>
                  </a:lnTo>
                  <a:lnTo>
                    <a:pt x="19793" y="1276"/>
                  </a:lnTo>
                  <a:lnTo>
                    <a:pt x="19871" y="1288"/>
                  </a:lnTo>
                  <a:lnTo>
                    <a:pt x="19943" y="1300"/>
                  </a:lnTo>
                  <a:lnTo>
                    <a:pt x="20010" y="1313"/>
                  </a:lnTo>
                  <a:lnTo>
                    <a:pt x="20057" y="1322"/>
                  </a:lnTo>
                  <a:lnTo>
                    <a:pt x="20017" y="1518"/>
                  </a:lnTo>
                  <a:lnTo>
                    <a:pt x="19975" y="1509"/>
                  </a:lnTo>
                  <a:lnTo>
                    <a:pt x="19910" y="1498"/>
                  </a:lnTo>
                  <a:lnTo>
                    <a:pt x="19840" y="1486"/>
                  </a:lnTo>
                  <a:lnTo>
                    <a:pt x="19766" y="1475"/>
                  </a:lnTo>
                  <a:lnTo>
                    <a:pt x="19686" y="1464"/>
                  </a:lnTo>
                  <a:lnTo>
                    <a:pt x="19603" y="1452"/>
                  </a:lnTo>
                  <a:lnTo>
                    <a:pt x="19516" y="1441"/>
                  </a:lnTo>
                  <a:lnTo>
                    <a:pt x="19425" y="1431"/>
                  </a:lnTo>
                  <a:lnTo>
                    <a:pt x="19331" y="1420"/>
                  </a:lnTo>
                  <a:lnTo>
                    <a:pt x="19234" y="1410"/>
                  </a:lnTo>
                  <a:lnTo>
                    <a:pt x="19256" y="1211"/>
                  </a:lnTo>
                  <a:close/>
                  <a:moveTo>
                    <a:pt x="20649" y="1506"/>
                  </a:moveTo>
                  <a:lnTo>
                    <a:pt x="20655" y="1509"/>
                  </a:lnTo>
                  <a:lnTo>
                    <a:pt x="20718" y="1538"/>
                  </a:lnTo>
                  <a:lnTo>
                    <a:pt x="20836" y="1597"/>
                  </a:lnTo>
                  <a:lnTo>
                    <a:pt x="20950" y="1652"/>
                  </a:lnTo>
                  <a:lnTo>
                    <a:pt x="21009" y="1679"/>
                  </a:lnTo>
                  <a:lnTo>
                    <a:pt x="21070" y="1704"/>
                  </a:lnTo>
                  <a:lnTo>
                    <a:pt x="21138" y="1729"/>
                  </a:lnTo>
                  <a:lnTo>
                    <a:pt x="21212" y="1752"/>
                  </a:lnTo>
                  <a:lnTo>
                    <a:pt x="21377" y="1801"/>
                  </a:lnTo>
                  <a:lnTo>
                    <a:pt x="21320" y="1993"/>
                  </a:lnTo>
                  <a:lnTo>
                    <a:pt x="21151" y="1943"/>
                  </a:lnTo>
                  <a:lnTo>
                    <a:pt x="21069" y="1916"/>
                  </a:lnTo>
                  <a:lnTo>
                    <a:pt x="20995" y="1889"/>
                  </a:lnTo>
                  <a:lnTo>
                    <a:pt x="20926" y="1861"/>
                  </a:lnTo>
                  <a:lnTo>
                    <a:pt x="20863" y="1832"/>
                  </a:lnTo>
                  <a:lnTo>
                    <a:pt x="20746" y="1776"/>
                  </a:lnTo>
                  <a:lnTo>
                    <a:pt x="20634" y="1720"/>
                  </a:lnTo>
                  <a:lnTo>
                    <a:pt x="20574" y="1692"/>
                  </a:lnTo>
                  <a:lnTo>
                    <a:pt x="20568" y="1689"/>
                  </a:lnTo>
                  <a:lnTo>
                    <a:pt x="20649" y="1506"/>
                  </a:lnTo>
                  <a:close/>
                  <a:moveTo>
                    <a:pt x="21951" y="1957"/>
                  </a:moveTo>
                  <a:lnTo>
                    <a:pt x="22092" y="1991"/>
                  </a:lnTo>
                  <a:lnTo>
                    <a:pt x="22273" y="2031"/>
                  </a:lnTo>
                  <a:lnTo>
                    <a:pt x="22451" y="2065"/>
                  </a:lnTo>
                  <a:lnTo>
                    <a:pt x="22623" y="2091"/>
                  </a:lnTo>
                  <a:lnTo>
                    <a:pt x="22724" y="2102"/>
                  </a:lnTo>
                  <a:lnTo>
                    <a:pt x="22703" y="2301"/>
                  </a:lnTo>
                  <a:lnTo>
                    <a:pt x="22593" y="2289"/>
                  </a:lnTo>
                  <a:lnTo>
                    <a:pt x="22413" y="2261"/>
                  </a:lnTo>
                  <a:lnTo>
                    <a:pt x="22230" y="2226"/>
                  </a:lnTo>
                  <a:lnTo>
                    <a:pt x="22045" y="2186"/>
                  </a:lnTo>
                  <a:lnTo>
                    <a:pt x="21904" y="2152"/>
                  </a:lnTo>
                  <a:lnTo>
                    <a:pt x="21951" y="1957"/>
                  </a:lnTo>
                  <a:close/>
                  <a:moveTo>
                    <a:pt x="23311" y="2123"/>
                  </a:moveTo>
                  <a:lnTo>
                    <a:pt x="23631" y="2119"/>
                  </a:lnTo>
                  <a:lnTo>
                    <a:pt x="23795" y="2118"/>
                  </a:lnTo>
                  <a:lnTo>
                    <a:pt x="23957" y="2121"/>
                  </a:lnTo>
                  <a:lnTo>
                    <a:pt x="24116" y="2128"/>
                  </a:lnTo>
                  <a:lnTo>
                    <a:pt x="24109" y="2327"/>
                  </a:lnTo>
                  <a:lnTo>
                    <a:pt x="23954" y="2321"/>
                  </a:lnTo>
                  <a:lnTo>
                    <a:pt x="23796" y="2318"/>
                  </a:lnTo>
                  <a:lnTo>
                    <a:pt x="23633" y="2319"/>
                  </a:lnTo>
                  <a:lnTo>
                    <a:pt x="23314" y="2323"/>
                  </a:lnTo>
                  <a:lnTo>
                    <a:pt x="23311" y="2123"/>
                  </a:lnTo>
                  <a:close/>
                  <a:moveTo>
                    <a:pt x="24717" y="2158"/>
                  </a:moveTo>
                  <a:lnTo>
                    <a:pt x="24862" y="2167"/>
                  </a:lnTo>
                  <a:lnTo>
                    <a:pt x="25150" y="2184"/>
                  </a:lnTo>
                  <a:lnTo>
                    <a:pt x="25139" y="2383"/>
                  </a:lnTo>
                  <a:lnTo>
                    <a:pt x="24851" y="2366"/>
                  </a:lnTo>
                  <a:lnTo>
                    <a:pt x="24706" y="2358"/>
                  </a:lnTo>
                  <a:lnTo>
                    <a:pt x="24717" y="2158"/>
                  </a:lnTo>
                  <a:close/>
                </a:path>
              </a:pathLst>
            </a:custGeom>
            <a:solidFill>
              <a:srgbClr val="00B050"/>
            </a:solidFill>
            <a:ln w="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50" name="Freeform 51"/>
            <p:cNvSpPr>
              <a:spLocks noEditPoints="1"/>
            </p:cNvSpPr>
            <p:nvPr/>
          </p:nvSpPr>
          <p:spPr bwMode="auto">
            <a:xfrm>
              <a:off x="5805057" y="2371850"/>
              <a:ext cx="439739" cy="274638"/>
            </a:xfrm>
            <a:custGeom>
              <a:avLst/>
              <a:gdLst>
                <a:gd name="T0" fmla="*/ 0 w 4001"/>
                <a:gd name="T1" fmla="*/ 2510 h 2510"/>
                <a:gd name="T2" fmla="*/ 2001 w 4001"/>
                <a:gd name="T3" fmla="*/ 2510 h 2510"/>
                <a:gd name="T4" fmla="*/ 2025 w 4001"/>
                <a:gd name="T5" fmla="*/ 2486 h 2510"/>
                <a:gd name="T6" fmla="*/ 2025 w 4001"/>
                <a:gd name="T7" fmla="*/ 200 h 2510"/>
                <a:gd name="T8" fmla="*/ 2001 w 4001"/>
                <a:gd name="T9" fmla="*/ 224 h 2510"/>
                <a:gd name="T10" fmla="*/ 3667 w 4001"/>
                <a:gd name="T11" fmla="*/ 224 h 2510"/>
                <a:gd name="T12" fmla="*/ 3667 w 4001"/>
                <a:gd name="T13" fmla="*/ 176 h 2510"/>
                <a:gd name="T14" fmla="*/ 2001 w 4001"/>
                <a:gd name="T15" fmla="*/ 176 h 2510"/>
                <a:gd name="T16" fmla="*/ 1977 w 4001"/>
                <a:gd name="T17" fmla="*/ 200 h 2510"/>
                <a:gd name="T18" fmla="*/ 1977 w 4001"/>
                <a:gd name="T19" fmla="*/ 2486 h 2510"/>
                <a:gd name="T20" fmla="*/ 2001 w 4001"/>
                <a:gd name="T21" fmla="*/ 2462 h 2510"/>
                <a:gd name="T22" fmla="*/ 0 w 4001"/>
                <a:gd name="T23" fmla="*/ 2462 h 2510"/>
                <a:gd name="T24" fmla="*/ 0 w 4001"/>
                <a:gd name="T25" fmla="*/ 2510 h 2510"/>
                <a:gd name="T26" fmla="*/ 3601 w 4001"/>
                <a:gd name="T27" fmla="*/ 400 h 2510"/>
                <a:gd name="T28" fmla="*/ 4001 w 4001"/>
                <a:gd name="T29" fmla="*/ 200 h 2510"/>
                <a:gd name="T30" fmla="*/ 3601 w 4001"/>
                <a:gd name="T31" fmla="*/ 0 h 2510"/>
                <a:gd name="T32" fmla="*/ 3601 w 4001"/>
                <a:gd name="T33" fmla="*/ 400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1" h="2510">
                  <a:moveTo>
                    <a:pt x="0" y="2510"/>
                  </a:moveTo>
                  <a:lnTo>
                    <a:pt x="2001" y="2510"/>
                  </a:lnTo>
                  <a:cubicBezTo>
                    <a:pt x="2014" y="2510"/>
                    <a:pt x="2025" y="2499"/>
                    <a:pt x="2025" y="2486"/>
                  </a:cubicBezTo>
                  <a:lnTo>
                    <a:pt x="2025" y="200"/>
                  </a:lnTo>
                  <a:lnTo>
                    <a:pt x="2001" y="224"/>
                  </a:lnTo>
                  <a:lnTo>
                    <a:pt x="3667" y="224"/>
                  </a:lnTo>
                  <a:lnTo>
                    <a:pt x="3667" y="176"/>
                  </a:lnTo>
                  <a:lnTo>
                    <a:pt x="2001" y="176"/>
                  </a:lnTo>
                  <a:cubicBezTo>
                    <a:pt x="1987" y="176"/>
                    <a:pt x="1977" y="187"/>
                    <a:pt x="1977" y="200"/>
                  </a:cubicBezTo>
                  <a:lnTo>
                    <a:pt x="1977" y="2486"/>
                  </a:lnTo>
                  <a:lnTo>
                    <a:pt x="2001" y="2462"/>
                  </a:lnTo>
                  <a:lnTo>
                    <a:pt x="0" y="2462"/>
                  </a:lnTo>
                  <a:lnTo>
                    <a:pt x="0" y="2510"/>
                  </a:lnTo>
                  <a:close/>
                  <a:moveTo>
                    <a:pt x="3601" y="400"/>
                  </a:moveTo>
                  <a:lnTo>
                    <a:pt x="4001" y="200"/>
                  </a:lnTo>
                  <a:lnTo>
                    <a:pt x="3601" y="0"/>
                  </a:lnTo>
                  <a:lnTo>
                    <a:pt x="3601" y="400"/>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52" name="Freeform 53"/>
            <p:cNvSpPr>
              <a:spLocks noEditPoints="1"/>
            </p:cNvSpPr>
            <p:nvPr/>
          </p:nvSpPr>
          <p:spPr bwMode="auto">
            <a:xfrm>
              <a:off x="5765370" y="3083050"/>
              <a:ext cx="438151" cy="268288"/>
            </a:xfrm>
            <a:custGeom>
              <a:avLst/>
              <a:gdLst>
                <a:gd name="T0" fmla="*/ 0 w 4001"/>
                <a:gd name="T1" fmla="*/ 2444 h 2444"/>
                <a:gd name="T2" fmla="*/ 2001 w 4001"/>
                <a:gd name="T3" fmla="*/ 2444 h 2444"/>
                <a:gd name="T4" fmla="*/ 2025 w 4001"/>
                <a:gd name="T5" fmla="*/ 2420 h 2444"/>
                <a:gd name="T6" fmla="*/ 2025 w 4001"/>
                <a:gd name="T7" fmla="*/ 200 h 2444"/>
                <a:gd name="T8" fmla="*/ 2001 w 4001"/>
                <a:gd name="T9" fmla="*/ 224 h 2444"/>
                <a:gd name="T10" fmla="*/ 3667 w 4001"/>
                <a:gd name="T11" fmla="*/ 224 h 2444"/>
                <a:gd name="T12" fmla="*/ 3667 w 4001"/>
                <a:gd name="T13" fmla="*/ 176 h 2444"/>
                <a:gd name="T14" fmla="*/ 2001 w 4001"/>
                <a:gd name="T15" fmla="*/ 176 h 2444"/>
                <a:gd name="T16" fmla="*/ 1977 w 4001"/>
                <a:gd name="T17" fmla="*/ 200 h 2444"/>
                <a:gd name="T18" fmla="*/ 1977 w 4001"/>
                <a:gd name="T19" fmla="*/ 2420 h 2444"/>
                <a:gd name="T20" fmla="*/ 2001 w 4001"/>
                <a:gd name="T21" fmla="*/ 2396 h 2444"/>
                <a:gd name="T22" fmla="*/ 0 w 4001"/>
                <a:gd name="T23" fmla="*/ 2396 h 2444"/>
                <a:gd name="T24" fmla="*/ 0 w 4001"/>
                <a:gd name="T25" fmla="*/ 2444 h 2444"/>
                <a:gd name="T26" fmla="*/ 3601 w 4001"/>
                <a:gd name="T27" fmla="*/ 400 h 2444"/>
                <a:gd name="T28" fmla="*/ 4001 w 4001"/>
                <a:gd name="T29" fmla="*/ 200 h 2444"/>
                <a:gd name="T30" fmla="*/ 3601 w 4001"/>
                <a:gd name="T31" fmla="*/ 0 h 2444"/>
                <a:gd name="T32" fmla="*/ 3601 w 4001"/>
                <a:gd name="T33" fmla="*/ 40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1" h="2444">
                  <a:moveTo>
                    <a:pt x="0" y="2444"/>
                  </a:moveTo>
                  <a:lnTo>
                    <a:pt x="2001" y="2444"/>
                  </a:lnTo>
                  <a:cubicBezTo>
                    <a:pt x="2014" y="2444"/>
                    <a:pt x="2025" y="2433"/>
                    <a:pt x="2025" y="2420"/>
                  </a:cubicBezTo>
                  <a:lnTo>
                    <a:pt x="2025" y="200"/>
                  </a:lnTo>
                  <a:lnTo>
                    <a:pt x="2001" y="224"/>
                  </a:lnTo>
                  <a:lnTo>
                    <a:pt x="3667" y="224"/>
                  </a:lnTo>
                  <a:lnTo>
                    <a:pt x="3667" y="176"/>
                  </a:lnTo>
                  <a:lnTo>
                    <a:pt x="2001" y="176"/>
                  </a:lnTo>
                  <a:cubicBezTo>
                    <a:pt x="1987" y="176"/>
                    <a:pt x="1977" y="187"/>
                    <a:pt x="1977" y="200"/>
                  </a:cubicBezTo>
                  <a:lnTo>
                    <a:pt x="1977" y="2420"/>
                  </a:lnTo>
                  <a:lnTo>
                    <a:pt x="2001" y="2396"/>
                  </a:lnTo>
                  <a:lnTo>
                    <a:pt x="0" y="2396"/>
                  </a:lnTo>
                  <a:lnTo>
                    <a:pt x="0" y="2444"/>
                  </a:lnTo>
                  <a:close/>
                  <a:moveTo>
                    <a:pt x="3601" y="400"/>
                  </a:moveTo>
                  <a:lnTo>
                    <a:pt x="4001" y="200"/>
                  </a:lnTo>
                  <a:lnTo>
                    <a:pt x="3601" y="0"/>
                  </a:lnTo>
                  <a:lnTo>
                    <a:pt x="3601" y="400"/>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54" name="Freeform 55"/>
            <p:cNvSpPr>
              <a:spLocks noEditPoints="1"/>
            </p:cNvSpPr>
            <p:nvPr/>
          </p:nvSpPr>
          <p:spPr bwMode="auto">
            <a:xfrm>
              <a:off x="3466664" y="2298825"/>
              <a:ext cx="334963" cy="350838"/>
            </a:xfrm>
            <a:custGeom>
              <a:avLst/>
              <a:gdLst>
                <a:gd name="T0" fmla="*/ 6111 w 6111"/>
                <a:gd name="T1" fmla="*/ 6382 h 6382"/>
                <a:gd name="T2" fmla="*/ 3056 w 6111"/>
                <a:gd name="T3" fmla="*/ 6382 h 6382"/>
                <a:gd name="T4" fmla="*/ 3008 w 6111"/>
                <a:gd name="T5" fmla="*/ 6334 h 6382"/>
                <a:gd name="T6" fmla="*/ 3008 w 6111"/>
                <a:gd name="T7" fmla="*/ 400 h 6382"/>
                <a:gd name="T8" fmla="*/ 3056 w 6111"/>
                <a:gd name="T9" fmla="*/ 448 h 6382"/>
                <a:gd name="T10" fmla="*/ 667 w 6111"/>
                <a:gd name="T11" fmla="*/ 448 h 6382"/>
                <a:gd name="T12" fmla="*/ 667 w 6111"/>
                <a:gd name="T13" fmla="*/ 352 h 6382"/>
                <a:gd name="T14" fmla="*/ 3056 w 6111"/>
                <a:gd name="T15" fmla="*/ 352 h 6382"/>
                <a:gd name="T16" fmla="*/ 3104 w 6111"/>
                <a:gd name="T17" fmla="*/ 400 h 6382"/>
                <a:gd name="T18" fmla="*/ 3104 w 6111"/>
                <a:gd name="T19" fmla="*/ 6334 h 6382"/>
                <a:gd name="T20" fmla="*/ 3056 w 6111"/>
                <a:gd name="T21" fmla="*/ 6286 h 6382"/>
                <a:gd name="T22" fmla="*/ 6111 w 6111"/>
                <a:gd name="T23" fmla="*/ 6286 h 6382"/>
                <a:gd name="T24" fmla="*/ 6111 w 6111"/>
                <a:gd name="T25" fmla="*/ 6382 h 6382"/>
                <a:gd name="T26" fmla="*/ 800 w 6111"/>
                <a:gd name="T27" fmla="*/ 800 h 6382"/>
                <a:gd name="T28" fmla="*/ 0 w 6111"/>
                <a:gd name="T29" fmla="*/ 400 h 6382"/>
                <a:gd name="T30" fmla="*/ 800 w 6111"/>
                <a:gd name="T31" fmla="*/ 0 h 6382"/>
                <a:gd name="T32" fmla="*/ 800 w 6111"/>
                <a:gd name="T33" fmla="*/ 800 h 6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11" h="6382">
                  <a:moveTo>
                    <a:pt x="6111" y="6382"/>
                  </a:moveTo>
                  <a:lnTo>
                    <a:pt x="3056" y="6382"/>
                  </a:lnTo>
                  <a:cubicBezTo>
                    <a:pt x="3029" y="6382"/>
                    <a:pt x="3008" y="6360"/>
                    <a:pt x="3008" y="6334"/>
                  </a:cubicBezTo>
                  <a:lnTo>
                    <a:pt x="3008" y="400"/>
                  </a:lnTo>
                  <a:lnTo>
                    <a:pt x="3056" y="448"/>
                  </a:lnTo>
                  <a:lnTo>
                    <a:pt x="667" y="448"/>
                  </a:lnTo>
                  <a:lnTo>
                    <a:pt x="667" y="352"/>
                  </a:lnTo>
                  <a:lnTo>
                    <a:pt x="3056" y="352"/>
                  </a:lnTo>
                  <a:cubicBezTo>
                    <a:pt x="3082" y="352"/>
                    <a:pt x="3104" y="374"/>
                    <a:pt x="3104" y="400"/>
                  </a:cubicBezTo>
                  <a:lnTo>
                    <a:pt x="3104" y="6334"/>
                  </a:lnTo>
                  <a:lnTo>
                    <a:pt x="3056" y="6286"/>
                  </a:lnTo>
                  <a:lnTo>
                    <a:pt x="6111" y="6286"/>
                  </a:lnTo>
                  <a:lnTo>
                    <a:pt x="6111" y="6382"/>
                  </a:lnTo>
                  <a:close/>
                  <a:moveTo>
                    <a:pt x="800" y="800"/>
                  </a:moveTo>
                  <a:lnTo>
                    <a:pt x="0" y="400"/>
                  </a:lnTo>
                  <a:lnTo>
                    <a:pt x="800" y="0"/>
                  </a:lnTo>
                  <a:lnTo>
                    <a:pt x="800" y="800"/>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55" name="Rectangle 56"/>
            <p:cNvSpPr>
              <a:spLocks noChangeArrowheads="1"/>
            </p:cNvSpPr>
            <p:nvPr/>
          </p:nvSpPr>
          <p:spPr bwMode="auto">
            <a:xfrm>
              <a:off x="3592076" y="2568700"/>
              <a:ext cx="234951" cy="92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6" name="Freeform 57"/>
            <p:cNvSpPr>
              <a:spLocks noEditPoints="1"/>
            </p:cNvSpPr>
            <p:nvPr/>
          </p:nvSpPr>
          <p:spPr bwMode="auto">
            <a:xfrm>
              <a:off x="3471426" y="3371975"/>
              <a:ext cx="336551" cy="350838"/>
            </a:xfrm>
            <a:custGeom>
              <a:avLst/>
              <a:gdLst>
                <a:gd name="T0" fmla="*/ 3056 w 3056"/>
                <a:gd name="T1" fmla="*/ 3191 h 3191"/>
                <a:gd name="T2" fmla="*/ 1528 w 3056"/>
                <a:gd name="T3" fmla="*/ 3191 h 3191"/>
                <a:gd name="T4" fmla="*/ 1504 w 3056"/>
                <a:gd name="T5" fmla="*/ 3167 h 3191"/>
                <a:gd name="T6" fmla="*/ 1504 w 3056"/>
                <a:gd name="T7" fmla="*/ 200 h 3191"/>
                <a:gd name="T8" fmla="*/ 1528 w 3056"/>
                <a:gd name="T9" fmla="*/ 224 h 3191"/>
                <a:gd name="T10" fmla="*/ 334 w 3056"/>
                <a:gd name="T11" fmla="*/ 224 h 3191"/>
                <a:gd name="T12" fmla="*/ 334 w 3056"/>
                <a:gd name="T13" fmla="*/ 176 h 3191"/>
                <a:gd name="T14" fmla="*/ 1528 w 3056"/>
                <a:gd name="T15" fmla="*/ 176 h 3191"/>
                <a:gd name="T16" fmla="*/ 1552 w 3056"/>
                <a:gd name="T17" fmla="*/ 200 h 3191"/>
                <a:gd name="T18" fmla="*/ 1552 w 3056"/>
                <a:gd name="T19" fmla="*/ 3167 h 3191"/>
                <a:gd name="T20" fmla="*/ 1528 w 3056"/>
                <a:gd name="T21" fmla="*/ 3143 h 3191"/>
                <a:gd name="T22" fmla="*/ 3056 w 3056"/>
                <a:gd name="T23" fmla="*/ 3143 h 3191"/>
                <a:gd name="T24" fmla="*/ 3056 w 3056"/>
                <a:gd name="T25" fmla="*/ 3191 h 3191"/>
                <a:gd name="T26" fmla="*/ 400 w 3056"/>
                <a:gd name="T27" fmla="*/ 400 h 3191"/>
                <a:gd name="T28" fmla="*/ 0 w 3056"/>
                <a:gd name="T29" fmla="*/ 200 h 3191"/>
                <a:gd name="T30" fmla="*/ 400 w 3056"/>
                <a:gd name="T31" fmla="*/ 0 h 3191"/>
                <a:gd name="T32" fmla="*/ 400 w 3056"/>
                <a:gd name="T33" fmla="*/ 400 h 3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6" h="3191">
                  <a:moveTo>
                    <a:pt x="3056" y="3191"/>
                  </a:moveTo>
                  <a:lnTo>
                    <a:pt x="1528" y="3191"/>
                  </a:lnTo>
                  <a:cubicBezTo>
                    <a:pt x="1515" y="3191"/>
                    <a:pt x="1504" y="3180"/>
                    <a:pt x="1504" y="3167"/>
                  </a:cubicBezTo>
                  <a:lnTo>
                    <a:pt x="1504" y="200"/>
                  </a:lnTo>
                  <a:lnTo>
                    <a:pt x="1528" y="224"/>
                  </a:lnTo>
                  <a:lnTo>
                    <a:pt x="334" y="224"/>
                  </a:lnTo>
                  <a:lnTo>
                    <a:pt x="334" y="176"/>
                  </a:lnTo>
                  <a:lnTo>
                    <a:pt x="1528" y="176"/>
                  </a:lnTo>
                  <a:cubicBezTo>
                    <a:pt x="1541" y="176"/>
                    <a:pt x="1552" y="187"/>
                    <a:pt x="1552" y="200"/>
                  </a:cubicBezTo>
                  <a:lnTo>
                    <a:pt x="1552" y="3167"/>
                  </a:lnTo>
                  <a:lnTo>
                    <a:pt x="1528" y="3143"/>
                  </a:lnTo>
                  <a:lnTo>
                    <a:pt x="3056" y="3143"/>
                  </a:lnTo>
                  <a:lnTo>
                    <a:pt x="3056" y="3191"/>
                  </a:lnTo>
                  <a:close/>
                  <a:moveTo>
                    <a:pt x="400" y="400"/>
                  </a:moveTo>
                  <a:lnTo>
                    <a:pt x="0" y="200"/>
                  </a:lnTo>
                  <a:lnTo>
                    <a:pt x="400" y="0"/>
                  </a:lnTo>
                  <a:lnTo>
                    <a:pt x="400" y="400"/>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fr-FR" sz="1200"/>
            </a:p>
          </p:txBody>
        </p:sp>
        <p:sp>
          <p:nvSpPr>
            <p:cNvPr id="57" name="Rectangle 58"/>
            <p:cNvSpPr>
              <a:spLocks noChangeArrowheads="1"/>
            </p:cNvSpPr>
            <p:nvPr/>
          </p:nvSpPr>
          <p:spPr bwMode="auto">
            <a:xfrm>
              <a:off x="3596839" y="3641850"/>
              <a:ext cx="234951" cy="92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58" name="ZoneTexte 57"/>
            <p:cNvSpPr txBox="1"/>
            <p:nvPr/>
          </p:nvSpPr>
          <p:spPr>
            <a:xfrm rot="19509773">
              <a:off x="4638800" y="2968282"/>
              <a:ext cx="1470274" cy="246221"/>
            </a:xfrm>
            <a:prstGeom prst="rect">
              <a:avLst/>
            </a:prstGeom>
            <a:noFill/>
          </p:spPr>
          <p:txBody>
            <a:bodyPr wrap="none" rtlCol="0">
              <a:spAutoFit/>
            </a:bodyPr>
            <a:lstStyle/>
            <a:p>
              <a:r>
                <a:rPr lang="fr-FR" sz="1000" dirty="0" smtClean="0">
                  <a:solidFill>
                    <a:srgbClr val="00B050"/>
                  </a:solidFill>
                </a:rPr>
                <a:t>Zoé:   Chargeur de 120 kW </a:t>
              </a:r>
              <a:endParaRPr lang="fr-FR" sz="1000" dirty="0">
                <a:solidFill>
                  <a:srgbClr val="00B050"/>
                </a:solidFill>
              </a:endParaRPr>
            </a:p>
          </p:txBody>
        </p:sp>
        <p:sp>
          <p:nvSpPr>
            <p:cNvPr id="74" name="Rectangle 73"/>
            <p:cNvSpPr/>
            <p:nvPr/>
          </p:nvSpPr>
          <p:spPr>
            <a:xfrm>
              <a:off x="5759369" y="3188437"/>
              <a:ext cx="266989" cy="26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5" name="Rectangle 74"/>
            <p:cNvSpPr/>
            <p:nvPr/>
          </p:nvSpPr>
          <p:spPr>
            <a:xfrm>
              <a:off x="5940178" y="3044950"/>
              <a:ext cx="304618"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6" name="Rectangle 75"/>
            <p:cNvSpPr/>
            <p:nvPr/>
          </p:nvSpPr>
          <p:spPr>
            <a:xfrm>
              <a:off x="5940178" y="2365683"/>
              <a:ext cx="487181" cy="21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7" name="Rectangle 76"/>
            <p:cNvSpPr/>
            <p:nvPr/>
          </p:nvSpPr>
          <p:spPr>
            <a:xfrm>
              <a:off x="5765370" y="2595688"/>
              <a:ext cx="327117" cy="65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8" name="Rectangle 77"/>
            <p:cNvSpPr/>
            <p:nvPr/>
          </p:nvSpPr>
          <p:spPr>
            <a:xfrm>
              <a:off x="3466664" y="2248025"/>
              <a:ext cx="242887"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9" name="Rectangle 78"/>
            <p:cNvSpPr/>
            <p:nvPr/>
          </p:nvSpPr>
          <p:spPr>
            <a:xfrm>
              <a:off x="3477831" y="3350486"/>
              <a:ext cx="242887"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126" name="Groupe 125"/>
          <p:cNvGrpSpPr/>
          <p:nvPr/>
        </p:nvGrpSpPr>
        <p:grpSpPr>
          <a:xfrm>
            <a:off x="3330227" y="702488"/>
            <a:ext cx="6565035" cy="4482676"/>
            <a:chOff x="3330227" y="878333"/>
            <a:chExt cx="6565035" cy="4482676"/>
          </a:xfrm>
        </p:grpSpPr>
        <p:grpSp>
          <p:nvGrpSpPr>
            <p:cNvPr id="86" name="Groupe 85"/>
            <p:cNvGrpSpPr/>
            <p:nvPr/>
          </p:nvGrpSpPr>
          <p:grpSpPr>
            <a:xfrm>
              <a:off x="5380436" y="3684457"/>
              <a:ext cx="4514826" cy="1676552"/>
              <a:chOff x="5347320" y="3650994"/>
              <a:chExt cx="4514826" cy="1676552"/>
            </a:xfrm>
          </p:grpSpPr>
          <p:sp>
            <p:nvSpPr>
              <p:cNvPr id="87" name="Rectangle 86"/>
              <p:cNvSpPr/>
              <p:nvPr/>
            </p:nvSpPr>
            <p:spPr>
              <a:xfrm>
                <a:off x="5347320" y="4958214"/>
                <a:ext cx="4514826" cy="369332"/>
              </a:xfrm>
              <a:prstGeom prst="rect">
                <a:avLst/>
              </a:prstGeom>
            </p:spPr>
            <p:txBody>
              <a:bodyPr wrap="none">
                <a:spAutoFit/>
              </a:bodyPr>
              <a:lstStyle/>
              <a:p>
                <a:r>
                  <a:rPr lang="fr-FR" dirty="0">
                    <a:solidFill>
                      <a:srgbClr val="1F497D"/>
                    </a:solidFill>
                    <a:latin typeface="Times New Roman" panose="02020603050405020304" pitchFamily="18" charset="0"/>
                    <a:ea typeface="Calibri" panose="020F0502020204030204" pitchFamily="34" charset="0"/>
                  </a:rPr>
                  <a:t>● C</a:t>
                </a:r>
                <a:r>
                  <a:rPr lang="fr-FR" dirty="0">
                    <a:latin typeface="Times New Roman" panose="02020603050405020304" pitchFamily="18" charset="0"/>
                    <a:ea typeface="Calibri" panose="020F0502020204030204" pitchFamily="34" charset="0"/>
                  </a:rPr>
                  <a:t>harge 15 -&gt; 80% prends à peu près 25 min</a:t>
                </a:r>
                <a:endParaRPr lang="fr-FR" dirty="0"/>
              </a:p>
            </p:txBody>
          </p:sp>
          <p:grpSp>
            <p:nvGrpSpPr>
              <p:cNvPr id="88" name="Groupe 87"/>
              <p:cNvGrpSpPr/>
              <p:nvPr/>
            </p:nvGrpSpPr>
            <p:grpSpPr>
              <a:xfrm>
                <a:off x="5689528" y="3650994"/>
                <a:ext cx="636027" cy="829729"/>
                <a:chOff x="5689528" y="3650994"/>
                <a:chExt cx="636027" cy="829729"/>
              </a:xfrm>
            </p:grpSpPr>
            <p:sp>
              <p:nvSpPr>
                <p:cNvPr id="89" name="Ellipse 88"/>
                <p:cNvSpPr/>
                <p:nvPr/>
              </p:nvSpPr>
              <p:spPr>
                <a:xfrm>
                  <a:off x="5689528" y="3650994"/>
                  <a:ext cx="111639" cy="115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0" name="Connecteur droit avec flèche 89"/>
                <p:cNvCxnSpPr/>
                <p:nvPr/>
              </p:nvCxnSpPr>
              <p:spPr>
                <a:xfrm flipV="1">
                  <a:off x="5731204" y="3747958"/>
                  <a:ext cx="11967" cy="732765"/>
                </a:xfrm>
                <a:prstGeom prst="straightConnector1">
                  <a:avLst/>
                </a:prstGeom>
                <a:ln w="3175">
                  <a:solidFill>
                    <a:srgbClr val="FF006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a:off x="5792671" y="3712020"/>
                  <a:ext cx="532884" cy="6891"/>
                </a:xfrm>
                <a:prstGeom prst="straightConnector1">
                  <a:avLst/>
                </a:prstGeom>
                <a:ln w="3175">
                  <a:solidFill>
                    <a:srgbClr val="FF0066"/>
                  </a:solidFill>
                  <a:prstDash val="dash"/>
                  <a:tailEnd type="triangle"/>
                </a:ln>
              </p:spPr>
              <p:style>
                <a:lnRef idx="1">
                  <a:schemeClr val="accent1"/>
                </a:lnRef>
                <a:fillRef idx="0">
                  <a:schemeClr val="accent1"/>
                </a:fillRef>
                <a:effectRef idx="0">
                  <a:schemeClr val="accent1"/>
                </a:effectRef>
                <a:fontRef idx="minor">
                  <a:schemeClr val="tx1"/>
                </a:fontRef>
              </p:style>
            </p:cxnSp>
          </p:grpSp>
        </p:grpSp>
        <p:grpSp>
          <p:nvGrpSpPr>
            <p:cNvPr id="125" name="Groupe 124"/>
            <p:cNvGrpSpPr/>
            <p:nvPr/>
          </p:nvGrpSpPr>
          <p:grpSpPr>
            <a:xfrm>
              <a:off x="3330227" y="878333"/>
              <a:ext cx="6422637" cy="3591532"/>
              <a:chOff x="3330227" y="878333"/>
              <a:chExt cx="6422637" cy="3591532"/>
            </a:xfrm>
          </p:grpSpPr>
          <p:sp>
            <p:nvSpPr>
              <p:cNvPr id="47" name="Freeform 48"/>
              <p:cNvSpPr>
                <a:spLocks/>
              </p:cNvSpPr>
              <p:nvPr/>
            </p:nvSpPr>
            <p:spPr bwMode="auto">
              <a:xfrm>
                <a:off x="3449201" y="3550702"/>
                <a:ext cx="2678120" cy="919163"/>
              </a:xfrm>
              <a:custGeom>
                <a:avLst/>
                <a:gdLst>
                  <a:gd name="T0" fmla="*/ 0 w 1687"/>
                  <a:gd name="T1" fmla="*/ 579 h 579"/>
                  <a:gd name="T2" fmla="*/ 313 w 1687"/>
                  <a:gd name="T3" fmla="*/ 506 h 579"/>
                  <a:gd name="T4" fmla="*/ 1270 w 1687"/>
                  <a:gd name="T5" fmla="*/ 184 h 579"/>
                  <a:gd name="T6" fmla="*/ 1687 w 1687"/>
                  <a:gd name="T7" fmla="*/ 0 h 579"/>
                </a:gdLst>
                <a:ahLst/>
                <a:cxnLst>
                  <a:cxn ang="0">
                    <a:pos x="T0" y="T1"/>
                  </a:cxn>
                  <a:cxn ang="0">
                    <a:pos x="T2" y="T3"/>
                  </a:cxn>
                  <a:cxn ang="0">
                    <a:pos x="T4" y="T5"/>
                  </a:cxn>
                  <a:cxn ang="0">
                    <a:pos x="T6" y="T7"/>
                  </a:cxn>
                </a:cxnLst>
                <a:rect l="0" t="0" r="r" b="b"/>
                <a:pathLst>
                  <a:path w="1687" h="579">
                    <a:moveTo>
                      <a:pt x="0" y="579"/>
                    </a:moveTo>
                    <a:cubicBezTo>
                      <a:pt x="51" y="575"/>
                      <a:pt x="101" y="572"/>
                      <a:pt x="313" y="506"/>
                    </a:cubicBezTo>
                    <a:cubicBezTo>
                      <a:pt x="524" y="440"/>
                      <a:pt x="1041" y="268"/>
                      <a:pt x="1270" y="184"/>
                    </a:cubicBezTo>
                    <a:cubicBezTo>
                      <a:pt x="1499" y="100"/>
                      <a:pt x="1593" y="50"/>
                      <a:pt x="1687" y="0"/>
                    </a:cubicBezTo>
                  </a:path>
                </a:pathLst>
              </a:custGeom>
              <a:noFill/>
              <a:ln w="333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Freeform 49"/>
              <p:cNvSpPr>
                <a:spLocks noEditPoints="1"/>
              </p:cNvSpPr>
              <p:nvPr/>
            </p:nvSpPr>
            <p:spPr bwMode="auto">
              <a:xfrm>
                <a:off x="3462695" y="3009047"/>
                <a:ext cx="2727332" cy="1390650"/>
              </a:xfrm>
              <a:custGeom>
                <a:avLst/>
                <a:gdLst>
                  <a:gd name="T0" fmla="*/ 56 w 1718"/>
                  <a:gd name="T1" fmla="*/ 4 h 876"/>
                  <a:gd name="T2" fmla="*/ 31 w 1718"/>
                  <a:gd name="T3" fmla="*/ 16 h 876"/>
                  <a:gd name="T4" fmla="*/ 101 w 1718"/>
                  <a:gd name="T5" fmla="*/ 9 h 876"/>
                  <a:gd name="T6" fmla="*/ 153 w 1718"/>
                  <a:gd name="T7" fmla="*/ 15 h 876"/>
                  <a:gd name="T8" fmla="*/ 109 w 1718"/>
                  <a:gd name="T9" fmla="*/ 24 h 876"/>
                  <a:gd name="T10" fmla="*/ 196 w 1718"/>
                  <a:gd name="T11" fmla="*/ 22 h 876"/>
                  <a:gd name="T12" fmla="*/ 246 w 1718"/>
                  <a:gd name="T13" fmla="*/ 44 h 876"/>
                  <a:gd name="T14" fmla="*/ 192 w 1718"/>
                  <a:gd name="T15" fmla="*/ 35 h 876"/>
                  <a:gd name="T16" fmla="*/ 344 w 1718"/>
                  <a:gd name="T17" fmla="*/ 46 h 876"/>
                  <a:gd name="T18" fmla="*/ 290 w 1718"/>
                  <a:gd name="T19" fmla="*/ 37 h 876"/>
                  <a:gd name="T20" fmla="*/ 437 w 1718"/>
                  <a:gd name="T21" fmla="*/ 76 h 876"/>
                  <a:gd name="T22" fmla="*/ 480 w 1718"/>
                  <a:gd name="T23" fmla="*/ 69 h 876"/>
                  <a:gd name="T24" fmla="*/ 512 w 1718"/>
                  <a:gd name="T25" fmla="*/ 89 h 876"/>
                  <a:gd name="T26" fmla="*/ 585 w 1718"/>
                  <a:gd name="T27" fmla="*/ 91 h 876"/>
                  <a:gd name="T28" fmla="*/ 611 w 1718"/>
                  <a:gd name="T29" fmla="*/ 112 h 876"/>
                  <a:gd name="T30" fmla="*/ 669 w 1718"/>
                  <a:gd name="T31" fmla="*/ 116 h 876"/>
                  <a:gd name="T32" fmla="*/ 689 w 1718"/>
                  <a:gd name="T33" fmla="*/ 138 h 876"/>
                  <a:gd name="T34" fmla="*/ 774 w 1718"/>
                  <a:gd name="T35" fmla="*/ 154 h 876"/>
                  <a:gd name="T36" fmla="*/ 798 w 1718"/>
                  <a:gd name="T37" fmla="*/ 178 h 876"/>
                  <a:gd name="T38" fmla="*/ 851 w 1718"/>
                  <a:gd name="T39" fmla="*/ 184 h 876"/>
                  <a:gd name="T40" fmla="*/ 882 w 1718"/>
                  <a:gd name="T41" fmla="*/ 196 h 876"/>
                  <a:gd name="T42" fmla="*/ 892 w 1718"/>
                  <a:gd name="T43" fmla="*/ 216 h 876"/>
                  <a:gd name="T44" fmla="*/ 853 w 1718"/>
                  <a:gd name="T45" fmla="*/ 200 h 876"/>
                  <a:gd name="T46" fmla="*/ 941 w 1718"/>
                  <a:gd name="T47" fmla="*/ 224 h 876"/>
                  <a:gd name="T48" fmla="*/ 985 w 1718"/>
                  <a:gd name="T49" fmla="*/ 248 h 876"/>
                  <a:gd name="T50" fmla="*/ 959 w 1718"/>
                  <a:gd name="T51" fmla="*/ 250 h 876"/>
                  <a:gd name="T52" fmla="*/ 939 w 1718"/>
                  <a:gd name="T53" fmla="*/ 224 h 876"/>
                  <a:gd name="T54" fmla="*/ 1064 w 1718"/>
                  <a:gd name="T55" fmla="*/ 288 h 876"/>
                  <a:gd name="T56" fmla="*/ 1034 w 1718"/>
                  <a:gd name="T57" fmla="*/ 288 h 876"/>
                  <a:gd name="T58" fmla="*/ 1111 w 1718"/>
                  <a:gd name="T59" fmla="*/ 315 h 876"/>
                  <a:gd name="T60" fmla="*/ 1148 w 1718"/>
                  <a:gd name="T61" fmla="*/ 358 h 876"/>
                  <a:gd name="T62" fmla="*/ 1103 w 1718"/>
                  <a:gd name="T63" fmla="*/ 326 h 876"/>
                  <a:gd name="T64" fmla="*/ 1210 w 1718"/>
                  <a:gd name="T65" fmla="*/ 398 h 876"/>
                  <a:gd name="T66" fmla="*/ 1200 w 1718"/>
                  <a:gd name="T67" fmla="*/ 407 h 876"/>
                  <a:gd name="T68" fmla="*/ 1254 w 1718"/>
                  <a:gd name="T69" fmla="*/ 447 h 876"/>
                  <a:gd name="T70" fmla="*/ 1289 w 1718"/>
                  <a:gd name="T71" fmla="*/ 489 h 876"/>
                  <a:gd name="T72" fmla="*/ 1250 w 1718"/>
                  <a:gd name="T73" fmla="*/ 464 h 876"/>
                  <a:gd name="T74" fmla="*/ 1321 w 1718"/>
                  <a:gd name="T75" fmla="*/ 528 h 876"/>
                  <a:gd name="T76" fmla="*/ 1337 w 1718"/>
                  <a:gd name="T77" fmla="*/ 554 h 876"/>
                  <a:gd name="T78" fmla="*/ 1332 w 1718"/>
                  <a:gd name="T79" fmla="*/ 575 h 876"/>
                  <a:gd name="T80" fmla="*/ 1316 w 1718"/>
                  <a:gd name="T81" fmla="*/ 545 h 876"/>
                  <a:gd name="T82" fmla="*/ 1316 w 1718"/>
                  <a:gd name="T83" fmla="*/ 521 h 876"/>
                  <a:gd name="T84" fmla="*/ 1374 w 1718"/>
                  <a:gd name="T85" fmla="*/ 618 h 876"/>
                  <a:gd name="T86" fmla="*/ 1396 w 1718"/>
                  <a:gd name="T87" fmla="*/ 640 h 876"/>
                  <a:gd name="T88" fmla="*/ 1376 w 1718"/>
                  <a:gd name="T89" fmla="*/ 640 h 876"/>
                  <a:gd name="T90" fmla="*/ 1356 w 1718"/>
                  <a:gd name="T91" fmla="*/ 618 h 876"/>
                  <a:gd name="T92" fmla="*/ 1440 w 1718"/>
                  <a:gd name="T93" fmla="*/ 677 h 876"/>
                  <a:gd name="T94" fmla="*/ 1469 w 1718"/>
                  <a:gd name="T95" fmla="*/ 714 h 876"/>
                  <a:gd name="T96" fmla="*/ 1424 w 1718"/>
                  <a:gd name="T97" fmla="*/ 681 h 876"/>
                  <a:gd name="T98" fmla="*/ 1537 w 1718"/>
                  <a:gd name="T99" fmla="*/ 745 h 876"/>
                  <a:gd name="T100" fmla="*/ 1503 w 1718"/>
                  <a:gd name="T101" fmla="*/ 738 h 876"/>
                  <a:gd name="T102" fmla="*/ 1604 w 1718"/>
                  <a:gd name="T103" fmla="*/ 790 h 876"/>
                  <a:gd name="T104" fmla="*/ 1622 w 1718"/>
                  <a:gd name="T105" fmla="*/ 818 h 876"/>
                  <a:gd name="T106" fmla="*/ 1591 w 1718"/>
                  <a:gd name="T107" fmla="*/ 781 h 876"/>
                  <a:gd name="T108" fmla="*/ 1689 w 1718"/>
                  <a:gd name="T109" fmla="*/ 845 h 876"/>
                  <a:gd name="T110" fmla="*/ 1707 w 1718"/>
                  <a:gd name="T111" fmla="*/ 857 h 876"/>
                  <a:gd name="T112" fmla="*/ 1710 w 1718"/>
                  <a:gd name="T113" fmla="*/ 876 h 876"/>
                  <a:gd name="T114" fmla="*/ 1697 w 1718"/>
                  <a:gd name="T115" fmla="*/ 867 h 876"/>
                  <a:gd name="T116" fmla="*/ 1677 w 1718"/>
                  <a:gd name="T117" fmla="*/ 85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8" h="876">
                    <a:moveTo>
                      <a:pt x="1" y="0"/>
                    </a:moveTo>
                    <a:lnTo>
                      <a:pt x="16" y="1"/>
                    </a:lnTo>
                    <a:lnTo>
                      <a:pt x="32" y="2"/>
                    </a:lnTo>
                    <a:lnTo>
                      <a:pt x="47" y="3"/>
                    </a:lnTo>
                    <a:lnTo>
                      <a:pt x="56" y="4"/>
                    </a:lnTo>
                    <a:lnTo>
                      <a:pt x="57" y="4"/>
                    </a:lnTo>
                    <a:lnTo>
                      <a:pt x="55" y="18"/>
                    </a:lnTo>
                    <a:lnTo>
                      <a:pt x="54" y="18"/>
                    </a:lnTo>
                    <a:lnTo>
                      <a:pt x="46" y="17"/>
                    </a:lnTo>
                    <a:lnTo>
                      <a:pt x="31" y="16"/>
                    </a:lnTo>
                    <a:lnTo>
                      <a:pt x="15" y="15"/>
                    </a:lnTo>
                    <a:lnTo>
                      <a:pt x="0" y="14"/>
                    </a:lnTo>
                    <a:lnTo>
                      <a:pt x="1" y="0"/>
                    </a:lnTo>
                    <a:close/>
                    <a:moveTo>
                      <a:pt x="98" y="8"/>
                    </a:moveTo>
                    <a:lnTo>
                      <a:pt x="101" y="9"/>
                    </a:lnTo>
                    <a:lnTo>
                      <a:pt x="111" y="10"/>
                    </a:lnTo>
                    <a:lnTo>
                      <a:pt x="121" y="11"/>
                    </a:lnTo>
                    <a:lnTo>
                      <a:pt x="132" y="13"/>
                    </a:lnTo>
                    <a:lnTo>
                      <a:pt x="144" y="14"/>
                    </a:lnTo>
                    <a:lnTo>
                      <a:pt x="153" y="15"/>
                    </a:lnTo>
                    <a:lnTo>
                      <a:pt x="151" y="29"/>
                    </a:lnTo>
                    <a:lnTo>
                      <a:pt x="142" y="28"/>
                    </a:lnTo>
                    <a:lnTo>
                      <a:pt x="131" y="26"/>
                    </a:lnTo>
                    <a:lnTo>
                      <a:pt x="120" y="25"/>
                    </a:lnTo>
                    <a:lnTo>
                      <a:pt x="109" y="24"/>
                    </a:lnTo>
                    <a:lnTo>
                      <a:pt x="99" y="22"/>
                    </a:lnTo>
                    <a:lnTo>
                      <a:pt x="96" y="22"/>
                    </a:lnTo>
                    <a:lnTo>
                      <a:pt x="98" y="8"/>
                    </a:lnTo>
                    <a:close/>
                    <a:moveTo>
                      <a:pt x="194" y="22"/>
                    </a:moveTo>
                    <a:lnTo>
                      <a:pt x="196" y="22"/>
                    </a:lnTo>
                    <a:lnTo>
                      <a:pt x="210" y="24"/>
                    </a:lnTo>
                    <a:lnTo>
                      <a:pt x="225" y="26"/>
                    </a:lnTo>
                    <a:lnTo>
                      <a:pt x="240" y="29"/>
                    </a:lnTo>
                    <a:lnTo>
                      <a:pt x="249" y="30"/>
                    </a:lnTo>
                    <a:lnTo>
                      <a:pt x="246" y="44"/>
                    </a:lnTo>
                    <a:lnTo>
                      <a:pt x="238" y="42"/>
                    </a:lnTo>
                    <a:lnTo>
                      <a:pt x="223" y="40"/>
                    </a:lnTo>
                    <a:lnTo>
                      <a:pt x="208" y="38"/>
                    </a:lnTo>
                    <a:lnTo>
                      <a:pt x="194" y="35"/>
                    </a:lnTo>
                    <a:lnTo>
                      <a:pt x="192" y="35"/>
                    </a:lnTo>
                    <a:lnTo>
                      <a:pt x="194" y="22"/>
                    </a:lnTo>
                    <a:close/>
                    <a:moveTo>
                      <a:pt x="290" y="37"/>
                    </a:moveTo>
                    <a:lnTo>
                      <a:pt x="317" y="42"/>
                    </a:lnTo>
                    <a:lnTo>
                      <a:pt x="332" y="44"/>
                    </a:lnTo>
                    <a:lnTo>
                      <a:pt x="344" y="46"/>
                    </a:lnTo>
                    <a:lnTo>
                      <a:pt x="342" y="60"/>
                    </a:lnTo>
                    <a:lnTo>
                      <a:pt x="330" y="58"/>
                    </a:lnTo>
                    <a:lnTo>
                      <a:pt x="314" y="55"/>
                    </a:lnTo>
                    <a:lnTo>
                      <a:pt x="287" y="51"/>
                    </a:lnTo>
                    <a:lnTo>
                      <a:pt x="290" y="37"/>
                    </a:lnTo>
                    <a:close/>
                    <a:moveTo>
                      <a:pt x="385" y="54"/>
                    </a:moveTo>
                    <a:lnTo>
                      <a:pt x="404" y="57"/>
                    </a:lnTo>
                    <a:lnTo>
                      <a:pt x="432" y="61"/>
                    </a:lnTo>
                    <a:lnTo>
                      <a:pt x="439" y="63"/>
                    </a:lnTo>
                    <a:lnTo>
                      <a:pt x="437" y="76"/>
                    </a:lnTo>
                    <a:lnTo>
                      <a:pt x="430" y="75"/>
                    </a:lnTo>
                    <a:lnTo>
                      <a:pt x="402" y="70"/>
                    </a:lnTo>
                    <a:lnTo>
                      <a:pt x="383" y="67"/>
                    </a:lnTo>
                    <a:lnTo>
                      <a:pt x="385" y="54"/>
                    </a:lnTo>
                    <a:close/>
                    <a:moveTo>
                      <a:pt x="480" y="69"/>
                    </a:moveTo>
                    <a:lnTo>
                      <a:pt x="487" y="70"/>
                    </a:lnTo>
                    <a:lnTo>
                      <a:pt x="514" y="75"/>
                    </a:lnTo>
                    <a:lnTo>
                      <a:pt x="535" y="79"/>
                    </a:lnTo>
                    <a:lnTo>
                      <a:pt x="532" y="93"/>
                    </a:lnTo>
                    <a:lnTo>
                      <a:pt x="512" y="89"/>
                    </a:lnTo>
                    <a:lnTo>
                      <a:pt x="485" y="84"/>
                    </a:lnTo>
                    <a:lnTo>
                      <a:pt x="478" y="83"/>
                    </a:lnTo>
                    <a:lnTo>
                      <a:pt x="480" y="69"/>
                    </a:lnTo>
                    <a:close/>
                    <a:moveTo>
                      <a:pt x="576" y="89"/>
                    </a:moveTo>
                    <a:lnTo>
                      <a:pt x="585" y="91"/>
                    </a:lnTo>
                    <a:lnTo>
                      <a:pt x="599" y="95"/>
                    </a:lnTo>
                    <a:lnTo>
                      <a:pt x="614" y="99"/>
                    </a:lnTo>
                    <a:lnTo>
                      <a:pt x="629" y="103"/>
                    </a:lnTo>
                    <a:lnTo>
                      <a:pt x="625" y="117"/>
                    </a:lnTo>
                    <a:lnTo>
                      <a:pt x="611" y="112"/>
                    </a:lnTo>
                    <a:lnTo>
                      <a:pt x="596" y="108"/>
                    </a:lnTo>
                    <a:lnTo>
                      <a:pt x="582" y="104"/>
                    </a:lnTo>
                    <a:lnTo>
                      <a:pt x="572" y="102"/>
                    </a:lnTo>
                    <a:lnTo>
                      <a:pt x="576" y="89"/>
                    </a:lnTo>
                    <a:close/>
                    <a:moveTo>
                      <a:pt x="669" y="116"/>
                    </a:moveTo>
                    <a:lnTo>
                      <a:pt x="678" y="119"/>
                    </a:lnTo>
                    <a:lnTo>
                      <a:pt x="694" y="125"/>
                    </a:lnTo>
                    <a:lnTo>
                      <a:pt x="721" y="135"/>
                    </a:lnTo>
                    <a:lnTo>
                      <a:pt x="717" y="148"/>
                    </a:lnTo>
                    <a:lnTo>
                      <a:pt x="689" y="138"/>
                    </a:lnTo>
                    <a:lnTo>
                      <a:pt x="673" y="132"/>
                    </a:lnTo>
                    <a:lnTo>
                      <a:pt x="664" y="129"/>
                    </a:lnTo>
                    <a:lnTo>
                      <a:pt x="669" y="116"/>
                    </a:lnTo>
                    <a:close/>
                    <a:moveTo>
                      <a:pt x="760" y="149"/>
                    </a:moveTo>
                    <a:lnTo>
                      <a:pt x="774" y="154"/>
                    </a:lnTo>
                    <a:lnTo>
                      <a:pt x="789" y="160"/>
                    </a:lnTo>
                    <a:lnTo>
                      <a:pt x="803" y="165"/>
                    </a:lnTo>
                    <a:lnTo>
                      <a:pt x="812" y="169"/>
                    </a:lnTo>
                    <a:lnTo>
                      <a:pt x="807" y="182"/>
                    </a:lnTo>
                    <a:lnTo>
                      <a:pt x="798" y="178"/>
                    </a:lnTo>
                    <a:lnTo>
                      <a:pt x="784" y="173"/>
                    </a:lnTo>
                    <a:lnTo>
                      <a:pt x="769" y="167"/>
                    </a:lnTo>
                    <a:lnTo>
                      <a:pt x="755" y="162"/>
                    </a:lnTo>
                    <a:lnTo>
                      <a:pt x="760" y="149"/>
                    </a:lnTo>
                    <a:close/>
                    <a:moveTo>
                      <a:pt x="851" y="184"/>
                    </a:moveTo>
                    <a:lnTo>
                      <a:pt x="853" y="185"/>
                    </a:lnTo>
                    <a:lnTo>
                      <a:pt x="858" y="187"/>
                    </a:lnTo>
                    <a:lnTo>
                      <a:pt x="863" y="189"/>
                    </a:lnTo>
                    <a:lnTo>
                      <a:pt x="873" y="193"/>
                    </a:lnTo>
                    <a:lnTo>
                      <a:pt x="882" y="196"/>
                    </a:lnTo>
                    <a:lnTo>
                      <a:pt x="890" y="200"/>
                    </a:lnTo>
                    <a:lnTo>
                      <a:pt x="898" y="203"/>
                    </a:lnTo>
                    <a:lnTo>
                      <a:pt x="902" y="205"/>
                    </a:lnTo>
                    <a:lnTo>
                      <a:pt x="896" y="218"/>
                    </a:lnTo>
                    <a:lnTo>
                      <a:pt x="892" y="216"/>
                    </a:lnTo>
                    <a:lnTo>
                      <a:pt x="884" y="213"/>
                    </a:lnTo>
                    <a:lnTo>
                      <a:pt x="876" y="209"/>
                    </a:lnTo>
                    <a:lnTo>
                      <a:pt x="868" y="206"/>
                    </a:lnTo>
                    <a:lnTo>
                      <a:pt x="858" y="202"/>
                    </a:lnTo>
                    <a:lnTo>
                      <a:pt x="853" y="200"/>
                    </a:lnTo>
                    <a:lnTo>
                      <a:pt x="848" y="198"/>
                    </a:lnTo>
                    <a:lnTo>
                      <a:pt x="845" y="197"/>
                    </a:lnTo>
                    <a:lnTo>
                      <a:pt x="851" y="184"/>
                    </a:lnTo>
                    <a:close/>
                    <a:moveTo>
                      <a:pt x="939" y="224"/>
                    </a:moveTo>
                    <a:lnTo>
                      <a:pt x="941" y="224"/>
                    </a:lnTo>
                    <a:lnTo>
                      <a:pt x="949" y="228"/>
                    </a:lnTo>
                    <a:lnTo>
                      <a:pt x="957" y="233"/>
                    </a:lnTo>
                    <a:lnTo>
                      <a:pt x="966" y="237"/>
                    </a:lnTo>
                    <a:lnTo>
                      <a:pt x="975" y="242"/>
                    </a:lnTo>
                    <a:lnTo>
                      <a:pt x="985" y="248"/>
                    </a:lnTo>
                    <a:lnTo>
                      <a:pt x="988" y="249"/>
                    </a:lnTo>
                    <a:lnTo>
                      <a:pt x="982" y="261"/>
                    </a:lnTo>
                    <a:lnTo>
                      <a:pt x="979" y="260"/>
                    </a:lnTo>
                    <a:lnTo>
                      <a:pt x="969" y="254"/>
                    </a:lnTo>
                    <a:lnTo>
                      <a:pt x="959" y="250"/>
                    </a:lnTo>
                    <a:lnTo>
                      <a:pt x="951" y="245"/>
                    </a:lnTo>
                    <a:lnTo>
                      <a:pt x="942" y="241"/>
                    </a:lnTo>
                    <a:lnTo>
                      <a:pt x="935" y="237"/>
                    </a:lnTo>
                    <a:lnTo>
                      <a:pt x="933" y="236"/>
                    </a:lnTo>
                    <a:lnTo>
                      <a:pt x="939" y="224"/>
                    </a:lnTo>
                    <a:close/>
                    <a:moveTo>
                      <a:pt x="1025" y="268"/>
                    </a:moveTo>
                    <a:lnTo>
                      <a:pt x="1029" y="269"/>
                    </a:lnTo>
                    <a:lnTo>
                      <a:pt x="1040" y="275"/>
                    </a:lnTo>
                    <a:lnTo>
                      <a:pt x="1052" y="281"/>
                    </a:lnTo>
                    <a:lnTo>
                      <a:pt x="1064" y="288"/>
                    </a:lnTo>
                    <a:lnTo>
                      <a:pt x="1075" y="294"/>
                    </a:lnTo>
                    <a:lnTo>
                      <a:pt x="1068" y="306"/>
                    </a:lnTo>
                    <a:lnTo>
                      <a:pt x="1057" y="300"/>
                    </a:lnTo>
                    <a:lnTo>
                      <a:pt x="1045" y="294"/>
                    </a:lnTo>
                    <a:lnTo>
                      <a:pt x="1034" y="288"/>
                    </a:lnTo>
                    <a:lnTo>
                      <a:pt x="1022" y="282"/>
                    </a:lnTo>
                    <a:lnTo>
                      <a:pt x="1019" y="280"/>
                    </a:lnTo>
                    <a:lnTo>
                      <a:pt x="1025" y="268"/>
                    </a:lnTo>
                    <a:close/>
                    <a:moveTo>
                      <a:pt x="1111" y="315"/>
                    </a:moveTo>
                    <a:lnTo>
                      <a:pt x="1111" y="315"/>
                    </a:lnTo>
                    <a:lnTo>
                      <a:pt x="1123" y="323"/>
                    </a:lnTo>
                    <a:lnTo>
                      <a:pt x="1134" y="330"/>
                    </a:lnTo>
                    <a:lnTo>
                      <a:pt x="1145" y="339"/>
                    </a:lnTo>
                    <a:lnTo>
                      <a:pt x="1156" y="347"/>
                    </a:lnTo>
                    <a:lnTo>
                      <a:pt x="1148" y="358"/>
                    </a:lnTo>
                    <a:lnTo>
                      <a:pt x="1137" y="350"/>
                    </a:lnTo>
                    <a:lnTo>
                      <a:pt x="1126" y="342"/>
                    </a:lnTo>
                    <a:lnTo>
                      <a:pt x="1115" y="334"/>
                    </a:lnTo>
                    <a:lnTo>
                      <a:pt x="1104" y="327"/>
                    </a:lnTo>
                    <a:lnTo>
                      <a:pt x="1103" y="326"/>
                    </a:lnTo>
                    <a:lnTo>
                      <a:pt x="1111" y="315"/>
                    </a:lnTo>
                    <a:close/>
                    <a:moveTo>
                      <a:pt x="1188" y="375"/>
                    </a:moveTo>
                    <a:lnTo>
                      <a:pt x="1188" y="376"/>
                    </a:lnTo>
                    <a:lnTo>
                      <a:pt x="1199" y="387"/>
                    </a:lnTo>
                    <a:lnTo>
                      <a:pt x="1210" y="398"/>
                    </a:lnTo>
                    <a:lnTo>
                      <a:pt x="1220" y="409"/>
                    </a:lnTo>
                    <a:lnTo>
                      <a:pt x="1226" y="416"/>
                    </a:lnTo>
                    <a:lnTo>
                      <a:pt x="1216" y="425"/>
                    </a:lnTo>
                    <a:lnTo>
                      <a:pt x="1210" y="418"/>
                    </a:lnTo>
                    <a:lnTo>
                      <a:pt x="1200" y="407"/>
                    </a:lnTo>
                    <a:lnTo>
                      <a:pt x="1189" y="396"/>
                    </a:lnTo>
                    <a:lnTo>
                      <a:pt x="1179" y="386"/>
                    </a:lnTo>
                    <a:lnTo>
                      <a:pt x="1178" y="385"/>
                    </a:lnTo>
                    <a:lnTo>
                      <a:pt x="1188" y="375"/>
                    </a:lnTo>
                    <a:close/>
                    <a:moveTo>
                      <a:pt x="1254" y="447"/>
                    </a:moveTo>
                    <a:lnTo>
                      <a:pt x="1260" y="455"/>
                    </a:lnTo>
                    <a:lnTo>
                      <a:pt x="1270" y="466"/>
                    </a:lnTo>
                    <a:lnTo>
                      <a:pt x="1279" y="477"/>
                    </a:lnTo>
                    <a:lnTo>
                      <a:pt x="1288" y="488"/>
                    </a:lnTo>
                    <a:lnTo>
                      <a:pt x="1289" y="489"/>
                    </a:lnTo>
                    <a:lnTo>
                      <a:pt x="1279" y="498"/>
                    </a:lnTo>
                    <a:lnTo>
                      <a:pt x="1278" y="497"/>
                    </a:lnTo>
                    <a:lnTo>
                      <a:pt x="1269" y="486"/>
                    </a:lnTo>
                    <a:lnTo>
                      <a:pt x="1259" y="475"/>
                    </a:lnTo>
                    <a:lnTo>
                      <a:pt x="1250" y="464"/>
                    </a:lnTo>
                    <a:lnTo>
                      <a:pt x="1243" y="456"/>
                    </a:lnTo>
                    <a:lnTo>
                      <a:pt x="1254" y="447"/>
                    </a:lnTo>
                    <a:close/>
                    <a:moveTo>
                      <a:pt x="1316" y="521"/>
                    </a:moveTo>
                    <a:lnTo>
                      <a:pt x="1317" y="524"/>
                    </a:lnTo>
                    <a:lnTo>
                      <a:pt x="1321" y="528"/>
                    </a:lnTo>
                    <a:lnTo>
                      <a:pt x="1324" y="533"/>
                    </a:lnTo>
                    <a:lnTo>
                      <a:pt x="1327" y="537"/>
                    </a:lnTo>
                    <a:lnTo>
                      <a:pt x="1330" y="542"/>
                    </a:lnTo>
                    <a:lnTo>
                      <a:pt x="1333" y="546"/>
                    </a:lnTo>
                    <a:lnTo>
                      <a:pt x="1337" y="554"/>
                    </a:lnTo>
                    <a:lnTo>
                      <a:pt x="1341" y="561"/>
                    </a:lnTo>
                    <a:lnTo>
                      <a:pt x="1345" y="569"/>
                    </a:lnTo>
                    <a:lnTo>
                      <a:pt x="1345" y="570"/>
                    </a:lnTo>
                    <a:lnTo>
                      <a:pt x="1333" y="576"/>
                    </a:lnTo>
                    <a:lnTo>
                      <a:pt x="1332" y="575"/>
                    </a:lnTo>
                    <a:lnTo>
                      <a:pt x="1329" y="568"/>
                    </a:lnTo>
                    <a:lnTo>
                      <a:pt x="1325" y="561"/>
                    </a:lnTo>
                    <a:lnTo>
                      <a:pt x="1321" y="553"/>
                    </a:lnTo>
                    <a:lnTo>
                      <a:pt x="1318" y="549"/>
                    </a:lnTo>
                    <a:lnTo>
                      <a:pt x="1316" y="545"/>
                    </a:lnTo>
                    <a:lnTo>
                      <a:pt x="1313" y="541"/>
                    </a:lnTo>
                    <a:lnTo>
                      <a:pt x="1310" y="537"/>
                    </a:lnTo>
                    <a:lnTo>
                      <a:pt x="1307" y="532"/>
                    </a:lnTo>
                    <a:lnTo>
                      <a:pt x="1305" y="530"/>
                    </a:lnTo>
                    <a:lnTo>
                      <a:pt x="1316" y="521"/>
                    </a:lnTo>
                    <a:close/>
                    <a:moveTo>
                      <a:pt x="1364" y="605"/>
                    </a:moveTo>
                    <a:lnTo>
                      <a:pt x="1365" y="606"/>
                    </a:lnTo>
                    <a:lnTo>
                      <a:pt x="1368" y="609"/>
                    </a:lnTo>
                    <a:lnTo>
                      <a:pt x="1371" y="613"/>
                    </a:lnTo>
                    <a:lnTo>
                      <a:pt x="1374" y="618"/>
                    </a:lnTo>
                    <a:lnTo>
                      <a:pt x="1378" y="622"/>
                    </a:lnTo>
                    <a:lnTo>
                      <a:pt x="1382" y="626"/>
                    </a:lnTo>
                    <a:lnTo>
                      <a:pt x="1386" y="631"/>
                    </a:lnTo>
                    <a:lnTo>
                      <a:pt x="1391" y="635"/>
                    </a:lnTo>
                    <a:lnTo>
                      <a:pt x="1396" y="640"/>
                    </a:lnTo>
                    <a:lnTo>
                      <a:pt x="1401" y="645"/>
                    </a:lnTo>
                    <a:lnTo>
                      <a:pt x="1391" y="655"/>
                    </a:lnTo>
                    <a:lnTo>
                      <a:pt x="1386" y="650"/>
                    </a:lnTo>
                    <a:lnTo>
                      <a:pt x="1381" y="645"/>
                    </a:lnTo>
                    <a:lnTo>
                      <a:pt x="1376" y="640"/>
                    </a:lnTo>
                    <a:lnTo>
                      <a:pt x="1371" y="635"/>
                    </a:lnTo>
                    <a:lnTo>
                      <a:pt x="1367" y="631"/>
                    </a:lnTo>
                    <a:lnTo>
                      <a:pt x="1363" y="626"/>
                    </a:lnTo>
                    <a:lnTo>
                      <a:pt x="1360" y="622"/>
                    </a:lnTo>
                    <a:lnTo>
                      <a:pt x="1356" y="618"/>
                    </a:lnTo>
                    <a:lnTo>
                      <a:pt x="1353" y="613"/>
                    </a:lnTo>
                    <a:lnTo>
                      <a:pt x="1353" y="613"/>
                    </a:lnTo>
                    <a:lnTo>
                      <a:pt x="1364" y="605"/>
                    </a:lnTo>
                    <a:close/>
                    <a:moveTo>
                      <a:pt x="1432" y="670"/>
                    </a:moveTo>
                    <a:lnTo>
                      <a:pt x="1440" y="677"/>
                    </a:lnTo>
                    <a:lnTo>
                      <a:pt x="1451" y="684"/>
                    </a:lnTo>
                    <a:lnTo>
                      <a:pt x="1462" y="692"/>
                    </a:lnTo>
                    <a:lnTo>
                      <a:pt x="1473" y="700"/>
                    </a:lnTo>
                    <a:lnTo>
                      <a:pt x="1477" y="703"/>
                    </a:lnTo>
                    <a:lnTo>
                      <a:pt x="1469" y="714"/>
                    </a:lnTo>
                    <a:lnTo>
                      <a:pt x="1465" y="712"/>
                    </a:lnTo>
                    <a:lnTo>
                      <a:pt x="1454" y="703"/>
                    </a:lnTo>
                    <a:lnTo>
                      <a:pt x="1443" y="695"/>
                    </a:lnTo>
                    <a:lnTo>
                      <a:pt x="1432" y="688"/>
                    </a:lnTo>
                    <a:lnTo>
                      <a:pt x="1424" y="681"/>
                    </a:lnTo>
                    <a:lnTo>
                      <a:pt x="1432" y="670"/>
                    </a:lnTo>
                    <a:close/>
                    <a:moveTo>
                      <a:pt x="1511" y="727"/>
                    </a:moveTo>
                    <a:lnTo>
                      <a:pt x="1511" y="727"/>
                    </a:lnTo>
                    <a:lnTo>
                      <a:pt x="1524" y="736"/>
                    </a:lnTo>
                    <a:lnTo>
                      <a:pt x="1537" y="745"/>
                    </a:lnTo>
                    <a:lnTo>
                      <a:pt x="1556" y="758"/>
                    </a:lnTo>
                    <a:lnTo>
                      <a:pt x="1549" y="769"/>
                    </a:lnTo>
                    <a:lnTo>
                      <a:pt x="1530" y="756"/>
                    </a:lnTo>
                    <a:lnTo>
                      <a:pt x="1516" y="747"/>
                    </a:lnTo>
                    <a:lnTo>
                      <a:pt x="1503" y="738"/>
                    </a:lnTo>
                    <a:lnTo>
                      <a:pt x="1503" y="738"/>
                    </a:lnTo>
                    <a:lnTo>
                      <a:pt x="1511" y="727"/>
                    </a:lnTo>
                    <a:close/>
                    <a:moveTo>
                      <a:pt x="1591" y="781"/>
                    </a:moveTo>
                    <a:lnTo>
                      <a:pt x="1591" y="781"/>
                    </a:lnTo>
                    <a:lnTo>
                      <a:pt x="1604" y="790"/>
                    </a:lnTo>
                    <a:lnTo>
                      <a:pt x="1617" y="798"/>
                    </a:lnTo>
                    <a:lnTo>
                      <a:pt x="1630" y="807"/>
                    </a:lnTo>
                    <a:lnTo>
                      <a:pt x="1637" y="811"/>
                    </a:lnTo>
                    <a:lnTo>
                      <a:pt x="1629" y="823"/>
                    </a:lnTo>
                    <a:lnTo>
                      <a:pt x="1622" y="818"/>
                    </a:lnTo>
                    <a:lnTo>
                      <a:pt x="1610" y="810"/>
                    </a:lnTo>
                    <a:lnTo>
                      <a:pt x="1597" y="801"/>
                    </a:lnTo>
                    <a:lnTo>
                      <a:pt x="1584" y="793"/>
                    </a:lnTo>
                    <a:lnTo>
                      <a:pt x="1583" y="792"/>
                    </a:lnTo>
                    <a:lnTo>
                      <a:pt x="1591" y="781"/>
                    </a:lnTo>
                    <a:close/>
                    <a:moveTo>
                      <a:pt x="1671" y="834"/>
                    </a:moveTo>
                    <a:lnTo>
                      <a:pt x="1675" y="836"/>
                    </a:lnTo>
                    <a:lnTo>
                      <a:pt x="1679" y="839"/>
                    </a:lnTo>
                    <a:lnTo>
                      <a:pt x="1684" y="842"/>
                    </a:lnTo>
                    <a:lnTo>
                      <a:pt x="1689" y="845"/>
                    </a:lnTo>
                    <a:lnTo>
                      <a:pt x="1693" y="848"/>
                    </a:lnTo>
                    <a:lnTo>
                      <a:pt x="1697" y="850"/>
                    </a:lnTo>
                    <a:lnTo>
                      <a:pt x="1701" y="853"/>
                    </a:lnTo>
                    <a:lnTo>
                      <a:pt x="1704" y="855"/>
                    </a:lnTo>
                    <a:lnTo>
                      <a:pt x="1707" y="857"/>
                    </a:lnTo>
                    <a:lnTo>
                      <a:pt x="1711" y="859"/>
                    </a:lnTo>
                    <a:lnTo>
                      <a:pt x="1713" y="861"/>
                    </a:lnTo>
                    <a:lnTo>
                      <a:pt x="1716" y="863"/>
                    </a:lnTo>
                    <a:lnTo>
                      <a:pt x="1718" y="864"/>
                    </a:lnTo>
                    <a:lnTo>
                      <a:pt x="1710" y="876"/>
                    </a:lnTo>
                    <a:lnTo>
                      <a:pt x="1708" y="874"/>
                    </a:lnTo>
                    <a:lnTo>
                      <a:pt x="1706" y="873"/>
                    </a:lnTo>
                    <a:lnTo>
                      <a:pt x="1703" y="871"/>
                    </a:lnTo>
                    <a:lnTo>
                      <a:pt x="1700" y="869"/>
                    </a:lnTo>
                    <a:lnTo>
                      <a:pt x="1697" y="867"/>
                    </a:lnTo>
                    <a:lnTo>
                      <a:pt x="1693" y="865"/>
                    </a:lnTo>
                    <a:lnTo>
                      <a:pt x="1689" y="862"/>
                    </a:lnTo>
                    <a:lnTo>
                      <a:pt x="1685" y="860"/>
                    </a:lnTo>
                    <a:lnTo>
                      <a:pt x="1681" y="857"/>
                    </a:lnTo>
                    <a:lnTo>
                      <a:pt x="1677" y="854"/>
                    </a:lnTo>
                    <a:lnTo>
                      <a:pt x="1672" y="851"/>
                    </a:lnTo>
                    <a:lnTo>
                      <a:pt x="1667" y="848"/>
                    </a:lnTo>
                    <a:lnTo>
                      <a:pt x="1664" y="846"/>
                    </a:lnTo>
                    <a:lnTo>
                      <a:pt x="1671" y="83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81" name="Groupe 80"/>
              <p:cNvGrpSpPr/>
              <p:nvPr/>
            </p:nvGrpSpPr>
            <p:grpSpPr>
              <a:xfrm>
                <a:off x="5424056" y="878333"/>
                <a:ext cx="4328808" cy="2265639"/>
                <a:chOff x="5235058" y="736962"/>
                <a:chExt cx="4328808" cy="2265639"/>
              </a:xfrm>
            </p:grpSpPr>
            <p:sp>
              <p:nvSpPr>
                <p:cNvPr id="82" name="ZoneTexte 81"/>
                <p:cNvSpPr txBox="1"/>
                <p:nvPr/>
              </p:nvSpPr>
              <p:spPr>
                <a:xfrm>
                  <a:off x="5235058" y="1027731"/>
                  <a:ext cx="4187588" cy="369332"/>
                </a:xfrm>
                <a:prstGeom prst="rect">
                  <a:avLst/>
                </a:prstGeom>
                <a:noFill/>
              </p:spPr>
              <p:txBody>
                <a:bodyPr wrap="square" rtlCol="0">
                  <a:spAutoFit/>
                </a:bodyPr>
                <a:lstStyle/>
                <a:p>
                  <a:pPr algn="ctr"/>
                  <a:r>
                    <a:rPr lang="fr-FR" dirty="0">
                      <a:solidFill>
                        <a:srgbClr val="FF0000"/>
                      </a:solidFill>
                    </a:rPr>
                    <a:t>Batterie de 74 kWh en 400V </a:t>
                  </a:r>
                </a:p>
              </p:txBody>
            </p:sp>
            <p:sp>
              <p:nvSpPr>
                <p:cNvPr id="83" name="ZoneTexte 82"/>
                <p:cNvSpPr txBox="1"/>
                <p:nvPr/>
              </p:nvSpPr>
              <p:spPr>
                <a:xfrm>
                  <a:off x="5355983" y="736962"/>
                  <a:ext cx="4207883" cy="430887"/>
                </a:xfrm>
                <a:prstGeom prst="rect">
                  <a:avLst/>
                </a:prstGeom>
                <a:noFill/>
              </p:spPr>
              <p:txBody>
                <a:bodyPr wrap="none" rtlCol="0">
                  <a:spAutoFit/>
                </a:bodyPr>
                <a:lstStyle/>
                <a:p>
                  <a:r>
                    <a:rPr lang="fr-FR" sz="2200" dirty="0"/>
                    <a:t>Tests de charge pour la Tesla model V3</a:t>
                  </a:r>
                </a:p>
              </p:txBody>
            </p:sp>
            <p:sp>
              <p:nvSpPr>
                <p:cNvPr id="84" name="ZoneTexte 83"/>
                <p:cNvSpPr txBox="1"/>
                <p:nvPr/>
              </p:nvSpPr>
              <p:spPr>
                <a:xfrm>
                  <a:off x="5779036" y="1212966"/>
                  <a:ext cx="3211135" cy="338554"/>
                </a:xfrm>
                <a:prstGeom prst="rect">
                  <a:avLst/>
                </a:prstGeom>
                <a:noFill/>
              </p:spPr>
              <p:txBody>
                <a:bodyPr wrap="none" rtlCol="0">
                  <a:spAutoFit/>
                </a:bodyPr>
                <a:lstStyle/>
                <a:p>
                  <a:r>
                    <a:rPr lang="fr-FR" sz="1600" dirty="0"/>
                    <a:t>(Autonomie en usage normal   490 kms) </a:t>
                  </a:r>
                </a:p>
              </p:txBody>
            </p:sp>
            <p:pic>
              <p:nvPicPr>
                <p:cNvPr id="85"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6548" y="1890272"/>
                  <a:ext cx="1562688" cy="111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ZoneTexte 91"/>
              <p:cNvSpPr txBox="1"/>
              <p:nvPr/>
            </p:nvSpPr>
            <p:spPr>
              <a:xfrm rot="610026">
                <a:off x="3330227" y="2884045"/>
                <a:ext cx="1887055" cy="246221"/>
              </a:xfrm>
              <a:prstGeom prst="rect">
                <a:avLst/>
              </a:prstGeom>
              <a:noFill/>
            </p:spPr>
            <p:txBody>
              <a:bodyPr wrap="none" rtlCol="0">
                <a:spAutoFit/>
              </a:bodyPr>
              <a:lstStyle/>
              <a:p>
                <a:r>
                  <a:rPr lang="fr-FR" sz="1000" dirty="0" smtClean="0">
                    <a:solidFill>
                      <a:srgbClr val="FF0000"/>
                    </a:solidFill>
                  </a:rPr>
                  <a:t>Super-chargeur Tesla (180-250 kW) </a:t>
                </a:r>
                <a:endParaRPr lang="fr-FR" sz="1000" dirty="0">
                  <a:solidFill>
                    <a:srgbClr val="FF0000"/>
                  </a:solidFill>
                </a:endParaRPr>
              </a:p>
            </p:txBody>
          </p:sp>
        </p:grpSp>
      </p:grpSp>
      <p:cxnSp>
        <p:nvCxnSpPr>
          <p:cNvPr id="128" name="Connecteur droit avec flèche 127"/>
          <p:cNvCxnSpPr/>
          <p:nvPr/>
        </p:nvCxnSpPr>
        <p:spPr>
          <a:xfrm flipH="1">
            <a:off x="3422406" y="3063012"/>
            <a:ext cx="410307"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p:cNvCxnSpPr/>
          <p:nvPr/>
        </p:nvCxnSpPr>
        <p:spPr>
          <a:xfrm>
            <a:off x="5990002" y="2711776"/>
            <a:ext cx="410307"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30" name="Groupe 129"/>
          <p:cNvGrpSpPr/>
          <p:nvPr/>
        </p:nvGrpSpPr>
        <p:grpSpPr>
          <a:xfrm>
            <a:off x="715601" y="5416548"/>
            <a:ext cx="8989231" cy="836126"/>
            <a:chOff x="938164" y="5348621"/>
            <a:chExt cx="8989231" cy="836126"/>
          </a:xfrm>
        </p:grpSpPr>
        <p:grpSp>
          <p:nvGrpSpPr>
            <p:cNvPr id="131" name="Groupe 130"/>
            <p:cNvGrpSpPr/>
            <p:nvPr/>
          </p:nvGrpSpPr>
          <p:grpSpPr>
            <a:xfrm>
              <a:off x="1091896" y="5348621"/>
              <a:ext cx="8835499" cy="836126"/>
              <a:chOff x="1091896" y="5348621"/>
              <a:chExt cx="8835499" cy="836126"/>
            </a:xfrm>
          </p:grpSpPr>
          <p:sp>
            <p:nvSpPr>
              <p:cNvPr id="133" name="Rectangle 132"/>
              <p:cNvSpPr/>
              <p:nvPr/>
            </p:nvSpPr>
            <p:spPr>
              <a:xfrm>
                <a:off x="5577065" y="5799806"/>
                <a:ext cx="184731" cy="369332"/>
              </a:xfrm>
              <a:prstGeom prst="rect">
                <a:avLst/>
              </a:prstGeom>
            </p:spPr>
            <p:txBody>
              <a:bodyPr wrap="none">
                <a:spAutoFit/>
              </a:bodyPr>
              <a:lstStyle/>
              <a:p>
                <a:endParaRPr lang="fr-FR" b="1" dirty="0"/>
              </a:p>
            </p:txBody>
          </p:sp>
          <p:sp>
            <p:nvSpPr>
              <p:cNvPr id="134" name="Rectangle 133"/>
              <p:cNvSpPr/>
              <p:nvPr/>
            </p:nvSpPr>
            <p:spPr>
              <a:xfrm>
                <a:off x="1091896" y="5348621"/>
                <a:ext cx="4700634" cy="836126"/>
              </a:xfrm>
              <a:prstGeom prst="rect">
                <a:avLst/>
              </a:prstGeom>
            </p:spPr>
            <p:txBody>
              <a:bodyPr wrap="square">
                <a:spAutoFit/>
              </a:bodyPr>
              <a:lstStyle/>
              <a:p>
                <a:pPr marL="342900" indent="-342900" fontAlgn="base">
                  <a:lnSpc>
                    <a:spcPts val="1800"/>
                  </a:lnSpc>
                  <a:spcBef>
                    <a:spcPct val="0"/>
                  </a:spcBef>
                  <a:spcAft>
                    <a:spcPct val="0"/>
                  </a:spcAft>
                  <a:buFont typeface="Wingdings" panose="05000000000000000000" pitchFamily="2" charset="2"/>
                  <a:buChar char="Ä"/>
                </a:pPr>
                <a:r>
                  <a:rPr lang="en-GB" b="1" dirty="0">
                    <a:sym typeface="Wingdings"/>
                  </a:rPr>
                  <a:t>Recharges</a:t>
                </a:r>
                <a:r>
                  <a:rPr lang="en-GB" dirty="0">
                    <a:sym typeface="Wingdings"/>
                  </a:rPr>
                  <a:t> </a:t>
                </a:r>
                <a:r>
                  <a:rPr lang="en-GB" dirty="0" err="1">
                    <a:sym typeface="Wingdings"/>
                  </a:rPr>
                  <a:t>complètes</a:t>
                </a:r>
                <a:r>
                  <a:rPr lang="en-GB" dirty="0">
                    <a:sym typeface="Wingdings"/>
                  </a:rPr>
                  <a:t> </a:t>
                </a:r>
              </a:p>
              <a:p>
                <a:pPr fontAlgn="base">
                  <a:lnSpc>
                    <a:spcPts val="1800"/>
                  </a:lnSpc>
                  <a:spcBef>
                    <a:spcPct val="0"/>
                  </a:spcBef>
                  <a:spcAft>
                    <a:spcPct val="0"/>
                  </a:spcAft>
                </a:pPr>
                <a:r>
                  <a:rPr lang="en-GB" dirty="0">
                    <a:sym typeface="Wingdings"/>
                  </a:rPr>
                  <a:t>       </a:t>
                </a:r>
                <a:r>
                  <a:rPr lang="en-GB" dirty="0" err="1">
                    <a:sym typeface="Wingdings"/>
                  </a:rPr>
                  <a:t>en</a:t>
                </a:r>
                <a:r>
                  <a:rPr lang="en-GB" dirty="0">
                    <a:sym typeface="Wingdings"/>
                  </a:rPr>
                  <a:t> 5-10  minutes: </a:t>
                </a:r>
              </a:p>
              <a:p>
                <a:pPr fontAlgn="base">
                  <a:lnSpc>
                    <a:spcPts val="2200"/>
                  </a:lnSpc>
                  <a:spcBef>
                    <a:spcPct val="0"/>
                  </a:spcBef>
                  <a:spcAft>
                    <a:spcPct val="0"/>
                  </a:spcAft>
                </a:pPr>
                <a:endParaRPr lang="en-GB" sz="2200" dirty="0">
                  <a:sym typeface="Wingdings"/>
                </a:endParaRPr>
              </a:p>
            </p:txBody>
          </p:sp>
          <p:sp>
            <p:nvSpPr>
              <p:cNvPr id="135" name="Rectangle 134"/>
              <p:cNvSpPr/>
              <p:nvPr/>
            </p:nvSpPr>
            <p:spPr>
              <a:xfrm>
                <a:off x="2573983" y="5348621"/>
                <a:ext cx="4953000" cy="553998"/>
              </a:xfrm>
              <a:prstGeom prst="rect">
                <a:avLst/>
              </a:prstGeom>
            </p:spPr>
            <p:txBody>
              <a:bodyPr>
                <a:spAutoFit/>
              </a:bodyPr>
              <a:lstStyle/>
              <a:p>
                <a:pPr algn="ctr">
                  <a:lnSpc>
                    <a:spcPts val="1800"/>
                  </a:lnSpc>
                </a:pPr>
                <a:r>
                  <a:rPr lang="en-GB" dirty="0">
                    <a:sym typeface="Wingdings"/>
                  </a:rPr>
                  <a:t>"</a:t>
                </a:r>
                <a:r>
                  <a:rPr lang="en-GB" dirty="0" err="1">
                    <a:sym typeface="Wingdings"/>
                  </a:rPr>
                  <a:t>quantités</a:t>
                </a:r>
                <a:r>
                  <a:rPr lang="en-GB" dirty="0">
                    <a:sym typeface="Wingdings"/>
                  </a:rPr>
                  <a:t> </a:t>
                </a:r>
                <a:r>
                  <a:rPr lang="en-GB" dirty="0" err="1">
                    <a:sym typeface="Wingdings"/>
                  </a:rPr>
                  <a:t>d’énergie</a:t>
                </a:r>
                <a:r>
                  <a:rPr lang="en-GB" dirty="0">
                    <a:sym typeface="Wingdings"/>
                  </a:rPr>
                  <a:t> </a:t>
                </a:r>
              </a:p>
              <a:p>
                <a:pPr algn="ctr">
                  <a:lnSpc>
                    <a:spcPts val="1800"/>
                  </a:lnSpc>
                </a:pPr>
                <a:r>
                  <a:rPr lang="en-GB" dirty="0">
                    <a:sym typeface="Wingdings"/>
                  </a:rPr>
                  <a:t>à </a:t>
                </a:r>
                <a:r>
                  <a:rPr lang="en-GB" dirty="0" err="1">
                    <a:sym typeface="Wingdings"/>
                  </a:rPr>
                  <a:t>transférer</a:t>
                </a:r>
                <a:r>
                  <a:rPr lang="en-GB" dirty="0">
                    <a:sym typeface="Wingdings"/>
                  </a:rPr>
                  <a:t> </a:t>
                </a:r>
                <a:r>
                  <a:rPr lang="en-GB" dirty="0" err="1">
                    <a:sym typeface="Wingdings"/>
                  </a:rPr>
                  <a:t>colossales</a:t>
                </a:r>
                <a:r>
                  <a:rPr lang="en-GB" dirty="0">
                    <a:sym typeface="Wingdings"/>
                  </a:rPr>
                  <a:t>" </a:t>
                </a:r>
                <a:endParaRPr lang="fr-FR" dirty="0"/>
              </a:p>
            </p:txBody>
          </p:sp>
          <p:sp>
            <p:nvSpPr>
              <p:cNvPr id="136" name="Flèche vers le bas 135"/>
              <p:cNvSpPr/>
              <p:nvPr/>
            </p:nvSpPr>
            <p:spPr>
              <a:xfrm rot="16200000">
                <a:off x="3727313" y="5529835"/>
                <a:ext cx="251256" cy="24497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Flèche vers le bas 136"/>
              <p:cNvSpPr/>
              <p:nvPr/>
            </p:nvSpPr>
            <p:spPr>
              <a:xfrm rot="16200000">
                <a:off x="6157415" y="5529835"/>
                <a:ext cx="251256" cy="24497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p:cNvSpPr/>
              <p:nvPr/>
            </p:nvSpPr>
            <p:spPr>
              <a:xfrm>
                <a:off x="4974395" y="5504311"/>
                <a:ext cx="4953000" cy="355803"/>
              </a:xfrm>
              <a:prstGeom prst="rect">
                <a:avLst/>
              </a:prstGeom>
            </p:spPr>
            <p:txBody>
              <a:bodyPr>
                <a:spAutoFit/>
              </a:bodyPr>
              <a:lstStyle/>
              <a:p>
                <a:pPr algn="ctr">
                  <a:lnSpc>
                    <a:spcPts val="2200"/>
                  </a:lnSpc>
                </a:pPr>
                <a:r>
                  <a:rPr lang="en-GB" dirty="0">
                    <a:sym typeface="Wingdings"/>
                  </a:rPr>
                  <a:t>“La physique </a:t>
                </a:r>
                <a:r>
                  <a:rPr lang="en-GB" dirty="0" err="1">
                    <a:sym typeface="Wingdings"/>
                  </a:rPr>
                  <a:t>dit</a:t>
                </a:r>
                <a:r>
                  <a:rPr lang="en-GB" dirty="0">
                    <a:sym typeface="Wingdings"/>
                  </a:rPr>
                  <a:t> NON " </a:t>
                </a:r>
                <a:endParaRPr lang="fr-FR" dirty="0"/>
              </a:p>
            </p:txBody>
          </p:sp>
        </p:grpSp>
        <p:sp>
          <p:nvSpPr>
            <p:cNvPr id="132" name="Rectangle à coins arrondis 131"/>
            <p:cNvSpPr/>
            <p:nvPr/>
          </p:nvSpPr>
          <p:spPr>
            <a:xfrm>
              <a:off x="938164" y="5352693"/>
              <a:ext cx="7673361" cy="485056"/>
            </a:xfrm>
            <a:prstGeom prst="roundRect">
              <a:avLst/>
            </a:prstGeom>
            <a:solidFill>
              <a:schemeClr val="accent2">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9" name="Groupe 138"/>
          <p:cNvGrpSpPr/>
          <p:nvPr/>
        </p:nvGrpSpPr>
        <p:grpSpPr>
          <a:xfrm>
            <a:off x="76979" y="6030899"/>
            <a:ext cx="9815983" cy="629246"/>
            <a:chOff x="92177" y="5880031"/>
            <a:chExt cx="9815983" cy="629246"/>
          </a:xfrm>
        </p:grpSpPr>
        <p:grpSp>
          <p:nvGrpSpPr>
            <p:cNvPr id="140" name="Groupe 139"/>
            <p:cNvGrpSpPr/>
            <p:nvPr/>
          </p:nvGrpSpPr>
          <p:grpSpPr>
            <a:xfrm>
              <a:off x="92177" y="6078390"/>
              <a:ext cx="9815983" cy="430887"/>
              <a:chOff x="61100" y="5989456"/>
              <a:chExt cx="9815983" cy="430887"/>
            </a:xfrm>
          </p:grpSpPr>
          <p:sp>
            <p:nvSpPr>
              <p:cNvPr id="142" name="Rectangle à coins arrondis 141"/>
              <p:cNvSpPr/>
              <p:nvPr/>
            </p:nvSpPr>
            <p:spPr>
              <a:xfrm>
                <a:off x="565716" y="6069367"/>
                <a:ext cx="8764873" cy="29525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3" name="Rectangle 142"/>
              <p:cNvSpPr/>
              <p:nvPr/>
            </p:nvSpPr>
            <p:spPr>
              <a:xfrm>
                <a:off x="61100" y="5989456"/>
                <a:ext cx="9815983" cy="430887"/>
              </a:xfrm>
              <a:prstGeom prst="rect">
                <a:avLst/>
              </a:prstGeom>
            </p:spPr>
            <p:txBody>
              <a:bodyPr wrap="square">
                <a:spAutoFit/>
              </a:bodyPr>
              <a:lstStyle/>
              <a:p>
                <a:pPr algn="ctr"/>
                <a:r>
                  <a:rPr lang="fr-FR" sz="2200" i="0" dirty="0">
                    <a:solidFill>
                      <a:schemeClr val="bg1"/>
                    </a:solidFill>
                  </a:rPr>
                  <a:t>Solutions : Charges partielles de 50% à 70% </a:t>
                </a:r>
                <a:r>
                  <a:rPr lang="fr-FR" sz="2200" i="0" dirty="0">
                    <a:solidFill>
                      <a:schemeClr val="bg1"/>
                    </a:solidFill>
                    <a:sym typeface="Wingdings" panose="05000000000000000000" pitchFamily="2" charset="2"/>
                  </a:rPr>
                  <a:t> </a:t>
                </a:r>
                <a:r>
                  <a:rPr lang="fr-FR" sz="2200" i="0" dirty="0">
                    <a:solidFill>
                      <a:schemeClr val="bg1"/>
                    </a:solidFill>
                  </a:rPr>
                  <a:t>Augmenter le nombre de stations   </a:t>
                </a:r>
              </a:p>
            </p:txBody>
          </p:sp>
        </p:grpSp>
        <p:sp>
          <p:nvSpPr>
            <p:cNvPr id="141" name="Flèche droite à entaille 140"/>
            <p:cNvSpPr>
              <a:spLocks noChangeArrowheads="1"/>
            </p:cNvSpPr>
            <p:nvPr/>
          </p:nvSpPr>
          <p:spPr bwMode="auto">
            <a:xfrm rot="16200000" flipH="1">
              <a:off x="4714009" y="5578297"/>
              <a:ext cx="267188" cy="870655"/>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a:solidFill>
                  <a:prstClr val="white"/>
                </a:solidFill>
                <a:latin typeface="Arial"/>
              </a:endParaRPr>
            </a:p>
          </p:txBody>
        </p:sp>
      </p:grpSp>
      <p:grpSp>
        <p:nvGrpSpPr>
          <p:cNvPr id="144" name="Groupe 143"/>
          <p:cNvGrpSpPr/>
          <p:nvPr/>
        </p:nvGrpSpPr>
        <p:grpSpPr>
          <a:xfrm>
            <a:off x="7127615" y="5208054"/>
            <a:ext cx="2808732" cy="1015663"/>
            <a:chOff x="7328783" y="5090824"/>
            <a:chExt cx="2808732" cy="1015663"/>
          </a:xfrm>
        </p:grpSpPr>
        <p:sp>
          <p:nvSpPr>
            <p:cNvPr id="145" name="ZoneTexte 144"/>
            <p:cNvSpPr txBox="1"/>
            <p:nvPr/>
          </p:nvSpPr>
          <p:spPr>
            <a:xfrm>
              <a:off x="7658951" y="5090824"/>
              <a:ext cx="2478564" cy="1015663"/>
            </a:xfrm>
            <a:prstGeom prst="rect">
              <a:avLst/>
            </a:prstGeom>
            <a:noFill/>
          </p:spPr>
          <p:txBody>
            <a:bodyPr wrap="none" rtlCol="0">
              <a:spAutoFit/>
            </a:bodyPr>
            <a:lstStyle/>
            <a:p>
              <a:r>
                <a:rPr lang="fr-FR" dirty="0"/>
                <a:t> </a:t>
              </a:r>
              <a:r>
                <a:rPr lang="fr-FR" sz="1400" dirty="0"/>
                <a:t>1500 A sous tension de 400V</a:t>
              </a:r>
            </a:p>
            <a:p>
              <a:endParaRPr lang="fr-FR" sz="1400" dirty="0"/>
            </a:p>
            <a:p>
              <a:endParaRPr lang="fr-FR" sz="1400" dirty="0"/>
            </a:p>
            <a:p>
              <a:r>
                <a:rPr lang="fr-FR" sz="1400" dirty="0" err="1"/>
                <a:t>Cables</a:t>
              </a:r>
              <a:r>
                <a:rPr lang="fr-FR" sz="1400" dirty="0"/>
                <a:t> </a:t>
              </a:r>
              <a:r>
                <a:rPr lang="fr-FR" sz="1400" dirty="0" err="1"/>
                <a:t>supraconduteurs</a:t>
              </a:r>
              <a:r>
                <a:rPr lang="fr-FR" sz="1400" dirty="0"/>
                <a:t> (-195°C)  </a:t>
              </a:r>
            </a:p>
          </p:txBody>
        </p:sp>
        <p:sp>
          <p:nvSpPr>
            <p:cNvPr id="146" name="Flèche courbée vers le bas 145"/>
            <p:cNvSpPr/>
            <p:nvPr/>
          </p:nvSpPr>
          <p:spPr>
            <a:xfrm rot="20083682">
              <a:off x="7329951" y="5320125"/>
              <a:ext cx="329119" cy="78933"/>
            </a:xfrm>
            <a:prstGeom prst="curved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7" name="Flèche courbée vers le bas 146"/>
            <p:cNvSpPr/>
            <p:nvPr/>
          </p:nvSpPr>
          <p:spPr>
            <a:xfrm rot="1516318" flipV="1">
              <a:off x="7328783" y="5873985"/>
              <a:ext cx="329119" cy="78933"/>
            </a:xfrm>
            <a:prstGeom prst="curved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48" name="Rectangle 147"/>
          <p:cNvSpPr/>
          <p:nvPr/>
        </p:nvSpPr>
        <p:spPr>
          <a:xfrm>
            <a:off x="95729" y="6619135"/>
            <a:ext cx="3505832" cy="307777"/>
          </a:xfrm>
          <a:prstGeom prst="rect">
            <a:avLst/>
          </a:prstGeom>
        </p:spPr>
        <p:txBody>
          <a:bodyPr wrap="none">
            <a:spAutoFit/>
          </a:bodyPr>
          <a:lstStyle/>
          <a:p>
            <a:r>
              <a:rPr lang="fr-FR" sz="1400" dirty="0">
                <a:solidFill>
                  <a:schemeClr val="bg1"/>
                </a:solidFill>
              </a:rPr>
              <a:t>https://ww.youtube.com/watch?v=CMgXgS948sU</a:t>
            </a:r>
          </a:p>
        </p:txBody>
      </p:sp>
    </p:spTree>
    <p:extLst>
      <p:ext uri="{BB962C8B-B14F-4D97-AF65-F5344CB8AC3E}">
        <p14:creationId xmlns:p14="http://schemas.microsoft.com/office/powerpoint/2010/main" val="39725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36819" y="690828"/>
            <a:ext cx="6960560" cy="492443"/>
          </a:xfrm>
          <a:prstGeom prst="rect">
            <a:avLst/>
          </a:prstGeom>
          <a:noFill/>
        </p:spPr>
        <p:txBody>
          <a:bodyPr wrap="none" rtlCol="0">
            <a:spAutoFit/>
          </a:bodyPr>
          <a:lstStyle/>
          <a:p>
            <a:r>
              <a:rPr lang="fr-FR" sz="2600" dirty="0">
                <a:solidFill>
                  <a:schemeClr val="bg1"/>
                </a:solidFill>
              </a:rPr>
              <a:t>Quelle quantité d’électricité pour alimenter les stations ?</a:t>
            </a:r>
          </a:p>
        </p:txBody>
      </p:sp>
      <p:sp>
        <p:nvSpPr>
          <p:cNvPr id="6" name="ZoneTexte 5"/>
          <p:cNvSpPr txBox="1"/>
          <p:nvPr/>
        </p:nvSpPr>
        <p:spPr>
          <a:xfrm>
            <a:off x="18466" y="2952910"/>
            <a:ext cx="1330814" cy="442429"/>
          </a:xfrm>
          <a:prstGeom prst="rect">
            <a:avLst/>
          </a:prstGeom>
          <a:noFill/>
        </p:spPr>
        <p:txBody>
          <a:bodyPr wrap="none" rtlCol="0">
            <a:spAutoFit/>
          </a:bodyPr>
          <a:lstStyle/>
          <a:p>
            <a:r>
              <a:rPr lang="fr-FR" sz="2275" dirty="0"/>
              <a:t>Hypothèse</a:t>
            </a:r>
          </a:p>
        </p:txBody>
      </p:sp>
      <p:sp>
        <p:nvSpPr>
          <p:cNvPr id="8" name="ZoneTexte 7"/>
          <p:cNvSpPr txBox="1"/>
          <p:nvPr/>
        </p:nvSpPr>
        <p:spPr>
          <a:xfrm>
            <a:off x="1707536" y="2609377"/>
            <a:ext cx="2808782" cy="392415"/>
          </a:xfrm>
          <a:prstGeom prst="rect">
            <a:avLst/>
          </a:prstGeom>
          <a:noFill/>
        </p:spPr>
        <p:txBody>
          <a:bodyPr wrap="none" rtlCol="0">
            <a:spAutoFit/>
          </a:bodyPr>
          <a:lstStyle/>
          <a:p>
            <a:r>
              <a:rPr lang="fr-FR" sz="1950" dirty="0"/>
              <a:t>● </a:t>
            </a:r>
            <a:r>
              <a:rPr lang="fr-FR" sz="1950" dirty="0" smtClean="0"/>
              <a:t>10000 véhicules par heure</a:t>
            </a:r>
            <a:endParaRPr lang="fr-FR" sz="1950" dirty="0"/>
          </a:p>
        </p:txBody>
      </p:sp>
      <p:sp>
        <p:nvSpPr>
          <p:cNvPr id="9" name="ZoneTexte 8"/>
          <p:cNvSpPr txBox="1"/>
          <p:nvPr/>
        </p:nvSpPr>
        <p:spPr>
          <a:xfrm>
            <a:off x="1692493" y="2857847"/>
            <a:ext cx="2241319" cy="392415"/>
          </a:xfrm>
          <a:prstGeom prst="rect">
            <a:avLst/>
          </a:prstGeom>
          <a:noFill/>
        </p:spPr>
        <p:txBody>
          <a:bodyPr wrap="none" rtlCol="0">
            <a:spAutoFit/>
          </a:bodyPr>
          <a:lstStyle/>
          <a:p>
            <a:r>
              <a:rPr lang="fr-FR" sz="1950" dirty="0"/>
              <a:t>● </a:t>
            </a:r>
            <a:r>
              <a:rPr lang="fr-FR" sz="1950" dirty="0" smtClean="0"/>
              <a:t>Batteries de 50 kWh</a:t>
            </a:r>
            <a:endParaRPr lang="fr-FR" sz="1950" dirty="0"/>
          </a:p>
        </p:txBody>
      </p:sp>
      <p:sp>
        <p:nvSpPr>
          <p:cNvPr id="10" name="ZoneTexte 9"/>
          <p:cNvSpPr txBox="1"/>
          <p:nvPr/>
        </p:nvSpPr>
        <p:spPr>
          <a:xfrm>
            <a:off x="1697700" y="3117648"/>
            <a:ext cx="3770584" cy="392415"/>
          </a:xfrm>
          <a:prstGeom prst="rect">
            <a:avLst/>
          </a:prstGeom>
          <a:noFill/>
        </p:spPr>
        <p:txBody>
          <a:bodyPr wrap="none" rtlCol="0">
            <a:spAutoFit/>
          </a:bodyPr>
          <a:lstStyle/>
          <a:p>
            <a:r>
              <a:rPr lang="fr-FR" sz="1950" dirty="0"/>
              <a:t>● </a:t>
            </a:r>
            <a:r>
              <a:rPr lang="fr-FR" sz="1950" dirty="0" smtClean="0"/>
              <a:t>Stations de recharge tous les 50 kms</a:t>
            </a:r>
            <a:endParaRPr lang="fr-FR" sz="1950" dirty="0"/>
          </a:p>
        </p:txBody>
      </p:sp>
      <p:sp>
        <p:nvSpPr>
          <p:cNvPr id="11" name="Accolade fermante 10"/>
          <p:cNvSpPr/>
          <p:nvPr/>
        </p:nvSpPr>
        <p:spPr>
          <a:xfrm flipH="1">
            <a:off x="1622464" y="2718904"/>
            <a:ext cx="104292" cy="1119822"/>
          </a:xfrm>
          <a:prstGeom prst="rightBrace">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Flèche droite à entaille 11"/>
          <p:cNvSpPr>
            <a:spLocks noChangeArrowheads="1"/>
          </p:cNvSpPr>
          <p:nvPr/>
        </p:nvSpPr>
        <p:spPr bwMode="auto">
          <a:xfrm>
            <a:off x="7015936" y="3083259"/>
            <a:ext cx="638679" cy="326226"/>
          </a:xfrm>
          <a:prstGeom prst="notchedRightArrow">
            <a:avLst>
              <a:gd name="adj1" fmla="val 56255"/>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1350" dirty="0">
              <a:solidFill>
                <a:schemeClr val="lt1"/>
              </a:solidFill>
            </a:endParaRPr>
          </a:p>
        </p:txBody>
      </p:sp>
      <p:pic>
        <p:nvPicPr>
          <p:cNvPr id="14" name="Image 13" descr="C:\Users\jean-marie.tarascon\AppData\Local\Microsoft\Windows\INetCache\Content.MSO\E85784F1.tmp"/>
          <p:cNvPicPr/>
          <p:nvPr/>
        </p:nvPicPr>
        <p:blipFill>
          <a:blip r:embed="rId3">
            <a:extLst>
              <a:ext uri="{28A0092B-C50C-407E-A947-70E740481C1C}">
                <a14:useLocalDpi xmlns:a14="http://schemas.microsoft.com/office/drawing/2010/main" val="0"/>
              </a:ext>
            </a:extLst>
          </a:blip>
          <a:srcRect/>
          <a:stretch>
            <a:fillRect/>
          </a:stretch>
        </p:blipFill>
        <p:spPr bwMode="auto">
          <a:xfrm>
            <a:off x="7840725" y="2605047"/>
            <a:ext cx="1410888" cy="805867"/>
          </a:xfrm>
          <a:prstGeom prst="rect">
            <a:avLst/>
          </a:prstGeom>
          <a:noFill/>
          <a:ln>
            <a:noFill/>
          </a:ln>
        </p:spPr>
      </p:pic>
      <p:sp>
        <p:nvSpPr>
          <p:cNvPr id="16" name="ZoneTexte 15"/>
          <p:cNvSpPr txBox="1"/>
          <p:nvPr/>
        </p:nvSpPr>
        <p:spPr>
          <a:xfrm>
            <a:off x="1216309" y="1968041"/>
            <a:ext cx="7481535" cy="442429"/>
          </a:xfrm>
          <a:prstGeom prst="rect">
            <a:avLst/>
          </a:prstGeom>
          <a:noFill/>
        </p:spPr>
        <p:txBody>
          <a:bodyPr wrap="none" rtlCol="0">
            <a:spAutoFit/>
          </a:bodyPr>
          <a:lstStyle/>
          <a:p>
            <a:r>
              <a:rPr lang="fr-FR" sz="2275" b="1" dirty="0"/>
              <a:t>Comment gérer les périodes de pointe (i.e. </a:t>
            </a:r>
            <a:r>
              <a:rPr lang="fr-FR" sz="2275" b="1" dirty="0" smtClean="0"/>
              <a:t>grands week-ends) </a:t>
            </a:r>
            <a:r>
              <a:rPr lang="fr-FR" sz="2275" b="1" dirty="0"/>
              <a:t>?</a:t>
            </a:r>
          </a:p>
        </p:txBody>
      </p:sp>
      <p:grpSp>
        <p:nvGrpSpPr>
          <p:cNvPr id="4" name="Groupe 3"/>
          <p:cNvGrpSpPr/>
          <p:nvPr/>
        </p:nvGrpSpPr>
        <p:grpSpPr>
          <a:xfrm>
            <a:off x="238538" y="4181926"/>
            <a:ext cx="9452907" cy="2419097"/>
            <a:chOff x="238538" y="4181926"/>
            <a:chExt cx="9452907" cy="2419097"/>
          </a:xfrm>
        </p:grpSpPr>
        <p:sp>
          <p:nvSpPr>
            <p:cNvPr id="3" name="Rectangle à coins arrondis 2"/>
            <p:cNvSpPr/>
            <p:nvPr/>
          </p:nvSpPr>
          <p:spPr>
            <a:xfrm>
              <a:off x="238538" y="6077803"/>
              <a:ext cx="9217503" cy="52322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343287" y="4181926"/>
              <a:ext cx="9348158" cy="2419097"/>
              <a:chOff x="343287" y="3696140"/>
              <a:chExt cx="9348158" cy="2419097"/>
            </a:xfrm>
          </p:grpSpPr>
          <p:sp>
            <p:nvSpPr>
              <p:cNvPr id="17" name="ZoneTexte 16"/>
              <p:cNvSpPr txBox="1"/>
              <p:nvPr/>
            </p:nvSpPr>
            <p:spPr>
              <a:xfrm>
                <a:off x="343287" y="5592017"/>
                <a:ext cx="9033242" cy="523220"/>
              </a:xfrm>
              <a:prstGeom prst="rect">
                <a:avLst/>
              </a:prstGeom>
              <a:noFill/>
            </p:spPr>
            <p:txBody>
              <a:bodyPr wrap="none" rtlCol="0">
                <a:spAutoFit/>
              </a:bodyPr>
              <a:lstStyle/>
              <a:p>
                <a:r>
                  <a:rPr lang="fr-FR" sz="2800" dirty="0">
                    <a:solidFill>
                      <a:schemeClr val="bg1"/>
                    </a:solidFill>
                  </a:rPr>
                  <a:t>Le VE entrainera un autre mode de vie, beaucoup plus réglementé  </a:t>
                </a:r>
              </a:p>
            </p:txBody>
          </p:sp>
          <p:sp>
            <p:nvSpPr>
              <p:cNvPr id="19" name="Rectangle 18"/>
              <p:cNvSpPr/>
              <p:nvPr/>
            </p:nvSpPr>
            <p:spPr>
              <a:xfrm>
                <a:off x="486412" y="3696140"/>
                <a:ext cx="2702082" cy="477054"/>
              </a:xfrm>
              <a:prstGeom prst="rect">
                <a:avLst/>
              </a:prstGeom>
            </p:spPr>
            <p:txBody>
              <a:bodyPr wrap="square">
                <a:spAutoFit/>
              </a:bodyPr>
              <a:lstStyle/>
              <a:p>
                <a:pPr algn="ctr">
                  <a:lnSpc>
                    <a:spcPts val="1544"/>
                  </a:lnSpc>
                </a:pPr>
                <a:r>
                  <a:rPr lang="fr-FR" sz="1625" dirty="0"/>
                  <a:t>►Echelonnement du départ </a:t>
                </a:r>
              </a:p>
              <a:p>
                <a:pPr algn="ctr">
                  <a:lnSpc>
                    <a:spcPts val="1544"/>
                  </a:lnSpc>
                </a:pPr>
                <a:r>
                  <a:rPr lang="fr-FR" sz="1625" dirty="0"/>
                  <a:t>en vacances sur la semaine  </a:t>
                </a:r>
              </a:p>
            </p:txBody>
          </p:sp>
          <p:sp>
            <p:nvSpPr>
              <p:cNvPr id="20" name="ZoneTexte 19"/>
              <p:cNvSpPr txBox="1"/>
              <p:nvPr/>
            </p:nvSpPr>
            <p:spPr>
              <a:xfrm>
                <a:off x="3556736" y="3696140"/>
                <a:ext cx="2956322" cy="477054"/>
              </a:xfrm>
              <a:prstGeom prst="rect">
                <a:avLst/>
              </a:prstGeom>
              <a:noFill/>
            </p:spPr>
            <p:txBody>
              <a:bodyPr wrap="square" rtlCol="0">
                <a:spAutoFit/>
              </a:bodyPr>
              <a:lstStyle/>
              <a:p>
                <a:pPr algn="ctr">
                  <a:lnSpc>
                    <a:spcPts val="1544"/>
                  </a:lnSpc>
                </a:pPr>
                <a:r>
                  <a:rPr lang="fr-FR" sz="1625" dirty="0"/>
                  <a:t>►Réservation de sa borne de recharge</a:t>
                </a:r>
              </a:p>
            </p:txBody>
          </p:sp>
          <p:sp>
            <p:nvSpPr>
              <p:cNvPr id="21" name="ZoneTexte 20"/>
              <p:cNvSpPr txBox="1"/>
              <p:nvPr/>
            </p:nvSpPr>
            <p:spPr>
              <a:xfrm>
                <a:off x="6881300" y="3696140"/>
                <a:ext cx="2810145" cy="477054"/>
              </a:xfrm>
              <a:prstGeom prst="rect">
                <a:avLst/>
              </a:prstGeom>
              <a:noFill/>
            </p:spPr>
            <p:txBody>
              <a:bodyPr wrap="square" rtlCol="0">
                <a:spAutoFit/>
              </a:bodyPr>
              <a:lstStyle/>
              <a:p>
                <a:pPr algn="ctr">
                  <a:lnSpc>
                    <a:spcPts val="1544"/>
                  </a:lnSpc>
                </a:pPr>
                <a:r>
                  <a:rPr lang="fr-FR" sz="1625" dirty="0"/>
                  <a:t> ►Aiguilleurs du transport</a:t>
                </a:r>
              </a:p>
              <a:p>
                <a:pPr algn="ctr">
                  <a:lnSpc>
                    <a:spcPts val="1544"/>
                  </a:lnSpc>
                </a:pPr>
                <a:r>
                  <a:rPr lang="fr-FR" sz="1625" dirty="0"/>
                  <a:t>routier</a:t>
                </a:r>
              </a:p>
            </p:txBody>
          </p:sp>
          <p:pic>
            <p:nvPicPr>
              <p:cNvPr id="22" name="Image 21" descr="C:\Users\jean-marie.tarascon\AppData\Local\Microsoft\Windows\INetCache\Content.MSO\915EC527.tmp"/>
              <p:cNvPicPr/>
              <p:nvPr/>
            </p:nvPicPr>
            <p:blipFill>
              <a:blip r:embed="rId4">
                <a:extLst>
                  <a:ext uri="{28A0092B-C50C-407E-A947-70E740481C1C}">
                    <a14:useLocalDpi xmlns:a14="http://schemas.microsoft.com/office/drawing/2010/main" val="0"/>
                  </a:ext>
                </a:extLst>
              </a:blip>
              <a:srcRect/>
              <a:stretch>
                <a:fillRect/>
              </a:stretch>
            </p:blipFill>
            <p:spPr bwMode="auto">
              <a:xfrm>
                <a:off x="836412" y="4430666"/>
                <a:ext cx="1576569" cy="1049397"/>
              </a:xfrm>
              <a:prstGeom prst="rect">
                <a:avLst/>
              </a:prstGeom>
              <a:noFill/>
              <a:ln>
                <a:noFill/>
              </a:ln>
            </p:spPr>
          </p:pic>
          <p:sp>
            <p:nvSpPr>
              <p:cNvPr id="23" name="Flèche droite à entaille 22"/>
              <p:cNvSpPr>
                <a:spLocks noChangeArrowheads="1"/>
              </p:cNvSpPr>
              <p:nvPr/>
            </p:nvSpPr>
            <p:spPr bwMode="auto">
              <a:xfrm>
                <a:off x="2929931" y="4692797"/>
                <a:ext cx="638679" cy="326226"/>
              </a:xfrm>
              <a:prstGeom prst="notchedRightArrow">
                <a:avLst>
                  <a:gd name="adj1" fmla="val 56255"/>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1350" dirty="0">
                  <a:solidFill>
                    <a:schemeClr val="lt1"/>
                  </a:solidFill>
                </a:endParaRPr>
              </a:p>
            </p:txBody>
          </p:sp>
          <p:sp>
            <p:nvSpPr>
              <p:cNvPr id="25" name="Flèche droite à entaille 24"/>
              <p:cNvSpPr>
                <a:spLocks noChangeArrowheads="1"/>
              </p:cNvSpPr>
              <p:nvPr/>
            </p:nvSpPr>
            <p:spPr bwMode="auto">
              <a:xfrm>
                <a:off x="6337393" y="4721067"/>
                <a:ext cx="638679" cy="326226"/>
              </a:xfrm>
              <a:prstGeom prst="notchedRightArrow">
                <a:avLst>
                  <a:gd name="adj1" fmla="val 56255"/>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1350" dirty="0">
                  <a:solidFill>
                    <a:schemeClr val="lt1"/>
                  </a:solidFill>
                </a:endParaRPr>
              </a:p>
            </p:txBody>
          </p:sp>
          <p:grpSp>
            <p:nvGrpSpPr>
              <p:cNvPr id="32" name="Groupe 31">
                <a:extLst>
                  <a:ext uri="{FF2B5EF4-FFF2-40B4-BE49-F238E27FC236}">
                    <a16:creationId xmlns:a16="http://schemas.microsoft.com/office/drawing/2014/main" id="{B749320A-CAEC-4E7C-8090-2B9FADC0C155}"/>
                  </a:ext>
                </a:extLst>
              </p:cNvPr>
              <p:cNvGrpSpPr/>
              <p:nvPr/>
            </p:nvGrpSpPr>
            <p:grpSpPr>
              <a:xfrm>
                <a:off x="7357523" y="4455974"/>
                <a:ext cx="1903761" cy="998781"/>
                <a:chOff x="9055412" y="4783128"/>
                <a:chExt cx="2343091" cy="1229269"/>
              </a:xfrm>
            </p:grpSpPr>
            <p:pic>
              <p:nvPicPr>
                <p:cNvPr id="26" name="Image 25" descr="C:\Users\jean-marie.tarascon\AppData\Local\Microsoft\Windows\INetCache\Content.MSO\2F9DA963.tmp"/>
                <p:cNvPicPr/>
                <p:nvPr/>
              </p:nvPicPr>
              <p:blipFill>
                <a:blip r:embed="rId5">
                  <a:extLst>
                    <a:ext uri="{28A0092B-C50C-407E-A947-70E740481C1C}">
                      <a14:useLocalDpi xmlns:a14="http://schemas.microsoft.com/office/drawing/2010/main" val="0"/>
                    </a:ext>
                  </a:extLst>
                </a:blip>
                <a:srcRect/>
                <a:stretch>
                  <a:fillRect/>
                </a:stretch>
              </p:blipFill>
              <p:spPr bwMode="auto">
                <a:xfrm>
                  <a:off x="9452518" y="4783128"/>
                  <a:ext cx="1710052" cy="907689"/>
                </a:xfrm>
                <a:prstGeom prst="rect">
                  <a:avLst/>
                </a:prstGeom>
                <a:noFill/>
                <a:ln>
                  <a:noFill/>
                </a:ln>
              </p:spPr>
            </p:pic>
            <p:pic>
              <p:nvPicPr>
                <p:cNvPr id="29" name="Picture 34" descr="Résultat de recherche d'images pour &quot;mercedes electric vehicle range&quo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9823" y="5488351"/>
                  <a:ext cx="888680" cy="51332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descr="C:\Users\jean-marie.tarascon\AppData\Local\Microsoft\Windows\INetCache\Content.MSO\A80B90CD.tmp"/>
                <p:cNvPicPr/>
                <p:nvPr/>
              </p:nvPicPr>
              <p:blipFill rotWithShape="1">
                <a:blip r:embed="rId8">
                  <a:extLst>
                    <a:ext uri="{28A0092B-C50C-407E-A947-70E740481C1C}">
                      <a14:useLocalDpi xmlns:a14="http://schemas.microsoft.com/office/drawing/2010/main" val="0"/>
                    </a:ext>
                  </a:extLst>
                </a:blip>
                <a:srcRect t="23756" b="13788"/>
                <a:stretch/>
              </p:blipFill>
              <p:spPr bwMode="auto">
                <a:xfrm>
                  <a:off x="9055412" y="5453597"/>
                  <a:ext cx="1323975" cy="558800"/>
                </a:xfrm>
                <a:prstGeom prst="rect">
                  <a:avLst/>
                </a:prstGeom>
                <a:noFill/>
                <a:ln>
                  <a:noFill/>
                </a:ln>
              </p:spPr>
            </p:pic>
          </p:grpSp>
          <p:pic>
            <p:nvPicPr>
              <p:cNvPr id="31" name="Image 30">
                <a:extLst>
                  <a:ext uri="{FF2B5EF4-FFF2-40B4-BE49-F238E27FC236}">
                    <a16:creationId xmlns:a16="http://schemas.microsoft.com/office/drawing/2014/main" id="{813A9246-6C54-475A-A46E-A510EA37D6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7968" y="4440106"/>
                <a:ext cx="1598218" cy="1030517"/>
              </a:xfrm>
              <a:prstGeom prst="rect">
                <a:avLst/>
              </a:prstGeom>
            </p:spPr>
          </p:pic>
        </p:grpSp>
      </p:grpSp>
      <p:sp>
        <p:nvSpPr>
          <p:cNvPr id="27" name="ZoneTexte 26"/>
          <p:cNvSpPr txBox="1"/>
          <p:nvPr/>
        </p:nvSpPr>
        <p:spPr>
          <a:xfrm>
            <a:off x="0" y="111501"/>
            <a:ext cx="10061344" cy="584775"/>
          </a:xfrm>
          <a:prstGeom prst="rect">
            <a:avLst/>
          </a:prstGeom>
          <a:noFill/>
        </p:spPr>
        <p:txBody>
          <a:bodyPr wrap="none" rtlCol="0">
            <a:spAutoFit/>
          </a:bodyPr>
          <a:lstStyle/>
          <a:p>
            <a:r>
              <a:rPr lang="fr-FR" sz="3200" dirty="0" smtClean="0">
                <a:solidFill>
                  <a:schemeClr val="bg1"/>
                </a:solidFill>
              </a:rPr>
              <a:t>Quelle quantité d’électricité  pour ces stations . Chiffres Colossaux</a:t>
            </a:r>
            <a:endParaRPr lang="fr-FR" sz="3200" dirty="0">
              <a:solidFill>
                <a:schemeClr val="bg1"/>
              </a:solidFill>
            </a:endParaRPr>
          </a:p>
        </p:txBody>
      </p:sp>
      <p:sp>
        <p:nvSpPr>
          <p:cNvPr id="28" name="Accolade fermante 27"/>
          <p:cNvSpPr/>
          <p:nvPr/>
        </p:nvSpPr>
        <p:spPr>
          <a:xfrm>
            <a:off x="5478849" y="2683889"/>
            <a:ext cx="183586" cy="1168906"/>
          </a:xfrm>
          <a:prstGeom prst="rightBrace">
            <a:avLst/>
          </a:prstGeom>
          <a:no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6510177" y="3436010"/>
            <a:ext cx="4030948" cy="480837"/>
          </a:xfrm>
          <a:prstGeom prst="rect">
            <a:avLst/>
          </a:prstGeom>
          <a:noFill/>
        </p:spPr>
        <p:txBody>
          <a:bodyPr wrap="square" rtlCol="0">
            <a:spAutoFit/>
          </a:bodyPr>
          <a:lstStyle/>
          <a:p>
            <a:pPr algn="ctr">
              <a:lnSpc>
                <a:spcPts val="1500"/>
              </a:lnSpc>
            </a:pPr>
            <a:r>
              <a:rPr lang="fr-FR" b="1" dirty="0" smtClean="0"/>
              <a:t>1 réacteur nucléaire  </a:t>
            </a:r>
          </a:p>
          <a:p>
            <a:pPr algn="ctr">
              <a:lnSpc>
                <a:spcPts val="1500"/>
              </a:lnSpc>
            </a:pPr>
            <a:r>
              <a:rPr lang="fr-FR" dirty="0" smtClean="0"/>
              <a:t>de 1GW tous les 200 km !!</a:t>
            </a:r>
          </a:p>
        </p:txBody>
      </p:sp>
      <p:pic>
        <p:nvPicPr>
          <p:cNvPr id="33" name="Picture 2" descr="Véhicule électrique : Borne de recharge VS Prise de recharge - IZI by EDF"/>
          <p:cNvPicPr>
            <a:picLocks noChangeAspect="1" noChangeArrowheads="1"/>
          </p:cNvPicPr>
          <p:nvPr/>
        </p:nvPicPr>
        <p:blipFill>
          <a:blip r:embed="rId10" cstate="print">
            <a:extLst>
              <a:ext uri="{28A0092B-C50C-407E-A947-70E740481C1C}">
                <a14:useLocalDpi xmlns:a14="http://schemas.microsoft.com/office/drawing/2010/main" val="0"/>
              </a:ext>
            </a:extLst>
          </a:blip>
          <a:srcRect l="11661" r="7954"/>
          <a:stretch>
            <a:fillRect/>
          </a:stretch>
        </p:blipFill>
        <p:spPr bwMode="auto">
          <a:xfrm>
            <a:off x="2665320" y="797182"/>
            <a:ext cx="1757981" cy="106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2"/>
          <p:cNvSpPr txBox="1">
            <a:spLocks noChangeArrowheads="1"/>
          </p:cNvSpPr>
          <p:nvPr/>
        </p:nvSpPr>
        <p:spPr bwMode="auto">
          <a:xfrm>
            <a:off x="4384813" y="1157386"/>
            <a:ext cx="435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dirty="0"/>
              <a:t>France 2022: 60000 bornes</a:t>
            </a:r>
          </a:p>
        </p:txBody>
      </p:sp>
      <p:sp>
        <p:nvSpPr>
          <p:cNvPr id="35" name="ZoneTexte 34"/>
          <p:cNvSpPr txBox="1"/>
          <p:nvPr/>
        </p:nvSpPr>
        <p:spPr>
          <a:xfrm>
            <a:off x="1707222" y="3355776"/>
            <a:ext cx="2172390" cy="392415"/>
          </a:xfrm>
          <a:prstGeom prst="rect">
            <a:avLst/>
          </a:prstGeom>
          <a:noFill/>
        </p:spPr>
        <p:txBody>
          <a:bodyPr wrap="none" rtlCol="0">
            <a:spAutoFit/>
          </a:bodyPr>
          <a:lstStyle/>
          <a:p>
            <a:r>
              <a:rPr lang="fr-FR" sz="1950" dirty="0"/>
              <a:t>● </a:t>
            </a:r>
            <a:r>
              <a:rPr lang="fr-FR" sz="1950" dirty="0" smtClean="0"/>
              <a:t>Chargeur à 120 kW</a:t>
            </a:r>
            <a:endParaRPr lang="fr-FR" sz="1950" dirty="0"/>
          </a:p>
        </p:txBody>
      </p:sp>
      <p:sp>
        <p:nvSpPr>
          <p:cNvPr id="36" name="ZoneTexte 35"/>
          <p:cNvSpPr txBox="1"/>
          <p:nvPr/>
        </p:nvSpPr>
        <p:spPr>
          <a:xfrm>
            <a:off x="1702457" y="3579616"/>
            <a:ext cx="2800767" cy="392415"/>
          </a:xfrm>
          <a:prstGeom prst="rect">
            <a:avLst/>
          </a:prstGeom>
          <a:noFill/>
        </p:spPr>
        <p:txBody>
          <a:bodyPr wrap="none" rtlCol="0">
            <a:spAutoFit/>
          </a:bodyPr>
          <a:lstStyle/>
          <a:p>
            <a:r>
              <a:rPr lang="fr-FR" sz="1950" dirty="0"/>
              <a:t>● </a:t>
            </a:r>
            <a:r>
              <a:rPr lang="fr-FR" sz="1950" dirty="0" smtClean="0"/>
              <a:t>Recharge  en 30 minutes  </a:t>
            </a:r>
            <a:endParaRPr lang="fr-FR" sz="1950" dirty="0"/>
          </a:p>
        </p:txBody>
      </p:sp>
      <p:sp>
        <p:nvSpPr>
          <p:cNvPr id="15" name="ZoneTexte 14"/>
          <p:cNvSpPr txBox="1"/>
          <p:nvPr/>
        </p:nvSpPr>
        <p:spPr>
          <a:xfrm>
            <a:off x="5606053" y="3054054"/>
            <a:ext cx="1241044" cy="480837"/>
          </a:xfrm>
          <a:prstGeom prst="rect">
            <a:avLst/>
          </a:prstGeom>
          <a:noFill/>
        </p:spPr>
        <p:txBody>
          <a:bodyPr wrap="none" rtlCol="0">
            <a:spAutoFit/>
          </a:bodyPr>
          <a:lstStyle/>
          <a:p>
            <a:pPr algn="ctr">
              <a:lnSpc>
                <a:spcPts val="1500"/>
              </a:lnSpc>
            </a:pPr>
            <a:r>
              <a:rPr lang="fr-FR" dirty="0" smtClean="0"/>
              <a:t>2000 bornes</a:t>
            </a:r>
          </a:p>
          <a:p>
            <a:pPr algn="ctr">
              <a:lnSpc>
                <a:spcPts val="1500"/>
              </a:lnSpc>
            </a:pPr>
            <a:r>
              <a:rPr lang="fr-FR" dirty="0" smtClean="0"/>
              <a:t>par station</a:t>
            </a:r>
            <a:endParaRPr lang="fr-FR" dirty="0"/>
          </a:p>
        </p:txBody>
      </p:sp>
    </p:spTree>
    <p:extLst>
      <p:ext uri="{BB962C8B-B14F-4D97-AF65-F5344CB8AC3E}">
        <p14:creationId xmlns:p14="http://schemas.microsoft.com/office/powerpoint/2010/main" val="3745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4"/>
          <p:cNvSpPr txBox="1">
            <a:spLocks noChangeArrowheads="1"/>
          </p:cNvSpPr>
          <p:nvPr/>
        </p:nvSpPr>
        <p:spPr bwMode="auto">
          <a:xfrm>
            <a:off x="1349532" y="4267886"/>
            <a:ext cx="8506896"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fr-FR"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Durabilité et fiabilité des batteries ? </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39" name="Chevron 5"/>
          <p:cNvSpPr/>
          <p:nvPr/>
        </p:nvSpPr>
        <p:spPr>
          <a:xfrm>
            <a:off x="1416952" y="4304221"/>
            <a:ext cx="354398" cy="307054"/>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nvGrpSpPr>
          <p:cNvPr id="40" name="Groupe 39"/>
          <p:cNvGrpSpPr/>
          <p:nvPr/>
        </p:nvGrpSpPr>
        <p:grpSpPr>
          <a:xfrm>
            <a:off x="910366" y="2827852"/>
            <a:ext cx="8861294" cy="428066"/>
            <a:chOff x="1476340" y="3923140"/>
            <a:chExt cx="10399713" cy="502382"/>
          </a:xfrm>
        </p:grpSpPr>
        <p:sp>
          <p:nvSpPr>
            <p:cNvPr id="41" name="Text Box 4"/>
            <p:cNvSpPr txBox="1">
              <a:spLocks noChangeArrowheads="1"/>
            </p:cNvSpPr>
            <p:nvPr/>
          </p:nvSpPr>
          <p:spPr bwMode="auto">
            <a:xfrm>
              <a:off x="1892265" y="3923140"/>
              <a:ext cx="9983788" cy="50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Eco-</a:t>
              </a:r>
              <a:r>
                <a:rPr lang="en-GB" altLang="ja-JP" sz="2727" b="1" dirty="0" err="1" smtClean="0">
                  <a:solidFill>
                    <a:prstClr val="black"/>
                  </a:solidFill>
                  <a:latin typeface="Arial Narrow" panose="020B0606020202030204" pitchFamily="34" charset="0"/>
                  <a:ea typeface="ＭＳ Ｐゴシック" panose="020B0600070205080204" pitchFamily="34" charset="-128"/>
                  <a:sym typeface="Wingdings" pitchFamily="2" charset="2"/>
                </a:rPr>
                <a:t>compatibilité</a:t>
              </a:r>
              <a:r>
                <a:rPr lang="en-GB" altLang="ja-JP" sz="2727" b="1" dirty="0" smtClean="0">
                  <a:solidFill>
                    <a:prstClr val="black"/>
                  </a:solidFill>
                  <a:latin typeface="Arial Narrow" panose="020B0606020202030204" pitchFamily="34" charset="0"/>
                  <a:ea typeface="ＭＳ Ｐゴシック" panose="020B0600070205080204" pitchFamily="34" charset="-128"/>
                  <a:sym typeface="Wingdings" pitchFamily="2" charset="2"/>
                </a:rPr>
                <a:t> des batteries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a:t>
              </a:r>
            </a:p>
          </p:txBody>
        </p:sp>
        <p:sp>
          <p:nvSpPr>
            <p:cNvPr id="42"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pic>
        <p:nvPicPr>
          <p:cNvPr id="46" name="Picture 2" descr="Green recycle logo Royalty Free Vector Image - VectorStoc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38"/>
          <a:stretch/>
        </p:blipFill>
        <p:spPr bwMode="auto">
          <a:xfrm>
            <a:off x="5962672" y="2567402"/>
            <a:ext cx="883156" cy="88019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p:cNvGrpSpPr/>
          <p:nvPr/>
        </p:nvGrpSpPr>
        <p:grpSpPr>
          <a:xfrm>
            <a:off x="325331" y="1111769"/>
            <a:ext cx="8506895" cy="924833"/>
            <a:chOff x="0" y="1268163"/>
            <a:chExt cx="9215803" cy="1001902"/>
          </a:xfrm>
        </p:grpSpPr>
        <p:sp>
          <p:nvSpPr>
            <p:cNvPr id="43" name="Text Box 4"/>
            <p:cNvSpPr txBox="1">
              <a:spLocks noChangeArrowheads="1"/>
            </p:cNvSpPr>
            <p:nvPr/>
          </p:nvSpPr>
          <p:spPr bwMode="auto">
            <a:xfrm>
              <a:off x="0" y="1616317"/>
              <a:ext cx="9215803" cy="4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err="1"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Autonomie</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  et recharge des batteries?  </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44" name="Chevron 5"/>
            <p:cNvSpPr/>
            <p:nvPr/>
          </p:nvSpPr>
          <p:spPr>
            <a:xfrm>
              <a:off x="189548" y="1657506"/>
              <a:ext cx="383931" cy="33264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pic>
          <p:nvPicPr>
            <p:cNvPr id="45" name="Image 44"/>
            <p:cNvPicPr>
              <a:picLocks noChangeAspect="1"/>
            </p:cNvPicPr>
            <p:nvPr/>
          </p:nvPicPr>
          <p:blipFill rotWithShape="1">
            <a:blip r:embed="rId5"/>
            <a:srcRect l="8585" t="8267" r="11872" b="18512"/>
            <a:stretch/>
          </p:blipFill>
          <p:spPr>
            <a:xfrm>
              <a:off x="6391436" y="1268163"/>
              <a:ext cx="1322775" cy="875413"/>
            </a:xfrm>
            <a:prstGeom prst="rect">
              <a:avLst/>
            </a:prstGeom>
          </p:spPr>
        </p:pic>
        <p:pic>
          <p:nvPicPr>
            <p:cNvPr id="47" name="Picture 6" descr="Borne de recharge pour véhicules électriques, à Rovaltai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81" t="11242" r="13029"/>
            <a:stretch/>
          </p:blipFill>
          <p:spPr bwMode="auto">
            <a:xfrm>
              <a:off x="7796816" y="1539997"/>
              <a:ext cx="1125390" cy="730068"/>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Imag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5971" y="5495449"/>
            <a:ext cx="864487" cy="73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e 53"/>
          <p:cNvGrpSpPr/>
          <p:nvPr/>
        </p:nvGrpSpPr>
        <p:grpSpPr>
          <a:xfrm>
            <a:off x="2056779" y="5774725"/>
            <a:ext cx="8448016" cy="428066"/>
            <a:chOff x="1476340" y="3879841"/>
            <a:chExt cx="10399713" cy="570490"/>
          </a:xfrm>
        </p:grpSpPr>
        <p:sp>
          <p:nvSpPr>
            <p:cNvPr id="55" name="Text Box 4"/>
            <p:cNvSpPr txBox="1">
              <a:spLocks noChangeArrowheads="1"/>
            </p:cNvSpPr>
            <p:nvPr/>
          </p:nvSpPr>
          <p:spPr bwMode="auto">
            <a:xfrm>
              <a:off x="1892265" y="3879841"/>
              <a:ext cx="9983788" cy="5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fr-FR"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Abondance des matériaux-recyclage </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56"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sp>
        <p:nvSpPr>
          <p:cNvPr id="57" name="Rectangle à coins arrondis 56"/>
          <p:cNvSpPr/>
          <p:nvPr/>
        </p:nvSpPr>
        <p:spPr>
          <a:xfrm>
            <a:off x="460733" y="1123011"/>
            <a:ext cx="8236090"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pic>
        <p:nvPicPr>
          <p:cNvPr id="59" name="Imag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4088974"/>
            <a:ext cx="588790" cy="606978"/>
          </a:xfrm>
          <a:prstGeom prst="rect">
            <a:avLst/>
          </a:prstGeom>
        </p:spPr>
      </p:pic>
      <p:pic>
        <p:nvPicPr>
          <p:cNvPr id="60" name="Image 59"/>
          <p:cNvPicPr>
            <a:picLocks noChangeAspect="1"/>
          </p:cNvPicPr>
          <p:nvPr/>
        </p:nvPicPr>
        <p:blipFill rotWithShape="1">
          <a:blip r:embed="rId10"/>
          <a:srcRect l="-2726" t="44379" r="16658" b="26035"/>
          <a:stretch/>
        </p:blipFill>
        <p:spPr>
          <a:xfrm rot="18019101">
            <a:off x="7604051" y="4369864"/>
            <a:ext cx="755658" cy="373314"/>
          </a:xfrm>
          <a:prstGeom prst="rect">
            <a:avLst/>
          </a:prstGeom>
        </p:spPr>
      </p:pic>
      <p:sp>
        <p:nvSpPr>
          <p:cNvPr id="61" name="Rectangle à coins arrondis 60"/>
          <p:cNvSpPr/>
          <p:nvPr/>
        </p:nvSpPr>
        <p:spPr>
          <a:xfrm>
            <a:off x="1264764" y="4007940"/>
            <a:ext cx="7487356"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2" name="Rectangle à coins arrondis 61"/>
          <p:cNvSpPr/>
          <p:nvPr/>
        </p:nvSpPr>
        <p:spPr>
          <a:xfrm>
            <a:off x="1624010" y="5499056"/>
            <a:ext cx="7610034"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3" name="Rectangle à coins arrondis 62"/>
          <p:cNvSpPr/>
          <p:nvPr/>
        </p:nvSpPr>
        <p:spPr>
          <a:xfrm>
            <a:off x="843358" y="2495821"/>
            <a:ext cx="7921859"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25" name="ZoneTexte 24"/>
          <p:cNvSpPr txBox="1"/>
          <p:nvPr/>
        </p:nvSpPr>
        <p:spPr>
          <a:xfrm>
            <a:off x="925450" y="16593"/>
            <a:ext cx="8178842" cy="584775"/>
          </a:xfrm>
          <a:prstGeom prst="rect">
            <a:avLst/>
          </a:prstGeom>
          <a:noFill/>
        </p:spPr>
        <p:txBody>
          <a:bodyPr wrap="none" rtlCol="0">
            <a:spAutoFit/>
          </a:bodyPr>
          <a:lstStyle/>
          <a:p>
            <a:pPr defTabSz="844083"/>
            <a:r>
              <a:rPr lang="fr-FR" sz="3200" b="1" dirty="0">
                <a:solidFill>
                  <a:schemeClr val="bg1"/>
                </a:solidFill>
              </a:rPr>
              <a:t>S</a:t>
            </a:r>
            <a:r>
              <a:rPr lang="fr-FR" sz="3200" dirty="0">
                <a:solidFill>
                  <a:schemeClr val="bg1"/>
                </a:solidFill>
              </a:rPr>
              <a:t>cience et innovation pour des meilleures batteries …</a:t>
            </a:r>
          </a:p>
        </p:txBody>
      </p:sp>
    </p:spTree>
    <p:extLst>
      <p:ext uri="{BB962C8B-B14F-4D97-AF65-F5344CB8AC3E}">
        <p14:creationId xmlns:p14="http://schemas.microsoft.com/office/powerpoint/2010/main" val="40139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705" y="-26752"/>
            <a:ext cx="9772388" cy="1246495"/>
          </a:xfrm>
          <a:prstGeom prst="rect">
            <a:avLst/>
          </a:prstGeom>
        </p:spPr>
        <p:txBody>
          <a:bodyPr wrap="square">
            <a:spAutoFit/>
          </a:bodyPr>
          <a:lstStyle/>
          <a:p>
            <a:pPr algn="ctr" defTabSz="844083">
              <a:lnSpc>
                <a:spcPts val="2954"/>
              </a:lnSpc>
            </a:pPr>
            <a:r>
              <a:rPr lang="en-US" sz="3100" dirty="0" smtClean="0">
                <a:solidFill>
                  <a:schemeClr val="bg1"/>
                </a:solidFill>
              </a:rPr>
              <a:t>Les </a:t>
            </a:r>
            <a:r>
              <a:rPr lang="en-US" sz="3100" dirty="0" err="1" smtClean="0">
                <a:solidFill>
                  <a:schemeClr val="bg1"/>
                </a:solidFill>
              </a:rPr>
              <a:t>véhicules</a:t>
            </a:r>
            <a:r>
              <a:rPr lang="en-US" sz="3100" dirty="0" smtClean="0">
                <a:solidFill>
                  <a:schemeClr val="bg1"/>
                </a:solidFill>
              </a:rPr>
              <a:t> </a:t>
            </a:r>
            <a:r>
              <a:rPr lang="en-US" sz="3100" dirty="0" err="1" smtClean="0">
                <a:solidFill>
                  <a:schemeClr val="bg1"/>
                </a:solidFill>
              </a:rPr>
              <a:t>électriques</a:t>
            </a:r>
            <a:r>
              <a:rPr lang="en-US" sz="3100" dirty="0" smtClean="0">
                <a:solidFill>
                  <a:schemeClr val="bg1"/>
                </a:solidFill>
              </a:rPr>
              <a:t> </a:t>
            </a:r>
            <a:r>
              <a:rPr lang="en-US" sz="3100" dirty="0" err="1" smtClean="0">
                <a:solidFill>
                  <a:schemeClr val="bg1"/>
                </a:solidFill>
              </a:rPr>
              <a:t>sont-ils</a:t>
            </a:r>
            <a:r>
              <a:rPr lang="en-US" sz="3100" dirty="0" smtClean="0">
                <a:solidFill>
                  <a:schemeClr val="bg1"/>
                </a:solidFill>
              </a:rPr>
              <a:t> la  </a:t>
            </a:r>
            <a:r>
              <a:rPr lang="en-US" sz="3100" dirty="0" err="1">
                <a:solidFill>
                  <a:schemeClr val="bg1"/>
                </a:solidFill>
              </a:rPr>
              <a:t>meilleure</a:t>
            </a:r>
            <a:r>
              <a:rPr lang="en-US" sz="3100" dirty="0">
                <a:solidFill>
                  <a:schemeClr val="bg1"/>
                </a:solidFill>
              </a:rPr>
              <a:t> solution </a:t>
            </a:r>
            <a:endParaRPr lang="en-US" sz="3100" dirty="0" smtClean="0">
              <a:solidFill>
                <a:schemeClr val="bg1"/>
              </a:solidFill>
            </a:endParaRPr>
          </a:p>
          <a:p>
            <a:pPr algn="ctr" defTabSz="844083">
              <a:lnSpc>
                <a:spcPts val="2954"/>
              </a:lnSpc>
            </a:pPr>
            <a:r>
              <a:rPr lang="en-US" sz="3100" dirty="0" smtClean="0">
                <a:solidFill>
                  <a:schemeClr val="bg1"/>
                </a:solidFill>
              </a:rPr>
              <a:t>pour </a:t>
            </a:r>
            <a:r>
              <a:rPr lang="en-US" sz="3100" dirty="0" err="1">
                <a:solidFill>
                  <a:schemeClr val="bg1"/>
                </a:solidFill>
              </a:rPr>
              <a:t>une</a:t>
            </a:r>
            <a:r>
              <a:rPr lang="en-US" sz="3100" dirty="0">
                <a:solidFill>
                  <a:schemeClr val="bg1"/>
                </a:solidFill>
              </a:rPr>
              <a:t> </a:t>
            </a:r>
            <a:r>
              <a:rPr lang="en-US" sz="3100" dirty="0" err="1">
                <a:solidFill>
                  <a:schemeClr val="bg1"/>
                </a:solidFill>
              </a:rPr>
              <a:t>faible</a:t>
            </a:r>
            <a:r>
              <a:rPr lang="en-US" sz="3100" dirty="0">
                <a:solidFill>
                  <a:schemeClr val="bg1"/>
                </a:solidFill>
              </a:rPr>
              <a:t> </a:t>
            </a:r>
            <a:r>
              <a:rPr lang="en-US" sz="3100" dirty="0" err="1">
                <a:solidFill>
                  <a:schemeClr val="bg1"/>
                </a:solidFill>
              </a:rPr>
              <a:t>empreinte</a:t>
            </a:r>
            <a:r>
              <a:rPr lang="en-US" sz="3100" dirty="0">
                <a:solidFill>
                  <a:schemeClr val="bg1"/>
                </a:solidFill>
              </a:rPr>
              <a:t> CO</a:t>
            </a:r>
            <a:r>
              <a:rPr lang="en-US" sz="3100" baseline="-25000" dirty="0">
                <a:solidFill>
                  <a:schemeClr val="bg1"/>
                </a:solidFill>
              </a:rPr>
              <a:t>2 </a:t>
            </a:r>
            <a:r>
              <a:rPr lang="en-US" sz="3100" dirty="0">
                <a:solidFill>
                  <a:schemeClr val="bg1"/>
                </a:solidFill>
              </a:rPr>
              <a:t>?  </a:t>
            </a:r>
          </a:p>
          <a:p>
            <a:pPr algn="ctr" defTabSz="844083">
              <a:lnSpc>
                <a:spcPts val="2954"/>
              </a:lnSpc>
            </a:pPr>
            <a:endParaRPr lang="en-US" sz="3200" dirty="0">
              <a:solidFill>
                <a:schemeClr val="bg1"/>
              </a:solidFill>
            </a:endParaRPr>
          </a:p>
        </p:txBody>
      </p:sp>
      <p:sp>
        <p:nvSpPr>
          <p:cNvPr id="7" name="ZoneTexte 6"/>
          <p:cNvSpPr txBox="1"/>
          <p:nvPr/>
        </p:nvSpPr>
        <p:spPr>
          <a:xfrm>
            <a:off x="376833" y="6633530"/>
            <a:ext cx="3041217" cy="262829"/>
          </a:xfrm>
          <a:prstGeom prst="rect">
            <a:avLst/>
          </a:prstGeom>
          <a:noFill/>
        </p:spPr>
        <p:txBody>
          <a:bodyPr wrap="none" rtlCol="0">
            <a:spAutoFit/>
          </a:bodyPr>
          <a:lstStyle/>
          <a:p>
            <a:pPr defTabSz="844083"/>
            <a:r>
              <a:rPr lang="fr-FR" sz="1108" i="0" dirty="0">
                <a:solidFill>
                  <a:prstClr val="white"/>
                </a:solidFill>
              </a:rPr>
              <a:t>D. Larcher and J.M. Tarascon, Nature Chemistry (2015</a:t>
            </a:r>
            <a:r>
              <a:rPr lang="fr-FR" sz="1108" b="1" i="0" dirty="0">
                <a:solidFill>
                  <a:prstClr val="white"/>
                </a:solidFill>
              </a:rPr>
              <a:t>)</a:t>
            </a:r>
          </a:p>
        </p:txBody>
      </p:sp>
      <p:sp>
        <p:nvSpPr>
          <p:cNvPr id="37" name="Ellipse 36"/>
          <p:cNvSpPr/>
          <p:nvPr/>
        </p:nvSpPr>
        <p:spPr>
          <a:xfrm>
            <a:off x="4500090" y="3717032"/>
            <a:ext cx="452911" cy="81318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2400" b="1" i="0">
              <a:solidFill>
                <a:prstClr val="white"/>
              </a:solidFill>
              <a:latin typeface="Calibri"/>
            </a:endParaRPr>
          </a:p>
        </p:txBody>
      </p:sp>
      <p:sp>
        <p:nvSpPr>
          <p:cNvPr id="16" name="Rectangle 15"/>
          <p:cNvSpPr/>
          <p:nvPr/>
        </p:nvSpPr>
        <p:spPr>
          <a:xfrm>
            <a:off x="2534620" y="2574461"/>
            <a:ext cx="339684" cy="319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2400" b="1" i="0">
              <a:solidFill>
                <a:prstClr val="white"/>
              </a:solidFill>
              <a:latin typeface="Calibri"/>
            </a:endParaRPr>
          </a:p>
        </p:txBody>
      </p:sp>
      <p:grpSp>
        <p:nvGrpSpPr>
          <p:cNvPr id="40" name="Groupe 39"/>
          <p:cNvGrpSpPr/>
          <p:nvPr/>
        </p:nvGrpSpPr>
        <p:grpSpPr>
          <a:xfrm>
            <a:off x="2823757" y="1844825"/>
            <a:ext cx="2262029" cy="3688371"/>
            <a:chOff x="7147932" y="1821614"/>
            <a:chExt cx="2609385" cy="3995735"/>
          </a:xfrm>
        </p:grpSpPr>
        <p:sp>
          <p:nvSpPr>
            <p:cNvPr id="41" name="Rectangle 40"/>
            <p:cNvSpPr/>
            <p:nvPr/>
          </p:nvSpPr>
          <p:spPr>
            <a:xfrm>
              <a:off x="7147932" y="1821614"/>
              <a:ext cx="2486722" cy="154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2400" b="1" i="0">
                <a:solidFill>
                  <a:prstClr val="white"/>
                </a:solidFill>
                <a:latin typeface="Calibri"/>
              </a:endParaRPr>
            </a:p>
          </p:txBody>
        </p:sp>
        <p:sp>
          <p:nvSpPr>
            <p:cNvPr id="42" name="Rectangle 41"/>
            <p:cNvSpPr/>
            <p:nvPr/>
          </p:nvSpPr>
          <p:spPr>
            <a:xfrm>
              <a:off x="7716645" y="3245005"/>
              <a:ext cx="1918010" cy="1550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2400" b="1" i="0">
                <a:solidFill>
                  <a:prstClr val="white"/>
                </a:solidFill>
                <a:latin typeface="Calibri"/>
              </a:endParaRPr>
            </a:p>
          </p:txBody>
        </p:sp>
        <p:sp>
          <p:nvSpPr>
            <p:cNvPr id="43" name="Rectangle 42"/>
            <p:cNvSpPr/>
            <p:nvPr/>
          </p:nvSpPr>
          <p:spPr>
            <a:xfrm>
              <a:off x="7504771" y="4906537"/>
              <a:ext cx="2252546" cy="91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2400" b="1" i="0">
                <a:solidFill>
                  <a:prstClr val="white"/>
                </a:solidFill>
                <a:latin typeface="Calibri"/>
              </a:endParaRPr>
            </a:p>
          </p:txBody>
        </p:sp>
      </p:grpSp>
      <p:grpSp>
        <p:nvGrpSpPr>
          <p:cNvPr id="14" name="Groupe 13"/>
          <p:cNvGrpSpPr/>
          <p:nvPr/>
        </p:nvGrpSpPr>
        <p:grpSpPr>
          <a:xfrm>
            <a:off x="5318293" y="4780006"/>
            <a:ext cx="8559596" cy="1961363"/>
            <a:chOff x="4687908" y="4780005"/>
            <a:chExt cx="8559596" cy="1961363"/>
          </a:xfrm>
        </p:grpSpPr>
        <p:grpSp>
          <p:nvGrpSpPr>
            <p:cNvPr id="23" name="Groupe 22"/>
            <p:cNvGrpSpPr/>
            <p:nvPr/>
          </p:nvGrpSpPr>
          <p:grpSpPr>
            <a:xfrm>
              <a:off x="4687908" y="5085184"/>
              <a:ext cx="8559596" cy="1656184"/>
              <a:chOff x="5213730" y="5125994"/>
              <a:chExt cx="9272894" cy="1794200"/>
            </a:xfrm>
          </p:grpSpPr>
          <p:grpSp>
            <p:nvGrpSpPr>
              <p:cNvPr id="24" name="Groupe 23"/>
              <p:cNvGrpSpPr/>
              <p:nvPr/>
            </p:nvGrpSpPr>
            <p:grpSpPr>
              <a:xfrm>
                <a:off x="5213730" y="5125994"/>
                <a:ext cx="5036794" cy="1537038"/>
                <a:chOff x="5213730" y="5125994"/>
                <a:chExt cx="5036794" cy="1537038"/>
              </a:xfrm>
            </p:grpSpPr>
            <p:sp>
              <p:nvSpPr>
                <p:cNvPr id="27" name="Text Box 7"/>
                <p:cNvSpPr txBox="1">
                  <a:spLocks noChangeArrowheads="1"/>
                </p:cNvSpPr>
                <p:nvPr/>
              </p:nvSpPr>
              <p:spPr bwMode="auto">
                <a:xfrm>
                  <a:off x="5213730" y="5125994"/>
                  <a:ext cx="5036794" cy="53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marL="316531" indent="-316531" eaLnBrk="1" fontAlgn="auto" hangingPunct="1">
                    <a:spcBef>
                      <a:spcPct val="0"/>
                    </a:spcBef>
                    <a:spcAft>
                      <a:spcPts val="0"/>
                    </a:spcAft>
                    <a:buFont typeface="Wingdings" panose="05000000000000000000" pitchFamily="2" charset="2"/>
                    <a:buChar char="Ø"/>
                  </a:pPr>
                  <a:r>
                    <a:rPr lang="fr-FR" altLang="en-US" sz="2585" b="1" i="0" dirty="0">
                      <a:solidFill>
                        <a:prstClr val="black"/>
                      </a:solidFill>
                      <a:latin typeface="Arial Narrow" pitchFamily="34" charset="0"/>
                      <a:cs typeface="+mn-cs"/>
                    </a:rPr>
                    <a:t> </a:t>
                  </a:r>
                  <a:r>
                    <a:rPr lang="en-US" altLang="en-US" sz="2400" i="0" dirty="0" smtClean="0">
                      <a:solidFill>
                        <a:prstClr val="black"/>
                      </a:solidFill>
                      <a:latin typeface="Arial Narrow" pitchFamily="34" charset="0"/>
                      <a:cs typeface="+mn-cs"/>
                    </a:rPr>
                    <a:t>Assemblage </a:t>
                  </a:r>
                  <a:r>
                    <a:rPr lang="en-US" altLang="en-US" sz="2400" i="0" dirty="0" err="1" smtClean="0">
                      <a:solidFill>
                        <a:prstClr val="black"/>
                      </a:solidFill>
                      <a:latin typeface="Arial Narrow" pitchFamily="34" charset="0"/>
                      <a:cs typeface="+mn-cs"/>
                    </a:rPr>
                    <a:t>d’une</a:t>
                  </a:r>
                  <a:r>
                    <a:rPr lang="en-US" altLang="en-US" sz="2400" i="0" dirty="0" smtClean="0">
                      <a:solidFill>
                        <a:prstClr val="black"/>
                      </a:solidFill>
                      <a:latin typeface="Arial Narrow" pitchFamily="34" charset="0"/>
                      <a:cs typeface="+mn-cs"/>
                    </a:rPr>
                    <a:t> </a:t>
                  </a:r>
                  <a:r>
                    <a:rPr lang="en-US" altLang="en-US" sz="2400" i="0" dirty="0" err="1" smtClean="0">
                      <a:solidFill>
                        <a:prstClr val="black"/>
                      </a:solidFill>
                      <a:latin typeface="Arial Narrow" pitchFamily="34" charset="0"/>
                      <a:cs typeface="+mn-cs"/>
                    </a:rPr>
                    <a:t>batterie</a:t>
                  </a:r>
                  <a:r>
                    <a:rPr lang="en-US" altLang="en-US" sz="2400" i="0" dirty="0" smtClean="0">
                      <a:solidFill>
                        <a:prstClr val="black"/>
                      </a:solidFill>
                      <a:latin typeface="Arial Narrow" pitchFamily="34" charset="0"/>
                      <a:cs typeface="+mn-cs"/>
                    </a:rPr>
                    <a:t> de </a:t>
                  </a:r>
                  <a:r>
                    <a:rPr lang="en-US" altLang="en-US" sz="2400" i="0" dirty="0">
                      <a:solidFill>
                        <a:srgbClr val="0000FF"/>
                      </a:solidFill>
                      <a:latin typeface="Arial Narrow" pitchFamily="34" charset="0"/>
                      <a:cs typeface="+mn-cs"/>
                    </a:rPr>
                    <a:t>1kWh</a:t>
                  </a:r>
                </a:p>
              </p:txBody>
            </p:sp>
            <p:sp>
              <p:nvSpPr>
                <p:cNvPr id="28" name="Rectangle à coins arrondis 27"/>
                <p:cNvSpPr/>
                <p:nvPr/>
              </p:nvSpPr>
              <p:spPr>
                <a:xfrm>
                  <a:off x="5364279" y="5830246"/>
                  <a:ext cx="4194405" cy="83278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662" i="0">
                    <a:solidFill>
                      <a:prstClr val="white"/>
                    </a:solidFill>
                    <a:latin typeface="Calibri"/>
                  </a:endParaRPr>
                </a:p>
              </p:txBody>
            </p:sp>
          </p:grpSp>
          <p:sp>
            <p:nvSpPr>
              <p:cNvPr id="25" name="Rectangle à coins arrondis 24"/>
              <p:cNvSpPr/>
              <p:nvPr/>
            </p:nvSpPr>
            <p:spPr>
              <a:xfrm>
                <a:off x="5226254" y="5798347"/>
                <a:ext cx="9260370" cy="4410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fr-FR" altLang="en-US" sz="2400" b="1" i="0" dirty="0">
                    <a:solidFill>
                      <a:prstClr val="white"/>
                    </a:solidFill>
                    <a:latin typeface="Arial Narrow" pitchFamily="34" charset="0"/>
                    <a:sym typeface="Wingdings 2" pitchFamily="18" charset="2"/>
                  </a:rPr>
                  <a:t> </a:t>
                </a:r>
                <a:r>
                  <a:rPr lang="fr-FR" altLang="en-US" sz="2400" i="0" dirty="0" smtClean="0">
                    <a:solidFill>
                      <a:prstClr val="white"/>
                    </a:solidFill>
                    <a:latin typeface="Arial Narrow" pitchFamily="34" charset="0"/>
                  </a:rPr>
                  <a:t>Energie nécessaire </a:t>
                </a:r>
                <a:r>
                  <a:rPr lang="fr-FR" altLang="ja-JP" sz="2400" b="1" i="0" dirty="0" smtClean="0">
                    <a:solidFill>
                      <a:srgbClr val="FFFF00"/>
                    </a:solidFill>
                    <a:latin typeface="Arial Narrow" panose="020B0606020202030204" pitchFamily="34" charset="0"/>
                    <a:ea typeface="ＭＳ Ｐゴシック" panose="020B0600070205080204" pitchFamily="34" charset="-128"/>
                  </a:rPr>
                  <a:t>≈ </a:t>
                </a:r>
                <a:r>
                  <a:rPr lang="fr-FR" altLang="ja-JP" sz="2400" b="1" i="0" dirty="0">
                    <a:solidFill>
                      <a:srgbClr val="FFFF00"/>
                    </a:solidFill>
                    <a:latin typeface="Arial Narrow" panose="020B0606020202030204" pitchFamily="34" charset="0"/>
                    <a:ea typeface="ＭＳ Ｐゴシック" panose="020B0600070205080204" pitchFamily="34" charset="-128"/>
                  </a:rPr>
                  <a:t>327 kWh </a:t>
                </a:r>
              </a:p>
            </p:txBody>
          </p:sp>
          <p:sp>
            <p:nvSpPr>
              <p:cNvPr id="26" name="ZoneTexte 25"/>
              <p:cNvSpPr txBox="1"/>
              <p:nvPr/>
            </p:nvSpPr>
            <p:spPr>
              <a:xfrm>
                <a:off x="5255978" y="6142967"/>
                <a:ext cx="2919549" cy="777227"/>
              </a:xfrm>
              <a:prstGeom prst="rect">
                <a:avLst/>
              </a:prstGeom>
              <a:noFill/>
            </p:spPr>
            <p:txBody>
              <a:bodyPr wrap="none" rtlCol="0">
                <a:spAutoFit/>
              </a:bodyPr>
              <a:lstStyle/>
              <a:p>
                <a:pPr fontAlgn="auto">
                  <a:spcBef>
                    <a:spcPts val="0"/>
                  </a:spcBef>
                  <a:spcAft>
                    <a:spcPts val="0"/>
                  </a:spcAft>
                </a:pPr>
                <a:r>
                  <a:rPr lang="fr-FR" altLang="ja-JP" sz="2400" i="0" dirty="0">
                    <a:solidFill>
                      <a:prstClr val="white"/>
                    </a:solidFill>
                    <a:ea typeface="ＭＳ Ｐゴシック" panose="020B0600070205080204" pitchFamily="34" charset="-128"/>
                    <a:cs typeface="+mn-cs"/>
                    <a:sym typeface="Wingdings 2" pitchFamily="18" charset="2"/>
                  </a:rPr>
                  <a:t> </a:t>
                </a:r>
                <a:r>
                  <a:rPr lang="fr-FR" altLang="ja-JP" sz="2400" i="0" dirty="0">
                    <a:solidFill>
                      <a:prstClr val="white"/>
                    </a:solidFill>
                    <a:ea typeface="ＭＳ Ｐゴシック" panose="020B0600070205080204" pitchFamily="34" charset="-128"/>
                    <a:cs typeface="+mn-cs"/>
                  </a:rPr>
                  <a:t>CO</a:t>
                </a:r>
                <a:r>
                  <a:rPr lang="fr-FR" altLang="ja-JP" sz="2400" i="0" baseline="-25000" dirty="0">
                    <a:solidFill>
                      <a:prstClr val="white"/>
                    </a:solidFill>
                    <a:ea typeface="ＭＳ Ｐゴシック" panose="020B0600070205080204" pitchFamily="34" charset="-128"/>
                    <a:cs typeface="+mn-cs"/>
                  </a:rPr>
                  <a:t>2</a:t>
                </a:r>
                <a:r>
                  <a:rPr lang="fr-FR" altLang="ja-JP" sz="2400" i="0" dirty="0">
                    <a:solidFill>
                      <a:prstClr val="white"/>
                    </a:solidFill>
                    <a:ea typeface="ＭＳ Ｐゴシック" panose="020B0600070205080204" pitchFamily="34" charset="-128"/>
                    <a:cs typeface="+mn-cs"/>
                  </a:rPr>
                  <a:t> </a:t>
                </a:r>
                <a:r>
                  <a:rPr lang="fr-FR" altLang="ja-JP" sz="2400" i="0" dirty="0" smtClean="0">
                    <a:solidFill>
                      <a:prstClr val="white"/>
                    </a:solidFill>
                    <a:ea typeface="ＭＳ Ｐゴシック" panose="020B0600070205080204" pitchFamily="34" charset="-128"/>
                    <a:cs typeface="+mn-cs"/>
                  </a:rPr>
                  <a:t>rejeté </a:t>
                </a:r>
                <a:r>
                  <a:rPr lang="fr-FR" altLang="ja-JP" sz="2400" b="1" i="0" dirty="0">
                    <a:solidFill>
                      <a:srgbClr val="FFFF00"/>
                    </a:solidFill>
                    <a:ea typeface="ＭＳ Ｐゴシック" panose="020B0600070205080204" pitchFamily="34" charset="-128"/>
                    <a:cs typeface="+mn-cs"/>
                  </a:rPr>
                  <a:t>≈ </a:t>
                </a:r>
                <a:r>
                  <a:rPr lang="fr-FR" altLang="ja-JP" sz="2400" b="1" i="0" dirty="0" smtClean="0">
                    <a:solidFill>
                      <a:srgbClr val="FFFF00"/>
                    </a:solidFill>
                    <a:ea typeface="ＭＳ Ｐゴシック" panose="020B0600070205080204" pitchFamily="34" charset="-128"/>
                    <a:cs typeface="+mn-cs"/>
                  </a:rPr>
                  <a:t>90 </a:t>
                </a:r>
                <a:r>
                  <a:rPr lang="fr-FR" altLang="ja-JP" sz="2400" b="1" i="0" dirty="0">
                    <a:solidFill>
                      <a:srgbClr val="FFFF00"/>
                    </a:solidFill>
                    <a:ea typeface="ＭＳ Ｐゴシック" panose="020B0600070205080204" pitchFamily="34" charset="-128"/>
                    <a:cs typeface="+mn-cs"/>
                  </a:rPr>
                  <a:t>kg </a:t>
                </a:r>
                <a:endParaRPr lang="fr-FR" altLang="en-US" sz="2400" b="1" i="0" dirty="0">
                  <a:solidFill>
                    <a:srgbClr val="FFFF00"/>
                  </a:solidFill>
                  <a:cs typeface="+mn-cs"/>
                </a:endParaRPr>
              </a:p>
              <a:p>
                <a:pPr fontAlgn="auto">
                  <a:spcBef>
                    <a:spcPts val="0"/>
                  </a:spcBef>
                  <a:spcAft>
                    <a:spcPts val="0"/>
                  </a:spcAft>
                </a:pPr>
                <a:endParaRPr lang="fr-FR" sz="1662" i="0" dirty="0">
                  <a:solidFill>
                    <a:prstClr val="black"/>
                  </a:solidFill>
                  <a:latin typeface="Calibri"/>
                  <a:cs typeface="+mn-cs"/>
                </a:endParaRPr>
              </a:p>
            </p:txBody>
          </p:sp>
        </p:grpSp>
        <p:sp>
          <p:nvSpPr>
            <p:cNvPr id="46" name="Flèche droite à entaille 45"/>
            <p:cNvSpPr>
              <a:spLocks noChangeArrowheads="1"/>
            </p:cNvSpPr>
            <p:nvPr/>
          </p:nvSpPr>
          <p:spPr bwMode="auto">
            <a:xfrm rot="16200000" flipH="1">
              <a:off x="6784446" y="4439767"/>
              <a:ext cx="351672" cy="1032147"/>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662" i="0">
                <a:solidFill>
                  <a:prstClr val="white"/>
                </a:solidFill>
                <a:latin typeface="Arial"/>
                <a:cs typeface="+mn-cs"/>
              </a:endParaRPr>
            </a:p>
          </p:txBody>
        </p:sp>
      </p:grpSp>
      <p:sp>
        <p:nvSpPr>
          <p:cNvPr id="51" name="Ellipse 50"/>
          <p:cNvSpPr/>
          <p:nvPr/>
        </p:nvSpPr>
        <p:spPr>
          <a:xfrm>
            <a:off x="5718424" y="2074873"/>
            <a:ext cx="735366" cy="241690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662" i="0">
              <a:solidFill>
                <a:prstClr val="white"/>
              </a:solidFill>
              <a:latin typeface="Calibri"/>
            </a:endParaRPr>
          </a:p>
        </p:txBody>
      </p:sp>
      <p:grpSp>
        <p:nvGrpSpPr>
          <p:cNvPr id="3" name="Groupe 2"/>
          <p:cNvGrpSpPr/>
          <p:nvPr/>
        </p:nvGrpSpPr>
        <p:grpSpPr>
          <a:xfrm>
            <a:off x="5337434" y="723813"/>
            <a:ext cx="4471729" cy="4123992"/>
            <a:chOff x="5097016" y="644982"/>
            <a:chExt cx="4471729" cy="4123992"/>
          </a:xfrm>
        </p:grpSpPr>
        <p:grpSp>
          <p:nvGrpSpPr>
            <p:cNvPr id="13" name="Groupe 12"/>
            <p:cNvGrpSpPr/>
            <p:nvPr/>
          </p:nvGrpSpPr>
          <p:grpSpPr>
            <a:xfrm>
              <a:off x="5097016" y="644982"/>
              <a:ext cx="4471729" cy="4123992"/>
              <a:chOff x="4716016" y="644981"/>
              <a:chExt cx="4471729" cy="4123992"/>
            </a:xfrm>
          </p:grpSpPr>
          <p:grpSp>
            <p:nvGrpSpPr>
              <p:cNvPr id="36" name="Groupe 35"/>
              <p:cNvGrpSpPr/>
              <p:nvPr/>
            </p:nvGrpSpPr>
            <p:grpSpPr>
              <a:xfrm>
                <a:off x="4716016" y="1061025"/>
                <a:ext cx="4420840" cy="3707948"/>
                <a:chOff x="5279604" y="1179272"/>
                <a:chExt cx="4604589" cy="4476991"/>
              </a:xfrm>
            </p:grpSpPr>
            <p:pic>
              <p:nvPicPr>
                <p:cNvPr id="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123"/>
                <a:stretch/>
              </p:blipFill>
              <p:spPr bwMode="auto">
                <a:xfrm>
                  <a:off x="5354605" y="1562583"/>
                  <a:ext cx="4529588" cy="402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 Box 4"/>
                <p:cNvSpPr txBox="1">
                  <a:spLocks noChangeArrowheads="1"/>
                </p:cNvSpPr>
                <p:nvPr/>
              </p:nvSpPr>
              <p:spPr bwMode="auto">
                <a:xfrm>
                  <a:off x="5279604" y="1179272"/>
                  <a:ext cx="192409" cy="42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fontAlgn="auto" hangingPunct="1">
                    <a:lnSpc>
                      <a:spcPts val="2031"/>
                    </a:lnSpc>
                    <a:spcBef>
                      <a:spcPct val="0"/>
                    </a:spcBef>
                    <a:spcAft>
                      <a:spcPts val="0"/>
                    </a:spcAft>
                    <a:buNone/>
                  </a:pPr>
                  <a:endParaRPr lang="fr-FR" altLang="en-US" sz="2585" b="1" i="0" dirty="0">
                    <a:solidFill>
                      <a:prstClr val="black"/>
                    </a:solidFill>
                    <a:latin typeface="Arial Narrow" pitchFamily="34" charset="0"/>
                    <a:cs typeface="+mn-cs"/>
                  </a:endParaRPr>
                </a:p>
              </p:txBody>
            </p:sp>
            <p:sp>
              <p:nvSpPr>
                <p:cNvPr id="49" name="Rectangle 48"/>
                <p:cNvSpPr/>
                <p:nvPr/>
              </p:nvSpPr>
              <p:spPr>
                <a:xfrm>
                  <a:off x="5279604" y="2268638"/>
                  <a:ext cx="287819" cy="2534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662" i="0">
                    <a:solidFill>
                      <a:prstClr val="white"/>
                    </a:solidFill>
                    <a:latin typeface="Calibri"/>
                  </a:endParaRPr>
                </a:p>
              </p:txBody>
            </p:sp>
            <p:sp>
              <p:nvSpPr>
                <p:cNvPr id="50" name="ZoneTexte 49"/>
                <p:cNvSpPr txBox="1"/>
                <p:nvPr/>
              </p:nvSpPr>
              <p:spPr>
                <a:xfrm rot="16200000">
                  <a:off x="3388621" y="3384432"/>
                  <a:ext cx="4210737" cy="332925"/>
                </a:xfrm>
                <a:prstGeom prst="rect">
                  <a:avLst/>
                </a:prstGeom>
                <a:noFill/>
              </p:spPr>
              <p:txBody>
                <a:bodyPr wrap="none" rtlCol="0">
                  <a:spAutoFit/>
                </a:bodyPr>
                <a:lstStyle/>
                <a:p>
                  <a:pPr fontAlgn="auto">
                    <a:spcBef>
                      <a:spcPts val="0"/>
                    </a:spcBef>
                    <a:spcAft>
                      <a:spcPts val="0"/>
                    </a:spcAft>
                  </a:pPr>
                  <a:r>
                    <a:rPr lang="fr-FR" sz="1477" i="0" dirty="0" err="1">
                      <a:solidFill>
                        <a:prstClr val="black"/>
                      </a:solidFill>
                      <a:latin typeface="Calibri"/>
                      <a:cs typeface="+mn-cs"/>
                    </a:rPr>
                    <a:t>Energy</a:t>
                  </a:r>
                  <a:r>
                    <a:rPr lang="fr-FR" sz="1477" i="0" dirty="0">
                      <a:solidFill>
                        <a:prstClr val="black"/>
                      </a:solidFill>
                      <a:latin typeface="Calibri"/>
                      <a:cs typeface="+mn-cs"/>
                    </a:rPr>
                    <a:t> </a:t>
                  </a:r>
                  <a:r>
                    <a:rPr lang="fr-FR" sz="1477" i="0" dirty="0" err="1">
                      <a:solidFill>
                        <a:prstClr val="black"/>
                      </a:solidFill>
                      <a:latin typeface="Calibri"/>
                      <a:cs typeface="+mn-cs"/>
                    </a:rPr>
                    <a:t>required</a:t>
                  </a:r>
                  <a:r>
                    <a:rPr lang="fr-FR" sz="1477" i="0" dirty="0">
                      <a:solidFill>
                        <a:prstClr val="black"/>
                      </a:solidFill>
                      <a:latin typeface="Calibri"/>
                      <a:cs typeface="+mn-cs"/>
                    </a:rPr>
                    <a:t> (kWh per kWh </a:t>
                  </a:r>
                  <a:r>
                    <a:rPr lang="fr-FR" sz="1477" i="0" dirty="0" err="1">
                      <a:solidFill>
                        <a:prstClr val="black"/>
                      </a:solidFill>
                      <a:latin typeface="Calibri"/>
                      <a:cs typeface="+mn-cs"/>
                    </a:rPr>
                    <a:t>produced</a:t>
                  </a:r>
                  <a:r>
                    <a:rPr lang="fr-FR" sz="1477" i="0" dirty="0">
                      <a:solidFill>
                        <a:prstClr val="black"/>
                      </a:solidFill>
                      <a:latin typeface="Calibri"/>
                      <a:cs typeface="+mn-cs"/>
                    </a:rPr>
                    <a:t>)  </a:t>
                  </a:r>
                </a:p>
              </p:txBody>
            </p:sp>
          </p:grpSp>
          <p:sp>
            <p:nvSpPr>
              <p:cNvPr id="39" name="Rectangle 38"/>
              <p:cNvSpPr/>
              <p:nvPr/>
            </p:nvSpPr>
            <p:spPr>
              <a:xfrm>
                <a:off x="5357825" y="831601"/>
                <a:ext cx="417412" cy="490134"/>
              </a:xfrm>
              <a:prstGeom prst="rect">
                <a:avLst/>
              </a:prstGeom>
            </p:spPr>
            <p:txBody>
              <a:bodyPr wrap="square">
                <a:spAutoFit/>
              </a:bodyPr>
              <a:lstStyle/>
              <a:p>
                <a:pPr fontAlgn="auto">
                  <a:spcBef>
                    <a:spcPts val="0"/>
                  </a:spcBef>
                  <a:spcAft>
                    <a:spcPts val="0"/>
                  </a:spcAft>
                </a:pPr>
                <a:r>
                  <a:rPr lang="fr-FR" sz="2585" i="0" dirty="0">
                    <a:solidFill>
                      <a:prstClr val="white"/>
                    </a:solidFill>
                    <a:latin typeface="Calibri"/>
                    <a:cs typeface="+mn-cs"/>
                    <a:sym typeface="Wingdings"/>
                  </a:rPr>
                  <a:t></a:t>
                </a:r>
                <a:endParaRPr lang="fr-FR" sz="1662" i="0" dirty="0">
                  <a:solidFill>
                    <a:prstClr val="black"/>
                  </a:solidFill>
                  <a:latin typeface="Calibri"/>
                  <a:cs typeface="+mn-cs"/>
                </a:endParaRPr>
              </a:p>
            </p:txBody>
          </p:sp>
          <p:sp>
            <p:nvSpPr>
              <p:cNvPr id="44" name="Rectangle 43"/>
              <p:cNvSpPr/>
              <p:nvPr/>
            </p:nvSpPr>
            <p:spPr>
              <a:xfrm>
                <a:off x="6072790" y="644981"/>
                <a:ext cx="3114955" cy="492443"/>
              </a:xfrm>
              <a:prstGeom prst="rect">
                <a:avLst/>
              </a:prstGeom>
            </p:spPr>
            <p:txBody>
              <a:bodyPr wrap="none">
                <a:spAutoFit/>
              </a:bodyPr>
              <a:lstStyle/>
              <a:p>
                <a:pPr fontAlgn="auto">
                  <a:spcBef>
                    <a:spcPts val="0"/>
                  </a:spcBef>
                  <a:spcAft>
                    <a:spcPts val="0"/>
                  </a:spcAft>
                </a:pPr>
                <a:r>
                  <a:rPr lang="fr-FR" altLang="en-US" sz="2600" i="0" dirty="0" smtClean="0">
                    <a:cs typeface="+mn-cs"/>
                  </a:rPr>
                  <a:t>Analyse du cycle de vie </a:t>
                </a:r>
                <a:endParaRPr lang="fr-FR" altLang="en-US" sz="2600" i="0" dirty="0">
                  <a:cs typeface="+mn-cs"/>
                </a:endParaRPr>
              </a:p>
            </p:txBody>
          </p:sp>
          <p:sp>
            <p:nvSpPr>
              <p:cNvPr id="45" name="Rectangle 44"/>
              <p:cNvSpPr/>
              <p:nvPr/>
            </p:nvSpPr>
            <p:spPr>
              <a:xfrm>
                <a:off x="5570838" y="1531285"/>
                <a:ext cx="3573162" cy="499103"/>
              </a:xfrm>
              <a:prstGeom prst="rect">
                <a:avLst/>
              </a:prstGeom>
            </p:spPr>
            <p:txBody>
              <a:bodyPr wrap="square">
                <a:spAutoFit/>
              </a:bodyPr>
              <a:lstStyle/>
              <a:p>
                <a:pPr algn="ctr" fontAlgn="auto">
                  <a:spcBef>
                    <a:spcPts val="0"/>
                  </a:spcBef>
                  <a:spcAft>
                    <a:spcPts val="0"/>
                  </a:spcAft>
                </a:pPr>
                <a:r>
                  <a:rPr lang="en-US" sz="1292" i="0" dirty="0">
                    <a:solidFill>
                      <a:prstClr val="black"/>
                    </a:solidFill>
                    <a:latin typeface="Calibri"/>
                    <a:cs typeface="+mn-cs"/>
                  </a:rPr>
                  <a:t>Ishihara, K. </a:t>
                </a:r>
                <a:r>
                  <a:rPr lang="en-US" sz="1292" dirty="0">
                    <a:solidFill>
                      <a:prstClr val="black"/>
                    </a:solidFill>
                    <a:latin typeface="Calibri"/>
                    <a:cs typeface="+mn-cs"/>
                  </a:rPr>
                  <a:t>et al</a:t>
                </a:r>
                <a:r>
                  <a:rPr lang="en-US" sz="1292" i="0" dirty="0">
                    <a:solidFill>
                      <a:prstClr val="black"/>
                    </a:solidFill>
                    <a:latin typeface="Calibri"/>
                    <a:cs typeface="+mn-cs"/>
                  </a:rPr>
                  <a:t>. </a:t>
                </a:r>
                <a:r>
                  <a:rPr lang="en-GB" sz="1292" i="0" dirty="0">
                    <a:solidFill>
                      <a:prstClr val="black"/>
                    </a:solidFill>
                    <a:latin typeface="Calibri"/>
                    <a:cs typeface="+mn-cs"/>
                  </a:rPr>
                  <a:t>Life Cycle Analysis </a:t>
                </a:r>
                <a:endParaRPr lang="fr-FR" sz="1292" i="0" dirty="0">
                  <a:solidFill>
                    <a:prstClr val="black"/>
                  </a:solidFill>
                  <a:latin typeface="Calibri"/>
                  <a:cs typeface="+mn-cs"/>
                </a:endParaRPr>
              </a:p>
              <a:p>
                <a:pPr algn="ctr" fontAlgn="auto">
                  <a:spcBef>
                    <a:spcPts val="0"/>
                  </a:spcBef>
                  <a:spcAft>
                    <a:spcPts val="0"/>
                  </a:spcAft>
                </a:pPr>
                <a:r>
                  <a:rPr lang="en-US" sz="1292" dirty="0">
                    <a:solidFill>
                      <a:prstClr val="black"/>
                    </a:solidFill>
                    <a:latin typeface="Calibri"/>
                    <a:cs typeface="+mn-cs"/>
                  </a:rPr>
                  <a:t>Proc. 5</a:t>
                </a:r>
                <a:r>
                  <a:rPr lang="en-US" sz="1292" baseline="30000" dirty="0">
                    <a:solidFill>
                      <a:prstClr val="black"/>
                    </a:solidFill>
                    <a:latin typeface="Calibri"/>
                    <a:cs typeface="+mn-cs"/>
                  </a:rPr>
                  <a:t>th</a:t>
                </a:r>
                <a:r>
                  <a:rPr lang="en-US" sz="1292" dirty="0">
                    <a:solidFill>
                      <a:prstClr val="black"/>
                    </a:solidFill>
                    <a:latin typeface="Calibri"/>
                    <a:cs typeface="+mn-cs"/>
                  </a:rPr>
                  <a:t> Int. Conf. </a:t>
                </a:r>
                <a:r>
                  <a:rPr lang="en-US" sz="1292" dirty="0" err="1">
                    <a:solidFill>
                      <a:prstClr val="black"/>
                    </a:solidFill>
                    <a:latin typeface="Calibri"/>
                    <a:cs typeface="+mn-cs"/>
                  </a:rPr>
                  <a:t>EcoBalance</a:t>
                </a:r>
                <a:r>
                  <a:rPr lang="en-US" sz="1292" i="0" dirty="0">
                    <a:solidFill>
                      <a:prstClr val="black"/>
                    </a:solidFill>
                    <a:latin typeface="Calibri"/>
                    <a:cs typeface="+mn-cs"/>
                  </a:rPr>
                  <a:t>, 293-294</a:t>
                </a:r>
                <a:r>
                  <a:rPr lang="en-GB" sz="1292" i="0" dirty="0">
                    <a:solidFill>
                      <a:prstClr val="black"/>
                    </a:solidFill>
                    <a:latin typeface="Calibri"/>
                    <a:cs typeface="+mn-cs"/>
                  </a:rPr>
                  <a:t> (2009).</a:t>
                </a:r>
                <a:endParaRPr lang="fr-FR" sz="1292" i="0" dirty="0">
                  <a:solidFill>
                    <a:prstClr val="black"/>
                  </a:solidFill>
                  <a:latin typeface="Calibri"/>
                  <a:cs typeface="+mn-cs"/>
                </a:endParaRPr>
              </a:p>
            </p:txBody>
          </p:sp>
        </p:grpSp>
        <p:sp>
          <p:nvSpPr>
            <p:cNvPr id="54" name="Chevron 5"/>
            <p:cNvSpPr/>
            <p:nvPr/>
          </p:nvSpPr>
          <p:spPr>
            <a:xfrm>
              <a:off x="6101653" y="756127"/>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grpSp>
        <p:nvGrpSpPr>
          <p:cNvPr id="4" name="Groupe 3"/>
          <p:cNvGrpSpPr/>
          <p:nvPr/>
        </p:nvGrpSpPr>
        <p:grpSpPr>
          <a:xfrm>
            <a:off x="-23203" y="742707"/>
            <a:ext cx="5700113" cy="5716792"/>
            <a:chOff x="-23203" y="742707"/>
            <a:chExt cx="5700113" cy="5716792"/>
          </a:xfrm>
        </p:grpSpPr>
        <p:grpSp>
          <p:nvGrpSpPr>
            <p:cNvPr id="11" name="Groupe 10"/>
            <p:cNvGrpSpPr/>
            <p:nvPr/>
          </p:nvGrpSpPr>
          <p:grpSpPr>
            <a:xfrm>
              <a:off x="127991" y="5796746"/>
              <a:ext cx="4851461" cy="662753"/>
              <a:chOff x="244112" y="5796746"/>
              <a:chExt cx="4135298" cy="662753"/>
            </a:xfrm>
          </p:grpSpPr>
          <p:sp>
            <p:nvSpPr>
              <p:cNvPr id="8" name="Rectangle à coins arrondis 7"/>
              <p:cNvSpPr/>
              <p:nvPr/>
            </p:nvSpPr>
            <p:spPr>
              <a:xfrm>
                <a:off x="870869" y="5796746"/>
                <a:ext cx="3053059" cy="65659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i="0">
                  <a:solidFill>
                    <a:prstClr val="white"/>
                  </a:solidFill>
                  <a:latin typeface="Calibri"/>
                </a:endParaRPr>
              </a:p>
            </p:txBody>
          </p:sp>
          <p:sp>
            <p:nvSpPr>
              <p:cNvPr id="5" name="ZoneTexte 4"/>
              <p:cNvSpPr txBox="1"/>
              <p:nvPr/>
            </p:nvSpPr>
            <p:spPr>
              <a:xfrm>
                <a:off x="244112" y="5802909"/>
                <a:ext cx="4135298" cy="656590"/>
              </a:xfrm>
              <a:prstGeom prst="rect">
                <a:avLst/>
              </a:prstGeom>
              <a:noFill/>
            </p:spPr>
            <p:txBody>
              <a:bodyPr wrap="square" rtlCol="0">
                <a:spAutoFit/>
              </a:bodyPr>
              <a:lstStyle/>
              <a:p>
                <a:pPr algn="ctr" fontAlgn="auto">
                  <a:lnSpc>
                    <a:spcPts val="2200"/>
                  </a:lnSpc>
                  <a:spcBef>
                    <a:spcPts val="0"/>
                  </a:spcBef>
                  <a:spcAft>
                    <a:spcPts val="0"/>
                  </a:spcAft>
                </a:pPr>
                <a:r>
                  <a:rPr lang="fr-FR" sz="2400" i="0" dirty="0" smtClean="0">
                    <a:solidFill>
                      <a:prstClr val="white"/>
                    </a:solidFill>
                    <a:cs typeface="+mn-cs"/>
                  </a:rPr>
                  <a:t>Energie provenant de</a:t>
                </a:r>
              </a:p>
              <a:p>
                <a:pPr algn="ctr" fontAlgn="auto">
                  <a:lnSpc>
                    <a:spcPts val="2200"/>
                  </a:lnSpc>
                  <a:spcBef>
                    <a:spcPts val="0"/>
                  </a:spcBef>
                  <a:spcAft>
                    <a:spcPts val="0"/>
                  </a:spcAft>
                </a:pPr>
                <a:r>
                  <a:rPr lang="fr-FR" sz="2400" i="0" dirty="0" smtClean="0">
                    <a:solidFill>
                      <a:prstClr val="white"/>
                    </a:solidFill>
                    <a:cs typeface="+mn-cs"/>
                  </a:rPr>
                  <a:t>     centrales thermiques : Non</a:t>
                </a:r>
                <a:endParaRPr lang="fr-FR" sz="2400" b="1" i="0" dirty="0">
                  <a:solidFill>
                    <a:prstClr val="white"/>
                  </a:solidFill>
                  <a:cs typeface="+mn-cs"/>
                </a:endParaRPr>
              </a:p>
            </p:txBody>
          </p:sp>
        </p:grpSp>
        <p:grpSp>
          <p:nvGrpSpPr>
            <p:cNvPr id="21" name="Groupe 20"/>
            <p:cNvGrpSpPr/>
            <p:nvPr/>
          </p:nvGrpSpPr>
          <p:grpSpPr>
            <a:xfrm>
              <a:off x="293705" y="742707"/>
              <a:ext cx="5383205" cy="4858029"/>
              <a:chOff x="4519550" y="636136"/>
              <a:chExt cx="5831807" cy="5262866"/>
            </a:xfrm>
          </p:grpSpPr>
          <p:pic>
            <p:nvPicPr>
              <p:cNvPr id="9" name="Image 8"/>
              <p:cNvPicPr>
                <a:picLocks noChangeAspect="1"/>
              </p:cNvPicPr>
              <p:nvPr/>
            </p:nvPicPr>
            <p:blipFill rotWithShape="1">
              <a:blip r:embed="rId4"/>
              <a:srcRect t="1356" r="3110" b="-1356"/>
              <a:stretch/>
            </p:blipFill>
            <p:spPr>
              <a:xfrm>
                <a:off x="4663949" y="1487084"/>
                <a:ext cx="5211254" cy="4411918"/>
              </a:xfrm>
              <a:prstGeom prst="rect">
                <a:avLst/>
              </a:prstGeom>
            </p:spPr>
          </p:pic>
          <p:sp>
            <p:nvSpPr>
              <p:cNvPr id="35" name="Rectangle 34"/>
              <p:cNvSpPr/>
              <p:nvPr/>
            </p:nvSpPr>
            <p:spPr>
              <a:xfrm>
                <a:off x="4519550" y="636136"/>
                <a:ext cx="5831807" cy="533480"/>
              </a:xfrm>
              <a:prstGeom prst="rect">
                <a:avLst/>
              </a:prstGeom>
            </p:spPr>
            <p:txBody>
              <a:bodyPr wrap="none">
                <a:spAutoFit/>
              </a:bodyPr>
              <a:lstStyle/>
              <a:p>
                <a:pPr defTabSz="844083"/>
                <a:r>
                  <a:rPr lang="fr-FR" altLang="en-US" sz="2600" i="0" dirty="0" smtClean="0"/>
                  <a:t>Importance de la source d’énergie primaire</a:t>
                </a:r>
                <a:endParaRPr lang="fr-FR" altLang="en-US" sz="2600" i="0" dirty="0"/>
              </a:p>
            </p:txBody>
          </p:sp>
        </p:grpSp>
        <p:sp>
          <p:nvSpPr>
            <p:cNvPr id="38" name="Chevron 5"/>
            <p:cNvSpPr/>
            <p:nvPr/>
          </p:nvSpPr>
          <p:spPr>
            <a:xfrm>
              <a:off x="-23203" y="870981"/>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spTree>
    <p:extLst>
      <p:ext uri="{BB962C8B-B14F-4D97-AF65-F5344CB8AC3E}">
        <p14:creationId xmlns:p14="http://schemas.microsoft.com/office/powerpoint/2010/main" val="21390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250" y="1142175"/>
            <a:ext cx="7196138"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ZoneTexte 8"/>
          <p:cNvSpPr txBox="1">
            <a:spLocks noChangeArrowheads="1"/>
          </p:cNvSpPr>
          <p:nvPr/>
        </p:nvSpPr>
        <p:spPr bwMode="auto">
          <a:xfrm>
            <a:off x="1109475" y="3821875"/>
            <a:ext cx="772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prstClr val="black"/>
                </a:solidFill>
                <a:effectLst/>
                <a:uLnTx/>
                <a:uFillTx/>
                <a:latin typeface="Arial Narrow" pitchFamily="34" charset="0"/>
                <a:ea typeface="+mn-ea"/>
                <a:cs typeface="Times New Roman" pitchFamily="18" charset="0"/>
              </a:rPr>
              <a:t>(Li/Na)</a:t>
            </a:r>
          </a:p>
        </p:txBody>
      </p:sp>
      <p:pic>
        <p:nvPicPr>
          <p:cNvPr id="8295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622" y="2212156"/>
            <a:ext cx="22987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131700" y="3721868"/>
            <a:ext cx="1995488" cy="46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Na-ion</a:t>
            </a:r>
            <a:r>
              <a:rPr kumimoji="0" lang="fr-F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batteries</a:t>
            </a:r>
          </a:p>
        </p:txBody>
      </p:sp>
      <p:sp>
        <p:nvSpPr>
          <p:cNvPr id="2" name="Rectangle 1"/>
          <p:cNvSpPr/>
          <p:nvPr/>
        </p:nvSpPr>
        <p:spPr>
          <a:xfrm>
            <a:off x="1876415" y="4431475"/>
            <a:ext cx="2270173" cy="1734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641143" y="5728754"/>
            <a:ext cx="1917845" cy="237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871972" y="4431475"/>
            <a:ext cx="2240631" cy="153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231" r="59879"/>
          <a:stretch/>
        </p:blipFill>
        <p:spPr bwMode="auto">
          <a:xfrm>
            <a:off x="5364187" y="4431474"/>
            <a:ext cx="2674269" cy="176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038456" y="5783178"/>
            <a:ext cx="275132" cy="18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795" y="4415618"/>
            <a:ext cx="20780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0"/>
          <p:cNvSpPr>
            <a:spLocks noChangeArrowheads="1"/>
          </p:cNvSpPr>
          <p:nvPr/>
        </p:nvSpPr>
        <p:spPr bwMode="auto">
          <a:xfrm>
            <a:off x="1719720" y="5626881"/>
            <a:ext cx="23066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00000"/>
                </a:solidFill>
                <a:effectLst/>
                <a:uLnTx/>
                <a:uFillTx/>
                <a:latin typeface="Arial Narrow" pitchFamily="34" charset="0"/>
                <a:ea typeface="+mn-ea"/>
                <a:cs typeface="Arial" pitchFamily="34" charset="0"/>
              </a:rPr>
              <a:t>Redox flow batteries</a:t>
            </a:r>
            <a:endParaRPr kumimoji="0" lang="fr-FR" altLang="fr-FR"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38" name="Groupe 37"/>
          <p:cNvGrpSpPr/>
          <p:nvPr/>
        </p:nvGrpSpPr>
        <p:grpSpPr>
          <a:xfrm>
            <a:off x="819486" y="2041451"/>
            <a:ext cx="10854417" cy="5056503"/>
            <a:chOff x="819486" y="2041451"/>
            <a:chExt cx="10854417" cy="5056503"/>
          </a:xfrm>
        </p:grpSpPr>
        <p:sp>
          <p:nvSpPr>
            <p:cNvPr id="39" name="Rectangle à coins arrondis 38"/>
            <p:cNvSpPr/>
            <p:nvPr/>
          </p:nvSpPr>
          <p:spPr>
            <a:xfrm>
              <a:off x="843604" y="2041451"/>
              <a:ext cx="2903161" cy="206271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4"/>
            <p:cNvGrpSpPr>
              <a:grpSpLocks noChangeAspect="1"/>
            </p:cNvGrpSpPr>
            <p:nvPr/>
          </p:nvGrpSpPr>
          <p:grpSpPr bwMode="auto">
            <a:xfrm>
              <a:off x="819486" y="5707304"/>
              <a:ext cx="9620250" cy="1390650"/>
              <a:chOff x="318" y="3859"/>
              <a:chExt cx="6060" cy="876"/>
            </a:xfrm>
          </p:grpSpPr>
          <p:sp>
            <p:nvSpPr>
              <p:cNvPr id="42" name="AutoShape 3"/>
              <p:cNvSpPr>
                <a:spLocks noChangeAspect="1" noChangeArrowheads="1" noTextEdit="1"/>
              </p:cNvSpPr>
              <p:nvPr/>
            </p:nvSpPr>
            <p:spPr bwMode="auto">
              <a:xfrm>
                <a:off x="1007" y="3859"/>
                <a:ext cx="4333"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black"/>
                  </a:solidFill>
                  <a:effectLst/>
                  <a:uLnTx/>
                  <a:uFillTx/>
                  <a:latin typeface="Arial Narrow" pitchFamily="34" charset="0"/>
                  <a:ea typeface="+mn-ea"/>
                  <a:cs typeface="Arial" pitchFamily="34" charset="0"/>
                </a:endParaRPr>
              </a:p>
            </p:txBody>
          </p:sp>
          <p:sp>
            <p:nvSpPr>
              <p:cNvPr id="43" name="Freeform 5"/>
              <p:cNvSpPr>
                <a:spLocks/>
              </p:cNvSpPr>
              <p:nvPr/>
            </p:nvSpPr>
            <p:spPr bwMode="auto">
              <a:xfrm>
                <a:off x="318" y="4210"/>
                <a:ext cx="5273" cy="250"/>
              </a:xfrm>
              <a:custGeom>
                <a:avLst/>
                <a:gdLst>
                  <a:gd name="T0" fmla="*/ 0 w 19656"/>
                  <a:gd name="T1" fmla="*/ 304 h 1824"/>
                  <a:gd name="T2" fmla="*/ 304 w 19656"/>
                  <a:gd name="T3" fmla="*/ 0 h 1824"/>
                  <a:gd name="T4" fmla="*/ 19352 w 19656"/>
                  <a:gd name="T5" fmla="*/ 0 h 1824"/>
                  <a:gd name="T6" fmla="*/ 19656 w 19656"/>
                  <a:gd name="T7" fmla="*/ 304 h 1824"/>
                  <a:gd name="T8" fmla="*/ 19656 w 19656"/>
                  <a:gd name="T9" fmla="*/ 1520 h 1824"/>
                  <a:gd name="T10" fmla="*/ 19352 w 19656"/>
                  <a:gd name="T11" fmla="*/ 1824 h 1824"/>
                  <a:gd name="T12" fmla="*/ 304 w 19656"/>
                  <a:gd name="T13" fmla="*/ 1824 h 1824"/>
                  <a:gd name="T14" fmla="*/ 0 w 19656"/>
                  <a:gd name="T15" fmla="*/ 1520 h 1824"/>
                  <a:gd name="T16" fmla="*/ 0 w 19656"/>
                  <a:gd name="T17" fmla="*/ 304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56" h="1824">
                    <a:moveTo>
                      <a:pt x="0" y="304"/>
                    </a:moveTo>
                    <a:cubicBezTo>
                      <a:pt x="0" y="137"/>
                      <a:pt x="137" y="0"/>
                      <a:pt x="304" y="0"/>
                    </a:cubicBezTo>
                    <a:lnTo>
                      <a:pt x="19352" y="0"/>
                    </a:lnTo>
                    <a:cubicBezTo>
                      <a:pt x="19520" y="0"/>
                      <a:pt x="19656" y="137"/>
                      <a:pt x="19656" y="304"/>
                    </a:cubicBezTo>
                    <a:lnTo>
                      <a:pt x="19656" y="1520"/>
                    </a:lnTo>
                    <a:cubicBezTo>
                      <a:pt x="19656" y="1688"/>
                      <a:pt x="19520" y="1824"/>
                      <a:pt x="19352" y="1824"/>
                    </a:cubicBezTo>
                    <a:lnTo>
                      <a:pt x="304" y="1824"/>
                    </a:lnTo>
                    <a:cubicBezTo>
                      <a:pt x="137" y="1824"/>
                      <a:pt x="0" y="1688"/>
                      <a:pt x="0" y="1520"/>
                    </a:cubicBezTo>
                    <a:lnTo>
                      <a:pt x="0" y="304"/>
                    </a:lnTo>
                    <a:close/>
                  </a:path>
                </a:pathLst>
              </a:custGeom>
              <a:solidFill>
                <a:schemeClr val="tx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black"/>
                  </a:solidFill>
                  <a:effectLst/>
                  <a:uLnTx/>
                  <a:uFillTx/>
                  <a:latin typeface="Arial Narrow" pitchFamily="34" charset="0"/>
                  <a:ea typeface="+mn-ea"/>
                  <a:cs typeface="Arial" pitchFamily="34" charset="0"/>
                </a:endParaRPr>
              </a:p>
            </p:txBody>
          </p:sp>
          <p:sp>
            <p:nvSpPr>
              <p:cNvPr id="44" name="Rectangle 43"/>
              <p:cNvSpPr>
                <a:spLocks noChangeArrowheads="1"/>
              </p:cNvSpPr>
              <p:nvPr/>
            </p:nvSpPr>
            <p:spPr bwMode="auto">
              <a:xfrm>
                <a:off x="1350" y="4127"/>
                <a:ext cx="502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itchFamily="34" charset="0"/>
                </a:endParaRPr>
              </a:p>
            </p:txBody>
          </p:sp>
          <p:sp>
            <p:nvSpPr>
              <p:cNvPr id="45" name="Rectangle 44"/>
              <p:cNvSpPr>
                <a:spLocks noChangeArrowheads="1"/>
              </p:cNvSpPr>
              <p:nvPr/>
            </p:nvSpPr>
            <p:spPr bwMode="auto">
              <a:xfrm>
                <a:off x="5097" y="4522"/>
                <a:ext cx="18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FFFF00"/>
                    </a:solidFill>
                    <a:effectLst/>
                    <a:uLnTx/>
                    <a:uFillTx/>
                    <a:latin typeface="Arial Narrow" pitchFamily="34" charset="0"/>
                    <a:ea typeface="+mn-ea"/>
                    <a:cs typeface="Arial" pitchFamily="34" charset="0"/>
                  </a:rPr>
                  <a:t>… </a:t>
                </a:r>
                <a:endParaRPr kumimoji="0" lang="fr-FR" altLang="fr-FR"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41" name="Rectangle 40"/>
            <p:cNvSpPr/>
            <p:nvPr/>
          </p:nvSpPr>
          <p:spPr>
            <a:xfrm>
              <a:off x="1223618" y="6208638"/>
              <a:ext cx="10450285"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Aucune d’entre elles n’a atteint un état de maturation suffisant... </a:t>
              </a:r>
              <a:endParaRPr kumimoji="0" lang="fr-FR" sz="240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sp>
        <p:nvSpPr>
          <p:cNvPr id="22" name="ZoneTexte 21"/>
          <p:cNvSpPr txBox="1"/>
          <p:nvPr/>
        </p:nvSpPr>
        <p:spPr>
          <a:xfrm>
            <a:off x="95682" y="54971"/>
            <a:ext cx="2145139" cy="569387"/>
          </a:xfrm>
          <a:prstGeom prst="rect">
            <a:avLst/>
          </a:prstGeom>
          <a:noFill/>
        </p:spPr>
        <p:txBody>
          <a:bodyPr wrap="none" rtlCol="0">
            <a:spAutoFit/>
          </a:bodyPr>
          <a:lstStyle/>
          <a:p>
            <a:r>
              <a:rPr lang="fr-FR" sz="3100" b="1" dirty="0">
                <a:solidFill>
                  <a:schemeClr val="bg1"/>
                </a:solidFill>
              </a:rPr>
              <a:t>U</a:t>
            </a:r>
            <a:r>
              <a:rPr lang="fr-FR" sz="3100" dirty="0">
                <a:solidFill>
                  <a:schemeClr val="bg1"/>
                </a:solidFill>
              </a:rPr>
              <a:t>n autre défi:</a:t>
            </a:r>
          </a:p>
        </p:txBody>
      </p:sp>
      <p:sp>
        <p:nvSpPr>
          <p:cNvPr id="4" name="Rectangle 3"/>
          <p:cNvSpPr/>
          <p:nvPr/>
        </p:nvSpPr>
        <p:spPr>
          <a:xfrm>
            <a:off x="2090546" y="51578"/>
            <a:ext cx="8040791" cy="584775"/>
          </a:xfrm>
          <a:prstGeom prst="rect">
            <a:avLst/>
          </a:prstGeom>
        </p:spPr>
        <p:txBody>
          <a:bodyPr wrap="none">
            <a:spAutoFit/>
          </a:bodyPr>
          <a:lstStyle/>
          <a:p>
            <a:r>
              <a:rPr lang="fr-FR" sz="3100" dirty="0">
                <a:solidFill>
                  <a:schemeClr val="bg1"/>
                </a:solidFill>
              </a:rPr>
              <a:t>Vers des batteries plus vertes et éco-compatibles ….</a:t>
            </a:r>
          </a:p>
        </p:txBody>
      </p:sp>
      <p:pic>
        <p:nvPicPr>
          <p:cNvPr id="24" name="Picture 2" descr="Green recycle logo Royalty Free Vector Image - VectorStock">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238"/>
          <a:stretch/>
        </p:blipFill>
        <p:spPr bwMode="auto">
          <a:xfrm>
            <a:off x="9083330" y="816788"/>
            <a:ext cx="776846" cy="7778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en recycle logo Royalty Free Vector Image - VectorStock">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238"/>
          <a:stretch/>
        </p:blipFill>
        <p:spPr bwMode="auto">
          <a:xfrm>
            <a:off x="88667" y="783471"/>
            <a:ext cx="776846" cy="77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6473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53455" y="641513"/>
            <a:ext cx="855821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ctr" defTabSz="914400" rtl="0" eaLnBrk="1" fontAlgn="base" latinLnBrk="0" hangingPunct="1">
              <a:lnSpc>
                <a:spcPts val="4000"/>
              </a:lnSpc>
              <a:spcBef>
                <a:spcPct val="0"/>
              </a:spcBef>
              <a:spcAft>
                <a:spcPct val="0"/>
              </a:spcAft>
              <a:buClrTx/>
              <a:buSzTx/>
              <a:buFontTx/>
              <a:buNone/>
              <a:tabLst/>
              <a:defRPr/>
            </a:pPr>
            <a:endParaRPr kumimoji="0" lang="en-GB" altLang="ja-JP" sz="40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34" charset="-128"/>
              <a:cs typeface="Arial" pitchFamily="34" charset="0"/>
            </a:endParaRPr>
          </a:p>
        </p:txBody>
      </p:sp>
      <p:pic>
        <p:nvPicPr>
          <p:cNvPr id="2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05" b="34867"/>
          <a:stretch/>
        </p:blipFill>
        <p:spPr bwMode="auto">
          <a:xfrm>
            <a:off x="7557318" y="1327143"/>
            <a:ext cx="1949222" cy="167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6858"/>
          <a:stretch/>
        </p:blipFill>
        <p:spPr bwMode="auto">
          <a:xfrm>
            <a:off x="653455" y="1327143"/>
            <a:ext cx="1949223" cy="167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327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811" y="1188914"/>
            <a:ext cx="4760413" cy="19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e 7"/>
          <p:cNvGrpSpPr/>
          <p:nvPr/>
        </p:nvGrpSpPr>
        <p:grpSpPr>
          <a:xfrm>
            <a:off x="122844" y="3204261"/>
            <a:ext cx="11652728" cy="3268502"/>
            <a:chOff x="122844" y="3204261"/>
            <a:chExt cx="11652728" cy="3268502"/>
          </a:xfrm>
        </p:grpSpPr>
        <p:sp>
          <p:nvSpPr>
            <p:cNvPr id="3" name="Flèche droite 2"/>
            <p:cNvSpPr/>
            <p:nvPr/>
          </p:nvSpPr>
          <p:spPr>
            <a:xfrm rot="5400000">
              <a:off x="4804786" y="2910854"/>
              <a:ext cx="423841" cy="10106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44" y="3883631"/>
              <a:ext cx="11652728" cy="258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e 4"/>
          <p:cNvGrpSpPr/>
          <p:nvPr/>
        </p:nvGrpSpPr>
        <p:grpSpPr>
          <a:xfrm>
            <a:off x="-64983" y="3373443"/>
            <a:ext cx="9970983" cy="3563091"/>
            <a:chOff x="-64983" y="3373443"/>
            <a:chExt cx="9970983" cy="3563091"/>
          </a:xfrm>
        </p:grpSpPr>
        <p:grpSp>
          <p:nvGrpSpPr>
            <p:cNvPr id="12" name="Groupe 11"/>
            <p:cNvGrpSpPr/>
            <p:nvPr/>
          </p:nvGrpSpPr>
          <p:grpSpPr>
            <a:xfrm>
              <a:off x="-64983" y="3629039"/>
              <a:ext cx="9970983" cy="3307495"/>
              <a:chOff x="72922" y="2133600"/>
              <a:chExt cx="9738734" cy="3315770"/>
            </a:xfrm>
          </p:grpSpPr>
          <p:sp>
            <p:nvSpPr>
              <p:cNvPr id="36" name="Rectangle 35"/>
              <p:cNvSpPr/>
              <p:nvPr/>
            </p:nvSpPr>
            <p:spPr>
              <a:xfrm>
                <a:off x="159656" y="2133600"/>
                <a:ext cx="9652000" cy="328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e 37"/>
              <p:cNvGrpSpPr/>
              <p:nvPr/>
            </p:nvGrpSpPr>
            <p:grpSpPr>
              <a:xfrm>
                <a:off x="72922" y="2235204"/>
                <a:ext cx="8520339" cy="3214166"/>
                <a:chOff x="303621" y="3632728"/>
                <a:chExt cx="8520339" cy="3214166"/>
              </a:xfrm>
            </p:grpSpPr>
            <p:pic>
              <p:nvPicPr>
                <p:cNvPr id="3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831" t="17527" r="37426" b="12530"/>
                <a:stretch/>
              </p:blipFill>
              <p:spPr bwMode="auto">
                <a:xfrm>
                  <a:off x="4266879" y="4099560"/>
                  <a:ext cx="1579727" cy="1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03621" y="3632728"/>
                  <a:ext cx="8226380" cy="354186"/>
                </a:xfrm>
                <a:prstGeom prst="rect">
                  <a:avLst/>
                </a:prstGeom>
              </p:spPr>
              <p:txBody>
                <a:bodyPr wrap="squar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4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Développer des batteries </a:t>
                  </a:r>
                  <a:r>
                    <a:rPr kumimoji="0" lang="fr-FR" sz="2400" b="0" i="0" u="none" strike="noStrike" kern="1200" cap="none" spc="0" normalizeH="0" baseline="0" noProof="0" dirty="0" err="1" smtClean="0">
                      <a:ln>
                        <a:noFill/>
                      </a:ln>
                      <a:solidFill>
                        <a:prstClr val="black"/>
                      </a:solidFill>
                      <a:effectLst/>
                      <a:uLnTx/>
                      <a:uFillTx/>
                      <a:latin typeface="Arial Narrow" pitchFamily="34" charset="0"/>
                      <a:ea typeface="+mn-ea"/>
                      <a:cs typeface="Arial" pitchFamily="34" charset="0"/>
                    </a:rPr>
                    <a:t>Na-ion</a:t>
                  </a:r>
                  <a:r>
                    <a:rPr kumimoji="0" lang="fr-FR" sz="24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t>
                  </a:r>
                  <a:r>
                    <a:rPr kumimoji="0" lang="fr-FR" sz="20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t>
                  </a:r>
                  <a:r>
                    <a:rPr kumimoji="0" lang="fr-FR" sz="24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Une technologie Française </a:t>
                  </a:r>
                  <a:endPar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pic>
              <p:nvPicPr>
                <p:cNvPr id="4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0067" y="4188882"/>
                  <a:ext cx="2436812"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Image 41"/>
                <p:cNvPicPr>
                  <a:picLocks noChangeAspect="1"/>
                </p:cNvPicPr>
                <p:nvPr/>
              </p:nvPicPr>
              <p:blipFill>
                <a:blip r:embed="rId8"/>
                <a:stretch>
                  <a:fillRect/>
                </a:stretch>
              </p:blipFill>
              <p:spPr>
                <a:xfrm>
                  <a:off x="5905367" y="4147076"/>
                  <a:ext cx="2728068" cy="1897594"/>
                </a:xfrm>
                <a:prstGeom prst="rect">
                  <a:avLst/>
                </a:prstGeom>
              </p:spPr>
            </p:pic>
            <p:sp>
              <p:nvSpPr>
                <p:cNvPr id="43" name="ZoneTexte 42"/>
                <p:cNvSpPr txBox="1"/>
                <p:nvPr/>
              </p:nvSpPr>
              <p:spPr>
                <a:xfrm>
                  <a:off x="6445492" y="4147076"/>
                  <a:ext cx="120898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Carbone</a:t>
                  </a:r>
                  <a:endParaRPr kumimoji="0" lang="fr-FR" sz="2400" b="1"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44" name="Rectangle à coins arrondis 43"/>
                <p:cNvSpPr/>
                <p:nvPr/>
              </p:nvSpPr>
              <p:spPr>
                <a:xfrm>
                  <a:off x="1490906" y="4057224"/>
                  <a:ext cx="7333054" cy="20725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Calibri"/>
                    <a:ea typeface="+mn-ea"/>
                    <a:cs typeface="+mn-cs"/>
                  </a:endParaRPr>
                </a:p>
              </p:txBody>
            </p:sp>
            <p:pic>
              <p:nvPicPr>
                <p:cNvPr id="45" name="Image 44"/>
                <p:cNvPicPr>
                  <a:picLocks noChangeAspect="1"/>
                </p:cNvPicPr>
                <p:nvPr/>
              </p:nvPicPr>
              <p:blipFill>
                <a:blip r:embed="rId9"/>
                <a:stretch>
                  <a:fillRect/>
                </a:stretch>
              </p:blipFill>
              <p:spPr>
                <a:xfrm>
                  <a:off x="2547086" y="6259061"/>
                  <a:ext cx="5338537" cy="587833"/>
                </a:xfrm>
                <a:prstGeom prst="rect">
                  <a:avLst/>
                </a:prstGeom>
              </p:spPr>
            </p:pic>
          </p:grpSp>
        </p:grpSp>
        <p:pic>
          <p:nvPicPr>
            <p:cNvPr id="23"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2418" y="3373443"/>
              <a:ext cx="1477567" cy="76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ZoneTexte 24"/>
          <p:cNvSpPr txBox="1"/>
          <p:nvPr/>
        </p:nvSpPr>
        <p:spPr>
          <a:xfrm>
            <a:off x="3243624" y="180397"/>
            <a:ext cx="3546163" cy="493405"/>
          </a:xfrm>
          <a:prstGeom prst="rect">
            <a:avLst/>
          </a:prstGeom>
          <a:noFill/>
        </p:spPr>
        <p:txBody>
          <a:bodyPr wrap="none" rtlCol="0">
            <a:spAutoFit/>
          </a:bodyPr>
          <a:lstStyle/>
          <a:p>
            <a:pPr marL="0" marR="0" lvl="0" indent="0" algn="ctr" defTabSz="914400" rtl="0" eaLnBrk="1" fontAlgn="base" latinLnBrk="0" hangingPunct="1">
              <a:lnSpc>
                <a:spcPts val="3100"/>
              </a:lnSpc>
              <a:spcBef>
                <a:spcPct val="0"/>
              </a:spcBef>
              <a:spcAft>
                <a:spcPct val="0"/>
              </a:spcAft>
              <a:buClrTx/>
              <a:buSzTx/>
              <a:buFontTx/>
              <a:buNone/>
              <a:tabLst/>
              <a:defRPr/>
            </a:pPr>
            <a:r>
              <a:rPr kumimoji="0" lang="en-US" sz="3600" b="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D</a:t>
            </a:r>
            <a:r>
              <a:rPr kumimoji="0" lang="en-US" sz="360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u Li-ion au Na-ion </a:t>
            </a:r>
          </a:p>
        </p:txBody>
      </p:sp>
      <p:pic>
        <p:nvPicPr>
          <p:cNvPr id="26" name="Picture 57" descr="recyclage"/>
          <p:cNvPicPr>
            <a:picLocks noChangeAspect="1" noChangeArrowheads="1"/>
          </p:cNvPicPr>
          <p:nvPr/>
        </p:nvPicPr>
        <p:blipFill>
          <a:blip r:embed="rId11" cstate="print">
            <a:clrChange>
              <a:clrFrom>
                <a:srgbClr val="FFFFFF"/>
              </a:clrFrom>
              <a:clrTo>
                <a:srgbClr val="FFFFFF">
                  <a:alpha val="0"/>
                </a:srgbClr>
              </a:clrTo>
            </a:clrChange>
          </a:blip>
          <a:srcRect r="5305" b="7928"/>
          <a:stretch>
            <a:fillRect/>
          </a:stretch>
        </p:blipFill>
        <p:spPr bwMode="auto">
          <a:xfrm rot="4360973">
            <a:off x="295948" y="-188645"/>
            <a:ext cx="794703" cy="1005829"/>
          </a:xfrm>
          <a:prstGeom prst="rect">
            <a:avLst/>
          </a:prstGeom>
          <a:noFill/>
        </p:spPr>
      </p:pic>
    </p:spTree>
    <p:extLst>
      <p:ext uri="{BB962C8B-B14F-4D97-AF65-F5344CB8AC3E}">
        <p14:creationId xmlns:p14="http://schemas.microsoft.com/office/powerpoint/2010/main" val="34111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74169" y="16625"/>
            <a:ext cx="265810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Plan de l’exposé</a:t>
            </a:r>
            <a:endParaRPr kumimoji="0" lang="fr-FR"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sp>
        <p:nvSpPr>
          <p:cNvPr id="3" name="Chevron 2"/>
          <p:cNvSpPr>
            <a:spLocks noChangeArrowheads="1"/>
          </p:cNvSpPr>
          <p:nvPr/>
        </p:nvSpPr>
        <p:spPr bwMode="auto">
          <a:xfrm>
            <a:off x="148828" y="1123405"/>
            <a:ext cx="396398" cy="327603"/>
          </a:xfrm>
          <a:prstGeom prst="chevron">
            <a:avLst>
              <a:gd name="adj" fmla="val 43319"/>
            </a:avLst>
          </a:prstGeom>
          <a:solidFill>
            <a:srgbClr val="33CCFF">
              <a:alpha val="76862"/>
            </a:srgbClr>
          </a:solidFill>
          <a:ln w="25400" algn="ctr">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a:ln>
                <a:noFill/>
              </a:ln>
              <a:solidFill>
                <a:prstClr val="black"/>
              </a:solidFill>
              <a:effectLst/>
              <a:uLnTx/>
              <a:uFillTx/>
              <a:latin typeface="Arial"/>
              <a:ea typeface="+mn-ea"/>
              <a:cs typeface="Arial" pitchFamily="34" charset="0"/>
            </a:endParaRPr>
          </a:p>
        </p:txBody>
      </p:sp>
      <p:sp>
        <p:nvSpPr>
          <p:cNvPr id="8" name="Rectangle 7"/>
          <p:cNvSpPr/>
          <p:nvPr/>
        </p:nvSpPr>
        <p:spPr>
          <a:xfrm>
            <a:off x="782874" y="1526755"/>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sym typeface="Wingdings"/>
              </a:rPr>
              <a:t></a:t>
            </a:r>
            <a:endParaRPr kumimoji="0" lang="fr-FR"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endParaRPr>
          </a:p>
        </p:txBody>
      </p:sp>
      <p:sp>
        <p:nvSpPr>
          <p:cNvPr id="5" name="ZoneTexte 4"/>
          <p:cNvSpPr txBox="1"/>
          <p:nvPr/>
        </p:nvSpPr>
        <p:spPr>
          <a:xfrm>
            <a:off x="545226" y="1003535"/>
            <a:ext cx="2331087" cy="5693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I</a:t>
            </a:r>
            <a:r>
              <a:rPr kumimoji="0" lang="fr-FR" sz="31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ntroduction</a:t>
            </a:r>
            <a:r>
              <a:rPr kumimoji="0" lang="fr-FR" sz="3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a:t>
            </a:r>
            <a:endParaRPr kumimoji="0" lang="fr-FR" sz="30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6" name="ZoneTexte 5"/>
          <p:cNvSpPr txBox="1"/>
          <p:nvPr/>
        </p:nvSpPr>
        <p:spPr>
          <a:xfrm>
            <a:off x="1308559" y="1582246"/>
            <a:ext cx="7835443"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Positionnement des batteries dans la transition énergétique</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25" name="Rectangle 24"/>
          <p:cNvSpPr/>
          <p:nvPr/>
        </p:nvSpPr>
        <p:spPr>
          <a:xfrm>
            <a:off x="782874" y="1974680"/>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sym typeface="Wingdings"/>
              </a:rPr>
              <a:t></a:t>
            </a:r>
            <a:endParaRPr kumimoji="0" lang="fr-FR"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endParaRPr>
          </a:p>
        </p:txBody>
      </p:sp>
      <p:sp>
        <p:nvSpPr>
          <p:cNvPr id="26" name="ZoneTexte 25"/>
          <p:cNvSpPr txBox="1"/>
          <p:nvPr/>
        </p:nvSpPr>
        <p:spPr>
          <a:xfrm>
            <a:off x="1308559" y="2030171"/>
            <a:ext cx="8441327"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La technologie à ion Li: Fonctionnement et développement</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29" name="ZoneTexte 28"/>
          <p:cNvSpPr txBox="1"/>
          <p:nvPr/>
        </p:nvSpPr>
        <p:spPr>
          <a:xfrm>
            <a:off x="545226" y="3105636"/>
            <a:ext cx="6843540" cy="477054"/>
          </a:xfrm>
          <a:prstGeom prst="rect">
            <a:avLst/>
          </a:prstGeom>
          <a:noFill/>
        </p:spPr>
        <p:txBody>
          <a:bodyPr wrap="none" rtlCol="0">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fr-FR" sz="3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a:t>
            </a:r>
            <a:r>
              <a:rPr kumimoji="0" lang="fr-FR" sz="31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cience et innovation au niveau des batteries </a:t>
            </a:r>
            <a:endParaRPr kumimoji="0" lang="fr-FR" sz="31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31" name="Chevron 30"/>
          <p:cNvSpPr>
            <a:spLocks noChangeArrowheads="1"/>
          </p:cNvSpPr>
          <p:nvPr/>
        </p:nvSpPr>
        <p:spPr bwMode="auto">
          <a:xfrm>
            <a:off x="148828" y="3150240"/>
            <a:ext cx="396398" cy="327603"/>
          </a:xfrm>
          <a:prstGeom prst="chevron">
            <a:avLst>
              <a:gd name="adj" fmla="val 43319"/>
            </a:avLst>
          </a:prstGeom>
          <a:solidFill>
            <a:srgbClr val="33CCFF">
              <a:alpha val="76862"/>
            </a:srgbClr>
          </a:solidFill>
          <a:ln w="25400" algn="ctr">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a:ln>
                <a:noFill/>
              </a:ln>
              <a:solidFill>
                <a:prstClr val="black"/>
              </a:solidFill>
              <a:effectLst/>
              <a:uLnTx/>
              <a:uFillTx/>
              <a:latin typeface="Arial"/>
              <a:ea typeface="+mn-ea"/>
              <a:cs typeface="Arial" pitchFamily="34" charset="0"/>
            </a:endParaRPr>
          </a:p>
        </p:txBody>
      </p:sp>
      <p:sp>
        <p:nvSpPr>
          <p:cNvPr id="32" name="Rectangle 31"/>
          <p:cNvSpPr/>
          <p:nvPr/>
        </p:nvSpPr>
        <p:spPr>
          <a:xfrm>
            <a:off x="782874" y="3484824"/>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sym typeface="Wingdings"/>
              </a:rPr>
              <a:t></a:t>
            </a:r>
            <a:endParaRPr kumimoji="0" lang="fr-FR"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endParaRPr>
          </a:p>
        </p:txBody>
      </p:sp>
      <p:sp>
        <p:nvSpPr>
          <p:cNvPr id="33" name="ZoneTexte 32"/>
          <p:cNvSpPr txBox="1"/>
          <p:nvPr/>
        </p:nvSpPr>
        <p:spPr>
          <a:xfrm>
            <a:off x="1288141" y="3564205"/>
            <a:ext cx="8597441"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Performances, durabilité, éco-compatibilité</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35" name="Rectangle 34"/>
          <p:cNvSpPr/>
          <p:nvPr/>
        </p:nvSpPr>
        <p:spPr>
          <a:xfrm>
            <a:off x="782874" y="3925477"/>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sym typeface="Wingdings"/>
              </a:rPr>
              <a:t></a:t>
            </a:r>
            <a:endParaRPr kumimoji="0" lang="fr-FR"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endParaRPr>
          </a:p>
        </p:txBody>
      </p:sp>
      <p:sp>
        <p:nvSpPr>
          <p:cNvPr id="36" name="ZoneTexte 35"/>
          <p:cNvSpPr txBox="1"/>
          <p:nvPr/>
        </p:nvSpPr>
        <p:spPr>
          <a:xfrm>
            <a:off x="545226" y="5177075"/>
            <a:ext cx="1960793" cy="477054"/>
          </a:xfrm>
          <a:prstGeom prst="rect">
            <a:avLst/>
          </a:prstGeom>
          <a:noFill/>
        </p:spPr>
        <p:txBody>
          <a:bodyPr wrap="none" rtlCol="0">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fr-FR" sz="3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C</a:t>
            </a:r>
            <a:r>
              <a:rPr kumimoji="0" lang="fr-FR" sz="31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onclusions</a:t>
            </a:r>
            <a:endParaRPr kumimoji="0" lang="fr-FR" sz="31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37" name="Chevron 36"/>
          <p:cNvSpPr>
            <a:spLocks noChangeArrowheads="1"/>
          </p:cNvSpPr>
          <p:nvPr/>
        </p:nvSpPr>
        <p:spPr bwMode="auto">
          <a:xfrm>
            <a:off x="148828" y="5177075"/>
            <a:ext cx="396398" cy="327603"/>
          </a:xfrm>
          <a:prstGeom prst="chevron">
            <a:avLst>
              <a:gd name="adj" fmla="val 43319"/>
            </a:avLst>
          </a:prstGeom>
          <a:solidFill>
            <a:srgbClr val="33CCFF">
              <a:alpha val="76862"/>
            </a:srgbClr>
          </a:solidFill>
          <a:ln w="25400" algn="ctr">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a:ln>
                <a:noFill/>
              </a:ln>
              <a:solidFill>
                <a:prstClr val="black"/>
              </a:solidFill>
              <a:effectLst/>
              <a:uLnTx/>
              <a:uFillTx/>
              <a:latin typeface="Arial"/>
              <a:ea typeface="+mn-ea"/>
              <a:cs typeface="Arial" pitchFamily="34" charset="0"/>
            </a:endParaRPr>
          </a:p>
        </p:txBody>
      </p:sp>
      <p:sp>
        <p:nvSpPr>
          <p:cNvPr id="19" name="ZoneTexte 18"/>
          <p:cNvSpPr txBox="1"/>
          <p:nvPr/>
        </p:nvSpPr>
        <p:spPr>
          <a:xfrm>
            <a:off x="1288140" y="3997370"/>
            <a:ext cx="8597441"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Ressources et recyclage </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20" name="Rectangle 19"/>
          <p:cNvSpPr/>
          <p:nvPr/>
        </p:nvSpPr>
        <p:spPr>
          <a:xfrm>
            <a:off x="782874" y="5623052"/>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sym typeface="Wingdings"/>
              </a:rPr>
              <a:t></a:t>
            </a:r>
            <a:endParaRPr kumimoji="0" lang="fr-FR" sz="2800" b="0" i="1" u="none" strike="noStrike" kern="1200" cap="none" spc="0" normalizeH="0" baseline="0" noProof="0" dirty="0">
              <a:ln>
                <a:noFill/>
              </a:ln>
              <a:solidFill>
                <a:srgbClr val="009900"/>
              </a:solidFill>
              <a:effectLst/>
              <a:uLnTx/>
              <a:uFillTx/>
              <a:latin typeface="Arial Narrow" pitchFamily="34" charset="0"/>
              <a:ea typeface="+mn-ea"/>
              <a:cs typeface="Arial" pitchFamily="34" charset="0"/>
            </a:endParaRPr>
          </a:p>
        </p:txBody>
      </p:sp>
      <p:sp>
        <p:nvSpPr>
          <p:cNvPr id="21" name="ZoneTexte 20"/>
          <p:cNvSpPr txBox="1"/>
          <p:nvPr/>
        </p:nvSpPr>
        <p:spPr>
          <a:xfrm>
            <a:off x="1267722" y="5694945"/>
            <a:ext cx="8597441"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Les batteries: cadre législatif européen </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Tree>
    <p:extLst>
      <p:ext uri="{BB962C8B-B14F-4D97-AF65-F5344CB8AC3E}">
        <p14:creationId xmlns:p14="http://schemas.microsoft.com/office/powerpoint/2010/main" val="2527520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5"/>
          <p:cNvSpPr txBox="1">
            <a:spLocks noChangeArrowheads="1"/>
          </p:cNvSpPr>
          <p:nvPr/>
        </p:nvSpPr>
        <p:spPr bwMode="auto">
          <a:xfrm>
            <a:off x="773294" y="150594"/>
            <a:ext cx="7863018" cy="4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lnSpc>
                <a:spcPts val="3100"/>
              </a:lnSpc>
              <a:spcBef>
                <a:spcPct val="0"/>
              </a:spcBef>
              <a:buFontTx/>
              <a:buNone/>
            </a:pPr>
            <a:r>
              <a:rPr lang="fr-FR" altLang="fr-FR" sz="2800" b="1" i="0" dirty="0" smtClean="0">
                <a:solidFill>
                  <a:schemeClr val="bg1"/>
                </a:solidFill>
                <a:latin typeface="Arial Narrow" pitchFamily="34" charset="0"/>
              </a:rPr>
              <a:t>L</a:t>
            </a:r>
            <a:r>
              <a:rPr lang="fr-FR" altLang="fr-FR" sz="2800" i="0" dirty="0" smtClean="0">
                <a:solidFill>
                  <a:schemeClr val="bg1"/>
                </a:solidFill>
                <a:latin typeface="Arial Narrow" pitchFamily="34" charset="0"/>
              </a:rPr>
              <a:t>a technologie  Na</a:t>
            </a:r>
            <a:r>
              <a:rPr lang="fr-FR" altLang="fr-FR" sz="2800" i="0" baseline="-25000" dirty="0" smtClean="0">
                <a:solidFill>
                  <a:schemeClr val="bg1"/>
                </a:solidFill>
                <a:latin typeface="Arial Narrow" pitchFamily="34" charset="0"/>
              </a:rPr>
              <a:t>3</a:t>
            </a:r>
            <a:r>
              <a:rPr lang="fr-FR" altLang="fr-FR" sz="2800" i="0" dirty="0" smtClean="0">
                <a:solidFill>
                  <a:schemeClr val="bg1"/>
                </a:solidFill>
                <a:latin typeface="Arial Narrow" pitchFamily="34" charset="0"/>
              </a:rPr>
              <a:t>V</a:t>
            </a:r>
            <a:r>
              <a:rPr lang="fr-FR" altLang="fr-FR" sz="2800" i="0" baseline="-25000" dirty="0" smtClean="0">
                <a:solidFill>
                  <a:schemeClr val="bg1"/>
                </a:solidFill>
                <a:latin typeface="Arial Narrow" pitchFamily="34" charset="0"/>
              </a:rPr>
              <a:t>2</a:t>
            </a:r>
            <a:r>
              <a:rPr lang="fr-FR" altLang="fr-FR" sz="2800" i="0" dirty="0" smtClean="0">
                <a:solidFill>
                  <a:schemeClr val="bg1"/>
                </a:solidFill>
                <a:latin typeface="Arial Narrow" pitchFamily="34" charset="0"/>
              </a:rPr>
              <a:t>(PO</a:t>
            </a:r>
            <a:r>
              <a:rPr lang="fr-FR" altLang="fr-FR" sz="2800" i="0" baseline="-25000" dirty="0" smtClean="0">
                <a:solidFill>
                  <a:schemeClr val="bg1"/>
                </a:solidFill>
                <a:latin typeface="Arial Narrow" pitchFamily="34" charset="0"/>
              </a:rPr>
              <a:t>4</a:t>
            </a:r>
            <a:r>
              <a:rPr lang="fr-FR" altLang="fr-FR" sz="2800" i="0" dirty="0" smtClean="0">
                <a:solidFill>
                  <a:schemeClr val="bg1"/>
                </a:solidFill>
                <a:latin typeface="Arial Narrow" pitchFamily="34" charset="0"/>
              </a:rPr>
              <a:t>)</a:t>
            </a:r>
            <a:r>
              <a:rPr lang="fr-FR" altLang="fr-FR" sz="2800" i="0" baseline="-25000" dirty="0" smtClean="0">
                <a:solidFill>
                  <a:schemeClr val="bg1"/>
                </a:solidFill>
                <a:latin typeface="Arial Narrow" pitchFamily="34" charset="0"/>
              </a:rPr>
              <a:t>2</a:t>
            </a:r>
            <a:r>
              <a:rPr lang="fr-FR" altLang="fr-FR" sz="2800" i="0" dirty="0" smtClean="0">
                <a:solidFill>
                  <a:schemeClr val="bg1"/>
                </a:solidFill>
                <a:latin typeface="Arial Narrow" pitchFamily="34" charset="0"/>
              </a:rPr>
              <a:t>F</a:t>
            </a:r>
            <a:r>
              <a:rPr lang="fr-FR" altLang="fr-FR" sz="2800" i="0" baseline="-25000" dirty="0" smtClean="0">
                <a:solidFill>
                  <a:schemeClr val="bg1"/>
                </a:solidFill>
                <a:latin typeface="Arial Narrow" pitchFamily="34" charset="0"/>
              </a:rPr>
              <a:t>3</a:t>
            </a:r>
            <a:r>
              <a:rPr lang="fr-FR" altLang="fr-FR" sz="2800" i="0" dirty="0" smtClean="0">
                <a:solidFill>
                  <a:schemeClr val="bg1"/>
                </a:solidFill>
                <a:latin typeface="Arial Narrow" pitchFamily="34" charset="0"/>
              </a:rPr>
              <a:t>/C: Le 1</a:t>
            </a:r>
            <a:r>
              <a:rPr lang="fr-FR" altLang="fr-FR" sz="2800" i="0" baseline="30000" dirty="0" smtClean="0">
                <a:solidFill>
                  <a:schemeClr val="bg1"/>
                </a:solidFill>
                <a:latin typeface="Arial Narrow" pitchFamily="34" charset="0"/>
              </a:rPr>
              <a:t>er</a:t>
            </a:r>
            <a:r>
              <a:rPr lang="fr-FR" altLang="fr-FR" sz="2800" i="0" dirty="0" smtClean="0">
                <a:solidFill>
                  <a:schemeClr val="bg1"/>
                </a:solidFill>
                <a:latin typeface="Arial Narrow" pitchFamily="34" charset="0"/>
              </a:rPr>
              <a:t> prototype 18650</a:t>
            </a:r>
            <a:endParaRPr lang="fr-FR" altLang="fr-FR" sz="2600" i="0" dirty="0">
              <a:solidFill>
                <a:schemeClr val="bg1"/>
              </a:solidFill>
              <a:latin typeface="Arial Narrow" pitchFamily="34" charset="0"/>
            </a:endParaRPr>
          </a:p>
        </p:txBody>
      </p:sp>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75" b="13771"/>
          <a:stretch/>
        </p:blipFill>
        <p:spPr bwMode="auto">
          <a:xfrm>
            <a:off x="1053547" y="1591015"/>
            <a:ext cx="3276007" cy="201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9" b="12979"/>
          <a:stretch/>
        </p:blipFill>
        <p:spPr bwMode="auto">
          <a:xfrm>
            <a:off x="960896" y="3909955"/>
            <a:ext cx="3428291" cy="217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rot="16200000">
            <a:off x="-67118" y="4787853"/>
            <a:ext cx="1938351" cy="338554"/>
          </a:xfrm>
          <a:prstGeom prst="rect">
            <a:avLst/>
          </a:prstGeom>
          <a:noFill/>
        </p:spPr>
        <p:txBody>
          <a:bodyPr wrap="none" rtlCol="0">
            <a:spAutoFit/>
          </a:bodyPr>
          <a:lstStyle/>
          <a:p>
            <a:r>
              <a:rPr lang="fr-FR" sz="1600" dirty="0" smtClean="0"/>
              <a:t>Décharge capacité (%) </a:t>
            </a:r>
            <a:endParaRPr lang="fr-FR" sz="1600" dirty="0"/>
          </a:p>
        </p:txBody>
      </p:sp>
      <p:sp>
        <p:nvSpPr>
          <p:cNvPr id="27" name="ZoneTexte 26"/>
          <p:cNvSpPr txBox="1"/>
          <p:nvPr/>
        </p:nvSpPr>
        <p:spPr>
          <a:xfrm rot="16200000">
            <a:off x="243133" y="2294842"/>
            <a:ext cx="1220206" cy="338554"/>
          </a:xfrm>
          <a:prstGeom prst="rect">
            <a:avLst/>
          </a:prstGeom>
          <a:noFill/>
        </p:spPr>
        <p:txBody>
          <a:bodyPr wrap="none" rtlCol="0">
            <a:spAutoFit/>
          </a:bodyPr>
          <a:lstStyle/>
          <a:p>
            <a:r>
              <a:rPr lang="fr-FR" sz="1600" dirty="0" smtClean="0"/>
              <a:t>capacité (Ah) </a:t>
            </a:r>
            <a:endParaRPr lang="fr-FR" sz="1600" dirty="0"/>
          </a:p>
        </p:txBody>
      </p:sp>
      <p:sp>
        <p:nvSpPr>
          <p:cNvPr id="30" name="ZoneTexte 29"/>
          <p:cNvSpPr txBox="1"/>
          <p:nvPr/>
        </p:nvSpPr>
        <p:spPr>
          <a:xfrm>
            <a:off x="2153149" y="3649400"/>
            <a:ext cx="1229824" cy="338554"/>
          </a:xfrm>
          <a:prstGeom prst="rect">
            <a:avLst/>
          </a:prstGeom>
          <a:noFill/>
        </p:spPr>
        <p:txBody>
          <a:bodyPr wrap="none" rtlCol="0">
            <a:spAutoFit/>
          </a:bodyPr>
          <a:lstStyle/>
          <a:p>
            <a:r>
              <a:rPr lang="fr-FR" sz="1600" dirty="0" smtClean="0"/>
              <a:t>N° de cycles  </a:t>
            </a:r>
            <a:endParaRPr lang="fr-FR" sz="1600" dirty="0"/>
          </a:p>
        </p:txBody>
      </p:sp>
      <p:sp>
        <p:nvSpPr>
          <p:cNvPr id="31" name="ZoneTexte 30"/>
          <p:cNvSpPr txBox="1"/>
          <p:nvPr/>
        </p:nvSpPr>
        <p:spPr>
          <a:xfrm>
            <a:off x="1543700" y="6092496"/>
            <a:ext cx="2140330" cy="338554"/>
          </a:xfrm>
          <a:prstGeom prst="rect">
            <a:avLst/>
          </a:prstGeom>
          <a:noFill/>
        </p:spPr>
        <p:txBody>
          <a:bodyPr wrap="none" rtlCol="0">
            <a:spAutoFit/>
          </a:bodyPr>
          <a:lstStyle/>
          <a:p>
            <a:r>
              <a:rPr lang="fr-FR" sz="1600" dirty="0" smtClean="0"/>
              <a:t>Régime de décharge en C</a:t>
            </a:r>
            <a:endParaRPr lang="fr-FR" sz="1600" dirty="0"/>
          </a:p>
        </p:txBody>
      </p:sp>
      <p:sp>
        <p:nvSpPr>
          <p:cNvPr id="35" name="ZoneTexte 34"/>
          <p:cNvSpPr txBox="1"/>
          <p:nvPr/>
        </p:nvSpPr>
        <p:spPr>
          <a:xfrm>
            <a:off x="3043021" y="1989732"/>
            <a:ext cx="1114408" cy="338554"/>
          </a:xfrm>
          <a:prstGeom prst="rect">
            <a:avLst/>
          </a:prstGeom>
          <a:noFill/>
        </p:spPr>
        <p:txBody>
          <a:bodyPr wrap="none" rtlCol="0">
            <a:spAutoFit/>
          </a:bodyPr>
          <a:lstStyle/>
          <a:p>
            <a:r>
              <a:rPr lang="fr-FR" sz="1600" b="1" dirty="0" smtClean="0"/>
              <a:t>4000 cycles</a:t>
            </a:r>
            <a:endParaRPr lang="fr-FR" sz="1600" b="1" dirty="0"/>
          </a:p>
        </p:txBody>
      </p:sp>
      <p:grpSp>
        <p:nvGrpSpPr>
          <p:cNvPr id="47" name="Groupe 46"/>
          <p:cNvGrpSpPr/>
          <p:nvPr/>
        </p:nvGrpSpPr>
        <p:grpSpPr>
          <a:xfrm>
            <a:off x="5732797" y="4001588"/>
            <a:ext cx="4909328" cy="2917873"/>
            <a:chOff x="4864240" y="3820103"/>
            <a:chExt cx="4909328" cy="2917873"/>
          </a:xfrm>
        </p:grpSpPr>
        <p:grpSp>
          <p:nvGrpSpPr>
            <p:cNvPr id="12" name="Groupe 11"/>
            <p:cNvGrpSpPr>
              <a:grpSpLocks/>
            </p:cNvGrpSpPr>
            <p:nvPr/>
          </p:nvGrpSpPr>
          <p:grpSpPr bwMode="auto">
            <a:xfrm>
              <a:off x="4864240" y="3820103"/>
              <a:ext cx="4909328" cy="2917873"/>
              <a:chOff x="707785" y="4554688"/>
              <a:chExt cx="4336337" cy="2916949"/>
            </a:xfrm>
          </p:grpSpPr>
          <p:grpSp>
            <p:nvGrpSpPr>
              <p:cNvPr id="13" name="Groupe 26"/>
              <p:cNvGrpSpPr>
                <a:grpSpLocks/>
              </p:cNvGrpSpPr>
              <p:nvPr/>
            </p:nvGrpSpPr>
            <p:grpSpPr bwMode="auto">
              <a:xfrm>
                <a:off x="1324182" y="4554688"/>
                <a:ext cx="3719940" cy="2916949"/>
                <a:chOff x="1363886" y="5298985"/>
                <a:chExt cx="4029934" cy="3160027"/>
              </a:xfrm>
            </p:grpSpPr>
            <p:sp>
              <p:nvSpPr>
                <p:cNvPr id="20" name="ZoneTexte 28"/>
                <p:cNvSpPr txBox="1">
                  <a:spLocks noChangeArrowheads="1"/>
                </p:cNvSpPr>
                <p:nvPr/>
              </p:nvSpPr>
              <p:spPr bwMode="auto">
                <a:xfrm>
                  <a:off x="1583161" y="5498336"/>
                  <a:ext cx="3810659" cy="3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42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429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429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smtClean="0">
                      <a:solidFill>
                        <a:srgbClr val="000000"/>
                      </a:solidFill>
                      <a:latin typeface="Arial Narrow" panose="020B0606020202030204" pitchFamily="34" charset="0"/>
                      <a:cs typeface="Arial" panose="020B0604020202020204" pitchFamily="34" charset="0"/>
                    </a:rPr>
                    <a:t>Retour au fondamental</a:t>
                  </a:r>
                  <a:endParaRPr lang="fr-FR" altLang="fr-FR" sz="1800" dirty="0">
                    <a:solidFill>
                      <a:srgbClr val="000000"/>
                    </a:solidFill>
                    <a:latin typeface="Arial Narrow" panose="020B0606020202030204" pitchFamily="34" charset="0"/>
                    <a:cs typeface="Arial" panose="020B0604020202020204" pitchFamily="34" charset="0"/>
                  </a:endParaRPr>
                </a:p>
              </p:txBody>
            </p:sp>
            <p:sp>
              <p:nvSpPr>
                <p:cNvPr id="21" name="Flèche droite à entaille 29"/>
                <p:cNvSpPr>
                  <a:spLocks noChangeArrowheads="1"/>
                </p:cNvSpPr>
                <p:nvPr/>
              </p:nvSpPr>
              <p:spPr bwMode="auto">
                <a:xfrm rot="5400000">
                  <a:off x="2415972" y="4852866"/>
                  <a:ext cx="277219" cy="1169457"/>
                </a:xfrm>
                <a:prstGeom prst="notchedRightArrow">
                  <a:avLst>
                    <a:gd name="adj1" fmla="val 50000"/>
                    <a:gd name="adj2" fmla="val 47056"/>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lvl1pPr defTabSz="842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429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429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2400" b="1">
                    <a:solidFill>
                      <a:srgbClr val="FFFFFF"/>
                    </a:solidFill>
                    <a:cs typeface="Arial" panose="020B0604020202020204" pitchFamily="34" charset="0"/>
                  </a:endParaRPr>
                </a:p>
              </p:txBody>
            </p:sp>
            <p:sp>
              <p:nvSpPr>
                <p:cNvPr id="22" name="ZoneTexte 3"/>
                <p:cNvSpPr txBox="1">
                  <a:spLocks noChangeArrowheads="1"/>
                </p:cNvSpPr>
                <p:nvPr/>
              </p:nvSpPr>
              <p:spPr bwMode="auto">
                <a:xfrm>
                  <a:off x="1363886" y="8144390"/>
                  <a:ext cx="3667143" cy="31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844083" eaLnBrk="1" hangingPunct="1">
                    <a:spcBef>
                      <a:spcPct val="0"/>
                    </a:spcBef>
                    <a:buFont typeface="Arial" charset="0"/>
                    <a:buNone/>
                    <a:defRPr/>
                  </a:pPr>
                  <a:r>
                    <a:rPr lang="fr-FR" altLang="fr-FR" sz="1292" b="1" dirty="0">
                      <a:solidFill>
                        <a:prstClr val="white"/>
                      </a:solidFill>
                      <a:latin typeface="Arial Narrow" pitchFamily="34" charset="0"/>
                      <a:cs typeface="Arial" pitchFamily="34" charset="0"/>
                    </a:rPr>
                    <a:t>G</a:t>
                  </a:r>
                  <a:r>
                    <a:rPr lang="fr-FR" altLang="fr-FR" sz="1200" b="1" dirty="0">
                      <a:solidFill>
                        <a:prstClr val="white"/>
                      </a:solidFill>
                      <a:latin typeface="Arial Narrow" pitchFamily="34" charset="0"/>
                      <a:cs typeface="Arial" pitchFamily="34" charset="0"/>
                    </a:rPr>
                    <a:t>. Yan  et al. Journal of </a:t>
                  </a:r>
                  <a:r>
                    <a:rPr lang="fr-FR" altLang="fr-FR" sz="1200" b="1" dirty="0" err="1">
                      <a:solidFill>
                        <a:prstClr val="white"/>
                      </a:solidFill>
                      <a:latin typeface="Arial Narrow" pitchFamily="34" charset="0"/>
                      <a:cs typeface="Arial" pitchFamily="34" charset="0"/>
                    </a:rPr>
                    <a:t>Electrochemical</a:t>
                  </a:r>
                  <a:r>
                    <a:rPr lang="fr-FR" altLang="fr-FR" sz="1200" b="1" dirty="0">
                      <a:solidFill>
                        <a:prstClr val="white"/>
                      </a:solidFill>
                      <a:latin typeface="Arial Narrow" pitchFamily="34" charset="0"/>
                      <a:cs typeface="Arial" pitchFamily="34" charset="0"/>
                    </a:rPr>
                    <a:t> society 2018</a:t>
                  </a:r>
                </a:p>
              </p:txBody>
            </p:sp>
          </p:grpSp>
          <p:grpSp>
            <p:nvGrpSpPr>
              <p:cNvPr id="14" name="Groupe 36"/>
              <p:cNvGrpSpPr>
                <a:grpSpLocks/>
              </p:cNvGrpSpPr>
              <p:nvPr/>
            </p:nvGrpSpPr>
            <p:grpSpPr bwMode="auto">
              <a:xfrm>
                <a:off x="707785" y="5002979"/>
                <a:ext cx="3841568" cy="2171060"/>
                <a:chOff x="393125" y="5002979"/>
                <a:chExt cx="3841568" cy="2171060"/>
              </a:xfrm>
            </p:grpSpPr>
            <p:sp>
              <p:nvSpPr>
                <p:cNvPr id="15" name="Rectangle 31"/>
                <p:cNvSpPr>
                  <a:spLocks noChangeArrowheads="1"/>
                </p:cNvSpPr>
                <p:nvPr/>
              </p:nvSpPr>
              <p:spPr bwMode="auto">
                <a:xfrm>
                  <a:off x="797098" y="5107922"/>
                  <a:ext cx="1482740" cy="3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1800"/>
                    </a:lnSpc>
                    <a:spcBef>
                      <a:spcPct val="0"/>
                    </a:spcBef>
                    <a:buFontTx/>
                    <a:buNone/>
                  </a:pPr>
                  <a:r>
                    <a:rPr lang="fr-FR" altLang="fr-FR" sz="2000" dirty="0">
                      <a:latin typeface="Arial Narrow" panose="020B0606020202030204" pitchFamily="34" charset="0"/>
                      <a:cs typeface="Arial" panose="020B0604020202020204" pitchFamily="34" charset="0"/>
                    </a:rPr>
                    <a:t> </a:t>
                  </a:r>
                  <a:r>
                    <a:rPr lang="fr-FR" altLang="fr-FR" sz="1600" dirty="0" smtClean="0">
                      <a:latin typeface="Arial Narrow" panose="020B0606020202030204" pitchFamily="34" charset="0"/>
                    </a:rPr>
                    <a:t>Cyclo-</a:t>
                  </a:r>
                  <a:r>
                    <a:rPr lang="fr-FR" altLang="fr-FR" sz="1600" dirty="0" err="1" smtClean="0">
                      <a:latin typeface="Arial Narrow" panose="020B0606020202030204" pitchFamily="34" charset="0"/>
                    </a:rPr>
                    <a:t>voltammètrie</a:t>
                  </a:r>
                  <a:endParaRPr lang="fr-FR" altLang="fr-FR" sz="1600" dirty="0"/>
                </a:p>
              </p:txBody>
            </p:sp>
            <p:sp>
              <p:nvSpPr>
                <p:cNvPr id="16" name="ZoneTexte 32"/>
                <p:cNvSpPr txBox="1">
                  <a:spLocks noChangeArrowheads="1"/>
                </p:cNvSpPr>
                <p:nvPr/>
              </p:nvSpPr>
              <p:spPr bwMode="auto">
                <a:xfrm>
                  <a:off x="2873513" y="6194086"/>
                  <a:ext cx="1361180" cy="42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42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429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429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429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429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300"/>
                    </a:lnSpc>
                    <a:spcBef>
                      <a:spcPct val="0"/>
                    </a:spcBef>
                    <a:buFontTx/>
                    <a:buNone/>
                  </a:pPr>
                  <a:r>
                    <a:rPr lang="fr-FR" altLang="fr-FR" sz="1400" b="1" i="1" dirty="0" smtClean="0">
                      <a:solidFill>
                        <a:srgbClr val="00B0F0"/>
                      </a:solidFill>
                      <a:latin typeface="Arial Narrow" panose="020B0606020202030204" pitchFamily="34" charset="0"/>
                      <a:cs typeface="Arial" panose="020B0604020202020204" pitchFamily="34" charset="0"/>
                    </a:rPr>
                    <a:t>Mesures 4 électrodes</a:t>
                  </a:r>
                  <a:endParaRPr lang="fr-FR" altLang="fr-FR" sz="1400" b="1" i="1" dirty="0">
                    <a:solidFill>
                      <a:srgbClr val="00B0F0"/>
                    </a:solidFill>
                    <a:latin typeface="Arial Narrow" panose="020B0606020202030204" pitchFamily="34" charset="0"/>
                    <a:cs typeface="Arial" panose="020B0604020202020204" pitchFamily="34" charset="0"/>
                  </a:endParaRPr>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r="45685"/>
                <a:stretch>
                  <a:fillRect/>
                </a:stretch>
              </p:blipFill>
              <p:spPr bwMode="auto">
                <a:xfrm>
                  <a:off x="3164640" y="5033547"/>
                  <a:ext cx="709016" cy="11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1"/>
                <p:cNvSpPr txBox="1">
                  <a:spLocks noChangeArrowheads="1"/>
                </p:cNvSpPr>
                <p:nvPr/>
              </p:nvSpPr>
              <p:spPr bwMode="auto">
                <a:xfrm>
                  <a:off x="402015" y="5002979"/>
                  <a:ext cx="572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en-US" b="1" dirty="0">
                      <a:solidFill>
                        <a:srgbClr val="3B3EB4"/>
                      </a:solidFill>
                      <a:latin typeface="Roboto"/>
                      <a:ea typeface="Roboto"/>
                      <a:cs typeface="Roboto"/>
                      <a:sym typeface="Wingdings 2" panose="05020102010507070707" pitchFamily="18" charset="2"/>
                    </a:rPr>
                    <a:t></a:t>
                  </a:r>
                </a:p>
              </p:txBody>
            </p:sp>
            <p:sp>
              <p:nvSpPr>
                <p:cNvPr id="19" name="Rectangle à coins arrondis 18"/>
                <p:cNvSpPr/>
                <p:nvPr/>
              </p:nvSpPr>
              <p:spPr>
                <a:xfrm>
                  <a:off x="393125" y="5073948"/>
                  <a:ext cx="3499304" cy="2100091"/>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grpSp>
        <p:pic>
          <p:nvPicPr>
            <p:cNvPr id="38" name="Picture 38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05" r="5970" b="5801"/>
            <a:stretch/>
          </p:blipFill>
          <p:spPr bwMode="auto">
            <a:xfrm>
              <a:off x="5088798" y="4691037"/>
              <a:ext cx="2580268" cy="153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ZoneTexte 38"/>
            <p:cNvSpPr txBox="1"/>
            <p:nvPr/>
          </p:nvSpPr>
          <p:spPr>
            <a:xfrm rot="5400000">
              <a:off x="7055712" y="5247310"/>
              <a:ext cx="1420325" cy="307777"/>
            </a:xfrm>
            <a:prstGeom prst="rect">
              <a:avLst/>
            </a:prstGeom>
            <a:noFill/>
          </p:spPr>
          <p:txBody>
            <a:bodyPr wrap="none" rtlCol="0">
              <a:spAutoFit/>
            </a:bodyPr>
            <a:lstStyle/>
            <a:p>
              <a:r>
                <a:rPr lang="fr-FR" sz="1400" dirty="0" smtClean="0"/>
                <a:t>Intensité (mA cm</a:t>
              </a:r>
              <a:r>
                <a:rPr lang="fr-FR" sz="1400" baseline="30000" dirty="0" smtClean="0"/>
                <a:t>-2</a:t>
              </a:r>
              <a:r>
                <a:rPr lang="fr-FR" sz="1400" dirty="0" smtClean="0"/>
                <a:t>)</a:t>
              </a:r>
              <a:endParaRPr lang="fr-FR" sz="1400" dirty="0"/>
            </a:p>
          </p:txBody>
        </p:sp>
        <p:sp>
          <p:nvSpPr>
            <p:cNvPr id="42" name="ZoneTexte 41"/>
            <p:cNvSpPr txBox="1"/>
            <p:nvPr/>
          </p:nvSpPr>
          <p:spPr>
            <a:xfrm>
              <a:off x="5412859" y="6132504"/>
              <a:ext cx="1674946" cy="307777"/>
            </a:xfrm>
            <a:prstGeom prst="rect">
              <a:avLst/>
            </a:prstGeom>
            <a:noFill/>
          </p:spPr>
          <p:txBody>
            <a:bodyPr wrap="none" rtlCol="0">
              <a:spAutoFit/>
            </a:bodyPr>
            <a:lstStyle/>
            <a:p>
              <a:r>
                <a:rPr lang="fr-FR" sz="1400" dirty="0" smtClean="0"/>
                <a:t>Voltage (V vs. Ag/Ag</a:t>
              </a:r>
              <a:r>
                <a:rPr lang="fr-FR" sz="1400" baseline="30000" dirty="0" smtClean="0"/>
                <a:t>+</a:t>
              </a:r>
              <a:r>
                <a:rPr lang="fr-FR" sz="1400" dirty="0" smtClean="0"/>
                <a:t>) </a:t>
              </a:r>
              <a:endParaRPr lang="fr-FR" sz="1400" dirty="0"/>
            </a:p>
          </p:txBody>
        </p:sp>
        <p:sp>
          <p:nvSpPr>
            <p:cNvPr id="44" name="ZoneTexte 43"/>
            <p:cNvSpPr txBox="1"/>
            <p:nvPr/>
          </p:nvSpPr>
          <p:spPr>
            <a:xfrm>
              <a:off x="5737052" y="4829451"/>
              <a:ext cx="960519" cy="276999"/>
            </a:xfrm>
            <a:prstGeom prst="rect">
              <a:avLst/>
            </a:prstGeom>
            <a:noFill/>
          </p:spPr>
          <p:txBody>
            <a:bodyPr wrap="none" rtlCol="0">
              <a:spAutoFit/>
            </a:bodyPr>
            <a:lstStyle/>
            <a:p>
              <a:r>
                <a:rPr lang="fr-FR" sz="1200" dirty="0" smtClean="0">
                  <a:solidFill>
                    <a:srgbClr val="009900"/>
                  </a:solidFill>
                </a:rPr>
                <a:t>CH</a:t>
              </a:r>
              <a:r>
                <a:rPr lang="fr-FR" sz="1200" baseline="-25000" dirty="0" smtClean="0">
                  <a:solidFill>
                    <a:srgbClr val="009900"/>
                  </a:solidFill>
                </a:rPr>
                <a:t>3</a:t>
              </a:r>
              <a:r>
                <a:rPr lang="fr-FR" sz="1200" dirty="0" smtClean="0">
                  <a:solidFill>
                    <a:srgbClr val="009900"/>
                  </a:solidFill>
                </a:rPr>
                <a:t>OCOONa</a:t>
              </a:r>
              <a:endParaRPr lang="fr-FR" sz="1200" dirty="0">
                <a:solidFill>
                  <a:srgbClr val="009900"/>
                </a:solidFill>
              </a:endParaRPr>
            </a:p>
          </p:txBody>
        </p:sp>
        <p:sp>
          <p:nvSpPr>
            <p:cNvPr id="45" name="ZoneTexte 44"/>
            <p:cNvSpPr txBox="1"/>
            <p:nvPr/>
          </p:nvSpPr>
          <p:spPr>
            <a:xfrm>
              <a:off x="4954461" y="5260124"/>
              <a:ext cx="673582" cy="276999"/>
            </a:xfrm>
            <a:prstGeom prst="rect">
              <a:avLst/>
            </a:prstGeom>
            <a:solidFill>
              <a:schemeClr val="bg1"/>
            </a:solidFill>
          </p:spPr>
          <p:txBody>
            <a:bodyPr wrap="none" rtlCol="0">
              <a:spAutoFit/>
            </a:bodyPr>
            <a:lstStyle/>
            <a:p>
              <a:r>
                <a:rPr lang="fr-FR" sz="1200" dirty="0" smtClean="0">
                  <a:solidFill>
                    <a:srgbClr val="009900"/>
                  </a:solidFill>
                </a:rPr>
                <a:t>CH</a:t>
              </a:r>
              <a:r>
                <a:rPr lang="fr-FR" sz="1200" baseline="-25000" dirty="0" smtClean="0">
                  <a:solidFill>
                    <a:srgbClr val="009900"/>
                  </a:solidFill>
                </a:rPr>
                <a:t>3</a:t>
              </a:r>
              <a:r>
                <a:rPr lang="fr-FR" sz="1200" dirty="0" smtClean="0">
                  <a:solidFill>
                    <a:srgbClr val="009900"/>
                  </a:solidFill>
                </a:rPr>
                <a:t>ONa</a:t>
              </a:r>
              <a:endParaRPr lang="fr-FR" sz="1200" dirty="0">
                <a:solidFill>
                  <a:srgbClr val="009900"/>
                </a:solidFill>
              </a:endParaRPr>
            </a:p>
          </p:txBody>
        </p:sp>
      </p:grpSp>
      <p:pic>
        <p:nvPicPr>
          <p:cNvPr id="41" name="Picture 6" descr="Résultat de recherche d'images pour &quot;thumb up icon&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63" y="1296600"/>
            <a:ext cx="698686" cy="71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428959" y="846600"/>
            <a:ext cx="2629246" cy="461665"/>
          </a:xfrm>
          <a:prstGeom prst="rect">
            <a:avLst/>
          </a:prstGeom>
        </p:spPr>
        <p:txBody>
          <a:bodyPr wrap="none">
            <a:spAutoFit/>
          </a:bodyPr>
          <a:lstStyle/>
          <a:p>
            <a:pPr defTabSz="844083"/>
            <a:r>
              <a:rPr lang="fr-FR" altLang="en-US" sz="2400" i="0" dirty="0" smtClean="0"/>
              <a:t>Performances à </a:t>
            </a:r>
            <a:r>
              <a:rPr lang="fr-FR" altLang="en-US" sz="2400" b="1" i="0" dirty="0" smtClean="0"/>
              <a:t>25°C</a:t>
            </a:r>
            <a:endParaRPr lang="fr-FR" altLang="en-US" sz="2400" b="1" i="0" dirty="0"/>
          </a:p>
        </p:txBody>
      </p:sp>
      <p:sp>
        <p:nvSpPr>
          <p:cNvPr id="48" name="Chevron 5"/>
          <p:cNvSpPr/>
          <p:nvPr/>
        </p:nvSpPr>
        <p:spPr>
          <a:xfrm>
            <a:off x="100063" y="916933"/>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sp>
        <p:nvSpPr>
          <p:cNvPr id="5" name="ZoneTexte 4"/>
          <p:cNvSpPr txBox="1"/>
          <p:nvPr/>
        </p:nvSpPr>
        <p:spPr>
          <a:xfrm>
            <a:off x="1413410" y="1700128"/>
            <a:ext cx="2073516" cy="307777"/>
          </a:xfrm>
          <a:prstGeom prst="rect">
            <a:avLst/>
          </a:prstGeom>
          <a:noFill/>
        </p:spPr>
        <p:txBody>
          <a:bodyPr wrap="square" rtlCol="0">
            <a:spAutoFit/>
          </a:bodyPr>
          <a:lstStyle/>
          <a:p>
            <a:r>
              <a:rPr lang="fr-FR" sz="1400" dirty="0" smtClean="0"/>
              <a:t>Régime de C</a:t>
            </a:r>
            <a:endParaRPr lang="fr-FR" sz="1400" dirty="0"/>
          </a:p>
        </p:txBody>
      </p:sp>
      <p:sp>
        <p:nvSpPr>
          <p:cNvPr id="6" name="Rectangle 5"/>
          <p:cNvSpPr/>
          <p:nvPr/>
        </p:nvSpPr>
        <p:spPr>
          <a:xfrm>
            <a:off x="2298368" y="2579243"/>
            <a:ext cx="1301857" cy="507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70" y="2384273"/>
            <a:ext cx="1619989" cy="97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e 35"/>
          <p:cNvGrpSpPr/>
          <p:nvPr/>
        </p:nvGrpSpPr>
        <p:grpSpPr>
          <a:xfrm>
            <a:off x="4999188" y="851890"/>
            <a:ext cx="4748944" cy="3271710"/>
            <a:chOff x="4999188" y="851890"/>
            <a:chExt cx="4748944" cy="3271710"/>
          </a:xfrm>
        </p:grpSpPr>
        <p:grpSp>
          <p:nvGrpSpPr>
            <p:cNvPr id="46" name="Groupe 45"/>
            <p:cNvGrpSpPr/>
            <p:nvPr/>
          </p:nvGrpSpPr>
          <p:grpSpPr>
            <a:xfrm>
              <a:off x="5556816" y="1550490"/>
              <a:ext cx="4191316" cy="2573110"/>
              <a:chOff x="4780932" y="1436912"/>
              <a:chExt cx="4297621" cy="2186930"/>
            </a:xfrm>
          </p:grpSpPr>
          <p:pic>
            <p:nvPicPr>
              <p:cNvPr id="1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026" t="53409" r="16340" b="5983"/>
              <a:stretch/>
            </p:blipFill>
            <p:spPr bwMode="auto">
              <a:xfrm>
                <a:off x="5067946" y="1436912"/>
                <a:ext cx="3812584" cy="190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rot="5400000">
                <a:off x="7960137" y="2505427"/>
                <a:ext cx="1898277" cy="338554"/>
              </a:xfrm>
              <a:prstGeom prst="rect">
                <a:avLst/>
              </a:prstGeom>
              <a:noFill/>
            </p:spPr>
            <p:txBody>
              <a:bodyPr wrap="none" rtlCol="0">
                <a:spAutoFit/>
              </a:bodyPr>
              <a:lstStyle/>
              <a:p>
                <a:r>
                  <a:rPr lang="fr-FR" sz="1600" dirty="0" smtClean="0"/>
                  <a:t>Capacité rétention (%) </a:t>
                </a:r>
                <a:endParaRPr lang="fr-FR" sz="1600" dirty="0"/>
              </a:p>
            </p:txBody>
          </p:sp>
          <p:sp>
            <p:nvSpPr>
              <p:cNvPr id="24" name="ZoneTexte 23"/>
              <p:cNvSpPr txBox="1"/>
              <p:nvPr/>
            </p:nvSpPr>
            <p:spPr>
              <a:xfrm>
                <a:off x="6411874" y="3270913"/>
                <a:ext cx="1229824" cy="338554"/>
              </a:xfrm>
              <a:prstGeom prst="rect">
                <a:avLst/>
              </a:prstGeom>
              <a:noFill/>
            </p:spPr>
            <p:txBody>
              <a:bodyPr wrap="none" rtlCol="0">
                <a:spAutoFit/>
              </a:bodyPr>
              <a:lstStyle/>
              <a:p>
                <a:r>
                  <a:rPr lang="fr-FR" sz="1600" dirty="0" smtClean="0"/>
                  <a:t>N° de cycles  </a:t>
                </a:r>
                <a:endParaRPr lang="fr-FR" sz="1600" dirty="0"/>
              </a:p>
            </p:txBody>
          </p:sp>
          <p:sp>
            <p:nvSpPr>
              <p:cNvPr id="25" name="ZoneTexte 24"/>
              <p:cNvSpPr txBox="1"/>
              <p:nvPr/>
            </p:nvSpPr>
            <p:spPr>
              <a:xfrm rot="16200000">
                <a:off x="4205454" y="2159456"/>
                <a:ext cx="1489510" cy="338554"/>
              </a:xfrm>
              <a:prstGeom prst="rect">
                <a:avLst/>
              </a:prstGeom>
              <a:noFill/>
            </p:spPr>
            <p:txBody>
              <a:bodyPr wrap="none" rtlCol="0">
                <a:spAutoFit/>
              </a:bodyPr>
              <a:lstStyle/>
              <a:p>
                <a:r>
                  <a:rPr lang="fr-FR" sz="1600" dirty="0" smtClean="0"/>
                  <a:t>Capacité (</a:t>
                </a:r>
                <a:r>
                  <a:rPr lang="fr-FR" sz="1600" dirty="0" err="1" smtClean="0"/>
                  <a:t>mAh</a:t>
                </a:r>
                <a:r>
                  <a:rPr lang="fr-FR" sz="1600" dirty="0" smtClean="0"/>
                  <a:t>/g)</a:t>
                </a:r>
                <a:endParaRPr lang="fr-FR" sz="1600" dirty="0"/>
              </a:p>
            </p:txBody>
          </p:sp>
          <p:sp>
            <p:nvSpPr>
              <p:cNvPr id="37" name="ZoneTexte 36"/>
              <p:cNvSpPr txBox="1"/>
              <p:nvPr/>
            </p:nvSpPr>
            <p:spPr>
              <a:xfrm>
                <a:off x="5516146" y="1539827"/>
                <a:ext cx="2990147" cy="261585"/>
              </a:xfrm>
              <a:prstGeom prst="rect">
                <a:avLst/>
              </a:prstGeom>
              <a:solidFill>
                <a:schemeClr val="bg1"/>
              </a:solidFill>
            </p:spPr>
            <p:txBody>
              <a:bodyPr wrap="none" rtlCol="0">
                <a:spAutoFit/>
              </a:bodyPr>
              <a:lstStyle/>
              <a:p>
                <a:r>
                  <a:rPr lang="fr-FR" sz="1400" b="1" dirty="0" smtClean="0"/>
                  <a:t>Electrolyte:</a:t>
                </a:r>
                <a:r>
                  <a:rPr lang="fr-FR" sz="1400" dirty="0" smtClean="0"/>
                  <a:t>  1 M NaPF</a:t>
                </a:r>
                <a:r>
                  <a:rPr lang="fr-FR" sz="1400" baseline="-25000" dirty="0" smtClean="0"/>
                  <a:t>6</a:t>
                </a:r>
                <a:r>
                  <a:rPr lang="fr-FR" sz="1400" dirty="0" smtClean="0"/>
                  <a:t> in EC-DMC(1-1)</a:t>
                </a:r>
                <a:endParaRPr lang="fr-FR" sz="1400" dirty="0"/>
              </a:p>
            </p:txBody>
          </p:sp>
        </p:grpSp>
        <p:pic>
          <p:nvPicPr>
            <p:cNvPr id="40" name="Picture 2" descr="Related image"/>
            <p:cNvPicPr>
              <a:picLocks noChangeAspect="1" noChangeArrowheads="1"/>
            </p:cNvPicPr>
            <p:nvPr/>
          </p:nvPicPr>
          <p:blipFill>
            <a:blip r:embed="rId9">
              <a:extLst>
                <a:ext uri="{28A0092B-C50C-407E-A947-70E740481C1C}">
                  <a14:useLocalDpi xmlns:a14="http://schemas.microsoft.com/office/drawing/2010/main" val="0"/>
                </a:ext>
              </a:extLst>
            </a:blip>
            <a:srcRect l="49164" r="3938"/>
            <a:stretch>
              <a:fillRect/>
            </a:stretch>
          </p:blipFill>
          <p:spPr bwMode="auto">
            <a:xfrm flipH="1">
              <a:off x="4999188" y="1068469"/>
              <a:ext cx="890255" cy="95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6339984" y="851890"/>
              <a:ext cx="2629246" cy="461665"/>
            </a:xfrm>
            <a:prstGeom prst="rect">
              <a:avLst/>
            </a:prstGeom>
          </p:spPr>
          <p:txBody>
            <a:bodyPr wrap="none">
              <a:spAutoFit/>
            </a:bodyPr>
            <a:lstStyle/>
            <a:p>
              <a:pPr defTabSz="844083"/>
              <a:r>
                <a:rPr lang="fr-FR" altLang="en-US" sz="2400" i="0" dirty="0" smtClean="0"/>
                <a:t>Performances à </a:t>
              </a:r>
              <a:r>
                <a:rPr lang="fr-FR" altLang="en-US" sz="2400" b="1" i="0" dirty="0" smtClean="0"/>
                <a:t>55°C</a:t>
              </a:r>
              <a:endParaRPr lang="fr-FR" altLang="en-US" sz="2400" b="1" i="0" dirty="0"/>
            </a:p>
          </p:txBody>
        </p:sp>
        <p:sp>
          <p:nvSpPr>
            <p:cNvPr id="50" name="Chevron 5"/>
            <p:cNvSpPr/>
            <p:nvPr/>
          </p:nvSpPr>
          <p:spPr>
            <a:xfrm>
              <a:off x="5979004" y="922223"/>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sp>
          <p:nvSpPr>
            <p:cNvPr id="28" name="Rectangle 27"/>
            <p:cNvSpPr/>
            <p:nvPr/>
          </p:nvSpPr>
          <p:spPr>
            <a:xfrm>
              <a:off x="7134760" y="1978835"/>
              <a:ext cx="1308908" cy="48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6979407" y="2012529"/>
              <a:ext cx="1093568" cy="425758"/>
            </a:xfrm>
            <a:prstGeom prst="rect">
              <a:avLst/>
            </a:prstGeom>
            <a:noFill/>
          </p:spPr>
          <p:txBody>
            <a:bodyPr wrap="none" rtlCol="0">
              <a:spAutoFit/>
            </a:bodyPr>
            <a:lstStyle/>
            <a:p>
              <a:pPr algn="ctr">
                <a:lnSpc>
                  <a:spcPts val="1300"/>
                </a:lnSpc>
              </a:pPr>
              <a:r>
                <a:rPr lang="fr-FR" sz="1400" dirty="0" smtClean="0"/>
                <a:t>Une semaine </a:t>
              </a:r>
            </a:p>
            <a:p>
              <a:pPr algn="ctr">
                <a:lnSpc>
                  <a:spcPts val="1300"/>
                </a:lnSpc>
              </a:pPr>
              <a:r>
                <a:rPr lang="fr-FR" sz="1400" dirty="0" smtClean="0"/>
                <a:t>à 55°C </a:t>
              </a:r>
              <a:endParaRPr lang="fr-FR" sz="1400" dirty="0"/>
            </a:p>
          </p:txBody>
        </p:sp>
      </p:grpSp>
    </p:spTree>
    <p:extLst>
      <p:ext uri="{BB962C8B-B14F-4D97-AF65-F5344CB8AC3E}">
        <p14:creationId xmlns:p14="http://schemas.microsoft.com/office/powerpoint/2010/main" val="19630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mail.google.com/mail/u/0?ui=2&amp;ik=e2dcd7461a&amp;attid=0.1&amp;permmsgid=msg-f:1700268332436015332&amp;th=1798910a39b1c8e4&amp;view=fimg&amp;sz=s0-l75-ft&amp;attbid=ANGjdJ_kJDr3Cg-HdQP8_me0KCDr9WEkz3WWzu2-Pp1j6ohtBHmI6wiVNpNGKkr2-0MitxW31rcroSgrcVJcDS50jAP-CK3P50Kax45_Ksxxp8nMqkxG_Z5UVejJBtc&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ZoneTexte 14"/>
          <p:cNvSpPr txBox="1"/>
          <p:nvPr/>
        </p:nvSpPr>
        <p:spPr>
          <a:xfrm>
            <a:off x="323279" y="158734"/>
            <a:ext cx="9123011" cy="489878"/>
          </a:xfrm>
          <a:prstGeom prst="rect">
            <a:avLst/>
          </a:prstGeom>
          <a:noFill/>
        </p:spPr>
        <p:txBody>
          <a:bodyPr wrap="none" rtlCol="0">
            <a:spAutoFit/>
          </a:bodyPr>
          <a:lstStyle/>
          <a:p>
            <a:pPr marL="0" marR="0" lvl="0" indent="0" algn="ctr" defTabSz="914400" rtl="0" eaLnBrk="1" fontAlgn="base" latinLnBrk="0" hangingPunct="1">
              <a:lnSpc>
                <a:spcPts val="31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Na-ion:  </a:t>
            </a:r>
            <a:r>
              <a:rPr kumimoji="0" lang="en-US" sz="3200" b="1" i="0" u="none" strike="noStrike" kern="1200" cap="none" spc="0" normalizeH="0" baseline="0" noProof="0" dirty="0" err="1" smtClean="0">
                <a:ln>
                  <a:noFill/>
                </a:ln>
                <a:solidFill>
                  <a:prstClr val="white"/>
                </a:solidFill>
                <a:effectLst/>
                <a:uLnTx/>
                <a:uFillTx/>
                <a:latin typeface="Arial Narrow" pitchFamily="34" charset="0"/>
                <a:ea typeface="+mn-ea"/>
                <a:cs typeface="Arial" pitchFamily="34" charset="0"/>
              </a:rPr>
              <a:t>Huit</a:t>
            </a: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 </a:t>
            </a:r>
            <a:r>
              <a:rPr kumimoji="0" lang="en-US" sz="3200" b="1" i="0" u="none" strike="noStrike" kern="1200" cap="none" spc="0" normalizeH="0" baseline="0" noProof="0" dirty="0" err="1" smtClean="0">
                <a:ln>
                  <a:noFill/>
                </a:ln>
                <a:solidFill>
                  <a:prstClr val="white"/>
                </a:solidFill>
                <a:effectLst/>
                <a:uLnTx/>
                <a:uFillTx/>
                <a:latin typeface="Arial Narrow" pitchFamily="34" charset="0"/>
                <a:ea typeface="+mn-ea"/>
                <a:cs typeface="Arial" pitchFamily="34" charset="0"/>
              </a:rPr>
              <a:t>ans</a:t>
            </a: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 de recherche pour </a:t>
            </a:r>
            <a:r>
              <a:rPr kumimoji="0" lang="fr-FR" sz="3200" b="1" i="0" u="none" strike="noStrike" kern="1200" cap="none" spc="0" normalizeH="0" baseline="0" dirty="0" smtClean="0">
                <a:ln>
                  <a:noFill/>
                </a:ln>
                <a:solidFill>
                  <a:prstClr val="white"/>
                </a:solidFill>
                <a:effectLst/>
                <a:uLnTx/>
                <a:uFillTx/>
                <a:latin typeface="Arial Narrow" pitchFamily="34" charset="0"/>
                <a:ea typeface="+mn-ea"/>
                <a:cs typeface="Arial" pitchFamily="34" charset="0"/>
              </a:rPr>
              <a:t>maitriser</a:t>
            </a: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 </a:t>
            </a:r>
            <a:r>
              <a:rPr kumimoji="0" lang="en-US" sz="3200" b="1" i="0" u="none" strike="noStrike" kern="1200" cap="none" spc="0" normalizeH="0" baseline="0" noProof="0" dirty="0" err="1" smtClean="0">
                <a:ln>
                  <a:noFill/>
                </a:ln>
                <a:solidFill>
                  <a:prstClr val="white"/>
                </a:solidFill>
                <a:effectLst/>
                <a:uLnTx/>
                <a:uFillTx/>
                <a:latin typeface="Arial Narrow" pitchFamily="34" charset="0"/>
                <a:ea typeface="+mn-ea"/>
                <a:cs typeface="Arial" pitchFamily="34" charset="0"/>
              </a:rPr>
              <a:t>sa</a:t>
            </a: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 </a:t>
            </a:r>
            <a:r>
              <a:rPr kumimoji="0" lang="en-US" sz="3200" b="1" i="0" u="none" strike="noStrike" kern="1200" cap="none" spc="0" normalizeH="0" baseline="0" noProof="0" dirty="0" err="1" smtClean="0">
                <a:ln>
                  <a:noFill/>
                </a:ln>
                <a:solidFill>
                  <a:prstClr val="white"/>
                </a:solidFill>
                <a:effectLst/>
                <a:uLnTx/>
                <a:uFillTx/>
                <a:latin typeface="Arial Narrow" pitchFamily="34" charset="0"/>
                <a:ea typeface="+mn-ea"/>
                <a:cs typeface="Arial" pitchFamily="34" charset="0"/>
              </a:rPr>
              <a:t>chimie</a:t>
            </a:r>
            <a:r>
              <a:rPr kumimoji="0" lang="en-US" sz="3200" b="1"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 </a:t>
            </a:r>
          </a:p>
        </p:txBody>
      </p:sp>
      <p:sp>
        <p:nvSpPr>
          <p:cNvPr id="16" name="Chevron 15"/>
          <p:cNvSpPr/>
          <p:nvPr/>
        </p:nvSpPr>
        <p:spPr>
          <a:xfrm>
            <a:off x="155575" y="839651"/>
            <a:ext cx="361942" cy="295008"/>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62" b="0" dirty="0">
              <a:solidFill>
                <a:prstClr val="black"/>
              </a:solidFill>
              <a:latin typeface="Calibri"/>
            </a:endParaRPr>
          </a:p>
        </p:txBody>
      </p:sp>
      <p:sp>
        <p:nvSpPr>
          <p:cNvPr id="13" name="ZoneTexte 12"/>
          <p:cNvSpPr txBox="1"/>
          <p:nvPr/>
        </p:nvSpPr>
        <p:spPr>
          <a:xfrm>
            <a:off x="517517" y="707820"/>
            <a:ext cx="4237363" cy="523220"/>
          </a:xfrm>
          <a:prstGeom prst="rect">
            <a:avLst/>
          </a:prstGeom>
          <a:noFill/>
        </p:spPr>
        <p:txBody>
          <a:bodyPr wrap="square" rtlCol="0">
            <a:spAutoFit/>
          </a:bodyPr>
          <a:lstStyle/>
          <a:p>
            <a:r>
              <a:rPr lang="fr-FR" sz="2800" dirty="0" smtClean="0"/>
              <a:t>Electrodes et </a:t>
            </a:r>
            <a:r>
              <a:rPr lang="fr-FR" sz="2800" b="1" dirty="0" smtClean="0"/>
              <a:t>électrolytes</a:t>
            </a:r>
            <a:endParaRPr lang="fr-FR" sz="2800" b="1" dirty="0"/>
          </a:p>
        </p:txBody>
      </p:sp>
      <p:pic>
        <p:nvPicPr>
          <p:cNvPr id="28" name="Image 27"/>
          <p:cNvPicPr>
            <a:picLocks noChangeAspect="1"/>
          </p:cNvPicPr>
          <p:nvPr/>
        </p:nvPicPr>
        <p:blipFill>
          <a:blip r:embed="rId2"/>
          <a:stretch>
            <a:fillRect/>
          </a:stretch>
        </p:blipFill>
        <p:spPr>
          <a:xfrm>
            <a:off x="336546" y="1166243"/>
            <a:ext cx="3495929" cy="5401755"/>
          </a:xfrm>
          <a:prstGeom prst="rect">
            <a:avLst/>
          </a:prstGeom>
        </p:spPr>
      </p:pic>
      <p:sp>
        <p:nvSpPr>
          <p:cNvPr id="32" name="Ellipse 31"/>
          <p:cNvSpPr/>
          <p:nvPr/>
        </p:nvSpPr>
        <p:spPr>
          <a:xfrm>
            <a:off x="307975" y="2196314"/>
            <a:ext cx="3502025" cy="4316820"/>
          </a:xfrm>
          <a:prstGeom prst="ellipse">
            <a:avLst/>
          </a:prstGeom>
          <a:solidFill>
            <a:srgbClr val="FFFF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à entaille 17"/>
          <p:cNvSpPr>
            <a:spLocks noChangeArrowheads="1"/>
          </p:cNvSpPr>
          <p:nvPr/>
        </p:nvSpPr>
        <p:spPr bwMode="auto">
          <a:xfrm>
            <a:off x="-2998547" y="2874123"/>
            <a:ext cx="1055040" cy="476470"/>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fontAlgn="base">
              <a:spcBef>
                <a:spcPct val="0"/>
              </a:spcBef>
              <a:spcAft>
                <a:spcPct val="0"/>
              </a:spcAft>
              <a:defRPr/>
            </a:pPr>
            <a:endParaRPr lang="en-US" dirty="0">
              <a:solidFill>
                <a:prstClr val="white"/>
              </a:solidFill>
            </a:endParaRPr>
          </a:p>
        </p:txBody>
      </p:sp>
      <p:grpSp>
        <p:nvGrpSpPr>
          <p:cNvPr id="8" name="Groupe 7"/>
          <p:cNvGrpSpPr/>
          <p:nvPr/>
        </p:nvGrpSpPr>
        <p:grpSpPr>
          <a:xfrm>
            <a:off x="3815226" y="1231040"/>
            <a:ext cx="5685004" cy="2633676"/>
            <a:chOff x="3834171" y="870658"/>
            <a:chExt cx="6258104" cy="2994058"/>
          </a:xfrm>
        </p:grpSpPr>
        <p:grpSp>
          <p:nvGrpSpPr>
            <p:cNvPr id="6" name="Groupe 5"/>
            <p:cNvGrpSpPr/>
            <p:nvPr/>
          </p:nvGrpSpPr>
          <p:grpSpPr>
            <a:xfrm>
              <a:off x="3834171" y="870658"/>
              <a:ext cx="6258104" cy="2994058"/>
              <a:chOff x="3834171" y="870658"/>
              <a:chExt cx="6258104" cy="2994058"/>
            </a:xfrm>
          </p:grpSpPr>
          <p:pic>
            <p:nvPicPr>
              <p:cNvPr id="12" name="Image 11"/>
              <p:cNvPicPr>
                <a:picLocks noChangeAspect="1"/>
              </p:cNvPicPr>
              <p:nvPr/>
            </p:nvPicPr>
            <p:blipFill>
              <a:blip r:embed="rId3"/>
              <a:stretch>
                <a:fillRect/>
              </a:stretch>
            </p:blipFill>
            <p:spPr>
              <a:xfrm>
                <a:off x="4957182" y="870658"/>
                <a:ext cx="5135093" cy="2994058"/>
              </a:xfrm>
              <a:prstGeom prst="rect">
                <a:avLst/>
              </a:prstGeom>
            </p:spPr>
          </p:pic>
          <p:sp>
            <p:nvSpPr>
              <p:cNvPr id="3" name="ZoneTexte 2"/>
              <p:cNvSpPr txBox="1"/>
              <p:nvPr/>
            </p:nvSpPr>
            <p:spPr>
              <a:xfrm>
                <a:off x="9436225" y="3112358"/>
                <a:ext cx="601007" cy="400109"/>
              </a:xfrm>
              <a:prstGeom prst="rect">
                <a:avLst/>
              </a:prstGeom>
              <a:noFill/>
            </p:spPr>
            <p:txBody>
              <a:bodyPr wrap="square" rtlCol="0">
                <a:spAutoFit/>
              </a:bodyPr>
              <a:lstStyle/>
              <a:p>
                <a:r>
                  <a:rPr lang="fr-FR" sz="2000" dirty="0" smtClean="0">
                    <a:solidFill>
                      <a:srgbClr val="00B0F0"/>
                    </a:solidFill>
                  </a:rPr>
                  <a:t>1</a:t>
                </a:r>
                <a:r>
                  <a:rPr lang="fr-FR" sz="2000" baseline="30000" dirty="0" smtClean="0">
                    <a:solidFill>
                      <a:srgbClr val="00B0F0"/>
                    </a:solidFill>
                  </a:rPr>
                  <a:t>st</a:t>
                </a:r>
                <a:endParaRPr lang="fr-FR" sz="2000" dirty="0">
                  <a:solidFill>
                    <a:srgbClr val="00B0F0"/>
                  </a:solidFill>
                </a:endParaRPr>
              </a:p>
            </p:txBody>
          </p:sp>
          <p:sp>
            <p:nvSpPr>
              <p:cNvPr id="14" name="ZoneTexte 13"/>
              <p:cNvSpPr txBox="1"/>
              <p:nvPr/>
            </p:nvSpPr>
            <p:spPr>
              <a:xfrm>
                <a:off x="8735229" y="2712248"/>
                <a:ext cx="769763" cy="400109"/>
              </a:xfrm>
              <a:prstGeom prst="rect">
                <a:avLst/>
              </a:prstGeom>
              <a:noFill/>
            </p:spPr>
            <p:txBody>
              <a:bodyPr wrap="none" rtlCol="0">
                <a:spAutoFit/>
              </a:bodyPr>
              <a:lstStyle/>
              <a:p>
                <a:r>
                  <a:rPr lang="fr-FR" sz="2000" dirty="0" smtClean="0"/>
                  <a:t>1000</a:t>
                </a:r>
                <a:r>
                  <a:rPr lang="fr-FR" sz="2000" baseline="30000" dirty="0" smtClean="0"/>
                  <a:t>th</a:t>
                </a:r>
                <a:endParaRPr lang="fr-FR" sz="2000" dirty="0"/>
              </a:p>
            </p:txBody>
          </p:sp>
          <p:sp>
            <p:nvSpPr>
              <p:cNvPr id="19" name="Flèche droite à entaille 18"/>
              <p:cNvSpPr>
                <a:spLocks noChangeArrowheads="1"/>
              </p:cNvSpPr>
              <p:nvPr/>
            </p:nvSpPr>
            <p:spPr bwMode="auto">
              <a:xfrm rot="20393713">
                <a:off x="4016625" y="3073608"/>
                <a:ext cx="929490" cy="536333"/>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fontAlgn="base">
                  <a:spcBef>
                    <a:spcPct val="0"/>
                  </a:spcBef>
                  <a:spcAft>
                    <a:spcPct val="0"/>
                  </a:spcAft>
                  <a:defRPr/>
                </a:pPr>
                <a:endParaRPr lang="en-US" dirty="0">
                  <a:solidFill>
                    <a:prstClr val="white"/>
                  </a:solidFill>
                </a:endParaRPr>
              </a:p>
            </p:txBody>
          </p:sp>
          <p:sp>
            <p:nvSpPr>
              <p:cNvPr id="5" name="ZoneTexte 4"/>
              <p:cNvSpPr txBox="1"/>
              <p:nvPr/>
            </p:nvSpPr>
            <p:spPr>
              <a:xfrm rot="20597434">
                <a:off x="3834171" y="2666819"/>
                <a:ext cx="1597211" cy="419870"/>
              </a:xfrm>
              <a:prstGeom prst="rect">
                <a:avLst/>
              </a:prstGeom>
              <a:noFill/>
            </p:spPr>
            <p:txBody>
              <a:bodyPr wrap="square" rtlCol="0">
                <a:spAutoFit/>
              </a:bodyPr>
              <a:lstStyle/>
              <a:p>
                <a:r>
                  <a:rPr lang="fr-FR" dirty="0" err="1" smtClean="0">
                    <a:solidFill>
                      <a:srgbClr val="00B050"/>
                    </a:solidFill>
                  </a:rPr>
                  <a:t>Cylabilité</a:t>
                </a:r>
                <a:r>
                  <a:rPr lang="fr-FR" dirty="0" smtClean="0">
                    <a:solidFill>
                      <a:srgbClr val="00B050"/>
                    </a:solidFill>
                  </a:rPr>
                  <a:t> </a:t>
                </a:r>
                <a:endParaRPr lang="fr-FR" dirty="0">
                  <a:solidFill>
                    <a:srgbClr val="00B050"/>
                  </a:solidFill>
                </a:endParaRPr>
              </a:p>
            </p:txBody>
          </p:sp>
          <p:cxnSp>
            <p:nvCxnSpPr>
              <p:cNvPr id="7" name="Connecteur droit 6"/>
              <p:cNvCxnSpPr>
                <a:stCxn id="14" idx="0"/>
              </p:cNvCxnSpPr>
              <p:nvPr/>
            </p:nvCxnSpPr>
            <p:spPr>
              <a:xfrm flipV="1">
                <a:off x="9120110" y="2455533"/>
                <a:ext cx="362579" cy="256715"/>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stCxn id="3" idx="0"/>
              </p:cNvCxnSpPr>
              <p:nvPr/>
            </p:nvCxnSpPr>
            <p:spPr>
              <a:xfrm flipH="1" flipV="1">
                <a:off x="9650657" y="2867719"/>
                <a:ext cx="86073" cy="244639"/>
              </a:xfrm>
              <a:prstGeom prst="straightConnector1">
                <a:avLst/>
              </a:prstGeom>
              <a:ln>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rot="20452885">
              <a:off x="3895466" y="3363026"/>
              <a:ext cx="1969805" cy="419870"/>
            </a:xfrm>
            <a:prstGeom prst="rect">
              <a:avLst/>
            </a:prstGeom>
            <a:noFill/>
          </p:spPr>
          <p:txBody>
            <a:bodyPr wrap="square" rtlCol="0">
              <a:spAutoFit/>
            </a:bodyPr>
            <a:lstStyle/>
            <a:p>
              <a:r>
                <a:rPr lang="fr-FR" dirty="0" err="1" smtClean="0">
                  <a:solidFill>
                    <a:srgbClr val="00B050"/>
                  </a:solidFill>
                </a:rPr>
                <a:t>Auto-décharge</a:t>
              </a:r>
              <a:endParaRPr lang="fr-FR" dirty="0">
                <a:solidFill>
                  <a:srgbClr val="00B050"/>
                </a:solidFill>
              </a:endParaRPr>
            </a:p>
          </p:txBody>
        </p:sp>
      </p:grpSp>
      <p:grpSp>
        <p:nvGrpSpPr>
          <p:cNvPr id="25" name="Groupe 24"/>
          <p:cNvGrpSpPr/>
          <p:nvPr/>
        </p:nvGrpSpPr>
        <p:grpSpPr>
          <a:xfrm>
            <a:off x="2944285" y="3856659"/>
            <a:ext cx="6575284" cy="2967946"/>
            <a:chOff x="2944285" y="3856659"/>
            <a:chExt cx="6575284" cy="2967946"/>
          </a:xfrm>
        </p:grpSpPr>
        <p:sp>
          <p:nvSpPr>
            <p:cNvPr id="23" name="Rectangle à coins arrondis 22"/>
            <p:cNvSpPr/>
            <p:nvPr/>
          </p:nvSpPr>
          <p:spPr>
            <a:xfrm>
              <a:off x="2944285" y="6513134"/>
              <a:ext cx="3466846" cy="3114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p:cNvGrpSpPr/>
            <p:nvPr/>
          </p:nvGrpSpPr>
          <p:grpSpPr>
            <a:xfrm>
              <a:off x="2944285" y="3856659"/>
              <a:ext cx="6575284" cy="2967946"/>
              <a:chOff x="2944285" y="3856659"/>
              <a:chExt cx="6575284" cy="2967946"/>
            </a:xfrm>
          </p:grpSpPr>
          <p:grpSp>
            <p:nvGrpSpPr>
              <p:cNvPr id="21" name="Groupe 20"/>
              <p:cNvGrpSpPr/>
              <p:nvPr/>
            </p:nvGrpSpPr>
            <p:grpSpPr>
              <a:xfrm>
                <a:off x="3792764" y="3856659"/>
                <a:ext cx="5726805" cy="2636266"/>
                <a:chOff x="3697128" y="3820112"/>
                <a:chExt cx="6251353" cy="3041844"/>
              </a:xfrm>
            </p:grpSpPr>
            <p:grpSp>
              <p:nvGrpSpPr>
                <p:cNvPr id="10" name="Groupe 9"/>
                <p:cNvGrpSpPr/>
                <p:nvPr/>
              </p:nvGrpSpPr>
              <p:grpSpPr>
                <a:xfrm>
                  <a:off x="3697128" y="3820112"/>
                  <a:ext cx="6251353" cy="3041844"/>
                  <a:chOff x="3697128" y="3820112"/>
                  <a:chExt cx="6251353" cy="3041844"/>
                </a:xfrm>
              </p:grpSpPr>
              <p:pic>
                <p:nvPicPr>
                  <p:cNvPr id="26" name="Image 25"/>
                  <p:cNvPicPr>
                    <a:picLocks noChangeAspect="1"/>
                  </p:cNvPicPr>
                  <p:nvPr/>
                </p:nvPicPr>
                <p:blipFill>
                  <a:blip r:embed="rId4"/>
                  <a:stretch>
                    <a:fillRect/>
                  </a:stretch>
                </p:blipFill>
                <p:spPr>
                  <a:xfrm>
                    <a:off x="4880293" y="3820112"/>
                    <a:ext cx="5068188" cy="3041844"/>
                  </a:xfrm>
                  <a:prstGeom prst="rect">
                    <a:avLst/>
                  </a:prstGeom>
                </p:spPr>
              </p:pic>
              <p:pic>
                <p:nvPicPr>
                  <p:cNvPr id="30" name="Picture 4" descr="Lithium Ion UPS Batteries Archives - QP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24" r="15278" b="13184"/>
                  <a:stretch/>
                </p:blipFill>
                <p:spPr bwMode="auto">
                  <a:xfrm>
                    <a:off x="5865544" y="4786157"/>
                    <a:ext cx="1677964" cy="1302010"/>
                  </a:xfrm>
                  <a:prstGeom prst="rect">
                    <a:avLst/>
                  </a:prstGeom>
                  <a:noFill/>
                  <a:extLst>
                    <a:ext uri="{909E8E84-426E-40DD-AFC4-6F175D3DCCD1}">
                      <a14:hiddenFill xmlns:a14="http://schemas.microsoft.com/office/drawing/2010/main">
                        <a:solidFill>
                          <a:srgbClr val="FFFFFF"/>
                        </a:solidFill>
                      </a14:hiddenFill>
                    </a:ext>
                  </a:extLst>
                </p:spPr>
              </p:pic>
              <p:sp>
                <p:nvSpPr>
                  <p:cNvPr id="17" name="Flèche droite à entaille 16"/>
                  <p:cNvSpPr>
                    <a:spLocks noChangeArrowheads="1"/>
                  </p:cNvSpPr>
                  <p:nvPr/>
                </p:nvSpPr>
                <p:spPr bwMode="auto">
                  <a:xfrm rot="719278">
                    <a:off x="3866281" y="4828396"/>
                    <a:ext cx="929491" cy="536333"/>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fontAlgn="base">
                      <a:spcBef>
                        <a:spcPct val="0"/>
                      </a:spcBef>
                      <a:spcAft>
                        <a:spcPct val="0"/>
                      </a:spcAft>
                      <a:defRPr/>
                    </a:pPr>
                    <a:endParaRPr lang="en-US" dirty="0">
                      <a:solidFill>
                        <a:prstClr val="white"/>
                      </a:solidFill>
                    </a:endParaRPr>
                  </a:p>
                </p:txBody>
              </p:sp>
              <p:sp>
                <p:nvSpPr>
                  <p:cNvPr id="4" name="ZoneTexte 3"/>
                  <p:cNvSpPr txBox="1"/>
                  <p:nvPr/>
                </p:nvSpPr>
                <p:spPr>
                  <a:xfrm rot="702674" flipH="1">
                    <a:off x="3697128" y="5307289"/>
                    <a:ext cx="1723309" cy="400110"/>
                  </a:xfrm>
                  <a:prstGeom prst="rect">
                    <a:avLst/>
                  </a:prstGeom>
                  <a:noFill/>
                </p:spPr>
                <p:txBody>
                  <a:bodyPr wrap="square" rtlCol="0">
                    <a:spAutoFit/>
                  </a:bodyPr>
                  <a:lstStyle/>
                  <a:p>
                    <a:r>
                      <a:rPr lang="fr-FR" sz="2000" dirty="0" smtClean="0">
                        <a:solidFill>
                          <a:srgbClr val="00B050"/>
                        </a:solidFill>
                      </a:rPr>
                      <a:t>Puissance</a:t>
                    </a:r>
                    <a:endParaRPr lang="fr-FR" sz="2000" dirty="0">
                      <a:solidFill>
                        <a:srgbClr val="00B050"/>
                      </a:solidFill>
                    </a:endParaRPr>
                  </a:p>
                </p:txBody>
              </p:sp>
            </p:grpSp>
            <p:sp>
              <p:nvSpPr>
                <p:cNvPr id="11" name="ZoneTexte 10"/>
                <p:cNvSpPr txBox="1"/>
                <p:nvPr/>
              </p:nvSpPr>
              <p:spPr>
                <a:xfrm>
                  <a:off x="6680803" y="4001145"/>
                  <a:ext cx="2650210" cy="369332"/>
                </a:xfrm>
                <a:prstGeom prst="rect">
                  <a:avLst/>
                </a:prstGeom>
                <a:noFill/>
              </p:spPr>
              <p:txBody>
                <a:bodyPr wrap="square" rtlCol="0">
                  <a:spAutoFit/>
                </a:bodyPr>
                <a:lstStyle/>
                <a:p>
                  <a:r>
                    <a:rPr lang="fr-FR" b="1" dirty="0" smtClean="0"/>
                    <a:t>&gt; 5kW/kg en charge </a:t>
                  </a:r>
                  <a:endParaRPr lang="fr-FR" b="1" dirty="0"/>
                </a:p>
              </p:txBody>
            </p:sp>
          </p:grpSp>
          <p:sp>
            <p:nvSpPr>
              <p:cNvPr id="22" name="ZoneTexte 21"/>
              <p:cNvSpPr txBox="1"/>
              <p:nvPr/>
            </p:nvSpPr>
            <p:spPr>
              <a:xfrm>
                <a:off x="2944285" y="6455273"/>
                <a:ext cx="3466846" cy="369332"/>
              </a:xfrm>
              <a:prstGeom prst="rect">
                <a:avLst/>
              </a:prstGeom>
              <a:noFill/>
            </p:spPr>
            <p:txBody>
              <a:bodyPr wrap="none" rtlCol="0">
                <a:spAutoFit/>
              </a:bodyPr>
              <a:lstStyle/>
              <a:p>
                <a:r>
                  <a:rPr lang="fr-FR" dirty="0" smtClean="0">
                    <a:solidFill>
                      <a:schemeClr val="bg1"/>
                    </a:solidFill>
                  </a:rPr>
                  <a:t>Création de la Spin-off TIAMAT in 2018</a:t>
                </a:r>
                <a:endParaRPr lang="fr-FR" dirty="0">
                  <a:solidFill>
                    <a:schemeClr val="bg1"/>
                  </a:solidFill>
                </a:endParaRPr>
              </a:p>
            </p:txBody>
          </p:sp>
        </p:grpSp>
      </p:grpSp>
    </p:spTree>
    <p:extLst>
      <p:ext uri="{BB962C8B-B14F-4D97-AF65-F5344CB8AC3E}">
        <p14:creationId xmlns:p14="http://schemas.microsoft.com/office/powerpoint/2010/main" val="64338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ChangeArrowheads="1"/>
          </p:cNvSpPr>
          <p:nvPr/>
        </p:nvSpPr>
        <p:spPr bwMode="auto">
          <a:xfrm>
            <a:off x="516871" y="-82644"/>
            <a:ext cx="89392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900"/>
              </a:lnSpc>
              <a:spcBef>
                <a:spcPct val="0"/>
              </a:spcBef>
              <a:buFontTx/>
              <a:buNone/>
            </a:pPr>
            <a:r>
              <a:rPr lang="en-US" altLang="fr-FR" sz="2900" i="0" dirty="0">
                <a:solidFill>
                  <a:schemeClr val="bg1"/>
                </a:solidFill>
                <a:latin typeface="Arial Narrow" panose="020B0606020202030204" pitchFamily="34" charset="0"/>
              </a:rPr>
              <a:t>La </a:t>
            </a:r>
            <a:r>
              <a:rPr lang="en-US" altLang="fr-FR" sz="2900" i="0" dirty="0" err="1">
                <a:solidFill>
                  <a:schemeClr val="bg1"/>
                </a:solidFill>
                <a:latin typeface="Arial Narrow" panose="020B0606020202030204" pitchFamily="34" charset="0"/>
              </a:rPr>
              <a:t>technologie</a:t>
            </a:r>
            <a:r>
              <a:rPr lang="en-US" altLang="fr-FR" sz="2900" i="0" dirty="0">
                <a:solidFill>
                  <a:schemeClr val="bg1"/>
                </a:solidFill>
                <a:latin typeface="Arial Narrow" panose="020B0606020202030204" pitchFamily="34" charset="0"/>
              </a:rPr>
              <a:t> Na-ion arrive sur le </a:t>
            </a:r>
            <a:r>
              <a:rPr lang="en-US" altLang="fr-FR" sz="2900" i="0" dirty="0" err="1">
                <a:solidFill>
                  <a:schemeClr val="bg1"/>
                </a:solidFill>
                <a:latin typeface="Arial Narrow" panose="020B0606020202030204" pitchFamily="34" charset="0"/>
              </a:rPr>
              <a:t>marché</a:t>
            </a:r>
            <a:endParaRPr lang="en-US" altLang="fr-FR" sz="2900" i="0" dirty="0">
              <a:solidFill>
                <a:schemeClr val="bg1"/>
              </a:solidFill>
              <a:latin typeface="Arial Narrow" panose="020B0606020202030204" pitchFamily="34" charset="0"/>
            </a:endParaRPr>
          </a:p>
        </p:txBody>
      </p:sp>
      <p:grpSp>
        <p:nvGrpSpPr>
          <p:cNvPr id="4" name="Groupe 3"/>
          <p:cNvGrpSpPr/>
          <p:nvPr/>
        </p:nvGrpSpPr>
        <p:grpSpPr>
          <a:xfrm>
            <a:off x="1361933" y="1030725"/>
            <a:ext cx="2162772" cy="2077869"/>
            <a:chOff x="3354513" y="3828873"/>
            <a:chExt cx="1717216" cy="2008673"/>
          </a:xfrm>
        </p:grpSpPr>
        <p:sp>
          <p:nvSpPr>
            <p:cNvPr id="5" name="Rectangle à coins arrondis 4"/>
            <p:cNvSpPr/>
            <p:nvPr/>
          </p:nvSpPr>
          <p:spPr>
            <a:xfrm>
              <a:off x="3354513" y="3828873"/>
              <a:ext cx="1717216" cy="20086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916" y="4563581"/>
              <a:ext cx="1388640" cy="100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tiamat-energy.com/wp-content/uploads/2017/12/Logo-Tiamat_quadr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896" y="3874138"/>
              <a:ext cx="1529775" cy="3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6412" y="5474639"/>
              <a:ext cx="1549259" cy="36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32852">
              <a:off x="3606655" y="4050181"/>
              <a:ext cx="1236485" cy="82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12"/>
          <p:cNvGrpSpPr/>
          <p:nvPr/>
        </p:nvGrpSpPr>
        <p:grpSpPr>
          <a:xfrm>
            <a:off x="309760" y="4402211"/>
            <a:ext cx="1804874" cy="1825734"/>
            <a:chOff x="694342" y="3984553"/>
            <a:chExt cx="2069450" cy="2105395"/>
          </a:xfrm>
        </p:grpSpPr>
        <p:pic>
          <p:nvPicPr>
            <p:cNvPr id="11" name="Image 10"/>
            <p:cNvPicPr>
              <a:picLocks noChangeAspect="1"/>
            </p:cNvPicPr>
            <p:nvPr/>
          </p:nvPicPr>
          <p:blipFill>
            <a:blip r:embed="rId8"/>
            <a:stretch>
              <a:fillRect/>
            </a:stretch>
          </p:blipFill>
          <p:spPr>
            <a:xfrm>
              <a:off x="694342" y="3984553"/>
              <a:ext cx="2069450" cy="2105395"/>
            </a:xfrm>
            <a:prstGeom prst="rect">
              <a:avLst/>
            </a:prstGeom>
          </p:spPr>
        </p:pic>
        <p:sp>
          <p:nvSpPr>
            <p:cNvPr id="12" name="ZoneTexte 11"/>
            <p:cNvSpPr txBox="1"/>
            <p:nvPr/>
          </p:nvSpPr>
          <p:spPr>
            <a:xfrm>
              <a:off x="931136" y="5462174"/>
              <a:ext cx="968487" cy="330806"/>
            </a:xfrm>
            <a:prstGeom prst="rect">
              <a:avLst/>
            </a:prstGeom>
            <a:noFill/>
          </p:spPr>
          <p:txBody>
            <a:bodyPr wrap="none" rtlCol="0">
              <a:spAutoFit/>
            </a:bodyPr>
            <a:lstStyle/>
            <a:p>
              <a:r>
                <a:rPr lang="fr-FR" sz="1400" dirty="0">
                  <a:solidFill>
                    <a:srgbClr val="FF0000"/>
                  </a:solidFill>
                </a:rPr>
                <a:t>20/04/2023</a:t>
              </a:r>
            </a:p>
          </p:txBody>
        </p:sp>
      </p:grpSp>
      <p:grpSp>
        <p:nvGrpSpPr>
          <p:cNvPr id="52" name="Groupe 51"/>
          <p:cNvGrpSpPr/>
          <p:nvPr/>
        </p:nvGrpSpPr>
        <p:grpSpPr>
          <a:xfrm>
            <a:off x="4627646" y="838443"/>
            <a:ext cx="5064580" cy="5407596"/>
            <a:chOff x="4627646" y="838443"/>
            <a:chExt cx="5064580" cy="5407596"/>
          </a:xfrm>
        </p:grpSpPr>
        <p:sp>
          <p:nvSpPr>
            <p:cNvPr id="19" name="Flèche droite à entaille 18"/>
            <p:cNvSpPr>
              <a:spLocks noChangeArrowheads="1"/>
            </p:cNvSpPr>
            <p:nvPr/>
          </p:nvSpPr>
          <p:spPr bwMode="auto">
            <a:xfrm>
              <a:off x="5265158" y="3567596"/>
              <a:ext cx="1646150" cy="478752"/>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sp>
          <p:nvSpPr>
            <p:cNvPr id="20" name="ZoneTexte 19"/>
            <p:cNvSpPr txBox="1"/>
            <p:nvPr/>
          </p:nvSpPr>
          <p:spPr>
            <a:xfrm>
              <a:off x="4627646" y="3040185"/>
              <a:ext cx="2170667" cy="605294"/>
            </a:xfrm>
            <a:prstGeom prst="rect">
              <a:avLst/>
            </a:prstGeom>
            <a:noFill/>
          </p:spPr>
          <p:txBody>
            <a:bodyPr wrap="square" rtlCol="0">
              <a:spAutoFit/>
            </a:bodyPr>
            <a:lstStyle/>
            <a:p>
              <a:pPr algn="r">
                <a:lnSpc>
                  <a:spcPts val="2000"/>
                </a:lnSpc>
              </a:pPr>
              <a:r>
                <a:rPr lang="fr-FR" sz="2000" dirty="0"/>
                <a:t>La concurrence s’intensifie …</a:t>
              </a:r>
            </a:p>
          </p:txBody>
        </p:sp>
        <p:grpSp>
          <p:nvGrpSpPr>
            <p:cNvPr id="24" name="Groupe 23"/>
            <p:cNvGrpSpPr/>
            <p:nvPr/>
          </p:nvGrpSpPr>
          <p:grpSpPr>
            <a:xfrm>
              <a:off x="7296353" y="838443"/>
              <a:ext cx="2395873" cy="2478299"/>
              <a:chOff x="405682" y="3364592"/>
              <a:chExt cx="2023231" cy="2064117"/>
            </a:xfrm>
          </p:grpSpPr>
          <p:sp>
            <p:nvSpPr>
              <p:cNvPr id="25" name="Rectangle à coins arrondis 24"/>
              <p:cNvSpPr/>
              <p:nvPr/>
            </p:nvSpPr>
            <p:spPr>
              <a:xfrm>
                <a:off x="413581" y="3364592"/>
                <a:ext cx="2015332" cy="20509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a:blip r:embed="rId9"/>
              <a:stretch>
                <a:fillRect/>
              </a:stretch>
            </p:blipFill>
            <p:spPr>
              <a:xfrm>
                <a:off x="405682" y="4889929"/>
                <a:ext cx="1903329" cy="538780"/>
              </a:xfrm>
              <a:prstGeom prst="rect">
                <a:avLst/>
              </a:prstGeom>
            </p:spPr>
          </p:pic>
          <p:pic>
            <p:nvPicPr>
              <p:cNvPr id="27" name="Imag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650" y="3985251"/>
                <a:ext cx="1449018" cy="10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421" y="3411810"/>
                <a:ext cx="1319877" cy="38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https://www.hinabattery.com/template/default/images/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012" y="3677887"/>
                <a:ext cx="1308602" cy="3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e 29"/>
            <p:cNvGrpSpPr/>
            <p:nvPr/>
          </p:nvGrpSpPr>
          <p:grpSpPr>
            <a:xfrm>
              <a:off x="7243440" y="3573413"/>
              <a:ext cx="2448786" cy="2672626"/>
              <a:chOff x="6297360" y="3294339"/>
              <a:chExt cx="2015332" cy="2121157"/>
            </a:xfrm>
          </p:grpSpPr>
          <p:sp>
            <p:nvSpPr>
              <p:cNvPr id="31" name="Rectangle à coins arrondis 30"/>
              <p:cNvSpPr/>
              <p:nvPr/>
            </p:nvSpPr>
            <p:spPr>
              <a:xfrm>
                <a:off x="6297360" y="3294339"/>
                <a:ext cx="2015332" cy="20509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1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0456" y="3992792"/>
                <a:ext cx="1429338" cy="10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http://www.altris.se/wp-content/uploads/2017/10/Logo_web_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7726" y="3774228"/>
                <a:ext cx="1075593" cy="26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CATL - Twitter Search">
                <a:hlinkClick r:id="rId15" tooltip="CATL - Twitter Search"/>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83354" y="3364593"/>
                <a:ext cx="756855" cy="42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34"/>
              <p:cNvPicPr>
                <a:picLocks noChangeAspect="1"/>
              </p:cNvPicPr>
              <p:nvPr/>
            </p:nvPicPr>
            <p:blipFill>
              <a:blip r:embed="rId17"/>
              <a:stretch>
                <a:fillRect/>
              </a:stretch>
            </p:blipFill>
            <p:spPr>
              <a:xfrm>
                <a:off x="6497114" y="4888688"/>
                <a:ext cx="1476118" cy="526808"/>
              </a:xfrm>
              <a:prstGeom prst="rect">
                <a:avLst/>
              </a:prstGeom>
            </p:spPr>
          </p:pic>
        </p:grpSp>
      </p:grpSp>
      <p:pic>
        <p:nvPicPr>
          <p:cNvPr id="14" name="Image 13"/>
          <p:cNvPicPr>
            <a:picLocks noChangeAspect="1"/>
          </p:cNvPicPr>
          <p:nvPr/>
        </p:nvPicPr>
        <p:blipFill rotWithShape="1">
          <a:blip r:embed="rId18"/>
          <a:srcRect l="6176" t="2342" r="8292" b="52145"/>
          <a:stretch/>
        </p:blipFill>
        <p:spPr>
          <a:xfrm>
            <a:off x="2337409" y="4811054"/>
            <a:ext cx="2952746" cy="1105305"/>
          </a:xfrm>
          <a:prstGeom prst="rect">
            <a:avLst/>
          </a:prstGeom>
        </p:spPr>
      </p:pic>
      <p:sp>
        <p:nvSpPr>
          <p:cNvPr id="39" name="Rectangle 38"/>
          <p:cNvSpPr/>
          <p:nvPr/>
        </p:nvSpPr>
        <p:spPr>
          <a:xfrm>
            <a:off x="0" y="6395664"/>
            <a:ext cx="5759910" cy="400110"/>
          </a:xfrm>
          <a:prstGeom prst="rect">
            <a:avLst/>
          </a:prstGeom>
        </p:spPr>
        <p:txBody>
          <a:bodyPr wrap="none">
            <a:spAutoFit/>
          </a:bodyPr>
          <a:lstStyle/>
          <a:p>
            <a:pPr marL="285750" indent="-285750">
              <a:buFont typeface="Wingdings" panose="05000000000000000000" pitchFamily="2" charset="2"/>
              <a:buChar char="Ø"/>
            </a:pPr>
            <a:r>
              <a:rPr lang="fr-FR" dirty="0">
                <a:solidFill>
                  <a:schemeClr val="bg1"/>
                </a:solidFill>
                <a:sym typeface="Wingdings" panose="05000000000000000000" pitchFamily="2" charset="2"/>
              </a:rPr>
              <a:t>Produite en sous-traitance en Chine à défaut d’usine (500 M€) </a:t>
            </a:r>
            <a:endParaRPr lang="fr-FR" sz="2000" dirty="0">
              <a:solidFill>
                <a:schemeClr val="bg1"/>
              </a:solidFill>
            </a:endParaRPr>
          </a:p>
        </p:txBody>
      </p:sp>
      <p:grpSp>
        <p:nvGrpSpPr>
          <p:cNvPr id="10" name="Group 4"/>
          <p:cNvGrpSpPr>
            <a:grpSpLocks noChangeAspect="1"/>
          </p:cNvGrpSpPr>
          <p:nvPr/>
        </p:nvGrpSpPr>
        <p:grpSpPr bwMode="auto">
          <a:xfrm>
            <a:off x="-57150" y="3312188"/>
            <a:ext cx="5426075" cy="788987"/>
            <a:chOff x="-36" y="2055"/>
            <a:chExt cx="3418" cy="497"/>
          </a:xfrm>
        </p:grpSpPr>
        <p:sp>
          <p:nvSpPr>
            <p:cNvPr id="15" name="AutoShape 3"/>
            <p:cNvSpPr>
              <a:spLocks noChangeAspect="1" noChangeArrowheads="1" noTextEdit="1"/>
            </p:cNvSpPr>
            <p:nvPr/>
          </p:nvSpPr>
          <p:spPr bwMode="auto">
            <a:xfrm>
              <a:off x="-36" y="2055"/>
              <a:ext cx="341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5"/>
            <p:cNvSpPr>
              <a:spLocks noChangeArrowheads="1"/>
            </p:cNvSpPr>
            <p:nvPr/>
          </p:nvSpPr>
          <p:spPr bwMode="auto">
            <a:xfrm>
              <a:off x="754" y="2123"/>
              <a:ext cx="28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smtClean="0">
                  <a:ln>
                    <a:noFill/>
                  </a:ln>
                  <a:solidFill>
                    <a:srgbClr val="FFFFFF"/>
                  </a:solidFill>
                  <a:effectLst/>
                  <a:latin typeface="Wingdings" panose="05000000000000000000" pitchFamily="2" charset="2"/>
                </a:rPr>
                <a:t>Ø</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 name="Rectangle 6"/>
            <p:cNvSpPr>
              <a:spLocks noChangeArrowheads="1"/>
            </p:cNvSpPr>
            <p:nvPr/>
          </p:nvSpPr>
          <p:spPr bwMode="auto">
            <a:xfrm>
              <a:off x="970" y="2119"/>
              <a:ext cx="33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FFFFFF"/>
                  </a:solidFill>
                  <a:effectLst/>
                  <a:latin typeface="Arial Narrow" panose="020B0606020202030204" pitchFamily="34" charset="0"/>
                </a:rPr>
                <a:t>La 1</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7"/>
            <p:cNvSpPr>
              <a:spLocks noChangeArrowheads="1"/>
            </p:cNvSpPr>
            <p:nvPr/>
          </p:nvSpPr>
          <p:spPr bwMode="auto">
            <a:xfrm>
              <a:off x="1226" y="2121"/>
              <a:ext cx="1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smtClean="0">
                  <a:ln>
                    <a:noFill/>
                  </a:ln>
                  <a:solidFill>
                    <a:srgbClr val="FFFFFF"/>
                  </a:solidFill>
                  <a:effectLst/>
                  <a:latin typeface="Arial Narrow" panose="020B0606020202030204" pitchFamily="34" charset="0"/>
                </a:rPr>
                <a:t>er</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10"/>
            <p:cNvSpPr>
              <a:spLocks noChangeArrowheads="1"/>
            </p:cNvSpPr>
            <p:nvPr/>
          </p:nvSpPr>
          <p:spPr bwMode="auto">
            <a:xfrm>
              <a:off x="2146" y="2272"/>
              <a:ext cx="106"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smtClean="0">
                  <a:ln>
                    <a:noFill/>
                  </a:ln>
                  <a:solidFill>
                    <a:srgbClr val="FFFFFF"/>
                  </a:solidFill>
                  <a:effectLst/>
                  <a:latin typeface="Arial Narrow" panose="020B060602020203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11"/>
            <p:cNvSpPr>
              <a:spLocks noChangeArrowheads="1"/>
            </p:cNvSpPr>
            <p:nvPr/>
          </p:nvSpPr>
          <p:spPr bwMode="auto">
            <a:xfrm>
              <a:off x="2190" y="2272"/>
              <a:ext cx="1066"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smtClean="0">
                  <a:ln>
                    <a:noFill/>
                  </a:ln>
                  <a:solidFill>
                    <a:srgbClr val="FFFFFF"/>
                  </a:solidFill>
                  <a:effectLst/>
                  <a:latin typeface="Arial Narrow" panose="020B0606020202030204" pitchFamily="34" charset="0"/>
                </a:rPr>
                <a:t>ion est française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1036"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9" y="2056"/>
              <a:ext cx="45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9" y="2056"/>
              <a:ext cx="45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ZoneTexte 42"/>
          <p:cNvSpPr txBox="1"/>
          <p:nvPr/>
        </p:nvSpPr>
        <p:spPr>
          <a:xfrm>
            <a:off x="1037102" y="3303863"/>
            <a:ext cx="3797835" cy="646331"/>
          </a:xfrm>
          <a:prstGeom prst="rect">
            <a:avLst/>
          </a:prstGeom>
          <a:noFill/>
        </p:spPr>
        <p:txBody>
          <a:bodyPr wrap="none" rtlCol="0">
            <a:spAutoFit/>
          </a:bodyPr>
          <a:lstStyle/>
          <a:p>
            <a:pPr marL="285750" indent="-285750">
              <a:buFont typeface="Wingdings" panose="05000000000000000000" pitchFamily="2" charset="2"/>
              <a:buChar char="Ø"/>
            </a:pPr>
            <a:r>
              <a:rPr lang="fr-FR" dirty="0" smtClean="0"/>
              <a:t>La 1</a:t>
            </a:r>
            <a:r>
              <a:rPr lang="fr-FR" baseline="30000" dirty="0" smtClean="0"/>
              <a:t>ère</a:t>
            </a:r>
            <a:r>
              <a:rPr lang="fr-FR" dirty="0" smtClean="0"/>
              <a:t> annonce mondiale de </a:t>
            </a:r>
          </a:p>
          <a:p>
            <a:r>
              <a:rPr lang="fr-FR" dirty="0" smtClean="0"/>
              <a:t>commercialisation du </a:t>
            </a:r>
            <a:r>
              <a:rPr lang="fr-FR" dirty="0" err="1" smtClean="0"/>
              <a:t>Na-ion</a:t>
            </a:r>
            <a:r>
              <a:rPr lang="fr-FR" dirty="0" smtClean="0"/>
              <a:t> est française </a:t>
            </a:r>
            <a:endParaRPr lang="fr-FR" dirty="0"/>
          </a:p>
        </p:txBody>
      </p:sp>
      <p:sp>
        <p:nvSpPr>
          <p:cNvPr id="22" name="ZoneTexte 21"/>
          <p:cNvSpPr txBox="1"/>
          <p:nvPr/>
        </p:nvSpPr>
        <p:spPr>
          <a:xfrm>
            <a:off x="2421750" y="420768"/>
            <a:ext cx="5131533" cy="400110"/>
          </a:xfrm>
          <a:prstGeom prst="rect">
            <a:avLst/>
          </a:prstGeom>
          <a:noFill/>
        </p:spPr>
        <p:txBody>
          <a:bodyPr wrap="none" rtlCol="0">
            <a:spAutoFit/>
          </a:bodyPr>
          <a:lstStyle/>
          <a:p>
            <a:r>
              <a:rPr lang="fr-FR" dirty="0" smtClean="0">
                <a:solidFill>
                  <a:schemeClr val="bg1"/>
                </a:solidFill>
              </a:rPr>
              <a:t>(</a:t>
            </a:r>
            <a:r>
              <a:rPr lang="fr-FR" sz="2000" dirty="0" smtClean="0">
                <a:solidFill>
                  <a:schemeClr val="bg1"/>
                </a:solidFill>
              </a:rPr>
              <a:t>Complémentarité et non concurrence avec le Li-ion) </a:t>
            </a:r>
            <a:endParaRPr lang="fr-FR" sz="2000" dirty="0">
              <a:solidFill>
                <a:schemeClr val="bg1"/>
              </a:solidFill>
            </a:endParaRPr>
          </a:p>
        </p:txBody>
      </p:sp>
      <p:sp>
        <p:nvSpPr>
          <p:cNvPr id="61" name="Rectangle à coins arrondis 60"/>
          <p:cNvSpPr/>
          <p:nvPr/>
        </p:nvSpPr>
        <p:spPr>
          <a:xfrm>
            <a:off x="2377727" y="4811054"/>
            <a:ext cx="2991198" cy="11031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13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4"/>
          <p:cNvSpPr txBox="1">
            <a:spLocks noChangeArrowheads="1"/>
          </p:cNvSpPr>
          <p:nvPr/>
        </p:nvSpPr>
        <p:spPr bwMode="auto">
          <a:xfrm>
            <a:off x="1349532" y="4267886"/>
            <a:ext cx="8506896"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fr-FR" altLang="ja-JP" sz="2727" b="1" dirty="0" smtClean="0">
                <a:latin typeface="Arial Narrow" panose="020B0606020202030204" pitchFamily="34" charset="0"/>
                <a:ea typeface="ＭＳ Ｐゴシック" panose="020B0600070205080204" pitchFamily="34" charset="-128"/>
                <a:sym typeface="Wingdings" pitchFamily="2" charset="2"/>
              </a:rPr>
              <a:t>Durabilité et fiabilité des batteries ? </a:t>
            </a:r>
            <a:endParaRPr lang="en-GB" altLang="ja-JP" sz="2727" b="1" dirty="0">
              <a:latin typeface="Arial Narrow" panose="020B0606020202030204" pitchFamily="34" charset="0"/>
              <a:ea typeface="ＭＳ Ｐゴシック" panose="020B0600070205080204" pitchFamily="34" charset="-128"/>
              <a:sym typeface="Wingdings" pitchFamily="2" charset="2"/>
            </a:endParaRPr>
          </a:p>
        </p:txBody>
      </p:sp>
      <p:sp>
        <p:nvSpPr>
          <p:cNvPr id="39" name="Chevron 5"/>
          <p:cNvSpPr/>
          <p:nvPr/>
        </p:nvSpPr>
        <p:spPr>
          <a:xfrm>
            <a:off x="1416952" y="4304221"/>
            <a:ext cx="354398" cy="307054"/>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nvGrpSpPr>
          <p:cNvPr id="40" name="Groupe 39"/>
          <p:cNvGrpSpPr/>
          <p:nvPr/>
        </p:nvGrpSpPr>
        <p:grpSpPr>
          <a:xfrm>
            <a:off x="910366" y="2827852"/>
            <a:ext cx="8861294" cy="428066"/>
            <a:chOff x="1476340" y="3923140"/>
            <a:chExt cx="10399713" cy="502382"/>
          </a:xfrm>
        </p:grpSpPr>
        <p:sp>
          <p:nvSpPr>
            <p:cNvPr id="41" name="Text Box 4"/>
            <p:cNvSpPr txBox="1">
              <a:spLocks noChangeArrowheads="1"/>
            </p:cNvSpPr>
            <p:nvPr/>
          </p:nvSpPr>
          <p:spPr bwMode="auto">
            <a:xfrm>
              <a:off x="1892265" y="3923140"/>
              <a:ext cx="9983788" cy="50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Eco-</a:t>
              </a:r>
              <a:r>
                <a:rPr lang="en-GB" altLang="ja-JP" sz="2727" b="1" dirty="0" err="1"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compatibilité</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 des batteries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a:t>
              </a:r>
            </a:p>
          </p:txBody>
        </p:sp>
        <p:sp>
          <p:nvSpPr>
            <p:cNvPr id="42"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pic>
        <p:nvPicPr>
          <p:cNvPr id="46" name="Picture 2" descr="Green recycle logo Royalty Free Vector Image - VectorStoc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38"/>
          <a:stretch/>
        </p:blipFill>
        <p:spPr bwMode="auto">
          <a:xfrm>
            <a:off x="5962672" y="2567402"/>
            <a:ext cx="883156" cy="88019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p:cNvGrpSpPr/>
          <p:nvPr/>
        </p:nvGrpSpPr>
        <p:grpSpPr>
          <a:xfrm>
            <a:off x="325331" y="1111769"/>
            <a:ext cx="8506895" cy="924833"/>
            <a:chOff x="0" y="1268163"/>
            <a:chExt cx="9215803" cy="1001902"/>
          </a:xfrm>
        </p:grpSpPr>
        <p:sp>
          <p:nvSpPr>
            <p:cNvPr id="43" name="Text Box 4"/>
            <p:cNvSpPr txBox="1">
              <a:spLocks noChangeArrowheads="1"/>
            </p:cNvSpPr>
            <p:nvPr/>
          </p:nvSpPr>
          <p:spPr bwMode="auto">
            <a:xfrm>
              <a:off x="0" y="1616317"/>
              <a:ext cx="9215803" cy="4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err="1"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Autonomie</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  et recharge des batteries?  </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44" name="Chevron 5"/>
            <p:cNvSpPr/>
            <p:nvPr/>
          </p:nvSpPr>
          <p:spPr>
            <a:xfrm>
              <a:off x="189548" y="1657506"/>
              <a:ext cx="383931" cy="33264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pic>
          <p:nvPicPr>
            <p:cNvPr id="45" name="Image 44"/>
            <p:cNvPicPr>
              <a:picLocks noChangeAspect="1"/>
            </p:cNvPicPr>
            <p:nvPr/>
          </p:nvPicPr>
          <p:blipFill rotWithShape="1">
            <a:blip r:embed="rId5"/>
            <a:srcRect l="8585" t="8267" r="11872" b="18512"/>
            <a:stretch/>
          </p:blipFill>
          <p:spPr>
            <a:xfrm>
              <a:off x="6391436" y="1268163"/>
              <a:ext cx="1322775" cy="875413"/>
            </a:xfrm>
            <a:prstGeom prst="rect">
              <a:avLst/>
            </a:prstGeom>
          </p:spPr>
        </p:pic>
        <p:pic>
          <p:nvPicPr>
            <p:cNvPr id="47" name="Picture 6" descr="Borne de recharge pour véhicules électriques, à Rovaltai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81" t="11242" r="13029"/>
            <a:stretch/>
          </p:blipFill>
          <p:spPr bwMode="auto">
            <a:xfrm>
              <a:off x="7796816" y="1539997"/>
              <a:ext cx="1125390" cy="730068"/>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Imag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5971" y="5495449"/>
            <a:ext cx="864487" cy="73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e 53"/>
          <p:cNvGrpSpPr/>
          <p:nvPr/>
        </p:nvGrpSpPr>
        <p:grpSpPr>
          <a:xfrm>
            <a:off x="2056779" y="5774725"/>
            <a:ext cx="8448016" cy="428066"/>
            <a:chOff x="1476340" y="3879841"/>
            <a:chExt cx="10399713" cy="570490"/>
          </a:xfrm>
        </p:grpSpPr>
        <p:sp>
          <p:nvSpPr>
            <p:cNvPr id="55" name="Text Box 4"/>
            <p:cNvSpPr txBox="1">
              <a:spLocks noChangeArrowheads="1"/>
            </p:cNvSpPr>
            <p:nvPr/>
          </p:nvSpPr>
          <p:spPr bwMode="auto">
            <a:xfrm>
              <a:off x="1892265" y="3879841"/>
              <a:ext cx="9983788" cy="5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fr-FR"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Abondance des matériaux-recyclage </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56"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sp>
        <p:nvSpPr>
          <p:cNvPr id="57" name="Rectangle à coins arrondis 56"/>
          <p:cNvSpPr/>
          <p:nvPr/>
        </p:nvSpPr>
        <p:spPr>
          <a:xfrm>
            <a:off x="460733" y="1123011"/>
            <a:ext cx="8236090"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pic>
        <p:nvPicPr>
          <p:cNvPr id="59" name="Imag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4088974"/>
            <a:ext cx="588790" cy="606978"/>
          </a:xfrm>
          <a:prstGeom prst="rect">
            <a:avLst/>
          </a:prstGeom>
        </p:spPr>
      </p:pic>
      <p:pic>
        <p:nvPicPr>
          <p:cNvPr id="60" name="Image 59"/>
          <p:cNvPicPr>
            <a:picLocks noChangeAspect="1"/>
          </p:cNvPicPr>
          <p:nvPr/>
        </p:nvPicPr>
        <p:blipFill rotWithShape="1">
          <a:blip r:embed="rId10"/>
          <a:srcRect l="-2726" t="44379" r="16658" b="26035"/>
          <a:stretch/>
        </p:blipFill>
        <p:spPr>
          <a:xfrm rot="18019101">
            <a:off x="7604051" y="4369864"/>
            <a:ext cx="755658" cy="373314"/>
          </a:xfrm>
          <a:prstGeom prst="rect">
            <a:avLst/>
          </a:prstGeom>
        </p:spPr>
      </p:pic>
      <p:sp>
        <p:nvSpPr>
          <p:cNvPr id="61" name="Rectangle à coins arrondis 60"/>
          <p:cNvSpPr/>
          <p:nvPr/>
        </p:nvSpPr>
        <p:spPr>
          <a:xfrm>
            <a:off x="1335472" y="4055415"/>
            <a:ext cx="7487356"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2" name="Rectangle à coins arrondis 61"/>
          <p:cNvSpPr/>
          <p:nvPr/>
        </p:nvSpPr>
        <p:spPr>
          <a:xfrm>
            <a:off x="1624010" y="5499056"/>
            <a:ext cx="7610034"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3" name="Rectangle à coins arrondis 62"/>
          <p:cNvSpPr/>
          <p:nvPr/>
        </p:nvSpPr>
        <p:spPr>
          <a:xfrm>
            <a:off x="724473" y="2448475"/>
            <a:ext cx="7921859"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25" name="ZoneTexte 24"/>
          <p:cNvSpPr txBox="1"/>
          <p:nvPr/>
        </p:nvSpPr>
        <p:spPr>
          <a:xfrm>
            <a:off x="925450" y="16593"/>
            <a:ext cx="8178842" cy="584775"/>
          </a:xfrm>
          <a:prstGeom prst="rect">
            <a:avLst/>
          </a:prstGeom>
          <a:noFill/>
        </p:spPr>
        <p:txBody>
          <a:bodyPr wrap="none" rtlCol="0">
            <a:spAutoFit/>
          </a:bodyPr>
          <a:lstStyle/>
          <a:p>
            <a:pPr defTabSz="844083"/>
            <a:r>
              <a:rPr lang="fr-FR" sz="3200" b="1" dirty="0">
                <a:solidFill>
                  <a:schemeClr val="bg1"/>
                </a:solidFill>
              </a:rPr>
              <a:t>S</a:t>
            </a:r>
            <a:r>
              <a:rPr lang="fr-FR" sz="3200" dirty="0">
                <a:solidFill>
                  <a:schemeClr val="bg1"/>
                </a:solidFill>
              </a:rPr>
              <a:t>cience et innovation pour des meilleures batteries …</a:t>
            </a:r>
          </a:p>
        </p:txBody>
      </p:sp>
    </p:spTree>
    <p:extLst>
      <p:ext uri="{BB962C8B-B14F-4D97-AF65-F5344CB8AC3E}">
        <p14:creationId xmlns:p14="http://schemas.microsoft.com/office/powerpoint/2010/main" val="215292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idx="4294967295"/>
            <p:custDataLst>
              <p:tags r:id="rId1"/>
            </p:custDataLst>
          </p:nvPr>
        </p:nvSpPr>
        <p:spPr>
          <a:xfrm>
            <a:off x="3576638" y="941388"/>
            <a:ext cx="6329362" cy="785812"/>
          </a:xfrm>
        </p:spPr>
        <p:txBody>
          <a:bodyPr>
            <a:noAutofit/>
          </a:bodyPr>
          <a:lstStyle/>
          <a:p>
            <a:pPr algn="ctr"/>
            <a:r>
              <a:rPr lang="en-US" sz="1662" b="1" cap="small" spc="69" dirty="0">
                <a:solidFill>
                  <a:schemeClr val="bg1"/>
                </a:solidFill>
                <a:latin typeface="CMU Serif Extra" panose="02000603000000000000" charset="0"/>
                <a:ea typeface="CMU Serif Extra" panose="02000603000000000000" charset="0"/>
                <a:cs typeface="CMU Serif Extra" panose="02000603000000000000" charset="0"/>
              </a:rPr>
              <a:t>How to make batteries more durable while improving their performance? </a:t>
            </a:r>
          </a:p>
        </p:txBody>
      </p:sp>
      <p:sp>
        <p:nvSpPr>
          <p:cNvPr id="5" name="Rectangle 1"/>
          <p:cNvSpPr>
            <a:spLocks noChangeArrowheads="1"/>
          </p:cNvSpPr>
          <p:nvPr/>
        </p:nvSpPr>
        <p:spPr bwMode="auto">
          <a:xfrm>
            <a:off x="1787773" y="863358"/>
            <a:ext cx="65" cy="383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33062" eaLnBrk="0" hangingPunct="0"/>
            <a:endParaRPr lang="en-US" altLang="en-US" sz="1246">
              <a:solidFill>
                <a:prstClr val="black"/>
              </a:solidFill>
              <a:latin typeface="Arial" panose="020B0604020202020204" pitchFamily="34" charset="0"/>
            </a:endParaRPr>
          </a:p>
          <a:p>
            <a:pPr defTabSz="633062" eaLnBrk="0" hangingPunct="0"/>
            <a:endParaRPr lang="en-US" altLang="en-US" sz="1246">
              <a:solidFill>
                <a:prstClr val="black"/>
              </a:solidFill>
              <a:latin typeface="Arial" panose="020B0604020202020204" pitchFamily="34" charset="0"/>
            </a:endParaRPr>
          </a:p>
        </p:txBody>
      </p:sp>
      <p:sp>
        <p:nvSpPr>
          <p:cNvPr id="63" name="ZoneTexte 62"/>
          <p:cNvSpPr txBox="1"/>
          <p:nvPr>
            <p:custDataLst>
              <p:tags r:id="rId2"/>
            </p:custDataLst>
          </p:nvPr>
        </p:nvSpPr>
        <p:spPr>
          <a:xfrm>
            <a:off x="198120" y="5996140"/>
            <a:ext cx="9326880" cy="385921"/>
          </a:xfrm>
          <a:prstGeom prst="roundRect">
            <a:avLst/>
          </a:prstGeom>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33062">
              <a:lnSpc>
                <a:spcPts val="2031"/>
              </a:lnSpc>
            </a:pPr>
            <a:endParaRPr lang="en-US" sz="2215" dirty="0">
              <a:solidFill>
                <a:prstClr val="white"/>
              </a:solidFill>
            </a:endParaRPr>
          </a:p>
        </p:txBody>
      </p:sp>
      <p:grpSp>
        <p:nvGrpSpPr>
          <p:cNvPr id="10" name="Groupe 9"/>
          <p:cNvGrpSpPr/>
          <p:nvPr/>
        </p:nvGrpSpPr>
        <p:grpSpPr>
          <a:xfrm>
            <a:off x="2905142" y="1923528"/>
            <a:ext cx="6122026" cy="3032825"/>
            <a:chOff x="2353486" y="1798071"/>
            <a:chExt cx="6632195" cy="3285560"/>
          </a:xfrm>
        </p:grpSpPr>
        <p:grpSp>
          <p:nvGrpSpPr>
            <p:cNvPr id="16" name="Groupe 15"/>
            <p:cNvGrpSpPr/>
            <p:nvPr/>
          </p:nvGrpSpPr>
          <p:grpSpPr>
            <a:xfrm>
              <a:off x="4869262" y="2587009"/>
              <a:ext cx="4116419" cy="2496622"/>
              <a:chOff x="4940091" y="2606219"/>
              <a:chExt cx="4042313" cy="2749786"/>
            </a:xfrm>
          </p:grpSpPr>
          <p:pic>
            <p:nvPicPr>
              <p:cNvPr id="3075" name="Picture 3" descr="Growth Sector: Electric Vehicles Sales And The New Electric Economy Have  Arriv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0091" y="2831140"/>
                <a:ext cx="4042313" cy="25248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p:cNvCxnSpPr/>
              <p:nvPr/>
            </p:nvCxnSpPr>
            <p:spPr>
              <a:xfrm flipV="1">
                <a:off x="5937672" y="4221088"/>
                <a:ext cx="362520" cy="5653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18">
                <a:extLst>
                  <a:ext uri="{FF2B5EF4-FFF2-40B4-BE49-F238E27FC236}">
                    <a16:creationId xmlns:a16="http://schemas.microsoft.com/office/drawing/2014/main" id="{D98E3C13-F506-4946-974C-13088FBD5A7A}"/>
                  </a:ext>
                </a:extLst>
              </p:cNvPr>
              <p:cNvSpPr txBox="1"/>
              <p:nvPr/>
            </p:nvSpPr>
            <p:spPr>
              <a:xfrm>
                <a:off x="5216310" y="4786395"/>
                <a:ext cx="1208361" cy="338927"/>
              </a:xfrm>
              <a:prstGeom prst="rect">
                <a:avLst/>
              </a:prstGeom>
              <a:noFill/>
            </p:spPr>
            <p:txBody>
              <a:bodyPr wrap="square" rtlCol="0">
                <a:spAutoFit/>
              </a:bodyPr>
              <a:lstStyle/>
              <a:p>
                <a:pPr algn="ctr" defTabSz="584380">
                  <a:defRPr/>
                </a:pPr>
                <a:r>
                  <a:rPr lang="fr-FR" sz="1246" dirty="0">
                    <a:solidFill>
                      <a:prstClr val="black"/>
                    </a:solidFill>
                    <a:latin typeface="Calibri"/>
                  </a:rPr>
                  <a:t>Module</a:t>
                </a:r>
                <a:endParaRPr lang="en-US" sz="1246" dirty="0">
                  <a:solidFill>
                    <a:prstClr val="black"/>
                  </a:solidFill>
                  <a:latin typeface="Calibri"/>
                </a:endParaRPr>
              </a:p>
            </p:txBody>
          </p:sp>
          <p:cxnSp>
            <p:nvCxnSpPr>
              <p:cNvPr id="55" name="Connecteur droit avec flèche 54"/>
              <p:cNvCxnSpPr/>
              <p:nvPr/>
            </p:nvCxnSpPr>
            <p:spPr>
              <a:xfrm>
                <a:off x="6757124" y="2991164"/>
                <a:ext cx="0" cy="653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18">
                <a:extLst>
                  <a:ext uri="{FF2B5EF4-FFF2-40B4-BE49-F238E27FC236}">
                    <a16:creationId xmlns:a16="http://schemas.microsoft.com/office/drawing/2014/main" id="{D98E3C13-F506-4946-974C-13088FBD5A7A}"/>
                  </a:ext>
                </a:extLst>
              </p:cNvPr>
              <p:cNvSpPr txBox="1"/>
              <p:nvPr/>
            </p:nvSpPr>
            <p:spPr>
              <a:xfrm>
                <a:off x="6152943" y="2606219"/>
                <a:ext cx="1208361" cy="338927"/>
              </a:xfrm>
              <a:prstGeom prst="rect">
                <a:avLst/>
              </a:prstGeom>
              <a:noFill/>
            </p:spPr>
            <p:txBody>
              <a:bodyPr wrap="square" rtlCol="0">
                <a:spAutoFit/>
              </a:bodyPr>
              <a:lstStyle/>
              <a:p>
                <a:pPr algn="ctr" defTabSz="584380">
                  <a:defRPr/>
                </a:pPr>
                <a:r>
                  <a:rPr lang="en-US" sz="1246" dirty="0">
                    <a:solidFill>
                      <a:prstClr val="black"/>
                    </a:solidFill>
                    <a:latin typeface="Calibri"/>
                  </a:rPr>
                  <a:t>Battery</a:t>
                </a:r>
              </a:p>
            </p:txBody>
          </p:sp>
          <p:sp>
            <p:nvSpPr>
              <p:cNvPr id="58" name="ZoneTexte 18">
                <a:extLst>
                  <a:ext uri="{FF2B5EF4-FFF2-40B4-BE49-F238E27FC236}">
                    <a16:creationId xmlns:a16="http://schemas.microsoft.com/office/drawing/2014/main" id="{D98E3C13-F506-4946-974C-13088FBD5A7A}"/>
                  </a:ext>
                </a:extLst>
              </p:cNvPr>
              <p:cNvSpPr txBox="1"/>
              <p:nvPr/>
            </p:nvSpPr>
            <p:spPr>
              <a:xfrm>
                <a:off x="7033392" y="2648568"/>
                <a:ext cx="1208361" cy="338927"/>
              </a:xfrm>
              <a:prstGeom prst="rect">
                <a:avLst/>
              </a:prstGeom>
              <a:noFill/>
            </p:spPr>
            <p:txBody>
              <a:bodyPr wrap="square" rtlCol="0">
                <a:spAutoFit/>
              </a:bodyPr>
              <a:lstStyle/>
              <a:p>
                <a:pPr algn="ctr" defTabSz="584380">
                  <a:defRPr/>
                </a:pPr>
                <a:r>
                  <a:rPr lang="en-US" sz="1246" dirty="0">
                    <a:solidFill>
                      <a:prstClr val="black"/>
                    </a:solidFill>
                    <a:latin typeface="Calibri"/>
                  </a:rPr>
                  <a:t>Electric motor</a:t>
                </a:r>
              </a:p>
            </p:txBody>
          </p:sp>
          <p:cxnSp>
            <p:nvCxnSpPr>
              <p:cNvPr id="61" name="Connecteur droit avec flèche 60"/>
              <p:cNvCxnSpPr/>
              <p:nvPr/>
            </p:nvCxnSpPr>
            <p:spPr>
              <a:xfrm>
                <a:off x="7637573" y="3318094"/>
                <a:ext cx="0" cy="46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Flèche droite 64"/>
            <p:cNvSpPr/>
            <p:nvPr/>
          </p:nvSpPr>
          <p:spPr>
            <a:xfrm>
              <a:off x="4224222" y="3558321"/>
              <a:ext cx="671814" cy="276999"/>
            </a:xfrm>
            <a:prstGeom prst="rightArrow">
              <a:avLst>
                <a:gd name="adj1" fmla="val 100000"/>
                <a:gd name="adj2" fmla="val 50000"/>
              </a:avLst>
            </a:prstGeom>
            <a:gradFill flip="none" rotWithShape="1">
              <a:gsLst>
                <a:gs pos="6000">
                  <a:schemeClr val="bg1"/>
                </a:gs>
                <a:gs pos="61000">
                  <a:schemeClr val="accent1">
                    <a:lumMod val="75000"/>
                  </a:schemeClr>
                </a:gs>
                <a:gs pos="31000">
                  <a:schemeClr val="tx2">
                    <a:lumMod val="60000"/>
                    <a:lumOff val="40000"/>
                  </a:schemeClr>
                </a:gs>
                <a:gs pos="99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defRPr/>
              </a:pPr>
              <a:endParaRPr lang="fr-FR" sz="1151">
                <a:solidFill>
                  <a:prstClr val="white"/>
                </a:solidFill>
                <a:latin typeface="Calibri"/>
              </a:endParaRPr>
            </a:p>
          </p:txBody>
        </p:sp>
        <p:sp>
          <p:nvSpPr>
            <p:cNvPr id="25" name="Flèche droite 24"/>
            <p:cNvSpPr/>
            <p:nvPr/>
          </p:nvSpPr>
          <p:spPr>
            <a:xfrm>
              <a:off x="2353486" y="1798072"/>
              <a:ext cx="4007548" cy="457556"/>
            </a:xfrm>
            <a:prstGeom prst="rightArrow">
              <a:avLst>
                <a:gd name="adj1" fmla="val 100000"/>
                <a:gd name="adj2" fmla="val 50000"/>
              </a:avLst>
            </a:prstGeom>
            <a:gradFill flip="none" rotWithShape="1">
              <a:gsLst>
                <a:gs pos="0">
                  <a:schemeClr val="bg1">
                    <a:lumMod val="96000"/>
                  </a:schemeClr>
                </a:gs>
                <a:gs pos="61000">
                  <a:srgbClr val="FF0000"/>
                </a:gs>
                <a:gs pos="31000">
                  <a:srgbClr val="FF7C80"/>
                </a:gs>
                <a:gs pos="92000">
                  <a:srgbClr val="CC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defRPr/>
              </a:pPr>
              <a:endParaRPr lang="fr-FR" sz="1151">
                <a:solidFill>
                  <a:prstClr val="white"/>
                </a:solidFill>
                <a:latin typeface="Calibri"/>
              </a:endParaRPr>
            </a:p>
          </p:txBody>
        </p:sp>
        <p:sp>
          <p:nvSpPr>
            <p:cNvPr id="28" name="ZoneTexte 27"/>
            <p:cNvSpPr txBox="1"/>
            <p:nvPr/>
          </p:nvSpPr>
          <p:spPr>
            <a:xfrm>
              <a:off x="6378540" y="1798071"/>
              <a:ext cx="1097871" cy="377118"/>
            </a:xfrm>
            <a:prstGeom prst="rect">
              <a:avLst/>
            </a:prstGeom>
            <a:noFill/>
          </p:spPr>
          <p:txBody>
            <a:bodyPr wrap="none" rtlCol="0">
              <a:spAutoFit/>
            </a:bodyPr>
            <a:lstStyle/>
            <a:p>
              <a:pPr algn="ctr" defTabSz="633062">
                <a:defRPr/>
              </a:pPr>
              <a:r>
                <a:rPr lang="en-US" sz="1662" dirty="0" err="1" smtClean="0">
                  <a:solidFill>
                    <a:prstClr val="black"/>
                  </a:solidFill>
                  <a:latin typeface="CMU Sans Serif"/>
                </a:rPr>
                <a:t>Système</a:t>
              </a:r>
              <a:endParaRPr lang="en-US" sz="1662" dirty="0">
                <a:solidFill>
                  <a:prstClr val="black"/>
                </a:solidFill>
                <a:latin typeface="CMU Sans Serif"/>
              </a:endParaRPr>
            </a:p>
          </p:txBody>
        </p:sp>
        <p:sp>
          <p:nvSpPr>
            <p:cNvPr id="29" name="ZoneTexte 28"/>
            <p:cNvSpPr txBox="1"/>
            <p:nvPr/>
          </p:nvSpPr>
          <p:spPr>
            <a:xfrm>
              <a:off x="3021173" y="1798071"/>
              <a:ext cx="2538033" cy="377118"/>
            </a:xfrm>
            <a:prstGeom prst="rect">
              <a:avLst/>
            </a:prstGeom>
            <a:noFill/>
          </p:spPr>
          <p:txBody>
            <a:bodyPr wrap="square" rtlCol="0">
              <a:spAutoFit/>
            </a:bodyPr>
            <a:lstStyle/>
            <a:p>
              <a:pPr algn="ctr" defTabSz="633062">
                <a:defRPr/>
              </a:pPr>
              <a:r>
                <a:rPr lang="en-US" sz="1662" b="1" dirty="0" err="1" smtClean="0">
                  <a:solidFill>
                    <a:prstClr val="white"/>
                  </a:solidFill>
                </a:rPr>
                <a:t>Degré</a:t>
              </a:r>
              <a:r>
                <a:rPr lang="en-US" sz="1662" b="1" dirty="0" smtClean="0">
                  <a:solidFill>
                    <a:prstClr val="white"/>
                  </a:solidFill>
                </a:rPr>
                <a:t> de </a:t>
              </a:r>
              <a:r>
                <a:rPr lang="en-US" sz="1662" b="1" dirty="0" err="1" smtClean="0">
                  <a:solidFill>
                    <a:prstClr val="white"/>
                  </a:solidFill>
                </a:rPr>
                <a:t>complexité</a:t>
              </a:r>
              <a:r>
                <a:rPr lang="en-US" sz="1662" b="1" dirty="0" smtClean="0">
                  <a:solidFill>
                    <a:prstClr val="white"/>
                  </a:solidFill>
                </a:rPr>
                <a:t> </a:t>
              </a:r>
              <a:endParaRPr lang="en-US" sz="1662" b="1" dirty="0">
                <a:solidFill>
                  <a:prstClr val="white"/>
                </a:solidFill>
              </a:endParaRPr>
            </a:p>
          </p:txBody>
        </p:sp>
      </p:grpSp>
      <p:grpSp>
        <p:nvGrpSpPr>
          <p:cNvPr id="7" name="Groupe 6"/>
          <p:cNvGrpSpPr/>
          <p:nvPr/>
        </p:nvGrpSpPr>
        <p:grpSpPr>
          <a:xfrm>
            <a:off x="319842" y="1280782"/>
            <a:ext cx="7254841" cy="3981534"/>
            <a:chOff x="-103418" y="986161"/>
            <a:chExt cx="7859412" cy="4313328"/>
          </a:xfrm>
        </p:grpSpPr>
        <p:grpSp>
          <p:nvGrpSpPr>
            <p:cNvPr id="47" name="Groupe 46"/>
            <p:cNvGrpSpPr/>
            <p:nvPr/>
          </p:nvGrpSpPr>
          <p:grpSpPr>
            <a:xfrm>
              <a:off x="1482566" y="4326962"/>
              <a:ext cx="3227553" cy="972527"/>
              <a:chOff x="898783" y="4215440"/>
              <a:chExt cx="4662020" cy="1404760"/>
            </a:xfrm>
          </p:grpSpPr>
          <p:grpSp>
            <p:nvGrpSpPr>
              <p:cNvPr id="48" name="Groupe 47"/>
              <p:cNvGrpSpPr/>
              <p:nvPr/>
            </p:nvGrpSpPr>
            <p:grpSpPr>
              <a:xfrm>
                <a:off x="898783" y="4215440"/>
                <a:ext cx="3488600" cy="1404760"/>
                <a:chOff x="1026987" y="4299722"/>
                <a:chExt cx="3216710" cy="1219419"/>
              </a:xfrm>
            </p:grpSpPr>
            <p:pic>
              <p:nvPicPr>
                <p:cNvPr id="50" name="Picture 6" descr="Afficher l'image d'origine">
                  <a:extLst>
                    <a:ext uri="{FF2B5EF4-FFF2-40B4-BE49-F238E27FC236}">
                      <a16:creationId xmlns:a16="http://schemas.microsoft.com/office/drawing/2014/main" id="{9A2F8FC9-42B3-4288-BE0E-DBAECA9781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67" t="65822" r="68225" b="16634"/>
                <a:stretch/>
              </p:blipFill>
              <p:spPr bwMode="auto">
                <a:xfrm rot="5400000">
                  <a:off x="1049772" y="4720166"/>
                  <a:ext cx="776190" cy="8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oneTexte 18">
                  <a:extLst>
                    <a:ext uri="{FF2B5EF4-FFF2-40B4-BE49-F238E27FC236}">
                      <a16:creationId xmlns:a16="http://schemas.microsoft.com/office/drawing/2014/main" id="{D98E3C13-F506-4946-974C-13088FBD5A7A}"/>
                    </a:ext>
                  </a:extLst>
                </p:cNvPr>
                <p:cNvSpPr txBox="1"/>
                <p:nvPr/>
              </p:nvSpPr>
              <p:spPr>
                <a:xfrm>
                  <a:off x="2193815" y="4371826"/>
                  <a:ext cx="736370" cy="445854"/>
                </a:xfrm>
                <a:prstGeom prst="rect">
                  <a:avLst/>
                </a:prstGeom>
                <a:noFill/>
              </p:spPr>
              <p:txBody>
                <a:bodyPr wrap="square" rtlCol="0">
                  <a:spAutoFit/>
                </a:bodyPr>
                <a:lstStyle/>
                <a:p>
                  <a:pPr defTabSz="584380">
                    <a:defRPr/>
                  </a:pPr>
                  <a:r>
                    <a:rPr lang="fr-FR" sz="1533" b="1" dirty="0">
                      <a:solidFill>
                        <a:srgbClr val="FFFF00"/>
                      </a:solidFill>
                      <a:latin typeface="Calibri"/>
                    </a:rPr>
                    <a:t>SEI</a:t>
                  </a:r>
                  <a:endParaRPr lang="en-US" sz="1533" b="1" dirty="0">
                    <a:solidFill>
                      <a:srgbClr val="FFFF00"/>
                    </a:solidFill>
                    <a:latin typeface="Calibri"/>
                  </a:endParaRPr>
                </a:p>
              </p:txBody>
            </p:sp>
            <p:cxnSp>
              <p:nvCxnSpPr>
                <p:cNvPr id="52" name="Connecteur droit avec flèche 19">
                  <a:extLst>
                    <a:ext uri="{FF2B5EF4-FFF2-40B4-BE49-F238E27FC236}">
                      <a16:creationId xmlns:a16="http://schemas.microsoft.com/office/drawing/2014/main" id="{D6D93915-C359-4779-A4E0-FDF3A0D9909E}"/>
                    </a:ext>
                  </a:extLst>
                </p:cNvPr>
                <p:cNvCxnSpPr/>
                <p:nvPr/>
              </p:nvCxnSpPr>
              <p:spPr>
                <a:xfrm flipH="1">
                  <a:off x="1643403" y="4371826"/>
                  <a:ext cx="550412" cy="54989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3" name="Forme libre 52"/>
                <p:cNvSpPr/>
                <p:nvPr/>
              </p:nvSpPr>
              <p:spPr>
                <a:xfrm>
                  <a:off x="1965099" y="4299722"/>
                  <a:ext cx="2278598" cy="83553"/>
                </a:xfrm>
                <a:custGeom>
                  <a:avLst/>
                  <a:gdLst>
                    <a:gd name="connsiteX0" fmla="*/ 0 w 2510444"/>
                    <a:gd name="connsiteY0" fmla="*/ 236912 h 236912"/>
                    <a:gd name="connsiteX1" fmla="*/ 266007 w 2510444"/>
                    <a:gd name="connsiteY1" fmla="*/ 70658 h 236912"/>
                    <a:gd name="connsiteX2" fmla="*/ 615142 w 2510444"/>
                    <a:gd name="connsiteY2" fmla="*/ 170410 h 236912"/>
                    <a:gd name="connsiteX3" fmla="*/ 1163782 w 2510444"/>
                    <a:gd name="connsiteY3" fmla="*/ 187036 h 236912"/>
                    <a:gd name="connsiteX4" fmla="*/ 1429789 w 2510444"/>
                    <a:gd name="connsiteY4" fmla="*/ 20781 h 236912"/>
                    <a:gd name="connsiteX5" fmla="*/ 2094807 w 2510444"/>
                    <a:gd name="connsiteY5" fmla="*/ 20781 h 236912"/>
                    <a:gd name="connsiteX6" fmla="*/ 2510444 w 2510444"/>
                    <a:gd name="connsiteY6" fmla="*/ 187036 h 23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444" h="236912">
                      <a:moveTo>
                        <a:pt x="0" y="236912"/>
                      </a:moveTo>
                      <a:cubicBezTo>
                        <a:pt x="81741" y="159327"/>
                        <a:pt x="163483" y="81742"/>
                        <a:pt x="266007" y="70658"/>
                      </a:cubicBezTo>
                      <a:cubicBezTo>
                        <a:pt x="368531" y="59574"/>
                        <a:pt x="465513" y="151014"/>
                        <a:pt x="615142" y="170410"/>
                      </a:cubicBezTo>
                      <a:cubicBezTo>
                        <a:pt x="764771" y="189806"/>
                        <a:pt x="1028008" y="211974"/>
                        <a:pt x="1163782" y="187036"/>
                      </a:cubicBezTo>
                      <a:cubicBezTo>
                        <a:pt x="1299556" y="162098"/>
                        <a:pt x="1274618" y="48490"/>
                        <a:pt x="1429789" y="20781"/>
                      </a:cubicBezTo>
                      <a:cubicBezTo>
                        <a:pt x="1584960" y="-6928"/>
                        <a:pt x="1914698" y="-6928"/>
                        <a:pt x="2094807" y="20781"/>
                      </a:cubicBezTo>
                      <a:cubicBezTo>
                        <a:pt x="2274916" y="48490"/>
                        <a:pt x="2392680" y="117763"/>
                        <a:pt x="2510444" y="18703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fr-FR" sz="1151">
                    <a:solidFill>
                      <a:prstClr val="white"/>
                    </a:solidFill>
                    <a:latin typeface="CMU Sans Serif"/>
                  </a:endParaRPr>
                </a:p>
              </p:txBody>
            </p:sp>
          </p:grpSp>
          <p:sp>
            <p:nvSpPr>
              <p:cNvPr id="49" name="ZoneTexte 48"/>
              <p:cNvSpPr txBox="1"/>
              <p:nvPr/>
            </p:nvSpPr>
            <p:spPr>
              <a:xfrm>
                <a:off x="1872949" y="5200215"/>
                <a:ext cx="3687854" cy="305021"/>
              </a:xfrm>
              <a:prstGeom prst="rect">
                <a:avLst/>
              </a:prstGeom>
              <a:noFill/>
            </p:spPr>
            <p:txBody>
              <a:bodyPr wrap="none" rtlCol="0">
                <a:spAutoFit/>
              </a:bodyPr>
              <a:lstStyle/>
              <a:p>
                <a:pPr defTabSz="633062">
                  <a:lnSpc>
                    <a:spcPts val="767"/>
                  </a:lnSpc>
                </a:pPr>
                <a:r>
                  <a:rPr lang="en-US" sz="1662" dirty="0">
                    <a:solidFill>
                      <a:srgbClr val="FF0000"/>
                    </a:solidFill>
                  </a:rPr>
                  <a:t>Parasitic chemical reactions</a:t>
                </a:r>
                <a:endParaRPr lang="en-US" sz="1662" dirty="0">
                  <a:solidFill>
                    <a:srgbClr val="FF0000"/>
                  </a:solidFill>
                </a:endParaRPr>
              </a:p>
            </p:txBody>
          </p:sp>
        </p:grpSp>
        <p:sp>
          <p:nvSpPr>
            <p:cNvPr id="26" name="ZoneTexte 25"/>
            <p:cNvSpPr txBox="1"/>
            <p:nvPr/>
          </p:nvSpPr>
          <p:spPr>
            <a:xfrm>
              <a:off x="1117538" y="1798070"/>
              <a:ext cx="1368778" cy="377118"/>
            </a:xfrm>
            <a:prstGeom prst="rect">
              <a:avLst/>
            </a:prstGeom>
            <a:noFill/>
          </p:spPr>
          <p:txBody>
            <a:bodyPr wrap="none" rtlCol="0">
              <a:spAutoFit/>
            </a:bodyPr>
            <a:lstStyle/>
            <a:p>
              <a:pPr algn="ctr" defTabSz="633062">
                <a:defRPr/>
              </a:pPr>
              <a:r>
                <a:rPr lang="en-US" sz="1662" dirty="0" err="1" smtClean="0">
                  <a:solidFill>
                    <a:prstClr val="black"/>
                  </a:solidFill>
                  <a:latin typeface="CMU Sans Serif"/>
                </a:rPr>
                <a:t>Laboratoire</a:t>
              </a:r>
              <a:endParaRPr lang="en-US" sz="1662" dirty="0">
                <a:solidFill>
                  <a:prstClr val="black"/>
                </a:solidFill>
                <a:latin typeface="CMU Sans Serif"/>
              </a:endParaRPr>
            </a:p>
          </p:txBody>
        </p:sp>
        <p:sp>
          <p:nvSpPr>
            <p:cNvPr id="30" name="ZoneTexte 29"/>
            <p:cNvSpPr txBox="1"/>
            <p:nvPr/>
          </p:nvSpPr>
          <p:spPr>
            <a:xfrm>
              <a:off x="-103418" y="986161"/>
              <a:ext cx="7859412" cy="469296"/>
            </a:xfrm>
            <a:prstGeom prst="rect">
              <a:avLst/>
            </a:prstGeom>
            <a:noFill/>
          </p:spPr>
          <p:txBody>
            <a:bodyPr wrap="square" rtlCol="0">
              <a:spAutoFit/>
            </a:bodyPr>
            <a:lstStyle/>
            <a:p>
              <a:pPr algn="ctr" defTabSz="633062"/>
              <a:r>
                <a:rPr lang="fr-FR" sz="2215" dirty="0" smtClean="0">
                  <a:solidFill>
                    <a:prstClr val="black"/>
                  </a:solidFill>
                </a:rPr>
                <a:t>    Suivi de la batterie dans des conditions réelles d’utilisation </a:t>
              </a:r>
              <a:endParaRPr lang="fr-FR" sz="2215" dirty="0">
                <a:solidFill>
                  <a:prstClr val="black"/>
                </a:solidFill>
              </a:endParaRPr>
            </a:p>
          </p:txBody>
        </p:sp>
        <p:pic>
          <p:nvPicPr>
            <p:cNvPr id="46" name="Image 45"/>
            <p:cNvPicPr>
              <a:picLocks noChangeAspect="1"/>
            </p:cNvPicPr>
            <p:nvPr/>
          </p:nvPicPr>
          <p:blipFill rotWithShape="1">
            <a:blip r:embed="rId7"/>
            <a:srcRect r="18529"/>
            <a:stretch/>
          </p:blipFill>
          <p:spPr>
            <a:xfrm>
              <a:off x="772230" y="2625458"/>
              <a:ext cx="3307701" cy="2329080"/>
            </a:xfrm>
            <a:prstGeom prst="rect">
              <a:avLst/>
            </a:prstGeom>
          </p:spPr>
        </p:pic>
        <p:sp>
          <p:nvSpPr>
            <p:cNvPr id="32" name="Chevron 31"/>
            <p:cNvSpPr/>
            <p:nvPr/>
          </p:nvSpPr>
          <p:spPr>
            <a:xfrm>
              <a:off x="304611" y="1055513"/>
              <a:ext cx="38417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fr-FR" sz="1662">
                <a:solidFill>
                  <a:srgbClr val="1F497D">
                    <a:lumMod val="60000"/>
                    <a:lumOff val="40000"/>
                  </a:srgbClr>
                </a:solidFill>
                <a:latin typeface="Arial"/>
              </a:endParaRPr>
            </a:p>
          </p:txBody>
        </p:sp>
      </p:grpSp>
      <p:sp>
        <p:nvSpPr>
          <p:cNvPr id="33" name="TextBox 12">
            <a:extLst>
              <a:ext uri="{FF2B5EF4-FFF2-40B4-BE49-F238E27FC236}">
                <a16:creationId xmlns:a16="http://schemas.microsoft.com/office/drawing/2014/main" id="{5ED2FAE9-5854-4E1C-B10D-FDF69E1AB8DE}"/>
              </a:ext>
            </a:extLst>
          </p:cNvPr>
          <p:cNvSpPr txBox="1"/>
          <p:nvPr/>
        </p:nvSpPr>
        <p:spPr>
          <a:xfrm>
            <a:off x="381001" y="6631604"/>
            <a:ext cx="2601353" cy="276999"/>
          </a:xfrm>
          <a:prstGeom prst="rect">
            <a:avLst/>
          </a:prstGeom>
          <a:noFill/>
        </p:spPr>
        <p:txBody>
          <a:bodyPr wrap="none" rtlCol="0">
            <a:spAutoFit/>
          </a:bodyPr>
          <a:lstStyle/>
          <a:p>
            <a:r>
              <a:rPr lang="en-HK" sz="1200" dirty="0">
                <a:solidFill>
                  <a:schemeClr val="bg1"/>
                </a:solidFill>
              </a:rPr>
              <a:t>Grey  and Tarascon</a:t>
            </a:r>
            <a:r>
              <a:rPr lang="en-HK" sz="1200" dirty="0">
                <a:solidFill>
                  <a:schemeClr val="bg1"/>
                </a:solidFill>
              </a:rPr>
              <a:t>, et al. Nat. Mater. </a:t>
            </a:r>
            <a:r>
              <a:rPr lang="en-HK" sz="1200" dirty="0">
                <a:solidFill>
                  <a:schemeClr val="bg1"/>
                </a:solidFill>
              </a:rPr>
              <a:t>2017</a:t>
            </a:r>
            <a:endParaRPr lang="en-HK" sz="1200" dirty="0">
              <a:solidFill>
                <a:schemeClr val="bg1"/>
              </a:solidFill>
            </a:endParaRPr>
          </a:p>
        </p:txBody>
      </p:sp>
      <p:sp>
        <p:nvSpPr>
          <p:cNvPr id="34" name="ZoneTexte 33"/>
          <p:cNvSpPr txBox="1"/>
          <p:nvPr/>
        </p:nvSpPr>
        <p:spPr>
          <a:xfrm>
            <a:off x="629294" y="-6754"/>
            <a:ext cx="8996374" cy="836126"/>
          </a:xfrm>
          <a:prstGeom prst="rect">
            <a:avLst/>
          </a:prstGeom>
          <a:noFill/>
        </p:spPr>
        <p:txBody>
          <a:bodyPr wrap="none" rtlCol="0">
            <a:spAutoFit/>
          </a:bodyPr>
          <a:lstStyle/>
          <a:p>
            <a:pPr marL="0" marR="0" lvl="0" indent="0" algn="ctr" defTabSz="914400" rtl="0" eaLnBrk="1" fontAlgn="base" latinLnBrk="0" hangingPunct="1">
              <a:lnSpc>
                <a:spcPts val="2900"/>
              </a:lnSpc>
              <a:spcBef>
                <a:spcPct val="0"/>
              </a:spcBef>
              <a:spcAft>
                <a:spcPct val="0"/>
              </a:spcAft>
              <a:buClrTx/>
              <a:buSzTx/>
              <a:buFontTx/>
              <a:buNone/>
              <a:tabLst/>
              <a:defRPr/>
            </a:pPr>
            <a:r>
              <a:rPr kumimoji="0" lang="fr-FR" sz="3000" b="1"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C</a:t>
            </a:r>
            <a:r>
              <a:rPr kumimoji="0" lang="fr-FR" sz="30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omment rendre les batteries plus durables tout en améliorant </a:t>
            </a:r>
          </a:p>
          <a:p>
            <a:pPr marL="0" marR="0" lvl="0" indent="0" algn="ctr" defTabSz="914400" rtl="0" eaLnBrk="1" fontAlgn="base" latinLnBrk="0" hangingPunct="1">
              <a:lnSpc>
                <a:spcPts val="2900"/>
              </a:lnSpc>
              <a:spcBef>
                <a:spcPct val="0"/>
              </a:spcBef>
              <a:spcAft>
                <a:spcPct val="0"/>
              </a:spcAft>
              <a:buClrTx/>
              <a:buSzTx/>
              <a:buFontTx/>
              <a:buNone/>
              <a:tabLst/>
              <a:defRPr/>
            </a:pPr>
            <a:r>
              <a:rPr kumimoji="0" lang="fr-FR" sz="30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leurs performances  ?  </a:t>
            </a:r>
          </a:p>
        </p:txBody>
      </p:sp>
      <p:sp>
        <p:nvSpPr>
          <p:cNvPr id="2" name="Rectangle 1"/>
          <p:cNvSpPr/>
          <p:nvPr/>
        </p:nvSpPr>
        <p:spPr>
          <a:xfrm>
            <a:off x="-2441737" y="5981894"/>
            <a:ext cx="14767560" cy="400110"/>
          </a:xfrm>
          <a:prstGeom prst="rect">
            <a:avLst/>
          </a:prstGeom>
        </p:spPr>
        <p:txBody>
          <a:bodyPr wrap="square">
            <a:spAutoFit/>
          </a:bodyPr>
          <a:lstStyle/>
          <a:p>
            <a:pPr lvl="0" algn="ctr">
              <a:lnSpc>
                <a:spcPts val="2400"/>
              </a:lnSpc>
              <a:defRPr/>
            </a:pPr>
            <a:r>
              <a:rPr lang="fr-FR" sz="2200" dirty="0">
                <a:solidFill>
                  <a:prstClr val="white"/>
                </a:solidFill>
              </a:rPr>
              <a:t>Comment détecter et anticiper les défaillances des cellules </a:t>
            </a:r>
            <a:r>
              <a:rPr lang="fr-FR" sz="2200" dirty="0" smtClean="0">
                <a:solidFill>
                  <a:prstClr val="white"/>
                </a:solidFill>
              </a:rPr>
              <a:t>dans des </a:t>
            </a:r>
            <a:r>
              <a:rPr lang="fr-FR" sz="2200" dirty="0">
                <a:solidFill>
                  <a:prstClr val="white"/>
                </a:solidFill>
              </a:rPr>
              <a:t>systèmes intégrés ?</a:t>
            </a:r>
            <a:endParaRPr lang="fr-FR" sz="2200" dirty="0">
              <a:solidFill>
                <a:prstClr val="white"/>
              </a:solidFill>
            </a:endParaRPr>
          </a:p>
        </p:txBody>
      </p:sp>
    </p:spTree>
    <p:extLst>
      <p:ext uri="{BB962C8B-B14F-4D97-AF65-F5344CB8AC3E}">
        <p14:creationId xmlns:p14="http://schemas.microsoft.com/office/powerpoint/2010/main" val="6473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custDataLst>
              <p:tags r:id="rId1"/>
            </p:custDataLst>
          </p:nvPr>
        </p:nvSpPr>
        <p:spPr>
          <a:xfrm>
            <a:off x="6853458" y="4648201"/>
            <a:ext cx="1970087" cy="252413"/>
          </a:xfrm>
        </p:spPr>
        <p:txBody>
          <a:bodyPr/>
          <a:lstStyle/>
          <a:p>
            <a:pPr defTabSz="633062"/>
            <a:fld id="{C6E54799-07FD-4B7E-A779-753A88FC5D0C}" type="slidenum">
              <a:rPr lang="fr-FR">
                <a:solidFill>
                  <a:prstClr val="black">
                    <a:tint val="75000"/>
                  </a:prstClr>
                </a:solidFill>
                <a:latin typeface="CMU Sans Serif"/>
              </a:rPr>
              <a:pPr defTabSz="633062"/>
              <a:t>35</a:t>
            </a:fld>
            <a:endParaRPr lang="fr-FR" dirty="0">
              <a:solidFill>
                <a:prstClr val="black">
                  <a:tint val="75000"/>
                </a:prstClr>
              </a:solidFill>
              <a:latin typeface="CMU Sans Serif"/>
            </a:endParaRPr>
          </a:p>
        </p:txBody>
      </p:sp>
      <p:sp>
        <p:nvSpPr>
          <p:cNvPr id="8" name="Titre 1"/>
          <p:cNvSpPr>
            <a:spLocks noGrp="1"/>
          </p:cNvSpPr>
          <p:nvPr>
            <p:ph type="title" idx="4294967295"/>
            <p:custDataLst>
              <p:tags r:id="rId2"/>
            </p:custDataLst>
          </p:nvPr>
        </p:nvSpPr>
        <p:spPr>
          <a:xfrm>
            <a:off x="381000" y="728980"/>
            <a:ext cx="6330950" cy="787400"/>
          </a:xfrm>
        </p:spPr>
        <p:txBody>
          <a:bodyPr>
            <a:noAutofit/>
          </a:bodyPr>
          <a:lstStyle/>
          <a:p>
            <a:pPr algn="ctr"/>
            <a:r>
              <a:rPr lang="en-US" sz="1662" b="1" cap="small" spc="69" dirty="0">
                <a:solidFill>
                  <a:schemeClr val="bg1"/>
                </a:solidFill>
                <a:latin typeface="CMU Serif Extra" panose="02000603000000000000" charset="0"/>
                <a:ea typeface="CMU Serif Extra" panose="02000603000000000000" charset="0"/>
                <a:cs typeface="CMU Serif Extra" panose="02000603000000000000" charset="0"/>
              </a:rPr>
              <a:t>Improve diagnostic techniques why? </a:t>
            </a:r>
          </a:p>
        </p:txBody>
      </p:sp>
      <p:sp>
        <p:nvSpPr>
          <p:cNvPr id="14" name="Rectangle 19"/>
          <p:cNvSpPr>
            <a:spLocks noChangeArrowheads="1"/>
          </p:cNvSpPr>
          <p:nvPr/>
        </p:nvSpPr>
        <p:spPr bwMode="auto">
          <a:xfrm>
            <a:off x="1787773" y="642716"/>
            <a:ext cx="65" cy="383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33062" eaLnBrk="0" hangingPunct="0"/>
            <a:endParaRPr lang="en-US" altLang="en-US" sz="1246">
              <a:solidFill>
                <a:prstClr val="black"/>
              </a:solidFill>
              <a:latin typeface="Arial" panose="020B0604020202020204" pitchFamily="34" charset="0"/>
            </a:endParaRPr>
          </a:p>
          <a:p>
            <a:pPr defTabSz="633062" eaLnBrk="0" hangingPunct="0"/>
            <a:endParaRPr lang="en-US" altLang="en-US" sz="1246">
              <a:solidFill>
                <a:prstClr val="black"/>
              </a:solidFill>
              <a:latin typeface="Arial" panose="020B0604020202020204" pitchFamily="34" charset="0"/>
            </a:endParaRPr>
          </a:p>
        </p:txBody>
      </p:sp>
      <p:sp>
        <p:nvSpPr>
          <p:cNvPr id="15" name="Rectangle 20"/>
          <p:cNvSpPr>
            <a:spLocks noChangeArrowheads="1"/>
          </p:cNvSpPr>
          <p:nvPr/>
        </p:nvSpPr>
        <p:spPr bwMode="auto">
          <a:xfrm>
            <a:off x="-1723227" y="2590925"/>
            <a:ext cx="65" cy="383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33062" eaLnBrk="0" hangingPunct="0"/>
            <a:endParaRPr lang="en-US" altLang="en-US" sz="1246">
              <a:solidFill>
                <a:prstClr val="black"/>
              </a:solidFill>
              <a:latin typeface="Arial" panose="020B0604020202020204" pitchFamily="34" charset="0"/>
            </a:endParaRPr>
          </a:p>
          <a:p>
            <a:pPr defTabSz="633062" eaLnBrk="0" hangingPunct="0"/>
            <a:endParaRPr lang="en-US" altLang="en-US" sz="1246">
              <a:solidFill>
                <a:prstClr val="black"/>
              </a:solidFill>
              <a:latin typeface="Arial" panose="020B0604020202020204" pitchFamily="34" charset="0"/>
            </a:endParaRPr>
          </a:p>
        </p:txBody>
      </p:sp>
      <p:grpSp>
        <p:nvGrpSpPr>
          <p:cNvPr id="17" name="Groupe 16"/>
          <p:cNvGrpSpPr/>
          <p:nvPr/>
        </p:nvGrpSpPr>
        <p:grpSpPr>
          <a:xfrm>
            <a:off x="5282748" y="985989"/>
            <a:ext cx="4153044" cy="1831079"/>
            <a:chOff x="-98194" y="1393533"/>
            <a:chExt cx="4039009" cy="1623027"/>
          </a:xfrm>
        </p:grpSpPr>
        <p:sp>
          <p:nvSpPr>
            <p:cNvPr id="7" name="ZoneTexte 6"/>
            <p:cNvSpPr txBox="1"/>
            <p:nvPr>
              <p:custDataLst>
                <p:tags r:id="rId6"/>
              </p:custDataLst>
            </p:nvPr>
          </p:nvSpPr>
          <p:spPr>
            <a:xfrm>
              <a:off x="-98194" y="1393533"/>
              <a:ext cx="4039009" cy="289377"/>
            </a:xfrm>
            <a:prstGeom prst="roundRect">
              <a:avLst/>
            </a:prstGeom>
            <a:solidFill>
              <a:srgbClr val="44AA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16531" indent="-316531" algn="ctr" defTabSz="633062">
                <a:lnSpc>
                  <a:spcPts val="1533"/>
                </a:lnSpc>
                <a:buFont typeface="Wingdings" panose="05000000000000000000" pitchFamily="2" charset="2"/>
                <a:buChar char="Ø"/>
              </a:pPr>
              <a:r>
                <a:rPr lang="en-US" sz="2031" dirty="0" err="1" smtClean="0">
                  <a:solidFill>
                    <a:prstClr val="white"/>
                  </a:solidFill>
                </a:rPr>
                <a:t>Offrir</a:t>
              </a:r>
              <a:r>
                <a:rPr lang="en-US" sz="2031" dirty="0" smtClean="0">
                  <a:solidFill>
                    <a:prstClr val="white"/>
                  </a:solidFill>
                </a:rPr>
                <a:t> </a:t>
              </a:r>
              <a:r>
                <a:rPr lang="en-US" sz="2031" dirty="0" err="1" smtClean="0">
                  <a:solidFill>
                    <a:prstClr val="white"/>
                  </a:solidFill>
                </a:rPr>
                <a:t>une</a:t>
              </a:r>
              <a:r>
                <a:rPr lang="en-US" sz="2031" dirty="0" smtClean="0">
                  <a:solidFill>
                    <a:prstClr val="white"/>
                  </a:solidFill>
                </a:rPr>
                <a:t> </a:t>
              </a:r>
              <a:r>
                <a:rPr lang="en-US" sz="2031" dirty="0" err="1" smtClean="0">
                  <a:solidFill>
                    <a:prstClr val="white"/>
                  </a:solidFill>
                </a:rPr>
                <a:t>seconde</a:t>
              </a:r>
              <a:r>
                <a:rPr lang="en-US" sz="2031" dirty="0" smtClean="0">
                  <a:solidFill>
                    <a:prstClr val="white"/>
                  </a:solidFill>
                </a:rPr>
                <a:t> vie aux batteries </a:t>
              </a:r>
              <a:endParaRPr lang="fr-FR" sz="2031" dirty="0">
                <a:solidFill>
                  <a:prstClr val="white"/>
                </a:solidFill>
              </a:endParaRPr>
            </a:p>
          </p:txBody>
        </p:sp>
        <p:sp>
          <p:nvSpPr>
            <p:cNvPr id="6" name="AutoShape 3"/>
            <p:cNvSpPr>
              <a:spLocks noChangeAspect="1" noChangeArrowheads="1" noTextEdit="1"/>
            </p:cNvSpPr>
            <p:nvPr/>
          </p:nvSpPr>
          <p:spPr bwMode="auto">
            <a:xfrm>
              <a:off x="257597" y="1988840"/>
              <a:ext cx="28813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prstTxWarp prst="textNoShape">
                <a:avLst/>
              </a:prstTxWarp>
            </a:bodyPr>
            <a:lstStyle/>
            <a:p>
              <a:pPr defTabSz="633062"/>
              <a:endParaRPr lang="en-US" sz="1246">
                <a:solidFill>
                  <a:prstClr val="black"/>
                </a:solidFill>
                <a:latin typeface="CMU Sans Serif"/>
              </a:endParaRPr>
            </a:p>
          </p:txBody>
        </p:sp>
        <p:pic>
          <p:nvPicPr>
            <p:cNvPr id="4112" name="Picture 16" descr="Electric Car Png - Green Car Icon, Transparent Png , Transparent Png Image  - PNGit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5" y="2130763"/>
              <a:ext cx="1412764" cy="80865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ANALYSE DE RENTABILITE DE PROJETS EOLIEN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740"/>
            <a:stretch/>
          </p:blipFill>
          <p:spPr bwMode="auto">
            <a:xfrm>
              <a:off x="2120790" y="2008330"/>
              <a:ext cx="1305410" cy="100823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p:cNvSpPr>
              <a:spLocks/>
            </p:cNvSpPr>
            <p:nvPr/>
          </p:nvSpPr>
          <p:spPr bwMode="auto">
            <a:xfrm>
              <a:off x="1615532" y="2317381"/>
              <a:ext cx="424197" cy="337444"/>
            </a:xfrm>
            <a:custGeom>
              <a:avLst/>
              <a:gdLst>
                <a:gd name="T0" fmla="*/ 0 w 294"/>
                <a:gd name="T1" fmla="*/ 36 h 145"/>
                <a:gd name="T2" fmla="*/ 245 w 294"/>
                <a:gd name="T3" fmla="*/ 36 h 145"/>
                <a:gd name="T4" fmla="*/ 245 w 294"/>
                <a:gd name="T5" fmla="*/ 0 h 145"/>
                <a:gd name="T6" fmla="*/ 294 w 294"/>
                <a:gd name="T7" fmla="*/ 72 h 145"/>
                <a:gd name="T8" fmla="*/ 245 w 294"/>
                <a:gd name="T9" fmla="*/ 145 h 145"/>
                <a:gd name="T10" fmla="*/ 245 w 294"/>
                <a:gd name="T11" fmla="*/ 109 h 145"/>
                <a:gd name="T12" fmla="*/ 0 w 294"/>
                <a:gd name="T13" fmla="*/ 109 h 145"/>
                <a:gd name="T14" fmla="*/ 0 w 294"/>
                <a:gd name="T15" fmla="*/ 36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145">
                  <a:moveTo>
                    <a:pt x="0" y="36"/>
                  </a:moveTo>
                  <a:lnTo>
                    <a:pt x="245" y="36"/>
                  </a:lnTo>
                  <a:lnTo>
                    <a:pt x="245" y="0"/>
                  </a:lnTo>
                  <a:lnTo>
                    <a:pt x="294" y="72"/>
                  </a:lnTo>
                  <a:lnTo>
                    <a:pt x="245" y="145"/>
                  </a:lnTo>
                  <a:lnTo>
                    <a:pt x="245" y="109"/>
                  </a:lnTo>
                  <a:lnTo>
                    <a:pt x="0" y="109"/>
                  </a:lnTo>
                  <a:lnTo>
                    <a:pt x="0" y="36"/>
                  </a:lnTo>
                  <a:close/>
                </a:path>
              </a:pathLst>
            </a:custGeom>
            <a:gradFill flip="none" rotWithShape="1">
              <a:gsLst>
                <a:gs pos="0">
                  <a:schemeClr val="bg1">
                    <a:lumMod val="96000"/>
                  </a:schemeClr>
                </a:gs>
                <a:gs pos="34200">
                  <a:schemeClr val="accent3">
                    <a:lumMod val="60000"/>
                    <a:lumOff val="40000"/>
                  </a:schemeClr>
                </a:gs>
                <a:gs pos="72000">
                  <a:srgbClr val="44AA00"/>
                </a:gs>
                <a:gs pos="100000">
                  <a:srgbClr val="788D15"/>
                </a:gs>
              </a:gsLst>
              <a:lin ang="0" scaled="1"/>
              <a:tileRect/>
            </a:gradFill>
            <a:ln>
              <a:noFill/>
            </a:ln>
          </p:spPr>
          <p:txBody>
            <a:bodyPr vert="horz" wrap="square" lIns="63305" tIns="31652" rIns="63305" bIns="31652" numCol="1" anchor="t" anchorCtr="0" compatLnSpc="1">
              <a:prstTxWarp prst="textNoShape">
                <a:avLst/>
              </a:prstTxWarp>
            </a:bodyPr>
            <a:lstStyle/>
            <a:p>
              <a:pPr defTabSz="633062"/>
              <a:endParaRPr lang="en-US" sz="1246">
                <a:solidFill>
                  <a:prstClr val="black"/>
                </a:solidFill>
                <a:latin typeface="CMU Sans Serif"/>
              </a:endParaRPr>
            </a:p>
          </p:txBody>
        </p:sp>
      </p:grpSp>
      <p:grpSp>
        <p:nvGrpSpPr>
          <p:cNvPr id="19" name="Groupe 18"/>
          <p:cNvGrpSpPr/>
          <p:nvPr/>
        </p:nvGrpSpPr>
        <p:grpSpPr>
          <a:xfrm>
            <a:off x="0" y="1016214"/>
            <a:ext cx="4594826" cy="1929788"/>
            <a:chOff x="1263203" y="3360318"/>
            <a:chExt cx="4764440" cy="1556259"/>
          </a:xfrm>
        </p:grpSpPr>
        <p:pic>
          <p:nvPicPr>
            <p:cNvPr id="24" name="Picture 3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7071" y="3669641"/>
              <a:ext cx="2419011" cy="124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p:cNvSpPr txBox="1"/>
            <p:nvPr>
              <p:custDataLst>
                <p:tags r:id="rId5"/>
              </p:custDataLst>
            </p:nvPr>
          </p:nvSpPr>
          <p:spPr>
            <a:xfrm>
              <a:off x="1807492" y="3360318"/>
              <a:ext cx="4220151" cy="254013"/>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16531" indent="-316531" algn="ctr" defTabSz="633062">
                <a:lnSpc>
                  <a:spcPts val="1533"/>
                </a:lnSpc>
                <a:buFont typeface="Wingdings" panose="05000000000000000000" pitchFamily="2" charset="2"/>
                <a:buChar char="Ø"/>
              </a:pPr>
              <a:r>
                <a:rPr lang="fr-FR" sz="2215" dirty="0" smtClean="0">
                  <a:solidFill>
                    <a:prstClr val="white"/>
                  </a:solidFill>
                </a:rPr>
                <a:t>Meilleure utilisation de la batterie</a:t>
              </a:r>
              <a:endParaRPr lang="fr-FR" sz="2215" dirty="0">
                <a:solidFill>
                  <a:prstClr val="white"/>
                </a:solidFill>
              </a:endParaRPr>
            </a:p>
          </p:txBody>
        </p:sp>
        <p:sp>
          <p:nvSpPr>
            <p:cNvPr id="16" name="Rectangle 15"/>
            <p:cNvSpPr/>
            <p:nvPr/>
          </p:nvSpPr>
          <p:spPr>
            <a:xfrm>
              <a:off x="1263203" y="3828844"/>
              <a:ext cx="2489826" cy="693264"/>
            </a:xfrm>
            <a:prstGeom prst="rect">
              <a:avLst/>
            </a:prstGeom>
          </p:spPr>
          <p:txBody>
            <a:bodyPr wrap="square">
              <a:spAutoFit/>
            </a:bodyPr>
            <a:lstStyle/>
            <a:p>
              <a:pPr algn="ctr" defTabSz="633062"/>
              <a:r>
                <a:rPr lang="fr-FR" sz="1662" dirty="0" smtClean="0">
                  <a:solidFill>
                    <a:prstClr val="black"/>
                  </a:solidFill>
                  <a:cs typeface="Calibri" panose="020F0502020204030204" pitchFamily="34" charset="0"/>
                </a:rPr>
                <a:t>Batteries sont surdimensionnées </a:t>
              </a:r>
            </a:p>
            <a:p>
              <a:pPr algn="ctr" defTabSz="633062"/>
              <a:r>
                <a:rPr lang="fr-FR" sz="1662" dirty="0" smtClean="0">
                  <a:solidFill>
                    <a:prstClr val="black"/>
                  </a:solidFill>
                  <a:cs typeface="Calibri" panose="020F0502020204030204" pitchFamily="34" charset="0"/>
                </a:rPr>
                <a:t>et sous-utilisées </a:t>
              </a:r>
              <a:endParaRPr lang="fr-FR" sz="1662" dirty="0">
                <a:solidFill>
                  <a:prstClr val="black"/>
                </a:solidFill>
                <a:cs typeface="Calibri" panose="020F0502020204030204" pitchFamily="34" charset="0"/>
              </a:endParaRPr>
            </a:p>
          </p:txBody>
        </p:sp>
      </p:grpSp>
      <p:grpSp>
        <p:nvGrpSpPr>
          <p:cNvPr id="5" name="Groupe 4"/>
          <p:cNvGrpSpPr/>
          <p:nvPr/>
        </p:nvGrpSpPr>
        <p:grpSpPr>
          <a:xfrm>
            <a:off x="2578092" y="3316262"/>
            <a:ext cx="5037734" cy="2354560"/>
            <a:chOff x="2369372" y="3182483"/>
            <a:chExt cx="5457546" cy="2550773"/>
          </a:xfrm>
        </p:grpSpPr>
        <p:grpSp>
          <p:nvGrpSpPr>
            <p:cNvPr id="18" name="Groupe 17"/>
            <p:cNvGrpSpPr/>
            <p:nvPr/>
          </p:nvGrpSpPr>
          <p:grpSpPr>
            <a:xfrm>
              <a:off x="2369372" y="3182483"/>
              <a:ext cx="5457546" cy="2550773"/>
              <a:chOff x="5188125" y="1364961"/>
              <a:chExt cx="5634471" cy="2967950"/>
            </a:xfrm>
          </p:grpSpPr>
          <p:pic>
            <p:nvPicPr>
              <p:cNvPr id="20" name="Image 19"/>
              <p:cNvPicPr>
                <a:picLocks noChangeAspect="1"/>
              </p:cNvPicPr>
              <p:nvPr/>
            </p:nvPicPr>
            <p:blipFill>
              <a:blip r:embed="rId12"/>
              <a:stretch>
                <a:fillRect/>
              </a:stretch>
            </p:blipFill>
            <p:spPr>
              <a:xfrm>
                <a:off x="5642588" y="1924024"/>
                <a:ext cx="3857274" cy="2408887"/>
              </a:xfrm>
              <a:prstGeom prst="rect">
                <a:avLst/>
              </a:prstGeom>
            </p:spPr>
          </p:pic>
          <p:sp>
            <p:nvSpPr>
              <p:cNvPr id="21" name="ZoneTexte 20"/>
              <p:cNvSpPr txBox="1"/>
              <p:nvPr>
                <p:custDataLst>
                  <p:tags r:id="rId4"/>
                </p:custDataLst>
              </p:nvPr>
            </p:nvSpPr>
            <p:spPr>
              <a:xfrm>
                <a:off x="5188125" y="1364961"/>
                <a:ext cx="5634471" cy="397036"/>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16531" indent="-316531" algn="ctr" defTabSz="633062">
                  <a:lnSpc>
                    <a:spcPts val="1533"/>
                  </a:lnSpc>
                  <a:buFont typeface="Wingdings" panose="05000000000000000000" pitchFamily="2" charset="2"/>
                  <a:buChar char="Ø"/>
                </a:pPr>
                <a:r>
                  <a:rPr lang="en-US" sz="2031" dirty="0" err="1" smtClean="0">
                    <a:solidFill>
                      <a:prstClr val="white"/>
                    </a:solidFill>
                  </a:rPr>
                  <a:t>Faciliter</a:t>
                </a:r>
                <a:r>
                  <a:rPr lang="en-US" sz="2031" dirty="0" smtClean="0">
                    <a:solidFill>
                      <a:prstClr val="white"/>
                    </a:solidFill>
                  </a:rPr>
                  <a:t> l ’integration des batteries  au </a:t>
                </a:r>
                <a:r>
                  <a:rPr lang="en-US" sz="2031" dirty="0" err="1" smtClean="0">
                    <a:solidFill>
                      <a:prstClr val="white"/>
                    </a:solidFill>
                  </a:rPr>
                  <a:t>réseau</a:t>
                </a:r>
                <a:r>
                  <a:rPr lang="en-US" sz="2031" dirty="0" smtClean="0">
                    <a:solidFill>
                      <a:prstClr val="white"/>
                    </a:solidFill>
                  </a:rPr>
                  <a:t>  </a:t>
                </a:r>
                <a:endParaRPr lang="fr-FR" sz="2031" dirty="0">
                  <a:solidFill>
                    <a:prstClr val="white"/>
                  </a:solidFill>
                </a:endParaRPr>
              </a:p>
            </p:txBody>
          </p:sp>
          <p:sp>
            <p:nvSpPr>
              <p:cNvPr id="13" name="Rectangle 12"/>
              <p:cNvSpPr/>
              <p:nvPr/>
            </p:nvSpPr>
            <p:spPr>
              <a:xfrm>
                <a:off x="5455316" y="3016560"/>
                <a:ext cx="1068918" cy="375024"/>
              </a:xfrm>
              <a:prstGeom prst="rect">
                <a:avLst/>
              </a:prstGeom>
            </p:spPr>
            <p:txBody>
              <a:bodyPr wrap="none">
                <a:spAutoFit/>
              </a:bodyPr>
              <a:lstStyle/>
              <a:p>
                <a:pPr defTabSz="584380">
                  <a:lnSpc>
                    <a:spcPts val="1598"/>
                  </a:lnSpc>
                  <a:defRPr/>
                </a:pPr>
                <a:r>
                  <a:rPr lang="fr-FR" sz="1246" b="1" dirty="0">
                    <a:solidFill>
                      <a:srgbClr val="F79646">
                        <a:lumMod val="75000"/>
                      </a:srgbClr>
                    </a:solidFill>
                  </a:rPr>
                  <a:t>(V2G </a:t>
                </a:r>
                <a:r>
                  <a:rPr lang="fr-FR" sz="1246" b="1" baseline="30000" dirty="0">
                    <a:solidFill>
                      <a:srgbClr val="F79646">
                        <a:lumMod val="75000"/>
                      </a:srgbClr>
                    </a:solidFill>
                  </a:rPr>
                  <a:t>_</a:t>
                </a:r>
                <a:r>
                  <a:rPr lang="fr-FR" sz="1246" b="1" dirty="0">
                    <a:solidFill>
                      <a:srgbClr val="F79646">
                        <a:lumMod val="75000"/>
                      </a:srgbClr>
                    </a:solidFill>
                  </a:rPr>
                  <a:t> G2V) </a:t>
                </a:r>
              </a:p>
            </p:txBody>
          </p:sp>
        </p:grpSp>
        <p:sp>
          <p:nvSpPr>
            <p:cNvPr id="2" name="ZoneTexte 1"/>
            <p:cNvSpPr txBox="1"/>
            <p:nvPr/>
          </p:nvSpPr>
          <p:spPr>
            <a:xfrm>
              <a:off x="3957116" y="3515512"/>
              <a:ext cx="1944216" cy="377118"/>
            </a:xfrm>
            <a:prstGeom prst="rect">
              <a:avLst/>
            </a:prstGeom>
            <a:noFill/>
          </p:spPr>
          <p:txBody>
            <a:bodyPr wrap="square" rtlCol="0">
              <a:spAutoFit/>
            </a:bodyPr>
            <a:lstStyle/>
            <a:p>
              <a:pPr defTabSz="844083"/>
              <a:r>
                <a:rPr lang="fr-FR" sz="1662" dirty="0">
                  <a:solidFill>
                    <a:prstClr val="black"/>
                  </a:solidFill>
                </a:rPr>
                <a:t>V2G vs. G2V</a:t>
              </a:r>
            </a:p>
          </p:txBody>
        </p:sp>
      </p:grpSp>
      <p:sp>
        <p:nvSpPr>
          <p:cNvPr id="29" name="ZoneTexte 28"/>
          <p:cNvSpPr txBox="1"/>
          <p:nvPr>
            <p:custDataLst>
              <p:tags r:id="rId3"/>
            </p:custDataLst>
          </p:nvPr>
        </p:nvSpPr>
        <p:spPr>
          <a:xfrm>
            <a:off x="791370" y="6330236"/>
            <a:ext cx="8675547" cy="35754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844083">
              <a:lnSpc>
                <a:spcPts val="1846"/>
              </a:lnSpc>
              <a:defRPr/>
            </a:pPr>
            <a:r>
              <a:rPr lang="fr-FR" sz="2585" dirty="0" smtClean="0">
                <a:solidFill>
                  <a:prstClr val="white"/>
                </a:solidFill>
              </a:rPr>
              <a:t> Meilleure traçabilité  pour établir le carnet de santé de la batterie</a:t>
            </a:r>
            <a:endParaRPr lang="fr-FR" sz="2585" dirty="0">
              <a:solidFill>
                <a:prstClr val="white"/>
              </a:solidFill>
            </a:endParaRPr>
          </a:p>
        </p:txBody>
      </p:sp>
      <p:sp>
        <p:nvSpPr>
          <p:cNvPr id="26" name="Flèche droite à entaille 25"/>
          <p:cNvSpPr>
            <a:spLocks noChangeArrowheads="1"/>
          </p:cNvSpPr>
          <p:nvPr/>
        </p:nvSpPr>
        <p:spPr bwMode="auto">
          <a:xfrm rot="16200000" flipH="1">
            <a:off x="4593486" y="5298320"/>
            <a:ext cx="214078" cy="1366879"/>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1416">
              <a:solidFill>
                <a:prstClr val="white"/>
              </a:solidFill>
              <a:latin typeface="Arial"/>
            </a:endParaRPr>
          </a:p>
        </p:txBody>
      </p:sp>
      <p:sp>
        <p:nvSpPr>
          <p:cNvPr id="11" name="Rectangle 10"/>
          <p:cNvSpPr/>
          <p:nvPr/>
        </p:nvSpPr>
        <p:spPr>
          <a:xfrm>
            <a:off x="510801" y="107831"/>
            <a:ext cx="9126843" cy="546945"/>
          </a:xfrm>
          <a:prstGeom prst="rect">
            <a:avLst/>
          </a:prstGeom>
        </p:spPr>
        <p:txBody>
          <a:bodyPr wrap="square">
            <a:spAutoFit/>
          </a:bodyPr>
          <a:lstStyle/>
          <a:p>
            <a:pPr defTabSz="844083"/>
            <a:r>
              <a:rPr lang="fr-FR" sz="2954" dirty="0">
                <a:solidFill>
                  <a:prstClr val="white"/>
                </a:solidFill>
              </a:rPr>
              <a:t>Nécessité d'améliorer les techniques de diagnostic : Pourquoi ?</a:t>
            </a:r>
          </a:p>
        </p:txBody>
      </p:sp>
    </p:spTree>
    <p:extLst>
      <p:ext uri="{BB962C8B-B14F-4D97-AF65-F5344CB8AC3E}">
        <p14:creationId xmlns:p14="http://schemas.microsoft.com/office/powerpoint/2010/main" val="13355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idx="4294967295"/>
            <p:custDataLst>
              <p:tags r:id="rId1"/>
            </p:custDataLst>
          </p:nvPr>
        </p:nvSpPr>
        <p:spPr>
          <a:xfrm>
            <a:off x="3195638" y="952500"/>
            <a:ext cx="6329362" cy="787400"/>
          </a:xfrm>
        </p:spPr>
        <p:txBody>
          <a:bodyPr>
            <a:noAutofit/>
          </a:bodyPr>
          <a:lstStyle/>
          <a:p>
            <a:r>
              <a:rPr lang="en-US" sz="1662" b="1" cap="small" spc="69" dirty="0">
                <a:solidFill>
                  <a:schemeClr val="bg1"/>
                </a:solidFill>
                <a:latin typeface="CMU Serif Extra" panose="02000603000000000000" charset="0"/>
                <a:ea typeface="CMU Serif Extra" panose="02000603000000000000" charset="0"/>
                <a:cs typeface="CMU Serif Extra" panose="02000603000000000000" charset="0"/>
              </a:rPr>
              <a:t>Improve diagnostic techniques how? </a:t>
            </a:r>
          </a:p>
        </p:txBody>
      </p:sp>
      <p:sp>
        <p:nvSpPr>
          <p:cNvPr id="4" name="Espace réservé du numéro de diapositive 3"/>
          <p:cNvSpPr>
            <a:spLocks noGrp="1"/>
          </p:cNvSpPr>
          <p:nvPr>
            <p:ph type="sldNum" sz="quarter" idx="4294967295"/>
            <p:custDataLst>
              <p:tags r:id="rId2"/>
            </p:custDataLst>
          </p:nvPr>
        </p:nvSpPr>
        <p:spPr>
          <a:xfrm>
            <a:off x="7556500" y="4959351"/>
            <a:ext cx="1968500" cy="252413"/>
          </a:xfrm>
        </p:spPr>
        <p:txBody>
          <a:bodyPr/>
          <a:lstStyle/>
          <a:p>
            <a:pPr defTabSz="844083"/>
            <a:fld id="{C6E54799-07FD-4B7E-A779-753A88FC5D0C}" type="slidenum">
              <a:rPr lang="fr-FR">
                <a:solidFill>
                  <a:prstClr val="black">
                    <a:tint val="75000"/>
                  </a:prstClr>
                </a:solidFill>
                <a:latin typeface="CMU Sans Serif"/>
              </a:rPr>
              <a:pPr defTabSz="844083"/>
              <a:t>36</a:t>
            </a:fld>
            <a:endParaRPr lang="fr-FR" dirty="0">
              <a:solidFill>
                <a:prstClr val="black">
                  <a:tint val="75000"/>
                </a:prstClr>
              </a:solidFill>
              <a:latin typeface="CMU Sans Serif"/>
            </a:endParaRPr>
          </a:p>
        </p:txBody>
      </p:sp>
      <p:sp>
        <p:nvSpPr>
          <p:cNvPr id="26" name="Flèche droite à entaille 44">
            <a:extLst>
              <a:ext uri="{FF2B5EF4-FFF2-40B4-BE49-F238E27FC236}">
                <a16:creationId xmlns:a16="http://schemas.microsoft.com/office/drawing/2014/main" id="{C898B700-9A1E-FD42-BD9E-824F22725F20}"/>
              </a:ext>
            </a:extLst>
          </p:cNvPr>
          <p:cNvSpPr>
            <a:spLocks noChangeArrowheads="1"/>
          </p:cNvSpPr>
          <p:nvPr/>
        </p:nvSpPr>
        <p:spPr bwMode="auto">
          <a:xfrm rot="10800000" flipH="1">
            <a:off x="3666137" y="2836089"/>
            <a:ext cx="2017031" cy="45289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1534">
              <a:solidFill>
                <a:prstClr val="white"/>
              </a:solidFill>
              <a:latin typeface="Arial"/>
            </a:endParaRPr>
          </a:p>
        </p:txBody>
      </p:sp>
      <p:grpSp>
        <p:nvGrpSpPr>
          <p:cNvPr id="28" name="Groupe 45">
            <a:extLst>
              <a:ext uri="{FF2B5EF4-FFF2-40B4-BE49-F238E27FC236}">
                <a16:creationId xmlns:a16="http://schemas.microsoft.com/office/drawing/2014/main" id="{773980EF-B9EF-9E48-AC7D-6D1456D030E9}"/>
              </a:ext>
            </a:extLst>
          </p:cNvPr>
          <p:cNvGrpSpPr/>
          <p:nvPr/>
        </p:nvGrpSpPr>
        <p:grpSpPr>
          <a:xfrm>
            <a:off x="5738609" y="1751201"/>
            <a:ext cx="2449962" cy="2464377"/>
            <a:chOff x="5727128" y="3145969"/>
            <a:chExt cx="3333745" cy="3224192"/>
          </a:xfrm>
        </p:grpSpPr>
        <p:sp>
          <p:nvSpPr>
            <p:cNvPr id="29" name="Rectangle à coins arrondis 46">
              <a:extLst>
                <a:ext uri="{FF2B5EF4-FFF2-40B4-BE49-F238E27FC236}">
                  <a16:creationId xmlns:a16="http://schemas.microsoft.com/office/drawing/2014/main" id="{43621327-D7E1-0E49-83FD-B42D7AB9F264}"/>
                </a:ext>
              </a:extLst>
            </p:cNvPr>
            <p:cNvSpPr/>
            <p:nvPr/>
          </p:nvSpPr>
          <p:spPr>
            <a:xfrm>
              <a:off x="5727128" y="3145969"/>
              <a:ext cx="3333745" cy="3224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534">
                <a:solidFill>
                  <a:prstClr val="white"/>
                </a:solidFill>
                <a:latin typeface="Arial"/>
              </a:endParaRPr>
            </a:p>
          </p:txBody>
        </p:sp>
        <p:pic>
          <p:nvPicPr>
            <p:cNvPr id="30" name="Picture 5" descr="C:\Users\jean-marie.tarascon\AppData\Local\Microsoft\Windows\Temporary Internet Files\Content.Outlook\FQPWP1XU\Figure optical fiber battery v4.png">
              <a:extLst>
                <a:ext uri="{FF2B5EF4-FFF2-40B4-BE49-F238E27FC236}">
                  <a16:creationId xmlns:a16="http://schemas.microsoft.com/office/drawing/2014/main" id="{0F7B0429-D61B-DA46-9718-7BA8FA1176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62" t="11917" r="2088" b="8712"/>
            <a:stretch/>
          </p:blipFill>
          <p:spPr bwMode="auto">
            <a:xfrm>
              <a:off x="5961482" y="3288445"/>
              <a:ext cx="2872983" cy="2992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Ã©sultat de recherche d'images pour &quot;wifi&quot;">
              <a:extLst>
                <a:ext uri="{FF2B5EF4-FFF2-40B4-BE49-F238E27FC236}">
                  <a16:creationId xmlns:a16="http://schemas.microsoft.com/office/drawing/2014/main" id="{8FEFAA9F-33F5-0B49-9CF2-970EE7ECD2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9214" y="3226700"/>
              <a:ext cx="386651" cy="288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e 52">
            <a:extLst>
              <a:ext uri="{FF2B5EF4-FFF2-40B4-BE49-F238E27FC236}">
                <a16:creationId xmlns:a16="http://schemas.microsoft.com/office/drawing/2014/main" id="{C33A3A56-340E-AE4C-B771-F8183D5F632B}"/>
              </a:ext>
            </a:extLst>
          </p:cNvPr>
          <p:cNvGrpSpPr/>
          <p:nvPr/>
        </p:nvGrpSpPr>
        <p:grpSpPr>
          <a:xfrm>
            <a:off x="8058349" y="1657749"/>
            <a:ext cx="1018146" cy="1254947"/>
            <a:chOff x="8663634" y="4159814"/>
            <a:chExt cx="828603" cy="962798"/>
          </a:xfrm>
        </p:grpSpPr>
        <p:sp>
          <p:nvSpPr>
            <p:cNvPr id="35" name="Rectangle à coins arrondis 53">
              <a:extLst>
                <a:ext uri="{FF2B5EF4-FFF2-40B4-BE49-F238E27FC236}">
                  <a16:creationId xmlns:a16="http://schemas.microsoft.com/office/drawing/2014/main" id="{499FC035-E431-C046-816B-4ED2A161C91F}"/>
                </a:ext>
              </a:extLst>
            </p:cNvPr>
            <p:cNvSpPr/>
            <p:nvPr/>
          </p:nvSpPr>
          <p:spPr>
            <a:xfrm>
              <a:off x="8663634" y="4159814"/>
              <a:ext cx="828603" cy="9627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534">
                <a:solidFill>
                  <a:prstClr val="white"/>
                </a:solidFill>
                <a:latin typeface="Arial"/>
              </a:endParaRPr>
            </a:p>
          </p:txBody>
        </p:sp>
        <p:pic>
          <p:nvPicPr>
            <p:cNvPr id="36" name="Image 54">
              <a:extLst>
                <a:ext uri="{FF2B5EF4-FFF2-40B4-BE49-F238E27FC236}">
                  <a16:creationId xmlns:a16="http://schemas.microsoft.com/office/drawing/2014/main" id="{C81ADB29-DC68-F84E-B085-781C598CF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634" y="4186663"/>
              <a:ext cx="828603" cy="785725"/>
            </a:xfrm>
            <a:prstGeom prst="rect">
              <a:avLst/>
            </a:prstGeom>
          </p:spPr>
        </p:pic>
      </p:grpSp>
      <p:pic>
        <p:nvPicPr>
          <p:cNvPr id="41" name="Image 40"/>
          <p:cNvPicPr>
            <a:picLocks noChangeAspect="1"/>
          </p:cNvPicPr>
          <p:nvPr/>
        </p:nvPicPr>
        <p:blipFill>
          <a:blip r:embed="rId8"/>
          <a:stretch>
            <a:fillRect/>
          </a:stretch>
        </p:blipFill>
        <p:spPr>
          <a:xfrm>
            <a:off x="1348509" y="1768790"/>
            <a:ext cx="2184478" cy="2457839"/>
          </a:xfrm>
          <a:prstGeom prst="rect">
            <a:avLst/>
          </a:prstGeom>
        </p:spPr>
      </p:pic>
      <p:sp>
        <p:nvSpPr>
          <p:cNvPr id="42" name="Flèche droite à entaille 44">
            <a:extLst>
              <a:ext uri="{FF2B5EF4-FFF2-40B4-BE49-F238E27FC236}">
                <a16:creationId xmlns:a16="http://schemas.microsoft.com/office/drawing/2014/main" id="{C898B700-9A1E-FD42-BD9E-824F22725F20}"/>
              </a:ext>
            </a:extLst>
          </p:cNvPr>
          <p:cNvSpPr>
            <a:spLocks noChangeArrowheads="1"/>
          </p:cNvSpPr>
          <p:nvPr/>
        </p:nvSpPr>
        <p:spPr bwMode="auto">
          <a:xfrm rot="16200000" flipH="1">
            <a:off x="4693775" y="2999971"/>
            <a:ext cx="551038" cy="262425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1534">
              <a:solidFill>
                <a:prstClr val="white"/>
              </a:solidFill>
              <a:latin typeface="Arial"/>
            </a:endParaRPr>
          </a:p>
        </p:txBody>
      </p:sp>
      <p:sp>
        <p:nvSpPr>
          <p:cNvPr id="43" name="ZoneTexte 42"/>
          <p:cNvSpPr txBox="1"/>
          <p:nvPr/>
        </p:nvSpPr>
        <p:spPr>
          <a:xfrm>
            <a:off x="4327638" y="4091091"/>
            <a:ext cx="1647671" cy="338554"/>
          </a:xfrm>
          <a:prstGeom prst="rect">
            <a:avLst/>
          </a:prstGeom>
          <a:noFill/>
        </p:spPr>
        <p:txBody>
          <a:bodyPr wrap="square" rtlCol="0">
            <a:spAutoFit/>
          </a:bodyPr>
          <a:lstStyle/>
          <a:p>
            <a:pPr defTabSz="844083"/>
            <a:r>
              <a:rPr lang="fr-FR" sz="1600" b="1" dirty="0" smtClean="0">
                <a:solidFill>
                  <a:prstClr val="white"/>
                </a:solidFill>
              </a:rPr>
              <a:t>Comment  </a:t>
            </a:r>
            <a:r>
              <a:rPr lang="fr-FR" sz="1600" b="1" dirty="0">
                <a:solidFill>
                  <a:prstClr val="white"/>
                </a:solidFill>
              </a:rPr>
              <a:t>?</a:t>
            </a:r>
            <a:endParaRPr lang="fr-FR" sz="1600" b="1" dirty="0">
              <a:solidFill>
                <a:prstClr val="white"/>
              </a:solidFill>
            </a:endParaRPr>
          </a:p>
        </p:txBody>
      </p:sp>
      <p:sp>
        <p:nvSpPr>
          <p:cNvPr id="44" name="Rectangle 43"/>
          <p:cNvSpPr/>
          <p:nvPr/>
        </p:nvSpPr>
        <p:spPr>
          <a:xfrm>
            <a:off x="2838484" y="4708762"/>
            <a:ext cx="4220308" cy="1118255"/>
          </a:xfrm>
          <a:prstGeom prst="rect">
            <a:avLst/>
          </a:prstGeom>
        </p:spPr>
        <p:txBody>
          <a:bodyPr>
            <a:spAutoFit/>
          </a:bodyPr>
          <a:lstStyle/>
          <a:p>
            <a:pPr algn="ctr" defTabSz="844083">
              <a:lnSpc>
                <a:spcPts val="2031"/>
              </a:lnSpc>
            </a:pPr>
            <a:r>
              <a:rPr lang="en-US" sz="2031" dirty="0" err="1" smtClean="0">
                <a:solidFill>
                  <a:prstClr val="black"/>
                </a:solidFill>
              </a:rPr>
              <a:t>Injecter</a:t>
            </a:r>
            <a:r>
              <a:rPr lang="en-US" sz="2031" dirty="0" smtClean="0">
                <a:solidFill>
                  <a:prstClr val="black"/>
                </a:solidFill>
              </a:rPr>
              <a:t> de l’ intelligence </a:t>
            </a:r>
            <a:r>
              <a:rPr lang="en-US" sz="2031" dirty="0" err="1" smtClean="0">
                <a:solidFill>
                  <a:prstClr val="black"/>
                </a:solidFill>
              </a:rPr>
              <a:t>dans</a:t>
            </a:r>
            <a:r>
              <a:rPr lang="en-US" sz="2031" dirty="0" smtClean="0">
                <a:solidFill>
                  <a:prstClr val="black"/>
                </a:solidFill>
              </a:rPr>
              <a:t> les batteries via des </a:t>
            </a:r>
            <a:r>
              <a:rPr lang="en-US" sz="2031" dirty="0" err="1" smtClean="0">
                <a:solidFill>
                  <a:prstClr val="black"/>
                </a:solidFill>
              </a:rPr>
              <a:t>capteurs</a:t>
            </a:r>
            <a:r>
              <a:rPr lang="en-US" sz="2031" dirty="0" smtClean="0">
                <a:solidFill>
                  <a:prstClr val="black"/>
                </a:solidFill>
              </a:rPr>
              <a:t>  pour  surveillance </a:t>
            </a:r>
            <a:r>
              <a:rPr lang="en-US" sz="2031" dirty="0" err="1" smtClean="0">
                <a:solidFill>
                  <a:prstClr val="black"/>
                </a:solidFill>
              </a:rPr>
              <a:t>en</a:t>
            </a:r>
            <a:r>
              <a:rPr lang="en-US" sz="2031" dirty="0" smtClean="0">
                <a:solidFill>
                  <a:prstClr val="black"/>
                </a:solidFill>
              </a:rPr>
              <a:t> temps </a:t>
            </a:r>
            <a:r>
              <a:rPr lang="en-US" sz="2031" dirty="0" err="1" smtClean="0">
                <a:solidFill>
                  <a:prstClr val="black"/>
                </a:solidFill>
              </a:rPr>
              <a:t>réel</a:t>
            </a:r>
            <a:endParaRPr lang="en-US" sz="2031" dirty="0" smtClean="0">
              <a:solidFill>
                <a:prstClr val="black"/>
              </a:solidFill>
            </a:endParaRPr>
          </a:p>
          <a:p>
            <a:pPr algn="ctr" defTabSz="844083">
              <a:lnSpc>
                <a:spcPts val="2031"/>
              </a:lnSpc>
            </a:pPr>
            <a:r>
              <a:rPr lang="fr-FR" sz="1846" dirty="0" smtClean="0">
                <a:solidFill>
                  <a:prstClr val="black"/>
                </a:solidFill>
              </a:rPr>
              <a:t>(Acoustique, Electrique, </a:t>
            </a:r>
            <a:r>
              <a:rPr lang="fr-FR" sz="1846" dirty="0" err="1" smtClean="0">
                <a:solidFill>
                  <a:srgbClr val="FF0000"/>
                </a:solidFill>
              </a:rPr>
              <a:t>Opticque</a:t>
            </a:r>
            <a:r>
              <a:rPr lang="fr-FR" sz="1846" dirty="0" smtClean="0">
                <a:solidFill>
                  <a:prstClr val="black"/>
                </a:solidFill>
              </a:rPr>
              <a:t>)  </a:t>
            </a:r>
            <a:endParaRPr lang="fr-FR" sz="1846" dirty="0">
              <a:solidFill>
                <a:prstClr val="black"/>
              </a:solidFill>
            </a:endParaRPr>
          </a:p>
        </p:txBody>
      </p:sp>
      <p:sp>
        <p:nvSpPr>
          <p:cNvPr id="39" name="ZoneTexte 38">
            <a:extLst>
              <a:ext uri="{FF2B5EF4-FFF2-40B4-BE49-F238E27FC236}">
                <a16:creationId xmlns:a16="http://schemas.microsoft.com/office/drawing/2014/main" id="{1079E682-6F2D-1741-BE71-481738CAA28D}"/>
              </a:ext>
            </a:extLst>
          </p:cNvPr>
          <p:cNvSpPr txBox="1"/>
          <p:nvPr/>
        </p:nvSpPr>
        <p:spPr>
          <a:xfrm>
            <a:off x="281786" y="982278"/>
            <a:ext cx="7006014" cy="461665"/>
          </a:xfrm>
          <a:prstGeom prst="rect">
            <a:avLst/>
          </a:prstGeom>
          <a:noFill/>
        </p:spPr>
        <p:txBody>
          <a:bodyPr wrap="square" rtlCol="0">
            <a:spAutoFit/>
          </a:bodyPr>
          <a:lstStyle/>
          <a:p>
            <a:pPr marL="428636" indent="-428636" defTabSz="844083">
              <a:buFont typeface="Wingdings" panose="05000000000000000000" pitchFamily="2" charset="2"/>
              <a:buChar char="Ø"/>
            </a:pPr>
            <a:r>
              <a:rPr lang="fr-FR" sz="2400" b="1" dirty="0">
                <a:solidFill>
                  <a:prstClr val="black"/>
                </a:solidFill>
                <a:cs typeface="Calibri"/>
              </a:rPr>
              <a:t>Inspiration </a:t>
            </a:r>
            <a:r>
              <a:rPr lang="fr-FR" sz="2400" b="1" dirty="0" smtClean="0">
                <a:solidFill>
                  <a:prstClr val="black"/>
                </a:solidFill>
                <a:cs typeface="Calibri"/>
              </a:rPr>
              <a:t>de la </a:t>
            </a:r>
            <a:r>
              <a:rPr lang="fr-FR" sz="2400" b="1" dirty="0" err="1">
                <a:solidFill>
                  <a:prstClr val="black"/>
                </a:solidFill>
                <a:cs typeface="Calibri"/>
              </a:rPr>
              <a:t>medecine</a:t>
            </a:r>
            <a:endParaRPr lang="fr-FR" sz="2400" b="1" baseline="30000" dirty="0">
              <a:solidFill>
                <a:prstClr val="black"/>
              </a:solidFill>
              <a:cs typeface="Calibri"/>
            </a:endParaRPr>
          </a:p>
        </p:txBody>
      </p:sp>
      <p:sp>
        <p:nvSpPr>
          <p:cNvPr id="40" name="ZoneTexte 9">
            <a:extLst>
              <a:ext uri="{FF2B5EF4-FFF2-40B4-BE49-F238E27FC236}">
                <a16:creationId xmlns:a16="http://schemas.microsoft.com/office/drawing/2014/main" id="{C7D8CE09-8D73-B545-B472-7F75C7CCE4F8}"/>
              </a:ext>
            </a:extLst>
          </p:cNvPr>
          <p:cNvSpPr txBox="1"/>
          <p:nvPr/>
        </p:nvSpPr>
        <p:spPr>
          <a:xfrm>
            <a:off x="1522873" y="1417205"/>
            <a:ext cx="2689314" cy="376385"/>
          </a:xfrm>
          <a:prstGeom prst="rect">
            <a:avLst/>
          </a:prstGeom>
          <a:noFill/>
        </p:spPr>
        <p:txBody>
          <a:bodyPr wrap="square" rtlCol="0">
            <a:spAutoFit/>
          </a:bodyPr>
          <a:lstStyle/>
          <a:p>
            <a:pPr defTabSz="844083"/>
            <a:r>
              <a:rPr lang="fr-FR" sz="1846" dirty="0" smtClean="0">
                <a:solidFill>
                  <a:prstClr val="black"/>
                </a:solidFill>
                <a:cs typeface="Calibri"/>
              </a:rPr>
              <a:t>Santé humaine</a:t>
            </a:r>
            <a:endParaRPr lang="fr-FR" sz="1846" dirty="0">
              <a:solidFill>
                <a:prstClr val="black"/>
              </a:solidFill>
              <a:cs typeface="Calibri"/>
            </a:endParaRPr>
          </a:p>
        </p:txBody>
      </p:sp>
      <p:sp>
        <p:nvSpPr>
          <p:cNvPr id="46" name="ZoneTexte 9">
            <a:extLst>
              <a:ext uri="{FF2B5EF4-FFF2-40B4-BE49-F238E27FC236}">
                <a16:creationId xmlns:a16="http://schemas.microsoft.com/office/drawing/2014/main" id="{7B53AF9E-3272-0F40-B2E9-4C3C58294F09}"/>
              </a:ext>
            </a:extLst>
          </p:cNvPr>
          <p:cNvSpPr txBox="1"/>
          <p:nvPr/>
        </p:nvSpPr>
        <p:spPr>
          <a:xfrm>
            <a:off x="5036711" y="1456635"/>
            <a:ext cx="4523251" cy="376385"/>
          </a:xfrm>
          <a:prstGeom prst="rect">
            <a:avLst/>
          </a:prstGeom>
          <a:noFill/>
        </p:spPr>
        <p:txBody>
          <a:bodyPr wrap="square" rtlCol="0">
            <a:spAutoFit/>
          </a:bodyPr>
          <a:lstStyle/>
          <a:p>
            <a:pPr defTabSz="844083"/>
            <a:r>
              <a:rPr lang="fr-FR" sz="1846" dirty="0" smtClean="0">
                <a:solidFill>
                  <a:prstClr val="black"/>
                </a:solidFill>
                <a:cs typeface="Calibri"/>
              </a:rPr>
              <a:t>Etat de santé de la batteries. </a:t>
            </a:r>
            <a:endParaRPr lang="fr-FR" sz="1846" dirty="0">
              <a:solidFill>
                <a:prstClr val="black"/>
              </a:solidFill>
              <a:cs typeface="Calibri"/>
            </a:endParaRPr>
          </a:p>
        </p:txBody>
      </p:sp>
      <p:sp>
        <p:nvSpPr>
          <p:cNvPr id="5" name="Rectangle 4"/>
          <p:cNvSpPr/>
          <p:nvPr/>
        </p:nvSpPr>
        <p:spPr>
          <a:xfrm>
            <a:off x="6281421" y="2803880"/>
            <a:ext cx="4572000" cy="592470"/>
          </a:xfrm>
          <a:prstGeom prst="rect">
            <a:avLst/>
          </a:prstGeom>
        </p:spPr>
        <p:txBody>
          <a:bodyPr>
            <a:spAutoFit/>
          </a:bodyPr>
          <a:lstStyle/>
          <a:p>
            <a:pPr algn="ctr" defTabSz="844083">
              <a:lnSpc>
                <a:spcPts val="1275"/>
              </a:lnSpc>
              <a:defRPr/>
            </a:pPr>
            <a:r>
              <a:rPr lang="en-US" sz="1662" dirty="0">
                <a:solidFill>
                  <a:prstClr val="black"/>
                </a:solidFill>
              </a:rPr>
              <a:t>Passeport</a:t>
            </a:r>
            <a:r>
              <a:rPr lang="fr-FR" sz="1662" dirty="0">
                <a:solidFill>
                  <a:prstClr val="black"/>
                </a:solidFill>
              </a:rPr>
              <a:t> </a:t>
            </a:r>
          </a:p>
          <a:p>
            <a:pPr algn="ctr" defTabSz="844083">
              <a:lnSpc>
                <a:spcPts val="1275"/>
              </a:lnSpc>
              <a:defRPr/>
            </a:pPr>
            <a:r>
              <a:rPr lang="fr-FR" sz="1662" dirty="0">
                <a:solidFill>
                  <a:prstClr val="black"/>
                </a:solidFill>
              </a:rPr>
              <a:t>électronique </a:t>
            </a:r>
          </a:p>
          <a:p>
            <a:pPr algn="ctr" defTabSz="844083">
              <a:lnSpc>
                <a:spcPts val="1275"/>
              </a:lnSpc>
              <a:defRPr/>
            </a:pPr>
            <a:r>
              <a:rPr lang="fr-FR" sz="1662" dirty="0">
                <a:solidFill>
                  <a:prstClr val="black"/>
                </a:solidFill>
              </a:rPr>
              <a:t>santé </a:t>
            </a:r>
          </a:p>
        </p:txBody>
      </p:sp>
      <p:grpSp>
        <p:nvGrpSpPr>
          <p:cNvPr id="6" name="Groupe 5"/>
          <p:cNvGrpSpPr/>
          <p:nvPr/>
        </p:nvGrpSpPr>
        <p:grpSpPr>
          <a:xfrm>
            <a:off x="732694" y="4707116"/>
            <a:ext cx="8162935" cy="1866248"/>
            <a:chOff x="351693" y="4707116"/>
            <a:chExt cx="8162935" cy="1866248"/>
          </a:xfrm>
        </p:grpSpPr>
        <p:grpSp>
          <p:nvGrpSpPr>
            <p:cNvPr id="3" name="Groupe 2"/>
            <p:cNvGrpSpPr/>
            <p:nvPr/>
          </p:nvGrpSpPr>
          <p:grpSpPr>
            <a:xfrm>
              <a:off x="351693" y="4707116"/>
              <a:ext cx="8162935" cy="1502448"/>
              <a:chOff x="230944" y="4994042"/>
              <a:chExt cx="8843180" cy="1627652"/>
            </a:xfrm>
          </p:grpSpPr>
          <p:grpSp>
            <p:nvGrpSpPr>
              <p:cNvPr id="10" name="Groupe 9"/>
              <p:cNvGrpSpPr/>
              <p:nvPr/>
            </p:nvGrpSpPr>
            <p:grpSpPr>
              <a:xfrm>
                <a:off x="230944" y="5162484"/>
                <a:ext cx="2322174" cy="1459210"/>
                <a:chOff x="69612" y="5182358"/>
                <a:chExt cx="2322174" cy="1459210"/>
              </a:xfrm>
            </p:grpSpPr>
            <p:pic>
              <p:nvPicPr>
                <p:cNvPr id="11" name="Image 10"/>
                <p:cNvPicPr>
                  <a:picLocks noChangeAspect="1"/>
                </p:cNvPicPr>
                <p:nvPr/>
              </p:nvPicPr>
              <p:blipFill rotWithShape="1">
                <a:blip r:embed="rId9"/>
                <a:srcRect l="11563" t="11978" r="17375" b="26264"/>
                <a:stretch/>
              </p:blipFill>
              <p:spPr>
                <a:xfrm>
                  <a:off x="69612" y="5296143"/>
                  <a:ext cx="2322174" cy="1345425"/>
                </a:xfrm>
                <a:prstGeom prst="rect">
                  <a:avLst/>
                </a:prstGeom>
              </p:spPr>
            </p:pic>
            <p:pic>
              <p:nvPicPr>
                <p:cNvPr id="12" name="Image 11"/>
                <p:cNvPicPr>
                  <a:picLocks noChangeAspect="1"/>
                </p:cNvPicPr>
                <p:nvPr/>
              </p:nvPicPr>
              <p:blipFill>
                <a:blip r:embed="rId10">
                  <a:duotone>
                    <a:prstClr val="black"/>
                    <a:schemeClr val="tx2">
                      <a:tint val="45000"/>
                      <a:satMod val="400000"/>
                    </a:schemeClr>
                  </a:duotone>
                </a:blip>
                <a:stretch>
                  <a:fillRect/>
                </a:stretch>
              </p:blipFill>
              <p:spPr>
                <a:xfrm>
                  <a:off x="493659" y="5182358"/>
                  <a:ext cx="328332" cy="426558"/>
                </a:xfrm>
                <a:prstGeom prst="rect">
                  <a:avLst/>
                </a:prstGeom>
              </p:spPr>
            </p:pic>
          </p:grpSp>
          <p:pic>
            <p:nvPicPr>
              <p:cNvPr id="14" name="Picture 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3167" y="4994042"/>
                <a:ext cx="1980957" cy="151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ZoneTexte 32"/>
            <p:cNvSpPr txBox="1"/>
            <p:nvPr/>
          </p:nvSpPr>
          <p:spPr>
            <a:xfrm>
              <a:off x="3092714" y="6204160"/>
              <a:ext cx="3081293" cy="369204"/>
            </a:xfrm>
            <a:prstGeom prst="rect">
              <a:avLst/>
            </a:prstGeom>
            <a:noFill/>
          </p:spPr>
          <p:txBody>
            <a:bodyPr wrap="none" rtlCol="0">
              <a:spAutoFit/>
            </a:bodyPr>
            <a:lstStyle/>
            <a:p>
              <a:pPr marL="285750" indent="-285750">
                <a:lnSpc>
                  <a:spcPts val="2400"/>
                </a:lnSpc>
                <a:buFont typeface="Wingdings" panose="05000000000000000000" pitchFamily="2" charset="2"/>
                <a:buChar char="Ø"/>
              </a:pPr>
              <a:r>
                <a:rPr lang="en-GB" sz="1600" dirty="0" smtClean="0"/>
                <a:t>Immune aux champs </a:t>
              </a:r>
              <a:r>
                <a:rPr lang="en-GB" sz="1600" dirty="0" err="1" smtClean="0"/>
                <a:t>magnètiques</a:t>
              </a:r>
              <a:r>
                <a:rPr lang="en-GB" sz="1600" dirty="0" smtClean="0"/>
                <a:t> </a:t>
              </a:r>
              <a:endParaRPr lang="en-GB" sz="1600" dirty="0"/>
            </a:p>
          </p:txBody>
        </p:sp>
        <p:sp>
          <p:nvSpPr>
            <p:cNvPr id="37" name="Rectangle 36"/>
            <p:cNvSpPr/>
            <p:nvPr/>
          </p:nvSpPr>
          <p:spPr>
            <a:xfrm>
              <a:off x="4553328" y="5939988"/>
              <a:ext cx="1592103" cy="338554"/>
            </a:xfrm>
            <a:prstGeom prst="rect">
              <a:avLst/>
            </a:prstGeom>
          </p:spPr>
          <p:txBody>
            <a:bodyPr wrap="none">
              <a:spAutoFit/>
            </a:bodyPr>
            <a:lstStyle/>
            <a:p>
              <a:pPr marL="285750" indent="-285750">
                <a:buFont typeface="Wingdings" panose="05000000000000000000" pitchFamily="2" charset="2"/>
                <a:buChar char="Ø"/>
              </a:pPr>
              <a:r>
                <a:rPr lang="en-GB" sz="1600" dirty="0" smtClean="0"/>
                <a:t>Nature </a:t>
              </a:r>
              <a:r>
                <a:rPr lang="en-GB" sz="1600" dirty="0" err="1" smtClean="0"/>
                <a:t>isolante</a:t>
              </a:r>
              <a:endParaRPr lang="fr-FR" sz="1600" dirty="0"/>
            </a:p>
          </p:txBody>
        </p:sp>
        <p:sp>
          <p:nvSpPr>
            <p:cNvPr id="38" name="ZoneTexte 21">
              <a:extLst>
                <a:ext uri="{FF2B5EF4-FFF2-40B4-BE49-F238E27FC236}">
                  <a16:creationId xmlns:a16="http://schemas.microsoft.com/office/drawing/2014/main" id="{CEE9EF32-B0B2-EE8D-74C8-02AA3ED0FAFD}"/>
                </a:ext>
              </a:extLst>
            </p:cNvPr>
            <p:cNvSpPr txBox="1"/>
            <p:nvPr/>
          </p:nvSpPr>
          <p:spPr>
            <a:xfrm>
              <a:off x="2708140" y="5862775"/>
              <a:ext cx="1949797" cy="412051"/>
            </a:xfrm>
            <a:prstGeom prst="roundRect">
              <a:avLst>
                <a:gd name="adj" fmla="val 18347"/>
              </a:avLst>
            </a:prstGeom>
            <a:noFill/>
          </p:spPr>
          <p:txBody>
            <a:bodyPr wrap="square" rtlCol="0">
              <a:spAutoFit/>
            </a:bodyPr>
            <a:lstStyle>
              <a:defPPr>
                <a:defRPr lang="en-US"/>
              </a:defPPr>
              <a:lvl1pPr marL="342900" indent="-342900">
                <a:buFont typeface="Arial" panose="020B0604020202020204" pitchFamily="34" charset="0"/>
                <a:buChar char="•"/>
                <a:defRPr sz="2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ts val="2400"/>
                </a:lnSpc>
                <a:buFont typeface="Wingdings" panose="05000000000000000000" pitchFamily="2" charset="2"/>
                <a:buChar char="Ø"/>
              </a:pPr>
              <a:r>
                <a:rPr lang="en-GB" sz="1600" b="0" dirty="0" err="1" smtClean="0">
                  <a:latin typeface="Arial Narrow" panose="020B0606020202030204" pitchFamily="34" charset="0"/>
                </a:rPr>
                <a:t>Taille</a:t>
              </a:r>
              <a:r>
                <a:rPr lang="en-GB" sz="1600" b="0" dirty="0" smtClean="0">
                  <a:latin typeface="Arial Narrow" panose="020B0606020202030204" pitchFamily="34" charset="0"/>
                </a:rPr>
                <a:t> miniature</a:t>
              </a:r>
              <a:endParaRPr lang="en-GB" sz="1600" b="0" dirty="0">
                <a:latin typeface="Arial Narrow" panose="020B0606020202030204" pitchFamily="34" charset="0"/>
              </a:endParaRPr>
            </a:p>
          </p:txBody>
        </p:sp>
        <p:sp>
          <p:nvSpPr>
            <p:cNvPr id="48" name="ZoneTexte 47"/>
            <p:cNvSpPr txBox="1"/>
            <p:nvPr/>
          </p:nvSpPr>
          <p:spPr>
            <a:xfrm>
              <a:off x="3486436" y="5876643"/>
              <a:ext cx="45719" cy="369332"/>
            </a:xfrm>
            <a:prstGeom prst="rect">
              <a:avLst/>
            </a:prstGeom>
            <a:noFill/>
          </p:spPr>
          <p:txBody>
            <a:bodyPr wrap="square" rtlCol="0">
              <a:spAutoFit/>
            </a:bodyPr>
            <a:lstStyle/>
            <a:p>
              <a:endParaRPr lang="fr-FR" dirty="0"/>
            </a:p>
          </p:txBody>
        </p:sp>
      </p:grpSp>
      <p:sp>
        <p:nvSpPr>
          <p:cNvPr id="49" name="Rectangle à coins arrondis 48"/>
          <p:cNvSpPr/>
          <p:nvPr/>
        </p:nvSpPr>
        <p:spPr>
          <a:xfrm>
            <a:off x="3089141" y="5969868"/>
            <a:ext cx="3828423" cy="5976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12">
            <a:extLst>
              <a:ext uri="{FF2B5EF4-FFF2-40B4-BE49-F238E27FC236}">
                <a16:creationId xmlns:a16="http://schemas.microsoft.com/office/drawing/2014/main" id="{5ED2FAE9-5854-4E1C-B10D-FDF69E1AB8DE}"/>
              </a:ext>
            </a:extLst>
          </p:cNvPr>
          <p:cNvSpPr txBox="1"/>
          <p:nvPr/>
        </p:nvSpPr>
        <p:spPr>
          <a:xfrm>
            <a:off x="381001" y="6631604"/>
            <a:ext cx="2601353" cy="276999"/>
          </a:xfrm>
          <a:prstGeom prst="rect">
            <a:avLst/>
          </a:prstGeom>
          <a:noFill/>
        </p:spPr>
        <p:txBody>
          <a:bodyPr wrap="none" rtlCol="0">
            <a:spAutoFit/>
          </a:bodyPr>
          <a:lstStyle/>
          <a:p>
            <a:r>
              <a:rPr lang="en-HK" sz="1200" dirty="0">
                <a:solidFill>
                  <a:schemeClr val="bg1"/>
                </a:solidFill>
              </a:rPr>
              <a:t>Grey  and Tarascon</a:t>
            </a:r>
            <a:r>
              <a:rPr lang="en-HK" sz="1200" dirty="0">
                <a:solidFill>
                  <a:schemeClr val="bg1"/>
                </a:solidFill>
              </a:rPr>
              <a:t>, et al. Nat. Mater. </a:t>
            </a:r>
            <a:r>
              <a:rPr lang="en-HK" sz="1200" dirty="0">
                <a:solidFill>
                  <a:schemeClr val="bg1"/>
                </a:solidFill>
              </a:rPr>
              <a:t>2017</a:t>
            </a:r>
            <a:endParaRPr lang="en-HK" sz="1200" dirty="0">
              <a:solidFill>
                <a:schemeClr val="bg1"/>
              </a:solidFill>
            </a:endParaRPr>
          </a:p>
        </p:txBody>
      </p:sp>
      <p:sp>
        <p:nvSpPr>
          <p:cNvPr id="2" name="Rectangle 1"/>
          <p:cNvSpPr/>
          <p:nvPr/>
        </p:nvSpPr>
        <p:spPr>
          <a:xfrm>
            <a:off x="2149674" y="73473"/>
            <a:ext cx="6364243" cy="584775"/>
          </a:xfrm>
          <a:prstGeom prst="rect">
            <a:avLst/>
          </a:prstGeom>
        </p:spPr>
        <p:txBody>
          <a:bodyPr wrap="none">
            <a:spAutoFit/>
          </a:bodyPr>
          <a:lstStyle/>
          <a:p>
            <a:pPr algn="ctr"/>
            <a:r>
              <a:rPr lang="fr-FR" sz="3200" i="0" dirty="0">
                <a:solidFill>
                  <a:schemeClr val="bg1"/>
                </a:solidFill>
              </a:rPr>
              <a:t>Que faire pour une meilleure traçabilité ? </a:t>
            </a:r>
            <a:endParaRPr lang="fr-FR" sz="3200" i="0" dirty="0">
              <a:solidFill>
                <a:schemeClr val="bg1"/>
              </a:solidFill>
            </a:endParaRPr>
          </a:p>
        </p:txBody>
      </p:sp>
    </p:spTree>
    <p:extLst>
      <p:ext uri="{BB962C8B-B14F-4D97-AF65-F5344CB8AC3E}">
        <p14:creationId xmlns:p14="http://schemas.microsoft.com/office/powerpoint/2010/main" val="6632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P spid="43" grpId="0"/>
      <p:bldP spid="44" grpId="0"/>
      <p:bldP spid="49" grpId="0" animBg="1"/>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44">
                <a:extLst>
                  <a:ext uri="{FF2B5EF4-FFF2-40B4-BE49-F238E27FC236}">
                    <a16:creationId xmlns:a16="http://schemas.microsoft.com/office/drawing/2014/main" id="{EB17EF85-EB4D-4787-BFF0-DC7916071AEC}"/>
                  </a:ext>
                </a:extLst>
              </p:cNvPr>
              <p:cNvSpPr txBox="1"/>
              <p:nvPr/>
            </p:nvSpPr>
            <p:spPr>
              <a:xfrm>
                <a:off x="1201696" y="5138645"/>
                <a:ext cx="364127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HK" sz="2800" i="1">
                              <a:solidFill>
                                <a:srgbClr val="FF0000"/>
                              </a:solidFill>
                              <a:latin typeface="Cambria Math" panose="02040503050406030204" pitchFamily="18" charset="0"/>
                            </a:rPr>
                          </m:ctrlPr>
                        </m:sSubPr>
                        <m:e>
                          <m:r>
                            <a:rPr lang="en-HK" sz="2800">
                              <a:solidFill>
                                <a:srgbClr val="FF0000"/>
                              </a:solidFill>
                              <a:latin typeface="Cambria Math" panose="02040503050406030204" pitchFamily="18" charset="0"/>
                              <a:ea typeface="Cambria Math" panose="02040503050406030204" pitchFamily="18" charset="0"/>
                            </a:rPr>
                            <m:t>𝜆</m:t>
                          </m:r>
                        </m:e>
                        <m:sub>
                          <m:r>
                            <a:rPr lang="en-HK" sz="2800">
                              <a:solidFill>
                                <a:srgbClr val="FF0000"/>
                              </a:solidFill>
                              <a:latin typeface="Cambria Math" panose="02040503050406030204" pitchFamily="18" charset="0"/>
                            </a:rPr>
                            <m:t>𝐵</m:t>
                          </m:r>
                        </m:sub>
                      </m:sSub>
                      <m:r>
                        <a:rPr lang="fr-FR" sz="2800">
                          <a:solidFill>
                            <a:srgbClr val="FF0000"/>
                          </a:solidFill>
                          <a:latin typeface="Cambria Math" panose="02040503050406030204" pitchFamily="18" charset="0"/>
                        </a:rPr>
                        <m:t>=</m:t>
                      </m:r>
                      <m:r>
                        <a:rPr lang="fr-FR" sz="2800">
                          <a:solidFill>
                            <a:srgbClr val="FF0000"/>
                          </a:solidFill>
                          <a:latin typeface="Cambria Math" panose="02040503050406030204" pitchFamily="18" charset="0"/>
                        </a:rPr>
                        <m:t>𝑓</m:t>
                      </m:r>
                      <m:r>
                        <a:rPr lang="fr-FR" sz="2800">
                          <a:solidFill>
                            <a:srgbClr val="FF0000"/>
                          </a:solidFill>
                          <a:latin typeface="Cambria Math" panose="02040503050406030204" pitchFamily="18" charset="0"/>
                        </a:rPr>
                        <m:t>(</m:t>
                      </m:r>
                      <m:r>
                        <a:rPr lang="fr-FR" sz="2800">
                          <a:solidFill>
                            <a:srgbClr val="FF0000"/>
                          </a:solidFill>
                          <a:latin typeface="Cambria Math" panose="02040503050406030204" pitchFamily="18" charset="0"/>
                        </a:rPr>
                        <m:t>𝑇</m:t>
                      </m:r>
                      <m:r>
                        <a:rPr lang="fr-FR" sz="2800">
                          <a:solidFill>
                            <a:srgbClr val="FF0000"/>
                          </a:solidFill>
                          <a:latin typeface="Cambria Math" panose="02040503050406030204" pitchFamily="18" charset="0"/>
                        </a:rPr>
                        <m:t>, </m:t>
                      </m:r>
                      <m:r>
                        <a:rPr lang="fr-FR" sz="2800">
                          <a:solidFill>
                            <a:srgbClr val="FF0000"/>
                          </a:solidFill>
                          <a:latin typeface="Cambria Math" panose="02040503050406030204" pitchFamily="18" charset="0"/>
                        </a:rPr>
                        <m:t>𝑃</m:t>
                      </m:r>
                      <m:r>
                        <a:rPr lang="fr-FR" sz="2800">
                          <a:solidFill>
                            <a:srgbClr val="FF0000"/>
                          </a:solidFill>
                          <a:latin typeface="Cambria Math" panose="02040503050406030204" pitchFamily="18" charset="0"/>
                        </a:rPr>
                        <m:t>, </m:t>
                      </m:r>
                      <m:r>
                        <m:rPr>
                          <m:sty m:val="p"/>
                        </m:rPr>
                        <a:rPr lang="el-GR" sz="2800">
                          <a:solidFill>
                            <a:srgbClr val="FF0000"/>
                          </a:solidFill>
                          <a:latin typeface="Cambria Math" panose="02040503050406030204" pitchFamily="18" charset="0"/>
                        </a:rPr>
                        <m:t>ε</m:t>
                      </m:r>
                      <m:r>
                        <a:rPr lang="fr-FR" sz="2800">
                          <a:solidFill>
                            <a:srgbClr val="FF0000"/>
                          </a:solidFill>
                          <a:latin typeface="Cambria Math" panose="02040503050406030204" pitchFamily="18" charset="0"/>
                        </a:rPr>
                        <m:t>)</m:t>
                      </m:r>
                    </m:oMath>
                  </m:oMathPara>
                </a14:m>
                <a:endParaRPr lang="en-HK" sz="2800" dirty="0">
                  <a:latin typeface="Arial" panose="020B0604020202020204" pitchFamily="34" charset="0"/>
                </a:endParaRPr>
              </a:p>
            </p:txBody>
          </p:sp>
        </mc:Choice>
        <mc:Fallback xmlns="">
          <p:sp>
            <p:nvSpPr>
              <p:cNvPr id="24" name="TextBox 44">
                <a:extLst>
                  <a:ext uri="{FF2B5EF4-FFF2-40B4-BE49-F238E27FC236}">
                    <a16:creationId xmlns:a16="http://schemas.microsoft.com/office/drawing/2014/main" id="{EB17EF85-EB4D-4787-BFF0-DC7916071AEC}"/>
                  </a:ext>
                </a:extLst>
              </p:cNvPr>
              <p:cNvSpPr txBox="1">
                <a:spLocks noRot="1" noChangeAspect="1" noMove="1" noResize="1" noEditPoints="1" noAdjustHandles="1" noChangeArrowheads="1" noChangeShapeType="1" noTextEdit="1"/>
              </p:cNvSpPr>
              <p:nvPr/>
            </p:nvSpPr>
            <p:spPr>
              <a:xfrm>
                <a:off x="1201696" y="5138645"/>
                <a:ext cx="3641274" cy="430887"/>
              </a:xfrm>
              <a:prstGeom prst="rect">
                <a:avLst/>
              </a:prstGeom>
              <a:blipFill>
                <a:blip r:embed="rId3"/>
                <a:stretch>
                  <a:fillRect/>
                </a:stretch>
              </a:blipFill>
            </p:spPr>
            <p:txBody>
              <a:bodyPr/>
              <a:lstStyle/>
              <a:p>
                <a:r>
                  <a:rPr lang="fr-FR">
                    <a:noFill/>
                  </a:rPr>
                  <a:t> </a:t>
                </a:r>
              </a:p>
            </p:txBody>
          </p:sp>
        </mc:Fallback>
      </mc:AlternateContent>
      <p:cxnSp>
        <p:nvCxnSpPr>
          <p:cNvPr id="25" name="Straight Arrow Connector 56">
            <a:extLst>
              <a:ext uri="{FF2B5EF4-FFF2-40B4-BE49-F238E27FC236}">
                <a16:creationId xmlns:a16="http://schemas.microsoft.com/office/drawing/2014/main" id="{3F7CAB2A-5489-4F28-8190-A456D45B89CA}"/>
              </a:ext>
            </a:extLst>
          </p:cNvPr>
          <p:cNvCxnSpPr>
            <a:cxnSpLocks/>
            <a:endCxn id="39" idx="0"/>
          </p:cNvCxnSpPr>
          <p:nvPr/>
        </p:nvCxnSpPr>
        <p:spPr>
          <a:xfrm flipH="1">
            <a:off x="3549217" y="3842588"/>
            <a:ext cx="911122" cy="130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59">
            <a:extLst>
              <a:ext uri="{FF2B5EF4-FFF2-40B4-BE49-F238E27FC236}">
                <a16:creationId xmlns:a16="http://schemas.microsoft.com/office/drawing/2014/main" id="{4D896C2D-D0A2-4FDA-A2E2-352BC33D18DE}"/>
              </a:ext>
            </a:extLst>
          </p:cNvPr>
          <p:cNvCxnSpPr>
            <a:cxnSpLocks/>
          </p:cNvCxnSpPr>
          <p:nvPr/>
        </p:nvCxnSpPr>
        <p:spPr>
          <a:xfrm>
            <a:off x="488504" y="5589240"/>
            <a:ext cx="1296144" cy="0"/>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60">
            <a:extLst>
              <a:ext uri="{FF2B5EF4-FFF2-40B4-BE49-F238E27FC236}">
                <a16:creationId xmlns:a16="http://schemas.microsoft.com/office/drawing/2014/main" id="{4EA775D1-333F-4B3F-9878-83A957E22D2D}"/>
              </a:ext>
            </a:extLst>
          </p:cNvPr>
          <p:cNvSpPr txBox="1"/>
          <p:nvPr/>
        </p:nvSpPr>
        <p:spPr>
          <a:xfrm>
            <a:off x="488505" y="5598533"/>
            <a:ext cx="1250663" cy="307777"/>
          </a:xfrm>
          <a:prstGeom prst="rect">
            <a:avLst/>
          </a:prstGeom>
          <a:noFill/>
        </p:spPr>
        <p:txBody>
          <a:bodyPr wrap="none" rtlCol="0">
            <a:spAutoFit/>
          </a:bodyPr>
          <a:lstStyle/>
          <a:p>
            <a:r>
              <a:rPr lang="en-HK" sz="1400" b="1" dirty="0"/>
              <a:t>Reflected Light</a:t>
            </a:r>
          </a:p>
        </p:txBody>
      </p:sp>
      <p:grpSp>
        <p:nvGrpSpPr>
          <p:cNvPr id="28" name="Group 61">
            <a:extLst>
              <a:ext uri="{FF2B5EF4-FFF2-40B4-BE49-F238E27FC236}">
                <a16:creationId xmlns:a16="http://schemas.microsoft.com/office/drawing/2014/main" id="{0B6B471B-A83C-4B54-AC17-1529886D9FF1}"/>
              </a:ext>
            </a:extLst>
          </p:cNvPr>
          <p:cNvGrpSpPr/>
          <p:nvPr/>
        </p:nvGrpSpPr>
        <p:grpSpPr>
          <a:xfrm>
            <a:off x="1002761" y="4293096"/>
            <a:ext cx="717180" cy="1272190"/>
            <a:chOff x="1603410" y="4729973"/>
            <a:chExt cx="717180" cy="1272190"/>
          </a:xfrm>
        </p:grpSpPr>
        <p:sp>
          <p:nvSpPr>
            <p:cNvPr id="29" name="Isosceles Triangle 62">
              <a:extLst>
                <a:ext uri="{FF2B5EF4-FFF2-40B4-BE49-F238E27FC236}">
                  <a16:creationId xmlns:a16="http://schemas.microsoft.com/office/drawing/2014/main" id="{F63A48D3-A3A5-4B86-AB7B-7FD6CF80E8C6}"/>
                </a:ext>
              </a:extLst>
            </p:cNvPr>
            <p:cNvSpPr/>
            <p:nvPr/>
          </p:nvSpPr>
          <p:spPr>
            <a:xfrm>
              <a:off x="1603410" y="4873989"/>
              <a:ext cx="205823" cy="1128174"/>
            </a:xfrm>
            <a:prstGeom prst="triangle">
              <a:avLst/>
            </a:prstGeom>
            <a:gradFill flip="none" rotWithShape="1">
              <a:gsLst>
                <a:gs pos="100000">
                  <a:srgbClr val="FF0000">
                    <a:alpha val="49000"/>
                  </a:srgbClr>
                </a:gs>
                <a:gs pos="0">
                  <a:srgbClr val="C00000"/>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FEDF6B1-FC57-4C99-83F6-342C54AC08EB}"/>
                    </a:ext>
                  </a:extLst>
                </p:cNvPr>
                <p:cNvSpPr/>
                <p:nvPr/>
              </p:nvSpPr>
              <p:spPr>
                <a:xfrm>
                  <a:off x="1737225" y="4729973"/>
                  <a:ext cx="5833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HK" sz="2400" i="1">
                                <a:solidFill>
                                  <a:srgbClr val="FF0000"/>
                                </a:solidFill>
                                <a:latin typeface="Cambria Math" panose="02040503050406030204" pitchFamily="18" charset="0"/>
                              </a:rPr>
                            </m:ctrlPr>
                          </m:sSubPr>
                          <m:e>
                            <m:r>
                              <a:rPr lang="en-HK" sz="2400">
                                <a:solidFill>
                                  <a:srgbClr val="FF0000"/>
                                </a:solidFill>
                                <a:latin typeface="Cambria Math" panose="02040503050406030204" pitchFamily="18" charset="0"/>
                                <a:ea typeface="Cambria Math" panose="02040503050406030204" pitchFamily="18" charset="0"/>
                              </a:rPr>
                              <m:t>𝜆</m:t>
                            </m:r>
                          </m:e>
                          <m:sub>
                            <m:r>
                              <a:rPr lang="en-HK" sz="2400">
                                <a:solidFill>
                                  <a:srgbClr val="FF0000"/>
                                </a:solidFill>
                                <a:latin typeface="Cambria Math" panose="02040503050406030204" pitchFamily="18" charset="0"/>
                              </a:rPr>
                              <m:t>𝐵</m:t>
                            </m:r>
                          </m:sub>
                        </m:sSub>
                      </m:oMath>
                    </m:oMathPara>
                  </a14:m>
                  <a:endParaRPr lang="en-HK" sz="2400" dirty="0">
                    <a:solidFill>
                      <a:srgbClr val="FF0000"/>
                    </a:solidFill>
                  </a:endParaRPr>
                </a:p>
              </p:txBody>
            </p:sp>
          </mc:Choice>
          <mc:Fallback xmlns="">
            <p:sp>
              <p:nvSpPr>
                <p:cNvPr id="44" name="Rectangle 43">
                  <a:extLst>
                    <a:ext uri="{FF2B5EF4-FFF2-40B4-BE49-F238E27FC236}">
                      <a16:creationId xmlns:a16="http://schemas.microsoft.com/office/drawing/2014/main" id="{4FEDF6B1-FC57-4C99-83F6-342C54AC08EB}"/>
                    </a:ext>
                  </a:extLst>
                </p:cNvPr>
                <p:cNvSpPr>
                  <a:spLocks noRot="1" noChangeAspect="1" noMove="1" noResize="1" noEditPoints="1" noAdjustHandles="1" noChangeArrowheads="1" noChangeShapeType="1" noTextEdit="1"/>
                </p:cNvSpPr>
                <p:nvPr/>
              </p:nvSpPr>
              <p:spPr>
                <a:xfrm>
                  <a:off x="1737225" y="4729973"/>
                  <a:ext cx="583365" cy="461665"/>
                </a:xfrm>
                <a:prstGeom prst="rect">
                  <a:avLst/>
                </a:prstGeom>
                <a:blipFill>
                  <a:blip r:embed="rId10"/>
                  <a:stretch>
                    <a:fillRect b="-1316"/>
                  </a:stretch>
                </a:blipFill>
              </p:spPr>
              <p:txBody>
                <a:bodyPr/>
                <a:lstStyle/>
                <a:p>
                  <a:r>
                    <a:rPr lang="en-HK">
                      <a:noFill/>
                    </a:rPr>
                    <a:t> </a:t>
                  </a:r>
                </a:p>
              </p:txBody>
            </p:sp>
          </mc:Fallback>
        </mc:AlternateContent>
      </p:grpSp>
      <p:sp>
        <p:nvSpPr>
          <p:cNvPr id="31" name="Isosceles Triangle 64">
            <a:extLst>
              <a:ext uri="{FF2B5EF4-FFF2-40B4-BE49-F238E27FC236}">
                <a16:creationId xmlns:a16="http://schemas.microsoft.com/office/drawing/2014/main" id="{2F8644E2-471D-4029-8E46-F2F2D73CB8E4}"/>
              </a:ext>
            </a:extLst>
          </p:cNvPr>
          <p:cNvSpPr/>
          <p:nvPr/>
        </p:nvSpPr>
        <p:spPr>
          <a:xfrm>
            <a:off x="992560" y="4437112"/>
            <a:ext cx="216024" cy="1135467"/>
          </a:xfrm>
          <a:prstGeom prst="triangl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cxnSp>
        <p:nvCxnSpPr>
          <p:cNvPr id="32" name="Straight Arrow Connector 56">
            <a:extLst>
              <a:ext uri="{FF2B5EF4-FFF2-40B4-BE49-F238E27FC236}">
                <a16:creationId xmlns:a16="http://schemas.microsoft.com/office/drawing/2014/main" id="{3F7CAB2A-5489-4F28-8190-A456D45B89CA}"/>
              </a:ext>
            </a:extLst>
          </p:cNvPr>
          <p:cNvCxnSpPr>
            <a:cxnSpLocks/>
          </p:cNvCxnSpPr>
          <p:nvPr/>
        </p:nvCxnSpPr>
        <p:spPr>
          <a:xfrm flipH="1">
            <a:off x="3925379" y="3867970"/>
            <a:ext cx="524347" cy="1278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56">
            <a:extLst>
              <a:ext uri="{FF2B5EF4-FFF2-40B4-BE49-F238E27FC236}">
                <a16:creationId xmlns:a16="http://schemas.microsoft.com/office/drawing/2014/main" id="{3F7CAB2A-5489-4F28-8190-A456D45B89CA}"/>
              </a:ext>
            </a:extLst>
          </p:cNvPr>
          <p:cNvCxnSpPr>
            <a:cxnSpLocks/>
          </p:cNvCxnSpPr>
          <p:nvPr/>
        </p:nvCxnSpPr>
        <p:spPr>
          <a:xfrm flipH="1">
            <a:off x="3248598" y="3842588"/>
            <a:ext cx="1206210" cy="126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2" descr="Image result for flame">
            <a:extLst>
              <a:ext uri="{FF2B5EF4-FFF2-40B4-BE49-F238E27FC236}">
                <a16:creationId xmlns:a16="http://schemas.microsoft.com/office/drawing/2014/main" id="{895DBB53-3650-4BF0-B678-8B185544558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51792" y="3025817"/>
            <a:ext cx="1031835" cy="773229"/>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 49"/>
          <p:cNvPicPr>
            <a:picLocks noChangeAspect="1"/>
          </p:cNvPicPr>
          <p:nvPr/>
        </p:nvPicPr>
        <p:blipFill>
          <a:blip r:embed="rId12"/>
          <a:stretch>
            <a:fillRect/>
          </a:stretch>
        </p:blipFill>
        <p:spPr>
          <a:xfrm>
            <a:off x="2554656" y="1485524"/>
            <a:ext cx="4588501" cy="1639464"/>
          </a:xfrm>
          <a:prstGeom prst="rect">
            <a:avLst/>
          </a:prstGeom>
        </p:spPr>
      </p:pic>
      <p:pic>
        <p:nvPicPr>
          <p:cNvPr id="51" name="Image 50"/>
          <p:cNvPicPr>
            <a:picLocks noChangeAspect="1"/>
          </p:cNvPicPr>
          <p:nvPr/>
        </p:nvPicPr>
        <p:blipFill>
          <a:blip r:embed="rId13"/>
          <a:stretch>
            <a:fillRect/>
          </a:stretch>
        </p:blipFill>
        <p:spPr>
          <a:xfrm>
            <a:off x="1186503" y="1276635"/>
            <a:ext cx="1368152" cy="1073792"/>
          </a:xfrm>
          <a:prstGeom prst="rect">
            <a:avLst/>
          </a:prstGeom>
        </p:spPr>
      </p:pic>
      <p:pic>
        <p:nvPicPr>
          <p:cNvPr id="52" name="Image 51"/>
          <p:cNvPicPr>
            <a:picLocks noChangeAspect="1"/>
          </p:cNvPicPr>
          <p:nvPr/>
        </p:nvPicPr>
        <p:blipFill>
          <a:blip r:embed="rId14"/>
          <a:stretch>
            <a:fillRect/>
          </a:stretch>
        </p:blipFill>
        <p:spPr>
          <a:xfrm>
            <a:off x="926617" y="2448170"/>
            <a:ext cx="2013054" cy="1251233"/>
          </a:xfrm>
          <a:prstGeom prst="rect">
            <a:avLst/>
          </a:prstGeom>
        </p:spPr>
      </p:pic>
      <p:pic>
        <p:nvPicPr>
          <p:cNvPr id="53" name="Image 52"/>
          <p:cNvPicPr>
            <a:picLocks noChangeAspect="1"/>
          </p:cNvPicPr>
          <p:nvPr/>
        </p:nvPicPr>
        <p:blipFill>
          <a:blip r:embed="rId15"/>
          <a:stretch>
            <a:fillRect/>
          </a:stretch>
        </p:blipFill>
        <p:spPr>
          <a:xfrm>
            <a:off x="7124812" y="1832692"/>
            <a:ext cx="1708214" cy="1095009"/>
          </a:xfrm>
          <a:prstGeom prst="rect">
            <a:avLst/>
          </a:prstGeom>
        </p:spPr>
      </p:pic>
      <p:sp>
        <p:nvSpPr>
          <p:cNvPr id="34" name="Titre 33"/>
          <p:cNvSpPr>
            <a:spLocks noGrp="1"/>
          </p:cNvSpPr>
          <p:nvPr>
            <p:ph type="title" idx="4294967295"/>
          </p:nvPr>
        </p:nvSpPr>
        <p:spPr>
          <a:xfrm>
            <a:off x="-156744" y="128944"/>
            <a:ext cx="10256334" cy="553998"/>
          </a:xfrm>
          <a:prstGeom prst="rect">
            <a:avLst/>
          </a:prstGeom>
        </p:spPr>
        <p:txBody>
          <a:bodyPr wrap="none">
            <a:spAutoFit/>
          </a:bodyPr>
          <a:lstStyle/>
          <a:p>
            <a:pPr algn="ctr"/>
            <a:r>
              <a:rPr lang="fr-FR" sz="3000" i="1" dirty="0" smtClean="0">
                <a:solidFill>
                  <a:schemeClr val="bg1"/>
                </a:solidFill>
                <a:latin typeface="Arial Narrow" panose="020B0606020202030204" pitchFamily="34" charset="0"/>
              </a:rPr>
              <a:t>Comment un capteur de Bragg inscrit sur une fibre optique fonctionne ? </a:t>
            </a:r>
            <a:endParaRPr lang="fr-FR" sz="3000" b="0" i="1" dirty="0">
              <a:solidFill>
                <a:schemeClr val="bg1"/>
              </a:solidFill>
              <a:latin typeface="Arial Narrow" panose="020B0606020202030204" pitchFamily="34" charset="0"/>
            </a:endParaRPr>
          </a:p>
        </p:txBody>
      </p:sp>
      <p:sp>
        <p:nvSpPr>
          <p:cNvPr id="38" name="ZoneTexte 37"/>
          <p:cNvSpPr txBox="1"/>
          <p:nvPr/>
        </p:nvSpPr>
        <p:spPr>
          <a:xfrm>
            <a:off x="129031" y="6614285"/>
            <a:ext cx="4552849" cy="275909"/>
          </a:xfrm>
          <a:prstGeom prst="rect">
            <a:avLst/>
          </a:prstGeom>
          <a:noFill/>
        </p:spPr>
        <p:txBody>
          <a:bodyPr wrap="none" rtlCol="0">
            <a:spAutoFit/>
          </a:bodyPr>
          <a:lstStyle/>
          <a:p>
            <a:pPr defTabSz="844083" fontAlgn="base">
              <a:spcBef>
                <a:spcPct val="0"/>
              </a:spcBef>
              <a:spcAft>
                <a:spcPct val="0"/>
              </a:spcAft>
            </a:pPr>
            <a:r>
              <a:rPr lang="fr-FR" sz="1193" i="1" dirty="0">
                <a:solidFill>
                  <a:prstClr val="white"/>
                </a:solidFill>
                <a:latin typeface="Arial Narrow" pitchFamily="34" charset="0"/>
                <a:cs typeface="Arial" pitchFamily="34" charset="0"/>
              </a:rPr>
              <a:t>J. Huang, </a:t>
            </a:r>
            <a:r>
              <a:rPr lang="fr-FR" sz="1193" i="1" dirty="0" smtClean="0">
                <a:solidFill>
                  <a:prstClr val="white"/>
                </a:solidFill>
                <a:latin typeface="Arial Narrow" pitchFamily="34" charset="0"/>
                <a:cs typeface="Arial" pitchFamily="34" charset="0"/>
              </a:rPr>
              <a:t>S. Boles and , </a:t>
            </a:r>
            <a:r>
              <a:rPr lang="fr-FR" sz="1193" i="1" dirty="0">
                <a:solidFill>
                  <a:prstClr val="white"/>
                </a:solidFill>
                <a:latin typeface="Arial Narrow" pitchFamily="34" charset="0"/>
                <a:cs typeface="Arial" pitchFamily="34" charset="0"/>
              </a:rPr>
              <a:t>J.M. Tarascon </a:t>
            </a:r>
            <a:r>
              <a:rPr lang="fr-FR" sz="1193" i="1" dirty="0" smtClean="0">
                <a:solidFill>
                  <a:prstClr val="white"/>
                </a:solidFill>
                <a:latin typeface="Arial Narrow" pitchFamily="34" charset="0"/>
                <a:cs typeface="Arial" pitchFamily="34" charset="0"/>
              </a:rPr>
              <a:t>, Nature  Sustainability , 27 Mars 2022</a:t>
            </a:r>
            <a:endParaRPr lang="fr-FR" sz="1193" i="1" dirty="0">
              <a:solidFill>
                <a:prstClr val="white"/>
              </a:solidFill>
              <a:latin typeface="Arial Narrow" pitchFamily="34" charset="0"/>
              <a:cs typeface="Arial" pitchFamily="34" charset="0"/>
            </a:endParaRPr>
          </a:p>
        </p:txBody>
      </p:sp>
      <p:grpSp>
        <p:nvGrpSpPr>
          <p:cNvPr id="47" name="Groupe 46"/>
          <p:cNvGrpSpPr/>
          <p:nvPr/>
        </p:nvGrpSpPr>
        <p:grpSpPr>
          <a:xfrm>
            <a:off x="5280304" y="3487580"/>
            <a:ext cx="4070973" cy="2745913"/>
            <a:chOff x="4769647" y="3547742"/>
            <a:chExt cx="4070973" cy="2745913"/>
          </a:xfrm>
        </p:grpSpPr>
        <p:sp>
          <p:nvSpPr>
            <p:cNvPr id="48" name="ZoneTexte 47"/>
            <p:cNvSpPr txBox="1"/>
            <p:nvPr/>
          </p:nvSpPr>
          <p:spPr>
            <a:xfrm>
              <a:off x="4845624" y="3547742"/>
              <a:ext cx="3994996" cy="646986"/>
            </a:xfrm>
            <a:prstGeom prst="roundRect">
              <a:avLst/>
            </a:prstGeom>
            <a:noFill/>
            <a:ln>
              <a:noFill/>
            </a:ln>
          </p:spPr>
          <p:txBody>
            <a:bodyPr wrap="square" rtlCol="0">
              <a:spAutoFit/>
            </a:bodyPr>
            <a:lstStyle/>
            <a:p>
              <a:pPr algn="ctr"/>
              <a:r>
                <a:rPr lang="en-US" sz="1600" i="1" cap="small" dirty="0" smtClean="0">
                  <a:ea typeface="CMU Sans Serif" panose="02000603000000000000" pitchFamily="2" charset="0"/>
                  <a:cs typeface="CMU Sans Serif" panose="02000603000000000000" pitchFamily="2" charset="0"/>
                </a:rPr>
                <a:t>Implementation of fiber in either  </a:t>
              </a:r>
            </a:p>
            <a:p>
              <a:pPr algn="ctr"/>
              <a:r>
                <a:rPr lang="en-US" sz="1600" i="1" cap="small" dirty="0" smtClean="0">
                  <a:ea typeface="CMU Sans Serif" panose="02000603000000000000" pitchFamily="2" charset="0"/>
                  <a:cs typeface="CMU Sans Serif" panose="02000603000000000000" pitchFamily="2" charset="0"/>
                </a:rPr>
                <a:t>pouch         or             18650 cell</a:t>
              </a:r>
              <a:endParaRPr lang="fr-FR" sz="1600" i="1" cap="small" dirty="0">
                <a:ea typeface="CMU Sans Serif" panose="02000603000000000000" pitchFamily="2" charset="0"/>
                <a:cs typeface="CMU Sans Serif" panose="02000603000000000000" pitchFamily="2" charset="0"/>
              </a:endParaRPr>
            </a:p>
          </p:txBody>
        </p:sp>
        <p:sp>
          <p:nvSpPr>
            <p:cNvPr id="49" name="ZoneTexte 48"/>
            <p:cNvSpPr txBox="1"/>
            <p:nvPr/>
          </p:nvSpPr>
          <p:spPr>
            <a:xfrm>
              <a:off x="5470066" y="6032045"/>
              <a:ext cx="2547492" cy="261610"/>
            </a:xfrm>
            <a:prstGeom prst="rect">
              <a:avLst/>
            </a:prstGeom>
            <a:noFill/>
          </p:spPr>
          <p:txBody>
            <a:bodyPr wrap="none" rtlCol="0">
              <a:spAutoFit/>
            </a:bodyPr>
            <a:lstStyle/>
            <a:p>
              <a:r>
                <a:rPr lang="fr-FR" sz="1100" i="1" dirty="0" smtClean="0"/>
                <a:t>Picture of commercial NMC622/AG </a:t>
              </a:r>
              <a:r>
                <a:rPr lang="fr-FR" sz="1100" i="1" dirty="0" err="1" smtClean="0"/>
                <a:t>cell</a:t>
              </a:r>
              <a:endParaRPr lang="fr-FR" sz="1100" i="1" dirty="0"/>
            </a:p>
          </p:txBody>
        </p:sp>
        <p:pic>
          <p:nvPicPr>
            <p:cNvPr id="54" name="Picture 6" descr="A close-up of a battery&#10;&#10;Description automatically generated with low confidence">
              <a:extLst>
                <a:ext uri="{FF2B5EF4-FFF2-40B4-BE49-F238E27FC236}">
                  <a16:creationId xmlns:a16="http://schemas.microsoft.com/office/drawing/2014/main" id="{3F5EBD2F-093A-69A9-66B9-51453DCFADE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28043" r="7924" b="1"/>
            <a:stretch/>
          </p:blipFill>
          <p:spPr>
            <a:xfrm>
              <a:off x="4769647" y="4344483"/>
              <a:ext cx="2000338" cy="1604673"/>
            </a:xfrm>
            <a:prstGeom prst="rect">
              <a:avLst/>
            </a:prstGeom>
          </p:spPr>
        </p:pic>
        <p:pic>
          <p:nvPicPr>
            <p:cNvPr id="55" name="Picture 4" descr="CP-Tarascon"/>
            <p:cNvPicPr>
              <a:picLocks noChangeAspect="1" noChangeArrowheads="1"/>
            </p:cNvPicPr>
            <p:nvPr/>
          </p:nvPicPr>
          <p:blipFill rotWithShape="1">
            <a:blip r:embed="rId18">
              <a:extLst>
                <a:ext uri="{28A0092B-C50C-407E-A947-70E740481C1C}">
                  <a14:useLocalDpi xmlns:a14="http://schemas.microsoft.com/office/drawing/2010/main" val="0"/>
                </a:ext>
              </a:extLst>
            </a:blip>
            <a:srcRect l="7328" r="65649"/>
            <a:stretch/>
          </p:blipFill>
          <p:spPr bwMode="auto">
            <a:xfrm>
              <a:off x="7079223" y="4369119"/>
              <a:ext cx="1586434" cy="16002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5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42" presetClass="path" presetSubtype="0" accel="50000" decel="50000" fill="hold" grpId="1" nodeType="withEffect">
                                  <p:stCondLst>
                                    <p:cond delay="0"/>
                                  </p:stCondLst>
                                  <p:childTnLst>
                                    <p:animMotion origin="layout" path="M 4.16667E-6 3.7037E-7 L 0.05069 -0.00324 " pathEditMode="relative" rAng="0" ptsTypes="AA">
                                      <p:cBhvr>
                                        <p:cTn id="36" dur="2000" fill="hold"/>
                                        <p:tgtEl>
                                          <p:spTgt spid="31"/>
                                        </p:tgtEl>
                                        <p:attrNameLst>
                                          <p:attrName>ppt_x</p:attrName>
                                          <p:attrName>ppt_y</p:attrName>
                                        </p:attrNameLst>
                                      </p:cBhvr>
                                      <p:rCtr x="2535" y="-1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1" grpId="0" animBg="1"/>
      <p:bldP spid="3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a:srcRect t="5269"/>
          <a:stretch/>
        </p:blipFill>
        <p:spPr>
          <a:xfrm>
            <a:off x="4725773" y="902825"/>
            <a:ext cx="4250722" cy="3016368"/>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D4FAB735-35B2-4DDC-A625-2E9C59941EE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598" t="11308" r="37998" b="14069"/>
          <a:stretch/>
        </p:blipFill>
        <p:spPr>
          <a:xfrm>
            <a:off x="1719629" y="785694"/>
            <a:ext cx="1350606" cy="2986894"/>
          </a:xfrm>
          <a:prstGeom prst="rect">
            <a:avLst/>
          </a:prstGeom>
        </p:spPr>
      </p:pic>
      <p:cxnSp>
        <p:nvCxnSpPr>
          <p:cNvPr id="38" name="Straight Connector 37">
            <a:extLst>
              <a:ext uri="{FF2B5EF4-FFF2-40B4-BE49-F238E27FC236}">
                <a16:creationId xmlns:a16="http://schemas.microsoft.com/office/drawing/2014/main" id="{8EEB0CF3-1C79-4F75-A2C4-E7E68B8832D7}"/>
              </a:ext>
            </a:extLst>
          </p:cNvPr>
          <p:cNvCxnSpPr>
            <a:cxnSpLocks/>
            <a:stCxn id="58" idx="0"/>
          </p:cNvCxnSpPr>
          <p:nvPr/>
        </p:nvCxnSpPr>
        <p:spPr>
          <a:xfrm flipH="1">
            <a:off x="2339292" y="2180442"/>
            <a:ext cx="61006" cy="1737389"/>
          </a:xfrm>
          <a:prstGeom prst="line">
            <a:avLst/>
          </a:prstGeom>
          <a:ln w="25400">
            <a:solidFill>
              <a:schemeClr val="bg1">
                <a:lumMod val="50000"/>
              </a:schemeClr>
            </a:solidFill>
          </a:ln>
          <a:effectLst>
            <a:glow rad="50800">
              <a:schemeClr val="bg2">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2331664" y="2251703"/>
            <a:ext cx="136284" cy="191454"/>
            <a:chOff x="2022104" y="3476775"/>
            <a:chExt cx="136284" cy="231659"/>
          </a:xfrm>
        </p:grpSpPr>
        <p:grpSp>
          <p:nvGrpSpPr>
            <p:cNvPr id="39" name="Group 38">
              <a:extLst>
                <a:ext uri="{FF2B5EF4-FFF2-40B4-BE49-F238E27FC236}">
                  <a16:creationId xmlns:a16="http://schemas.microsoft.com/office/drawing/2014/main" id="{C67AD9F5-5A00-485A-9178-42DAB324C3EF}"/>
                </a:ext>
              </a:extLst>
            </p:cNvPr>
            <p:cNvGrpSpPr/>
            <p:nvPr/>
          </p:nvGrpSpPr>
          <p:grpSpPr>
            <a:xfrm rot="120000">
              <a:off x="2030835" y="3476775"/>
              <a:ext cx="127553" cy="137711"/>
              <a:chOff x="5866392" y="2801662"/>
              <a:chExt cx="127553" cy="137711"/>
            </a:xfrm>
          </p:grpSpPr>
          <p:cxnSp>
            <p:nvCxnSpPr>
              <p:cNvPr id="40" name="Straight Connector 39">
                <a:extLst>
                  <a:ext uri="{FF2B5EF4-FFF2-40B4-BE49-F238E27FC236}">
                    <a16:creationId xmlns:a16="http://schemas.microsoft.com/office/drawing/2014/main" id="{148101A2-6CC7-4B05-A85A-9F3F012CF5E8}"/>
                  </a:ext>
                </a:extLst>
              </p:cNvPr>
              <p:cNvCxnSpPr/>
              <p:nvPr/>
            </p:nvCxnSpPr>
            <p:spPr>
              <a:xfrm>
                <a:off x="5866392" y="2801662"/>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516BE2-CA74-428A-9AC7-48EB060F4C99}"/>
                  </a:ext>
                </a:extLst>
              </p:cNvPr>
              <p:cNvCxnSpPr/>
              <p:nvPr/>
            </p:nvCxnSpPr>
            <p:spPr>
              <a:xfrm>
                <a:off x="5866392" y="2847566"/>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6FE87A4-C8A0-427F-82C5-98E21A29A321}"/>
                  </a:ext>
                </a:extLst>
              </p:cNvPr>
              <p:cNvCxnSpPr/>
              <p:nvPr/>
            </p:nvCxnSpPr>
            <p:spPr>
              <a:xfrm>
                <a:off x="5866392" y="2893470"/>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3D2CE6-6196-4635-805F-55A33DD97D62}"/>
                  </a:ext>
                </a:extLst>
              </p:cNvPr>
              <p:cNvCxnSpPr/>
              <p:nvPr/>
            </p:nvCxnSpPr>
            <p:spPr>
              <a:xfrm>
                <a:off x="5866392" y="2939373"/>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148101A2-6CC7-4B05-A85A-9F3F012CF5E8}"/>
                </a:ext>
              </a:extLst>
            </p:cNvPr>
            <p:cNvCxnSpPr/>
            <p:nvPr/>
          </p:nvCxnSpPr>
          <p:spPr>
            <a:xfrm rot="120000">
              <a:off x="2023706" y="3662558"/>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3516BE2-CA74-428A-9AC7-48EB060F4C99}"/>
                </a:ext>
              </a:extLst>
            </p:cNvPr>
            <p:cNvCxnSpPr/>
            <p:nvPr/>
          </p:nvCxnSpPr>
          <p:spPr>
            <a:xfrm rot="120000">
              <a:off x="2022104" y="3708434"/>
              <a:ext cx="1275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8EEB0CF3-1C79-4F75-A2C4-E7E68B8832D7}"/>
              </a:ext>
            </a:extLst>
          </p:cNvPr>
          <p:cNvCxnSpPr>
            <a:cxnSpLocks/>
          </p:cNvCxnSpPr>
          <p:nvPr/>
        </p:nvCxnSpPr>
        <p:spPr>
          <a:xfrm flipH="1">
            <a:off x="2864769" y="2114804"/>
            <a:ext cx="72207" cy="1386205"/>
          </a:xfrm>
          <a:prstGeom prst="line">
            <a:avLst/>
          </a:prstGeom>
          <a:ln w="25400">
            <a:solidFill>
              <a:schemeClr val="bg1">
                <a:lumMod val="50000"/>
              </a:schemeClr>
            </a:solidFill>
          </a:ln>
          <a:effectLst>
            <a:glow rad="50800">
              <a:schemeClr val="bg2">
                <a:alpha val="40000"/>
              </a:schemeClr>
            </a:glow>
          </a:effectLst>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831723" y="2251703"/>
            <a:ext cx="136284" cy="191454"/>
            <a:chOff x="2022104" y="3476775"/>
            <a:chExt cx="136284" cy="231659"/>
          </a:xfrm>
        </p:grpSpPr>
        <p:grpSp>
          <p:nvGrpSpPr>
            <p:cNvPr id="51" name="Group 50">
              <a:extLst>
                <a:ext uri="{FF2B5EF4-FFF2-40B4-BE49-F238E27FC236}">
                  <a16:creationId xmlns:a16="http://schemas.microsoft.com/office/drawing/2014/main" id="{C67AD9F5-5A00-485A-9178-42DAB324C3EF}"/>
                </a:ext>
              </a:extLst>
            </p:cNvPr>
            <p:cNvGrpSpPr/>
            <p:nvPr/>
          </p:nvGrpSpPr>
          <p:grpSpPr>
            <a:xfrm rot="120000">
              <a:off x="2030835" y="3476775"/>
              <a:ext cx="127553" cy="137711"/>
              <a:chOff x="5866392" y="2801662"/>
              <a:chExt cx="127553" cy="137711"/>
            </a:xfrm>
          </p:grpSpPr>
          <p:cxnSp>
            <p:nvCxnSpPr>
              <p:cNvPr id="54" name="Straight Connector 53">
                <a:extLst>
                  <a:ext uri="{FF2B5EF4-FFF2-40B4-BE49-F238E27FC236}">
                    <a16:creationId xmlns:a16="http://schemas.microsoft.com/office/drawing/2014/main" id="{148101A2-6CC7-4B05-A85A-9F3F012CF5E8}"/>
                  </a:ext>
                </a:extLst>
              </p:cNvPr>
              <p:cNvCxnSpPr/>
              <p:nvPr/>
            </p:nvCxnSpPr>
            <p:spPr>
              <a:xfrm>
                <a:off x="5866392" y="2801662"/>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516BE2-CA74-428A-9AC7-48EB060F4C99}"/>
                  </a:ext>
                </a:extLst>
              </p:cNvPr>
              <p:cNvCxnSpPr/>
              <p:nvPr/>
            </p:nvCxnSpPr>
            <p:spPr>
              <a:xfrm>
                <a:off x="5866392" y="2847566"/>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6FE87A4-C8A0-427F-82C5-98E21A29A321}"/>
                  </a:ext>
                </a:extLst>
              </p:cNvPr>
              <p:cNvCxnSpPr/>
              <p:nvPr/>
            </p:nvCxnSpPr>
            <p:spPr>
              <a:xfrm>
                <a:off x="5866392" y="2893470"/>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63D2CE6-6196-4635-805F-55A33DD97D62}"/>
                  </a:ext>
                </a:extLst>
              </p:cNvPr>
              <p:cNvCxnSpPr/>
              <p:nvPr/>
            </p:nvCxnSpPr>
            <p:spPr>
              <a:xfrm>
                <a:off x="5866392" y="2939373"/>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148101A2-6CC7-4B05-A85A-9F3F012CF5E8}"/>
                </a:ext>
              </a:extLst>
            </p:cNvPr>
            <p:cNvCxnSpPr/>
            <p:nvPr/>
          </p:nvCxnSpPr>
          <p:spPr>
            <a:xfrm rot="120000">
              <a:off x="2023706" y="3662558"/>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516BE2-CA74-428A-9AC7-48EB060F4C99}"/>
                </a:ext>
              </a:extLst>
            </p:cNvPr>
            <p:cNvCxnSpPr/>
            <p:nvPr/>
          </p:nvCxnSpPr>
          <p:spPr>
            <a:xfrm rot="120000">
              <a:off x="2022104" y="3708434"/>
              <a:ext cx="127553" cy="0"/>
            </a:xfrm>
            <a:prstGeom prst="line">
              <a:avLst/>
            </a:prstGeom>
            <a:ln w="31750">
              <a:solidFill>
                <a:srgbClr val="F3AACE"/>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2252661" y="2180441"/>
            <a:ext cx="295275" cy="33062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755792" y="2180441"/>
            <a:ext cx="295275" cy="330620"/>
          </a:xfrm>
          <a:prstGeom prst="rect">
            <a:avLst/>
          </a:prstGeom>
          <a:noFill/>
          <a:ln>
            <a:solidFill>
              <a:srgbClr val="F3AA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27907" y="1824464"/>
            <a:ext cx="1000595" cy="605294"/>
          </a:xfrm>
          <a:prstGeom prst="rect">
            <a:avLst/>
          </a:prstGeom>
          <a:noFill/>
        </p:spPr>
        <p:txBody>
          <a:bodyPr wrap="none" rtlCol="0">
            <a:spAutoFit/>
          </a:bodyPr>
          <a:lstStyle/>
          <a:p>
            <a:pPr>
              <a:lnSpc>
                <a:spcPts val="2000"/>
              </a:lnSpc>
            </a:pPr>
            <a:r>
              <a:rPr lang="es-ES" sz="2000" b="1" dirty="0" err="1"/>
              <a:t>Internal</a:t>
            </a:r>
            <a:r>
              <a:rPr lang="es-ES" sz="2000" b="1" dirty="0"/>
              <a:t> </a:t>
            </a:r>
          </a:p>
          <a:p>
            <a:pPr algn="ctr">
              <a:lnSpc>
                <a:spcPts val="2000"/>
              </a:lnSpc>
            </a:pPr>
            <a:r>
              <a:rPr lang="es-ES" sz="2000" b="1" dirty="0"/>
              <a:t>FBG</a:t>
            </a:r>
            <a:endParaRPr lang="en-US" sz="2000" b="1" dirty="0"/>
          </a:p>
        </p:txBody>
      </p:sp>
      <p:cxnSp>
        <p:nvCxnSpPr>
          <p:cNvPr id="62" name="Straight Connector 61"/>
          <p:cNvCxnSpPr>
            <a:stCxn id="60" idx="3"/>
          </p:cNvCxnSpPr>
          <p:nvPr/>
        </p:nvCxnSpPr>
        <p:spPr>
          <a:xfrm>
            <a:off x="1528502" y="2074586"/>
            <a:ext cx="831861" cy="28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986400" y="1490671"/>
            <a:ext cx="1151934" cy="605294"/>
          </a:xfrm>
          <a:prstGeom prst="rect">
            <a:avLst/>
          </a:prstGeom>
          <a:noFill/>
        </p:spPr>
        <p:txBody>
          <a:bodyPr wrap="square" rtlCol="0">
            <a:spAutoFit/>
          </a:bodyPr>
          <a:lstStyle/>
          <a:p>
            <a:pPr algn="ctr">
              <a:lnSpc>
                <a:spcPts val="2000"/>
              </a:lnSpc>
            </a:pPr>
            <a:r>
              <a:rPr lang="es-ES" sz="2000" b="1" dirty="0">
                <a:solidFill>
                  <a:srgbClr val="F3AACE"/>
                </a:solidFill>
              </a:rPr>
              <a:t>Surface </a:t>
            </a:r>
          </a:p>
          <a:p>
            <a:pPr algn="ctr">
              <a:lnSpc>
                <a:spcPts val="2000"/>
              </a:lnSpc>
            </a:pPr>
            <a:r>
              <a:rPr lang="es-ES" sz="2000" b="1" dirty="0">
                <a:solidFill>
                  <a:srgbClr val="F3AACE"/>
                </a:solidFill>
              </a:rPr>
              <a:t>FBG</a:t>
            </a:r>
            <a:endParaRPr lang="en-US" sz="2000" b="1" dirty="0">
              <a:solidFill>
                <a:srgbClr val="F3AACE"/>
              </a:solidFill>
            </a:endParaRPr>
          </a:p>
        </p:txBody>
      </p:sp>
      <p:cxnSp>
        <p:nvCxnSpPr>
          <p:cNvPr id="64" name="Straight Connector 63"/>
          <p:cNvCxnSpPr>
            <a:stCxn id="59" idx="3"/>
          </p:cNvCxnSpPr>
          <p:nvPr/>
        </p:nvCxnSpPr>
        <p:spPr>
          <a:xfrm flipV="1">
            <a:off x="3051067" y="2163085"/>
            <a:ext cx="355795" cy="182666"/>
          </a:xfrm>
          <a:prstGeom prst="line">
            <a:avLst/>
          </a:prstGeom>
          <a:ln>
            <a:solidFill>
              <a:srgbClr val="F3AACE"/>
            </a:solidFill>
          </a:ln>
        </p:spPr>
        <p:style>
          <a:lnRef idx="1">
            <a:schemeClr val="accent1"/>
          </a:lnRef>
          <a:fillRef idx="0">
            <a:schemeClr val="accent1"/>
          </a:fillRef>
          <a:effectRef idx="0">
            <a:schemeClr val="accent1"/>
          </a:effectRef>
          <a:fontRef idx="minor">
            <a:schemeClr val="tx1"/>
          </a:fontRef>
        </p:style>
      </p:cxnSp>
      <p:sp>
        <p:nvSpPr>
          <p:cNvPr id="34" name="Flèche droite à entaille 33"/>
          <p:cNvSpPr>
            <a:spLocks noChangeArrowheads="1"/>
          </p:cNvSpPr>
          <p:nvPr/>
        </p:nvSpPr>
        <p:spPr bwMode="auto">
          <a:xfrm rot="20770383">
            <a:off x="3673072" y="2201756"/>
            <a:ext cx="886018" cy="57168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sp>
        <p:nvSpPr>
          <p:cNvPr id="86" name="ZoneTexte 5"/>
          <p:cNvSpPr txBox="1"/>
          <p:nvPr/>
        </p:nvSpPr>
        <p:spPr>
          <a:xfrm>
            <a:off x="7869792" y="1131359"/>
            <a:ext cx="627095" cy="461665"/>
          </a:xfrm>
          <a:prstGeom prst="rect">
            <a:avLst/>
          </a:prstGeom>
          <a:noFill/>
        </p:spPr>
        <p:txBody>
          <a:bodyPr wrap="none" rtlCol="0">
            <a:spAutoFit/>
          </a:bodyPr>
          <a:lstStyle/>
          <a:p>
            <a:r>
              <a:rPr lang="fr-FR" sz="2000" b="1" dirty="0">
                <a:solidFill>
                  <a:srgbClr val="FF0000"/>
                </a:solidFill>
              </a:rPr>
              <a:t>7°C</a:t>
            </a:r>
            <a:r>
              <a:rPr lang="fr-FR" sz="2400" b="1" dirty="0">
                <a:solidFill>
                  <a:srgbClr val="FF0000"/>
                </a:solidFill>
              </a:rPr>
              <a:t> </a:t>
            </a:r>
          </a:p>
        </p:txBody>
      </p:sp>
      <p:cxnSp>
        <p:nvCxnSpPr>
          <p:cNvPr id="87" name="Straight Arrow Connector 11"/>
          <p:cNvCxnSpPr/>
          <p:nvPr/>
        </p:nvCxnSpPr>
        <p:spPr>
          <a:xfrm>
            <a:off x="8525994" y="1177827"/>
            <a:ext cx="0" cy="40044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8" name="Imagen 28">
            <a:extLst>
              <a:ext uri="{FF2B5EF4-FFF2-40B4-BE49-F238E27FC236}">
                <a16:creationId xmlns:a16="http://schemas.microsoft.com/office/drawing/2014/main" id="{69AD22D6-0862-441A-98F3-946442BE837F}"/>
              </a:ext>
            </a:extLst>
          </p:cNvPr>
          <p:cNvPicPr>
            <a:picLocks noChangeAspect="1"/>
          </p:cNvPicPr>
          <p:nvPr/>
        </p:nvPicPr>
        <p:blipFill>
          <a:blip r:embed="rId5"/>
          <a:stretch>
            <a:fillRect/>
          </a:stretch>
        </p:blipFill>
        <p:spPr>
          <a:xfrm>
            <a:off x="8712600" y="3331250"/>
            <a:ext cx="750203" cy="430710"/>
          </a:xfrm>
          <a:prstGeom prst="rect">
            <a:avLst/>
          </a:prstGeom>
        </p:spPr>
      </p:pic>
      <p:pic>
        <p:nvPicPr>
          <p:cNvPr id="89" name="Imagen 29">
            <a:extLst>
              <a:ext uri="{FF2B5EF4-FFF2-40B4-BE49-F238E27FC236}">
                <a16:creationId xmlns:a16="http://schemas.microsoft.com/office/drawing/2014/main" id="{78FF7810-40C4-4918-B642-A74883B13052}"/>
              </a:ext>
            </a:extLst>
          </p:cNvPr>
          <p:cNvPicPr>
            <a:picLocks noChangeAspect="1"/>
          </p:cNvPicPr>
          <p:nvPr/>
        </p:nvPicPr>
        <p:blipFill>
          <a:blip r:embed="rId6"/>
          <a:stretch>
            <a:fillRect/>
          </a:stretch>
        </p:blipFill>
        <p:spPr>
          <a:xfrm>
            <a:off x="5058604" y="3257232"/>
            <a:ext cx="701394" cy="547511"/>
          </a:xfrm>
          <a:prstGeom prst="rect">
            <a:avLst/>
          </a:prstGeom>
        </p:spPr>
      </p:pic>
      <p:grpSp>
        <p:nvGrpSpPr>
          <p:cNvPr id="5" name="Groupe 4"/>
          <p:cNvGrpSpPr/>
          <p:nvPr/>
        </p:nvGrpSpPr>
        <p:grpSpPr>
          <a:xfrm>
            <a:off x="222834" y="1278930"/>
            <a:ext cx="9128763" cy="5601805"/>
            <a:chOff x="-158167" y="1278929"/>
            <a:chExt cx="9128763" cy="5601805"/>
          </a:xfrm>
        </p:grpSpPr>
        <p:grpSp>
          <p:nvGrpSpPr>
            <p:cNvPr id="4" name="Groupe 3"/>
            <p:cNvGrpSpPr/>
            <p:nvPr/>
          </p:nvGrpSpPr>
          <p:grpSpPr>
            <a:xfrm>
              <a:off x="-158167" y="1278929"/>
              <a:ext cx="8753663" cy="5595385"/>
              <a:chOff x="-158167" y="1278929"/>
              <a:chExt cx="8753663" cy="5595385"/>
            </a:xfrm>
          </p:grpSpPr>
          <p:grpSp>
            <p:nvGrpSpPr>
              <p:cNvPr id="2" name="Groupe 1"/>
              <p:cNvGrpSpPr/>
              <p:nvPr/>
            </p:nvGrpSpPr>
            <p:grpSpPr>
              <a:xfrm>
                <a:off x="-158167" y="1278929"/>
                <a:ext cx="8753663" cy="5595385"/>
                <a:chOff x="-158167" y="1278929"/>
                <a:chExt cx="8753663" cy="5595385"/>
              </a:xfrm>
            </p:grpSpPr>
            <p:sp>
              <p:nvSpPr>
                <p:cNvPr id="78" name="Rectangle 77"/>
                <p:cNvSpPr/>
                <p:nvPr/>
              </p:nvSpPr>
              <p:spPr>
                <a:xfrm>
                  <a:off x="1814218" y="2954364"/>
                  <a:ext cx="295275" cy="330620"/>
                </a:xfrm>
                <a:prstGeom prst="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grpSp>
              <p:nvGrpSpPr>
                <p:cNvPr id="19" name="Groupe 18"/>
                <p:cNvGrpSpPr/>
                <p:nvPr/>
              </p:nvGrpSpPr>
              <p:grpSpPr>
                <a:xfrm>
                  <a:off x="-158167" y="1278929"/>
                  <a:ext cx="8753663" cy="5595385"/>
                  <a:chOff x="-158167" y="1278929"/>
                  <a:chExt cx="8753663" cy="5595385"/>
                </a:xfrm>
              </p:grpSpPr>
              <p:cxnSp>
                <p:nvCxnSpPr>
                  <p:cNvPr id="79" name="Straight Connector 48"/>
                  <p:cNvCxnSpPr/>
                  <p:nvPr/>
                </p:nvCxnSpPr>
                <p:spPr>
                  <a:xfrm flipV="1">
                    <a:off x="2130179" y="3050564"/>
                    <a:ext cx="770258" cy="24900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0" name="TextBox 47"/>
                  <p:cNvSpPr txBox="1"/>
                  <p:nvPr/>
                </p:nvSpPr>
                <p:spPr>
                  <a:xfrm>
                    <a:off x="2422742" y="2746220"/>
                    <a:ext cx="1186860" cy="707886"/>
                  </a:xfrm>
                  <a:prstGeom prst="rect">
                    <a:avLst/>
                  </a:prstGeom>
                  <a:noFill/>
                </p:spPr>
                <p:txBody>
                  <a:bodyPr wrap="square" rtlCol="0">
                    <a:spAutoFit/>
                  </a:bodyPr>
                  <a:lstStyle/>
                  <a:p>
                    <a:pPr algn="ctr"/>
                    <a:r>
                      <a:rPr lang="es-ES" sz="2000" b="1" dirty="0" err="1">
                        <a:solidFill>
                          <a:srgbClr val="0000FF"/>
                        </a:solidFill>
                      </a:rPr>
                      <a:t>Bottom</a:t>
                    </a:r>
                    <a:endParaRPr lang="es-ES" sz="2000" b="1" dirty="0">
                      <a:solidFill>
                        <a:srgbClr val="0000FF"/>
                      </a:solidFill>
                    </a:endParaRPr>
                  </a:p>
                  <a:p>
                    <a:pPr algn="ctr"/>
                    <a:r>
                      <a:rPr lang="es-ES" sz="2000" b="1" dirty="0">
                        <a:solidFill>
                          <a:srgbClr val="0000FF"/>
                        </a:solidFill>
                      </a:rPr>
                      <a:t> FBG</a:t>
                    </a:r>
                    <a:endParaRPr lang="en-US" sz="2000" b="1" dirty="0">
                      <a:solidFill>
                        <a:srgbClr val="0000FF"/>
                      </a:solidFill>
                    </a:endParaRPr>
                  </a:p>
                </p:txBody>
              </p:sp>
              <p:grpSp>
                <p:nvGrpSpPr>
                  <p:cNvPr id="14" name="Groupe 13"/>
                  <p:cNvGrpSpPr/>
                  <p:nvPr/>
                </p:nvGrpSpPr>
                <p:grpSpPr>
                  <a:xfrm>
                    <a:off x="230490" y="1278929"/>
                    <a:ext cx="1968090" cy="1958632"/>
                    <a:chOff x="230489" y="1459049"/>
                    <a:chExt cx="1968090" cy="2369945"/>
                  </a:xfrm>
                </p:grpSpPr>
                <p:grpSp>
                  <p:nvGrpSpPr>
                    <p:cNvPr id="37" name="Group 26"/>
                    <p:cNvGrpSpPr/>
                    <p:nvPr/>
                  </p:nvGrpSpPr>
                  <p:grpSpPr>
                    <a:xfrm>
                      <a:off x="1968020" y="1709771"/>
                      <a:ext cx="136284" cy="231659"/>
                      <a:chOff x="2022104" y="3476775"/>
                      <a:chExt cx="136284" cy="231659"/>
                    </a:xfrm>
                  </p:grpSpPr>
                  <p:grpSp>
                    <p:nvGrpSpPr>
                      <p:cNvPr id="46" name="Group 27">
                        <a:extLst>
                          <a:ext uri="{FF2B5EF4-FFF2-40B4-BE49-F238E27FC236}">
                            <a16:creationId xmlns:a16="http://schemas.microsoft.com/office/drawing/2014/main" id="{C67AD9F5-5A00-485A-9178-42DAB324C3EF}"/>
                          </a:ext>
                        </a:extLst>
                      </p:cNvPr>
                      <p:cNvGrpSpPr/>
                      <p:nvPr/>
                    </p:nvGrpSpPr>
                    <p:grpSpPr>
                      <a:xfrm rot="120000">
                        <a:off x="2030835" y="3476775"/>
                        <a:ext cx="127553" cy="137711"/>
                        <a:chOff x="5866392" y="2801662"/>
                        <a:chExt cx="127553" cy="137711"/>
                      </a:xfrm>
                    </p:grpSpPr>
                    <p:cxnSp>
                      <p:nvCxnSpPr>
                        <p:cNvPr id="65" name="Straight Connector 30">
                          <a:extLst>
                            <a:ext uri="{FF2B5EF4-FFF2-40B4-BE49-F238E27FC236}">
                              <a16:creationId xmlns:a16="http://schemas.microsoft.com/office/drawing/2014/main" id="{148101A2-6CC7-4B05-A85A-9F3F012CF5E8}"/>
                            </a:ext>
                          </a:extLst>
                        </p:cNvPr>
                        <p:cNvCxnSpPr/>
                        <p:nvPr/>
                      </p:nvCxnSpPr>
                      <p:spPr>
                        <a:xfrm>
                          <a:off x="5866392" y="2801662"/>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31">
                          <a:extLst>
                            <a:ext uri="{FF2B5EF4-FFF2-40B4-BE49-F238E27FC236}">
                              <a16:creationId xmlns:a16="http://schemas.microsoft.com/office/drawing/2014/main" id="{93516BE2-CA74-428A-9AC7-48EB060F4C99}"/>
                            </a:ext>
                          </a:extLst>
                        </p:cNvPr>
                        <p:cNvCxnSpPr/>
                        <p:nvPr/>
                      </p:nvCxnSpPr>
                      <p:spPr>
                        <a:xfrm>
                          <a:off x="5866392" y="2847566"/>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32">
                          <a:extLst>
                            <a:ext uri="{FF2B5EF4-FFF2-40B4-BE49-F238E27FC236}">
                              <a16:creationId xmlns:a16="http://schemas.microsoft.com/office/drawing/2014/main" id="{E6FE87A4-C8A0-427F-82C5-98E21A29A321}"/>
                            </a:ext>
                          </a:extLst>
                        </p:cNvPr>
                        <p:cNvCxnSpPr/>
                        <p:nvPr/>
                      </p:nvCxnSpPr>
                      <p:spPr>
                        <a:xfrm>
                          <a:off x="5866392" y="2893470"/>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33">
                          <a:extLst>
                            <a:ext uri="{FF2B5EF4-FFF2-40B4-BE49-F238E27FC236}">
                              <a16:creationId xmlns:a16="http://schemas.microsoft.com/office/drawing/2014/main" id="{963D2CE6-6196-4635-805F-55A33DD97D62}"/>
                            </a:ext>
                          </a:extLst>
                        </p:cNvPr>
                        <p:cNvCxnSpPr/>
                        <p:nvPr/>
                      </p:nvCxnSpPr>
                      <p:spPr>
                        <a:xfrm>
                          <a:off x="5866392" y="2939373"/>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28">
                        <a:extLst>
                          <a:ext uri="{FF2B5EF4-FFF2-40B4-BE49-F238E27FC236}">
                            <a16:creationId xmlns:a16="http://schemas.microsoft.com/office/drawing/2014/main" id="{148101A2-6CC7-4B05-A85A-9F3F012CF5E8}"/>
                          </a:ext>
                        </a:extLst>
                      </p:cNvPr>
                      <p:cNvCxnSpPr/>
                      <p:nvPr/>
                    </p:nvCxnSpPr>
                    <p:spPr>
                      <a:xfrm rot="120000">
                        <a:off x="2023706" y="3662558"/>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29">
                        <a:extLst>
                          <a:ext uri="{FF2B5EF4-FFF2-40B4-BE49-F238E27FC236}">
                            <a16:creationId xmlns:a16="http://schemas.microsoft.com/office/drawing/2014/main" id="{93516BE2-CA74-428A-9AC7-48EB060F4C99}"/>
                          </a:ext>
                        </a:extLst>
                      </p:cNvPr>
                      <p:cNvCxnSpPr/>
                      <p:nvPr/>
                    </p:nvCxnSpPr>
                    <p:spPr>
                      <a:xfrm rot="120000">
                        <a:off x="2022104" y="3708434"/>
                        <a:ext cx="12755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9" name="Rectangle 68"/>
                    <p:cNvSpPr/>
                    <p:nvPr/>
                  </p:nvSpPr>
                  <p:spPr>
                    <a:xfrm>
                      <a:off x="1903304" y="1623896"/>
                      <a:ext cx="295275" cy="40005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eur droit 8"/>
                    <p:cNvCxnSpPr>
                      <a:stCxn id="69" idx="0"/>
                    </p:cNvCxnSpPr>
                    <p:nvPr/>
                  </p:nvCxnSpPr>
                  <p:spPr>
                    <a:xfrm flipH="1">
                      <a:off x="2019299" y="1623896"/>
                      <a:ext cx="31643" cy="99129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0" name="Group 35"/>
                    <p:cNvGrpSpPr/>
                    <p:nvPr/>
                  </p:nvGrpSpPr>
                  <p:grpSpPr>
                    <a:xfrm>
                      <a:off x="1890150" y="3597335"/>
                      <a:ext cx="136284" cy="231659"/>
                      <a:chOff x="2022104" y="3476775"/>
                      <a:chExt cx="136284" cy="231659"/>
                    </a:xfrm>
                  </p:grpSpPr>
                  <p:grpSp>
                    <p:nvGrpSpPr>
                      <p:cNvPr id="71" name="Group 36">
                        <a:extLst>
                          <a:ext uri="{FF2B5EF4-FFF2-40B4-BE49-F238E27FC236}">
                            <a16:creationId xmlns:a16="http://schemas.microsoft.com/office/drawing/2014/main" id="{C67AD9F5-5A00-485A-9178-42DAB324C3EF}"/>
                          </a:ext>
                        </a:extLst>
                      </p:cNvPr>
                      <p:cNvGrpSpPr/>
                      <p:nvPr/>
                    </p:nvGrpSpPr>
                    <p:grpSpPr>
                      <a:xfrm rot="120000">
                        <a:off x="2030835" y="3476775"/>
                        <a:ext cx="127553" cy="137711"/>
                        <a:chOff x="5866392" y="2801662"/>
                        <a:chExt cx="127553" cy="137711"/>
                      </a:xfrm>
                    </p:grpSpPr>
                    <p:cxnSp>
                      <p:nvCxnSpPr>
                        <p:cNvPr id="74" name="Straight Connector 39">
                          <a:extLst>
                            <a:ext uri="{FF2B5EF4-FFF2-40B4-BE49-F238E27FC236}">
                              <a16:creationId xmlns:a16="http://schemas.microsoft.com/office/drawing/2014/main" id="{148101A2-6CC7-4B05-A85A-9F3F012CF5E8}"/>
                            </a:ext>
                          </a:extLst>
                        </p:cNvPr>
                        <p:cNvCxnSpPr/>
                        <p:nvPr/>
                      </p:nvCxnSpPr>
                      <p:spPr>
                        <a:xfrm>
                          <a:off x="5866392" y="2801662"/>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Straight Connector 40">
                          <a:extLst>
                            <a:ext uri="{FF2B5EF4-FFF2-40B4-BE49-F238E27FC236}">
                              <a16:creationId xmlns:a16="http://schemas.microsoft.com/office/drawing/2014/main" id="{93516BE2-CA74-428A-9AC7-48EB060F4C99}"/>
                            </a:ext>
                          </a:extLst>
                        </p:cNvPr>
                        <p:cNvCxnSpPr/>
                        <p:nvPr/>
                      </p:nvCxnSpPr>
                      <p:spPr>
                        <a:xfrm>
                          <a:off x="5866392" y="2847566"/>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6" name="Straight Connector 41">
                          <a:extLst>
                            <a:ext uri="{FF2B5EF4-FFF2-40B4-BE49-F238E27FC236}">
                              <a16:creationId xmlns:a16="http://schemas.microsoft.com/office/drawing/2014/main" id="{E6FE87A4-C8A0-427F-82C5-98E21A29A321}"/>
                            </a:ext>
                          </a:extLst>
                        </p:cNvPr>
                        <p:cNvCxnSpPr/>
                        <p:nvPr/>
                      </p:nvCxnSpPr>
                      <p:spPr>
                        <a:xfrm>
                          <a:off x="5866392" y="2893470"/>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Straight Connector 42">
                          <a:extLst>
                            <a:ext uri="{FF2B5EF4-FFF2-40B4-BE49-F238E27FC236}">
                              <a16:creationId xmlns:a16="http://schemas.microsoft.com/office/drawing/2014/main" id="{963D2CE6-6196-4635-805F-55A33DD97D62}"/>
                            </a:ext>
                          </a:extLst>
                        </p:cNvPr>
                        <p:cNvCxnSpPr/>
                        <p:nvPr/>
                      </p:nvCxnSpPr>
                      <p:spPr>
                        <a:xfrm>
                          <a:off x="5866392" y="2939373"/>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37">
                        <a:extLst>
                          <a:ext uri="{FF2B5EF4-FFF2-40B4-BE49-F238E27FC236}">
                            <a16:creationId xmlns:a16="http://schemas.microsoft.com/office/drawing/2014/main" id="{148101A2-6CC7-4B05-A85A-9F3F012CF5E8}"/>
                          </a:ext>
                        </a:extLst>
                      </p:cNvPr>
                      <p:cNvCxnSpPr/>
                      <p:nvPr/>
                    </p:nvCxnSpPr>
                    <p:spPr>
                      <a:xfrm rot="120000">
                        <a:off x="2023706" y="3662558"/>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3" name="Straight Connector 38">
                        <a:extLst>
                          <a:ext uri="{FF2B5EF4-FFF2-40B4-BE49-F238E27FC236}">
                            <a16:creationId xmlns:a16="http://schemas.microsoft.com/office/drawing/2014/main" id="{93516BE2-CA74-428A-9AC7-48EB060F4C99}"/>
                          </a:ext>
                        </a:extLst>
                      </p:cNvPr>
                      <p:cNvCxnSpPr/>
                      <p:nvPr/>
                    </p:nvCxnSpPr>
                    <p:spPr>
                      <a:xfrm rot="120000">
                        <a:off x="2022104" y="3708434"/>
                        <a:ext cx="127553"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81" name="TextBox 45"/>
                    <p:cNvSpPr txBox="1"/>
                    <p:nvPr/>
                  </p:nvSpPr>
                  <p:spPr>
                    <a:xfrm>
                      <a:off x="230489" y="1459049"/>
                      <a:ext cx="1052083" cy="484133"/>
                    </a:xfrm>
                    <a:prstGeom prst="rect">
                      <a:avLst/>
                    </a:prstGeom>
                    <a:noFill/>
                    <a:ln>
                      <a:solidFill>
                        <a:schemeClr val="bg1"/>
                      </a:solidFill>
                    </a:ln>
                  </p:spPr>
                  <p:txBody>
                    <a:bodyPr wrap="none" rtlCol="0">
                      <a:spAutoFit/>
                    </a:bodyPr>
                    <a:lstStyle/>
                    <a:p>
                      <a:r>
                        <a:rPr lang="es-ES" sz="2000" b="1" dirty="0">
                          <a:solidFill>
                            <a:schemeClr val="accent1"/>
                          </a:solidFill>
                        </a:rPr>
                        <a:t>Top FBG</a:t>
                      </a:r>
                      <a:endParaRPr lang="en-US" sz="2000" b="1" dirty="0">
                        <a:solidFill>
                          <a:schemeClr val="accent1"/>
                        </a:solidFill>
                      </a:endParaRPr>
                    </a:p>
                  </p:txBody>
                </p:sp>
                <p:cxnSp>
                  <p:nvCxnSpPr>
                    <p:cNvPr id="13" name="Connecteur droit 12"/>
                    <p:cNvCxnSpPr>
                      <a:stCxn id="81" idx="3"/>
                    </p:cNvCxnSpPr>
                    <p:nvPr/>
                  </p:nvCxnSpPr>
                  <p:spPr>
                    <a:xfrm>
                      <a:off x="1286227" y="1659104"/>
                      <a:ext cx="727705" cy="2000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82" name="Picture 58"/>
                  <p:cNvPicPr>
                    <a:picLocks noChangeAspect="1"/>
                  </p:cNvPicPr>
                  <p:nvPr/>
                </p:nvPicPr>
                <p:blipFill>
                  <a:blip r:embed="rId7"/>
                  <a:stretch>
                    <a:fillRect/>
                  </a:stretch>
                </p:blipFill>
                <p:spPr>
                  <a:xfrm>
                    <a:off x="-158167" y="4004368"/>
                    <a:ext cx="4472691" cy="2792210"/>
                  </a:xfrm>
                  <a:prstGeom prst="rect">
                    <a:avLst/>
                  </a:prstGeom>
                </p:spPr>
              </p:pic>
              <p:sp>
                <p:nvSpPr>
                  <p:cNvPr id="83" name="Flèche droite à entaille 82"/>
                  <p:cNvSpPr>
                    <a:spLocks noChangeArrowheads="1"/>
                  </p:cNvSpPr>
                  <p:nvPr/>
                </p:nvSpPr>
                <p:spPr bwMode="auto">
                  <a:xfrm rot="2557028">
                    <a:off x="3560954" y="3318646"/>
                    <a:ext cx="886018" cy="57168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pic>
                <p:nvPicPr>
                  <p:cNvPr id="85" name="Picture 66"/>
                  <p:cNvPicPr>
                    <a:picLocks noChangeAspect="1"/>
                  </p:cNvPicPr>
                  <p:nvPr/>
                </p:nvPicPr>
                <p:blipFill rotWithShape="1">
                  <a:blip r:embed="rId8"/>
                  <a:srcRect l="21215"/>
                  <a:stretch/>
                </p:blipFill>
                <p:spPr>
                  <a:xfrm>
                    <a:off x="4805506" y="4004368"/>
                    <a:ext cx="3789990" cy="2869946"/>
                  </a:xfrm>
                  <a:prstGeom prst="rect">
                    <a:avLst/>
                  </a:prstGeom>
                </p:spPr>
              </p:pic>
              <p:sp>
                <p:nvSpPr>
                  <p:cNvPr id="18" name="Accolade fermante 17"/>
                  <p:cNvSpPr/>
                  <p:nvPr/>
                </p:nvSpPr>
                <p:spPr>
                  <a:xfrm rot="16200000">
                    <a:off x="4343355" y="2859598"/>
                    <a:ext cx="230489" cy="23204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pic>
            <p:nvPicPr>
              <p:cNvPr id="3" name="Image 2"/>
              <p:cNvPicPr>
                <a:picLocks noChangeAspect="1"/>
              </p:cNvPicPr>
              <p:nvPr/>
            </p:nvPicPr>
            <p:blipFill>
              <a:blip r:embed="rId9"/>
              <a:stretch>
                <a:fillRect/>
              </a:stretch>
            </p:blipFill>
            <p:spPr>
              <a:xfrm>
                <a:off x="5377751" y="4153882"/>
                <a:ext cx="2580697" cy="706296"/>
              </a:xfrm>
              <a:prstGeom prst="rect">
                <a:avLst/>
              </a:prstGeom>
            </p:spPr>
          </p:pic>
        </p:grpSp>
        <p:pic>
          <p:nvPicPr>
            <p:cNvPr id="84" name="Image 83"/>
            <p:cNvPicPr>
              <a:picLocks noChangeAspect="1"/>
            </p:cNvPicPr>
            <p:nvPr/>
          </p:nvPicPr>
          <p:blipFill rotWithShape="1">
            <a:blip r:embed="rId10"/>
            <a:srcRect l="-2726" t="44379" r="16658" b="26035"/>
            <a:stretch/>
          </p:blipFill>
          <p:spPr>
            <a:xfrm rot="18019101">
              <a:off x="5749146" y="5145504"/>
              <a:ext cx="988005" cy="509937"/>
            </a:xfrm>
            <a:prstGeom prst="rect">
              <a:avLst/>
            </a:prstGeom>
          </p:spPr>
        </p:pic>
        <p:pic>
          <p:nvPicPr>
            <p:cNvPr id="90" name="Imagen 28">
              <a:extLst>
                <a:ext uri="{FF2B5EF4-FFF2-40B4-BE49-F238E27FC236}">
                  <a16:creationId xmlns:a16="http://schemas.microsoft.com/office/drawing/2014/main" id="{69AD22D6-0862-441A-98F3-946442BE837F}"/>
                </a:ext>
              </a:extLst>
            </p:cNvPr>
            <p:cNvPicPr>
              <a:picLocks noChangeAspect="1"/>
            </p:cNvPicPr>
            <p:nvPr/>
          </p:nvPicPr>
          <p:blipFill>
            <a:blip r:embed="rId5"/>
            <a:stretch>
              <a:fillRect/>
            </a:stretch>
          </p:blipFill>
          <p:spPr>
            <a:xfrm>
              <a:off x="8220393" y="6365868"/>
              <a:ext cx="750203" cy="430710"/>
            </a:xfrm>
            <a:prstGeom prst="rect">
              <a:avLst/>
            </a:prstGeom>
          </p:spPr>
        </p:pic>
        <p:pic>
          <p:nvPicPr>
            <p:cNvPr id="91" name="Imagen 29">
              <a:extLst>
                <a:ext uri="{FF2B5EF4-FFF2-40B4-BE49-F238E27FC236}">
                  <a16:creationId xmlns:a16="http://schemas.microsoft.com/office/drawing/2014/main" id="{78FF7810-40C4-4918-B642-A74883B13052}"/>
                </a:ext>
              </a:extLst>
            </p:cNvPr>
            <p:cNvPicPr>
              <a:picLocks noChangeAspect="1"/>
            </p:cNvPicPr>
            <p:nvPr/>
          </p:nvPicPr>
          <p:blipFill>
            <a:blip r:embed="rId6"/>
            <a:stretch>
              <a:fillRect/>
            </a:stretch>
          </p:blipFill>
          <p:spPr>
            <a:xfrm>
              <a:off x="4736942" y="6333223"/>
              <a:ext cx="701394" cy="547511"/>
            </a:xfrm>
            <a:prstGeom prst="rect">
              <a:avLst/>
            </a:prstGeom>
          </p:spPr>
        </p:pic>
      </p:grpSp>
      <p:sp>
        <p:nvSpPr>
          <p:cNvPr id="92" name="Rectangle 91"/>
          <p:cNvSpPr/>
          <p:nvPr/>
        </p:nvSpPr>
        <p:spPr>
          <a:xfrm>
            <a:off x="-131465" y="70395"/>
            <a:ext cx="10071988" cy="584775"/>
          </a:xfrm>
          <a:prstGeom prst="rect">
            <a:avLst/>
          </a:prstGeom>
        </p:spPr>
        <p:txBody>
          <a:bodyPr wrap="none">
            <a:spAutoFit/>
          </a:bodyPr>
          <a:lstStyle/>
          <a:p>
            <a:pPr algn="ctr"/>
            <a:r>
              <a:rPr lang="fr-FR" sz="3200" i="1" dirty="0" smtClean="0">
                <a:solidFill>
                  <a:schemeClr val="bg1"/>
                </a:solidFill>
                <a:latin typeface="Arial Narrow" panose="020B0606020202030204" pitchFamily="34" charset="0"/>
              </a:rPr>
              <a:t>Imagerie en température de la batterie dans des conditions réelles</a:t>
            </a:r>
            <a:endParaRPr lang="fr-FR" sz="3200" b="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683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00565" y="118369"/>
            <a:ext cx="8465672" cy="518475"/>
          </a:xfrm>
          <a:prstGeom prst="rect">
            <a:avLst/>
          </a:prstGeom>
        </p:spPr>
        <p:txBody>
          <a:bodyPr wrap="square">
            <a:spAutoFit/>
          </a:bodyPr>
          <a:lstStyle/>
          <a:p>
            <a:pPr defTabSz="844083"/>
            <a:r>
              <a:rPr lang="fr-FR" sz="2769" dirty="0">
                <a:solidFill>
                  <a:prstClr val="white"/>
                </a:solidFill>
              </a:rPr>
              <a:t>De la température à la chaleur associée aux réactions parasites </a:t>
            </a:r>
            <a:endParaRPr lang="fr-FR" sz="2769" dirty="0">
              <a:solidFill>
                <a:prstClr val="white"/>
              </a:solidFill>
            </a:endParaRPr>
          </a:p>
        </p:txBody>
      </p:sp>
      <p:grpSp>
        <p:nvGrpSpPr>
          <p:cNvPr id="16" name="Groupe 15"/>
          <p:cNvGrpSpPr/>
          <p:nvPr/>
        </p:nvGrpSpPr>
        <p:grpSpPr>
          <a:xfrm>
            <a:off x="825744" y="908721"/>
            <a:ext cx="8218869" cy="2947731"/>
            <a:chOff x="100805" y="984951"/>
            <a:chExt cx="8903775" cy="3193374"/>
          </a:xfrm>
        </p:grpSpPr>
        <p:grpSp>
          <p:nvGrpSpPr>
            <p:cNvPr id="5" name="Grupo 4">
              <a:extLst>
                <a:ext uri="{FF2B5EF4-FFF2-40B4-BE49-F238E27FC236}">
                  <a16:creationId xmlns:a16="http://schemas.microsoft.com/office/drawing/2014/main" id="{B04E5A4B-BF97-4FBC-BBD9-925EB0F59CD1}"/>
                </a:ext>
              </a:extLst>
            </p:cNvPr>
            <p:cNvGrpSpPr/>
            <p:nvPr/>
          </p:nvGrpSpPr>
          <p:grpSpPr>
            <a:xfrm>
              <a:off x="100805" y="984951"/>
              <a:ext cx="8903775" cy="3193374"/>
              <a:chOff x="47813" y="1293797"/>
              <a:chExt cx="11871700" cy="4257832"/>
            </a:xfrm>
          </p:grpSpPr>
          <p:pic>
            <p:nvPicPr>
              <p:cNvPr id="17" name="Picture 16"/>
              <p:cNvPicPr>
                <a:picLocks noChangeAspect="1"/>
              </p:cNvPicPr>
              <p:nvPr/>
            </p:nvPicPr>
            <p:blipFill>
              <a:blip r:embed="rId3"/>
              <a:stretch>
                <a:fillRect/>
              </a:stretch>
            </p:blipFill>
            <p:spPr>
              <a:xfrm>
                <a:off x="47813" y="1315793"/>
                <a:ext cx="3362229" cy="3825715"/>
              </a:xfrm>
              <a:prstGeom prst="rect">
                <a:avLst/>
              </a:prstGeom>
            </p:spPr>
          </p:pic>
          <p:sp>
            <p:nvSpPr>
              <p:cNvPr id="18" name="TextBox 17">
                <a:extLst>
                  <a:ext uri="{FF2B5EF4-FFF2-40B4-BE49-F238E27FC236}">
                    <a16:creationId xmlns:a16="http://schemas.microsoft.com/office/drawing/2014/main" id="{5C31FEE4-1A48-496D-B2E7-55EF8BE1C8F4}"/>
                  </a:ext>
                </a:extLst>
              </p:cNvPr>
              <p:cNvSpPr txBox="1"/>
              <p:nvPr/>
            </p:nvSpPr>
            <p:spPr>
              <a:xfrm>
                <a:off x="3157222" y="2628924"/>
                <a:ext cx="4294162" cy="543667"/>
              </a:xfrm>
              <a:prstGeom prst="rect">
                <a:avLst/>
              </a:prstGeom>
              <a:noFill/>
            </p:spPr>
            <p:txBody>
              <a:bodyPr wrap="square" rtlCol="0">
                <a:spAutoFit/>
              </a:bodyPr>
              <a:lstStyle/>
              <a:p>
                <a:pPr marL="237398" indent="-237398" algn="ctr" defTabSz="844083">
                  <a:buFont typeface="Wingdings" panose="05000000000000000000" pitchFamily="2" charset="2"/>
                  <a:buChar char="q"/>
                </a:pPr>
                <a:r>
                  <a:rPr lang="en-HK" sz="1846" dirty="0">
                    <a:solidFill>
                      <a:prstClr val="black"/>
                    </a:solidFill>
                  </a:rPr>
                  <a:t> </a:t>
                </a:r>
                <a:r>
                  <a:rPr lang="en-HK" sz="1846" dirty="0">
                    <a:solidFill>
                      <a:prstClr val="black"/>
                    </a:solidFill>
                  </a:rPr>
                  <a:t>Circuit </a:t>
                </a:r>
                <a:r>
                  <a:rPr lang="en-HK" sz="1846" dirty="0" err="1">
                    <a:solidFill>
                      <a:prstClr val="black"/>
                    </a:solidFill>
                  </a:rPr>
                  <a:t>thermique</a:t>
                </a:r>
                <a:r>
                  <a:rPr lang="en-HK" sz="1846" dirty="0">
                    <a:solidFill>
                      <a:prstClr val="black"/>
                    </a:solidFill>
                  </a:rPr>
                  <a:t> equivalent </a:t>
                </a:r>
                <a:endParaRPr lang="en-HK" sz="1846" dirty="0">
                  <a:solidFill>
                    <a:prstClr val="black"/>
                  </a:solidFill>
                </a:endParaRPr>
              </a:p>
            </p:txBody>
          </p:sp>
          <p:pic>
            <p:nvPicPr>
              <p:cNvPr id="28" name="Picture 27"/>
              <p:cNvPicPr>
                <a:picLocks noChangeAspect="1"/>
              </p:cNvPicPr>
              <p:nvPr/>
            </p:nvPicPr>
            <p:blipFill>
              <a:blip r:embed="rId4"/>
              <a:stretch>
                <a:fillRect/>
              </a:stretch>
            </p:blipFill>
            <p:spPr>
              <a:xfrm>
                <a:off x="7729830" y="1293797"/>
                <a:ext cx="4189683" cy="4257832"/>
              </a:xfrm>
              <a:prstGeom prst="rect">
                <a:avLst/>
              </a:prstGeom>
            </p:spPr>
          </p:pic>
        </p:grpSp>
        <p:sp>
          <p:nvSpPr>
            <p:cNvPr id="32" name="Flèche droite à entaille 31"/>
            <p:cNvSpPr>
              <a:spLocks noChangeArrowheads="1"/>
            </p:cNvSpPr>
            <p:nvPr/>
          </p:nvSpPr>
          <p:spPr bwMode="auto">
            <a:xfrm>
              <a:off x="2978931" y="2339738"/>
              <a:ext cx="2429445" cy="288674"/>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2400" b="1" dirty="0">
                <a:solidFill>
                  <a:prstClr val="white"/>
                </a:solidFill>
                <a:latin typeface="Calibri"/>
              </a:endParaRPr>
            </a:p>
          </p:txBody>
        </p:sp>
      </p:grpSp>
      <p:sp>
        <p:nvSpPr>
          <p:cNvPr id="41" name="ZoneTexte 40"/>
          <p:cNvSpPr txBox="1"/>
          <p:nvPr/>
        </p:nvSpPr>
        <p:spPr>
          <a:xfrm>
            <a:off x="-30844" y="6620505"/>
            <a:ext cx="4634602" cy="275909"/>
          </a:xfrm>
          <a:prstGeom prst="rect">
            <a:avLst/>
          </a:prstGeom>
          <a:noFill/>
        </p:spPr>
        <p:txBody>
          <a:bodyPr wrap="none" rtlCol="0">
            <a:spAutoFit/>
          </a:bodyPr>
          <a:lstStyle/>
          <a:p>
            <a:pPr defTabSz="844083"/>
            <a:r>
              <a:rPr lang="fr-FR" sz="1193" dirty="0">
                <a:solidFill>
                  <a:prstClr val="white"/>
                </a:solidFill>
              </a:rPr>
              <a:t>J. Huang, L. Albero Blanquer , J.M. Tarascon et al , Nature </a:t>
            </a:r>
            <a:r>
              <a:rPr lang="fr-FR" sz="1193" dirty="0" err="1">
                <a:solidFill>
                  <a:prstClr val="white"/>
                </a:solidFill>
              </a:rPr>
              <a:t>energy</a:t>
            </a:r>
            <a:r>
              <a:rPr lang="fr-FR" sz="1193" dirty="0">
                <a:solidFill>
                  <a:prstClr val="white"/>
                </a:solidFill>
              </a:rPr>
              <a:t> August 2020</a:t>
            </a:r>
          </a:p>
        </p:txBody>
      </p:sp>
      <p:pic>
        <p:nvPicPr>
          <p:cNvPr id="44"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04" y="30501"/>
            <a:ext cx="701050" cy="70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9">
            <a:extLst>
              <a:ext uri="{FF2B5EF4-FFF2-40B4-BE49-F238E27FC236}">
                <a16:creationId xmlns:a16="http://schemas.microsoft.com/office/drawing/2014/main" id="{DA99D07A-8460-4766-863B-F592DB6F3C09}"/>
              </a:ext>
            </a:extLst>
          </p:cNvPr>
          <p:cNvSpPr txBox="1"/>
          <p:nvPr/>
        </p:nvSpPr>
        <p:spPr>
          <a:xfrm>
            <a:off x="3770103" y="7370675"/>
            <a:ext cx="4533975" cy="461665"/>
          </a:xfrm>
          <a:prstGeom prst="rect">
            <a:avLst/>
          </a:prstGeom>
          <a:noFill/>
        </p:spPr>
        <p:txBody>
          <a:bodyPr wrap="square" rtlCol="0">
            <a:spAutoFit/>
          </a:bodyPr>
          <a:lstStyle/>
          <a:p>
            <a:pPr algn="ctr"/>
            <a:r>
              <a:rPr lang="en-HK" sz="1200" b="1" dirty="0">
                <a:solidFill>
                  <a:srgbClr val="C00000"/>
                </a:solidFill>
                <a:latin typeface="Arial" panose="020B0604020202020204" pitchFamily="34" charset="0"/>
              </a:rPr>
              <a:t>neglected</a:t>
            </a:r>
            <a:r>
              <a:rPr lang="en-HK" sz="1200" dirty="0">
                <a:solidFill>
                  <a:srgbClr val="C00000"/>
                </a:solidFill>
                <a:latin typeface="Arial" panose="020B0604020202020204" pitchFamily="34" charset="0"/>
              </a:rPr>
              <a:t> in conventional calorimetry</a:t>
            </a:r>
          </a:p>
          <a:p>
            <a:pPr algn="ctr"/>
            <a:r>
              <a:rPr lang="en-HK" sz="1200" dirty="0">
                <a:latin typeface="Arial" panose="020B0604020202020204" pitchFamily="34" charset="0"/>
              </a:rPr>
              <a:t>(constrains on cell size and C-rate)</a:t>
            </a:r>
          </a:p>
        </p:txBody>
      </p:sp>
      <p:sp>
        <p:nvSpPr>
          <p:cNvPr id="4" name="ZoneTexte 3"/>
          <p:cNvSpPr txBox="1"/>
          <p:nvPr/>
        </p:nvSpPr>
        <p:spPr>
          <a:xfrm>
            <a:off x="1291773" y="692696"/>
            <a:ext cx="1501373" cy="400110"/>
          </a:xfrm>
          <a:prstGeom prst="rect">
            <a:avLst/>
          </a:prstGeom>
          <a:noFill/>
        </p:spPr>
        <p:txBody>
          <a:bodyPr wrap="none" rtlCol="0">
            <a:spAutoFit/>
          </a:bodyPr>
          <a:lstStyle/>
          <a:p>
            <a:r>
              <a:rPr lang="fr-FR" sz="2000" b="1" dirty="0"/>
              <a:t>Température </a:t>
            </a:r>
          </a:p>
        </p:txBody>
      </p:sp>
      <p:sp>
        <p:nvSpPr>
          <p:cNvPr id="45" name="ZoneTexte 44"/>
          <p:cNvSpPr txBox="1"/>
          <p:nvPr/>
        </p:nvSpPr>
        <p:spPr>
          <a:xfrm>
            <a:off x="7444577" y="692696"/>
            <a:ext cx="966931" cy="400110"/>
          </a:xfrm>
          <a:prstGeom prst="rect">
            <a:avLst/>
          </a:prstGeom>
          <a:noFill/>
        </p:spPr>
        <p:txBody>
          <a:bodyPr wrap="none" rtlCol="0">
            <a:spAutoFit/>
          </a:bodyPr>
          <a:lstStyle/>
          <a:p>
            <a:r>
              <a:rPr lang="fr-FR" sz="2000" b="1" dirty="0"/>
              <a:t>Chaleur</a:t>
            </a:r>
          </a:p>
        </p:txBody>
      </p:sp>
      <p:grpSp>
        <p:nvGrpSpPr>
          <p:cNvPr id="26" name="Groupe 25"/>
          <p:cNvGrpSpPr/>
          <p:nvPr/>
        </p:nvGrpSpPr>
        <p:grpSpPr>
          <a:xfrm>
            <a:off x="734524" y="3624694"/>
            <a:ext cx="8106909" cy="2994198"/>
            <a:chOff x="353523" y="3624694"/>
            <a:chExt cx="8106909" cy="2994198"/>
          </a:xfrm>
        </p:grpSpPr>
        <p:grpSp>
          <p:nvGrpSpPr>
            <p:cNvPr id="12" name="Groupe 11"/>
            <p:cNvGrpSpPr/>
            <p:nvPr/>
          </p:nvGrpSpPr>
          <p:grpSpPr>
            <a:xfrm>
              <a:off x="743978" y="3624694"/>
              <a:ext cx="7585987" cy="2400427"/>
              <a:chOff x="906882" y="3905121"/>
              <a:chExt cx="8218154" cy="2600462"/>
            </a:xfrm>
          </p:grpSpPr>
          <p:sp>
            <p:nvSpPr>
              <p:cNvPr id="11" name="Rectangle à coins arrondis 10"/>
              <p:cNvSpPr/>
              <p:nvPr/>
            </p:nvSpPr>
            <p:spPr>
              <a:xfrm>
                <a:off x="6895138" y="5983966"/>
                <a:ext cx="2229898" cy="4087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662">
                  <a:solidFill>
                    <a:prstClr val="white"/>
                  </a:solidFill>
                  <a:latin typeface="Arial"/>
                </a:endParaRPr>
              </a:p>
            </p:txBody>
          </p:sp>
          <p:grpSp>
            <p:nvGrpSpPr>
              <p:cNvPr id="33" name="Groupe 62">
                <a:extLst>
                  <a:ext uri="{FF2B5EF4-FFF2-40B4-BE49-F238E27FC236}">
                    <a16:creationId xmlns:a16="http://schemas.microsoft.com/office/drawing/2014/main" id="{C3D1A1A6-AA89-44BA-8FB0-3E931D8BCBB3}"/>
                  </a:ext>
                </a:extLst>
              </p:cNvPr>
              <p:cNvGrpSpPr/>
              <p:nvPr/>
            </p:nvGrpSpPr>
            <p:grpSpPr>
              <a:xfrm>
                <a:off x="906882" y="4897113"/>
                <a:ext cx="7332519" cy="1608470"/>
                <a:chOff x="667023" y="3848716"/>
                <a:chExt cx="7332519" cy="1608470"/>
              </a:xfrm>
            </p:grpSpPr>
            <mc:AlternateContent xmlns:mc="http://schemas.openxmlformats.org/markup-compatibility/2006" xmlns:a14="http://schemas.microsoft.com/office/drawing/2010/main">
              <mc:Choice Requires="a14">
                <p:sp>
                  <p:nvSpPr>
                    <p:cNvPr id="34" name="Rectangle 75">
                      <a:extLst>
                        <a:ext uri="{FF2B5EF4-FFF2-40B4-BE49-F238E27FC236}">
                          <a16:creationId xmlns:a16="http://schemas.microsoft.com/office/drawing/2014/main" id="{C2141B71-22E5-4EF4-A41D-514CA1EF7937}"/>
                        </a:ext>
                      </a:extLst>
                    </p:cNvPr>
                    <p:cNvSpPr/>
                    <p:nvPr/>
                  </p:nvSpPr>
                  <p:spPr>
                    <a:xfrm>
                      <a:off x="2803717" y="4421903"/>
                      <a:ext cx="3418417" cy="1035283"/>
                    </a:xfrm>
                    <a:prstGeom prst="rect">
                      <a:avLst/>
                    </a:prstGeom>
                    <a:solidFill>
                      <a:schemeClr val="accent5">
                        <a:lumMod val="20000"/>
                        <a:lumOff val="80000"/>
                      </a:schemeClr>
                    </a:solidFill>
                    <a:ln>
                      <a:noFill/>
                    </a:ln>
                  </p:spPr>
                  <p:txBody>
                    <a:bodyPr wrap="square">
                      <a:spAutoFit/>
                    </a:bodyPr>
                    <a:lstStyle/>
                    <a:p>
                      <a:pPr defTabSz="844083"/>
                      <a14:m>
                        <m:oMathPara xmlns:m="http://schemas.openxmlformats.org/officeDocument/2006/math">
                          <m:oMathParaPr>
                            <m:jc m:val="centerGroup"/>
                          </m:oMathParaPr>
                          <m:oMath xmlns:m="http://schemas.openxmlformats.org/officeDocument/2006/math">
                            <m:acc>
                              <m:accPr>
                                <m:chr m:val="̇"/>
                                <m:ctrlPr>
                                  <a:rPr lang="en-HK" sz="2954">
                                    <a:solidFill>
                                      <a:srgbClr val="3399FF"/>
                                    </a:solidFill>
                                    <a:latin typeface="Cambria Math" panose="02040503050406030204" pitchFamily="18" charset="0"/>
                                  </a:rPr>
                                </m:ctrlPr>
                              </m:accPr>
                              <m:e>
                                <m:r>
                                  <a:rPr lang="en-HK" sz="2954">
                                    <a:solidFill>
                                      <a:srgbClr val="3399FF"/>
                                    </a:solidFill>
                                    <a:latin typeface="Cambria Math" panose="02040503050406030204" pitchFamily="18" charset="0"/>
                                  </a:rPr>
                                  <m:t>𝑄</m:t>
                                </m:r>
                              </m:e>
                            </m:acc>
                            <m:r>
                              <a:rPr lang="en-HK" sz="2954">
                                <a:solidFill>
                                  <a:prstClr val="black"/>
                                </a:solidFill>
                                <a:latin typeface="Cambria Math" panose="02040503050406030204" pitchFamily="18" charset="0"/>
                              </a:rPr>
                              <m:t>=</m:t>
                            </m:r>
                            <m:acc>
                              <m:accPr>
                                <m:chr m:val="̇"/>
                                <m:ctrlPr>
                                  <a:rPr lang="en-HK" sz="2954">
                                    <a:solidFill>
                                      <a:srgbClr val="FF0066"/>
                                    </a:solidFill>
                                    <a:latin typeface="Cambria Math" panose="02040503050406030204" pitchFamily="18" charset="0"/>
                                  </a:rPr>
                                </m:ctrlPr>
                              </m:accPr>
                              <m:e>
                                <m:r>
                                  <a:rPr lang="en-HK" sz="2954">
                                    <a:solidFill>
                                      <a:srgbClr val="FF0066"/>
                                    </a:solidFill>
                                    <a:latin typeface="Cambria Math" panose="02040503050406030204" pitchFamily="18" charset="0"/>
                                  </a:rPr>
                                  <m:t>𝑞</m:t>
                                </m:r>
                              </m:e>
                            </m:acc>
                            <m:r>
                              <a:rPr lang="en-HK" sz="2954">
                                <a:solidFill>
                                  <a:prstClr val="black"/>
                                </a:solidFill>
                                <a:latin typeface="Cambria Math" panose="02040503050406030204" pitchFamily="18" charset="0"/>
                              </a:rPr>
                              <m:t>+</m:t>
                            </m:r>
                            <m:r>
                              <a:rPr lang="en-HK" sz="2954">
                                <a:solidFill>
                                  <a:srgbClr val="C00000"/>
                                </a:solidFill>
                                <a:latin typeface="Cambria Math" panose="02040503050406030204" pitchFamily="18" charset="0"/>
                              </a:rPr>
                              <m:t>𝑀</m:t>
                            </m:r>
                            <m:sSub>
                              <m:sSubPr>
                                <m:ctrlPr>
                                  <a:rPr lang="en-HK" sz="2954">
                                    <a:solidFill>
                                      <a:srgbClr val="C00000"/>
                                    </a:solidFill>
                                    <a:latin typeface="Cambria Math" panose="02040503050406030204" pitchFamily="18" charset="0"/>
                                  </a:rPr>
                                </m:ctrlPr>
                              </m:sSubPr>
                              <m:e>
                                <m:r>
                                  <a:rPr lang="en-HK" sz="2954">
                                    <a:solidFill>
                                      <a:srgbClr val="C00000"/>
                                    </a:solidFill>
                                    <a:latin typeface="Cambria Math" panose="02040503050406030204" pitchFamily="18" charset="0"/>
                                  </a:rPr>
                                  <m:t>𝐶</m:t>
                                </m:r>
                              </m:e>
                              <m:sub>
                                <m:r>
                                  <a:rPr lang="en-HK" sz="2954">
                                    <a:solidFill>
                                      <a:srgbClr val="C00000"/>
                                    </a:solidFill>
                                    <a:latin typeface="Cambria Math" panose="02040503050406030204" pitchFamily="18" charset="0"/>
                                  </a:rPr>
                                  <m:t>𝑃</m:t>
                                </m:r>
                              </m:sub>
                            </m:sSub>
                            <m:f>
                              <m:fPr>
                                <m:ctrlPr>
                                  <a:rPr lang="en-HK" sz="2954">
                                    <a:solidFill>
                                      <a:srgbClr val="C00000"/>
                                    </a:solidFill>
                                    <a:latin typeface="Cambria Math" panose="02040503050406030204" pitchFamily="18" charset="0"/>
                                  </a:rPr>
                                </m:ctrlPr>
                              </m:fPr>
                              <m:num>
                                <m:r>
                                  <a:rPr lang="en-HK" sz="2954">
                                    <a:solidFill>
                                      <a:srgbClr val="C00000"/>
                                    </a:solidFill>
                                    <a:latin typeface="Cambria Math" panose="02040503050406030204" pitchFamily="18" charset="0"/>
                                  </a:rPr>
                                  <m:t>𝑑𝑇</m:t>
                                </m:r>
                              </m:num>
                              <m:den>
                                <m:r>
                                  <a:rPr lang="en-HK" sz="2954">
                                    <a:solidFill>
                                      <a:srgbClr val="C00000"/>
                                    </a:solidFill>
                                    <a:latin typeface="Cambria Math" panose="02040503050406030204" pitchFamily="18" charset="0"/>
                                  </a:rPr>
                                  <m:t>𝑑𝑡</m:t>
                                </m:r>
                              </m:den>
                            </m:f>
                          </m:oMath>
                        </m:oMathPara>
                      </a14:m>
                      <a:endParaRPr lang="en-HK" sz="2954" dirty="0">
                        <a:solidFill>
                          <a:prstClr val="black"/>
                        </a:solidFill>
                      </a:endParaRPr>
                    </a:p>
                  </p:txBody>
                </p:sp>
              </mc:Choice>
              <mc:Fallback xmlns="">
                <p:sp>
                  <p:nvSpPr>
                    <p:cNvPr id="34" name="Rectangle 75">
                      <a:extLst>
                        <a:ext uri="{FF2B5EF4-FFF2-40B4-BE49-F238E27FC236}">
                          <a16:creationId xmlns:a16="http://schemas.microsoft.com/office/drawing/2014/main" id="{C2141B71-22E5-4EF4-A41D-514CA1EF7937}"/>
                        </a:ext>
                      </a:extLst>
                    </p:cNvPr>
                    <p:cNvSpPr>
                      <a:spLocks noRot="1" noChangeAspect="1" noMove="1" noResize="1" noEditPoints="1" noAdjustHandles="1" noChangeArrowheads="1" noChangeShapeType="1" noTextEdit="1"/>
                    </p:cNvSpPr>
                    <p:nvPr/>
                  </p:nvSpPr>
                  <p:spPr>
                    <a:xfrm>
                      <a:off x="2803717" y="4421903"/>
                      <a:ext cx="3418417" cy="1035283"/>
                    </a:xfrm>
                    <a:prstGeom prst="rect">
                      <a:avLst/>
                    </a:prstGeom>
                    <a:blipFill>
                      <a:blip r:embed="rId8"/>
                      <a:stretch>
                        <a:fillRect/>
                      </a:stretch>
                    </a:blipFill>
                    <a:ln>
                      <a:noFill/>
                    </a:ln>
                  </p:spPr>
                  <p:txBody>
                    <a:bodyPr/>
                    <a:lstStyle/>
                    <a:p>
                      <a:r>
                        <a:rPr lang="fr-FR">
                          <a:noFill/>
                        </a:rPr>
                        <a:t> </a:t>
                      </a:r>
                    </a:p>
                  </p:txBody>
                </p:sp>
              </mc:Fallback>
            </mc:AlternateContent>
            <p:sp>
              <p:nvSpPr>
                <p:cNvPr id="35" name="ZoneTexte 42">
                  <a:extLst>
                    <a:ext uri="{FF2B5EF4-FFF2-40B4-BE49-F238E27FC236}">
                      <a16:creationId xmlns:a16="http://schemas.microsoft.com/office/drawing/2014/main" id="{0E55F4E6-86A1-4FC5-8BDE-BC1F5B4300A7}"/>
                    </a:ext>
                  </a:extLst>
                </p:cNvPr>
                <p:cNvSpPr txBox="1"/>
                <p:nvPr/>
              </p:nvSpPr>
              <p:spPr>
                <a:xfrm>
                  <a:off x="667023" y="3871824"/>
                  <a:ext cx="2394010" cy="572379"/>
                </a:xfrm>
                <a:prstGeom prst="rect">
                  <a:avLst/>
                </a:prstGeom>
                <a:noFill/>
              </p:spPr>
              <p:txBody>
                <a:bodyPr wrap="square" rtlCol="0">
                  <a:spAutoFit/>
                </a:bodyPr>
                <a:lstStyle/>
                <a:p>
                  <a:pPr algn="ctr" defTabSz="844083">
                    <a:lnSpc>
                      <a:spcPts val="1662"/>
                    </a:lnSpc>
                  </a:pPr>
                  <a:r>
                    <a:rPr lang="fr-FR" sz="1662" dirty="0">
                      <a:solidFill>
                        <a:srgbClr val="3399FF"/>
                      </a:solidFill>
                    </a:rPr>
                    <a:t>Taux de chaleur généré par la cellule</a:t>
                  </a:r>
                  <a:endParaRPr lang="fr-FR" sz="1662" dirty="0">
                    <a:solidFill>
                      <a:srgbClr val="3399FF"/>
                    </a:solidFill>
                  </a:endParaRPr>
                </a:p>
              </p:txBody>
            </p:sp>
            <p:cxnSp>
              <p:nvCxnSpPr>
                <p:cNvPr id="36" name="Connecteur droit avec flèche 48">
                  <a:extLst>
                    <a:ext uri="{FF2B5EF4-FFF2-40B4-BE49-F238E27FC236}">
                      <a16:creationId xmlns:a16="http://schemas.microsoft.com/office/drawing/2014/main" id="{967623AA-70D8-40E9-AFC8-231BEDF26D4C}"/>
                    </a:ext>
                  </a:extLst>
                </p:cNvPr>
                <p:cNvCxnSpPr>
                  <a:cxnSpLocks/>
                </p:cNvCxnSpPr>
                <p:nvPr/>
              </p:nvCxnSpPr>
              <p:spPr>
                <a:xfrm>
                  <a:off x="2490497" y="4389204"/>
                  <a:ext cx="484778" cy="257055"/>
                </a:xfrm>
                <a:prstGeom prst="straightConnector1">
                  <a:avLst/>
                </a:prstGeom>
                <a:ln>
                  <a:solidFill>
                    <a:srgbClr val="3399FF"/>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50">
                  <a:extLst>
                    <a:ext uri="{FF2B5EF4-FFF2-40B4-BE49-F238E27FC236}">
                      <a16:creationId xmlns:a16="http://schemas.microsoft.com/office/drawing/2014/main" id="{6D78F972-C4A7-41C1-9441-A165F2C656F9}"/>
                    </a:ext>
                  </a:extLst>
                </p:cNvPr>
                <p:cNvSpPr txBox="1"/>
                <p:nvPr/>
              </p:nvSpPr>
              <p:spPr>
                <a:xfrm>
                  <a:off x="3580047" y="4082388"/>
                  <a:ext cx="1499022" cy="336203"/>
                </a:xfrm>
                <a:prstGeom prst="rect">
                  <a:avLst/>
                </a:prstGeom>
                <a:noFill/>
              </p:spPr>
              <p:txBody>
                <a:bodyPr wrap="none" rtlCol="0">
                  <a:spAutoFit/>
                </a:bodyPr>
                <a:lstStyle/>
                <a:p>
                  <a:pPr algn="ctr" defTabSz="844083">
                    <a:lnSpc>
                      <a:spcPts val="1662"/>
                    </a:lnSpc>
                  </a:pPr>
                  <a:r>
                    <a:rPr lang="fr-FR" sz="1662" dirty="0">
                      <a:solidFill>
                        <a:srgbClr val="FF0066"/>
                      </a:solidFill>
                    </a:rPr>
                    <a:t>Flux de chaleur</a:t>
                  </a:r>
                  <a:endParaRPr lang="fr-FR" sz="1662" dirty="0">
                    <a:solidFill>
                      <a:srgbClr val="FF0066"/>
                    </a:solidFill>
                  </a:endParaRPr>
                </a:p>
              </p:txBody>
            </p:sp>
            <p:cxnSp>
              <p:nvCxnSpPr>
                <p:cNvPr id="38" name="Connecteur droit avec flèche 56">
                  <a:extLst>
                    <a:ext uri="{FF2B5EF4-FFF2-40B4-BE49-F238E27FC236}">
                      <a16:creationId xmlns:a16="http://schemas.microsoft.com/office/drawing/2014/main" id="{1C62F75F-B26C-471A-B7EE-F29CCC4F4F42}"/>
                    </a:ext>
                  </a:extLst>
                </p:cNvPr>
                <p:cNvCxnSpPr>
                  <a:cxnSpLocks/>
                </p:cNvCxnSpPr>
                <p:nvPr/>
              </p:nvCxnSpPr>
              <p:spPr>
                <a:xfrm flipH="1">
                  <a:off x="4053668" y="4432444"/>
                  <a:ext cx="219085" cy="40508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57">
                  <a:extLst>
                    <a:ext uri="{FF2B5EF4-FFF2-40B4-BE49-F238E27FC236}">
                      <a16:creationId xmlns:a16="http://schemas.microsoft.com/office/drawing/2014/main" id="{9E22411C-985C-46F8-9024-7053B22D4A65}"/>
                    </a:ext>
                  </a:extLst>
                </p:cNvPr>
                <p:cNvSpPr txBox="1"/>
                <p:nvPr/>
              </p:nvSpPr>
              <p:spPr>
                <a:xfrm>
                  <a:off x="5954370" y="3848716"/>
                  <a:ext cx="2045172" cy="572379"/>
                </a:xfrm>
                <a:prstGeom prst="rect">
                  <a:avLst/>
                </a:prstGeom>
                <a:noFill/>
              </p:spPr>
              <p:txBody>
                <a:bodyPr wrap="square" rtlCol="0">
                  <a:spAutoFit/>
                </a:bodyPr>
                <a:lstStyle/>
                <a:p>
                  <a:pPr algn="ctr" defTabSz="844083">
                    <a:lnSpc>
                      <a:spcPts val="1662"/>
                    </a:lnSpc>
                  </a:pPr>
                  <a:r>
                    <a:rPr lang="en-GB" sz="1662" dirty="0" err="1">
                      <a:solidFill>
                        <a:srgbClr val="C00000"/>
                      </a:solidFill>
                    </a:rPr>
                    <a:t>Capacité</a:t>
                  </a:r>
                  <a:r>
                    <a:rPr lang="en-GB" sz="1662" dirty="0">
                      <a:solidFill>
                        <a:srgbClr val="C00000"/>
                      </a:solidFill>
                    </a:rPr>
                    <a:t> </a:t>
                  </a:r>
                  <a:r>
                    <a:rPr lang="en-GB" sz="1662" dirty="0" err="1">
                      <a:solidFill>
                        <a:srgbClr val="C00000"/>
                      </a:solidFill>
                    </a:rPr>
                    <a:t>calorifique</a:t>
                  </a:r>
                  <a:r>
                    <a:rPr lang="en-GB" sz="1662" dirty="0">
                      <a:solidFill>
                        <a:srgbClr val="C00000"/>
                      </a:solidFill>
                    </a:rPr>
                    <a:t> de la cellule  </a:t>
                  </a:r>
                  <a:endParaRPr lang="en-GB" sz="1662" dirty="0">
                    <a:solidFill>
                      <a:srgbClr val="C00000"/>
                    </a:solidFill>
                  </a:endParaRPr>
                </a:p>
              </p:txBody>
            </p:sp>
            <p:cxnSp>
              <p:nvCxnSpPr>
                <p:cNvPr id="40" name="Connecteur droit avec flèche 60">
                  <a:extLst>
                    <a:ext uri="{FF2B5EF4-FFF2-40B4-BE49-F238E27FC236}">
                      <a16:creationId xmlns:a16="http://schemas.microsoft.com/office/drawing/2014/main" id="{E0460EB7-4DCD-45E1-9664-B42ECE48E77E}"/>
                    </a:ext>
                  </a:extLst>
                </p:cNvPr>
                <p:cNvCxnSpPr>
                  <a:cxnSpLocks/>
                </p:cNvCxnSpPr>
                <p:nvPr/>
              </p:nvCxnSpPr>
              <p:spPr>
                <a:xfrm flipH="1">
                  <a:off x="5789317" y="4389204"/>
                  <a:ext cx="745506" cy="45833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Flèche droite à entaille 41"/>
              <p:cNvSpPr>
                <a:spLocks noChangeArrowheads="1"/>
              </p:cNvSpPr>
              <p:nvPr/>
            </p:nvSpPr>
            <p:spPr bwMode="auto">
              <a:xfrm rot="8557109">
                <a:off x="5567861" y="3905121"/>
                <a:ext cx="1271802" cy="216189"/>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2400" b="1" dirty="0">
                  <a:solidFill>
                    <a:prstClr val="white"/>
                  </a:solidFill>
                  <a:latin typeface="Calibri"/>
                </a:endParaRPr>
              </a:p>
            </p:txBody>
          </p:sp>
        </p:grpSp>
        <p:grpSp>
          <p:nvGrpSpPr>
            <p:cNvPr id="25" name="Groupe 24"/>
            <p:cNvGrpSpPr/>
            <p:nvPr/>
          </p:nvGrpSpPr>
          <p:grpSpPr>
            <a:xfrm>
              <a:off x="353523" y="4113115"/>
              <a:ext cx="8106909" cy="2505777"/>
              <a:chOff x="353523" y="4113115"/>
              <a:chExt cx="8106909" cy="2505777"/>
            </a:xfrm>
          </p:grpSpPr>
          <p:sp>
            <p:nvSpPr>
              <p:cNvPr id="24" name="Rectangle à coins arrondis 23"/>
              <p:cNvSpPr/>
              <p:nvPr/>
            </p:nvSpPr>
            <p:spPr>
              <a:xfrm>
                <a:off x="353523" y="6207382"/>
                <a:ext cx="8106909" cy="387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ZoneTexte 7"/>
              <p:cNvSpPr txBox="1"/>
              <p:nvPr/>
            </p:nvSpPr>
            <p:spPr>
              <a:xfrm>
                <a:off x="2772440" y="4113115"/>
                <a:ext cx="3046027" cy="400110"/>
              </a:xfrm>
              <a:prstGeom prst="rect">
                <a:avLst/>
              </a:prstGeom>
              <a:noFill/>
            </p:spPr>
            <p:txBody>
              <a:bodyPr wrap="none" rtlCol="0">
                <a:spAutoFit/>
              </a:bodyPr>
              <a:lstStyle/>
              <a:p>
                <a:r>
                  <a:rPr lang="fr-FR" sz="2000" dirty="0"/>
                  <a:t>Bilan énergétique de la cellule </a:t>
                </a:r>
              </a:p>
            </p:txBody>
          </p:sp>
          <p:sp>
            <p:nvSpPr>
              <p:cNvPr id="9" name="Rectangle à coins arrondis 8"/>
              <p:cNvSpPr/>
              <p:nvPr/>
            </p:nvSpPr>
            <p:spPr>
              <a:xfrm>
                <a:off x="2772440" y="4113115"/>
                <a:ext cx="3046027"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ZoneTexte 12"/>
              <p:cNvSpPr txBox="1"/>
              <p:nvPr/>
            </p:nvSpPr>
            <p:spPr>
              <a:xfrm>
                <a:off x="353523" y="6188005"/>
                <a:ext cx="7994496" cy="430887"/>
              </a:xfrm>
              <a:prstGeom prst="rect">
                <a:avLst/>
              </a:prstGeom>
              <a:noFill/>
            </p:spPr>
            <p:txBody>
              <a:bodyPr wrap="none" rtlCol="0">
                <a:spAutoFit/>
              </a:bodyPr>
              <a:lstStyle/>
              <a:p>
                <a:r>
                  <a:rPr lang="fr-FR" sz="2200" dirty="0">
                    <a:solidFill>
                      <a:schemeClr val="bg1"/>
                    </a:solidFill>
                  </a:rPr>
                  <a:t>Accès à toutes les observables thermodynamiques de la cellule (</a:t>
                </a:r>
                <a:r>
                  <a:rPr lang="fr-FR" sz="2200" dirty="0">
                    <a:solidFill>
                      <a:schemeClr val="bg1"/>
                    </a:solidFill>
                    <a:latin typeface="Symbol" panose="05050102010706020507" pitchFamily="18" charset="2"/>
                  </a:rPr>
                  <a:t>D</a:t>
                </a:r>
                <a:r>
                  <a:rPr lang="fr-FR" sz="2200" dirty="0">
                    <a:solidFill>
                      <a:schemeClr val="bg1"/>
                    </a:solidFill>
                  </a:rPr>
                  <a:t>H, </a:t>
                </a:r>
                <a:r>
                  <a:rPr lang="fr-FR" sz="2200" dirty="0">
                    <a:solidFill>
                      <a:schemeClr val="bg1"/>
                    </a:solidFill>
                    <a:latin typeface="Symbol" panose="05050102010706020507" pitchFamily="18" charset="2"/>
                  </a:rPr>
                  <a:t>D</a:t>
                </a:r>
                <a:r>
                  <a:rPr lang="fr-FR" sz="2200" dirty="0">
                    <a:solidFill>
                      <a:schemeClr val="bg1"/>
                    </a:solidFill>
                  </a:rPr>
                  <a:t>S, ..) </a:t>
                </a:r>
              </a:p>
            </p:txBody>
          </p:sp>
        </p:grpSp>
      </p:grpSp>
    </p:spTree>
    <p:extLst>
      <p:ext uri="{BB962C8B-B14F-4D97-AF65-F5344CB8AC3E}">
        <p14:creationId xmlns:p14="http://schemas.microsoft.com/office/powerpoint/2010/main" val="41187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Espace réservé du texte 1"/>
          <p:cNvSpPr>
            <a:spLocks noGrp="1"/>
          </p:cNvSpPr>
          <p:nvPr>
            <p:ph type="body" sz="quarter" idx="4294967295"/>
          </p:nvPr>
        </p:nvSpPr>
        <p:spPr>
          <a:xfrm>
            <a:off x="-908952" y="66647"/>
            <a:ext cx="10226675" cy="620712"/>
          </a:xfrm>
        </p:spPr>
        <p:txBody>
          <a:bodyPr/>
          <a:lstStyle/>
          <a:p>
            <a:pPr algn="r">
              <a:lnSpc>
                <a:spcPts val="2500"/>
              </a:lnSpc>
              <a:buNone/>
            </a:pPr>
            <a:r>
              <a:rPr lang="fr-FR" altLang="fr-FR" b="1" i="1" dirty="0">
                <a:solidFill>
                  <a:schemeClr val="bg1"/>
                </a:solidFill>
                <a:latin typeface="Arial Narrow" panose="020B0606020202030204" pitchFamily="34" charset="0"/>
                <a:cs typeface="Arial" pitchFamily="34" charset="0"/>
              </a:rPr>
              <a:t>D</a:t>
            </a:r>
            <a:r>
              <a:rPr lang="fr-FR" altLang="fr-FR" i="1" dirty="0">
                <a:solidFill>
                  <a:schemeClr val="bg1"/>
                </a:solidFill>
                <a:latin typeface="Arial Narrow" panose="020B0606020202030204" pitchFamily="34" charset="0"/>
                <a:cs typeface="Arial" pitchFamily="34" charset="0"/>
              </a:rPr>
              <a:t>ifférentes stratégies pour un développement durable</a:t>
            </a:r>
          </a:p>
          <a:p>
            <a:pPr algn="r">
              <a:lnSpc>
                <a:spcPts val="2500"/>
              </a:lnSpc>
              <a:buFont typeface="Arial" pitchFamily="34" charset="0"/>
              <a:buNone/>
            </a:pPr>
            <a:endParaRPr lang="fr-FR" altLang="fr-FR" i="1" dirty="0" smtClean="0">
              <a:solidFill>
                <a:schemeClr val="bg1"/>
              </a:solidFill>
              <a:latin typeface="Arial Narrow" panose="020B0606020202030204" pitchFamily="34" charset="0"/>
              <a:cs typeface="Arial" pitchFamily="34" charset="0"/>
            </a:endParaRPr>
          </a:p>
        </p:txBody>
      </p:sp>
      <p:pic>
        <p:nvPicPr>
          <p:cNvPr id="655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82"/>
          <a:stretch/>
        </p:blipFill>
        <p:spPr bwMode="auto">
          <a:xfrm>
            <a:off x="321139" y="832311"/>
            <a:ext cx="7413855" cy="510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477" y="832311"/>
            <a:ext cx="2384227" cy="107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202144" y="2249014"/>
            <a:ext cx="9607117" cy="4499878"/>
            <a:chOff x="202144" y="2249014"/>
            <a:chExt cx="9607117" cy="4499878"/>
          </a:xfrm>
        </p:grpSpPr>
        <p:grpSp>
          <p:nvGrpSpPr>
            <p:cNvPr id="28" name="Groupe 27"/>
            <p:cNvGrpSpPr/>
            <p:nvPr/>
          </p:nvGrpSpPr>
          <p:grpSpPr>
            <a:xfrm>
              <a:off x="7654320" y="3517149"/>
              <a:ext cx="2085827" cy="2308325"/>
              <a:chOff x="7724448" y="3161777"/>
              <a:chExt cx="2085827" cy="2308325"/>
            </a:xfrm>
          </p:grpSpPr>
          <p:sp>
            <p:nvSpPr>
              <p:cNvPr id="29" name="ZoneTexte 28"/>
              <p:cNvSpPr txBox="1"/>
              <p:nvPr/>
            </p:nvSpPr>
            <p:spPr>
              <a:xfrm>
                <a:off x="7724448" y="3161778"/>
                <a:ext cx="2085827" cy="2308324"/>
              </a:xfrm>
              <a:prstGeom prst="rect">
                <a:avLst/>
              </a:prstGeom>
              <a:noFill/>
            </p:spPr>
            <p:txBody>
              <a:bodyPr wrap="none" rtlCol="0">
                <a:spAutoFit/>
              </a:bodyPr>
              <a:lstStyle/>
              <a:p>
                <a:pPr algn="ctr"/>
                <a:r>
                  <a:rPr lang="fr-FR" sz="2400" dirty="0" smtClean="0"/>
                  <a:t>Le soleil envoie</a:t>
                </a:r>
              </a:p>
              <a:p>
                <a:pPr algn="ctr"/>
                <a:r>
                  <a:rPr lang="fr-FR" sz="2400" dirty="0" smtClean="0"/>
                  <a:t>sur notre planète</a:t>
                </a:r>
              </a:p>
              <a:p>
                <a:pPr algn="ctr"/>
                <a:r>
                  <a:rPr lang="fr-FR" sz="2400" dirty="0" smtClean="0"/>
                  <a:t>10000 fois </a:t>
                </a:r>
              </a:p>
              <a:p>
                <a:pPr algn="ctr"/>
                <a:r>
                  <a:rPr lang="fr-FR" sz="2400" dirty="0" smtClean="0"/>
                  <a:t>l’énergie dont </a:t>
                </a:r>
                <a:endParaRPr lang="fr-FR" sz="2400" dirty="0"/>
              </a:p>
              <a:p>
                <a:pPr algn="ctr"/>
                <a:r>
                  <a:rPr lang="fr-FR" sz="2400" dirty="0"/>
                  <a:t> </a:t>
                </a:r>
                <a:r>
                  <a:rPr lang="fr-FR" sz="2400" dirty="0" smtClean="0"/>
                  <a:t>nous avons </a:t>
                </a:r>
              </a:p>
              <a:p>
                <a:pPr algn="ctr"/>
                <a:r>
                  <a:rPr lang="fr-FR" sz="2400" dirty="0" smtClean="0"/>
                  <a:t>besoin </a:t>
                </a:r>
                <a:endParaRPr lang="fr-FR" sz="2400" dirty="0"/>
              </a:p>
            </p:txBody>
          </p:sp>
          <p:sp>
            <p:nvSpPr>
              <p:cNvPr id="30" name="Rectangle à coins arrondis 29"/>
              <p:cNvSpPr/>
              <p:nvPr/>
            </p:nvSpPr>
            <p:spPr>
              <a:xfrm>
                <a:off x="7752347" y="3161777"/>
                <a:ext cx="2057927" cy="2308325"/>
              </a:xfrm>
              <a:prstGeom prst="roundRect">
                <a:avLst/>
              </a:prstGeom>
              <a:solidFill>
                <a:srgbClr val="00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31" name="Flèche courbée vers le bas 30"/>
            <p:cNvSpPr/>
            <p:nvPr/>
          </p:nvSpPr>
          <p:spPr>
            <a:xfrm rot="2382290">
              <a:off x="6732075" y="2249014"/>
              <a:ext cx="2427191" cy="707002"/>
            </a:xfrm>
            <a:prstGeom prst="curved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à coins arrondis 8"/>
            <p:cNvSpPr/>
            <p:nvPr/>
          </p:nvSpPr>
          <p:spPr>
            <a:xfrm>
              <a:off x="321140" y="6062007"/>
              <a:ext cx="9369116" cy="643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 name="ZoneTexte 9"/>
            <p:cNvSpPr txBox="1"/>
            <p:nvPr/>
          </p:nvSpPr>
          <p:spPr>
            <a:xfrm>
              <a:off x="202144" y="6041006"/>
              <a:ext cx="9607117" cy="707886"/>
            </a:xfrm>
            <a:prstGeom prst="rect">
              <a:avLst/>
            </a:prstGeom>
            <a:solidFill>
              <a:schemeClr val="tx2">
                <a:lumMod val="60000"/>
                <a:lumOff val="40000"/>
              </a:schemeClr>
            </a:solidFill>
          </p:spPr>
          <p:txBody>
            <a:bodyPr wrap="none" rtlCol="0">
              <a:spAutoFit/>
            </a:bodyPr>
            <a:lstStyle/>
            <a:p>
              <a:pPr algn="ctr">
                <a:lnSpc>
                  <a:spcPts val="2400"/>
                </a:lnSpc>
              </a:pPr>
              <a:r>
                <a:rPr lang="fr-FR" sz="2600" dirty="0" smtClean="0">
                  <a:solidFill>
                    <a:schemeClr val="bg1"/>
                  </a:solidFill>
                </a:rPr>
                <a:t>Utilisation des énergies renouvelables                       Maitriser leur production, </a:t>
              </a:r>
            </a:p>
            <a:p>
              <a:pPr algn="ctr">
                <a:lnSpc>
                  <a:spcPts val="2400"/>
                </a:lnSpc>
              </a:pPr>
              <a:r>
                <a:rPr lang="fr-FR" sz="2600" dirty="0" smtClean="0">
                  <a:solidFill>
                    <a:schemeClr val="bg1"/>
                  </a:solidFill>
                </a:rPr>
                <a:t>transport , </a:t>
              </a:r>
              <a:r>
                <a:rPr lang="fr-FR" sz="2600" dirty="0" smtClean="0">
                  <a:solidFill>
                    <a:schemeClr val="bg1"/>
                  </a:solidFill>
                </a:rPr>
                <a:t>stockage et conversion </a:t>
              </a:r>
              <a:endParaRPr lang="fr-FR" sz="2600" dirty="0" smtClean="0">
                <a:solidFill>
                  <a:schemeClr val="bg1"/>
                </a:solidFill>
              </a:endParaRPr>
            </a:p>
          </p:txBody>
        </p:sp>
        <p:sp>
          <p:nvSpPr>
            <p:cNvPr id="11" name="Flèche droite 10"/>
            <p:cNvSpPr/>
            <p:nvPr/>
          </p:nvSpPr>
          <p:spPr>
            <a:xfrm>
              <a:off x="5250966" y="6041006"/>
              <a:ext cx="935174" cy="3217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3" name="ZoneTexte 2"/>
          <p:cNvSpPr txBox="1"/>
          <p:nvPr/>
        </p:nvSpPr>
        <p:spPr>
          <a:xfrm>
            <a:off x="8697233" y="1555266"/>
            <a:ext cx="184731" cy="369332"/>
          </a:xfrm>
          <a:prstGeom prst="rect">
            <a:avLst/>
          </a:prstGeom>
          <a:noFill/>
        </p:spPr>
        <p:txBody>
          <a:bodyPr wrap="none" rtlCol="0">
            <a:spAutoFit/>
          </a:bodyPr>
          <a:lstStyle/>
          <a:p>
            <a:endParaRPr lang="fr-FR" dirty="0"/>
          </a:p>
        </p:txBody>
      </p:sp>
      <p:sp>
        <p:nvSpPr>
          <p:cNvPr id="4" name="ZoneTexte 3"/>
          <p:cNvSpPr txBox="1"/>
          <p:nvPr/>
        </p:nvSpPr>
        <p:spPr>
          <a:xfrm>
            <a:off x="1546086" y="309091"/>
            <a:ext cx="6873998" cy="523220"/>
          </a:xfrm>
          <a:prstGeom prst="rect">
            <a:avLst/>
          </a:prstGeom>
          <a:noFill/>
        </p:spPr>
        <p:txBody>
          <a:bodyPr wrap="none" rtlCol="0">
            <a:spAutoFit/>
          </a:bodyPr>
          <a:lstStyle/>
          <a:p>
            <a:r>
              <a:rPr lang="fr-FR" sz="2800" dirty="0" smtClean="0">
                <a:solidFill>
                  <a:schemeClr val="bg1"/>
                </a:solidFill>
              </a:rPr>
              <a:t>(</a:t>
            </a:r>
            <a:r>
              <a:rPr lang="fr-FR" sz="2800" dirty="0" err="1" smtClean="0">
                <a:solidFill>
                  <a:schemeClr val="bg1"/>
                </a:solidFill>
              </a:rPr>
              <a:t>Décarboner</a:t>
            </a:r>
            <a:r>
              <a:rPr lang="fr-FR" sz="2800" dirty="0" smtClean="0">
                <a:solidFill>
                  <a:schemeClr val="bg1"/>
                </a:solidFill>
              </a:rPr>
              <a:t> ou </a:t>
            </a:r>
            <a:r>
              <a:rPr lang="fr-FR" sz="2800" dirty="0" err="1" smtClean="0">
                <a:solidFill>
                  <a:schemeClr val="bg1"/>
                </a:solidFill>
              </a:rPr>
              <a:t>défossiliser</a:t>
            </a:r>
            <a:r>
              <a:rPr lang="fr-FR" sz="2800" dirty="0" smtClean="0">
                <a:solidFill>
                  <a:schemeClr val="bg1"/>
                </a:solidFill>
              </a:rPr>
              <a:t> le monde de demain) </a:t>
            </a:r>
            <a:endParaRPr lang="fr-FR" sz="2800" dirty="0">
              <a:solidFill>
                <a:schemeClr val="bg1"/>
              </a:solidFill>
            </a:endParaRPr>
          </a:p>
        </p:txBody>
      </p:sp>
    </p:spTree>
    <p:extLst>
      <p:ext uri="{BB962C8B-B14F-4D97-AF65-F5344CB8AC3E}">
        <p14:creationId xmlns:p14="http://schemas.microsoft.com/office/powerpoint/2010/main" val="41317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electronics, device&#10;&#10;Description automatically generated">
            <a:extLst>
              <a:ext uri="{FF2B5EF4-FFF2-40B4-BE49-F238E27FC236}">
                <a16:creationId xmlns:a16="http://schemas.microsoft.com/office/drawing/2014/main" id="{F7300DFB-5FAF-4CEB-81A5-05E079FBC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711" y="1920359"/>
            <a:ext cx="832596" cy="881381"/>
          </a:xfrm>
          <a:prstGeom prst="rect">
            <a:avLst/>
          </a:prstGeom>
        </p:spPr>
      </p:pic>
      <p:sp>
        <p:nvSpPr>
          <p:cNvPr id="12" name="Rectangle 11"/>
          <p:cNvSpPr/>
          <p:nvPr/>
        </p:nvSpPr>
        <p:spPr>
          <a:xfrm>
            <a:off x="8271971" y="2155953"/>
            <a:ext cx="510076" cy="276999"/>
          </a:xfrm>
          <a:prstGeom prst="rect">
            <a:avLst/>
          </a:prstGeom>
          <a:solidFill>
            <a:srgbClr val="861F41"/>
          </a:solidFill>
        </p:spPr>
        <p:txBody>
          <a:bodyPr wrap="none">
            <a:spAutoFit/>
          </a:bodyPr>
          <a:lstStyle/>
          <a:p>
            <a:pPr fontAlgn="auto">
              <a:spcBef>
                <a:spcPts val="0"/>
              </a:spcBef>
              <a:spcAft>
                <a:spcPts val="0"/>
              </a:spcAft>
              <a:defRPr/>
            </a:pPr>
            <a:r>
              <a:rPr lang="fr-FR" sz="1200" i="0" dirty="0">
                <a:solidFill>
                  <a:prstClr val="white"/>
                </a:solidFill>
                <a:latin typeface="Arial" panose="020B0604020202020204" pitchFamily="34" charset="0"/>
              </a:rPr>
              <a:t>SMF</a:t>
            </a:r>
            <a:endParaRPr lang="en-GB" sz="1200" i="0" dirty="0">
              <a:solidFill>
                <a:prstClr val="white"/>
              </a:solidFill>
              <a:latin typeface="Arial" panose="020B0604020202020204" pitchFamily="34" charset="0"/>
            </a:endParaRPr>
          </a:p>
        </p:txBody>
      </p:sp>
      <p:grpSp>
        <p:nvGrpSpPr>
          <p:cNvPr id="21" name="Groupe 16">
            <a:extLst>
              <a:ext uri="{FF2B5EF4-FFF2-40B4-BE49-F238E27FC236}">
                <a16:creationId xmlns:a16="http://schemas.microsoft.com/office/drawing/2014/main" id="{4A5D4DCE-D673-4FAB-A530-50D5055A24D6}"/>
              </a:ext>
            </a:extLst>
          </p:cNvPr>
          <p:cNvGrpSpPr>
            <a:grpSpLocks noChangeAspect="1"/>
          </p:cNvGrpSpPr>
          <p:nvPr/>
        </p:nvGrpSpPr>
        <p:grpSpPr>
          <a:xfrm>
            <a:off x="518213" y="1333194"/>
            <a:ext cx="1539616" cy="1630007"/>
            <a:chOff x="3615558" y="836712"/>
            <a:chExt cx="1496327" cy="1584177"/>
          </a:xfrm>
        </p:grpSpPr>
        <p:pic>
          <p:nvPicPr>
            <p:cNvPr id="22" name="Picture 6" descr="Afficher l'image d'origine">
              <a:extLst>
                <a:ext uri="{FF2B5EF4-FFF2-40B4-BE49-F238E27FC236}">
                  <a16:creationId xmlns:a16="http://schemas.microsoft.com/office/drawing/2014/main" id="{9A2F8FC9-42B3-4288-BE0E-DBAECA9781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67" t="65822" r="68225" b="16634"/>
            <a:stretch/>
          </p:blipFill>
          <p:spPr bwMode="auto">
            <a:xfrm>
              <a:off x="3615558" y="836712"/>
              <a:ext cx="1496327" cy="15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18">
              <a:extLst>
                <a:ext uri="{FF2B5EF4-FFF2-40B4-BE49-F238E27FC236}">
                  <a16:creationId xmlns:a16="http://schemas.microsoft.com/office/drawing/2014/main" id="{D98E3C13-F506-4946-974C-13088FBD5A7A}"/>
                </a:ext>
              </a:extLst>
            </p:cNvPr>
            <p:cNvSpPr txBox="1"/>
            <p:nvPr/>
          </p:nvSpPr>
          <p:spPr>
            <a:xfrm>
              <a:off x="3995936" y="908720"/>
              <a:ext cx="547146" cy="448685"/>
            </a:xfrm>
            <a:prstGeom prst="rect">
              <a:avLst/>
            </a:prstGeom>
            <a:noFill/>
          </p:spPr>
          <p:txBody>
            <a:bodyPr wrap="none" rtlCol="0">
              <a:spAutoFit/>
            </a:bodyPr>
            <a:lstStyle/>
            <a:p>
              <a:pPr fontAlgn="auto">
                <a:spcBef>
                  <a:spcPts val="0"/>
                </a:spcBef>
                <a:spcAft>
                  <a:spcPts val="0"/>
                </a:spcAft>
                <a:defRPr/>
              </a:pPr>
              <a:r>
                <a:rPr lang="fr-FR" sz="2400" b="1" i="0" dirty="0">
                  <a:solidFill>
                    <a:srgbClr val="FFFF00"/>
                  </a:solidFill>
                  <a:latin typeface="Calibri"/>
                  <a:cs typeface="+mn-cs"/>
                </a:rPr>
                <a:t>SEI</a:t>
              </a:r>
              <a:endParaRPr lang="en-US" sz="2400" b="1" i="0" dirty="0">
                <a:solidFill>
                  <a:srgbClr val="FFFF00"/>
                </a:solidFill>
                <a:latin typeface="Calibri"/>
                <a:cs typeface="+mn-cs"/>
              </a:endParaRPr>
            </a:p>
          </p:txBody>
        </p:sp>
        <p:cxnSp>
          <p:nvCxnSpPr>
            <p:cNvPr id="24" name="Connecteur droit avec flèche 19">
              <a:extLst>
                <a:ext uri="{FF2B5EF4-FFF2-40B4-BE49-F238E27FC236}">
                  <a16:creationId xmlns:a16="http://schemas.microsoft.com/office/drawing/2014/main" id="{D6D93915-C359-4779-A4E0-FDF3A0D9909E}"/>
                </a:ext>
              </a:extLst>
            </p:cNvPr>
            <p:cNvCxnSpPr>
              <a:stCxn id="23" idx="2"/>
            </p:cNvCxnSpPr>
            <p:nvPr/>
          </p:nvCxnSpPr>
          <p:spPr>
            <a:xfrm flipH="1">
              <a:off x="4203015" y="1493495"/>
              <a:ext cx="136926" cy="43204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descr="A close up of a device&#10;&#10;Description automatically generated">
            <a:extLst>
              <a:ext uri="{FF2B5EF4-FFF2-40B4-BE49-F238E27FC236}">
                <a16:creationId xmlns:a16="http://schemas.microsoft.com/office/drawing/2014/main" id="{7BA6D965-D068-49EA-8C96-6F93721BC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55606">
            <a:off x="7800095" y="406591"/>
            <a:ext cx="1434776" cy="1420185"/>
          </a:xfrm>
          <a:prstGeom prst="rect">
            <a:avLst/>
          </a:prstGeom>
        </p:spPr>
      </p:pic>
      <p:sp>
        <p:nvSpPr>
          <p:cNvPr id="29" name="Rectangle 28"/>
          <p:cNvSpPr/>
          <p:nvPr/>
        </p:nvSpPr>
        <p:spPr>
          <a:xfrm>
            <a:off x="369775" y="3115852"/>
            <a:ext cx="1787554" cy="553998"/>
          </a:xfrm>
          <a:prstGeom prst="rect">
            <a:avLst/>
          </a:prstGeom>
        </p:spPr>
        <p:txBody>
          <a:bodyPr wrap="square">
            <a:spAutoFit/>
          </a:bodyPr>
          <a:lstStyle/>
          <a:p>
            <a:pPr algn="ctr" fontAlgn="auto">
              <a:lnSpc>
                <a:spcPts val="1800"/>
              </a:lnSpc>
              <a:spcBef>
                <a:spcPts val="0"/>
              </a:spcBef>
              <a:spcAft>
                <a:spcPts val="0"/>
              </a:spcAft>
              <a:defRPr/>
            </a:pPr>
            <a:r>
              <a:rPr lang="en-GB" sz="2000" i="0" dirty="0">
                <a:solidFill>
                  <a:prstClr val="black"/>
                </a:solidFill>
                <a:cs typeface="+mn-cs"/>
              </a:rPr>
              <a:t>Solid Electrolyte Interphase (SEI)</a:t>
            </a:r>
          </a:p>
        </p:txBody>
      </p:sp>
      <p:sp>
        <p:nvSpPr>
          <p:cNvPr id="30" name="Rectangle 14">
            <a:extLst>
              <a:ext uri="{FF2B5EF4-FFF2-40B4-BE49-F238E27FC236}">
                <a16:creationId xmlns:a16="http://schemas.microsoft.com/office/drawing/2014/main" id="{4A2014FA-45BE-4315-A317-FF3EDEA0D36E}"/>
              </a:ext>
            </a:extLst>
          </p:cNvPr>
          <p:cNvSpPr/>
          <p:nvPr/>
        </p:nvSpPr>
        <p:spPr>
          <a:xfrm>
            <a:off x="-541792" y="6641146"/>
            <a:ext cx="5398242" cy="461665"/>
          </a:xfrm>
          <a:prstGeom prst="rect">
            <a:avLst/>
          </a:prstGeom>
        </p:spPr>
        <p:txBody>
          <a:bodyPr wrap="square">
            <a:spAutoFit/>
          </a:bodyPr>
          <a:lstStyle/>
          <a:p>
            <a:pPr algn="ctr" fontAlgn="auto">
              <a:spcBef>
                <a:spcPts val="0"/>
              </a:spcBef>
              <a:spcAft>
                <a:spcPts val="0"/>
              </a:spcAft>
              <a:defRPr/>
            </a:pPr>
            <a:r>
              <a:rPr lang="fr-FR" sz="1200" i="0" dirty="0">
                <a:solidFill>
                  <a:prstClr val="white"/>
                </a:solidFill>
                <a:cs typeface="+mn-cs"/>
              </a:rPr>
              <a:t>J.M. Tarascon, J. Huang, L. Albero Blanquer;</a:t>
            </a:r>
            <a:r>
              <a:rPr lang="fr-FR" sz="1200" dirty="0">
                <a:solidFill>
                  <a:prstClr val="white"/>
                </a:solidFill>
                <a:cs typeface="+mn-cs"/>
              </a:rPr>
              <a:t> </a:t>
            </a:r>
            <a:r>
              <a:rPr lang="en-US" sz="1200" dirty="0">
                <a:solidFill>
                  <a:prstClr val="white"/>
                </a:solidFill>
                <a:cs typeface="+mn-cs"/>
              </a:rPr>
              <a:t>Patent </a:t>
            </a:r>
            <a:r>
              <a:rPr lang="en-GB" sz="1200" i="0" dirty="0">
                <a:solidFill>
                  <a:prstClr val="white"/>
                </a:solidFill>
                <a:latin typeface="Calibri"/>
                <a:cs typeface="+mn-cs"/>
              </a:rPr>
              <a:t>PCT/FR2020/000091</a:t>
            </a:r>
            <a:endParaRPr lang="fr-FR" sz="1200" i="0" dirty="0">
              <a:solidFill>
                <a:prstClr val="white"/>
              </a:solidFill>
              <a:latin typeface="Calibri"/>
              <a:cs typeface="+mn-cs"/>
            </a:endParaRPr>
          </a:p>
          <a:p>
            <a:pPr algn="ctr" fontAlgn="auto">
              <a:spcBef>
                <a:spcPts val="0"/>
              </a:spcBef>
              <a:spcAft>
                <a:spcPts val="0"/>
              </a:spcAft>
              <a:defRPr/>
            </a:pPr>
            <a:r>
              <a:rPr lang="en-US" sz="1200" dirty="0">
                <a:solidFill>
                  <a:prstClr val="white"/>
                </a:solidFill>
                <a:cs typeface="+mn-cs"/>
              </a:rPr>
              <a:t> WO2021/198720A1</a:t>
            </a:r>
            <a:endParaRPr lang="fr-FR" sz="1200" i="0" dirty="0">
              <a:solidFill>
                <a:prstClr val="white"/>
              </a:solidFill>
              <a:cs typeface="+mn-cs"/>
            </a:endParaRPr>
          </a:p>
        </p:txBody>
      </p:sp>
      <p:sp>
        <p:nvSpPr>
          <p:cNvPr id="32" name="ZoneTexte 2">
            <a:extLst>
              <a:ext uri="{FF2B5EF4-FFF2-40B4-BE49-F238E27FC236}">
                <a16:creationId xmlns:a16="http://schemas.microsoft.com/office/drawing/2014/main" id="{78B0613B-C30F-46C3-8B0C-AC480E31364F}"/>
              </a:ext>
            </a:extLst>
          </p:cNvPr>
          <p:cNvSpPr txBox="1"/>
          <p:nvPr/>
        </p:nvSpPr>
        <p:spPr>
          <a:xfrm>
            <a:off x="-331381" y="731430"/>
            <a:ext cx="7772885" cy="400110"/>
          </a:xfrm>
          <a:prstGeom prst="rect">
            <a:avLst/>
          </a:prstGeom>
          <a:noFill/>
        </p:spPr>
        <p:txBody>
          <a:bodyPr wrap="square" rtlCol="0">
            <a:spAutoFit/>
          </a:bodyPr>
          <a:lstStyle>
            <a:defPPr>
              <a:defRPr lang="fr-FR"/>
            </a:defPPr>
            <a:lvl1pPr marL="342900" indent="-342900" algn="ctr">
              <a:buFont typeface="Wingdings" panose="05000000000000000000" pitchFamily="2" charset="2"/>
              <a:buChar char="q"/>
              <a:defRPr sz="2400">
                <a:solidFill>
                  <a:srgbClr val="C00000"/>
                </a:solidFill>
                <a:latin typeface="Arial" panose="020B0604020202020204" pitchFamily="34" charset="0"/>
                <a:cs typeface="Arial" panose="020B0604020202020204" pitchFamily="34" charset="0"/>
              </a:defRPr>
            </a:lvl1pPr>
          </a:lstStyle>
          <a:p>
            <a:pPr marL="0" indent="0" fontAlgn="auto">
              <a:spcBef>
                <a:spcPts val="0"/>
              </a:spcBef>
              <a:spcAft>
                <a:spcPts val="0"/>
              </a:spcAft>
              <a:buNone/>
              <a:defRPr/>
            </a:pPr>
            <a:r>
              <a:rPr lang="en-GB" sz="2000" i="0" dirty="0" err="1" smtClean="0">
                <a:solidFill>
                  <a:prstClr val="black"/>
                </a:solidFill>
                <a:latin typeface="Arial Narrow" panose="020B0606020202030204" pitchFamily="34" charset="0"/>
              </a:rPr>
              <a:t>Surveiller</a:t>
            </a:r>
            <a:r>
              <a:rPr lang="en-GB" sz="2000" i="0" dirty="0" smtClean="0">
                <a:solidFill>
                  <a:prstClr val="black"/>
                </a:solidFill>
                <a:latin typeface="Arial Narrow" panose="020B0606020202030204" pitchFamily="34" charset="0"/>
              </a:rPr>
              <a:t> la </a:t>
            </a:r>
            <a:r>
              <a:rPr lang="en-GB" sz="2000" i="0" dirty="0" err="1" smtClean="0">
                <a:solidFill>
                  <a:prstClr val="black"/>
                </a:solidFill>
                <a:latin typeface="Arial Narrow" panose="020B0606020202030204" pitchFamily="34" charset="0"/>
              </a:rPr>
              <a:t>chimie</a:t>
            </a:r>
            <a:r>
              <a:rPr lang="en-GB" sz="2000" i="0" dirty="0" smtClean="0">
                <a:solidFill>
                  <a:prstClr val="black"/>
                </a:solidFill>
                <a:latin typeface="Arial Narrow" panose="020B0606020202030204" pitchFamily="34" charset="0"/>
              </a:rPr>
              <a:t> de la </a:t>
            </a:r>
            <a:r>
              <a:rPr lang="en-GB" sz="2000" i="0" dirty="0" err="1" smtClean="0">
                <a:solidFill>
                  <a:prstClr val="black"/>
                </a:solidFill>
                <a:latin typeface="Arial Narrow" panose="020B0606020202030204" pitchFamily="34" charset="0"/>
              </a:rPr>
              <a:t>batterie</a:t>
            </a:r>
            <a:r>
              <a:rPr lang="en-GB" sz="2000" i="0" dirty="0" smtClean="0">
                <a:solidFill>
                  <a:prstClr val="black"/>
                </a:solidFill>
                <a:latin typeface="Arial Narrow" panose="020B0606020202030204" pitchFamily="34" charset="0"/>
              </a:rPr>
              <a:t> et </a:t>
            </a:r>
            <a:r>
              <a:rPr lang="en-GB" sz="2000" i="0" dirty="0" err="1" smtClean="0">
                <a:solidFill>
                  <a:prstClr val="black"/>
                </a:solidFill>
                <a:latin typeface="Arial Narrow" panose="020B0606020202030204" pitchFamily="34" charset="0"/>
              </a:rPr>
              <a:t>maîtriser</a:t>
            </a:r>
            <a:r>
              <a:rPr lang="en-GB" sz="2000" i="0" dirty="0" smtClean="0">
                <a:solidFill>
                  <a:prstClr val="black"/>
                </a:solidFill>
                <a:latin typeface="Arial Narrow" panose="020B0606020202030204" pitchFamily="34" charset="0"/>
              </a:rPr>
              <a:t> la formation de la SEI </a:t>
            </a:r>
            <a:endParaRPr lang="en-GB" sz="2000" i="0" dirty="0">
              <a:solidFill>
                <a:prstClr val="black"/>
              </a:solidFill>
              <a:latin typeface="Arial Narrow" panose="020B0606020202030204" pitchFamily="34" charset="0"/>
            </a:endParaRPr>
          </a:p>
        </p:txBody>
      </p:sp>
      <p:sp>
        <p:nvSpPr>
          <p:cNvPr id="33" name="Chevron 5"/>
          <p:cNvSpPr/>
          <p:nvPr/>
        </p:nvSpPr>
        <p:spPr>
          <a:xfrm>
            <a:off x="66399" y="795183"/>
            <a:ext cx="350098" cy="310329"/>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latin typeface="Calibri"/>
            </a:endParaRPr>
          </a:p>
        </p:txBody>
      </p:sp>
      <p:sp>
        <p:nvSpPr>
          <p:cNvPr id="31" name="Rectangle 30"/>
          <p:cNvSpPr/>
          <p:nvPr/>
        </p:nvSpPr>
        <p:spPr>
          <a:xfrm>
            <a:off x="7925797" y="1490173"/>
            <a:ext cx="1189749" cy="338554"/>
          </a:xfrm>
          <a:prstGeom prst="rect">
            <a:avLst/>
          </a:prstGeom>
        </p:spPr>
        <p:txBody>
          <a:bodyPr wrap="none">
            <a:spAutoFit/>
          </a:bodyPr>
          <a:lstStyle/>
          <a:p>
            <a:pPr fontAlgn="auto">
              <a:spcBef>
                <a:spcPts val="0"/>
              </a:spcBef>
              <a:spcAft>
                <a:spcPts val="0"/>
              </a:spcAft>
              <a:defRPr/>
            </a:pPr>
            <a:r>
              <a:rPr lang="en-GB" sz="1600" i="0" dirty="0">
                <a:solidFill>
                  <a:prstClr val="black"/>
                </a:solidFill>
                <a:cs typeface="+mn-cs"/>
              </a:rPr>
              <a:t>Na-ion 18650</a:t>
            </a:r>
          </a:p>
        </p:txBody>
      </p:sp>
      <p:sp>
        <p:nvSpPr>
          <p:cNvPr id="3" name="ZoneTexte 2"/>
          <p:cNvSpPr txBox="1"/>
          <p:nvPr/>
        </p:nvSpPr>
        <p:spPr>
          <a:xfrm>
            <a:off x="1252365" y="1850558"/>
            <a:ext cx="806631" cy="555537"/>
          </a:xfrm>
          <a:prstGeom prst="rect">
            <a:avLst/>
          </a:prstGeom>
          <a:noFill/>
        </p:spPr>
        <p:txBody>
          <a:bodyPr wrap="none" rtlCol="0">
            <a:spAutoFit/>
          </a:bodyPr>
          <a:lstStyle/>
          <a:p>
            <a:pPr algn="ctr">
              <a:lnSpc>
                <a:spcPts val="1200"/>
              </a:lnSpc>
            </a:pPr>
            <a:r>
              <a:rPr lang="fr-FR" sz="1400" dirty="0" err="1">
                <a:solidFill>
                  <a:srgbClr val="FFFF00"/>
                </a:solidFill>
              </a:rPr>
              <a:t>Parasitic</a:t>
            </a:r>
            <a:r>
              <a:rPr lang="fr-FR" sz="1400" dirty="0">
                <a:solidFill>
                  <a:srgbClr val="FFFF00"/>
                </a:solidFill>
              </a:rPr>
              <a:t> </a:t>
            </a:r>
          </a:p>
          <a:p>
            <a:pPr algn="ctr">
              <a:lnSpc>
                <a:spcPts val="1200"/>
              </a:lnSpc>
            </a:pPr>
            <a:r>
              <a:rPr lang="fr-FR" sz="1400" dirty="0" err="1">
                <a:solidFill>
                  <a:srgbClr val="FFFF00"/>
                </a:solidFill>
              </a:rPr>
              <a:t>chemical</a:t>
            </a:r>
            <a:r>
              <a:rPr lang="fr-FR" sz="1400" dirty="0">
                <a:solidFill>
                  <a:srgbClr val="FFFF00"/>
                </a:solidFill>
              </a:rPr>
              <a:t> </a:t>
            </a:r>
          </a:p>
          <a:p>
            <a:pPr algn="ctr">
              <a:lnSpc>
                <a:spcPts val="1200"/>
              </a:lnSpc>
            </a:pPr>
            <a:r>
              <a:rPr lang="fr-FR" sz="1400" dirty="0" err="1">
                <a:solidFill>
                  <a:srgbClr val="FFFF00"/>
                </a:solidFill>
              </a:rPr>
              <a:t>reaction</a:t>
            </a:r>
            <a:r>
              <a:rPr lang="fr-FR" sz="1400" dirty="0">
                <a:solidFill>
                  <a:srgbClr val="FFFF00"/>
                </a:solidFill>
              </a:rPr>
              <a:t> </a:t>
            </a:r>
          </a:p>
        </p:txBody>
      </p:sp>
      <p:grpSp>
        <p:nvGrpSpPr>
          <p:cNvPr id="36" name="Group 13">
            <a:extLst>
              <a:ext uri="{FF2B5EF4-FFF2-40B4-BE49-F238E27FC236}">
                <a16:creationId xmlns:a16="http://schemas.microsoft.com/office/drawing/2014/main" id="{8A81A22E-CFB2-40A3-8933-0143FAF1F70D}"/>
              </a:ext>
            </a:extLst>
          </p:cNvPr>
          <p:cNvGrpSpPr/>
          <p:nvPr/>
        </p:nvGrpSpPr>
        <p:grpSpPr>
          <a:xfrm>
            <a:off x="1964458" y="1352224"/>
            <a:ext cx="5744982" cy="4343855"/>
            <a:chOff x="3302705" y="1452904"/>
            <a:chExt cx="5711006" cy="4370269"/>
          </a:xfrm>
        </p:grpSpPr>
        <p:pic>
          <p:nvPicPr>
            <p:cNvPr id="39" name="Picture 10" descr="A close up of a map&#10;&#10;Description automatically generated">
              <a:extLst>
                <a:ext uri="{FF2B5EF4-FFF2-40B4-BE49-F238E27FC236}">
                  <a16:creationId xmlns:a16="http://schemas.microsoft.com/office/drawing/2014/main" id="{889977B9-C4A2-46A5-819E-E86F143E594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2705" y="1452904"/>
              <a:ext cx="5711006" cy="4370269"/>
            </a:xfrm>
            <a:prstGeom prst="rect">
              <a:avLst/>
            </a:prstGeom>
          </p:spPr>
        </p:pic>
        <p:sp>
          <p:nvSpPr>
            <p:cNvPr id="40" name="ZoneTexte 39"/>
            <p:cNvSpPr txBox="1"/>
            <p:nvPr/>
          </p:nvSpPr>
          <p:spPr>
            <a:xfrm>
              <a:off x="5908433" y="4335760"/>
              <a:ext cx="1649686" cy="321583"/>
            </a:xfrm>
            <a:prstGeom prst="rect">
              <a:avLst/>
            </a:prstGeom>
            <a:noFill/>
          </p:spPr>
          <p:txBody>
            <a:bodyPr wrap="square" rtlCol="0">
              <a:spAutoFit/>
            </a:bodyPr>
            <a:lstStyle/>
            <a:p>
              <a:r>
                <a:rPr lang="fr-FR" sz="1477" dirty="0">
                  <a:solidFill>
                    <a:srgbClr val="EA9D48"/>
                  </a:solidFill>
                  <a:latin typeface="Symbol" panose="05050102010706020507" pitchFamily="18" charset="2"/>
                </a:rPr>
                <a:t>D </a:t>
              </a:r>
              <a:r>
                <a:rPr lang="fr-FR" sz="1477" dirty="0">
                  <a:solidFill>
                    <a:srgbClr val="EA9D48"/>
                  </a:solidFill>
                  <a:latin typeface="Symbol" panose="05050102010706020507" pitchFamily="18" charset="2"/>
                  <a:sym typeface="Symbol" panose="05050102010706020507" pitchFamily="18" charset="2"/>
                </a:rPr>
                <a:t> </a:t>
              </a:r>
              <a:r>
                <a:rPr lang="fr-FR" sz="1477" dirty="0">
                  <a:solidFill>
                    <a:srgbClr val="EA9D48"/>
                  </a:solidFill>
                  <a:sym typeface="Symbol" panose="05050102010706020507" pitchFamily="18" charset="2"/>
                </a:rPr>
                <a:t>0.05°C</a:t>
              </a:r>
              <a:endParaRPr lang="en-US" sz="1477" dirty="0">
                <a:solidFill>
                  <a:srgbClr val="EA9D48"/>
                </a:solidFill>
              </a:endParaRPr>
            </a:p>
          </p:txBody>
        </p:sp>
      </p:grpSp>
      <p:sp>
        <p:nvSpPr>
          <p:cNvPr id="41" name="Rectangle 40"/>
          <p:cNvSpPr/>
          <p:nvPr/>
        </p:nvSpPr>
        <p:spPr>
          <a:xfrm>
            <a:off x="433314" y="39001"/>
            <a:ext cx="9376285" cy="584775"/>
          </a:xfrm>
          <a:prstGeom prst="rect">
            <a:avLst/>
          </a:prstGeom>
        </p:spPr>
        <p:txBody>
          <a:bodyPr wrap="none">
            <a:spAutoFit/>
          </a:bodyPr>
          <a:lstStyle/>
          <a:p>
            <a:pPr algn="ctr"/>
            <a:r>
              <a:rPr lang="fr-FR" sz="3200" i="1" dirty="0">
                <a:solidFill>
                  <a:schemeClr val="bg1"/>
                </a:solidFill>
                <a:latin typeface="Arial Narrow" panose="020B0606020202030204" pitchFamily="34" charset="0"/>
              </a:rPr>
              <a:t>Suivi de la vie intime des batteries via des capteurs optiques </a:t>
            </a:r>
            <a:endParaRPr lang="fr-FR" sz="3200" b="0" i="1" dirty="0">
              <a:solidFill>
                <a:schemeClr val="bg1"/>
              </a:solidFill>
              <a:latin typeface="Arial Narrow" panose="020B0606020202030204" pitchFamily="34" charset="0"/>
            </a:endParaRPr>
          </a:p>
        </p:txBody>
      </p:sp>
      <p:sp>
        <p:nvSpPr>
          <p:cNvPr id="37" name="ZoneTexte 36"/>
          <p:cNvSpPr txBox="1"/>
          <p:nvPr/>
        </p:nvSpPr>
        <p:spPr>
          <a:xfrm>
            <a:off x="267887" y="5917158"/>
            <a:ext cx="8742603" cy="656590"/>
          </a:xfrm>
          <a:prstGeom prst="rect">
            <a:avLst/>
          </a:prstGeom>
          <a:solidFill>
            <a:srgbClr val="0070C0"/>
          </a:solidFill>
          <a:ln>
            <a:noFill/>
          </a:ln>
        </p:spPr>
        <p:txBody>
          <a:bodyPr wrap="square" rtlCol="0">
            <a:spAutoFit/>
          </a:bodyPr>
          <a:lstStyle/>
          <a:p>
            <a:pPr algn="ctr" fontAlgn="auto">
              <a:lnSpc>
                <a:spcPts val="2200"/>
              </a:lnSpc>
              <a:spcBef>
                <a:spcPts val="0"/>
              </a:spcBef>
              <a:spcAft>
                <a:spcPts val="0"/>
              </a:spcAft>
              <a:defRPr/>
            </a:pPr>
            <a:r>
              <a:rPr lang="fr-FR" sz="2400" dirty="0">
                <a:solidFill>
                  <a:schemeClr val="bg1"/>
                </a:solidFill>
              </a:rPr>
              <a:t>Détection des réactions </a:t>
            </a:r>
            <a:r>
              <a:rPr lang="fr-FR" sz="2400" dirty="0">
                <a:solidFill>
                  <a:srgbClr val="FFFF00"/>
                </a:solidFill>
              </a:rPr>
              <a:t>parasites préjudiciables </a:t>
            </a:r>
            <a:r>
              <a:rPr lang="fr-FR" sz="2400" dirty="0">
                <a:solidFill>
                  <a:schemeClr val="bg1"/>
                </a:solidFill>
              </a:rPr>
              <a:t>à la vie de la </a:t>
            </a:r>
            <a:r>
              <a:rPr lang="fr-FR" sz="2400" dirty="0" smtClean="0">
                <a:solidFill>
                  <a:schemeClr val="bg1"/>
                </a:solidFill>
              </a:rPr>
              <a:t>batterie +  faciliter le choix d’électrolytes pour une formation </a:t>
            </a:r>
            <a:r>
              <a:rPr lang="fr-FR" sz="2400" dirty="0" smtClean="0">
                <a:solidFill>
                  <a:srgbClr val="FFFF00"/>
                </a:solidFill>
              </a:rPr>
              <a:t>contrôlée</a:t>
            </a:r>
            <a:r>
              <a:rPr lang="fr-FR" sz="2400" dirty="0" smtClean="0">
                <a:solidFill>
                  <a:schemeClr val="bg1"/>
                </a:solidFill>
              </a:rPr>
              <a:t> de la SEI </a:t>
            </a:r>
            <a:endParaRPr lang="fr-FR" sz="2200" i="0" dirty="0">
              <a:solidFill>
                <a:prstClr val="white"/>
              </a:solidFill>
              <a:cs typeface="+mn-cs"/>
            </a:endParaRPr>
          </a:p>
        </p:txBody>
      </p:sp>
      <p:sp>
        <p:nvSpPr>
          <p:cNvPr id="42" name="ZoneTexte 41"/>
          <p:cNvSpPr txBox="1"/>
          <p:nvPr/>
        </p:nvSpPr>
        <p:spPr>
          <a:xfrm>
            <a:off x="5274378" y="6628273"/>
            <a:ext cx="4634602" cy="275909"/>
          </a:xfrm>
          <a:prstGeom prst="rect">
            <a:avLst/>
          </a:prstGeom>
          <a:noFill/>
        </p:spPr>
        <p:txBody>
          <a:bodyPr wrap="none" rtlCol="0">
            <a:spAutoFit/>
          </a:bodyPr>
          <a:lstStyle/>
          <a:p>
            <a:pPr defTabSz="844083" fontAlgn="base">
              <a:spcBef>
                <a:spcPct val="0"/>
              </a:spcBef>
              <a:spcAft>
                <a:spcPct val="0"/>
              </a:spcAft>
            </a:pPr>
            <a:r>
              <a:rPr lang="fr-FR" sz="1193" i="1" dirty="0">
                <a:solidFill>
                  <a:prstClr val="white"/>
                </a:solidFill>
                <a:latin typeface="Arial Narrow" pitchFamily="34" charset="0"/>
                <a:cs typeface="Arial" pitchFamily="34" charset="0"/>
              </a:rPr>
              <a:t>J. Huang, L. Albero Blanquer , J.M. Tarascon et al , Nature </a:t>
            </a:r>
            <a:r>
              <a:rPr lang="fr-FR" sz="1193" i="1" dirty="0" err="1">
                <a:solidFill>
                  <a:prstClr val="white"/>
                </a:solidFill>
                <a:latin typeface="Arial Narrow" pitchFamily="34" charset="0"/>
                <a:cs typeface="Arial" pitchFamily="34" charset="0"/>
              </a:rPr>
              <a:t>energy</a:t>
            </a:r>
            <a:r>
              <a:rPr lang="fr-FR" sz="1193" i="1" dirty="0">
                <a:solidFill>
                  <a:prstClr val="white"/>
                </a:solidFill>
                <a:latin typeface="Arial Narrow" pitchFamily="34" charset="0"/>
                <a:cs typeface="Arial" pitchFamily="34" charset="0"/>
              </a:rPr>
              <a:t> August 2020</a:t>
            </a:r>
          </a:p>
        </p:txBody>
      </p:sp>
      <p:grpSp>
        <p:nvGrpSpPr>
          <p:cNvPr id="6" name="Groupe 5"/>
          <p:cNvGrpSpPr/>
          <p:nvPr/>
        </p:nvGrpSpPr>
        <p:grpSpPr>
          <a:xfrm>
            <a:off x="416497" y="1340768"/>
            <a:ext cx="8897583" cy="4507028"/>
            <a:chOff x="416497" y="1340768"/>
            <a:chExt cx="8897583" cy="4507028"/>
          </a:xfrm>
        </p:grpSpPr>
        <p:grpSp>
          <p:nvGrpSpPr>
            <p:cNvPr id="25" name="Groupe 24"/>
            <p:cNvGrpSpPr/>
            <p:nvPr/>
          </p:nvGrpSpPr>
          <p:grpSpPr>
            <a:xfrm>
              <a:off x="416497" y="1340768"/>
              <a:ext cx="8897583" cy="4507028"/>
              <a:chOff x="35496" y="1340768"/>
              <a:chExt cx="8897583" cy="4507028"/>
            </a:xfrm>
          </p:grpSpPr>
          <p:grpSp>
            <p:nvGrpSpPr>
              <p:cNvPr id="20" name="Groupe 19"/>
              <p:cNvGrpSpPr/>
              <p:nvPr/>
            </p:nvGrpSpPr>
            <p:grpSpPr>
              <a:xfrm>
                <a:off x="35496" y="1340768"/>
                <a:ext cx="8897583" cy="4507028"/>
                <a:chOff x="35496" y="1340768"/>
                <a:chExt cx="8897583" cy="4507028"/>
              </a:xfrm>
            </p:grpSpPr>
            <p:pic>
              <p:nvPicPr>
                <p:cNvPr id="9" name="Picture 8" descr="A picture containing sitting, cup, mouse, computer&#10;&#10;Description automatically generated">
                  <a:extLst>
                    <a:ext uri="{FF2B5EF4-FFF2-40B4-BE49-F238E27FC236}">
                      <a16:creationId xmlns:a16="http://schemas.microsoft.com/office/drawing/2014/main" id="{FDA6A351-BD03-4DB7-B41B-B2EE78FCF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0150" y="2956966"/>
                  <a:ext cx="848917" cy="925403"/>
                </a:xfrm>
                <a:prstGeom prst="rect">
                  <a:avLst/>
                </a:prstGeom>
              </p:spPr>
            </p:pic>
            <p:pic>
              <p:nvPicPr>
                <p:cNvPr id="11" name="Picture 10">
                  <a:extLst>
                    <a:ext uri="{FF2B5EF4-FFF2-40B4-BE49-F238E27FC236}">
                      <a16:creationId xmlns:a16="http://schemas.microsoft.com/office/drawing/2014/main" id="{C63CD53A-CBDD-4239-A149-BE194CFB6135}"/>
                    </a:ext>
                  </a:extLst>
                </p:cNvPr>
                <p:cNvPicPr>
                  <a:picLocks noChangeAspect="1"/>
                </p:cNvPicPr>
                <p:nvPr/>
              </p:nvPicPr>
              <p:blipFill>
                <a:blip r:embed="rId8"/>
                <a:stretch>
                  <a:fillRect/>
                </a:stretch>
              </p:blipFill>
              <p:spPr>
                <a:xfrm>
                  <a:off x="7480915" y="4338256"/>
                  <a:ext cx="1452164" cy="904691"/>
                </a:xfrm>
                <a:prstGeom prst="rect">
                  <a:avLst/>
                </a:prstGeom>
              </p:spPr>
            </p:pic>
            <p:grpSp>
              <p:nvGrpSpPr>
                <p:cNvPr id="5" name="Grupo 4">
                  <a:extLst>
                    <a:ext uri="{FF2B5EF4-FFF2-40B4-BE49-F238E27FC236}">
                      <a16:creationId xmlns:a16="http://schemas.microsoft.com/office/drawing/2014/main" id="{F132EF8A-9969-4FC8-9707-7D02C2C4AC63}"/>
                    </a:ext>
                  </a:extLst>
                </p:cNvPr>
                <p:cNvGrpSpPr/>
                <p:nvPr/>
              </p:nvGrpSpPr>
              <p:grpSpPr>
                <a:xfrm>
                  <a:off x="35496" y="3669852"/>
                  <a:ext cx="1715863" cy="1448295"/>
                  <a:chOff x="281928" y="4263174"/>
                  <a:chExt cx="2095917" cy="1477389"/>
                </a:xfrm>
              </p:grpSpPr>
              <p:pic>
                <p:nvPicPr>
                  <p:cNvPr id="28674" name="Picture 2" descr="Tear Gas Icon On White Round Vector Button Stock Illustration - Download  Image Now - iStock">
                    <a:extLst>
                      <a:ext uri="{FF2B5EF4-FFF2-40B4-BE49-F238E27FC236}">
                        <a16:creationId xmlns:a16="http://schemas.microsoft.com/office/drawing/2014/main" id="{519B198C-9610-47AB-AA3F-BD33CF42632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94" t="10976" r="14973" b="14629"/>
                  <a:stretch/>
                </p:blipFill>
                <p:spPr bwMode="auto">
                  <a:xfrm>
                    <a:off x="281928" y="4263174"/>
                    <a:ext cx="1085832" cy="1477389"/>
                  </a:xfrm>
                  <a:prstGeom prst="ellipse">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F735F31-4987-4A45-853F-E9741FE30514}"/>
                      </a:ext>
                    </a:extLst>
                  </p:cNvPr>
                  <p:cNvSpPr txBox="1"/>
                  <p:nvPr/>
                </p:nvSpPr>
                <p:spPr>
                  <a:xfrm>
                    <a:off x="1161501" y="4650142"/>
                    <a:ext cx="1216344" cy="376751"/>
                  </a:xfrm>
                  <a:prstGeom prst="rect">
                    <a:avLst/>
                  </a:prstGeom>
                  <a:noFill/>
                </p:spPr>
                <p:txBody>
                  <a:bodyPr wrap="none" rtlCol="0">
                    <a:spAutoFit/>
                  </a:bodyPr>
                  <a:lstStyle/>
                  <a:p>
                    <a:pPr fontAlgn="auto">
                      <a:spcBef>
                        <a:spcPts val="0"/>
                      </a:spcBef>
                      <a:spcAft>
                        <a:spcPts val="0"/>
                      </a:spcAft>
                      <a:defRPr/>
                    </a:pPr>
                    <a:r>
                      <a:rPr lang="en-US" i="0" dirty="0">
                        <a:solidFill>
                          <a:srgbClr val="0000FF"/>
                        </a:solidFill>
                        <a:cs typeface="+mn-cs"/>
                      </a:rPr>
                      <a:t>Gassing↑</a:t>
                    </a:r>
                  </a:p>
                </p:txBody>
              </p:sp>
            </p:grpSp>
            <p:grpSp>
              <p:nvGrpSpPr>
                <p:cNvPr id="50" name="Group 23">
                  <a:extLst>
                    <a:ext uri="{FF2B5EF4-FFF2-40B4-BE49-F238E27FC236}">
                      <a16:creationId xmlns:a16="http://schemas.microsoft.com/office/drawing/2014/main" id="{137A5AC5-BB34-4A4D-8F96-9E478C79E9D3}"/>
                    </a:ext>
                  </a:extLst>
                </p:cNvPr>
                <p:cNvGrpSpPr/>
                <p:nvPr/>
              </p:nvGrpSpPr>
              <p:grpSpPr>
                <a:xfrm>
                  <a:off x="1691680" y="1340768"/>
                  <a:ext cx="5733384" cy="4507028"/>
                  <a:chOff x="-1881246" y="1865690"/>
                  <a:chExt cx="5711176" cy="4370400"/>
                </a:xfrm>
              </p:grpSpPr>
              <p:pic>
                <p:nvPicPr>
                  <p:cNvPr id="51" name="Picture 22">
                    <a:extLst>
                      <a:ext uri="{FF2B5EF4-FFF2-40B4-BE49-F238E27FC236}">
                        <a16:creationId xmlns:a16="http://schemas.microsoft.com/office/drawing/2014/main" id="{36A89242-7924-43FA-BCF4-69D7CD71B93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881246" y="1865690"/>
                    <a:ext cx="5711176" cy="4370400"/>
                  </a:xfrm>
                  <a:prstGeom prst="rect">
                    <a:avLst/>
                  </a:prstGeom>
                </p:spPr>
              </p:pic>
              <p:sp>
                <p:nvSpPr>
                  <p:cNvPr id="52" name="ZoneTexte 15"/>
                  <p:cNvSpPr txBox="1"/>
                  <p:nvPr/>
                </p:nvSpPr>
                <p:spPr>
                  <a:xfrm>
                    <a:off x="670195" y="3429000"/>
                    <a:ext cx="1649686" cy="309949"/>
                  </a:xfrm>
                  <a:prstGeom prst="rect">
                    <a:avLst/>
                  </a:prstGeom>
                  <a:noFill/>
                </p:spPr>
                <p:txBody>
                  <a:bodyPr wrap="square" rtlCol="0">
                    <a:spAutoFit/>
                  </a:bodyPr>
                  <a:lstStyle/>
                  <a:p>
                    <a:r>
                      <a:rPr lang="fr-FR" sz="1477" dirty="0">
                        <a:solidFill>
                          <a:srgbClr val="4472C4"/>
                        </a:solidFill>
                        <a:latin typeface="Symbol" panose="05050102010706020507" pitchFamily="18" charset="2"/>
                      </a:rPr>
                      <a:t>D </a:t>
                    </a:r>
                    <a:r>
                      <a:rPr lang="fr-FR" sz="1477" dirty="0">
                        <a:solidFill>
                          <a:srgbClr val="4472C4"/>
                        </a:solidFill>
                        <a:latin typeface="Symbol" panose="05050102010706020507" pitchFamily="18" charset="2"/>
                        <a:sym typeface="Symbol" panose="05050102010706020507" pitchFamily="18" charset="2"/>
                      </a:rPr>
                      <a:t> </a:t>
                    </a:r>
                    <a:r>
                      <a:rPr lang="fr-FR" sz="1477" dirty="0">
                        <a:solidFill>
                          <a:srgbClr val="4472C4"/>
                        </a:solidFill>
                        <a:sym typeface="Symbol" panose="05050102010706020507" pitchFamily="18" charset="2"/>
                      </a:rPr>
                      <a:t>0.01MPa</a:t>
                    </a:r>
                    <a:endParaRPr lang="en-US" sz="1477" dirty="0">
                      <a:solidFill>
                        <a:srgbClr val="4472C4"/>
                      </a:solidFill>
                    </a:endParaRPr>
                  </a:p>
                </p:txBody>
              </p:sp>
              <p:sp>
                <p:nvSpPr>
                  <p:cNvPr id="54" name="ZoneTexte 15">
                    <a:extLst>
                      <a:ext uri="{FF2B5EF4-FFF2-40B4-BE49-F238E27FC236}">
                        <a16:creationId xmlns:a16="http://schemas.microsoft.com/office/drawing/2014/main" id="{54D097D0-1404-4031-A2C8-F3FA905B3C1B}"/>
                      </a:ext>
                    </a:extLst>
                  </p:cNvPr>
                  <p:cNvSpPr txBox="1"/>
                  <p:nvPr/>
                </p:nvSpPr>
                <p:spPr>
                  <a:xfrm>
                    <a:off x="483207" y="4748678"/>
                    <a:ext cx="1649686" cy="364975"/>
                  </a:xfrm>
                  <a:prstGeom prst="rect">
                    <a:avLst/>
                  </a:prstGeom>
                  <a:noFill/>
                </p:spPr>
                <p:txBody>
                  <a:bodyPr wrap="square" rtlCol="0">
                    <a:spAutoFit/>
                  </a:bodyPr>
                  <a:lstStyle/>
                  <a:p>
                    <a:r>
                      <a:rPr lang="fr-FR" sz="1846" dirty="0">
                        <a:solidFill>
                          <a:srgbClr val="EA9D48"/>
                        </a:solidFill>
                        <a:latin typeface="Symbol" panose="05050102010706020507" pitchFamily="18" charset="2"/>
                      </a:rPr>
                      <a:t>D </a:t>
                    </a:r>
                    <a:r>
                      <a:rPr lang="fr-FR" sz="1846" dirty="0">
                        <a:solidFill>
                          <a:srgbClr val="EA9D48"/>
                        </a:solidFill>
                        <a:latin typeface="Symbol" panose="05050102010706020507" pitchFamily="18" charset="2"/>
                        <a:sym typeface="Symbol" panose="05050102010706020507" pitchFamily="18" charset="2"/>
                      </a:rPr>
                      <a:t> </a:t>
                    </a:r>
                    <a:r>
                      <a:rPr lang="fr-FR" sz="1846" dirty="0">
                        <a:solidFill>
                          <a:srgbClr val="EA9D48"/>
                        </a:solidFill>
                        <a:sym typeface="Symbol" panose="05050102010706020507" pitchFamily="18" charset="2"/>
                      </a:rPr>
                      <a:t>0.02°C</a:t>
                    </a:r>
                    <a:endParaRPr lang="en-US" sz="1846" dirty="0">
                      <a:solidFill>
                        <a:srgbClr val="EA9D48"/>
                      </a:solidFill>
                    </a:endParaRPr>
                  </a:p>
                </p:txBody>
              </p:sp>
            </p:grpSp>
          </p:grpSp>
          <p:sp>
            <p:nvSpPr>
              <p:cNvPr id="13" name="Rectangle 12"/>
              <p:cNvSpPr/>
              <p:nvPr/>
            </p:nvSpPr>
            <p:spPr>
              <a:xfrm>
                <a:off x="7814710" y="3419667"/>
                <a:ext cx="534100" cy="276999"/>
              </a:xfrm>
              <a:prstGeom prst="rect">
                <a:avLst/>
              </a:prstGeom>
              <a:solidFill>
                <a:srgbClr val="861F41"/>
              </a:solidFill>
            </p:spPr>
            <p:txBody>
              <a:bodyPr wrap="square">
                <a:spAutoFit/>
              </a:bodyPr>
              <a:lstStyle/>
              <a:p>
                <a:pPr fontAlgn="auto">
                  <a:spcBef>
                    <a:spcPts val="0"/>
                  </a:spcBef>
                  <a:spcAft>
                    <a:spcPts val="0"/>
                  </a:spcAft>
                  <a:defRPr/>
                </a:pPr>
                <a:r>
                  <a:rPr lang="fr-FR" sz="1200" i="0" dirty="0">
                    <a:solidFill>
                      <a:prstClr val="white"/>
                    </a:solidFill>
                    <a:latin typeface="Arial" panose="020B0604020202020204" pitchFamily="34" charset="0"/>
                  </a:rPr>
                  <a:t>MOF</a:t>
                </a:r>
                <a:endParaRPr lang="en-GB" sz="1200" i="0" dirty="0">
                  <a:solidFill>
                    <a:prstClr val="white"/>
                  </a:solidFill>
                  <a:latin typeface="Arial" panose="020B0604020202020204" pitchFamily="34" charset="0"/>
                </a:endParaRPr>
              </a:p>
            </p:txBody>
          </p:sp>
        </p:grpSp>
        <p:grpSp>
          <p:nvGrpSpPr>
            <p:cNvPr id="34" name="Groupe 33"/>
            <p:cNvGrpSpPr/>
            <p:nvPr/>
          </p:nvGrpSpPr>
          <p:grpSpPr>
            <a:xfrm>
              <a:off x="3103564" y="2231251"/>
              <a:ext cx="1707950" cy="1188416"/>
              <a:chOff x="2180247" y="2260495"/>
              <a:chExt cx="1707950" cy="1188416"/>
            </a:xfrm>
          </p:grpSpPr>
          <p:sp>
            <p:nvSpPr>
              <p:cNvPr id="35" name="ZoneTexte 3"/>
              <p:cNvSpPr txBox="1"/>
              <p:nvPr/>
            </p:nvSpPr>
            <p:spPr>
              <a:xfrm>
                <a:off x="2570207" y="2260495"/>
                <a:ext cx="1317990" cy="630942"/>
              </a:xfrm>
              <a:prstGeom prst="rect">
                <a:avLst/>
              </a:prstGeom>
              <a:noFill/>
            </p:spPr>
            <p:txBody>
              <a:bodyPr wrap="none" rtlCol="0">
                <a:spAutoFit/>
              </a:bodyPr>
              <a:lstStyle/>
              <a:p>
                <a:pPr algn="ctr">
                  <a:lnSpc>
                    <a:spcPts val="1350"/>
                  </a:lnSpc>
                </a:pPr>
                <a:r>
                  <a:rPr lang="fr-FR" sz="1400" dirty="0">
                    <a:solidFill>
                      <a:srgbClr val="FF0000"/>
                    </a:solidFill>
                    <a:latin typeface="Symbol" panose="05050102010706020507" pitchFamily="18" charset="2"/>
                  </a:rPr>
                  <a:t>D</a:t>
                </a:r>
                <a:r>
                  <a:rPr lang="fr-FR" sz="1400" dirty="0">
                    <a:solidFill>
                      <a:srgbClr val="FF0000"/>
                    </a:solidFill>
                    <a:latin typeface="Arial Narrow" panose="020B0606020202030204" pitchFamily="34" charset="0"/>
                  </a:rPr>
                  <a:t>T </a:t>
                </a:r>
              </a:p>
              <a:p>
                <a:pPr algn="ctr">
                  <a:lnSpc>
                    <a:spcPts val="1350"/>
                  </a:lnSpc>
                </a:pPr>
                <a:r>
                  <a:rPr lang="fr-FR" sz="1400" dirty="0">
                    <a:solidFill>
                      <a:srgbClr val="FF0000"/>
                    </a:solidFill>
                    <a:latin typeface="Arial Narrow" panose="020B0606020202030204" pitchFamily="34" charset="0"/>
                  </a:rPr>
                  <a:t>Heat of formation</a:t>
                </a:r>
              </a:p>
              <a:p>
                <a:pPr algn="ctr">
                  <a:lnSpc>
                    <a:spcPts val="1350"/>
                  </a:lnSpc>
                </a:pPr>
                <a:r>
                  <a:rPr lang="fr-FR" sz="1400" dirty="0">
                    <a:solidFill>
                      <a:srgbClr val="FF0000"/>
                    </a:solidFill>
                    <a:latin typeface="Arial Narrow" panose="020B0606020202030204" pitchFamily="34" charset="0"/>
                  </a:rPr>
                  <a:t>(Jg</a:t>
                </a:r>
                <a:r>
                  <a:rPr lang="fr-FR" sz="1400" baseline="30000" dirty="0">
                    <a:solidFill>
                      <a:srgbClr val="FF0000"/>
                    </a:solidFill>
                    <a:latin typeface="Arial Narrow" panose="020B0606020202030204" pitchFamily="34" charset="0"/>
                  </a:rPr>
                  <a:t>-1</a:t>
                </a:r>
                <a:r>
                  <a:rPr lang="fr-FR" sz="1400" dirty="0">
                    <a:solidFill>
                      <a:srgbClr val="FF0000"/>
                    </a:solidFill>
                    <a:latin typeface="Arial Narrow" panose="020B0606020202030204" pitchFamily="34" charset="0"/>
                  </a:rPr>
                  <a:t> )</a:t>
                </a:r>
              </a:p>
            </p:txBody>
          </p:sp>
          <p:cxnSp>
            <p:nvCxnSpPr>
              <p:cNvPr id="38" name="Connecteur droit avec flèche 37"/>
              <p:cNvCxnSpPr/>
              <p:nvPr/>
            </p:nvCxnSpPr>
            <p:spPr>
              <a:xfrm flipH="1">
                <a:off x="2180247" y="2891437"/>
                <a:ext cx="807577" cy="557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002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78445" y="36132"/>
            <a:ext cx="9010800" cy="553998"/>
          </a:xfrm>
          <a:prstGeom prst="rect">
            <a:avLst/>
          </a:prstGeom>
          <a:noFill/>
        </p:spPr>
        <p:txBody>
          <a:bodyPr wrap="none" rtlCol="0">
            <a:spAutoFit/>
          </a:bodyPr>
          <a:lstStyle/>
          <a:p>
            <a:r>
              <a:rPr lang="fr-FR" sz="3000" dirty="0" smtClean="0">
                <a:solidFill>
                  <a:schemeClr val="bg1"/>
                </a:solidFill>
              </a:rPr>
              <a:t>Identification </a:t>
            </a:r>
            <a:r>
              <a:rPr lang="fr-FR" sz="3000" dirty="0" err="1" smtClean="0">
                <a:solidFill>
                  <a:schemeClr val="bg1"/>
                </a:solidFill>
              </a:rPr>
              <a:t>operando</a:t>
            </a:r>
            <a:r>
              <a:rPr lang="fr-FR" sz="3000" dirty="0" smtClean="0">
                <a:solidFill>
                  <a:schemeClr val="bg1"/>
                </a:solidFill>
              </a:rPr>
              <a:t>  des molécules au sein d’une batterie ? </a:t>
            </a:r>
            <a:endParaRPr lang="fr-FR" sz="3000" dirty="0">
              <a:solidFill>
                <a:schemeClr val="bg1"/>
              </a:solidFill>
            </a:endParaRPr>
          </a:p>
        </p:txBody>
      </p:sp>
      <p:grpSp>
        <p:nvGrpSpPr>
          <p:cNvPr id="8" name="Groupe 7"/>
          <p:cNvGrpSpPr/>
          <p:nvPr/>
        </p:nvGrpSpPr>
        <p:grpSpPr>
          <a:xfrm>
            <a:off x="1860053" y="6036781"/>
            <a:ext cx="6040002" cy="605294"/>
            <a:chOff x="2003251" y="6207347"/>
            <a:chExt cx="6040002" cy="605294"/>
          </a:xfrm>
        </p:grpSpPr>
        <p:sp>
          <p:nvSpPr>
            <p:cNvPr id="9" name="Rectangle à coins arrondis 8"/>
            <p:cNvSpPr/>
            <p:nvPr/>
          </p:nvSpPr>
          <p:spPr>
            <a:xfrm>
              <a:off x="2003251" y="6261119"/>
              <a:ext cx="6032421" cy="51656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010832" y="6207347"/>
              <a:ext cx="6032421" cy="605294"/>
            </a:xfrm>
            <a:prstGeom prst="rect">
              <a:avLst/>
            </a:prstGeom>
            <a:noFill/>
          </p:spPr>
          <p:txBody>
            <a:bodyPr wrap="none" rtlCol="0">
              <a:spAutoFit/>
            </a:bodyPr>
            <a:lstStyle/>
            <a:p>
              <a:pPr algn="ctr">
                <a:lnSpc>
                  <a:spcPts val="2000"/>
                </a:lnSpc>
              </a:pPr>
              <a:r>
                <a:rPr lang="fr-FR" sz="2000" dirty="0">
                  <a:solidFill>
                    <a:schemeClr val="bg1"/>
                  </a:solidFill>
                </a:rPr>
                <a:t>Le suivi de la dynamique de la chimie au sein de la batterie en </a:t>
              </a:r>
            </a:p>
            <a:p>
              <a:pPr algn="ctr">
                <a:lnSpc>
                  <a:spcPts val="2000"/>
                </a:lnSpc>
              </a:pPr>
              <a:r>
                <a:rPr lang="fr-FR" sz="2000" dirty="0">
                  <a:solidFill>
                    <a:schemeClr val="bg1"/>
                  </a:solidFill>
                </a:rPr>
                <a:t>conditions réelles </a:t>
              </a:r>
              <a:r>
                <a:rPr lang="fr-FR" sz="2000" dirty="0" smtClean="0">
                  <a:solidFill>
                    <a:schemeClr val="bg1"/>
                  </a:solidFill>
                </a:rPr>
                <a:t>est une première </a:t>
              </a:r>
              <a:endParaRPr lang="fr-FR" sz="2000" dirty="0">
                <a:solidFill>
                  <a:schemeClr val="bg1"/>
                </a:solidFill>
              </a:endParaRPr>
            </a:p>
          </p:txBody>
        </p:sp>
      </p:grpSp>
      <p:sp>
        <p:nvSpPr>
          <p:cNvPr id="12" name="ZoneTexte 11"/>
          <p:cNvSpPr txBox="1"/>
          <p:nvPr/>
        </p:nvSpPr>
        <p:spPr>
          <a:xfrm>
            <a:off x="0" y="6607965"/>
            <a:ext cx="3496470" cy="307777"/>
          </a:xfrm>
          <a:prstGeom prst="rect">
            <a:avLst/>
          </a:prstGeom>
          <a:noFill/>
        </p:spPr>
        <p:txBody>
          <a:bodyPr wrap="none" rtlCol="0">
            <a:spAutoFit/>
          </a:bodyPr>
          <a:lstStyle/>
          <a:p>
            <a:r>
              <a:rPr lang="fr-FR" sz="1400" dirty="0">
                <a:solidFill>
                  <a:schemeClr val="bg1"/>
                </a:solidFill>
              </a:rPr>
              <a:t>C. Gervillié et al Nature </a:t>
            </a:r>
            <a:r>
              <a:rPr lang="fr-FR" sz="1400" dirty="0" err="1">
                <a:solidFill>
                  <a:schemeClr val="bg1"/>
                </a:solidFill>
              </a:rPr>
              <a:t>energy</a:t>
            </a:r>
            <a:r>
              <a:rPr lang="fr-FR" sz="1400" dirty="0">
                <a:solidFill>
                  <a:schemeClr val="bg1"/>
                </a:solidFill>
              </a:rPr>
              <a:t> </a:t>
            </a:r>
            <a:r>
              <a:rPr lang="fr-FR" sz="1400" dirty="0" smtClean="0">
                <a:solidFill>
                  <a:schemeClr val="bg1"/>
                </a:solidFill>
              </a:rPr>
              <a:t>, 7 Novembre 2022</a:t>
            </a:r>
            <a:endParaRPr lang="fr-FR" sz="1400" dirty="0">
              <a:solidFill>
                <a:schemeClr val="bg1"/>
              </a:solidFill>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78" y="928827"/>
            <a:ext cx="9017148" cy="4797212"/>
          </a:xfrm>
          <a:prstGeom prst="rect">
            <a:avLst/>
          </a:prstGeom>
          <a:solidFill>
            <a:schemeClr val="bg1"/>
          </a:solidFill>
          <a:ln>
            <a:noFill/>
          </a:ln>
        </p:spPr>
      </p:pic>
      <p:grpSp>
        <p:nvGrpSpPr>
          <p:cNvPr id="15" name="Groupe 14"/>
          <p:cNvGrpSpPr/>
          <p:nvPr/>
        </p:nvGrpSpPr>
        <p:grpSpPr>
          <a:xfrm>
            <a:off x="228600" y="1915886"/>
            <a:ext cx="9492343" cy="3951514"/>
            <a:chOff x="228600" y="1915886"/>
            <a:chExt cx="9492343" cy="3951514"/>
          </a:xfrm>
        </p:grpSpPr>
        <p:sp>
          <p:nvSpPr>
            <p:cNvPr id="3" name="Rectangle 2"/>
            <p:cNvSpPr/>
            <p:nvPr/>
          </p:nvSpPr>
          <p:spPr>
            <a:xfrm>
              <a:off x="6074229" y="1915886"/>
              <a:ext cx="3646714" cy="3810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28600" y="3385457"/>
              <a:ext cx="6781800" cy="248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rot="19537597">
              <a:off x="4999849" y="3010662"/>
              <a:ext cx="834106" cy="34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rot="2062403" flipV="1">
              <a:off x="2136908" y="3032433"/>
              <a:ext cx="834106" cy="34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ZoneTexte 2">
            <a:extLst>
              <a:ext uri="{FF2B5EF4-FFF2-40B4-BE49-F238E27FC236}">
                <a16:creationId xmlns:a16="http://schemas.microsoft.com/office/drawing/2014/main" id="{78B0613B-C30F-46C3-8B0C-AC480E31364F}"/>
              </a:ext>
            </a:extLst>
          </p:cNvPr>
          <p:cNvSpPr txBox="1"/>
          <p:nvPr/>
        </p:nvSpPr>
        <p:spPr>
          <a:xfrm>
            <a:off x="174309" y="728772"/>
            <a:ext cx="2918846" cy="707886"/>
          </a:xfrm>
          <a:prstGeom prst="rect">
            <a:avLst/>
          </a:prstGeom>
          <a:noFill/>
        </p:spPr>
        <p:txBody>
          <a:bodyPr wrap="square" rtlCol="0">
            <a:spAutoFit/>
          </a:bodyPr>
          <a:lstStyle>
            <a:defPPr>
              <a:defRPr lang="fr-FR"/>
            </a:defPPr>
            <a:lvl1pPr marL="342900" indent="-342900" algn="ctr">
              <a:buFont typeface="Wingdings" panose="05000000000000000000" pitchFamily="2" charset="2"/>
              <a:buChar char="q"/>
              <a:defRPr sz="2400">
                <a:solidFill>
                  <a:srgbClr val="C00000"/>
                </a:solidFill>
                <a:latin typeface="Arial" panose="020B0604020202020204" pitchFamily="34" charset="0"/>
                <a:cs typeface="Arial" panose="020B0604020202020204" pitchFamily="34" charset="0"/>
              </a:defRPr>
            </a:lvl1pPr>
          </a:lstStyle>
          <a:p>
            <a:pPr marL="0" indent="0" fontAlgn="auto">
              <a:spcBef>
                <a:spcPts val="0"/>
              </a:spcBef>
              <a:spcAft>
                <a:spcPts val="0"/>
              </a:spcAft>
              <a:buNone/>
              <a:defRPr/>
            </a:pPr>
            <a:r>
              <a:rPr lang="en-GB" sz="2000" i="0" dirty="0" err="1" smtClean="0">
                <a:solidFill>
                  <a:prstClr val="black"/>
                </a:solidFill>
                <a:latin typeface="Arial Narrow" panose="020B0606020202030204" pitchFamily="34" charset="0"/>
              </a:rPr>
              <a:t>Quelle</a:t>
            </a:r>
            <a:r>
              <a:rPr lang="en-GB" sz="2000" i="0" dirty="0" smtClean="0">
                <a:solidFill>
                  <a:prstClr val="black"/>
                </a:solidFill>
                <a:latin typeface="Arial Narrow" panose="020B0606020202030204" pitchFamily="34" charset="0"/>
              </a:rPr>
              <a:t> </a:t>
            </a:r>
            <a:r>
              <a:rPr lang="en-GB" sz="2000" i="0" dirty="0" err="1" smtClean="0">
                <a:solidFill>
                  <a:prstClr val="black"/>
                </a:solidFill>
                <a:latin typeface="Arial Narrow" panose="020B0606020202030204" pitchFamily="34" charset="0"/>
              </a:rPr>
              <a:t>stratégie</a:t>
            </a:r>
            <a:r>
              <a:rPr lang="en-GB" sz="2000" i="0" dirty="0" smtClean="0">
                <a:solidFill>
                  <a:prstClr val="black"/>
                </a:solidFill>
                <a:latin typeface="Arial Narrow" panose="020B0606020202030204" pitchFamily="34" charset="0"/>
              </a:rPr>
              <a:t> et </a:t>
            </a:r>
            <a:r>
              <a:rPr lang="en-GB" sz="2000" i="0" dirty="0" smtClean="0">
                <a:solidFill>
                  <a:prstClr val="black"/>
                </a:solidFill>
                <a:latin typeface="Arial Narrow" panose="020B0606020202030204" pitchFamily="34" charset="0"/>
              </a:rPr>
              <a:t>comment </a:t>
            </a:r>
            <a:r>
              <a:rPr lang="en-GB" sz="2000" i="0" dirty="0" smtClean="0">
                <a:solidFill>
                  <a:prstClr val="black"/>
                </a:solidFill>
                <a:latin typeface="Arial Narrow" panose="020B0606020202030204" pitchFamily="34" charset="0"/>
              </a:rPr>
              <a:t>? </a:t>
            </a:r>
            <a:endParaRPr lang="en-GB" sz="2000" i="0" dirty="0">
              <a:solidFill>
                <a:prstClr val="black"/>
              </a:solidFill>
              <a:latin typeface="Arial Narrow" panose="020B0606020202030204" pitchFamily="34" charset="0"/>
            </a:endParaRPr>
          </a:p>
        </p:txBody>
      </p:sp>
      <p:sp>
        <p:nvSpPr>
          <p:cNvPr id="17" name="Chevron 5"/>
          <p:cNvSpPr/>
          <p:nvPr/>
        </p:nvSpPr>
        <p:spPr>
          <a:xfrm>
            <a:off x="34656" y="838486"/>
            <a:ext cx="263034" cy="233155"/>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latin typeface="Calibri"/>
            </a:endParaRPr>
          </a:p>
        </p:txBody>
      </p:sp>
      <p:sp>
        <p:nvSpPr>
          <p:cNvPr id="18" name="Rectangle 17"/>
          <p:cNvSpPr/>
          <p:nvPr/>
        </p:nvSpPr>
        <p:spPr>
          <a:xfrm>
            <a:off x="6074229" y="1343855"/>
            <a:ext cx="2122697" cy="553998"/>
          </a:xfrm>
          <a:prstGeom prst="rect">
            <a:avLst/>
          </a:prstGeom>
        </p:spPr>
        <p:txBody>
          <a:bodyPr wrap="none">
            <a:spAutoFit/>
          </a:bodyPr>
          <a:lstStyle/>
          <a:p>
            <a:pPr algn="ctr">
              <a:lnSpc>
                <a:spcPts val="1800"/>
              </a:lnSpc>
            </a:pPr>
            <a:r>
              <a:rPr lang="fr-FR" sz="2000" dirty="0" smtClean="0"/>
              <a:t>Détection IR via des </a:t>
            </a:r>
          </a:p>
          <a:p>
            <a:pPr algn="ctr">
              <a:lnSpc>
                <a:spcPts val="1800"/>
              </a:lnSpc>
            </a:pPr>
            <a:r>
              <a:rPr lang="fr-FR" sz="2000" dirty="0" smtClean="0"/>
              <a:t>fibres </a:t>
            </a:r>
            <a:r>
              <a:rPr lang="fr-FR" sz="2000" dirty="0"/>
              <a:t>optiques </a:t>
            </a:r>
          </a:p>
        </p:txBody>
      </p:sp>
      <p:sp>
        <p:nvSpPr>
          <p:cNvPr id="6" name="ZoneTexte 5"/>
          <p:cNvSpPr txBox="1"/>
          <p:nvPr/>
        </p:nvSpPr>
        <p:spPr>
          <a:xfrm>
            <a:off x="4767410" y="6625582"/>
            <a:ext cx="5207516" cy="307777"/>
          </a:xfrm>
          <a:prstGeom prst="rect">
            <a:avLst/>
          </a:prstGeom>
          <a:noFill/>
        </p:spPr>
        <p:txBody>
          <a:bodyPr wrap="none" rtlCol="0">
            <a:spAutoFit/>
          </a:bodyPr>
          <a:lstStyle/>
          <a:p>
            <a:r>
              <a:rPr lang="fr-FR" sz="1400" dirty="0" smtClean="0">
                <a:solidFill>
                  <a:schemeClr val="bg1"/>
                </a:solidFill>
              </a:rPr>
              <a:t>G. Gervillié, C. Broussard, J.L. Adam et J.M. Tarascon , WO patent 23779186</a:t>
            </a:r>
            <a:endParaRPr lang="fr-FR" sz="1400" dirty="0">
              <a:solidFill>
                <a:schemeClr val="bg1"/>
              </a:solidFill>
            </a:endParaRPr>
          </a:p>
        </p:txBody>
      </p:sp>
    </p:spTree>
    <p:extLst>
      <p:ext uri="{BB962C8B-B14F-4D97-AF65-F5344CB8AC3E}">
        <p14:creationId xmlns:p14="http://schemas.microsoft.com/office/powerpoint/2010/main" val="13217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470127" y="3403408"/>
            <a:ext cx="7353710" cy="2832735"/>
            <a:chOff x="2679715" y="3572046"/>
            <a:chExt cx="8175839" cy="3149429"/>
          </a:xfrm>
        </p:grpSpPr>
        <p:graphicFrame>
          <p:nvGraphicFramePr>
            <p:cNvPr id="10" name="Objet 9"/>
            <p:cNvGraphicFramePr>
              <a:graphicFrameLocks noChangeAspect="1"/>
            </p:cNvGraphicFramePr>
            <p:nvPr>
              <p:extLst/>
            </p:nvPr>
          </p:nvGraphicFramePr>
          <p:xfrm>
            <a:off x="2679715" y="3719253"/>
            <a:ext cx="8175839" cy="3002222"/>
          </p:xfrm>
          <a:graphic>
            <a:graphicData uri="http://schemas.openxmlformats.org/presentationml/2006/ole">
              <mc:AlternateContent xmlns:mc="http://schemas.openxmlformats.org/markup-compatibility/2006">
                <mc:Choice xmlns:v="urn:schemas-microsoft-com:vml" Requires="v">
                  <p:oleObj spid="_x0000_s1053" name="Graph" r:id="rId5" imgW="3920760" imgH="1439640" progId="Origin50.Graph">
                    <p:embed/>
                  </p:oleObj>
                </mc:Choice>
                <mc:Fallback>
                  <p:oleObj name="Graph" r:id="rId5" imgW="3920760" imgH="1439640" progId="Origin50.Graph">
                    <p:embed/>
                    <p:pic>
                      <p:nvPicPr>
                        <p:cNvPr id="10" name="Objet 9"/>
                        <p:cNvPicPr/>
                        <p:nvPr/>
                      </p:nvPicPr>
                      <p:blipFill>
                        <a:blip r:embed="rId6"/>
                        <a:stretch>
                          <a:fillRect/>
                        </a:stretch>
                      </p:blipFill>
                      <p:spPr>
                        <a:xfrm>
                          <a:off x="2679715" y="3719253"/>
                          <a:ext cx="8175839" cy="3002222"/>
                        </a:xfrm>
                        <a:prstGeom prst="rect">
                          <a:avLst/>
                        </a:prstGeom>
                      </p:spPr>
                    </p:pic>
                  </p:oleObj>
                </mc:Fallback>
              </mc:AlternateContent>
            </a:graphicData>
          </a:graphic>
        </p:graphicFrame>
        <p:sp>
          <p:nvSpPr>
            <p:cNvPr id="12" name="Rectangle 11"/>
            <p:cNvSpPr/>
            <p:nvPr/>
          </p:nvSpPr>
          <p:spPr>
            <a:xfrm>
              <a:off x="4406098" y="3883878"/>
              <a:ext cx="1079552" cy="2105120"/>
            </a:xfrm>
            <a:prstGeom prst="rect">
              <a:avLst/>
            </a:prstGeom>
            <a:solidFill>
              <a:schemeClr val="accent2">
                <a:lumMod val="60000"/>
                <a:lumOff val="4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903310" y="3881117"/>
              <a:ext cx="1079552" cy="2105120"/>
            </a:xfrm>
            <a:prstGeom prst="rect">
              <a:avLst/>
            </a:prstGeom>
            <a:solidFill>
              <a:schemeClr val="accent6">
                <a:lumMod val="40000"/>
                <a:lumOff val="6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87308" y="3886298"/>
              <a:ext cx="510002" cy="2105120"/>
            </a:xfrm>
            <a:prstGeom prst="rect">
              <a:avLst/>
            </a:prstGeom>
            <a:solidFill>
              <a:schemeClr val="accent4">
                <a:lumMod val="60000"/>
                <a:lumOff val="4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504510" y="3881117"/>
              <a:ext cx="1041264" cy="2105120"/>
            </a:xfrm>
            <a:prstGeom prst="rect">
              <a:avLst/>
            </a:prstGeom>
            <a:solidFill>
              <a:schemeClr val="accent5">
                <a:lumMod val="40000"/>
                <a:lumOff val="6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544148" y="3881117"/>
              <a:ext cx="528332" cy="2105120"/>
            </a:xfrm>
            <a:prstGeom prst="rect">
              <a:avLst/>
            </a:prstGeom>
            <a:solidFill>
              <a:srgbClr val="CC99FF">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074426" y="3881117"/>
              <a:ext cx="387243" cy="2105120"/>
            </a:xfrm>
            <a:prstGeom prst="rect">
              <a:avLst/>
            </a:prstGeom>
            <a:solidFill>
              <a:srgbClr val="EB3A3A">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p:cNvSpPr txBox="1"/>
            <p:nvPr/>
          </p:nvSpPr>
          <p:spPr>
            <a:xfrm>
              <a:off x="4601719" y="3608442"/>
              <a:ext cx="576012" cy="307967"/>
            </a:xfrm>
            <a:prstGeom prst="rect">
              <a:avLst/>
            </a:prstGeom>
            <a:noFill/>
          </p:spPr>
          <p:txBody>
            <a:bodyPr wrap="none" rtlCol="0">
              <a:spAutoFit/>
            </a:bodyPr>
            <a:lstStyle/>
            <a:p>
              <a:r>
                <a:rPr lang="el-GR" sz="1200" b="1" dirty="0">
                  <a:solidFill>
                    <a:schemeClr val="accent2"/>
                  </a:solidFill>
                  <a:cs typeface="Helvetica" panose="020B0604020202020204" pitchFamily="34" charset="0"/>
                </a:rPr>
                <a:t>ν</a:t>
              </a:r>
              <a:r>
                <a:rPr lang="en-GB" sz="1200" b="1" dirty="0">
                  <a:solidFill>
                    <a:schemeClr val="accent2"/>
                  </a:solidFill>
                  <a:cs typeface="Helvetica" panose="020B0604020202020204" pitchFamily="34" charset="0"/>
                </a:rPr>
                <a:t>C=O</a:t>
              </a:r>
              <a:endParaRPr lang="en-GB" sz="1200" b="1" dirty="0">
                <a:solidFill>
                  <a:schemeClr val="accent2"/>
                </a:solidFill>
              </a:endParaRPr>
            </a:p>
          </p:txBody>
        </p:sp>
        <p:sp>
          <p:nvSpPr>
            <p:cNvPr id="21" name="ZoneTexte 20"/>
            <p:cNvSpPr txBox="1"/>
            <p:nvPr/>
          </p:nvSpPr>
          <p:spPr>
            <a:xfrm>
              <a:off x="6887939" y="3587609"/>
              <a:ext cx="602746" cy="307967"/>
            </a:xfrm>
            <a:prstGeom prst="rect">
              <a:avLst/>
            </a:prstGeom>
            <a:noFill/>
          </p:spPr>
          <p:txBody>
            <a:bodyPr wrap="none" rtlCol="0">
              <a:spAutoFit/>
            </a:bodyPr>
            <a:lstStyle/>
            <a:p>
              <a:r>
                <a:rPr lang="el-GR" sz="1200" b="1" dirty="0">
                  <a:solidFill>
                    <a:schemeClr val="accent4"/>
                  </a:solidFill>
                  <a:cs typeface="Helvetica" panose="020B0604020202020204" pitchFamily="34" charset="0"/>
                </a:rPr>
                <a:t>ν</a:t>
              </a:r>
              <a:r>
                <a:rPr lang="fr-FR" sz="1200" b="1" dirty="0">
                  <a:solidFill>
                    <a:schemeClr val="accent4"/>
                  </a:solidFill>
                  <a:cs typeface="Helvetica" panose="020B0604020202020204" pitchFamily="34" charset="0"/>
                </a:rPr>
                <a:t>O</a:t>
              </a:r>
              <a:r>
                <a:rPr lang="en-GB" sz="1200" b="1" dirty="0">
                  <a:solidFill>
                    <a:schemeClr val="accent4"/>
                  </a:solidFill>
                  <a:cs typeface="Helvetica" panose="020B0604020202020204" pitchFamily="34" charset="0"/>
                </a:rPr>
                <a:t>CO</a:t>
              </a:r>
              <a:endParaRPr lang="en-GB" sz="1200" b="1" dirty="0">
                <a:solidFill>
                  <a:schemeClr val="accent4"/>
                </a:solidFill>
              </a:endParaRPr>
            </a:p>
          </p:txBody>
        </p:sp>
        <p:sp>
          <p:nvSpPr>
            <p:cNvPr id="22" name="ZoneTexte 21"/>
            <p:cNvSpPr txBox="1"/>
            <p:nvPr/>
          </p:nvSpPr>
          <p:spPr>
            <a:xfrm>
              <a:off x="7670520" y="3572046"/>
              <a:ext cx="709678" cy="307967"/>
            </a:xfrm>
            <a:prstGeom prst="rect">
              <a:avLst/>
            </a:prstGeom>
            <a:noFill/>
          </p:spPr>
          <p:txBody>
            <a:bodyPr wrap="none" rtlCol="0">
              <a:spAutoFit/>
            </a:bodyPr>
            <a:lstStyle/>
            <a:p>
              <a:r>
                <a:rPr lang="el-GR" sz="1200" b="1" dirty="0">
                  <a:solidFill>
                    <a:schemeClr val="accent1"/>
                  </a:solidFill>
                  <a:cs typeface="Helvetica" panose="020B0604020202020204" pitchFamily="34" charset="0"/>
                </a:rPr>
                <a:t>ν</a:t>
              </a:r>
              <a:r>
                <a:rPr lang="en-GB" sz="1200" b="1" dirty="0">
                  <a:solidFill>
                    <a:schemeClr val="accent1"/>
                  </a:solidFill>
                  <a:cs typeface="Helvetica" panose="020B0604020202020204" pitchFamily="34" charset="0"/>
                </a:rPr>
                <a:t>C-</a:t>
              </a:r>
              <a:r>
                <a:rPr lang="en-GB" sz="1200" b="1" dirty="0" err="1">
                  <a:solidFill>
                    <a:schemeClr val="accent1"/>
                  </a:solidFill>
                  <a:cs typeface="Helvetica" panose="020B0604020202020204" pitchFamily="34" charset="0"/>
                </a:rPr>
                <a:t>C</a:t>
              </a:r>
              <a:r>
                <a:rPr lang="en-GB" sz="1200" b="1" baseline="-25000" dirty="0" err="1">
                  <a:solidFill>
                    <a:schemeClr val="accent1"/>
                  </a:solidFill>
                  <a:cs typeface="Helvetica" panose="020B0604020202020204" pitchFamily="34" charset="0"/>
                </a:rPr>
                <a:t>ring</a:t>
              </a:r>
              <a:endParaRPr lang="en-GB" sz="1200" b="1" baseline="-25000" dirty="0">
                <a:solidFill>
                  <a:schemeClr val="accent1"/>
                </a:solidFill>
              </a:endParaRPr>
            </a:p>
          </p:txBody>
        </p:sp>
        <p:sp>
          <p:nvSpPr>
            <p:cNvPr id="23" name="ZoneTexte 22"/>
            <p:cNvSpPr txBox="1"/>
            <p:nvPr/>
          </p:nvSpPr>
          <p:spPr>
            <a:xfrm>
              <a:off x="5837592" y="3584883"/>
              <a:ext cx="925326" cy="307967"/>
            </a:xfrm>
            <a:prstGeom prst="rect">
              <a:avLst/>
            </a:prstGeom>
            <a:noFill/>
          </p:spPr>
          <p:txBody>
            <a:bodyPr wrap="none" rtlCol="0">
              <a:spAutoFit/>
            </a:bodyPr>
            <a:lstStyle/>
            <a:p>
              <a:r>
                <a:rPr lang="el-GR" sz="1200" b="1" dirty="0">
                  <a:solidFill>
                    <a:schemeClr val="accent6"/>
                  </a:solidFill>
                  <a:cs typeface="Helvetica" panose="020B0604020202020204" pitchFamily="34" charset="0"/>
                </a:rPr>
                <a:t>δ</a:t>
              </a:r>
              <a:r>
                <a:rPr lang="fr-FR" sz="1200" b="1" dirty="0">
                  <a:solidFill>
                    <a:schemeClr val="accent6"/>
                  </a:solidFill>
                  <a:cs typeface="Helvetica" panose="020B0604020202020204" pitchFamily="34" charset="0"/>
                </a:rPr>
                <a:t>CH</a:t>
              </a:r>
              <a:r>
                <a:rPr lang="fr-FR" sz="1200" b="1" baseline="-25000" dirty="0">
                  <a:solidFill>
                    <a:schemeClr val="accent6"/>
                  </a:solidFill>
                  <a:cs typeface="Helvetica" panose="020B0604020202020204" pitchFamily="34" charset="0"/>
                </a:rPr>
                <a:t>2</a:t>
              </a:r>
              <a:r>
                <a:rPr lang="fr-FR" sz="1200" b="1" dirty="0">
                  <a:solidFill>
                    <a:schemeClr val="accent6"/>
                  </a:solidFill>
                  <a:cs typeface="Helvetica" panose="020B0604020202020204" pitchFamily="34" charset="0"/>
                </a:rPr>
                <a:t>/</a:t>
              </a:r>
              <a:r>
                <a:rPr lang="el-GR" sz="1200" b="1" dirty="0">
                  <a:solidFill>
                    <a:schemeClr val="accent6"/>
                  </a:solidFill>
                  <a:cs typeface="Helvetica" panose="020B0604020202020204" pitchFamily="34" charset="0"/>
                </a:rPr>
                <a:t>δ</a:t>
              </a:r>
              <a:r>
                <a:rPr lang="fr-FR" sz="1200" b="1" dirty="0">
                  <a:solidFill>
                    <a:schemeClr val="accent6"/>
                  </a:solidFill>
                  <a:cs typeface="Helvetica" panose="020B0604020202020204" pitchFamily="34" charset="0"/>
                </a:rPr>
                <a:t>CH</a:t>
              </a:r>
              <a:r>
                <a:rPr lang="fr-FR" sz="1200" b="1" baseline="-25000" dirty="0">
                  <a:solidFill>
                    <a:schemeClr val="accent6"/>
                  </a:solidFill>
                  <a:cs typeface="Helvetica" panose="020B0604020202020204" pitchFamily="34" charset="0"/>
                </a:rPr>
                <a:t>3</a:t>
              </a:r>
              <a:endParaRPr lang="en-GB" sz="1200" b="1" baseline="-25000" dirty="0">
                <a:solidFill>
                  <a:schemeClr val="accent6"/>
                </a:solidFill>
              </a:endParaRPr>
            </a:p>
          </p:txBody>
        </p:sp>
        <p:sp>
          <p:nvSpPr>
            <p:cNvPr id="24" name="ZoneTexte 23"/>
            <p:cNvSpPr txBox="1"/>
            <p:nvPr/>
          </p:nvSpPr>
          <p:spPr>
            <a:xfrm>
              <a:off x="9029241" y="3584883"/>
              <a:ext cx="510071" cy="307967"/>
            </a:xfrm>
            <a:prstGeom prst="rect">
              <a:avLst/>
            </a:prstGeom>
            <a:noFill/>
          </p:spPr>
          <p:txBody>
            <a:bodyPr wrap="none" rtlCol="0">
              <a:spAutoFit/>
            </a:bodyPr>
            <a:lstStyle/>
            <a:p>
              <a:r>
                <a:rPr lang="el-GR" sz="1200" b="1" dirty="0">
                  <a:solidFill>
                    <a:srgbClr val="EB3A3A"/>
                  </a:solidFill>
                  <a:cs typeface="Helvetica" panose="020B0604020202020204" pitchFamily="34" charset="0"/>
                </a:rPr>
                <a:t>ν</a:t>
              </a:r>
              <a:r>
                <a:rPr lang="fr-FR" sz="1200" b="1" dirty="0">
                  <a:solidFill>
                    <a:srgbClr val="EB3A3A"/>
                  </a:solidFill>
                  <a:cs typeface="Helvetica" panose="020B0604020202020204" pitchFamily="34" charset="0"/>
                </a:rPr>
                <a:t>P-F</a:t>
              </a:r>
              <a:endParaRPr lang="en-GB" sz="1200" b="1" dirty="0">
                <a:solidFill>
                  <a:srgbClr val="EB3A3A"/>
                </a:solidFill>
              </a:endParaRPr>
            </a:p>
          </p:txBody>
        </p:sp>
        <p:sp>
          <p:nvSpPr>
            <p:cNvPr id="25" name="ZoneTexte 24"/>
            <p:cNvSpPr txBox="1"/>
            <p:nvPr/>
          </p:nvSpPr>
          <p:spPr>
            <a:xfrm>
              <a:off x="8415675" y="3577581"/>
              <a:ext cx="647301" cy="307967"/>
            </a:xfrm>
            <a:prstGeom prst="rect">
              <a:avLst/>
            </a:prstGeom>
            <a:noFill/>
          </p:spPr>
          <p:txBody>
            <a:bodyPr wrap="none" rtlCol="0">
              <a:spAutoFit/>
            </a:bodyPr>
            <a:lstStyle/>
            <a:p>
              <a:r>
                <a:rPr lang="el-GR" sz="1200" b="1" dirty="0">
                  <a:solidFill>
                    <a:srgbClr val="7030A0"/>
                  </a:solidFill>
                  <a:cs typeface="Helvetica" panose="020B0604020202020204" pitchFamily="34" charset="0"/>
                </a:rPr>
                <a:t>ν</a:t>
              </a:r>
              <a:r>
                <a:rPr lang="en-GB" sz="1200" b="1" dirty="0">
                  <a:solidFill>
                    <a:srgbClr val="7030A0"/>
                  </a:solidFill>
                  <a:cs typeface="Helvetica" panose="020B0604020202020204" pitchFamily="34" charset="0"/>
                </a:rPr>
                <a:t>OCH</a:t>
              </a:r>
              <a:r>
                <a:rPr lang="en-GB" sz="1200" b="1" baseline="-25000" dirty="0">
                  <a:solidFill>
                    <a:srgbClr val="7030A0"/>
                  </a:solidFill>
                  <a:cs typeface="Helvetica" panose="020B0604020202020204" pitchFamily="34" charset="0"/>
                </a:rPr>
                <a:t>3</a:t>
              </a:r>
              <a:endParaRPr lang="en-GB" sz="1200" b="1" baseline="-25000" dirty="0">
                <a:solidFill>
                  <a:srgbClr val="7030A0"/>
                </a:solidFill>
              </a:endParaRPr>
            </a:p>
          </p:txBody>
        </p:sp>
        <p:sp>
          <p:nvSpPr>
            <p:cNvPr id="26" name="ZoneTexte 25"/>
            <p:cNvSpPr txBox="1"/>
            <p:nvPr/>
          </p:nvSpPr>
          <p:spPr>
            <a:xfrm>
              <a:off x="8996780" y="4105352"/>
              <a:ext cx="599036" cy="342186"/>
            </a:xfrm>
            <a:prstGeom prst="rect">
              <a:avLst/>
            </a:prstGeom>
            <a:noFill/>
          </p:spPr>
          <p:txBody>
            <a:bodyPr wrap="square" rtlCol="0">
              <a:spAutoFit/>
            </a:bodyPr>
            <a:lstStyle/>
            <a:p>
              <a:pPr algn="ctr"/>
              <a:r>
                <a:rPr lang="en-GB" sz="1400" dirty="0">
                  <a:cs typeface="Helvetica" panose="020B0604020202020204" pitchFamily="34" charset="0"/>
                </a:rPr>
                <a:t>PF</a:t>
              </a:r>
              <a:r>
                <a:rPr lang="en-GB" sz="1400" baseline="-25000" dirty="0">
                  <a:cs typeface="Helvetica" panose="020B0604020202020204" pitchFamily="34" charset="0"/>
                </a:rPr>
                <a:t>6</a:t>
              </a:r>
              <a:r>
                <a:rPr lang="en-GB" sz="1400" baseline="30000" dirty="0">
                  <a:cs typeface="Helvetica" panose="020B0604020202020204" pitchFamily="34" charset="0"/>
                </a:rPr>
                <a:t>-</a:t>
              </a:r>
              <a:endParaRPr lang="en-GB" sz="1400" baseline="-25000" dirty="0">
                <a:cs typeface="Helvetica" panose="020B0604020202020204" pitchFamily="34" charset="0"/>
              </a:endParaRPr>
            </a:p>
          </p:txBody>
        </p:sp>
        <p:sp>
          <p:nvSpPr>
            <p:cNvPr id="27" name="ZoneTexte 26"/>
            <p:cNvSpPr txBox="1"/>
            <p:nvPr/>
          </p:nvSpPr>
          <p:spPr>
            <a:xfrm>
              <a:off x="4733409" y="4630372"/>
              <a:ext cx="431653" cy="342186"/>
            </a:xfrm>
            <a:prstGeom prst="rect">
              <a:avLst/>
            </a:prstGeom>
            <a:noFill/>
          </p:spPr>
          <p:txBody>
            <a:bodyPr wrap="none" rtlCol="0">
              <a:spAutoFit/>
            </a:bodyPr>
            <a:lstStyle/>
            <a:p>
              <a:r>
                <a:rPr lang="en-GB" sz="1400" dirty="0">
                  <a:cs typeface="Helvetica" panose="020B0604020202020204" pitchFamily="34" charset="0"/>
                </a:rPr>
                <a:t>EC</a:t>
              </a:r>
              <a:endParaRPr lang="en-GB" sz="1400" baseline="-25000" dirty="0">
                <a:cs typeface="Helvetica" panose="020B0604020202020204" pitchFamily="34" charset="0"/>
              </a:endParaRPr>
            </a:p>
          </p:txBody>
        </p:sp>
        <p:sp>
          <p:nvSpPr>
            <p:cNvPr id="28" name="ZoneTexte 27"/>
            <p:cNvSpPr txBox="1"/>
            <p:nvPr/>
          </p:nvSpPr>
          <p:spPr>
            <a:xfrm>
              <a:off x="4744743" y="4380964"/>
              <a:ext cx="764927" cy="342186"/>
            </a:xfrm>
            <a:prstGeom prst="rect">
              <a:avLst/>
            </a:prstGeom>
            <a:noFill/>
          </p:spPr>
          <p:txBody>
            <a:bodyPr wrap="none" rtlCol="0">
              <a:spAutoFit/>
            </a:bodyPr>
            <a:lstStyle/>
            <a:p>
              <a:r>
                <a:rPr lang="en-GB" sz="1400" dirty="0" err="1">
                  <a:cs typeface="Helvetica" panose="020B0604020202020204" pitchFamily="34" charset="0"/>
                </a:rPr>
                <a:t>DMC</a:t>
              </a:r>
              <a:r>
                <a:rPr lang="en-GB" sz="1400" baseline="-25000" dirty="0" err="1">
                  <a:cs typeface="Helvetica" panose="020B0604020202020204" pitchFamily="34" charset="0"/>
                </a:rPr>
                <a:t>free</a:t>
              </a:r>
              <a:endParaRPr lang="en-GB" sz="1400" baseline="-25000" dirty="0">
                <a:cs typeface="Helvetica" panose="020B0604020202020204" pitchFamily="34" charset="0"/>
              </a:endParaRPr>
            </a:p>
          </p:txBody>
        </p:sp>
        <p:sp>
          <p:nvSpPr>
            <p:cNvPr id="29" name="ZoneTexte 28"/>
            <p:cNvSpPr txBox="1"/>
            <p:nvPr/>
          </p:nvSpPr>
          <p:spPr>
            <a:xfrm>
              <a:off x="4606059" y="4752828"/>
              <a:ext cx="431653" cy="342186"/>
            </a:xfrm>
            <a:prstGeom prst="rect">
              <a:avLst/>
            </a:prstGeom>
            <a:noFill/>
          </p:spPr>
          <p:txBody>
            <a:bodyPr wrap="none" rtlCol="0">
              <a:spAutoFit/>
            </a:bodyPr>
            <a:lstStyle/>
            <a:p>
              <a:r>
                <a:rPr lang="en-GB" sz="1400" dirty="0">
                  <a:cs typeface="Helvetica" panose="020B0604020202020204" pitchFamily="34" charset="0"/>
                </a:rPr>
                <a:t>EC</a:t>
              </a:r>
              <a:endParaRPr lang="en-GB" sz="1400" baseline="-25000" dirty="0">
                <a:cs typeface="Helvetica" panose="020B0604020202020204" pitchFamily="34" charset="0"/>
              </a:endParaRPr>
            </a:p>
          </p:txBody>
        </p:sp>
        <p:sp>
          <p:nvSpPr>
            <p:cNvPr id="30" name="ZoneTexte 29"/>
            <p:cNvSpPr txBox="1"/>
            <p:nvPr/>
          </p:nvSpPr>
          <p:spPr>
            <a:xfrm>
              <a:off x="6340046" y="4534852"/>
              <a:ext cx="812833" cy="342186"/>
            </a:xfrm>
            <a:prstGeom prst="rect">
              <a:avLst/>
            </a:prstGeom>
            <a:noFill/>
          </p:spPr>
          <p:txBody>
            <a:bodyPr wrap="none" rtlCol="0">
              <a:spAutoFit/>
            </a:bodyPr>
            <a:lstStyle/>
            <a:p>
              <a:r>
                <a:rPr lang="en-GB" sz="1400" dirty="0" err="1">
                  <a:cs typeface="Helvetica" panose="020B0604020202020204" pitchFamily="34" charset="0"/>
                </a:rPr>
                <a:t>DMC</a:t>
              </a:r>
              <a:r>
                <a:rPr lang="en-GB" sz="1400" baseline="-25000" dirty="0" err="1">
                  <a:cs typeface="Helvetica" panose="020B0604020202020204" pitchFamily="34" charset="0"/>
                </a:rPr>
                <a:t>coor</a:t>
              </a:r>
              <a:r>
                <a:rPr lang="en-GB" sz="1400" baseline="-25000" dirty="0">
                  <a:cs typeface="Helvetica" panose="020B0604020202020204" pitchFamily="34" charset="0"/>
                </a:rPr>
                <a:t>.</a:t>
              </a:r>
            </a:p>
          </p:txBody>
        </p:sp>
        <p:sp>
          <p:nvSpPr>
            <p:cNvPr id="31" name="ZoneTexte 30"/>
            <p:cNvSpPr txBox="1"/>
            <p:nvPr/>
          </p:nvSpPr>
          <p:spPr>
            <a:xfrm>
              <a:off x="7515343" y="4671900"/>
              <a:ext cx="618786" cy="342186"/>
            </a:xfrm>
            <a:prstGeom prst="rect">
              <a:avLst/>
            </a:prstGeom>
            <a:noFill/>
          </p:spPr>
          <p:txBody>
            <a:bodyPr wrap="none" rtlCol="0">
              <a:spAutoFit/>
            </a:bodyPr>
            <a:lstStyle/>
            <a:p>
              <a:r>
                <a:rPr lang="en-GB" sz="1400" dirty="0" err="1">
                  <a:cs typeface="Helvetica" panose="020B0604020202020204" pitchFamily="34" charset="0"/>
                </a:rPr>
                <a:t>EC</a:t>
              </a:r>
              <a:r>
                <a:rPr lang="en-GB" sz="1400" baseline="-25000" dirty="0" err="1">
                  <a:cs typeface="Helvetica" panose="020B0604020202020204" pitchFamily="34" charset="0"/>
                </a:rPr>
                <a:t>free</a:t>
              </a:r>
              <a:endParaRPr lang="en-GB" sz="1400" baseline="-25000" dirty="0">
                <a:cs typeface="Helvetica" panose="020B0604020202020204" pitchFamily="34" charset="0"/>
              </a:endParaRPr>
            </a:p>
          </p:txBody>
        </p:sp>
        <p:sp>
          <p:nvSpPr>
            <p:cNvPr id="32" name="ZoneTexte 31"/>
            <p:cNvSpPr txBox="1"/>
            <p:nvPr/>
          </p:nvSpPr>
          <p:spPr>
            <a:xfrm>
              <a:off x="7239779" y="4796568"/>
              <a:ext cx="666691" cy="342186"/>
            </a:xfrm>
            <a:prstGeom prst="rect">
              <a:avLst/>
            </a:prstGeom>
            <a:noFill/>
          </p:spPr>
          <p:txBody>
            <a:bodyPr wrap="none" rtlCol="0">
              <a:spAutoFit/>
            </a:bodyPr>
            <a:lstStyle/>
            <a:p>
              <a:r>
                <a:rPr lang="en-GB" sz="1400" dirty="0" err="1">
                  <a:cs typeface="Helvetica" panose="020B0604020202020204" pitchFamily="34" charset="0"/>
                </a:rPr>
                <a:t>EC</a:t>
              </a:r>
              <a:r>
                <a:rPr lang="en-GB" sz="1400" baseline="-25000" dirty="0" err="1">
                  <a:cs typeface="Helvetica" panose="020B0604020202020204" pitchFamily="34" charset="0"/>
                </a:rPr>
                <a:t>coor</a:t>
              </a:r>
              <a:r>
                <a:rPr lang="en-GB" sz="1400" baseline="-25000" dirty="0">
                  <a:cs typeface="Helvetica" panose="020B0604020202020204" pitchFamily="34" charset="0"/>
                </a:rPr>
                <a:t>.</a:t>
              </a:r>
            </a:p>
          </p:txBody>
        </p:sp>
        <p:sp>
          <p:nvSpPr>
            <p:cNvPr id="33" name="ZoneTexte 32"/>
            <p:cNvSpPr txBox="1"/>
            <p:nvPr/>
          </p:nvSpPr>
          <p:spPr>
            <a:xfrm>
              <a:off x="6903747" y="4348937"/>
              <a:ext cx="764927" cy="342186"/>
            </a:xfrm>
            <a:prstGeom prst="rect">
              <a:avLst/>
            </a:prstGeom>
            <a:noFill/>
          </p:spPr>
          <p:txBody>
            <a:bodyPr wrap="none" rtlCol="0">
              <a:spAutoFit/>
            </a:bodyPr>
            <a:lstStyle/>
            <a:p>
              <a:r>
                <a:rPr lang="en-GB" sz="1400" dirty="0" err="1">
                  <a:cs typeface="Helvetica" panose="020B0604020202020204" pitchFamily="34" charset="0"/>
                </a:rPr>
                <a:t>DMC</a:t>
              </a:r>
              <a:r>
                <a:rPr lang="en-GB" sz="1400" baseline="-25000" dirty="0" err="1">
                  <a:cs typeface="Helvetica" panose="020B0604020202020204" pitchFamily="34" charset="0"/>
                </a:rPr>
                <a:t>free</a:t>
              </a:r>
              <a:endParaRPr lang="en-GB" sz="1400" baseline="-25000" dirty="0">
                <a:cs typeface="Helvetica" panose="020B0604020202020204" pitchFamily="34" charset="0"/>
              </a:endParaRPr>
            </a:p>
          </p:txBody>
        </p:sp>
        <p:sp>
          <p:nvSpPr>
            <p:cNvPr id="34" name="ZoneTexte 33"/>
            <p:cNvSpPr txBox="1"/>
            <p:nvPr/>
          </p:nvSpPr>
          <p:spPr>
            <a:xfrm>
              <a:off x="7524833" y="4125379"/>
              <a:ext cx="666691" cy="342186"/>
            </a:xfrm>
            <a:prstGeom prst="rect">
              <a:avLst/>
            </a:prstGeom>
            <a:noFill/>
          </p:spPr>
          <p:txBody>
            <a:bodyPr wrap="none" rtlCol="0">
              <a:spAutoFit/>
            </a:bodyPr>
            <a:lstStyle/>
            <a:p>
              <a:r>
                <a:rPr lang="en-GB" sz="1400" dirty="0" err="1">
                  <a:cs typeface="Helvetica" panose="020B0604020202020204" pitchFamily="34" charset="0"/>
                </a:rPr>
                <a:t>EC</a:t>
              </a:r>
              <a:r>
                <a:rPr lang="en-GB" sz="1400" baseline="-25000" dirty="0" err="1">
                  <a:cs typeface="Helvetica" panose="020B0604020202020204" pitchFamily="34" charset="0"/>
                </a:rPr>
                <a:t>coor</a:t>
              </a:r>
              <a:r>
                <a:rPr lang="en-GB" sz="1400" baseline="-25000" dirty="0">
                  <a:cs typeface="Helvetica" panose="020B0604020202020204" pitchFamily="34" charset="0"/>
                </a:rPr>
                <a:t>.</a:t>
              </a:r>
            </a:p>
          </p:txBody>
        </p:sp>
        <p:sp>
          <p:nvSpPr>
            <p:cNvPr id="35" name="ZoneTexte 34"/>
            <p:cNvSpPr txBox="1"/>
            <p:nvPr/>
          </p:nvSpPr>
          <p:spPr>
            <a:xfrm>
              <a:off x="7945143" y="3951277"/>
              <a:ext cx="618786" cy="342186"/>
            </a:xfrm>
            <a:prstGeom prst="rect">
              <a:avLst/>
            </a:prstGeom>
            <a:noFill/>
          </p:spPr>
          <p:txBody>
            <a:bodyPr wrap="none" rtlCol="0">
              <a:spAutoFit/>
            </a:bodyPr>
            <a:lstStyle/>
            <a:p>
              <a:r>
                <a:rPr lang="en-GB" sz="1400" dirty="0" err="1">
                  <a:cs typeface="Helvetica" panose="020B0604020202020204" pitchFamily="34" charset="0"/>
                </a:rPr>
                <a:t>EC</a:t>
              </a:r>
              <a:r>
                <a:rPr lang="en-GB" sz="1400" baseline="-25000" dirty="0" err="1">
                  <a:cs typeface="Helvetica" panose="020B0604020202020204" pitchFamily="34" charset="0"/>
                </a:rPr>
                <a:t>free</a:t>
              </a:r>
              <a:endParaRPr lang="en-GB" sz="1400" baseline="-25000" dirty="0">
                <a:cs typeface="Helvetica" panose="020B0604020202020204" pitchFamily="34" charset="0"/>
              </a:endParaRPr>
            </a:p>
          </p:txBody>
        </p:sp>
        <p:sp>
          <p:nvSpPr>
            <p:cNvPr id="36" name="ZoneTexte 35"/>
            <p:cNvSpPr txBox="1"/>
            <p:nvPr/>
          </p:nvSpPr>
          <p:spPr>
            <a:xfrm>
              <a:off x="5122519" y="5016367"/>
              <a:ext cx="812833" cy="342186"/>
            </a:xfrm>
            <a:prstGeom prst="rect">
              <a:avLst/>
            </a:prstGeom>
            <a:noFill/>
          </p:spPr>
          <p:txBody>
            <a:bodyPr wrap="none" rtlCol="0">
              <a:spAutoFit/>
            </a:bodyPr>
            <a:lstStyle/>
            <a:p>
              <a:r>
                <a:rPr lang="en-GB" sz="1400" dirty="0" err="1">
                  <a:cs typeface="Helvetica" panose="020B0604020202020204" pitchFamily="34" charset="0"/>
                </a:rPr>
                <a:t>DMC</a:t>
              </a:r>
              <a:r>
                <a:rPr lang="en-GB" sz="1400" baseline="-25000" dirty="0" err="1">
                  <a:cs typeface="Helvetica" panose="020B0604020202020204" pitchFamily="34" charset="0"/>
                </a:rPr>
                <a:t>coor</a:t>
              </a:r>
              <a:r>
                <a:rPr lang="en-GB" sz="1400" baseline="-25000" dirty="0">
                  <a:cs typeface="Helvetica" panose="020B0604020202020204" pitchFamily="34" charset="0"/>
                </a:rPr>
                <a:t>.</a:t>
              </a:r>
            </a:p>
          </p:txBody>
        </p:sp>
        <p:cxnSp>
          <p:nvCxnSpPr>
            <p:cNvPr id="37" name="Connecteur droit avec flèche 36"/>
            <p:cNvCxnSpPr/>
            <p:nvPr/>
          </p:nvCxnSpPr>
          <p:spPr>
            <a:xfrm flipH="1">
              <a:off x="5207887" y="5307255"/>
              <a:ext cx="253589" cy="175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cteur droit avec flèche 37"/>
            <p:cNvCxnSpPr/>
            <p:nvPr/>
          </p:nvCxnSpPr>
          <p:spPr>
            <a:xfrm>
              <a:off x="6860278" y="4888955"/>
              <a:ext cx="246484" cy="570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p:cNvCxnSpPr/>
            <p:nvPr/>
          </p:nvCxnSpPr>
          <p:spPr>
            <a:xfrm>
              <a:off x="7572666" y="5140870"/>
              <a:ext cx="98890" cy="236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necteur droit avec flèche 39"/>
            <p:cNvCxnSpPr/>
            <p:nvPr/>
          </p:nvCxnSpPr>
          <p:spPr>
            <a:xfrm>
              <a:off x="7903078" y="4480581"/>
              <a:ext cx="275780" cy="4575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55" name="Groupe 54"/>
          <p:cNvGrpSpPr/>
          <p:nvPr/>
        </p:nvGrpSpPr>
        <p:grpSpPr>
          <a:xfrm>
            <a:off x="3323265" y="1278890"/>
            <a:ext cx="2979263" cy="1994572"/>
            <a:chOff x="2942264" y="1278890"/>
            <a:chExt cx="2979263" cy="1994572"/>
          </a:xfrm>
        </p:grpSpPr>
        <p:pic>
          <p:nvPicPr>
            <p:cNvPr id="41" name="Image 40"/>
            <p:cNvPicPr>
              <a:picLocks noChangeAspect="1"/>
            </p:cNvPicPr>
            <p:nvPr/>
          </p:nvPicPr>
          <p:blipFill rotWithShape="1">
            <a:blip r:embed="rId7" cstate="print">
              <a:extLst>
                <a:ext uri="{28A0092B-C50C-407E-A947-70E740481C1C}">
                  <a14:useLocalDpi xmlns:a14="http://schemas.microsoft.com/office/drawing/2010/main" val="0"/>
                </a:ext>
              </a:extLst>
            </a:blip>
            <a:srcRect l="22249" t="36206" r="15266" b="12891"/>
            <a:stretch/>
          </p:blipFill>
          <p:spPr>
            <a:xfrm>
              <a:off x="3910190" y="1278890"/>
              <a:ext cx="1256713" cy="1412838"/>
            </a:xfrm>
            <a:prstGeom prst="roundRect">
              <a:avLst/>
            </a:prstGeom>
          </p:spPr>
        </p:pic>
        <p:sp>
          <p:nvSpPr>
            <p:cNvPr id="44" name="ZoneTexte 43"/>
            <p:cNvSpPr txBox="1"/>
            <p:nvPr/>
          </p:nvSpPr>
          <p:spPr>
            <a:xfrm>
              <a:off x="2942264" y="2762684"/>
              <a:ext cx="2979263" cy="510778"/>
            </a:xfrm>
            <a:prstGeom prst="roundRect">
              <a:avLst/>
            </a:prstGeom>
            <a:noFill/>
            <a:ln>
              <a:noFill/>
            </a:ln>
          </p:spPr>
          <p:txBody>
            <a:bodyPr wrap="square" rtlCol="0">
              <a:spAutoFit/>
            </a:bodyPr>
            <a:lstStyle/>
            <a:p>
              <a:pPr algn="ctr"/>
              <a:r>
                <a:rPr lang="en-US" sz="1200" dirty="0">
                  <a:latin typeface="CMU Sans Serif" panose="02000603000000000000" pitchFamily="2" charset="0"/>
                  <a:ea typeface="CMU Sans Serif" panose="02000603000000000000" pitchFamily="2" charset="0"/>
                  <a:cs typeface="CMU Sans Serif" panose="02000603000000000000" pitchFamily="2" charset="0"/>
                </a:rPr>
                <a:t>NVPF/HC 18650</a:t>
              </a:r>
            </a:p>
            <a:p>
              <a:pPr algn="ctr"/>
              <a:r>
                <a:rPr lang="en-US" sz="1200" dirty="0">
                  <a:latin typeface="CMU Sans Serif" panose="02000603000000000000" pitchFamily="2" charset="0"/>
                  <a:ea typeface="CMU Sans Serif" panose="02000603000000000000" pitchFamily="2" charset="0"/>
                  <a:cs typeface="CMU Sans Serif" panose="02000603000000000000" pitchFamily="2" charset="0"/>
                </a:rPr>
                <a:t>Electrolyte: NaPF</a:t>
              </a:r>
              <a:r>
                <a:rPr lang="en-US" sz="1200" baseline="-25000" dirty="0">
                  <a:latin typeface="CMU Sans Serif" panose="02000603000000000000" pitchFamily="2" charset="0"/>
                  <a:ea typeface="CMU Sans Serif" panose="02000603000000000000" pitchFamily="2" charset="0"/>
                  <a:cs typeface="CMU Sans Serif" panose="02000603000000000000" pitchFamily="2" charset="0"/>
                </a:rPr>
                <a:t>6</a:t>
              </a:r>
              <a:r>
                <a:rPr lang="en-US" sz="1200" dirty="0">
                  <a:latin typeface="CMU Sans Serif" panose="02000603000000000000" pitchFamily="2" charset="0"/>
                  <a:ea typeface="CMU Sans Serif" panose="02000603000000000000" pitchFamily="2" charset="0"/>
                  <a:cs typeface="CMU Sans Serif" panose="02000603000000000000" pitchFamily="2" charset="0"/>
                </a:rPr>
                <a:t> EC/DMC</a:t>
              </a:r>
            </a:p>
          </p:txBody>
        </p:sp>
      </p:grpSp>
      <p:grpSp>
        <p:nvGrpSpPr>
          <p:cNvPr id="54" name="Groupe 53"/>
          <p:cNvGrpSpPr/>
          <p:nvPr/>
        </p:nvGrpSpPr>
        <p:grpSpPr>
          <a:xfrm>
            <a:off x="4882308" y="1578250"/>
            <a:ext cx="4565027" cy="1636686"/>
            <a:chOff x="4501307" y="1578250"/>
            <a:chExt cx="4565027" cy="1636686"/>
          </a:xfrm>
        </p:grpSpPr>
        <p:cxnSp>
          <p:nvCxnSpPr>
            <p:cNvPr id="42" name="Connecteur droit avec flèche 41"/>
            <p:cNvCxnSpPr/>
            <p:nvPr/>
          </p:nvCxnSpPr>
          <p:spPr>
            <a:xfrm flipH="1" flipV="1">
              <a:off x="4501307" y="1711068"/>
              <a:ext cx="882788" cy="27225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46" name="Image 45"/>
            <p:cNvPicPr>
              <a:picLocks noChangeAspect="1"/>
            </p:cNvPicPr>
            <p:nvPr>
              <p:custDataLst>
                <p:tags r:id="rId2"/>
              </p:custDataLst>
            </p:nvPr>
          </p:nvPicPr>
          <p:blipFill>
            <a:blip r:embed="rId8"/>
            <a:stretch>
              <a:fillRect/>
            </a:stretch>
          </p:blipFill>
          <p:spPr>
            <a:xfrm>
              <a:off x="5361685" y="1578250"/>
              <a:ext cx="3704649" cy="1376927"/>
            </a:xfrm>
            <a:prstGeom prst="rect">
              <a:avLst/>
            </a:prstGeom>
          </p:spPr>
        </p:pic>
        <p:sp>
          <p:nvSpPr>
            <p:cNvPr id="47" name="ZoneTexte 46"/>
            <p:cNvSpPr txBox="1"/>
            <p:nvPr/>
          </p:nvSpPr>
          <p:spPr>
            <a:xfrm>
              <a:off x="5750425" y="2937937"/>
              <a:ext cx="2951925" cy="276999"/>
            </a:xfrm>
            <a:prstGeom prst="rect">
              <a:avLst/>
            </a:prstGeom>
            <a:solidFill>
              <a:schemeClr val="bg1"/>
            </a:solidFill>
          </p:spPr>
          <p:txBody>
            <a:bodyPr wrap="square" rtlCol="0">
              <a:spAutoFit/>
            </a:bodyPr>
            <a:lstStyle/>
            <a:p>
              <a:pPr algn="ctr"/>
              <a:r>
                <a:rPr lang="en-US" sz="1200" cap="small" dirty="0">
                  <a:latin typeface="CMU Serif Extra" panose="02000603000000000000" charset="0"/>
                  <a:ea typeface="CMU Serif Extra" panose="02000603000000000000" charset="0"/>
                  <a:cs typeface="CMU Serif Extra" panose="02000603000000000000" charset="0"/>
                </a:rPr>
                <a:t>Temperature measurement</a:t>
              </a:r>
            </a:p>
          </p:txBody>
        </p:sp>
      </p:grpSp>
      <p:grpSp>
        <p:nvGrpSpPr>
          <p:cNvPr id="56" name="Groupe 55"/>
          <p:cNvGrpSpPr/>
          <p:nvPr/>
        </p:nvGrpSpPr>
        <p:grpSpPr>
          <a:xfrm>
            <a:off x="531772" y="1422226"/>
            <a:ext cx="4229605" cy="1881839"/>
            <a:chOff x="150771" y="1422225"/>
            <a:chExt cx="4229605" cy="1881839"/>
          </a:xfrm>
        </p:grpSpPr>
        <p:cxnSp>
          <p:nvCxnSpPr>
            <p:cNvPr id="43" name="Connecteur droit avec flèche 42"/>
            <p:cNvCxnSpPr/>
            <p:nvPr/>
          </p:nvCxnSpPr>
          <p:spPr>
            <a:xfrm flipV="1">
              <a:off x="3083864" y="1522559"/>
              <a:ext cx="1296512" cy="599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ZoneTexte 44"/>
            <p:cNvSpPr txBox="1"/>
            <p:nvPr/>
          </p:nvSpPr>
          <p:spPr>
            <a:xfrm>
              <a:off x="150771" y="3027065"/>
              <a:ext cx="2962595" cy="276999"/>
            </a:xfrm>
            <a:prstGeom prst="rect">
              <a:avLst/>
            </a:prstGeom>
            <a:solidFill>
              <a:schemeClr val="bg1"/>
            </a:solidFill>
          </p:spPr>
          <p:txBody>
            <a:bodyPr wrap="square" rtlCol="0">
              <a:spAutoFit/>
            </a:bodyPr>
            <a:lstStyle/>
            <a:p>
              <a:pPr algn="ctr"/>
              <a:r>
                <a:rPr lang="en-US" sz="1200" cap="small" dirty="0">
                  <a:latin typeface="CMU Serif Extra" panose="02000603000000000000" charset="0"/>
                  <a:ea typeface="CMU Serif Extra" panose="02000603000000000000" charset="0"/>
                  <a:cs typeface="CMU Serif Extra" panose="02000603000000000000" charset="0"/>
                </a:rPr>
                <a:t>Chemical species observations</a:t>
              </a:r>
            </a:p>
          </p:txBody>
        </p:sp>
        <p:pic>
          <p:nvPicPr>
            <p:cNvPr id="48" name="Image 47"/>
            <p:cNvPicPr>
              <a:picLocks noChangeAspect="1"/>
            </p:cNvPicPr>
            <p:nvPr/>
          </p:nvPicPr>
          <p:blipFill>
            <a:blip r:embed="rId9"/>
            <a:stretch>
              <a:fillRect/>
            </a:stretch>
          </p:blipFill>
          <p:spPr>
            <a:xfrm>
              <a:off x="292394" y="1422225"/>
              <a:ext cx="3097374" cy="1656147"/>
            </a:xfrm>
            <a:prstGeom prst="rect">
              <a:avLst/>
            </a:prstGeom>
          </p:spPr>
        </p:pic>
      </p:grpSp>
      <p:sp>
        <p:nvSpPr>
          <p:cNvPr id="5" name="ZoneTexte 4"/>
          <p:cNvSpPr txBox="1"/>
          <p:nvPr/>
        </p:nvSpPr>
        <p:spPr>
          <a:xfrm>
            <a:off x="97429" y="109347"/>
            <a:ext cx="10809514" cy="538609"/>
          </a:xfrm>
          <a:prstGeom prst="rect">
            <a:avLst/>
          </a:prstGeom>
          <a:noFill/>
        </p:spPr>
        <p:txBody>
          <a:bodyPr wrap="square" rtlCol="0">
            <a:spAutoFit/>
          </a:bodyPr>
          <a:lstStyle/>
          <a:p>
            <a:r>
              <a:rPr lang="fr-FR" sz="2900" dirty="0" smtClean="0">
                <a:solidFill>
                  <a:schemeClr val="bg1"/>
                </a:solidFill>
              </a:rPr>
              <a:t>Accès </a:t>
            </a:r>
            <a:r>
              <a:rPr lang="fr-FR" sz="2900" dirty="0" err="1" smtClean="0">
                <a:solidFill>
                  <a:schemeClr val="bg1"/>
                </a:solidFill>
              </a:rPr>
              <a:t>operando</a:t>
            </a:r>
            <a:r>
              <a:rPr lang="fr-FR" sz="2900" dirty="0" smtClean="0">
                <a:solidFill>
                  <a:schemeClr val="bg1"/>
                </a:solidFill>
              </a:rPr>
              <a:t> simultanée des paramètres et chimiques et physiques </a:t>
            </a:r>
            <a:endParaRPr lang="fr-FR" sz="2900" dirty="0">
              <a:solidFill>
                <a:schemeClr val="bg1"/>
              </a:solidFill>
            </a:endParaRPr>
          </a:p>
        </p:txBody>
      </p:sp>
      <p:sp>
        <p:nvSpPr>
          <p:cNvPr id="49" name="ZoneTexte 2">
            <a:extLst>
              <a:ext uri="{FF2B5EF4-FFF2-40B4-BE49-F238E27FC236}">
                <a16:creationId xmlns:a16="http://schemas.microsoft.com/office/drawing/2014/main" id="{78B0613B-C30F-46C3-8B0C-AC480E31364F}"/>
              </a:ext>
            </a:extLst>
          </p:cNvPr>
          <p:cNvSpPr txBox="1"/>
          <p:nvPr/>
        </p:nvSpPr>
        <p:spPr>
          <a:xfrm>
            <a:off x="-128784" y="743199"/>
            <a:ext cx="5011092" cy="400110"/>
          </a:xfrm>
          <a:prstGeom prst="rect">
            <a:avLst/>
          </a:prstGeom>
          <a:noFill/>
        </p:spPr>
        <p:txBody>
          <a:bodyPr wrap="square" rtlCol="0">
            <a:spAutoFit/>
          </a:bodyPr>
          <a:lstStyle>
            <a:defPPr>
              <a:defRPr lang="fr-FR"/>
            </a:defPPr>
            <a:lvl1pPr marL="342900" indent="-342900" algn="ctr">
              <a:buFont typeface="Wingdings" panose="05000000000000000000" pitchFamily="2" charset="2"/>
              <a:buChar char="q"/>
              <a:defRPr sz="2400">
                <a:solidFill>
                  <a:srgbClr val="C00000"/>
                </a:solidFill>
                <a:latin typeface="Arial" panose="020B0604020202020204" pitchFamily="34" charset="0"/>
                <a:cs typeface="Arial" panose="020B0604020202020204" pitchFamily="34" charset="0"/>
              </a:defRPr>
            </a:lvl1pPr>
          </a:lstStyle>
          <a:p>
            <a:pPr marL="0" indent="0" fontAlgn="auto">
              <a:spcBef>
                <a:spcPts val="0"/>
              </a:spcBef>
              <a:spcAft>
                <a:spcPts val="0"/>
              </a:spcAft>
              <a:buNone/>
              <a:defRPr/>
            </a:pPr>
            <a:r>
              <a:rPr lang="en-GB" sz="2000" i="0" dirty="0" smtClean="0">
                <a:solidFill>
                  <a:prstClr val="black"/>
                </a:solidFill>
                <a:latin typeface="Arial Narrow" panose="020B0606020202030204" pitchFamily="34" charset="0"/>
              </a:rPr>
              <a:t>Injection </a:t>
            </a:r>
            <a:r>
              <a:rPr lang="en-GB" sz="2000" i="0" dirty="0" err="1" smtClean="0">
                <a:solidFill>
                  <a:prstClr val="black"/>
                </a:solidFill>
                <a:latin typeface="Arial Narrow" panose="020B0606020202030204" pitchFamily="34" charset="0"/>
              </a:rPr>
              <a:t>d’une</a:t>
            </a:r>
            <a:r>
              <a:rPr lang="en-GB" sz="2000" i="0" dirty="0" smtClean="0">
                <a:solidFill>
                  <a:prstClr val="black"/>
                </a:solidFill>
                <a:latin typeface="Arial Narrow" panose="020B0606020202030204" pitchFamily="34" charset="0"/>
              </a:rPr>
              <a:t> fibre IR et d’un </a:t>
            </a:r>
            <a:r>
              <a:rPr lang="en-GB" sz="2000" i="0" dirty="0" err="1" smtClean="0">
                <a:solidFill>
                  <a:prstClr val="black"/>
                </a:solidFill>
                <a:latin typeface="Arial Narrow" panose="020B0606020202030204" pitchFamily="34" charset="0"/>
              </a:rPr>
              <a:t>capteur</a:t>
            </a:r>
            <a:r>
              <a:rPr lang="en-GB" sz="2000" i="0" dirty="0" smtClean="0">
                <a:solidFill>
                  <a:prstClr val="black"/>
                </a:solidFill>
                <a:latin typeface="Arial Narrow" panose="020B0606020202030204" pitchFamily="34" charset="0"/>
              </a:rPr>
              <a:t> FBG</a:t>
            </a:r>
            <a:endParaRPr lang="en-GB" sz="2000" i="0" dirty="0">
              <a:solidFill>
                <a:prstClr val="black"/>
              </a:solidFill>
              <a:latin typeface="Arial Narrow" panose="020B0606020202030204" pitchFamily="34" charset="0"/>
            </a:endParaRPr>
          </a:p>
        </p:txBody>
      </p:sp>
      <p:sp>
        <p:nvSpPr>
          <p:cNvPr id="50" name="Chevron 5"/>
          <p:cNvSpPr/>
          <p:nvPr/>
        </p:nvSpPr>
        <p:spPr>
          <a:xfrm>
            <a:off x="34656" y="838486"/>
            <a:ext cx="263034" cy="233155"/>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latin typeface="Calibri"/>
            </a:endParaRPr>
          </a:p>
        </p:txBody>
      </p:sp>
      <p:grpSp>
        <p:nvGrpSpPr>
          <p:cNvPr id="6" name="Groupe 5"/>
          <p:cNvGrpSpPr/>
          <p:nvPr/>
        </p:nvGrpSpPr>
        <p:grpSpPr>
          <a:xfrm>
            <a:off x="283942" y="6178903"/>
            <a:ext cx="9015601" cy="396077"/>
            <a:chOff x="283942" y="6178903"/>
            <a:chExt cx="9015601" cy="396077"/>
          </a:xfrm>
        </p:grpSpPr>
        <p:sp>
          <p:nvSpPr>
            <p:cNvPr id="3" name="Rectangle à coins arrondis 2"/>
            <p:cNvSpPr/>
            <p:nvPr/>
          </p:nvSpPr>
          <p:spPr>
            <a:xfrm>
              <a:off x="283942" y="6234787"/>
              <a:ext cx="9015601" cy="340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465073" y="6178903"/>
              <a:ext cx="8834470" cy="369332"/>
            </a:xfrm>
            <a:prstGeom prst="rect">
              <a:avLst/>
            </a:prstGeom>
          </p:spPr>
          <p:txBody>
            <a:bodyPr wrap="none">
              <a:spAutoFit/>
            </a:bodyPr>
            <a:lstStyle/>
            <a:p>
              <a:r>
                <a:rPr lang="fr-FR" dirty="0" smtClean="0">
                  <a:solidFill>
                    <a:schemeClr val="bg1"/>
                  </a:solidFill>
                </a:rPr>
                <a:t>Suivi  optique de batteries commerciales dans des conditions réelles est </a:t>
              </a:r>
              <a:r>
                <a:rPr lang="fr-FR" dirty="0">
                  <a:solidFill>
                    <a:schemeClr val="bg1"/>
                  </a:solidFill>
                </a:rPr>
                <a:t>à l’aube de devenir une réalité </a:t>
              </a:r>
              <a:endParaRPr lang="fr-FR" dirty="0"/>
            </a:p>
          </p:txBody>
        </p:sp>
      </p:grpSp>
      <p:sp>
        <p:nvSpPr>
          <p:cNvPr id="51" name="ZoneTexte 50"/>
          <p:cNvSpPr txBox="1"/>
          <p:nvPr/>
        </p:nvSpPr>
        <p:spPr>
          <a:xfrm>
            <a:off x="0" y="6607965"/>
            <a:ext cx="3496470" cy="307777"/>
          </a:xfrm>
          <a:prstGeom prst="rect">
            <a:avLst/>
          </a:prstGeom>
          <a:noFill/>
        </p:spPr>
        <p:txBody>
          <a:bodyPr wrap="none" rtlCol="0">
            <a:spAutoFit/>
          </a:bodyPr>
          <a:lstStyle/>
          <a:p>
            <a:r>
              <a:rPr lang="fr-FR" sz="1400" dirty="0">
                <a:solidFill>
                  <a:schemeClr val="bg1"/>
                </a:solidFill>
              </a:rPr>
              <a:t>C. Gervillié et al Nature </a:t>
            </a:r>
            <a:r>
              <a:rPr lang="fr-FR" sz="1400" dirty="0" err="1">
                <a:solidFill>
                  <a:schemeClr val="bg1"/>
                </a:solidFill>
              </a:rPr>
              <a:t>energy</a:t>
            </a:r>
            <a:r>
              <a:rPr lang="fr-FR" sz="1400" dirty="0">
                <a:solidFill>
                  <a:schemeClr val="bg1"/>
                </a:solidFill>
              </a:rPr>
              <a:t> </a:t>
            </a:r>
            <a:r>
              <a:rPr lang="fr-FR" sz="1400" dirty="0" smtClean="0">
                <a:solidFill>
                  <a:schemeClr val="bg1"/>
                </a:solidFill>
              </a:rPr>
              <a:t>, 7 Novembre 2022</a:t>
            </a:r>
            <a:endParaRPr lang="fr-FR" sz="1400" dirty="0">
              <a:solidFill>
                <a:schemeClr val="bg1"/>
              </a:solidFill>
            </a:endParaRPr>
          </a:p>
        </p:txBody>
      </p:sp>
    </p:spTree>
    <p:extLst>
      <p:ext uri="{BB962C8B-B14F-4D97-AF65-F5344CB8AC3E}">
        <p14:creationId xmlns:p14="http://schemas.microsoft.com/office/powerpoint/2010/main" val="29636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 y="944880"/>
            <a:ext cx="9880107" cy="5654040"/>
          </a:xfrm>
          <a:prstGeom prst="rect">
            <a:avLst/>
          </a:prstGeom>
        </p:spPr>
      </p:pic>
      <p:sp>
        <p:nvSpPr>
          <p:cNvPr id="2" name="ZoneTexte 1"/>
          <p:cNvSpPr txBox="1"/>
          <p:nvPr/>
        </p:nvSpPr>
        <p:spPr>
          <a:xfrm>
            <a:off x="394103" y="0"/>
            <a:ext cx="8776762" cy="1354217"/>
          </a:xfrm>
          <a:prstGeom prst="rect">
            <a:avLst/>
          </a:prstGeom>
          <a:noFill/>
        </p:spPr>
        <p:txBody>
          <a:bodyPr wrap="none" rtlCol="0">
            <a:spAutoFit/>
          </a:bodyPr>
          <a:lstStyle/>
          <a:p>
            <a:pPr algn="ctr">
              <a:lnSpc>
                <a:spcPts val="3000"/>
              </a:lnSpc>
            </a:pPr>
            <a:r>
              <a:rPr lang="fr-FR" sz="3000" dirty="0" smtClean="0">
                <a:solidFill>
                  <a:schemeClr val="bg1"/>
                </a:solidFill>
              </a:rPr>
              <a:t>Diagnostic optique en temps réel: des observables </a:t>
            </a:r>
          </a:p>
          <a:p>
            <a:pPr algn="ctr">
              <a:lnSpc>
                <a:spcPts val="3000"/>
              </a:lnSpc>
            </a:pPr>
            <a:r>
              <a:rPr lang="fr-FR" sz="3000" dirty="0" smtClean="0">
                <a:solidFill>
                  <a:schemeClr val="bg1"/>
                </a:solidFill>
              </a:rPr>
              <a:t>physiques aux observables thermodynamiques et chimiques. </a:t>
            </a:r>
          </a:p>
          <a:p>
            <a:pPr algn="ctr"/>
            <a:r>
              <a:rPr lang="fr-FR" sz="3200" dirty="0" smtClean="0">
                <a:solidFill>
                  <a:schemeClr val="bg1"/>
                </a:solidFill>
              </a:rPr>
              <a:t>  </a:t>
            </a:r>
            <a:endParaRPr lang="fr-FR" sz="3200" dirty="0">
              <a:solidFill>
                <a:schemeClr val="bg1"/>
              </a:solidFill>
            </a:endParaRPr>
          </a:p>
        </p:txBody>
      </p:sp>
      <p:sp>
        <p:nvSpPr>
          <p:cNvPr id="4" name="ZoneTexte 3"/>
          <p:cNvSpPr txBox="1"/>
          <p:nvPr/>
        </p:nvSpPr>
        <p:spPr>
          <a:xfrm>
            <a:off x="-106935" y="6616247"/>
            <a:ext cx="6352636" cy="291170"/>
          </a:xfrm>
          <a:prstGeom prst="rect">
            <a:avLst/>
          </a:prstGeom>
          <a:noFill/>
        </p:spPr>
        <p:txBody>
          <a:bodyPr wrap="none" rtlCol="0">
            <a:spAutoFit/>
          </a:bodyPr>
          <a:lstStyle/>
          <a:p>
            <a:pPr defTabSz="844083" fontAlgn="base">
              <a:spcBef>
                <a:spcPct val="0"/>
              </a:spcBef>
              <a:spcAft>
                <a:spcPct val="0"/>
              </a:spcAft>
            </a:pPr>
            <a:r>
              <a:rPr lang="fr-FR" sz="1292" i="1" dirty="0">
                <a:solidFill>
                  <a:prstClr val="white"/>
                </a:solidFill>
                <a:latin typeface="Arial Narrow" pitchFamily="34" charset="0"/>
                <a:cs typeface="Arial" pitchFamily="34" charset="0"/>
              </a:rPr>
              <a:t>J. Huang et al. </a:t>
            </a:r>
            <a:r>
              <a:rPr lang="fr-FR" sz="1292" i="1" dirty="0" err="1">
                <a:solidFill>
                  <a:prstClr val="white"/>
                </a:solidFill>
                <a:latin typeface="Arial Narrow" pitchFamily="34" charset="0"/>
                <a:cs typeface="Arial" pitchFamily="34" charset="0"/>
              </a:rPr>
              <a:t>eTransportation</a:t>
            </a:r>
            <a:r>
              <a:rPr lang="fr-FR" sz="1292" i="1" dirty="0">
                <a:solidFill>
                  <a:prstClr val="white"/>
                </a:solidFill>
                <a:latin typeface="Arial Narrow" pitchFamily="34" charset="0"/>
                <a:cs typeface="Arial" pitchFamily="34" charset="0"/>
              </a:rPr>
              <a:t> (2022):https.://www.scienedirect;com/science/article/abs/pii/S25901168</a:t>
            </a:r>
          </a:p>
        </p:txBody>
      </p:sp>
    </p:spTree>
    <p:extLst>
      <p:ext uri="{BB962C8B-B14F-4D97-AF65-F5344CB8AC3E}">
        <p14:creationId xmlns:p14="http://schemas.microsoft.com/office/powerpoint/2010/main" val="1522325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à coins arrondis 121"/>
          <p:cNvSpPr/>
          <p:nvPr/>
        </p:nvSpPr>
        <p:spPr>
          <a:xfrm>
            <a:off x="1109453" y="842646"/>
            <a:ext cx="3558644" cy="5298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534">
              <a:solidFill>
                <a:prstClr val="white"/>
              </a:solidFill>
              <a:latin typeface="Calibri"/>
            </a:endParaRPr>
          </a:p>
        </p:txBody>
      </p:sp>
      <p:sp>
        <p:nvSpPr>
          <p:cNvPr id="123" name="ZoneTexte 122"/>
          <p:cNvSpPr txBox="1"/>
          <p:nvPr/>
        </p:nvSpPr>
        <p:spPr>
          <a:xfrm>
            <a:off x="1201709" y="804150"/>
            <a:ext cx="3558644" cy="579646"/>
          </a:xfrm>
          <a:prstGeom prst="rect">
            <a:avLst/>
          </a:prstGeom>
          <a:noFill/>
        </p:spPr>
        <p:txBody>
          <a:bodyPr wrap="square" rtlCol="0">
            <a:spAutoFit/>
          </a:bodyPr>
          <a:lstStyle/>
          <a:p>
            <a:pPr algn="ctr" defTabSz="844083">
              <a:lnSpc>
                <a:spcPts val="1875"/>
              </a:lnSpc>
            </a:pPr>
            <a:r>
              <a:rPr lang="fr-FR" sz="2045" dirty="0">
                <a:solidFill>
                  <a:prstClr val="white"/>
                </a:solidFill>
              </a:rPr>
              <a:t>Détection des dysfonctionnements de la batterie </a:t>
            </a:r>
          </a:p>
        </p:txBody>
      </p:sp>
      <p:sp>
        <p:nvSpPr>
          <p:cNvPr id="128" name="Rectangle à coins arrondis 127"/>
          <p:cNvSpPr/>
          <p:nvPr/>
        </p:nvSpPr>
        <p:spPr>
          <a:xfrm>
            <a:off x="5758516" y="858714"/>
            <a:ext cx="3392476" cy="52983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534">
              <a:solidFill>
                <a:prstClr val="white"/>
              </a:solidFill>
              <a:latin typeface="Calibri"/>
            </a:endParaRPr>
          </a:p>
        </p:txBody>
      </p:sp>
      <p:sp>
        <p:nvSpPr>
          <p:cNvPr id="130" name="ZoneTexte 129"/>
          <p:cNvSpPr txBox="1"/>
          <p:nvPr/>
        </p:nvSpPr>
        <p:spPr>
          <a:xfrm>
            <a:off x="5758516" y="841435"/>
            <a:ext cx="3558644" cy="579646"/>
          </a:xfrm>
          <a:prstGeom prst="rect">
            <a:avLst/>
          </a:prstGeom>
          <a:noFill/>
          <a:ln>
            <a:noFill/>
          </a:ln>
        </p:spPr>
        <p:txBody>
          <a:bodyPr wrap="square" rtlCol="0">
            <a:spAutoFit/>
          </a:bodyPr>
          <a:lstStyle/>
          <a:p>
            <a:pPr algn="ctr" defTabSz="844083">
              <a:lnSpc>
                <a:spcPts val="1875"/>
              </a:lnSpc>
            </a:pPr>
            <a:r>
              <a:rPr lang="fr-FR" sz="2045" dirty="0">
                <a:solidFill>
                  <a:prstClr val="white"/>
                </a:solidFill>
              </a:rPr>
              <a:t>Développer des systèmes auto-</a:t>
            </a:r>
            <a:r>
              <a:rPr lang="fr-FR" sz="2045" dirty="0" err="1">
                <a:solidFill>
                  <a:prstClr val="white"/>
                </a:solidFill>
              </a:rPr>
              <a:t>réparants</a:t>
            </a:r>
            <a:r>
              <a:rPr lang="fr-FR" sz="2045" dirty="0">
                <a:solidFill>
                  <a:prstClr val="white"/>
                </a:solidFill>
              </a:rPr>
              <a:t> </a:t>
            </a:r>
          </a:p>
        </p:txBody>
      </p:sp>
      <p:sp>
        <p:nvSpPr>
          <p:cNvPr id="127" name="Flèche droite 126"/>
          <p:cNvSpPr/>
          <p:nvPr/>
        </p:nvSpPr>
        <p:spPr>
          <a:xfrm>
            <a:off x="4913520" y="974831"/>
            <a:ext cx="674915" cy="31906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534">
              <a:solidFill>
                <a:prstClr val="white"/>
              </a:solidFill>
              <a:latin typeface="Calibri"/>
            </a:endParaRPr>
          </a:p>
        </p:txBody>
      </p:sp>
      <p:grpSp>
        <p:nvGrpSpPr>
          <p:cNvPr id="132" name="Group 7"/>
          <p:cNvGrpSpPr>
            <a:grpSpLocks/>
          </p:cNvGrpSpPr>
          <p:nvPr/>
        </p:nvGrpSpPr>
        <p:grpSpPr bwMode="auto">
          <a:xfrm>
            <a:off x="2082800" y="1470485"/>
            <a:ext cx="1999172" cy="1780715"/>
            <a:chOff x="4278" y="608"/>
            <a:chExt cx="2378" cy="2118"/>
          </a:xfrm>
        </p:grpSpPr>
        <p:pic>
          <p:nvPicPr>
            <p:cNvPr id="1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986"/>
            <a:stretch/>
          </p:blipFill>
          <p:spPr bwMode="auto">
            <a:xfrm>
              <a:off x="4466" y="653"/>
              <a:ext cx="2190" cy="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8" y="608"/>
              <a:ext cx="34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Image 22"/>
          <p:cNvPicPr>
            <a:picLocks noChangeAspect="1"/>
          </p:cNvPicPr>
          <p:nvPr/>
        </p:nvPicPr>
        <p:blipFill>
          <a:blip r:embed="rId5"/>
          <a:stretch>
            <a:fillRect/>
          </a:stretch>
        </p:blipFill>
        <p:spPr>
          <a:xfrm>
            <a:off x="6330241" y="1590309"/>
            <a:ext cx="3131812" cy="1495046"/>
          </a:xfrm>
          <a:prstGeom prst="rect">
            <a:avLst/>
          </a:prstGeom>
        </p:spPr>
      </p:pic>
      <p:sp>
        <p:nvSpPr>
          <p:cNvPr id="32" name="ZoneTexte 31"/>
          <p:cNvSpPr txBox="1"/>
          <p:nvPr/>
        </p:nvSpPr>
        <p:spPr>
          <a:xfrm>
            <a:off x="2556143" y="175521"/>
            <a:ext cx="4714753" cy="477054"/>
          </a:xfrm>
          <a:prstGeom prst="rect">
            <a:avLst/>
          </a:prstGeom>
          <a:noFill/>
        </p:spPr>
        <p:txBody>
          <a:bodyPr wrap="none" rtlCol="0">
            <a:spAutoFit/>
          </a:bodyPr>
          <a:lstStyle/>
          <a:p>
            <a:pPr algn="r" defTabSz="844083" fontAlgn="auto">
              <a:lnSpc>
                <a:spcPts val="2954"/>
              </a:lnSpc>
              <a:spcBef>
                <a:spcPts val="0"/>
              </a:spcBef>
              <a:spcAft>
                <a:spcPts val="0"/>
              </a:spcAft>
            </a:pPr>
            <a:r>
              <a:rPr lang="fr-FR" sz="3200" b="1" dirty="0">
                <a:solidFill>
                  <a:prstClr val="white"/>
                </a:solidFill>
              </a:rPr>
              <a:t>D</a:t>
            </a:r>
            <a:r>
              <a:rPr lang="fr-FR" sz="3200" dirty="0">
                <a:solidFill>
                  <a:prstClr val="white"/>
                </a:solidFill>
              </a:rPr>
              <a:t>u diagnostic au traitement </a:t>
            </a:r>
            <a:r>
              <a:rPr lang="en-US" sz="3200" dirty="0">
                <a:solidFill>
                  <a:prstClr val="white"/>
                </a:solidFill>
              </a:rPr>
              <a:t>…</a:t>
            </a:r>
          </a:p>
        </p:txBody>
      </p:sp>
      <p:sp>
        <p:nvSpPr>
          <p:cNvPr id="21" name="ZoneTexte 20"/>
          <p:cNvSpPr txBox="1"/>
          <p:nvPr/>
        </p:nvSpPr>
        <p:spPr>
          <a:xfrm>
            <a:off x="-81930" y="6625145"/>
            <a:ext cx="5723939" cy="490006"/>
          </a:xfrm>
          <a:prstGeom prst="rect">
            <a:avLst/>
          </a:prstGeom>
          <a:noFill/>
        </p:spPr>
        <p:txBody>
          <a:bodyPr wrap="none" rtlCol="0">
            <a:spAutoFit/>
          </a:bodyPr>
          <a:lstStyle/>
          <a:p>
            <a:pPr defTabSz="844083"/>
            <a:r>
              <a:rPr lang="fr-FR" sz="1292" dirty="0">
                <a:solidFill>
                  <a:prstClr val="white"/>
                </a:solidFill>
              </a:rPr>
              <a:t>F. Betermier et al. Communication Materials  (doi.org/10.1038/s43246-020-00056-4), 2020   </a:t>
            </a:r>
          </a:p>
          <a:p>
            <a:pPr defTabSz="844083"/>
            <a:endParaRPr lang="fr-FR" sz="1292" dirty="0">
              <a:solidFill>
                <a:prstClr val="black"/>
              </a:solidFill>
            </a:endParaRPr>
          </a:p>
        </p:txBody>
      </p:sp>
      <p:grpSp>
        <p:nvGrpSpPr>
          <p:cNvPr id="8" name="Groupe 7"/>
          <p:cNvGrpSpPr/>
          <p:nvPr/>
        </p:nvGrpSpPr>
        <p:grpSpPr>
          <a:xfrm>
            <a:off x="211814" y="3514171"/>
            <a:ext cx="3870158" cy="2596877"/>
            <a:chOff x="272560" y="2838187"/>
            <a:chExt cx="3751120" cy="2296357"/>
          </a:xfrm>
        </p:grpSpPr>
        <p:sp>
          <p:nvSpPr>
            <p:cNvPr id="33" name="ZoneTexte 32"/>
            <p:cNvSpPr txBox="1"/>
            <p:nvPr/>
          </p:nvSpPr>
          <p:spPr>
            <a:xfrm>
              <a:off x="735507" y="2838187"/>
              <a:ext cx="2534668" cy="461665"/>
            </a:xfrm>
            <a:prstGeom prst="rect">
              <a:avLst/>
            </a:prstGeom>
            <a:noFill/>
          </p:spPr>
          <p:txBody>
            <a:bodyPr wrap="none" rtlCol="0">
              <a:spAutoFit/>
            </a:bodyPr>
            <a:lstStyle/>
            <a:p>
              <a:r>
                <a:rPr lang="fr-FR" sz="2400" dirty="0"/>
                <a:t>S’inspirer du vivant : </a:t>
              </a:r>
            </a:p>
          </p:txBody>
        </p:sp>
        <p:sp>
          <p:nvSpPr>
            <p:cNvPr id="34" name="Chevron 33"/>
            <p:cNvSpPr/>
            <p:nvPr/>
          </p:nvSpPr>
          <p:spPr>
            <a:xfrm>
              <a:off x="504723" y="2962561"/>
              <a:ext cx="266434" cy="212913"/>
            </a:xfrm>
            <a:prstGeom prst="chevron">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62">
                <a:solidFill>
                  <a:schemeClr val="tx1"/>
                </a:solidFill>
              </a:endParaRPr>
            </a:p>
          </p:txBody>
        </p:sp>
        <p:grpSp>
          <p:nvGrpSpPr>
            <p:cNvPr id="36" name="Groupe 35"/>
            <p:cNvGrpSpPr/>
            <p:nvPr/>
          </p:nvGrpSpPr>
          <p:grpSpPr>
            <a:xfrm>
              <a:off x="272560" y="3357070"/>
              <a:ext cx="3751120" cy="1777474"/>
              <a:chOff x="-15245" y="1848473"/>
              <a:chExt cx="5716571" cy="2404984"/>
            </a:xfrm>
          </p:grpSpPr>
          <p:pic>
            <p:nvPicPr>
              <p:cNvPr id="38" name="Image 37"/>
              <p:cNvPicPr>
                <a:picLocks noChangeAspect="1"/>
              </p:cNvPicPr>
              <p:nvPr/>
            </p:nvPicPr>
            <p:blipFill rotWithShape="1">
              <a:blip r:embed="rId6"/>
              <a:srcRect t="8633" b="24885"/>
              <a:stretch/>
            </p:blipFill>
            <p:spPr>
              <a:xfrm>
                <a:off x="-15245" y="1848473"/>
                <a:ext cx="5716571" cy="2404984"/>
              </a:xfrm>
              <a:prstGeom prst="rect">
                <a:avLst/>
              </a:prstGeom>
            </p:spPr>
          </p:pic>
          <p:sp>
            <p:nvSpPr>
              <p:cNvPr id="39" name="Rectangle 38"/>
              <p:cNvSpPr/>
              <p:nvPr/>
            </p:nvSpPr>
            <p:spPr>
              <a:xfrm>
                <a:off x="0" y="2042927"/>
                <a:ext cx="4139952" cy="8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5" name="ZoneTexte 14"/>
          <p:cNvSpPr txBox="1"/>
          <p:nvPr/>
        </p:nvSpPr>
        <p:spPr>
          <a:xfrm>
            <a:off x="6454584" y="6619313"/>
            <a:ext cx="3343544" cy="307777"/>
          </a:xfrm>
          <a:prstGeom prst="rect">
            <a:avLst/>
          </a:prstGeom>
          <a:noFill/>
        </p:spPr>
        <p:txBody>
          <a:bodyPr wrap="none" rtlCol="0">
            <a:spAutoFit/>
          </a:bodyPr>
          <a:lstStyle/>
          <a:p>
            <a:r>
              <a:rPr lang="fr-FR" sz="1400" dirty="0">
                <a:solidFill>
                  <a:schemeClr val="bg1"/>
                </a:solidFill>
              </a:rPr>
              <a:t>F. Betermier et al. Chemistry of </a:t>
            </a:r>
            <a:r>
              <a:rPr lang="fr-FR" sz="1400" dirty="0" err="1">
                <a:solidFill>
                  <a:schemeClr val="bg1"/>
                </a:solidFill>
              </a:rPr>
              <a:t>materials</a:t>
            </a:r>
            <a:r>
              <a:rPr lang="fr-FR" sz="1400" dirty="0">
                <a:solidFill>
                  <a:schemeClr val="bg1"/>
                </a:solidFill>
              </a:rPr>
              <a:t> </a:t>
            </a:r>
            <a:r>
              <a:rPr lang="fr-FR" sz="1400" dirty="0" smtClean="0">
                <a:solidFill>
                  <a:schemeClr val="bg1"/>
                </a:solidFill>
              </a:rPr>
              <a:t>, 2023 </a:t>
            </a:r>
            <a:endParaRPr lang="fr-FR" sz="1400" dirty="0">
              <a:solidFill>
                <a:schemeClr val="bg1"/>
              </a:solidFill>
            </a:endParaRPr>
          </a:p>
        </p:txBody>
      </p:sp>
      <p:grpSp>
        <p:nvGrpSpPr>
          <p:cNvPr id="17" name="Groupe 16"/>
          <p:cNvGrpSpPr/>
          <p:nvPr/>
        </p:nvGrpSpPr>
        <p:grpSpPr>
          <a:xfrm>
            <a:off x="2225718" y="3946232"/>
            <a:ext cx="7990523" cy="2701177"/>
            <a:chOff x="2225718" y="3946232"/>
            <a:chExt cx="7990523" cy="2701177"/>
          </a:xfrm>
        </p:grpSpPr>
        <p:grpSp>
          <p:nvGrpSpPr>
            <p:cNvPr id="12" name="Groupe 11"/>
            <p:cNvGrpSpPr/>
            <p:nvPr/>
          </p:nvGrpSpPr>
          <p:grpSpPr>
            <a:xfrm>
              <a:off x="2225718" y="3946232"/>
              <a:ext cx="7990523" cy="2701177"/>
              <a:chOff x="2225718" y="3946232"/>
              <a:chExt cx="7990523" cy="2701177"/>
            </a:xfrm>
          </p:grpSpPr>
          <p:grpSp>
            <p:nvGrpSpPr>
              <p:cNvPr id="10" name="Groupe 9"/>
              <p:cNvGrpSpPr/>
              <p:nvPr/>
            </p:nvGrpSpPr>
            <p:grpSpPr>
              <a:xfrm>
                <a:off x="2225718" y="3946232"/>
                <a:ext cx="7990523" cy="2701177"/>
                <a:chOff x="2225718" y="3946232"/>
                <a:chExt cx="7990523" cy="2701177"/>
              </a:xfrm>
            </p:grpSpPr>
            <p:sp>
              <p:nvSpPr>
                <p:cNvPr id="2" name="ZoneTexte 1"/>
                <p:cNvSpPr txBox="1"/>
                <p:nvPr/>
              </p:nvSpPr>
              <p:spPr>
                <a:xfrm>
                  <a:off x="3658063" y="5217243"/>
                  <a:ext cx="2920133" cy="310341"/>
                </a:xfrm>
                <a:prstGeom prst="rect">
                  <a:avLst/>
                </a:prstGeom>
                <a:noFill/>
              </p:spPr>
              <p:txBody>
                <a:bodyPr wrap="square" rtlCol="0">
                  <a:spAutoFit/>
                </a:bodyPr>
                <a:lstStyle/>
                <a:p>
                  <a:pPr algn="ctr" defTabSz="844083">
                    <a:lnSpc>
                      <a:spcPts val="1662"/>
                    </a:lnSpc>
                  </a:pPr>
                  <a:r>
                    <a:rPr lang="fr-FR" sz="1600" dirty="0">
                      <a:solidFill>
                        <a:prstClr val="black"/>
                      </a:solidFill>
                    </a:rPr>
                    <a:t>Agent </a:t>
                  </a:r>
                  <a:r>
                    <a:rPr lang="fr-FR" sz="1600" dirty="0" err="1">
                      <a:solidFill>
                        <a:prstClr val="black"/>
                      </a:solidFill>
                    </a:rPr>
                    <a:t>supramolèculaire</a:t>
                  </a:r>
                  <a:endParaRPr lang="fr-FR" sz="1600" dirty="0">
                    <a:solidFill>
                      <a:prstClr val="black"/>
                    </a:solidFill>
                  </a:endParaRPr>
                </a:p>
              </p:txBody>
            </p:sp>
            <p:pic>
              <p:nvPicPr>
                <p:cNvPr id="31" name="Image 30"/>
                <p:cNvPicPr>
                  <a:picLocks noChangeAspect="1"/>
                </p:cNvPicPr>
                <p:nvPr/>
              </p:nvPicPr>
              <p:blipFill rotWithShape="1">
                <a:blip r:embed="rId7"/>
                <a:srcRect r="1881" b="1880"/>
                <a:stretch/>
              </p:blipFill>
              <p:spPr>
                <a:xfrm>
                  <a:off x="6543863" y="4056872"/>
                  <a:ext cx="2704160" cy="2016060"/>
                </a:xfrm>
                <a:prstGeom prst="rect">
                  <a:avLst/>
                </a:prstGeom>
                <a:solidFill>
                  <a:schemeClr val="bg2">
                    <a:lumMod val="75000"/>
                  </a:schemeClr>
                </a:solidFill>
              </p:spPr>
            </p:pic>
            <p:sp>
              <p:nvSpPr>
                <p:cNvPr id="35" name="ZoneTexte 34">
                  <a:extLst>
                    <a:ext uri="{FF2B5EF4-FFF2-40B4-BE49-F238E27FC236}">
                      <a16:creationId xmlns:a16="http://schemas.microsoft.com/office/drawing/2014/main" id="{37AFA8F6-3E56-4D7B-BA57-2CBBD837428F}"/>
                    </a:ext>
                  </a:extLst>
                </p:cNvPr>
                <p:cNvSpPr txBox="1"/>
                <p:nvPr/>
              </p:nvSpPr>
              <p:spPr>
                <a:xfrm flipH="1">
                  <a:off x="2225718" y="6324244"/>
                  <a:ext cx="6408414" cy="323165"/>
                </a:xfrm>
                <a:prstGeom prst="rect">
                  <a:avLst/>
                </a:prstGeom>
                <a:solidFill>
                  <a:srgbClr val="0070C0"/>
                </a:solidFill>
                <a:ln>
                  <a:noFill/>
                </a:ln>
              </p:spPr>
              <p:txBody>
                <a:bodyPr wrap="square" rtlCol="0">
                  <a:spAutoFit/>
                </a:bodyPr>
                <a:lstStyle/>
                <a:p>
                  <a:pPr algn="ctr" defTabSz="844083">
                    <a:lnSpc>
                      <a:spcPts val="1846"/>
                    </a:lnSpc>
                  </a:pPr>
                  <a:r>
                    <a:rPr lang="fr-FR" sz="2031" dirty="0">
                      <a:solidFill>
                        <a:prstClr val="white"/>
                      </a:solidFill>
                    </a:rPr>
                    <a:t>Autoréparation non autonome: Température comme stimulus</a:t>
                  </a:r>
                  <a:endParaRPr lang="fr-FR" sz="2031" baseline="-25000" dirty="0">
                    <a:solidFill>
                      <a:prstClr val="white"/>
                    </a:solidFill>
                  </a:endParaRPr>
                </a:p>
              </p:txBody>
            </p:sp>
            <p:sp>
              <p:nvSpPr>
                <p:cNvPr id="24" name="Flèche droite à entaille 23"/>
                <p:cNvSpPr>
                  <a:spLocks noChangeArrowheads="1"/>
                </p:cNvSpPr>
                <p:nvPr/>
              </p:nvSpPr>
              <p:spPr bwMode="auto">
                <a:xfrm>
                  <a:off x="4025785" y="5020740"/>
                  <a:ext cx="2232901" cy="234034"/>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defTabSz="844083">
                    <a:defRPr/>
                  </a:pPr>
                  <a:endParaRPr lang="en-US" sz="2400" b="1" dirty="0">
                    <a:solidFill>
                      <a:prstClr val="white"/>
                    </a:solidFill>
                    <a:latin typeface="Calibri"/>
                  </a:endParaRPr>
                </a:p>
              </p:txBody>
            </p:sp>
            <p:sp>
              <p:nvSpPr>
                <p:cNvPr id="4" name="ZoneTexte 3"/>
                <p:cNvSpPr txBox="1"/>
                <p:nvPr/>
              </p:nvSpPr>
              <p:spPr>
                <a:xfrm>
                  <a:off x="7942147" y="3946232"/>
                  <a:ext cx="2274094" cy="784830"/>
                </a:xfrm>
                <a:prstGeom prst="rect">
                  <a:avLst/>
                </a:prstGeom>
                <a:noFill/>
              </p:spPr>
              <p:txBody>
                <a:bodyPr wrap="square" rtlCol="0">
                  <a:spAutoFit/>
                </a:bodyPr>
                <a:lstStyle/>
                <a:p>
                  <a:pPr algn="ctr" defTabSz="844083">
                    <a:lnSpc>
                      <a:spcPts val="1800"/>
                    </a:lnSpc>
                  </a:pPr>
                  <a:r>
                    <a:rPr lang="fr-FR" sz="1662" dirty="0">
                      <a:solidFill>
                        <a:prstClr val="black"/>
                      </a:solidFill>
                    </a:rPr>
                    <a:t>Membrane sélective </a:t>
                  </a:r>
                </a:p>
                <a:p>
                  <a:pPr algn="ctr" defTabSz="844083">
                    <a:lnSpc>
                      <a:spcPts val="1800"/>
                    </a:lnSpc>
                  </a:pPr>
                  <a:r>
                    <a:rPr lang="fr-FR" sz="1662" dirty="0">
                      <a:solidFill>
                        <a:prstClr val="black"/>
                      </a:solidFill>
                    </a:rPr>
                    <a:t>pour piégeage de</a:t>
                  </a:r>
                </a:p>
                <a:p>
                  <a:pPr algn="ctr" defTabSz="844083">
                    <a:lnSpc>
                      <a:spcPts val="1800"/>
                    </a:lnSpc>
                  </a:pPr>
                  <a:r>
                    <a:rPr lang="fr-FR" sz="1662" dirty="0">
                      <a:solidFill>
                        <a:prstClr val="black"/>
                      </a:solidFill>
                    </a:rPr>
                    <a:t>polysulfures</a:t>
                  </a:r>
                </a:p>
              </p:txBody>
            </p:sp>
            <p:pic>
              <p:nvPicPr>
                <p:cNvPr id="6" name="Image 5"/>
                <p:cNvPicPr>
                  <a:picLocks noChangeAspect="1"/>
                </p:cNvPicPr>
                <p:nvPr/>
              </p:nvPicPr>
              <p:blipFill>
                <a:blip r:embed="rId8"/>
                <a:stretch>
                  <a:fillRect/>
                </a:stretch>
              </p:blipFill>
              <p:spPr>
                <a:xfrm>
                  <a:off x="4088796" y="4191725"/>
                  <a:ext cx="1996510" cy="829015"/>
                </a:xfrm>
                <a:prstGeom prst="rect">
                  <a:avLst/>
                </a:prstGeom>
              </p:spPr>
            </p:pic>
            <p:sp>
              <p:nvSpPr>
                <p:cNvPr id="9" name="ZoneTexte 8"/>
                <p:cNvSpPr txBox="1"/>
                <p:nvPr/>
              </p:nvSpPr>
              <p:spPr>
                <a:xfrm>
                  <a:off x="4608376" y="4620042"/>
                  <a:ext cx="1021433" cy="276999"/>
                </a:xfrm>
                <a:prstGeom prst="rect">
                  <a:avLst/>
                </a:prstGeom>
                <a:noFill/>
              </p:spPr>
              <p:txBody>
                <a:bodyPr wrap="none" rtlCol="0">
                  <a:spAutoFit/>
                </a:bodyPr>
                <a:lstStyle/>
                <a:p>
                  <a:r>
                    <a:rPr lang="fr-FR" sz="1200" b="1" dirty="0" err="1"/>
                    <a:t>Cyclodextrine</a:t>
                  </a:r>
                  <a:endParaRPr lang="fr-FR" sz="1200" b="1" dirty="0"/>
                </a:p>
              </p:txBody>
            </p:sp>
          </p:grpSp>
          <p:sp>
            <p:nvSpPr>
              <p:cNvPr id="11" name="Rectangle 10"/>
              <p:cNvSpPr/>
              <p:nvPr/>
            </p:nvSpPr>
            <p:spPr>
              <a:xfrm>
                <a:off x="4668097" y="4100959"/>
                <a:ext cx="1043049" cy="16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p:cNvSpPr txBox="1"/>
            <p:nvPr/>
          </p:nvSpPr>
          <p:spPr>
            <a:xfrm>
              <a:off x="4354324" y="4228380"/>
              <a:ext cx="423514" cy="307777"/>
            </a:xfrm>
            <a:prstGeom prst="rect">
              <a:avLst/>
            </a:prstGeom>
            <a:noFill/>
          </p:spPr>
          <p:txBody>
            <a:bodyPr wrap="none" rtlCol="0">
              <a:spAutoFit/>
            </a:bodyPr>
            <a:lstStyle/>
            <a:p>
              <a:r>
                <a:rPr lang="fr-FR" sz="1400" b="1" dirty="0">
                  <a:solidFill>
                    <a:srgbClr val="FF0000"/>
                  </a:solidFill>
                </a:rPr>
                <a:t>S</a:t>
              </a:r>
              <a:r>
                <a:rPr lang="fr-FR" sz="1400" b="1" baseline="-25000" dirty="0">
                  <a:solidFill>
                    <a:srgbClr val="FF0000"/>
                  </a:solidFill>
                </a:rPr>
                <a:t>5</a:t>
              </a:r>
              <a:r>
                <a:rPr lang="fr-FR" sz="1400" b="1" baseline="30000" dirty="0">
                  <a:solidFill>
                    <a:srgbClr val="FF0000"/>
                  </a:solidFill>
                </a:rPr>
                <a:t>2-</a:t>
              </a:r>
            </a:p>
          </p:txBody>
        </p:sp>
      </p:grpSp>
    </p:spTree>
    <p:extLst>
      <p:ext uri="{BB962C8B-B14F-4D97-AF65-F5344CB8AC3E}">
        <p14:creationId xmlns:p14="http://schemas.microsoft.com/office/powerpoint/2010/main" val="369289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hevron 196"/>
          <p:cNvSpPr>
            <a:spLocks noChangeArrowheads="1"/>
          </p:cNvSpPr>
          <p:nvPr/>
        </p:nvSpPr>
        <p:spPr bwMode="auto">
          <a:xfrm>
            <a:off x="344489" y="833707"/>
            <a:ext cx="284651" cy="241162"/>
          </a:xfrm>
          <a:prstGeom prst="chevron">
            <a:avLst>
              <a:gd name="adj" fmla="val 43319"/>
            </a:avLst>
          </a:prstGeom>
          <a:solidFill>
            <a:srgbClr val="33CCFF">
              <a:alpha val="76862"/>
            </a:srgbClr>
          </a:solidFill>
          <a:ln w="25400" algn="ctr">
            <a:noFill/>
            <a:miter lim="800000"/>
            <a:headEnd/>
            <a:tailEnd/>
          </a:ln>
        </p:spPr>
        <p:txBody>
          <a:bodyPr anchor="ctr"/>
          <a:lstStyle/>
          <a:p>
            <a:pPr algn="ctr" defTabSz="844083" fontAlgn="auto">
              <a:spcBef>
                <a:spcPts val="0"/>
              </a:spcBef>
              <a:spcAft>
                <a:spcPts val="0"/>
              </a:spcAft>
              <a:defRPr/>
            </a:pPr>
            <a:endParaRPr lang="fr-FR" sz="1662" i="0">
              <a:solidFill>
                <a:prstClr val="black"/>
              </a:solidFill>
              <a:latin typeface="Calibri"/>
              <a:cs typeface="Arial" charset="0"/>
            </a:endParaRPr>
          </a:p>
        </p:txBody>
      </p:sp>
      <p:sp>
        <p:nvSpPr>
          <p:cNvPr id="8" name="ZoneTexte 7"/>
          <p:cNvSpPr txBox="1"/>
          <p:nvPr/>
        </p:nvSpPr>
        <p:spPr>
          <a:xfrm>
            <a:off x="19677" y="6616436"/>
            <a:ext cx="4111510" cy="291170"/>
          </a:xfrm>
          <a:prstGeom prst="rect">
            <a:avLst/>
          </a:prstGeom>
          <a:noFill/>
        </p:spPr>
        <p:txBody>
          <a:bodyPr wrap="none" rtlCol="0">
            <a:spAutoFit/>
          </a:bodyPr>
          <a:lstStyle/>
          <a:p>
            <a:pPr defTabSz="844083">
              <a:defRPr/>
            </a:pPr>
            <a:r>
              <a:rPr lang="fr-FR" sz="1292" dirty="0" err="1">
                <a:solidFill>
                  <a:prstClr val="white"/>
                </a:solidFill>
              </a:rPr>
              <a:t>J.Huang</a:t>
            </a:r>
            <a:r>
              <a:rPr lang="fr-FR" sz="1292" dirty="0" smtClean="0">
                <a:solidFill>
                  <a:prstClr val="white"/>
                </a:solidFill>
              </a:rPr>
              <a:t>, S. Boles et  </a:t>
            </a:r>
            <a:r>
              <a:rPr lang="fr-FR" sz="1292" dirty="0">
                <a:solidFill>
                  <a:prstClr val="white"/>
                </a:solidFill>
              </a:rPr>
              <a:t>J.M. </a:t>
            </a:r>
            <a:r>
              <a:rPr lang="fr-FR" sz="1292" dirty="0" smtClean="0">
                <a:solidFill>
                  <a:prstClr val="white"/>
                </a:solidFill>
              </a:rPr>
              <a:t>Tarascon; </a:t>
            </a:r>
            <a:r>
              <a:rPr lang="fr-FR" sz="1292" dirty="0">
                <a:solidFill>
                  <a:prstClr val="white"/>
                </a:solidFill>
              </a:rPr>
              <a:t>Nature </a:t>
            </a:r>
            <a:r>
              <a:rPr lang="fr-FR" sz="1292" dirty="0" err="1">
                <a:solidFill>
                  <a:prstClr val="white"/>
                </a:solidFill>
              </a:rPr>
              <a:t>sustainability</a:t>
            </a:r>
            <a:r>
              <a:rPr lang="fr-FR" sz="1292" dirty="0">
                <a:solidFill>
                  <a:prstClr val="white"/>
                </a:solidFill>
              </a:rPr>
              <a:t> (2022 </a:t>
            </a:r>
            <a:r>
              <a:rPr lang="fr-FR" sz="1292" dirty="0" smtClean="0">
                <a:solidFill>
                  <a:prstClr val="white"/>
                </a:solidFill>
              </a:rPr>
              <a:t>)</a:t>
            </a:r>
            <a:endParaRPr lang="fr-FR" sz="1108" dirty="0">
              <a:solidFill>
                <a:prstClr val="white"/>
              </a:solidFill>
            </a:endParaRPr>
          </a:p>
        </p:txBody>
      </p:sp>
      <p:sp>
        <p:nvSpPr>
          <p:cNvPr id="11" name="ZoneTexte 10"/>
          <p:cNvSpPr txBox="1"/>
          <p:nvPr/>
        </p:nvSpPr>
        <p:spPr>
          <a:xfrm>
            <a:off x="560513" y="765216"/>
            <a:ext cx="9119445" cy="400110"/>
          </a:xfrm>
          <a:prstGeom prst="rect">
            <a:avLst/>
          </a:prstGeom>
          <a:noFill/>
        </p:spPr>
        <p:txBody>
          <a:bodyPr wrap="square" rtlCol="0">
            <a:spAutoFit/>
          </a:bodyPr>
          <a:lstStyle/>
          <a:p>
            <a:pPr fontAlgn="auto">
              <a:lnSpc>
                <a:spcPts val="2400"/>
              </a:lnSpc>
              <a:spcBef>
                <a:spcPts val="0"/>
              </a:spcBef>
              <a:spcAft>
                <a:spcPts val="0"/>
              </a:spcAft>
              <a:defRPr/>
            </a:pPr>
            <a:r>
              <a:rPr lang="fr-FR" sz="2400" i="0" dirty="0">
                <a:solidFill>
                  <a:prstClr val="black"/>
                </a:solidFill>
                <a:cs typeface="+mn-cs"/>
              </a:rPr>
              <a:t>Batteries intelligentes en 2050 pour minimiser l’empreinte CO</a:t>
            </a:r>
            <a:r>
              <a:rPr lang="fr-FR" sz="2400" i="0" baseline="-25000" dirty="0">
                <a:solidFill>
                  <a:prstClr val="black"/>
                </a:solidFill>
                <a:cs typeface="+mn-cs"/>
              </a:rPr>
              <a:t>2</a:t>
            </a:r>
            <a:r>
              <a:rPr lang="fr-FR" sz="2400" i="0" dirty="0">
                <a:solidFill>
                  <a:prstClr val="black"/>
                </a:solidFill>
                <a:cs typeface="+mn-cs"/>
              </a:rPr>
              <a:t>  </a:t>
            </a:r>
          </a:p>
        </p:txBody>
      </p:sp>
      <p:grpSp>
        <p:nvGrpSpPr>
          <p:cNvPr id="18" name="Group 154">
            <a:extLst>
              <a:ext uri="{FF2B5EF4-FFF2-40B4-BE49-F238E27FC236}">
                <a16:creationId xmlns:a16="http://schemas.microsoft.com/office/drawing/2014/main" id="{13DCE47E-97BE-4203-817C-BFDB7E977EC1}"/>
              </a:ext>
            </a:extLst>
          </p:cNvPr>
          <p:cNvGrpSpPr/>
          <p:nvPr/>
        </p:nvGrpSpPr>
        <p:grpSpPr>
          <a:xfrm>
            <a:off x="3676397" y="1883244"/>
            <a:ext cx="1859224" cy="1890234"/>
            <a:chOff x="1637718" y="1768388"/>
            <a:chExt cx="1859224" cy="1890234"/>
          </a:xfrm>
        </p:grpSpPr>
        <p:grpSp>
          <p:nvGrpSpPr>
            <p:cNvPr id="19" name="Group 24">
              <a:extLst>
                <a:ext uri="{FF2B5EF4-FFF2-40B4-BE49-F238E27FC236}">
                  <a16:creationId xmlns:a16="http://schemas.microsoft.com/office/drawing/2014/main" id="{59777B71-EEC8-4542-B0C6-BCD1FF71804C}"/>
                </a:ext>
              </a:extLst>
            </p:cNvPr>
            <p:cNvGrpSpPr/>
            <p:nvPr/>
          </p:nvGrpSpPr>
          <p:grpSpPr>
            <a:xfrm>
              <a:off x="1637718" y="2434622"/>
              <a:ext cx="1859224" cy="1224000"/>
              <a:chOff x="1269312" y="424229"/>
              <a:chExt cx="1093661" cy="720000"/>
            </a:xfrm>
          </p:grpSpPr>
          <p:grpSp>
            <p:nvGrpSpPr>
              <p:cNvPr id="29" name="Group 33">
                <a:extLst>
                  <a:ext uri="{FF2B5EF4-FFF2-40B4-BE49-F238E27FC236}">
                    <a16:creationId xmlns:a16="http://schemas.microsoft.com/office/drawing/2014/main" id="{B313E325-EDD9-47A1-B9F8-2FBBBDF155DD}"/>
                  </a:ext>
                </a:extLst>
              </p:cNvPr>
              <p:cNvGrpSpPr/>
              <p:nvPr/>
            </p:nvGrpSpPr>
            <p:grpSpPr>
              <a:xfrm>
                <a:off x="1269312" y="424229"/>
                <a:ext cx="969802" cy="720000"/>
                <a:chOff x="2328867" y="3516028"/>
                <a:chExt cx="969802" cy="720000"/>
              </a:xfrm>
            </p:grpSpPr>
            <p:sp>
              <p:nvSpPr>
                <p:cNvPr id="31" name="Rectangle 30">
                  <a:extLst>
                    <a:ext uri="{FF2B5EF4-FFF2-40B4-BE49-F238E27FC236}">
                      <a16:creationId xmlns:a16="http://schemas.microsoft.com/office/drawing/2014/main" id="{77BBE06D-C090-410A-8BA5-4D1615CEAAED}"/>
                    </a:ext>
                  </a:extLst>
                </p:cNvPr>
                <p:cNvSpPr/>
                <p:nvPr/>
              </p:nvSpPr>
              <p:spPr>
                <a:xfrm>
                  <a:off x="3118669" y="3836577"/>
                  <a:ext cx="180000" cy="72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scene3d>
                  <a:camera prst="isometricOffAxis1Top"/>
                  <a:lightRig rig="threePt" dir="t"/>
                </a:scene3d>
                <a:sp3d extrusionH="127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32" name="Rectangle 31">
                  <a:extLst>
                    <a:ext uri="{FF2B5EF4-FFF2-40B4-BE49-F238E27FC236}">
                      <a16:creationId xmlns:a16="http://schemas.microsoft.com/office/drawing/2014/main" id="{4D1901D8-606F-4F7D-9123-BAE6650A9F38}"/>
                    </a:ext>
                  </a:extLst>
                </p:cNvPr>
                <p:cNvSpPr/>
                <p:nvPr/>
              </p:nvSpPr>
              <p:spPr>
                <a:xfrm>
                  <a:off x="2328867" y="3516028"/>
                  <a:ext cx="828000" cy="720000"/>
                </a:xfrm>
                <a:prstGeom prst="rect">
                  <a:avLst/>
                </a:prstGeom>
                <a:gradFill flip="none" rotWithShape="1">
                  <a:gsLst>
                    <a:gs pos="0">
                      <a:schemeClr val="accent4">
                        <a:lumMod val="40000"/>
                        <a:lumOff val="60000"/>
                      </a:schemeClr>
                    </a:gs>
                    <a:gs pos="46000">
                      <a:schemeClr val="accent4">
                        <a:lumMod val="95000"/>
                        <a:lumOff val="5000"/>
                      </a:schemeClr>
                    </a:gs>
                  </a:gsLst>
                  <a:path path="rect">
                    <a:fillToRect l="100000" t="100000"/>
                  </a:path>
                  <a:tileRect r="-100000" b="-100000"/>
                </a:gradFill>
                <a:ln>
                  <a:solidFill>
                    <a:schemeClr val="tx1"/>
                  </a:solid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sp>
            <p:nvSpPr>
              <p:cNvPr id="30" name="TextBox 34">
                <a:extLst>
                  <a:ext uri="{FF2B5EF4-FFF2-40B4-BE49-F238E27FC236}">
                    <a16:creationId xmlns:a16="http://schemas.microsoft.com/office/drawing/2014/main" id="{81F36843-3C44-4984-AD62-20C4FEE777D3}"/>
                  </a:ext>
                </a:extLst>
              </p:cNvPr>
              <p:cNvSpPr txBox="1"/>
              <p:nvPr/>
            </p:nvSpPr>
            <p:spPr>
              <a:xfrm>
                <a:off x="2112905" y="536751"/>
                <a:ext cx="250068" cy="343985"/>
              </a:xfrm>
              <a:prstGeom prst="rect">
                <a:avLst/>
              </a:prstGeom>
              <a:noFill/>
            </p:spPr>
            <p:txBody>
              <a:bodyPr wrap="none" rtlCol="0">
                <a:spAutoFit/>
              </a:bodyPr>
              <a:lstStyle/>
              <a:p>
                <a:pPr fontAlgn="auto">
                  <a:spcBef>
                    <a:spcPts val="0"/>
                  </a:spcBef>
                  <a:spcAft>
                    <a:spcPts val="0"/>
                  </a:spcAft>
                  <a:defRPr/>
                </a:pPr>
                <a:r>
                  <a:rPr lang="en-HK" sz="3200" i="0" dirty="0">
                    <a:solidFill>
                      <a:prstClr val="black"/>
                    </a:solidFill>
                    <a:latin typeface="Arial" panose="020B0604020202020204" pitchFamily="34" charset="0"/>
                  </a:rPr>
                  <a:t>−</a:t>
                </a:r>
              </a:p>
            </p:txBody>
          </p:sp>
        </p:grpSp>
        <p:sp>
          <p:nvSpPr>
            <p:cNvPr id="20" name="Rectangle 19">
              <a:extLst>
                <a:ext uri="{FF2B5EF4-FFF2-40B4-BE49-F238E27FC236}">
                  <a16:creationId xmlns:a16="http://schemas.microsoft.com/office/drawing/2014/main" id="{E067BC5F-DCE1-4ABF-9136-0603C4A1D180}"/>
                </a:ext>
              </a:extLst>
            </p:cNvPr>
            <p:cNvSpPr/>
            <p:nvPr/>
          </p:nvSpPr>
          <p:spPr>
            <a:xfrm>
              <a:off x="1640253" y="1990663"/>
              <a:ext cx="1407600" cy="1224000"/>
            </a:xfrm>
            <a:prstGeom prst="rect">
              <a:avLst/>
            </a:prstGeom>
            <a:solidFill>
              <a:schemeClr val="bg1"/>
            </a:solidFill>
            <a:ln>
              <a:no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nvGrpSpPr>
            <p:cNvPr id="21" name="Group 26">
              <a:extLst>
                <a:ext uri="{FF2B5EF4-FFF2-40B4-BE49-F238E27FC236}">
                  <a16:creationId xmlns:a16="http://schemas.microsoft.com/office/drawing/2014/main" id="{E82BA1E9-AFCA-426F-BC22-7DB20AF7DACC}"/>
                </a:ext>
              </a:extLst>
            </p:cNvPr>
            <p:cNvGrpSpPr/>
            <p:nvPr/>
          </p:nvGrpSpPr>
          <p:grpSpPr>
            <a:xfrm>
              <a:off x="1640256" y="1768388"/>
              <a:ext cx="1441926" cy="1339488"/>
              <a:chOff x="434000" y="613868"/>
              <a:chExt cx="848192" cy="787934"/>
            </a:xfrm>
          </p:grpSpPr>
          <p:sp>
            <p:nvSpPr>
              <p:cNvPr id="25" name="TextBox 29">
                <a:extLst>
                  <a:ext uri="{FF2B5EF4-FFF2-40B4-BE49-F238E27FC236}">
                    <a16:creationId xmlns:a16="http://schemas.microsoft.com/office/drawing/2014/main" id="{AE31403D-B3A8-4651-B49E-B3045A4298A1}"/>
                  </a:ext>
                </a:extLst>
              </p:cNvPr>
              <p:cNvSpPr txBox="1"/>
              <p:nvPr/>
            </p:nvSpPr>
            <p:spPr>
              <a:xfrm>
                <a:off x="1032124" y="613868"/>
                <a:ext cx="250068" cy="343985"/>
              </a:xfrm>
              <a:prstGeom prst="rect">
                <a:avLst/>
              </a:prstGeom>
              <a:noFill/>
            </p:spPr>
            <p:txBody>
              <a:bodyPr wrap="none" rtlCol="0">
                <a:spAutoFit/>
              </a:bodyPr>
              <a:lstStyle/>
              <a:p>
                <a:pPr fontAlgn="auto">
                  <a:spcBef>
                    <a:spcPts val="0"/>
                  </a:spcBef>
                  <a:spcAft>
                    <a:spcPts val="0"/>
                  </a:spcAft>
                  <a:defRPr/>
                </a:pPr>
                <a:r>
                  <a:rPr lang="en-HK" sz="3200" i="0" dirty="0">
                    <a:solidFill>
                      <a:prstClr val="black"/>
                    </a:solidFill>
                    <a:latin typeface="Arial" panose="020B0604020202020204" pitchFamily="34" charset="0"/>
                  </a:rPr>
                  <a:t>+</a:t>
                </a:r>
              </a:p>
            </p:txBody>
          </p:sp>
          <p:grpSp>
            <p:nvGrpSpPr>
              <p:cNvPr id="26" name="Group 30">
                <a:extLst>
                  <a:ext uri="{FF2B5EF4-FFF2-40B4-BE49-F238E27FC236}">
                    <a16:creationId xmlns:a16="http://schemas.microsoft.com/office/drawing/2014/main" id="{F89A1120-E94A-4AA8-AE98-6BE4FAFC21FA}"/>
                  </a:ext>
                </a:extLst>
              </p:cNvPr>
              <p:cNvGrpSpPr/>
              <p:nvPr/>
            </p:nvGrpSpPr>
            <p:grpSpPr>
              <a:xfrm>
                <a:off x="434000" y="681802"/>
                <a:ext cx="828000" cy="720000"/>
                <a:chOff x="2328867" y="3516028"/>
                <a:chExt cx="828000" cy="720000"/>
              </a:xfrm>
            </p:grpSpPr>
            <p:sp>
              <p:nvSpPr>
                <p:cNvPr id="27" name="Rectangle 26">
                  <a:extLst>
                    <a:ext uri="{FF2B5EF4-FFF2-40B4-BE49-F238E27FC236}">
                      <a16:creationId xmlns:a16="http://schemas.microsoft.com/office/drawing/2014/main" id="{1976C6D4-CB87-448B-9BD2-A1AF9E05BB07}"/>
                    </a:ext>
                  </a:extLst>
                </p:cNvPr>
                <p:cNvSpPr/>
                <p:nvPr/>
              </p:nvSpPr>
              <p:spPr>
                <a:xfrm>
                  <a:off x="2924872" y="3711047"/>
                  <a:ext cx="180000" cy="72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scene3d>
                  <a:camera prst="isometricOffAxis1Top"/>
                  <a:lightRig rig="threePt" dir="t"/>
                </a:scene3d>
                <a:sp3d extrusionH="127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28" name="Rectangle 27">
                  <a:extLst>
                    <a:ext uri="{FF2B5EF4-FFF2-40B4-BE49-F238E27FC236}">
                      <a16:creationId xmlns:a16="http://schemas.microsoft.com/office/drawing/2014/main" id="{963CC9FB-D9BE-47B5-9126-ADF535F93469}"/>
                    </a:ext>
                  </a:extLst>
                </p:cNvPr>
                <p:cNvSpPr/>
                <p:nvPr/>
              </p:nvSpPr>
              <p:spPr>
                <a:xfrm>
                  <a:off x="2328867" y="3516028"/>
                  <a:ext cx="828000" cy="720000"/>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rect">
                    <a:fillToRect l="100000" t="100000"/>
                  </a:path>
                  <a:tileRect r="-100000" b="-100000"/>
                </a:gradFill>
                <a:ln>
                  <a:no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grpSp>
        <p:sp>
          <p:nvSpPr>
            <p:cNvPr id="22" name="Oval 27">
              <a:extLst>
                <a:ext uri="{FF2B5EF4-FFF2-40B4-BE49-F238E27FC236}">
                  <a16:creationId xmlns:a16="http://schemas.microsoft.com/office/drawing/2014/main" id="{7D1876AF-2498-4608-B5EF-5659BB6D0C06}"/>
                </a:ext>
              </a:extLst>
            </p:cNvPr>
            <p:cNvSpPr>
              <a:spLocks noChangeAspect="1"/>
            </p:cNvSpPr>
            <p:nvPr/>
          </p:nvSpPr>
          <p:spPr>
            <a:xfrm rot="5400000">
              <a:off x="2397480" y="3013531"/>
              <a:ext cx="61200" cy="612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scene3d>
              <a:camera prst="isometricTopUp">
                <a:rot lat="17937928" lon="8066702" rev="14293666"/>
              </a:camera>
              <a:lightRig rig="threePt" dir="t"/>
            </a:scene3d>
            <a:sp3d extrusionH="11176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23" name="Rectangle 22">
              <a:extLst>
                <a:ext uri="{FF2B5EF4-FFF2-40B4-BE49-F238E27FC236}">
                  <a16:creationId xmlns:a16="http://schemas.microsoft.com/office/drawing/2014/main" id="{A507960E-EB28-47C9-918B-AEE08E526883}"/>
                </a:ext>
              </a:extLst>
            </p:cNvPr>
            <p:cNvSpPr>
              <a:spLocks noChangeAspect="1"/>
            </p:cNvSpPr>
            <p:nvPr/>
          </p:nvSpPr>
          <p:spPr>
            <a:xfrm>
              <a:off x="2174791" y="2955657"/>
              <a:ext cx="305340" cy="183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sp>
        <p:nvSpPr>
          <p:cNvPr id="50" name="Freeform: Shape 52">
            <a:extLst>
              <a:ext uri="{FF2B5EF4-FFF2-40B4-BE49-F238E27FC236}">
                <a16:creationId xmlns:a16="http://schemas.microsoft.com/office/drawing/2014/main" id="{265A39F6-2382-4D32-9A50-3E401B7E5DD6}"/>
              </a:ext>
            </a:extLst>
          </p:cNvPr>
          <p:cNvSpPr/>
          <p:nvPr/>
        </p:nvSpPr>
        <p:spPr>
          <a:xfrm>
            <a:off x="3160173" y="937962"/>
            <a:ext cx="5184839" cy="2209257"/>
          </a:xfrm>
          <a:custGeom>
            <a:avLst/>
            <a:gdLst>
              <a:gd name="connsiteX0" fmla="*/ 2327910 w 3059430"/>
              <a:gd name="connsiteY0" fmla="*/ 777240 h 777240"/>
              <a:gd name="connsiteX1" fmla="*/ 3059430 w 3059430"/>
              <a:gd name="connsiteY1" fmla="*/ 0 h 777240"/>
              <a:gd name="connsiteX2" fmla="*/ 0 w 3059430"/>
              <a:gd name="connsiteY2" fmla="*/ 3810 h 777240"/>
              <a:gd name="connsiteX3" fmla="*/ 2164080 w 3059430"/>
              <a:gd name="connsiteY3" fmla="*/ 773430 h 777240"/>
              <a:gd name="connsiteX4" fmla="*/ 2327910 w 3059430"/>
              <a:gd name="connsiteY4" fmla="*/ 777240 h 777240"/>
              <a:gd name="connsiteX0" fmla="*/ 2327910 w 3059430"/>
              <a:gd name="connsiteY0" fmla="*/ 777240 h 778192"/>
              <a:gd name="connsiteX1" fmla="*/ 3059430 w 3059430"/>
              <a:gd name="connsiteY1" fmla="*/ 0 h 778192"/>
              <a:gd name="connsiteX2" fmla="*/ 0 w 3059430"/>
              <a:gd name="connsiteY2" fmla="*/ 3810 h 778192"/>
              <a:gd name="connsiteX3" fmla="*/ 2154555 w 3059430"/>
              <a:gd name="connsiteY3" fmla="*/ 778192 h 778192"/>
              <a:gd name="connsiteX4" fmla="*/ 2327910 w 3059430"/>
              <a:gd name="connsiteY4" fmla="*/ 777240 h 778192"/>
              <a:gd name="connsiteX0" fmla="*/ 2330291 w 3059430"/>
              <a:gd name="connsiteY0" fmla="*/ 782003 h 782003"/>
              <a:gd name="connsiteX1" fmla="*/ 3059430 w 3059430"/>
              <a:gd name="connsiteY1" fmla="*/ 0 h 782003"/>
              <a:gd name="connsiteX2" fmla="*/ 0 w 3059430"/>
              <a:gd name="connsiteY2" fmla="*/ 3810 h 782003"/>
              <a:gd name="connsiteX3" fmla="*/ 2154555 w 3059430"/>
              <a:gd name="connsiteY3" fmla="*/ 778192 h 782003"/>
              <a:gd name="connsiteX4" fmla="*/ 2330291 w 3059430"/>
              <a:gd name="connsiteY4" fmla="*/ 782003 h 782003"/>
              <a:gd name="connsiteX0" fmla="*/ 2330291 w 3059430"/>
              <a:gd name="connsiteY0" fmla="*/ 782003 h 785336"/>
              <a:gd name="connsiteX1" fmla="*/ 3059430 w 3059430"/>
              <a:gd name="connsiteY1" fmla="*/ 0 h 785336"/>
              <a:gd name="connsiteX2" fmla="*/ 0 w 3059430"/>
              <a:gd name="connsiteY2" fmla="*/ 3810 h 785336"/>
              <a:gd name="connsiteX3" fmla="*/ 2154555 w 3059430"/>
              <a:gd name="connsiteY3" fmla="*/ 785336 h 785336"/>
              <a:gd name="connsiteX4" fmla="*/ 2330291 w 3059430"/>
              <a:gd name="connsiteY4" fmla="*/ 782003 h 785336"/>
              <a:gd name="connsiteX0" fmla="*/ 2339816 w 3059430"/>
              <a:gd name="connsiteY0" fmla="*/ 779622 h 785336"/>
              <a:gd name="connsiteX1" fmla="*/ 3059430 w 3059430"/>
              <a:gd name="connsiteY1" fmla="*/ 0 h 785336"/>
              <a:gd name="connsiteX2" fmla="*/ 0 w 3059430"/>
              <a:gd name="connsiteY2" fmla="*/ 3810 h 785336"/>
              <a:gd name="connsiteX3" fmla="*/ 2154555 w 3059430"/>
              <a:gd name="connsiteY3" fmla="*/ 785336 h 785336"/>
              <a:gd name="connsiteX4" fmla="*/ 2339816 w 3059430"/>
              <a:gd name="connsiteY4" fmla="*/ 779622 h 785336"/>
              <a:gd name="connsiteX0" fmla="*/ 2339816 w 3059430"/>
              <a:gd name="connsiteY0" fmla="*/ 784384 h 785336"/>
              <a:gd name="connsiteX1" fmla="*/ 3059430 w 3059430"/>
              <a:gd name="connsiteY1" fmla="*/ 0 h 785336"/>
              <a:gd name="connsiteX2" fmla="*/ 0 w 3059430"/>
              <a:gd name="connsiteY2" fmla="*/ 3810 h 785336"/>
              <a:gd name="connsiteX3" fmla="*/ 2154555 w 3059430"/>
              <a:gd name="connsiteY3" fmla="*/ 785336 h 785336"/>
              <a:gd name="connsiteX4" fmla="*/ 2339816 w 3059430"/>
              <a:gd name="connsiteY4" fmla="*/ 784384 h 785336"/>
              <a:gd name="connsiteX0" fmla="*/ 2339816 w 3066574"/>
              <a:gd name="connsiteY0" fmla="*/ 780574 h 781526"/>
              <a:gd name="connsiteX1" fmla="*/ 3066574 w 3066574"/>
              <a:gd name="connsiteY1" fmla="*/ 953 h 781526"/>
              <a:gd name="connsiteX2" fmla="*/ 0 w 3066574"/>
              <a:gd name="connsiteY2" fmla="*/ 0 h 781526"/>
              <a:gd name="connsiteX3" fmla="*/ 2154555 w 3066574"/>
              <a:gd name="connsiteY3" fmla="*/ 781526 h 781526"/>
              <a:gd name="connsiteX4" fmla="*/ 2339816 w 3066574"/>
              <a:gd name="connsiteY4" fmla="*/ 780574 h 781526"/>
              <a:gd name="connsiteX0" fmla="*/ 2323147 w 3049905"/>
              <a:gd name="connsiteY0" fmla="*/ 779621 h 780573"/>
              <a:gd name="connsiteX1" fmla="*/ 3049905 w 3049905"/>
              <a:gd name="connsiteY1" fmla="*/ 0 h 780573"/>
              <a:gd name="connsiteX2" fmla="*/ 0 w 3049905"/>
              <a:gd name="connsiteY2" fmla="*/ 1428 h 780573"/>
              <a:gd name="connsiteX3" fmla="*/ 2137886 w 3049905"/>
              <a:gd name="connsiteY3" fmla="*/ 780573 h 780573"/>
              <a:gd name="connsiteX4" fmla="*/ 2323147 w 3049905"/>
              <a:gd name="connsiteY4" fmla="*/ 779621 h 780573"/>
              <a:gd name="connsiteX0" fmla="*/ 2323147 w 3049905"/>
              <a:gd name="connsiteY0" fmla="*/ 779621 h 779621"/>
              <a:gd name="connsiteX1" fmla="*/ 3049905 w 3049905"/>
              <a:gd name="connsiteY1" fmla="*/ 0 h 779621"/>
              <a:gd name="connsiteX2" fmla="*/ 0 w 3049905"/>
              <a:gd name="connsiteY2" fmla="*/ 1428 h 779621"/>
              <a:gd name="connsiteX3" fmla="*/ 2130771 w 3049905"/>
              <a:gd name="connsiteY3" fmla="*/ 574211 h 779621"/>
              <a:gd name="connsiteX4" fmla="*/ 2323147 w 3049905"/>
              <a:gd name="connsiteY4" fmla="*/ 779621 h 779621"/>
              <a:gd name="connsiteX0" fmla="*/ 2326705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26705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19561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19561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5533 w 3049905"/>
              <a:gd name="connsiteY3" fmla="*/ 576592 h 580375"/>
              <a:gd name="connsiteX4" fmla="*/ 2319561 w 3049905"/>
              <a:gd name="connsiteY4" fmla="*/ 580375 h 580375"/>
              <a:gd name="connsiteX0" fmla="*/ 2319561 w 3049905"/>
              <a:gd name="connsiteY0" fmla="*/ 577994 h 577994"/>
              <a:gd name="connsiteX1" fmla="*/ 3049905 w 3049905"/>
              <a:gd name="connsiteY1" fmla="*/ 0 h 577994"/>
              <a:gd name="connsiteX2" fmla="*/ 0 w 3049905"/>
              <a:gd name="connsiteY2" fmla="*/ 1428 h 577994"/>
              <a:gd name="connsiteX3" fmla="*/ 2135533 w 3049905"/>
              <a:gd name="connsiteY3" fmla="*/ 576592 h 577994"/>
              <a:gd name="connsiteX4" fmla="*/ 2319561 w 3049905"/>
              <a:gd name="connsiteY4" fmla="*/ 577994 h 577994"/>
              <a:gd name="connsiteX0" fmla="*/ 2319561 w 3049905"/>
              <a:gd name="connsiteY0" fmla="*/ 577994 h 676604"/>
              <a:gd name="connsiteX1" fmla="*/ 3049905 w 3049905"/>
              <a:gd name="connsiteY1" fmla="*/ 0 h 676604"/>
              <a:gd name="connsiteX2" fmla="*/ 0 w 3049905"/>
              <a:gd name="connsiteY2" fmla="*/ 1428 h 676604"/>
              <a:gd name="connsiteX3" fmla="*/ 2137914 w 3049905"/>
              <a:gd name="connsiteY3" fmla="*/ 676604 h 676604"/>
              <a:gd name="connsiteX4" fmla="*/ 2319561 w 3049905"/>
              <a:gd name="connsiteY4" fmla="*/ 577994 h 676604"/>
              <a:gd name="connsiteX0" fmla="*/ 2314798 w 3049905"/>
              <a:gd name="connsiteY0" fmla="*/ 682769 h 682769"/>
              <a:gd name="connsiteX1" fmla="*/ 3049905 w 3049905"/>
              <a:gd name="connsiteY1" fmla="*/ 0 h 682769"/>
              <a:gd name="connsiteX2" fmla="*/ 0 w 3049905"/>
              <a:gd name="connsiteY2" fmla="*/ 1428 h 682769"/>
              <a:gd name="connsiteX3" fmla="*/ 2137914 w 3049905"/>
              <a:gd name="connsiteY3" fmla="*/ 676604 h 682769"/>
              <a:gd name="connsiteX4" fmla="*/ 2314798 w 3049905"/>
              <a:gd name="connsiteY4" fmla="*/ 682769 h 682769"/>
              <a:gd name="connsiteX0" fmla="*/ 2314798 w 3049905"/>
              <a:gd name="connsiteY0" fmla="*/ 682769 h 682769"/>
              <a:gd name="connsiteX1" fmla="*/ 3049905 w 3049905"/>
              <a:gd name="connsiteY1" fmla="*/ 0 h 682769"/>
              <a:gd name="connsiteX2" fmla="*/ 0 w 3049905"/>
              <a:gd name="connsiteY2" fmla="*/ 1428 h 682769"/>
              <a:gd name="connsiteX3" fmla="*/ 2140295 w 3049905"/>
              <a:gd name="connsiteY3" fmla="*/ 681366 h 682769"/>
              <a:gd name="connsiteX4" fmla="*/ 2314798 w 3049905"/>
              <a:gd name="connsiteY4" fmla="*/ 682769 h 682769"/>
              <a:gd name="connsiteX0" fmla="*/ 2317179 w 3049905"/>
              <a:gd name="connsiteY0" fmla="*/ 685151 h 685151"/>
              <a:gd name="connsiteX1" fmla="*/ 3049905 w 3049905"/>
              <a:gd name="connsiteY1" fmla="*/ 0 h 685151"/>
              <a:gd name="connsiteX2" fmla="*/ 0 w 3049905"/>
              <a:gd name="connsiteY2" fmla="*/ 1428 h 685151"/>
              <a:gd name="connsiteX3" fmla="*/ 2140295 w 3049905"/>
              <a:gd name="connsiteY3" fmla="*/ 681366 h 685151"/>
              <a:gd name="connsiteX4" fmla="*/ 2317179 w 3049905"/>
              <a:gd name="connsiteY4" fmla="*/ 685151 h 685151"/>
              <a:gd name="connsiteX0" fmla="*/ 2317179 w 3049905"/>
              <a:gd name="connsiteY0" fmla="*/ 685151 h 685151"/>
              <a:gd name="connsiteX1" fmla="*/ 3049905 w 3049905"/>
              <a:gd name="connsiteY1" fmla="*/ 0 h 685151"/>
              <a:gd name="connsiteX2" fmla="*/ 0 w 3049905"/>
              <a:gd name="connsiteY2" fmla="*/ 1428 h 685151"/>
              <a:gd name="connsiteX3" fmla="*/ 2140295 w 3049905"/>
              <a:gd name="connsiteY3" fmla="*/ 683747 h 685151"/>
              <a:gd name="connsiteX4" fmla="*/ 2317179 w 3049905"/>
              <a:gd name="connsiteY4" fmla="*/ 685151 h 685151"/>
              <a:gd name="connsiteX0" fmla="*/ 2317179 w 3049905"/>
              <a:gd name="connsiteY0" fmla="*/ 685151 h 685151"/>
              <a:gd name="connsiteX1" fmla="*/ 3049905 w 3049905"/>
              <a:gd name="connsiteY1" fmla="*/ 0 h 685151"/>
              <a:gd name="connsiteX2" fmla="*/ 0 w 3049905"/>
              <a:gd name="connsiteY2" fmla="*/ 1428 h 685151"/>
              <a:gd name="connsiteX3" fmla="*/ 2121245 w 3049905"/>
              <a:gd name="connsiteY3" fmla="*/ 576591 h 685151"/>
              <a:gd name="connsiteX4" fmla="*/ 2317179 w 3049905"/>
              <a:gd name="connsiteY4" fmla="*/ 685151 h 685151"/>
              <a:gd name="connsiteX0" fmla="*/ 2310036 w 3049905"/>
              <a:gd name="connsiteY0" fmla="*/ 575613 h 576591"/>
              <a:gd name="connsiteX1" fmla="*/ 3049905 w 3049905"/>
              <a:gd name="connsiteY1" fmla="*/ 0 h 576591"/>
              <a:gd name="connsiteX2" fmla="*/ 0 w 3049905"/>
              <a:gd name="connsiteY2" fmla="*/ 1428 h 576591"/>
              <a:gd name="connsiteX3" fmla="*/ 2121245 w 3049905"/>
              <a:gd name="connsiteY3" fmla="*/ 576591 h 576591"/>
              <a:gd name="connsiteX4" fmla="*/ 2310036 w 3049905"/>
              <a:gd name="connsiteY4" fmla="*/ 575613 h 57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05" h="576591">
                <a:moveTo>
                  <a:pt x="2310036" y="575613"/>
                </a:moveTo>
                <a:lnTo>
                  <a:pt x="3049905" y="0"/>
                </a:lnTo>
                <a:lnTo>
                  <a:pt x="0" y="1428"/>
                </a:lnTo>
                <a:lnTo>
                  <a:pt x="2121245" y="576591"/>
                </a:lnTo>
                <a:lnTo>
                  <a:pt x="2310036" y="575613"/>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nvGrpSpPr>
          <p:cNvPr id="15" name="Groupe 14"/>
          <p:cNvGrpSpPr/>
          <p:nvPr/>
        </p:nvGrpSpPr>
        <p:grpSpPr>
          <a:xfrm>
            <a:off x="2614091" y="3135349"/>
            <a:ext cx="3706799" cy="1925955"/>
            <a:chOff x="2233090" y="3135348"/>
            <a:chExt cx="3706799" cy="1925955"/>
          </a:xfrm>
        </p:grpSpPr>
        <p:sp>
          <p:nvSpPr>
            <p:cNvPr id="33" name="TextBox 85">
              <a:extLst>
                <a:ext uri="{FF2B5EF4-FFF2-40B4-BE49-F238E27FC236}">
                  <a16:creationId xmlns:a16="http://schemas.microsoft.com/office/drawing/2014/main" id="{7F54946F-ACEB-4FCD-94B0-9F5B648DAB53}"/>
                </a:ext>
              </a:extLst>
            </p:cNvPr>
            <p:cNvSpPr txBox="1"/>
            <p:nvPr/>
          </p:nvSpPr>
          <p:spPr>
            <a:xfrm>
              <a:off x="3211855" y="3455301"/>
              <a:ext cx="1611340" cy="338554"/>
            </a:xfrm>
            <a:prstGeom prst="rect">
              <a:avLst/>
            </a:prstGeom>
            <a:noFill/>
          </p:spPr>
          <p:txBody>
            <a:bodyPr wrap="none" rtlCol="0">
              <a:spAutoFit/>
            </a:bodyPr>
            <a:lstStyle/>
            <a:p>
              <a:pPr algn="ctr" fontAlgn="auto">
                <a:spcBef>
                  <a:spcPts val="0"/>
                </a:spcBef>
                <a:spcAft>
                  <a:spcPts val="0"/>
                </a:spcAft>
                <a:defRPr/>
              </a:pPr>
              <a:r>
                <a:rPr lang="en-US" altLang="zh-CN" sz="1600" i="0" dirty="0">
                  <a:solidFill>
                    <a:prstClr val="black"/>
                  </a:solidFill>
                  <a:latin typeface="Arial" panose="020B0604020202020204" pitchFamily="34" charset="0"/>
                  <a:ea typeface="宋体" panose="02010600030101010101" pitchFamily="2" charset="-122"/>
                </a:rPr>
                <a:t>Lab on the fiber</a:t>
              </a:r>
              <a:endParaRPr lang="en-HK" sz="1600" i="0" dirty="0">
                <a:solidFill>
                  <a:prstClr val="black"/>
                </a:solidFill>
                <a:latin typeface="Arial" panose="020B0604020202020204" pitchFamily="34" charset="0"/>
              </a:endParaRPr>
            </a:p>
          </p:txBody>
        </p:sp>
        <p:cxnSp>
          <p:nvCxnSpPr>
            <p:cNvPr id="112" name="Straight Connector 58">
              <a:extLst>
                <a:ext uri="{FF2B5EF4-FFF2-40B4-BE49-F238E27FC236}">
                  <a16:creationId xmlns:a16="http://schemas.microsoft.com/office/drawing/2014/main" id="{47E2B24E-99B1-405A-969E-E216DC5B2CC3}"/>
                </a:ext>
              </a:extLst>
            </p:cNvPr>
            <p:cNvCxnSpPr>
              <a:cxnSpLocks/>
            </p:cNvCxnSpPr>
            <p:nvPr/>
          </p:nvCxnSpPr>
          <p:spPr>
            <a:xfrm flipH="1">
              <a:off x="2233090" y="3135348"/>
              <a:ext cx="1584805" cy="672445"/>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59">
              <a:extLst>
                <a:ext uri="{FF2B5EF4-FFF2-40B4-BE49-F238E27FC236}">
                  <a16:creationId xmlns:a16="http://schemas.microsoft.com/office/drawing/2014/main" id="{C9AF6E24-9146-422D-B8B3-8B289970B13E}"/>
                </a:ext>
              </a:extLst>
            </p:cNvPr>
            <p:cNvCxnSpPr>
              <a:cxnSpLocks/>
            </p:cNvCxnSpPr>
            <p:nvPr/>
          </p:nvCxnSpPr>
          <p:spPr>
            <a:xfrm flipH="1" flipV="1">
              <a:off x="4103485" y="3137780"/>
              <a:ext cx="1831264" cy="672445"/>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4" name="Group 195">
              <a:extLst>
                <a:ext uri="{FF2B5EF4-FFF2-40B4-BE49-F238E27FC236}">
                  <a16:creationId xmlns:a16="http://schemas.microsoft.com/office/drawing/2014/main" id="{C61A89D2-EAC3-4DC8-AD4A-680D9AD9DCDB}"/>
                </a:ext>
              </a:extLst>
            </p:cNvPr>
            <p:cNvGrpSpPr/>
            <p:nvPr/>
          </p:nvGrpSpPr>
          <p:grpSpPr>
            <a:xfrm>
              <a:off x="2250309" y="3820922"/>
              <a:ext cx="3689580" cy="1240381"/>
              <a:chOff x="571185" y="3820922"/>
              <a:chExt cx="3689580" cy="1240381"/>
            </a:xfrm>
          </p:grpSpPr>
          <p:sp>
            <p:nvSpPr>
              <p:cNvPr id="115" name="Rectangle 114">
                <a:extLst>
                  <a:ext uri="{FF2B5EF4-FFF2-40B4-BE49-F238E27FC236}">
                    <a16:creationId xmlns:a16="http://schemas.microsoft.com/office/drawing/2014/main" id="{9F78A658-40E2-4A0E-A44D-8C40B3B3B7BA}"/>
                  </a:ext>
                </a:extLst>
              </p:cNvPr>
              <p:cNvSpPr/>
              <p:nvPr/>
            </p:nvSpPr>
            <p:spPr>
              <a:xfrm>
                <a:off x="571185" y="3820922"/>
                <a:ext cx="3689580" cy="124038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16" name="Arc 115">
                <a:extLst>
                  <a:ext uri="{FF2B5EF4-FFF2-40B4-BE49-F238E27FC236}">
                    <a16:creationId xmlns:a16="http://schemas.microsoft.com/office/drawing/2014/main" id="{DC518DA9-04ED-406F-BC71-F0FDB5D141FE}"/>
                  </a:ext>
                </a:extLst>
              </p:cNvPr>
              <p:cNvSpPr>
                <a:spLocks noChangeAspect="1"/>
              </p:cNvSpPr>
              <p:nvPr/>
            </p:nvSpPr>
            <p:spPr>
              <a:xfrm rot="16200000" flipV="1">
                <a:off x="2057785" y="4189249"/>
                <a:ext cx="592139" cy="586966"/>
              </a:xfrm>
              <a:prstGeom prst="arc">
                <a:avLst>
                  <a:gd name="adj1" fmla="val 1475520"/>
                  <a:gd name="adj2" fmla="val 11768739"/>
                </a:avLst>
              </a:prstGeom>
              <a:ln w="28575">
                <a:solidFill>
                  <a:srgbClr val="627998"/>
                </a:solidFill>
              </a:ln>
              <a:scene3d>
                <a:camera prst="isometricOffAxis2Top">
                  <a:rot lat="18078000" lon="3210000" rev="7341451"/>
                </a:camera>
                <a:lightRig rig="threePt" dir="t">
                  <a:rot lat="0" lon="0" rev="0"/>
                </a:lightRig>
              </a:scene3d>
              <a:sp3d extrusionH="266700">
                <a:contourClr>
                  <a:schemeClr val="tx2">
                    <a:lumMod val="60000"/>
                    <a:lumOff val="40000"/>
                  </a:schemeClr>
                </a:contourClr>
              </a:sp3d>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dirty="0">
                  <a:solidFill>
                    <a:prstClr val="black"/>
                  </a:solidFill>
                  <a:latin typeface="Calibri"/>
                </a:endParaRPr>
              </a:p>
            </p:txBody>
          </p:sp>
          <p:sp>
            <p:nvSpPr>
              <p:cNvPr id="117" name="Oval 67">
                <a:extLst>
                  <a:ext uri="{FF2B5EF4-FFF2-40B4-BE49-F238E27FC236}">
                    <a16:creationId xmlns:a16="http://schemas.microsoft.com/office/drawing/2014/main" id="{4C6F9815-270C-4675-8354-196584911E55}"/>
                  </a:ext>
                </a:extLst>
              </p:cNvPr>
              <p:cNvSpPr>
                <a:spLocks noChangeAspect="1"/>
              </p:cNvSpPr>
              <p:nvPr/>
            </p:nvSpPr>
            <p:spPr>
              <a:xfrm rot="5400000">
                <a:off x="2780197" y="4474380"/>
                <a:ext cx="244484" cy="242354"/>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rot lat="0" lon="0" rev="0"/>
                </a:lightRig>
              </a:scene3d>
              <a:sp3d extrusionH="635000" contourW="25400" prstMaterial="matte">
                <a:bevelT w="3175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18" name="Oval 68">
                <a:extLst>
                  <a:ext uri="{FF2B5EF4-FFF2-40B4-BE49-F238E27FC236}">
                    <a16:creationId xmlns:a16="http://schemas.microsoft.com/office/drawing/2014/main" id="{28BBCA45-1E87-4DC0-A5A6-99907E6754C2}"/>
                  </a:ext>
                </a:extLst>
              </p:cNvPr>
              <p:cNvSpPr>
                <a:spLocks noChangeAspect="1"/>
              </p:cNvSpPr>
              <p:nvPr/>
            </p:nvSpPr>
            <p:spPr>
              <a:xfrm rot="5400000">
                <a:off x="3186984" y="4505851"/>
                <a:ext cx="180000" cy="178433"/>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scene3d>
              <a:sp3d extrusionH="4191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19" name="Oval 69">
                <a:extLst>
                  <a:ext uri="{FF2B5EF4-FFF2-40B4-BE49-F238E27FC236}">
                    <a16:creationId xmlns:a16="http://schemas.microsoft.com/office/drawing/2014/main" id="{07D89489-F765-4F9A-9C70-FF99E0B623BD}"/>
                  </a:ext>
                </a:extLst>
              </p:cNvPr>
              <p:cNvSpPr>
                <a:spLocks noChangeAspect="1"/>
              </p:cNvSpPr>
              <p:nvPr/>
            </p:nvSpPr>
            <p:spPr>
              <a:xfrm rot="5400000">
                <a:off x="3934192" y="4211786"/>
                <a:ext cx="246957" cy="2448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scene3d>
                <a:camera prst="isometricOffAxis1Top"/>
                <a:lightRig rig="threePt" dir="t">
                  <a:rot lat="0" lon="0" rev="0"/>
                </a:lightRig>
              </a:scene3d>
              <a:sp3d extrusionH="2159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20" name="Oval 70">
                <a:extLst>
                  <a:ext uri="{FF2B5EF4-FFF2-40B4-BE49-F238E27FC236}">
                    <a16:creationId xmlns:a16="http://schemas.microsoft.com/office/drawing/2014/main" id="{0E39A26B-2753-4B00-B3D9-B53478225523}"/>
                  </a:ext>
                </a:extLst>
              </p:cNvPr>
              <p:cNvSpPr>
                <a:spLocks noChangeAspect="1"/>
              </p:cNvSpPr>
              <p:nvPr/>
            </p:nvSpPr>
            <p:spPr>
              <a:xfrm rot="5400000">
                <a:off x="3934192" y="4473156"/>
                <a:ext cx="246957" cy="2448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scene3d>
              <a:sp3d extrusionH="635000" contourW="25400" prstMaterial="matte">
                <a:bevelB w="3175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21" name="Arc 120">
                <a:extLst>
                  <a:ext uri="{FF2B5EF4-FFF2-40B4-BE49-F238E27FC236}">
                    <a16:creationId xmlns:a16="http://schemas.microsoft.com/office/drawing/2014/main" id="{2765B4DE-A7DA-477E-904E-35AACBF71546}"/>
                  </a:ext>
                </a:extLst>
              </p:cNvPr>
              <p:cNvSpPr>
                <a:spLocks noChangeAspect="1"/>
              </p:cNvSpPr>
              <p:nvPr/>
            </p:nvSpPr>
            <p:spPr>
              <a:xfrm rot="5400000">
                <a:off x="1966356" y="4200931"/>
                <a:ext cx="586524" cy="581400"/>
              </a:xfrm>
              <a:prstGeom prst="arc">
                <a:avLst>
                  <a:gd name="adj1" fmla="val 1476750"/>
                  <a:gd name="adj2" fmla="val 12807051"/>
                </a:avLst>
              </a:prstGeom>
              <a:ln w="28575">
                <a:solidFill>
                  <a:srgbClr val="8CA0BA"/>
                </a:solidFill>
              </a:ln>
              <a:scene3d>
                <a:camera prst="isometricOffAxis1Top"/>
                <a:lightRig rig="threePt" dir="t"/>
              </a:scene3d>
              <a:sp3d extrusionH="495300"/>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dirty="0">
                  <a:solidFill>
                    <a:prstClr val="black"/>
                  </a:solidFill>
                  <a:latin typeface="Calibri"/>
                </a:endParaRPr>
              </a:p>
            </p:txBody>
          </p:sp>
          <mc:AlternateContent xmlns:mc="http://schemas.openxmlformats.org/markup-compatibility/2006" xmlns:a14="http://schemas.microsoft.com/office/drawing/2010/main">
            <mc:Choice Requires="a14">
              <p:sp>
                <p:nvSpPr>
                  <p:cNvPr id="122" name="TextBox 72">
                    <a:extLst>
                      <a:ext uri="{FF2B5EF4-FFF2-40B4-BE49-F238E27FC236}">
                        <a16:creationId xmlns:a16="http://schemas.microsoft.com/office/drawing/2014/main" id="{71524112-F550-4B78-8991-FF62E423E4A4}"/>
                      </a:ext>
                    </a:extLst>
                  </p:cNvPr>
                  <p:cNvSpPr txBox="1"/>
                  <p:nvPr/>
                </p:nvSpPr>
                <p:spPr>
                  <a:xfrm>
                    <a:off x="2182310" y="3840928"/>
                    <a:ext cx="1970861" cy="315984"/>
                  </a:xfrm>
                  <a:prstGeom prst="rect">
                    <a:avLst/>
                  </a:prstGeom>
                  <a:noFill/>
                </p:spPr>
                <p:txBody>
                  <a:bodyPr wrap="none" rtlCol="0">
                    <a:spAutoFit/>
                  </a:bodyPr>
                  <a:lstStyle/>
                  <a:p>
                    <a:pPr fontAlgn="auto">
                      <a:spcBef>
                        <a:spcPts val="0"/>
                      </a:spcBef>
                      <a:spcAft>
                        <a:spcPts val="0"/>
                      </a:spcAft>
                      <a:defRPr/>
                    </a:pPr>
                    <a:r>
                      <a:rPr lang="en-US" altLang="zh-CN" sz="1400" dirty="0">
                        <a:solidFill>
                          <a:prstClr val="black"/>
                        </a:solidFill>
                        <a:latin typeface="Arial" panose="020B0604020202020204" pitchFamily="34" charset="0"/>
                        <a:ea typeface="宋体" panose="02010600030101010101" pitchFamily="2" charset="-122"/>
                      </a:rPr>
                      <a:t>T</a:t>
                    </a:r>
                    <a:r>
                      <a:rPr lang="en-US" altLang="zh-CN" sz="1400" i="0" dirty="0">
                        <a:solidFill>
                          <a:prstClr val="black"/>
                        </a:solidFill>
                        <a:latin typeface="Arial" panose="020B0604020202020204" pitchFamily="34" charset="0"/>
                        <a:ea typeface="宋体" panose="02010600030101010101" pitchFamily="2" charset="-122"/>
                      </a:rPr>
                      <a:t>, </a:t>
                    </a:r>
                    <a:r>
                      <a:rPr lang="en-US" altLang="zh-CN" sz="1400" dirty="0">
                        <a:solidFill>
                          <a:prstClr val="black"/>
                        </a:solidFill>
                        <a:latin typeface="Arial" panose="020B0604020202020204" pitchFamily="34" charset="0"/>
                        <a:ea typeface="宋体" panose="02010600030101010101" pitchFamily="2" charset="-122"/>
                      </a:rPr>
                      <a:t>P</a:t>
                    </a:r>
                    <a:r>
                      <a:rPr lang="en-US" altLang="zh-CN" sz="1400" i="0" dirty="0">
                        <a:solidFill>
                          <a:prstClr val="black"/>
                        </a:solidFill>
                        <a:latin typeface="Arial" panose="020B0604020202020204" pitchFamily="34" charset="0"/>
                        <a:ea typeface="宋体" panose="02010600030101010101" pitchFamily="2" charset="-122"/>
                      </a:rPr>
                      <a:t>, </a:t>
                    </a:r>
                    <a:r>
                      <a:rPr lang="el-GR" altLang="zh-CN" sz="1400" dirty="0">
                        <a:solidFill>
                          <a:prstClr val="black"/>
                        </a:solidFill>
                        <a:latin typeface="Arial" panose="020B0604020202020204" pitchFamily="34" charset="0"/>
                        <a:ea typeface="宋体" panose="02010600030101010101" pitchFamily="2" charset="-122"/>
                      </a:rPr>
                      <a:t>ε</a:t>
                    </a:r>
                    <a:r>
                      <a:rPr lang="en-HK" altLang="zh-CN" sz="1400" dirty="0">
                        <a:solidFill>
                          <a:prstClr val="black"/>
                        </a:solidFill>
                        <a:latin typeface="Arial" panose="020B0604020202020204" pitchFamily="34" charset="0"/>
                        <a:ea typeface="宋体" panose="02010600030101010101" pitchFamily="2" charset="-122"/>
                      </a:rPr>
                      <a:t>, </a:t>
                    </a:r>
                    <a14:m>
                      <m:oMath xmlns:m="http://schemas.openxmlformats.org/officeDocument/2006/math">
                        <m:acc>
                          <m:accPr>
                            <m:chr m:val="̇"/>
                            <m:ctrlPr>
                              <a:rPr lang="en-HK" altLang="zh-CN" sz="1400" i="1" dirty="0">
                                <a:solidFill>
                                  <a:prstClr val="black"/>
                                </a:solidFill>
                                <a:latin typeface="Cambria Math" panose="02040503050406030204" pitchFamily="18" charset="0"/>
                              </a:rPr>
                            </m:ctrlPr>
                          </m:accPr>
                          <m:e>
                            <m:r>
                              <a:rPr lang="en-HK" altLang="zh-CN" sz="1400" dirty="0">
                                <a:solidFill>
                                  <a:prstClr val="black"/>
                                </a:solidFill>
                                <a:latin typeface="Cambria Math" panose="02040503050406030204" pitchFamily="18" charset="0"/>
                              </a:rPr>
                              <m:t>𝑄</m:t>
                            </m:r>
                          </m:e>
                        </m:acc>
                      </m:oMath>
                    </a14:m>
                    <a:r>
                      <a:rPr lang="en-HK" altLang="zh-CN" sz="1400" i="0" dirty="0">
                        <a:solidFill>
                          <a:prstClr val="black"/>
                        </a:solidFill>
                        <a:latin typeface="Arial" panose="020B0604020202020204" pitchFamily="34" charset="0"/>
                        <a:ea typeface="宋体" panose="02010600030101010101" pitchFamily="2" charset="-122"/>
                      </a:rPr>
                      <a:t>,</a:t>
                    </a:r>
                    <a:r>
                      <a:rPr lang="en-HK" altLang="zh-CN" sz="1400" dirty="0">
                        <a:solidFill>
                          <a:prstClr val="black"/>
                        </a:solidFill>
                        <a:latin typeface="Arial" panose="020B0604020202020204" pitchFamily="34" charset="0"/>
                        <a:ea typeface="宋体" panose="02010600030101010101" pitchFamily="2" charset="-122"/>
                      </a:rPr>
                      <a:t> </a:t>
                    </a:r>
                    <a:r>
                      <a:rPr lang="en-HK"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HK" altLang="zh-CN" sz="1400" dirty="0">
                        <a:solidFill>
                          <a:prstClr val="black"/>
                        </a:solidFill>
                        <a:latin typeface="Arial" panose="020B0604020202020204" pitchFamily="34" charset="0"/>
                        <a:ea typeface="宋体" panose="02010600030101010101" pitchFamily="2" charset="-122"/>
                      </a:rPr>
                      <a:t>H</a:t>
                    </a:r>
                    <a:r>
                      <a:rPr lang="en-HK" altLang="zh-CN" sz="1400" i="0" dirty="0">
                        <a:solidFill>
                          <a:prstClr val="black"/>
                        </a:solidFill>
                        <a:latin typeface="Arial" panose="020B0604020202020204" pitchFamily="34" charset="0"/>
                        <a:ea typeface="宋体" panose="02010600030101010101" pitchFamily="2" charset="-122"/>
                      </a:rPr>
                      <a:t>, </a:t>
                    </a:r>
                    <a:r>
                      <a:rPr lang="en-HK"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HK" altLang="zh-CN" sz="1400" dirty="0">
                        <a:solidFill>
                          <a:prstClr val="black"/>
                        </a:solidFill>
                        <a:latin typeface="Arial" panose="020B0604020202020204" pitchFamily="34" charset="0"/>
                        <a:ea typeface="宋体" panose="02010600030101010101" pitchFamily="2" charset="-122"/>
                      </a:rPr>
                      <a:t>S + RI</a:t>
                    </a:r>
                    <a:endParaRPr lang="en-HK" sz="1400" dirty="0">
                      <a:solidFill>
                        <a:prstClr val="black"/>
                      </a:solidFill>
                      <a:latin typeface="Arial" panose="020B0604020202020204" pitchFamily="34" charset="0"/>
                    </a:endParaRPr>
                  </a:p>
                </p:txBody>
              </p:sp>
            </mc:Choice>
            <mc:Fallback xmlns="">
              <p:sp>
                <p:nvSpPr>
                  <p:cNvPr id="73" name="TextBox 72">
                    <a:extLst>
                      <a:ext uri="{FF2B5EF4-FFF2-40B4-BE49-F238E27FC236}">
                        <a16:creationId xmlns:a16="http://schemas.microsoft.com/office/drawing/2014/main" id="{71524112-F550-4B78-8991-FF62E423E4A4}"/>
                      </a:ext>
                    </a:extLst>
                  </p:cNvPr>
                  <p:cNvSpPr txBox="1">
                    <a:spLocks noRot="1" noChangeAspect="1" noMove="1" noResize="1" noEditPoints="1" noAdjustHandles="1" noChangeArrowheads="1" noChangeShapeType="1" noTextEdit="1"/>
                  </p:cNvSpPr>
                  <p:nvPr/>
                </p:nvSpPr>
                <p:spPr>
                  <a:xfrm>
                    <a:off x="2182310" y="3840928"/>
                    <a:ext cx="1970861" cy="315984"/>
                  </a:xfrm>
                  <a:prstGeom prst="rect">
                    <a:avLst/>
                  </a:prstGeom>
                  <a:blipFill>
                    <a:blip r:embed="rId4"/>
                    <a:stretch>
                      <a:fillRect l="-926" b="-21154"/>
                    </a:stretch>
                  </a:blipFill>
                </p:spPr>
                <p:txBody>
                  <a:bodyPr/>
                  <a:lstStyle/>
                  <a:p>
                    <a:r>
                      <a:rPr lang="en-HK">
                        <a:noFill/>
                      </a:rPr>
                      <a:t> </a:t>
                    </a:r>
                  </a:p>
                </p:txBody>
              </p:sp>
            </mc:Fallback>
          </mc:AlternateContent>
          <p:sp>
            <p:nvSpPr>
              <p:cNvPr id="123" name="TextBox 73">
                <a:extLst>
                  <a:ext uri="{FF2B5EF4-FFF2-40B4-BE49-F238E27FC236}">
                    <a16:creationId xmlns:a16="http://schemas.microsoft.com/office/drawing/2014/main" id="{8F434619-88BB-4466-BA7D-7800F0653EF8}"/>
                  </a:ext>
                </a:extLst>
              </p:cNvPr>
              <p:cNvSpPr txBox="1"/>
              <p:nvPr/>
            </p:nvSpPr>
            <p:spPr>
              <a:xfrm>
                <a:off x="1839722" y="4739110"/>
                <a:ext cx="2403222" cy="307777"/>
              </a:xfrm>
              <a:prstGeom prst="rect">
                <a:avLst/>
              </a:prstGeom>
              <a:noFill/>
            </p:spPr>
            <p:txBody>
              <a:bodyPr wrap="none" rtlCol="0">
                <a:spAutoFit/>
              </a:bodyPr>
              <a:lstStyle/>
              <a:p>
                <a:pPr algn="ctr" fontAlgn="auto">
                  <a:spcBef>
                    <a:spcPts val="0"/>
                  </a:spcBef>
                  <a:spcAft>
                    <a:spcPts val="0"/>
                  </a:spcAft>
                  <a:defRPr/>
                </a:pPr>
                <a:r>
                  <a:rPr lang="fr-FR" altLang="zh-CN" sz="1400" i="0" dirty="0" err="1">
                    <a:solidFill>
                      <a:prstClr val="black"/>
                    </a:solidFill>
                    <a:latin typeface="Arial" panose="020B0604020202020204" pitchFamily="34" charset="0"/>
                    <a:ea typeface="宋体" panose="02010600030101010101" pitchFamily="2" charset="-122"/>
                  </a:rPr>
                  <a:t>Molecular</a:t>
                </a:r>
                <a:r>
                  <a:rPr lang="fr-FR" altLang="zh-CN" sz="1400" i="0" dirty="0">
                    <a:solidFill>
                      <a:prstClr val="black"/>
                    </a:solidFill>
                    <a:latin typeface="Arial" panose="020B0604020202020204" pitchFamily="34" charset="0"/>
                    <a:ea typeface="宋体" panose="02010600030101010101" pitchFamily="2" charset="-122"/>
                  </a:rPr>
                  <a:t> identification, </a:t>
                </a:r>
                <a:r>
                  <a:rPr lang="en-HK" sz="1400" i="0" dirty="0">
                    <a:solidFill>
                      <a:prstClr val="black"/>
                    </a:solidFill>
                    <a:latin typeface="Arial" panose="020B0604020202020204" pitchFamily="34" charset="0"/>
                  </a:rPr>
                  <a:t>(IR)</a:t>
                </a:r>
              </a:p>
            </p:txBody>
          </p:sp>
          <p:grpSp>
            <p:nvGrpSpPr>
              <p:cNvPr id="124" name="Group 74">
                <a:extLst>
                  <a:ext uri="{FF2B5EF4-FFF2-40B4-BE49-F238E27FC236}">
                    <a16:creationId xmlns:a16="http://schemas.microsoft.com/office/drawing/2014/main" id="{0E076F04-C761-4BE9-A476-F5014FDEACC2}"/>
                  </a:ext>
                </a:extLst>
              </p:cNvPr>
              <p:cNvGrpSpPr/>
              <p:nvPr/>
            </p:nvGrpSpPr>
            <p:grpSpPr>
              <a:xfrm>
                <a:off x="958340" y="4185110"/>
                <a:ext cx="550696" cy="555653"/>
                <a:chOff x="161699" y="1638295"/>
                <a:chExt cx="323939" cy="324000"/>
              </a:xfrm>
            </p:grpSpPr>
            <p:sp>
              <p:nvSpPr>
                <p:cNvPr id="133" name="Oval 75">
                  <a:extLst>
                    <a:ext uri="{FF2B5EF4-FFF2-40B4-BE49-F238E27FC236}">
                      <a16:creationId xmlns:a16="http://schemas.microsoft.com/office/drawing/2014/main" id="{EF5D3D5F-C537-454E-82DD-2ED8AAD3A6CD}"/>
                    </a:ext>
                  </a:extLst>
                </p:cNvPr>
                <p:cNvSpPr>
                  <a:spLocks noChangeAspect="1"/>
                </p:cNvSpPr>
                <p:nvPr/>
              </p:nvSpPr>
              <p:spPr>
                <a:xfrm>
                  <a:off x="161699" y="1638295"/>
                  <a:ext cx="323939" cy="324000"/>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nvGrpSpPr>
                <p:cNvPr id="134" name="Group 76">
                  <a:extLst>
                    <a:ext uri="{FF2B5EF4-FFF2-40B4-BE49-F238E27FC236}">
                      <a16:creationId xmlns:a16="http://schemas.microsoft.com/office/drawing/2014/main" id="{AEBCD7E2-5DC8-4BDB-9A9C-9DC7075FD74B}"/>
                    </a:ext>
                  </a:extLst>
                </p:cNvPr>
                <p:cNvGrpSpPr/>
                <p:nvPr/>
              </p:nvGrpSpPr>
              <p:grpSpPr>
                <a:xfrm>
                  <a:off x="250415" y="1653123"/>
                  <a:ext cx="146507" cy="294345"/>
                  <a:chOff x="1753944" y="1429788"/>
                  <a:chExt cx="146507" cy="294345"/>
                </a:xfrm>
              </p:grpSpPr>
              <p:sp>
                <p:nvSpPr>
                  <p:cNvPr id="135" name="Oval 77">
                    <a:extLst>
                      <a:ext uri="{FF2B5EF4-FFF2-40B4-BE49-F238E27FC236}">
                        <a16:creationId xmlns:a16="http://schemas.microsoft.com/office/drawing/2014/main" id="{49E7824B-39DF-415F-BBCC-EF1382FCEB57}"/>
                      </a:ext>
                    </a:extLst>
                  </p:cNvPr>
                  <p:cNvSpPr>
                    <a:spLocks noChangeAspect="1"/>
                  </p:cNvSpPr>
                  <p:nvPr/>
                </p:nvSpPr>
                <p:spPr>
                  <a:xfrm rot="5400000">
                    <a:off x="1756451" y="1429788"/>
                    <a:ext cx="144000" cy="1440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scene3d>
                    <a:camera prst="orthographicFront"/>
                    <a:lightRig rig="threePt" dir="t">
                      <a:rot lat="0" lon="0" rev="0"/>
                    </a:lightRig>
                  </a:scene3d>
                  <a:sp3d extrusionH="1270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36" name="Oval 78">
                    <a:extLst>
                      <a:ext uri="{FF2B5EF4-FFF2-40B4-BE49-F238E27FC236}">
                        <a16:creationId xmlns:a16="http://schemas.microsoft.com/office/drawing/2014/main" id="{10484037-D766-47B6-A710-008017237787}"/>
                      </a:ext>
                    </a:extLst>
                  </p:cNvPr>
                  <p:cNvSpPr>
                    <a:spLocks noChangeAspect="1"/>
                  </p:cNvSpPr>
                  <p:nvPr/>
                </p:nvSpPr>
                <p:spPr>
                  <a:xfrm rot="5400000">
                    <a:off x="1753944" y="1580133"/>
                    <a:ext cx="144000" cy="1440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orthographicFront"/>
                    <a:lightRig rig="threePt" dir="t">
                      <a:rot lat="0" lon="0" rev="0"/>
                    </a:lightRig>
                  </a:scene3d>
                  <a:sp3d extrusionH="1270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grpSp>
          <p:sp>
            <p:nvSpPr>
              <p:cNvPr id="125" name="TextBox 79">
                <a:extLst>
                  <a:ext uri="{FF2B5EF4-FFF2-40B4-BE49-F238E27FC236}">
                    <a16:creationId xmlns:a16="http://schemas.microsoft.com/office/drawing/2014/main" id="{120C6D07-B68E-4672-9F86-ADF12B8D5664}"/>
                  </a:ext>
                </a:extLst>
              </p:cNvPr>
              <p:cNvSpPr txBox="1"/>
              <p:nvPr/>
            </p:nvSpPr>
            <p:spPr>
              <a:xfrm>
                <a:off x="1215495" y="3845032"/>
                <a:ext cx="662361" cy="307777"/>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1F497D">
                        <a:lumMod val="60000"/>
                        <a:lumOff val="40000"/>
                      </a:srgbClr>
                    </a:solidFill>
                    <a:latin typeface="Arial" panose="020B0604020202020204" pitchFamily="34" charset="0"/>
                    <a:ea typeface="宋体" panose="02010600030101010101" pitchFamily="2" charset="-122"/>
                  </a:rPr>
                  <a:t>G</a:t>
                </a:r>
                <a:r>
                  <a:rPr lang="en-HK" sz="1400" i="0" dirty="0" err="1">
                    <a:solidFill>
                      <a:srgbClr val="1F497D">
                        <a:lumMod val="60000"/>
                        <a:lumOff val="40000"/>
                      </a:srgbClr>
                    </a:solidFill>
                    <a:latin typeface="Arial" panose="020B0604020202020204" pitchFamily="34" charset="0"/>
                  </a:rPr>
                  <a:t>aine</a:t>
                </a:r>
                <a:endParaRPr lang="en-HK" sz="1400" i="0" dirty="0">
                  <a:solidFill>
                    <a:srgbClr val="1F497D">
                      <a:lumMod val="60000"/>
                      <a:lumOff val="40000"/>
                    </a:srgbClr>
                  </a:solidFill>
                  <a:latin typeface="Arial" panose="020B0604020202020204" pitchFamily="34" charset="0"/>
                </a:endParaRPr>
              </a:p>
            </p:txBody>
          </p:sp>
          <p:sp>
            <p:nvSpPr>
              <p:cNvPr id="126" name="TextBox 80">
                <a:extLst>
                  <a:ext uri="{FF2B5EF4-FFF2-40B4-BE49-F238E27FC236}">
                    <a16:creationId xmlns:a16="http://schemas.microsoft.com/office/drawing/2014/main" id="{5E3592AD-1C6D-4BB7-A59E-D057F98C768D}"/>
                  </a:ext>
                </a:extLst>
              </p:cNvPr>
              <p:cNvSpPr txBox="1"/>
              <p:nvPr/>
            </p:nvSpPr>
            <p:spPr>
              <a:xfrm>
                <a:off x="585891" y="4739110"/>
                <a:ext cx="1279517" cy="307777"/>
              </a:xfrm>
              <a:prstGeom prst="rect">
                <a:avLst/>
              </a:prstGeom>
              <a:noFill/>
            </p:spPr>
            <p:txBody>
              <a:bodyPr wrap="none" rtlCol="0">
                <a:spAutoFit/>
              </a:bodyPr>
              <a:lstStyle/>
              <a:p>
                <a:pPr fontAlgn="auto">
                  <a:spcBef>
                    <a:spcPts val="0"/>
                  </a:spcBef>
                  <a:spcAft>
                    <a:spcPts val="0"/>
                  </a:spcAft>
                  <a:defRPr/>
                </a:pPr>
                <a:r>
                  <a:rPr lang="en-HK" sz="1400" i="0" dirty="0">
                    <a:solidFill>
                      <a:srgbClr val="4BACC6"/>
                    </a:solidFill>
                    <a:latin typeface="Arial" panose="020B0604020202020204" pitchFamily="34" charset="0"/>
                  </a:rPr>
                  <a:t>Chalcogenide</a:t>
                </a:r>
              </a:p>
            </p:txBody>
          </p:sp>
          <p:sp>
            <p:nvSpPr>
              <p:cNvPr id="127" name="TextBox 81">
                <a:extLst>
                  <a:ext uri="{FF2B5EF4-FFF2-40B4-BE49-F238E27FC236}">
                    <a16:creationId xmlns:a16="http://schemas.microsoft.com/office/drawing/2014/main" id="{6DE77D90-9EEE-4A73-A287-85ABD2F27F80}"/>
                  </a:ext>
                </a:extLst>
              </p:cNvPr>
              <p:cNvSpPr txBox="1"/>
              <p:nvPr/>
            </p:nvSpPr>
            <p:spPr>
              <a:xfrm>
                <a:off x="585891" y="3845032"/>
                <a:ext cx="551754" cy="307777"/>
              </a:xfrm>
              <a:prstGeom prst="rect">
                <a:avLst/>
              </a:prstGeom>
              <a:noFill/>
            </p:spPr>
            <p:txBody>
              <a:bodyPr wrap="none" rtlCol="0">
                <a:spAutoFit/>
              </a:bodyPr>
              <a:lstStyle/>
              <a:p>
                <a:pPr fontAlgn="auto">
                  <a:spcBef>
                    <a:spcPts val="0"/>
                  </a:spcBef>
                  <a:spcAft>
                    <a:spcPts val="0"/>
                  </a:spcAft>
                  <a:defRPr/>
                </a:pPr>
                <a:r>
                  <a:rPr lang="en-HK" sz="1400" i="0" dirty="0">
                    <a:solidFill>
                      <a:srgbClr val="C0504D"/>
                    </a:solidFill>
                    <a:latin typeface="Arial" panose="020B0604020202020204" pitchFamily="34" charset="0"/>
                  </a:rPr>
                  <a:t>SiO</a:t>
                </a:r>
                <a:r>
                  <a:rPr lang="en-HK" sz="1400" i="0" baseline="-25000" dirty="0">
                    <a:solidFill>
                      <a:srgbClr val="C0504D"/>
                    </a:solidFill>
                    <a:latin typeface="Arial" panose="020B0604020202020204" pitchFamily="34" charset="0"/>
                  </a:rPr>
                  <a:t>2</a:t>
                </a:r>
                <a:endParaRPr lang="en-HK" sz="1400" i="0" dirty="0">
                  <a:solidFill>
                    <a:srgbClr val="C0504D"/>
                  </a:solidFill>
                  <a:latin typeface="Arial" panose="020B0604020202020204" pitchFamily="34" charset="0"/>
                </a:endParaRPr>
              </a:p>
            </p:txBody>
          </p:sp>
          <p:sp>
            <p:nvSpPr>
              <p:cNvPr id="128" name="Arc 127">
                <a:extLst>
                  <a:ext uri="{FF2B5EF4-FFF2-40B4-BE49-F238E27FC236}">
                    <a16:creationId xmlns:a16="http://schemas.microsoft.com/office/drawing/2014/main" id="{DC8778B7-EF73-41D9-9D5B-31143B050D0D}"/>
                  </a:ext>
                </a:extLst>
              </p:cNvPr>
              <p:cNvSpPr/>
              <p:nvPr/>
            </p:nvSpPr>
            <p:spPr>
              <a:xfrm rot="10800000">
                <a:off x="924931" y="3943545"/>
                <a:ext cx="386286" cy="389689"/>
              </a:xfrm>
              <a:prstGeom prst="arc">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29" name="Arc 128">
                <a:extLst>
                  <a:ext uri="{FF2B5EF4-FFF2-40B4-BE49-F238E27FC236}">
                    <a16:creationId xmlns:a16="http://schemas.microsoft.com/office/drawing/2014/main" id="{156061FF-C5D8-4CEB-B0BF-ABDF98787967}"/>
                  </a:ext>
                </a:extLst>
              </p:cNvPr>
              <p:cNvSpPr/>
              <p:nvPr/>
            </p:nvSpPr>
            <p:spPr>
              <a:xfrm rot="10800000" flipV="1">
                <a:off x="920903" y="4609911"/>
                <a:ext cx="386286" cy="389689"/>
              </a:xfrm>
              <a:prstGeom prst="arc">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30" name="Arc 129">
                <a:extLst>
                  <a:ext uri="{FF2B5EF4-FFF2-40B4-BE49-F238E27FC236}">
                    <a16:creationId xmlns:a16="http://schemas.microsoft.com/office/drawing/2014/main" id="{70F5B0D8-2C88-404D-859E-9548E9E357DA}"/>
                  </a:ext>
                </a:extLst>
              </p:cNvPr>
              <p:cNvSpPr/>
              <p:nvPr/>
            </p:nvSpPr>
            <p:spPr>
              <a:xfrm rot="10800000" flipH="1">
                <a:off x="1179668" y="3949532"/>
                <a:ext cx="386286" cy="389689"/>
              </a:xfrm>
              <a:prstGeom prst="arc">
                <a:avLst>
                  <a:gd name="adj1" fmla="val 18109987"/>
                  <a:gd name="adj2" fmla="val 0"/>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srgbClr val="1F497D">
                      <a:lumMod val="60000"/>
                      <a:lumOff val="40000"/>
                    </a:srgbClr>
                  </a:solidFill>
                  <a:latin typeface="Calibri"/>
                </a:endParaRPr>
              </a:p>
            </p:txBody>
          </p:sp>
          <p:pic>
            <p:nvPicPr>
              <p:cNvPr id="131" name="Picture 122" descr="A picture containing gear&#10;&#10;Description automatically generated">
                <a:extLst>
                  <a:ext uri="{FF2B5EF4-FFF2-40B4-BE49-F238E27FC236}">
                    <a16:creationId xmlns:a16="http://schemas.microsoft.com/office/drawing/2014/main" id="{2109209B-AC3F-4580-BD7C-5116F186F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598" y="4176746"/>
                <a:ext cx="762875" cy="306000"/>
              </a:xfrm>
              <a:prstGeom prst="rect">
                <a:avLst/>
              </a:prstGeom>
            </p:spPr>
          </p:pic>
          <p:pic>
            <p:nvPicPr>
              <p:cNvPr id="132" name="Picture 123" descr="A picture containing row, lined, line&#10;&#10;Description automatically generated">
                <a:extLst>
                  <a:ext uri="{FF2B5EF4-FFF2-40B4-BE49-F238E27FC236}">
                    <a16:creationId xmlns:a16="http://schemas.microsoft.com/office/drawing/2014/main" id="{823E7B08-B782-4F92-A66B-B98D608F52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527" y="4188860"/>
                <a:ext cx="671825" cy="293760"/>
              </a:xfrm>
              <a:prstGeom prst="rect">
                <a:avLst/>
              </a:prstGeom>
            </p:spPr>
          </p:pic>
        </p:grpSp>
      </p:grpSp>
      <p:grpSp>
        <p:nvGrpSpPr>
          <p:cNvPr id="17" name="Groupe 16"/>
          <p:cNvGrpSpPr/>
          <p:nvPr/>
        </p:nvGrpSpPr>
        <p:grpSpPr>
          <a:xfrm>
            <a:off x="5466906" y="1831768"/>
            <a:ext cx="3473853" cy="2373483"/>
            <a:chOff x="5085905" y="1831767"/>
            <a:chExt cx="3473853" cy="2373483"/>
          </a:xfrm>
        </p:grpSpPr>
        <p:grpSp>
          <p:nvGrpSpPr>
            <p:cNvPr id="34" name="Group 38">
              <a:extLst>
                <a:ext uri="{FF2B5EF4-FFF2-40B4-BE49-F238E27FC236}">
                  <a16:creationId xmlns:a16="http://schemas.microsoft.com/office/drawing/2014/main" id="{D7564515-D92D-4F5B-A8C7-9933AF2F865E}"/>
                </a:ext>
              </a:extLst>
            </p:cNvPr>
            <p:cNvGrpSpPr/>
            <p:nvPr/>
          </p:nvGrpSpPr>
          <p:grpSpPr>
            <a:xfrm>
              <a:off x="6120226" y="2336408"/>
              <a:ext cx="2439532" cy="1868842"/>
              <a:chOff x="5914262" y="1906147"/>
              <a:chExt cx="2621557" cy="2023243"/>
            </a:xfrm>
          </p:grpSpPr>
          <p:sp>
            <p:nvSpPr>
              <p:cNvPr id="35" name="Cloud 37">
                <a:extLst>
                  <a:ext uri="{FF2B5EF4-FFF2-40B4-BE49-F238E27FC236}">
                    <a16:creationId xmlns:a16="http://schemas.microsoft.com/office/drawing/2014/main" id="{A0AE22F5-F9C5-4330-8320-8AA47707E56C}"/>
                  </a:ext>
                </a:extLst>
              </p:cNvPr>
              <p:cNvSpPr/>
              <p:nvPr/>
            </p:nvSpPr>
            <p:spPr>
              <a:xfrm>
                <a:off x="5914262" y="1906147"/>
                <a:ext cx="2621557" cy="20232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9104 w 43256"/>
                  <a:gd name="connsiteY9" fmla="*/ 3102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4729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39104 w 43278"/>
                  <a:gd name="connsiteY9" fmla="*/ 31025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4729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6777 w 43278"/>
                  <a:gd name="connsiteY3" fmla="*/ 34780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8005 w 43278"/>
                  <a:gd name="connsiteY3" fmla="*/ 34601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607 w 43278"/>
                  <a:gd name="connsiteY17" fmla="*/ 30750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8005 w 43278"/>
                  <a:gd name="connsiteY3" fmla="*/ 34601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5426"/>
                  <a:gd name="connsiteY0" fmla="*/ 14229 h 43219"/>
                  <a:gd name="connsiteX1" fmla="*/ 5659 w 45426"/>
                  <a:gd name="connsiteY1" fmla="*/ 6766 h 43219"/>
                  <a:gd name="connsiteX2" fmla="*/ 14041 w 45426"/>
                  <a:gd name="connsiteY2" fmla="*/ 5061 h 43219"/>
                  <a:gd name="connsiteX3" fmla="*/ 22492 w 45426"/>
                  <a:gd name="connsiteY3" fmla="*/ 3291 h 43219"/>
                  <a:gd name="connsiteX4" fmla="*/ 25785 w 45426"/>
                  <a:gd name="connsiteY4" fmla="*/ 59 h 43219"/>
                  <a:gd name="connsiteX5" fmla="*/ 29869 w 45426"/>
                  <a:gd name="connsiteY5" fmla="*/ 2340 h 43219"/>
                  <a:gd name="connsiteX6" fmla="*/ 35499 w 45426"/>
                  <a:gd name="connsiteY6" fmla="*/ 549 h 43219"/>
                  <a:gd name="connsiteX7" fmla="*/ 38354 w 45426"/>
                  <a:gd name="connsiteY7" fmla="*/ 5435 h 43219"/>
                  <a:gd name="connsiteX8" fmla="*/ 42018 w 45426"/>
                  <a:gd name="connsiteY8" fmla="*/ 10177 h 43219"/>
                  <a:gd name="connsiteX9" fmla="*/ 41854 w 45426"/>
                  <a:gd name="connsiteY9" fmla="*/ 15319 h 43219"/>
                  <a:gd name="connsiteX10" fmla="*/ 45354 w 45426"/>
                  <a:gd name="connsiteY10" fmla="*/ 23898 h 43219"/>
                  <a:gd name="connsiteX11" fmla="*/ 38514 w 45426"/>
                  <a:gd name="connsiteY11" fmla="*/ 30780 h 43219"/>
                  <a:gd name="connsiteX12" fmla="*/ 35431 w 45426"/>
                  <a:gd name="connsiteY12" fmla="*/ 35960 h 43219"/>
                  <a:gd name="connsiteX13" fmla="*/ 28591 w 45426"/>
                  <a:gd name="connsiteY13" fmla="*/ 36674 h 43219"/>
                  <a:gd name="connsiteX14" fmla="*/ 23703 w 45426"/>
                  <a:gd name="connsiteY14" fmla="*/ 42965 h 43219"/>
                  <a:gd name="connsiteX15" fmla="*/ 16516 w 45426"/>
                  <a:gd name="connsiteY15" fmla="*/ 39125 h 43219"/>
                  <a:gd name="connsiteX16" fmla="*/ 5840 w 45426"/>
                  <a:gd name="connsiteY16" fmla="*/ 35331 h 43219"/>
                  <a:gd name="connsiteX17" fmla="*/ 1607 w 45426"/>
                  <a:gd name="connsiteY17" fmla="*/ 30750 h 43219"/>
                  <a:gd name="connsiteX18" fmla="*/ 2149 w 45426"/>
                  <a:gd name="connsiteY18" fmla="*/ 25410 h 43219"/>
                  <a:gd name="connsiteX19" fmla="*/ 31 w 45426"/>
                  <a:gd name="connsiteY19" fmla="*/ 19563 h 43219"/>
                  <a:gd name="connsiteX20" fmla="*/ 3899 w 45426"/>
                  <a:gd name="connsiteY20" fmla="*/ 14366 h 43219"/>
                  <a:gd name="connsiteX21" fmla="*/ 3936 w 45426"/>
                  <a:gd name="connsiteY21" fmla="*/ 14229 h 43219"/>
                  <a:gd name="connsiteX0" fmla="*/ 5650 w 45426"/>
                  <a:gd name="connsiteY0" fmla="*/ 26036 h 43219"/>
                  <a:gd name="connsiteX1" fmla="*/ 3577 w 45426"/>
                  <a:gd name="connsiteY1" fmla="*/ 26673 h 43219"/>
                  <a:gd name="connsiteX2" fmla="*/ 6964 w 45426"/>
                  <a:gd name="connsiteY2" fmla="*/ 34758 h 43219"/>
                  <a:gd name="connsiteX3" fmla="*/ 8005 w 45426"/>
                  <a:gd name="connsiteY3" fmla="*/ 34601 h 43219"/>
                  <a:gd name="connsiteX4" fmla="*/ 16514 w 45426"/>
                  <a:gd name="connsiteY4" fmla="*/ 38949 h 43219"/>
                  <a:gd name="connsiteX5" fmla="*/ 15846 w 45426"/>
                  <a:gd name="connsiteY5" fmla="*/ 37209 h 43219"/>
                  <a:gd name="connsiteX6" fmla="*/ 28863 w 45426"/>
                  <a:gd name="connsiteY6" fmla="*/ 34610 h 43219"/>
                  <a:gd name="connsiteX7" fmla="*/ 28596 w 45426"/>
                  <a:gd name="connsiteY7" fmla="*/ 36519 h 43219"/>
                  <a:gd name="connsiteX8" fmla="*/ 34165 w 45426"/>
                  <a:gd name="connsiteY8" fmla="*/ 22813 h 43219"/>
                  <a:gd name="connsiteX9" fmla="*/ 40639 w 45426"/>
                  <a:gd name="connsiteY9" fmla="*/ 32101 h 43219"/>
                  <a:gd name="connsiteX10" fmla="*/ 41834 w 45426"/>
                  <a:gd name="connsiteY10" fmla="*/ 15213 h 43219"/>
                  <a:gd name="connsiteX11" fmla="*/ 40386 w 45426"/>
                  <a:gd name="connsiteY11" fmla="*/ 17889 h 43219"/>
                  <a:gd name="connsiteX12" fmla="*/ 38360 w 45426"/>
                  <a:gd name="connsiteY12" fmla="*/ 5285 h 43219"/>
                  <a:gd name="connsiteX13" fmla="*/ 38436 w 45426"/>
                  <a:gd name="connsiteY13" fmla="*/ 6549 h 43219"/>
                  <a:gd name="connsiteX14" fmla="*/ 29114 w 45426"/>
                  <a:gd name="connsiteY14" fmla="*/ 3811 h 43219"/>
                  <a:gd name="connsiteX15" fmla="*/ 29856 w 45426"/>
                  <a:gd name="connsiteY15" fmla="*/ 2199 h 43219"/>
                  <a:gd name="connsiteX16" fmla="*/ 22177 w 45426"/>
                  <a:gd name="connsiteY16" fmla="*/ 4579 h 43219"/>
                  <a:gd name="connsiteX17" fmla="*/ 22536 w 45426"/>
                  <a:gd name="connsiteY17" fmla="*/ 3189 h 43219"/>
                  <a:gd name="connsiteX18" fmla="*/ 14036 w 45426"/>
                  <a:gd name="connsiteY18" fmla="*/ 5051 h 43219"/>
                  <a:gd name="connsiteX19" fmla="*/ 15336 w 45426"/>
                  <a:gd name="connsiteY19" fmla="*/ 6399 h 43219"/>
                  <a:gd name="connsiteX20" fmla="*/ 4163 w 45426"/>
                  <a:gd name="connsiteY20" fmla="*/ 15648 h 43219"/>
                  <a:gd name="connsiteX21" fmla="*/ 3936 w 45426"/>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5431 w 45371"/>
                  <a:gd name="connsiteY12" fmla="*/ 35960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0386 w 45371"/>
                  <a:gd name="connsiteY11" fmla="*/ 17889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6659 w 45371"/>
                  <a:gd name="connsiteY12" fmla="*/ 37394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0386 w 45371"/>
                  <a:gd name="connsiteY11" fmla="*/ 17889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6659 w 45371"/>
                  <a:gd name="connsiteY12" fmla="*/ 37394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1307 w 45371"/>
                  <a:gd name="connsiteY11" fmla="*/ 16096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4078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8002 w 45523"/>
                  <a:gd name="connsiteY8" fmla="*/ 26040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4459"/>
                  <a:gd name="connsiteY0" fmla="*/ 14229 h 43219"/>
                  <a:gd name="connsiteX1" fmla="*/ 5659 w 44459"/>
                  <a:gd name="connsiteY1" fmla="*/ 6766 h 43219"/>
                  <a:gd name="connsiteX2" fmla="*/ 14041 w 44459"/>
                  <a:gd name="connsiteY2" fmla="*/ 5061 h 43219"/>
                  <a:gd name="connsiteX3" fmla="*/ 22492 w 44459"/>
                  <a:gd name="connsiteY3" fmla="*/ 3291 h 43219"/>
                  <a:gd name="connsiteX4" fmla="*/ 25785 w 44459"/>
                  <a:gd name="connsiteY4" fmla="*/ 59 h 43219"/>
                  <a:gd name="connsiteX5" fmla="*/ 29869 w 44459"/>
                  <a:gd name="connsiteY5" fmla="*/ 2340 h 43219"/>
                  <a:gd name="connsiteX6" fmla="*/ 35499 w 44459"/>
                  <a:gd name="connsiteY6" fmla="*/ 549 h 43219"/>
                  <a:gd name="connsiteX7" fmla="*/ 38354 w 44459"/>
                  <a:gd name="connsiteY7" fmla="*/ 5435 h 43219"/>
                  <a:gd name="connsiteX8" fmla="*/ 42018 w 44459"/>
                  <a:gd name="connsiteY8" fmla="*/ 10177 h 43219"/>
                  <a:gd name="connsiteX9" fmla="*/ 41854 w 44459"/>
                  <a:gd name="connsiteY9" fmla="*/ 15319 h 43219"/>
                  <a:gd name="connsiteX10" fmla="*/ 44433 w 44459"/>
                  <a:gd name="connsiteY10" fmla="*/ 24078 h 43219"/>
                  <a:gd name="connsiteX11" fmla="*/ 40356 w 44459"/>
                  <a:gd name="connsiteY11" fmla="*/ 31677 h 43219"/>
                  <a:gd name="connsiteX12" fmla="*/ 36659 w 44459"/>
                  <a:gd name="connsiteY12" fmla="*/ 37394 h 43219"/>
                  <a:gd name="connsiteX13" fmla="*/ 28591 w 44459"/>
                  <a:gd name="connsiteY13" fmla="*/ 36674 h 43219"/>
                  <a:gd name="connsiteX14" fmla="*/ 23703 w 44459"/>
                  <a:gd name="connsiteY14" fmla="*/ 42965 h 43219"/>
                  <a:gd name="connsiteX15" fmla="*/ 16516 w 44459"/>
                  <a:gd name="connsiteY15" fmla="*/ 39125 h 43219"/>
                  <a:gd name="connsiteX16" fmla="*/ 5840 w 44459"/>
                  <a:gd name="connsiteY16" fmla="*/ 35331 h 43219"/>
                  <a:gd name="connsiteX17" fmla="*/ 1607 w 44459"/>
                  <a:gd name="connsiteY17" fmla="*/ 30750 h 43219"/>
                  <a:gd name="connsiteX18" fmla="*/ 2149 w 44459"/>
                  <a:gd name="connsiteY18" fmla="*/ 25410 h 43219"/>
                  <a:gd name="connsiteX19" fmla="*/ 31 w 44459"/>
                  <a:gd name="connsiteY19" fmla="*/ 19563 h 43219"/>
                  <a:gd name="connsiteX20" fmla="*/ 3899 w 44459"/>
                  <a:gd name="connsiteY20" fmla="*/ 14366 h 43219"/>
                  <a:gd name="connsiteX21" fmla="*/ 3936 w 44459"/>
                  <a:gd name="connsiteY21" fmla="*/ 14229 h 43219"/>
                  <a:gd name="connsiteX0" fmla="*/ 5650 w 44459"/>
                  <a:gd name="connsiteY0" fmla="*/ 26036 h 43219"/>
                  <a:gd name="connsiteX1" fmla="*/ 3577 w 44459"/>
                  <a:gd name="connsiteY1" fmla="*/ 26673 h 43219"/>
                  <a:gd name="connsiteX2" fmla="*/ 6964 w 44459"/>
                  <a:gd name="connsiteY2" fmla="*/ 34758 h 43219"/>
                  <a:gd name="connsiteX3" fmla="*/ 8005 w 44459"/>
                  <a:gd name="connsiteY3" fmla="*/ 34601 h 43219"/>
                  <a:gd name="connsiteX4" fmla="*/ 16514 w 44459"/>
                  <a:gd name="connsiteY4" fmla="*/ 38949 h 43219"/>
                  <a:gd name="connsiteX5" fmla="*/ 15846 w 44459"/>
                  <a:gd name="connsiteY5" fmla="*/ 37209 h 43219"/>
                  <a:gd name="connsiteX6" fmla="*/ 28863 w 44459"/>
                  <a:gd name="connsiteY6" fmla="*/ 34610 h 43219"/>
                  <a:gd name="connsiteX7" fmla="*/ 28596 w 44459"/>
                  <a:gd name="connsiteY7" fmla="*/ 36519 h 43219"/>
                  <a:gd name="connsiteX8" fmla="*/ 38002 w 44459"/>
                  <a:gd name="connsiteY8" fmla="*/ 26040 h 43219"/>
                  <a:gd name="connsiteX9" fmla="*/ 40639 w 44459"/>
                  <a:gd name="connsiteY9" fmla="*/ 32101 h 43219"/>
                  <a:gd name="connsiteX10" fmla="*/ 41374 w 44459"/>
                  <a:gd name="connsiteY10" fmla="*/ 18261 h 43219"/>
                  <a:gd name="connsiteX11" fmla="*/ 39465 w 44459"/>
                  <a:gd name="connsiteY11" fmla="*/ 18606 h 43219"/>
                  <a:gd name="connsiteX12" fmla="*/ 38360 w 44459"/>
                  <a:gd name="connsiteY12" fmla="*/ 5285 h 43219"/>
                  <a:gd name="connsiteX13" fmla="*/ 38436 w 44459"/>
                  <a:gd name="connsiteY13" fmla="*/ 6549 h 43219"/>
                  <a:gd name="connsiteX14" fmla="*/ 29114 w 44459"/>
                  <a:gd name="connsiteY14" fmla="*/ 3811 h 43219"/>
                  <a:gd name="connsiteX15" fmla="*/ 29856 w 44459"/>
                  <a:gd name="connsiteY15" fmla="*/ 2199 h 43219"/>
                  <a:gd name="connsiteX16" fmla="*/ 22177 w 44459"/>
                  <a:gd name="connsiteY16" fmla="*/ 4579 h 43219"/>
                  <a:gd name="connsiteX17" fmla="*/ 22536 w 44459"/>
                  <a:gd name="connsiteY17" fmla="*/ 3189 h 43219"/>
                  <a:gd name="connsiteX18" fmla="*/ 14036 w 44459"/>
                  <a:gd name="connsiteY18" fmla="*/ 5051 h 43219"/>
                  <a:gd name="connsiteX19" fmla="*/ 15336 w 44459"/>
                  <a:gd name="connsiteY19" fmla="*/ 6399 h 43219"/>
                  <a:gd name="connsiteX20" fmla="*/ 4163 w 44459"/>
                  <a:gd name="connsiteY20" fmla="*/ 15648 h 43219"/>
                  <a:gd name="connsiteX21" fmla="*/ 3936 w 44459"/>
                  <a:gd name="connsiteY21" fmla="*/ 14229 h 43219"/>
                  <a:gd name="connsiteX0" fmla="*/ 3936 w 44477"/>
                  <a:gd name="connsiteY0" fmla="*/ 14229 h 43219"/>
                  <a:gd name="connsiteX1" fmla="*/ 5659 w 44477"/>
                  <a:gd name="connsiteY1" fmla="*/ 6766 h 43219"/>
                  <a:gd name="connsiteX2" fmla="*/ 14041 w 44477"/>
                  <a:gd name="connsiteY2" fmla="*/ 5061 h 43219"/>
                  <a:gd name="connsiteX3" fmla="*/ 22492 w 44477"/>
                  <a:gd name="connsiteY3" fmla="*/ 3291 h 43219"/>
                  <a:gd name="connsiteX4" fmla="*/ 25785 w 44477"/>
                  <a:gd name="connsiteY4" fmla="*/ 59 h 43219"/>
                  <a:gd name="connsiteX5" fmla="*/ 29869 w 44477"/>
                  <a:gd name="connsiteY5" fmla="*/ 2340 h 43219"/>
                  <a:gd name="connsiteX6" fmla="*/ 35499 w 44477"/>
                  <a:gd name="connsiteY6" fmla="*/ 549 h 43219"/>
                  <a:gd name="connsiteX7" fmla="*/ 38354 w 44477"/>
                  <a:gd name="connsiteY7" fmla="*/ 5435 h 43219"/>
                  <a:gd name="connsiteX8" fmla="*/ 42018 w 44477"/>
                  <a:gd name="connsiteY8" fmla="*/ 10177 h 43219"/>
                  <a:gd name="connsiteX9" fmla="*/ 38277 w 44477"/>
                  <a:gd name="connsiteY9" fmla="*/ 16712 h 43219"/>
                  <a:gd name="connsiteX10" fmla="*/ 44433 w 44477"/>
                  <a:gd name="connsiteY10" fmla="*/ 24078 h 43219"/>
                  <a:gd name="connsiteX11" fmla="*/ 40356 w 44477"/>
                  <a:gd name="connsiteY11" fmla="*/ 31677 h 43219"/>
                  <a:gd name="connsiteX12" fmla="*/ 36659 w 44477"/>
                  <a:gd name="connsiteY12" fmla="*/ 37394 h 43219"/>
                  <a:gd name="connsiteX13" fmla="*/ 28591 w 44477"/>
                  <a:gd name="connsiteY13" fmla="*/ 36674 h 43219"/>
                  <a:gd name="connsiteX14" fmla="*/ 23703 w 44477"/>
                  <a:gd name="connsiteY14" fmla="*/ 42965 h 43219"/>
                  <a:gd name="connsiteX15" fmla="*/ 16516 w 44477"/>
                  <a:gd name="connsiteY15" fmla="*/ 39125 h 43219"/>
                  <a:gd name="connsiteX16" fmla="*/ 5840 w 44477"/>
                  <a:gd name="connsiteY16" fmla="*/ 35331 h 43219"/>
                  <a:gd name="connsiteX17" fmla="*/ 1607 w 44477"/>
                  <a:gd name="connsiteY17" fmla="*/ 30750 h 43219"/>
                  <a:gd name="connsiteX18" fmla="*/ 2149 w 44477"/>
                  <a:gd name="connsiteY18" fmla="*/ 25410 h 43219"/>
                  <a:gd name="connsiteX19" fmla="*/ 31 w 44477"/>
                  <a:gd name="connsiteY19" fmla="*/ 19563 h 43219"/>
                  <a:gd name="connsiteX20" fmla="*/ 3899 w 44477"/>
                  <a:gd name="connsiteY20" fmla="*/ 14366 h 43219"/>
                  <a:gd name="connsiteX21" fmla="*/ 3936 w 44477"/>
                  <a:gd name="connsiteY21" fmla="*/ 14229 h 43219"/>
                  <a:gd name="connsiteX0" fmla="*/ 5650 w 44477"/>
                  <a:gd name="connsiteY0" fmla="*/ 26036 h 43219"/>
                  <a:gd name="connsiteX1" fmla="*/ 3577 w 44477"/>
                  <a:gd name="connsiteY1" fmla="*/ 26673 h 43219"/>
                  <a:gd name="connsiteX2" fmla="*/ 6964 w 44477"/>
                  <a:gd name="connsiteY2" fmla="*/ 34758 h 43219"/>
                  <a:gd name="connsiteX3" fmla="*/ 8005 w 44477"/>
                  <a:gd name="connsiteY3" fmla="*/ 34601 h 43219"/>
                  <a:gd name="connsiteX4" fmla="*/ 16514 w 44477"/>
                  <a:gd name="connsiteY4" fmla="*/ 38949 h 43219"/>
                  <a:gd name="connsiteX5" fmla="*/ 15846 w 44477"/>
                  <a:gd name="connsiteY5" fmla="*/ 37209 h 43219"/>
                  <a:gd name="connsiteX6" fmla="*/ 28863 w 44477"/>
                  <a:gd name="connsiteY6" fmla="*/ 34610 h 43219"/>
                  <a:gd name="connsiteX7" fmla="*/ 28596 w 44477"/>
                  <a:gd name="connsiteY7" fmla="*/ 36519 h 43219"/>
                  <a:gd name="connsiteX8" fmla="*/ 38002 w 44477"/>
                  <a:gd name="connsiteY8" fmla="*/ 26040 h 43219"/>
                  <a:gd name="connsiteX9" fmla="*/ 40639 w 44477"/>
                  <a:gd name="connsiteY9" fmla="*/ 32101 h 43219"/>
                  <a:gd name="connsiteX10" fmla="*/ 41374 w 44477"/>
                  <a:gd name="connsiteY10" fmla="*/ 18261 h 43219"/>
                  <a:gd name="connsiteX11" fmla="*/ 39465 w 44477"/>
                  <a:gd name="connsiteY11" fmla="*/ 18606 h 43219"/>
                  <a:gd name="connsiteX12" fmla="*/ 38360 w 44477"/>
                  <a:gd name="connsiteY12" fmla="*/ 5285 h 43219"/>
                  <a:gd name="connsiteX13" fmla="*/ 38436 w 44477"/>
                  <a:gd name="connsiteY13" fmla="*/ 6549 h 43219"/>
                  <a:gd name="connsiteX14" fmla="*/ 29114 w 44477"/>
                  <a:gd name="connsiteY14" fmla="*/ 3811 h 43219"/>
                  <a:gd name="connsiteX15" fmla="*/ 29856 w 44477"/>
                  <a:gd name="connsiteY15" fmla="*/ 2199 h 43219"/>
                  <a:gd name="connsiteX16" fmla="*/ 22177 w 44477"/>
                  <a:gd name="connsiteY16" fmla="*/ 4579 h 43219"/>
                  <a:gd name="connsiteX17" fmla="*/ 22536 w 44477"/>
                  <a:gd name="connsiteY17" fmla="*/ 3189 h 43219"/>
                  <a:gd name="connsiteX18" fmla="*/ 14036 w 44477"/>
                  <a:gd name="connsiteY18" fmla="*/ 5051 h 43219"/>
                  <a:gd name="connsiteX19" fmla="*/ 15336 w 44477"/>
                  <a:gd name="connsiteY19" fmla="*/ 6399 h 43219"/>
                  <a:gd name="connsiteX20" fmla="*/ 4163 w 44477"/>
                  <a:gd name="connsiteY20" fmla="*/ 15648 h 43219"/>
                  <a:gd name="connsiteX21" fmla="*/ 3936 w 44477"/>
                  <a:gd name="connsiteY21" fmla="*/ 14229 h 43219"/>
                  <a:gd name="connsiteX0" fmla="*/ 3936 w 44439"/>
                  <a:gd name="connsiteY0" fmla="*/ 14229 h 43219"/>
                  <a:gd name="connsiteX1" fmla="*/ 5659 w 44439"/>
                  <a:gd name="connsiteY1" fmla="*/ 6766 h 43219"/>
                  <a:gd name="connsiteX2" fmla="*/ 14041 w 44439"/>
                  <a:gd name="connsiteY2" fmla="*/ 5061 h 43219"/>
                  <a:gd name="connsiteX3" fmla="*/ 22492 w 44439"/>
                  <a:gd name="connsiteY3" fmla="*/ 3291 h 43219"/>
                  <a:gd name="connsiteX4" fmla="*/ 25785 w 44439"/>
                  <a:gd name="connsiteY4" fmla="*/ 59 h 43219"/>
                  <a:gd name="connsiteX5" fmla="*/ 29869 w 44439"/>
                  <a:gd name="connsiteY5" fmla="*/ 2340 h 43219"/>
                  <a:gd name="connsiteX6" fmla="*/ 35499 w 44439"/>
                  <a:gd name="connsiteY6" fmla="*/ 549 h 43219"/>
                  <a:gd name="connsiteX7" fmla="*/ 38354 w 44439"/>
                  <a:gd name="connsiteY7" fmla="*/ 5435 h 43219"/>
                  <a:gd name="connsiteX8" fmla="*/ 42018 w 44439"/>
                  <a:gd name="connsiteY8" fmla="*/ 10177 h 43219"/>
                  <a:gd name="connsiteX9" fmla="*/ 41173 w 44439"/>
                  <a:gd name="connsiteY9" fmla="*/ 16115 h 43219"/>
                  <a:gd name="connsiteX10" fmla="*/ 44433 w 44439"/>
                  <a:gd name="connsiteY10" fmla="*/ 24078 h 43219"/>
                  <a:gd name="connsiteX11" fmla="*/ 40356 w 44439"/>
                  <a:gd name="connsiteY11" fmla="*/ 31677 h 43219"/>
                  <a:gd name="connsiteX12" fmla="*/ 36659 w 44439"/>
                  <a:gd name="connsiteY12" fmla="*/ 37394 h 43219"/>
                  <a:gd name="connsiteX13" fmla="*/ 28591 w 44439"/>
                  <a:gd name="connsiteY13" fmla="*/ 36674 h 43219"/>
                  <a:gd name="connsiteX14" fmla="*/ 23703 w 44439"/>
                  <a:gd name="connsiteY14" fmla="*/ 42965 h 43219"/>
                  <a:gd name="connsiteX15" fmla="*/ 16516 w 44439"/>
                  <a:gd name="connsiteY15" fmla="*/ 39125 h 43219"/>
                  <a:gd name="connsiteX16" fmla="*/ 5840 w 44439"/>
                  <a:gd name="connsiteY16" fmla="*/ 35331 h 43219"/>
                  <a:gd name="connsiteX17" fmla="*/ 1607 w 44439"/>
                  <a:gd name="connsiteY17" fmla="*/ 30750 h 43219"/>
                  <a:gd name="connsiteX18" fmla="*/ 2149 w 44439"/>
                  <a:gd name="connsiteY18" fmla="*/ 25410 h 43219"/>
                  <a:gd name="connsiteX19" fmla="*/ 31 w 44439"/>
                  <a:gd name="connsiteY19" fmla="*/ 19563 h 43219"/>
                  <a:gd name="connsiteX20" fmla="*/ 3899 w 44439"/>
                  <a:gd name="connsiteY20" fmla="*/ 14366 h 43219"/>
                  <a:gd name="connsiteX21" fmla="*/ 3936 w 44439"/>
                  <a:gd name="connsiteY21" fmla="*/ 14229 h 43219"/>
                  <a:gd name="connsiteX0" fmla="*/ 5650 w 44439"/>
                  <a:gd name="connsiteY0" fmla="*/ 26036 h 43219"/>
                  <a:gd name="connsiteX1" fmla="*/ 3577 w 44439"/>
                  <a:gd name="connsiteY1" fmla="*/ 26673 h 43219"/>
                  <a:gd name="connsiteX2" fmla="*/ 6964 w 44439"/>
                  <a:gd name="connsiteY2" fmla="*/ 34758 h 43219"/>
                  <a:gd name="connsiteX3" fmla="*/ 8005 w 44439"/>
                  <a:gd name="connsiteY3" fmla="*/ 34601 h 43219"/>
                  <a:gd name="connsiteX4" fmla="*/ 16514 w 44439"/>
                  <a:gd name="connsiteY4" fmla="*/ 38949 h 43219"/>
                  <a:gd name="connsiteX5" fmla="*/ 15846 w 44439"/>
                  <a:gd name="connsiteY5" fmla="*/ 37209 h 43219"/>
                  <a:gd name="connsiteX6" fmla="*/ 28863 w 44439"/>
                  <a:gd name="connsiteY6" fmla="*/ 34610 h 43219"/>
                  <a:gd name="connsiteX7" fmla="*/ 28596 w 44439"/>
                  <a:gd name="connsiteY7" fmla="*/ 36519 h 43219"/>
                  <a:gd name="connsiteX8" fmla="*/ 38002 w 44439"/>
                  <a:gd name="connsiteY8" fmla="*/ 26040 h 43219"/>
                  <a:gd name="connsiteX9" fmla="*/ 40639 w 44439"/>
                  <a:gd name="connsiteY9" fmla="*/ 32101 h 43219"/>
                  <a:gd name="connsiteX10" fmla="*/ 41374 w 44439"/>
                  <a:gd name="connsiteY10" fmla="*/ 18261 h 43219"/>
                  <a:gd name="connsiteX11" fmla="*/ 39465 w 44439"/>
                  <a:gd name="connsiteY11" fmla="*/ 18606 h 43219"/>
                  <a:gd name="connsiteX12" fmla="*/ 38360 w 44439"/>
                  <a:gd name="connsiteY12" fmla="*/ 5285 h 43219"/>
                  <a:gd name="connsiteX13" fmla="*/ 38436 w 44439"/>
                  <a:gd name="connsiteY13" fmla="*/ 6549 h 43219"/>
                  <a:gd name="connsiteX14" fmla="*/ 29114 w 44439"/>
                  <a:gd name="connsiteY14" fmla="*/ 3811 h 43219"/>
                  <a:gd name="connsiteX15" fmla="*/ 29856 w 44439"/>
                  <a:gd name="connsiteY15" fmla="*/ 2199 h 43219"/>
                  <a:gd name="connsiteX16" fmla="*/ 22177 w 44439"/>
                  <a:gd name="connsiteY16" fmla="*/ 4579 h 43219"/>
                  <a:gd name="connsiteX17" fmla="*/ 22536 w 44439"/>
                  <a:gd name="connsiteY17" fmla="*/ 3189 h 43219"/>
                  <a:gd name="connsiteX18" fmla="*/ 14036 w 44439"/>
                  <a:gd name="connsiteY18" fmla="*/ 5051 h 43219"/>
                  <a:gd name="connsiteX19" fmla="*/ 15336 w 44439"/>
                  <a:gd name="connsiteY19" fmla="*/ 6399 h 43219"/>
                  <a:gd name="connsiteX20" fmla="*/ 4163 w 44439"/>
                  <a:gd name="connsiteY20" fmla="*/ 15648 h 43219"/>
                  <a:gd name="connsiteX21" fmla="*/ 3936 w 44439"/>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39"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548" y="8397"/>
                      <a:pt x="42018" y="10177"/>
                    </a:cubicBezTo>
                    <a:cubicBezTo>
                      <a:pt x="42488" y="11957"/>
                      <a:pt x="41686" y="14486"/>
                      <a:pt x="41173" y="16115"/>
                    </a:cubicBezTo>
                    <a:cubicBezTo>
                      <a:pt x="42434" y="18349"/>
                      <a:pt x="44569" y="21484"/>
                      <a:pt x="44433" y="24078"/>
                    </a:cubicBezTo>
                    <a:cubicBezTo>
                      <a:pt x="44297" y="26672"/>
                      <a:pt x="43080" y="31147"/>
                      <a:pt x="40356" y="31677"/>
                    </a:cubicBezTo>
                    <a:cubicBezTo>
                      <a:pt x="40343" y="33944"/>
                      <a:pt x="38620" y="36561"/>
                      <a:pt x="36659" y="37394"/>
                    </a:cubicBezTo>
                    <a:cubicBezTo>
                      <a:pt x="34698" y="38227"/>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2202" y="33524"/>
                      <a:pt x="1607" y="30750"/>
                    </a:cubicBezTo>
                    <a:cubicBezTo>
                      <a:pt x="1176" y="28743"/>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4439" h="43219" fill="none" extrusionOk="0">
                    <a:moveTo>
                      <a:pt x="5650" y="26036"/>
                    </a:moveTo>
                    <a:cubicBezTo>
                      <a:pt x="4766" y="26130"/>
                      <a:pt x="4342" y="27286"/>
                      <a:pt x="3577" y="26673"/>
                    </a:cubicBezTo>
                    <a:moveTo>
                      <a:pt x="6964" y="34758"/>
                    </a:moveTo>
                    <a:cubicBezTo>
                      <a:pt x="6609" y="34951"/>
                      <a:pt x="8385" y="34541"/>
                      <a:pt x="8005" y="34601"/>
                    </a:cubicBezTo>
                    <a:moveTo>
                      <a:pt x="16514" y="38949"/>
                    </a:moveTo>
                    <a:cubicBezTo>
                      <a:pt x="16247" y="38403"/>
                      <a:pt x="16023" y="37820"/>
                      <a:pt x="15846" y="37209"/>
                    </a:cubicBezTo>
                    <a:moveTo>
                      <a:pt x="28863" y="34610"/>
                    </a:moveTo>
                    <a:cubicBezTo>
                      <a:pt x="28824" y="35257"/>
                      <a:pt x="28734" y="35897"/>
                      <a:pt x="28596" y="36519"/>
                    </a:cubicBezTo>
                    <a:moveTo>
                      <a:pt x="38002" y="26040"/>
                    </a:moveTo>
                    <a:cubicBezTo>
                      <a:pt x="40006" y="27368"/>
                      <a:pt x="40657" y="29069"/>
                      <a:pt x="40639" y="32101"/>
                    </a:cubicBezTo>
                    <a:moveTo>
                      <a:pt x="41374" y="18261"/>
                    </a:moveTo>
                    <a:cubicBezTo>
                      <a:pt x="41049" y="19293"/>
                      <a:pt x="40093" y="17878"/>
                      <a:pt x="39465" y="18606"/>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gradFill flip="none" rotWithShape="1">
                <a:gsLst>
                  <a:gs pos="30000">
                    <a:schemeClr val="accent1">
                      <a:alpha val="90000"/>
                      <a:lumMod val="15000"/>
                      <a:lumOff val="85000"/>
                    </a:schemeClr>
                  </a:gs>
                  <a:gs pos="100000">
                    <a:srgbClr val="33CCCC"/>
                  </a:gs>
                </a:gsLst>
                <a:path path="circle">
                  <a:fillToRect l="50000" t="50000" r="50000" b="50000"/>
                </a:path>
                <a:tileRect/>
              </a:gradFill>
              <a:ln w="19050">
                <a:noFill/>
                <a:prstDash val="solid"/>
                <a:extLst>
                  <a:ext uri="{C807C97D-BFC1-408E-A445-0C87EB9F89A2}">
                    <ask:lineSketchStyleProps xmlns="" xmlns:ask="http://schemas.microsoft.com/office/drawing/2018/sketchyshapes" sd="1219033472">
                      <a:custGeom>
                        <a:avLst/>
                        <a:gdLst>
                          <a:gd name="connsiteX0" fmla="*/ 109672 w 1214838"/>
                          <a:gd name="connsiteY0" fmla="*/ 325881 h 979685"/>
                          <a:gd name="connsiteX1" fmla="*/ 158125 w 1214838"/>
                          <a:gd name="connsiteY1" fmla="*/ 156636 h 979685"/>
                          <a:gd name="connsiteX2" fmla="*/ 393838 w 1214838"/>
                          <a:gd name="connsiteY2" fmla="*/ 117970 h 979685"/>
                          <a:gd name="connsiteX3" fmla="*/ 631490 w 1214838"/>
                          <a:gd name="connsiteY3" fmla="*/ 77830 h 979685"/>
                          <a:gd name="connsiteX4" fmla="*/ 724094 w 1214838"/>
                          <a:gd name="connsiteY4" fmla="*/ 4535 h 979685"/>
                          <a:gd name="connsiteX5" fmla="*/ 838941 w 1214838"/>
                          <a:gd name="connsiteY5" fmla="*/ 56263 h 979685"/>
                          <a:gd name="connsiteX6" fmla="*/ 997263 w 1214838"/>
                          <a:gd name="connsiteY6" fmla="*/ 15647 h 979685"/>
                          <a:gd name="connsiteX7" fmla="*/ 1077550 w 1214838"/>
                          <a:gd name="connsiteY7" fmla="*/ 126451 h 979685"/>
                          <a:gd name="connsiteX8" fmla="*/ 1180586 w 1214838"/>
                          <a:gd name="connsiteY8" fmla="*/ 233990 h 979685"/>
                          <a:gd name="connsiteX9" fmla="*/ 1175974 w 1214838"/>
                          <a:gd name="connsiteY9" fmla="*/ 350600 h 979685"/>
                          <a:gd name="connsiteX10" fmla="*/ 1209663 w 1214838"/>
                          <a:gd name="connsiteY10" fmla="*/ 528893 h 979685"/>
                          <a:gd name="connsiteX11" fmla="*/ 1051847 w 1214838"/>
                          <a:gd name="connsiteY11" fmla="*/ 684963 h 979685"/>
                          <a:gd name="connsiteX12" fmla="*/ 995351 w 1214838"/>
                          <a:gd name="connsiteY12" fmla="*/ 818694 h 979685"/>
                          <a:gd name="connsiteX13" fmla="*/ 803002 w 1214838"/>
                          <a:gd name="connsiteY13" fmla="*/ 834886 h 979685"/>
                          <a:gd name="connsiteX14" fmla="*/ 665545 w 1214838"/>
                          <a:gd name="connsiteY14" fmla="*/ 977553 h 979685"/>
                          <a:gd name="connsiteX15" fmla="*/ 463438 w 1214838"/>
                          <a:gd name="connsiteY15" fmla="*/ 890470 h 979685"/>
                          <a:gd name="connsiteX16" fmla="*/ 163215 w 1214838"/>
                          <a:gd name="connsiteY16" fmla="*/ 804430 h 979685"/>
                          <a:gd name="connsiteX17" fmla="*/ 31214 w 1214838"/>
                          <a:gd name="connsiteY17" fmla="*/ 708684 h 979685"/>
                          <a:gd name="connsiteX18" fmla="*/ 59420 w 1214838"/>
                          <a:gd name="connsiteY18" fmla="*/ 579442 h 979685"/>
                          <a:gd name="connsiteX19" fmla="*/ -141 w 1214838"/>
                          <a:gd name="connsiteY19" fmla="*/ 446845 h 979685"/>
                          <a:gd name="connsiteX20" fmla="*/ 108632 w 1214838"/>
                          <a:gd name="connsiteY20" fmla="*/ 328988 h 979685"/>
                          <a:gd name="connsiteX21" fmla="*/ 109672 w 1214838"/>
                          <a:gd name="connsiteY21" fmla="*/ 325881 h 979685"/>
                          <a:gd name="connsiteX0" fmla="*/ 131973 w 1214838"/>
                          <a:gd name="connsiteY0" fmla="*/ 593639 h 979685"/>
                          <a:gd name="connsiteX1" fmla="*/ 60741 w 1214838"/>
                          <a:gd name="connsiteY1" fmla="*/ 575564 h 979685"/>
                          <a:gd name="connsiteX2" fmla="*/ 194824 w 1214838"/>
                          <a:gd name="connsiteY2" fmla="*/ 791435 h 979685"/>
                          <a:gd name="connsiteX3" fmla="*/ 163665 w 1214838"/>
                          <a:gd name="connsiteY3" fmla="*/ 800076 h 979685"/>
                          <a:gd name="connsiteX4" fmla="*/ 463381 w 1214838"/>
                          <a:gd name="connsiteY4" fmla="*/ 886478 h 979685"/>
                          <a:gd name="connsiteX5" fmla="*/ 444596 w 1214838"/>
                          <a:gd name="connsiteY5" fmla="*/ 847019 h 979685"/>
                          <a:gd name="connsiteX6" fmla="*/ 810651 w 1214838"/>
                          <a:gd name="connsiteY6" fmla="*/ 788079 h 979685"/>
                          <a:gd name="connsiteX7" fmla="*/ 803142 w 1214838"/>
                          <a:gd name="connsiteY7" fmla="*/ 831371 h 979685"/>
                          <a:gd name="connsiteX8" fmla="*/ 959750 w 1214838"/>
                          <a:gd name="connsiteY8" fmla="*/ 520548 h 979685"/>
                          <a:gd name="connsiteX9" fmla="*/ 1051172 w 1214838"/>
                          <a:gd name="connsiteY9" fmla="*/ 682377 h 979685"/>
                          <a:gd name="connsiteX10" fmla="*/ 1175412 w 1214838"/>
                          <a:gd name="connsiteY10" fmla="*/ 348196 h 979685"/>
                          <a:gd name="connsiteX11" fmla="*/ 1134692 w 1214838"/>
                          <a:gd name="connsiteY11" fmla="*/ 408882 h 979685"/>
                          <a:gd name="connsiteX12" fmla="*/ 1077718 w 1214838"/>
                          <a:gd name="connsiteY12" fmla="*/ 123050 h 979685"/>
                          <a:gd name="connsiteX13" fmla="*/ 1079856 w 1214838"/>
                          <a:gd name="connsiteY13" fmla="*/ 151715 h 979685"/>
                          <a:gd name="connsiteX14" fmla="*/ 817709 w 1214838"/>
                          <a:gd name="connsiteY14" fmla="*/ 89623 h 979685"/>
                          <a:gd name="connsiteX15" fmla="*/ 838575 w 1214838"/>
                          <a:gd name="connsiteY15" fmla="*/ 53066 h 979685"/>
                          <a:gd name="connsiteX16" fmla="*/ 622632 w 1214838"/>
                          <a:gd name="connsiteY16" fmla="*/ 107039 h 979685"/>
                          <a:gd name="connsiteX17" fmla="*/ 632728 w 1214838"/>
                          <a:gd name="connsiteY17" fmla="*/ 75517 h 979685"/>
                          <a:gd name="connsiteX18" fmla="*/ 393697 w 1214838"/>
                          <a:gd name="connsiteY18" fmla="*/ 117743 h 979685"/>
                          <a:gd name="connsiteX19" fmla="*/ 430255 w 1214838"/>
                          <a:gd name="connsiteY19" fmla="*/ 148313 h 979685"/>
                          <a:gd name="connsiteX20" fmla="*/ 116056 w 1214838"/>
                          <a:gd name="connsiteY20" fmla="*/ 358061 h 979685"/>
                          <a:gd name="connsiteX21" fmla="*/ 109672 w 1214838"/>
                          <a:gd name="connsiteY21" fmla="*/ 325881 h 97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4838" h="979685" fill="none" extrusionOk="0">
                            <a:moveTo>
                              <a:pt x="109672" y="325881"/>
                            </a:moveTo>
                            <a:cubicBezTo>
                              <a:pt x="100837" y="266794"/>
                              <a:pt x="109529" y="188649"/>
                              <a:pt x="158125" y="156636"/>
                            </a:cubicBezTo>
                            <a:cubicBezTo>
                              <a:pt x="241217" y="91570"/>
                              <a:pt x="315908" y="50804"/>
                              <a:pt x="393838" y="117970"/>
                            </a:cubicBezTo>
                            <a:cubicBezTo>
                              <a:pt x="454094" y="28937"/>
                              <a:pt x="540723" y="4729"/>
                              <a:pt x="631490" y="77830"/>
                            </a:cubicBezTo>
                            <a:cubicBezTo>
                              <a:pt x="646183" y="48557"/>
                              <a:pt x="682257" y="4842"/>
                              <a:pt x="724094" y="4535"/>
                            </a:cubicBezTo>
                            <a:cubicBezTo>
                              <a:pt x="770389" y="-4052"/>
                              <a:pt x="815293" y="11745"/>
                              <a:pt x="838941" y="56263"/>
                            </a:cubicBezTo>
                            <a:cubicBezTo>
                              <a:pt x="874246" y="4690"/>
                              <a:pt x="948300" y="-16540"/>
                              <a:pt x="997263" y="15647"/>
                            </a:cubicBezTo>
                            <a:cubicBezTo>
                              <a:pt x="1033255" y="38906"/>
                              <a:pt x="1073244" y="87380"/>
                              <a:pt x="1077550" y="126451"/>
                            </a:cubicBezTo>
                            <a:cubicBezTo>
                              <a:pt x="1130026" y="140240"/>
                              <a:pt x="1160994" y="195762"/>
                              <a:pt x="1180586" y="233990"/>
                            </a:cubicBezTo>
                            <a:cubicBezTo>
                              <a:pt x="1198225" y="273957"/>
                              <a:pt x="1188189" y="306449"/>
                              <a:pt x="1175974" y="350600"/>
                            </a:cubicBezTo>
                            <a:cubicBezTo>
                              <a:pt x="1215943" y="401405"/>
                              <a:pt x="1231906" y="475299"/>
                              <a:pt x="1209663" y="528893"/>
                            </a:cubicBezTo>
                            <a:cubicBezTo>
                              <a:pt x="1198391" y="618507"/>
                              <a:pt x="1132840" y="683677"/>
                              <a:pt x="1051847" y="684963"/>
                            </a:cubicBezTo>
                            <a:cubicBezTo>
                              <a:pt x="1061816" y="746597"/>
                              <a:pt x="1030085" y="784084"/>
                              <a:pt x="995351" y="818694"/>
                            </a:cubicBezTo>
                            <a:cubicBezTo>
                              <a:pt x="931528" y="879483"/>
                              <a:pt x="884039" y="880875"/>
                              <a:pt x="803002" y="834886"/>
                            </a:cubicBezTo>
                            <a:cubicBezTo>
                              <a:pt x="792129" y="896676"/>
                              <a:pt x="728265" y="955144"/>
                              <a:pt x="665545" y="977553"/>
                            </a:cubicBezTo>
                            <a:cubicBezTo>
                              <a:pt x="578800" y="1002340"/>
                              <a:pt x="508061" y="969866"/>
                              <a:pt x="463438" y="890470"/>
                            </a:cubicBezTo>
                            <a:cubicBezTo>
                              <a:pt x="339978" y="937550"/>
                              <a:pt x="238464" y="904758"/>
                              <a:pt x="163215" y="804430"/>
                            </a:cubicBezTo>
                            <a:cubicBezTo>
                              <a:pt x="114113" y="824792"/>
                              <a:pt x="54589" y="772731"/>
                              <a:pt x="31214" y="708684"/>
                            </a:cubicBezTo>
                            <a:cubicBezTo>
                              <a:pt x="10609" y="666274"/>
                              <a:pt x="29526" y="604351"/>
                              <a:pt x="59420" y="579442"/>
                            </a:cubicBezTo>
                            <a:cubicBezTo>
                              <a:pt x="18795" y="538270"/>
                              <a:pt x="-1686" y="487482"/>
                              <a:pt x="-141" y="446845"/>
                            </a:cubicBezTo>
                            <a:cubicBezTo>
                              <a:pt x="-444" y="384926"/>
                              <a:pt x="54444" y="331440"/>
                              <a:pt x="108632" y="328988"/>
                            </a:cubicBezTo>
                            <a:cubicBezTo>
                              <a:pt x="109032" y="327895"/>
                              <a:pt x="109484" y="326912"/>
                              <a:pt x="109672" y="325881"/>
                            </a:cubicBezTo>
                            <a:close/>
                          </a:path>
                          <a:path w="1214838" h="979685" fill="none" extrusionOk="0">
                            <a:moveTo>
                              <a:pt x="131973" y="593639"/>
                            </a:moveTo>
                            <a:cubicBezTo>
                              <a:pt x="110670" y="588961"/>
                              <a:pt x="86065" y="585502"/>
                              <a:pt x="60741" y="575564"/>
                            </a:cubicBezTo>
                            <a:moveTo>
                              <a:pt x="194824" y="791435"/>
                            </a:moveTo>
                            <a:cubicBezTo>
                              <a:pt x="185554" y="795320"/>
                              <a:pt x="175557" y="797695"/>
                              <a:pt x="163665" y="800076"/>
                            </a:cubicBezTo>
                            <a:moveTo>
                              <a:pt x="463381" y="886478"/>
                            </a:moveTo>
                            <a:cubicBezTo>
                              <a:pt x="456622" y="878325"/>
                              <a:pt x="450776" y="859750"/>
                              <a:pt x="444596" y="847019"/>
                            </a:cubicBezTo>
                            <a:moveTo>
                              <a:pt x="810651" y="788079"/>
                            </a:moveTo>
                            <a:cubicBezTo>
                              <a:pt x="810674" y="802821"/>
                              <a:pt x="806802" y="814528"/>
                              <a:pt x="803142" y="831371"/>
                            </a:cubicBezTo>
                            <a:moveTo>
                              <a:pt x="959750" y="520548"/>
                            </a:moveTo>
                            <a:cubicBezTo>
                              <a:pt x="1014227" y="550870"/>
                              <a:pt x="1059012" y="622556"/>
                              <a:pt x="1051172" y="682377"/>
                            </a:cubicBezTo>
                            <a:moveTo>
                              <a:pt x="1175412" y="348196"/>
                            </a:moveTo>
                            <a:cubicBezTo>
                              <a:pt x="1165426" y="373661"/>
                              <a:pt x="1155994" y="391093"/>
                              <a:pt x="1134692" y="408882"/>
                            </a:cubicBezTo>
                            <a:moveTo>
                              <a:pt x="1077718" y="123050"/>
                            </a:moveTo>
                            <a:cubicBezTo>
                              <a:pt x="1080052" y="130618"/>
                              <a:pt x="1081658" y="142833"/>
                              <a:pt x="1079856" y="151715"/>
                            </a:cubicBezTo>
                            <a:moveTo>
                              <a:pt x="817709" y="89623"/>
                            </a:moveTo>
                            <a:cubicBezTo>
                              <a:pt x="823791" y="75198"/>
                              <a:pt x="831913" y="63458"/>
                              <a:pt x="838575" y="53066"/>
                            </a:cubicBezTo>
                            <a:moveTo>
                              <a:pt x="622632" y="107039"/>
                            </a:moveTo>
                            <a:cubicBezTo>
                              <a:pt x="627113" y="96522"/>
                              <a:pt x="628421" y="88339"/>
                              <a:pt x="632728" y="75517"/>
                            </a:cubicBezTo>
                            <a:moveTo>
                              <a:pt x="393697" y="117743"/>
                            </a:moveTo>
                            <a:cubicBezTo>
                              <a:pt x="405463" y="125704"/>
                              <a:pt x="423130" y="136286"/>
                              <a:pt x="430255" y="148313"/>
                            </a:cubicBezTo>
                            <a:moveTo>
                              <a:pt x="116056" y="358061"/>
                            </a:moveTo>
                            <a:cubicBezTo>
                              <a:pt x="113098" y="344914"/>
                              <a:pt x="111869" y="336175"/>
                              <a:pt x="109672" y="325881"/>
                            </a:cubicBezTo>
                          </a:path>
                          <a:path w="1214838" h="979685" stroke="0" extrusionOk="0">
                            <a:moveTo>
                              <a:pt x="109672" y="325881"/>
                            </a:moveTo>
                            <a:cubicBezTo>
                              <a:pt x="99568" y="262824"/>
                              <a:pt x="103180" y="208556"/>
                              <a:pt x="158125" y="156636"/>
                            </a:cubicBezTo>
                            <a:cubicBezTo>
                              <a:pt x="220689" y="84928"/>
                              <a:pt x="312902" y="68542"/>
                              <a:pt x="393838" y="117970"/>
                            </a:cubicBezTo>
                            <a:cubicBezTo>
                              <a:pt x="431474" y="29804"/>
                              <a:pt x="554842" y="29043"/>
                              <a:pt x="631490" y="77830"/>
                            </a:cubicBezTo>
                            <a:cubicBezTo>
                              <a:pt x="645966" y="36224"/>
                              <a:pt x="687687" y="12447"/>
                              <a:pt x="724094" y="4535"/>
                            </a:cubicBezTo>
                            <a:cubicBezTo>
                              <a:pt x="779018" y="-1016"/>
                              <a:pt x="814917" y="11461"/>
                              <a:pt x="838941" y="56263"/>
                            </a:cubicBezTo>
                            <a:cubicBezTo>
                              <a:pt x="866411" y="4309"/>
                              <a:pt x="939030" y="-7552"/>
                              <a:pt x="997263" y="15647"/>
                            </a:cubicBezTo>
                            <a:cubicBezTo>
                              <a:pt x="1038841" y="31090"/>
                              <a:pt x="1062509" y="86751"/>
                              <a:pt x="1077550" y="126451"/>
                            </a:cubicBezTo>
                            <a:cubicBezTo>
                              <a:pt x="1133057" y="144882"/>
                              <a:pt x="1169615" y="182526"/>
                              <a:pt x="1180586" y="233990"/>
                            </a:cubicBezTo>
                            <a:cubicBezTo>
                              <a:pt x="1189672" y="271798"/>
                              <a:pt x="1194284" y="316833"/>
                              <a:pt x="1175974" y="350600"/>
                            </a:cubicBezTo>
                            <a:cubicBezTo>
                              <a:pt x="1214419" y="405704"/>
                              <a:pt x="1224312" y="471871"/>
                              <a:pt x="1209663" y="528893"/>
                            </a:cubicBezTo>
                            <a:cubicBezTo>
                              <a:pt x="1197372" y="621349"/>
                              <a:pt x="1137234" y="683704"/>
                              <a:pt x="1051847" y="684963"/>
                            </a:cubicBezTo>
                            <a:cubicBezTo>
                              <a:pt x="1061429" y="727663"/>
                              <a:pt x="1033296" y="773712"/>
                              <a:pt x="995351" y="818694"/>
                            </a:cubicBezTo>
                            <a:cubicBezTo>
                              <a:pt x="929398" y="871666"/>
                              <a:pt x="852589" y="868768"/>
                              <a:pt x="803002" y="834886"/>
                            </a:cubicBezTo>
                            <a:cubicBezTo>
                              <a:pt x="763492" y="904519"/>
                              <a:pt x="727533" y="952929"/>
                              <a:pt x="665545" y="977553"/>
                            </a:cubicBezTo>
                            <a:cubicBezTo>
                              <a:pt x="589379" y="982908"/>
                              <a:pt x="495951" y="970009"/>
                              <a:pt x="463438" y="890470"/>
                            </a:cubicBezTo>
                            <a:cubicBezTo>
                              <a:pt x="357339" y="962763"/>
                              <a:pt x="239187" y="932183"/>
                              <a:pt x="163215" y="804430"/>
                            </a:cubicBezTo>
                            <a:cubicBezTo>
                              <a:pt x="102968" y="831076"/>
                              <a:pt x="60433" y="764185"/>
                              <a:pt x="31214" y="708684"/>
                            </a:cubicBezTo>
                            <a:cubicBezTo>
                              <a:pt x="13287" y="672388"/>
                              <a:pt x="27437" y="614175"/>
                              <a:pt x="59420" y="579442"/>
                            </a:cubicBezTo>
                            <a:cubicBezTo>
                              <a:pt x="18558" y="554576"/>
                              <a:pt x="-8651" y="501609"/>
                              <a:pt x="-141" y="446845"/>
                            </a:cubicBezTo>
                            <a:cubicBezTo>
                              <a:pt x="7620" y="379218"/>
                              <a:pt x="36123" y="334536"/>
                              <a:pt x="108632" y="328988"/>
                            </a:cubicBezTo>
                            <a:cubicBezTo>
                              <a:pt x="109125" y="328079"/>
                              <a:pt x="109299" y="327032"/>
                              <a:pt x="109672" y="325881"/>
                            </a:cubicBezTo>
                            <a:close/>
                          </a:path>
                          <a:path w="1214838" h="979685" fill="none" stroke="0" extrusionOk="0">
                            <a:moveTo>
                              <a:pt x="131973" y="593639"/>
                            </a:moveTo>
                            <a:cubicBezTo>
                              <a:pt x="108205" y="591544"/>
                              <a:pt x="82965" y="586796"/>
                              <a:pt x="60741" y="575564"/>
                            </a:cubicBezTo>
                            <a:moveTo>
                              <a:pt x="194824" y="791435"/>
                            </a:moveTo>
                            <a:cubicBezTo>
                              <a:pt x="184511" y="797447"/>
                              <a:pt x="173223" y="797506"/>
                              <a:pt x="163665" y="800076"/>
                            </a:cubicBezTo>
                            <a:moveTo>
                              <a:pt x="463381" y="886478"/>
                            </a:moveTo>
                            <a:cubicBezTo>
                              <a:pt x="457134" y="875112"/>
                              <a:pt x="448531" y="861167"/>
                              <a:pt x="444596" y="847019"/>
                            </a:cubicBezTo>
                            <a:moveTo>
                              <a:pt x="810651" y="788079"/>
                            </a:moveTo>
                            <a:cubicBezTo>
                              <a:pt x="807644" y="803422"/>
                              <a:pt x="807015" y="816841"/>
                              <a:pt x="803142" y="831371"/>
                            </a:cubicBezTo>
                            <a:moveTo>
                              <a:pt x="959750" y="520548"/>
                            </a:moveTo>
                            <a:cubicBezTo>
                              <a:pt x="1000084" y="556607"/>
                              <a:pt x="1050386" y="633168"/>
                              <a:pt x="1051172" y="682377"/>
                            </a:cubicBezTo>
                            <a:moveTo>
                              <a:pt x="1175412" y="348196"/>
                            </a:moveTo>
                            <a:cubicBezTo>
                              <a:pt x="1164747" y="370263"/>
                              <a:pt x="1156823" y="392778"/>
                              <a:pt x="1134692" y="408882"/>
                            </a:cubicBezTo>
                            <a:moveTo>
                              <a:pt x="1077718" y="123050"/>
                            </a:moveTo>
                            <a:cubicBezTo>
                              <a:pt x="1076754" y="132266"/>
                              <a:pt x="1079223" y="142438"/>
                              <a:pt x="1079856" y="151715"/>
                            </a:cubicBezTo>
                            <a:moveTo>
                              <a:pt x="817709" y="89623"/>
                            </a:moveTo>
                            <a:cubicBezTo>
                              <a:pt x="820498" y="73459"/>
                              <a:pt x="830072" y="63502"/>
                              <a:pt x="838575" y="53066"/>
                            </a:cubicBezTo>
                            <a:moveTo>
                              <a:pt x="622632" y="107039"/>
                            </a:moveTo>
                            <a:cubicBezTo>
                              <a:pt x="623681" y="97729"/>
                              <a:pt x="628089" y="85796"/>
                              <a:pt x="632728" y="75517"/>
                            </a:cubicBezTo>
                            <a:moveTo>
                              <a:pt x="393697" y="117743"/>
                            </a:moveTo>
                            <a:cubicBezTo>
                              <a:pt x="405489" y="126626"/>
                              <a:pt x="420412" y="139781"/>
                              <a:pt x="430255" y="148313"/>
                            </a:cubicBezTo>
                            <a:moveTo>
                              <a:pt x="116056" y="358061"/>
                            </a:moveTo>
                            <a:cubicBezTo>
                              <a:pt x="112656" y="347451"/>
                              <a:pt x="110900" y="333640"/>
                              <a:pt x="109672" y="325881"/>
                            </a:cubicBezTo>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nvGrpSpPr>
              <p:cNvPr id="36" name="Group 173">
                <a:extLst>
                  <a:ext uri="{FF2B5EF4-FFF2-40B4-BE49-F238E27FC236}">
                    <a16:creationId xmlns:a16="http://schemas.microsoft.com/office/drawing/2014/main" id="{ADEC44C2-9AC9-4F92-B7D3-76B4F7F1D647}"/>
                  </a:ext>
                </a:extLst>
              </p:cNvPr>
              <p:cNvGrpSpPr/>
              <p:nvPr/>
            </p:nvGrpSpPr>
            <p:grpSpPr>
              <a:xfrm>
                <a:off x="6883041" y="2368721"/>
                <a:ext cx="684000" cy="684000"/>
                <a:chOff x="5905951" y="2261735"/>
                <a:chExt cx="684000" cy="684000"/>
              </a:xfrm>
            </p:grpSpPr>
            <p:grpSp>
              <p:nvGrpSpPr>
                <p:cNvPr id="38" name="Group 39">
                  <a:extLst>
                    <a:ext uri="{FF2B5EF4-FFF2-40B4-BE49-F238E27FC236}">
                      <a16:creationId xmlns:a16="http://schemas.microsoft.com/office/drawing/2014/main" id="{88E7B1C4-781E-43DD-99A8-2463189BCC91}"/>
                    </a:ext>
                  </a:extLst>
                </p:cNvPr>
                <p:cNvGrpSpPr/>
                <p:nvPr/>
              </p:nvGrpSpPr>
              <p:grpSpPr>
                <a:xfrm rot="5400000">
                  <a:off x="5905951" y="2474195"/>
                  <a:ext cx="684000" cy="259080"/>
                  <a:chOff x="1052221" y="2652978"/>
                  <a:chExt cx="504000" cy="152400"/>
                </a:xfrm>
              </p:grpSpPr>
              <p:cxnSp>
                <p:nvCxnSpPr>
                  <p:cNvPr id="46" name="Straight Connector 47">
                    <a:extLst>
                      <a:ext uri="{FF2B5EF4-FFF2-40B4-BE49-F238E27FC236}">
                        <a16:creationId xmlns:a16="http://schemas.microsoft.com/office/drawing/2014/main" id="{5280A1E9-8548-4820-8C40-C4E9EAEFF892}"/>
                      </a:ext>
                    </a:extLst>
                  </p:cNvPr>
                  <p:cNvCxnSpPr>
                    <a:cxnSpLocks/>
                  </p:cNvCxnSpPr>
                  <p:nvPr/>
                </p:nvCxnSpPr>
                <p:spPr>
                  <a:xfrm>
                    <a:off x="1052221" y="26529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8">
                    <a:extLst>
                      <a:ext uri="{FF2B5EF4-FFF2-40B4-BE49-F238E27FC236}">
                        <a16:creationId xmlns:a16="http://schemas.microsoft.com/office/drawing/2014/main" id="{5C0FC28A-2623-4514-8875-21C7CE2EE52B}"/>
                      </a:ext>
                    </a:extLst>
                  </p:cNvPr>
                  <p:cNvCxnSpPr>
                    <a:cxnSpLocks/>
                  </p:cNvCxnSpPr>
                  <p:nvPr/>
                </p:nvCxnSpPr>
                <p:spPr>
                  <a:xfrm>
                    <a:off x="1052221" y="27037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9">
                    <a:extLst>
                      <a:ext uri="{FF2B5EF4-FFF2-40B4-BE49-F238E27FC236}">
                        <a16:creationId xmlns:a16="http://schemas.microsoft.com/office/drawing/2014/main" id="{295037A8-05D7-4420-AB7B-A3E52DBC9F1B}"/>
                      </a:ext>
                    </a:extLst>
                  </p:cNvPr>
                  <p:cNvCxnSpPr>
                    <a:cxnSpLocks/>
                  </p:cNvCxnSpPr>
                  <p:nvPr/>
                </p:nvCxnSpPr>
                <p:spPr>
                  <a:xfrm>
                    <a:off x="1052221" y="27545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50">
                    <a:extLst>
                      <a:ext uri="{FF2B5EF4-FFF2-40B4-BE49-F238E27FC236}">
                        <a16:creationId xmlns:a16="http://schemas.microsoft.com/office/drawing/2014/main" id="{7ADEDDAD-1B32-4DA7-AB41-34AEDC93F83E}"/>
                      </a:ext>
                    </a:extLst>
                  </p:cNvPr>
                  <p:cNvCxnSpPr>
                    <a:cxnSpLocks/>
                  </p:cNvCxnSpPr>
                  <p:nvPr/>
                </p:nvCxnSpPr>
                <p:spPr>
                  <a:xfrm>
                    <a:off x="1052221" y="28053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40">
                  <a:extLst>
                    <a:ext uri="{FF2B5EF4-FFF2-40B4-BE49-F238E27FC236}">
                      <a16:creationId xmlns:a16="http://schemas.microsoft.com/office/drawing/2014/main" id="{4C4C3269-D9BD-4FD8-8AC2-34AAEE59A74E}"/>
                    </a:ext>
                  </a:extLst>
                </p:cNvPr>
                <p:cNvGrpSpPr/>
                <p:nvPr/>
              </p:nvGrpSpPr>
              <p:grpSpPr>
                <a:xfrm>
                  <a:off x="5905951" y="2474209"/>
                  <a:ext cx="684000" cy="259074"/>
                  <a:chOff x="1052221" y="2652978"/>
                  <a:chExt cx="504000" cy="152396"/>
                </a:xfrm>
              </p:grpSpPr>
              <p:cxnSp>
                <p:nvCxnSpPr>
                  <p:cNvPr id="42" name="Straight Connector 43">
                    <a:extLst>
                      <a:ext uri="{FF2B5EF4-FFF2-40B4-BE49-F238E27FC236}">
                        <a16:creationId xmlns:a16="http://schemas.microsoft.com/office/drawing/2014/main" id="{476E5048-CDE3-41F4-9737-26662D795BF0}"/>
                      </a:ext>
                    </a:extLst>
                  </p:cNvPr>
                  <p:cNvCxnSpPr>
                    <a:cxnSpLocks/>
                  </p:cNvCxnSpPr>
                  <p:nvPr/>
                </p:nvCxnSpPr>
                <p:spPr>
                  <a:xfrm>
                    <a:off x="1052221" y="26529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4">
                    <a:extLst>
                      <a:ext uri="{FF2B5EF4-FFF2-40B4-BE49-F238E27FC236}">
                        <a16:creationId xmlns:a16="http://schemas.microsoft.com/office/drawing/2014/main" id="{88A58492-20C6-41E4-9180-55C5571F58AB}"/>
                      </a:ext>
                    </a:extLst>
                  </p:cNvPr>
                  <p:cNvCxnSpPr>
                    <a:cxnSpLocks/>
                  </p:cNvCxnSpPr>
                  <p:nvPr/>
                </p:nvCxnSpPr>
                <p:spPr>
                  <a:xfrm>
                    <a:off x="1052221" y="27037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55446C2-38AC-4F5D-A6D9-CCABAD8CD914}"/>
                      </a:ext>
                    </a:extLst>
                  </p:cNvPr>
                  <p:cNvCxnSpPr>
                    <a:cxnSpLocks/>
                  </p:cNvCxnSpPr>
                  <p:nvPr/>
                </p:nvCxnSpPr>
                <p:spPr>
                  <a:xfrm>
                    <a:off x="1052221" y="27545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C18BDCE5-AA72-45D6-8841-039F49DA6EC7}"/>
                      </a:ext>
                    </a:extLst>
                  </p:cNvPr>
                  <p:cNvCxnSpPr>
                    <a:cxnSpLocks/>
                  </p:cNvCxnSpPr>
                  <p:nvPr/>
                </p:nvCxnSpPr>
                <p:spPr>
                  <a:xfrm>
                    <a:off x="1052221" y="2805374"/>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Rounded Corners 41">
                  <a:extLst>
                    <a:ext uri="{FF2B5EF4-FFF2-40B4-BE49-F238E27FC236}">
                      <a16:creationId xmlns:a16="http://schemas.microsoft.com/office/drawing/2014/main" id="{55F61AFE-E0F3-4AEE-AFA6-B0F303317CBA}"/>
                    </a:ext>
                  </a:extLst>
                </p:cNvPr>
                <p:cNvSpPr>
                  <a:spLocks noChangeAspect="1"/>
                </p:cNvSpPr>
                <p:nvPr/>
              </p:nvSpPr>
              <p:spPr>
                <a:xfrm>
                  <a:off x="6003151" y="2358936"/>
                  <a:ext cx="489600" cy="489598"/>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sz="1000" i="0" dirty="0">
                    <a:solidFill>
                      <a:prstClr val="white"/>
                    </a:solidFill>
                    <a:latin typeface="Arial" panose="020B0604020202020204" pitchFamily="34" charset="0"/>
                    <a:cs typeface="Arial" panose="020B0604020202020204" pitchFamily="34" charset="0"/>
                  </a:endParaRPr>
                </a:p>
              </p:txBody>
            </p:sp>
            <p:sp>
              <p:nvSpPr>
                <p:cNvPr id="41" name="TextBox 42">
                  <a:extLst>
                    <a:ext uri="{FF2B5EF4-FFF2-40B4-BE49-F238E27FC236}">
                      <a16:creationId xmlns:a16="http://schemas.microsoft.com/office/drawing/2014/main" id="{96EE9F62-ED95-473E-BDB7-FC0F229C21FF}"/>
                    </a:ext>
                  </a:extLst>
                </p:cNvPr>
                <p:cNvSpPr txBox="1"/>
                <p:nvPr/>
              </p:nvSpPr>
              <p:spPr>
                <a:xfrm>
                  <a:off x="6018672" y="2403680"/>
                  <a:ext cx="458560" cy="433167"/>
                </a:xfrm>
                <a:prstGeom prst="rect">
                  <a:avLst/>
                </a:prstGeom>
                <a:noFill/>
                <a:ln>
                  <a:noFill/>
                </a:ln>
              </p:spPr>
              <p:txBody>
                <a:bodyPr wrap="none" rtlCol="0">
                  <a:spAutoFit/>
                </a:bodyPr>
                <a:lstStyle/>
                <a:p>
                  <a:pPr algn="ctr" fontAlgn="auto">
                    <a:spcBef>
                      <a:spcPts val="0"/>
                    </a:spcBef>
                    <a:spcAft>
                      <a:spcPts val="0"/>
                    </a:spcAft>
                    <a:defRPr/>
                  </a:pPr>
                  <a:r>
                    <a:rPr lang="en-US" altLang="zh-CN" sz="2000" i="0" dirty="0">
                      <a:solidFill>
                        <a:prstClr val="black"/>
                      </a:solidFill>
                      <a:latin typeface="Arial" panose="020B0604020202020204" pitchFamily="34" charset="0"/>
                      <a:ea typeface="宋体" panose="02010600030101010101" pitchFamily="2" charset="-122"/>
                    </a:rPr>
                    <a:t>AI</a:t>
                  </a:r>
                  <a:endParaRPr lang="en-HK" sz="2000" i="0" dirty="0">
                    <a:solidFill>
                      <a:prstClr val="black"/>
                    </a:solidFill>
                    <a:latin typeface="Arial" panose="020B0604020202020204" pitchFamily="34" charset="0"/>
                  </a:endParaRPr>
                </a:p>
              </p:txBody>
            </p:sp>
          </p:grpSp>
          <p:sp>
            <p:nvSpPr>
              <p:cNvPr id="37" name="TextBox 51">
                <a:extLst>
                  <a:ext uri="{FF2B5EF4-FFF2-40B4-BE49-F238E27FC236}">
                    <a16:creationId xmlns:a16="http://schemas.microsoft.com/office/drawing/2014/main" id="{3C31AE73-F587-40D9-A724-25EBB05C250C}"/>
                  </a:ext>
                </a:extLst>
              </p:cNvPr>
              <p:cNvSpPr txBox="1"/>
              <p:nvPr/>
            </p:nvSpPr>
            <p:spPr>
              <a:xfrm>
                <a:off x="6253316" y="3005417"/>
                <a:ext cx="1943449" cy="633088"/>
              </a:xfrm>
              <a:prstGeom prst="rect">
                <a:avLst/>
              </a:prstGeom>
              <a:noFill/>
            </p:spPr>
            <p:txBody>
              <a:bodyPr wrap="none" rtlCol="0">
                <a:spAutoFit/>
              </a:bodyPr>
              <a:lstStyle/>
              <a:p>
                <a:pPr algn="ctr" fontAlgn="auto">
                  <a:spcBef>
                    <a:spcPts val="0"/>
                  </a:spcBef>
                  <a:spcAft>
                    <a:spcPts val="0"/>
                  </a:spcAft>
                  <a:defRPr/>
                </a:pPr>
                <a:r>
                  <a:rPr lang="en-US" altLang="zh-CN" sz="1600" i="0" dirty="0">
                    <a:solidFill>
                      <a:prstClr val="black"/>
                    </a:solidFill>
                    <a:latin typeface="Arial" panose="020B0604020202020204" pitchFamily="34" charset="0"/>
                    <a:ea typeface="宋体" panose="02010600030101010101" pitchFamily="2" charset="-122"/>
                  </a:rPr>
                  <a:t>Cloud + IA</a:t>
                </a:r>
              </a:p>
              <a:p>
                <a:pPr algn="ctr" fontAlgn="auto">
                  <a:spcBef>
                    <a:spcPts val="0"/>
                  </a:spcBef>
                  <a:spcAft>
                    <a:spcPts val="0"/>
                  </a:spcAft>
                  <a:defRPr/>
                </a:pPr>
                <a:r>
                  <a:rPr lang="en-US" sz="1600" i="0" dirty="0">
                    <a:solidFill>
                      <a:prstClr val="black"/>
                    </a:solidFill>
                    <a:latin typeface="Arial" panose="020B0604020202020204" pitchFamily="34" charset="0"/>
                  </a:rPr>
                  <a:t>+ Numerical twins</a:t>
                </a:r>
                <a:endParaRPr lang="en-HK" sz="1600" i="0" dirty="0">
                  <a:solidFill>
                    <a:prstClr val="black"/>
                  </a:solidFill>
                  <a:latin typeface="Arial" panose="020B0604020202020204" pitchFamily="34" charset="0"/>
                </a:endParaRPr>
              </a:p>
            </p:txBody>
          </p:sp>
        </p:grpSp>
        <p:grpSp>
          <p:nvGrpSpPr>
            <p:cNvPr id="137" name="Group 61">
              <a:extLst>
                <a:ext uri="{FF2B5EF4-FFF2-40B4-BE49-F238E27FC236}">
                  <a16:creationId xmlns:a16="http://schemas.microsoft.com/office/drawing/2014/main" id="{E539E661-08B9-43DC-B04B-FBE13F2C85C7}"/>
                </a:ext>
              </a:extLst>
            </p:cNvPr>
            <p:cNvGrpSpPr/>
            <p:nvPr/>
          </p:nvGrpSpPr>
          <p:grpSpPr>
            <a:xfrm>
              <a:off x="5085905" y="1831767"/>
              <a:ext cx="3331238" cy="1200901"/>
              <a:chOff x="5043803" y="1499648"/>
              <a:chExt cx="3331238" cy="1200901"/>
            </a:xfrm>
          </p:grpSpPr>
          <p:cxnSp>
            <p:nvCxnSpPr>
              <p:cNvPr id="138" name="Straight Arrow Connector 53">
                <a:extLst>
                  <a:ext uri="{FF2B5EF4-FFF2-40B4-BE49-F238E27FC236}">
                    <a16:creationId xmlns:a16="http://schemas.microsoft.com/office/drawing/2014/main" id="{3602AF6B-E921-42E7-AF77-B03D9C614FB6}"/>
                  </a:ext>
                </a:extLst>
              </p:cNvPr>
              <p:cNvCxnSpPr>
                <a:cxnSpLocks/>
              </p:cNvCxnSpPr>
              <p:nvPr/>
            </p:nvCxnSpPr>
            <p:spPr>
              <a:xfrm flipH="1">
                <a:off x="5043803" y="2700549"/>
                <a:ext cx="612000" cy="0"/>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55">
                <a:extLst>
                  <a:ext uri="{FF2B5EF4-FFF2-40B4-BE49-F238E27FC236}">
                    <a16:creationId xmlns:a16="http://schemas.microsoft.com/office/drawing/2014/main" id="{F7500F8B-D3CC-49D5-ADA1-371FE2F4AE57}"/>
                  </a:ext>
                </a:extLst>
              </p:cNvPr>
              <p:cNvCxnSpPr>
                <a:cxnSpLocks/>
              </p:cNvCxnSpPr>
              <p:nvPr/>
            </p:nvCxnSpPr>
            <p:spPr>
              <a:xfrm rot="14400000" flipV="1">
                <a:off x="5548906" y="1805647"/>
                <a:ext cx="612000" cy="2"/>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TextBox 57">
                <a:extLst>
                  <a:ext uri="{FF2B5EF4-FFF2-40B4-BE49-F238E27FC236}">
                    <a16:creationId xmlns:a16="http://schemas.microsoft.com/office/drawing/2014/main" id="{FDEBF9CB-E1D9-4A81-9797-A02F48EA6DB4}"/>
                  </a:ext>
                </a:extLst>
              </p:cNvPr>
              <p:cNvSpPr txBox="1"/>
              <p:nvPr/>
            </p:nvSpPr>
            <p:spPr>
              <a:xfrm>
                <a:off x="5854030" y="1521011"/>
                <a:ext cx="2521011" cy="338554"/>
              </a:xfrm>
              <a:prstGeom prst="rect">
                <a:avLst/>
              </a:prstGeom>
              <a:noFill/>
            </p:spPr>
            <p:txBody>
              <a:bodyPr wrap="none" rtlCol="0">
                <a:spAutoFit/>
              </a:bodyPr>
              <a:lstStyle/>
              <a:p>
                <a:pPr fontAlgn="auto">
                  <a:spcBef>
                    <a:spcPts val="0"/>
                  </a:spcBef>
                  <a:spcAft>
                    <a:spcPts val="0"/>
                  </a:spcAft>
                  <a:defRPr/>
                </a:pPr>
                <a:r>
                  <a:rPr lang="en-HK" sz="1600" i="0" dirty="0">
                    <a:solidFill>
                      <a:srgbClr val="33CCCC"/>
                    </a:solidFill>
                    <a:latin typeface="Arial" panose="020B0604020202020204" pitchFamily="34" charset="0"/>
                  </a:rPr>
                  <a:t>SOC, SOH, SOP, SOS …</a:t>
                </a:r>
              </a:p>
            </p:txBody>
          </p:sp>
          <p:grpSp>
            <p:nvGrpSpPr>
              <p:cNvPr id="141" name="Group 124">
                <a:extLst>
                  <a:ext uri="{FF2B5EF4-FFF2-40B4-BE49-F238E27FC236}">
                    <a16:creationId xmlns:a16="http://schemas.microsoft.com/office/drawing/2014/main" id="{DC9C9869-3EC0-4F4A-8BFB-94EE708657ED}"/>
                  </a:ext>
                </a:extLst>
              </p:cNvPr>
              <p:cNvGrpSpPr/>
              <p:nvPr/>
            </p:nvGrpSpPr>
            <p:grpSpPr>
              <a:xfrm>
                <a:off x="5073103" y="1843094"/>
                <a:ext cx="553401" cy="691234"/>
                <a:chOff x="1410476" y="679306"/>
                <a:chExt cx="325530" cy="406608"/>
              </a:xfrm>
            </p:grpSpPr>
            <p:grpSp>
              <p:nvGrpSpPr>
                <p:cNvPr id="142" name="Group 125">
                  <a:extLst>
                    <a:ext uri="{FF2B5EF4-FFF2-40B4-BE49-F238E27FC236}">
                      <a16:creationId xmlns:a16="http://schemas.microsoft.com/office/drawing/2014/main" id="{C7205786-BE92-4246-8683-1F4C0DAA5B94}"/>
                    </a:ext>
                  </a:extLst>
                </p:cNvPr>
                <p:cNvGrpSpPr>
                  <a:grpSpLocks noChangeAspect="1"/>
                </p:cNvGrpSpPr>
                <p:nvPr/>
              </p:nvGrpSpPr>
              <p:grpSpPr>
                <a:xfrm>
                  <a:off x="1410476" y="679306"/>
                  <a:ext cx="324000" cy="324000"/>
                  <a:chOff x="1381307" y="1653428"/>
                  <a:chExt cx="360000" cy="360000"/>
                </a:xfrm>
              </p:grpSpPr>
              <p:sp>
                <p:nvSpPr>
                  <p:cNvPr id="144" name="Oval 127">
                    <a:extLst>
                      <a:ext uri="{FF2B5EF4-FFF2-40B4-BE49-F238E27FC236}">
                        <a16:creationId xmlns:a16="http://schemas.microsoft.com/office/drawing/2014/main" id="{F12F8B08-4657-465F-AB7D-9F463986D10B}"/>
                      </a:ext>
                    </a:extLst>
                  </p:cNvPr>
                  <p:cNvSpPr>
                    <a:spLocks/>
                  </p:cNvSpPr>
                  <p:nvPr/>
                </p:nvSpPr>
                <p:spPr>
                  <a:xfrm rot="19071924">
                    <a:off x="1534641" y="1796280"/>
                    <a:ext cx="54000" cy="54000"/>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srgbClr val="C00000"/>
                      </a:solidFill>
                      <a:latin typeface="Calibri"/>
                    </a:endParaRPr>
                  </a:p>
                </p:txBody>
              </p:sp>
              <p:grpSp>
                <p:nvGrpSpPr>
                  <p:cNvPr id="145" name="Group 128">
                    <a:extLst>
                      <a:ext uri="{FF2B5EF4-FFF2-40B4-BE49-F238E27FC236}">
                        <a16:creationId xmlns:a16="http://schemas.microsoft.com/office/drawing/2014/main" id="{FD00EF19-A4FA-4AB3-965A-90FA632E8AF7}"/>
                      </a:ext>
                    </a:extLst>
                  </p:cNvPr>
                  <p:cNvGrpSpPr/>
                  <p:nvPr/>
                </p:nvGrpSpPr>
                <p:grpSpPr>
                  <a:xfrm rot="19071924">
                    <a:off x="1381307" y="1653428"/>
                    <a:ext cx="360000" cy="360000"/>
                    <a:chOff x="1046963" y="1572874"/>
                    <a:chExt cx="360000" cy="360000"/>
                  </a:xfrm>
                </p:grpSpPr>
                <p:sp>
                  <p:nvSpPr>
                    <p:cNvPr id="146" name="Arc 145">
                      <a:extLst>
                        <a:ext uri="{FF2B5EF4-FFF2-40B4-BE49-F238E27FC236}">
                          <a16:creationId xmlns:a16="http://schemas.microsoft.com/office/drawing/2014/main" id="{17EFA9C7-9932-478F-8869-EEE5479748E6}"/>
                        </a:ext>
                      </a:extLst>
                    </p:cNvPr>
                    <p:cNvSpPr>
                      <a:spLocks/>
                    </p:cNvSpPr>
                    <p:nvPr/>
                  </p:nvSpPr>
                  <p:spPr>
                    <a:xfrm>
                      <a:off x="1046963" y="1572874"/>
                      <a:ext cx="360000" cy="360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dirty="0">
                        <a:solidFill>
                          <a:prstClr val="black"/>
                        </a:solidFill>
                        <a:latin typeface="Calibri"/>
                      </a:endParaRPr>
                    </a:p>
                  </p:txBody>
                </p:sp>
                <p:sp>
                  <p:nvSpPr>
                    <p:cNvPr id="147" name="Arc 146">
                      <a:extLst>
                        <a:ext uri="{FF2B5EF4-FFF2-40B4-BE49-F238E27FC236}">
                          <a16:creationId xmlns:a16="http://schemas.microsoft.com/office/drawing/2014/main" id="{622D283F-886F-4887-89DA-36B5526D4D0B}"/>
                        </a:ext>
                      </a:extLst>
                    </p:cNvPr>
                    <p:cNvSpPr>
                      <a:spLocks/>
                    </p:cNvSpPr>
                    <p:nvPr/>
                  </p:nvSpPr>
                  <p:spPr>
                    <a:xfrm>
                      <a:off x="1130323" y="1632318"/>
                      <a:ext cx="216000" cy="216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48" name="Arc 147">
                      <a:extLst>
                        <a:ext uri="{FF2B5EF4-FFF2-40B4-BE49-F238E27FC236}">
                          <a16:creationId xmlns:a16="http://schemas.microsoft.com/office/drawing/2014/main" id="{DF47A9D4-866C-4237-98CD-FC1ABCC870FA}"/>
                        </a:ext>
                      </a:extLst>
                    </p:cNvPr>
                    <p:cNvSpPr>
                      <a:spLocks/>
                    </p:cNvSpPr>
                    <p:nvPr/>
                  </p:nvSpPr>
                  <p:spPr>
                    <a:xfrm>
                      <a:off x="1187163" y="1683179"/>
                      <a:ext cx="108000" cy="108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grpSp>
            </p:grpSp>
            <p:sp>
              <p:nvSpPr>
                <p:cNvPr id="143" name="TextBox 126">
                  <a:extLst>
                    <a:ext uri="{FF2B5EF4-FFF2-40B4-BE49-F238E27FC236}">
                      <a16:creationId xmlns:a16="http://schemas.microsoft.com/office/drawing/2014/main" id="{1FDD7A89-FC03-44A8-BB4E-A78C11365347}"/>
                    </a:ext>
                  </a:extLst>
                </p:cNvPr>
                <p:cNvSpPr txBox="1"/>
                <p:nvPr/>
              </p:nvSpPr>
              <p:spPr>
                <a:xfrm>
                  <a:off x="1431247" y="868660"/>
                  <a:ext cx="304759" cy="217254"/>
                </a:xfrm>
                <a:prstGeom prst="rect">
                  <a:avLst/>
                </a:prstGeom>
                <a:noFill/>
              </p:spPr>
              <p:txBody>
                <a:bodyPr wrap="none" rtlCol="0">
                  <a:spAutoFit/>
                </a:bodyPr>
                <a:lstStyle/>
                <a:p>
                  <a:pPr algn="ctr" fontAlgn="auto">
                    <a:spcBef>
                      <a:spcPts val="0"/>
                    </a:spcBef>
                    <a:spcAft>
                      <a:spcPts val="0"/>
                    </a:spcAft>
                    <a:defRPr/>
                  </a:pPr>
                  <a:r>
                    <a:rPr lang="en-HK" i="0" dirty="0">
                      <a:solidFill>
                        <a:srgbClr val="33CCCC"/>
                      </a:solidFill>
                      <a:latin typeface="Arial" panose="020B0604020202020204" pitchFamily="34" charset="0"/>
                    </a:rPr>
                    <a:t>IoT</a:t>
                  </a:r>
                </a:p>
              </p:txBody>
            </p:sp>
          </p:grpSp>
        </p:grpSp>
      </p:grpSp>
      <p:grpSp>
        <p:nvGrpSpPr>
          <p:cNvPr id="149" name="Group 54">
            <a:extLst>
              <a:ext uri="{FF2B5EF4-FFF2-40B4-BE49-F238E27FC236}">
                <a16:creationId xmlns:a16="http://schemas.microsoft.com/office/drawing/2014/main" id="{CDF4B814-670E-4C79-90A9-8500E688DF9F}"/>
              </a:ext>
            </a:extLst>
          </p:cNvPr>
          <p:cNvGrpSpPr/>
          <p:nvPr/>
        </p:nvGrpSpPr>
        <p:grpSpPr>
          <a:xfrm>
            <a:off x="4398432" y="1165759"/>
            <a:ext cx="3579651" cy="1261029"/>
            <a:chOff x="3812621" y="850619"/>
            <a:chExt cx="3579651" cy="1261029"/>
          </a:xfrm>
        </p:grpSpPr>
        <p:cxnSp>
          <p:nvCxnSpPr>
            <p:cNvPr id="150" name="Straight Arrow Connector 56">
              <a:extLst>
                <a:ext uri="{FF2B5EF4-FFF2-40B4-BE49-F238E27FC236}">
                  <a16:creationId xmlns:a16="http://schemas.microsoft.com/office/drawing/2014/main" id="{D821E1C7-DD4B-46CB-82C6-DFC134EA912B}"/>
                </a:ext>
              </a:extLst>
            </p:cNvPr>
            <p:cNvCxnSpPr>
              <a:cxnSpLocks/>
            </p:cNvCxnSpPr>
            <p:nvPr/>
          </p:nvCxnSpPr>
          <p:spPr>
            <a:xfrm rot="7200000" flipV="1">
              <a:off x="4538700" y="1805647"/>
              <a:ext cx="612000" cy="2"/>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1" name="TextBox 121">
              <a:extLst>
                <a:ext uri="{FF2B5EF4-FFF2-40B4-BE49-F238E27FC236}">
                  <a16:creationId xmlns:a16="http://schemas.microsoft.com/office/drawing/2014/main" id="{F6A760FE-0302-4A07-B644-21956D135EE8}"/>
                </a:ext>
              </a:extLst>
            </p:cNvPr>
            <p:cNvSpPr txBox="1"/>
            <p:nvPr/>
          </p:nvSpPr>
          <p:spPr>
            <a:xfrm>
              <a:off x="3812621" y="1090705"/>
              <a:ext cx="1980030" cy="400110"/>
            </a:xfrm>
            <a:prstGeom prst="rect">
              <a:avLst/>
            </a:prstGeom>
            <a:gradFill flip="none" rotWithShape="1">
              <a:gsLst>
                <a:gs pos="0">
                  <a:schemeClr val="tx2">
                    <a:lumMod val="75000"/>
                  </a:schemeClr>
                </a:gs>
                <a:gs pos="100000">
                  <a:schemeClr val="tx2">
                    <a:lumMod val="60000"/>
                    <a:lumOff val="40000"/>
                  </a:schemeClr>
                </a:gs>
              </a:gsLst>
              <a:path path="circle">
                <a:fillToRect l="50000" t="50000" r="50000" b="50000"/>
              </a:path>
              <a:tileRect/>
            </a:gradFill>
            <a:ln w="38100">
              <a:solidFill>
                <a:schemeClr val="tx1"/>
              </a:solidFill>
            </a:ln>
          </p:spPr>
          <p:txBody>
            <a:bodyPr wrap="none" rtlCol="0">
              <a:spAutoFit/>
            </a:bodyPr>
            <a:lstStyle/>
            <a:p>
              <a:pPr algn="ctr" fontAlgn="auto">
                <a:spcBef>
                  <a:spcPts val="0"/>
                </a:spcBef>
                <a:spcAft>
                  <a:spcPts val="0"/>
                </a:spcAft>
                <a:defRPr/>
              </a:pPr>
              <a:r>
                <a:rPr lang="en-US" sz="2000" i="0" dirty="0">
                  <a:solidFill>
                    <a:prstClr val="white"/>
                  </a:solidFill>
                  <a:latin typeface="Arial" panose="020B0604020202020204" pitchFamily="34" charset="0"/>
                </a:rPr>
                <a:t>Embarked BMS</a:t>
              </a:r>
            </a:p>
          </p:txBody>
        </p:sp>
        <p:grpSp>
          <p:nvGrpSpPr>
            <p:cNvPr id="152" name="Group 177">
              <a:extLst>
                <a:ext uri="{FF2B5EF4-FFF2-40B4-BE49-F238E27FC236}">
                  <a16:creationId xmlns:a16="http://schemas.microsoft.com/office/drawing/2014/main" id="{EC808AB0-1E4C-4152-BFF5-848FA24B220E}"/>
                </a:ext>
              </a:extLst>
            </p:cNvPr>
            <p:cNvGrpSpPr/>
            <p:nvPr/>
          </p:nvGrpSpPr>
          <p:grpSpPr>
            <a:xfrm>
              <a:off x="6708906" y="850619"/>
              <a:ext cx="683366" cy="621180"/>
              <a:chOff x="5651999" y="896207"/>
              <a:chExt cx="683366" cy="621180"/>
            </a:xfrm>
          </p:grpSpPr>
          <p:grpSp>
            <p:nvGrpSpPr>
              <p:cNvPr id="153" name="Group 133">
                <a:extLst>
                  <a:ext uri="{FF2B5EF4-FFF2-40B4-BE49-F238E27FC236}">
                    <a16:creationId xmlns:a16="http://schemas.microsoft.com/office/drawing/2014/main" id="{D10B2B82-911B-4831-AC5B-4F0AD73D7ACF}"/>
                  </a:ext>
                </a:extLst>
              </p:cNvPr>
              <p:cNvGrpSpPr/>
              <p:nvPr/>
            </p:nvGrpSpPr>
            <p:grpSpPr>
              <a:xfrm>
                <a:off x="5651999" y="1018635"/>
                <a:ext cx="683366" cy="61200"/>
                <a:chOff x="2018441" y="116968"/>
                <a:chExt cx="401980" cy="36000"/>
              </a:xfrm>
            </p:grpSpPr>
            <p:cxnSp>
              <p:nvCxnSpPr>
                <p:cNvPr id="170" name="Straight Connector 150">
                  <a:extLst>
                    <a:ext uri="{FF2B5EF4-FFF2-40B4-BE49-F238E27FC236}">
                      <a16:creationId xmlns:a16="http://schemas.microsoft.com/office/drawing/2014/main" id="{BB4237DA-6C60-47B5-851B-25BD024A1533}"/>
                    </a:ext>
                  </a:extLst>
                </p:cNvPr>
                <p:cNvCxnSpPr>
                  <a:cxnSpLocks/>
                </p:cNvCxnSpPr>
                <p:nvPr/>
              </p:nvCxnSpPr>
              <p:spPr>
                <a:xfrm>
                  <a:off x="2048844" y="13496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71" name="Oval 151">
                  <a:extLst>
                    <a:ext uri="{FF2B5EF4-FFF2-40B4-BE49-F238E27FC236}">
                      <a16:creationId xmlns:a16="http://schemas.microsoft.com/office/drawing/2014/main" id="{FC27292A-3383-4328-982B-B278068DE4CE}"/>
                    </a:ext>
                  </a:extLst>
                </p:cNvPr>
                <p:cNvSpPr>
                  <a:spLocks/>
                </p:cNvSpPr>
                <p:nvPr/>
              </p:nvSpPr>
              <p:spPr>
                <a:xfrm>
                  <a:off x="2018441" y="11696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72" name="Oval 152">
                  <a:extLst>
                    <a:ext uri="{FF2B5EF4-FFF2-40B4-BE49-F238E27FC236}">
                      <a16:creationId xmlns:a16="http://schemas.microsoft.com/office/drawing/2014/main" id="{4B597D94-FF32-4334-AA72-1E1B1BCB7C42}"/>
                    </a:ext>
                  </a:extLst>
                </p:cNvPr>
                <p:cNvSpPr>
                  <a:spLocks/>
                </p:cNvSpPr>
                <p:nvPr/>
              </p:nvSpPr>
              <p:spPr>
                <a:xfrm>
                  <a:off x="2384421" y="11696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grpSp>
            <p:nvGrpSpPr>
              <p:cNvPr id="154" name="Group 134">
                <a:extLst>
                  <a:ext uri="{FF2B5EF4-FFF2-40B4-BE49-F238E27FC236}">
                    <a16:creationId xmlns:a16="http://schemas.microsoft.com/office/drawing/2014/main" id="{538604BA-E51A-439A-AFB2-BCC2CB6DE9AA}"/>
                  </a:ext>
                </a:extLst>
              </p:cNvPr>
              <p:cNvGrpSpPr/>
              <p:nvPr/>
            </p:nvGrpSpPr>
            <p:grpSpPr>
              <a:xfrm>
                <a:off x="5651999" y="1205078"/>
                <a:ext cx="683366" cy="61200"/>
                <a:chOff x="2018441" y="216638"/>
                <a:chExt cx="401980" cy="36000"/>
              </a:xfrm>
            </p:grpSpPr>
            <p:cxnSp>
              <p:nvCxnSpPr>
                <p:cNvPr id="167" name="Straight Connector 147">
                  <a:extLst>
                    <a:ext uri="{FF2B5EF4-FFF2-40B4-BE49-F238E27FC236}">
                      <a16:creationId xmlns:a16="http://schemas.microsoft.com/office/drawing/2014/main" id="{DF3B3734-D360-4100-8537-DE1ADF5C6EF9}"/>
                    </a:ext>
                  </a:extLst>
                </p:cNvPr>
                <p:cNvCxnSpPr>
                  <a:cxnSpLocks/>
                </p:cNvCxnSpPr>
                <p:nvPr/>
              </p:nvCxnSpPr>
              <p:spPr>
                <a:xfrm>
                  <a:off x="2045886" y="23463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68" name="Oval 148">
                  <a:extLst>
                    <a:ext uri="{FF2B5EF4-FFF2-40B4-BE49-F238E27FC236}">
                      <a16:creationId xmlns:a16="http://schemas.microsoft.com/office/drawing/2014/main" id="{EADA070E-D953-4BE5-AF5D-60EB4F3CC0FF}"/>
                    </a:ext>
                  </a:extLst>
                </p:cNvPr>
                <p:cNvSpPr>
                  <a:spLocks/>
                </p:cNvSpPr>
                <p:nvPr/>
              </p:nvSpPr>
              <p:spPr>
                <a:xfrm>
                  <a:off x="2018441" y="21663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69" name="Oval 149">
                  <a:extLst>
                    <a:ext uri="{FF2B5EF4-FFF2-40B4-BE49-F238E27FC236}">
                      <a16:creationId xmlns:a16="http://schemas.microsoft.com/office/drawing/2014/main" id="{218E62CC-B363-4054-8D17-D413552CBA1E}"/>
                    </a:ext>
                  </a:extLst>
                </p:cNvPr>
                <p:cNvSpPr>
                  <a:spLocks/>
                </p:cNvSpPr>
                <p:nvPr/>
              </p:nvSpPr>
              <p:spPr>
                <a:xfrm>
                  <a:off x="2384421" y="21663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grpSp>
            <p:nvGrpSpPr>
              <p:cNvPr id="155" name="Group 135">
                <a:extLst>
                  <a:ext uri="{FF2B5EF4-FFF2-40B4-BE49-F238E27FC236}">
                    <a16:creationId xmlns:a16="http://schemas.microsoft.com/office/drawing/2014/main" id="{4D0D1F86-9451-44B3-92E1-CE6DC8320564}"/>
                  </a:ext>
                </a:extLst>
              </p:cNvPr>
              <p:cNvGrpSpPr/>
              <p:nvPr/>
            </p:nvGrpSpPr>
            <p:grpSpPr>
              <a:xfrm>
                <a:off x="5651999" y="1391522"/>
                <a:ext cx="683366" cy="61200"/>
                <a:chOff x="2018441" y="316308"/>
                <a:chExt cx="401980" cy="36000"/>
              </a:xfrm>
            </p:grpSpPr>
            <p:cxnSp>
              <p:nvCxnSpPr>
                <p:cNvPr id="164" name="Straight Connector 144">
                  <a:extLst>
                    <a:ext uri="{FF2B5EF4-FFF2-40B4-BE49-F238E27FC236}">
                      <a16:creationId xmlns:a16="http://schemas.microsoft.com/office/drawing/2014/main" id="{E76B3CFC-9B5C-4767-8417-9D89189B21E7}"/>
                    </a:ext>
                  </a:extLst>
                </p:cNvPr>
                <p:cNvCxnSpPr>
                  <a:cxnSpLocks/>
                </p:cNvCxnSpPr>
                <p:nvPr/>
              </p:nvCxnSpPr>
              <p:spPr>
                <a:xfrm>
                  <a:off x="2045886" y="33430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65" name="Oval 145">
                  <a:extLst>
                    <a:ext uri="{FF2B5EF4-FFF2-40B4-BE49-F238E27FC236}">
                      <a16:creationId xmlns:a16="http://schemas.microsoft.com/office/drawing/2014/main" id="{F4E75B50-8377-497A-BE80-7F27D07A02FC}"/>
                    </a:ext>
                  </a:extLst>
                </p:cNvPr>
                <p:cNvSpPr>
                  <a:spLocks/>
                </p:cNvSpPr>
                <p:nvPr/>
              </p:nvSpPr>
              <p:spPr>
                <a:xfrm>
                  <a:off x="2018441" y="31630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66" name="Oval 146">
                  <a:extLst>
                    <a:ext uri="{FF2B5EF4-FFF2-40B4-BE49-F238E27FC236}">
                      <a16:creationId xmlns:a16="http://schemas.microsoft.com/office/drawing/2014/main" id="{5E0DF4F6-E654-4661-8CF6-B188D19AA221}"/>
                    </a:ext>
                  </a:extLst>
                </p:cNvPr>
                <p:cNvSpPr>
                  <a:spLocks/>
                </p:cNvSpPr>
                <p:nvPr/>
              </p:nvSpPr>
              <p:spPr>
                <a:xfrm>
                  <a:off x="2384421" y="31630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grpSp>
            <p:nvGrpSpPr>
              <p:cNvPr id="156" name="Group 136">
                <a:extLst>
                  <a:ext uri="{FF2B5EF4-FFF2-40B4-BE49-F238E27FC236}">
                    <a16:creationId xmlns:a16="http://schemas.microsoft.com/office/drawing/2014/main" id="{1BA6F8D1-DA38-4B78-BF6D-425B69CA128B}"/>
                  </a:ext>
                </a:extLst>
              </p:cNvPr>
              <p:cNvGrpSpPr/>
              <p:nvPr/>
            </p:nvGrpSpPr>
            <p:grpSpPr>
              <a:xfrm>
                <a:off x="5816809" y="896207"/>
                <a:ext cx="353746" cy="621180"/>
                <a:chOff x="2176309" y="51938"/>
                <a:chExt cx="208086" cy="365400"/>
              </a:xfrm>
            </p:grpSpPr>
            <p:grpSp>
              <p:nvGrpSpPr>
                <p:cNvPr id="157" name="Group 137">
                  <a:extLst>
                    <a:ext uri="{FF2B5EF4-FFF2-40B4-BE49-F238E27FC236}">
                      <a16:creationId xmlns:a16="http://schemas.microsoft.com/office/drawing/2014/main" id="{F777CE03-AB3C-4A9A-BBC4-A164C38906A3}"/>
                    </a:ext>
                  </a:extLst>
                </p:cNvPr>
                <p:cNvGrpSpPr>
                  <a:grpSpLocks noChangeAspect="1"/>
                </p:cNvGrpSpPr>
                <p:nvPr/>
              </p:nvGrpSpPr>
              <p:grpSpPr>
                <a:xfrm>
                  <a:off x="2176309" y="51938"/>
                  <a:ext cx="208086" cy="365400"/>
                  <a:chOff x="2731316" y="2854017"/>
                  <a:chExt cx="240419" cy="422179"/>
                </a:xfrm>
              </p:grpSpPr>
              <p:sp>
                <p:nvSpPr>
                  <p:cNvPr id="162" name="Rectangle: Rounded Corners 142">
                    <a:extLst>
                      <a:ext uri="{FF2B5EF4-FFF2-40B4-BE49-F238E27FC236}">
                        <a16:creationId xmlns:a16="http://schemas.microsoft.com/office/drawing/2014/main" id="{A9D7C227-BE86-447D-A7A5-E9752A11E309}"/>
                      </a:ext>
                    </a:extLst>
                  </p:cNvPr>
                  <p:cNvSpPr/>
                  <p:nvPr/>
                </p:nvSpPr>
                <p:spPr>
                  <a:xfrm rot="16200000">
                    <a:off x="2659335" y="2963795"/>
                    <a:ext cx="384382" cy="24041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63" name="Rectangle: Rounded Corners 143">
                    <a:extLst>
                      <a:ext uri="{FF2B5EF4-FFF2-40B4-BE49-F238E27FC236}">
                        <a16:creationId xmlns:a16="http://schemas.microsoft.com/office/drawing/2014/main" id="{AEC15D6B-CAA9-4818-814E-477221DC35D8}"/>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sp>
              <p:nvSpPr>
                <p:cNvPr id="158" name="Rectangle: Rounded Corners 138">
                  <a:extLst>
                    <a:ext uri="{FF2B5EF4-FFF2-40B4-BE49-F238E27FC236}">
                      <a16:creationId xmlns:a16="http://schemas.microsoft.com/office/drawing/2014/main" id="{92867E52-0362-40FA-9D67-4F831B41B6D6}"/>
                    </a:ext>
                  </a:extLst>
                </p:cNvPr>
                <p:cNvSpPr/>
                <p:nvPr/>
              </p:nvSpPr>
              <p:spPr>
                <a:xfrm>
                  <a:off x="2192152" y="328476"/>
                  <a:ext cx="176400" cy="68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59" name="Rectangle: Rounded Corners 139">
                  <a:extLst>
                    <a:ext uri="{FF2B5EF4-FFF2-40B4-BE49-F238E27FC236}">
                      <a16:creationId xmlns:a16="http://schemas.microsoft.com/office/drawing/2014/main" id="{31CDCAC9-02DE-40DD-931C-41CBB68E854C}"/>
                    </a:ext>
                  </a:extLst>
                </p:cNvPr>
                <p:cNvSpPr/>
                <p:nvPr/>
              </p:nvSpPr>
              <p:spPr>
                <a:xfrm>
                  <a:off x="2192152" y="180695"/>
                  <a:ext cx="176400" cy="68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60" name="Rectangle: Rounded Corners 140">
                  <a:extLst>
                    <a:ext uri="{FF2B5EF4-FFF2-40B4-BE49-F238E27FC236}">
                      <a16:creationId xmlns:a16="http://schemas.microsoft.com/office/drawing/2014/main" id="{42C4AAF6-1B80-4E96-9FD3-9DE6B718283D}"/>
                    </a:ext>
                  </a:extLst>
                </p:cNvPr>
                <p:cNvSpPr/>
                <p:nvPr/>
              </p:nvSpPr>
              <p:spPr>
                <a:xfrm>
                  <a:off x="2192152" y="106805"/>
                  <a:ext cx="176400" cy="68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61" name="Rectangle: Rounded Corners 141">
                  <a:extLst>
                    <a:ext uri="{FF2B5EF4-FFF2-40B4-BE49-F238E27FC236}">
                      <a16:creationId xmlns:a16="http://schemas.microsoft.com/office/drawing/2014/main" id="{45EBDDD3-4CA4-49CF-9B89-88C9CDDFD56B}"/>
                    </a:ext>
                  </a:extLst>
                </p:cNvPr>
                <p:cNvSpPr/>
                <p:nvPr/>
              </p:nvSpPr>
              <p:spPr>
                <a:xfrm>
                  <a:off x="2192152" y="254585"/>
                  <a:ext cx="176400" cy="68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grpSp>
      </p:grpSp>
      <p:grpSp>
        <p:nvGrpSpPr>
          <p:cNvPr id="173" name="Group 2">
            <a:extLst>
              <a:ext uri="{FF2B5EF4-FFF2-40B4-BE49-F238E27FC236}">
                <a16:creationId xmlns:a16="http://schemas.microsoft.com/office/drawing/2014/main" id="{0AF62B93-9ED6-46E8-AAE8-994EAA2BC238}"/>
              </a:ext>
            </a:extLst>
          </p:cNvPr>
          <p:cNvGrpSpPr/>
          <p:nvPr/>
        </p:nvGrpSpPr>
        <p:grpSpPr>
          <a:xfrm>
            <a:off x="660844" y="1714517"/>
            <a:ext cx="3517314" cy="1855480"/>
            <a:chOff x="338206" y="1374196"/>
            <a:chExt cx="4243370" cy="2161152"/>
          </a:xfrm>
        </p:grpSpPr>
        <p:cxnSp>
          <p:nvCxnSpPr>
            <p:cNvPr id="174" name="Straight Connector 157">
              <a:extLst>
                <a:ext uri="{FF2B5EF4-FFF2-40B4-BE49-F238E27FC236}">
                  <a16:creationId xmlns:a16="http://schemas.microsoft.com/office/drawing/2014/main" id="{0BC0D618-A348-414B-90E6-2BAEE87E775F}"/>
                </a:ext>
              </a:extLst>
            </p:cNvPr>
            <p:cNvCxnSpPr>
              <a:cxnSpLocks/>
            </p:cNvCxnSpPr>
            <p:nvPr/>
          </p:nvCxnSpPr>
          <p:spPr>
            <a:xfrm flipV="1">
              <a:off x="1585440" y="3139025"/>
              <a:ext cx="2232453" cy="3963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65">
              <a:extLst>
                <a:ext uri="{FF2B5EF4-FFF2-40B4-BE49-F238E27FC236}">
                  <a16:creationId xmlns:a16="http://schemas.microsoft.com/office/drawing/2014/main" id="{44D02398-1EA1-41EE-84CE-88FACD1CA650}"/>
                </a:ext>
              </a:extLst>
            </p:cNvPr>
            <p:cNvCxnSpPr>
              <a:cxnSpLocks/>
            </p:cNvCxnSpPr>
            <p:nvPr/>
          </p:nvCxnSpPr>
          <p:spPr>
            <a:xfrm flipH="1" flipV="1">
              <a:off x="2043423" y="1573201"/>
              <a:ext cx="1766734" cy="1381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5CB13D92-85B8-4F52-A8FB-69E8C12A2A81}"/>
                </a:ext>
              </a:extLst>
            </p:cNvPr>
            <p:cNvSpPr/>
            <p:nvPr/>
          </p:nvSpPr>
          <p:spPr>
            <a:xfrm>
              <a:off x="2105541" y="1482592"/>
              <a:ext cx="1506713" cy="641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177" name="TextBox 221">
              <a:extLst>
                <a:ext uri="{FF2B5EF4-FFF2-40B4-BE49-F238E27FC236}">
                  <a16:creationId xmlns:a16="http://schemas.microsoft.com/office/drawing/2014/main" id="{3EBE51DB-B2B7-40B7-8464-F4142E5B8B76}"/>
                </a:ext>
              </a:extLst>
            </p:cNvPr>
            <p:cNvSpPr txBox="1"/>
            <p:nvPr/>
          </p:nvSpPr>
          <p:spPr>
            <a:xfrm>
              <a:off x="2312896" y="1461508"/>
              <a:ext cx="2268680" cy="681111"/>
            </a:xfrm>
            <a:prstGeom prst="rect">
              <a:avLst/>
            </a:prstGeom>
            <a:noFill/>
          </p:spPr>
          <p:txBody>
            <a:bodyPr wrap="square" rtlCol="0">
              <a:spAutoFit/>
            </a:bodyPr>
            <a:lstStyle/>
            <a:p>
              <a:pPr algn="ctr" fontAlgn="auto">
                <a:spcBef>
                  <a:spcPts val="0"/>
                </a:spcBef>
                <a:spcAft>
                  <a:spcPts val="0"/>
                </a:spcAft>
                <a:defRPr/>
              </a:pPr>
              <a:r>
                <a:rPr lang="en-HK" sz="1600" i="0" dirty="0">
                  <a:solidFill>
                    <a:srgbClr val="1F497D"/>
                  </a:solidFill>
                  <a:cs typeface="+mn-cs"/>
                </a:rPr>
                <a:t>Triggering of the actuator for self-repair</a:t>
              </a:r>
            </a:p>
          </p:txBody>
        </p:sp>
        <p:sp>
          <p:nvSpPr>
            <p:cNvPr id="178" name="Oval 193">
              <a:extLst>
                <a:ext uri="{FF2B5EF4-FFF2-40B4-BE49-F238E27FC236}">
                  <a16:creationId xmlns:a16="http://schemas.microsoft.com/office/drawing/2014/main" id="{E4FF7FA0-A80F-483A-B0BF-69B38377BD56}"/>
                </a:ext>
              </a:extLst>
            </p:cNvPr>
            <p:cNvSpPr/>
            <p:nvPr/>
          </p:nvSpPr>
          <p:spPr>
            <a:xfrm>
              <a:off x="771418" y="1834524"/>
              <a:ext cx="1241490" cy="12414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79" name="Oval 170">
              <a:extLst>
                <a:ext uri="{FF2B5EF4-FFF2-40B4-BE49-F238E27FC236}">
                  <a16:creationId xmlns:a16="http://schemas.microsoft.com/office/drawing/2014/main" id="{27C48CFC-7A81-493D-9AA3-E8628FE0CAC7}"/>
                </a:ext>
              </a:extLst>
            </p:cNvPr>
            <p:cNvSpPr/>
            <p:nvPr/>
          </p:nvSpPr>
          <p:spPr>
            <a:xfrm>
              <a:off x="710753" y="2625729"/>
              <a:ext cx="322708" cy="32270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nvGrpSpPr>
            <p:cNvPr id="180" name="Group 179">
              <a:extLst>
                <a:ext uri="{FF2B5EF4-FFF2-40B4-BE49-F238E27FC236}">
                  <a16:creationId xmlns:a16="http://schemas.microsoft.com/office/drawing/2014/main" id="{445501D8-093F-431D-963E-7B18560BBB8D}"/>
                </a:ext>
              </a:extLst>
            </p:cNvPr>
            <p:cNvGrpSpPr/>
            <p:nvPr/>
          </p:nvGrpSpPr>
          <p:grpSpPr>
            <a:xfrm>
              <a:off x="1139289" y="1621252"/>
              <a:ext cx="514800" cy="514800"/>
              <a:chOff x="1397628" y="1735888"/>
              <a:chExt cx="514800" cy="514800"/>
            </a:xfrm>
          </p:grpSpPr>
          <p:sp>
            <p:nvSpPr>
              <p:cNvPr id="199" name="Oval 178">
                <a:extLst>
                  <a:ext uri="{FF2B5EF4-FFF2-40B4-BE49-F238E27FC236}">
                    <a16:creationId xmlns:a16="http://schemas.microsoft.com/office/drawing/2014/main" id="{B2E297AA-81FB-4787-864A-875C309FF2F1}"/>
                  </a:ext>
                </a:extLst>
              </p:cNvPr>
              <p:cNvSpPr>
                <a:spLocks noChangeAspect="1"/>
              </p:cNvSpPr>
              <p:nvPr/>
            </p:nvSpPr>
            <p:spPr>
              <a:xfrm>
                <a:off x="1397628" y="1735888"/>
                <a:ext cx="514800" cy="5148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200" name="Oval 176">
                <a:extLst>
                  <a:ext uri="{FF2B5EF4-FFF2-40B4-BE49-F238E27FC236}">
                    <a16:creationId xmlns:a16="http://schemas.microsoft.com/office/drawing/2014/main" id="{0C34B1E9-67F0-4B27-AC99-B5A616B4B5CB}"/>
                  </a:ext>
                </a:extLst>
              </p:cNvPr>
              <p:cNvSpPr/>
              <p:nvPr/>
            </p:nvSpPr>
            <p:spPr>
              <a:xfrm>
                <a:off x="1493674" y="1831934"/>
                <a:ext cx="322708" cy="32270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grpSp>
          <p:nvGrpSpPr>
            <p:cNvPr id="181" name="Group 194">
              <a:extLst>
                <a:ext uri="{FF2B5EF4-FFF2-40B4-BE49-F238E27FC236}">
                  <a16:creationId xmlns:a16="http://schemas.microsoft.com/office/drawing/2014/main" id="{9474FC5B-D9D3-4EDC-BC94-83B53EDB4AF1}"/>
                </a:ext>
              </a:extLst>
            </p:cNvPr>
            <p:cNvGrpSpPr/>
            <p:nvPr/>
          </p:nvGrpSpPr>
          <p:grpSpPr>
            <a:xfrm>
              <a:off x="1575320" y="2342712"/>
              <a:ext cx="793789" cy="793789"/>
              <a:chOff x="1756529" y="2399392"/>
              <a:chExt cx="793789" cy="793789"/>
            </a:xfrm>
          </p:grpSpPr>
          <p:sp>
            <p:nvSpPr>
              <p:cNvPr id="188" name="Oval 180">
                <a:extLst>
                  <a:ext uri="{FF2B5EF4-FFF2-40B4-BE49-F238E27FC236}">
                    <a16:creationId xmlns:a16="http://schemas.microsoft.com/office/drawing/2014/main" id="{DC6FF081-6263-41AF-85DA-E70192B1E092}"/>
                  </a:ext>
                </a:extLst>
              </p:cNvPr>
              <p:cNvSpPr>
                <a:spLocks noChangeAspect="1"/>
              </p:cNvSpPr>
              <p:nvPr/>
            </p:nvSpPr>
            <p:spPr>
              <a:xfrm>
                <a:off x="1865423" y="2508287"/>
                <a:ext cx="576000" cy="576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89" name="Oval 181">
                <a:extLst>
                  <a:ext uri="{FF2B5EF4-FFF2-40B4-BE49-F238E27FC236}">
                    <a16:creationId xmlns:a16="http://schemas.microsoft.com/office/drawing/2014/main" id="{1FAAE754-9450-453D-AF5C-1271281B15D8}"/>
                  </a:ext>
                </a:extLst>
              </p:cNvPr>
              <p:cNvSpPr>
                <a:spLocks noChangeAspect="1"/>
              </p:cNvSpPr>
              <p:nvPr/>
            </p:nvSpPr>
            <p:spPr>
              <a:xfrm>
                <a:off x="1955423" y="2598287"/>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nvGrpSpPr>
              <p:cNvPr id="190" name="Group 190">
                <a:extLst>
                  <a:ext uri="{FF2B5EF4-FFF2-40B4-BE49-F238E27FC236}">
                    <a16:creationId xmlns:a16="http://schemas.microsoft.com/office/drawing/2014/main" id="{BD8EFA3F-A80F-4F0D-B26D-3495F88E6E0A}"/>
                  </a:ext>
                </a:extLst>
              </p:cNvPr>
              <p:cNvGrpSpPr/>
              <p:nvPr/>
            </p:nvGrpSpPr>
            <p:grpSpPr>
              <a:xfrm>
                <a:off x="1756529" y="2399392"/>
                <a:ext cx="793789" cy="793789"/>
                <a:chOff x="1756529" y="2399392"/>
                <a:chExt cx="793789" cy="793789"/>
              </a:xfrm>
            </p:grpSpPr>
            <p:cxnSp>
              <p:nvCxnSpPr>
                <p:cNvPr id="192" name="Straight Connector 183">
                  <a:extLst>
                    <a:ext uri="{FF2B5EF4-FFF2-40B4-BE49-F238E27FC236}">
                      <a16:creationId xmlns:a16="http://schemas.microsoft.com/office/drawing/2014/main" id="{E0DA463A-0A0C-487D-99BE-B5020436F1F2}"/>
                    </a:ext>
                  </a:extLst>
                </p:cNvPr>
                <p:cNvCxnSpPr>
                  <a:cxnSpLocks/>
                </p:cNvCxnSpPr>
                <p:nvPr/>
              </p:nvCxnSpPr>
              <p:spPr>
                <a:xfrm>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85">
                  <a:extLst>
                    <a:ext uri="{FF2B5EF4-FFF2-40B4-BE49-F238E27FC236}">
                      <a16:creationId xmlns:a16="http://schemas.microsoft.com/office/drawing/2014/main" id="{CF48CD0C-1F8C-4997-BB17-280EAD278F68}"/>
                    </a:ext>
                  </a:extLst>
                </p:cNvPr>
                <p:cNvCxnSpPr>
                  <a:cxnSpLocks/>
                </p:cNvCxnSpPr>
                <p:nvPr/>
              </p:nvCxnSpPr>
              <p:spPr>
                <a:xfrm rot="1800000">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86">
                  <a:extLst>
                    <a:ext uri="{FF2B5EF4-FFF2-40B4-BE49-F238E27FC236}">
                      <a16:creationId xmlns:a16="http://schemas.microsoft.com/office/drawing/2014/main" id="{0B53C189-E3DD-4DBE-8C44-509CD962E12E}"/>
                    </a:ext>
                  </a:extLst>
                </p:cNvPr>
                <p:cNvCxnSpPr>
                  <a:cxnSpLocks/>
                </p:cNvCxnSpPr>
                <p:nvPr/>
              </p:nvCxnSpPr>
              <p:spPr>
                <a:xfrm rot="3600000">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87">
                  <a:extLst>
                    <a:ext uri="{FF2B5EF4-FFF2-40B4-BE49-F238E27FC236}">
                      <a16:creationId xmlns:a16="http://schemas.microsoft.com/office/drawing/2014/main" id="{0279D3A1-24E1-40BE-BBDE-8C5EE2331DD8}"/>
                    </a:ext>
                  </a:extLst>
                </p:cNvPr>
                <p:cNvCxnSpPr>
                  <a:cxnSpLocks/>
                </p:cNvCxnSpPr>
                <p:nvPr/>
              </p:nvCxnSpPr>
              <p:spPr>
                <a:xfrm rot="5400000">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88">
                  <a:extLst>
                    <a:ext uri="{FF2B5EF4-FFF2-40B4-BE49-F238E27FC236}">
                      <a16:creationId xmlns:a16="http://schemas.microsoft.com/office/drawing/2014/main" id="{6F91AC4A-E5B2-4789-BFD3-CA5EC63DC199}"/>
                    </a:ext>
                  </a:extLst>
                </p:cNvPr>
                <p:cNvCxnSpPr>
                  <a:cxnSpLocks/>
                </p:cNvCxnSpPr>
                <p:nvPr/>
              </p:nvCxnSpPr>
              <p:spPr>
                <a:xfrm rot="7200000">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89">
                  <a:extLst>
                    <a:ext uri="{FF2B5EF4-FFF2-40B4-BE49-F238E27FC236}">
                      <a16:creationId xmlns:a16="http://schemas.microsoft.com/office/drawing/2014/main" id="{7CA9D28D-87F5-4060-86FA-C3C0E5401544}"/>
                    </a:ext>
                  </a:extLst>
                </p:cNvPr>
                <p:cNvCxnSpPr>
                  <a:cxnSpLocks/>
                </p:cNvCxnSpPr>
                <p:nvPr/>
              </p:nvCxnSpPr>
              <p:spPr>
                <a:xfrm rot="9000000">
                  <a:off x="1756529" y="2796287"/>
                  <a:ext cx="79378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1" name="Oval 174">
                <a:extLst>
                  <a:ext uri="{FF2B5EF4-FFF2-40B4-BE49-F238E27FC236}">
                    <a16:creationId xmlns:a16="http://schemas.microsoft.com/office/drawing/2014/main" id="{8444F9D9-882A-4243-ADE7-DB4C521681D8}"/>
                  </a:ext>
                </a:extLst>
              </p:cNvPr>
              <p:cNvSpPr/>
              <p:nvPr/>
            </p:nvSpPr>
            <p:spPr>
              <a:xfrm>
                <a:off x="1992069" y="2634933"/>
                <a:ext cx="322708" cy="32270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sp>
          <p:nvSpPr>
            <p:cNvPr id="182" name="Arc 181">
              <a:extLst>
                <a:ext uri="{FF2B5EF4-FFF2-40B4-BE49-F238E27FC236}">
                  <a16:creationId xmlns:a16="http://schemas.microsoft.com/office/drawing/2014/main" id="{5C3D392B-F37D-48A2-86B2-E1F1AD380C51}"/>
                </a:ext>
              </a:extLst>
            </p:cNvPr>
            <p:cNvSpPr>
              <a:spLocks noChangeAspect="1"/>
            </p:cNvSpPr>
            <p:nvPr/>
          </p:nvSpPr>
          <p:spPr>
            <a:xfrm rot="21245569">
              <a:off x="962766" y="1883211"/>
              <a:ext cx="1048312" cy="1048312"/>
            </a:xfrm>
            <a:prstGeom prst="arc">
              <a:avLst>
                <a:gd name="adj1" fmla="val 17967429"/>
                <a:gd name="adj2" fmla="val 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84" name="Arc 183">
              <a:extLst>
                <a:ext uri="{FF2B5EF4-FFF2-40B4-BE49-F238E27FC236}">
                  <a16:creationId xmlns:a16="http://schemas.microsoft.com/office/drawing/2014/main" id="{ADDA97BC-9B39-4D40-B98F-88EAB58749F6}"/>
                </a:ext>
              </a:extLst>
            </p:cNvPr>
            <p:cNvSpPr>
              <a:spLocks noChangeAspect="1"/>
            </p:cNvSpPr>
            <p:nvPr/>
          </p:nvSpPr>
          <p:spPr>
            <a:xfrm rot="7662210">
              <a:off x="867755" y="2035219"/>
              <a:ext cx="1048312" cy="1048312"/>
            </a:xfrm>
            <a:prstGeom prst="arc">
              <a:avLst>
                <a:gd name="adj1" fmla="val 17967429"/>
                <a:gd name="adj2" fmla="val 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86" name="Arc 185">
              <a:extLst>
                <a:ext uri="{FF2B5EF4-FFF2-40B4-BE49-F238E27FC236}">
                  <a16:creationId xmlns:a16="http://schemas.microsoft.com/office/drawing/2014/main" id="{85118A5C-9623-4020-9F67-4DA909FB8605}"/>
                </a:ext>
              </a:extLst>
            </p:cNvPr>
            <p:cNvSpPr>
              <a:spLocks noChangeAspect="1"/>
            </p:cNvSpPr>
            <p:nvPr/>
          </p:nvSpPr>
          <p:spPr>
            <a:xfrm rot="14085190">
              <a:off x="773202" y="1890187"/>
              <a:ext cx="1048312" cy="1048312"/>
            </a:xfrm>
            <a:prstGeom prst="arc">
              <a:avLst>
                <a:gd name="adj1" fmla="val 17967429"/>
                <a:gd name="adj2" fmla="val 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187" name="Oval 161">
              <a:extLst>
                <a:ext uri="{FF2B5EF4-FFF2-40B4-BE49-F238E27FC236}">
                  <a16:creationId xmlns:a16="http://schemas.microsoft.com/office/drawing/2014/main" id="{9A591345-D0AC-4497-A252-7B7709290BE1}"/>
                </a:ext>
              </a:extLst>
            </p:cNvPr>
            <p:cNvSpPr>
              <a:spLocks noChangeAspect="1"/>
            </p:cNvSpPr>
            <p:nvPr/>
          </p:nvSpPr>
          <p:spPr>
            <a:xfrm>
              <a:off x="338206" y="1374196"/>
              <a:ext cx="2160000" cy="21600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grpSp>
      <p:grpSp>
        <p:nvGrpSpPr>
          <p:cNvPr id="3" name="Groupe 2"/>
          <p:cNvGrpSpPr/>
          <p:nvPr/>
        </p:nvGrpSpPr>
        <p:grpSpPr>
          <a:xfrm>
            <a:off x="1677605" y="4214754"/>
            <a:ext cx="7758442" cy="2364252"/>
            <a:chOff x="1296605" y="4214761"/>
            <a:chExt cx="7758442" cy="2493274"/>
          </a:xfrm>
        </p:grpSpPr>
        <p:grpSp>
          <p:nvGrpSpPr>
            <p:cNvPr id="16" name="Groupe 15"/>
            <p:cNvGrpSpPr/>
            <p:nvPr/>
          </p:nvGrpSpPr>
          <p:grpSpPr>
            <a:xfrm>
              <a:off x="1296605" y="4257310"/>
              <a:ext cx="7758442" cy="2450725"/>
              <a:chOff x="1296605" y="4257310"/>
              <a:chExt cx="7758442" cy="2450725"/>
            </a:xfrm>
          </p:grpSpPr>
          <p:grpSp>
            <p:nvGrpSpPr>
              <p:cNvPr id="51" name="Group 23">
                <a:extLst>
                  <a:ext uri="{FF2B5EF4-FFF2-40B4-BE49-F238E27FC236}">
                    <a16:creationId xmlns:a16="http://schemas.microsoft.com/office/drawing/2014/main" id="{5B571855-3CCD-495D-B0FD-BAC705FF9595}"/>
                  </a:ext>
                </a:extLst>
              </p:cNvPr>
              <p:cNvGrpSpPr/>
              <p:nvPr/>
            </p:nvGrpSpPr>
            <p:grpSpPr>
              <a:xfrm>
                <a:off x="1296605" y="4257310"/>
                <a:ext cx="6702685" cy="2450725"/>
                <a:chOff x="1238036" y="4163887"/>
                <a:chExt cx="6702685" cy="2627553"/>
              </a:xfrm>
            </p:grpSpPr>
            <p:sp>
              <p:nvSpPr>
                <p:cNvPr id="52" name="Right Brace 60">
                  <a:extLst>
                    <a:ext uri="{FF2B5EF4-FFF2-40B4-BE49-F238E27FC236}">
                      <a16:creationId xmlns:a16="http://schemas.microsoft.com/office/drawing/2014/main" id="{B067FA5F-47B5-4960-8DF2-A20319FCF404}"/>
                    </a:ext>
                  </a:extLst>
                </p:cNvPr>
                <p:cNvSpPr/>
                <p:nvPr/>
              </p:nvSpPr>
              <p:spPr>
                <a:xfrm rot="16200000" flipV="1">
                  <a:off x="4387338" y="2092050"/>
                  <a:ext cx="288821" cy="6432513"/>
                </a:xfrm>
                <a:prstGeom prst="rightBrace">
                  <a:avLst>
                    <a:gd name="adj1" fmla="val 8333"/>
                    <a:gd name="adj2" fmla="val 783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grpSp>
              <p:nvGrpSpPr>
                <p:cNvPr id="53" name="Group 223">
                  <a:extLst>
                    <a:ext uri="{FF2B5EF4-FFF2-40B4-BE49-F238E27FC236}">
                      <a16:creationId xmlns:a16="http://schemas.microsoft.com/office/drawing/2014/main" id="{493AFB0E-2B0F-49B0-9B69-389A2D7CC7A8}"/>
                    </a:ext>
                  </a:extLst>
                </p:cNvPr>
                <p:cNvGrpSpPr/>
                <p:nvPr/>
              </p:nvGrpSpPr>
              <p:grpSpPr>
                <a:xfrm>
                  <a:off x="1238036" y="5478335"/>
                  <a:ext cx="6702685" cy="1313105"/>
                  <a:chOff x="1685310" y="5473683"/>
                  <a:chExt cx="6702685" cy="1313105"/>
                </a:xfrm>
              </p:grpSpPr>
              <p:grpSp>
                <p:nvGrpSpPr>
                  <p:cNvPr id="55" name="Group 3">
                    <a:extLst>
                      <a:ext uri="{FF2B5EF4-FFF2-40B4-BE49-F238E27FC236}">
                        <a16:creationId xmlns:a16="http://schemas.microsoft.com/office/drawing/2014/main" id="{66411D12-93ED-4370-8B31-919CA2D12C37}"/>
                      </a:ext>
                    </a:extLst>
                  </p:cNvPr>
                  <p:cNvGrpSpPr/>
                  <p:nvPr/>
                </p:nvGrpSpPr>
                <p:grpSpPr>
                  <a:xfrm>
                    <a:off x="4594289" y="5625399"/>
                    <a:ext cx="803673" cy="693080"/>
                    <a:chOff x="1348658" y="2847890"/>
                    <a:chExt cx="472749" cy="407694"/>
                  </a:xfrm>
                </p:grpSpPr>
                <p:grpSp>
                  <p:nvGrpSpPr>
                    <p:cNvPr id="94" name="Group 4">
                      <a:extLst>
                        <a:ext uri="{FF2B5EF4-FFF2-40B4-BE49-F238E27FC236}">
                          <a16:creationId xmlns:a16="http://schemas.microsoft.com/office/drawing/2014/main" id="{2208586B-611D-4F74-9091-5D744D9793D6}"/>
                        </a:ext>
                      </a:extLst>
                    </p:cNvPr>
                    <p:cNvGrpSpPr>
                      <a:grpSpLocks noChangeAspect="1"/>
                    </p:cNvGrpSpPr>
                    <p:nvPr/>
                  </p:nvGrpSpPr>
                  <p:grpSpPr>
                    <a:xfrm>
                      <a:off x="1411015" y="2847890"/>
                      <a:ext cx="348035" cy="398061"/>
                      <a:chOff x="5746670" y="1902009"/>
                      <a:chExt cx="1054045" cy="1205551"/>
                    </a:xfrm>
                  </p:grpSpPr>
                  <p:sp>
                    <p:nvSpPr>
                      <p:cNvPr id="96" name="Trapezoid 2051">
                        <a:extLst>
                          <a:ext uri="{FF2B5EF4-FFF2-40B4-BE49-F238E27FC236}">
                            <a16:creationId xmlns:a16="http://schemas.microsoft.com/office/drawing/2014/main" id="{314DF4AC-E10D-4D1A-8874-1830B10F392A}"/>
                          </a:ext>
                        </a:extLst>
                      </p:cNvPr>
                      <p:cNvSpPr/>
                      <p:nvPr/>
                    </p:nvSpPr>
                    <p:spPr>
                      <a:xfrm>
                        <a:off x="5942629" y="2455345"/>
                        <a:ext cx="661985" cy="652215"/>
                      </a:xfrm>
                      <a:custGeom>
                        <a:avLst/>
                        <a:gdLst>
                          <a:gd name="connsiteX0" fmla="*/ 0 w 397668"/>
                          <a:gd name="connsiteY0" fmla="*/ 647453 h 647453"/>
                          <a:gd name="connsiteX1" fmla="*/ 44646 w 397668"/>
                          <a:gd name="connsiteY1" fmla="*/ 0 h 647453"/>
                          <a:gd name="connsiteX2" fmla="*/ 353022 w 397668"/>
                          <a:gd name="connsiteY2" fmla="*/ 0 h 647453"/>
                          <a:gd name="connsiteX3" fmla="*/ 397668 w 397668"/>
                          <a:gd name="connsiteY3" fmla="*/ 647453 h 647453"/>
                          <a:gd name="connsiteX4" fmla="*/ 0 w 397668"/>
                          <a:gd name="connsiteY4" fmla="*/ 647453 h 647453"/>
                          <a:gd name="connsiteX0" fmla="*/ 0 w 550068"/>
                          <a:gd name="connsiteY0" fmla="*/ 654597 h 654597"/>
                          <a:gd name="connsiteX1" fmla="*/ 197046 w 550068"/>
                          <a:gd name="connsiteY1" fmla="*/ 0 h 654597"/>
                          <a:gd name="connsiteX2" fmla="*/ 505422 w 550068"/>
                          <a:gd name="connsiteY2" fmla="*/ 0 h 654597"/>
                          <a:gd name="connsiteX3" fmla="*/ 550068 w 550068"/>
                          <a:gd name="connsiteY3" fmla="*/ 647453 h 654597"/>
                          <a:gd name="connsiteX4" fmla="*/ 0 w 550068"/>
                          <a:gd name="connsiteY4" fmla="*/ 654597 h 654597"/>
                          <a:gd name="connsiteX0" fmla="*/ 0 w 638174"/>
                          <a:gd name="connsiteY0" fmla="*/ 654597 h 654597"/>
                          <a:gd name="connsiteX1" fmla="*/ 197046 w 638174"/>
                          <a:gd name="connsiteY1" fmla="*/ 0 h 654597"/>
                          <a:gd name="connsiteX2" fmla="*/ 505422 w 638174"/>
                          <a:gd name="connsiteY2" fmla="*/ 0 h 654597"/>
                          <a:gd name="connsiteX3" fmla="*/ 638174 w 638174"/>
                          <a:gd name="connsiteY3" fmla="*/ 647453 h 654597"/>
                          <a:gd name="connsiteX4" fmla="*/ 0 w 638174"/>
                          <a:gd name="connsiteY4" fmla="*/ 654597 h 654597"/>
                          <a:gd name="connsiteX0" fmla="*/ 0 w 638174"/>
                          <a:gd name="connsiteY0" fmla="*/ 654597 h 654597"/>
                          <a:gd name="connsiteX1" fmla="*/ 197046 w 638174"/>
                          <a:gd name="connsiteY1" fmla="*/ 0 h 654597"/>
                          <a:gd name="connsiteX2" fmla="*/ 433984 w 638174"/>
                          <a:gd name="connsiteY2" fmla="*/ 2382 h 654597"/>
                          <a:gd name="connsiteX3" fmla="*/ 638174 w 638174"/>
                          <a:gd name="connsiteY3" fmla="*/ 647453 h 654597"/>
                          <a:gd name="connsiteX4" fmla="*/ 0 w 638174"/>
                          <a:gd name="connsiteY4" fmla="*/ 654597 h 654597"/>
                          <a:gd name="connsiteX0" fmla="*/ 0 w 650080"/>
                          <a:gd name="connsiteY0" fmla="*/ 654597 h 654597"/>
                          <a:gd name="connsiteX1" fmla="*/ 197046 w 650080"/>
                          <a:gd name="connsiteY1" fmla="*/ 0 h 654597"/>
                          <a:gd name="connsiteX2" fmla="*/ 433984 w 650080"/>
                          <a:gd name="connsiteY2" fmla="*/ 2382 h 654597"/>
                          <a:gd name="connsiteX3" fmla="*/ 650080 w 650080"/>
                          <a:gd name="connsiteY3" fmla="*/ 647453 h 654597"/>
                          <a:gd name="connsiteX4" fmla="*/ 0 w 650080"/>
                          <a:gd name="connsiteY4" fmla="*/ 654597 h 654597"/>
                          <a:gd name="connsiteX0" fmla="*/ 0 w 659605"/>
                          <a:gd name="connsiteY0" fmla="*/ 652215 h 652215"/>
                          <a:gd name="connsiteX1" fmla="*/ 206571 w 659605"/>
                          <a:gd name="connsiteY1" fmla="*/ 0 h 652215"/>
                          <a:gd name="connsiteX2" fmla="*/ 443509 w 659605"/>
                          <a:gd name="connsiteY2" fmla="*/ 2382 h 652215"/>
                          <a:gd name="connsiteX3" fmla="*/ 659605 w 659605"/>
                          <a:gd name="connsiteY3" fmla="*/ 647453 h 652215"/>
                          <a:gd name="connsiteX4" fmla="*/ 0 w 659605"/>
                          <a:gd name="connsiteY4" fmla="*/ 652215 h 652215"/>
                          <a:gd name="connsiteX0" fmla="*/ 0 w 664367"/>
                          <a:gd name="connsiteY0" fmla="*/ 652215 h 652215"/>
                          <a:gd name="connsiteX1" fmla="*/ 206571 w 664367"/>
                          <a:gd name="connsiteY1" fmla="*/ 0 h 652215"/>
                          <a:gd name="connsiteX2" fmla="*/ 443509 w 664367"/>
                          <a:gd name="connsiteY2" fmla="*/ 2382 h 652215"/>
                          <a:gd name="connsiteX3" fmla="*/ 664367 w 664367"/>
                          <a:gd name="connsiteY3" fmla="*/ 647453 h 652215"/>
                          <a:gd name="connsiteX4" fmla="*/ 0 w 664367"/>
                          <a:gd name="connsiteY4" fmla="*/ 652215 h 652215"/>
                          <a:gd name="connsiteX0" fmla="*/ 0 w 661985"/>
                          <a:gd name="connsiteY0" fmla="*/ 652215 h 652215"/>
                          <a:gd name="connsiteX1" fmla="*/ 206571 w 661985"/>
                          <a:gd name="connsiteY1" fmla="*/ 0 h 652215"/>
                          <a:gd name="connsiteX2" fmla="*/ 443509 w 661985"/>
                          <a:gd name="connsiteY2" fmla="*/ 2382 h 652215"/>
                          <a:gd name="connsiteX3" fmla="*/ 661985 w 661985"/>
                          <a:gd name="connsiteY3" fmla="*/ 652215 h 652215"/>
                          <a:gd name="connsiteX4" fmla="*/ 0 w 661985"/>
                          <a:gd name="connsiteY4" fmla="*/ 652215 h 65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985" h="652215">
                            <a:moveTo>
                              <a:pt x="0" y="652215"/>
                            </a:moveTo>
                            <a:lnTo>
                              <a:pt x="206571" y="0"/>
                            </a:lnTo>
                            <a:lnTo>
                              <a:pt x="443509" y="2382"/>
                            </a:lnTo>
                            <a:lnTo>
                              <a:pt x="661985" y="652215"/>
                            </a:lnTo>
                            <a:lnTo>
                              <a:pt x="0" y="652215"/>
                            </a:lnTo>
                            <a:close/>
                          </a:path>
                        </a:pathLst>
                      </a:cu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97" name="Rectangle 96">
                        <a:extLst>
                          <a:ext uri="{FF2B5EF4-FFF2-40B4-BE49-F238E27FC236}">
                            <a16:creationId xmlns:a16="http://schemas.microsoft.com/office/drawing/2014/main" id="{5D6CBB66-F937-471C-8B32-5E71CD43DBDA}"/>
                          </a:ext>
                        </a:extLst>
                      </p:cNvPr>
                      <p:cNvSpPr/>
                      <p:nvPr/>
                    </p:nvSpPr>
                    <p:spPr>
                      <a:xfrm>
                        <a:off x="6153818" y="1902009"/>
                        <a:ext cx="239606" cy="553417"/>
                      </a:xfrm>
                      <a:prstGeom prst="rect">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cxnSp>
                    <p:nvCxnSpPr>
                      <p:cNvPr id="98" name="Straight Connector 8">
                        <a:extLst>
                          <a:ext uri="{FF2B5EF4-FFF2-40B4-BE49-F238E27FC236}">
                            <a16:creationId xmlns:a16="http://schemas.microsoft.com/office/drawing/2014/main" id="{B4CD04AA-B85A-43F0-AEB8-19AE9AE83A1E}"/>
                          </a:ext>
                        </a:extLst>
                      </p:cNvPr>
                      <p:cNvCxnSpPr>
                        <a:cxnSpLocks/>
                      </p:cNvCxnSpPr>
                      <p:nvPr/>
                    </p:nvCxnSpPr>
                    <p:spPr>
                      <a:xfrm>
                        <a:off x="6153818" y="2100519"/>
                        <a:ext cx="23960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9" name="Straight Connector 9">
                        <a:extLst>
                          <a:ext uri="{FF2B5EF4-FFF2-40B4-BE49-F238E27FC236}">
                            <a16:creationId xmlns:a16="http://schemas.microsoft.com/office/drawing/2014/main" id="{72B8B929-2ABE-4C38-900C-4D70E8EFD5B5}"/>
                          </a:ext>
                        </a:extLst>
                      </p:cNvPr>
                      <p:cNvCxnSpPr>
                        <a:cxnSpLocks/>
                      </p:cNvCxnSpPr>
                      <p:nvPr/>
                    </p:nvCxnSpPr>
                    <p:spPr>
                      <a:xfrm>
                        <a:off x="6153818" y="2265086"/>
                        <a:ext cx="239606"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traight Connector 10">
                        <a:extLst>
                          <a:ext uri="{FF2B5EF4-FFF2-40B4-BE49-F238E27FC236}">
                            <a16:creationId xmlns:a16="http://schemas.microsoft.com/office/drawing/2014/main" id="{5DDFED01-D7D7-48D1-A4D2-49D1618048F7}"/>
                          </a:ext>
                        </a:extLst>
                      </p:cNvPr>
                      <p:cNvCxnSpPr>
                        <a:cxnSpLocks/>
                      </p:cNvCxnSpPr>
                      <p:nvPr/>
                    </p:nvCxnSpPr>
                    <p:spPr>
                      <a:xfrm>
                        <a:off x="6158043" y="2264895"/>
                        <a:ext cx="235381" cy="19045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1">
                        <a:extLst>
                          <a:ext uri="{FF2B5EF4-FFF2-40B4-BE49-F238E27FC236}">
                            <a16:creationId xmlns:a16="http://schemas.microsoft.com/office/drawing/2014/main" id="{A54FEE39-6AC6-43B5-95BF-481626B37AD8}"/>
                          </a:ext>
                        </a:extLst>
                      </p:cNvPr>
                      <p:cNvCxnSpPr>
                        <a:cxnSpLocks/>
                      </p:cNvCxnSpPr>
                      <p:nvPr/>
                    </p:nvCxnSpPr>
                    <p:spPr>
                      <a:xfrm flipH="1">
                        <a:off x="6155460" y="2262371"/>
                        <a:ext cx="235381" cy="19045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2">
                        <a:extLst>
                          <a:ext uri="{FF2B5EF4-FFF2-40B4-BE49-F238E27FC236}">
                            <a16:creationId xmlns:a16="http://schemas.microsoft.com/office/drawing/2014/main" id="{C03E8E95-D930-4911-98F5-009F6ECE25E2}"/>
                          </a:ext>
                        </a:extLst>
                      </p:cNvPr>
                      <p:cNvCxnSpPr>
                        <a:cxnSpLocks/>
                      </p:cNvCxnSpPr>
                      <p:nvPr/>
                    </p:nvCxnSpPr>
                    <p:spPr>
                      <a:xfrm>
                        <a:off x="6155459" y="1910307"/>
                        <a:ext cx="235380" cy="19045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3">
                        <a:extLst>
                          <a:ext uri="{FF2B5EF4-FFF2-40B4-BE49-F238E27FC236}">
                            <a16:creationId xmlns:a16="http://schemas.microsoft.com/office/drawing/2014/main" id="{E5BBC6C3-0DB2-4064-96F9-4B6FC1E5BA90}"/>
                          </a:ext>
                        </a:extLst>
                      </p:cNvPr>
                      <p:cNvCxnSpPr>
                        <a:cxnSpLocks/>
                      </p:cNvCxnSpPr>
                      <p:nvPr/>
                    </p:nvCxnSpPr>
                    <p:spPr>
                      <a:xfrm flipH="1">
                        <a:off x="6152876" y="1907783"/>
                        <a:ext cx="235380" cy="19045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4" name="Right Triangle 14">
                        <a:extLst>
                          <a:ext uri="{FF2B5EF4-FFF2-40B4-BE49-F238E27FC236}">
                            <a16:creationId xmlns:a16="http://schemas.microsoft.com/office/drawing/2014/main" id="{80AD4456-61C7-4957-89E5-F4C183DC49F6}"/>
                          </a:ext>
                        </a:extLst>
                      </p:cNvPr>
                      <p:cNvSpPr/>
                      <p:nvPr/>
                    </p:nvSpPr>
                    <p:spPr>
                      <a:xfrm>
                        <a:off x="6395680" y="2261229"/>
                        <a:ext cx="405035" cy="192734"/>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05" name="Right Triangle 15">
                        <a:extLst>
                          <a:ext uri="{FF2B5EF4-FFF2-40B4-BE49-F238E27FC236}">
                            <a16:creationId xmlns:a16="http://schemas.microsoft.com/office/drawing/2014/main" id="{2F2E7A4C-4531-4E11-9F20-9E7F7B66720B}"/>
                          </a:ext>
                        </a:extLst>
                      </p:cNvPr>
                      <p:cNvSpPr/>
                      <p:nvPr/>
                    </p:nvSpPr>
                    <p:spPr>
                      <a:xfrm flipH="1">
                        <a:off x="5746670" y="2261983"/>
                        <a:ext cx="405035" cy="192734"/>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06" name="Right Triangle 16">
                        <a:extLst>
                          <a:ext uri="{FF2B5EF4-FFF2-40B4-BE49-F238E27FC236}">
                            <a16:creationId xmlns:a16="http://schemas.microsoft.com/office/drawing/2014/main" id="{E9223932-459F-4172-B3A3-CAB3C10E3774}"/>
                          </a:ext>
                        </a:extLst>
                      </p:cNvPr>
                      <p:cNvSpPr/>
                      <p:nvPr/>
                    </p:nvSpPr>
                    <p:spPr>
                      <a:xfrm flipH="1">
                        <a:off x="5882828" y="1933391"/>
                        <a:ext cx="272631" cy="186493"/>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sp>
                    <p:nvSpPr>
                      <p:cNvPr id="107" name="Right Triangle 17">
                        <a:extLst>
                          <a:ext uri="{FF2B5EF4-FFF2-40B4-BE49-F238E27FC236}">
                            <a16:creationId xmlns:a16="http://schemas.microsoft.com/office/drawing/2014/main" id="{C81CFAE8-B284-4C84-8ED0-9A8A6395C981}"/>
                          </a:ext>
                        </a:extLst>
                      </p:cNvPr>
                      <p:cNvSpPr/>
                      <p:nvPr/>
                    </p:nvSpPr>
                    <p:spPr>
                      <a:xfrm>
                        <a:off x="6395067" y="1932192"/>
                        <a:ext cx="272631" cy="186493"/>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cxnSp>
                    <p:nvCxnSpPr>
                      <p:cNvPr id="108" name="Straight Connector 18">
                        <a:extLst>
                          <a:ext uri="{FF2B5EF4-FFF2-40B4-BE49-F238E27FC236}">
                            <a16:creationId xmlns:a16="http://schemas.microsoft.com/office/drawing/2014/main" id="{5AB4C4DE-57BA-49F4-850B-8B9FB30521BF}"/>
                          </a:ext>
                        </a:extLst>
                      </p:cNvPr>
                      <p:cNvCxnSpPr>
                        <a:cxnSpLocks noChangeAspect="1"/>
                      </p:cNvCxnSpPr>
                      <p:nvPr/>
                    </p:nvCxnSpPr>
                    <p:spPr>
                      <a:xfrm>
                        <a:off x="6138989" y="2514979"/>
                        <a:ext cx="360000" cy="291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9">
                        <a:extLst>
                          <a:ext uri="{FF2B5EF4-FFF2-40B4-BE49-F238E27FC236}">
                            <a16:creationId xmlns:a16="http://schemas.microsoft.com/office/drawing/2014/main" id="{F40AFFC9-E425-4229-A803-384AD7120AAB}"/>
                          </a:ext>
                        </a:extLst>
                      </p:cNvPr>
                      <p:cNvCxnSpPr>
                        <a:cxnSpLocks noChangeAspect="1"/>
                      </p:cNvCxnSpPr>
                      <p:nvPr/>
                    </p:nvCxnSpPr>
                    <p:spPr>
                      <a:xfrm flipH="1">
                        <a:off x="6049265" y="2521902"/>
                        <a:ext cx="360000" cy="291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20">
                        <a:extLst>
                          <a:ext uri="{FF2B5EF4-FFF2-40B4-BE49-F238E27FC236}">
                            <a16:creationId xmlns:a16="http://schemas.microsoft.com/office/drawing/2014/main" id="{6500ED4C-56DE-42AB-A4E5-FE99278E401C}"/>
                          </a:ext>
                        </a:extLst>
                      </p:cNvPr>
                      <p:cNvCxnSpPr>
                        <a:cxnSpLocks noChangeAspect="1"/>
                        <a:endCxn id="96" idx="3"/>
                      </p:cNvCxnSpPr>
                      <p:nvPr/>
                    </p:nvCxnSpPr>
                    <p:spPr>
                      <a:xfrm>
                        <a:off x="6041776" y="2810283"/>
                        <a:ext cx="562838" cy="297277"/>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21">
                        <a:extLst>
                          <a:ext uri="{FF2B5EF4-FFF2-40B4-BE49-F238E27FC236}">
                            <a16:creationId xmlns:a16="http://schemas.microsoft.com/office/drawing/2014/main" id="{0530C18F-D477-408A-8BE1-FB39E010EE34}"/>
                          </a:ext>
                        </a:extLst>
                      </p:cNvPr>
                      <p:cNvCxnSpPr>
                        <a:cxnSpLocks noChangeAspect="1"/>
                      </p:cNvCxnSpPr>
                      <p:nvPr/>
                    </p:nvCxnSpPr>
                    <p:spPr>
                      <a:xfrm flipH="1">
                        <a:off x="5946039" y="2809352"/>
                        <a:ext cx="562838" cy="297277"/>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5">
                      <a:extLst>
                        <a:ext uri="{FF2B5EF4-FFF2-40B4-BE49-F238E27FC236}">
                          <a16:creationId xmlns:a16="http://schemas.microsoft.com/office/drawing/2014/main" id="{BDC15B15-4CF6-4E8A-864B-C64C79A999E5}"/>
                        </a:ext>
                      </a:extLst>
                    </p:cNvPr>
                    <p:cNvCxnSpPr>
                      <a:cxnSpLocks/>
                    </p:cNvCxnSpPr>
                    <p:nvPr/>
                  </p:nvCxnSpPr>
                  <p:spPr>
                    <a:xfrm flipH="1">
                      <a:off x="1348658" y="3255584"/>
                      <a:ext cx="472749"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6" name="Rectangle: Rounded Corners 22">
                    <a:extLst>
                      <a:ext uri="{FF2B5EF4-FFF2-40B4-BE49-F238E27FC236}">
                        <a16:creationId xmlns:a16="http://schemas.microsoft.com/office/drawing/2014/main" id="{E0CF50A8-1CC7-4CFD-9C79-BC3017F63130}"/>
                      </a:ext>
                    </a:extLst>
                  </p:cNvPr>
                  <p:cNvSpPr/>
                  <p:nvPr/>
                </p:nvSpPr>
                <p:spPr>
                  <a:xfrm>
                    <a:off x="4581225" y="5473683"/>
                    <a:ext cx="795600" cy="979200"/>
                  </a:xfrm>
                  <a:prstGeom prst="roundRect">
                    <a:avLst/>
                  </a:prstGeom>
                  <a:solidFill>
                    <a:schemeClr val="bg1">
                      <a:alpha val="56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sz="800" b="1" i="0" dirty="0">
                      <a:solidFill>
                        <a:prstClr val="black"/>
                      </a:solidFill>
                      <a:latin typeface="Arial" panose="020B0604020202020204" pitchFamily="34" charset="0"/>
                      <a:cs typeface="Arial" panose="020B0604020202020204" pitchFamily="34" charset="0"/>
                    </a:endParaRPr>
                  </a:p>
                </p:txBody>
              </p:sp>
              <p:sp>
                <p:nvSpPr>
                  <p:cNvPr id="57" name="Rectangle: Rounded Corners 62">
                    <a:extLst>
                      <a:ext uri="{FF2B5EF4-FFF2-40B4-BE49-F238E27FC236}">
                        <a16:creationId xmlns:a16="http://schemas.microsoft.com/office/drawing/2014/main" id="{C4E1CE08-0DA1-4959-AB6E-A67945A9FB36}"/>
                      </a:ext>
                    </a:extLst>
                  </p:cNvPr>
                  <p:cNvSpPr/>
                  <p:nvPr/>
                </p:nvSpPr>
                <p:spPr>
                  <a:xfrm>
                    <a:off x="1762767" y="5473683"/>
                    <a:ext cx="795600" cy="979200"/>
                  </a:xfrm>
                  <a:prstGeom prst="round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58" name="Rectangle: Rounded Corners 63">
                    <a:extLst>
                      <a:ext uri="{FF2B5EF4-FFF2-40B4-BE49-F238E27FC236}">
                        <a16:creationId xmlns:a16="http://schemas.microsoft.com/office/drawing/2014/main" id="{CCDC5D82-2DBC-48A6-87E4-B59766FD5327}"/>
                      </a:ext>
                    </a:extLst>
                  </p:cNvPr>
                  <p:cNvSpPr/>
                  <p:nvPr/>
                </p:nvSpPr>
                <p:spPr>
                  <a:xfrm>
                    <a:off x="3171996" y="5473683"/>
                    <a:ext cx="795600" cy="979200"/>
                  </a:xfrm>
                  <a:prstGeom prst="round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59" name="Rectangle: Rounded Corners 64">
                    <a:extLst>
                      <a:ext uri="{FF2B5EF4-FFF2-40B4-BE49-F238E27FC236}">
                        <a16:creationId xmlns:a16="http://schemas.microsoft.com/office/drawing/2014/main" id="{36B9F9CA-18BA-432B-86C2-C9D393ABC92B}"/>
                      </a:ext>
                    </a:extLst>
                  </p:cNvPr>
                  <p:cNvSpPr/>
                  <p:nvPr/>
                </p:nvSpPr>
                <p:spPr>
                  <a:xfrm>
                    <a:off x="5990453" y="5473683"/>
                    <a:ext cx="795600" cy="979200"/>
                  </a:xfrm>
                  <a:prstGeom prst="round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b="1" i="0" dirty="0">
                      <a:solidFill>
                        <a:prstClr val="white"/>
                      </a:solidFill>
                      <a:latin typeface="Calibri"/>
                    </a:endParaRPr>
                  </a:p>
                </p:txBody>
              </p:sp>
              <p:sp>
                <p:nvSpPr>
                  <p:cNvPr id="60" name="TextBox 86">
                    <a:extLst>
                      <a:ext uri="{FF2B5EF4-FFF2-40B4-BE49-F238E27FC236}">
                        <a16:creationId xmlns:a16="http://schemas.microsoft.com/office/drawing/2014/main" id="{A899AB35-6B57-47B4-8560-5761B7314CE0}"/>
                      </a:ext>
                    </a:extLst>
                  </p:cNvPr>
                  <p:cNvSpPr txBox="1"/>
                  <p:nvPr/>
                </p:nvSpPr>
                <p:spPr>
                  <a:xfrm>
                    <a:off x="1685310" y="6456804"/>
                    <a:ext cx="931665" cy="329984"/>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70AD47"/>
                        </a:solidFill>
                        <a:latin typeface="Arial" panose="020B0604020202020204" pitchFamily="34" charset="0"/>
                        <a:ea typeface="宋体" panose="02010600030101010101" pitchFamily="2" charset="-122"/>
                      </a:rPr>
                      <a:t>Durability</a:t>
                    </a:r>
                    <a:endParaRPr lang="en-HK" sz="1400" i="0" dirty="0">
                      <a:solidFill>
                        <a:srgbClr val="70AD47"/>
                      </a:solidFill>
                      <a:latin typeface="Arial" panose="020B0604020202020204" pitchFamily="34" charset="0"/>
                    </a:endParaRPr>
                  </a:p>
                </p:txBody>
              </p:sp>
              <p:sp>
                <p:nvSpPr>
                  <p:cNvPr id="61" name="TextBox 87">
                    <a:extLst>
                      <a:ext uri="{FF2B5EF4-FFF2-40B4-BE49-F238E27FC236}">
                        <a16:creationId xmlns:a16="http://schemas.microsoft.com/office/drawing/2014/main" id="{49F4DFB1-372D-44AF-A60F-567CC4552005}"/>
                      </a:ext>
                    </a:extLst>
                  </p:cNvPr>
                  <p:cNvSpPr txBox="1"/>
                  <p:nvPr/>
                </p:nvSpPr>
                <p:spPr>
                  <a:xfrm>
                    <a:off x="3214596" y="6456804"/>
                    <a:ext cx="692818" cy="329984"/>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C00000"/>
                        </a:solidFill>
                        <a:latin typeface="Arial" panose="020B0604020202020204" pitchFamily="34" charset="0"/>
                        <a:ea typeface="宋体" panose="02010600030101010101" pitchFamily="2" charset="-122"/>
                      </a:rPr>
                      <a:t>Safety</a:t>
                    </a:r>
                    <a:endParaRPr lang="en-HK" sz="1400" i="0" dirty="0">
                      <a:solidFill>
                        <a:srgbClr val="C00000"/>
                      </a:solidFill>
                      <a:latin typeface="Arial" panose="020B0604020202020204" pitchFamily="34" charset="0"/>
                    </a:endParaRPr>
                  </a:p>
                </p:txBody>
              </p:sp>
              <p:sp>
                <p:nvSpPr>
                  <p:cNvPr id="62" name="TextBox 88">
                    <a:extLst>
                      <a:ext uri="{FF2B5EF4-FFF2-40B4-BE49-F238E27FC236}">
                        <a16:creationId xmlns:a16="http://schemas.microsoft.com/office/drawing/2014/main" id="{2F84342C-1B03-41E8-AC53-D66DAE792936}"/>
                      </a:ext>
                    </a:extLst>
                  </p:cNvPr>
                  <p:cNvSpPr txBox="1"/>
                  <p:nvPr/>
                </p:nvSpPr>
                <p:spPr>
                  <a:xfrm>
                    <a:off x="4425305" y="6456804"/>
                    <a:ext cx="1099980" cy="329984"/>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203864"/>
                        </a:solidFill>
                        <a:latin typeface="Arial" panose="020B0604020202020204" pitchFamily="34" charset="0"/>
                        <a:ea typeface="宋体" panose="02010600030101010101" pitchFamily="2" charset="-122"/>
                      </a:rPr>
                      <a:t>Lifetime x 2</a:t>
                    </a:r>
                    <a:endParaRPr lang="en-HK" sz="1400" i="0" dirty="0">
                      <a:solidFill>
                        <a:srgbClr val="203864"/>
                      </a:solidFill>
                      <a:latin typeface="Arial" panose="020B0604020202020204" pitchFamily="34" charset="0"/>
                    </a:endParaRPr>
                  </a:p>
                </p:txBody>
              </p:sp>
              <p:sp>
                <p:nvSpPr>
                  <p:cNvPr id="63" name="TextBox 89">
                    <a:extLst>
                      <a:ext uri="{FF2B5EF4-FFF2-40B4-BE49-F238E27FC236}">
                        <a16:creationId xmlns:a16="http://schemas.microsoft.com/office/drawing/2014/main" id="{24E3ECE6-E51D-4013-8E4B-EBA200791388}"/>
                      </a:ext>
                    </a:extLst>
                  </p:cNvPr>
                  <p:cNvSpPr txBox="1"/>
                  <p:nvPr/>
                </p:nvSpPr>
                <p:spPr>
                  <a:xfrm>
                    <a:off x="5794415" y="6456804"/>
                    <a:ext cx="1200970" cy="329984"/>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7AAEDD"/>
                        </a:solidFill>
                        <a:latin typeface="Arial" panose="020B0604020202020204" pitchFamily="34" charset="0"/>
                        <a:ea typeface="宋体" panose="02010600030101010101" pitchFamily="2" charset="-122"/>
                      </a:rPr>
                      <a:t>Predictability</a:t>
                    </a:r>
                  </a:p>
                </p:txBody>
              </p:sp>
              <p:sp>
                <p:nvSpPr>
                  <p:cNvPr id="64" name="TextBox 90">
                    <a:extLst>
                      <a:ext uri="{FF2B5EF4-FFF2-40B4-BE49-F238E27FC236}">
                        <a16:creationId xmlns:a16="http://schemas.microsoft.com/office/drawing/2014/main" id="{4BEA80BC-7672-4CC2-8256-41727F8122F8}"/>
                      </a:ext>
                    </a:extLst>
                  </p:cNvPr>
                  <p:cNvSpPr txBox="1"/>
                  <p:nvPr/>
                </p:nvSpPr>
                <p:spPr>
                  <a:xfrm>
                    <a:off x="7230370" y="6456804"/>
                    <a:ext cx="1157625" cy="329984"/>
                  </a:xfrm>
                  <a:prstGeom prst="rect">
                    <a:avLst/>
                  </a:prstGeom>
                  <a:noFill/>
                </p:spPr>
                <p:txBody>
                  <a:bodyPr wrap="none" rtlCol="0">
                    <a:spAutoFit/>
                  </a:bodyPr>
                  <a:lstStyle/>
                  <a:p>
                    <a:pPr algn="ctr" fontAlgn="auto">
                      <a:spcBef>
                        <a:spcPts val="0"/>
                      </a:spcBef>
                      <a:spcAft>
                        <a:spcPts val="0"/>
                      </a:spcAft>
                      <a:defRPr/>
                    </a:pPr>
                    <a:r>
                      <a:rPr lang="en-US" altLang="zh-CN" sz="1400" i="0" dirty="0">
                        <a:solidFill>
                          <a:srgbClr val="FFC000"/>
                        </a:solidFill>
                        <a:latin typeface="Arial" panose="020B0604020202020204" pitchFamily="34" charset="0"/>
                        <a:ea typeface="宋体" panose="02010600030101010101" pitchFamily="2" charset="-122"/>
                      </a:rPr>
                      <a:t>Efficient use</a:t>
                    </a:r>
                    <a:endParaRPr lang="en-HK" sz="1400" i="0" dirty="0">
                      <a:solidFill>
                        <a:srgbClr val="FFC000"/>
                      </a:solidFill>
                      <a:latin typeface="Arial" panose="020B0604020202020204" pitchFamily="34" charset="0"/>
                    </a:endParaRPr>
                  </a:p>
                </p:txBody>
              </p:sp>
              <p:grpSp>
                <p:nvGrpSpPr>
                  <p:cNvPr id="65" name="Group 91">
                    <a:extLst>
                      <a:ext uri="{FF2B5EF4-FFF2-40B4-BE49-F238E27FC236}">
                        <a16:creationId xmlns:a16="http://schemas.microsoft.com/office/drawing/2014/main" id="{D941AB53-23E4-4A17-A99D-8A0CB808F5A7}"/>
                      </a:ext>
                    </a:extLst>
                  </p:cNvPr>
                  <p:cNvGrpSpPr/>
                  <p:nvPr/>
                </p:nvGrpSpPr>
                <p:grpSpPr>
                  <a:xfrm>
                    <a:off x="7593127" y="5604433"/>
                    <a:ext cx="408712" cy="717704"/>
                    <a:chOff x="2731316" y="2828656"/>
                    <a:chExt cx="240419" cy="422179"/>
                  </a:xfrm>
                </p:grpSpPr>
                <p:grpSp>
                  <p:nvGrpSpPr>
                    <p:cNvPr id="90" name="Group 92">
                      <a:extLst>
                        <a:ext uri="{FF2B5EF4-FFF2-40B4-BE49-F238E27FC236}">
                          <a16:creationId xmlns:a16="http://schemas.microsoft.com/office/drawing/2014/main" id="{62866C65-F443-447C-85BA-DF7B91670B38}"/>
                        </a:ext>
                      </a:extLst>
                    </p:cNvPr>
                    <p:cNvGrpSpPr/>
                    <p:nvPr/>
                  </p:nvGrpSpPr>
                  <p:grpSpPr>
                    <a:xfrm>
                      <a:off x="2731316" y="2828656"/>
                      <a:ext cx="240419" cy="422179"/>
                      <a:chOff x="2731316" y="2854017"/>
                      <a:chExt cx="240419" cy="422179"/>
                    </a:xfrm>
                  </p:grpSpPr>
                  <p:sp>
                    <p:nvSpPr>
                      <p:cNvPr id="92" name="Rectangle: Rounded Corners 94">
                        <a:extLst>
                          <a:ext uri="{FF2B5EF4-FFF2-40B4-BE49-F238E27FC236}">
                            <a16:creationId xmlns:a16="http://schemas.microsoft.com/office/drawing/2014/main" id="{E1F00021-9146-440D-8B55-4EF201D38F45}"/>
                          </a:ext>
                        </a:extLst>
                      </p:cNvPr>
                      <p:cNvSpPr/>
                      <p:nvPr/>
                    </p:nvSpPr>
                    <p:spPr>
                      <a:xfrm rot="16200000">
                        <a:off x="2659335" y="2963795"/>
                        <a:ext cx="384382" cy="240419"/>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93" name="Rectangle: Rounded Corners 95">
                        <a:extLst>
                          <a:ext uri="{FF2B5EF4-FFF2-40B4-BE49-F238E27FC236}">
                            <a16:creationId xmlns:a16="http://schemas.microsoft.com/office/drawing/2014/main" id="{80F9792D-E16A-46D7-929F-1E6D50813D9D}"/>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pic>
                  <p:nvPicPr>
                    <p:cNvPr id="91" name="Picture 93" descr="Shape, arrow&#10;&#10;Description automatically generated">
                      <a:extLst>
                        <a:ext uri="{FF2B5EF4-FFF2-40B4-BE49-F238E27FC236}">
                          <a16:creationId xmlns:a16="http://schemas.microsoft.com/office/drawing/2014/main" id="{504DBE59-BBD2-4420-A6FA-E616813F5189}"/>
                        </a:ext>
                      </a:extLst>
                    </p:cNvPr>
                    <p:cNvPicPr>
                      <a:picLocks noChangeAspect="1"/>
                    </p:cNvPicPr>
                    <p:nvPr/>
                  </p:nvPicPr>
                  <p:blipFill>
                    <a:blip r:embed="rId7"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806998" y="2959278"/>
                      <a:ext cx="89055" cy="193182"/>
                    </a:xfrm>
                    <a:prstGeom prst="rect">
                      <a:avLst/>
                    </a:prstGeom>
                    <a:noFill/>
                  </p:spPr>
                </p:pic>
              </p:grpSp>
              <p:sp>
                <p:nvSpPr>
                  <p:cNvPr id="66" name="Rectangle: Rounded Corners 96">
                    <a:extLst>
                      <a:ext uri="{FF2B5EF4-FFF2-40B4-BE49-F238E27FC236}">
                        <a16:creationId xmlns:a16="http://schemas.microsoft.com/office/drawing/2014/main" id="{A5C31743-9EAA-415F-A309-0D5B8923D289}"/>
                      </a:ext>
                    </a:extLst>
                  </p:cNvPr>
                  <p:cNvSpPr/>
                  <p:nvPr/>
                </p:nvSpPr>
                <p:spPr>
                  <a:xfrm>
                    <a:off x="7399681" y="5473683"/>
                    <a:ext cx="795600" cy="979200"/>
                  </a:xfrm>
                  <a:prstGeom prst="roundRect">
                    <a:avLst/>
                  </a:prstGeom>
                  <a:solidFill>
                    <a:schemeClr val="bg1">
                      <a:alpha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HK" b="1" i="0" dirty="0">
                        <a:solidFill>
                          <a:prstClr val="white"/>
                        </a:solidFill>
                        <a:latin typeface="Calibri"/>
                      </a:rPr>
                      <a:t>0</a:t>
                    </a:r>
                  </a:p>
                </p:txBody>
              </p:sp>
              <p:grpSp>
                <p:nvGrpSpPr>
                  <p:cNvPr id="67" name="Group 97">
                    <a:extLst>
                      <a:ext uri="{FF2B5EF4-FFF2-40B4-BE49-F238E27FC236}">
                        <a16:creationId xmlns:a16="http://schemas.microsoft.com/office/drawing/2014/main" id="{20DAA9BD-18AA-4951-809F-3986BED37868}"/>
                      </a:ext>
                    </a:extLst>
                  </p:cNvPr>
                  <p:cNvGrpSpPr>
                    <a:grpSpLocks noChangeAspect="1"/>
                  </p:cNvGrpSpPr>
                  <p:nvPr/>
                </p:nvGrpSpPr>
                <p:grpSpPr>
                  <a:xfrm>
                    <a:off x="7696171" y="5785381"/>
                    <a:ext cx="202620" cy="355803"/>
                    <a:chOff x="3319179" y="3108643"/>
                    <a:chExt cx="240419" cy="422179"/>
                  </a:xfrm>
                </p:grpSpPr>
                <p:grpSp>
                  <p:nvGrpSpPr>
                    <p:cNvPr id="86" name="Group 98">
                      <a:extLst>
                        <a:ext uri="{FF2B5EF4-FFF2-40B4-BE49-F238E27FC236}">
                          <a16:creationId xmlns:a16="http://schemas.microsoft.com/office/drawing/2014/main" id="{C1893E67-03BA-4678-850A-25857EA8D6B8}"/>
                        </a:ext>
                      </a:extLst>
                    </p:cNvPr>
                    <p:cNvGrpSpPr/>
                    <p:nvPr/>
                  </p:nvGrpSpPr>
                  <p:grpSpPr>
                    <a:xfrm>
                      <a:off x="3319179" y="3108643"/>
                      <a:ext cx="240419" cy="422179"/>
                      <a:chOff x="2731316" y="2854017"/>
                      <a:chExt cx="240419" cy="422179"/>
                    </a:xfrm>
                  </p:grpSpPr>
                  <p:sp>
                    <p:nvSpPr>
                      <p:cNvPr id="88" name="Rectangle: Rounded Corners 100">
                        <a:extLst>
                          <a:ext uri="{FF2B5EF4-FFF2-40B4-BE49-F238E27FC236}">
                            <a16:creationId xmlns:a16="http://schemas.microsoft.com/office/drawing/2014/main" id="{D524F08B-6CEF-4248-B028-CDFAEBC14A8C}"/>
                          </a:ext>
                        </a:extLst>
                      </p:cNvPr>
                      <p:cNvSpPr/>
                      <p:nvPr/>
                    </p:nvSpPr>
                    <p:spPr>
                      <a:xfrm rot="16200000">
                        <a:off x="2659335" y="2963795"/>
                        <a:ext cx="384382" cy="240419"/>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89" name="Rectangle: Rounded Corners 101">
                        <a:extLst>
                          <a:ext uri="{FF2B5EF4-FFF2-40B4-BE49-F238E27FC236}">
                            <a16:creationId xmlns:a16="http://schemas.microsoft.com/office/drawing/2014/main" id="{B71FCB78-BC5A-4684-B148-E0AF980D2ABE}"/>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pic>
                  <p:nvPicPr>
                    <p:cNvPr id="87" name="Picture 99" descr="Shape, arrow&#10;&#10;Description automatically generated">
                      <a:extLst>
                        <a:ext uri="{FF2B5EF4-FFF2-40B4-BE49-F238E27FC236}">
                          <a16:creationId xmlns:a16="http://schemas.microsoft.com/office/drawing/2014/main" id="{1474DECB-2175-4EAF-B240-93772FDCB0C0}"/>
                        </a:ext>
                      </a:extLst>
                    </p:cNvPr>
                    <p:cNvPicPr>
                      <a:picLocks noChangeAspect="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3394861" y="3239265"/>
                      <a:ext cx="89055" cy="193182"/>
                    </a:xfrm>
                    <a:prstGeom prst="rect">
                      <a:avLst/>
                    </a:prstGeom>
                    <a:noFill/>
                  </p:spPr>
                </p:pic>
              </p:grpSp>
              <p:grpSp>
                <p:nvGrpSpPr>
                  <p:cNvPr id="68" name="Group 102">
                    <a:extLst>
                      <a:ext uri="{FF2B5EF4-FFF2-40B4-BE49-F238E27FC236}">
                        <a16:creationId xmlns:a16="http://schemas.microsoft.com/office/drawing/2014/main" id="{B8EDED05-7770-4376-B90C-7A63DE754686}"/>
                      </a:ext>
                    </a:extLst>
                  </p:cNvPr>
                  <p:cNvGrpSpPr/>
                  <p:nvPr/>
                </p:nvGrpSpPr>
                <p:grpSpPr>
                  <a:xfrm>
                    <a:off x="5903952" y="5561373"/>
                    <a:ext cx="971326" cy="749783"/>
                    <a:chOff x="1925477" y="2734423"/>
                    <a:chExt cx="571368" cy="441049"/>
                  </a:xfrm>
                </p:grpSpPr>
                <p:grpSp>
                  <p:nvGrpSpPr>
                    <p:cNvPr id="82" name="Group 103">
                      <a:extLst>
                        <a:ext uri="{FF2B5EF4-FFF2-40B4-BE49-F238E27FC236}">
                          <a16:creationId xmlns:a16="http://schemas.microsoft.com/office/drawing/2014/main" id="{14304D1A-BAE6-44F7-AFA2-94E8A91D85D3}"/>
                        </a:ext>
                      </a:extLst>
                    </p:cNvPr>
                    <p:cNvGrpSpPr/>
                    <p:nvPr/>
                  </p:nvGrpSpPr>
                  <p:grpSpPr>
                    <a:xfrm>
                      <a:off x="2031161" y="2859604"/>
                      <a:ext cx="360000" cy="315868"/>
                      <a:chOff x="2034842" y="2902170"/>
                      <a:chExt cx="360000" cy="315868"/>
                    </a:xfrm>
                  </p:grpSpPr>
                  <p:sp>
                    <p:nvSpPr>
                      <p:cNvPr id="84" name="Freeform: Shape 105">
                        <a:extLst>
                          <a:ext uri="{FF2B5EF4-FFF2-40B4-BE49-F238E27FC236}">
                            <a16:creationId xmlns:a16="http://schemas.microsoft.com/office/drawing/2014/main" id="{85C8E384-0E0E-4B74-8379-D33ADB4CCF25}"/>
                          </a:ext>
                        </a:extLst>
                      </p:cNvPr>
                      <p:cNvSpPr/>
                      <p:nvPr/>
                    </p:nvSpPr>
                    <p:spPr>
                      <a:xfrm>
                        <a:off x="2034842" y="2966038"/>
                        <a:ext cx="360000" cy="252000"/>
                      </a:xfrm>
                      <a:custGeom>
                        <a:avLst/>
                        <a:gdLst>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8638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8638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4838"/>
                          <a:gd name="connsiteX1" fmla="*/ 126206 w 1197768"/>
                          <a:gd name="connsiteY1" fmla="*/ 604837 h 604838"/>
                          <a:gd name="connsiteX2" fmla="*/ 242887 w 1197768"/>
                          <a:gd name="connsiteY2" fmla="*/ 595313 h 604838"/>
                          <a:gd name="connsiteX3" fmla="*/ 354805 w 1197768"/>
                          <a:gd name="connsiteY3" fmla="*/ 531019 h 604838"/>
                          <a:gd name="connsiteX4" fmla="*/ 431006 w 1197768"/>
                          <a:gd name="connsiteY4" fmla="*/ 381000 h 604838"/>
                          <a:gd name="connsiteX5" fmla="*/ 483393 w 1197768"/>
                          <a:gd name="connsiteY5" fmla="*/ 226219 h 604838"/>
                          <a:gd name="connsiteX6" fmla="*/ 535781 w 1197768"/>
                          <a:gd name="connsiteY6" fmla="*/ 78582 h 604838"/>
                          <a:gd name="connsiteX7" fmla="*/ 595312 w 1197768"/>
                          <a:gd name="connsiteY7" fmla="*/ 0 h 604838"/>
                          <a:gd name="connsiteX8" fmla="*/ 657225 w 1197768"/>
                          <a:gd name="connsiteY8" fmla="*/ 78582 h 604838"/>
                          <a:gd name="connsiteX9" fmla="*/ 711993 w 1197768"/>
                          <a:gd name="connsiteY9" fmla="*/ 226219 h 604838"/>
                          <a:gd name="connsiteX10" fmla="*/ 766762 w 1197768"/>
                          <a:gd name="connsiteY10" fmla="*/ 383382 h 604838"/>
                          <a:gd name="connsiteX11" fmla="*/ 792956 w 1197768"/>
                          <a:gd name="connsiteY11" fmla="*/ 452438 h 604838"/>
                          <a:gd name="connsiteX12" fmla="*/ 840581 w 1197768"/>
                          <a:gd name="connsiteY12" fmla="*/ 528638 h 604838"/>
                          <a:gd name="connsiteX13" fmla="*/ 890587 w 1197768"/>
                          <a:gd name="connsiteY13" fmla="*/ 578644 h 604838"/>
                          <a:gd name="connsiteX14" fmla="*/ 959643 w 1197768"/>
                          <a:gd name="connsiteY14" fmla="*/ 597694 h 604838"/>
                          <a:gd name="connsiteX15" fmla="*/ 1081087 w 1197768"/>
                          <a:gd name="connsiteY15" fmla="*/ 602457 h 604838"/>
                          <a:gd name="connsiteX16" fmla="*/ 1197768 w 1197768"/>
                          <a:gd name="connsiteY16" fmla="*/ 604838 h 604838"/>
                          <a:gd name="connsiteX17" fmla="*/ 0 w 1197768"/>
                          <a:gd name="connsiteY17" fmla="*/ 602457 h 604838"/>
                          <a:gd name="connsiteX0" fmla="*/ 0 w 1197768"/>
                          <a:gd name="connsiteY0" fmla="*/ 602457 h 604838"/>
                          <a:gd name="connsiteX1" fmla="*/ 126206 w 1197768"/>
                          <a:gd name="connsiteY1" fmla="*/ 602456 h 604838"/>
                          <a:gd name="connsiteX2" fmla="*/ 242887 w 1197768"/>
                          <a:gd name="connsiteY2" fmla="*/ 595313 h 604838"/>
                          <a:gd name="connsiteX3" fmla="*/ 354805 w 1197768"/>
                          <a:gd name="connsiteY3" fmla="*/ 531019 h 604838"/>
                          <a:gd name="connsiteX4" fmla="*/ 431006 w 1197768"/>
                          <a:gd name="connsiteY4" fmla="*/ 381000 h 604838"/>
                          <a:gd name="connsiteX5" fmla="*/ 483393 w 1197768"/>
                          <a:gd name="connsiteY5" fmla="*/ 226219 h 604838"/>
                          <a:gd name="connsiteX6" fmla="*/ 535781 w 1197768"/>
                          <a:gd name="connsiteY6" fmla="*/ 78582 h 604838"/>
                          <a:gd name="connsiteX7" fmla="*/ 595312 w 1197768"/>
                          <a:gd name="connsiteY7" fmla="*/ 0 h 604838"/>
                          <a:gd name="connsiteX8" fmla="*/ 657225 w 1197768"/>
                          <a:gd name="connsiteY8" fmla="*/ 78582 h 604838"/>
                          <a:gd name="connsiteX9" fmla="*/ 711993 w 1197768"/>
                          <a:gd name="connsiteY9" fmla="*/ 226219 h 604838"/>
                          <a:gd name="connsiteX10" fmla="*/ 766762 w 1197768"/>
                          <a:gd name="connsiteY10" fmla="*/ 383382 h 604838"/>
                          <a:gd name="connsiteX11" fmla="*/ 792956 w 1197768"/>
                          <a:gd name="connsiteY11" fmla="*/ 452438 h 604838"/>
                          <a:gd name="connsiteX12" fmla="*/ 840581 w 1197768"/>
                          <a:gd name="connsiteY12" fmla="*/ 528638 h 604838"/>
                          <a:gd name="connsiteX13" fmla="*/ 890587 w 1197768"/>
                          <a:gd name="connsiteY13" fmla="*/ 578644 h 604838"/>
                          <a:gd name="connsiteX14" fmla="*/ 959643 w 1197768"/>
                          <a:gd name="connsiteY14" fmla="*/ 597694 h 604838"/>
                          <a:gd name="connsiteX15" fmla="*/ 1081087 w 1197768"/>
                          <a:gd name="connsiteY15" fmla="*/ 602457 h 604838"/>
                          <a:gd name="connsiteX16" fmla="*/ 1197768 w 1197768"/>
                          <a:gd name="connsiteY16" fmla="*/ 604838 h 604838"/>
                          <a:gd name="connsiteX17" fmla="*/ 0 w 1197768"/>
                          <a:gd name="connsiteY17" fmla="*/ 602457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7768" h="604838">
                            <a:moveTo>
                              <a:pt x="0" y="602457"/>
                            </a:moveTo>
                            <a:lnTo>
                              <a:pt x="126206" y="602456"/>
                            </a:lnTo>
                            <a:cubicBezTo>
                              <a:pt x="166687" y="601265"/>
                              <a:pt x="204787" y="607219"/>
                              <a:pt x="242887" y="595313"/>
                            </a:cubicBezTo>
                            <a:cubicBezTo>
                              <a:pt x="280987" y="583407"/>
                              <a:pt x="323452" y="566738"/>
                              <a:pt x="354805" y="531019"/>
                            </a:cubicBezTo>
                            <a:cubicBezTo>
                              <a:pt x="386158" y="495300"/>
                              <a:pt x="409575" y="431800"/>
                              <a:pt x="431006" y="381000"/>
                            </a:cubicBezTo>
                            <a:cubicBezTo>
                              <a:pt x="452437" y="330200"/>
                              <a:pt x="465931" y="276622"/>
                              <a:pt x="483393" y="226219"/>
                            </a:cubicBezTo>
                            <a:cubicBezTo>
                              <a:pt x="500856" y="175816"/>
                              <a:pt x="517128" y="116285"/>
                              <a:pt x="535781" y="78582"/>
                            </a:cubicBezTo>
                            <a:cubicBezTo>
                              <a:pt x="554434" y="40879"/>
                              <a:pt x="575071" y="0"/>
                              <a:pt x="595312" y="0"/>
                            </a:cubicBezTo>
                            <a:cubicBezTo>
                              <a:pt x="615553" y="0"/>
                              <a:pt x="639763" y="29370"/>
                              <a:pt x="657225" y="78582"/>
                            </a:cubicBezTo>
                            <a:cubicBezTo>
                              <a:pt x="675481" y="127794"/>
                              <a:pt x="693737" y="175419"/>
                              <a:pt x="711993" y="226219"/>
                            </a:cubicBezTo>
                            <a:cubicBezTo>
                              <a:pt x="730249" y="277019"/>
                              <a:pt x="758031" y="360363"/>
                              <a:pt x="766762" y="383382"/>
                            </a:cubicBezTo>
                            <a:cubicBezTo>
                              <a:pt x="775493" y="406401"/>
                              <a:pt x="780653" y="428229"/>
                              <a:pt x="792956" y="452438"/>
                            </a:cubicBezTo>
                            <a:cubicBezTo>
                              <a:pt x="805259" y="476647"/>
                              <a:pt x="824309" y="507604"/>
                              <a:pt x="840581" y="528638"/>
                            </a:cubicBezTo>
                            <a:cubicBezTo>
                              <a:pt x="856853" y="549672"/>
                              <a:pt x="870743" y="567135"/>
                              <a:pt x="890587" y="578644"/>
                            </a:cubicBezTo>
                            <a:cubicBezTo>
                              <a:pt x="910431" y="590153"/>
                              <a:pt x="927893" y="593725"/>
                              <a:pt x="959643" y="597694"/>
                            </a:cubicBezTo>
                            <a:cubicBezTo>
                              <a:pt x="991393" y="601663"/>
                              <a:pt x="1040606" y="600869"/>
                              <a:pt x="1081087" y="602457"/>
                            </a:cubicBezTo>
                            <a:lnTo>
                              <a:pt x="1197768" y="604838"/>
                            </a:lnTo>
                            <a:lnTo>
                              <a:pt x="0" y="602457"/>
                            </a:lnTo>
                            <a:close/>
                          </a:path>
                        </a:pathLst>
                      </a:custGeom>
                      <a:gradFill flip="none" rotWithShape="1">
                        <a:gsLst>
                          <a:gs pos="0">
                            <a:schemeClr val="accent1">
                              <a:lumMod val="40000"/>
                              <a:lumOff val="60000"/>
                            </a:schemeClr>
                          </a:gs>
                          <a:gs pos="100000">
                            <a:schemeClr val="accent1"/>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dirty="0">
                          <a:solidFill>
                            <a:prstClr val="white"/>
                          </a:solidFill>
                          <a:latin typeface="Calibri"/>
                        </a:endParaRPr>
                      </a:p>
                    </p:txBody>
                  </p:sp>
                  <p:cxnSp>
                    <p:nvCxnSpPr>
                      <p:cNvPr id="85" name="Straight Arrow Connector 106">
                        <a:extLst>
                          <a:ext uri="{FF2B5EF4-FFF2-40B4-BE49-F238E27FC236}">
                            <a16:creationId xmlns:a16="http://schemas.microsoft.com/office/drawing/2014/main" id="{D432B3D2-D55E-4012-8FA3-712B14E3C67B}"/>
                          </a:ext>
                        </a:extLst>
                      </p:cNvPr>
                      <p:cNvCxnSpPr>
                        <a:cxnSpLocks/>
                      </p:cNvCxnSpPr>
                      <p:nvPr/>
                    </p:nvCxnSpPr>
                    <p:spPr>
                      <a:xfrm flipV="1">
                        <a:off x="2038551" y="2902170"/>
                        <a:ext cx="0" cy="310764"/>
                      </a:xfrm>
                      <a:prstGeom prst="straightConnector1">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sp>
                  <p:nvSpPr>
                    <p:cNvPr id="83" name="TextBox 104">
                      <a:extLst>
                        <a:ext uri="{FF2B5EF4-FFF2-40B4-BE49-F238E27FC236}">
                          <a16:creationId xmlns:a16="http://schemas.microsoft.com/office/drawing/2014/main" id="{0A28C331-CB76-423D-B8E0-86D8E9275B44}"/>
                        </a:ext>
                      </a:extLst>
                    </p:cNvPr>
                    <p:cNvSpPr txBox="1"/>
                    <p:nvPr/>
                  </p:nvSpPr>
                  <p:spPr>
                    <a:xfrm>
                      <a:off x="1925477" y="2734423"/>
                      <a:ext cx="571368" cy="164992"/>
                    </a:xfrm>
                    <a:prstGeom prst="rect">
                      <a:avLst/>
                    </a:prstGeom>
                    <a:noFill/>
                  </p:spPr>
                  <p:txBody>
                    <a:bodyPr wrap="square" rtlCol="0">
                      <a:spAutoFit/>
                    </a:bodyPr>
                    <a:lstStyle/>
                    <a:p>
                      <a:pPr algn="ctr" fontAlgn="auto">
                        <a:spcBef>
                          <a:spcPts val="0"/>
                        </a:spcBef>
                        <a:spcAft>
                          <a:spcPts val="0"/>
                        </a:spcAft>
                        <a:defRPr/>
                      </a:pPr>
                      <a:r>
                        <a:rPr lang="en-HK" sz="1100" dirty="0">
                          <a:solidFill>
                            <a:srgbClr val="488FD0"/>
                          </a:solidFill>
                          <a:latin typeface="Arial" panose="020B0604020202020204" pitchFamily="34" charset="0"/>
                        </a:rPr>
                        <a:t>P </a:t>
                      </a:r>
                      <a:r>
                        <a:rPr lang="en-HK" sz="1100" i="0" dirty="0">
                          <a:solidFill>
                            <a:srgbClr val="488FD0"/>
                          </a:solidFill>
                          <a:latin typeface="Arial" panose="020B0604020202020204" pitchFamily="34" charset="0"/>
                        </a:rPr>
                        <a:t>(SOX)</a:t>
                      </a:r>
                      <a:endParaRPr lang="en-HK" sz="1100" dirty="0">
                        <a:solidFill>
                          <a:srgbClr val="488FD0"/>
                        </a:solidFill>
                        <a:latin typeface="Arial" panose="020B0604020202020204" pitchFamily="34" charset="0"/>
                      </a:endParaRPr>
                    </a:p>
                  </p:txBody>
                </p:sp>
              </p:grpSp>
              <p:grpSp>
                <p:nvGrpSpPr>
                  <p:cNvPr id="69" name="Group 107">
                    <a:extLst>
                      <a:ext uri="{FF2B5EF4-FFF2-40B4-BE49-F238E27FC236}">
                        <a16:creationId xmlns:a16="http://schemas.microsoft.com/office/drawing/2014/main" id="{C4C6F7E4-EFB3-456A-BC6C-7146DCF8DD31}"/>
                      </a:ext>
                    </a:extLst>
                  </p:cNvPr>
                  <p:cNvGrpSpPr>
                    <a:grpSpLocks noChangeAspect="1"/>
                  </p:cNvGrpSpPr>
                  <p:nvPr/>
                </p:nvGrpSpPr>
                <p:grpSpPr>
                  <a:xfrm>
                    <a:off x="1885167" y="5687883"/>
                    <a:ext cx="550800" cy="550800"/>
                    <a:chOff x="-1952821" y="2322491"/>
                    <a:chExt cx="828675" cy="828675"/>
                  </a:xfrm>
                </p:grpSpPr>
                <p:sp>
                  <p:nvSpPr>
                    <p:cNvPr id="79" name="Arc 78">
                      <a:extLst>
                        <a:ext uri="{FF2B5EF4-FFF2-40B4-BE49-F238E27FC236}">
                          <a16:creationId xmlns:a16="http://schemas.microsoft.com/office/drawing/2014/main" id="{8070227F-1FCF-4DAC-B952-7A42050609DC}"/>
                        </a:ext>
                      </a:extLst>
                    </p:cNvPr>
                    <p:cNvSpPr/>
                    <p:nvPr/>
                  </p:nvSpPr>
                  <p:spPr>
                    <a:xfrm>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80" name="Arc 79">
                      <a:extLst>
                        <a:ext uri="{FF2B5EF4-FFF2-40B4-BE49-F238E27FC236}">
                          <a16:creationId xmlns:a16="http://schemas.microsoft.com/office/drawing/2014/main" id="{026DD6B5-DE6D-498D-ACC5-09A2E529D5F2}"/>
                        </a:ext>
                      </a:extLst>
                    </p:cNvPr>
                    <p:cNvSpPr/>
                    <p:nvPr/>
                  </p:nvSpPr>
                  <p:spPr>
                    <a:xfrm rot="7200000">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sp>
                  <p:nvSpPr>
                    <p:cNvPr id="81" name="Arc 80">
                      <a:extLst>
                        <a:ext uri="{FF2B5EF4-FFF2-40B4-BE49-F238E27FC236}">
                          <a16:creationId xmlns:a16="http://schemas.microsoft.com/office/drawing/2014/main" id="{2885A047-4A2C-4A79-990C-0F3C9D214B87}"/>
                        </a:ext>
                      </a:extLst>
                    </p:cNvPr>
                    <p:cNvSpPr/>
                    <p:nvPr/>
                  </p:nvSpPr>
                  <p:spPr>
                    <a:xfrm rot="-7200000">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en-HK" i="0">
                        <a:solidFill>
                          <a:prstClr val="black"/>
                        </a:solidFill>
                        <a:latin typeface="Calibri"/>
                      </a:endParaRPr>
                    </a:p>
                  </p:txBody>
                </p:sp>
              </p:grpSp>
              <p:grpSp>
                <p:nvGrpSpPr>
                  <p:cNvPr id="70" name="Group 111">
                    <a:extLst>
                      <a:ext uri="{FF2B5EF4-FFF2-40B4-BE49-F238E27FC236}">
                        <a16:creationId xmlns:a16="http://schemas.microsoft.com/office/drawing/2014/main" id="{1A045D1B-CC2A-4152-AD69-C58B9D37DF67}"/>
                      </a:ext>
                    </a:extLst>
                  </p:cNvPr>
                  <p:cNvGrpSpPr>
                    <a:grpSpLocks noChangeAspect="1"/>
                  </p:cNvGrpSpPr>
                  <p:nvPr/>
                </p:nvGrpSpPr>
                <p:grpSpPr>
                  <a:xfrm>
                    <a:off x="3351391" y="5672627"/>
                    <a:ext cx="432869" cy="581312"/>
                    <a:chOff x="-2721335" y="1019176"/>
                    <a:chExt cx="636571" cy="857631"/>
                  </a:xfrm>
                </p:grpSpPr>
                <p:sp>
                  <p:nvSpPr>
                    <p:cNvPr id="77" name="Freeform: Shape 112">
                      <a:extLst>
                        <a:ext uri="{FF2B5EF4-FFF2-40B4-BE49-F238E27FC236}">
                          <a16:creationId xmlns:a16="http://schemas.microsoft.com/office/drawing/2014/main" id="{D6F777F9-4F6E-4BC6-8A71-23343DA5D508}"/>
                        </a:ext>
                      </a:extLst>
                    </p:cNvPr>
                    <p:cNvSpPr/>
                    <p:nvPr/>
                  </p:nvSpPr>
                  <p:spPr>
                    <a:xfrm>
                      <a:off x="-2721335" y="1019176"/>
                      <a:ext cx="636571" cy="854869"/>
                    </a:xfrm>
                    <a:custGeom>
                      <a:avLst/>
                      <a:gdLst>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7146"/>
                        <a:gd name="connsiteY0" fmla="*/ 383381 h 854869"/>
                        <a:gd name="connsiteX1" fmla="*/ 88864 w 637146"/>
                        <a:gd name="connsiteY1" fmla="*/ 326231 h 854869"/>
                        <a:gd name="connsiteX2" fmla="*/ 88864 w 637146"/>
                        <a:gd name="connsiteY2" fmla="*/ 273844 h 854869"/>
                        <a:gd name="connsiteX3" fmla="*/ 34095 w 637146"/>
                        <a:gd name="connsiteY3" fmla="*/ 354806 h 854869"/>
                        <a:gd name="connsiteX4" fmla="*/ 5520 w 637146"/>
                        <a:gd name="connsiteY4" fmla="*/ 457200 h 854869"/>
                        <a:gd name="connsiteX5" fmla="*/ 3139 w 637146"/>
                        <a:gd name="connsiteY5" fmla="*/ 564356 h 854869"/>
                        <a:gd name="connsiteX6" fmla="*/ 26952 w 637146"/>
                        <a:gd name="connsiteY6" fmla="*/ 633412 h 854869"/>
                        <a:gd name="connsiteX7" fmla="*/ 55527 w 637146"/>
                        <a:gd name="connsiteY7" fmla="*/ 695325 h 854869"/>
                        <a:gd name="connsiteX8" fmla="*/ 110295 w 637146"/>
                        <a:gd name="connsiteY8" fmla="*/ 757237 h 854869"/>
                        <a:gd name="connsiteX9" fmla="*/ 165064 w 637146"/>
                        <a:gd name="connsiteY9" fmla="*/ 802481 h 854869"/>
                        <a:gd name="connsiteX10" fmla="*/ 246027 w 637146"/>
                        <a:gd name="connsiteY10" fmla="*/ 840581 h 854869"/>
                        <a:gd name="connsiteX11" fmla="*/ 350802 w 637146"/>
                        <a:gd name="connsiteY11" fmla="*/ 854869 h 854869"/>
                        <a:gd name="connsiteX12" fmla="*/ 441289 w 637146"/>
                        <a:gd name="connsiteY12" fmla="*/ 838200 h 854869"/>
                        <a:gd name="connsiteX13" fmla="*/ 498439 w 637146"/>
                        <a:gd name="connsiteY13" fmla="*/ 807244 h 854869"/>
                        <a:gd name="connsiteX14" fmla="*/ 553208 w 637146"/>
                        <a:gd name="connsiteY14" fmla="*/ 766762 h 854869"/>
                        <a:gd name="connsiteX15" fmla="*/ 586545 w 637146"/>
                        <a:gd name="connsiteY15" fmla="*/ 723900 h 854869"/>
                        <a:gd name="connsiteX16" fmla="*/ 619883 w 637146"/>
                        <a:gd name="connsiteY16" fmla="*/ 645319 h 854869"/>
                        <a:gd name="connsiteX17" fmla="*/ 634170 w 637146"/>
                        <a:gd name="connsiteY17" fmla="*/ 576262 h 854869"/>
                        <a:gd name="connsiteX18" fmla="*/ 636552 w 637146"/>
                        <a:gd name="connsiteY18" fmla="*/ 504825 h 854869"/>
                        <a:gd name="connsiteX19" fmla="*/ 634170 w 637146"/>
                        <a:gd name="connsiteY19" fmla="*/ 445294 h 854869"/>
                        <a:gd name="connsiteX20" fmla="*/ 627027 w 637146"/>
                        <a:gd name="connsiteY20" fmla="*/ 400050 h 854869"/>
                        <a:gd name="connsiteX21" fmla="*/ 610358 w 637146"/>
                        <a:gd name="connsiteY21" fmla="*/ 361950 h 854869"/>
                        <a:gd name="connsiteX22" fmla="*/ 598452 w 637146"/>
                        <a:gd name="connsiteY22" fmla="*/ 333375 h 854869"/>
                        <a:gd name="connsiteX23" fmla="*/ 577020 w 637146"/>
                        <a:gd name="connsiteY23" fmla="*/ 300037 h 854869"/>
                        <a:gd name="connsiteX24" fmla="*/ 574639 w 637146"/>
                        <a:gd name="connsiteY24" fmla="*/ 340519 h 854869"/>
                        <a:gd name="connsiteX25" fmla="*/ 565114 w 637146"/>
                        <a:gd name="connsiteY25" fmla="*/ 402431 h 854869"/>
                        <a:gd name="connsiteX26" fmla="*/ 555589 w 637146"/>
                        <a:gd name="connsiteY26" fmla="*/ 445294 h 854869"/>
                        <a:gd name="connsiteX27" fmla="*/ 519870 w 637146"/>
                        <a:gd name="connsiteY27" fmla="*/ 483394 h 854869"/>
                        <a:gd name="connsiteX28" fmla="*/ 500820 w 637146"/>
                        <a:gd name="connsiteY28" fmla="*/ 395287 h 854869"/>
                        <a:gd name="connsiteX29" fmla="*/ 457958 w 637146"/>
                        <a:gd name="connsiteY29" fmla="*/ 326231 h 854869"/>
                        <a:gd name="connsiteX30" fmla="*/ 422239 w 637146"/>
                        <a:gd name="connsiteY30" fmla="*/ 264319 h 854869"/>
                        <a:gd name="connsiteX31" fmla="*/ 403189 w 637146"/>
                        <a:gd name="connsiteY31" fmla="*/ 228600 h 854869"/>
                        <a:gd name="connsiteX32" fmla="*/ 391283 w 637146"/>
                        <a:gd name="connsiteY32" fmla="*/ 195262 h 854869"/>
                        <a:gd name="connsiteX33" fmla="*/ 381758 w 637146"/>
                        <a:gd name="connsiteY33" fmla="*/ 164306 h 854869"/>
                        <a:gd name="connsiteX34" fmla="*/ 376995 w 637146"/>
                        <a:gd name="connsiteY34" fmla="*/ 130969 h 854869"/>
                        <a:gd name="connsiteX35" fmla="*/ 372233 w 637146"/>
                        <a:gd name="connsiteY35" fmla="*/ 102394 h 854869"/>
                        <a:gd name="connsiteX36" fmla="*/ 386520 w 637146"/>
                        <a:gd name="connsiteY36" fmla="*/ 52387 h 854869"/>
                        <a:gd name="connsiteX37" fmla="*/ 393664 w 637146"/>
                        <a:gd name="connsiteY37" fmla="*/ 33337 h 854869"/>
                        <a:gd name="connsiteX38" fmla="*/ 410333 w 637146"/>
                        <a:gd name="connsiteY38" fmla="*/ 0 h 854869"/>
                        <a:gd name="connsiteX39" fmla="*/ 362708 w 637146"/>
                        <a:gd name="connsiteY39" fmla="*/ 23812 h 854869"/>
                        <a:gd name="connsiteX40" fmla="*/ 305558 w 637146"/>
                        <a:gd name="connsiteY40" fmla="*/ 52387 h 854869"/>
                        <a:gd name="connsiteX41" fmla="*/ 269839 w 637146"/>
                        <a:gd name="connsiteY41" fmla="*/ 76200 h 854869"/>
                        <a:gd name="connsiteX42" fmla="*/ 215070 w 637146"/>
                        <a:gd name="connsiteY42" fmla="*/ 126206 h 854869"/>
                        <a:gd name="connsiteX43" fmla="*/ 176970 w 637146"/>
                        <a:gd name="connsiteY43" fmla="*/ 173831 h 854869"/>
                        <a:gd name="connsiteX44" fmla="*/ 146014 w 637146"/>
                        <a:gd name="connsiteY44" fmla="*/ 228600 h 854869"/>
                        <a:gd name="connsiteX45" fmla="*/ 134108 w 637146"/>
                        <a:gd name="connsiteY45" fmla="*/ 278606 h 854869"/>
                        <a:gd name="connsiteX46" fmla="*/ 129345 w 637146"/>
                        <a:gd name="connsiteY46" fmla="*/ 328612 h 854869"/>
                        <a:gd name="connsiteX47" fmla="*/ 131727 w 637146"/>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6571" h="854869">
                          <a:moveTo>
                            <a:pt x="131727" y="383381"/>
                          </a:moveTo>
                          <a:cubicBezTo>
                            <a:pt x="124980" y="382984"/>
                            <a:pt x="88864" y="343693"/>
                            <a:pt x="88864" y="326231"/>
                          </a:cubicBezTo>
                          <a:lnTo>
                            <a:pt x="88864" y="273844"/>
                          </a:lnTo>
                          <a:cubicBezTo>
                            <a:pt x="79736" y="278606"/>
                            <a:pt x="47986" y="324247"/>
                            <a:pt x="34095" y="354806"/>
                          </a:cubicBezTo>
                          <a:cubicBezTo>
                            <a:pt x="20204" y="385365"/>
                            <a:pt x="6314" y="421481"/>
                            <a:pt x="5520" y="457200"/>
                          </a:cubicBezTo>
                          <a:cubicBezTo>
                            <a:pt x="4726" y="492919"/>
                            <a:pt x="-4799" y="541337"/>
                            <a:pt x="3139" y="564356"/>
                          </a:cubicBezTo>
                          <a:lnTo>
                            <a:pt x="26952" y="633412"/>
                          </a:lnTo>
                          <a:cubicBezTo>
                            <a:pt x="35683" y="655240"/>
                            <a:pt x="37271" y="674688"/>
                            <a:pt x="55527" y="695325"/>
                          </a:cubicBezTo>
                          <a:lnTo>
                            <a:pt x="110295" y="757237"/>
                          </a:lnTo>
                          <a:cubicBezTo>
                            <a:pt x="128551" y="777874"/>
                            <a:pt x="142442" y="788590"/>
                            <a:pt x="165064" y="802481"/>
                          </a:cubicBezTo>
                          <a:lnTo>
                            <a:pt x="246027" y="840581"/>
                          </a:lnTo>
                          <a:lnTo>
                            <a:pt x="350802" y="854869"/>
                          </a:lnTo>
                          <a:lnTo>
                            <a:pt x="441289" y="838200"/>
                          </a:lnTo>
                          <a:cubicBezTo>
                            <a:pt x="465895" y="830263"/>
                            <a:pt x="479786" y="819150"/>
                            <a:pt x="498439" y="807244"/>
                          </a:cubicBezTo>
                          <a:cubicBezTo>
                            <a:pt x="517092" y="795338"/>
                            <a:pt x="542096" y="781049"/>
                            <a:pt x="553208" y="766762"/>
                          </a:cubicBezTo>
                          <a:lnTo>
                            <a:pt x="586545" y="723900"/>
                          </a:lnTo>
                          <a:cubicBezTo>
                            <a:pt x="597658" y="703660"/>
                            <a:pt x="615121" y="668338"/>
                            <a:pt x="619883" y="645319"/>
                          </a:cubicBezTo>
                          <a:lnTo>
                            <a:pt x="634170" y="576262"/>
                          </a:lnTo>
                          <a:cubicBezTo>
                            <a:pt x="636948" y="552846"/>
                            <a:pt x="636552" y="526653"/>
                            <a:pt x="636552" y="504825"/>
                          </a:cubicBezTo>
                          <a:cubicBezTo>
                            <a:pt x="636552" y="482997"/>
                            <a:pt x="635757" y="462756"/>
                            <a:pt x="634170" y="445294"/>
                          </a:cubicBezTo>
                          <a:cubicBezTo>
                            <a:pt x="632583" y="427832"/>
                            <a:pt x="630996" y="413941"/>
                            <a:pt x="627027" y="400050"/>
                          </a:cubicBezTo>
                          <a:lnTo>
                            <a:pt x="610358" y="361950"/>
                          </a:lnTo>
                          <a:lnTo>
                            <a:pt x="598452" y="333375"/>
                          </a:lnTo>
                          <a:lnTo>
                            <a:pt x="577020" y="300037"/>
                          </a:lnTo>
                          <a:lnTo>
                            <a:pt x="574639" y="340519"/>
                          </a:lnTo>
                          <a:lnTo>
                            <a:pt x="565114" y="402431"/>
                          </a:lnTo>
                          <a:lnTo>
                            <a:pt x="555589" y="445294"/>
                          </a:lnTo>
                          <a:cubicBezTo>
                            <a:pt x="548048" y="458788"/>
                            <a:pt x="528998" y="491728"/>
                            <a:pt x="519870" y="483394"/>
                          </a:cubicBezTo>
                          <a:cubicBezTo>
                            <a:pt x="510742" y="475060"/>
                            <a:pt x="515107" y="418306"/>
                            <a:pt x="500820" y="395287"/>
                          </a:cubicBezTo>
                          <a:lnTo>
                            <a:pt x="457958" y="326231"/>
                          </a:lnTo>
                          <a:cubicBezTo>
                            <a:pt x="444861" y="304403"/>
                            <a:pt x="428589" y="276225"/>
                            <a:pt x="422239" y="264319"/>
                          </a:cubicBezTo>
                          <a:lnTo>
                            <a:pt x="403189" y="228600"/>
                          </a:lnTo>
                          <a:lnTo>
                            <a:pt x="391283" y="195262"/>
                          </a:lnTo>
                          <a:lnTo>
                            <a:pt x="381758" y="164306"/>
                          </a:lnTo>
                          <a:lnTo>
                            <a:pt x="376995" y="130969"/>
                          </a:lnTo>
                          <a:cubicBezTo>
                            <a:pt x="375408" y="120650"/>
                            <a:pt x="370646" y="115491"/>
                            <a:pt x="372233" y="102394"/>
                          </a:cubicBezTo>
                          <a:cubicBezTo>
                            <a:pt x="373820" y="89297"/>
                            <a:pt x="382948" y="63896"/>
                            <a:pt x="386520" y="52387"/>
                          </a:cubicBezTo>
                          <a:lnTo>
                            <a:pt x="393664" y="33337"/>
                          </a:lnTo>
                          <a:cubicBezTo>
                            <a:pt x="396045" y="26987"/>
                            <a:pt x="415492" y="1587"/>
                            <a:pt x="410333" y="0"/>
                          </a:cubicBezTo>
                          <a:lnTo>
                            <a:pt x="362708" y="23812"/>
                          </a:lnTo>
                          <a:lnTo>
                            <a:pt x="305558" y="52387"/>
                          </a:lnTo>
                          <a:lnTo>
                            <a:pt x="269839" y="76200"/>
                          </a:lnTo>
                          <a:lnTo>
                            <a:pt x="215070" y="126206"/>
                          </a:lnTo>
                          <a:lnTo>
                            <a:pt x="176970" y="173831"/>
                          </a:lnTo>
                          <a:lnTo>
                            <a:pt x="146014" y="228600"/>
                          </a:lnTo>
                          <a:lnTo>
                            <a:pt x="134108" y="278606"/>
                          </a:lnTo>
                          <a:lnTo>
                            <a:pt x="129345" y="328612"/>
                          </a:lnTo>
                          <a:cubicBezTo>
                            <a:pt x="128948" y="346074"/>
                            <a:pt x="138474" y="383778"/>
                            <a:pt x="131727" y="383381"/>
                          </a:cubicBezTo>
                          <a:close/>
                        </a:path>
                      </a:pathLst>
                    </a:custGeom>
                    <a:solidFill>
                      <a:srgbClr val="F3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78" name="Freeform: Shape 113">
                      <a:extLst>
                        <a:ext uri="{FF2B5EF4-FFF2-40B4-BE49-F238E27FC236}">
                          <a16:creationId xmlns:a16="http://schemas.microsoft.com/office/drawing/2014/main" id="{8785C92E-C29B-4009-B302-05AB05D1EBD3}"/>
                        </a:ext>
                      </a:extLst>
                    </p:cNvPr>
                    <p:cNvSpPr>
                      <a:spLocks noChangeAspect="1"/>
                    </p:cNvSpPr>
                    <p:nvPr/>
                  </p:nvSpPr>
                  <p:spPr>
                    <a:xfrm>
                      <a:off x="-2594021" y="1363886"/>
                      <a:ext cx="381943" cy="512921"/>
                    </a:xfrm>
                    <a:custGeom>
                      <a:avLst/>
                      <a:gdLst>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7146"/>
                        <a:gd name="connsiteY0" fmla="*/ 383381 h 854869"/>
                        <a:gd name="connsiteX1" fmla="*/ 88864 w 637146"/>
                        <a:gd name="connsiteY1" fmla="*/ 326231 h 854869"/>
                        <a:gd name="connsiteX2" fmla="*/ 88864 w 637146"/>
                        <a:gd name="connsiteY2" fmla="*/ 273844 h 854869"/>
                        <a:gd name="connsiteX3" fmla="*/ 34095 w 637146"/>
                        <a:gd name="connsiteY3" fmla="*/ 354806 h 854869"/>
                        <a:gd name="connsiteX4" fmla="*/ 5520 w 637146"/>
                        <a:gd name="connsiteY4" fmla="*/ 457200 h 854869"/>
                        <a:gd name="connsiteX5" fmla="*/ 3139 w 637146"/>
                        <a:gd name="connsiteY5" fmla="*/ 564356 h 854869"/>
                        <a:gd name="connsiteX6" fmla="*/ 26952 w 637146"/>
                        <a:gd name="connsiteY6" fmla="*/ 633412 h 854869"/>
                        <a:gd name="connsiteX7" fmla="*/ 55527 w 637146"/>
                        <a:gd name="connsiteY7" fmla="*/ 695325 h 854869"/>
                        <a:gd name="connsiteX8" fmla="*/ 110295 w 637146"/>
                        <a:gd name="connsiteY8" fmla="*/ 757237 h 854869"/>
                        <a:gd name="connsiteX9" fmla="*/ 165064 w 637146"/>
                        <a:gd name="connsiteY9" fmla="*/ 802481 h 854869"/>
                        <a:gd name="connsiteX10" fmla="*/ 246027 w 637146"/>
                        <a:gd name="connsiteY10" fmla="*/ 840581 h 854869"/>
                        <a:gd name="connsiteX11" fmla="*/ 350802 w 637146"/>
                        <a:gd name="connsiteY11" fmla="*/ 854869 h 854869"/>
                        <a:gd name="connsiteX12" fmla="*/ 441289 w 637146"/>
                        <a:gd name="connsiteY12" fmla="*/ 838200 h 854869"/>
                        <a:gd name="connsiteX13" fmla="*/ 498439 w 637146"/>
                        <a:gd name="connsiteY13" fmla="*/ 807244 h 854869"/>
                        <a:gd name="connsiteX14" fmla="*/ 553208 w 637146"/>
                        <a:gd name="connsiteY14" fmla="*/ 766762 h 854869"/>
                        <a:gd name="connsiteX15" fmla="*/ 586545 w 637146"/>
                        <a:gd name="connsiteY15" fmla="*/ 723900 h 854869"/>
                        <a:gd name="connsiteX16" fmla="*/ 619883 w 637146"/>
                        <a:gd name="connsiteY16" fmla="*/ 645319 h 854869"/>
                        <a:gd name="connsiteX17" fmla="*/ 634170 w 637146"/>
                        <a:gd name="connsiteY17" fmla="*/ 576262 h 854869"/>
                        <a:gd name="connsiteX18" fmla="*/ 636552 w 637146"/>
                        <a:gd name="connsiteY18" fmla="*/ 504825 h 854869"/>
                        <a:gd name="connsiteX19" fmla="*/ 634170 w 637146"/>
                        <a:gd name="connsiteY19" fmla="*/ 445294 h 854869"/>
                        <a:gd name="connsiteX20" fmla="*/ 627027 w 637146"/>
                        <a:gd name="connsiteY20" fmla="*/ 400050 h 854869"/>
                        <a:gd name="connsiteX21" fmla="*/ 610358 w 637146"/>
                        <a:gd name="connsiteY21" fmla="*/ 361950 h 854869"/>
                        <a:gd name="connsiteX22" fmla="*/ 598452 w 637146"/>
                        <a:gd name="connsiteY22" fmla="*/ 333375 h 854869"/>
                        <a:gd name="connsiteX23" fmla="*/ 577020 w 637146"/>
                        <a:gd name="connsiteY23" fmla="*/ 300037 h 854869"/>
                        <a:gd name="connsiteX24" fmla="*/ 574639 w 637146"/>
                        <a:gd name="connsiteY24" fmla="*/ 340519 h 854869"/>
                        <a:gd name="connsiteX25" fmla="*/ 565114 w 637146"/>
                        <a:gd name="connsiteY25" fmla="*/ 402431 h 854869"/>
                        <a:gd name="connsiteX26" fmla="*/ 555589 w 637146"/>
                        <a:gd name="connsiteY26" fmla="*/ 445294 h 854869"/>
                        <a:gd name="connsiteX27" fmla="*/ 519870 w 637146"/>
                        <a:gd name="connsiteY27" fmla="*/ 483394 h 854869"/>
                        <a:gd name="connsiteX28" fmla="*/ 500820 w 637146"/>
                        <a:gd name="connsiteY28" fmla="*/ 395287 h 854869"/>
                        <a:gd name="connsiteX29" fmla="*/ 457958 w 637146"/>
                        <a:gd name="connsiteY29" fmla="*/ 326231 h 854869"/>
                        <a:gd name="connsiteX30" fmla="*/ 422239 w 637146"/>
                        <a:gd name="connsiteY30" fmla="*/ 264319 h 854869"/>
                        <a:gd name="connsiteX31" fmla="*/ 403189 w 637146"/>
                        <a:gd name="connsiteY31" fmla="*/ 228600 h 854869"/>
                        <a:gd name="connsiteX32" fmla="*/ 391283 w 637146"/>
                        <a:gd name="connsiteY32" fmla="*/ 195262 h 854869"/>
                        <a:gd name="connsiteX33" fmla="*/ 381758 w 637146"/>
                        <a:gd name="connsiteY33" fmla="*/ 164306 h 854869"/>
                        <a:gd name="connsiteX34" fmla="*/ 376995 w 637146"/>
                        <a:gd name="connsiteY34" fmla="*/ 130969 h 854869"/>
                        <a:gd name="connsiteX35" fmla="*/ 372233 w 637146"/>
                        <a:gd name="connsiteY35" fmla="*/ 102394 h 854869"/>
                        <a:gd name="connsiteX36" fmla="*/ 386520 w 637146"/>
                        <a:gd name="connsiteY36" fmla="*/ 52387 h 854869"/>
                        <a:gd name="connsiteX37" fmla="*/ 393664 w 637146"/>
                        <a:gd name="connsiteY37" fmla="*/ 33337 h 854869"/>
                        <a:gd name="connsiteX38" fmla="*/ 410333 w 637146"/>
                        <a:gd name="connsiteY38" fmla="*/ 0 h 854869"/>
                        <a:gd name="connsiteX39" fmla="*/ 362708 w 637146"/>
                        <a:gd name="connsiteY39" fmla="*/ 23812 h 854869"/>
                        <a:gd name="connsiteX40" fmla="*/ 305558 w 637146"/>
                        <a:gd name="connsiteY40" fmla="*/ 52387 h 854869"/>
                        <a:gd name="connsiteX41" fmla="*/ 269839 w 637146"/>
                        <a:gd name="connsiteY41" fmla="*/ 76200 h 854869"/>
                        <a:gd name="connsiteX42" fmla="*/ 215070 w 637146"/>
                        <a:gd name="connsiteY42" fmla="*/ 126206 h 854869"/>
                        <a:gd name="connsiteX43" fmla="*/ 176970 w 637146"/>
                        <a:gd name="connsiteY43" fmla="*/ 173831 h 854869"/>
                        <a:gd name="connsiteX44" fmla="*/ 146014 w 637146"/>
                        <a:gd name="connsiteY44" fmla="*/ 228600 h 854869"/>
                        <a:gd name="connsiteX45" fmla="*/ 134108 w 637146"/>
                        <a:gd name="connsiteY45" fmla="*/ 278606 h 854869"/>
                        <a:gd name="connsiteX46" fmla="*/ 129345 w 637146"/>
                        <a:gd name="connsiteY46" fmla="*/ 328612 h 854869"/>
                        <a:gd name="connsiteX47" fmla="*/ 131727 w 637146"/>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6571" h="854869">
                          <a:moveTo>
                            <a:pt x="131727" y="383381"/>
                          </a:moveTo>
                          <a:cubicBezTo>
                            <a:pt x="124980" y="382984"/>
                            <a:pt x="88864" y="343693"/>
                            <a:pt x="88864" y="326231"/>
                          </a:cubicBezTo>
                          <a:lnTo>
                            <a:pt x="88864" y="273844"/>
                          </a:lnTo>
                          <a:cubicBezTo>
                            <a:pt x="79736" y="278606"/>
                            <a:pt x="47986" y="324247"/>
                            <a:pt x="34095" y="354806"/>
                          </a:cubicBezTo>
                          <a:cubicBezTo>
                            <a:pt x="20204" y="385365"/>
                            <a:pt x="6314" y="421481"/>
                            <a:pt x="5520" y="457200"/>
                          </a:cubicBezTo>
                          <a:cubicBezTo>
                            <a:pt x="4726" y="492919"/>
                            <a:pt x="-4799" y="541337"/>
                            <a:pt x="3139" y="564356"/>
                          </a:cubicBezTo>
                          <a:lnTo>
                            <a:pt x="26952" y="633412"/>
                          </a:lnTo>
                          <a:cubicBezTo>
                            <a:pt x="35683" y="655240"/>
                            <a:pt x="37271" y="674688"/>
                            <a:pt x="55527" y="695325"/>
                          </a:cubicBezTo>
                          <a:lnTo>
                            <a:pt x="110295" y="757237"/>
                          </a:lnTo>
                          <a:cubicBezTo>
                            <a:pt x="128551" y="777874"/>
                            <a:pt x="142442" y="788590"/>
                            <a:pt x="165064" y="802481"/>
                          </a:cubicBezTo>
                          <a:lnTo>
                            <a:pt x="246027" y="840581"/>
                          </a:lnTo>
                          <a:lnTo>
                            <a:pt x="350802" y="854869"/>
                          </a:lnTo>
                          <a:lnTo>
                            <a:pt x="441289" y="838200"/>
                          </a:lnTo>
                          <a:cubicBezTo>
                            <a:pt x="465895" y="830263"/>
                            <a:pt x="479786" y="819150"/>
                            <a:pt x="498439" y="807244"/>
                          </a:cubicBezTo>
                          <a:cubicBezTo>
                            <a:pt x="517092" y="795338"/>
                            <a:pt x="542096" y="781049"/>
                            <a:pt x="553208" y="766762"/>
                          </a:cubicBezTo>
                          <a:lnTo>
                            <a:pt x="586545" y="723900"/>
                          </a:lnTo>
                          <a:cubicBezTo>
                            <a:pt x="597658" y="703660"/>
                            <a:pt x="615121" y="668338"/>
                            <a:pt x="619883" y="645319"/>
                          </a:cubicBezTo>
                          <a:lnTo>
                            <a:pt x="634170" y="576262"/>
                          </a:lnTo>
                          <a:cubicBezTo>
                            <a:pt x="636948" y="552846"/>
                            <a:pt x="636552" y="526653"/>
                            <a:pt x="636552" y="504825"/>
                          </a:cubicBezTo>
                          <a:cubicBezTo>
                            <a:pt x="636552" y="482997"/>
                            <a:pt x="635757" y="462756"/>
                            <a:pt x="634170" y="445294"/>
                          </a:cubicBezTo>
                          <a:cubicBezTo>
                            <a:pt x="632583" y="427832"/>
                            <a:pt x="630996" y="413941"/>
                            <a:pt x="627027" y="400050"/>
                          </a:cubicBezTo>
                          <a:lnTo>
                            <a:pt x="610358" y="361950"/>
                          </a:lnTo>
                          <a:lnTo>
                            <a:pt x="598452" y="333375"/>
                          </a:lnTo>
                          <a:lnTo>
                            <a:pt x="577020" y="300037"/>
                          </a:lnTo>
                          <a:lnTo>
                            <a:pt x="574639" y="340519"/>
                          </a:lnTo>
                          <a:lnTo>
                            <a:pt x="565114" y="402431"/>
                          </a:lnTo>
                          <a:lnTo>
                            <a:pt x="555589" y="445294"/>
                          </a:lnTo>
                          <a:cubicBezTo>
                            <a:pt x="548048" y="458788"/>
                            <a:pt x="528998" y="491728"/>
                            <a:pt x="519870" y="483394"/>
                          </a:cubicBezTo>
                          <a:cubicBezTo>
                            <a:pt x="510742" y="475060"/>
                            <a:pt x="515107" y="418306"/>
                            <a:pt x="500820" y="395287"/>
                          </a:cubicBezTo>
                          <a:lnTo>
                            <a:pt x="457958" y="326231"/>
                          </a:lnTo>
                          <a:cubicBezTo>
                            <a:pt x="444861" y="304403"/>
                            <a:pt x="428589" y="276225"/>
                            <a:pt x="422239" y="264319"/>
                          </a:cubicBezTo>
                          <a:lnTo>
                            <a:pt x="403189" y="228600"/>
                          </a:lnTo>
                          <a:lnTo>
                            <a:pt x="391283" y="195262"/>
                          </a:lnTo>
                          <a:lnTo>
                            <a:pt x="381758" y="164306"/>
                          </a:lnTo>
                          <a:lnTo>
                            <a:pt x="376995" y="130969"/>
                          </a:lnTo>
                          <a:cubicBezTo>
                            <a:pt x="375408" y="120650"/>
                            <a:pt x="370646" y="115491"/>
                            <a:pt x="372233" y="102394"/>
                          </a:cubicBezTo>
                          <a:cubicBezTo>
                            <a:pt x="373820" y="89297"/>
                            <a:pt x="382948" y="63896"/>
                            <a:pt x="386520" y="52387"/>
                          </a:cubicBezTo>
                          <a:lnTo>
                            <a:pt x="393664" y="33337"/>
                          </a:lnTo>
                          <a:cubicBezTo>
                            <a:pt x="396045" y="26987"/>
                            <a:pt x="415492" y="1587"/>
                            <a:pt x="410333" y="0"/>
                          </a:cubicBezTo>
                          <a:lnTo>
                            <a:pt x="362708" y="23812"/>
                          </a:lnTo>
                          <a:lnTo>
                            <a:pt x="305558" y="52387"/>
                          </a:lnTo>
                          <a:lnTo>
                            <a:pt x="269839" y="76200"/>
                          </a:lnTo>
                          <a:lnTo>
                            <a:pt x="215070" y="126206"/>
                          </a:lnTo>
                          <a:lnTo>
                            <a:pt x="176970" y="173831"/>
                          </a:lnTo>
                          <a:lnTo>
                            <a:pt x="146014" y="228600"/>
                          </a:lnTo>
                          <a:lnTo>
                            <a:pt x="134108" y="278606"/>
                          </a:lnTo>
                          <a:lnTo>
                            <a:pt x="129345" y="328612"/>
                          </a:lnTo>
                          <a:cubicBezTo>
                            <a:pt x="128948" y="346074"/>
                            <a:pt x="138474" y="383778"/>
                            <a:pt x="131727" y="383381"/>
                          </a:cubicBezTo>
                          <a:close/>
                        </a:path>
                      </a:pathLst>
                    </a:custGeom>
                    <a:solidFill>
                      <a:srgbClr val="FFD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sp>
                <p:nvSpPr>
                  <p:cNvPr id="71" name="Oval 114">
                    <a:extLst>
                      <a:ext uri="{FF2B5EF4-FFF2-40B4-BE49-F238E27FC236}">
                        <a16:creationId xmlns:a16="http://schemas.microsoft.com/office/drawing/2014/main" id="{8BD99042-8E04-439A-A09E-F73B065023D7}"/>
                      </a:ext>
                    </a:extLst>
                  </p:cNvPr>
                  <p:cNvSpPr>
                    <a:spLocks noChangeAspect="1"/>
                  </p:cNvSpPr>
                  <p:nvPr/>
                </p:nvSpPr>
                <p:spPr>
                  <a:xfrm>
                    <a:off x="3231223" y="5626683"/>
                    <a:ext cx="673200" cy="673200"/>
                  </a:xfrm>
                  <a:prstGeom prst="ellipse">
                    <a:avLst/>
                  </a:prstGeom>
                  <a:solidFill>
                    <a:schemeClr val="bg1">
                      <a:alpha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cxnSp>
                <p:nvCxnSpPr>
                  <p:cNvPr id="72" name="Straight Connector 115">
                    <a:extLst>
                      <a:ext uri="{FF2B5EF4-FFF2-40B4-BE49-F238E27FC236}">
                        <a16:creationId xmlns:a16="http://schemas.microsoft.com/office/drawing/2014/main" id="{EEDB0AE7-3B34-44CA-809E-4FF53657CDC1}"/>
                      </a:ext>
                    </a:extLst>
                  </p:cNvPr>
                  <p:cNvCxnSpPr>
                    <a:cxnSpLocks/>
                  </p:cNvCxnSpPr>
                  <p:nvPr/>
                </p:nvCxnSpPr>
                <p:spPr>
                  <a:xfrm rot="13500000">
                    <a:off x="3231223" y="5963283"/>
                    <a:ext cx="673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3" name="Group 116">
                    <a:extLst>
                      <a:ext uri="{FF2B5EF4-FFF2-40B4-BE49-F238E27FC236}">
                        <a16:creationId xmlns:a16="http://schemas.microsoft.com/office/drawing/2014/main" id="{01153F0D-AFD7-43E2-A10A-C2643DC0C8DD}"/>
                      </a:ext>
                    </a:extLst>
                  </p:cNvPr>
                  <p:cNvGrpSpPr>
                    <a:grpSpLocks noChangeAspect="1"/>
                  </p:cNvGrpSpPr>
                  <p:nvPr/>
                </p:nvGrpSpPr>
                <p:grpSpPr>
                  <a:xfrm>
                    <a:off x="4709519" y="5821299"/>
                    <a:ext cx="574075" cy="283968"/>
                    <a:chOff x="5133005" y="-266198"/>
                    <a:chExt cx="1943100" cy="961163"/>
                  </a:xfrm>
                </p:grpSpPr>
                <p:sp>
                  <p:nvSpPr>
                    <p:cNvPr id="74" name="Freeform: Shape 117">
                      <a:extLst>
                        <a:ext uri="{FF2B5EF4-FFF2-40B4-BE49-F238E27FC236}">
                          <a16:creationId xmlns:a16="http://schemas.microsoft.com/office/drawing/2014/main" id="{E23A6443-C023-4ABD-8BFD-9466FDA71476}"/>
                        </a:ext>
                      </a:extLst>
                    </p:cNvPr>
                    <p:cNvSpPr/>
                    <p:nvPr/>
                  </p:nvSpPr>
                  <p:spPr>
                    <a:xfrm>
                      <a:off x="5133005" y="-266198"/>
                      <a:ext cx="1943100" cy="771525"/>
                    </a:xfrm>
                    <a:custGeom>
                      <a:avLst/>
                      <a:gdLst>
                        <a:gd name="connsiteX0" fmla="*/ 285750 w 1943100"/>
                        <a:gd name="connsiteY0" fmla="*/ 733425 h 771525"/>
                        <a:gd name="connsiteX1" fmla="*/ 104775 w 1943100"/>
                        <a:gd name="connsiteY1" fmla="*/ 752475 h 771525"/>
                        <a:gd name="connsiteX2" fmla="*/ 28575 w 1943100"/>
                        <a:gd name="connsiteY2" fmla="*/ 647700 h 771525"/>
                        <a:gd name="connsiteX3" fmla="*/ 0 w 1943100"/>
                        <a:gd name="connsiteY3" fmla="*/ 333375 h 771525"/>
                        <a:gd name="connsiteX4" fmla="*/ 342900 w 1943100"/>
                        <a:gd name="connsiteY4" fmla="*/ 247650 h 771525"/>
                        <a:gd name="connsiteX5" fmla="*/ 523875 w 1943100"/>
                        <a:gd name="connsiteY5" fmla="*/ 9525 h 771525"/>
                        <a:gd name="connsiteX6" fmla="*/ 1238250 w 1943100"/>
                        <a:gd name="connsiteY6" fmla="*/ 0 h 771525"/>
                        <a:gd name="connsiteX7" fmla="*/ 1438275 w 1943100"/>
                        <a:gd name="connsiteY7" fmla="*/ 238125 h 771525"/>
                        <a:gd name="connsiteX8" fmla="*/ 1914525 w 1943100"/>
                        <a:gd name="connsiteY8" fmla="*/ 352425 h 771525"/>
                        <a:gd name="connsiteX9" fmla="*/ 1943100 w 1943100"/>
                        <a:gd name="connsiteY9" fmla="*/ 590550 h 771525"/>
                        <a:gd name="connsiteX10" fmla="*/ 1876425 w 1943100"/>
                        <a:gd name="connsiteY10" fmla="*/ 752475 h 771525"/>
                        <a:gd name="connsiteX11" fmla="*/ 1619250 w 1943100"/>
                        <a:gd name="connsiteY11" fmla="*/ 752475 h 771525"/>
                        <a:gd name="connsiteX12" fmla="*/ 1552575 w 1943100"/>
                        <a:gd name="connsiteY12" fmla="*/ 638175 h 771525"/>
                        <a:gd name="connsiteX13" fmla="*/ 1457325 w 1943100"/>
                        <a:gd name="connsiteY13" fmla="*/ 581025 h 771525"/>
                        <a:gd name="connsiteX14" fmla="*/ 1295400 w 1943100"/>
                        <a:gd name="connsiteY14" fmla="*/ 657225 h 771525"/>
                        <a:gd name="connsiteX15" fmla="*/ 1247775 w 1943100"/>
                        <a:gd name="connsiteY15" fmla="*/ 771525 h 771525"/>
                        <a:gd name="connsiteX16" fmla="*/ 638175 w 1943100"/>
                        <a:gd name="connsiteY16" fmla="*/ 752475 h 771525"/>
                        <a:gd name="connsiteX17" fmla="*/ 590550 w 1943100"/>
                        <a:gd name="connsiteY17" fmla="*/ 638175 h 771525"/>
                        <a:gd name="connsiteX18" fmla="*/ 485775 w 1943100"/>
                        <a:gd name="connsiteY18" fmla="*/ 590550 h 771525"/>
                        <a:gd name="connsiteX19" fmla="*/ 333375 w 1943100"/>
                        <a:gd name="connsiteY19" fmla="*/ 647700 h 771525"/>
                        <a:gd name="connsiteX20" fmla="*/ 285750 w 1943100"/>
                        <a:gd name="connsiteY20" fmla="*/ 7334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3100" h="771525">
                          <a:moveTo>
                            <a:pt x="285750" y="733425"/>
                          </a:moveTo>
                          <a:lnTo>
                            <a:pt x="104775" y="752475"/>
                          </a:lnTo>
                          <a:lnTo>
                            <a:pt x="28575" y="647700"/>
                          </a:lnTo>
                          <a:lnTo>
                            <a:pt x="0" y="333375"/>
                          </a:lnTo>
                          <a:lnTo>
                            <a:pt x="342900" y="247650"/>
                          </a:lnTo>
                          <a:lnTo>
                            <a:pt x="523875" y="9525"/>
                          </a:lnTo>
                          <a:lnTo>
                            <a:pt x="1238250" y="0"/>
                          </a:lnTo>
                          <a:lnTo>
                            <a:pt x="1438275" y="238125"/>
                          </a:lnTo>
                          <a:lnTo>
                            <a:pt x="1914525" y="352425"/>
                          </a:lnTo>
                          <a:lnTo>
                            <a:pt x="1943100" y="590550"/>
                          </a:lnTo>
                          <a:lnTo>
                            <a:pt x="1876425" y="752475"/>
                          </a:lnTo>
                          <a:lnTo>
                            <a:pt x="1619250" y="752475"/>
                          </a:lnTo>
                          <a:lnTo>
                            <a:pt x="1552575" y="638175"/>
                          </a:lnTo>
                          <a:lnTo>
                            <a:pt x="1457325" y="581025"/>
                          </a:lnTo>
                          <a:lnTo>
                            <a:pt x="1295400" y="657225"/>
                          </a:lnTo>
                          <a:lnTo>
                            <a:pt x="1247775" y="771525"/>
                          </a:lnTo>
                          <a:lnTo>
                            <a:pt x="638175" y="752475"/>
                          </a:lnTo>
                          <a:lnTo>
                            <a:pt x="590550" y="638175"/>
                          </a:lnTo>
                          <a:lnTo>
                            <a:pt x="485775" y="590550"/>
                          </a:lnTo>
                          <a:lnTo>
                            <a:pt x="333375" y="647700"/>
                          </a:lnTo>
                          <a:lnTo>
                            <a:pt x="285750" y="733425"/>
                          </a:lnTo>
                          <a:close/>
                        </a:path>
                      </a:pathLst>
                    </a:cu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75" name="Oval 118">
                      <a:extLst>
                        <a:ext uri="{FF2B5EF4-FFF2-40B4-BE49-F238E27FC236}">
                          <a16:creationId xmlns:a16="http://schemas.microsoft.com/office/drawing/2014/main" id="{21CDFB20-6A63-467D-8F2A-4233FD708682}"/>
                        </a:ext>
                      </a:extLst>
                    </p:cNvPr>
                    <p:cNvSpPr/>
                    <p:nvPr/>
                  </p:nvSpPr>
                  <p:spPr>
                    <a:xfrm>
                      <a:off x="5434969" y="377148"/>
                      <a:ext cx="317817" cy="317817"/>
                    </a:xfrm>
                    <a:prstGeom prst="ellipse">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sp>
                  <p:nvSpPr>
                    <p:cNvPr id="76" name="Oval 119">
                      <a:extLst>
                        <a:ext uri="{FF2B5EF4-FFF2-40B4-BE49-F238E27FC236}">
                          <a16:creationId xmlns:a16="http://schemas.microsoft.com/office/drawing/2014/main" id="{517C3CD7-5480-4635-BEFC-AFEE91779B5B}"/>
                        </a:ext>
                      </a:extLst>
                    </p:cNvPr>
                    <p:cNvSpPr/>
                    <p:nvPr/>
                  </p:nvSpPr>
                  <p:spPr>
                    <a:xfrm>
                      <a:off x="6413685" y="377148"/>
                      <a:ext cx="317817" cy="317817"/>
                    </a:xfrm>
                    <a:prstGeom prst="ellipse">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grpSp>
            <p:sp>
              <p:nvSpPr>
                <p:cNvPr id="54" name="Arrow: Down 120">
                  <a:extLst>
                    <a:ext uri="{FF2B5EF4-FFF2-40B4-BE49-F238E27FC236}">
                      <a16:creationId xmlns:a16="http://schemas.microsoft.com/office/drawing/2014/main" id="{4BFFCD43-4323-4AE4-94DD-04A162509174}"/>
                    </a:ext>
                  </a:extLst>
                </p:cNvPr>
                <p:cNvSpPr/>
                <p:nvPr/>
              </p:nvSpPr>
              <p:spPr>
                <a:xfrm>
                  <a:off x="7037654" y="4163887"/>
                  <a:ext cx="432187" cy="892047"/>
                </a:xfrm>
                <a:prstGeom prst="downArrow">
                  <a:avLst/>
                </a:prstGeom>
                <a:solidFill>
                  <a:srgbClr val="33CC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HK" i="0">
                    <a:solidFill>
                      <a:prstClr val="white"/>
                    </a:solidFill>
                    <a:latin typeface="Calibri"/>
                  </a:endParaRPr>
                </a:p>
              </p:txBody>
            </p:sp>
          </p:grpSp>
          <p:sp>
            <p:nvSpPr>
              <p:cNvPr id="201" name="ZoneTexte 200"/>
              <p:cNvSpPr txBox="1"/>
              <p:nvPr/>
            </p:nvSpPr>
            <p:spPr>
              <a:xfrm>
                <a:off x="7363558" y="4767963"/>
                <a:ext cx="1691489" cy="476040"/>
              </a:xfrm>
              <a:prstGeom prst="rect">
                <a:avLst/>
              </a:prstGeom>
              <a:noFill/>
            </p:spPr>
            <p:txBody>
              <a:bodyPr wrap="none" rtlCol="0">
                <a:spAutoFit/>
              </a:bodyPr>
              <a:lstStyle/>
              <a:p>
                <a:pPr algn="ctr" fontAlgn="auto">
                  <a:lnSpc>
                    <a:spcPts val="1400"/>
                  </a:lnSpc>
                  <a:spcBef>
                    <a:spcPts val="0"/>
                  </a:spcBef>
                  <a:spcAft>
                    <a:spcPts val="0"/>
                  </a:spcAft>
                  <a:defRPr/>
                </a:pPr>
                <a:r>
                  <a:rPr lang="fr-FR" sz="1400" i="0" dirty="0" smtClean="0">
                    <a:solidFill>
                      <a:prstClr val="black"/>
                    </a:solidFill>
                    <a:cs typeface="+mn-cs"/>
                  </a:rPr>
                  <a:t>Passeport électronique</a:t>
                </a:r>
              </a:p>
              <a:p>
                <a:pPr algn="ctr" fontAlgn="auto">
                  <a:lnSpc>
                    <a:spcPts val="1400"/>
                  </a:lnSpc>
                  <a:spcBef>
                    <a:spcPts val="0"/>
                  </a:spcBef>
                  <a:spcAft>
                    <a:spcPts val="0"/>
                  </a:spcAft>
                  <a:defRPr/>
                </a:pPr>
                <a:r>
                  <a:rPr lang="fr-FR" sz="1400" i="0" dirty="0" smtClean="0">
                    <a:solidFill>
                      <a:prstClr val="black"/>
                    </a:solidFill>
                    <a:cs typeface="+mn-cs"/>
                  </a:rPr>
                  <a:t>de santé </a:t>
                </a:r>
              </a:p>
            </p:txBody>
          </p:sp>
        </p:grpSp>
        <p:pic>
          <p:nvPicPr>
            <p:cNvPr id="203" name="Image 2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4568" y="4214761"/>
              <a:ext cx="583974" cy="583975"/>
            </a:xfrm>
            <a:prstGeom prst="rect">
              <a:avLst/>
            </a:prstGeom>
          </p:spPr>
        </p:pic>
      </p:grpSp>
      <p:sp>
        <p:nvSpPr>
          <p:cNvPr id="204" name="ZoneTexte 203"/>
          <p:cNvSpPr txBox="1"/>
          <p:nvPr/>
        </p:nvSpPr>
        <p:spPr>
          <a:xfrm>
            <a:off x="2729270" y="53975"/>
            <a:ext cx="7147598" cy="553998"/>
          </a:xfrm>
          <a:prstGeom prst="rect">
            <a:avLst/>
          </a:prstGeom>
          <a:noFill/>
        </p:spPr>
        <p:txBody>
          <a:bodyPr wrap="none" rtlCol="0">
            <a:spAutoFit/>
          </a:bodyPr>
          <a:lstStyle/>
          <a:p>
            <a:r>
              <a:rPr lang="fr-FR" sz="3000" dirty="0">
                <a:solidFill>
                  <a:schemeClr val="bg1"/>
                </a:solidFill>
              </a:rPr>
              <a:t>Vision européenne à long terme pour les batteries</a:t>
            </a:r>
          </a:p>
        </p:txBody>
      </p:sp>
      <p:pic>
        <p:nvPicPr>
          <p:cNvPr id="206"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25923" t="66737" r="27609" b="16632"/>
          <a:stretch/>
        </p:blipFill>
        <p:spPr bwMode="auto">
          <a:xfrm>
            <a:off x="96771" y="22981"/>
            <a:ext cx="1489166" cy="71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7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4"/>
          <p:cNvSpPr txBox="1">
            <a:spLocks noChangeArrowheads="1"/>
          </p:cNvSpPr>
          <p:nvPr/>
        </p:nvSpPr>
        <p:spPr bwMode="auto">
          <a:xfrm>
            <a:off x="1349532" y="4267886"/>
            <a:ext cx="8506896"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fr-FR"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Durabilité et fiabilité des batteries ? </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39" name="Chevron 5"/>
          <p:cNvSpPr/>
          <p:nvPr/>
        </p:nvSpPr>
        <p:spPr>
          <a:xfrm>
            <a:off x="1416952" y="4304221"/>
            <a:ext cx="354398" cy="307054"/>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nvGrpSpPr>
          <p:cNvPr id="40" name="Groupe 39"/>
          <p:cNvGrpSpPr/>
          <p:nvPr/>
        </p:nvGrpSpPr>
        <p:grpSpPr>
          <a:xfrm>
            <a:off x="910366" y="2827852"/>
            <a:ext cx="8861294" cy="428066"/>
            <a:chOff x="1476340" y="3923140"/>
            <a:chExt cx="10399713" cy="502382"/>
          </a:xfrm>
        </p:grpSpPr>
        <p:sp>
          <p:nvSpPr>
            <p:cNvPr id="41" name="Text Box 4"/>
            <p:cNvSpPr txBox="1">
              <a:spLocks noChangeArrowheads="1"/>
            </p:cNvSpPr>
            <p:nvPr/>
          </p:nvSpPr>
          <p:spPr bwMode="auto">
            <a:xfrm>
              <a:off x="1892265" y="3923140"/>
              <a:ext cx="9983788" cy="50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Eco-</a:t>
              </a:r>
              <a:r>
                <a:rPr lang="en-GB" altLang="ja-JP" sz="2727" b="1" dirty="0" err="1"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compatibilité</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 des batteries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a:t>
              </a:r>
            </a:p>
          </p:txBody>
        </p:sp>
        <p:sp>
          <p:nvSpPr>
            <p:cNvPr id="42"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pic>
        <p:nvPicPr>
          <p:cNvPr id="46" name="Picture 2" descr="Green recycle logo Royalty Free Vector Image - VectorStoc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38"/>
          <a:stretch/>
        </p:blipFill>
        <p:spPr bwMode="auto">
          <a:xfrm>
            <a:off x="5962672" y="2567402"/>
            <a:ext cx="883156" cy="88019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p:cNvGrpSpPr/>
          <p:nvPr/>
        </p:nvGrpSpPr>
        <p:grpSpPr>
          <a:xfrm>
            <a:off x="325331" y="1111769"/>
            <a:ext cx="8506895" cy="924833"/>
            <a:chOff x="0" y="1268163"/>
            <a:chExt cx="9215803" cy="1001902"/>
          </a:xfrm>
        </p:grpSpPr>
        <p:sp>
          <p:nvSpPr>
            <p:cNvPr id="43" name="Text Box 4"/>
            <p:cNvSpPr txBox="1">
              <a:spLocks noChangeArrowheads="1"/>
            </p:cNvSpPr>
            <p:nvPr/>
          </p:nvSpPr>
          <p:spPr bwMode="auto">
            <a:xfrm>
              <a:off x="0" y="1616317"/>
              <a:ext cx="9215803" cy="4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en-GB" altLang="ja-JP" sz="2215"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a:solidFill>
                    <a:prstClr val="black"/>
                  </a:solidFill>
                  <a:latin typeface="Arial Narrow" panose="020B0606020202030204" pitchFamily="34" charset="0"/>
                  <a:ea typeface="ＭＳ Ｐゴシック" panose="020B0600070205080204" pitchFamily="34" charset="-128"/>
                  <a:sym typeface="Wingdings" pitchFamily="2" charset="2"/>
                </a:rPr>
                <a:t>  </a:t>
              </a:r>
              <a:r>
                <a:rPr lang="en-GB" altLang="ja-JP" sz="2727" b="1" dirty="0" err="1"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Autonomie</a:t>
              </a:r>
              <a:r>
                <a:rPr lang="en-GB" altLang="ja-JP" sz="2727" b="1" dirty="0" smtClean="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rPr>
                <a:t>  et recharge des batteries?  </a:t>
              </a:r>
              <a:endParaRPr lang="en-GB" altLang="ja-JP" sz="2727" b="1" dirty="0">
                <a:solidFill>
                  <a:schemeClr val="bg1">
                    <a:lumMod val="85000"/>
                  </a:schemeClr>
                </a:solidFill>
                <a:latin typeface="Arial Narrow" panose="020B0606020202030204" pitchFamily="34" charset="0"/>
                <a:ea typeface="ＭＳ Ｐゴシック" panose="020B0600070205080204" pitchFamily="34" charset="-128"/>
                <a:sym typeface="Wingdings" pitchFamily="2" charset="2"/>
              </a:endParaRPr>
            </a:p>
          </p:txBody>
        </p:sp>
        <p:sp>
          <p:nvSpPr>
            <p:cNvPr id="44" name="Chevron 5"/>
            <p:cNvSpPr/>
            <p:nvPr/>
          </p:nvSpPr>
          <p:spPr>
            <a:xfrm>
              <a:off x="189548" y="1657506"/>
              <a:ext cx="383931" cy="33264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pic>
          <p:nvPicPr>
            <p:cNvPr id="45" name="Image 44"/>
            <p:cNvPicPr>
              <a:picLocks noChangeAspect="1"/>
            </p:cNvPicPr>
            <p:nvPr/>
          </p:nvPicPr>
          <p:blipFill rotWithShape="1">
            <a:blip r:embed="rId5"/>
            <a:srcRect l="8585" t="8267" r="11872" b="18512"/>
            <a:stretch/>
          </p:blipFill>
          <p:spPr>
            <a:xfrm>
              <a:off x="6391436" y="1268163"/>
              <a:ext cx="1322775" cy="875413"/>
            </a:xfrm>
            <a:prstGeom prst="rect">
              <a:avLst/>
            </a:prstGeom>
          </p:spPr>
        </p:pic>
        <p:pic>
          <p:nvPicPr>
            <p:cNvPr id="47" name="Picture 6" descr="Borne de recharge pour véhicules électriques, à Rovaltai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81" t="11242" r="13029"/>
            <a:stretch/>
          </p:blipFill>
          <p:spPr bwMode="auto">
            <a:xfrm>
              <a:off x="7796816" y="1539997"/>
              <a:ext cx="1125390" cy="730068"/>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Imag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5971" y="5495449"/>
            <a:ext cx="864487" cy="73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e 53"/>
          <p:cNvGrpSpPr/>
          <p:nvPr/>
        </p:nvGrpSpPr>
        <p:grpSpPr>
          <a:xfrm>
            <a:off x="2056779" y="5774725"/>
            <a:ext cx="8448016" cy="428066"/>
            <a:chOff x="1476340" y="3879841"/>
            <a:chExt cx="10399713" cy="570490"/>
          </a:xfrm>
        </p:grpSpPr>
        <p:sp>
          <p:nvSpPr>
            <p:cNvPr id="55" name="Text Box 4"/>
            <p:cNvSpPr txBox="1">
              <a:spLocks noChangeArrowheads="1"/>
            </p:cNvSpPr>
            <p:nvPr/>
          </p:nvSpPr>
          <p:spPr bwMode="auto">
            <a:xfrm>
              <a:off x="1892265" y="3879841"/>
              <a:ext cx="9983788" cy="5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779173" eaLnBrk="1" hangingPunct="1">
                <a:lnSpc>
                  <a:spcPct val="80000"/>
                </a:lnSpc>
              </a:pPr>
              <a:r>
                <a:rPr lang="fr-FR" altLang="ja-JP" sz="2727" b="1" dirty="0" smtClean="0">
                  <a:latin typeface="Arial Narrow" panose="020B0606020202030204" pitchFamily="34" charset="0"/>
                  <a:ea typeface="ＭＳ Ｐゴシック" panose="020B0600070205080204" pitchFamily="34" charset="-128"/>
                  <a:sym typeface="Wingdings" pitchFamily="2" charset="2"/>
                </a:rPr>
                <a:t>Abondance des matériaux-recyclage </a:t>
              </a:r>
              <a:r>
                <a:rPr lang="en-GB" altLang="ja-JP" sz="2727" b="1" dirty="0" smtClean="0">
                  <a:latin typeface="Arial Narrow" panose="020B0606020202030204" pitchFamily="34" charset="0"/>
                  <a:ea typeface="ＭＳ Ｐゴシック" panose="020B0600070205080204" pitchFamily="34" charset="-128"/>
                  <a:sym typeface="Wingdings" pitchFamily="2" charset="2"/>
                </a:rPr>
                <a:t>?</a:t>
              </a:r>
              <a:endParaRPr lang="en-GB" altLang="ja-JP" sz="2727" b="1" dirty="0">
                <a:latin typeface="Arial Narrow" panose="020B0606020202030204" pitchFamily="34" charset="0"/>
                <a:ea typeface="ＭＳ Ｐゴシック" panose="020B0600070205080204" pitchFamily="34" charset="-128"/>
                <a:sym typeface="Wingdings" pitchFamily="2" charset="2"/>
              </a:endParaRPr>
            </a:p>
          </p:txBody>
        </p:sp>
        <p:sp>
          <p:nvSpPr>
            <p:cNvPr id="56" name="Chevron 5"/>
            <p:cNvSpPr/>
            <p:nvPr/>
          </p:nvSpPr>
          <p:spPr>
            <a:xfrm>
              <a:off x="1476340" y="3947164"/>
              <a:ext cx="415925" cy="360362"/>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173">
                <a:defRPr/>
              </a:pPr>
              <a:endParaRPr lang="fr-FR" sz="2215" b="1">
                <a:solidFill>
                  <a:prstClr val="black"/>
                </a:solidFill>
                <a:latin typeface="Calibri"/>
              </a:endParaRPr>
            </a:p>
          </p:txBody>
        </p:sp>
      </p:grpSp>
      <p:sp>
        <p:nvSpPr>
          <p:cNvPr id="57" name="Rectangle à coins arrondis 56"/>
          <p:cNvSpPr/>
          <p:nvPr/>
        </p:nvSpPr>
        <p:spPr>
          <a:xfrm>
            <a:off x="460733" y="1123011"/>
            <a:ext cx="8236090"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pic>
        <p:nvPicPr>
          <p:cNvPr id="59" name="Imag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4088974"/>
            <a:ext cx="588790" cy="606978"/>
          </a:xfrm>
          <a:prstGeom prst="rect">
            <a:avLst/>
          </a:prstGeom>
        </p:spPr>
      </p:pic>
      <p:pic>
        <p:nvPicPr>
          <p:cNvPr id="60" name="Image 59"/>
          <p:cNvPicPr>
            <a:picLocks noChangeAspect="1"/>
          </p:cNvPicPr>
          <p:nvPr/>
        </p:nvPicPr>
        <p:blipFill rotWithShape="1">
          <a:blip r:embed="rId10"/>
          <a:srcRect l="-2726" t="44379" r="16658" b="26035"/>
          <a:stretch/>
        </p:blipFill>
        <p:spPr>
          <a:xfrm rot="18019101">
            <a:off x="7604051" y="4369864"/>
            <a:ext cx="755658" cy="373314"/>
          </a:xfrm>
          <a:prstGeom prst="rect">
            <a:avLst/>
          </a:prstGeom>
        </p:spPr>
      </p:pic>
      <p:sp>
        <p:nvSpPr>
          <p:cNvPr id="61" name="Rectangle à coins arrondis 60"/>
          <p:cNvSpPr/>
          <p:nvPr/>
        </p:nvSpPr>
        <p:spPr>
          <a:xfrm>
            <a:off x="1261752" y="4002138"/>
            <a:ext cx="7487356"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2" name="Rectangle à coins arrondis 61"/>
          <p:cNvSpPr/>
          <p:nvPr/>
        </p:nvSpPr>
        <p:spPr>
          <a:xfrm>
            <a:off x="1797963" y="5374542"/>
            <a:ext cx="7610034"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63" name="Rectangle à coins arrondis 62"/>
          <p:cNvSpPr/>
          <p:nvPr/>
        </p:nvSpPr>
        <p:spPr>
          <a:xfrm>
            <a:off x="724473" y="2448475"/>
            <a:ext cx="7921859" cy="979404"/>
          </a:xfrm>
          <a:prstGeom prst="roundRect">
            <a:avLst/>
          </a:prstGeom>
          <a:solidFill>
            <a:schemeClr val="accent1">
              <a:alpha val="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fr-FR" sz="2215" b="1">
              <a:solidFill>
                <a:prstClr val="white"/>
              </a:solidFill>
              <a:latin typeface="Calibri"/>
            </a:endParaRPr>
          </a:p>
        </p:txBody>
      </p:sp>
      <p:sp>
        <p:nvSpPr>
          <p:cNvPr id="25" name="ZoneTexte 24"/>
          <p:cNvSpPr txBox="1"/>
          <p:nvPr/>
        </p:nvSpPr>
        <p:spPr>
          <a:xfrm>
            <a:off x="925450" y="16593"/>
            <a:ext cx="8178842" cy="584775"/>
          </a:xfrm>
          <a:prstGeom prst="rect">
            <a:avLst/>
          </a:prstGeom>
          <a:noFill/>
        </p:spPr>
        <p:txBody>
          <a:bodyPr wrap="none" rtlCol="0">
            <a:spAutoFit/>
          </a:bodyPr>
          <a:lstStyle/>
          <a:p>
            <a:pPr defTabSz="844083"/>
            <a:r>
              <a:rPr lang="fr-FR" sz="3200" b="1" dirty="0">
                <a:solidFill>
                  <a:schemeClr val="bg1"/>
                </a:solidFill>
              </a:rPr>
              <a:t>S</a:t>
            </a:r>
            <a:r>
              <a:rPr lang="fr-FR" sz="3200" dirty="0">
                <a:solidFill>
                  <a:schemeClr val="bg1"/>
                </a:solidFill>
              </a:rPr>
              <a:t>cience et innovation pour des meilleures batteries …</a:t>
            </a:r>
          </a:p>
        </p:txBody>
      </p:sp>
    </p:spTree>
    <p:extLst>
      <p:ext uri="{BB962C8B-B14F-4D97-AF65-F5344CB8AC3E}">
        <p14:creationId xmlns:p14="http://schemas.microsoft.com/office/powerpoint/2010/main" val="13877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93198" y="123389"/>
            <a:ext cx="8071440" cy="518475"/>
          </a:xfrm>
          <a:prstGeom prst="rect">
            <a:avLst/>
          </a:prstGeom>
          <a:noFill/>
        </p:spPr>
        <p:txBody>
          <a:bodyPr wrap="none" rtlCol="0">
            <a:spAutoFit/>
          </a:bodyPr>
          <a:lstStyle/>
          <a:p>
            <a:pPr defTabSz="779173">
              <a:defRPr/>
            </a:pPr>
            <a:r>
              <a:rPr lang="en-US" sz="2769" dirty="0">
                <a:solidFill>
                  <a:prstClr val="white"/>
                </a:solidFill>
              </a:rPr>
              <a:t>The </a:t>
            </a:r>
            <a:r>
              <a:rPr lang="en-US" sz="2769" dirty="0">
                <a:solidFill>
                  <a:prstClr val="white"/>
                </a:solidFill>
              </a:rPr>
              <a:t>energy transition: abundance of materials and recycling?</a:t>
            </a:r>
            <a:endParaRPr lang="fr-FR" sz="2769" dirty="0">
              <a:solidFill>
                <a:prstClr val="white"/>
              </a:solidFill>
            </a:endParaRPr>
          </a:p>
        </p:txBody>
      </p:sp>
      <p:pic>
        <p:nvPicPr>
          <p:cNvPr id="3" name="Imag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0602" y="1174293"/>
            <a:ext cx="645068" cy="6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China's Rare Earth Exports Fall to Over Five-Year Low as Pandemic  Devastates Demand - Caixin Global"/>
          <p:cNvPicPr/>
          <p:nvPr/>
        </p:nvPicPr>
        <p:blipFill rotWithShape="1">
          <a:blip r:embed="rId3">
            <a:extLst>
              <a:ext uri="{28A0092B-C50C-407E-A947-70E740481C1C}">
                <a14:useLocalDpi xmlns:a14="http://schemas.microsoft.com/office/drawing/2010/main" val="0"/>
              </a:ext>
            </a:extLst>
          </a:blip>
          <a:srcRect l="29017" t="32732" r="23771" b="16557"/>
          <a:stretch/>
        </p:blipFill>
        <p:spPr bwMode="auto">
          <a:xfrm>
            <a:off x="447109" y="1141569"/>
            <a:ext cx="526276" cy="542268"/>
          </a:xfrm>
          <a:prstGeom prst="rect">
            <a:avLst/>
          </a:prstGeom>
          <a:noFill/>
          <a:ln>
            <a:noFill/>
          </a:ln>
        </p:spPr>
      </p:pic>
      <p:grpSp>
        <p:nvGrpSpPr>
          <p:cNvPr id="5" name="Groupe 4"/>
          <p:cNvGrpSpPr/>
          <p:nvPr/>
        </p:nvGrpSpPr>
        <p:grpSpPr>
          <a:xfrm>
            <a:off x="2306810" y="1159811"/>
            <a:ext cx="4876036" cy="1537254"/>
            <a:chOff x="2086294" y="970712"/>
            <a:chExt cx="5282372" cy="1665358"/>
          </a:xfrm>
        </p:grpSpPr>
        <p:grpSp>
          <p:nvGrpSpPr>
            <p:cNvPr id="22" name="Groupe 21"/>
            <p:cNvGrpSpPr/>
            <p:nvPr/>
          </p:nvGrpSpPr>
          <p:grpSpPr>
            <a:xfrm>
              <a:off x="2086294" y="970712"/>
              <a:ext cx="5282372" cy="1665358"/>
              <a:chOff x="4408758" y="1456295"/>
              <a:chExt cx="5497948" cy="1475782"/>
            </a:xfrm>
          </p:grpSpPr>
          <p:pic>
            <p:nvPicPr>
              <p:cNvPr id="23" name="Image 22"/>
              <p:cNvPicPr>
                <a:picLocks noChangeAspect="1"/>
              </p:cNvPicPr>
              <p:nvPr/>
            </p:nvPicPr>
            <p:blipFill>
              <a:blip r:embed="rId4"/>
              <a:stretch>
                <a:fillRect/>
              </a:stretch>
            </p:blipFill>
            <p:spPr>
              <a:xfrm>
                <a:off x="4408758" y="1456295"/>
                <a:ext cx="5497948" cy="1475782"/>
              </a:xfrm>
              <a:prstGeom prst="rect">
                <a:avLst/>
              </a:prstGeom>
            </p:spPr>
          </p:pic>
          <p:cxnSp>
            <p:nvCxnSpPr>
              <p:cNvPr id="24" name="Connecteur droit avec flèche 23"/>
              <p:cNvCxnSpPr/>
              <p:nvPr/>
            </p:nvCxnSpPr>
            <p:spPr>
              <a:xfrm flipV="1">
                <a:off x="6459415" y="2224191"/>
                <a:ext cx="2919047" cy="29627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flipH="1">
                <a:off x="7668616" y="2186396"/>
                <a:ext cx="232414" cy="315290"/>
              </a:xfrm>
              <a:prstGeom prst="rect">
                <a:avLst/>
              </a:prstGeom>
              <a:solidFill>
                <a:schemeClr val="bg1"/>
              </a:solidFill>
            </p:spPr>
            <p:txBody>
              <a:bodyPr wrap="square" rtlCol="0">
                <a:spAutoFit/>
              </a:bodyPr>
              <a:lstStyle/>
              <a:p>
                <a:pPr defTabSz="779173">
                  <a:defRPr/>
                </a:pPr>
                <a:r>
                  <a:rPr lang="fr-FR" sz="1534" b="1" dirty="0">
                    <a:solidFill>
                      <a:srgbClr val="FF0000"/>
                    </a:solidFill>
                  </a:rPr>
                  <a:t>6</a:t>
                </a:r>
              </a:p>
            </p:txBody>
          </p:sp>
        </p:grpSp>
        <p:grpSp>
          <p:nvGrpSpPr>
            <p:cNvPr id="11" name="Groupe 10"/>
            <p:cNvGrpSpPr/>
            <p:nvPr/>
          </p:nvGrpSpPr>
          <p:grpSpPr>
            <a:xfrm>
              <a:off x="3629824" y="1254483"/>
              <a:ext cx="3185257" cy="315435"/>
              <a:chOff x="3629824" y="1219315"/>
              <a:chExt cx="3185257" cy="315435"/>
            </a:xfrm>
          </p:grpSpPr>
          <p:sp>
            <p:nvSpPr>
              <p:cNvPr id="6" name="ZoneTexte 5"/>
              <p:cNvSpPr txBox="1"/>
              <p:nvPr/>
            </p:nvSpPr>
            <p:spPr>
              <a:xfrm>
                <a:off x="3629824" y="1219315"/>
                <a:ext cx="387606" cy="315435"/>
              </a:xfrm>
              <a:prstGeom prst="rect">
                <a:avLst/>
              </a:prstGeom>
              <a:noFill/>
            </p:spPr>
            <p:txBody>
              <a:bodyPr wrap="none" rtlCol="0">
                <a:spAutoFit/>
              </a:bodyPr>
              <a:lstStyle/>
              <a:p>
                <a:pPr defTabSz="844083">
                  <a:defRPr/>
                </a:pPr>
                <a:r>
                  <a:rPr lang="fr-FR" sz="1292" dirty="0">
                    <a:solidFill>
                      <a:srgbClr val="4BACC6">
                        <a:lumMod val="75000"/>
                      </a:srgbClr>
                    </a:solidFill>
                  </a:rPr>
                  <a:t>Cu</a:t>
                </a:r>
              </a:p>
            </p:txBody>
          </p:sp>
          <p:sp>
            <p:nvSpPr>
              <p:cNvPr id="27" name="ZoneTexte 26"/>
              <p:cNvSpPr txBox="1"/>
              <p:nvPr/>
            </p:nvSpPr>
            <p:spPr>
              <a:xfrm>
                <a:off x="4229492" y="1219315"/>
                <a:ext cx="314669" cy="315434"/>
              </a:xfrm>
              <a:prstGeom prst="rect">
                <a:avLst/>
              </a:prstGeom>
              <a:noFill/>
            </p:spPr>
            <p:txBody>
              <a:bodyPr wrap="none" rtlCol="0">
                <a:spAutoFit/>
              </a:bodyPr>
              <a:lstStyle/>
              <a:p>
                <a:pPr defTabSz="844083">
                  <a:defRPr/>
                </a:pPr>
                <a:r>
                  <a:rPr lang="fr-FR" sz="1292" dirty="0">
                    <a:solidFill>
                      <a:srgbClr val="92D050"/>
                    </a:solidFill>
                  </a:rPr>
                  <a:t>Li</a:t>
                </a:r>
              </a:p>
            </p:txBody>
          </p:sp>
          <p:sp>
            <p:nvSpPr>
              <p:cNvPr id="28" name="ZoneTexte 27"/>
              <p:cNvSpPr txBox="1"/>
              <p:nvPr/>
            </p:nvSpPr>
            <p:spPr>
              <a:xfrm>
                <a:off x="4593900" y="1219315"/>
                <a:ext cx="338981" cy="315434"/>
              </a:xfrm>
              <a:prstGeom prst="rect">
                <a:avLst/>
              </a:prstGeom>
              <a:noFill/>
            </p:spPr>
            <p:txBody>
              <a:bodyPr wrap="none" rtlCol="0">
                <a:spAutoFit/>
              </a:bodyPr>
              <a:lstStyle/>
              <a:p>
                <a:pPr defTabSz="844083">
                  <a:defRPr/>
                </a:pPr>
                <a:r>
                  <a:rPr lang="fr-FR" sz="1292" dirty="0">
                    <a:solidFill>
                      <a:srgbClr val="00B050"/>
                    </a:solidFill>
                  </a:rPr>
                  <a:t>Ni</a:t>
                </a:r>
              </a:p>
            </p:txBody>
          </p:sp>
          <p:sp>
            <p:nvSpPr>
              <p:cNvPr id="29" name="ZoneTexte 28"/>
              <p:cNvSpPr txBox="1"/>
              <p:nvPr/>
            </p:nvSpPr>
            <p:spPr>
              <a:xfrm>
                <a:off x="5138488" y="1219315"/>
                <a:ext cx="404972" cy="315434"/>
              </a:xfrm>
              <a:prstGeom prst="rect">
                <a:avLst/>
              </a:prstGeom>
              <a:noFill/>
            </p:spPr>
            <p:txBody>
              <a:bodyPr wrap="none" rtlCol="0">
                <a:spAutoFit/>
              </a:bodyPr>
              <a:lstStyle/>
              <a:p>
                <a:pPr defTabSz="844083">
                  <a:defRPr/>
                </a:pPr>
                <a:r>
                  <a:rPr lang="fr-FR" sz="1292" dirty="0">
                    <a:solidFill>
                      <a:srgbClr val="C0504D">
                        <a:lumMod val="75000"/>
                      </a:srgbClr>
                    </a:solidFill>
                  </a:rPr>
                  <a:t>Mn</a:t>
                </a:r>
              </a:p>
            </p:txBody>
          </p:sp>
          <p:sp>
            <p:nvSpPr>
              <p:cNvPr id="30" name="ZoneTexte 29"/>
              <p:cNvSpPr txBox="1"/>
              <p:nvPr/>
            </p:nvSpPr>
            <p:spPr>
              <a:xfrm>
                <a:off x="5488367" y="1219315"/>
                <a:ext cx="387606" cy="315434"/>
              </a:xfrm>
              <a:prstGeom prst="rect">
                <a:avLst/>
              </a:prstGeom>
              <a:noFill/>
            </p:spPr>
            <p:txBody>
              <a:bodyPr wrap="none" rtlCol="0">
                <a:spAutoFit/>
              </a:bodyPr>
              <a:lstStyle/>
              <a:p>
                <a:pPr defTabSz="844083">
                  <a:defRPr/>
                </a:pPr>
                <a:r>
                  <a:rPr lang="fr-FR" sz="1292" dirty="0">
                    <a:solidFill>
                      <a:srgbClr val="1F497D">
                        <a:lumMod val="40000"/>
                        <a:lumOff val="60000"/>
                      </a:srgbClr>
                    </a:solidFill>
                  </a:rPr>
                  <a:t>Co</a:t>
                </a:r>
              </a:p>
            </p:txBody>
          </p:sp>
          <p:sp>
            <p:nvSpPr>
              <p:cNvPr id="33" name="ZoneTexte 32"/>
              <p:cNvSpPr txBox="1"/>
              <p:nvPr/>
            </p:nvSpPr>
            <p:spPr>
              <a:xfrm>
                <a:off x="6050636" y="1219315"/>
                <a:ext cx="764445" cy="315434"/>
              </a:xfrm>
              <a:prstGeom prst="rect">
                <a:avLst/>
              </a:prstGeom>
              <a:noFill/>
            </p:spPr>
            <p:txBody>
              <a:bodyPr wrap="none" rtlCol="0">
                <a:spAutoFit/>
              </a:bodyPr>
              <a:lstStyle/>
              <a:p>
                <a:pPr defTabSz="844083">
                  <a:defRPr/>
                </a:pPr>
                <a:r>
                  <a:rPr lang="fr-FR" sz="1292" dirty="0">
                    <a:solidFill>
                      <a:srgbClr val="EEECE1">
                        <a:lumMod val="75000"/>
                      </a:srgbClr>
                    </a:solidFill>
                  </a:rPr>
                  <a:t>Graphite</a:t>
                </a:r>
              </a:p>
            </p:txBody>
          </p:sp>
        </p:grpSp>
      </p:grpSp>
      <p:grpSp>
        <p:nvGrpSpPr>
          <p:cNvPr id="19" name="Groupe 18"/>
          <p:cNvGrpSpPr/>
          <p:nvPr/>
        </p:nvGrpSpPr>
        <p:grpSpPr>
          <a:xfrm>
            <a:off x="975596" y="5752684"/>
            <a:ext cx="8143267" cy="1028874"/>
            <a:chOff x="644144" y="5946336"/>
            <a:chExt cx="8821873" cy="1114615"/>
          </a:xfrm>
        </p:grpSpPr>
        <p:grpSp>
          <p:nvGrpSpPr>
            <p:cNvPr id="32" name="Groupe 31"/>
            <p:cNvGrpSpPr/>
            <p:nvPr/>
          </p:nvGrpSpPr>
          <p:grpSpPr>
            <a:xfrm>
              <a:off x="839538" y="6004326"/>
              <a:ext cx="8343427" cy="1056625"/>
              <a:chOff x="573538" y="6004326"/>
              <a:chExt cx="8343427" cy="1056625"/>
            </a:xfrm>
          </p:grpSpPr>
          <p:sp>
            <p:nvSpPr>
              <p:cNvPr id="20" name="ZoneTexte 19"/>
              <p:cNvSpPr txBox="1"/>
              <p:nvPr/>
            </p:nvSpPr>
            <p:spPr>
              <a:xfrm>
                <a:off x="573538" y="6030112"/>
                <a:ext cx="3133567" cy="1030839"/>
              </a:xfrm>
              <a:prstGeom prst="rect">
                <a:avLst/>
              </a:prstGeom>
              <a:noFill/>
              <a:ln>
                <a:noFill/>
              </a:ln>
            </p:spPr>
            <p:txBody>
              <a:bodyPr wrap="none" rtlCol="0">
                <a:spAutoFit/>
              </a:bodyPr>
              <a:lstStyle/>
              <a:p>
                <a:pPr algn="ctr">
                  <a:lnSpc>
                    <a:spcPts val="1600"/>
                  </a:lnSpc>
                </a:pPr>
                <a:r>
                  <a:rPr lang="fr-FR" sz="1600" dirty="0"/>
                  <a:t>Très nombreux métaux nécessaires </a:t>
                </a:r>
              </a:p>
              <a:p>
                <a:pPr algn="ctr">
                  <a:lnSpc>
                    <a:spcPts val="1600"/>
                  </a:lnSpc>
                </a:pPr>
                <a:r>
                  <a:rPr lang="fr-FR" sz="1600" dirty="0"/>
                  <a:t>pour les technologies </a:t>
                </a:r>
                <a:r>
                  <a:rPr lang="fr-FR" sz="1600" dirty="0" err="1"/>
                  <a:t>décarbonées</a:t>
                </a:r>
                <a:r>
                  <a:rPr lang="fr-FR" sz="1600" dirty="0"/>
                  <a:t> </a:t>
                </a:r>
              </a:p>
              <a:p>
                <a:pPr algn="ctr">
                  <a:lnSpc>
                    <a:spcPts val="1600"/>
                  </a:lnSpc>
                </a:pPr>
                <a:r>
                  <a:rPr lang="fr-FR" sz="1600" dirty="0"/>
                  <a:t>et numériques du  futur</a:t>
                </a:r>
              </a:p>
              <a:p>
                <a:pPr algn="ctr" defTabSz="779173">
                  <a:lnSpc>
                    <a:spcPts val="1875"/>
                  </a:lnSpc>
                  <a:defRPr/>
                </a:pPr>
                <a:endParaRPr lang="fr-FR" sz="1477" dirty="0"/>
              </a:p>
            </p:txBody>
          </p:sp>
          <p:sp>
            <p:nvSpPr>
              <p:cNvPr id="21" name="ZoneTexte 20"/>
              <p:cNvSpPr txBox="1"/>
              <p:nvPr/>
            </p:nvSpPr>
            <p:spPr>
              <a:xfrm>
                <a:off x="5717826" y="6004326"/>
                <a:ext cx="3199139" cy="1030839"/>
              </a:xfrm>
              <a:prstGeom prst="rect">
                <a:avLst/>
              </a:prstGeom>
              <a:noFill/>
              <a:ln>
                <a:noFill/>
              </a:ln>
            </p:spPr>
            <p:txBody>
              <a:bodyPr wrap="none" rtlCol="0">
                <a:spAutoFit/>
              </a:bodyPr>
              <a:lstStyle/>
              <a:p>
                <a:pPr algn="ctr">
                  <a:lnSpc>
                    <a:spcPts val="1600"/>
                  </a:lnSpc>
                </a:pPr>
                <a:r>
                  <a:rPr lang="fr-FR" sz="1600" dirty="0">
                    <a:solidFill>
                      <a:schemeClr val="bg1"/>
                    </a:solidFill>
                  </a:rPr>
                  <a:t>Il </a:t>
                </a:r>
                <a:r>
                  <a:rPr lang="fr-FR" sz="1600" dirty="0"/>
                  <a:t>faudra produire plus de ressources </a:t>
                </a:r>
              </a:p>
              <a:p>
                <a:pPr algn="ctr">
                  <a:lnSpc>
                    <a:spcPts val="1600"/>
                  </a:lnSpc>
                </a:pPr>
                <a:r>
                  <a:rPr lang="fr-FR" sz="1600" dirty="0"/>
                  <a:t>minérales  d’ici 2050 que </a:t>
                </a:r>
              </a:p>
              <a:p>
                <a:pPr algn="ctr">
                  <a:lnSpc>
                    <a:spcPts val="1600"/>
                  </a:lnSpc>
                </a:pPr>
                <a:r>
                  <a:rPr lang="fr-FR" sz="1600" dirty="0"/>
                  <a:t>depuis le début  de l’humanité  </a:t>
                </a:r>
              </a:p>
              <a:p>
                <a:pPr algn="ctr" defTabSz="779173">
                  <a:lnSpc>
                    <a:spcPts val="1875"/>
                  </a:lnSpc>
                  <a:defRPr/>
                </a:pPr>
                <a:endParaRPr lang="fr-FR" sz="1662" dirty="0"/>
              </a:p>
            </p:txBody>
          </p:sp>
          <p:sp>
            <p:nvSpPr>
              <p:cNvPr id="26" name="Flèche droite à entaille 25"/>
              <p:cNvSpPr>
                <a:spLocks noChangeArrowheads="1"/>
              </p:cNvSpPr>
              <p:nvPr/>
            </p:nvSpPr>
            <p:spPr bwMode="auto">
              <a:xfrm>
                <a:off x="4416419" y="6166334"/>
                <a:ext cx="979826" cy="42177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rot="10800000" anchor="ctr"/>
              <a:lstStyle/>
              <a:p>
                <a:pPr algn="ctr" defTabSz="844083">
                  <a:defRPr/>
                </a:pPr>
                <a:endParaRPr lang="en-US" sz="1662" dirty="0">
                  <a:solidFill>
                    <a:prstClr val="white"/>
                  </a:solidFill>
                </a:endParaRPr>
              </a:p>
            </p:txBody>
          </p:sp>
        </p:grpSp>
        <p:sp>
          <p:nvSpPr>
            <p:cNvPr id="18" name="Rectangle à coins arrondis 17"/>
            <p:cNvSpPr/>
            <p:nvPr/>
          </p:nvSpPr>
          <p:spPr>
            <a:xfrm>
              <a:off x="644144" y="5946336"/>
              <a:ext cx="3711650" cy="861774"/>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662">
                <a:solidFill>
                  <a:prstClr val="white"/>
                </a:solidFill>
                <a:latin typeface="Arial"/>
              </a:endParaRPr>
            </a:p>
          </p:txBody>
        </p:sp>
        <p:sp>
          <p:nvSpPr>
            <p:cNvPr id="34" name="Rectangle à coins arrondis 33"/>
            <p:cNvSpPr/>
            <p:nvPr/>
          </p:nvSpPr>
          <p:spPr>
            <a:xfrm>
              <a:off x="5754367" y="5946336"/>
              <a:ext cx="3711650" cy="861774"/>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1662">
                <a:solidFill>
                  <a:prstClr val="white"/>
                </a:solidFill>
                <a:latin typeface="Arial"/>
              </a:endParaRPr>
            </a:p>
          </p:txBody>
        </p:sp>
      </p:grpSp>
      <p:sp>
        <p:nvSpPr>
          <p:cNvPr id="37" name="Rectangle 36"/>
          <p:cNvSpPr/>
          <p:nvPr/>
        </p:nvSpPr>
        <p:spPr>
          <a:xfrm>
            <a:off x="2602221" y="1268761"/>
            <a:ext cx="1487176" cy="209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2342151" y="1162738"/>
            <a:ext cx="2222468" cy="338554"/>
          </a:xfrm>
          <a:prstGeom prst="rect">
            <a:avLst/>
          </a:prstGeom>
          <a:noFill/>
        </p:spPr>
        <p:txBody>
          <a:bodyPr wrap="none" rtlCol="0">
            <a:spAutoFit/>
          </a:bodyPr>
          <a:lstStyle/>
          <a:p>
            <a:r>
              <a:rPr lang="fr-FR" sz="1600" b="1" dirty="0"/>
              <a:t>Transport:</a:t>
            </a:r>
            <a:r>
              <a:rPr lang="fr-FR" sz="1400" b="1" dirty="0"/>
              <a:t>:  </a:t>
            </a:r>
            <a:r>
              <a:rPr lang="fr-FR" sz="1400" dirty="0"/>
              <a:t>(Kg per </a:t>
            </a:r>
            <a:r>
              <a:rPr lang="fr-FR" sz="1400" dirty="0" err="1"/>
              <a:t>vehicle</a:t>
            </a:r>
            <a:r>
              <a:rPr lang="fr-FR" sz="1400" dirty="0"/>
              <a:t>) </a:t>
            </a:r>
            <a:endParaRPr lang="fr-FR" sz="1400" dirty="0"/>
          </a:p>
        </p:txBody>
      </p:sp>
      <p:sp>
        <p:nvSpPr>
          <p:cNvPr id="38" name="Rectangle 37"/>
          <p:cNvSpPr/>
          <p:nvPr/>
        </p:nvSpPr>
        <p:spPr>
          <a:xfrm>
            <a:off x="2364652" y="1607664"/>
            <a:ext cx="1148189" cy="31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2271334" y="1560665"/>
            <a:ext cx="1305165" cy="338554"/>
          </a:xfrm>
          <a:prstGeom prst="rect">
            <a:avLst/>
          </a:prstGeom>
          <a:noFill/>
        </p:spPr>
        <p:txBody>
          <a:bodyPr wrap="none" rtlCol="0">
            <a:spAutoFit/>
          </a:bodyPr>
          <a:lstStyle/>
          <a:p>
            <a:r>
              <a:rPr lang="fr-FR" sz="1600" dirty="0"/>
              <a:t>Electric </a:t>
            </a:r>
            <a:r>
              <a:rPr lang="fr-FR" sz="1600" dirty="0" err="1"/>
              <a:t>vehicle</a:t>
            </a:r>
            <a:endParaRPr lang="fr-FR" sz="1600" dirty="0"/>
          </a:p>
        </p:txBody>
      </p:sp>
      <p:sp>
        <p:nvSpPr>
          <p:cNvPr id="39" name="Rectangle 38"/>
          <p:cNvSpPr/>
          <p:nvPr/>
        </p:nvSpPr>
        <p:spPr>
          <a:xfrm>
            <a:off x="2354386" y="1995920"/>
            <a:ext cx="1148189" cy="31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2245898" y="1967322"/>
            <a:ext cx="1367682" cy="338554"/>
          </a:xfrm>
          <a:prstGeom prst="rect">
            <a:avLst/>
          </a:prstGeom>
          <a:noFill/>
        </p:spPr>
        <p:txBody>
          <a:bodyPr wrap="none" rtlCol="0">
            <a:spAutoFit/>
          </a:bodyPr>
          <a:lstStyle/>
          <a:p>
            <a:r>
              <a:rPr lang="fr-FR" sz="1600" dirty="0"/>
              <a:t>Thermal </a:t>
            </a:r>
            <a:r>
              <a:rPr lang="fr-FR" sz="1600" dirty="0" err="1"/>
              <a:t>vehicle</a:t>
            </a:r>
            <a:endParaRPr lang="fr-FR" sz="1600" dirty="0"/>
          </a:p>
        </p:txBody>
      </p:sp>
      <p:grpSp>
        <p:nvGrpSpPr>
          <p:cNvPr id="48" name="Groupe 47"/>
          <p:cNvGrpSpPr/>
          <p:nvPr/>
        </p:nvGrpSpPr>
        <p:grpSpPr>
          <a:xfrm>
            <a:off x="948579" y="1607663"/>
            <a:ext cx="7802024" cy="5241974"/>
            <a:chOff x="567579" y="1607663"/>
            <a:chExt cx="7802024" cy="5241974"/>
          </a:xfrm>
        </p:grpSpPr>
        <p:sp>
          <p:nvSpPr>
            <p:cNvPr id="16" name="Rectangle à coins arrondis 15"/>
            <p:cNvSpPr/>
            <p:nvPr/>
          </p:nvSpPr>
          <p:spPr>
            <a:xfrm>
              <a:off x="2528422" y="5085184"/>
              <a:ext cx="891450" cy="3600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5" name="Groupe 44"/>
            <p:cNvGrpSpPr/>
            <p:nvPr/>
          </p:nvGrpSpPr>
          <p:grpSpPr>
            <a:xfrm>
              <a:off x="596888" y="1607663"/>
              <a:ext cx="7772715" cy="5241974"/>
              <a:chOff x="596888" y="1607663"/>
              <a:chExt cx="7772715" cy="5241974"/>
            </a:xfrm>
          </p:grpSpPr>
          <p:grpSp>
            <p:nvGrpSpPr>
              <p:cNvPr id="17" name="Groupe 16"/>
              <p:cNvGrpSpPr/>
              <p:nvPr/>
            </p:nvGrpSpPr>
            <p:grpSpPr>
              <a:xfrm>
                <a:off x="596888" y="1607663"/>
                <a:ext cx="7772715" cy="5241974"/>
                <a:chOff x="646629" y="1455885"/>
                <a:chExt cx="8420441" cy="5678805"/>
              </a:xfrm>
            </p:grpSpPr>
            <p:grpSp>
              <p:nvGrpSpPr>
                <p:cNvPr id="31" name="Groupe 30"/>
                <p:cNvGrpSpPr/>
                <p:nvPr/>
              </p:nvGrpSpPr>
              <p:grpSpPr>
                <a:xfrm>
                  <a:off x="646629" y="2856069"/>
                  <a:ext cx="8420441" cy="2945835"/>
                  <a:chOff x="641749" y="2856069"/>
                  <a:chExt cx="8061379" cy="2945835"/>
                </a:xfrm>
              </p:grpSpPr>
              <p:pic>
                <p:nvPicPr>
                  <p:cNvPr id="9" name="Image 8"/>
                  <p:cNvPicPr>
                    <a:picLocks noChangeAspect="1"/>
                  </p:cNvPicPr>
                  <p:nvPr/>
                </p:nvPicPr>
                <p:blipFill rotWithShape="1">
                  <a:blip r:embed="rId5"/>
                  <a:srcRect t="23883"/>
                  <a:stretch/>
                </p:blipFill>
                <p:spPr>
                  <a:xfrm>
                    <a:off x="641749" y="2856069"/>
                    <a:ext cx="8061379" cy="2936793"/>
                  </a:xfrm>
                  <a:prstGeom prst="rect">
                    <a:avLst/>
                  </a:prstGeom>
                </p:spPr>
              </p:pic>
              <p:sp>
                <p:nvSpPr>
                  <p:cNvPr id="10" name="Rectangle 9"/>
                  <p:cNvSpPr/>
                  <p:nvPr/>
                </p:nvSpPr>
                <p:spPr>
                  <a:xfrm>
                    <a:off x="4471293" y="2941167"/>
                    <a:ext cx="190472" cy="286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defRPr/>
                    </a:pPr>
                    <a:endParaRPr lang="fr-FR" sz="1534">
                      <a:solidFill>
                        <a:prstClr val="white"/>
                      </a:solidFill>
                      <a:latin typeface="Arial"/>
                    </a:endParaRPr>
                  </a:p>
                </p:txBody>
              </p:sp>
              <p:sp>
                <p:nvSpPr>
                  <p:cNvPr id="13" name="Rectangle 12"/>
                  <p:cNvSpPr/>
                  <p:nvPr/>
                </p:nvSpPr>
                <p:spPr>
                  <a:xfrm>
                    <a:off x="1254425" y="4668047"/>
                    <a:ext cx="1662546" cy="23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defRPr/>
                    </a:pPr>
                    <a:endParaRPr lang="fr-FR" sz="1534">
                      <a:solidFill>
                        <a:prstClr val="white"/>
                      </a:solidFill>
                      <a:latin typeface="Arial"/>
                    </a:endParaRPr>
                  </a:p>
                </p:txBody>
              </p:sp>
              <p:sp>
                <p:nvSpPr>
                  <p:cNvPr id="14" name="ZoneTexte 13"/>
                  <p:cNvSpPr txBox="1"/>
                  <p:nvPr/>
                </p:nvSpPr>
                <p:spPr>
                  <a:xfrm>
                    <a:off x="678321" y="4514583"/>
                    <a:ext cx="2038667" cy="377118"/>
                  </a:xfrm>
                  <a:prstGeom prst="rect">
                    <a:avLst/>
                  </a:prstGeom>
                  <a:noFill/>
                </p:spPr>
                <p:txBody>
                  <a:bodyPr wrap="none" rtlCol="0">
                    <a:spAutoFit/>
                  </a:bodyPr>
                  <a:lstStyle/>
                  <a:p>
                    <a:pPr defTabSz="779173">
                      <a:defRPr/>
                    </a:pPr>
                    <a:r>
                      <a:rPr lang="fr-FR" sz="1662" b="1" dirty="0">
                        <a:solidFill>
                          <a:srgbClr val="0000FF"/>
                        </a:solidFill>
                      </a:rPr>
                      <a:t>Transition </a:t>
                    </a:r>
                    <a:r>
                      <a:rPr lang="fr-FR" sz="1662" b="1" dirty="0" err="1">
                        <a:solidFill>
                          <a:srgbClr val="0000FF"/>
                        </a:solidFill>
                      </a:rPr>
                      <a:t>numèrique</a:t>
                    </a:r>
                    <a:endParaRPr lang="fr-FR" sz="1662" b="1" dirty="0">
                      <a:solidFill>
                        <a:srgbClr val="0000FF"/>
                      </a:solidFill>
                    </a:endParaRPr>
                  </a:p>
                </p:txBody>
              </p:sp>
              <p:sp>
                <p:nvSpPr>
                  <p:cNvPr id="15" name="Rectangle 14"/>
                  <p:cNvSpPr/>
                  <p:nvPr/>
                </p:nvSpPr>
                <p:spPr>
                  <a:xfrm>
                    <a:off x="4957516" y="3160283"/>
                    <a:ext cx="1918322" cy="633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defRPr/>
                    </a:pPr>
                    <a:endParaRPr lang="fr-FR" sz="1534">
                      <a:solidFill>
                        <a:prstClr val="white"/>
                      </a:solidFill>
                      <a:latin typeface="Arial"/>
                    </a:endParaRPr>
                  </a:p>
                </p:txBody>
              </p:sp>
              <p:sp>
                <p:nvSpPr>
                  <p:cNvPr id="8" name="ZoneTexte 7"/>
                  <p:cNvSpPr txBox="1"/>
                  <p:nvPr/>
                </p:nvSpPr>
                <p:spPr>
                  <a:xfrm>
                    <a:off x="4802322" y="2864119"/>
                    <a:ext cx="2366121" cy="683520"/>
                  </a:xfrm>
                  <a:prstGeom prst="rect">
                    <a:avLst/>
                  </a:prstGeom>
                  <a:noFill/>
                </p:spPr>
                <p:txBody>
                  <a:bodyPr wrap="none" rtlCol="0">
                    <a:spAutoFit/>
                  </a:bodyPr>
                  <a:lstStyle/>
                  <a:p>
                    <a:pPr algn="ctr" defTabSz="779173">
                      <a:lnSpc>
                        <a:spcPts val="1363"/>
                      </a:lnSpc>
                      <a:defRPr/>
                    </a:pPr>
                    <a:r>
                      <a:rPr lang="en-US" sz="1363" dirty="0">
                        <a:solidFill>
                          <a:prstClr val="black"/>
                        </a:solidFill>
                      </a:rPr>
                      <a:t>Innovative technologies </a:t>
                    </a:r>
                    <a:endParaRPr lang="en-US" sz="1363" dirty="0">
                      <a:solidFill>
                        <a:prstClr val="black"/>
                      </a:solidFill>
                    </a:endParaRPr>
                  </a:p>
                  <a:p>
                    <a:pPr algn="ctr" defTabSz="779173">
                      <a:lnSpc>
                        <a:spcPts val="1363"/>
                      </a:lnSpc>
                      <a:defRPr/>
                    </a:pPr>
                    <a:r>
                      <a:rPr lang="en-US" sz="1363" dirty="0">
                        <a:solidFill>
                          <a:prstClr val="black"/>
                        </a:solidFill>
                      </a:rPr>
                      <a:t>are </a:t>
                    </a:r>
                    <a:r>
                      <a:rPr lang="en-US" sz="1363" dirty="0">
                        <a:solidFill>
                          <a:prstClr val="black"/>
                        </a:solidFill>
                      </a:rPr>
                      <a:t>based on </a:t>
                    </a:r>
                    <a:r>
                      <a:rPr lang="en-US" sz="1363" dirty="0" err="1">
                        <a:solidFill>
                          <a:prstClr val="black"/>
                        </a:solidFill>
                      </a:rPr>
                      <a:t>on</a:t>
                    </a:r>
                    <a:r>
                      <a:rPr lang="en-US" sz="1363" dirty="0">
                        <a:solidFill>
                          <a:prstClr val="black"/>
                        </a:solidFill>
                      </a:rPr>
                      <a:t> more and more </a:t>
                    </a:r>
                    <a:endParaRPr lang="en-US" sz="1363" dirty="0">
                      <a:solidFill>
                        <a:prstClr val="black"/>
                      </a:solidFill>
                    </a:endParaRPr>
                  </a:p>
                  <a:p>
                    <a:pPr algn="ctr" defTabSz="779173">
                      <a:lnSpc>
                        <a:spcPts val="1363"/>
                      </a:lnSpc>
                      <a:defRPr/>
                    </a:pPr>
                    <a:r>
                      <a:rPr lang="en-US" sz="1363" dirty="0">
                        <a:solidFill>
                          <a:prstClr val="black"/>
                        </a:solidFill>
                      </a:rPr>
                      <a:t>complex </a:t>
                    </a:r>
                    <a:r>
                      <a:rPr lang="en-US" sz="1363" dirty="0">
                        <a:solidFill>
                          <a:prstClr val="black"/>
                        </a:solidFill>
                      </a:rPr>
                      <a:t>finalized materials </a:t>
                    </a:r>
                    <a:endParaRPr lang="fr-FR" sz="1363" dirty="0">
                      <a:solidFill>
                        <a:prstClr val="black"/>
                      </a:solidFill>
                    </a:endParaRPr>
                  </a:p>
                </p:txBody>
              </p:sp>
            </p:grpSp>
            <p:sp>
              <p:nvSpPr>
                <p:cNvPr id="7" name="ZoneTexte 6"/>
                <p:cNvSpPr txBox="1"/>
                <p:nvPr/>
              </p:nvSpPr>
              <p:spPr>
                <a:xfrm rot="16200000">
                  <a:off x="1665571" y="4046400"/>
                  <a:ext cx="5678805" cy="497775"/>
                </a:xfrm>
                <a:prstGeom prst="rect">
                  <a:avLst/>
                </a:prstGeom>
                <a:noFill/>
              </p:spPr>
              <p:txBody>
                <a:bodyPr wrap="square" rtlCol="0">
                  <a:spAutoFit/>
                </a:bodyPr>
                <a:lstStyle/>
                <a:p>
                  <a:pPr algn="ctr" defTabSz="779173">
                    <a:defRPr/>
                  </a:pPr>
                  <a:r>
                    <a:rPr lang="fr-FR" sz="1193" dirty="0" err="1">
                      <a:solidFill>
                        <a:prstClr val="black"/>
                      </a:solidFill>
                    </a:rPr>
                    <a:t>Intensity</a:t>
                  </a:r>
                  <a:r>
                    <a:rPr lang="fr-FR" sz="1193" dirty="0">
                      <a:solidFill>
                        <a:prstClr val="black"/>
                      </a:solidFill>
                    </a:rPr>
                    <a:t> of use of </a:t>
                  </a:r>
                  <a:r>
                    <a:rPr lang="fr-FR" sz="1193" dirty="0" err="1">
                      <a:solidFill>
                        <a:prstClr val="black"/>
                      </a:solidFill>
                    </a:rPr>
                    <a:t>metallic</a:t>
                  </a:r>
                  <a:r>
                    <a:rPr lang="fr-FR" sz="1193" dirty="0">
                      <a:solidFill>
                        <a:prstClr val="black"/>
                      </a:solidFill>
                    </a:rPr>
                    <a:t> </a:t>
                  </a:r>
                </a:p>
                <a:p>
                  <a:pPr algn="ctr" defTabSz="779173">
                    <a:defRPr/>
                  </a:pPr>
                  <a:r>
                    <a:rPr lang="fr-FR" sz="1193" dirty="0" err="1">
                      <a:solidFill>
                        <a:prstClr val="black"/>
                      </a:solidFill>
                    </a:rPr>
                    <a:t>elements</a:t>
                  </a:r>
                  <a:r>
                    <a:rPr lang="fr-FR" sz="1193" dirty="0">
                      <a:solidFill>
                        <a:prstClr val="black"/>
                      </a:solidFill>
                    </a:rPr>
                    <a:t> in </a:t>
                  </a:r>
                  <a:r>
                    <a:rPr lang="fr-FR" sz="1193" dirty="0" err="1">
                      <a:solidFill>
                        <a:prstClr val="black"/>
                      </a:solidFill>
                    </a:rPr>
                    <a:t>products</a:t>
                  </a:r>
                  <a:r>
                    <a:rPr lang="fr-FR" sz="1193" dirty="0">
                      <a:solidFill>
                        <a:prstClr val="black"/>
                      </a:solidFill>
                    </a:rPr>
                    <a:t> </a:t>
                  </a:r>
                  <a:endParaRPr lang="fr-FR" sz="1193" dirty="0">
                    <a:solidFill>
                      <a:prstClr val="black"/>
                    </a:solidFill>
                  </a:endParaRPr>
                </a:p>
              </p:txBody>
            </p:sp>
          </p:grpSp>
          <p:grpSp>
            <p:nvGrpSpPr>
              <p:cNvPr id="44" name="Groupe 43"/>
              <p:cNvGrpSpPr/>
              <p:nvPr/>
            </p:nvGrpSpPr>
            <p:grpSpPr>
              <a:xfrm>
                <a:off x="2498872" y="5036884"/>
                <a:ext cx="1001080" cy="456639"/>
                <a:chOff x="2521946" y="4462742"/>
                <a:chExt cx="1001080" cy="456639"/>
              </a:xfrm>
            </p:grpSpPr>
            <p:sp>
              <p:nvSpPr>
                <p:cNvPr id="43" name="Rectangle 42"/>
                <p:cNvSpPr/>
                <p:nvPr/>
              </p:nvSpPr>
              <p:spPr>
                <a:xfrm>
                  <a:off x="2521946" y="4462742"/>
                  <a:ext cx="100108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2593273" y="4467975"/>
                  <a:ext cx="872355" cy="451406"/>
                </a:xfrm>
                <a:prstGeom prst="rect">
                  <a:avLst/>
                </a:prstGeom>
                <a:noFill/>
              </p:spPr>
              <p:txBody>
                <a:bodyPr wrap="none" rtlCol="0">
                  <a:spAutoFit/>
                </a:bodyPr>
                <a:lstStyle/>
                <a:p>
                  <a:pPr algn="ctr">
                    <a:lnSpc>
                      <a:spcPts val="1400"/>
                    </a:lnSpc>
                  </a:pPr>
                  <a:r>
                    <a:rPr lang="fr-FR" sz="1400" dirty="0" err="1">
                      <a:solidFill>
                        <a:srgbClr val="FF0000"/>
                      </a:solidFill>
                    </a:rPr>
                    <a:t>Economic</a:t>
                  </a:r>
                  <a:r>
                    <a:rPr lang="fr-FR" sz="1400" dirty="0">
                      <a:solidFill>
                        <a:srgbClr val="FF0000"/>
                      </a:solidFill>
                    </a:rPr>
                    <a:t> </a:t>
                  </a:r>
                </a:p>
                <a:p>
                  <a:pPr algn="ctr">
                    <a:lnSpc>
                      <a:spcPts val="1400"/>
                    </a:lnSpc>
                  </a:pPr>
                  <a:r>
                    <a:rPr lang="fr-FR" sz="1400" dirty="0" err="1">
                      <a:solidFill>
                        <a:srgbClr val="FF0000"/>
                      </a:solidFill>
                    </a:rPr>
                    <a:t>growth</a:t>
                  </a:r>
                  <a:endParaRPr lang="fr-FR" sz="1400" dirty="0">
                    <a:solidFill>
                      <a:srgbClr val="FF0000"/>
                    </a:solidFill>
                  </a:endParaRPr>
                </a:p>
              </p:txBody>
            </p:sp>
          </p:grpSp>
        </p:grpSp>
        <p:sp>
          <p:nvSpPr>
            <p:cNvPr id="47" name="Rectangle 46"/>
            <p:cNvSpPr/>
            <p:nvPr/>
          </p:nvSpPr>
          <p:spPr>
            <a:xfrm>
              <a:off x="632150" y="2838725"/>
              <a:ext cx="2600430" cy="34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6" name="ZoneTexte 45"/>
            <p:cNvSpPr txBox="1"/>
            <p:nvPr/>
          </p:nvSpPr>
          <p:spPr>
            <a:xfrm>
              <a:off x="567579" y="2790425"/>
              <a:ext cx="3157018" cy="338554"/>
            </a:xfrm>
            <a:prstGeom prst="rect">
              <a:avLst/>
            </a:prstGeom>
            <a:noFill/>
          </p:spPr>
          <p:txBody>
            <a:bodyPr wrap="none" rtlCol="0">
              <a:spAutoFit/>
            </a:bodyPr>
            <a:lstStyle/>
            <a:p>
              <a:r>
                <a:rPr lang="fr-FR" sz="1600" b="1" dirty="0">
                  <a:solidFill>
                    <a:srgbClr val="0000FF"/>
                  </a:solidFill>
                </a:rPr>
                <a:t>Transition énergétique et écologique </a:t>
              </a:r>
              <a:endParaRPr lang="fr-FR" sz="1600" b="1" dirty="0">
                <a:solidFill>
                  <a:srgbClr val="0000FF"/>
                </a:solidFill>
              </a:endParaRPr>
            </a:p>
          </p:txBody>
        </p:sp>
      </p:grpSp>
      <p:sp>
        <p:nvSpPr>
          <p:cNvPr id="49" name="ZoneTexte 48"/>
          <p:cNvSpPr txBox="1"/>
          <p:nvPr/>
        </p:nvSpPr>
        <p:spPr>
          <a:xfrm>
            <a:off x="381000" y="6604965"/>
            <a:ext cx="3072508" cy="307777"/>
          </a:xfrm>
          <a:prstGeom prst="rect">
            <a:avLst/>
          </a:prstGeom>
          <a:noFill/>
        </p:spPr>
        <p:txBody>
          <a:bodyPr wrap="none" rtlCol="0">
            <a:spAutoFit/>
          </a:bodyPr>
          <a:lstStyle/>
          <a:p>
            <a:r>
              <a:rPr lang="fr-FR" sz="1400" dirty="0" err="1">
                <a:solidFill>
                  <a:schemeClr val="bg1"/>
                </a:solidFill>
              </a:rPr>
              <a:t>Achzet,B</a:t>
            </a:r>
            <a:r>
              <a:rPr lang="fr-FR" sz="1400" dirty="0">
                <a:solidFill>
                  <a:schemeClr val="bg1"/>
                </a:solidFill>
              </a:rPr>
              <a:t> ; </a:t>
            </a:r>
            <a:r>
              <a:rPr lang="fr-FR" sz="1400" dirty="0" err="1">
                <a:solidFill>
                  <a:schemeClr val="bg1"/>
                </a:solidFill>
              </a:rPr>
              <a:t>Reller</a:t>
            </a:r>
            <a:r>
              <a:rPr lang="fr-FR" sz="1400" dirty="0">
                <a:solidFill>
                  <a:schemeClr val="bg1"/>
                </a:solidFill>
              </a:rPr>
              <a:t> A. </a:t>
            </a:r>
            <a:r>
              <a:rPr lang="fr-FR" sz="1400" dirty="0" err="1">
                <a:solidFill>
                  <a:schemeClr val="bg1"/>
                </a:solidFill>
              </a:rPr>
              <a:t>Powering</a:t>
            </a:r>
            <a:r>
              <a:rPr lang="fr-FR" sz="1400" dirty="0">
                <a:solidFill>
                  <a:schemeClr val="bg1"/>
                </a:solidFill>
              </a:rPr>
              <a:t> Future (2011) </a:t>
            </a:r>
            <a:endParaRPr lang="fr-FR" sz="1400" dirty="0">
              <a:solidFill>
                <a:schemeClr val="bg1"/>
              </a:solidFill>
            </a:endParaRPr>
          </a:p>
        </p:txBody>
      </p:sp>
    </p:spTree>
    <p:extLst>
      <p:ext uri="{BB962C8B-B14F-4D97-AF65-F5344CB8AC3E}">
        <p14:creationId xmlns:p14="http://schemas.microsoft.com/office/powerpoint/2010/main" val="9838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0" y="1394382"/>
            <a:ext cx="3177838" cy="4532223"/>
          </a:xfrm>
          <a:prstGeom prst="rect">
            <a:avLst/>
          </a:prstGeom>
        </p:spPr>
      </p:pic>
      <p:pic>
        <p:nvPicPr>
          <p:cNvPr id="16" name="Image 15"/>
          <p:cNvPicPr>
            <a:picLocks noChangeAspect="1"/>
          </p:cNvPicPr>
          <p:nvPr/>
        </p:nvPicPr>
        <p:blipFill>
          <a:blip r:embed="rId4"/>
          <a:stretch>
            <a:fillRect/>
          </a:stretch>
        </p:blipFill>
        <p:spPr>
          <a:xfrm>
            <a:off x="3177838" y="1394381"/>
            <a:ext cx="3284475" cy="4377769"/>
          </a:xfrm>
          <a:prstGeom prst="rect">
            <a:avLst/>
          </a:prstGeom>
        </p:spPr>
      </p:pic>
      <p:pic>
        <p:nvPicPr>
          <p:cNvPr id="18" name="Image 17"/>
          <p:cNvPicPr>
            <a:picLocks noChangeAspect="1"/>
          </p:cNvPicPr>
          <p:nvPr/>
        </p:nvPicPr>
        <p:blipFill>
          <a:blip r:embed="rId5"/>
          <a:stretch>
            <a:fillRect/>
          </a:stretch>
        </p:blipFill>
        <p:spPr>
          <a:xfrm>
            <a:off x="6355676" y="1394382"/>
            <a:ext cx="3451079" cy="4279300"/>
          </a:xfrm>
          <a:prstGeom prst="rect">
            <a:avLst/>
          </a:prstGeom>
        </p:spPr>
      </p:pic>
      <p:sp>
        <p:nvSpPr>
          <p:cNvPr id="19" name="Rectangle 1"/>
          <p:cNvSpPr>
            <a:spLocks noChangeArrowheads="1"/>
          </p:cNvSpPr>
          <p:nvPr/>
        </p:nvSpPr>
        <p:spPr bwMode="auto">
          <a:xfrm>
            <a:off x="-350825" y="48617"/>
            <a:ext cx="10588740" cy="734186"/>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ts val="3000"/>
              </a:lnSpc>
              <a:spcBef>
                <a:spcPct val="0"/>
              </a:spcBef>
              <a:spcAft>
                <a:spcPct val="0"/>
              </a:spcAft>
              <a:buClrTx/>
              <a:buSzTx/>
              <a:buFontTx/>
              <a:buNone/>
              <a:tabLst/>
              <a:defRPr/>
            </a:pPr>
            <a:r>
              <a:rPr kumimoji="0" lang="fr-FR" altLang="fr-FR" sz="3200" b="1"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L</a:t>
            </a:r>
            <a:r>
              <a:rPr kumimoji="0" lang="fr-FR" altLang="fr-FR"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es besoins en </a:t>
            </a:r>
            <a:r>
              <a:rPr kumimoji="0" lang="fr-FR" altLang="fr-FR" sz="32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métaux  </a:t>
            </a:r>
            <a:r>
              <a:rPr kumimoji="0" lang="fr-FR" altLang="fr-FR"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pour les batteries rechargeables </a:t>
            </a:r>
          </a:p>
          <a:p>
            <a:pPr marL="0" marR="0" lvl="0" indent="0" algn="ctr" defTabSz="914400" rtl="0" eaLnBrk="0" fontAlgn="base" latinLnBrk="0" hangingPunct="0">
              <a:lnSpc>
                <a:spcPts val="3000"/>
              </a:lnSpc>
              <a:spcBef>
                <a:spcPct val="0"/>
              </a:spcBef>
              <a:spcAft>
                <a:spcPct val="0"/>
              </a:spcAft>
              <a:buClrTx/>
              <a:buSzTx/>
              <a:buFontTx/>
              <a:buNone/>
              <a:tabLst/>
              <a:defRPr/>
            </a:pPr>
            <a:r>
              <a:rPr kumimoji="0" lang="fr-FR" altLang="fr-FR" sz="32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pourront s’approprier  toute la production de certains éléments </a:t>
            </a:r>
            <a:endParaRPr kumimoji="0" lang="fr-FR" altLang="fr-FR"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sp>
        <p:nvSpPr>
          <p:cNvPr id="20" name="Espace réservé du texte 2"/>
          <p:cNvSpPr txBox="1">
            <a:spLocks/>
          </p:cNvSpPr>
          <p:nvPr/>
        </p:nvSpPr>
        <p:spPr>
          <a:xfrm>
            <a:off x="3823790" y="860883"/>
            <a:ext cx="2160000" cy="36584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Nickel</a:t>
            </a:r>
          </a:p>
        </p:txBody>
      </p:sp>
      <p:sp>
        <p:nvSpPr>
          <p:cNvPr id="21" name="Espace réservé du texte 3"/>
          <p:cNvSpPr txBox="1">
            <a:spLocks/>
          </p:cNvSpPr>
          <p:nvPr/>
        </p:nvSpPr>
        <p:spPr>
          <a:xfrm>
            <a:off x="6866481" y="856117"/>
            <a:ext cx="2160000" cy="36584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Lithium</a:t>
            </a:r>
          </a:p>
        </p:txBody>
      </p:sp>
      <p:sp>
        <p:nvSpPr>
          <p:cNvPr id="22" name="Espace réservé du texte 6"/>
          <p:cNvSpPr txBox="1">
            <a:spLocks/>
          </p:cNvSpPr>
          <p:nvPr/>
        </p:nvSpPr>
        <p:spPr>
          <a:xfrm>
            <a:off x="662356" y="856117"/>
            <a:ext cx="2160000" cy="36584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Cobalt</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3" name="Image 22"/>
          <p:cNvPicPr>
            <a:picLocks noChangeAspect="1"/>
          </p:cNvPicPr>
          <p:nvPr/>
        </p:nvPicPr>
        <p:blipFill rotWithShape="1">
          <a:blip r:embed="rId6"/>
          <a:srcRect l="48260" t="10783" r="46029"/>
          <a:stretch/>
        </p:blipFill>
        <p:spPr>
          <a:xfrm>
            <a:off x="3843571" y="5546047"/>
            <a:ext cx="850573" cy="883513"/>
          </a:xfrm>
          <a:prstGeom prst="rect">
            <a:avLst/>
          </a:prstGeom>
        </p:spPr>
      </p:pic>
      <p:pic>
        <p:nvPicPr>
          <p:cNvPr id="24" name="Image 23"/>
          <p:cNvPicPr>
            <a:picLocks noChangeAspect="1"/>
          </p:cNvPicPr>
          <p:nvPr/>
        </p:nvPicPr>
        <p:blipFill rotWithShape="1">
          <a:blip r:embed="rId6"/>
          <a:srcRect t="23145" r="92886"/>
          <a:stretch/>
        </p:blipFill>
        <p:spPr>
          <a:xfrm>
            <a:off x="-151454" y="5700612"/>
            <a:ext cx="1059614" cy="655920"/>
          </a:xfrm>
          <a:prstGeom prst="rect">
            <a:avLst/>
          </a:prstGeom>
        </p:spPr>
      </p:pic>
      <p:sp>
        <p:nvSpPr>
          <p:cNvPr id="25" name="ZoneTexte 24"/>
          <p:cNvSpPr txBox="1"/>
          <p:nvPr/>
        </p:nvSpPr>
        <p:spPr>
          <a:xfrm>
            <a:off x="-49201" y="6619713"/>
            <a:ext cx="170424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Source :Avicenne 2022</a:t>
            </a:r>
          </a:p>
        </p:txBody>
      </p:sp>
      <p:grpSp>
        <p:nvGrpSpPr>
          <p:cNvPr id="3" name="Groupe 2"/>
          <p:cNvGrpSpPr/>
          <p:nvPr/>
        </p:nvGrpSpPr>
        <p:grpSpPr>
          <a:xfrm>
            <a:off x="-1039244" y="6119142"/>
            <a:ext cx="11965577" cy="522031"/>
            <a:chOff x="-1221996" y="5969216"/>
            <a:chExt cx="11965577" cy="522031"/>
          </a:xfrm>
          <a:solidFill>
            <a:srgbClr val="002060"/>
          </a:solidFill>
        </p:grpSpPr>
        <p:sp>
          <p:nvSpPr>
            <p:cNvPr id="29" name="Rectangle à coins arrondis 28"/>
            <p:cNvSpPr/>
            <p:nvPr/>
          </p:nvSpPr>
          <p:spPr>
            <a:xfrm>
              <a:off x="416859" y="5989092"/>
              <a:ext cx="8609622" cy="50215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28" name="ZoneTexte 27"/>
            <p:cNvSpPr txBox="1"/>
            <p:nvPr/>
          </p:nvSpPr>
          <p:spPr>
            <a:xfrm>
              <a:off x="-1221996" y="5969216"/>
              <a:ext cx="11965577" cy="449803"/>
            </a:xfrm>
            <a:prstGeom prst="rect">
              <a:avLst/>
            </a:prstGeom>
            <a:noFill/>
          </p:spPr>
          <p:txBody>
            <a:bodyPr wrap="square" rtlCol="0">
              <a:spAutoFit/>
            </a:bodyPr>
            <a:lstStyle/>
            <a:p>
              <a:pPr lvl="0" algn="ctr">
                <a:lnSpc>
                  <a:spcPts val="3000"/>
                </a:lnSpc>
                <a:defRPr/>
              </a:pPr>
              <a:r>
                <a:rPr lang="fr-FR" sz="2400" b="1" dirty="0" smtClean="0">
                  <a:solidFill>
                    <a:prstClr val="white"/>
                  </a:solidFill>
                </a:rPr>
                <a:t>Nécessité cruelle de développer une filière recyclage performante … </a:t>
              </a:r>
              <a:endParaRPr kumimoji="0" lang="fr-FR" sz="24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grpSp>
      <p:sp>
        <p:nvSpPr>
          <p:cNvPr id="2" name="ZoneTexte 1"/>
          <p:cNvSpPr txBox="1"/>
          <p:nvPr/>
        </p:nvSpPr>
        <p:spPr>
          <a:xfrm>
            <a:off x="788943" y="5640362"/>
            <a:ext cx="280564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Métaux pour batteries (Tonnes)</a:t>
            </a:r>
            <a:endPar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15" name="ZoneTexte 14"/>
          <p:cNvSpPr txBox="1"/>
          <p:nvPr/>
        </p:nvSpPr>
        <p:spPr>
          <a:xfrm>
            <a:off x="4662398" y="5637002"/>
            <a:ext cx="51443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de métal pour batteries par rapport à la production totale</a:t>
            </a:r>
            <a:endPar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Tree>
    <p:extLst>
      <p:ext uri="{BB962C8B-B14F-4D97-AF65-F5344CB8AC3E}">
        <p14:creationId xmlns:p14="http://schemas.microsoft.com/office/powerpoint/2010/main" val="2363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invention of bakel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60" y="1609484"/>
            <a:ext cx="3254492" cy="255616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93858" y="1214485"/>
            <a:ext cx="2900602" cy="430887"/>
          </a:xfrm>
          <a:prstGeom prst="rect">
            <a:avLst/>
          </a:prstGeom>
          <a:noFill/>
        </p:spPr>
        <p:txBody>
          <a:bodyPr wrap="none" rtlCol="0">
            <a:spAutoFit/>
          </a:bodyPr>
          <a:lstStyle/>
          <a:p>
            <a:r>
              <a:rPr lang="fr-FR" sz="2200" b="1" dirty="0"/>
              <a:t>1900s’</a:t>
            </a:r>
            <a:r>
              <a:rPr lang="fr-FR" sz="2200" dirty="0"/>
              <a:t>- </a:t>
            </a:r>
            <a:r>
              <a:rPr lang="fr-FR" sz="2200" dirty="0" smtClean="0"/>
              <a:t>L’ère du polymère </a:t>
            </a:r>
            <a:endParaRPr lang="en-US" sz="2200" dirty="0"/>
          </a:p>
        </p:txBody>
      </p:sp>
      <p:grpSp>
        <p:nvGrpSpPr>
          <p:cNvPr id="2" name="Group 1">
            <a:extLst>
              <a:ext uri="{FF2B5EF4-FFF2-40B4-BE49-F238E27FC236}">
                <a16:creationId xmlns:a16="http://schemas.microsoft.com/office/drawing/2014/main" id="{A93AA50D-AF93-5A43-B108-841F7AEB4F4D}"/>
              </a:ext>
            </a:extLst>
          </p:cNvPr>
          <p:cNvGrpSpPr/>
          <p:nvPr/>
        </p:nvGrpSpPr>
        <p:grpSpPr>
          <a:xfrm>
            <a:off x="4313574" y="1227318"/>
            <a:ext cx="5474576" cy="2938334"/>
            <a:chOff x="4017527" y="1966714"/>
            <a:chExt cx="5474576" cy="2938334"/>
          </a:xfrm>
        </p:grpSpPr>
        <p:pic>
          <p:nvPicPr>
            <p:cNvPr id="6146" name="Picture 2" descr="Image result for plastic problems"/>
            <p:cNvPicPr>
              <a:picLocks noChangeAspect="1" noChangeArrowheads="1"/>
            </p:cNvPicPr>
            <p:nvPr/>
          </p:nvPicPr>
          <p:blipFill rotWithShape="1">
            <a:blip r:embed="rId4">
              <a:extLst>
                <a:ext uri="{28A0092B-C50C-407E-A947-70E740481C1C}">
                  <a14:useLocalDpi xmlns:a14="http://schemas.microsoft.com/office/drawing/2010/main" val="0"/>
                </a:ext>
              </a:extLst>
            </a:blip>
            <a:srcRect l="6371"/>
            <a:stretch/>
          </p:blipFill>
          <p:spPr bwMode="auto">
            <a:xfrm>
              <a:off x="6577193" y="2384768"/>
              <a:ext cx="2914910" cy="252028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4017527" y="1966714"/>
              <a:ext cx="5474576" cy="400110"/>
            </a:xfrm>
            <a:prstGeom prst="rect">
              <a:avLst/>
            </a:prstGeom>
            <a:noFill/>
          </p:spPr>
          <p:txBody>
            <a:bodyPr wrap="none" rtlCol="0">
              <a:spAutoFit/>
            </a:bodyPr>
            <a:lstStyle/>
            <a:p>
              <a:r>
                <a:rPr lang="fr-FR" sz="2000" b="1" dirty="0"/>
                <a:t>2000s’</a:t>
              </a:r>
              <a:r>
                <a:rPr lang="fr-FR" sz="2000" dirty="0"/>
                <a:t>- </a:t>
              </a:r>
              <a:r>
                <a:rPr lang="fr-FR" sz="2000" dirty="0" smtClean="0"/>
                <a:t>La pollution par le plastique, un problème majeur</a:t>
              </a:r>
              <a:endParaRPr lang="en-US" sz="2000" dirty="0"/>
            </a:p>
          </p:txBody>
        </p:sp>
      </p:grpSp>
      <p:sp>
        <p:nvSpPr>
          <p:cNvPr id="5" name="ZoneTexte 4"/>
          <p:cNvSpPr txBox="1"/>
          <p:nvPr/>
        </p:nvSpPr>
        <p:spPr>
          <a:xfrm>
            <a:off x="393818" y="17662"/>
            <a:ext cx="8976945" cy="861774"/>
          </a:xfrm>
          <a:prstGeom prst="rect">
            <a:avLst/>
          </a:prstGeom>
          <a:noFill/>
        </p:spPr>
        <p:txBody>
          <a:bodyPr wrap="none" rtlCol="0">
            <a:spAutoFit/>
          </a:bodyPr>
          <a:lstStyle/>
          <a:p>
            <a:pPr algn="ctr">
              <a:lnSpc>
                <a:spcPts val="3000"/>
              </a:lnSpc>
            </a:pPr>
            <a:r>
              <a:rPr lang="fr-FR" sz="3200" b="1" dirty="0" smtClean="0">
                <a:solidFill>
                  <a:schemeClr val="bg1"/>
                </a:solidFill>
              </a:rPr>
              <a:t>L</a:t>
            </a:r>
            <a:r>
              <a:rPr lang="fr-FR" sz="3200" dirty="0" smtClean="0">
                <a:solidFill>
                  <a:schemeClr val="bg1"/>
                </a:solidFill>
              </a:rPr>
              <a:t>es batteries et leur devenir : Anticiper le futur sans refaire </a:t>
            </a:r>
          </a:p>
          <a:p>
            <a:pPr algn="ctr">
              <a:lnSpc>
                <a:spcPts val="3000"/>
              </a:lnSpc>
            </a:pPr>
            <a:r>
              <a:rPr lang="fr-FR" sz="3200" dirty="0" smtClean="0">
                <a:solidFill>
                  <a:schemeClr val="bg1"/>
                </a:solidFill>
              </a:rPr>
              <a:t>les erreurs du passé</a:t>
            </a:r>
            <a:endParaRPr lang="fr-FR" sz="3200" dirty="0">
              <a:solidFill>
                <a:schemeClr val="bg1"/>
              </a:solidFill>
            </a:endParaRP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94" t="13384" r="-1"/>
          <a:stretch/>
        </p:blipFill>
        <p:spPr bwMode="auto">
          <a:xfrm>
            <a:off x="3901439" y="1645372"/>
            <a:ext cx="2932333" cy="2556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Flèche droite à entaille 12"/>
          <p:cNvSpPr>
            <a:spLocks noChangeArrowheads="1"/>
          </p:cNvSpPr>
          <p:nvPr/>
        </p:nvSpPr>
        <p:spPr bwMode="auto">
          <a:xfrm>
            <a:off x="3412591" y="2213723"/>
            <a:ext cx="416409" cy="1178460"/>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sp>
        <p:nvSpPr>
          <p:cNvPr id="18" name="ZoneTexte 12"/>
          <p:cNvSpPr txBox="1">
            <a:spLocks noChangeArrowheads="1"/>
          </p:cNvSpPr>
          <p:nvPr/>
        </p:nvSpPr>
        <p:spPr bwMode="auto">
          <a:xfrm>
            <a:off x="393858" y="739318"/>
            <a:ext cx="288995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600" i="0" dirty="0" smtClean="0">
                <a:latin typeface="Arial Narrow" pitchFamily="34" charset="0"/>
              </a:rPr>
              <a:t>L’histoire du plastique </a:t>
            </a:r>
            <a:endParaRPr lang="fr-FR" altLang="fr-FR" sz="2600" i="0" dirty="0">
              <a:latin typeface="Arial Narrow" pitchFamily="34" charset="0"/>
            </a:endParaRPr>
          </a:p>
        </p:txBody>
      </p:sp>
      <p:sp>
        <p:nvSpPr>
          <p:cNvPr id="22" name="Chevron 5"/>
          <p:cNvSpPr/>
          <p:nvPr/>
        </p:nvSpPr>
        <p:spPr>
          <a:xfrm>
            <a:off x="84281" y="848650"/>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sp>
        <p:nvSpPr>
          <p:cNvPr id="6" name="Rectangle 1"/>
          <p:cNvSpPr>
            <a:spLocks noChangeArrowheads="1"/>
          </p:cNvSpPr>
          <p:nvPr/>
        </p:nvSpPr>
        <p:spPr bwMode="auto">
          <a:xfrm>
            <a:off x="4971996" y="3642432"/>
            <a:ext cx="20674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FF00"/>
                </a:solidFill>
                <a:effectLst/>
                <a:latin typeface="Arial Unicode MS"/>
              </a:rPr>
              <a:t>L’Inde : le dépotoir des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FF00"/>
                </a:solidFill>
                <a:effectLst/>
                <a:latin typeface="Arial Unicode MS"/>
              </a:rPr>
              <a:t>plastiques du monde </a:t>
            </a:r>
          </a:p>
        </p:txBody>
      </p:sp>
      <p:grpSp>
        <p:nvGrpSpPr>
          <p:cNvPr id="19" name="Groupe 18"/>
          <p:cNvGrpSpPr/>
          <p:nvPr/>
        </p:nvGrpSpPr>
        <p:grpSpPr>
          <a:xfrm>
            <a:off x="84280" y="4299771"/>
            <a:ext cx="6458993" cy="2457057"/>
            <a:chOff x="84280" y="4299771"/>
            <a:chExt cx="6458993" cy="2457057"/>
          </a:xfrm>
        </p:grpSpPr>
        <p:pic>
          <p:nvPicPr>
            <p:cNvPr id="14" name="Picture 8">
              <a:extLst>
                <a:ext uri="{FF2B5EF4-FFF2-40B4-BE49-F238E27FC236}">
                  <a16:creationId xmlns:a16="http://schemas.microsoft.com/office/drawing/2014/main" id="{F00D9B05-21D2-AB45-834A-51ED56DC38B5}"/>
                </a:ext>
              </a:extLst>
            </p:cNvPr>
            <p:cNvPicPr>
              <a:picLocks noChangeAspect="1"/>
            </p:cNvPicPr>
            <p:nvPr/>
          </p:nvPicPr>
          <p:blipFill rotWithShape="1">
            <a:blip r:embed="rId6"/>
            <a:srcRect l="8170" t="7590" r="6478"/>
            <a:stretch/>
          </p:blipFill>
          <p:spPr>
            <a:xfrm>
              <a:off x="2703153" y="4794229"/>
              <a:ext cx="3840120" cy="1962599"/>
            </a:xfrm>
            <a:prstGeom prst="rect">
              <a:avLst/>
            </a:prstGeom>
          </p:spPr>
        </p:pic>
        <p:sp>
          <p:nvSpPr>
            <p:cNvPr id="15" name="ZoneTexte 8">
              <a:extLst>
                <a:ext uri="{FF2B5EF4-FFF2-40B4-BE49-F238E27FC236}">
                  <a16:creationId xmlns:a16="http://schemas.microsoft.com/office/drawing/2014/main" id="{F35C5F17-F9DB-1B4C-9A92-D9914D26A764}"/>
                </a:ext>
              </a:extLst>
            </p:cNvPr>
            <p:cNvSpPr txBox="1"/>
            <p:nvPr/>
          </p:nvSpPr>
          <p:spPr>
            <a:xfrm>
              <a:off x="129230" y="5344612"/>
              <a:ext cx="2336883" cy="1138773"/>
            </a:xfrm>
            <a:prstGeom prst="rect">
              <a:avLst/>
            </a:prstGeom>
            <a:noFill/>
          </p:spPr>
          <p:txBody>
            <a:bodyPr wrap="square" rtlCol="0">
              <a:spAutoFit/>
            </a:bodyPr>
            <a:lstStyle/>
            <a:p>
              <a:r>
                <a:rPr lang="fr-FR" sz="2400" b="1" dirty="0"/>
                <a:t>2000s’- </a:t>
              </a:r>
              <a:r>
                <a:rPr lang="fr-FR" sz="2400" dirty="0" smtClean="0"/>
                <a:t>L’âge du </a:t>
              </a:r>
            </a:p>
            <a:p>
              <a:r>
                <a:rPr lang="fr-FR" sz="2400" dirty="0" smtClean="0"/>
                <a:t>véhicule électrique</a:t>
              </a:r>
              <a:endParaRPr lang="fr-FR" sz="2400" dirty="0"/>
            </a:p>
            <a:p>
              <a:r>
                <a:rPr lang="fr-FR" sz="2000" dirty="0" smtClean="0"/>
                <a:t> </a:t>
              </a:r>
            </a:p>
          </p:txBody>
        </p:sp>
        <p:sp>
          <p:nvSpPr>
            <p:cNvPr id="21" name="ZoneTexte 12"/>
            <p:cNvSpPr txBox="1">
              <a:spLocks noChangeArrowheads="1"/>
            </p:cNvSpPr>
            <p:nvPr/>
          </p:nvSpPr>
          <p:spPr bwMode="auto">
            <a:xfrm>
              <a:off x="415880" y="4299771"/>
              <a:ext cx="55573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600" i="0" dirty="0" smtClean="0">
                  <a:latin typeface="Arial Narrow" pitchFamily="34" charset="0"/>
                </a:rPr>
                <a:t>Les batteries à ions Li , 100 ans plus tard ? </a:t>
              </a:r>
              <a:endParaRPr lang="fr-FR" altLang="fr-FR" sz="2600" i="0" dirty="0">
                <a:latin typeface="Arial Narrow" pitchFamily="34" charset="0"/>
              </a:endParaRPr>
            </a:p>
          </p:txBody>
        </p:sp>
        <p:sp>
          <p:nvSpPr>
            <p:cNvPr id="23" name="Chevron 5"/>
            <p:cNvSpPr/>
            <p:nvPr/>
          </p:nvSpPr>
          <p:spPr>
            <a:xfrm>
              <a:off x="84280" y="4412312"/>
              <a:ext cx="384281"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grpSp>
        <p:nvGrpSpPr>
          <p:cNvPr id="26" name="Groupe 25"/>
          <p:cNvGrpSpPr/>
          <p:nvPr/>
        </p:nvGrpSpPr>
        <p:grpSpPr>
          <a:xfrm>
            <a:off x="6263661" y="4412312"/>
            <a:ext cx="5261563" cy="2798766"/>
            <a:chOff x="6263661" y="4412312"/>
            <a:chExt cx="5261563" cy="2798766"/>
          </a:xfrm>
        </p:grpSpPr>
        <p:sp>
          <p:nvSpPr>
            <p:cNvPr id="8" name="Rectangle 7">
              <a:extLst>
                <a:ext uri="{FF2B5EF4-FFF2-40B4-BE49-F238E27FC236}">
                  <a16:creationId xmlns:a16="http://schemas.microsoft.com/office/drawing/2014/main" id="{B6B02AD3-1335-3047-8EF0-FE011C6CBE6C}"/>
                </a:ext>
              </a:extLst>
            </p:cNvPr>
            <p:cNvSpPr/>
            <p:nvPr/>
          </p:nvSpPr>
          <p:spPr>
            <a:xfrm>
              <a:off x="9057443" y="6381328"/>
              <a:ext cx="313320" cy="338554"/>
            </a:xfrm>
            <a:prstGeom prst="rect">
              <a:avLst/>
            </a:prstGeom>
          </p:spPr>
          <p:txBody>
            <a:bodyPr wrap="square">
              <a:spAutoFit/>
            </a:bodyPr>
            <a:lstStyle/>
            <a:p>
              <a:r>
                <a:rPr lang="en-US" sz="1600" b="1" dirty="0">
                  <a:solidFill>
                    <a:schemeClr val="bg1"/>
                  </a:solidFill>
                </a:rPr>
                <a:t>5</a:t>
              </a:r>
            </a:p>
          </p:txBody>
        </p:sp>
        <p:sp>
          <p:nvSpPr>
            <p:cNvPr id="17" name="Rectangle 16"/>
            <p:cNvSpPr/>
            <p:nvPr/>
          </p:nvSpPr>
          <p:spPr>
            <a:xfrm>
              <a:off x="6833772" y="4412312"/>
              <a:ext cx="2536991" cy="82108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263661" y="5826083"/>
              <a:ext cx="3911048" cy="1384995"/>
            </a:xfrm>
            <a:prstGeom prst="rect">
              <a:avLst/>
            </a:prstGeom>
            <a:noFill/>
          </p:spPr>
          <p:txBody>
            <a:bodyPr wrap="square" rtlCol="0">
              <a:spAutoFit/>
            </a:bodyPr>
            <a:lstStyle/>
            <a:p>
              <a:pPr algn="ctr">
                <a:lnSpc>
                  <a:spcPts val="2400"/>
                </a:lnSpc>
              </a:pPr>
              <a:r>
                <a:rPr lang="fr-FR" sz="2400" dirty="0" smtClean="0"/>
                <a:t>Crucial d’agir pour  anticiper </a:t>
              </a:r>
            </a:p>
            <a:p>
              <a:pPr algn="ctr">
                <a:lnSpc>
                  <a:spcPts val="2400"/>
                </a:lnSpc>
              </a:pPr>
              <a:r>
                <a:rPr lang="fr-FR" sz="2400" dirty="0" smtClean="0"/>
                <a:t>le recyclage de grands </a:t>
              </a:r>
            </a:p>
            <a:p>
              <a:pPr algn="ctr">
                <a:lnSpc>
                  <a:spcPts val="2400"/>
                </a:lnSpc>
              </a:pPr>
              <a:r>
                <a:rPr lang="fr-FR" sz="2400" dirty="0" smtClean="0"/>
                <a:t>volumes de batteries</a:t>
              </a:r>
            </a:p>
            <a:p>
              <a:pPr algn="ctr"/>
              <a:r>
                <a:rPr lang="fr-FR" sz="2400" dirty="0" smtClean="0"/>
                <a:t> </a:t>
              </a:r>
              <a:endParaRPr lang="fr-FR" sz="2400" b="1" dirty="0"/>
            </a:p>
          </p:txBody>
        </p:sp>
        <p:grpSp>
          <p:nvGrpSpPr>
            <p:cNvPr id="16" name="Groupe 15"/>
            <p:cNvGrpSpPr/>
            <p:nvPr/>
          </p:nvGrpSpPr>
          <p:grpSpPr>
            <a:xfrm>
              <a:off x="6873240" y="4435652"/>
              <a:ext cx="4651984" cy="830997"/>
              <a:chOff x="6873240" y="4435652"/>
              <a:chExt cx="4651984" cy="830997"/>
            </a:xfrm>
          </p:grpSpPr>
          <p:sp>
            <p:nvSpPr>
              <p:cNvPr id="4" name="ZoneTexte 3"/>
              <p:cNvSpPr txBox="1"/>
              <p:nvPr/>
            </p:nvSpPr>
            <p:spPr>
              <a:xfrm>
                <a:off x="6873240" y="4435652"/>
                <a:ext cx="4651984" cy="830997"/>
              </a:xfrm>
              <a:prstGeom prst="rect">
                <a:avLst/>
              </a:prstGeom>
              <a:noFill/>
            </p:spPr>
            <p:txBody>
              <a:bodyPr wrap="square" rtlCol="0">
                <a:spAutoFit/>
              </a:bodyPr>
              <a:lstStyle/>
              <a:p>
                <a:r>
                  <a:rPr lang="fr-FR" sz="2400" b="1" dirty="0" smtClean="0">
                    <a:solidFill>
                      <a:srgbClr val="FF0000"/>
                    </a:solidFill>
                  </a:rPr>
                  <a:t>2025 </a:t>
                </a:r>
                <a:r>
                  <a:rPr lang="fr-FR" sz="2400" b="1" dirty="0" smtClean="0">
                    <a:solidFill>
                      <a:srgbClr val="FF0000"/>
                    </a:solidFill>
                    <a:sym typeface="Wingdings" panose="05000000000000000000" pitchFamily="2" charset="2"/>
                  </a:rPr>
                  <a:t> 7</a:t>
                </a:r>
                <a:r>
                  <a:rPr lang="fr-FR" sz="2400" b="1" dirty="0" smtClean="0">
                    <a:solidFill>
                      <a:srgbClr val="FF0000"/>
                    </a:solidFill>
                  </a:rPr>
                  <a:t>00 </a:t>
                </a:r>
                <a:r>
                  <a:rPr lang="fr-FR" sz="2400" b="1" dirty="0" err="1" smtClean="0">
                    <a:solidFill>
                      <a:srgbClr val="FF0000"/>
                    </a:solidFill>
                  </a:rPr>
                  <a:t>GWh</a:t>
                </a:r>
                <a:r>
                  <a:rPr lang="fr-FR" sz="2400" b="1" dirty="0" smtClean="0">
                    <a:solidFill>
                      <a:srgbClr val="FF0000"/>
                    </a:solidFill>
                  </a:rPr>
                  <a:t> , </a:t>
                </a:r>
              </a:p>
              <a:p>
                <a:endParaRPr lang="fr-FR" sz="2400" dirty="0"/>
              </a:p>
            </p:txBody>
          </p:sp>
          <p:sp>
            <p:nvSpPr>
              <p:cNvPr id="24" name="ZoneTexte 23"/>
              <p:cNvSpPr txBox="1"/>
              <p:nvPr/>
            </p:nvSpPr>
            <p:spPr>
              <a:xfrm>
                <a:off x="7050862" y="4771729"/>
                <a:ext cx="1960793" cy="461665"/>
              </a:xfrm>
              <a:prstGeom prst="rect">
                <a:avLst/>
              </a:prstGeom>
              <a:noFill/>
            </p:spPr>
            <p:txBody>
              <a:bodyPr wrap="none" rtlCol="0">
                <a:spAutoFit/>
              </a:bodyPr>
              <a:lstStyle/>
              <a:p>
                <a:r>
                  <a:rPr lang="fr-FR" sz="2400" b="1" dirty="0" smtClean="0">
                    <a:solidFill>
                      <a:srgbClr val="FF0000"/>
                    </a:solidFill>
                  </a:rPr>
                  <a:t>+/- 5MT par an </a:t>
                </a:r>
                <a:endParaRPr lang="fr-FR" sz="2400" b="1" dirty="0">
                  <a:solidFill>
                    <a:srgbClr val="FF0000"/>
                  </a:solidFill>
                </a:endParaRPr>
              </a:p>
            </p:txBody>
          </p:sp>
        </p:grpSp>
        <p:sp>
          <p:nvSpPr>
            <p:cNvPr id="25" name="Flèche droite à entaille 24"/>
            <p:cNvSpPr>
              <a:spLocks noChangeArrowheads="1"/>
            </p:cNvSpPr>
            <p:nvPr/>
          </p:nvSpPr>
          <p:spPr bwMode="auto">
            <a:xfrm rot="5400000">
              <a:off x="7836929" y="4807140"/>
              <a:ext cx="388656" cy="1439083"/>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grpSp>
    </p:spTree>
    <p:extLst>
      <p:ext uri="{BB962C8B-B14F-4D97-AF65-F5344CB8AC3E}">
        <p14:creationId xmlns:p14="http://schemas.microsoft.com/office/powerpoint/2010/main" val="85169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u texte 1"/>
          <p:cNvSpPr>
            <a:spLocks noGrp="1"/>
          </p:cNvSpPr>
          <p:nvPr>
            <p:ph type="body" sz="quarter" idx="4294967295"/>
          </p:nvPr>
        </p:nvSpPr>
        <p:spPr>
          <a:xfrm>
            <a:off x="342106" y="54532"/>
            <a:ext cx="8913813" cy="620713"/>
          </a:xfrm>
        </p:spPr>
        <p:txBody>
          <a:bodyPr/>
          <a:lstStyle/>
          <a:p>
            <a:pPr algn="r">
              <a:buFont typeface="Arial" panose="020B0604020202020204" pitchFamily="34" charset="0"/>
              <a:buNone/>
            </a:pPr>
            <a:r>
              <a:rPr lang="fr-FR" altLang="fr-FR" dirty="0" smtClean="0">
                <a:solidFill>
                  <a:schemeClr val="bg1"/>
                </a:solidFill>
                <a:latin typeface="Arial Narrow" panose="020B0606020202030204" pitchFamily="34" charset="0"/>
                <a:cs typeface="Arial" panose="020B0604020202020204" pitchFamily="34" charset="0"/>
              </a:rPr>
              <a:t>Différentes stratégies pour la conversion d’énergie solaire </a:t>
            </a:r>
          </a:p>
        </p:txBody>
      </p:sp>
      <p:sp>
        <p:nvSpPr>
          <p:cNvPr id="23" name="Rectangle 6"/>
          <p:cNvSpPr>
            <a:spLocks noChangeArrowheads="1"/>
          </p:cNvSpPr>
          <p:nvPr/>
        </p:nvSpPr>
        <p:spPr bwMode="auto">
          <a:xfrm>
            <a:off x="4227513" y="1231053"/>
            <a:ext cx="863600" cy="1081088"/>
          </a:xfrm>
          <a:prstGeom prst="rect">
            <a:avLst/>
          </a:prstGeom>
          <a:gradFill rotWithShape="1">
            <a:gsLst>
              <a:gs pos="0">
                <a:srgbClr val="9966FF"/>
              </a:gs>
              <a:gs pos="100000">
                <a:srgbClr val="FFFF66"/>
              </a:gs>
            </a:gsLst>
            <a:path path="rect">
              <a:fillToRect t="100000" r="100000"/>
            </a:path>
          </a:gradFill>
          <a:ln w="38100">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8432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45784">
            <a:off x="1774825" y="897678"/>
            <a:ext cx="9493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8"/>
          <p:cNvSpPr>
            <a:spLocks noChangeShapeType="1"/>
          </p:cNvSpPr>
          <p:nvPr/>
        </p:nvSpPr>
        <p:spPr bwMode="auto">
          <a:xfrm flipV="1">
            <a:off x="2936875" y="1724766"/>
            <a:ext cx="1196975" cy="19050"/>
          </a:xfrm>
          <a:prstGeom prst="line">
            <a:avLst/>
          </a:prstGeom>
          <a:noFill/>
          <a:ln w="76200">
            <a:solidFill>
              <a:srgbClr val="FFCC66"/>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4327" name="Text Box 9"/>
          <p:cNvSpPr txBox="1">
            <a:spLocks noChangeArrowheads="1"/>
          </p:cNvSpPr>
          <p:nvPr/>
        </p:nvSpPr>
        <p:spPr bwMode="auto">
          <a:xfrm>
            <a:off x="2576513" y="1077066"/>
            <a:ext cx="1382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smtClean="0">
                <a:ln>
                  <a:noFill/>
                </a:ln>
                <a:solidFill>
                  <a:prstClr val="black"/>
                </a:solidFill>
                <a:effectLst/>
                <a:uLnTx/>
                <a:uFillTx/>
                <a:latin typeface="Arial Narrow" panose="020B0606020202030204" pitchFamily="34" charset="0"/>
              </a:rPr>
              <a:t>Radiations</a:t>
            </a:r>
          </a:p>
        </p:txBody>
      </p:sp>
      <p:pic>
        <p:nvPicPr>
          <p:cNvPr id="184328" name="Picture 10"/>
          <p:cNvPicPr>
            <a:picLocks noChangeAspect="1" noChangeArrowheads="1"/>
          </p:cNvPicPr>
          <p:nvPr/>
        </p:nvPicPr>
        <p:blipFill>
          <a:blip r:embed="rId4">
            <a:extLst>
              <a:ext uri="{28A0092B-C50C-407E-A947-70E740481C1C}">
                <a14:useLocalDpi xmlns:a14="http://schemas.microsoft.com/office/drawing/2010/main" val="0"/>
              </a:ext>
            </a:extLst>
          </a:blip>
          <a:srcRect l="72256" t="42590" r="8569" b="14413"/>
          <a:stretch>
            <a:fillRect/>
          </a:stretch>
        </p:blipFill>
        <p:spPr bwMode="auto">
          <a:xfrm>
            <a:off x="6767513" y="2791566"/>
            <a:ext cx="22844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11"/>
          <p:cNvSpPr>
            <a:spLocks noChangeShapeType="1"/>
          </p:cNvSpPr>
          <p:nvPr/>
        </p:nvSpPr>
        <p:spPr bwMode="auto">
          <a:xfrm>
            <a:off x="5380038" y="2215303"/>
            <a:ext cx="1944687" cy="576263"/>
          </a:xfrm>
          <a:prstGeom prst="line">
            <a:avLst/>
          </a:prstGeom>
          <a:noFill/>
          <a:ln w="76200" cmpd="tri">
            <a:pattFill prst="pct80">
              <a:fgClr>
                <a:srgbClr val="FF0000"/>
              </a:fgClr>
              <a:bgClr>
                <a:srgbClr val="FFFFFF"/>
              </a:bgClr>
            </a:patt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9" name="Line 12"/>
          <p:cNvSpPr>
            <a:spLocks noChangeShapeType="1"/>
          </p:cNvSpPr>
          <p:nvPr/>
        </p:nvSpPr>
        <p:spPr bwMode="auto">
          <a:xfrm>
            <a:off x="4659313" y="2359766"/>
            <a:ext cx="0" cy="431800"/>
          </a:xfrm>
          <a:prstGeom prst="line">
            <a:avLst/>
          </a:prstGeom>
          <a:noFill/>
          <a:ln w="76200" cmpd="tri">
            <a:pattFill prst="pct75">
              <a:fgClr>
                <a:srgbClr val="0066FF"/>
              </a:fgClr>
              <a:bgClr>
                <a:srgbClr val="FFFFFF"/>
              </a:bgClr>
            </a:patt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0" name="Line 13"/>
          <p:cNvSpPr>
            <a:spLocks noChangeShapeType="1"/>
          </p:cNvSpPr>
          <p:nvPr/>
        </p:nvSpPr>
        <p:spPr bwMode="auto">
          <a:xfrm flipH="1">
            <a:off x="2211388" y="2215303"/>
            <a:ext cx="1944687" cy="576263"/>
          </a:xfrm>
          <a:prstGeom prst="line">
            <a:avLst/>
          </a:prstGeom>
          <a:noFill/>
          <a:ln w="76200" cmpd="tri">
            <a:solidFill>
              <a:schemeClr val="accent1">
                <a:shade val="50000"/>
              </a:schemeClr>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4332" name="Text Box 15"/>
          <p:cNvSpPr txBox="1">
            <a:spLocks noChangeArrowheads="1"/>
          </p:cNvSpPr>
          <p:nvPr/>
        </p:nvSpPr>
        <p:spPr bwMode="auto">
          <a:xfrm>
            <a:off x="7396163" y="2359766"/>
            <a:ext cx="1281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smtClean="0">
                <a:ln>
                  <a:noFill/>
                </a:ln>
                <a:solidFill>
                  <a:srgbClr val="C00000"/>
                </a:solidFill>
                <a:effectLst/>
                <a:uLnTx/>
                <a:uFillTx/>
                <a:latin typeface="Arial Narrow" panose="020B0606020202030204" pitchFamily="34" charset="0"/>
              </a:rPr>
              <a:t>Electricité</a:t>
            </a:r>
          </a:p>
        </p:txBody>
      </p:sp>
      <p:sp>
        <p:nvSpPr>
          <p:cNvPr id="184333" name="Text Box 16"/>
          <p:cNvSpPr txBox="1">
            <a:spLocks noChangeArrowheads="1"/>
          </p:cNvSpPr>
          <p:nvPr/>
        </p:nvSpPr>
        <p:spPr bwMode="auto">
          <a:xfrm>
            <a:off x="128588" y="2366116"/>
            <a:ext cx="245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smtClean="0">
                <a:ln>
                  <a:noFill/>
                </a:ln>
                <a:solidFill>
                  <a:srgbClr val="1F497D"/>
                </a:solidFill>
                <a:effectLst/>
                <a:uLnTx/>
                <a:uFillTx/>
                <a:latin typeface="Arial Narrow" panose="020B0606020202030204" pitchFamily="34" charset="0"/>
              </a:rPr>
              <a:t>Bio-carburants</a:t>
            </a:r>
          </a:p>
        </p:txBody>
      </p:sp>
      <p:sp>
        <p:nvSpPr>
          <p:cNvPr id="184334" name="Text Box 17"/>
          <p:cNvSpPr txBox="1">
            <a:spLocks noChangeArrowheads="1"/>
          </p:cNvSpPr>
          <p:nvPr/>
        </p:nvSpPr>
        <p:spPr bwMode="auto">
          <a:xfrm>
            <a:off x="7066571" y="5945928"/>
            <a:ext cx="1975221"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2200"/>
              </a:lnSpc>
              <a:spcBef>
                <a:spcPct val="0"/>
              </a:spcBef>
              <a:spcAft>
                <a:spcPct val="0"/>
              </a:spcAft>
              <a:buClrTx/>
              <a:buSzTx/>
              <a:buFontTx/>
              <a:buNone/>
              <a:tabLst/>
              <a:defRPr/>
            </a:pPr>
            <a:r>
              <a:rPr kumimoji="0" lang="fr-FR" altLang="fr-FR" sz="2400" b="0" i="0" u="none" strike="noStrike" kern="1200" cap="none" spc="0" normalizeH="0" baseline="0" noProof="0" dirty="0" smtClean="0">
                <a:ln>
                  <a:noFill/>
                </a:ln>
                <a:solidFill>
                  <a:prstClr val="black"/>
                </a:solidFill>
                <a:effectLst/>
                <a:uLnTx/>
                <a:uFillTx/>
                <a:latin typeface="Arial Narrow" panose="020B0606020202030204" pitchFamily="34" charset="0"/>
              </a:rPr>
              <a:t>Cellules </a:t>
            </a:r>
          </a:p>
          <a:p>
            <a:pPr marL="0" marR="0" lvl="0" indent="0" algn="ctr" defTabSz="914400" rtl="0" eaLnBrk="1" fontAlgn="base" latinLnBrk="0" hangingPunct="1">
              <a:lnSpc>
                <a:spcPts val="2200"/>
              </a:lnSpc>
              <a:spcBef>
                <a:spcPct val="0"/>
              </a:spcBef>
              <a:spcAft>
                <a:spcPct val="0"/>
              </a:spcAft>
              <a:buClrTx/>
              <a:buSzTx/>
              <a:buFontTx/>
              <a:buNone/>
              <a:tabLst/>
              <a:defRPr/>
            </a:pPr>
            <a:r>
              <a:rPr kumimoji="0" lang="fr-FR" altLang="fr-FR" sz="2400" b="0" i="0" u="none" strike="noStrike" kern="1200" cap="none" spc="0" normalizeH="0" baseline="0" noProof="0" dirty="0" smtClean="0">
                <a:ln>
                  <a:noFill/>
                </a:ln>
                <a:solidFill>
                  <a:prstClr val="black"/>
                </a:solidFill>
                <a:effectLst/>
                <a:uLnTx/>
                <a:uFillTx/>
                <a:latin typeface="Arial Narrow" panose="020B0606020202030204" pitchFamily="34" charset="0"/>
              </a:rPr>
              <a:t>photovoltaïques</a:t>
            </a:r>
          </a:p>
        </p:txBody>
      </p:sp>
      <p:sp>
        <p:nvSpPr>
          <p:cNvPr id="184335" name="Text Box 20"/>
          <p:cNvSpPr txBox="1">
            <a:spLocks noChangeArrowheads="1"/>
          </p:cNvSpPr>
          <p:nvPr/>
        </p:nvSpPr>
        <p:spPr bwMode="auto">
          <a:xfrm>
            <a:off x="3915379" y="5939578"/>
            <a:ext cx="214033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2200"/>
              </a:lnSpc>
              <a:spcBef>
                <a:spcPct val="0"/>
              </a:spcBef>
              <a:spcAft>
                <a:spcPct val="0"/>
              </a:spcAft>
              <a:buClrTx/>
              <a:buSzTx/>
              <a:buFontTx/>
              <a:buNone/>
              <a:tabLst/>
              <a:defRPr/>
            </a:pPr>
            <a:r>
              <a:rPr kumimoji="0" lang="fr-FR" altLang="fr-FR" sz="2400" b="0" i="0" u="none" strike="noStrike" kern="1200" cap="none" spc="0" normalizeH="0" baseline="0" noProof="0" smtClean="0">
                <a:ln>
                  <a:noFill/>
                </a:ln>
                <a:solidFill>
                  <a:prstClr val="black"/>
                </a:solidFill>
                <a:effectLst/>
                <a:uLnTx/>
                <a:uFillTx/>
                <a:latin typeface="Arial Narrow" panose="020B0606020202030204" pitchFamily="34" charset="0"/>
              </a:rPr>
              <a:t>Photo-électrolyse</a:t>
            </a:r>
          </a:p>
        </p:txBody>
      </p:sp>
      <p:sp>
        <p:nvSpPr>
          <p:cNvPr id="37" name="Line 21"/>
          <p:cNvSpPr>
            <a:spLocks noChangeShapeType="1"/>
          </p:cNvSpPr>
          <p:nvPr/>
        </p:nvSpPr>
        <p:spPr bwMode="auto">
          <a:xfrm>
            <a:off x="3292475" y="2718541"/>
            <a:ext cx="0" cy="3313112"/>
          </a:xfrm>
          <a:prstGeom prst="line">
            <a:avLst/>
          </a:prstGeom>
          <a:noFill/>
          <a:ln w="57150" cmpd="thinThick">
            <a:solidFill>
              <a:srgbClr val="00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8" name="Line 22"/>
          <p:cNvSpPr>
            <a:spLocks noChangeShapeType="1"/>
          </p:cNvSpPr>
          <p:nvPr/>
        </p:nvSpPr>
        <p:spPr bwMode="auto">
          <a:xfrm>
            <a:off x="6777038" y="2718541"/>
            <a:ext cx="0" cy="3313112"/>
          </a:xfrm>
          <a:prstGeom prst="line">
            <a:avLst/>
          </a:prstGeom>
          <a:noFill/>
          <a:ln w="57150" cmpd="thinThick">
            <a:solidFill>
              <a:srgbClr val="00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84338" name="Picture 23"/>
          <p:cNvPicPr>
            <a:picLocks noChangeAspect="1" noChangeArrowheads="1"/>
          </p:cNvPicPr>
          <p:nvPr/>
        </p:nvPicPr>
        <p:blipFill>
          <a:blip r:embed="rId5">
            <a:extLst>
              <a:ext uri="{28A0092B-C50C-407E-A947-70E740481C1C}">
                <a14:useLocalDpi xmlns:a14="http://schemas.microsoft.com/office/drawing/2010/main" val="0"/>
              </a:ext>
            </a:extLst>
          </a:blip>
          <a:srcRect l="15326" t="27638" r="53607" b="19421"/>
          <a:stretch>
            <a:fillRect/>
          </a:stretch>
        </p:blipFill>
        <p:spPr bwMode="auto">
          <a:xfrm>
            <a:off x="3344863" y="2789978"/>
            <a:ext cx="32321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24"/>
          <p:cNvSpPr txBox="1">
            <a:spLocks noChangeArrowheads="1"/>
          </p:cNvSpPr>
          <p:nvPr/>
        </p:nvSpPr>
        <p:spPr bwMode="auto">
          <a:xfrm>
            <a:off x="-33017" y="6641351"/>
            <a:ext cx="3760966" cy="30777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N.S. Lewis, MRS Bulletin, Vol. 32, Oct. 2007 </a:t>
            </a:r>
          </a:p>
        </p:txBody>
      </p:sp>
      <p:sp>
        <p:nvSpPr>
          <p:cNvPr id="184340" name="Text Box 25"/>
          <p:cNvSpPr txBox="1">
            <a:spLocks noChangeArrowheads="1"/>
          </p:cNvSpPr>
          <p:nvPr/>
        </p:nvSpPr>
        <p:spPr bwMode="auto">
          <a:xfrm>
            <a:off x="4799013" y="2277216"/>
            <a:ext cx="51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a:t>
            </a:r>
            <a:r>
              <a:rPr kumimoji="0" lang="fr-FR" altLang="fr-FR" sz="2400" b="1" i="0" u="none" strike="noStrike" kern="1200" cap="none" spc="0" normalizeH="0" baseline="-25000" noProof="0" smtClean="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84341" name="ZoneTexte 45"/>
          <p:cNvSpPr txBox="1">
            <a:spLocks noChangeArrowheads="1"/>
          </p:cNvSpPr>
          <p:nvPr/>
        </p:nvSpPr>
        <p:spPr bwMode="auto">
          <a:xfrm>
            <a:off x="63500" y="2948728"/>
            <a:ext cx="1201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CO</a:t>
            </a:r>
            <a:r>
              <a:rPr kumimoji="0" lang="fr-FR" altLang="fr-FR" sz="2400" b="1" i="0" u="none" strike="noStrike" kern="1200" cap="none" spc="0" normalizeH="0" baseline="-25000" noProof="0" smtClean="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Sucres</a:t>
            </a:r>
          </a:p>
        </p:txBody>
      </p:sp>
      <p:sp>
        <p:nvSpPr>
          <p:cNvPr id="184342" name="ZoneTexte 65"/>
          <p:cNvSpPr txBox="1">
            <a:spLocks noChangeArrowheads="1"/>
          </p:cNvSpPr>
          <p:nvPr/>
        </p:nvSpPr>
        <p:spPr bwMode="auto">
          <a:xfrm>
            <a:off x="449263" y="4533053"/>
            <a:ext cx="758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a:t>
            </a:r>
            <a:r>
              <a:rPr kumimoji="0" lang="fr-FR" altLang="fr-FR" sz="2400" b="1" i="0" u="none" strike="noStrike" kern="1200" cap="none" spc="0" normalizeH="0" baseline="-25000" noProof="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fr-FR" altLang="fr-FR"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O</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smtClean="0">
                <a:ln>
                  <a:noFill/>
                </a:ln>
                <a:solidFill>
                  <a:srgbClr val="FFC000"/>
                </a:solidFill>
                <a:effectLst/>
                <a:uLnTx/>
                <a:uFillTx/>
                <a:latin typeface="Arial" panose="020B0604020202020204" pitchFamily="34" charset="0"/>
                <a:ea typeface="+mn-ea"/>
                <a:cs typeface="Arial" panose="020B0604020202020204" pitchFamily="34" charset="0"/>
              </a:rPr>
              <a:t>O</a:t>
            </a:r>
            <a:r>
              <a:rPr kumimoji="0" lang="fr-FR" altLang="fr-FR" sz="2400" b="1" i="0" u="none" strike="noStrike" kern="1200" cap="none" spc="0" normalizeH="0" baseline="-25000" noProof="0" smtClean="0">
                <a:ln>
                  <a:noFill/>
                </a:ln>
                <a:solidFill>
                  <a:srgbClr val="FFC000"/>
                </a:solidFill>
                <a:effectLst/>
                <a:uLnTx/>
                <a:uFillTx/>
                <a:latin typeface="Arial" panose="020B0604020202020204" pitchFamily="34" charset="0"/>
                <a:ea typeface="+mn-ea"/>
                <a:cs typeface="Arial" panose="020B0604020202020204" pitchFamily="34" charset="0"/>
              </a:rPr>
              <a:t>2</a:t>
            </a:r>
          </a:p>
        </p:txBody>
      </p:sp>
      <p:grpSp>
        <p:nvGrpSpPr>
          <p:cNvPr id="184343" name="Groupe 73"/>
          <p:cNvGrpSpPr>
            <a:grpSpLocks/>
          </p:cNvGrpSpPr>
          <p:nvPr/>
        </p:nvGrpSpPr>
        <p:grpSpPr bwMode="auto">
          <a:xfrm>
            <a:off x="1423988" y="2791566"/>
            <a:ext cx="2012950" cy="3311525"/>
            <a:chOff x="1424608" y="3036854"/>
            <a:chExt cx="2011510" cy="3311525"/>
          </a:xfrm>
        </p:grpSpPr>
        <p:pic>
          <p:nvPicPr>
            <p:cNvPr id="184344" name="Picture 14"/>
            <p:cNvPicPr>
              <a:picLocks noChangeAspect="1" noChangeArrowheads="1"/>
            </p:cNvPicPr>
            <p:nvPr/>
          </p:nvPicPr>
          <p:blipFill>
            <a:blip r:embed="rId4">
              <a:extLst>
                <a:ext uri="{28A0092B-C50C-407E-A947-70E740481C1C}">
                  <a14:useLocalDpi xmlns:a14="http://schemas.microsoft.com/office/drawing/2010/main" val="0"/>
                </a:ext>
              </a:extLst>
            </a:blip>
            <a:srcRect l="15749" t="42590" r="66637" b="14413"/>
            <a:stretch>
              <a:fillRect/>
            </a:stretch>
          </p:blipFill>
          <p:spPr bwMode="auto">
            <a:xfrm>
              <a:off x="1424608" y="3036854"/>
              <a:ext cx="201151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5" name="Picture 14"/>
            <p:cNvPicPr>
              <a:picLocks noChangeAspect="1" noChangeArrowheads="1"/>
            </p:cNvPicPr>
            <p:nvPr/>
          </p:nvPicPr>
          <p:blipFill>
            <a:blip r:embed="rId4">
              <a:extLst>
                <a:ext uri="{28A0092B-C50C-407E-A947-70E740481C1C}">
                  <a14:useLocalDpi xmlns:a14="http://schemas.microsoft.com/office/drawing/2010/main" val="0"/>
                </a:ext>
              </a:extLst>
            </a:blip>
            <a:srcRect l="18903" t="78117" r="71010" b="20947"/>
            <a:stretch>
              <a:fillRect/>
            </a:stretch>
          </p:blipFill>
          <p:spPr bwMode="auto">
            <a:xfrm>
              <a:off x="1424608" y="3410091"/>
              <a:ext cx="14401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Flèche courbée vers la gauche 67"/>
          <p:cNvSpPr/>
          <p:nvPr/>
        </p:nvSpPr>
        <p:spPr>
          <a:xfrm>
            <a:off x="1249363" y="3253528"/>
            <a:ext cx="358775" cy="71913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Flèche courbée vers la gauche 68"/>
          <p:cNvSpPr/>
          <p:nvPr/>
        </p:nvSpPr>
        <p:spPr>
          <a:xfrm>
            <a:off x="1208088" y="4736253"/>
            <a:ext cx="360362" cy="71913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Text Box 18"/>
          <p:cNvSpPr txBox="1">
            <a:spLocks noChangeArrowheads="1"/>
          </p:cNvSpPr>
          <p:nvPr/>
        </p:nvSpPr>
        <p:spPr bwMode="auto">
          <a:xfrm>
            <a:off x="1264015" y="5896716"/>
            <a:ext cx="1861407" cy="65659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2200"/>
              </a:lnSpc>
              <a:spcBef>
                <a:spcPct val="0"/>
              </a:spcBef>
              <a:spcAft>
                <a:spcPct val="0"/>
              </a:spcAft>
              <a:buClrTx/>
              <a:buSzTx/>
              <a:buFontTx/>
              <a:buNone/>
              <a:tabLst/>
              <a:defRPr/>
            </a:pPr>
            <a:r>
              <a:rPr kumimoji="0" lang="fr-FR" altLang="fr-FR" sz="2400" b="0" i="0" u="none" strike="noStrike" kern="1200" cap="none" spc="0" normalizeH="0" baseline="0" noProof="0" smtClean="0">
                <a:ln>
                  <a:noFill/>
                </a:ln>
                <a:solidFill>
                  <a:srgbClr val="000000"/>
                </a:solidFill>
                <a:effectLst/>
                <a:uLnTx/>
                <a:uFillTx/>
                <a:latin typeface="Arial Narrow" panose="020B0606020202030204" pitchFamily="34" charset="0"/>
              </a:rPr>
              <a:t>Photosynthèse</a:t>
            </a:r>
          </a:p>
          <a:p>
            <a:pPr marL="0" marR="0" lvl="0" indent="0" algn="ctr" defTabSz="914400" rtl="0" eaLnBrk="1" fontAlgn="base" latinLnBrk="0" hangingPunct="1">
              <a:lnSpc>
                <a:spcPts val="2200"/>
              </a:lnSpc>
              <a:spcBef>
                <a:spcPct val="0"/>
              </a:spcBef>
              <a:spcAft>
                <a:spcPct val="0"/>
              </a:spcAft>
              <a:buClrTx/>
              <a:buSzTx/>
              <a:buFontTx/>
              <a:buNone/>
              <a:tabLst/>
              <a:defRPr/>
            </a:pPr>
            <a:r>
              <a:rPr kumimoji="0" lang="fr-FR" altLang="fr-FR" sz="2400" b="0" i="0" u="none" strike="noStrike" kern="1200" cap="none" spc="0" normalizeH="0" baseline="0" noProof="0" smtClean="0">
                <a:ln>
                  <a:noFill/>
                </a:ln>
                <a:solidFill>
                  <a:prstClr val="black"/>
                </a:solidFill>
                <a:effectLst/>
                <a:uLnTx/>
                <a:uFillTx/>
                <a:latin typeface="Arial Narrow" panose="020B0606020202030204" pitchFamily="34" charset="0"/>
              </a:rPr>
              <a:t> (artificielle ..)</a:t>
            </a:r>
          </a:p>
        </p:txBody>
      </p:sp>
      <p:sp>
        <p:nvSpPr>
          <p:cNvPr id="184349" name="AutoShape 2"/>
          <p:cNvSpPr>
            <a:spLocks noChangeAspect="1" noChangeArrowheads="1"/>
          </p:cNvSpPr>
          <p:nvPr/>
        </p:nvSpPr>
        <p:spPr bwMode="auto">
          <a:xfrm>
            <a:off x="0" y="2726576"/>
            <a:ext cx="3445846" cy="3408266"/>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4353" name="Group 33"/>
          <p:cNvGrpSpPr>
            <a:grpSpLocks/>
          </p:cNvGrpSpPr>
          <p:nvPr/>
        </p:nvGrpSpPr>
        <p:grpSpPr bwMode="auto">
          <a:xfrm>
            <a:off x="2998789" y="2051742"/>
            <a:ext cx="3981451" cy="585788"/>
            <a:chOff x="1702" y="1543"/>
            <a:chExt cx="2508" cy="369"/>
          </a:xfrm>
        </p:grpSpPr>
        <p:sp>
          <p:nvSpPr>
            <p:cNvPr id="184350" name="Text Box 30"/>
            <p:cNvSpPr txBox="1">
              <a:spLocks noChangeArrowheads="1"/>
            </p:cNvSpPr>
            <p:nvPr/>
          </p:nvSpPr>
          <p:spPr bwMode="auto">
            <a:xfrm rot="-836713">
              <a:off x="1702" y="1543"/>
              <a:ext cx="48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fr-FR" altLang="fr-FR"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0.3%</a:t>
              </a:r>
            </a:p>
          </p:txBody>
        </p:sp>
        <p:sp>
          <p:nvSpPr>
            <p:cNvPr id="184351" name="Text Box 31"/>
            <p:cNvSpPr txBox="1">
              <a:spLocks noChangeArrowheads="1"/>
            </p:cNvSpPr>
            <p:nvPr/>
          </p:nvSpPr>
          <p:spPr bwMode="auto">
            <a:xfrm>
              <a:off x="2273" y="1679"/>
              <a:ext cx="7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fr-FR" altLang="fr-F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altLang="fr-F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84352" name="Text Box 32"/>
            <p:cNvSpPr txBox="1">
              <a:spLocks noChangeArrowheads="1"/>
            </p:cNvSpPr>
            <p:nvPr/>
          </p:nvSpPr>
          <p:spPr bwMode="auto">
            <a:xfrm rot="959439">
              <a:off x="3687" y="1583"/>
              <a:ext cx="52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&gt; 20 %</a:t>
              </a:r>
            </a:p>
          </p:txBody>
        </p:sp>
      </p:grpSp>
    </p:spTree>
    <p:extLst>
      <p:ext uri="{BB962C8B-B14F-4D97-AF65-F5344CB8AC3E}">
        <p14:creationId xmlns:p14="http://schemas.microsoft.com/office/powerpoint/2010/main" val="321794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353"/>
                                        </p:tgtEl>
                                        <p:attrNameLst>
                                          <p:attrName>style.visibility</p:attrName>
                                        </p:attrNameLst>
                                      </p:cBhvr>
                                      <p:to>
                                        <p:strVal val="visible"/>
                                      </p:to>
                                    </p:set>
                                    <p:animEffect transition="in" filter="checkerboard(across)">
                                      <p:cBhvr>
                                        <p:cTn id="7" dur="500"/>
                                        <p:tgtEl>
                                          <p:spTgt spid="18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923" t="66737" r="27609" b="16632"/>
          <a:stretch/>
        </p:blipFill>
        <p:spPr bwMode="auto">
          <a:xfrm>
            <a:off x="394497" y="32877"/>
            <a:ext cx="1291918" cy="62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e 3"/>
          <p:cNvGrpSpPr>
            <a:grpSpLocks/>
          </p:cNvGrpSpPr>
          <p:nvPr/>
        </p:nvGrpSpPr>
        <p:grpSpPr bwMode="auto">
          <a:xfrm>
            <a:off x="683912" y="1369381"/>
            <a:ext cx="5307623" cy="1916723"/>
            <a:chOff x="1968500" y="4384675"/>
            <a:chExt cx="5749925" cy="2076450"/>
          </a:xfrm>
        </p:grpSpPr>
        <p:grpSp>
          <p:nvGrpSpPr>
            <p:cNvPr id="8" name="Groupe 15"/>
            <p:cNvGrpSpPr>
              <a:grpSpLocks/>
            </p:cNvGrpSpPr>
            <p:nvPr/>
          </p:nvGrpSpPr>
          <p:grpSpPr bwMode="auto">
            <a:xfrm>
              <a:off x="1968500" y="4783138"/>
              <a:ext cx="5749925" cy="1677987"/>
              <a:chOff x="1638300" y="4808665"/>
              <a:chExt cx="5749427" cy="1677860"/>
            </a:xfrm>
          </p:grpSpPr>
          <p:pic>
            <p:nvPicPr>
              <p:cNvPr id="10"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6875" y="4830836"/>
                <a:ext cx="1964543" cy="16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4833960"/>
                <a:ext cx="1914526" cy="16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419" y="4808665"/>
                <a:ext cx="1776308" cy="167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ZoneTexte 24"/>
            <p:cNvSpPr txBox="1">
              <a:spLocks noChangeArrowheads="1"/>
            </p:cNvSpPr>
            <p:nvPr/>
          </p:nvSpPr>
          <p:spPr bwMode="auto">
            <a:xfrm>
              <a:off x="3022600" y="4384675"/>
              <a:ext cx="20012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defTabSz="844083" eaLnBrk="1" hangingPunct="1">
                <a:spcBef>
                  <a:spcPct val="0"/>
                </a:spcBef>
                <a:buNone/>
              </a:pPr>
              <a:endParaRPr lang="fr-FR" altLang="fr-FR" sz="2400" dirty="0">
                <a:solidFill>
                  <a:prstClr val="black"/>
                </a:solidFill>
                <a:latin typeface="Arial Narrow" pitchFamily="34" charset="0"/>
              </a:endParaRPr>
            </a:p>
          </p:txBody>
        </p:sp>
      </p:grpSp>
      <p:sp>
        <p:nvSpPr>
          <p:cNvPr id="18" name="Flèche droite 17"/>
          <p:cNvSpPr/>
          <p:nvPr/>
        </p:nvSpPr>
        <p:spPr>
          <a:xfrm>
            <a:off x="6109211" y="2175778"/>
            <a:ext cx="439615"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2400" b="1">
              <a:solidFill>
                <a:prstClr val="white"/>
              </a:solidFill>
              <a:latin typeface="Calibri"/>
            </a:endParaRPr>
          </a:p>
        </p:txBody>
      </p:sp>
      <p:sp>
        <p:nvSpPr>
          <p:cNvPr id="19" name="ZoneTexte 18"/>
          <p:cNvSpPr txBox="1"/>
          <p:nvPr/>
        </p:nvSpPr>
        <p:spPr>
          <a:xfrm>
            <a:off x="6435088" y="1608564"/>
            <a:ext cx="3337773" cy="1477328"/>
          </a:xfrm>
          <a:prstGeom prst="rect">
            <a:avLst/>
          </a:prstGeom>
          <a:noFill/>
        </p:spPr>
        <p:txBody>
          <a:bodyPr wrap="none" rtlCol="0">
            <a:spAutoFit/>
          </a:bodyPr>
          <a:lstStyle/>
          <a:p>
            <a:pPr algn="ctr" defTabSz="844083"/>
            <a:r>
              <a:rPr lang="fr-FR" sz="2400" b="1" u="sng" dirty="0" smtClean="0">
                <a:solidFill>
                  <a:prstClr val="black"/>
                </a:solidFill>
              </a:rPr>
              <a:t>Favoriser les circuits </a:t>
            </a:r>
          </a:p>
          <a:p>
            <a:pPr algn="ctr" defTabSz="844083"/>
            <a:r>
              <a:rPr lang="fr-FR" sz="2400" b="1" u="sng" dirty="0" smtClean="0">
                <a:solidFill>
                  <a:prstClr val="black"/>
                </a:solidFill>
              </a:rPr>
              <a:t>cours de recyclage : </a:t>
            </a:r>
            <a:endParaRPr lang="fr-FR" sz="2400" b="1" u="sng" dirty="0">
              <a:solidFill>
                <a:prstClr val="black"/>
              </a:solidFill>
            </a:endParaRPr>
          </a:p>
          <a:p>
            <a:pPr algn="ctr" defTabSz="844083"/>
            <a:r>
              <a:rPr lang="fr-FR" sz="2400" b="1" u="sng" dirty="0" smtClean="0">
                <a:solidFill>
                  <a:srgbClr val="FF0000"/>
                </a:solidFill>
              </a:rPr>
              <a:t>Méthode direct</a:t>
            </a:r>
          </a:p>
          <a:p>
            <a:pPr algn="ctr" defTabSz="844083"/>
            <a:r>
              <a:rPr lang="fr-FR" u="sng" dirty="0" smtClean="0"/>
              <a:t>(séparation physique et retraitement )</a:t>
            </a:r>
            <a:endParaRPr lang="fr-FR" u="sng" dirty="0"/>
          </a:p>
        </p:txBody>
      </p:sp>
      <p:sp>
        <p:nvSpPr>
          <p:cNvPr id="6" name="Rectangle 1"/>
          <p:cNvSpPr>
            <a:spLocks noChangeArrowheads="1"/>
          </p:cNvSpPr>
          <p:nvPr/>
        </p:nvSpPr>
        <p:spPr bwMode="auto">
          <a:xfrm>
            <a:off x="2472753" y="29414"/>
            <a:ext cx="7261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3200" b="1" dirty="0">
                <a:solidFill>
                  <a:schemeClr val="bg1"/>
                </a:solidFill>
              </a:rPr>
              <a:t>D</a:t>
            </a:r>
            <a:r>
              <a:rPr kumimoji="0" lang="fr-FR" altLang="fr-FR" sz="3200" b="0" u="none" strike="noStrike" cap="none" normalizeH="0" baseline="0" dirty="0" smtClean="0">
                <a:ln>
                  <a:noFill/>
                </a:ln>
                <a:solidFill>
                  <a:schemeClr val="bg1"/>
                </a:solidFill>
                <a:effectLst/>
              </a:rPr>
              <a:t>éfi scientifique à venir : Simplifier le recyclage </a:t>
            </a:r>
          </a:p>
        </p:txBody>
      </p:sp>
      <p:sp>
        <p:nvSpPr>
          <p:cNvPr id="14" name="ZoneTexte 13"/>
          <p:cNvSpPr txBox="1"/>
          <p:nvPr/>
        </p:nvSpPr>
        <p:spPr>
          <a:xfrm>
            <a:off x="914650" y="2750694"/>
            <a:ext cx="1417376" cy="480131"/>
          </a:xfrm>
          <a:prstGeom prst="rect">
            <a:avLst/>
          </a:prstGeom>
          <a:noFill/>
        </p:spPr>
        <p:txBody>
          <a:bodyPr wrap="none" rtlCol="0">
            <a:spAutoFit/>
          </a:bodyPr>
          <a:lstStyle/>
          <a:p>
            <a:pPr>
              <a:lnSpc>
                <a:spcPts val="1500"/>
              </a:lnSpc>
            </a:pPr>
            <a:r>
              <a:rPr lang="fr-FR" b="1" dirty="0" smtClean="0">
                <a:solidFill>
                  <a:srgbClr val="FFFF00"/>
                </a:solidFill>
              </a:rPr>
              <a:t>Profiter de la </a:t>
            </a:r>
          </a:p>
          <a:p>
            <a:pPr>
              <a:lnSpc>
                <a:spcPts val="1500"/>
              </a:lnSpc>
            </a:pPr>
            <a:r>
              <a:rPr lang="fr-FR" b="1" dirty="0" smtClean="0">
                <a:solidFill>
                  <a:srgbClr val="FFFF00"/>
                </a:solidFill>
              </a:rPr>
              <a:t>mine urbaine </a:t>
            </a:r>
            <a:endParaRPr lang="fr-FR" b="1" dirty="0">
              <a:solidFill>
                <a:srgbClr val="FFFF00"/>
              </a:solidFill>
            </a:endParaRPr>
          </a:p>
        </p:txBody>
      </p:sp>
      <p:sp>
        <p:nvSpPr>
          <p:cNvPr id="27" name="ZoneTexte 12"/>
          <p:cNvSpPr txBox="1">
            <a:spLocks noChangeArrowheads="1"/>
          </p:cNvSpPr>
          <p:nvPr/>
        </p:nvSpPr>
        <p:spPr bwMode="auto">
          <a:xfrm>
            <a:off x="394497" y="714077"/>
            <a:ext cx="4943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600" i="0" dirty="0" smtClean="0">
                <a:latin typeface="Arial Narrow" pitchFamily="34" charset="0"/>
              </a:rPr>
              <a:t>Repenser les procédés de recyclage </a:t>
            </a:r>
            <a:endParaRPr lang="fr-FR" altLang="fr-FR" sz="2600" i="0" dirty="0">
              <a:latin typeface="Arial Narrow" pitchFamily="34" charset="0"/>
            </a:endParaRPr>
          </a:p>
        </p:txBody>
      </p:sp>
      <p:pic>
        <p:nvPicPr>
          <p:cNvPr id="23" name="Image 22"/>
          <p:cNvPicPr>
            <a:picLocks noChangeAspect="1"/>
          </p:cNvPicPr>
          <p:nvPr/>
        </p:nvPicPr>
        <p:blipFill>
          <a:blip r:embed="rId6"/>
          <a:stretch>
            <a:fillRect/>
          </a:stretch>
        </p:blipFill>
        <p:spPr>
          <a:xfrm>
            <a:off x="673859" y="1029458"/>
            <a:ext cx="5317676" cy="883764"/>
          </a:xfrm>
          <a:prstGeom prst="rect">
            <a:avLst/>
          </a:prstGeom>
        </p:spPr>
      </p:pic>
      <p:sp>
        <p:nvSpPr>
          <p:cNvPr id="28" name="Chevron 5"/>
          <p:cNvSpPr/>
          <p:nvPr/>
        </p:nvSpPr>
        <p:spPr>
          <a:xfrm>
            <a:off x="84281" y="848650"/>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nvGrpSpPr>
          <p:cNvPr id="4" name="Groupe 3"/>
          <p:cNvGrpSpPr/>
          <p:nvPr/>
        </p:nvGrpSpPr>
        <p:grpSpPr>
          <a:xfrm>
            <a:off x="53421" y="3397572"/>
            <a:ext cx="9681256" cy="3280083"/>
            <a:chOff x="53421" y="3397572"/>
            <a:chExt cx="9681256" cy="3280083"/>
          </a:xfrm>
        </p:grpSpPr>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r="3677"/>
            <a:stretch>
              <a:fillRect/>
            </a:stretch>
          </p:blipFill>
          <p:spPr bwMode="auto">
            <a:xfrm>
              <a:off x="1369097" y="3918434"/>
              <a:ext cx="2706930" cy="2759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Flèche droite 21"/>
            <p:cNvSpPr/>
            <p:nvPr/>
          </p:nvSpPr>
          <p:spPr>
            <a:xfrm>
              <a:off x="4394016" y="4621905"/>
              <a:ext cx="439615"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fr-FR" sz="2400" b="1">
                <a:solidFill>
                  <a:prstClr val="white"/>
                </a:solidFill>
                <a:latin typeface="Calibri"/>
              </a:endParaRPr>
            </a:p>
          </p:txBody>
        </p:sp>
        <p:pic>
          <p:nvPicPr>
            <p:cNvPr id="5125" name="Picture 5" descr="RÃ©sultat de recherche d'images pour &quot;image lego&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0383" y="3653499"/>
              <a:ext cx="3222242" cy="2050518"/>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5939800" y="3853711"/>
              <a:ext cx="3794877" cy="523220"/>
            </a:xfrm>
            <a:prstGeom prst="rect">
              <a:avLst/>
            </a:prstGeom>
            <a:noFill/>
          </p:spPr>
          <p:txBody>
            <a:bodyPr wrap="square" rtlCol="0">
              <a:spAutoFit/>
            </a:bodyPr>
            <a:lstStyle/>
            <a:p>
              <a:r>
                <a:rPr lang="fr-FR" sz="2800" dirty="0" smtClean="0"/>
                <a:t>Batterie de type « LEGO »</a:t>
              </a:r>
              <a:endParaRPr lang="fr-FR" sz="2800" dirty="0"/>
            </a:p>
          </p:txBody>
        </p:sp>
        <p:sp>
          <p:nvSpPr>
            <p:cNvPr id="31" name="Rectangle 11"/>
            <p:cNvSpPr>
              <a:spLocks noChangeArrowheads="1"/>
            </p:cNvSpPr>
            <p:nvPr/>
          </p:nvSpPr>
          <p:spPr bwMode="auto">
            <a:xfrm>
              <a:off x="100397" y="3397572"/>
              <a:ext cx="284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000" b="1" i="0" dirty="0">
                  <a:solidFill>
                    <a:prstClr val="white"/>
                  </a:solidFill>
                  <a:latin typeface="Arial Narrow" pitchFamily="34" charset="0"/>
                  <a:sym typeface="Wingdings" pitchFamily="2" charset="2"/>
                </a:rPr>
                <a:t></a:t>
              </a:r>
              <a:endParaRPr lang="fr-FR" altLang="fr-FR" sz="2000" b="1" i="0" dirty="0">
                <a:solidFill>
                  <a:prstClr val="black"/>
                </a:solidFill>
                <a:latin typeface="Arial Narrow" pitchFamily="34" charset="0"/>
              </a:endParaRPr>
            </a:p>
          </p:txBody>
        </p:sp>
        <p:sp>
          <p:nvSpPr>
            <p:cNvPr id="32" name="ZoneTexte 12"/>
            <p:cNvSpPr txBox="1">
              <a:spLocks noChangeArrowheads="1"/>
            </p:cNvSpPr>
            <p:nvPr/>
          </p:nvSpPr>
          <p:spPr bwMode="auto">
            <a:xfrm>
              <a:off x="384559" y="3506742"/>
              <a:ext cx="50744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fr-FR" altLang="fr-FR" sz="2600" i="0" dirty="0" smtClean="0">
                  <a:latin typeface="Arial Narrow" pitchFamily="34" charset="0"/>
                </a:rPr>
                <a:t>Repenser la configuration des batteries</a:t>
              </a:r>
              <a:endParaRPr lang="fr-FR" altLang="fr-FR" sz="2600" i="0" dirty="0">
                <a:latin typeface="Arial Narrow" pitchFamily="34" charset="0"/>
              </a:endParaRPr>
            </a:p>
          </p:txBody>
        </p:sp>
        <p:sp>
          <p:nvSpPr>
            <p:cNvPr id="33" name="ZoneTexte 32"/>
            <p:cNvSpPr txBox="1"/>
            <p:nvPr/>
          </p:nvSpPr>
          <p:spPr>
            <a:xfrm>
              <a:off x="5939800" y="5909909"/>
              <a:ext cx="3431029" cy="707886"/>
            </a:xfrm>
            <a:prstGeom prst="rect">
              <a:avLst/>
            </a:prstGeom>
            <a:noFill/>
          </p:spPr>
          <p:txBody>
            <a:bodyPr wrap="square" rtlCol="0">
              <a:spAutoFit/>
            </a:bodyPr>
            <a:lstStyle/>
            <a:p>
              <a:pPr algn="ctr">
                <a:lnSpc>
                  <a:spcPts val="2400"/>
                </a:lnSpc>
              </a:pPr>
              <a:r>
                <a:rPr lang="fr-FR" sz="2400" dirty="0" smtClean="0"/>
                <a:t>Changement sélectif des composants de la batterie </a:t>
              </a:r>
              <a:endParaRPr lang="fr-FR" sz="2400" dirty="0"/>
            </a:p>
          </p:txBody>
        </p:sp>
        <p:sp>
          <p:nvSpPr>
            <p:cNvPr id="34" name="Flèche droite à entaille 33"/>
            <p:cNvSpPr>
              <a:spLocks noChangeArrowheads="1"/>
            </p:cNvSpPr>
            <p:nvPr/>
          </p:nvSpPr>
          <p:spPr bwMode="auto">
            <a:xfrm rot="5214793">
              <a:off x="7369545" y="5527581"/>
              <a:ext cx="374253" cy="529078"/>
            </a:xfrm>
            <a:prstGeom prst="notchedRightArrow">
              <a:avLst>
                <a:gd name="adj1" fmla="val 50000"/>
                <a:gd name="adj2" fmla="val 49898"/>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en-US" sz="2600" b="1" i="0" dirty="0">
                <a:solidFill>
                  <a:prstClr val="white"/>
                </a:solidFill>
                <a:latin typeface="Calibri"/>
              </a:endParaRPr>
            </a:p>
          </p:txBody>
        </p:sp>
        <p:sp>
          <p:nvSpPr>
            <p:cNvPr id="29" name="Chevron 5"/>
            <p:cNvSpPr/>
            <p:nvPr/>
          </p:nvSpPr>
          <p:spPr>
            <a:xfrm>
              <a:off x="53421" y="3650063"/>
              <a:ext cx="378114" cy="297820"/>
            </a:xfrm>
            <a:prstGeom prst="chevron">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600" b="1" i="0">
                <a:solidFill>
                  <a:prstClr val="black"/>
                </a:solidFill>
              </a:endParaRPr>
            </a:p>
          </p:txBody>
        </p:sp>
      </p:grpSp>
    </p:spTree>
    <p:extLst>
      <p:ext uri="{BB962C8B-B14F-4D97-AF65-F5344CB8AC3E}">
        <p14:creationId xmlns:p14="http://schemas.microsoft.com/office/powerpoint/2010/main" val="10306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avec coins arrondis en diagonale 14"/>
          <p:cNvSpPr/>
          <p:nvPr/>
        </p:nvSpPr>
        <p:spPr>
          <a:xfrm>
            <a:off x="584200" y="892241"/>
            <a:ext cx="2641600" cy="5062510"/>
          </a:xfrm>
          <a:prstGeom prst="round2Diag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avec coins arrondis en diagonale 15"/>
          <p:cNvSpPr/>
          <p:nvPr/>
        </p:nvSpPr>
        <p:spPr>
          <a:xfrm>
            <a:off x="3644564" y="889992"/>
            <a:ext cx="2641600" cy="5064759"/>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avec coins arrondis en diagonale 16"/>
          <p:cNvSpPr/>
          <p:nvPr/>
        </p:nvSpPr>
        <p:spPr>
          <a:xfrm>
            <a:off x="6712645" y="870781"/>
            <a:ext cx="2641600" cy="5083970"/>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008287" y="-10286"/>
            <a:ext cx="7914154" cy="584775"/>
          </a:xfrm>
          <a:prstGeom prst="rect">
            <a:avLst/>
          </a:prstGeom>
          <a:noFill/>
        </p:spPr>
        <p:txBody>
          <a:bodyPr wrap="none" rtlCol="0">
            <a:spAutoFit/>
          </a:bodyPr>
          <a:lstStyle/>
          <a:p>
            <a:pPr defTabSz="844083"/>
            <a:r>
              <a:rPr lang="fr-FR" sz="3200" dirty="0">
                <a:solidFill>
                  <a:prstClr val="white"/>
                </a:solidFill>
              </a:rPr>
              <a:t>L’Europe des batteries : Le nouveau cadre législatif </a:t>
            </a:r>
          </a:p>
        </p:txBody>
      </p:sp>
      <p:sp>
        <p:nvSpPr>
          <p:cNvPr id="12" name="ZoneTexte 11"/>
          <p:cNvSpPr txBox="1"/>
          <p:nvPr/>
        </p:nvSpPr>
        <p:spPr>
          <a:xfrm>
            <a:off x="6744472" y="1074823"/>
            <a:ext cx="2577949" cy="318805"/>
          </a:xfrm>
          <a:prstGeom prst="rect">
            <a:avLst/>
          </a:prstGeom>
          <a:noFill/>
        </p:spPr>
        <p:txBody>
          <a:bodyPr wrap="none" rtlCol="0">
            <a:spAutoFit/>
          </a:bodyPr>
          <a:lstStyle/>
          <a:p>
            <a:pPr algn="ctr" defTabSz="844083">
              <a:lnSpc>
                <a:spcPts val="1662"/>
              </a:lnSpc>
            </a:pPr>
            <a:r>
              <a:rPr lang="fr-FR" sz="2215" b="1" dirty="0">
                <a:solidFill>
                  <a:prstClr val="black"/>
                </a:solidFill>
              </a:rPr>
              <a:t>Santé et durée de vie</a:t>
            </a:r>
          </a:p>
        </p:txBody>
      </p:sp>
      <p:sp>
        <p:nvSpPr>
          <p:cNvPr id="4" name="ZoneTexte 3"/>
          <p:cNvSpPr txBox="1"/>
          <p:nvPr/>
        </p:nvSpPr>
        <p:spPr>
          <a:xfrm>
            <a:off x="757891" y="1019931"/>
            <a:ext cx="2294218" cy="433196"/>
          </a:xfrm>
          <a:prstGeom prst="rect">
            <a:avLst/>
          </a:prstGeom>
          <a:noFill/>
        </p:spPr>
        <p:txBody>
          <a:bodyPr wrap="none" rtlCol="0">
            <a:spAutoFit/>
          </a:bodyPr>
          <a:lstStyle/>
          <a:p>
            <a:pPr defTabSz="844083"/>
            <a:r>
              <a:rPr lang="fr-FR" sz="2215" b="1" dirty="0">
                <a:solidFill>
                  <a:prstClr val="black"/>
                </a:solidFill>
              </a:rPr>
              <a:t>Empreinte carbone</a:t>
            </a:r>
          </a:p>
        </p:txBody>
      </p:sp>
      <p:sp>
        <p:nvSpPr>
          <p:cNvPr id="8" name="ZoneTexte 7"/>
          <p:cNvSpPr txBox="1"/>
          <p:nvPr/>
        </p:nvSpPr>
        <p:spPr>
          <a:xfrm>
            <a:off x="3840239" y="1074824"/>
            <a:ext cx="2250253" cy="318805"/>
          </a:xfrm>
          <a:prstGeom prst="rect">
            <a:avLst/>
          </a:prstGeom>
          <a:noFill/>
        </p:spPr>
        <p:txBody>
          <a:bodyPr wrap="square" rtlCol="0">
            <a:spAutoFit/>
          </a:bodyPr>
          <a:lstStyle/>
          <a:p>
            <a:pPr algn="ctr" defTabSz="844083">
              <a:lnSpc>
                <a:spcPts val="1662"/>
              </a:lnSpc>
            </a:pPr>
            <a:r>
              <a:rPr lang="fr-FR" sz="2215" b="1" dirty="0">
                <a:solidFill>
                  <a:prstClr val="black"/>
                </a:solidFill>
              </a:rPr>
              <a:t>Matériaux recyclés </a:t>
            </a:r>
          </a:p>
        </p:txBody>
      </p:sp>
      <p:sp>
        <p:nvSpPr>
          <p:cNvPr id="18" name="ZoneTexte 17"/>
          <p:cNvSpPr txBox="1"/>
          <p:nvPr/>
        </p:nvSpPr>
        <p:spPr>
          <a:xfrm>
            <a:off x="668193" y="1672379"/>
            <a:ext cx="2473614" cy="3508653"/>
          </a:xfrm>
          <a:prstGeom prst="rect">
            <a:avLst/>
          </a:prstGeom>
          <a:noFill/>
        </p:spPr>
        <p:txBody>
          <a:bodyPr wrap="square" rtlCol="0">
            <a:spAutoFit/>
          </a:bodyPr>
          <a:lstStyle/>
          <a:p>
            <a:r>
              <a:rPr lang="fr-FR" b="1" dirty="0" smtClean="0"/>
              <a:t>Juillet 2024 : </a:t>
            </a:r>
            <a:r>
              <a:rPr lang="fr-FR" dirty="0" smtClean="0"/>
              <a:t>Déclaration obligatoire de l’empreinte CO</a:t>
            </a:r>
            <a:r>
              <a:rPr lang="fr-FR" baseline="-25000" dirty="0" smtClean="0"/>
              <a:t>2</a:t>
            </a:r>
          </a:p>
          <a:p>
            <a:endParaRPr lang="fr-FR" b="1" baseline="-25000" dirty="0"/>
          </a:p>
          <a:p>
            <a:r>
              <a:rPr lang="fr-FR" b="1" dirty="0" smtClean="0"/>
              <a:t>Janvier 2026 :</a:t>
            </a:r>
          </a:p>
          <a:p>
            <a:r>
              <a:rPr lang="fr-FR" dirty="0" smtClean="0"/>
              <a:t>Affichage de la classe de performance liée à l’empreinte CO</a:t>
            </a:r>
            <a:r>
              <a:rPr lang="fr-FR" baseline="-25000" dirty="0" smtClean="0"/>
              <a:t>2</a:t>
            </a:r>
          </a:p>
          <a:p>
            <a:endParaRPr lang="fr-FR" baseline="-25000" dirty="0"/>
          </a:p>
          <a:p>
            <a:r>
              <a:rPr lang="fr-FR" b="1" dirty="0" smtClean="0"/>
              <a:t>Juillet 2027 :</a:t>
            </a:r>
          </a:p>
          <a:p>
            <a:r>
              <a:rPr lang="fr-FR" dirty="0" smtClean="0"/>
              <a:t>Respect obligatoire de seuils maximaux d’empreinte </a:t>
            </a:r>
            <a:r>
              <a:rPr lang="fr-FR" dirty="0"/>
              <a:t>CO</a:t>
            </a:r>
            <a:r>
              <a:rPr lang="fr-FR" baseline="-25000" dirty="0"/>
              <a:t>2</a:t>
            </a:r>
            <a:endParaRPr lang="fr-FR" dirty="0"/>
          </a:p>
        </p:txBody>
      </p:sp>
      <p:sp>
        <p:nvSpPr>
          <p:cNvPr id="19" name="ZoneTexte 18"/>
          <p:cNvSpPr txBox="1"/>
          <p:nvPr/>
        </p:nvSpPr>
        <p:spPr>
          <a:xfrm>
            <a:off x="3728557" y="1672379"/>
            <a:ext cx="2473614" cy="3785652"/>
          </a:xfrm>
          <a:prstGeom prst="rect">
            <a:avLst/>
          </a:prstGeom>
          <a:noFill/>
        </p:spPr>
        <p:txBody>
          <a:bodyPr wrap="square" rtlCol="0">
            <a:spAutoFit/>
          </a:bodyPr>
          <a:lstStyle/>
          <a:p>
            <a:r>
              <a:rPr lang="fr-FR" b="1" dirty="0" smtClean="0"/>
              <a:t>Juillet 2027 : </a:t>
            </a:r>
          </a:p>
          <a:p>
            <a:r>
              <a:rPr lang="fr-FR" dirty="0" smtClean="0"/>
              <a:t>Affichage obligatoire de la teneur en Co,, Li et Ni recyclés</a:t>
            </a:r>
            <a:endParaRPr lang="fr-FR" baseline="-25000" dirty="0" smtClean="0"/>
          </a:p>
          <a:p>
            <a:endParaRPr lang="fr-FR" b="1" baseline="-25000" dirty="0"/>
          </a:p>
          <a:p>
            <a:r>
              <a:rPr lang="fr-FR" b="1" dirty="0" smtClean="0"/>
              <a:t>Janvier 2030 :</a:t>
            </a:r>
          </a:p>
          <a:p>
            <a:r>
              <a:rPr lang="fr-FR" dirty="0" smtClean="0"/>
              <a:t>Taux minimaux de matériaux recyclés à respecter (10%Co, 4% Ni et 4%Li) </a:t>
            </a:r>
            <a:endParaRPr lang="fr-FR" baseline="-25000" dirty="0" smtClean="0"/>
          </a:p>
          <a:p>
            <a:endParaRPr lang="fr-FR" baseline="-25000" dirty="0"/>
          </a:p>
          <a:p>
            <a:r>
              <a:rPr lang="fr-FR" b="1" dirty="0" smtClean="0"/>
              <a:t>Janvier 2035 :</a:t>
            </a:r>
          </a:p>
          <a:p>
            <a:r>
              <a:rPr lang="fr-FR" dirty="0" smtClean="0"/>
              <a:t>Taux minimaux relevés à 20% Co, 10% Li, 12% Ni</a:t>
            </a:r>
            <a:endParaRPr lang="fr-FR" dirty="0"/>
          </a:p>
        </p:txBody>
      </p:sp>
      <p:sp>
        <p:nvSpPr>
          <p:cNvPr id="20" name="ZoneTexte 19"/>
          <p:cNvSpPr txBox="1"/>
          <p:nvPr/>
        </p:nvSpPr>
        <p:spPr>
          <a:xfrm>
            <a:off x="6782111" y="1672379"/>
            <a:ext cx="2502671" cy="2400657"/>
          </a:xfrm>
          <a:prstGeom prst="rect">
            <a:avLst/>
          </a:prstGeom>
          <a:noFill/>
        </p:spPr>
        <p:txBody>
          <a:bodyPr wrap="square" rtlCol="0">
            <a:spAutoFit/>
          </a:bodyPr>
          <a:lstStyle/>
          <a:p>
            <a:r>
              <a:rPr lang="fr-FR" b="1" dirty="0" smtClean="0"/>
              <a:t>Juillet 2024 : </a:t>
            </a:r>
          </a:p>
          <a:p>
            <a:r>
              <a:rPr lang="fr-FR" dirty="0" smtClean="0"/>
              <a:t>Obligation de doter les batteries d’un système de diagnostic</a:t>
            </a:r>
            <a:endParaRPr lang="fr-FR" baseline="-25000" dirty="0" smtClean="0"/>
          </a:p>
          <a:p>
            <a:endParaRPr lang="fr-FR" b="1" baseline="-25000" dirty="0"/>
          </a:p>
          <a:p>
            <a:r>
              <a:rPr lang="fr-FR" b="1" dirty="0" smtClean="0"/>
              <a:t>Janvier 2026 :</a:t>
            </a:r>
          </a:p>
          <a:p>
            <a:r>
              <a:rPr lang="fr-FR" dirty="0" smtClean="0"/>
              <a:t>Mise à place d’un passeport électronique</a:t>
            </a:r>
          </a:p>
          <a:p>
            <a:endParaRPr lang="fr-FR" baseline="-25000" dirty="0"/>
          </a:p>
        </p:txBody>
      </p:sp>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010" y="4493398"/>
            <a:ext cx="940870" cy="940870"/>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168" y="4797036"/>
            <a:ext cx="939600" cy="939600"/>
          </a:xfrm>
          <a:prstGeom prst="rect">
            <a:avLst/>
          </a:prstGeom>
        </p:spPr>
      </p:pic>
      <p:pic>
        <p:nvPicPr>
          <p:cNvPr id="25" name="Picture 2" descr="Green recycle logo Royalty Free Vector Image - VectorStock">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238"/>
          <a:stretch/>
        </p:blipFill>
        <p:spPr bwMode="auto">
          <a:xfrm>
            <a:off x="-58748" y="35929"/>
            <a:ext cx="704639" cy="70555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668194" y="6150114"/>
            <a:ext cx="8793684" cy="707886"/>
            <a:chOff x="668194" y="6150114"/>
            <a:chExt cx="8793684" cy="707886"/>
          </a:xfrm>
        </p:grpSpPr>
        <p:sp>
          <p:nvSpPr>
            <p:cNvPr id="23" name="Rectangle à coins arrondis 22"/>
            <p:cNvSpPr/>
            <p:nvPr/>
          </p:nvSpPr>
          <p:spPr>
            <a:xfrm>
              <a:off x="668194" y="6178115"/>
              <a:ext cx="8793684" cy="5993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890337" y="6150114"/>
              <a:ext cx="8265404" cy="707886"/>
            </a:xfrm>
            <a:prstGeom prst="rect">
              <a:avLst/>
            </a:prstGeom>
            <a:noFill/>
          </p:spPr>
          <p:txBody>
            <a:bodyPr wrap="none" rtlCol="0">
              <a:spAutoFit/>
            </a:bodyPr>
            <a:lstStyle/>
            <a:p>
              <a:pPr algn="ctr">
                <a:lnSpc>
                  <a:spcPts val="2400"/>
                </a:lnSpc>
              </a:pPr>
              <a:r>
                <a:rPr lang="fr-FR" sz="2600" dirty="0" smtClean="0">
                  <a:solidFill>
                    <a:schemeClr val="bg1"/>
                  </a:solidFill>
                </a:rPr>
                <a:t>Des souhaits mais à quelles conditions et quelles recherches pour </a:t>
              </a:r>
            </a:p>
            <a:p>
              <a:pPr algn="ctr">
                <a:lnSpc>
                  <a:spcPts val="2400"/>
                </a:lnSpc>
              </a:pPr>
              <a:r>
                <a:rPr lang="fr-FR" sz="2600" dirty="0" smtClean="0">
                  <a:solidFill>
                    <a:schemeClr val="bg1"/>
                  </a:solidFill>
                </a:rPr>
                <a:t>les atteindre dans les temps impartis ?   </a:t>
              </a:r>
              <a:endParaRPr lang="fr-FR" sz="2600" dirty="0">
                <a:solidFill>
                  <a:schemeClr val="bg1"/>
                </a:solidFill>
              </a:endParaRPr>
            </a:p>
          </p:txBody>
        </p:sp>
      </p:grpSp>
    </p:spTree>
    <p:extLst>
      <p:ext uri="{BB962C8B-B14F-4D97-AF65-F5344CB8AC3E}">
        <p14:creationId xmlns:p14="http://schemas.microsoft.com/office/powerpoint/2010/main" val="41459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4" descr="Borne de recharge pour véhicules électriques, à Rovaltain"/>
          <p:cNvSpPr>
            <a:spLocks noChangeAspect="1" noChangeArrowheads="1"/>
          </p:cNvSpPr>
          <p:nvPr/>
        </p:nvSpPr>
        <p:spPr bwMode="auto">
          <a:xfrm>
            <a:off x="524609" y="-411773"/>
            <a:ext cx="2769577" cy="14067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fontAlgn="auto">
              <a:spcBef>
                <a:spcPts val="0"/>
              </a:spcBef>
              <a:spcAft>
                <a:spcPts val="0"/>
              </a:spcAft>
            </a:pPr>
            <a:endParaRPr lang="fr-FR" sz="1662" b="0">
              <a:solidFill>
                <a:prstClr val="black"/>
              </a:solidFill>
              <a:latin typeface="Calibri"/>
              <a:cs typeface="+mn-cs"/>
            </a:endParaRPr>
          </a:p>
        </p:txBody>
      </p:sp>
      <p:grpSp>
        <p:nvGrpSpPr>
          <p:cNvPr id="2" name="Groupe 1">
            <a:extLst>
              <a:ext uri="{FF2B5EF4-FFF2-40B4-BE49-F238E27FC236}">
                <a16:creationId xmlns:a16="http://schemas.microsoft.com/office/drawing/2014/main" id="{013257BF-A2A0-4FDF-9309-5672AE7EDC4E}"/>
              </a:ext>
            </a:extLst>
          </p:cNvPr>
          <p:cNvGrpSpPr/>
          <p:nvPr/>
        </p:nvGrpSpPr>
        <p:grpSpPr>
          <a:xfrm>
            <a:off x="1540104" y="963103"/>
            <a:ext cx="6825792" cy="663991"/>
            <a:chOff x="1540104" y="1214864"/>
            <a:chExt cx="6825792" cy="736817"/>
          </a:xfrm>
          <a:solidFill>
            <a:schemeClr val="bg1">
              <a:lumMod val="95000"/>
              <a:alpha val="52000"/>
            </a:schemeClr>
          </a:solidFill>
        </p:grpSpPr>
        <p:sp>
          <p:nvSpPr>
            <p:cNvPr id="56" name="ZoneTexte 55"/>
            <p:cNvSpPr txBox="1"/>
            <p:nvPr/>
          </p:nvSpPr>
          <p:spPr>
            <a:xfrm>
              <a:off x="1594434" y="1216501"/>
              <a:ext cx="6771462" cy="711605"/>
            </a:xfrm>
            <a:prstGeom prst="rect">
              <a:avLst/>
            </a:prstGeom>
            <a:grpFill/>
          </p:spPr>
          <p:txBody>
            <a:bodyPr wrap="square" rtlCol="0">
              <a:spAutoFit/>
            </a:bodyPr>
            <a:lstStyle/>
            <a:p>
              <a:pPr algn="ctr">
                <a:lnSpc>
                  <a:spcPts val="2400"/>
                </a:lnSpc>
              </a:pPr>
              <a:r>
                <a:rPr lang="fr-FR" sz="2800" dirty="0"/>
                <a:t>Le monde des batteries est, et continuera à être, un environnement dynamique </a:t>
              </a:r>
            </a:p>
          </p:txBody>
        </p:sp>
        <p:sp>
          <p:nvSpPr>
            <p:cNvPr id="57" name="Rectangle à coins arrondis 56"/>
            <p:cNvSpPr/>
            <p:nvPr/>
          </p:nvSpPr>
          <p:spPr>
            <a:xfrm>
              <a:off x="1540104" y="1214864"/>
              <a:ext cx="6825792" cy="73681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8" name="ZoneTexte 57"/>
          <p:cNvSpPr txBox="1"/>
          <p:nvPr/>
        </p:nvSpPr>
        <p:spPr>
          <a:xfrm>
            <a:off x="134404" y="2448301"/>
            <a:ext cx="2965932" cy="707886"/>
          </a:xfrm>
          <a:prstGeom prst="rect">
            <a:avLst/>
          </a:prstGeom>
          <a:noFill/>
        </p:spPr>
        <p:txBody>
          <a:bodyPr wrap="square" rtlCol="0">
            <a:spAutoFit/>
          </a:bodyPr>
          <a:lstStyle/>
          <a:p>
            <a:pPr>
              <a:lnSpc>
                <a:spcPts val="2400"/>
              </a:lnSpc>
            </a:pPr>
            <a:r>
              <a:rPr lang="fr-FR" sz="2400" dirty="0"/>
              <a:t>Dans le domaine de la chimie et de l’ingénierie </a:t>
            </a:r>
          </a:p>
        </p:txBody>
      </p:sp>
      <p:sp>
        <p:nvSpPr>
          <p:cNvPr id="6" name="ZoneTexte 5"/>
          <p:cNvSpPr txBox="1"/>
          <p:nvPr/>
        </p:nvSpPr>
        <p:spPr>
          <a:xfrm>
            <a:off x="2103025" y="34278"/>
            <a:ext cx="5578771" cy="861774"/>
          </a:xfrm>
          <a:prstGeom prst="rect">
            <a:avLst/>
          </a:prstGeom>
          <a:noFill/>
        </p:spPr>
        <p:txBody>
          <a:bodyPr wrap="none" rtlCol="0">
            <a:spAutoFit/>
          </a:bodyPr>
          <a:lstStyle/>
          <a:p>
            <a:r>
              <a:rPr lang="fr-FR" sz="3200" dirty="0">
                <a:solidFill>
                  <a:schemeClr val="bg1"/>
                </a:solidFill>
              </a:rPr>
              <a:t>Conclusions et quelques messages </a:t>
            </a:r>
          </a:p>
          <a:p>
            <a:endParaRPr lang="fr-FR" dirty="0"/>
          </a:p>
        </p:txBody>
      </p:sp>
      <p:cxnSp>
        <p:nvCxnSpPr>
          <p:cNvPr id="4" name="Connecteur droit 3">
            <a:extLst>
              <a:ext uri="{FF2B5EF4-FFF2-40B4-BE49-F238E27FC236}">
                <a16:creationId xmlns:a16="http://schemas.microsoft.com/office/drawing/2014/main" id="{B3480B53-B1D3-49FC-ACF7-2F4CA27E599C}"/>
              </a:ext>
            </a:extLst>
          </p:cNvPr>
          <p:cNvCxnSpPr>
            <a:cxnSpLocks/>
          </p:cNvCxnSpPr>
          <p:nvPr/>
        </p:nvCxnSpPr>
        <p:spPr>
          <a:xfrm>
            <a:off x="3063281" y="2618385"/>
            <a:ext cx="5443" cy="1221350"/>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6E43844A-4CED-44CA-9AD9-C2F4F6599A45}"/>
              </a:ext>
            </a:extLst>
          </p:cNvPr>
          <p:cNvSpPr txBox="1"/>
          <p:nvPr/>
        </p:nvSpPr>
        <p:spPr>
          <a:xfrm>
            <a:off x="3337732" y="2543338"/>
            <a:ext cx="3202905" cy="400110"/>
          </a:xfrm>
          <a:prstGeom prst="rect">
            <a:avLst/>
          </a:prstGeom>
          <a:noFill/>
        </p:spPr>
        <p:txBody>
          <a:bodyPr wrap="square" rtlCol="0">
            <a:spAutoFit/>
          </a:bodyPr>
          <a:lstStyle/>
          <a:p>
            <a:pPr>
              <a:lnSpc>
                <a:spcPts val="2400"/>
              </a:lnSpc>
            </a:pPr>
            <a:r>
              <a:rPr lang="fr-FR" sz="2400" dirty="0"/>
              <a:t>Dans le domaine industriel</a:t>
            </a:r>
          </a:p>
        </p:txBody>
      </p:sp>
      <p:sp>
        <p:nvSpPr>
          <p:cNvPr id="25" name="ZoneTexte 24">
            <a:extLst>
              <a:ext uri="{FF2B5EF4-FFF2-40B4-BE49-F238E27FC236}">
                <a16:creationId xmlns:a16="http://schemas.microsoft.com/office/drawing/2014/main" id="{FF85E81F-4EDC-44ED-ACA4-5FF193FC81BB}"/>
              </a:ext>
            </a:extLst>
          </p:cNvPr>
          <p:cNvSpPr txBox="1"/>
          <p:nvPr/>
        </p:nvSpPr>
        <p:spPr>
          <a:xfrm>
            <a:off x="6883138" y="2448301"/>
            <a:ext cx="2810983" cy="707886"/>
          </a:xfrm>
          <a:prstGeom prst="rect">
            <a:avLst/>
          </a:prstGeom>
          <a:noFill/>
        </p:spPr>
        <p:txBody>
          <a:bodyPr wrap="square" rtlCol="0">
            <a:spAutoFit/>
          </a:bodyPr>
          <a:lstStyle/>
          <a:p>
            <a:pPr>
              <a:lnSpc>
                <a:spcPts val="2400"/>
              </a:lnSpc>
            </a:pPr>
            <a:r>
              <a:rPr lang="fr-FR" sz="2400" dirty="0"/>
              <a:t>Dans le domaine du développement durable</a:t>
            </a:r>
          </a:p>
        </p:txBody>
      </p:sp>
      <p:sp>
        <p:nvSpPr>
          <p:cNvPr id="5" name="ZoneTexte 4">
            <a:extLst>
              <a:ext uri="{FF2B5EF4-FFF2-40B4-BE49-F238E27FC236}">
                <a16:creationId xmlns:a16="http://schemas.microsoft.com/office/drawing/2014/main" id="{2BFE545E-8487-4BE8-9297-97E3EDBCFC76}"/>
              </a:ext>
            </a:extLst>
          </p:cNvPr>
          <p:cNvSpPr txBox="1"/>
          <p:nvPr/>
        </p:nvSpPr>
        <p:spPr>
          <a:xfrm>
            <a:off x="-44110" y="3145217"/>
            <a:ext cx="3052015"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a:t>Nouvelles chimies (</a:t>
            </a:r>
            <a:r>
              <a:rPr lang="fr-FR" sz="1600" dirty="0" err="1"/>
              <a:t>Na-ion</a:t>
            </a:r>
            <a:r>
              <a:rPr lang="fr-FR" sz="1600" dirty="0"/>
              <a:t> ou tout-solide</a:t>
            </a:r>
            <a:r>
              <a:rPr lang="fr-FR" sz="1600" dirty="0" smtClean="0"/>
              <a:t>), Nouvelles </a:t>
            </a:r>
            <a:r>
              <a:rPr lang="fr-FR" sz="1600" dirty="0"/>
              <a:t>méthodes de refroidissement</a:t>
            </a:r>
          </a:p>
        </p:txBody>
      </p:sp>
      <p:sp>
        <p:nvSpPr>
          <p:cNvPr id="27" name="ZoneTexte 26">
            <a:extLst>
              <a:ext uri="{FF2B5EF4-FFF2-40B4-BE49-F238E27FC236}">
                <a16:creationId xmlns:a16="http://schemas.microsoft.com/office/drawing/2014/main" id="{0E93A9DE-3174-4D29-9ADB-E71446F757B0}"/>
              </a:ext>
            </a:extLst>
          </p:cNvPr>
          <p:cNvSpPr txBox="1"/>
          <p:nvPr/>
        </p:nvSpPr>
        <p:spPr>
          <a:xfrm>
            <a:off x="3104987" y="2937057"/>
            <a:ext cx="3212066"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a:t>Implantations de </a:t>
            </a:r>
            <a:r>
              <a:rPr lang="fr-FR" sz="1600" dirty="0" err="1"/>
              <a:t>gigafactories</a:t>
            </a:r>
            <a:endParaRPr lang="fr-FR" sz="1600" dirty="0"/>
          </a:p>
          <a:p>
            <a:pPr marL="285750" indent="-285750">
              <a:buFont typeface="Arial" panose="020B0604020202020204" pitchFamily="34" charset="0"/>
              <a:buChar char="•"/>
            </a:pPr>
            <a:r>
              <a:rPr lang="fr-FR" sz="1600" dirty="0"/>
              <a:t>Approvisionnement en matières </a:t>
            </a:r>
            <a:r>
              <a:rPr lang="fr-FR" sz="1600" dirty="0" smtClean="0"/>
              <a:t>premières</a:t>
            </a:r>
            <a:endParaRPr lang="fr-FR" sz="1600" dirty="0"/>
          </a:p>
        </p:txBody>
      </p:sp>
      <p:sp>
        <p:nvSpPr>
          <p:cNvPr id="29" name="ZoneTexte 28">
            <a:extLst>
              <a:ext uri="{FF2B5EF4-FFF2-40B4-BE49-F238E27FC236}">
                <a16:creationId xmlns:a16="http://schemas.microsoft.com/office/drawing/2014/main" id="{C2405C27-5B7D-473D-AA47-01547CD523DE}"/>
              </a:ext>
            </a:extLst>
          </p:cNvPr>
          <p:cNvSpPr txBox="1"/>
          <p:nvPr/>
        </p:nvSpPr>
        <p:spPr>
          <a:xfrm>
            <a:off x="6752044" y="3071884"/>
            <a:ext cx="3407955"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t>Développement </a:t>
            </a:r>
            <a:r>
              <a:rPr lang="fr-FR" sz="1600" dirty="0"/>
              <a:t>de techniques de diagnostics</a:t>
            </a:r>
          </a:p>
          <a:p>
            <a:pPr marL="285750" indent="-285750">
              <a:buFont typeface="Arial" panose="020B0604020202020204" pitchFamily="34" charset="0"/>
              <a:buChar char="•"/>
            </a:pPr>
            <a:r>
              <a:rPr lang="fr-FR" sz="1600" dirty="0" smtClean="0"/>
              <a:t>Chimie de recyclage plus vertueuse </a:t>
            </a:r>
            <a:endParaRPr lang="fr-FR" sz="1600" dirty="0"/>
          </a:p>
        </p:txBody>
      </p:sp>
      <p:grpSp>
        <p:nvGrpSpPr>
          <p:cNvPr id="17" name="Groupe 16">
            <a:extLst>
              <a:ext uri="{FF2B5EF4-FFF2-40B4-BE49-F238E27FC236}">
                <a16:creationId xmlns:a16="http://schemas.microsoft.com/office/drawing/2014/main" id="{0C4BDA9F-145C-4447-80D9-96757A231738}"/>
              </a:ext>
            </a:extLst>
          </p:cNvPr>
          <p:cNvGrpSpPr/>
          <p:nvPr/>
        </p:nvGrpSpPr>
        <p:grpSpPr>
          <a:xfrm>
            <a:off x="1617370" y="1758373"/>
            <a:ext cx="6671260" cy="724602"/>
            <a:chOff x="1743806" y="2814768"/>
            <a:chExt cx="6671260" cy="876768"/>
          </a:xfrm>
        </p:grpSpPr>
        <p:cxnSp>
          <p:nvCxnSpPr>
            <p:cNvPr id="9" name="Connecteur : en angle 8">
              <a:extLst>
                <a:ext uri="{FF2B5EF4-FFF2-40B4-BE49-F238E27FC236}">
                  <a16:creationId xmlns:a16="http://schemas.microsoft.com/office/drawing/2014/main" id="{F64383F2-CDB4-4B2B-BEF8-0BD8C3BC0CC6}"/>
                </a:ext>
              </a:extLst>
            </p:cNvPr>
            <p:cNvCxnSpPr>
              <a:endCxn id="25" idx="0"/>
            </p:cNvCxnSpPr>
            <p:nvPr/>
          </p:nvCxnSpPr>
          <p:spPr>
            <a:xfrm>
              <a:off x="4953000" y="2844354"/>
              <a:ext cx="3462066" cy="76342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necteur : en angle 12">
              <a:extLst>
                <a:ext uri="{FF2B5EF4-FFF2-40B4-BE49-F238E27FC236}">
                  <a16:creationId xmlns:a16="http://schemas.microsoft.com/office/drawing/2014/main" id="{9A38633B-7A26-4EB7-A39F-CDF5467C7E6A}"/>
                </a:ext>
              </a:extLst>
            </p:cNvPr>
            <p:cNvCxnSpPr>
              <a:endCxn id="58" idx="0"/>
            </p:cNvCxnSpPr>
            <p:nvPr/>
          </p:nvCxnSpPr>
          <p:spPr>
            <a:xfrm rot="10800000" flipV="1">
              <a:off x="1743806" y="2844354"/>
              <a:ext cx="3209194" cy="76342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817CF58D-0F17-47C3-9BCC-75E62FE04966}"/>
                </a:ext>
              </a:extLst>
            </p:cNvPr>
            <p:cNvCxnSpPr>
              <a:cxnSpLocks/>
            </p:cNvCxnSpPr>
            <p:nvPr/>
          </p:nvCxnSpPr>
          <p:spPr>
            <a:xfrm>
              <a:off x="4947313" y="2814768"/>
              <a:ext cx="0" cy="876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21" name="Connecteur droit 20">
            <a:extLst>
              <a:ext uri="{FF2B5EF4-FFF2-40B4-BE49-F238E27FC236}">
                <a16:creationId xmlns:a16="http://schemas.microsoft.com/office/drawing/2014/main" id="{B3480B53-B1D3-49FC-ACF7-2F4CA27E599C}"/>
              </a:ext>
            </a:extLst>
          </p:cNvPr>
          <p:cNvCxnSpPr>
            <a:cxnSpLocks/>
          </p:cNvCxnSpPr>
          <p:nvPr/>
        </p:nvCxnSpPr>
        <p:spPr>
          <a:xfrm>
            <a:off x="6703722" y="2647424"/>
            <a:ext cx="5443" cy="1221350"/>
          </a:xfrm>
          <a:prstGeom prst="line">
            <a:avLst/>
          </a:prstGeom>
        </p:spPr>
        <p:style>
          <a:lnRef idx="1">
            <a:schemeClr val="dk1"/>
          </a:lnRef>
          <a:fillRef idx="0">
            <a:schemeClr val="dk1"/>
          </a:fillRef>
          <a:effectRef idx="0">
            <a:schemeClr val="dk1"/>
          </a:effectRef>
          <a:fontRef idx="minor">
            <a:schemeClr val="tx1"/>
          </a:fontRef>
        </p:style>
      </p:cxnSp>
      <p:pic>
        <p:nvPicPr>
          <p:cNvPr id="23" name="Picture 2" descr="Green recycle logo Royalty Free Vector Image - VectorStock">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238"/>
          <a:stretch/>
        </p:blipFill>
        <p:spPr bwMode="auto">
          <a:xfrm>
            <a:off x="8462602" y="1711004"/>
            <a:ext cx="765566" cy="766559"/>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descr="C:\Users\jean-marie.tarascon\AppData\Local\Microsoft\Windows\INetCache\Content.MSO\4A45C9B0.tmp"/>
          <p:cNvPicPr/>
          <p:nvPr/>
        </p:nvPicPr>
        <p:blipFill rotWithShape="1">
          <a:blip r:embed="rId5">
            <a:extLst>
              <a:ext uri="{28A0092B-C50C-407E-A947-70E740481C1C}">
                <a14:useLocalDpi xmlns:a14="http://schemas.microsoft.com/office/drawing/2010/main" val="0"/>
              </a:ext>
            </a:extLst>
          </a:blip>
          <a:srcRect b="33484"/>
          <a:stretch/>
        </p:blipFill>
        <p:spPr bwMode="auto">
          <a:xfrm>
            <a:off x="4892410" y="1827789"/>
            <a:ext cx="1051190" cy="731545"/>
          </a:xfrm>
          <a:prstGeom prst="rect">
            <a:avLst/>
          </a:prstGeom>
          <a:noFill/>
          <a:ln>
            <a:noFill/>
          </a:ln>
        </p:spPr>
      </p:pic>
      <p:pic>
        <p:nvPicPr>
          <p:cNvPr id="31" name="Picture 100"/>
          <p:cNvPicPr>
            <a:picLocks noChangeAspect="1" noChangeArrowheads="1"/>
          </p:cNvPicPr>
          <p:nvPr/>
        </p:nvPicPr>
        <p:blipFill>
          <a:blip r:embed="rId6" cstate="print">
            <a:extLst>
              <a:ext uri="{28A0092B-C50C-407E-A947-70E740481C1C}">
                <a14:useLocalDpi xmlns:a14="http://schemas.microsoft.com/office/drawing/2010/main" val="0"/>
              </a:ext>
            </a:extLst>
          </a:blip>
          <a:srcRect r="13428" b="16551"/>
          <a:stretch>
            <a:fillRect/>
          </a:stretch>
        </p:blipFill>
        <p:spPr bwMode="auto">
          <a:xfrm>
            <a:off x="677832" y="1709797"/>
            <a:ext cx="768288" cy="8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e 15"/>
          <p:cNvGrpSpPr/>
          <p:nvPr/>
        </p:nvGrpSpPr>
        <p:grpSpPr>
          <a:xfrm>
            <a:off x="-163849" y="4100803"/>
            <a:ext cx="10256904" cy="2792317"/>
            <a:chOff x="-163849" y="4100803"/>
            <a:chExt cx="10256904" cy="2792317"/>
          </a:xfrm>
        </p:grpSpPr>
        <p:grpSp>
          <p:nvGrpSpPr>
            <p:cNvPr id="14" name="Groupe 13"/>
            <p:cNvGrpSpPr/>
            <p:nvPr/>
          </p:nvGrpSpPr>
          <p:grpSpPr>
            <a:xfrm>
              <a:off x="4953000" y="4100803"/>
              <a:ext cx="5140055" cy="2771310"/>
              <a:chOff x="4953000" y="4100803"/>
              <a:chExt cx="5140055" cy="2771310"/>
            </a:xfrm>
          </p:grpSpPr>
          <p:grpSp>
            <p:nvGrpSpPr>
              <p:cNvPr id="34" name="Groupe 45">
                <a:extLst>
                  <a:ext uri="{FF2B5EF4-FFF2-40B4-BE49-F238E27FC236}">
                    <a16:creationId xmlns:a16="http://schemas.microsoft.com/office/drawing/2014/main" id="{773980EF-B9EF-9E48-AC7D-6D1456D030E9}"/>
                  </a:ext>
                </a:extLst>
              </p:cNvPr>
              <p:cNvGrpSpPr/>
              <p:nvPr/>
            </p:nvGrpSpPr>
            <p:grpSpPr>
              <a:xfrm>
                <a:off x="6525864" y="4610807"/>
                <a:ext cx="2702304" cy="1890029"/>
                <a:chOff x="2233878" y="3478986"/>
                <a:chExt cx="2947777" cy="2992513"/>
              </a:xfrm>
            </p:grpSpPr>
            <p:pic>
              <p:nvPicPr>
                <p:cNvPr id="38" name="Picture 5" descr="C:\Users\jean-marie.tarascon\AppData\Local\Microsoft\Windows\Temporary Internet Files\Content.Outlook\FQPWP1XU\Figure optical fiber battery v4.png">
                  <a:extLst>
                    <a:ext uri="{FF2B5EF4-FFF2-40B4-BE49-F238E27FC236}">
                      <a16:creationId xmlns:a16="http://schemas.microsoft.com/office/drawing/2014/main" id="{0F7B0429-D61B-DA46-9718-7BA8FA1176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62" t="11917" r="2088" b="8712"/>
                <a:stretch/>
              </p:blipFill>
              <p:spPr bwMode="auto">
                <a:xfrm>
                  <a:off x="2308672" y="3478986"/>
                  <a:ext cx="2872983" cy="29925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Ã©sultat de recherche d'images pour &quot;wifi&quot;">
                  <a:extLst>
                    <a:ext uri="{FF2B5EF4-FFF2-40B4-BE49-F238E27FC236}">
                      <a16:creationId xmlns:a16="http://schemas.microsoft.com/office/drawing/2014/main" id="{8FEFAA9F-33F5-0B49-9CF2-970EE7ECD2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3878" y="3590084"/>
                  <a:ext cx="386651" cy="288947"/>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ZoneTexte 34">
                <a:extLst>
                  <a:ext uri="{FF2B5EF4-FFF2-40B4-BE49-F238E27FC236}">
                    <a16:creationId xmlns:a16="http://schemas.microsoft.com/office/drawing/2014/main" id="{1079E682-6F2D-1741-BE71-481738CAA28D}"/>
                  </a:ext>
                </a:extLst>
              </p:cNvPr>
              <p:cNvSpPr txBox="1"/>
              <p:nvPr/>
            </p:nvSpPr>
            <p:spPr>
              <a:xfrm>
                <a:off x="4953000" y="4100803"/>
                <a:ext cx="5140055" cy="400110"/>
              </a:xfrm>
              <a:prstGeom prst="rect">
                <a:avLst/>
              </a:prstGeom>
              <a:noFill/>
            </p:spPr>
            <p:txBody>
              <a:bodyPr wrap="square" rtlCol="0">
                <a:spAutoFit/>
              </a:bodyPr>
              <a:lstStyle/>
              <a:p>
                <a:pPr algn="ctr" defTabSz="844083">
                  <a:lnSpc>
                    <a:spcPts val="2400"/>
                  </a:lnSpc>
                  <a:defRPr/>
                </a:pPr>
                <a:r>
                  <a:rPr lang="fr-FR" sz="2400" b="1" dirty="0">
                    <a:solidFill>
                      <a:schemeClr val="tx1">
                        <a:lumMod val="65000"/>
                        <a:lumOff val="35000"/>
                      </a:schemeClr>
                    </a:solidFill>
                    <a:cs typeface="Calibri"/>
                  </a:rPr>
                  <a:t>Batteries  </a:t>
                </a:r>
                <a:r>
                  <a:rPr lang="fr-FR" sz="2400" b="1" dirty="0" smtClean="0">
                    <a:solidFill>
                      <a:schemeClr val="tx1">
                        <a:lumMod val="65000"/>
                        <a:lumOff val="35000"/>
                      </a:schemeClr>
                    </a:solidFill>
                    <a:cs typeface="Calibri"/>
                  </a:rPr>
                  <a:t>du futur</a:t>
                </a:r>
                <a:endParaRPr lang="fr-FR" sz="2400" b="1" baseline="30000" dirty="0">
                  <a:solidFill>
                    <a:schemeClr val="tx1">
                      <a:lumMod val="65000"/>
                      <a:lumOff val="35000"/>
                    </a:schemeClr>
                  </a:solidFill>
                  <a:cs typeface="Calibri"/>
                </a:endParaRPr>
              </a:p>
            </p:txBody>
          </p:sp>
          <p:sp>
            <p:nvSpPr>
              <p:cNvPr id="36" name="ZoneTexte 35"/>
              <p:cNvSpPr txBox="1"/>
              <p:nvPr/>
            </p:nvSpPr>
            <p:spPr>
              <a:xfrm>
                <a:off x="5879849" y="6525736"/>
                <a:ext cx="4176143" cy="346377"/>
              </a:xfrm>
              <a:prstGeom prst="rect">
                <a:avLst/>
              </a:prstGeom>
              <a:noFill/>
            </p:spPr>
            <p:txBody>
              <a:bodyPr wrap="none" rtlCol="0">
                <a:spAutoFit/>
              </a:bodyPr>
              <a:lstStyle/>
              <a:p>
                <a:pPr defTabSz="844083">
                  <a:defRPr/>
                </a:pPr>
                <a:r>
                  <a:rPr lang="fr-FR" sz="1651" dirty="0" smtClean="0">
                    <a:solidFill>
                      <a:prstClr val="black"/>
                    </a:solidFill>
                  </a:rPr>
                  <a:t>Fonctionnalités de diagnostics et d’autoréparations  </a:t>
                </a:r>
                <a:endParaRPr lang="fr-FR" sz="1651" dirty="0">
                  <a:solidFill>
                    <a:prstClr val="black"/>
                  </a:solidFill>
                </a:endParaRPr>
              </a:p>
            </p:txBody>
          </p:sp>
        </p:grpSp>
        <p:grpSp>
          <p:nvGrpSpPr>
            <p:cNvPr id="12" name="Groupe 11"/>
            <p:cNvGrpSpPr/>
            <p:nvPr/>
          </p:nvGrpSpPr>
          <p:grpSpPr>
            <a:xfrm>
              <a:off x="-163849" y="4100803"/>
              <a:ext cx="5056259" cy="2792317"/>
              <a:chOff x="-163849" y="4100803"/>
              <a:chExt cx="5056259" cy="2792317"/>
            </a:xfrm>
          </p:grpSpPr>
          <p:pic>
            <p:nvPicPr>
              <p:cNvPr id="7" name="Image 6"/>
              <p:cNvPicPr>
                <a:picLocks noChangeAspect="1"/>
              </p:cNvPicPr>
              <p:nvPr/>
            </p:nvPicPr>
            <p:blipFill>
              <a:blip r:embed="rId9"/>
              <a:stretch>
                <a:fillRect/>
              </a:stretch>
            </p:blipFill>
            <p:spPr>
              <a:xfrm>
                <a:off x="677832" y="4145777"/>
                <a:ext cx="3635643" cy="2379959"/>
              </a:xfrm>
              <a:prstGeom prst="rect">
                <a:avLst/>
              </a:prstGeom>
            </p:spPr>
          </p:pic>
          <p:sp>
            <p:nvSpPr>
              <p:cNvPr id="32" name="ZoneTexte 31">
                <a:extLst>
                  <a:ext uri="{FF2B5EF4-FFF2-40B4-BE49-F238E27FC236}">
                    <a16:creationId xmlns:a16="http://schemas.microsoft.com/office/drawing/2014/main" id="{1079E682-6F2D-1741-BE71-481738CAA28D}"/>
                  </a:ext>
                </a:extLst>
              </p:cNvPr>
              <p:cNvSpPr txBox="1"/>
              <p:nvPr/>
            </p:nvSpPr>
            <p:spPr>
              <a:xfrm>
                <a:off x="-163849" y="4100803"/>
                <a:ext cx="5056259" cy="400110"/>
              </a:xfrm>
              <a:prstGeom prst="rect">
                <a:avLst/>
              </a:prstGeom>
              <a:noFill/>
            </p:spPr>
            <p:txBody>
              <a:bodyPr wrap="square" rtlCol="0">
                <a:spAutoFit/>
              </a:bodyPr>
              <a:lstStyle/>
              <a:p>
                <a:pPr algn="ctr" defTabSz="844083">
                  <a:lnSpc>
                    <a:spcPts val="2400"/>
                  </a:lnSpc>
                  <a:defRPr/>
                </a:pPr>
                <a:r>
                  <a:rPr lang="fr-FR" sz="2400" b="1" dirty="0" smtClean="0">
                    <a:solidFill>
                      <a:schemeClr val="tx1">
                        <a:lumMod val="65000"/>
                        <a:lumOff val="35000"/>
                      </a:schemeClr>
                    </a:solidFill>
                    <a:cs typeface="Calibri"/>
                  </a:rPr>
                  <a:t>Chimie du futur</a:t>
                </a:r>
                <a:endParaRPr lang="fr-FR" sz="2400" b="1" baseline="30000" dirty="0">
                  <a:solidFill>
                    <a:schemeClr val="tx1">
                      <a:lumMod val="65000"/>
                      <a:lumOff val="35000"/>
                    </a:schemeClr>
                  </a:solidFill>
                  <a:cs typeface="Calibri"/>
                </a:endParaRPr>
              </a:p>
            </p:txBody>
          </p:sp>
          <p:sp>
            <p:nvSpPr>
              <p:cNvPr id="40" name="ZoneTexte 39"/>
              <p:cNvSpPr txBox="1"/>
              <p:nvPr/>
            </p:nvSpPr>
            <p:spPr>
              <a:xfrm>
                <a:off x="564749" y="6546743"/>
                <a:ext cx="3599062" cy="346377"/>
              </a:xfrm>
              <a:prstGeom prst="rect">
                <a:avLst/>
              </a:prstGeom>
              <a:noFill/>
            </p:spPr>
            <p:txBody>
              <a:bodyPr wrap="none" rtlCol="0">
                <a:spAutoFit/>
              </a:bodyPr>
              <a:lstStyle/>
              <a:p>
                <a:pPr defTabSz="844083">
                  <a:defRPr/>
                </a:pPr>
                <a:r>
                  <a:rPr lang="fr-FR" sz="1651" dirty="0" smtClean="0">
                    <a:solidFill>
                      <a:prstClr val="black"/>
                    </a:solidFill>
                  </a:rPr>
                  <a:t>Intelligence artificielle,, science des données</a:t>
                </a:r>
                <a:endParaRPr lang="fr-FR" sz="1651" dirty="0">
                  <a:solidFill>
                    <a:prstClr val="black"/>
                  </a:solidFill>
                </a:endParaRPr>
              </a:p>
            </p:txBody>
          </p:sp>
        </p:grpSp>
      </p:grpSp>
      <p:grpSp>
        <p:nvGrpSpPr>
          <p:cNvPr id="11" name="Groupe 10"/>
          <p:cNvGrpSpPr/>
          <p:nvPr/>
        </p:nvGrpSpPr>
        <p:grpSpPr>
          <a:xfrm>
            <a:off x="2873804" y="4441057"/>
            <a:ext cx="4953000" cy="2092881"/>
            <a:chOff x="2936434" y="4441057"/>
            <a:chExt cx="4953000" cy="2092881"/>
          </a:xfrm>
        </p:grpSpPr>
        <p:sp>
          <p:nvSpPr>
            <p:cNvPr id="8" name="Rectangle 7"/>
            <p:cNvSpPr/>
            <p:nvPr/>
          </p:nvSpPr>
          <p:spPr>
            <a:xfrm>
              <a:off x="2936434" y="4441057"/>
              <a:ext cx="4953000" cy="2092881"/>
            </a:xfrm>
            <a:prstGeom prst="rect">
              <a:avLst/>
            </a:prstGeom>
          </p:spPr>
          <p:txBody>
            <a:bodyPr>
              <a:spAutoFit/>
            </a:bodyPr>
            <a:lstStyle/>
            <a:p>
              <a:pPr algn="ctr">
                <a:lnSpc>
                  <a:spcPts val="2600"/>
                </a:lnSpc>
              </a:pPr>
              <a:r>
                <a:rPr lang="fr-FR" b="1" dirty="0" smtClean="0">
                  <a:solidFill>
                    <a:srgbClr val="202124"/>
                  </a:solidFill>
                  <a:ea typeface="Calibri" panose="020F0502020204030204" pitchFamily="34" charset="0"/>
                </a:rPr>
                <a:t>Le stockage </a:t>
              </a:r>
            </a:p>
            <a:p>
              <a:pPr algn="ctr">
                <a:lnSpc>
                  <a:spcPts val="2600"/>
                </a:lnSpc>
              </a:pPr>
              <a:r>
                <a:rPr lang="fr-FR" b="1" dirty="0" smtClean="0">
                  <a:solidFill>
                    <a:srgbClr val="202124"/>
                  </a:solidFill>
                  <a:ea typeface="Calibri" panose="020F0502020204030204" pitchFamily="34" charset="0"/>
                </a:rPr>
                <a:t>d’énergie </a:t>
              </a:r>
            </a:p>
            <a:p>
              <a:pPr algn="ctr">
                <a:lnSpc>
                  <a:spcPts val="2600"/>
                </a:lnSpc>
              </a:pPr>
              <a:r>
                <a:rPr lang="fr-FR" b="1" dirty="0" smtClean="0">
                  <a:solidFill>
                    <a:srgbClr val="202124"/>
                  </a:solidFill>
                  <a:ea typeface="Calibri" panose="020F0502020204030204" pitchFamily="34" charset="0"/>
                </a:rPr>
                <a:t>est </a:t>
              </a:r>
              <a:r>
                <a:rPr lang="fr-FR" b="1" dirty="0">
                  <a:solidFill>
                    <a:srgbClr val="202124"/>
                  </a:solidFill>
                  <a:ea typeface="Calibri" panose="020F0502020204030204" pitchFamily="34" charset="0"/>
                </a:rPr>
                <a:t>remplie </a:t>
              </a:r>
              <a:endParaRPr lang="fr-FR" b="1" dirty="0" smtClean="0">
                <a:solidFill>
                  <a:srgbClr val="202124"/>
                </a:solidFill>
                <a:ea typeface="Calibri" panose="020F0502020204030204" pitchFamily="34" charset="0"/>
              </a:endParaRPr>
            </a:p>
            <a:p>
              <a:pPr algn="ctr">
                <a:lnSpc>
                  <a:spcPts val="2600"/>
                </a:lnSpc>
              </a:pPr>
              <a:r>
                <a:rPr lang="fr-FR" b="1" dirty="0" smtClean="0">
                  <a:solidFill>
                    <a:srgbClr val="202124"/>
                  </a:solidFill>
                  <a:ea typeface="Calibri" panose="020F0502020204030204" pitchFamily="34" charset="0"/>
                </a:rPr>
                <a:t>de </a:t>
              </a:r>
              <a:r>
                <a:rPr lang="fr-FR" b="1" dirty="0">
                  <a:solidFill>
                    <a:srgbClr val="202124"/>
                  </a:solidFill>
                  <a:ea typeface="Calibri" panose="020F0502020204030204" pitchFamily="34" charset="0"/>
                </a:rPr>
                <a:t>défis  </a:t>
              </a:r>
              <a:endParaRPr lang="fr-FR" b="1" dirty="0" smtClean="0">
                <a:solidFill>
                  <a:srgbClr val="202124"/>
                </a:solidFill>
                <a:ea typeface="Calibri" panose="020F0502020204030204" pitchFamily="34" charset="0"/>
              </a:endParaRPr>
            </a:p>
            <a:p>
              <a:pPr algn="ctr">
                <a:lnSpc>
                  <a:spcPts val="2600"/>
                </a:lnSpc>
              </a:pPr>
              <a:r>
                <a:rPr lang="fr-FR" b="1" dirty="0" smtClean="0">
                  <a:solidFill>
                    <a:srgbClr val="202124"/>
                  </a:solidFill>
                  <a:ea typeface="Calibri" panose="020F0502020204030204" pitchFamily="34" charset="0"/>
                </a:rPr>
                <a:t>synonymes </a:t>
              </a:r>
            </a:p>
            <a:p>
              <a:pPr algn="ctr">
                <a:lnSpc>
                  <a:spcPts val="2600"/>
                </a:lnSpc>
              </a:pPr>
              <a:r>
                <a:rPr lang="fr-FR" b="1" dirty="0" smtClean="0">
                  <a:solidFill>
                    <a:srgbClr val="202124"/>
                  </a:solidFill>
                  <a:ea typeface="Calibri" panose="020F0502020204030204" pitchFamily="34" charset="0"/>
                </a:rPr>
                <a:t>d’opportunités </a:t>
              </a:r>
              <a:endParaRPr lang="fr-FR" b="1" dirty="0"/>
            </a:p>
          </p:txBody>
        </p:sp>
        <p:sp>
          <p:nvSpPr>
            <p:cNvPr id="10" name="Rectangle à coins arrondis 9"/>
            <p:cNvSpPr/>
            <p:nvPr/>
          </p:nvSpPr>
          <p:spPr>
            <a:xfrm>
              <a:off x="4668252" y="4504505"/>
              <a:ext cx="1489364" cy="2024823"/>
            </a:xfrm>
            <a:prstGeom prst="roundRect">
              <a:avLst/>
            </a:prstGeom>
            <a:solidFill>
              <a:schemeClr val="accent1">
                <a:lumMod val="20000"/>
                <a:lumOff val="80000"/>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332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7594600" y="6356350"/>
            <a:ext cx="2311400" cy="365125"/>
          </a:xfrm>
        </p:spPr>
        <p:txBody>
          <a:bodyPr/>
          <a:lstStyle/>
          <a:p>
            <a:fld id="{228A4CE0-AFCD-40AF-9F41-21AF3848539B}" type="slidenum">
              <a:rPr lang="fr-FR"/>
              <a:pPr/>
              <a:t>53</a:t>
            </a:fld>
            <a:endParaRPr lang="fr-FR"/>
          </a:p>
        </p:txBody>
      </p:sp>
      <p:pic>
        <p:nvPicPr>
          <p:cNvPr id="7" name="Picture 2" descr="http://www.google.fr/url?source=imglanding&amp;ct=img&amp;q=http://www.europemaghreb.fr/wp-content/uploads/2015/03/dscf0146.jpg&amp;sa=X&amp;ved=0CAkQ8wdqFQoTCPTWm5rTlMYCFQNZFAodlscAqg&amp;usg=AFQjCNGEi4TitZg-6oPwlsx-cvXsEq23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531" y="1517609"/>
            <a:ext cx="6588813" cy="36694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p:cNvSpPr>
            <a:spLocks noChangeArrowheads="1"/>
          </p:cNvSpPr>
          <p:nvPr/>
        </p:nvSpPr>
        <p:spPr bwMode="auto">
          <a:xfrm>
            <a:off x="1280859" y="5143888"/>
            <a:ext cx="7285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b="1" i="0" u="sng" dirty="0">
                <a:solidFill>
                  <a:schemeClr val="bg1"/>
                </a:solidFill>
                <a:latin typeface="Arial Narrow" pitchFamily="34" charset="0"/>
                <a:hlinkClick r:id="rId4"/>
              </a:rPr>
              <a:t>http://www.college-de-france.fr/site/en-college/index.htm</a:t>
            </a:r>
            <a:endParaRPr lang="fr-FR" altLang="fr-FR" sz="1800" b="1" i="0" dirty="0">
              <a:solidFill>
                <a:schemeClr val="bg1"/>
              </a:solidFill>
              <a:latin typeface="Arial Narrow" pitchFamily="34" charset="0"/>
            </a:endParaRPr>
          </a:p>
        </p:txBody>
      </p:sp>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t="-18699" b="-28645"/>
          <a:stretch/>
        </p:blipFill>
        <p:spPr>
          <a:xfrm>
            <a:off x="39691" y="807923"/>
            <a:ext cx="1723704" cy="1689553"/>
          </a:xfrm>
          <a:prstGeom prst="ellipse">
            <a:avLst/>
          </a:prstGeom>
          <a:ln w="19050">
            <a:solidFill>
              <a:schemeClr val="bg1">
                <a:lumMod val="65000"/>
              </a:schemeClr>
            </a:solidFill>
          </a:ln>
        </p:spPr>
      </p:pic>
      <p:pic>
        <p:nvPicPr>
          <p:cNvPr id="5" name="Picture 4" descr="http://www.college-de-france.fr/media/college/UPL281202110625280299_logo_home.png"/>
          <p:cNvPicPr>
            <a:picLocks noChangeAspect="1" noChangeArrowheads="1"/>
          </p:cNvPicPr>
          <p:nvPr/>
        </p:nvPicPr>
        <p:blipFill>
          <a:blip r:embed="rId6">
            <a:extLst>
              <a:ext uri="{28A0092B-C50C-407E-A947-70E740481C1C}">
                <a14:useLocalDpi xmlns:a14="http://schemas.microsoft.com/office/drawing/2010/main" val="0"/>
              </a:ext>
            </a:extLst>
          </a:blip>
          <a:srcRect b="26984"/>
          <a:stretch>
            <a:fillRect/>
          </a:stretch>
        </p:blipFill>
        <p:spPr bwMode="auto">
          <a:xfrm>
            <a:off x="4249691" y="1979909"/>
            <a:ext cx="1464733" cy="6718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3343881" y="92106"/>
            <a:ext cx="26949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fr-FR" b="1" i="0" dirty="0" err="1" smtClean="0">
                <a:solidFill>
                  <a:schemeClr val="bg1"/>
                </a:solidFill>
                <a:latin typeface="Arial Narrow" pitchFamily="34" charset="0"/>
              </a:rPr>
              <a:t>Remerciements</a:t>
            </a:r>
            <a:endParaRPr lang="en-US" altLang="fr-FR" b="1" i="0" dirty="0">
              <a:solidFill>
                <a:schemeClr val="bg1"/>
              </a:solidFill>
              <a:latin typeface="Arial Narrow" pitchFamily="34" charset="0"/>
            </a:endParaRP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5923" t="66737" r="27609" b="16632"/>
          <a:stretch/>
        </p:blipFill>
        <p:spPr bwMode="auto">
          <a:xfrm>
            <a:off x="40270" y="5529760"/>
            <a:ext cx="2480731" cy="119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p:cNvPicPr>
            <a:picLocks noChangeAspect="1"/>
          </p:cNvPicPr>
          <p:nvPr/>
        </p:nvPicPr>
        <p:blipFill rotWithShape="1">
          <a:blip r:embed="rId8" cstate="print">
            <a:extLst>
              <a:ext uri="{28A0092B-C50C-407E-A947-70E740481C1C}">
                <a14:useLocalDpi xmlns:a14="http://schemas.microsoft.com/office/drawing/2010/main" val="0"/>
              </a:ext>
            </a:extLst>
          </a:blip>
          <a:srcRect l="12312" t="27059" r="13149" b="28577"/>
          <a:stretch/>
        </p:blipFill>
        <p:spPr>
          <a:xfrm>
            <a:off x="7427659" y="807923"/>
            <a:ext cx="2276476" cy="1240157"/>
          </a:xfrm>
          <a:prstGeom prst="rect">
            <a:avLst/>
          </a:prstGeom>
        </p:spPr>
      </p:pic>
      <p:pic>
        <p:nvPicPr>
          <p:cNvPr id="17" name="Image 16" descr="C:\Users\jean-marie.tarascon\AppData\Local\Microsoft\Windows\INetCache\Content.MSO\CD41EAC6.tmp"/>
          <p:cNvPicPr/>
          <p:nvPr/>
        </p:nvPicPr>
        <p:blipFill>
          <a:blip r:embed="rId9">
            <a:extLst>
              <a:ext uri="{28A0092B-C50C-407E-A947-70E740481C1C}">
                <a14:useLocalDpi xmlns:a14="http://schemas.microsoft.com/office/drawing/2010/main" val="0"/>
              </a:ext>
            </a:extLst>
          </a:blip>
          <a:srcRect/>
          <a:stretch>
            <a:fillRect/>
          </a:stretch>
        </p:blipFill>
        <p:spPr bwMode="auto">
          <a:xfrm>
            <a:off x="7427660" y="5470035"/>
            <a:ext cx="2276476" cy="1327639"/>
          </a:xfrm>
          <a:prstGeom prst="rect">
            <a:avLst/>
          </a:prstGeom>
          <a:noFill/>
          <a:ln>
            <a:noFill/>
          </a:ln>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4551" y="4495423"/>
            <a:ext cx="4720049" cy="206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à coins arrondis 12"/>
          <p:cNvSpPr/>
          <p:nvPr/>
        </p:nvSpPr>
        <p:spPr>
          <a:xfrm rot="20311535">
            <a:off x="583909" y="2500106"/>
            <a:ext cx="8948057" cy="27645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i="0" dirty="0" smtClean="0">
                <a:solidFill>
                  <a:prstClr val="black"/>
                </a:solidFill>
                <a:latin typeface="Arial Narrow" panose="020B0606020202030204" pitchFamily="34" charset="0"/>
              </a:rPr>
              <a:t>Merci pour votre attention</a:t>
            </a:r>
          </a:p>
          <a:p>
            <a:pPr algn="ctr"/>
            <a:endParaRPr lang="fr-FR" sz="5400" b="1" i="0" dirty="0" smtClean="0">
              <a:solidFill>
                <a:prstClr val="black"/>
              </a:solidFill>
              <a:latin typeface="Arial Narrow" panose="020B0606020202030204" pitchFamily="34" charset="0"/>
            </a:endParaRPr>
          </a:p>
        </p:txBody>
      </p:sp>
    </p:spTree>
    <p:extLst>
      <p:ext uri="{BB962C8B-B14F-4D97-AF65-F5344CB8AC3E}">
        <p14:creationId xmlns:p14="http://schemas.microsoft.com/office/powerpoint/2010/main" val="14246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 y="944880"/>
            <a:ext cx="9880107" cy="5654040"/>
          </a:xfrm>
          <a:prstGeom prst="rect">
            <a:avLst/>
          </a:prstGeom>
        </p:spPr>
      </p:pic>
    </p:spTree>
    <p:extLst>
      <p:ext uri="{BB962C8B-B14F-4D97-AF65-F5344CB8AC3E}">
        <p14:creationId xmlns:p14="http://schemas.microsoft.com/office/powerpoint/2010/main" val="3688916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5500" y="121413"/>
            <a:ext cx="7749237" cy="477054"/>
          </a:xfrm>
          <a:prstGeom prst="rect">
            <a:avLst/>
          </a:prstGeom>
          <a:noFill/>
        </p:spPr>
        <p:txBody>
          <a:bodyPr wrap="none" rtlCol="0">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0" lang="fr-FR" sz="3200" i="0"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Récentes découvertes de sources de Li en Europe</a:t>
            </a:r>
            <a:endParaRPr kumimoji="0" lang="fr-FR" sz="3200" i="0"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l="8134" t="1402" r="11549" b="2695"/>
          <a:stretch>
            <a:fillRect/>
          </a:stretch>
        </p:blipFill>
        <p:spPr bwMode="auto">
          <a:xfrm>
            <a:off x="6525816" y="780296"/>
            <a:ext cx="3067878" cy="281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b="10246"/>
          <a:stretch>
            <a:fillRect/>
          </a:stretch>
        </p:blipFill>
        <p:spPr bwMode="auto">
          <a:xfrm>
            <a:off x="250825" y="1604683"/>
            <a:ext cx="2151063"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18"/>
          <p:cNvSpPr txBox="1">
            <a:spLocks noChangeArrowheads="1"/>
          </p:cNvSpPr>
          <p:nvPr/>
        </p:nvSpPr>
        <p:spPr bwMode="auto">
          <a:xfrm>
            <a:off x="365125" y="2576233"/>
            <a:ext cx="1917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1" u="none" strike="noStrike" kern="1200" cap="none" spc="0" normalizeH="0" baseline="0" noProof="0" dirty="0" err="1">
                <a:ln>
                  <a:noFill/>
                </a:ln>
                <a:solidFill>
                  <a:srgbClr val="FFFF00"/>
                </a:solidFill>
                <a:effectLst/>
                <a:uLnTx/>
                <a:uFillTx/>
                <a:latin typeface="Arial Narrow" panose="020B0606020202030204" pitchFamily="34" charset="0"/>
                <a:ea typeface="+mn-ea"/>
                <a:cs typeface="Arial" pitchFamily="34" charset="0"/>
              </a:rPr>
              <a:t>Salar</a:t>
            </a:r>
            <a:r>
              <a:rPr kumimoji="0" lang="fr-FR" altLang="fr-FR" sz="1400" b="1"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rPr>
              <a:t> de </a:t>
            </a:r>
            <a:r>
              <a:rPr kumimoji="0" lang="fr-FR" altLang="fr-FR" sz="1400" b="1" i="1" u="none" strike="noStrike" kern="1200" cap="none" spc="0" normalizeH="0" baseline="0" noProof="0" dirty="0" err="1">
                <a:ln>
                  <a:noFill/>
                </a:ln>
                <a:solidFill>
                  <a:srgbClr val="FFFF00"/>
                </a:solidFill>
                <a:effectLst/>
                <a:uLnTx/>
                <a:uFillTx/>
                <a:latin typeface="Arial Narrow" panose="020B0606020202030204" pitchFamily="34" charset="0"/>
                <a:ea typeface="+mn-ea"/>
                <a:cs typeface="Arial" pitchFamily="34" charset="0"/>
              </a:rPr>
              <a:t>Atocama</a:t>
            </a:r>
            <a:r>
              <a:rPr kumimoji="0" lang="fr-FR" altLang="fr-FR" sz="1400" b="1"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rPr>
              <a:t> (Chile)</a:t>
            </a:r>
          </a:p>
        </p:txBody>
      </p:sp>
      <p:sp>
        <p:nvSpPr>
          <p:cNvPr id="7" name="ZoneTexte 21"/>
          <p:cNvSpPr txBox="1">
            <a:spLocks noChangeArrowheads="1"/>
          </p:cNvSpPr>
          <p:nvPr/>
        </p:nvSpPr>
        <p:spPr bwMode="auto">
          <a:xfrm>
            <a:off x="365125" y="1201458"/>
            <a:ext cx="2675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►Les </a:t>
            </a:r>
            <a:r>
              <a:rPr kumimoji="0" lang="fr-FR" altLang="fr-FR" sz="24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itchFamily="34" charset="0"/>
              </a:rPr>
              <a:t>salars</a:t>
            </a:r>
            <a:r>
              <a:rPr kumimoji="0" lang="fr-FR" altLang="fr-FR" sz="24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fr-FR" altLang="fr-FR" sz="24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60%) </a:t>
            </a:r>
          </a:p>
        </p:txBody>
      </p:sp>
      <p:sp>
        <p:nvSpPr>
          <p:cNvPr id="9" name="ZoneTexte 32"/>
          <p:cNvSpPr txBox="1">
            <a:spLocks noChangeArrowheads="1"/>
          </p:cNvSpPr>
          <p:nvPr/>
        </p:nvSpPr>
        <p:spPr bwMode="auto">
          <a:xfrm>
            <a:off x="3279363" y="1201458"/>
            <a:ext cx="2956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►Les minerais </a:t>
            </a:r>
            <a:r>
              <a:rPr kumimoji="0" lang="fr-FR" altLang="fr-FR" sz="24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40%) </a:t>
            </a:r>
          </a:p>
        </p:txBody>
      </p:sp>
      <p:pic>
        <p:nvPicPr>
          <p:cNvPr id="10" name="Picture 8"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0851" y="1699669"/>
            <a:ext cx="1929618" cy="129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1"/>
          <p:cNvSpPr txBox="1">
            <a:spLocks noChangeArrowheads="1"/>
          </p:cNvSpPr>
          <p:nvPr/>
        </p:nvSpPr>
        <p:spPr bwMode="auto">
          <a:xfrm>
            <a:off x="3717513" y="2485964"/>
            <a:ext cx="1284326"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altLang="fr-FR" sz="2000" b="0"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rPr>
              <a:t>spodumène</a:t>
            </a:r>
          </a:p>
        </p:txBody>
      </p:sp>
      <p:sp>
        <p:nvSpPr>
          <p:cNvPr id="12" name="Rectangle 22"/>
          <p:cNvSpPr>
            <a:spLocks noChangeArrowheads="1"/>
          </p:cNvSpPr>
          <p:nvPr/>
        </p:nvSpPr>
        <p:spPr bwMode="auto">
          <a:xfrm>
            <a:off x="3881045" y="2700058"/>
            <a:ext cx="95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rPr>
              <a:t>LiAlSi</a:t>
            </a:r>
            <a:r>
              <a:rPr kumimoji="0" lang="fr-FR" altLang="fr-FR" sz="1800" b="0" i="1" u="none" strike="noStrike" kern="1200" cap="none" spc="0" normalizeH="0" baseline="-25000" noProof="0" dirty="0">
                <a:ln>
                  <a:noFill/>
                </a:ln>
                <a:solidFill>
                  <a:srgbClr val="FFFF00"/>
                </a:solidFill>
                <a:effectLst/>
                <a:uLnTx/>
                <a:uFillTx/>
                <a:latin typeface="Arial Narrow" panose="020B0606020202030204" pitchFamily="34" charset="0"/>
                <a:ea typeface="+mn-ea"/>
                <a:cs typeface="Arial" pitchFamily="34" charset="0"/>
              </a:rPr>
              <a:t>2</a:t>
            </a:r>
            <a:r>
              <a:rPr kumimoji="0" lang="fr-FR" altLang="fr-FR" sz="1800" b="0"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rPr>
              <a:t>O</a:t>
            </a:r>
            <a:r>
              <a:rPr kumimoji="0" lang="fr-FR" altLang="fr-FR" sz="1800" b="0" i="1" u="none" strike="noStrike" kern="1200" cap="none" spc="0" normalizeH="0" baseline="-25000" noProof="0" dirty="0">
                <a:ln>
                  <a:noFill/>
                </a:ln>
                <a:solidFill>
                  <a:srgbClr val="FFFF00"/>
                </a:solidFill>
                <a:effectLst/>
                <a:uLnTx/>
                <a:uFillTx/>
                <a:latin typeface="Arial Narrow" panose="020B0606020202030204" pitchFamily="34" charset="0"/>
                <a:ea typeface="+mn-ea"/>
                <a:cs typeface="Arial" pitchFamily="34" charset="0"/>
              </a:rPr>
              <a:t>6</a:t>
            </a:r>
            <a:endParaRPr kumimoji="0" lang="fr-FR" altLang="fr-FR" sz="1800" b="0" i="1"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itchFamily="34" charset="0"/>
            </a:endParaRPr>
          </a:p>
        </p:txBody>
      </p:sp>
      <p:sp>
        <p:nvSpPr>
          <p:cNvPr id="13" name="ZoneTexte 43"/>
          <p:cNvSpPr txBox="1">
            <a:spLocks noChangeArrowheads="1"/>
          </p:cNvSpPr>
          <p:nvPr/>
        </p:nvSpPr>
        <p:spPr bwMode="auto">
          <a:xfrm>
            <a:off x="3710358" y="2861572"/>
            <a:ext cx="20081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0,5 à 2% </a:t>
            </a:r>
            <a:r>
              <a:rPr kumimoji="0" lang="fr-FR" altLang="fr-FR" sz="2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en poids</a:t>
            </a:r>
            <a:r>
              <a:rPr kumimoji="0" lang="fr-FR" altLang="fr-FR" sz="2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t>
            </a:r>
          </a:p>
        </p:txBody>
      </p:sp>
      <p:sp>
        <p:nvSpPr>
          <p:cNvPr id="14" name="ZoneTexte 48"/>
          <p:cNvSpPr txBox="1">
            <a:spLocks noChangeArrowheads="1"/>
          </p:cNvSpPr>
          <p:nvPr/>
        </p:nvSpPr>
        <p:spPr bwMode="auto">
          <a:xfrm>
            <a:off x="235026" y="2907580"/>
            <a:ext cx="2047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&lt; à 0,15% </a:t>
            </a:r>
            <a:r>
              <a:rPr kumimoji="0" lang="fr-FR" altLang="fr-FR" sz="2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en poids.</a:t>
            </a:r>
          </a:p>
        </p:txBody>
      </p:sp>
      <p:sp>
        <p:nvSpPr>
          <p:cNvPr id="15" name="Chevron 168"/>
          <p:cNvSpPr/>
          <p:nvPr/>
        </p:nvSpPr>
        <p:spPr bwMode="auto">
          <a:xfrm flipV="1">
            <a:off x="165100" y="904637"/>
            <a:ext cx="400050" cy="302970"/>
          </a:xfrm>
          <a:prstGeom prst="chevron">
            <a:avLst/>
          </a:prstGeom>
          <a:solidFill>
            <a:schemeClr val="tx2">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black"/>
              </a:solidFill>
              <a:effectLst/>
              <a:uLnTx/>
              <a:uFillTx/>
              <a:latin typeface="Arial"/>
              <a:ea typeface="+mn-ea"/>
              <a:cs typeface="+mn-cs"/>
            </a:endParaRPr>
          </a:p>
        </p:txBody>
      </p:sp>
      <p:sp>
        <p:nvSpPr>
          <p:cNvPr id="16" name="ZoneTexte 15"/>
          <p:cNvSpPr txBox="1"/>
          <p:nvPr/>
        </p:nvSpPr>
        <p:spPr>
          <a:xfrm>
            <a:off x="612983" y="780296"/>
            <a:ext cx="219483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Sources de Li </a:t>
            </a:r>
          </a:p>
        </p:txBody>
      </p:sp>
      <p:grpSp>
        <p:nvGrpSpPr>
          <p:cNvPr id="6" name="Groupe 5"/>
          <p:cNvGrpSpPr/>
          <p:nvPr/>
        </p:nvGrpSpPr>
        <p:grpSpPr>
          <a:xfrm>
            <a:off x="207555" y="3459754"/>
            <a:ext cx="9810852" cy="3232383"/>
            <a:chOff x="207555" y="3459754"/>
            <a:chExt cx="9810852" cy="3232383"/>
          </a:xfrm>
        </p:grpSpPr>
        <p:pic>
          <p:nvPicPr>
            <p:cNvPr id="17" name="Image 16"/>
            <p:cNvPicPr>
              <a:picLocks noChangeAspect="1"/>
            </p:cNvPicPr>
            <p:nvPr/>
          </p:nvPicPr>
          <p:blipFill>
            <a:blip r:embed="rId6"/>
            <a:stretch>
              <a:fillRect/>
            </a:stretch>
          </p:blipFill>
          <p:spPr>
            <a:xfrm>
              <a:off x="497425" y="4052473"/>
              <a:ext cx="3506994" cy="2316433"/>
            </a:xfrm>
            <a:prstGeom prst="rect">
              <a:avLst/>
            </a:prstGeom>
          </p:spPr>
        </p:pic>
        <p:sp>
          <p:nvSpPr>
            <p:cNvPr id="18" name="Chevron 168"/>
            <p:cNvSpPr/>
            <p:nvPr/>
          </p:nvSpPr>
          <p:spPr bwMode="auto">
            <a:xfrm flipV="1">
              <a:off x="207555" y="3668656"/>
              <a:ext cx="400050" cy="302970"/>
            </a:xfrm>
            <a:prstGeom prst="chevron">
              <a:avLst/>
            </a:prstGeom>
            <a:solidFill>
              <a:schemeClr val="tx2">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black"/>
                </a:solidFill>
                <a:effectLst/>
                <a:uLnTx/>
                <a:uFillTx/>
                <a:latin typeface="Arial"/>
                <a:ea typeface="+mn-ea"/>
                <a:cs typeface="+mn-cs"/>
              </a:endParaRPr>
            </a:p>
          </p:txBody>
        </p:sp>
        <p:sp>
          <p:nvSpPr>
            <p:cNvPr id="19" name="ZoneTexte 18"/>
            <p:cNvSpPr txBox="1"/>
            <p:nvPr/>
          </p:nvSpPr>
          <p:spPr>
            <a:xfrm>
              <a:off x="608474" y="3517455"/>
              <a:ext cx="850329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Nouveaux gisements en Europe </a:t>
              </a:r>
              <a:r>
                <a:rPr kumimoji="0" lang="fr-FR" sz="2400" b="1"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a:t>
              </a:r>
              <a:r>
                <a:rPr kumimoji="0" lang="fr-FR" sz="24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Cornouailles; UK), Allier (France)</a:t>
              </a:r>
              <a:endParaRPr kumimoji="0" lang="fr-FR" sz="2400" b="1"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20" name="ZoneTexte 19"/>
            <p:cNvSpPr txBox="1"/>
            <p:nvPr/>
          </p:nvSpPr>
          <p:spPr>
            <a:xfrm>
              <a:off x="4359676" y="3459754"/>
              <a:ext cx="5658731"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►700 000 véhicules en batteries par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     (5600 T de Li métal) </a:t>
              </a: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 32000 T de Li</a:t>
              </a:r>
              <a:r>
                <a:rPr kumimoji="0" lang="fr-FR" sz="2400" b="0" i="0" u="none" strike="noStrike" kern="1200" cap="none" spc="0" normalizeH="0" baseline="-2500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2</a:t>
              </a: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CO</a:t>
              </a:r>
              <a:r>
                <a:rPr kumimoji="0" lang="fr-FR" sz="20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	</a:t>
              </a: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                           21000 T de </a:t>
              </a:r>
              <a:r>
                <a:rPr kumimoji="0" lang="fr-FR" sz="2400" b="0" i="0" u="none" strike="noStrike" kern="1200" cap="none" spc="0" normalizeH="0" baseline="0" noProof="0" dirty="0" err="1">
                  <a:ln>
                    <a:noFill/>
                  </a:ln>
                  <a:solidFill>
                    <a:prstClr val="black"/>
                  </a:solidFill>
                  <a:effectLst/>
                  <a:uLnTx/>
                  <a:uFillTx/>
                  <a:latin typeface="Arial Narrow" pitchFamily="34" charset="0"/>
                  <a:ea typeface="+mn-ea"/>
                  <a:cs typeface="Arial" pitchFamily="34" charset="0"/>
                  <a:sym typeface="Wingdings" panose="05000000000000000000" pitchFamily="2" charset="2"/>
                </a:rPr>
                <a:t>LiOH</a:t>
              </a: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sym typeface="Wingdings" panose="05000000000000000000" pitchFamily="2" charset="2"/>
                </a:rPr>
                <a:t>		</a:t>
              </a:r>
              <a:endParaRPr kumimoji="0" lang="fr-FR" sz="24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21" name="ZoneTexte 20"/>
            <p:cNvSpPr txBox="1"/>
            <p:nvPr/>
          </p:nvSpPr>
          <p:spPr>
            <a:xfrm>
              <a:off x="4112985" y="5861140"/>
              <a:ext cx="5770437" cy="830997"/>
            </a:xfrm>
            <a:prstGeom prst="rect">
              <a:avLst/>
            </a:prstGeom>
            <a:solidFill>
              <a:srgbClr val="00206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Le BRGM estime que le potentiel de la mine 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Beauvoir est de plusieurs millions de tonnes de Li </a:t>
              </a:r>
            </a:p>
          </p:txBody>
        </p:sp>
      </p:grpSp>
    </p:spTree>
    <p:extLst>
      <p:ext uri="{BB962C8B-B14F-4D97-AF65-F5344CB8AC3E}">
        <p14:creationId xmlns:p14="http://schemas.microsoft.com/office/powerpoint/2010/main" val="3514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hevron 196"/>
          <p:cNvSpPr>
            <a:spLocks noChangeArrowheads="1"/>
          </p:cNvSpPr>
          <p:nvPr/>
        </p:nvSpPr>
        <p:spPr bwMode="auto">
          <a:xfrm>
            <a:off x="344489" y="833707"/>
            <a:ext cx="284651" cy="241162"/>
          </a:xfrm>
          <a:prstGeom prst="chevron">
            <a:avLst>
              <a:gd name="adj" fmla="val 43319"/>
            </a:avLst>
          </a:prstGeom>
          <a:solidFill>
            <a:schemeClr val="tx2">
              <a:lumMod val="60000"/>
              <a:lumOff val="40000"/>
              <a:alpha val="76862"/>
            </a:schemeClr>
          </a:solidFill>
          <a:ln w="25400" algn="ctr">
            <a:noFill/>
            <a:miter lim="800000"/>
            <a:headEnd/>
            <a:tailEnd/>
          </a:ln>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fr-FR" sz="1662" b="0" i="0" u="none" strike="noStrike" kern="1200" cap="none" spc="0" normalizeH="0" baseline="0" noProof="0">
              <a:ln>
                <a:noFill/>
              </a:ln>
              <a:solidFill>
                <a:prstClr val="black"/>
              </a:solidFill>
              <a:effectLst/>
              <a:uLnTx/>
              <a:uFillTx/>
              <a:latin typeface="Calibri"/>
              <a:ea typeface="+mn-ea"/>
              <a:cs typeface="Arial" charset="0"/>
            </a:endParaRPr>
          </a:p>
        </p:txBody>
      </p:sp>
      <p:sp>
        <p:nvSpPr>
          <p:cNvPr id="8" name="ZoneTexte 7"/>
          <p:cNvSpPr txBox="1"/>
          <p:nvPr/>
        </p:nvSpPr>
        <p:spPr>
          <a:xfrm>
            <a:off x="30071" y="6637245"/>
            <a:ext cx="3715569" cy="291170"/>
          </a:xfrm>
          <a:prstGeom prst="rect">
            <a:avLst/>
          </a:prstGeom>
          <a:noFill/>
        </p:spPr>
        <p:txBody>
          <a:bodyPr wrap="non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0" lang="fr-FR" sz="1292" b="0" i="1"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J.Huang</a:t>
            </a:r>
            <a:r>
              <a:rPr kumimoji="0" lang="fr-FR" sz="1292"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J.M. Tarascon et al; Nature </a:t>
            </a:r>
            <a:r>
              <a:rPr kumimoji="0" lang="fr-FR" sz="1292" b="0" i="1"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sustainability</a:t>
            </a:r>
            <a:r>
              <a:rPr kumimoji="0" lang="fr-FR" sz="1292"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(2022 )(</a:t>
            </a:r>
            <a:endParaRPr kumimoji="0" lang="fr-FR" sz="1108"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sp>
        <p:nvSpPr>
          <p:cNvPr id="11" name="ZoneTexte 10"/>
          <p:cNvSpPr txBox="1"/>
          <p:nvPr/>
        </p:nvSpPr>
        <p:spPr>
          <a:xfrm>
            <a:off x="560513" y="765216"/>
            <a:ext cx="9119445" cy="400110"/>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Batteries intelligentes en 2030 pour minimiser l’empreinte CO</a:t>
            </a:r>
            <a:r>
              <a:rPr kumimoji="0" lang="fr-FR" sz="2400" b="0" i="0" u="none" strike="noStrike" kern="1200" cap="none" spc="0" normalizeH="0" baseline="-25000" noProof="0" dirty="0">
                <a:ln>
                  <a:noFill/>
                </a:ln>
                <a:solidFill>
                  <a:prstClr val="black"/>
                </a:solidFill>
                <a:effectLst/>
                <a:uLnTx/>
                <a:uFillTx/>
                <a:latin typeface="Arial Narrow" pitchFamily="34" charset="0"/>
                <a:ea typeface="+mn-ea"/>
                <a:cs typeface="Arial" pitchFamily="34" charset="0"/>
              </a:rPr>
              <a:t>2</a:t>
            </a:r>
            <a:r>
              <a:rPr kumimoji="0" lang="fr-FR" sz="24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  </a:t>
            </a:r>
          </a:p>
        </p:txBody>
      </p:sp>
      <p:grpSp>
        <p:nvGrpSpPr>
          <p:cNvPr id="18" name="Group 154">
            <a:extLst>
              <a:ext uri="{FF2B5EF4-FFF2-40B4-BE49-F238E27FC236}">
                <a16:creationId xmlns:a16="http://schemas.microsoft.com/office/drawing/2014/main" id="{13DCE47E-97BE-4203-817C-BFDB7E977EC1}"/>
              </a:ext>
            </a:extLst>
          </p:cNvPr>
          <p:cNvGrpSpPr/>
          <p:nvPr/>
        </p:nvGrpSpPr>
        <p:grpSpPr>
          <a:xfrm>
            <a:off x="4303418" y="1883244"/>
            <a:ext cx="1859224" cy="1890234"/>
            <a:chOff x="1637718" y="1768388"/>
            <a:chExt cx="1859224" cy="1890234"/>
          </a:xfrm>
        </p:grpSpPr>
        <p:grpSp>
          <p:nvGrpSpPr>
            <p:cNvPr id="19" name="Group 24">
              <a:extLst>
                <a:ext uri="{FF2B5EF4-FFF2-40B4-BE49-F238E27FC236}">
                  <a16:creationId xmlns:a16="http://schemas.microsoft.com/office/drawing/2014/main" id="{59777B71-EEC8-4542-B0C6-BCD1FF71804C}"/>
                </a:ext>
              </a:extLst>
            </p:cNvPr>
            <p:cNvGrpSpPr/>
            <p:nvPr/>
          </p:nvGrpSpPr>
          <p:grpSpPr>
            <a:xfrm>
              <a:off x="1637718" y="2434622"/>
              <a:ext cx="1859224" cy="1224000"/>
              <a:chOff x="1269312" y="424229"/>
              <a:chExt cx="1093661" cy="720000"/>
            </a:xfrm>
          </p:grpSpPr>
          <p:grpSp>
            <p:nvGrpSpPr>
              <p:cNvPr id="29" name="Group 33">
                <a:extLst>
                  <a:ext uri="{FF2B5EF4-FFF2-40B4-BE49-F238E27FC236}">
                    <a16:creationId xmlns:a16="http://schemas.microsoft.com/office/drawing/2014/main" id="{B313E325-EDD9-47A1-B9F8-2FBBBDF155DD}"/>
                  </a:ext>
                </a:extLst>
              </p:cNvPr>
              <p:cNvGrpSpPr/>
              <p:nvPr/>
            </p:nvGrpSpPr>
            <p:grpSpPr>
              <a:xfrm>
                <a:off x="1269312" y="424229"/>
                <a:ext cx="969802" cy="720000"/>
                <a:chOff x="2328867" y="3516028"/>
                <a:chExt cx="969802" cy="720000"/>
              </a:xfrm>
            </p:grpSpPr>
            <p:sp>
              <p:nvSpPr>
                <p:cNvPr id="31" name="Rectangle 30">
                  <a:extLst>
                    <a:ext uri="{FF2B5EF4-FFF2-40B4-BE49-F238E27FC236}">
                      <a16:creationId xmlns:a16="http://schemas.microsoft.com/office/drawing/2014/main" id="{77BBE06D-C090-410A-8BA5-4D1615CEAAED}"/>
                    </a:ext>
                  </a:extLst>
                </p:cNvPr>
                <p:cNvSpPr/>
                <p:nvPr/>
              </p:nvSpPr>
              <p:spPr>
                <a:xfrm>
                  <a:off x="3118669" y="3836577"/>
                  <a:ext cx="180000" cy="72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scene3d>
                  <a:camera prst="isometricOffAxis1Top"/>
                  <a:lightRig rig="threePt" dir="t"/>
                </a:scene3d>
                <a:sp3d extrusionH="127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4D1901D8-606F-4F7D-9123-BAE6650A9F38}"/>
                    </a:ext>
                  </a:extLst>
                </p:cNvPr>
                <p:cNvSpPr/>
                <p:nvPr/>
              </p:nvSpPr>
              <p:spPr>
                <a:xfrm>
                  <a:off x="2328867" y="3516028"/>
                  <a:ext cx="828000" cy="720000"/>
                </a:xfrm>
                <a:prstGeom prst="rect">
                  <a:avLst/>
                </a:prstGeom>
                <a:gradFill flip="none" rotWithShape="1">
                  <a:gsLst>
                    <a:gs pos="0">
                      <a:schemeClr val="accent4">
                        <a:lumMod val="40000"/>
                        <a:lumOff val="60000"/>
                      </a:schemeClr>
                    </a:gs>
                    <a:gs pos="46000">
                      <a:schemeClr val="accent4">
                        <a:lumMod val="95000"/>
                        <a:lumOff val="5000"/>
                      </a:schemeClr>
                    </a:gs>
                  </a:gsLst>
                  <a:path path="rect">
                    <a:fillToRect l="100000" t="100000"/>
                  </a:path>
                  <a:tileRect r="-100000" b="-100000"/>
                </a:gradFill>
                <a:ln>
                  <a:solidFill>
                    <a:schemeClr val="tx1"/>
                  </a:solid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TextBox 34">
                <a:extLst>
                  <a:ext uri="{FF2B5EF4-FFF2-40B4-BE49-F238E27FC236}">
                    <a16:creationId xmlns:a16="http://schemas.microsoft.com/office/drawing/2014/main" id="{81F36843-3C44-4984-AD62-20C4FEE777D3}"/>
                  </a:ext>
                </a:extLst>
              </p:cNvPr>
              <p:cNvSpPr txBox="1"/>
              <p:nvPr/>
            </p:nvSpPr>
            <p:spPr>
              <a:xfrm>
                <a:off x="2112905" y="536751"/>
                <a:ext cx="250068" cy="3439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t>
                </a:r>
              </a:p>
            </p:txBody>
          </p:sp>
        </p:grpSp>
        <p:sp>
          <p:nvSpPr>
            <p:cNvPr id="20" name="Rectangle 19">
              <a:extLst>
                <a:ext uri="{FF2B5EF4-FFF2-40B4-BE49-F238E27FC236}">
                  <a16:creationId xmlns:a16="http://schemas.microsoft.com/office/drawing/2014/main" id="{E067BC5F-DCE1-4ABF-9136-0603C4A1D180}"/>
                </a:ext>
              </a:extLst>
            </p:cNvPr>
            <p:cNvSpPr/>
            <p:nvPr/>
          </p:nvSpPr>
          <p:spPr>
            <a:xfrm>
              <a:off x="1640253" y="1990663"/>
              <a:ext cx="1407600" cy="1224000"/>
            </a:xfrm>
            <a:prstGeom prst="rect">
              <a:avLst/>
            </a:prstGeom>
            <a:solidFill>
              <a:schemeClr val="bg1"/>
            </a:solidFill>
            <a:ln>
              <a:no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Group 26">
              <a:extLst>
                <a:ext uri="{FF2B5EF4-FFF2-40B4-BE49-F238E27FC236}">
                  <a16:creationId xmlns:a16="http://schemas.microsoft.com/office/drawing/2014/main" id="{E82BA1E9-AFCA-426F-BC22-7DB20AF7DACC}"/>
                </a:ext>
              </a:extLst>
            </p:cNvPr>
            <p:cNvGrpSpPr/>
            <p:nvPr/>
          </p:nvGrpSpPr>
          <p:grpSpPr>
            <a:xfrm>
              <a:off x="1640256" y="1768388"/>
              <a:ext cx="1441926" cy="1339488"/>
              <a:chOff x="434000" y="613868"/>
              <a:chExt cx="848192" cy="787934"/>
            </a:xfrm>
          </p:grpSpPr>
          <p:sp>
            <p:nvSpPr>
              <p:cNvPr id="25" name="TextBox 29">
                <a:extLst>
                  <a:ext uri="{FF2B5EF4-FFF2-40B4-BE49-F238E27FC236}">
                    <a16:creationId xmlns:a16="http://schemas.microsoft.com/office/drawing/2014/main" id="{AE31403D-B3A8-4651-B49E-B3045A4298A1}"/>
                  </a:ext>
                </a:extLst>
              </p:cNvPr>
              <p:cNvSpPr txBox="1"/>
              <p:nvPr/>
            </p:nvSpPr>
            <p:spPr>
              <a:xfrm>
                <a:off x="1032124" y="613868"/>
                <a:ext cx="250068" cy="3439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t>
                </a:r>
              </a:p>
            </p:txBody>
          </p:sp>
          <p:grpSp>
            <p:nvGrpSpPr>
              <p:cNvPr id="26" name="Group 30">
                <a:extLst>
                  <a:ext uri="{FF2B5EF4-FFF2-40B4-BE49-F238E27FC236}">
                    <a16:creationId xmlns:a16="http://schemas.microsoft.com/office/drawing/2014/main" id="{F89A1120-E94A-4AA8-AE98-6BE4FAFC21FA}"/>
                  </a:ext>
                </a:extLst>
              </p:cNvPr>
              <p:cNvGrpSpPr/>
              <p:nvPr/>
            </p:nvGrpSpPr>
            <p:grpSpPr>
              <a:xfrm>
                <a:off x="434000" y="681802"/>
                <a:ext cx="828000" cy="720000"/>
                <a:chOff x="2328867" y="3516028"/>
                <a:chExt cx="828000" cy="720000"/>
              </a:xfrm>
            </p:grpSpPr>
            <p:sp>
              <p:nvSpPr>
                <p:cNvPr id="27" name="Rectangle 26">
                  <a:extLst>
                    <a:ext uri="{FF2B5EF4-FFF2-40B4-BE49-F238E27FC236}">
                      <a16:creationId xmlns:a16="http://schemas.microsoft.com/office/drawing/2014/main" id="{1976C6D4-CB87-448B-9BD2-A1AF9E05BB07}"/>
                    </a:ext>
                  </a:extLst>
                </p:cNvPr>
                <p:cNvSpPr/>
                <p:nvPr/>
              </p:nvSpPr>
              <p:spPr>
                <a:xfrm>
                  <a:off x="2924872" y="3711047"/>
                  <a:ext cx="180000" cy="720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scene3d>
                  <a:camera prst="isometricOffAxis1Top"/>
                  <a:lightRig rig="threePt" dir="t"/>
                </a:scene3d>
                <a:sp3d extrusionH="127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963CC9FB-D9BE-47B5-9126-ADF535F93469}"/>
                    </a:ext>
                  </a:extLst>
                </p:cNvPr>
                <p:cNvSpPr/>
                <p:nvPr/>
              </p:nvSpPr>
              <p:spPr>
                <a:xfrm>
                  <a:off x="2328867" y="3516028"/>
                  <a:ext cx="828000" cy="720000"/>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rect">
                    <a:fillToRect l="100000" t="100000"/>
                  </a:path>
                  <a:tileRect r="-100000" b="-100000"/>
                </a:gradFill>
                <a:ln>
                  <a:noFill/>
                </a:ln>
                <a:effectLst/>
                <a:scene3d>
                  <a:camera prst="isometricOffAxis1Top"/>
                  <a:lightRig rig="threePt" dir="t"/>
                </a:scene3d>
                <a:sp3d extrusionH="12700" contourW="254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2" name="Oval 27">
              <a:extLst>
                <a:ext uri="{FF2B5EF4-FFF2-40B4-BE49-F238E27FC236}">
                  <a16:creationId xmlns:a16="http://schemas.microsoft.com/office/drawing/2014/main" id="{7D1876AF-2498-4608-B5EF-5659BB6D0C06}"/>
                </a:ext>
              </a:extLst>
            </p:cNvPr>
            <p:cNvSpPr>
              <a:spLocks noChangeAspect="1"/>
            </p:cNvSpPr>
            <p:nvPr/>
          </p:nvSpPr>
          <p:spPr>
            <a:xfrm rot="5400000">
              <a:off x="2397480" y="3013531"/>
              <a:ext cx="61200" cy="612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scene3d>
              <a:camera prst="isometricTopUp">
                <a:rot lat="17937928" lon="8066702" rev="14293666"/>
              </a:camera>
              <a:lightRig rig="threePt" dir="t"/>
            </a:scene3d>
            <a:sp3d extrusionH="11176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507960E-EB28-47C9-918B-AEE08E526883}"/>
                </a:ext>
              </a:extLst>
            </p:cNvPr>
            <p:cNvSpPr>
              <a:spLocks noChangeAspect="1"/>
            </p:cNvSpPr>
            <p:nvPr/>
          </p:nvSpPr>
          <p:spPr>
            <a:xfrm>
              <a:off x="2174791" y="2955657"/>
              <a:ext cx="305340" cy="183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0" name="Freeform: Shape 52">
            <a:extLst>
              <a:ext uri="{FF2B5EF4-FFF2-40B4-BE49-F238E27FC236}">
                <a16:creationId xmlns:a16="http://schemas.microsoft.com/office/drawing/2014/main" id="{265A39F6-2382-4D32-9A50-3E401B7E5DD6}"/>
              </a:ext>
            </a:extLst>
          </p:cNvPr>
          <p:cNvSpPr/>
          <p:nvPr/>
        </p:nvSpPr>
        <p:spPr>
          <a:xfrm>
            <a:off x="3787194" y="937962"/>
            <a:ext cx="5184839" cy="2209257"/>
          </a:xfrm>
          <a:custGeom>
            <a:avLst/>
            <a:gdLst>
              <a:gd name="connsiteX0" fmla="*/ 2327910 w 3059430"/>
              <a:gd name="connsiteY0" fmla="*/ 777240 h 777240"/>
              <a:gd name="connsiteX1" fmla="*/ 3059430 w 3059430"/>
              <a:gd name="connsiteY1" fmla="*/ 0 h 777240"/>
              <a:gd name="connsiteX2" fmla="*/ 0 w 3059430"/>
              <a:gd name="connsiteY2" fmla="*/ 3810 h 777240"/>
              <a:gd name="connsiteX3" fmla="*/ 2164080 w 3059430"/>
              <a:gd name="connsiteY3" fmla="*/ 773430 h 777240"/>
              <a:gd name="connsiteX4" fmla="*/ 2327910 w 3059430"/>
              <a:gd name="connsiteY4" fmla="*/ 777240 h 777240"/>
              <a:gd name="connsiteX0" fmla="*/ 2327910 w 3059430"/>
              <a:gd name="connsiteY0" fmla="*/ 777240 h 778192"/>
              <a:gd name="connsiteX1" fmla="*/ 3059430 w 3059430"/>
              <a:gd name="connsiteY1" fmla="*/ 0 h 778192"/>
              <a:gd name="connsiteX2" fmla="*/ 0 w 3059430"/>
              <a:gd name="connsiteY2" fmla="*/ 3810 h 778192"/>
              <a:gd name="connsiteX3" fmla="*/ 2154555 w 3059430"/>
              <a:gd name="connsiteY3" fmla="*/ 778192 h 778192"/>
              <a:gd name="connsiteX4" fmla="*/ 2327910 w 3059430"/>
              <a:gd name="connsiteY4" fmla="*/ 777240 h 778192"/>
              <a:gd name="connsiteX0" fmla="*/ 2330291 w 3059430"/>
              <a:gd name="connsiteY0" fmla="*/ 782003 h 782003"/>
              <a:gd name="connsiteX1" fmla="*/ 3059430 w 3059430"/>
              <a:gd name="connsiteY1" fmla="*/ 0 h 782003"/>
              <a:gd name="connsiteX2" fmla="*/ 0 w 3059430"/>
              <a:gd name="connsiteY2" fmla="*/ 3810 h 782003"/>
              <a:gd name="connsiteX3" fmla="*/ 2154555 w 3059430"/>
              <a:gd name="connsiteY3" fmla="*/ 778192 h 782003"/>
              <a:gd name="connsiteX4" fmla="*/ 2330291 w 3059430"/>
              <a:gd name="connsiteY4" fmla="*/ 782003 h 782003"/>
              <a:gd name="connsiteX0" fmla="*/ 2330291 w 3059430"/>
              <a:gd name="connsiteY0" fmla="*/ 782003 h 785336"/>
              <a:gd name="connsiteX1" fmla="*/ 3059430 w 3059430"/>
              <a:gd name="connsiteY1" fmla="*/ 0 h 785336"/>
              <a:gd name="connsiteX2" fmla="*/ 0 w 3059430"/>
              <a:gd name="connsiteY2" fmla="*/ 3810 h 785336"/>
              <a:gd name="connsiteX3" fmla="*/ 2154555 w 3059430"/>
              <a:gd name="connsiteY3" fmla="*/ 785336 h 785336"/>
              <a:gd name="connsiteX4" fmla="*/ 2330291 w 3059430"/>
              <a:gd name="connsiteY4" fmla="*/ 782003 h 785336"/>
              <a:gd name="connsiteX0" fmla="*/ 2339816 w 3059430"/>
              <a:gd name="connsiteY0" fmla="*/ 779622 h 785336"/>
              <a:gd name="connsiteX1" fmla="*/ 3059430 w 3059430"/>
              <a:gd name="connsiteY1" fmla="*/ 0 h 785336"/>
              <a:gd name="connsiteX2" fmla="*/ 0 w 3059430"/>
              <a:gd name="connsiteY2" fmla="*/ 3810 h 785336"/>
              <a:gd name="connsiteX3" fmla="*/ 2154555 w 3059430"/>
              <a:gd name="connsiteY3" fmla="*/ 785336 h 785336"/>
              <a:gd name="connsiteX4" fmla="*/ 2339816 w 3059430"/>
              <a:gd name="connsiteY4" fmla="*/ 779622 h 785336"/>
              <a:gd name="connsiteX0" fmla="*/ 2339816 w 3059430"/>
              <a:gd name="connsiteY0" fmla="*/ 784384 h 785336"/>
              <a:gd name="connsiteX1" fmla="*/ 3059430 w 3059430"/>
              <a:gd name="connsiteY1" fmla="*/ 0 h 785336"/>
              <a:gd name="connsiteX2" fmla="*/ 0 w 3059430"/>
              <a:gd name="connsiteY2" fmla="*/ 3810 h 785336"/>
              <a:gd name="connsiteX3" fmla="*/ 2154555 w 3059430"/>
              <a:gd name="connsiteY3" fmla="*/ 785336 h 785336"/>
              <a:gd name="connsiteX4" fmla="*/ 2339816 w 3059430"/>
              <a:gd name="connsiteY4" fmla="*/ 784384 h 785336"/>
              <a:gd name="connsiteX0" fmla="*/ 2339816 w 3066574"/>
              <a:gd name="connsiteY0" fmla="*/ 780574 h 781526"/>
              <a:gd name="connsiteX1" fmla="*/ 3066574 w 3066574"/>
              <a:gd name="connsiteY1" fmla="*/ 953 h 781526"/>
              <a:gd name="connsiteX2" fmla="*/ 0 w 3066574"/>
              <a:gd name="connsiteY2" fmla="*/ 0 h 781526"/>
              <a:gd name="connsiteX3" fmla="*/ 2154555 w 3066574"/>
              <a:gd name="connsiteY3" fmla="*/ 781526 h 781526"/>
              <a:gd name="connsiteX4" fmla="*/ 2339816 w 3066574"/>
              <a:gd name="connsiteY4" fmla="*/ 780574 h 781526"/>
              <a:gd name="connsiteX0" fmla="*/ 2323147 w 3049905"/>
              <a:gd name="connsiteY0" fmla="*/ 779621 h 780573"/>
              <a:gd name="connsiteX1" fmla="*/ 3049905 w 3049905"/>
              <a:gd name="connsiteY1" fmla="*/ 0 h 780573"/>
              <a:gd name="connsiteX2" fmla="*/ 0 w 3049905"/>
              <a:gd name="connsiteY2" fmla="*/ 1428 h 780573"/>
              <a:gd name="connsiteX3" fmla="*/ 2137886 w 3049905"/>
              <a:gd name="connsiteY3" fmla="*/ 780573 h 780573"/>
              <a:gd name="connsiteX4" fmla="*/ 2323147 w 3049905"/>
              <a:gd name="connsiteY4" fmla="*/ 779621 h 780573"/>
              <a:gd name="connsiteX0" fmla="*/ 2323147 w 3049905"/>
              <a:gd name="connsiteY0" fmla="*/ 779621 h 779621"/>
              <a:gd name="connsiteX1" fmla="*/ 3049905 w 3049905"/>
              <a:gd name="connsiteY1" fmla="*/ 0 h 779621"/>
              <a:gd name="connsiteX2" fmla="*/ 0 w 3049905"/>
              <a:gd name="connsiteY2" fmla="*/ 1428 h 779621"/>
              <a:gd name="connsiteX3" fmla="*/ 2130771 w 3049905"/>
              <a:gd name="connsiteY3" fmla="*/ 574211 h 779621"/>
              <a:gd name="connsiteX4" fmla="*/ 2323147 w 3049905"/>
              <a:gd name="connsiteY4" fmla="*/ 779621 h 779621"/>
              <a:gd name="connsiteX0" fmla="*/ 2326705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26705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19561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0771 w 3049905"/>
              <a:gd name="connsiteY3" fmla="*/ 574211 h 580375"/>
              <a:gd name="connsiteX4" fmla="*/ 2319561 w 3049905"/>
              <a:gd name="connsiteY4" fmla="*/ 580375 h 580375"/>
              <a:gd name="connsiteX0" fmla="*/ 2319561 w 3049905"/>
              <a:gd name="connsiteY0" fmla="*/ 580375 h 580375"/>
              <a:gd name="connsiteX1" fmla="*/ 3049905 w 3049905"/>
              <a:gd name="connsiteY1" fmla="*/ 0 h 580375"/>
              <a:gd name="connsiteX2" fmla="*/ 0 w 3049905"/>
              <a:gd name="connsiteY2" fmla="*/ 1428 h 580375"/>
              <a:gd name="connsiteX3" fmla="*/ 2135533 w 3049905"/>
              <a:gd name="connsiteY3" fmla="*/ 576592 h 580375"/>
              <a:gd name="connsiteX4" fmla="*/ 2319561 w 3049905"/>
              <a:gd name="connsiteY4" fmla="*/ 580375 h 580375"/>
              <a:gd name="connsiteX0" fmla="*/ 2319561 w 3049905"/>
              <a:gd name="connsiteY0" fmla="*/ 577994 h 577994"/>
              <a:gd name="connsiteX1" fmla="*/ 3049905 w 3049905"/>
              <a:gd name="connsiteY1" fmla="*/ 0 h 577994"/>
              <a:gd name="connsiteX2" fmla="*/ 0 w 3049905"/>
              <a:gd name="connsiteY2" fmla="*/ 1428 h 577994"/>
              <a:gd name="connsiteX3" fmla="*/ 2135533 w 3049905"/>
              <a:gd name="connsiteY3" fmla="*/ 576592 h 577994"/>
              <a:gd name="connsiteX4" fmla="*/ 2319561 w 3049905"/>
              <a:gd name="connsiteY4" fmla="*/ 577994 h 577994"/>
              <a:gd name="connsiteX0" fmla="*/ 2319561 w 3049905"/>
              <a:gd name="connsiteY0" fmla="*/ 577994 h 676604"/>
              <a:gd name="connsiteX1" fmla="*/ 3049905 w 3049905"/>
              <a:gd name="connsiteY1" fmla="*/ 0 h 676604"/>
              <a:gd name="connsiteX2" fmla="*/ 0 w 3049905"/>
              <a:gd name="connsiteY2" fmla="*/ 1428 h 676604"/>
              <a:gd name="connsiteX3" fmla="*/ 2137914 w 3049905"/>
              <a:gd name="connsiteY3" fmla="*/ 676604 h 676604"/>
              <a:gd name="connsiteX4" fmla="*/ 2319561 w 3049905"/>
              <a:gd name="connsiteY4" fmla="*/ 577994 h 676604"/>
              <a:gd name="connsiteX0" fmla="*/ 2314798 w 3049905"/>
              <a:gd name="connsiteY0" fmla="*/ 682769 h 682769"/>
              <a:gd name="connsiteX1" fmla="*/ 3049905 w 3049905"/>
              <a:gd name="connsiteY1" fmla="*/ 0 h 682769"/>
              <a:gd name="connsiteX2" fmla="*/ 0 w 3049905"/>
              <a:gd name="connsiteY2" fmla="*/ 1428 h 682769"/>
              <a:gd name="connsiteX3" fmla="*/ 2137914 w 3049905"/>
              <a:gd name="connsiteY3" fmla="*/ 676604 h 682769"/>
              <a:gd name="connsiteX4" fmla="*/ 2314798 w 3049905"/>
              <a:gd name="connsiteY4" fmla="*/ 682769 h 682769"/>
              <a:gd name="connsiteX0" fmla="*/ 2314798 w 3049905"/>
              <a:gd name="connsiteY0" fmla="*/ 682769 h 682769"/>
              <a:gd name="connsiteX1" fmla="*/ 3049905 w 3049905"/>
              <a:gd name="connsiteY1" fmla="*/ 0 h 682769"/>
              <a:gd name="connsiteX2" fmla="*/ 0 w 3049905"/>
              <a:gd name="connsiteY2" fmla="*/ 1428 h 682769"/>
              <a:gd name="connsiteX3" fmla="*/ 2140295 w 3049905"/>
              <a:gd name="connsiteY3" fmla="*/ 681366 h 682769"/>
              <a:gd name="connsiteX4" fmla="*/ 2314798 w 3049905"/>
              <a:gd name="connsiteY4" fmla="*/ 682769 h 682769"/>
              <a:gd name="connsiteX0" fmla="*/ 2317179 w 3049905"/>
              <a:gd name="connsiteY0" fmla="*/ 685151 h 685151"/>
              <a:gd name="connsiteX1" fmla="*/ 3049905 w 3049905"/>
              <a:gd name="connsiteY1" fmla="*/ 0 h 685151"/>
              <a:gd name="connsiteX2" fmla="*/ 0 w 3049905"/>
              <a:gd name="connsiteY2" fmla="*/ 1428 h 685151"/>
              <a:gd name="connsiteX3" fmla="*/ 2140295 w 3049905"/>
              <a:gd name="connsiteY3" fmla="*/ 681366 h 685151"/>
              <a:gd name="connsiteX4" fmla="*/ 2317179 w 3049905"/>
              <a:gd name="connsiteY4" fmla="*/ 685151 h 685151"/>
              <a:gd name="connsiteX0" fmla="*/ 2317179 w 3049905"/>
              <a:gd name="connsiteY0" fmla="*/ 685151 h 685151"/>
              <a:gd name="connsiteX1" fmla="*/ 3049905 w 3049905"/>
              <a:gd name="connsiteY1" fmla="*/ 0 h 685151"/>
              <a:gd name="connsiteX2" fmla="*/ 0 w 3049905"/>
              <a:gd name="connsiteY2" fmla="*/ 1428 h 685151"/>
              <a:gd name="connsiteX3" fmla="*/ 2140295 w 3049905"/>
              <a:gd name="connsiteY3" fmla="*/ 683747 h 685151"/>
              <a:gd name="connsiteX4" fmla="*/ 2317179 w 3049905"/>
              <a:gd name="connsiteY4" fmla="*/ 685151 h 685151"/>
              <a:gd name="connsiteX0" fmla="*/ 2317179 w 3049905"/>
              <a:gd name="connsiteY0" fmla="*/ 685151 h 685151"/>
              <a:gd name="connsiteX1" fmla="*/ 3049905 w 3049905"/>
              <a:gd name="connsiteY1" fmla="*/ 0 h 685151"/>
              <a:gd name="connsiteX2" fmla="*/ 0 w 3049905"/>
              <a:gd name="connsiteY2" fmla="*/ 1428 h 685151"/>
              <a:gd name="connsiteX3" fmla="*/ 2121245 w 3049905"/>
              <a:gd name="connsiteY3" fmla="*/ 576591 h 685151"/>
              <a:gd name="connsiteX4" fmla="*/ 2317179 w 3049905"/>
              <a:gd name="connsiteY4" fmla="*/ 685151 h 685151"/>
              <a:gd name="connsiteX0" fmla="*/ 2310036 w 3049905"/>
              <a:gd name="connsiteY0" fmla="*/ 575613 h 576591"/>
              <a:gd name="connsiteX1" fmla="*/ 3049905 w 3049905"/>
              <a:gd name="connsiteY1" fmla="*/ 0 h 576591"/>
              <a:gd name="connsiteX2" fmla="*/ 0 w 3049905"/>
              <a:gd name="connsiteY2" fmla="*/ 1428 h 576591"/>
              <a:gd name="connsiteX3" fmla="*/ 2121245 w 3049905"/>
              <a:gd name="connsiteY3" fmla="*/ 576591 h 576591"/>
              <a:gd name="connsiteX4" fmla="*/ 2310036 w 3049905"/>
              <a:gd name="connsiteY4" fmla="*/ 575613 h 57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05" h="576591">
                <a:moveTo>
                  <a:pt x="2310036" y="575613"/>
                </a:moveTo>
                <a:lnTo>
                  <a:pt x="3049905" y="0"/>
                </a:lnTo>
                <a:lnTo>
                  <a:pt x="0" y="1428"/>
                </a:lnTo>
                <a:lnTo>
                  <a:pt x="2121245" y="576591"/>
                </a:lnTo>
                <a:lnTo>
                  <a:pt x="2310036" y="575613"/>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e 2"/>
          <p:cNvGrpSpPr/>
          <p:nvPr/>
        </p:nvGrpSpPr>
        <p:grpSpPr>
          <a:xfrm>
            <a:off x="2065364" y="4096226"/>
            <a:ext cx="7715231" cy="2398880"/>
            <a:chOff x="1291799" y="4195039"/>
            <a:chExt cx="7715231" cy="2529792"/>
          </a:xfrm>
        </p:grpSpPr>
        <p:grpSp>
          <p:nvGrpSpPr>
            <p:cNvPr id="16" name="Groupe 15"/>
            <p:cNvGrpSpPr/>
            <p:nvPr/>
          </p:nvGrpSpPr>
          <p:grpSpPr>
            <a:xfrm>
              <a:off x="1291799" y="4257310"/>
              <a:ext cx="7715231" cy="2467521"/>
              <a:chOff x="1291799" y="4257310"/>
              <a:chExt cx="7715231" cy="2467521"/>
            </a:xfrm>
          </p:grpSpPr>
          <p:grpSp>
            <p:nvGrpSpPr>
              <p:cNvPr id="51" name="Group 23">
                <a:extLst>
                  <a:ext uri="{FF2B5EF4-FFF2-40B4-BE49-F238E27FC236}">
                    <a16:creationId xmlns:a16="http://schemas.microsoft.com/office/drawing/2014/main" id="{5B571855-3CCD-495D-B0FD-BAC705FF9595}"/>
                  </a:ext>
                </a:extLst>
              </p:cNvPr>
              <p:cNvGrpSpPr/>
              <p:nvPr/>
            </p:nvGrpSpPr>
            <p:grpSpPr>
              <a:xfrm>
                <a:off x="1291799" y="4257310"/>
                <a:ext cx="7051339" cy="2467521"/>
                <a:chOff x="1233230" y="4163887"/>
                <a:chExt cx="7051339" cy="2645561"/>
              </a:xfrm>
            </p:grpSpPr>
            <p:sp>
              <p:nvSpPr>
                <p:cNvPr id="52" name="Right Brace 60">
                  <a:extLst>
                    <a:ext uri="{FF2B5EF4-FFF2-40B4-BE49-F238E27FC236}">
                      <a16:creationId xmlns:a16="http://schemas.microsoft.com/office/drawing/2014/main" id="{B067FA5F-47B5-4960-8DF2-A20319FCF404}"/>
                    </a:ext>
                  </a:extLst>
                </p:cNvPr>
                <p:cNvSpPr/>
                <p:nvPr/>
              </p:nvSpPr>
              <p:spPr>
                <a:xfrm rot="16200000" flipV="1">
                  <a:off x="4387338" y="2092050"/>
                  <a:ext cx="288821" cy="6432513"/>
                </a:xfrm>
                <a:prstGeom prst="rightBrace">
                  <a:avLst>
                    <a:gd name="adj1" fmla="val 8333"/>
                    <a:gd name="adj2" fmla="val 783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3" name="Group 223">
                  <a:extLst>
                    <a:ext uri="{FF2B5EF4-FFF2-40B4-BE49-F238E27FC236}">
                      <a16:creationId xmlns:a16="http://schemas.microsoft.com/office/drawing/2014/main" id="{493AFB0E-2B0F-49B0-9B69-389A2D7CC7A8}"/>
                    </a:ext>
                  </a:extLst>
                </p:cNvPr>
                <p:cNvGrpSpPr/>
                <p:nvPr/>
              </p:nvGrpSpPr>
              <p:grpSpPr>
                <a:xfrm>
                  <a:off x="1233230" y="5478335"/>
                  <a:ext cx="7051339" cy="1331113"/>
                  <a:chOff x="1680504" y="5473683"/>
                  <a:chExt cx="7051339" cy="1331113"/>
                </a:xfrm>
              </p:grpSpPr>
              <p:grpSp>
                <p:nvGrpSpPr>
                  <p:cNvPr id="55" name="Group 3">
                    <a:extLst>
                      <a:ext uri="{FF2B5EF4-FFF2-40B4-BE49-F238E27FC236}">
                        <a16:creationId xmlns:a16="http://schemas.microsoft.com/office/drawing/2014/main" id="{66411D12-93ED-4370-8B31-919CA2D12C37}"/>
                      </a:ext>
                    </a:extLst>
                  </p:cNvPr>
                  <p:cNvGrpSpPr/>
                  <p:nvPr/>
                </p:nvGrpSpPr>
                <p:grpSpPr>
                  <a:xfrm>
                    <a:off x="4594289" y="5625399"/>
                    <a:ext cx="803673" cy="693080"/>
                    <a:chOff x="1348658" y="2847890"/>
                    <a:chExt cx="472749" cy="407694"/>
                  </a:xfrm>
                </p:grpSpPr>
                <p:grpSp>
                  <p:nvGrpSpPr>
                    <p:cNvPr id="94" name="Group 4">
                      <a:extLst>
                        <a:ext uri="{FF2B5EF4-FFF2-40B4-BE49-F238E27FC236}">
                          <a16:creationId xmlns:a16="http://schemas.microsoft.com/office/drawing/2014/main" id="{2208586B-611D-4F74-9091-5D744D9793D6}"/>
                        </a:ext>
                      </a:extLst>
                    </p:cNvPr>
                    <p:cNvGrpSpPr>
                      <a:grpSpLocks noChangeAspect="1"/>
                    </p:cNvGrpSpPr>
                    <p:nvPr/>
                  </p:nvGrpSpPr>
                  <p:grpSpPr>
                    <a:xfrm>
                      <a:off x="1411015" y="2847890"/>
                      <a:ext cx="348035" cy="398061"/>
                      <a:chOff x="5746670" y="1902009"/>
                      <a:chExt cx="1054045" cy="1205551"/>
                    </a:xfrm>
                  </p:grpSpPr>
                  <p:sp>
                    <p:nvSpPr>
                      <p:cNvPr id="96" name="Trapezoid 2051">
                        <a:extLst>
                          <a:ext uri="{FF2B5EF4-FFF2-40B4-BE49-F238E27FC236}">
                            <a16:creationId xmlns:a16="http://schemas.microsoft.com/office/drawing/2014/main" id="{314DF4AC-E10D-4D1A-8874-1830B10F392A}"/>
                          </a:ext>
                        </a:extLst>
                      </p:cNvPr>
                      <p:cNvSpPr/>
                      <p:nvPr/>
                    </p:nvSpPr>
                    <p:spPr>
                      <a:xfrm>
                        <a:off x="5942629" y="2455345"/>
                        <a:ext cx="661985" cy="652215"/>
                      </a:xfrm>
                      <a:custGeom>
                        <a:avLst/>
                        <a:gdLst>
                          <a:gd name="connsiteX0" fmla="*/ 0 w 397668"/>
                          <a:gd name="connsiteY0" fmla="*/ 647453 h 647453"/>
                          <a:gd name="connsiteX1" fmla="*/ 44646 w 397668"/>
                          <a:gd name="connsiteY1" fmla="*/ 0 h 647453"/>
                          <a:gd name="connsiteX2" fmla="*/ 353022 w 397668"/>
                          <a:gd name="connsiteY2" fmla="*/ 0 h 647453"/>
                          <a:gd name="connsiteX3" fmla="*/ 397668 w 397668"/>
                          <a:gd name="connsiteY3" fmla="*/ 647453 h 647453"/>
                          <a:gd name="connsiteX4" fmla="*/ 0 w 397668"/>
                          <a:gd name="connsiteY4" fmla="*/ 647453 h 647453"/>
                          <a:gd name="connsiteX0" fmla="*/ 0 w 550068"/>
                          <a:gd name="connsiteY0" fmla="*/ 654597 h 654597"/>
                          <a:gd name="connsiteX1" fmla="*/ 197046 w 550068"/>
                          <a:gd name="connsiteY1" fmla="*/ 0 h 654597"/>
                          <a:gd name="connsiteX2" fmla="*/ 505422 w 550068"/>
                          <a:gd name="connsiteY2" fmla="*/ 0 h 654597"/>
                          <a:gd name="connsiteX3" fmla="*/ 550068 w 550068"/>
                          <a:gd name="connsiteY3" fmla="*/ 647453 h 654597"/>
                          <a:gd name="connsiteX4" fmla="*/ 0 w 550068"/>
                          <a:gd name="connsiteY4" fmla="*/ 654597 h 654597"/>
                          <a:gd name="connsiteX0" fmla="*/ 0 w 638174"/>
                          <a:gd name="connsiteY0" fmla="*/ 654597 h 654597"/>
                          <a:gd name="connsiteX1" fmla="*/ 197046 w 638174"/>
                          <a:gd name="connsiteY1" fmla="*/ 0 h 654597"/>
                          <a:gd name="connsiteX2" fmla="*/ 505422 w 638174"/>
                          <a:gd name="connsiteY2" fmla="*/ 0 h 654597"/>
                          <a:gd name="connsiteX3" fmla="*/ 638174 w 638174"/>
                          <a:gd name="connsiteY3" fmla="*/ 647453 h 654597"/>
                          <a:gd name="connsiteX4" fmla="*/ 0 w 638174"/>
                          <a:gd name="connsiteY4" fmla="*/ 654597 h 654597"/>
                          <a:gd name="connsiteX0" fmla="*/ 0 w 638174"/>
                          <a:gd name="connsiteY0" fmla="*/ 654597 h 654597"/>
                          <a:gd name="connsiteX1" fmla="*/ 197046 w 638174"/>
                          <a:gd name="connsiteY1" fmla="*/ 0 h 654597"/>
                          <a:gd name="connsiteX2" fmla="*/ 433984 w 638174"/>
                          <a:gd name="connsiteY2" fmla="*/ 2382 h 654597"/>
                          <a:gd name="connsiteX3" fmla="*/ 638174 w 638174"/>
                          <a:gd name="connsiteY3" fmla="*/ 647453 h 654597"/>
                          <a:gd name="connsiteX4" fmla="*/ 0 w 638174"/>
                          <a:gd name="connsiteY4" fmla="*/ 654597 h 654597"/>
                          <a:gd name="connsiteX0" fmla="*/ 0 w 650080"/>
                          <a:gd name="connsiteY0" fmla="*/ 654597 h 654597"/>
                          <a:gd name="connsiteX1" fmla="*/ 197046 w 650080"/>
                          <a:gd name="connsiteY1" fmla="*/ 0 h 654597"/>
                          <a:gd name="connsiteX2" fmla="*/ 433984 w 650080"/>
                          <a:gd name="connsiteY2" fmla="*/ 2382 h 654597"/>
                          <a:gd name="connsiteX3" fmla="*/ 650080 w 650080"/>
                          <a:gd name="connsiteY3" fmla="*/ 647453 h 654597"/>
                          <a:gd name="connsiteX4" fmla="*/ 0 w 650080"/>
                          <a:gd name="connsiteY4" fmla="*/ 654597 h 654597"/>
                          <a:gd name="connsiteX0" fmla="*/ 0 w 659605"/>
                          <a:gd name="connsiteY0" fmla="*/ 652215 h 652215"/>
                          <a:gd name="connsiteX1" fmla="*/ 206571 w 659605"/>
                          <a:gd name="connsiteY1" fmla="*/ 0 h 652215"/>
                          <a:gd name="connsiteX2" fmla="*/ 443509 w 659605"/>
                          <a:gd name="connsiteY2" fmla="*/ 2382 h 652215"/>
                          <a:gd name="connsiteX3" fmla="*/ 659605 w 659605"/>
                          <a:gd name="connsiteY3" fmla="*/ 647453 h 652215"/>
                          <a:gd name="connsiteX4" fmla="*/ 0 w 659605"/>
                          <a:gd name="connsiteY4" fmla="*/ 652215 h 652215"/>
                          <a:gd name="connsiteX0" fmla="*/ 0 w 664367"/>
                          <a:gd name="connsiteY0" fmla="*/ 652215 h 652215"/>
                          <a:gd name="connsiteX1" fmla="*/ 206571 w 664367"/>
                          <a:gd name="connsiteY1" fmla="*/ 0 h 652215"/>
                          <a:gd name="connsiteX2" fmla="*/ 443509 w 664367"/>
                          <a:gd name="connsiteY2" fmla="*/ 2382 h 652215"/>
                          <a:gd name="connsiteX3" fmla="*/ 664367 w 664367"/>
                          <a:gd name="connsiteY3" fmla="*/ 647453 h 652215"/>
                          <a:gd name="connsiteX4" fmla="*/ 0 w 664367"/>
                          <a:gd name="connsiteY4" fmla="*/ 652215 h 652215"/>
                          <a:gd name="connsiteX0" fmla="*/ 0 w 661985"/>
                          <a:gd name="connsiteY0" fmla="*/ 652215 h 652215"/>
                          <a:gd name="connsiteX1" fmla="*/ 206571 w 661985"/>
                          <a:gd name="connsiteY1" fmla="*/ 0 h 652215"/>
                          <a:gd name="connsiteX2" fmla="*/ 443509 w 661985"/>
                          <a:gd name="connsiteY2" fmla="*/ 2382 h 652215"/>
                          <a:gd name="connsiteX3" fmla="*/ 661985 w 661985"/>
                          <a:gd name="connsiteY3" fmla="*/ 652215 h 652215"/>
                          <a:gd name="connsiteX4" fmla="*/ 0 w 661985"/>
                          <a:gd name="connsiteY4" fmla="*/ 652215 h 65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985" h="652215">
                            <a:moveTo>
                              <a:pt x="0" y="652215"/>
                            </a:moveTo>
                            <a:lnTo>
                              <a:pt x="206571" y="0"/>
                            </a:lnTo>
                            <a:lnTo>
                              <a:pt x="443509" y="2382"/>
                            </a:lnTo>
                            <a:lnTo>
                              <a:pt x="661985" y="652215"/>
                            </a:lnTo>
                            <a:lnTo>
                              <a:pt x="0" y="652215"/>
                            </a:lnTo>
                            <a:close/>
                          </a:path>
                        </a:pathLst>
                      </a:cu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5D6CBB66-F937-471C-8B32-5E71CD43DBDA}"/>
                          </a:ext>
                        </a:extLst>
                      </p:cNvPr>
                      <p:cNvSpPr/>
                      <p:nvPr/>
                    </p:nvSpPr>
                    <p:spPr>
                      <a:xfrm>
                        <a:off x="6153818" y="1902009"/>
                        <a:ext cx="239606" cy="553417"/>
                      </a:xfrm>
                      <a:prstGeom prst="rect">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8" name="Straight Connector 8">
                        <a:extLst>
                          <a:ext uri="{FF2B5EF4-FFF2-40B4-BE49-F238E27FC236}">
                            <a16:creationId xmlns:a16="http://schemas.microsoft.com/office/drawing/2014/main" id="{B4CD04AA-B85A-43F0-AEB8-19AE9AE83A1E}"/>
                          </a:ext>
                        </a:extLst>
                      </p:cNvPr>
                      <p:cNvCxnSpPr>
                        <a:cxnSpLocks/>
                      </p:cNvCxnSpPr>
                      <p:nvPr/>
                    </p:nvCxnSpPr>
                    <p:spPr>
                      <a:xfrm>
                        <a:off x="6153818" y="2100519"/>
                        <a:ext cx="23960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9" name="Straight Connector 9">
                        <a:extLst>
                          <a:ext uri="{FF2B5EF4-FFF2-40B4-BE49-F238E27FC236}">
                            <a16:creationId xmlns:a16="http://schemas.microsoft.com/office/drawing/2014/main" id="{72B8B929-2ABE-4C38-900C-4D70E8EFD5B5}"/>
                          </a:ext>
                        </a:extLst>
                      </p:cNvPr>
                      <p:cNvCxnSpPr>
                        <a:cxnSpLocks/>
                      </p:cNvCxnSpPr>
                      <p:nvPr/>
                    </p:nvCxnSpPr>
                    <p:spPr>
                      <a:xfrm>
                        <a:off x="6153818" y="2265086"/>
                        <a:ext cx="239606"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traight Connector 10">
                        <a:extLst>
                          <a:ext uri="{FF2B5EF4-FFF2-40B4-BE49-F238E27FC236}">
                            <a16:creationId xmlns:a16="http://schemas.microsoft.com/office/drawing/2014/main" id="{5DDFED01-D7D7-48D1-A4D2-49D1618048F7}"/>
                          </a:ext>
                        </a:extLst>
                      </p:cNvPr>
                      <p:cNvCxnSpPr>
                        <a:cxnSpLocks/>
                      </p:cNvCxnSpPr>
                      <p:nvPr/>
                    </p:nvCxnSpPr>
                    <p:spPr>
                      <a:xfrm>
                        <a:off x="6158043" y="2264895"/>
                        <a:ext cx="235381" cy="19045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1">
                        <a:extLst>
                          <a:ext uri="{FF2B5EF4-FFF2-40B4-BE49-F238E27FC236}">
                            <a16:creationId xmlns:a16="http://schemas.microsoft.com/office/drawing/2014/main" id="{A54FEE39-6AC6-43B5-95BF-481626B37AD8}"/>
                          </a:ext>
                        </a:extLst>
                      </p:cNvPr>
                      <p:cNvCxnSpPr>
                        <a:cxnSpLocks/>
                      </p:cNvCxnSpPr>
                      <p:nvPr/>
                    </p:nvCxnSpPr>
                    <p:spPr>
                      <a:xfrm flipH="1">
                        <a:off x="6155460" y="2262371"/>
                        <a:ext cx="235381" cy="19045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2">
                        <a:extLst>
                          <a:ext uri="{FF2B5EF4-FFF2-40B4-BE49-F238E27FC236}">
                            <a16:creationId xmlns:a16="http://schemas.microsoft.com/office/drawing/2014/main" id="{C03E8E95-D930-4911-98F5-009F6ECE25E2}"/>
                          </a:ext>
                        </a:extLst>
                      </p:cNvPr>
                      <p:cNvCxnSpPr>
                        <a:cxnSpLocks/>
                      </p:cNvCxnSpPr>
                      <p:nvPr/>
                    </p:nvCxnSpPr>
                    <p:spPr>
                      <a:xfrm>
                        <a:off x="6155459" y="1910307"/>
                        <a:ext cx="235380" cy="19045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3">
                        <a:extLst>
                          <a:ext uri="{FF2B5EF4-FFF2-40B4-BE49-F238E27FC236}">
                            <a16:creationId xmlns:a16="http://schemas.microsoft.com/office/drawing/2014/main" id="{E5BBC6C3-0DB2-4064-96F9-4B6FC1E5BA90}"/>
                          </a:ext>
                        </a:extLst>
                      </p:cNvPr>
                      <p:cNvCxnSpPr>
                        <a:cxnSpLocks/>
                      </p:cNvCxnSpPr>
                      <p:nvPr/>
                    </p:nvCxnSpPr>
                    <p:spPr>
                      <a:xfrm flipH="1">
                        <a:off x="6152876" y="1907783"/>
                        <a:ext cx="235380" cy="19045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4" name="Right Triangle 14">
                        <a:extLst>
                          <a:ext uri="{FF2B5EF4-FFF2-40B4-BE49-F238E27FC236}">
                            <a16:creationId xmlns:a16="http://schemas.microsoft.com/office/drawing/2014/main" id="{80AD4456-61C7-4957-89E5-F4C183DC49F6}"/>
                          </a:ext>
                        </a:extLst>
                      </p:cNvPr>
                      <p:cNvSpPr/>
                      <p:nvPr/>
                    </p:nvSpPr>
                    <p:spPr>
                      <a:xfrm>
                        <a:off x="6395680" y="2261229"/>
                        <a:ext cx="405035" cy="192734"/>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Right Triangle 15">
                        <a:extLst>
                          <a:ext uri="{FF2B5EF4-FFF2-40B4-BE49-F238E27FC236}">
                            <a16:creationId xmlns:a16="http://schemas.microsoft.com/office/drawing/2014/main" id="{2F2E7A4C-4531-4E11-9F20-9E7F7B66720B}"/>
                          </a:ext>
                        </a:extLst>
                      </p:cNvPr>
                      <p:cNvSpPr/>
                      <p:nvPr/>
                    </p:nvSpPr>
                    <p:spPr>
                      <a:xfrm flipH="1">
                        <a:off x="5746670" y="2261983"/>
                        <a:ext cx="405035" cy="192734"/>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Right Triangle 16">
                        <a:extLst>
                          <a:ext uri="{FF2B5EF4-FFF2-40B4-BE49-F238E27FC236}">
                            <a16:creationId xmlns:a16="http://schemas.microsoft.com/office/drawing/2014/main" id="{E9223932-459F-4172-B3A3-CAB3C10E3774}"/>
                          </a:ext>
                        </a:extLst>
                      </p:cNvPr>
                      <p:cNvSpPr/>
                      <p:nvPr/>
                    </p:nvSpPr>
                    <p:spPr>
                      <a:xfrm flipH="1">
                        <a:off x="5882828" y="1933391"/>
                        <a:ext cx="272631" cy="186493"/>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Right Triangle 17">
                        <a:extLst>
                          <a:ext uri="{FF2B5EF4-FFF2-40B4-BE49-F238E27FC236}">
                            <a16:creationId xmlns:a16="http://schemas.microsoft.com/office/drawing/2014/main" id="{C81CFAE8-B284-4C84-8ED0-9A8A6395C981}"/>
                          </a:ext>
                        </a:extLst>
                      </p:cNvPr>
                      <p:cNvSpPr/>
                      <p:nvPr/>
                    </p:nvSpPr>
                    <p:spPr>
                      <a:xfrm>
                        <a:off x="6395067" y="1932192"/>
                        <a:ext cx="272631" cy="186493"/>
                      </a:xfrm>
                      <a:prstGeom prst="rtTriangl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8" name="Straight Connector 18">
                        <a:extLst>
                          <a:ext uri="{FF2B5EF4-FFF2-40B4-BE49-F238E27FC236}">
                            <a16:creationId xmlns:a16="http://schemas.microsoft.com/office/drawing/2014/main" id="{5AB4C4DE-57BA-49F4-850B-8B9FB30521BF}"/>
                          </a:ext>
                        </a:extLst>
                      </p:cNvPr>
                      <p:cNvCxnSpPr>
                        <a:cxnSpLocks noChangeAspect="1"/>
                      </p:cNvCxnSpPr>
                      <p:nvPr/>
                    </p:nvCxnSpPr>
                    <p:spPr>
                      <a:xfrm>
                        <a:off x="6138989" y="2514979"/>
                        <a:ext cx="360000" cy="291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9">
                        <a:extLst>
                          <a:ext uri="{FF2B5EF4-FFF2-40B4-BE49-F238E27FC236}">
                            <a16:creationId xmlns:a16="http://schemas.microsoft.com/office/drawing/2014/main" id="{F40AFFC9-E425-4229-A803-384AD7120AAB}"/>
                          </a:ext>
                        </a:extLst>
                      </p:cNvPr>
                      <p:cNvCxnSpPr>
                        <a:cxnSpLocks noChangeAspect="1"/>
                      </p:cNvCxnSpPr>
                      <p:nvPr/>
                    </p:nvCxnSpPr>
                    <p:spPr>
                      <a:xfrm flipH="1">
                        <a:off x="6049265" y="2521902"/>
                        <a:ext cx="360000" cy="291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20">
                        <a:extLst>
                          <a:ext uri="{FF2B5EF4-FFF2-40B4-BE49-F238E27FC236}">
                            <a16:creationId xmlns:a16="http://schemas.microsoft.com/office/drawing/2014/main" id="{6500ED4C-56DE-42AB-A4E5-FE99278E401C}"/>
                          </a:ext>
                        </a:extLst>
                      </p:cNvPr>
                      <p:cNvCxnSpPr>
                        <a:cxnSpLocks noChangeAspect="1"/>
                        <a:endCxn id="96" idx="3"/>
                      </p:cNvCxnSpPr>
                      <p:nvPr/>
                    </p:nvCxnSpPr>
                    <p:spPr>
                      <a:xfrm>
                        <a:off x="6041776" y="2810283"/>
                        <a:ext cx="562838" cy="297277"/>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21">
                        <a:extLst>
                          <a:ext uri="{FF2B5EF4-FFF2-40B4-BE49-F238E27FC236}">
                            <a16:creationId xmlns:a16="http://schemas.microsoft.com/office/drawing/2014/main" id="{0530C18F-D477-408A-8BE1-FB39E010EE34}"/>
                          </a:ext>
                        </a:extLst>
                      </p:cNvPr>
                      <p:cNvCxnSpPr>
                        <a:cxnSpLocks noChangeAspect="1"/>
                      </p:cNvCxnSpPr>
                      <p:nvPr/>
                    </p:nvCxnSpPr>
                    <p:spPr>
                      <a:xfrm flipH="1">
                        <a:off x="5946039" y="2809352"/>
                        <a:ext cx="562838" cy="297277"/>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5">
                      <a:extLst>
                        <a:ext uri="{FF2B5EF4-FFF2-40B4-BE49-F238E27FC236}">
                          <a16:creationId xmlns:a16="http://schemas.microsoft.com/office/drawing/2014/main" id="{BDC15B15-4CF6-4E8A-864B-C64C79A999E5}"/>
                        </a:ext>
                      </a:extLst>
                    </p:cNvPr>
                    <p:cNvCxnSpPr>
                      <a:cxnSpLocks/>
                    </p:cNvCxnSpPr>
                    <p:nvPr/>
                  </p:nvCxnSpPr>
                  <p:spPr>
                    <a:xfrm flipH="1">
                      <a:off x="1348658" y="3255584"/>
                      <a:ext cx="472749"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6" name="Rectangle: Rounded Corners 22">
                    <a:extLst>
                      <a:ext uri="{FF2B5EF4-FFF2-40B4-BE49-F238E27FC236}">
                        <a16:creationId xmlns:a16="http://schemas.microsoft.com/office/drawing/2014/main" id="{E0CF50A8-1CC7-4CFD-9C79-BC3017F63130}"/>
                      </a:ext>
                    </a:extLst>
                  </p:cNvPr>
                  <p:cNvSpPr/>
                  <p:nvPr/>
                </p:nvSpPr>
                <p:spPr>
                  <a:xfrm>
                    <a:off x="4581225" y="5473683"/>
                    <a:ext cx="795600" cy="979200"/>
                  </a:xfrm>
                  <a:prstGeom prst="roundRect">
                    <a:avLst/>
                  </a:prstGeom>
                  <a:solidFill>
                    <a:schemeClr val="bg1">
                      <a:alpha val="56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Rounded Corners 62">
                    <a:extLst>
                      <a:ext uri="{FF2B5EF4-FFF2-40B4-BE49-F238E27FC236}">
                        <a16:creationId xmlns:a16="http://schemas.microsoft.com/office/drawing/2014/main" id="{C4E1CE08-0DA1-4959-AB6E-A67945A9FB36}"/>
                      </a:ext>
                    </a:extLst>
                  </p:cNvPr>
                  <p:cNvSpPr/>
                  <p:nvPr/>
                </p:nvSpPr>
                <p:spPr>
                  <a:xfrm>
                    <a:off x="1762767" y="5473683"/>
                    <a:ext cx="795600" cy="979200"/>
                  </a:xfrm>
                  <a:prstGeom prst="round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Rounded Corners 63">
                    <a:extLst>
                      <a:ext uri="{FF2B5EF4-FFF2-40B4-BE49-F238E27FC236}">
                        <a16:creationId xmlns:a16="http://schemas.microsoft.com/office/drawing/2014/main" id="{CCDC5D82-2DBC-48A6-87E4-B59766FD5327}"/>
                      </a:ext>
                    </a:extLst>
                  </p:cNvPr>
                  <p:cNvSpPr/>
                  <p:nvPr/>
                </p:nvSpPr>
                <p:spPr>
                  <a:xfrm>
                    <a:off x="3171996" y="5473683"/>
                    <a:ext cx="795600" cy="979200"/>
                  </a:xfrm>
                  <a:prstGeom prst="round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Rounded Corners 64">
                    <a:extLst>
                      <a:ext uri="{FF2B5EF4-FFF2-40B4-BE49-F238E27FC236}">
                        <a16:creationId xmlns:a16="http://schemas.microsoft.com/office/drawing/2014/main" id="{36B9F9CA-18BA-432B-86C2-C9D393ABC92B}"/>
                      </a:ext>
                    </a:extLst>
                  </p:cNvPr>
                  <p:cNvSpPr/>
                  <p:nvPr/>
                </p:nvSpPr>
                <p:spPr>
                  <a:xfrm>
                    <a:off x="5990453" y="5473683"/>
                    <a:ext cx="795600" cy="979200"/>
                  </a:xfrm>
                  <a:prstGeom prst="round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TextBox 86">
                    <a:extLst>
                      <a:ext uri="{FF2B5EF4-FFF2-40B4-BE49-F238E27FC236}">
                        <a16:creationId xmlns:a16="http://schemas.microsoft.com/office/drawing/2014/main" id="{A899AB35-6B57-47B4-8560-5761B7314CE0}"/>
                      </a:ext>
                    </a:extLst>
                  </p:cNvPr>
                  <p:cNvSpPr txBox="1"/>
                  <p:nvPr/>
                </p:nvSpPr>
                <p:spPr>
                  <a:xfrm>
                    <a:off x="1680504" y="6456804"/>
                    <a:ext cx="941283" cy="347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70AD47"/>
                        </a:solidFill>
                        <a:effectLst/>
                        <a:uLnTx/>
                        <a:uFillTx/>
                        <a:latin typeface="Arial" panose="020B0604020202020204" pitchFamily="34" charset="0"/>
                        <a:ea typeface="宋体" panose="02010600030101010101" pitchFamily="2" charset="-122"/>
                        <a:cs typeface="Arial" pitchFamily="34" charset="0"/>
                      </a:rPr>
                      <a:t>Durabilité</a:t>
                    </a:r>
                    <a:endParaRPr kumimoji="0" lang="en-HK" sz="1400" b="0" i="0" u="none" strike="noStrike" kern="1200" cap="none" spc="0" normalizeH="0" baseline="0" noProof="0" dirty="0">
                      <a:ln>
                        <a:noFill/>
                      </a:ln>
                      <a:solidFill>
                        <a:srgbClr val="70AD47"/>
                      </a:solidFill>
                      <a:effectLst/>
                      <a:uLnTx/>
                      <a:uFillTx/>
                      <a:latin typeface="Arial" panose="020B0604020202020204" pitchFamily="34" charset="0"/>
                      <a:ea typeface="+mn-ea"/>
                      <a:cs typeface="Arial" pitchFamily="34" charset="0"/>
                    </a:endParaRPr>
                  </a:p>
                </p:txBody>
              </p:sp>
              <p:sp>
                <p:nvSpPr>
                  <p:cNvPr id="61" name="TextBox 87">
                    <a:extLst>
                      <a:ext uri="{FF2B5EF4-FFF2-40B4-BE49-F238E27FC236}">
                        <a16:creationId xmlns:a16="http://schemas.microsoft.com/office/drawing/2014/main" id="{49F4DFB1-372D-44AF-A60F-567CC4552005}"/>
                      </a:ext>
                    </a:extLst>
                  </p:cNvPr>
                  <p:cNvSpPr txBox="1"/>
                  <p:nvPr/>
                </p:nvSpPr>
                <p:spPr>
                  <a:xfrm>
                    <a:off x="3140056" y="6456804"/>
                    <a:ext cx="841898" cy="347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C00000"/>
                        </a:solidFill>
                        <a:effectLst/>
                        <a:uLnTx/>
                        <a:uFillTx/>
                        <a:latin typeface="Arial" panose="020B0604020202020204" pitchFamily="34" charset="0"/>
                        <a:ea typeface="宋体" panose="02010600030101010101" pitchFamily="2" charset="-122"/>
                        <a:cs typeface="Arial" pitchFamily="34" charset="0"/>
                      </a:rPr>
                      <a:t>Sécurité</a:t>
                    </a:r>
                    <a:endParaRPr kumimoji="0" lang="en-HK"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62" name="TextBox 88">
                    <a:extLst>
                      <a:ext uri="{FF2B5EF4-FFF2-40B4-BE49-F238E27FC236}">
                        <a16:creationId xmlns:a16="http://schemas.microsoft.com/office/drawing/2014/main" id="{2F84342C-1B03-41E8-AC53-D66DAE792936}"/>
                      </a:ext>
                    </a:extLst>
                  </p:cNvPr>
                  <p:cNvSpPr txBox="1"/>
                  <p:nvPr/>
                </p:nvSpPr>
                <p:spPr>
                  <a:xfrm>
                    <a:off x="4231343" y="6456804"/>
                    <a:ext cx="1487908" cy="347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203864"/>
                        </a:solidFill>
                        <a:effectLst/>
                        <a:uLnTx/>
                        <a:uFillTx/>
                        <a:latin typeface="Arial" panose="020B0604020202020204" pitchFamily="34" charset="0"/>
                        <a:ea typeface="宋体" panose="02010600030101010101" pitchFamily="2" charset="-122"/>
                        <a:cs typeface="Arial" pitchFamily="34" charset="0"/>
                      </a:rPr>
                      <a:t>Durée</a:t>
                    </a:r>
                    <a:r>
                      <a:rPr kumimoji="0" lang="en-US" altLang="zh-CN" sz="1400" b="0" i="0" u="none" strike="noStrike" kern="1200" cap="none" spc="0" normalizeH="0" baseline="0" noProof="0" dirty="0">
                        <a:ln>
                          <a:noFill/>
                        </a:ln>
                        <a:solidFill>
                          <a:srgbClr val="203864"/>
                        </a:solidFill>
                        <a:effectLst/>
                        <a:uLnTx/>
                        <a:uFillTx/>
                        <a:latin typeface="Arial" panose="020B0604020202020204" pitchFamily="34" charset="0"/>
                        <a:ea typeface="宋体" panose="02010600030101010101" pitchFamily="2" charset="-122"/>
                        <a:cs typeface="Arial" pitchFamily="34" charset="0"/>
                      </a:rPr>
                      <a:t> de vie x 2</a:t>
                    </a:r>
                    <a:endParaRPr kumimoji="0" lang="en-HK" sz="1400" b="0" i="0" u="none" strike="noStrike" kern="1200" cap="none" spc="0" normalizeH="0" baseline="0" noProof="0" dirty="0">
                      <a:ln>
                        <a:noFill/>
                      </a:ln>
                      <a:solidFill>
                        <a:srgbClr val="203864"/>
                      </a:solidFill>
                      <a:effectLst/>
                      <a:uLnTx/>
                      <a:uFillTx/>
                      <a:latin typeface="Arial" panose="020B0604020202020204" pitchFamily="34" charset="0"/>
                      <a:ea typeface="+mn-ea"/>
                      <a:cs typeface="Arial" pitchFamily="34" charset="0"/>
                    </a:endParaRPr>
                  </a:p>
                </p:txBody>
              </p:sp>
              <p:sp>
                <p:nvSpPr>
                  <p:cNvPr id="63" name="TextBox 89">
                    <a:extLst>
                      <a:ext uri="{FF2B5EF4-FFF2-40B4-BE49-F238E27FC236}">
                        <a16:creationId xmlns:a16="http://schemas.microsoft.com/office/drawing/2014/main" id="{24E3ECE6-E51D-4013-8E4B-EBA200791388}"/>
                      </a:ext>
                    </a:extLst>
                  </p:cNvPr>
                  <p:cNvSpPr txBox="1"/>
                  <p:nvPr/>
                </p:nvSpPr>
                <p:spPr>
                  <a:xfrm>
                    <a:off x="5848919" y="6456804"/>
                    <a:ext cx="1091966" cy="347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7AAEDD"/>
                        </a:solidFill>
                        <a:effectLst/>
                        <a:uLnTx/>
                        <a:uFillTx/>
                        <a:latin typeface="Arial" panose="020B0604020202020204" pitchFamily="34" charset="0"/>
                        <a:ea typeface="宋体" panose="02010600030101010101" pitchFamily="2" charset="-122"/>
                        <a:cs typeface="Arial" pitchFamily="34" charset="0"/>
                      </a:rPr>
                      <a:t>Previsibilité</a:t>
                    </a:r>
                    <a:endParaRPr kumimoji="0" lang="en-US" altLang="zh-CN" sz="1400" b="0" i="0" u="none" strike="noStrike" kern="1200" cap="none" spc="0" normalizeH="0" baseline="0" noProof="0" dirty="0">
                      <a:ln>
                        <a:noFill/>
                      </a:ln>
                      <a:solidFill>
                        <a:srgbClr val="7AAEDD"/>
                      </a:solidFill>
                      <a:effectLst/>
                      <a:uLnTx/>
                      <a:uFillTx/>
                      <a:latin typeface="Arial" panose="020B0604020202020204" pitchFamily="34" charset="0"/>
                      <a:ea typeface="宋体" panose="02010600030101010101" pitchFamily="2" charset="-122"/>
                      <a:cs typeface="Arial" pitchFamily="34" charset="0"/>
                    </a:endParaRPr>
                  </a:p>
                </p:txBody>
              </p:sp>
              <p:sp>
                <p:nvSpPr>
                  <p:cNvPr id="64" name="TextBox 90">
                    <a:extLst>
                      <a:ext uri="{FF2B5EF4-FFF2-40B4-BE49-F238E27FC236}">
                        <a16:creationId xmlns:a16="http://schemas.microsoft.com/office/drawing/2014/main" id="{4BEA80BC-7672-4CC2-8256-41727F8122F8}"/>
                      </a:ext>
                    </a:extLst>
                  </p:cNvPr>
                  <p:cNvSpPr txBox="1"/>
                  <p:nvPr/>
                </p:nvSpPr>
                <p:spPr>
                  <a:xfrm>
                    <a:off x="6886530" y="6456804"/>
                    <a:ext cx="1845313" cy="347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FFC000"/>
                        </a:solidFill>
                        <a:effectLst/>
                        <a:uLnTx/>
                        <a:uFillTx/>
                        <a:latin typeface="Arial" panose="020B0604020202020204" pitchFamily="34" charset="0"/>
                        <a:ea typeface="宋体" panose="02010600030101010101" pitchFamily="2" charset="-122"/>
                        <a:cs typeface="Arial" pitchFamily="34" charset="0"/>
                      </a:rPr>
                      <a:t>Efficacité</a:t>
                    </a:r>
                    <a:r>
                      <a:rPr kumimoji="0" lang="en-US" altLang="zh-CN" sz="1400" b="0" i="0" u="none" strike="noStrike" kern="1200" cap="none" spc="0" normalizeH="0" baseline="0" noProof="0" dirty="0">
                        <a:ln>
                          <a:noFill/>
                        </a:ln>
                        <a:solidFill>
                          <a:srgbClr val="FFC000"/>
                        </a:solidFill>
                        <a:effectLst/>
                        <a:uLnTx/>
                        <a:uFillTx/>
                        <a:latin typeface="Arial" panose="020B0604020202020204" pitchFamily="34" charset="0"/>
                        <a:ea typeface="宋体" panose="02010600030101010101" pitchFamily="2" charset="-122"/>
                        <a:cs typeface="Arial" pitchFamily="34" charset="0"/>
                      </a:rPr>
                      <a:t> </a:t>
                    </a:r>
                    <a:r>
                      <a:rPr kumimoji="0" lang="en-US" altLang="zh-CN" sz="1400" b="0" i="0" u="none" strike="noStrike" kern="1200" cap="none" spc="0" normalizeH="0" baseline="0" noProof="0" dirty="0" err="1">
                        <a:ln>
                          <a:noFill/>
                        </a:ln>
                        <a:solidFill>
                          <a:srgbClr val="FFC000"/>
                        </a:solidFill>
                        <a:effectLst/>
                        <a:uLnTx/>
                        <a:uFillTx/>
                        <a:latin typeface="Arial" panose="020B0604020202020204" pitchFamily="34" charset="0"/>
                        <a:ea typeface="宋体" panose="02010600030101010101" pitchFamily="2" charset="-122"/>
                        <a:cs typeface="Arial" pitchFamily="34" charset="0"/>
                      </a:rPr>
                      <a:t>d’utilisation</a:t>
                    </a:r>
                    <a:endParaRPr kumimoji="0" lang="en-HK"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itchFamily="34" charset="0"/>
                    </a:endParaRPr>
                  </a:p>
                </p:txBody>
              </p:sp>
              <p:grpSp>
                <p:nvGrpSpPr>
                  <p:cNvPr id="65" name="Group 91">
                    <a:extLst>
                      <a:ext uri="{FF2B5EF4-FFF2-40B4-BE49-F238E27FC236}">
                        <a16:creationId xmlns:a16="http://schemas.microsoft.com/office/drawing/2014/main" id="{D941AB53-23E4-4A17-A99D-8A0CB808F5A7}"/>
                      </a:ext>
                    </a:extLst>
                  </p:cNvPr>
                  <p:cNvGrpSpPr/>
                  <p:nvPr/>
                </p:nvGrpSpPr>
                <p:grpSpPr>
                  <a:xfrm>
                    <a:off x="7593127" y="5604433"/>
                    <a:ext cx="408712" cy="717704"/>
                    <a:chOff x="2731316" y="2828656"/>
                    <a:chExt cx="240419" cy="422179"/>
                  </a:xfrm>
                </p:grpSpPr>
                <p:grpSp>
                  <p:nvGrpSpPr>
                    <p:cNvPr id="90" name="Group 92">
                      <a:extLst>
                        <a:ext uri="{FF2B5EF4-FFF2-40B4-BE49-F238E27FC236}">
                          <a16:creationId xmlns:a16="http://schemas.microsoft.com/office/drawing/2014/main" id="{62866C65-F443-447C-85BA-DF7B91670B38}"/>
                        </a:ext>
                      </a:extLst>
                    </p:cNvPr>
                    <p:cNvGrpSpPr/>
                    <p:nvPr/>
                  </p:nvGrpSpPr>
                  <p:grpSpPr>
                    <a:xfrm>
                      <a:off x="2731316" y="2828656"/>
                      <a:ext cx="240419" cy="422179"/>
                      <a:chOff x="2731316" y="2854017"/>
                      <a:chExt cx="240419" cy="422179"/>
                    </a:xfrm>
                  </p:grpSpPr>
                  <p:sp>
                    <p:nvSpPr>
                      <p:cNvPr id="92" name="Rectangle: Rounded Corners 94">
                        <a:extLst>
                          <a:ext uri="{FF2B5EF4-FFF2-40B4-BE49-F238E27FC236}">
                            <a16:creationId xmlns:a16="http://schemas.microsoft.com/office/drawing/2014/main" id="{E1F00021-9146-440D-8B55-4EF201D38F45}"/>
                          </a:ext>
                        </a:extLst>
                      </p:cNvPr>
                      <p:cNvSpPr/>
                      <p:nvPr/>
                    </p:nvSpPr>
                    <p:spPr>
                      <a:xfrm rot="16200000">
                        <a:off x="2659335" y="2963795"/>
                        <a:ext cx="384382" cy="240419"/>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Rounded Corners 95">
                        <a:extLst>
                          <a:ext uri="{FF2B5EF4-FFF2-40B4-BE49-F238E27FC236}">
                            <a16:creationId xmlns:a16="http://schemas.microsoft.com/office/drawing/2014/main" id="{80F9792D-E16A-46D7-929F-1E6D50813D9D}"/>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1" name="Picture 93" descr="Shape, arrow&#10;&#10;Description automatically generated">
                      <a:extLst>
                        <a:ext uri="{FF2B5EF4-FFF2-40B4-BE49-F238E27FC236}">
                          <a16:creationId xmlns:a16="http://schemas.microsoft.com/office/drawing/2014/main" id="{504DBE59-BBD2-4420-A6FA-E616813F5189}"/>
                        </a:ext>
                      </a:extLst>
                    </p:cNvPr>
                    <p:cNvPicPr>
                      <a:picLocks noChangeAspect="1"/>
                    </p:cNvPicPr>
                    <p:nvPr/>
                  </p:nvPicPr>
                  <p:blipFill>
                    <a:blip r:embed="rId3"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806998" y="2959278"/>
                      <a:ext cx="89055" cy="193182"/>
                    </a:xfrm>
                    <a:prstGeom prst="rect">
                      <a:avLst/>
                    </a:prstGeom>
                    <a:noFill/>
                  </p:spPr>
                </p:pic>
              </p:grpSp>
              <p:sp>
                <p:nvSpPr>
                  <p:cNvPr id="66" name="Rectangle: Rounded Corners 96">
                    <a:extLst>
                      <a:ext uri="{FF2B5EF4-FFF2-40B4-BE49-F238E27FC236}">
                        <a16:creationId xmlns:a16="http://schemas.microsoft.com/office/drawing/2014/main" id="{A5C31743-9EAA-415F-A309-0D5B8923D289}"/>
                      </a:ext>
                    </a:extLst>
                  </p:cNvPr>
                  <p:cNvSpPr/>
                  <p:nvPr/>
                </p:nvSpPr>
                <p:spPr>
                  <a:xfrm>
                    <a:off x="7399681" y="5473683"/>
                    <a:ext cx="795600" cy="979200"/>
                  </a:xfrm>
                  <a:prstGeom prst="roundRect">
                    <a:avLst/>
                  </a:prstGeom>
                  <a:solidFill>
                    <a:schemeClr val="bg1">
                      <a:alpha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1" i="0" u="none" strike="noStrike" kern="1200" cap="none" spc="0" normalizeH="0" baseline="0" noProof="0" dirty="0">
                        <a:ln>
                          <a:noFill/>
                        </a:ln>
                        <a:solidFill>
                          <a:prstClr val="white"/>
                        </a:solidFill>
                        <a:effectLst/>
                        <a:uLnTx/>
                        <a:uFillTx/>
                        <a:latin typeface="Calibri"/>
                        <a:ea typeface="+mn-ea"/>
                        <a:cs typeface="+mn-cs"/>
                      </a:rPr>
                      <a:t>0</a:t>
                    </a:r>
                  </a:p>
                </p:txBody>
              </p:sp>
              <p:grpSp>
                <p:nvGrpSpPr>
                  <p:cNvPr id="67" name="Group 97">
                    <a:extLst>
                      <a:ext uri="{FF2B5EF4-FFF2-40B4-BE49-F238E27FC236}">
                        <a16:creationId xmlns:a16="http://schemas.microsoft.com/office/drawing/2014/main" id="{20DAA9BD-18AA-4951-809F-3986BED37868}"/>
                      </a:ext>
                    </a:extLst>
                  </p:cNvPr>
                  <p:cNvGrpSpPr>
                    <a:grpSpLocks noChangeAspect="1"/>
                  </p:cNvGrpSpPr>
                  <p:nvPr/>
                </p:nvGrpSpPr>
                <p:grpSpPr>
                  <a:xfrm>
                    <a:off x="7696171" y="5785381"/>
                    <a:ext cx="202620" cy="355803"/>
                    <a:chOff x="3319179" y="3108643"/>
                    <a:chExt cx="240419" cy="422179"/>
                  </a:xfrm>
                </p:grpSpPr>
                <p:grpSp>
                  <p:nvGrpSpPr>
                    <p:cNvPr id="86" name="Group 98">
                      <a:extLst>
                        <a:ext uri="{FF2B5EF4-FFF2-40B4-BE49-F238E27FC236}">
                          <a16:creationId xmlns:a16="http://schemas.microsoft.com/office/drawing/2014/main" id="{C1893E67-03BA-4678-850A-25857EA8D6B8}"/>
                        </a:ext>
                      </a:extLst>
                    </p:cNvPr>
                    <p:cNvGrpSpPr/>
                    <p:nvPr/>
                  </p:nvGrpSpPr>
                  <p:grpSpPr>
                    <a:xfrm>
                      <a:off x="3319179" y="3108643"/>
                      <a:ext cx="240419" cy="422179"/>
                      <a:chOff x="2731316" y="2854017"/>
                      <a:chExt cx="240419" cy="422179"/>
                    </a:xfrm>
                  </p:grpSpPr>
                  <p:sp>
                    <p:nvSpPr>
                      <p:cNvPr id="88" name="Rectangle: Rounded Corners 100">
                        <a:extLst>
                          <a:ext uri="{FF2B5EF4-FFF2-40B4-BE49-F238E27FC236}">
                            <a16:creationId xmlns:a16="http://schemas.microsoft.com/office/drawing/2014/main" id="{D524F08B-6CEF-4248-B028-CDFAEBC14A8C}"/>
                          </a:ext>
                        </a:extLst>
                      </p:cNvPr>
                      <p:cNvSpPr/>
                      <p:nvPr/>
                    </p:nvSpPr>
                    <p:spPr>
                      <a:xfrm rot="16200000">
                        <a:off x="2659335" y="2963795"/>
                        <a:ext cx="384382" cy="240419"/>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Rounded Corners 101">
                        <a:extLst>
                          <a:ext uri="{FF2B5EF4-FFF2-40B4-BE49-F238E27FC236}">
                            <a16:creationId xmlns:a16="http://schemas.microsoft.com/office/drawing/2014/main" id="{B71FCB78-BC5A-4684-B148-E0AF980D2ABE}"/>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7" name="Picture 99" descr="Shape, arrow&#10;&#10;Description automatically generated">
                      <a:extLst>
                        <a:ext uri="{FF2B5EF4-FFF2-40B4-BE49-F238E27FC236}">
                          <a16:creationId xmlns:a16="http://schemas.microsoft.com/office/drawing/2014/main" id="{1474DECB-2175-4EAF-B240-93772FDCB0C0}"/>
                        </a:ext>
                      </a:extLst>
                    </p:cNvPr>
                    <p:cNvPicPr>
                      <a:picLocks noChangeAspect="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3394861" y="3239265"/>
                      <a:ext cx="89055" cy="193182"/>
                    </a:xfrm>
                    <a:prstGeom prst="rect">
                      <a:avLst/>
                    </a:prstGeom>
                    <a:noFill/>
                  </p:spPr>
                </p:pic>
              </p:grpSp>
              <p:grpSp>
                <p:nvGrpSpPr>
                  <p:cNvPr id="68" name="Group 102">
                    <a:extLst>
                      <a:ext uri="{FF2B5EF4-FFF2-40B4-BE49-F238E27FC236}">
                        <a16:creationId xmlns:a16="http://schemas.microsoft.com/office/drawing/2014/main" id="{B8EDED05-7770-4376-B90C-7A63DE754686}"/>
                      </a:ext>
                    </a:extLst>
                  </p:cNvPr>
                  <p:cNvGrpSpPr/>
                  <p:nvPr/>
                </p:nvGrpSpPr>
                <p:grpSpPr>
                  <a:xfrm>
                    <a:off x="5903952" y="5561373"/>
                    <a:ext cx="971326" cy="749783"/>
                    <a:chOff x="1925477" y="2734423"/>
                    <a:chExt cx="571368" cy="441049"/>
                  </a:xfrm>
                </p:grpSpPr>
                <p:grpSp>
                  <p:nvGrpSpPr>
                    <p:cNvPr id="82" name="Group 103">
                      <a:extLst>
                        <a:ext uri="{FF2B5EF4-FFF2-40B4-BE49-F238E27FC236}">
                          <a16:creationId xmlns:a16="http://schemas.microsoft.com/office/drawing/2014/main" id="{14304D1A-BAE6-44F7-AFA2-94E8A91D85D3}"/>
                        </a:ext>
                      </a:extLst>
                    </p:cNvPr>
                    <p:cNvGrpSpPr/>
                    <p:nvPr/>
                  </p:nvGrpSpPr>
                  <p:grpSpPr>
                    <a:xfrm>
                      <a:off x="2031161" y="2859604"/>
                      <a:ext cx="360000" cy="315868"/>
                      <a:chOff x="2034842" y="2902170"/>
                      <a:chExt cx="360000" cy="315868"/>
                    </a:xfrm>
                  </p:grpSpPr>
                  <p:sp>
                    <p:nvSpPr>
                      <p:cNvPr id="84" name="Freeform: Shape 105">
                        <a:extLst>
                          <a:ext uri="{FF2B5EF4-FFF2-40B4-BE49-F238E27FC236}">
                            <a16:creationId xmlns:a16="http://schemas.microsoft.com/office/drawing/2014/main" id="{85C8E384-0E0E-4B74-8379-D33ADB4CCF25}"/>
                          </a:ext>
                        </a:extLst>
                      </p:cNvPr>
                      <p:cNvSpPr/>
                      <p:nvPr/>
                    </p:nvSpPr>
                    <p:spPr>
                      <a:xfrm>
                        <a:off x="2034842" y="2966038"/>
                        <a:ext cx="360000" cy="252000"/>
                      </a:xfrm>
                      <a:custGeom>
                        <a:avLst/>
                        <a:gdLst>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9568 w 1197768"/>
                          <a:gd name="connsiteY3" fmla="*/ 533400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9606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5350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6257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8638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7219"/>
                          <a:gd name="connsiteX1" fmla="*/ 126206 w 1197768"/>
                          <a:gd name="connsiteY1" fmla="*/ 607219 h 607219"/>
                          <a:gd name="connsiteX2" fmla="*/ 242887 w 1197768"/>
                          <a:gd name="connsiteY2" fmla="*/ 595313 h 607219"/>
                          <a:gd name="connsiteX3" fmla="*/ 354805 w 1197768"/>
                          <a:gd name="connsiteY3" fmla="*/ 531019 h 607219"/>
                          <a:gd name="connsiteX4" fmla="*/ 431006 w 1197768"/>
                          <a:gd name="connsiteY4" fmla="*/ 381000 h 607219"/>
                          <a:gd name="connsiteX5" fmla="*/ 483393 w 1197768"/>
                          <a:gd name="connsiteY5" fmla="*/ 226219 h 607219"/>
                          <a:gd name="connsiteX6" fmla="*/ 535781 w 1197768"/>
                          <a:gd name="connsiteY6" fmla="*/ 78582 h 607219"/>
                          <a:gd name="connsiteX7" fmla="*/ 595312 w 1197768"/>
                          <a:gd name="connsiteY7" fmla="*/ 0 h 607219"/>
                          <a:gd name="connsiteX8" fmla="*/ 657225 w 1197768"/>
                          <a:gd name="connsiteY8" fmla="*/ 78582 h 607219"/>
                          <a:gd name="connsiteX9" fmla="*/ 711993 w 1197768"/>
                          <a:gd name="connsiteY9" fmla="*/ 226219 h 607219"/>
                          <a:gd name="connsiteX10" fmla="*/ 766762 w 1197768"/>
                          <a:gd name="connsiteY10" fmla="*/ 383382 h 607219"/>
                          <a:gd name="connsiteX11" fmla="*/ 792956 w 1197768"/>
                          <a:gd name="connsiteY11" fmla="*/ 452438 h 607219"/>
                          <a:gd name="connsiteX12" fmla="*/ 840581 w 1197768"/>
                          <a:gd name="connsiteY12" fmla="*/ 528638 h 607219"/>
                          <a:gd name="connsiteX13" fmla="*/ 890587 w 1197768"/>
                          <a:gd name="connsiteY13" fmla="*/ 578644 h 607219"/>
                          <a:gd name="connsiteX14" fmla="*/ 959643 w 1197768"/>
                          <a:gd name="connsiteY14" fmla="*/ 597694 h 607219"/>
                          <a:gd name="connsiteX15" fmla="*/ 1081087 w 1197768"/>
                          <a:gd name="connsiteY15" fmla="*/ 602457 h 607219"/>
                          <a:gd name="connsiteX16" fmla="*/ 1197768 w 1197768"/>
                          <a:gd name="connsiteY16" fmla="*/ 604838 h 607219"/>
                          <a:gd name="connsiteX17" fmla="*/ 0 w 1197768"/>
                          <a:gd name="connsiteY17" fmla="*/ 602457 h 607219"/>
                          <a:gd name="connsiteX0" fmla="*/ 0 w 1197768"/>
                          <a:gd name="connsiteY0" fmla="*/ 602457 h 604838"/>
                          <a:gd name="connsiteX1" fmla="*/ 126206 w 1197768"/>
                          <a:gd name="connsiteY1" fmla="*/ 604837 h 604838"/>
                          <a:gd name="connsiteX2" fmla="*/ 242887 w 1197768"/>
                          <a:gd name="connsiteY2" fmla="*/ 595313 h 604838"/>
                          <a:gd name="connsiteX3" fmla="*/ 354805 w 1197768"/>
                          <a:gd name="connsiteY3" fmla="*/ 531019 h 604838"/>
                          <a:gd name="connsiteX4" fmla="*/ 431006 w 1197768"/>
                          <a:gd name="connsiteY4" fmla="*/ 381000 h 604838"/>
                          <a:gd name="connsiteX5" fmla="*/ 483393 w 1197768"/>
                          <a:gd name="connsiteY5" fmla="*/ 226219 h 604838"/>
                          <a:gd name="connsiteX6" fmla="*/ 535781 w 1197768"/>
                          <a:gd name="connsiteY6" fmla="*/ 78582 h 604838"/>
                          <a:gd name="connsiteX7" fmla="*/ 595312 w 1197768"/>
                          <a:gd name="connsiteY7" fmla="*/ 0 h 604838"/>
                          <a:gd name="connsiteX8" fmla="*/ 657225 w 1197768"/>
                          <a:gd name="connsiteY8" fmla="*/ 78582 h 604838"/>
                          <a:gd name="connsiteX9" fmla="*/ 711993 w 1197768"/>
                          <a:gd name="connsiteY9" fmla="*/ 226219 h 604838"/>
                          <a:gd name="connsiteX10" fmla="*/ 766762 w 1197768"/>
                          <a:gd name="connsiteY10" fmla="*/ 383382 h 604838"/>
                          <a:gd name="connsiteX11" fmla="*/ 792956 w 1197768"/>
                          <a:gd name="connsiteY11" fmla="*/ 452438 h 604838"/>
                          <a:gd name="connsiteX12" fmla="*/ 840581 w 1197768"/>
                          <a:gd name="connsiteY12" fmla="*/ 528638 h 604838"/>
                          <a:gd name="connsiteX13" fmla="*/ 890587 w 1197768"/>
                          <a:gd name="connsiteY13" fmla="*/ 578644 h 604838"/>
                          <a:gd name="connsiteX14" fmla="*/ 959643 w 1197768"/>
                          <a:gd name="connsiteY14" fmla="*/ 597694 h 604838"/>
                          <a:gd name="connsiteX15" fmla="*/ 1081087 w 1197768"/>
                          <a:gd name="connsiteY15" fmla="*/ 602457 h 604838"/>
                          <a:gd name="connsiteX16" fmla="*/ 1197768 w 1197768"/>
                          <a:gd name="connsiteY16" fmla="*/ 604838 h 604838"/>
                          <a:gd name="connsiteX17" fmla="*/ 0 w 1197768"/>
                          <a:gd name="connsiteY17" fmla="*/ 602457 h 604838"/>
                          <a:gd name="connsiteX0" fmla="*/ 0 w 1197768"/>
                          <a:gd name="connsiteY0" fmla="*/ 602457 h 604838"/>
                          <a:gd name="connsiteX1" fmla="*/ 126206 w 1197768"/>
                          <a:gd name="connsiteY1" fmla="*/ 602456 h 604838"/>
                          <a:gd name="connsiteX2" fmla="*/ 242887 w 1197768"/>
                          <a:gd name="connsiteY2" fmla="*/ 595313 h 604838"/>
                          <a:gd name="connsiteX3" fmla="*/ 354805 w 1197768"/>
                          <a:gd name="connsiteY3" fmla="*/ 531019 h 604838"/>
                          <a:gd name="connsiteX4" fmla="*/ 431006 w 1197768"/>
                          <a:gd name="connsiteY4" fmla="*/ 381000 h 604838"/>
                          <a:gd name="connsiteX5" fmla="*/ 483393 w 1197768"/>
                          <a:gd name="connsiteY5" fmla="*/ 226219 h 604838"/>
                          <a:gd name="connsiteX6" fmla="*/ 535781 w 1197768"/>
                          <a:gd name="connsiteY6" fmla="*/ 78582 h 604838"/>
                          <a:gd name="connsiteX7" fmla="*/ 595312 w 1197768"/>
                          <a:gd name="connsiteY7" fmla="*/ 0 h 604838"/>
                          <a:gd name="connsiteX8" fmla="*/ 657225 w 1197768"/>
                          <a:gd name="connsiteY8" fmla="*/ 78582 h 604838"/>
                          <a:gd name="connsiteX9" fmla="*/ 711993 w 1197768"/>
                          <a:gd name="connsiteY9" fmla="*/ 226219 h 604838"/>
                          <a:gd name="connsiteX10" fmla="*/ 766762 w 1197768"/>
                          <a:gd name="connsiteY10" fmla="*/ 383382 h 604838"/>
                          <a:gd name="connsiteX11" fmla="*/ 792956 w 1197768"/>
                          <a:gd name="connsiteY11" fmla="*/ 452438 h 604838"/>
                          <a:gd name="connsiteX12" fmla="*/ 840581 w 1197768"/>
                          <a:gd name="connsiteY12" fmla="*/ 528638 h 604838"/>
                          <a:gd name="connsiteX13" fmla="*/ 890587 w 1197768"/>
                          <a:gd name="connsiteY13" fmla="*/ 578644 h 604838"/>
                          <a:gd name="connsiteX14" fmla="*/ 959643 w 1197768"/>
                          <a:gd name="connsiteY14" fmla="*/ 597694 h 604838"/>
                          <a:gd name="connsiteX15" fmla="*/ 1081087 w 1197768"/>
                          <a:gd name="connsiteY15" fmla="*/ 602457 h 604838"/>
                          <a:gd name="connsiteX16" fmla="*/ 1197768 w 1197768"/>
                          <a:gd name="connsiteY16" fmla="*/ 604838 h 604838"/>
                          <a:gd name="connsiteX17" fmla="*/ 0 w 1197768"/>
                          <a:gd name="connsiteY17" fmla="*/ 602457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7768" h="604838">
                            <a:moveTo>
                              <a:pt x="0" y="602457"/>
                            </a:moveTo>
                            <a:lnTo>
                              <a:pt x="126206" y="602456"/>
                            </a:lnTo>
                            <a:cubicBezTo>
                              <a:pt x="166687" y="601265"/>
                              <a:pt x="204787" y="607219"/>
                              <a:pt x="242887" y="595313"/>
                            </a:cubicBezTo>
                            <a:cubicBezTo>
                              <a:pt x="280987" y="583407"/>
                              <a:pt x="323452" y="566738"/>
                              <a:pt x="354805" y="531019"/>
                            </a:cubicBezTo>
                            <a:cubicBezTo>
                              <a:pt x="386158" y="495300"/>
                              <a:pt x="409575" y="431800"/>
                              <a:pt x="431006" y="381000"/>
                            </a:cubicBezTo>
                            <a:cubicBezTo>
                              <a:pt x="452437" y="330200"/>
                              <a:pt x="465931" y="276622"/>
                              <a:pt x="483393" y="226219"/>
                            </a:cubicBezTo>
                            <a:cubicBezTo>
                              <a:pt x="500856" y="175816"/>
                              <a:pt x="517128" y="116285"/>
                              <a:pt x="535781" y="78582"/>
                            </a:cubicBezTo>
                            <a:cubicBezTo>
                              <a:pt x="554434" y="40879"/>
                              <a:pt x="575071" y="0"/>
                              <a:pt x="595312" y="0"/>
                            </a:cubicBezTo>
                            <a:cubicBezTo>
                              <a:pt x="615553" y="0"/>
                              <a:pt x="639763" y="29370"/>
                              <a:pt x="657225" y="78582"/>
                            </a:cubicBezTo>
                            <a:cubicBezTo>
                              <a:pt x="675481" y="127794"/>
                              <a:pt x="693737" y="175419"/>
                              <a:pt x="711993" y="226219"/>
                            </a:cubicBezTo>
                            <a:cubicBezTo>
                              <a:pt x="730249" y="277019"/>
                              <a:pt x="758031" y="360363"/>
                              <a:pt x="766762" y="383382"/>
                            </a:cubicBezTo>
                            <a:cubicBezTo>
                              <a:pt x="775493" y="406401"/>
                              <a:pt x="780653" y="428229"/>
                              <a:pt x="792956" y="452438"/>
                            </a:cubicBezTo>
                            <a:cubicBezTo>
                              <a:pt x="805259" y="476647"/>
                              <a:pt x="824309" y="507604"/>
                              <a:pt x="840581" y="528638"/>
                            </a:cubicBezTo>
                            <a:cubicBezTo>
                              <a:pt x="856853" y="549672"/>
                              <a:pt x="870743" y="567135"/>
                              <a:pt x="890587" y="578644"/>
                            </a:cubicBezTo>
                            <a:cubicBezTo>
                              <a:pt x="910431" y="590153"/>
                              <a:pt x="927893" y="593725"/>
                              <a:pt x="959643" y="597694"/>
                            </a:cubicBezTo>
                            <a:cubicBezTo>
                              <a:pt x="991393" y="601663"/>
                              <a:pt x="1040606" y="600869"/>
                              <a:pt x="1081087" y="602457"/>
                            </a:cubicBezTo>
                            <a:lnTo>
                              <a:pt x="1197768" y="604838"/>
                            </a:lnTo>
                            <a:lnTo>
                              <a:pt x="0" y="602457"/>
                            </a:lnTo>
                            <a:close/>
                          </a:path>
                        </a:pathLst>
                      </a:custGeom>
                      <a:gradFill flip="none" rotWithShape="1">
                        <a:gsLst>
                          <a:gs pos="0">
                            <a:schemeClr val="accent1">
                              <a:lumMod val="40000"/>
                              <a:lumOff val="60000"/>
                            </a:schemeClr>
                          </a:gs>
                          <a:gs pos="100000">
                            <a:schemeClr val="accent1"/>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5" name="Straight Arrow Connector 106">
                        <a:extLst>
                          <a:ext uri="{FF2B5EF4-FFF2-40B4-BE49-F238E27FC236}">
                            <a16:creationId xmlns:a16="http://schemas.microsoft.com/office/drawing/2014/main" id="{D432B3D2-D55E-4012-8FA3-712B14E3C67B}"/>
                          </a:ext>
                        </a:extLst>
                      </p:cNvPr>
                      <p:cNvCxnSpPr>
                        <a:cxnSpLocks/>
                      </p:cNvCxnSpPr>
                      <p:nvPr/>
                    </p:nvCxnSpPr>
                    <p:spPr>
                      <a:xfrm flipV="1">
                        <a:off x="2038551" y="2902170"/>
                        <a:ext cx="0" cy="310764"/>
                      </a:xfrm>
                      <a:prstGeom prst="straightConnector1">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sp>
                  <p:nvSpPr>
                    <p:cNvPr id="83" name="TextBox 104">
                      <a:extLst>
                        <a:ext uri="{FF2B5EF4-FFF2-40B4-BE49-F238E27FC236}">
                          <a16:creationId xmlns:a16="http://schemas.microsoft.com/office/drawing/2014/main" id="{0A28C331-CB76-423D-B8E0-86D8E9275B44}"/>
                        </a:ext>
                      </a:extLst>
                    </p:cNvPr>
                    <p:cNvSpPr txBox="1"/>
                    <p:nvPr/>
                  </p:nvSpPr>
                  <p:spPr>
                    <a:xfrm>
                      <a:off x="1925477" y="2734423"/>
                      <a:ext cx="571368" cy="164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1" u="none" strike="noStrike" kern="1200" cap="none" spc="0" normalizeH="0" baseline="0" noProof="0" dirty="0">
                          <a:ln>
                            <a:noFill/>
                          </a:ln>
                          <a:solidFill>
                            <a:srgbClr val="488FD0"/>
                          </a:solidFill>
                          <a:effectLst/>
                          <a:uLnTx/>
                          <a:uFillTx/>
                          <a:latin typeface="Arial" panose="020B0604020202020204" pitchFamily="34" charset="0"/>
                          <a:ea typeface="+mn-ea"/>
                          <a:cs typeface="Arial" pitchFamily="34" charset="0"/>
                        </a:rPr>
                        <a:t>P </a:t>
                      </a:r>
                      <a:r>
                        <a:rPr kumimoji="0" lang="en-HK" sz="1100" b="0" i="0" u="none" strike="noStrike" kern="1200" cap="none" spc="0" normalizeH="0" baseline="0" noProof="0" dirty="0">
                          <a:ln>
                            <a:noFill/>
                          </a:ln>
                          <a:solidFill>
                            <a:srgbClr val="488FD0"/>
                          </a:solidFill>
                          <a:effectLst/>
                          <a:uLnTx/>
                          <a:uFillTx/>
                          <a:latin typeface="Arial" panose="020B0604020202020204" pitchFamily="34" charset="0"/>
                          <a:ea typeface="+mn-ea"/>
                          <a:cs typeface="Arial" pitchFamily="34" charset="0"/>
                        </a:rPr>
                        <a:t>(SOX)</a:t>
                      </a:r>
                      <a:endParaRPr kumimoji="0" lang="en-HK" sz="1100" b="0" i="1" u="none" strike="noStrike" kern="1200" cap="none" spc="0" normalizeH="0" baseline="0" noProof="0" dirty="0">
                        <a:ln>
                          <a:noFill/>
                        </a:ln>
                        <a:solidFill>
                          <a:srgbClr val="488FD0"/>
                        </a:solidFill>
                        <a:effectLst/>
                        <a:uLnTx/>
                        <a:uFillTx/>
                        <a:latin typeface="Arial" panose="020B0604020202020204" pitchFamily="34" charset="0"/>
                        <a:ea typeface="+mn-ea"/>
                        <a:cs typeface="Arial" pitchFamily="34" charset="0"/>
                      </a:endParaRPr>
                    </a:p>
                  </p:txBody>
                </p:sp>
              </p:grpSp>
              <p:grpSp>
                <p:nvGrpSpPr>
                  <p:cNvPr id="69" name="Group 107">
                    <a:extLst>
                      <a:ext uri="{FF2B5EF4-FFF2-40B4-BE49-F238E27FC236}">
                        <a16:creationId xmlns:a16="http://schemas.microsoft.com/office/drawing/2014/main" id="{C4C6F7E4-EFB3-456A-BC6C-7146DCF8DD31}"/>
                      </a:ext>
                    </a:extLst>
                  </p:cNvPr>
                  <p:cNvGrpSpPr>
                    <a:grpSpLocks noChangeAspect="1"/>
                  </p:cNvGrpSpPr>
                  <p:nvPr/>
                </p:nvGrpSpPr>
                <p:grpSpPr>
                  <a:xfrm>
                    <a:off x="1885167" y="5687883"/>
                    <a:ext cx="550800" cy="550800"/>
                    <a:chOff x="-1952821" y="2322491"/>
                    <a:chExt cx="828675" cy="828675"/>
                  </a:xfrm>
                </p:grpSpPr>
                <p:sp>
                  <p:nvSpPr>
                    <p:cNvPr id="79" name="Arc 78">
                      <a:extLst>
                        <a:ext uri="{FF2B5EF4-FFF2-40B4-BE49-F238E27FC236}">
                          <a16:creationId xmlns:a16="http://schemas.microsoft.com/office/drawing/2014/main" id="{8070227F-1FCF-4DAC-B952-7A42050609DC}"/>
                        </a:ext>
                      </a:extLst>
                    </p:cNvPr>
                    <p:cNvSpPr/>
                    <p:nvPr/>
                  </p:nvSpPr>
                  <p:spPr>
                    <a:xfrm>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Arc 79">
                      <a:extLst>
                        <a:ext uri="{FF2B5EF4-FFF2-40B4-BE49-F238E27FC236}">
                          <a16:creationId xmlns:a16="http://schemas.microsoft.com/office/drawing/2014/main" id="{026DD6B5-DE6D-498D-ACC5-09A2E529D5F2}"/>
                        </a:ext>
                      </a:extLst>
                    </p:cNvPr>
                    <p:cNvSpPr/>
                    <p:nvPr/>
                  </p:nvSpPr>
                  <p:spPr>
                    <a:xfrm rot="7200000">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Arc 80">
                      <a:extLst>
                        <a:ext uri="{FF2B5EF4-FFF2-40B4-BE49-F238E27FC236}">
                          <a16:creationId xmlns:a16="http://schemas.microsoft.com/office/drawing/2014/main" id="{2885A047-4A2C-4A79-990C-0F3C9D214B87}"/>
                        </a:ext>
                      </a:extLst>
                    </p:cNvPr>
                    <p:cNvSpPr/>
                    <p:nvPr/>
                  </p:nvSpPr>
                  <p:spPr>
                    <a:xfrm rot="-7200000">
                      <a:off x="-1952821" y="2322491"/>
                      <a:ext cx="828675" cy="828675"/>
                    </a:xfrm>
                    <a:prstGeom prst="arc">
                      <a:avLst>
                        <a:gd name="adj1" fmla="val 16200000"/>
                        <a:gd name="adj2" fmla="val 1769684"/>
                      </a:avLst>
                    </a:prstGeom>
                    <a:ln w="34925">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111">
                    <a:extLst>
                      <a:ext uri="{FF2B5EF4-FFF2-40B4-BE49-F238E27FC236}">
                        <a16:creationId xmlns:a16="http://schemas.microsoft.com/office/drawing/2014/main" id="{1A045D1B-CC2A-4152-AD69-C58B9D37DF67}"/>
                      </a:ext>
                    </a:extLst>
                  </p:cNvPr>
                  <p:cNvGrpSpPr>
                    <a:grpSpLocks noChangeAspect="1"/>
                  </p:cNvGrpSpPr>
                  <p:nvPr/>
                </p:nvGrpSpPr>
                <p:grpSpPr>
                  <a:xfrm>
                    <a:off x="3351391" y="5672627"/>
                    <a:ext cx="432869" cy="581312"/>
                    <a:chOff x="-2721335" y="1019176"/>
                    <a:chExt cx="636571" cy="857631"/>
                  </a:xfrm>
                </p:grpSpPr>
                <p:sp>
                  <p:nvSpPr>
                    <p:cNvPr id="77" name="Freeform: Shape 112">
                      <a:extLst>
                        <a:ext uri="{FF2B5EF4-FFF2-40B4-BE49-F238E27FC236}">
                          <a16:creationId xmlns:a16="http://schemas.microsoft.com/office/drawing/2014/main" id="{D6F777F9-4F6E-4BC6-8A71-23343DA5D508}"/>
                        </a:ext>
                      </a:extLst>
                    </p:cNvPr>
                    <p:cNvSpPr/>
                    <p:nvPr/>
                  </p:nvSpPr>
                  <p:spPr>
                    <a:xfrm>
                      <a:off x="-2721335" y="1019176"/>
                      <a:ext cx="636571" cy="854869"/>
                    </a:xfrm>
                    <a:custGeom>
                      <a:avLst/>
                      <a:gdLst>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7146"/>
                        <a:gd name="connsiteY0" fmla="*/ 383381 h 854869"/>
                        <a:gd name="connsiteX1" fmla="*/ 88864 w 637146"/>
                        <a:gd name="connsiteY1" fmla="*/ 326231 h 854869"/>
                        <a:gd name="connsiteX2" fmla="*/ 88864 w 637146"/>
                        <a:gd name="connsiteY2" fmla="*/ 273844 h 854869"/>
                        <a:gd name="connsiteX3" fmla="*/ 34095 w 637146"/>
                        <a:gd name="connsiteY3" fmla="*/ 354806 h 854869"/>
                        <a:gd name="connsiteX4" fmla="*/ 5520 w 637146"/>
                        <a:gd name="connsiteY4" fmla="*/ 457200 h 854869"/>
                        <a:gd name="connsiteX5" fmla="*/ 3139 w 637146"/>
                        <a:gd name="connsiteY5" fmla="*/ 564356 h 854869"/>
                        <a:gd name="connsiteX6" fmla="*/ 26952 w 637146"/>
                        <a:gd name="connsiteY6" fmla="*/ 633412 h 854869"/>
                        <a:gd name="connsiteX7" fmla="*/ 55527 w 637146"/>
                        <a:gd name="connsiteY7" fmla="*/ 695325 h 854869"/>
                        <a:gd name="connsiteX8" fmla="*/ 110295 w 637146"/>
                        <a:gd name="connsiteY8" fmla="*/ 757237 h 854869"/>
                        <a:gd name="connsiteX9" fmla="*/ 165064 w 637146"/>
                        <a:gd name="connsiteY9" fmla="*/ 802481 h 854869"/>
                        <a:gd name="connsiteX10" fmla="*/ 246027 w 637146"/>
                        <a:gd name="connsiteY10" fmla="*/ 840581 h 854869"/>
                        <a:gd name="connsiteX11" fmla="*/ 350802 w 637146"/>
                        <a:gd name="connsiteY11" fmla="*/ 854869 h 854869"/>
                        <a:gd name="connsiteX12" fmla="*/ 441289 w 637146"/>
                        <a:gd name="connsiteY12" fmla="*/ 838200 h 854869"/>
                        <a:gd name="connsiteX13" fmla="*/ 498439 w 637146"/>
                        <a:gd name="connsiteY13" fmla="*/ 807244 h 854869"/>
                        <a:gd name="connsiteX14" fmla="*/ 553208 w 637146"/>
                        <a:gd name="connsiteY14" fmla="*/ 766762 h 854869"/>
                        <a:gd name="connsiteX15" fmla="*/ 586545 w 637146"/>
                        <a:gd name="connsiteY15" fmla="*/ 723900 h 854869"/>
                        <a:gd name="connsiteX16" fmla="*/ 619883 w 637146"/>
                        <a:gd name="connsiteY16" fmla="*/ 645319 h 854869"/>
                        <a:gd name="connsiteX17" fmla="*/ 634170 w 637146"/>
                        <a:gd name="connsiteY17" fmla="*/ 576262 h 854869"/>
                        <a:gd name="connsiteX18" fmla="*/ 636552 w 637146"/>
                        <a:gd name="connsiteY18" fmla="*/ 504825 h 854869"/>
                        <a:gd name="connsiteX19" fmla="*/ 634170 w 637146"/>
                        <a:gd name="connsiteY19" fmla="*/ 445294 h 854869"/>
                        <a:gd name="connsiteX20" fmla="*/ 627027 w 637146"/>
                        <a:gd name="connsiteY20" fmla="*/ 400050 h 854869"/>
                        <a:gd name="connsiteX21" fmla="*/ 610358 w 637146"/>
                        <a:gd name="connsiteY21" fmla="*/ 361950 h 854869"/>
                        <a:gd name="connsiteX22" fmla="*/ 598452 w 637146"/>
                        <a:gd name="connsiteY22" fmla="*/ 333375 h 854869"/>
                        <a:gd name="connsiteX23" fmla="*/ 577020 w 637146"/>
                        <a:gd name="connsiteY23" fmla="*/ 300037 h 854869"/>
                        <a:gd name="connsiteX24" fmla="*/ 574639 w 637146"/>
                        <a:gd name="connsiteY24" fmla="*/ 340519 h 854869"/>
                        <a:gd name="connsiteX25" fmla="*/ 565114 w 637146"/>
                        <a:gd name="connsiteY25" fmla="*/ 402431 h 854869"/>
                        <a:gd name="connsiteX26" fmla="*/ 555589 w 637146"/>
                        <a:gd name="connsiteY26" fmla="*/ 445294 h 854869"/>
                        <a:gd name="connsiteX27" fmla="*/ 519870 w 637146"/>
                        <a:gd name="connsiteY27" fmla="*/ 483394 h 854869"/>
                        <a:gd name="connsiteX28" fmla="*/ 500820 w 637146"/>
                        <a:gd name="connsiteY28" fmla="*/ 395287 h 854869"/>
                        <a:gd name="connsiteX29" fmla="*/ 457958 w 637146"/>
                        <a:gd name="connsiteY29" fmla="*/ 326231 h 854869"/>
                        <a:gd name="connsiteX30" fmla="*/ 422239 w 637146"/>
                        <a:gd name="connsiteY30" fmla="*/ 264319 h 854869"/>
                        <a:gd name="connsiteX31" fmla="*/ 403189 w 637146"/>
                        <a:gd name="connsiteY31" fmla="*/ 228600 h 854869"/>
                        <a:gd name="connsiteX32" fmla="*/ 391283 w 637146"/>
                        <a:gd name="connsiteY32" fmla="*/ 195262 h 854869"/>
                        <a:gd name="connsiteX33" fmla="*/ 381758 w 637146"/>
                        <a:gd name="connsiteY33" fmla="*/ 164306 h 854869"/>
                        <a:gd name="connsiteX34" fmla="*/ 376995 w 637146"/>
                        <a:gd name="connsiteY34" fmla="*/ 130969 h 854869"/>
                        <a:gd name="connsiteX35" fmla="*/ 372233 w 637146"/>
                        <a:gd name="connsiteY35" fmla="*/ 102394 h 854869"/>
                        <a:gd name="connsiteX36" fmla="*/ 386520 w 637146"/>
                        <a:gd name="connsiteY36" fmla="*/ 52387 h 854869"/>
                        <a:gd name="connsiteX37" fmla="*/ 393664 w 637146"/>
                        <a:gd name="connsiteY37" fmla="*/ 33337 h 854869"/>
                        <a:gd name="connsiteX38" fmla="*/ 410333 w 637146"/>
                        <a:gd name="connsiteY38" fmla="*/ 0 h 854869"/>
                        <a:gd name="connsiteX39" fmla="*/ 362708 w 637146"/>
                        <a:gd name="connsiteY39" fmla="*/ 23812 h 854869"/>
                        <a:gd name="connsiteX40" fmla="*/ 305558 w 637146"/>
                        <a:gd name="connsiteY40" fmla="*/ 52387 h 854869"/>
                        <a:gd name="connsiteX41" fmla="*/ 269839 w 637146"/>
                        <a:gd name="connsiteY41" fmla="*/ 76200 h 854869"/>
                        <a:gd name="connsiteX42" fmla="*/ 215070 w 637146"/>
                        <a:gd name="connsiteY42" fmla="*/ 126206 h 854869"/>
                        <a:gd name="connsiteX43" fmla="*/ 176970 w 637146"/>
                        <a:gd name="connsiteY43" fmla="*/ 173831 h 854869"/>
                        <a:gd name="connsiteX44" fmla="*/ 146014 w 637146"/>
                        <a:gd name="connsiteY44" fmla="*/ 228600 h 854869"/>
                        <a:gd name="connsiteX45" fmla="*/ 134108 w 637146"/>
                        <a:gd name="connsiteY45" fmla="*/ 278606 h 854869"/>
                        <a:gd name="connsiteX46" fmla="*/ 129345 w 637146"/>
                        <a:gd name="connsiteY46" fmla="*/ 328612 h 854869"/>
                        <a:gd name="connsiteX47" fmla="*/ 131727 w 637146"/>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6571" h="854869">
                          <a:moveTo>
                            <a:pt x="131727" y="383381"/>
                          </a:moveTo>
                          <a:cubicBezTo>
                            <a:pt x="124980" y="382984"/>
                            <a:pt x="88864" y="343693"/>
                            <a:pt x="88864" y="326231"/>
                          </a:cubicBezTo>
                          <a:lnTo>
                            <a:pt x="88864" y="273844"/>
                          </a:lnTo>
                          <a:cubicBezTo>
                            <a:pt x="79736" y="278606"/>
                            <a:pt x="47986" y="324247"/>
                            <a:pt x="34095" y="354806"/>
                          </a:cubicBezTo>
                          <a:cubicBezTo>
                            <a:pt x="20204" y="385365"/>
                            <a:pt x="6314" y="421481"/>
                            <a:pt x="5520" y="457200"/>
                          </a:cubicBezTo>
                          <a:cubicBezTo>
                            <a:pt x="4726" y="492919"/>
                            <a:pt x="-4799" y="541337"/>
                            <a:pt x="3139" y="564356"/>
                          </a:cubicBezTo>
                          <a:lnTo>
                            <a:pt x="26952" y="633412"/>
                          </a:lnTo>
                          <a:cubicBezTo>
                            <a:pt x="35683" y="655240"/>
                            <a:pt x="37271" y="674688"/>
                            <a:pt x="55527" y="695325"/>
                          </a:cubicBezTo>
                          <a:lnTo>
                            <a:pt x="110295" y="757237"/>
                          </a:lnTo>
                          <a:cubicBezTo>
                            <a:pt x="128551" y="777874"/>
                            <a:pt x="142442" y="788590"/>
                            <a:pt x="165064" y="802481"/>
                          </a:cubicBezTo>
                          <a:lnTo>
                            <a:pt x="246027" y="840581"/>
                          </a:lnTo>
                          <a:lnTo>
                            <a:pt x="350802" y="854869"/>
                          </a:lnTo>
                          <a:lnTo>
                            <a:pt x="441289" y="838200"/>
                          </a:lnTo>
                          <a:cubicBezTo>
                            <a:pt x="465895" y="830263"/>
                            <a:pt x="479786" y="819150"/>
                            <a:pt x="498439" y="807244"/>
                          </a:cubicBezTo>
                          <a:cubicBezTo>
                            <a:pt x="517092" y="795338"/>
                            <a:pt x="542096" y="781049"/>
                            <a:pt x="553208" y="766762"/>
                          </a:cubicBezTo>
                          <a:lnTo>
                            <a:pt x="586545" y="723900"/>
                          </a:lnTo>
                          <a:cubicBezTo>
                            <a:pt x="597658" y="703660"/>
                            <a:pt x="615121" y="668338"/>
                            <a:pt x="619883" y="645319"/>
                          </a:cubicBezTo>
                          <a:lnTo>
                            <a:pt x="634170" y="576262"/>
                          </a:lnTo>
                          <a:cubicBezTo>
                            <a:pt x="636948" y="552846"/>
                            <a:pt x="636552" y="526653"/>
                            <a:pt x="636552" y="504825"/>
                          </a:cubicBezTo>
                          <a:cubicBezTo>
                            <a:pt x="636552" y="482997"/>
                            <a:pt x="635757" y="462756"/>
                            <a:pt x="634170" y="445294"/>
                          </a:cubicBezTo>
                          <a:cubicBezTo>
                            <a:pt x="632583" y="427832"/>
                            <a:pt x="630996" y="413941"/>
                            <a:pt x="627027" y="400050"/>
                          </a:cubicBezTo>
                          <a:lnTo>
                            <a:pt x="610358" y="361950"/>
                          </a:lnTo>
                          <a:lnTo>
                            <a:pt x="598452" y="333375"/>
                          </a:lnTo>
                          <a:lnTo>
                            <a:pt x="577020" y="300037"/>
                          </a:lnTo>
                          <a:lnTo>
                            <a:pt x="574639" y="340519"/>
                          </a:lnTo>
                          <a:lnTo>
                            <a:pt x="565114" y="402431"/>
                          </a:lnTo>
                          <a:lnTo>
                            <a:pt x="555589" y="445294"/>
                          </a:lnTo>
                          <a:cubicBezTo>
                            <a:pt x="548048" y="458788"/>
                            <a:pt x="528998" y="491728"/>
                            <a:pt x="519870" y="483394"/>
                          </a:cubicBezTo>
                          <a:cubicBezTo>
                            <a:pt x="510742" y="475060"/>
                            <a:pt x="515107" y="418306"/>
                            <a:pt x="500820" y="395287"/>
                          </a:cubicBezTo>
                          <a:lnTo>
                            <a:pt x="457958" y="326231"/>
                          </a:lnTo>
                          <a:cubicBezTo>
                            <a:pt x="444861" y="304403"/>
                            <a:pt x="428589" y="276225"/>
                            <a:pt x="422239" y="264319"/>
                          </a:cubicBezTo>
                          <a:lnTo>
                            <a:pt x="403189" y="228600"/>
                          </a:lnTo>
                          <a:lnTo>
                            <a:pt x="391283" y="195262"/>
                          </a:lnTo>
                          <a:lnTo>
                            <a:pt x="381758" y="164306"/>
                          </a:lnTo>
                          <a:lnTo>
                            <a:pt x="376995" y="130969"/>
                          </a:lnTo>
                          <a:cubicBezTo>
                            <a:pt x="375408" y="120650"/>
                            <a:pt x="370646" y="115491"/>
                            <a:pt x="372233" y="102394"/>
                          </a:cubicBezTo>
                          <a:cubicBezTo>
                            <a:pt x="373820" y="89297"/>
                            <a:pt x="382948" y="63896"/>
                            <a:pt x="386520" y="52387"/>
                          </a:cubicBezTo>
                          <a:lnTo>
                            <a:pt x="393664" y="33337"/>
                          </a:lnTo>
                          <a:cubicBezTo>
                            <a:pt x="396045" y="26987"/>
                            <a:pt x="415492" y="1587"/>
                            <a:pt x="410333" y="0"/>
                          </a:cubicBezTo>
                          <a:lnTo>
                            <a:pt x="362708" y="23812"/>
                          </a:lnTo>
                          <a:lnTo>
                            <a:pt x="305558" y="52387"/>
                          </a:lnTo>
                          <a:lnTo>
                            <a:pt x="269839" y="76200"/>
                          </a:lnTo>
                          <a:lnTo>
                            <a:pt x="215070" y="126206"/>
                          </a:lnTo>
                          <a:lnTo>
                            <a:pt x="176970" y="173831"/>
                          </a:lnTo>
                          <a:lnTo>
                            <a:pt x="146014" y="228600"/>
                          </a:lnTo>
                          <a:lnTo>
                            <a:pt x="134108" y="278606"/>
                          </a:lnTo>
                          <a:lnTo>
                            <a:pt x="129345" y="328612"/>
                          </a:lnTo>
                          <a:cubicBezTo>
                            <a:pt x="128948" y="346074"/>
                            <a:pt x="138474" y="383778"/>
                            <a:pt x="131727" y="383381"/>
                          </a:cubicBezTo>
                          <a:close/>
                        </a:path>
                      </a:pathLst>
                    </a:custGeom>
                    <a:solidFill>
                      <a:srgbClr val="F3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Shape 113">
                      <a:extLst>
                        <a:ext uri="{FF2B5EF4-FFF2-40B4-BE49-F238E27FC236}">
                          <a16:creationId xmlns:a16="http://schemas.microsoft.com/office/drawing/2014/main" id="{8785C92E-C29B-4009-B302-05AB05D1EBD3}"/>
                        </a:ext>
                      </a:extLst>
                    </p:cNvPr>
                    <p:cNvSpPr>
                      <a:spLocks noChangeAspect="1"/>
                    </p:cNvSpPr>
                    <p:nvPr/>
                  </p:nvSpPr>
                  <p:spPr>
                    <a:xfrm>
                      <a:off x="-2594021" y="1363886"/>
                      <a:ext cx="381943" cy="512921"/>
                    </a:xfrm>
                    <a:custGeom>
                      <a:avLst/>
                      <a:gdLst>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28588 w 633413"/>
                        <a:gd name="connsiteY0" fmla="*/ 383381 h 854869"/>
                        <a:gd name="connsiteX1" fmla="*/ 85725 w 633413"/>
                        <a:gd name="connsiteY1" fmla="*/ 326231 h 854869"/>
                        <a:gd name="connsiteX2" fmla="*/ 85725 w 633413"/>
                        <a:gd name="connsiteY2" fmla="*/ 273844 h 854869"/>
                        <a:gd name="connsiteX3" fmla="*/ 30956 w 633413"/>
                        <a:gd name="connsiteY3" fmla="*/ 354806 h 854869"/>
                        <a:gd name="connsiteX4" fmla="*/ 2381 w 633413"/>
                        <a:gd name="connsiteY4" fmla="*/ 457200 h 854869"/>
                        <a:gd name="connsiteX5" fmla="*/ 0 w 633413"/>
                        <a:gd name="connsiteY5" fmla="*/ 564356 h 854869"/>
                        <a:gd name="connsiteX6" fmla="*/ 23813 w 633413"/>
                        <a:gd name="connsiteY6" fmla="*/ 633412 h 854869"/>
                        <a:gd name="connsiteX7" fmla="*/ 52388 w 633413"/>
                        <a:gd name="connsiteY7" fmla="*/ 695325 h 854869"/>
                        <a:gd name="connsiteX8" fmla="*/ 107156 w 633413"/>
                        <a:gd name="connsiteY8" fmla="*/ 757237 h 854869"/>
                        <a:gd name="connsiteX9" fmla="*/ 161925 w 633413"/>
                        <a:gd name="connsiteY9" fmla="*/ 802481 h 854869"/>
                        <a:gd name="connsiteX10" fmla="*/ 242888 w 633413"/>
                        <a:gd name="connsiteY10" fmla="*/ 840581 h 854869"/>
                        <a:gd name="connsiteX11" fmla="*/ 347663 w 633413"/>
                        <a:gd name="connsiteY11" fmla="*/ 854869 h 854869"/>
                        <a:gd name="connsiteX12" fmla="*/ 438150 w 633413"/>
                        <a:gd name="connsiteY12" fmla="*/ 838200 h 854869"/>
                        <a:gd name="connsiteX13" fmla="*/ 495300 w 633413"/>
                        <a:gd name="connsiteY13" fmla="*/ 807244 h 854869"/>
                        <a:gd name="connsiteX14" fmla="*/ 550069 w 633413"/>
                        <a:gd name="connsiteY14" fmla="*/ 766762 h 854869"/>
                        <a:gd name="connsiteX15" fmla="*/ 583406 w 633413"/>
                        <a:gd name="connsiteY15" fmla="*/ 723900 h 854869"/>
                        <a:gd name="connsiteX16" fmla="*/ 616744 w 633413"/>
                        <a:gd name="connsiteY16" fmla="*/ 645319 h 854869"/>
                        <a:gd name="connsiteX17" fmla="*/ 631031 w 633413"/>
                        <a:gd name="connsiteY17" fmla="*/ 576262 h 854869"/>
                        <a:gd name="connsiteX18" fmla="*/ 633413 w 633413"/>
                        <a:gd name="connsiteY18" fmla="*/ 504825 h 854869"/>
                        <a:gd name="connsiteX19" fmla="*/ 631031 w 633413"/>
                        <a:gd name="connsiteY19" fmla="*/ 445294 h 854869"/>
                        <a:gd name="connsiteX20" fmla="*/ 623888 w 633413"/>
                        <a:gd name="connsiteY20" fmla="*/ 400050 h 854869"/>
                        <a:gd name="connsiteX21" fmla="*/ 607219 w 633413"/>
                        <a:gd name="connsiteY21" fmla="*/ 361950 h 854869"/>
                        <a:gd name="connsiteX22" fmla="*/ 595313 w 633413"/>
                        <a:gd name="connsiteY22" fmla="*/ 333375 h 854869"/>
                        <a:gd name="connsiteX23" fmla="*/ 573881 w 633413"/>
                        <a:gd name="connsiteY23" fmla="*/ 300037 h 854869"/>
                        <a:gd name="connsiteX24" fmla="*/ 571500 w 633413"/>
                        <a:gd name="connsiteY24" fmla="*/ 340519 h 854869"/>
                        <a:gd name="connsiteX25" fmla="*/ 561975 w 633413"/>
                        <a:gd name="connsiteY25" fmla="*/ 402431 h 854869"/>
                        <a:gd name="connsiteX26" fmla="*/ 552450 w 633413"/>
                        <a:gd name="connsiteY26" fmla="*/ 445294 h 854869"/>
                        <a:gd name="connsiteX27" fmla="*/ 516731 w 633413"/>
                        <a:gd name="connsiteY27" fmla="*/ 483394 h 854869"/>
                        <a:gd name="connsiteX28" fmla="*/ 497681 w 633413"/>
                        <a:gd name="connsiteY28" fmla="*/ 395287 h 854869"/>
                        <a:gd name="connsiteX29" fmla="*/ 454819 w 633413"/>
                        <a:gd name="connsiteY29" fmla="*/ 326231 h 854869"/>
                        <a:gd name="connsiteX30" fmla="*/ 419100 w 633413"/>
                        <a:gd name="connsiteY30" fmla="*/ 264319 h 854869"/>
                        <a:gd name="connsiteX31" fmla="*/ 400050 w 633413"/>
                        <a:gd name="connsiteY31" fmla="*/ 228600 h 854869"/>
                        <a:gd name="connsiteX32" fmla="*/ 388144 w 633413"/>
                        <a:gd name="connsiteY32" fmla="*/ 195262 h 854869"/>
                        <a:gd name="connsiteX33" fmla="*/ 378619 w 633413"/>
                        <a:gd name="connsiteY33" fmla="*/ 164306 h 854869"/>
                        <a:gd name="connsiteX34" fmla="*/ 373856 w 633413"/>
                        <a:gd name="connsiteY34" fmla="*/ 130969 h 854869"/>
                        <a:gd name="connsiteX35" fmla="*/ 369094 w 633413"/>
                        <a:gd name="connsiteY35" fmla="*/ 102394 h 854869"/>
                        <a:gd name="connsiteX36" fmla="*/ 383381 w 633413"/>
                        <a:gd name="connsiteY36" fmla="*/ 52387 h 854869"/>
                        <a:gd name="connsiteX37" fmla="*/ 390525 w 633413"/>
                        <a:gd name="connsiteY37" fmla="*/ 33337 h 854869"/>
                        <a:gd name="connsiteX38" fmla="*/ 407194 w 633413"/>
                        <a:gd name="connsiteY38" fmla="*/ 0 h 854869"/>
                        <a:gd name="connsiteX39" fmla="*/ 359569 w 633413"/>
                        <a:gd name="connsiteY39" fmla="*/ 23812 h 854869"/>
                        <a:gd name="connsiteX40" fmla="*/ 302419 w 633413"/>
                        <a:gd name="connsiteY40" fmla="*/ 52387 h 854869"/>
                        <a:gd name="connsiteX41" fmla="*/ 266700 w 633413"/>
                        <a:gd name="connsiteY41" fmla="*/ 76200 h 854869"/>
                        <a:gd name="connsiteX42" fmla="*/ 211931 w 633413"/>
                        <a:gd name="connsiteY42" fmla="*/ 126206 h 854869"/>
                        <a:gd name="connsiteX43" fmla="*/ 173831 w 633413"/>
                        <a:gd name="connsiteY43" fmla="*/ 173831 h 854869"/>
                        <a:gd name="connsiteX44" fmla="*/ 142875 w 633413"/>
                        <a:gd name="connsiteY44" fmla="*/ 228600 h 854869"/>
                        <a:gd name="connsiteX45" fmla="*/ 130969 w 633413"/>
                        <a:gd name="connsiteY45" fmla="*/ 278606 h 854869"/>
                        <a:gd name="connsiteX46" fmla="*/ 126206 w 633413"/>
                        <a:gd name="connsiteY46" fmla="*/ 328612 h 854869"/>
                        <a:gd name="connsiteX47" fmla="*/ 128588 w 633413"/>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6552"/>
                        <a:gd name="connsiteY0" fmla="*/ 383381 h 854869"/>
                        <a:gd name="connsiteX1" fmla="*/ 88864 w 636552"/>
                        <a:gd name="connsiteY1" fmla="*/ 326231 h 854869"/>
                        <a:gd name="connsiteX2" fmla="*/ 88864 w 636552"/>
                        <a:gd name="connsiteY2" fmla="*/ 273844 h 854869"/>
                        <a:gd name="connsiteX3" fmla="*/ 34095 w 636552"/>
                        <a:gd name="connsiteY3" fmla="*/ 354806 h 854869"/>
                        <a:gd name="connsiteX4" fmla="*/ 5520 w 636552"/>
                        <a:gd name="connsiteY4" fmla="*/ 457200 h 854869"/>
                        <a:gd name="connsiteX5" fmla="*/ 3139 w 636552"/>
                        <a:gd name="connsiteY5" fmla="*/ 564356 h 854869"/>
                        <a:gd name="connsiteX6" fmla="*/ 26952 w 636552"/>
                        <a:gd name="connsiteY6" fmla="*/ 633412 h 854869"/>
                        <a:gd name="connsiteX7" fmla="*/ 55527 w 636552"/>
                        <a:gd name="connsiteY7" fmla="*/ 695325 h 854869"/>
                        <a:gd name="connsiteX8" fmla="*/ 110295 w 636552"/>
                        <a:gd name="connsiteY8" fmla="*/ 757237 h 854869"/>
                        <a:gd name="connsiteX9" fmla="*/ 165064 w 636552"/>
                        <a:gd name="connsiteY9" fmla="*/ 802481 h 854869"/>
                        <a:gd name="connsiteX10" fmla="*/ 246027 w 636552"/>
                        <a:gd name="connsiteY10" fmla="*/ 840581 h 854869"/>
                        <a:gd name="connsiteX11" fmla="*/ 350802 w 636552"/>
                        <a:gd name="connsiteY11" fmla="*/ 854869 h 854869"/>
                        <a:gd name="connsiteX12" fmla="*/ 441289 w 636552"/>
                        <a:gd name="connsiteY12" fmla="*/ 838200 h 854869"/>
                        <a:gd name="connsiteX13" fmla="*/ 498439 w 636552"/>
                        <a:gd name="connsiteY13" fmla="*/ 807244 h 854869"/>
                        <a:gd name="connsiteX14" fmla="*/ 553208 w 636552"/>
                        <a:gd name="connsiteY14" fmla="*/ 766762 h 854869"/>
                        <a:gd name="connsiteX15" fmla="*/ 586545 w 636552"/>
                        <a:gd name="connsiteY15" fmla="*/ 723900 h 854869"/>
                        <a:gd name="connsiteX16" fmla="*/ 619883 w 636552"/>
                        <a:gd name="connsiteY16" fmla="*/ 645319 h 854869"/>
                        <a:gd name="connsiteX17" fmla="*/ 634170 w 636552"/>
                        <a:gd name="connsiteY17" fmla="*/ 576262 h 854869"/>
                        <a:gd name="connsiteX18" fmla="*/ 636552 w 636552"/>
                        <a:gd name="connsiteY18" fmla="*/ 504825 h 854869"/>
                        <a:gd name="connsiteX19" fmla="*/ 634170 w 636552"/>
                        <a:gd name="connsiteY19" fmla="*/ 445294 h 854869"/>
                        <a:gd name="connsiteX20" fmla="*/ 627027 w 636552"/>
                        <a:gd name="connsiteY20" fmla="*/ 400050 h 854869"/>
                        <a:gd name="connsiteX21" fmla="*/ 610358 w 636552"/>
                        <a:gd name="connsiteY21" fmla="*/ 361950 h 854869"/>
                        <a:gd name="connsiteX22" fmla="*/ 598452 w 636552"/>
                        <a:gd name="connsiteY22" fmla="*/ 333375 h 854869"/>
                        <a:gd name="connsiteX23" fmla="*/ 577020 w 636552"/>
                        <a:gd name="connsiteY23" fmla="*/ 300037 h 854869"/>
                        <a:gd name="connsiteX24" fmla="*/ 574639 w 636552"/>
                        <a:gd name="connsiteY24" fmla="*/ 340519 h 854869"/>
                        <a:gd name="connsiteX25" fmla="*/ 565114 w 636552"/>
                        <a:gd name="connsiteY25" fmla="*/ 402431 h 854869"/>
                        <a:gd name="connsiteX26" fmla="*/ 555589 w 636552"/>
                        <a:gd name="connsiteY26" fmla="*/ 445294 h 854869"/>
                        <a:gd name="connsiteX27" fmla="*/ 519870 w 636552"/>
                        <a:gd name="connsiteY27" fmla="*/ 483394 h 854869"/>
                        <a:gd name="connsiteX28" fmla="*/ 500820 w 636552"/>
                        <a:gd name="connsiteY28" fmla="*/ 395287 h 854869"/>
                        <a:gd name="connsiteX29" fmla="*/ 457958 w 636552"/>
                        <a:gd name="connsiteY29" fmla="*/ 326231 h 854869"/>
                        <a:gd name="connsiteX30" fmla="*/ 422239 w 636552"/>
                        <a:gd name="connsiteY30" fmla="*/ 264319 h 854869"/>
                        <a:gd name="connsiteX31" fmla="*/ 403189 w 636552"/>
                        <a:gd name="connsiteY31" fmla="*/ 228600 h 854869"/>
                        <a:gd name="connsiteX32" fmla="*/ 391283 w 636552"/>
                        <a:gd name="connsiteY32" fmla="*/ 195262 h 854869"/>
                        <a:gd name="connsiteX33" fmla="*/ 381758 w 636552"/>
                        <a:gd name="connsiteY33" fmla="*/ 164306 h 854869"/>
                        <a:gd name="connsiteX34" fmla="*/ 376995 w 636552"/>
                        <a:gd name="connsiteY34" fmla="*/ 130969 h 854869"/>
                        <a:gd name="connsiteX35" fmla="*/ 372233 w 636552"/>
                        <a:gd name="connsiteY35" fmla="*/ 102394 h 854869"/>
                        <a:gd name="connsiteX36" fmla="*/ 386520 w 636552"/>
                        <a:gd name="connsiteY36" fmla="*/ 52387 h 854869"/>
                        <a:gd name="connsiteX37" fmla="*/ 393664 w 636552"/>
                        <a:gd name="connsiteY37" fmla="*/ 33337 h 854869"/>
                        <a:gd name="connsiteX38" fmla="*/ 410333 w 636552"/>
                        <a:gd name="connsiteY38" fmla="*/ 0 h 854869"/>
                        <a:gd name="connsiteX39" fmla="*/ 362708 w 636552"/>
                        <a:gd name="connsiteY39" fmla="*/ 23812 h 854869"/>
                        <a:gd name="connsiteX40" fmla="*/ 305558 w 636552"/>
                        <a:gd name="connsiteY40" fmla="*/ 52387 h 854869"/>
                        <a:gd name="connsiteX41" fmla="*/ 269839 w 636552"/>
                        <a:gd name="connsiteY41" fmla="*/ 76200 h 854869"/>
                        <a:gd name="connsiteX42" fmla="*/ 215070 w 636552"/>
                        <a:gd name="connsiteY42" fmla="*/ 126206 h 854869"/>
                        <a:gd name="connsiteX43" fmla="*/ 176970 w 636552"/>
                        <a:gd name="connsiteY43" fmla="*/ 173831 h 854869"/>
                        <a:gd name="connsiteX44" fmla="*/ 146014 w 636552"/>
                        <a:gd name="connsiteY44" fmla="*/ 228600 h 854869"/>
                        <a:gd name="connsiteX45" fmla="*/ 134108 w 636552"/>
                        <a:gd name="connsiteY45" fmla="*/ 278606 h 854869"/>
                        <a:gd name="connsiteX46" fmla="*/ 129345 w 636552"/>
                        <a:gd name="connsiteY46" fmla="*/ 328612 h 854869"/>
                        <a:gd name="connsiteX47" fmla="*/ 131727 w 636552"/>
                        <a:gd name="connsiteY47" fmla="*/ 383381 h 854869"/>
                        <a:gd name="connsiteX0" fmla="*/ 131727 w 637146"/>
                        <a:gd name="connsiteY0" fmla="*/ 383381 h 854869"/>
                        <a:gd name="connsiteX1" fmla="*/ 88864 w 637146"/>
                        <a:gd name="connsiteY1" fmla="*/ 326231 h 854869"/>
                        <a:gd name="connsiteX2" fmla="*/ 88864 w 637146"/>
                        <a:gd name="connsiteY2" fmla="*/ 273844 h 854869"/>
                        <a:gd name="connsiteX3" fmla="*/ 34095 w 637146"/>
                        <a:gd name="connsiteY3" fmla="*/ 354806 h 854869"/>
                        <a:gd name="connsiteX4" fmla="*/ 5520 w 637146"/>
                        <a:gd name="connsiteY4" fmla="*/ 457200 h 854869"/>
                        <a:gd name="connsiteX5" fmla="*/ 3139 w 637146"/>
                        <a:gd name="connsiteY5" fmla="*/ 564356 h 854869"/>
                        <a:gd name="connsiteX6" fmla="*/ 26952 w 637146"/>
                        <a:gd name="connsiteY6" fmla="*/ 633412 h 854869"/>
                        <a:gd name="connsiteX7" fmla="*/ 55527 w 637146"/>
                        <a:gd name="connsiteY7" fmla="*/ 695325 h 854869"/>
                        <a:gd name="connsiteX8" fmla="*/ 110295 w 637146"/>
                        <a:gd name="connsiteY8" fmla="*/ 757237 h 854869"/>
                        <a:gd name="connsiteX9" fmla="*/ 165064 w 637146"/>
                        <a:gd name="connsiteY9" fmla="*/ 802481 h 854869"/>
                        <a:gd name="connsiteX10" fmla="*/ 246027 w 637146"/>
                        <a:gd name="connsiteY10" fmla="*/ 840581 h 854869"/>
                        <a:gd name="connsiteX11" fmla="*/ 350802 w 637146"/>
                        <a:gd name="connsiteY11" fmla="*/ 854869 h 854869"/>
                        <a:gd name="connsiteX12" fmla="*/ 441289 w 637146"/>
                        <a:gd name="connsiteY12" fmla="*/ 838200 h 854869"/>
                        <a:gd name="connsiteX13" fmla="*/ 498439 w 637146"/>
                        <a:gd name="connsiteY13" fmla="*/ 807244 h 854869"/>
                        <a:gd name="connsiteX14" fmla="*/ 553208 w 637146"/>
                        <a:gd name="connsiteY14" fmla="*/ 766762 h 854869"/>
                        <a:gd name="connsiteX15" fmla="*/ 586545 w 637146"/>
                        <a:gd name="connsiteY15" fmla="*/ 723900 h 854869"/>
                        <a:gd name="connsiteX16" fmla="*/ 619883 w 637146"/>
                        <a:gd name="connsiteY16" fmla="*/ 645319 h 854869"/>
                        <a:gd name="connsiteX17" fmla="*/ 634170 w 637146"/>
                        <a:gd name="connsiteY17" fmla="*/ 576262 h 854869"/>
                        <a:gd name="connsiteX18" fmla="*/ 636552 w 637146"/>
                        <a:gd name="connsiteY18" fmla="*/ 504825 h 854869"/>
                        <a:gd name="connsiteX19" fmla="*/ 634170 w 637146"/>
                        <a:gd name="connsiteY19" fmla="*/ 445294 h 854869"/>
                        <a:gd name="connsiteX20" fmla="*/ 627027 w 637146"/>
                        <a:gd name="connsiteY20" fmla="*/ 400050 h 854869"/>
                        <a:gd name="connsiteX21" fmla="*/ 610358 w 637146"/>
                        <a:gd name="connsiteY21" fmla="*/ 361950 h 854869"/>
                        <a:gd name="connsiteX22" fmla="*/ 598452 w 637146"/>
                        <a:gd name="connsiteY22" fmla="*/ 333375 h 854869"/>
                        <a:gd name="connsiteX23" fmla="*/ 577020 w 637146"/>
                        <a:gd name="connsiteY23" fmla="*/ 300037 h 854869"/>
                        <a:gd name="connsiteX24" fmla="*/ 574639 w 637146"/>
                        <a:gd name="connsiteY24" fmla="*/ 340519 h 854869"/>
                        <a:gd name="connsiteX25" fmla="*/ 565114 w 637146"/>
                        <a:gd name="connsiteY25" fmla="*/ 402431 h 854869"/>
                        <a:gd name="connsiteX26" fmla="*/ 555589 w 637146"/>
                        <a:gd name="connsiteY26" fmla="*/ 445294 h 854869"/>
                        <a:gd name="connsiteX27" fmla="*/ 519870 w 637146"/>
                        <a:gd name="connsiteY27" fmla="*/ 483394 h 854869"/>
                        <a:gd name="connsiteX28" fmla="*/ 500820 w 637146"/>
                        <a:gd name="connsiteY28" fmla="*/ 395287 h 854869"/>
                        <a:gd name="connsiteX29" fmla="*/ 457958 w 637146"/>
                        <a:gd name="connsiteY29" fmla="*/ 326231 h 854869"/>
                        <a:gd name="connsiteX30" fmla="*/ 422239 w 637146"/>
                        <a:gd name="connsiteY30" fmla="*/ 264319 h 854869"/>
                        <a:gd name="connsiteX31" fmla="*/ 403189 w 637146"/>
                        <a:gd name="connsiteY31" fmla="*/ 228600 h 854869"/>
                        <a:gd name="connsiteX32" fmla="*/ 391283 w 637146"/>
                        <a:gd name="connsiteY32" fmla="*/ 195262 h 854869"/>
                        <a:gd name="connsiteX33" fmla="*/ 381758 w 637146"/>
                        <a:gd name="connsiteY33" fmla="*/ 164306 h 854869"/>
                        <a:gd name="connsiteX34" fmla="*/ 376995 w 637146"/>
                        <a:gd name="connsiteY34" fmla="*/ 130969 h 854869"/>
                        <a:gd name="connsiteX35" fmla="*/ 372233 w 637146"/>
                        <a:gd name="connsiteY35" fmla="*/ 102394 h 854869"/>
                        <a:gd name="connsiteX36" fmla="*/ 386520 w 637146"/>
                        <a:gd name="connsiteY36" fmla="*/ 52387 h 854869"/>
                        <a:gd name="connsiteX37" fmla="*/ 393664 w 637146"/>
                        <a:gd name="connsiteY37" fmla="*/ 33337 h 854869"/>
                        <a:gd name="connsiteX38" fmla="*/ 410333 w 637146"/>
                        <a:gd name="connsiteY38" fmla="*/ 0 h 854869"/>
                        <a:gd name="connsiteX39" fmla="*/ 362708 w 637146"/>
                        <a:gd name="connsiteY39" fmla="*/ 23812 h 854869"/>
                        <a:gd name="connsiteX40" fmla="*/ 305558 w 637146"/>
                        <a:gd name="connsiteY40" fmla="*/ 52387 h 854869"/>
                        <a:gd name="connsiteX41" fmla="*/ 269839 w 637146"/>
                        <a:gd name="connsiteY41" fmla="*/ 76200 h 854869"/>
                        <a:gd name="connsiteX42" fmla="*/ 215070 w 637146"/>
                        <a:gd name="connsiteY42" fmla="*/ 126206 h 854869"/>
                        <a:gd name="connsiteX43" fmla="*/ 176970 w 637146"/>
                        <a:gd name="connsiteY43" fmla="*/ 173831 h 854869"/>
                        <a:gd name="connsiteX44" fmla="*/ 146014 w 637146"/>
                        <a:gd name="connsiteY44" fmla="*/ 228600 h 854869"/>
                        <a:gd name="connsiteX45" fmla="*/ 134108 w 637146"/>
                        <a:gd name="connsiteY45" fmla="*/ 278606 h 854869"/>
                        <a:gd name="connsiteX46" fmla="*/ 129345 w 637146"/>
                        <a:gd name="connsiteY46" fmla="*/ 328612 h 854869"/>
                        <a:gd name="connsiteX47" fmla="*/ 131727 w 637146"/>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 name="connsiteX0" fmla="*/ 131727 w 636571"/>
                        <a:gd name="connsiteY0" fmla="*/ 383381 h 854869"/>
                        <a:gd name="connsiteX1" fmla="*/ 88864 w 636571"/>
                        <a:gd name="connsiteY1" fmla="*/ 326231 h 854869"/>
                        <a:gd name="connsiteX2" fmla="*/ 88864 w 636571"/>
                        <a:gd name="connsiteY2" fmla="*/ 273844 h 854869"/>
                        <a:gd name="connsiteX3" fmla="*/ 34095 w 636571"/>
                        <a:gd name="connsiteY3" fmla="*/ 354806 h 854869"/>
                        <a:gd name="connsiteX4" fmla="*/ 5520 w 636571"/>
                        <a:gd name="connsiteY4" fmla="*/ 457200 h 854869"/>
                        <a:gd name="connsiteX5" fmla="*/ 3139 w 636571"/>
                        <a:gd name="connsiteY5" fmla="*/ 564356 h 854869"/>
                        <a:gd name="connsiteX6" fmla="*/ 26952 w 636571"/>
                        <a:gd name="connsiteY6" fmla="*/ 633412 h 854869"/>
                        <a:gd name="connsiteX7" fmla="*/ 55527 w 636571"/>
                        <a:gd name="connsiteY7" fmla="*/ 695325 h 854869"/>
                        <a:gd name="connsiteX8" fmla="*/ 110295 w 636571"/>
                        <a:gd name="connsiteY8" fmla="*/ 757237 h 854869"/>
                        <a:gd name="connsiteX9" fmla="*/ 165064 w 636571"/>
                        <a:gd name="connsiteY9" fmla="*/ 802481 h 854869"/>
                        <a:gd name="connsiteX10" fmla="*/ 246027 w 636571"/>
                        <a:gd name="connsiteY10" fmla="*/ 840581 h 854869"/>
                        <a:gd name="connsiteX11" fmla="*/ 350802 w 636571"/>
                        <a:gd name="connsiteY11" fmla="*/ 854869 h 854869"/>
                        <a:gd name="connsiteX12" fmla="*/ 441289 w 636571"/>
                        <a:gd name="connsiteY12" fmla="*/ 838200 h 854869"/>
                        <a:gd name="connsiteX13" fmla="*/ 498439 w 636571"/>
                        <a:gd name="connsiteY13" fmla="*/ 807244 h 854869"/>
                        <a:gd name="connsiteX14" fmla="*/ 553208 w 636571"/>
                        <a:gd name="connsiteY14" fmla="*/ 766762 h 854869"/>
                        <a:gd name="connsiteX15" fmla="*/ 586545 w 636571"/>
                        <a:gd name="connsiteY15" fmla="*/ 723900 h 854869"/>
                        <a:gd name="connsiteX16" fmla="*/ 619883 w 636571"/>
                        <a:gd name="connsiteY16" fmla="*/ 645319 h 854869"/>
                        <a:gd name="connsiteX17" fmla="*/ 634170 w 636571"/>
                        <a:gd name="connsiteY17" fmla="*/ 576262 h 854869"/>
                        <a:gd name="connsiteX18" fmla="*/ 636552 w 636571"/>
                        <a:gd name="connsiteY18" fmla="*/ 504825 h 854869"/>
                        <a:gd name="connsiteX19" fmla="*/ 634170 w 636571"/>
                        <a:gd name="connsiteY19" fmla="*/ 445294 h 854869"/>
                        <a:gd name="connsiteX20" fmla="*/ 627027 w 636571"/>
                        <a:gd name="connsiteY20" fmla="*/ 400050 h 854869"/>
                        <a:gd name="connsiteX21" fmla="*/ 610358 w 636571"/>
                        <a:gd name="connsiteY21" fmla="*/ 361950 h 854869"/>
                        <a:gd name="connsiteX22" fmla="*/ 598452 w 636571"/>
                        <a:gd name="connsiteY22" fmla="*/ 333375 h 854869"/>
                        <a:gd name="connsiteX23" fmla="*/ 577020 w 636571"/>
                        <a:gd name="connsiteY23" fmla="*/ 300037 h 854869"/>
                        <a:gd name="connsiteX24" fmla="*/ 574639 w 636571"/>
                        <a:gd name="connsiteY24" fmla="*/ 340519 h 854869"/>
                        <a:gd name="connsiteX25" fmla="*/ 565114 w 636571"/>
                        <a:gd name="connsiteY25" fmla="*/ 402431 h 854869"/>
                        <a:gd name="connsiteX26" fmla="*/ 555589 w 636571"/>
                        <a:gd name="connsiteY26" fmla="*/ 445294 h 854869"/>
                        <a:gd name="connsiteX27" fmla="*/ 519870 w 636571"/>
                        <a:gd name="connsiteY27" fmla="*/ 483394 h 854869"/>
                        <a:gd name="connsiteX28" fmla="*/ 500820 w 636571"/>
                        <a:gd name="connsiteY28" fmla="*/ 395287 h 854869"/>
                        <a:gd name="connsiteX29" fmla="*/ 457958 w 636571"/>
                        <a:gd name="connsiteY29" fmla="*/ 326231 h 854869"/>
                        <a:gd name="connsiteX30" fmla="*/ 422239 w 636571"/>
                        <a:gd name="connsiteY30" fmla="*/ 264319 h 854869"/>
                        <a:gd name="connsiteX31" fmla="*/ 403189 w 636571"/>
                        <a:gd name="connsiteY31" fmla="*/ 228600 h 854869"/>
                        <a:gd name="connsiteX32" fmla="*/ 391283 w 636571"/>
                        <a:gd name="connsiteY32" fmla="*/ 195262 h 854869"/>
                        <a:gd name="connsiteX33" fmla="*/ 381758 w 636571"/>
                        <a:gd name="connsiteY33" fmla="*/ 164306 h 854869"/>
                        <a:gd name="connsiteX34" fmla="*/ 376995 w 636571"/>
                        <a:gd name="connsiteY34" fmla="*/ 130969 h 854869"/>
                        <a:gd name="connsiteX35" fmla="*/ 372233 w 636571"/>
                        <a:gd name="connsiteY35" fmla="*/ 102394 h 854869"/>
                        <a:gd name="connsiteX36" fmla="*/ 386520 w 636571"/>
                        <a:gd name="connsiteY36" fmla="*/ 52387 h 854869"/>
                        <a:gd name="connsiteX37" fmla="*/ 393664 w 636571"/>
                        <a:gd name="connsiteY37" fmla="*/ 33337 h 854869"/>
                        <a:gd name="connsiteX38" fmla="*/ 410333 w 636571"/>
                        <a:gd name="connsiteY38" fmla="*/ 0 h 854869"/>
                        <a:gd name="connsiteX39" fmla="*/ 362708 w 636571"/>
                        <a:gd name="connsiteY39" fmla="*/ 23812 h 854869"/>
                        <a:gd name="connsiteX40" fmla="*/ 305558 w 636571"/>
                        <a:gd name="connsiteY40" fmla="*/ 52387 h 854869"/>
                        <a:gd name="connsiteX41" fmla="*/ 269839 w 636571"/>
                        <a:gd name="connsiteY41" fmla="*/ 76200 h 854869"/>
                        <a:gd name="connsiteX42" fmla="*/ 215070 w 636571"/>
                        <a:gd name="connsiteY42" fmla="*/ 126206 h 854869"/>
                        <a:gd name="connsiteX43" fmla="*/ 176970 w 636571"/>
                        <a:gd name="connsiteY43" fmla="*/ 173831 h 854869"/>
                        <a:gd name="connsiteX44" fmla="*/ 146014 w 636571"/>
                        <a:gd name="connsiteY44" fmla="*/ 228600 h 854869"/>
                        <a:gd name="connsiteX45" fmla="*/ 134108 w 636571"/>
                        <a:gd name="connsiteY45" fmla="*/ 278606 h 854869"/>
                        <a:gd name="connsiteX46" fmla="*/ 129345 w 636571"/>
                        <a:gd name="connsiteY46" fmla="*/ 328612 h 854869"/>
                        <a:gd name="connsiteX47" fmla="*/ 131727 w 636571"/>
                        <a:gd name="connsiteY47" fmla="*/ 383381 h 8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6571" h="854869">
                          <a:moveTo>
                            <a:pt x="131727" y="383381"/>
                          </a:moveTo>
                          <a:cubicBezTo>
                            <a:pt x="124980" y="382984"/>
                            <a:pt x="88864" y="343693"/>
                            <a:pt x="88864" y="326231"/>
                          </a:cubicBezTo>
                          <a:lnTo>
                            <a:pt x="88864" y="273844"/>
                          </a:lnTo>
                          <a:cubicBezTo>
                            <a:pt x="79736" y="278606"/>
                            <a:pt x="47986" y="324247"/>
                            <a:pt x="34095" y="354806"/>
                          </a:cubicBezTo>
                          <a:cubicBezTo>
                            <a:pt x="20204" y="385365"/>
                            <a:pt x="6314" y="421481"/>
                            <a:pt x="5520" y="457200"/>
                          </a:cubicBezTo>
                          <a:cubicBezTo>
                            <a:pt x="4726" y="492919"/>
                            <a:pt x="-4799" y="541337"/>
                            <a:pt x="3139" y="564356"/>
                          </a:cubicBezTo>
                          <a:lnTo>
                            <a:pt x="26952" y="633412"/>
                          </a:lnTo>
                          <a:cubicBezTo>
                            <a:pt x="35683" y="655240"/>
                            <a:pt x="37271" y="674688"/>
                            <a:pt x="55527" y="695325"/>
                          </a:cubicBezTo>
                          <a:lnTo>
                            <a:pt x="110295" y="757237"/>
                          </a:lnTo>
                          <a:cubicBezTo>
                            <a:pt x="128551" y="777874"/>
                            <a:pt x="142442" y="788590"/>
                            <a:pt x="165064" y="802481"/>
                          </a:cubicBezTo>
                          <a:lnTo>
                            <a:pt x="246027" y="840581"/>
                          </a:lnTo>
                          <a:lnTo>
                            <a:pt x="350802" y="854869"/>
                          </a:lnTo>
                          <a:lnTo>
                            <a:pt x="441289" y="838200"/>
                          </a:lnTo>
                          <a:cubicBezTo>
                            <a:pt x="465895" y="830263"/>
                            <a:pt x="479786" y="819150"/>
                            <a:pt x="498439" y="807244"/>
                          </a:cubicBezTo>
                          <a:cubicBezTo>
                            <a:pt x="517092" y="795338"/>
                            <a:pt x="542096" y="781049"/>
                            <a:pt x="553208" y="766762"/>
                          </a:cubicBezTo>
                          <a:lnTo>
                            <a:pt x="586545" y="723900"/>
                          </a:lnTo>
                          <a:cubicBezTo>
                            <a:pt x="597658" y="703660"/>
                            <a:pt x="615121" y="668338"/>
                            <a:pt x="619883" y="645319"/>
                          </a:cubicBezTo>
                          <a:lnTo>
                            <a:pt x="634170" y="576262"/>
                          </a:lnTo>
                          <a:cubicBezTo>
                            <a:pt x="636948" y="552846"/>
                            <a:pt x="636552" y="526653"/>
                            <a:pt x="636552" y="504825"/>
                          </a:cubicBezTo>
                          <a:cubicBezTo>
                            <a:pt x="636552" y="482997"/>
                            <a:pt x="635757" y="462756"/>
                            <a:pt x="634170" y="445294"/>
                          </a:cubicBezTo>
                          <a:cubicBezTo>
                            <a:pt x="632583" y="427832"/>
                            <a:pt x="630996" y="413941"/>
                            <a:pt x="627027" y="400050"/>
                          </a:cubicBezTo>
                          <a:lnTo>
                            <a:pt x="610358" y="361950"/>
                          </a:lnTo>
                          <a:lnTo>
                            <a:pt x="598452" y="333375"/>
                          </a:lnTo>
                          <a:lnTo>
                            <a:pt x="577020" y="300037"/>
                          </a:lnTo>
                          <a:lnTo>
                            <a:pt x="574639" y="340519"/>
                          </a:lnTo>
                          <a:lnTo>
                            <a:pt x="565114" y="402431"/>
                          </a:lnTo>
                          <a:lnTo>
                            <a:pt x="555589" y="445294"/>
                          </a:lnTo>
                          <a:cubicBezTo>
                            <a:pt x="548048" y="458788"/>
                            <a:pt x="528998" y="491728"/>
                            <a:pt x="519870" y="483394"/>
                          </a:cubicBezTo>
                          <a:cubicBezTo>
                            <a:pt x="510742" y="475060"/>
                            <a:pt x="515107" y="418306"/>
                            <a:pt x="500820" y="395287"/>
                          </a:cubicBezTo>
                          <a:lnTo>
                            <a:pt x="457958" y="326231"/>
                          </a:lnTo>
                          <a:cubicBezTo>
                            <a:pt x="444861" y="304403"/>
                            <a:pt x="428589" y="276225"/>
                            <a:pt x="422239" y="264319"/>
                          </a:cubicBezTo>
                          <a:lnTo>
                            <a:pt x="403189" y="228600"/>
                          </a:lnTo>
                          <a:lnTo>
                            <a:pt x="391283" y="195262"/>
                          </a:lnTo>
                          <a:lnTo>
                            <a:pt x="381758" y="164306"/>
                          </a:lnTo>
                          <a:lnTo>
                            <a:pt x="376995" y="130969"/>
                          </a:lnTo>
                          <a:cubicBezTo>
                            <a:pt x="375408" y="120650"/>
                            <a:pt x="370646" y="115491"/>
                            <a:pt x="372233" y="102394"/>
                          </a:cubicBezTo>
                          <a:cubicBezTo>
                            <a:pt x="373820" y="89297"/>
                            <a:pt x="382948" y="63896"/>
                            <a:pt x="386520" y="52387"/>
                          </a:cubicBezTo>
                          <a:lnTo>
                            <a:pt x="393664" y="33337"/>
                          </a:lnTo>
                          <a:cubicBezTo>
                            <a:pt x="396045" y="26987"/>
                            <a:pt x="415492" y="1587"/>
                            <a:pt x="410333" y="0"/>
                          </a:cubicBezTo>
                          <a:lnTo>
                            <a:pt x="362708" y="23812"/>
                          </a:lnTo>
                          <a:lnTo>
                            <a:pt x="305558" y="52387"/>
                          </a:lnTo>
                          <a:lnTo>
                            <a:pt x="269839" y="76200"/>
                          </a:lnTo>
                          <a:lnTo>
                            <a:pt x="215070" y="126206"/>
                          </a:lnTo>
                          <a:lnTo>
                            <a:pt x="176970" y="173831"/>
                          </a:lnTo>
                          <a:lnTo>
                            <a:pt x="146014" y="228600"/>
                          </a:lnTo>
                          <a:lnTo>
                            <a:pt x="134108" y="278606"/>
                          </a:lnTo>
                          <a:lnTo>
                            <a:pt x="129345" y="328612"/>
                          </a:lnTo>
                          <a:cubicBezTo>
                            <a:pt x="128948" y="346074"/>
                            <a:pt x="138474" y="383778"/>
                            <a:pt x="131727" y="383381"/>
                          </a:cubicBezTo>
                          <a:close/>
                        </a:path>
                      </a:pathLst>
                    </a:custGeom>
                    <a:solidFill>
                      <a:srgbClr val="FFD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1" name="Oval 114">
                    <a:extLst>
                      <a:ext uri="{FF2B5EF4-FFF2-40B4-BE49-F238E27FC236}">
                        <a16:creationId xmlns:a16="http://schemas.microsoft.com/office/drawing/2014/main" id="{8BD99042-8E04-439A-A09E-F73B065023D7}"/>
                      </a:ext>
                    </a:extLst>
                  </p:cNvPr>
                  <p:cNvSpPr>
                    <a:spLocks noChangeAspect="1"/>
                  </p:cNvSpPr>
                  <p:nvPr/>
                </p:nvSpPr>
                <p:spPr>
                  <a:xfrm>
                    <a:off x="3231223" y="5626683"/>
                    <a:ext cx="673200" cy="673200"/>
                  </a:xfrm>
                  <a:prstGeom prst="ellipse">
                    <a:avLst/>
                  </a:prstGeom>
                  <a:solidFill>
                    <a:schemeClr val="bg1">
                      <a:alpha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2" name="Straight Connector 115">
                    <a:extLst>
                      <a:ext uri="{FF2B5EF4-FFF2-40B4-BE49-F238E27FC236}">
                        <a16:creationId xmlns:a16="http://schemas.microsoft.com/office/drawing/2014/main" id="{EEDB0AE7-3B34-44CA-809E-4FF53657CDC1}"/>
                      </a:ext>
                    </a:extLst>
                  </p:cNvPr>
                  <p:cNvCxnSpPr>
                    <a:cxnSpLocks/>
                  </p:cNvCxnSpPr>
                  <p:nvPr/>
                </p:nvCxnSpPr>
                <p:spPr>
                  <a:xfrm rot="13500000">
                    <a:off x="3231223" y="5963283"/>
                    <a:ext cx="673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3" name="Group 116">
                    <a:extLst>
                      <a:ext uri="{FF2B5EF4-FFF2-40B4-BE49-F238E27FC236}">
                        <a16:creationId xmlns:a16="http://schemas.microsoft.com/office/drawing/2014/main" id="{01153F0D-AFD7-43E2-A10A-C2643DC0C8DD}"/>
                      </a:ext>
                    </a:extLst>
                  </p:cNvPr>
                  <p:cNvGrpSpPr>
                    <a:grpSpLocks noChangeAspect="1"/>
                  </p:cNvGrpSpPr>
                  <p:nvPr/>
                </p:nvGrpSpPr>
                <p:grpSpPr>
                  <a:xfrm>
                    <a:off x="4709519" y="5821299"/>
                    <a:ext cx="574075" cy="283968"/>
                    <a:chOff x="5133005" y="-266198"/>
                    <a:chExt cx="1943100" cy="961163"/>
                  </a:xfrm>
                </p:grpSpPr>
                <p:sp>
                  <p:nvSpPr>
                    <p:cNvPr id="74" name="Freeform: Shape 117">
                      <a:extLst>
                        <a:ext uri="{FF2B5EF4-FFF2-40B4-BE49-F238E27FC236}">
                          <a16:creationId xmlns:a16="http://schemas.microsoft.com/office/drawing/2014/main" id="{E23A6443-C023-4ABD-8BFD-9466FDA71476}"/>
                        </a:ext>
                      </a:extLst>
                    </p:cNvPr>
                    <p:cNvSpPr/>
                    <p:nvPr/>
                  </p:nvSpPr>
                  <p:spPr>
                    <a:xfrm>
                      <a:off x="5133005" y="-266198"/>
                      <a:ext cx="1943100" cy="771525"/>
                    </a:xfrm>
                    <a:custGeom>
                      <a:avLst/>
                      <a:gdLst>
                        <a:gd name="connsiteX0" fmla="*/ 285750 w 1943100"/>
                        <a:gd name="connsiteY0" fmla="*/ 733425 h 771525"/>
                        <a:gd name="connsiteX1" fmla="*/ 104775 w 1943100"/>
                        <a:gd name="connsiteY1" fmla="*/ 752475 h 771525"/>
                        <a:gd name="connsiteX2" fmla="*/ 28575 w 1943100"/>
                        <a:gd name="connsiteY2" fmla="*/ 647700 h 771525"/>
                        <a:gd name="connsiteX3" fmla="*/ 0 w 1943100"/>
                        <a:gd name="connsiteY3" fmla="*/ 333375 h 771525"/>
                        <a:gd name="connsiteX4" fmla="*/ 342900 w 1943100"/>
                        <a:gd name="connsiteY4" fmla="*/ 247650 h 771525"/>
                        <a:gd name="connsiteX5" fmla="*/ 523875 w 1943100"/>
                        <a:gd name="connsiteY5" fmla="*/ 9525 h 771525"/>
                        <a:gd name="connsiteX6" fmla="*/ 1238250 w 1943100"/>
                        <a:gd name="connsiteY6" fmla="*/ 0 h 771525"/>
                        <a:gd name="connsiteX7" fmla="*/ 1438275 w 1943100"/>
                        <a:gd name="connsiteY7" fmla="*/ 238125 h 771525"/>
                        <a:gd name="connsiteX8" fmla="*/ 1914525 w 1943100"/>
                        <a:gd name="connsiteY8" fmla="*/ 352425 h 771525"/>
                        <a:gd name="connsiteX9" fmla="*/ 1943100 w 1943100"/>
                        <a:gd name="connsiteY9" fmla="*/ 590550 h 771525"/>
                        <a:gd name="connsiteX10" fmla="*/ 1876425 w 1943100"/>
                        <a:gd name="connsiteY10" fmla="*/ 752475 h 771525"/>
                        <a:gd name="connsiteX11" fmla="*/ 1619250 w 1943100"/>
                        <a:gd name="connsiteY11" fmla="*/ 752475 h 771525"/>
                        <a:gd name="connsiteX12" fmla="*/ 1552575 w 1943100"/>
                        <a:gd name="connsiteY12" fmla="*/ 638175 h 771525"/>
                        <a:gd name="connsiteX13" fmla="*/ 1457325 w 1943100"/>
                        <a:gd name="connsiteY13" fmla="*/ 581025 h 771525"/>
                        <a:gd name="connsiteX14" fmla="*/ 1295400 w 1943100"/>
                        <a:gd name="connsiteY14" fmla="*/ 657225 h 771525"/>
                        <a:gd name="connsiteX15" fmla="*/ 1247775 w 1943100"/>
                        <a:gd name="connsiteY15" fmla="*/ 771525 h 771525"/>
                        <a:gd name="connsiteX16" fmla="*/ 638175 w 1943100"/>
                        <a:gd name="connsiteY16" fmla="*/ 752475 h 771525"/>
                        <a:gd name="connsiteX17" fmla="*/ 590550 w 1943100"/>
                        <a:gd name="connsiteY17" fmla="*/ 638175 h 771525"/>
                        <a:gd name="connsiteX18" fmla="*/ 485775 w 1943100"/>
                        <a:gd name="connsiteY18" fmla="*/ 590550 h 771525"/>
                        <a:gd name="connsiteX19" fmla="*/ 333375 w 1943100"/>
                        <a:gd name="connsiteY19" fmla="*/ 647700 h 771525"/>
                        <a:gd name="connsiteX20" fmla="*/ 285750 w 1943100"/>
                        <a:gd name="connsiteY20" fmla="*/ 7334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3100" h="771525">
                          <a:moveTo>
                            <a:pt x="285750" y="733425"/>
                          </a:moveTo>
                          <a:lnTo>
                            <a:pt x="104775" y="752475"/>
                          </a:lnTo>
                          <a:lnTo>
                            <a:pt x="28575" y="647700"/>
                          </a:lnTo>
                          <a:lnTo>
                            <a:pt x="0" y="333375"/>
                          </a:lnTo>
                          <a:lnTo>
                            <a:pt x="342900" y="247650"/>
                          </a:lnTo>
                          <a:lnTo>
                            <a:pt x="523875" y="9525"/>
                          </a:lnTo>
                          <a:lnTo>
                            <a:pt x="1238250" y="0"/>
                          </a:lnTo>
                          <a:lnTo>
                            <a:pt x="1438275" y="238125"/>
                          </a:lnTo>
                          <a:lnTo>
                            <a:pt x="1914525" y="352425"/>
                          </a:lnTo>
                          <a:lnTo>
                            <a:pt x="1943100" y="590550"/>
                          </a:lnTo>
                          <a:lnTo>
                            <a:pt x="1876425" y="752475"/>
                          </a:lnTo>
                          <a:lnTo>
                            <a:pt x="1619250" y="752475"/>
                          </a:lnTo>
                          <a:lnTo>
                            <a:pt x="1552575" y="638175"/>
                          </a:lnTo>
                          <a:lnTo>
                            <a:pt x="1457325" y="581025"/>
                          </a:lnTo>
                          <a:lnTo>
                            <a:pt x="1295400" y="657225"/>
                          </a:lnTo>
                          <a:lnTo>
                            <a:pt x="1247775" y="771525"/>
                          </a:lnTo>
                          <a:lnTo>
                            <a:pt x="638175" y="752475"/>
                          </a:lnTo>
                          <a:lnTo>
                            <a:pt x="590550" y="638175"/>
                          </a:lnTo>
                          <a:lnTo>
                            <a:pt x="485775" y="590550"/>
                          </a:lnTo>
                          <a:lnTo>
                            <a:pt x="333375" y="647700"/>
                          </a:lnTo>
                          <a:lnTo>
                            <a:pt x="285750" y="733425"/>
                          </a:lnTo>
                          <a:close/>
                        </a:path>
                      </a:pathLst>
                    </a:cu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Oval 118">
                      <a:extLst>
                        <a:ext uri="{FF2B5EF4-FFF2-40B4-BE49-F238E27FC236}">
                          <a16:creationId xmlns:a16="http://schemas.microsoft.com/office/drawing/2014/main" id="{21CDFB20-6A63-467D-8F2A-4233FD708682}"/>
                        </a:ext>
                      </a:extLst>
                    </p:cNvPr>
                    <p:cNvSpPr/>
                    <p:nvPr/>
                  </p:nvSpPr>
                  <p:spPr>
                    <a:xfrm>
                      <a:off x="5434969" y="377148"/>
                      <a:ext cx="317817" cy="317817"/>
                    </a:xfrm>
                    <a:prstGeom prst="ellipse">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119">
                      <a:extLst>
                        <a:ext uri="{FF2B5EF4-FFF2-40B4-BE49-F238E27FC236}">
                          <a16:creationId xmlns:a16="http://schemas.microsoft.com/office/drawing/2014/main" id="{517C3CD7-5480-4635-BEFC-AFEE91779B5B}"/>
                        </a:ext>
                      </a:extLst>
                    </p:cNvPr>
                    <p:cNvSpPr/>
                    <p:nvPr/>
                  </p:nvSpPr>
                  <p:spPr>
                    <a:xfrm>
                      <a:off x="6413685" y="377148"/>
                      <a:ext cx="317817" cy="317817"/>
                    </a:xfrm>
                    <a:prstGeom prst="ellipse">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54" name="Arrow: Down 120">
                  <a:extLst>
                    <a:ext uri="{FF2B5EF4-FFF2-40B4-BE49-F238E27FC236}">
                      <a16:creationId xmlns:a16="http://schemas.microsoft.com/office/drawing/2014/main" id="{4BFFCD43-4323-4AE4-94DD-04A162509174}"/>
                    </a:ext>
                  </a:extLst>
                </p:cNvPr>
                <p:cNvSpPr/>
                <p:nvPr/>
              </p:nvSpPr>
              <p:spPr>
                <a:xfrm>
                  <a:off x="7037654" y="4163887"/>
                  <a:ext cx="432187" cy="892047"/>
                </a:xfrm>
                <a:prstGeom prst="downArrow">
                  <a:avLst/>
                </a:prstGeom>
                <a:solidFill>
                  <a:srgbClr val="33CC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1" name="ZoneTexte 200"/>
              <p:cNvSpPr txBox="1"/>
              <p:nvPr/>
            </p:nvSpPr>
            <p:spPr>
              <a:xfrm>
                <a:off x="7714689" y="4785193"/>
                <a:ext cx="1292341" cy="787088"/>
              </a:xfrm>
              <a:prstGeom prst="rect">
                <a:avLst/>
              </a:prstGeom>
              <a:noFill/>
            </p:spPr>
            <p:txBody>
              <a:bodyPr wrap="non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Passeport</a:t>
                </a:r>
                <a:r>
                  <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 </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électronique </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de santé </a:t>
                </a:r>
                <a:endParaRPr kumimoji="0" lang="fr-FR" sz="1800" b="0" i="0"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pic>
          <p:nvPicPr>
            <p:cNvPr id="203" name="Image 2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027" y="4195039"/>
              <a:ext cx="583974" cy="583974"/>
            </a:xfrm>
            <a:prstGeom prst="rect">
              <a:avLst/>
            </a:prstGeom>
          </p:spPr>
        </p:pic>
      </p:grpSp>
      <p:sp>
        <p:nvSpPr>
          <p:cNvPr id="204" name="ZoneTexte 203"/>
          <p:cNvSpPr txBox="1"/>
          <p:nvPr/>
        </p:nvSpPr>
        <p:spPr>
          <a:xfrm>
            <a:off x="2104670" y="54387"/>
            <a:ext cx="763119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V</a:t>
            </a:r>
            <a:r>
              <a:rPr kumimoji="0" lang="fr-FR"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ision européenne à long terme pour les batteries</a:t>
            </a:r>
          </a:p>
        </p:txBody>
      </p:sp>
      <p:pic>
        <p:nvPicPr>
          <p:cNvPr id="20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923" t="66737" r="27609" b="16632"/>
          <a:stretch/>
        </p:blipFill>
        <p:spPr bwMode="auto">
          <a:xfrm>
            <a:off x="96771" y="22981"/>
            <a:ext cx="1489166" cy="71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p:cNvGrpSpPr/>
          <p:nvPr/>
        </p:nvGrpSpPr>
        <p:grpSpPr>
          <a:xfrm>
            <a:off x="1495361" y="2451685"/>
            <a:ext cx="5484424" cy="2609619"/>
            <a:chOff x="1495361" y="2451685"/>
            <a:chExt cx="5484424" cy="2609619"/>
          </a:xfrm>
        </p:grpSpPr>
        <p:grpSp>
          <p:nvGrpSpPr>
            <p:cNvPr id="15" name="Groupe 14"/>
            <p:cNvGrpSpPr/>
            <p:nvPr/>
          </p:nvGrpSpPr>
          <p:grpSpPr>
            <a:xfrm>
              <a:off x="3241112" y="3135349"/>
              <a:ext cx="3738673" cy="1925955"/>
              <a:chOff x="2233090" y="3135348"/>
              <a:chExt cx="3738673" cy="1925955"/>
            </a:xfrm>
          </p:grpSpPr>
          <p:sp>
            <p:nvSpPr>
              <p:cNvPr id="33" name="TextBox 85">
                <a:extLst>
                  <a:ext uri="{FF2B5EF4-FFF2-40B4-BE49-F238E27FC236}">
                    <a16:creationId xmlns:a16="http://schemas.microsoft.com/office/drawing/2014/main" id="{7F54946F-ACEB-4FCD-94B0-9F5B648DAB53}"/>
                  </a:ext>
                </a:extLst>
              </p:cNvPr>
              <p:cNvSpPr txBox="1"/>
              <p:nvPr/>
            </p:nvSpPr>
            <p:spPr>
              <a:xfrm>
                <a:off x="3211855" y="3455301"/>
                <a:ext cx="161134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Lab on the fiber</a:t>
                </a:r>
                <a:endParaRPr kumimoji="0" lang="en-H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cxnSp>
            <p:nvCxnSpPr>
              <p:cNvPr id="112" name="Straight Connector 58">
                <a:extLst>
                  <a:ext uri="{FF2B5EF4-FFF2-40B4-BE49-F238E27FC236}">
                    <a16:creationId xmlns:a16="http://schemas.microsoft.com/office/drawing/2014/main" id="{47E2B24E-99B1-405A-969E-E216DC5B2CC3}"/>
                  </a:ext>
                </a:extLst>
              </p:cNvPr>
              <p:cNvCxnSpPr>
                <a:cxnSpLocks/>
              </p:cNvCxnSpPr>
              <p:nvPr/>
            </p:nvCxnSpPr>
            <p:spPr>
              <a:xfrm flipH="1">
                <a:off x="2233090" y="3135348"/>
                <a:ext cx="1584805" cy="672445"/>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59">
                <a:extLst>
                  <a:ext uri="{FF2B5EF4-FFF2-40B4-BE49-F238E27FC236}">
                    <a16:creationId xmlns:a16="http://schemas.microsoft.com/office/drawing/2014/main" id="{C9AF6E24-9146-422D-B8B3-8B289970B13E}"/>
                  </a:ext>
                </a:extLst>
              </p:cNvPr>
              <p:cNvCxnSpPr>
                <a:cxnSpLocks/>
              </p:cNvCxnSpPr>
              <p:nvPr/>
            </p:nvCxnSpPr>
            <p:spPr>
              <a:xfrm flipH="1" flipV="1">
                <a:off x="4103485" y="3137780"/>
                <a:ext cx="1831264" cy="672445"/>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4" name="Group 195">
                <a:extLst>
                  <a:ext uri="{FF2B5EF4-FFF2-40B4-BE49-F238E27FC236}">
                    <a16:creationId xmlns:a16="http://schemas.microsoft.com/office/drawing/2014/main" id="{C61A89D2-EAC3-4DC8-AD4A-680D9AD9DCDB}"/>
                  </a:ext>
                </a:extLst>
              </p:cNvPr>
              <p:cNvGrpSpPr/>
              <p:nvPr/>
            </p:nvGrpSpPr>
            <p:grpSpPr>
              <a:xfrm>
                <a:off x="2250309" y="3820922"/>
                <a:ext cx="3721454" cy="1240381"/>
                <a:chOff x="571185" y="3820922"/>
                <a:chExt cx="3721454" cy="1240381"/>
              </a:xfrm>
            </p:grpSpPr>
            <p:sp>
              <p:nvSpPr>
                <p:cNvPr id="115" name="Rectangle 114">
                  <a:extLst>
                    <a:ext uri="{FF2B5EF4-FFF2-40B4-BE49-F238E27FC236}">
                      <a16:creationId xmlns:a16="http://schemas.microsoft.com/office/drawing/2014/main" id="{9F78A658-40E2-4A0E-A44D-8C40B3B3B7BA}"/>
                    </a:ext>
                  </a:extLst>
                </p:cNvPr>
                <p:cNvSpPr/>
                <p:nvPr/>
              </p:nvSpPr>
              <p:spPr>
                <a:xfrm>
                  <a:off x="571185" y="3820922"/>
                  <a:ext cx="3689580" cy="1240381"/>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6" name="Arc 115">
                  <a:extLst>
                    <a:ext uri="{FF2B5EF4-FFF2-40B4-BE49-F238E27FC236}">
                      <a16:creationId xmlns:a16="http://schemas.microsoft.com/office/drawing/2014/main" id="{DC518DA9-04ED-406F-BC71-F0FDB5D141FE}"/>
                    </a:ext>
                  </a:extLst>
                </p:cNvPr>
                <p:cNvSpPr>
                  <a:spLocks noChangeAspect="1"/>
                </p:cNvSpPr>
                <p:nvPr/>
              </p:nvSpPr>
              <p:spPr>
                <a:xfrm rot="16200000" flipV="1">
                  <a:off x="2057785" y="4189249"/>
                  <a:ext cx="592139" cy="586966"/>
                </a:xfrm>
                <a:prstGeom prst="arc">
                  <a:avLst>
                    <a:gd name="adj1" fmla="val 1475520"/>
                    <a:gd name="adj2" fmla="val 11768739"/>
                  </a:avLst>
                </a:prstGeom>
                <a:ln w="28575">
                  <a:solidFill>
                    <a:srgbClr val="627998"/>
                  </a:solidFill>
                </a:ln>
                <a:scene3d>
                  <a:camera prst="isometricOffAxis2Top">
                    <a:rot lat="18078000" lon="3210000" rev="7341451"/>
                  </a:camera>
                  <a:lightRig rig="threePt" dir="t">
                    <a:rot lat="0" lon="0" rev="0"/>
                  </a:lightRig>
                </a:scene3d>
                <a:sp3d extrusionH="266700">
                  <a:contourClr>
                    <a:schemeClr val="tx2">
                      <a:lumMod val="60000"/>
                      <a:lumOff val="40000"/>
                    </a:schemeClr>
                  </a:contourClr>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Oval 67">
                  <a:extLst>
                    <a:ext uri="{FF2B5EF4-FFF2-40B4-BE49-F238E27FC236}">
                      <a16:creationId xmlns:a16="http://schemas.microsoft.com/office/drawing/2014/main" id="{4C6F9815-270C-4675-8354-196584911E55}"/>
                    </a:ext>
                  </a:extLst>
                </p:cNvPr>
                <p:cNvSpPr>
                  <a:spLocks noChangeAspect="1"/>
                </p:cNvSpPr>
                <p:nvPr/>
              </p:nvSpPr>
              <p:spPr>
                <a:xfrm rot="5400000">
                  <a:off x="2780197" y="4474380"/>
                  <a:ext cx="244484" cy="242354"/>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rot lat="0" lon="0" rev="0"/>
                  </a:lightRig>
                </a:scene3d>
                <a:sp3d extrusionH="635000" contourW="25400" prstMaterial="matte">
                  <a:bevelT w="3175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8" name="Oval 68">
                  <a:extLst>
                    <a:ext uri="{FF2B5EF4-FFF2-40B4-BE49-F238E27FC236}">
                      <a16:creationId xmlns:a16="http://schemas.microsoft.com/office/drawing/2014/main" id="{28BBCA45-1E87-4DC0-A5A6-99907E6754C2}"/>
                    </a:ext>
                  </a:extLst>
                </p:cNvPr>
                <p:cNvSpPr>
                  <a:spLocks noChangeAspect="1"/>
                </p:cNvSpPr>
                <p:nvPr/>
              </p:nvSpPr>
              <p:spPr>
                <a:xfrm rot="5400000">
                  <a:off x="3186984" y="4505851"/>
                  <a:ext cx="180000" cy="178433"/>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scene3d>
                <a:sp3d extrusionH="4191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9" name="Oval 69">
                  <a:extLst>
                    <a:ext uri="{FF2B5EF4-FFF2-40B4-BE49-F238E27FC236}">
                      <a16:creationId xmlns:a16="http://schemas.microsoft.com/office/drawing/2014/main" id="{07D89489-F765-4F9A-9C70-FF99E0B623BD}"/>
                    </a:ext>
                  </a:extLst>
                </p:cNvPr>
                <p:cNvSpPr>
                  <a:spLocks noChangeAspect="1"/>
                </p:cNvSpPr>
                <p:nvPr/>
              </p:nvSpPr>
              <p:spPr>
                <a:xfrm rot="5400000">
                  <a:off x="3934192" y="4211786"/>
                  <a:ext cx="246957" cy="2448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scene3d>
                  <a:camera prst="isometricOffAxis1Top"/>
                  <a:lightRig rig="threePt" dir="t">
                    <a:rot lat="0" lon="0" rev="0"/>
                  </a:lightRig>
                </a:scene3d>
                <a:sp3d extrusionH="2159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0" name="Oval 70">
                  <a:extLst>
                    <a:ext uri="{FF2B5EF4-FFF2-40B4-BE49-F238E27FC236}">
                      <a16:creationId xmlns:a16="http://schemas.microsoft.com/office/drawing/2014/main" id="{0E39A26B-2753-4B00-B3D9-B53478225523}"/>
                    </a:ext>
                  </a:extLst>
                </p:cNvPr>
                <p:cNvSpPr>
                  <a:spLocks noChangeAspect="1"/>
                </p:cNvSpPr>
                <p:nvPr/>
              </p:nvSpPr>
              <p:spPr>
                <a:xfrm rot="5400000">
                  <a:off x="3934192" y="4473156"/>
                  <a:ext cx="246957" cy="2448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isometricOffAxis1Top"/>
                  <a:lightRig rig="contrasting" dir="t"/>
                </a:scene3d>
                <a:sp3d extrusionH="635000" contourW="25400" prstMaterial="matte">
                  <a:bevelB w="3175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1" name="Arc 120">
                  <a:extLst>
                    <a:ext uri="{FF2B5EF4-FFF2-40B4-BE49-F238E27FC236}">
                      <a16:creationId xmlns:a16="http://schemas.microsoft.com/office/drawing/2014/main" id="{2765B4DE-A7DA-477E-904E-35AACBF71546}"/>
                    </a:ext>
                  </a:extLst>
                </p:cNvPr>
                <p:cNvSpPr>
                  <a:spLocks noChangeAspect="1"/>
                </p:cNvSpPr>
                <p:nvPr/>
              </p:nvSpPr>
              <p:spPr>
                <a:xfrm rot="5400000">
                  <a:off x="1966356" y="4200931"/>
                  <a:ext cx="586524" cy="581400"/>
                </a:xfrm>
                <a:prstGeom prst="arc">
                  <a:avLst>
                    <a:gd name="adj1" fmla="val 1476750"/>
                    <a:gd name="adj2" fmla="val 12807051"/>
                  </a:avLst>
                </a:prstGeom>
                <a:ln w="28575">
                  <a:solidFill>
                    <a:srgbClr val="8CA0BA"/>
                  </a:solidFill>
                </a:ln>
                <a:scene3d>
                  <a:camera prst="isometricOffAxis1Top"/>
                  <a:lightRig rig="threePt" dir="t"/>
                </a:scene3d>
                <a:sp3d extrusionH="4953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2" name="TextBox 72">
                      <a:extLst>
                        <a:ext uri="{FF2B5EF4-FFF2-40B4-BE49-F238E27FC236}">
                          <a16:creationId xmlns:a16="http://schemas.microsoft.com/office/drawing/2014/main" id="{71524112-F550-4B78-8991-FF62E423E4A4}"/>
                        </a:ext>
                      </a:extLst>
                    </p:cNvPr>
                    <p:cNvSpPr txBox="1"/>
                    <p:nvPr/>
                  </p:nvSpPr>
                  <p:spPr>
                    <a:xfrm>
                      <a:off x="2182310" y="3840928"/>
                      <a:ext cx="1970861" cy="315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T</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 </a:t>
                      </a:r>
                      <a:r>
                        <a:rPr kumimoji="0" lang="en-US"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P</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 </a:t>
                      </a:r>
                      <a:r>
                        <a:rPr kumimoji="0" lang="el-GR"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ε</a:t>
                      </a:r>
                      <a:r>
                        <a:rPr kumimoji="0" lang="en-HK"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 </a:t>
                      </a:r>
                      <a14:m>
                        <m:oMath xmlns:m="http://schemas.openxmlformats.org/officeDocument/2006/math">
                          <m:acc>
                            <m:accPr>
                              <m:chr m:val="̇"/>
                              <m:ctrlPr>
                                <a:rPr kumimoji="0" lang="en-HK" altLang="zh-CN" sz="1400" b="0" i="1" u="none" strike="noStrike" kern="1200" cap="none" spc="0" normalizeH="0" baseline="0" noProof="0" dirty="0">
                                  <a:ln>
                                    <a:noFill/>
                                  </a:ln>
                                  <a:solidFill>
                                    <a:prstClr val="black"/>
                                  </a:solidFill>
                                  <a:effectLst/>
                                  <a:uLnTx/>
                                  <a:uFillTx/>
                                  <a:latin typeface="Cambria Math" panose="02040503050406030204" pitchFamily="18" charset="0"/>
                                </a:rPr>
                              </m:ctrlPr>
                            </m:accPr>
                            <m:e>
                              <m:r>
                                <a:rPr kumimoji="0" lang="en-HK" altLang="zh-CN" sz="1400" b="0" i="1" u="none" strike="noStrike" kern="1200" cap="none" spc="0" normalizeH="0" baseline="0" noProof="0" dirty="0">
                                  <a:ln>
                                    <a:noFill/>
                                  </a:ln>
                                  <a:solidFill>
                                    <a:prstClr val="black"/>
                                  </a:solidFill>
                                  <a:effectLst/>
                                  <a:uLnTx/>
                                  <a:uFillTx/>
                                  <a:latin typeface="Cambria Math" panose="02040503050406030204" pitchFamily="18" charset="0"/>
                                </a:rPr>
                                <m:t>𝑄</m:t>
                              </m:r>
                            </m:e>
                          </m:acc>
                        </m:oMath>
                      </a14:m>
                      <a:r>
                        <a:rPr kumimoji="0" lang="en-HK"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a:t>
                      </a:r>
                      <a:r>
                        <a:rPr kumimoji="0" lang="en-HK"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 </a:t>
                      </a:r>
                      <a:r>
                        <a:rPr kumimoji="0" lang="en-HK"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HK"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H</a:t>
                      </a:r>
                      <a:r>
                        <a:rPr kumimoji="0" lang="en-HK"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 </a:t>
                      </a:r>
                      <a:r>
                        <a:rPr kumimoji="0" lang="en-HK"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HK" altLang="zh-CN" sz="1400" b="0" i="1"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S + RI</a:t>
                      </a:r>
                      <a:endParaRPr kumimoji="0" lang="en-HK"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mc:Choice>
              <mc:Fallback xmlns="">
                <p:sp>
                  <p:nvSpPr>
                    <p:cNvPr id="73" name="TextBox 72">
                      <a:extLst>
                        <a:ext uri="{FF2B5EF4-FFF2-40B4-BE49-F238E27FC236}">
                          <a16:creationId xmlns:a16="http://schemas.microsoft.com/office/drawing/2014/main" id="{71524112-F550-4B78-8991-FF62E423E4A4}"/>
                        </a:ext>
                      </a:extLst>
                    </p:cNvPr>
                    <p:cNvSpPr txBox="1">
                      <a:spLocks noRot="1" noChangeAspect="1" noMove="1" noResize="1" noEditPoints="1" noAdjustHandles="1" noChangeArrowheads="1" noChangeShapeType="1" noTextEdit="1"/>
                    </p:cNvSpPr>
                    <p:nvPr/>
                  </p:nvSpPr>
                  <p:spPr>
                    <a:xfrm>
                      <a:off x="2182310" y="3840928"/>
                      <a:ext cx="1970861" cy="315984"/>
                    </a:xfrm>
                    <a:prstGeom prst="rect">
                      <a:avLst/>
                    </a:prstGeom>
                    <a:blipFill>
                      <a:blip r:embed="rId7"/>
                      <a:stretch>
                        <a:fillRect l="-926" b="-21154"/>
                      </a:stretch>
                    </a:blipFill>
                  </p:spPr>
                  <p:txBody>
                    <a:bodyPr/>
                    <a:lstStyle/>
                    <a:p>
                      <a:r>
                        <a:rPr lang="en-HK">
                          <a:noFill/>
                        </a:rPr>
                        <a:t> </a:t>
                      </a:r>
                    </a:p>
                  </p:txBody>
                </p:sp>
              </mc:Fallback>
            </mc:AlternateContent>
            <p:sp>
              <p:nvSpPr>
                <p:cNvPr id="123" name="TextBox 73">
                  <a:extLst>
                    <a:ext uri="{FF2B5EF4-FFF2-40B4-BE49-F238E27FC236}">
                      <a16:creationId xmlns:a16="http://schemas.microsoft.com/office/drawing/2014/main" id="{8F434619-88BB-4466-BA7D-7800F0653EF8}"/>
                    </a:ext>
                  </a:extLst>
                </p:cNvPr>
                <p:cNvSpPr txBox="1"/>
                <p:nvPr/>
              </p:nvSpPr>
              <p:spPr>
                <a:xfrm>
                  <a:off x="1790031" y="4739110"/>
                  <a:ext cx="25026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Identification moléculaire </a:t>
                  </a:r>
                  <a:r>
                    <a:rPr kumimoji="0" lang="en-H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(IR)</a:t>
                  </a:r>
                </a:p>
              </p:txBody>
            </p:sp>
            <p:grpSp>
              <p:nvGrpSpPr>
                <p:cNvPr id="124" name="Group 74">
                  <a:extLst>
                    <a:ext uri="{FF2B5EF4-FFF2-40B4-BE49-F238E27FC236}">
                      <a16:creationId xmlns:a16="http://schemas.microsoft.com/office/drawing/2014/main" id="{0E076F04-C761-4BE9-A476-F5014FDEACC2}"/>
                    </a:ext>
                  </a:extLst>
                </p:cNvPr>
                <p:cNvGrpSpPr/>
                <p:nvPr/>
              </p:nvGrpSpPr>
              <p:grpSpPr>
                <a:xfrm>
                  <a:off x="958340" y="4185110"/>
                  <a:ext cx="550696" cy="555653"/>
                  <a:chOff x="161699" y="1638295"/>
                  <a:chExt cx="323939" cy="324000"/>
                </a:xfrm>
              </p:grpSpPr>
              <p:sp>
                <p:nvSpPr>
                  <p:cNvPr id="133" name="Oval 75">
                    <a:extLst>
                      <a:ext uri="{FF2B5EF4-FFF2-40B4-BE49-F238E27FC236}">
                        <a16:creationId xmlns:a16="http://schemas.microsoft.com/office/drawing/2014/main" id="{EF5D3D5F-C537-454E-82DD-2ED8AAD3A6CD}"/>
                      </a:ext>
                    </a:extLst>
                  </p:cNvPr>
                  <p:cNvSpPr>
                    <a:spLocks noChangeAspect="1"/>
                  </p:cNvSpPr>
                  <p:nvPr/>
                </p:nvSpPr>
                <p:spPr>
                  <a:xfrm>
                    <a:off x="161699" y="1638295"/>
                    <a:ext cx="323939" cy="324000"/>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4" name="Group 76">
                    <a:extLst>
                      <a:ext uri="{FF2B5EF4-FFF2-40B4-BE49-F238E27FC236}">
                        <a16:creationId xmlns:a16="http://schemas.microsoft.com/office/drawing/2014/main" id="{AEBCD7E2-5DC8-4BDB-9A9C-9DC7075FD74B}"/>
                      </a:ext>
                    </a:extLst>
                  </p:cNvPr>
                  <p:cNvGrpSpPr/>
                  <p:nvPr/>
                </p:nvGrpSpPr>
                <p:grpSpPr>
                  <a:xfrm>
                    <a:off x="250415" y="1653123"/>
                    <a:ext cx="146507" cy="294345"/>
                    <a:chOff x="1753944" y="1429788"/>
                    <a:chExt cx="146507" cy="294345"/>
                  </a:xfrm>
                </p:grpSpPr>
                <p:sp>
                  <p:nvSpPr>
                    <p:cNvPr id="135" name="Oval 77">
                      <a:extLst>
                        <a:ext uri="{FF2B5EF4-FFF2-40B4-BE49-F238E27FC236}">
                          <a16:creationId xmlns:a16="http://schemas.microsoft.com/office/drawing/2014/main" id="{49E7824B-39DF-415F-BBCC-EF1382FCEB57}"/>
                        </a:ext>
                      </a:extLst>
                    </p:cNvPr>
                    <p:cNvSpPr>
                      <a:spLocks noChangeAspect="1"/>
                    </p:cNvSpPr>
                    <p:nvPr/>
                  </p:nvSpPr>
                  <p:spPr>
                    <a:xfrm rot="5400000">
                      <a:off x="1756451" y="1429788"/>
                      <a:ext cx="144000" cy="1440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scene3d>
                      <a:camera prst="orthographicFront"/>
                      <a:lightRig rig="threePt" dir="t">
                        <a:rot lat="0" lon="0" rev="0"/>
                      </a:lightRig>
                    </a:scene3d>
                    <a:sp3d extrusionH="1270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78">
                      <a:extLst>
                        <a:ext uri="{FF2B5EF4-FFF2-40B4-BE49-F238E27FC236}">
                          <a16:creationId xmlns:a16="http://schemas.microsoft.com/office/drawing/2014/main" id="{10484037-D766-47B6-A710-008017237787}"/>
                        </a:ext>
                      </a:extLst>
                    </p:cNvPr>
                    <p:cNvSpPr>
                      <a:spLocks noChangeAspect="1"/>
                    </p:cNvSpPr>
                    <p:nvPr/>
                  </p:nvSpPr>
                  <p:spPr>
                    <a:xfrm rot="5400000">
                      <a:off x="1753944" y="1580133"/>
                      <a:ext cx="144000" cy="1440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orthographicFront"/>
                      <a:lightRig rig="threePt" dir="t">
                        <a:rot lat="0" lon="0" rev="0"/>
                      </a:lightRig>
                    </a:scene3d>
                    <a:sp3d extrusionH="1270000" contourW="25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125" name="TextBox 79">
                  <a:extLst>
                    <a:ext uri="{FF2B5EF4-FFF2-40B4-BE49-F238E27FC236}">
                      <a16:creationId xmlns:a16="http://schemas.microsoft.com/office/drawing/2014/main" id="{120C6D07-B68E-4672-9F86-ADF12B8D5664}"/>
                    </a:ext>
                  </a:extLst>
                </p:cNvPr>
                <p:cNvSpPr txBox="1"/>
                <p:nvPr/>
              </p:nvSpPr>
              <p:spPr>
                <a:xfrm>
                  <a:off x="1215495" y="3845032"/>
                  <a:ext cx="66236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1F497D">
                          <a:lumMod val="60000"/>
                          <a:lumOff val="40000"/>
                        </a:srgbClr>
                      </a:solidFill>
                      <a:effectLst/>
                      <a:uLnTx/>
                      <a:uFillTx/>
                      <a:latin typeface="Arial" panose="020B0604020202020204" pitchFamily="34" charset="0"/>
                      <a:ea typeface="宋体" panose="02010600030101010101" pitchFamily="2" charset="-122"/>
                      <a:cs typeface="Arial" pitchFamily="34" charset="0"/>
                    </a:rPr>
                    <a:t>G</a:t>
                  </a:r>
                  <a:r>
                    <a:rPr kumimoji="0" lang="en-HK" sz="1400" b="0" i="0" u="none" strike="noStrike" kern="1200" cap="none" spc="0" normalizeH="0" baseline="0" noProof="0" dirty="0" err="1">
                      <a:ln>
                        <a:noFill/>
                      </a:ln>
                      <a:solidFill>
                        <a:srgbClr val="1F497D">
                          <a:lumMod val="60000"/>
                          <a:lumOff val="40000"/>
                        </a:srgbClr>
                      </a:solidFill>
                      <a:effectLst/>
                      <a:uLnTx/>
                      <a:uFillTx/>
                      <a:latin typeface="Arial" panose="020B0604020202020204" pitchFamily="34" charset="0"/>
                      <a:ea typeface="+mn-ea"/>
                      <a:cs typeface="Arial" pitchFamily="34" charset="0"/>
                    </a:rPr>
                    <a:t>aine</a:t>
                  </a:r>
                  <a:endParaRPr kumimoji="0" lang="en-HK" sz="1400" b="0" i="0" u="none" strike="noStrike" kern="1200" cap="none" spc="0" normalizeH="0" baseline="0" noProof="0" dirty="0">
                    <a:ln>
                      <a:noFill/>
                    </a:ln>
                    <a:solidFill>
                      <a:srgbClr val="1F497D">
                        <a:lumMod val="60000"/>
                        <a:lumOff val="40000"/>
                      </a:srgbClr>
                    </a:solidFill>
                    <a:effectLst/>
                    <a:uLnTx/>
                    <a:uFillTx/>
                    <a:latin typeface="Arial" panose="020B0604020202020204" pitchFamily="34" charset="0"/>
                    <a:ea typeface="+mn-ea"/>
                    <a:cs typeface="Arial" pitchFamily="34" charset="0"/>
                  </a:endParaRPr>
                </a:p>
              </p:txBody>
            </p:sp>
            <p:sp>
              <p:nvSpPr>
                <p:cNvPr id="126" name="TextBox 80">
                  <a:extLst>
                    <a:ext uri="{FF2B5EF4-FFF2-40B4-BE49-F238E27FC236}">
                      <a16:creationId xmlns:a16="http://schemas.microsoft.com/office/drawing/2014/main" id="{5E3592AD-1C6D-4BB7-A59E-D057F98C768D}"/>
                    </a:ext>
                  </a:extLst>
                </p:cNvPr>
                <p:cNvSpPr txBox="1"/>
                <p:nvPr/>
              </p:nvSpPr>
              <p:spPr>
                <a:xfrm>
                  <a:off x="585891" y="4739110"/>
                  <a:ext cx="12987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4BACC6"/>
                      </a:solidFill>
                      <a:effectLst/>
                      <a:uLnTx/>
                      <a:uFillTx/>
                      <a:latin typeface="Arial" panose="020B0604020202020204" pitchFamily="34" charset="0"/>
                      <a:ea typeface="+mn-ea"/>
                      <a:cs typeface="Arial" pitchFamily="34" charset="0"/>
                    </a:rPr>
                    <a:t>Chalcogénure</a:t>
                  </a:r>
                  <a:endParaRPr kumimoji="0" lang="fr-FR" sz="1400" b="0" i="0" u="none" strike="noStrike" kern="1200" cap="none" spc="0" normalizeH="0" baseline="0" noProof="0" dirty="0">
                    <a:ln>
                      <a:noFill/>
                    </a:ln>
                    <a:solidFill>
                      <a:srgbClr val="4BACC6"/>
                    </a:solidFill>
                    <a:effectLst/>
                    <a:uLnTx/>
                    <a:uFillTx/>
                    <a:latin typeface="Arial" panose="020B0604020202020204" pitchFamily="34" charset="0"/>
                    <a:ea typeface="+mn-ea"/>
                    <a:cs typeface="Arial" pitchFamily="34" charset="0"/>
                  </a:endParaRPr>
                </a:p>
              </p:txBody>
            </p:sp>
            <p:sp>
              <p:nvSpPr>
                <p:cNvPr id="127" name="TextBox 81">
                  <a:extLst>
                    <a:ext uri="{FF2B5EF4-FFF2-40B4-BE49-F238E27FC236}">
                      <a16:creationId xmlns:a16="http://schemas.microsoft.com/office/drawing/2014/main" id="{6DE77D90-9EEE-4A73-A287-85ABD2F27F80}"/>
                    </a:ext>
                  </a:extLst>
                </p:cNvPr>
                <p:cNvSpPr txBox="1"/>
                <p:nvPr/>
              </p:nvSpPr>
              <p:spPr>
                <a:xfrm>
                  <a:off x="585891" y="3845032"/>
                  <a:ext cx="551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itchFamily="34" charset="0"/>
                    </a:rPr>
                    <a:t>SiO</a:t>
                  </a:r>
                  <a:r>
                    <a:rPr kumimoji="0" lang="en-HK" sz="1400" b="0" i="0" u="none" strike="noStrike" kern="1200" cap="none" spc="0" normalizeH="0" baseline="-25000" noProof="0" dirty="0">
                      <a:ln>
                        <a:noFill/>
                      </a:ln>
                      <a:solidFill>
                        <a:srgbClr val="C0504D"/>
                      </a:solidFill>
                      <a:effectLst/>
                      <a:uLnTx/>
                      <a:uFillTx/>
                      <a:latin typeface="Arial" panose="020B0604020202020204" pitchFamily="34" charset="0"/>
                      <a:ea typeface="+mn-ea"/>
                      <a:cs typeface="Arial" pitchFamily="34" charset="0"/>
                    </a:rPr>
                    <a:t>2</a:t>
                  </a:r>
                  <a:endParaRPr kumimoji="0" lang="en-HK" sz="14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itchFamily="34" charset="0"/>
                  </a:endParaRPr>
                </a:p>
              </p:txBody>
            </p:sp>
            <p:sp>
              <p:nvSpPr>
                <p:cNvPr id="128" name="Arc 127">
                  <a:extLst>
                    <a:ext uri="{FF2B5EF4-FFF2-40B4-BE49-F238E27FC236}">
                      <a16:creationId xmlns:a16="http://schemas.microsoft.com/office/drawing/2014/main" id="{DC8778B7-EF73-41D9-9D5B-31143B050D0D}"/>
                    </a:ext>
                  </a:extLst>
                </p:cNvPr>
                <p:cNvSpPr/>
                <p:nvPr/>
              </p:nvSpPr>
              <p:spPr>
                <a:xfrm rot="10800000">
                  <a:off x="924931" y="3943545"/>
                  <a:ext cx="386286" cy="389689"/>
                </a:xfrm>
                <a:prstGeom prst="arc">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Arc 128">
                  <a:extLst>
                    <a:ext uri="{FF2B5EF4-FFF2-40B4-BE49-F238E27FC236}">
                      <a16:creationId xmlns:a16="http://schemas.microsoft.com/office/drawing/2014/main" id="{156061FF-C5D8-4CEB-B0BF-ABDF98787967}"/>
                    </a:ext>
                  </a:extLst>
                </p:cNvPr>
                <p:cNvSpPr/>
                <p:nvPr/>
              </p:nvSpPr>
              <p:spPr>
                <a:xfrm rot="10800000" flipV="1">
                  <a:off x="920903" y="4609911"/>
                  <a:ext cx="386286" cy="389689"/>
                </a:xfrm>
                <a:prstGeom prst="arc">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Arc 129">
                  <a:extLst>
                    <a:ext uri="{FF2B5EF4-FFF2-40B4-BE49-F238E27FC236}">
                      <a16:creationId xmlns:a16="http://schemas.microsoft.com/office/drawing/2014/main" id="{70F5B0D8-2C88-404D-859E-9548E9E357DA}"/>
                    </a:ext>
                  </a:extLst>
                </p:cNvPr>
                <p:cNvSpPr/>
                <p:nvPr/>
              </p:nvSpPr>
              <p:spPr>
                <a:xfrm rot="10800000" flipH="1">
                  <a:off x="1179668" y="3949532"/>
                  <a:ext cx="386286" cy="389689"/>
                </a:xfrm>
                <a:prstGeom prst="arc">
                  <a:avLst>
                    <a:gd name="adj1" fmla="val 18109987"/>
                    <a:gd name="adj2" fmla="val 0"/>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srgbClr val="1F497D">
                        <a:lumMod val="60000"/>
                        <a:lumOff val="40000"/>
                      </a:srgbClr>
                    </a:solidFill>
                    <a:effectLst/>
                    <a:uLnTx/>
                    <a:uFillTx/>
                    <a:latin typeface="Calibri"/>
                    <a:ea typeface="+mn-ea"/>
                    <a:cs typeface="+mn-cs"/>
                  </a:endParaRPr>
                </a:p>
              </p:txBody>
            </p:sp>
            <p:pic>
              <p:nvPicPr>
                <p:cNvPr id="131" name="Picture 122" descr="A picture containing gear&#10;&#10;Description automatically generated">
                  <a:extLst>
                    <a:ext uri="{FF2B5EF4-FFF2-40B4-BE49-F238E27FC236}">
                      <a16:creationId xmlns:a16="http://schemas.microsoft.com/office/drawing/2014/main" id="{2109209B-AC3F-4580-BD7C-5116F186F6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598" y="4176746"/>
                  <a:ext cx="762875" cy="306000"/>
                </a:xfrm>
                <a:prstGeom prst="rect">
                  <a:avLst/>
                </a:prstGeom>
              </p:spPr>
            </p:pic>
            <p:pic>
              <p:nvPicPr>
                <p:cNvPr id="132" name="Picture 123" descr="A picture containing row, lined, line&#10;&#10;Description automatically generated">
                  <a:extLst>
                    <a:ext uri="{FF2B5EF4-FFF2-40B4-BE49-F238E27FC236}">
                      <a16:creationId xmlns:a16="http://schemas.microsoft.com/office/drawing/2014/main" id="{823E7B08-B782-4F92-A66B-B98D608F52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6527" y="4188860"/>
                  <a:ext cx="671825" cy="293760"/>
                </a:xfrm>
                <a:prstGeom prst="rect">
                  <a:avLst/>
                </a:prstGeom>
              </p:spPr>
            </p:pic>
          </p:grpSp>
        </p:grpSp>
        <p:pic>
          <p:nvPicPr>
            <p:cNvPr id="202" name="Image 201"/>
            <p:cNvPicPr>
              <a:picLocks noChangeAspect="1"/>
            </p:cNvPicPr>
            <p:nvPr/>
          </p:nvPicPr>
          <p:blipFill rotWithShape="1">
            <a:blip r:embed="rId10"/>
            <a:srcRect t="28918" r="39721" b="25961"/>
            <a:stretch/>
          </p:blipFill>
          <p:spPr>
            <a:xfrm>
              <a:off x="1495361" y="2451685"/>
              <a:ext cx="2504827" cy="1072807"/>
            </a:xfrm>
            <a:prstGeom prst="rect">
              <a:avLst/>
            </a:prstGeom>
          </p:spPr>
        </p:pic>
      </p:grpSp>
      <p:grpSp>
        <p:nvGrpSpPr>
          <p:cNvPr id="149" name="Group 54">
            <a:extLst>
              <a:ext uri="{FF2B5EF4-FFF2-40B4-BE49-F238E27FC236}">
                <a16:creationId xmlns:a16="http://schemas.microsoft.com/office/drawing/2014/main" id="{CDF4B814-670E-4C79-90A9-8500E688DF9F}"/>
              </a:ext>
            </a:extLst>
          </p:cNvPr>
          <p:cNvGrpSpPr/>
          <p:nvPr/>
        </p:nvGrpSpPr>
        <p:grpSpPr>
          <a:xfrm>
            <a:off x="3878721" y="1165759"/>
            <a:ext cx="4726383" cy="1261029"/>
            <a:chOff x="2665889" y="850619"/>
            <a:chExt cx="4726383" cy="1261029"/>
          </a:xfrm>
        </p:grpSpPr>
        <p:cxnSp>
          <p:nvCxnSpPr>
            <p:cNvPr id="150" name="Straight Arrow Connector 56">
              <a:extLst>
                <a:ext uri="{FF2B5EF4-FFF2-40B4-BE49-F238E27FC236}">
                  <a16:creationId xmlns:a16="http://schemas.microsoft.com/office/drawing/2014/main" id="{D821E1C7-DD4B-46CB-82C6-DFC134EA912B}"/>
                </a:ext>
              </a:extLst>
            </p:cNvPr>
            <p:cNvCxnSpPr>
              <a:cxnSpLocks/>
            </p:cNvCxnSpPr>
            <p:nvPr/>
          </p:nvCxnSpPr>
          <p:spPr>
            <a:xfrm rot="7200000" flipV="1">
              <a:off x="4538700" y="1805647"/>
              <a:ext cx="612000" cy="2"/>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1" name="TextBox 121">
              <a:extLst>
                <a:ext uri="{FF2B5EF4-FFF2-40B4-BE49-F238E27FC236}">
                  <a16:creationId xmlns:a16="http://schemas.microsoft.com/office/drawing/2014/main" id="{F6A760FE-0302-4A07-B644-21956D135EE8}"/>
                </a:ext>
              </a:extLst>
            </p:cNvPr>
            <p:cNvSpPr txBox="1"/>
            <p:nvPr/>
          </p:nvSpPr>
          <p:spPr>
            <a:xfrm>
              <a:off x="2665889" y="959732"/>
              <a:ext cx="2989921" cy="707886"/>
            </a:xfrm>
            <a:prstGeom prst="rect">
              <a:avLst/>
            </a:prstGeom>
            <a:solidFill>
              <a:schemeClr val="tx2">
                <a:lumMod val="60000"/>
                <a:lumOff val="40000"/>
              </a:schemeClr>
            </a:solidFill>
            <a:ln w="381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Système</a:t>
              </a:r>
              <a:r>
                <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de </a:t>
              </a:r>
              <a:r>
                <a:rPr kumimoji="0" lang="en-US" sz="2000" b="0"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gestion</a:t>
              </a:r>
              <a:endPar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de </a:t>
              </a:r>
              <a:r>
                <a:rPr kumimoji="0" lang="en-US" sz="2000" b="0"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batterie</a:t>
              </a:r>
              <a:r>
                <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a:t>
              </a:r>
              <a:r>
                <a:rPr kumimoji="0" lang="en-US" sz="2000" b="0" i="0" u="none" strike="noStrike" kern="1200" cap="none" spc="0" normalizeH="0" baseline="0" noProof="0" dirty="0" err="1">
                  <a:ln>
                    <a:noFill/>
                  </a:ln>
                  <a:solidFill>
                    <a:prstClr val="white"/>
                  </a:solidFill>
                  <a:effectLst/>
                  <a:uLnTx/>
                  <a:uFillTx/>
                  <a:latin typeface="Arial Narrow" pitchFamily="34" charset="0"/>
                  <a:ea typeface="+mn-ea"/>
                  <a:cs typeface="Arial" pitchFamily="34" charset="0"/>
                </a:rPr>
                <a:t>embarquée</a:t>
              </a:r>
              <a:r>
                <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Arial" pitchFamily="34" charset="0"/>
                </a:rPr>
                <a:t> (BMS)</a:t>
              </a:r>
            </a:p>
          </p:txBody>
        </p:sp>
        <p:grpSp>
          <p:nvGrpSpPr>
            <p:cNvPr id="152" name="Group 177">
              <a:extLst>
                <a:ext uri="{FF2B5EF4-FFF2-40B4-BE49-F238E27FC236}">
                  <a16:creationId xmlns:a16="http://schemas.microsoft.com/office/drawing/2014/main" id="{EC808AB0-1E4C-4152-BFF5-848FA24B220E}"/>
                </a:ext>
              </a:extLst>
            </p:cNvPr>
            <p:cNvGrpSpPr/>
            <p:nvPr/>
          </p:nvGrpSpPr>
          <p:grpSpPr>
            <a:xfrm>
              <a:off x="6708906" y="850619"/>
              <a:ext cx="683366" cy="621180"/>
              <a:chOff x="5651999" y="896207"/>
              <a:chExt cx="683366" cy="621180"/>
            </a:xfrm>
          </p:grpSpPr>
          <p:grpSp>
            <p:nvGrpSpPr>
              <p:cNvPr id="153" name="Group 133">
                <a:extLst>
                  <a:ext uri="{FF2B5EF4-FFF2-40B4-BE49-F238E27FC236}">
                    <a16:creationId xmlns:a16="http://schemas.microsoft.com/office/drawing/2014/main" id="{D10B2B82-911B-4831-AC5B-4F0AD73D7ACF}"/>
                  </a:ext>
                </a:extLst>
              </p:cNvPr>
              <p:cNvGrpSpPr/>
              <p:nvPr/>
            </p:nvGrpSpPr>
            <p:grpSpPr>
              <a:xfrm>
                <a:off x="5651999" y="1018635"/>
                <a:ext cx="683366" cy="61200"/>
                <a:chOff x="2018441" y="116968"/>
                <a:chExt cx="401980" cy="36000"/>
              </a:xfrm>
            </p:grpSpPr>
            <p:cxnSp>
              <p:nvCxnSpPr>
                <p:cNvPr id="170" name="Straight Connector 150">
                  <a:extLst>
                    <a:ext uri="{FF2B5EF4-FFF2-40B4-BE49-F238E27FC236}">
                      <a16:creationId xmlns:a16="http://schemas.microsoft.com/office/drawing/2014/main" id="{BB4237DA-6C60-47B5-851B-25BD024A1533}"/>
                    </a:ext>
                  </a:extLst>
                </p:cNvPr>
                <p:cNvCxnSpPr>
                  <a:cxnSpLocks/>
                </p:cNvCxnSpPr>
                <p:nvPr/>
              </p:nvCxnSpPr>
              <p:spPr>
                <a:xfrm>
                  <a:off x="2048844" y="13496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71" name="Oval 151">
                  <a:extLst>
                    <a:ext uri="{FF2B5EF4-FFF2-40B4-BE49-F238E27FC236}">
                      <a16:creationId xmlns:a16="http://schemas.microsoft.com/office/drawing/2014/main" id="{FC27292A-3383-4328-982B-B278068DE4CE}"/>
                    </a:ext>
                  </a:extLst>
                </p:cNvPr>
                <p:cNvSpPr>
                  <a:spLocks/>
                </p:cNvSpPr>
                <p:nvPr/>
              </p:nvSpPr>
              <p:spPr>
                <a:xfrm>
                  <a:off x="2018441" y="11696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2" name="Oval 152">
                  <a:extLst>
                    <a:ext uri="{FF2B5EF4-FFF2-40B4-BE49-F238E27FC236}">
                      <a16:creationId xmlns:a16="http://schemas.microsoft.com/office/drawing/2014/main" id="{4B597D94-FF32-4334-AA72-1E1B1BCB7C42}"/>
                    </a:ext>
                  </a:extLst>
                </p:cNvPr>
                <p:cNvSpPr>
                  <a:spLocks/>
                </p:cNvSpPr>
                <p:nvPr/>
              </p:nvSpPr>
              <p:spPr>
                <a:xfrm>
                  <a:off x="2384421" y="11696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4" name="Group 134">
                <a:extLst>
                  <a:ext uri="{FF2B5EF4-FFF2-40B4-BE49-F238E27FC236}">
                    <a16:creationId xmlns:a16="http://schemas.microsoft.com/office/drawing/2014/main" id="{538604BA-E51A-439A-AFB2-BCC2CB6DE9AA}"/>
                  </a:ext>
                </a:extLst>
              </p:cNvPr>
              <p:cNvGrpSpPr/>
              <p:nvPr/>
            </p:nvGrpSpPr>
            <p:grpSpPr>
              <a:xfrm>
                <a:off x="5651999" y="1205078"/>
                <a:ext cx="683366" cy="61200"/>
                <a:chOff x="2018441" y="216638"/>
                <a:chExt cx="401980" cy="36000"/>
              </a:xfrm>
            </p:grpSpPr>
            <p:cxnSp>
              <p:nvCxnSpPr>
                <p:cNvPr id="167" name="Straight Connector 147">
                  <a:extLst>
                    <a:ext uri="{FF2B5EF4-FFF2-40B4-BE49-F238E27FC236}">
                      <a16:creationId xmlns:a16="http://schemas.microsoft.com/office/drawing/2014/main" id="{DF3B3734-D360-4100-8537-DE1ADF5C6EF9}"/>
                    </a:ext>
                  </a:extLst>
                </p:cNvPr>
                <p:cNvCxnSpPr>
                  <a:cxnSpLocks/>
                </p:cNvCxnSpPr>
                <p:nvPr/>
              </p:nvCxnSpPr>
              <p:spPr>
                <a:xfrm>
                  <a:off x="2045886" y="23463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68" name="Oval 148">
                  <a:extLst>
                    <a:ext uri="{FF2B5EF4-FFF2-40B4-BE49-F238E27FC236}">
                      <a16:creationId xmlns:a16="http://schemas.microsoft.com/office/drawing/2014/main" id="{EADA070E-D953-4BE5-AF5D-60EB4F3CC0FF}"/>
                    </a:ext>
                  </a:extLst>
                </p:cNvPr>
                <p:cNvSpPr>
                  <a:spLocks/>
                </p:cNvSpPr>
                <p:nvPr/>
              </p:nvSpPr>
              <p:spPr>
                <a:xfrm>
                  <a:off x="2018441" y="21663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49">
                  <a:extLst>
                    <a:ext uri="{FF2B5EF4-FFF2-40B4-BE49-F238E27FC236}">
                      <a16:creationId xmlns:a16="http://schemas.microsoft.com/office/drawing/2014/main" id="{218E62CC-B363-4054-8D17-D413552CBA1E}"/>
                    </a:ext>
                  </a:extLst>
                </p:cNvPr>
                <p:cNvSpPr>
                  <a:spLocks/>
                </p:cNvSpPr>
                <p:nvPr/>
              </p:nvSpPr>
              <p:spPr>
                <a:xfrm>
                  <a:off x="2384421" y="21663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5" name="Group 135">
                <a:extLst>
                  <a:ext uri="{FF2B5EF4-FFF2-40B4-BE49-F238E27FC236}">
                    <a16:creationId xmlns:a16="http://schemas.microsoft.com/office/drawing/2014/main" id="{4D0D1F86-9451-44B3-92E1-CE6DC8320564}"/>
                  </a:ext>
                </a:extLst>
              </p:cNvPr>
              <p:cNvGrpSpPr/>
              <p:nvPr/>
            </p:nvGrpSpPr>
            <p:grpSpPr>
              <a:xfrm>
                <a:off x="5651999" y="1391522"/>
                <a:ext cx="683366" cy="61200"/>
                <a:chOff x="2018441" y="316308"/>
                <a:chExt cx="401980" cy="36000"/>
              </a:xfrm>
            </p:grpSpPr>
            <p:cxnSp>
              <p:nvCxnSpPr>
                <p:cNvPr id="164" name="Straight Connector 144">
                  <a:extLst>
                    <a:ext uri="{FF2B5EF4-FFF2-40B4-BE49-F238E27FC236}">
                      <a16:creationId xmlns:a16="http://schemas.microsoft.com/office/drawing/2014/main" id="{E76B3CFC-9B5C-4767-8417-9D89189B21E7}"/>
                    </a:ext>
                  </a:extLst>
                </p:cNvPr>
                <p:cNvCxnSpPr>
                  <a:cxnSpLocks/>
                </p:cNvCxnSpPr>
                <p:nvPr/>
              </p:nvCxnSpPr>
              <p:spPr>
                <a:xfrm>
                  <a:off x="2045886" y="334308"/>
                  <a:ext cx="334782" cy="0"/>
                </a:xfrm>
                <a:prstGeom prst="line">
                  <a:avLst/>
                </a:prstGeom>
                <a:ln w="285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65" name="Oval 145">
                  <a:extLst>
                    <a:ext uri="{FF2B5EF4-FFF2-40B4-BE49-F238E27FC236}">
                      <a16:creationId xmlns:a16="http://schemas.microsoft.com/office/drawing/2014/main" id="{F4E75B50-8377-497A-BE80-7F27D07A02FC}"/>
                    </a:ext>
                  </a:extLst>
                </p:cNvPr>
                <p:cNvSpPr>
                  <a:spLocks/>
                </p:cNvSpPr>
                <p:nvPr/>
              </p:nvSpPr>
              <p:spPr>
                <a:xfrm>
                  <a:off x="2018441" y="31630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6" name="Oval 146">
                  <a:extLst>
                    <a:ext uri="{FF2B5EF4-FFF2-40B4-BE49-F238E27FC236}">
                      <a16:creationId xmlns:a16="http://schemas.microsoft.com/office/drawing/2014/main" id="{5E0DF4F6-E654-4661-8CF6-B188D19AA221}"/>
                    </a:ext>
                  </a:extLst>
                </p:cNvPr>
                <p:cNvSpPr>
                  <a:spLocks/>
                </p:cNvSpPr>
                <p:nvPr/>
              </p:nvSpPr>
              <p:spPr>
                <a:xfrm>
                  <a:off x="2384421" y="316308"/>
                  <a:ext cx="36000" cy="3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6" name="Group 136">
                <a:extLst>
                  <a:ext uri="{FF2B5EF4-FFF2-40B4-BE49-F238E27FC236}">
                    <a16:creationId xmlns:a16="http://schemas.microsoft.com/office/drawing/2014/main" id="{1BA6F8D1-DA38-4B78-BF6D-425B69CA128B}"/>
                  </a:ext>
                </a:extLst>
              </p:cNvPr>
              <p:cNvGrpSpPr/>
              <p:nvPr/>
            </p:nvGrpSpPr>
            <p:grpSpPr>
              <a:xfrm>
                <a:off x="5816809" y="896207"/>
                <a:ext cx="353746" cy="621180"/>
                <a:chOff x="2176309" y="51938"/>
                <a:chExt cx="208086" cy="365400"/>
              </a:xfrm>
            </p:grpSpPr>
            <p:grpSp>
              <p:nvGrpSpPr>
                <p:cNvPr id="157" name="Group 137">
                  <a:extLst>
                    <a:ext uri="{FF2B5EF4-FFF2-40B4-BE49-F238E27FC236}">
                      <a16:creationId xmlns:a16="http://schemas.microsoft.com/office/drawing/2014/main" id="{F777CE03-AB3C-4A9A-BBC4-A164C38906A3}"/>
                    </a:ext>
                  </a:extLst>
                </p:cNvPr>
                <p:cNvGrpSpPr>
                  <a:grpSpLocks noChangeAspect="1"/>
                </p:cNvGrpSpPr>
                <p:nvPr/>
              </p:nvGrpSpPr>
              <p:grpSpPr>
                <a:xfrm>
                  <a:off x="2176309" y="51938"/>
                  <a:ext cx="208086" cy="365400"/>
                  <a:chOff x="2731316" y="2854017"/>
                  <a:chExt cx="240419" cy="422179"/>
                </a:xfrm>
              </p:grpSpPr>
              <p:sp>
                <p:nvSpPr>
                  <p:cNvPr id="162" name="Rectangle: Rounded Corners 142">
                    <a:extLst>
                      <a:ext uri="{FF2B5EF4-FFF2-40B4-BE49-F238E27FC236}">
                        <a16:creationId xmlns:a16="http://schemas.microsoft.com/office/drawing/2014/main" id="{A9D7C227-BE86-447D-A7A5-E9752A11E309}"/>
                      </a:ext>
                    </a:extLst>
                  </p:cNvPr>
                  <p:cNvSpPr/>
                  <p:nvPr/>
                </p:nvSpPr>
                <p:spPr>
                  <a:xfrm rot="16200000">
                    <a:off x="2659335" y="2963795"/>
                    <a:ext cx="384382" cy="24041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Rectangle: Rounded Corners 143">
                    <a:extLst>
                      <a:ext uri="{FF2B5EF4-FFF2-40B4-BE49-F238E27FC236}">
                        <a16:creationId xmlns:a16="http://schemas.microsoft.com/office/drawing/2014/main" id="{AEC15D6B-CAA9-4818-814E-477221DC35D8}"/>
                      </a:ext>
                    </a:extLst>
                  </p:cNvPr>
                  <p:cNvSpPr/>
                  <p:nvPr/>
                </p:nvSpPr>
                <p:spPr>
                  <a:xfrm rot="16200000">
                    <a:off x="2833526" y="2836017"/>
                    <a:ext cx="36000" cy="7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8" name="Rectangle: Rounded Corners 138">
                  <a:extLst>
                    <a:ext uri="{FF2B5EF4-FFF2-40B4-BE49-F238E27FC236}">
                      <a16:creationId xmlns:a16="http://schemas.microsoft.com/office/drawing/2014/main" id="{92867E52-0362-40FA-9D67-4F831B41B6D6}"/>
                    </a:ext>
                  </a:extLst>
                </p:cNvPr>
                <p:cNvSpPr/>
                <p:nvPr/>
              </p:nvSpPr>
              <p:spPr>
                <a:xfrm>
                  <a:off x="2192152" y="328476"/>
                  <a:ext cx="176400" cy="68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Rounded Corners 139">
                  <a:extLst>
                    <a:ext uri="{FF2B5EF4-FFF2-40B4-BE49-F238E27FC236}">
                      <a16:creationId xmlns:a16="http://schemas.microsoft.com/office/drawing/2014/main" id="{31CDCAC9-02DE-40DD-931C-41CBB68E854C}"/>
                    </a:ext>
                  </a:extLst>
                </p:cNvPr>
                <p:cNvSpPr/>
                <p:nvPr/>
              </p:nvSpPr>
              <p:spPr>
                <a:xfrm>
                  <a:off x="2192152" y="180695"/>
                  <a:ext cx="176400" cy="68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Rectangle: Rounded Corners 140">
                  <a:extLst>
                    <a:ext uri="{FF2B5EF4-FFF2-40B4-BE49-F238E27FC236}">
                      <a16:creationId xmlns:a16="http://schemas.microsoft.com/office/drawing/2014/main" id="{42C4AAF6-1B80-4E96-9FD3-9DE6B718283D}"/>
                    </a:ext>
                  </a:extLst>
                </p:cNvPr>
                <p:cNvSpPr/>
                <p:nvPr/>
              </p:nvSpPr>
              <p:spPr>
                <a:xfrm>
                  <a:off x="2192152" y="106805"/>
                  <a:ext cx="176400" cy="68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ectangle: Rounded Corners 141">
                  <a:extLst>
                    <a:ext uri="{FF2B5EF4-FFF2-40B4-BE49-F238E27FC236}">
                      <a16:creationId xmlns:a16="http://schemas.microsoft.com/office/drawing/2014/main" id="{45EBDDD3-4CA4-49CF-9B89-88C9CDDFD56B}"/>
                    </a:ext>
                  </a:extLst>
                </p:cNvPr>
                <p:cNvSpPr/>
                <p:nvPr/>
              </p:nvSpPr>
              <p:spPr>
                <a:xfrm>
                  <a:off x="2192152" y="254585"/>
                  <a:ext cx="176400" cy="68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2" name="Groupe 1"/>
          <p:cNvGrpSpPr/>
          <p:nvPr/>
        </p:nvGrpSpPr>
        <p:grpSpPr>
          <a:xfrm>
            <a:off x="191033" y="1331972"/>
            <a:ext cx="9376747" cy="2873279"/>
            <a:chOff x="191033" y="1331972"/>
            <a:chExt cx="9376747" cy="2873279"/>
          </a:xfrm>
        </p:grpSpPr>
        <p:grpSp>
          <p:nvGrpSpPr>
            <p:cNvPr id="17" name="Groupe 16"/>
            <p:cNvGrpSpPr/>
            <p:nvPr/>
          </p:nvGrpSpPr>
          <p:grpSpPr>
            <a:xfrm>
              <a:off x="6093927" y="1831768"/>
              <a:ext cx="3473853" cy="2373483"/>
              <a:chOff x="5085905" y="1831767"/>
              <a:chExt cx="3473853" cy="2373483"/>
            </a:xfrm>
          </p:grpSpPr>
          <p:grpSp>
            <p:nvGrpSpPr>
              <p:cNvPr id="34" name="Group 38">
                <a:extLst>
                  <a:ext uri="{FF2B5EF4-FFF2-40B4-BE49-F238E27FC236}">
                    <a16:creationId xmlns:a16="http://schemas.microsoft.com/office/drawing/2014/main" id="{D7564515-D92D-4F5B-A8C7-9933AF2F865E}"/>
                  </a:ext>
                </a:extLst>
              </p:cNvPr>
              <p:cNvGrpSpPr/>
              <p:nvPr/>
            </p:nvGrpSpPr>
            <p:grpSpPr>
              <a:xfrm>
                <a:off x="6120226" y="2336408"/>
                <a:ext cx="2439532" cy="1868842"/>
                <a:chOff x="5914262" y="1906147"/>
                <a:chExt cx="2621557" cy="2023243"/>
              </a:xfrm>
            </p:grpSpPr>
            <p:sp>
              <p:nvSpPr>
                <p:cNvPr id="35" name="Cloud 37">
                  <a:extLst>
                    <a:ext uri="{FF2B5EF4-FFF2-40B4-BE49-F238E27FC236}">
                      <a16:creationId xmlns:a16="http://schemas.microsoft.com/office/drawing/2014/main" id="{A0AE22F5-F9C5-4330-8320-8AA47707E56C}"/>
                    </a:ext>
                  </a:extLst>
                </p:cNvPr>
                <p:cNvSpPr/>
                <p:nvPr/>
              </p:nvSpPr>
              <p:spPr>
                <a:xfrm>
                  <a:off x="5914262" y="1906147"/>
                  <a:ext cx="2621557" cy="20232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9104 w 43256"/>
                    <a:gd name="connsiteY9" fmla="*/ 3102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4729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39104 w 43278"/>
                    <a:gd name="connsiteY9" fmla="*/ 31025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4729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2196 w 43278"/>
                    <a:gd name="connsiteY1" fmla="*/ 25239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146 w 43278"/>
                    <a:gd name="connsiteY17" fmla="*/ 31109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5856 w 43278"/>
                    <a:gd name="connsiteY3" fmla="*/ 35139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6777 w 43278"/>
                    <a:gd name="connsiteY3" fmla="*/ 34780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2067 w 43278"/>
                    <a:gd name="connsiteY17" fmla="*/ 31288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8005 w 43278"/>
                    <a:gd name="connsiteY3" fmla="*/ 34601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3278"/>
                    <a:gd name="connsiteY0" fmla="*/ 14229 h 43219"/>
                    <a:gd name="connsiteX1" fmla="*/ 5659 w 43278"/>
                    <a:gd name="connsiteY1" fmla="*/ 6766 h 43219"/>
                    <a:gd name="connsiteX2" fmla="*/ 14041 w 43278"/>
                    <a:gd name="connsiteY2" fmla="*/ 5061 h 43219"/>
                    <a:gd name="connsiteX3" fmla="*/ 22492 w 43278"/>
                    <a:gd name="connsiteY3" fmla="*/ 3291 h 43219"/>
                    <a:gd name="connsiteX4" fmla="*/ 25785 w 43278"/>
                    <a:gd name="connsiteY4" fmla="*/ 59 h 43219"/>
                    <a:gd name="connsiteX5" fmla="*/ 29869 w 43278"/>
                    <a:gd name="connsiteY5" fmla="*/ 2340 h 43219"/>
                    <a:gd name="connsiteX6" fmla="*/ 35499 w 43278"/>
                    <a:gd name="connsiteY6" fmla="*/ 549 h 43219"/>
                    <a:gd name="connsiteX7" fmla="*/ 38354 w 43278"/>
                    <a:gd name="connsiteY7" fmla="*/ 5435 h 43219"/>
                    <a:gd name="connsiteX8" fmla="*/ 42018 w 43278"/>
                    <a:gd name="connsiteY8" fmla="*/ 10177 h 43219"/>
                    <a:gd name="connsiteX9" fmla="*/ 41854 w 43278"/>
                    <a:gd name="connsiteY9" fmla="*/ 15319 h 43219"/>
                    <a:gd name="connsiteX10" fmla="*/ 43052 w 43278"/>
                    <a:gd name="connsiteY10" fmla="*/ 23181 h 43219"/>
                    <a:gd name="connsiteX11" fmla="*/ 38514 w 43278"/>
                    <a:gd name="connsiteY11" fmla="*/ 30780 h 43219"/>
                    <a:gd name="connsiteX12" fmla="*/ 35431 w 43278"/>
                    <a:gd name="connsiteY12" fmla="*/ 35960 h 43219"/>
                    <a:gd name="connsiteX13" fmla="*/ 28591 w 43278"/>
                    <a:gd name="connsiteY13" fmla="*/ 36674 h 43219"/>
                    <a:gd name="connsiteX14" fmla="*/ 23703 w 43278"/>
                    <a:gd name="connsiteY14" fmla="*/ 42965 h 43219"/>
                    <a:gd name="connsiteX15" fmla="*/ 16516 w 43278"/>
                    <a:gd name="connsiteY15" fmla="*/ 39125 h 43219"/>
                    <a:gd name="connsiteX16" fmla="*/ 5840 w 43278"/>
                    <a:gd name="connsiteY16" fmla="*/ 35331 h 43219"/>
                    <a:gd name="connsiteX17" fmla="*/ 1607 w 43278"/>
                    <a:gd name="connsiteY17" fmla="*/ 30750 h 43219"/>
                    <a:gd name="connsiteX18" fmla="*/ 2149 w 43278"/>
                    <a:gd name="connsiteY18" fmla="*/ 25410 h 43219"/>
                    <a:gd name="connsiteX19" fmla="*/ 31 w 43278"/>
                    <a:gd name="connsiteY19" fmla="*/ 19563 h 43219"/>
                    <a:gd name="connsiteX20" fmla="*/ 3899 w 43278"/>
                    <a:gd name="connsiteY20" fmla="*/ 14366 h 43219"/>
                    <a:gd name="connsiteX21" fmla="*/ 3936 w 43278"/>
                    <a:gd name="connsiteY21" fmla="*/ 14229 h 43219"/>
                    <a:gd name="connsiteX0" fmla="*/ 5650 w 43278"/>
                    <a:gd name="connsiteY0" fmla="*/ 26036 h 43219"/>
                    <a:gd name="connsiteX1" fmla="*/ 3577 w 43278"/>
                    <a:gd name="connsiteY1" fmla="*/ 26673 h 43219"/>
                    <a:gd name="connsiteX2" fmla="*/ 6964 w 43278"/>
                    <a:gd name="connsiteY2" fmla="*/ 34758 h 43219"/>
                    <a:gd name="connsiteX3" fmla="*/ 8005 w 43278"/>
                    <a:gd name="connsiteY3" fmla="*/ 34601 h 43219"/>
                    <a:gd name="connsiteX4" fmla="*/ 16514 w 43278"/>
                    <a:gd name="connsiteY4" fmla="*/ 38949 h 43219"/>
                    <a:gd name="connsiteX5" fmla="*/ 15846 w 43278"/>
                    <a:gd name="connsiteY5" fmla="*/ 37209 h 43219"/>
                    <a:gd name="connsiteX6" fmla="*/ 28863 w 43278"/>
                    <a:gd name="connsiteY6" fmla="*/ 34610 h 43219"/>
                    <a:gd name="connsiteX7" fmla="*/ 28596 w 43278"/>
                    <a:gd name="connsiteY7" fmla="*/ 36519 h 43219"/>
                    <a:gd name="connsiteX8" fmla="*/ 34165 w 43278"/>
                    <a:gd name="connsiteY8" fmla="*/ 22813 h 43219"/>
                    <a:gd name="connsiteX9" fmla="*/ 40639 w 43278"/>
                    <a:gd name="connsiteY9" fmla="*/ 32101 h 43219"/>
                    <a:gd name="connsiteX10" fmla="*/ 41834 w 43278"/>
                    <a:gd name="connsiteY10" fmla="*/ 15213 h 43219"/>
                    <a:gd name="connsiteX11" fmla="*/ 40386 w 43278"/>
                    <a:gd name="connsiteY11" fmla="*/ 17889 h 43219"/>
                    <a:gd name="connsiteX12" fmla="*/ 38360 w 43278"/>
                    <a:gd name="connsiteY12" fmla="*/ 5285 h 43219"/>
                    <a:gd name="connsiteX13" fmla="*/ 38436 w 43278"/>
                    <a:gd name="connsiteY13" fmla="*/ 6549 h 43219"/>
                    <a:gd name="connsiteX14" fmla="*/ 29114 w 43278"/>
                    <a:gd name="connsiteY14" fmla="*/ 3811 h 43219"/>
                    <a:gd name="connsiteX15" fmla="*/ 29856 w 43278"/>
                    <a:gd name="connsiteY15" fmla="*/ 2199 h 43219"/>
                    <a:gd name="connsiteX16" fmla="*/ 22177 w 43278"/>
                    <a:gd name="connsiteY16" fmla="*/ 4579 h 43219"/>
                    <a:gd name="connsiteX17" fmla="*/ 22536 w 43278"/>
                    <a:gd name="connsiteY17" fmla="*/ 3189 h 43219"/>
                    <a:gd name="connsiteX18" fmla="*/ 14036 w 43278"/>
                    <a:gd name="connsiteY18" fmla="*/ 5051 h 43219"/>
                    <a:gd name="connsiteX19" fmla="*/ 15336 w 43278"/>
                    <a:gd name="connsiteY19" fmla="*/ 6399 h 43219"/>
                    <a:gd name="connsiteX20" fmla="*/ 4163 w 43278"/>
                    <a:gd name="connsiteY20" fmla="*/ 15648 h 43219"/>
                    <a:gd name="connsiteX21" fmla="*/ 3936 w 43278"/>
                    <a:gd name="connsiteY21" fmla="*/ 14229 h 43219"/>
                    <a:gd name="connsiteX0" fmla="*/ 3936 w 45426"/>
                    <a:gd name="connsiteY0" fmla="*/ 14229 h 43219"/>
                    <a:gd name="connsiteX1" fmla="*/ 5659 w 45426"/>
                    <a:gd name="connsiteY1" fmla="*/ 6766 h 43219"/>
                    <a:gd name="connsiteX2" fmla="*/ 14041 w 45426"/>
                    <a:gd name="connsiteY2" fmla="*/ 5061 h 43219"/>
                    <a:gd name="connsiteX3" fmla="*/ 22492 w 45426"/>
                    <a:gd name="connsiteY3" fmla="*/ 3291 h 43219"/>
                    <a:gd name="connsiteX4" fmla="*/ 25785 w 45426"/>
                    <a:gd name="connsiteY4" fmla="*/ 59 h 43219"/>
                    <a:gd name="connsiteX5" fmla="*/ 29869 w 45426"/>
                    <a:gd name="connsiteY5" fmla="*/ 2340 h 43219"/>
                    <a:gd name="connsiteX6" fmla="*/ 35499 w 45426"/>
                    <a:gd name="connsiteY6" fmla="*/ 549 h 43219"/>
                    <a:gd name="connsiteX7" fmla="*/ 38354 w 45426"/>
                    <a:gd name="connsiteY7" fmla="*/ 5435 h 43219"/>
                    <a:gd name="connsiteX8" fmla="*/ 42018 w 45426"/>
                    <a:gd name="connsiteY8" fmla="*/ 10177 h 43219"/>
                    <a:gd name="connsiteX9" fmla="*/ 41854 w 45426"/>
                    <a:gd name="connsiteY9" fmla="*/ 15319 h 43219"/>
                    <a:gd name="connsiteX10" fmla="*/ 45354 w 45426"/>
                    <a:gd name="connsiteY10" fmla="*/ 23898 h 43219"/>
                    <a:gd name="connsiteX11" fmla="*/ 38514 w 45426"/>
                    <a:gd name="connsiteY11" fmla="*/ 30780 h 43219"/>
                    <a:gd name="connsiteX12" fmla="*/ 35431 w 45426"/>
                    <a:gd name="connsiteY12" fmla="*/ 35960 h 43219"/>
                    <a:gd name="connsiteX13" fmla="*/ 28591 w 45426"/>
                    <a:gd name="connsiteY13" fmla="*/ 36674 h 43219"/>
                    <a:gd name="connsiteX14" fmla="*/ 23703 w 45426"/>
                    <a:gd name="connsiteY14" fmla="*/ 42965 h 43219"/>
                    <a:gd name="connsiteX15" fmla="*/ 16516 w 45426"/>
                    <a:gd name="connsiteY15" fmla="*/ 39125 h 43219"/>
                    <a:gd name="connsiteX16" fmla="*/ 5840 w 45426"/>
                    <a:gd name="connsiteY16" fmla="*/ 35331 h 43219"/>
                    <a:gd name="connsiteX17" fmla="*/ 1607 w 45426"/>
                    <a:gd name="connsiteY17" fmla="*/ 30750 h 43219"/>
                    <a:gd name="connsiteX18" fmla="*/ 2149 w 45426"/>
                    <a:gd name="connsiteY18" fmla="*/ 25410 h 43219"/>
                    <a:gd name="connsiteX19" fmla="*/ 31 w 45426"/>
                    <a:gd name="connsiteY19" fmla="*/ 19563 h 43219"/>
                    <a:gd name="connsiteX20" fmla="*/ 3899 w 45426"/>
                    <a:gd name="connsiteY20" fmla="*/ 14366 h 43219"/>
                    <a:gd name="connsiteX21" fmla="*/ 3936 w 45426"/>
                    <a:gd name="connsiteY21" fmla="*/ 14229 h 43219"/>
                    <a:gd name="connsiteX0" fmla="*/ 5650 w 45426"/>
                    <a:gd name="connsiteY0" fmla="*/ 26036 h 43219"/>
                    <a:gd name="connsiteX1" fmla="*/ 3577 w 45426"/>
                    <a:gd name="connsiteY1" fmla="*/ 26673 h 43219"/>
                    <a:gd name="connsiteX2" fmla="*/ 6964 w 45426"/>
                    <a:gd name="connsiteY2" fmla="*/ 34758 h 43219"/>
                    <a:gd name="connsiteX3" fmla="*/ 8005 w 45426"/>
                    <a:gd name="connsiteY3" fmla="*/ 34601 h 43219"/>
                    <a:gd name="connsiteX4" fmla="*/ 16514 w 45426"/>
                    <a:gd name="connsiteY4" fmla="*/ 38949 h 43219"/>
                    <a:gd name="connsiteX5" fmla="*/ 15846 w 45426"/>
                    <a:gd name="connsiteY5" fmla="*/ 37209 h 43219"/>
                    <a:gd name="connsiteX6" fmla="*/ 28863 w 45426"/>
                    <a:gd name="connsiteY6" fmla="*/ 34610 h 43219"/>
                    <a:gd name="connsiteX7" fmla="*/ 28596 w 45426"/>
                    <a:gd name="connsiteY7" fmla="*/ 36519 h 43219"/>
                    <a:gd name="connsiteX8" fmla="*/ 34165 w 45426"/>
                    <a:gd name="connsiteY8" fmla="*/ 22813 h 43219"/>
                    <a:gd name="connsiteX9" fmla="*/ 40639 w 45426"/>
                    <a:gd name="connsiteY9" fmla="*/ 32101 h 43219"/>
                    <a:gd name="connsiteX10" fmla="*/ 41834 w 45426"/>
                    <a:gd name="connsiteY10" fmla="*/ 15213 h 43219"/>
                    <a:gd name="connsiteX11" fmla="*/ 40386 w 45426"/>
                    <a:gd name="connsiteY11" fmla="*/ 17889 h 43219"/>
                    <a:gd name="connsiteX12" fmla="*/ 38360 w 45426"/>
                    <a:gd name="connsiteY12" fmla="*/ 5285 h 43219"/>
                    <a:gd name="connsiteX13" fmla="*/ 38436 w 45426"/>
                    <a:gd name="connsiteY13" fmla="*/ 6549 h 43219"/>
                    <a:gd name="connsiteX14" fmla="*/ 29114 w 45426"/>
                    <a:gd name="connsiteY14" fmla="*/ 3811 h 43219"/>
                    <a:gd name="connsiteX15" fmla="*/ 29856 w 45426"/>
                    <a:gd name="connsiteY15" fmla="*/ 2199 h 43219"/>
                    <a:gd name="connsiteX16" fmla="*/ 22177 w 45426"/>
                    <a:gd name="connsiteY16" fmla="*/ 4579 h 43219"/>
                    <a:gd name="connsiteX17" fmla="*/ 22536 w 45426"/>
                    <a:gd name="connsiteY17" fmla="*/ 3189 h 43219"/>
                    <a:gd name="connsiteX18" fmla="*/ 14036 w 45426"/>
                    <a:gd name="connsiteY18" fmla="*/ 5051 h 43219"/>
                    <a:gd name="connsiteX19" fmla="*/ 15336 w 45426"/>
                    <a:gd name="connsiteY19" fmla="*/ 6399 h 43219"/>
                    <a:gd name="connsiteX20" fmla="*/ 4163 w 45426"/>
                    <a:gd name="connsiteY20" fmla="*/ 15648 h 43219"/>
                    <a:gd name="connsiteX21" fmla="*/ 3936 w 45426"/>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5431 w 45371"/>
                    <a:gd name="connsiteY12" fmla="*/ 35960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0386 w 45371"/>
                    <a:gd name="connsiteY11" fmla="*/ 17889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6659 w 45371"/>
                    <a:gd name="connsiteY12" fmla="*/ 37394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0386 w 45371"/>
                    <a:gd name="connsiteY11" fmla="*/ 17889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371"/>
                    <a:gd name="connsiteY0" fmla="*/ 14229 h 43219"/>
                    <a:gd name="connsiteX1" fmla="*/ 5659 w 45371"/>
                    <a:gd name="connsiteY1" fmla="*/ 6766 h 43219"/>
                    <a:gd name="connsiteX2" fmla="*/ 14041 w 45371"/>
                    <a:gd name="connsiteY2" fmla="*/ 5061 h 43219"/>
                    <a:gd name="connsiteX3" fmla="*/ 22492 w 45371"/>
                    <a:gd name="connsiteY3" fmla="*/ 3291 h 43219"/>
                    <a:gd name="connsiteX4" fmla="*/ 25785 w 45371"/>
                    <a:gd name="connsiteY4" fmla="*/ 59 h 43219"/>
                    <a:gd name="connsiteX5" fmla="*/ 29869 w 45371"/>
                    <a:gd name="connsiteY5" fmla="*/ 2340 h 43219"/>
                    <a:gd name="connsiteX6" fmla="*/ 35499 w 45371"/>
                    <a:gd name="connsiteY6" fmla="*/ 549 h 43219"/>
                    <a:gd name="connsiteX7" fmla="*/ 38354 w 45371"/>
                    <a:gd name="connsiteY7" fmla="*/ 5435 h 43219"/>
                    <a:gd name="connsiteX8" fmla="*/ 42018 w 45371"/>
                    <a:gd name="connsiteY8" fmla="*/ 10177 h 43219"/>
                    <a:gd name="connsiteX9" fmla="*/ 41854 w 45371"/>
                    <a:gd name="connsiteY9" fmla="*/ 15319 h 43219"/>
                    <a:gd name="connsiteX10" fmla="*/ 45354 w 45371"/>
                    <a:gd name="connsiteY10" fmla="*/ 23898 h 43219"/>
                    <a:gd name="connsiteX11" fmla="*/ 40356 w 45371"/>
                    <a:gd name="connsiteY11" fmla="*/ 31677 h 43219"/>
                    <a:gd name="connsiteX12" fmla="*/ 36659 w 45371"/>
                    <a:gd name="connsiteY12" fmla="*/ 37394 h 43219"/>
                    <a:gd name="connsiteX13" fmla="*/ 28591 w 45371"/>
                    <a:gd name="connsiteY13" fmla="*/ 36674 h 43219"/>
                    <a:gd name="connsiteX14" fmla="*/ 23703 w 45371"/>
                    <a:gd name="connsiteY14" fmla="*/ 42965 h 43219"/>
                    <a:gd name="connsiteX15" fmla="*/ 16516 w 45371"/>
                    <a:gd name="connsiteY15" fmla="*/ 39125 h 43219"/>
                    <a:gd name="connsiteX16" fmla="*/ 5840 w 45371"/>
                    <a:gd name="connsiteY16" fmla="*/ 35331 h 43219"/>
                    <a:gd name="connsiteX17" fmla="*/ 1607 w 45371"/>
                    <a:gd name="connsiteY17" fmla="*/ 30750 h 43219"/>
                    <a:gd name="connsiteX18" fmla="*/ 2149 w 45371"/>
                    <a:gd name="connsiteY18" fmla="*/ 25410 h 43219"/>
                    <a:gd name="connsiteX19" fmla="*/ 31 w 45371"/>
                    <a:gd name="connsiteY19" fmla="*/ 19563 h 43219"/>
                    <a:gd name="connsiteX20" fmla="*/ 3899 w 45371"/>
                    <a:gd name="connsiteY20" fmla="*/ 14366 h 43219"/>
                    <a:gd name="connsiteX21" fmla="*/ 3936 w 45371"/>
                    <a:gd name="connsiteY21" fmla="*/ 14229 h 43219"/>
                    <a:gd name="connsiteX0" fmla="*/ 5650 w 45371"/>
                    <a:gd name="connsiteY0" fmla="*/ 26036 h 43219"/>
                    <a:gd name="connsiteX1" fmla="*/ 3577 w 45371"/>
                    <a:gd name="connsiteY1" fmla="*/ 26673 h 43219"/>
                    <a:gd name="connsiteX2" fmla="*/ 6964 w 45371"/>
                    <a:gd name="connsiteY2" fmla="*/ 34758 h 43219"/>
                    <a:gd name="connsiteX3" fmla="*/ 8005 w 45371"/>
                    <a:gd name="connsiteY3" fmla="*/ 34601 h 43219"/>
                    <a:gd name="connsiteX4" fmla="*/ 16514 w 45371"/>
                    <a:gd name="connsiteY4" fmla="*/ 38949 h 43219"/>
                    <a:gd name="connsiteX5" fmla="*/ 15846 w 45371"/>
                    <a:gd name="connsiteY5" fmla="*/ 37209 h 43219"/>
                    <a:gd name="connsiteX6" fmla="*/ 28863 w 45371"/>
                    <a:gd name="connsiteY6" fmla="*/ 34610 h 43219"/>
                    <a:gd name="connsiteX7" fmla="*/ 28596 w 45371"/>
                    <a:gd name="connsiteY7" fmla="*/ 36519 h 43219"/>
                    <a:gd name="connsiteX8" fmla="*/ 34165 w 45371"/>
                    <a:gd name="connsiteY8" fmla="*/ 22813 h 43219"/>
                    <a:gd name="connsiteX9" fmla="*/ 40639 w 45371"/>
                    <a:gd name="connsiteY9" fmla="*/ 32101 h 43219"/>
                    <a:gd name="connsiteX10" fmla="*/ 41834 w 45371"/>
                    <a:gd name="connsiteY10" fmla="*/ 15213 h 43219"/>
                    <a:gd name="connsiteX11" fmla="*/ 41307 w 45371"/>
                    <a:gd name="connsiteY11" fmla="*/ 16096 h 43219"/>
                    <a:gd name="connsiteX12" fmla="*/ 38360 w 45371"/>
                    <a:gd name="connsiteY12" fmla="*/ 5285 h 43219"/>
                    <a:gd name="connsiteX13" fmla="*/ 38436 w 45371"/>
                    <a:gd name="connsiteY13" fmla="*/ 6549 h 43219"/>
                    <a:gd name="connsiteX14" fmla="*/ 29114 w 45371"/>
                    <a:gd name="connsiteY14" fmla="*/ 3811 h 43219"/>
                    <a:gd name="connsiteX15" fmla="*/ 29856 w 45371"/>
                    <a:gd name="connsiteY15" fmla="*/ 2199 h 43219"/>
                    <a:gd name="connsiteX16" fmla="*/ 22177 w 45371"/>
                    <a:gd name="connsiteY16" fmla="*/ 4579 h 43219"/>
                    <a:gd name="connsiteX17" fmla="*/ 22536 w 45371"/>
                    <a:gd name="connsiteY17" fmla="*/ 3189 h 43219"/>
                    <a:gd name="connsiteX18" fmla="*/ 14036 w 45371"/>
                    <a:gd name="connsiteY18" fmla="*/ 5051 h 43219"/>
                    <a:gd name="connsiteX19" fmla="*/ 15336 w 45371"/>
                    <a:gd name="connsiteY19" fmla="*/ 6399 h 43219"/>
                    <a:gd name="connsiteX20" fmla="*/ 4163 w 45371"/>
                    <a:gd name="connsiteY20" fmla="*/ 15648 h 43219"/>
                    <a:gd name="connsiteX21" fmla="*/ 3936 w 45371"/>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4078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41307 w 45523"/>
                    <a:gd name="connsiteY11" fmla="*/ 1609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834 w 45523"/>
                    <a:gd name="connsiteY10" fmla="*/ 15213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4165 w 45523"/>
                    <a:gd name="connsiteY8" fmla="*/ 22813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5523"/>
                    <a:gd name="connsiteY0" fmla="*/ 14229 h 43219"/>
                    <a:gd name="connsiteX1" fmla="*/ 5659 w 45523"/>
                    <a:gd name="connsiteY1" fmla="*/ 6766 h 43219"/>
                    <a:gd name="connsiteX2" fmla="*/ 14041 w 45523"/>
                    <a:gd name="connsiteY2" fmla="*/ 5061 h 43219"/>
                    <a:gd name="connsiteX3" fmla="*/ 22492 w 45523"/>
                    <a:gd name="connsiteY3" fmla="*/ 3291 h 43219"/>
                    <a:gd name="connsiteX4" fmla="*/ 25785 w 45523"/>
                    <a:gd name="connsiteY4" fmla="*/ 59 h 43219"/>
                    <a:gd name="connsiteX5" fmla="*/ 29869 w 45523"/>
                    <a:gd name="connsiteY5" fmla="*/ 2340 h 43219"/>
                    <a:gd name="connsiteX6" fmla="*/ 35499 w 45523"/>
                    <a:gd name="connsiteY6" fmla="*/ 549 h 43219"/>
                    <a:gd name="connsiteX7" fmla="*/ 38354 w 45523"/>
                    <a:gd name="connsiteY7" fmla="*/ 5435 h 43219"/>
                    <a:gd name="connsiteX8" fmla="*/ 42018 w 45523"/>
                    <a:gd name="connsiteY8" fmla="*/ 10177 h 43219"/>
                    <a:gd name="connsiteX9" fmla="*/ 41854 w 45523"/>
                    <a:gd name="connsiteY9" fmla="*/ 15319 h 43219"/>
                    <a:gd name="connsiteX10" fmla="*/ 45507 w 45523"/>
                    <a:gd name="connsiteY10" fmla="*/ 23002 h 43219"/>
                    <a:gd name="connsiteX11" fmla="*/ 40356 w 45523"/>
                    <a:gd name="connsiteY11" fmla="*/ 31677 h 43219"/>
                    <a:gd name="connsiteX12" fmla="*/ 36659 w 45523"/>
                    <a:gd name="connsiteY12" fmla="*/ 37394 h 43219"/>
                    <a:gd name="connsiteX13" fmla="*/ 28591 w 45523"/>
                    <a:gd name="connsiteY13" fmla="*/ 36674 h 43219"/>
                    <a:gd name="connsiteX14" fmla="*/ 23703 w 45523"/>
                    <a:gd name="connsiteY14" fmla="*/ 42965 h 43219"/>
                    <a:gd name="connsiteX15" fmla="*/ 16516 w 45523"/>
                    <a:gd name="connsiteY15" fmla="*/ 39125 h 43219"/>
                    <a:gd name="connsiteX16" fmla="*/ 5840 w 45523"/>
                    <a:gd name="connsiteY16" fmla="*/ 35331 h 43219"/>
                    <a:gd name="connsiteX17" fmla="*/ 1607 w 45523"/>
                    <a:gd name="connsiteY17" fmla="*/ 30750 h 43219"/>
                    <a:gd name="connsiteX18" fmla="*/ 2149 w 45523"/>
                    <a:gd name="connsiteY18" fmla="*/ 25410 h 43219"/>
                    <a:gd name="connsiteX19" fmla="*/ 31 w 45523"/>
                    <a:gd name="connsiteY19" fmla="*/ 19563 h 43219"/>
                    <a:gd name="connsiteX20" fmla="*/ 3899 w 45523"/>
                    <a:gd name="connsiteY20" fmla="*/ 14366 h 43219"/>
                    <a:gd name="connsiteX21" fmla="*/ 3936 w 45523"/>
                    <a:gd name="connsiteY21" fmla="*/ 14229 h 43219"/>
                    <a:gd name="connsiteX0" fmla="*/ 5650 w 45523"/>
                    <a:gd name="connsiteY0" fmla="*/ 26036 h 43219"/>
                    <a:gd name="connsiteX1" fmla="*/ 3577 w 45523"/>
                    <a:gd name="connsiteY1" fmla="*/ 26673 h 43219"/>
                    <a:gd name="connsiteX2" fmla="*/ 6964 w 45523"/>
                    <a:gd name="connsiteY2" fmla="*/ 34758 h 43219"/>
                    <a:gd name="connsiteX3" fmla="*/ 8005 w 45523"/>
                    <a:gd name="connsiteY3" fmla="*/ 34601 h 43219"/>
                    <a:gd name="connsiteX4" fmla="*/ 16514 w 45523"/>
                    <a:gd name="connsiteY4" fmla="*/ 38949 h 43219"/>
                    <a:gd name="connsiteX5" fmla="*/ 15846 w 45523"/>
                    <a:gd name="connsiteY5" fmla="*/ 37209 h 43219"/>
                    <a:gd name="connsiteX6" fmla="*/ 28863 w 45523"/>
                    <a:gd name="connsiteY6" fmla="*/ 34610 h 43219"/>
                    <a:gd name="connsiteX7" fmla="*/ 28596 w 45523"/>
                    <a:gd name="connsiteY7" fmla="*/ 36519 h 43219"/>
                    <a:gd name="connsiteX8" fmla="*/ 38002 w 45523"/>
                    <a:gd name="connsiteY8" fmla="*/ 26040 h 43219"/>
                    <a:gd name="connsiteX9" fmla="*/ 40639 w 45523"/>
                    <a:gd name="connsiteY9" fmla="*/ 32101 h 43219"/>
                    <a:gd name="connsiteX10" fmla="*/ 41374 w 45523"/>
                    <a:gd name="connsiteY10" fmla="*/ 18261 h 43219"/>
                    <a:gd name="connsiteX11" fmla="*/ 39465 w 45523"/>
                    <a:gd name="connsiteY11" fmla="*/ 18606 h 43219"/>
                    <a:gd name="connsiteX12" fmla="*/ 38360 w 45523"/>
                    <a:gd name="connsiteY12" fmla="*/ 5285 h 43219"/>
                    <a:gd name="connsiteX13" fmla="*/ 38436 w 45523"/>
                    <a:gd name="connsiteY13" fmla="*/ 6549 h 43219"/>
                    <a:gd name="connsiteX14" fmla="*/ 29114 w 45523"/>
                    <a:gd name="connsiteY14" fmla="*/ 3811 h 43219"/>
                    <a:gd name="connsiteX15" fmla="*/ 29856 w 45523"/>
                    <a:gd name="connsiteY15" fmla="*/ 2199 h 43219"/>
                    <a:gd name="connsiteX16" fmla="*/ 22177 w 45523"/>
                    <a:gd name="connsiteY16" fmla="*/ 4579 h 43219"/>
                    <a:gd name="connsiteX17" fmla="*/ 22536 w 45523"/>
                    <a:gd name="connsiteY17" fmla="*/ 3189 h 43219"/>
                    <a:gd name="connsiteX18" fmla="*/ 14036 w 45523"/>
                    <a:gd name="connsiteY18" fmla="*/ 5051 h 43219"/>
                    <a:gd name="connsiteX19" fmla="*/ 15336 w 45523"/>
                    <a:gd name="connsiteY19" fmla="*/ 6399 h 43219"/>
                    <a:gd name="connsiteX20" fmla="*/ 4163 w 45523"/>
                    <a:gd name="connsiteY20" fmla="*/ 15648 h 43219"/>
                    <a:gd name="connsiteX21" fmla="*/ 3936 w 45523"/>
                    <a:gd name="connsiteY21" fmla="*/ 14229 h 43219"/>
                    <a:gd name="connsiteX0" fmla="*/ 3936 w 44459"/>
                    <a:gd name="connsiteY0" fmla="*/ 14229 h 43219"/>
                    <a:gd name="connsiteX1" fmla="*/ 5659 w 44459"/>
                    <a:gd name="connsiteY1" fmla="*/ 6766 h 43219"/>
                    <a:gd name="connsiteX2" fmla="*/ 14041 w 44459"/>
                    <a:gd name="connsiteY2" fmla="*/ 5061 h 43219"/>
                    <a:gd name="connsiteX3" fmla="*/ 22492 w 44459"/>
                    <a:gd name="connsiteY3" fmla="*/ 3291 h 43219"/>
                    <a:gd name="connsiteX4" fmla="*/ 25785 w 44459"/>
                    <a:gd name="connsiteY4" fmla="*/ 59 h 43219"/>
                    <a:gd name="connsiteX5" fmla="*/ 29869 w 44459"/>
                    <a:gd name="connsiteY5" fmla="*/ 2340 h 43219"/>
                    <a:gd name="connsiteX6" fmla="*/ 35499 w 44459"/>
                    <a:gd name="connsiteY6" fmla="*/ 549 h 43219"/>
                    <a:gd name="connsiteX7" fmla="*/ 38354 w 44459"/>
                    <a:gd name="connsiteY7" fmla="*/ 5435 h 43219"/>
                    <a:gd name="connsiteX8" fmla="*/ 42018 w 44459"/>
                    <a:gd name="connsiteY8" fmla="*/ 10177 h 43219"/>
                    <a:gd name="connsiteX9" fmla="*/ 41854 w 44459"/>
                    <a:gd name="connsiteY9" fmla="*/ 15319 h 43219"/>
                    <a:gd name="connsiteX10" fmla="*/ 44433 w 44459"/>
                    <a:gd name="connsiteY10" fmla="*/ 24078 h 43219"/>
                    <a:gd name="connsiteX11" fmla="*/ 40356 w 44459"/>
                    <a:gd name="connsiteY11" fmla="*/ 31677 h 43219"/>
                    <a:gd name="connsiteX12" fmla="*/ 36659 w 44459"/>
                    <a:gd name="connsiteY12" fmla="*/ 37394 h 43219"/>
                    <a:gd name="connsiteX13" fmla="*/ 28591 w 44459"/>
                    <a:gd name="connsiteY13" fmla="*/ 36674 h 43219"/>
                    <a:gd name="connsiteX14" fmla="*/ 23703 w 44459"/>
                    <a:gd name="connsiteY14" fmla="*/ 42965 h 43219"/>
                    <a:gd name="connsiteX15" fmla="*/ 16516 w 44459"/>
                    <a:gd name="connsiteY15" fmla="*/ 39125 h 43219"/>
                    <a:gd name="connsiteX16" fmla="*/ 5840 w 44459"/>
                    <a:gd name="connsiteY16" fmla="*/ 35331 h 43219"/>
                    <a:gd name="connsiteX17" fmla="*/ 1607 w 44459"/>
                    <a:gd name="connsiteY17" fmla="*/ 30750 h 43219"/>
                    <a:gd name="connsiteX18" fmla="*/ 2149 w 44459"/>
                    <a:gd name="connsiteY18" fmla="*/ 25410 h 43219"/>
                    <a:gd name="connsiteX19" fmla="*/ 31 w 44459"/>
                    <a:gd name="connsiteY19" fmla="*/ 19563 h 43219"/>
                    <a:gd name="connsiteX20" fmla="*/ 3899 w 44459"/>
                    <a:gd name="connsiteY20" fmla="*/ 14366 h 43219"/>
                    <a:gd name="connsiteX21" fmla="*/ 3936 w 44459"/>
                    <a:gd name="connsiteY21" fmla="*/ 14229 h 43219"/>
                    <a:gd name="connsiteX0" fmla="*/ 5650 w 44459"/>
                    <a:gd name="connsiteY0" fmla="*/ 26036 h 43219"/>
                    <a:gd name="connsiteX1" fmla="*/ 3577 w 44459"/>
                    <a:gd name="connsiteY1" fmla="*/ 26673 h 43219"/>
                    <a:gd name="connsiteX2" fmla="*/ 6964 w 44459"/>
                    <a:gd name="connsiteY2" fmla="*/ 34758 h 43219"/>
                    <a:gd name="connsiteX3" fmla="*/ 8005 w 44459"/>
                    <a:gd name="connsiteY3" fmla="*/ 34601 h 43219"/>
                    <a:gd name="connsiteX4" fmla="*/ 16514 w 44459"/>
                    <a:gd name="connsiteY4" fmla="*/ 38949 h 43219"/>
                    <a:gd name="connsiteX5" fmla="*/ 15846 w 44459"/>
                    <a:gd name="connsiteY5" fmla="*/ 37209 h 43219"/>
                    <a:gd name="connsiteX6" fmla="*/ 28863 w 44459"/>
                    <a:gd name="connsiteY6" fmla="*/ 34610 h 43219"/>
                    <a:gd name="connsiteX7" fmla="*/ 28596 w 44459"/>
                    <a:gd name="connsiteY7" fmla="*/ 36519 h 43219"/>
                    <a:gd name="connsiteX8" fmla="*/ 38002 w 44459"/>
                    <a:gd name="connsiteY8" fmla="*/ 26040 h 43219"/>
                    <a:gd name="connsiteX9" fmla="*/ 40639 w 44459"/>
                    <a:gd name="connsiteY9" fmla="*/ 32101 h 43219"/>
                    <a:gd name="connsiteX10" fmla="*/ 41374 w 44459"/>
                    <a:gd name="connsiteY10" fmla="*/ 18261 h 43219"/>
                    <a:gd name="connsiteX11" fmla="*/ 39465 w 44459"/>
                    <a:gd name="connsiteY11" fmla="*/ 18606 h 43219"/>
                    <a:gd name="connsiteX12" fmla="*/ 38360 w 44459"/>
                    <a:gd name="connsiteY12" fmla="*/ 5285 h 43219"/>
                    <a:gd name="connsiteX13" fmla="*/ 38436 w 44459"/>
                    <a:gd name="connsiteY13" fmla="*/ 6549 h 43219"/>
                    <a:gd name="connsiteX14" fmla="*/ 29114 w 44459"/>
                    <a:gd name="connsiteY14" fmla="*/ 3811 h 43219"/>
                    <a:gd name="connsiteX15" fmla="*/ 29856 w 44459"/>
                    <a:gd name="connsiteY15" fmla="*/ 2199 h 43219"/>
                    <a:gd name="connsiteX16" fmla="*/ 22177 w 44459"/>
                    <a:gd name="connsiteY16" fmla="*/ 4579 h 43219"/>
                    <a:gd name="connsiteX17" fmla="*/ 22536 w 44459"/>
                    <a:gd name="connsiteY17" fmla="*/ 3189 h 43219"/>
                    <a:gd name="connsiteX18" fmla="*/ 14036 w 44459"/>
                    <a:gd name="connsiteY18" fmla="*/ 5051 h 43219"/>
                    <a:gd name="connsiteX19" fmla="*/ 15336 w 44459"/>
                    <a:gd name="connsiteY19" fmla="*/ 6399 h 43219"/>
                    <a:gd name="connsiteX20" fmla="*/ 4163 w 44459"/>
                    <a:gd name="connsiteY20" fmla="*/ 15648 h 43219"/>
                    <a:gd name="connsiteX21" fmla="*/ 3936 w 44459"/>
                    <a:gd name="connsiteY21" fmla="*/ 14229 h 43219"/>
                    <a:gd name="connsiteX0" fmla="*/ 3936 w 44477"/>
                    <a:gd name="connsiteY0" fmla="*/ 14229 h 43219"/>
                    <a:gd name="connsiteX1" fmla="*/ 5659 w 44477"/>
                    <a:gd name="connsiteY1" fmla="*/ 6766 h 43219"/>
                    <a:gd name="connsiteX2" fmla="*/ 14041 w 44477"/>
                    <a:gd name="connsiteY2" fmla="*/ 5061 h 43219"/>
                    <a:gd name="connsiteX3" fmla="*/ 22492 w 44477"/>
                    <a:gd name="connsiteY3" fmla="*/ 3291 h 43219"/>
                    <a:gd name="connsiteX4" fmla="*/ 25785 w 44477"/>
                    <a:gd name="connsiteY4" fmla="*/ 59 h 43219"/>
                    <a:gd name="connsiteX5" fmla="*/ 29869 w 44477"/>
                    <a:gd name="connsiteY5" fmla="*/ 2340 h 43219"/>
                    <a:gd name="connsiteX6" fmla="*/ 35499 w 44477"/>
                    <a:gd name="connsiteY6" fmla="*/ 549 h 43219"/>
                    <a:gd name="connsiteX7" fmla="*/ 38354 w 44477"/>
                    <a:gd name="connsiteY7" fmla="*/ 5435 h 43219"/>
                    <a:gd name="connsiteX8" fmla="*/ 42018 w 44477"/>
                    <a:gd name="connsiteY8" fmla="*/ 10177 h 43219"/>
                    <a:gd name="connsiteX9" fmla="*/ 38277 w 44477"/>
                    <a:gd name="connsiteY9" fmla="*/ 16712 h 43219"/>
                    <a:gd name="connsiteX10" fmla="*/ 44433 w 44477"/>
                    <a:gd name="connsiteY10" fmla="*/ 24078 h 43219"/>
                    <a:gd name="connsiteX11" fmla="*/ 40356 w 44477"/>
                    <a:gd name="connsiteY11" fmla="*/ 31677 h 43219"/>
                    <a:gd name="connsiteX12" fmla="*/ 36659 w 44477"/>
                    <a:gd name="connsiteY12" fmla="*/ 37394 h 43219"/>
                    <a:gd name="connsiteX13" fmla="*/ 28591 w 44477"/>
                    <a:gd name="connsiteY13" fmla="*/ 36674 h 43219"/>
                    <a:gd name="connsiteX14" fmla="*/ 23703 w 44477"/>
                    <a:gd name="connsiteY14" fmla="*/ 42965 h 43219"/>
                    <a:gd name="connsiteX15" fmla="*/ 16516 w 44477"/>
                    <a:gd name="connsiteY15" fmla="*/ 39125 h 43219"/>
                    <a:gd name="connsiteX16" fmla="*/ 5840 w 44477"/>
                    <a:gd name="connsiteY16" fmla="*/ 35331 h 43219"/>
                    <a:gd name="connsiteX17" fmla="*/ 1607 w 44477"/>
                    <a:gd name="connsiteY17" fmla="*/ 30750 h 43219"/>
                    <a:gd name="connsiteX18" fmla="*/ 2149 w 44477"/>
                    <a:gd name="connsiteY18" fmla="*/ 25410 h 43219"/>
                    <a:gd name="connsiteX19" fmla="*/ 31 w 44477"/>
                    <a:gd name="connsiteY19" fmla="*/ 19563 h 43219"/>
                    <a:gd name="connsiteX20" fmla="*/ 3899 w 44477"/>
                    <a:gd name="connsiteY20" fmla="*/ 14366 h 43219"/>
                    <a:gd name="connsiteX21" fmla="*/ 3936 w 44477"/>
                    <a:gd name="connsiteY21" fmla="*/ 14229 h 43219"/>
                    <a:gd name="connsiteX0" fmla="*/ 5650 w 44477"/>
                    <a:gd name="connsiteY0" fmla="*/ 26036 h 43219"/>
                    <a:gd name="connsiteX1" fmla="*/ 3577 w 44477"/>
                    <a:gd name="connsiteY1" fmla="*/ 26673 h 43219"/>
                    <a:gd name="connsiteX2" fmla="*/ 6964 w 44477"/>
                    <a:gd name="connsiteY2" fmla="*/ 34758 h 43219"/>
                    <a:gd name="connsiteX3" fmla="*/ 8005 w 44477"/>
                    <a:gd name="connsiteY3" fmla="*/ 34601 h 43219"/>
                    <a:gd name="connsiteX4" fmla="*/ 16514 w 44477"/>
                    <a:gd name="connsiteY4" fmla="*/ 38949 h 43219"/>
                    <a:gd name="connsiteX5" fmla="*/ 15846 w 44477"/>
                    <a:gd name="connsiteY5" fmla="*/ 37209 h 43219"/>
                    <a:gd name="connsiteX6" fmla="*/ 28863 w 44477"/>
                    <a:gd name="connsiteY6" fmla="*/ 34610 h 43219"/>
                    <a:gd name="connsiteX7" fmla="*/ 28596 w 44477"/>
                    <a:gd name="connsiteY7" fmla="*/ 36519 h 43219"/>
                    <a:gd name="connsiteX8" fmla="*/ 38002 w 44477"/>
                    <a:gd name="connsiteY8" fmla="*/ 26040 h 43219"/>
                    <a:gd name="connsiteX9" fmla="*/ 40639 w 44477"/>
                    <a:gd name="connsiteY9" fmla="*/ 32101 h 43219"/>
                    <a:gd name="connsiteX10" fmla="*/ 41374 w 44477"/>
                    <a:gd name="connsiteY10" fmla="*/ 18261 h 43219"/>
                    <a:gd name="connsiteX11" fmla="*/ 39465 w 44477"/>
                    <a:gd name="connsiteY11" fmla="*/ 18606 h 43219"/>
                    <a:gd name="connsiteX12" fmla="*/ 38360 w 44477"/>
                    <a:gd name="connsiteY12" fmla="*/ 5285 h 43219"/>
                    <a:gd name="connsiteX13" fmla="*/ 38436 w 44477"/>
                    <a:gd name="connsiteY13" fmla="*/ 6549 h 43219"/>
                    <a:gd name="connsiteX14" fmla="*/ 29114 w 44477"/>
                    <a:gd name="connsiteY14" fmla="*/ 3811 h 43219"/>
                    <a:gd name="connsiteX15" fmla="*/ 29856 w 44477"/>
                    <a:gd name="connsiteY15" fmla="*/ 2199 h 43219"/>
                    <a:gd name="connsiteX16" fmla="*/ 22177 w 44477"/>
                    <a:gd name="connsiteY16" fmla="*/ 4579 h 43219"/>
                    <a:gd name="connsiteX17" fmla="*/ 22536 w 44477"/>
                    <a:gd name="connsiteY17" fmla="*/ 3189 h 43219"/>
                    <a:gd name="connsiteX18" fmla="*/ 14036 w 44477"/>
                    <a:gd name="connsiteY18" fmla="*/ 5051 h 43219"/>
                    <a:gd name="connsiteX19" fmla="*/ 15336 w 44477"/>
                    <a:gd name="connsiteY19" fmla="*/ 6399 h 43219"/>
                    <a:gd name="connsiteX20" fmla="*/ 4163 w 44477"/>
                    <a:gd name="connsiteY20" fmla="*/ 15648 h 43219"/>
                    <a:gd name="connsiteX21" fmla="*/ 3936 w 44477"/>
                    <a:gd name="connsiteY21" fmla="*/ 14229 h 43219"/>
                    <a:gd name="connsiteX0" fmla="*/ 3936 w 44439"/>
                    <a:gd name="connsiteY0" fmla="*/ 14229 h 43219"/>
                    <a:gd name="connsiteX1" fmla="*/ 5659 w 44439"/>
                    <a:gd name="connsiteY1" fmla="*/ 6766 h 43219"/>
                    <a:gd name="connsiteX2" fmla="*/ 14041 w 44439"/>
                    <a:gd name="connsiteY2" fmla="*/ 5061 h 43219"/>
                    <a:gd name="connsiteX3" fmla="*/ 22492 w 44439"/>
                    <a:gd name="connsiteY3" fmla="*/ 3291 h 43219"/>
                    <a:gd name="connsiteX4" fmla="*/ 25785 w 44439"/>
                    <a:gd name="connsiteY4" fmla="*/ 59 h 43219"/>
                    <a:gd name="connsiteX5" fmla="*/ 29869 w 44439"/>
                    <a:gd name="connsiteY5" fmla="*/ 2340 h 43219"/>
                    <a:gd name="connsiteX6" fmla="*/ 35499 w 44439"/>
                    <a:gd name="connsiteY6" fmla="*/ 549 h 43219"/>
                    <a:gd name="connsiteX7" fmla="*/ 38354 w 44439"/>
                    <a:gd name="connsiteY7" fmla="*/ 5435 h 43219"/>
                    <a:gd name="connsiteX8" fmla="*/ 42018 w 44439"/>
                    <a:gd name="connsiteY8" fmla="*/ 10177 h 43219"/>
                    <a:gd name="connsiteX9" fmla="*/ 41173 w 44439"/>
                    <a:gd name="connsiteY9" fmla="*/ 16115 h 43219"/>
                    <a:gd name="connsiteX10" fmla="*/ 44433 w 44439"/>
                    <a:gd name="connsiteY10" fmla="*/ 24078 h 43219"/>
                    <a:gd name="connsiteX11" fmla="*/ 40356 w 44439"/>
                    <a:gd name="connsiteY11" fmla="*/ 31677 h 43219"/>
                    <a:gd name="connsiteX12" fmla="*/ 36659 w 44439"/>
                    <a:gd name="connsiteY12" fmla="*/ 37394 h 43219"/>
                    <a:gd name="connsiteX13" fmla="*/ 28591 w 44439"/>
                    <a:gd name="connsiteY13" fmla="*/ 36674 h 43219"/>
                    <a:gd name="connsiteX14" fmla="*/ 23703 w 44439"/>
                    <a:gd name="connsiteY14" fmla="*/ 42965 h 43219"/>
                    <a:gd name="connsiteX15" fmla="*/ 16516 w 44439"/>
                    <a:gd name="connsiteY15" fmla="*/ 39125 h 43219"/>
                    <a:gd name="connsiteX16" fmla="*/ 5840 w 44439"/>
                    <a:gd name="connsiteY16" fmla="*/ 35331 h 43219"/>
                    <a:gd name="connsiteX17" fmla="*/ 1607 w 44439"/>
                    <a:gd name="connsiteY17" fmla="*/ 30750 h 43219"/>
                    <a:gd name="connsiteX18" fmla="*/ 2149 w 44439"/>
                    <a:gd name="connsiteY18" fmla="*/ 25410 h 43219"/>
                    <a:gd name="connsiteX19" fmla="*/ 31 w 44439"/>
                    <a:gd name="connsiteY19" fmla="*/ 19563 h 43219"/>
                    <a:gd name="connsiteX20" fmla="*/ 3899 w 44439"/>
                    <a:gd name="connsiteY20" fmla="*/ 14366 h 43219"/>
                    <a:gd name="connsiteX21" fmla="*/ 3936 w 44439"/>
                    <a:gd name="connsiteY21" fmla="*/ 14229 h 43219"/>
                    <a:gd name="connsiteX0" fmla="*/ 5650 w 44439"/>
                    <a:gd name="connsiteY0" fmla="*/ 26036 h 43219"/>
                    <a:gd name="connsiteX1" fmla="*/ 3577 w 44439"/>
                    <a:gd name="connsiteY1" fmla="*/ 26673 h 43219"/>
                    <a:gd name="connsiteX2" fmla="*/ 6964 w 44439"/>
                    <a:gd name="connsiteY2" fmla="*/ 34758 h 43219"/>
                    <a:gd name="connsiteX3" fmla="*/ 8005 w 44439"/>
                    <a:gd name="connsiteY3" fmla="*/ 34601 h 43219"/>
                    <a:gd name="connsiteX4" fmla="*/ 16514 w 44439"/>
                    <a:gd name="connsiteY4" fmla="*/ 38949 h 43219"/>
                    <a:gd name="connsiteX5" fmla="*/ 15846 w 44439"/>
                    <a:gd name="connsiteY5" fmla="*/ 37209 h 43219"/>
                    <a:gd name="connsiteX6" fmla="*/ 28863 w 44439"/>
                    <a:gd name="connsiteY6" fmla="*/ 34610 h 43219"/>
                    <a:gd name="connsiteX7" fmla="*/ 28596 w 44439"/>
                    <a:gd name="connsiteY7" fmla="*/ 36519 h 43219"/>
                    <a:gd name="connsiteX8" fmla="*/ 38002 w 44439"/>
                    <a:gd name="connsiteY8" fmla="*/ 26040 h 43219"/>
                    <a:gd name="connsiteX9" fmla="*/ 40639 w 44439"/>
                    <a:gd name="connsiteY9" fmla="*/ 32101 h 43219"/>
                    <a:gd name="connsiteX10" fmla="*/ 41374 w 44439"/>
                    <a:gd name="connsiteY10" fmla="*/ 18261 h 43219"/>
                    <a:gd name="connsiteX11" fmla="*/ 39465 w 44439"/>
                    <a:gd name="connsiteY11" fmla="*/ 18606 h 43219"/>
                    <a:gd name="connsiteX12" fmla="*/ 38360 w 44439"/>
                    <a:gd name="connsiteY12" fmla="*/ 5285 h 43219"/>
                    <a:gd name="connsiteX13" fmla="*/ 38436 w 44439"/>
                    <a:gd name="connsiteY13" fmla="*/ 6549 h 43219"/>
                    <a:gd name="connsiteX14" fmla="*/ 29114 w 44439"/>
                    <a:gd name="connsiteY14" fmla="*/ 3811 h 43219"/>
                    <a:gd name="connsiteX15" fmla="*/ 29856 w 44439"/>
                    <a:gd name="connsiteY15" fmla="*/ 2199 h 43219"/>
                    <a:gd name="connsiteX16" fmla="*/ 22177 w 44439"/>
                    <a:gd name="connsiteY16" fmla="*/ 4579 h 43219"/>
                    <a:gd name="connsiteX17" fmla="*/ 22536 w 44439"/>
                    <a:gd name="connsiteY17" fmla="*/ 3189 h 43219"/>
                    <a:gd name="connsiteX18" fmla="*/ 14036 w 44439"/>
                    <a:gd name="connsiteY18" fmla="*/ 5051 h 43219"/>
                    <a:gd name="connsiteX19" fmla="*/ 15336 w 44439"/>
                    <a:gd name="connsiteY19" fmla="*/ 6399 h 43219"/>
                    <a:gd name="connsiteX20" fmla="*/ 4163 w 44439"/>
                    <a:gd name="connsiteY20" fmla="*/ 15648 h 43219"/>
                    <a:gd name="connsiteX21" fmla="*/ 3936 w 44439"/>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39"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548" y="8397"/>
                        <a:pt x="42018" y="10177"/>
                      </a:cubicBezTo>
                      <a:cubicBezTo>
                        <a:pt x="42488" y="11957"/>
                        <a:pt x="41686" y="14486"/>
                        <a:pt x="41173" y="16115"/>
                      </a:cubicBezTo>
                      <a:cubicBezTo>
                        <a:pt x="42434" y="18349"/>
                        <a:pt x="44569" y="21484"/>
                        <a:pt x="44433" y="24078"/>
                      </a:cubicBezTo>
                      <a:cubicBezTo>
                        <a:pt x="44297" y="26672"/>
                        <a:pt x="43080" y="31147"/>
                        <a:pt x="40356" y="31677"/>
                      </a:cubicBezTo>
                      <a:cubicBezTo>
                        <a:pt x="40343" y="33944"/>
                        <a:pt x="38620" y="36561"/>
                        <a:pt x="36659" y="37394"/>
                      </a:cubicBezTo>
                      <a:cubicBezTo>
                        <a:pt x="34698" y="38227"/>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2202" y="33524"/>
                        <a:pt x="1607" y="30750"/>
                      </a:cubicBezTo>
                      <a:cubicBezTo>
                        <a:pt x="1176" y="28743"/>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4439" h="43219" fill="none" extrusionOk="0">
                      <a:moveTo>
                        <a:pt x="5650" y="26036"/>
                      </a:moveTo>
                      <a:cubicBezTo>
                        <a:pt x="4766" y="26130"/>
                        <a:pt x="4342" y="27286"/>
                        <a:pt x="3577" y="26673"/>
                      </a:cubicBezTo>
                      <a:moveTo>
                        <a:pt x="6964" y="34758"/>
                      </a:moveTo>
                      <a:cubicBezTo>
                        <a:pt x="6609" y="34951"/>
                        <a:pt x="8385" y="34541"/>
                        <a:pt x="8005" y="34601"/>
                      </a:cubicBezTo>
                      <a:moveTo>
                        <a:pt x="16514" y="38949"/>
                      </a:moveTo>
                      <a:cubicBezTo>
                        <a:pt x="16247" y="38403"/>
                        <a:pt x="16023" y="37820"/>
                        <a:pt x="15846" y="37209"/>
                      </a:cubicBezTo>
                      <a:moveTo>
                        <a:pt x="28863" y="34610"/>
                      </a:moveTo>
                      <a:cubicBezTo>
                        <a:pt x="28824" y="35257"/>
                        <a:pt x="28734" y="35897"/>
                        <a:pt x="28596" y="36519"/>
                      </a:cubicBezTo>
                      <a:moveTo>
                        <a:pt x="38002" y="26040"/>
                      </a:moveTo>
                      <a:cubicBezTo>
                        <a:pt x="40006" y="27368"/>
                        <a:pt x="40657" y="29069"/>
                        <a:pt x="40639" y="32101"/>
                      </a:cubicBezTo>
                      <a:moveTo>
                        <a:pt x="41374" y="18261"/>
                      </a:moveTo>
                      <a:cubicBezTo>
                        <a:pt x="41049" y="19293"/>
                        <a:pt x="40093" y="17878"/>
                        <a:pt x="39465" y="18606"/>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gradFill flip="none" rotWithShape="1">
                  <a:gsLst>
                    <a:gs pos="30000">
                      <a:schemeClr val="accent1">
                        <a:alpha val="90000"/>
                        <a:lumMod val="15000"/>
                        <a:lumOff val="85000"/>
                      </a:schemeClr>
                    </a:gs>
                    <a:gs pos="100000">
                      <a:srgbClr val="33CCCC"/>
                    </a:gs>
                  </a:gsLst>
                  <a:path path="circle">
                    <a:fillToRect l="50000" t="50000" r="50000" b="50000"/>
                  </a:path>
                  <a:tileRect/>
                </a:gradFill>
                <a:ln w="19050">
                  <a:noFill/>
                  <a:prstDash val="solid"/>
                  <a:extLst>
                    <a:ext uri="{C807C97D-BFC1-408E-A445-0C87EB9F89A2}">
                      <ask:lineSketchStyleProps xmlns:ask="http://schemas.microsoft.com/office/drawing/2018/sketchyshapes" xmlns="" sd="1219033472">
                        <a:custGeom>
                          <a:avLst/>
                          <a:gdLst>
                            <a:gd name="connsiteX0" fmla="*/ 109672 w 1214838"/>
                            <a:gd name="connsiteY0" fmla="*/ 325881 h 979685"/>
                            <a:gd name="connsiteX1" fmla="*/ 158125 w 1214838"/>
                            <a:gd name="connsiteY1" fmla="*/ 156636 h 979685"/>
                            <a:gd name="connsiteX2" fmla="*/ 393838 w 1214838"/>
                            <a:gd name="connsiteY2" fmla="*/ 117970 h 979685"/>
                            <a:gd name="connsiteX3" fmla="*/ 631490 w 1214838"/>
                            <a:gd name="connsiteY3" fmla="*/ 77830 h 979685"/>
                            <a:gd name="connsiteX4" fmla="*/ 724094 w 1214838"/>
                            <a:gd name="connsiteY4" fmla="*/ 4535 h 979685"/>
                            <a:gd name="connsiteX5" fmla="*/ 838941 w 1214838"/>
                            <a:gd name="connsiteY5" fmla="*/ 56263 h 979685"/>
                            <a:gd name="connsiteX6" fmla="*/ 997263 w 1214838"/>
                            <a:gd name="connsiteY6" fmla="*/ 15647 h 979685"/>
                            <a:gd name="connsiteX7" fmla="*/ 1077550 w 1214838"/>
                            <a:gd name="connsiteY7" fmla="*/ 126451 h 979685"/>
                            <a:gd name="connsiteX8" fmla="*/ 1180586 w 1214838"/>
                            <a:gd name="connsiteY8" fmla="*/ 233990 h 979685"/>
                            <a:gd name="connsiteX9" fmla="*/ 1175974 w 1214838"/>
                            <a:gd name="connsiteY9" fmla="*/ 350600 h 979685"/>
                            <a:gd name="connsiteX10" fmla="*/ 1209663 w 1214838"/>
                            <a:gd name="connsiteY10" fmla="*/ 528893 h 979685"/>
                            <a:gd name="connsiteX11" fmla="*/ 1051847 w 1214838"/>
                            <a:gd name="connsiteY11" fmla="*/ 684963 h 979685"/>
                            <a:gd name="connsiteX12" fmla="*/ 995351 w 1214838"/>
                            <a:gd name="connsiteY12" fmla="*/ 818694 h 979685"/>
                            <a:gd name="connsiteX13" fmla="*/ 803002 w 1214838"/>
                            <a:gd name="connsiteY13" fmla="*/ 834886 h 979685"/>
                            <a:gd name="connsiteX14" fmla="*/ 665545 w 1214838"/>
                            <a:gd name="connsiteY14" fmla="*/ 977553 h 979685"/>
                            <a:gd name="connsiteX15" fmla="*/ 463438 w 1214838"/>
                            <a:gd name="connsiteY15" fmla="*/ 890470 h 979685"/>
                            <a:gd name="connsiteX16" fmla="*/ 163215 w 1214838"/>
                            <a:gd name="connsiteY16" fmla="*/ 804430 h 979685"/>
                            <a:gd name="connsiteX17" fmla="*/ 31214 w 1214838"/>
                            <a:gd name="connsiteY17" fmla="*/ 708684 h 979685"/>
                            <a:gd name="connsiteX18" fmla="*/ 59420 w 1214838"/>
                            <a:gd name="connsiteY18" fmla="*/ 579442 h 979685"/>
                            <a:gd name="connsiteX19" fmla="*/ -141 w 1214838"/>
                            <a:gd name="connsiteY19" fmla="*/ 446845 h 979685"/>
                            <a:gd name="connsiteX20" fmla="*/ 108632 w 1214838"/>
                            <a:gd name="connsiteY20" fmla="*/ 328988 h 979685"/>
                            <a:gd name="connsiteX21" fmla="*/ 109672 w 1214838"/>
                            <a:gd name="connsiteY21" fmla="*/ 325881 h 979685"/>
                            <a:gd name="connsiteX0" fmla="*/ 131973 w 1214838"/>
                            <a:gd name="connsiteY0" fmla="*/ 593639 h 979685"/>
                            <a:gd name="connsiteX1" fmla="*/ 60741 w 1214838"/>
                            <a:gd name="connsiteY1" fmla="*/ 575564 h 979685"/>
                            <a:gd name="connsiteX2" fmla="*/ 194824 w 1214838"/>
                            <a:gd name="connsiteY2" fmla="*/ 791435 h 979685"/>
                            <a:gd name="connsiteX3" fmla="*/ 163665 w 1214838"/>
                            <a:gd name="connsiteY3" fmla="*/ 800076 h 979685"/>
                            <a:gd name="connsiteX4" fmla="*/ 463381 w 1214838"/>
                            <a:gd name="connsiteY4" fmla="*/ 886478 h 979685"/>
                            <a:gd name="connsiteX5" fmla="*/ 444596 w 1214838"/>
                            <a:gd name="connsiteY5" fmla="*/ 847019 h 979685"/>
                            <a:gd name="connsiteX6" fmla="*/ 810651 w 1214838"/>
                            <a:gd name="connsiteY6" fmla="*/ 788079 h 979685"/>
                            <a:gd name="connsiteX7" fmla="*/ 803142 w 1214838"/>
                            <a:gd name="connsiteY7" fmla="*/ 831371 h 979685"/>
                            <a:gd name="connsiteX8" fmla="*/ 959750 w 1214838"/>
                            <a:gd name="connsiteY8" fmla="*/ 520548 h 979685"/>
                            <a:gd name="connsiteX9" fmla="*/ 1051172 w 1214838"/>
                            <a:gd name="connsiteY9" fmla="*/ 682377 h 979685"/>
                            <a:gd name="connsiteX10" fmla="*/ 1175412 w 1214838"/>
                            <a:gd name="connsiteY10" fmla="*/ 348196 h 979685"/>
                            <a:gd name="connsiteX11" fmla="*/ 1134692 w 1214838"/>
                            <a:gd name="connsiteY11" fmla="*/ 408882 h 979685"/>
                            <a:gd name="connsiteX12" fmla="*/ 1077718 w 1214838"/>
                            <a:gd name="connsiteY12" fmla="*/ 123050 h 979685"/>
                            <a:gd name="connsiteX13" fmla="*/ 1079856 w 1214838"/>
                            <a:gd name="connsiteY13" fmla="*/ 151715 h 979685"/>
                            <a:gd name="connsiteX14" fmla="*/ 817709 w 1214838"/>
                            <a:gd name="connsiteY14" fmla="*/ 89623 h 979685"/>
                            <a:gd name="connsiteX15" fmla="*/ 838575 w 1214838"/>
                            <a:gd name="connsiteY15" fmla="*/ 53066 h 979685"/>
                            <a:gd name="connsiteX16" fmla="*/ 622632 w 1214838"/>
                            <a:gd name="connsiteY16" fmla="*/ 107039 h 979685"/>
                            <a:gd name="connsiteX17" fmla="*/ 632728 w 1214838"/>
                            <a:gd name="connsiteY17" fmla="*/ 75517 h 979685"/>
                            <a:gd name="connsiteX18" fmla="*/ 393697 w 1214838"/>
                            <a:gd name="connsiteY18" fmla="*/ 117743 h 979685"/>
                            <a:gd name="connsiteX19" fmla="*/ 430255 w 1214838"/>
                            <a:gd name="connsiteY19" fmla="*/ 148313 h 979685"/>
                            <a:gd name="connsiteX20" fmla="*/ 116056 w 1214838"/>
                            <a:gd name="connsiteY20" fmla="*/ 358061 h 979685"/>
                            <a:gd name="connsiteX21" fmla="*/ 109672 w 1214838"/>
                            <a:gd name="connsiteY21" fmla="*/ 325881 h 97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4838" h="979685" fill="none" extrusionOk="0">
                              <a:moveTo>
                                <a:pt x="109672" y="325881"/>
                              </a:moveTo>
                              <a:cubicBezTo>
                                <a:pt x="100837" y="266794"/>
                                <a:pt x="109529" y="188649"/>
                                <a:pt x="158125" y="156636"/>
                              </a:cubicBezTo>
                              <a:cubicBezTo>
                                <a:pt x="241217" y="91570"/>
                                <a:pt x="315908" y="50804"/>
                                <a:pt x="393838" y="117970"/>
                              </a:cubicBezTo>
                              <a:cubicBezTo>
                                <a:pt x="454094" y="28937"/>
                                <a:pt x="540723" y="4729"/>
                                <a:pt x="631490" y="77830"/>
                              </a:cubicBezTo>
                              <a:cubicBezTo>
                                <a:pt x="646183" y="48557"/>
                                <a:pt x="682257" y="4842"/>
                                <a:pt x="724094" y="4535"/>
                              </a:cubicBezTo>
                              <a:cubicBezTo>
                                <a:pt x="770389" y="-4052"/>
                                <a:pt x="815293" y="11745"/>
                                <a:pt x="838941" y="56263"/>
                              </a:cubicBezTo>
                              <a:cubicBezTo>
                                <a:pt x="874246" y="4690"/>
                                <a:pt x="948300" y="-16540"/>
                                <a:pt x="997263" y="15647"/>
                              </a:cubicBezTo>
                              <a:cubicBezTo>
                                <a:pt x="1033255" y="38906"/>
                                <a:pt x="1073244" y="87380"/>
                                <a:pt x="1077550" y="126451"/>
                              </a:cubicBezTo>
                              <a:cubicBezTo>
                                <a:pt x="1130026" y="140240"/>
                                <a:pt x="1160994" y="195762"/>
                                <a:pt x="1180586" y="233990"/>
                              </a:cubicBezTo>
                              <a:cubicBezTo>
                                <a:pt x="1198225" y="273957"/>
                                <a:pt x="1188189" y="306449"/>
                                <a:pt x="1175974" y="350600"/>
                              </a:cubicBezTo>
                              <a:cubicBezTo>
                                <a:pt x="1215943" y="401405"/>
                                <a:pt x="1231906" y="475299"/>
                                <a:pt x="1209663" y="528893"/>
                              </a:cubicBezTo>
                              <a:cubicBezTo>
                                <a:pt x="1198391" y="618507"/>
                                <a:pt x="1132840" y="683677"/>
                                <a:pt x="1051847" y="684963"/>
                              </a:cubicBezTo>
                              <a:cubicBezTo>
                                <a:pt x="1061816" y="746597"/>
                                <a:pt x="1030085" y="784084"/>
                                <a:pt x="995351" y="818694"/>
                              </a:cubicBezTo>
                              <a:cubicBezTo>
                                <a:pt x="931528" y="879483"/>
                                <a:pt x="884039" y="880875"/>
                                <a:pt x="803002" y="834886"/>
                              </a:cubicBezTo>
                              <a:cubicBezTo>
                                <a:pt x="792129" y="896676"/>
                                <a:pt x="728265" y="955144"/>
                                <a:pt x="665545" y="977553"/>
                              </a:cubicBezTo>
                              <a:cubicBezTo>
                                <a:pt x="578800" y="1002340"/>
                                <a:pt x="508061" y="969866"/>
                                <a:pt x="463438" y="890470"/>
                              </a:cubicBezTo>
                              <a:cubicBezTo>
                                <a:pt x="339978" y="937550"/>
                                <a:pt x="238464" y="904758"/>
                                <a:pt x="163215" y="804430"/>
                              </a:cubicBezTo>
                              <a:cubicBezTo>
                                <a:pt x="114113" y="824792"/>
                                <a:pt x="54589" y="772731"/>
                                <a:pt x="31214" y="708684"/>
                              </a:cubicBezTo>
                              <a:cubicBezTo>
                                <a:pt x="10609" y="666274"/>
                                <a:pt x="29526" y="604351"/>
                                <a:pt x="59420" y="579442"/>
                              </a:cubicBezTo>
                              <a:cubicBezTo>
                                <a:pt x="18795" y="538270"/>
                                <a:pt x="-1686" y="487482"/>
                                <a:pt x="-141" y="446845"/>
                              </a:cubicBezTo>
                              <a:cubicBezTo>
                                <a:pt x="-444" y="384926"/>
                                <a:pt x="54444" y="331440"/>
                                <a:pt x="108632" y="328988"/>
                              </a:cubicBezTo>
                              <a:cubicBezTo>
                                <a:pt x="109032" y="327895"/>
                                <a:pt x="109484" y="326912"/>
                                <a:pt x="109672" y="325881"/>
                              </a:cubicBezTo>
                              <a:close/>
                            </a:path>
                            <a:path w="1214838" h="979685" fill="none" extrusionOk="0">
                              <a:moveTo>
                                <a:pt x="131973" y="593639"/>
                              </a:moveTo>
                              <a:cubicBezTo>
                                <a:pt x="110670" y="588961"/>
                                <a:pt x="86065" y="585502"/>
                                <a:pt x="60741" y="575564"/>
                              </a:cubicBezTo>
                              <a:moveTo>
                                <a:pt x="194824" y="791435"/>
                              </a:moveTo>
                              <a:cubicBezTo>
                                <a:pt x="185554" y="795320"/>
                                <a:pt x="175557" y="797695"/>
                                <a:pt x="163665" y="800076"/>
                              </a:cubicBezTo>
                              <a:moveTo>
                                <a:pt x="463381" y="886478"/>
                              </a:moveTo>
                              <a:cubicBezTo>
                                <a:pt x="456622" y="878325"/>
                                <a:pt x="450776" y="859750"/>
                                <a:pt x="444596" y="847019"/>
                              </a:cubicBezTo>
                              <a:moveTo>
                                <a:pt x="810651" y="788079"/>
                              </a:moveTo>
                              <a:cubicBezTo>
                                <a:pt x="810674" y="802821"/>
                                <a:pt x="806802" y="814528"/>
                                <a:pt x="803142" y="831371"/>
                              </a:cubicBezTo>
                              <a:moveTo>
                                <a:pt x="959750" y="520548"/>
                              </a:moveTo>
                              <a:cubicBezTo>
                                <a:pt x="1014227" y="550870"/>
                                <a:pt x="1059012" y="622556"/>
                                <a:pt x="1051172" y="682377"/>
                              </a:cubicBezTo>
                              <a:moveTo>
                                <a:pt x="1175412" y="348196"/>
                              </a:moveTo>
                              <a:cubicBezTo>
                                <a:pt x="1165426" y="373661"/>
                                <a:pt x="1155994" y="391093"/>
                                <a:pt x="1134692" y="408882"/>
                              </a:cubicBezTo>
                              <a:moveTo>
                                <a:pt x="1077718" y="123050"/>
                              </a:moveTo>
                              <a:cubicBezTo>
                                <a:pt x="1080052" y="130618"/>
                                <a:pt x="1081658" y="142833"/>
                                <a:pt x="1079856" y="151715"/>
                              </a:cubicBezTo>
                              <a:moveTo>
                                <a:pt x="817709" y="89623"/>
                              </a:moveTo>
                              <a:cubicBezTo>
                                <a:pt x="823791" y="75198"/>
                                <a:pt x="831913" y="63458"/>
                                <a:pt x="838575" y="53066"/>
                              </a:cubicBezTo>
                              <a:moveTo>
                                <a:pt x="622632" y="107039"/>
                              </a:moveTo>
                              <a:cubicBezTo>
                                <a:pt x="627113" y="96522"/>
                                <a:pt x="628421" y="88339"/>
                                <a:pt x="632728" y="75517"/>
                              </a:cubicBezTo>
                              <a:moveTo>
                                <a:pt x="393697" y="117743"/>
                              </a:moveTo>
                              <a:cubicBezTo>
                                <a:pt x="405463" y="125704"/>
                                <a:pt x="423130" y="136286"/>
                                <a:pt x="430255" y="148313"/>
                              </a:cubicBezTo>
                              <a:moveTo>
                                <a:pt x="116056" y="358061"/>
                              </a:moveTo>
                              <a:cubicBezTo>
                                <a:pt x="113098" y="344914"/>
                                <a:pt x="111869" y="336175"/>
                                <a:pt x="109672" y="325881"/>
                              </a:cubicBezTo>
                            </a:path>
                            <a:path w="1214838" h="979685" stroke="0" extrusionOk="0">
                              <a:moveTo>
                                <a:pt x="109672" y="325881"/>
                              </a:moveTo>
                              <a:cubicBezTo>
                                <a:pt x="99568" y="262824"/>
                                <a:pt x="103180" y="208556"/>
                                <a:pt x="158125" y="156636"/>
                              </a:cubicBezTo>
                              <a:cubicBezTo>
                                <a:pt x="220689" y="84928"/>
                                <a:pt x="312902" y="68542"/>
                                <a:pt x="393838" y="117970"/>
                              </a:cubicBezTo>
                              <a:cubicBezTo>
                                <a:pt x="431474" y="29804"/>
                                <a:pt x="554842" y="29043"/>
                                <a:pt x="631490" y="77830"/>
                              </a:cubicBezTo>
                              <a:cubicBezTo>
                                <a:pt x="645966" y="36224"/>
                                <a:pt x="687687" y="12447"/>
                                <a:pt x="724094" y="4535"/>
                              </a:cubicBezTo>
                              <a:cubicBezTo>
                                <a:pt x="779018" y="-1016"/>
                                <a:pt x="814917" y="11461"/>
                                <a:pt x="838941" y="56263"/>
                              </a:cubicBezTo>
                              <a:cubicBezTo>
                                <a:pt x="866411" y="4309"/>
                                <a:pt x="939030" y="-7552"/>
                                <a:pt x="997263" y="15647"/>
                              </a:cubicBezTo>
                              <a:cubicBezTo>
                                <a:pt x="1038841" y="31090"/>
                                <a:pt x="1062509" y="86751"/>
                                <a:pt x="1077550" y="126451"/>
                              </a:cubicBezTo>
                              <a:cubicBezTo>
                                <a:pt x="1133057" y="144882"/>
                                <a:pt x="1169615" y="182526"/>
                                <a:pt x="1180586" y="233990"/>
                              </a:cubicBezTo>
                              <a:cubicBezTo>
                                <a:pt x="1189672" y="271798"/>
                                <a:pt x="1194284" y="316833"/>
                                <a:pt x="1175974" y="350600"/>
                              </a:cubicBezTo>
                              <a:cubicBezTo>
                                <a:pt x="1214419" y="405704"/>
                                <a:pt x="1224312" y="471871"/>
                                <a:pt x="1209663" y="528893"/>
                              </a:cubicBezTo>
                              <a:cubicBezTo>
                                <a:pt x="1197372" y="621349"/>
                                <a:pt x="1137234" y="683704"/>
                                <a:pt x="1051847" y="684963"/>
                              </a:cubicBezTo>
                              <a:cubicBezTo>
                                <a:pt x="1061429" y="727663"/>
                                <a:pt x="1033296" y="773712"/>
                                <a:pt x="995351" y="818694"/>
                              </a:cubicBezTo>
                              <a:cubicBezTo>
                                <a:pt x="929398" y="871666"/>
                                <a:pt x="852589" y="868768"/>
                                <a:pt x="803002" y="834886"/>
                              </a:cubicBezTo>
                              <a:cubicBezTo>
                                <a:pt x="763492" y="904519"/>
                                <a:pt x="727533" y="952929"/>
                                <a:pt x="665545" y="977553"/>
                              </a:cubicBezTo>
                              <a:cubicBezTo>
                                <a:pt x="589379" y="982908"/>
                                <a:pt x="495951" y="970009"/>
                                <a:pt x="463438" y="890470"/>
                              </a:cubicBezTo>
                              <a:cubicBezTo>
                                <a:pt x="357339" y="962763"/>
                                <a:pt x="239187" y="932183"/>
                                <a:pt x="163215" y="804430"/>
                              </a:cubicBezTo>
                              <a:cubicBezTo>
                                <a:pt x="102968" y="831076"/>
                                <a:pt x="60433" y="764185"/>
                                <a:pt x="31214" y="708684"/>
                              </a:cubicBezTo>
                              <a:cubicBezTo>
                                <a:pt x="13287" y="672388"/>
                                <a:pt x="27437" y="614175"/>
                                <a:pt x="59420" y="579442"/>
                              </a:cubicBezTo>
                              <a:cubicBezTo>
                                <a:pt x="18558" y="554576"/>
                                <a:pt x="-8651" y="501609"/>
                                <a:pt x="-141" y="446845"/>
                              </a:cubicBezTo>
                              <a:cubicBezTo>
                                <a:pt x="7620" y="379218"/>
                                <a:pt x="36123" y="334536"/>
                                <a:pt x="108632" y="328988"/>
                              </a:cubicBezTo>
                              <a:cubicBezTo>
                                <a:pt x="109125" y="328079"/>
                                <a:pt x="109299" y="327032"/>
                                <a:pt x="109672" y="325881"/>
                              </a:cubicBezTo>
                              <a:close/>
                            </a:path>
                            <a:path w="1214838" h="979685" fill="none" stroke="0" extrusionOk="0">
                              <a:moveTo>
                                <a:pt x="131973" y="593639"/>
                              </a:moveTo>
                              <a:cubicBezTo>
                                <a:pt x="108205" y="591544"/>
                                <a:pt x="82965" y="586796"/>
                                <a:pt x="60741" y="575564"/>
                              </a:cubicBezTo>
                              <a:moveTo>
                                <a:pt x="194824" y="791435"/>
                              </a:moveTo>
                              <a:cubicBezTo>
                                <a:pt x="184511" y="797447"/>
                                <a:pt x="173223" y="797506"/>
                                <a:pt x="163665" y="800076"/>
                              </a:cubicBezTo>
                              <a:moveTo>
                                <a:pt x="463381" y="886478"/>
                              </a:moveTo>
                              <a:cubicBezTo>
                                <a:pt x="457134" y="875112"/>
                                <a:pt x="448531" y="861167"/>
                                <a:pt x="444596" y="847019"/>
                              </a:cubicBezTo>
                              <a:moveTo>
                                <a:pt x="810651" y="788079"/>
                              </a:moveTo>
                              <a:cubicBezTo>
                                <a:pt x="807644" y="803422"/>
                                <a:pt x="807015" y="816841"/>
                                <a:pt x="803142" y="831371"/>
                              </a:cubicBezTo>
                              <a:moveTo>
                                <a:pt x="959750" y="520548"/>
                              </a:moveTo>
                              <a:cubicBezTo>
                                <a:pt x="1000084" y="556607"/>
                                <a:pt x="1050386" y="633168"/>
                                <a:pt x="1051172" y="682377"/>
                              </a:cubicBezTo>
                              <a:moveTo>
                                <a:pt x="1175412" y="348196"/>
                              </a:moveTo>
                              <a:cubicBezTo>
                                <a:pt x="1164747" y="370263"/>
                                <a:pt x="1156823" y="392778"/>
                                <a:pt x="1134692" y="408882"/>
                              </a:cubicBezTo>
                              <a:moveTo>
                                <a:pt x="1077718" y="123050"/>
                              </a:moveTo>
                              <a:cubicBezTo>
                                <a:pt x="1076754" y="132266"/>
                                <a:pt x="1079223" y="142438"/>
                                <a:pt x="1079856" y="151715"/>
                              </a:cubicBezTo>
                              <a:moveTo>
                                <a:pt x="817709" y="89623"/>
                              </a:moveTo>
                              <a:cubicBezTo>
                                <a:pt x="820498" y="73459"/>
                                <a:pt x="830072" y="63502"/>
                                <a:pt x="838575" y="53066"/>
                              </a:cubicBezTo>
                              <a:moveTo>
                                <a:pt x="622632" y="107039"/>
                              </a:moveTo>
                              <a:cubicBezTo>
                                <a:pt x="623681" y="97729"/>
                                <a:pt x="628089" y="85796"/>
                                <a:pt x="632728" y="75517"/>
                              </a:cubicBezTo>
                              <a:moveTo>
                                <a:pt x="393697" y="117743"/>
                              </a:moveTo>
                              <a:cubicBezTo>
                                <a:pt x="405489" y="126626"/>
                                <a:pt x="420412" y="139781"/>
                                <a:pt x="430255" y="148313"/>
                              </a:cubicBezTo>
                              <a:moveTo>
                                <a:pt x="116056" y="358061"/>
                              </a:moveTo>
                              <a:cubicBezTo>
                                <a:pt x="112656" y="347451"/>
                                <a:pt x="110900" y="333640"/>
                                <a:pt x="109672" y="325881"/>
                              </a:cubicBezTo>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173">
                  <a:extLst>
                    <a:ext uri="{FF2B5EF4-FFF2-40B4-BE49-F238E27FC236}">
                      <a16:creationId xmlns:a16="http://schemas.microsoft.com/office/drawing/2014/main" id="{ADEC44C2-9AC9-4F92-B7D3-76B4F7F1D647}"/>
                    </a:ext>
                  </a:extLst>
                </p:cNvPr>
                <p:cNvGrpSpPr/>
                <p:nvPr/>
              </p:nvGrpSpPr>
              <p:grpSpPr>
                <a:xfrm>
                  <a:off x="6883041" y="2368721"/>
                  <a:ext cx="684000" cy="684000"/>
                  <a:chOff x="5905951" y="2261735"/>
                  <a:chExt cx="684000" cy="684000"/>
                </a:xfrm>
              </p:grpSpPr>
              <p:grpSp>
                <p:nvGrpSpPr>
                  <p:cNvPr id="38" name="Group 39">
                    <a:extLst>
                      <a:ext uri="{FF2B5EF4-FFF2-40B4-BE49-F238E27FC236}">
                        <a16:creationId xmlns:a16="http://schemas.microsoft.com/office/drawing/2014/main" id="{88E7B1C4-781E-43DD-99A8-2463189BCC91}"/>
                      </a:ext>
                    </a:extLst>
                  </p:cNvPr>
                  <p:cNvGrpSpPr/>
                  <p:nvPr/>
                </p:nvGrpSpPr>
                <p:grpSpPr>
                  <a:xfrm rot="5400000">
                    <a:off x="5905951" y="2474195"/>
                    <a:ext cx="684000" cy="259080"/>
                    <a:chOff x="1052221" y="2652978"/>
                    <a:chExt cx="504000" cy="152400"/>
                  </a:xfrm>
                </p:grpSpPr>
                <p:cxnSp>
                  <p:nvCxnSpPr>
                    <p:cNvPr id="46" name="Straight Connector 47">
                      <a:extLst>
                        <a:ext uri="{FF2B5EF4-FFF2-40B4-BE49-F238E27FC236}">
                          <a16:creationId xmlns:a16="http://schemas.microsoft.com/office/drawing/2014/main" id="{5280A1E9-8548-4820-8C40-C4E9EAEFF892}"/>
                        </a:ext>
                      </a:extLst>
                    </p:cNvPr>
                    <p:cNvCxnSpPr>
                      <a:cxnSpLocks/>
                    </p:cNvCxnSpPr>
                    <p:nvPr/>
                  </p:nvCxnSpPr>
                  <p:spPr>
                    <a:xfrm>
                      <a:off x="1052221" y="26529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8">
                      <a:extLst>
                        <a:ext uri="{FF2B5EF4-FFF2-40B4-BE49-F238E27FC236}">
                          <a16:creationId xmlns:a16="http://schemas.microsoft.com/office/drawing/2014/main" id="{5C0FC28A-2623-4514-8875-21C7CE2EE52B}"/>
                        </a:ext>
                      </a:extLst>
                    </p:cNvPr>
                    <p:cNvCxnSpPr>
                      <a:cxnSpLocks/>
                    </p:cNvCxnSpPr>
                    <p:nvPr/>
                  </p:nvCxnSpPr>
                  <p:spPr>
                    <a:xfrm>
                      <a:off x="1052221" y="27037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9">
                      <a:extLst>
                        <a:ext uri="{FF2B5EF4-FFF2-40B4-BE49-F238E27FC236}">
                          <a16:creationId xmlns:a16="http://schemas.microsoft.com/office/drawing/2014/main" id="{295037A8-05D7-4420-AB7B-A3E52DBC9F1B}"/>
                        </a:ext>
                      </a:extLst>
                    </p:cNvPr>
                    <p:cNvCxnSpPr>
                      <a:cxnSpLocks/>
                    </p:cNvCxnSpPr>
                    <p:nvPr/>
                  </p:nvCxnSpPr>
                  <p:spPr>
                    <a:xfrm>
                      <a:off x="1052221" y="27545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50">
                      <a:extLst>
                        <a:ext uri="{FF2B5EF4-FFF2-40B4-BE49-F238E27FC236}">
                          <a16:creationId xmlns:a16="http://schemas.microsoft.com/office/drawing/2014/main" id="{7ADEDDAD-1B32-4DA7-AB41-34AEDC93F83E}"/>
                        </a:ext>
                      </a:extLst>
                    </p:cNvPr>
                    <p:cNvCxnSpPr>
                      <a:cxnSpLocks/>
                    </p:cNvCxnSpPr>
                    <p:nvPr/>
                  </p:nvCxnSpPr>
                  <p:spPr>
                    <a:xfrm>
                      <a:off x="1052221" y="28053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40">
                    <a:extLst>
                      <a:ext uri="{FF2B5EF4-FFF2-40B4-BE49-F238E27FC236}">
                        <a16:creationId xmlns:a16="http://schemas.microsoft.com/office/drawing/2014/main" id="{4C4C3269-D9BD-4FD8-8AC2-34AAEE59A74E}"/>
                      </a:ext>
                    </a:extLst>
                  </p:cNvPr>
                  <p:cNvGrpSpPr/>
                  <p:nvPr/>
                </p:nvGrpSpPr>
                <p:grpSpPr>
                  <a:xfrm>
                    <a:off x="5905951" y="2474209"/>
                    <a:ext cx="684000" cy="259074"/>
                    <a:chOff x="1052221" y="2652978"/>
                    <a:chExt cx="504000" cy="152396"/>
                  </a:xfrm>
                </p:grpSpPr>
                <p:cxnSp>
                  <p:nvCxnSpPr>
                    <p:cNvPr id="42" name="Straight Connector 43">
                      <a:extLst>
                        <a:ext uri="{FF2B5EF4-FFF2-40B4-BE49-F238E27FC236}">
                          <a16:creationId xmlns:a16="http://schemas.microsoft.com/office/drawing/2014/main" id="{476E5048-CDE3-41F4-9737-26662D795BF0}"/>
                        </a:ext>
                      </a:extLst>
                    </p:cNvPr>
                    <p:cNvCxnSpPr>
                      <a:cxnSpLocks/>
                    </p:cNvCxnSpPr>
                    <p:nvPr/>
                  </p:nvCxnSpPr>
                  <p:spPr>
                    <a:xfrm>
                      <a:off x="1052221" y="26529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4">
                      <a:extLst>
                        <a:ext uri="{FF2B5EF4-FFF2-40B4-BE49-F238E27FC236}">
                          <a16:creationId xmlns:a16="http://schemas.microsoft.com/office/drawing/2014/main" id="{88A58492-20C6-41E4-9180-55C5571F58AB}"/>
                        </a:ext>
                      </a:extLst>
                    </p:cNvPr>
                    <p:cNvCxnSpPr>
                      <a:cxnSpLocks/>
                    </p:cNvCxnSpPr>
                    <p:nvPr/>
                  </p:nvCxnSpPr>
                  <p:spPr>
                    <a:xfrm>
                      <a:off x="1052221" y="27037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55446C2-38AC-4F5D-A6D9-CCABAD8CD914}"/>
                        </a:ext>
                      </a:extLst>
                    </p:cNvPr>
                    <p:cNvCxnSpPr>
                      <a:cxnSpLocks/>
                    </p:cNvCxnSpPr>
                    <p:nvPr/>
                  </p:nvCxnSpPr>
                  <p:spPr>
                    <a:xfrm>
                      <a:off x="1052221" y="2754578"/>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C18BDCE5-AA72-45D6-8841-039F49DA6EC7}"/>
                        </a:ext>
                      </a:extLst>
                    </p:cNvPr>
                    <p:cNvCxnSpPr>
                      <a:cxnSpLocks/>
                    </p:cNvCxnSpPr>
                    <p:nvPr/>
                  </p:nvCxnSpPr>
                  <p:spPr>
                    <a:xfrm>
                      <a:off x="1052221" y="2805374"/>
                      <a:ext cx="50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Rounded Corners 41">
                    <a:extLst>
                      <a:ext uri="{FF2B5EF4-FFF2-40B4-BE49-F238E27FC236}">
                        <a16:creationId xmlns:a16="http://schemas.microsoft.com/office/drawing/2014/main" id="{55F61AFE-E0F3-4AEE-AFA6-B0F303317CBA}"/>
                      </a:ext>
                    </a:extLst>
                  </p:cNvPr>
                  <p:cNvSpPr>
                    <a:spLocks noChangeAspect="1"/>
                  </p:cNvSpPr>
                  <p:nvPr/>
                </p:nvSpPr>
                <p:spPr>
                  <a:xfrm>
                    <a:off x="6003151" y="2358936"/>
                    <a:ext cx="489600" cy="489598"/>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TextBox 42">
                    <a:extLst>
                      <a:ext uri="{FF2B5EF4-FFF2-40B4-BE49-F238E27FC236}">
                        <a16:creationId xmlns:a16="http://schemas.microsoft.com/office/drawing/2014/main" id="{96EE9F62-ED95-473E-BDB7-FC0F229C21FF}"/>
                      </a:ext>
                    </a:extLst>
                  </p:cNvPr>
                  <p:cNvSpPr txBox="1"/>
                  <p:nvPr/>
                </p:nvSpPr>
                <p:spPr>
                  <a:xfrm>
                    <a:off x="6018672" y="2403680"/>
                    <a:ext cx="458560" cy="433167"/>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AI</a:t>
                    </a:r>
                    <a:endParaRPr kumimoji="0" lang="en-H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grpSp>
            <p:sp>
              <p:nvSpPr>
                <p:cNvPr id="37" name="TextBox 51">
                  <a:extLst>
                    <a:ext uri="{FF2B5EF4-FFF2-40B4-BE49-F238E27FC236}">
                      <a16:creationId xmlns:a16="http://schemas.microsoft.com/office/drawing/2014/main" id="{3C31AE73-F587-40D9-A724-25EBB05C250C}"/>
                    </a:ext>
                  </a:extLst>
                </p:cNvPr>
                <p:cNvSpPr txBox="1"/>
                <p:nvPr/>
              </p:nvSpPr>
              <p:spPr>
                <a:xfrm>
                  <a:off x="6253316" y="3005417"/>
                  <a:ext cx="1943449" cy="633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itchFamily="34" charset="0"/>
                    </a:rPr>
                    <a:t>Cloud + 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Numerical twins</a:t>
                  </a:r>
                  <a:endParaRPr kumimoji="0" lang="en-H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grpSp>
          <p:grpSp>
            <p:nvGrpSpPr>
              <p:cNvPr id="137" name="Group 61">
                <a:extLst>
                  <a:ext uri="{FF2B5EF4-FFF2-40B4-BE49-F238E27FC236}">
                    <a16:creationId xmlns:a16="http://schemas.microsoft.com/office/drawing/2014/main" id="{E539E661-08B9-43DC-B04B-FBE13F2C85C7}"/>
                  </a:ext>
                </a:extLst>
              </p:cNvPr>
              <p:cNvGrpSpPr/>
              <p:nvPr/>
            </p:nvGrpSpPr>
            <p:grpSpPr>
              <a:xfrm>
                <a:off x="5085905" y="1831767"/>
                <a:ext cx="3331238" cy="1200901"/>
                <a:chOff x="5043803" y="1499648"/>
                <a:chExt cx="3331238" cy="1200901"/>
              </a:xfrm>
            </p:grpSpPr>
            <p:cxnSp>
              <p:nvCxnSpPr>
                <p:cNvPr id="138" name="Straight Arrow Connector 53">
                  <a:extLst>
                    <a:ext uri="{FF2B5EF4-FFF2-40B4-BE49-F238E27FC236}">
                      <a16:creationId xmlns:a16="http://schemas.microsoft.com/office/drawing/2014/main" id="{3602AF6B-E921-42E7-AF77-B03D9C614FB6}"/>
                    </a:ext>
                  </a:extLst>
                </p:cNvPr>
                <p:cNvCxnSpPr>
                  <a:cxnSpLocks/>
                </p:cNvCxnSpPr>
                <p:nvPr/>
              </p:nvCxnSpPr>
              <p:spPr>
                <a:xfrm flipH="1">
                  <a:off x="5043803" y="2700549"/>
                  <a:ext cx="612000" cy="0"/>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55">
                  <a:extLst>
                    <a:ext uri="{FF2B5EF4-FFF2-40B4-BE49-F238E27FC236}">
                      <a16:creationId xmlns:a16="http://schemas.microsoft.com/office/drawing/2014/main" id="{F7500F8B-D3CC-49D5-ADA1-371FE2F4AE57}"/>
                    </a:ext>
                  </a:extLst>
                </p:cNvPr>
                <p:cNvCxnSpPr>
                  <a:cxnSpLocks/>
                </p:cNvCxnSpPr>
                <p:nvPr/>
              </p:nvCxnSpPr>
              <p:spPr>
                <a:xfrm rot="14400000" flipV="1">
                  <a:off x="5548906" y="1805647"/>
                  <a:ext cx="612000" cy="2"/>
                </a:xfrm>
                <a:prstGeom prst="straightConnector1">
                  <a:avLst/>
                </a:prstGeom>
                <a:ln w="38100">
                  <a:solidFill>
                    <a:srgbClr val="33CC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TextBox 57">
                  <a:extLst>
                    <a:ext uri="{FF2B5EF4-FFF2-40B4-BE49-F238E27FC236}">
                      <a16:creationId xmlns:a16="http://schemas.microsoft.com/office/drawing/2014/main" id="{FDEBF9CB-E1D9-4A81-9797-A02F48EA6DB4}"/>
                    </a:ext>
                  </a:extLst>
                </p:cNvPr>
                <p:cNvSpPr txBox="1"/>
                <p:nvPr/>
              </p:nvSpPr>
              <p:spPr>
                <a:xfrm>
                  <a:off x="5854030" y="1521011"/>
                  <a:ext cx="25210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600" b="0" i="0" u="none" strike="noStrike" kern="1200" cap="none" spc="0" normalizeH="0" baseline="0" noProof="0" dirty="0">
                      <a:ln>
                        <a:noFill/>
                      </a:ln>
                      <a:solidFill>
                        <a:srgbClr val="33CCCC"/>
                      </a:solidFill>
                      <a:effectLst/>
                      <a:uLnTx/>
                      <a:uFillTx/>
                      <a:latin typeface="Arial" panose="020B0604020202020204" pitchFamily="34" charset="0"/>
                      <a:ea typeface="+mn-ea"/>
                      <a:cs typeface="Arial" pitchFamily="34" charset="0"/>
                    </a:rPr>
                    <a:t>SOC, SOH, SOP, SOS …</a:t>
                  </a:r>
                </a:p>
              </p:txBody>
            </p:sp>
            <p:grpSp>
              <p:nvGrpSpPr>
                <p:cNvPr id="141" name="Group 124">
                  <a:extLst>
                    <a:ext uri="{FF2B5EF4-FFF2-40B4-BE49-F238E27FC236}">
                      <a16:creationId xmlns:a16="http://schemas.microsoft.com/office/drawing/2014/main" id="{DC9C9869-3EC0-4F4A-8BFB-94EE708657ED}"/>
                    </a:ext>
                  </a:extLst>
                </p:cNvPr>
                <p:cNvGrpSpPr/>
                <p:nvPr/>
              </p:nvGrpSpPr>
              <p:grpSpPr>
                <a:xfrm>
                  <a:off x="5073103" y="1843094"/>
                  <a:ext cx="553401" cy="691234"/>
                  <a:chOff x="1410476" y="679306"/>
                  <a:chExt cx="325530" cy="406608"/>
                </a:xfrm>
              </p:grpSpPr>
              <p:grpSp>
                <p:nvGrpSpPr>
                  <p:cNvPr id="142" name="Group 125">
                    <a:extLst>
                      <a:ext uri="{FF2B5EF4-FFF2-40B4-BE49-F238E27FC236}">
                        <a16:creationId xmlns:a16="http://schemas.microsoft.com/office/drawing/2014/main" id="{C7205786-BE92-4246-8683-1F4C0DAA5B94}"/>
                      </a:ext>
                    </a:extLst>
                  </p:cNvPr>
                  <p:cNvGrpSpPr>
                    <a:grpSpLocks noChangeAspect="1"/>
                  </p:cNvGrpSpPr>
                  <p:nvPr/>
                </p:nvGrpSpPr>
                <p:grpSpPr>
                  <a:xfrm>
                    <a:off x="1410476" y="679306"/>
                    <a:ext cx="324000" cy="324000"/>
                    <a:chOff x="1381307" y="1653428"/>
                    <a:chExt cx="360000" cy="360000"/>
                  </a:xfrm>
                </p:grpSpPr>
                <p:sp>
                  <p:nvSpPr>
                    <p:cNvPr id="144" name="Oval 127">
                      <a:extLst>
                        <a:ext uri="{FF2B5EF4-FFF2-40B4-BE49-F238E27FC236}">
                          <a16:creationId xmlns:a16="http://schemas.microsoft.com/office/drawing/2014/main" id="{F12F8B08-4657-465F-AB7D-9F463986D10B}"/>
                        </a:ext>
                      </a:extLst>
                    </p:cNvPr>
                    <p:cNvSpPr>
                      <a:spLocks/>
                    </p:cNvSpPr>
                    <p:nvPr/>
                  </p:nvSpPr>
                  <p:spPr>
                    <a:xfrm rot="19071924">
                      <a:off x="1534641" y="1796280"/>
                      <a:ext cx="54000" cy="54000"/>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145" name="Group 128">
                      <a:extLst>
                        <a:ext uri="{FF2B5EF4-FFF2-40B4-BE49-F238E27FC236}">
                          <a16:creationId xmlns:a16="http://schemas.microsoft.com/office/drawing/2014/main" id="{FD00EF19-A4FA-4AB3-965A-90FA632E8AF7}"/>
                        </a:ext>
                      </a:extLst>
                    </p:cNvPr>
                    <p:cNvGrpSpPr/>
                    <p:nvPr/>
                  </p:nvGrpSpPr>
                  <p:grpSpPr>
                    <a:xfrm rot="19071924">
                      <a:off x="1381307" y="1653428"/>
                      <a:ext cx="360000" cy="360000"/>
                      <a:chOff x="1046963" y="1572874"/>
                      <a:chExt cx="360000" cy="360000"/>
                    </a:xfrm>
                  </p:grpSpPr>
                  <p:sp>
                    <p:nvSpPr>
                      <p:cNvPr id="146" name="Arc 145">
                        <a:extLst>
                          <a:ext uri="{FF2B5EF4-FFF2-40B4-BE49-F238E27FC236}">
                            <a16:creationId xmlns:a16="http://schemas.microsoft.com/office/drawing/2014/main" id="{17EFA9C7-9932-478F-8869-EEE5479748E6}"/>
                          </a:ext>
                        </a:extLst>
                      </p:cNvPr>
                      <p:cNvSpPr>
                        <a:spLocks/>
                      </p:cNvSpPr>
                      <p:nvPr/>
                    </p:nvSpPr>
                    <p:spPr>
                      <a:xfrm>
                        <a:off x="1046963" y="1572874"/>
                        <a:ext cx="360000" cy="360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Arc 146">
                        <a:extLst>
                          <a:ext uri="{FF2B5EF4-FFF2-40B4-BE49-F238E27FC236}">
                            <a16:creationId xmlns:a16="http://schemas.microsoft.com/office/drawing/2014/main" id="{622D283F-886F-4887-89DA-36B5526D4D0B}"/>
                          </a:ext>
                        </a:extLst>
                      </p:cNvPr>
                      <p:cNvSpPr>
                        <a:spLocks/>
                      </p:cNvSpPr>
                      <p:nvPr/>
                    </p:nvSpPr>
                    <p:spPr>
                      <a:xfrm>
                        <a:off x="1130323" y="1632318"/>
                        <a:ext cx="216000" cy="216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Arc 147">
                        <a:extLst>
                          <a:ext uri="{FF2B5EF4-FFF2-40B4-BE49-F238E27FC236}">
                            <a16:creationId xmlns:a16="http://schemas.microsoft.com/office/drawing/2014/main" id="{DF47A9D4-866C-4237-98CD-FC1ABCC870FA}"/>
                          </a:ext>
                        </a:extLst>
                      </p:cNvPr>
                      <p:cNvSpPr>
                        <a:spLocks/>
                      </p:cNvSpPr>
                      <p:nvPr/>
                    </p:nvSpPr>
                    <p:spPr>
                      <a:xfrm>
                        <a:off x="1187163" y="1683179"/>
                        <a:ext cx="108000" cy="108000"/>
                      </a:xfrm>
                      <a:prstGeom prst="arc">
                        <a:avLst/>
                      </a:prstGeom>
                      <a:ln w="28575">
                        <a:solidFill>
                          <a:srgbClr val="33CC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43" name="TextBox 126">
                    <a:extLst>
                      <a:ext uri="{FF2B5EF4-FFF2-40B4-BE49-F238E27FC236}">
                        <a16:creationId xmlns:a16="http://schemas.microsoft.com/office/drawing/2014/main" id="{1FDD7A89-FC03-44A8-BB4E-A78C11365347}"/>
                      </a:ext>
                    </a:extLst>
                  </p:cNvPr>
                  <p:cNvSpPr txBox="1"/>
                  <p:nvPr/>
                </p:nvSpPr>
                <p:spPr>
                  <a:xfrm>
                    <a:off x="1431247" y="868660"/>
                    <a:ext cx="304759" cy="2172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srgbClr val="33CCCC"/>
                        </a:solidFill>
                        <a:effectLst/>
                        <a:uLnTx/>
                        <a:uFillTx/>
                        <a:latin typeface="Arial" panose="020B0604020202020204" pitchFamily="34" charset="0"/>
                        <a:ea typeface="+mn-ea"/>
                        <a:cs typeface="Arial" pitchFamily="34" charset="0"/>
                      </a:rPr>
                      <a:t>IoT</a:t>
                    </a:r>
                  </a:p>
                </p:txBody>
              </p:sp>
            </p:grpSp>
          </p:grpSp>
        </p:grpSp>
        <p:grpSp>
          <p:nvGrpSpPr>
            <p:cNvPr id="209" name="Group 76">
              <a:extLst>
                <a:ext uri="{FF2B5EF4-FFF2-40B4-BE49-F238E27FC236}">
                  <a16:creationId xmlns:a16="http://schemas.microsoft.com/office/drawing/2014/main" id="{59B1EE11-A15C-0302-AFD1-B45DEBD272B6}"/>
                </a:ext>
              </a:extLst>
            </p:cNvPr>
            <p:cNvGrpSpPr/>
            <p:nvPr/>
          </p:nvGrpSpPr>
          <p:grpSpPr>
            <a:xfrm>
              <a:off x="191033" y="1331972"/>
              <a:ext cx="2857428" cy="1155374"/>
              <a:chOff x="-383414" y="759907"/>
              <a:chExt cx="5144036" cy="2020064"/>
            </a:xfrm>
          </p:grpSpPr>
          <p:grpSp>
            <p:nvGrpSpPr>
              <p:cNvPr id="211" name="Group 77">
                <a:extLst>
                  <a:ext uri="{FF2B5EF4-FFF2-40B4-BE49-F238E27FC236}">
                    <a16:creationId xmlns:a16="http://schemas.microsoft.com/office/drawing/2014/main" id="{80194361-142C-A053-04A3-309E2B1B457B}"/>
                  </a:ext>
                </a:extLst>
              </p:cNvPr>
              <p:cNvGrpSpPr/>
              <p:nvPr/>
            </p:nvGrpSpPr>
            <p:grpSpPr>
              <a:xfrm>
                <a:off x="-383414" y="759907"/>
                <a:ext cx="5144036" cy="2020064"/>
                <a:chOff x="-230025" y="704636"/>
                <a:chExt cx="5144036" cy="2020064"/>
              </a:xfrm>
            </p:grpSpPr>
            <p:pic>
              <p:nvPicPr>
                <p:cNvPr id="214" name="Picture 83">
                  <a:extLst>
                    <a:ext uri="{FF2B5EF4-FFF2-40B4-BE49-F238E27FC236}">
                      <a16:creationId xmlns:a16="http://schemas.microsoft.com/office/drawing/2014/main" id="{FE973F90-C9E0-463C-0CA9-12A3AAFEC2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025" y="704636"/>
                  <a:ext cx="5144036" cy="2020064"/>
                </a:xfrm>
                <a:prstGeom prst="rect">
                  <a:avLst/>
                </a:prstGeom>
                <a:solidFill>
                  <a:schemeClr val="bg1"/>
                </a:solidFill>
                <a:ln>
                  <a:noFill/>
                </a:ln>
              </p:spPr>
            </p:pic>
            <p:sp>
              <p:nvSpPr>
                <p:cNvPr id="215" name="Freeform: Shape 85">
                  <a:extLst>
                    <a:ext uri="{FF2B5EF4-FFF2-40B4-BE49-F238E27FC236}">
                      <a16:creationId xmlns:a16="http://schemas.microsoft.com/office/drawing/2014/main" id="{7E2FFF66-F99C-2661-81A8-320D7C59618B}"/>
                    </a:ext>
                  </a:extLst>
                </p:cNvPr>
                <p:cNvSpPr/>
                <p:nvPr/>
              </p:nvSpPr>
              <p:spPr>
                <a:xfrm>
                  <a:off x="2701137" y="1182822"/>
                  <a:ext cx="787003" cy="900907"/>
                </a:xfrm>
                <a:custGeom>
                  <a:avLst/>
                  <a:gdLst>
                    <a:gd name="connsiteX0" fmla="*/ 120650 w 781050"/>
                    <a:gd name="connsiteY0" fmla="*/ 1588 h 893763"/>
                    <a:gd name="connsiteX1" fmla="*/ 0 w 781050"/>
                    <a:gd name="connsiteY1" fmla="*/ 825500 h 893763"/>
                    <a:gd name="connsiteX2" fmla="*/ 698500 w 781050"/>
                    <a:gd name="connsiteY2" fmla="*/ 893763 h 893763"/>
                    <a:gd name="connsiteX3" fmla="*/ 781050 w 781050"/>
                    <a:gd name="connsiteY3" fmla="*/ 0 h 893763"/>
                    <a:gd name="connsiteX4" fmla="*/ 120650 w 781050"/>
                    <a:gd name="connsiteY4" fmla="*/ 1588 h 893763"/>
                    <a:gd name="connsiteX0" fmla="*/ 121840 w 781050"/>
                    <a:gd name="connsiteY0" fmla="*/ 1588 h 893763"/>
                    <a:gd name="connsiteX1" fmla="*/ 0 w 781050"/>
                    <a:gd name="connsiteY1" fmla="*/ 825500 h 893763"/>
                    <a:gd name="connsiteX2" fmla="*/ 698500 w 781050"/>
                    <a:gd name="connsiteY2" fmla="*/ 893763 h 893763"/>
                    <a:gd name="connsiteX3" fmla="*/ 781050 w 781050"/>
                    <a:gd name="connsiteY3" fmla="*/ 0 h 893763"/>
                    <a:gd name="connsiteX4" fmla="*/ 121840 w 781050"/>
                    <a:gd name="connsiteY4" fmla="*/ 1588 h 893763"/>
                    <a:gd name="connsiteX0" fmla="*/ 127793 w 787003"/>
                    <a:gd name="connsiteY0" fmla="*/ 1588 h 893763"/>
                    <a:gd name="connsiteX1" fmla="*/ 0 w 787003"/>
                    <a:gd name="connsiteY1" fmla="*/ 826691 h 893763"/>
                    <a:gd name="connsiteX2" fmla="*/ 704453 w 787003"/>
                    <a:gd name="connsiteY2" fmla="*/ 893763 h 893763"/>
                    <a:gd name="connsiteX3" fmla="*/ 787003 w 787003"/>
                    <a:gd name="connsiteY3" fmla="*/ 0 h 893763"/>
                    <a:gd name="connsiteX4" fmla="*/ 127793 w 787003"/>
                    <a:gd name="connsiteY4" fmla="*/ 1588 h 893763"/>
                    <a:gd name="connsiteX0" fmla="*/ 127793 w 787003"/>
                    <a:gd name="connsiteY0" fmla="*/ 1588 h 900907"/>
                    <a:gd name="connsiteX1" fmla="*/ 0 w 787003"/>
                    <a:gd name="connsiteY1" fmla="*/ 826691 h 900907"/>
                    <a:gd name="connsiteX2" fmla="*/ 705644 w 787003"/>
                    <a:gd name="connsiteY2" fmla="*/ 900907 h 900907"/>
                    <a:gd name="connsiteX3" fmla="*/ 787003 w 787003"/>
                    <a:gd name="connsiteY3" fmla="*/ 0 h 900907"/>
                    <a:gd name="connsiteX4" fmla="*/ 127793 w 787003"/>
                    <a:gd name="connsiteY4" fmla="*/ 1588 h 90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03" h="900907">
                      <a:moveTo>
                        <a:pt x="127793" y="1588"/>
                      </a:moveTo>
                      <a:lnTo>
                        <a:pt x="0" y="826691"/>
                      </a:lnTo>
                      <a:lnTo>
                        <a:pt x="705644" y="900907"/>
                      </a:lnTo>
                      <a:lnTo>
                        <a:pt x="787003" y="0"/>
                      </a:lnTo>
                      <a:lnTo>
                        <a:pt x="127793" y="1588"/>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0" lang="fr-FR" sz="1662" b="0" i="1" u="none" strike="noStrike" kern="1200" cap="none" spc="0" normalizeH="0" baseline="0" noProof="0">
                    <a:ln>
                      <a:noFill/>
                    </a:ln>
                    <a:solidFill>
                      <a:prstClr val="white"/>
                    </a:solidFill>
                    <a:effectLst/>
                    <a:uLnTx/>
                    <a:uFillTx/>
                    <a:latin typeface="Arial"/>
                    <a:ea typeface="+mn-ea"/>
                    <a:cs typeface="+mn-cs"/>
                  </a:endParaRPr>
                </a:p>
              </p:txBody>
            </p:sp>
          </p:grpSp>
          <p:pic>
            <p:nvPicPr>
              <p:cNvPr id="212" name="Picture 81">
                <a:extLst>
                  <a:ext uri="{FF2B5EF4-FFF2-40B4-BE49-F238E27FC236}">
                    <a16:creationId xmlns:a16="http://schemas.microsoft.com/office/drawing/2014/main" id="{41DCE59E-6CA1-475E-EC09-64EA2B2E9256}"/>
                  </a:ext>
                </a:extLst>
              </p:cNvPr>
              <p:cNvPicPr>
                <a:picLocks noChangeAspect="1"/>
              </p:cNvPicPr>
              <p:nvPr/>
            </p:nvPicPr>
            <p:blipFill>
              <a:blip r:embed="rId12"/>
              <a:stretch>
                <a:fillRect/>
              </a:stretch>
            </p:blipFill>
            <p:spPr>
              <a:xfrm rot="400714">
                <a:off x="2582850" y="1713051"/>
                <a:ext cx="690377" cy="384051"/>
              </a:xfrm>
              <a:prstGeom prst="rect">
                <a:avLst/>
              </a:prstGeom>
            </p:spPr>
          </p:pic>
          <p:pic>
            <p:nvPicPr>
              <p:cNvPr id="213" name="Picture 82">
                <a:extLst>
                  <a:ext uri="{FF2B5EF4-FFF2-40B4-BE49-F238E27FC236}">
                    <a16:creationId xmlns:a16="http://schemas.microsoft.com/office/drawing/2014/main" id="{FC2C6CAC-A16E-A1D7-42C3-9C20DA95B9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71263" y="1271765"/>
                <a:ext cx="609791" cy="404432"/>
              </a:xfrm>
              <a:prstGeom prst="rect">
                <a:avLst/>
              </a:prstGeom>
              <a:scene3d>
                <a:camera prst="obliqueTopRight">
                  <a:rot lat="108692" lon="20080402" rev="21190089"/>
                </a:camera>
                <a:lightRig rig="threePt" dir="t"/>
              </a:scene3d>
            </p:spPr>
          </p:pic>
        </p:grpSp>
        <p:pic>
          <p:nvPicPr>
            <p:cNvPr id="210" name="Graphic 24" descr="Chevron arrows with solid fill">
              <a:extLst>
                <a:ext uri="{FF2B5EF4-FFF2-40B4-BE49-F238E27FC236}">
                  <a16:creationId xmlns:a16="http://schemas.microsoft.com/office/drawing/2014/main" id="{10DA2361-B39A-68D2-A5DC-E6B1F7E740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840380">
              <a:off x="1440477" y="2423932"/>
              <a:ext cx="595868" cy="560683"/>
            </a:xfrm>
            <a:prstGeom prst="rect">
              <a:avLst/>
            </a:prstGeom>
          </p:spPr>
        </p:pic>
      </p:grpSp>
    </p:spTree>
    <p:extLst>
      <p:ext uri="{BB962C8B-B14F-4D97-AF65-F5344CB8AC3E}">
        <p14:creationId xmlns:p14="http://schemas.microsoft.com/office/powerpoint/2010/main" val="14642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5750704" y="1130176"/>
            <a:ext cx="4155296" cy="4488189"/>
            <a:chOff x="5598844" y="774114"/>
            <a:chExt cx="3322351" cy="3728332"/>
          </a:xfrm>
        </p:grpSpPr>
        <p:pic>
          <p:nvPicPr>
            <p:cNvPr id="23" name="Image 22"/>
            <p:cNvPicPr>
              <a:picLocks noChangeAspect="1"/>
            </p:cNvPicPr>
            <p:nvPr/>
          </p:nvPicPr>
          <p:blipFill rotWithShape="1">
            <a:blip r:embed="rId3"/>
            <a:srcRect l="22010" t="3735" r="16803" b="13396"/>
            <a:stretch/>
          </p:blipFill>
          <p:spPr>
            <a:xfrm>
              <a:off x="5722882" y="774114"/>
              <a:ext cx="3074277" cy="3247697"/>
            </a:xfrm>
            <a:prstGeom prst="rect">
              <a:avLst/>
            </a:prstGeom>
          </p:spPr>
        </p:pic>
        <p:sp>
          <p:nvSpPr>
            <p:cNvPr id="36" name="ZoneTexte 35"/>
            <p:cNvSpPr txBox="1"/>
            <p:nvPr/>
          </p:nvSpPr>
          <p:spPr>
            <a:xfrm flipH="1">
              <a:off x="5598844" y="3974096"/>
              <a:ext cx="3322351" cy="528350"/>
            </a:xfrm>
            <a:prstGeom prst="rect">
              <a:avLst/>
            </a:prstGeom>
            <a:noFill/>
          </p:spPr>
          <p:txBody>
            <a:bodyPr wrap="square" rtlCol="0">
              <a:spAutoFit/>
            </a:bodyPr>
            <a:lstStyle/>
            <a:p>
              <a:pPr marL="0" marR="0" lvl="0" indent="0" algn="ctr" defTabSz="914400" rtl="0" eaLnBrk="1" fontAlgn="base" latinLnBrk="0" hangingPunct="1">
                <a:lnSpc>
                  <a:spcPts val="17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 d’éléments chimiques au sein d’une batterie Li-ion </a:t>
              </a:r>
            </a:p>
          </p:txBody>
        </p:sp>
      </p:grpSp>
      <p:sp>
        <p:nvSpPr>
          <p:cNvPr id="31" name="ZoneTexte 30"/>
          <p:cNvSpPr txBox="1"/>
          <p:nvPr/>
        </p:nvSpPr>
        <p:spPr>
          <a:xfrm>
            <a:off x="1346103" y="58434"/>
            <a:ext cx="7242688" cy="546945"/>
          </a:xfrm>
          <a:prstGeom prst="rect">
            <a:avLst/>
          </a:prstGeom>
          <a:noFill/>
        </p:spPr>
        <p:txBody>
          <a:bodyPr wrap="none" rtlCol="0">
            <a:spAutoFit/>
          </a:bodyPr>
          <a:lstStyle/>
          <a:p>
            <a:pPr defTabSz="844083"/>
            <a:r>
              <a:rPr lang="fr-FR" sz="2954" dirty="0">
                <a:solidFill>
                  <a:prstClr val="white"/>
                </a:solidFill>
              </a:rPr>
              <a:t>Conséquences au niveau des ressources minières </a:t>
            </a:r>
          </a:p>
        </p:txBody>
      </p:sp>
      <p:grpSp>
        <p:nvGrpSpPr>
          <p:cNvPr id="4" name="Groupe 3"/>
          <p:cNvGrpSpPr/>
          <p:nvPr/>
        </p:nvGrpSpPr>
        <p:grpSpPr>
          <a:xfrm>
            <a:off x="-50581" y="759205"/>
            <a:ext cx="10163715" cy="6641436"/>
            <a:chOff x="-50581" y="759205"/>
            <a:chExt cx="10163715" cy="6641436"/>
          </a:xfrm>
        </p:grpSpPr>
        <p:sp>
          <p:nvSpPr>
            <p:cNvPr id="2" name="Rectangle à coins arrondis 1"/>
            <p:cNvSpPr/>
            <p:nvPr/>
          </p:nvSpPr>
          <p:spPr>
            <a:xfrm>
              <a:off x="6015807" y="5905725"/>
              <a:ext cx="3735060" cy="85322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nvGrpSpPr>
            <p:cNvPr id="3" name="Groupe 2"/>
            <p:cNvGrpSpPr/>
            <p:nvPr/>
          </p:nvGrpSpPr>
          <p:grpSpPr>
            <a:xfrm>
              <a:off x="-50581" y="759205"/>
              <a:ext cx="6798340" cy="6641436"/>
              <a:chOff x="-50581" y="759205"/>
              <a:chExt cx="6798340" cy="6641436"/>
            </a:xfrm>
          </p:grpSpPr>
          <p:grpSp>
            <p:nvGrpSpPr>
              <p:cNvPr id="15" name="Groupe 14"/>
              <p:cNvGrpSpPr/>
              <p:nvPr/>
            </p:nvGrpSpPr>
            <p:grpSpPr>
              <a:xfrm>
                <a:off x="-50581" y="822286"/>
                <a:ext cx="6798340" cy="6578355"/>
                <a:chOff x="-50581" y="822286"/>
                <a:chExt cx="6798340" cy="6578355"/>
              </a:xfrm>
            </p:grpSpPr>
            <p:graphicFrame>
              <p:nvGraphicFramePr>
                <p:cNvPr id="7" name="Graphique 6"/>
                <p:cNvGraphicFramePr>
                  <a:graphicFrameLocks/>
                </p:cNvGraphicFramePr>
                <p:nvPr>
                  <p:extLst/>
                </p:nvPr>
              </p:nvGraphicFramePr>
              <p:xfrm>
                <a:off x="2091042" y="5924169"/>
                <a:ext cx="4656717" cy="1476472"/>
              </p:xfrm>
              <a:graphic>
                <a:graphicData uri="http://schemas.openxmlformats.org/drawingml/2006/chart">
                  <c:chart xmlns:c="http://schemas.openxmlformats.org/drawingml/2006/chart" xmlns:r="http://schemas.openxmlformats.org/officeDocument/2006/relationships" r:id="rId4"/>
                </a:graphicData>
              </a:graphic>
            </p:graphicFrame>
            <p:pic>
              <p:nvPicPr>
                <p:cNvPr id="5" name="Image 4"/>
                <p:cNvPicPr>
                  <a:picLocks noChangeAspect="1"/>
                </p:cNvPicPr>
                <p:nvPr/>
              </p:nvPicPr>
              <p:blipFill rotWithShape="1">
                <a:blip r:embed="rId5"/>
                <a:srcRect l="-790" t="1511" r="-4001" b="36468"/>
                <a:stretch/>
              </p:blipFill>
              <p:spPr>
                <a:xfrm>
                  <a:off x="-50581" y="6411548"/>
                  <a:ext cx="5801285" cy="425492"/>
                </a:xfrm>
                <a:prstGeom prst="rect">
                  <a:avLst/>
                </a:prstGeom>
              </p:spPr>
            </p:pic>
            <p:sp>
              <p:nvSpPr>
                <p:cNvPr id="24" name="Flèche droite 23"/>
                <p:cNvSpPr/>
                <p:nvPr/>
              </p:nvSpPr>
              <p:spPr>
                <a:xfrm rot="2761237">
                  <a:off x="1593757" y="2834611"/>
                  <a:ext cx="4203182" cy="178532"/>
                </a:xfrm>
                <a:prstGeom prst="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25" name="ZoneTexte 24"/>
                <p:cNvSpPr txBox="1"/>
                <p:nvPr/>
              </p:nvSpPr>
              <p:spPr>
                <a:xfrm rot="2743914">
                  <a:off x="2987072" y="2702354"/>
                  <a:ext cx="206338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Matériaux de cathode </a:t>
                  </a:r>
                </a:p>
              </p:txBody>
            </p:sp>
            <p:sp>
              <p:nvSpPr>
                <p:cNvPr id="12" name="ZoneTexte 11"/>
                <p:cNvSpPr txBox="1"/>
                <p:nvPr/>
              </p:nvSpPr>
              <p:spPr>
                <a:xfrm>
                  <a:off x="2171769" y="1228020"/>
                  <a:ext cx="1247851"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650000 T</a:t>
                  </a:r>
                </a:p>
              </p:txBody>
            </p:sp>
            <p:sp>
              <p:nvSpPr>
                <p:cNvPr id="26" name="ZoneTexte 25"/>
                <p:cNvSpPr txBox="1"/>
                <p:nvPr/>
              </p:nvSpPr>
              <p:spPr>
                <a:xfrm>
                  <a:off x="4547023" y="4512446"/>
                  <a:ext cx="1468784"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&gt; 4 000000 T. </a:t>
                  </a:r>
                </a:p>
              </p:txBody>
            </p:sp>
            <p:sp>
              <p:nvSpPr>
                <p:cNvPr id="27" name="Flèche droite 26"/>
                <p:cNvSpPr/>
                <p:nvPr/>
              </p:nvSpPr>
              <p:spPr>
                <a:xfrm rot="2761237">
                  <a:off x="390110" y="5002453"/>
                  <a:ext cx="2692332" cy="220408"/>
                </a:xfrm>
                <a:prstGeom prst="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28" name="ZoneTexte 27"/>
                <p:cNvSpPr txBox="1"/>
                <p:nvPr/>
              </p:nvSpPr>
              <p:spPr>
                <a:xfrm>
                  <a:off x="307504" y="3746809"/>
                  <a:ext cx="1247851"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FF0000"/>
                      </a:solidFill>
                      <a:effectLst/>
                      <a:uLnTx/>
                      <a:uFillTx/>
                      <a:latin typeface="Arial Narrow" pitchFamily="34" charset="0"/>
                      <a:ea typeface="+mn-ea"/>
                      <a:cs typeface="Arial" pitchFamily="34" charset="0"/>
                    </a:rPr>
                    <a:t>38.000 T</a:t>
                  </a:r>
                </a:p>
              </p:txBody>
            </p:sp>
            <p:sp>
              <p:nvSpPr>
                <p:cNvPr id="29" name="ZoneTexte 28"/>
                <p:cNvSpPr txBox="1"/>
                <p:nvPr/>
              </p:nvSpPr>
              <p:spPr>
                <a:xfrm rot="2807464">
                  <a:off x="1115105" y="5031543"/>
                  <a:ext cx="84830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FF0000"/>
                      </a:solidFill>
                      <a:effectLst/>
                      <a:uLnTx/>
                      <a:uFillTx/>
                      <a:latin typeface="Arial Narrow" pitchFamily="34" charset="0"/>
                      <a:ea typeface="+mn-ea"/>
                      <a:cs typeface="Arial" pitchFamily="34" charset="0"/>
                    </a:rPr>
                    <a:t>Li Métal</a:t>
                  </a:r>
                </a:p>
              </p:txBody>
            </p:sp>
            <p:sp>
              <p:nvSpPr>
                <p:cNvPr id="30" name="ZoneTexte 29"/>
                <p:cNvSpPr txBox="1"/>
                <p:nvPr/>
              </p:nvSpPr>
              <p:spPr>
                <a:xfrm>
                  <a:off x="2197329" y="6139084"/>
                  <a:ext cx="1247851"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FF0000"/>
                      </a:solidFill>
                      <a:effectLst/>
                      <a:uLnTx/>
                      <a:uFillTx/>
                      <a:latin typeface="Arial Narrow" pitchFamily="34" charset="0"/>
                      <a:ea typeface="+mn-ea"/>
                      <a:cs typeface="Arial" pitchFamily="34" charset="0"/>
                    </a:rPr>
                    <a:t>280000 T. </a:t>
                  </a:r>
                </a:p>
              </p:txBody>
            </p:sp>
            <p:pic>
              <p:nvPicPr>
                <p:cNvPr id="35" name="Image 34"/>
                <p:cNvPicPr>
                  <a:picLocks noChangeAspect="1"/>
                </p:cNvPicPr>
                <p:nvPr/>
              </p:nvPicPr>
              <p:blipFill>
                <a:blip r:embed="rId6"/>
                <a:stretch>
                  <a:fillRect/>
                </a:stretch>
              </p:blipFill>
              <p:spPr>
                <a:xfrm>
                  <a:off x="163842" y="913524"/>
                  <a:ext cx="2564415" cy="2950496"/>
                </a:xfrm>
                <a:prstGeom prst="rect">
                  <a:avLst/>
                </a:prstGeom>
              </p:spPr>
            </p:pic>
            <p:pic>
              <p:nvPicPr>
                <p:cNvPr id="37" name="Image 36"/>
                <p:cNvPicPr>
                  <a:picLocks noChangeAspect="1"/>
                </p:cNvPicPr>
                <p:nvPr/>
              </p:nvPicPr>
              <p:blipFill>
                <a:blip r:embed="rId7"/>
                <a:stretch>
                  <a:fillRect/>
                </a:stretch>
              </p:blipFill>
              <p:spPr>
                <a:xfrm>
                  <a:off x="2986004" y="3797432"/>
                  <a:ext cx="2506083" cy="2961515"/>
                </a:xfrm>
                <a:prstGeom prst="rect">
                  <a:avLst/>
                </a:prstGeom>
              </p:spPr>
            </p:pic>
            <p:pic>
              <p:nvPicPr>
                <p:cNvPr id="38" name="Image 37"/>
                <p:cNvPicPr>
                  <a:picLocks noChangeAspect="1"/>
                </p:cNvPicPr>
                <p:nvPr/>
              </p:nvPicPr>
              <p:blipFill>
                <a:blip r:embed="rId8"/>
                <a:stretch>
                  <a:fillRect/>
                </a:stretch>
              </p:blipFill>
              <p:spPr>
                <a:xfrm>
                  <a:off x="1564895" y="2408296"/>
                  <a:ext cx="2510726" cy="3062878"/>
                </a:xfrm>
                <a:prstGeom prst="rect">
                  <a:avLst/>
                </a:prstGeom>
              </p:spPr>
            </p:pic>
            <p:sp>
              <p:nvSpPr>
                <p:cNvPr id="41" name="Chevron 5"/>
                <p:cNvSpPr/>
                <p:nvPr/>
              </p:nvSpPr>
              <p:spPr>
                <a:xfrm>
                  <a:off x="333745" y="877345"/>
                  <a:ext cx="324698" cy="285250"/>
                </a:xfrm>
                <a:prstGeom prst="chevron">
                  <a:avLst/>
                </a:prstGeom>
                <a:solidFill>
                  <a:schemeClr val="tx2">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ZoneTexte 9"/>
              <p:cNvSpPr txBox="1"/>
              <p:nvPr/>
            </p:nvSpPr>
            <p:spPr>
              <a:xfrm>
                <a:off x="595366" y="759205"/>
                <a:ext cx="568318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De quoi parle t-on: De quelles quantités ?  </a:t>
                </a:r>
              </a:p>
            </p:txBody>
          </p:sp>
        </p:grpSp>
        <p:sp>
          <p:nvSpPr>
            <p:cNvPr id="43" name="ZoneTexte 42"/>
            <p:cNvSpPr txBox="1"/>
            <p:nvPr/>
          </p:nvSpPr>
          <p:spPr>
            <a:xfrm>
              <a:off x="5543570" y="5884393"/>
              <a:ext cx="4569564" cy="900246"/>
            </a:xfrm>
            <a:prstGeom prst="rect">
              <a:avLst/>
            </a:prstGeom>
            <a:noFill/>
          </p:spPr>
          <p:txBody>
            <a:bodyPr wrap="square" rtlCol="0">
              <a:spAutoFit/>
            </a:bodyPr>
            <a:lstStyle/>
            <a:p>
              <a:pPr algn="ctr">
                <a:lnSpc>
                  <a:spcPts val="2100"/>
                </a:lnSpc>
              </a:pPr>
              <a:r>
                <a:rPr lang="fr-FR" sz="2200" dirty="0">
                  <a:solidFill>
                    <a:schemeClr val="bg1"/>
                  </a:solidFill>
                </a:rPr>
                <a:t>A ce jour, on doit importer plus</a:t>
              </a:r>
            </a:p>
            <a:p>
              <a:pPr algn="ctr">
                <a:lnSpc>
                  <a:spcPts val="2100"/>
                </a:lnSpc>
              </a:pPr>
              <a:r>
                <a:rPr lang="fr-FR" sz="2200" dirty="0">
                  <a:solidFill>
                    <a:schemeClr val="bg1"/>
                  </a:solidFill>
                </a:rPr>
                <a:t> de </a:t>
              </a:r>
              <a:r>
                <a:rPr lang="fr-FR" sz="2200" dirty="0" smtClean="0">
                  <a:solidFill>
                    <a:schemeClr val="bg1"/>
                  </a:solidFill>
                </a:rPr>
                <a:t>95 </a:t>
              </a:r>
              <a:r>
                <a:rPr lang="fr-FR" sz="2200" dirty="0">
                  <a:solidFill>
                    <a:schemeClr val="bg1"/>
                  </a:solidFill>
                </a:rPr>
                <a:t>% des matériaux utilisés</a:t>
              </a:r>
            </a:p>
            <a:p>
              <a:pPr algn="ctr">
                <a:lnSpc>
                  <a:spcPts val="2100"/>
                </a:lnSpc>
              </a:pPr>
              <a:r>
                <a:rPr lang="fr-FR" sz="2200" dirty="0">
                  <a:solidFill>
                    <a:schemeClr val="bg1"/>
                  </a:solidFill>
                </a:rPr>
                <a:t>dans les batteries Li-ion</a:t>
              </a:r>
              <a:r>
                <a:rPr lang="fr-FR" sz="2200" dirty="0"/>
                <a:t>…</a:t>
              </a:r>
            </a:p>
          </p:txBody>
        </p:sp>
      </p:grpSp>
    </p:spTree>
    <p:extLst>
      <p:ext uri="{BB962C8B-B14F-4D97-AF65-F5344CB8AC3E}">
        <p14:creationId xmlns:p14="http://schemas.microsoft.com/office/powerpoint/2010/main" val="266350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60" name="Espace réservé du texte 1"/>
          <p:cNvSpPr>
            <a:spLocks noGrp="1"/>
          </p:cNvSpPr>
          <p:nvPr>
            <p:ph type="body" sz="quarter" idx="4294967295"/>
          </p:nvPr>
        </p:nvSpPr>
        <p:spPr>
          <a:xfrm>
            <a:off x="-2175354" y="40990"/>
            <a:ext cx="11128375" cy="620713"/>
          </a:xfrm>
        </p:spPr>
        <p:txBody>
          <a:bodyPr/>
          <a:lstStyle/>
          <a:p>
            <a:pPr algn="r">
              <a:buFont typeface="Arial" panose="020B0604020202020204" pitchFamily="34" charset="0"/>
              <a:buNone/>
            </a:pPr>
            <a:r>
              <a:rPr lang="en-GB" altLang="fr-FR" sz="3000" dirty="0" err="1" smtClean="0">
                <a:solidFill>
                  <a:schemeClr val="bg1"/>
                </a:solidFill>
                <a:latin typeface="Arial Narrow" panose="020B0606020202030204" pitchFamily="34" charset="0"/>
                <a:cs typeface="Arial" panose="020B0604020202020204" pitchFamily="34" charset="0"/>
              </a:rPr>
              <a:t>L’énergie</a:t>
            </a:r>
            <a:r>
              <a:rPr lang="en-GB" altLang="fr-FR" sz="3000" dirty="0" smtClean="0">
                <a:solidFill>
                  <a:schemeClr val="bg1"/>
                </a:solidFill>
                <a:latin typeface="Arial Narrow" panose="020B0606020202030204" pitchFamily="34" charset="0"/>
                <a:cs typeface="Arial" panose="020B0604020202020204" pitchFamily="34" charset="0"/>
              </a:rPr>
              <a:t> </a:t>
            </a:r>
            <a:r>
              <a:rPr lang="en-GB" altLang="fr-FR" sz="3000" dirty="0" err="1" smtClean="0">
                <a:solidFill>
                  <a:schemeClr val="bg1"/>
                </a:solidFill>
                <a:latin typeface="Arial Narrow" panose="020B0606020202030204" pitchFamily="34" charset="0"/>
                <a:cs typeface="Arial" panose="020B0604020202020204" pitchFamily="34" charset="0"/>
              </a:rPr>
              <a:t>photovoltaique</a:t>
            </a:r>
            <a:r>
              <a:rPr lang="en-GB" altLang="fr-FR" sz="3000" dirty="0" smtClean="0">
                <a:solidFill>
                  <a:schemeClr val="bg1"/>
                </a:solidFill>
                <a:latin typeface="Arial Narrow" panose="020B0606020202030204" pitchFamily="34" charset="0"/>
                <a:cs typeface="Arial" panose="020B0604020202020204" pitchFamily="34" charset="0"/>
              </a:rPr>
              <a:t> : </a:t>
            </a:r>
            <a:r>
              <a:rPr lang="en-GB" altLang="fr-FR" sz="3000" dirty="0" err="1" smtClean="0">
                <a:solidFill>
                  <a:schemeClr val="bg1"/>
                </a:solidFill>
                <a:latin typeface="Arial Narrow" panose="020B0606020202030204" pitchFamily="34" charset="0"/>
                <a:cs typeface="Arial" panose="020B0604020202020204" pitchFamily="34" charset="0"/>
              </a:rPr>
              <a:t>Progrés</a:t>
            </a:r>
            <a:r>
              <a:rPr lang="en-GB" altLang="fr-FR" sz="3000" dirty="0" smtClean="0">
                <a:solidFill>
                  <a:schemeClr val="bg1"/>
                </a:solidFill>
                <a:latin typeface="Arial Narrow" panose="020B0606020202030204" pitchFamily="34" charset="0"/>
                <a:cs typeface="Arial" panose="020B0604020202020204" pitchFamily="34" charset="0"/>
              </a:rPr>
              <a:t> </a:t>
            </a:r>
            <a:r>
              <a:rPr lang="en-GB" altLang="fr-FR" sz="3000" dirty="0" err="1" smtClean="0">
                <a:solidFill>
                  <a:schemeClr val="bg1"/>
                </a:solidFill>
                <a:latin typeface="Arial Narrow" panose="020B0606020202030204" pitchFamily="34" charset="0"/>
                <a:cs typeface="Arial" panose="020B0604020202020204" pitchFamily="34" charset="0"/>
              </a:rPr>
              <a:t>spectaculaires</a:t>
            </a:r>
            <a:r>
              <a:rPr lang="en-GB" altLang="fr-FR" sz="3000" dirty="0" smtClean="0">
                <a:solidFill>
                  <a:schemeClr val="bg1"/>
                </a:solidFill>
                <a:latin typeface="Arial Narrow" panose="020B0606020202030204" pitchFamily="34" charset="0"/>
                <a:cs typeface="Arial" panose="020B0604020202020204" pitchFamily="34" charset="0"/>
              </a:rPr>
              <a:t> </a:t>
            </a:r>
            <a:r>
              <a:rPr lang="en-GB" altLang="fr-FR" sz="3000" dirty="0" err="1" smtClean="0">
                <a:solidFill>
                  <a:schemeClr val="bg1"/>
                </a:solidFill>
                <a:cs typeface="Arial" panose="020B0604020202020204" pitchFamily="34" charset="0"/>
              </a:rPr>
              <a:t>mais</a:t>
            </a:r>
            <a:r>
              <a:rPr lang="en-GB" altLang="fr-FR" sz="3000" dirty="0" smtClean="0">
                <a:solidFill>
                  <a:schemeClr val="bg1"/>
                </a:solidFill>
                <a:cs typeface="Arial" panose="020B0604020202020204" pitchFamily="34" charset="0"/>
              </a:rPr>
              <a:t> </a:t>
            </a:r>
            <a:r>
              <a:rPr lang="en-GB" altLang="fr-FR" dirty="0" smtClean="0">
                <a:solidFill>
                  <a:schemeClr val="bg1"/>
                </a:solidFill>
                <a:cs typeface="Arial" panose="020B0604020202020204" pitchFamily="34" charset="0"/>
              </a:rPr>
              <a:t>..  </a:t>
            </a:r>
            <a:endParaRPr lang="en-GB" altLang="fr-FR" b="1" dirty="0" smtClean="0">
              <a:solidFill>
                <a:schemeClr val="bg1"/>
              </a:solidFill>
              <a:cs typeface="Arial" panose="020B0604020202020204" pitchFamily="34" charset="0"/>
            </a:endParaRPr>
          </a:p>
        </p:txBody>
      </p:sp>
      <p:sp>
        <p:nvSpPr>
          <p:cNvPr id="161161" name="Espace réservé du texte 2"/>
          <p:cNvSpPr>
            <a:spLocks noGrp="1"/>
          </p:cNvSpPr>
          <p:nvPr>
            <p:ph type="body" sz="quarter" idx="4294967295"/>
          </p:nvPr>
        </p:nvSpPr>
        <p:spPr>
          <a:xfrm>
            <a:off x="1677988" y="779463"/>
            <a:ext cx="8228012" cy="620712"/>
          </a:xfrm>
        </p:spPr>
        <p:txBody>
          <a:bodyPr/>
          <a:lstStyle/>
          <a:p>
            <a:pPr algn="r">
              <a:buFont typeface="Arial" panose="020B0604020202020204" pitchFamily="34" charset="0"/>
              <a:buNone/>
            </a:pPr>
            <a:r>
              <a:rPr lang="en-GB" altLang="fr-FR" dirty="0" smtClean="0">
                <a:solidFill>
                  <a:schemeClr val="bg1"/>
                </a:solidFill>
                <a:cs typeface="Arial" panose="020B0604020202020204" pitchFamily="34" charset="0"/>
              </a:rPr>
              <a:t>Its evolution</a:t>
            </a:r>
          </a:p>
        </p:txBody>
      </p:sp>
      <p:sp>
        <p:nvSpPr>
          <p:cNvPr id="161175" name="AutoShape 2"/>
          <p:cNvSpPr>
            <a:spLocks noChangeAspect="1" noChangeArrowheads="1"/>
          </p:cNvSpPr>
          <p:nvPr/>
        </p:nvSpPr>
        <p:spPr bwMode="auto">
          <a:xfrm>
            <a:off x="765175" y="2133601"/>
            <a:ext cx="4173538" cy="3725863"/>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GB" altLang="fr-FR">
              <a:cs typeface="Arial" panose="020B0604020202020204" pitchFamily="34" charset="0"/>
            </a:endParaRPr>
          </a:p>
        </p:txBody>
      </p:sp>
      <p:sp>
        <p:nvSpPr>
          <p:cNvPr id="161177" name="Rectangle 409"/>
          <p:cNvSpPr>
            <a:spLocks noChangeArrowheads="1"/>
          </p:cNvSpPr>
          <p:nvPr/>
        </p:nvSpPr>
        <p:spPr bwMode="auto">
          <a:xfrm>
            <a:off x="46800" y="6544051"/>
            <a:ext cx="22090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fr-FR" sz="1400" dirty="0">
                <a:solidFill>
                  <a:schemeClr val="bg1"/>
                </a:solidFill>
              </a:rPr>
              <a:t>"Solar Generation V-2008.pdf</a:t>
            </a:r>
            <a:r>
              <a:rPr lang="en-GB" altLang="fr-FR" sz="1400" dirty="0"/>
              <a:t>"</a:t>
            </a:r>
            <a:r>
              <a:rPr lang="en-GB" altLang="fr-FR" dirty="0">
                <a:cs typeface="Arial" panose="020B0604020202020204" pitchFamily="34" charset="0"/>
              </a:rPr>
              <a:t> </a:t>
            </a:r>
          </a:p>
        </p:txBody>
      </p:sp>
      <p:sp>
        <p:nvSpPr>
          <p:cNvPr id="410" name="AutoShape 8"/>
          <p:cNvSpPr>
            <a:spLocks noChangeArrowheads="1"/>
          </p:cNvSpPr>
          <p:nvPr/>
        </p:nvSpPr>
        <p:spPr bwMode="auto">
          <a:xfrm>
            <a:off x="4112801" y="1129418"/>
            <a:ext cx="1537111" cy="450850"/>
          </a:xfrm>
          <a:prstGeom prst="curvedDownArrow">
            <a:avLst>
              <a:gd name="adj1" fmla="val 73873"/>
              <a:gd name="adj2" fmla="val 147746"/>
              <a:gd name="adj3" fmla="val 33333"/>
            </a:avLst>
          </a:prstGeom>
          <a:solidFill>
            <a:srgbClr val="00CC00">
              <a:alpha val="7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fr-FR">
              <a:latin typeface="Arial" panose="020B0604020202020204" pitchFamily="34" charset="0"/>
              <a:cs typeface="Arial" panose="020B0604020202020204" pitchFamily="34" charset="0"/>
            </a:endParaRPr>
          </a:p>
        </p:txBody>
      </p:sp>
      <p:sp>
        <p:nvSpPr>
          <p:cNvPr id="2" name="ZoneTexte 1"/>
          <p:cNvSpPr txBox="1"/>
          <p:nvPr/>
        </p:nvSpPr>
        <p:spPr>
          <a:xfrm>
            <a:off x="393783" y="4070877"/>
            <a:ext cx="3212075" cy="1384995"/>
          </a:xfrm>
          <a:prstGeom prst="rect">
            <a:avLst/>
          </a:prstGeom>
          <a:noFill/>
        </p:spPr>
        <p:txBody>
          <a:bodyPr wrap="square" rtlCol="0">
            <a:spAutoFit/>
          </a:bodyPr>
          <a:lstStyle/>
          <a:p>
            <a:pPr algn="ctr"/>
            <a:r>
              <a:rPr lang="fr-FR" sz="2800" dirty="0" smtClean="0"/>
              <a:t>Efficacité dépasse les ~ </a:t>
            </a:r>
            <a:r>
              <a:rPr lang="fr-FR" sz="2800" dirty="0"/>
              <a:t>20% </a:t>
            </a:r>
            <a:r>
              <a:rPr lang="fr-FR" sz="2800" dirty="0" smtClean="0"/>
              <a:t>avec un coût de  of </a:t>
            </a:r>
            <a:r>
              <a:rPr lang="fr-FR" sz="2800" dirty="0"/>
              <a:t>0.33€ per kWh</a:t>
            </a:r>
          </a:p>
        </p:txBody>
      </p:sp>
      <p:sp>
        <p:nvSpPr>
          <p:cNvPr id="4" name="AutoShape 3"/>
          <p:cNvSpPr>
            <a:spLocks noChangeAspect="1" noChangeArrowheads="1" noTextEdit="1"/>
          </p:cNvSpPr>
          <p:nvPr/>
        </p:nvSpPr>
        <p:spPr bwMode="auto">
          <a:xfrm>
            <a:off x="674688" y="869949"/>
            <a:ext cx="370681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09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22" y="1357224"/>
            <a:ext cx="28336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2"/>
          <p:cNvSpPr>
            <a:spLocks noEditPoints="1"/>
          </p:cNvSpPr>
          <p:nvPr/>
        </p:nvSpPr>
        <p:spPr bwMode="auto">
          <a:xfrm>
            <a:off x="1104472" y="1554073"/>
            <a:ext cx="280987" cy="204788"/>
          </a:xfrm>
          <a:custGeom>
            <a:avLst/>
            <a:gdLst>
              <a:gd name="T0" fmla="*/ 1141 w 5739"/>
              <a:gd name="T1" fmla="*/ 149 h 3852"/>
              <a:gd name="T2" fmla="*/ 1631 w 5739"/>
              <a:gd name="T3" fmla="*/ 19 h 3852"/>
              <a:gd name="T4" fmla="*/ 1733 w 5739"/>
              <a:gd name="T5" fmla="*/ 325 h 3852"/>
              <a:gd name="T6" fmla="*/ 1299 w 5739"/>
              <a:gd name="T7" fmla="*/ 1262 h 3852"/>
              <a:gd name="T8" fmla="*/ 1144 w 5739"/>
              <a:gd name="T9" fmla="*/ 1665 h 3852"/>
              <a:gd name="T10" fmla="*/ 1043 w 5739"/>
              <a:gd name="T11" fmla="*/ 1552 h 3852"/>
              <a:gd name="T12" fmla="*/ 1541 w 5739"/>
              <a:gd name="T13" fmla="*/ 1210 h 3852"/>
              <a:gd name="T14" fmla="*/ 2335 w 5739"/>
              <a:gd name="T15" fmla="*/ 647 h 3852"/>
              <a:gd name="T16" fmla="*/ 2659 w 5739"/>
              <a:gd name="T17" fmla="*/ 739 h 3852"/>
              <a:gd name="T18" fmla="*/ 2571 w 5739"/>
              <a:gd name="T19" fmla="*/ 1149 h 3852"/>
              <a:gd name="T20" fmla="*/ 2095 w 5739"/>
              <a:gd name="T21" fmla="*/ 2143 h 3852"/>
              <a:gd name="T22" fmla="*/ 2042 w 5739"/>
              <a:gd name="T23" fmla="*/ 2205 h 3852"/>
              <a:gd name="T24" fmla="*/ 2038 w 5739"/>
              <a:gd name="T25" fmla="*/ 2116 h 3852"/>
              <a:gd name="T26" fmla="*/ 2949 w 5739"/>
              <a:gd name="T27" fmla="*/ 1442 h 3852"/>
              <a:gd name="T28" fmla="*/ 3375 w 5739"/>
              <a:gd name="T29" fmla="*/ 1216 h 3852"/>
              <a:gd name="T30" fmla="*/ 3588 w 5739"/>
              <a:gd name="T31" fmla="*/ 1450 h 3852"/>
              <a:gd name="T32" fmla="*/ 3269 w 5739"/>
              <a:gd name="T33" fmla="*/ 2207 h 3852"/>
              <a:gd name="T34" fmla="*/ 2980 w 5739"/>
              <a:gd name="T35" fmla="*/ 2871 h 3852"/>
              <a:gd name="T36" fmla="*/ 2883 w 5739"/>
              <a:gd name="T37" fmla="*/ 2764 h 3852"/>
              <a:gd name="T38" fmla="*/ 3259 w 5739"/>
              <a:gd name="T39" fmla="*/ 2510 h 3852"/>
              <a:gd name="T40" fmla="*/ 4127 w 5739"/>
              <a:gd name="T41" fmla="*/ 1878 h 3852"/>
              <a:gd name="T42" fmla="*/ 4497 w 5739"/>
              <a:gd name="T43" fmla="*/ 1947 h 3852"/>
              <a:gd name="T44" fmla="*/ 4409 w 5739"/>
              <a:gd name="T45" fmla="*/ 2357 h 3852"/>
              <a:gd name="T46" fmla="*/ 3933 w 5739"/>
              <a:gd name="T47" fmla="*/ 3351 h 3852"/>
              <a:gd name="T48" fmla="*/ 3880 w 5739"/>
              <a:gd name="T49" fmla="*/ 3414 h 3852"/>
              <a:gd name="T50" fmla="*/ 3874 w 5739"/>
              <a:gd name="T51" fmla="*/ 3332 h 3852"/>
              <a:gd name="T52" fmla="*/ 4756 w 5739"/>
              <a:gd name="T53" fmla="*/ 2700 h 3852"/>
              <a:gd name="T54" fmla="*/ 5235 w 5739"/>
              <a:gd name="T55" fmla="*/ 2432 h 3852"/>
              <a:gd name="T56" fmla="*/ 5461 w 5739"/>
              <a:gd name="T57" fmla="*/ 2564 h 3852"/>
              <a:gd name="T58" fmla="*/ 5334 w 5739"/>
              <a:gd name="T59" fmla="*/ 3130 h 3852"/>
              <a:gd name="T60" fmla="*/ 5281 w 5739"/>
              <a:gd name="T61" fmla="*/ 3427 h 3852"/>
              <a:gd name="T62" fmla="*/ 4973 w 5739"/>
              <a:gd name="T63" fmla="*/ 3450 h 3852"/>
              <a:gd name="T64" fmla="*/ 5152 w 5739"/>
              <a:gd name="T65" fmla="*/ 2753 h 3852"/>
              <a:gd name="T66" fmla="*/ 5189 w 5739"/>
              <a:gd name="T67" fmla="*/ 2686 h 3852"/>
              <a:gd name="T68" fmla="*/ 5268 w 5739"/>
              <a:gd name="T69" fmla="*/ 2730 h 3852"/>
              <a:gd name="T70" fmla="*/ 4576 w 5739"/>
              <a:gd name="T71" fmla="*/ 3208 h 3852"/>
              <a:gd name="T72" fmla="*/ 3886 w 5739"/>
              <a:gd name="T73" fmla="*/ 3655 h 3852"/>
              <a:gd name="T74" fmla="*/ 3606 w 5739"/>
              <a:gd name="T75" fmla="*/ 3520 h 3852"/>
              <a:gd name="T76" fmla="*/ 3729 w 5739"/>
              <a:gd name="T77" fmla="*/ 3068 h 3852"/>
              <a:gd name="T78" fmla="*/ 4189 w 5739"/>
              <a:gd name="T79" fmla="*/ 2102 h 3852"/>
              <a:gd name="T80" fmla="*/ 4292 w 5739"/>
              <a:gd name="T81" fmla="*/ 2117 h 3852"/>
              <a:gd name="T82" fmla="*/ 4150 w 5739"/>
              <a:gd name="T83" fmla="*/ 2216 h 3852"/>
              <a:gd name="T84" fmla="*/ 3207 w 5739"/>
              <a:gd name="T85" fmla="*/ 2917 h 3852"/>
              <a:gd name="T86" fmla="*/ 2800 w 5739"/>
              <a:gd name="T87" fmla="*/ 3051 h 3852"/>
              <a:gd name="T88" fmla="*/ 2717 w 5739"/>
              <a:gd name="T89" fmla="*/ 2687 h 3852"/>
              <a:gd name="T90" fmla="*/ 3189 w 5739"/>
              <a:gd name="T91" fmla="*/ 1690 h 3852"/>
              <a:gd name="T92" fmla="*/ 3294 w 5739"/>
              <a:gd name="T93" fmla="*/ 1443 h 3852"/>
              <a:gd name="T94" fmla="*/ 3410 w 5739"/>
              <a:gd name="T95" fmla="*/ 1511 h 3852"/>
              <a:gd name="T96" fmla="*/ 2768 w 5739"/>
              <a:gd name="T97" fmla="*/ 1956 h 3852"/>
              <a:gd name="T98" fmla="*/ 2055 w 5739"/>
              <a:gd name="T99" fmla="*/ 2441 h 3852"/>
              <a:gd name="T100" fmla="*/ 1768 w 5739"/>
              <a:gd name="T101" fmla="*/ 2311 h 3852"/>
              <a:gd name="T102" fmla="*/ 1890 w 5739"/>
              <a:gd name="T103" fmla="*/ 1859 h 3852"/>
              <a:gd name="T104" fmla="*/ 2350 w 5739"/>
              <a:gd name="T105" fmla="*/ 893 h 3852"/>
              <a:gd name="T106" fmla="*/ 2454 w 5739"/>
              <a:gd name="T107" fmla="*/ 908 h 3852"/>
              <a:gd name="T108" fmla="*/ 2357 w 5739"/>
              <a:gd name="T109" fmla="*/ 977 h 3852"/>
              <a:gd name="T110" fmla="*/ 1424 w 5739"/>
              <a:gd name="T111" fmla="*/ 1671 h 3852"/>
              <a:gd name="T112" fmla="*/ 1035 w 5739"/>
              <a:gd name="T113" fmla="*/ 1856 h 3852"/>
              <a:gd name="T114" fmla="*/ 852 w 5739"/>
              <a:gd name="T115" fmla="*/ 1574 h 3852"/>
              <a:gd name="T116" fmla="*/ 1230 w 5739"/>
              <a:gd name="T117" fmla="*/ 731 h 3852"/>
              <a:gd name="T118" fmla="*/ 1451 w 5739"/>
              <a:gd name="T119" fmla="*/ 224 h 3852"/>
              <a:gd name="T120" fmla="*/ 1545 w 5739"/>
              <a:gd name="T121" fmla="*/ 300 h 3852"/>
              <a:gd name="T122" fmla="*/ 1014 w 5739"/>
              <a:gd name="T123" fmla="*/ 591 h 3852"/>
              <a:gd name="T124" fmla="*/ 5739 w 5739"/>
              <a:gd name="T125" fmla="*/ 3852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39" h="3852">
                <a:moveTo>
                  <a:pt x="0" y="977"/>
                </a:moveTo>
                <a:lnTo>
                  <a:pt x="250" y="784"/>
                </a:lnTo>
                <a:lnTo>
                  <a:pt x="374" y="690"/>
                </a:lnTo>
                <a:lnTo>
                  <a:pt x="495" y="598"/>
                </a:lnTo>
                <a:lnTo>
                  <a:pt x="614" y="509"/>
                </a:lnTo>
                <a:lnTo>
                  <a:pt x="729" y="425"/>
                </a:lnTo>
                <a:lnTo>
                  <a:pt x="840" y="346"/>
                </a:lnTo>
                <a:lnTo>
                  <a:pt x="947" y="273"/>
                </a:lnTo>
                <a:lnTo>
                  <a:pt x="1047" y="207"/>
                </a:lnTo>
                <a:lnTo>
                  <a:pt x="1141" y="149"/>
                </a:lnTo>
                <a:lnTo>
                  <a:pt x="1231" y="99"/>
                </a:lnTo>
                <a:lnTo>
                  <a:pt x="1314" y="58"/>
                </a:lnTo>
                <a:lnTo>
                  <a:pt x="1392" y="27"/>
                </a:lnTo>
                <a:lnTo>
                  <a:pt x="1432" y="14"/>
                </a:lnTo>
                <a:lnTo>
                  <a:pt x="1473" y="5"/>
                </a:lnTo>
                <a:lnTo>
                  <a:pt x="1512" y="0"/>
                </a:lnTo>
                <a:lnTo>
                  <a:pt x="1552" y="0"/>
                </a:lnTo>
                <a:cubicBezTo>
                  <a:pt x="1563" y="0"/>
                  <a:pt x="1574" y="2"/>
                  <a:pt x="1584" y="4"/>
                </a:cubicBezTo>
                <a:lnTo>
                  <a:pt x="1603" y="9"/>
                </a:lnTo>
                <a:cubicBezTo>
                  <a:pt x="1613" y="11"/>
                  <a:pt x="1622" y="14"/>
                  <a:pt x="1631" y="19"/>
                </a:cubicBezTo>
                <a:lnTo>
                  <a:pt x="1647" y="26"/>
                </a:lnTo>
                <a:cubicBezTo>
                  <a:pt x="1666" y="35"/>
                  <a:pt x="1682" y="47"/>
                  <a:pt x="1696" y="63"/>
                </a:cubicBezTo>
                <a:lnTo>
                  <a:pt x="1707" y="76"/>
                </a:lnTo>
                <a:cubicBezTo>
                  <a:pt x="1722" y="92"/>
                  <a:pt x="1733" y="113"/>
                  <a:pt x="1739" y="134"/>
                </a:cubicBezTo>
                <a:lnTo>
                  <a:pt x="1745" y="154"/>
                </a:lnTo>
                <a:cubicBezTo>
                  <a:pt x="1748" y="166"/>
                  <a:pt x="1750" y="179"/>
                  <a:pt x="1750" y="192"/>
                </a:cubicBezTo>
                <a:lnTo>
                  <a:pt x="1751" y="218"/>
                </a:lnTo>
                <a:cubicBezTo>
                  <a:pt x="1751" y="226"/>
                  <a:pt x="1751" y="234"/>
                  <a:pt x="1750" y="242"/>
                </a:cubicBezTo>
                <a:lnTo>
                  <a:pt x="1745" y="274"/>
                </a:lnTo>
                <a:lnTo>
                  <a:pt x="1733" y="325"/>
                </a:lnTo>
                <a:lnTo>
                  <a:pt x="1718" y="376"/>
                </a:lnTo>
                <a:lnTo>
                  <a:pt x="1699" y="430"/>
                </a:lnTo>
                <a:lnTo>
                  <a:pt x="1676" y="486"/>
                </a:lnTo>
                <a:lnTo>
                  <a:pt x="1652" y="543"/>
                </a:lnTo>
                <a:lnTo>
                  <a:pt x="1625" y="604"/>
                </a:lnTo>
                <a:lnTo>
                  <a:pt x="1565" y="731"/>
                </a:lnTo>
                <a:lnTo>
                  <a:pt x="1499" y="863"/>
                </a:lnTo>
                <a:lnTo>
                  <a:pt x="1431" y="999"/>
                </a:lnTo>
                <a:lnTo>
                  <a:pt x="1363" y="1132"/>
                </a:lnTo>
                <a:lnTo>
                  <a:pt x="1299" y="1262"/>
                </a:lnTo>
                <a:lnTo>
                  <a:pt x="1242" y="1383"/>
                </a:lnTo>
                <a:lnTo>
                  <a:pt x="1217" y="1438"/>
                </a:lnTo>
                <a:lnTo>
                  <a:pt x="1196" y="1490"/>
                </a:lnTo>
                <a:lnTo>
                  <a:pt x="1176" y="1538"/>
                </a:lnTo>
                <a:lnTo>
                  <a:pt x="1161" y="1580"/>
                </a:lnTo>
                <a:lnTo>
                  <a:pt x="1150" y="1616"/>
                </a:lnTo>
                <a:lnTo>
                  <a:pt x="1144" y="1644"/>
                </a:lnTo>
                <a:lnTo>
                  <a:pt x="1142" y="1662"/>
                </a:lnTo>
                <a:lnTo>
                  <a:pt x="1143" y="1638"/>
                </a:lnTo>
                <a:lnTo>
                  <a:pt x="1144" y="1665"/>
                </a:lnTo>
                <a:lnTo>
                  <a:pt x="1138" y="1627"/>
                </a:lnTo>
                <a:lnTo>
                  <a:pt x="1144" y="1646"/>
                </a:lnTo>
                <a:lnTo>
                  <a:pt x="1112" y="1588"/>
                </a:lnTo>
                <a:lnTo>
                  <a:pt x="1123" y="1601"/>
                </a:lnTo>
                <a:lnTo>
                  <a:pt x="1060" y="1558"/>
                </a:lnTo>
                <a:lnTo>
                  <a:pt x="1077" y="1564"/>
                </a:lnTo>
                <a:lnTo>
                  <a:pt x="1022" y="1556"/>
                </a:lnTo>
                <a:lnTo>
                  <a:pt x="1045" y="1555"/>
                </a:lnTo>
                <a:lnTo>
                  <a:pt x="1015" y="1559"/>
                </a:lnTo>
                <a:lnTo>
                  <a:pt x="1043" y="1552"/>
                </a:lnTo>
                <a:lnTo>
                  <a:pt x="1023" y="1559"/>
                </a:lnTo>
                <a:lnTo>
                  <a:pt x="1056" y="1546"/>
                </a:lnTo>
                <a:lnTo>
                  <a:pt x="1085" y="1531"/>
                </a:lnTo>
                <a:lnTo>
                  <a:pt x="1119" y="1512"/>
                </a:lnTo>
                <a:lnTo>
                  <a:pt x="1159" y="1487"/>
                </a:lnTo>
                <a:lnTo>
                  <a:pt x="1205" y="1457"/>
                </a:lnTo>
                <a:lnTo>
                  <a:pt x="1254" y="1423"/>
                </a:lnTo>
                <a:lnTo>
                  <a:pt x="1307" y="1386"/>
                </a:lnTo>
                <a:lnTo>
                  <a:pt x="1421" y="1302"/>
                </a:lnTo>
                <a:lnTo>
                  <a:pt x="1541" y="1210"/>
                </a:lnTo>
                <a:lnTo>
                  <a:pt x="1665" y="1114"/>
                </a:lnTo>
                <a:lnTo>
                  <a:pt x="1790" y="1018"/>
                </a:lnTo>
                <a:lnTo>
                  <a:pt x="1913" y="924"/>
                </a:lnTo>
                <a:lnTo>
                  <a:pt x="2030" y="838"/>
                </a:lnTo>
                <a:lnTo>
                  <a:pt x="2088" y="797"/>
                </a:lnTo>
                <a:lnTo>
                  <a:pt x="2141" y="760"/>
                </a:lnTo>
                <a:lnTo>
                  <a:pt x="2193" y="726"/>
                </a:lnTo>
                <a:lnTo>
                  <a:pt x="2242" y="696"/>
                </a:lnTo>
                <a:lnTo>
                  <a:pt x="2290" y="669"/>
                </a:lnTo>
                <a:lnTo>
                  <a:pt x="2335" y="647"/>
                </a:lnTo>
                <a:lnTo>
                  <a:pt x="2377" y="629"/>
                </a:lnTo>
                <a:cubicBezTo>
                  <a:pt x="2384" y="626"/>
                  <a:pt x="2391" y="624"/>
                  <a:pt x="2398" y="622"/>
                </a:cubicBezTo>
                <a:lnTo>
                  <a:pt x="2426" y="615"/>
                </a:lnTo>
                <a:cubicBezTo>
                  <a:pt x="2435" y="613"/>
                  <a:pt x="2445" y="612"/>
                  <a:pt x="2455" y="611"/>
                </a:cubicBezTo>
                <a:lnTo>
                  <a:pt x="2478" y="610"/>
                </a:lnTo>
                <a:cubicBezTo>
                  <a:pt x="2497" y="609"/>
                  <a:pt x="2516" y="612"/>
                  <a:pt x="2534" y="618"/>
                </a:cubicBezTo>
                <a:lnTo>
                  <a:pt x="2551" y="624"/>
                </a:lnTo>
                <a:cubicBezTo>
                  <a:pt x="2576" y="632"/>
                  <a:pt x="2598" y="647"/>
                  <a:pt x="2615" y="667"/>
                </a:cubicBezTo>
                <a:lnTo>
                  <a:pt x="2626" y="680"/>
                </a:lnTo>
                <a:cubicBezTo>
                  <a:pt x="2641" y="697"/>
                  <a:pt x="2653" y="717"/>
                  <a:pt x="2659" y="739"/>
                </a:cubicBezTo>
                <a:lnTo>
                  <a:pt x="2664" y="759"/>
                </a:lnTo>
                <a:cubicBezTo>
                  <a:pt x="2667" y="771"/>
                  <a:pt x="2669" y="784"/>
                  <a:pt x="2669" y="796"/>
                </a:cubicBezTo>
                <a:lnTo>
                  <a:pt x="2670" y="822"/>
                </a:lnTo>
                <a:cubicBezTo>
                  <a:pt x="2670" y="830"/>
                  <a:pt x="2670" y="838"/>
                  <a:pt x="2669" y="846"/>
                </a:cubicBezTo>
                <a:lnTo>
                  <a:pt x="2664" y="878"/>
                </a:lnTo>
                <a:lnTo>
                  <a:pt x="2652" y="929"/>
                </a:lnTo>
                <a:lnTo>
                  <a:pt x="2637" y="981"/>
                </a:lnTo>
                <a:lnTo>
                  <a:pt x="2618" y="1035"/>
                </a:lnTo>
                <a:lnTo>
                  <a:pt x="2596" y="1090"/>
                </a:lnTo>
                <a:lnTo>
                  <a:pt x="2571" y="1149"/>
                </a:lnTo>
                <a:lnTo>
                  <a:pt x="2544" y="1209"/>
                </a:lnTo>
                <a:lnTo>
                  <a:pt x="2484" y="1335"/>
                </a:lnTo>
                <a:lnTo>
                  <a:pt x="2418" y="1467"/>
                </a:lnTo>
                <a:lnTo>
                  <a:pt x="2351" y="1603"/>
                </a:lnTo>
                <a:lnTo>
                  <a:pt x="2283" y="1737"/>
                </a:lnTo>
                <a:lnTo>
                  <a:pt x="2219" y="1866"/>
                </a:lnTo>
                <a:lnTo>
                  <a:pt x="2162" y="1988"/>
                </a:lnTo>
                <a:lnTo>
                  <a:pt x="2137" y="2043"/>
                </a:lnTo>
                <a:lnTo>
                  <a:pt x="2114" y="2095"/>
                </a:lnTo>
                <a:lnTo>
                  <a:pt x="2095" y="2143"/>
                </a:lnTo>
                <a:lnTo>
                  <a:pt x="2080" y="2185"/>
                </a:lnTo>
                <a:lnTo>
                  <a:pt x="2069" y="2220"/>
                </a:lnTo>
                <a:lnTo>
                  <a:pt x="2063" y="2248"/>
                </a:lnTo>
                <a:lnTo>
                  <a:pt x="2061" y="2266"/>
                </a:lnTo>
                <a:lnTo>
                  <a:pt x="2062" y="2243"/>
                </a:lnTo>
                <a:lnTo>
                  <a:pt x="2063" y="2269"/>
                </a:lnTo>
                <a:lnTo>
                  <a:pt x="2058" y="2232"/>
                </a:lnTo>
                <a:lnTo>
                  <a:pt x="2063" y="2252"/>
                </a:lnTo>
                <a:lnTo>
                  <a:pt x="2031" y="2192"/>
                </a:lnTo>
                <a:lnTo>
                  <a:pt x="2042" y="2205"/>
                </a:lnTo>
                <a:lnTo>
                  <a:pt x="1979" y="2163"/>
                </a:lnTo>
                <a:lnTo>
                  <a:pt x="1996" y="2169"/>
                </a:lnTo>
                <a:lnTo>
                  <a:pt x="1941" y="2161"/>
                </a:lnTo>
                <a:lnTo>
                  <a:pt x="1964" y="2160"/>
                </a:lnTo>
                <a:lnTo>
                  <a:pt x="1934" y="2164"/>
                </a:lnTo>
                <a:lnTo>
                  <a:pt x="1962" y="2157"/>
                </a:lnTo>
                <a:lnTo>
                  <a:pt x="1942" y="2164"/>
                </a:lnTo>
                <a:lnTo>
                  <a:pt x="1975" y="2150"/>
                </a:lnTo>
                <a:lnTo>
                  <a:pt x="2004" y="2136"/>
                </a:lnTo>
                <a:lnTo>
                  <a:pt x="2038" y="2116"/>
                </a:lnTo>
                <a:lnTo>
                  <a:pt x="2078" y="2091"/>
                </a:lnTo>
                <a:lnTo>
                  <a:pt x="2124" y="2061"/>
                </a:lnTo>
                <a:lnTo>
                  <a:pt x="2173" y="2028"/>
                </a:lnTo>
                <a:lnTo>
                  <a:pt x="2226" y="1990"/>
                </a:lnTo>
                <a:lnTo>
                  <a:pt x="2340" y="1906"/>
                </a:lnTo>
                <a:lnTo>
                  <a:pt x="2460" y="1815"/>
                </a:lnTo>
                <a:lnTo>
                  <a:pt x="2584" y="1719"/>
                </a:lnTo>
                <a:lnTo>
                  <a:pt x="2709" y="1622"/>
                </a:lnTo>
                <a:lnTo>
                  <a:pt x="2832" y="1529"/>
                </a:lnTo>
                <a:lnTo>
                  <a:pt x="2949" y="1442"/>
                </a:lnTo>
                <a:lnTo>
                  <a:pt x="3007" y="1402"/>
                </a:lnTo>
                <a:lnTo>
                  <a:pt x="3060" y="1365"/>
                </a:lnTo>
                <a:lnTo>
                  <a:pt x="3112" y="1330"/>
                </a:lnTo>
                <a:lnTo>
                  <a:pt x="3162" y="1300"/>
                </a:lnTo>
                <a:lnTo>
                  <a:pt x="3208" y="1274"/>
                </a:lnTo>
                <a:lnTo>
                  <a:pt x="3254" y="1251"/>
                </a:lnTo>
                <a:lnTo>
                  <a:pt x="3296" y="1234"/>
                </a:lnTo>
                <a:cubicBezTo>
                  <a:pt x="3303" y="1231"/>
                  <a:pt x="3310" y="1229"/>
                  <a:pt x="3317" y="1227"/>
                </a:cubicBezTo>
                <a:lnTo>
                  <a:pt x="3346" y="1220"/>
                </a:lnTo>
                <a:cubicBezTo>
                  <a:pt x="3355" y="1217"/>
                  <a:pt x="3365" y="1216"/>
                  <a:pt x="3375" y="1216"/>
                </a:cubicBezTo>
                <a:lnTo>
                  <a:pt x="3398" y="1215"/>
                </a:lnTo>
                <a:cubicBezTo>
                  <a:pt x="3417" y="1214"/>
                  <a:pt x="3435" y="1216"/>
                  <a:pt x="3453" y="1223"/>
                </a:cubicBezTo>
                <a:lnTo>
                  <a:pt x="3471" y="1229"/>
                </a:lnTo>
                <a:cubicBezTo>
                  <a:pt x="3495" y="1237"/>
                  <a:pt x="3517" y="1252"/>
                  <a:pt x="3534" y="1271"/>
                </a:cubicBezTo>
                <a:lnTo>
                  <a:pt x="3546" y="1284"/>
                </a:lnTo>
                <a:cubicBezTo>
                  <a:pt x="3561" y="1301"/>
                  <a:pt x="3572" y="1322"/>
                  <a:pt x="3578" y="1344"/>
                </a:cubicBezTo>
                <a:lnTo>
                  <a:pt x="3584" y="1364"/>
                </a:lnTo>
                <a:cubicBezTo>
                  <a:pt x="3587" y="1376"/>
                  <a:pt x="3589" y="1388"/>
                  <a:pt x="3589" y="1401"/>
                </a:cubicBezTo>
                <a:lnTo>
                  <a:pt x="3589" y="1427"/>
                </a:lnTo>
                <a:cubicBezTo>
                  <a:pt x="3590" y="1435"/>
                  <a:pt x="3589" y="1442"/>
                  <a:pt x="3588" y="1450"/>
                </a:cubicBezTo>
                <a:lnTo>
                  <a:pt x="3584" y="1482"/>
                </a:lnTo>
                <a:lnTo>
                  <a:pt x="3572" y="1534"/>
                </a:lnTo>
                <a:lnTo>
                  <a:pt x="3556" y="1585"/>
                </a:lnTo>
                <a:lnTo>
                  <a:pt x="3537" y="1639"/>
                </a:lnTo>
                <a:lnTo>
                  <a:pt x="3515" y="1695"/>
                </a:lnTo>
                <a:lnTo>
                  <a:pt x="3490" y="1753"/>
                </a:lnTo>
                <a:lnTo>
                  <a:pt x="3463" y="1813"/>
                </a:lnTo>
                <a:lnTo>
                  <a:pt x="3403" y="1939"/>
                </a:lnTo>
                <a:lnTo>
                  <a:pt x="3337" y="2072"/>
                </a:lnTo>
                <a:lnTo>
                  <a:pt x="3269" y="2207"/>
                </a:lnTo>
                <a:lnTo>
                  <a:pt x="3202" y="2341"/>
                </a:lnTo>
                <a:lnTo>
                  <a:pt x="3138" y="2471"/>
                </a:lnTo>
                <a:lnTo>
                  <a:pt x="3081" y="2592"/>
                </a:lnTo>
                <a:lnTo>
                  <a:pt x="3056" y="2647"/>
                </a:lnTo>
                <a:lnTo>
                  <a:pt x="3033" y="2699"/>
                </a:lnTo>
                <a:lnTo>
                  <a:pt x="3014" y="2747"/>
                </a:lnTo>
                <a:lnTo>
                  <a:pt x="2999" y="2789"/>
                </a:lnTo>
                <a:lnTo>
                  <a:pt x="2988" y="2824"/>
                </a:lnTo>
                <a:lnTo>
                  <a:pt x="2982" y="2853"/>
                </a:lnTo>
                <a:lnTo>
                  <a:pt x="2980" y="2871"/>
                </a:lnTo>
                <a:lnTo>
                  <a:pt x="2981" y="2847"/>
                </a:lnTo>
                <a:lnTo>
                  <a:pt x="2982" y="2873"/>
                </a:lnTo>
                <a:lnTo>
                  <a:pt x="2977" y="2836"/>
                </a:lnTo>
                <a:lnTo>
                  <a:pt x="2982" y="2856"/>
                </a:lnTo>
                <a:lnTo>
                  <a:pt x="2950" y="2797"/>
                </a:lnTo>
                <a:lnTo>
                  <a:pt x="2961" y="2810"/>
                </a:lnTo>
                <a:lnTo>
                  <a:pt x="2898" y="2767"/>
                </a:lnTo>
                <a:lnTo>
                  <a:pt x="2915" y="2773"/>
                </a:lnTo>
                <a:lnTo>
                  <a:pt x="2860" y="2765"/>
                </a:lnTo>
                <a:lnTo>
                  <a:pt x="2883" y="2764"/>
                </a:lnTo>
                <a:lnTo>
                  <a:pt x="2851" y="2769"/>
                </a:lnTo>
                <a:lnTo>
                  <a:pt x="2879" y="2762"/>
                </a:lnTo>
                <a:lnTo>
                  <a:pt x="2895" y="2754"/>
                </a:lnTo>
                <a:lnTo>
                  <a:pt x="2923" y="2740"/>
                </a:lnTo>
                <a:lnTo>
                  <a:pt x="2957" y="2721"/>
                </a:lnTo>
                <a:lnTo>
                  <a:pt x="2997" y="2696"/>
                </a:lnTo>
                <a:lnTo>
                  <a:pt x="3043" y="2666"/>
                </a:lnTo>
                <a:lnTo>
                  <a:pt x="3092" y="2632"/>
                </a:lnTo>
                <a:lnTo>
                  <a:pt x="3145" y="2594"/>
                </a:lnTo>
                <a:lnTo>
                  <a:pt x="3259" y="2510"/>
                </a:lnTo>
                <a:lnTo>
                  <a:pt x="3379" y="2419"/>
                </a:lnTo>
                <a:lnTo>
                  <a:pt x="3503" y="2323"/>
                </a:lnTo>
                <a:lnTo>
                  <a:pt x="3628" y="2227"/>
                </a:lnTo>
                <a:lnTo>
                  <a:pt x="3751" y="2133"/>
                </a:lnTo>
                <a:lnTo>
                  <a:pt x="3868" y="2047"/>
                </a:lnTo>
                <a:lnTo>
                  <a:pt x="3926" y="2006"/>
                </a:lnTo>
                <a:lnTo>
                  <a:pt x="3979" y="1969"/>
                </a:lnTo>
                <a:lnTo>
                  <a:pt x="4031" y="1935"/>
                </a:lnTo>
                <a:lnTo>
                  <a:pt x="4081" y="1904"/>
                </a:lnTo>
                <a:lnTo>
                  <a:pt x="4127" y="1878"/>
                </a:lnTo>
                <a:lnTo>
                  <a:pt x="4173" y="1856"/>
                </a:lnTo>
                <a:lnTo>
                  <a:pt x="4217" y="1838"/>
                </a:lnTo>
                <a:lnTo>
                  <a:pt x="4262" y="1825"/>
                </a:lnTo>
                <a:cubicBezTo>
                  <a:pt x="4273" y="1822"/>
                  <a:pt x="4283" y="1821"/>
                  <a:pt x="4294" y="1820"/>
                </a:cubicBezTo>
                <a:lnTo>
                  <a:pt x="4317" y="1819"/>
                </a:lnTo>
                <a:cubicBezTo>
                  <a:pt x="4336" y="1818"/>
                  <a:pt x="4354" y="1821"/>
                  <a:pt x="4372" y="1827"/>
                </a:cubicBezTo>
                <a:lnTo>
                  <a:pt x="4390" y="1833"/>
                </a:lnTo>
                <a:cubicBezTo>
                  <a:pt x="4414" y="1841"/>
                  <a:pt x="4436" y="1856"/>
                  <a:pt x="4453" y="1876"/>
                </a:cubicBezTo>
                <a:lnTo>
                  <a:pt x="4465" y="1889"/>
                </a:lnTo>
                <a:cubicBezTo>
                  <a:pt x="4480" y="1905"/>
                  <a:pt x="4491" y="1926"/>
                  <a:pt x="4497" y="1947"/>
                </a:cubicBezTo>
                <a:lnTo>
                  <a:pt x="4502" y="1967"/>
                </a:lnTo>
                <a:cubicBezTo>
                  <a:pt x="4506" y="1979"/>
                  <a:pt x="4508" y="1992"/>
                  <a:pt x="4508" y="2005"/>
                </a:cubicBezTo>
                <a:lnTo>
                  <a:pt x="4508" y="2031"/>
                </a:lnTo>
                <a:cubicBezTo>
                  <a:pt x="4509" y="2039"/>
                  <a:pt x="4508" y="2047"/>
                  <a:pt x="4507" y="2055"/>
                </a:cubicBezTo>
                <a:lnTo>
                  <a:pt x="4503" y="2087"/>
                </a:lnTo>
                <a:lnTo>
                  <a:pt x="4491" y="2138"/>
                </a:lnTo>
                <a:lnTo>
                  <a:pt x="4475" y="2189"/>
                </a:lnTo>
                <a:lnTo>
                  <a:pt x="4456" y="2243"/>
                </a:lnTo>
                <a:lnTo>
                  <a:pt x="4434" y="2299"/>
                </a:lnTo>
                <a:lnTo>
                  <a:pt x="4409" y="2357"/>
                </a:lnTo>
                <a:lnTo>
                  <a:pt x="4382" y="2417"/>
                </a:lnTo>
                <a:lnTo>
                  <a:pt x="4322" y="2544"/>
                </a:lnTo>
                <a:lnTo>
                  <a:pt x="4256" y="2676"/>
                </a:lnTo>
                <a:lnTo>
                  <a:pt x="4188" y="2811"/>
                </a:lnTo>
                <a:lnTo>
                  <a:pt x="4121" y="2945"/>
                </a:lnTo>
                <a:lnTo>
                  <a:pt x="4057" y="3075"/>
                </a:lnTo>
                <a:lnTo>
                  <a:pt x="3999" y="3196"/>
                </a:lnTo>
                <a:lnTo>
                  <a:pt x="3975" y="3251"/>
                </a:lnTo>
                <a:lnTo>
                  <a:pt x="3952" y="3304"/>
                </a:lnTo>
                <a:lnTo>
                  <a:pt x="3933" y="3351"/>
                </a:lnTo>
                <a:lnTo>
                  <a:pt x="3918" y="3393"/>
                </a:lnTo>
                <a:lnTo>
                  <a:pt x="3907" y="3429"/>
                </a:lnTo>
                <a:lnTo>
                  <a:pt x="3901" y="3457"/>
                </a:lnTo>
                <a:lnTo>
                  <a:pt x="3899" y="3475"/>
                </a:lnTo>
                <a:lnTo>
                  <a:pt x="3900" y="3452"/>
                </a:lnTo>
                <a:lnTo>
                  <a:pt x="3901" y="3478"/>
                </a:lnTo>
                <a:lnTo>
                  <a:pt x="3896" y="3441"/>
                </a:lnTo>
                <a:lnTo>
                  <a:pt x="3901" y="3461"/>
                </a:lnTo>
                <a:lnTo>
                  <a:pt x="3869" y="3401"/>
                </a:lnTo>
                <a:lnTo>
                  <a:pt x="3880" y="3414"/>
                </a:lnTo>
                <a:lnTo>
                  <a:pt x="3818" y="3372"/>
                </a:lnTo>
                <a:lnTo>
                  <a:pt x="3835" y="3378"/>
                </a:lnTo>
                <a:lnTo>
                  <a:pt x="3785" y="3369"/>
                </a:lnTo>
                <a:lnTo>
                  <a:pt x="3807" y="3369"/>
                </a:lnTo>
                <a:lnTo>
                  <a:pt x="3778" y="3372"/>
                </a:lnTo>
                <a:lnTo>
                  <a:pt x="3806" y="3367"/>
                </a:lnTo>
                <a:lnTo>
                  <a:pt x="3784" y="3373"/>
                </a:lnTo>
                <a:lnTo>
                  <a:pt x="3816" y="3361"/>
                </a:lnTo>
                <a:lnTo>
                  <a:pt x="3842" y="3349"/>
                </a:lnTo>
                <a:lnTo>
                  <a:pt x="3874" y="3332"/>
                </a:lnTo>
                <a:lnTo>
                  <a:pt x="3912" y="3310"/>
                </a:lnTo>
                <a:lnTo>
                  <a:pt x="3955" y="3284"/>
                </a:lnTo>
                <a:lnTo>
                  <a:pt x="4002" y="3253"/>
                </a:lnTo>
                <a:lnTo>
                  <a:pt x="4052" y="3219"/>
                </a:lnTo>
                <a:lnTo>
                  <a:pt x="4162" y="3142"/>
                </a:lnTo>
                <a:lnTo>
                  <a:pt x="4277" y="3058"/>
                </a:lnTo>
                <a:lnTo>
                  <a:pt x="4397" y="2968"/>
                </a:lnTo>
                <a:lnTo>
                  <a:pt x="4518" y="2876"/>
                </a:lnTo>
                <a:lnTo>
                  <a:pt x="4639" y="2786"/>
                </a:lnTo>
                <a:lnTo>
                  <a:pt x="4756" y="2700"/>
                </a:lnTo>
                <a:lnTo>
                  <a:pt x="4866" y="2622"/>
                </a:lnTo>
                <a:lnTo>
                  <a:pt x="4919" y="2586"/>
                </a:lnTo>
                <a:lnTo>
                  <a:pt x="4969" y="2553"/>
                </a:lnTo>
                <a:lnTo>
                  <a:pt x="5017" y="2523"/>
                </a:lnTo>
                <a:lnTo>
                  <a:pt x="5062" y="2497"/>
                </a:lnTo>
                <a:lnTo>
                  <a:pt x="5105" y="2474"/>
                </a:lnTo>
                <a:lnTo>
                  <a:pt x="5147" y="2456"/>
                </a:lnTo>
                <a:lnTo>
                  <a:pt x="5189" y="2441"/>
                </a:lnTo>
                <a:cubicBezTo>
                  <a:pt x="5196" y="2439"/>
                  <a:pt x="5204" y="2437"/>
                  <a:pt x="5211" y="2436"/>
                </a:cubicBezTo>
                <a:lnTo>
                  <a:pt x="5235" y="2432"/>
                </a:lnTo>
                <a:cubicBezTo>
                  <a:pt x="5246" y="2430"/>
                  <a:pt x="5257" y="2429"/>
                  <a:pt x="5268" y="2430"/>
                </a:cubicBezTo>
                <a:lnTo>
                  <a:pt x="5287" y="2431"/>
                </a:lnTo>
                <a:cubicBezTo>
                  <a:pt x="5299" y="2431"/>
                  <a:pt x="5310" y="2433"/>
                  <a:pt x="5321" y="2436"/>
                </a:cubicBezTo>
                <a:lnTo>
                  <a:pt x="5337" y="2441"/>
                </a:lnTo>
                <a:cubicBezTo>
                  <a:pt x="5353" y="2446"/>
                  <a:pt x="5368" y="2453"/>
                  <a:pt x="5382" y="2463"/>
                </a:cubicBezTo>
                <a:lnTo>
                  <a:pt x="5394" y="2471"/>
                </a:lnTo>
                <a:cubicBezTo>
                  <a:pt x="5406" y="2479"/>
                  <a:pt x="5416" y="2490"/>
                  <a:pt x="5425" y="2501"/>
                </a:cubicBezTo>
                <a:lnTo>
                  <a:pt x="5434" y="2513"/>
                </a:lnTo>
                <a:cubicBezTo>
                  <a:pt x="5443" y="2524"/>
                  <a:pt x="5450" y="2536"/>
                  <a:pt x="5455" y="2549"/>
                </a:cubicBezTo>
                <a:lnTo>
                  <a:pt x="5461" y="2564"/>
                </a:lnTo>
                <a:cubicBezTo>
                  <a:pt x="5465" y="2574"/>
                  <a:pt x="5468" y="2584"/>
                  <a:pt x="5470" y="2595"/>
                </a:cubicBezTo>
                <a:lnTo>
                  <a:pt x="5473" y="2612"/>
                </a:lnTo>
                <a:cubicBezTo>
                  <a:pt x="5475" y="2622"/>
                  <a:pt x="5475" y="2632"/>
                  <a:pt x="5475" y="2643"/>
                </a:cubicBezTo>
                <a:lnTo>
                  <a:pt x="5473" y="2686"/>
                </a:lnTo>
                <a:cubicBezTo>
                  <a:pt x="5473" y="2694"/>
                  <a:pt x="5472" y="2701"/>
                  <a:pt x="5471" y="2709"/>
                </a:cubicBezTo>
                <a:lnTo>
                  <a:pt x="5461" y="2762"/>
                </a:lnTo>
                <a:lnTo>
                  <a:pt x="5441" y="2835"/>
                </a:lnTo>
                <a:lnTo>
                  <a:pt x="5416" y="2908"/>
                </a:lnTo>
                <a:lnTo>
                  <a:pt x="5390" y="2981"/>
                </a:lnTo>
                <a:lnTo>
                  <a:pt x="5334" y="3130"/>
                </a:lnTo>
                <a:lnTo>
                  <a:pt x="5310" y="3201"/>
                </a:lnTo>
                <a:lnTo>
                  <a:pt x="5289" y="3267"/>
                </a:lnTo>
                <a:lnTo>
                  <a:pt x="5274" y="3326"/>
                </a:lnTo>
                <a:lnTo>
                  <a:pt x="5267" y="3375"/>
                </a:lnTo>
                <a:lnTo>
                  <a:pt x="5267" y="3409"/>
                </a:lnTo>
                <a:lnTo>
                  <a:pt x="5266" y="3382"/>
                </a:lnTo>
                <a:lnTo>
                  <a:pt x="5269" y="3406"/>
                </a:lnTo>
                <a:lnTo>
                  <a:pt x="5271" y="3409"/>
                </a:lnTo>
                <a:lnTo>
                  <a:pt x="5264" y="3389"/>
                </a:lnTo>
                <a:lnTo>
                  <a:pt x="5281" y="3427"/>
                </a:lnTo>
                <a:lnTo>
                  <a:pt x="5295" y="3448"/>
                </a:lnTo>
                <a:lnTo>
                  <a:pt x="5310" y="3466"/>
                </a:lnTo>
                <a:lnTo>
                  <a:pt x="5317" y="3474"/>
                </a:lnTo>
                <a:lnTo>
                  <a:pt x="5097" y="3677"/>
                </a:lnTo>
                <a:lnTo>
                  <a:pt x="5070" y="3648"/>
                </a:lnTo>
                <a:lnTo>
                  <a:pt x="5035" y="3600"/>
                </a:lnTo>
                <a:lnTo>
                  <a:pt x="5007" y="3549"/>
                </a:lnTo>
                <a:lnTo>
                  <a:pt x="4990" y="3510"/>
                </a:lnTo>
                <a:cubicBezTo>
                  <a:pt x="4987" y="3503"/>
                  <a:pt x="4984" y="3497"/>
                  <a:pt x="4982" y="3490"/>
                </a:cubicBezTo>
                <a:lnTo>
                  <a:pt x="4973" y="3450"/>
                </a:lnTo>
                <a:lnTo>
                  <a:pt x="4969" y="3427"/>
                </a:lnTo>
                <a:cubicBezTo>
                  <a:pt x="4968" y="3418"/>
                  <a:pt x="4967" y="3409"/>
                  <a:pt x="4968" y="3400"/>
                </a:cubicBezTo>
                <a:lnTo>
                  <a:pt x="4971" y="3326"/>
                </a:lnTo>
                <a:lnTo>
                  <a:pt x="4984" y="3253"/>
                </a:lnTo>
                <a:lnTo>
                  <a:pt x="5003" y="3178"/>
                </a:lnTo>
                <a:lnTo>
                  <a:pt x="5026" y="3102"/>
                </a:lnTo>
                <a:lnTo>
                  <a:pt x="5053" y="3026"/>
                </a:lnTo>
                <a:lnTo>
                  <a:pt x="5107" y="2879"/>
                </a:lnTo>
                <a:lnTo>
                  <a:pt x="5132" y="2812"/>
                </a:lnTo>
                <a:lnTo>
                  <a:pt x="5152" y="2753"/>
                </a:lnTo>
                <a:lnTo>
                  <a:pt x="5166" y="2705"/>
                </a:lnTo>
                <a:lnTo>
                  <a:pt x="5176" y="2653"/>
                </a:lnTo>
                <a:lnTo>
                  <a:pt x="5174" y="2676"/>
                </a:lnTo>
                <a:lnTo>
                  <a:pt x="5175" y="2632"/>
                </a:lnTo>
                <a:lnTo>
                  <a:pt x="5177" y="2663"/>
                </a:lnTo>
                <a:lnTo>
                  <a:pt x="5174" y="2645"/>
                </a:lnTo>
                <a:lnTo>
                  <a:pt x="5183" y="2676"/>
                </a:lnTo>
                <a:lnTo>
                  <a:pt x="5177" y="2661"/>
                </a:lnTo>
                <a:lnTo>
                  <a:pt x="5198" y="2697"/>
                </a:lnTo>
                <a:lnTo>
                  <a:pt x="5189" y="2686"/>
                </a:lnTo>
                <a:lnTo>
                  <a:pt x="5220" y="2716"/>
                </a:lnTo>
                <a:lnTo>
                  <a:pt x="5208" y="2707"/>
                </a:lnTo>
                <a:lnTo>
                  <a:pt x="5253" y="2729"/>
                </a:lnTo>
                <a:lnTo>
                  <a:pt x="5238" y="2725"/>
                </a:lnTo>
                <a:lnTo>
                  <a:pt x="5272" y="2730"/>
                </a:lnTo>
                <a:lnTo>
                  <a:pt x="5252" y="2729"/>
                </a:lnTo>
                <a:lnTo>
                  <a:pt x="5285" y="2727"/>
                </a:lnTo>
                <a:lnTo>
                  <a:pt x="5261" y="2731"/>
                </a:lnTo>
                <a:lnTo>
                  <a:pt x="5283" y="2726"/>
                </a:lnTo>
                <a:lnTo>
                  <a:pt x="5268" y="2730"/>
                </a:lnTo>
                <a:lnTo>
                  <a:pt x="5244" y="2741"/>
                </a:lnTo>
                <a:lnTo>
                  <a:pt x="5212" y="2757"/>
                </a:lnTo>
                <a:lnTo>
                  <a:pt x="5175" y="2778"/>
                </a:lnTo>
                <a:lnTo>
                  <a:pt x="5134" y="2803"/>
                </a:lnTo>
                <a:lnTo>
                  <a:pt x="5088" y="2833"/>
                </a:lnTo>
                <a:lnTo>
                  <a:pt x="5040" y="2866"/>
                </a:lnTo>
                <a:lnTo>
                  <a:pt x="4933" y="2942"/>
                </a:lnTo>
                <a:lnTo>
                  <a:pt x="4819" y="3026"/>
                </a:lnTo>
                <a:lnTo>
                  <a:pt x="4699" y="3116"/>
                </a:lnTo>
                <a:lnTo>
                  <a:pt x="4576" y="3208"/>
                </a:lnTo>
                <a:lnTo>
                  <a:pt x="4454" y="3299"/>
                </a:lnTo>
                <a:lnTo>
                  <a:pt x="4334" y="3388"/>
                </a:lnTo>
                <a:lnTo>
                  <a:pt x="4220" y="3468"/>
                </a:lnTo>
                <a:lnTo>
                  <a:pt x="4166" y="3505"/>
                </a:lnTo>
                <a:lnTo>
                  <a:pt x="4113" y="3539"/>
                </a:lnTo>
                <a:lnTo>
                  <a:pt x="4062" y="3571"/>
                </a:lnTo>
                <a:lnTo>
                  <a:pt x="4013" y="3599"/>
                </a:lnTo>
                <a:lnTo>
                  <a:pt x="3964" y="3624"/>
                </a:lnTo>
                <a:lnTo>
                  <a:pt x="3918" y="3644"/>
                </a:lnTo>
                <a:lnTo>
                  <a:pt x="3886" y="3655"/>
                </a:lnTo>
                <a:cubicBezTo>
                  <a:pt x="3879" y="3658"/>
                  <a:pt x="3872" y="3660"/>
                  <a:pt x="3864" y="3661"/>
                </a:cubicBezTo>
                <a:lnTo>
                  <a:pt x="3837" y="3667"/>
                </a:lnTo>
                <a:cubicBezTo>
                  <a:pt x="3827" y="3668"/>
                  <a:pt x="3817" y="3669"/>
                  <a:pt x="3807" y="3669"/>
                </a:cubicBezTo>
                <a:lnTo>
                  <a:pt x="3785" y="3669"/>
                </a:lnTo>
                <a:cubicBezTo>
                  <a:pt x="3768" y="3669"/>
                  <a:pt x="3751" y="3667"/>
                  <a:pt x="3735" y="3661"/>
                </a:cubicBezTo>
                <a:lnTo>
                  <a:pt x="3718" y="3655"/>
                </a:lnTo>
                <a:cubicBezTo>
                  <a:pt x="3694" y="3646"/>
                  <a:pt x="3673" y="3632"/>
                  <a:pt x="3656" y="3613"/>
                </a:cubicBezTo>
                <a:lnTo>
                  <a:pt x="3644" y="3600"/>
                </a:lnTo>
                <a:cubicBezTo>
                  <a:pt x="3629" y="3583"/>
                  <a:pt x="3618" y="3562"/>
                  <a:pt x="3612" y="3540"/>
                </a:cubicBezTo>
                <a:lnTo>
                  <a:pt x="3606" y="3520"/>
                </a:lnTo>
                <a:cubicBezTo>
                  <a:pt x="3603" y="3508"/>
                  <a:pt x="3601" y="3496"/>
                  <a:pt x="3601" y="3483"/>
                </a:cubicBezTo>
                <a:lnTo>
                  <a:pt x="3600" y="3457"/>
                </a:lnTo>
                <a:cubicBezTo>
                  <a:pt x="3600" y="3449"/>
                  <a:pt x="3601" y="3441"/>
                  <a:pt x="3602" y="3434"/>
                </a:cubicBezTo>
                <a:lnTo>
                  <a:pt x="3609" y="3387"/>
                </a:lnTo>
                <a:lnTo>
                  <a:pt x="3621" y="3341"/>
                </a:lnTo>
                <a:lnTo>
                  <a:pt x="3636" y="3291"/>
                </a:lnTo>
                <a:lnTo>
                  <a:pt x="3655" y="3240"/>
                </a:lnTo>
                <a:lnTo>
                  <a:pt x="3677" y="3185"/>
                </a:lnTo>
                <a:lnTo>
                  <a:pt x="3701" y="3129"/>
                </a:lnTo>
                <a:lnTo>
                  <a:pt x="3729" y="3068"/>
                </a:lnTo>
                <a:lnTo>
                  <a:pt x="3788" y="2943"/>
                </a:lnTo>
                <a:lnTo>
                  <a:pt x="3853" y="2810"/>
                </a:lnTo>
                <a:lnTo>
                  <a:pt x="3921" y="2676"/>
                </a:lnTo>
                <a:lnTo>
                  <a:pt x="3987" y="2544"/>
                </a:lnTo>
                <a:lnTo>
                  <a:pt x="4051" y="2415"/>
                </a:lnTo>
                <a:lnTo>
                  <a:pt x="4108" y="2295"/>
                </a:lnTo>
                <a:lnTo>
                  <a:pt x="4133" y="2239"/>
                </a:lnTo>
                <a:lnTo>
                  <a:pt x="4155" y="2188"/>
                </a:lnTo>
                <a:lnTo>
                  <a:pt x="4174" y="2141"/>
                </a:lnTo>
                <a:lnTo>
                  <a:pt x="4189" y="2102"/>
                </a:lnTo>
                <a:lnTo>
                  <a:pt x="4199" y="2068"/>
                </a:lnTo>
                <a:lnTo>
                  <a:pt x="4205" y="2045"/>
                </a:lnTo>
                <a:lnTo>
                  <a:pt x="4210" y="2013"/>
                </a:lnTo>
                <a:lnTo>
                  <a:pt x="4208" y="2037"/>
                </a:lnTo>
                <a:lnTo>
                  <a:pt x="4208" y="2010"/>
                </a:lnTo>
                <a:lnTo>
                  <a:pt x="4214" y="2048"/>
                </a:lnTo>
                <a:lnTo>
                  <a:pt x="4208" y="2029"/>
                </a:lnTo>
                <a:lnTo>
                  <a:pt x="4240" y="2087"/>
                </a:lnTo>
                <a:lnTo>
                  <a:pt x="4229" y="2074"/>
                </a:lnTo>
                <a:lnTo>
                  <a:pt x="4292" y="2117"/>
                </a:lnTo>
                <a:lnTo>
                  <a:pt x="4275" y="2111"/>
                </a:lnTo>
                <a:lnTo>
                  <a:pt x="4330" y="2119"/>
                </a:lnTo>
                <a:lnTo>
                  <a:pt x="4307" y="2120"/>
                </a:lnTo>
                <a:lnTo>
                  <a:pt x="4339" y="2115"/>
                </a:lnTo>
                <a:lnTo>
                  <a:pt x="4327" y="2117"/>
                </a:lnTo>
                <a:lnTo>
                  <a:pt x="4305" y="2125"/>
                </a:lnTo>
                <a:lnTo>
                  <a:pt x="4275" y="2139"/>
                </a:lnTo>
                <a:lnTo>
                  <a:pt x="4237" y="2161"/>
                </a:lnTo>
                <a:lnTo>
                  <a:pt x="4195" y="2186"/>
                </a:lnTo>
                <a:lnTo>
                  <a:pt x="4150" y="2216"/>
                </a:lnTo>
                <a:lnTo>
                  <a:pt x="4099" y="2251"/>
                </a:lnTo>
                <a:lnTo>
                  <a:pt x="4047" y="2288"/>
                </a:lnTo>
                <a:lnTo>
                  <a:pt x="3933" y="2372"/>
                </a:lnTo>
                <a:lnTo>
                  <a:pt x="3812" y="2464"/>
                </a:lnTo>
                <a:lnTo>
                  <a:pt x="3687" y="2561"/>
                </a:lnTo>
                <a:lnTo>
                  <a:pt x="3561" y="2658"/>
                </a:lnTo>
                <a:lnTo>
                  <a:pt x="3437" y="2752"/>
                </a:lnTo>
                <a:lnTo>
                  <a:pt x="3319" y="2839"/>
                </a:lnTo>
                <a:lnTo>
                  <a:pt x="3262" y="2879"/>
                </a:lnTo>
                <a:lnTo>
                  <a:pt x="3207" y="2917"/>
                </a:lnTo>
                <a:lnTo>
                  <a:pt x="3155" y="2951"/>
                </a:lnTo>
                <a:lnTo>
                  <a:pt x="3104" y="2982"/>
                </a:lnTo>
                <a:lnTo>
                  <a:pt x="3054" y="3010"/>
                </a:lnTo>
                <a:lnTo>
                  <a:pt x="3005" y="3033"/>
                </a:lnTo>
                <a:lnTo>
                  <a:pt x="2956" y="3051"/>
                </a:lnTo>
                <a:lnTo>
                  <a:pt x="2928" y="3059"/>
                </a:lnTo>
                <a:cubicBezTo>
                  <a:pt x="2918" y="3062"/>
                  <a:pt x="2907" y="3063"/>
                  <a:pt x="2896" y="3064"/>
                </a:cubicBezTo>
                <a:lnTo>
                  <a:pt x="2873" y="3065"/>
                </a:lnTo>
                <a:cubicBezTo>
                  <a:pt x="2854" y="3066"/>
                  <a:pt x="2836" y="3063"/>
                  <a:pt x="2818" y="3057"/>
                </a:cubicBezTo>
                <a:lnTo>
                  <a:pt x="2800" y="3051"/>
                </a:lnTo>
                <a:cubicBezTo>
                  <a:pt x="2776" y="3042"/>
                  <a:pt x="2754" y="3028"/>
                  <a:pt x="2737" y="3008"/>
                </a:cubicBezTo>
                <a:lnTo>
                  <a:pt x="2725" y="2995"/>
                </a:lnTo>
                <a:cubicBezTo>
                  <a:pt x="2710" y="2978"/>
                  <a:pt x="2699" y="2958"/>
                  <a:pt x="2693" y="2936"/>
                </a:cubicBezTo>
                <a:lnTo>
                  <a:pt x="2687" y="2916"/>
                </a:lnTo>
                <a:cubicBezTo>
                  <a:pt x="2684" y="2904"/>
                  <a:pt x="2682" y="2891"/>
                  <a:pt x="2682" y="2879"/>
                </a:cubicBezTo>
                <a:lnTo>
                  <a:pt x="2681" y="2853"/>
                </a:lnTo>
                <a:cubicBezTo>
                  <a:pt x="2681" y="2845"/>
                  <a:pt x="2682" y="2837"/>
                  <a:pt x="2683" y="2829"/>
                </a:cubicBezTo>
                <a:lnTo>
                  <a:pt x="2690" y="2783"/>
                </a:lnTo>
                <a:lnTo>
                  <a:pt x="2702" y="2737"/>
                </a:lnTo>
                <a:lnTo>
                  <a:pt x="2717" y="2687"/>
                </a:lnTo>
                <a:lnTo>
                  <a:pt x="2736" y="2635"/>
                </a:lnTo>
                <a:lnTo>
                  <a:pt x="2758" y="2581"/>
                </a:lnTo>
                <a:lnTo>
                  <a:pt x="2782" y="2524"/>
                </a:lnTo>
                <a:lnTo>
                  <a:pt x="2809" y="2464"/>
                </a:lnTo>
                <a:lnTo>
                  <a:pt x="2869" y="2338"/>
                </a:lnTo>
                <a:lnTo>
                  <a:pt x="2934" y="2207"/>
                </a:lnTo>
                <a:lnTo>
                  <a:pt x="3002" y="2072"/>
                </a:lnTo>
                <a:lnTo>
                  <a:pt x="3068" y="1939"/>
                </a:lnTo>
                <a:lnTo>
                  <a:pt x="3132" y="1811"/>
                </a:lnTo>
                <a:lnTo>
                  <a:pt x="3189" y="1690"/>
                </a:lnTo>
                <a:lnTo>
                  <a:pt x="3214" y="1635"/>
                </a:lnTo>
                <a:lnTo>
                  <a:pt x="3236" y="1584"/>
                </a:lnTo>
                <a:lnTo>
                  <a:pt x="3255" y="1537"/>
                </a:lnTo>
                <a:lnTo>
                  <a:pt x="3270" y="1498"/>
                </a:lnTo>
                <a:lnTo>
                  <a:pt x="3280" y="1464"/>
                </a:lnTo>
                <a:lnTo>
                  <a:pt x="3286" y="1441"/>
                </a:lnTo>
                <a:lnTo>
                  <a:pt x="3291" y="1409"/>
                </a:lnTo>
                <a:lnTo>
                  <a:pt x="3289" y="1432"/>
                </a:lnTo>
                <a:lnTo>
                  <a:pt x="3289" y="1406"/>
                </a:lnTo>
                <a:lnTo>
                  <a:pt x="3294" y="1443"/>
                </a:lnTo>
                <a:lnTo>
                  <a:pt x="3289" y="1423"/>
                </a:lnTo>
                <a:lnTo>
                  <a:pt x="3321" y="1483"/>
                </a:lnTo>
                <a:lnTo>
                  <a:pt x="3310" y="1470"/>
                </a:lnTo>
                <a:lnTo>
                  <a:pt x="3373" y="1512"/>
                </a:lnTo>
                <a:lnTo>
                  <a:pt x="3356" y="1506"/>
                </a:lnTo>
                <a:lnTo>
                  <a:pt x="3411" y="1514"/>
                </a:lnTo>
                <a:lnTo>
                  <a:pt x="3388" y="1515"/>
                </a:lnTo>
                <a:lnTo>
                  <a:pt x="3417" y="1511"/>
                </a:lnTo>
                <a:lnTo>
                  <a:pt x="3389" y="1518"/>
                </a:lnTo>
                <a:lnTo>
                  <a:pt x="3410" y="1511"/>
                </a:lnTo>
                <a:lnTo>
                  <a:pt x="3386" y="1521"/>
                </a:lnTo>
                <a:lnTo>
                  <a:pt x="3356" y="1535"/>
                </a:lnTo>
                <a:lnTo>
                  <a:pt x="3318" y="1556"/>
                </a:lnTo>
                <a:lnTo>
                  <a:pt x="3276" y="1582"/>
                </a:lnTo>
                <a:lnTo>
                  <a:pt x="3231" y="1611"/>
                </a:lnTo>
                <a:lnTo>
                  <a:pt x="3180" y="1646"/>
                </a:lnTo>
                <a:lnTo>
                  <a:pt x="3128" y="1684"/>
                </a:lnTo>
                <a:lnTo>
                  <a:pt x="3014" y="1768"/>
                </a:lnTo>
                <a:lnTo>
                  <a:pt x="2893" y="1860"/>
                </a:lnTo>
                <a:lnTo>
                  <a:pt x="2768" y="1956"/>
                </a:lnTo>
                <a:lnTo>
                  <a:pt x="2642" y="2053"/>
                </a:lnTo>
                <a:lnTo>
                  <a:pt x="2518" y="2148"/>
                </a:lnTo>
                <a:lnTo>
                  <a:pt x="2400" y="2235"/>
                </a:lnTo>
                <a:lnTo>
                  <a:pt x="2343" y="2275"/>
                </a:lnTo>
                <a:lnTo>
                  <a:pt x="2288" y="2313"/>
                </a:lnTo>
                <a:lnTo>
                  <a:pt x="2236" y="2347"/>
                </a:lnTo>
                <a:lnTo>
                  <a:pt x="2185" y="2378"/>
                </a:lnTo>
                <a:lnTo>
                  <a:pt x="2135" y="2405"/>
                </a:lnTo>
                <a:lnTo>
                  <a:pt x="2088" y="2428"/>
                </a:lnTo>
                <a:lnTo>
                  <a:pt x="2055" y="2441"/>
                </a:lnTo>
                <a:cubicBezTo>
                  <a:pt x="2049" y="2444"/>
                  <a:pt x="2042" y="2446"/>
                  <a:pt x="2035" y="2448"/>
                </a:cubicBezTo>
                <a:lnTo>
                  <a:pt x="2007" y="2455"/>
                </a:lnTo>
                <a:cubicBezTo>
                  <a:pt x="1997" y="2457"/>
                  <a:pt x="1987" y="2459"/>
                  <a:pt x="1977" y="2459"/>
                </a:cubicBezTo>
                <a:lnTo>
                  <a:pt x="1954" y="2460"/>
                </a:lnTo>
                <a:cubicBezTo>
                  <a:pt x="1935" y="2461"/>
                  <a:pt x="1917" y="2458"/>
                  <a:pt x="1899" y="2452"/>
                </a:cubicBezTo>
                <a:lnTo>
                  <a:pt x="1881" y="2446"/>
                </a:lnTo>
                <a:cubicBezTo>
                  <a:pt x="1857" y="2438"/>
                  <a:pt x="1835" y="2423"/>
                  <a:pt x="1818" y="2404"/>
                </a:cubicBezTo>
                <a:lnTo>
                  <a:pt x="1806" y="2391"/>
                </a:lnTo>
                <a:cubicBezTo>
                  <a:pt x="1791" y="2374"/>
                  <a:pt x="1780" y="2353"/>
                  <a:pt x="1774" y="2331"/>
                </a:cubicBezTo>
                <a:lnTo>
                  <a:pt x="1768" y="2311"/>
                </a:lnTo>
                <a:cubicBezTo>
                  <a:pt x="1765" y="2299"/>
                  <a:pt x="1763" y="2287"/>
                  <a:pt x="1763" y="2274"/>
                </a:cubicBezTo>
                <a:lnTo>
                  <a:pt x="1762" y="2248"/>
                </a:lnTo>
                <a:cubicBezTo>
                  <a:pt x="1762" y="2240"/>
                  <a:pt x="1763" y="2232"/>
                  <a:pt x="1764" y="2225"/>
                </a:cubicBezTo>
                <a:lnTo>
                  <a:pt x="1771" y="2178"/>
                </a:lnTo>
                <a:lnTo>
                  <a:pt x="1783" y="2132"/>
                </a:lnTo>
                <a:lnTo>
                  <a:pt x="1798" y="2083"/>
                </a:lnTo>
                <a:lnTo>
                  <a:pt x="1817" y="2031"/>
                </a:lnTo>
                <a:lnTo>
                  <a:pt x="1839" y="1977"/>
                </a:lnTo>
                <a:lnTo>
                  <a:pt x="1863" y="1919"/>
                </a:lnTo>
                <a:lnTo>
                  <a:pt x="1890" y="1859"/>
                </a:lnTo>
                <a:lnTo>
                  <a:pt x="1950" y="1734"/>
                </a:lnTo>
                <a:lnTo>
                  <a:pt x="2015" y="1602"/>
                </a:lnTo>
                <a:lnTo>
                  <a:pt x="2082" y="1468"/>
                </a:lnTo>
                <a:lnTo>
                  <a:pt x="2149" y="1335"/>
                </a:lnTo>
                <a:lnTo>
                  <a:pt x="2213" y="1206"/>
                </a:lnTo>
                <a:lnTo>
                  <a:pt x="2270" y="1086"/>
                </a:lnTo>
                <a:lnTo>
                  <a:pt x="2295" y="1030"/>
                </a:lnTo>
                <a:lnTo>
                  <a:pt x="2317" y="980"/>
                </a:lnTo>
                <a:lnTo>
                  <a:pt x="2335" y="933"/>
                </a:lnTo>
                <a:lnTo>
                  <a:pt x="2350" y="893"/>
                </a:lnTo>
                <a:lnTo>
                  <a:pt x="2361" y="859"/>
                </a:lnTo>
                <a:lnTo>
                  <a:pt x="2367" y="836"/>
                </a:lnTo>
                <a:lnTo>
                  <a:pt x="2371" y="804"/>
                </a:lnTo>
                <a:lnTo>
                  <a:pt x="2370" y="828"/>
                </a:lnTo>
                <a:lnTo>
                  <a:pt x="2369" y="802"/>
                </a:lnTo>
                <a:lnTo>
                  <a:pt x="2375" y="839"/>
                </a:lnTo>
                <a:lnTo>
                  <a:pt x="2369" y="819"/>
                </a:lnTo>
                <a:lnTo>
                  <a:pt x="2402" y="878"/>
                </a:lnTo>
                <a:lnTo>
                  <a:pt x="2390" y="865"/>
                </a:lnTo>
                <a:lnTo>
                  <a:pt x="2454" y="908"/>
                </a:lnTo>
                <a:lnTo>
                  <a:pt x="2436" y="902"/>
                </a:lnTo>
                <a:lnTo>
                  <a:pt x="2491" y="910"/>
                </a:lnTo>
                <a:lnTo>
                  <a:pt x="2468" y="911"/>
                </a:lnTo>
                <a:lnTo>
                  <a:pt x="2498" y="906"/>
                </a:lnTo>
                <a:lnTo>
                  <a:pt x="2470" y="913"/>
                </a:lnTo>
                <a:lnTo>
                  <a:pt x="2491" y="907"/>
                </a:lnTo>
                <a:lnTo>
                  <a:pt x="2467" y="916"/>
                </a:lnTo>
                <a:lnTo>
                  <a:pt x="2436" y="931"/>
                </a:lnTo>
                <a:lnTo>
                  <a:pt x="2400" y="951"/>
                </a:lnTo>
                <a:lnTo>
                  <a:pt x="2357" y="977"/>
                </a:lnTo>
                <a:lnTo>
                  <a:pt x="2312" y="1007"/>
                </a:lnTo>
                <a:lnTo>
                  <a:pt x="2261" y="1042"/>
                </a:lnTo>
                <a:lnTo>
                  <a:pt x="2208" y="1079"/>
                </a:lnTo>
                <a:lnTo>
                  <a:pt x="2094" y="1163"/>
                </a:lnTo>
                <a:lnTo>
                  <a:pt x="1973" y="1255"/>
                </a:lnTo>
                <a:lnTo>
                  <a:pt x="1849" y="1352"/>
                </a:lnTo>
                <a:lnTo>
                  <a:pt x="1723" y="1449"/>
                </a:lnTo>
                <a:lnTo>
                  <a:pt x="1599" y="1543"/>
                </a:lnTo>
                <a:lnTo>
                  <a:pt x="1481" y="1630"/>
                </a:lnTo>
                <a:lnTo>
                  <a:pt x="1424" y="1671"/>
                </a:lnTo>
                <a:lnTo>
                  <a:pt x="1369" y="1708"/>
                </a:lnTo>
                <a:lnTo>
                  <a:pt x="1317" y="1742"/>
                </a:lnTo>
                <a:lnTo>
                  <a:pt x="1266" y="1773"/>
                </a:lnTo>
                <a:lnTo>
                  <a:pt x="1216" y="1801"/>
                </a:lnTo>
                <a:lnTo>
                  <a:pt x="1169" y="1823"/>
                </a:lnTo>
                <a:lnTo>
                  <a:pt x="1136" y="1837"/>
                </a:lnTo>
                <a:cubicBezTo>
                  <a:pt x="1130" y="1840"/>
                  <a:pt x="1123" y="1842"/>
                  <a:pt x="1116" y="1843"/>
                </a:cubicBezTo>
                <a:lnTo>
                  <a:pt x="1088" y="1850"/>
                </a:lnTo>
                <a:cubicBezTo>
                  <a:pt x="1078" y="1853"/>
                  <a:pt x="1068" y="1854"/>
                  <a:pt x="1058" y="1855"/>
                </a:cubicBezTo>
                <a:lnTo>
                  <a:pt x="1035" y="1856"/>
                </a:lnTo>
                <a:cubicBezTo>
                  <a:pt x="1016" y="1857"/>
                  <a:pt x="998" y="1854"/>
                  <a:pt x="980" y="1848"/>
                </a:cubicBezTo>
                <a:lnTo>
                  <a:pt x="962" y="1842"/>
                </a:lnTo>
                <a:cubicBezTo>
                  <a:pt x="938" y="1833"/>
                  <a:pt x="916" y="1819"/>
                  <a:pt x="899" y="1799"/>
                </a:cubicBezTo>
                <a:lnTo>
                  <a:pt x="887" y="1786"/>
                </a:lnTo>
                <a:cubicBezTo>
                  <a:pt x="872" y="1769"/>
                  <a:pt x="861" y="1749"/>
                  <a:pt x="855" y="1728"/>
                </a:cubicBezTo>
                <a:lnTo>
                  <a:pt x="850" y="1708"/>
                </a:lnTo>
                <a:cubicBezTo>
                  <a:pt x="846" y="1696"/>
                  <a:pt x="844" y="1683"/>
                  <a:pt x="844" y="1670"/>
                </a:cubicBezTo>
                <a:lnTo>
                  <a:pt x="843" y="1644"/>
                </a:lnTo>
                <a:cubicBezTo>
                  <a:pt x="843" y="1636"/>
                  <a:pt x="844" y="1628"/>
                  <a:pt x="845" y="1620"/>
                </a:cubicBezTo>
                <a:lnTo>
                  <a:pt x="852" y="1574"/>
                </a:lnTo>
                <a:lnTo>
                  <a:pt x="864" y="1528"/>
                </a:lnTo>
                <a:lnTo>
                  <a:pt x="879" y="1478"/>
                </a:lnTo>
                <a:lnTo>
                  <a:pt x="898" y="1427"/>
                </a:lnTo>
                <a:lnTo>
                  <a:pt x="919" y="1373"/>
                </a:lnTo>
                <a:lnTo>
                  <a:pt x="944" y="1316"/>
                </a:lnTo>
                <a:lnTo>
                  <a:pt x="971" y="1255"/>
                </a:lnTo>
                <a:lnTo>
                  <a:pt x="1030" y="1129"/>
                </a:lnTo>
                <a:lnTo>
                  <a:pt x="1096" y="997"/>
                </a:lnTo>
                <a:lnTo>
                  <a:pt x="1163" y="863"/>
                </a:lnTo>
                <a:lnTo>
                  <a:pt x="1230" y="731"/>
                </a:lnTo>
                <a:lnTo>
                  <a:pt x="1294" y="602"/>
                </a:lnTo>
                <a:lnTo>
                  <a:pt x="1351" y="482"/>
                </a:lnTo>
                <a:lnTo>
                  <a:pt x="1376" y="427"/>
                </a:lnTo>
                <a:lnTo>
                  <a:pt x="1398" y="375"/>
                </a:lnTo>
                <a:lnTo>
                  <a:pt x="1416" y="328"/>
                </a:lnTo>
                <a:lnTo>
                  <a:pt x="1431" y="289"/>
                </a:lnTo>
                <a:lnTo>
                  <a:pt x="1442" y="255"/>
                </a:lnTo>
                <a:lnTo>
                  <a:pt x="1448" y="232"/>
                </a:lnTo>
                <a:lnTo>
                  <a:pt x="1452" y="200"/>
                </a:lnTo>
                <a:lnTo>
                  <a:pt x="1451" y="224"/>
                </a:lnTo>
                <a:lnTo>
                  <a:pt x="1450" y="197"/>
                </a:lnTo>
                <a:lnTo>
                  <a:pt x="1456" y="235"/>
                </a:lnTo>
                <a:lnTo>
                  <a:pt x="1451" y="216"/>
                </a:lnTo>
                <a:lnTo>
                  <a:pt x="1483" y="274"/>
                </a:lnTo>
                <a:lnTo>
                  <a:pt x="1471" y="261"/>
                </a:lnTo>
                <a:lnTo>
                  <a:pt x="1520" y="298"/>
                </a:lnTo>
                <a:lnTo>
                  <a:pt x="1504" y="290"/>
                </a:lnTo>
                <a:lnTo>
                  <a:pt x="1532" y="300"/>
                </a:lnTo>
                <a:lnTo>
                  <a:pt x="1514" y="296"/>
                </a:lnTo>
                <a:lnTo>
                  <a:pt x="1545" y="300"/>
                </a:lnTo>
                <a:lnTo>
                  <a:pt x="1543" y="299"/>
                </a:lnTo>
                <a:lnTo>
                  <a:pt x="1533" y="299"/>
                </a:lnTo>
                <a:lnTo>
                  <a:pt x="1520" y="301"/>
                </a:lnTo>
                <a:lnTo>
                  <a:pt x="1501" y="306"/>
                </a:lnTo>
                <a:lnTo>
                  <a:pt x="1446" y="327"/>
                </a:lnTo>
                <a:lnTo>
                  <a:pt x="1378" y="360"/>
                </a:lnTo>
                <a:lnTo>
                  <a:pt x="1300" y="404"/>
                </a:lnTo>
                <a:lnTo>
                  <a:pt x="1211" y="459"/>
                </a:lnTo>
                <a:lnTo>
                  <a:pt x="1116" y="521"/>
                </a:lnTo>
                <a:lnTo>
                  <a:pt x="1014" y="591"/>
                </a:lnTo>
                <a:lnTo>
                  <a:pt x="906" y="668"/>
                </a:lnTo>
                <a:lnTo>
                  <a:pt x="793" y="750"/>
                </a:lnTo>
                <a:lnTo>
                  <a:pt x="676" y="837"/>
                </a:lnTo>
                <a:lnTo>
                  <a:pt x="556" y="928"/>
                </a:lnTo>
                <a:lnTo>
                  <a:pt x="434" y="1022"/>
                </a:lnTo>
                <a:lnTo>
                  <a:pt x="184" y="1215"/>
                </a:lnTo>
                <a:lnTo>
                  <a:pt x="0" y="977"/>
                </a:lnTo>
                <a:close/>
                <a:moveTo>
                  <a:pt x="5207" y="3575"/>
                </a:moveTo>
                <a:lnTo>
                  <a:pt x="5148" y="3038"/>
                </a:lnTo>
                <a:lnTo>
                  <a:pt x="5739" y="3852"/>
                </a:lnTo>
                <a:lnTo>
                  <a:pt x="4733" y="3837"/>
                </a:lnTo>
                <a:lnTo>
                  <a:pt x="5207" y="3575"/>
                </a:lnTo>
                <a:close/>
              </a:path>
            </a:pathLst>
          </a:custGeom>
          <a:solidFill>
            <a:srgbClr val="FFFF00"/>
          </a:solidFill>
          <a:ln w="0" cap="flat">
            <a:solidFill>
              <a:srgbClr val="FFFF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23"/>
          <p:cNvSpPr>
            <a:spLocks noEditPoints="1"/>
          </p:cNvSpPr>
          <p:nvPr/>
        </p:nvSpPr>
        <p:spPr bwMode="auto">
          <a:xfrm>
            <a:off x="1009221" y="1660436"/>
            <a:ext cx="284162" cy="204788"/>
          </a:xfrm>
          <a:custGeom>
            <a:avLst/>
            <a:gdLst>
              <a:gd name="T0" fmla="*/ 1098 w 5813"/>
              <a:gd name="T1" fmla="*/ 126 h 3867"/>
              <a:gd name="T2" fmla="*/ 1592 w 5813"/>
              <a:gd name="T3" fmla="*/ 30 h 3867"/>
              <a:gd name="T4" fmla="*/ 1668 w 5813"/>
              <a:gd name="T5" fmla="*/ 368 h 3867"/>
              <a:gd name="T6" fmla="*/ 1241 w 5813"/>
              <a:gd name="T7" fmla="*/ 1307 h 3867"/>
              <a:gd name="T8" fmla="*/ 1150 w 5813"/>
              <a:gd name="T9" fmla="*/ 1523 h 3867"/>
              <a:gd name="T10" fmla="*/ 1079 w 5813"/>
              <a:gd name="T11" fmla="*/ 1451 h 3867"/>
              <a:gd name="T12" fmla="*/ 1777 w 5813"/>
              <a:gd name="T13" fmla="*/ 985 h 3867"/>
              <a:gd name="T14" fmla="*/ 2395 w 5813"/>
              <a:gd name="T15" fmla="*/ 628 h 3867"/>
              <a:gd name="T16" fmla="*/ 2634 w 5813"/>
              <a:gd name="T17" fmla="*/ 829 h 3867"/>
              <a:gd name="T18" fmla="*/ 2411 w 5813"/>
              <a:gd name="T19" fmla="*/ 1441 h 3867"/>
              <a:gd name="T20" fmla="*/ 2095 w 5813"/>
              <a:gd name="T21" fmla="*/ 2165 h 3867"/>
              <a:gd name="T22" fmla="*/ 1982 w 5813"/>
              <a:gd name="T23" fmla="*/ 2077 h 3867"/>
              <a:gd name="T24" fmla="*/ 2254 w 5813"/>
              <a:gd name="T25" fmla="*/ 1930 h 3867"/>
              <a:gd name="T26" fmla="*/ 3152 w 5813"/>
              <a:gd name="T27" fmla="*/ 1314 h 3867"/>
              <a:gd name="T28" fmla="*/ 3525 w 5813"/>
              <a:gd name="T29" fmla="*/ 1310 h 3867"/>
              <a:gd name="T30" fmla="*/ 3509 w 5813"/>
              <a:gd name="T31" fmla="*/ 1706 h 3867"/>
              <a:gd name="T32" fmla="*/ 3077 w 5813"/>
              <a:gd name="T33" fmla="*/ 2640 h 3867"/>
              <a:gd name="T34" fmla="*/ 3002 w 5813"/>
              <a:gd name="T35" fmla="*/ 2724 h 3867"/>
              <a:gd name="T36" fmla="*/ 3014 w 5813"/>
              <a:gd name="T37" fmla="*/ 2658 h 3867"/>
              <a:gd name="T38" fmla="*/ 3886 w 5813"/>
              <a:gd name="T39" fmla="*/ 2058 h 3867"/>
              <a:gd name="T40" fmla="*/ 4324 w 5813"/>
              <a:gd name="T41" fmla="*/ 1859 h 3867"/>
              <a:gd name="T42" fmla="*/ 4508 w 5813"/>
              <a:gd name="T43" fmla="*/ 2118 h 3867"/>
              <a:gd name="T44" fmla="*/ 4166 w 5813"/>
              <a:gd name="T45" fmla="*/ 2926 h 3867"/>
              <a:gd name="T46" fmla="*/ 3972 w 5813"/>
              <a:gd name="T47" fmla="*/ 3389 h 3867"/>
              <a:gd name="T48" fmla="*/ 3860 w 5813"/>
              <a:gd name="T49" fmla="*/ 3315 h 3867"/>
              <a:gd name="T50" fmla="*/ 4225 w 5813"/>
              <a:gd name="T51" fmla="*/ 3115 h 3867"/>
              <a:gd name="T52" fmla="*/ 5090 w 5813"/>
              <a:gd name="T53" fmla="*/ 2540 h 3867"/>
              <a:gd name="T54" fmla="*/ 5399 w 5813"/>
              <a:gd name="T55" fmla="*/ 2516 h 3867"/>
              <a:gd name="T56" fmla="*/ 5471 w 5813"/>
              <a:gd name="T57" fmla="*/ 2876 h 3867"/>
              <a:gd name="T58" fmla="*/ 5321 w 5813"/>
              <a:gd name="T59" fmla="*/ 3376 h 3867"/>
              <a:gd name="T60" fmla="*/ 5071 w 5813"/>
              <a:gd name="T61" fmla="*/ 3560 h 3867"/>
              <a:gd name="T62" fmla="*/ 5095 w 5813"/>
              <a:gd name="T63" fmla="*/ 3056 h 3867"/>
              <a:gd name="T64" fmla="*/ 5218 w 5813"/>
              <a:gd name="T65" fmla="*/ 2752 h 3867"/>
              <a:gd name="T66" fmla="*/ 5298 w 5813"/>
              <a:gd name="T67" fmla="*/ 2780 h 3867"/>
              <a:gd name="T68" fmla="*/ 4739 w 5813"/>
              <a:gd name="T69" fmla="*/ 3124 h 3867"/>
              <a:gd name="T70" fmla="*/ 3984 w 5813"/>
              <a:gd name="T71" fmla="*/ 3593 h 3867"/>
              <a:gd name="T72" fmla="*/ 3689 w 5813"/>
              <a:gd name="T73" fmla="*/ 3491 h 3867"/>
              <a:gd name="T74" fmla="*/ 3759 w 5813"/>
              <a:gd name="T75" fmla="*/ 3092 h 3867"/>
              <a:gd name="T76" fmla="*/ 4183 w 5813"/>
              <a:gd name="T77" fmla="*/ 2176 h 3867"/>
              <a:gd name="T78" fmla="*/ 4231 w 5813"/>
              <a:gd name="T79" fmla="*/ 2118 h 3867"/>
              <a:gd name="T80" fmla="*/ 4198 w 5813"/>
              <a:gd name="T81" fmla="*/ 2215 h 3867"/>
              <a:gd name="T82" fmla="*/ 3303 w 5813"/>
              <a:gd name="T83" fmla="*/ 2833 h 3867"/>
              <a:gd name="T84" fmla="*/ 2869 w 5813"/>
              <a:gd name="T85" fmla="*/ 2986 h 3867"/>
              <a:gd name="T86" fmla="*/ 2750 w 5813"/>
              <a:gd name="T87" fmla="*/ 2675 h 3867"/>
              <a:gd name="T88" fmla="*/ 3136 w 5813"/>
              <a:gd name="T89" fmla="*/ 1810 h 3867"/>
              <a:gd name="T90" fmla="*/ 3271 w 5813"/>
              <a:gd name="T91" fmla="*/ 1439 h 3867"/>
              <a:gd name="T92" fmla="*/ 3383 w 5813"/>
              <a:gd name="T93" fmla="*/ 1540 h 3867"/>
              <a:gd name="T94" fmla="*/ 2772 w 5813"/>
              <a:gd name="T95" fmla="*/ 1931 h 3867"/>
              <a:gd name="T96" fmla="*/ 2062 w 5813"/>
              <a:gd name="T97" fmla="*/ 2369 h 3867"/>
              <a:gd name="T98" fmla="*/ 1797 w 5813"/>
              <a:gd name="T99" fmla="*/ 2198 h 3867"/>
              <a:gd name="T100" fmla="*/ 1960 w 5813"/>
              <a:gd name="T101" fmla="*/ 1683 h 3867"/>
              <a:gd name="T102" fmla="*/ 2327 w 5813"/>
              <a:gd name="T103" fmla="*/ 875 h 3867"/>
              <a:gd name="T104" fmla="*/ 2394 w 5813"/>
              <a:gd name="T105" fmla="*/ 916 h 3867"/>
              <a:gd name="T106" fmla="*/ 2229 w 5813"/>
              <a:gd name="T107" fmla="*/ 1037 h 3867"/>
              <a:gd name="T108" fmla="*/ 1321 w 5813"/>
              <a:gd name="T109" fmla="*/ 1664 h 3867"/>
              <a:gd name="T110" fmla="*/ 916 w 5813"/>
              <a:gd name="T111" fmla="*/ 1705 h 3867"/>
              <a:gd name="T112" fmla="*/ 902 w 5813"/>
              <a:gd name="T113" fmla="*/ 1344 h 3867"/>
              <a:gd name="T114" fmla="*/ 1331 w 5813"/>
              <a:gd name="T115" fmla="*/ 413 h 3867"/>
              <a:gd name="T116" fmla="*/ 1395 w 5813"/>
              <a:gd name="T117" fmla="*/ 226 h 3867"/>
              <a:gd name="T118" fmla="*/ 1437 w 5813"/>
              <a:gd name="T119" fmla="*/ 304 h 3867"/>
              <a:gd name="T120" fmla="*/ 531 w 5813"/>
              <a:gd name="T121" fmla="*/ 852 h 3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3" h="3867">
                <a:moveTo>
                  <a:pt x="0" y="865"/>
                </a:moveTo>
                <a:lnTo>
                  <a:pt x="239" y="692"/>
                </a:lnTo>
                <a:lnTo>
                  <a:pt x="357" y="608"/>
                </a:lnTo>
                <a:lnTo>
                  <a:pt x="474" y="525"/>
                </a:lnTo>
                <a:lnTo>
                  <a:pt x="588" y="447"/>
                </a:lnTo>
                <a:lnTo>
                  <a:pt x="698" y="371"/>
                </a:lnTo>
                <a:lnTo>
                  <a:pt x="805" y="301"/>
                </a:lnTo>
                <a:lnTo>
                  <a:pt x="908" y="236"/>
                </a:lnTo>
                <a:lnTo>
                  <a:pt x="1004" y="178"/>
                </a:lnTo>
                <a:lnTo>
                  <a:pt x="1098" y="126"/>
                </a:lnTo>
                <a:lnTo>
                  <a:pt x="1184" y="82"/>
                </a:lnTo>
                <a:lnTo>
                  <a:pt x="1264" y="47"/>
                </a:lnTo>
                <a:lnTo>
                  <a:pt x="1341" y="20"/>
                </a:lnTo>
                <a:lnTo>
                  <a:pt x="1415" y="4"/>
                </a:lnTo>
                <a:lnTo>
                  <a:pt x="1459" y="0"/>
                </a:lnTo>
                <a:lnTo>
                  <a:pt x="1500" y="1"/>
                </a:lnTo>
                <a:cubicBezTo>
                  <a:pt x="1510" y="2"/>
                  <a:pt x="1519" y="4"/>
                  <a:pt x="1528" y="6"/>
                </a:cubicBezTo>
                <a:lnTo>
                  <a:pt x="1547" y="11"/>
                </a:lnTo>
                <a:cubicBezTo>
                  <a:pt x="1557" y="14"/>
                  <a:pt x="1567" y="17"/>
                  <a:pt x="1576" y="22"/>
                </a:cubicBezTo>
                <a:lnTo>
                  <a:pt x="1592" y="30"/>
                </a:lnTo>
                <a:cubicBezTo>
                  <a:pt x="1608" y="38"/>
                  <a:pt x="1623" y="49"/>
                  <a:pt x="1635" y="62"/>
                </a:cubicBezTo>
                <a:lnTo>
                  <a:pt x="1647" y="75"/>
                </a:lnTo>
                <a:cubicBezTo>
                  <a:pt x="1661" y="91"/>
                  <a:pt x="1672" y="109"/>
                  <a:pt x="1679" y="128"/>
                </a:cubicBezTo>
                <a:lnTo>
                  <a:pt x="1685" y="147"/>
                </a:lnTo>
                <a:cubicBezTo>
                  <a:pt x="1690" y="160"/>
                  <a:pt x="1692" y="174"/>
                  <a:pt x="1693" y="187"/>
                </a:cubicBezTo>
                <a:lnTo>
                  <a:pt x="1695" y="212"/>
                </a:lnTo>
                <a:cubicBezTo>
                  <a:pt x="1695" y="220"/>
                  <a:pt x="1695" y="228"/>
                  <a:pt x="1694" y="236"/>
                </a:cubicBezTo>
                <a:lnTo>
                  <a:pt x="1691" y="266"/>
                </a:lnTo>
                <a:lnTo>
                  <a:pt x="1682" y="315"/>
                </a:lnTo>
                <a:lnTo>
                  <a:pt x="1668" y="368"/>
                </a:lnTo>
                <a:lnTo>
                  <a:pt x="1651" y="417"/>
                </a:lnTo>
                <a:lnTo>
                  <a:pt x="1631" y="471"/>
                </a:lnTo>
                <a:lnTo>
                  <a:pt x="1610" y="525"/>
                </a:lnTo>
                <a:lnTo>
                  <a:pt x="1585" y="583"/>
                </a:lnTo>
                <a:lnTo>
                  <a:pt x="1532" y="699"/>
                </a:lnTo>
                <a:lnTo>
                  <a:pt x="1472" y="824"/>
                </a:lnTo>
                <a:lnTo>
                  <a:pt x="1411" y="949"/>
                </a:lnTo>
                <a:lnTo>
                  <a:pt x="1350" y="1074"/>
                </a:lnTo>
                <a:lnTo>
                  <a:pt x="1292" y="1195"/>
                </a:lnTo>
                <a:lnTo>
                  <a:pt x="1241" y="1307"/>
                </a:lnTo>
                <a:lnTo>
                  <a:pt x="1219" y="1359"/>
                </a:lnTo>
                <a:lnTo>
                  <a:pt x="1200" y="1406"/>
                </a:lnTo>
                <a:lnTo>
                  <a:pt x="1183" y="1451"/>
                </a:lnTo>
                <a:lnTo>
                  <a:pt x="1170" y="1488"/>
                </a:lnTo>
                <a:lnTo>
                  <a:pt x="1160" y="1523"/>
                </a:lnTo>
                <a:lnTo>
                  <a:pt x="1157" y="1545"/>
                </a:lnTo>
                <a:lnTo>
                  <a:pt x="1156" y="1561"/>
                </a:lnTo>
                <a:lnTo>
                  <a:pt x="1156" y="1537"/>
                </a:lnTo>
                <a:lnTo>
                  <a:pt x="1158" y="1562"/>
                </a:lnTo>
                <a:lnTo>
                  <a:pt x="1150" y="1523"/>
                </a:lnTo>
                <a:lnTo>
                  <a:pt x="1156" y="1542"/>
                </a:lnTo>
                <a:lnTo>
                  <a:pt x="1125" y="1489"/>
                </a:lnTo>
                <a:lnTo>
                  <a:pt x="1137" y="1502"/>
                </a:lnTo>
                <a:lnTo>
                  <a:pt x="1079" y="1463"/>
                </a:lnTo>
                <a:lnTo>
                  <a:pt x="1096" y="1469"/>
                </a:lnTo>
                <a:lnTo>
                  <a:pt x="1044" y="1460"/>
                </a:lnTo>
                <a:lnTo>
                  <a:pt x="1066" y="1460"/>
                </a:lnTo>
                <a:lnTo>
                  <a:pt x="1038" y="1463"/>
                </a:lnTo>
                <a:lnTo>
                  <a:pt x="1066" y="1457"/>
                </a:lnTo>
                <a:lnTo>
                  <a:pt x="1079" y="1451"/>
                </a:lnTo>
                <a:lnTo>
                  <a:pt x="1103" y="1440"/>
                </a:lnTo>
                <a:lnTo>
                  <a:pt x="1136" y="1423"/>
                </a:lnTo>
                <a:lnTo>
                  <a:pt x="1175" y="1401"/>
                </a:lnTo>
                <a:lnTo>
                  <a:pt x="1217" y="1376"/>
                </a:lnTo>
                <a:lnTo>
                  <a:pt x="1265" y="1346"/>
                </a:lnTo>
                <a:lnTo>
                  <a:pt x="1314" y="1313"/>
                </a:lnTo>
                <a:lnTo>
                  <a:pt x="1424" y="1238"/>
                </a:lnTo>
                <a:lnTo>
                  <a:pt x="1538" y="1156"/>
                </a:lnTo>
                <a:lnTo>
                  <a:pt x="1658" y="1071"/>
                </a:lnTo>
                <a:lnTo>
                  <a:pt x="1777" y="985"/>
                </a:lnTo>
                <a:lnTo>
                  <a:pt x="1894" y="901"/>
                </a:lnTo>
                <a:lnTo>
                  <a:pt x="2008" y="824"/>
                </a:lnTo>
                <a:lnTo>
                  <a:pt x="2062" y="788"/>
                </a:lnTo>
                <a:lnTo>
                  <a:pt x="2116" y="754"/>
                </a:lnTo>
                <a:lnTo>
                  <a:pt x="2165" y="724"/>
                </a:lnTo>
                <a:lnTo>
                  <a:pt x="2213" y="697"/>
                </a:lnTo>
                <a:lnTo>
                  <a:pt x="2259" y="674"/>
                </a:lnTo>
                <a:lnTo>
                  <a:pt x="2303" y="654"/>
                </a:lnTo>
                <a:lnTo>
                  <a:pt x="2348" y="638"/>
                </a:lnTo>
                <a:lnTo>
                  <a:pt x="2395" y="628"/>
                </a:lnTo>
                <a:cubicBezTo>
                  <a:pt x="2405" y="626"/>
                  <a:pt x="2414" y="625"/>
                  <a:pt x="2424" y="625"/>
                </a:cubicBezTo>
                <a:lnTo>
                  <a:pt x="2446" y="625"/>
                </a:lnTo>
                <a:cubicBezTo>
                  <a:pt x="2464" y="625"/>
                  <a:pt x="2482" y="628"/>
                  <a:pt x="2499" y="634"/>
                </a:cubicBezTo>
                <a:lnTo>
                  <a:pt x="2516" y="641"/>
                </a:lnTo>
                <a:cubicBezTo>
                  <a:pt x="2538" y="649"/>
                  <a:pt x="2558" y="662"/>
                  <a:pt x="2574" y="680"/>
                </a:cubicBezTo>
                <a:lnTo>
                  <a:pt x="2586" y="693"/>
                </a:lnTo>
                <a:cubicBezTo>
                  <a:pt x="2600" y="708"/>
                  <a:pt x="2611" y="726"/>
                  <a:pt x="2618" y="746"/>
                </a:cubicBezTo>
                <a:lnTo>
                  <a:pt x="2624" y="765"/>
                </a:lnTo>
                <a:cubicBezTo>
                  <a:pt x="2629" y="778"/>
                  <a:pt x="2631" y="791"/>
                  <a:pt x="2632" y="804"/>
                </a:cubicBezTo>
                <a:lnTo>
                  <a:pt x="2634" y="829"/>
                </a:lnTo>
                <a:cubicBezTo>
                  <a:pt x="2634" y="837"/>
                  <a:pt x="2634" y="845"/>
                  <a:pt x="2633" y="853"/>
                </a:cubicBezTo>
                <a:lnTo>
                  <a:pt x="2630" y="883"/>
                </a:lnTo>
                <a:lnTo>
                  <a:pt x="2621" y="933"/>
                </a:lnTo>
                <a:lnTo>
                  <a:pt x="2606" y="985"/>
                </a:lnTo>
                <a:lnTo>
                  <a:pt x="2590" y="1034"/>
                </a:lnTo>
                <a:lnTo>
                  <a:pt x="2570" y="1088"/>
                </a:lnTo>
                <a:lnTo>
                  <a:pt x="2549" y="1142"/>
                </a:lnTo>
                <a:lnTo>
                  <a:pt x="2524" y="1200"/>
                </a:lnTo>
                <a:lnTo>
                  <a:pt x="2470" y="1317"/>
                </a:lnTo>
                <a:lnTo>
                  <a:pt x="2411" y="1441"/>
                </a:lnTo>
                <a:lnTo>
                  <a:pt x="2349" y="1567"/>
                </a:lnTo>
                <a:lnTo>
                  <a:pt x="2288" y="1692"/>
                </a:lnTo>
                <a:lnTo>
                  <a:pt x="2231" y="1812"/>
                </a:lnTo>
                <a:lnTo>
                  <a:pt x="2179" y="1924"/>
                </a:lnTo>
                <a:lnTo>
                  <a:pt x="2158" y="1975"/>
                </a:lnTo>
                <a:lnTo>
                  <a:pt x="2138" y="2024"/>
                </a:lnTo>
                <a:lnTo>
                  <a:pt x="2121" y="2068"/>
                </a:lnTo>
                <a:lnTo>
                  <a:pt x="2109" y="2105"/>
                </a:lnTo>
                <a:lnTo>
                  <a:pt x="2100" y="2138"/>
                </a:lnTo>
                <a:lnTo>
                  <a:pt x="2095" y="2165"/>
                </a:lnTo>
                <a:lnTo>
                  <a:pt x="2094" y="2179"/>
                </a:lnTo>
                <a:lnTo>
                  <a:pt x="2095" y="2155"/>
                </a:lnTo>
                <a:lnTo>
                  <a:pt x="2096" y="2180"/>
                </a:lnTo>
                <a:lnTo>
                  <a:pt x="2088" y="2140"/>
                </a:lnTo>
                <a:lnTo>
                  <a:pt x="2095" y="2159"/>
                </a:lnTo>
                <a:lnTo>
                  <a:pt x="2063" y="2106"/>
                </a:lnTo>
                <a:lnTo>
                  <a:pt x="2075" y="2119"/>
                </a:lnTo>
                <a:lnTo>
                  <a:pt x="2017" y="2080"/>
                </a:lnTo>
                <a:lnTo>
                  <a:pt x="2035" y="2087"/>
                </a:lnTo>
                <a:lnTo>
                  <a:pt x="1982" y="2077"/>
                </a:lnTo>
                <a:lnTo>
                  <a:pt x="2005" y="2077"/>
                </a:lnTo>
                <a:lnTo>
                  <a:pt x="1976" y="2080"/>
                </a:lnTo>
                <a:lnTo>
                  <a:pt x="2004" y="2075"/>
                </a:lnTo>
                <a:lnTo>
                  <a:pt x="2017" y="2069"/>
                </a:lnTo>
                <a:lnTo>
                  <a:pt x="2042" y="2058"/>
                </a:lnTo>
                <a:lnTo>
                  <a:pt x="2075" y="2041"/>
                </a:lnTo>
                <a:lnTo>
                  <a:pt x="2113" y="2019"/>
                </a:lnTo>
                <a:lnTo>
                  <a:pt x="2156" y="1993"/>
                </a:lnTo>
                <a:lnTo>
                  <a:pt x="2203" y="1963"/>
                </a:lnTo>
                <a:lnTo>
                  <a:pt x="2254" y="1930"/>
                </a:lnTo>
                <a:lnTo>
                  <a:pt x="2363" y="1855"/>
                </a:lnTo>
                <a:lnTo>
                  <a:pt x="2477" y="1774"/>
                </a:lnTo>
                <a:lnTo>
                  <a:pt x="2596" y="1688"/>
                </a:lnTo>
                <a:lnTo>
                  <a:pt x="2716" y="1602"/>
                </a:lnTo>
                <a:lnTo>
                  <a:pt x="2833" y="1518"/>
                </a:lnTo>
                <a:lnTo>
                  <a:pt x="2947" y="1441"/>
                </a:lnTo>
                <a:lnTo>
                  <a:pt x="3002" y="1405"/>
                </a:lnTo>
                <a:lnTo>
                  <a:pt x="3053" y="1372"/>
                </a:lnTo>
                <a:lnTo>
                  <a:pt x="3103" y="1341"/>
                </a:lnTo>
                <a:lnTo>
                  <a:pt x="3152" y="1314"/>
                </a:lnTo>
                <a:lnTo>
                  <a:pt x="3198" y="1291"/>
                </a:lnTo>
                <a:lnTo>
                  <a:pt x="3242" y="1271"/>
                </a:lnTo>
                <a:lnTo>
                  <a:pt x="3286" y="1255"/>
                </a:lnTo>
                <a:lnTo>
                  <a:pt x="3334" y="1245"/>
                </a:lnTo>
                <a:cubicBezTo>
                  <a:pt x="3343" y="1243"/>
                  <a:pt x="3353" y="1242"/>
                  <a:pt x="3362" y="1242"/>
                </a:cubicBezTo>
                <a:lnTo>
                  <a:pt x="3385" y="1242"/>
                </a:lnTo>
                <a:cubicBezTo>
                  <a:pt x="3403" y="1242"/>
                  <a:pt x="3420" y="1245"/>
                  <a:pt x="3437" y="1251"/>
                </a:cubicBezTo>
                <a:lnTo>
                  <a:pt x="3455" y="1258"/>
                </a:lnTo>
                <a:cubicBezTo>
                  <a:pt x="3477" y="1266"/>
                  <a:pt x="3497" y="1279"/>
                  <a:pt x="3513" y="1297"/>
                </a:cubicBezTo>
                <a:lnTo>
                  <a:pt x="3525" y="1310"/>
                </a:lnTo>
                <a:cubicBezTo>
                  <a:pt x="3539" y="1325"/>
                  <a:pt x="3550" y="1343"/>
                  <a:pt x="3556" y="1363"/>
                </a:cubicBezTo>
                <a:lnTo>
                  <a:pt x="3563" y="1382"/>
                </a:lnTo>
                <a:cubicBezTo>
                  <a:pt x="3567" y="1395"/>
                  <a:pt x="3570" y="1408"/>
                  <a:pt x="3571" y="1421"/>
                </a:cubicBezTo>
                <a:lnTo>
                  <a:pt x="3572" y="1446"/>
                </a:lnTo>
                <a:cubicBezTo>
                  <a:pt x="3573" y="1454"/>
                  <a:pt x="3573" y="1462"/>
                  <a:pt x="3572" y="1470"/>
                </a:cubicBezTo>
                <a:lnTo>
                  <a:pt x="3569" y="1500"/>
                </a:lnTo>
                <a:lnTo>
                  <a:pt x="3560" y="1550"/>
                </a:lnTo>
                <a:lnTo>
                  <a:pt x="3545" y="1602"/>
                </a:lnTo>
                <a:lnTo>
                  <a:pt x="3529" y="1652"/>
                </a:lnTo>
                <a:lnTo>
                  <a:pt x="3509" y="1706"/>
                </a:lnTo>
                <a:lnTo>
                  <a:pt x="3487" y="1759"/>
                </a:lnTo>
                <a:lnTo>
                  <a:pt x="3462" y="1817"/>
                </a:lnTo>
                <a:lnTo>
                  <a:pt x="3409" y="1934"/>
                </a:lnTo>
                <a:lnTo>
                  <a:pt x="3349" y="2059"/>
                </a:lnTo>
                <a:lnTo>
                  <a:pt x="3288" y="2184"/>
                </a:lnTo>
                <a:lnTo>
                  <a:pt x="3227" y="2309"/>
                </a:lnTo>
                <a:lnTo>
                  <a:pt x="3169" y="2430"/>
                </a:lnTo>
                <a:lnTo>
                  <a:pt x="3119" y="2541"/>
                </a:lnTo>
                <a:lnTo>
                  <a:pt x="3096" y="2593"/>
                </a:lnTo>
                <a:lnTo>
                  <a:pt x="3077" y="2640"/>
                </a:lnTo>
                <a:lnTo>
                  <a:pt x="3060" y="2685"/>
                </a:lnTo>
                <a:lnTo>
                  <a:pt x="3048" y="2723"/>
                </a:lnTo>
                <a:lnTo>
                  <a:pt x="3038" y="2757"/>
                </a:lnTo>
                <a:lnTo>
                  <a:pt x="3034" y="2780"/>
                </a:lnTo>
                <a:lnTo>
                  <a:pt x="3033" y="2796"/>
                </a:lnTo>
                <a:lnTo>
                  <a:pt x="3034" y="2772"/>
                </a:lnTo>
                <a:lnTo>
                  <a:pt x="3035" y="2797"/>
                </a:lnTo>
                <a:lnTo>
                  <a:pt x="3027" y="2758"/>
                </a:lnTo>
                <a:lnTo>
                  <a:pt x="3034" y="2777"/>
                </a:lnTo>
                <a:lnTo>
                  <a:pt x="3002" y="2724"/>
                </a:lnTo>
                <a:lnTo>
                  <a:pt x="3014" y="2737"/>
                </a:lnTo>
                <a:lnTo>
                  <a:pt x="2956" y="2698"/>
                </a:lnTo>
                <a:lnTo>
                  <a:pt x="2974" y="2704"/>
                </a:lnTo>
                <a:lnTo>
                  <a:pt x="2921" y="2695"/>
                </a:lnTo>
                <a:lnTo>
                  <a:pt x="2944" y="2695"/>
                </a:lnTo>
                <a:lnTo>
                  <a:pt x="2915" y="2698"/>
                </a:lnTo>
                <a:lnTo>
                  <a:pt x="2943" y="2692"/>
                </a:lnTo>
                <a:lnTo>
                  <a:pt x="2956" y="2686"/>
                </a:lnTo>
                <a:lnTo>
                  <a:pt x="2981" y="2675"/>
                </a:lnTo>
                <a:lnTo>
                  <a:pt x="3014" y="2658"/>
                </a:lnTo>
                <a:lnTo>
                  <a:pt x="3052" y="2636"/>
                </a:lnTo>
                <a:lnTo>
                  <a:pt x="3095" y="2611"/>
                </a:lnTo>
                <a:lnTo>
                  <a:pt x="3142" y="2581"/>
                </a:lnTo>
                <a:lnTo>
                  <a:pt x="3193" y="2547"/>
                </a:lnTo>
                <a:lnTo>
                  <a:pt x="3302" y="2473"/>
                </a:lnTo>
                <a:lnTo>
                  <a:pt x="3416" y="2391"/>
                </a:lnTo>
                <a:lnTo>
                  <a:pt x="3535" y="2305"/>
                </a:lnTo>
                <a:lnTo>
                  <a:pt x="3655" y="2219"/>
                </a:lnTo>
                <a:lnTo>
                  <a:pt x="3772" y="2136"/>
                </a:lnTo>
                <a:lnTo>
                  <a:pt x="3886" y="2058"/>
                </a:lnTo>
                <a:lnTo>
                  <a:pt x="3941" y="2022"/>
                </a:lnTo>
                <a:lnTo>
                  <a:pt x="3992" y="1989"/>
                </a:lnTo>
                <a:lnTo>
                  <a:pt x="4042" y="1959"/>
                </a:lnTo>
                <a:lnTo>
                  <a:pt x="4091" y="1931"/>
                </a:lnTo>
                <a:lnTo>
                  <a:pt x="4137" y="1908"/>
                </a:lnTo>
                <a:lnTo>
                  <a:pt x="4181" y="1889"/>
                </a:lnTo>
                <a:lnTo>
                  <a:pt x="4225" y="1873"/>
                </a:lnTo>
                <a:lnTo>
                  <a:pt x="4273" y="1862"/>
                </a:lnTo>
                <a:cubicBezTo>
                  <a:pt x="4282" y="1860"/>
                  <a:pt x="4292" y="1859"/>
                  <a:pt x="4301" y="1859"/>
                </a:cubicBezTo>
                <a:lnTo>
                  <a:pt x="4324" y="1859"/>
                </a:lnTo>
                <a:cubicBezTo>
                  <a:pt x="4342" y="1859"/>
                  <a:pt x="4359" y="1863"/>
                  <a:pt x="4376" y="1869"/>
                </a:cubicBezTo>
                <a:lnTo>
                  <a:pt x="4394" y="1875"/>
                </a:lnTo>
                <a:cubicBezTo>
                  <a:pt x="4416" y="1884"/>
                  <a:pt x="4436" y="1897"/>
                  <a:pt x="4452" y="1914"/>
                </a:cubicBezTo>
                <a:lnTo>
                  <a:pt x="4464" y="1927"/>
                </a:lnTo>
                <a:cubicBezTo>
                  <a:pt x="4478" y="1943"/>
                  <a:pt x="4489" y="1961"/>
                  <a:pt x="4495" y="1980"/>
                </a:cubicBezTo>
                <a:lnTo>
                  <a:pt x="4502" y="1999"/>
                </a:lnTo>
                <a:cubicBezTo>
                  <a:pt x="4506" y="2012"/>
                  <a:pt x="4509" y="2026"/>
                  <a:pt x="4510" y="2039"/>
                </a:cubicBezTo>
                <a:lnTo>
                  <a:pt x="4511" y="2064"/>
                </a:lnTo>
                <a:cubicBezTo>
                  <a:pt x="4512" y="2072"/>
                  <a:pt x="4512" y="2080"/>
                  <a:pt x="4511" y="2088"/>
                </a:cubicBezTo>
                <a:lnTo>
                  <a:pt x="4508" y="2118"/>
                </a:lnTo>
                <a:lnTo>
                  <a:pt x="4498" y="2169"/>
                </a:lnTo>
                <a:lnTo>
                  <a:pt x="4485" y="2218"/>
                </a:lnTo>
                <a:lnTo>
                  <a:pt x="4468" y="2269"/>
                </a:lnTo>
                <a:lnTo>
                  <a:pt x="4448" y="2323"/>
                </a:lnTo>
                <a:lnTo>
                  <a:pt x="4425" y="2378"/>
                </a:lnTo>
                <a:lnTo>
                  <a:pt x="4401" y="2434"/>
                </a:lnTo>
                <a:lnTo>
                  <a:pt x="4347" y="2552"/>
                </a:lnTo>
                <a:lnTo>
                  <a:pt x="4288" y="2676"/>
                </a:lnTo>
                <a:lnTo>
                  <a:pt x="4227" y="2802"/>
                </a:lnTo>
                <a:lnTo>
                  <a:pt x="4166" y="2926"/>
                </a:lnTo>
                <a:lnTo>
                  <a:pt x="4108" y="3047"/>
                </a:lnTo>
                <a:lnTo>
                  <a:pt x="4057" y="3159"/>
                </a:lnTo>
                <a:lnTo>
                  <a:pt x="4035" y="3210"/>
                </a:lnTo>
                <a:lnTo>
                  <a:pt x="4015" y="3259"/>
                </a:lnTo>
                <a:lnTo>
                  <a:pt x="3999" y="3303"/>
                </a:lnTo>
                <a:lnTo>
                  <a:pt x="3986" y="3340"/>
                </a:lnTo>
                <a:lnTo>
                  <a:pt x="3977" y="3373"/>
                </a:lnTo>
                <a:lnTo>
                  <a:pt x="3972" y="3399"/>
                </a:lnTo>
                <a:lnTo>
                  <a:pt x="3972" y="3413"/>
                </a:lnTo>
                <a:lnTo>
                  <a:pt x="3972" y="3389"/>
                </a:lnTo>
                <a:lnTo>
                  <a:pt x="3974" y="3414"/>
                </a:lnTo>
                <a:lnTo>
                  <a:pt x="3966" y="3375"/>
                </a:lnTo>
                <a:lnTo>
                  <a:pt x="3972" y="3394"/>
                </a:lnTo>
                <a:lnTo>
                  <a:pt x="3941" y="3341"/>
                </a:lnTo>
                <a:lnTo>
                  <a:pt x="3953" y="3354"/>
                </a:lnTo>
                <a:lnTo>
                  <a:pt x="3895" y="3315"/>
                </a:lnTo>
                <a:lnTo>
                  <a:pt x="3912" y="3321"/>
                </a:lnTo>
                <a:lnTo>
                  <a:pt x="3867" y="3312"/>
                </a:lnTo>
                <a:lnTo>
                  <a:pt x="3889" y="3313"/>
                </a:lnTo>
                <a:lnTo>
                  <a:pt x="3860" y="3315"/>
                </a:lnTo>
                <a:lnTo>
                  <a:pt x="3887" y="3311"/>
                </a:lnTo>
                <a:lnTo>
                  <a:pt x="3865" y="3316"/>
                </a:lnTo>
                <a:lnTo>
                  <a:pt x="3896" y="3306"/>
                </a:lnTo>
                <a:lnTo>
                  <a:pt x="3921" y="3296"/>
                </a:lnTo>
                <a:lnTo>
                  <a:pt x="3951" y="3282"/>
                </a:lnTo>
                <a:lnTo>
                  <a:pt x="3988" y="3263"/>
                </a:lnTo>
                <a:lnTo>
                  <a:pt x="4028" y="3240"/>
                </a:lnTo>
                <a:lnTo>
                  <a:pt x="4073" y="3213"/>
                </a:lnTo>
                <a:lnTo>
                  <a:pt x="4121" y="3183"/>
                </a:lnTo>
                <a:lnTo>
                  <a:pt x="4225" y="3115"/>
                </a:lnTo>
                <a:lnTo>
                  <a:pt x="4336" y="3040"/>
                </a:lnTo>
                <a:lnTo>
                  <a:pt x="4450" y="2960"/>
                </a:lnTo>
                <a:lnTo>
                  <a:pt x="4567" y="2878"/>
                </a:lnTo>
                <a:lnTo>
                  <a:pt x="4682" y="2798"/>
                </a:lnTo>
                <a:lnTo>
                  <a:pt x="4794" y="2721"/>
                </a:lnTo>
                <a:lnTo>
                  <a:pt x="4900" y="2651"/>
                </a:lnTo>
                <a:lnTo>
                  <a:pt x="4952" y="2618"/>
                </a:lnTo>
                <a:lnTo>
                  <a:pt x="4999" y="2589"/>
                </a:lnTo>
                <a:lnTo>
                  <a:pt x="5047" y="2562"/>
                </a:lnTo>
                <a:lnTo>
                  <a:pt x="5090" y="2540"/>
                </a:lnTo>
                <a:lnTo>
                  <a:pt x="5135" y="2519"/>
                </a:lnTo>
                <a:lnTo>
                  <a:pt x="5174" y="2504"/>
                </a:lnTo>
                <a:lnTo>
                  <a:pt x="5215" y="2491"/>
                </a:lnTo>
                <a:cubicBezTo>
                  <a:pt x="5224" y="2489"/>
                  <a:pt x="5232" y="2487"/>
                  <a:pt x="5241" y="2486"/>
                </a:cubicBezTo>
                <a:lnTo>
                  <a:pt x="5264" y="2484"/>
                </a:lnTo>
                <a:cubicBezTo>
                  <a:pt x="5275" y="2483"/>
                  <a:pt x="5285" y="2483"/>
                  <a:pt x="5296" y="2484"/>
                </a:cubicBezTo>
                <a:lnTo>
                  <a:pt x="5315" y="2486"/>
                </a:lnTo>
                <a:cubicBezTo>
                  <a:pt x="5325" y="2487"/>
                  <a:pt x="5334" y="2489"/>
                  <a:pt x="5344" y="2492"/>
                </a:cubicBezTo>
                <a:lnTo>
                  <a:pt x="5360" y="2497"/>
                </a:lnTo>
                <a:cubicBezTo>
                  <a:pt x="5374" y="2501"/>
                  <a:pt x="5387" y="2508"/>
                  <a:pt x="5399" y="2516"/>
                </a:cubicBezTo>
                <a:lnTo>
                  <a:pt x="5412" y="2524"/>
                </a:lnTo>
                <a:cubicBezTo>
                  <a:pt x="5425" y="2533"/>
                  <a:pt x="5436" y="2544"/>
                  <a:pt x="5446" y="2556"/>
                </a:cubicBezTo>
                <a:lnTo>
                  <a:pt x="5455" y="2568"/>
                </a:lnTo>
                <a:cubicBezTo>
                  <a:pt x="5465" y="2581"/>
                  <a:pt x="5473" y="2596"/>
                  <a:pt x="5479" y="2613"/>
                </a:cubicBezTo>
                <a:lnTo>
                  <a:pt x="5489" y="2644"/>
                </a:lnTo>
                <a:cubicBezTo>
                  <a:pt x="5494" y="2659"/>
                  <a:pt x="5497" y="2674"/>
                  <a:pt x="5497" y="2690"/>
                </a:cubicBezTo>
                <a:lnTo>
                  <a:pt x="5497" y="2731"/>
                </a:lnTo>
                <a:cubicBezTo>
                  <a:pt x="5498" y="2739"/>
                  <a:pt x="5497" y="2747"/>
                  <a:pt x="5496" y="2755"/>
                </a:cubicBezTo>
                <a:lnTo>
                  <a:pt x="5488" y="2805"/>
                </a:lnTo>
                <a:lnTo>
                  <a:pt x="5471" y="2876"/>
                </a:lnTo>
                <a:lnTo>
                  <a:pt x="5450" y="2945"/>
                </a:lnTo>
                <a:lnTo>
                  <a:pt x="5427" y="3015"/>
                </a:lnTo>
                <a:lnTo>
                  <a:pt x="5378" y="3155"/>
                </a:lnTo>
                <a:lnTo>
                  <a:pt x="5357" y="3220"/>
                </a:lnTo>
                <a:lnTo>
                  <a:pt x="5340" y="3282"/>
                </a:lnTo>
                <a:lnTo>
                  <a:pt x="5329" y="3335"/>
                </a:lnTo>
                <a:lnTo>
                  <a:pt x="5323" y="3381"/>
                </a:lnTo>
                <a:lnTo>
                  <a:pt x="5324" y="3357"/>
                </a:lnTo>
                <a:lnTo>
                  <a:pt x="5326" y="3409"/>
                </a:lnTo>
                <a:lnTo>
                  <a:pt x="5321" y="3376"/>
                </a:lnTo>
                <a:lnTo>
                  <a:pt x="5332" y="3419"/>
                </a:lnTo>
                <a:lnTo>
                  <a:pt x="5321" y="3390"/>
                </a:lnTo>
                <a:lnTo>
                  <a:pt x="5340" y="3427"/>
                </a:lnTo>
                <a:lnTo>
                  <a:pt x="5354" y="3446"/>
                </a:lnTo>
                <a:lnTo>
                  <a:pt x="5372" y="3468"/>
                </a:lnTo>
                <a:lnTo>
                  <a:pt x="5390" y="3486"/>
                </a:lnTo>
                <a:lnTo>
                  <a:pt x="5173" y="3693"/>
                </a:lnTo>
                <a:lnTo>
                  <a:pt x="5138" y="3655"/>
                </a:lnTo>
                <a:lnTo>
                  <a:pt x="5103" y="3611"/>
                </a:lnTo>
                <a:lnTo>
                  <a:pt x="5071" y="3560"/>
                </a:lnTo>
                <a:lnTo>
                  <a:pt x="5052" y="3522"/>
                </a:lnTo>
                <a:cubicBezTo>
                  <a:pt x="5048" y="3513"/>
                  <a:pt x="5044" y="3503"/>
                  <a:pt x="5042" y="3493"/>
                </a:cubicBezTo>
                <a:lnTo>
                  <a:pt x="5031" y="3450"/>
                </a:lnTo>
                <a:cubicBezTo>
                  <a:pt x="5028" y="3439"/>
                  <a:pt x="5026" y="3428"/>
                  <a:pt x="5026" y="3417"/>
                </a:cubicBezTo>
                <a:lnTo>
                  <a:pt x="5025" y="3366"/>
                </a:lnTo>
                <a:cubicBezTo>
                  <a:pt x="5024" y="3358"/>
                  <a:pt x="5025" y="3350"/>
                  <a:pt x="5026" y="3342"/>
                </a:cubicBezTo>
                <a:lnTo>
                  <a:pt x="5035" y="3273"/>
                </a:lnTo>
                <a:lnTo>
                  <a:pt x="5051" y="3200"/>
                </a:lnTo>
                <a:lnTo>
                  <a:pt x="5072" y="3128"/>
                </a:lnTo>
                <a:lnTo>
                  <a:pt x="5095" y="3056"/>
                </a:lnTo>
                <a:lnTo>
                  <a:pt x="5142" y="2920"/>
                </a:lnTo>
                <a:lnTo>
                  <a:pt x="5163" y="2858"/>
                </a:lnTo>
                <a:lnTo>
                  <a:pt x="5180" y="2802"/>
                </a:lnTo>
                <a:lnTo>
                  <a:pt x="5192" y="2760"/>
                </a:lnTo>
                <a:lnTo>
                  <a:pt x="5199" y="2710"/>
                </a:lnTo>
                <a:lnTo>
                  <a:pt x="5197" y="2735"/>
                </a:lnTo>
                <a:lnTo>
                  <a:pt x="5197" y="2693"/>
                </a:lnTo>
                <a:lnTo>
                  <a:pt x="5205" y="2739"/>
                </a:lnTo>
                <a:lnTo>
                  <a:pt x="5194" y="2707"/>
                </a:lnTo>
                <a:lnTo>
                  <a:pt x="5218" y="2752"/>
                </a:lnTo>
                <a:lnTo>
                  <a:pt x="5209" y="2741"/>
                </a:lnTo>
                <a:lnTo>
                  <a:pt x="5243" y="2773"/>
                </a:lnTo>
                <a:lnTo>
                  <a:pt x="5231" y="2764"/>
                </a:lnTo>
                <a:lnTo>
                  <a:pt x="5270" y="2783"/>
                </a:lnTo>
                <a:lnTo>
                  <a:pt x="5254" y="2778"/>
                </a:lnTo>
                <a:lnTo>
                  <a:pt x="5283" y="2784"/>
                </a:lnTo>
                <a:lnTo>
                  <a:pt x="5264" y="2782"/>
                </a:lnTo>
                <a:lnTo>
                  <a:pt x="5296" y="2782"/>
                </a:lnTo>
                <a:lnTo>
                  <a:pt x="5272" y="2785"/>
                </a:lnTo>
                <a:lnTo>
                  <a:pt x="5298" y="2780"/>
                </a:lnTo>
                <a:lnTo>
                  <a:pt x="5283" y="2783"/>
                </a:lnTo>
                <a:lnTo>
                  <a:pt x="5258" y="2793"/>
                </a:lnTo>
                <a:lnTo>
                  <a:pt x="5230" y="2805"/>
                </a:lnTo>
                <a:lnTo>
                  <a:pt x="5194" y="2824"/>
                </a:lnTo>
                <a:lnTo>
                  <a:pt x="5155" y="2846"/>
                </a:lnTo>
                <a:lnTo>
                  <a:pt x="5111" y="2872"/>
                </a:lnTo>
                <a:lnTo>
                  <a:pt x="5065" y="2901"/>
                </a:lnTo>
                <a:lnTo>
                  <a:pt x="4964" y="2968"/>
                </a:lnTo>
                <a:lnTo>
                  <a:pt x="4854" y="3043"/>
                </a:lnTo>
                <a:lnTo>
                  <a:pt x="4739" y="3124"/>
                </a:lnTo>
                <a:lnTo>
                  <a:pt x="4621" y="3206"/>
                </a:lnTo>
                <a:lnTo>
                  <a:pt x="4504" y="3287"/>
                </a:lnTo>
                <a:lnTo>
                  <a:pt x="4389" y="3366"/>
                </a:lnTo>
                <a:lnTo>
                  <a:pt x="4279" y="3438"/>
                </a:lnTo>
                <a:lnTo>
                  <a:pt x="4226" y="3471"/>
                </a:lnTo>
                <a:lnTo>
                  <a:pt x="4175" y="3501"/>
                </a:lnTo>
                <a:lnTo>
                  <a:pt x="4125" y="3529"/>
                </a:lnTo>
                <a:lnTo>
                  <a:pt x="4077" y="3554"/>
                </a:lnTo>
                <a:lnTo>
                  <a:pt x="4029" y="3576"/>
                </a:lnTo>
                <a:lnTo>
                  <a:pt x="3984" y="3593"/>
                </a:lnTo>
                <a:lnTo>
                  <a:pt x="3953" y="3602"/>
                </a:lnTo>
                <a:cubicBezTo>
                  <a:pt x="3946" y="3605"/>
                  <a:pt x="3938" y="3606"/>
                  <a:pt x="3931" y="3607"/>
                </a:cubicBezTo>
                <a:lnTo>
                  <a:pt x="3904" y="3611"/>
                </a:lnTo>
                <a:cubicBezTo>
                  <a:pt x="3894" y="3613"/>
                  <a:pt x="3885" y="3613"/>
                  <a:pt x="3875" y="3613"/>
                </a:cubicBezTo>
                <a:lnTo>
                  <a:pt x="3853" y="3612"/>
                </a:lnTo>
                <a:cubicBezTo>
                  <a:pt x="3838" y="3611"/>
                  <a:pt x="3822" y="3608"/>
                  <a:pt x="3808" y="3603"/>
                </a:cubicBezTo>
                <a:lnTo>
                  <a:pt x="3790" y="3596"/>
                </a:lnTo>
                <a:cubicBezTo>
                  <a:pt x="3768" y="3588"/>
                  <a:pt x="3748" y="3575"/>
                  <a:pt x="3732" y="3557"/>
                </a:cubicBezTo>
                <a:lnTo>
                  <a:pt x="3720" y="3544"/>
                </a:lnTo>
                <a:cubicBezTo>
                  <a:pt x="3706" y="3529"/>
                  <a:pt x="3695" y="3511"/>
                  <a:pt x="3689" y="3491"/>
                </a:cubicBezTo>
                <a:lnTo>
                  <a:pt x="3682" y="3472"/>
                </a:lnTo>
                <a:cubicBezTo>
                  <a:pt x="3678" y="3459"/>
                  <a:pt x="3675" y="3446"/>
                  <a:pt x="3674" y="3432"/>
                </a:cubicBezTo>
                <a:lnTo>
                  <a:pt x="3673" y="3407"/>
                </a:lnTo>
                <a:cubicBezTo>
                  <a:pt x="3672" y="3399"/>
                  <a:pt x="3672" y="3391"/>
                  <a:pt x="3673" y="3384"/>
                </a:cubicBezTo>
                <a:lnTo>
                  <a:pt x="3679" y="3337"/>
                </a:lnTo>
                <a:lnTo>
                  <a:pt x="3688" y="3293"/>
                </a:lnTo>
                <a:lnTo>
                  <a:pt x="3702" y="3247"/>
                </a:lnTo>
                <a:lnTo>
                  <a:pt x="3718" y="3196"/>
                </a:lnTo>
                <a:lnTo>
                  <a:pt x="3738" y="3145"/>
                </a:lnTo>
                <a:lnTo>
                  <a:pt x="3759" y="3092"/>
                </a:lnTo>
                <a:lnTo>
                  <a:pt x="3784" y="3035"/>
                </a:lnTo>
                <a:lnTo>
                  <a:pt x="3838" y="2917"/>
                </a:lnTo>
                <a:lnTo>
                  <a:pt x="3896" y="2794"/>
                </a:lnTo>
                <a:lnTo>
                  <a:pt x="3957" y="2670"/>
                </a:lnTo>
                <a:lnTo>
                  <a:pt x="4018" y="2546"/>
                </a:lnTo>
                <a:lnTo>
                  <a:pt x="4075" y="2427"/>
                </a:lnTo>
                <a:lnTo>
                  <a:pt x="4125" y="2316"/>
                </a:lnTo>
                <a:lnTo>
                  <a:pt x="4148" y="2264"/>
                </a:lnTo>
                <a:lnTo>
                  <a:pt x="4167" y="2217"/>
                </a:lnTo>
                <a:lnTo>
                  <a:pt x="4183" y="2176"/>
                </a:lnTo>
                <a:lnTo>
                  <a:pt x="4195" y="2139"/>
                </a:lnTo>
                <a:lnTo>
                  <a:pt x="4204" y="2107"/>
                </a:lnTo>
                <a:lnTo>
                  <a:pt x="4209" y="2088"/>
                </a:lnTo>
                <a:lnTo>
                  <a:pt x="4212" y="2058"/>
                </a:lnTo>
                <a:lnTo>
                  <a:pt x="4212" y="2082"/>
                </a:lnTo>
                <a:lnTo>
                  <a:pt x="4210" y="2057"/>
                </a:lnTo>
                <a:lnTo>
                  <a:pt x="4218" y="2097"/>
                </a:lnTo>
                <a:lnTo>
                  <a:pt x="4212" y="2078"/>
                </a:lnTo>
                <a:lnTo>
                  <a:pt x="4243" y="2131"/>
                </a:lnTo>
                <a:lnTo>
                  <a:pt x="4231" y="2118"/>
                </a:lnTo>
                <a:lnTo>
                  <a:pt x="4289" y="2157"/>
                </a:lnTo>
                <a:lnTo>
                  <a:pt x="4272" y="2150"/>
                </a:lnTo>
                <a:lnTo>
                  <a:pt x="4324" y="2159"/>
                </a:lnTo>
                <a:lnTo>
                  <a:pt x="4301" y="2159"/>
                </a:lnTo>
                <a:lnTo>
                  <a:pt x="4330" y="2157"/>
                </a:lnTo>
                <a:lnTo>
                  <a:pt x="4322" y="2157"/>
                </a:lnTo>
                <a:lnTo>
                  <a:pt x="4301" y="2163"/>
                </a:lnTo>
                <a:lnTo>
                  <a:pt x="4272" y="2176"/>
                </a:lnTo>
                <a:lnTo>
                  <a:pt x="4237" y="2194"/>
                </a:lnTo>
                <a:lnTo>
                  <a:pt x="4198" y="2215"/>
                </a:lnTo>
                <a:lnTo>
                  <a:pt x="4154" y="2242"/>
                </a:lnTo>
                <a:lnTo>
                  <a:pt x="4105" y="2273"/>
                </a:lnTo>
                <a:lnTo>
                  <a:pt x="4055" y="2306"/>
                </a:lnTo>
                <a:lnTo>
                  <a:pt x="3946" y="2380"/>
                </a:lnTo>
                <a:lnTo>
                  <a:pt x="3830" y="2463"/>
                </a:lnTo>
                <a:lnTo>
                  <a:pt x="3711" y="2549"/>
                </a:lnTo>
                <a:lnTo>
                  <a:pt x="3590" y="2636"/>
                </a:lnTo>
                <a:lnTo>
                  <a:pt x="3471" y="2720"/>
                </a:lnTo>
                <a:lnTo>
                  <a:pt x="3357" y="2798"/>
                </a:lnTo>
                <a:lnTo>
                  <a:pt x="3303" y="2833"/>
                </a:lnTo>
                <a:lnTo>
                  <a:pt x="3250" y="2867"/>
                </a:lnTo>
                <a:lnTo>
                  <a:pt x="3198" y="2899"/>
                </a:lnTo>
                <a:lnTo>
                  <a:pt x="3149" y="2926"/>
                </a:lnTo>
                <a:lnTo>
                  <a:pt x="3101" y="2950"/>
                </a:lnTo>
                <a:lnTo>
                  <a:pt x="3053" y="2971"/>
                </a:lnTo>
                <a:lnTo>
                  <a:pt x="3001" y="2987"/>
                </a:lnTo>
                <a:lnTo>
                  <a:pt x="2973" y="2992"/>
                </a:lnTo>
                <a:cubicBezTo>
                  <a:pt x="2963" y="2994"/>
                  <a:pt x="2954" y="2995"/>
                  <a:pt x="2944" y="2995"/>
                </a:cubicBezTo>
                <a:lnTo>
                  <a:pt x="2921" y="2995"/>
                </a:lnTo>
                <a:cubicBezTo>
                  <a:pt x="2904" y="2995"/>
                  <a:pt x="2886" y="2992"/>
                  <a:pt x="2869" y="2986"/>
                </a:cubicBezTo>
                <a:lnTo>
                  <a:pt x="2852" y="2979"/>
                </a:lnTo>
                <a:cubicBezTo>
                  <a:pt x="2830" y="2971"/>
                  <a:pt x="2810" y="2958"/>
                  <a:pt x="2794" y="2940"/>
                </a:cubicBezTo>
                <a:lnTo>
                  <a:pt x="2782" y="2927"/>
                </a:lnTo>
                <a:cubicBezTo>
                  <a:pt x="2768" y="2912"/>
                  <a:pt x="2757" y="2894"/>
                  <a:pt x="2750" y="2874"/>
                </a:cubicBezTo>
                <a:lnTo>
                  <a:pt x="2744" y="2855"/>
                </a:lnTo>
                <a:cubicBezTo>
                  <a:pt x="2739" y="2842"/>
                  <a:pt x="2737" y="2829"/>
                  <a:pt x="2736" y="2815"/>
                </a:cubicBezTo>
                <a:lnTo>
                  <a:pt x="2734" y="2790"/>
                </a:lnTo>
                <a:cubicBezTo>
                  <a:pt x="2734" y="2782"/>
                  <a:pt x="2734" y="2774"/>
                  <a:pt x="2735" y="2767"/>
                </a:cubicBezTo>
                <a:lnTo>
                  <a:pt x="2740" y="2722"/>
                </a:lnTo>
                <a:lnTo>
                  <a:pt x="2750" y="2675"/>
                </a:lnTo>
                <a:lnTo>
                  <a:pt x="2763" y="2629"/>
                </a:lnTo>
                <a:lnTo>
                  <a:pt x="2780" y="2579"/>
                </a:lnTo>
                <a:lnTo>
                  <a:pt x="2799" y="2529"/>
                </a:lnTo>
                <a:lnTo>
                  <a:pt x="2821" y="2474"/>
                </a:lnTo>
                <a:lnTo>
                  <a:pt x="2845" y="2417"/>
                </a:lnTo>
                <a:lnTo>
                  <a:pt x="2899" y="2300"/>
                </a:lnTo>
                <a:lnTo>
                  <a:pt x="2958" y="2178"/>
                </a:lnTo>
                <a:lnTo>
                  <a:pt x="3018" y="2053"/>
                </a:lnTo>
                <a:lnTo>
                  <a:pt x="3079" y="1928"/>
                </a:lnTo>
                <a:lnTo>
                  <a:pt x="3136" y="1810"/>
                </a:lnTo>
                <a:lnTo>
                  <a:pt x="3187" y="1698"/>
                </a:lnTo>
                <a:lnTo>
                  <a:pt x="3209" y="1648"/>
                </a:lnTo>
                <a:lnTo>
                  <a:pt x="3228" y="1599"/>
                </a:lnTo>
                <a:lnTo>
                  <a:pt x="3244" y="1558"/>
                </a:lnTo>
                <a:lnTo>
                  <a:pt x="3257" y="1520"/>
                </a:lnTo>
                <a:lnTo>
                  <a:pt x="3265" y="1492"/>
                </a:lnTo>
                <a:lnTo>
                  <a:pt x="3270" y="1471"/>
                </a:lnTo>
                <a:lnTo>
                  <a:pt x="3273" y="1441"/>
                </a:lnTo>
                <a:lnTo>
                  <a:pt x="3273" y="1464"/>
                </a:lnTo>
                <a:lnTo>
                  <a:pt x="3271" y="1439"/>
                </a:lnTo>
                <a:lnTo>
                  <a:pt x="3279" y="1479"/>
                </a:lnTo>
                <a:lnTo>
                  <a:pt x="3273" y="1460"/>
                </a:lnTo>
                <a:lnTo>
                  <a:pt x="3304" y="1513"/>
                </a:lnTo>
                <a:lnTo>
                  <a:pt x="3292" y="1500"/>
                </a:lnTo>
                <a:lnTo>
                  <a:pt x="3350" y="1539"/>
                </a:lnTo>
                <a:lnTo>
                  <a:pt x="3333" y="1533"/>
                </a:lnTo>
                <a:lnTo>
                  <a:pt x="3385" y="1542"/>
                </a:lnTo>
                <a:lnTo>
                  <a:pt x="3362" y="1542"/>
                </a:lnTo>
                <a:lnTo>
                  <a:pt x="3391" y="1539"/>
                </a:lnTo>
                <a:lnTo>
                  <a:pt x="3383" y="1540"/>
                </a:lnTo>
                <a:lnTo>
                  <a:pt x="3362" y="1546"/>
                </a:lnTo>
                <a:lnTo>
                  <a:pt x="3333" y="1558"/>
                </a:lnTo>
                <a:lnTo>
                  <a:pt x="3298" y="1576"/>
                </a:lnTo>
                <a:lnTo>
                  <a:pt x="3259" y="1598"/>
                </a:lnTo>
                <a:lnTo>
                  <a:pt x="3215" y="1624"/>
                </a:lnTo>
                <a:lnTo>
                  <a:pt x="3166" y="1655"/>
                </a:lnTo>
                <a:lnTo>
                  <a:pt x="3116" y="1688"/>
                </a:lnTo>
                <a:lnTo>
                  <a:pt x="3007" y="1763"/>
                </a:lnTo>
                <a:lnTo>
                  <a:pt x="2891" y="1845"/>
                </a:lnTo>
                <a:lnTo>
                  <a:pt x="2772" y="1931"/>
                </a:lnTo>
                <a:lnTo>
                  <a:pt x="2651" y="2018"/>
                </a:lnTo>
                <a:lnTo>
                  <a:pt x="2532" y="2103"/>
                </a:lnTo>
                <a:lnTo>
                  <a:pt x="2418" y="2180"/>
                </a:lnTo>
                <a:lnTo>
                  <a:pt x="2364" y="2216"/>
                </a:lnTo>
                <a:lnTo>
                  <a:pt x="2311" y="2250"/>
                </a:lnTo>
                <a:lnTo>
                  <a:pt x="2259" y="2281"/>
                </a:lnTo>
                <a:lnTo>
                  <a:pt x="2210" y="2308"/>
                </a:lnTo>
                <a:lnTo>
                  <a:pt x="2162" y="2332"/>
                </a:lnTo>
                <a:lnTo>
                  <a:pt x="2114" y="2353"/>
                </a:lnTo>
                <a:lnTo>
                  <a:pt x="2062" y="2369"/>
                </a:lnTo>
                <a:lnTo>
                  <a:pt x="2034" y="2375"/>
                </a:lnTo>
                <a:cubicBezTo>
                  <a:pt x="2024" y="2377"/>
                  <a:pt x="2015" y="2377"/>
                  <a:pt x="2005" y="2377"/>
                </a:cubicBezTo>
                <a:lnTo>
                  <a:pt x="1982" y="2377"/>
                </a:lnTo>
                <a:cubicBezTo>
                  <a:pt x="1965" y="2377"/>
                  <a:pt x="1947" y="2374"/>
                  <a:pt x="1930" y="2368"/>
                </a:cubicBezTo>
                <a:lnTo>
                  <a:pt x="1913" y="2362"/>
                </a:lnTo>
                <a:cubicBezTo>
                  <a:pt x="1891" y="2353"/>
                  <a:pt x="1871" y="2340"/>
                  <a:pt x="1855" y="2323"/>
                </a:cubicBezTo>
                <a:lnTo>
                  <a:pt x="1843" y="2310"/>
                </a:lnTo>
                <a:cubicBezTo>
                  <a:pt x="1829" y="2294"/>
                  <a:pt x="1818" y="2276"/>
                  <a:pt x="1811" y="2257"/>
                </a:cubicBezTo>
                <a:lnTo>
                  <a:pt x="1805" y="2238"/>
                </a:lnTo>
                <a:cubicBezTo>
                  <a:pt x="1800" y="2225"/>
                  <a:pt x="1798" y="2211"/>
                  <a:pt x="1797" y="2198"/>
                </a:cubicBezTo>
                <a:lnTo>
                  <a:pt x="1795" y="2173"/>
                </a:lnTo>
                <a:cubicBezTo>
                  <a:pt x="1795" y="2165"/>
                  <a:pt x="1795" y="2157"/>
                  <a:pt x="1796" y="2149"/>
                </a:cubicBezTo>
                <a:lnTo>
                  <a:pt x="1801" y="2102"/>
                </a:lnTo>
                <a:lnTo>
                  <a:pt x="1811" y="2059"/>
                </a:lnTo>
                <a:lnTo>
                  <a:pt x="1824" y="2012"/>
                </a:lnTo>
                <a:lnTo>
                  <a:pt x="1841" y="1961"/>
                </a:lnTo>
                <a:lnTo>
                  <a:pt x="1860" y="1910"/>
                </a:lnTo>
                <a:lnTo>
                  <a:pt x="1882" y="1857"/>
                </a:lnTo>
                <a:lnTo>
                  <a:pt x="1907" y="1799"/>
                </a:lnTo>
                <a:lnTo>
                  <a:pt x="1960" y="1683"/>
                </a:lnTo>
                <a:lnTo>
                  <a:pt x="2019" y="1560"/>
                </a:lnTo>
                <a:lnTo>
                  <a:pt x="2080" y="1435"/>
                </a:lnTo>
                <a:lnTo>
                  <a:pt x="2140" y="1312"/>
                </a:lnTo>
                <a:lnTo>
                  <a:pt x="2197" y="1193"/>
                </a:lnTo>
                <a:lnTo>
                  <a:pt x="2248" y="1080"/>
                </a:lnTo>
                <a:lnTo>
                  <a:pt x="2270" y="1030"/>
                </a:lnTo>
                <a:lnTo>
                  <a:pt x="2290" y="982"/>
                </a:lnTo>
                <a:lnTo>
                  <a:pt x="2306" y="941"/>
                </a:lnTo>
                <a:lnTo>
                  <a:pt x="2318" y="902"/>
                </a:lnTo>
                <a:lnTo>
                  <a:pt x="2327" y="875"/>
                </a:lnTo>
                <a:lnTo>
                  <a:pt x="2332" y="854"/>
                </a:lnTo>
                <a:lnTo>
                  <a:pt x="2335" y="824"/>
                </a:lnTo>
                <a:lnTo>
                  <a:pt x="2334" y="847"/>
                </a:lnTo>
                <a:lnTo>
                  <a:pt x="2333" y="822"/>
                </a:lnTo>
                <a:lnTo>
                  <a:pt x="2341" y="862"/>
                </a:lnTo>
                <a:lnTo>
                  <a:pt x="2334" y="843"/>
                </a:lnTo>
                <a:lnTo>
                  <a:pt x="2366" y="896"/>
                </a:lnTo>
                <a:lnTo>
                  <a:pt x="2354" y="883"/>
                </a:lnTo>
                <a:lnTo>
                  <a:pt x="2412" y="922"/>
                </a:lnTo>
                <a:lnTo>
                  <a:pt x="2394" y="916"/>
                </a:lnTo>
                <a:lnTo>
                  <a:pt x="2446" y="925"/>
                </a:lnTo>
                <a:lnTo>
                  <a:pt x="2424" y="925"/>
                </a:lnTo>
                <a:lnTo>
                  <a:pt x="2453" y="922"/>
                </a:lnTo>
                <a:lnTo>
                  <a:pt x="2444" y="923"/>
                </a:lnTo>
                <a:lnTo>
                  <a:pt x="2424" y="929"/>
                </a:lnTo>
                <a:lnTo>
                  <a:pt x="2395" y="941"/>
                </a:lnTo>
                <a:lnTo>
                  <a:pt x="2359" y="959"/>
                </a:lnTo>
                <a:lnTo>
                  <a:pt x="2320" y="981"/>
                </a:lnTo>
                <a:lnTo>
                  <a:pt x="2275" y="1008"/>
                </a:lnTo>
                <a:lnTo>
                  <a:pt x="2229" y="1037"/>
                </a:lnTo>
                <a:lnTo>
                  <a:pt x="2177" y="1071"/>
                </a:lnTo>
                <a:lnTo>
                  <a:pt x="2069" y="1146"/>
                </a:lnTo>
                <a:lnTo>
                  <a:pt x="1953" y="1228"/>
                </a:lnTo>
                <a:lnTo>
                  <a:pt x="1833" y="1314"/>
                </a:lnTo>
                <a:lnTo>
                  <a:pt x="1713" y="1401"/>
                </a:lnTo>
                <a:lnTo>
                  <a:pt x="1593" y="1485"/>
                </a:lnTo>
                <a:lnTo>
                  <a:pt x="1481" y="1562"/>
                </a:lnTo>
                <a:lnTo>
                  <a:pt x="1425" y="1599"/>
                </a:lnTo>
                <a:lnTo>
                  <a:pt x="1373" y="1632"/>
                </a:lnTo>
                <a:lnTo>
                  <a:pt x="1321" y="1664"/>
                </a:lnTo>
                <a:lnTo>
                  <a:pt x="1272" y="1691"/>
                </a:lnTo>
                <a:lnTo>
                  <a:pt x="1224" y="1715"/>
                </a:lnTo>
                <a:lnTo>
                  <a:pt x="1175" y="1736"/>
                </a:lnTo>
                <a:lnTo>
                  <a:pt x="1123" y="1752"/>
                </a:lnTo>
                <a:lnTo>
                  <a:pt x="1095" y="1757"/>
                </a:lnTo>
                <a:cubicBezTo>
                  <a:pt x="1086" y="1759"/>
                  <a:pt x="1076" y="1760"/>
                  <a:pt x="1066" y="1760"/>
                </a:cubicBezTo>
                <a:lnTo>
                  <a:pt x="1044" y="1760"/>
                </a:lnTo>
                <a:cubicBezTo>
                  <a:pt x="1026" y="1760"/>
                  <a:pt x="1008" y="1757"/>
                  <a:pt x="992" y="1751"/>
                </a:cubicBezTo>
                <a:lnTo>
                  <a:pt x="974" y="1744"/>
                </a:lnTo>
                <a:cubicBezTo>
                  <a:pt x="952" y="1736"/>
                  <a:pt x="932" y="1723"/>
                  <a:pt x="916" y="1705"/>
                </a:cubicBezTo>
                <a:lnTo>
                  <a:pt x="904" y="1692"/>
                </a:lnTo>
                <a:cubicBezTo>
                  <a:pt x="890" y="1677"/>
                  <a:pt x="879" y="1659"/>
                  <a:pt x="873" y="1639"/>
                </a:cubicBezTo>
                <a:lnTo>
                  <a:pt x="866" y="1620"/>
                </a:lnTo>
                <a:cubicBezTo>
                  <a:pt x="862" y="1607"/>
                  <a:pt x="859" y="1594"/>
                  <a:pt x="858" y="1580"/>
                </a:cubicBezTo>
                <a:lnTo>
                  <a:pt x="857" y="1555"/>
                </a:lnTo>
                <a:cubicBezTo>
                  <a:pt x="856" y="1547"/>
                  <a:pt x="856" y="1539"/>
                  <a:pt x="857" y="1532"/>
                </a:cubicBezTo>
                <a:lnTo>
                  <a:pt x="862" y="1487"/>
                </a:lnTo>
                <a:lnTo>
                  <a:pt x="872" y="1439"/>
                </a:lnTo>
                <a:lnTo>
                  <a:pt x="886" y="1395"/>
                </a:lnTo>
                <a:lnTo>
                  <a:pt x="902" y="1344"/>
                </a:lnTo>
                <a:lnTo>
                  <a:pt x="921" y="1294"/>
                </a:lnTo>
                <a:lnTo>
                  <a:pt x="943" y="1239"/>
                </a:lnTo>
                <a:lnTo>
                  <a:pt x="968" y="1183"/>
                </a:lnTo>
                <a:lnTo>
                  <a:pt x="1021" y="1065"/>
                </a:lnTo>
                <a:lnTo>
                  <a:pt x="1080" y="942"/>
                </a:lnTo>
                <a:lnTo>
                  <a:pt x="1141" y="819"/>
                </a:lnTo>
                <a:lnTo>
                  <a:pt x="1201" y="694"/>
                </a:lnTo>
                <a:lnTo>
                  <a:pt x="1258" y="575"/>
                </a:lnTo>
                <a:lnTo>
                  <a:pt x="1309" y="463"/>
                </a:lnTo>
                <a:lnTo>
                  <a:pt x="1331" y="413"/>
                </a:lnTo>
                <a:lnTo>
                  <a:pt x="1351" y="365"/>
                </a:lnTo>
                <a:lnTo>
                  <a:pt x="1367" y="324"/>
                </a:lnTo>
                <a:lnTo>
                  <a:pt x="1379" y="285"/>
                </a:lnTo>
                <a:lnTo>
                  <a:pt x="1388" y="257"/>
                </a:lnTo>
                <a:lnTo>
                  <a:pt x="1393" y="236"/>
                </a:lnTo>
                <a:lnTo>
                  <a:pt x="1396" y="206"/>
                </a:lnTo>
                <a:lnTo>
                  <a:pt x="1395" y="230"/>
                </a:lnTo>
                <a:lnTo>
                  <a:pt x="1394" y="205"/>
                </a:lnTo>
                <a:lnTo>
                  <a:pt x="1402" y="245"/>
                </a:lnTo>
                <a:lnTo>
                  <a:pt x="1395" y="226"/>
                </a:lnTo>
                <a:lnTo>
                  <a:pt x="1427" y="279"/>
                </a:lnTo>
                <a:lnTo>
                  <a:pt x="1415" y="266"/>
                </a:lnTo>
                <a:lnTo>
                  <a:pt x="1458" y="298"/>
                </a:lnTo>
                <a:lnTo>
                  <a:pt x="1442" y="290"/>
                </a:lnTo>
                <a:lnTo>
                  <a:pt x="1471" y="301"/>
                </a:lnTo>
                <a:lnTo>
                  <a:pt x="1452" y="296"/>
                </a:lnTo>
                <a:lnTo>
                  <a:pt x="1480" y="301"/>
                </a:lnTo>
                <a:lnTo>
                  <a:pt x="1478" y="299"/>
                </a:lnTo>
                <a:lnTo>
                  <a:pt x="1474" y="298"/>
                </a:lnTo>
                <a:lnTo>
                  <a:pt x="1437" y="304"/>
                </a:lnTo>
                <a:lnTo>
                  <a:pt x="1385" y="321"/>
                </a:lnTo>
                <a:lnTo>
                  <a:pt x="1319" y="350"/>
                </a:lnTo>
                <a:lnTo>
                  <a:pt x="1243" y="388"/>
                </a:lnTo>
                <a:lnTo>
                  <a:pt x="1160" y="434"/>
                </a:lnTo>
                <a:lnTo>
                  <a:pt x="1068" y="490"/>
                </a:lnTo>
                <a:lnTo>
                  <a:pt x="970" y="552"/>
                </a:lnTo>
                <a:lnTo>
                  <a:pt x="867" y="619"/>
                </a:lnTo>
                <a:lnTo>
                  <a:pt x="758" y="693"/>
                </a:lnTo>
                <a:lnTo>
                  <a:pt x="647" y="770"/>
                </a:lnTo>
                <a:lnTo>
                  <a:pt x="531" y="852"/>
                </a:lnTo>
                <a:lnTo>
                  <a:pt x="414" y="936"/>
                </a:lnTo>
                <a:lnTo>
                  <a:pt x="175" y="1108"/>
                </a:lnTo>
                <a:lnTo>
                  <a:pt x="0" y="865"/>
                </a:lnTo>
                <a:close/>
                <a:moveTo>
                  <a:pt x="5281" y="3589"/>
                </a:moveTo>
                <a:lnTo>
                  <a:pt x="5224" y="3051"/>
                </a:lnTo>
                <a:lnTo>
                  <a:pt x="5813" y="3867"/>
                </a:lnTo>
                <a:lnTo>
                  <a:pt x="4807" y="3849"/>
                </a:lnTo>
                <a:lnTo>
                  <a:pt x="5281" y="3589"/>
                </a:lnTo>
                <a:close/>
              </a:path>
            </a:pathLst>
          </a:custGeom>
          <a:solidFill>
            <a:srgbClr val="FFFF00"/>
          </a:solidFill>
          <a:ln w="0" cap="flat">
            <a:solidFill>
              <a:srgbClr val="FFFF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24"/>
          <p:cNvSpPr>
            <a:spLocks noEditPoints="1"/>
          </p:cNvSpPr>
          <p:nvPr/>
        </p:nvSpPr>
        <p:spPr bwMode="auto">
          <a:xfrm>
            <a:off x="1104472" y="1554073"/>
            <a:ext cx="280987" cy="204788"/>
          </a:xfrm>
          <a:custGeom>
            <a:avLst/>
            <a:gdLst>
              <a:gd name="T0" fmla="*/ 1141 w 5739"/>
              <a:gd name="T1" fmla="*/ 149 h 3852"/>
              <a:gd name="T2" fmla="*/ 1631 w 5739"/>
              <a:gd name="T3" fmla="*/ 19 h 3852"/>
              <a:gd name="T4" fmla="*/ 1733 w 5739"/>
              <a:gd name="T5" fmla="*/ 325 h 3852"/>
              <a:gd name="T6" fmla="*/ 1299 w 5739"/>
              <a:gd name="T7" fmla="*/ 1262 h 3852"/>
              <a:gd name="T8" fmla="*/ 1144 w 5739"/>
              <a:gd name="T9" fmla="*/ 1665 h 3852"/>
              <a:gd name="T10" fmla="*/ 1043 w 5739"/>
              <a:gd name="T11" fmla="*/ 1552 h 3852"/>
              <a:gd name="T12" fmla="*/ 1541 w 5739"/>
              <a:gd name="T13" fmla="*/ 1210 h 3852"/>
              <a:gd name="T14" fmla="*/ 2335 w 5739"/>
              <a:gd name="T15" fmla="*/ 647 h 3852"/>
              <a:gd name="T16" fmla="*/ 2659 w 5739"/>
              <a:gd name="T17" fmla="*/ 739 h 3852"/>
              <a:gd name="T18" fmla="*/ 2571 w 5739"/>
              <a:gd name="T19" fmla="*/ 1149 h 3852"/>
              <a:gd name="T20" fmla="*/ 2095 w 5739"/>
              <a:gd name="T21" fmla="*/ 2143 h 3852"/>
              <a:gd name="T22" fmla="*/ 2042 w 5739"/>
              <a:gd name="T23" fmla="*/ 2205 h 3852"/>
              <a:gd name="T24" fmla="*/ 2038 w 5739"/>
              <a:gd name="T25" fmla="*/ 2116 h 3852"/>
              <a:gd name="T26" fmla="*/ 2949 w 5739"/>
              <a:gd name="T27" fmla="*/ 1442 h 3852"/>
              <a:gd name="T28" fmla="*/ 3375 w 5739"/>
              <a:gd name="T29" fmla="*/ 1216 h 3852"/>
              <a:gd name="T30" fmla="*/ 3588 w 5739"/>
              <a:gd name="T31" fmla="*/ 1450 h 3852"/>
              <a:gd name="T32" fmla="*/ 3269 w 5739"/>
              <a:gd name="T33" fmla="*/ 2207 h 3852"/>
              <a:gd name="T34" fmla="*/ 2980 w 5739"/>
              <a:gd name="T35" fmla="*/ 2871 h 3852"/>
              <a:gd name="T36" fmla="*/ 2883 w 5739"/>
              <a:gd name="T37" fmla="*/ 2764 h 3852"/>
              <a:gd name="T38" fmla="*/ 3259 w 5739"/>
              <a:gd name="T39" fmla="*/ 2510 h 3852"/>
              <a:gd name="T40" fmla="*/ 4127 w 5739"/>
              <a:gd name="T41" fmla="*/ 1878 h 3852"/>
              <a:gd name="T42" fmla="*/ 4497 w 5739"/>
              <a:gd name="T43" fmla="*/ 1947 h 3852"/>
              <a:gd name="T44" fmla="*/ 4409 w 5739"/>
              <a:gd name="T45" fmla="*/ 2357 h 3852"/>
              <a:gd name="T46" fmla="*/ 3933 w 5739"/>
              <a:gd name="T47" fmla="*/ 3351 h 3852"/>
              <a:gd name="T48" fmla="*/ 3880 w 5739"/>
              <a:gd name="T49" fmla="*/ 3414 h 3852"/>
              <a:gd name="T50" fmla="*/ 3874 w 5739"/>
              <a:gd name="T51" fmla="*/ 3332 h 3852"/>
              <a:gd name="T52" fmla="*/ 4756 w 5739"/>
              <a:gd name="T53" fmla="*/ 2700 h 3852"/>
              <a:gd name="T54" fmla="*/ 5235 w 5739"/>
              <a:gd name="T55" fmla="*/ 2432 h 3852"/>
              <a:gd name="T56" fmla="*/ 5461 w 5739"/>
              <a:gd name="T57" fmla="*/ 2564 h 3852"/>
              <a:gd name="T58" fmla="*/ 5334 w 5739"/>
              <a:gd name="T59" fmla="*/ 3130 h 3852"/>
              <a:gd name="T60" fmla="*/ 5281 w 5739"/>
              <a:gd name="T61" fmla="*/ 3427 h 3852"/>
              <a:gd name="T62" fmla="*/ 4973 w 5739"/>
              <a:gd name="T63" fmla="*/ 3450 h 3852"/>
              <a:gd name="T64" fmla="*/ 5152 w 5739"/>
              <a:gd name="T65" fmla="*/ 2753 h 3852"/>
              <a:gd name="T66" fmla="*/ 5189 w 5739"/>
              <a:gd name="T67" fmla="*/ 2686 h 3852"/>
              <a:gd name="T68" fmla="*/ 5268 w 5739"/>
              <a:gd name="T69" fmla="*/ 2730 h 3852"/>
              <a:gd name="T70" fmla="*/ 4576 w 5739"/>
              <a:gd name="T71" fmla="*/ 3208 h 3852"/>
              <a:gd name="T72" fmla="*/ 3886 w 5739"/>
              <a:gd name="T73" fmla="*/ 3655 h 3852"/>
              <a:gd name="T74" fmla="*/ 3606 w 5739"/>
              <a:gd name="T75" fmla="*/ 3520 h 3852"/>
              <a:gd name="T76" fmla="*/ 3729 w 5739"/>
              <a:gd name="T77" fmla="*/ 3068 h 3852"/>
              <a:gd name="T78" fmla="*/ 4189 w 5739"/>
              <a:gd name="T79" fmla="*/ 2102 h 3852"/>
              <a:gd name="T80" fmla="*/ 4292 w 5739"/>
              <a:gd name="T81" fmla="*/ 2117 h 3852"/>
              <a:gd name="T82" fmla="*/ 4150 w 5739"/>
              <a:gd name="T83" fmla="*/ 2216 h 3852"/>
              <a:gd name="T84" fmla="*/ 3207 w 5739"/>
              <a:gd name="T85" fmla="*/ 2917 h 3852"/>
              <a:gd name="T86" fmla="*/ 2800 w 5739"/>
              <a:gd name="T87" fmla="*/ 3051 h 3852"/>
              <a:gd name="T88" fmla="*/ 2717 w 5739"/>
              <a:gd name="T89" fmla="*/ 2687 h 3852"/>
              <a:gd name="T90" fmla="*/ 3189 w 5739"/>
              <a:gd name="T91" fmla="*/ 1690 h 3852"/>
              <a:gd name="T92" fmla="*/ 3294 w 5739"/>
              <a:gd name="T93" fmla="*/ 1443 h 3852"/>
              <a:gd name="T94" fmla="*/ 3410 w 5739"/>
              <a:gd name="T95" fmla="*/ 1511 h 3852"/>
              <a:gd name="T96" fmla="*/ 2768 w 5739"/>
              <a:gd name="T97" fmla="*/ 1956 h 3852"/>
              <a:gd name="T98" fmla="*/ 2055 w 5739"/>
              <a:gd name="T99" fmla="*/ 2441 h 3852"/>
              <a:gd name="T100" fmla="*/ 1768 w 5739"/>
              <a:gd name="T101" fmla="*/ 2311 h 3852"/>
              <a:gd name="T102" fmla="*/ 1890 w 5739"/>
              <a:gd name="T103" fmla="*/ 1859 h 3852"/>
              <a:gd name="T104" fmla="*/ 2350 w 5739"/>
              <a:gd name="T105" fmla="*/ 893 h 3852"/>
              <a:gd name="T106" fmla="*/ 2454 w 5739"/>
              <a:gd name="T107" fmla="*/ 908 h 3852"/>
              <a:gd name="T108" fmla="*/ 2357 w 5739"/>
              <a:gd name="T109" fmla="*/ 977 h 3852"/>
              <a:gd name="T110" fmla="*/ 1424 w 5739"/>
              <a:gd name="T111" fmla="*/ 1671 h 3852"/>
              <a:gd name="T112" fmla="*/ 1035 w 5739"/>
              <a:gd name="T113" fmla="*/ 1856 h 3852"/>
              <a:gd name="T114" fmla="*/ 852 w 5739"/>
              <a:gd name="T115" fmla="*/ 1574 h 3852"/>
              <a:gd name="T116" fmla="*/ 1230 w 5739"/>
              <a:gd name="T117" fmla="*/ 731 h 3852"/>
              <a:gd name="T118" fmla="*/ 1451 w 5739"/>
              <a:gd name="T119" fmla="*/ 224 h 3852"/>
              <a:gd name="T120" fmla="*/ 1545 w 5739"/>
              <a:gd name="T121" fmla="*/ 300 h 3852"/>
              <a:gd name="T122" fmla="*/ 1014 w 5739"/>
              <a:gd name="T123" fmla="*/ 591 h 3852"/>
              <a:gd name="T124" fmla="*/ 5739 w 5739"/>
              <a:gd name="T125" fmla="*/ 3852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39" h="3852">
                <a:moveTo>
                  <a:pt x="0" y="977"/>
                </a:moveTo>
                <a:lnTo>
                  <a:pt x="250" y="784"/>
                </a:lnTo>
                <a:lnTo>
                  <a:pt x="374" y="690"/>
                </a:lnTo>
                <a:lnTo>
                  <a:pt x="495" y="598"/>
                </a:lnTo>
                <a:lnTo>
                  <a:pt x="614" y="509"/>
                </a:lnTo>
                <a:lnTo>
                  <a:pt x="729" y="425"/>
                </a:lnTo>
                <a:lnTo>
                  <a:pt x="840" y="346"/>
                </a:lnTo>
                <a:lnTo>
                  <a:pt x="947" y="273"/>
                </a:lnTo>
                <a:lnTo>
                  <a:pt x="1047" y="207"/>
                </a:lnTo>
                <a:lnTo>
                  <a:pt x="1141" y="149"/>
                </a:lnTo>
                <a:lnTo>
                  <a:pt x="1231" y="99"/>
                </a:lnTo>
                <a:lnTo>
                  <a:pt x="1314" y="58"/>
                </a:lnTo>
                <a:lnTo>
                  <a:pt x="1392" y="27"/>
                </a:lnTo>
                <a:lnTo>
                  <a:pt x="1432" y="14"/>
                </a:lnTo>
                <a:lnTo>
                  <a:pt x="1473" y="5"/>
                </a:lnTo>
                <a:lnTo>
                  <a:pt x="1512" y="0"/>
                </a:lnTo>
                <a:lnTo>
                  <a:pt x="1552" y="0"/>
                </a:lnTo>
                <a:cubicBezTo>
                  <a:pt x="1563" y="0"/>
                  <a:pt x="1574" y="2"/>
                  <a:pt x="1584" y="4"/>
                </a:cubicBezTo>
                <a:lnTo>
                  <a:pt x="1603" y="9"/>
                </a:lnTo>
                <a:cubicBezTo>
                  <a:pt x="1613" y="11"/>
                  <a:pt x="1622" y="14"/>
                  <a:pt x="1631" y="19"/>
                </a:cubicBezTo>
                <a:lnTo>
                  <a:pt x="1647" y="26"/>
                </a:lnTo>
                <a:cubicBezTo>
                  <a:pt x="1666" y="35"/>
                  <a:pt x="1682" y="47"/>
                  <a:pt x="1696" y="63"/>
                </a:cubicBezTo>
                <a:lnTo>
                  <a:pt x="1707" y="76"/>
                </a:lnTo>
                <a:cubicBezTo>
                  <a:pt x="1722" y="92"/>
                  <a:pt x="1733" y="113"/>
                  <a:pt x="1739" y="134"/>
                </a:cubicBezTo>
                <a:lnTo>
                  <a:pt x="1745" y="154"/>
                </a:lnTo>
                <a:cubicBezTo>
                  <a:pt x="1748" y="166"/>
                  <a:pt x="1750" y="179"/>
                  <a:pt x="1750" y="192"/>
                </a:cubicBezTo>
                <a:lnTo>
                  <a:pt x="1751" y="218"/>
                </a:lnTo>
                <a:cubicBezTo>
                  <a:pt x="1751" y="226"/>
                  <a:pt x="1751" y="234"/>
                  <a:pt x="1750" y="242"/>
                </a:cubicBezTo>
                <a:lnTo>
                  <a:pt x="1745" y="274"/>
                </a:lnTo>
                <a:lnTo>
                  <a:pt x="1733" y="325"/>
                </a:lnTo>
                <a:lnTo>
                  <a:pt x="1718" y="376"/>
                </a:lnTo>
                <a:lnTo>
                  <a:pt x="1699" y="430"/>
                </a:lnTo>
                <a:lnTo>
                  <a:pt x="1676" y="486"/>
                </a:lnTo>
                <a:lnTo>
                  <a:pt x="1652" y="543"/>
                </a:lnTo>
                <a:lnTo>
                  <a:pt x="1625" y="604"/>
                </a:lnTo>
                <a:lnTo>
                  <a:pt x="1565" y="731"/>
                </a:lnTo>
                <a:lnTo>
                  <a:pt x="1499" y="863"/>
                </a:lnTo>
                <a:lnTo>
                  <a:pt x="1431" y="999"/>
                </a:lnTo>
                <a:lnTo>
                  <a:pt x="1363" y="1132"/>
                </a:lnTo>
                <a:lnTo>
                  <a:pt x="1299" y="1262"/>
                </a:lnTo>
                <a:lnTo>
                  <a:pt x="1242" y="1383"/>
                </a:lnTo>
                <a:lnTo>
                  <a:pt x="1217" y="1438"/>
                </a:lnTo>
                <a:lnTo>
                  <a:pt x="1196" y="1490"/>
                </a:lnTo>
                <a:lnTo>
                  <a:pt x="1176" y="1538"/>
                </a:lnTo>
                <a:lnTo>
                  <a:pt x="1161" y="1580"/>
                </a:lnTo>
                <a:lnTo>
                  <a:pt x="1150" y="1616"/>
                </a:lnTo>
                <a:lnTo>
                  <a:pt x="1144" y="1644"/>
                </a:lnTo>
                <a:lnTo>
                  <a:pt x="1142" y="1662"/>
                </a:lnTo>
                <a:lnTo>
                  <a:pt x="1143" y="1638"/>
                </a:lnTo>
                <a:lnTo>
                  <a:pt x="1144" y="1665"/>
                </a:lnTo>
                <a:lnTo>
                  <a:pt x="1138" y="1627"/>
                </a:lnTo>
                <a:lnTo>
                  <a:pt x="1144" y="1646"/>
                </a:lnTo>
                <a:lnTo>
                  <a:pt x="1112" y="1588"/>
                </a:lnTo>
                <a:lnTo>
                  <a:pt x="1123" y="1601"/>
                </a:lnTo>
                <a:lnTo>
                  <a:pt x="1060" y="1558"/>
                </a:lnTo>
                <a:lnTo>
                  <a:pt x="1077" y="1564"/>
                </a:lnTo>
                <a:lnTo>
                  <a:pt x="1022" y="1556"/>
                </a:lnTo>
                <a:lnTo>
                  <a:pt x="1045" y="1555"/>
                </a:lnTo>
                <a:lnTo>
                  <a:pt x="1015" y="1559"/>
                </a:lnTo>
                <a:lnTo>
                  <a:pt x="1043" y="1552"/>
                </a:lnTo>
                <a:lnTo>
                  <a:pt x="1023" y="1559"/>
                </a:lnTo>
                <a:lnTo>
                  <a:pt x="1056" y="1546"/>
                </a:lnTo>
                <a:lnTo>
                  <a:pt x="1085" y="1531"/>
                </a:lnTo>
                <a:lnTo>
                  <a:pt x="1119" y="1512"/>
                </a:lnTo>
                <a:lnTo>
                  <a:pt x="1159" y="1487"/>
                </a:lnTo>
                <a:lnTo>
                  <a:pt x="1205" y="1457"/>
                </a:lnTo>
                <a:lnTo>
                  <a:pt x="1254" y="1423"/>
                </a:lnTo>
                <a:lnTo>
                  <a:pt x="1307" y="1386"/>
                </a:lnTo>
                <a:lnTo>
                  <a:pt x="1421" y="1302"/>
                </a:lnTo>
                <a:lnTo>
                  <a:pt x="1541" y="1210"/>
                </a:lnTo>
                <a:lnTo>
                  <a:pt x="1665" y="1114"/>
                </a:lnTo>
                <a:lnTo>
                  <a:pt x="1790" y="1018"/>
                </a:lnTo>
                <a:lnTo>
                  <a:pt x="1913" y="924"/>
                </a:lnTo>
                <a:lnTo>
                  <a:pt x="2030" y="838"/>
                </a:lnTo>
                <a:lnTo>
                  <a:pt x="2088" y="797"/>
                </a:lnTo>
                <a:lnTo>
                  <a:pt x="2141" y="760"/>
                </a:lnTo>
                <a:lnTo>
                  <a:pt x="2193" y="726"/>
                </a:lnTo>
                <a:lnTo>
                  <a:pt x="2242" y="696"/>
                </a:lnTo>
                <a:lnTo>
                  <a:pt x="2290" y="669"/>
                </a:lnTo>
                <a:lnTo>
                  <a:pt x="2335" y="647"/>
                </a:lnTo>
                <a:lnTo>
                  <a:pt x="2377" y="629"/>
                </a:lnTo>
                <a:cubicBezTo>
                  <a:pt x="2384" y="626"/>
                  <a:pt x="2391" y="624"/>
                  <a:pt x="2398" y="622"/>
                </a:cubicBezTo>
                <a:lnTo>
                  <a:pt x="2426" y="615"/>
                </a:lnTo>
                <a:cubicBezTo>
                  <a:pt x="2435" y="613"/>
                  <a:pt x="2445" y="612"/>
                  <a:pt x="2455" y="611"/>
                </a:cubicBezTo>
                <a:lnTo>
                  <a:pt x="2478" y="610"/>
                </a:lnTo>
                <a:cubicBezTo>
                  <a:pt x="2497" y="609"/>
                  <a:pt x="2516" y="612"/>
                  <a:pt x="2534" y="618"/>
                </a:cubicBezTo>
                <a:lnTo>
                  <a:pt x="2551" y="624"/>
                </a:lnTo>
                <a:cubicBezTo>
                  <a:pt x="2576" y="632"/>
                  <a:pt x="2598" y="647"/>
                  <a:pt x="2615" y="667"/>
                </a:cubicBezTo>
                <a:lnTo>
                  <a:pt x="2626" y="680"/>
                </a:lnTo>
                <a:cubicBezTo>
                  <a:pt x="2641" y="697"/>
                  <a:pt x="2653" y="717"/>
                  <a:pt x="2659" y="739"/>
                </a:cubicBezTo>
                <a:lnTo>
                  <a:pt x="2664" y="759"/>
                </a:lnTo>
                <a:cubicBezTo>
                  <a:pt x="2667" y="771"/>
                  <a:pt x="2669" y="784"/>
                  <a:pt x="2669" y="796"/>
                </a:cubicBezTo>
                <a:lnTo>
                  <a:pt x="2670" y="822"/>
                </a:lnTo>
                <a:cubicBezTo>
                  <a:pt x="2670" y="830"/>
                  <a:pt x="2670" y="838"/>
                  <a:pt x="2669" y="846"/>
                </a:cubicBezTo>
                <a:lnTo>
                  <a:pt x="2664" y="878"/>
                </a:lnTo>
                <a:lnTo>
                  <a:pt x="2652" y="929"/>
                </a:lnTo>
                <a:lnTo>
                  <a:pt x="2637" y="981"/>
                </a:lnTo>
                <a:lnTo>
                  <a:pt x="2618" y="1035"/>
                </a:lnTo>
                <a:lnTo>
                  <a:pt x="2596" y="1090"/>
                </a:lnTo>
                <a:lnTo>
                  <a:pt x="2571" y="1149"/>
                </a:lnTo>
                <a:lnTo>
                  <a:pt x="2544" y="1209"/>
                </a:lnTo>
                <a:lnTo>
                  <a:pt x="2484" y="1335"/>
                </a:lnTo>
                <a:lnTo>
                  <a:pt x="2418" y="1467"/>
                </a:lnTo>
                <a:lnTo>
                  <a:pt x="2351" y="1603"/>
                </a:lnTo>
                <a:lnTo>
                  <a:pt x="2283" y="1737"/>
                </a:lnTo>
                <a:lnTo>
                  <a:pt x="2219" y="1866"/>
                </a:lnTo>
                <a:lnTo>
                  <a:pt x="2162" y="1988"/>
                </a:lnTo>
                <a:lnTo>
                  <a:pt x="2137" y="2043"/>
                </a:lnTo>
                <a:lnTo>
                  <a:pt x="2114" y="2095"/>
                </a:lnTo>
                <a:lnTo>
                  <a:pt x="2095" y="2143"/>
                </a:lnTo>
                <a:lnTo>
                  <a:pt x="2080" y="2185"/>
                </a:lnTo>
                <a:lnTo>
                  <a:pt x="2069" y="2220"/>
                </a:lnTo>
                <a:lnTo>
                  <a:pt x="2063" y="2248"/>
                </a:lnTo>
                <a:lnTo>
                  <a:pt x="2061" y="2266"/>
                </a:lnTo>
                <a:lnTo>
                  <a:pt x="2062" y="2243"/>
                </a:lnTo>
                <a:lnTo>
                  <a:pt x="2063" y="2269"/>
                </a:lnTo>
                <a:lnTo>
                  <a:pt x="2058" y="2232"/>
                </a:lnTo>
                <a:lnTo>
                  <a:pt x="2063" y="2252"/>
                </a:lnTo>
                <a:lnTo>
                  <a:pt x="2031" y="2192"/>
                </a:lnTo>
                <a:lnTo>
                  <a:pt x="2042" y="2205"/>
                </a:lnTo>
                <a:lnTo>
                  <a:pt x="1979" y="2163"/>
                </a:lnTo>
                <a:lnTo>
                  <a:pt x="1996" y="2169"/>
                </a:lnTo>
                <a:lnTo>
                  <a:pt x="1941" y="2161"/>
                </a:lnTo>
                <a:lnTo>
                  <a:pt x="1964" y="2160"/>
                </a:lnTo>
                <a:lnTo>
                  <a:pt x="1934" y="2164"/>
                </a:lnTo>
                <a:lnTo>
                  <a:pt x="1962" y="2157"/>
                </a:lnTo>
                <a:lnTo>
                  <a:pt x="1942" y="2164"/>
                </a:lnTo>
                <a:lnTo>
                  <a:pt x="1975" y="2150"/>
                </a:lnTo>
                <a:lnTo>
                  <a:pt x="2004" y="2136"/>
                </a:lnTo>
                <a:lnTo>
                  <a:pt x="2038" y="2116"/>
                </a:lnTo>
                <a:lnTo>
                  <a:pt x="2078" y="2091"/>
                </a:lnTo>
                <a:lnTo>
                  <a:pt x="2124" y="2061"/>
                </a:lnTo>
                <a:lnTo>
                  <a:pt x="2173" y="2028"/>
                </a:lnTo>
                <a:lnTo>
                  <a:pt x="2226" y="1990"/>
                </a:lnTo>
                <a:lnTo>
                  <a:pt x="2340" y="1906"/>
                </a:lnTo>
                <a:lnTo>
                  <a:pt x="2460" y="1815"/>
                </a:lnTo>
                <a:lnTo>
                  <a:pt x="2584" y="1719"/>
                </a:lnTo>
                <a:lnTo>
                  <a:pt x="2709" y="1622"/>
                </a:lnTo>
                <a:lnTo>
                  <a:pt x="2832" y="1529"/>
                </a:lnTo>
                <a:lnTo>
                  <a:pt x="2949" y="1442"/>
                </a:lnTo>
                <a:lnTo>
                  <a:pt x="3007" y="1402"/>
                </a:lnTo>
                <a:lnTo>
                  <a:pt x="3060" y="1365"/>
                </a:lnTo>
                <a:lnTo>
                  <a:pt x="3112" y="1330"/>
                </a:lnTo>
                <a:lnTo>
                  <a:pt x="3162" y="1300"/>
                </a:lnTo>
                <a:lnTo>
                  <a:pt x="3208" y="1274"/>
                </a:lnTo>
                <a:lnTo>
                  <a:pt x="3254" y="1251"/>
                </a:lnTo>
                <a:lnTo>
                  <a:pt x="3296" y="1234"/>
                </a:lnTo>
                <a:cubicBezTo>
                  <a:pt x="3303" y="1231"/>
                  <a:pt x="3310" y="1229"/>
                  <a:pt x="3317" y="1227"/>
                </a:cubicBezTo>
                <a:lnTo>
                  <a:pt x="3346" y="1220"/>
                </a:lnTo>
                <a:cubicBezTo>
                  <a:pt x="3355" y="1217"/>
                  <a:pt x="3365" y="1216"/>
                  <a:pt x="3375" y="1216"/>
                </a:cubicBezTo>
                <a:lnTo>
                  <a:pt x="3398" y="1215"/>
                </a:lnTo>
                <a:cubicBezTo>
                  <a:pt x="3417" y="1214"/>
                  <a:pt x="3435" y="1216"/>
                  <a:pt x="3453" y="1223"/>
                </a:cubicBezTo>
                <a:lnTo>
                  <a:pt x="3471" y="1229"/>
                </a:lnTo>
                <a:cubicBezTo>
                  <a:pt x="3495" y="1237"/>
                  <a:pt x="3517" y="1252"/>
                  <a:pt x="3534" y="1271"/>
                </a:cubicBezTo>
                <a:lnTo>
                  <a:pt x="3546" y="1284"/>
                </a:lnTo>
                <a:cubicBezTo>
                  <a:pt x="3561" y="1301"/>
                  <a:pt x="3572" y="1322"/>
                  <a:pt x="3578" y="1344"/>
                </a:cubicBezTo>
                <a:lnTo>
                  <a:pt x="3584" y="1364"/>
                </a:lnTo>
                <a:cubicBezTo>
                  <a:pt x="3587" y="1376"/>
                  <a:pt x="3589" y="1388"/>
                  <a:pt x="3589" y="1401"/>
                </a:cubicBezTo>
                <a:lnTo>
                  <a:pt x="3589" y="1427"/>
                </a:lnTo>
                <a:cubicBezTo>
                  <a:pt x="3590" y="1435"/>
                  <a:pt x="3589" y="1442"/>
                  <a:pt x="3588" y="1450"/>
                </a:cubicBezTo>
                <a:lnTo>
                  <a:pt x="3584" y="1482"/>
                </a:lnTo>
                <a:lnTo>
                  <a:pt x="3572" y="1534"/>
                </a:lnTo>
                <a:lnTo>
                  <a:pt x="3556" y="1585"/>
                </a:lnTo>
                <a:lnTo>
                  <a:pt x="3537" y="1639"/>
                </a:lnTo>
                <a:lnTo>
                  <a:pt x="3515" y="1695"/>
                </a:lnTo>
                <a:lnTo>
                  <a:pt x="3490" y="1753"/>
                </a:lnTo>
                <a:lnTo>
                  <a:pt x="3463" y="1813"/>
                </a:lnTo>
                <a:lnTo>
                  <a:pt x="3403" y="1939"/>
                </a:lnTo>
                <a:lnTo>
                  <a:pt x="3337" y="2072"/>
                </a:lnTo>
                <a:lnTo>
                  <a:pt x="3269" y="2207"/>
                </a:lnTo>
                <a:lnTo>
                  <a:pt x="3202" y="2341"/>
                </a:lnTo>
                <a:lnTo>
                  <a:pt x="3138" y="2471"/>
                </a:lnTo>
                <a:lnTo>
                  <a:pt x="3081" y="2592"/>
                </a:lnTo>
                <a:lnTo>
                  <a:pt x="3056" y="2647"/>
                </a:lnTo>
                <a:lnTo>
                  <a:pt x="3033" y="2699"/>
                </a:lnTo>
                <a:lnTo>
                  <a:pt x="3014" y="2747"/>
                </a:lnTo>
                <a:lnTo>
                  <a:pt x="2999" y="2789"/>
                </a:lnTo>
                <a:lnTo>
                  <a:pt x="2988" y="2824"/>
                </a:lnTo>
                <a:lnTo>
                  <a:pt x="2982" y="2853"/>
                </a:lnTo>
                <a:lnTo>
                  <a:pt x="2980" y="2871"/>
                </a:lnTo>
                <a:lnTo>
                  <a:pt x="2981" y="2847"/>
                </a:lnTo>
                <a:lnTo>
                  <a:pt x="2982" y="2873"/>
                </a:lnTo>
                <a:lnTo>
                  <a:pt x="2977" y="2836"/>
                </a:lnTo>
                <a:lnTo>
                  <a:pt x="2982" y="2856"/>
                </a:lnTo>
                <a:lnTo>
                  <a:pt x="2950" y="2797"/>
                </a:lnTo>
                <a:lnTo>
                  <a:pt x="2961" y="2810"/>
                </a:lnTo>
                <a:lnTo>
                  <a:pt x="2898" y="2767"/>
                </a:lnTo>
                <a:lnTo>
                  <a:pt x="2915" y="2773"/>
                </a:lnTo>
                <a:lnTo>
                  <a:pt x="2860" y="2765"/>
                </a:lnTo>
                <a:lnTo>
                  <a:pt x="2883" y="2764"/>
                </a:lnTo>
                <a:lnTo>
                  <a:pt x="2851" y="2769"/>
                </a:lnTo>
                <a:lnTo>
                  <a:pt x="2879" y="2762"/>
                </a:lnTo>
                <a:lnTo>
                  <a:pt x="2895" y="2754"/>
                </a:lnTo>
                <a:lnTo>
                  <a:pt x="2923" y="2740"/>
                </a:lnTo>
                <a:lnTo>
                  <a:pt x="2957" y="2721"/>
                </a:lnTo>
                <a:lnTo>
                  <a:pt x="2997" y="2696"/>
                </a:lnTo>
                <a:lnTo>
                  <a:pt x="3043" y="2666"/>
                </a:lnTo>
                <a:lnTo>
                  <a:pt x="3092" y="2632"/>
                </a:lnTo>
                <a:lnTo>
                  <a:pt x="3145" y="2594"/>
                </a:lnTo>
                <a:lnTo>
                  <a:pt x="3259" y="2510"/>
                </a:lnTo>
                <a:lnTo>
                  <a:pt x="3379" y="2419"/>
                </a:lnTo>
                <a:lnTo>
                  <a:pt x="3503" y="2323"/>
                </a:lnTo>
                <a:lnTo>
                  <a:pt x="3628" y="2227"/>
                </a:lnTo>
                <a:lnTo>
                  <a:pt x="3751" y="2133"/>
                </a:lnTo>
                <a:lnTo>
                  <a:pt x="3868" y="2047"/>
                </a:lnTo>
                <a:lnTo>
                  <a:pt x="3926" y="2006"/>
                </a:lnTo>
                <a:lnTo>
                  <a:pt x="3979" y="1969"/>
                </a:lnTo>
                <a:lnTo>
                  <a:pt x="4031" y="1935"/>
                </a:lnTo>
                <a:lnTo>
                  <a:pt x="4081" y="1904"/>
                </a:lnTo>
                <a:lnTo>
                  <a:pt x="4127" y="1878"/>
                </a:lnTo>
                <a:lnTo>
                  <a:pt x="4173" y="1856"/>
                </a:lnTo>
                <a:lnTo>
                  <a:pt x="4217" y="1838"/>
                </a:lnTo>
                <a:lnTo>
                  <a:pt x="4262" y="1825"/>
                </a:lnTo>
                <a:cubicBezTo>
                  <a:pt x="4273" y="1822"/>
                  <a:pt x="4283" y="1821"/>
                  <a:pt x="4294" y="1820"/>
                </a:cubicBezTo>
                <a:lnTo>
                  <a:pt x="4317" y="1819"/>
                </a:lnTo>
                <a:cubicBezTo>
                  <a:pt x="4336" y="1818"/>
                  <a:pt x="4354" y="1821"/>
                  <a:pt x="4372" y="1827"/>
                </a:cubicBezTo>
                <a:lnTo>
                  <a:pt x="4390" y="1833"/>
                </a:lnTo>
                <a:cubicBezTo>
                  <a:pt x="4414" y="1841"/>
                  <a:pt x="4436" y="1856"/>
                  <a:pt x="4453" y="1876"/>
                </a:cubicBezTo>
                <a:lnTo>
                  <a:pt x="4465" y="1889"/>
                </a:lnTo>
                <a:cubicBezTo>
                  <a:pt x="4480" y="1905"/>
                  <a:pt x="4491" y="1926"/>
                  <a:pt x="4497" y="1947"/>
                </a:cubicBezTo>
                <a:lnTo>
                  <a:pt x="4502" y="1967"/>
                </a:lnTo>
                <a:cubicBezTo>
                  <a:pt x="4506" y="1979"/>
                  <a:pt x="4508" y="1992"/>
                  <a:pt x="4508" y="2005"/>
                </a:cubicBezTo>
                <a:lnTo>
                  <a:pt x="4508" y="2031"/>
                </a:lnTo>
                <a:cubicBezTo>
                  <a:pt x="4509" y="2039"/>
                  <a:pt x="4508" y="2047"/>
                  <a:pt x="4507" y="2055"/>
                </a:cubicBezTo>
                <a:lnTo>
                  <a:pt x="4503" y="2087"/>
                </a:lnTo>
                <a:lnTo>
                  <a:pt x="4491" y="2138"/>
                </a:lnTo>
                <a:lnTo>
                  <a:pt x="4475" y="2189"/>
                </a:lnTo>
                <a:lnTo>
                  <a:pt x="4456" y="2243"/>
                </a:lnTo>
                <a:lnTo>
                  <a:pt x="4434" y="2299"/>
                </a:lnTo>
                <a:lnTo>
                  <a:pt x="4409" y="2357"/>
                </a:lnTo>
                <a:lnTo>
                  <a:pt x="4382" y="2417"/>
                </a:lnTo>
                <a:lnTo>
                  <a:pt x="4322" y="2544"/>
                </a:lnTo>
                <a:lnTo>
                  <a:pt x="4256" y="2676"/>
                </a:lnTo>
                <a:lnTo>
                  <a:pt x="4188" y="2811"/>
                </a:lnTo>
                <a:lnTo>
                  <a:pt x="4121" y="2945"/>
                </a:lnTo>
                <a:lnTo>
                  <a:pt x="4057" y="3075"/>
                </a:lnTo>
                <a:lnTo>
                  <a:pt x="3999" y="3196"/>
                </a:lnTo>
                <a:lnTo>
                  <a:pt x="3975" y="3251"/>
                </a:lnTo>
                <a:lnTo>
                  <a:pt x="3952" y="3304"/>
                </a:lnTo>
                <a:lnTo>
                  <a:pt x="3933" y="3351"/>
                </a:lnTo>
                <a:lnTo>
                  <a:pt x="3918" y="3393"/>
                </a:lnTo>
                <a:lnTo>
                  <a:pt x="3907" y="3429"/>
                </a:lnTo>
                <a:lnTo>
                  <a:pt x="3901" y="3457"/>
                </a:lnTo>
                <a:lnTo>
                  <a:pt x="3899" y="3475"/>
                </a:lnTo>
                <a:lnTo>
                  <a:pt x="3900" y="3452"/>
                </a:lnTo>
                <a:lnTo>
                  <a:pt x="3901" y="3478"/>
                </a:lnTo>
                <a:lnTo>
                  <a:pt x="3896" y="3441"/>
                </a:lnTo>
                <a:lnTo>
                  <a:pt x="3901" y="3461"/>
                </a:lnTo>
                <a:lnTo>
                  <a:pt x="3869" y="3401"/>
                </a:lnTo>
                <a:lnTo>
                  <a:pt x="3880" y="3414"/>
                </a:lnTo>
                <a:lnTo>
                  <a:pt x="3818" y="3372"/>
                </a:lnTo>
                <a:lnTo>
                  <a:pt x="3835" y="3378"/>
                </a:lnTo>
                <a:lnTo>
                  <a:pt x="3785" y="3369"/>
                </a:lnTo>
                <a:lnTo>
                  <a:pt x="3807" y="3369"/>
                </a:lnTo>
                <a:lnTo>
                  <a:pt x="3778" y="3372"/>
                </a:lnTo>
                <a:lnTo>
                  <a:pt x="3806" y="3367"/>
                </a:lnTo>
                <a:lnTo>
                  <a:pt x="3784" y="3373"/>
                </a:lnTo>
                <a:lnTo>
                  <a:pt x="3816" y="3361"/>
                </a:lnTo>
                <a:lnTo>
                  <a:pt x="3842" y="3349"/>
                </a:lnTo>
                <a:lnTo>
                  <a:pt x="3874" y="3332"/>
                </a:lnTo>
                <a:lnTo>
                  <a:pt x="3912" y="3310"/>
                </a:lnTo>
                <a:lnTo>
                  <a:pt x="3955" y="3284"/>
                </a:lnTo>
                <a:lnTo>
                  <a:pt x="4002" y="3253"/>
                </a:lnTo>
                <a:lnTo>
                  <a:pt x="4052" y="3219"/>
                </a:lnTo>
                <a:lnTo>
                  <a:pt x="4162" y="3142"/>
                </a:lnTo>
                <a:lnTo>
                  <a:pt x="4277" y="3058"/>
                </a:lnTo>
                <a:lnTo>
                  <a:pt x="4397" y="2968"/>
                </a:lnTo>
                <a:lnTo>
                  <a:pt x="4518" y="2876"/>
                </a:lnTo>
                <a:lnTo>
                  <a:pt x="4639" y="2786"/>
                </a:lnTo>
                <a:lnTo>
                  <a:pt x="4756" y="2700"/>
                </a:lnTo>
                <a:lnTo>
                  <a:pt x="4866" y="2622"/>
                </a:lnTo>
                <a:lnTo>
                  <a:pt x="4919" y="2586"/>
                </a:lnTo>
                <a:lnTo>
                  <a:pt x="4969" y="2553"/>
                </a:lnTo>
                <a:lnTo>
                  <a:pt x="5017" y="2523"/>
                </a:lnTo>
                <a:lnTo>
                  <a:pt x="5062" y="2497"/>
                </a:lnTo>
                <a:lnTo>
                  <a:pt x="5105" y="2474"/>
                </a:lnTo>
                <a:lnTo>
                  <a:pt x="5147" y="2456"/>
                </a:lnTo>
                <a:lnTo>
                  <a:pt x="5189" y="2441"/>
                </a:lnTo>
                <a:cubicBezTo>
                  <a:pt x="5196" y="2439"/>
                  <a:pt x="5204" y="2437"/>
                  <a:pt x="5211" y="2436"/>
                </a:cubicBezTo>
                <a:lnTo>
                  <a:pt x="5235" y="2432"/>
                </a:lnTo>
                <a:cubicBezTo>
                  <a:pt x="5246" y="2430"/>
                  <a:pt x="5257" y="2429"/>
                  <a:pt x="5268" y="2430"/>
                </a:cubicBezTo>
                <a:lnTo>
                  <a:pt x="5287" y="2431"/>
                </a:lnTo>
                <a:cubicBezTo>
                  <a:pt x="5299" y="2431"/>
                  <a:pt x="5310" y="2433"/>
                  <a:pt x="5321" y="2436"/>
                </a:cubicBezTo>
                <a:lnTo>
                  <a:pt x="5337" y="2441"/>
                </a:lnTo>
                <a:cubicBezTo>
                  <a:pt x="5353" y="2446"/>
                  <a:pt x="5368" y="2453"/>
                  <a:pt x="5382" y="2463"/>
                </a:cubicBezTo>
                <a:lnTo>
                  <a:pt x="5394" y="2471"/>
                </a:lnTo>
                <a:cubicBezTo>
                  <a:pt x="5406" y="2479"/>
                  <a:pt x="5416" y="2490"/>
                  <a:pt x="5425" y="2501"/>
                </a:cubicBezTo>
                <a:lnTo>
                  <a:pt x="5434" y="2513"/>
                </a:lnTo>
                <a:cubicBezTo>
                  <a:pt x="5443" y="2524"/>
                  <a:pt x="5450" y="2536"/>
                  <a:pt x="5455" y="2549"/>
                </a:cubicBezTo>
                <a:lnTo>
                  <a:pt x="5461" y="2564"/>
                </a:lnTo>
                <a:cubicBezTo>
                  <a:pt x="5465" y="2574"/>
                  <a:pt x="5468" y="2584"/>
                  <a:pt x="5470" y="2595"/>
                </a:cubicBezTo>
                <a:lnTo>
                  <a:pt x="5473" y="2612"/>
                </a:lnTo>
                <a:cubicBezTo>
                  <a:pt x="5475" y="2622"/>
                  <a:pt x="5475" y="2632"/>
                  <a:pt x="5475" y="2643"/>
                </a:cubicBezTo>
                <a:lnTo>
                  <a:pt x="5473" y="2686"/>
                </a:lnTo>
                <a:cubicBezTo>
                  <a:pt x="5473" y="2694"/>
                  <a:pt x="5472" y="2701"/>
                  <a:pt x="5471" y="2709"/>
                </a:cubicBezTo>
                <a:lnTo>
                  <a:pt x="5461" y="2762"/>
                </a:lnTo>
                <a:lnTo>
                  <a:pt x="5441" y="2835"/>
                </a:lnTo>
                <a:lnTo>
                  <a:pt x="5416" y="2908"/>
                </a:lnTo>
                <a:lnTo>
                  <a:pt x="5390" y="2981"/>
                </a:lnTo>
                <a:lnTo>
                  <a:pt x="5334" y="3130"/>
                </a:lnTo>
                <a:lnTo>
                  <a:pt x="5310" y="3201"/>
                </a:lnTo>
                <a:lnTo>
                  <a:pt x="5289" y="3267"/>
                </a:lnTo>
                <a:lnTo>
                  <a:pt x="5274" y="3326"/>
                </a:lnTo>
                <a:lnTo>
                  <a:pt x="5267" y="3375"/>
                </a:lnTo>
                <a:lnTo>
                  <a:pt x="5267" y="3409"/>
                </a:lnTo>
                <a:lnTo>
                  <a:pt x="5266" y="3382"/>
                </a:lnTo>
                <a:lnTo>
                  <a:pt x="5269" y="3406"/>
                </a:lnTo>
                <a:lnTo>
                  <a:pt x="5271" y="3409"/>
                </a:lnTo>
                <a:lnTo>
                  <a:pt x="5264" y="3389"/>
                </a:lnTo>
                <a:lnTo>
                  <a:pt x="5281" y="3427"/>
                </a:lnTo>
                <a:lnTo>
                  <a:pt x="5295" y="3448"/>
                </a:lnTo>
                <a:lnTo>
                  <a:pt x="5310" y="3466"/>
                </a:lnTo>
                <a:lnTo>
                  <a:pt x="5317" y="3474"/>
                </a:lnTo>
                <a:lnTo>
                  <a:pt x="5097" y="3677"/>
                </a:lnTo>
                <a:lnTo>
                  <a:pt x="5070" y="3648"/>
                </a:lnTo>
                <a:lnTo>
                  <a:pt x="5035" y="3600"/>
                </a:lnTo>
                <a:lnTo>
                  <a:pt x="5007" y="3549"/>
                </a:lnTo>
                <a:lnTo>
                  <a:pt x="4990" y="3510"/>
                </a:lnTo>
                <a:cubicBezTo>
                  <a:pt x="4987" y="3503"/>
                  <a:pt x="4984" y="3497"/>
                  <a:pt x="4982" y="3490"/>
                </a:cubicBezTo>
                <a:lnTo>
                  <a:pt x="4973" y="3450"/>
                </a:lnTo>
                <a:lnTo>
                  <a:pt x="4969" y="3427"/>
                </a:lnTo>
                <a:cubicBezTo>
                  <a:pt x="4968" y="3418"/>
                  <a:pt x="4967" y="3409"/>
                  <a:pt x="4968" y="3400"/>
                </a:cubicBezTo>
                <a:lnTo>
                  <a:pt x="4971" y="3326"/>
                </a:lnTo>
                <a:lnTo>
                  <a:pt x="4984" y="3253"/>
                </a:lnTo>
                <a:lnTo>
                  <a:pt x="5003" y="3178"/>
                </a:lnTo>
                <a:lnTo>
                  <a:pt x="5026" y="3102"/>
                </a:lnTo>
                <a:lnTo>
                  <a:pt x="5053" y="3026"/>
                </a:lnTo>
                <a:lnTo>
                  <a:pt x="5107" y="2879"/>
                </a:lnTo>
                <a:lnTo>
                  <a:pt x="5132" y="2812"/>
                </a:lnTo>
                <a:lnTo>
                  <a:pt x="5152" y="2753"/>
                </a:lnTo>
                <a:lnTo>
                  <a:pt x="5166" y="2705"/>
                </a:lnTo>
                <a:lnTo>
                  <a:pt x="5176" y="2653"/>
                </a:lnTo>
                <a:lnTo>
                  <a:pt x="5174" y="2676"/>
                </a:lnTo>
                <a:lnTo>
                  <a:pt x="5175" y="2632"/>
                </a:lnTo>
                <a:lnTo>
                  <a:pt x="5177" y="2663"/>
                </a:lnTo>
                <a:lnTo>
                  <a:pt x="5174" y="2645"/>
                </a:lnTo>
                <a:lnTo>
                  <a:pt x="5183" y="2676"/>
                </a:lnTo>
                <a:lnTo>
                  <a:pt x="5177" y="2661"/>
                </a:lnTo>
                <a:lnTo>
                  <a:pt x="5198" y="2697"/>
                </a:lnTo>
                <a:lnTo>
                  <a:pt x="5189" y="2686"/>
                </a:lnTo>
                <a:lnTo>
                  <a:pt x="5220" y="2716"/>
                </a:lnTo>
                <a:lnTo>
                  <a:pt x="5208" y="2707"/>
                </a:lnTo>
                <a:lnTo>
                  <a:pt x="5253" y="2729"/>
                </a:lnTo>
                <a:lnTo>
                  <a:pt x="5238" y="2725"/>
                </a:lnTo>
                <a:lnTo>
                  <a:pt x="5272" y="2730"/>
                </a:lnTo>
                <a:lnTo>
                  <a:pt x="5252" y="2729"/>
                </a:lnTo>
                <a:lnTo>
                  <a:pt x="5285" y="2727"/>
                </a:lnTo>
                <a:lnTo>
                  <a:pt x="5261" y="2731"/>
                </a:lnTo>
                <a:lnTo>
                  <a:pt x="5283" y="2726"/>
                </a:lnTo>
                <a:lnTo>
                  <a:pt x="5268" y="2730"/>
                </a:lnTo>
                <a:lnTo>
                  <a:pt x="5244" y="2741"/>
                </a:lnTo>
                <a:lnTo>
                  <a:pt x="5212" y="2757"/>
                </a:lnTo>
                <a:lnTo>
                  <a:pt x="5175" y="2778"/>
                </a:lnTo>
                <a:lnTo>
                  <a:pt x="5134" y="2803"/>
                </a:lnTo>
                <a:lnTo>
                  <a:pt x="5088" y="2833"/>
                </a:lnTo>
                <a:lnTo>
                  <a:pt x="5040" y="2866"/>
                </a:lnTo>
                <a:lnTo>
                  <a:pt x="4933" y="2942"/>
                </a:lnTo>
                <a:lnTo>
                  <a:pt x="4819" y="3026"/>
                </a:lnTo>
                <a:lnTo>
                  <a:pt x="4699" y="3116"/>
                </a:lnTo>
                <a:lnTo>
                  <a:pt x="4576" y="3208"/>
                </a:lnTo>
                <a:lnTo>
                  <a:pt x="4454" y="3299"/>
                </a:lnTo>
                <a:lnTo>
                  <a:pt x="4334" y="3388"/>
                </a:lnTo>
                <a:lnTo>
                  <a:pt x="4220" y="3468"/>
                </a:lnTo>
                <a:lnTo>
                  <a:pt x="4166" y="3505"/>
                </a:lnTo>
                <a:lnTo>
                  <a:pt x="4113" y="3539"/>
                </a:lnTo>
                <a:lnTo>
                  <a:pt x="4062" y="3571"/>
                </a:lnTo>
                <a:lnTo>
                  <a:pt x="4013" y="3599"/>
                </a:lnTo>
                <a:lnTo>
                  <a:pt x="3964" y="3624"/>
                </a:lnTo>
                <a:lnTo>
                  <a:pt x="3918" y="3644"/>
                </a:lnTo>
                <a:lnTo>
                  <a:pt x="3886" y="3655"/>
                </a:lnTo>
                <a:cubicBezTo>
                  <a:pt x="3879" y="3658"/>
                  <a:pt x="3872" y="3660"/>
                  <a:pt x="3864" y="3661"/>
                </a:cubicBezTo>
                <a:lnTo>
                  <a:pt x="3837" y="3667"/>
                </a:lnTo>
                <a:cubicBezTo>
                  <a:pt x="3827" y="3668"/>
                  <a:pt x="3817" y="3669"/>
                  <a:pt x="3807" y="3669"/>
                </a:cubicBezTo>
                <a:lnTo>
                  <a:pt x="3785" y="3669"/>
                </a:lnTo>
                <a:cubicBezTo>
                  <a:pt x="3768" y="3669"/>
                  <a:pt x="3751" y="3667"/>
                  <a:pt x="3735" y="3661"/>
                </a:cubicBezTo>
                <a:lnTo>
                  <a:pt x="3718" y="3655"/>
                </a:lnTo>
                <a:cubicBezTo>
                  <a:pt x="3694" y="3646"/>
                  <a:pt x="3673" y="3632"/>
                  <a:pt x="3656" y="3613"/>
                </a:cubicBezTo>
                <a:lnTo>
                  <a:pt x="3644" y="3600"/>
                </a:lnTo>
                <a:cubicBezTo>
                  <a:pt x="3629" y="3583"/>
                  <a:pt x="3618" y="3562"/>
                  <a:pt x="3612" y="3540"/>
                </a:cubicBezTo>
                <a:lnTo>
                  <a:pt x="3606" y="3520"/>
                </a:lnTo>
                <a:cubicBezTo>
                  <a:pt x="3603" y="3508"/>
                  <a:pt x="3601" y="3496"/>
                  <a:pt x="3601" y="3483"/>
                </a:cubicBezTo>
                <a:lnTo>
                  <a:pt x="3600" y="3457"/>
                </a:lnTo>
                <a:cubicBezTo>
                  <a:pt x="3600" y="3449"/>
                  <a:pt x="3601" y="3441"/>
                  <a:pt x="3602" y="3434"/>
                </a:cubicBezTo>
                <a:lnTo>
                  <a:pt x="3609" y="3387"/>
                </a:lnTo>
                <a:lnTo>
                  <a:pt x="3621" y="3341"/>
                </a:lnTo>
                <a:lnTo>
                  <a:pt x="3636" y="3291"/>
                </a:lnTo>
                <a:lnTo>
                  <a:pt x="3655" y="3240"/>
                </a:lnTo>
                <a:lnTo>
                  <a:pt x="3677" y="3185"/>
                </a:lnTo>
                <a:lnTo>
                  <a:pt x="3701" y="3129"/>
                </a:lnTo>
                <a:lnTo>
                  <a:pt x="3729" y="3068"/>
                </a:lnTo>
                <a:lnTo>
                  <a:pt x="3788" y="2943"/>
                </a:lnTo>
                <a:lnTo>
                  <a:pt x="3853" y="2810"/>
                </a:lnTo>
                <a:lnTo>
                  <a:pt x="3921" y="2676"/>
                </a:lnTo>
                <a:lnTo>
                  <a:pt x="3987" y="2544"/>
                </a:lnTo>
                <a:lnTo>
                  <a:pt x="4051" y="2415"/>
                </a:lnTo>
                <a:lnTo>
                  <a:pt x="4108" y="2295"/>
                </a:lnTo>
                <a:lnTo>
                  <a:pt x="4133" y="2239"/>
                </a:lnTo>
                <a:lnTo>
                  <a:pt x="4155" y="2188"/>
                </a:lnTo>
                <a:lnTo>
                  <a:pt x="4174" y="2141"/>
                </a:lnTo>
                <a:lnTo>
                  <a:pt x="4189" y="2102"/>
                </a:lnTo>
                <a:lnTo>
                  <a:pt x="4199" y="2068"/>
                </a:lnTo>
                <a:lnTo>
                  <a:pt x="4205" y="2045"/>
                </a:lnTo>
                <a:lnTo>
                  <a:pt x="4210" y="2013"/>
                </a:lnTo>
                <a:lnTo>
                  <a:pt x="4208" y="2037"/>
                </a:lnTo>
                <a:lnTo>
                  <a:pt x="4208" y="2010"/>
                </a:lnTo>
                <a:lnTo>
                  <a:pt x="4214" y="2048"/>
                </a:lnTo>
                <a:lnTo>
                  <a:pt x="4208" y="2029"/>
                </a:lnTo>
                <a:lnTo>
                  <a:pt x="4240" y="2087"/>
                </a:lnTo>
                <a:lnTo>
                  <a:pt x="4229" y="2074"/>
                </a:lnTo>
                <a:lnTo>
                  <a:pt x="4292" y="2117"/>
                </a:lnTo>
                <a:lnTo>
                  <a:pt x="4275" y="2111"/>
                </a:lnTo>
                <a:lnTo>
                  <a:pt x="4330" y="2119"/>
                </a:lnTo>
                <a:lnTo>
                  <a:pt x="4307" y="2120"/>
                </a:lnTo>
                <a:lnTo>
                  <a:pt x="4339" y="2115"/>
                </a:lnTo>
                <a:lnTo>
                  <a:pt x="4327" y="2117"/>
                </a:lnTo>
                <a:lnTo>
                  <a:pt x="4305" y="2125"/>
                </a:lnTo>
                <a:lnTo>
                  <a:pt x="4275" y="2139"/>
                </a:lnTo>
                <a:lnTo>
                  <a:pt x="4237" y="2161"/>
                </a:lnTo>
                <a:lnTo>
                  <a:pt x="4195" y="2186"/>
                </a:lnTo>
                <a:lnTo>
                  <a:pt x="4150" y="2216"/>
                </a:lnTo>
                <a:lnTo>
                  <a:pt x="4099" y="2251"/>
                </a:lnTo>
                <a:lnTo>
                  <a:pt x="4047" y="2288"/>
                </a:lnTo>
                <a:lnTo>
                  <a:pt x="3933" y="2372"/>
                </a:lnTo>
                <a:lnTo>
                  <a:pt x="3812" y="2464"/>
                </a:lnTo>
                <a:lnTo>
                  <a:pt x="3687" y="2561"/>
                </a:lnTo>
                <a:lnTo>
                  <a:pt x="3561" y="2658"/>
                </a:lnTo>
                <a:lnTo>
                  <a:pt x="3437" y="2752"/>
                </a:lnTo>
                <a:lnTo>
                  <a:pt x="3319" y="2839"/>
                </a:lnTo>
                <a:lnTo>
                  <a:pt x="3262" y="2879"/>
                </a:lnTo>
                <a:lnTo>
                  <a:pt x="3207" y="2917"/>
                </a:lnTo>
                <a:lnTo>
                  <a:pt x="3155" y="2951"/>
                </a:lnTo>
                <a:lnTo>
                  <a:pt x="3104" y="2982"/>
                </a:lnTo>
                <a:lnTo>
                  <a:pt x="3054" y="3010"/>
                </a:lnTo>
                <a:lnTo>
                  <a:pt x="3005" y="3033"/>
                </a:lnTo>
                <a:lnTo>
                  <a:pt x="2956" y="3051"/>
                </a:lnTo>
                <a:lnTo>
                  <a:pt x="2928" y="3059"/>
                </a:lnTo>
                <a:cubicBezTo>
                  <a:pt x="2918" y="3062"/>
                  <a:pt x="2907" y="3063"/>
                  <a:pt x="2896" y="3064"/>
                </a:cubicBezTo>
                <a:lnTo>
                  <a:pt x="2873" y="3065"/>
                </a:lnTo>
                <a:cubicBezTo>
                  <a:pt x="2854" y="3066"/>
                  <a:pt x="2836" y="3063"/>
                  <a:pt x="2818" y="3057"/>
                </a:cubicBezTo>
                <a:lnTo>
                  <a:pt x="2800" y="3051"/>
                </a:lnTo>
                <a:cubicBezTo>
                  <a:pt x="2776" y="3042"/>
                  <a:pt x="2754" y="3028"/>
                  <a:pt x="2737" y="3008"/>
                </a:cubicBezTo>
                <a:lnTo>
                  <a:pt x="2725" y="2995"/>
                </a:lnTo>
                <a:cubicBezTo>
                  <a:pt x="2710" y="2978"/>
                  <a:pt x="2699" y="2958"/>
                  <a:pt x="2693" y="2936"/>
                </a:cubicBezTo>
                <a:lnTo>
                  <a:pt x="2687" y="2916"/>
                </a:lnTo>
                <a:cubicBezTo>
                  <a:pt x="2684" y="2904"/>
                  <a:pt x="2682" y="2891"/>
                  <a:pt x="2682" y="2879"/>
                </a:cubicBezTo>
                <a:lnTo>
                  <a:pt x="2681" y="2853"/>
                </a:lnTo>
                <a:cubicBezTo>
                  <a:pt x="2681" y="2845"/>
                  <a:pt x="2682" y="2837"/>
                  <a:pt x="2683" y="2829"/>
                </a:cubicBezTo>
                <a:lnTo>
                  <a:pt x="2690" y="2783"/>
                </a:lnTo>
                <a:lnTo>
                  <a:pt x="2702" y="2737"/>
                </a:lnTo>
                <a:lnTo>
                  <a:pt x="2717" y="2687"/>
                </a:lnTo>
                <a:lnTo>
                  <a:pt x="2736" y="2635"/>
                </a:lnTo>
                <a:lnTo>
                  <a:pt x="2758" y="2581"/>
                </a:lnTo>
                <a:lnTo>
                  <a:pt x="2782" y="2524"/>
                </a:lnTo>
                <a:lnTo>
                  <a:pt x="2809" y="2464"/>
                </a:lnTo>
                <a:lnTo>
                  <a:pt x="2869" y="2338"/>
                </a:lnTo>
                <a:lnTo>
                  <a:pt x="2934" y="2207"/>
                </a:lnTo>
                <a:lnTo>
                  <a:pt x="3002" y="2072"/>
                </a:lnTo>
                <a:lnTo>
                  <a:pt x="3068" y="1939"/>
                </a:lnTo>
                <a:lnTo>
                  <a:pt x="3132" y="1811"/>
                </a:lnTo>
                <a:lnTo>
                  <a:pt x="3189" y="1690"/>
                </a:lnTo>
                <a:lnTo>
                  <a:pt x="3214" y="1635"/>
                </a:lnTo>
                <a:lnTo>
                  <a:pt x="3236" y="1584"/>
                </a:lnTo>
                <a:lnTo>
                  <a:pt x="3255" y="1537"/>
                </a:lnTo>
                <a:lnTo>
                  <a:pt x="3270" y="1498"/>
                </a:lnTo>
                <a:lnTo>
                  <a:pt x="3280" y="1464"/>
                </a:lnTo>
                <a:lnTo>
                  <a:pt x="3286" y="1441"/>
                </a:lnTo>
                <a:lnTo>
                  <a:pt x="3291" y="1409"/>
                </a:lnTo>
                <a:lnTo>
                  <a:pt x="3289" y="1432"/>
                </a:lnTo>
                <a:lnTo>
                  <a:pt x="3289" y="1406"/>
                </a:lnTo>
                <a:lnTo>
                  <a:pt x="3294" y="1443"/>
                </a:lnTo>
                <a:lnTo>
                  <a:pt x="3289" y="1423"/>
                </a:lnTo>
                <a:lnTo>
                  <a:pt x="3321" y="1483"/>
                </a:lnTo>
                <a:lnTo>
                  <a:pt x="3310" y="1470"/>
                </a:lnTo>
                <a:lnTo>
                  <a:pt x="3373" y="1512"/>
                </a:lnTo>
                <a:lnTo>
                  <a:pt x="3356" y="1506"/>
                </a:lnTo>
                <a:lnTo>
                  <a:pt x="3411" y="1514"/>
                </a:lnTo>
                <a:lnTo>
                  <a:pt x="3388" y="1515"/>
                </a:lnTo>
                <a:lnTo>
                  <a:pt x="3417" y="1511"/>
                </a:lnTo>
                <a:lnTo>
                  <a:pt x="3389" y="1518"/>
                </a:lnTo>
                <a:lnTo>
                  <a:pt x="3410" y="1511"/>
                </a:lnTo>
                <a:lnTo>
                  <a:pt x="3386" y="1521"/>
                </a:lnTo>
                <a:lnTo>
                  <a:pt x="3356" y="1535"/>
                </a:lnTo>
                <a:lnTo>
                  <a:pt x="3318" y="1556"/>
                </a:lnTo>
                <a:lnTo>
                  <a:pt x="3276" y="1582"/>
                </a:lnTo>
                <a:lnTo>
                  <a:pt x="3231" y="1611"/>
                </a:lnTo>
                <a:lnTo>
                  <a:pt x="3180" y="1646"/>
                </a:lnTo>
                <a:lnTo>
                  <a:pt x="3128" y="1684"/>
                </a:lnTo>
                <a:lnTo>
                  <a:pt x="3014" y="1768"/>
                </a:lnTo>
                <a:lnTo>
                  <a:pt x="2893" y="1860"/>
                </a:lnTo>
                <a:lnTo>
                  <a:pt x="2768" y="1956"/>
                </a:lnTo>
                <a:lnTo>
                  <a:pt x="2642" y="2053"/>
                </a:lnTo>
                <a:lnTo>
                  <a:pt x="2518" y="2148"/>
                </a:lnTo>
                <a:lnTo>
                  <a:pt x="2400" y="2235"/>
                </a:lnTo>
                <a:lnTo>
                  <a:pt x="2343" y="2275"/>
                </a:lnTo>
                <a:lnTo>
                  <a:pt x="2288" y="2313"/>
                </a:lnTo>
                <a:lnTo>
                  <a:pt x="2236" y="2347"/>
                </a:lnTo>
                <a:lnTo>
                  <a:pt x="2185" y="2378"/>
                </a:lnTo>
                <a:lnTo>
                  <a:pt x="2135" y="2405"/>
                </a:lnTo>
                <a:lnTo>
                  <a:pt x="2088" y="2428"/>
                </a:lnTo>
                <a:lnTo>
                  <a:pt x="2055" y="2441"/>
                </a:lnTo>
                <a:cubicBezTo>
                  <a:pt x="2049" y="2444"/>
                  <a:pt x="2042" y="2446"/>
                  <a:pt x="2035" y="2448"/>
                </a:cubicBezTo>
                <a:lnTo>
                  <a:pt x="2007" y="2455"/>
                </a:lnTo>
                <a:cubicBezTo>
                  <a:pt x="1997" y="2457"/>
                  <a:pt x="1987" y="2459"/>
                  <a:pt x="1977" y="2459"/>
                </a:cubicBezTo>
                <a:lnTo>
                  <a:pt x="1954" y="2460"/>
                </a:lnTo>
                <a:cubicBezTo>
                  <a:pt x="1935" y="2461"/>
                  <a:pt x="1917" y="2458"/>
                  <a:pt x="1899" y="2452"/>
                </a:cubicBezTo>
                <a:lnTo>
                  <a:pt x="1881" y="2446"/>
                </a:lnTo>
                <a:cubicBezTo>
                  <a:pt x="1857" y="2438"/>
                  <a:pt x="1835" y="2423"/>
                  <a:pt x="1818" y="2404"/>
                </a:cubicBezTo>
                <a:lnTo>
                  <a:pt x="1806" y="2391"/>
                </a:lnTo>
                <a:cubicBezTo>
                  <a:pt x="1791" y="2374"/>
                  <a:pt x="1780" y="2353"/>
                  <a:pt x="1774" y="2331"/>
                </a:cubicBezTo>
                <a:lnTo>
                  <a:pt x="1768" y="2311"/>
                </a:lnTo>
                <a:cubicBezTo>
                  <a:pt x="1765" y="2299"/>
                  <a:pt x="1763" y="2287"/>
                  <a:pt x="1763" y="2274"/>
                </a:cubicBezTo>
                <a:lnTo>
                  <a:pt x="1762" y="2248"/>
                </a:lnTo>
                <a:cubicBezTo>
                  <a:pt x="1762" y="2240"/>
                  <a:pt x="1763" y="2232"/>
                  <a:pt x="1764" y="2225"/>
                </a:cubicBezTo>
                <a:lnTo>
                  <a:pt x="1771" y="2178"/>
                </a:lnTo>
                <a:lnTo>
                  <a:pt x="1783" y="2132"/>
                </a:lnTo>
                <a:lnTo>
                  <a:pt x="1798" y="2083"/>
                </a:lnTo>
                <a:lnTo>
                  <a:pt x="1817" y="2031"/>
                </a:lnTo>
                <a:lnTo>
                  <a:pt x="1839" y="1977"/>
                </a:lnTo>
                <a:lnTo>
                  <a:pt x="1863" y="1919"/>
                </a:lnTo>
                <a:lnTo>
                  <a:pt x="1890" y="1859"/>
                </a:lnTo>
                <a:lnTo>
                  <a:pt x="1950" y="1734"/>
                </a:lnTo>
                <a:lnTo>
                  <a:pt x="2015" y="1602"/>
                </a:lnTo>
                <a:lnTo>
                  <a:pt x="2082" y="1468"/>
                </a:lnTo>
                <a:lnTo>
                  <a:pt x="2149" y="1335"/>
                </a:lnTo>
                <a:lnTo>
                  <a:pt x="2213" y="1206"/>
                </a:lnTo>
                <a:lnTo>
                  <a:pt x="2270" y="1086"/>
                </a:lnTo>
                <a:lnTo>
                  <a:pt x="2295" y="1030"/>
                </a:lnTo>
                <a:lnTo>
                  <a:pt x="2317" y="980"/>
                </a:lnTo>
                <a:lnTo>
                  <a:pt x="2335" y="933"/>
                </a:lnTo>
                <a:lnTo>
                  <a:pt x="2350" y="893"/>
                </a:lnTo>
                <a:lnTo>
                  <a:pt x="2361" y="859"/>
                </a:lnTo>
                <a:lnTo>
                  <a:pt x="2367" y="836"/>
                </a:lnTo>
                <a:lnTo>
                  <a:pt x="2371" y="804"/>
                </a:lnTo>
                <a:lnTo>
                  <a:pt x="2370" y="828"/>
                </a:lnTo>
                <a:lnTo>
                  <a:pt x="2369" y="802"/>
                </a:lnTo>
                <a:lnTo>
                  <a:pt x="2375" y="839"/>
                </a:lnTo>
                <a:lnTo>
                  <a:pt x="2369" y="819"/>
                </a:lnTo>
                <a:lnTo>
                  <a:pt x="2402" y="878"/>
                </a:lnTo>
                <a:lnTo>
                  <a:pt x="2390" y="865"/>
                </a:lnTo>
                <a:lnTo>
                  <a:pt x="2454" y="908"/>
                </a:lnTo>
                <a:lnTo>
                  <a:pt x="2436" y="902"/>
                </a:lnTo>
                <a:lnTo>
                  <a:pt x="2491" y="910"/>
                </a:lnTo>
                <a:lnTo>
                  <a:pt x="2468" y="911"/>
                </a:lnTo>
                <a:lnTo>
                  <a:pt x="2498" y="906"/>
                </a:lnTo>
                <a:lnTo>
                  <a:pt x="2470" y="913"/>
                </a:lnTo>
                <a:lnTo>
                  <a:pt x="2491" y="907"/>
                </a:lnTo>
                <a:lnTo>
                  <a:pt x="2467" y="916"/>
                </a:lnTo>
                <a:lnTo>
                  <a:pt x="2436" y="931"/>
                </a:lnTo>
                <a:lnTo>
                  <a:pt x="2400" y="951"/>
                </a:lnTo>
                <a:lnTo>
                  <a:pt x="2357" y="977"/>
                </a:lnTo>
                <a:lnTo>
                  <a:pt x="2312" y="1007"/>
                </a:lnTo>
                <a:lnTo>
                  <a:pt x="2261" y="1042"/>
                </a:lnTo>
                <a:lnTo>
                  <a:pt x="2208" y="1079"/>
                </a:lnTo>
                <a:lnTo>
                  <a:pt x="2094" y="1163"/>
                </a:lnTo>
                <a:lnTo>
                  <a:pt x="1973" y="1255"/>
                </a:lnTo>
                <a:lnTo>
                  <a:pt x="1849" y="1352"/>
                </a:lnTo>
                <a:lnTo>
                  <a:pt x="1723" y="1449"/>
                </a:lnTo>
                <a:lnTo>
                  <a:pt x="1599" y="1543"/>
                </a:lnTo>
                <a:lnTo>
                  <a:pt x="1481" y="1630"/>
                </a:lnTo>
                <a:lnTo>
                  <a:pt x="1424" y="1671"/>
                </a:lnTo>
                <a:lnTo>
                  <a:pt x="1369" y="1708"/>
                </a:lnTo>
                <a:lnTo>
                  <a:pt x="1317" y="1742"/>
                </a:lnTo>
                <a:lnTo>
                  <a:pt x="1266" y="1773"/>
                </a:lnTo>
                <a:lnTo>
                  <a:pt x="1216" y="1801"/>
                </a:lnTo>
                <a:lnTo>
                  <a:pt x="1169" y="1823"/>
                </a:lnTo>
                <a:lnTo>
                  <a:pt x="1136" y="1837"/>
                </a:lnTo>
                <a:cubicBezTo>
                  <a:pt x="1130" y="1840"/>
                  <a:pt x="1123" y="1842"/>
                  <a:pt x="1116" y="1843"/>
                </a:cubicBezTo>
                <a:lnTo>
                  <a:pt x="1088" y="1850"/>
                </a:lnTo>
                <a:cubicBezTo>
                  <a:pt x="1078" y="1853"/>
                  <a:pt x="1068" y="1854"/>
                  <a:pt x="1058" y="1855"/>
                </a:cubicBezTo>
                <a:lnTo>
                  <a:pt x="1035" y="1856"/>
                </a:lnTo>
                <a:cubicBezTo>
                  <a:pt x="1016" y="1857"/>
                  <a:pt x="998" y="1854"/>
                  <a:pt x="980" y="1848"/>
                </a:cubicBezTo>
                <a:lnTo>
                  <a:pt x="962" y="1842"/>
                </a:lnTo>
                <a:cubicBezTo>
                  <a:pt x="938" y="1833"/>
                  <a:pt x="916" y="1819"/>
                  <a:pt x="899" y="1799"/>
                </a:cubicBezTo>
                <a:lnTo>
                  <a:pt x="887" y="1786"/>
                </a:lnTo>
                <a:cubicBezTo>
                  <a:pt x="872" y="1769"/>
                  <a:pt x="861" y="1749"/>
                  <a:pt x="855" y="1728"/>
                </a:cubicBezTo>
                <a:lnTo>
                  <a:pt x="850" y="1708"/>
                </a:lnTo>
                <a:cubicBezTo>
                  <a:pt x="846" y="1696"/>
                  <a:pt x="844" y="1683"/>
                  <a:pt x="844" y="1670"/>
                </a:cubicBezTo>
                <a:lnTo>
                  <a:pt x="843" y="1644"/>
                </a:lnTo>
                <a:cubicBezTo>
                  <a:pt x="843" y="1636"/>
                  <a:pt x="844" y="1628"/>
                  <a:pt x="845" y="1620"/>
                </a:cubicBezTo>
                <a:lnTo>
                  <a:pt x="852" y="1574"/>
                </a:lnTo>
                <a:lnTo>
                  <a:pt x="864" y="1528"/>
                </a:lnTo>
                <a:lnTo>
                  <a:pt x="879" y="1478"/>
                </a:lnTo>
                <a:lnTo>
                  <a:pt x="898" y="1427"/>
                </a:lnTo>
                <a:lnTo>
                  <a:pt x="919" y="1373"/>
                </a:lnTo>
                <a:lnTo>
                  <a:pt x="944" y="1316"/>
                </a:lnTo>
                <a:lnTo>
                  <a:pt x="971" y="1255"/>
                </a:lnTo>
                <a:lnTo>
                  <a:pt x="1030" y="1129"/>
                </a:lnTo>
                <a:lnTo>
                  <a:pt x="1096" y="997"/>
                </a:lnTo>
                <a:lnTo>
                  <a:pt x="1163" y="863"/>
                </a:lnTo>
                <a:lnTo>
                  <a:pt x="1230" y="731"/>
                </a:lnTo>
                <a:lnTo>
                  <a:pt x="1294" y="602"/>
                </a:lnTo>
                <a:lnTo>
                  <a:pt x="1351" y="482"/>
                </a:lnTo>
                <a:lnTo>
                  <a:pt x="1376" y="427"/>
                </a:lnTo>
                <a:lnTo>
                  <a:pt x="1398" y="375"/>
                </a:lnTo>
                <a:lnTo>
                  <a:pt x="1416" y="328"/>
                </a:lnTo>
                <a:lnTo>
                  <a:pt x="1431" y="289"/>
                </a:lnTo>
                <a:lnTo>
                  <a:pt x="1442" y="255"/>
                </a:lnTo>
                <a:lnTo>
                  <a:pt x="1448" y="232"/>
                </a:lnTo>
                <a:lnTo>
                  <a:pt x="1452" y="200"/>
                </a:lnTo>
                <a:lnTo>
                  <a:pt x="1451" y="224"/>
                </a:lnTo>
                <a:lnTo>
                  <a:pt x="1450" y="197"/>
                </a:lnTo>
                <a:lnTo>
                  <a:pt x="1456" y="235"/>
                </a:lnTo>
                <a:lnTo>
                  <a:pt x="1451" y="216"/>
                </a:lnTo>
                <a:lnTo>
                  <a:pt x="1483" y="274"/>
                </a:lnTo>
                <a:lnTo>
                  <a:pt x="1471" y="261"/>
                </a:lnTo>
                <a:lnTo>
                  <a:pt x="1520" y="298"/>
                </a:lnTo>
                <a:lnTo>
                  <a:pt x="1504" y="290"/>
                </a:lnTo>
                <a:lnTo>
                  <a:pt x="1532" y="300"/>
                </a:lnTo>
                <a:lnTo>
                  <a:pt x="1514" y="296"/>
                </a:lnTo>
                <a:lnTo>
                  <a:pt x="1545" y="300"/>
                </a:lnTo>
                <a:lnTo>
                  <a:pt x="1543" y="299"/>
                </a:lnTo>
                <a:lnTo>
                  <a:pt x="1533" y="299"/>
                </a:lnTo>
                <a:lnTo>
                  <a:pt x="1520" y="301"/>
                </a:lnTo>
                <a:lnTo>
                  <a:pt x="1501" y="306"/>
                </a:lnTo>
                <a:lnTo>
                  <a:pt x="1446" y="327"/>
                </a:lnTo>
                <a:lnTo>
                  <a:pt x="1378" y="360"/>
                </a:lnTo>
                <a:lnTo>
                  <a:pt x="1300" y="404"/>
                </a:lnTo>
                <a:lnTo>
                  <a:pt x="1211" y="459"/>
                </a:lnTo>
                <a:lnTo>
                  <a:pt x="1116" y="521"/>
                </a:lnTo>
                <a:lnTo>
                  <a:pt x="1014" y="591"/>
                </a:lnTo>
                <a:lnTo>
                  <a:pt x="906" y="668"/>
                </a:lnTo>
                <a:lnTo>
                  <a:pt x="793" y="750"/>
                </a:lnTo>
                <a:lnTo>
                  <a:pt x="676" y="837"/>
                </a:lnTo>
                <a:lnTo>
                  <a:pt x="556" y="928"/>
                </a:lnTo>
                <a:lnTo>
                  <a:pt x="434" y="1022"/>
                </a:lnTo>
                <a:lnTo>
                  <a:pt x="184" y="1215"/>
                </a:lnTo>
                <a:lnTo>
                  <a:pt x="0" y="977"/>
                </a:lnTo>
                <a:close/>
                <a:moveTo>
                  <a:pt x="5207" y="3575"/>
                </a:moveTo>
                <a:lnTo>
                  <a:pt x="5148" y="3038"/>
                </a:lnTo>
                <a:lnTo>
                  <a:pt x="5739" y="3852"/>
                </a:lnTo>
                <a:lnTo>
                  <a:pt x="4733" y="3837"/>
                </a:lnTo>
                <a:lnTo>
                  <a:pt x="5207" y="3575"/>
                </a:lnTo>
                <a:close/>
              </a:path>
            </a:pathLst>
          </a:custGeom>
          <a:solidFill>
            <a:srgbClr val="FFFF00"/>
          </a:solidFill>
          <a:ln w="0" cap="flat">
            <a:solidFill>
              <a:srgbClr val="FFFF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25"/>
          <p:cNvSpPr>
            <a:spLocks noEditPoints="1"/>
          </p:cNvSpPr>
          <p:nvPr/>
        </p:nvSpPr>
        <p:spPr bwMode="auto">
          <a:xfrm>
            <a:off x="1009221" y="1660436"/>
            <a:ext cx="284162" cy="204788"/>
          </a:xfrm>
          <a:custGeom>
            <a:avLst/>
            <a:gdLst>
              <a:gd name="T0" fmla="*/ 1098 w 5813"/>
              <a:gd name="T1" fmla="*/ 126 h 3867"/>
              <a:gd name="T2" fmla="*/ 1592 w 5813"/>
              <a:gd name="T3" fmla="*/ 30 h 3867"/>
              <a:gd name="T4" fmla="*/ 1668 w 5813"/>
              <a:gd name="T5" fmla="*/ 368 h 3867"/>
              <a:gd name="T6" fmla="*/ 1241 w 5813"/>
              <a:gd name="T7" fmla="*/ 1307 h 3867"/>
              <a:gd name="T8" fmla="*/ 1150 w 5813"/>
              <a:gd name="T9" fmla="*/ 1523 h 3867"/>
              <a:gd name="T10" fmla="*/ 1079 w 5813"/>
              <a:gd name="T11" fmla="*/ 1451 h 3867"/>
              <a:gd name="T12" fmla="*/ 1777 w 5813"/>
              <a:gd name="T13" fmla="*/ 985 h 3867"/>
              <a:gd name="T14" fmla="*/ 2395 w 5813"/>
              <a:gd name="T15" fmla="*/ 628 h 3867"/>
              <a:gd name="T16" fmla="*/ 2634 w 5813"/>
              <a:gd name="T17" fmla="*/ 829 h 3867"/>
              <a:gd name="T18" fmla="*/ 2411 w 5813"/>
              <a:gd name="T19" fmla="*/ 1441 h 3867"/>
              <a:gd name="T20" fmla="*/ 2095 w 5813"/>
              <a:gd name="T21" fmla="*/ 2165 h 3867"/>
              <a:gd name="T22" fmla="*/ 1982 w 5813"/>
              <a:gd name="T23" fmla="*/ 2077 h 3867"/>
              <a:gd name="T24" fmla="*/ 2254 w 5813"/>
              <a:gd name="T25" fmla="*/ 1930 h 3867"/>
              <a:gd name="T26" fmla="*/ 3152 w 5813"/>
              <a:gd name="T27" fmla="*/ 1314 h 3867"/>
              <a:gd name="T28" fmla="*/ 3525 w 5813"/>
              <a:gd name="T29" fmla="*/ 1310 h 3867"/>
              <a:gd name="T30" fmla="*/ 3509 w 5813"/>
              <a:gd name="T31" fmla="*/ 1706 h 3867"/>
              <a:gd name="T32" fmla="*/ 3077 w 5813"/>
              <a:gd name="T33" fmla="*/ 2640 h 3867"/>
              <a:gd name="T34" fmla="*/ 3002 w 5813"/>
              <a:gd name="T35" fmla="*/ 2724 h 3867"/>
              <a:gd name="T36" fmla="*/ 3014 w 5813"/>
              <a:gd name="T37" fmla="*/ 2658 h 3867"/>
              <a:gd name="T38" fmla="*/ 3886 w 5813"/>
              <a:gd name="T39" fmla="*/ 2058 h 3867"/>
              <a:gd name="T40" fmla="*/ 4324 w 5813"/>
              <a:gd name="T41" fmla="*/ 1859 h 3867"/>
              <a:gd name="T42" fmla="*/ 4508 w 5813"/>
              <a:gd name="T43" fmla="*/ 2118 h 3867"/>
              <a:gd name="T44" fmla="*/ 4166 w 5813"/>
              <a:gd name="T45" fmla="*/ 2926 h 3867"/>
              <a:gd name="T46" fmla="*/ 3972 w 5813"/>
              <a:gd name="T47" fmla="*/ 3389 h 3867"/>
              <a:gd name="T48" fmla="*/ 3860 w 5813"/>
              <a:gd name="T49" fmla="*/ 3315 h 3867"/>
              <a:gd name="T50" fmla="*/ 4225 w 5813"/>
              <a:gd name="T51" fmla="*/ 3115 h 3867"/>
              <a:gd name="T52" fmla="*/ 5090 w 5813"/>
              <a:gd name="T53" fmla="*/ 2540 h 3867"/>
              <a:gd name="T54" fmla="*/ 5399 w 5813"/>
              <a:gd name="T55" fmla="*/ 2516 h 3867"/>
              <a:gd name="T56" fmla="*/ 5471 w 5813"/>
              <a:gd name="T57" fmla="*/ 2876 h 3867"/>
              <a:gd name="T58" fmla="*/ 5321 w 5813"/>
              <a:gd name="T59" fmla="*/ 3376 h 3867"/>
              <a:gd name="T60" fmla="*/ 5071 w 5813"/>
              <a:gd name="T61" fmla="*/ 3560 h 3867"/>
              <a:gd name="T62" fmla="*/ 5095 w 5813"/>
              <a:gd name="T63" fmla="*/ 3056 h 3867"/>
              <a:gd name="T64" fmla="*/ 5218 w 5813"/>
              <a:gd name="T65" fmla="*/ 2752 h 3867"/>
              <a:gd name="T66" fmla="*/ 5298 w 5813"/>
              <a:gd name="T67" fmla="*/ 2780 h 3867"/>
              <a:gd name="T68" fmla="*/ 4739 w 5813"/>
              <a:gd name="T69" fmla="*/ 3124 h 3867"/>
              <a:gd name="T70" fmla="*/ 3984 w 5813"/>
              <a:gd name="T71" fmla="*/ 3593 h 3867"/>
              <a:gd name="T72" fmla="*/ 3689 w 5813"/>
              <a:gd name="T73" fmla="*/ 3491 h 3867"/>
              <a:gd name="T74" fmla="*/ 3759 w 5813"/>
              <a:gd name="T75" fmla="*/ 3092 h 3867"/>
              <a:gd name="T76" fmla="*/ 4183 w 5813"/>
              <a:gd name="T77" fmla="*/ 2176 h 3867"/>
              <a:gd name="T78" fmla="*/ 4231 w 5813"/>
              <a:gd name="T79" fmla="*/ 2118 h 3867"/>
              <a:gd name="T80" fmla="*/ 4198 w 5813"/>
              <a:gd name="T81" fmla="*/ 2215 h 3867"/>
              <a:gd name="T82" fmla="*/ 3303 w 5813"/>
              <a:gd name="T83" fmla="*/ 2833 h 3867"/>
              <a:gd name="T84" fmla="*/ 2869 w 5813"/>
              <a:gd name="T85" fmla="*/ 2986 h 3867"/>
              <a:gd name="T86" fmla="*/ 2750 w 5813"/>
              <a:gd name="T87" fmla="*/ 2675 h 3867"/>
              <a:gd name="T88" fmla="*/ 3136 w 5813"/>
              <a:gd name="T89" fmla="*/ 1810 h 3867"/>
              <a:gd name="T90" fmla="*/ 3271 w 5813"/>
              <a:gd name="T91" fmla="*/ 1439 h 3867"/>
              <a:gd name="T92" fmla="*/ 3383 w 5813"/>
              <a:gd name="T93" fmla="*/ 1540 h 3867"/>
              <a:gd name="T94" fmla="*/ 2772 w 5813"/>
              <a:gd name="T95" fmla="*/ 1931 h 3867"/>
              <a:gd name="T96" fmla="*/ 2062 w 5813"/>
              <a:gd name="T97" fmla="*/ 2369 h 3867"/>
              <a:gd name="T98" fmla="*/ 1797 w 5813"/>
              <a:gd name="T99" fmla="*/ 2198 h 3867"/>
              <a:gd name="T100" fmla="*/ 1960 w 5813"/>
              <a:gd name="T101" fmla="*/ 1683 h 3867"/>
              <a:gd name="T102" fmla="*/ 2327 w 5813"/>
              <a:gd name="T103" fmla="*/ 875 h 3867"/>
              <a:gd name="T104" fmla="*/ 2394 w 5813"/>
              <a:gd name="T105" fmla="*/ 916 h 3867"/>
              <a:gd name="T106" fmla="*/ 2229 w 5813"/>
              <a:gd name="T107" fmla="*/ 1037 h 3867"/>
              <a:gd name="T108" fmla="*/ 1321 w 5813"/>
              <a:gd name="T109" fmla="*/ 1664 h 3867"/>
              <a:gd name="T110" fmla="*/ 916 w 5813"/>
              <a:gd name="T111" fmla="*/ 1705 h 3867"/>
              <a:gd name="T112" fmla="*/ 902 w 5813"/>
              <a:gd name="T113" fmla="*/ 1344 h 3867"/>
              <a:gd name="T114" fmla="*/ 1331 w 5813"/>
              <a:gd name="T115" fmla="*/ 413 h 3867"/>
              <a:gd name="T116" fmla="*/ 1395 w 5813"/>
              <a:gd name="T117" fmla="*/ 226 h 3867"/>
              <a:gd name="T118" fmla="*/ 1437 w 5813"/>
              <a:gd name="T119" fmla="*/ 304 h 3867"/>
              <a:gd name="T120" fmla="*/ 531 w 5813"/>
              <a:gd name="T121" fmla="*/ 852 h 3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3" h="3867">
                <a:moveTo>
                  <a:pt x="0" y="865"/>
                </a:moveTo>
                <a:lnTo>
                  <a:pt x="239" y="692"/>
                </a:lnTo>
                <a:lnTo>
                  <a:pt x="357" y="608"/>
                </a:lnTo>
                <a:lnTo>
                  <a:pt x="474" y="525"/>
                </a:lnTo>
                <a:lnTo>
                  <a:pt x="588" y="447"/>
                </a:lnTo>
                <a:lnTo>
                  <a:pt x="698" y="371"/>
                </a:lnTo>
                <a:lnTo>
                  <a:pt x="805" y="301"/>
                </a:lnTo>
                <a:lnTo>
                  <a:pt x="908" y="236"/>
                </a:lnTo>
                <a:lnTo>
                  <a:pt x="1004" y="178"/>
                </a:lnTo>
                <a:lnTo>
                  <a:pt x="1098" y="126"/>
                </a:lnTo>
                <a:lnTo>
                  <a:pt x="1184" y="82"/>
                </a:lnTo>
                <a:lnTo>
                  <a:pt x="1264" y="47"/>
                </a:lnTo>
                <a:lnTo>
                  <a:pt x="1341" y="20"/>
                </a:lnTo>
                <a:lnTo>
                  <a:pt x="1415" y="4"/>
                </a:lnTo>
                <a:lnTo>
                  <a:pt x="1459" y="0"/>
                </a:lnTo>
                <a:lnTo>
                  <a:pt x="1500" y="1"/>
                </a:lnTo>
                <a:cubicBezTo>
                  <a:pt x="1510" y="2"/>
                  <a:pt x="1519" y="4"/>
                  <a:pt x="1528" y="6"/>
                </a:cubicBezTo>
                <a:lnTo>
                  <a:pt x="1547" y="11"/>
                </a:lnTo>
                <a:cubicBezTo>
                  <a:pt x="1557" y="14"/>
                  <a:pt x="1567" y="17"/>
                  <a:pt x="1576" y="22"/>
                </a:cubicBezTo>
                <a:lnTo>
                  <a:pt x="1592" y="30"/>
                </a:lnTo>
                <a:cubicBezTo>
                  <a:pt x="1608" y="38"/>
                  <a:pt x="1623" y="49"/>
                  <a:pt x="1635" y="62"/>
                </a:cubicBezTo>
                <a:lnTo>
                  <a:pt x="1647" y="75"/>
                </a:lnTo>
                <a:cubicBezTo>
                  <a:pt x="1661" y="91"/>
                  <a:pt x="1672" y="109"/>
                  <a:pt x="1679" y="128"/>
                </a:cubicBezTo>
                <a:lnTo>
                  <a:pt x="1685" y="147"/>
                </a:lnTo>
                <a:cubicBezTo>
                  <a:pt x="1690" y="160"/>
                  <a:pt x="1692" y="174"/>
                  <a:pt x="1693" y="187"/>
                </a:cubicBezTo>
                <a:lnTo>
                  <a:pt x="1695" y="212"/>
                </a:lnTo>
                <a:cubicBezTo>
                  <a:pt x="1695" y="220"/>
                  <a:pt x="1695" y="228"/>
                  <a:pt x="1694" y="236"/>
                </a:cubicBezTo>
                <a:lnTo>
                  <a:pt x="1691" y="266"/>
                </a:lnTo>
                <a:lnTo>
                  <a:pt x="1682" y="315"/>
                </a:lnTo>
                <a:lnTo>
                  <a:pt x="1668" y="368"/>
                </a:lnTo>
                <a:lnTo>
                  <a:pt x="1651" y="417"/>
                </a:lnTo>
                <a:lnTo>
                  <a:pt x="1631" y="471"/>
                </a:lnTo>
                <a:lnTo>
                  <a:pt x="1610" y="525"/>
                </a:lnTo>
                <a:lnTo>
                  <a:pt x="1585" y="583"/>
                </a:lnTo>
                <a:lnTo>
                  <a:pt x="1532" y="699"/>
                </a:lnTo>
                <a:lnTo>
                  <a:pt x="1472" y="824"/>
                </a:lnTo>
                <a:lnTo>
                  <a:pt x="1411" y="949"/>
                </a:lnTo>
                <a:lnTo>
                  <a:pt x="1350" y="1074"/>
                </a:lnTo>
                <a:lnTo>
                  <a:pt x="1292" y="1195"/>
                </a:lnTo>
                <a:lnTo>
                  <a:pt x="1241" y="1307"/>
                </a:lnTo>
                <a:lnTo>
                  <a:pt x="1219" y="1359"/>
                </a:lnTo>
                <a:lnTo>
                  <a:pt x="1200" y="1406"/>
                </a:lnTo>
                <a:lnTo>
                  <a:pt x="1183" y="1451"/>
                </a:lnTo>
                <a:lnTo>
                  <a:pt x="1170" y="1488"/>
                </a:lnTo>
                <a:lnTo>
                  <a:pt x="1160" y="1523"/>
                </a:lnTo>
                <a:lnTo>
                  <a:pt x="1157" y="1545"/>
                </a:lnTo>
                <a:lnTo>
                  <a:pt x="1156" y="1561"/>
                </a:lnTo>
                <a:lnTo>
                  <a:pt x="1156" y="1537"/>
                </a:lnTo>
                <a:lnTo>
                  <a:pt x="1158" y="1562"/>
                </a:lnTo>
                <a:lnTo>
                  <a:pt x="1150" y="1523"/>
                </a:lnTo>
                <a:lnTo>
                  <a:pt x="1156" y="1542"/>
                </a:lnTo>
                <a:lnTo>
                  <a:pt x="1125" y="1489"/>
                </a:lnTo>
                <a:lnTo>
                  <a:pt x="1137" y="1502"/>
                </a:lnTo>
                <a:lnTo>
                  <a:pt x="1079" y="1463"/>
                </a:lnTo>
                <a:lnTo>
                  <a:pt x="1096" y="1469"/>
                </a:lnTo>
                <a:lnTo>
                  <a:pt x="1044" y="1460"/>
                </a:lnTo>
                <a:lnTo>
                  <a:pt x="1066" y="1460"/>
                </a:lnTo>
                <a:lnTo>
                  <a:pt x="1038" y="1463"/>
                </a:lnTo>
                <a:lnTo>
                  <a:pt x="1066" y="1457"/>
                </a:lnTo>
                <a:lnTo>
                  <a:pt x="1079" y="1451"/>
                </a:lnTo>
                <a:lnTo>
                  <a:pt x="1103" y="1440"/>
                </a:lnTo>
                <a:lnTo>
                  <a:pt x="1136" y="1423"/>
                </a:lnTo>
                <a:lnTo>
                  <a:pt x="1175" y="1401"/>
                </a:lnTo>
                <a:lnTo>
                  <a:pt x="1217" y="1376"/>
                </a:lnTo>
                <a:lnTo>
                  <a:pt x="1265" y="1346"/>
                </a:lnTo>
                <a:lnTo>
                  <a:pt x="1314" y="1313"/>
                </a:lnTo>
                <a:lnTo>
                  <a:pt x="1424" y="1238"/>
                </a:lnTo>
                <a:lnTo>
                  <a:pt x="1538" y="1156"/>
                </a:lnTo>
                <a:lnTo>
                  <a:pt x="1658" y="1071"/>
                </a:lnTo>
                <a:lnTo>
                  <a:pt x="1777" y="985"/>
                </a:lnTo>
                <a:lnTo>
                  <a:pt x="1894" y="901"/>
                </a:lnTo>
                <a:lnTo>
                  <a:pt x="2008" y="824"/>
                </a:lnTo>
                <a:lnTo>
                  <a:pt x="2062" y="788"/>
                </a:lnTo>
                <a:lnTo>
                  <a:pt x="2116" y="754"/>
                </a:lnTo>
                <a:lnTo>
                  <a:pt x="2165" y="724"/>
                </a:lnTo>
                <a:lnTo>
                  <a:pt x="2213" y="697"/>
                </a:lnTo>
                <a:lnTo>
                  <a:pt x="2259" y="674"/>
                </a:lnTo>
                <a:lnTo>
                  <a:pt x="2303" y="654"/>
                </a:lnTo>
                <a:lnTo>
                  <a:pt x="2348" y="638"/>
                </a:lnTo>
                <a:lnTo>
                  <a:pt x="2395" y="628"/>
                </a:lnTo>
                <a:cubicBezTo>
                  <a:pt x="2405" y="626"/>
                  <a:pt x="2414" y="625"/>
                  <a:pt x="2424" y="625"/>
                </a:cubicBezTo>
                <a:lnTo>
                  <a:pt x="2446" y="625"/>
                </a:lnTo>
                <a:cubicBezTo>
                  <a:pt x="2464" y="625"/>
                  <a:pt x="2482" y="628"/>
                  <a:pt x="2499" y="634"/>
                </a:cubicBezTo>
                <a:lnTo>
                  <a:pt x="2516" y="641"/>
                </a:lnTo>
                <a:cubicBezTo>
                  <a:pt x="2538" y="649"/>
                  <a:pt x="2558" y="662"/>
                  <a:pt x="2574" y="680"/>
                </a:cubicBezTo>
                <a:lnTo>
                  <a:pt x="2586" y="693"/>
                </a:lnTo>
                <a:cubicBezTo>
                  <a:pt x="2600" y="708"/>
                  <a:pt x="2611" y="726"/>
                  <a:pt x="2618" y="746"/>
                </a:cubicBezTo>
                <a:lnTo>
                  <a:pt x="2624" y="765"/>
                </a:lnTo>
                <a:cubicBezTo>
                  <a:pt x="2629" y="778"/>
                  <a:pt x="2631" y="791"/>
                  <a:pt x="2632" y="804"/>
                </a:cubicBezTo>
                <a:lnTo>
                  <a:pt x="2634" y="829"/>
                </a:lnTo>
                <a:cubicBezTo>
                  <a:pt x="2634" y="837"/>
                  <a:pt x="2634" y="845"/>
                  <a:pt x="2633" y="853"/>
                </a:cubicBezTo>
                <a:lnTo>
                  <a:pt x="2630" y="883"/>
                </a:lnTo>
                <a:lnTo>
                  <a:pt x="2621" y="933"/>
                </a:lnTo>
                <a:lnTo>
                  <a:pt x="2606" y="985"/>
                </a:lnTo>
                <a:lnTo>
                  <a:pt x="2590" y="1034"/>
                </a:lnTo>
                <a:lnTo>
                  <a:pt x="2570" y="1088"/>
                </a:lnTo>
                <a:lnTo>
                  <a:pt x="2549" y="1142"/>
                </a:lnTo>
                <a:lnTo>
                  <a:pt x="2524" y="1200"/>
                </a:lnTo>
                <a:lnTo>
                  <a:pt x="2470" y="1317"/>
                </a:lnTo>
                <a:lnTo>
                  <a:pt x="2411" y="1441"/>
                </a:lnTo>
                <a:lnTo>
                  <a:pt x="2349" y="1567"/>
                </a:lnTo>
                <a:lnTo>
                  <a:pt x="2288" y="1692"/>
                </a:lnTo>
                <a:lnTo>
                  <a:pt x="2231" y="1812"/>
                </a:lnTo>
                <a:lnTo>
                  <a:pt x="2179" y="1924"/>
                </a:lnTo>
                <a:lnTo>
                  <a:pt x="2158" y="1975"/>
                </a:lnTo>
                <a:lnTo>
                  <a:pt x="2138" y="2024"/>
                </a:lnTo>
                <a:lnTo>
                  <a:pt x="2121" y="2068"/>
                </a:lnTo>
                <a:lnTo>
                  <a:pt x="2109" y="2105"/>
                </a:lnTo>
                <a:lnTo>
                  <a:pt x="2100" y="2138"/>
                </a:lnTo>
                <a:lnTo>
                  <a:pt x="2095" y="2165"/>
                </a:lnTo>
                <a:lnTo>
                  <a:pt x="2094" y="2179"/>
                </a:lnTo>
                <a:lnTo>
                  <a:pt x="2095" y="2155"/>
                </a:lnTo>
                <a:lnTo>
                  <a:pt x="2096" y="2180"/>
                </a:lnTo>
                <a:lnTo>
                  <a:pt x="2088" y="2140"/>
                </a:lnTo>
                <a:lnTo>
                  <a:pt x="2095" y="2159"/>
                </a:lnTo>
                <a:lnTo>
                  <a:pt x="2063" y="2106"/>
                </a:lnTo>
                <a:lnTo>
                  <a:pt x="2075" y="2119"/>
                </a:lnTo>
                <a:lnTo>
                  <a:pt x="2017" y="2080"/>
                </a:lnTo>
                <a:lnTo>
                  <a:pt x="2035" y="2087"/>
                </a:lnTo>
                <a:lnTo>
                  <a:pt x="1982" y="2077"/>
                </a:lnTo>
                <a:lnTo>
                  <a:pt x="2005" y="2077"/>
                </a:lnTo>
                <a:lnTo>
                  <a:pt x="1976" y="2080"/>
                </a:lnTo>
                <a:lnTo>
                  <a:pt x="2004" y="2075"/>
                </a:lnTo>
                <a:lnTo>
                  <a:pt x="2017" y="2069"/>
                </a:lnTo>
                <a:lnTo>
                  <a:pt x="2042" y="2058"/>
                </a:lnTo>
                <a:lnTo>
                  <a:pt x="2075" y="2041"/>
                </a:lnTo>
                <a:lnTo>
                  <a:pt x="2113" y="2019"/>
                </a:lnTo>
                <a:lnTo>
                  <a:pt x="2156" y="1993"/>
                </a:lnTo>
                <a:lnTo>
                  <a:pt x="2203" y="1963"/>
                </a:lnTo>
                <a:lnTo>
                  <a:pt x="2254" y="1930"/>
                </a:lnTo>
                <a:lnTo>
                  <a:pt x="2363" y="1855"/>
                </a:lnTo>
                <a:lnTo>
                  <a:pt x="2477" y="1774"/>
                </a:lnTo>
                <a:lnTo>
                  <a:pt x="2596" y="1688"/>
                </a:lnTo>
                <a:lnTo>
                  <a:pt x="2716" y="1602"/>
                </a:lnTo>
                <a:lnTo>
                  <a:pt x="2833" y="1518"/>
                </a:lnTo>
                <a:lnTo>
                  <a:pt x="2947" y="1441"/>
                </a:lnTo>
                <a:lnTo>
                  <a:pt x="3002" y="1405"/>
                </a:lnTo>
                <a:lnTo>
                  <a:pt x="3053" y="1372"/>
                </a:lnTo>
                <a:lnTo>
                  <a:pt x="3103" y="1341"/>
                </a:lnTo>
                <a:lnTo>
                  <a:pt x="3152" y="1314"/>
                </a:lnTo>
                <a:lnTo>
                  <a:pt x="3198" y="1291"/>
                </a:lnTo>
                <a:lnTo>
                  <a:pt x="3242" y="1271"/>
                </a:lnTo>
                <a:lnTo>
                  <a:pt x="3286" y="1255"/>
                </a:lnTo>
                <a:lnTo>
                  <a:pt x="3334" y="1245"/>
                </a:lnTo>
                <a:cubicBezTo>
                  <a:pt x="3343" y="1243"/>
                  <a:pt x="3353" y="1242"/>
                  <a:pt x="3362" y="1242"/>
                </a:cubicBezTo>
                <a:lnTo>
                  <a:pt x="3385" y="1242"/>
                </a:lnTo>
                <a:cubicBezTo>
                  <a:pt x="3403" y="1242"/>
                  <a:pt x="3420" y="1245"/>
                  <a:pt x="3437" y="1251"/>
                </a:cubicBezTo>
                <a:lnTo>
                  <a:pt x="3455" y="1258"/>
                </a:lnTo>
                <a:cubicBezTo>
                  <a:pt x="3477" y="1266"/>
                  <a:pt x="3497" y="1279"/>
                  <a:pt x="3513" y="1297"/>
                </a:cubicBezTo>
                <a:lnTo>
                  <a:pt x="3525" y="1310"/>
                </a:lnTo>
                <a:cubicBezTo>
                  <a:pt x="3539" y="1325"/>
                  <a:pt x="3550" y="1343"/>
                  <a:pt x="3556" y="1363"/>
                </a:cubicBezTo>
                <a:lnTo>
                  <a:pt x="3563" y="1382"/>
                </a:lnTo>
                <a:cubicBezTo>
                  <a:pt x="3567" y="1395"/>
                  <a:pt x="3570" y="1408"/>
                  <a:pt x="3571" y="1421"/>
                </a:cubicBezTo>
                <a:lnTo>
                  <a:pt x="3572" y="1446"/>
                </a:lnTo>
                <a:cubicBezTo>
                  <a:pt x="3573" y="1454"/>
                  <a:pt x="3573" y="1462"/>
                  <a:pt x="3572" y="1470"/>
                </a:cubicBezTo>
                <a:lnTo>
                  <a:pt x="3569" y="1500"/>
                </a:lnTo>
                <a:lnTo>
                  <a:pt x="3560" y="1550"/>
                </a:lnTo>
                <a:lnTo>
                  <a:pt x="3545" y="1602"/>
                </a:lnTo>
                <a:lnTo>
                  <a:pt x="3529" y="1652"/>
                </a:lnTo>
                <a:lnTo>
                  <a:pt x="3509" y="1706"/>
                </a:lnTo>
                <a:lnTo>
                  <a:pt x="3487" y="1759"/>
                </a:lnTo>
                <a:lnTo>
                  <a:pt x="3462" y="1817"/>
                </a:lnTo>
                <a:lnTo>
                  <a:pt x="3409" y="1934"/>
                </a:lnTo>
                <a:lnTo>
                  <a:pt x="3349" y="2059"/>
                </a:lnTo>
                <a:lnTo>
                  <a:pt x="3288" y="2184"/>
                </a:lnTo>
                <a:lnTo>
                  <a:pt x="3227" y="2309"/>
                </a:lnTo>
                <a:lnTo>
                  <a:pt x="3169" y="2430"/>
                </a:lnTo>
                <a:lnTo>
                  <a:pt x="3119" y="2541"/>
                </a:lnTo>
                <a:lnTo>
                  <a:pt x="3096" y="2593"/>
                </a:lnTo>
                <a:lnTo>
                  <a:pt x="3077" y="2640"/>
                </a:lnTo>
                <a:lnTo>
                  <a:pt x="3060" y="2685"/>
                </a:lnTo>
                <a:lnTo>
                  <a:pt x="3048" y="2723"/>
                </a:lnTo>
                <a:lnTo>
                  <a:pt x="3038" y="2757"/>
                </a:lnTo>
                <a:lnTo>
                  <a:pt x="3034" y="2780"/>
                </a:lnTo>
                <a:lnTo>
                  <a:pt x="3033" y="2796"/>
                </a:lnTo>
                <a:lnTo>
                  <a:pt x="3034" y="2772"/>
                </a:lnTo>
                <a:lnTo>
                  <a:pt x="3035" y="2797"/>
                </a:lnTo>
                <a:lnTo>
                  <a:pt x="3027" y="2758"/>
                </a:lnTo>
                <a:lnTo>
                  <a:pt x="3034" y="2777"/>
                </a:lnTo>
                <a:lnTo>
                  <a:pt x="3002" y="2724"/>
                </a:lnTo>
                <a:lnTo>
                  <a:pt x="3014" y="2737"/>
                </a:lnTo>
                <a:lnTo>
                  <a:pt x="2956" y="2698"/>
                </a:lnTo>
                <a:lnTo>
                  <a:pt x="2974" y="2704"/>
                </a:lnTo>
                <a:lnTo>
                  <a:pt x="2921" y="2695"/>
                </a:lnTo>
                <a:lnTo>
                  <a:pt x="2944" y="2695"/>
                </a:lnTo>
                <a:lnTo>
                  <a:pt x="2915" y="2698"/>
                </a:lnTo>
                <a:lnTo>
                  <a:pt x="2943" y="2692"/>
                </a:lnTo>
                <a:lnTo>
                  <a:pt x="2956" y="2686"/>
                </a:lnTo>
                <a:lnTo>
                  <a:pt x="2981" y="2675"/>
                </a:lnTo>
                <a:lnTo>
                  <a:pt x="3014" y="2658"/>
                </a:lnTo>
                <a:lnTo>
                  <a:pt x="3052" y="2636"/>
                </a:lnTo>
                <a:lnTo>
                  <a:pt x="3095" y="2611"/>
                </a:lnTo>
                <a:lnTo>
                  <a:pt x="3142" y="2581"/>
                </a:lnTo>
                <a:lnTo>
                  <a:pt x="3193" y="2547"/>
                </a:lnTo>
                <a:lnTo>
                  <a:pt x="3302" y="2473"/>
                </a:lnTo>
                <a:lnTo>
                  <a:pt x="3416" y="2391"/>
                </a:lnTo>
                <a:lnTo>
                  <a:pt x="3535" y="2305"/>
                </a:lnTo>
                <a:lnTo>
                  <a:pt x="3655" y="2219"/>
                </a:lnTo>
                <a:lnTo>
                  <a:pt x="3772" y="2136"/>
                </a:lnTo>
                <a:lnTo>
                  <a:pt x="3886" y="2058"/>
                </a:lnTo>
                <a:lnTo>
                  <a:pt x="3941" y="2022"/>
                </a:lnTo>
                <a:lnTo>
                  <a:pt x="3992" y="1989"/>
                </a:lnTo>
                <a:lnTo>
                  <a:pt x="4042" y="1959"/>
                </a:lnTo>
                <a:lnTo>
                  <a:pt x="4091" y="1931"/>
                </a:lnTo>
                <a:lnTo>
                  <a:pt x="4137" y="1908"/>
                </a:lnTo>
                <a:lnTo>
                  <a:pt x="4181" y="1889"/>
                </a:lnTo>
                <a:lnTo>
                  <a:pt x="4225" y="1873"/>
                </a:lnTo>
                <a:lnTo>
                  <a:pt x="4273" y="1862"/>
                </a:lnTo>
                <a:cubicBezTo>
                  <a:pt x="4282" y="1860"/>
                  <a:pt x="4292" y="1859"/>
                  <a:pt x="4301" y="1859"/>
                </a:cubicBezTo>
                <a:lnTo>
                  <a:pt x="4324" y="1859"/>
                </a:lnTo>
                <a:cubicBezTo>
                  <a:pt x="4342" y="1859"/>
                  <a:pt x="4359" y="1863"/>
                  <a:pt x="4376" y="1869"/>
                </a:cubicBezTo>
                <a:lnTo>
                  <a:pt x="4394" y="1875"/>
                </a:lnTo>
                <a:cubicBezTo>
                  <a:pt x="4416" y="1884"/>
                  <a:pt x="4436" y="1897"/>
                  <a:pt x="4452" y="1914"/>
                </a:cubicBezTo>
                <a:lnTo>
                  <a:pt x="4464" y="1927"/>
                </a:lnTo>
                <a:cubicBezTo>
                  <a:pt x="4478" y="1943"/>
                  <a:pt x="4489" y="1961"/>
                  <a:pt x="4495" y="1980"/>
                </a:cubicBezTo>
                <a:lnTo>
                  <a:pt x="4502" y="1999"/>
                </a:lnTo>
                <a:cubicBezTo>
                  <a:pt x="4506" y="2012"/>
                  <a:pt x="4509" y="2026"/>
                  <a:pt x="4510" y="2039"/>
                </a:cubicBezTo>
                <a:lnTo>
                  <a:pt x="4511" y="2064"/>
                </a:lnTo>
                <a:cubicBezTo>
                  <a:pt x="4512" y="2072"/>
                  <a:pt x="4512" y="2080"/>
                  <a:pt x="4511" y="2088"/>
                </a:cubicBezTo>
                <a:lnTo>
                  <a:pt x="4508" y="2118"/>
                </a:lnTo>
                <a:lnTo>
                  <a:pt x="4498" y="2169"/>
                </a:lnTo>
                <a:lnTo>
                  <a:pt x="4485" y="2218"/>
                </a:lnTo>
                <a:lnTo>
                  <a:pt x="4468" y="2269"/>
                </a:lnTo>
                <a:lnTo>
                  <a:pt x="4448" y="2323"/>
                </a:lnTo>
                <a:lnTo>
                  <a:pt x="4425" y="2378"/>
                </a:lnTo>
                <a:lnTo>
                  <a:pt x="4401" y="2434"/>
                </a:lnTo>
                <a:lnTo>
                  <a:pt x="4347" y="2552"/>
                </a:lnTo>
                <a:lnTo>
                  <a:pt x="4288" y="2676"/>
                </a:lnTo>
                <a:lnTo>
                  <a:pt x="4227" y="2802"/>
                </a:lnTo>
                <a:lnTo>
                  <a:pt x="4166" y="2926"/>
                </a:lnTo>
                <a:lnTo>
                  <a:pt x="4108" y="3047"/>
                </a:lnTo>
                <a:lnTo>
                  <a:pt x="4057" y="3159"/>
                </a:lnTo>
                <a:lnTo>
                  <a:pt x="4035" y="3210"/>
                </a:lnTo>
                <a:lnTo>
                  <a:pt x="4015" y="3259"/>
                </a:lnTo>
                <a:lnTo>
                  <a:pt x="3999" y="3303"/>
                </a:lnTo>
                <a:lnTo>
                  <a:pt x="3986" y="3340"/>
                </a:lnTo>
                <a:lnTo>
                  <a:pt x="3977" y="3373"/>
                </a:lnTo>
                <a:lnTo>
                  <a:pt x="3972" y="3399"/>
                </a:lnTo>
                <a:lnTo>
                  <a:pt x="3972" y="3413"/>
                </a:lnTo>
                <a:lnTo>
                  <a:pt x="3972" y="3389"/>
                </a:lnTo>
                <a:lnTo>
                  <a:pt x="3974" y="3414"/>
                </a:lnTo>
                <a:lnTo>
                  <a:pt x="3966" y="3375"/>
                </a:lnTo>
                <a:lnTo>
                  <a:pt x="3972" y="3394"/>
                </a:lnTo>
                <a:lnTo>
                  <a:pt x="3941" y="3341"/>
                </a:lnTo>
                <a:lnTo>
                  <a:pt x="3953" y="3354"/>
                </a:lnTo>
                <a:lnTo>
                  <a:pt x="3895" y="3315"/>
                </a:lnTo>
                <a:lnTo>
                  <a:pt x="3912" y="3321"/>
                </a:lnTo>
                <a:lnTo>
                  <a:pt x="3867" y="3312"/>
                </a:lnTo>
                <a:lnTo>
                  <a:pt x="3889" y="3313"/>
                </a:lnTo>
                <a:lnTo>
                  <a:pt x="3860" y="3315"/>
                </a:lnTo>
                <a:lnTo>
                  <a:pt x="3887" y="3311"/>
                </a:lnTo>
                <a:lnTo>
                  <a:pt x="3865" y="3316"/>
                </a:lnTo>
                <a:lnTo>
                  <a:pt x="3896" y="3306"/>
                </a:lnTo>
                <a:lnTo>
                  <a:pt x="3921" y="3296"/>
                </a:lnTo>
                <a:lnTo>
                  <a:pt x="3951" y="3282"/>
                </a:lnTo>
                <a:lnTo>
                  <a:pt x="3988" y="3263"/>
                </a:lnTo>
                <a:lnTo>
                  <a:pt x="4028" y="3240"/>
                </a:lnTo>
                <a:lnTo>
                  <a:pt x="4073" y="3213"/>
                </a:lnTo>
                <a:lnTo>
                  <a:pt x="4121" y="3183"/>
                </a:lnTo>
                <a:lnTo>
                  <a:pt x="4225" y="3115"/>
                </a:lnTo>
                <a:lnTo>
                  <a:pt x="4336" y="3040"/>
                </a:lnTo>
                <a:lnTo>
                  <a:pt x="4450" y="2960"/>
                </a:lnTo>
                <a:lnTo>
                  <a:pt x="4567" y="2878"/>
                </a:lnTo>
                <a:lnTo>
                  <a:pt x="4682" y="2798"/>
                </a:lnTo>
                <a:lnTo>
                  <a:pt x="4794" y="2721"/>
                </a:lnTo>
                <a:lnTo>
                  <a:pt x="4900" y="2651"/>
                </a:lnTo>
                <a:lnTo>
                  <a:pt x="4952" y="2618"/>
                </a:lnTo>
                <a:lnTo>
                  <a:pt x="4999" y="2589"/>
                </a:lnTo>
                <a:lnTo>
                  <a:pt x="5047" y="2562"/>
                </a:lnTo>
                <a:lnTo>
                  <a:pt x="5090" y="2540"/>
                </a:lnTo>
                <a:lnTo>
                  <a:pt x="5135" y="2519"/>
                </a:lnTo>
                <a:lnTo>
                  <a:pt x="5174" y="2504"/>
                </a:lnTo>
                <a:lnTo>
                  <a:pt x="5215" y="2491"/>
                </a:lnTo>
                <a:cubicBezTo>
                  <a:pt x="5224" y="2489"/>
                  <a:pt x="5232" y="2487"/>
                  <a:pt x="5241" y="2486"/>
                </a:cubicBezTo>
                <a:lnTo>
                  <a:pt x="5264" y="2484"/>
                </a:lnTo>
                <a:cubicBezTo>
                  <a:pt x="5275" y="2483"/>
                  <a:pt x="5285" y="2483"/>
                  <a:pt x="5296" y="2484"/>
                </a:cubicBezTo>
                <a:lnTo>
                  <a:pt x="5315" y="2486"/>
                </a:lnTo>
                <a:cubicBezTo>
                  <a:pt x="5325" y="2487"/>
                  <a:pt x="5334" y="2489"/>
                  <a:pt x="5344" y="2492"/>
                </a:cubicBezTo>
                <a:lnTo>
                  <a:pt x="5360" y="2497"/>
                </a:lnTo>
                <a:cubicBezTo>
                  <a:pt x="5374" y="2501"/>
                  <a:pt x="5387" y="2508"/>
                  <a:pt x="5399" y="2516"/>
                </a:cubicBezTo>
                <a:lnTo>
                  <a:pt x="5412" y="2524"/>
                </a:lnTo>
                <a:cubicBezTo>
                  <a:pt x="5425" y="2533"/>
                  <a:pt x="5436" y="2544"/>
                  <a:pt x="5446" y="2556"/>
                </a:cubicBezTo>
                <a:lnTo>
                  <a:pt x="5455" y="2568"/>
                </a:lnTo>
                <a:cubicBezTo>
                  <a:pt x="5465" y="2581"/>
                  <a:pt x="5473" y="2596"/>
                  <a:pt x="5479" y="2613"/>
                </a:cubicBezTo>
                <a:lnTo>
                  <a:pt x="5489" y="2644"/>
                </a:lnTo>
                <a:cubicBezTo>
                  <a:pt x="5494" y="2659"/>
                  <a:pt x="5497" y="2674"/>
                  <a:pt x="5497" y="2690"/>
                </a:cubicBezTo>
                <a:lnTo>
                  <a:pt x="5497" y="2731"/>
                </a:lnTo>
                <a:cubicBezTo>
                  <a:pt x="5498" y="2739"/>
                  <a:pt x="5497" y="2747"/>
                  <a:pt x="5496" y="2755"/>
                </a:cubicBezTo>
                <a:lnTo>
                  <a:pt x="5488" y="2805"/>
                </a:lnTo>
                <a:lnTo>
                  <a:pt x="5471" y="2876"/>
                </a:lnTo>
                <a:lnTo>
                  <a:pt x="5450" y="2945"/>
                </a:lnTo>
                <a:lnTo>
                  <a:pt x="5427" y="3015"/>
                </a:lnTo>
                <a:lnTo>
                  <a:pt x="5378" y="3155"/>
                </a:lnTo>
                <a:lnTo>
                  <a:pt x="5357" y="3220"/>
                </a:lnTo>
                <a:lnTo>
                  <a:pt x="5340" y="3282"/>
                </a:lnTo>
                <a:lnTo>
                  <a:pt x="5329" y="3335"/>
                </a:lnTo>
                <a:lnTo>
                  <a:pt x="5323" y="3381"/>
                </a:lnTo>
                <a:lnTo>
                  <a:pt x="5324" y="3357"/>
                </a:lnTo>
                <a:lnTo>
                  <a:pt x="5326" y="3409"/>
                </a:lnTo>
                <a:lnTo>
                  <a:pt x="5321" y="3376"/>
                </a:lnTo>
                <a:lnTo>
                  <a:pt x="5332" y="3419"/>
                </a:lnTo>
                <a:lnTo>
                  <a:pt x="5321" y="3390"/>
                </a:lnTo>
                <a:lnTo>
                  <a:pt x="5340" y="3427"/>
                </a:lnTo>
                <a:lnTo>
                  <a:pt x="5354" y="3446"/>
                </a:lnTo>
                <a:lnTo>
                  <a:pt x="5372" y="3468"/>
                </a:lnTo>
                <a:lnTo>
                  <a:pt x="5390" y="3486"/>
                </a:lnTo>
                <a:lnTo>
                  <a:pt x="5173" y="3693"/>
                </a:lnTo>
                <a:lnTo>
                  <a:pt x="5138" y="3655"/>
                </a:lnTo>
                <a:lnTo>
                  <a:pt x="5103" y="3611"/>
                </a:lnTo>
                <a:lnTo>
                  <a:pt x="5071" y="3560"/>
                </a:lnTo>
                <a:lnTo>
                  <a:pt x="5052" y="3522"/>
                </a:lnTo>
                <a:cubicBezTo>
                  <a:pt x="5048" y="3513"/>
                  <a:pt x="5044" y="3503"/>
                  <a:pt x="5042" y="3493"/>
                </a:cubicBezTo>
                <a:lnTo>
                  <a:pt x="5031" y="3450"/>
                </a:lnTo>
                <a:cubicBezTo>
                  <a:pt x="5028" y="3439"/>
                  <a:pt x="5026" y="3428"/>
                  <a:pt x="5026" y="3417"/>
                </a:cubicBezTo>
                <a:lnTo>
                  <a:pt x="5025" y="3366"/>
                </a:lnTo>
                <a:cubicBezTo>
                  <a:pt x="5024" y="3358"/>
                  <a:pt x="5025" y="3350"/>
                  <a:pt x="5026" y="3342"/>
                </a:cubicBezTo>
                <a:lnTo>
                  <a:pt x="5035" y="3273"/>
                </a:lnTo>
                <a:lnTo>
                  <a:pt x="5051" y="3200"/>
                </a:lnTo>
                <a:lnTo>
                  <a:pt x="5072" y="3128"/>
                </a:lnTo>
                <a:lnTo>
                  <a:pt x="5095" y="3056"/>
                </a:lnTo>
                <a:lnTo>
                  <a:pt x="5142" y="2920"/>
                </a:lnTo>
                <a:lnTo>
                  <a:pt x="5163" y="2858"/>
                </a:lnTo>
                <a:lnTo>
                  <a:pt x="5180" y="2802"/>
                </a:lnTo>
                <a:lnTo>
                  <a:pt x="5192" y="2760"/>
                </a:lnTo>
                <a:lnTo>
                  <a:pt x="5199" y="2710"/>
                </a:lnTo>
                <a:lnTo>
                  <a:pt x="5197" y="2735"/>
                </a:lnTo>
                <a:lnTo>
                  <a:pt x="5197" y="2693"/>
                </a:lnTo>
                <a:lnTo>
                  <a:pt x="5205" y="2739"/>
                </a:lnTo>
                <a:lnTo>
                  <a:pt x="5194" y="2707"/>
                </a:lnTo>
                <a:lnTo>
                  <a:pt x="5218" y="2752"/>
                </a:lnTo>
                <a:lnTo>
                  <a:pt x="5209" y="2741"/>
                </a:lnTo>
                <a:lnTo>
                  <a:pt x="5243" y="2773"/>
                </a:lnTo>
                <a:lnTo>
                  <a:pt x="5231" y="2764"/>
                </a:lnTo>
                <a:lnTo>
                  <a:pt x="5270" y="2783"/>
                </a:lnTo>
                <a:lnTo>
                  <a:pt x="5254" y="2778"/>
                </a:lnTo>
                <a:lnTo>
                  <a:pt x="5283" y="2784"/>
                </a:lnTo>
                <a:lnTo>
                  <a:pt x="5264" y="2782"/>
                </a:lnTo>
                <a:lnTo>
                  <a:pt x="5296" y="2782"/>
                </a:lnTo>
                <a:lnTo>
                  <a:pt x="5272" y="2785"/>
                </a:lnTo>
                <a:lnTo>
                  <a:pt x="5298" y="2780"/>
                </a:lnTo>
                <a:lnTo>
                  <a:pt x="5283" y="2783"/>
                </a:lnTo>
                <a:lnTo>
                  <a:pt x="5258" y="2793"/>
                </a:lnTo>
                <a:lnTo>
                  <a:pt x="5230" y="2805"/>
                </a:lnTo>
                <a:lnTo>
                  <a:pt x="5194" y="2824"/>
                </a:lnTo>
                <a:lnTo>
                  <a:pt x="5155" y="2846"/>
                </a:lnTo>
                <a:lnTo>
                  <a:pt x="5111" y="2872"/>
                </a:lnTo>
                <a:lnTo>
                  <a:pt x="5065" y="2901"/>
                </a:lnTo>
                <a:lnTo>
                  <a:pt x="4964" y="2968"/>
                </a:lnTo>
                <a:lnTo>
                  <a:pt x="4854" y="3043"/>
                </a:lnTo>
                <a:lnTo>
                  <a:pt x="4739" y="3124"/>
                </a:lnTo>
                <a:lnTo>
                  <a:pt x="4621" y="3206"/>
                </a:lnTo>
                <a:lnTo>
                  <a:pt x="4504" y="3287"/>
                </a:lnTo>
                <a:lnTo>
                  <a:pt x="4389" y="3366"/>
                </a:lnTo>
                <a:lnTo>
                  <a:pt x="4279" y="3438"/>
                </a:lnTo>
                <a:lnTo>
                  <a:pt x="4226" y="3471"/>
                </a:lnTo>
                <a:lnTo>
                  <a:pt x="4175" y="3501"/>
                </a:lnTo>
                <a:lnTo>
                  <a:pt x="4125" y="3529"/>
                </a:lnTo>
                <a:lnTo>
                  <a:pt x="4077" y="3554"/>
                </a:lnTo>
                <a:lnTo>
                  <a:pt x="4029" y="3576"/>
                </a:lnTo>
                <a:lnTo>
                  <a:pt x="3984" y="3593"/>
                </a:lnTo>
                <a:lnTo>
                  <a:pt x="3953" y="3602"/>
                </a:lnTo>
                <a:cubicBezTo>
                  <a:pt x="3946" y="3605"/>
                  <a:pt x="3938" y="3606"/>
                  <a:pt x="3931" y="3607"/>
                </a:cubicBezTo>
                <a:lnTo>
                  <a:pt x="3904" y="3611"/>
                </a:lnTo>
                <a:cubicBezTo>
                  <a:pt x="3894" y="3613"/>
                  <a:pt x="3885" y="3613"/>
                  <a:pt x="3875" y="3613"/>
                </a:cubicBezTo>
                <a:lnTo>
                  <a:pt x="3853" y="3612"/>
                </a:lnTo>
                <a:cubicBezTo>
                  <a:pt x="3838" y="3611"/>
                  <a:pt x="3822" y="3608"/>
                  <a:pt x="3808" y="3603"/>
                </a:cubicBezTo>
                <a:lnTo>
                  <a:pt x="3790" y="3596"/>
                </a:lnTo>
                <a:cubicBezTo>
                  <a:pt x="3768" y="3588"/>
                  <a:pt x="3748" y="3575"/>
                  <a:pt x="3732" y="3557"/>
                </a:cubicBezTo>
                <a:lnTo>
                  <a:pt x="3720" y="3544"/>
                </a:lnTo>
                <a:cubicBezTo>
                  <a:pt x="3706" y="3529"/>
                  <a:pt x="3695" y="3511"/>
                  <a:pt x="3689" y="3491"/>
                </a:cubicBezTo>
                <a:lnTo>
                  <a:pt x="3682" y="3472"/>
                </a:lnTo>
                <a:cubicBezTo>
                  <a:pt x="3678" y="3459"/>
                  <a:pt x="3675" y="3446"/>
                  <a:pt x="3674" y="3432"/>
                </a:cubicBezTo>
                <a:lnTo>
                  <a:pt x="3673" y="3407"/>
                </a:lnTo>
                <a:cubicBezTo>
                  <a:pt x="3672" y="3399"/>
                  <a:pt x="3672" y="3391"/>
                  <a:pt x="3673" y="3384"/>
                </a:cubicBezTo>
                <a:lnTo>
                  <a:pt x="3679" y="3337"/>
                </a:lnTo>
                <a:lnTo>
                  <a:pt x="3688" y="3293"/>
                </a:lnTo>
                <a:lnTo>
                  <a:pt x="3702" y="3247"/>
                </a:lnTo>
                <a:lnTo>
                  <a:pt x="3718" y="3196"/>
                </a:lnTo>
                <a:lnTo>
                  <a:pt x="3738" y="3145"/>
                </a:lnTo>
                <a:lnTo>
                  <a:pt x="3759" y="3092"/>
                </a:lnTo>
                <a:lnTo>
                  <a:pt x="3784" y="3035"/>
                </a:lnTo>
                <a:lnTo>
                  <a:pt x="3838" y="2917"/>
                </a:lnTo>
                <a:lnTo>
                  <a:pt x="3896" y="2794"/>
                </a:lnTo>
                <a:lnTo>
                  <a:pt x="3957" y="2670"/>
                </a:lnTo>
                <a:lnTo>
                  <a:pt x="4018" y="2546"/>
                </a:lnTo>
                <a:lnTo>
                  <a:pt x="4075" y="2427"/>
                </a:lnTo>
                <a:lnTo>
                  <a:pt x="4125" y="2316"/>
                </a:lnTo>
                <a:lnTo>
                  <a:pt x="4148" y="2264"/>
                </a:lnTo>
                <a:lnTo>
                  <a:pt x="4167" y="2217"/>
                </a:lnTo>
                <a:lnTo>
                  <a:pt x="4183" y="2176"/>
                </a:lnTo>
                <a:lnTo>
                  <a:pt x="4195" y="2139"/>
                </a:lnTo>
                <a:lnTo>
                  <a:pt x="4204" y="2107"/>
                </a:lnTo>
                <a:lnTo>
                  <a:pt x="4209" y="2088"/>
                </a:lnTo>
                <a:lnTo>
                  <a:pt x="4212" y="2058"/>
                </a:lnTo>
                <a:lnTo>
                  <a:pt x="4212" y="2082"/>
                </a:lnTo>
                <a:lnTo>
                  <a:pt x="4210" y="2057"/>
                </a:lnTo>
                <a:lnTo>
                  <a:pt x="4218" y="2097"/>
                </a:lnTo>
                <a:lnTo>
                  <a:pt x="4212" y="2078"/>
                </a:lnTo>
                <a:lnTo>
                  <a:pt x="4243" y="2131"/>
                </a:lnTo>
                <a:lnTo>
                  <a:pt x="4231" y="2118"/>
                </a:lnTo>
                <a:lnTo>
                  <a:pt x="4289" y="2157"/>
                </a:lnTo>
                <a:lnTo>
                  <a:pt x="4272" y="2150"/>
                </a:lnTo>
                <a:lnTo>
                  <a:pt x="4324" y="2159"/>
                </a:lnTo>
                <a:lnTo>
                  <a:pt x="4301" y="2159"/>
                </a:lnTo>
                <a:lnTo>
                  <a:pt x="4330" y="2157"/>
                </a:lnTo>
                <a:lnTo>
                  <a:pt x="4322" y="2157"/>
                </a:lnTo>
                <a:lnTo>
                  <a:pt x="4301" y="2163"/>
                </a:lnTo>
                <a:lnTo>
                  <a:pt x="4272" y="2176"/>
                </a:lnTo>
                <a:lnTo>
                  <a:pt x="4237" y="2194"/>
                </a:lnTo>
                <a:lnTo>
                  <a:pt x="4198" y="2215"/>
                </a:lnTo>
                <a:lnTo>
                  <a:pt x="4154" y="2242"/>
                </a:lnTo>
                <a:lnTo>
                  <a:pt x="4105" y="2273"/>
                </a:lnTo>
                <a:lnTo>
                  <a:pt x="4055" y="2306"/>
                </a:lnTo>
                <a:lnTo>
                  <a:pt x="3946" y="2380"/>
                </a:lnTo>
                <a:lnTo>
                  <a:pt x="3830" y="2463"/>
                </a:lnTo>
                <a:lnTo>
                  <a:pt x="3711" y="2549"/>
                </a:lnTo>
                <a:lnTo>
                  <a:pt x="3590" y="2636"/>
                </a:lnTo>
                <a:lnTo>
                  <a:pt x="3471" y="2720"/>
                </a:lnTo>
                <a:lnTo>
                  <a:pt x="3357" y="2798"/>
                </a:lnTo>
                <a:lnTo>
                  <a:pt x="3303" y="2833"/>
                </a:lnTo>
                <a:lnTo>
                  <a:pt x="3250" y="2867"/>
                </a:lnTo>
                <a:lnTo>
                  <a:pt x="3198" y="2899"/>
                </a:lnTo>
                <a:lnTo>
                  <a:pt x="3149" y="2926"/>
                </a:lnTo>
                <a:lnTo>
                  <a:pt x="3101" y="2950"/>
                </a:lnTo>
                <a:lnTo>
                  <a:pt x="3053" y="2971"/>
                </a:lnTo>
                <a:lnTo>
                  <a:pt x="3001" y="2987"/>
                </a:lnTo>
                <a:lnTo>
                  <a:pt x="2973" y="2992"/>
                </a:lnTo>
                <a:cubicBezTo>
                  <a:pt x="2963" y="2994"/>
                  <a:pt x="2954" y="2995"/>
                  <a:pt x="2944" y="2995"/>
                </a:cubicBezTo>
                <a:lnTo>
                  <a:pt x="2921" y="2995"/>
                </a:lnTo>
                <a:cubicBezTo>
                  <a:pt x="2904" y="2995"/>
                  <a:pt x="2886" y="2992"/>
                  <a:pt x="2869" y="2986"/>
                </a:cubicBezTo>
                <a:lnTo>
                  <a:pt x="2852" y="2979"/>
                </a:lnTo>
                <a:cubicBezTo>
                  <a:pt x="2830" y="2971"/>
                  <a:pt x="2810" y="2958"/>
                  <a:pt x="2794" y="2940"/>
                </a:cubicBezTo>
                <a:lnTo>
                  <a:pt x="2782" y="2927"/>
                </a:lnTo>
                <a:cubicBezTo>
                  <a:pt x="2768" y="2912"/>
                  <a:pt x="2757" y="2894"/>
                  <a:pt x="2750" y="2874"/>
                </a:cubicBezTo>
                <a:lnTo>
                  <a:pt x="2744" y="2855"/>
                </a:lnTo>
                <a:cubicBezTo>
                  <a:pt x="2739" y="2842"/>
                  <a:pt x="2737" y="2829"/>
                  <a:pt x="2736" y="2815"/>
                </a:cubicBezTo>
                <a:lnTo>
                  <a:pt x="2734" y="2790"/>
                </a:lnTo>
                <a:cubicBezTo>
                  <a:pt x="2734" y="2782"/>
                  <a:pt x="2734" y="2774"/>
                  <a:pt x="2735" y="2767"/>
                </a:cubicBezTo>
                <a:lnTo>
                  <a:pt x="2740" y="2722"/>
                </a:lnTo>
                <a:lnTo>
                  <a:pt x="2750" y="2675"/>
                </a:lnTo>
                <a:lnTo>
                  <a:pt x="2763" y="2629"/>
                </a:lnTo>
                <a:lnTo>
                  <a:pt x="2780" y="2579"/>
                </a:lnTo>
                <a:lnTo>
                  <a:pt x="2799" y="2529"/>
                </a:lnTo>
                <a:lnTo>
                  <a:pt x="2821" y="2474"/>
                </a:lnTo>
                <a:lnTo>
                  <a:pt x="2845" y="2417"/>
                </a:lnTo>
                <a:lnTo>
                  <a:pt x="2899" y="2300"/>
                </a:lnTo>
                <a:lnTo>
                  <a:pt x="2958" y="2178"/>
                </a:lnTo>
                <a:lnTo>
                  <a:pt x="3018" y="2053"/>
                </a:lnTo>
                <a:lnTo>
                  <a:pt x="3079" y="1928"/>
                </a:lnTo>
                <a:lnTo>
                  <a:pt x="3136" y="1810"/>
                </a:lnTo>
                <a:lnTo>
                  <a:pt x="3187" y="1698"/>
                </a:lnTo>
                <a:lnTo>
                  <a:pt x="3209" y="1648"/>
                </a:lnTo>
                <a:lnTo>
                  <a:pt x="3228" y="1599"/>
                </a:lnTo>
                <a:lnTo>
                  <a:pt x="3244" y="1558"/>
                </a:lnTo>
                <a:lnTo>
                  <a:pt x="3257" y="1520"/>
                </a:lnTo>
                <a:lnTo>
                  <a:pt x="3265" y="1492"/>
                </a:lnTo>
                <a:lnTo>
                  <a:pt x="3270" y="1471"/>
                </a:lnTo>
                <a:lnTo>
                  <a:pt x="3273" y="1441"/>
                </a:lnTo>
                <a:lnTo>
                  <a:pt x="3273" y="1464"/>
                </a:lnTo>
                <a:lnTo>
                  <a:pt x="3271" y="1439"/>
                </a:lnTo>
                <a:lnTo>
                  <a:pt x="3279" y="1479"/>
                </a:lnTo>
                <a:lnTo>
                  <a:pt x="3273" y="1460"/>
                </a:lnTo>
                <a:lnTo>
                  <a:pt x="3304" y="1513"/>
                </a:lnTo>
                <a:lnTo>
                  <a:pt x="3292" y="1500"/>
                </a:lnTo>
                <a:lnTo>
                  <a:pt x="3350" y="1539"/>
                </a:lnTo>
                <a:lnTo>
                  <a:pt x="3333" y="1533"/>
                </a:lnTo>
                <a:lnTo>
                  <a:pt x="3385" y="1542"/>
                </a:lnTo>
                <a:lnTo>
                  <a:pt x="3362" y="1542"/>
                </a:lnTo>
                <a:lnTo>
                  <a:pt x="3391" y="1539"/>
                </a:lnTo>
                <a:lnTo>
                  <a:pt x="3383" y="1540"/>
                </a:lnTo>
                <a:lnTo>
                  <a:pt x="3362" y="1546"/>
                </a:lnTo>
                <a:lnTo>
                  <a:pt x="3333" y="1558"/>
                </a:lnTo>
                <a:lnTo>
                  <a:pt x="3298" y="1576"/>
                </a:lnTo>
                <a:lnTo>
                  <a:pt x="3259" y="1598"/>
                </a:lnTo>
                <a:lnTo>
                  <a:pt x="3215" y="1624"/>
                </a:lnTo>
                <a:lnTo>
                  <a:pt x="3166" y="1655"/>
                </a:lnTo>
                <a:lnTo>
                  <a:pt x="3116" y="1688"/>
                </a:lnTo>
                <a:lnTo>
                  <a:pt x="3007" y="1763"/>
                </a:lnTo>
                <a:lnTo>
                  <a:pt x="2891" y="1845"/>
                </a:lnTo>
                <a:lnTo>
                  <a:pt x="2772" y="1931"/>
                </a:lnTo>
                <a:lnTo>
                  <a:pt x="2651" y="2018"/>
                </a:lnTo>
                <a:lnTo>
                  <a:pt x="2532" y="2103"/>
                </a:lnTo>
                <a:lnTo>
                  <a:pt x="2418" y="2180"/>
                </a:lnTo>
                <a:lnTo>
                  <a:pt x="2364" y="2216"/>
                </a:lnTo>
                <a:lnTo>
                  <a:pt x="2311" y="2250"/>
                </a:lnTo>
                <a:lnTo>
                  <a:pt x="2259" y="2281"/>
                </a:lnTo>
                <a:lnTo>
                  <a:pt x="2210" y="2308"/>
                </a:lnTo>
                <a:lnTo>
                  <a:pt x="2162" y="2332"/>
                </a:lnTo>
                <a:lnTo>
                  <a:pt x="2114" y="2353"/>
                </a:lnTo>
                <a:lnTo>
                  <a:pt x="2062" y="2369"/>
                </a:lnTo>
                <a:lnTo>
                  <a:pt x="2034" y="2375"/>
                </a:lnTo>
                <a:cubicBezTo>
                  <a:pt x="2024" y="2377"/>
                  <a:pt x="2015" y="2377"/>
                  <a:pt x="2005" y="2377"/>
                </a:cubicBezTo>
                <a:lnTo>
                  <a:pt x="1982" y="2377"/>
                </a:lnTo>
                <a:cubicBezTo>
                  <a:pt x="1965" y="2377"/>
                  <a:pt x="1947" y="2374"/>
                  <a:pt x="1930" y="2368"/>
                </a:cubicBezTo>
                <a:lnTo>
                  <a:pt x="1913" y="2362"/>
                </a:lnTo>
                <a:cubicBezTo>
                  <a:pt x="1891" y="2353"/>
                  <a:pt x="1871" y="2340"/>
                  <a:pt x="1855" y="2323"/>
                </a:cubicBezTo>
                <a:lnTo>
                  <a:pt x="1843" y="2310"/>
                </a:lnTo>
                <a:cubicBezTo>
                  <a:pt x="1829" y="2294"/>
                  <a:pt x="1818" y="2276"/>
                  <a:pt x="1811" y="2257"/>
                </a:cubicBezTo>
                <a:lnTo>
                  <a:pt x="1805" y="2238"/>
                </a:lnTo>
                <a:cubicBezTo>
                  <a:pt x="1800" y="2225"/>
                  <a:pt x="1798" y="2211"/>
                  <a:pt x="1797" y="2198"/>
                </a:cubicBezTo>
                <a:lnTo>
                  <a:pt x="1795" y="2173"/>
                </a:lnTo>
                <a:cubicBezTo>
                  <a:pt x="1795" y="2165"/>
                  <a:pt x="1795" y="2157"/>
                  <a:pt x="1796" y="2149"/>
                </a:cubicBezTo>
                <a:lnTo>
                  <a:pt x="1801" y="2102"/>
                </a:lnTo>
                <a:lnTo>
                  <a:pt x="1811" y="2059"/>
                </a:lnTo>
                <a:lnTo>
                  <a:pt x="1824" y="2012"/>
                </a:lnTo>
                <a:lnTo>
                  <a:pt x="1841" y="1961"/>
                </a:lnTo>
                <a:lnTo>
                  <a:pt x="1860" y="1910"/>
                </a:lnTo>
                <a:lnTo>
                  <a:pt x="1882" y="1857"/>
                </a:lnTo>
                <a:lnTo>
                  <a:pt x="1907" y="1799"/>
                </a:lnTo>
                <a:lnTo>
                  <a:pt x="1960" y="1683"/>
                </a:lnTo>
                <a:lnTo>
                  <a:pt x="2019" y="1560"/>
                </a:lnTo>
                <a:lnTo>
                  <a:pt x="2080" y="1435"/>
                </a:lnTo>
                <a:lnTo>
                  <a:pt x="2140" y="1312"/>
                </a:lnTo>
                <a:lnTo>
                  <a:pt x="2197" y="1193"/>
                </a:lnTo>
                <a:lnTo>
                  <a:pt x="2248" y="1080"/>
                </a:lnTo>
                <a:lnTo>
                  <a:pt x="2270" y="1030"/>
                </a:lnTo>
                <a:lnTo>
                  <a:pt x="2290" y="982"/>
                </a:lnTo>
                <a:lnTo>
                  <a:pt x="2306" y="941"/>
                </a:lnTo>
                <a:lnTo>
                  <a:pt x="2318" y="902"/>
                </a:lnTo>
                <a:lnTo>
                  <a:pt x="2327" y="875"/>
                </a:lnTo>
                <a:lnTo>
                  <a:pt x="2332" y="854"/>
                </a:lnTo>
                <a:lnTo>
                  <a:pt x="2335" y="824"/>
                </a:lnTo>
                <a:lnTo>
                  <a:pt x="2334" y="847"/>
                </a:lnTo>
                <a:lnTo>
                  <a:pt x="2333" y="822"/>
                </a:lnTo>
                <a:lnTo>
                  <a:pt x="2341" y="862"/>
                </a:lnTo>
                <a:lnTo>
                  <a:pt x="2334" y="843"/>
                </a:lnTo>
                <a:lnTo>
                  <a:pt x="2366" y="896"/>
                </a:lnTo>
                <a:lnTo>
                  <a:pt x="2354" y="883"/>
                </a:lnTo>
                <a:lnTo>
                  <a:pt x="2412" y="922"/>
                </a:lnTo>
                <a:lnTo>
                  <a:pt x="2394" y="916"/>
                </a:lnTo>
                <a:lnTo>
                  <a:pt x="2446" y="925"/>
                </a:lnTo>
                <a:lnTo>
                  <a:pt x="2424" y="925"/>
                </a:lnTo>
                <a:lnTo>
                  <a:pt x="2453" y="922"/>
                </a:lnTo>
                <a:lnTo>
                  <a:pt x="2444" y="923"/>
                </a:lnTo>
                <a:lnTo>
                  <a:pt x="2424" y="929"/>
                </a:lnTo>
                <a:lnTo>
                  <a:pt x="2395" y="941"/>
                </a:lnTo>
                <a:lnTo>
                  <a:pt x="2359" y="959"/>
                </a:lnTo>
                <a:lnTo>
                  <a:pt x="2320" y="981"/>
                </a:lnTo>
                <a:lnTo>
                  <a:pt x="2275" y="1008"/>
                </a:lnTo>
                <a:lnTo>
                  <a:pt x="2229" y="1037"/>
                </a:lnTo>
                <a:lnTo>
                  <a:pt x="2177" y="1071"/>
                </a:lnTo>
                <a:lnTo>
                  <a:pt x="2069" y="1146"/>
                </a:lnTo>
                <a:lnTo>
                  <a:pt x="1953" y="1228"/>
                </a:lnTo>
                <a:lnTo>
                  <a:pt x="1833" y="1314"/>
                </a:lnTo>
                <a:lnTo>
                  <a:pt x="1713" y="1401"/>
                </a:lnTo>
                <a:lnTo>
                  <a:pt x="1593" y="1485"/>
                </a:lnTo>
                <a:lnTo>
                  <a:pt x="1481" y="1562"/>
                </a:lnTo>
                <a:lnTo>
                  <a:pt x="1425" y="1599"/>
                </a:lnTo>
                <a:lnTo>
                  <a:pt x="1373" y="1632"/>
                </a:lnTo>
                <a:lnTo>
                  <a:pt x="1321" y="1664"/>
                </a:lnTo>
                <a:lnTo>
                  <a:pt x="1272" y="1691"/>
                </a:lnTo>
                <a:lnTo>
                  <a:pt x="1224" y="1715"/>
                </a:lnTo>
                <a:lnTo>
                  <a:pt x="1175" y="1736"/>
                </a:lnTo>
                <a:lnTo>
                  <a:pt x="1123" y="1752"/>
                </a:lnTo>
                <a:lnTo>
                  <a:pt x="1095" y="1757"/>
                </a:lnTo>
                <a:cubicBezTo>
                  <a:pt x="1086" y="1759"/>
                  <a:pt x="1076" y="1760"/>
                  <a:pt x="1066" y="1760"/>
                </a:cubicBezTo>
                <a:lnTo>
                  <a:pt x="1044" y="1760"/>
                </a:lnTo>
                <a:cubicBezTo>
                  <a:pt x="1026" y="1760"/>
                  <a:pt x="1008" y="1757"/>
                  <a:pt x="992" y="1751"/>
                </a:cubicBezTo>
                <a:lnTo>
                  <a:pt x="974" y="1744"/>
                </a:lnTo>
                <a:cubicBezTo>
                  <a:pt x="952" y="1736"/>
                  <a:pt x="932" y="1723"/>
                  <a:pt x="916" y="1705"/>
                </a:cubicBezTo>
                <a:lnTo>
                  <a:pt x="904" y="1692"/>
                </a:lnTo>
                <a:cubicBezTo>
                  <a:pt x="890" y="1677"/>
                  <a:pt x="879" y="1659"/>
                  <a:pt x="873" y="1639"/>
                </a:cubicBezTo>
                <a:lnTo>
                  <a:pt x="866" y="1620"/>
                </a:lnTo>
                <a:cubicBezTo>
                  <a:pt x="862" y="1607"/>
                  <a:pt x="859" y="1594"/>
                  <a:pt x="858" y="1580"/>
                </a:cubicBezTo>
                <a:lnTo>
                  <a:pt x="857" y="1555"/>
                </a:lnTo>
                <a:cubicBezTo>
                  <a:pt x="856" y="1547"/>
                  <a:pt x="856" y="1539"/>
                  <a:pt x="857" y="1532"/>
                </a:cubicBezTo>
                <a:lnTo>
                  <a:pt x="862" y="1487"/>
                </a:lnTo>
                <a:lnTo>
                  <a:pt x="872" y="1439"/>
                </a:lnTo>
                <a:lnTo>
                  <a:pt x="886" y="1395"/>
                </a:lnTo>
                <a:lnTo>
                  <a:pt x="902" y="1344"/>
                </a:lnTo>
                <a:lnTo>
                  <a:pt x="921" y="1294"/>
                </a:lnTo>
                <a:lnTo>
                  <a:pt x="943" y="1239"/>
                </a:lnTo>
                <a:lnTo>
                  <a:pt x="968" y="1183"/>
                </a:lnTo>
                <a:lnTo>
                  <a:pt x="1021" y="1065"/>
                </a:lnTo>
                <a:lnTo>
                  <a:pt x="1080" y="942"/>
                </a:lnTo>
                <a:lnTo>
                  <a:pt x="1141" y="819"/>
                </a:lnTo>
                <a:lnTo>
                  <a:pt x="1201" y="694"/>
                </a:lnTo>
                <a:lnTo>
                  <a:pt x="1258" y="575"/>
                </a:lnTo>
                <a:lnTo>
                  <a:pt x="1309" y="463"/>
                </a:lnTo>
                <a:lnTo>
                  <a:pt x="1331" y="413"/>
                </a:lnTo>
                <a:lnTo>
                  <a:pt x="1351" y="365"/>
                </a:lnTo>
                <a:lnTo>
                  <a:pt x="1367" y="324"/>
                </a:lnTo>
                <a:lnTo>
                  <a:pt x="1379" y="285"/>
                </a:lnTo>
                <a:lnTo>
                  <a:pt x="1388" y="257"/>
                </a:lnTo>
                <a:lnTo>
                  <a:pt x="1393" y="236"/>
                </a:lnTo>
                <a:lnTo>
                  <a:pt x="1396" y="206"/>
                </a:lnTo>
                <a:lnTo>
                  <a:pt x="1395" y="230"/>
                </a:lnTo>
                <a:lnTo>
                  <a:pt x="1394" y="205"/>
                </a:lnTo>
                <a:lnTo>
                  <a:pt x="1402" y="245"/>
                </a:lnTo>
                <a:lnTo>
                  <a:pt x="1395" y="226"/>
                </a:lnTo>
                <a:lnTo>
                  <a:pt x="1427" y="279"/>
                </a:lnTo>
                <a:lnTo>
                  <a:pt x="1415" y="266"/>
                </a:lnTo>
                <a:lnTo>
                  <a:pt x="1458" y="298"/>
                </a:lnTo>
                <a:lnTo>
                  <a:pt x="1442" y="290"/>
                </a:lnTo>
                <a:lnTo>
                  <a:pt x="1471" y="301"/>
                </a:lnTo>
                <a:lnTo>
                  <a:pt x="1452" y="296"/>
                </a:lnTo>
                <a:lnTo>
                  <a:pt x="1480" y="301"/>
                </a:lnTo>
                <a:lnTo>
                  <a:pt x="1478" y="299"/>
                </a:lnTo>
                <a:lnTo>
                  <a:pt x="1474" y="298"/>
                </a:lnTo>
                <a:lnTo>
                  <a:pt x="1437" y="304"/>
                </a:lnTo>
                <a:lnTo>
                  <a:pt x="1385" y="321"/>
                </a:lnTo>
                <a:lnTo>
                  <a:pt x="1319" y="350"/>
                </a:lnTo>
                <a:lnTo>
                  <a:pt x="1243" y="388"/>
                </a:lnTo>
                <a:lnTo>
                  <a:pt x="1160" y="434"/>
                </a:lnTo>
                <a:lnTo>
                  <a:pt x="1068" y="490"/>
                </a:lnTo>
                <a:lnTo>
                  <a:pt x="970" y="552"/>
                </a:lnTo>
                <a:lnTo>
                  <a:pt x="867" y="619"/>
                </a:lnTo>
                <a:lnTo>
                  <a:pt x="758" y="693"/>
                </a:lnTo>
                <a:lnTo>
                  <a:pt x="647" y="770"/>
                </a:lnTo>
                <a:lnTo>
                  <a:pt x="531" y="852"/>
                </a:lnTo>
                <a:lnTo>
                  <a:pt x="414" y="936"/>
                </a:lnTo>
                <a:lnTo>
                  <a:pt x="175" y="1108"/>
                </a:lnTo>
                <a:lnTo>
                  <a:pt x="0" y="865"/>
                </a:lnTo>
                <a:close/>
                <a:moveTo>
                  <a:pt x="5281" y="3589"/>
                </a:moveTo>
                <a:lnTo>
                  <a:pt x="5224" y="3051"/>
                </a:lnTo>
                <a:lnTo>
                  <a:pt x="5813" y="3867"/>
                </a:lnTo>
                <a:lnTo>
                  <a:pt x="4807" y="3849"/>
                </a:lnTo>
                <a:lnTo>
                  <a:pt x="5281" y="3589"/>
                </a:lnTo>
                <a:close/>
              </a:path>
            </a:pathLst>
          </a:custGeom>
          <a:solidFill>
            <a:srgbClr val="FFFF00"/>
          </a:solidFill>
          <a:ln w="0" cap="flat">
            <a:solidFill>
              <a:srgbClr val="FFFF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grpSp>
        <p:nvGrpSpPr>
          <p:cNvPr id="26" name="Group 154"/>
          <p:cNvGrpSpPr>
            <a:grpSpLocks/>
          </p:cNvGrpSpPr>
          <p:nvPr/>
        </p:nvGrpSpPr>
        <p:grpSpPr bwMode="auto">
          <a:xfrm>
            <a:off x="477409" y="809536"/>
            <a:ext cx="723900" cy="800100"/>
            <a:chOff x="283" y="725"/>
            <a:chExt cx="456" cy="504"/>
          </a:xfrm>
        </p:grpSpPr>
        <p:sp>
          <p:nvSpPr>
            <p:cNvPr id="27" name="Freeform 26"/>
            <p:cNvSpPr>
              <a:spLocks/>
            </p:cNvSpPr>
            <p:nvPr/>
          </p:nvSpPr>
          <p:spPr bwMode="auto">
            <a:xfrm>
              <a:off x="398" y="792"/>
              <a:ext cx="67" cy="84"/>
            </a:xfrm>
            <a:custGeom>
              <a:avLst/>
              <a:gdLst>
                <a:gd name="T0" fmla="*/ 30 w 67"/>
                <a:gd name="T1" fmla="*/ 84 h 84"/>
                <a:gd name="T2" fmla="*/ 0 w 67"/>
                <a:gd name="T3" fmla="*/ 0 h 84"/>
                <a:gd name="T4" fmla="*/ 67 w 67"/>
                <a:gd name="T5" fmla="*/ 62 h 84"/>
                <a:gd name="T6" fmla="*/ 30 w 67"/>
                <a:gd name="T7" fmla="*/ 84 h 84"/>
              </a:gdLst>
              <a:ahLst/>
              <a:cxnLst>
                <a:cxn ang="0">
                  <a:pos x="T0" y="T1"/>
                </a:cxn>
                <a:cxn ang="0">
                  <a:pos x="T2" y="T3"/>
                </a:cxn>
                <a:cxn ang="0">
                  <a:pos x="T4" y="T5"/>
                </a:cxn>
                <a:cxn ang="0">
                  <a:pos x="T6" y="T7"/>
                </a:cxn>
              </a:cxnLst>
              <a:rect l="0" t="0" r="r" b="b"/>
              <a:pathLst>
                <a:path w="67" h="84">
                  <a:moveTo>
                    <a:pt x="30" y="84"/>
                  </a:moveTo>
                  <a:lnTo>
                    <a:pt x="0" y="0"/>
                  </a:lnTo>
                  <a:lnTo>
                    <a:pt x="67" y="62"/>
                  </a:lnTo>
                  <a:lnTo>
                    <a:pt x="30" y="8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27"/>
            <p:cNvSpPr>
              <a:spLocks/>
            </p:cNvSpPr>
            <p:nvPr/>
          </p:nvSpPr>
          <p:spPr bwMode="auto">
            <a:xfrm>
              <a:off x="499" y="761"/>
              <a:ext cx="38" cy="91"/>
            </a:xfrm>
            <a:custGeom>
              <a:avLst/>
              <a:gdLst>
                <a:gd name="T0" fmla="*/ 0 w 38"/>
                <a:gd name="T1" fmla="*/ 91 h 91"/>
                <a:gd name="T2" fmla="*/ 15 w 38"/>
                <a:gd name="T3" fmla="*/ 0 h 91"/>
                <a:gd name="T4" fmla="*/ 38 w 38"/>
                <a:gd name="T5" fmla="*/ 88 h 91"/>
                <a:gd name="T6" fmla="*/ 0 w 38"/>
                <a:gd name="T7" fmla="*/ 91 h 91"/>
              </a:gdLst>
              <a:ahLst/>
              <a:cxnLst>
                <a:cxn ang="0">
                  <a:pos x="T0" y="T1"/>
                </a:cxn>
                <a:cxn ang="0">
                  <a:pos x="T2" y="T3"/>
                </a:cxn>
                <a:cxn ang="0">
                  <a:pos x="T4" y="T5"/>
                </a:cxn>
                <a:cxn ang="0">
                  <a:pos x="T6" y="T7"/>
                </a:cxn>
              </a:cxnLst>
              <a:rect l="0" t="0" r="r" b="b"/>
              <a:pathLst>
                <a:path w="38" h="91">
                  <a:moveTo>
                    <a:pt x="0" y="91"/>
                  </a:moveTo>
                  <a:lnTo>
                    <a:pt x="15" y="0"/>
                  </a:lnTo>
                  <a:lnTo>
                    <a:pt x="38" y="88"/>
                  </a:lnTo>
                  <a:lnTo>
                    <a:pt x="0" y="9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28"/>
            <p:cNvSpPr>
              <a:spLocks/>
            </p:cNvSpPr>
            <p:nvPr/>
          </p:nvSpPr>
          <p:spPr bwMode="auto">
            <a:xfrm>
              <a:off x="559" y="806"/>
              <a:ext cx="50" cy="93"/>
            </a:xfrm>
            <a:custGeom>
              <a:avLst/>
              <a:gdLst>
                <a:gd name="T0" fmla="*/ 0 w 50"/>
                <a:gd name="T1" fmla="*/ 74 h 93"/>
                <a:gd name="T2" fmla="*/ 50 w 50"/>
                <a:gd name="T3" fmla="*/ 0 h 93"/>
                <a:gd name="T4" fmla="*/ 36 w 50"/>
                <a:gd name="T5" fmla="*/ 93 h 93"/>
                <a:gd name="T6" fmla="*/ 0 w 50"/>
                <a:gd name="T7" fmla="*/ 74 h 93"/>
              </a:gdLst>
              <a:ahLst/>
              <a:cxnLst>
                <a:cxn ang="0">
                  <a:pos x="T0" y="T1"/>
                </a:cxn>
                <a:cxn ang="0">
                  <a:pos x="T2" y="T3"/>
                </a:cxn>
                <a:cxn ang="0">
                  <a:pos x="T4" y="T5"/>
                </a:cxn>
                <a:cxn ang="0">
                  <a:pos x="T6" y="T7"/>
                </a:cxn>
              </a:cxnLst>
              <a:rect l="0" t="0" r="r" b="b"/>
              <a:pathLst>
                <a:path w="50" h="93">
                  <a:moveTo>
                    <a:pt x="0" y="74"/>
                  </a:moveTo>
                  <a:lnTo>
                    <a:pt x="50" y="0"/>
                  </a:lnTo>
                  <a:lnTo>
                    <a:pt x="36" y="93"/>
                  </a:lnTo>
                  <a:lnTo>
                    <a:pt x="0" y="7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29"/>
            <p:cNvSpPr>
              <a:spLocks/>
            </p:cNvSpPr>
            <p:nvPr/>
          </p:nvSpPr>
          <p:spPr bwMode="auto">
            <a:xfrm>
              <a:off x="621" y="921"/>
              <a:ext cx="100" cy="46"/>
            </a:xfrm>
            <a:custGeom>
              <a:avLst/>
              <a:gdLst>
                <a:gd name="T0" fmla="*/ 0 w 100"/>
                <a:gd name="T1" fmla="*/ 12 h 46"/>
                <a:gd name="T2" fmla="*/ 100 w 100"/>
                <a:gd name="T3" fmla="*/ 0 h 46"/>
                <a:gd name="T4" fmla="*/ 99 w 100"/>
                <a:gd name="T5" fmla="*/ 0 h 46"/>
                <a:gd name="T6" fmla="*/ 99 w 100"/>
                <a:gd name="T7" fmla="*/ 2 h 46"/>
                <a:gd name="T8" fmla="*/ 97 w 100"/>
                <a:gd name="T9" fmla="*/ 2 h 46"/>
                <a:gd name="T10" fmla="*/ 96 w 100"/>
                <a:gd name="T11" fmla="*/ 3 h 46"/>
                <a:gd name="T12" fmla="*/ 94 w 100"/>
                <a:gd name="T13" fmla="*/ 3 h 46"/>
                <a:gd name="T14" fmla="*/ 93 w 100"/>
                <a:gd name="T15" fmla="*/ 5 h 46"/>
                <a:gd name="T16" fmla="*/ 91 w 100"/>
                <a:gd name="T17" fmla="*/ 5 h 46"/>
                <a:gd name="T18" fmla="*/ 90 w 100"/>
                <a:gd name="T19" fmla="*/ 7 h 46"/>
                <a:gd name="T20" fmla="*/ 88 w 100"/>
                <a:gd name="T21" fmla="*/ 7 h 46"/>
                <a:gd name="T22" fmla="*/ 87 w 100"/>
                <a:gd name="T23" fmla="*/ 8 h 46"/>
                <a:gd name="T24" fmla="*/ 86 w 100"/>
                <a:gd name="T25" fmla="*/ 8 h 46"/>
                <a:gd name="T26" fmla="*/ 84 w 100"/>
                <a:gd name="T27" fmla="*/ 8 h 46"/>
                <a:gd name="T28" fmla="*/ 83 w 100"/>
                <a:gd name="T29" fmla="*/ 10 h 46"/>
                <a:gd name="T30" fmla="*/ 81 w 100"/>
                <a:gd name="T31" fmla="*/ 12 h 46"/>
                <a:gd name="T32" fmla="*/ 80 w 100"/>
                <a:gd name="T33" fmla="*/ 12 h 46"/>
                <a:gd name="T34" fmla="*/ 78 w 100"/>
                <a:gd name="T35" fmla="*/ 14 h 46"/>
                <a:gd name="T36" fmla="*/ 76 w 100"/>
                <a:gd name="T37" fmla="*/ 14 h 46"/>
                <a:gd name="T38" fmla="*/ 74 w 100"/>
                <a:gd name="T39" fmla="*/ 15 h 46"/>
                <a:gd name="T40" fmla="*/ 73 w 100"/>
                <a:gd name="T41" fmla="*/ 15 h 46"/>
                <a:gd name="T42" fmla="*/ 71 w 100"/>
                <a:gd name="T43" fmla="*/ 17 h 46"/>
                <a:gd name="T44" fmla="*/ 70 w 100"/>
                <a:gd name="T45" fmla="*/ 17 h 46"/>
                <a:gd name="T46" fmla="*/ 67 w 100"/>
                <a:gd name="T47" fmla="*/ 19 h 46"/>
                <a:gd name="T48" fmla="*/ 66 w 100"/>
                <a:gd name="T49" fmla="*/ 21 h 46"/>
                <a:gd name="T50" fmla="*/ 64 w 100"/>
                <a:gd name="T51" fmla="*/ 21 h 46"/>
                <a:gd name="T52" fmla="*/ 61 w 100"/>
                <a:gd name="T53" fmla="*/ 22 h 46"/>
                <a:gd name="T54" fmla="*/ 60 w 100"/>
                <a:gd name="T55" fmla="*/ 22 h 46"/>
                <a:gd name="T56" fmla="*/ 58 w 100"/>
                <a:gd name="T57" fmla="*/ 24 h 46"/>
                <a:gd name="T58" fmla="*/ 55 w 100"/>
                <a:gd name="T59" fmla="*/ 24 h 46"/>
                <a:gd name="T60" fmla="*/ 54 w 100"/>
                <a:gd name="T61" fmla="*/ 26 h 46"/>
                <a:gd name="T62" fmla="*/ 53 w 100"/>
                <a:gd name="T63" fmla="*/ 27 h 46"/>
                <a:gd name="T64" fmla="*/ 50 w 100"/>
                <a:gd name="T65" fmla="*/ 27 h 46"/>
                <a:gd name="T66" fmla="*/ 48 w 100"/>
                <a:gd name="T67" fmla="*/ 29 h 46"/>
                <a:gd name="T68" fmla="*/ 45 w 100"/>
                <a:gd name="T69" fmla="*/ 31 h 46"/>
                <a:gd name="T70" fmla="*/ 44 w 100"/>
                <a:gd name="T71" fmla="*/ 31 h 46"/>
                <a:gd name="T72" fmla="*/ 43 w 100"/>
                <a:gd name="T73" fmla="*/ 33 h 46"/>
                <a:gd name="T74" fmla="*/ 40 w 100"/>
                <a:gd name="T75" fmla="*/ 33 h 46"/>
                <a:gd name="T76" fmla="*/ 38 w 100"/>
                <a:gd name="T77" fmla="*/ 34 h 46"/>
                <a:gd name="T78" fmla="*/ 37 w 100"/>
                <a:gd name="T79" fmla="*/ 34 h 46"/>
                <a:gd name="T80" fmla="*/ 34 w 100"/>
                <a:gd name="T81" fmla="*/ 36 h 46"/>
                <a:gd name="T82" fmla="*/ 33 w 100"/>
                <a:gd name="T83" fmla="*/ 36 h 46"/>
                <a:gd name="T84" fmla="*/ 31 w 100"/>
                <a:gd name="T85" fmla="*/ 38 h 46"/>
                <a:gd name="T86" fmla="*/ 28 w 100"/>
                <a:gd name="T87" fmla="*/ 38 h 46"/>
                <a:gd name="T88" fmla="*/ 27 w 100"/>
                <a:gd name="T89" fmla="*/ 39 h 46"/>
                <a:gd name="T90" fmla="*/ 24 w 100"/>
                <a:gd name="T91" fmla="*/ 39 h 46"/>
                <a:gd name="T92" fmla="*/ 22 w 100"/>
                <a:gd name="T93" fmla="*/ 41 h 46"/>
                <a:gd name="T94" fmla="*/ 21 w 100"/>
                <a:gd name="T95" fmla="*/ 41 h 46"/>
                <a:gd name="T96" fmla="*/ 20 w 100"/>
                <a:gd name="T97" fmla="*/ 43 h 46"/>
                <a:gd name="T98" fmla="*/ 17 w 100"/>
                <a:gd name="T99" fmla="*/ 43 h 46"/>
                <a:gd name="T100" fmla="*/ 15 w 100"/>
                <a:gd name="T101" fmla="*/ 43 h 46"/>
                <a:gd name="T102" fmla="*/ 14 w 100"/>
                <a:gd name="T103" fmla="*/ 45 h 46"/>
                <a:gd name="T104" fmla="*/ 12 w 100"/>
                <a:gd name="T105" fmla="*/ 45 h 46"/>
                <a:gd name="T106" fmla="*/ 11 w 100"/>
                <a:gd name="T107" fmla="*/ 46 h 46"/>
                <a:gd name="T108" fmla="*/ 10 w 100"/>
                <a:gd name="T109" fmla="*/ 46 h 46"/>
                <a:gd name="T110" fmla="*/ 8 w 100"/>
                <a:gd name="T111" fmla="*/ 46 h 46"/>
                <a:gd name="T112" fmla="*/ 0 w 100"/>
                <a:gd name="T11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46">
                  <a:moveTo>
                    <a:pt x="0" y="12"/>
                  </a:moveTo>
                  <a:lnTo>
                    <a:pt x="100" y="0"/>
                  </a:lnTo>
                  <a:lnTo>
                    <a:pt x="99" y="0"/>
                  </a:lnTo>
                  <a:lnTo>
                    <a:pt x="99" y="2"/>
                  </a:lnTo>
                  <a:lnTo>
                    <a:pt x="97" y="2"/>
                  </a:lnTo>
                  <a:lnTo>
                    <a:pt x="96" y="3"/>
                  </a:lnTo>
                  <a:lnTo>
                    <a:pt x="94" y="3"/>
                  </a:lnTo>
                  <a:lnTo>
                    <a:pt x="93" y="5"/>
                  </a:lnTo>
                  <a:lnTo>
                    <a:pt x="91" y="5"/>
                  </a:lnTo>
                  <a:lnTo>
                    <a:pt x="90" y="7"/>
                  </a:lnTo>
                  <a:lnTo>
                    <a:pt x="88" y="7"/>
                  </a:lnTo>
                  <a:lnTo>
                    <a:pt x="87" y="8"/>
                  </a:lnTo>
                  <a:lnTo>
                    <a:pt x="86" y="8"/>
                  </a:lnTo>
                  <a:lnTo>
                    <a:pt x="84" y="8"/>
                  </a:lnTo>
                  <a:lnTo>
                    <a:pt x="83" y="10"/>
                  </a:lnTo>
                  <a:lnTo>
                    <a:pt x="81" y="12"/>
                  </a:lnTo>
                  <a:lnTo>
                    <a:pt x="80" y="12"/>
                  </a:lnTo>
                  <a:lnTo>
                    <a:pt x="78" y="14"/>
                  </a:lnTo>
                  <a:lnTo>
                    <a:pt x="76" y="14"/>
                  </a:lnTo>
                  <a:lnTo>
                    <a:pt x="74" y="15"/>
                  </a:lnTo>
                  <a:lnTo>
                    <a:pt x="73" y="15"/>
                  </a:lnTo>
                  <a:lnTo>
                    <a:pt x="71" y="17"/>
                  </a:lnTo>
                  <a:lnTo>
                    <a:pt x="70" y="17"/>
                  </a:lnTo>
                  <a:lnTo>
                    <a:pt x="67" y="19"/>
                  </a:lnTo>
                  <a:lnTo>
                    <a:pt x="66" y="21"/>
                  </a:lnTo>
                  <a:lnTo>
                    <a:pt x="64" y="21"/>
                  </a:lnTo>
                  <a:lnTo>
                    <a:pt x="61" y="22"/>
                  </a:lnTo>
                  <a:lnTo>
                    <a:pt x="60" y="22"/>
                  </a:lnTo>
                  <a:lnTo>
                    <a:pt x="58" y="24"/>
                  </a:lnTo>
                  <a:lnTo>
                    <a:pt x="55" y="24"/>
                  </a:lnTo>
                  <a:lnTo>
                    <a:pt x="54" y="26"/>
                  </a:lnTo>
                  <a:lnTo>
                    <a:pt x="53" y="27"/>
                  </a:lnTo>
                  <a:lnTo>
                    <a:pt x="50" y="27"/>
                  </a:lnTo>
                  <a:lnTo>
                    <a:pt x="48" y="29"/>
                  </a:lnTo>
                  <a:lnTo>
                    <a:pt x="45" y="31"/>
                  </a:lnTo>
                  <a:lnTo>
                    <a:pt x="44" y="31"/>
                  </a:lnTo>
                  <a:lnTo>
                    <a:pt x="43" y="33"/>
                  </a:lnTo>
                  <a:lnTo>
                    <a:pt x="40" y="33"/>
                  </a:lnTo>
                  <a:lnTo>
                    <a:pt x="38" y="34"/>
                  </a:lnTo>
                  <a:lnTo>
                    <a:pt x="37" y="34"/>
                  </a:lnTo>
                  <a:lnTo>
                    <a:pt x="34" y="36"/>
                  </a:lnTo>
                  <a:lnTo>
                    <a:pt x="33" y="36"/>
                  </a:lnTo>
                  <a:lnTo>
                    <a:pt x="31" y="38"/>
                  </a:lnTo>
                  <a:lnTo>
                    <a:pt x="28" y="38"/>
                  </a:lnTo>
                  <a:lnTo>
                    <a:pt x="27" y="39"/>
                  </a:lnTo>
                  <a:lnTo>
                    <a:pt x="24" y="39"/>
                  </a:lnTo>
                  <a:lnTo>
                    <a:pt x="22" y="41"/>
                  </a:lnTo>
                  <a:lnTo>
                    <a:pt x="21" y="41"/>
                  </a:lnTo>
                  <a:lnTo>
                    <a:pt x="20" y="43"/>
                  </a:lnTo>
                  <a:lnTo>
                    <a:pt x="17" y="43"/>
                  </a:lnTo>
                  <a:lnTo>
                    <a:pt x="15" y="43"/>
                  </a:lnTo>
                  <a:lnTo>
                    <a:pt x="14" y="45"/>
                  </a:lnTo>
                  <a:lnTo>
                    <a:pt x="12" y="45"/>
                  </a:lnTo>
                  <a:lnTo>
                    <a:pt x="11" y="46"/>
                  </a:lnTo>
                  <a:lnTo>
                    <a:pt x="10" y="46"/>
                  </a:lnTo>
                  <a:lnTo>
                    <a:pt x="8" y="46"/>
                  </a:lnTo>
                  <a:lnTo>
                    <a:pt x="0" y="12"/>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30"/>
            <p:cNvSpPr>
              <a:spLocks/>
            </p:cNvSpPr>
            <p:nvPr/>
          </p:nvSpPr>
          <p:spPr bwMode="auto">
            <a:xfrm>
              <a:off x="621" y="1000"/>
              <a:ext cx="98" cy="48"/>
            </a:xfrm>
            <a:custGeom>
              <a:avLst/>
              <a:gdLst>
                <a:gd name="T0" fmla="*/ 8 w 98"/>
                <a:gd name="T1" fmla="*/ 0 h 48"/>
                <a:gd name="T2" fmla="*/ 98 w 98"/>
                <a:gd name="T3" fmla="*/ 40 h 48"/>
                <a:gd name="T4" fmla="*/ 0 w 98"/>
                <a:gd name="T5" fmla="*/ 48 h 48"/>
                <a:gd name="T6" fmla="*/ 8 w 98"/>
                <a:gd name="T7" fmla="*/ 0 h 48"/>
              </a:gdLst>
              <a:ahLst/>
              <a:cxnLst>
                <a:cxn ang="0">
                  <a:pos x="T0" y="T1"/>
                </a:cxn>
                <a:cxn ang="0">
                  <a:pos x="T2" y="T3"/>
                </a:cxn>
                <a:cxn ang="0">
                  <a:pos x="T4" y="T5"/>
                </a:cxn>
                <a:cxn ang="0">
                  <a:pos x="T6" y="T7"/>
                </a:cxn>
              </a:cxnLst>
              <a:rect l="0" t="0" r="r" b="b"/>
              <a:pathLst>
                <a:path w="98" h="48">
                  <a:moveTo>
                    <a:pt x="8" y="0"/>
                  </a:moveTo>
                  <a:lnTo>
                    <a:pt x="98" y="40"/>
                  </a:lnTo>
                  <a:lnTo>
                    <a:pt x="0" y="48"/>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31"/>
            <p:cNvSpPr>
              <a:spLocks/>
            </p:cNvSpPr>
            <p:nvPr/>
          </p:nvSpPr>
          <p:spPr bwMode="auto">
            <a:xfrm>
              <a:off x="578" y="1071"/>
              <a:ext cx="84" cy="82"/>
            </a:xfrm>
            <a:custGeom>
              <a:avLst/>
              <a:gdLst>
                <a:gd name="T0" fmla="*/ 34 w 84"/>
                <a:gd name="T1" fmla="*/ 0 h 82"/>
                <a:gd name="T2" fmla="*/ 84 w 84"/>
                <a:gd name="T3" fmla="*/ 82 h 82"/>
                <a:gd name="T4" fmla="*/ 0 w 84"/>
                <a:gd name="T5" fmla="*/ 32 h 82"/>
                <a:gd name="T6" fmla="*/ 34 w 84"/>
                <a:gd name="T7" fmla="*/ 0 h 82"/>
              </a:gdLst>
              <a:ahLst/>
              <a:cxnLst>
                <a:cxn ang="0">
                  <a:pos x="T0" y="T1"/>
                </a:cxn>
                <a:cxn ang="0">
                  <a:pos x="T2" y="T3"/>
                </a:cxn>
                <a:cxn ang="0">
                  <a:pos x="T4" y="T5"/>
                </a:cxn>
                <a:cxn ang="0">
                  <a:pos x="T6" y="T7"/>
                </a:cxn>
              </a:cxnLst>
              <a:rect l="0" t="0" r="r" b="b"/>
              <a:pathLst>
                <a:path w="84" h="82">
                  <a:moveTo>
                    <a:pt x="34" y="0"/>
                  </a:moveTo>
                  <a:lnTo>
                    <a:pt x="84" y="82"/>
                  </a:lnTo>
                  <a:lnTo>
                    <a:pt x="0" y="32"/>
                  </a:lnTo>
                  <a:lnTo>
                    <a:pt x="34"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32"/>
            <p:cNvSpPr>
              <a:spLocks/>
            </p:cNvSpPr>
            <p:nvPr/>
          </p:nvSpPr>
          <p:spPr bwMode="auto">
            <a:xfrm>
              <a:off x="499" y="1113"/>
              <a:ext cx="50" cy="114"/>
            </a:xfrm>
            <a:custGeom>
              <a:avLst/>
              <a:gdLst>
                <a:gd name="T0" fmla="*/ 49 w 50"/>
                <a:gd name="T1" fmla="*/ 0 h 114"/>
                <a:gd name="T2" fmla="*/ 50 w 50"/>
                <a:gd name="T3" fmla="*/ 114 h 114"/>
                <a:gd name="T4" fmla="*/ 0 w 50"/>
                <a:gd name="T5" fmla="*/ 2 h 114"/>
                <a:gd name="T6" fmla="*/ 49 w 50"/>
                <a:gd name="T7" fmla="*/ 0 h 114"/>
              </a:gdLst>
              <a:ahLst/>
              <a:cxnLst>
                <a:cxn ang="0">
                  <a:pos x="T0" y="T1"/>
                </a:cxn>
                <a:cxn ang="0">
                  <a:pos x="T2" y="T3"/>
                </a:cxn>
                <a:cxn ang="0">
                  <a:pos x="T4" y="T5"/>
                </a:cxn>
                <a:cxn ang="0">
                  <a:pos x="T6" y="T7"/>
                </a:cxn>
              </a:cxnLst>
              <a:rect l="0" t="0" r="r" b="b"/>
              <a:pathLst>
                <a:path w="50" h="114">
                  <a:moveTo>
                    <a:pt x="49" y="0"/>
                  </a:moveTo>
                  <a:lnTo>
                    <a:pt x="50" y="114"/>
                  </a:lnTo>
                  <a:lnTo>
                    <a:pt x="0" y="2"/>
                  </a:lnTo>
                  <a:lnTo>
                    <a:pt x="4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33"/>
            <p:cNvSpPr>
              <a:spLocks/>
            </p:cNvSpPr>
            <p:nvPr/>
          </p:nvSpPr>
          <p:spPr bwMode="auto">
            <a:xfrm>
              <a:off x="385" y="1081"/>
              <a:ext cx="87" cy="110"/>
            </a:xfrm>
            <a:custGeom>
              <a:avLst/>
              <a:gdLst>
                <a:gd name="T0" fmla="*/ 87 w 87"/>
                <a:gd name="T1" fmla="*/ 27 h 110"/>
                <a:gd name="T2" fmla="*/ 0 w 87"/>
                <a:gd name="T3" fmla="*/ 110 h 110"/>
                <a:gd name="T4" fmla="*/ 38 w 87"/>
                <a:gd name="T5" fmla="*/ 0 h 110"/>
                <a:gd name="T6" fmla="*/ 87 w 87"/>
                <a:gd name="T7" fmla="*/ 27 h 110"/>
              </a:gdLst>
              <a:ahLst/>
              <a:cxnLst>
                <a:cxn ang="0">
                  <a:pos x="T0" y="T1"/>
                </a:cxn>
                <a:cxn ang="0">
                  <a:pos x="T2" y="T3"/>
                </a:cxn>
                <a:cxn ang="0">
                  <a:pos x="T4" y="T5"/>
                </a:cxn>
                <a:cxn ang="0">
                  <a:pos x="T6" y="T7"/>
                </a:cxn>
              </a:cxnLst>
              <a:rect l="0" t="0" r="r" b="b"/>
              <a:pathLst>
                <a:path w="87" h="110">
                  <a:moveTo>
                    <a:pt x="87" y="27"/>
                  </a:moveTo>
                  <a:lnTo>
                    <a:pt x="0" y="110"/>
                  </a:lnTo>
                  <a:lnTo>
                    <a:pt x="38" y="0"/>
                  </a:lnTo>
                  <a:lnTo>
                    <a:pt x="87" y="2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4"/>
            <p:cNvSpPr>
              <a:spLocks/>
            </p:cNvSpPr>
            <p:nvPr/>
          </p:nvSpPr>
          <p:spPr bwMode="auto">
            <a:xfrm>
              <a:off x="302" y="1000"/>
              <a:ext cx="93" cy="60"/>
            </a:xfrm>
            <a:custGeom>
              <a:avLst/>
              <a:gdLst>
                <a:gd name="T0" fmla="*/ 93 w 93"/>
                <a:gd name="T1" fmla="*/ 43 h 60"/>
                <a:gd name="T2" fmla="*/ 0 w 93"/>
                <a:gd name="T3" fmla="*/ 60 h 60"/>
                <a:gd name="T4" fmla="*/ 79 w 93"/>
                <a:gd name="T5" fmla="*/ 0 h 60"/>
                <a:gd name="T6" fmla="*/ 93 w 93"/>
                <a:gd name="T7" fmla="*/ 43 h 60"/>
              </a:gdLst>
              <a:ahLst/>
              <a:cxnLst>
                <a:cxn ang="0">
                  <a:pos x="T0" y="T1"/>
                </a:cxn>
                <a:cxn ang="0">
                  <a:pos x="T2" y="T3"/>
                </a:cxn>
                <a:cxn ang="0">
                  <a:pos x="T4" y="T5"/>
                </a:cxn>
                <a:cxn ang="0">
                  <a:pos x="T6" y="T7"/>
                </a:cxn>
              </a:cxnLst>
              <a:rect l="0" t="0" r="r" b="b"/>
              <a:pathLst>
                <a:path w="93" h="60">
                  <a:moveTo>
                    <a:pt x="93" y="43"/>
                  </a:moveTo>
                  <a:lnTo>
                    <a:pt x="0" y="60"/>
                  </a:lnTo>
                  <a:lnTo>
                    <a:pt x="79" y="0"/>
                  </a:lnTo>
                  <a:lnTo>
                    <a:pt x="93"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p:nvSpPr>
          <p:spPr bwMode="auto">
            <a:xfrm>
              <a:off x="283" y="909"/>
              <a:ext cx="100" cy="50"/>
            </a:xfrm>
            <a:custGeom>
              <a:avLst/>
              <a:gdLst>
                <a:gd name="T0" fmla="*/ 92 w 100"/>
                <a:gd name="T1" fmla="*/ 50 h 50"/>
                <a:gd name="T2" fmla="*/ 0 w 100"/>
                <a:gd name="T3" fmla="*/ 0 h 50"/>
                <a:gd name="T4" fmla="*/ 100 w 100"/>
                <a:gd name="T5" fmla="*/ 4 h 50"/>
                <a:gd name="T6" fmla="*/ 92 w 100"/>
                <a:gd name="T7" fmla="*/ 50 h 50"/>
              </a:gdLst>
              <a:ahLst/>
              <a:cxnLst>
                <a:cxn ang="0">
                  <a:pos x="T0" y="T1"/>
                </a:cxn>
                <a:cxn ang="0">
                  <a:pos x="T2" y="T3"/>
                </a:cxn>
                <a:cxn ang="0">
                  <a:pos x="T4" y="T5"/>
                </a:cxn>
                <a:cxn ang="0">
                  <a:pos x="T6" y="T7"/>
                </a:cxn>
              </a:cxnLst>
              <a:rect l="0" t="0" r="r" b="b"/>
              <a:pathLst>
                <a:path w="100" h="50">
                  <a:moveTo>
                    <a:pt x="92" y="50"/>
                  </a:moveTo>
                  <a:lnTo>
                    <a:pt x="0" y="0"/>
                  </a:lnTo>
                  <a:lnTo>
                    <a:pt x="100" y="4"/>
                  </a:lnTo>
                  <a:lnTo>
                    <a:pt x="92" y="5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p:nvSpPr>
          <p:spPr bwMode="auto">
            <a:xfrm>
              <a:off x="426" y="890"/>
              <a:ext cx="175" cy="179"/>
            </a:xfrm>
            <a:custGeom>
              <a:avLst/>
              <a:gdLst>
                <a:gd name="T0" fmla="*/ 3 w 175"/>
                <a:gd name="T1" fmla="*/ 74 h 179"/>
                <a:gd name="T2" fmla="*/ 3 w 175"/>
                <a:gd name="T3" fmla="*/ 67 h 179"/>
                <a:gd name="T4" fmla="*/ 5 w 175"/>
                <a:gd name="T5" fmla="*/ 59 h 179"/>
                <a:gd name="T6" fmla="*/ 6 w 175"/>
                <a:gd name="T7" fmla="*/ 52 h 179"/>
                <a:gd name="T8" fmla="*/ 9 w 175"/>
                <a:gd name="T9" fmla="*/ 43 h 179"/>
                <a:gd name="T10" fmla="*/ 12 w 175"/>
                <a:gd name="T11" fmla="*/ 36 h 179"/>
                <a:gd name="T12" fmla="*/ 16 w 175"/>
                <a:gd name="T13" fmla="*/ 29 h 179"/>
                <a:gd name="T14" fmla="*/ 20 w 175"/>
                <a:gd name="T15" fmla="*/ 23 h 179"/>
                <a:gd name="T16" fmla="*/ 26 w 175"/>
                <a:gd name="T17" fmla="*/ 16 h 179"/>
                <a:gd name="T18" fmla="*/ 33 w 175"/>
                <a:gd name="T19" fmla="*/ 11 h 179"/>
                <a:gd name="T20" fmla="*/ 42 w 175"/>
                <a:gd name="T21" fmla="*/ 5 h 179"/>
                <a:gd name="T22" fmla="*/ 52 w 175"/>
                <a:gd name="T23" fmla="*/ 2 h 179"/>
                <a:gd name="T24" fmla="*/ 63 w 175"/>
                <a:gd name="T25" fmla="*/ 0 h 179"/>
                <a:gd name="T26" fmla="*/ 76 w 175"/>
                <a:gd name="T27" fmla="*/ 0 h 179"/>
                <a:gd name="T28" fmla="*/ 90 w 175"/>
                <a:gd name="T29" fmla="*/ 2 h 179"/>
                <a:gd name="T30" fmla="*/ 103 w 175"/>
                <a:gd name="T31" fmla="*/ 5 h 179"/>
                <a:gd name="T32" fmla="*/ 116 w 175"/>
                <a:gd name="T33" fmla="*/ 11 h 179"/>
                <a:gd name="T34" fmla="*/ 127 w 175"/>
                <a:gd name="T35" fmla="*/ 16 h 179"/>
                <a:gd name="T36" fmla="*/ 137 w 175"/>
                <a:gd name="T37" fmla="*/ 21 h 179"/>
                <a:gd name="T38" fmla="*/ 146 w 175"/>
                <a:gd name="T39" fmla="*/ 28 h 179"/>
                <a:gd name="T40" fmla="*/ 153 w 175"/>
                <a:gd name="T41" fmla="*/ 36 h 179"/>
                <a:gd name="T42" fmla="*/ 160 w 175"/>
                <a:gd name="T43" fmla="*/ 45 h 179"/>
                <a:gd name="T44" fmla="*/ 166 w 175"/>
                <a:gd name="T45" fmla="*/ 55 h 179"/>
                <a:gd name="T46" fmla="*/ 170 w 175"/>
                <a:gd name="T47" fmla="*/ 64 h 179"/>
                <a:gd name="T48" fmla="*/ 173 w 175"/>
                <a:gd name="T49" fmla="*/ 74 h 179"/>
                <a:gd name="T50" fmla="*/ 175 w 175"/>
                <a:gd name="T51" fmla="*/ 84 h 179"/>
                <a:gd name="T52" fmla="*/ 175 w 175"/>
                <a:gd name="T53" fmla="*/ 95 h 179"/>
                <a:gd name="T54" fmla="*/ 173 w 175"/>
                <a:gd name="T55" fmla="*/ 107 h 179"/>
                <a:gd name="T56" fmla="*/ 170 w 175"/>
                <a:gd name="T57" fmla="*/ 117 h 179"/>
                <a:gd name="T58" fmla="*/ 166 w 175"/>
                <a:gd name="T59" fmla="*/ 127 h 179"/>
                <a:gd name="T60" fmla="*/ 160 w 175"/>
                <a:gd name="T61" fmla="*/ 138 h 179"/>
                <a:gd name="T62" fmla="*/ 153 w 175"/>
                <a:gd name="T63" fmla="*/ 148 h 179"/>
                <a:gd name="T64" fmla="*/ 146 w 175"/>
                <a:gd name="T65" fmla="*/ 157 h 179"/>
                <a:gd name="T66" fmla="*/ 137 w 175"/>
                <a:gd name="T67" fmla="*/ 162 h 179"/>
                <a:gd name="T68" fmla="*/ 129 w 175"/>
                <a:gd name="T69" fmla="*/ 169 h 179"/>
                <a:gd name="T70" fmla="*/ 119 w 175"/>
                <a:gd name="T71" fmla="*/ 172 h 179"/>
                <a:gd name="T72" fmla="*/ 109 w 175"/>
                <a:gd name="T73" fmla="*/ 175 h 179"/>
                <a:gd name="T74" fmla="*/ 99 w 175"/>
                <a:gd name="T75" fmla="*/ 179 h 179"/>
                <a:gd name="T76" fmla="*/ 89 w 175"/>
                <a:gd name="T77" fmla="*/ 179 h 179"/>
                <a:gd name="T78" fmla="*/ 79 w 175"/>
                <a:gd name="T79" fmla="*/ 179 h 179"/>
                <a:gd name="T80" fmla="*/ 67 w 175"/>
                <a:gd name="T81" fmla="*/ 177 h 179"/>
                <a:gd name="T82" fmla="*/ 59 w 175"/>
                <a:gd name="T83" fmla="*/ 175 h 179"/>
                <a:gd name="T84" fmla="*/ 49 w 175"/>
                <a:gd name="T85" fmla="*/ 172 h 179"/>
                <a:gd name="T86" fmla="*/ 40 w 175"/>
                <a:gd name="T87" fmla="*/ 167 h 179"/>
                <a:gd name="T88" fmla="*/ 33 w 175"/>
                <a:gd name="T89" fmla="*/ 162 h 179"/>
                <a:gd name="T90" fmla="*/ 26 w 175"/>
                <a:gd name="T91" fmla="*/ 155 h 179"/>
                <a:gd name="T92" fmla="*/ 20 w 175"/>
                <a:gd name="T93" fmla="*/ 146 h 179"/>
                <a:gd name="T94" fmla="*/ 15 w 175"/>
                <a:gd name="T95" fmla="*/ 139 h 179"/>
                <a:gd name="T96" fmla="*/ 10 w 175"/>
                <a:gd name="T97" fmla="*/ 133 h 179"/>
                <a:gd name="T98" fmla="*/ 8 w 175"/>
                <a:gd name="T99" fmla="*/ 126 h 179"/>
                <a:gd name="T100" fmla="*/ 5 w 175"/>
                <a:gd name="T101" fmla="*/ 119 h 179"/>
                <a:gd name="T102" fmla="*/ 3 w 175"/>
                <a:gd name="T103" fmla="*/ 112 h 179"/>
                <a:gd name="T104" fmla="*/ 2 w 175"/>
                <a:gd name="T105" fmla="*/ 105 h 179"/>
                <a:gd name="T106" fmla="*/ 2 w 175"/>
                <a:gd name="T107" fmla="*/ 98 h 179"/>
                <a:gd name="T108" fmla="*/ 0 w 175"/>
                <a:gd name="T109" fmla="*/ 91 h 179"/>
                <a:gd name="T110" fmla="*/ 2 w 175"/>
                <a:gd name="T111" fmla="*/ 84 h 179"/>
                <a:gd name="T112" fmla="*/ 3 w 175"/>
                <a:gd name="T113" fmla="*/ 7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179">
                  <a:moveTo>
                    <a:pt x="3" y="78"/>
                  </a:moveTo>
                  <a:lnTo>
                    <a:pt x="3" y="78"/>
                  </a:lnTo>
                  <a:lnTo>
                    <a:pt x="3" y="76"/>
                  </a:lnTo>
                  <a:lnTo>
                    <a:pt x="3" y="74"/>
                  </a:lnTo>
                  <a:lnTo>
                    <a:pt x="3" y="72"/>
                  </a:lnTo>
                  <a:lnTo>
                    <a:pt x="3" y="71"/>
                  </a:lnTo>
                  <a:lnTo>
                    <a:pt x="3" y="69"/>
                  </a:lnTo>
                  <a:lnTo>
                    <a:pt x="3" y="67"/>
                  </a:lnTo>
                  <a:lnTo>
                    <a:pt x="3" y="66"/>
                  </a:lnTo>
                  <a:lnTo>
                    <a:pt x="5" y="64"/>
                  </a:lnTo>
                  <a:lnTo>
                    <a:pt x="5" y="62"/>
                  </a:lnTo>
                  <a:lnTo>
                    <a:pt x="5" y="59"/>
                  </a:lnTo>
                  <a:lnTo>
                    <a:pt x="5" y="57"/>
                  </a:lnTo>
                  <a:lnTo>
                    <a:pt x="6" y="55"/>
                  </a:lnTo>
                  <a:lnTo>
                    <a:pt x="6" y="54"/>
                  </a:lnTo>
                  <a:lnTo>
                    <a:pt x="6" y="52"/>
                  </a:lnTo>
                  <a:lnTo>
                    <a:pt x="8" y="50"/>
                  </a:lnTo>
                  <a:lnTo>
                    <a:pt x="8" y="48"/>
                  </a:lnTo>
                  <a:lnTo>
                    <a:pt x="9" y="45"/>
                  </a:lnTo>
                  <a:lnTo>
                    <a:pt x="9" y="43"/>
                  </a:lnTo>
                  <a:lnTo>
                    <a:pt x="9" y="41"/>
                  </a:lnTo>
                  <a:lnTo>
                    <a:pt x="10" y="40"/>
                  </a:lnTo>
                  <a:lnTo>
                    <a:pt x="10" y="38"/>
                  </a:lnTo>
                  <a:lnTo>
                    <a:pt x="12" y="36"/>
                  </a:lnTo>
                  <a:lnTo>
                    <a:pt x="13" y="35"/>
                  </a:lnTo>
                  <a:lnTo>
                    <a:pt x="13" y="33"/>
                  </a:lnTo>
                  <a:lnTo>
                    <a:pt x="15" y="31"/>
                  </a:lnTo>
                  <a:lnTo>
                    <a:pt x="16" y="29"/>
                  </a:lnTo>
                  <a:lnTo>
                    <a:pt x="18" y="28"/>
                  </a:lnTo>
                  <a:lnTo>
                    <a:pt x="18" y="26"/>
                  </a:lnTo>
                  <a:lnTo>
                    <a:pt x="19" y="23"/>
                  </a:lnTo>
                  <a:lnTo>
                    <a:pt x="20" y="23"/>
                  </a:lnTo>
                  <a:lnTo>
                    <a:pt x="22" y="21"/>
                  </a:lnTo>
                  <a:lnTo>
                    <a:pt x="23" y="19"/>
                  </a:lnTo>
                  <a:lnTo>
                    <a:pt x="25" y="17"/>
                  </a:lnTo>
                  <a:lnTo>
                    <a:pt x="26" y="16"/>
                  </a:lnTo>
                  <a:lnTo>
                    <a:pt x="28" y="14"/>
                  </a:lnTo>
                  <a:lnTo>
                    <a:pt x="30" y="12"/>
                  </a:lnTo>
                  <a:lnTo>
                    <a:pt x="32" y="11"/>
                  </a:lnTo>
                  <a:lnTo>
                    <a:pt x="33" y="11"/>
                  </a:lnTo>
                  <a:lnTo>
                    <a:pt x="36" y="9"/>
                  </a:lnTo>
                  <a:lnTo>
                    <a:pt x="38" y="7"/>
                  </a:lnTo>
                  <a:lnTo>
                    <a:pt x="40" y="7"/>
                  </a:lnTo>
                  <a:lnTo>
                    <a:pt x="42" y="5"/>
                  </a:lnTo>
                  <a:lnTo>
                    <a:pt x="45" y="4"/>
                  </a:lnTo>
                  <a:lnTo>
                    <a:pt x="46" y="4"/>
                  </a:lnTo>
                  <a:lnTo>
                    <a:pt x="49" y="2"/>
                  </a:lnTo>
                  <a:lnTo>
                    <a:pt x="52" y="2"/>
                  </a:lnTo>
                  <a:lnTo>
                    <a:pt x="55" y="2"/>
                  </a:lnTo>
                  <a:lnTo>
                    <a:pt x="58" y="0"/>
                  </a:lnTo>
                  <a:lnTo>
                    <a:pt x="60" y="0"/>
                  </a:lnTo>
                  <a:lnTo>
                    <a:pt x="63" y="0"/>
                  </a:lnTo>
                  <a:lnTo>
                    <a:pt x="66" y="0"/>
                  </a:lnTo>
                  <a:lnTo>
                    <a:pt x="69" y="0"/>
                  </a:lnTo>
                  <a:lnTo>
                    <a:pt x="72" y="0"/>
                  </a:lnTo>
                  <a:lnTo>
                    <a:pt x="76" y="0"/>
                  </a:lnTo>
                  <a:lnTo>
                    <a:pt x="79" y="0"/>
                  </a:lnTo>
                  <a:lnTo>
                    <a:pt x="83" y="2"/>
                  </a:lnTo>
                  <a:lnTo>
                    <a:pt x="86" y="2"/>
                  </a:lnTo>
                  <a:lnTo>
                    <a:pt x="90" y="2"/>
                  </a:lnTo>
                  <a:lnTo>
                    <a:pt x="93" y="2"/>
                  </a:lnTo>
                  <a:lnTo>
                    <a:pt x="97" y="4"/>
                  </a:lnTo>
                  <a:lnTo>
                    <a:pt x="100" y="4"/>
                  </a:lnTo>
                  <a:lnTo>
                    <a:pt x="103" y="5"/>
                  </a:lnTo>
                  <a:lnTo>
                    <a:pt x="106" y="7"/>
                  </a:lnTo>
                  <a:lnTo>
                    <a:pt x="110" y="7"/>
                  </a:lnTo>
                  <a:lnTo>
                    <a:pt x="113" y="9"/>
                  </a:lnTo>
                  <a:lnTo>
                    <a:pt x="116" y="11"/>
                  </a:lnTo>
                  <a:lnTo>
                    <a:pt x="119" y="11"/>
                  </a:lnTo>
                  <a:lnTo>
                    <a:pt x="122" y="12"/>
                  </a:lnTo>
                  <a:lnTo>
                    <a:pt x="125" y="14"/>
                  </a:lnTo>
                  <a:lnTo>
                    <a:pt x="127" y="16"/>
                  </a:lnTo>
                  <a:lnTo>
                    <a:pt x="130" y="17"/>
                  </a:lnTo>
                  <a:lnTo>
                    <a:pt x="132" y="19"/>
                  </a:lnTo>
                  <a:lnTo>
                    <a:pt x="135" y="19"/>
                  </a:lnTo>
                  <a:lnTo>
                    <a:pt x="137" y="21"/>
                  </a:lnTo>
                  <a:lnTo>
                    <a:pt x="139" y="23"/>
                  </a:lnTo>
                  <a:lnTo>
                    <a:pt x="142" y="24"/>
                  </a:lnTo>
                  <a:lnTo>
                    <a:pt x="145" y="26"/>
                  </a:lnTo>
                  <a:lnTo>
                    <a:pt x="146" y="28"/>
                  </a:lnTo>
                  <a:lnTo>
                    <a:pt x="147" y="31"/>
                  </a:lnTo>
                  <a:lnTo>
                    <a:pt x="150" y="33"/>
                  </a:lnTo>
                  <a:lnTo>
                    <a:pt x="152" y="35"/>
                  </a:lnTo>
                  <a:lnTo>
                    <a:pt x="153" y="36"/>
                  </a:lnTo>
                  <a:lnTo>
                    <a:pt x="156" y="38"/>
                  </a:lnTo>
                  <a:lnTo>
                    <a:pt x="157" y="41"/>
                  </a:lnTo>
                  <a:lnTo>
                    <a:pt x="159" y="43"/>
                  </a:lnTo>
                  <a:lnTo>
                    <a:pt x="160" y="45"/>
                  </a:lnTo>
                  <a:lnTo>
                    <a:pt x="162" y="48"/>
                  </a:lnTo>
                  <a:lnTo>
                    <a:pt x="163" y="50"/>
                  </a:lnTo>
                  <a:lnTo>
                    <a:pt x="165" y="52"/>
                  </a:lnTo>
                  <a:lnTo>
                    <a:pt x="166" y="55"/>
                  </a:lnTo>
                  <a:lnTo>
                    <a:pt x="167" y="57"/>
                  </a:lnTo>
                  <a:lnTo>
                    <a:pt x="167" y="59"/>
                  </a:lnTo>
                  <a:lnTo>
                    <a:pt x="169" y="62"/>
                  </a:lnTo>
                  <a:lnTo>
                    <a:pt x="170" y="64"/>
                  </a:lnTo>
                  <a:lnTo>
                    <a:pt x="170" y="67"/>
                  </a:lnTo>
                  <a:lnTo>
                    <a:pt x="172" y="69"/>
                  </a:lnTo>
                  <a:lnTo>
                    <a:pt x="172" y="72"/>
                  </a:lnTo>
                  <a:lnTo>
                    <a:pt x="173" y="74"/>
                  </a:lnTo>
                  <a:lnTo>
                    <a:pt x="173" y="78"/>
                  </a:lnTo>
                  <a:lnTo>
                    <a:pt x="173" y="79"/>
                  </a:lnTo>
                  <a:lnTo>
                    <a:pt x="173" y="83"/>
                  </a:lnTo>
                  <a:lnTo>
                    <a:pt x="175" y="84"/>
                  </a:lnTo>
                  <a:lnTo>
                    <a:pt x="175" y="88"/>
                  </a:lnTo>
                  <a:lnTo>
                    <a:pt x="175" y="90"/>
                  </a:lnTo>
                  <a:lnTo>
                    <a:pt x="175" y="93"/>
                  </a:lnTo>
                  <a:lnTo>
                    <a:pt x="175" y="95"/>
                  </a:lnTo>
                  <a:lnTo>
                    <a:pt x="175" y="98"/>
                  </a:lnTo>
                  <a:lnTo>
                    <a:pt x="173" y="100"/>
                  </a:lnTo>
                  <a:lnTo>
                    <a:pt x="173" y="103"/>
                  </a:lnTo>
                  <a:lnTo>
                    <a:pt x="173" y="107"/>
                  </a:lnTo>
                  <a:lnTo>
                    <a:pt x="172" y="108"/>
                  </a:lnTo>
                  <a:lnTo>
                    <a:pt x="172" y="112"/>
                  </a:lnTo>
                  <a:lnTo>
                    <a:pt x="170" y="114"/>
                  </a:lnTo>
                  <a:lnTo>
                    <a:pt x="170" y="117"/>
                  </a:lnTo>
                  <a:lnTo>
                    <a:pt x="169" y="119"/>
                  </a:lnTo>
                  <a:lnTo>
                    <a:pt x="169" y="122"/>
                  </a:lnTo>
                  <a:lnTo>
                    <a:pt x="167" y="126"/>
                  </a:lnTo>
                  <a:lnTo>
                    <a:pt x="166" y="127"/>
                  </a:lnTo>
                  <a:lnTo>
                    <a:pt x="165" y="131"/>
                  </a:lnTo>
                  <a:lnTo>
                    <a:pt x="163" y="133"/>
                  </a:lnTo>
                  <a:lnTo>
                    <a:pt x="162" y="136"/>
                  </a:lnTo>
                  <a:lnTo>
                    <a:pt x="160" y="138"/>
                  </a:lnTo>
                  <a:lnTo>
                    <a:pt x="159" y="141"/>
                  </a:lnTo>
                  <a:lnTo>
                    <a:pt x="157" y="143"/>
                  </a:lnTo>
                  <a:lnTo>
                    <a:pt x="156" y="146"/>
                  </a:lnTo>
                  <a:lnTo>
                    <a:pt x="153" y="148"/>
                  </a:lnTo>
                  <a:lnTo>
                    <a:pt x="152" y="150"/>
                  </a:lnTo>
                  <a:lnTo>
                    <a:pt x="150" y="151"/>
                  </a:lnTo>
                  <a:lnTo>
                    <a:pt x="149" y="153"/>
                  </a:lnTo>
                  <a:lnTo>
                    <a:pt x="146" y="157"/>
                  </a:lnTo>
                  <a:lnTo>
                    <a:pt x="145" y="158"/>
                  </a:lnTo>
                  <a:lnTo>
                    <a:pt x="142" y="160"/>
                  </a:lnTo>
                  <a:lnTo>
                    <a:pt x="140" y="162"/>
                  </a:lnTo>
                  <a:lnTo>
                    <a:pt x="137" y="162"/>
                  </a:lnTo>
                  <a:lnTo>
                    <a:pt x="136" y="165"/>
                  </a:lnTo>
                  <a:lnTo>
                    <a:pt x="133" y="165"/>
                  </a:lnTo>
                  <a:lnTo>
                    <a:pt x="130" y="167"/>
                  </a:lnTo>
                  <a:lnTo>
                    <a:pt x="129" y="169"/>
                  </a:lnTo>
                  <a:lnTo>
                    <a:pt x="126" y="170"/>
                  </a:lnTo>
                  <a:lnTo>
                    <a:pt x="125" y="170"/>
                  </a:lnTo>
                  <a:lnTo>
                    <a:pt x="122" y="172"/>
                  </a:lnTo>
                  <a:lnTo>
                    <a:pt x="119" y="172"/>
                  </a:lnTo>
                  <a:lnTo>
                    <a:pt x="116" y="174"/>
                  </a:lnTo>
                  <a:lnTo>
                    <a:pt x="115" y="175"/>
                  </a:lnTo>
                  <a:lnTo>
                    <a:pt x="112" y="175"/>
                  </a:lnTo>
                  <a:lnTo>
                    <a:pt x="109" y="175"/>
                  </a:lnTo>
                  <a:lnTo>
                    <a:pt x="106" y="177"/>
                  </a:lnTo>
                  <a:lnTo>
                    <a:pt x="105" y="177"/>
                  </a:lnTo>
                  <a:lnTo>
                    <a:pt x="102" y="177"/>
                  </a:lnTo>
                  <a:lnTo>
                    <a:pt x="99" y="179"/>
                  </a:lnTo>
                  <a:lnTo>
                    <a:pt x="96" y="179"/>
                  </a:lnTo>
                  <a:lnTo>
                    <a:pt x="93" y="179"/>
                  </a:lnTo>
                  <a:lnTo>
                    <a:pt x="92" y="179"/>
                  </a:lnTo>
                  <a:lnTo>
                    <a:pt x="89" y="179"/>
                  </a:lnTo>
                  <a:lnTo>
                    <a:pt x="86" y="179"/>
                  </a:lnTo>
                  <a:lnTo>
                    <a:pt x="83" y="179"/>
                  </a:lnTo>
                  <a:lnTo>
                    <a:pt x="80" y="179"/>
                  </a:lnTo>
                  <a:lnTo>
                    <a:pt x="79" y="179"/>
                  </a:lnTo>
                  <a:lnTo>
                    <a:pt x="76" y="179"/>
                  </a:lnTo>
                  <a:lnTo>
                    <a:pt x="73" y="179"/>
                  </a:lnTo>
                  <a:lnTo>
                    <a:pt x="70" y="177"/>
                  </a:lnTo>
                  <a:lnTo>
                    <a:pt x="67" y="177"/>
                  </a:lnTo>
                  <a:lnTo>
                    <a:pt x="66" y="177"/>
                  </a:lnTo>
                  <a:lnTo>
                    <a:pt x="63" y="177"/>
                  </a:lnTo>
                  <a:lnTo>
                    <a:pt x="60" y="175"/>
                  </a:lnTo>
                  <a:lnTo>
                    <a:pt x="59" y="175"/>
                  </a:lnTo>
                  <a:lnTo>
                    <a:pt x="56" y="174"/>
                  </a:lnTo>
                  <a:lnTo>
                    <a:pt x="53" y="174"/>
                  </a:lnTo>
                  <a:lnTo>
                    <a:pt x="52" y="172"/>
                  </a:lnTo>
                  <a:lnTo>
                    <a:pt x="49" y="172"/>
                  </a:lnTo>
                  <a:lnTo>
                    <a:pt x="48" y="170"/>
                  </a:lnTo>
                  <a:lnTo>
                    <a:pt x="45" y="169"/>
                  </a:lnTo>
                  <a:lnTo>
                    <a:pt x="43" y="169"/>
                  </a:lnTo>
                  <a:lnTo>
                    <a:pt x="40" y="167"/>
                  </a:lnTo>
                  <a:lnTo>
                    <a:pt x="39" y="165"/>
                  </a:lnTo>
                  <a:lnTo>
                    <a:pt x="36" y="163"/>
                  </a:lnTo>
                  <a:lnTo>
                    <a:pt x="35" y="162"/>
                  </a:lnTo>
                  <a:lnTo>
                    <a:pt x="33" y="162"/>
                  </a:lnTo>
                  <a:lnTo>
                    <a:pt x="30" y="160"/>
                  </a:lnTo>
                  <a:lnTo>
                    <a:pt x="29" y="158"/>
                  </a:lnTo>
                  <a:lnTo>
                    <a:pt x="28" y="157"/>
                  </a:lnTo>
                  <a:lnTo>
                    <a:pt x="26" y="155"/>
                  </a:lnTo>
                  <a:lnTo>
                    <a:pt x="25" y="153"/>
                  </a:lnTo>
                  <a:lnTo>
                    <a:pt x="23" y="151"/>
                  </a:lnTo>
                  <a:lnTo>
                    <a:pt x="22" y="150"/>
                  </a:lnTo>
                  <a:lnTo>
                    <a:pt x="20" y="146"/>
                  </a:lnTo>
                  <a:lnTo>
                    <a:pt x="19" y="145"/>
                  </a:lnTo>
                  <a:lnTo>
                    <a:pt x="18" y="143"/>
                  </a:lnTo>
                  <a:lnTo>
                    <a:pt x="16" y="141"/>
                  </a:lnTo>
                  <a:lnTo>
                    <a:pt x="15" y="139"/>
                  </a:lnTo>
                  <a:lnTo>
                    <a:pt x="15" y="138"/>
                  </a:lnTo>
                  <a:lnTo>
                    <a:pt x="13" y="136"/>
                  </a:lnTo>
                  <a:lnTo>
                    <a:pt x="12" y="134"/>
                  </a:lnTo>
                  <a:lnTo>
                    <a:pt x="10" y="133"/>
                  </a:lnTo>
                  <a:lnTo>
                    <a:pt x="10" y="129"/>
                  </a:lnTo>
                  <a:lnTo>
                    <a:pt x="9" y="129"/>
                  </a:lnTo>
                  <a:lnTo>
                    <a:pt x="9" y="127"/>
                  </a:lnTo>
                  <a:lnTo>
                    <a:pt x="8" y="126"/>
                  </a:lnTo>
                  <a:lnTo>
                    <a:pt x="8" y="124"/>
                  </a:lnTo>
                  <a:lnTo>
                    <a:pt x="6" y="122"/>
                  </a:lnTo>
                  <a:lnTo>
                    <a:pt x="6" y="121"/>
                  </a:lnTo>
                  <a:lnTo>
                    <a:pt x="5" y="119"/>
                  </a:lnTo>
                  <a:lnTo>
                    <a:pt x="5" y="117"/>
                  </a:lnTo>
                  <a:lnTo>
                    <a:pt x="5" y="115"/>
                  </a:lnTo>
                  <a:lnTo>
                    <a:pt x="5" y="114"/>
                  </a:lnTo>
                  <a:lnTo>
                    <a:pt x="3" y="112"/>
                  </a:lnTo>
                  <a:lnTo>
                    <a:pt x="3" y="110"/>
                  </a:lnTo>
                  <a:lnTo>
                    <a:pt x="3" y="108"/>
                  </a:lnTo>
                  <a:lnTo>
                    <a:pt x="2" y="107"/>
                  </a:lnTo>
                  <a:lnTo>
                    <a:pt x="2" y="105"/>
                  </a:lnTo>
                  <a:lnTo>
                    <a:pt x="2" y="103"/>
                  </a:lnTo>
                  <a:lnTo>
                    <a:pt x="2" y="102"/>
                  </a:lnTo>
                  <a:lnTo>
                    <a:pt x="2" y="100"/>
                  </a:lnTo>
                  <a:lnTo>
                    <a:pt x="2" y="98"/>
                  </a:lnTo>
                  <a:lnTo>
                    <a:pt x="0" y="96"/>
                  </a:lnTo>
                  <a:lnTo>
                    <a:pt x="0" y="95"/>
                  </a:lnTo>
                  <a:lnTo>
                    <a:pt x="0" y="93"/>
                  </a:lnTo>
                  <a:lnTo>
                    <a:pt x="0" y="91"/>
                  </a:lnTo>
                  <a:lnTo>
                    <a:pt x="0" y="90"/>
                  </a:lnTo>
                  <a:lnTo>
                    <a:pt x="0" y="88"/>
                  </a:lnTo>
                  <a:lnTo>
                    <a:pt x="0" y="86"/>
                  </a:lnTo>
                  <a:lnTo>
                    <a:pt x="2" y="84"/>
                  </a:lnTo>
                  <a:lnTo>
                    <a:pt x="2" y="83"/>
                  </a:lnTo>
                  <a:lnTo>
                    <a:pt x="2" y="81"/>
                  </a:lnTo>
                  <a:lnTo>
                    <a:pt x="2" y="79"/>
                  </a:lnTo>
                  <a:lnTo>
                    <a:pt x="3" y="78"/>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p:nvSpPr>
          <p:spPr bwMode="auto">
            <a:xfrm>
              <a:off x="399" y="869"/>
              <a:ext cx="213" cy="224"/>
            </a:xfrm>
            <a:custGeom>
              <a:avLst/>
              <a:gdLst>
                <a:gd name="T0" fmla="*/ 29 w 213"/>
                <a:gd name="T1" fmla="*/ 40 h 224"/>
                <a:gd name="T2" fmla="*/ 45 w 213"/>
                <a:gd name="T3" fmla="*/ 26 h 224"/>
                <a:gd name="T4" fmla="*/ 57 w 213"/>
                <a:gd name="T5" fmla="*/ 19 h 224"/>
                <a:gd name="T6" fmla="*/ 73 w 213"/>
                <a:gd name="T7" fmla="*/ 14 h 224"/>
                <a:gd name="T8" fmla="*/ 89 w 213"/>
                <a:gd name="T9" fmla="*/ 11 h 224"/>
                <a:gd name="T10" fmla="*/ 106 w 213"/>
                <a:gd name="T11" fmla="*/ 11 h 224"/>
                <a:gd name="T12" fmla="*/ 125 w 213"/>
                <a:gd name="T13" fmla="*/ 12 h 224"/>
                <a:gd name="T14" fmla="*/ 145 w 213"/>
                <a:gd name="T15" fmla="*/ 21 h 224"/>
                <a:gd name="T16" fmla="*/ 165 w 213"/>
                <a:gd name="T17" fmla="*/ 35 h 224"/>
                <a:gd name="T18" fmla="*/ 182 w 213"/>
                <a:gd name="T19" fmla="*/ 53 h 224"/>
                <a:gd name="T20" fmla="*/ 193 w 213"/>
                <a:gd name="T21" fmla="*/ 72 h 224"/>
                <a:gd name="T22" fmla="*/ 202 w 213"/>
                <a:gd name="T23" fmla="*/ 95 h 224"/>
                <a:gd name="T24" fmla="*/ 205 w 213"/>
                <a:gd name="T25" fmla="*/ 117 h 224"/>
                <a:gd name="T26" fmla="*/ 205 w 213"/>
                <a:gd name="T27" fmla="*/ 139 h 224"/>
                <a:gd name="T28" fmla="*/ 199 w 213"/>
                <a:gd name="T29" fmla="*/ 162 h 224"/>
                <a:gd name="T30" fmla="*/ 190 w 213"/>
                <a:gd name="T31" fmla="*/ 179 h 224"/>
                <a:gd name="T32" fmla="*/ 175 w 213"/>
                <a:gd name="T33" fmla="*/ 195 h 224"/>
                <a:gd name="T34" fmla="*/ 159 w 213"/>
                <a:gd name="T35" fmla="*/ 205 h 224"/>
                <a:gd name="T36" fmla="*/ 142 w 213"/>
                <a:gd name="T37" fmla="*/ 212 h 224"/>
                <a:gd name="T38" fmla="*/ 120 w 213"/>
                <a:gd name="T39" fmla="*/ 213 h 224"/>
                <a:gd name="T40" fmla="*/ 99 w 213"/>
                <a:gd name="T41" fmla="*/ 212 h 224"/>
                <a:gd name="T42" fmla="*/ 82 w 213"/>
                <a:gd name="T43" fmla="*/ 208 h 224"/>
                <a:gd name="T44" fmla="*/ 65 w 213"/>
                <a:gd name="T45" fmla="*/ 201 h 224"/>
                <a:gd name="T46" fmla="*/ 50 w 213"/>
                <a:gd name="T47" fmla="*/ 193 h 224"/>
                <a:gd name="T48" fmla="*/ 36 w 213"/>
                <a:gd name="T49" fmla="*/ 181 h 224"/>
                <a:gd name="T50" fmla="*/ 23 w 213"/>
                <a:gd name="T51" fmla="*/ 164 h 224"/>
                <a:gd name="T52" fmla="*/ 16 w 213"/>
                <a:gd name="T53" fmla="*/ 145 h 224"/>
                <a:gd name="T54" fmla="*/ 12 w 213"/>
                <a:gd name="T55" fmla="*/ 126 h 224"/>
                <a:gd name="T56" fmla="*/ 10 w 213"/>
                <a:gd name="T57" fmla="*/ 107 h 224"/>
                <a:gd name="T58" fmla="*/ 12 w 213"/>
                <a:gd name="T59" fmla="*/ 90 h 224"/>
                <a:gd name="T60" fmla="*/ 0 w 213"/>
                <a:gd name="T61" fmla="*/ 102 h 224"/>
                <a:gd name="T62" fmla="*/ 2 w 213"/>
                <a:gd name="T63" fmla="*/ 121 h 224"/>
                <a:gd name="T64" fmla="*/ 5 w 213"/>
                <a:gd name="T65" fmla="*/ 141 h 224"/>
                <a:gd name="T66" fmla="*/ 12 w 213"/>
                <a:gd name="T67" fmla="*/ 160 h 224"/>
                <a:gd name="T68" fmla="*/ 25 w 213"/>
                <a:gd name="T69" fmla="*/ 181 h 224"/>
                <a:gd name="T70" fmla="*/ 35 w 213"/>
                <a:gd name="T71" fmla="*/ 193 h 224"/>
                <a:gd name="T72" fmla="*/ 47 w 213"/>
                <a:gd name="T73" fmla="*/ 203 h 224"/>
                <a:gd name="T74" fmla="*/ 63 w 213"/>
                <a:gd name="T75" fmla="*/ 212 h 224"/>
                <a:gd name="T76" fmla="*/ 82 w 213"/>
                <a:gd name="T77" fmla="*/ 217 h 224"/>
                <a:gd name="T78" fmla="*/ 100 w 213"/>
                <a:gd name="T79" fmla="*/ 222 h 224"/>
                <a:gd name="T80" fmla="*/ 123 w 213"/>
                <a:gd name="T81" fmla="*/ 224 h 224"/>
                <a:gd name="T82" fmla="*/ 146 w 213"/>
                <a:gd name="T83" fmla="*/ 220 h 224"/>
                <a:gd name="T84" fmla="*/ 166 w 213"/>
                <a:gd name="T85" fmla="*/ 213 h 224"/>
                <a:gd name="T86" fmla="*/ 183 w 213"/>
                <a:gd name="T87" fmla="*/ 200 h 224"/>
                <a:gd name="T88" fmla="*/ 198 w 213"/>
                <a:gd name="T89" fmla="*/ 184 h 224"/>
                <a:gd name="T90" fmla="*/ 208 w 213"/>
                <a:gd name="T91" fmla="*/ 165 h 224"/>
                <a:gd name="T92" fmla="*/ 213 w 213"/>
                <a:gd name="T93" fmla="*/ 141 h 224"/>
                <a:gd name="T94" fmla="*/ 213 w 213"/>
                <a:gd name="T95" fmla="*/ 117 h 224"/>
                <a:gd name="T96" fmla="*/ 210 w 213"/>
                <a:gd name="T97" fmla="*/ 91 h 224"/>
                <a:gd name="T98" fmla="*/ 202 w 213"/>
                <a:gd name="T99" fmla="*/ 67 h 224"/>
                <a:gd name="T100" fmla="*/ 189 w 213"/>
                <a:gd name="T101" fmla="*/ 47 h 224"/>
                <a:gd name="T102" fmla="*/ 173 w 213"/>
                <a:gd name="T103" fmla="*/ 29 h 224"/>
                <a:gd name="T104" fmla="*/ 156 w 213"/>
                <a:gd name="T105" fmla="*/ 16 h 224"/>
                <a:gd name="T106" fmla="*/ 138 w 213"/>
                <a:gd name="T107" fmla="*/ 7 h 224"/>
                <a:gd name="T108" fmla="*/ 119 w 213"/>
                <a:gd name="T109" fmla="*/ 2 h 224"/>
                <a:gd name="T110" fmla="*/ 99 w 213"/>
                <a:gd name="T111" fmla="*/ 0 h 224"/>
                <a:gd name="T112" fmla="*/ 79 w 213"/>
                <a:gd name="T113" fmla="*/ 2 h 224"/>
                <a:gd name="T114" fmla="*/ 62 w 213"/>
                <a:gd name="T115" fmla="*/ 7 h 224"/>
                <a:gd name="T116" fmla="*/ 47 w 213"/>
                <a:gd name="T117" fmla="*/ 14 h 224"/>
                <a:gd name="T118" fmla="*/ 33 w 213"/>
                <a:gd name="T119" fmla="*/ 23 h 224"/>
                <a:gd name="T120" fmla="*/ 17 w 213"/>
                <a:gd name="T121" fmla="*/ 40 h 224"/>
                <a:gd name="T122" fmla="*/ 12 w 213"/>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24">
                  <a:moveTo>
                    <a:pt x="20" y="57"/>
                  </a:moveTo>
                  <a:lnTo>
                    <a:pt x="20" y="55"/>
                  </a:lnTo>
                  <a:lnTo>
                    <a:pt x="20" y="53"/>
                  </a:lnTo>
                  <a:lnTo>
                    <a:pt x="22" y="52"/>
                  </a:lnTo>
                  <a:lnTo>
                    <a:pt x="23" y="50"/>
                  </a:lnTo>
                  <a:lnTo>
                    <a:pt x="23" y="48"/>
                  </a:lnTo>
                  <a:lnTo>
                    <a:pt x="25" y="47"/>
                  </a:lnTo>
                  <a:lnTo>
                    <a:pt x="26" y="45"/>
                  </a:lnTo>
                  <a:lnTo>
                    <a:pt x="27" y="43"/>
                  </a:lnTo>
                  <a:lnTo>
                    <a:pt x="27" y="41"/>
                  </a:lnTo>
                  <a:lnTo>
                    <a:pt x="29" y="40"/>
                  </a:lnTo>
                  <a:lnTo>
                    <a:pt x="30" y="38"/>
                  </a:lnTo>
                  <a:lnTo>
                    <a:pt x="32" y="36"/>
                  </a:lnTo>
                  <a:lnTo>
                    <a:pt x="33" y="35"/>
                  </a:lnTo>
                  <a:lnTo>
                    <a:pt x="35" y="33"/>
                  </a:lnTo>
                  <a:lnTo>
                    <a:pt x="36" y="33"/>
                  </a:lnTo>
                  <a:lnTo>
                    <a:pt x="37" y="31"/>
                  </a:lnTo>
                  <a:lnTo>
                    <a:pt x="39" y="31"/>
                  </a:lnTo>
                  <a:lnTo>
                    <a:pt x="40" y="29"/>
                  </a:lnTo>
                  <a:lnTo>
                    <a:pt x="42" y="28"/>
                  </a:lnTo>
                  <a:lnTo>
                    <a:pt x="43" y="28"/>
                  </a:lnTo>
                  <a:lnTo>
                    <a:pt x="45" y="26"/>
                  </a:lnTo>
                  <a:lnTo>
                    <a:pt x="46" y="26"/>
                  </a:lnTo>
                  <a:lnTo>
                    <a:pt x="46" y="24"/>
                  </a:lnTo>
                  <a:lnTo>
                    <a:pt x="47" y="24"/>
                  </a:lnTo>
                  <a:lnTo>
                    <a:pt x="49" y="24"/>
                  </a:lnTo>
                  <a:lnTo>
                    <a:pt x="49" y="23"/>
                  </a:lnTo>
                  <a:lnTo>
                    <a:pt x="50" y="23"/>
                  </a:lnTo>
                  <a:lnTo>
                    <a:pt x="52" y="23"/>
                  </a:lnTo>
                  <a:lnTo>
                    <a:pt x="53" y="21"/>
                  </a:lnTo>
                  <a:lnTo>
                    <a:pt x="55" y="21"/>
                  </a:lnTo>
                  <a:lnTo>
                    <a:pt x="56" y="21"/>
                  </a:lnTo>
                  <a:lnTo>
                    <a:pt x="57" y="19"/>
                  </a:lnTo>
                  <a:lnTo>
                    <a:pt x="59" y="19"/>
                  </a:lnTo>
                  <a:lnTo>
                    <a:pt x="60" y="17"/>
                  </a:lnTo>
                  <a:lnTo>
                    <a:pt x="62" y="17"/>
                  </a:lnTo>
                  <a:lnTo>
                    <a:pt x="63" y="17"/>
                  </a:lnTo>
                  <a:lnTo>
                    <a:pt x="63" y="16"/>
                  </a:lnTo>
                  <a:lnTo>
                    <a:pt x="65" y="16"/>
                  </a:lnTo>
                  <a:lnTo>
                    <a:pt x="66" y="16"/>
                  </a:lnTo>
                  <a:lnTo>
                    <a:pt x="67" y="16"/>
                  </a:lnTo>
                  <a:lnTo>
                    <a:pt x="70" y="14"/>
                  </a:lnTo>
                  <a:lnTo>
                    <a:pt x="72" y="14"/>
                  </a:lnTo>
                  <a:lnTo>
                    <a:pt x="73" y="14"/>
                  </a:lnTo>
                  <a:lnTo>
                    <a:pt x="75" y="12"/>
                  </a:lnTo>
                  <a:lnTo>
                    <a:pt x="76" y="12"/>
                  </a:lnTo>
                  <a:lnTo>
                    <a:pt x="77" y="12"/>
                  </a:lnTo>
                  <a:lnTo>
                    <a:pt x="79" y="12"/>
                  </a:lnTo>
                  <a:lnTo>
                    <a:pt x="80" y="12"/>
                  </a:lnTo>
                  <a:lnTo>
                    <a:pt x="82" y="12"/>
                  </a:lnTo>
                  <a:lnTo>
                    <a:pt x="83" y="11"/>
                  </a:lnTo>
                  <a:lnTo>
                    <a:pt x="85" y="11"/>
                  </a:lnTo>
                  <a:lnTo>
                    <a:pt x="86" y="11"/>
                  </a:lnTo>
                  <a:lnTo>
                    <a:pt x="87" y="11"/>
                  </a:lnTo>
                  <a:lnTo>
                    <a:pt x="89" y="11"/>
                  </a:lnTo>
                  <a:lnTo>
                    <a:pt x="90" y="11"/>
                  </a:lnTo>
                  <a:lnTo>
                    <a:pt x="92" y="11"/>
                  </a:lnTo>
                  <a:lnTo>
                    <a:pt x="93" y="11"/>
                  </a:lnTo>
                  <a:lnTo>
                    <a:pt x="95" y="11"/>
                  </a:lnTo>
                  <a:lnTo>
                    <a:pt x="96" y="11"/>
                  </a:lnTo>
                  <a:lnTo>
                    <a:pt x="98" y="11"/>
                  </a:lnTo>
                  <a:lnTo>
                    <a:pt x="99" y="11"/>
                  </a:lnTo>
                  <a:lnTo>
                    <a:pt x="100" y="11"/>
                  </a:lnTo>
                  <a:lnTo>
                    <a:pt x="102" y="11"/>
                  </a:lnTo>
                  <a:lnTo>
                    <a:pt x="105" y="11"/>
                  </a:lnTo>
                  <a:lnTo>
                    <a:pt x="106" y="11"/>
                  </a:lnTo>
                  <a:lnTo>
                    <a:pt x="108" y="11"/>
                  </a:lnTo>
                  <a:lnTo>
                    <a:pt x="109" y="11"/>
                  </a:lnTo>
                  <a:lnTo>
                    <a:pt x="110" y="11"/>
                  </a:lnTo>
                  <a:lnTo>
                    <a:pt x="112" y="11"/>
                  </a:lnTo>
                  <a:lnTo>
                    <a:pt x="113" y="11"/>
                  </a:lnTo>
                  <a:lnTo>
                    <a:pt x="116" y="11"/>
                  </a:lnTo>
                  <a:lnTo>
                    <a:pt x="118" y="12"/>
                  </a:lnTo>
                  <a:lnTo>
                    <a:pt x="119" y="12"/>
                  </a:lnTo>
                  <a:lnTo>
                    <a:pt x="120" y="12"/>
                  </a:lnTo>
                  <a:lnTo>
                    <a:pt x="123" y="12"/>
                  </a:lnTo>
                  <a:lnTo>
                    <a:pt x="125" y="12"/>
                  </a:lnTo>
                  <a:lnTo>
                    <a:pt x="126" y="14"/>
                  </a:lnTo>
                  <a:lnTo>
                    <a:pt x="128" y="14"/>
                  </a:lnTo>
                  <a:lnTo>
                    <a:pt x="130" y="14"/>
                  </a:lnTo>
                  <a:lnTo>
                    <a:pt x="132" y="16"/>
                  </a:lnTo>
                  <a:lnTo>
                    <a:pt x="133" y="16"/>
                  </a:lnTo>
                  <a:lnTo>
                    <a:pt x="135" y="17"/>
                  </a:lnTo>
                  <a:lnTo>
                    <a:pt x="138" y="17"/>
                  </a:lnTo>
                  <a:lnTo>
                    <a:pt x="139" y="17"/>
                  </a:lnTo>
                  <a:lnTo>
                    <a:pt x="140" y="19"/>
                  </a:lnTo>
                  <a:lnTo>
                    <a:pt x="143" y="21"/>
                  </a:lnTo>
                  <a:lnTo>
                    <a:pt x="145" y="21"/>
                  </a:lnTo>
                  <a:lnTo>
                    <a:pt x="146" y="23"/>
                  </a:lnTo>
                  <a:lnTo>
                    <a:pt x="149" y="23"/>
                  </a:lnTo>
                  <a:lnTo>
                    <a:pt x="150" y="24"/>
                  </a:lnTo>
                  <a:lnTo>
                    <a:pt x="152" y="26"/>
                  </a:lnTo>
                  <a:lnTo>
                    <a:pt x="153" y="26"/>
                  </a:lnTo>
                  <a:lnTo>
                    <a:pt x="156" y="28"/>
                  </a:lnTo>
                  <a:lnTo>
                    <a:pt x="158" y="29"/>
                  </a:lnTo>
                  <a:lnTo>
                    <a:pt x="159" y="31"/>
                  </a:lnTo>
                  <a:lnTo>
                    <a:pt x="162" y="31"/>
                  </a:lnTo>
                  <a:lnTo>
                    <a:pt x="163" y="33"/>
                  </a:lnTo>
                  <a:lnTo>
                    <a:pt x="165" y="35"/>
                  </a:lnTo>
                  <a:lnTo>
                    <a:pt x="168" y="36"/>
                  </a:lnTo>
                  <a:lnTo>
                    <a:pt x="169" y="38"/>
                  </a:lnTo>
                  <a:lnTo>
                    <a:pt x="170" y="40"/>
                  </a:lnTo>
                  <a:lnTo>
                    <a:pt x="173" y="41"/>
                  </a:lnTo>
                  <a:lnTo>
                    <a:pt x="175" y="43"/>
                  </a:lnTo>
                  <a:lnTo>
                    <a:pt x="176" y="45"/>
                  </a:lnTo>
                  <a:lnTo>
                    <a:pt x="178" y="47"/>
                  </a:lnTo>
                  <a:lnTo>
                    <a:pt x="179" y="48"/>
                  </a:lnTo>
                  <a:lnTo>
                    <a:pt x="179" y="50"/>
                  </a:lnTo>
                  <a:lnTo>
                    <a:pt x="180" y="52"/>
                  </a:lnTo>
                  <a:lnTo>
                    <a:pt x="182" y="53"/>
                  </a:lnTo>
                  <a:lnTo>
                    <a:pt x="183" y="55"/>
                  </a:lnTo>
                  <a:lnTo>
                    <a:pt x="185" y="57"/>
                  </a:lnTo>
                  <a:lnTo>
                    <a:pt x="186" y="59"/>
                  </a:lnTo>
                  <a:lnTo>
                    <a:pt x="186" y="60"/>
                  </a:lnTo>
                  <a:lnTo>
                    <a:pt x="188" y="62"/>
                  </a:lnTo>
                  <a:lnTo>
                    <a:pt x="189" y="64"/>
                  </a:lnTo>
                  <a:lnTo>
                    <a:pt x="190" y="66"/>
                  </a:lnTo>
                  <a:lnTo>
                    <a:pt x="190" y="67"/>
                  </a:lnTo>
                  <a:lnTo>
                    <a:pt x="192" y="69"/>
                  </a:lnTo>
                  <a:lnTo>
                    <a:pt x="193" y="71"/>
                  </a:lnTo>
                  <a:lnTo>
                    <a:pt x="193" y="72"/>
                  </a:lnTo>
                  <a:lnTo>
                    <a:pt x="195" y="74"/>
                  </a:lnTo>
                  <a:lnTo>
                    <a:pt x="196" y="76"/>
                  </a:lnTo>
                  <a:lnTo>
                    <a:pt x="196" y="78"/>
                  </a:lnTo>
                  <a:lnTo>
                    <a:pt x="198" y="79"/>
                  </a:lnTo>
                  <a:lnTo>
                    <a:pt x="198" y="83"/>
                  </a:lnTo>
                  <a:lnTo>
                    <a:pt x="199" y="84"/>
                  </a:lnTo>
                  <a:lnTo>
                    <a:pt x="199" y="86"/>
                  </a:lnTo>
                  <a:lnTo>
                    <a:pt x="200" y="88"/>
                  </a:lnTo>
                  <a:lnTo>
                    <a:pt x="200" y="90"/>
                  </a:lnTo>
                  <a:lnTo>
                    <a:pt x="200" y="91"/>
                  </a:lnTo>
                  <a:lnTo>
                    <a:pt x="202" y="95"/>
                  </a:lnTo>
                  <a:lnTo>
                    <a:pt x="202" y="97"/>
                  </a:lnTo>
                  <a:lnTo>
                    <a:pt x="202" y="98"/>
                  </a:lnTo>
                  <a:lnTo>
                    <a:pt x="203" y="100"/>
                  </a:lnTo>
                  <a:lnTo>
                    <a:pt x="203" y="102"/>
                  </a:lnTo>
                  <a:lnTo>
                    <a:pt x="203" y="105"/>
                  </a:lnTo>
                  <a:lnTo>
                    <a:pt x="205" y="107"/>
                  </a:lnTo>
                  <a:lnTo>
                    <a:pt x="205" y="109"/>
                  </a:lnTo>
                  <a:lnTo>
                    <a:pt x="205" y="110"/>
                  </a:lnTo>
                  <a:lnTo>
                    <a:pt x="205" y="112"/>
                  </a:lnTo>
                  <a:lnTo>
                    <a:pt x="205" y="115"/>
                  </a:lnTo>
                  <a:lnTo>
                    <a:pt x="205" y="117"/>
                  </a:lnTo>
                  <a:lnTo>
                    <a:pt x="205" y="119"/>
                  </a:lnTo>
                  <a:lnTo>
                    <a:pt x="205" y="121"/>
                  </a:lnTo>
                  <a:lnTo>
                    <a:pt x="205" y="122"/>
                  </a:lnTo>
                  <a:lnTo>
                    <a:pt x="205" y="126"/>
                  </a:lnTo>
                  <a:lnTo>
                    <a:pt x="205" y="127"/>
                  </a:lnTo>
                  <a:lnTo>
                    <a:pt x="205" y="129"/>
                  </a:lnTo>
                  <a:lnTo>
                    <a:pt x="205" y="131"/>
                  </a:lnTo>
                  <a:lnTo>
                    <a:pt x="205" y="134"/>
                  </a:lnTo>
                  <a:lnTo>
                    <a:pt x="205" y="136"/>
                  </a:lnTo>
                  <a:lnTo>
                    <a:pt x="205" y="138"/>
                  </a:lnTo>
                  <a:lnTo>
                    <a:pt x="205" y="139"/>
                  </a:lnTo>
                  <a:lnTo>
                    <a:pt x="205" y="141"/>
                  </a:lnTo>
                  <a:lnTo>
                    <a:pt x="203" y="143"/>
                  </a:lnTo>
                  <a:lnTo>
                    <a:pt x="203" y="145"/>
                  </a:lnTo>
                  <a:lnTo>
                    <a:pt x="203" y="148"/>
                  </a:lnTo>
                  <a:lnTo>
                    <a:pt x="202" y="150"/>
                  </a:lnTo>
                  <a:lnTo>
                    <a:pt x="202" y="152"/>
                  </a:lnTo>
                  <a:lnTo>
                    <a:pt x="202" y="153"/>
                  </a:lnTo>
                  <a:lnTo>
                    <a:pt x="200" y="155"/>
                  </a:lnTo>
                  <a:lnTo>
                    <a:pt x="200" y="157"/>
                  </a:lnTo>
                  <a:lnTo>
                    <a:pt x="200" y="158"/>
                  </a:lnTo>
                  <a:lnTo>
                    <a:pt x="199" y="162"/>
                  </a:lnTo>
                  <a:lnTo>
                    <a:pt x="198" y="164"/>
                  </a:lnTo>
                  <a:lnTo>
                    <a:pt x="198" y="165"/>
                  </a:lnTo>
                  <a:lnTo>
                    <a:pt x="198" y="167"/>
                  </a:lnTo>
                  <a:lnTo>
                    <a:pt x="196" y="169"/>
                  </a:lnTo>
                  <a:lnTo>
                    <a:pt x="195" y="170"/>
                  </a:lnTo>
                  <a:lnTo>
                    <a:pt x="195" y="172"/>
                  </a:lnTo>
                  <a:lnTo>
                    <a:pt x="193" y="172"/>
                  </a:lnTo>
                  <a:lnTo>
                    <a:pt x="193" y="174"/>
                  </a:lnTo>
                  <a:lnTo>
                    <a:pt x="192" y="176"/>
                  </a:lnTo>
                  <a:lnTo>
                    <a:pt x="192" y="177"/>
                  </a:lnTo>
                  <a:lnTo>
                    <a:pt x="190" y="179"/>
                  </a:lnTo>
                  <a:lnTo>
                    <a:pt x="189" y="181"/>
                  </a:lnTo>
                  <a:lnTo>
                    <a:pt x="188" y="182"/>
                  </a:lnTo>
                  <a:lnTo>
                    <a:pt x="186" y="184"/>
                  </a:lnTo>
                  <a:lnTo>
                    <a:pt x="185" y="186"/>
                  </a:lnTo>
                  <a:lnTo>
                    <a:pt x="183" y="188"/>
                  </a:lnTo>
                  <a:lnTo>
                    <a:pt x="182" y="189"/>
                  </a:lnTo>
                  <a:lnTo>
                    <a:pt x="180" y="191"/>
                  </a:lnTo>
                  <a:lnTo>
                    <a:pt x="179" y="193"/>
                  </a:lnTo>
                  <a:lnTo>
                    <a:pt x="178" y="193"/>
                  </a:lnTo>
                  <a:lnTo>
                    <a:pt x="176" y="195"/>
                  </a:lnTo>
                  <a:lnTo>
                    <a:pt x="175" y="195"/>
                  </a:lnTo>
                  <a:lnTo>
                    <a:pt x="175" y="196"/>
                  </a:lnTo>
                  <a:lnTo>
                    <a:pt x="173" y="198"/>
                  </a:lnTo>
                  <a:lnTo>
                    <a:pt x="172" y="198"/>
                  </a:lnTo>
                  <a:lnTo>
                    <a:pt x="170" y="200"/>
                  </a:lnTo>
                  <a:lnTo>
                    <a:pt x="169" y="200"/>
                  </a:lnTo>
                  <a:lnTo>
                    <a:pt x="168" y="201"/>
                  </a:lnTo>
                  <a:lnTo>
                    <a:pt x="166" y="201"/>
                  </a:lnTo>
                  <a:lnTo>
                    <a:pt x="165" y="203"/>
                  </a:lnTo>
                  <a:lnTo>
                    <a:pt x="163" y="203"/>
                  </a:lnTo>
                  <a:lnTo>
                    <a:pt x="162" y="205"/>
                  </a:lnTo>
                  <a:lnTo>
                    <a:pt x="159" y="205"/>
                  </a:lnTo>
                  <a:lnTo>
                    <a:pt x="158" y="207"/>
                  </a:lnTo>
                  <a:lnTo>
                    <a:pt x="156" y="207"/>
                  </a:lnTo>
                  <a:lnTo>
                    <a:pt x="155" y="207"/>
                  </a:lnTo>
                  <a:lnTo>
                    <a:pt x="153" y="208"/>
                  </a:lnTo>
                  <a:lnTo>
                    <a:pt x="152" y="208"/>
                  </a:lnTo>
                  <a:lnTo>
                    <a:pt x="150" y="208"/>
                  </a:lnTo>
                  <a:lnTo>
                    <a:pt x="149" y="210"/>
                  </a:lnTo>
                  <a:lnTo>
                    <a:pt x="146" y="210"/>
                  </a:lnTo>
                  <a:lnTo>
                    <a:pt x="145" y="210"/>
                  </a:lnTo>
                  <a:lnTo>
                    <a:pt x="143" y="210"/>
                  </a:lnTo>
                  <a:lnTo>
                    <a:pt x="142" y="212"/>
                  </a:lnTo>
                  <a:lnTo>
                    <a:pt x="139" y="212"/>
                  </a:lnTo>
                  <a:lnTo>
                    <a:pt x="138" y="212"/>
                  </a:lnTo>
                  <a:lnTo>
                    <a:pt x="136" y="212"/>
                  </a:lnTo>
                  <a:lnTo>
                    <a:pt x="135" y="213"/>
                  </a:lnTo>
                  <a:lnTo>
                    <a:pt x="132" y="213"/>
                  </a:lnTo>
                  <a:lnTo>
                    <a:pt x="130" y="213"/>
                  </a:lnTo>
                  <a:lnTo>
                    <a:pt x="129" y="213"/>
                  </a:lnTo>
                  <a:lnTo>
                    <a:pt x="126" y="213"/>
                  </a:lnTo>
                  <a:lnTo>
                    <a:pt x="125" y="213"/>
                  </a:lnTo>
                  <a:lnTo>
                    <a:pt x="123" y="213"/>
                  </a:lnTo>
                  <a:lnTo>
                    <a:pt x="120" y="213"/>
                  </a:lnTo>
                  <a:lnTo>
                    <a:pt x="119" y="213"/>
                  </a:lnTo>
                  <a:lnTo>
                    <a:pt x="118" y="213"/>
                  </a:lnTo>
                  <a:lnTo>
                    <a:pt x="115" y="213"/>
                  </a:lnTo>
                  <a:lnTo>
                    <a:pt x="113" y="213"/>
                  </a:lnTo>
                  <a:lnTo>
                    <a:pt x="110" y="213"/>
                  </a:lnTo>
                  <a:lnTo>
                    <a:pt x="109" y="213"/>
                  </a:lnTo>
                  <a:lnTo>
                    <a:pt x="108" y="213"/>
                  </a:lnTo>
                  <a:lnTo>
                    <a:pt x="105" y="212"/>
                  </a:lnTo>
                  <a:lnTo>
                    <a:pt x="103" y="212"/>
                  </a:lnTo>
                  <a:lnTo>
                    <a:pt x="100" y="212"/>
                  </a:lnTo>
                  <a:lnTo>
                    <a:pt x="99" y="212"/>
                  </a:lnTo>
                  <a:lnTo>
                    <a:pt x="98" y="212"/>
                  </a:lnTo>
                  <a:lnTo>
                    <a:pt x="96" y="212"/>
                  </a:lnTo>
                  <a:lnTo>
                    <a:pt x="95" y="210"/>
                  </a:lnTo>
                  <a:lnTo>
                    <a:pt x="93" y="210"/>
                  </a:lnTo>
                  <a:lnTo>
                    <a:pt x="92" y="210"/>
                  </a:lnTo>
                  <a:lnTo>
                    <a:pt x="90" y="210"/>
                  </a:lnTo>
                  <a:lnTo>
                    <a:pt x="89" y="208"/>
                  </a:lnTo>
                  <a:lnTo>
                    <a:pt x="86" y="208"/>
                  </a:lnTo>
                  <a:lnTo>
                    <a:pt x="85" y="208"/>
                  </a:lnTo>
                  <a:lnTo>
                    <a:pt x="83" y="208"/>
                  </a:lnTo>
                  <a:lnTo>
                    <a:pt x="82" y="208"/>
                  </a:lnTo>
                  <a:lnTo>
                    <a:pt x="80" y="207"/>
                  </a:lnTo>
                  <a:lnTo>
                    <a:pt x="79" y="207"/>
                  </a:lnTo>
                  <a:lnTo>
                    <a:pt x="76" y="207"/>
                  </a:lnTo>
                  <a:lnTo>
                    <a:pt x="75" y="205"/>
                  </a:lnTo>
                  <a:lnTo>
                    <a:pt x="73" y="205"/>
                  </a:lnTo>
                  <a:lnTo>
                    <a:pt x="72" y="203"/>
                  </a:lnTo>
                  <a:lnTo>
                    <a:pt x="70" y="203"/>
                  </a:lnTo>
                  <a:lnTo>
                    <a:pt x="69" y="203"/>
                  </a:lnTo>
                  <a:lnTo>
                    <a:pt x="67" y="201"/>
                  </a:lnTo>
                  <a:lnTo>
                    <a:pt x="66" y="201"/>
                  </a:lnTo>
                  <a:lnTo>
                    <a:pt x="65" y="201"/>
                  </a:lnTo>
                  <a:lnTo>
                    <a:pt x="63" y="200"/>
                  </a:lnTo>
                  <a:lnTo>
                    <a:pt x="62" y="200"/>
                  </a:lnTo>
                  <a:lnTo>
                    <a:pt x="60" y="200"/>
                  </a:lnTo>
                  <a:lnTo>
                    <a:pt x="60" y="198"/>
                  </a:lnTo>
                  <a:lnTo>
                    <a:pt x="57" y="198"/>
                  </a:lnTo>
                  <a:lnTo>
                    <a:pt x="56" y="196"/>
                  </a:lnTo>
                  <a:lnTo>
                    <a:pt x="55" y="196"/>
                  </a:lnTo>
                  <a:lnTo>
                    <a:pt x="53" y="195"/>
                  </a:lnTo>
                  <a:lnTo>
                    <a:pt x="52" y="195"/>
                  </a:lnTo>
                  <a:lnTo>
                    <a:pt x="52" y="193"/>
                  </a:lnTo>
                  <a:lnTo>
                    <a:pt x="50" y="193"/>
                  </a:lnTo>
                  <a:lnTo>
                    <a:pt x="49" y="191"/>
                  </a:lnTo>
                  <a:lnTo>
                    <a:pt x="47" y="191"/>
                  </a:lnTo>
                  <a:lnTo>
                    <a:pt x="46" y="189"/>
                  </a:lnTo>
                  <a:lnTo>
                    <a:pt x="45" y="188"/>
                  </a:lnTo>
                  <a:lnTo>
                    <a:pt x="43" y="188"/>
                  </a:lnTo>
                  <a:lnTo>
                    <a:pt x="42" y="186"/>
                  </a:lnTo>
                  <a:lnTo>
                    <a:pt x="40" y="184"/>
                  </a:lnTo>
                  <a:lnTo>
                    <a:pt x="39" y="182"/>
                  </a:lnTo>
                  <a:lnTo>
                    <a:pt x="37" y="182"/>
                  </a:lnTo>
                  <a:lnTo>
                    <a:pt x="37" y="181"/>
                  </a:lnTo>
                  <a:lnTo>
                    <a:pt x="36" y="181"/>
                  </a:lnTo>
                  <a:lnTo>
                    <a:pt x="35" y="179"/>
                  </a:lnTo>
                  <a:lnTo>
                    <a:pt x="33" y="177"/>
                  </a:lnTo>
                  <a:lnTo>
                    <a:pt x="32" y="176"/>
                  </a:lnTo>
                  <a:lnTo>
                    <a:pt x="30" y="174"/>
                  </a:lnTo>
                  <a:lnTo>
                    <a:pt x="29" y="172"/>
                  </a:lnTo>
                  <a:lnTo>
                    <a:pt x="27" y="170"/>
                  </a:lnTo>
                  <a:lnTo>
                    <a:pt x="27" y="169"/>
                  </a:lnTo>
                  <a:lnTo>
                    <a:pt x="26" y="169"/>
                  </a:lnTo>
                  <a:lnTo>
                    <a:pt x="26" y="167"/>
                  </a:lnTo>
                  <a:lnTo>
                    <a:pt x="25" y="165"/>
                  </a:lnTo>
                  <a:lnTo>
                    <a:pt x="23" y="164"/>
                  </a:lnTo>
                  <a:lnTo>
                    <a:pt x="23" y="162"/>
                  </a:lnTo>
                  <a:lnTo>
                    <a:pt x="22" y="160"/>
                  </a:lnTo>
                  <a:lnTo>
                    <a:pt x="20" y="158"/>
                  </a:lnTo>
                  <a:lnTo>
                    <a:pt x="20" y="157"/>
                  </a:lnTo>
                  <a:lnTo>
                    <a:pt x="19" y="155"/>
                  </a:lnTo>
                  <a:lnTo>
                    <a:pt x="19" y="153"/>
                  </a:lnTo>
                  <a:lnTo>
                    <a:pt x="17" y="152"/>
                  </a:lnTo>
                  <a:lnTo>
                    <a:pt x="17" y="150"/>
                  </a:lnTo>
                  <a:lnTo>
                    <a:pt x="16" y="148"/>
                  </a:lnTo>
                  <a:lnTo>
                    <a:pt x="16" y="146"/>
                  </a:lnTo>
                  <a:lnTo>
                    <a:pt x="16" y="145"/>
                  </a:lnTo>
                  <a:lnTo>
                    <a:pt x="15" y="143"/>
                  </a:lnTo>
                  <a:lnTo>
                    <a:pt x="15" y="141"/>
                  </a:lnTo>
                  <a:lnTo>
                    <a:pt x="15" y="139"/>
                  </a:lnTo>
                  <a:lnTo>
                    <a:pt x="13" y="138"/>
                  </a:lnTo>
                  <a:lnTo>
                    <a:pt x="13" y="136"/>
                  </a:lnTo>
                  <a:lnTo>
                    <a:pt x="13" y="134"/>
                  </a:lnTo>
                  <a:lnTo>
                    <a:pt x="12" y="133"/>
                  </a:lnTo>
                  <a:lnTo>
                    <a:pt x="12" y="131"/>
                  </a:lnTo>
                  <a:lnTo>
                    <a:pt x="12" y="129"/>
                  </a:lnTo>
                  <a:lnTo>
                    <a:pt x="12" y="127"/>
                  </a:lnTo>
                  <a:lnTo>
                    <a:pt x="12" y="126"/>
                  </a:lnTo>
                  <a:lnTo>
                    <a:pt x="10" y="124"/>
                  </a:lnTo>
                  <a:lnTo>
                    <a:pt x="10" y="122"/>
                  </a:lnTo>
                  <a:lnTo>
                    <a:pt x="10" y="121"/>
                  </a:lnTo>
                  <a:lnTo>
                    <a:pt x="10" y="119"/>
                  </a:lnTo>
                  <a:lnTo>
                    <a:pt x="10" y="117"/>
                  </a:lnTo>
                  <a:lnTo>
                    <a:pt x="10" y="115"/>
                  </a:lnTo>
                  <a:lnTo>
                    <a:pt x="10" y="114"/>
                  </a:lnTo>
                  <a:lnTo>
                    <a:pt x="10" y="112"/>
                  </a:lnTo>
                  <a:lnTo>
                    <a:pt x="10" y="110"/>
                  </a:lnTo>
                  <a:lnTo>
                    <a:pt x="10" y="109"/>
                  </a:lnTo>
                  <a:lnTo>
                    <a:pt x="10" y="107"/>
                  </a:lnTo>
                  <a:lnTo>
                    <a:pt x="10" y="105"/>
                  </a:lnTo>
                  <a:lnTo>
                    <a:pt x="10" y="103"/>
                  </a:lnTo>
                  <a:lnTo>
                    <a:pt x="10" y="102"/>
                  </a:lnTo>
                  <a:lnTo>
                    <a:pt x="10" y="100"/>
                  </a:lnTo>
                  <a:lnTo>
                    <a:pt x="10" y="98"/>
                  </a:lnTo>
                  <a:lnTo>
                    <a:pt x="10" y="97"/>
                  </a:lnTo>
                  <a:lnTo>
                    <a:pt x="10" y="95"/>
                  </a:lnTo>
                  <a:lnTo>
                    <a:pt x="10" y="93"/>
                  </a:lnTo>
                  <a:lnTo>
                    <a:pt x="10" y="91"/>
                  </a:lnTo>
                  <a:lnTo>
                    <a:pt x="10" y="90"/>
                  </a:lnTo>
                  <a:lnTo>
                    <a:pt x="12" y="90"/>
                  </a:lnTo>
                  <a:lnTo>
                    <a:pt x="3" y="86"/>
                  </a:lnTo>
                  <a:lnTo>
                    <a:pt x="2" y="86"/>
                  </a:lnTo>
                  <a:lnTo>
                    <a:pt x="2" y="88"/>
                  </a:lnTo>
                  <a:lnTo>
                    <a:pt x="2" y="90"/>
                  </a:lnTo>
                  <a:lnTo>
                    <a:pt x="2" y="91"/>
                  </a:lnTo>
                  <a:lnTo>
                    <a:pt x="2" y="93"/>
                  </a:lnTo>
                  <a:lnTo>
                    <a:pt x="2" y="95"/>
                  </a:lnTo>
                  <a:lnTo>
                    <a:pt x="2" y="97"/>
                  </a:lnTo>
                  <a:lnTo>
                    <a:pt x="2" y="98"/>
                  </a:lnTo>
                  <a:lnTo>
                    <a:pt x="2" y="100"/>
                  </a:lnTo>
                  <a:lnTo>
                    <a:pt x="0" y="102"/>
                  </a:lnTo>
                  <a:lnTo>
                    <a:pt x="0" y="103"/>
                  </a:lnTo>
                  <a:lnTo>
                    <a:pt x="0" y="105"/>
                  </a:lnTo>
                  <a:lnTo>
                    <a:pt x="0" y="107"/>
                  </a:lnTo>
                  <a:lnTo>
                    <a:pt x="0" y="109"/>
                  </a:lnTo>
                  <a:lnTo>
                    <a:pt x="0" y="110"/>
                  </a:lnTo>
                  <a:lnTo>
                    <a:pt x="0" y="112"/>
                  </a:lnTo>
                  <a:lnTo>
                    <a:pt x="2" y="114"/>
                  </a:lnTo>
                  <a:lnTo>
                    <a:pt x="2" y="115"/>
                  </a:lnTo>
                  <a:lnTo>
                    <a:pt x="2" y="117"/>
                  </a:lnTo>
                  <a:lnTo>
                    <a:pt x="2" y="119"/>
                  </a:lnTo>
                  <a:lnTo>
                    <a:pt x="2" y="121"/>
                  </a:lnTo>
                  <a:lnTo>
                    <a:pt x="2" y="122"/>
                  </a:lnTo>
                  <a:lnTo>
                    <a:pt x="2" y="124"/>
                  </a:lnTo>
                  <a:lnTo>
                    <a:pt x="2" y="126"/>
                  </a:lnTo>
                  <a:lnTo>
                    <a:pt x="2" y="127"/>
                  </a:lnTo>
                  <a:lnTo>
                    <a:pt x="3" y="129"/>
                  </a:lnTo>
                  <a:lnTo>
                    <a:pt x="3" y="131"/>
                  </a:lnTo>
                  <a:lnTo>
                    <a:pt x="3" y="133"/>
                  </a:lnTo>
                  <a:lnTo>
                    <a:pt x="3" y="134"/>
                  </a:lnTo>
                  <a:lnTo>
                    <a:pt x="5" y="136"/>
                  </a:lnTo>
                  <a:lnTo>
                    <a:pt x="5" y="139"/>
                  </a:lnTo>
                  <a:lnTo>
                    <a:pt x="5" y="141"/>
                  </a:lnTo>
                  <a:lnTo>
                    <a:pt x="6" y="143"/>
                  </a:lnTo>
                  <a:lnTo>
                    <a:pt x="6" y="145"/>
                  </a:lnTo>
                  <a:lnTo>
                    <a:pt x="6" y="146"/>
                  </a:lnTo>
                  <a:lnTo>
                    <a:pt x="7" y="148"/>
                  </a:lnTo>
                  <a:lnTo>
                    <a:pt x="7" y="150"/>
                  </a:lnTo>
                  <a:lnTo>
                    <a:pt x="9" y="152"/>
                  </a:lnTo>
                  <a:lnTo>
                    <a:pt x="9" y="153"/>
                  </a:lnTo>
                  <a:lnTo>
                    <a:pt x="9" y="155"/>
                  </a:lnTo>
                  <a:lnTo>
                    <a:pt x="10" y="157"/>
                  </a:lnTo>
                  <a:lnTo>
                    <a:pt x="12" y="158"/>
                  </a:lnTo>
                  <a:lnTo>
                    <a:pt x="12" y="160"/>
                  </a:lnTo>
                  <a:lnTo>
                    <a:pt x="13" y="164"/>
                  </a:lnTo>
                  <a:lnTo>
                    <a:pt x="13" y="165"/>
                  </a:lnTo>
                  <a:lnTo>
                    <a:pt x="15" y="167"/>
                  </a:lnTo>
                  <a:lnTo>
                    <a:pt x="16" y="169"/>
                  </a:lnTo>
                  <a:lnTo>
                    <a:pt x="17" y="170"/>
                  </a:lnTo>
                  <a:lnTo>
                    <a:pt x="17" y="172"/>
                  </a:lnTo>
                  <a:lnTo>
                    <a:pt x="19" y="174"/>
                  </a:lnTo>
                  <a:lnTo>
                    <a:pt x="20" y="176"/>
                  </a:lnTo>
                  <a:lnTo>
                    <a:pt x="22" y="177"/>
                  </a:lnTo>
                  <a:lnTo>
                    <a:pt x="23" y="179"/>
                  </a:lnTo>
                  <a:lnTo>
                    <a:pt x="25" y="181"/>
                  </a:lnTo>
                  <a:lnTo>
                    <a:pt x="25" y="182"/>
                  </a:lnTo>
                  <a:lnTo>
                    <a:pt x="26" y="182"/>
                  </a:lnTo>
                  <a:lnTo>
                    <a:pt x="27" y="184"/>
                  </a:lnTo>
                  <a:lnTo>
                    <a:pt x="27" y="186"/>
                  </a:lnTo>
                  <a:lnTo>
                    <a:pt x="29" y="186"/>
                  </a:lnTo>
                  <a:lnTo>
                    <a:pt x="30" y="188"/>
                  </a:lnTo>
                  <a:lnTo>
                    <a:pt x="30" y="189"/>
                  </a:lnTo>
                  <a:lnTo>
                    <a:pt x="32" y="189"/>
                  </a:lnTo>
                  <a:lnTo>
                    <a:pt x="33" y="191"/>
                  </a:lnTo>
                  <a:lnTo>
                    <a:pt x="35" y="191"/>
                  </a:lnTo>
                  <a:lnTo>
                    <a:pt x="35" y="193"/>
                  </a:lnTo>
                  <a:lnTo>
                    <a:pt x="36" y="193"/>
                  </a:lnTo>
                  <a:lnTo>
                    <a:pt x="37" y="195"/>
                  </a:lnTo>
                  <a:lnTo>
                    <a:pt x="37" y="196"/>
                  </a:lnTo>
                  <a:lnTo>
                    <a:pt x="39" y="196"/>
                  </a:lnTo>
                  <a:lnTo>
                    <a:pt x="40" y="198"/>
                  </a:lnTo>
                  <a:lnTo>
                    <a:pt x="42" y="198"/>
                  </a:lnTo>
                  <a:lnTo>
                    <a:pt x="43" y="200"/>
                  </a:lnTo>
                  <a:lnTo>
                    <a:pt x="45" y="200"/>
                  </a:lnTo>
                  <a:lnTo>
                    <a:pt x="45" y="201"/>
                  </a:lnTo>
                  <a:lnTo>
                    <a:pt x="46" y="201"/>
                  </a:lnTo>
                  <a:lnTo>
                    <a:pt x="47" y="203"/>
                  </a:lnTo>
                  <a:lnTo>
                    <a:pt x="49" y="203"/>
                  </a:lnTo>
                  <a:lnTo>
                    <a:pt x="50" y="205"/>
                  </a:lnTo>
                  <a:lnTo>
                    <a:pt x="52" y="205"/>
                  </a:lnTo>
                  <a:lnTo>
                    <a:pt x="53" y="207"/>
                  </a:lnTo>
                  <a:lnTo>
                    <a:pt x="55" y="207"/>
                  </a:lnTo>
                  <a:lnTo>
                    <a:pt x="56" y="208"/>
                  </a:lnTo>
                  <a:lnTo>
                    <a:pt x="57" y="208"/>
                  </a:lnTo>
                  <a:lnTo>
                    <a:pt x="59" y="208"/>
                  </a:lnTo>
                  <a:lnTo>
                    <a:pt x="60" y="210"/>
                  </a:lnTo>
                  <a:lnTo>
                    <a:pt x="62" y="210"/>
                  </a:lnTo>
                  <a:lnTo>
                    <a:pt x="63" y="212"/>
                  </a:lnTo>
                  <a:lnTo>
                    <a:pt x="65" y="212"/>
                  </a:lnTo>
                  <a:lnTo>
                    <a:pt x="66" y="212"/>
                  </a:lnTo>
                  <a:lnTo>
                    <a:pt x="67" y="213"/>
                  </a:lnTo>
                  <a:lnTo>
                    <a:pt x="69" y="213"/>
                  </a:lnTo>
                  <a:lnTo>
                    <a:pt x="70" y="213"/>
                  </a:lnTo>
                  <a:lnTo>
                    <a:pt x="72" y="215"/>
                  </a:lnTo>
                  <a:lnTo>
                    <a:pt x="73" y="215"/>
                  </a:lnTo>
                  <a:lnTo>
                    <a:pt x="75" y="215"/>
                  </a:lnTo>
                  <a:lnTo>
                    <a:pt x="76" y="215"/>
                  </a:lnTo>
                  <a:lnTo>
                    <a:pt x="79" y="217"/>
                  </a:lnTo>
                  <a:lnTo>
                    <a:pt x="82" y="217"/>
                  </a:lnTo>
                  <a:lnTo>
                    <a:pt x="83" y="219"/>
                  </a:lnTo>
                  <a:lnTo>
                    <a:pt x="85" y="219"/>
                  </a:lnTo>
                  <a:lnTo>
                    <a:pt x="86" y="219"/>
                  </a:lnTo>
                  <a:lnTo>
                    <a:pt x="87" y="219"/>
                  </a:lnTo>
                  <a:lnTo>
                    <a:pt x="89" y="219"/>
                  </a:lnTo>
                  <a:lnTo>
                    <a:pt x="92" y="220"/>
                  </a:lnTo>
                  <a:lnTo>
                    <a:pt x="93" y="220"/>
                  </a:lnTo>
                  <a:lnTo>
                    <a:pt x="95" y="220"/>
                  </a:lnTo>
                  <a:lnTo>
                    <a:pt x="96" y="220"/>
                  </a:lnTo>
                  <a:lnTo>
                    <a:pt x="98" y="220"/>
                  </a:lnTo>
                  <a:lnTo>
                    <a:pt x="100" y="222"/>
                  </a:lnTo>
                  <a:lnTo>
                    <a:pt x="102" y="222"/>
                  </a:lnTo>
                  <a:lnTo>
                    <a:pt x="105" y="222"/>
                  </a:lnTo>
                  <a:lnTo>
                    <a:pt x="106" y="222"/>
                  </a:lnTo>
                  <a:lnTo>
                    <a:pt x="109" y="222"/>
                  </a:lnTo>
                  <a:lnTo>
                    <a:pt x="110" y="222"/>
                  </a:lnTo>
                  <a:lnTo>
                    <a:pt x="113" y="222"/>
                  </a:lnTo>
                  <a:lnTo>
                    <a:pt x="115" y="224"/>
                  </a:lnTo>
                  <a:lnTo>
                    <a:pt x="118" y="224"/>
                  </a:lnTo>
                  <a:lnTo>
                    <a:pt x="119" y="224"/>
                  </a:lnTo>
                  <a:lnTo>
                    <a:pt x="122" y="224"/>
                  </a:lnTo>
                  <a:lnTo>
                    <a:pt x="123" y="224"/>
                  </a:lnTo>
                  <a:lnTo>
                    <a:pt x="126" y="222"/>
                  </a:lnTo>
                  <a:lnTo>
                    <a:pt x="128" y="222"/>
                  </a:lnTo>
                  <a:lnTo>
                    <a:pt x="130" y="222"/>
                  </a:lnTo>
                  <a:lnTo>
                    <a:pt x="132" y="222"/>
                  </a:lnTo>
                  <a:lnTo>
                    <a:pt x="135" y="222"/>
                  </a:lnTo>
                  <a:lnTo>
                    <a:pt x="136" y="222"/>
                  </a:lnTo>
                  <a:lnTo>
                    <a:pt x="139" y="222"/>
                  </a:lnTo>
                  <a:lnTo>
                    <a:pt x="140" y="222"/>
                  </a:lnTo>
                  <a:lnTo>
                    <a:pt x="142" y="220"/>
                  </a:lnTo>
                  <a:lnTo>
                    <a:pt x="145" y="220"/>
                  </a:lnTo>
                  <a:lnTo>
                    <a:pt x="146" y="220"/>
                  </a:lnTo>
                  <a:lnTo>
                    <a:pt x="148" y="220"/>
                  </a:lnTo>
                  <a:lnTo>
                    <a:pt x="150" y="219"/>
                  </a:lnTo>
                  <a:lnTo>
                    <a:pt x="152" y="219"/>
                  </a:lnTo>
                  <a:lnTo>
                    <a:pt x="153" y="219"/>
                  </a:lnTo>
                  <a:lnTo>
                    <a:pt x="155" y="217"/>
                  </a:lnTo>
                  <a:lnTo>
                    <a:pt x="158" y="217"/>
                  </a:lnTo>
                  <a:lnTo>
                    <a:pt x="159" y="215"/>
                  </a:lnTo>
                  <a:lnTo>
                    <a:pt x="160" y="215"/>
                  </a:lnTo>
                  <a:lnTo>
                    <a:pt x="162" y="215"/>
                  </a:lnTo>
                  <a:lnTo>
                    <a:pt x="165" y="213"/>
                  </a:lnTo>
                  <a:lnTo>
                    <a:pt x="166" y="213"/>
                  </a:lnTo>
                  <a:lnTo>
                    <a:pt x="168" y="212"/>
                  </a:lnTo>
                  <a:lnTo>
                    <a:pt x="169" y="212"/>
                  </a:lnTo>
                  <a:lnTo>
                    <a:pt x="170" y="210"/>
                  </a:lnTo>
                  <a:lnTo>
                    <a:pt x="172" y="210"/>
                  </a:lnTo>
                  <a:lnTo>
                    <a:pt x="173" y="208"/>
                  </a:lnTo>
                  <a:lnTo>
                    <a:pt x="175" y="207"/>
                  </a:lnTo>
                  <a:lnTo>
                    <a:pt x="176" y="207"/>
                  </a:lnTo>
                  <a:lnTo>
                    <a:pt x="179" y="205"/>
                  </a:lnTo>
                  <a:lnTo>
                    <a:pt x="180" y="203"/>
                  </a:lnTo>
                  <a:lnTo>
                    <a:pt x="182" y="201"/>
                  </a:lnTo>
                  <a:lnTo>
                    <a:pt x="183" y="200"/>
                  </a:lnTo>
                  <a:lnTo>
                    <a:pt x="185" y="200"/>
                  </a:lnTo>
                  <a:lnTo>
                    <a:pt x="186" y="198"/>
                  </a:lnTo>
                  <a:lnTo>
                    <a:pt x="188" y="196"/>
                  </a:lnTo>
                  <a:lnTo>
                    <a:pt x="189" y="195"/>
                  </a:lnTo>
                  <a:lnTo>
                    <a:pt x="190" y="195"/>
                  </a:lnTo>
                  <a:lnTo>
                    <a:pt x="192" y="193"/>
                  </a:lnTo>
                  <a:lnTo>
                    <a:pt x="192" y="191"/>
                  </a:lnTo>
                  <a:lnTo>
                    <a:pt x="193" y="189"/>
                  </a:lnTo>
                  <a:lnTo>
                    <a:pt x="195" y="188"/>
                  </a:lnTo>
                  <a:lnTo>
                    <a:pt x="196" y="186"/>
                  </a:lnTo>
                  <a:lnTo>
                    <a:pt x="198" y="184"/>
                  </a:lnTo>
                  <a:lnTo>
                    <a:pt x="198" y="182"/>
                  </a:lnTo>
                  <a:lnTo>
                    <a:pt x="199" y="181"/>
                  </a:lnTo>
                  <a:lnTo>
                    <a:pt x="200" y="179"/>
                  </a:lnTo>
                  <a:lnTo>
                    <a:pt x="200" y="177"/>
                  </a:lnTo>
                  <a:lnTo>
                    <a:pt x="202" y="176"/>
                  </a:lnTo>
                  <a:lnTo>
                    <a:pt x="203" y="174"/>
                  </a:lnTo>
                  <a:lnTo>
                    <a:pt x="203" y="172"/>
                  </a:lnTo>
                  <a:lnTo>
                    <a:pt x="205" y="170"/>
                  </a:lnTo>
                  <a:lnTo>
                    <a:pt x="206" y="169"/>
                  </a:lnTo>
                  <a:lnTo>
                    <a:pt x="206" y="167"/>
                  </a:lnTo>
                  <a:lnTo>
                    <a:pt x="208" y="165"/>
                  </a:lnTo>
                  <a:lnTo>
                    <a:pt x="208" y="164"/>
                  </a:lnTo>
                  <a:lnTo>
                    <a:pt x="209" y="160"/>
                  </a:lnTo>
                  <a:lnTo>
                    <a:pt x="209" y="158"/>
                  </a:lnTo>
                  <a:lnTo>
                    <a:pt x="210" y="157"/>
                  </a:lnTo>
                  <a:lnTo>
                    <a:pt x="210" y="153"/>
                  </a:lnTo>
                  <a:lnTo>
                    <a:pt x="210" y="152"/>
                  </a:lnTo>
                  <a:lnTo>
                    <a:pt x="212" y="150"/>
                  </a:lnTo>
                  <a:lnTo>
                    <a:pt x="212" y="148"/>
                  </a:lnTo>
                  <a:lnTo>
                    <a:pt x="212" y="145"/>
                  </a:lnTo>
                  <a:lnTo>
                    <a:pt x="212" y="143"/>
                  </a:lnTo>
                  <a:lnTo>
                    <a:pt x="213" y="141"/>
                  </a:lnTo>
                  <a:lnTo>
                    <a:pt x="213" y="139"/>
                  </a:lnTo>
                  <a:lnTo>
                    <a:pt x="213" y="136"/>
                  </a:lnTo>
                  <a:lnTo>
                    <a:pt x="213" y="134"/>
                  </a:lnTo>
                  <a:lnTo>
                    <a:pt x="213" y="133"/>
                  </a:lnTo>
                  <a:lnTo>
                    <a:pt x="213" y="129"/>
                  </a:lnTo>
                  <a:lnTo>
                    <a:pt x="213" y="127"/>
                  </a:lnTo>
                  <a:lnTo>
                    <a:pt x="213" y="126"/>
                  </a:lnTo>
                  <a:lnTo>
                    <a:pt x="213" y="122"/>
                  </a:lnTo>
                  <a:lnTo>
                    <a:pt x="213" y="121"/>
                  </a:lnTo>
                  <a:lnTo>
                    <a:pt x="213" y="119"/>
                  </a:lnTo>
                  <a:lnTo>
                    <a:pt x="213" y="117"/>
                  </a:lnTo>
                  <a:lnTo>
                    <a:pt x="213" y="114"/>
                  </a:lnTo>
                  <a:lnTo>
                    <a:pt x="213" y="112"/>
                  </a:lnTo>
                  <a:lnTo>
                    <a:pt x="213" y="110"/>
                  </a:lnTo>
                  <a:lnTo>
                    <a:pt x="213" y="107"/>
                  </a:lnTo>
                  <a:lnTo>
                    <a:pt x="212" y="105"/>
                  </a:lnTo>
                  <a:lnTo>
                    <a:pt x="212" y="103"/>
                  </a:lnTo>
                  <a:lnTo>
                    <a:pt x="212" y="100"/>
                  </a:lnTo>
                  <a:lnTo>
                    <a:pt x="212" y="98"/>
                  </a:lnTo>
                  <a:lnTo>
                    <a:pt x="210" y="97"/>
                  </a:lnTo>
                  <a:lnTo>
                    <a:pt x="210" y="93"/>
                  </a:lnTo>
                  <a:lnTo>
                    <a:pt x="210" y="91"/>
                  </a:lnTo>
                  <a:lnTo>
                    <a:pt x="209" y="90"/>
                  </a:lnTo>
                  <a:lnTo>
                    <a:pt x="209" y="88"/>
                  </a:lnTo>
                  <a:lnTo>
                    <a:pt x="208" y="84"/>
                  </a:lnTo>
                  <a:lnTo>
                    <a:pt x="208" y="83"/>
                  </a:lnTo>
                  <a:lnTo>
                    <a:pt x="206" y="81"/>
                  </a:lnTo>
                  <a:lnTo>
                    <a:pt x="206" y="79"/>
                  </a:lnTo>
                  <a:lnTo>
                    <a:pt x="205" y="76"/>
                  </a:lnTo>
                  <a:lnTo>
                    <a:pt x="205" y="74"/>
                  </a:lnTo>
                  <a:lnTo>
                    <a:pt x="203" y="72"/>
                  </a:lnTo>
                  <a:lnTo>
                    <a:pt x="202" y="71"/>
                  </a:lnTo>
                  <a:lnTo>
                    <a:pt x="202" y="67"/>
                  </a:lnTo>
                  <a:lnTo>
                    <a:pt x="200" y="66"/>
                  </a:lnTo>
                  <a:lnTo>
                    <a:pt x="200" y="64"/>
                  </a:lnTo>
                  <a:lnTo>
                    <a:pt x="199" y="62"/>
                  </a:lnTo>
                  <a:lnTo>
                    <a:pt x="198" y="60"/>
                  </a:lnTo>
                  <a:lnTo>
                    <a:pt x="196" y="57"/>
                  </a:lnTo>
                  <a:lnTo>
                    <a:pt x="195" y="55"/>
                  </a:lnTo>
                  <a:lnTo>
                    <a:pt x="193" y="53"/>
                  </a:lnTo>
                  <a:lnTo>
                    <a:pt x="192" y="52"/>
                  </a:lnTo>
                  <a:lnTo>
                    <a:pt x="192" y="50"/>
                  </a:lnTo>
                  <a:lnTo>
                    <a:pt x="190" y="48"/>
                  </a:lnTo>
                  <a:lnTo>
                    <a:pt x="189" y="47"/>
                  </a:lnTo>
                  <a:lnTo>
                    <a:pt x="188" y="45"/>
                  </a:lnTo>
                  <a:lnTo>
                    <a:pt x="186" y="43"/>
                  </a:lnTo>
                  <a:lnTo>
                    <a:pt x="185" y="41"/>
                  </a:lnTo>
                  <a:lnTo>
                    <a:pt x="183" y="40"/>
                  </a:lnTo>
                  <a:lnTo>
                    <a:pt x="182" y="38"/>
                  </a:lnTo>
                  <a:lnTo>
                    <a:pt x="180" y="36"/>
                  </a:lnTo>
                  <a:lnTo>
                    <a:pt x="179" y="35"/>
                  </a:lnTo>
                  <a:lnTo>
                    <a:pt x="178" y="33"/>
                  </a:lnTo>
                  <a:lnTo>
                    <a:pt x="176" y="31"/>
                  </a:lnTo>
                  <a:lnTo>
                    <a:pt x="175" y="31"/>
                  </a:lnTo>
                  <a:lnTo>
                    <a:pt x="173" y="29"/>
                  </a:lnTo>
                  <a:lnTo>
                    <a:pt x="172" y="28"/>
                  </a:lnTo>
                  <a:lnTo>
                    <a:pt x="170" y="26"/>
                  </a:lnTo>
                  <a:lnTo>
                    <a:pt x="169" y="26"/>
                  </a:lnTo>
                  <a:lnTo>
                    <a:pt x="168" y="24"/>
                  </a:lnTo>
                  <a:lnTo>
                    <a:pt x="165" y="23"/>
                  </a:lnTo>
                  <a:lnTo>
                    <a:pt x="163" y="23"/>
                  </a:lnTo>
                  <a:lnTo>
                    <a:pt x="162" y="21"/>
                  </a:lnTo>
                  <a:lnTo>
                    <a:pt x="160" y="19"/>
                  </a:lnTo>
                  <a:lnTo>
                    <a:pt x="159" y="19"/>
                  </a:lnTo>
                  <a:lnTo>
                    <a:pt x="158" y="17"/>
                  </a:lnTo>
                  <a:lnTo>
                    <a:pt x="156" y="16"/>
                  </a:lnTo>
                  <a:lnTo>
                    <a:pt x="155" y="16"/>
                  </a:lnTo>
                  <a:lnTo>
                    <a:pt x="153" y="14"/>
                  </a:lnTo>
                  <a:lnTo>
                    <a:pt x="150" y="14"/>
                  </a:lnTo>
                  <a:lnTo>
                    <a:pt x="149" y="12"/>
                  </a:lnTo>
                  <a:lnTo>
                    <a:pt x="148" y="12"/>
                  </a:lnTo>
                  <a:lnTo>
                    <a:pt x="146" y="11"/>
                  </a:lnTo>
                  <a:lnTo>
                    <a:pt x="145" y="11"/>
                  </a:lnTo>
                  <a:lnTo>
                    <a:pt x="143" y="9"/>
                  </a:lnTo>
                  <a:lnTo>
                    <a:pt x="142" y="9"/>
                  </a:lnTo>
                  <a:lnTo>
                    <a:pt x="139" y="7"/>
                  </a:lnTo>
                  <a:lnTo>
                    <a:pt x="138" y="7"/>
                  </a:lnTo>
                  <a:lnTo>
                    <a:pt x="136" y="7"/>
                  </a:lnTo>
                  <a:lnTo>
                    <a:pt x="135" y="5"/>
                  </a:lnTo>
                  <a:lnTo>
                    <a:pt x="133" y="5"/>
                  </a:lnTo>
                  <a:lnTo>
                    <a:pt x="130" y="5"/>
                  </a:lnTo>
                  <a:lnTo>
                    <a:pt x="129" y="4"/>
                  </a:lnTo>
                  <a:lnTo>
                    <a:pt x="128" y="4"/>
                  </a:lnTo>
                  <a:lnTo>
                    <a:pt x="126" y="4"/>
                  </a:lnTo>
                  <a:lnTo>
                    <a:pt x="125" y="4"/>
                  </a:lnTo>
                  <a:lnTo>
                    <a:pt x="122" y="2"/>
                  </a:lnTo>
                  <a:lnTo>
                    <a:pt x="120" y="2"/>
                  </a:lnTo>
                  <a:lnTo>
                    <a:pt x="119" y="2"/>
                  </a:lnTo>
                  <a:lnTo>
                    <a:pt x="118" y="2"/>
                  </a:lnTo>
                  <a:lnTo>
                    <a:pt x="115" y="0"/>
                  </a:lnTo>
                  <a:lnTo>
                    <a:pt x="113" y="0"/>
                  </a:lnTo>
                  <a:lnTo>
                    <a:pt x="112" y="0"/>
                  </a:lnTo>
                  <a:lnTo>
                    <a:pt x="110" y="0"/>
                  </a:lnTo>
                  <a:lnTo>
                    <a:pt x="108" y="0"/>
                  </a:lnTo>
                  <a:lnTo>
                    <a:pt x="106" y="0"/>
                  </a:lnTo>
                  <a:lnTo>
                    <a:pt x="105" y="0"/>
                  </a:lnTo>
                  <a:lnTo>
                    <a:pt x="103" y="0"/>
                  </a:lnTo>
                  <a:lnTo>
                    <a:pt x="100" y="0"/>
                  </a:lnTo>
                  <a:lnTo>
                    <a:pt x="99" y="0"/>
                  </a:lnTo>
                  <a:lnTo>
                    <a:pt x="98" y="0"/>
                  </a:lnTo>
                  <a:lnTo>
                    <a:pt x="95" y="0"/>
                  </a:lnTo>
                  <a:lnTo>
                    <a:pt x="93" y="0"/>
                  </a:lnTo>
                  <a:lnTo>
                    <a:pt x="92" y="0"/>
                  </a:lnTo>
                  <a:lnTo>
                    <a:pt x="90" y="0"/>
                  </a:lnTo>
                  <a:lnTo>
                    <a:pt x="87" y="0"/>
                  </a:lnTo>
                  <a:lnTo>
                    <a:pt x="86" y="0"/>
                  </a:lnTo>
                  <a:lnTo>
                    <a:pt x="85" y="0"/>
                  </a:lnTo>
                  <a:lnTo>
                    <a:pt x="83" y="2"/>
                  </a:lnTo>
                  <a:lnTo>
                    <a:pt x="80" y="2"/>
                  </a:lnTo>
                  <a:lnTo>
                    <a:pt x="79" y="2"/>
                  </a:lnTo>
                  <a:lnTo>
                    <a:pt x="77" y="2"/>
                  </a:lnTo>
                  <a:lnTo>
                    <a:pt x="75" y="4"/>
                  </a:lnTo>
                  <a:lnTo>
                    <a:pt x="73" y="4"/>
                  </a:lnTo>
                  <a:lnTo>
                    <a:pt x="72" y="4"/>
                  </a:lnTo>
                  <a:lnTo>
                    <a:pt x="70" y="4"/>
                  </a:lnTo>
                  <a:lnTo>
                    <a:pt x="69" y="5"/>
                  </a:lnTo>
                  <a:lnTo>
                    <a:pt x="67" y="5"/>
                  </a:lnTo>
                  <a:lnTo>
                    <a:pt x="66" y="5"/>
                  </a:lnTo>
                  <a:lnTo>
                    <a:pt x="65" y="5"/>
                  </a:lnTo>
                  <a:lnTo>
                    <a:pt x="63" y="5"/>
                  </a:lnTo>
                  <a:lnTo>
                    <a:pt x="62" y="7"/>
                  </a:lnTo>
                  <a:lnTo>
                    <a:pt x="60" y="7"/>
                  </a:lnTo>
                  <a:lnTo>
                    <a:pt x="59" y="7"/>
                  </a:lnTo>
                  <a:lnTo>
                    <a:pt x="57" y="9"/>
                  </a:lnTo>
                  <a:lnTo>
                    <a:pt x="56" y="9"/>
                  </a:lnTo>
                  <a:lnTo>
                    <a:pt x="55" y="9"/>
                  </a:lnTo>
                  <a:lnTo>
                    <a:pt x="55" y="11"/>
                  </a:lnTo>
                  <a:lnTo>
                    <a:pt x="53" y="11"/>
                  </a:lnTo>
                  <a:lnTo>
                    <a:pt x="52" y="11"/>
                  </a:lnTo>
                  <a:lnTo>
                    <a:pt x="50" y="12"/>
                  </a:lnTo>
                  <a:lnTo>
                    <a:pt x="49" y="12"/>
                  </a:lnTo>
                  <a:lnTo>
                    <a:pt x="47" y="14"/>
                  </a:lnTo>
                  <a:lnTo>
                    <a:pt x="46" y="14"/>
                  </a:lnTo>
                  <a:lnTo>
                    <a:pt x="45" y="14"/>
                  </a:lnTo>
                  <a:lnTo>
                    <a:pt x="43" y="16"/>
                  </a:lnTo>
                  <a:lnTo>
                    <a:pt x="42" y="17"/>
                  </a:lnTo>
                  <a:lnTo>
                    <a:pt x="40" y="17"/>
                  </a:lnTo>
                  <a:lnTo>
                    <a:pt x="39" y="17"/>
                  </a:lnTo>
                  <a:lnTo>
                    <a:pt x="39" y="19"/>
                  </a:lnTo>
                  <a:lnTo>
                    <a:pt x="37" y="19"/>
                  </a:lnTo>
                  <a:lnTo>
                    <a:pt x="36" y="21"/>
                  </a:lnTo>
                  <a:lnTo>
                    <a:pt x="35" y="23"/>
                  </a:lnTo>
                  <a:lnTo>
                    <a:pt x="33" y="23"/>
                  </a:lnTo>
                  <a:lnTo>
                    <a:pt x="32" y="24"/>
                  </a:lnTo>
                  <a:lnTo>
                    <a:pt x="30" y="26"/>
                  </a:lnTo>
                  <a:lnTo>
                    <a:pt x="29" y="26"/>
                  </a:lnTo>
                  <a:lnTo>
                    <a:pt x="29" y="28"/>
                  </a:lnTo>
                  <a:lnTo>
                    <a:pt x="27" y="28"/>
                  </a:lnTo>
                  <a:lnTo>
                    <a:pt x="26" y="31"/>
                  </a:lnTo>
                  <a:lnTo>
                    <a:pt x="23" y="31"/>
                  </a:lnTo>
                  <a:lnTo>
                    <a:pt x="22" y="35"/>
                  </a:lnTo>
                  <a:lnTo>
                    <a:pt x="20" y="36"/>
                  </a:lnTo>
                  <a:lnTo>
                    <a:pt x="19" y="38"/>
                  </a:lnTo>
                  <a:lnTo>
                    <a:pt x="17" y="40"/>
                  </a:lnTo>
                  <a:lnTo>
                    <a:pt x="17" y="41"/>
                  </a:lnTo>
                  <a:lnTo>
                    <a:pt x="16" y="41"/>
                  </a:lnTo>
                  <a:lnTo>
                    <a:pt x="16" y="43"/>
                  </a:lnTo>
                  <a:lnTo>
                    <a:pt x="16" y="45"/>
                  </a:lnTo>
                  <a:lnTo>
                    <a:pt x="15" y="45"/>
                  </a:lnTo>
                  <a:lnTo>
                    <a:pt x="15" y="47"/>
                  </a:lnTo>
                  <a:lnTo>
                    <a:pt x="13" y="47"/>
                  </a:lnTo>
                  <a:lnTo>
                    <a:pt x="13" y="48"/>
                  </a:lnTo>
                  <a:lnTo>
                    <a:pt x="13" y="50"/>
                  </a:lnTo>
                  <a:lnTo>
                    <a:pt x="12" y="52"/>
                  </a:lnTo>
                  <a:lnTo>
                    <a:pt x="12" y="53"/>
                  </a:lnTo>
                  <a:lnTo>
                    <a:pt x="20" y="5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p:nvSpPr>
          <p:spPr bwMode="auto">
            <a:xfrm>
              <a:off x="542" y="772"/>
              <a:ext cx="67" cy="125"/>
            </a:xfrm>
            <a:custGeom>
              <a:avLst/>
              <a:gdLst>
                <a:gd name="T0" fmla="*/ 57 w 67"/>
                <a:gd name="T1" fmla="*/ 3 h 125"/>
                <a:gd name="T2" fmla="*/ 53 w 67"/>
                <a:gd name="T3" fmla="*/ 10 h 125"/>
                <a:gd name="T4" fmla="*/ 50 w 67"/>
                <a:gd name="T5" fmla="*/ 17 h 125"/>
                <a:gd name="T6" fmla="*/ 44 w 67"/>
                <a:gd name="T7" fmla="*/ 25 h 125"/>
                <a:gd name="T8" fmla="*/ 40 w 67"/>
                <a:gd name="T9" fmla="*/ 34 h 125"/>
                <a:gd name="T10" fmla="*/ 36 w 67"/>
                <a:gd name="T11" fmla="*/ 41 h 125"/>
                <a:gd name="T12" fmla="*/ 30 w 67"/>
                <a:gd name="T13" fmla="*/ 49 h 125"/>
                <a:gd name="T14" fmla="*/ 26 w 67"/>
                <a:gd name="T15" fmla="*/ 56 h 125"/>
                <a:gd name="T16" fmla="*/ 22 w 67"/>
                <a:gd name="T17" fmla="*/ 63 h 125"/>
                <a:gd name="T18" fmla="*/ 16 w 67"/>
                <a:gd name="T19" fmla="*/ 70 h 125"/>
                <a:gd name="T20" fmla="*/ 12 w 67"/>
                <a:gd name="T21" fmla="*/ 75 h 125"/>
                <a:gd name="T22" fmla="*/ 9 w 67"/>
                <a:gd name="T23" fmla="*/ 80 h 125"/>
                <a:gd name="T24" fmla="*/ 4 w 67"/>
                <a:gd name="T25" fmla="*/ 85 h 125"/>
                <a:gd name="T26" fmla="*/ 0 w 67"/>
                <a:gd name="T27" fmla="*/ 91 h 125"/>
                <a:gd name="T28" fmla="*/ 9 w 67"/>
                <a:gd name="T29" fmla="*/ 97 h 125"/>
                <a:gd name="T30" fmla="*/ 12 w 67"/>
                <a:gd name="T31" fmla="*/ 92 h 125"/>
                <a:gd name="T32" fmla="*/ 16 w 67"/>
                <a:gd name="T33" fmla="*/ 87 h 125"/>
                <a:gd name="T34" fmla="*/ 19 w 67"/>
                <a:gd name="T35" fmla="*/ 84 h 125"/>
                <a:gd name="T36" fmla="*/ 22 w 67"/>
                <a:gd name="T37" fmla="*/ 77 h 125"/>
                <a:gd name="T38" fmla="*/ 26 w 67"/>
                <a:gd name="T39" fmla="*/ 72 h 125"/>
                <a:gd name="T40" fmla="*/ 30 w 67"/>
                <a:gd name="T41" fmla="*/ 67 h 125"/>
                <a:gd name="T42" fmla="*/ 34 w 67"/>
                <a:gd name="T43" fmla="*/ 60 h 125"/>
                <a:gd name="T44" fmla="*/ 37 w 67"/>
                <a:gd name="T45" fmla="*/ 55 h 125"/>
                <a:gd name="T46" fmla="*/ 42 w 67"/>
                <a:gd name="T47" fmla="*/ 48 h 125"/>
                <a:gd name="T48" fmla="*/ 46 w 67"/>
                <a:gd name="T49" fmla="*/ 41 h 125"/>
                <a:gd name="T50" fmla="*/ 50 w 67"/>
                <a:gd name="T51" fmla="*/ 34 h 125"/>
                <a:gd name="T52" fmla="*/ 52 w 67"/>
                <a:gd name="T53" fmla="*/ 34 h 125"/>
                <a:gd name="T54" fmla="*/ 52 w 67"/>
                <a:gd name="T55" fmla="*/ 41 h 125"/>
                <a:gd name="T56" fmla="*/ 50 w 67"/>
                <a:gd name="T57" fmla="*/ 48 h 125"/>
                <a:gd name="T58" fmla="*/ 49 w 67"/>
                <a:gd name="T59" fmla="*/ 55 h 125"/>
                <a:gd name="T60" fmla="*/ 47 w 67"/>
                <a:gd name="T61" fmla="*/ 61 h 125"/>
                <a:gd name="T62" fmla="*/ 46 w 67"/>
                <a:gd name="T63" fmla="*/ 68 h 125"/>
                <a:gd name="T64" fmla="*/ 46 w 67"/>
                <a:gd name="T65" fmla="*/ 75 h 125"/>
                <a:gd name="T66" fmla="*/ 44 w 67"/>
                <a:gd name="T67" fmla="*/ 82 h 125"/>
                <a:gd name="T68" fmla="*/ 43 w 67"/>
                <a:gd name="T69" fmla="*/ 89 h 125"/>
                <a:gd name="T70" fmla="*/ 43 w 67"/>
                <a:gd name="T71" fmla="*/ 96 h 125"/>
                <a:gd name="T72" fmla="*/ 42 w 67"/>
                <a:gd name="T73" fmla="*/ 101 h 125"/>
                <a:gd name="T74" fmla="*/ 42 w 67"/>
                <a:gd name="T75" fmla="*/ 108 h 125"/>
                <a:gd name="T76" fmla="*/ 40 w 67"/>
                <a:gd name="T77" fmla="*/ 115 h 125"/>
                <a:gd name="T78" fmla="*/ 40 w 67"/>
                <a:gd name="T79" fmla="*/ 121 h 125"/>
                <a:gd name="T80" fmla="*/ 49 w 67"/>
                <a:gd name="T81" fmla="*/ 123 h 125"/>
                <a:gd name="T82" fmla="*/ 49 w 67"/>
                <a:gd name="T83" fmla="*/ 116 h 125"/>
                <a:gd name="T84" fmla="*/ 50 w 67"/>
                <a:gd name="T85" fmla="*/ 109 h 125"/>
                <a:gd name="T86" fmla="*/ 50 w 67"/>
                <a:gd name="T87" fmla="*/ 103 h 125"/>
                <a:gd name="T88" fmla="*/ 52 w 67"/>
                <a:gd name="T89" fmla="*/ 96 h 125"/>
                <a:gd name="T90" fmla="*/ 53 w 67"/>
                <a:gd name="T91" fmla="*/ 87 h 125"/>
                <a:gd name="T92" fmla="*/ 54 w 67"/>
                <a:gd name="T93" fmla="*/ 79 h 125"/>
                <a:gd name="T94" fmla="*/ 56 w 67"/>
                <a:gd name="T95" fmla="*/ 70 h 125"/>
                <a:gd name="T96" fmla="*/ 57 w 67"/>
                <a:gd name="T97" fmla="*/ 61 h 125"/>
                <a:gd name="T98" fmla="*/ 59 w 67"/>
                <a:gd name="T99" fmla="*/ 51 h 125"/>
                <a:gd name="T100" fmla="*/ 60 w 67"/>
                <a:gd name="T101" fmla="*/ 42 h 125"/>
                <a:gd name="T102" fmla="*/ 62 w 67"/>
                <a:gd name="T103" fmla="*/ 34 h 125"/>
                <a:gd name="T104" fmla="*/ 63 w 67"/>
                <a:gd name="T105" fmla="*/ 25 h 125"/>
                <a:gd name="T106" fmla="*/ 64 w 67"/>
                <a:gd name="T107" fmla="*/ 17 h 125"/>
                <a:gd name="T108" fmla="*/ 66 w 67"/>
                <a:gd name="T109" fmla="*/ 10 h 125"/>
                <a:gd name="T110" fmla="*/ 67 w 67"/>
                <a:gd name="T111"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125">
                  <a:moveTo>
                    <a:pt x="67" y="3"/>
                  </a:moveTo>
                  <a:lnTo>
                    <a:pt x="59" y="0"/>
                  </a:lnTo>
                  <a:lnTo>
                    <a:pt x="59" y="1"/>
                  </a:lnTo>
                  <a:lnTo>
                    <a:pt x="57" y="3"/>
                  </a:lnTo>
                  <a:lnTo>
                    <a:pt x="56" y="5"/>
                  </a:lnTo>
                  <a:lnTo>
                    <a:pt x="56" y="6"/>
                  </a:lnTo>
                  <a:lnTo>
                    <a:pt x="54" y="8"/>
                  </a:lnTo>
                  <a:lnTo>
                    <a:pt x="53" y="10"/>
                  </a:lnTo>
                  <a:lnTo>
                    <a:pt x="53" y="12"/>
                  </a:lnTo>
                  <a:lnTo>
                    <a:pt x="52" y="13"/>
                  </a:lnTo>
                  <a:lnTo>
                    <a:pt x="50" y="15"/>
                  </a:lnTo>
                  <a:lnTo>
                    <a:pt x="50" y="17"/>
                  </a:lnTo>
                  <a:lnTo>
                    <a:pt x="49" y="20"/>
                  </a:lnTo>
                  <a:lnTo>
                    <a:pt x="47" y="22"/>
                  </a:lnTo>
                  <a:lnTo>
                    <a:pt x="46" y="24"/>
                  </a:lnTo>
                  <a:lnTo>
                    <a:pt x="44" y="25"/>
                  </a:lnTo>
                  <a:lnTo>
                    <a:pt x="43" y="27"/>
                  </a:lnTo>
                  <a:lnTo>
                    <a:pt x="43" y="29"/>
                  </a:lnTo>
                  <a:lnTo>
                    <a:pt x="42" y="30"/>
                  </a:lnTo>
                  <a:lnTo>
                    <a:pt x="40" y="34"/>
                  </a:lnTo>
                  <a:lnTo>
                    <a:pt x="39" y="36"/>
                  </a:lnTo>
                  <a:lnTo>
                    <a:pt x="37" y="37"/>
                  </a:lnTo>
                  <a:lnTo>
                    <a:pt x="37" y="39"/>
                  </a:lnTo>
                  <a:lnTo>
                    <a:pt x="36" y="41"/>
                  </a:lnTo>
                  <a:lnTo>
                    <a:pt x="34" y="42"/>
                  </a:lnTo>
                  <a:lnTo>
                    <a:pt x="33" y="46"/>
                  </a:lnTo>
                  <a:lnTo>
                    <a:pt x="32" y="46"/>
                  </a:lnTo>
                  <a:lnTo>
                    <a:pt x="30" y="49"/>
                  </a:lnTo>
                  <a:lnTo>
                    <a:pt x="29" y="51"/>
                  </a:lnTo>
                  <a:lnTo>
                    <a:pt x="29" y="53"/>
                  </a:lnTo>
                  <a:lnTo>
                    <a:pt x="27" y="55"/>
                  </a:lnTo>
                  <a:lnTo>
                    <a:pt x="26" y="56"/>
                  </a:lnTo>
                  <a:lnTo>
                    <a:pt x="24" y="58"/>
                  </a:lnTo>
                  <a:lnTo>
                    <a:pt x="23" y="60"/>
                  </a:lnTo>
                  <a:lnTo>
                    <a:pt x="22" y="61"/>
                  </a:lnTo>
                  <a:lnTo>
                    <a:pt x="22" y="63"/>
                  </a:lnTo>
                  <a:lnTo>
                    <a:pt x="20" y="65"/>
                  </a:lnTo>
                  <a:lnTo>
                    <a:pt x="19" y="67"/>
                  </a:lnTo>
                  <a:lnTo>
                    <a:pt x="17" y="68"/>
                  </a:lnTo>
                  <a:lnTo>
                    <a:pt x="16" y="70"/>
                  </a:lnTo>
                  <a:lnTo>
                    <a:pt x="16" y="72"/>
                  </a:lnTo>
                  <a:lnTo>
                    <a:pt x="14" y="73"/>
                  </a:lnTo>
                  <a:lnTo>
                    <a:pt x="13" y="73"/>
                  </a:lnTo>
                  <a:lnTo>
                    <a:pt x="12" y="75"/>
                  </a:lnTo>
                  <a:lnTo>
                    <a:pt x="12" y="77"/>
                  </a:lnTo>
                  <a:lnTo>
                    <a:pt x="10" y="79"/>
                  </a:lnTo>
                  <a:lnTo>
                    <a:pt x="9" y="79"/>
                  </a:lnTo>
                  <a:lnTo>
                    <a:pt x="9" y="80"/>
                  </a:lnTo>
                  <a:lnTo>
                    <a:pt x="7" y="82"/>
                  </a:lnTo>
                  <a:lnTo>
                    <a:pt x="7" y="84"/>
                  </a:lnTo>
                  <a:lnTo>
                    <a:pt x="6" y="84"/>
                  </a:lnTo>
                  <a:lnTo>
                    <a:pt x="4" y="85"/>
                  </a:lnTo>
                  <a:lnTo>
                    <a:pt x="4" y="87"/>
                  </a:lnTo>
                  <a:lnTo>
                    <a:pt x="3" y="89"/>
                  </a:lnTo>
                  <a:lnTo>
                    <a:pt x="2" y="91"/>
                  </a:lnTo>
                  <a:lnTo>
                    <a:pt x="0" y="91"/>
                  </a:lnTo>
                  <a:lnTo>
                    <a:pt x="0" y="92"/>
                  </a:lnTo>
                  <a:lnTo>
                    <a:pt x="7" y="99"/>
                  </a:lnTo>
                  <a:lnTo>
                    <a:pt x="7" y="97"/>
                  </a:lnTo>
                  <a:lnTo>
                    <a:pt x="9" y="97"/>
                  </a:lnTo>
                  <a:lnTo>
                    <a:pt x="9" y="96"/>
                  </a:lnTo>
                  <a:lnTo>
                    <a:pt x="10" y="96"/>
                  </a:lnTo>
                  <a:lnTo>
                    <a:pt x="10" y="94"/>
                  </a:lnTo>
                  <a:lnTo>
                    <a:pt x="12" y="92"/>
                  </a:lnTo>
                  <a:lnTo>
                    <a:pt x="13" y="91"/>
                  </a:lnTo>
                  <a:lnTo>
                    <a:pt x="14" y="89"/>
                  </a:lnTo>
                  <a:lnTo>
                    <a:pt x="14" y="87"/>
                  </a:lnTo>
                  <a:lnTo>
                    <a:pt x="16" y="87"/>
                  </a:lnTo>
                  <a:lnTo>
                    <a:pt x="16" y="85"/>
                  </a:lnTo>
                  <a:lnTo>
                    <a:pt x="17" y="85"/>
                  </a:lnTo>
                  <a:lnTo>
                    <a:pt x="17" y="84"/>
                  </a:lnTo>
                  <a:lnTo>
                    <a:pt x="19" y="84"/>
                  </a:lnTo>
                  <a:lnTo>
                    <a:pt x="19" y="82"/>
                  </a:lnTo>
                  <a:lnTo>
                    <a:pt x="20" y="80"/>
                  </a:lnTo>
                  <a:lnTo>
                    <a:pt x="22" y="79"/>
                  </a:lnTo>
                  <a:lnTo>
                    <a:pt x="22" y="77"/>
                  </a:lnTo>
                  <a:lnTo>
                    <a:pt x="23" y="77"/>
                  </a:lnTo>
                  <a:lnTo>
                    <a:pt x="24" y="75"/>
                  </a:lnTo>
                  <a:lnTo>
                    <a:pt x="24" y="73"/>
                  </a:lnTo>
                  <a:lnTo>
                    <a:pt x="26" y="72"/>
                  </a:lnTo>
                  <a:lnTo>
                    <a:pt x="27" y="70"/>
                  </a:lnTo>
                  <a:lnTo>
                    <a:pt x="29" y="68"/>
                  </a:lnTo>
                  <a:lnTo>
                    <a:pt x="29" y="67"/>
                  </a:lnTo>
                  <a:lnTo>
                    <a:pt x="30" y="67"/>
                  </a:lnTo>
                  <a:lnTo>
                    <a:pt x="32" y="65"/>
                  </a:lnTo>
                  <a:lnTo>
                    <a:pt x="32" y="63"/>
                  </a:lnTo>
                  <a:lnTo>
                    <a:pt x="33" y="61"/>
                  </a:lnTo>
                  <a:lnTo>
                    <a:pt x="34" y="60"/>
                  </a:lnTo>
                  <a:lnTo>
                    <a:pt x="34" y="58"/>
                  </a:lnTo>
                  <a:lnTo>
                    <a:pt x="36" y="56"/>
                  </a:lnTo>
                  <a:lnTo>
                    <a:pt x="37" y="56"/>
                  </a:lnTo>
                  <a:lnTo>
                    <a:pt x="37" y="55"/>
                  </a:lnTo>
                  <a:lnTo>
                    <a:pt x="39" y="53"/>
                  </a:lnTo>
                  <a:lnTo>
                    <a:pt x="40" y="51"/>
                  </a:lnTo>
                  <a:lnTo>
                    <a:pt x="40" y="49"/>
                  </a:lnTo>
                  <a:lnTo>
                    <a:pt x="42" y="48"/>
                  </a:lnTo>
                  <a:lnTo>
                    <a:pt x="43" y="46"/>
                  </a:lnTo>
                  <a:lnTo>
                    <a:pt x="44" y="44"/>
                  </a:lnTo>
                  <a:lnTo>
                    <a:pt x="46" y="42"/>
                  </a:lnTo>
                  <a:lnTo>
                    <a:pt x="46" y="41"/>
                  </a:lnTo>
                  <a:lnTo>
                    <a:pt x="47" y="39"/>
                  </a:lnTo>
                  <a:lnTo>
                    <a:pt x="49" y="37"/>
                  </a:lnTo>
                  <a:lnTo>
                    <a:pt x="49" y="36"/>
                  </a:lnTo>
                  <a:lnTo>
                    <a:pt x="50" y="34"/>
                  </a:lnTo>
                  <a:lnTo>
                    <a:pt x="52" y="32"/>
                  </a:lnTo>
                  <a:lnTo>
                    <a:pt x="53" y="30"/>
                  </a:lnTo>
                  <a:lnTo>
                    <a:pt x="53" y="32"/>
                  </a:lnTo>
                  <a:lnTo>
                    <a:pt x="52" y="34"/>
                  </a:lnTo>
                  <a:lnTo>
                    <a:pt x="52" y="36"/>
                  </a:lnTo>
                  <a:lnTo>
                    <a:pt x="52" y="37"/>
                  </a:lnTo>
                  <a:lnTo>
                    <a:pt x="52" y="39"/>
                  </a:lnTo>
                  <a:lnTo>
                    <a:pt x="52" y="41"/>
                  </a:lnTo>
                  <a:lnTo>
                    <a:pt x="52" y="42"/>
                  </a:lnTo>
                  <a:lnTo>
                    <a:pt x="50" y="44"/>
                  </a:lnTo>
                  <a:lnTo>
                    <a:pt x="50" y="46"/>
                  </a:lnTo>
                  <a:lnTo>
                    <a:pt x="50" y="48"/>
                  </a:lnTo>
                  <a:lnTo>
                    <a:pt x="50" y="49"/>
                  </a:lnTo>
                  <a:lnTo>
                    <a:pt x="49" y="51"/>
                  </a:lnTo>
                  <a:lnTo>
                    <a:pt x="49" y="53"/>
                  </a:lnTo>
                  <a:lnTo>
                    <a:pt x="49" y="55"/>
                  </a:lnTo>
                  <a:lnTo>
                    <a:pt x="49" y="56"/>
                  </a:lnTo>
                  <a:lnTo>
                    <a:pt x="47" y="58"/>
                  </a:lnTo>
                  <a:lnTo>
                    <a:pt x="47" y="60"/>
                  </a:lnTo>
                  <a:lnTo>
                    <a:pt x="47" y="61"/>
                  </a:lnTo>
                  <a:lnTo>
                    <a:pt x="47" y="63"/>
                  </a:lnTo>
                  <a:lnTo>
                    <a:pt x="47" y="65"/>
                  </a:lnTo>
                  <a:lnTo>
                    <a:pt x="46" y="67"/>
                  </a:lnTo>
                  <a:lnTo>
                    <a:pt x="46" y="68"/>
                  </a:lnTo>
                  <a:lnTo>
                    <a:pt x="46" y="70"/>
                  </a:lnTo>
                  <a:lnTo>
                    <a:pt x="46" y="72"/>
                  </a:lnTo>
                  <a:lnTo>
                    <a:pt x="46" y="73"/>
                  </a:lnTo>
                  <a:lnTo>
                    <a:pt x="46" y="75"/>
                  </a:lnTo>
                  <a:lnTo>
                    <a:pt x="44" y="77"/>
                  </a:lnTo>
                  <a:lnTo>
                    <a:pt x="44" y="79"/>
                  </a:lnTo>
                  <a:lnTo>
                    <a:pt x="44" y="80"/>
                  </a:lnTo>
                  <a:lnTo>
                    <a:pt x="44" y="82"/>
                  </a:lnTo>
                  <a:lnTo>
                    <a:pt x="44" y="84"/>
                  </a:lnTo>
                  <a:lnTo>
                    <a:pt x="43" y="85"/>
                  </a:lnTo>
                  <a:lnTo>
                    <a:pt x="43" y="87"/>
                  </a:lnTo>
                  <a:lnTo>
                    <a:pt x="43" y="89"/>
                  </a:lnTo>
                  <a:lnTo>
                    <a:pt x="43" y="91"/>
                  </a:lnTo>
                  <a:lnTo>
                    <a:pt x="43" y="92"/>
                  </a:lnTo>
                  <a:lnTo>
                    <a:pt x="43" y="94"/>
                  </a:lnTo>
                  <a:lnTo>
                    <a:pt x="43" y="96"/>
                  </a:lnTo>
                  <a:lnTo>
                    <a:pt x="43" y="97"/>
                  </a:lnTo>
                  <a:lnTo>
                    <a:pt x="42" y="97"/>
                  </a:lnTo>
                  <a:lnTo>
                    <a:pt x="42" y="99"/>
                  </a:lnTo>
                  <a:lnTo>
                    <a:pt x="42" y="101"/>
                  </a:lnTo>
                  <a:lnTo>
                    <a:pt x="42" y="103"/>
                  </a:lnTo>
                  <a:lnTo>
                    <a:pt x="42" y="104"/>
                  </a:lnTo>
                  <a:lnTo>
                    <a:pt x="42" y="106"/>
                  </a:lnTo>
                  <a:lnTo>
                    <a:pt x="42" y="108"/>
                  </a:lnTo>
                  <a:lnTo>
                    <a:pt x="40" y="109"/>
                  </a:lnTo>
                  <a:lnTo>
                    <a:pt x="40" y="111"/>
                  </a:lnTo>
                  <a:lnTo>
                    <a:pt x="40" y="113"/>
                  </a:lnTo>
                  <a:lnTo>
                    <a:pt x="40" y="115"/>
                  </a:lnTo>
                  <a:lnTo>
                    <a:pt x="40" y="116"/>
                  </a:lnTo>
                  <a:lnTo>
                    <a:pt x="40" y="118"/>
                  </a:lnTo>
                  <a:lnTo>
                    <a:pt x="40" y="120"/>
                  </a:lnTo>
                  <a:lnTo>
                    <a:pt x="40" y="121"/>
                  </a:lnTo>
                  <a:lnTo>
                    <a:pt x="40" y="123"/>
                  </a:lnTo>
                  <a:lnTo>
                    <a:pt x="40" y="125"/>
                  </a:lnTo>
                  <a:lnTo>
                    <a:pt x="49" y="125"/>
                  </a:lnTo>
                  <a:lnTo>
                    <a:pt x="49" y="123"/>
                  </a:lnTo>
                  <a:lnTo>
                    <a:pt x="49" y="121"/>
                  </a:lnTo>
                  <a:lnTo>
                    <a:pt x="49" y="120"/>
                  </a:lnTo>
                  <a:lnTo>
                    <a:pt x="49" y="118"/>
                  </a:lnTo>
                  <a:lnTo>
                    <a:pt x="49" y="116"/>
                  </a:lnTo>
                  <a:lnTo>
                    <a:pt x="49" y="115"/>
                  </a:lnTo>
                  <a:lnTo>
                    <a:pt x="49" y="113"/>
                  </a:lnTo>
                  <a:lnTo>
                    <a:pt x="50" y="111"/>
                  </a:lnTo>
                  <a:lnTo>
                    <a:pt x="50" y="109"/>
                  </a:lnTo>
                  <a:lnTo>
                    <a:pt x="50" y="108"/>
                  </a:lnTo>
                  <a:lnTo>
                    <a:pt x="50" y="106"/>
                  </a:lnTo>
                  <a:lnTo>
                    <a:pt x="50" y="104"/>
                  </a:lnTo>
                  <a:lnTo>
                    <a:pt x="50" y="103"/>
                  </a:lnTo>
                  <a:lnTo>
                    <a:pt x="50" y="101"/>
                  </a:lnTo>
                  <a:lnTo>
                    <a:pt x="52" y="99"/>
                  </a:lnTo>
                  <a:lnTo>
                    <a:pt x="52" y="97"/>
                  </a:lnTo>
                  <a:lnTo>
                    <a:pt x="52" y="96"/>
                  </a:lnTo>
                  <a:lnTo>
                    <a:pt x="52" y="92"/>
                  </a:lnTo>
                  <a:lnTo>
                    <a:pt x="52" y="91"/>
                  </a:lnTo>
                  <a:lnTo>
                    <a:pt x="52" y="89"/>
                  </a:lnTo>
                  <a:lnTo>
                    <a:pt x="53" y="87"/>
                  </a:lnTo>
                  <a:lnTo>
                    <a:pt x="53" y="85"/>
                  </a:lnTo>
                  <a:lnTo>
                    <a:pt x="53" y="84"/>
                  </a:lnTo>
                  <a:lnTo>
                    <a:pt x="53" y="80"/>
                  </a:lnTo>
                  <a:lnTo>
                    <a:pt x="54" y="79"/>
                  </a:lnTo>
                  <a:lnTo>
                    <a:pt x="54" y="77"/>
                  </a:lnTo>
                  <a:lnTo>
                    <a:pt x="54" y="75"/>
                  </a:lnTo>
                  <a:lnTo>
                    <a:pt x="54" y="72"/>
                  </a:lnTo>
                  <a:lnTo>
                    <a:pt x="56" y="70"/>
                  </a:lnTo>
                  <a:lnTo>
                    <a:pt x="56" y="68"/>
                  </a:lnTo>
                  <a:lnTo>
                    <a:pt x="56" y="65"/>
                  </a:lnTo>
                  <a:lnTo>
                    <a:pt x="56" y="63"/>
                  </a:lnTo>
                  <a:lnTo>
                    <a:pt x="57" y="61"/>
                  </a:lnTo>
                  <a:lnTo>
                    <a:pt x="57" y="58"/>
                  </a:lnTo>
                  <a:lnTo>
                    <a:pt x="57" y="56"/>
                  </a:lnTo>
                  <a:lnTo>
                    <a:pt x="57" y="55"/>
                  </a:lnTo>
                  <a:lnTo>
                    <a:pt x="59" y="51"/>
                  </a:lnTo>
                  <a:lnTo>
                    <a:pt x="59" y="49"/>
                  </a:lnTo>
                  <a:lnTo>
                    <a:pt x="59" y="48"/>
                  </a:lnTo>
                  <a:lnTo>
                    <a:pt x="59" y="44"/>
                  </a:lnTo>
                  <a:lnTo>
                    <a:pt x="60" y="42"/>
                  </a:lnTo>
                  <a:lnTo>
                    <a:pt x="60" y="41"/>
                  </a:lnTo>
                  <a:lnTo>
                    <a:pt x="60" y="37"/>
                  </a:lnTo>
                  <a:lnTo>
                    <a:pt x="62" y="36"/>
                  </a:lnTo>
                  <a:lnTo>
                    <a:pt x="62" y="34"/>
                  </a:lnTo>
                  <a:lnTo>
                    <a:pt x="62" y="32"/>
                  </a:lnTo>
                  <a:lnTo>
                    <a:pt x="62" y="29"/>
                  </a:lnTo>
                  <a:lnTo>
                    <a:pt x="63" y="27"/>
                  </a:lnTo>
                  <a:lnTo>
                    <a:pt x="63" y="25"/>
                  </a:lnTo>
                  <a:lnTo>
                    <a:pt x="63" y="24"/>
                  </a:lnTo>
                  <a:lnTo>
                    <a:pt x="64" y="20"/>
                  </a:lnTo>
                  <a:lnTo>
                    <a:pt x="64" y="18"/>
                  </a:lnTo>
                  <a:lnTo>
                    <a:pt x="64" y="17"/>
                  </a:lnTo>
                  <a:lnTo>
                    <a:pt x="64" y="15"/>
                  </a:lnTo>
                  <a:lnTo>
                    <a:pt x="66" y="13"/>
                  </a:lnTo>
                  <a:lnTo>
                    <a:pt x="66" y="12"/>
                  </a:lnTo>
                  <a:lnTo>
                    <a:pt x="66" y="10"/>
                  </a:lnTo>
                  <a:lnTo>
                    <a:pt x="66" y="8"/>
                  </a:lnTo>
                  <a:lnTo>
                    <a:pt x="67" y="6"/>
                  </a:lnTo>
                  <a:lnTo>
                    <a:pt x="67" y="5"/>
                  </a:lnTo>
                  <a:lnTo>
                    <a:pt x="67" y="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p:nvSpPr>
          <p:spPr bwMode="auto">
            <a:xfrm>
              <a:off x="609" y="892"/>
              <a:ext cx="106" cy="69"/>
            </a:xfrm>
            <a:custGeom>
              <a:avLst/>
              <a:gdLst>
                <a:gd name="T0" fmla="*/ 85 w 106"/>
                <a:gd name="T1" fmla="*/ 9 h 69"/>
                <a:gd name="T2" fmla="*/ 78 w 106"/>
                <a:gd name="T3" fmla="*/ 10 h 69"/>
                <a:gd name="T4" fmla="*/ 71 w 106"/>
                <a:gd name="T5" fmla="*/ 12 h 69"/>
                <a:gd name="T6" fmla="*/ 62 w 106"/>
                <a:gd name="T7" fmla="*/ 14 h 69"/>
                <a:gd name="T8" fmla="*/ 55 w 106"/>
                <a:gd name="T9" fmla="*/ 15 h 69"/>
                <a:gd name="T10" fmla="*/ 48 w 106"/>
                <a:gd name="T11" fmla="*/ 15 h 69"/>
                <a:gd name="T12" fmla="*/ 40 w 106"/>
                <a:gd name="T13" fmla="*/ 17 h 69"/>
                <a:gd name="T14" fmla="*/ 33 w 106"/>
                <a:gd name="T15" fmla="*/ 17 h 69"/>
                <a:gd name="T16" fmla="*/ 26 w 106"/>
                <a:gd name="T17" fmla="*/ 19 h 69"/>
                <a:gd name="T18" fmla="*/ 20 w 106"/>
                <a:gd name="T19" fmla="*/ 19 h 69"/>
                <a:gd name="T20" fmla="*/ 15 w 106"/>
                <a:gd name="T21" fmla="*/ 19 h 69"/>
                <a:gd name="T22" fmla="*/ 9 w 106"/>
                <a:gd name="T23" fmla="*/ 21 h 69"/>
                <a:gd name="T24" fmla="*/ 2 w 106"/>
                <a:gd name="T25" fmla="*/ 21 h 69"/>
                <a:gd name="T26" fmla="*/ 3 w 106"/>
                <a:gd name="T27" fmla="*/ 31 h 69"/>
                <a:gd name="T28" fmla="*/ 9 w 106"/>
                <a:gd name="T29" fmla="*/ 29 h 69"/>
                <a:gd name="T30" fmla="*/ 15 w 106"/>
                <a:gd name="T31" fmla="*/ 29 h 69"/>
                <a:gd name="T32" fmla="*/ 20 w 106"/>
                <a:gd name="T33" fmla="*/ 29 h 69"/>
                <a:gd name="T34" fmla="*/ 26 w 106"/>
                <a:gd name="T35" fmla="*/ 29 h 69"/>
                <a:gd name="T36" fmla="*/ 32 w 106"/>
                <a:gd name="T37" fmla="*/ 27 h 69"/>
                <a:gd name="T38" fmla="*/ 38 w 106"/>
                <a:gd name="T39" fmla="*/ 27 h 69"/>
                <a:gd name="T40" fmla="*/ 45 w 106"/>
                <a:gd name="T41" fmla="*/ 26 h 69"/>
                <a:gd name="T42" fmla="*/ 50 w 106"/>
                <a:gd name="T43" fmla="*/ 26 h 69"/>
                <a:gd name="T44" fmla="*/ 58 w 106"/>
                <a:gd name="T45" fmla="*/ 24 h 69"/>
                <a:gd name="T46" fmla="*/ 63 w 106"/>
                <a:gd name="T47" fmla="*/ 24 h 69"/>
                <a:gd name="T48" fmla="*/ 71 w 106"/>
                <a:gd name="T49" fmla="*/ 22 h 69"/>
                <a:gd name="T50" fmla="*/ 73 w 106"/>
                <a:gd name="T51" fmla="*/ 22 h 69"/>
                <a:gd name="T52" fmla="*/ 68 w 106"/>
                <a:gd name="T53" fmla="*/ 27 h 69"/>
                <a:gd name="T54" fmla="*/ 62 w 106"/>
                <a:gd name="T55" fmla="*/ 33 h 69"/>
                <a:gd name="T56" fmla="*/ 58 w 106"/>
                <a:gd name="T57" fmla="*/ 36 h 69"/>
                <a:gd name="T58" fmla="*/ 53 w 106"/>
                <a:gd name="T59" fmla="*/ 38 h 69"/>
                <a:gd name="T60" fmla="*/ 49 w 106"/>
                <a:gd name="T61" fmla="*/ 41 h 69"/>
                <a:gd name="T62" fmla="*/ 43 w 106"/>
                <a:gd name="T63" fmla="*/ 45 h 69"/>
                <a:gd name="T64" fmla="*/ 40 w 106"/>
                <a:gd name="T65" fmla="*/ 48 h 69"/>
                <a:gd name="T66" fmla="*/ 35 w 106"/>
                <a:gd name="T67" fmla="*/ 50 h 69"/>
                <a:gd name="T68" fmla="*/ 29 w 106"/>
                <a:gd name="T69" fmla="*/ 53 h 69"/>
                <a:gd name="T70" fmla="*/ 25 w 106"/>
                <a:gd name="T71" fmla="*/ 55 h 69"/>
                <a:gd name="T72" fmla="*/ 20 w 106"/>
                <a:gd name="T73" fmla="*/ 57 h 69"/>
                <a:gd name="T74" fmla="*/ 15 w 106"/>
                <a:gd name="T75" fmla="*/ 58 h 69"/>
                <a:gd name="T76" fmla="*/ 22 w 106"/>
                <a:gd name="T77" fmla="*/ 67 h 69"/>
                <a:gd name="T78" fmla="*/ 29 w 106"/>
                <a:gd name="T79" fmla="*/ 64 h 69"/>
                <a:gd name="T80" fmla="*/ 36 w 106"/>
                <a:gd name="T81" fmla="*/ 60 h 69"/>
                <a:gd name="T82" fmla="*/ 42 w 106"/>
                <a:gd name="T83" fmla="*/ 57 h 69"/>
                <a:gd name="T84" fmla="*/ 49 w 106"/>
                <a:gd name="T85" fmla="*/ 53 h 69"/>
                <a:gd name="T86" fmla="*/ 56 w 106"/>
                <a:gd name="T87" fmla="*/ 48 h 69"/>
                <a:gd name="T88" fmla="*/ 62 w 106"/>
                <a:gd name="T89" fmla="*/ 45 h 69"/>
                <a:gd name="T90" fmla="*/ 68 w 106"/>
                <a:gd name="T91" fmla="*/ 39 h 69"/>
                <a:gd name="T92" fmla="*/ 73 w 106"/>
                <a:gd name="T93" fmla="*/ 34 h 69"/>
                <a:gd name="T94" fmla="*/ 78 w 106"/>
                <a:gd name="T95" fmla="*/ 31 h 69"/>
                <a:gd name="T96" fmla="*/ 82 w 106"/>
                <a:gd name="T97" fmla="*/ 27 h 69"/>
                <a:gd name="T98" fmla="*/ 86 w 106"/>
                <a:gd name="T99" fmla="*/ 24 h 69"/>
                <a:gd name="T100" fmla="*/ 91 w 106"/>
                <a:gd name="T101" fmla="*/ 17 h 69"/>
                <a:gd name="T102" fmla="*/ 106 w 106"/>
                <a:gd name="T10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69">
                  <a:moveTo>
                    <a:pt x="91" y="7"/>
                  </a:moveTo>
                  <a:lnTo>
                    <a:pt x="88" y="7"/>
                  </a:lnTo>
                  <a:lnTo>
                    <a:pt x="86" y="7"/>
                  </a:lnTo>
                  <a:lnTo>
                    <a:pt x="85" y="9"/>
                  </a:lnTo>
                  <a:lnTo>
                    <a:pt x="83" y="9"/>
                  </a:lnTo>
                  <a:lnTo>
                    <a:pt x="81" y="9"/>
                  </a:lnTo>
                  <a:lnTo>
                    <a:pt x="79" y="10"/>
                  </a:lnTo>
                  <a:lnTo>
                    <a:pt x="78" y="10"/>
                  </a:lnTo>
                  <a:lnTo>
                    <a:pt x="76" y="10"/>
                  </a:lnTo>
                  <a:lnTo>
                    <a:pt x="73" y="10"/>
                  </a:lnTo>
                  <a:lnTo>
                    <a:pt x="72" y="12"/>
                  </a:lnTo>
                  <a:lnTo>
                    <a:pt x="71" y="12"/>
                  </a:lnTo>
                  <a:lnTo>
                    <a:pt x="68" y="12"/>
                  </a:lnTo>
                  <a:lnTo>
                    <a:pt x="66" y="12"/>
                  </a:lnTo>
                  <a:lnTo>
                    <a:pt x="65" y="14"/>
                  </a:lnTo>
                  <a:lnTo>
                    <a:pt x="62" y="14"/>
                  </a:lnTo>
                  <a:lnTo>
                    <a:pt x="60" y="14"/>
                  </a:lnTo>
                  <a:lnTo>
                    <a:pt x="59" y="14"/>
                  </a:lnTo>
                  <a:lnTo>
                    <a:pt x="58" y="15"/>
                  </a:lnTo>
                  <a:lnTo>
                    <a:pt x="55" y="15"/>
                  </a:lnTo>
                  <a:lnTo>
                    <a:pt x="53" y="15"/>
                  </a:lnTo>
                  <a:lnTo>
                    <a:pt x="52" y="15"/>
                  </a:lnTo>
                  <a:lnTo>
                    <a:pt x="49" y="15"/>
                  </a:lnTo>
                  <a:lnTo>
                    <a:pt x="48" y="15"/>
                  </a:lnTo>
                  <a:lnTo>
                    <a:pt x="46" y="17"/>
                  </a:lnTo>
                  <a:lnTo>
                    <a:pt x="43" y="17"/>
                  </a:lnTo>
                  <a:lnTo>
                    <a:pt x="42" y="17"/>
                  </a:lnTo>
                  <a:lnTo>
                    <a:pt x="40" y="17"/>
                  </a:lnTo>
                  <a:lnTo>
                    <a:pt x="39" y="17"/>
                  </a:lnTo>
                  <a:lnTo>
                    <a:pt x="36" y="17"/>
                  </a:lnTo>
                  <a:lnTo>
                    <a:pt x="35" y="17"/>
                  </a:lnTo>
                  <a:lnTo>
                    <a:pt x="33" y="17"/>
                  </a:lnTo>
                  <a:lnTo>
                    <a:pt x="32" y="19"/>
                  </a:lnTo>
                  <a:lnTo>
                    <a:pt x="30" y="19"/>
                  </a:lnTo>
                  <a:lnTo>
                    <a:pt x="29" y="19"/>
                  </a:lnTo>
                  <a:lnTo>
                    <a:pt x="26" y="19"/>
                  </a:lnTo>
                  <a:lnTo>
                    <a:pt x="25" y="19"/>
                  </a:lnTo>
                  <a:lnTo>
                    <a:pt x="23" y="19"/>
                  </a:lnTo>
                  <a:lnTo>
                    <a:pt x="22" y="19"/>
                  </a:lnTo>
                  <a:lnTo>
                    <a:pt x="20" y="19"/>
                  </a:lnTo>
                  <a:lnTo>
                    <a:pt x="19" y="19"/>
                  </a:lnTo>
                  <a:lnTo>
                    <a:pt x="17" y="19"/>
                  </a:lnTo>
                  <a:lnTo>
                    <a:pt x="16" y="19"/>
                  </a:lnTo>
                  <a:lnTo>
                    <a:pt x="15" y="19"/>
                  </a:lnTo>
                  <a:lnTo>
                    <a:pt x="13" y="19"/>
                  </a:lnTo>
                  <a:lnTo>
                    <a:pt x="12" y="19"/>
                  </a:lnTo>
                  <a:lnTo>
                    <a:pt x="10" y="19"/>
                  </a:lnTo>
                  <a:lnTo>
                    <a:pt x="9" y="21"/>
                  </a:lnTo>
                  <a:lnTo>
                    <a:pt x="7" y="21"/>
                  </a:lnTo>
                  <a:lnTo>
                    <a:pt x="6" y="21"/>
                  </a:lnTo>
                  <a:lnTo>
                    <a:pt x="3" y="21"/>
                  </a:lnTo>
                  <a:lnTo>
                    <a:pt x="2" y="21"/>
                  </a:lnTo>
                  <a:lnTo>
                    <a:pt x="0" y="21"/>
                  </a:lnTo>
                  <a:lnTo>
                    <a:pt x="0" y="31"/>
                  </a:lnTo>
                  <a:lnTo>
                    <a:pt x="2" y="31"/>
                  </a:lnTo>
                  <a:lnTo>
                    <a:pt x="3" y="31"/>
                  </a:lnTo>
                  <a:lnTo>
                    <a:pt x="5" y="31"/>
                  </a:lnTo>
                  <a:lnTo>
                    <a:pt x="6" y="31"/>
                  </a:lnTo>
                  <a:lnTo>
                    <a:pt x="9" y="31"/>
                  </a:lnTo>
                  <a:lnTo>
                    <a:pt x="9" y="29"/>
                  </a:lnTo>
                  <a:lnTo>
                    <a:pt x="10" y="29"/>
                  </a:lnTo>
                  <a:lnTo>
                    <a:pt x="12" y="29"/>
                  </a:lnTo>
                  <a:lnTo>
                    <a:pt x="13" y="29"/>
                  </a:lnTo>
                  <a:lnTo>
                    <a:pt x="15" y="29"/>
                  </a:lnTo>
                  <a:lnTo>
                    <a:pt x="16" y="29"/>
                  </a:lnTo>
                  <a:lnTo>
                    <a:pt x="17" y="29"/>
                  </a:lnTo>
                  <a:lnTo>
                    <a:pt x="19" y="29"/>
                  </a:lnTo>
                  <a:lnTo>
                    <a:pt x="20" y="29"/>
                  </a:lnTo>
                  <a:lnTo>
                    <a:pt x="22" y="29"/>
                  </a:lnTo>
                  <a:lnTo>
                    <a:pt x="23" y="29"/>
                  </a:lnTo>
                  <a:lnTo>
                    <a:pt x="25" y="29"/>
                  </a:lnTo>
                  <a:lnTo>
                    <a:pt x="26" y="29"/>
                  </a:lnTo>
                  <a:lnTo>
                    <a:pt x="28" y="29"/>
                  </a:lnTo>
                  <a:lnTo>
                    <a:pt x="29" y="27"/>
                  </a:lnTo>
                  <a:lnTo>
                    <a:pt x="30" y="27"/>
                  </a:lnTo>
                  <a:lnTo>
                    <a:pt x="32" y="27"/>
                  </a:lnTo>
                  <a:lnTo>
                    <a:pt x="33" y="27"/>
                  </a:lnTo>
                  <a:lnTo>
                    <a:pt x="35" y="27"/>
                  </a:lnTo>
                  <a:lnTo>
                    <a:pt x="36" y="27"/>
                  </a:lnTo>
                  <a:lnTo>
                    <a:pt x="38" y="27"/>
                  </a:lnTo>
                  <a:lnTo>
                    <a:pt x="39" y="27"/>
                  </a:lnTo>
                  <a:lnTo>
                    <a:pt x="40" y="27"/>
                  </a:lnTo>
                  <a:lnTo>
                    <a:pt x="43" y="27"/>
                  </a:lnTo>
                  <a:lnTo>
                    <a:pt x="45" y="26"/>
                  </a:lnTo>
                  <a:lnTo>
                    <a:pt x="46" y="26"/>
                  </a:lnTo>
                  <a:lnTo>
                    <a:pt x="48" y="26"/>
                  </a:lnTo>
                  <a:lnTo>
                    <a:pt x="49" y="26"/>
                  </a:lnTo>
                  <a:lnTo>
                    <a:pt x="50" y="26"/>
                  </a:lnTo>
                  <a:lnTo>
                    <a:pt x="52" y="26"/>
                  </a:lnTo>
                  <a:lnTo>
                    <a:pt x="53" y="26"/>
                  </a:lnTo>
                  <a:lnTo>
                    <a:pt x="55" y="24"/>
                  </a:lnTo>
                  <a:lnTo>
                    <a:pt x="58" y="24"/>
                  </a:lnTo>
                  <a:lnTo>
                    <a:pt x="59" y="24"/>
                  </a:lnTo>
                  <a:lnTo>
                    <a:pt x="60" y="24"/>
                  </a:lnTo>
                  <a:lnTo>
                    <a:pt x="62" y="24"/>
                  </a:lnTo>
                  <a:lnTo>
                    <a:pt x="63" y="24"/>
                  </a:lnTo>
                  <a:lnTo>
                    <a:pt x="65" y="22"/>
                  </a:lnTo>
                  <a:lnTo>
                    <a:pt x="66" y="22"/>
                  </a:lnTo>
                  <a:lnTo>
                    <a:pt x="69" y="22"/>
                  </a:lnTo>
                  <a:lnTo>
                    <a:pt x="71" y="22"/>
                  </a:lnTo>
                  <a:lnTo>
                    <a:pt x="72" y="22"/>
                  </a:lnTo>
                  <a:lnTo>
                    <a:pt x="73" y="21"/>
                  </a:lnTo>
                  <a:lnTo>
                    <a:pt x="75" y="21"/>
                  </a:lnTo>
                  <a:lnTo>
                    <a:pt x="73" y="22"/>
                  </a:lnTo>
                  <a:lnTo>
                    <a:pt x="72" y="24"/>
                  </a:lnTo>
                  <a:lnTo>
                    <a:pt x="71" y="24"/>
                  </a:lnTo>
                  <a:lnTo>
                    <a:pt x="69" y="26"/>
                  </a:lnTo>
                  <a:lnTo>
                    <a:pt x="68" y="27"/>
                  </a:lnTo>
                  <a:lnTo>
                    <a:pt x="66" y="29"/>
                  </a:lnTo>
                  <a:lnTo>
                    <a:pt x="65" y="31"/>
                  </a:lnTo>
                  <a:lnTo>
                    <a:pt x="63" y="31"/>
                  </a:lnTo>
                  <a:lnTo>
                    <a:pt x="62" y="33"/>
                  </a:lnTo>
                  <a:lnTo>
                    <a:pt x="60" y="33"/>
                  </a:lnTo>
                  <a:lnTo>
                    <a:pt x="60" y="34"/>
                  </a:lnTo>
                  <a:lnTo>
                    <a:pt x="59" y="34"/>
                  </a:lnTo>
                  <a:lnTo>
                    <a:pt x="58" y="36"/>
                  </a:lnTo>
                  <a:lnTo>
                    <a:pt x="56" y="36"/>
                  </a:lnTo>
                  <a:lnTo>
                    <a:pt x="56" y="38"/>
                  </a:lnTo>
                  <a:lnTo>
                    <a:pt x="55" y="38"/>
                  </a:lnTo>
                  <a:lnTo>
                    <a:pt x="53" y="38"/>
                  </a:lnTo>
                  <a:lnTo>
                    <a:pt x="53" y="39"/>
                  </a:lnTo>
                  <a:lnTo>
                    <a:pt x="52" y="39"/>
                  </a:lnTo>
                  <a:lnTo>
                    <a:pt x="50" y="41"/>
                  </a:lnTo>
                  <a:lnTo>
                    <a:pt x="49" y="41"/>
                  </a:lnTo>
                  <a:lnTo>
                    <a:pt x="48" y="43"/>
                  </a:lnTo>
                  <a:lnTo>
                    <a:pt x="46" y="45"/>
                  </a:lnTo>
                  <a:lnTo>
                    <a:pt x="45" y="45"/>
                  </a:lnTo>
                  <a:lnTo>
                    <a:pt x="43" y="45"/>
                  </a:lnTo>
                  <a:lnTo>
                    <a:pt x="43" y="46"/>
                  </a:lnTo>
                  <a:lnTo>
                    <a:pt x="42" y="46"/>
                  </a:lnTo>
                  <a:lnTo>
                    <a:pt x="40" y="46"/>
                  </a:lnTo>
                  <a:lnTo>
                    <a:pt x="40" y="48"/>
                  </a:lnTo>
                  <a:lnTo>
                    <a:pt x="39" y="48"/>
                  </a:lnTo>
                  <a:lnTo>
                    <a:pt x="38" y="48"/>
                  </a:lnTo>
                  <a:lnTo>
                    <a:pt x="36" y="50"/>
                  </a:lnTo>
                  <a:lnTo>
                    <a:pt x="35" y="50"/>
                  </a:lnTo>
                  <a:lnTo>
                    <a:pt x="33" y="52"/>
                  </a:lnTo>
                  <a:lnTo>
                    <a:pt x="32" y="52"/>
                  </a:lnTo>
                  <a:lnTo>
                    <a:pt x="30" y="53"/>
                  </a:lnTo>
                  <a:lnTo>
                    <a:pt x="29" y="53"/>
                  </a:lnTo>
                  <a:lnTo>
                    <a:pt x="28" y="53"/>
                  </a:lnTo>
                  <a:lnTo>
                    <a:pt x="28" y="55"/>
                  </a:lnTo>
                  <a:lnTo>
                    <a:pt x="26" y="55"/>
                  </a:lnTo>
                  <a:lnTo>
                    <a:pt x="25" y="55"/>
                  </a:lnTo>
                  <a:lnTo>
                    <a:pt x="23" y="55"/>
                  </a:lnTo>
                  <a:lnTo>
                    <a:pt x="23" y="57"/>
                  </a:lnTo>
                  <a:lnTo>
                    <a:pt x="22" y="57"/>
                  </a:lnTo>
                  <a:lnTo>
                    <a:pt x="20" y="57"/>
                  </a:lnTo>
                  <a:lnTo>
                    <a:pt x="19" y="57"/>
                  </a:lnTo>
                  <a:lnTo>
                    <a:pt x="17" y="58"/>
                  </a:lnTo>
                  <a:lnTo>
                    <a:pt x="16" y="58"/>
                  </a:lnTo>
                  <a:lnTo>
                    <a:pt x="15" y="58"/>
                  </a:lnTo>
                  <a:lnTo>
                    <a:pt x="16" y="69"/>
                  </a:lnTo>
                  <a:lnTo>
                    <a:pt x="17" y="67"/>
                  </a:lnTo>
                  <a:lnTo>
                    <a:pt x="19" y="67"/>
                  </a:lnTo>
                  <a:lnTo>
                    <a:pt x="22" y="67"/>
                  </a:lnTo>
                  <a:lnTo>
                    <a:pt x="23" y="65"/>
                  </a:lnTo>
                  <a:lnTo>
                    <a:pt x="25" y="65"/>
                  </a:lnTo>
                  <a:lnTo>
                    <a:pt x="26" y="65"/>
                  </a:lnTo>
                  <a:lnTo>
                    <a:pt x="29" y="64"/>
                  </a:lnTo>
                  <a:lnTo>
                    <a:pt x="30" y="64"/>
                  </a:lnTo>
                  <a:lnTo>
                    <a:pt x="32" y="62"/>
                  </a:lnTo>
                  <a:lnTo>
                    <a:pt x="33" y="62"/>
                  </a:lnTo>
                  <a:lnTo>
                    <a:pt x="36" y="60"/>
                  </a:lnTo>
                  <a:lnTo>
                    <a:pt x="38" y="60"/>
                  </a:lnTo>
                  <a:lnTo>
                    <a:pt x="39" y="58"/>
                  </a:lnTo>
                  <a:lnTo>
                    <a:pt x="40" y="58"/>
                  </a:lnTo>
                  <a:lnTo>
                    <a:pt x="42" y="57"/>
                  </a:lnTo>
                  <a:lnTo>
                    <a:pt x="45" y="57"/>
                  </a:lnTo>
                  <a:lnTo>
                    <a:pt x="46" y="55"/>
                  </a:lnTo>
                  <a:lnTo>
                    <a:pt x="48" y="55"/>
                  </a:lnTo>
                  <a:lnTo>
                    <a:pt x="49" y="53"/>
                  </a:lnTo>
                  <a:lnTo>
                    <a:pt x="50" y="52"/>
                  </a:lnTo>
                  <a:lnTo>
                    <a:pt x="52" y="52"/>
                  </a:lnTo>
                  <a:lnTo>
                    <a:pt x="55" y="50"/>
                  </a:lnTo>
                  <a:lnTo>
                    <a:pt x="56" y="48"/>
                  </a:lnTo>
                  <a:lnTo>
                    <a:pt x="58" y="48"/>
                  </a:lnTo>
                  <a:lnTo>
                    <a:pt x="59" y="46"/>
                  </a:lnTo>
                  <a:lnTo>
                    <a:pt x="60" y="45"/>
                  </a:lnTo>
                  <a:lnTo>
                    <a:pt x="62" y="45"/>
                  </a:lnTo>
                  <a:lnTo>
                    <a:pt x="63" y="43"/>
                  </a:lnTo>
                  <a:lnTo>
                    <a:pt x="65" y="43"/>
                  </a:lnTo>
                  <a:lnTo>
                    <a:pt x="66" y="41"/>
                  </a:lnTo>
                  <a:lnTo>
                    <a:pt x="68" y="39"/>
                  </a:lnTo>
                  <a:lnTo>
                    <a:pt x="69" y="39"/>
                  </a:lnTo>
                  <a:lnTo>
                    <a:pt x="71" y="38"/>
                  </a:lnTo>
                  <a:lnTo>
                    <a:pt x="72" y="36"/>
                  </a:lnTo>
                  <a:lnTo>
                    <a:pt x="73" y="34"/>
                  </a:lnTo>
                  <a:lnTo>
                    <a:pt x="75" y="34"/>
                  </a:lnTo>
                  <a:lnTo>
                    <a:pt x="75" y="33"/>
                  </a:lnTo>
                  <a:lnTo>
                    <a:pt x="76" y="33"/>
                  </a:lnTo>
                  <a:lnTo>
                    <a:pt x="78" y="31"/>
                  </a:lnTo>
                  <a:lnTo>
                    <a:pt x="79" y="29"/>
                  </a:lnTo>
                  <a:lnTo>
                    <a:pt x="81" y="29"/>
                  </a:lnTo>
                  <a:lnTo>
                    <a:pt x="81" y="27"/>
                  </a:lnTo>
                  <a:lnTo>
                    <a:pt x="82" y="27"/>
                  </a:lnTo>
                  <a:lnTo>
                    <a:pt x="83" y="26"/>
                  </a:lnTo>
                  <a:lnTo>
                    <a:pt x="83" y="24"/>
                  </a:lnTo>
                  <a:lnTo>
                    <a:pt x="85" y="24"/>
                  </a:lnTo>
                  <a:lnTo>
                    <a:pt x="86" y="24"/>
                  </a:lnTo>
                  <a:lnTo>
                    <a:pt x="86" y="22"/>
                  </a:lnTo>
                  <a:lnTo>
                    <a:pt x="88" y="21"/>
                  </a:lnTo>
                  <a:lnTo>
                    <a:pt x="89" y="19"/>
                  </a:lnTo>
                  <a:lnTo>
                    <a:pt x="91" y="17"/>
                  </a:lnTo>
                  <a:lnTo>
                    <a:pt x="92" y="17"/>
                  </a:lnTo>
                  <a:lnTo>
                    <a:pt x="93" y="15"/>
                  </a:lnTo>
                  <a:lnTo>
                    <a:pt x="95" y="15"/>
                  </a:lnTo>
                  <a:lnTo>
                    <a:pt x="106" y="0"/>
                  </a:lnTo>
                  <a:lnTo>
                    <a:pt x="91" y="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p:nvSpPr>
          <p:spPr bwMode="auto">
            <a:xfrm>
              <a:off x="625" y="981"/>
              <a:ext cx="114" cy="55"/>
            </a:xfrm>
            <a:custGeom>
              <a:avLst/>
              <a:gdLst>
                <a:gd name="T0" fmla="*/ 103 w 114"/>
                <a:gd name="T1" fmla="*/ 38 h 55"/>
                <a:gd name="T2" fmla="*/ 97 w 114"/>
                <a:gd name="T3" fmla="*/ 35 h 55"/>
                <a:gd name="T4" fmla="*/ 90 w 114"/>
                <a:gd name="T5" fmla="*/ 31 h 55"/>
                <a:gd name="T6" fmla="*/ 83 w 114"/>
                <a:gd name="T7" fmla="*/ 29 h 55"/>
                <a:gd name="T8" fmla="*/ 76 w 114"/>
                <a:gd name="T9" fmla="*/ 26 h 55"/>
                <a:gd name="T10" fmla="*/ 67 w 114"/>
                <a:gd name="T11" fmla="*/ 23 h 55"/>
                <a:gd name="T12" fmla="*/ 59 w 114"/>
                <a:gd name="T13" fmla="*/ 19 h 55"/>
                <a:gd name="T14" fmla="*/ 50 w 114"/>
                <a:gd name="T15" fmla="*/ 16 h 55"/>
                <a:gd name="T16" fmla="*/ 40 w 114"/>
                <a:gd name="T17" fmla="*/ 12 h 55"/>
                <a:gd name="T18" fmla="*/ 33 w 114"/>
                <a:gd name="T19" fmla="*/ 11 h 55"/>
                <a:gd name="T20" fmla="*/ 24 w 114"/>
                <a:gd name="T21" fmla="*/ 7 h 55"/>
                <a:gd name="T22" fmla="*/ 19 w 114"/>
                <a:gd name="T23" fmla="*/ 5 h 55"/>
                <a:gd name="T24" fmla="*/ 12 w 114"/>
                <a:gd name="T25" fmla="*/ 4 h 55"/>
                <a:gd name="T26" fmla="*/ 7 w 114"/>
                <a:gd name="T27" fmla="*/ 2 h 55"/>
                <a:gd name="T28" fmla="*/ 0 w 114"/>
                <a:gd name="T29" fmla="*/ 11 h 55"/>
                <a:gd name="T30" fmla="*/ 4 w 114"/>
                <a:gd name="T31" fmla="*/ 12 h 55"/>
                <a:gd name="T32" fmla="*/ 10 w 114"/>
                <a:gd name="T33" fmla="*/ 12 h 55"/>
                <a:gd name="T34" fmla="*/ 16 w 114"/>
                <a:gd name="T35" fmla="*/ 14 h 55"/>
                <a:gd name="T36" fmla="*/ 22 w 114"/>
                <a:gd name="T37" fmla="*/ 17 h 55"/>
                <a:gd name="T38" fmla="*/ 27 w 114"/>
                <a:gd name="T39" fmla="*/ 19 h 55"/>
                <a:gd name="T40" fmla="*/ 34 w 114"/>
                <a:gd name="T41" fmla="*/ 21 h 55"/>
                <a:gd name="T42" fmla="*/ 42 w 114"/>
                <a:gd name="T43" fmla="*/ 24 h 55"/>
                <a:gd name="T44" fmla="*/ 49 w 114"/>
                <a:gd name="T45" fmla="*/ 26 h 55"/>
                <a:gd name="T46" fmla="*/ 57 w 114"/>
                <a:gd name="T47" fmla="*/ 29 h 55"/>
                <a:gd name="T48" fmla="*/ 64 w 114"/>
                <a:gd name="T49" fmla="*/ 31 h 55"/>
                <a:gd name="T50" fmla="*/ 72 w 114"/>
                <a:gd name="T51" fmla="*/ 35 h 55"/>
                <a:gd name="T52" fmla="*/ 79 w 114"/>
                <a:gd name="T53" fmla="*/ 38 h 55"/>
                <a:gd name="T54" fmla="*/ 84 w 114"/>
                <a:gd name="T55" fmla="*/ 40 h 55"/>
                <a:gd name="T56" fmla="*/ 90 w 114"/>
                <a:gd name="T57" fmla="*/ 43 h 55"/>
                <a:gd name="T58" fmla="*/ 84 w 114"/>
                <a:gd name="T59" fmla="*/ 43 h 55"/>
                <a:gd name="T60" fmla="*/ 79 w 114"/>
                <a:gd name="T61" fmla="*/ 43 h 55"/>
                <a:gd name="T62" fmla="*/ 73 w 114"/>
                <a:gd name="T63" fmla="*/ 43 h 55"/>
                <a:gd name="T64" fmla="*/ 67 w 114"/>
                <a:gd name="T65" fmla="*/ 45 h 55"/>
                <a:gd name="T66" fmla="*/ 62 w 114"/>
                <a:gd name="T67" fmla="*/ 45 h 55"/>
                <a:gd name="T68" fmla="*/ 56 w 114"/>
                <a:gd name="T69" fmla="*/ 45 h 55"/>
                <a:gd name="T70" fmla="*/ 50 w 114"/>
                <a:gd name="T71" fmla="*/ 45 h 55"/>
                <a:gd name="T72" fmla="*/ 44 w 114"/>
                <a:gd name="T73" fmla="*/ 45 h 55"/>
                <a:gd name="T74" fmla="*/ 39 w 114"/>
                <a:gd name="T75" fmla="*/ 45 h 55"/>
                <a:gd name="T76" fmla="*/ 33 w 114"/>
                <a:gd name="T77" fmla="*/ 45 h 55"/>
                <a:gd name="T78" fmla="*/ 27 w 114"/>
                <a:gd name="T79" fmla="*/ 45 h 55"/>
                <a:gd name="T80" fmla="*/ 22 w 114"/>
                <a:gd name="T81" fmla="*/ 45 h 55"/>
                <a:gd name="T82" fmla="*/ 14 w 114"/>
                <a:gd name="T83" fmla="*/ 45 h 55"/>
                <a:gd name="T84" fmla="*/ 9 w 114"/>
                <a:gd name="T85" fmla="*/ 45 h 55"/>
                <a:gd name="T86" fmla="*/ 3 w 114"/>
                <a:gd name="T87" fmla="*/ 45 h 55"/>
                <a:gd name="T88" fmla="*/ 3 w 114"/>
                <a:gd name="T89" fmla="*/ 55 h 55"/>
                <a:gd name="T90" fmla="*/ 9 w 114"/>
                <a:gd name="T91" fmla="*/ 55 h 55"/>
                <a:gd name="T92" fmla="*/ 17 w 114"/>
                <a:gd name="T93" fmla="*/ 55 h 55"/>
                <a:gd name="T94" fmla="*/ 23 w 114"/>
                <a:gd name="T95" fmla="*/ 55 h 55"/>
                <a:gd name="T96" fmla="*/ 29 w 114"/>
                <a:gd name="T97" fmla="*/ 55 h 55"/>
                <a:gd name="T98" fmla="*/ 34 w 114"/>
                <a:gd name="T99" fmla="*/ 55 h 55"/>
                <a:gd name="T100" fmla="*/ 40 w 114"/>
                <a:gd name="T101" fmla="*/ 55 h 55"/>
                <a:gd name="T102" fmla="*/ 46 w 114"/>
                <a:gd name="T103" fmla="*/ 55 h 55"/>
                <a:gd name="T104" fmla="*/ 53 w 114"/>
                <a:gd name="T105" fmla="*/ 55 h 55"/>
                <a:gd name="T106" fmla="*/ 59 w 114"/>
                <a:gd name="T107" fmla="*/ 53 h 55"/>
                <a:gd name="T108" fmla="*/ 64 w 114"/>
                <a:gd name="T109" fmla="*/ 53 h 55"/>
                <a:gd name="T110" fmla="*/ 70 w 114"/>
                <a:gd name="T111" fmla="*/ 53 h 55"/>
                <a:gd name="T112" fmla="*/ 76 w 114"/>
                <a:gd name="T113" fmla="*/ 53 h 55"/>
                <a:gd name="T114" fmla="*/ 83 w 114"/>
                <a:gd name="T115" fmla="*/ 53 h 55"/>
                <a:gd name="T116" fmla="*/ 89 w 114"/>
                <a:gd name="T117" fmla="*/ 52 h 55"/>
                <a:gd name="T118" fmla="*/ 94 w 114"/>
                <a:gd name="T119" fmla="*/ 52 h 55"/>
                <a:gd name="T120" fmla="*/ 99 w 114"/>
                <a:gd name="T121" fmla="*/ 50 h 55"/>
                <a:gd name="T122" fmla="*/ 104 w 114"/>
                <a:gd name="T123"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 h="55">
                  <a:moveTo>
                    <a:pt x="107" y="40"/>
                  </a:moveTo>
                  <a:lnTo>
                    <a:pt x="106" y="40"/>
                  </a:lnTo>
                  <a:lnTo>
                    <a:pt x="104" y="40"/>
                  </a:lnTo>
                  <a:lnTo>
                    <a:pt x="103" y="38"/>
                  </a:lnTo>
                  <a:lnTo>
                    <a:pt x="102" y="36"/>
                  </a:lnTo>
                  <a:lnTo>
                    <a:pt x="100" y="36"/>
                  </a:lnTo>
                  <a:lnTo>
                    <a:pt x="99" y="36"/>
                  </a:lnTo>
                  <a:lnTo>
                    <a:pt x="97" y="35"/>
                  </a:lnTo>
                  <a:lnTo>
                    <a:pt x="96" y="35"/>
                  </a:lnTo>
                  <a:lnTo>
                    <a:pt x="94" y="33"/>
                  </a:lnTo>
                  <a:lnTo>
                    <a:pt x="93" y="33"/>
                  </a:lnTo>
                  <a:lnTo>
                    <a:pt x="90" y="31"/>
                  </a:lnTo>
                  <a:lnTo>
                    <a:pt x="89" y="31"/>
                  </a:lnTo>
                  <a:lnTo>
                    <a:pt x="87" y="31"/>
                  </a:lnTo>
                  <a:lnTo>
                    <a:pt x="84" y="29"/>
                  </a:lnTo>
                  <a:lnTo>
                    <a:pt x="83" y="29"/>
                  </a:lnTo>
                  <a:lnTo>
                    <a:pt x="82" y="28"/>
                  </a:lnTo>
                  <a:lnTo>
                    <a:pt x="79" y="28"/>
                  </a:lnTo>
                  <a:lnTo>
                    <a:pt x="77" y="26"/>
                  </a:lnTo>
                  <a:lnTo>
                    <a:pt x="76" y="26"/>
                  </a:lnTo>
                  <a:lnTo>
                    <a:pt x="73" y="24"/>
                  </a:lnTo>
                  <a:lnTo>
                    <a:pt x="72" y="24"/>
                  </a:lnTo>
                  <a:lnTo>
                    <a:pt x="69" y="23"/>
                  </a:lnTo>
                  <a:lnTo>
                    <a:pt x="67" y="23"/>
                  </a:lnTo>
                  <a:lnTo>
                    <a:pt x="64" y="21"/>
                  </a:lnTo>
                  <a:lnTo>
                    <a:pt x="63" y="21"/>
                  </a:lnTo>
                  <a:lnTo>
                    <a:pt x="60" y="19"/>
                  </a:lnTo>
                  <a:lnTo>
                    <a:pt x="59" y="19"/>
                  </a:lnTo>
                  <a:lnTo>
                    <a:pt x="56" y="19"/>
                  </a:lnTo>
                  <a:lnTo>
                    <a:pt x="54" y="17"/>
                  </a:lnTo>
                  <a:lnTo>
                    <a:pt x="52" y="17"/>
                  </a:lnTo>
                  <a:lnTo>
                    <a:pt x="50" y="16"/>
                  </a:lnTo>
                  <a:lnTo>
                    <a:pt x="47" y="16"/>
                  </a:lnTo>
                  <a:lnTo>
                    <a:pt x="44" y="14"/>
                  </a:lnTo>
                  <a:lnTo>
                    <a:pt x="43" y="14"/>
                  </a:lnTo>
                  <a:lnTo>
                    <a:pt x="40" y="12"/>
                  </a:lnTo>
                  <a:lnTo>
                    <a:pt x="39" y="12"/>
                  </a:lnTo>
                  <a:lnTo>
                    <a:pt x="36" y="12"/>
                  </a:lnTo>
                  <a:lnTo>
                    <a:pt x="34" y="11"/>
                  </a:lnTo>
                  <a:lnTo>
                    <a:pt x="33" y="11"/>
                  </a:lnTo>
                  <a:lnTo>
                    <a:pt x="30" y="11"/>
                  </a:lnTo>
                  <a:lnTo>
                    <a:pt x="29" y="9"/>
                  </a:lnTo>
                  <a:lnTo>
                    <a:pt x="26" y="9"/>
                  </a:lnTo>
                  <a:lnTo>
                    <a:pt x="24" y="7"/>
                  </a:lnTo>
                  <a:lnTo>
                    <a:pt x="23" y="7"/>
                  </a:lnTo>
                  <a:lnTo>
                    <a:pt x="22" y="7"/>
                  </a:lnTo>
                  <a:lnTo>
                    <a:pt x="20" y="5"/>
                  </a:lnTo>
                  <a:lnTo>
                    <a:pt x="19" y="5"/>
                  </a:lnTo>
                  <a:lnTo>
                    <a:pt x="16" y="5"/>
                  </a:lnTo>
                  <a:lnTo>
                    <a:pt x="14" y="5"/>
                  </a:lnTo>
                  <a:lnTo>
                    <a:pt x="13" y="4"/>
                  </a:lnTo>
                  <a:lnTo>
                    <a:pt x="12" y="4"/>
                  </a:lnTo>
                  <a:lnTo>
                    <a:pt x="10" y="4"/>
                  </a:lnTo>
                  <a:lnTo>
                    <a:pt x="10" y="2"/>
                  </a:lnTo>
                  <a:lnTo>
                    <a:pt x="9" y="2"/>
                  </a:lnTo>
                  <a:lnTo>
                    <a:pt x="7" y="2"/>
                  </a:lnTo>
                  <a:lnTo>
                    <a:pt x="6" y="2"/>
                  </a:lnTo>
                  <a:lnTo>
                    <a:pt x="4" y="0"/>
                  </a:lnTo>
                  <a:lnTo>
                    <a:pt x="3" y="0"/>
                  </a:lnTo>
                  <a:lnTo>
                    <a:pt x="0" y="11"/>
                  </a:lnTo>
                  <a:lnTo>
                    <a:pt x="2" y="11"/>
                  </a:lnTo>
                  <a:lnTo>
                    <a:pt x="3" y="11"/>
                  </a:lnTo>
                  <a:lnTo>
                    <a:pt x="4" y="11"/>
                  </a:lnTo>
                  <a:lnTo>
                    <a:pt x="4" y="12"/>
                  </a:lnTo>
                  <a:lnTo>
                    <a:pt x="6" y="12"/>
                  </a:lnTo>
                  <a:lnTo>
                    <a:pt x="7" y="12"/>
                  </a:lnTo>
                  <a:lnTo>
                    <a:pt x="9" y="12"/>
                  </a:lnTo>
                  <a:lnTo>
                    <a:pt x="10" y="12"/>
                  </a:lnTo>
                  <a:lnTo>
                    <a:pt x="12" y="14"/>
                  </a:lnTo>
                  <a:lnTo>
                    <a:pt x="13" y="14"/>
                  </a:lnTo>
                  <a:lnTo>
                    <a:pt x="14" y="14"/>
                  </a:lnTo>
                  <a:lnTo>
                    <a:pt x="16" y="14"/>
                  </a:lnTo>
                  <a:lnTo>
                    <a:pt x="17" y="16"/>
                  </a:lnTo>
                  <a:lnTo>
                    <a:pt x="19" y="16"/>
                  </a:lnTo>
                  <a:lnTo>
                    <a:pt x="20" y="16"/>
                  </a:lnTo>
                  <a:lnTo>
                    <a:pt x="22" y="17"/>
                  </a:lnTo>
                  <a:lnTo>
                    <a:pt x="23" y="17"/>
                  </a:lnTo>
                  <a:lnTo>
                    <a:pt x="24" y="17"/>
                  </a:lnTo>
                  <a:lnTo>
                    <a:pt x="26" y="19"/>
                  </a:lnTo>
                  <a:lnTo>
                    <a:pt x="27" y="19"/>
                  </a:lnTo>
                  <a:lnTo>
                    <a:pt x="30" y="19"/>
                  </a:lnTo>
                  <a:lnTo>
                    <a:pt x="32" y="21"/>
                  </a:lnTo>
                  <a:lnTo>
                    <a:pt x="33" y="21"/>
                  </a:lnTo>
                  <a:lnTo>
                    <a:pt x="34" y="21"/>
                  </a:lnTo>
                  <a:lnTo>
                    <a:pt x="36" y="23"/>
                  </a:lnTo>
                  <a:lnTo>
                    <a:pt x="39" y="23"/>
                  </a:lnTo>
                  <a:lnTo>
                    <a:pt x="40" y="23"/>
                  </a:lnTo>
                  <a:lnTo>
                    <a:pt x="42" y="24"/>
                  </a:lnTo>
                  <a:lnTo>
                    <a:pt x="43" y="24"/>
                  </a:lnTo>
                  <a:lnTo>
                    <a:pt x="46" y="24"/>
                  </a:lnTo>
                  <a:lnTo>
                    <a:pt x="47" y="26"/>
                  </a:lnTo>
                  <a:lnTo>
                    <a:pt x="49" y="26"/>
                  </a:lnTo>
                  <a:lnTo>
                    <a:pt x="50" y="26"/>
                  </a:lnTo>
                  <a:lnTo>
                    <a:pt x="53" y="28"/>
                  </a:lnTo>
                  <a:lnTo>
                    <a:pt x="54" y="28"/>
                  </a:lnTo>
                  <a:lnTo>
                    <a:pt x="57" y="29"/>
                  </a:lnTo>
                  <a:lnTo>
                    <a:pt x="59" y="29"/>
                  </a:lnTo>
                  <a:lnTo>
                    <a:pt x="60" y="31"/>
                  </a:lnTo>
                  <a:lnTo>
                    <a:pt x="62" y="31"/>
                  </a:lnTo>
                  <a:lnTo>
                    <a:pt x="64" y="31"/>
                  </a:lnTo>
                  <a:lnTo>
                    <a:pt x="66" y="33"/>
                  </a:lnTo>
                  <a:lnTo>
                    <a:pt x="67" y="33"/>
                  </a:lnTo>
                  <a:lnTo>
                    <a:pt x="69" y="35"/>
                  </a:lnTo>
                  <a:lnTo>
                    <a:pt x="72" y="35"/>
                  </a:lnTo>
                  <a:lnTo>
                    <a:pt x="73" y="35"/>
                  </a:lnTo>
                  <a:lnTo>
                    <a:pt x="74" y="36"/>
                  </a:lnTo>
                  <a:lnTo>
                    <a:pt x="76" y="36"/>
                  </a:lnTo>
                  <a:lnTo>
                    <a:pt x="79" y="38"/>
                  </a:lnTo>
                  <a:lnTo>
                    <a:pt x="80" y="38"/>
                  </a:lnTo>
                  <a:lnTo>
                    <a:pt x="82" y="38"/>
                  </a:lnTo>
                  <a:lnTo>
                    <a:pt x="83" y="40"/>
                  </a:lnTo>
                  <a:lnTo>
                    <a:pt x="84" y="40"/>
                  </a:lnTo>
                  <a:lnTo>
                    <a:pt x="86" y="40"/>
                  </a:lnTo>
                  <a:lnTo>
                    <a:pt x="87" y="41"/>
                  </a:lnTo>
                  <a:lnTo>
                    <a:pt x="89" y="41"/>
                  </a:lnTo>
                  <a:lnTo>
                    <a:pt x="90" y="43"/>
                  </a:lnTo>
                  <a:lnTo>
                    <a:pt x="89" y="43"/>
                  </a:lnTo>
                  <a:lnTo>
                    <a:pt x="87" y="43"/>
                  </a:lnTo>
                  <a:lnTo>
                    <a:pt x="86" y="43"/>
                  </a:lnTo>
                  <a:lnTo>
                    <a:pt x="84" y="43"/>
                  </a:lnTo>
                  <a:lnTo>
                    <a:pt x="83" y="43"/>
                  </a:lnTo>
                  <a:lnTo>
                    <a:pt x="82" y="43"/>
                  </a:lnTo>
                  <a:lnTo>
                    <a:pt x="80" y="43"/>
                  </a:lnTo>
                  <a:lnTo>
                    <a:pt x="79" y="43"/>
                  </a:lnTo>
                  <a:lnTo>
                    <a:pt x="77" y="43"/>
                  </a:lnTo>
                  <a:lnTo>
                    <a:pt x="76" y="43"/>
                  </a:lnTo>
                  <a:lnTo>
                    <a:pt x="74" y="43"/>
                  </a:lnTo>
                  <a:lnTo>
                    <a:pt x="73" y="43"/>
                  </a:lnTo>
                  <a:lnTo>
                    <a:pt x="72" y="43"/>
                  </a:lnTo>
                  <a:lnTo>
                    <a:pt x="70" y="43"/>
                  </a:lnTo>
                  <a:lnTo>
                    <a:pt x="69" y="43"/>
                  </a:lnTo>
                  <a:lnTo>
                    <a:pt x="67" y="45"/>
                  </a:lnTo>
                  <a:lnTo>
                    <a:pt x="66" y="45"/>
                  </a:lnTo>
                  <a:lnTo>
                    <a:pt x="64" y="45"/>
                  </a:lnTo>
                  <a:lnTo>
                    <a:pt x="63" y="45"/>
                  </a:lnTo>
                  <a:lnTo>
                    <a:pt x="62" y="45"/>
                  </a:lnTo>
                  <a:lnTo>
                    <a:pt x="60" y="45"/>
                  </a:lnTo>
                  <a:lnTo>
                    <a:pt x="59" y="45"/>
                  </a:lnTo>
                  <a:lnTo>
                    <a:pt x="57" y="45"/>
                  </a:lnTo>
                  <a:lnTo>
                    <a:pt x="56" y="45"/>
                  </a:lnTo>
                  <a:lnTo>
                    <a:pt x="54" y="45"/>
                  </a:lnTo>
                  <a:lnTo>
                    <a:pt x="53" y="45"/>
                  </a:lnTo>
                  <a:lnTo>
                    <a:pt x="52" y="45"/>
                  </a:lnTo>
                  <a:lnTo>
                    <a:pt x="50" y="45"/>
                  </a:lnTo>
                  <a:lnTo>
                    <a:pt x="49" y="45"/>
                  </a:lnTo>
                  <a:lnTo>
                    <a:pt x="47" y="45"/>
                  </a:lnTo>
                  <a:lnTo>
                    <a:pt x="46" y="45"/>
                  </a:lnTo>
                  <a:lnTo>
                    <a:pt x="44" y="45"/>
                  </a:lnTo>
                  <a:lnTo>
                    <a:pt x="43" y="45"/>
                  </a:lnTo>
                  <a:lnTo>
                    <a:pt x="42" y="45"/>
                  </a:lnTo>
                  <a:lnTo>
                    <a:pt x="40" y="45"/>
                  </a:lnTo>
                  <a:lnTo>
                    <a:pt x="39" y="45"/>
                  </a:lnTo>
                  <a:lnTo>
                    <a:pt x="37" y="45"/>
                  </a:lnTo>
                  <a:lnTo>
                    <a:pt x="36" y="45"/>
                  </a:lnTo>
                  <a:lnTo>
                    <a:pt x="34" y="45"/>
                  </a:lnTo>
                  <a:lnTo>
                    <a:pt x="33" y="45"/>
                  </a:lnTo>
                  <a:lnTo>
                    <a:pt x="32" y="45"/>
                  </a:lnTo>
                  <a:lnTo>
                    <a:pt x="30" y="45"/>
                  </a:lnTo>
                  <a:lnTo>
                    <a:pt x="29" y="45"/>
                  </a:lnTo>
                  <a:lnTo>
                    <a:pt x="27" y="45"/>
                  </a:lnTo>
                  <a:lnTo>
                    <a:pt x="26" y="45"/>
                  </a:lnTo>
                  <a:lnTo>
                    <a:pt x="24" y="45"/>
                  </a:lnTo>
                  <a:lnTo>
                    <a:pt x="23" y="45"/>
                  </a:lnTo>
                  <a:lnTo>
                    <a:pt x="22" y="45"/>
                  </a:lnTo>
                  <a:lnTo>
                    <a:pt x="20" y="45"/>
                  </a:lnTo>
                  <a:lnTo>
                    <a:pt x="19" y="45"/>
                  </a:lnTo>
                  <a:lnTo>
                    <a:pt x="17" y="45"/>
                  </a:lnTo>
                  <a:lnTo>
                    <a:pt x="14" y="45"/>
                  </a:lnTo>
                  <a:lnTo>
                    <a:pt x="13" y="45"/>
                  </a:lnTo>
                  <a:lnTo>
                    <a:pt x="12" y="45"/>
                  </a:lnTo>
                  <a:lnTo>
                    <a:pt x="10" y="45"/>
                  </a:lnTo>
                  <a:lnTo>
                    <a:pt x="9" y="45"/>
                  </a:lnTo>
                  <a:lnTo>
                    <a:pt x="7" y="45"/>
                  </a:lnTo>
                  <a:lnTo>
                    <a:pt x="6" y="45"/>
                  </a:lnTo>
                  <a:lnTo>
                    <a:pt x="4" y="45"/>
                  </a:lnTo>
                  <a:lnTo>
                    <a:pt x="3" y="45"/>
                  </a:lnTo>
                  <a:lnTo>
                    <a:pt x="2" y="45"/>
                  </a:lnTo>
                  <a:lnTo>
                    <a:pt x="0" y="47"/>
                  </a:lnTo>
                  <a:lnTo>
                    <a:pt x="2" y="55"/>
                  </a:lnTo>
                  <a:lnTo>
                    <a:pt x="3" y="55"/>
                  </a:lnTo>
                  <a:lnTo>
                    <a:pt x="4" y="55"/>
                  </a:lnTo>
                  <a:lnTo>
                    <a:pt x="6" y="55"/>
                  </a:lnTo>
                  <a:lnTo>
                    <a:pt x="7" y="55"/>
                  </a:lnTo>
                  <a:lnTo>
                    <a:pt x="9" y="55"/>
                  </a:lnTo>
                  <a:lnTo>
                    <a:pt x="10" y="55"/>
                  </a:lnTo>
                  <a:lnTo>
                    <a:pt x="13" y="55"/>
                  </a:lnTo>
                  <a:lnTo>
                    <a:pt x="16" y="55"/>
                  </a:lnTo>
                  <a:lnTo>
                    <a:pt x="17" y="55"/>
                  </a:lnTo>
                  <a:lnTo>
                    <a:pt x="19" y="55"/>
                  </a:lnTo>
                  <a:lnTo>
                    <a:pt x="20" y="55"/>
                  </a:lnTo>
                  <a:lnTo>
                    <a:pt x="22" y="55"/>
                  </a:lnTo>
                  <a:lnTo>
                    <a:pt x="23" y="55"/>
                  </a:lnTo>
                  <a:lnTo>
                    <a:pt x="24" y="55"/>
                  </a:lnTo>
                  <a:lnTo>
                    <a:pt x="26" y="55"/>
                  </a:lnTo>
                  <a:lnTo>
                    <a:pt x="27" y="55"/>
                  </a:lnTo>
                  <a:lnTo>
                    <a:pt x="29" y="55"/>
                  </a:lnTo>
                  <a:lnTo>
                    <a:pt x="30" y="55"/>
                  </a:lnTo>
                  <a:lnTo>
                    <a:pt x="32" y="55"/>
                  </a:lnTo>
                  <a:lnTo>
                    <a:pt x="33" y="55"/>
                  </a:lnTo>
                  <a:lnTo>
                    <a:pt x="34" y="55"/>
                  </a:lnTo>
                  <a:lnTo>
                    <a:pt x="36" y="55"/>
                  </a:lnTo>
                  <a:lnTo>
                    <a:pt x="37" y="55"/>
                  </a:lnTo>
                  <a:lnTo>
                    <a:pt x="39" y="55"/>
                  </a:lnTo>
                  <a:lnTo>
                    <a:pt x="40" y="55"/>
                  </a:lnTo>
                  <a:lnTo>
                    <a:pt x="42" y="55"/>
                  </a:lnTo>
                  <a:lnTo>
                    <a:pt x="43" y="55"/>
                  </a:lnTo>
                  <a:lnTo>
                    <a:pt x="44" y="55"/>
                  </a:lnTo>
                  <a:lnTo>
                    <a:pt x="46" y="55"/>
                  </a:lnTo>
                  <a:lnTo>
                    <a:pt x="49" y="55"/>
                  </a:lnTo>
                  <a:lnTo>
                    <a:pt x="50" y="55"/>
                  </a:lnTo>
                  <a:lnTo>
                    <a:pt x="52" y="55"/>
                  </a:lnTo>
                  <a:lnTo>
                    <a:pt x="53" y="55"/>
                  </a:lnTo>
                  <a:lnTo>
                    <a:pt x="54" y="53"/>
                  </a:lnTo>
                  <a:lnTo>
                    <a:pt x="56" y="53"/>
                  </a:lnTo>
                  <a:lnTo>
                    <a:pt x="57" y="53"/>
                  </a:lnTo>
                  <a:lnTo>
                    <a:pt x="59" y="53"/>
                  </a:lnTo>
                  <a:lnTo>
                    <a:pt x="60" y="53"/>
                  </a:lnTo>
                  <a:lnTo>
                    <a:pt x="62" y="53"/>
                  </a:lnTo>
                  <a:lnTo>
                    <a:pt x="63" y="53"/>
                  </a:lnTo>
                  <a:lnTo>
                    <a:pt x="64" y="53"/>
                  </a:lnTo>
                  <a:lnTo>
                    <a:pt x="66" y="53"/>
                  </a:lnTo>
                  <a:lnTo>
                    <a:pt x="67" y="53"/>
                  </a:lnTo>
                  <a:lnTo>
                    <a:pt x="69" y="53"/>
                  </a:lnTo>
                  <a:lnTo>
                    <a:pt x="70" y="53"/>
                  </a:lnTo>
                  <a:lnTo>
                    <a:pt x="72" y="53"/>
                  </a:lnTo>
                  <a:lnTo>
                    <a:pt x="73" y="53"/>
                  </a:lnTo>
                  <a:lnTo>
                    <a:pt x="74" y="53"/>
                  </a:lnTo>
                  <a:lnTo>
                    <a:pt x="76" y="53"/>
                  </a:lnTo>
                  <a:lnTo>
                    <a:pt x="79" y="53"/>
                  </a:lnTo>
                  <a:lnTo>
                    <a:pt x="80" y="53"/>
                  </a:lnTo>
                  <a:lnTo>
                    <a:pt x="82" y="53"/>
                  </a:lnTo>
                  <a:lnTo>
                    <a:pt x="83" y="53"/>
                  </a:lnTo>
                  <a:lnTo>
                    <a:pt x="84" y="53"/>
                  </a:lnTo>
                  <a:lnTo>
                    <a:pt x="86" y="52"/>
                  </a:lnTo>
                  <a:lnTo>
                    <a:pt x="87" y="52"/>
                  </a:lnTo>
                  <a:lnTo>
                    <a:pt x="89" y="52"/>
                  </a:lnTo>
                  <a:lnTo>
                    <a:pt x="90" y="52"/>
                  </a:lnTo>
                  <a:lnTo>
                    <a:pt x="92" y="52"/>
                  </a:lnTo>
                  <a:lnTo>
                    <a:pt x="93" y="52"/>
                  </a:lnTo>
                  <a:lnTo>
                    <a:pt x="94" y="52"/>
                  </a:lnTo>
                  <a:lnTo>
                    <a:pt x="96" y="52"/>
                  </a:lnTo>
                  <a:lnTo>
                    <a:pt x="97" y="52"/>
                  </a:lnTo>
                  <a:lnTo>
                    <a:pt x="99" y="52"/>
                  </a:lnTo>
                  <a:lnTo>
                    <a:pt x="99" y="50"/>
                  </a:lnTo>
                  <a:lnTo>
                    <a:pt x="100" y="50"/>
                  </a:lnTo>
                  <a:lnTo>
                    <a:pt x="102" y="50"/>
                  </a:lnTo>
                  <a:lnTo>
                    <a:pt x="103" y="50"/>
                  </a:lnTo>
                  <a:lnTo>
                    <a:pt x="104" y="50"/>
                  </a:lnTo>
                  <a:lnTo>
                    <a:pt x="106" y="50"/>
                  </a:lnTo>
                  <a:lnTo>
                    <a:pt x="114" y="47"/>
                  </a:lnTo>
                  <a:lnTo>
                    <a:pt x="107" y="4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p:nvSpPr>
          <p:spPr bwMode="auto">
            <a:xfrm>
              <a:off x="481" y="725"/>
              <a:ext cx="47" cy="134"/>
            </a:xfrm>
            <a:custGeom>
              <a:avLst/>
              <a:gdLst>
                <a:gd name="T0" fmla="*/ 45 w 47"/>
                <a:gd name="T1" fmla="*/ 124 h 134"/>
                <a:gd name="T2" fmla="*/ 44 w 47"/>
                <a:gd name="T3" fmla="*/ 117 h 134"/>
                <a:gd name="T4" fmla="*/ 43 w 47"/>
                <a:gd name="T5" fmla="*/ 110 h 134"/>
                <a:gd name="T6" fmla="*/ 41 w 47"/>
                <a:gd name="T7" fmla="*/ 103 h 134"/>
                <a:gd name="T8" fmla="*/ 40 w 47"/>
                <a:gd name="T9" fmla="*/ 96 h 134"/>
                <a:gd name="T10" fmla="*/ 38 w 47"/>
                <a:gd name="T11" fmla="*/ 88 h 134"/>
                <a:gd name="T12" fmla="*/ 35 w 47"/>
                <a:gd name="T13" fmla="*/ 79 h 134"/>
                <a:gd name="T14" fmla="*/ 33 w 47"/>
                <a:gd name="T15" fmla="*/ 71 h 134"/>
                <a:gd name="T16" fmla="*/ 31 w 47"/>
                <a:gd name="T17" fmla="*/ 62 h 134"/>
                <a:gd name="T18" fmla="*/ 30 w 47"/>
                <a:gd name="T19" fmla="*/ 53 h 134"/>
                <a:gd name="T20" fmla="*/ 27 w 47"/>
                <a:gd name="T21" fmla="*/ 45 h 134"/>
                <a:gd name="T22" fmla="*/ 25 w 47"/>
                <a:gd name="T23" fmla="*/ 36 h 134"/>
                <a:gd name="T24" fmla="*/ 24 w 47"/>
                <a:gd name="T25" fmla="*/ 29 h 134"/>
                <a:gd name="T26" fmla="*/ 23 w 47"/>
                <a:gd name="T27" fmla="*/ 22 h 134"/>
                <a:gd name="T28" fmla="*/ 13 w 47"/>
                <a:gd name="T29" fmla="*/ 26 h 134"/>
                <a:gd name="T30" fmla="*/ 11 w 47"/>
                <a:gd name="T31" fmla="*/ 33 h 134"/>
                <a:gd name="T32" fmla="*/ 10 w 47"/>
                <a:gd name="T33" fmla="*/ 38 h 134"/>
                <a:gd name="T34" fmla="*/ 10 w 47"/>
                <a:gd name="T35" fmla="*/ 45 h 134"/>
                <a:gd name="T36" fmla="*/ 8 w 47"/>
                <a:gd name="T37" fmla="*/ 53 h 134"/>
                <a:gd name="T38" fmla="*/ 7 w 47"/>
                <a:gd name="T39" fmla="*/ 60 h 134"/>
                <a:gd name="T40" fmla="*/ 5 w 47"/>
                <a:gd name="T41" fmla="*/ 69 h 134"/>
                <a:gd name="T42" fmla="*/ 4 w 47"/>
                <a:gd name="T43" fmla="*/ 77 h 134"/>
                <a:gd name="T44" fmla="*/ 3 w 47"/>
                <a:gd name="T45" fmla="*/ 88 h 134"/>
                <a:gd name="T46" fmla="*/ 1 w 47"/>
                <a:gd name="T47" fmla="*/ 96 h 134"/>
                <a:gd name="T48" fmla="*/ 1 w 47"/>
                <a:gd name="T49" fmla="*/ 105 h 134"/>
                <a:gd name="T50" fmla="*/ 0 w 47"/>
                <a:gd name="T51" fmla="*/ 115 h 134"/>
                <a:gd name="T52" fmla="*/ 0 w 47"/>
                <a:gd name="T53" fmla="*/ 124 h 134"/>
                <a:gd name="T54" fmla="*/ 0 w 47"/>
                <a:gd name="T55" fmla="*/ 132 h 134"/>
                <a:gd name="T56" fmla="*/ 8 w 47"/>
                <a:gd name="T57" fmla="*/ 131 h 134"/>
                <a:gd name="T58" fmla="*/ 8 w 47"/>
                <a:gd name="T59" fmla="*/ 124 h 134"/>
                <a:gd name="T60" fmla="*/ 8 w 47"/>
                <a:gd name="T61" fmla="*/ 117 h 134"/>
                <a:gd name="T62" fmla="*/ 10 w 47"/>
                <a:gd name="T63" fmla="*/ 110 h 134"/>
                <a:gd name="T64" fmla="*/ 10 w 47"/>
                <a:gd name="T65" fmla="*/ 103 h 134"/>
                <a:gd name="T66" fmla="*/ 11 w 47"/>
                <a:gd name="T67" fmla="*/ 98 h 134"/>
                <a:gd name="T68" fmla="*/ 11 w 47"/>
                <a:gd name="T69" fmla="*/ 91 h 134"/>
                <a:gd name="T70" fmla="*/ 13 w 47"/>
                <a:gd name="T71" fmla="*/ 84 h 134"/>
                <a:gd name="T72" fmla="*/ 13 w 47"/>
                <a:gd name="T73" fmla="*/ 77 h 134"/>
                <a:gd name="T74" fmla="*/ 14 w 47"/>
                <a:gd name="T75" fmla="*/ 71 h 134"/>
                <a:gd name="T76" fmla="*/ 15 w 47"/>
                <a:gd name="T77" fmla="*/ 64 h 134"/>
                <a:gd name="T78" fmla="*/ 17 w 47"/>
                <a:gd name="T79" fmla="*/ 57 h 134"/>
                <a:gd name="T80" fmla="*/ 17 w 47"/>
                <a:gd name="T81" fmla="*/ 50 h 134"/>
                <a:gd name="T82" fmla="*/ 18 w 47"/>
                <a:gd name="T83" fmla="*/ 46 h 134"/>
                <a:gd name="T84" fmla="*/ 20 w 47"/>
                <a:gd name="T85" fmla="*/ 53 h 134"/>
                <a:gd name="T86" fmla="*/ 23 w 47"/>
                <a:gd name="T87" fmla="*/ 62 h 134"/>
                <a:gd name="T88" fmla="*/ 24 w 47"/>
                <a:gd name="T89" fmla="*/ 69 h 134"/>
                <a:gd name="T90" fmla="*/ 25 w 47"/>
                <a:gd name="T91" fmla="*/ 76 h 134"/>
                <a:gd name="T92" fmla="*/ 27 w 47"/>
                <a:gd name="T93" fmla="*/ 83 h 134"/>
                <a:gd name="T94" fmla="*/ 28 w 47"/>
                <a:gd name="T95" fmla="*/ 89 h 134"/>
                <a:gd name="T96" fmla="*/ 30 w 47"/>
                <a:gd name="T97" fmla="*/ 96 h 134"/>
                <a:gd name="T98" fmla="*/ 31 w 47"/>
                <a:gd name="T99" fmla="*/ 103 h 134"/>
                <a:gd name="T100" fmla="*/ 34 w 47"/>
                <a:gd name="T101" fmla="*/ 110 h 134"/>
                <a:gd name="T102" fmla="*/ 35 w 47"/>
                <a:gd name="T103" fmla="*/ 115 h 134"/>
                <a:gd name="T104" fmla="*/ 37 w 47"/>
                <a:gd name="T105" fmla="*/ 122 h 134"/>
                <a:gd name="T106" fmla="*/ 38 w 47"/>
                <a:gd name="T107" fmla="*/ 1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134">
                  <a:moveTo>
                    <a:pt x="47" y="129"/>
                  </a:moveTo>
                  <a:lnTo>
                    <a:pt x="47" y="127"/>
                  </a:lnTo>
                  <a:lnTo>
                    <a:pt x="47" y="126"/>
                  </a:lnTo>
                  <a:lnTo>
                    <a:pt x="45" y="124"/>
                  </a:lnTo>
                  <a:lnTo>
                    <a:pt x="45" y="122"/>
                  </a:lnTo>
                  <a:lnTo>
                    <a:pt x="45" y="120"/>
                  </a:lnTo>
                  <a:lnTo>
                    <a:pt x="44" y="119"/>
                  </a:lnTo>
                  <a:lnTo>
                    <a:pt x="44" y="117"/>
                  </a:lnTo>
                  <a:lnTo>
                    <a:pt x="44" y="115"/>
                  </a:lnTo>
                  <a:lnTo>
                    <a:pt x="44" y="114"/>
                  </a:lnTo>
                  <a:lnTo>
                    <a:pt x="43" y="112"/>
                  </a:lnTo>
                  <a:lnTo>
                    <a:pt x="43" y="110"/>
                  </a:lnTo>
                  <a:lnTo>
                    <a:pt x="43" y="108"/>
                  </a:lnTo>
                  <a:lnTo>
                    <a:pt x="43" y="107"/>
                  </a:lnTo>
                  <a:lnTo>
                    <a:pt x="41" y="105"/>
                  </a:lnTo>
                  <a:lnTo>
                    <a:pt x="41" y="103"/>
                  </a:lnTo>
                  <a:lnTo>
                    <a:pt x="41" y="101"/>
                  </a:lnTo>
                  <a:lnTo>
                    <a:pt x="40" y="100"/>
                  </a:lnTo>
                  <a:lnTo>
                    <a:pt x="40" y="98"/>
                  </a:lnTo>
                  <a:lnTo>
                    <a:pt x="40" y="96"/>
                  </a:lnTo>
                  <a:lnTo>
                    <a:pt x="38" y="95"/>
                  </a:lnTo>
                  <a:lnTo>
                    <a:pt x="38" y="91"/>
                  </a:lnTo>
                  <a:lnTo>
                    <a:pt x="38" y="89"/>
                  </a:lnTo>
                  <a:lnTo>
                    <a:pt x="38" y="88"/>
                  </a:lnTo>
                  <a:lnTo>
                    <a:pt x="37" y="86"/>
                  </a:lnTo>
                  <a:lnTo>
                    <a:pt x="37" y="84"/>
                  </a:lnTo>
                  <a:lnTo>
                    <a:pt x="35" y="83"/>
                  </a:lnTo>
                  <a:lnTo>
                    <a:pt x="35" y="79"/>
                  </a:lnTo>
                  <a:lnTo>
                    <a:pt x="34" y="77"/>
                  </a:lnTo>
                  <a:lnTo>
                    <a:pt x="34" y="76"/>
                  </a:lnTo>
                  <a:lnTo>
                    <a:pt x="34" y="72"/>
                  </a:lnTo>
                  <a:lnTo>
                    <a:pt x="33" y="71"/>
                  </a:lnTo>
                  <a:lnTo>
                    <a:pt x="33" y="69"/>
                  </a:lnTo>
                  <a:lnTo>
                    <a:pt x="33" y="65"/>
                  </a:lnTo>
                  <a:lnTo>
                    <a:pt x="31" y="64"/>
                  </a:lnTo>
                  <a:lnTo>
                    <a:pt x="31" y="62"/>
                  </a:lnTo>
                  <a:lnTo>
                    <a:pt x="31" y="60"/>
                  </a:lnTo>
                  <a:lnTo>
                    <a:pt x="30" y="58"/>
                  </a:lnTo>
                  <a:lnTo>
                    <a:pt x="30" y="55"/>
                  </a:lnTo>
                  <a:lnTo>
                    <a:pt x="30" y="53"/>
                  </a:lnTo>
                  <a:lnTo>
                    <a:pt x="28" y="52"/>
                  </a:lnTo>
                  <a:lnTo>
                    <a:pt x="28" y="48"/>
                  </a:lnTo>
                  <a:lnTo>
                    <a:pt x="28" y="46"/>
                  </a:lnTo>
                  <a:lnTo>
                    <a:pt x="27" y="45"/>
                  </a:lnTo>
                  <a:lnTo>
                    <a:pt x="27" y="43"/>
                  </a:lnTo>
                  <a:lnTo>
                    <a:pt x="27" y="41"/>
                  </a:lnTo>
                  <a:lnTo>
                    <a:pt x="25" y="38"/>
                  </a:lnTo>
                  <a:lnTo>
                    <a:pt x="25" y="36"/>
                  </a:lnTo>
                  <a:lnTo>
                    <a:pt x="25" y="34"/>
                  </a:lnTo>
                  <a:lnTo>
                    <a:pt x="25" y="33"/>
                  </a:lnTo>
                  <a:lnTo>
                    <a:pt x="24" y="31"/>
                  </a:lnTo>
                  <a:lnTo>
                    <a:pt x="24" y="29"/>
                  </a:lnTo>
                  <a:lnTo>
                    <a:pt x="24" y="27"/>
                  </a:lnTo>
                  <a:lnTo>
                    <a:pt x="23" y="26"/>
                  </a:lnTo>
                  <a:lnTo>
                    <a:pt x="23" y="24"/>
                  </a:lnTo>
                  <a:lnTo>
                    <a:pt x="23" y="22"/>
                  </a:lnTo>
                  <a:lnTo>
                    <a:pt x="18" y="0"/>
                  </a:lnTo>
                  <a:lnTo>
                    <a:pt x="14" y="22"/>
                  </a:lnTo>
                  <a:lnTo>
                    <a:pt x="14" y="24"/>
                  </a:lnTo>
                  <a:lnTo>
                    <a:pt x="13" y="26"/>
                  </a:lnTo>
                  <a:lnTo>
                    <a:pt x="13" y="27"/>
                  </a:lnTo>
                  <a:lnTo>
                    <a:pt x="13" y="29"/>
                  </a:lnTo>
                  <a:lnTo>
                    <a:pt x="11" y="31"/>
                  </a:lnTo>
                  <a:lnTo>
                    <a:pt x="11" y="33"/>
                  </a:lnTo>
                  <a:lnTo>
                    <a:pt x="11" y="34"/>
                  </a:lnTo>
                  <a:lnTo>
                    <a:pt x="11" y="36"/>
                  </a:lnTo>
                  <a:lnTo>
                    <a:pt x="11" y="38"/>
                  </a:lnTo>
                  <a:lnTo>
                    <a:pt x="10" y="38"/>
                  </a:lnTo>
                  <a:lnTo>
                    <a:pt x="10" y="40"/>
                  </a:lnTo>
                  <a:lnTo>
                    <a:pt x="10" y="41"/>
                  </a:lnTo>
                  <a:lnTo>
                    <a:pt x="10" y="43"/>
                  </a:lnTo>
                  <a:lnTo>
                    <a:pt x="10" y="45"/>
                  </a:lnTo>
                  <a:lnTo>
                    <a:pt x="8" y="46"/>
                  </a:lnTo>
                  <a:lnTo>
                    <a:pt x="8" y="48"/>
                  </a:lnTo>
                  <a:lnTo>
                    <a:pt x="8" y="50"/>
                  </a:lnTo>
                  <a:lnTo>
                    <a:pt x="8" y="53"/>
                  </a:lnTo>
                  <a:lnTo>
                    <a:pt x="7" y="55"/>
                  </a:lnTo>
                  <a:lnTo>
                    <a:pt x="7" y="57"/>
                  </a:lnTo>
                  <a:lnTo>
                    <a:pt x="7" y="58"/>
                  </a:lnTo>
                  <a:lnTo>
                    <a:pt x="7" y="60"/>
                  </a:lnTo>
                  <a:lnTo>
                    <a:pt x="7" y="64"/>
                  </a:lnTo>
                  <a:lnTo>
                    <a:pt x="5" y="65"/>
                  </a:lnTo>
                  <a:lnTo>
                    <a:pt x="5" y="67"/>
                  </a:lnTo>
                  <a:lnTo>
                    <a:pt x="5" y="69"/>
                  </a:lnTo>
                  <a:lnTo>
                    <a:pt x="5" y="71"/>
                  </a:lnTo>
                  <a:lnTo>
                    <a:pt x="4" y="74"/>
                  </a:lnTo>
                  <a:lnTo>
                    <a:pt x="4" y="76"/>
                  </a:lnTo>
                  <a:lnTo>
                    <a:pt x="4" y="77"/>
                  </a:lnTo>
                  <a:lnTo>
                    <a:pt x="4" y="81"/>
                  </a:lnTo>
                  <a:lnTo>
                    <a:pt x="3" y="83"/>
                  </a:lnTo>
                  <a:lnTo>
                    <a:pt x="3" y="84"/>
                  </a:lnTo>
                  <a:lnTo>
                    <a:pt x="3" y="88"/>
                  </a:lnTo>
                  <a:lnTo>
                    <a:pt x="3" y="89"/>
                  </a:lnTo>
                  <a:lnTo>
                    <a:pt x="3" y="91"/>
                  </a:lnTo>
                  <a:lnTo>
                    <a:pt x="1" y="95"/>
                  </a:lnTo>
                  <a:lnTo>
                    <a:pt x="1" y="96"/>
                  </a:lnTo>
                  <a:lnTo>
                    <a:pt x="1" y="100"/>
                  </a:lnTo>
                  <a:lnTo>
                    <a:pt x="1" y="101"/>
                  </a:lnTo>
                  <a:lnTo>
                    <a:pt x="1" y="103"/>
                  </a:lnTo>
                  <a:lnTo>
                    <a:pt x="1" y="105"/>
                  </a:lnTo>
                  <a:lnTo>
                    <a:pt x="0" y="108"/>
                  </a:lnTo>
                  <a:lnTo>
                    <a:pt x="0" y="110"/>
                  </a:lnTo>
                  <a:lnTo>
                    <a:pt x="0" y="112"/>
                  </a:lnTo>
                  <a:lnTo>
                    <a:pt x="0" y="115"/>
                  </a:lnTo>
                  <a:lnTo>
                    <a:pt x="0" y="117"/>
                  </a:lnTo>
                  <a:lnTo>
                    <a:pt x="0" y="119"/>
                  </a:lnTo>
                  <a:lnTo>
                    <a:pt x="0" y="122"/>
                  </a:lnTo>
                  <a:lnTo>
                    <a:pt x="0" y="124"/>
                  </a:lnTo>
                  <a:lnTo>
                    <a:pt x="0" y="126"/>
                  </a:lnTo>
                  <a:lnTo>
                    <a:pt x="0" y="127"/>
                  </a:lnTo>
                  <a:lnTo>
                    <a:pt x="0" y="129"/>
                  </a:lnTo>
                  <a:lnTo>
                    <a:pt x="0" y="132"/>
                  </a:lnTo>
                  <a:lnTo>
                    <a:pt x="0" y="134"/>
                  </a:lnTo>
                  <a:lnTo>
                    <a:pt x="8" y="134"/>
                  </a:lnTo>
                  <a:lnTo>
                    <a:pt x="8" y="132"/>
                  </a:lnTo>
                  <a:lnTo>
                    <a:pt x="8" y="131"/>
                  </a:lnTo>
                  <a:lnTo>
                    <a:pt x="8" y="129"/>
                  </a:lnTo>
                  <a:lnTo>
                    <a:pt x="8" y="127"/>
                  </a:lnTo>
                  <a:lnTo>
                    <a:pt x="8" y="126"/>
                  </a:lnTo>
                  <a:lnTo>
                    <a:pt x="8" y="124"/>
                  </a:lnTo>
                  <a:lnTo>
                    <a:pt x="8" y="122"/>
                  </a:lnTo>
                  <a:lnTo>
                    <a:pt x="8" y="120"/>
                  </a:lnTo>
                  <a:lnTo>
                    <a:pt x="8" y="119"/>
                  </a:lnTo>
                  <a:lnTo>
                    <a:pt x="8" y="117"/>
                  </a:lnTo>
                  <a:lnTo>
                    <a:pt x="8" y="115"/>
                  </a:lnTo>
                  <a:lnTo>
                    <a:pt x="10" y="114"/>
                  </a:lnTo>
                  <a:lnTo>
                    <a:pt x="10" y="112"/>
                  </a:lnTo>
                  <a:lnTo>
                    <a:pt x="10" y="110"/>
                  </a:lnTo>
                  <a:lnTo>
                    <a:pt x="10" y="108"/>
                  </a:lnTo>
                  <a:lnTo>
                    <a:pt x="10" y="107"/>
                  </a:lnTo>
                  <a:lnTo>
                    <a:pt x="10" y="105"/>
                  </a:lnTo>
                  <a:lnTo>
                    <a:pt x="10" y="103"/>
                  </a:lnTo>
                  <a:lnTo>
                    <a:pt x="10" y="101"/>
                  </a:lnTo>
                  <a:lnTo>
                    <a:pt x="10" y="100"/>
                  </a:lnTo>
                  <a:lnTo>
                    <a:pt x="10" y="98"/>
                  </a:lnTo>
                  <a:lnTo>
                    <a:pt x="11" y="98"/>
                  </a:lnTo>
                  <a:lnTo>
                    <a:pt x="11" y="96"/>
                  </a:lnTo>
                  <a:lnTo>
                    <a:pt x="11" y="95"/>
                  </a:lnTo>
                  <a:lnTo>
                    <a:pt x="11" y="93"/>
                  </a:lnTo>
                  <a:lnTo>
                    <a:pt x="11" y="91"/>
                  </a:lnTo>
                  <a:lnTo>
                    <a:pt x="11" y="89"/>
                  </a:lnTo>
                  <a:lnTo>
                    <a:pt x="11" y="88"/>
                  </a:lnTo>
                  <a:lnTo>
                    <a:pt x="13" y="86"/>
                  </a:lnTo>
                  <a:lnTo>
                    <a:pt x="13" y="84"/>
                  </a:lnTo>
                  <a:lnTo>
                    <a:pt x="13" y="83"/>
                  </a:lnTo>
                  <a:lnTo>
                    <a:pt x="13" y="81"/>
                  </a:lnTo>
                  <a:lnTo>
                    <a:pt x="13" y="79"/>
                  </a:lnTo>
                  <a:lnTo>
                    <a:pt x="13" y="77"/>
                  </a:lnTo>
                  <a:lnTo>
                    <a:pt x="14" y="76"/>
                  </a:lnTo>
                  <a:lnTo>
                    <a:pt x="14" y="74"/>
                  </a:lnTo>
                  <a:lnTo>
                    <a:pt x="14" y="72"/>
                  </a:lnTo>
                  <a:lnTo>
                    <a:pt x="14" y="71"/>
                  </a:lnTo>
                  <a:lnTo>
                    <a:pt x="14" y="69"/>
                  </a:lnTo>
                  <a:lnTo>
                    <a:pt x="14" y="67"/>
                  </a:lnTo>
                  <a:lnTo>
                    <a:pt x="15" y="65"/>
                  </a:lnTo>
                  <a:lnTo>
                    <a:pt x="15" y="64"/>
                  </a:lnTo>
                  <a:lnTo>
                    <a:pt x="15" y="62"/>
                  </a:lnTo>
                  <a:lnTo>
                    <a:pt x="15" y="60"/>
                  </a:lnTo>
                  <a:lnTo>
                    <a:pt x="15" y="58"/>
                  </a:lnTo>
                  <a:lnTo>
                    <a:pt x="17" y="57"/>
                  </a:lnTo>
                  <a:lnTo>
                    <a:pt x="17" y="55"/>
                  </a:lnTo>
                  <a:lnTo>
                    <a:pt x="17" y="53"/>
                  </a:lnTo>
                  <a:lnTo>
                    <a:pt x="17" y="52"/>
                  </a:lnTo>
                  <a:lnTo>
                    <a:pt x="17" y="50"/>
                  </a:lnTo>
                  <a:lnTo>
                    <a:pt x="18" y="48"/>
                  </a:lnTo>
                  <a:lnTo>
                    <a:pt x="18" y="46"/>
                  </a:lnTo>
                  <a:lnTo>
                    <a:pt x="18" y="45"/>
                  </a:lnTo>
                  <a:lnTo>
                    <a:pt x="18" y="46"/>
                  </a:lnTo>
                  <a:lnTo>
                    <a:pt x="20" y="48"/>
                  </a:lnTo>
                  <a:lnTo>
                    <a:pt x="20" y="50"/>
                  </a:lnTo>
                  <a:lnTo>
                    <a:pt x="20" y="52"/>
                  </a:lnTo>
                  <a:lnTo>
                    <a:pt x="20" y="53"/>
                  </a:lnTo>
                  <a:lnTo>
                    <a:pt x="21" y="55"/>
                  </a:lnTo>
                  <a:lnTo>
                    <a:pt x="21" y="57"/>
                  </a:lnTo>
                  <a:lnTo>
                    <a:pt x="21" y="60"/>
                  </a:lnTo>
                  <a:lnTo>
                    <a:pt x="23" y="62"/>
                  </a:lnTo>
                  <a:lnTo>
                    <a:pt x="23" y="64"/>
                  </a:lnTo>
                  <a:lnTo>
                    <a:pt x="23" y="65"/>
                  </a:lnTo>
                  <a:lnTo>
                    <a:pt x="23" y="67"/>
                  </a:lnTo>
                  <a:lnTo>
                    <a:pt x="24" y="69"/>
                  </a:lnTo>
                  <a:lnTo>
                    <a:pt x="24" y="71"/>
                  </a:lnTo>
                  <a:lnTo>
                    <a:pt x="24" y="72"/>
                  </a:lnTo>
                  <a:lnTo>
                    <a:pt x="25" y="74"/>
                  </a:lnTo>
                  <a:lnTo>
                    <a:pt x="25" y="76"/>
                  </a:lnTo>
                  <a:lnTo>
                    <a:pt x="25" y="77"/>
                  </a:lnTo>
                  <a:lnTo>
                    <a:pt x="27" y="79"/>
                  </a:lnTo>
                  <a:lnTo>
                    <a:pt x="27" y="81"/>
                  </a:lnTo>
                  <a:lnTo>
                    <a:pt x="27" y="83"/>
                  </a:lnTo>
                  <a:lnTo>
                    <a:pt x="27" y="84"/>
                  </a:lnTo>
                  <a:lnTo>
                    <a:pt x="28" y="86"/>
                  </a:lnTo>
                  <a:lnTo>
                    <a:pt x="28" y="88"/>
                  </a:lnTo>
                  <a:lnTo>
                    <a:pt x="28" y="89"/>
                  </a:lnTo>
                  <a:lnTo>
                    <a:pt x="30" y="91"/>
                  </a:lnTo>
                  <a:lnTo>
                    <a:pt x="30" y="93"/>
                  </a:lnTo>
                  <a:lnTo>
                    <a:pt x="30" y="95"/>
                  </a:lnTo>
                  <a:lnTo>
                    <a:pt x="30" y="96"/>
                  </a:lnTo>
                  <a:lnTo>
                    <a:pt x="31" y="98"/>
                  </a:lnTo>
                  <a:lnTo>
                    <a:pt x="31" y="100"/>
                  </a:lnTo>
                  <a:lnTo>
                    <a:pt x="31" y="101"/>
                  </a:lnTo>
                  <a:lnTo>
                    <a:pt x="31" y="103"/>
                  </a:lnTo>
                  <a:lnTo>
                    <a:pt x="33" y="105"/>
                  </a:lnTo>
                  <a:lnTo>
                    <a:pt x="33" y="107"/>
                  </a:lnTo>
                  <a:lnTo>
                    <a:pt x="33" y="108"/>
                  </a:lnTo>
                  <a:lnTo>
                    <a:pt x="34" y="110"/>
                  </a:lnTo>
                  <a:lnTo>
                    <a:pt x="34" y="112"/>
                  </a:lnTo>
                  <a:lnTo>
                    <a:pt x="34" y="114"/>
                  </a:lnTo>
                  <a:lnTo>
                    <a:pt x="34" y="115"/>
                  </a:lnTo>
                  <a:lnTo>
                    <a:pt x="35" y="115"/>
                  </a:lnTo>
                  <a:lnTo>
                    <a:pt x="35" y="117"/>
                  </a:lnTo>
                  <a:lnTo>
                    <a:pt x="35" y="119"/>
                  </a:lnTo>
                  <a:lnTo>
                    <a:pt x="35" y="120"/>
                  </a:lnTo>
                  <a:lnTo>
                    <a:pt x="37" y="122"/>
                  </a:lnTo>
                  <a:lnTo>
                    <a:pt x="37" y="124"/>
                  </a:lnTo>
                  <a:lnTo>
                    <a:pt x="37" y="126"/>
                  </a:lnTo>
                  <a:lnTo>
                    <a:pt x="38" y="127"/>
                  </a:lnTo>
                  <a:lnTo>
                    <a:pt x="38" y="129"/>
                  </a:lnTo>
                  <a:lnTo>
                    <a:pt x="38" y="131"/>
                  </a:lnTo>
                  <a:lnTo>
                    <a:pt x="47" y="1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p:nvSpPr>
          <p:spPr bwMode="auto">
            <a:xfrm>
              <a:off x="632" y="816"/>
              <a:ext cx="50" cy="55"/>
            </a:xfrm>
            <a:custGeom>
              <a:avLst/>
              <a:gdLst>
                <a:gd name="T0" fmla="*/ 49 w 50"/>
                <a:gd name="T1" fmla="*/ 0 h 55"/>
                <a:gd name="T2" fmla="*/ 46 w 50"/>
                <a:gd name="T3" fmla="*/ 0 h 55"/>
                <a:gd name="T4" fmla="*/ 43 w 50"/>
                <a:gd name="T5" fmla="*/ 2 h 55"/>
                <a:gd name="T6" fmla="*/ 40 w 50"/>
                <a:gd name="T7" fmla="*/ 3 h 55"/>
                <a:gd name="T8" fmla="*/ 37 w 50"/>
                <a:gd name="T9" fmla="*/ 3 h 55"/>
                <a:gd name="T10" fmla="*/ 34 w 50"/>
                <a:gd name="T11" fmla="*/ 7 h 55"/>
                <a:gd name="T12" fmla="*/ 32 w 50"/>
                <a:gd name="T13" fmla="*/ 7 h 55"/>
                <a:gd name="T14" fmla="*/ 29 w 50"/>
                <a:gd name="T15" fmla="*/ 10 h 55"/>
                <a:gd name="T16" fmla="*/ 26 w 50"/>
                <a:gd name="T17" fmla="*/ 12 h 55"/>
                <a:gd name="T18" fmla="*/ 23 w 50"/>
                <a:gd name="T19" fmla="*/ 15 h 55"/>
                <a:gd name="T20" fmla="*/ 20 w 50"/>
                <a:gd name="T21" fmla="*/ 17 h 55"/>
                <a:gd name="T22" fmla="*/ 19 w 50"/>
                <a:gd name="T23" fmla="*/ 19 h 55"/>
                <a:gd name="T24" fmla="*/ 16 w 50"/>
                <a:gd name="T25" fmla="*/ 22 h 55"/>
                <a:gd name="T26" fmla="*/ 15 w 50"/>
                <a:gd name="T27" fmla="*/ 24 h 55"/>
                <a:gd name="T28" fmla="*/ 13 w 50"/>
                <a:gd name="T29" fmla="*/ 27 h 55"/>
                <a:gd name="T30" fmla="*/ 10 w 50"/>
                <a:gd name="T31" fmla="*/ 29 h 55"/>
                <a:gd name="T32" fmla="*/ 9 w 50"/>
                <a:gd name="T33" fmla="*/ 33 h 55"/>
                <a:gd name="T34" fmla="*/ 6 w 50"/>
                <a:gd name="T35" fmla="*/ 36 h 55"/>
                <a:gd name="T36" fmla="*/ 5 w 50"/>
                <a:gd name="T37" fmla="*/ 41 h 55"/>
                <a:gd name="T38" fmla="*/ 3 w 50"/>
                <a:gd name="T39" fmla="*/ 45 h 55"/>
                <a:gd name="T40" fmla="*/ 2 w 50"/>
                <a:gd name="T41" fmla="*/ 46 h 55"/>
                <a:gd name="T42" fmla="*/ 0 w 50"/>
                <a:gd name="T43" fmla="*/ 50 h 55"/>
                <a:gd name="T44" fmla="*/ 7 w 50"/>
                <a:gd name="T45" fmla="*/ 53 h 55"/>
                <a:gd name="T46" fmla="*/ 10 w 50"/>
                <a:gd name="T47" fmla="*/ 50 h 55"/>
                <a:gd name="T48" fmla="*/ 12 w 50"/>
                <a:gd name="T49" fmla="*/ 48 h 55"/>
                <a:gd name="T50" fmla="*/ 13 w 50"/>
                <a:gd name="T51" fmla="*/ 45 h 55"/>
                <a:gd name="T52" fmla="*/ 15 w 50"/>
                <a:gd name="T53" fmla="*/ 41 h 55"/>
                <a:gd name="T54" fmla="*/ 17 w 50"/>
                <a:gd name="T55" fmla="*/ 38 h 55"/>
                <a:gd name="T56" fmla="*/ 20 w 50"/>
                <a:gd name="T57" fmla="*/ 34 h 55"/>
                <a:gd name="T58" fmla="*/ 22 w 50"/>
                <a:gd name="T59" fmla="*/ 31 h 55"/>
                <a:gd name="T60" fmla="*/ 24 w 50"/>
                <a:gd name="T61" fmla="*/ 27 h 55"/>
                <a:gd name="T62" fmla="*/ 27 w 50"/>
                <a:gd name="T63" fmla="*/ 24 h 55"/>
                <a:gd name="T64" fmla="*/ 29 w 50"/>
                <a:gd name="T65" fmla="*/ 22 h 55"/>
                <a:gd name="T66" fmla="*/ 32 w 50"/>
                <a:gd name="T67" fmla="*/ 19 h 55"/>
                <a:gd name="T68" fmla="*/ 34 w 50"/>
                <a:gd name="T69" fmla="*/ 17 h 55"/>
                <a:gd name="T70" fmla="*/ 37 w 50"/>
                <a:gd name="T71" fmla="*/ 15 h 55"/>
                <a:gd name="T72" fmla="*/ 40 w 50"/>
                <a:gd name="T73" fmla="*/ 14 h 55"/>
                <a:gd name="T74" fmla="*/ 42 w 50"/>
                <a:gd name="T75" fmla="*/ 12 h 55"/>
                <a:gd name="T76" fmla="*/ 44 w 50"/>
                <a:gd name="T77" fmla="*/ 12 h 55"/>
                <a:gd name="T78" fmla="*/ 47 w 50"/>
                <a:gd name="T79" fmla="*/ 10 h 55"/>
                <a:gd name="T80" fmla="*/ 50 w 50"/>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55">
                  <a:moveTo>
                    <a:pt x="50" y="10"/>
                  </a:moveTo>
                  <a:lnTo>
                    <a:pt x="49" y="0"/>
                  </a:lnTo>
                  <a:lnTo>
                    <a:pt x="47" y="0"/>
                  </a:lnTo>
                  <a:lnTo>
                    <a:pt x="46" y="0"/>
                  </a:lnTo>
                  <a:lnTo>
                    <a:pt x="44" y="2"/>
                  </a:lnTo>
                  <a:lnTo>
                    <a:pt x="43" y="2"/>
                  </a:lnTo>
                  <a:lnTo>
                    <a:pt x="42" y="2"/>
                  </a:lnTo>
                  <a:lnTo>
                    <a:pt x="40" y="3"/>
                  </a:lnTo>
                  <a:lnTo>
                    <a:pt x="39" y="3"/>
                  </a:lnTo>
                  <a:lnTo>
                    <a:pt x="37" y="3"/>
                  </a:lnTo>
                  <a:lnTo>
                    <a:pt x="36" y="5"/>
                  </a:lnTo>
                  <a:lnTo>
                    <a:pt x="34" y="7"/>
                  </a:lnTo>
                  <a:lnTo>
                    <a:pt x="33" y="7"/>
                  </a:lnTo>
                  <a:lnTo>
                    <a:pt x="32" y="7"/>
                  </a:lnTo>
                  <a:lnTo>
                    <a:pt x="30" y="9"/>
                  </a:lnTo>
                  <a:lnTo>
                    <a:pt x="29" y="10"/>
                  </a:lnTo>
                  <a:lnTo>
                    <a:pt x="27" y="12"/>
                  </a:lnTo>
                  <a:lnTo>
                    <a:pt x="26" y="12"/>
                  </a:lnTo>
                  <a:lnTo>
                    <a:pt x="24" y="14"/>
                  </a:lnTo>
                  <a:lnTo>
                    <a:pt x="23" y="15"/>
                  </a:lnTo>
                  <a:lnTo>
                    <a:pt x="22" y="17"/>
                  </a:lnTo>
                  <a:lnTo>
                    <a:pt x="20" y="17"/>
                  </a:lnTo>
                  <a:lnTo>
                    <a:pt x="20" y="19"/>
                  </a:lnTo>
                  <a:lnTo>
                    <a:pt x="19" y="19"/>
                  </a:lnTo>
                  <a:lnTo>
                    <a:pt x="17" y="21"/>
                  </a:lnTo>
                  <a:lnTo>
                    <a:pt x="16" y="22"/>
                  </a:lnTo>
                  <a:lnTo>
                    <a:pt x="16" y="24"/>
                  </a:lnTo>
                  <a:lnTo>
                    <a:pt x="15" y="24"/>
                  </a:lnTo>
                  <a:lnTo>
                    <a:pt x="15" y="26"/>
                  </a:lnTo>
                  <a:lnTo>
                    <a:pt x="13" y="27"/>
                  </a:lnTo>
                  <a:lnTo>
                    <a:pt x="12" y="29"/>
                  </a:lnTo>
                  <a:lnTo>
                    <a:pt x="10" y="29"/>
                  </a:lnTo>
                  <a:lnTo>
                    <a:pt x="10" y="31"/>
                  </a:lnTo>
                  <a:lnTo>
                    <a:pt x="9" y="33"/>
                  </a:lnTo>
                  <a:lnTo>
                    <a:pt x="7" y="34"/>
                  </a:lnTo>
                  <a:lnTo>
                    <a:pt x="6" y="36"/>
                  </a:lnTo>
                  <a:lnTo>
                    <a:pt x="6" y="39"/>
                  </a:lnTo>
                  <a:lnTo>
                    <a:pt x="5" y="41"/>
                  </a:lnTo>
                  <a:lnTo>
                    <a:pt x="3" y="43"/>
                  </a:lnTo>
                  <a:lnTo>
                    <a:pt x="3" y="45"/>
                  </a:lnTo>
                  <a:lnTo>
                    <a:pt x="2" y="45"/>
                  </a:lnTo>
                  <a:lnTo>
                    <a:pt x="2" y="46"/>
                  </a:lnTo>
                  <a:lnTo>
                    <a:pt x="0" y="48"/>
                  </a:lnTo>
                  <a:lnTo>
                    <a:pt x="0" y="50"/>
                  </a:lnTo>
                  <a:lnTo>
                    <a:pt x="7" y="55"/>
                  </a:lnTo>
                  <a:lnTo>
                    <a:pt x="7" y="53"/>
                  </a:lnTo>
                  <a:lnTo>
                    <a:pt x="9" y="51"/>
                  </a:lnTo>
                  <a:lnTo>
                    <a:pt x="10" y="50"/>
                  </a:lnTo>
                  <a:lnTo>
                    <a:pt x="10" y="48"/>
                  </a:lnTo>
                  <a:lnTo>
                    <a:pt x="12" y="48"/>
                  </a:lnTo>
                  <a:lnTo>
                    <a:pt x="12" y="46"/>
                  </a:lnTo>
                  <a:lnTo>
                    <a:pt x="13" y="45"/>
                  </a:lnTo>
                  <a:lnTo>
                    <a:pt x="13" y="43"/>
                  </a:lnTo>
                  <a:lnTo>
                    <a:pt x="15" y="41"/>
                  </a:lnTo>
                  <a:lnTo>
                    <a:pt x="16" y="39"/>
                  </a:lnTo>
                  <a:lnTo>
                    <a:pt x="17" y="38"/>
                  </a:lnTo>
                  <a:lnTo>
                    <a:pt x="19" y="36"/>
                  </a:lnTo>
                  <a:lnTo>
                    <a:pt x="20" y="34"/>
                  </a:lnTo>
                  <a:lnTo>
                    <a:pt x="20" y="33"/>
                  </a:lnTo>
                  <a:lnTo>
                    <a:pt x="22" y="31"/>
                  </a:lnTo>
                  <a:lnTo>
                    <a:pt x="23" y="29"/>
                  </a:lnTo>
                  <a:lnTo>
                    <a:pt x="24" y="27"/>
                  </a:lnTo>
                  <a:lnTo>
                    <a:pt x="26" y="26"/>
                  </a:lnTo>
                  <a:lnTo>
                    <a:pt x="27" y="24"/>
                  </a:lnTo>
                  <a:lnTo>
                    <a:pt x="29" y="24"/>
                  </a:lnTo>
                  <a:lnTo>
                    <a:pt x="29" y="22"/>
                  </a:lnTo>
                  <a:lnTo>
                    <a:pt x="30" y="21"/>
                  </a:lnTo>
                  <a:lnTo>
                    <a:pt x="32" y="19"/>
                  </a:lnTo>
                  <a:lnTo>
                    <a:pt x="33" y="19"/>
                  </a:lnTo>
                  <a:lnTo>
                    <a:pt x="34" y="17"/>
                  </a:lnTo>
                  <a:lnTo>
                    <a:pt x="36" y="17"/>
                  </a:lnTo>
                  <a:lnTo>
                    <a:pt x="37" y="15"/>
                  </a:lnTo>
                  <a:lnTo>
                    <a:pt x="39" y="14"/>
                  </a:lnTo>
                  <a:lnTo>
                    <a:pt x="40" y="14"/>
                  </a:lnTo>
                  <a:lnTo>
                    <a:pt x="42" y="14"/>
                  </a:lnTo>
                  <a:lnTo>
                    <a:pt x="42" y="12"/>
                  </a:lnTo>
                  <a:lnTo>
                    <a:pt x="43" y="12"/>
                  </a:lnTo>
                  <a:lnTo>
                    <a:pt x="44" y="12"/>
                  </a:lnTo>
                  <a:lnTo>
                    <a:pt x="46" y="10"/>
                  </a:lnTo>
                  <a:lnTo>
                    <a:pt x="47" y="10"/>
                  </a:lnTo>
                  <a:lnTo>
                    <a:pt x="49" y="10"/>
                  </a:lnTo>
                  <a:lnTo>
                    <a:pt x="50" y="1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p:nvSpPr>
          <p:spPr bwMode="auto">
            <a:xfrm>
              <a:off x="675" y="954"/>
              <a:ext cx="47" cy="24"/>
            </a:xfrm>
            <a:custGeom>
              <a:avLst/>
              <a:gdLst>
                <a:gd name="T0" fmla="*/ 39 w 47"/>
                <a:gd name="T1" fmla="*/ 1 h 24"/>
                <a:gd name="T2" fmla="*/ 36 w 47"/>
                <a:gd name="T3" fmla="*/ 3 h 24"/>
                <a:gd name="T4" fmla="*/ 33 w 47"/>
                <a:gd name="T5" fmla="*/ 5 h 24"/>
                <a:gd name="T6" fmla="*/ 29 w 47"/>
                <a:gd name="T7" fmla="*/ 8 h 24"/>
                <a:gd name="T8" fmla="*/ 26 w 47"/>
                <a:gd name="T9" fmla="*/ 10 h 24"/>
                <a:gd name="T10" fmla="*/ 23 w 47"/>
                <a:gd name="T11" fmla="*/ 10 h 24"/>
                <a:gd name="T12" fmla="*/ 19 w 47"/>
                <a:gd name="T13" fmla="*/ 12 h 24"/>
                <a:gd name="T14" fmla="*/ 16 w 47"/>
                <a:gd name="T15" fmla="*/ 12 h 24"/>
                <a:gd name="T16" fmla="*/ 13 w 47"/>
                <a:gd name="T17" fmla="*/ 13 h 24"/>
                <a:gd name="T18" fmla="*/ 10 w 47"/>
                <a:gd name="T19" fmla="*/ 13 h 24"/>
                <a:gd name="T20" fmla="*/ 7 w 47"/>
                <a:gd name="T21" fmla="*/ 13 h 24"/>
                <a:gd name="T22" fmla="*/ 4 w 47"/>
                <a:gd name="T23" fmla="*/ 13 h 24"/>
                <a:gd name="T24" fmla="*/ 1 w 47"/>
                <a:gd name="T25" fmla="*/ 13 h 24"/>
                <a:gd name="T26" fmla="*/ 0 w 47"/>
                <a:gd name="T27" fmla="*/ 22 h 24"/>
                <a:gd name="T28" fmla="*/ 3 w 47"/>
                <a:gd name="T29" fmla="*/ 24 h 24"/>
                <a:gd name="T30" fmla="*/ 6 w 47"/>
                <a:gd name="T31" fmla="*/ 24 h 24"/>
                <a:gd name="T32" fmla="*/ 8 w 47"/>
                <a:gd name="T33" fmla="*/ 24 h 24"/>
                <a:gd name="T34" fmla="*/ 11 w 47"/>
                <a:gd name="T35" fmla="*/ 22 h 24"/>
                <a:gd name="T36" fmla="*/ 14 w 47"/>
                <a:gd name="T37" fmla="*/ 22 h 24"/>
                <a:gd name="T38" fmla="*/ 17 w 47"/>
                <a:gd name="T39" fmla="*/ 22 h 24"/>
                <a:gd name="T40" fmla="*/ 20 w 47"/>
                <a:gd name="T41" fmla="*/ 22 h 24"/>
                <a:gd name="T42" fmla="*/ 21 w 47"/>
                <a:gd name="T43" fmla="*/ 20 h 24"/>
                <a:gd name="T44" fmla="*/ 24 w 47"/>
                <a:gd name="T45" fmla="*/ 20 h 24"/>
                <a:gd name="T46" fmla="*/ 27 w 47"/>
                <a:gd name="T47" fmla="*/ 20 h 24"/>
                <a:gd name="T48" fmla="*/ 29 w 47"/>
                <a:gd name="T49" fmla="*/ 19 h 24"/>
                <a:gd name="T50" fmla="*/ 32 w 47"/>
                <a:gd name="T51" fmla="*/ 17 h 24"/>
                <a:gd name="T52" fmla="*/ 34 w 47"/>
                <a:gd name="T53" fmla="*/ 15 h 24"/>
                <a:gd name="T54" fmla="*/ 37 w 47"/>
                <a:gd name="T55" fmla="*/ 13 h 24"/>
                <a:gd name="T56" fmla="*/ 40 w 47"/>
                <a:gd name="T57" fmla="*/ 13 h 24"/>
                <a:gd name="T58" fmla="*/ 42 w 47"/>
                <a:gd name="T59" fmla="*/ 12 h 24"/>
                <a:gd name="T60" fmla="*/ 43 w 47"/>
                <a:gd name="T61" fmla="*/ 10 h 24"/>
                <a:gd name="T62" fmla="*/ 46 w 47"/>
                <a:gd name="T63" fmla="*/ 7 h 24"/>
                <a:gd name="T64" fmla="*/ 40 w 47"/>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24">
                  <a:moveTo>
                    <a:pt x="40" y="0"/>
                  </a:moveTo>
                  <a:lnTo>
                    <a:pt x="39" y="1"/>
                  </a:lnTo>
                  <a:lnTo>
                    <a:pt x="37" y="1"/>
                  </a:lnTo>
                  <a:lnTo>
                    <a:pt x="36" y="3"/>
                  </a:lnTo>
                  <a:lnTo>
                    <a:pt x="34" y="5"/>
                  </a:lnTo>
                  <a:lnTo>
                    <a:pt x="33" y="5"/>
                  </a:lnTo>
                  <a:lnTo>
                    <a:pt x="30" y="7"/>
                  </a:lnTo>
                  <a:lnTo>
                    <a:pt x="29" y="8"/>
                  </a:lnTo>
                  <a:lnTo>
                    <a:pt x="27" y="8"/>
                  </a:lnTo>
                  <a:lnTo>
                    <a:pt x="26" y="10"/>
                  </a:lnTo>
                  <a:lnTo>
                    <a:pt x="24" y="10"/>
                  </a:lnTo>
                  <a:lnTo>
                    <a:pt x="23" y="10"/>
                  </a:lnTo>
                  <a:lnTo>
                    <a:pt x="20" y="12"/>
                  </a:lnTo>
                  <a:lnTo>
                    <a:pt x="19" y="12"/>
                  </a:lnTo>
                  <a:lnTo>
                    <a:pt x="17" y="12"/>
                  </a:lnTo>
                  <a:lnTo>
                    <a:pt x="16" y="12"/>
                  </a:lnTo>
                  <a:lnTo>
                    <a:pt x="14" y="13"/>
                  </a:lnTo>
                  <a:lnTo>
                    <a:pt x="13" y="13"/>
                  </a:lnTo>
                  <a:lnTo>
                    <a:pt x="11" y="13"/>
                  </a:lnTo>
                  <a:lnTo>
                    <a:pt x="10" y="13"/>
                  </a:lnTo>
                  <a:lnTo>
                    <a:pt x="8" y="13"/>
                  </a:lnTo>
                  <a:lnTo>
                    <a:pt x="7" y="13"/>
                  </a:lnTo>
                  <a:lnTo>
                    <a:pt x="6" y="13"/>
                  </a:lnTo>
                  <a:lnTo>
                    <a:pt x="4" y="13"/>
                  </a:lnTo>
                  <a:lnTo>
                    <a:pt x="3" y="13"/>
                  </a:lnTo>
                  <a:lnTo>
                    <a:pt x="1" y="13"/>
                  </a:lnTo>
                  <a:lnTo>
                    <a:pt x="0" y="13"/>
                  </a:lnTo>
                  <a:lnTo>
                    <a:pt x="0" y="22"/>
                  </a:lnTo>
                  <a:lnTo>
                    <a:pt x="1" y="24"/>
                  </a:lnTo>
                  <a:lnTo>
                    <a:pt x="3" y="24"/>
                  </a:lnTo>
                  <a:lnTo>
                    <a:pt x="4" y="24"/>
                  </a:lnTo>
                  <a:lnTo>
                    <a:pt x="6" y="24"/>
                  </a:lnTo>
                  <a:lnTo>
                    <a:pt x="7" y="24"/>
                  </a:lnTo>
                  <a:lnTo>
                    <a:pt x="8" y="24"/>
                  </a:lnTo>
                  <a:lnTo>
                    <a:pt x="10" y="24"/>
                  </a:lnTo>
                  <a:lnTo>
                    <a:pt x="11" y="22"/>
                  </a:lnTo>
                  <a:lnTo>
                    <a:pt x="13" y="22"/>
                  </a:lnTo>
                  <a:lnTo>
                    <a:pt x="14" y="22"/>
                  </a:lnTo>
                  <a:lnTo>
                    <a:pt x="16" y="22"/>
                  </a:lnTo>
                  <a:lnTo>
                    <a:pt x="17" y="22"/>
                  </a:lnTo>
                  <a:lnTo>
                    <a:pt x="19" y="22"/>
                  </a:lnTo>
                  <a:lnTo>
                    <a:pt x="20" y="22"/>
                  </a:lnTo>
                  <a:lnTo>
                    <a:pt x="21" y="22"/>
                  </a:lnTo>
                  <a:lnTo>
                    <a:pt x="21" y="20"/>
                  </a:lnTo>
                  <a:lnTo>
                    <a:pt x="23" y="20"/>
                  </a:lnTo>
                  <a:lnTo>
                    <a:pt x="24" y="20"/>
                  </a:lnTo>
                  <a:lnTo>
                    <a:pt x="26" y="20"/>
                  </a:lnTo>
                  <a:lnTo>
                    <a:pt x="27" y="20"/>
                  </a:lnTo>
                  <a:lnTo>
                    <a:pt x="27" y="19"/>
                  </a:lnTo>
                  <a:lnTo>
                    <a:pt x="29" y="19"/>
                  </a:lnTo>
                  <a:lnTo>
                    <a:pt x="30" y="19"/>
                  </a:lnTo>
                  <a:lnTo>
                    <a:pt x="32" y="17"/>
                  </a:lnTo>
                  <a:lnTo>
                    <a:pt x="33" y="17"/>
                  </a:lnTo>
                  <a:lnTo>
                    <a:pt x="34" y="15"/>
                  </a:lnTo>
                  <a:lnTo>
                    <a:pt x="36" y="15"/>
                  </a:lnTo>
                  <a:lnTo>
                    <a:pt x="37" y="13"/>
                  </a:lnTo>
                  <a:lnTo>
                    <a:pt x="39" y="13"/>
                  </a:lnTo>
                  <a:lnTo>
                    <a:pt x="40" y="13"/>
                  </a:lnTo>
                  <a:lnTo>
                    <a:pt x="40" y="12"/>
                  </a:lnTo>
                  <a:lnTo>
                    <a:pt x="42" y="12"/>
                  </a:lnTo>
                  <a:lnTo>
                    <a:pt x="42" y="10"/>
                  </a:lnTo>
                  <a:lnTo>
                    <a:pt x="43" y="10"/>
                  </a:lnTo>
                  <a:lnTo>
                    <a:pt x="45" y="8"/>
                  </a:lnTo>
                  <a:lnTo>
                    <a:pt x="46" y="7"/>
                  </a:lnTo>
                  <a:lnTo>
                    <a:pt x="47" y="7"/>
                  </a:lnTo>
                  <a:lnTo>
                    <a:pt x="4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p:nvSpPr>
          <p:spPr bwMode="auto">
            <a:xfrm>
              <a:off x="374" y="770"/>
              <a:ext cx="87" cy="110"/>
            </a:xfrm>
            <a:custGeom>
              <a:avLst/>
              <a:gdLst>
                <a:gd name="T0" fmla="*/ 85 w 87"/>
                <a:gd name="T1" fmla="*/ 86 h 110"/>
                <a:gd name="T2" fmla="*/ 81 w 87"/>
                <a:gd name="T3" fmla="*/ 82 h 110"/>
                <a:gd name="T4" fmla="*/ 77 w 87"/>
                <a:gd name="T5" fmla="*/ 77 h 110"/>
                <a:gd name="T6" fmla="*/ 72 w 87"/>
                <a:gd name="T7" fmla="*/ 74 h 110"/>
                <a:gd name="T8" fmla="*/ 67 w 87"/>
                <a:gd name="T9" fmla="*/ 70 h 110"/>
                <a:gd name="T10" fmla="*/ 61 w 87"/>
                <a:gd name="T11" fmla="*/ 65 h 110"/>
                <a:gd name="T12" fmla="*/ 55 w 87"/>
                <a:gd name="T13" fmla="*/ 60 h 110"/>
                <a:gd name="T14" fmla="*/ 50 w 87"/>
                <a:gd name="T15" fmla="*/ 53 h 110"/>
                <a:gd name="T16" fmla="*/ 44 w 87"/>
                <a:gd name="T17" fmla="*/ 48 h 110"/>
                <a:gd name="T18" fmla="*/ 37 w 87"/>
                <a:gd name="T19" fmla="*/ 43 h 110"/>
                <a:gd name="T20" fmla="*/ 31 w 87"/>
                <a:gd name="T21" fmla="*/ 36 h 110"/>
                <a:gd name="T22" fmla="*/ 25 w 87"/>
                <a:gd name="T23" fmla="*/ 31 h 110"/>
                <a:gd name="T24" fmla="*/ 20 w 87"/>
                <a:gd name="T25" fmla="*/ 24 h 110"/>
                <a:gd name="T26" fmla="*/ 15 w 87"/>
                <a:gd name="T27" fmla="*/ 19 h 110"/>
                <a:gd name="T28" fmla="*/ 5 w 87"/>
                <a:gd name="T29" fmla="*/ 20 h 110"/>
                <a:gd name="T30" fmla="*/ 7 w 87"/>
                <a:gd name="T31" fmla="*/ 27 h 110"/>
                <a:gd name="T32" fmla="*/ 8 w 87"/>
                <a:gd name="T33" fmla="*/ 32 h 110"/>
                <a:gd name="T34" fmla="*/ 10 w 87"/>
                <a:gd name="T35" fmla="*/ 38 h 110"/>
                <a:gd name="T36" fmla="*/ 12 w 87"/>
                <a:gd name="T37" fmla="*/ 45 h 110"/>
                <a:gd name="T38" fmla="*/ 15 w 87"/>
                <a:gd name="T39" fmla="*/ 51 h 110"/>
                <a:gd name="T40" fmla="*/ 17 w 87"/>
                <a:gd name="T41" fmla="*/ 58 h 110"/>
                <a:gd name="T42" fmla="*/ 20 w 87"/>
                <a:gd name="T43" fmla="*/ 65 h 110"/>
                <a:gd name="T44" fmla="*/ 21 w 87"/>
                <a:gd name="T45" fmla="*/ 72 h 110"/>
                <a:gd name="T46" fmla="*/ 24 w 87"/>
                <a:gd name="T47" fmla="*/ 79 h 110"/>
                <a:gd name="T48" fmla="*/ 27 w 87"/>
                <a:gd name="T49" fmla="*/ 86 h 110"/>
                <a:gd name="T50" fmla="*/ 30 w 87"/>
                <a:gd name="T51" fmla="*/ 93 h 110"/>
                <a:gd name="T52" fmla="*/ 32 w 87"/>
                <a:gd name="T53" fmla="*/ 99 h 110"/>
                <a:gd name="T54" fmla="*/ 35 w 87"/>
                <a:gd name="T55" fmla="*/ 106 h 110"/>
                <a:gd name="T56" fmla="*/ 44 w 87"/>
                <a:gd name="T57" fmla="*/ 103 h 110"/>
                <a:gd name="T58" fmla="*/ 41 w 87"/>
                <a:gd name="T59" fmla="*/ 94 h 110"/>
                <a:gd name="T60" fmla="*/ 38 w 87"/>
                <a:gd name="T61" fmla="*/ 89 h 110"/>
                <a:gd name="T62" fmla="*/ 35 w 87"/>
                <a:gd name="T63" fmla="*/ 84 h 110"/>
                <a:gd name="T64" fmla="*/ 34 w 87"/>
                <a:gd name="T65" fmla="*/ 77 h 110"/>
                <a:gd name="T66" fmla="*/ 31 w 87"/>
                <a:gd name="T67" fmla="*/ 72 h 110"/>
                <a:gd name="T68" fmla="*/ 30 w 87"/>
                <a:gd name="T69" fmla="*/ 65 h 110"/>
                <a:gd name="T70" fmla="*/ 27 w 87"/>
                <a:gd name="T71" fmla="*/ 62 h 110"/>
                <a:gd name="T72" fmla="*/ 25 w 87"/>
                <a:gd name="T73" fmla="*/ 57 h 110"/>
                <a:gd name="T74" fmla="*/ 24 w 87"/>
                <a:gd name="T75" fmla="*/ 50 h 110"/>
                <a:gd name="T76" fmla="*/ 21 w 87"/>
                <a:gd name="T77" fmla="*/ 43 h 110"/>
                <a:gd name="T78" fmla="*/ 21 w 87"/>
                <a:gd name="T79" fmla="*/ 39 h 110"/>
                <a:gd name="T80" fmla="*/ 25 w 87"/>
                <a:gd name="T81" fmla="*/ 45 h 110"/>
                <a:gd name="T82" fmla="*/ 31 w 87"/>
                <a:gd name="T83" fmla="*/ 50 h 110"/>
                <a:gd name="T84" fmla="*/ 37 w 87"/>
                <a:gd name="T85" fmla="*/ 55 h 110"/>
                <a:gd name="T86" fmla="*/ 42 w 87"/>
                <a:gd name="T87" fmla="*/ 60 h 110"/>
                <a:gd name="T88" fmla="*/ 48 w 87"/>
                <a:gd name="T89" fmla="*/ 65 h 110"/>
                <a:gd name="T90" fmla="*/ 52 w 87"/>
                <a:gd name="T91" fmla="*/ 70 h 110"/>
                <a:gd name="T92" fmla="*/ 57 w 87"/>
                <a:gd name="T93" fmla="*/ 74 h 110"/>
                <a:gd name="T94" fmla="*/ 62 w 87"/>
                <a:gd name="T95" fmla="*/ 79 h 110"/>
                <a:gd name="T96" fmla="*/ 67 w 87"/>
                <a:gd name="T97" fmla="*/ 82 h 110"/>
                <a:gd name="T98" fmla="*/ 72 w 87"/>
                <a:gd name="T99" fmla="*/ 87 h 110"/>
                <a:gd name="T100" fmla="*/ 78 w 87"/>
                <a:gd name="T101"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110">
                  <a:moveTo>
                    <a:pt x="87" y="87"/>
                  </a:moveTo>
                  <a:lnTo>
                    <a:pt x="87" y="87"/>
                  </a:lnTo>
                  <a:lnTo>
                    <a:pt x="87" y="86"/>
                  </a:lnTo>
                  <a:lnTo>
                    <a:pt x="85" y="86"/>
                  </a:lnTo>
                  <a:lnTo>
                    <a:pt x="84" y="86"/>
                  </a:lnTo>
                  <a:lnTo>
                    <a:pt x="82" y="84"/>
                  </a:lnTo>
                  <a:lnTo>
                    <a:pt x="82" y="82"/>
                  </a:lnTo>
                  <a:lnTo>
                    <a:pt x="81" y="82"/>
                  </a:lnTo>
                  <a:lnTo>
                    <a:pt x="80" y="81"/>
                  </a:lnTo>
                  <a:lnTo>
                    <a:pt x="78" y="81"/>
                  </a:lnTo>
                  <a:lnTo>
                    <a:pt x="77" y="79"/>
                  </a:lnTo>
                  <a:lnTo>
                    <a:pt x="77" y="77"/>
                  </a:lnTo>
                  <a:lnTo>
                    <a:pt x="75" y="77"/>
                  </a:lnTo>
                  <a:lnTo>
                    <a:pt x="74" y="75"/>
                  </a:lnTo>
                  <a:lnTo>
                    <a:pt x="72" y="75"/>
                  </a:lnTo>
                  <a:lnTo>
                    <a:pt x="72" y="74"/>
                  </a:lnTo>
                  <a:lnTo>
                    <a:pt x="71" y="74"/>
                  </a:lnTo>
                  <a:lnTo>
                    <a:pt x="70" y="72"/>
                  </a:lnTo>
                  <a:lnTo>
                    <a:pt x="68" y="70"/>
                  </a:lnTo>
                  <a:lnTo>
                    <a:pt x="67" y="70"/>
                  </a:lnTo>
                  <a:lnTo>
                    <a:pt x="65" y="69"/>
                  </a:lnTo>
                  <a:lnTo>
                    <a:pt x="64" y="67"/>
                  </a:lnTo>
                  <a:lnTo>
                    <a:pt x="62" y="65"/>
                  </a:lnTo>
                  <a:lnTo>
                    <a:pt x="61" y="65"/>
                  </a:lnTo>
                  <a:lnTo>
                    <a:pt x="60" y="63"/>
                  </a:lnTo>
                  <a:lnTo>
                    <a:pt x="58" y="62"/>
                  </a:lnTo>
                  <a:lnTo>
                    <a:pt x="57" y="60"/>
                  </a:lnTo>
                  <a:lnTo>
                    <a:pt x="55" y="60"/>
                  </a:lnTo>
                  <a:lnTo>
                    <a:pt x="54" y="58"/>
                  </a:lnTo>
                  <a:lnTo>
                    <a:pt x="52" y="57"/>
                  </a:lnTo>
                  <a:lnTo>
                    <a:pt x="51" y="55"/>
                  </a:lnTo>
                  <a:lnTo>
                    <a:pt x="50" y="53"/>
                  </a:lnTo>
                  <a:lnTo>
                    <a:pt x="48" y="53"/>
                  </a:lnTo>
                  <a:lnTo>
                    <a:pt x="47" y="51"/>
                  </a:lnTo>
                  <a:lnTo>
                    <a:pt x="45" y="50"/>
                  </a:lnTo>
                  <a:lnTo>
                    <a:pt x="44" y="48"/>
                  </a:lnTo>
                  <a:lnTo>
                    <a:pt x="42" y="46"/>
                  </a:lnTo>
                  <a:lnTo>
                    <a:pt x="41" y="45"/>
                  </a:lnTo>
                  <a:lnTo>
                    <a:pt x="38" y="43"/>
                  </a:lnTo>
                  <a:lnTo>
                    <a:pt x="37" y="43"/>
                  </a:lnTo>
                  <a:lnTo>
                    <a:pt x="35" y="41"/>
                  </a:lnTo>
                  <a:lnTo>
                    <a:pt x="34" y="39"/>
                  </a:lnTo>
                  <a:lnTo>
                    <a:pt x="32" y="38"/>
                  </a:lnTo>
                  <a:lnTo>
                    <a:pt x="31" y="36"/>
                  </a:lnTo>
                  <a:lnTo>
                    <a:pt x="30" y="34"/>
                  </a:lnTo>
                  <a:lnTo>
                    <a:pt x="28" y="32"/>
                  </a:lnTo>
                  <a:lnTo>
                    <a:pt x="27" y="32"/>
                  </a:lnTo>
                  <a:lnTo>
                    <a:pt x="25" y="31"/>
                  </a:lnTo>
                  <a:lnTo>
                    <a:pt x="24" y="29"/>
                  </a:lnTo>
                  <a:lnTo>
                    <a:pt x="22" y="27"/>
                  </a:lnTo>
                  <a:lnTo>
                    <a:pt x="21" y="26"/>
                  </a:lnTo>
                  <a:lnTo>
                    <a:pt x="20" y="24"/>
                  </a:lnTo>
                  <a:lnTo>
                    <a:pt x="20" y="22"/>
                  </a:lnTo>
                  <a:lnTo>
                    <a:pt x="18" y="20"/>
                  </a:lnTo>
                  <a:lnTo>
                    <a:pt x="17" y="20"/>
                  </a:lnTo>
                  <a:lnTo>
                    <a:pt x="15" y="19"/>
                  </a:lnTo>
                  <a:lnTo>
                    <a:pt x="14" y="17"/>
                  </a:lnTo>
                  <a:lnTo>
                    <a:pt x="12" y="15"/>
                  </a:lnTo>
                  <a:lnTo>
                    <a:pt x="0" y="0"/>
                  </a:lnTo>
                  <a:lnTo>
                    <a:pt x="5" y="20"/>
                  </a:lnTo>
                  <a:lnTo>
                    <a:pt x="5" y="22"/>
                  </a:lnTo>
                  <a:lnTo>
                    <a:pt x="7" y="24"/>
                  </a:lnTo>
                  <a:lnTo>
                    <a:pt x="7" y="26"/>
                  </a:lnTo>
                  <a:lnTo>
                    <a:pt x="7" y="27"/>
                  </a:lnTo>
                  <a:lnTo>
                    <a:pt x="8" y="27"/>
                  </a:lnTo>
                  <a:lnTo>
                    <a:pt x="8" y="29"/>
                  </a:lnTo>
                  <a:lnTo>
                    <a:pt x="8" y="31"/>
                  </a:lnTo>
                  <a:lnTo>
                    <a:pt x="8" y="32"/>
                  </a:lnTo>
                  <a:lnTo>
                    <a:pt x="10" y="32"/>
                  </a:lnTo>
                  <a:lnTo>
                    <a:pt x="10" y="34"/>
                  </a:lnTo>
                  <a:lnTo>
                    <a:pt x="10" y="36"/>
                  </a:lnTo>
                  <a:lnTo>
                    <a:pt x="10" y="38"/>
                  </a:lnTo>
                  <a:lnTo>
                    <a:pt x="11" y="39"/>
                  </a:lnTo>
                  <a:lnTo>
                    <a:pt x="12" y="41"/>
                  </a:lnTo>
                  <a:lnTo>
                    <a:pt x="12" y="43"/>
                  </a:lnTo>
                  <a:lnTo>
                    <a:pt x="12" y="45"/>
                  </a:lnTo>
                  <a:lnTo>
                    <a:pt x="12" y="46"/>
                  </a:lnTo>
                  <a:lnTo>
                    <a:pt x="14" y="48"/>
                  </a:lnTo>
                  <a:lnTo>
                    <a:pt x="14" y="50"/>
                  </a:lnTo>
                  <a:lnTo>
                    <a:pt x="15" y="51"/>
                  </a:lnTo>
                  <a:lnTo>
                    <a:pt x="15" y="53"/>
                  </a:lnTo>
                  <a:lnTo>
                    <a:pt x="15" y="55"/>
                  </a:lnTo>
                  <a:lnTo>
                    <a:pt x="17" y="57"/>
                  </a:lnTo>
                  <a:lnTo>
                    <a:pt x="17" y="58"/>
                  </a:lnTo>
                  <a:lnTo>
                    <a:pt x="17" y="60"/>
                  </a:lnTo>
                  <a:lnTo>
                    <a:pt x="18" y="62"/>
                  </a:lnTo>
                  <a:lnTo>
                    <a:pt x="18" y="63"/>
                  </a:lnTo>
                  <a:lnTo>
                    <a:pt x="20" y="65"/>
                  </a:lnTo>
                  <a:lnTo>
                    <a:pt x="20" y="67"/>
                  </a:lnTo>
                  <a:lnTo>
                    <a:pt x="21" y="69"/>
                  </a:lnTo>
                  <a:lnTo>
                    <a:pt x="21" y="70"/>
                  </a:lnTo>
                  <a:lnTo>
                    <a:pt x="21" y="72"/>
                  </a:lnTo>
                  <a:lnTo>
                    <a:pt x="22" y="74"/>
                  </a:lnTo>
                  <a:lnTo>
                    <a:pt x="22" y="75"/>
                  </a:lnTo>
                  <a:lnTo>
                    <a:pt x="24" y="77"/>
                  </a:lnTo>
                  <a:lnTo>
                    <a:pt x="24" y="79"/>
                  </a:lnTo>
                  <a:lnTo>
                    <a:pt x="25" y="81"/>
                  </a:lnTo>
                  <a:lnTo>
                    <a:pt x="25" y="82"/>
                  </a:lnTo>
                  <a:lnTo>
                    <a:pt x="27" y="84"/>
                  </a:lnTo>
                  <a:lnTo>
                    <a:pt x="27" y="86"/>
                  </a:lnTo>
                  <a:lnTo>
                    <a:pt x="28" y="87"/>
                  </a:lnTo>
                  <a:lnTo>
                    <a:pt x="28" y="89"/>
                  </a:lnTo>
                  <a:lnTo>
                    <a:pt x="30" y="91"/>
                  </a:lnTo>
                  <a:lnTo>
                    <a:pt x="30" y="93"/>
                  </a:lnTo>
                  <a:lnTo>
                    <a:pt x="31" y="94"/>
                  </a:lnTo>
                  <a:lnTo>
                    <a:pt x="31" y="96"/>
                  </a:lnTo>
                  <a:lnTo>
                    <a:pt x="32" y="98"/>
                  </a:lnTo>
                  <a:lnTo>
                    <a:pt x="32" y="99"/>
                  </a:lnTo>
                  <a:lnTo>
                    <a:pt x="34" y="101"/>
                  </a:lnTo>
                  <a:lnTo>
                    <a:pt x="34" y="103"/>
                  </a:lnTo>
                  <a:lnTo>
                    <a:pt x="35" y="105"/>
                  </a:lnTo>
                  <a:lnTo>
                    <a:pt x="35" y="106"/>
                  </a:lnTo>
                  <a:lnTo>
                    <a:pt x="37" y="108"/>
                  </a:lnTo>
                  <a:lnTo>
                    <a:pt x="37" y="110"/>
                  </a:lnTo>
                  <a:lnTo>
                    <a:pt x="45" y="105"/>
                  </a:lnTo>
                  <a:lnTo>
                    <a:pt x="44" y="103"/>
                  </a:lnTo>
                  <a:lnTo>
                    <a:pt x="42" y="99"/>
                  </a:lnTo>
                  <a:lnTo>
                    <a:pt x="42" y="98"/>
                  </a:lnTo>
                  <a:lnTo>
                    <a:pt x="41" y="96"/>
                  </a:lnTo>
                  <a:lnTo>
                    <a:pt x="41" y="94"/>
                  </a:lnTo>
                  <a:lnTo>
                    <a:pt x="40" y="94"/>
                  </a:lnTo>
                  <a:lnTo>
                    <a:pt x="40" y="93"/>
                  </a:lnTo>
                  <a:lnTo>
                    <a:pt x="38" y="91"/>
                  </a:lnTo>
                  <a:lnTo>
                    <a:pt x="38" y="89"/>
                  </a:lnTo>
                  <a:lnTo>
                    <a:pt x="37" y="87"/>
                  </a:lnTo>
                  <a:lnTo>
                    <a:pt x="37" y="86"/>
                  </a:lnTo>
                  <a:lnTo>
                    <a:pt x="37" y="84"/>
                  </a:lnTo>
                  <a:lnTo>
                    <a:pt x="35" y="84"/>
                  </a:lnTo>
                  <a:lnTo>
                    <a:pt x="35" y="82"/>
                  </a:lnTo>
                  <a:lnTo>
                    <a:pt x="34" y="81"/>
                  </a:lnTo>
                  <a:lnTo>
                    <a:pt x="34" y="79"/>
                  </a:lnTo>
                  <a:lnTo>
                    <a:pt x="34" y="77"/>
                  </a:lnTo>
                  <a:lnTo>
                    <a:pt x="32" y="77"/>
                  </a:lnTo>
                  <a:lnTo>
                    <a:pt x="32" y="75"/>
                  </a:lnTo>
                  <a:lnTo>
                    <a:pt x="32" y="74"/>
                  </a:lnTo>
                  <a:lnTo>
                    <a:pt x="31" y="72"/>
                  </a:lnTo>
                  <a:lnTo>
                    <a:pt x="31" y="70"/>
                  </a:lnTo>
                  <a:lnTo>
                    <a:pt x="30" y="69"/>
                  </a:lnTo>
                  <a:lnTo>
                    <a:pt x="30" y="67"/>
                  </a:lnTo>
                  <a:lnTo>
                    <a:pt x="30" y="65"/>
                  </a:lnTo>
                  <a:lnTo>
                    <a:pt x="28" y="65"/>
                  </a:lnTo>
                  <a:lnTo>
                    <a:pt x="28" y="63"/>
                  </a:lnTo>
                  <a:lnTo>
                    <a:pt x="28" y="62"/>
                  </a:lnTo>
                  <a:lnTo>
                    <a:pt x="27" y="62"/>
                  </a:lnTo>
                  <a:lnTo>
                    <a:pt x="27" y="60"/>
                  </a:lnTo>
                  <a:lnTo>
                    <a:pt x="27" y="58"/>
                  </a:lnTo>
                  <a:lnTo>
                    <a:pt x="27" y="57"/>
                  </a:lnTo>
                  <a:lnTo>
                    <a:pt x="25" y="57"/>
                  </a:lnTo>
                  <a:lnTo>
                    <a:pt x="25" y="55"/>
                  </a:lnTo>
                  <a:lnTo>
                    <a:pt x="25" y="53"/>
                  </a:lnTo>
                  <a:lnTo>
                    <a:pt x="24" y="51"/>
                  </a:lnTo>
                  <a:lnTo>
                    <a:pt x="24" y="50"/>
                  </a:lnTo>
                  <a:lnTo>
                    <a:pt x="22" y="48"/>
                  </a:lnTo>
                  <a:lnTo>
                    <a:pt x="22" y="46"/>
                  </a:lnTo>
                  <a:lnTo>
                    <a:pt x="21" y="45"/>
                  </a:lnTo>
                  <a:lnTo>
                    <a:pt x="21" y="43"/>
                  </a:lnTo>
                  <a:lnTo>
                    <a:pt x="21" y="41"/>
                  </a:lnTo>
                  <a:lnTo>
                    <a:pt x="21" y="39"/>
                  </a:lnTo>
                  <a:lnTo>
                    <a:pt x="20" y="38"/>
                  </a:lnTo>
                  <a:lnTo>
                    <a:pt x="21" y="39"/>
                  </a:lnTo>
                  <a:lnTo>
                    <a:pt x="22" y="41"/>
                  </a:lnTo>
                  <a:lnTo>
                    <a:pt x="24" y="41"/>
                  </a:lnTo>
                  <a:lnTo>
                    <a:pt x="25" y="43"/>
                  </a:lnTo>
                  <a:lnTo>
                    <a:pt x="25" y="45"/>
                  </a:lnTo>
                  <a:lnTo>
                    <a:pt x="27" y="46"/>
                  </a:lnTo>
                  <a:lnTo>
                    <a:pt x="28" y="46"/>
                  </a:lnTo>
                  <a:lnTo>
                    <a:pt x="30" y="48"/>
                  </a:lnTo>
                  <a:lnTo>
                    <a:pt x="31" y="50"/>
                  </a:lnTo>
                  <a:lnTo>
                    <a:pt x="32" y="51"/>
                  </a:lnTo>
                  <a:lnTo>
                    <a:pt x="34" y="51"/>
                  </a:lnTo>
                  <a:lnTo>
                    <a:pt x="35" y="53"/>
                  </a:lnTo>
                  <a:lnTo>
                    <a:pt x="37" y="55"/>
                  </a:lnTo>
                  <a:lnTo>
                    <a:pt x="38" y="57"/>
                  </a:lnTo>
                  <a:lnTo>
                    <a:pt x="40" y="58"/>
                  </a:lnTo>
                  <a:lnTo>
                    <a:pt x="41" y="58"/>
                  </a:lnTo>
                  <a:lnTo>
                    <a:pt x="42" y="60"/>
                  </a:lnTo>
                  <a:lnTo>
                    <a:pt x="44" y="62"/>
                  </a:lnTo>
                  <a:lnTo>
                    <a:pt x="45" y="62"/>
                  </a:lnTo>
                  <a:lnTo>
                    <a:pt x="47" y="63"/>
                  </a:lnTo>
                  <a:lnTo>
                    <a:pt x="48" y="65"/>
                  </a:lnTo>
                  <a:lnTo>
                    <a:pt x="48" y="67"/>
                  </a:lnTo>
                  <a:lnTo>
                    <a:pt x="50" y="67"/>
                  </a:lnTo>
                  <a:lnTo>
                    <a:pt x="51" y="69"/>
                  </a:lnTo>
                  <a:lnTo>
                    <a:pt x="52" y="70"/>
                  </a:lnTo>
                  <a:lnTo>
                    <a:pt x="54" y="70"/>
                  </a:lnTo>
                  <a:lnTo>
                    <a:pt x="55" y="72"/>
                  </a:lnTo>
                  <a:lnTo>
                    <a:pt x="55" y="74"/>
                  </a:lnTo>
                  <a:lnTo>
                    <a:pt x="57" y="74"/>
                  </a:lnTo>
                  <a:lnTo>
                    <a:pt x="58" y="75"/>
                  </a:lnTo>
                  <a:lnTo>
                    <a:pt x="60" y="75"/>
                  </a:lnTo>
                  <a:lnTo>
                    <a:pt x="61" y="77"/>
                  </a:lnTo>
                  <a:lnTo>
                    <a:pt x="62" y="79"/>
                  </a:lnTo>
                  <a:lnTo>
                    <a:pt x="64" y="81"/>
                  </a:lnTo>
                  <a:lnTo>
                    <a:pt x="65" y="81"/>
                  </a:lnTo>
                  <a:lnTo>
                    <a:pt x="65" y="82"/>
                  </a:lnTo>
                  <a:lnTo>
                    <a:pt x="67" y="82"/>
                  </a:lnTo>
                  <a:lnTo>
                    <a:pt x="68" y="84"/>
                  </a:lnTo>
                  <a:lnTo>
                    <a:pt x="70" y="86"/>
                  </a:lnTo>
                  <a:lnTo>
                    <a:pt x="71" y="86"/>
                  </a:lnTo>
                  <a:lnTo>
                    <a:pt x="72" y="87"/>
                  </a:lnTo>
                  <a:lnTo>
                    <a:pt x="75" y="89"/>
                  </a:lnTo>
                  <a:lnTo>
                    <a:pt x="75" y="91"/>
                  </a:lnTo>
                  <a:lnTo>
                    <a:pt x="77" y="91"/>
                  </a:lnTo>
                  <a:lnTo>
                    <a:pt x="78" y="93"/>
                  </a:lnTo>
                  <a:lnTo>
                    <a:pt x="80" y="93"/>
                  </a:lnTo>
                  <a:lnTo>
                    <a:pt x="81" y="94"/>
                  </a:lnTo>
                  <a:lnTo>
                    <a:pt x="87" y="8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p:nvSpPr>
          <p:spPr bwMode="auto">
            <a:xfrm>
              <a:off x="292" y="917"/>
              <a:ext cx="89" cy="61"/>
            </a:xfrm>
            <a:custGeom>
              <a:avLst/>
              <a:gdLst>
                <a:gd name="T0" fmla="*/ 87 w 89"/>
                <a:gd name="T1" fmla="*/ 11 h 61"/>
                <a:gd name="T2" fmla="*/ 83 w 89"/>
                <a:gd name="T3" fmla="*/ 11 h 61"/>
                <a:gd name="T4" fmla="*/ 79 w 89"/>
                <a:gd name="T5" fmla="*/ 11 h 61"/>
                <a:gd name="T6" fmla="*/ 75 w 89"/>
                <a:gd name="T7" fmla="*/ 11 h 61"/>
                <a:gd name="T8" fmla="*/ 70 w 89"/>
                <a:gd name="T9" fmla="*/ 11 h 61"/>
                <a:gd name="T10" fmla="*/ 66 w 89"/>
                <a:gd name="T11" fmla="*/ 11 h 61"/>
                <a:gd name="T12" fmla="*/ 62 w 89"/>
                <a:gd name="T13" fmla="*/ 11 h 61"/>
                <a:gd name="T14" fmla="*/ 57 w 89"/>
                <a:gd name="T15" fmla="*/ 11 h 61"/>
                <a:gd name="T16" fmla="*/ 53 w 89"/>
                <a:gd name="T17" fmla="*/ 11 h 61"/>
                <a:gd name="T18" fmla="*/ 49 w 89"/>
                <a:gd name="T19" fmla="*/ 11 h 61"/>
                <a:gd name="T20" fmla="*/ 45 w 89"/>
                <a:gd name="T21" fmla="*/ 9 h 61"/>
                <a:gd name="T22" fmla="*/ 39 w 89"/>
                <a:gd name="T23" fmla="*/ 9 h 61"/>
                <a:gd name="T24" fmla="*/ 33 w 89"/>
                <a:gd name="T25" fmla="*/ 9 h 61"/>
                <a:gd name="T26" fmla="*/ 29 w 89"/>
                <a:gd name="T27" fmla="*/ 7 h 61"/>
                <a:gd name="T28" fmla="*/ 24 w 89"/>
                <a:gd name="T29" fmla="*/ 7 h 61"/>
                <a:gd name="T30" fmla="*/ 20 w 89"/>
                <a:gd name="T31" fmla="*/ 7 h 61"/>
                <a:gd name="T32" fmla="*/ 16 w 89"/>
                <a:gd name="T33" fmla="*/ 6 h 61"/>
                <a:gd name="T34" fmla="*/ 12 w 89"/>
                <a:gd name="T35" fmla="*/ 14 h 61"/>
                <a:gd name="T36" fmla="*/ 16 w 89"/>
                <a:gd name="T37" fmla="*/ 19 h 61"/>
                <a:gd name="T38" fmla="*/ 20 w 89"/>
                <a:gd name="T39" fmla="*/ 23 h 61"/>
                <a:gd name="T40" fmla="*/ 24 w 89"/>
                <a:gd name="T41" fmla="*/ 26 h 61"/>
                <a:gd name="T42" fmla="*/ 27 w 89"/>
                <a:gd name="T43" fmla="*/ 30 h 61"/>
                <a:gd name="T44" fmla="*/ 30 w 89"/>
                <a:gd name="T45" fmla="*/ 33 h 61"/>
                <a:gd name="T46" fmla="*/ 35 w 89"/>
                <a:gd name="T47" fmla="*/ 35 h 61"/>
                <a:gd name="T48" fmla="*/ 39 w 89"/>
                <a:gd name="T49" fmla="*/ 38 h 61"/>
                <a:gd name="T50" fmla="*/ 42 w 89"/>
                <a:gd name="T51" fmla="*/ 42 h 61"/>
                <a:gd name="T52" fmla="*/ 46 w 89"/>
                <a:gd name="T53" fmla="*/ 45 h 61"/>
                <a:gd name="T54" fmla="*/ 53 w 89"/>
                <a:gd name="T55" fmla="*/ 49 h 61"/>
                <a:gd name="T56" fmla="*/ 57 w 89"/>
                <a:gd name="T57" fmla="*/ 52 h 61"/>
                <a:gd name="T58" fmla="*/ 63 w 89"/>
                <a:gd name="T59" fmla="*/ 54 h 61"/>
                <a:gd name="T60" fmla="*/ 67 w 89"/>
                <a:gd name="T61" fmla="*/ 56 h 61"/>
                <a:gd name="T62" fmla="*/ 73 w 89"/>
                <a:gd name="T63" fmla="*/ 57 h 61"/>
                <a:gd name="T64" fmla="*/ 77 w 89"/>
                <a:gd name="T65" fmla="*/ 61 h 61"/>
                <a:gd name="T66" fmla="*/ 83 w 89"/>
                <a:gd name="T67" fmla="*/ 61 h 61"/>
                <a:gd name="T68" fmla="*/ 83 w 89"/>
                <a:gd name="T69" fmla="*/ 51 h 61"/>
                <a:gd name="T70" fmla="*/ 79 w 89"/>
                <a:gd name="T71" fmla="*/ 51 h 61"/>
                <a:gd name="T72" fmla="*/ 75 w 89"/>
                <a:gd name="T73" fmla="*/ 49 h 61"/>
                <a:gd name="T74" fmla="*/ 72 w 89"/>
                <a:gd name="T75" fmla="*/ 47 h 61"/>
                <a:gd name="T76" fmla="*/ 69 w 89"/>
                <a:gd name="T77" fmla="*/ 45 h 61"/>
                <a:gd name="T78" fmla="*/ 65 w 89"/>
                <a:gd name="T79" fmla="*/ 44 h 61"/>
                <a:gd name="T80" fmla="*/ 60 w 89"/>
                <a:gd name="T81" fmla="*/ 42 h 61"/>
                <a:gd name="T82" fmla="*/ 57 w 89"/>
                <a:gd name="T83" fmla="*/ 40 h 61"/>
                <a:gd name="T84" fmla="*/ 53 w 89"/>
                <a:gd name="T85" fmla="*/ 38 h 61"/>
                <a:gd name="T86" fmla="*/ 50 w 89"/>
                <a:gd name="T87" fmla="*/ 35 h 61"/>
                <a:gd name="T88" fmla="*/ 46 w 89"/>
                <a:gd name="T89" fmla="*/ 32 h 61"/>
                <a:gd name="T90" fmla="*/ 40 w 89"/>
                <a:gd name="T91" fmla="*/ 28 h 61"/>
                <a:gd name="T92" fmla="*/ 36 w 89"/>
                <a:gd name="T93" fmla="*/ 25 h 61"/>
                <a:gd name="T94" fmla="*/ 32 w 89"/>
                <a:gd name="T95" fmla="*/ 19 h 61"/>
                <a:gd name="T96" fmla="*/ 30 w 89"/>
                <a:gd name="T97" fmla="*/ 18 h 61"/>
                <a:gd name="T98" fmla="*/ 36 w 89"/>
                <a:gd name="T99" fmla="*/ 19 h 61"/>
                <a:gd name="T100" fmla="*/ 40 w 89"/>
                <a:gd name="T101" fmla="*/ 19 h 61"/>
                <a:gd name="T102" fmla="*/ 46 w 89"/>
                <a:gd name="T103" fmla="*/ 19 h 61"/>
                <a:gd name="T104" fmla="*/ 50 w 89"/>
                <a:gd name="T105" fmla="*/ 21 h 61"/>
                <a:gd name="T106" fmla="*/ 55 w 89"/>
                <a:gd name="T107" fmla="*/ 21 h 61"/>
                <a:gd name="T108" fmla="*/ 59 w 89"/>
                <a:gd name="T109" fmla="*/ 21 h 61"/>
                <a:gd name="T110" fmla="*/ 63 w 89"/>
                <a:gd name="T111" fmla="*/ 21 h 61"/>
                <a:gd name="T112" fmla="*/ 67 w 89"/>
                <a:gd name="T113" fmla="*/ 21 h 61"/>
                <a:gd name="T114" fmla="*/ 72 w 89"/>
                <a:gd name="T115" fmla="*/ 21 h 61"/>
                <a:gd name="T116" fmla="*/ 76 w 89"/>
                <a:gd name="T117" fmla="*/ 21 h 61"/>
                <a:gd name="T118" fmla="*/ 80 w 89"/>
                <a:gd name="T119" fmla="*/ 21 h 61"/>
                <a:gd name="T120" fmla="*/ 85 w 89"/>
                <a:gd name="T121" fmla="*/ 21 h 61"/>
                <a:gd name="T122" fmla="*/ 89 w 89"/>
                <a:gd name="T123"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61">
                  <a:moveTo>
                    <a:pt x="89" y="21"/>
                  </a:moveTo>
                  <a:lnTo>
                    <a:pt x="89" y="11"/>
                  </a:lnTo>
                  <a:lnTo>
                    <a:pt x="87" y="11"/>
                  </a:lnTo>
                  <a:lnTo>
                    <a:pt x="86" y="11"/>
                  </a:lnTo>
                  <a:lnTo>
                    <a:pt x="85" y="11"/>
                  </a:lnTo>
                  <a:lnTo>
                    <a:pt x="83" y="11"/>
                  </a:lnTo>
                  <a:lnTo>
                    <a:pt x="82" y="11"/>
                  </a:lnTo>
                  <a:lnTo>
                    <a:pt x="80" y="11"/>
                  </a:lnTo>
                  <a:lnTo>
                    <a:pt x="79" y="11"/>
                  </a:lnTo>
                  <a:lnTo>
                    <a:pt x="77" y="11"/>
                  </a:lnTo>
                  <a:lnTo>
                    <a:pt x="76" y="11"/>
                  </a:lnTo>
                  <a:lnTo>
                    <a:pt x="75" y="11"/>
                  </a:lnTo>
                  <a:lnTo>
                    <a:pt x="73" y="11"/>
                  </a:lnTo>
                  <a:lnTo>
                    <a:pt x="72" y="11"/>
                  </a:lnTo>
                  <a:lnTo>
                    <a:pt x="70" y="11"/>
                  </a:lnTo>
                  <a:lnTo>
                    <a:pt x="69" y="11"/>
                  </a:lnTo>
                  <a:lnTo>
                    <a:pt x="67" y="11"/>
                  </a:lnTo>
                  <a:lnTo>
                    <a:pt x="66" y="11"/>
                  </a:lnTo>
                  <a:lnTo>
                    <a:pt x="65" y="11"/>
                  </a:lnTo>
                  <a:lnTo>
                    <a:pt x="63" y="11"/>
                  </a:lnTo>
                  <a:lnTo>
                    <a:pt x="62" y="11"/>
                  </a:lnTo>
                  <a:lnTo>
                    <a:pt x="60" y="11"/>
                  </a:lnTo>
                  <a:lnTo>
                    <a:pt x="59" y="11"/>
                  </a:lnTo>
                  <a:lnTo>
                    <a:pt x="57" y="11"/>
                  </a:lnTo>
                  <a:lnTo>
                    <a:pt x="56" y="11"/>
                  </a:lnTo>
                  <a:lnTo>
                    <a:pt x="55" y="11"/>
                  </a:lnTo>
                  <a:lnTo>
                    <a:pt x="53" y="11"/>
                  </a:lnTo>
                  <a:lnTo>
                    <a:pt x="52" y="11"/>
                  </a:lnTo>
                  <a:lnTo>
                    <a:pt x="50" y="11"/>
                  </a:lnTo>
                  <a:lnTo>
                    <a:pt x="49" y="11"/>
                  </a:lnTo>
                  <a:lnTo>
                    <a:pt x="47" y="11"/>
                  </a:lnTo>
                  <a:lnTo>
                    <a:pt x="46" y="9"/>
                  </a:lnTo>
                  <a:lnTo>
                    <a:pt x="45" y="9"/>
                  </a:lnTo>
                  <a:lnTo>
                    <a:pt x="43" y="9"/>
                  </a:lnTo>
                  <a:lnTo>
                    <a:pt x="42" y="9"/>
                  </a:lnTo>
                  <a:lnTo>
                    <a:pt x="39" y="9"/>
                  </a:lnTo>
                  <a:lnTo>
                    <a:pt x="36" y="9"/>
                  </a:lnTo>
                  <a:lnTo>
                    <a:pt x="35" y="9"/>
                  </a:lnTo>
                  <a:lnTo>
                    <a:pt x="33" y="9"/>
                  </a:lnTo>
                  <a:lnTo>
                    <a:pt x="32" y="9"/>
                  </a:lnTo>
                  <a:lnTo>
                    <a:pt x="30" y="7"/>
                  </a:lnTo>
                  <a:lnTo>
                    <a:pt x="29" y="7"/>
                  </a:lnTo>
                  <a:lnTo>
                    <a:pt x="27" y="7"/>
                  </a:lnTo>
                  <a:lnTo>
                    <a:pt x="26" y="7"/>
                  </a:lnTo>
                  <a:lnTo>
                    <a:pt x="24" y="7"/>
                  </a:lnTo>
                  <a:lnTo>
                    <a:pt x="23" y="7"/>
                  </a:lnTo>
                  <a:lnTo>
                    <a:pt x="22" y="7"/>
                  </a:lnTo>
                  <a:lnTo>
                    <a:pt x="20" y="7"/>
                  </a:lnTo>
                  <a:lnTo>
                    <a:pt x="19" y="6"/>
                  </a:lnTo>
                  <a:lnTo>
                    <a:pt x="17" y="6"/>
                  </a:lnTo>
                  <a:lnTo>
                    <a:pt x="16" y="6"/>
                  </a:lnTo>
                  <a:lnTo>
                    <a:pt x="0" y="0"/>
                  </a:lnTo>
                  <a:lnTo>
                    <a:pt x="12" y="13"/>
                  </a:lnTo>
                  <a:lnTo>
                    <a:pt x="12" y="14"/>
                  </a:lnTo>
                  <a:lnTo>
                    <a:pt x="13" y="16"/>
                  </a:lnTo>
                  <a:lnTo>
                    <a:pt x="14" y="18"/>
                  </a:lnTo>
                  <a:lnTo>
                    <a:pt x="16" y="19"/>
                  </a:lnTo>
                  <a:lnTo>
                    <a:pt x="17" y="19"/>
                  </a:lnTo>
                  <a:lnTo>
                    <a:pt x="19" y="21"/>
                  </a:lnTo>
                  <a:lnTo>
                    <a:pt x="20" y="23"/>
                  </a:lnTo>
                  <a:lnTo>
                    <a:pt x="22" y="25"/>
                  </a:lnTo>
                  <a:lnTo>
                    <a:pt x="23" y="26"/>
                  </a:lnTo>
                  <a:lnTo>
                    <a:pt x="24" y="26"/>
                  </a:lnTo>
                  <a:lnTo>
                    <a:pt x="24" y="28"/>
                  </a:lnTo>
                  <a:lnTo>
                    <a:pt x="26" y="28"/>
                  </a:lnTo>
                  <a:lnTo>
                    <a:pt x="27" y="30"/>
                  </a:lnTo>
                  <a:lnTo>
                    <a:pt x="29" y="30"/>
                  </a:lnTo>
                  <a:lnTo>
                    <a:pt x="29" y="32"/>
                  </a:lnTo>
                  <a:lnTo>
                    <a:pt x="30" y="33"/>
                  </a:lnTo>
                  <a:lnTo>
                    <a:pt x="32" y="33"/>
                  </a:lnTo>
                  <a:lnTo>
                    <a:pt x="33" y="35"/>
                  </a:lnTo>
                  <a:lnTo>
                    <a:pt x="35" y="35"/>
                  </a:lnTo>
                  <a:lnTo>
                    <a:pt x="36" y="37"/>
                  </a:lnTo>
                  <a:lnTo>
                    <a:pt x="37" y="38"/>
                  </a:lnTo>
                  <a:lnTo>
                    <a:pt x="39" y="38"/>
                  </a:lnTo>
                  <a:lnTo>
                    <a:pt x="39" y="40"/>
                  </a:lnTo>
                  <a:lnTo>
                    <a:pt x="40" y="40"/>
                  </a:lnTo>
                  <a:lnTo>
                    <a:pt x="42" y="42"/>
                  </a:lnTo>
                  <a:lnTo>
                    <a:pt x="43" y="44"/>
                  </a:lnTo>
                  <a:lnTo>
                    <a:pt x="46" y="44"/>
                  </a:lnTo>
                  <a:lnTo>
                    <a:pt x="46" y="45"/>
                  </a:lnTo>
                  <a:lnTo>
                    <a:pt x="47" y="45"/>
                  </a:lnTo>
                  <a:lnTo>
                    <a:pt x="50" y="47"/>
                  </a:lnTo>
                  <a:lnTo>
                    <a:pt x="53" y="49"/>
                  </a:lnTo>
                  <a:lnTo>
                    <a:pt x="55" y="51"/>
                  </a:lnTo>
                  <a:lnTo>
                    <a:pt x="56" y="51"/>
                  </a:lnTo>
                  <a:lnTo>
                    <a:pt x="57" y="52"/>
                  </a:lnTo>
                  <a:lnTo>
                    <a:pt x="59" y="52"/>
                  </a:lnTo>
                  <a:lnTo>
                    <a:pt x="60" y="52"/>
                  </a:lnTo>
                  <a:lnTo>
                    <a:pt x="63" y="54"/>
                  </a:lnTo>
                  <a:lnTo>
                    <a:pt x="65" y="56"/>
                  </a:lnTo>
                  <a:lnTo>
                    <a:pt x="66" y="56"/>
                  </a:lnTo>
                  <a:lnTo>
                    <a:pt x="67" y="56"/>
                  </a:lnTo>
                  <a:lnTo>
                    <a:pt x="69" y="57"/>
                  </a:lnTo>
                  <a:lnTo>
                    <a:pt x="70" y="57"/>
                  </a:lnTo>
                  <a:lnTo>
                    <a:pt x="73" y="57"/>
                  </a:lnTo>
                  <a:lnTo>
                    <a:pt x="75" y="59"/>
                  </a:lnTo>
                  <a:lnTo>
                    <a:pt x="76" y="59"/>
                  </a:lnTo>
                  <a:lnTo>
                    <a:pt x="77" y="61"/>
                  </a:lnTo>
                  <a:lnTo>
                    <a:pt x="80" y="61"/>
                  </a:lnTo>
                  <a:lnTo>
                    <a:pt x="82" y="61"/>
                  </a:lnTo>
                  <a:lnTo>
                    <a:pt x="83" y="61"/>
                  </a:lnTo>
                  <a:lnTo>
                    <a:pt x="86" y="52"/>
                  </a:lnTo>
                  <a:lnTo>
                    <a:pt x="85" y="52"/>
                  </a:lnTo>
                  <a:lnTo>
                    <a:pt x="83" y="51"/>
                  </a:lnTo>
                  <a:lnTo>
                    <a:pt x="82" y="51"/>
                  </a:lnTo>
                  <a:lnTo>
                    <a:pt x="80" y="51"/>
                  </a:lnTo>
                  <a:lnTo>
                    <a:pt x="79" y="51"/>
                  </a:lnTo>
                  <a:lnTo>
                    <a:pt x="77" y="49"/>
                  </a:lnTo>
                  <a:lnTo>
                    <a:pt x="76" y="49"/>
                  </a:lnTo>
                  <a:lnTo>
                    <a:pt x="75" y="49"/>
                  </a:lnTo>
                  <a:lnTo>
                    <a:pt x="73" y="49"/>
                  </a:lnTo>
                  <a:lnTo>
                    <a:pt x="73" y="47"/>
                  </a:lnTo>
                  <a:lnTo>
                    <a:pt x="72" y="47"/>
                  </a:lnTo>
                  <a:lnTo>
                    <a:pt x="70" y="47"/>
                  </a:lnTo>
                  <a:lnTo>
                    <a:pt x="69" y="47"/>
                  </a:lnTo>
                  <a:lnTo>
                    <a:pt x="69" y="45"/>
                  </a:lnTo>
                  <a:lnTo>
                    <a:pt x="67" y="45"/>
                  </a:lnTo>
                  <a:lnTo>
                    <a:pt x="66" y="45"/>
                  </a:lnTo>
                  <a:lnTo>
                    <a:pt x="65" y="44"/>
                  </a:lnTo>
                  <a:lnTo>
                    <a:pt x="63" y="44"/>
                  </a:lnTo>
                  <a:lnTo>
                    <a:pt x="62" y="42"/>
                  </a:lnTo>
                  <a:lnTo>
                    <a:pt x="60" y="42"/>
                  </a:lnTo>
                  <a:lnTo>
                    <a:pt x="59" y="42"/>
                  </a:lnTo>
                  <a:lnTo>
                    <a:pt x="59" y="40"/>
                  </a:lnTo>
                  <a:lnTo>
                    <a:pt x="57" y="40"/>
                  </a:lnTo>
                  <a:lnTo>
                    <a:pt x="56" y="38"/>
                  </a:lnTo>
                  <a:lnTo>
                    <a:pt x="55" y="38"/>
                  </a:lnTo>
                  <a:lnTo>
                    <a:pt x="53" y="38"/>
                  </a:lnTo>
                  <a:lnTo>
                    <a:pt x="53" y="37"/>
                  </a:lnTo>
                  <a:lnTo>
                    <a:pt x="52" y="37"/>
                  </a:lnTo>
                  <a:lnTo>
                    <a:pt x="50" y="35"/>
                  </a:lnTo>
                  <a:lnTo>
                    <a:pt x="49" y="35"/>
                  </a:lnTo>
                  <a:lnTo>
                    <a:pt x="47" y="33"/>
                  </a:lnTo>
                  <a:lnTo>
                    <a:pt x="46" y="32"/>
                  </a:lnTo>
                  <a:lnTo>
                    <a:pt x="45" y="32"/>
                  </a:lnTo>
                  <a:lnTo>
                    <a:pt x="43" y="30"/>
                  </a:lnTo>
                  <a:lnTo>
                    <a:pt x="40" y="28"/>
                  </a:lnTo>
                  <a:lnTo>
                    <a:pt x="39" y="28"/>
                  </a:lnTo>
                  <a:lnTo>
                    <a:pt x="37" y="26"/>
                  </a:lnTo>
                  <a:lnTo>
                    <a:pt x="36" y="25"/>
                  </a:lnTo>
                  <a:lnTo>
                    <a:pt x="35" y="23"/>
                  </a:lnTo>
                  <a:lnTo>
                    <a:pt x="32" y="21"/>
                  </a:lnTo>
                  <a:lnTo>
                    <a:pt x="32" y="19"/>
                  </a:lnTo>
                  <a:lnTo>
                    <a:pt x="30" y="19"/>
                  </a:lnTo>
                  <a:lnTo>
                    <a:pt x="29" y="18"/>
                  </a:lnTo>
                  <a:lnTo>
                    <a:pt x="30" y="18"/>
                  </a:lnTo>
                  <a:lnTo>
                    <a:pt x="32" y="18"/>
                  </a:lnTo>
                  <a:lnTo>
                    <a:pt x="35" y="19"/>
                  </a:lnTo>
                  <a:lnTo>
                    <a:pt x="36" y="19"/>
                  </a:lnTo>
                  <a:lnTo>
                    <a:pt x="37" y="19"/>
                  </a:lnTo>
                  <a:lnTo>
                    <a:pt x="39" y="19"/>
                  </a:lnTo>
                  <a:lnTo>
                    <a:pt x="40" y="19"/>
                  </a:lnTo>
                  <a:lnTo>
                    <a:pt x="42" y="19"/>
                  </a:lnTo>
                  <a:lnTo>
                    <a:pt x="43" y="19"/>
                  </a:lnTo>
                  <a:lnTo>
                    <a:pt x="46" y="19"/>
                  </a:lnTo>
                  <a:lnTo>
                    <a:pt x="47" y="19"/>
                  </a:lnTo>
                  <a:lnTo>
                    <a:pt x="49" y="21"/>
                  </a:lnTo>
                  <a:lnTo>
                    <a:pt x="50" y="21"/>
                  </a:lnTo>
                  <a:lnTo>
                    <a:pt x="52" y="21"/>
                  </a:lnTo>
                  <a:lnTo>
                    <a:pt x="53" y="21"/>
                  </a:lnTo>
                  <a:lnTo>
                    <a:pt x="55" y="21"/>
                  </a:lnTo>
                  <a:lnTo>
                    <a:pt x="56" y="21"/>
                  </a:lnTo>
                  <a:lnTo>
                    <a:pt x="57" y="21"/>
                  </a:lnTo>
                  <a:lnTo>
                    <a:pt x="59" y="21"/>
                  </a:lnTo>
                  <a:lnTo>
                    <a:pt x="60" y="21"/>
                  </a:lnTo>
                  <a:lnTo>
                    <a:pt x="62" y="21"/>
                  </a:lnTo>
                  <a:lnTo>
                    <a:pt x="63" y="21"/>
                  </a:lnTo>
                  <a:lnTo>
                    <a:pt x="65" y="21"/>
                  </a:lnTo>
                  <a:lnTo>
                    <a:pt x="66" y="21"/>
                  </a:lnTo>
                  <a:lnTo>
                    <a:pt x="67" y="21"/>
                  </a:lnTo>
                  <a:lnTo>
                    <a:pt x="69" y="21"/>
                  </a:lnTo>
                  <a:lnTo>
                    <a:pt x="70" y="21"/>
                  </a:lnTo>
                  <a:lnTo>
                    <a:pt x="72" y="21"/>
                  </a:lnTo>
                  <a:lnTo>
                    <a:pt x="73" y="21"/>
                  </a:lnTo>
                  <a:lnTo>
                    <a:pt x="75" y="21"/>
                  </a:lnTo>
                  <a:lnTo>
                    <a:pt x="76" y="21"/>
                  </a:lnTo>
                  <a:lnTo>
                    <a:pt x="77" y="21"/>
                  </a:lnTo>
                  <a:lnTo>
                    <a:pt x="79" y="21"/>
                  </a:lnTo>
                  <a:lnTo>
                    <a:pt x="80" y="21"/>
                  </a:lnTo>
                  <a:lnTo>
                    <a:pt x="82" y="21"/>
                  </a:lnTo>
                  <a:lnTo>
                    <a:pt x="83" y="21"/>
                  </a:lnTo>
                  <a:lnTo>
                    <a:pt x="85" y="21"/>
                  </a:lnTo>
                  <a:lnTo>
                    <a:pt x="86" y="21"/>
                  </a:lnTo>
                  <a:lnTo>
                    <a:pt x="87" y="21"/>
                  </a:lnTo>
                  <a:lnTo>
                    <a:pt x="89" y="2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p:nvSpPr>
          <p:spPr bwMode="auto">
            <a:xfrm>
              <a:off x="312" y="1012"/>
              <a:ext cx="94" cy="64"/>
            </a:xfrm>
            <a:custGeom>
              <a:avLst/>
              <a:gdLst>
                <a:gd name="T0" fmla="*/ 89 w 94"/>
                <a:gd name="T1" fmla="*/ 45 h 64"/>
                <a:gd name="T2" fmla="*/ 84 w 94"/>
                <a:gd name="T3" fmla="*/ 46 h 64"/>
                <a:gd name="T4" fmla="*/ 80 w 94"/>
                <a:gd name="T5" fmla="*/ 48 h 64"/>
                <a:gd name="T6" fmla="*/ 76 w 94"/>
                <a:gd name="T7" fmla="*/ 48 h 64"/>
                <a:gd name="T8" fmla="*/ 73 w 94"/>
                <a:gd name="T9" fmla="*/ 50 h 64"/>
                <a:gd name="T10" fmla="*/ 69 w 94"/>
                <a:gd name="T11" fmla="*/ 50 h 64"/>
                <a:gd name="T12" fmla="*/ 66 w 94"/>
                <a:gd name="T13" fmla="*/ 52 h 64"/>
                <a:gd name="T14" fmla="*/ 62 w 94"/>
                <a:gd name="T15" fmla="*/ 52 h 64"/>
                <a:gd name="T16" fmla="*/ 57 w 94"/>
                <a:gd name="T17" fmla="*/ 53 h 64"/>
                <a:gd name="T18" fmla="*/ 53 w 94"/>
                <a:gd name="T19" fmla="*/ 53 h 64"/>
                <a:gd name="T20" fmla="*/ 49 w 94"/>
                <a:gd name="T21" fmla="*/ 53 h 64"/>
                <a:gd name="T22" fmla="*/ 44 w 94"/>
                <a:gd name="T23" fmla="*/ 53 h 64"/>
                <a:gd name="T24" fmla="*/ 40 w 94"/>
                <a:gd name="T25" fmla="*/ 53 h 64"/>
                <a:gd name="T26" fmla="*/ 36 w 94"/>
                <a:gd name="T27" fmla="*/ 52 h 64"/>
                <a:gd name="T28" fmla="*/ 32 w 94"/>
                <a:gd name="T29" fmla="*/ 52 h 64"/>
                <a:gd name="T30" fmla="*/ 27 w 94"/>
                <a:gd name="T31" fmla="*/ 52 h 64"/>
                <a:gd name="T32" fmla="*/ 32 w 94"/>
                <a:gd name="T33" fmla="*/ 48 h 64"/>
                <a:gd name="T34" fmla="*/ 36 w 94"/>
                <a:gd name="T35" fmla="*/ 45 h 64"/>
                <a:gd name="T36" fmla="*/ 40 w 94"/>
                <a:gd name="T37" fmla="*/ 41 h 64"/>
                <a:gd name="T38" fmla="*/ 44 w 94"/>
                <a:gd name="T39" fmla="*/ 38 h 64"/>
                <a:gd name="T40" fmla="*/ 49 w 94"/>
                <a:gd name="T41" fmla="*/ 35 h 64"/>
                <a:gd name="T42" fmla="*/ 53 w 94"/>
                <a:gd name="T43" fmla="*/ 31 h 64"/>
                <a:gd name="T44" fmla="*/ 56 w 94"/>
                <a:gd name="T45" fmla="*/ 28 h 64"/>
                <a:gd name="T46" fmla="*/ 60 w 94"/>
                <a:gd name="T47" fmla="*/ 24 h 64"/>
                <a:gd name="T48" fmla="*/ 64 w 94"/>
                <a:gd name="T49" fmla="*/ 19 h 64"/>
                <a:gd name="T50" fmla="*/ 69 w 94"/>
                <a:gd name="T51" fmla="*/ 16 h 64"/>
                <a:gd name="T52" fmla="*/ 73 w 94"/>
                <a:gd name="T53" fmla="*/ 11 h 64"/>
                <a:gd name="T54" fmla="*/ 76 w 94"/>
                <a:gd name="T55" fmla="*/ 7 h 64"/>
                <a:gd name="T56" fmla="*/ 67 w 94"/>
                <a:gd name="T57" fmla="*/ 2 h 64"/>
                <a:gd name="T58" fmla="*/ 64 w 94"/>
                <a:gd name="T59" fmla="*/ 5 h 64"/>
                <a:gd name="T60" fmla="*/ 62 w 94"/>
                <a:gd name="T61" fmla="*/ 11 h 64"/>
                <a:gd name="T62" fmla="*/ 56 w 94"/>
                <a:gd name="T63" fmla="*/ 14 h 64"/>
                <a:gd name="T64" fmla="*/ 53 w 94"/>
                <a:gd name="T65" fmla="*/ 17 h 64"/>
                <a:gd name="T66" fmla="*/ 50 w 94"/>
                <a:gd name="T67" fmla="*/ 21 h 64"/>
                <a:gd name="T68" fmla="*/ 46 w 94"/>
                <a:gd name="T69" fmla="*/ 24 h 64"/>
                <a:gd name="T70" fmla="*/ 42 w 94"/>
                <a:gd name="T71" fmla="*/ 28 h 64"/>
                <a:gd name="T72" fmla="*/ 37 w 94"/>
                <a:gd name="T73" fmla="*/ 31 h 64"/>
                <a:gd name="T74" fmla="*/ 34 w 94"/>
                <a:gd name="T75" fmla="*/ 35 h 64"/>
                <a:gd name="T76" fmla="*/ 30 w 94"/>
                <a:gd name="T77" fmla="*/ 38 h 64"/>
                <a:gd name="T78" fmla="*/ 26 w 94"/>
                <a:gd name="T79" fmla="*/ 40 h 64"/>
                <a:gd name="T80" fmla="*/ 22 w 94"/>
                <a:gd name="T81" fmla="*/ 43 h 64"/>
                <a:gd name="T82" fmla="*/ 17 w 94"/>
                <a:gd name="T83" fmla="*/ 46 h 64"/>
                <a:gd name="T84" fmla="*/ 13 w 94"/>
                <a:gd name="T85" fmla="*/ 50 h 64"/>
                <a:gd name="T86" fmla="*/ 13 w 94"/>
                <a:gd name="T87" fmla="*/ 60 h 64"/>
                <a:gd name="T88" fmla="*/ 17 w 94"/>
                <a:gd name="T89" fmla="*/ 60 h 64"/>
                <a:gd name="T90" fmla="*/ 20 w 94"/>
                <a:gd name="T91" fmla="*/ 62 h 64"/>
                <a:gd name="T92" fmla="*/ 24 w 94"/>
                <a:gd name="T93" fmla="*/ 62 h 64"/>
                <a:gd name="T94" fmla="*/ 29 w 94"/>
                <a:gd name="T95" fmla="*/ 62 h 64"/>
                <a:gd name="T96" fmla="*/ 33 w 94"/>
                <a:gd name="T97" fmla="*/ 62 h 64"/>
                <a:gd name="T98" fmla="*/ 37 w 94"/>
                <a:gd name="T99" fmla="*/ 62 h 64"/>
                <a:gd name="T100" fmla="*/ 42 w 94"/>
                <a:gd name="T101" fmla="*/ 64 h 64"/>
                <a:gd name="T102" fmla="*/ 46 w 94"/>
                <a:gd name="T103" fmla="*/ 64 h 64"/>
                <a:gd name="T104" fmla="*/ 52 w 94"/>
                <a:gd name="T105" fmla="*/ 62 h 64"/>
                <a:gd name="T106" fmla="*/ 56 w 94"/>
                <a:gd name="T107" fmla="*/ 62 h 64"/>
                <a:gd name="T108" fmla="*/ 62 w 94"/>
                <a:gd name="T109" fmla="*/ 62 h 64"/>
                <a:gd name="T110" fmla="*/ 66 w 94"/>
                <a:gd name="T111" fmla="*/ 62 h 64"/>
                <a:gd name="T112" fmla="*/ 72 w 94"/>
                <a:gd name="T113" fmla="*/ 60 h 64"/>
                <a:gd name="T114" fmla="*/ 76 w 94"/>
                <a:gd name="T115" fmla="*/ 58 h 64"/>
                <a:gd name="T116" fmla="*/ 82 w 94"/>
                <a:gd name="T117" fmla="*/ 57 h 64"/>
                <a:gd name="T118" fmla="*/ 86 w 94"/>
                <a:gd name="T119" fmla="*/ 55 h 64"/>
                <a:gd name="T120" fmla="*/ 92 w 94"/>
                <a:gd name="T121" fmla="*/ 53 h 64"/>
                <a:gd name="T122" fmla="*/ 92 w 94"/>
                <a:gd name="T123"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 h="64">
                  <a:moveTo>
                    <a:pt x="92" y="43"/>
                  </a:moveTo>
                  <a:lnTo>
                    <a:pt x="90" y="43"/>
                  </a:lnTo>
                  <a:lnTo>
                    <a:pt x="89" y="45"/>
                  </a:lnTo>
                  <a:lnTo>
                    <a:pt x="87" y="45"/>
                  </a:lnTo>
                  <a:lnTo>
                    <a:pt x="86" y="45"/>
                  </a:lnTo>
                  <a:lnTo>
                    <a:pt x="84" y="46"/>
                  </a:lnTo>
                  <a:lnTo>
                    <a:pt x="83" y="46"/>
                  </a:lnTo>
                  <a:lnTo>
                    <a:pt x="82" y="46"/>
                  </a:lnTo>
                  <a:lnTo>
                    <a:pt x="80" y="48"/>
                  </a:lnTo>
                  <a:lnTo>
                    <a:pt x="79" y="48"/>
                  </a:lnTo>
                  <a:lnTo>
                    <a:pt x="77" y="48"/>
                  </a:lnTo>
                  <a:lnTo>
                    <a:pt x="76" y="48"/>
                  </a:lnTo>
                  <a:lnTo>
                    <a:pt x="74" y="48"/>
                  </a:lnTo>
                  <a:lnTo>
                    <a:pt x="74" y="50"/>
                  </a:lnTo>
                  <a:lnTo>
                    <a:pt x="73" y="50"/>
                  </a:lnTo>
                  <a:lnTo>
                    <a:pt x="72" y="50"/>
                  </a:lnTo>
                  <a:lnTo>
                    <a:pt x="70" y="50"/>
                  </a:lnTo>
                  <a:lnTo>
                    <a:pt x="69" y="50"/>
                  </a:lnTo>
                  <a:lnTo>
                    <a:pt x="67" y="50"/>
                  </a:lnTo>
                  <a:lnTo>
                    <a:pt x="66" y="50"/>
                  </a:lnTo>
                  <a:lnTo>
                    <a:pt x="66" y="52"/>
                  </a:lnTo>
                  <a:lnTo>
                    <a:pt x="64" y="52"/>
                  </a:lnTo>
                  <a:lnTo>
                    <a:pt x="63" y="52"/>
                  </a:lnTo>
                  <a:lnTo>
                    <a:pt x="62" y="52"/>
                  </a:lnTo>
                  <a:lnTo>
                    <a:pt x="60" y="52"/>
                  </a:lnTo>
                  <a:lnTo>
                    <a:pt x="59" y="52"/>
                  </a:lnTo>
                  <a:lnTo>
                    <a:pt x="57" y="53"/>
                  </a:lnTo>
                  <a:lnTo>
                    <a:pt x="56" y="53"/>
                  </a:lnTo>
                  <a:lnTo>
                    <a:pt x="54" y="53"/>
                  </a:lnTo>
                  <a:lnTo>
                    <a:pt x="53" y="53"/>
                  </a:lnTo>
                  <a:lnTo>
                    <a:pt x="52" y="53"/>
                  </a:lnTo>
                  <a:lnTo>
                    <a:pt x="50" y="53"/>
                  </a:lnTo>
                  <a:lnTo>
                    <a:pt x="49" y="53"/>
                  </a:lnTo>
                  <a:lnTo>
                    <a:pt x="47" y="53"/>
                  </a:lnTo>
                  <a:lnTo>
                    <a:pt x="46" y="53"/>
                  </a:lnTo>
                  <a:lnTo>
                    <a:pt x="44" y="53"/>
                  </a:lnTo>
                  <a:lnTo>
                    <a:pt x="43" y="53"/>
                  </a:lnTo>
                  <a:lnTo>
                    <a:pt x="42" y="53"/>
                  </a:lnTo>
                  <a:lnTo>
                    <a:pt x="40" y="53"/>
                  </a:lnTo>
                  <a:lnTo>
                    <a:pt x="39" y="53"/>
                  </a:lnTo>
                  <a:lnTo>
                    <a:pt x="37" y="53"/>
                  </a:lnTo>
                  <a:lnTo>
                    <a:pt x="36" y="52"/>
                  </a:lnTo>
                  <a:lnTo>
                    <a:pt x="34" y="52"/>
                  </a:lnTo>
                  <a:lnTo>
                    <a:pt x="33" y="52"/>
                  </a:lnTo>
                  <a:lnTo>
                    <a:pt x="32" y="52"/>
                  </a:lnTo>
                  <a:lnTo>
                    <a:pt x="30" y="52"/>
                  </a:lnTo>
                  <a:lnTo>
                    <a:pt x="29" y="52"/>
                  </a:lnTo>
                  <a:lnTo>
                    <a:pt x="27" y="52"/>
                  </a:lnTo>
                  <a:lnTo>
                    <a:pt x="29" y="50"/>
                  </a:lnTo>
                  <a:lnTo>
                    <a:pt x="30" y="50"/>
                  </a:lnTo>
                  <a:lnTo>
                    <a:pt x="32" y="48"/>
                  </a:lnTo>
                  <a:lnTo>
                    <a:pt x="33" y="46"/>
                  </a:lnTo>
                  <a:lnTo>
                    <a:pt x="34" y="46"/>
                  </a:lnTo>
                  <a:lnTo>
                    <a:pt x="36" y="45"/>
                  </a:lnTo>
                  <a:lnTo>
                    <a:pt x="37" y="45"/>
                  </a:lnTo>
                  <a:lnTo>
                    <a:pt x="39" y="43"/>
                  </a:lnTo>
                  <a:lnTo>
                    <a:pt x="40" y="41"/>
                  </a:lnTo>
                  <a:lnTo>
                    <a:pt x="42" y="40"/>
                  </a:lnTo>
                  <a:lnTo>
                    <a:pt x="43" y="40"/>
                  </a:lnTo>
                  <a:lnTo>
                    <a:pt x="44" y="38"/>
                  </a:lnTo>
                  <a:lnTo>
                    <a:pt x="46" y="36"/>
                  </a:lnTo>
                  <a:lnTo>
                    <a:pt x="47" y="36"/>
                  </a:lnTo>
                  <a:lnTo>
                    <a:pt x="49" y="35"/>
                  </a:lnTo>
                  <a:lnTo>
                    <a:pt x="50" y="33"/>
                  </a:lnTo>
                  <a:lnTo>
                    <a:pt x="52" y="33"/>
                  </a:lnTo>
                  <a:lnTo>
                    <a:pt x="53" y="31"/>
                  </a:lnTo>
                  <a:lnTo>
                    <a:pt x="53" y="29"/>
                  </a:lnTo>
                  <a:lnTo>
                    <a:pt x="54" y="29"/>
                  </a:lnTo>
                  <a:lnTo>
                    <a:pt x="56" y="28"/>
                  </a:lnTo>
                  <a:lnTo>
                    <a:pt x="57" y="28"/>
                  </a:lnTo>
                  <a:lnTo>
                    <a:pt x="59" y="26"/>
                  </a:lnTo>
                  <a:lnTo>
                    <a:pt x="60" y="24"/>
                  </a:lnTo>
                  <a:lnTo>
                    <a:pt x="62" y="23"/>
                  </a:lnTo>
                  <a:lnTo>
                    <a:pt x="63" y="21"/>
                  </a:lnTo>
                  <a:lnTo>
                    <a:pt x="64" y="19"/>
                  </a:lnTo>
                  <a:lnTo>
                    <a:pt x="66" y="19"/>
                  </a:lnTo>
                  <a:lnTo>
                    <a:pt x="67" y="17"/>
                  </a:lnTo>
                  <a:lnTo>
                    <a:pt x="69" y="16"/>
                  </a:lnTo>
                  <a:lnTo>
                    <a:pt x="70" y="14"/>
                  </a:lnTo>
                  <a:lnTo>
                    <a:pt x="72" y="12"/>
                  </a:lnTo>
                  <a:lnTo>
                    <a:pt x="73" y="11"/>
                  </a:lnTo>
                  <a:lnTo>
                    <a:pt x="74" y="9"/>
                  </a:lnTo>
                  <a:lnTo>
                    <a:pt x="76" y="9"/>
                  </a:lnTo>
                  <a:lnTo>
                    <a:pt x="76" y="7"/>
                  </a:lnTo>
                  <a:lnTo>
                    <a:pt x="70" y="0"/>
                  </a:lnTo>
                  <a:lnTo>
                    <a:pt x="69" y="2"/>
                  </a:lnTo>
                  <a:lnTo>
                    <a:pt x="67" y="2"/>
                  </a:lnTo>
                  <a:lnTo>
                    <a:pt x="67" y="4"/>
                  </a:lnTo>
                  <a:lnTo>
                    <a:pt x="66" y="5"/>
                  </a:lnTo>
                  <a:lnTo>
                    <a:pt x="64" y="5"/>
                  </a:lnTo>
                  <a:lnTo>
                    <a:pt x="63" y="7"/>
                  </a:lnTo>
                  <a:lnTo>
                    <a:pt x="63" y="9"/>
                  </a:lnTo>
                  <a:lnTo>
                    <a:pt x="62" y="11"/>
                  </a:lnTo>
                  <a:lnTo>
                    <a:pt x="60" y="11"/>
                  </a:lnTo>
                  <a:lnTo>
                    <a:pt x="59" y="12"/>
                  </a:lnTo>
                  <a:lnTo>
                    <a:pt x="56" y="14"/>
                  </a:lnTo>
                  <a:lnTo>
                    <a:pt x="56" y="16"/>
                  </a:lnTo>
                  <a:lnTo>
                    <a:pt x="54" y="16"/>
                  </a:lnTo>
                  <a:lnTo>
                    <a:pt x="53" y="17"/>
                  </a:lnTo>
                  <a:lnTo>
                    <a:pt x="53" y="19"/>
                  </a:lnTo>
                  <a:lnTo>
                    <a:pt x="52" y="19"/>
                  </a:lnTo>
                  <a:lnTo>
                    <a:pt x="50" y="21"/>
                  </a:lnTo>
                  <a:lnTo>
                    <a:pt x="49" y="23"/>
                  </a:lnTo>
                  <a:lnTo>
                    <a:pt x="47" y="23"/>
                  </a:lnTo>
                  <a:lnTo>
                    <a:pt x="46" y="24"/>
                  </a:lnTo>
                  <a:lnTo>
                    <a:pt x="44" y="26"/>
                  </a:lnTo>
                  <a:lnTo>
                    <a:pt x="43" y="28"/>
                  </a:lnTo>
                  <a:lnTo>
                    <a:pt x="42" y="28"/>
                  </a:lnTo>
                  <a:lnTo>
                    <a:pt x="40" y="29"/>
                  </a:lnTo>
                  <a:lnTo>
                    <a:pt x="39" y="29"/>
                  </a:lnTo>
                  <a:lnTo>
                    <a:pt x="37" y="31"/>
                  </a:lnTo>
                  <a:lnTo>
                    <a:pt x="37" y="33"/>
                  </a:lnTo>
                  <a:lnTo>
                    <a:pt x="36" y="33"/>
                  </a:lnTo>
                  <a:lnTo>
                    <a:pt x="34" y="35"/>
                  </a:lnTo>
                  <a:lnTo>
                    <a:pt x="33" y="35"/>
                  </a:lnTo>
                  <a:lnTo>
                    <a:pt x="32" y="36"/>
                  </a:lnTo>
                  <a:lnTo>
                    <a:pt x="30" y="38"/>
                  </a:lnTo>
                  <a:lnTo>
                    <a:pt x="29" y="38"/>
                  </a:lnTo>
                  <a:lnTo>
                    <a:pt x="27" y="40"/>
                  </a:lnTo>
                  <a:lnTo>
                    <a:pt x="26" y="40"/>
                  </a:lnTo>
                  <a:lnTo>
                    <a:pt x="24" y="41"/>
                  </a:lnTo>
                  <a:lnTo>
                    <a:pt x="23" y="43"/>
                  </a:lnTo>
                  <a:lnTo>
                    <a:pt x="22" y="43"/>
                  </a:lnTo>
                  <a:lnTo>
                    <a:pt x="20" y="45"/>
                  </a:lnTo>
                  <a:lnTo>
                    <a:pt x="19" y="45"/>
                  </a:lnTo>
                  <a:lnTo>
                    <a:pt x="17" y="46"/>
                  </a:lnTo>
                  <a:lnTo>
                    <a:pt x="16" y="48"/>
                  </a:lnTo>
                  <a:lnTo>
                    <a:pt x="14" y="48"/>
                  </a:lnTo>
                  <a:lnTo>
                    <a:pt x="13" y="50"/>
                  </a:lnTo>
                  <a:lnTo>
                    <a:pt x="12" y="50"/>
                  </a:lnTo>
                  <a:lnTo>
                    <a:pt x="0" y="57"/>
                  </a:lnTo>
                  <a:lnTo>
                    <a:pt x="13" y="60"/>
                  </a:lnTo>
                  <a:lnTo>
                    <a:pt x="14" y="60"/>
                  </a:lnTo>
                  <a:lnTo>
                    <a:pt x="16" y="60"/>
                  </a:lnTo>
                  <a:lnTo>
                    <a:pt x="17" y="60"/>
                  </a:lnTo>
                  <a:lnTo>
                    <a:pt x="19" y="60"/>
                  </a:lnTo>
                  <a:lnTo>
                    <a:pt x="20" y="60"/>
                  </a:lnTo>
                  <a:lnTo>
                    <a:pt x="20" y="62"/>
                  </a:lnTo>
                  <a:lnTo>
                    <a:pt x="22" y="62"/>
                  </a:lnTo>
                  <a:lnTo>
                    <a:pt x="23" y="62"/>
                  </a:lnTo>
                  <a:lnTo>
                    <a:pt x="24" y="62"/>
                  </a:lnTo>
                  <a:lnTo>
                    <a:pt x="26" y="62"/>
                  </a:lnTo>
                  <a:lnTo>
                    <a:pt x="27" y="62"/>
                  </a:lnTo>
                  <a:lnTo>
                    <a:pt x="29" y="62"/>
                  </a:lnTo>
                  <a:lnTo>
                    <a:pt x="30" y="62"/>
                  </a:lnTo>
                  <a:lnTo>
                    <a:pt x="32" y="62"/>
                  </a:lnTo>
                  <a:lnTo>
                    <a:pt x="33" y="62"/>
                  </a:lnTo>
                  <a:lnTo>
                    <a:pt x="34" y="62"/>
                  </a:lnTo>
                  <a:lnTo>
                    <a:pt x="36" y="62"/>
                  </a:lnTo>
                  <a:lnTo>
                    <a:pt x="37" y="62"/>
                  </a:lnTo>
                  <a:lnTo>
                    <a:pt x="39" y="64"/>
                  </a:lnTo>
                  <a:lnTo>
                    <a:pt x="40" y="64"/>
                  </a:lnTo>
                  <a:lnTo>
                    <a:pt x="42" y="64"/>
                  </a:lnTo>
                  <a:lnTo>
                    <a:pt x="43" y="64"/>
                  </a:lnTo>
                  <a:lnTo>
                    <a:pt x="44" y="64"/>
                  </a:lnTo>
                  <a:lnTo>
                    <a:pt x="46" y="64"/>
                  </a:lnTo>
                  <a:lnTo>
                    <a:pt x="47" y="64"/>
                  </a:lnTo>
                  <a:lnTo>
                    <a:pt x="50" y="62"/>
                  </a:lnTo>
                  <a:lnTo>
                    <a:pt x="52" y="62"/>
                  </a:lnTo>
                  <a:lnTo>
                    <a:pt x="53" y="62"/>
                  </a:lnTo>
                  <a:lnTo>
                    <a:pt x="54" y="62"/>
                  </a:lnTo>
                  <a:lnTo>
                    <a:pt x="56" y="62"/>
                  </a:lnTo>
                  <a:lnTo>
                    <a:pt x="57" y="62"/>
                  </a:lnTo>
                  <a:lnTo>
                    <a:pt x="59" y="62"/>
                  </a:lnTo>
                  <a:lnTo>
                    <a:pt x="62" y="62"/>
                  </a:lnTo>
                  <a:lnTo>
                    <a:pt x="63" y="62"/>
                  </a:lnTo>
                  <a:lnTo>
                    <a:pt x="64" y="62"/>
                  </a:lnTo>
                  <a:lnTo>
                    <a:pt x="66" y="62"/>
                  </a:lnTo>
                  <a:lnTo>
                    <a:pt x="67" y="60"/>
                  </a:lnTo>
                  <a:lnTo>
                    <a:pt x="70" y="60"/>
                  </a:lnTo>
                  <a:lnTo>
                    <a:pt x="72" y="60"/>
                  </a:lnTo>
                  <a:lnTo>
                    <a:pt x="73" y="60"/>
                  </a:lnTo>
                  <a:lnTo>
                    <a:pt x="74" y="58"/>
                  </a:lnTo>
                  <a:lnTo>
                    <a:pt x="76" y="58"/>
                  </a:lnTo>
                  <a:lnTo>
                    <a:pt x="79" y="58"/>
                  </a:lnTo>
                  <a:lnTo>
                    <a:pt x="80" y="58"/>
                  </a:lnTo>
                  <a:lnTo>
                    <a:pt x="82" y="57"/>
                  </a:lnTo>
                  <a:lnTo>
                    <a:pt x="83" y="57"/>
                  </a:lnTo>
                  <a:lnTo>
                    <a:pt x="84" y="57"/>
                  </a:lnTo>
                  <a:lnTo>
                    <a:pt x="86" y="55"/>
                  </a:lnTo>
                  <a:lnTo>
                    <a:pt x="89" y="55"/>
                  </a:lnTo>
                  <a:lnTo>
                    <a:pt x="90" y="53"/>
                  </a:lnTo>
                  <a:lnTo>
                    <a:pt x="92" y="53"/>
                  </a:lnTo>
                  <a:lnTo>
                    <a:pt x="93" y="53"/>
                  </a:lnTo>
                  <a:lnTo>
                    <a:pt x="94" y="52"/>
                  </a:lnTo>
                  <a:lnTo>
                    <a:pt x="92"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p:nvSpPr>
          <p:spPr bwMode="auto">
            <a:xfrm>
              <a:off x="396" y="1088"/>
              <a:ext cx="82" cy="117"/>
            </a:xfrm>
            <a:custGeom>
              <a:avLst/>
              <a:gdLst>
                <a:gd name="T0" fmla="*/ 72 w 82"/>
                <a:gd name="T1" fmla="*/ 20 h 117"/>
                <a:gd name="T2" fmla="*/ 69 w 82"/>
                <a:gd name="T3" fmla="*/ 26 h 117"/>
                <a:gd name="T4" fmla="*/ 64 w 82"/>
                <a:gd name="T5" fmla="*/ 31 h 117"/>
                <a:gd name="T6" fmla="*/ 62 w 82"/>
                <a:gd name="T7" fmla="*/ 36 h 117"/>
                <a:gd name="T8" fmla="*/ 57 w 82"/>
                <a:gd name="T9" fmla="*/ 41 h 117"/>
                <a:gd name="T10" fmla="*/ 54 w 82"/>
                <a:gd name="T11" fmla="*/ 46 h 117"/>
                <a:gd name="T12" fmla="*/ 50 w 82"/>
                <a:gd name="T13" fmla="*/ 51 h 117"/>
                <a:gd name="T14" fmla="*/ 44 w 82"/>
                <a:gd name="T15" fmla="*/ 58 h 117"/>
                <a:gd name="T16" fmla="*/ 40 w 82"/>
                <a:gd name="T17" fmla="*/ 63 h 117"/>
                <a:gd name="T18" fmla="*/ 36 w 82"/>
                <a:gd name="T19" fmla="*/ 69 h 117"/>
                <a:gd name="T20" fmla="*/ 30 w 82"/>
                <a:gd name="T21" fmla="*/ 76 h 117"/>
                <a:gd name="T22" fmla="*/ 23 w 82"/>
                <a:gd name="T23" fmla="*/ 82 h 117"/>
                <a:gd name="T24" fmla="*/ 20 w 82"/>
                <a:gd name="T25" fmla="*/ 82 h 117"/>
                <a:gd name="T26" fmla="*/ 22 w 82"/>
                <a:gd name="T27" fmla="*/ 76 h 117"/>
                <a:gd name="T28" fmla="*/ 24 w 82"/>
                <a:gd name="T29" fmla="*/ 69 h 117"/>
                <a:gd name="T30" fmla="*/ 26 w 82"/>
                <a:gd name="T31" fmla="*/ 62 h 117"/>
                <a:gd name="T32" fmla="*/ 27 w 82"/>
                <a:gd name="T33" fmla="*/ 55 h 117"/>
                <a:gd name="T34" fmla="*/ 30 w 82"/>
                <a:gd name="T35" fmla="*/ 48 h 117"/>
                <a:gd name="T36" fmla="*/ 32 w 82"/>
                <a:gd name="T37" fmla="*/ 41 h 117"/>
                <a:gd name="T38" fmla="*/ 33 w 82"/>
                <a:gd name="T39" fmla="*/ 34 h 117"/>
                <a:gd name="T40" fmla="*/ 34 w 82"/>
                <a:gd name="T41" fmla="*/ 27 h 117"/>
                <a:gd name="T42" fmla="*/ 36 w 82"/>
                <a:gd name="T43" fmla="*/ 20 h 117"/>
                <a:gd name="T44" fmla="*/ 37 w 82"/>
                <a:gd name="T45" fmla="*/ 14 h 117"/>
                <a:gd name="T46" fmla="*/ 39 w 82"/>
                <a:gd name="T47" fmla="*/ 8 h 117"/>
                <a:gd name="T48" fmla="*/ 40 w 82"/>
                <a:gd name="T49" fmla="*/ 2 h 117"/>
                <a:gd name="T50" fmla="*/ 32 w 82"/>
                <a:gd name="T51" fmla="*/ 3 h 117"/>
                <a:gd name="T52" fmla="*/ 30 w 82"/>
                <a:gd name="T53" fmla="*/ 10 h 117"/>
                <a:gd name="T54" fmla="*/ 29 w 82"/>
                <a:gd name="T55" fmla="*/ 17 h 117"/>
                <a:gd name="T56" fmla="*/ 26 w 82"/>
                <a:gd name="T57" fmla="*/ 22 h 117"/>
                <a:gd name="T58" fmla="*/ 24 w 82"/>
                <a:gd name="T59" fmla="*/ 31 h 117"/>
                <a:gd name="T60" fmla="*/ 23 w 82"/>
                <a:gd name="T61" fmla="*/ 38 h 117"/>
                <a:gd name="T62" fmla="*/ 22 w 82"/>
                <a:gd name="T63" fmla="*/ 46 h 117"/>
                <a:gd name="T64" fmla="*/ 19 w 82"/>
                <a:gd name="T65" fmla="*/ 55 h 117"/>
                <a:gd name="T66" fmla="*/ 17 w 82"/>
                <a:gd name="T67" fmla="*/ 62 h 117"/>
                <a:gd name="T68" fmla="*/ 14 w 82"/>
                <a:gd name="T69" fmla="*/ 70 h 117"/>
                <a:gd name="T70" fmla="*/ 12 w 82"/>
                <a:gd name="T71" fmla="*/ 79 h 117"/>
                <a:gd name="T72" fmla="*/ 10 w 82"/>
                <a:gd name="T73" fmla="*/ 88 h 117"/>
                <a:gd name="T74" fmla="*/ 7 w 82"/>
                <a:gd name="T75" fmla="*/ 94 h 117"/>
                <a:gd name="T76" fmla="*/ 0 w 82"/>
                <a:gd name="T77" fmla="*/ 117 h 117"/>
                <a:gd name="T78" fmla="*/ 14 w 82"/>
                <a:gd name="T79" fmla="*/ 103 h 117"/>
                <a:gd name="T80" fmla="*/ 20 w 82"/>
                <a:gd name="T81" fmla="*/ 98 h 117"/>
                <a:gd name="T82" fmla="*/ 24 w 82"/>
                <a:gd name="T83" fmla="*/ 94 h 117"/>
                <a:gd name="T84" fmla="*/ 30 w 82"/>
                <a:gd name="T85" fmla="*/ 89 h 117"/>
                <a:gd name="T86" fmla="*/ 34 w 82"/>
                <a:gd name="T87" fmla="*/ 84 h 117"/>
                <a:gd name="T88" fmla="*/ 40 w 82"/>
                <a:gd name="T89" fmla="*/ 79 h 117"/>
                <a:gd name="T90" fmla="*/ 46 w 82"/>
                <a:gd name="T91" fmla="*/ 72 h 117"/>
                <a:gd name="T92" fmla="*/ 52 w 82"/>
                <a:gd name="T93" fmla="*/ 65 h 117"/>
                <a:gd name="T94" fmla="*/ 56 w 82"/>
                <a:gd name="T95" fmla="*/ 58 h 117"/>
                <a:gd name="T96" fmla="*/ 63 w 82"/>
                <a:gd name="T97" fmla="*/ 50 h 117"/>
                <a:gd name="T98" fmla="*/ 67 w 82"/>
                <a:gd name="T99" fmla="*/ 43 h 117"/>
                <a:gd name="T100" fmla="*/ 74 w 82"/>
                <a:gd name="T101" fmla="*/ 34 h 117"/>
                <a:gd name="T102" fmla="*/ 79 w 82"/>
                <a:gd name="T103"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17">
                  <a:moveTo>
                    <a:pt x="74" y="17"/>
                  </a:moveTo>
                  <a:lnTo>
                    <a:pt x="74" y="17"/>
                  </a:lnTo>
                  <a:lnTo>
                    <a:pt x="73" y="19"/>
                  </a:lnTo>
                  <a:lnTo>
                    <a:pt x="72" y="20"/>
                  </a:lnTo>
                  <a:lnTo>
                    <a:pt x="72" y="22"/>
                  </a:lnTo>
                  <a:lnTo>
                    <a:pt x="70" y="22"/>
                  </a:lnTo>
                  <a:lnTo>
                    <a:pt x="70" y="24"/>
                  </a:lnTo>
                  <a:lnTo>
                    <a:pt x="69" y="26"/>
                  </a:lnTo>
                  <a:lnTo>
                    <a:pt x="67" y="27"/>
                  </a:lnTo>
                  <a:lnTo>
                    <a:pt x="67" y="29"/>
                  </a:lnTo>
                  <a:lnTo>
                    <a:pt x="66" y="29"/>
                  </a:lnTo>
                  <a:lnTo>
                    <a:pt x="64" y="31"/>
                  </a:lnTo>
                  <a:lnTo>
                    <a:pt x="64" y="32"/>
                  </a:lnTo>
                  <a:lnTo>
                    <a:pt x="63" y="34"/>
                  </a:lnTo>
                  <a:lnTo>
                    <a:pt x="63" y="36"/>
                  </a:lnTo>
                  <a:lnTo>
                    <a:pt x="62" y="36"/>
                  </a:lnTo>
                  <a:lnTo>
                    <a:pt x="60" y="38"/>
                  </a:lnTo>
                  <a:lnTo>
                    <a:pt x="60" y="39"/>
                  </a:lnTo>
                  <a:lnTo>
                    <a:pt x="59" y="41"/>
                  </a:lnTo>
                  <a:lnTo>
                    <a:pt x="57" y="41"/>
                  </a:lnTo>
                  <a:lnTo>
                    <a:pt x="57" y="43"/>
                  </a:lnTo>
                  <a:lnTo>
                    <a:pt x="56" y="45"/>
                  </a:lnTo>
                  <a:lnTo>
                    <a:pt x="54" y="45"/>
                  </a:lnTo>
                  <a:lnTo>
                    <a:pt x="54" y="46"/>
                  </a:lnTo>
                  <a:lnTo>
                    <a:pt x="53" y="48"/>
                  </a:lnTo>
                  <a:lnTo>
                    <a:pt x="52" y="48"/>
                  </a:lnTo>
                  <a:lnTo>
                    <a:pt x="52" y="50"/>
                  </a:lnTo>
                  <a:lnTo>
                    <a:pt x="50" y="51"/>
                  </a:lnTo>
                  <a:lnTo>
                    <a:pt x="49" y="53"/>
                  </a:lnTo>
                  <a:lnTo>
                    <a:pt x="47" y="55"/>
                  </a:lnTo>
                  <a:lnTo>
                    <a:pt x="46" y="57"/>
                  </a:lnTo>
                  <a:lnTo>
                    <a:pt x="44" y="58"/>
                  </a:lnTo>
                  <a:lnTo>
                    <a:pt x="44" y="60"/>
                  </a:lnTo>
                  <a:lnTo>
                    <a:pt x="43" y="60"/>
                  </a:lnTo>
                  <a:lnTo>
                    <a:pt x="42" y="62"/>
                  </a:lnTo>
                  <a:lnTo>
                    <a:pt x="40" y="63"/>
                  </a:lnTo>
                  <a:lnTo>
                    <a:pt x="39" y="65"/>
                  </a:lnTo>
                  <a:lnTo>
                    <a:pt x="37" y="67"/>
                  </a:lnTo>
                  <a:lnTo>
                    <a:pt x="36" y="67"/>
                  </a:lnTo>
                  <a:lnTo>
                    <a:pt x="36" y="69"/>
                  </a:lnTo>
                  <a:lnTo>
                    <a:pt x="34" y="70"/>
                  </a:lnTo>
                  <a:lnTo>
                    <a:pt x="33" y="72"/>
                  </a:lnTo>
                  <a:lnTo>
                    <a:pt x="32" y="74"/>
                  </a:lnTo>
                  <a:lnTo>
                    <a:pt x="30" y="76"/>
                  </a:lnTo>
                  <a:lnTo>
                    <a:pt x="29" y="77"/>
                  </a:lnTo>
                  <a:lnTo>
                    <a:pt x="26" y="79"/>
                  </a:lnTo>
                  <a:lnTo>
                    <a:pt x="24" y="81"/>
                  </a:lnTo>
                  <a:lnTo>
                    <a:pt x="23" y="82"/>
                  </a:lnTo>
                  <a:lnTo>
                    <a:pt x="22" y="84"/>
                  </a:lnTo>
                  <a:lnTo>
                    <a:pt x="20" y="86"/>
                  </a:lnTo>
                  <a:lnTo>
                    <a:pt x="20" y="84"/>
                  </a:lnTo>
                  <a:lnTo>
                    <a:pt x="20" y="82"/>
                  </a:lnTo>
                  <a:lnTo>
                    <a:pt x="22" y="81"/>
                  </a:lnTo>
                  <a:lnTo>
                    <a:pt x="22" y="79"/>
                  </a:lnTo>
                  <a:lnTo>
                    <a:pt x="22" y="77"/>
                  </a:lnTo>
                  <a:lnTo>
                    <a:pt x="22" y="76"/>
                  </a:lnTo>
                  <a:lnTo>
                    <a:pt x="23" y="74"/>
                  </a:lnTo>
                  <a:lnTo>
                    <a:pt x="23" y="72"/>
                  </a:lnTo>
                  <a:lnTo>
                    <a:pt x="23" y="70"/>
                  </a:lnTo>
                  <a:lnTo>
                    <a:pt x="24" y="69"/>
                  </a:lnTo>
                  <a:lnTo>
                    <a:pt x="24" y="67"/>
                  </a:lnTo>
                  <a:lnTo>
                    <a:pt x="24" y="65"/>
                  </a:lnTo>
                  <a:lnTo>
                    <a:pt x="26" y="63"/>
                  </a:lnTo>
                  <a:lnTo>
                    <a:pt x="26" y="62"/>
                  </a:lnTo>
                  <a:lnTo>
                    <a:pt x="26" y="60"/>
                  </a:lnTo>
                  <a:lnTo>
                    <a:pt x="27" y="58"/>
                  </a:lnTo>
                  <a:lnTo>
                    <a:pt x="27" y="57"/>
                  </a:lnTo>
                  <a:lnTo>
                    <a:pt x="27" y="55"/>
                  </a:lnTo>
                  <a:lnTo>
                    <a:pt x="29" y="53"/>
                  </a:lnTo>
                  <a:lnTo>
                    <a:pt x="29" y="51"/>
                  </a:lnTo>
                  <a:lnTo>
                    <a:pt x="29" y="50"/>
                  </a:lnTo>
                  <a:lnTo>
                    <a:pt x="30" y="48"/>
                  </a:lnTo>
                  <a:lnTo>
                    <a:pt x="30" y="46"/>
                  </a:lnTo>
                  <a:lnTo>
                    <a:pt x="30" y="45"/>
                  </a:lnTo>
                  <a:lnTo>
                    <a:pt x="30" y="43"/>
                  </a:lnTo>
                  <a:lnTo>
                    <a:pt x="32" y="41"/>
                  </a:lnTo>
                  <a:lnTo>
                    <a:pt x="32" y="39"/>
                  </a:lnTo>
                  <a:lnTo>
                    <a:pt x="32" y="38"/>
                  </a:lnTo>
                  <a:lnTo>
                    <a:pt x="33" y="36"/>
                  </a:lnTo>
                  <a:lnTo>
                    <a:pt x="33" y="34"/>
                  </a:lnTo>
                  <a:lnTo>
                    <a:pt x="33" y="32"/>
                  </a:lnTo>
                  <a:lnTo>
                    <a:pt x="34" y="31"/>
                  </a:lnTo>
                  <a:lnTo>
                    <a:pt x="34" y="29"/>
                  </a:lnTo>
                  <a:lnTo>
                    <a:pt x="34" y="27"/>
                  </a:lnTo>
                  <a:lnTo>
                    <a:pt x="34" y="26"/>
                  </a:lnTo>
                  <a:lnTo>
                    <a:pt x="36" y="24"/>
                  </a:lnTo>
                  <a:lnTo>
                    <a:pt x="36" y="22"/>
                  </a:lnTo>
                  <a:lnTo>
                    <a:pt x="36" y="20"/>
                  </a:lnTo>
                  <a:lnTo>
                    <a:pt x="36" y="19"/>
                  </a:lnTo>
                  <a:lnTo>
                    <a:pt x="37" y="17"/>
                  </a:lnTo>
                  <a:lnTo>
                    <a:pt x="37" y="15"/>
                  </a:lnTo>
                  <a:lnTo>
                    <a:pt x="37" y="14"/>
                  </a:lnTo>
                  <a:lnTo>
                    <a:pt x="37" y="12"/>
                  </a:lnTo>
                  <a:lnTo>
                    <a:pt x="39" y="12"/>
                  </a:lnTo>
                  <a:lnTo>
                    <a:pt x="39" y="10"/>
                  </a:lnTo>
                  <a:lnTo>
                    <a:pt x="39" y="8"/>
                  </a:lnTo>
                  <a:lnTo>
                    <a:pt x="40" y="7"/>
                  </a:lnTo>
                  <a:lnTo>
                    <a:pt x="40" y="5"/>
                  </a:lnTo>
                  <a:lnTo>
                    <a:pt x="40" y="3"/>
                  </a:lnTo>
                  <a:lnTo>
                    <a:pt x="40" y="2"/>
                  </a:lnTo>
                  <a:lnTo>
                    <a:pt x="33" y="0"/>
                  </a:lnTo>
                  <a:lnTo>
                    <a:pt x="32" y="0"/>
                  </a:lnTo>
                  <a:lnTo>
                    <a:pt x="32" y="2"/>
                  </a:lnTo>
                  <a:lnTo>
                    <a:pt x="32" y="3"/>
                  </a:lnTo>
                  <a:lnTo>
                    <a:pt x="30" y="5"/>
                  </a:lnTo>
                  <a:lnTo>
                    <a:pt x="30" y="7"/>
                  </a:lnTo>
                  <a:lnTo>
                    <a:pt x="30" y="8"/>
                  </a:lnTo>
                  <a:lnTo>
                    <a:pt x="30" y="10"/>
                  </a:lnTo>
                  <a:lnTo>
                    <a:pt x="29" y="12"/>
                  </a:lnTo>
                  <a:lnTo>
                    <a:pt x="29" y="14"/>
                  </a:lnTo>
                  <a:lnTo>
                    <a:pt x="29" y="15"/>
                  </a:lnTo>
                  <a:lnTo>
                    <a:pt x="29" y="17"/>
                  </a:lnTo>
                  <a:lnTo>
                    <a:pt x="27" y="17"/>
                  </a:lnTo>
                  <a:lnTo>
                    <a:pt x="27" y="19"/>
                  </a:lnTo>
                  <a:lnTo>
                    <a:pt x="27" y="20"/>
                  </a:lnTo>
                  <a:lnTo>
                    <a:pt x="26" y="22"/>
                  </a:lnTo>
                  <a:lnTo>
                    <a:pt x="26" y="24"/>
                  </a:lnTo>
                  <a:lnTo>
                    <a:pt x="26" y="26"/>
                  </a:lnTo>
                  <a:lnTo>
                    <a:pt x="24" y="27"/>
                  </a:lnTo>
                  <a:lnTo>
                    <a:pt x="24" y="31"/>
                  </a:lnTo>
                  <a:lnTo>
                    <a:pt x="24" y="32"/>
                  </a:lnTo>
                  <a:lnTo>
                    <a:pt x="24" y="34"/>
                  </a:lnTo>
                  <a:lnTo>
                    <a:pt x="23" y="36"/>
                  </a:lnTo>
                  <a:lnTo>
                    <a:pt x="23" y="38"/>
                  </a:lnTo>
                  <a:lnTo>
                    <a:pt x="23" y="39"/>
                  </a:lnTo>
                  <a:lnTo>
                    <a:pt x="22" y="41"/>
                  </a:lnTo>
                  <a:lnTo>
                    <a:pt x="22" y="43"/>
                  </a:lnTo>
                  <a:lnTo>
                    <a:pt x="22" y="46"/>
                  </a:lnTo>
                  <a:lnTo>
                    <a:pt x="20" y="48"/>
                  </a:lnTo>
                  <a:lnTo>
                    <a:pt x="20" y="50"/>
                  </a:lnTo>
                  <a:lnTo>
                    <a:pt x="19" y="51"/>
                  </a:lnTo>
                  <a:lnTo>
                    <a:pt x="19" y="55"/>
                  </a:lnTo>
                  <a:lnTo>
                    <a:pt x="19" y="57"/>
                  </a:lnTo>
                  <a:lnTo>
                    <a:pt x="17" y="58"/>
                  </a:lnTo>
                  <a:lnTo>
                    <a:pt x="17" y="60"/>
                  </a:lnTo>
                  <a:lnTo>
                    <a:pt x="17" y="62"/>
                  </a:lnTo>
                  <a:lnTo>
                    <a:pt x="16" y="65"/>
                  </a:lnTo>
                  <a:lnTo>
                    <a:pt x="16" y="67"/>
                  </a:lnTo>
                  <a:lnTo>
                    <a:pt x="14" y="69"/>
                  </a:lnTo>
                  <a:lnTo>
                    <a:pt x="14" y="70"/>
                  </a:lnTo>
                  <a:lnTo>
                    <a:pt x="14" y="72"/>
                  </a:lnTo>
                  <a:lnTo>
                    <a:pt x="13" y="76"/>
                  </a:lnTo>
                  <a:lnTo>
                    <a:pt x="13" y="77"/>
                  </a:lnTo>
                  <a:lnTo>
                    <a:pt x="12" y="79"/>
                  </a:lnTo>
                  <a:lnTo>
                    <a:pt x="12" y="81"/>
                  </a:lnTo>
                  <a:lnTo>
                    <a:pt x="12" y="82"/>
                  </a:lnTo>
                  <a:lnTo>
                    <a:pt x="10" y="84"/>
                  </a:lnTo>
                  <a:lnTo>
                    <a:pt x="10" y="88"/>
                  </a:lnTo>
                  <a:lnTo>
                    <a:pt x="9" y="89"/>
                  </a:lnTo>
                  <a:lnTo>
                    <a:pt x="9" y="91"/>
                  </a:lnTo>
                  <a:lnTo>
                    <a:pt x="9" y="93"/>
                  </a:lnTo>
                  <a:lnTo>
                    <a:pt x="7" y="94"/>
                  </a:lnTo>
                  <a:lnTo>
                    <a:pt x="7" y="98"/>
                  </a:lnTo>
                  <a:lnTo>
                    <a:pt x="6" y="98"/>
                  </a:lnTo>
                  <a:lnTo>
                    <a:pt x="6" y="100"/>
                  </a:lnTo>
                  <a:lnTo>
                    <a:pt x="0" y="117"/>
                  </a:lnTo>
                  <a:lnTo>
                    <a:pt x="13" y="107"/>
                  </a:lnTo>
                  <a:lnTo>
                    <a:pt x="13" y="105"/>
                  </a:lnTo>
                  <a:lnTo>
                    <a:pt x="14" y="105"/>
                  </a:lnTo>
                  <a:lnTo>
                    <a:pt x="14" y="103"/>
                  </a:lnTo>
                  <a:lnTo>
                    <a:pt x="16" y="103"/>
                  </a:lnTo>
                  <a:lnTo>
                    <a:pt x="17" y="101"/>
                  </a:lnTo>
                  <a:lnTo>
                    <a:pt x="19" y="100"/>
                  </a:lnTo>
                  <a:lnTo>
                    <a:pt x="20" y="98"/>
                  </a:lnTo>
                  <a:lnTo>
                    <a:pt x="22" y="98"/>
                  </a:lnTo>
                  <a:lnTo>
                    <a:pt x="23" y="96"/>
                  </a:lnTo>
                  <a:lnTo>
                    <a:pt x="23" y="94"/>
                  </a:lnTo>
                  <a:lnTo>
                    <a:pt x="24" y="94"/>
                  </a:lnTo>
                  <a:lnTo>
                    <a:pt x="26" y="93"/>
                  </a:lnTo>
                  <a:lnTo>
                    <a:pt x="29" y="91"/>
                  </a:lnTo>
                  <a:lnTo>
                    <a:pt x="29" y="89"/>
                  </a:lnTo>
                  <a:lnTo>
                    <a:pt x="30" y="89"/>
                  </a:lnTo>
                  <a:lnTo>
                    <a:pt x="32" y="88"/>
                  </a:lnTo>
                  <a:lnTo>
                    <a:pt x="33" y="86"/>
                  </a:lnTo>
                  <a:lnTo>
                    <a:pt x="33" y="84"/>
                  </a:lnTo>
                  <a:lnTo>
                    <a:pt x="34" y="84"/>
                  </a:lnTo>
                  <a:lnTo>
                    <a:pt x="36" y="82"/>
                  </a:lnTo>
                  <a:lnTo>
                    <a:pt x="37" y="81"/>
                  </a:lnTo>
                  <a:lnTo>
                    <a:pt x="39" y="79"/>
                  </a:lnTo>
                  <a:lnTo>
                    <a:pt x="40" y="79"/>
                  </a:lnTo>
                  <a:lnTo>
                    <a:pt x="42" y="76"/>
                  </a:lnTo>
                  <a:lnTo>
                    <a:pt x="43" y="76"/>
                  </a:lnTo>
                  <a:lnTo>
                    <a:pt x="44" y="74"/>
                  </a:lnTo>
                  <a:lnTo>
                    <a:pt x="46" y="72"/>
                  </a:lnTo>
                  <a:lnTo>
                    <a:pt x="47" y="70"/>
                  </a:lnTo>
                  <a:lnTo>
                    <a:pt x="49" y="69"/>
                  </a:lnTo>
                  <a:lnTo>
                    <a:pt x="49" y="67"/>
                  </a:lnTo>
                  <a:lnTo>
                    <a:pt x="52" y="65"/>
                  </a:lnTo>
                  <a:lnTo>
                    <a:pt x="52" y="63"/>
                  </a:lnTo>
                  <a:lnTo>
                    <a:pt x="54" y="62"/>
                  </a:lnTo>
                  <a:lnTo>
                    <a:pt x="56" y="60"/>
                  </a:lnTo>
                  <a:lnTo>
                    <a:pt x="56" y="58"/>
                  </a:lnTo>
                  <a:lnTo>
                    <a:pt x="57" y="57"/>
                  </a:lnTo>
                  <a:lnTo>
                    <a:pt x="60" y="55"/>
                  </a:lnTo>
                  <a:lnTo>
                    <a:pt x="60" y="53"/>
                  </a:lnTo>
                  <a:lnTo>
                    <a:pt x="63" y="50"/>
                  </a:lnTo>
                  <a:lnTo>
                    <a:pt x="63" y="48"/>
                  </a:lnTo>
                  <a:lnTo>
                    <a:pt x="64" y="46"/>
                  </a:lnTo>
                  <a:lnTo>
                    <a:pt x="67" y="45"/>
                  </a:lnTo>
                  <a:lnTo>
                    <a:pt x="67" y="43"/>
                  </a:lnTo>
                  <a:lnTo>
                    <a:pt x="70" y="41"/>
                  </a:lnTo>
                  <a:lnTo>
                    <a:pt x="72" y="39"/>
                  </a:lnTo>
                  <a:lnTo>
                    <a:pt x="73" y="36"/>
                  </a:lnTo>
                  <a:lnTo>
                    <a:pt x="74" y="34"/>
                  </a:lnTo>
                  <a:lnTo>
                    <a:pt x="74" y="32"/>
                  </a:lnTo>
                  <a:lnTo>
                    <a:pt x="76" y="31"/>
                  </a:lnTo>
                  <a:lnTo>
                    <a:pt x="79" y="27"/>
                  </a:lnTo>
                  <a:lnTo>
                    <a:pt x="79" y="26"/>
                  </a:lnTo>
                  <a:lnTo>
                    <a:pt x="80" y="24"/>
                  </a:lnTo>
                  <a:lnTo>
                    <a:pt x="82" y="22"/>
                  </a:lnTo>
                  <a:lnTo>
                    <a:pt x="74" y="1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p:nvSpPr>
          <p:spPr bwMode="auto">
            <a:xfrm>
              <a:off x="506" y="1108"/>
              <a:ext cx="66" cy="121"/>
            </a:xfrm>
            <a:custGeom>
              <a:avLst/>
              <a:gdLst>
                <a:gd name="T0" fmla="*/ 64 w 66"/>
                <a:gd name="T1" fmla="*/ 102 h 121"/>
                <a:gd name="T2" fmla="*/ 62 w 66"/>
                <a:gd name="T3" fmla="*/ 97 h 121"/>
                <a:gd name="T4" fmla="*/ 62 w 66"/>
                <a:gd name="T5" fmla="*/ 90 h 121"/>
                <a:gd name="T6" fmla="*/ 62 w 66"/>
                <a:gd name="T7" fmla="*/ 83 h 121"/>
                <a:gd name="T8" fmla="*/ 61 w 66"/>
                <a:gd name="T9" fmla="*/ 74 h 121"/>
                <a:gd name="T10" fmla="*/ 61 w 66"/>
                <a:gd name="T11" fmla="*/ 67 h 121"/>
                <a:gd name="T12" fmla="*/ 59 w 66"/>
                <a:gd name="T13" fmla="*/ 59 h 121"/>
                <a:gd name="T14" fmla="*/ 59 w 66"/>
                <a:gd name="T15" fmla="*/ 50 h 121"/>
                <a:gd name="T16" fmla="*/ 59 w 66"/>
                <a:gd name="T17" fmla="*/ 42 h 121"/>
                <a:gd name="T18" fmla="*/ 59 w 66"/>
                <a:gd name="T19" fmla="*/ 33 h 121"/>
                <a:gd name="T20" fmla="*/ 59 w 66"/>
                <a:gd name="T21" fmla="*/ 24 h 121"/>
                <a:gd name="T22" fmla="*/ 59 w 66"/>
                <a:gd name="T23" fmla="*/ 16 h 121"/>
                <a:gd name="T24" fmla="*/ 59 w 66"/>
                <a:gd name="T25" fmla="*/ 9 h 121"/>
                <a:gd name="T26" fmla="*/ 61 w 66"/>
                <a:gd name="T27" fmla="*/ 2 h 121"/>
                <a:gd name="T28" fmla="*/ 51 w 66"/>
                <a:gd name="T29" fmla="*/ 4 h 121"/>
                <a:gd name="T30" fmla="*/ 51 w 66"/>
                <a:gd name="T31" fmla="*/ 11 h 121"/>
                <a:gd name="T32" fmla="*/ 49 w 66"/>
                <a:gd name="T33" fmla="*/ 18 h 121"/>
                <a:gd name="T34" fmla="*/ 49 w 66"/>
                <a:gd name="T35" fmla="*/ 24 h 121"/>
                <a:gd name="T36" fmla="*/ 49 w 66"/>
                <a:gd name="T37" fmla="*/ 31 h 121"/>
                <a:gd name="T38" fmla="*/ 49 w 66"/>
                <a:gd name="T39" fmla="*/ 38 h 121"/>
                <a:gd name="T40" fmla="*/ 51 w 66"/>
                <a:gd name="T41" fmla="*/ 45 h 121"/>
                <a:gd name="T42" fmla="*/ 51 w 66"/>
                <a:gd name="T43" fmla="*/ 52 h 121"/>
                <a:gd name="T44" fmla="*/ 51 w 66"/>
                <a:gd name="T45" fmla="*/ 59 h 121"/>
                <a:gd name="T46" fmla="*/ 51 w 66"/>
                <a:gd name="T47" fmla="*/ 66 h 121"/>
                <a:gd name="T48" fmla="*/ 52 w 66"/>
                <a:gd name="T49" fmla="*/ 73 h 121"/>
                <a:gd name="T50" fmla="*/ 52 w 66"/>
                <a:gd name="T51" fmla="*/ 79 h 121"/>
                <a:gd name="T52" fmla="*/ 53 w 66"/>
                <a:gd name="T53" fmla="*/ 86 h 121"/>
                <a:gd name="T54" fmla="*/ 52 w 66"/>
                <a:gd name="T55" fmla="*/ 90 h 121"/>
                <a:gd name="T56" fmla="*/ 48 w 66"/>
                <a:gd name="T57" fmla="*/ 83 h 121"/>
                <a:gd name="T58" fmla="*/ 42 w 66"/>
                <a:gd name="T59" fmla="*/ 76 h 121"/>
                <a:gd name="T60" fmla="*/ 38 w 66"/>
                <a:gd name="T61" fmla="*/ 69 h 121"/>
                <a:gd name="T62" fmla="*/ 33 w 66"/>
                <a:gd name="T63" fmla="*/ 61 h 121"/>
                <a:gd name="T64" fmla="*/ 30 w 66"/>
                <a:gd name="T65" fmla="*/ 54 h 121"/>
                <a:gd name="T66" fmla="*/ 26 w 66"/>
                <a:gd name="T67" fmla="*/ 47 h 121"/>
                <a:gd name="T68" fmla="*/ 23 w 66"/>
                <a:gd name="T69" fmla="*/ 40 h 121"/>
                <a:gd name="T70" fmla="*/ 20 w 66"/>
                <a:gd name="T71" fmla="*/ 33 h 121"/>
                <a:gd name="T72" fmla="*/ 18 w 66"/>
                <a:gd name="T73" fmla="*/ 26 h 121"/>
                <a:gd name="T74" fmla="*/ 15 w 66"/>
                <a:gd name="T75" fmla="*/ 21 h 121"/>
                <a:gd name="T76" fmla="*/ 13 w 66"/>
                <a:gd name="T77" fmla="*/ 16 h 121"/>
                <a:gd name="T78" fmla="*/ 10 w 66"/>
                <a:gd name="T79" fmla="*/ 11 h 121"/>
                <a:gd name="T80" fmla="*/ 9 w 66"/>
                <a:gd name="T81" fmla="*/ 5 h 121"/>
                <a:gd name="T82" fmla="*/ 2 w 66"/>
                <a:gd name="T83" fmla="*/ 11 h 121"/>
                <a:gd name="T84" fmla="*/ 3 w 66"/>
                <a:gd name="T85" fmla="*/ 18 h 121"/>
                <a:gd name="T86" fmla="*/ 6 w 66"/>
                <a:gd name="T87" fmla="*/ 23 h 121"/>
                <a:gd name="T88" fmla="*/ 9 w 66"/>
                <a:gd name="T89" fmla="*/ 30 h 121"/>
                <a:gd name="T90" fmla="*/ 12 w 66"/>
                <a:gd name="T91" fmla="*/ 36 h 121"/>
                <a:gd name="T92" fmla="*/ 15 w 66"/>
                <a:gd name="T93" fmla="*/ 43 h 121"/>
                <a:gd name="T94" fmla="*/ 19 w 66"/>
                <a:gd name="T95" fmla="*/ 52 h 121"/>
                <a:gd name="T96" fmla="*/ 23 w 66"/>
                <a:gd name="T97" fmla="*/ 61 h 121"/>
                <a:gd name="T98" fmla="*/ 28 w 66"/>
                <a:gd name="T99" fmla="*/ 69 h 121"/>
                <a:gd name="T100" fmla="*/ 32 w 66"/>
                <a:gd name="T101" fmla="*/ 78 h 121"/>
                <a:gd name="T102" fmla="*/ 38 w 66"/>
                <a:gd name="T103" fmla="*/ 85 h 121"/>
                <a:gd name="T104" fmla="*/ 42 w 66"/>
                <a:gd name="T105" fmla="*/ 93 h 121"/>
                <a:gd name="T106" fmla="*/ 49 w 66"/>
                <a:gd name="T107" fmla="*/ 100 h 121"/>
                <a:gd name="T108" fmla="*/ 55 w 66"/>
                <a:gd name="T10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121">
                  <a:moveTo>
                    <a:pt x="64" y="105"/>
                  </a:moveTo>
                  <a:lnTo>
                    <a:pt x="64" y="105"/>
                  </a:lnTo>
                  <a:lnTo>
                    <a:pt x="64" y="104"/>
                  </a:lnTo>
                  <a:lnTo>
                    <a:pt x="64" y="102"/>
                  </a:lnTo>
                  <a:lnTo>
                    <a:pt x="64" y="100"/>
                  </a:lnTo>
                  <a:lnTo>
                    <a:pt x="64" y="98"/>
                  </a:lnTo>
                  <a:lnTo>
                    <a:pt x="62" y="98"/>
                  </a:lnTo>
                  <a:lnTo>
                    <a:pt x="62" y="97"/>
                  </a:lnTo>
                  <a:lnTo>
                    <a:pt x="62" y="95"/>
                  </a:lnTo>
                  <a:lnTo>
                    <a:pt x="62" y="93"/>
                  </a:lnTo>
                  <a:lnTo>
                    <a:pt x="62" y="91"/>
                  </a:lnTo>
                  <a:lnTo>
                    <a:pt x="62" y="90"/>
                  </a:lnTo>
                  <a:lnTo>
                    <a:pt x="62" y="88"/>
                  </a:lnTo>
                  <a:lnTo>
                    <a:pt x="62" y="86"/>
                  </a:lnTo>
                  <a:lnTo>
                    <a:pt x="62" y="85"/>
                  </a:lnTo>
                  <a:lnTo>
                    <a:pt x="62" y="83"/>
                  </a:lnTo>
                  <a:lnTo>
                    <a:pt x="61" y="79"/>
                  </a:lnTo>
                  <a:lnTo>
                    <a:pt x="61" y="78"/>
                  </a:lnTo>
                  <a:lnTo>
                    <a:pt x="61" y="76"/>
                  </a:lnTo>
                  <a:lnTo>
                    <a:pt x="61" y="74"/>
                  </a:lnTo>
                  <a:lnTo>
                    <a:pt x="61" y="73"/>
                  </a:lnTo>
                  <a:lnTo>
                    <a:pt x="61" y="71"/>
                  </a:lnTo>
                  <a:lnTo>
                    <a:pt x="61" y="69"/>
                  </a:lnTo>
                  <a:lnTo>
                    <a:pt x="61" y="67"/>
                  </a:lnTo>
                  <a:lnTo>
                    <a:pt x="61" y="66"/>
                  </a:lnTo>
                  <a:lnTo>
                    <a:pt x="61" y="62"/>
                  </a:lnTo>
                  <a:lnTo>
                    <a:pt x="59" y="61"/>
                  </a:lnTo>
                  <a:lnTo>
                    <a:pt x="59" y="59"/>
                  </a:lnTo>
                  <a:lnTo>
                    <a:pt x="59" y="57"/>
                  </a:lnTo>
                  <a:lnTo>
                    <a:pt x="59" y="55"/>
                  </a:lnTo>
                  <a:lnTo>
                    <a:pt x="59" y="52"/>
                  </a:lnTo>
                  <a:lnTo>
                    <a:pt x="59" y="50"/>
                  </a:lnTo>
                  <a:lnTo>
                    <a:pt x="59" y="48"/>
                  </a:lnTo>
                  <a:lnTo>
                    <a:pt x="59" y="47"/>
                  </a:lnTo>
                  <a:lnTo>
                    <a:pt x="59" y="43"/>
                  </a:lnTo>
                  <a:lnTo>
                    <a:pt x="59" y="42"/>
                  </a:lnTo>
                  <a:lnTo>
                    <a:pt x="59" y="40"/>
                  </a:lnTo>
                  <a:lnTo>
                    <a:pt x="59" y="38"/>
                  </a:lnTo>
                  <a:lnTo>
                    <a:pt x="59" y="35"/>
                  </a:lnTo>
                  <a:lnTo>
                    <a:pt x="59" y="33"/>
                  </a:lnTo>
                  <a:lnTo>
                    <a:pt x="59" y="31"/>
                  </a:lnTo>
                  <a:lnTo>
                    <a:pt x="59" y="30"/>
                  </a:lnTo>
                  <a:lnTo>
                    <a:pt x="59" y="26"/>
                  </a:lnTo>
                  <a:lnTo>
                    <a:pt x="59" y="24"/>
                  </a:lnTo>
                  <a:lnTo>
                    <a:pt x="59" y="23"/>
                  </a:lnTo>
                  <a:lnTo>
                    <a:pt x="59" y="21"/>
                  </a:lnTo>
                  <a:lnTo>
                    <a:pt x="59" y="19"/>
                  </a:lnTo>
                  <a:lnTo>
                    <a:pt x="59" y="16"/>
                  </a:lnTo>
                  <a:lnTo>
                    <a:pt x="59" y="14"/>
                  </a:lnTo>
                  <a:lnTo>
                    <a:pt x="59" y="12"/>
                  </a:lnTo>
                  <a:lnTo>
                    <a:pt x="59" y="11"/>
                  </a:lnTo>
                  <a:lnTo>
                    <a:pt x="59" y="9"/>
                  </a:lnTo>
                  <a:lnTo>
                    <a:pt x="59" y="7"/>
                  </a:lnTo>
                  <a:lnTo>
                    <a:pt x="61" y="5"/>
                  </a:lnTo>
                  <a:lnTo>
                    <a:pt x="61" y="4"/>
                  </a:lnTo>
                  <a:lnTo>
                    <a:pt x="61" y="2"/>
                  </a:lnTo>
                  <a:lnTo>
                    <a:pt x="52" y="0"/>
                  </a:lnTo>
                  <a:lnTo>
                    <a:pt x="51" y="0"/>
                  </a:lnTo>
                  <a:lnTo>
                    <a:pt x="51" y="2"/>
                  </a:lnTo>
                  <a:lnTo>
                    <a:pt x="51" y="4"/>
                  </a:lnTo>
                  <a:lnTo>
                    <a:pt x="51" y="5"/>
                  </a:lnTo>
                  <a:lnTo>
                    <a:pt x="51" y="7"/>
                  </a:lnTo>
                  <a:lnTo>
                    <a:pt x="51" y="9"/>
                  </a:lnTo>
                  <a:lnTo>
                    <a:pt x="51" y="11"/>
                  </a:lnTo>
                  <a:lnTo>
                    <a:pt x="51" y="12"/>
                  </a:lnTo>
                  <a:lnTo>
                    <a:pt x="51" y="14"/>
                  </a:lnTo>
                  <a:lnTo>
                    <a:pt x="49" y="16"/>
                  </a:lnTo>
                  <a:lnTo>
                    <a:pt x="49" y="18"/>
                  </a:lnTo>
                  <a:lnTo>
                    <a:pt x="49" y="19"/>
                  </a:lnTo>
                  <a:lnTo>
                    <a:pt x="49" y="21"/>
                  </a:lnTo>
                  <a:lnTo>
                    <a:pt x="49" y="23"/>
                  </a:lnTo>
                  <a:lnTo>
                    <a:pt x="49" y="24"/>
                  </a:lnTo>
                  <a:lnTo>
                    <a:pt x="49" y="26"/>
                  </a:lnTo>
                  <a:lnTo>
                    <a:pt x="49" y="28"/>
                  </a:lnTo>
                  <a:lnTo>
                    <a:pt x="49" y="30"/>
                  </a:lnTo>
                  <a:lnTo>
                    <a:pt x="49" y="31"/>
                  </a:lnTo>
                  <a:lnTo>
                    <a:pt x="49" y="33"/>
                  </a:lnTo>
                  <a:lnTo>
                    <a:pt x="49" y="35"/>
                  </a:lnTo>
                  <a:lnTo>
                    <a:pt x="49" y="36"/>
                  </a:lnTo>
                  <a:lnTo>
                    <a:pt x="49" y="38"/>
                  </a:lnTo>
                  <a:lnTo>
                    <a:pt x="49" y="40"/>
                  </a:lnTo>
                  <a:lnTo>
                    <a:pt x="51" y="42"/>
                  </a:lnTo>
                  <a:lnTo>
                    <a:pt x="51" y="43"/>
                  </a:lnTo>
                  <a:lnTo>
                    <a:pt x="51" y="45"/>
                  </a:lnTo>
                  <a:lnTo>
                    <a:pt x="51" y="47"/>
                  </a:lnTo>
                  <a:lnTo>
                    <a:pt x="51" y="48"/>
                  </a:lnTo>
                  <a:lnTo>
                    <a:pt x="51" y="50"/>
                  </a:lnTo>
                  <a:lnTo>
                    <a:pt x="51" y="52"/>
                  </a:lnTo>
                  <a:lnTo>
                    <a:pt x="51" y="54"/>
                  </a:lnTo>
                  <a:lnTo>
                    <a:pt x="51" y="55"/>
                  </a:lnTo>
                  <a:lnTo>
                    <a:pt x="51" y="57"/>
                  </a:lnTo>
                  <a:lnTo>
                    <a:pt x="51" y="59"/>
                  </a:lnTo>
                  <a:lnTo>
                    <a:pt x="51" y="61"/>
                  </a:lnTo>
                  <a:lnTo>
                    <a:pt x="51" y="62"/>
                  </a:lnTo>
                  <a:lnTo>
                    <a:pt x="51" y="64"/>
                  </a:lnTo>
                  <a:lnTo>
                    <a:pt x="51" y="66"/>
                  </a:lnTo>
                  <a:lnTo>
                    <a:pt x="51" y="67"/>
                  </a:lnTo>
                  <a:lnTo>
                    <a:pt x="52" y="69"/>
                  </a:lnTo>
                  <a:lnTo>
                    <a:pt x="52" y="71"/>
                  </a:lnTo>
                  <a:lnTo>
                    <a:pt x="52" y="73"/>
                  </a:lnTo>
                  <a:lnTo>
                    <a:pt x="52" y="74"/>
                  </a:lnTo>
                  <a:lnTo>
                    <a:pt x="52" y="76"/>
                  </a:lnTo>
                  <a:lnTo>
                    <a:pt x="52" y="78"/>
                  </a:lnTo>
                  <a:lnTo>
                    <a:pt x="52" y="79"/>
                  </a:lnTo>
                  <a:lnTo>
                    <a:pt x="52" y="81"/>
                  </a:lnTo>
                  <a:lnTo>
                    <a:pt x="52" y="83"/>
                  </a:lnTo>
                  <a:lnTo>
                    <a:pt x="52" y="85"/>
                  </a:lnTo>
                  <a:lnTo>
                    <a:pt x="53" y="86"/>
                  </a:lnTo>
                  <a:lnTo>
                    <a:pt x="53" y="88"/>
                  </a:lnTo>
                  <a:lnTo>
                    <a:pt x="53" y="90"/>
                  </a:lnTo>
                  <a:lnTo>
                    <a:pt x="53" y="91"/>
                  </a:lnTo>
                  <a:lnTo>
                    <a:pt x="52" y="90"/>
                  </a:lnTo>
                  <a:lnTo>
                    <a:pt x="51" y="88"/>
                  </a:lnTo>
                  <a:lnTo>
                    <a:pt x="49" y="86"/>
                  </a:lnTo>
                  <a:lnTo>
                    <a:pt x="48" y="85"/>
                  </a:lnTo>
                  <a:lnTo>
                    <a:pt x="48" y="83"/>
                  </a:lnTo>
                  <a:lnTo>
                    <a:pt x="46" y="81"/>
                  </a:lnTo>
                  <a:lnTo>
                    <a:pt x="45" y="79"/>
                  </a:lnTo>
                  <a:lnTo>
                    <a:pt x="43" y="78"/>
                  </a:lnTo>
                  <a:lnTo>
                    <a:pt x="42" y="76"/>
                  </a:lnTo>
                  <a:lnTo>
                    <a:pt x="42" y="74"/>
                  </a:lnTo>
                  <a:lnTo>
                    <a:pt x="41" y="73"/>
                  </a:lnTo>
                  <a:lnTo>
                    <a:pt x="39" y="71"/>
                  </a:lnTo>
                  <a:lnTo>
                    <a:pt x="38" y="69"/>
                  </a:lnTo>
                  <a:lnTo>
                    <a:pt x="36" y="67"/>
                  </a:lnTo>
                  <a:lnTo>
                    <a:pt x="36" y="64"/>
                  </a:lnTo>
                  <a:lnTo>
                    <a:pt x="35" y="62"/>
                  </a:lnTo>
                  <a:lnTo>
                    <a:pt x="33" y="61"/>
                  </a:lnTo>
                  <a:lnTo>
                    <a:pt x="33" y="59"/>
                  </a:lnTo>
                  <a:lnTo>
                    <a:pt x="32" y="57"/>
                  </a:lnTo>
                  <a:lnTo>
                    <a:pt x="30" y="55"/>
                  </a:lnTo>
                  <a:lnTo>
                    <a:pt x="30" y="54"/>
                  </a:lnTo>
                  <a:lnTo>
                    <a:pt x="29" y="52"/>
                  </a:lnTo>
                  <a:lnTo>
                    <a:pt x="28" y="50"/>
                  </a:lnTo>
                  <a:lnTo>
                    <a:pt x="28" y="48"/>
                  </a:lnTo>
                  <a:lnTo>
                    <a:pt x="26" y="47"/>
                  </a:lnTo>
                  <a:lnTo>
                    <a:pt x="25" y="45"/>
                  </a:lnTo>
                  <a:lnTo>
                    <a:pt x="25" y="43"/>
                  </a:lnTo>
                  <a:lnTo>
                    <a:pt x="23" y="42"/>
                  </a:lnTo>
                  <a:lnTo>
                    <a:pt x="23" y="40"/>
                  </a:lnTo>
                  <a:lnTo>
                    <a:pt x="22" y="38"/>
                  </a:lnTo>
                  <a:lnTo>
                    <a:pt x="22" y="36"/>
                  </a:lnTo>
                  <a:lnTo>
                    <a:pt x="20" y="35"/>
                  </a:lnTo>
                  <a:lnTo>
                    <a:pt x="20" y="33"/>
                  </a:lnTo>
                  <a:lnTo>
                    <a:pt x="19" y="31"/>
                  </a:lnTo>
                  <a:lnTo>
                    <a:pt x="19" y="30"/>
                  </a:lnTo>
                  <a:lnTo>
                    <a:pt x="18" y="28"/>
                  </a:lnTo>
                  <a:lnTo>
                    <a:pt x="18" y="26"/>
                  </a:lnTo>
                  <a:lnTo>
                    <a:pt x="16" y="26"/>
                  </a:lnTo>
                  <a:lnTo>
                    <a:pt x="16" y="24"/>
                  </a:lnTo>
                  <a:lnTo>
                    <a:pt x="16" y="23"/>
                  </a:lnTo>
                  <a:lnTo>
                    <a:pt x="15" y="21"/>
                  </a:lnTo>
                  <a:lnTo>
                    <a:pt x="15" y="19"/>
                  </a:lnTo>
                  <a:lnTo>
                    <a:pt x="13" y="19"/>
                  </a:lnTo>
                  <a:lnTo>
                    <a:pt x="13" y="18"/>
                  </a:lnTo>
                  <a:lnTo>
                    <a:pt x="13" y="16"/>
                  </a:lnTo>
                  <a:lnTo>
                    <a:pt x="12" y="16"/>
                  </a:lnTo>
                  <a:lnTo>
                    <a:pt x="12" y="14"/>
                  </a:lnTo>
                  <a:lnTo>
                    <a:pt x="12" y="12"/>
                  </a:lnTo>
                  <a:lnTo>
                    <a:pt x="10" y="11"/>
                  </a:lnTo>
                  <a:lnTo>
                    <a:pt x="10" y="9"/>
                  </a:lnTo>
                  <a:lnTo>
                    <a:pt x="10" y="7"/>
                  </a:lnTo>
                  <a:lnTo>
                    <a:pt x="9" y="7"/>
                  </a:lnTo>
                  <a:lnTo>
                    <a:pt x="9" y="5"/>
                  </a:lnTo>
                  <a:lnTo>
                    <a:pt x="9" y="4"/>
                  </a:lnTo>
                  <a:lnTo>
                    <a:pt x="0" y="7"/>
                  </a:lnTo>
                  <a:lnTo>
                    <a:pt x="0" y="9"/>
                  </a:lnTo>
                  <a:lnTo>
                    <a:pt x="2" y="11"/>
                  </a:lnTo>
                  <a:lnTo>
                    <a:pt x="2" y="12"/>
                  </a:lnTo>
                  <a:lnTo>
                    <a:pt x="2" y="14"/>
                  </a:lnTo>
                  <a:lnTo>
                    <a:pt x="3" y="16"/>
                  </a:lnTo>
                  <a:lnTo>
                    <a:pt x="3" y="18"/>
                  </a:lnTo>
                  <a:lnTo>
                    <a:pt x="5" y="18"/>
                  </a:lnTo>
                  <a:lnTo>
                    <a:pt x="5" y="19"/>
                  </a:lnTo>
                  <a:lnTo>
                    <a:pt x="5" y="21"/>
                  </a:lnTo>
                  <a:lnTo>
                    <a:pt x="6" y="23"/>
                  </a:lnTo>
                  <a:lnTo>
                    <a:pt x="6" y="26"/>
                  </a:lnTo>
                  <a:lnTo>
                    <a:pt x="8" y="26"/>
                  </a:lnTo>
                  <a:lnTo>
                    <a:pt x="8" y="28"/>
                  </a:lnTo>
                  <a:lnTo>
                    <a:pt x="9" y="30"/>
                  </a:lnTo>
                  <a:lnTo>
                    <a:pt x="9" y="31"/>
                  </a:lnTo>
                  <a:lnTo>
                    <a:pt x="10" y="33"/>
                  </a:lnTo>
                  <a:lnTo>
                    <a:pt x="10" y="35"/>
                  </a:lnTo>
                  <a:lnTo>
                    <a:pt x="12" y="36"/>
                  </a:lnTo>
                  <a:lnTo>
                    <a:pt x="12" y="38"/>
                  </a:lnTo>
                  <a:lnTo>
                    <a:pt x="13" y="40"/>
                  </a:lnTo>
                  <a:lnTo>
                    <a:pt x="15" y="42"/>
                  </a:lnTo>
                  <a:lnTo>
                    <a:pt x="15" y="43"/>
                  </a:lnTo>
                  <a:lnTo>
                    <a:pt x="16" y="47"/>
                  </a:lnTo>
                  <a:lnTo>
                    <a:pt x="16" y="48"/>
                  </a:lnTo>
                  <a:lnTo>
                    <a:pt x="18" y="50"/>
                  </a:lnTo>
                  <a:lnTo>
                    <a:pt x="19" y="52"/>
                  </a:lnTo>
                  <a:lnTo>
                    <a:pt x="20" y="54"/>
                  </a:lnTo>
                  <a:lnTo>
                    <a:pt x="20" y="55"/>
                  </a:lnTo>
                  <a:lnTo>
                    <a:pt x="22" y="59"/>
                  </a:lnTo>
                  <a:lnTo>
                    <a:pt x="23" y="61"/>
                  </a:lnTo>
                  <a:lnTo>
                    <a:pt x="23" y="62"/>
                  </a:lnTo>
                  <a:lnTo>
                    <a:pt x="25" y="64"/>
                  </a:lnTo>
                  <a:lnTo>
                    <a:pt x="26" y="66"/>
                  </a:lnTo>
                  <a:lnTo>
                    <a:pt x="28" y="69"/>
                  </a:lnTo>
                  <a:lnTo>
                    <a:pt x="29" y="71"/>
                  </a:lnTo>
                  <a:lnTo>
                    <a:pt x="29" y="73"/>
                  </a:lnTo>
                  <a:lnTo>
                    <a:pt x="30" y="74"/>
                  </a:lnTo>
                  <a:lnTo>
                    <a:pt x="32" y="78"/>
                  </a:lnTo>
                  <a:lnTo>
                    <a:pt x="33" y="79"/>
                  </a:lnTo>
                  <a:lnTo>
                    <a:pt x="35" y="81"/>
                  </a:lnTo>
                  <a:lnTo>
                    <a:pt x="36" y="83"/>
                  </a:lnTo>
                  <a:lnTo>
                    <a:pt x="38" y="85"/>
                  </a:lnTo>
                  <a:lnTo>
                    <a:pt x="39" y="88"/>
                  </a:lnTo>
                  <a:lnTo>
                    <a:pt x="41" y="90"/>
                  </a:lnTo>
                  <a:lnTo>
                    <a:pt x="42" y="91"/>
                  </a:lnTo>
                  <a:lnTo>
                    <a:pt x="42" y="93"/>
                  </a:lnTo>
                  <a:lnTo>
                    <a:pt x="45" y="95"/>
                  </a:lnTo>
                  <a:lnTo>
                    <a:pt x="46" y="97"/>
                  </a:lnTo>
                  <a:lnTo>
                    <a:pt x="48" y="98"/>
                  </a:lnTo>
                  <a:lnTo>
                    <a:pt x="49" y="100"/>
                  </a:lnTo>
                  <a:lnTo>
                    <a:pt x="51" y="104"/>
                  </a:lnTo>
                  <a:lnTo>
                    <a:pt x="52" y="105"/>
                  </a:lnTo>
                  <a:lnTo>
                    <a:pt x="53" y="107"/>
                  </a:lnTo>
                  <a:lnTo>
                    <a:pt x="55" y="109"/>
                  </a:lnTo>
                  <a:lnTo>
                    <a:pt x="56" y="110"/>
                  </a:lnTo>
                  <a:lnTo>
                    <a:pt x="66" y="121"/>
                  </a:lnTo>
                  <a:lnTo>
                    <a:pt x="64" y="105"/>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p:nvSpPr>
          <p:spPr bwMode="auto">
            <a:xfrm>
              <a:off x="584" y="1055"/>
              <a:ext cx="101" cy="93"/>
            </a:xfrm>
            <a:custGeom>
              <a:avLst/>
              <a:gdLst>
                <a:gd name="T0" fmla="*/ 1 w 101"/>
                <a:gd name="T1" fmla="*/ 43 h 93"/>
                <a:gd name="T2" fmla="*/ 5 w 101"/>
                <a:gd name="T3" fmla="*/ 46 h 93"/>
                <a:gd name="T4" fmla="*/ 10 w 101"/>
                <a:gd name="T5" fmla="*/ 48 h 93"/>
                <a:gd name="T6" fmla="*/ 15 w 101"/>
                <a:gd name="T7" fmla="*/ 52 h 93"/>
                <a:gd name="T8" fmla="*/ 21 w 101"/>
                <a:gd name="T9" fmla="*/ 55 h 93"/>
                <a:gd name="T10" fmla="*/ 28 w 101"/>
                <a:gd name="T11" fmla="*/ 60 h 93"/>
                <a:gd name="T12" fmla="*/ 35 w 101"/>
                <a:gd name="T13" fmla="*/ 64 h 93"/>
                <a:gd name="T14" fmla="*/ 43 w 101"/>
                <a:gd name="T15" fmla="*/ 69 h 93"/>
                <a:gd name="T16" fmla="*/ 51 w 101"/>
                <a:gd name="T17" fmla="*/ 72 h 93"/>
                <a:gd name="T18" fmla="*/ 58 w 101"/>
                <a:gd name="T19" fmla="*/ 77 h 93"/>
                <a:gd name="T20" fmla="*/ 68 w 101"/>
                <a:gd name="T21" fmla="*/ 81 h 93"/>
                <a:gd name="T22" fmla="*/ 77 w 101"/>
                <a:gd name="T23" fmla="*/ 86 h 93"/>
                <a:gd name="T24" fmla="*/ 87 w 101"/>
                <a:gd name="T25" fmla="*/ 89 h 93"/>
                <a:gd name="T26" fmla="*/ 97 w 101"/>
                <a:gd name="T27" fmla="*/ 93 h 93"/>
                <a:gd name="T28" fmla="*/ 97 w 101"/>
                <a:gd name="T29" fmla="*/ 81 h 93"/>
                <a:gd name="T30" fmla="*/ 93 w 101"/>
                <a:gd name="T31" fmla="*/ 76 h 93"/>
                <a:gd name="T32" fmla="*/ 87 w 101"/>
                <a:gd name="T33" fmla="*/ 72 h 93"/>
                <a:gd name="T34" fmla="*/ 83 w 101"/>
                <a:gd name="T35" fmla="*/ 67 h 93"/>
                <a:gd name="T36" fmla="*/ 78 w 101"/>
                <a:gd name="T37" fmla="*/ 62 h 93"/>
                <a:gd name="T38" fmla="*/ 73 w 101"/>
                <a:gd name="T39" fmla="*/ 55 h 93"/>
                <a:gd name="T40" fmla="*/ 67 w 101"/>
                <a:gd name="T41" fmla="*/ 50 h 93"/>
                <a:gd name="T42" fmla="*/ 63 w 101"/>
                <a:gd name="T43" fmla="*/ 43 h 93"/>
                <a:gd name="T44" fmla="*/ 57 w 101"/>
                <a:gd name="T45" fmla="*/ 34 h 93"/>
                <a:gd name="T46" fmla="*/ 53 w 101"/>
                <a:gd name="T47" fmla="*/ 28 h 93"/>
                <a:gd name="T48" fmla="*/ 47 w 101"/>
                <a:gd name="T49" fmla="*/ 21 h 93"/>
                <a:gd name="T50" fmla="*/ 44 w 101"/>
                <a:gd name="T51" fmla="*/ 12 h 93"/>
                <a:gd name="T52" fmla="*/ 40 w 101"/>
                <a:gd name="T53" fmla="*/ 3 h 93"/>
                <a:gd name="T54" fmla="*/ 31 w 101"/>
                <a:gd name="T55" fmla="*/ 5 h 93"/>
                <a:gd name="T56" fmla="*/ 34 w 101"/>
                <a:gd name="T57" fmla="*/ 10 h 93"/>
                <a:gd name="T58" fmla="*/ 37 w 101"/>
                <a:gd name="T59" fmla="*/ 15 h 93"/>
                <a:gd name="T60" fmla="*/ 38 w 101"/>
                <a:gd name="T61" fmla="*/ 21 h 93"/>
                <a:gd name="T62" fmla="*/ 41 w 101"/>
                <a:gd name="T63" fmla="*/ 26 h 93"/>
                <a:gd name="T64" fmla="*/ 44 w 101"/>
                <a:gd name="T65" fmla="*/ 31 h 93"/>
                <a:gd name="T66" fmla="*/ 47 w 101"/>
                <a:gd name="T67" fmla="*/ 36 h 93"/>
                <a:gd name="T68" fmla="*/ 50 w 101"/>
                <a:gd name="T69" fmla="*/ 40 h 93"/>
                <a:gd name="T70" fmla="*/ 54 w 101"/>
                <a:gd name="T71" fmla="*/ 46 h 93"/>
                <a:gd name="T72" fmla="*/ 57 w 101"/>
                <a:gd name="T73" fmla="*/ 50 h 93"/>
                <a:gd name="T74" fmla="*/ 61 w 101"/>
                <a:gd name="T75" fmla="*/ 55 h 93"/>
                <a:gd name="T76" fmla="*/ 65 w 101"/>
                <a:gd name="T77" fmla="*/ 60 h 93"/>
                <a:gd name="T78" fmla="*/ 70 w 101"/>
                <a:gd name="T79" fmla="*/ 67 h 93"/>
                <a:gd name="T80" fmla="*/ 75 w 101"/>
                <a:gd name="T81" fmla="*/ 72 h 93"/>
                <a:gd name="T82" fmla="*/ 83 w 101"/>
                <a:gd name="T83" fmla="*/ 79 h 93"/>
                <a:gd name="T84" fmla="*/ 74 w 101"/>
                <a:gd name="T85" fmla="*/ 76 h 93"/>
                <a:gd name="T86" fmla="*/ 65 w 101"/>
                <a:gd name="T87" fmla="*/ 70 h 93"/>
                <a:gd name="T88" fmla="*/ 57 w 101"/>
                <a:gd name="T89" fmla="*/ 67 h 93"/>
                <a:gd name="T90" fmla="*/ 50 w 101"/>
                <a:gd name="T91" fmla="*/ 62 h 93"/>
                <a:gd name="T92" fmla="*/ 43 w 101"/>
                <a:gd name="T93" fmla="*/ 58 h 93"/>
                <a:gd name="T94" fmla="*/ 35 w 101"/>
                <a:gd name="T95" fmla="*/ 55 h 93"/>
                <a:gd name="T96" fmla="*/ 30 w 101"/>
                <a:gd name="T97" fmla="*/ 52 h 93"/>
                <a:gd name="T98" fmla="*/ 23 w 101"/>
                <a:gd name="T99" fmla="*/ 46 h 93"/>
                <a:gd name="T100" fmla="*/ 17 w 101"/>
                <a:gd name="T101" fmla="*/ 43 h 93"/>
                <a:gd name="T102" fmla="*/ 11 w 101"/>
                <a:gd name="T103" fmla="*/ 38 h 93"/>
                <a:gd name="T104" fmla="*/ 5 w 101"/>
                <a:gd name="T105"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 h="93">
                  <a:moveTo>
                    <a:pt x="0" y="41"/>
                  </a:moveTo>
                  <a:lnTo>
                    <a:pt x="0" y="41"/>
                  </a:lnTo>
                  <a:lnTo>
                    <a:pt x="1" y="41"/>
                  </a:lnTo>
                  <a:lnTo>
                    <a:pt x="1" y="43"/>
                  </a:lnTo>
                  <a:lnTo>
                    <a:pt x="3" y="43"/>
                  </a:lnTo>
                  <a:lnTo>
                    <a:pt x="4" y="45"/>
                  </a:lnTo>
                  <a:lnTo>
                    <a:pt x="5" y="45"/>
                  </a:lnTo>
                  <a:lnTo>
                    <a:pt x="5" y="46"/>
                  </a:lnTo>
                  <a:lnTo>
                    <a:pt x="7" y="46"/>
                  </a:lnTo>
                  <a:lnTo>
                    <a:pt x="8" y="46"/>
                  </a:lnTo>
                  <a:lnTo>
                    <a:pt x="8" y="48"/>
                  </a:lnTo>
                  <a:lnTo>
                    <a:pt x="10" y="48"/>
                  </a:lnTo>
                  <a:lnTo>
                    <a:pt x="11" y="50"/>
                  </a:lnTo>
                  <a:lnTo>
                    <a:pt x="13" y="50"/>
                  </a:lnTo>
                  <a:lnTo>
                    <a:pt x="14" y="52"/>
                  </a:lnTo>
                  <a:lnTo>
                    <a:pt x="15" y="52"/>
                  </a:lnTo>
                  <a:lnTo>
                    <a:pt x="17" y="53"/>
                  </a:lnTo>
                  <a:lnTo>
                    <a:pt x="18" y="53"/>
                  </a:lnTo>
                  <a:lnTo>
                    <a:pt x="20" y="55"/>
                  </a:lnTo>
                  <a:lnTo>
                    <a:pt x="21" y="55"/>
                  </a:lnTo>
                  <a:lnTo>
                    <a:pt x="23" y="57"/>
                  </a:lnTo>
                  <a:lnTo>
                    <a:pt x="25" y="58"/>
                  </a:lnTo>
                  <a:lnTo>
                    <a:pt x="27" y="58"/>
                  </a:lnTo>
                  <a:lnTo>
                    <a:pt x="28" y="60"/>
                  </a:lnTo>
                  <a:lnTo>
                    <a:pt x="30" y="62"/>
                  </a:lnTo>
                  <a:lnTo>
                    <a:pt x="31" y="62"/>
                  </a:lnTo>
                  <a:lnTo>
                    <a:pt x="33" y="64"/>
                  </a:lnTo>
                  <a:lnTo>
                    <a:pt x="35" y="64"/>
                  </a:lnTo>
                  <a:lnTo>
                    <a:pt x="37" y="65"/>
                  </a:lnTo>
                  <a:lnTo>
                    <a:pt x="38" y="67"/>
                  </a:lnTo>
                  <a:lnTo>
                    <a:pt x="40" y="67"/>
                  </a:lnTo>
                  <a:lnTo>
                    <a:pt x="43" y="69"/>
                  </a:lnTo>
                  <a:lnTo>
                    <a:pt x="44" y="69"/>
                  </a:lnTo>
                  <a:lnTo>
                    <a:pt x="45" y="70"/>
                  </a:lnTo>
                  <a:lnTo>
                    <a:pt x="48" y="72"/>
                  </a:lnTo>
                  <a:lnTo>
                    <a:pt x="51" y="72"/>
                  </a:lnTo>
                  <a:lnTo>
                    <a:pt x="53" y="74"/>
                  </a:lnTo>
                  <a:lnTo>
                    <a:pt x="54" y="74"/>
                  </a:lnTo>
                  <a:lnTo>
                    <a:pt x="57" y="76"/>
                  </a:lnTo>
                  <a:lnTo>
                    <a:pt x="58" y="77"/>
                  </a:lnTo>
                  <a:lnTo>
                    <a:pt x="61" y="77"/>
                  </a:lnTo>
                  <a:lnTo>
                    <a:pt x="64" y="79"/>
                  </a:lnTo>
                  <a:lnTo>
                    <a:pt x="65" y="81"/>
                  </a:lnTo>
                  <a:lnTo>
                    <a:pt x="68" y="81"/>
                  </a:lnTo>
                  <a:lnTo>
                    <a:pt x="70" y="82"/>
                  </a:lnTo>
                  <a:lnTo>
                    <a:pt x="73" y="84"/>
                  </a:lnTo>
                  <a:lnTo>
                    <a:pt x="75" y="84"/>
                  </a:lnTo>
                  <a:lnTo>
                    <a:pt x="77" y="86"/>
                  </a:lnTo>
                  <a:lnTo>
                    <a:pt x="80" y="86"/>
                  </a:lnTo>
                  <a:lnTo>
                    <a:pt x="81" y="88"/>
                  </a:lnTo>
                  <a:lnTo>
                    <a:pt x="84" y="88"/>
                  </a:lnTo>
                  <a:lnTo>
                    <a:pt x="87" y="89"/>
                  </a:lnTo>
                  <a:lnTo>
                    <a:pt x="90" y="91"/>
                  </a:lnTo>
                  <a:lnTo>
                    <a:pt x="91" y="91"/>
                  </a:lnTo>
                  <a:lnTo>
                    <a:pt x="94" y="93"/>
                  </a:lnTo>
                  <a:lnTo>
                    <a:pt x="97" y="93"/>
                  </a:lnTo>
                  <a:lnTo>
                    <a:pt x="101" y="84"/>
                  </a:lnTo>
                  <a:lnTo>
                    <a:pt x="100" y="84"/>
                  </a:lnTo>
                  <a:lnTo>
                    <a:pt x="98" y="82"/>
                  </a:lnTo>
                  <a:lnTo>
                    <a:pt x="97" y="81"/>
                  </a:lnTo>
                  <a:lnTo>
                    <a:pt x="95" y="81"/>
                  </a:lnTo>
                  <a:lnTo>
                    <a:pt x="94" y="79"/>
                  </a:lnTo>
                  <a:lnTo>
                    <a:pt x="93" y="77"/>
                  </a:lnTo>
                  <a:lnTo>
                    <a:pt x="93" y="76"/>
                  </a:lnTo>
                  <a:lnTo>
                    <a:pt x="91" y="76"/>
                  </a:lnTo>
                  <a:lnTo>
                    <a:pt x="90" y="74"/>
                  </a:lnTo>
                  <a:lnTo>
                    <a:pt x="88" y="72"/>
                  </a:lnTo>
                  <a:lnTo>
                    <a:pt x="87" y="72"/>
                  </a:lnTo>
                  <a:lnTo>
                    <a:pt x="85" y="70"/>
                  </a:lnTo>
                  <a:lnTo>
                    <a:pt x="85" y="69"/>
                  </a:lnTo>
                  <a:lnTo>
                    <a:pt x="84" y="67"/>
                  </a:lnTo>
                  <a:lnTo>
                    <a:pt x="83" y="67"/>
                  </a:lnTo>
                  <a:lnTo>
                    <a:pt x="81" y="65"/>
                  </a:lnTo>
                  <a:lnTo>
                    <a:pt x="80" y="64"/>
                  </a:lnTo>
                  <a:lnTo>
                    <a:pt x="80" y="62"/>
                  </a:lnTo>
                  <a:lnTo>
                    <a:pt x="78" y="62"/>
                  </a:lnTo>
                  <a:lnTo>
                    <a:pt x="77" y="60"/>
                  </a:lnTo>
                  <a:lnTo>
                    <a:pt x="75" y="58"/>
                  </a:lnTo>
                  <a:lnTo>
                    <a:pt x="74" y="57"/>
                  </a:lnTo>
                  <a:lnTo>
                    <a:pt x="73" y="55"/>
                  </a:lnTo>
                  <a:lnTo>
                    <a:pt x="71" y="53"/>
                  </a:lnTo>
                  <a:lnTo>
                    <a:pt x="70" y="52"/>
                  </a:lnTo>
                  <a:lnTo>
                    <a:pt x="68" y="50"/>
                  </a:lnTo>
                  <a:lnTo>
                    <a:pt x="67" y="50"/>
                  </a:lnTo>
                  <a:lnTo>
                    <a:pt x="65" y="48"/>
                  </a:lnTo>
                  <a:lnTo>
                    <a:pt x="65" y="46"/>
                  </a:lnTo>
                  <a:lnTo>
                    <a:pt x="64" y="45"/>
                  </a:lnTo>
                  <a:lnTo>
                    <a:pt x="63" y="43"/>
                  </a:lnTo>
                  <a:lnTo>
                    <a:pt x="61" y="41"/>
                  </a:lnTo>
                  <a:lnTo>
                    <a:pt x="60" y="40"/>
                  </a:lnTo>
                  <a:lnTo>
                    <a:pt x="58" y="36"/>
                  </a:lnTo>
                  <a:lnTo>
                    <a:pt x="57" y="34"/>
                  </a:lnTo>
                  <a:lnTo>
                    <a:pt x="55" y="33"/>
                  </a:lnTo>
                  <a:lnTo>
                    <a:pt x="54" y="31"/>
                  </a:lnTo>
                  <a:lnTo>
                    <a:pt x="54" y="29"/>
                  </a:lnTo>
                  <a:lnTo>
                    <a:pt x="53" y="28"/>
                  </a:lnTo>
                  <a:lnTo>
                    <a:pt x="51" y="26"/>
                  </a:lnTo>
                  <a:lnTo>
                    <a:pt x="50" y="24"/>
                  </a:lnTo>
                  <a:lnTo>
                    <a:pt x="48" y="22"/>
                  </a:lnTo>
                  <a:lnTo>
                    <a:pt x="47" y="21"/>
                  </a:lnTo>
                  <a:lnTo>
                    <a:pt x="47" y="17"/>
                  </a:lnTo>
                  <a:lnTo>
                    <a:pt x="45" y="15"/>
                  </a:lnTo>
                  <a:lnTo>
                    <a:pt x="44" y="14"/>
                  </a:lnTo>
                  <a:lnTo>
                    <a:pt x="44" y="12"/>
                  </a:lnTo>
                  <a:lnTo>
                    <a:pt x="43" y="10"/>
                  </a:lnTo>
                  <a:lnTo>
                    <a:pt x="43" y="9"/>
                  </a:lnTo>
                  <a:lnTo>
                    <a:pt x="41" y="7"/>
                  </a:lnTo>
                  <a:lnTo>
                    <a:pt x="40" y="3"/>
                  </a:lnTo>
                  <a:lnTo>
                    <a:pt x="40" y="2"/>
                  </a:lnTo>
                  <a:lnTo>
                    <a:pt x="40" y="0"/>
                  </a:lnTo>
                  <a:lnTo>
                    <a:pt x="31" y="3"/>
                  </a:lnTo>
                  <a:lnTo>
                    <a:pt x="31" y="5"/>
                  </a:lnTo>
                  <a:lnTo>
                    <a:pt x="33" y="7"/>
                  </a:lnTo>
                  <a:lnTo>
                    <a:pt x="33" y="9"/>
                  </a:lnTo>
                  <a:lnTo>
                    <a:pt x="34" y="9"/>
                  </a:lnTo>
                  <a:lnTo>
                    <a:pt x="34" y="10"/>
                  </a:lnTo>
                  <a:lnTo>
                    <a:pt x="34" y="12"/>
                  </a:lnTo>
                  <a:lnTo>
                    <a:pt x="35" y="14"/>
                  </a:lnTo>
                  <a:lnTo>
                    <a:pt x="35" y="15"/>
                  </a:lnTo>
                  <a:lnTo>
                    <a:pt x="37" y="15"/>
                  </a:lnTo>
                  <a:lnTo>
                    <a:pt x="37" y="17"/>
                  </a:lnTo>
                  <a:lnTo>
                    <a:pt x="37" y="19"/>
                  </a:lnTo>
                  <a:lnTo>
                    <a:pt x="38" y="19"/>
                  </a:lnTo>
                  <a:lnTo>
                    <a:pt x="38" y="21"/>
                  </a:lnTo>
                  <a:lnTo>
                    <a:pt x="40" y="22"/>
                  </a:lnTo>
                  <a:lnTo>
                    <a:pt x="40" y="24"/>
                  </a:lnTo>
                  <a:lnTo>
                    <a:pt x="41" y="24"/>
                  </a:lnTo>
                  <a:lnTo>
                    <a:pt x="41" y="26"/>
                  </a:lnTo>
                  <a:lnTo>
                    <a:pt x="41" y="28"/>
                  </a:lnTo>
                  <a:lnTo>
                    <a:pt x="43" y="28"/>
                  </a:lnTo>
                  <a:lnTo>
                    <a:pt x="43" y="29"/>
                  </a:lnTo>
                  <a:lnTo>
                    <a:pt x="44" y="31"/>
                  </a:lnTo>
                  <a:lnTo>
                    <a:pt x="44" y="33"/>
                  </a:lnTo>
                  <a:lnTo>
                    <a:pt x="45" y="33"/>
                  </a:lnTo>
                  <a:lnTo>
                    <a:pt x="45" y="34"/>
                  </a:lnTo>
                  <a:lnTo>
                    <a:pt x="47" y="36"/>
                  </a:lnTo>
                  <a:lnTo>
                    <a:pt x="47" y="38"/>
                  </a:lnTo>
                  <a:lnTo>
                    <a:pt x="48" y="38"/>
                  </a:lnTo>
                  <a:lnTo>
                    <a:pt x="48" y="40"/>
                  </a:lnTo>
                  <a:lnTo>
                    <a:pt x="50" y="40"/>
                  </a:lnTo>
                  <a:lnTo>
                    <a:pt x="50" y="41"/>
                  </a:lnTo>
                  <a:lnTo>
                    <a:pt x="51" y="43"/>
                  </a:lnTo>
                  <a:lnTo>
                    <a:pt x="53" y="45"/>
                  </a:lnTo>
                  <a:lnTo>
                    <a:pt x="54" y="46"/>
                  </a:lnTo>
                  <a:lnTo>
                    <a:pt x="54" y="48"/>
                  </a:lnTo>
                  <a:lnTo>
                    <a:pt x="55" y="48"/>
                  </a:lnTo>
                  <a:lnTo>
                    <a:pt x="55" y="50"/>
                  </a:lnTo>
                  <a:lnTo>
                    <a:pt x="57" y="50"/>
                  </a:lnTo>
                  <a:lnTo>
                    <a:pt x="58" y="52"/>
                  </a:lnTo>
                  <a:lnTo>
                    <a:pt x="58" y="53"/>
                  </a:lnTo>
                  <a:lnTo>
                    <a:pt x="60" y="53"/>
                  </a:lnTo>
                  <a:lnTo>
                    <a:pt x="61" y="55"/>
                  </a:lnTo>
                  <a:lnTo>
                    <a:pt x="61" y="57"/>
                  </a:lnTo>
                  <a:lnTo>
                    <a:pt x="63" y="58"/>
                  </a:lnTo>
                  <a:lnTo>
                    <a:pt x="64" y="58"/>
                  </a:lnTo>
                  <a:lnTo>
                    <a:pt x="65" y="60"/>
                  </a:lnTo>
                  <a:lnTo>
                    <a:pt x="65" y="62"/>
                  </a:lnTo>
                  <a:lnTo>
                    <a:pt x="67" y="64"/>
                  </a:lnTo>
                  <a:lnTo>
                    <a:pt x="68" y="65"/>
                  </a:lnTo>
                  <a:lnTo>
                    <a:pt x="70" y="67"/>
                  </a:lnTo>
                  <a:lnTo>
                    <a:pt x="71" y="67"/>
                  </a:lnTo>
                  <a:lnTo>
                    <a:pt x="73" y="69"/>
                  </a:lnTo>
                  <a:lnTo>
                    <a:pt x="74" y="70"/>
                  </a:lnTo>
                  <a:lnTo>
                    <a:pt x="75" y="72"/>
                  </a:lnTo>
                  <a:lnTo>
                    <a:pt x="77" y="74"/>
                  </a:lnTo>
                  <a:lnTo>
                    <a:pt x="80" y="76"/>
                  </a:lnTo>
                  <a:lnTo>
                    <a:pt x="81" y="77"/>
                  </a:lnTo>
                  <a:lnTo>
                    <a:pt x="83" y="79"/>
                  </a:lnTo>
                  <a:lnTo>
                    <a:pt x="80" y="79"/>
                  </a:lnTo>
                  <a:lnTo>
                    <a:pt x="78" y="77"/>
                  </a:lnTo>
                  <a:lnTo>
                    <a:pt x="75" y="76"/>
                  </a:lnTo>
                  <a:lnTo>
                    <a:pt x="74" y="76"/>
                  </a:lnTo>
                  <a:lnTo>
                    <a:pt x="71" y="74"/>
                  </a:lnTo>
                  <a:lnTo>
                    <a:pt x="68" y="72"/>
                  </a:lnTo>
                  <a:lnTo>
                    <a:pt x="67" y="72"/>
                  </a:lnTo>
                  <a:lnTo>
                    <a:pt x="65" y="70"/>
                  </a:lnTo>
                  <a:lnTo>
                    <a:pt x="63" y="70"/>
                  </a:lnTo>
                  <a:lnTo>
                    <a:pt x="61" y="69"/>
                  </a:lnTo>
                  <a:lnTo>
                    <a:pt x="58" y="67"/>
                  </a:lnTo>
                  <a:lnTo>
                    <a:pt x="57" y="67"/>
                  </a:lnTo>
                  <a:lnTo>
                    <a:pt x="54" y="65"/>
                  </a:lnTo>
                  <a:lnTo>
                    <a:pt x="53" y="65"/>
                  </a:lnTo>
                  <a:lnTo>
                    <a:pt x="51" y="64"/>
                  </a:lnTo>
                  <a:lnTo>
                    <a:pt x="50" y="62"/>
                  </a:lnTo>
                  <a:lnTo>
                    <a:pt x="47" y="62"/>
                  </a:lnTo>
                  <a:lnTo>
                    <a:pt x="45" y="60"/>
                  </a:lnTo>
                  <a:lnTo>
                    <a:pt x="44" y="58"/>
                  </a:lnTo>
                  <a:lnTo>
                    <a:pt x="43" y="58"/>
                  </a:lnTo>
                  <a:lnTo>
                    <a:pt x="40" y="57"/>
                  </a:lnTo>
                  <a:lnTo>
                    <a:pt x="38" y="57"/>
                  </a:lnTo>
                  <a:lnTo>
                    <a:pt x="37" y="55"/>
                  </a:lnTo>
                  <a:lnTo>
                    <a:pt x="35" y="55"/>
                  </a:lnTo>
                  <a:lnTo>
                    <a:pt x="34" y="53"/>
                  </a:lnTo>
                  <a:lnTo>
                    <a:pt x="33" y="53"/>
                  </a:lnTo>
                  <a:lnTo>
                    <a:pt x="31" y="52"/>
                  </a:lnTo>
                  <a:lnTo>
                    <a:pt x="30" y="52"/>
                  </a:lnTo>
                  <a:lnTo>
                    <a:pt x="28" y="50"/>
                  </a:lnTo>
                  <a:lnTo>
                    <a:pt x="27" y="50"/>
                  </a:lnTo>
                  <a:lnTo>
                    <a:pt x="25" y="48"/>
                  </a:lnTo>
                  <a:lnTo>
                    <a:pt x="23" y="46"/>
                  </a:lnTo>
                  <a:lnTo>
                    <a:pt x="21" y="45"/>
                  </a:lnTo>
                  <a:lnTo>
                    <a:pt x="20" y="45"/>
                  </a:lnTo>
                  <a:lnTo>
                    <a:pt x="18" y="43"/>
                  </a:lnTo>
                  <a:lnTo>
                    <a:pt x="17" y="43"/>
                  </a:lnTo>
                  <a:lnTo>
                    <a:pt x="15" y="41"/>
                  </a:lnTo>
                  <a:lnTo>
                    <a:pt x="14" y="40"/>
                  </a:lnTo>
                  <a:lnTo>
                    <a:pt x="13" y="40"/>
                  </a:lnTo>
                  <a:lnTo>
                    <a:pt x="11" y="38"/>
                  </a:lnTo>
                  <a:lnTo>
                    <a:pt x="10" y="36"/>
                  </a:lnTo>
                  <a:lnTo>
                    <a:pt x="8" y="36"/>
                  </a:lnTo>
                  <a:lnTo>
                    <a:pt x="7" y="34"/>
                  </a:lnTo>
                  <a:lnTo>
                    <a:pt x="5" y="34"/>
                  </a:lnTo>
                  <a:lnTo>
                    <a:pt x="4" y="33"/>
                  </a:lnTo>
                  <a:lnTo>
                    <a:pt x="0" y="4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p:nvSpPr>
          <p:spPr bwMode="auto">
            <a:xfrm>
              <a:off x="662" y="1067"/>
              <a:ext cx="54" cy="36"/>
            </a:xfrm>
            <a:custGeom>
              <a:avLst/>
              <a:gdLst>
                <a:gd name="T0" fmla="*/ 53 w 54"/>
                <a:gd name="T1" fmla="*/ 28 h 36"/>
                <a:gd name="T2" fmla="*/ 51 w 54"/>
                <a:gd name="T3" fmla="*/ 26 h 36"/>
                <a:gd name="T4" fmla="*/ 49 w 54"/>
                <a:gd name="T5" fmla="*/ 23 h 36"/>
                <a:gd name="T6" fmla="*/ 46 w 54"/>
                <a:gd name="T7" fmla="*/ 21 h 36"/>
                <a:gd name="T8" fmla="*/ 43 w 54"/>
                <a:gd name="T9" fmla="*/ 19 h 36"/>
                <a:gd name="T10" fmla="*/ 40 w 54"/>
                <a:gd name="T11" fmla="*/ 17 h 36"/>
                <a:gd name="T12" fmla="*/ 37 w 54"/>
                <a:gd name="T13" fmla="*/ 16 h 36"/>
                <a:gd name="T14" fmla="*/ 34 w 54"/>
                <a:gd name="T15" fmla="*/ 12 h 36"/>
                <a:gd name="T16" fmla="*/ 31 w 54"/>
                <a:gd name="T17" fmla="*/ 11 h 36"/>
                <a:gd name="T18" fmla="*/ 29 w 54"/>
                <a:gd name="T19" fmla="*/ 11 h 36"/>
                <a:gd name="T20" fmla="*/ 26 w 54"/>
                <a:gd name="T21" fmla="*/ 9 h 36"/>
                <a:gd name="T22" fmla="*/ 24 w 54"/>
                <a:gd name="T23" fmla="*/ 7 h 36"/>
                <a:gd name="T24" fmla="*/ 21 w 54"/>
                <a:gd name="T25" fmla="*/ 7 h 36"/>
                <a:gd name="T26" fmla="*/ 19 w 54"/>
                <a:gd name="T27" fmla="*/ 5 h 36"/>
                <a:gd name="T28" fmla="*/ 16 w 54"/>
                <a:gd name="T29" fmla="*/ 4 h 36"/>
                <a:gd name="T30" fmla="*/ 13 w 54"/>
                <a:gd name="T31" fmla="*/ 4 h 36"/>
                <a:gd name="T32" fmla="*/ 9 w 54"/>
                <a:gd name="T33" fmla="*/ 2 h 36"/>
                <a:gd name="T34" fmla="*/ 6 w 54"/>
                <a:gd name="T35" fmla="*/ 0 h 36"/>
                <a:gd name="T36" fmla="*/ 3 w 54"/>
                <a:gd name="T37" fmla="*/ 0 h 36"/>
                <a:gd name="T38" fmla="*/ 1 w 54"/>
                <a:gd name="T39" fmla="*/ 11 h 36"/>
                <a:gd name="T40" fmla="*/ 4 w 54"/>
                <a:gd name="T41" fmla="*/ 11 h 36"/>
                <a:gd name="T42" fmla="*/ 7 w 54"/>
                <a:gd name="T43" fmla="*/ 12 h 36"/>
                <a:gd name="T44" fmla="*/ 10 w 54"/>
                <a:gd name="T45" fmla="*/ 12 h 36"/>
                <a:gd name="T46" fmla="*/ 13 w 54"/>
                <a:gd name="T47" fmla="*/ 14 h 36"/>
                <a:gd name="T48" fmla="*/ 16 w 54"/>
                <a:gd name="T49" fmla="*/ 16 h 36"/>
                <a:gd name="T50" fmla="*/ 19 w 54"/>
                <a:gd name="T51" fmla="*/ 16 h 36"/>
                <a:gd name="T52" fmla="*/ 20 w 54"/>
                <a:gd name="T53" fmla="*/ 17 h 36"/>
                <a:gd name="T54" fmla="*/ 23 w 54"/>
                <a:gd name="T55" fmla="*/ 17 h 36"/>
                <a:gd name="T56" fmla="*/ 26 w 54"/>
                <a:gd name="T57" fmla="*/ 19 h 36"/>
                <a:gd name="T58" fmla="*/ 29 w 54"/>
                <a:gd name="T59" fmla="*/ 21 h 36"/>
                <a:gd name="T60" fmla="*/ 31 w 54"/>
                <a:gd name="T61" fmla="*/ 23 h 36"/>
                <a:gd name="T62" fmla="*/ 34 w 54"/>
                <a:gd name="T63" fmla="*/ 24 h 36"/>
                <a:gd name="T64" fmla="*/ 37 w 54"/>
                <a:gd name="T65" fmla="*/ 26 h 36"/>
                <a:gd name="T66" fmla="*/ 40 w 54"/>
                <a:gd name="T67" fmla="*/ 28 h 36"/>
                <a:gd name="T68" fmla="*/ 43 w 54"/>
                <a:gd name="T69" fmla="*/ 31 h 36"/>
                <a:gd name="T70" fmla="*/ 44 w 54"/>
                <a:gd name="T71" fmla="*/ 33 h 36"/>
                <a:gd name="T72" fmla="*/ 47 w 54"/>
                <a:gd name="T73" fmla="*/ 35 h 36"/>
                <a:gd name="T74" fmla="*/ 49 w 54"/>
                <a:gd name="T7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36">
                  <a:moveTo>
                    <a:pt x="54" y="29"/>
                  </a:moveTo>
                  <a:lnTo>
                    <a:pt x="53" y="28"/>
                  </a:lnTo>
                  <a:lnTo>
                    <a:pt x="53" y="26"/>
                  </a:lnTo>
                  <a:lnTo>
                    <a:pt x="51" y="26"/>
                  </a:lnTo>
                  <a:lnTo>
                    <a:pt x="50" y="24"/>
                  </a:lnTo>
                  <a:lnTo>
                    <a:pt x="49" y="23"/>
                  </a:lnTo>
                  <a:lnTo>
                    <a:pt x="47" y="23"/>
                  </a:lnTo>
                  <a:lnTo>
                    <a:pt x="46" y="21"/>
                  </a:lnTo>
                  <a:lnTo>
                    <a:pt x="44" y="19"/>
                  </a:lnTo>
                  <a:lnTo>
                    <a:pt x="43" y="19"/>
                  </a:lnTo>
                  <a:lnTo>
                    <a:pt x="41" y="17"/>
                  </a:lnTo>
                  <a:lnTo>
                    <a:pt x="40" y="17"/>
                  </a:lnTo>
                  <a:lnTo>
                    <a:pt x="39" y="16"/>
                  </a:lnTo>
                  <a:lnTo>
                    <a:pt x="37" y="16"/>
                  </a:lnTo>
                  <a:lnTo>
                    <a:pt x="36" y="14"/>
                  </a:lnTo>
                  <a:lnTo>
                    <a:pt x="34" y="12"/>
                  </a:lnTo>
                  <a:lnTo>
                    <a:pt x="33" y="12"/>
                  </a:lnTo>
                  <a:lnTo>
                    <a:pt x="31" y="11"/>
                  </a:lnTo>
                  <a:lnTo>
                    <a:pt x="30" y="11"/>
                  </a:lnTo>
                  <a:lnTo>
                    <a:pt x="29" y="11"/>
                  </a:lnTo>
                  <a:lnTo>
                    <a:pt x="27" y="9"/>
                  </a:lnTo>
                  <a:lnTo>
                    <a:pt x="26" y="9"/>
                  </a:lnTo>
                  <a:lnTo>
                    <a:pt x="24" y="9"/>
                  </a:lnTo>
                  <a:lnTo>
                    <a:pt x="24" y="7"/>
                  </a:lnTo>
                  <a:lnTo>
                    <a:pt x="23" y="7"/>
                  </a:lnTo>
                  <a:lnTo>
                    <a:pt x="21" y="7"/>
                  </a:lnTo>
                  <a:lnTo>
                    <a:pt x="20" y="5"/>
                  </a:lnTo>
                  <a:lnTo>
                    <a:pt x="19" y="5"/>
                  </a:lnTo>
                  <a:lnTo>
                    <a:pt x="17" y="5"/>
                  </a:lnTo>
                  <a:lnTo>
                    <a:pt x="16" y="4"/>
                  </a:lnTo>
                  <a:lnTo>
                    <a:pt x="14" y="4"/>
                  </a:lnTo>
                  <a:lnTo>
                    <a:pt x="13" y="4"/>
                  </a:lnTo>
                  <a:lnTo>
                    <a:pt x="11" y="2"/>
                  </a:lnTo>
                  <a:lnTo>
                    <a:pt x="9" y="2"/>
                  </a:lnTo>
                  <a:lnTo>
                    <a:pt x="7" y="2"/>
                  </a:lnTo>
                  <a:lnTo>
                    <a:pt x="6" y="0"/>
                  </a:lnTo>
                  <a:lnTo>
                    <a:pt x="4" y="0"/>
                  </a:lnTo>
                  <a:lnTo>
                    <a:pt x="3" y="0"/>
                  </a:lnTo>
                  <a:lnTo>
                    <a:pt x="0" y="11"/>
                  </a:lnTo>
                  <a:lnTo>
                    <a:pt x="1" y="11"/>
                  </a:lnTo>
                  <a:lnTo>
                    <a:pt x="3" y="11"/>
                  </a:lnTo>
                  <a:lnTo>
                    <a:pt x="4" y="11"/>
                  </a:lnTo>
                  <a:lnTo>
                    <a:pt x="6" y="11"/>
                  </a:lnTo>
                  <a:lnTo>
                    <a:pt x="7" y="12"/>
                  </a:lnTo>
                  <a:lnTo>
                    <a:pt x="9" y="12"/>
                  </a:lnTo>
                  <a:lnTo>
                    <a:pt x="10" y="12"/>
                  </a:lnTo>
                  <a:lnTo>
                    <a:pt x="11" y="12"/>
                  </a:lnTo>
                  <a:lnTo>
                    <a:pt x="13" y="14"/>
                  </a:lnTo>
                  <a:lnTo>
                    <a:pt x="14" y="14"/>
                  </a:lnTo>
                  <a:lnTo>
                    <a:pt x="16" y="16"/>
                  </a:lnTo>
                  <a:lnTo>
                    <a:pt x="17" y="16"/>
                  </a:lnTo>
                  <a:lnTo>
                    <a:pt x="19" y="16"/>
                  </a:lnTo>
                  <a:lnTo>
                    <a:pt x="20" y="16"/>
                  </a:lnTo>
                  <a:lnTo>
                    <a:pt x="20" y="17"/>
                  </a:lnTo>
                  <a:lnTo>
                    <a:pt x="21" y="17"/>
                  </a:lnTo>
                  <a:lnTo>
                    <a:pt x="23" y="17"/>
                  </a:lnTo>
                  <a:lnTo>
                    <a:pt x="24" y="19"/>
                  </a:lnTo>
                  <a:lnTo>
                    <a:pt x="26" y="19"/>
                  </a:lnTo>
                  <a:lnTo>
                    <a:pt x="27" y="21"/>
                  </a:lnTo>
                  <a:lnTo>
                    <a:pt x="29" y="21"/>
                  </a:lnTo>
                  <a:lnTo>
                    <a:pt x="30" y="21"/>
                  </a:lnTo>
                  <a:lnTo>
                    <a:pt x="31" y="23"/>
                  </a:lnTo>
                  <a:lnTo>
                    <a:pt x="33" y="24"/>
                  </a:lnTo>
                  <a:lnTo>
                    <a:pt x="34" y="24"/>
                  </a:lnTo>
                  <a:lnTo>
                    <a:pt x="36" y="26"/>
                  </a:lnTo>
                  <a:lnTo>
                    <a:pt x="37" y="26"/>
                  </a:lnTo>
                  <a:lnTo>
                    <a:pt x="39" y="28"/>
                  </a:lnTo>
                  <a:lnTo>
                    <a:pt x="40" y="28"/>
                  </a:lnTo>
                  <a:lnTo>
                    <a:pt x="41" y="29"/>
                  </a:lnTo>
                  <a:lnTo>
                    <a:pt x="43" y="31"/>
                  </a:lnTo>
                  <a:lnTo>
                    <a:pt x="44" y="31"/>
                  </a:lnTo>
                  <a:lnTo>
                    <a:pt x="44" y="33"/>
                  </a:lnTo>
                  <a:lnTo>
                    <a:pt x="46" y="33"/>
                  </a:lnTo>
                  <a:lnTo>
                    <a:pt x="47" y="35"/>
                  </a:lnTo>
                  <a:lnTo>
                    <a:pt x="49" y="35"/>
                  </a:lnTo>
                  <a:lnTo>
                    <a:pt x="49" y="36"/>
                  </a:lnTo>
                  <a:lnTo>
                    <a:pt x="54" y="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p:nvSpPr>
          <p:spPr bwMode="auto">
            <a:xfrm>
              <a:off x="588" y="1155"/>
              <a:ext cx="48" cy="53"/>
            </a:xfrm>
            <a:custGeom>
              <a:avLst/>
              <a:gdLst>
                <a:gd name="T0" fmla="*/ 0 w 48"/>
                <a:gd name="T1" fmla="*/ 5 h 53"/>
                <a:gd name="T2" fmla="*/ 1 w 48"/>
                <a:gd name="T3" fmla="*/ 9 h 53"/>
                <a:gd name="T4" fmla="*/ 3 w 48"/>
                <a:gd name="T5" fmla="*/ 10 h 53"/>
                <a:gd name="T6" fmla="*/ 5 w 48"/>
                <a:gd name="T7" fmla="*/ 14 h 53"/>
                <a:gd name="T8" fmla="*/ 8 w 48"/>
                <a:gd name="T9" fmla="*/ 17 h 53"/>
                <a:gd name="T10" fmla="*/ 11 w 48"/>
                <a:gd name="T11" fmla="*/ 22 h 53"/>
                <a:gd name="T12" fmla="*/ 14 w 48"/>
                <a:gd name="T13" fmla="*/ 26 h 53"/>
                <a:gd name="T14" fmla="*/ 15 w 48"/>
                <a:gd name="T15" fmla="*/ 27 h 53"/>
                <a:gd name="T16" fmla="*/ 17 w 48"/>
                <a:gd name="T17" fmla="*/ 29 h 53"/>
                <a:gd name="T18" fmla="*/ 20 w 48"/>
                <a:gd name="T19" fmla="*/ 33 h 53"/>
                <a:gd name="T20" fmla="*/ 21 w 48"/>
                <a:gd name="T21" fmla="*/ 34 h 53"/>
                <a:gd name="T22" fmla="*/ 24 w 48"/>
                <a:gd name="T23" fmla="*/ 38 h 53"/>
                <a:gd name="T24" fmla="*/ 26 w 48"/>
                <a:gd name="T25" fmla="*/ 39 h 53"/>
                <a:gd name="T26" fmla="*/ 28 w 48"/>
                <a:gd name="T27" fmla="*/ 43 h 53"/>
                <a:gd name="T28" fmla="*/ 31 w 48"/>
                <a:gd name="T29" fmla="*/ 45 h 53"/>
                <a:gd name="T30" fmla="*/ 34 w 48"/>
                <a:gd name="T31" fmla="*/ 46 h 53"/>
                <a:gd name="T32" fmla="*/ 37 w 48"/>
                <a:gd name="T33" fmla="*/ 48 h 53"/>
                <a:gd name="T34" fmla="*/ 38 w 48"/>
                <a:gd name="T35" fmla="*/ 50 h 53"/>
                <a:gd name="T36" fmla="*/ 40 w 48"/>
                <a:gd name="T37" fmla="*/ 51 h 53"/>
                <a:gd name="T38" fmla="*/ 43 w 48"/>
                <a:gd name="T39" fmla="*/ 51 h 53"/>
                <a:gd name="T40" fmla="*/ 44 w 48"/>
                <a:gd name="T41" fmla="*/ 53 h 53"/>
                <a:gd name="T42" fmla="*/ 48 w 48"/>
                <a:gd name="T43" fmla="*/ 45 h 53"/>
                <a:gd name="T44" fmla="*/ 46 w 48"/>
                <a:gd name="T45" fmla="*/ 43 h 53"/>
                <a:gd name="T46" fmla="*/ 40 w 48"/>
                <a:gd name="T47" fmla="*/ 39 h 53"/>
                <a:gd name="T48" fmla="*/ 37 w 48"/>
                <a:gd name="T49" fmla="*/ 38 h 53"/>
                <a:gd name="T50" fmla="*/ 34 w 48"/>
                <a:gd name="T51" fmla="*/ 34 h 53"/>
                <a:gd name="T52" fmla="*/ 31 w 48"/>
                <a:gd name="T53" fmla="*/ 33 h 53"/>
                <a:gd name="T54" fmla="*/ 28 w 48"/>
                <a:gd name="T55" fmla="*/ 29 h 53"/>
                <a:gd name="T56" fmla="*/ 26 w 48"/>
                <a:gd name="T57" fmla="*/ 26 h 53"/>
                <a:gd name="T58" fmla="*/ 23 w 48"/>
                <a:gd name="T59" fmla="*/ 22 h 53"/>
                <a:gd name="T60" fmla="*/ 20 w 48"/>
                <a:gd name="T61" fmla="*/ 19 h 53"/>
                <a:gd name="T62" fmla="*/ 18 w 48"/>
                <a:gd name="T63" fmla="*/ 15 h 53"/>
                <a:gd name="T64" fmla="*/ 15 w 48"/>
                <a:gd name="T65" fmla="*/ 12 h 53"/>
                <a:gd name="T66" fmla="*/ 13 w 48"/>
                <a:gd name="T67" fmla="*/ 9 h 53"/>
                <a:gd name="T68" fmla="*/ 11 w 48"/>
                <a:gd name="T69" fmla="*/ 7 h 53"/>
                <a:gd name="T70" fmla="*/ 10 w 48"/>
                <a:gd name="T71" fmla="*/ 3 h 53"/>
                <a:gd name="T72" fmla="*/ 8 w 48"/>
                <a:gd name="T7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3">
                  <a:moveTo>
                    <a:pt x="8" y="0"/>
                  </a:moveTo>
                  <a:lnTo>
                    <a:pt x="0" y="5"/>
                  </a:lnTo>
                  <a:lnTo>
                    <a:pt x="0" y="7"/>
                  </a:lnTo>
                  <a:lnTo>
                    <a:pt x="1" y="9"/>
                  </a:lnTo>
                  <a:lnTo>
                    <a:pt x="3" y="9"/>
                  </a:lnTo>
                  <a:lnTo>
                    <a:pt x="3" y="10"/>
                  </a:lnTo>
                  <a:lnTo>
                    <a:pt x="4" y="12"/>
                  </a:lnTo>
                  <a:lnTo>
                    <a:pt x="5" y="14"/>
                  </a:lnTo>
                  <a:lnTo>
                    <a:pt x="7" y="15"/>
                  </a:lnTo>
                  <a:lnTo>
                    <a:pt x="8" y="17"/>
                  </a:lnTo>
                  <a:lnTo>
                    <a:pt x="10" y="21"/>
                  </a:lnTo>
                  <a:lnTo>
                    <a:pt x="11" y="22"/>
                  </a:lnTo>
                  <a:lnTo>
                    <a:pt x="13" y="24"/>
                  </a:lnTo>
                  <a:lnTo>
                    <a:pt x="14" y="26"/>
                  </a:lnTo>
                  <a:lnTo>
                    <a:pt x="14" y="27"/>
                  </a:lnTo>
                  <a:lnTo>
                    <a:pt x="15" y="27"/>
                  </a:lnTo>
                  <a:lnTo>
                    <a:pt x="15" y="29"/>
                  </a:lnTo>
                  <a:lnTo>
                    <a:pt x="17" y="29"/>
                  </a:lnTo>
                  <a:lnTo>
                    <a:pt x="18" y="31"/>
                  </a:lnTo>
                  <a:lnTo>
                    <a:pt x="20" y="33"/>
                  </a:lnTo>
                  <a:lnTo>
                    <a:pt x="20" y="34"/>
                  </a:lnTo>
                  <a:lnTo>
                    <a:pt x="21" y="34"/>
                  </a:lnTo>
                  <a:lnTo>
                    <a:pt x="23" y="36"/>
                  </a:lnTo>
                  <a:lnTo>
                    <a:pt x="24" y="38"/>
                  </a:lnTo>
                  <a:lnTo>
                    <a:pt x="26" y="38"/>
                  </a:lnTo>
                  <a:lnTo>
                    <a:pt x="26" y="39"/>
                  </a:lnTo>
                  <a:lnTo>
                    <a:pt x="27" y="41"/>
                  </a:lnTo>
                  <a:lnTo>
                    <a:pt x="28" y="43"/>
                  </a:lnTo>
                  <a:lnTo>
                    <a:pt x="30" y="43"/>
                  </a:lnTo>
                  <a:lnTo>
                    <a:pt x="31" y="45"/>
                  </a:lnTo>
                  <a:lnTo>
                    <a:pt x="33" y="46"/>
                  </a:lnTo>
                  <a:lnTo>
                    <a:pt x="34" y="46"/>
                  </a:lnTo>
                  <a:lnTo>
                    <a:pt x="36" y="48"/>
                  </a:lnTo>
                  <a:lnTo>
                    <a:pt x="37" y="48"/>
                  </a:lnTo>
                  <a:lnTo>
                    <a:pt x="37" y="50"/>
                  </a:lnTo>
                  <a:lnTo>
                    <a:pt x="38" y="50"/>
                  </a:lnTo>
                  <a:lnTo>
                    <a:pt x="40" y="50"/>
                  </a:lnTo>
                  <a:lnTo>
                    <a:pt x="40" y="51"/>
                  </a:lnTo>
                  <a:lnTo>
                    <a:pt x="41" y="51"/>
                  </a:lnTo>
                  <a:lnTo>
                    <a:pt x="43" y="51"/>
                  </a:lnTo>
                  <a:lnTo>
                    <a:pt x="43" y="53"/>
                  </a:lnTo>
                  <a:lnTo>
                    <a:pt x="44" y="53"/>
                  </a:lnTo>
                  <a:lnTo>
                    <a:pt x="46" y="53"/>
                  </a:lnTo>
                  <a:lnTo>
                    <a:pt x="48" y="45"/>
                  </a:lnTo>
                  <a:lnTo>
                    <a:pt x="47" y="43"/>
                  </a:lnTo>
                  <a:lnTo>
                    <a:pt x="46" y="43"/>
                  </a:lnTo>
                  <a:lnTo>
                    <a:pt x="43" y="41"/>
                  </a:lnTo>
                  <a:lnTo>
                    <a:pt x="40" y="39"/>
                  </a:lnTo>
                  <a:lnTo>
                    <a:pt x="38" y="39"/>
                  </a:lnTo>
                  <a:lnTo>
                    <a:pt x="37" y="38"/>
                  </a:lnTo>
                  <a:lnTo>
                    <a:pt x="36" y="36"/>
                  </a:lnTo>
                  <a:lnTo>
                    <a:pt x="34" y="34"/>
                  </a:lnTo>
                  <a:lnTo>
                    <a:pt x="33" y="34"/>
                  </a:lnTo>
                  <a:lnTo>
                    <a:pt x="31" y="33"/>
                  </a:lnTo>
                  <a:lnTo>
                    <a:pt x="30" y="31"/>
                  </a:lnTo>
                  <a:lnTo>
                    <a:pt x="28" y="29"/>
                  </a:lnTo>
                  <a:lnTo>
                    <a:pt x="27" y="27"/>
                  </a:lnTo>
                  <a:lnTo>
                    <a:pt x="26" y="26"/>
                  </a:lnTo>
                  <a:lnTo>
                    <a:pt x="24" y="24"/>
                  </a:lnTo>
                  <a:lnTo>
                    <a:pt x="23" y="22"/>
                  </a:lnTo>
                  <a:lnTo>
                    <a:pt x="21" y="21"/>
                  </a:lnTo>
                  <a:lnTo>
                    <a:pt x="20" y="19"/>
                  </a:lnTo>
                  <a:lnTo>
                    <a:pt x="18" y="17"/>
                  </a:lnTo>
                  <a:lnTo>
                    <a:pt x="18" y="15"/>
                  </a:lnTo>
                  <a:lnTo>
                    <a:pt x="17" y="14"/>
                  </a:lnTo>
                  <a:lnTo>
                    <a:pt x="15" y="12"/>
                  </a:lnTo>
                  <a:lnTo>
                    <a:pt x="14" y="10"/>
                  </a:lnTo>
                  <a:lnTo>
                    <a:pt x="13" y="9"/>
                  </a:lnTo>
                  <a:lnTo>
                    <a:pt x="13" y="7"/>
                  </a:lnTo>
                  <a:lnTo>
                    <a:pt x="11" y="7"/>
                  </a:lnTo>
                  <a:lnTo>
                    <a:pt x="11" y="5"/>
                  </a:lnTo>
                  <a:lnTo>
                    <a:pt x="10" y="3"/>
                  </a:lnTo>
                  <a:lnTo>
                    <a:pt x="8"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p:nvSpPr>
          <p:spPr bwMode="auto">
            <a:xfrm>
              <a:off x="472" y="1149"/>
              <a:ext cx="23" cy="59"/>
            </a:xfrm>
            <a:custGeom>
              <a:avLst/>
              <a:gdLst>
                <a:gd name="T0" fmla="*/ 14 w 23"/>
                <a:gd name="T1" fmla="*/ 2 h 59"/>
                <a:gd name="T2" fmla="*/ 14 w 23"/>
                <a:gd name="T3" fmla="*/ 6 h 59"/>
                <a:gd name="T4" fmla="*/ 14 w 23"/>
                <a:gd name="T5" fmla="*/ 9 h 59"/>
                <a:gd name="T6" fmla="*/ 13 w 23"/>
                <a:gd name="T7" fmla="*/ 12 h 59"/>
                <a:gd name="T8" fmla="*/ 13 w 23"/>
                <a:gd name="T9" fmla="*/ 16 h 59"/>
                <a:gd name="T10" fmla="*/ 12 w 23"/>
                <a:gd name="T11" fmla="*/ 19 h 59"/>
                <a:gd name="T12" fmla="*/ 12 w 23"/>
                <a:gd name="T13" fmla="*/ 23 h 59"/>
                <a:gd name="T14" fmla="*/ 10 w 23"/>
                <a:gd name="T15" fmla="*/ 26 h 59"/>
                <a:gd name="T16" fmla="*/ 9 w 23"/>
                <a:gd name="T17" fmla="*/ 30 h 59"/>
                <a:gd name="T18" fmla="*/ 7 w 23"/>
                <a:gd name="T19" fmla="*/ 33 h 59"/>
                <a:gd name="T20" fmla="*/ 7 w 23"/>
                <a:gd name="T21" fmla="*/ 37 h 59"/>
                <a:gd name="T22" fmla="*/ 6 w 23"/>
                <a:gd name="T23" fmla="*/ 38 h 59"/>
                <a:gd name="T24" fmla="*/ 6 w 23"/>
                <a:gd name="T25" fmla="*/ 42 h 59"/>
                <a:gd name="T26" fmla="*/ 3 w 23"/>
                <a:gd name="T27" fmla="*/ 45 h 59"/>
                <a:gd name="T28" fmla="*/ 1 w 23"/>
                <a:gd name="T29" fmla="*/ 49 h 59"/>
                <a:gd name="T30" fmla="*/ 0 w 23"/>
                <a:gd name="T31" fmla="*/ 52 h 59"/>
                <a:gd name="T32" fmla="*/ 7 w 23"/>
                <a:gd name="T33" fmla="*/ 59 h 59"/>
                <a:gd name="T34" fmla="*/ 9 w 23"/>
                <a:gd name="T35" fmla="*/ 56 h 59"/>
                <a:gd name="T36" fmla="*/ 10 w 23"/>
                <a:gd name="T37" fmla="*/ 52 h 59"/>
                <a:gd name="T38" fmla="*/ 12 w 23"/>
                <a:gd name="T39" fmla="*/ 49 h 59"/>
                <a:gd name="T40" fmla="*/ 13 w 23"/>
                <a:gd name="T41" fmla="*/ 45 h 59"/>
                <a:gd name="T42" fmla="*/ 14 w 23"/>
                <a:gd name="T43" fmla="*/ 42 h 59"/>
                <a:gd name="T44" fmla="*/ 16 w 23"/>
                <a:gd name="T45" fmla="*/ 38 h 59"/>
                <a:gd name="T46" fmla="*/ 17 w 23"/>
                <a:gd name="T47" fmla="*/ 35 h 59"/>
                <a:gd name="T48" fmla="*/ 17 w 23"/>
                <a:gd name="T49" fmla="*/ 32 h 59"/>
                <a:gd name="T50" fmla="*/ 19 w 23"/>
                <a:gd name="T51" fmla="*/ 28 h 59"/>
                <a:gd name="T52" fmla="*/ 20 w 23"/>
                <a:gd name="T53" fmla="*/ 25 h 59"/>
                <a:gd name="T54" fmla="*/ 20 w 23"/>
                <a:gd name="T55" fmla="*/ 21 h 59"/>
                <a:gd name="T56" fmla="*/ 22 w 23"/>
                <a:gd name="T57" fmla="*/ 19 h 59"/>
                <a:gd name="T58" fmla="*/ 22 w 23"/>
                <a:gd name="T59" fmla="*/ 16 h 59"/>
                <a:gd name="T60" fmla="*/ 22 w 23"/>
                <a:gd name="T61" fmla="*/ 12 h 59"/>
                <a:gd name="T62" fmla="*/ 23 w 23"/>
                <a:gd name="T63" fmla="*/ 9 h 59"/>
                <a:gd name="T64" fmla="*/ 23 w 23"/>
                <a:gd name="T65" fmla="*/ 6 h 59"/>
                <a:gd name="T66" fmla="*/ 23 w 23"/>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59">
                  <a:moveTo>
                    <a:pt x="23" y="0"/>
                  </a:moveTo>
                  <a:lnTo>
                    <a:pt x="14" y="2"/>
                  </a:lnTo>
                  <a:lnTo>
                    <a:pt x="14" y="4"/>
                  </a:lnTo>
                  <a:lnTo>
                    <a:pt x="14" y="6"/>
                  </a:lnTo>
                  <a:lnTo>
                    <a:pt x="14" y="7"/>
                  </a:lnTo>
                  <a:lnTo>
                    <a:pt x="14" y="9"/>
                  </a:lnTo>
                  <a:lnTo>
                    <a:pt x="13" y="11"/>
                  </a:lnTo>
                  <a:lnTo>
                    <a:pt x="13" y="12"/>
                  </a:lnTo>
                  <a:lnTo>
                    <a:pt x="13" y="14"/>
                  </a:lnTo>
                  <a:lnTo>
                    <a:pt x="13" y="16"/>
                  </a:lnTo>
                  <a:lnTo>
                    <a:pt x="12" y="18"/>
                  </a:lnTo>
                  <a:lnTo>
                    <a:pt x="12" y="19"/>
                  </a:lnTo>
                  <a:lnTo>
                    <a:pt x="12" y="21"/>
                  </a:lnTo>
                  <a:lnTo>
                    <a:pt x="12" y="23"/>
                  </a:lnTo>
                  <a:lnTo>
                    <a:pt x="10" y="25"/>
                  </a:lnTo>
                  <a:lnTo>
                    <a:pt x="10" y="26"/>
                  </a:lnTo>
                  <a:lnTo>
                    <a:pt x="10" y="28"/>
                  </a:lnTo>
                  <a:lnTo>
                    <a:pt x="9" y="30"/>
                  </a:lnTo>
                  <a:lnTo>
                    <a:pt x="9" y="32"/>
                  </a:lnTo>
                  <a:lnTo>
                    <a:pt x="7" y="33"/>
                  </a:lnTo>
                  <a:lnTo>
                    <a:pt x="7" y="35"/>
                  </a:lnTo>
                  <a:lnTo>
                    <a:pt x="7" y="37"/>
                  </a:lnTo>
                  <a:lnTo>
                    <a:pt x="6" y="37"/>
                  </a:lnTo>
                  <a:lnTo>
                    <a:pt x="6" y="38"/>
                  </a:lnTo>
                  <a:lnTo>
                    <a:pt x="6" y="40"/>
                  </a:lnTo>
                  <a:lnTo>
                    <a:pt x="6" y="42"/>
                  </a:lnTo>
                  <a:lnTo>
                    <a:pt x="4" y="44"/>
                  </a:lnTo>
                  <a:lnTo>
                    <a:pt x="3" y="45"/>
                  </a:lnTo>
                  <a:lnTo>
                    <a:pt x="3" y="47"/>
                  </a:lnTo>
                  <a:lnTo>
                    <a:pt x="1" y="49"/>
                  </a:lnTo>
                  <a:lnTo>
                    <a:pt x="1" y="51"/>
                  </a:lnTo>
                  <a:lnTo>
                    <a:pt x="0" y="52"/>
                  </a:lnTo>
                  <a:lnTo>
                    <a:pt x="0" y="54"/>
                  </a:lnTo>
                  <a:lnTo>
                    <a:pt x="7" y="59"/>
                  </a:lnTo>
                  <a:lnTo>
                    <a:pt x="9" y="57"/>
                  </a:lnTo>
                  <a:lnTo>
                    <a:pt x="9" y="56"/>
                  </a:lnTo>
                  <a:lnTo>
                    <a:pt x="10" y="54"/>
                  </a:lnTo>
                  <a:lnTo>
                    <a:pt x="10" y="52"/>
                  </a:lnTo>
                  <a:lnTo>
                    <a:pt x="12" y="51"/>
                  </a:lnTo>
                  <a:lnTo>
                    <a:pt x="12" y="49"/>
                  </a:lnTo>
                  <a:lnTo>
                    <a:pt x="13" y="47"/>
                  </a:lnTo>
                  <a:lnTo>
                    <a:pt x="13" y="45"/>
                  </a:lnTo>
                  <a:lnTo>
                    <a:pt x="14" y="44"/>
                  </a:lnTo>
                  <a:lnTo>
                    <a:pt x="14" y="42"/>
                  </a:lnTo>
                  <a:lnTo>
                    <a:pt x="14" y="40"/>
                  </a:lnTo>
                  <a:lnTo>
                    <a:pt x="16" y="38"/>
                  </a:lnTo>
                  <a:lnTo>
                    <a:pt x="16" y="37"/>
                  </a:lnTo>
                  <a:lnTo>
                    <a:pt x="17" y="35"/>
                  </a:lnTo>
                  <a:lnTo>
                    <a:pt x="17" y="33"/>
                  </a:lnTo>
                  <a:lnTo>
                    <a:pt x="17" y="32"/>
                  </a:lnTo>
                  <a:lnTo>
                    <a:pt x="19" y="30"/>
                  </a:lnTo>
                  <a:lnTo>
                    <a:pt x="19" y="28"/>
                  </a:lnTo>
                  <a:lnTo>
                    <a:pt x="19" y="26"/>
                  </a:lnTo>
                  <a:lnTo>
                    <a:pt x="20" y="25"/>
                  </a:lnTo>
                  <a:lnTo>
                    <a:pt x="20" y="23"/>
                  </a:lnTo>
                  <a:lnTo>
                    <a:pt x="20" y="21"/>
                  </a:lnTo>
                  <a:lnTo>
                    <a:pt x="20" y="19"/>
                  </a:lnTo>
                  <a:lnTo>
                    <a:pt x="22" y="19"/>
                  </a:lnTo>
                  <a:lnTo>
                    <a:pt x="22" y="18"/>
                  </a:lnTo>
                  <a:lnTo>
                    <a:pt x="22" y="16"/>
                  </a:lnTo>
                  <a:lnTo>
                    <a:pt x="22" y="14"/>
                  </a:lnTo>
                  <a:lnTo>
                    <a:pt x="22" y="12"/>
                  </a:lnTo>
                  <a:lnTo>
                    <a:pt x="22" y="11"/>
                  </a:lnTo>
                  <a:lnTo>
                    <a:pt x="23" y="9"/>
                  </a:lnTo>
                  <a:lnTo>
                    <a:pt x="23" y="7"/>
                  </a:lnTo>
                  <a:lnTo>
                    <a:pt x="23" y="6"/>
                  </a:lnTo>
                  <a:lnTo>
                    <a:pt x="23" y="4"/>
                  </a:lnTo>
                  <a:lnTo>
                    <a:pt x="23" y="2"/>
                  </a:lnTo>
                  <a:lnTo>
                    <a:pt x="23"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p:nvSpPr>
          <p:spPr bwMode="auto">
            <a:xfrm>
              <a:off x="359" y="1088"/>
              <a:ext cx="43" cy="55"/>
            </a:xfrm>
            <a:custGeom>
              <a:avLst/>
              <a:gdLst>
                <a:gd name="T0" fmla="*/ 39 w 43"/>
                <a:gd name="T1" fmla="*/ 0 h 55"/>
                <a:gd name="T2" fmla="*/ 37 w 43"/>
                <a:gd name="T3" fmla="*/ 2 h 55"/>
                <a:gd name="T4" fmla="*/ 34 w 43"/>
                <a:gd name="T5" fmla="*/ 3 h 55"/>
                <a:gd name="T6" fmla="*/ 31 w 43"/>
                <a:gd name="T7" fmla="*/ 5 h 55"/>
                <a:gd name="T8" fmla="*/ 29 w 43"/>
                <a:gd name="T9" fmla="*/ 7 h 55"/>
                <a:gd name="T10" fmla="*/ 26 w 43"/>
                <a:gd name="T11" fmla="*/ 10 h 55"/>
                <a:gd name="T12" fmla="*/ 23 w 43"/>
                <a:gd name="T13" fmla="*/ 14 h 55"/>
                <a:gd name="T14" fmla="*/ 20 w 43"/>
                <a:gd name="T15" fmla="*/ 15 h 55"/>
                <a:gd name="T16" fmla="*/ 19 w 43"/>
                <a:gd name="T17" fmla="*/ 17 h 55"/>
                <a:gd name="T18" fmla="*/ 17 w 43"/>
                <a:gd name="T19" fmla="*/ 19 h 55"/>
                <a:gd name="T20" fmla="*/ 16 w 43"/>
                <a:gd name="T21" fmla="*/ 22 h 55"/>
                <a:gd name="T22" fmla="*/ 14 w 43"/>
                <a:gd name="T23" fmla="*/ 24 h 55"/>
                <a:gd name="T24" fmla="*/ 13 w 43"/>
                <a:gd name="T25" fmla="*/ 26 h 55"/>
                <a:gd name="T26" fmla="*/ 12 w 43"/>
                <a:gd name="T27" fmla="*/ 29 h 55"/>
                <a:gd name="T28" fmla="*/ 9 w 43"/>
                <a:gd name="T29" fmla="*/ 31 h 55"/>
                <a:gd name="T30" fmla="*/ 7 w 43"/>
                <a:gd name="T31" fmla="*/ 32 h 55"/>
                <a:gd name="T32" fmla="*/ 6 w 43"/>
                <a:gd name="T33" fmla="*/ 36 h 55"/>
                <a:gd name="T34" fmla="*/ 5 w 43"/>
                <a:gd name="T35" fmla="*/ 39 h 55"/>
                <a:gd name="T36" fmla="*/ 3 w 43"/>
                <a:gd name="T37" fmla="*/ 43 h 55"/>
                <a:gd name="T38" fmla="*/ 2 w 43"/>
                <a:gd name="T39" fmla="*/ 46 h 55"/>
                <a:gd name="T40" fmla="*/ 0 w 43"/>
                <a:gd name="T41" fmla="*/ 50 h 55"/>
                <a:gd name="T42" fmla="*/ 9 w 43"/>
                <a:gd name="T43" fmla="*/ 53 h 55"/>
                <a:gd name="T44" fmla="*/ 10 w 43"/>
                <a:gd name="T45" fmla="*/ 50 h 55"/>
                <a:gd name="T46" fmla="*/ 12 w 43"/>
                <a:gd name="T47" fmla="*/ 46 h 55"/>
                <a:gd name="T48" fmla="*/ 13 w 43"/>
                <a:gd name="T49" fmla="*/ 44 h 55"/>
                <a:gd name="T50" fmla="*/ 13 w 43"/>
                <a:gd name="T51" fmla="*/ 41 h 55"/>
                <a:gd name="T52" fmla="*/ 16 w 43"/>
                <a:gd name="T53" fmla="*/ 38 h 55"/>
                <a:gd name="T54" fmla="*/ 17 w 43"/>
                <a:gd name="T55" fmla="*/ 36 h 55"/>
                <a:gd name="T56" fmla="*/ 19 w 43"/>
                <a:gd name="T57" fmla="*/ 34 h 55"/>
                <a:gd name="T58" fmla="*/ 20 w 43"/>
                <a:gd name="T59" fmla="*/ 31 h 55"/>
                <a:gd name="T60" fmla="*/ 23 w 43"/>
                <a:gd name="T61" fmla="*/ 27 h 55"/>
                <a:gd name="T62" fmla="*/ 24 w 43"/>
                <a:gd name="T63" fmla="*/ 26 h 55"/>
                <a:gd name="T64" fmla="*/ 27 w 43"/>
                <a:gd name="T65" fmla="*/ 22 h 55"/>
                <a:gd name="T66" fmla="*/ 30 w 43"/>
                <a:gd name="T67" fmla="*/ 19 h 55"/>
                <a:gd name="T68" fmla="*/ 33 w 43"/>
                <a:gd name="T69" fmla="*/ 17 h 55"/>
                <a:gd name="T70" fmla="*/ 36 w 43"/>
                <a:gd name="T71" fmla="*/ 15 h 55"/>
                <a:gd name="T72" fmla="*/ 37 w 43"/>
                <a:gd name="T73" fmla="*/ 14 h 55"/>
                <a:gd name="T74" fmla="*/ 40 w 43"/>
                <a:gd name="T75" fmla="*/ 10 h 55"/>
                <a:gd name="T76" fmla="*/ 43 w 43"/>
                <a:gd name="T7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55">
                  <a:moveTo>
                    <a:pt x="39" y="0"/>
                  </a:moveTo>
                  <a:lnTo>
                    <a:pt x="39" y="0"/>
                  </a:lnTo>
                  <a:lnTo>
                    <a:pt x="37" y="0"/>
                  </a:lnTo>
                  <a:lnTo>
                    <a:pt x="37" y="2"/>
                  </a:lnTo>
                  <a:lnTo>
                    <a:pt x="36" y="2"/>
                  </a:lnTo>
                  <a:lnTo>
                    <a:pt x="34" y="3"/>
                  </a:lnTo>
                  <a:lnTo>
                    <a:pt x="33" y="3"/>
                  </a:lnTo>
                  <a:lnTo>
                    <a:pt x="31" y="5"/>
                  </a:lnTo>
                  <a:lnTo>
                    <a:pt x="30" y="7"/>
                  </a:lnTo>
                  <a:lnTo>
                    <a:pt x="29" y="7"/>
                  </a:lnTo>
                  <a:lnTo>
                    <a:pt x="27" y="8"/>
                  </a:lnTo>
                  <a:lnTo>
                    <a:pt x="26" y="10"/>
                  </a:lnTo>
                  <a:lnTo>
                    <a:pt x="24" y="12"/>
                  </a:lnTo>
                  <a:lnTo>
                    <a:pt x="23" y="14"/>
                  </a:lnTo>
                  <a:lnTo>
                    <a:pt x="22" y="15"/>
                  </a:lnTo>
                  <a:lnTo>
                    <a:pt x="20" y="15"/>
                  </a:lnTo>
                  <a:lnTo>
                    <a:pt x="20" y="17"/>
                  </a:lnTo>
                  <a:lnTo>
                    <a:pt x="19" y="17"/>
                  </a:lnTo>
                  <a:lnTo>
                    <a:pt x="19" y="19"/>
                  </a:lnTo>
                  <a:lnTo>
                    <a:pt x="17" y="19"/>
                  </a:lnTo>
                  <a:lnTo>
                    <a:pt x="16" y="20"/>
                  </a:lnTo>
                  <a:lnTo>
                    <a:pt x="16" y="22"/>
                  </a:lnTo>
                  <a:lnTo>
                    <a:pt x="14" y="22"/>
                  </a:lnTo>
                  <a:lnTo>
                    <a:pt x="14" y="24"/>
                  </a:lnTo>
                  <a:lnTo>
                    <a:pt x="13" y="24"/>
                  </a:lnTo>
                  <a:lnTo>
                    <a:pt x="13" y="26"/>
                  </a:lnTo>
                  <a:lnTo>
                    <a:pt x="12" y="27"/>
                  </a:lnTo>
                  <a:lnTo>
                    <a:pt x="12" y="29"/>
                  </a:lnTo>
                  <a:lnTo>
                    <a:pt x="10" y="29"/>
                  </a:lnTo>
                  <a:lnTo>
                    <a:pt x="9" y="31"/>
                  </a:lnTo>
                  <a:lnTo>
                    <a:pt x="9" y="32"/>
                  </a:lnTo>
                  <a:lnTo>
                    <a:pt x="7" y="32"/>
                  </a:lnTo>
                  <a:lnTo>
                    <a:pt x="7" y="34"/>
                  </a:lnTo>
                  <a:lnTo>
                    <a:pt x="6" y="36"/>
                  </a:lnTo>
                  <a:lnTo>
                    <a:pt x="6" y="38"/>
                  </a:lnTo>
                  <a:lnTo>
                    <a:pt x="5" y="39"/>
                  </a:lnTo>
                  <a:lnTo>
                    <a:pt x="3" y="41"/>
                  </a:lnTo>
                  <a:lnTo>
                    <a:pt x="3" y="43"/>
                  </a:lnTo>
                  <a:lnTo>
                    <a:pt x="3" y="44"/>
                  </a:lnTo>
                  <a:lnTo>
                    <a:pt x="2" y="46"/>
                  </a:lnTo>
                  <a:lnTo>
                    <a:pt x="0" y="48"/>
                  </a:lnTo>
                  <a:lnTo>
                    <a:pt x="0" y="50"/>
                  </a:lnTo>
                  <a:lnTo>
                    <a:pt x="9" y="55"/>
                  </a:lnTo>
                  <a:lnTo>
                    <a:pt x="9" y="53"/>
                  </a:lnTo>
                  <a:lnTo>
                    <a:pt x="9" y="51"/>
                  </a:lnTo>
                  <a:lnTo>
                    <a:pt x="10" y="50"/>
                  </a:lnTo>
                  <a:lnTo>
                    <a:pt x="10" y="48"/>
                  </a:lnTo>
                  <a:lnTo>
                    <a:pt x="12" y="46"/>
                  </a:lnTo>
                  <a:lnTo>
                    <a:pt x="12" y="44"/>
                  </a:lnTo>
                  <a:lnTo>
                    <a:pt x="13" y="44"/>
                  </a:lnTo>
                  <a:lnTo>
                    <a:pt x="13" y="43"/>
                  </a:lnTo>
                  <a:lnTo>
                    <a:pt x="13" y="41"/>
                  </a:lnTo>
                  <a:lnTo>
                    <a:pt x="14" y="39"/>
                  </a:lnTo>
                  <a:lnTo>
                    <a:pt x="16" y="38"/>
                  </a:lnTo>
                  <a:lnTo>
                    <a:pt x="16" y="36"/>
                  </a:lnTo>
                  <a:lnTo>
                    <a:pt x="17" y="36"/>
                  </a:lnTo>
                  <a:lnTo>
                    <a:pt x="17" y="34"/>
                  </a:lnTo>
                  <a:lnTo>
                    <a:pt x="19" y="34"/>
                  </a:lnTo>
                  <a:lnTo>
                    <a:pt x="19" y="32"/>
                  </a:lnTo>
                  <a:lnTo>
                    <a:pt x="20" y="31"/>
                  </a:lnTo>
                  <a:lnTo>
                    <a:pt x="22" y="29"/>
                  </a:lnTo>
                  <a:lnTo>
                    <a:pt x="23" y="27"/>
                  </a:lnTo>
                  <a:lnTo>
                    <a:pt x="23" y="26"/>
                  </a:lnTo>
                  <a:lnTo>
                    <a:pt x="24" y="26"/>
                  </a:lnTo>
                  <a:lnTo>
                    <a:pt x="26" y="24"/>
                  </a:lnTo>
                  <a:lnTo>
                    <a:pt x="27" y="22"/>
                  </a:lnTo>
                  <a:lnTo>
                    <a:pt x="29" y="20"/>
                  </a:lnTo>
                  <a:lnTo>
                    <a:pt x="30" y="19"/>
                  </a:lnTo>
                  <a:lnTo>
                    <a:pt x="31" y="19"/>
                  </a:lnTo>
                  <a:lnTo>
                    <a:pt x="33" y="17"/>
                  </a:lnTo>
                  <a:lnTo>
                    <a:pt x="34" y="15"/>
                  </a:lnTo>
                  <a:lnTo>
                    <a:pt x="36" y="15"/>
                  </a:lnTo>
                  <a:lnTo>
                    <a:pt x="36" y="14"/>
                  </a:lnTo>
                  <a:lnTo>
                    <a:pt x="37" y="14"/>
                  </a:lnTo>
                  <a:lnTo>
                    <a:pt x="39" y="12"/>
                  </a:lnTo>
                  <a:lnTo>
                    <a:pt x="40" y="10"/>
                  </a:lnTo>
                  <a:lnTo>
                    <a:pt x="41" y="10"/>
                  </a:lnTo>
                  <a:lnTo>
                    <a:pt x="43" y="8"/>
                  </a:lnTo>
                  <a:lnTo>
                    <a:pt x="3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p:nvSpPr>
          <p:spPr bwMode="auto">
            <a:xfrm>
              <a:off x="285" y="991"/>
              <a:ext cx="73" cy="17"/>
            </a:xfrm>
            <a:custGeom>
              <a:avLst/>
              <a:gdLst>
                <a:gd name="T0" fmla="*/ 68 w 73"/>
                <a:gd name="T1" fmla="*/ 0 h 17"/>
                <a:gd name="T2" fmla="*/ 64 w 73"/>
                <a:gd name="T3" fmla="*/ 2 h 17"/>
                <a:gd name="T4" fmla="*/ 61 w 73"/>
                <a:gd name="T5" fmla="*/ 2 h 17"/>
                <a:gd name="T6" fmla="*/ 58 w 73"/>
                <a:gd name="T7" fmla="*/ 4 h 17"/>
                <a:gd name="T8" fmla="*/ 56 w 73"/>
                <a:gd name="T9" fmla="*/ 5 h 17"/>
                <a:gd name="T10" fmla="*/ 53 w 73"/>
                <a:gd name="T11" fmla="*/ 5 h 17"/>
                <a:gd name="T12" fmla="*/ 50 w 73"/>
                <a:gd name="T13" fmla="*/ 5 h 17"/>
                <a:gd name="T14" fmla="*/ 47 w 73"/>
                <a:gd name="T15" fmla="*/ 7 h 17"/>
                <a:gd name="T16" fmla="*/ 44 w 73"/>
                <a:gd name="T17" fmla="*/ 7 h 17"/>
                <a:gd name="T18" fmla="*/ 41 w 73"/>
                <a:gd name="T19" fmla="*/ 7 h 17"/>
                <a:gd name="T20" fmla="*/ 39 w 73"/>
                <a:gd name="T21" fmla="*/ 7 h 17"/>
                <a:gd name="T22" fmla="*/ 36 w 73"/>
                <a:gd name="T23" fmla="*/ 7 h 17"/>
                <a:gd name="T24" fmla="*/ 33 w 73"/>
                <a:gd name="T25" fmla="*/ 7 h 17"/>
                <a:gd name="T26" fmla="*/ 30 w 73"/>
                <a:gd name="T27" fmla="*/ 7 h 17"/>
                <a:gd name="T28" fmla="*/ 27 w 73"/>
                <a:gd name="T29" fmla="*/ 7 h 17"/>
                <a:gd name="T30" fmla="*/ 24 w 73"/>
                <a:gd name="T31" fmla="*/ 7 h 17"/>
                <a:gd name="T32" fmla="*/ 21 w 73"/>
                <a:gd name="T33" fmla="*/ 7 h 17"/>
                <a:gd name="T34" fmla="*/ 19 w 73"/>
                <a:gd name="T35" fmla="*/ 5 h 17"/>
                <a:gd name="T36" fmla="*/ 16 w 73"/>
                <a:gd name="T37" fmla="*/ 5 h 17"/>
                <a:gd name="T38" fmla="*/ 13 w 73"/>
                <a:gd name="T39" fmla="*/ 5 h 17"/>
                <a:gd name="T40" fmla="*/ 10 w 73"/>
                <a:gd name="T41" fmla="*/ 4 h 17"/>
                <a:gd name="T42" fmla="*/ 7 w 73"/>
                <a:gd name="T43" fmla="*/ 4 h 17"/>
                <a:gd name="T44" fmla="*/ 4 w 73"/>
                <a:gd name="T45" fmla="*/ 2 h 17"/>
                <a:gd name="T46" fmla="*/ 1 w 73"/>
                <a:gd name="T47" fmla="*/ 11 h 17"/>
                <a:gd name="T48" fmla="*/ 4 w 73"/>
                <a:gd name="T49" fmla="*/ 12 h 17"/>
                <a:gd name="T50" fmla="*/ 7 w 73"/>
                <a:gd name="T51" fmla="*/ 14 h 17"/>
                <a:gd name="T52" fmla="*/ 10 w 73"/>
                <a:gd name="T53" fmla="*/ 14 h 17"/>
                <a:gd name="T54" fmla="*/ 13 w 73"/>
                <a:gd name="T55" fmla="*/ 14 h 17"/>
                <a:gd name="T56" fmla="*/ 16 w 73"/>
                <a:gd name="T57" fmla="*/ 16 h 17"/>
                <a:gd name="T58" fmla="*/ 19 w 73"/>
                <a:gd name="T59" fmla="*/ 16 h 17"/>
                <a:gd name="T60" fmla="*/ 21 w 73"/>
                <a:gd name="T61" fmla="*/ 16 h 17"/>
                <a:gd name="T62" fmla="*/ 23 w 73"/>
                <a:gd name="T63" fmla="*/ 17 h 17"/>
                <a:gd name="T64" fmla="*/ 26 w 73"/>
                <a:gd name="T65" fmla="*/ 17 h 17"/>
                <a:gd name="T66" fmla="*/ 29 w 73"/>
                <a:gd name="T67" fmla="*/ 17 h 17"/>
                <a:gd name="T68" fmla="*/ 31 w 73"/>
                <a:gd name="T69" fmla="*/ 17 h 17"/>
                <a:gd name="T70" fmla="*/ 34 w 73"/>
                <a:gd name="T71" fmla="*/ 17 h 17"/>
                <a:gd name="T72" fmla="*/ 37 w 73"/>
                <a:gd name="T73" fmla="*/ 17 h 17"/>
                <a:gd name="T74" fmla="*/ 40 w 73"/>
                <a:gd name="T75" fmla="*/ 17 h 17"/>
                <a:gd name="T76" fmla="*/ 43 w 73"/>
                <a:gd name="T77" fmla="*/ 17 h 17"/>
                <a:gd name="T78" fmla="*/ 46 w 73"/>
                <a:gd name="T79" fmla="*/ 17 h 17"/>
                <a:gd name="T80" fmla="*/ 50 w 73"/>
                <a:gd name="T81" fmla="*/ 16 h 17"/>
                <a:gd name="T82" fmla="*/ 53 w 73"/>
                <a:gd name="T83" fmla="*/ 16 h 17"/>
                <a:gd name="T84" fmla="*/ 56 w 73"/>
                <a:gd name="T85" fmla="*/ 16 h 17"/>
                <a:gd name="T86" fmla="*/ 60 w 73"/>
                <a:gd name="T87" fmla="*/ 14 h 17"/>
                <a:gd name="T88" fmla="*/ 63 w 73"/>
                <a:gd name="T89" fmla="*/ 12 h 17"/>
                <a:gd name="T90" fmla="*/ 66 w 73"/>
                <a:gd name="T91" fmla="*/ 12 h 17"/>
                <a:gd name="T92" fmla="*/ 70 w 73"/>
                <a:gd name="T93" fmla="*/ 11 h 17"/>
                <a:gd name="T94" fmla="*/ 73 w 73"/>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17">
                  <a:moveTo>
                    <a:pt x="70" y="0"/>
                  </a:moveTo>
                  <a:lnTo>
                    <a:pt x="68" y="0"/>
                  </a:lnTo>
                  <a:lnTo>
                    <a:pt x="67" y="0"/>
                  </a:lnTo>
                  <a:lnTo>
                    <a:pt x="64" y="2"/>
                  </a:lnTo>
                  <a:lnTo>
                    <a:pt x="63" y="2"/>
                  </a:lnTo>
                  <a:lnTo>
                    <a:pt x="61" y="2"/>
                  </a:lnTo>
                  <a:lnTo>
                    <a:pt x="60" y="4"/>
                  </a:lnTo>
                  <a:lnTo>
                    <a:pt x="58" y="4"/>
                  </a:lnTo>
                  <a:lnTo>
                    <a:pt x="57" y="4"/>
                  </a:lnTo>
                  <a:lnTo>
                    <a:pt x="56" y="5"/>
                  </a:lnTo>
                  <a:lnTo>
                    <a:pt x="54" y="5"/>
                  </a:lnTo>
                  <a:lnTo>
                    <a:pt x="53" y="5"/>
                  </a:lnTo>
                  <a:lnTo>
                    <a:pt x="51" y="5"/>
                  </a:lnTo>
                  <a:lnTo>
                    <a:pt x="50" y="5"/>
                  </a:lnTo>
                  <a:lnTo>
                    <a:pt x="49" y="7"/>
                  </a:lnTo>
                  <a:lnTo>
                    <a:pt x="47" y="7"/>
                  </a:lnTo>
                  <a:lnTo>
                    <a:pt x="46" y="7"/>
                  </a:lnTo>
                  <a:lnTo>
                    <a:pt x="44" y="7"/>
                  </a:lnTo>
                  <a:lnTo>
                    <a:pt x="43" y="7"/>
                  </a:lnTo>
                  <a:lnTo>
                    <a:pt x="41" y="7"/>
                  </a:lnTo>
                  <a:lnTo>
                    <a:pt x="40" y="7"/>
                  </a:lnTo>
                  <a:lnTo>
                    <a:pt x="39" y="7"/>
                  </a:lnTo>
                  <a:lnTo>
                    <a:pt x="37" y="7"/>
                  </a:lnTo>
                  <a:lnTo>
                    <a:pt x="36" y="7"/>
                  </a:lnTo>
                  <a:lnTo>
                    <a:pt x="34" y="7"/>
                  </a:lnTo>
                  <a:lnTo>
                    <a:pt x="33" y="7"/>
                  </a:lnTo>
                  <a:lnTo>
                    <a:pt x="31" y="7"/>
                  </a:lnTo>
                  <a:lnTo>
                    <a:pt x="30" y="7"/>
                  </a:lnTo>
                  <a:lnTo>
                    <a:pt x="29" y="7"/>
                  </a:lnTo>
                  <a:lnTo>
                    <a:pt x="27" y="7"/>
                  </a:lnTo>
                  <a:lnTo>
                    <a:pt x="26" y="7"/>
                  </a:lnTo>
                  <a:lnTo>
                    <a:pt x="24" y="7"/>
                  </a:lnTo>
                  <a:lnTo>
                    <a:pt x="23" y="7"/>
                  </a:lnTo>
                  <a:lnTo>
                    <a:pt x="21" y="7"/>
                  </a:lnTo>
                  <a:lnTo>
                    <a:pt x="20" y="5"/>
                  </a:lnTo>
                  <a:lnTo>
                    <a:pt x="19" y="5"/>
                  </a:lnTo>
                  <a:lnTo>
                    <a:pt x="17" y="5"/>
                  </a:lnTo>
                  <a:lnTo>
                    <a:pt x="16" y="5"/>
                  </a:lnTo>
                  <a:lnTo>
                    <a:pt x="14" y="5"/>
                  </a:lnTo>
                  <a:lnTo>
                    <a:pt x="13" y="5"/>
                  </a:lnTo>
                  <a:lnTo>
                    <a:pt x="11" y="4"/>
                  </a:lnTo>
                  <a:lnTo>
                    <a:pt x="10" y="4"/>
                  </a:lnTo>
                  <a:lnTo>
                    <a:pt x="9" y="4"/>
                  </a:lnTo>
                  <a:lnTo>
                    <a:pt x="7" y="4"/>
                  </a:lnTo>
                  <a:lnTo>
                    <a:pt x="6" y="2"/>
                  </a:lnTo>
                  <a:lnTo>
                    <a:pt x="4" y="2"/>
                  </a:lnTo>
                  <a:lnTo>
                    <a:pt x="0" y="11"/>
                  </a:lnTo>
                  <a:lnTo>
                    <a:pt x="1" y="11"/>
                  </a:lnTo>
                  <a:lnTo>
                    <a:pt x="3" y="12"/>
                  </a:lnTo>
                  <a:lnTo>
                    <a:pt x="4" y="12"/>
                  </a:lnTo>
                  <a:lnTo>
                    <a:pt x="6" y="12"/>
                  </a:lnTo>
                  <a:lnTo>
                    <a:pt x="7" y="14"/>
                  </a:lnTo>
                  <a:lnTo>
                    <a:pt x="9" y="14"/>
                  </a:lnTo>
                  <a:lnTo>
                    <a:pt x="10" y="14"/>
                  </a:lnTo>
                  <a:lnTo>
                    <a:pt x="11" y="14"/>
                  </a:lnTo>
                  <a:lnTo>
                    <a:pt x="13" y="14"/>
                  </a:lnTo>
                  <a:lnTo>
                    <a:pt x="14" y="16"/>
                  </a:lnTo>
                  <a:lnTo>
                    <a:pt x="16" y="16"/>
                  </a:lnTo>
                  <a:lnTo>
                    <a:pt x="17" y="16"/>
                  </a:lnTo>
                  <a:lnTo>
                    <a:pt x="19" y="16"/>
                  </a:lnTo>
                  <a:lnTo>
                    <a:pt x="20" y="16"/>
                  </a:lnTo>
                  <a:lnTo>
                    <a:pt x="21" y="16"/>
                  </a:lnTo>
                  <a:lnTo>
                    <a:pt x="21" y="17"/>
                  </a:lnTo>
                  <a:lnTo>
                    <a:pt x="23" y="17"/>
                  </a:lnTo>
                  <a:lnTo>
                    <a:pt x="24" y="17"/>
                  </a:lnTo>
                  <a:lnTo>
                    <a:pt x="26" y="17"/>
                  </a:lnTo>
                  <a:lnTo>
                    <a:pt x="27" y="17"/>
                  </a:lnTo>
                  <a:lnTo>
                    <a:pt x="29" y="17"/>
                  </a:lnTo>
                  <a:lnTo>
                    <a:pt x="30" y="17"/>
                  </a:lnTo>
                  <a:lnTo>
                    <a:pt x="31" y="17"/>
                  </a:lnTo>
                  <a:lnTo>
                    <a:pt x="33" y="17"/>
                  </a:lnTo>
                  <a:lnTo>
                    <a:pt x="34" y="17"/>
                  </a:lnTo>
                  <a:lnTo>
                    <a:pt x="36" y="17"/>
                  </a:lnTo>
                  <a:lnTo>
                    <a:pt x="37" y="17"/>
                  </a:lnTo>
                  <a:lnTo>
                    <a:pt x="39" y="17"/>
                  </a:lnTo>
                  <a:lnTo>
                    <a:pt x="40" y="17"/>
                  </a:lnTo>
                  <a:lnTo>
                    <a:pt x="41" y="17"/>
                  </a:lnTo>
                  <a:lnTo>
                    <a:pt x="43" y="17"/>
                  </a:lnTo>
                  <a:lnTo>
                    <a:pt x="44" y="17"/>
                  </a:lnTo>
                  <a:lnTo>
                    <a:pt x="46" y="17"/>
                  </a:lnTo>
                  <a:lnTo>
                    <a:pt x="47" y="17"/>
                  </a:lnTo>
                  <a:lnTo>
                    <a:pt x="50" y="16"/>
                  </a:lnTo>
                  <a:lnTo>
                    <a:pt x="51" y="16"/>
                  </a:lnTo>
                  <a:lnTo>
                    <a:pt x="53" y="16"/>
                  </a:lnTo>
                  <a:lnTo>
                    <a:pt x="54" y="16"/>
                  </a:lnTo>
                  <a:lnTo>
                    <a:pt x="56" y="16"/>
                  </a:lnTo>
                  <a:lnTo>
                    <a:pt x="57" y="14"/>
                  </a:lnTo>
                  <a:lnTo>
                    <a:pt x="60" y="14"/>
                  </a:lnTo>
                  <a:lnTo>
                    <a:pt x="61" y="14"/>
                  </a:lnTo>
                  <a:lnTo>
                    <a:pt x="63" y="12"/>
                  </a:lnTo>
                  <a:lnTo>
                    <a:pt x="64" y="12"/>
                  </a:lnTo>
                  <a:lnTo>
                    <a:pt x="66" y="12"/>
                  </a:lnTo>
                  <a:lnTo>
                    <a:pt x="68" y="11"/>
                  </a:lnTo>
                  <a:lnTo>
                    <a:pt x="70" y="11"/>
                  </a:lnTo>
                  <a:lnTo>
                    <a:pt x="71" y="9"/>
                  </a:lnTo>
                  <a:lnTo>
                    <a:pt x="73" y="9"/>
                  </a:lnTo>
                  <a:lnTo>
                    <a:pt x="7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5"/>
            <p:cNvSpPr>
              <a:spLocks/>
            </p:cNvSpPr>
            <p:nvPr/>
          </p:nvSpPr>
          <p:spPr bwMode="auto">
            <a:xfrm>
              <a:off x="342" y="861"/>
              <a:ext cx="43" cy="33"/>
            </a:xfrm>
            <a:custGeom>
              <a:avLst/>
              <a:gdLst>
                <a:gd name="T0" fmla="*/ 1 w 43"/>
                <a:gd name="T1" fmla="*/ 0 h 33"/>
                <a:gd name="T2" fmla="*/ 0 w 43"/>
                <a:gd name="T3" fmla="*/ 10 h 33"/>
                <a:gd name="T4" fmla="*/ 1 w 43"/>
                <a:gd name="T5" fmla="*/ 10 h 33"/>
                <a:gd name="T6" fmla="*/ 3 w 43"/>
                <a:gd name="T7" fmla="*/ 10 h 33"/>
                <a:gd name="T8" fmla="*/ 4 w 43"/>
                <a:gd name="T9" fmla="*/ 10 h 33"/>
                <a:gd name="T10" fmla="*/ 6 w 43"/>
                <a:gd name="T11" fmla="*/ 10 h 33"/>
                <a:gd name="T12" fmla="*/ 7 w 43"/>
                <a:gd name="T13" fmla="*/ 12 h 33"/>
                <a:gd name="T14" fmla="*/ 8 w 43"/>
                <a:gd name="T15" fmla="*/ 12 h 33"/>
                <a:gd name="T16" fmla="*/ 10 w 43"/>
                <a:gd name="T17" fmla="*/ 12 h 33"/>
                <a:gd name="T18" fmla="*/ 11 w 43"/>
                <a:gd name="T19" fmla="*/ 12 h 33"/>
                <a:gd name="T20" fmla="*/ 11 w 43"/>
                <a:gd name="T21" fmla="*/ 14 h 33"/>
                <a:gd name="T22" fmla="*/ 13 w 43"/>
                <a:gd name="T23" fmla="*/ 14 h 33"/>
                <a:gd name="T24" fmla="*/ 14 w 43"/>
                <a:gd name="T25" fmla="*/ 14 h 33"/>
                <a:gd name="T26" fmla="*/ 16 w 43"/>
                <a:gd name="T27" fmla="*/ 15 h 33"/>
                <a:gd name="T28" fmla="*/ 17 w 43"/>
                <a:gd name="T29" fmla="*/ 15 h 33"/>
                <a:gd name="T30" fmla="*/ 19 w 43"/>
                <a:gd name="T31" fmla="*/ 17 h 33"/>
                <a:gd name="T32" fmla="*/ 20 w 43"/>
                <a:gd name="T33" fmla="*/ 17 h 33"/>
                <a:gd name="T34" fmla="*/ 21 w 43"/>
                <a:gd name="T35" fmla="*/ 19 h 33"/>
                <a:gd name="T36" fmla="*/ 23 w 43"/>
                <a:gd name="T37" fmla="*/ 19 h 33"/>
                <a:gd name="T38" fmla="*/ 24 w 43"/>
                <a:gd name="T39" fmla="*/ 21 h 33"/>
                <a:gd name="T40" fmla="*/ 26 w 43"/>
                <a:gd name="T41" fmla="*/ 22 h 33"/>
                <a:gd name="T42" fmla="*/ 27 w 43"/>
                <a:gd name="T43" fmla="*/ 22 h 33"/>
                <a:gd name="T44" fmla="*/ 29 w 43"/>
                <a:gd name="T45" fmla="*/ 24 h 33"/>
                <a:gd name="T46" fmla="*/ 30 w 43"/>
                <a:gd name="T47" fmla="*/ 26 h 33"/>
                <a:gd name="T48" fmla="*/ 31 w 43"/>
                <a:gd name="T49" fmla="*/ 27 h 33"/>
                <a:gd name="T50" fmla="*/ 33 w 43"/>
                <a:gd name="T51" fmla="*/ 29 h 33"/>
                <a:gd name="T52" fmla="*/ 33 w 43"/>
                <a:gd name="T53" fmla="*/ 31 h 33"/>
                <a:gd name="T54" fmla="*/ 34 w 43"/>
                <a:gd name="T55" fmla="*/ 31 h 33"/>
                <a:gd name="T56" fmla="*/ 34 w 43"/>
                <a:gd name="T57" fmla="*/ 33 h 33"/>
                <a:gd name="T58" fmla="*/ 36 w 43"/>
                <a:gd name="T59" fmla="*/ 33 h 33"/>
                <a:gd name="T60" fmla="*/ 43 w 43"/>
                <a:gd name="T61" fmla="*/ 29 h 33"/>
                <a:gd name="T62" fmla="*/ 41 w 43"/>
                <a:gd name="T63" fmla="*/ 27 h 33"/>
                <a:gd name="T64" fmla="*/ 41 w 43"/>
                <a:gd name="T65" fmla="*/ 26 h 33"/>
                <a:gd name="T66" fmla="*/ 40 w 43"/>
                <a:gd name="T67" fmla="*/ 26 h 33"/>
                <a:gd name="T68" fmla="*/ 40 w 43"/>
                <a:gd name="T69" fmla="*/ 24 h 33"/>
                <a:gd name="T70" fmla="*/ 39 w 43"/>
                <a:gd name="T71" fmla="*/ 22 h 33"/>
                <a:gd name="T72" fmla="*/ 37 w 43"/>
                <a:gd name="T73" fmla="*/ 21 h 33"/>
                <a:gd name="T74" fmla="*/ 37 w 43"/>
                <a:gd name="T75" fmla="*/ 19 h 33"/>
                <a:gd name="T76" fmla="*/ 36 w 43"/>
                <a:gd name="T77" fmla="*/ 19 h 33"/>
                <a:gd name="T78" fmla="*/ 34 w 43"/>
                <a:gd name="T79" fmla="*/ 17 h 33"/>
                <a:gd name="T80" fmla="*/ 33 w 43"/>
                <a:gd name="T81" fmla="*/ 15 h 33"/>
                <a:gd name="T82" fmla="*/ 31 w 43"/>
                <a:gd name="T83" fmla="*/ 14 h 33"/>
                <a:gd name="T84" fmla="*/ 30 w 43"/>
                <a:gd name="T85" fmla="*/ 12 h 33"/>
                <a:gd name="T86" fmla="*/ 29 w 43"/>
                <a:gd name="T87" fmla="*/ 12 h 33"/>
                <a:gd name="T88" fmla="*/ 27 w 43"/>
                <a:gd name="T89" fmla="*/ 10 h 33"/>
                <a:gd name="T90" fmla="*/ 26 w 43"/>
                <a:gd name="T91" fmla="*/ 10 h 33"/>
                <a:gd name="T92" fmla="*/ 26 w 43"/>
                <a:gd name="T93" fmla="*/ 8 h 33"/>
                <a:gd name="T94" fmla="*/ 24 w 43"/>
                <a:gd name="T95" fmla="*/ 8 h 33"/>
                <a:gd name="T96" fmla="*/ 23 w 43"/>
                <a:gd name="T97" fmla="*/ 8 h 33"/>
                <a:gd name="T98" fmla="*/ 21 w 43"/>
                <a:gd name="T99" fmla="*/ 7 h 33"/>
                <a:gd name="T100" fmla="*/ 20 w 43"/>
                <a:gd name="T101" fmla="*/ 7 h 33"/>
                <a:gd name="T102" fmla="*/ 17 w 43"/>
                <a:gd name="T103" fmla="*/ 5 h 33"/>
                <a:gd name="T104" fmla="*/ 14 w 43"/>
                <a:gd name="T105" fmla="*/ 3 h 33"/>
                <a:gd name="T106" fmla="*/ 13 w 43"/>
                <a:gd name="T107" fmla="*/ 3 h 33"/>
                <a:gd name="T108" fmla="*/ 11 w 43"/>
                <a:gd name="T109" fmla="*/ 3 h 33"/>
                <a:gd name="T110" fmla="*/ 10 w 43"/>
                <a:gd name="T111" fmla="*/ 2 h 33"/>
                <a:gd name="T112" fmla="*/ 8 w 43"/>
                <a:gd name="T113" fmla="*/ 2 h 33"/>
                <a:gd name="T114" fmla="*/ 7 w 43"/>
                <a:gd name="T115" fmla="*/ 2 h 33"/>
                <a:gd name="T116" fmla="*/ 6 w 43"/>
                <a:gd name="T117" fmla="*/ 2 h 33"/>
                <a:gd name="T118" fmla="*/ 4 w 43"/>
                <a:gd name="T119" fmla="*/ 0 h 33"/>
                <a:gd name="T120" fmla="*/ 3 w 43"/>
                <a:gd name="T121" fmla="*/ 0 h 33"/>
                <a:gd name="T122" fmla="*/ 1 w 43"/>
                <a:gd name="T1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33">
                  <a:moveTo>
                    <a:pt x="1" y="0"/>
                  </a:moveTo>
                  <a:lnTo>
                    <a:pt x="0" y="10"/>
                  </a:lnTo>
                  <a:lnTo>
                    <a:pt x="1" y="10"/>
                  </a:lnTo>
                  <a:lnTo>
                    <a:pt x="3" y="10"/>
                  </a:lnTo>
                  <a:lnTo>
                    <a:pt x="4" y="10"/>
                  </a:lnTo>
                  <a:lnTo>
                    <a:pt x="6" y="10"/>
                  </a:lnTo>
                  <a:lnTo>
                    <a:pt x="7" y="12"/>
                  </a:lnTo>
                  <a:lnTo>
                    <a:pt x="8" y="12"/>
                  </a:lnTo>
                  <a:lnTo>
                    <a:pt x="10" y="12"/>
                  </a:lnTo>
                  <a:lnTo>
                    <a:pt x="11" y="12"/>
                  </a:lnTo>
                  <a:lnTo>
                    <a:pt x="11" y="14"/>
                  </a:lnTo>
                  <a:lnTo>
                    <a:pt x="13" y="14"/>
                  </a:lnTo>
                  <a:lnTo>
                    <a:pt x="14" y="14"/>
                  </a:lnTo>
                  <a:lnTo>
                    <a:pt x="16" y="15"/>
                  </a:lnTo>
                  <a:lnTo>
                    <a:pt x="17" y="15"/>
                  </a:lnTo>
                  <a:lnTo>
                    <a:pt x="19" y="17"/>
                  </a:lnTo>
                  <a:lnTo>
                    <a:pt x="20" y="17"/>
                  </a:lnTo>
                  <a:lnTo>
                    <a:pt x="21" y="19"/>
                  </a:lnTo>
                  <a:lnTo>
                    <a:pt x="23" y="19"/>
                  </a:lnTo>
                  <a:lnTo>
                    <a:pt x="24" y="21"/>
                  </a:lnTo>
                  <a:lnTo>
                    <a:pt x="26" y="22"/>
                  </a:lnTo>
                  <a:lnTo>
                    <a:pt x="27" y="22"/>
                  </a:lnTo>
                  <a:lnTo>
                    <a:pt x="29" y="24"/>
                  </a:lnTo>
                  <a:lnTo>
                    <a:pt x="30" y="26"/>
                  </a:lnTo>
                  <a:lnTo>
                    <a:pt x="31" y="27"/>
                  </a:lnTo>
                  <a:lnTo>
                    <a:pt x="33" y="29"/>
                  </a:lnTo>
                  <a:lnTo>
                    <a:pt x="33" y="31"/>
                  </a:lnTo>
                  <a:lnTo>
                    <a:pt x="34" y="31"/>
                  </a:lnTo>
                  <a:lnTo>
                    <a:pt x="34" y="33"/>
                  </a:lnTo>
                  <a:lnTo>
                    <a:pt x="36" y="33"/>
                  </a:lnTo>
                  <a:lnTo>
                    <a:pt x="43" y="29"/>
                  </a:lnTo>
                  <a:lnTo>
                    <a:pt x="41" y="27"/>
                  </a:lnTo>
                  <a:lnTo>
                    <a:pt x="41" y="26"/>
                  </a:lnTo>
                  <a:lnTo>
                    <a:pt x="40" y="26"/>
                  </a:lnTo>
                  <a:lnTo>
                    <a:pt x="40" y="24"/>
                  </a:lnTo>
                  <a:lnTo>
                    <a:pt x="39" y="22"/>
                  </a:lnTo>
                  <a:lnTo>
                    <a:pt x="37" y="21"/>
                  </a:lnTo>
                  <a:lnTo>
                    <a:pt x="37" y="19"/>
                  </a:lnTo>
                  <a:lnTo>
                    <a:pt x="36" y="19"/>
                  </a:lnTo>
                  <a:lnTo>
                    <a:pt x="34" y="17"/>
                  </a:lnTo>
                  <a:lnTo>
                    <a:pt x="33" y="15"/>
                  </a:lnTo>
                  <a:lnTo>
                    <a:pt x="31" y="14"/>
                  </a:lnTo>
                  <a:lnTo>
                    <a:pt x="30" y="12"/>
                  </a:lnTo>
                  <a:lnTo>
                    <a:pt x="29" y="12"/>
                  </a:lnTo>
                  <a:lnTo>
                    <a:pt x="27" y="10"/>
                  </a:lnTo>
                  <a:lnTo>
                    <a:pt x="26" y="10"/>
                  </a:lnTo>
                  <a:lnTo>
                    <a:pt x="26" y="8"/>
                  </a:lnTo>
                  <a:lnTo>
                    <a:pt x="24" y="8"/>
                  </a:lnTo>
                  <a:lnTo>
                    <a:pt x="23" y="8"/>
                  </a:lnTo>
                  <a:lnTo>
                    <a:pt x="21" y="7"/>
                  </a:lnTo>
                  <a:lnTo>
                    <a:pt x="20" y="7"/>
                  </a:lnTo>
                  <a:lnTo>
                    <a:pt x="17" y="5"/>
                  </a:lnTo>
                  <a:lnTo>
                    <a:pt x="14" y="3"/>
                  </a:lnTo>
                  <a:lnTo>
                    <a:pt x="13" y="3"/>
                  </a:lnTo>
                  <a:lnTo>
                    <a:pt x="11" y="3"/>
                  </a:lnTo>
                  <a:lnTo>
                    <a:pt x="10" y="2"/>
                  </a:lnTo>
                  <a:lnTo>
                    <a:pt x="8" y="2"/>
                  </a:lnTo>
                  <a:lnTo>
                    <a:pt x="7" y="2"/>
                  </a:lnTo>
                  <a:lnTo>
                    <a:pt x="6" y="2"/>
                  </a:lnTo>
                  <a:lnTo>
                    <a:pt x="4" y="0"/>
                  </a:lnTo>
                  <a:lnTo>
                    <a:pt x="3" y="0"/>
                  </a:lnTo>
                  <a:lnTo>
                    <a:pt x="1"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Freeform 56"/>
            <p:cNvSpPr>
              <a:spLocks/>
            </p:cNvSpPr>
            <p:nvPr/>
          </p:nvSpPr>
          <p:spPr bwMode="auto">
            <a:xfrm>
              <a:off x="448" y="759"/>
              <a:ext cx="30" cy="69"/>
            </a:xfrm>
            <a:custGeom>
              <a:avLst/>
              <a:gdLst>
                <a:gd name="T0" fmla="*/ 0 w 30"/>
                <a:gd name="T1" fmla="*/ 2 h 69"/>
                <a:gd name="T2" fmla="*/ 0 w 30"/>
                <a:gd name="T3" fmla="*/ 5 h 69"/>
                <a:gd name="T4" fmla="*/ 1 w 30"/>
                <a:gd name="T5" fmla="*/ 7 h 69"/>
                <a:gd name="T6" fmla="*/ 1 w 30"/>
                <a:gd name="T7" fmla="*/ 11 h 69"/>
                <a:gd name="T8" fmla="*/ 3 w 30"/>
                <a:gd name="T9" fmla="*/ 12 h 69"/>
                <a:gd name="T10" fmla="*/ 3 w 30"/>
                <a:gd name="T11" fmla="*/ 16 h 69"/>
                <a:gd name="T12" fmla="*/ 4 w 30"/>
                <a:gd name="T13" fmla="*/ 19 h 69"/>
                <a:gd name="T14" fmla="*/ 4 w 30"/>
                <a:gd name="T15" fmla="*/ 23 h 69"/>
                <a:gd name="T16" fmla="*/ 6 w 30"/>
                <a:gd name="T17" fmla="*/ 24 h 69"/>
                <a:gd name="T18" fmla="*/ 6 w 30"/>
                <a:gd name="T19" fmla="*/ 28 h 69"/>
                <a:gd name="T20" fmla="*/ 7 w 30"/>
                <a:gd name="T21" fmla="*/ 30 h 69"/>
                <a:gd name="T22" fmla="*/ 7 w 30"/>
                <a:gd name="T23" fmla="*/ 33 h 69"/>
                <a:gd name="T24" fmla="*/ 8 w 30"/>
                <a:gd name="T25" fmla="*/ 36 h 69"/>
                <a:gd name="T26" fmla="*/ 10 w 30"/>
                <a:gd name="T27" fmla="*/ 40 h 69"/>
                <a:gd name="T28" fmla="*/ 11 w 30"/>
                <a:gd name="T29" fmla="*/ 43 h 69"/>
                <a:gd name="T30" fmla="*/ 13 w 30"/>
                <a:gd name="T31" fmla="*/ 47 h 69"/>
                <a:gd name="T32" fmla="*/ 14 w 30"/>
                <a:gd name="T33" fmla="*/ 50 h 69"/>
                <a:gd name="T34" fmla="*/ 14 w 30"/>
                <a:gd name="T35" fmla="*/ 54 h 69"/>
                <a:gd name="T36" fmla="*/ 17 w 30"/>
                <a:gd name="T37" fmla="*/ 57 h 69"/>
                <a:gd name="T38" fmla="*/ 18 w 30"/>
                <a:gd name="T39" fmla="*/ 61 h 69"/>
                <a:gd name="T40" fmla="*/ 20 w 30"/>
                <a:gd name="T41" fmla="*/ 62 h 69"/>
                <a:gd name="T42" fmla="*/ 20 w 30"/>
                <a:gd name="T43" fmla="*/ 66 h 69"/>
                <a:gd name="T44" fmla="*/ 21 w 30"/>
                <a:gd name="T45" fmla="*/ 69 h 69"/>
                <a:gd name="T46" fmla="*/ 30 w 30"/>
                <a:gd name="T47" fmla="*/ 64 h 69"/>
                <a:gd name="T48" fmla="*/ 28 w 30"/>
                <a:gd name="T49" fmla="*/ 61 h 69"/>
                <a:gd name="T50" fmla="*/ 27 w 30"/>
                <a:gd name="T51" fmla="*/ 57 h 69"/>
                <a:gd name="T52" fmla="*/ 25 w 30"/>
                <a:gd name="T53" fmla="*/ 54 h 69"/>
                <a:gd name="T54" fmla="*/ 24 w 30"/>
                <a:gd name="T55" fmla="*/ 52 h 69"/>
                <a:gd name="T56" fmla="*/ 23 w 30"/>
                <a:gd name="T57" fmla="*/ 48 h 69"/>
                <a:gd name="T58" fmla="*/ 21 w 30"/>
                <a:gd name="T59" fmla="*/ 47 h 69"/>
                <a:gd name="T60" fmla="*/ 21 w 30"/>
                <a:gd name="T61" fmla="*/ 43 h 69"/>
                <a:gd name="T62" fmla="*/ 20 w 30"/>
                <a:gd name="T63" fmla="*/ 40 h 69"/>
                <a:gd name="T64" fmla="*/ 18 w 30"/>
                <a:gd name="T65" fmla="*/ 36 h 69"/>
                <a:gd name="T66" fmla="*/ 17 w 30"/>
                <a:gd name="T67" fmla="*/ 35 h 69"/>
                <a:gd name="T68" fmla="*/ 17 w 30"/>
                <a:gd name="T69" fmla="*/ 31 h 69"/>
                <a:gd name="T70" fmla="*/ 15 w 30"/>
                <a:gd name="T71" fmla="*/ 28 h 69"/>
                <a:gd name="T72" fmla="*/ 14 w 30"/>
                <a:gd name="T73" fmla="*/ 24 h 69"/>
                <a:gd name="T74" fmla="*/ 14 w 30"/>
                <a:gd name="T75" fmla="*/ 21 h 69"/>
                <a:gd name="T76" fmla="*/ 13 w 30"/>
                <a:gd name="T77" fmla="*/ 19 h 69"/>
                <a:gd name="T78" fmla="*/ 13 w 30"/>
                <a:gd name="T79" fmla="*/ 16 h 69"/>
                <a:gd name="T80" fmla="*/ 11 w 30"/>
                <a:gd name="T81" fmla="*/ 12 h 69"/>
                <a:gd name="T82" fmla="*/ 11 w 30"/>
                <a:gd name="T83" fmla="*/ 9 h 69"/>
                <a:gd name="T84" fmla="*/ 10 w 30"/>
                <a:gd name="T85" fmla="*/ 5 h 69"/>
                <a:gd name="T86" fmla="*/ 10 w 30"/>
                <a:gd name="T87"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69">
                  <a:moveTo>
                    <a:pt x="8" y="0"/>
                  </a:moveTo>
                  <a:lnTo>
                    <a:pt x="0" y="2"/>
                  </a:lnTo>
                  <a:lnTo>
                    <a:pt x="0" y="4"/>
                  </a:lnTo>
                  <a:lnTo>
                    <a:pt x="0" y="5"/>
                  </a:lnTo>
                  <a:lnTo>
                    <a:pt x="1" y="5"/>
                  </a:lnTo>
                  <a:lnTo>
                    <a:pt x="1" y="7"/>
                  </a:lnTo>
                  <a:lnTo>
                    <a:pt x="1" y="9"/>
                  </a:lnTo>
                  <a:lnTo>
                    <a:pt x="1" y="11"/>
                  </a:lnTo>
                  <a:lnTo>
                    <a:pt x="1" y="12"/>
                  </a:lnTo>
                  <a:lnTo>
                    <a:pt x="3" y="12"/>
                  </a:lnTo>
                  <a:lnTo>
                    <a:pt x="3" y="14"/>
                  </a:lnTo>
                  <a:lnTo>
                    <a:pt x="3" y="16"/>
                  </a:lnTo>
                  <a:lnTo>
                    <a:pt x="3" y="18"/>
                  </a:lnTo>
                  <a:lnTo>
                    <a:pt x="4" y="19"/>
                  </a:lnTo>
                  <a:lnTo>
                    <a:pt x="4" y="21"/>
                  </a:lnTo>
                  <a:lnTo>
                    <a:pt x="4" y="23"/>
                  </a:lnTo>
                  <a:lnTo>
                    <a:pt x="4" y="24"/>
                  </a:lnTo>
                  <a:lnTo>
                    <a:pt x="6" y="24"/>
                  </a:lnTo>
                  <a:lnTo>
                    <a:pt x="6" y="26"/>
                  </a:lnTo>
                  <a:lnTo>
                    <a:pt x="6" y="28"/>
                  </a:lnTo>
                  <a:lnTo>
                    <a:pt x="6" y="30"/>
                  </a:lnTo>
                  <a:lnTo>
                    <a:pt x="7" y="30"/>
                  </a:lnTo>
                  <a:lnTo>
                    <a:pt x="7" y="31"/>
                  </a:lnTo>
                  <a:lnTo>
                    <a:pt x="7" y="33"/>
                  </a:lnTo>
                  <a:lnTo>
                    <a:pt x="8" y="35"/>
                  </a:lnTo>
                  <a:lnTo>
                    <a:pt x="8" y="36"/>
                  </a:lnTo>
                  <a:lnTo>
                    <a:pt x="8" y="38"/>
                  </a:lnTo>
                  <a:lnTo>
                    <a:pt x="10" y="40"/>
                  </a:lnTo>
                  <a:lnTo>
                    <a:pt x="10" y="42"/>
                  </a:lnTo>
                  <a:lnTo>
                    <a:pt x="11" y="43"/>
                  </a:lnTo>
                  <a:lnTo>
                    <a:pt x="11" y="45"/>
                  </a:lnTo>
                  <a:lnTo>
                    <a:pt x="13" y="47"/>
                  </a:lnTo>
                  <a:lnTo>
                    <a:pt x="13" y="48"/>
                  </a:lnTo>
                  <a:lnTo>
                    <a:pt x="14" y="50"/>
                  </a:lnTo>
                  <a:lnTo>
                    <a:pt x="14" y="52"/>
                  </a:lnTo>
                  <a:lnTo>
                    <a:pt x="14" y="54"/>
                  </a:lnTo>
                  <a:lnTo>
                    <a:pt x="15" y="55"/>
                  </a:lnTo>
                  <a:lnTo>
                    <a:pt x="17" y="57"/>
                  </a:lnTo>
                  <a:lnTo>
                    <a:pt x="17" y="59"/>
                  </a:lnTo>
                  <a:lnTo>
                    <a:pt x="18" y="61"/>
                  </a:lnTo>
                  <a:lnTo>
                    <a:pt x="18" y="62"/>
                  </a:lnTo>
                  <a:lnTo>
                    <a:pt x="20" y="62"/>
                  </a:lnTo>
                  <a:lnTo>
                    <a:pt x="20" y="64"/>
                  </a:lnTo>
                  <a:lnTo>
                    <a:pt x="20" y="66"/>
                  </a:lnTo>
                  <a:lnTo>
                    <a:pt x="21" y="67"/>
                  </a:lnTo>
                  <a:lnTo>
                    <a:pt x="21" y="69"/>
                  </a:lnTo>
                  <a:lnTo>
                    <a:pt x="23" y="69"/>
                  </a:lnTo>
                  <a:lnTo>
                    <a:pt x="30" y="64"/>
                  </a:lnTo>
                  <a:lnTo>
                    <a:pt x="28" y="62"/>
                  </a:lnTo>
                  <a:lnTo>
                    <a:pt x="28" y="61"/>
                  </a:lnTo>
                  <a:lnTo>
                    <a:pt x="27" y="59"/>
                  </a:lnTo>
                  <a:lnTo>
                    <a:pt x="27" y="57"/>
                  </a:lnTo>
                  <a:lnTo>
                    <a:pt x="25" y="55"/>
                  </a:lnTo>
                  <a:lnTo>
                    <a:pt x="25" y="54"/>
                  </a:lnTo>
                  <a:lnTo>
                    <a:pt x="24" y="54"/>
                  </a:lnTo>
                  <a:lnTo>
                    <a:pt x="24" y="52"/>
                  </a:lnTo>
                  <a:lnTo>
                    <a:pt x="23" y="50"/>
                  </a:lnTo>
                  <a:lnTo>
                    <a:pt x="23" y="48"/>
                  </a:lnTo>
                  <a:lnTo>
                    <a:pt x="23" y="47"/>
                  </a:lnTo>
                  <a:lnTo>
                    <a:pt x="21" y="47"/>
                  </a:lnTo>
                  <a:lnTo>
                    <a:pt x="21" y="45"/>
                  </a:lnTo>
                  <a:lnTo>
                    <a:pt x="21" y="43"/>
                  </a:lnTo>
                  <a:lnTo>
                    <a:pt x="20" y="42"/>
                  </a:lnTo>
                  <a:lnTo>
                    <a:pt x="20" y="40"/>
                  </a:lnTo>
                  <a:lnTo>
                    <a:pt x="18" y="38"/>
                  </a:lnTo>
                  <a:lnTo>
                    <a:pt x="18" y="36"/>
                  </a:lnTo>
                  <a:lnTo>
                    <a:pt x="18" y="35"/>
                  </a:lnTo>
                  <a:lnTo>
                    <a:pt x="17" y="35"/>
                  </a:lnTo>
                  <a:lnTo>
                    <a:pt x="17" y="33"/>
                  </a:lnTo>
                  <a:lnTo>
                    <a:pt x="17" y="31"/>
                  </a:lnTo>
                  <a:lnTo>
                    <a:pt x="15" y="30"/>
                  </a:lnTo>
                  <a:lnTo>
                    <a:pt x="15" y="28"/>
                  </a:lnTo>
                  <a:lnTo>
                    <a:pt x="14" y="26"/>
                  </a:lnTo>
                  <a:lnTo>
                    <a:pt x="14" y="24"/>
                  </a:lnTo>
                  <a:lnTo>
                    <a:pt x="14" y="23"/>
                  </a:lnTo>
                  <a:lnTo>
                    <a:pt x="14" y="21"/>
                  </a:lnTo>
                  <a:lnTo>
                    <a:pt x="13" y="21"/>
                  </a:lnTo>
                  <a:lnTo>
                    <a:pt x="13" y="19"/>
                  </a:lnTo>
                  <a:lnTo>
                    <a:pt x="13" y="18"/>
                  </a:lnTo>
                  <a:lnTo>
                    <a:pt x="13" y="16"/>
                  </a:lnTo>
                  <a:lnTo>
                    <a:pt x="11" y="14"/>
                  </a:lnTo>
                  <a:lnTo>
                    <a:pt x="11" y="12"/>
                  </a:lnTo>
                  <a:lnTo>
                    <a:pt x="11" y="11"/>
                  </a:lnTo>
                  <a:lnTo>
                    <a:pt x="11" y="9"/>
                  </a:lnTo>
                  <a:lnTo>
                    <a:pt x="10" y="7"/>
                  </a:lnTo>
                  <a:lnTo>
                    <a:pt x="10" y="5"/>
                  </a:lnTo>
                  <a:lnTo>
                    <a:pt x="10" y="4"/>
                  </a:lnTo>
                  <a:lnTo>
                    <a:pt x="10"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Freeform 57"/>
            <p:cNvSpPr>
              <a:spLocks/>
            </p:cNvSpPr>
            <p:nvPr/>
          </p:nvSpPr>
          <p:spPr bwMode="auto">
            <a:xfrm>
              <a:off x="544" y="775"/>
              <a:ext cx="18" cy="43"/>
            </a:xfrm>
            <a:custGeom>
              <a:avLst/>
              <a:gdLst>
                <a:gd name="T0" fmla="*/ 10 w 18"/>
                <a:gd name="T1" fmla="*/ 0 h 43"/>
                <a:gd name="T2" fmla="*/ 10 w 18"/>
                <a:gd name="T3" fmla="*/ 2 h 43"/>
                <a:gd name="T4" fmla="*/ 8 w 18"/>
                <a:gd name="T5" fmla="*/ 3 h 43"/>
                <a:gd name="T6" fmla="*/ 8 w 18"/>
                <a:gd name="T7" fmla="*/ 5 h 43"/>
                <a:gd name="T8" fmla="*/ 8 w 18"/>
                <a:gd name="T9" fmla="*/ 7 h 43"/>
                <a:gd name="T10" fmla="*/ 8 w 18"/>
                <a:gd name="T11" fmla="*/ 8 h 43"/>
                <a:gd name="T12" fmla="*/ 8 w 18"/>
                <a:gd name="T13" fmla="*/ 10 h 43"/>
                <a:gd name="T14" fmla="*/ 8 w 18"/>
                <a:gd name="T15" fmla="*/ 12 h 43"/>
                <a:gd name="T16" fmla="*/ 8 w 18"/>
                <a:gd name="T17" fmla="*/ 14 h 43"/>
                <a:gd name="T18" fmla="*/ 7 w 18"/>
                <a:gd name="T19" fmla="*/ 15 h 43"/>
                <a:gd name="T20" fmla="*/ 7 w 18"/>
                <a:gd name="T21" fmla="*/ 17 h 43"/>
                <a:gd name="T22" fmla="*/ 7 w 18"/>
                <a:gd name="T23" fmla="*/ 19 h 43"/>
                <a:gd name="T24" fmla="*/ 7 w 18"/>
                <a:gd name="T25" fmla="*/ 20 h 43"/>
                <a:gd name="T26" fmla="*/ 5 w 18"/>
                <a:gd name="T27" fmla="*/ 20 h 43"/>
                <a:gd name="T28" fmla="*/ 5 w 18"/>
                <a:gd name="T29" fmla="*/ 22 h 43"/>
                <a:gd name="T30" fmla="*/ 5 w 18"/>
                <a:gd name="T31" fmla="*/ 24 h 43"/>
                <a:gd name="T32" fmla="*/ 5 w 18"/>
                <a:gd name="T33" fmla="*/ 25 h 43"/>
                <a:gd name="T34" fmla="*/ 4 w 18"/>
                <a:gd name="T35" fmla="*/ 25 h 43"/>
                <a:gd name="T36" fmla="*/ 4 w 18"/>
                <a:gd name="T37" fmla="*/ 27 h 43"/>
                <a:gd name="T38" fmla="*/ 4 w 18"/>
                <a:gd name="T39" fmla="*/ 29 h 43"/>
                <a:gd name="T40" fmla="*/ 3 w 18"/>
                <a:gd name="T41" fmla="*/ 29 h 43"/>
                <a:gd name="T42" fmla="*/ 3 w 18"/>
                <a:gd name="T43" fmla="*/ 31 h 43"/>
                <a:gd name="T44" fmla="*/ 3 w 18"/>
                <a:gd name="T45" fmla="*/ 32 h 43"/>
                <a:gd name="T46" fmla="*/ 1 w 18"/>
                <a:gd name="T47" fmla="*/ 32 h 43"/>
                <a:gd name="T48" fmla="*/ 1 w 18"/>
                <a:gd name="T49" fmla="*/ 34 h 43"/>
                <a:gd name="T50" fmla="*/ 0 w 18"/>
                <a:gd name="T51" fmla="*/ 34 h 43"/>
                <a:gd name="T52" fmla="*/ 5 w 18"/>
                <a:gd name="T53" fmla="*/ 43 h 43"/>
                <a:gd name="T54" fmla="*/ 7 w 18"/>
                <a:gd name="T55" fmla="*/ 41 h 43"/>
                <a:gd name="T56" fmla="*/ 8 w 18"/>
                <a:gd name="T57" fmla="*/ 39 h 43"/>
                <a:gd name="T58" fmla="*/ 10 w 18"/>
                <a:gd name="T59" fmla="*/ 37 h 43"/>
                <a:gd name="T60" fmla="*/ 10 w 18"/>
                <a:gd name="T61" fmla="*/ 36 h 43"/>
                <a:gd name="T62" fmla="*/ 11 w 18"/>
                <a:gd name="T63" fmla="*/ 34 h 43"/>
                <a:gd name="T64" fmla="*/ 11 w 18"/>
                <a:gd name="T65" fmla="*/ 32 h 43"/>
                <a:gd name="T66" fmla="*/ 12 w 18"/>
                <a:gd name="T67" fmla="*/ 31 h 43"/>
                <a:gd name="T68" fmla="*/ 12 w 18"/>
                <a:gd name="T69" fmla="*/ 29 h 43"/>
                <a:gd name="T70" fmla="*/ 12 w 18"/>
                <a:gd name="T71" fmla="*/ 27 h 43"/>
                <a:gd name="T72" fmla="*/ 14 w 18"/>
                <a:gd name="T73" fmla="*/ 25 h 43"/>
                <a:gd name="T74" fmla="*/ 14 w 18"/>
                <a:gd name="T75" fmla="*/ 24 h 43"/>
                <a:gd name="T76" fmla="*/ 15 w 18"/>
                <a:gd name="T77" fmla="*/ 22 h 43"/>
                <a:gd name="T78" fmla="*/ 15 w 18"/>
                <a:gd name="T79" fmla="*/ 20 h 43"/>
                <a:gd name="T80" fmla="*/ 15 w 18"/>
                <a:gd name="T81" fmla="*/ 19 h 43"/>
                <a:gd name="T82" fmla="*/ 15 w 18"/>
                <a:gd name="T83" fmla="*/ 17 h 43"/>
                <a:gd name="T84" fmla="*/ 17 w 18"/>
                <a:gd name="T85" fmla="*/ 15 h 43"/>
                <a:gd name="T86" fmla="*/ 17 w 18"/>
                <a:gd name="T87" fmla="*/ 14 h 43"/>
                <a:gd name="T88" fmla="*/ 17 w 18"/>
                <a:gd name="T89" fmla="*/ 12 h 43"/>
                <a:gd name="T90" fmla="*/ 17 w 18"/>
                <a:gd name="T91" fmla="*/ 10 h 43"/>
                <a:gd name="T92" fmla="*/ 17 w 18"/>
                <a:gd name="T93" fmla="*/ 8 h 43"/>
                <a:gd name="T94" fmla="*/ 17 w 18"/>
                <a:gd name="T95" fmla="*/ 7 h 43"/>
                <a:gd name="T96" fmla="*/ 17 w 18"/>
                <a:gd name="T97" fmla="*/ 5 h 43"/>
                <a:gd name="T98" fmla="*/ 17 w 18"/>
                <a:gd name="T99" fmla="*/ 3 h 43"/>
                <a:gd name="T100" fmla="*/ 17 w 18"/>
                <a:gd name="T101" fmla="*/ 2 h 43"/>
                <a:gd name="T102" fmla="*/ 18 w 18"/>
                <a:gd name="T103" fmla="*/ 0 h 43"/>
                <a:gd name="T104" fmla="*/ 10 w 18"/>
                <a:gd name="T10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43">
                  <a:moveTo>
                    <a:pt x="10" y="0"/>
                  </a:moveTo>
                  <a:lnTo>
                    <a:pt x="10" y="2"/>
                  </a:lnTo>
                  <a:lnTo>
                    <a:pt x="8" y="3"/>
                  </a:lnTo>
                  <a:lnTo>
                    <a:pt x="8" y="5"/>
                  </a:lnTo>
                  <a:lnTo>
                    <a:pt x="8" y="7"/>
                  </a:lnTo>
                  <a:lnTo>
                    <a:pt x="8" y="8"/>
                  </a:lnTo>
                  <a:lnTo>
                    <a:pt x="8" y="10"/>
                  </a:lnTo>
                  <a:lnTo>
                    <a:pt x="8" y="12"/>
                  </a:lnTo>
                  <a:lnTo>
                    <a:pt x="8" y="14"/>
                  </a:lnTo>
                  <a:lnTo>
                    <a:pt x="7" y="15"/>
                  </a:lnTo>
                  <a:lnTo>
                    <a:pt x="7" y="17"/>
                  </a:lnTo>
                  <a:lnTo>
                    <a:pt x="7" y="19"/>
                  </a:lnTo>
                  <a:lnTo>
                    <a:pt x="7" y="20"/>
                  </a:lnTo>
                  <a:lnTo>
                    <a:pt x="5" y="20"/>
                  </a:lnTo>
                  <a:lnTo>
                    <a:pt x="5" y="22"/>
                  </a:lnTo>
                  <a:lnTo>
                    <a:pt x="5" y="24"/>
                  </a:lnTo>
                  <a:lnTo>
                    <a:pt x="5" y="25"/>
                  </a:lnTo>
                  <a:lnTo>
                    <a:pt x="4" y="25"/>
                  </a:lnTo>
                  <a:lnTo>
                    <a:pt x="4" y="27"/>
                  </a:lnTo>
                  <a:lnTo>
                    <a:pt x="4" y="29"/>
                  </a:lnTo>
                  <a:lnTo>
                    <a:pt x="3" y="29"/>
                  </a:lnTo>
                  <a:lnTo>
                    <a:pt x="3" y="31"/>
                  </a:lnTo>
                  <a:lnTo>
                    <a:pt x="3" y="32"/>
                  </a:lnTo>
                  <a:lnTo>
                    <a:pt x="1" y="32"/>
                  </a:lnTo>
                  <a:lnTo>
                    <a:pt x="1" y="34"/>
                  </a:lnTo>
                  <a:lnTo>
                    <a:pt x="0" y="34"/>
                  </a:lnTo>
                  <a:lnTo>
                    <a:pt x="5" y="43"/>
                  </a:lnTo>
                  <a:lnTo>
                    <a:pt x="7" y="41"/>
                  </a:lnTo>
                  <a:lnTo>
                    <a:pt x="8" y="39"/>
                  </a:lnTo>
                  <a:lnTo>
                    <a:pt x="10" y="37"/>
                  </a:lnTo>
                  <a:lnTo>
                    <a:pt x="10" y="36"/>
                  </a:lnTo>
                  <a:lnTo>
                    <a:pt x="11" y="34"/>
                  </a:lnTo>
                  <a:lnTo>
                    <a:pt x="11" y="32"/>
                  </a:lnTo>
                  <a:lnTo>
                    <a:pt x="12" y="31"/>
                  </a:lnTo>
                  <a:lnTo>
                    <a:pt x="12" y="29"/>
                  </a:lnTo>
                  <a:lnTo>
                    <a:pt x="12" y="27"/>
                  </a:lnTo>
                  <a:lnTo>
                    <a:pt x="14" y="25"/>
                  </a:lnTo>
                  <a:lnTo>
                    <a:pt x="14" y="24"/>
                  </a:lnTo>
                  <a:lnTo>
                    <a:pt x="15" y="22"/>
                  </a:lnTo>
                  <a:lnTo>
                    <a:pt x="15" y="20"/>
                  </a:lnTo>
                  <a:lnTo>
                    <a:pt x="15" y="19"/>
                  </a:lnTo>
                  <a:lnTo>
                    <a:pt x="15" y="17"/>
                  </a:lnTo>
                  <a:lnTo>
                    <a:pt x="17" y="15"/>
                  </a:lnTo>
                  <a:lnTo>
                    <a:pt x="17" y="14"/>
                  </a:lnTo>
                  <a:lnTo>
                    <a:pt x="17" y="12"/>
                  </a:lnTo>
                  <a:lnTo>
                    <a:pt x="17" y="10"/>
                  </a:lnTo>
                  <a:lnTo>
                    <a:pt x="17" y="8"/>
                  </a:lnTo>
                  <a:lnTo>
                    <a:pt x="17" y="7"/>
                  </a:lnTo>
                  <a:lnTo>
                    <a:pt x="17" y="5"/>
                  </a:lnTo>
                  <a:lnTo>
                    <a:pt x="17" y="3"/>
                  </a:lnTo>
                  <a:lnTo>
                    <a:pt x="17" y="2"/>
                  </a:lnTo>
                  <a:lnTo>
                    <a:pt x="18" y="0"/>
                  </a:lnTo>
                  <a:lnTo>
                    <a:pt x="1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Freeform 58"/>
            <p:cNvSpPr>
              <a:spLocks/>
            </p:cNvSpPr>
            <p:nvPr/>
          </p:nvSpPr>
          <p:spPr bwMode="auto">
            <a:xfrm>
              <a:off x="398" y="792"/>
              <a:ext cx="67" cy="84"/>
            </a:xfrm>
            <a:custGeom>
              <a:avLst/>
              <a:gdLst>
                <a:gd name="T0" fmla="*/ 30 w 67"/>
                <a:gd name="T1" fmla="*/ 84 h 84"/>
                <a:gd name="T2" fmla="*/ 0 w 67"/>
                <a:gd name="T3" fmla="*/ 0 h 84"/>
                <a:gd name="T4" fmla="*/ 67 w 67"/>
                <a:gd name="T5" fmla="*/ 62 h 84"/>
                <a:gd name="T6" fmla="*/ 30 w 67"/>
                <a:gd name="T7" fmla="*/ 84 h 84"/>
              </a:gdLst>
              <a:ahLst/>
              <a:cxnLst>
                <a:cxn ang="0">
                  <a:pos x="T0" y="T1"/>
                </a:cxn>
                <a:cxn ang="0">
                  <a:pos x="T2" y="T3"/>
                </a:cxn>
                <a:cxn ang="0">
                  <a:pos x="T4" y="T5"/>
                </a:cxn>
                <a:cxn ang="0">
                  <a:pos x="T6" y="T7"/>
                </a:cxn>
              </a:cxnLst>
              <a:rect l="0" t="0" r="r" b="b"/>
              <a:pathLst>
                <a:path w="67" h="84">
                  <a:moveTo>
                    <a:pt x="30" y="84"/>
                  </a:moveTo>
                  <a:lnTo>
                    <a:pt x="0" y="0"/>
                  </a:lnTo>
                  <a:lnTo>
                    <a:pt x="67" y="62"/>
                  </a:lnTo>
                  <a:lnTo>
                    <a:pt x="30" y="8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 name="Freeform 59"/>
            <p:cNvSpPr>
              <a:spLocks/>
            </p:cNvSpPr>
            <p:nvPr/>
          </p:nvSpPr>
          <p:spPr bwMode="auto">
            <a:xfrm>
              <a:off x="499" y="761"/>
              <a:ext cx="38" cy="91"/>
            </a:xfrm>
            <a:custGeom>
              <a:avLst/>
              <a:gdLst>
                <a:gd name="T0" fmla="*/ 0 w 38"/>
                <a:gd name="T1" fmla="*/ 91 h 91"/>
                <a:gd name="T2" fmla="*/ 15 w 38"/>
                <a:gd name="T3" fmla="*/ 0 h 91"/>
                <a:gd name="T4" fmla="*/ 38 w 38"/>
                <a:gd name="T5" fmla="*/ 88 h 91"/>
                <a:gd name="T6" fmla="*/ 0 w 38"/>
                <a:gd name="T7" fmla="*/ 91 h 91"/>
              </a:gdLst>
              <a:ahLst/>
              <a:cxnLst>
                <a:cxn ang="0">
                  <a:pos x="T0" y="T1"/>
                </a:cxn>
                <a:cxn ang="0">
                  <a:pos x="T2" y="T3"/>
                </a:cxn>
                <a:cxn ang="0">
                  <a:pos x="T4" y="T5"/>
                </a:cxn>
                <a:cxn ang="0">
                  <a:pos x="T6" y="T7"/>
                </a:cxn>
              </a:cxnLst>
              <a:rect l="0" t="0" r="r" b="b"/>
              <a:pathLst>
                <a:path w="38" h="91">
                  <a:moveTo>
                    <a:pt x="0" y="91"/>
                  </a:moveTo>
                  <a:lnTo>
                    <a:pt x="15" y="0"/>
                  </a:lnTo>
                  <a:lnTo>
                    <a:pt x="38" y="88"/>
                  </a:lnTo>
                  <a:lnTo>
                    <a:pt x="0" y="9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Freeform 60"/>
            <p:cNvSpPr>
              <a:spLocks/>
            </p:cNvSpPr>
            <p:nvPr/>
          </p:nvSpPr>
          <p:spPr bwMode="auto">
            <a:xfrm>
              <a:off x="559" y="806"/>
              <a:ext cx="50" cy="93"/>
            </a:xfrm>
            <a:custGeom>
              <a:avLst/>
              <a:gdLst>
                <a:gd name="T0" fmla="*/ 0 w 50"/>
                <a:gd name="T1" fmla="*/ 74 h 93"/>
                <a:gd name="T2" fmla="*/ 50 w 50"/>
                <a:gd name="T3" fmla="*/ 0 h 93"/>
                <a:gd name="T4" fmla="*/ 36 w 50"/>
                <a:gd name="T5" fmla="*/ 93 h 93"/>
                <a:gd name="T6" fmla="*/ 0 w 50"/>
                <a:gd name="T7" fmla="*/ 74 h 93"/>
              </a:gdLst>
              <a:ahLst/>
              <a:cxnLst>
                <a:cxn ang="0">
                  <a:pos x="T0" y="T1"/>
                </a:cxn>
                <a:cxn ang="0">
                  <a:pos x="T2" y="T3"/>
                </a:cxn>
                <a:cxn ang="0">
                  <a:pos x="T4" y="T5"/>
                </a:cxn>
                <a:cxn ang="0">
                  <a:pos x="T6" y="T7"/>
                </a:cxn>
              </a:cxnLst>
              <a:rect l="0" t="0" r="r" b="b"/>
              <a:pathLst>
                <a:path w="50" h="93">
                  <a:moveTo>
                    <a:pt x="0" y="74"/>
                  </a:moveTo>
                  <a:lnTo>
                    <a:pt x="50" y="0"/>
                  </a:lnTo>
                  <a:lnTo>
                    <a:pt x="36" y="93"/>
                  </a:lnTo>
                  <a:lnTo>
                    <a:pt x="0" y="7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2" name="Freeform 61"/>
            <p:cNvSpPr>
              <a:spLocks/>
            </p:cNvSpPr>
            <p:nvPr/>
          </p:nvSpPr>
          <p:spPr bwMode="auto">
            <a:xfrm>
              <a:off x="621" y="921"/>
              <a:ext cx="100" cy="46"/>
            </a:xfrm>
            <a:custGeom>
              <a:avLst/>
              <a:gdLst>
                <a:gd name="T0" fmla="*/ 0 w 100"/>
                <a:gd name="T1" fmla="*/ 12 h 46"/>
                <a:gd name="T2" fmla="*/ 100 w 100"/>
                <a:gd name="T3" fmla="*/ 0 h 46"/>
                <a:gd name="T4" fmla="*/ 99 w 100"/>
                <a:gd name="T5" fmla="*/ 0 h 46"/>
                <a:gd name="T6" fmla="*/ 99 w 100"/>
                <a:gd name="T7" fmla="*/ 2 h 46"/>
                <a:gd name="T8" fmla="*/ 97 w 100"/>
                <a:gd name="T9" fmla="*/ 2 h 46"/>
                <a:gd name="T10" fmla="*/ 96 w 100"/>
                <a:gd name="T11" fmla="*/ 3 h 46"/>
                <a:gd name="T12" fmla="*/ 94 w 100"/>
                <a:gd name="T13" fmla="*/ 3 h 46"/>
                <a:gd name="T14" fmla="*/ 93 w 100"/>
                <a:gd name="T15" fmla="*/ 5 h 46"/>
                <a:gd name="T16" fmla="*/ 91 w 100"/>
                <a:gd name="T17" fmla="*/ 5 h 46"/>
                <a:gd name="T18" fmla="*/ 90 w 100"/>
                <a:gd name="T19" fmla="*/ 7 h 46"/>
                <a:gd name="T20" fmla="*/ 88 w 100"/>
                <a:gd name="T21" fmla="*/ 7 h 46"/>
                <a:gd name="T22" fmla="*/ 87 w 100"/>
                <a:gd name="T23" fmla="*/ 8 h 46"/>
                <a:gd name="T24" fmla="*/ 86 w 100"/>
                <a:gd name="T25" fmla="*/ 8 h 46"/>
                <a:gd name="T26" fmla="*/ 84 w 100"/>
                <a:gd name="T27" fmla="*/ 8 h 46"/>
                <a:gd name="T28" fmla="*/ 83 w 100"/>
                <a:gd name="T29" fmla="*/ 10 h 46"/>
                <a:gd name="T30" fmla="*/ 81 w 100"/>
                <a:gd name="T31" fmla="*/ 12 h 46"/>
                <a:gd name="T32" fmla="*/ 80 w 100"/>
                <a:gd name="T33" fmla="*/ 12 h 46"/>
                <a:gd name="T34" fmla="*/ 78 w 100"/>
                <a:gd name="T35" fmla="*/ 14 h 46"/>
                <a:gd name="T36" fmla="*/ 76 w 100"/>
                <a:gd name="T37" fmla="*/ 14 h 46"/>
                <a:gd name="T38" fmla="*/ 74 w 100"/>
                <a:gd name="T39" fmla="*/ 15 h 46"/>
                <a:gd name="T40" fmla="*/ 73 w 100"/>
                <a:gd name="T41" fmla="*/ 15 h 46"/>
                <a:gd name="T42" fmla="*/ 71 w 100"/>
                <a:gd name="T43" fmla="*/ 17 h 46"/>
                <a:gd name="T44" fmla="*/ 70 w 100"/>
                <a:gd name="T45" fmla="*/ 17 h 46"/>
                <a:gd name="T46" fmla="*/ 67 w 100"/>
                <a:gd name="T47" fmla="*/ 19 h 46"/>
                <a:gd name="T48" fmla="*/ 66 w 100"/>
                <a:gd name="T49" fmla="*/ 21 h 46"/>
                <a:gd name="T50" fmla="*/ 64 w 100"/>
                <a:gd name="T51" fmla="*/ 21 h 46"/>
                <a:gd name="T52" fmla="*/ 61 w 100"/>
                <a:gd name="T53" fmla="*/ 22 h 46"/>
                <a:gd name="T54" fmla="*/ 60 w 100"/>
                <a:gd name="T55" fmla="*/ 22 h 46"/>
                <a:gd name="T56" fmla="*/ 58 w 100"/>
                <a:gd name="T57" fmla="*/ 24 h 46"/>
                <a:gd name="T58" fmla="*/ 55 w 100"/>
                <a:gd name="T59" fmla="*/ 24 h 46"/>
                <a:gd name="T60" fmla="*/ 54 w 100"/>
                <a:gd name="T61" fmla="*/ 26 h 46"/>
                <a:gd name="T62" fmla="*/ 53 w 100"/>
                <a:gd name="T63" fmla="*/ 27 h 46"/>
                <a:gd name="T64" fmla="*/ 50 w 100"/>
                <a:gd name="T65" fmla="*/ 27 h 46"/>
                <a:gd name="T66" fmla="*/ 48 w 100"/>
                <a:gd name="T67" fmla="*/ 29 h 46"/>
                <a:gd name="T68" fmla="*/ 45 w 100"/>
                <a:gd name="T69" fmla="*/ 31 h 46"/>
                <a:gd name="T70" fmla="*/ 44 w 100"/>
                <a:gd name="T71" fmla="*/ 31 h 46"/>
                <a:gd name="T72" fmla="*/ 43 w 100"/>
                <a:gd name="T73" fmla="*/ 33 h 46"/>
                <a:gd name="T74" fmla="*/ 40 w 100"/>
                <a:gd name="T75" fmla="*/ 33 h 46"/>
                <a:gd name="T76" fmla="*/ 38 w 100"/>
                <a:gd name="T77" fmla="*/ 34 h 46"/>
                <a:gd name="T78" fmla="*/ 37 w 100"/>
                <a:gd name="T79" fmla="*/ 34 h 46"/>
                <a:gd name="T80" fmla="*/ 34 w 100"/>
                <a:gd name="T81" fmla="*/ 36 h 46"/>
                <a:gd name="T82" fmla="*/ 33 w 100"/>
                <a:gd name="T83" fmla="*/ 36 h 46"/>
                <a:gd name="T84" fmla="*/ 31 w 100"/>
                <a:gd name="T85" fmla="*/ 38 h 46"/>
                <a:gd name="T86" fmla="*/ 28 w 100"/>
                <a:gd name="T87" fmla="*/ 38 h 46"/>
                <a:gd name="T88" fmla="*/ 27 w 100"/>
                <a:gd name="T89" fmla="*/ 39 h 46"/>
                <a:gd name="T90" fmla="*/ 24 w 100"/>
                <a:gd name="T91" fmla="*/ 39 h 46"/>
                <a:gd name="T92" fmla="*/ 22 w 100"/>
                <a:gd name="T93" fmla="*/ 41 h 46"/>
                <a:gd name="T94" fmla="*/ 21 w 100"/>
                <a:gd name="T95" fmla="*/ 41 h 46"/>
                <a:gd name="T96" fmla="*/ 20 w 100"/>
                <a:gd name="T97" fmla="*/ 43 h 46"/>
                <a:gd name="T98" fmla="*/ 17 w 100"/>
                <a:gd name="T99" fmla="*/ 43 h 46"/>
                <a:gd name="T100" fmla="*/ 15 w 100"/>
                <a:gd name="T101" fmla="*/ 43 h 46"/>
                <a:gd name="T102" fmla="*/ 14 w 100"/>
                <a:gd name="T103" fmla="*/ 45 h 46"/>
                <a:gd name="T104" fmla="*/ 12 w 100"/>
                <a:gd name="T105" fmla="*/ 45 h 46"/>
                <a:gd name="T106" fmla="*/ 11 w 100"/>
                <a:gd name="T107" fmla="*/ 46 h 46"/>
                <a:gd name="T108" fmla="*/ 10 w 100"/>
                <a:gd name="T109" fmla="*/ 46 h 46"/>
                <a:gd name="T110" fmla="*/ 8 w 100"/>
                <a:gd name="T111" fmla="*/ 46 h 46"/>
                <a:gd name="T112" fmla="*/ 0 w 100"/>
                <a:gd name="T11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46">
                  <a:moveTo>
                    <a:pt x="0" y="12"/>
                  </a:moveTo>
                  <a:lnTo>
                    <a:pt x="100" y="0"/>
                  </a:lnTo>
                  <a:lnTo>
                    <a:pt x="99" y="0"/>
                  </a:lnTo>
                  <a:lnTo>
                    <a:pt x="99" y="2"/>
                  </a:lnTo>
                  <a:lnTo>
                    <a:pt x="97" y="2"/>
                  </a:lnTo>
                  <a:lnTo>
                    <a:pt x="96" y="3"/>
                  </a:lnTo>
                  <a:lnTo>
                    <a:pt x="94" y="3"/>
                  </a:lnTo>
                  <a:lnTo>
                    <a:pt x="93" y="5"/>
                  </a:lnTo>
                  <a:lnTo>
                    <a:pt x="91" y="5"/>
                  </a:lnTo>
                  <a:lnTo>
                    <a:pt x="90" y="7"/>
                  </a:lnTo>
                  <a:lnTo>
                    <a:pt x="88" y="7"/>
                  </a:lnTo>
                  <a:lnTo>
                    <a:pt x="87" y="8"/>
                  </a:lnTo>
                  <a:lnTo>
                    <a:pt x="86" y="8"/>
                  </a:lnTo>
                  <a:lnTo>
                    <a:pt x="84" y="8"/>
                  </a:lnTo>
                  <a:lnTo>
                    <a:pt x="83" y="10"/>
                  </a:lnTo>
                  <a:lnTo>
                    <a:pt x="81" y="12"/>
                  </a:lnTo>
                  <a:lnTo>
                    <a:pt x="80" y="12"/>
                  </a:lnTo>
                  <a:lnTo>
                    <a:pt x="78" y="14"/>
                  </a:lnTo>
                  <a:lnTo>
                    <a:pt x="76" y="14"/>
                  </a:lnTo>
                  <a:lnTo>
                    <a:pt x="74" y="15"/>
                  </a:lnTo>
                  <a:lnTo>
                    <a:pt x="73" y="15"/>
                  </a:lnTo>
                  <a:lnTo>
                    <a:pt x="71" y="17"/>
                  </a:lnTo>
                  <a:lnTo>
                    <a:pt x="70" y="17"/>
                  </a:lnTo>
                  <a:lnTo>
                    <a:pt x="67" y="19"/>
                  </a:lnTo>
                  <a:lnTo>
                    <a:pt x="66" y="21"/>
                  </a:lnTo>
                  <a:lnTo>
                    <a:pt x="64" y="21"/>
                  </a:lnTo>
                  <a:lnTo>
                    <a:pt x="61" y="22"/>
                  </a:lnTo>
                  <a:lnTo>
                    <a:pt x="60" y="22"/>
                  </a:lnTo>
                  <a:lnTo>
                    <a:pt x="58" y="24"/>
                  </a:lnTo>
                  <a:lnTo>
                    <a:pt x="55" y="24"/>
                  </a:lnTo>
                  <a:lnTo>
                    <a:pt x="54" y="26"/>
                  </a:lnTo>
                  <a:lnTo>
                    <a:pt x="53" y="27"/>
                  </a:lnTo>
                  <a:lnTo>
                    <a:pt x="50" y="27"/>
                  </a:lnTo>
                  <a:lnTo>
                    <a:pt x="48" y="29"/>
                  </a:lnTo>
                  <a:lnTo>
                    <a:pt x="45" y="31"/>
                  </a:lnTo>
                  <a:lnTo>
                    <a:pt x="44" y="31"/>
                  </a:lnTo>
                  <a:lnTo>
                    <a:pt x="43" y="33"/>
                  </a:lnTo>
                  <a:lnTo>
                    <a:pt x="40" y="33"/>
                  </a:lnTo>
                  <a:lnTo>
                    <a:pt x="38" y="34"/>
                  </a:lnTo>
                  <a:lnTo>
                    <a:pt x="37" y="34"/>
                  </a:lnTo>
                  <a:lnTo>
                    <a:pt x="34" y="36"/>
                  </a:lnTo>
                  <a:lnTo>
                    <a:pt x="33" y="36"/>
                  </a:lnTo>
                  <a:lnTo>
                    <a:pt x="31" y="38"/>
                  </a:lnTo>
                  <a:lnTo>
                    <a:pt x="28" y="38"/>
                  </a:lnTo>
                  <a:lnTo>
                    <a:pt x="27" y="39"/>
                  </a:lnTo>
                  <a:lnTo>
                    <a:pt x="24" y="39"/>
                  </a:lnTo>
                  <a:lnTo>
                    <a:pt x="22" y="41"/>
                  </a:lnTo>
                  <a:lnTo>
                    <a:pt x="21" y="41"/>
                  </a:lnTo>
                  <a:lnTo>
                    <a:pt x="20" y="43"/>
                  </a:lnTo>
                  <a:lnTo>
                    <a:pt x="17" y="43"/>
                  </a:lnTo>
                  <a:lnTo>
                    <a:pt x="15" y="43"/>
                  </a:lnTo>
                  <a:lnTo>
                    <a:pt x="14" y="45"/>
                  </a:lnTo>
                  <a:lnTo>
                    <a:pt x="12" y="45"/>
                  </a:lnTo>
                  <a:lnTo>
                    <a:pt x="11" y="46"/>
                  </a:lnTo>
                  <a:lnTo>
                    <a:pt x="10" y="46"/>
                  </a:lnTo>
                  <a:lnTo>
                    <a:pt x="8" y="46"/>
                  </a:lnTo>
                  <a:lnTo>
                    <a:pt x="0" y="12"/>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Freeform 62"/>
            <p:cNvSpPr>
              <a:spLocks/>
            </p:cNvSpPr>
            <p:nvPr/>
          </p:nvSpPr>
          <p:spPr bwMode="auto">
            <a:xfrm>
              <a:off x="621" y="1000"/>
              <a:ext cx="98" cy="48"/>
            </a:xfrm>
            <a:custGeom>
              <a:avLst/>
              <a:gdLst>
                <a:gd name="T0" fmla="*/ 8 w 98"/>
                <a:gd name="T1" fmla="*/ 0 h 48"/>
                <a:gd name="T2" fmla="*/ 98 w 98"/>
                <a:gd name="T3" fmla="*/ 40 h 48"/>
                <a:gd name="T4" fmla="*/ 0 w 98"/>
                <a:gd name="T5" fmla="*/ 48 h 48"/>
                <a:gd name="T6" fmla="*/ 8 w 98"/>
                <a:gd name="T7" fmla="*/ 0 h 48"/>
              </a:gdLst>
              <a:ahLst/>
              <a:cxnLst>
                <a:cxn ang="0">
                  <a:pos x="T0" y="T1"/>
                </a:cxn>
                <a:cxn ang="0">
                  <a:pos x="T2" y="T3"/>
                </a:cxn>
                <a:cxn ang="0">
                  <a:pos x="T4" y="T5"/>
                </a:cxn>
                <a:cxn ang="0">
                  <a:pos x="T6" y="T7"/>
                </a:cxn>
              </a:cxnLst>
              <a:rect l="0" t="0" r="r" b="b"/>
              <a:pathLst>
                <a:path w="98" h="48">
                  <a:moveTo>
                    <a:pt x="8" y="0"/>
                  </a:moveTo>
                  <a:lnTo>
                    <a:pt x="98" y="40"/>
                  </a:lnTo>
                  <a:lnTo>
                    <a:pt x="0" y="48"/>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0" name="Freeform 63"/>
            <p:cNvSpPr>
              <a:spLocks/>
            </p:cNvSpPr>
            <p:nvPr/>
          </p:nvSpPr>
          <p:spPr bwMode="auto">
            <a:xfrm>
              <a:off x="578" y="1071"/>
              <a:ext cx="84" cy="82"/>
            </a:xfrm>
            <a:custGeom>
              <a:avLst/>
              <a:gdLst>
                <a:gd name="T0" fmla="*/ 34 w 84"/>
                <a:gd name="T1" fmla="*/ 0 h 82"/>
                <a:gd name="T2" fmla="*/ 84 w 84"/>
                <a:gd name="T3" fmla="*/ 82 h 82"/>
                <a:gd name="T4" fmla="*/ 0 w 84"/>
                <a:gd name="T5" fmla="*/ 32 h 82"/>
                <a:gd name="T6" fmla="*/ 34 w 84"/>
                <a:gd name="T7" fmla="*/ 0 h 82"/>
              </a:gdLst>
              <a:ahLst/>
              <a:cxnLst>
                <a:cxn ang="0">
                  <a:pos x="T0" y="T1"/>
                </a:cxn>
                <a:cxn ang="0">
                  <a:pos x="T2" y="T3"/>
                </a:cxn>
                <a:cxn ang="0">
                  <a:pos x="T4" y="T5"/>
                </a:cxn>
                <a:cxn ang="0">
                  <a:pos x="T6" y="T7"/>
                </a:cxn>
              </a:cxnLst>
              <a:rect l="0" t="0" r="r" b="b"/>
              <a:pathLst>
                <a:path w="84" h="82">
                  <a:moveTo>
                    <a:pt x="34" y="0"/>
                  </a:moveTo>
                  <a:lnTo>
                    <a:pt x="84" y="82"/>
                  </a:lnTo>
                  <a:lnTo>
                    <a:pt x="0" y="32"/>
                  </a:lnTo>
                  <a:lnTo>
                    <a:pt x="34"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1" name="Freeform 64"/>
            <p:cNvSpPr>
              <a:spLocks/>
            </p:cNvSpPr>
            <p:nvPr/>
          </p:nvSpPr>
          <p:spPr bwMode="auto">
            <a:xfrm>
              <a:off x="499" y="1113"/>
              <a:ext cx="50" cy="114"/>
            </a:xfrm>
            <a:custGeom>
              <a:avLst/>
              <a:gdLst>
                <a:gd name="T0" fmla="*/ 49 w 50"/>
                <a:gd name="T1" fmla="*/ 0 h 114"/>
                <a:gd name="T2" fmla="*/ 50 w 50"/>
                <a:gd name="T3" fmla="*/ 114 h 114"/>
                <a:gd name="T4" fmla="*/ 0 w 50"/>
                <a:gd name="T5" fmla="*/ 2 h 114"/>
                <a:gd name="T6" fmla="*/ 49 w 50"/>
                <a:gd name="T7" fmla="*/ 0 h 114"/>
              </a:gdLst>
              <a:ahLst/>
              <a:cxnLst>
                <a:cxn ang="0">
                  <a:pos x="T0" y="T1"/>
                </a:cxn>
                <a:cxn ang="0">
                  <a:pos x="T2" y="T3"/>
                </a:cxn>
                <a:cxn ang="0">
                  <a:pos x="T4" y="T5"/>
                </a:cxn>
                <a:cxn ang="0">
                  <a:pos x="T6" y="T7"/>
                </a:cxn>
              </a:cxnLst>
              <a:rect l="0" t="0" r="r" b="b"/>
              <a:pathLst>
                <a:path w="50" h="114">
                  <a:moveTo>
                    <a:pt x="49" y="0"/>
                  </a:moveTo>
                  <a:lnTo>
                    <a:pt x="50" y="114"/>
                  </a:lnTo>
                  <a:lnTo>
                    <a:pt x="0" y="2"/>
                  </a:lnTo>
                  <a:lnTo>
                    <a:pt x="4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2" name="Freeform 65"/>
            <p:cNvSpPr>
              <a:spLocks/>
            </p:cNvSpPr>
            <p:nvPr/>
          </p:nvSpPr>
          <p:spPr bwMode="auto">
            <a:xfrm>
              <a:off x="385" y="1081"/>
              <a:ext cx="87" cy="110"/>
            </a:xfrm>
            <a:custGeom>
              <a:avLst/>
              <a:gdLst>
                <a:gd name="T0" fmla="*/ 87 w 87"/>
                <a:gd name="T1" fmla="*/ 27 h 110"/>
                <a:gd name="T2" fmla="*/ 0 w 87"/>
                <a:gd name="T3" fmla="*/ 110 h 110"/>
                <a:gd name="T4" fmla="*/ 38 w 87"/>
                <a:gd name="T5" fmla="*/ 0 h 110"/>
                <a:gd name="T6" fmla="*/ 87 w 87"/>
                <a:gd name="T7" fmla="*/ 27 h 110"/>
              </a:gdLst>
              <a:ahLst/>
              <a:cxnLst>
                <a:cxn ang="0">
                  <a:pos x="T0" y="T1"/>
                </a:cxn>
                <a:cxn ang="0">
                  <a:pos x="T2" y="T3"/>
                </a:cxn>
                <a:cxn ang="0">
                  <a:pos x="T4" y="T5"/>
                </a:cxn>
                <a:cxn ang="0">
                  <a:pos x="T6" y="T7"/>
                </a:cxn>
              </a:cxnLst>
              <a:rect l="0" t="0" r="r" b="b"/>
              <a:pathLst>
                <a:path w="87" h="110">
                  <a:moveTo>
                    <a:pt x="87" y="27"/>
                  </a:moveTo>
                  <a:lnTo>
                    <a:pt x="0" y="110"/>
                  </a:lnTo>
                  <a:lnTo>
                    <a:pt x="38" y="0"/>
                  </a:lnTo>
                  <a:lnTo>
                    <a:pt x="87" y="2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3" name="Freeform 66"/>
            <p:cNvSpPr>
              <a:spLocks/>
            </p:cNvSpPr>
            <p:nvPr/>
          </p:nvSpPr>
          <p:spPr bwMode="auto">
            <a:xfrm>
              <a:off x="302" y="1000"/>
              <a:ext cx="93" cy="60"/>
            </a:xfrm>
            <a:custGeom>
              <a:avLst/>
              <a:gdLst>
                <a:gd name="T0" fmla="*/ 93 w 93"/>
                <a:gd name="T1" fmla="*/ 43 h 60"/>
                <a:gd name="T2" fmla="*/ 0 w 93"/>
                <a:gd name="T3" fmla="*/ 60 h 60"/>
                <a:gd name="T4" fmla="*/ 79 w 93"/>
                <a:gd name="T5" fmla="*/ 0 h 60"/>
                <a:gd name="T6" fmla="*/ 93 w 93"/>
                <a:gd name="T7" fmla="*/ 43 h 60"/>
              </a:gdLst>
              <a:ahLst/>
              <a:cxnLst>
                <a:cxn ang="0">
                  <a:pos x="T0" y="T1"/>
                </a:cxn>
                <a:cxn ang="0">
                  <a:pos x="T2" y="T3"/>
                </a:cxn>
                <a:cxn ang="0">
                  <a:pos x="T4" y="T5"/>
                </a:cxn>
                <a:cxn ang="0">
                  <a:pos x="T6" y="T7"/>
                </a:cxn>
              </a:cxnLst>
              <a:rect l="0" t="0" r="r" b="b"/>
              <a:pathLst>
                <a:path w="93" h="60">
                  <a:moveTo>
                    <a:pt x="93" y="43"/>
                  </a:moveTo>
                  <a:lnTo>
                    <a:pt x="0" y="60"/>
                  </a:lnTo>
                  <a:lnTo>
                    <a:pt x="79" y="0"/>
                  </a:lnTo>
                  <a:lnTo>
                    <a:pt x="93"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4" name="Freeform 67"/>
            <p:cNvSpPr>
              <a:spLocks/>
            </p:cNvSpPr>
            <p:nvPr/>
          </p:nvSpPr>
          <p:spPr bwMode="auto">
            <a:xfrm>
              <a:off x="283" y="909"/>
              <a:ext cx="100" cy="50"/>
            </a:xfrm>
            <a:custGeom>
              <a:avLst/>
              <a:gdLst>
                <a:gd name="T0" fmla="*/ 92 w 100"/>
                <a:gd name="T1" fmla="*/ 50 h 50"/>
                <a:gd name="T2" fmla="*/ 0 w 100"/>
                <a:gd name="T3" fmla="*/ 0 h 50"/>
                <a:gd name="T4" fmla="*/ 100 w 100"/>
                <a:gd name="T5" fmla="*/ 4 h 50"/>
                <a:gd name="T6" fmla="*/ 92 w 100"/>
                <a:gd name="T7" fmla="*/ 50 h 50"/>
              </a:gdLst>
              <a:ahLst/>
              <a:cxnLst>
                <a:cxn ang="0">
                  <a:pos x="T0" y="T1"/>
                </a:cxn>
                <a:cxn ang="0">
                  <a:pos x="T2" y="T3"/>
                </a:cxn>
                <a:cxn ang="0">
                  <a:pos x="T4" y="T5"/>
                </a:cxn>
                <a:cxn ang="0">
                  <a:pos x="T6" y="T7"/>
                </a:cxn>
              </a:cxnLst>
              <a:rect l="0" t="0" r="r" b="b"/>
              <a:pathLst>
                <a:path w="100" h="50">
                  <a:moveTo>
                    <a:pt x="92" y="50"/>
                  </a:moveTo>
                  <a:lnTo>
                    <a:pt x="0" y="0"/>
                  </a:lnTo>
                  <a:lnTo>
                    <a:pt x="100" y="4"/>
                  </a:lnTo>
                  <a:lnTo>
                    <a:pt x="92" y="5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5" name="Freeform 68"/>
            <p:cNvSpPr>
              <a:spLocks/>
            </p:cNvSpPr>
            <p:nvPr/>
          </p:nvSpPr>
          <p:spPr bwMode="auto">
            <a:xfrm>
              <a:off x="426" y="890"/>
              <a:ext cx="175" cy="179"/>
            </a:xfrm>
            <a:custGeom>
              <a:avLst/>
              <a:gdLst>
                <a:gd name="T0" fmla="*/ 3 w 175"/>
                <a:gd name="T1" fmla="*/ 74 h 179"/>
                <a:gd name="T2" fmla="*/ 3 w 175"/>
                <a:gd name="T3" fmla="*/ 67 h 179"/>
                <a:gd name="T4" fmla="*/ 5 w 175"/>
                <a:gd name="T5" fmla="*/ 59 h 179"/>
                <a:gd name="T6" fmla="*/ 6 w 175"/>
                <a:gd name="T7" fmla="*/ 52 h 179"/>
                <a:gd name="T8" fmla="*/ 9 w 175"/>
                <a:gd name="T9" fmla="*/ 43 h 179"/>
                <a:gd name="T10" fmla="*/ 12 w 175"/>
                <a:gd name="T11" fmla="*/ 36 h 179"/>
                <a:gd name="T12" fmla="*/ 16 w 175"/>
                <a:gd name="T13" fmla="*/ 29 h 179"/>
                <a:gd name="T14" fmla="*/ 20 w 175"/>
                <a:gd name="T15" fmla="*/ 23 h 179"/>
                <a:gd name="T16" fmla="*/ 26 w 175"/>
                <a:gd name="T17" fmla="*/ 16 h 179"/>
                <a:gd name="T18" fmla="*/ 33 w 175"/>
                <a:gd name="T19" fmla="*/ 11 h 179"/>
                <a:gd name="T20" fmla="*/ 42 w 175"/>
                <a:gd name="T21" fmla="*/ 5 h 179"/>
                <a:gd name="T22" fmla="*/ 52 w 175"/>
                <a:gd name="T23" fmla="*/ 2 h 179"/>
                <a:gd name="T24" fmla="*/ 63 w 175"/>
                <a:gd name="T25" fmla="*/ 0 h 179"/>
                <a:gd name="T26" fmla="*/ 76 w 175"/>
                <a:gd name="T27" fmla="*/ 0 h 179"/>
                <a:gd name="T28" fmla="*/ 90 w 175"/>
                <a:gd name="T29" fmla="*/ 2 h 179"/>
                <a:gd name="T30" fmla="*/ 103 w 175"/>
                <a:gd name="T31" fmla="*/ 5 h 179"/>
                <a:gd name="T32" fmla="*/ 116 w 175"/>
                <a:gd name="T33" fmla="*/ 11 h 179"/>
                <a:gd name="T34" fmla="*/ 127 w 175"/>
                <a:gd name="T35" fmla="*/ 16 h 179"/>
                <a:gd name="T36" fmla="*/ 137 w 175"/>
                <a:gd name="T37" fmla="*/ 21 h 179"/>
                <a:gd name="T38" fmla="*/ 146 w 175"/>
                <a:gd name="T39" fmla="*/ 28 h 179"/>
                <a:gd name="T40" fmla="*/ 153 w 175"/>
                <a:gd name="T41" fmla="*/ 36 h 179"/>
                <a:gd name="T42" fmla="*/ 160 w 175"/>
                <a:gd name="T43" fmla="*/ 45 h 179"/>
                <a:gd name="T44" fmla="*/ 166 w 175"/>
                <a:gd name="T45" fmla="*/ 55 h 179"/>
                <a:gd name="T46" fmla="*/ 170 w 175"/>
                <a:gd name="T47" fmla="*/ 64 h 179"/>
                <a:gd name="T48" fmla="*/ 173 w 175"/>
                <a:gd name="T49" fmla="*/ 74 h 179"/>
                <a:gd name="T50" fmla="*/ 175 w 175"/>
                <a:gd name="T51" fmla="*/ 84 h 179"/>
                <a:gd name="T52" fmla="*/ 175 w 175"/>
                <a:gd name="T53" fmla="*/ 95 h 179"/>
                <a:gd name="T54" fmla="*/ 173 w 175"/>
                <a:gd name="T55" fmla="*/ 107 h 179"/>
                <a:gd name="T56" fmla="*/ 170 w 175"/>
                <a:gd name="T57" fmla="*/ 117 h 179"/>
                <a:gd name="T58" fmla="*/ 166 w 175"/>
                <a:gd name="T59" fmla="*/ 127 h 179"/>
                <a:gd name="T60" fmla="*/ 160 w 175"/>
                <a:gd name="T61" fmla="*/ 138 h 179"/>
                <a:gd name="T62" fmla="*/ 153 w 175"/>
                <a:gd name="T63" fmla="*/ 148 h 179"/>
                <a:gd name="T64" fmla="*/ 146 w 175"/>
                <a:gd name="T65" fmla="*/ 157 h 179"/>
                <a:gd name="T66" fmla="*/ 137 w 175"/>
                <a:gd name="T67" fmla="*/ 162 h 179"/>
                <a:gd name="T68" fmla="*/ 129 w 175"/>
                <a:gd name="T69" fmla="*/ 169 h 179"/>
                <a:gd name="T70" fmla="*/ 119 w 175"/>
                <a:gd name="T71" fmla="*/ 172 h 179"/>
                <a:gd name="T72" fmla="*/ 109 w 175"/>
                <a:gd name="T73" fmla="*/ 175 h 179"/>
                <a:gd name="T74" fmla="*/ 99 w 175"/>
                <a:gd name="T75" fmla="*/ 179 h 179"/>
                <a:gd name="T76" fmla="*/ 89 w 175"/>
                <a:gd name="T77" fmla="*/ 179 h 179"/>
                <a:gd name="T78" fmla="*/ 79 w 175"/>
                <a:gd name="T79" fmla="*/ 179 h 179"/>
                <a:gd name="T80" fmla="*/ 67 w 175"/>
                <a:gd name="T81" fmla="*/ 177 h 179"/>
                <a:gd name="T82" fmla="*/ 59 w 175"/>
                <a:gd name="T83" fmla="*/ 175 h 179"/>
                <a:gd name="T84" fmla="*/ 49 w 175"/>
                <a:gd name="T85" fmla="*/ 172 h 179"/>
                <a:gd name="T86" fmla="*/ 40 w 175"/>
                <a:gd name="T87" fmla="*/ 167 h 179"/>
                <a:gd name="T88" fmla="*/ 33 w 175"/>
                <a:gd name="T89" fmla="*/ 162 h 179"/>
                <a:gd name="T90" fmla="*/ 26 w 175"/>
                <a:gd name="T91" fmla="*/ 155 h 179"/>
                <a:gd name="T92" fmla="*/ 20 w 175"/>
                <a:gd name="T93" fmla="*/ 146 h 179"/>
                <a:gd name="T94" fmla="*/ 15 w 175"/>
                <a:gd name="T95" fmla="*/ 139 h 179"/>
                <a:gd name="T96" fmla="*/ 10 w 175"/>
                <a:gd name="T97" fmla="*/ 133 h 179"/>
                <a:gd name="T98" fmla="*/ 8 w 175"/>
                <a:gd name="T99" fmla="*/ 126 h 179"/>
                <a:gd name="T100" fmla="*/ 5 w 175"/>
                <a:gd name="T101" fmla="*/ 119 h 179"/>
                <a:gd name="T102" fmla="*/ 3 w 175"/>
                <a:gd name="T103" fmla="*/ 112 h 179"/>
                <a:gd name="T104" fmla="*/ 2 w 175"/>
                <a:gd name="T105" fmla="*/ 105 h 179"/>
                <a:gd name="T106" fmla="*/ 2 w 175"/>
                <a:gd name="T107" fmla="*/ 98 h 179"/>
                <a:gd name="T108" fmla="*/ 0 w 175"/>
                <a:gd name="T109" fmla="*/ 91 h 179"/>
                <a:gd name="T110" fmla="*/ 2 w 175"/>
                <a:gd name="T111" fmla="*/ 84 h 179"/>
                <a:gd name="T112" fmla="*/ 3 w 175"/>
                <a:gd name="T113" fmla="*/ 7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179">
                  <a:moveTo>
                    <a:pt x="3" y="78"/>
                  </a:moveTo>
                  <a:lnTo>
                    <a:pt x="3" y="78"/>
                  </a:lnTo>
                  <a:lnTo>
                    <a:pt x="3" y="76"/>
                  </a:lnTo>
                  <a:lnTo>
                    <a:pt x="3" y="74"/>
                  </a:lnTo>
                  <a:lnTo>
                    <a:pt x="3" y="72"/>
                  </a:lnTo>
                  <a:lnTo>
                    <a:pt x="3" y="71"/>
                  </a:lnTo>
                  <a:lnTo>
                    <a:pt x="3" y="69"/>
                  </a:lnTo>
                  <a:lnTo>
                    <a:pt x="3" y="67"/>
                  </a:lnTo>
                  <a:lnTo>
                    <a:pt x="3" y="66"/>
                  </a:lnTo>
                  <a:lnTo>
                    <a:pt x="5" y="64"/>
                  </a:lnTo>
                  <a:lnTo>
                    <a:pt x="5" y="62"/>
                  </a:lnTo>
                  <a:lnTo>
                    <a:pt x="5" y="59"/>
                  </a:lnTo>
                  <a:lnTo>
                    <a:pt x="5" y="57"/>
                  </a:lnTo>
                  <a:lnTo>
                    <a:pt x="6" y="55"/>
                  </a:lnTo>
                  <a:lnTo>
                    <a:pt x="6" y="54"/>
                  </a:lnTo>
                  <a:lnTo>
                    <a:pt x="6" y="52"/>
                  </a:lnTo>
                  <a:lnTo>
                    <a:pt x="8" y="50"/>
                  </a:lnTo>
                  <a:lnTo>
                    <a:pt x="8" y="48"/>
                  </a:lnTo>
                  <a:lnTo>
                    <a:pt x="9" y="45"/>
                  </a:lnTo>
                  <a:lnTo>
                    <a:pt x="9" y="43"/>
                  </a:lnTo>
                  <a:lnTo>
                    <a:pt x="9" y="41"/>
                  </a:lnTo>
                  <a:lnTo>
                    <a:pt x="10" y="40"/>
                  </a:lnTo>
                  <a:lnTo>
                    <a:pt x="10" y="38"/>
                  </a:lnTo>
                  <a:lnTo>
                    <a:pt x="12" y="36"/>
                  </a:lnTo>
                  <a:lnTo>
                    <a:pt x="13" y="35"/>
                  </a:lnTo>
                  <a:lnTo>
                    <a:pt x="13" y="33"/>
                  </a:lnTo>
                  <a:lnTo>
                    <a:pt x="15" y="31"/>
                  </a:lnTo>
                  <a:lnTo>
                    <a:pt x="16" y="29"/>
                  </a:lnTo>
                  <a:lnTo>
                    <a:pt x="18" y="28"/>
                  </a:lnTo>
                  <a:lnTo>
                    <a:pt x="18" y="26"/>
                  </a:lnTo>
                  <a:lnTo>
                    <a:pt x="19" y="23"/>
                  </a:lnTo>
                  <a:lnTo>
                    <a:pt x="20" y="23"/>
                  </a:lnTo>
                  <a:lnTo>
                    <a:pt x="22" y="21"/>
                  </a:lnTo>
                  <a:lnTo>
                    <a:pt x="23" y="19"/>
                  </a:lnTo>
                  <a:lnTo>
                    <a:pt x="25" y="17"/>
                  </a:lnTo>
                  <a:lnTo>
                    <a:pt x="26" y="16"/>
                  </a:lnTo>
                  <a:lnTo>
                    <a:pt x="28" y="14"/>
                  </a:lnTo>
                  <a:lnTo>
                    <a:pt x="30" y="12"/>
                  </a:lnTo>
                  <a:lnTo>
                    <a:pt x="32" y="11"/>
                  </a:lnTo>
                  <a:lnTo>
                    <a:pt x="33" y="11"/>
                  </a:lnTo>
                  <a:lnTo>
                    <a:pt x="36" y="9"/>
                  </a:lnTo>
                  <a:lnTo>
                    <a:pt x="38" y="7"/>
                  </a:lnTo>
                  <a:lnTo>
                    <a:pt x="40" y="7"/>
                  </a:lnTo>
                  <a:lnTo>
                    <a:pt x="42" y="5"/>
                  </a:lnTo>
                  <a:lnTo>
                    <a:pt x="45" y="4"/>
                  </a:lnTo>
                  <a:lnTo>
                    <a:pt x="46" y="4"/>
                  </a:lnTo>
                  <a:lnTo>
                    <a:pt x="49" y="2"/>
                  </a:lnTo>
                  <a:lnTo>
                    <a:pt x="52" y="2"/>
                  </a:lnTo>
                  <a:lnTo>
                    <a:pt x="55" y="2"/>
                  </a:lnTo>
                  <a:lnTo>
                    <a:pt x="58" y="0"/>
                  </a:lnTo>
                  <a:lnTo>
                    <a:pt x="60" y="0"/>
                  </a:lnTo>
                  <a:lnTo>
                    <a:pt x="63" y="0"/>
                  </a:lnTo>
                  <a:lnTo>
                    <a:pt x="66" y="0"/>
                  </a:lnTo>
                  <a:lnTo>
                    <a:pt x="69" y="0"/>
                  </a:lnTo>
                  <a:lnTo>
                    <a:pt x="72" y="0"/>
                  </a:lnTo>
                  <a:lnTo>
                    <a:pt x="76" y="0"/>
                  </a:lnTo>
                  <a:lnTo>
                    <a:pt x="79" y="0"/>
                  </a:lnTo>
                  <a:lnTo>
                    <a:pt x="83" y="2"/>
                  </a:lnTo>
                  <a:lnTo>
                    <a:pt x="86" y="2"/>
                  </a:lnTo>
                  <a:lnTo>
                    <a:pt x="90" y="2"/>
                  </a:lnTo>
                  <a:lnTo>
                    <a:pt x="93" y="2"/>
                  </a:lnTo>
                  <a:lnTo>
                    <a:pt x="97" y="4"/>
                  </a:lnTo>
                  <a:lnTo>
                    <a:pt x="100" y="4"/>
                  </a:lnTo>
                  <a:lnTo>
                    <a:pt x="103" y="5"/>
                  </a:lnTo>
                  <a:lnTo>
                    <a:pt x="106" y="7"/>
                  </a:lnTo>
                  <a:lnTo>
                    <a:pt x="110" y="7"/>
                  </a:lnTo>
                  <a:lnTo>
                    <a:pt x="113" y="9"/>
                  </a:lnTo>
                  <a:lnTo>
                    <a:pt x="116" y="11"/>
                  </a:lnTo>
                  <a:lnTo>
                    <a:pt x="119" y="11"/>
                  </a:lnTo>
                  <a:lnTo>
                    <a:pt x="122" y="12"/>
                  </a:lnTo>
                  <a:lnTo>
                    <a:pt x="125" y="14"/>
                  </a:lnTo>
                  <a:lnTo>
                    <a:pt x="127" y="16"/>
                  </a:lnTo>
                  <a:lnTo>
                    <a:pt x="130" y="17"/>
                  </a:lnTo>
                  <a:lnTo>
                    <a:pt x="132" y="19"/>
                  </a:lnTo>
                  <a:lnTo>
                    <a:pt x="135" y="19"/>
                  </a:lnTo>
                  <a:lnTo>
                    <a:pt x="137" y="21"/>
                  </a:lnTo>
                  <a:lnTo>
                    <a:pt x="139" y="23"/>
                  </a:lnTo>
                  <a:lnTo>
                    <a:pt x="142" y="24"/>
                  </a:lnTo>
                  <a:lnTo>
                    <a:pt x="145" y="26"/>
                  </a:lnTo>
                  <a:lnTo>
                    <a:pt x="146" y="28"/>
                  </a:lnTo>
                  <a:lnTo>
                    <a:pt x="147" y="31"/>
                  </a:lnTo>
                  <a:lnTo>
                    <a:pt x="150" y="33"/>
                  </a:lnTo>
                  <a:lnTo>
                    <a:pt x="152" y="35"/>
                  </a:lnTo>
                  <a:lnTo>
                    <a:pt x="153" y="36"/>
                  </a:lnTo>
                  <a:lnTo>
                    <a:pt x="156" y="38"/>
                  </a:lnTo>
                  <a:lnTo>
                    <a:pt x="157" y="41"/>
                  </a:lnTo>
                  <a:lnTo>
                    <a:pt x="159" y="43"/>
                  </a:lnTo>
                  <a:lnTo>
                    <a:pt x="160" y="45"/>
                  </a:lnTo>
                  <a:lnTo>
                    <a:pt x="162" y="48"/>
                  </a:lnTo>
                  <a:lnTo>
                    <a:pt x="163" y="50"/>
                  </a:lnTo>
                  <a:lnTo>
                    <a:pt x="165" y="52"/>
                  </a:lnTo>
                  <a:lnTo>
                    <a:pt x="166" y="55"/>
                  </a:lnTo>
                  <a:lnTo>
                    <a:pt x="167" y="57"/>
                  </a:lnTo>
                  <a:lnTo>
                    <a:pt x="167" y="59"/>
                  </a:lnTo>
                  <a:lnTo>
                    <a:pt x="169" y="62"/>
                  </a:lnTo>
                  <a:lnTo>
                    <a:pt x="170" y="64"/>
                  </a:lnTo>
                  <a:lnTo>
                    <a:pt x="170" y="67"/>
                  </a:lnTo>
                  <a:lnTo>
                    <a:pt x="172" y="69"/>
                  </a:lnTo>
                  <a:lnTo>
                    <a:pt x="172" y="72"/>
                  </a:lnTo>
                  <a:lnTo>
                    <a:pt x="173" y="74"/>
                  </a:lnTo>
                  <a:lnTo>
                    <a:pt x="173" y="78"/>
                  </a:lnTo>
                  <a:lnTo>
                    <a:pt x="173" y="79"/>
                  </a:lnTo>
                  <a:lnTo>
                    <a:pt x="173" y="83"/>
                  </a:lnTo>
                  <a:lnTo>
                    <a:pt x="175" y="84"/>
                  </a:lnTo>
                  <a:lnTo>
                    <a:pt x="175" y="88"/>
                  </a:lnTo>
                  <a:lnTo>
                    <a:pt x="175" y="90"/>
                  </a:lnTo>
                  <a:lnTo>
                    <a:pt x="175" y="93"/>
                  </a:lnTo>
                  <a:lnTo>
                    <a:pt x="175" y="95"/>
                  </a:lnTo>
                  <a:lnTo>
                    <a:pt x="175" y="98"/>
                  </a:lnTo>
                  <a:lnTo>
                    <a:pt x="173" y="100"/>
                  </a:lnTo>
                  <a:lnTo>
                    <a:pt x="173" y="103"/>
                  </a:lnTo>
                  <a:lnTo>
                    <a:pt x="173" y="107"/>
                  </a:lnTo>
                  <a:lnTo>
                    <a:pt x="172" y="108"/>
                  </a:lnTo>
                  <a:lnTo>
                    <a:pt x="172" y="112"/>
                  </a:lnTo>
                  <a:lnTo>
                    <a:pt x="170" y="114"/>
                  </a:lnTo>
                  <a:lnTo>
                    <a:pt x="170" y="117"/>
                  </a:lnTo>
                  <a:lnTo>
                    <a:pt x="169" y="119"/>
                  </a:lnTo>
                  <a:lnTo>
                    <a:pt x="169" y="122"/>
                  </a:lnTo>
                  <a:lnTo>
                    <a:pt x="167" y="126"/>
                  </a:lnTo>
                  <a:lnTo>
                    <a:pt x="166" y="127"/>
                  </a:lnTo>
                  <a:lnTo>
                    <a:pt x="165" y="131"/>
                  </a:lnTo>
                  <a:lnTo>
                    <a:pt x="163" y="133"/>
                  </a:lnTo>
                  <a:lnTo>
                    <a:pt x="162" y="136"/>
                  </a:lnTo>
                  <a:lnTo>
                    <a:pt x="160" y="138"/>
                  </a:lnTo>
                  <a:lnTo>
                    <a:pt x="159" y="141"/>
                  </a:lnTo>
                  <a:lnTo>
                    <a:pt x="157" y="143"/>
                  </a:lnTo>
                  <a:lnTo>
                    <a:pt x="156" y="146"/>
                  </a:lnTo>
                  <a:lnTo>
                    <a:pt x="153" y="148"/>
                  </a:lnTo>
                  <a:lnTo>
                    <a:pt x="152" y="150"/>
                  </a:lnTo>
                  <a:lnTo>
                    <a:pt x="150" y="151"/>
                  </a:lnTo>
                  <a:lnTo>
                    <a:pt x="149" y="153"/>
                  </a:lnTo>
                  <a:lnTo>
                    <a:pt x="146" y="157"/>
                  </a:lnTo>
                  <a:lnTo>
                    <a:pt x="145" y="158"/>
                  </a:lnTo>
                  <a:lnTo>
                    <a:pt x="142" y="160"/>
                  </a:lnTo>
                  <a:lnTo>
                    <a:pt x="140" y="162"/>
                  </a:lnTo>
                  <a:lnTo>
                    <a:pt x="137" y="162"/>
                  </a:lnTo>
                  <a:lnTo>
                    <a:pt x="136" y="165"/>
                  </a:lnTo>
                  <a:lnTo>
                    <a:pt x="133" y="165"/>
                  </a:lnTo>
                  <a:lnTo>
                    <a:pt x="130" y="167"/>
                  </a:lnTo>
                  <a:lnTo>
                    <a:pt x="129" y="169"/>
                  </a:lnTo>
                  <a:lnTo>
                    <a:pt x="126" y="170"/>
                  </a:lnTo>
                  <a:lnTo>
                    <a:pt x="125" y="170"/>
                  </a:lnTo>
                  <a:lnTo>
                    <a:pt x="122" y="172"/>
                  </a:lnTo>
                  <a:lnTo>
                    <a:pt x="119" y="172"/>
                  </a:lnTo>
                  <a:lnTo>
                    <a:pt x="116" y="174"/>
                  </a:lnTo>
                  <a:lnTo>
                    <a:pt x="115" y="175"/>
                  </a:lnTo>
                  <a:lnTo>
                    <a:pt x="112" y="175"/>
                  </a:lnTo>
                  <a:lnTo>
                    <a:pt x="109" y="175"/>
                  </a:lnTo>
                  <a:lnTo>
                    <a:pt x="106" y="177"/>
                  </a:lnTo>
                  <a:lnTo>
                    <a:pt x="105" y="177"/>
                  </a:lnTo>
                  <a:lnTo>
                    <a:pt x="102" y="177"/>
                  </a:lnTo>
                  <a:lnTo>
                    <a:pt x="99" y="179"/>
                  </a:lnTo>
                  <a:lnTo>
                    <a:pt x="96" y="179"/>
                  </a:lnTo>
                  <a:lnTo>
                    <a:pt x="93" y="179"/>
                  </a:lnTo>
                  <a:lnTo>
                    <a:pt x="92" y="179"/>
                  </a:lnTo>
                  <a:lnTo>
                    <a:pt x="89" y="179"/>
                  </a:lnTo>
                  <a:lnTo>
                    <a:pt x="86" y="179"/>
                  </a:lnTo>
                  <a:lnTo>
                    <a:pt x="83" y="179"/>
                  </a:lnTo>
                  <a:lnTo>
                    <a:pt x="80" y="179"/>
                  </a:lnTo>
                  <a:lnTo>
                    <a:pt x="79" y="179"/>
                  </a:lnTo>
                  <a:lnTo>
                    <a:pt x="76" y="179"/>
                  </a:lnTo>
                  <a:lnTo>
                    <a:pt x="73" y="179"/>
                  </a:lnTo>
                  <a:lnTo>
                    <a:pt x="70" y="177"/>
                  </a:lnTo>
                  <a:lnTo>
                    <a:pt x="67" y="177"/>
                  </a:lnTo>
                  <a:lnTo>
                    <a:pt x="66" y="177"/>
                  </a:lnTo>
                  <a:lnTo>
                    <a:pt x="63" y="177"/>
                  </a:lnTo>
                  <a:lnTo>
                    <a:pt x="60" y="175"/>
                  </a:lnTo>
                  <a:lnTo>
                    <a:pt x="59" y="175"/>
                  </a:lnTo>
                  <a:lnTo>
                    <a:pt x="56" y="174"/>
                  </a:lnTo>
                  <a:lnTo>
                    <a:pt x="53" y="174"/>
                  </a:lnTo>
                  <a:lnTo>
                    <a:pt x="52" y="172"/>
                  </a:lnTo>
                  <a:lnTo>
                    <a:pt x="49" y="172"/>
                  </a:lnTo>
                  <a:lnTo>
                    <a:pt x="48" y="170"/>
                  </a:lnTo>
                  <a:lnTo>
                    <a:pt x="45" y="169"/>
                  </a:lnTo>
                  <a:lnTo>
                    <a:pt x="43" y="169"/>
                  </a:lnTo>
                  <a:lnTo>
                    <a:pt x="40" y="167"/>
                  </a:lnTo>
                  <a:lnTo>
                    <a:pt x="39" y="165"/>
                  </a:lnTo>
                  <a:lnTo>
                    <a:pt x="36" y="163"/>
                  </a:lnTo>
                  <a:lnTo>
                    <a:pt x="35" y="162"/>
                  </a:lnTo>
                  <a:lnTo>
                    <a:pt x="33" y="162"/>
                  </a:lnTo>
                  <a:lnTo>
                    <a:pt x="30" y="160"/>
                  </a:lnTo>
                  <a:lnTo>
                    <a:pt x="29" y="158"/>
                  </a:lnTo>
                  <a:lnTo>
                    <a:pt x="28" y="157"/>
                  </a:lnTo>
                  <a:lnTo>
                    <a:pt x="26" y="155"/>
                  </a:lnTo>
                  <a:lnTo>
                    <a:pt x="25" y="153"/>
                  </a:lnTo>
                  <a:lnTo>
                    <a:pt x="23" y="151"/>
                  </a:lnTo>
                  <a:lnTo>
                    <a:pt x="22" y="150"/>
                  </a:lnTo>
                  <a:lnTo>
                    <a:pt x="20" y="146"/>
                  </a:lnTo>
                  <a:lnTo>
                    <a:pt x="19" y="145"/>
                  </a:lnTo>
                  <a:lnTo>
                    <a:pt x="18" y="143"/>
                  </a:lnTo>
                  <a:lnTo>
                    <a:pt x="16" y="141"/>
                  </a:lnTo>
                  <a:lnTo>
                    <a:pt x="15" y="139"/>
                  </a:lnTo>
                  <a:lnTo>
                    <a:pt x="15" y="138"/>
                  </a:lnTo>
                  <a:lnTo>
                    <a:pt x="13" y="136"/>
                  </a:lnTo>
                  <a:lnTo>
                    <a:pt x="12" y="134"/>
                  </a:lnTo>
                  <a:lnTo>
                    <a:pt x="10" y="133"/>
                  </a:lnTo>
                  <a:lnTo>
                    <a:pt x="10" y="129"/>
                  </a:lnTo>
                  <a:lnTo>
                    <a:pt x="9" y="129"/>
                  </a:lnTo>
                  <a:lnTo>
                    <a:pt x="9" y="127"/>
                  </a:lnTo>
                  <a:lnTo>
                    <a:pt x="8" y="126"/>
                  </a:lnTo>
                  <a:lnTo>
                    <a:pt x="8" y="124"/>
                  </a:lnTo>
                  <a:lnTo>
                    <a:pt x="6" y="122"/>
                  </a:lnTo>
                  <a:lnTo>
                    <a:pt x="6" y="121"/>
                  </a:lnTo>
                  <a:lnTo>
                    <a:pt x="5" y="119"/>
                  </a:lnTo>
                  <a:lnTo>
                    <a:pt x="5" y="117"/>
                  </a:lnTo>
                  <a:lnTo>
                    <a:pt x="5" y="115"/>
                  </a:lnTo>
                  <a:lnTo>
                    <a:pt x="5" y="114"/>
                  </a:lnTo>
                  <a:lnTo>
                    <a:pt x="3" y="112"/>
                  </a:lnTo>
                  <a:lnTo>
                    <a:pt x="3" y="110"/>
                  </a:lnTo>
                  <a:lnTo>
                    <a:pt x="3" y="108"/>
                  </a:lnTo>
                  <a:lnTo>
                    <a:pt x="2" y="107"/>
                  </a:lnTo>
                  <a:lnTo>
                    <a:pt x="2" y="105"/>
                  </a:lnTo>
                  <a:lnTo>
                    <a:pt x="2" y="103"/>
                  </a:lnTo>
                  <a:lnTo>
                    <a:pt x="2" y="102"/>
                  </a:lnTo>
                  <a:lnTo>
                    <a:pt x="2" y="100"/>
                  </a:lnTo>
                  <a:lnTo>
                    <a:pt x="2" y="98"/>
                  </a:lnTo>
                  <a:lnTo>
                    <a:pt x="0" y="96"/>
                  </a:lnTo>
                  <a:lnTo>
                    <a:pt x="0" y="95"/>
                  </a:lnTo>
                  <a:lnTo>
                    <a:pt x="0" y="93"/>
                  </a:lnTo>
                  <a:lnTo>
                    <a:pt x="0" y="91"/>
                  </a:lnTo>
                  <a:lnTo>
                    <a:pt x="0" y="90"/>
                  </a:lnTo>
                  <a:lnTo>
                    <a:pt x="0" y="88"/>
                  </a:lnTo>
                  <a:lnTo>
                    <a:pt x="0" y="86"/>
                  </a:lnTo>
                  <a:lnTo>
                    <a:pt x="2" y="84"/>
                  </a:lnTo>
                  <a:lnTo>
                    <a:pt x="2" y="83"/>
                  </a:lnTo>
                  <a:lnTo>
                    <a:pt x="2" y="81"/>
                  </a:lnTo>
                  <a:lnTo>
                    <a:pt x="2" y="79"/>
                  </a:lnTo>
                  <a:lnTo>
                    <a:pt x="3" y="78"/>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6" name="Freeform 69"/>
            <p:cNvSpPr>
              <a:spLocks/>
            </p:cNvSpPr>
            <p:nvPr/>
          </p:nvSpPr>
          <p:spPr bwMode="auto">
            <a:xfrm>
              <a:off x="399" y="869"/>
              <a:ext cx="213" cy="224"/>
            </a:xfrm>
            <a:custGeom>
              <a:avLst/>
              <a:gdLst>
                <a:gd name="T0" fmla="*/ 29 w 213"/>
                <a:gd name="T1" fmla="*/ 40 h 224"/>
                <a:gd name="T2" fmla="*/ 45 w 213"/>
                <a:gd name="T3" fmla="*/ 26 h 224"/>
                <a:gd name="T4" fmla="*/ 57 w 213"/>
                <a:gd name="T5" fmla="*/ 19 h 224"/>
                <a:gd name="T6" fmla="*/ 73 w 213"/>
                <a:gd name="T7" fmla="*/ 14 h 224"/>
                <a:gd name="T8" fmla="*/ 89 w 213"/>
                <a:gd name="T9" fmla="*/ 11 h 224"/>
                <a:gd name="T10" fmla="*/ 106 w 213"/>
                <a:gd name="T11" fmla="*/ 11 h 224"/>
                <a:gd name="T12" fmla="*/ 125 w 213"/>
                <a:gd name="T13" fmla="*/ 12 h 224"/>
                <a:gd name="T14" fmla="*/ 145 w 213"/>
                <a:gd name="T15" fmla="*/ 21 h 224"/>
                <a:gd name="T16" fmla="*/ 165 w 213"/>
                <a:gd name="T17" fmla="*/ 35 h 224"/>
                <a:gd name="T18" fmla="*/ 182 w 213"/>
                <a:gd name="T19" fmla="*/ 53 h 224"/>
                <a:gd name="T20" fmla="*/ 193 w 213"/>
                <a:gd name="T21" fmla="*/ 72 h 224"/>
                <a:gd name="T22" fmla="*/ 202 w 213"/>
                <a:gd name="T23" fmla="*/ 95 h 224"/>
                <a:gd name="T24" fmla="*/ 205 w 213"/>
                <a:gd name="T25" fmla="*/ 117 h 224"/>
                <a:gd name="T26" fmla="*/ 205 w 213"/>
                <a:gd name="T27" fmla="*/ 139 h 224"/>
                <a:gd name="T28" fmla="*/ 199 w 213"/>
                <a:gd name="T29" fmla="*/ 162 h 224"/>
                <a:gd name="T30" fmla="*/ 190 w 213"/>
                <a:gd name="T31" fmla="*/ 179 h 224"/>
                <a:gd name="T32" fmla="*/ 175 w 213"/>
                <a:gd name="T33" fmla="*/ 195 h 224"/>
                <a:gd name="T34" fmla="*/ 159 w 213"/>
                <a:gd name="T35" fmla="*/ 205 h 224"/>
                <a:gd name="T36" fmla="*/ 142 w 213"/>
                <a:gd name="T37" fmla="*/ 212 h 224"/>
                <a:gd name="T38" fmla="*/ 120 w 213"/>
                <a:gd name="T39" fmla="*/ 213 h 224"/>
                <a:gd name="T40" fmla="*/ 99 w 213"/>
                <a:gd name="T41" fmla="*/ 212 h 224"/>
                <a:gd name="T42" fmla="*/ 82 w 213"/>
                <a:gd name="T43" fmla="*/ 208 h 224"/>
                <a:gd name="T44" fmla="*/ 65 w 213"/>
                <a:gd name="T45" fmla="*/ 201 h 224"/>
                <a:gd name="T46" fmla="*/ 50 w 213"/>
                <a:gd name="T47" fmla="*/ 193 h 224"/>
                <a:gd name="T48" fmla="*/ 36 w 213"/>
                <a:gd name="T49" fmla="*/ 181 h 224"/>
                <a:gd name="T50" fmla="*/ 23 w 213"/>
                <a:gd name="T51" fmla="*/ 164 h 224"/>
                <a:gd name="T52" fmla="*/ 16 w 213"/>
                <a:gd name="T53" fmla="*/ 145 h 224"/>
                <a:gd name="T54" fmla="*/ 12 w 213"/>
                <a:gd name="T55" fmla="*/ 126 h 224"/>
                <a:gd name="T56" fmla="*/ 10 w 213"/>
                <a:gd name="T57" fmla="*/ 107 h 224"/>
                <a:gd name="T58" fmla="*/ 12 w 213"/>
                <a:gd name="T59" fmla="*/ 90 h 224"/>
                <a:gd name="T60" fmla="*/ 0 w 213"/>
                <a:gd name="T61" fmla="*/ 102 h 224"/>
                <a:gd name="T62" fmla="*/ 2 w 213"/>
                <a:gd name="T63" fmla="*/ 121 h 224"/>
                <a:gd name="T64" fmla="*/ 5 w 213"/>
                <a:gd name="T65" fmla="*/ 141 h 224"/>
                <a:gd name="T66" fmla="*/ 12 w 213"/>
                <a:gd name="T67" fmla="*/ 160 h 224"/>
                <a:gd name="T68" fmla="*/ 25 w 213"/>
                <a:gd name="T69" fmla="*/ 181 h 224"/>
                <a:gd name="T70" fmla="*/ 35 w 213"/>
                <a:gd name="T71" fmla="*/ 193 h 224"/>
                <a:gd name="T72" fmla="*/ 47 w 213"/>
                <a:gd name="T73" fmla="*/ 203 h 224"/>
                <a:gd name="T74" fmla="*/ 63 w 213"/>
                <a:gd name="T75" fmla="*/ 212 h 224"/>
                <a:gd name="T76" fmla="*/ 82 w 213"/>
                <a:gd name="T77" fmla="*/ 217 h 224"/>
                <a:gd name="T78" fmla="*/ 100 w 213"/>
                <a:gd name="T79" fmla="*/ 222 h 224"/>
                <a:gd name="T80" fmla="*/ 123 w 213"/>
                <a:gd name="T81" fmla="*/ 224 h 224"/>
                <a:gd name="T82" fmla="*/ 146 w 213"/>
                <a:gd name="T83" fmla="*/ 220 h 224"/>
                <a:gd name="T84" fmla="*/ 166 w 213"/>
                <a:gd name="T85" fmla="*/ 213 h 224"/>
                <a:gd name="T86" fmla="*/ 183 w 213"/>
                <a:gd name="T87" fmla="*/ 200 h 224"/>
                <a:gd name="T88" fmla="*/ 198 w 213"/>
                <a:gd name="T89" fmla="*/ 184 h 224"/>
                <a:gd name="T90" fmla="*/ 208 w 213"/>
                <a:gd name="T91" fmla="*/ 165 h 224"/>
                <a:gd name="T92" fmla="*/ 213 w 213"/>
                <a:gd name="T93" fmla="*/ 141 h 224"/>
                <a:gd name="T94" fmla="*/ 213 w 213"/>
                <a:gd name="T95" fmla="*/ 117 h 224"/>
                <a:gd name="T96" fmla="*/ 210 w 213"/>
                <a:gd name="T97" fmla="*/ 91 h 224"/>
                <a:gd name="T98" fmla="*/ 202 w 213"/>
                <a:gd name="T99" fmla="*/ 67 h 224"/>
                <a:gd name="T100" fmla="*/ 189 w 213"/>
                <a:gd name="T101" fmla="*/ 47 h 224"/>
                <a:gd name="T102" fmla="*/ 173 w 213"/>
                <a:gd name="T103" fmla="*/ 29 h 224"/>
                <a:gd name="T104" fmla="*/ 156 w 213"/>
                <a:gd name="T105" fmla="*/ 16 h 224"/>
                <a:gd name="T106" fmla="*/ 138 w 213"/>
                <a:gd name="T107" fmla="*/ 7 h 224"/>
                <a:gd name="T108" fmla="*/ 119 w 213"/>
                <a:gd name="T109" fmla="*/ 2 h 224"/>
                <a:gd name="T110" fmla="*/ 99 w 213"/>
                <a:gd name="T111" fmla="*/ 0 h 224"/>
                <a:gd name="T112" fmla="*/ 79 w 213"/>
                <a:gd name="T113" fmla="*/ 2 h 224"/>
                <a:gd name="T114" fmla="*/ 62 w 213"/>
                <a:gd name="T115" fmla="*/ 7 h 224"/>
                <a:gd name="T116" fmla="*/ 47 w 213"/>
                <a:gd name="T117" fmla="*/ 14 h 224"/>
                <a:gd name="T118" fmla="*/ 33 w 213"/>
                <a:gd name="T119" fmla="*/ 23 h 224"/>
                <a:gd name="T120" fmla="*/ 17 w 213"/>
                <a:gd name="T121" fmla="*/ 40 h 224"/>
                <a:gd name="T122" fmla="*/ 12 w 213"/>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24">
                  <a:moveTo>
                    <a:pt x="20" y="57"/>
                  </a:moveTo>
                  <a:lnTo>
                    <a:pt x="20" y="55"/>
                  </a:lnTo>
                  <a:lnTo>
                    <a:pt x="20" y="53"/>
                  </a:lnTo>
                  <a:lnTo>
                    <a:pt x="22" y="52"/>
                  </a:lnTo>
                  <a:lnTo>
                    <a:pt x="23" y="50"/>
                  </a:lnTo>
                  <a:lnTo>
                    <a:pt x="23" y="48"/>
                  </a:lnTo>
                  <a:lnTo>
                    <a:pt x="25" y="47"/>
                  </a:lnTo>
                  <a:lnTo>
                    <a:pt x="26" y="45"/>
                  </a:lnTo>
                  <a:lnTo>
                    <a:pt x="27" y="43"/>
                  </a:lnTo>
                  <a:lnTo>
                    <a:pt x="27" y="41"/>
                  </a:lnTo>
                  <a:lnTo>
                    <a:pt x="29" y="40"/>
                  </a:lnTo>
                  <a:lnTo>
                    <a:pt x="30" y="38"/>
                  </a:lnTo>
                  <a:lnTo>
                    <a:pt x="32" y="36"/>
                  </a:lnTo>
                  <a:lnTo>
                    <a:pt x="33" y="35"/>
                  </a:lnTo>
                  <a:lnTo>
                    <a:pt x="35" y="33"/>
                  </a:lnTo>
                  <a:lnTo>
                    <a:pt x="36" y="33"/>
                  </a:lnTo>
                  <a:lnTo>
                    <a:pt x="37" y="31"/>
                  </a:lnTo>
                  <a:lnTo>
                    <a:pt x="39" y="31"/>
                  </a:lnTo>
                  <a:lnTo>
                    <a:pt x="40" y="29"/>
                  </a:lnTo>
                  <a:lnTo>
                    <a:pt x="42" y="28"/>
                  </a:lnTo>
                  <a:lnTo>
                    <a:pt x="43" y="28"/>
                  </a:lnTo>
                  <a:lnTo>
                    <a:pt x="45" y="26"/>
                  </a:lnTo>
                  <a:lnTo>
                    <a:pt x="46" y="26"/>
                  </a:lnTo>
                  <a:lnTo>
                    <a:pt x="46" y="24"/>
                  </a:lnTo>
                  <a:lnTo>
                    <a:pt x="47" y="24"/>
                  </a:lnTo>
                  <a:lnTo>
                    <a:pt x="49" y="24"/>
                  </a:lnTo>
                  <a:lnTo>
                    <a:pt x="49" y="23"/>
                  </a:lnTo>
                  <a:lnTo>
                    <a:pt x="50" y="23"/>
                  </a:lnTo>
                  <a:lnTo>
                    <a:pt x="52" y="23"/>
                  </a:lnTo>
                  <a:lnTo>
                    <a:pt x="53" y="21"/>
                  </a:lnTo>
                  <a:lnTo>
                    <a:pt x="55" y="21"/>
                  </a:lnTo>
                  <a:lnTo>
                    <a:pt x="56" y="21"/>
                  </a:lnTo>
                  <a:lnTo>
                    <a:pt x="57" y="19"/>
                  </a:lnTo>
                  <a:lnTo>
                    <a:pt x="59" y="19"/>
                  </a:lnTo>
                  <a:lnTo>
                    <a:pt x="60" y="17"/>
                  </a:lnTo>
                  <a:lnTo>
                    <a:pt x="62" y="17"/>
                  </a:lnTo>
                  <a:lnTo>
                    <a:pt x="63" y="17"/>
                  </a:lnTo>
                  <a:lnTo>
                    <a:pt x="63" y="16"/>
                  </a:lnTo>
                  <a:lnTo>
                    <a:pt x="65" y="16"/>
                  </a:lnTo>
                  <a:lnTo>
                    <a:pt x="66" y="16"/>
                  </a:lnTo>
                  <a:lnTo>
                    <a:pt x="67" y="16"/>
                  </a:lnTo>
                  <a:lnTo>
                    <a:pt x="70" y="14"/>
                  </a:lnTo>
                  <a:lnTo>
                    <a:pt x="72" y="14"/>
                  </a:lnTo>
                  <a:lnTo>
                    <a:pt x="73" y="14"/>
                  </a:lnTo>
                  <a:lnTo>
                    <a:pt x="75" y="12"/>
                  </a:lnTo>
                  <a:lnTo>
                    <a:pt x="76" y="12"/>
                  </a:lnTo>
                  <a:lnTo>
                    <a:pt x="77" y="12"/>
                  </a:lnTo>
                  <a:lnTo>
                    <a:pt x="79" y="12"/>
                  </a:lnTo>
                  <a:lnTo>
                    <a:pt x="80" y="12"/>
                  </a:lnTo>
                  <a:lnTo>
                    <a:pt x="82" y="12"/>
                  </a:lnTo>
                  <a:lnTo>
                    <a:pt x="83" y="11"/>
                  </a:lnTo>
                  <a:lnTo>
                    <a:pt x="85" y="11"/>
                  </a:lnTo>
                  <a:lnTo>
                    <a:pt x="86" y="11"/>
                  </a:lnTo>
                  <a:lnTo>
                    <a:pt x="87" y="11"/>
                  </a:lnTo>
                  <a:lnTo>
                    <a:pt x="89" y="11"/>
                  </a:lnTo>
                  <a:lnTo>
                    <a:pt x="90" y="11"/>
                  </a:lnTo>
                  <a:lnTo>
                    <a:pt x="92" y="11"/>
                  </a:lnTo>
                  <a:lnTo>
                    <a:pt x="93" y="11"/>
                  </a:lnTo>
                  <a:lnTo>
                    <a:pt x="95" y="11"/>
                  </a:lnTo>
                  <a:lnTo>
                    <a:pt x="96" y="11"/>
                  </a:lnTo>
                  <a:lnTo>
                    <a:pt x="98" y="11"/>
                  </a:lnTo>
                  <a:lnTo>
                    <a:pt x="99" y="11"/>
                  </a:lnTo>
                  <a:lnTo>
                    <a:pt x="100" y="11"/>
                  </a:lnTo>
                  <a:lnTo>
                    <a:pt x="102" y="11"/>
                  </a:lnTo>
                  <a:lnTo>
                    <a:pt x="105" y="11"/>
                  </a:lnTo>
                  <a:lnTo>
                    <a:pt x="106" y="11"/>
                  </a:lnTo>
                  <a:lnTo>
                    <a:pt x="108" y="11"/>
                  </a:lnTo>
                  <a:lnTo>
                    <a:pt x="109" y="11"/>
                  </a:lnTo>
                  <a:lnTo>
                    <a:pt x="110" y="11"/>
                  </a:lnTo>
                  <a:lnTo>
                    <a:pt x="112" y="11"/>
                  </a:lnTo>
                  <a:lnTo>
                    <a:pt x="113" y="11"/>
                  </a:lnTo>
                  <a:lnTo>
                    <a:pt x="116" y="11"/>
                  </a:lnTo>
                  <a:lnTo>
                    <a:pt x="118" y="12"/>
                  </a:lnTo>
                  <a:lnTo>
                    <a:pt x="119" y="12"/>
                  </a:lnTo>
                  <a:lnTo>
                    <a:pt x="120" y="12"/>
                  </a:lnTo>
                  <a:lnTo>
                    <a:pt x="123" y="12"/>
                  </a:lnTo>
                  <a:lnTo>
                    <a:pt x="125" y="12"/>
                  </a:lnTo>
                  <a:lnTo>
                    <a:pt x="126" y="14"/>
                  </a:lnTo>
                  <a:lnTo>
                    <a:pt x="128" y="14"/>
                  </a:lnTo>
                  <a:lnTo>
                    <a:pt x="130" y="14"/>
                  </a:lnTo>
                  <a:lnTo>
                    <a:pt x="132" y="16"/>
                  </a:lnTo>
                  <a:lnTo>
                    <a:pt x="133" y="16"/>
                  </a:lnTo>
                  <a:lnTo>
                    <a:pt x="135" y="17"/>
                  </a:lnTo>
                  <a:lnTo>
                    <a:pt x="138" y="17"/>
                  </a:lnTo>
                  <a:lnTo>
                    <a:pt x="139" y="17"/>
                  </a:lnTo>
                  <a:lnTo>
                    <a:pt x="140" y="19"/>
                  </a:lnTo>
                  <a:lnTo>
                    <a:pt x="143" y="21"/>
                  </a:lnTo>
                  <a:lnTo>
                    <a:pt x="145" y="21"/>
                  </a:lnTo>
                  <a:lnTo>
                    <a:pt x="146" y="23"/>
                  </a:lnTo>
                  <a:lnTo>
                    <a:pt x="149" y="23"/>
                  </a:lnTo>
                  <a:lnTo>
                    <a:pt x="150" y="24"/>
                  </a:lnTo>
                  <a:lnTo>
                    <a:pt x="152" y="26"/>
                  </a:lnTo>
                  <a:lnTo>
                    <a:pt x="153" y="26"/>
                  </a:lnTo>
                  <a:lnTo>
                    <a:pt x="156" y="28"/>
                  </a:lnTo>
                  <a:lnTo>
                    <a:pt x="158" y="29"/>
                  </a:lnTo>
                  <a:lnTo>
                    <a:pt x="159" y="31"/>
                  </a:lnTo>
                  <a:lnTo>
                    <a:pt x="162" y="31"/>
                  </a:lnTo>
                  <a:lnTo>
                    <a:pt x="163" y="33"/>
                  </a:lnTo>
                  <a:lnTo>
                    <a:pt x="165" y="35"/>
                  </a:lnTo>
                  <a:lnTo>
                    <a:pt x="168" y="36"/>
                  </a:lnTo>
                  <a:lnTo>
                    <a:pt x="169" y="38"/>
                  </a:lnTo>
                  <a:lnTo>
                    <a:pt x="170" y="40"/>
                  </a:lnTo>
                  <a:lnTo>
                    <a:pt x="173" y="41"/>
                  </a:lnTo>
                  <a:lnTo>
                    <a:pt x="175" y="43"/>
                  </a:lnTo>
                  <a:lnTo>
                    <a:pt x="176" y="45"/>
                  </a:lnTo>
                  <a:lnTo>
                    <a:pt x="178" y="47"/>
                  </a:lnTo>
                  <a:lnTo>
                    <a:pt x="179" y="48"/>
                  </a:lnTo>
                  <a:lnTo>
                    <a:pt x="179" y="50"/>
                  </a:lnTo>
                  <a:lnTo>
                    <a:pt x="180" y="52"/>
                  </a:lnTo>
                  <a:lnTo>
                    <a:pt x="182" y="53"/>
                  </a:lnTo>
                  <a:lnTo>
                    <a:pt x="183" y="55"/>
                  </a:lnTo>
                  <a:lnTo>
                    <a:pt x="185" y="57"/>
                  </a:lnTo>
                  <a:lnTo>
                    <a:pt x="186" y="59"/>
                  </a:lnTo>
                  <a:lnTo>
                    <a:pt x="186" y="60"/>
                  </a:lnTo>
                  <a:lnTo>
                    <a:pt x="188" y="62"/>
                  </a:lnTo>
                  <a:lnTo>
                    <a:pt x="189" y="64"/>
                  </a:lnTo>
                  <a:lnTo>
                    <a:pt x="190" y="66"/>
                  </a:lnTo>
                  <a:lnTo>
                    <a:pt x="190" y="67"/>
                  </a:lnTo>
                  <a:lnTo>
                    <a:pt x="192" y="69"/>
                  </a:lnTo>
                  <a:lnTo>
                    <a:pt x="193" y="71"/>
                  </a:lnTo>
                  <a:lnTo>
                    <a:pt x="193" y="72"/>
                  </a:lnTo>
                  <a:lnTo>
                    <a:pt x="195" y="74"/>
                  </a:lnTo>
                  <a:lnTo>
                    <a:pt x="196" y="76"/>
                  </a:lnTo>
                  <a:lnTo>
                    <a:pt x="196" y="78"/>
                  </a:lnTo>
                  <a:lnTo>
                    <a:pt x="198" y="79"/>
                  </a:lnTo>
                  <a:lnTo>
                    <a:pt x="198" y="83"/>
                  </a:lnTo>
                  <a:lnTo>
                    <a:pt x="199" y="84"/>
                  </a:lnTo>
                  <a:lnTo>
                    <a:pt x="199" y="86"/>
                  </a:lnTo>
                  <a:lnTo>
                    <a:pt x="200" y="88"/>
                  </a:lnTo>
                  <a:lnTo>
                    <a:pt x="200" y="90"/>
                  </a:lnTo>
                  <a:lnTo>
                    <a:pt x="200" y="91"/>
                  </a:lnTo>
                  <a:lnTo>
                    <a:pt x="202" y="95"/>
                  </a:lnTo>
                  <a:lnTo>
                    <a:pt x="202" y="97"/>
                  </a:lnTo>
                  <a:lnTo>
                    <a:pt x="202" y="98"/>
                  </a:lnTo>
                  <a:lnTo>
                    <a:pt x="203" y="100"/>
                  </a:lnTo>
                  <a:lnTo>
                    <a:pt x="203" y="102"/>
                  </a:lnTo>
                  <a:lnTo>
                    <a:pt x="203" y="105"/>
                  </a:lnTo>
                  <a:lnTo>
                    <a:pt x="205" y="107"/>
                  </a:lnTo>
                  <a:lnTo>
                    <a:pt x="205" y="109"/>
                  </a:lnTo>
                  <a:lnTo>
                    <a:pt x="205" y="110"/>
                  </a:lnTo>
                  <a:lnTo>
                    <a:pt x="205" y="112"/>
                  </a:lnTo>
                  <a:lnTo>
                    <a:pt x="205" y="115"/>
                  </a:lnTo>
                  <a:lnTo>
                    <a:pt x="205" y="117"/>
                  </a:lnTo>
                  <a:lnTo>
                    <a:pt x="205" y="119"/>
                  </a:lnTo>
                  <a:lnTo>
                    <a:pt x="205" y="121"/>
                  </a:lnTo>
                  <a:lnTo>
                    <a:pt x="205" y="122"/>
                  </a:lnTo>
                  <a:lnTo>
                    <a:pt x="205" y="126"/>
                  </a:lnTo>
                  <a:lnTo>
                    <a:pt x="205" y="127"/>
                  </a:lnTo>
                  <a:lnTo>
                    <a:pt x="205" y="129"/>
                  </a:lnTo>
                  <a:lnTo>
                    <a:pt x="205" y="131"/>
                  </a:lnTo>
                  <a:lnTo>
                    <a:pt x="205" y="134"/>
                  </a:lnTo>
                  <a:lnTo>
                    <a:pt x="205" y="136"/>
                  </a:lnTo>
                  <a:lnTo>
                    <a:pt x="205" y="138"/>
                  </a:lnTo>
                  <a:lnTo>
                    <a:pt x="205" y="139"/>
                  </a:lnTo>
                  <a:lnTo>
                    <a:pt x="205" y="141"/>
                  </a:lnTo>
                  <a:lnTo>
                    <a:pt x="203" y="143"/>
                  </a:lnTo>
                  <a:lnTo>
                    <a:pt x="203" y="145"/>
                  </a:lnTo>
                  <a:lnTo>
                    <a:pt x="203" y="148"/>
                  </a:lnTo>
                  <a:lnTo>
                    <a:pt x="202" y="150"/>
                  </a:lnTo>
                  <a:lnTo>
                    <a:pt x="202" y="152"/>
                  </a:lnTo>
                  <a:lnTo>
                    <a:pt x="202" y="153"/>
                  </a:lnTo>
                  <a:lnTo>
                    <a:pt x="200" y="155"/>
                  </a:lnTo>
                  <a:lnTo>
                    <a:pt x="200" y="157"/>
                  </a:lnTo>
                  <a:lnTo>
                    <a:pt x="200" y="158"/>
                  </a:lnTo>
                  <a:lnTo>
                    <a:pt x="199" y="162"/>
                  </a:lnTo>
                  <a:lnTo>
                    <a:pt x="198" y="164"/>
                  </a:lnTo>
                  <a:lnTo>
                    <a:pt x="198" y="165"/>
                  </a:lnTo>
                  <a:lnTo>
                    <a:pt x="198" y="167"/>
                  </a:lnTo>
                  <a:lnTo>
                    <a:pt x="196" y="169"/>
                  </a:lnTo>
                  <a:lnTo>
                    <a:pt x="195" y="170"/>
                  </a:lnTo>
                  <a:lnTo>
                    <a:pt x="195" y="172"/>
                  </a:lnTo>
                  <a:lnTo>
                    <a:pt x="193" y="172"/>
                  </a:lnTo>
                  <a:lnTo>
                    <a:pt x="193" y="174"/>
                  </a:lnTo>
                  <a:lnTo>
                    <a:pt x="192" y="176"/>
                  </a:lnTo>
                  <a:lnTo>
                    <a:pt x="192" y="177"/>
                  </a:lnTo>
                  <a:lnTo>
                    <a:pt x="190" y="179"/>
                  </a:lnTo>
                  <a:lnTo>
                    <a:pt x="189" y="181"/>
                  </a:lnTo>
                  <a:lnTo>
                    <a:pt x="188" y="182"/>
                  </a:lnTo>
                  <a:lnTo>
                    <a:pt x="186" y="184"/>
                  </a:lnTo>
                  <a:lnTo>
                    <a:pt x="185" y="186"/>
                  </a:lnTo>
                  <a:lnTo>
                    <a:pt x="183" y="188"/>
                  </a:lnTo>
                  <a:lnTo>
                    <a:pt x="182" y="189"/>
                  </a:lnTo>
                  <a:lnTo>
                    <a:pt x="180" y="191"/>
                  </a:lnTo>
                  <a:lnTo>
                    <a:pt x="179" y="193"/>
                  </a:lnTo>
                  <a:lnTo>
                    <a:pt x="178" y="193"/>
                  </a:lnTo>
                  <a:lnTo>
                    <a:pt x="176" y="195"/>
                  </a:lnTo>
                  <a:lnTo>
                    <a:pt x="175" y="195"/>
                  </a:lnTo>
                  <a:lnTo>
                    <a:pt x="175" y="196"/>
                  </a:lnTo>
                  <a:lnTo>
                    <a:pt x="173" y="198"/>
                  </a:lnTo>
                  <a:lnTo>
                    <a:pt x="172" y="198"/>
                  </a:lnTo>
                  <a:lnTo>
                    <a:pt x="170" y="200"/>
                  </a:lnTo>
                  <a:lnTo>
                    <a:pt x="169" y="200"/>
                  </a:lnTo>
                  <a:lnTo>
                    <a:pt x="168" y="201"/>
                  </a:lnTo>
                  <a:lnTo>
                    <a:pt x="166" y="201"/>
                  </a:lnTo>
                  <a:lnTo>
                    <a:pt x="165" y="203"/>
                  </a:lnTo>
                  <a:lnTo>
                    <a:pt x="163" y="203"/>
                  </a:lnTo>
                  <a:lnTo>
                    <a:pt x="162" y="205"/>
                  </a:lnTo>
                  <a:lnTo>
                    <a:pt x="159" y="205"/>
                  </a:lnTo>
                  <a:lnTo>
                    <a:pt x="158" y="207"/>
                  </a:lnTo>
                  <a:lnTo>
                    <a:pt x="156" y="207"/>
                  </a:lnTo>
                  <a:lnTo>
                    <a:pt x="155" y="207"/>
                  </a:lnTo>
                  <a:lnTo>
                    <a:pt x="153" y="208"/>
                  </a:lnTo>
                  <a:lnTo>
                    <a:pt x="152" y="208"/>
                  </a:lnTo>
                  <a:lnTo>
                    <a:pt x="150" y="208"/>
                  </a:lnTo>
                  <a:lnTo>
                    <a:pt x="149" y="210"/>
                  </a:lnTo>
                  <a:lnTo>
                    <a:pt x="146" y="210"/>
                  </a:lnTo>
                  <a:lnTo>
                    <a:pt x="145" y="210"/>
                  </a:lnTo>
                  <a:lnTo>
                    <a:pt x="143" y="210"/>
                  </a:lnTo>
                  <a:lnTo>
                    <a:pt x="142" y="212"/>
                  </a:lnTo>
                  <a:lnTo>
                    <a:pt x="139" y="212"/>
                  </a:lnTo>
                  <a:lnTo>
                    <a:pt x="138" y="212"/>
                  </a:lnTo>
                  <a:lnTo>
                    <a:pt x="136" y="212"/>
                  </a:lnTo>
                  <a:lnTo>
                    <a:pt x="135" y="213"/>
                  </a:lnTo>
                  <a:lnTo>
                    <a:pt x="132" y="213"/>
                  </a:lnTo>
                  <a:lnTo>
                    <a:pt x="130" y="213"/>
                  </a:lnTo>
                  <a:lnTo>
                    <a:pt x="129" y="213"/>
                  </a:lnTo>
                  <a:lnTo>
                    <a:pt x="126" y="213"/>
                  </a:lnTo>
                  <a:lnTo>
                    <a:pt x="125" y="213"/>
                  </a:lnTo>
                  <a:lnTo>
                    <a:pt x="123" y="213"/>
                  </a:lnTo>
                  <a:lnTo>
                    <a:pt x="120" y="213"/>
                  </a:lnTo>
                  <a:lnTo>
                    <a:pt x="119" y="213"/>
                  </a:lnTo>
                  <a:lnTo>
                    <a:pt x="118" y="213"/>
                  </a:lnTo>
                  <a:lnTo>
                    <a:pt x="115" y="213"/>
                  </a:lnTo>
                  <a:lnTo>
                    <a:pt x="113" y="213"/>
                  </a:lnTo>
                  <a:lnTo>
                    <a:pt x="110" y="213"/>
                  </a:lnTo>
                  <a:lnTo>
                    <a:pt x="109" y="213"/>
                  </a:lnTo>
                  <a:lnTo>
                    <a:pt x="108" y="213"/>
                  </a:lnTo>
                  <a:lnTo>
                    <a:pt x="105" y="212"/>
                  </a:lnTo>
                  <a:lnTo>
                    <a:pt x="103" y="212"/>
                  </a:lnTo>
                  <a:lnTo>
                    <a:pt x="100" y="212"/>
                  </a:lnTo>
                  <a:lnTo>
                    <a:pt x="99" y="212"/>
                  </a:lnTo>
                  <a:lnTo>
                    <a:pt x="98" y="212"/>
                  </a:lnTo>
                  <a:lnTo>
                    <a:pt x="96" y="212"/>
                  </a:lnTo>
                  <a:lnTo>
                    <a:pt x="95" y="210"/>
                  </a:lnTo>
                  <a:lnTo>
                    <a:pt x="93" y="210"/>
                  </a:lnTo>
                  <a:lnTo>
                    <a:pt x="92" y="210"/>
                  </a:lnTo>
                  <a:lnTo>
                    <a:pt x="90" y="210"/>
                  </a:lnTo>
                  <a:lnTo>
                    <a:pt x="89" y="208"/>
                  </a:lnTo>
                  <a:lnTo>
                    <a:pt x="86" y="208"/>
                  </a:lnTo>
                  <a:lnTo>
                    <a:pt x="85" y="208"/>
                  </a:lnTo>
                  <a:lnTo>
                    <a:pt x="83" y="208"/>
                  </a:lnTo>
                  <a:lnTo>
                    <a:pt x="82" y="208"/>
                  </a:lnTo>
                  <a:lnTo>
                    <a:pt x="80" y="207"/>
                  </a:lnTo>
                  <a:lnTo>
                    <a:pt x="79" y="207"/>
                  </a:lnTo>
                  <a:lnTo>
                    <a:pt x="76" y="207"/>
                  </a:lnTo>
                  <a:lnTo>
                    <a:pt x="75" y="205"/>
                  </a:lnTo>
                  <a:lnTo>
                    <a:pt x="73" y="205"/>
                  </a:lnTo>
                  <a:lnTo>
                    <a:pt x="72" y="203"/>
                  </a:lnTo>
                  <a:lnTo>
                    <a:pt x="70" y="203"/>
                  </a:lnTo>
                  <a:lnTo>
                    <a:pt x="69" y="203"/>
                  </a:lnTo>
                  <a:lnTo>
                    <a:pt x="67" y="201"/>
                  </a:lnTo>
                  <a:lnTo>
                    <a:pt x="66" y="201"/>
                  </a:lnTo>
                  <a:lnTo>
                    <a:pt x="65" y="201"/>
                  </a:lnTo>
                  <a:lnTo>
                    <a:pt x="63" y="200"/>
                  </a:lnTo>
                  <a:lnTo>
                    <a:pt x="62" y="200"/>
                  </a:lnTo>
                  <a:lnTo>
                    <a:pt x="60" y="200"/>
                  </a:lnTo>
                  <a:lnTo>
                    <a:pt x="60" y="198"/>
                  </a:lnTo>
                  <a:lnTo>
                    <a:pt x="57" y="198"/>
                  </a:lnTo>
                  <a:lnTo>
                    <a:pt x="56" y="196"/>
                  </a:lnTo>
                  <a:lnTo>
                    <a:pt x="55" y="196"/>
                  </a:lnTo>
                  <a:lnTo>
                    <a:pt x="53" y="195"/>
                  </a:lnTo>
                  <a:lnTo>
                    <a:pt x="52" y="195"/>
                  </a:lnTo>
                  <a:lnTo>
                    <a:pt x="52" y="193"/>
                  </a:lnTo>
                  <a:lnTo>
                    <a:pt x="50" y="193"/>
                  </a:lnTo>
                  <a:lnTo>
                    <a:pt x="49" y="191"/>
                  </a:lnTo>
                  <a:lnTo>
                    <a:pt x="47" y="191"/>
                  </a:lnTo>
                  <a:lnTo>
                    <a:pt x="46" y="189"/>
                  </a:lnTo>
                  <a:lnTo>
                    <a:pt x="45" y="188"/>
                  </a:lnTo>
                  <a:lnTo>
                    <a:pt x="43" y="188"/>
                  </a:lnTo>
                  <a:lnTo>
                    <a:pt x="42" y="186"/>
                  </a:lnTo>
                  <a:lnTo>
                    <a:pt x="40" y="184"/>
                  </a:lnTo>
                  <a:lnTo>
                    <a:pt x="39" y="182"/>
                  </a:lnTo>
                  <a:lnTo>
                    <a:pt x="37" y="182"/>
                  </a:lnTo>
                  <a:lnTo>
                    <a:pt x="37" y="181"/>
                  </a:lnTo>
                  <a:lnTo>
                    <a:pt x="36" y="181"/>
                  </a:lnTo>
                  <a:lnTo>
                    <a:pt x="35" y="179"/>
                  </a:lnTo>
                  <a:lnTo>
                    <a:pt x="33" y="177"/>
                  </a:lnTo>
                  <a:lnTo>
                    <a:pt x="32" y="176"/>
                  </a:lnTo>
                  <a:lnTo>
                    <a:pt x="30" y="174"/>
                  </a:lnTo>
                  <a:lnTo>
                    <a:pt x="29" y="172"/>
                  </a:lnTo>
                  <a:lnTo>
                    <a:pt x="27" y="170"/>
                  </a:lnTo>
                  <a:lnTo>
                    <a:pt x="27" y="169"/>
                  </a:lnTo>
                  <a:lnTo>
                    <a:pt x="26" y="169"/>
                  </a:lnTo>
                  <a:lnTo>
                    <a:pt x="26" y="167"/>
                  </a:lnTo>
                  <a:lnTo>
                    <a:pt x="25" y="165"/>
                  </a:lnTo>
                  <a:lnTo>
                    <a:pt x="23" y="164"/>
                  </a:lnTo>
                  <a:lnTo>
                    <a:pt x="23" y="162"/>
                  </a:lnTo>
                  <a:lnTo>
                    <a:pt x="22" y="160"/>
                  </a:lnTo>
                  <a:lnTo>
                    <a:pt x="20" y="158"/>
                  </a:lnTo>
                  <a:lnTo>
                    <a:pt x="20" y="157"/>
                  </a:lnTo>
                  <a:lnTo>
                    <a:pt x="19" y="155"/>
                  </a:lnTo>
                  <a:lnTo>
                    <a:pt x="19" y="153"/>
                  </a:lnTo>
                  <a:lnTo>
                    <a:pt x="17" y="152"/>
                  </a:lnTo>
                  <a:lnTo>
                    <a:pt x="17" y="150"/>
                  </a:lnTo>
                  <a:lnTo>
                    <a:pt x="16" y="148"/>
                  </a:lnTo>
                  <a:lnTo>
                    <a:pt x="16" y="146"/>
                  </a:lnTo>
                  <a:lnTo>
                    <a:pt x="16" y="145"/>
                  </a:lnTo>
                  <a:lnTo>
                    <a:pt x="15" y="143"/>
                  </a:lnTo>
                  <a:lnTo>
                    <a:pt x="15" y="141"/>
                  </a:lnTo>
                  <a:lnTo>
                    <a:pt x="15" y="139"/>
                  </a:lnTo>
                  <a:lnTo>
                    <a:pt x="13" y="138"/>
                  </a:lnTo>
                  <a:lnTo>
                    <a:pt x="13" y="136"/>
                  </a:lnTo>
                  <a:lnTo>
                    <a:pt x="13" y="134"/>
                  </a:lnTo>
                  <a:lnTo>
                    <a:pt x="12" y="133"/>
                  </a:lnTo>
                  <a:lnTo>
                    <a:pt x="12" y="131"/>
                  </a:lnTo>
                  <a:lnTo>
                    <a:pt x="12" y="129"/>
                  </a:lnTo>
                  <a:lnTo>
                    <a:pt x="12" y="127"/>
                  </a:lnTo>
                  <a:lnTo>
                    <a:pt x="12" y="126"/>
                  </a:lnTo>
                  <a:lnTo>
                    <a:pt x="10" y="124"/>
                  </a:lnTo>
                  <a:lnTo>
                    <a:pt x="10" y="122"/>
                  </a:lnTo>
                  <a:lnTo>
                    <a:pt x="10" y="121"/>
                  </a:lnTo>
                  <a:lnTo>
                    <a:pt x="10" y="119"/>
                  </a:lnTo>
                  <a:lnTo>
                    <a:pt x="10" y="117"/>
                  </a:lnTo>
                  <a:lnTo>
                    <a:pt x="10" y="115"/>
                  </a:lnTo>
                  <a:lnTo>
                    <a:pt x="10" y="114"/>
                  </a:lnTo>
                  <a:lnTo>
                    <a:pt x="10" y="112"/>
                  </a:lnTo>
                  <a:lnTo>
                    <a:pt x="10" y="110"/>
                  </a:lnTo>
                  <a:lnTo>
                    <a:pt x="10" y="109"/>
                  </a:lnTo>
                  <a:lnTo>
                    <a:pt x="10" y="107"/>
                  </a:lnTo>
                  <a:lnTo>
                    <a:pt x="10" y="105"/>
                  </a:lnTo>
                  <a:lnTo>
                    <a:pt x="10" y="103"/>
                  </a:lnTo>
                  <a:lnTo>
                    <a:pt x="10" y="102"/>
                  </a:lnTo>
                  <a:lnTo>
                    <a:pt x="10" y="100"/>
                  </a:lnTo>
                  <a:lnTo>
                    <a:pt x="10" y="98"/>
                  </a:lnTo>
                  <a:lnTo>
                    <a:pt x="10" y="97"/>
                  </a:lnTo>
                  <a:lnTo>
                    <a:pt x="10" y="95"/>
                  </a:lnTo>
                  <a:lnTo>
                    <a:pt x="10" y="93"/>
                  </a:lnTo>
                  <a:lnTo>
                    <a:pt x="10" y="91"/>
                  </a:lnTo>
                  <a:lnTo>
                    <a:pt x="10" y="90"/>
                  </a:lnTo>
                  <a:lnTo>
                    <a:pt x="12" y="90"/>
                  </a:lnTo>
                  <a:lnTo>
                    <a:pt x="3" y="86"/>
                  </a:lnTo>
                  <a:lnTo>
                    <a:pt x="2" y="86"/>
                  </a:lnTo>
                  <a:lnTo>
                    <a:pt x="2" y="88"/>
                  </a:lnTo>
                  <a:lnTo>
                    <a:pt x="2" y="90"/>
                  </a:lnTo>
                  <a:lnTo>
                    <a:pt x="2" y="91"/>
                  </a:lnTo>
                  <a:lnTo>
                    <a:pt x="2" y="93"/>
                  </a:lnTo>
                  <a:lnTo>
                    <a:pt x="2" y="95"/>
                  </a:lnTo>
                  <a:lnTo>
                    <a:pt x="2" y="97"/>
                  </a:lnTo>
                  <a:lnTo>
                    <a:pt x="2" y="98"/>
                  </a:lnTo>
                  <a:lnTo>
                    <a:pt x="2" y="100"/>
                  </a:lnTo>
                  <a:lnTo>
                    <a:pt x="0" y="102"/>
                  </a:lnTo>
                  <a:lnTo>
                    <a:pt x="0" y="103"/>
                  </a:lnTo>
                  <a:lnTo>
                    <a:pt x="0" y="105"/>
                  </a:lnTo>
                  <a:lnTo>
                    <a:pt x="0" y="107"/>
                  </a:lnTo>
                  <a:lnTo>
                    <a:pt x="0" y="109"/>
                  </a:lnTo>
                  <a:lnTo>
                    <a:pt x="0" y="110"/>
                  </a:lnTo>
                  <a:lnTo>
                    <a:pt x="0" y="112"/>
                  </a:lnTo>
                  <a:lnTo>
                    <a:pt x="2" y="114"/>
                  </a:lnTo>
                  <a:lnTo>
                    <a:pt x="2" y="115"/>
                  </a:lnTo>
                  <a:lnTo>
                    <a:pt x="2" y="117"/>
                  </a:lnTo>
                  <a:lnTo>
                    <a:pt x="2" y="119"/>
                  </a:lnTo>
                  <a:lnTo>
                    <a:pt x="2" y="121"/>
                  </a:lnTo>
                  <a:lnTo>
                    <a:pt x="2" y="122"/>
                  </a:lnTo>
                  <a:lnTo>
                    <a:pt x="2" y="124"/>
                  </a:lnTo>
                  <a:lnTo>
                    <a:pt x="2" y="126"/>
                  </a:lnTo>
                  <a:lnTo>
                    <a:pt x="2" y="127"/>
                  </a:lnTo>
                  <a:lnTo>
                    <a:pt x="3" y="129"/>
                  </a:lnTo>
                  <a:lnTo>
                    <a:pt x="3" y="131"/>
                  </a:lnTo>
                  <a:lnTo>
                    <a:pt x="3" y="133"/>
                  </a:lnTo>
                  <a:lnTo>
                    <a:pt x="3" y="134"/>
                  </a:lnTo>
                  <a:lnTo>
                    <a:pt x="5" y="136"/>
                  </a:lnTo>
                  <a:lnTo>
                    <a:pt x="5" y="139"/>
                  </a:lnTo>
                  <a:lnTo>
                    <a:pt x="5" y="141"/>
                  </a:lnTo>
                  <a:lnTo>
                    <a:pt x="6" y="143"/>
                  </a:lnTo>
                  <a:lnTo>
                    <a:pt x="6" y="145"/>
                  </a:lnTo>
                  <a:lnTo>
                    <a:pt x="6" y="146"/>
                  </a:lnTo>
                  <a:lnTo>
                    <a:pt x="7" y="148"/>
                  </a:lnTo>
                  <a:lnTo>
                    <a:pt x="7" y="150"/>
                  </a:lnTo>
                  <a:lnTo>
                    <a:pt x="9" y="152"/>
                  </a:lnTo>
                  <a:lnTo>
                    <a:pt x="9" y="153"/>
                  </a:lnTo>
                  <a:lnTo>
                    <a:pt x="9" y="155"/>
                  </a:lnTo>
                  <a:lnTo>
                    <a:pt x="10" y="157"/>
                  </a:lnTo>
                  <a:lnTo>
                    <a:pt x="12" y="158"/>
                  </a:lnTo>
                  <a:lnTo>
                    <a:pt x="12" y="160"/>
                  </a:lnTo>
                  <a:lnTo>
                    <a:pt x="13" y="164"/>
                  </a:lnTo>
                  <a:lnTo>
                    <a:pt x="13" y="165"/>
                  </a:lnTo>
                  <a:lnTo>
                    <a:pt x="15" y="167"/>
                  </a:lnTo>
                  <a:lnTo>
                    <a:pt x="16" y="169"/>
                  </a:lnTo>
                  <a:lnTo>
                    <a:pt x="17" y="170"/>
                  </a:lnTo>
                  <a:lnTo>
                    <a:pt x="17" y="172"/>
                  </a:lnTo>
                  <a:lnTo>
                    <a:pt x="19" y="174"/>
                  </a:lnTo>
                  <a:lnTo>
                    <a:pt x="20" y="176"/>
                  </a:lnTo>
                  <a:lnTo>
                    <a:pt x="22" y="177"/>
                  </a:lnTo>
                  <a:lnTo>
                    <a:pt x="23" y="179"/>
                  </a:lnTo>
                  <a:lnTo>
                    <a:pt x="25" y="181"/>
                  </a:lnTo>
                  <a:lnTo>
                    <a:pt x="25" y="182"/>
                  </a:lnTo>
                  <a:lnTo>
                    <a:pt x="26" y="182"/>
                  </a:lnTo>
                  <a:lnTo>
                    <a:pt x="27" y="184"/>
                  </a:lnTo>
                  <a:lnTo>
                    <a:pt x="27" y="186"/>
                  </a:lnTo>
                  <a:lnTo>
                    <a:pt x="29" y="186"/>
                  </a:lnTo>
                  <a:lnTo>
                    <a:pt x="30" y="188"/>
                  </a:lnTo>
                  <a:lnTo>
                    <a:pt x="30" y="189"/>
                  </a:lnTo>
                  <a:lnTo>
                    <a:pt x="32" y="189"/>
                  </a:lnTo>
                  <a:lnTo>
                    <a:pt x="33" y="191"/>
                  </a:lnTo>
                  <a:lnTo>
                    <a:pt x="35" y="191"/>
                  </a:lnTo>
                  <a:lnTo>
                    <a:pt x="35" y="193"/>
                  </a:lnTo>
                  <a:lnTo>
                    <a:pt x="36" y="193"/>
                  </a:lnTo>
                  <a:lnTo>
                    <a:pt x="37" y="195"/>
                  </a:lnTo>
                  <a:lnTo>
                    <a:pt x="37" y="196"/>
                  </a:lnTo>
                  <a:lnTo>
                    <a:pt x="39" y="196"/>
                  </a:lnTo>
                  <a:lnTo>
                    <a:pt x="40" y="198"/>
                  </a:lnTo>
                  <a:lnTo>
                    <a:pt x="42" y="198"/>
                  </a:lnTo>
                  <a:lnTo>
                    <a:pt x="43" y="200"/>
                  </a:lnTo>
                  <a:lnTo>
                    <a:pt x="45" y="200"/>
                  </a:lnTo>
                  <a:lnTo>
                    <a:pt x="45" y="201"/>
                  </a:lnTo>
                  <a:lnTo>
                    <a:pt x="46" y="201"/>
                  </a:lnTo>
                  <a:lnTo>
                    <a:pt x="47" y="203"/>
                  </a:lnTo>
                  <a:lnTo>
                    <a:pt x="49" y="203"/>
                  </a:lnTo>
                  <a:lnTo>
                    <a:pt x="50" y="205"/>
                  </a:lnTo>
                  <a:lnTo>
                    <a:pt x="52" y="205"/>
                  </a:lnTo>
                  <a:lnTo>
                    <a:pt x="53" y="207"/>
                  </a:lnTo>
                  <a:lnTo>
                    <a:pt x="55" y="207"/>
                  </a:lnTo>
                  <a:lnTo>
                    <a:pt x="56" y="208"/>
                  </a:lnTo>
                  <a:lnTo>
                    <a:pt x="57" y="208"/>
                  </a:lnTo>
                  <a:lnTo>
                    <a:pt x="59" y="208"/>
                  </a:lnTo>
                  <a:lnTo>
                    <a:pt x="60" y="210"/>
                  </a:lnTo>
                  <a:lnTo>
                    <a:pt x="62" y="210"/>
                  </a:lnTo>
                  <a:lnTo>
                    <a:pt x="63" y="212"/>
                  </a:lnTo>
                  <a:lnTo>
                    <a:pt x="65" y="212"/>
                  </a:lnTo>
                  <a:lnTo>
                    <a:pt x="66" y="212"/>
                  </a:lnTo>
                  <a:lnTo>
                    <a:pt x="67" y="213"/>
                  </a:lnTo>
                  <a:lnTo>
                    <a:pt x="69" y="213"/>
                  </a:lnTo>
                  <a:lnTo>
                    <a:pt x="70" y="213"/>
                  </a:lnTo>
                  <a:lnTo>
                    <a:pt x="72" y="215"/>
                  </a:lnTo>
                  <a:lnTo>
                    <a:pt x="73" y="215"/>
                  </a:lnTo>
                  <a:lnTo>
                    <a:pt x="75" y="215"/>
                  </a:lnTo>
                  <a:lnTo>
                    <a:pt x="76" y="215"/>
                  </a:lnTo>
                  <a:lnTo>
                    <a:pt x="79" y="217"/>
                  </a:lnTo>
                  <a:lnTo>
                    <a:pt x="82" y="217"/>
                  </a:lnTo>
                  <a:lnTo>
                    <a:pt x="83" y="219"/>
                  </a:lnTo>
                  <a:lnTo>
                    <a:pt x="85" y="219"/>
                  </a:lnTo>
                  <a:lnTo>
                    <a:pt x="86" y="219"/>
                  </a:lnTo>
                  <a:lnTo>
                    <a:pt x="87" y="219"/>
                  </a:lnTo>
                  <a:lnTo>
                    <a:pt x="89" y="219"/>
                  </a:lnTo>
                  <a:lnTo>
                    <a:pt x="92" y="220"/>
                  </a:lnTo>
                  <a:lnTo>
                    <a:pt x="93" y="220"/>
                  </a:lnTo>
                  <a:lnTo>
                    <a:pt x="95" y="220"/>
                  </a:lnTo>
                  <a:lnTo>
                    <a:pt x="96" y="220"/>
                  </a:lnTo>
                  <a:lnTo>
                    <a:pt x="98" y="220"/>
                  </a:lnTo>
                  <a:lnTo>
                    <a:pt x="100" y="222"/>
                  </a:lnTo>
                  <a:lnTo>
                    <a:pt x="102" y="222"/>
                  </a:lnTo>
                  <a:lnTo>
                    <a:pt x="105" y="222"/>
                  </a:lnTo>
                  <a:lnTo>
                    <a:pt x="106" y="222"/>
                  </a:lnTo>
                  <a:lnTo>
                    <a:pt x="109" y="222"/>
                  </a:lnTo>
                  <a:lnTo>
                    <a:pt x="110" y="222"/>
                  </a:lnTo>
                  <a:lnTo>
                    <a:pt x="113" y="222"/>
                  </a:lnTo>
                  <a:lnTo>
                    <a:pt x="115" y="224"/>
                  </a:lnTo>
                  <a:lnTo>
                    <a:pt x="118" y="224"/>
                  </a:lnTo>
                  <a:lnTo>
                    <a:pt x="119" y="224"/>
                  </a:lnTo>
                  <a:lnTo>
                    <a:pt x="122" y="224"/>
                  </a:lnTo>
                  <a:lnTo>
                    <a:pt x="123" y="224"/>
                  </a:lnTo>
                  <a:lnTo>
                    <a:pt x="126" y="222"/>
                  </a:lnTo>
                  <a:lnTo>
                    <a:pt x="128" y="222"/>
                  </a:lnTo>
                  <a:lnTo>
                    <a:pt x="130" y="222"/>
                  </a:lnTo>
                  <a:lnTo>
                    <a:pt x="132" y="222"/>
                  </a:lnTo>
                  <a:lnTo>
                    <a:pt x="135" y="222"/>
                  </a:lnTo>
                  <a:lnTo>
                    <a:pt x="136" y="222"/>
                  </a:lnTo>
                  <a:lnTo>
                    <a:pt x="139" y="222"/>
                  </a:lnTo>
                  <a:lnTo>
                    <a:pt x="140" y="222"/>
                  </a:lnTo>
                  <a:lnTo>
                    <a:pt x="142" y="220"/>
                  </a:lnTo>
                  <a:lnTo>
                    <a:pt x="145" y="220"/>
                  </a:lnTo>
                  <a:lnTo>
                    <a:pt x="146" y="220"/>
                  </a:lnTo>
                  <a:lnTo>
                    <a:pt x="148" y="220"/>
                  </a:lnTo>
                  <a:lnTo>
                    <a:pt x="150" y="219"/>
                  </a:lnTo>
                  <a:lnTo>
                    <a:pt x="152" y="219"/>
                  </a:lnTo>
                  <a:lnTo>
                    <a:pt x="153" y="219"/>
                  </a:lnTo>
                  <a:lnTo>
                    <a:pt x="155" y="217"/>
                  </a:lnTo>
                  <a:lnTo>
                    <a:pt x="158" y="217"/>
                  </a:lnTo>
                  <a:lnTo>
                    <a:pt x="159" y="215"/>
                  </a:lnTo>
                  <a:lnTo>
                    <a:pt x="160" y="215"/>
                  </a:lnTo>
                  <a:lnTo>
                    <a:pt x="162" y="215"/>
                  </a:lnTo>
                  <a:lnTo>
                    <a:pt x="165" y="213"/>
                  </a:lnTo>
                  <a:lnTo>
                    <a:pt x="166" y="213"/>
                  </a:lnTo>
                  <a:lnTo>
                    <a:pt x="168" y="212"/>
                  </a:lnTo>
                  <a:lnTo>
                    <a:pt x="169" y="212"/>
                  </a:lnTo>
                  <a:lnTo>
                    <a:pt x="170" y="210"/>
                  </a:lnTo>
                  <a:lnTo>
                    <a:pt x="172" y="210"/>
                  </a:lnTo>
                  <a:lnTo>
                    <a:pt x="173" y="208"/>
                  </a:lnTo>
                  <a:lnTo>
                    <a:pt x="175" y="207"/>
                  </a:lnTo>
                  <a:lnTo>
                    <a:pt x="176" y="207"/>
                  </a:lnTo>
                  <a:lnTo>
                    <a:pt x="179" y="205"/>
                  </a:lnTo>
                  <a:lnTo>
                    <a:pt x="180" y="203"/>
                  </a:lnTo>
                  <a:lnTo>
                    <a:pt x="182" y="201"/>
                  </a:lnTo>
                  <a:lnTo>
                    <a:pt x="183" y="200"/>
                  </a:lnTo>
                  <a:lnTo>
                    <a:pt x="185" y="200"/>
                  </a:lnTo>
                  <a:lnTo>
                    <a:pt x="186" y="198"/>
                  </a:lnTo>
                  <a:lnTo>
                    <a:pt x="188" y="196"/>
                  </a:lnTo>
                  <a:lnTo>
                    <a:pt x="189" y="195"/>
                  </a:lnTo>
                  <a:lnTo>
                    <a:pt x="190" y="195"/>
                  </a:lnTo>
                  <a:lnTo>
                    <a:pt x="192" y="193"/>
                  </a:lnTo>
                  <a:lnTo>
                    <a:pt x="192" y="191"/>
                  </a:lnTo>
                  <a:lnTo>
                    <a:pt x="193" y="189"/>
                  </a:lnTo>
                  <a:lnTo>
                    <a:pt x="195" y="188"/>
                  </a:lnTo>
                  <a:lnTo>
                    <a:pt x="196" y="186"/>
                  </a:lnTo>
                  <a:lnTo>
                    <a:pt x="198" y="184"/>
                  </a:lnTo>
                  <a:lnTo>
                    <a:pt x="198" y="182"/>
                  </a:lnTo>
                  <a:lnTo>
                    <a:pt x="199" y="181"/>
                  </a:lnTo>
                  <a:lnTo>
                    <a:pt x="200" y="179"/>
                  </a:lnTo>
                  <a:lnTo>
                    <a:pt x="200" y="177"/>
                  </a:lnTo>
                  <a:lnTo>
                    <a:pt x="202" y="176"/>
                  </a:lnTo>
                  <a:lnTo>
                    <a:pt x="203" y="174"/>
                  </a:lnTo>
                  <a:lnTo>
                    <a:pt x="203" y="172"/>
                  </a:lnTo>
                  <a:lnTo>
                    <a:pt x="205" y="170"/>
                  </a:lnTo>
                  <a:lnTo>
                    <a:pt x="206" y="169"/>
                  </a:lnTo>
                  <a:lnTo>
                    <a:pt x="206" y="167"/>
                  </a:lnTo>
                  <a:lnTo>
                    <a:pt x="208" y="165"/>
                  </a:lnTo>
                  <a:lnTo>
                    <a:pt x="208" y="164"/>
                  </a:lnTo>
                  <a:lnTo>
                    <a:pt x="209" y="160"/>
                  </a:lnTo>
                  <a:lnTo>
                    <a:pt x="209" y="158"/>
                  </a:lnTo>
                  <a:lnTo>
                    <a:pt x="210" y="157"/>
                  </a:lnTo>
                  <a:lnTo>
                    <a:pt x="210" y="153"/>
                  </a:lnTo>
                  <a:lnTo>
                    <a:pt x="210" y="152"/>
                  </a:lnTo>
                  <a:lnTo>
                    <a:pt x="212" y="150"/>
                  </a:lnTo>
                  <a:lnTo>
                    <a:pt x="212" y="148"/>
                  </a:lnTo>
                  <a:lnTo>
                    <a:pt x="212" y="145"/>
                  </a:lnTo>
                  <a:lnTo>
                    <a:pt x="212" y="143"/>
                  </a:lnTo>
                  <a:lnTo>
                    <a:pt x="213" y="141"/>
                  </a:lnTo>
                  <a:lnTo>
                    <a:pt x="213" y="139"/>
                  </a:lnTo>
                  <a:lnTo>
                    <a:pt x="213" y="136"/>
                  </a:lnTo>
                  <a:lnTo>
                    <a:pt x="213" y="134"/>
                  </a:lnTo>
                  <a:lnTo>
                    <a:pt x="213" y="133"/>
                  </a:lnTo>
                  <a:lnTo>
                    <a:pt x="213" y="129"/>
                  </a:lnTo>
                  <a:lnTo>
                    <a:pt x="213" y="127"/>
                  </a:lnTo>
                  <a:lnTo>
                    <a:pt x="213" y="126"/>
                  </a:lnTo>
                  <a:lnTo>
                    <a:pt x="213" y="122"/>
                  </a:lnTo>
                  <a:lnTo>
                    <a:pt x="213" y="121"/>
                  </a:lnTo>
                  <a:lnTo>
                    <a:pt x="213" y="119"/>
                  </a:lnTo>
                  <a:lnTo>
                    <a:pt x="213" y="117"/>
                  </a:lnTo>
                  <a:lnTo>
                    <a:pt x="213" y="114"/>
                  </a:lnTo>
                  <a:lnTo>
                    <a:pt x="213" y="112"/>
                  </a:lnTo>
                  <a:lnTo>
                    <a:pt x="213" y="110"/>
                  </a:lnTo>
                  <a:lnTo>
                    <a:pt x="213" y="107"/>
                  </a:lnTo>
                  <a:lnTo>
                    <a:pt x="212" y="105"/>
                  </a:lnTo>
                  <a:lnTo>
                    <a:pt x="212" y="103"/>
                  </a:lnTo>
                  <a:lnTo>
                    <a:pt x="212" y="100"/>
                  </a:lnTo>
                  <a:lnTo>
                    <a:pt x="212" y="98"/>
                  </a:lnTo>
                  <a:lnTo>
                    <a:pt x="210" y="97"/>
                  </a:lnTo>
                  <a:lnTo>
                    <a:pt x="210" y="93"/>
                  </a:lnTo>
                  <a:lnTo>
                    <a:pt x="210" y="91"/>
                  </a:lnTo>
                  <a:lnTo>
                    <a:pt x="209" y="90"/>
                  </a:lnTo>
                  <a:lnTo>
                    <a:pt x="209" y="88"/>
                  </a:lnTo>
                  <a:lnTo>
                    <a:pt x="208" y="84"/>
                  </a:lnTo>
                  <a:lnTo>
                    <a:pt x="208" y="83"/>
                  </a:lnTo>
                  <a:lnTo>
                    <a:pt x="206" y="81"/>
                  </a:lnTo>
                  <a:lnTo>
                    <a:pt x="206" y="79"/>
                  </a:lnTo>
                  <a:lnTo>
                    <a:pt x="205" y="76"/>
                  </a:lnTo>
                  <a:lnTo>
                    <a:pt x="205" y="74"/>
                  </a:lnTo>
                  <a:lnTo>
                    <a:pt x="203" y="72"/>
                  </a:lnTo>
                  <a:lnTo>
                    <a:pt x="202" y="71"/>
                  </a:lnTo>
                  <a:lnTo>
                    <a:pt x="202" y="67"/>
                  </a:lnTo>
                  <a:lnTo>
                    <a:pt x="200" y="66"/>
                  </a:lnTo>
                  <a:lnTo>
                    <a:pt x="200" y="64"/>
                  </a:lnTo>
                  <a:lnTo>
                    <a:pt x="199" y="62"/>
                  </a:lnTo>
                  <a:lnTo>
                    <a:pt x="198" y="60"/>
                  </a:lnTo>
                  <a:lnTo>
                    <a:pt x="196" y="57"/>
                  </a:lnTo>
                  <a:lnTo>
                    <a:pt x="195" y="55"/>
                  </a:lnTo>
                  <a:lnTo>
                    <a:pt x="193" y="53"/>
                  </a:lnTo>
                  <a:lnTo>
                    <a:pt x="192" y="52"/>
                  </a:lnTo>
                  <a:lnTo>
                    <a:pt x="192" y="50"/>
                  </a:lnTo>
                  <a:lnTo>
                    <a:pt x="190" y="48"/>
                  </a:lnTo>
                  <a:lnTo>
                    <a:pt x="189" y="47"/>
                  </a:lnTo>
                  <a:lnTo>
                    <a:pt x="188" y="45"/>
                  </a:lnTo>
                  <a:lnTo>
                    <a:pt x="186" y="43"/>
                  </a:lnTo>
                  <a:lnTo>
                    <a:pt x="185" y="41"/>
                  </a:lnTo>
                  <a:lnTo>
                    <a:pt x="183" y="40"/>
                  </a:lnTo>
                  <a:lnTo>
                    <a:pt x="182" y="38"/>
                  </a:lnTo>
                  <a:lnTo>
                    <a:pt x="180" y="36"/>
                  </a:lnTo>
                  <a:lnTo>
                    <a:pt x="179" y="35"/>
                  </a:lnTo>
                  <a:lnTo>
                    <a:pt x="178" y="33"/>
                  </a:lnTo>
                  <a:lnTo>
                    <a:pt x="176" y="31"/>
                  </a:lnTo>
                  <a:lnTo>
                    <a:pt x="175" y="31"/>
                  </a:lnTo>
                  <a:lnTo>
                    <a:pt x="173" y="29"/>
                  </a:lnTo>
                  <a:lnTo>
                    <a:pt x="172" y="28"/>
                  </a:lnTo>
                  <a:lnTo>
                    <a:pt x="170" y="26"/>
                  </a:lnTo>
                  <a:lnTo>
                    <a:pt x="169" y="26"/>
                  </a:lnTo>
                  <a:lnTo>
                    <a:pt x="168" y="24"/>
                  </a:lnTo>
                  <a:lnTo>
                    <a:pt x="165" y="23"/>
                  </a:lnTo>
                  <a:lnTo>
                    <a:pt x="163" y="23"/>
                  </a:lnTo>
                  <a:lnTo>
                    <a:pt x="162" y="21"/>
                  </a:lnTo>
                  <a:lnTo>
                    <a:pt x="160" y="19"/>
                  </a:lnTo>
                  <a:lnTo>
                    <a:pt x="159" y="19"/>
                  </a:lnTo>
                  <a:lnTo>
                    <a:pt x="158" y="17"/>
                  </a:lnTo>
                  <a:lnTo>
                    <a:pt x="156" y="16"/>
                  </a:lnTo>
                  <a:lnTo>
                    <a:pt x="155" y="16"/>
                  </a:lnTo>
                  <a:lnTo>
                    <a:pt x="153" y="14"/>
                  </a:lnTo>
                  <a:lnTo>
                    <a:pt x="150" y="14"/>
                  </a:lnTo>
                  <a:lnTo>
                    <a:pt x="149" y="12"/>
                  </a:lnTo>
                  <a:lnTo>
                    <a:pt x="148" y="12"/>
                  </a:lnTo>
                  <a:lnTo>
                    <a:pt x="146" y="11"/>
                  </a:lnTo>
                  <a:lnTo>
                    <a:pt x="145" y="11"/>
                  </a:lnTo>
                  <a:lnTo>
                    <a:pt x="143" y="9"/>
                  </a:lnTo>
                  <a:lnTo>
                    <a:pt x="142" y="9"/>
                  </a:lnTo>
                  <a:lnTo>
                    <a:pt x="139" y="7"/>
                  </a:lnTo>
                  <a:lnTo>
                    <a:pt x="138" y="7"/>
                  </a:lnTo>
                  <a:lnTo>
                    <a:pt x="136" y="7"/>
                  </a:lnTo>
                  <a:lnTo>
                    <a:pt x="135" y="5"/>
                  </a:lnTo>
                  <a:lnTo>
                    <a:pt x="133" y="5"/>
                  </a:lnTo>
                  <a:lnTo>
                    <a:pt x="130" y="5"/>
                  </a:lnTo>
                  <a:lnTo>
                    <a:pt x="129" y="4"/>
                  </a:lnTo>
                  <a:lnTo>
                    <a:pt x="128" y="4"/>
                  </a:lnTo>
                  <a:lnTo>
                    <a:pt x="126" y="4"/>
                  </a:lnTo>
                  <a:lnTo>
                    <a:pt x="125" y="4"/>
                  </a:lnTo>
                  <a:lnTo>
                    <a:pt x="122" y="2"/>
                  </a:lnTo>
                  <a:lnTo>
                    <a:pt x="120" y="2"/>
                  </a:lnTo>
                  <a:lnTo>
                    <a:pt x="119" y="2"/>
                  </a:lnTo>
                  <a:lnTo>
                    <a:pt x="118" y="2"/>
                  </a:lnTo>
                  <a:lnTo>
                    <a:pt x="115" y="0"/>
                  </a:lnTo>
                  <a:lnTo>
                    <a:pt x="113" y="0"/>
                  </a:lnTo>
                  <a:lnTo>
                    <a:pt x="112" y="0"/>
                  </a:lnTo>
                  <a:lnTo>
                    <a:pt x="110" y="0"/>
                  </a:lnTo>
                  <a:lnTo>
                    <a:pt x="108" y="0"/>
                  </a:lnTo>
                  <a:lnTo>
                    <a:pt x="106" y="0"/>
                  </a:lnTo>
                  <a:lnTo>
                    <a:pt x="105" y="0"/>
                  </a:lnTo>
                  <a:lnTo>
                    <a:pt x="103" y="0"/>
                  </a:lnTo>
                  <a:lnTo>
                    <a:pt x="100" y="0"/>
                  </a:lnTo>
                  <a:lnTo>
                    <a:pt x="99" y="0"/>
                  </a:lnTo>
                  <a:lnTo>
                    <a:pt x="98" y="0"/>
                  </a:lnTo>
                  <a:lnTo>
                    <a:pt x="95" y="0"/>
                  </a:lnTo>
                  <a:lnTo>
                    <a:pt x="93" y="0"/>
                  </a:lnTo>
                  <a:lnTo>
                    <a:pt x="92" y="0"/>
                  </a:lnTo>
                  <a:lnTo>
                    <a:pt x="90" y="0"/>
                  </a:lnTo>
                  <a:lnTo>
                    <a:pt x="87" y="0"/>
                  </a:lnTo>
                  <a:lnTo>
                    <a:pt x="86" y="0"/>
                  </a:lnTo>
                  <a:lnTo>
                    <a:pt x="85" y="0"/>
                  </a:lnTo>
                  <a:lnTo>
                    <a:pt x="83" y="2"/>
                  </a:lnTo>
                  <a:lnTo>
                    <a:pt x="80" y="2"/>
                  </a:lnTo>
                  <a:lnTo>
                    <a:pt x="79" y="2"/>
                  </a:lnTo>
                  <a:lnTo>
                    <a:pt x="77" y="2"/>
                  </a:lnTo>
                  <a:lnTo>
                    <a:pt x="75" y="4"/>
                  </a:lnTo>
                  <a:lnTo>
                    <a:pt x="73" y="4"/>
                  </a:lnTo>
                  <a:lnTo>
                    <a:pt x="72" y="4"/>
                  </a:lnTo>
                  <a:lnTo>
                    <a:pt x="70" y="4"/>
                  </a:lnTo>
                  <a:lnTo>
                    <a:pt x="69" y="5"/>
                  </a:lnTo>
                  <a:lnTo>
                    <a:pt x="67" y="5"/>
                  </a:lnTo>
                  <a:lnTo>
                    <a:pt x="66" y="5"/>
                  </a:lnTo>
                  <a:lnTo>
                    <a:pt x="65" y="5"/>
                  </a:lnTo>
                  <a:lnTo>
                    <a:pt x="63" y="5"/>
                  </a:lnTo>
                  <a:lnTo>
                    <a:pt x="62" y="7"/>
                  </a:lnTo>
                  <a:lnTo>
                    <a:pt x="60" y="7"/>
                  </a:lnTo>
                  <a:lnTo>
                    <a:pt x="59" y="7"/>
                  </a:lnTo>
                  <a:lnTo>
                    <a:pt x="57" y="9"/>
                  </a:lnTo>
                  <a:lnTo>
                    <a:pt x="56" y="9"/>
                  </a:lnTo>
                  <a:lnTo>
                    <a:pt x="55" y="9"/>
                  </a:lnTo>
                  <a:lnTo>
                    <a:pt x="55" y="11"/>
                  </a:lnTo>
                  <a:lnTo>
                    <a:pt x="53" y="11"/>
                  </a:lnTo>
                  <a:lnTo>
                    <a:pt x="52" y="11"/>
                  </a:lnTo>
                  <a:lnTo>
                    <a:pt x="50" y="12"/>
                  </a:lnTo>
                  <a:lnTo>
                    <a:pt x="49" y="12"/>
                  </a:lnTo>
                  <a:lnTo>
                    <a:pt x="47" y="14"/>
                  </a:lnTo>
                  <a:lnTo>
                    <a:pt x="46" y="14"/>
                  </a:lnTo>
                  <a:lnTo>
                    <a:pt x="45" y="14"/>
                  </a:lnTo>
                  <a:lnTo>
                    <a:pt x="43" y="16"/>
                  </a:lnTo>
                  <a:lnTo>
                    <a:pt x="42" y="17"/>
                  </a:lnTo>
                  <a:lnTo>
                    <a:pt x="40" y="17"/>
                  </a:lnTo>
                  <a:lnTo>
                    <a:pt x="39" y="17"/>
                  </a:lnTo>
                  <a:lnTo>
                    <a:pt x="39" y="19"/>
                  </a:lnTo>
                  <a:lnTo>
                    <a:pt x="37" y="19"/>
                  </a:lnTo>
                  <a:lnTo>
                    <a:pt x="36" y="21"/>
                  </a:lnTo>
                  <a:lnTo>
                    <a:pt x="35" y="23"/>
                  </a:lnTo>
                  <a:lnTo>
                    <a:pt x="33" y="23"/>
                  </a:lnTo>
                  <a:lnTo>
                    <a:pt x="32" y="24"/>
                  </a:lnTo>
                  <a:lnTo>
                    <a:pt x="30" y="26"/>
                  </a:lnTo>
                  <a:lnTo>
                    <a:pt x="29" y="26"/>
                  </a:lnTo>
                  <a:lnTo>
                    <a:pt x="29" y="28"/>
                  </a:lnTo>
                  <a:lnTo>
                    <a:pt x="27" y="28"/>
                  </a:lnTo>
                  <a:lnTo>
                    <a:pt x="26" y="31"/>
                  </a:lnTo>
                  <a:lnTo>
                    <a:pt x="23" y="31"/>
                  </a:lnTo>
                  <a:lnTo>
                    <a:pt x="22" y="35"/>
                  </a:lnTo>
                  <a:lnTo>
                    <a:pt x="20" y="36"/>
                  </a:lnTo>
                  <a:lnTo>
                    <a:pt x="19" y="38"/>
                  </a:lnTo>
                  <a:lnTo>
                    <a:pt x="17" y="40"/>
                  </a:lnTo>
                  <a:lnTo>
                    <a:pt x="17" y="41"/>
                  </a:lnTo>
                  <a:lnTo>
                    <a:pt x="16" y="41"/>
                  </a:lnTo>
                  <a:lnTo>
                    <a:pt x="16" y="43"/>
                  </a:lnTo>
                  <a:lnTo>
                    <a:pt x="16" y="45"/>
                  </a:lnTo>
                  <a:lnTo>
                    <a:pt x="15" y="45"/>
                  </a:lnTo>
                  <a:lnTo>
                    <a:pt x="15" y="47"/>
                  </a:lnTo>
                  <a:lnTo>
                    <a:pt x="13" y="47"/>
                  </a:lnTo>
                  <a:lnTo>
                    <a:pt x="13" y="48"/>
                  </a:lnTo>
                  <a:lnTo>
                    <a:pt x="13" y="50"/>
                  </a:lnTo>
                  <a:lnTo>
                    <a:pt x="12" y="52"/>
                  </a:lnTo>
                  <a:lnTo>
                    <a:pt x="12" y="53"/>
                  </a:lnTo>
                  <a:lnTo>
                    <a:pt x="20" y="5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7" name="Freeform 70"/>
            <p:cNvSpPr>
              <a:spLocks/>
            </p:cNvSpPr>
            <p:nvPr/>
          </p:nvSpPr>
          <p:spPr bwMode="auto">
            <a:xfrm>
              <a:off x="542" y="772"/>
              <a:ext cx="67" cy="125"/>
            </a:xfrm>
            <a:custGeom>
              <a:avLst/>
              <a:gdLst>
                <a:gd name="T0" fmla="*/ 57 w 67"/>
                <a:gd name="T1" fmla="*/ 3 h 125"/>
                <a:gd name="T2" fmla="*/ 53 w 67"/>
                <a:gd name="T3" fmla="*/ 10 h 125"/>
                <a:gd name="T4" fmla="*/ 50 w 67"/>
                <a:gd name="T5" fmla="*/ 17 h 125"/>
                <a:gd name="T6" fmla="*/ 44 w 67"/>
                <a:gd name="T7" fmla="*/ 25 h 125"/>
                <a:gd name="T8" fmla="*/ 40 w 67"/>
                <a:gd name="T9" fmla="*/ 34 h 125"/>
                <a:gd name="T10" fmla="*/ 36 w 67"/>
                <a:gd name="T11" fmla="*/ 41 h 125"/>
                <a:gd name="T12" fmla="*/ 30 w 67"/>
                <a:gd name="T13" fmla="*/ 49 h 125"/>
                <a:gd name="T14" fmla="*/ 26 w 67"/>
                <a:gd name="T15" fmla="*/ 56 h 125"/>
                <a:gd name="T16" fmla="*/ 22 w 67"/>
                <a:gd name="T17" fmla="*/ 63 h 125"/>
                <a:gd name="T18" fmla="*/ 16 w 67"/>
                <a:gd name="T19" fmla="*/ 70 h 125"/>
                <a:gd name="T20" fmla="*/ 12 w 67"/>
                <a:gd name="T21" fmla="*/ 75 h 125"/>
                <a:gd name="T22" fmla="*/ 9 w 67"/>
                <a:gd name="T23" fmla="*/ 80 h 125"/>
                <a:gd name="T24" fmla="*/ 4 w 67"/>
                <a:gd name="T25" fmla="*/ 85 h 125"/>
                <a:gd name="T26" fmla="*/ 0 w 67"/>
                <a:gd name="T27" fmla="*/ 91 h 125"/>
                <a:gd name="T28" fmla="*/ 9 w 67"/>
                <a:gd name="T29" fmla="*/ 97 h 125"/>
                <a:gd name="T30" fmla="*/ 12 w 67"/>
                <a:gd name="T31" fmla="*/ 92 h 125"/>
                <a:gd name="T32" fmla="*/ 16 w 67"/>
                <a:gd name="T33" fmla="*/ 87 h 125"/>
                <a:gd name="T34" fmla="*/ 19 w 67"/>
                <a:gd name="T35" fmla="*/ 84 h 125"/>
                <a:gd name="T36" fmla="*/ 22 w 67"/>
                <a:gd name="T37" fmla="*/ 77 h 125"/>
                <a:gd name="T38" fmla="*/ 26 w 67"/>
                <a:gd name="T39" fmla="*/ 72 h 125"/>
                <a:gd name="T40" fmla="*/ 30 w 67"/>
                <a:gd name="T41" fmla="*/ 67 h 125"/>
                <a:gd name="T42" fmla="*/ 34 w 67"/>
                <a:gd name="T43" fmla="*/ 60 h 125"/>
                <a:gd name="T44" fmla="*/ 37 w 67"/>
                <a:gd name="T45" fmla="*/ 55 h 125"/>
                <a:gd name="T46" fmla="*/ 42 w 67"/>
                <a:gd name="T47" fmla="*/ 48 h 125"/>
                <a:gd name="T48" fmla="*/ 46 w 67"/>
                <a:gd name="T49" fmla="*/ 41 h 125"/>
                <a:gd name="T50" fmla="*/ 50 w 67"/>
                <a:gd name="T51" fmla="*/ 34 h 125"/>
                <a:gd name="T52" fmla="*/ 52 w 67"/>
                <a:gd name="T53" fmla="*/ 34 h 125"/>
                <a:gd name="T54" fmla="*/ 52 w 67"/>
                <a:gd name="T55" fmla="*/ 41 h 125"/>
                <a:gd name="T56" fmla="*/ 50 w 67"/>
                <a:gd name="T57" fmla="*/ 48 h 125"/>
                <a:gd name="T58" fmla="*/ 49 w 67"/>
                <a:gd name="T59" fmla="*/ 55 h 125"/>
                <a:gd name="T60" fmla="*/ 47 w 67"/>
                <a:gd name="T61" fmla="*/ 61 h 125"/>
                <a:gd name="T62" fmla="*/ 46 w 67"/>
                <a:gd name="T63" fmla="*/ 68 h 125"/>
                <a:gd name="T64" fmla="*/ 46 w 67"/>
                <a:gd name="T65" fmla="*/ 75 h 125"/>
                <a:gd name="T66" fmla="*/ 44 w 67"/>
                <a:gd name="T67" fmla="*/ 82 h 125"/>
                <a:gd name="T68" fmla="*/ 43 w 67"/>
                <a:gd name="T69" fmla="*/ 89 h 125"/>
                <a:gd name="T70" fmla="*/ 43 w 67"/>
                <a:gd name="T71" fmla="*/ 96 h 125"/>
                <a:gd name="T72" fmla="*/ 42 w 67"/>
                <a:gd name="T73" fmla="*/ 101 h 125"/>
                <a:gd name="T74" fmla="*/ 42 w 67"/>
                <a:gd name="T75" fmla="*/ 108 h 125"/>
                <a:gd name="T76" fmla="*/ 40 w 67"/>
                <a:gd name="T77" fmla="*/ 115 h 125"/>
                <a:gd name="T78" fmla="*/ 40 w 67"/>
                <a:gd name="T79" fmla="*/ 121 h 125"/>
                <a:gd name="T80" fmla="*/ 49 w 67"/>
                <a:gd name="T81" fmla="*/ 123 h 125"/>
                <a:gd name="T82" fmla="*/ 49 w 67"/>
                <a:gd name="T83" fmla="*/ 116 h 125"/>
                <a:gd name="T84" fmla="*/ 50 w 67"/>
                <a:gd name="T85" fmla="*/ 109 h 125"/>
                <a:gd name="T86" fmla="*/ 50 w 67"/>
                <a:gd name="T87" fmla="*/ 103 h 125"/>
                <a:gd name="T88" fmla="*/ 52 w 67"/>
                <a:gd name="T89" fmla="*/ 96 h 125"/>
                <a:gd name="T90" fmla="*/ 53 w 67"/>
                <a:gd name="T91" fmla="*/ 87 h 125"/>
                <a:gd name="T92" fmla="*/ 54 w 67"/>
                <a:gd name="T93" fmla="*/ 79 h 125"/>
                <a:gd name="T94" fmla="*/ 56 w 67"/>
                <a:gd name="T95" fmla="*/ 70 h 125"/>
                <a:gd name="T96" fmla="*/ 57 w 67"/>
                <a:gd name="T97" fmla="*/ 61 h 125"/>
                <a:gd name="T98" fmla="*/ 59 w 67"/>
                <a:gd name="T99" fmla="*/ 51 h 125"/>
                <a:gd name="T100" fmla="*/ 60 w 67"/>
                <a:gd name="T101" fmla="*/ 42 h 125"/>
                <a:gd name="T102" fmla="*/ 62 w 67"/>
                <a:gd name="T103" fmla="*/ 34 h 125"/>
                <a:gd name="T104" fmla="*/ 63 w 67"/>
                <a:gd name="T105" fmla="*/ 25 h 125"/>
                <a:gd name="T106" fmla="*/ 64 w 67"/>
                <a:gd name="T107" fmla="*/ 17 h 125"/>
                <a:gd name="T108" fmla="*/ 66 w 67"/>
                <a:gd name="T109" fmla="*/ 10 h 125"/>
                <a:gd name="T110" fmla="*/ 67 w 67"/>
                <a:gd name="T111"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125">
                  <a:moveTo>
                    <a:pt x="67" y="3"/>
                  </a:moveTo>
                  <a:lnTo>
                    <a:pt x="59" y="0"/>
                  </a:lnTo>
                  <a:lnTo>
                    <a:pt x="59" y="1"/>
                  </a:lnTo>
                  <a:lnTo>
                    <a:pt x="57" y="3"/>
                  </a:lnTo>
                  <a:lnTo>
                    <a:pt x="56" y="5"/>
                  </a:lnTo>
                  <a:lnTo>
                    <a:pt x="56" y="6"/>
                  </a:lnTo>
                  <a:lnTo>
                    <a:pt x="54" y="8"/>
                  </a:lnTo>
                  <a:lnTo>
                    <a:pt x="53" y="10"/>
                  </a:lnTo>
                  <a:lnTo>
                    <a:pt x="53" y="12"/>
                  </a:lnTo>
                  <a:lnTo>
                    <a:pt x="52" y="13"/>
                  </a:lnTo>
                  <a:lnTo>
                    <a:pt x="50" y="15"/>
                  </a:lnTo>
                  <a:lnTo>
                    <a:pt x="50" y="17"/>
                  </a:lnTo>
                  <a:lnTo>
                    <a:pt x="49" y="20"/>
                  </a:lnTo>
                  <a:lnTo>
                    <a:pt x="47" y="22"/>
                  </a:lnTo>
                  <a:lnTo>
                    <a:pt x="46" y="24"/>
                  </a:lnTo>
                  <a:lnTo>
                    <a:pt x="44" y="25"/>
                  </a:lnTo>
                  <a:lnTo>
                    <a:pt x="43" y="27"/>
                  </a:lnTo>
                  <a:lnTo>
                    <a:pt x="43" y="29"/>
                  </a:lnTo>
                  <a:lnTo>
                    <a:pt x="42" y="30"/>
                  </a:lnTo>
                  <a:lnTo>
                    <a:pt x="40" y="34"/>
                  </a:lnTo>
                  <a:lnTo>
                    <a:pt x="39" y="36"/>
                  </a:lnTo>
                  <a:lnTo>
                    <a:pt x="37" y="37"/>
                  </a:lnTo>
                  <a:lnTo>
                    <a:pt x="37" y="39"/>
                  </a:lnTo>
                  <a:lnTo>
                    <a:pt x="36" y="41"/>
                  </a:lnTo>
                  <a:lnTo>
                    <a:pt x="34" y="42"/>
                  </a:lnTo>
                  <a:lnTo>
                    <a:pt x="33" y="46"/>
                  </a:lnTo>
                  <a:lnTo>
                    <a:pt x="32" y="46"/>
                  </a:lnTo>
                  <a:lnTo>
                    <a:pt x="30" y="49"/>
                  </a:lnTo>
                  <a:lnTo>
                    <a:pt x="29" y="51"/>
                  </a:lnTo>
                  <a:lnTo>
                    <a:pt x="29" y="53"/>
                  </a:lnTo>
                  <a:lnTo>
                    <a:pt x="27" y="55"/>
                  </a:lnTo>
                  <a:lnTo>
                    <a:pt x="26" y="56"/>
                  </a:lnTo>
                  <a:lnTo>
                    <a:pt x="24" y="58"/>
                  </a:lnTo>
                  <a:lnTo>
                    <a:pt x="23" y="60"/>
                  </a:lnTo>
                  <a:lnTo>
                    <a:pt x="22" y="61"/>
                  </a:lnTo>
                  <a:lnTo>
                    <a:pt x="22" y="63"/>
                  </a:lnTo>
                  <a:lnTo>
                    <a:pt x="20" y="65"/>
                  </a:lnTo>
                  <a:lnTo>
                    <a:pt x="19" y="67"/>
                  </a:lnTo>
                  <a:lnTo>
                    <a:pt x="17" y="68"/>
                  </a:lnTo>
                  <a:lnTo>
                    <a:pt x="16" y="70"/>
                  </a:lnTo>
                  <a:lnTo>
                    <a:pt x="16" y="72"/>
                  </a:lnTo>
                  <a:lnTo>
                    <a:pt x="14" y="73"/>
                  </a:lnTo>
                  <a:lnTo>
                    <a:pt x="13" y="73"/>
                  </a:lnTo>
                  <a:lnTo>
                    <a:pt x="12" y="75"/>
                  </a:lnTo>
                  <a:lnTo>
                    <a:pt x="12" y="77"/>
                  </a:lnTo>
                  <a:lnTo>
                    <a:pt x="10" y="79"/>
                  </a:lnTo>
                  <a:lnTo>
                    <a:pt x="9" y="79"/>
                  </a:lnTo>
                  <a:lnTo>
                    <a:pt x="9" y="80"/>
                  </a:lnTo>
                  <a:lnTo>
                    <a:pt x="7" y="82"/>
                  </a:lnTo>
                  <a:lnTo>
                    <a:pt x="7" y="84"/>
                  </a:lnTo>
                  <a:lnTo>
                    <a:pt x="6" y="84"/>
                  </a:lnTo>
                  <a:lnTo>
                    <a:pt x="4" y="85"/>
                  </a:lnTo>
                  <a:lnTo>
                    <a:pt x="4" y="87"/>
                  </a:lnTo>
                  <a:lnTo>
                    <a:pt x="3" y="89"/>
                  </a:lnTo>
                  <a:lnTo>
                    <a:pt x="2" y="91"/>
                  </a:lnTo>
                  <a:lnTo>
                    <a:pt x="0" y="91"/>
                  </a:lnTo>
                  <a:lnTo>
                    <a:pt x="0" y="92"/>
                  </a:lnTo>
                  <a:lnTo>
                    <a:pt x="7" y="99"/>
                  </a:lnTo>
                  <a:lnTo>
                    <a:pt x="7" y="97"/>
                  </a:lnTo>
                  <a:lnTo>
                    <a:pt x="9" y="97"/>
                  </a:lnTo>
                  <a:lnTo>
                    <a:pt x="9" y="96"/>
                  </a:lnTo>
                  <a:lnTo>
                    <a:pt x="10" y="96"/>
                  </a:lnTo>
                  <a:lnTo>
                    <a:pt x="10" y="94"/>
                  </a:lnTo>
                  <a:lnTo>
                    <a:pt x="12" y="92"/>
                  </a:lnTo>
                  <a:lnTo>
                    <a:pt x="13" y="91"/>
                  </a:lnTo>
                  <a:lnTo>
                    <a:pt x="14" y="89"/>
                  </a:lnTo>
                  <a:lnTo>
                    <a:pt x="14" y="87"/>
                  </a:lnTo>
                  <a:lnTo>
                    <a:pt x="16" y="87"/>
                  </a:lnTo>
                  <a:lnTo>
                    <a:pt x="16" y="85"/>
                  </a:lnTo>
                  <a:lnTo>
                    <a:pt x="17" y="85"/>
                  </a:lnTo>
                  <a:lnTo>
                    <a:pt x="17" y="84"/>
                  </a:lnTo>
                  <a:lnTo>
                    <a:pt x="19" y="84"/>
                  </a:lnTo>
                  <a:lnTo>
                    <a:pt x="19" y="82"/>
                  </a:lnTo>
                  <a:lnTo>
                    <a:pt x="20" y="80"/>
                  </a:lnTo>
                  <a:lnTo>
                    <a:pt x="22" y="79"/>
                  </a:lnTo>
                  <a:lnTo>
                    <a:pt x="22" y="77"/>
                  </a:lnTo>
                  <a:lnTo>
                    <a:pt x="23" y="77"/>
                  </a:lnTo>
                  <a:lnTo>
                    <a:pt x="24" y="75"/>
                  </a:lnTo>
                  <a:lnTo>
                    <a:pt x="24" y="73"/>
                  </a:lnTo>
                  <a:lnTo>
                    <a:pt x="26" y="72"/>
                  </a:lnTo>
                  <a:lnTo>
                    <a:pt x="27" y="70"/>
                  </a:lnTo>
                  <a:lnTo>
                    <a:pt x="29" y="68"/>
                  </a:lnTo>
                  <a:lnTo>
                    <a:pt x="29" y="67"/>
                  </a:lnTo>
                  <a:lnTo>
                    <a:pt x="30" y="67"/>
                  </a:lnTo>
                  <a:lnTo>
                    <a:pt x="32" y="65"/>
                  </a:lnTo>
                  <a:lnTo>
                    <a:pt x="32" y="63"/>
                  </a:lnTo>
                  <a:lnTo>
                    <a:pt x="33" y="61"/>
                  </a:lnTo>
                  <a:lnTo>
                    <a:pt x="34" y="60"/>
                  </a:lnTo>
                  <a:lnTo>
                    <a:pt x="34" y="58"/>
                  </a:lnTo>
                  <a:lnTo>
                    <a:pt x="36" y="56"/>
                  </a:lnTo>
                  <a:lnTo>
                    <a:pt x="37" y="56"/>
                  </a:lnTo>
                  <a:lnTo>
                    <a:pt x="37" y="55"/>
                  </a:lnTo>
                  <a:lnTo>
                    <a:pt x="39" y="53"/>
                  </a:lnTo>
                  <a:lnTo>
                    <a:pt x="40" y="51"/>
                  </a:lnTo>
                  <a:lnTo>
                    <a:pt x="40" y="49"/>
                  </a:lnTo>
                  <a:lnTo>
                    <a:pt x="42" y="48"/>
                  </a:lnTo>
                  <a:lnTo>
                    <a:pt x="43" y="46"/>
                  </a:lnTo>
                  <a:lnTo>
                    <a:pt x="44" y="44"/>
                  </a:lnTo>
                  <a:lnTo>
                    <a:pt x="46" y="42"/>
                  </a:lnTo>
                  <a:lnTo>
                    <a:pt x="46" y="41"/>
                  </a:lnTo>
                  <a:lnTo>
                    <a:pt x="47" y="39"/>
                  </a:lnTo>
                  <a:lnTo>
                    <a:pt x="49" y="37"/>
                  </a:lnTo>
                  <a:lnTo>
                    <a:pt x="49" y="36"/>
                  </a:lnTo>
                  <a:lnTo>
                    <a:pt x="50" y="34"/>
                  </a:lnTo>
                  <a:lnTo>
                    <a:pt x="52" y="32"/>
                  </a:lnTo>
                  <a:lnTo>
                    <a:pt x="53" y="30"/>
                  </a:lnTo>
                  <a:lnTo>
                    <a:pt x="53" y="32"/>
                  </a:lnTo>
                  <a:lnTo>
                    <a:pt x="52" y="34"/>
                  </a:lnTo>
                  <a:lnTo>
                    <a:pt x="52" y="36"/>
                  </a:lnTo>
                  <a:lnTo>
                    <a:pt x="52" y="37"/>
                  </a:lnTo>
                  <a:lnTo>
                    <a:pt x="52" y="39"/>
                  </a:lnTo>
                  <a:lnTo>
                    <a:pt x="52" y="41"/>
                  </a:lnTo>
                  <a:lnTo>
                    <a:pt x="52" y="42"/>
                  </a:lnTo>
                  <a:lnTo>
                    <a:pt x="50" y="44"/>
                  </a:lnTo>
                  <a:lnTo>
                    <a:pt x="50" y="46"/>
                  </a:lnTo>
                  <a:lnTo>
                    <a:pt x="50" y="48"/>
                  </a:lnTo>
                  <a:lnTo>
                    <a:pt x="50" y="49"/>
                  </a:lnTo>
                  <a:lnTo>
                    <a:pt x="49" y="51"/>
                  </a:lnTo>
                  <a:lnTo>
                    <a:pt x="49" y="53"/>
                  </a:lnTo>
                  <a:lnTo>
                    <a:pt x="49" y="55"/>
                  </a:lnTo>
                  <a:lnTo>
                    <a:pt x="49" y="56"/>
                  </a:lnTo>
                  <a:lnTo>
                    <a:pt x="47" y="58"/>
                  </a:lnTo>
                  <a:lnTo>
                    <a:pt x="47" y="60"/>
                  </a:lnTo>
                  <a:lnTo>
                    <a:pt x="47" y="61"/>
                  </a:lnTo>
                  <a:lnTo>
                    <a:pt x="47" y="63"/>
                  </a:lnTo>
                  <a:lnTo>
                    <a:pt x="47" y="65"/>
                  </a:lnTo>
                  <a:lnTo>
                    <a:pt x="46" y="67"/>
                  </a:lnTo>
                  <a:lnTo>
                    <a:pt x="46" y="68"/>
                  </a:lnTo>
                  <a:lnTo>
                    <a:pt x="46" y="70"/>
                  </a:lnTo>
                  <a:lnTo>
                    <a:pt x="46" y="72"/>
                  </a:lnTo>
                  <a:lnTo>
                    <a:pt x="46" y="73"/>
                  </a:lnTo>
                  <a:lnTo>
                    <a:pt x="46" y="75"/>
                  </a:lnTo>
                  <a:lnTo>
                    <a:pt x="44" y="77"/>
                  </a:lnTo>
                  <a:lnTo>
                    <a:pt x="44" y="79"/>
                  </a:lnTo>
                  <a:lnTo>
                    <a:pt x="44" y="80"/>
                  </a:lnTo>
                  <a:lnTo>
                    <a:pt x="44" y="82"/>
                  </a:lnTo>
                  <a:lnTo>
                    <a:pt x="44" y="84"/>
                  </a:lnTo>
                  <a:lnTo>
                    <a:pt x="43" y="85"/>
                  </a:lnTo>
                  <a:lnTo>
                    <a:pt x="43" y="87"/>
                  </a:lnTo>
                  <a:lnTo>
                    <a:pt x="43" y="89"/>
                  </a:lnTo>
                  <a:lnTo>
                    <a:pt x="43" y="91"/>
                  </a:lnTo>
                  <a:lnTo>
                    <a:pt x="43" y="92"/>
                  </a:lnTo>
                  <a:lnTo>
                    <a:pt x="43" y="94"/>
                  </a:lnTo>
                  <a:lnTo>
                    <a:pt x="43" y="96"/>
                  </a:lnTo>
                  <a:lnTo>
                    <a:pt x="43" y="97"/>
                  </a:lnTo>
                  <a:lnTo>
                    <a:pt x="42" y="97"/>
                  </a:lnTo>
                  <a:lnTo>
                    <a:pt x="42" y="99"/>
                  </a:lnTo>
                  <a:lnTo>
                    <a:pt x="42" y="101"/>
                  </a:lnTo>
                  <a:lnTo>
                    <a:pt x="42" y="103"/>
                  </a:lnTo>
                  <a:lnTo>
                    <a:pt x="42" y="104"/>
                  </a:lnTo>
                  <a:lnTo>
                    <a:pt x="42" y="106"/>
                  </a:lnTo>
                  <a:lnTo>
                    <a:pt x="42" y="108"/>
                  </a:lnTo>
                  <a:lnTo>
                    <a:pt x="40" y="109"/>
                  </a:lnTo>
                  <a:lnTo>
                    <a:pt x="40" y="111"/>
                  </a:lnTo>
                  <a:lnTo>
                    <a:pt x="40" y="113"/>
                  </a:lnTo>
                  <a:lnTo>
                    <a:pt x="40" y="115"/>
                  </a:lnTo>
                  <a:lnTo>
                    <a:pt x="40" y="116"/>
                  </a:lnTo>
                  <a:lnTo>
                    <a:pt x="40" y="118"/>
                  </a:lnTo>
                  <a:lnTo>
                    <a:pt x="40" y="120"/>
                  </a:lnTo>
                  <a:lnTo>
                    <a:pt x="40" y="121"/>
                  </a:lnTo>
                  <a:lnTo>
                    <a:pt x="40" y="123"/>
                  </a:lnTo>
                  <a:lnTo>
                    <a:pt x="40" y="125"/>
                  </a:lnTo>
                  <a:lnTo>
                    <a:pt x="49" y="125"/>
                  </a:lnTo>
                  <a:lnTo>
                    <a:pt x="49" y="123"/>
                  </a:lnTo>
                  <a:lnTo>
                    <a:pt x="49" y="121"/>
                  </a:lnTo>
                  <a:lnTo>
                    <a:pt x="49" y="120"/>
                  </a:lnTo>
                  <a:lnTo>
                    <a:pt x="49" y="118"/>
                  </a:lnTo>
                  <a:lnTo>
                    <a:pt x="49" y="116"/>
                  </a:lnTo>
                  <a:lnTo>
                    <a:pt x="49" y="115"/>
                  </a:lnTo>
                  <a:lnTo>
                    <a:pt x="49" y="113"/>
                  </a:lnTo>
                  <a:lnTo>
                    <a:pt x="50" y="111"/>
                  </a:lnTo>
                  <a:lnTo>
                    <a:pt x="50" y="109"/>
                  </a:lnTo>
                  <a:lnTo>
                    <a:pt x="50" y="108"/>
                  </a:lnTo>
                  <a:lnTo>
                    <a:pt x="50" y="106"/>
                  </a:lnTo>
                  <a:lnTo>
                    <a:pt x="50" y="104"/>
                  </a:lnTo>
                  <a:lnTo>
                    <a:pt x="50" y="103"/>
                  </a:lnTo>
                  <a:lnTo>
                    <a:pt x="50" y="101"/>
                  </a:lnTo>
                  <a:lnTo>
                    <a:pt x="52" y="99"/>
                  </a:lnTo>
                  <a:lnTo>
                    <a:pt x="52" y="97"/>
                  </a:lnTo>
                  <a:lnTo>
                    <a:pt x="52" y="96"/>
                  </a:lnTo>
                  <a:lnTo>
                    <a:pt x="52" y="92"/>
                  </a:lnTo>
                  <a:lnTo>
                    <a:pt x="52" y="91"/>
                  </a:lnTo>
                  <a:lnTo>
                    <a:pt x="52" y="89"/>
                  </a:lnTo>
                  <a:lnTo>
                    <a:pt x="53" y="87"/>
                  </a:lnTo>
                  <a:lnTo>
                    <a:pt x="53" y="85"/>
                  </a:lnTo>
                  <a:lnTo>
                    <a:pt x="53" y="84"/>
                  </a:lnTo>
                  <a:lnTo>
                    <a:pt x="53" y="80"/>
                  </a:lnTo>
                  <a:lnTo>
                    <a:pt x="54" y="79"/>
                  </a:lnTo>
                  <a:lnTo>
                    <a:pt x="54" y="77"/>
                  </a:lnTo>
                  <a:lnTo>
                    <a:pt x="54" y="75"/>
                  </a:lnTo>
                  <a:lnTo>
                    <a:pt x="54" y="72"/>
                  </a:lnTo>
                  <a:lnTo>
                    <a:pt x="56" y="70"/>
                  </a:lnTo>
                  <a:lnTo>
                    <a:pt x="56" y="68"/>
                  </a:lnTo>
                  <a:lnTo>
                    <a:pt x="56" y="65"/>
                  </a:lnTo>
                  <a:lnTo>
                    <a:pt x="56" y="63"/>
                  </a:lnTo>
                  <a:lnTo>
                    <a:pt x="57" y="61"/>
                  </a:lnTo>
                  <a:lnTo>
                    <a:pt x="57" y="58"/>
                  </a:lnTo>
                  <a:lnTo>
                    <a:pt x="57" y="56"/>
                  </a:lnTo>
                  <a:lnTo>
                    <a:pt x="57" y="55"/>
                  </a:lnTo>
                  <a:lnTo>
                    <a:pt x="59" y="51"/>
                  </a:lnTo>
                  <a:lnTo>
                    <a:pt x="59" y="49"/>
                  </a:lnTo>
                  <a:lnTo>
                    <a:pt x="59" y="48"/>
                  </a:lnTo>
                  <a:lnTo>
                    <a:pt x="59" y="44"/>
                  </a:lnTo>
                  <a:lnTo>
                    <a:pt x="60" y="42"/>
                  </a:lnTo>
                  <a:lnTo>
                    <a:pt x="60" y="41"/>
                  </a:lnTo>
                  <a:lnTo>
                    <a:pt x="60" y="37"/>
                  </a:lnTo>
                  <a:lnTo>
                    <a:pt x="62" y="36"/>
                  </a:lnTo>
                  <a:lnTo>
                    <a:pt x="62" y="34"/>
                  </a:lnTo>
                  <a:lnTo>
                    <a:pt x="62" y="32"/>
                  </a:lnTo>
                  <a:lnTo>
                    <a:pt x="62" y="29"/>
                  </a:lnTo>
                  <a:lnTo>
                    <a:pt x="63" y="27"/>
                  </a:lnTo>
                  <a:lnTo>
                    <a:pt x="63" y="25"/>
                  </a:lnTo>
                  <a:lnTo>
                    <a:pt x="63" y="24"/>
                  </a:lnTo>
                  <a:lnTo>
                    <a:pt x="64" y="20"/>
                  </a:lnTo>
                  <a:lnTo>
                    <a:pt x="64" y="18"/>
                  </a:lnTo>
                  <a:lnTo>
                    <a:pt x="64" y="17"/>
                  </a:lnTo>
                  <a:lnTo>
                    <a:pt x="64" y="15"/>
                  </a:lnTo>
                  <a:lnTo>
                    <a:pt x="66" y="13"/>
                  </a:lnTo>
                  <a:lnTo>
                    <a:pt x="66" y="12"/>
                  </a:lnTo>
                  <a:lnTo>
                    <a:pt x="66" y="10"/>
                  </a:lnTo>
                  <a:lnTo>
                    <a:pt x="66" y="8"/>
                  </a:lnTo>
                  <a:lnTo>
                    <a:pt x="67" y="6"/>
                  </a:lnTo>
                  <a:lnTo>
                    <a:pt x="67" y="5"/>
                  </a:lnTo>
                  <a:lnTo>
                    <a:pt x="67" y="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8" name="Freeform 71"/>
            <p:cNvSpPr>
              <a:spLocks/>
            </p:cNvSpPr>
            <p:nvPr/>
          </p:nvSpPr>
          <p:spPr bwMode="auto">
            <a:xfrm>
              <a:off x="609" y="892"/>
              <a:ext cx="106" cy="69"/>
            </a:xfrm>
            <a:custGeom>
              <a:avLst/>
              <a:gdLst>
                <a:gd name="T0" fmla="*/ 85 w 106"/>
                <a:gd name="T1" fmla="*/ 9 h 69"/>
                <a:gd name="T2" fmla="*/ 78 w 106"/>
                <a:gd name="T3" fmla="*/ 10 h 69"/>
                <a:gd name="T4" fmla="*/ 71 w 106"/>
                <a:gd name="T5" fmla="*/ 12 h 69"/>
                <a:gd name="T6" fmla="*/ 62 w 106"/>
                <a:gd name="T7" fmla="*/ 14 h 69"/>
                <a:gd name="T8" fmla="*/ 55 w 106"/>
                <a:gd name="T9" fmla="*/ 15 h 69"/>
                <a:gd name="T10" fmla="*/ 48 w 106"/>
                <a:gd name="T11" fmla="*/ 15 h 69"/>
                <a:gd name="T12" fmla="*/ 40 w 106"/>
                <a:gd name="T13" fmla="*/ 17 h 69"/>
                <a:gd name="T14" fmla="*/ 33 w 106"/>
                <a:gd name="T15" fmla="*/ 17 h 69"/>
                <a:gd name="T16" fmla="*/ 26 w 106"/>
                <a:gd name="T17" fmla="*/ 19 h 69"/>
                <a:gd name="T18" fmla="*/ 20 w 106"/>
                <a:gd name="T19" fmla="*/ 19 h 69"/>
                <a:gd name="T20" fmla="*/ 15 w 106"/>
                <a:gd name="T21" fmla="*/ 19 h 69"/>
                <a:gd name="T22" fmla="*/ 9 w 106"/>
                <a:gd name="T23" fmla="*/ 21 h 69"/>
                <a:gd name="T24" fmla="*/ 2 w 106"/>
                <a:gd name="T25" fmla="*/ 21 h 69"/>
                <a:gd name="T26" fmla="*/ 3 w 106"/>
                <a:gd name="T27" fmla="*/ 31 h 69"/>
                <a:gd name="T28" fmla="*/ 9 w 106"/>
                <a:gd name="T29" fmla="*/ 29 h 69"/>
                <a:gd name="T30" fmla="*/ 15 w 106"/>
                <a:gd name="T31" fmla="*/ 29 h 69"/>
                <a:gd name="T32" fmla="*/ 20 w 106"/>
                <a:gd name="T33" fmla="*/ 29 h 69"/>
                <a:gd name="T34" fmla="*/ 26 w 106"/>
                <a:gd name="T35" fmla="*/ 29 h 69"/>
                <a:gd name="T36" fmla="*/ 32 w 106"/>
                <a:gd name="T37" fmla="*/ 27 h 69"/>
                <a:gd name="T38" fmla="*/ 38 w 106"/>
                <a:gd name="T39" fmla="*/ 27 h 69"/>
                <a:gd name="T40" fmla="*/ 45 w 106"/>
                <a:gd name="T41" fmla="*/ 26 h 69"/>
                <a:gd name="T42" fmla="*/ 50 w 106"/>
                <a:gd name="T43" fmla="*/ 26 h 69"/>
                <a:gd name="T44" fmla="*/ 58 w 106"/>
                <a:gd name="T45" fmla="*/ 24 h 69"/>
                <a:gd name="T46" fmla="*/ 63 w 106"/>
                <a:gd name="T47" fmla="*/ 24 h 69"/>
                <a:gd name="T48" fmla="*/ 71 w 106"/>
                <a:gd name="T49" fmla="*/ 22 h 69"/>
                <a:gd name="T50" fmla="*/ 73 w 106"/>
                <a:gd name="T51" fmla="*/ 22 h 69"/>
                <a:gd name="T52" fmla="*/ 68 w 106"/>
                <a:gd name="T53" fmla="*/ 27 h 69"/>
                <a:gd name="T54" fmla="*/ 62 w 106"/>
                <a:gd name="T55" fmla="*/ 33 h 69"/>
                <a:gd name="T56" fmla="*/ 58 w 106"/>
                <a:gd name="T57" fmla="*/ 36 h 69"/>
                <a:gd name="T58" fmla="*/ 53 w 106"/>
                <a:gd name="T59" fmla="*/ 38 h 69"/>
                <a:gd name="T60" fmla="*/ 49 w 106"/>
                <a:gd name="T61" fmla="*/ 41 h 69"/>
                <a:gd name="T62" fmla="*/ 43 w 106"/>
                <a:gd name="T63" fmla="*/ 45 h 69"/>
                <a:gd name="T64" fmla="*/ 40 w 106"/>
                <a:gd name="T65" fmla="*/ 48 h 69"/>
                <a:gd name="T66" fmla="*/ 35 w 106"/>
                <a:gd name="T67" fmla="*/ 50 h 69"/>
                <a:gd name="T68" fmla="*/ 29 w 106"/>
                <a:gd name="T69" fmla="*/ 53 h 69"/>
                <a:gd name="T70" fmla="*/ 25 w 106"/>
                <a:gd name="T71" fmla="*/ 55 h 69"/>
                <a:gd name="T72" fmla="*/ 20 w 106"/>
                <a:gd name="T73" fmla="*/ 57 h 69"/>
                <a:gd name="T74" fmla="*/ 15 w 106"/>
                <a:gd name="T75" fmla="*/ 58 h 69"/>
                <a:gd name="T76" fmla="*/ 22 w 106"/>
                <a:gd name="T77" fmla="*/ 67 h 69"/>
                <a:gd name="T78" fmla="*/ 29 w 106"/>
                <a:gd name="T79" fmla="*/ 64 h 69"/>
                <a:gd name="T80" fmla="*/ 36 w 106"/>
                <a:gd name="T81" fmla="*/ 60 h 69"/>
                <a:gd name="T82" fmla="*/ 42 w 106"/>
                <a:gd name="T83" fmla="*/ 57 h 69"/>
                <a:gd name="T84" fmla="*/ 49 w 106"/>
                <a:gd name="T85" fmla="*/ 53 h 69"/>
                <a:gd name="T86" fmla="*/ 56 w 106"/>
                <a:gd name="T87" fmla="*/ 48 h 69"/>
                <a:gd name="T88" fmla="*/ 62 w 106"/>
                <a:gd name="T89" fmla="*/ 45 h 69"/>
                <a:gd name="T90" fmla="*/ 68 w 106"/>
                <a:gd name="T91" fmla="*/ 39 h 69"/>
                <a:gd name="T92" fmla="*/ 73 w 106"/>
                <a:gd name="T93" fmla="*/ 34 h 69"/>
                <a:gd name="T94" fmla="*/ 78 w 106"/>
                <a:gd name="T95" fmla="*/ 31 h 69"/>
                <a:gd name="T96" fmla="*/ 82 w 106"/>
                <a:gd name="T97" fmla="*/ 27 h 69"/>
                <a:gd name="T98" fmla="*/ 86 w 106"/>
                <a:gd name="T99" fmla="*/ 24 h 69"/>
                <a:gd name="T100" fmla="*/ 91 w 106"/>
                <a:gd name="T101" fmla="*/ 17 h 69"/>
                <a:gd name="T102" fmla="*/ 106 w 106"/>
                <a:gd name="T10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69">
                  <a:moveTo>
                    <a:pt x="91" y="7"/>
                  </a:moveTo>
                  <a:lnTo>
                    <a:pt x="88" y="7"/>
                  </a:lnTo>
                  <a:lnTo>
                    <a:pt x="86" y="7"/>
                  </a:lnTo>
                  <a:lnTo>
                    <a:pt x="85" y="9"/>
                  </a:lnTo>
                  <a:lnTo>
                    <a:pt x="83" y="9"/>
                  </a:lnTo>
                  <a:lnTo>
                    <a:pt x="81" y="9"/>
                  </a:lnTo>
                  <a:lnTo>
                    <a:pt x="79" y="10"/>
                  </a:lnTo>
                  <a:lnTo>
                    <a:pt x="78" y="10"/>
                  </a:lnTo>
                  <a:lnTo>
                    <a:pt x="76" y="10"/>
                  </a:lnTo>
                  <a:lnTo>
                    <a:pt x="73" y="10"/>
                  </a:lnTo>
                  <a:lnTo>
                    <a:pt x="72" y="12"/>
                  </a:lnTo>
                  <a:lnTo>
                    <a:pt x="71" y="12"/>
                  </a:lnTo>
                  <a:lnTo>
                    <a:pt x="68" y="12"/>
                  </a:lnTo>
                  <a:lnTo>
                    <a:pt x="66" y="12"/>
                  </a:lnTo>
                  <a:lnTo>
                    <a:pt x="65" y="14"/>
                  </a:lnTo>
                  <a:lnTo>
                    <a:pt x="62" y="14"/>
                  </a:lnTo>
                  <a:lnTo>
                    <a:pt x="60" y="14"/>
                  </a:lnTo>
                  <a:lnTo>
                    <a:pt x="59" y="14"/>
                  </a:lnTo>
                  <a:lnTo>
                    <a:pt x="58" y="15"/>
                  </a:lnTo>
                  <a:lnTo>
                    <a:pt x="55" y="15"/>
                  </a:lnTo>
                  <a:lnTo>
                    <a:pt x="53" y="15"/>
                  </a:lnTo>
                  <a:lnTo>
                    <a:pt x="52" y="15"/>
                  </a:lnTo>
                  <a:lnTo>
                    <a:pt x="49" y="15"/>
                  </a:lnTo>
                  <a:lnTo>
                    <a:pt x="48" y="15"/>
                  </a:lnTo>
                  <a:lnTo>
                    <a:pt x="46" y="17"/>
                  </a:lnTo>
                  <a:lnTo>
                    <a:pt x="43" y="17"/>
                  </a:lnTo>
                  <a:lnTo>
                    <a:pt x="42" y="17"/>
                  </a:lnTo>
                  <a:lnTo>
                    <a:pt x="40" y="17"/>
                  </a:lnTo>
                  <a:lnTo>
                    <a:pt x="39" y="17"/>
                  </a:lnTo>
                  <a:lnTo>
                    <a:pt x="36" y="17"/>
                  </a:lnTo>
                  <a:lnTo>
                    <a:pt x="35" y="17"/>
                  </a:lnTo>
                  <a:lnTo>
                    <a:pt x="33" y="17"/>
                  </a:lnTo>
                  <a:lnTo>
                    <a:pt x="32" y="19"/>
                  </a:lnTo>
                  <a:lnTo>
                    <a:pt x="30" y="19"/>
                  </a:lnTo>
                  <a:lnTo>
                    <a:pt x="29" y="19"/>
                  </a:lnTo>
                  <a:lnTo>
                    <a:pt x="26" y="19"/>
                  </a:lnTo>
                  <a:lnTo>
                    <a:pt x="25" y="19"/>
                  </a:lnTo>
                  <a:lnTo>
                    <a:pt x="23" y="19"/>
                  </a:lnTo>
                  <a:lnTo>
                    <a:pt x="22" y="19"/>
                  </a:lnTo>
                  <a:lnTo>
                    <a:pt x="20" y="19"/>
                  </a:lnTo>
                  <a:lnTo>
                    <a:pt x="19" y="19"/>
                  </a:lnTo>
                  <a:lnTo>
                    <a:pt x="17" y="19"/>
                  </a:lnTo>
                  <a:lnTo>
                    <a:pt x="16" y="19"/>
                  </a:lnTo>
                  <a:lnTo>
                    <a:pt x="15" y="19"/>
                  </a:lnTo>
                  <a:lnTo>
                    <a:pt x="13" y="19"/>
                  </a:lnTo>
                  <a:lnTo>
                    <a:pt x="12" y="19"/>
                  </a:lnTo>
                  <a:lnTo>
                    <a:pt x="10" y="19"/>
                  </a:lnTo>
                  <a:lnTo>
                    <a:pt x="9" y="21"/>
                  </a:lnTo>
                  <a:lnTo>
                    <a:pt x="7" y="21"/>
                  </a:lnTo>
                  <a:lnTo>
                    <a:pt x="6" y="21"/>
                  </a:lnTo>
                  <a:lnTo>
                    <a:pt x="3" y="21"/>
                  </a:lnTo>
                  <a:lnTo>
                    <a:pt x="2" y="21"/>
                  </a:lnTo>
                  <a:lnTo>
                    <a:pt x="0" y="21"/>
                  </a:lnTo>
                  <a:lnTo>
                    <a:pt x="0" y="31"/>
                  </a:lnTo>
                  <a:lnTo>
                    <a:pt x="2" y="31"/>
                  </a:lnTo>
                  <a:lnTo>
                    <a:pt x="3" y="31"/>
                  </a:lnTo>
                  <a:lnTo>
                    <a:pt x="5" y="31"/>
                  </a:lnTo>
                  <a:lnTo>
                    <a:pt x="6" y="31"/>
                  </a:lnTo>
                  <a:lnTo>
                    <a:pt x="9" y="31"/>
                  </a:lnTo>
                  <a:lnTo>
                    <a:pt x="9" y="29"/>
                  </a:lnTo>
                  <a:lnTo>
                    <a:pt x="10" y="29"/>
                  </a:lnTo>
                  <a:lnTo>
                    <a:pt x="12" y="29"/>
                  </a:lnTo>
                  <a:lnTo>
                    <a:pt x="13" y="29"/>
                  </a:lnTo>
                  <a:lnTo>
                    <a:pt x="15" y="29"/>
                  </a:lnTo>
                  <a:lnTo>
                    <a:pt x="16" y="29"/>
                  </a:lnTo>
                  <a:lnTo>
                    <a:pt x="17" y="29"/>
                  </a:lnTo>
                  <a:lnTo>
                    <a:pt x="19" y="29"/>
                  </a:lnTo>
                  <a:lnTo>
                    <a:pt x="20" y="29"/>
                  </a:lnTo>
                  <a:lnTo>
                    <a:pt x="22" y="29"/>
                  </a:lnTo>
                  <a:lnTo>
                    <a:pt x="23" y="29"/>
                  </a:lnTo>
                  <a:lnTo>
                    <a:pt x="25" y="29"/>
                  </a:lnTo>
                  <a:lnTo>
                    <a:pt x="26" y="29"/>
                  </a:lnTo>
                  <a:lnTo>
                    <a:pt x="28" y="29"/>
                  </a:lnTo>
                  <a:lnTo>
                    <a:pt x="29" y="27"/>
                  </a:lnTo>
                  <a:lnTo>
                    <a:pt x="30" y="27"/>
                  </a:lnTo>
                  <a:lnTo>
                    <a:pt x="32" y="27"/>
                  </a:lnTo>
                  <a:lnTo>
                    <a:pt x="33" y="27"/>
                  </a:lnTo>
                  <a:lnTo>
                    <a:pt x="35" y="27"/>
                  </a:lnTo>
                  <a:lnTo>
                    <a:pt x="36" y="27"/>
                  </a:lnTo>
                  <a:lnTo>
                    <a:pt x="38" y="27"/>
                  </a:lnTo>
                  <a:lnTo>
                    <a:pt x="39" y="27"/>
                  </a:lnTo>
                  <a:lnTo>
                    <a:pt x="40" y="27"/>
                  </a:lnTo>
                  <a:lnTo>
                    <a:pt x="43" y="27"/>
                  </a:lnTo>
                  <a:lnTo>
                    <a:pt x="45" y="26"/>
                  </a:lnTo>
                  <a:lnTo>
                    <a:pt x="46" y="26"/>
                  </a:lnTo>
                  <a:lnTo>
                    <a:pt x="48" y="26"/>
                  </a:lnTo>
                  <a:lnTo>
                    <a:pt x="49" y="26"/>
                  </a:lnTo>
                  <a:lnTo>
                    <a:pt x="50" y="26"/>
                  </a:lnTo>
                  <a:lnTo>
                    <a:pt x="52" y="26"/>
                  </a:lnTo>
                  <a:lnTo>
                    <a:pt x="53" y="26"/>
                  </a:lnTo>
                  <a:lnTo>
                    <a:pt x="55" y="24"/>
                  </a:lnTo>
                  <a:lnTo>
                    <a:pt x="58" y="24"/>
                  </a:lnTo>
                  <a:lnTo>
                    <a:pt x="59" y="24"/>
                  </a:lnTo>
                  <a:lnTo>
                    <a:pt x="60" y="24"/>
                  </a:lnTo>
                  <a:lnTo>
                    <a:pt x="62" y="24"/>
                  </a:lnTo>
                  <a:lnTo>
                    <a:pt x="63" y="24"/>
                  </a:lnTo>
                  <a:lnTo>
                    <a:pt x="65" y="22"/>
                  </a:lnTo>
                  <a:lnTo>
                    <a:pt x="66" y="22"/>
                  </a:lnTo>
                  <a:lnTo>
                    <a:pt x="69" y="22"/>
                  </a:lnTo>
                  <a:lnTo>
                    <a:pt x="71" y="22"/>
                  </a:lnTo>
                  <a:lnTo>
                    <a:pt x="72" y="22"/>
                  </a:lnTo>
                  <a:lnTo>
                    <a:pt x="73" y="21"/>
                  </a:lnTo>
                  <a:lnTo>
                    <a:pt x="75" y="21"/>
                  </a:lnTo>
                  <a:lnTo>
                    <a:pt x="73" y="22"/>
                  </a:lnTo>
                  <a:lnTo>
                    <a:pt x="72" y="24"/>
                  </a:lnTo>
                  <a:lnTo>
                    <a:pt x="71" y="24"/>
                  </a:lnTo>
                  <a:lnTo>
                    <a:pt x="69" y="26"/>
                  </a:lnTo>
                  <a:lnTo>
                    <a:pt x="68" y="27"/>
                  </a:lnTo>
                  <a:lnTo>
                    <a:pt x="66" y="29"/>
                  </a:lnTo>
                  <a:lnTo>
                    <a:pt x="65" y="31"/>
                  </a:lnTo>
                  <a:lnTo>
                    <a:pt x="63" y="31"/>
                  </a:lnTo>
                  <a:lnTo>
                    <a:pt x="62" y="33"/>
                  </a:lnTo>
                  <a:lnTo>
                    <a:pt x="60" y="33"/>
                  </a:lnTo>
                  <a:lnTo>
                    <a:pt x="60" y="34"/>
                  </a:lnTo>
                  <a:lnTo>
                    <a:pt x="59" y="34"/>
                  </a:lnTo>
                  <a:lnTo>
                    <a:pt x="58" y="36"/>
                  </a:lnTo>
                  <a:lnTo>
                    <a:pt x="56" y="36"/>
                  </a:lnTo>
                  <a:lnTo>
                    <a:pt x="56" y="38"/>
                  </a:lnTo>
                  <a:lnTo>
                    <a:pt x="55" y="38"/>
                  </a:lnTo>
                  <a:lnTo>
                    <a:pt x="53" y="38"/>
                  </a:lnTo>
                  <a:lnTo>
                    <a:pt x="53" y="39"/>
                  </a:lnTo>
                  <a:lnTo>
                    <a:pt x="52" y="39"/>
                  </a:lnTo>
                  <a:lnTo>
                    <a:pt x="50" y="41"/>
                  </a:lnTo>
                  <a:lnTo>
                    <a:pt x="49" y="41"/>
                  </a:lnTo>
                  <a:lnTo>
                    <a:pt x="48" y="43"/>
                  </a:lnTo>
                  <a:lnTo>
                    <a:pt x="46" y="45"/>
                  </a:lnTo>
                  <a:lnTo>
                    <a:pt x="45" y="45"/>
                  </a:lnTo>
                  <a:lnTo>
                    <a:pt x="43" y="45"/>
                  </a:lnTo>
                  <a:lnTo>
                    <a:pt x="43" y="46"/>
                  </a:lnTo>
                  <a:lnTo>
                    <a:pt x="42" y="46"/>
                  </a:lnTo>
                  <a:lnTo>
                    <a:pt x="40" y="46"/>
                  </a:lnTo>
                  <a:lnTo>
                    <a:pt x="40" y="48"/>
                  </a:lnTo>
                  <a:lnTo>
                    <a:pt x="39" y="48"/>
                  </a:lnTo>
                  <a:lnTo>
                    <a:pt x="38" y="48"/>
                  </a:lnTo>
                  <a:lnTo>
                    <a:pt x="36" y="50"/>
                  </a:lnTo>
                  <a:lnTo>
                    <a:pt x="35" y="50"/>
                  </a:lnTo>
                  <a:lnTo>
                    <a:pt x="33" y="52"/>
                  </a:lnTo>
                  <a:lnTo>
                    <a:pt x="32" y="52"/>
                  </a:lnTo>
                  <a:lnTo>
                    <a:pt x="30" y="53"/>
                  </a:lnTo>
                  <a:lnTo>
                    <a:pt x="29" y="53"/>
                  </a:lnTo>
                  <a:lnTo>
                    <a:pt x="28" y="53"/>
                  </a:lnTo>
                  <a:lnTo>
                    <a:pt x="28" y="55"/>
                  </a:lnTo>
                  <a:lnTo>
                    <a:pt x="26" y="55"/>
                  </a:lnTo>
                  <a:lnTo>
                    <a:pt x="25" y="55"/>
                  </a:lnTo>
                  <a:lnTo>
                    <a:pt x="23" y="55"/>
                  </a:lnTo>
                  <a:lnTo>
                    <a:pt x="23" y="57"/>
                  </a:lnTo>
                  <a:lnTo>
                    <a:pt x="22" y="57"/>
                  </a:lnTo>
                  <a:lnTo>
                    <a:pt x="20" y="57"/>
                  </a:lnTo>
                  <a:lnTo>
                    <a:pt x="19" y="57"/>
                  </a:lnTo>
                  <a:lnTo>
                    <a:pt x="17" y="58"/>
                  </a:lnTo>
                  <a:lnTo>
                    <a:pt x="16" y="58"/>
                  </a:lnTo>
                  <a:lnTo>
                    <a:pt x="15" y="58"/>
                  </a:lnTo>
                  <a:lnTo>
                    <a:pt x="16" y="69"/>
                  </a:lnTo>
                  <a:lnTo>
                    <a:pt x="17" y="67"/>
                  </a:lnTo>
                  <a:lnTo>
                    <a:pt x="19" y="67"/>
                  </a:lnTo>
                  <a:lnTo>
                    <a:pt x="22" y="67"/>
                  </a:lnTo>
                  <a:lnTo>
                    <a:pt x="23" y="65"/>
                  </a:lnTo>
                  <a:lnTo>
                    <a:pt x="25" y="65"/>
                  </a:lnTo>
                  <a:lnTo>
                    <a:pt x="26" y="65"/>
                  </a:lnTo>
                  <a:lnTo>
                    <a:pt x="29" y="64"/>
                  </a:lnTo>
                  <a:lnTo>
                    <a:pt x="30" y="64"/>
                  </a:lnTo>
                  <a:lnTo>
                    <a:pt x="32" y="62"/>
                  </a:lnTo>
                  <a:lnTo>
                    <a:pt x="33" y="62"/>
                  </a:lnTo>
                  <a:lnTo>
                    <a:pt x="36" y="60"/>
                  </a:lnTo>
                  <a:lnTo>
                    <a:pt x="38" y="60"/>
                  </a:lnTo>
                  <a:lnTo>
                    <a:pt x="39" y="58"/>
                  </a:lnTo>
                  <a:lnTo>
                    <a:pt x="40" y="58"/>
                  </a:lnTo>
                  <a:lnTo>
                    <a:pt x="42" y="57"/>
                  </a:lnTo>
                  <a:lnTo>
                    <a:pt x="45" y="57"/>
                  </a:lnTo>
                  <a:lnTo>
                    <a:pt x="46" y="55"/>
                  </a:lnTo>
                  <a:lnTo>
                    <a:pt x="48" y="55"/>
                  </a:lnTo>
                  <a:lnTo>
                    <a:pt x="49" y="53"/>
                  </a:lnTo>
                  <a:lnTo>
                    <a:pt x="50" y="52"/>
                  </a:lnTo>
                  <a:lnTo>
                    <a:pt x="52" y="52"/>
                  </a:lnTo>
                  <a:lnTo>
                    <a:pt x="55" y="50"/>
                  </a:lnTo>
                  <a:lnTo>
                    <a:pt x="56" y="48"/>
                  </a:lnTo>
                  <a:lnTo>
                    <a:pt x="58" y="48"/>
                  </a:lnTo>
                  <a:lnTo>
                    <a:pt x="59" y="46"/>
                  </a:lnTo>
                  <a:lnTo>
                    <a:pt x="60" y="45"/>
                  </a:lnTo>
                  <a:lnTo>
                    <a:pt x="62" y="45"/>
                  </a:lnTo>
                  <a:lnTo>
                    <a:pt x="63" y="43"/>
                  </a:lnTo>
                  <a:lnTo>
                    <a:pt x="65" y="43"/>
                  </a:lnTo>
                  <a:lnTo>
                    <a:pt x="66" y="41"/>
                  </a:lnTo>
                  <a:lnTo>
                    <a:pt x="68" y="39"/>
                  </a:lnTo>
                  <a:lnTo>
                    <a:pt x="69" y="39"/>
                  </a:lnTo>
                  <a:lnTo>
                    <a:pt x="71" y="38"/>
                  </a:lnTo>
                  <a:lnTo>
                    <a:pt x="72" y="36"/>
                  </a:lnTo>
                  <a:lnTo>
                    <a:pt x="73" y="34"/>
                  </a:lnTo>
                  <a:lnTo>
                    <a:pt x="75" y="34"/>
                  </a:lnTo>
                  <a:lnTo>
                    <a:pt x="75" y="33"/>
                  </a:lnTo>
                  <a:lnTo>
                    <a:pt x="76" y="33"/>
                  </a:lnTo>
                  <a:lnTo>
                    <a:pt x="78" y="31"/>
                  </a:lnTo>
                  <a:lnTo>
                    <a:pt x="79" y="29"/>
                  </a:lnTo>
                  <a:lnTo>
                    <a:pt x="81" y="29"/>
                  </a:lnTo>
                  <a:lnTo>
                    <a:pt x="81" y="27"/>
                  </a:lnTo>
                  <a:lnTo>
                    <a:pt x="82" y="27"/>
                  </a:lnTo>
                  <a:lnTo>
                    <a:pt x="83" y="26"/>
                  </a:lnTo>
                  <a:lnTo>
                    <a:pt x="83" y="24"/>
                  </a:lnTo>
                  <a:lnTo>
                    <a:pt x="85" y="24"/>
                  </a:lnTo>
                  <a:lnTo>
                    <a:pt x="86" y="24"/>
                  </a:lnTo>
                  <a:lnTo>
                    <a:pt x="86" y="22"/>
                  </a:lnTo>
                  <a:lnTo>
                    <a:pt x="88" y="21"/>
                  </a:lnTo>
                  <a:lnTo>
                    <a:pt x="89" y="19"/>
                  </a:lnTo>
                  <a:lnTo>
                    <a:pt x="91" y="17"/>
                  </a:lnTo>
                  <a:lnTo>
                    <a:pt x="92" y="17"/>
                  </a:lnTo>
                  <a:lnTo>
                    <a:pt x="93" y="15"/>
                  </a:lnTo>
                  <a:lnTo>
                    <a:pt x="95" y="15"/>
                  </a:lnTo>
                  <a:lnTo>
                    <a:pt x="106" y="0"/>
                  </a:lnTo>
                  <a:lnTo>
                    <a:pt x="91" y="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09" name="Freeform 72"/>
            <p:cNvSpPr>
              <a:spLocks/>
            </p:cNvSpPr>
            <p:nvPr/>
          </p:nvSpPr>
          <p:spPr bwMode="auto">
            <a:xfrm>
              <a:off x="625" y="981"/>
              <a:ext cx="114" cy="55"/>
            </a:xfrm>
            <a:custGeom>
              <a:avLst/>
              <a:gdLst>
                <a:gd name="T0" fmla="*/ 103 w 114"/>
                <a:gd name="T1" fmla="*/ 38 h 55"/>
                <a:gd name="T2" fmla="*/ 97 w 114"/>
                <a:gd name="T3" fmla="*/ 35 h 55"/>
                <a:gd name="T4" fmla="*/ 90 w 114"/>
                <a:gd name="T5" fmla="*/ 31 h 55"/>
                <a:gd name="T6" fmla="*/ 83 w 114"/>
                <a:gd name="T7" fmla="*/ 29 h 55"/>
                <a:gd name="T8" fmla="*/ 76 w 114"/>
                <a:gd name="T9" fmla="*/ 26 h 55"/>
                <a:gd name="T10" fmla="*/ 67 w 114"/>
                <a:gd name="T11" fmla="*/ 23 h 55"/>
                <a:gd name="T12" fmla="*/ 59 w 114"/>
                <a:gd name="T13" fmla="*/ 19 h 55"/>
                <a:gd name="T14" fmla="*/ 50 w 114"/>
                <a:gd name="T15" fmla="*/ 16 h 55"/>
                <a:gd name="T16" fmla="*/ 40 w 114"/>
                <a:gd name="T17" fmla="*/ 12 h 55"/>
                <a:gd name="T18" fmla="*/ 33 w 114"/>
                <a:gd name="T19" fmla="*/ 11 h 55"/>
                <a:gd name="T20" fmla="*/ 24 w 114"/>
                <a:gd name="T21" fmla="*/ 7 h 55"/>
                <a:gd name="T22" fmla="*/ 19 w 114"/>
                <a:gd name="T23" fmla="*/ 5 h 55"/>
                <a:gd name="T24" fmla="*/ 12 w 114"/>
                <a:gd name="T25" fmla="*/ 4 h 55"/>
                <a:gd name="T26" fmla="*/ 7 w 114"/>
                <a:gd name="T27" fmla="*/ 2 h 55"/>
                <a:gd name="T28" fmla="*/ 0 w 114"/>
                <a:gd name="T29" fmla="*/ 11 h 55"/>
                <a:gd name="T30" fmla="*/ 4 w 114"/>
                <a:gd name="T31" fmla="*/ 12 h 55"/>
                <a:gd name="T32" fmla="*/ 10 w 114"/>
                <a:gd name="T33" fmla="*/ 12 h 55"/>
                <a:gd name="T34" fmla="*/ 16 w 114"/>
                <a:gd name="T35" fmla="*/ 14 h 55"/>
                <a:gd name="T36" fmla="*/ 22 w 114"/>
                <a:gd name="T37" fmla="*/ 17 h 55"/>
                <a:gd name="T38" fmla="*/ 27 w 114"/>
                <a:gd name="T39" fmla="*/ 19 h 55"/>
                <a:gd name="T40" fmla="*/ 34 w 114"/>
                <a:gd name="T41" fmla="*/ 21 h 55"/>
                <a:gd name="T42" fmla="*/ 42 w 114"/>
                <a:gd name="T43" fmla="*/ 24 h 55"/>
                <a:gd name="T44" fmla="*/ 49 w 114"/>
                <a:gd name="T45" fmla="*/ 26 h 55"/>
                <a:gd name="T46" fmla="*/ 57 w 114"/>
                <a:gd name="T47" fmla="*/ 29 h 55"/>
                <a:gd name="T48" fmla="*/ 64 w 114"/>
                <a:gd name="T49" fmla="*/ 31 h 55"/>
                <a:gd name="T50" fmla="*/ 72 w 114"/>
                <a:gd name="T51" fmla="*/ 35 h 55"/>
                <a:gd name="T52" fmla="*/ 79 w 114"/>
                <a:gd name="T53" fmla="*/ 38 h 55"/>
                <a:gd name="T54" fmla="*/ 84 w 114"/>
                <a:gd name="T55" fmla="*/ 40 h 55"/>
                <a:gd name="T56" fmla="*/ 90 w 114"/>
                <a:gd name="T57" fmla="*/ 43 h 55"/>
                <a:gd name="T58" fmla="*/ 84 w 114"/>
                <a:gd name="T59" fmla="*/ 43 h 55"/>
                <a:gd name="T60" fmla="*/ 79 w 114"/>
                <a:gd name="T61" fmla="*/ 43 h 55"/>
                <a:gd name="T62" fmla="*/ 73 w 114"/>
                <a:gd name="T63" fmla="*/ 43 h 55"/>
                <a:gd name="T64" fmla="*/ 67 w 114"/>
                <a:gd name="T65" fmla="*/ 45 h 55"/>
                <a:gd name="T66" fmla="*/ 62 w 114"/>
                <a:gd name="T67" fmla="*/ 45 h 55"/>
                <a:gd name="T68" fmla="*/ 56 w 114"/>
                <a:gd name="T69" fmla="*/ 45 h 55"/>
                <a:gd name="T70" fmla="*/ 50 w 114"/>
                <a:gd name="T71" fmla="*/ 45 h 55"/>
                <a:gd name="T72" fmla="*/ 44 w 114"/>
                <a:gd name="T73" fmla="*/ 45 h 55"/>
                <a:gd name="T74" fmla="*/ 39 w 114"/>
                <a:gd name="T75" fmla="*/ 45 h 55"/>
                <a:gd name="T76" fmla="*/ 33 w 114"/>
                <a:gd name="T77" fmla="*/ 45 h 55"/>
                <a:gd name="T78" fmla="*/ 27 w 114"/>
                <a:gd name="T79" fmla="*/ 45 h 55"/>
                <a:gd name="T80" fmla="*/ 22 w 114"/>
                <a:gd name="T81" fmla="*/ 45 h 55"/>
                <a:gd name="T82" fmla="*/ 14 w 114"/>
                <a:gd name="T83" fmla="*/ 45 h 55"/>
                <a:gd name="T84" fmla="*/ 9 w 114"/>
                <a:gd name="T85" fmla="*/ 45 h 55"/>
                <a:gd name="T86" fmla="*/ 3 w 114"/>
                <a:gd name="T87" fmla="*/ 45 h 55"/>
                <a:gd name="T88" fmla="*/ 3 w 114"/>
                <a:gd name="T89" fmla="*/ 55 h 55"/>
                <a:gd name="T90" fmla="*/ 9 w 114"/>
                <a:gd name="T91" fmla="*/ 55 h 55"/>
                <a:gd name="T92" fmla="*/ 17 w 114"/>
                <a:gd name="T93" fmla="*/ 55 h 55"/>
                <a:gd name="T94" fmla="*/ 23 w 114"/>
                <a:gd name="T95" fmla="*/ 55 h 55"/>
                <a:gd name="T96" fmla="*/ 29 w 114"/>
                <a:gd name="T97" fmla="*/ 55 h 55"/>
                <a:gd name="T98" fmla="*/ 34 w 114"/>
                <a:gd name="T99" fmla="*/ 55 h 55"/>
                <a:gd name="T100" fmla="*/ 40 w 114"/>
                <a:gd name="T101" fmla="*/ 55 h 55"/>
                <a:gd name="T102" fmla="*/ 46 w 114"/>
                <a:gd name="T103" fmla="*/ 55 h 55"/>
                <a:gd name="T104" fmla="*/ 53 w 114"/>
                <a:gd name="T105" fmla="*/ 55 h 55"/>
                <a:gd name="T106" fmla="*/ 59 w 114"/>
                <a:gd name="T107" fmla="*/ 53 h 55"/>
                <a:gd name="T108" fmla="*/ 64 w 114"/>
                <a:gd name="T109" fmla="*/ 53 h 55"/>
                <a:gd name="T110" fmla="*/ 70 w 114"/>
                <a:gd name="T111" fmla="*/ 53 h 55"/>
                <a:gd name="T112" fmla="*/ 76 w 114"/>
                <a:gd name="T113" fmla="*/ 53 h 55"/>
                <a:gd name="T114" fmla="*/ 83 w 114"/>
                <a:gd name="T115" fmla="*/ 53 h 55"/>
                <a:gd name="T116" fmla="*/ 89 w 114"/>
                <a:gd name="T117" fmla="*/ 52 h 55"/>
                <a:gd name="T118" fmla="*/ 94 w 114"/>
                <a:gd name="T119" fmla="*/ 52 h 55"/>
                <a:gd name="T120" fmla="*/ 99 w 114"/>
                <a:gd name="T121" fmla="*/ 50 h 55"/>
                <a:gd name="T122" fmla="*/ 104 w 114"/>
                <a:gd name="T123"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 h="55">
                  <a:moveTo>
                    <a:pt x="107" y="40"/>
                  </a:moveTo>
                  <a:lnTo>
                    <a:pt x="106" y="40"/>
                  </a:lnTo>
                  <a:lnTo>
                    <a:pt x="104" y="40"/>
                  </a:lnTo>
                  <a:lnTo>
                    <a:pt x="103" y="38"/>
                  </a:lnTo>
                  <a:lnTo>
                    <a:pt x="102" y="36"/>
                  </a:lnTo>
                  <a:lnTo>
                    <a:pt x="100" y="36"/>
                  </a:lnTo>
                  <a:lnTo>
                    <a:pt x="99" y="36"/>
                  </a:lnTo>
                  <a:lnTo>
                    <a:pt x="97" y="35"/>
                  </a:lnTo>
                  <a:lnTo>
                    <a:pt x="96" y="35"/>
                  </a:lnTo>
                  <a:lnTo>
                    <a:pt x="94" y="33"/>
                  </a:lnTo>
                  <a:lnTo>
                    <a:pt x="93" y="33"/>
                  </a:lnTo>
                  <a:lnTo>
                    <a:pt x="90" y="31"/>
                  </a:lnTo>
                  <a:lnTo>
                    <a:pt x="89" y="31"/>
                  </a:lnTo>
                  <a:lnTo>
                    <a:pt x="87" y="31"/>
                  </a:lnTo>
                  <a:lnTo>
                    <a:pt x="84" y="29"/>
                  </a:lnTo>
                  <a:lnTo>
                    <a:pt x="83" y="29"/>
                  </a:lnTo>
                  <a:lnTo>
                    <a:pt x="82" y="28"/>
                  </a:lnTo>
                  <a:lnTo>
                    <a:pt x="79" y="28"/>
                  </a:lnTo>
                  <a:lnTo>
                    <a:pt x="77" y="26"/>
                  </a:lnTo>
                  <a:lnTo>
                    <a:pt x="76" y="26"/>
                  </a:lnTo>
                  <a:lnTo>
                    <a:pt x="73" y="24"/>
                  </a:lnTo>
                  <a:lnTo>
                    <a:pt x="72" y="24"/>
                  </a:lnTo>
                  <a:lnTo>
                    <a:pt x="69" y="23"/>
                  </a:lnTo>
                  <a:lnTo>
                    <a:pt x="67" y="23"/>
                  </a:lnTo>
                  <a:lnTo>
                    <a:pt x="64" y="21"/>
                  </a:lnTo>
                  <a:lnTo>
                    <a:pt x="63" y="21"/>
                  </a:lnTo>
                  <a:lnTo>
                    <a:pt x="60" y="19"/>
                  </a:lnTo>
                  <a:lnTo>
                    <a:pt x="59" y="19"/>
                  </a:lnTo>
                  <a:lnTo>
                    <a:pt x="56" y="19"/>
                  </a:lnTo>
                  <a:lnTo>
                    <a:pt x="54" y="17"/>
                  </a:lnTo>
                  <a:lnTo>
                    <a:pt x="52" y="17"/>
                  </a:lnTo>
                  <a:lnTo>
                    <a:pt x="50" y="16"/>
                  </a:lnTo>
                  <a:lnTo>
                    <a:pt x="47" y="16"/>
                  </a:lnTo>
                  <a:lnTo>
                    <a:pt x="44" y="14"/>
                  </a:lnTo>
                  <a:lnTo>
                    <a:pt x="43" y="14"/>
                  </a:lnTo>
                  <a:lnTo>
                    <a:pt x="40" y="12"/>
                  </a:lnTo>
                  <a:lnTo>
                    <a:pt x="39" y="12"/>
                  </a:lnTo>
                  <a:lnTo>
                    <a:pt x="36" y="12"/>
                  </a:lnTo>
                  <a:lnTo>
                    <a:pt x="34" y="11"/>
                  </a:lnTo>
                  <a:lnTo>
                    <a:pt x="33" y="11"/>
                  </a:lnTo>
                  <a:lnTo>
                    <a:pt x="30" y="11"/>
                  </a:lnTo>
                  <a:lnTo>
                    <a:pt x="29" y="9"/>
                  </a:lnTo>
                  <a:lnTo>
                    <a:pt x="26" y="9"/>
                  </a:lnTo>
                  <a:lnTo>
                    <a:pt x="24" y="7"/>
                  </a:lnTo>
                  <a:lnTo>
                    <a:pt x="23" y="7"/>
                  </a:lnTo>
                  <a:lnTo>
                    <a:pt x="22" y="7"/>
                  </a:lnTo>
                  <a:lnTo>
                    <a:pt x="20" y="5"/>
                  </a:lnTo>
                  <a:lnTo>
                    <a:pt x="19" y="5"/>
                  </a:lnTo>
                  <a:lnTo>
                    <a:pt x="16" y="5"/>
                  </a:lnTo>
                  <a:lnTo>
                    <a:pt x="14" y="5"/>
                  </a:lnTo>
                  <a:lnTo>
                    <a:pt x="13" y="4"/>
                  </a:lnTo>
                  <a:lnTo>
                    <a:pt x="12" y="4"/>
                  </a:lnTo>
                  <a:lnTo>
                    <a:pt x="10" y="4"/>
                  </a:lnTo>
                  <a:lnTo>
                    <a:pt x="10" y="2"/>
                  </a:lnTo>
                  <a:lnTo>
                    <a:pt x="9" y="2"/>
                  </a:lnTo>
                  <a:lnTo>
                    <a:pt x="7" y="2"/>
                  </a:lnTo>
                  <a:lnTo>
                    <a:pt x="6" y="2"/>
                  </a:lnTo>
                  <a:lnTo>
                    <a:pt x="4" y="0"/>
                  </a:lnTo>
                  <a:lnTo>
                    <a:pt x="3" y="0"/>
                  </a:lnTo>
                  <a:lnTo>
                    <a:pt x="0" y="11"/>
                  </a:lnTo>
                  <a:lnTo>
                    <a:pt x="2" y="11"/>
                  </a:lnTo>
                  <a:lnTo>
                    <a:pt x="3" y="11"/>
                  </a:lnTo>
                  <a:lnTo>
                    <a:pt x="4" y="11"/>
                  </a:lnTo>
                  <a:lnTo>
                    <a:pt x="4" y="12"/>
                  </a:lnTo>
                  <a:lnTo>
                    <a:pt x="6" y="12"/>
                  </a:lnTo>
                  <a:lnTo>
                    <a:pt x="7" y="12"/>
                  </a:lnTo>
                  <a:lnTo>
                    <a:pt x="9" y="12"/>
                  </a:lnTo>
                  <a:lnTo>
                    <a:pt x="10" y="12"/>
                  </a:lnTo>
                  <a:lnTo>
                    <a:pt x="12" y="14"/>
                  </a:lnTo>
                  <a:lnTo>
                    <a:pt x="13" y="14"/>
                  </a:lnTo>
                  <a:lnTo>
                    <a:pt x="14" y="14"/>
                  </a:lnTo>
                  <a:lnTo>
                    <a:pt x="16" y="14"/>
                  </a:lnTo>
                  <a:lnTo>
                    <a:pt x="17" y="16"/>
                  </a:lnTo>
                  <a:lnTo>
                    <a:pt x="19" y="16"/>
                  </a:lnTo>
                  <a:lnTo>
                    <a:pt x="20" y="16"/>
                  </a:lnTo>
                  <a:lnTo>
                    <a:pt x="22" y="17"/>
                  </a:lnTo>
                  <a:lnTo>
                    <a:pt x="23" y="17"/>
                  </a:lnTo>
                  <a:lnTo>
                    <a:pt x="24" y="17"/>
                  </a:lnTo>
                  <a:lnTo>
                    <a:pt x="26" y="19"/>
                  </a:lnTo>
                  <a:lnTo>
                    <a:pt x="27" y="19"/>
                  </a:lnTo>
                  <a:lnTo>
                    <a:pt x="30" y="19"/>
                  </a:lnTo>
                  <a:lnTo>
                    <a:pt x="32" y="21"/>
                  </a:lnTo>
                  <a:lnTo>
                    <a:pt x="33" y="21"/>
                  </a:lnTo>
                  <a:lnTo>
                    <a:pt x="34" y="21"/>
                  </a:lnTo>
                  <a:lnTo>
                    <a:pt x="36" y="23"/>
                  </a:lnTo>
                  <a:lnTo>
                    <a:pt x="39" y="23"/>
                  </a:lnTo>
                  <a:lnTo>
                    <a:pt x="40" y="23"/>
                  </a:lnTo>
                  <a:lnTo>
                    <a:pt x="42" y="24"/>
                  </a:lnTo>
                  <a:lnTo>
                    <a:pt x="43" y="24"/>
                  </a:lnTo>
                  <a:lnTo>
                    <a:pt x="46" y="24"/>
                  </a:lnTo>
                  <a:lnTo>
                    <a:pt x="47" y="26"/>
                  </a:lnTo>
                  <a:lnTo>
                    <a:pt x="49" y="26"/>
                  </a:lnTo>
                  <a:lnTo>
                    <a:pt x="50" y="26"/>
                  </a:lnTo>
                  <a:lnTo>
                    <a:pt x="53" y="28"/>
                  </a:lnTo>
                  <a:lnTo>
                    <a:pt x="54" y="28"/>
                  </a:lnTo>
                  <a:lnTo>
                    <a:pt x="57" y="29"/>
                  </a:lnTo>
                  <a:lnTo>
                    <a:pt x="59" y="29"/>
                  </a:lnTo>
                  <a:lnTo>
                    <a:pt x="60" y="31"/>
                  </a:lnTo>
                  <a:lnTo>
                    <a:pt x="62" y="31"/>
                  </a:lnTo>
                  <a:lnTo>
                    <a:pt x="64" y="31"/>
                  </a:lnTo>
                  <a:lnTo>
                    <a:pt x="66" y="33"/>
                  </a:lnTo>
                  <a:lnTo>
                    <a:pt x="67" y="33"/>
                  </a:lnTo>
                  <a:lnTo>
                    <a:pt x="69" y="35"/>
                  </a:lnTo>
                  <a:lnTo>
                    <a:pt x="72" y="35"/>
                  </a:lnTo>
                  <a:lnTo>
                    <a:pt x="73" y="35"/>
                  </a:lnTo>
                  <a:lnTo>
                    <a:pt x="74" y="36"/>
                  </a:lnTo>
                  <a:lnTo>
                    <a:pt x="76" y="36"/>
                  </a:lnTo>
                  <a:lnTo>
                    <a:pt x="79" y="38"/>
                  </a:lnTo>
                  <a:lnTo>
                    <a:pt x="80" y="38"/>
                  </a:lnTo>
                  <a:lnTo>
                    <a:pt x="82" y="38"/>
                  </a:lnTo>
                  <a:lnTo>
                    <a:pt x="83" y="40"/>
                  </a:lnTo>
                  <a:lnTo>
                    <a:pt x="84" y="40"/>
                  </a:lnTo>
                  <a:lnTo>
                    <a:pt x="86" y="40"/>
                  </a:lnTo>
                  <a:lnTo>
                    <a:pt x="87" y="41"/>
                  </a:lnTo>
                  <a:lnTo>
                    <a:pt x="89" y="41"/>
                  </a:lnTo>
                  <a:lnTo>
                    <a:pt x="90" y="43"/>
                  </a:lnTo>
                  <a:lnTo>
                    <a:pt x="89" y="43"/>
                  </a:lnTo>
                  <a:lnTo>
                    <a:pt x="87" y="43"/>
                  </a:lnTo>
                  <a:lnTo>
                    <a:pt x="86" y="43"/>
                  </a:lnTo>
                  <a:lnTo>
                    <a:pt x="84" y="43"/>
                  </a:lnTo>
                  <a:lnTo>
                    <a:pt x="83" y="43"/>
                  </a:lnTo>
                  <a:lnTo>
                    <a:pt x="82" y="43"/>
                  </a:lnTo>
                  <a:lnTo>
                    <a:pt x="80" y="43"/>
                  </a:lnTo>
                  <a:lnTo>
                    <a:pt x="79" y="43"/>
                  </a:lnTo>
                  <a:lnTo>
                    <a:pt x="77" y="43"/>
                  </a:lnTo>
                  <a:lnTo>
                    <a:pt x="76" y="43"/>
                  </a:lnTo>
                  <a:lnTo>
                    <a:pt x="74" y="43"/>
                  </a:lnTo>
                  <a:lnTo>
                    <a:pt x="73" y="43"/>
                  </a:lnTo>
                  <a:lnTo>
                    <a:pt x="72" y="43"/>
                  </a:lnTo>
                  <a:lnTo>
                    <a:pt x="70" y="43"/>
                  </a:lnTo>
                  <a:lnTo>
                    <a:pt x="69" y="43"/>
                  </a:lnTo>
                  <a:lnTo>
                    <a:pt x="67" y="45"/>
                  </a:lnTo>
                  <a:lnTo>
                    <a:pt x="66" y="45"/>
                  </a:lnTo>
                  <a:lnTo>
                    <a:pt x="64" y="45"/>
                  </a:lnTo>
                  <a:lnTo>
                    <a:pt x="63" y="45"/>
                  </a:lnTo>
                  <a:lnTo>
                    <a:pt x="62" y="45"/>
                  </a:lnTo>
                  <a:lnTo>
                    <a:pt x="60" y="45"/>
                  </a:lnTo>
                  <a:lnTo>
                    <a:pt x="59" y="45"/>
                  </a:lnTo>
                  <a:lnTo>
                    <a:pt x="57" y="45"/>
                  </a:lnTo>
                  <a:lnTo>
                    <a:pt x="56" y="45"/>
                  </a:lnTo>
                  <a:lnTo>
                    <a:pt x="54" y="45"/>
                  </a:lnTo>
                  <a:lnTo>
                    <a:pt x="53" y="45"/>
                  </a:lnTo>
                  <a:lnTo>
                    <a:pt x="52" y="45"/>
                  </a:lnTo>
                  <a:lnTo>
                    <a:pt x="50" y="45"/>
                  </a:lnTo>
                  <a:lnTo>
                    <a:pt x="49" y="45"/>
                  </a:lnTo>
                  <a:lnTo>
                    <a:pt x="47" y="45"/>
                  </a:lnTo>
                  <a:lnTo>
                    <a:pt x="46" y="45"/>
                  </a:lnTo>
                  <a:lnTo>
                    <a:pt x="44" y="45"/>
                  </a:lnTo>
                  <a:lnTo>
                    <a:pt x="43" y="45"/>
                  </a:lnTo>
                  <a:lnTo>
                    <a:pt x="42" y="45"/>
                  </a:lnTo>
                  <a:lnTo>
                    <a:pt x="40" y="45"/>
                  </a:lnTo>
                  <a:lnTo>
                    <a:pt x="39" y="45"/>
                  </a:lnTo>
                  <a:lnTo>
                    <a:pt x="37" y="45"/>
                  </a:lnTo>
                  <a:lnTo>
                    <a:pt x="36" y="45"/>
                  </a:lnTo>
                  <a:lnTo>
                    <a:pt x="34" y="45"/>
                  </a:lnTo>
                  <a:lnTo>
                    <a:pt x="33" y="45"/>
                  </a:lnTo>
                  <a:lnTo>
                    <a:pt x="32" y="45"/>
                  </a:lnTo>
                  <a:lnTo>
                    <a:pt x="30" y="45"/>
                  </a:lnTo>
                  <a:lnTo>
                    <a:pt x="29" y="45"/>
                  </a:lnTo>
                  <a:lnTo>
                    <a:pt x="27" y="45"/>
                  </a:lnTo>
                  <a:lnTo>
                    <a:pt x="26" y="45"/>
                  </a:lnTo>
                  <a:lnTo>
                    <a:pt x="24" y="45"/>
                  </a:lnTo>
                  <a:lnTo>
                    <a:pt x="23" y="45"/>
                  </a:lnTo>
                  <a:lnTo>
                    <a:pt x="22" y="45"/>
                  </a:lnTo>
                  <a:lnTo>
                    <a:pt x="20" y="45"/>
                  </a:lnTo>
                  <a:lnTo>
                    <a:pt x="19" y="45"/>
                  </a:lnTo>
                  <a:lnTo>
                    <a:pt x="17" y="45"/>
                  </a:lnTo>
                  <a:lnTo>
                    <a:pt x="14" y="45"/>
                  </a:lnTo>
                  <a:lnTo>
                    <a:pt x="13" y="45"/>
                  </a:lnTo>
                  <a:lnTo>
                    <a:pt x="12" y="45"/>
                  </a:lnTo>
                  <a:lnTo>
                    <a:pt x="10" y="45"/>
                  </a:lnTo>
                  <a:lnTo>
                    <a:pt x="9" y="45"/>
                  </a:lnTo>
                  <a:lnTo>
                    <a:pt x="7" y="45"/>
                  </a:lnTo>
                  <a:lnTo>
                    <a:pt x="6" y="45"/>
                  </a:lnTo>
                  <a:lnTo>
                    <a:pt x="4" y="45"/>
                  </a:lnTo>
                  <a:lnTo>
                    <a:pt x="3" y="45"/>
                  </a:lnTo>
                  <a:lnTo>
                    <a:pt x="2" y="45"/>
                  </a:lnTo>
                  <a:lnTo>
                    <a:pt x="0" y="47"/>
                  </a:lnTo>
                  <a:lnTo>
                    <a:pt x="2" y="55"/>
                  </a:lnTo>
                  <a:lnTo>
                    <a:pt x="3" y="55"/>
                  </a:lnTo>
                  <a:lnTo>
                    <a:pt x="4" y="55"/>
                  </a:lnTo>
                  <a:lnTo>
                    <a:pt x="6" y="55"/>
                  </a:lnTo>
                  <a:lnTo>
                    <a:pt x="7" y="55"/>
                  </a:lnTo>
                  <a:lnTo>
                    <a:pt x="9" y="55"/>
                  </a:lnTo>
                  <a:lnTo>
                    <a:pt x="10" y="55"/>
                  </a:lnTo>
                  <a:lnTo>
                    <a:pt x="13" y="55"/>
                  </a:lnTo>
                  <a:lnTo>
                    <a:pt x="16" y="55"/>
                  </a:lnTo>
                  <a:lnTo>
                    <a:pt x="17" y="55"/>
                  </a:lnTo>
                  <a:lnTo>
                    <a:pt x="19" y="55"/>
                  </a:lnTo>
                  <a:lnTo>
                    <a:pt x="20" y="55"/>
                  </a:lnTo>
                  <a:lnTo>
                    <a:pt x="22" y="55"/>
                  </a:lnTo>
                  <a:lnTo>
                    <a:pt x="23" y="55"/>
                  </a:lnTo>
                  <a:lnTo>
                    <a:pt x="24" y="55"/>
                  </a:lnTo>
                  <a:lnTo>
                    <a:pt x="26" y="55"/>
                  </a:lnTo>
                  <a:lnTo>
                    <a:pt x="27" y="55"/>
                  </a:lnTo>
                  <a:lnTo>
                    <a:pt x="29" y="55"/>
                  </a:lnTo>
                  <a:lnTo>
                    <a:pt x="30" y="55"/>
                  </a:lnTo>
                  <a:lnTo>
                    <a:pt x="32" y="55"/>
                  </a:lnTo>
                  <a:lnTo>
                    <a:pt x="33" y="55"/>
                  </a:lnTo>
                  <a:lnTo>
                    <a:pt x="34" y="55"/>
                  </a:lnTo>
                  <a:lnTo>
                    <a:pt x="36" y="55"/>
                  </a:lnTo>
                  <a:lnTo>
                    <a:pt x="37" y="55"/>
                  </a:lnTo>
                  <a:lnTo>
                    <a:pt x="39" y="55"/>
                  </a:lnTo>
                  <a:lnTo>
                    <a:pt x="40" y="55"/>
                  </a:lnTo>
                  <a:lnTo>
                    <a:pt x="42" y="55"/>
                  </a:lnTo>
                  <a:lnTo>
                    <a:pt x="43" y="55"/>
                  </a:lnTo>
                  <a:lnTo>
                    <a:pt x="44" y="55"/>
                  </a:lnTo>
                  <a:lnTo>
                    <a:pt x="46" y="55"/>
                  </a:lnTo>
                  <a:lnTo>
                    <a:pt x="49" y="55"/>
                  </a:lnTo>
                  <a:lnTo>
                    <a:pt x="50" y="55"/>
                  </a:lnTo>
                  <a:lnTo>
                    <a:pt x="52" y="55"/>
                  </a:lnTo>
                  <a:lnTo>
                    <a:pt x="53" y="55"/>
                  </a:lnTo>
                  <a:lnTo>
                    <a:pt x="54" y="53"/>
                  </a:lnTo>
                  <a:lnTo>
                    <a:pt x="56" y="53"/>
                  </a:lnTo>
                  <a:lnTo>
                    <a:pt x="57" y="53"/>
                  </a:lnTo>
                  <a:lnTo>
                    <a:pt x="59" y="53"/>
                  </a:lnTo>
                  <a:lnTo>
                    <a:pt x="60" y="53"/>
                  </a:lnTo>
                  <a:lnTo>
                    <a:pt x="62" y="53"/>
                  </a:lnTo>
                  <a:lnTo>
                    <a:pt x="63" y="53"/>
                  </a:lnTo>
                  <a:lnTo>
                    <a:pt x="64" y="53"/>
                  </a:lnTo>
                  <a:lnTo>
                    <a:pt x="66" y="53"/>
                  </a:lnTo>
                  <a:lnTo>
                    <a:pt x="67" y="53"/>
                  </a:lnTo>
                  <a:lnTo>
                    <a:pt x="69" y="53"/>
                  </a:lnTo>
                  <a:lnTo>
                    <a:pt x="70" y="53"/>
                  </a:lnTo>
                  <a:lnTo>
                    <a:pt x="72" y="53"/>
                  </a:lnTo>
                  <a:lnTo>
                    <a:pt x="73" y="53"/>
                  </a:lnTo>
                  <a:lnTo>
                    <a:pt x="74" y="53"/>
                  </a:lnTo>
                  <a:lnTo>
                    <a:pt x="76" y="53"/>
                  </a:lnTo>
                  <a:lnTo>
                    <a:pt x="79" y="53"/>
                  </a:lnTo>
                  <a:lnTo>
                    <a:pt x="80" y="53"/>
                  </a:lnTo>
                  <a:lnTo>
                    <a:pt x="82" y="53"/>
                  </a:lnTo>
                  <a:lnTo>
                    <a:pt x="83" y="53"/>
                  </a:lnTo>
                  <a:lnTo>
                    <a:pt x="84" y="53"/>
                  </a:lnTo>
                  <a:lnTo>
                    <a:pt x="86" y="52"/>
                  </a:lnTo>
                  <a:lnTo>
                    <a:pt x="87" y="52"/>
                  </a:lnTo>
                  <a:lnTo>
                    <a:pt x="89" y="52"/>
                  </a:lnTo>
                  <a:lnTo>
                    <a:pt x="90" y="52"/>
                  </a:lnTo>
                  <a:lnTo>
                    <a:pt x="92" y="52"/>
                  </a:lnTo>
                  <a:lnTo>
                    <a:pt x="93" y="52"/>
                  </a:lnTo>
                  <a:lnTo>
                    <a:pt x="94" y="52"/>
                  </a:lnTo>
                  <a:lnTo>
                    <a:pt x="96" y="52"/>
                  </a:lnTo>
                  <a:lnTo>
                    <a:pt x="97" y="52"/>
                  </a:lnTo>
                  <a:lnTo>
                    <a:pt x="99" y="52"/>
                  </a:lnTo>
                  <a:lnTo>
                    <a:pt x="99" y="50"/>
                  </a:lnTo>
                  <a:lnTo>
                    <a:pt x="100" y="50"/>
                  </a:lnTo>
                  <a:lnTo>
                    <a:pt x="102" y="50"/>
                  </a:lnTo>
                  <a:lnTo>
                    <a:pt x="103" y="50"/>
                  </a:lnTo>
                  <a:lnTo>
                    <a:pt x="104" y="50"/>
                  </a:lnTo>
                  <a:lnTo>
                    <a:pt x="106" y="50"/>
                  </a:lnTo>
                  <a:lnTo>
                    <a:pt x="114" y="47"/>
                  </a:lnTo>
                  <a:lnTo>
                    <a:pt x="107" y="4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0" name="Freeform 73"/>
            <p:cNvSpPr>
              <a:spLocks/>
            </p:cNvSpPr>
            <p:nvPr/>
          </p:nvSpPr>
          <p:spPr bwMode="auto">
            <a:xfrm>
              <a:off x="481" y="725"/>
              <a:ext cx="47" cy="134"/>
            </a:xfrm>
            <a:custGeom>
              <a:avLst/>
              <a:gdLst>
                <a:gd name="T0" fmla="*/ 45 w 47"/>
                <a:gd name="T1" fmla="*/ 124 h 134"/>
                <a:gd name="T2" fmla="*/ 44 w 47"/>
                <a:gd name="T3" fmla="*/ 117 h 134"/>
                <a:gd name="T4" fmla="*/ 43 w 47"/>
                <a:gd name="T5" fmla="*/ 110 h 134"/>
                <a:gd name="T6" fmla="*/ 41 w 47"/>
                <a:gd name="T7" fmla="*/ 103 h 134"/>
                <a:gd name="T8" fmla="*/ 40 w 47"/>
                <a:gd name="T9" fmla="*/ 96 h 134"/>
                <a:gd name="T10" fmla="*/ 38 w 47"/>
                <a:gd name="T11" fmla="*/ 88 h 134"/>
                <a:gd name="T12" fmla="*/ 35 w 47"/>
                <a:gd name="T13" fmla="*/ 79 h 134"/>
                <a:gd name="T14" fmla="*/ 33 w 47"/>
                <a:gd name="T15" fmla="*/ 71 h 134"/>
                <a:gd name="T16" fmla="*/ 31 w 47"/>
                <a:gd name="T17" fmla="*/ 62 h 134"/>
                <a:gd name="T18" fmla="*/ 30 w 47"/>
                <a:gd name="T19" fmla="*/ 53 h 134"/>
                <a:gd name="T20" fmla="*/ 27 w 47"/>
                <a:gd name="T21" fmla="*/ 45 h 134"/>
                <a:gd name="T22" fmla="*/ 25 w 47"/>
                <a:gd name="T23" fmla="*/ 36 h 134"/>
                <a:gd name="T24" fmla="*/ 24 w 47"/>
                <a:gd name="T25" fmla="*/ 29 h 134"/>
                <a:gd name="T26" fmla="*/ 23 w 47"/>
                <a:gd name="T27" fmla="*/ 22 h 134"/>
                <a:gd name="T28" fmla="*/ 13 w 47"/>
                <a:gd name="T29" fmla="*/ 26 h 134"/>
                <a:gd name="T30" fmla="*/ 11 w 47"/>
                <a:gd name="T31" fmla="*/ 33 h 134"/>
                <a:gd name="T32" fmla="*/ 10 w 47"/>
                <a:gd name="T33" fmla="*/ 38 h 134"/>
                <a:gd name="T34" fmla="*/ 10 w 47"/>
                <a:gd name="T35" fmla="*/ 45 h 134"/>
                <a:gd name="T36" fmla="*/ 8 w 47"/>
                <a:gd name="T37" fmla="*/ 53 h 134"/>
                <a:gd name="T38" fmla="*/ 7 w 47"/>
                <a:gd name="T39" fmla="*/ 60 h 134"/>
                <a:gd name="T40" fmla="*/ 5 w 47"/>
                <a:gd name="T41" fmla="*/ 69 h 134"/>
                <a:gd name="T42" fmla="*/ 4 w 47"/>
                <a:gd name="T43" fmla="*/ 77 h 134"/>
                <a:gd name="T44" fmla="*/ 3 w 47"/>
                <a:gd name="T45" fmla="*/ 88 h 134"/>
                <a:gd name="T46" fmla="*/ 1 w 47"/>
                <a:gd name="T47" fmla="*/ 96 h 134"/>
                <a:gd name="T48" fmla="*/ 1 w 47"/>
                <a:gd name="T49" fmla="*/ 105 h 134"/>
                <a:gd name="T50" fmla="*/ 0 w 47"/>
                <a:gd name="T51" fmla="*/ 115 h 134"/>
                <a:gd name="T52" fmla="*/ 0 w 47"/>
                <a:gd name="T53" fmla="*/ 124 h 134"/>
                <a:gd name="T54" fmla="*/ 0 w 47"/>
                <a:gd name="T55" fmla="*/ 132 h 134"/>
                <a:gd name="T56" fmla="*/ 8 w 47"/>
                <a:gd name="T57" fmla="*/ 131 h 134"/>
                <a:gd name="T58" fmla="*/ 8 w 47"/>
                <a:gd name="T59" fmla="*/ 124 h 134"/>
                <a:gd name="T60" fmla="*/ 8 w 47"/>
                <a:gd name="T61" fmla="*/ 117 h 134"/>
                <a:gd name="T62" fmla="*/ 10 w 47"/>
                <a:gd name="T63" fmla="*/ 110 h 134"/>
                <a:gd name="T64" fmla="*/ 10 w 47"/>
                <a:gd name="T65" fmla="*/ 103 h 134"/>
                <a:gd name="T66" fmla="*/ 11 w 47"/>
                <a:gd name="T67" fmla="*/ 98 h 134"/>
                <a:gd name="T68" fmla="*/ 11 w 47"/>
                <a:gd name="T69" fmla="*/ 91 h 134"/>
                <a:gd name="T70" fmla="*/ 13 w 47"/>
                <a:gd name="T71" fmla="*/ 84 h 134"/>
                <a:gd name="T72" fmla="*/ 13 w 47"/>
                <a:gd name="T73" fmla="*/ 77 h 134"/>
                <a:gd name="T74" fmla="*/ 14 w 47"/>
                <a:gd name="T75" fmla="*/ 71 h 134"/>
                <a:gd name="T76" fmla="*/ 15 w 47"/>
                <a:gd name="T77" fmla="*/ 64 h 134"/>
                <a:gd name="T78" fmla="*/ 17 w 47"/>
                <a:gd name="T79" fmla="*/ 57 h 134"/>
                <a:gd name="T80" fmla="*/ 17 w 47"/>
                <a:gd name="T81" fmla="*/ 50 h 134"/>
                <a:gd name="T82" fmla="*/ 18 w 47"/>
                <a:gd name="T83" fmla="*/ 46 h 134"/>
                <a:gd name="T84" fmla="*/ 20 w 47"/>
                <a:gd name="T85" fmla="*/ 53 h 134"/>
                <a:gd name="T86" fmla="*/ 23 w 47"/>
                <a:gd name="T87" fmla="*/ 62 h 134"/>
                <a:gd name="T88" fmla="*/ 24 w 47"/>
                <a:gd name="T89" fmla="*/ 69 h 134"/>
                <a:gd name="T90" fmla="*/ 25 w 47"/>
                <a:gd name="T91" fmla="*/ 76 h 134"/>
                <a:gd name="T92" fmla="*/ 27 w 47"/>
                <a:gd name="T93" fmla="*/ 83 h 134"/>
                <a:gd name="T94" fmla="*/ 28 w 47"/>
                <a:gd name="T95" fmla="*/ 89 h 134"/>
                <a:gd name="T96" fmla="*/ 30 w 47"/>
                <a:gd name="T97" fmla="*/ 96 h 134"/>
                <a:gd name="T98" fmla="*/ 31 w 47"/>
                <a:gd name="T99" fmla="*/ 103 h 134"/>
                <a:gd name="T100" fmla="*/ 34 w 47"/>
                <a:gd name="T101" fmla="*/ 110 h 134"/>
                <a:gd name="T102" fmla="*/ 35 w 47"/>
                <a:gd name="T103" fmla="*/ 115 h 134"/>
                <a:gd name="T104" fmla="*/ 37 w 47"/>
                <a:gd name="T105" fmla="*/ 122 h 134"/>
                <a:gd name="T106" fmla="*/ 38 w 47"/>
                <a:gd name="T107" fmla="*/ 1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134">
                  <a:moveTo>
                    <a:pt x="47" y="129"/>
                  </a:moveTo>
                  <a:lnTo>
                    <a:pt x="47" y="127"/>
                  </a:lnTo>
                  <a:lnTo>
                    <a:pt x="47" y="126"/>
                  </a:lnTo>
                  <a:lnTo>
                    <a:pt x="45" y="124"/>
                  </a:lnTo>
                  <a:lnTo>
                    <a:pt x="45" y="122"/>
                  </a:lnTo>
                  <a:lnTo>
                    <a:pt x="45" y="120"/>
                  </a:lnTo>
                  <a:lnTo>
                    <a:pt x="44" y="119"/>
                  </a:lnTo>
                  <a:lnTo>
                    <a:pt x="44" y="117"/>
                  </a:lnTo>
                  <a:lnTo>
                    <a:pt x="44" y="115"/>
                  </a:lnTo>
                  <a:lnTo>
                    <a:pt x="44" y="114"/>
                  </a:lnTo>
                  <a:lnTo>
                    <a:pt x="43" y="112"/>
                  </a:lnTo>
                  <a:lnTo>
                    <a:pt x="43" y="110"/>
                  </a:lnTo>
                  <a:lnTo>
                    <a:pt x="43" y="108"/>
                  </a:lnTo>
                  <a:lnTo>
                    <a:pt x="43" y="107"/>
                  </a:lnTo>
                  <a:lnTo>
                    <a:pt x="41" y="105"/>
                  </a:lnTo>
                  <a:lnTo>
                    <a:pt x="41" y="103"/>
                  </a:lnTo>
                  <a:lnTo>
                    <a:pt x="41" y="101"/>
                  </a:lnTo>
                  <a:lnTo>
                    <a:pt x="40" y="100"/>
                  </a:lnTo>
                  <a:lnTo>
                    <a:pt x="40" y="98"/>
                  </a:lnTo>
                  <a:lnTo>
                    <a:pt x="40" y="96"/>
                  </a:lnTo>
                  <a:lnTo>
                    <a:pt x="38" y="95"/>
                  </a:lnTo>
                  <a:lnTo>
                    <a:pt x="38" y="91"/>
                  </a:lnTo>
                  <a:lnTo>
                    <a:pt x="38" y="89"/>
                  </a:lnTo>
                  <a:lnTo>
                    <a:pt x="38" y="88"/>
                  </a:lnTo>
                  <a:lnTo>
                    <a:pt x="37" y="86"/>
                  </a:lnTo>
                  <a:lnTo>
                    <a:pt x="37" y="84"/>
                  </a:lnTo>
                  <a:lnTo>
                    <a:pt x="35" y="83"/>
                  </a:lnTo>
                  <a:lnTo>
                    <a:pt x="35" y="79"/>
                  </a:lnTo>
                  <a:lnTo>
                    <a:pt x="34" y="77"/>
                  </a:lnTo>
                  <a:lnTo>
                    <a:pt x="34" y="76"/>
                  </a:lnTo>
                  <a:lnTo>
                    <a:pt x="34" y="72"/>
                  </a:lnTo>
                  <a:lnTo>
                    <a:pt x="33" y="71"/>
                  </a:lnTo>
                  <a:lnTo>
                    <a:pt x="33" y="69"/>
                  </a:lnTo>
                  <a:lnTo>
                    <a:pt x="33" y="65"/>
                  </a:lnTo>
                  <a:lnTo>
                    <a:pt x="31" y="64"/>
                  </a:lnTo>
                  <a:lnTo>
                    <a:pt x="31" y="62"/>
                  </a:lnTo>
                  <a:lnTo>
                    <a:pt x="31" y="60"/>
                  </a:lnTo>
                  <a:lnTo>
                    <a:pt x="30" y="58"/>
                  </a:lnTo>
                  <a:lnTo>
                    <a:pt x="30" y="55"/>
                  </a:lnTo>
                  <a:lnTo>
                    <a:pt x="30" y="53"/>
                  </a:lnTo>
                  <a:lnTo>
                    <a:pt x="28" y="52"/>
                  </a:lnTo>
                  <a:lnTo>
                    <a:pt x="28" y="48"/>
                  </a:lnTo>
                  <a:lnTo>
                    <a:pt x="28" y="46"/>
                  </a:lnTo>
                  <a:lnTo>
                    <a:pt x="27" y="45"/>
                  </a:lnTo>
                  <a:lnTo>
                    <a:pt x="27" y="43"/>
                  </a:lnTo>
                  <a:lnTo>
                    <a:pt x="27" y="41"/>
                  </a:lnTo>
                  <a:lnTo>
                    <a:pt x="25" y="38"/>
                  </a:lnTo>
                  <a:lnTo>
                    <a:pt x="25" y="36"/>
                  </a:lnTo>
                  <a:lnTo>
                    <a:pt x="25" y="34"/>
                  </a:lnTo>
                  <a:lnTo>
                    <a:pt x="25" y="33"/>
                  </a:lnTo>
                  <a:lnTo>
                    <a:pt x="24" y="31"/>
                  </a:lnTo>
                  <a:lnTo>
                    <a:pt x="24" y="29"/>
                  </a:lnTo>
                  <a:lnTo>
                    <a:pt x="24" y="27"/>
                  </a:lnTo>
                  <a:lnTo>
                    <a:pt x="23" y="26"/>
                  </a:lnTo>
                  <a:lnTo>
                    <a:pt x="23" y="24"/>
                  </a:lnTo>
                  <a:lnTo>
                    <a:pt x="23" y="22"/>
                  </a:lnTo>
                  <a:lnTo>
                    <a:pt x="18" y="0"/>
                  </a:lnTo>
                  <a:lnTo>
                    <a:pt x="14" y="22"/>
                  </a:lnTo>
                  <a:lnTo>
                    <a:pt x="14" y="24"/>
                  </a:lnTo>
                  <a:lnTo>
                    <a:pt x="13" y="26"/>
                  </a:lnTo>
                  <a:lnTo>
                    <a:pt x="13" y="27"/>
                  </a:lnTo>
                  <a:lnTo>
                    <a:pt x="13" y="29"/>
                  </a:lnTo>
                  <a:lnTo>
                    <a:pt x="11" y="31"/>
                  </a:lnTo>
                  <a:lnTo>
                    <a:pt x="11" y="33"/>
                  </a:lnTo>
                  <a:lnTo>
                    <a:pt x="11" y="34"/>
                  </a:lnTo>
                  <a:lnTo>
                    <a:pt x="11" y="36"/>
                  </a:lnTo>
                  <a:lnTo>
                    <a:pt x="11" y="38"/>
                  </a:lnTo>
                  <a:lnTo>
                    <a:pt x="10" y="38"/>
                  </a:lnTo>
                  <a:lnTo>
                    <a:pt x="10" y="40"/>
                  </a:lnTo>
                  <a:lnTo>
                    <a:pt x="10" y="41"/>
                  </a:lnTo>
                  <a:lnTo>
                    <a:pt x="10" y="43"/>
                  </a:lnTo>
                  <a:lnTo>
                    <a:pt x="10" y="45"/>
                  </a:lnTo>
                  <a:lnTo>
                    <a:pt x="8" y="46"/>
                  </a:lnTo>
                  <a:lnTo>
                    <a:pt x="8" y="48"/>
                  </a:lnTo>
                  <a:lnTo>
                    <a:pt x="8" y="50"/>
                  </a:lnTo>
                  <a:lnTo>
                    <a:pt x="8" y="53"/>
                  </a:lnTo>
                  <a:lnTo>
                    <a:pt x="7" y="55"/>
                  </a:lnTo>
                  <a:lnTo>
                    <a:pt x="7" y="57"/>
                  </a:lnTo>
                  <a:lnTo>
                    <a:pt x="7" y="58"/>
                  </a:lnTo>
                  <a:lnTo>
                    <a:pt x="7" y="60"/>
                  </a:lnTo>
                  <a:lnTo>
                    <a:pt x="7" y="64"/>
                  </a:lnTo>
                  <a:lnTo>
                    <a:pt x="5" y="65"/>
                  </a:lnTo>
                  <a:lnTo>
                    <a:pt x="5" y="67"/>
                  </a:lnTo>
                  <a:lnTo>
                    <a:pt x="5" y="69"/>
                  </a:lnTo>
                  <a:lnTo>
                    <a:pt x="5" y="71"/>
                  </a:lnTo>
                  <a:lnTo>
                    <a:pt x="4" y="74"/>
                  </a:lnTo>
                  <a:lnTo>
                    <a:pt x="4" y="76"/>
                  </a:lnTo>
                  <a:lnTo>
                    <a:pt x="4" y="77"/>
                  </a:lnTo>
                  <a:lnTo>
                    <a:pt x="4" y="81"/>
                  </a:lnTo>
                  <a:lnTo>
                    <a:pt x="3" y="83"/>
                  </a:lnTo>
                  <a:lnTo>
                    <a:pt x="3" y="84"/>
                  </a:lnTo>
                  <a:lnTo>
                    <a:pt x="3" y="88"/>
                  </a:lnTo>
                  <a:lnTo>
                    <a:pt x="3" y="89"/>
                  </a:lnTo>
                  <a:lnTo>
                    <a:pt x="3" y="91"/>
                  </a:lnTo>
                  <a:lnTo>
                    <a:pt x="1" y="95"/>
                  </a:lnTo>
                  <a:lnTo>
                    <a:pt x="1" y="96"/>
                  </a:lnTo>
                  <a:lnTo>
                    <a:pt x="1" y="100"/>
                  </a:lnTo>
                  <a:lnTo>
                    <a:pt x="1" y="101"/>
                  </a:lnTo>
                  <a:lnTo>
                    <a:pt x="1" y="103"/>
                  </a:lnTo>
                  <a:lnTo>
                    <a:pt x="1" y="105"/>
                  </a:lnTo>
                  <a:lnTo>
                    <a:pt x="0" y="108"/>
                  </a:lnTo>
                  <a:lnTo>
                    <a:pt x="0" y="110"/>
                  </a:lnTo>
                  <a:lnTo>
                    <a:pt x="0" y="112"/>
                  </a:lnTo>
                  <a:lnTo>
                    <a:pt x="0" y="115"/>
                  </a:lnTo>
                  <a:lnTo>
                    <a:pt x="0" y="117"/>
                  </a:lnTo>
                  <a:lnTo>
                    <a:pt x="0" y="119"/>
                  </a:lnTo>
                  <a:lnTo>
                    <a:pt x="0" y="122"/>
                  </a:lnTo>
                  <a:lnTo>
                    <a:pt x="0" y="124"/>
                  </a:lnTo>
                  <a:lnTo>
                    <a:pt x="0" y="126"/>
                  </a:lnTo>
                  <a:lnTo>
                    <a:pt x="0" y="127"/>
                  </a:lnTo>
                  <a:lnTo>
                    <a:pt x="0" y="129"/>
                  </a:lnTo>
                  <a:lnTo>
                    <a:pt x="0" y="132"/>
                  </a:lnTo>
                  <a:lnTo>
                    <a:pt x="0" y="134"/>
                  </a:lnTo>
                  <a:lnTo>
                    <a:pt x="8" y="134"/>
                  </a:lnTo>
                  <a:lnTo>
                    <a:pt x="8" y="132"/>
                  </a:lnTo>
                  <a:lnTo>
                    <a:pt x="8" y="131"/>
                  </a:lnTo>
                  <a:lnTo>
                    <a:pt x="8" y="129"/>
                  </a:lnTo>
                  <a:lnTo>
                    <a:pt x="8" y="127"/>
                  </a:lnTo>
                  <a:lnTo>
                    <a:pt x="8" y="126"/>
                  </a:lnTo>
                  <a:lnTo>
                    <a:pt x="8" y="124"/>
                  </a:lnTo>
                  <a:lnTo>
                    <a:pt x="8" y="122"/>
                  </a:lnTo>
                  <a:lnTo>
                    <a:pt x="8" y="120"/>
                  </a:lnTo>
                  <a:lnTo>
                    <a:pt x="8" y="119"/>
                  </a:lnTo>
                  <a:lnTo>
                    <a:pt x="8" y="117"/>
                  </a:lnTo>
                  <a:lnTo>
                    <a:pt x="8" y="115"/>
                  </a:lnTo>
                  <a:lnTo>
                    <a:pt x="10" y="114"/>
                  </a:lnTo>
                  <a:lnTo>
                    <a:pt x="10" y="112"/>
                  </a:lnTo>
                  <a:lnTo>
                    <a:pt x="10" y="110"/>
                  </a:lnTo>
                  <a:lnTo>
                    <a:pt x="10" y="108"/>
                  </a:lnTo>
                  <a:lnTo>
                    <a:pt x="10" y="107"/>
                  </a:lnTo>
                  <a:lnTo>
                    <a:pt x="10" y="105"/>
                  </a:lnTo>
                  <a:lnTo>
                    <a:pt x="10" y="103"/>
                  </a:lnTo>
                  <a:lnTo>
                    <a:pt x="10" y="101"/>
                  </a:lnTo>
                  <a:lnTo>
                    <a:pt x="10" y="100"/>
                  </a:lnTo>
                  <a:lnTo>
                    <a:pt x="10" y="98"/>
                  </a:lnTo>
                  <a:lnTo>
                    <a:pt x="11" y="98"/>
                  </a:lnTo>
                  <a:lnTo>
                    <a:pt x="11" y="96"/>
                  </a:lnTo>
                  <a:lnTo>
                    <a:pt x="11" y="95"/>
                  </a:lnTo>
                  <a:lnTo>
                    <a:pt x="11" y="93"/>
                  </a:lnTo>
                  <a:lnTo>
                    <a:pt x="11" y="91"/>
                  </a:lnTo>
                  <a:lnTo>
                    <a:pt x="11" y="89"/>
                  </a:lnTo>
                  <a:lnTo>
                    <a:pt x="11" y="88"/>
                  </a:lnTo>
                  <a:lnTo>
                    <a:pt x="13" y="86"/>
                  </a:lnTo>
                  <a:lnTo>
                    <a:pt x="13" y="84"/>
                  </a:lnTo>
                  <a:lnTo>
                    <a:pt x="13" y="83"/>
                  </a:lnTo>
                  <a:lnTo>
                    <a:pt x="13" y="81"/>
                  </a:lnTo>
                  <a:lnTo>
                    <a:pt x="13" y="79"/>
                  </a:lnTo>
                  <a:lnTo>
                    <a:pt x="13" y="77"/>
                  </a:lnTo>
                  <a:lnTo>
                    <a:pt x="14" y="76"/>
                  </a:lnTo>
                  <a:lnTo>
                    <a:pt x="14" y="74"/>
                  </a:lnTo>
                  <a:lnTo>
                    <a:pt x="14" y="72"/>
                  </a:lnTo>
                  <a:lnTo>
                    <a:pt x="14" y="71"/>
                  </a:lnTo>
                  <a:lnTo>
                    <a:pt x="14" y="69"/>
                  </a:lnTo>
                  <a:lnTo>
                    <a:pt x="14" y="67"/>
                  </a:lnTo>
                  <a:lnTo>
                    <a:pt x="15" y="65"/>
                  </a:lnTo>
                  <a:lnTo>
                    <a:pt x="15" y="64"/>
                  </a:lnTo>
                  <a:lnTo>
                    <a:pt x="15" y="62"/>
                  </a:lnTo>
                  <a:lnTo>
                    <a:pt x="15" y="60"/>
                  </a:lnTo>
                  <a:lnTo>
                    <a:pt x="15" y="58"/>
                  </a:lnTo>
                  <a:lnTo>
                    <a:pt x="17" y="57"/>
                  </a:lnTo>
                  <a:lnTo>
                    <a:pt x="17" y="55"/>
                  </a:lnTo>
                  <a:lnTo>
                    <a:pt x="17" y="53"/>
                  </a:lnTo>
                  <a:lnTo>
                    <a:pt x="17" y="52"/>
                  </a:lnTo>
                  <a:lnTo>
                    <a:pt x="17" y="50"/>
                  </a:lnTo>
                  <a:lnTo>
                    <a:pt x="18" y="48"/>
                  </a:lnTo>
                  <a:lnTo>
                    <a:pt x="18" y="46"/>
                  </a:lnTo>
                  <a:lnTo>
                    <a:pt x="18" y="45"/>
                  </a:lnTo>
                  <a:lnTo>
                    <a:pt x="18" y="46"/>
                  </a:lnTo>
                  <a:lnTo>
                    <a:pt x="20" y="48"/>
                  </a:lnTo>
                  <a:lnTo>
                    <a:pt x="20" y="50"/>
                  </a:lnTo>
                  <a:lnTo>
                    <a:pt x="20" y="52"/>
                  </a:lnTo>
                  <a:lnTo>
                    <a:pt x="20" y="53"/>
                  </a:lnTo>
                  <a:lnTo>
                    <a:pt x="21" y="55"/>
                  </a:lnTo>
                  <a:lnTo>
                    <a:pt x="21" y="57"/>
                  </a:lnTo>
                  <a:lnTo>
                    <a:pt x="21" y="60"/>
                  </a:lnTo>
                  <a:lnTo>
                    <a:pt x="23" y="62"/>
                  </a:lnTo>
                  <a:lnTo>
                    <a:pt x="23" y="64"/>
                  </a:lnTo>
                  <a:lnTo>
                    <a:pt x="23" y="65"/>
                  </a:lnTo>
                  <a:lnTo>
                    <a:pt x="23" y="67"/>
                  </a:lnTo>
                  <a:lnTo>
                    <a:pt x="24" y="69"/>
                  </a:lnTo>
                  <a:lnTo>
                    <a:pt x="24" y="71"/>
                  </a:lnTo>
                  <a:lnTo>
                    <a:pt x="24" y="72"/>
                  </a:lnTo>
                  <a:lnTo>
                    <a:pt x="25" y="74"/>
                  </a:lnTo>
                  <a:lnTo>
                    <a:pt x="25" y="76"/>
                  </a:lnTo>
                  <a:lnTo>
                    <a:pt x="25" y="77"/>
                  </a:lnTo>
                  <a:lnTo>
                    <a:pt x="27" y="79"/>
                  </a:lnTo>
                  <a:lnTo>
                    <a:pt x="27" y="81"/>
                  </a:lnTo>
                  <a:lnTo>
                    <a:pt x="27" y="83"/>
                  </a:lnTo>
                  <a:lnTo>
                    <a:pt x="27" y="84"/>
                  </a:lnTo>
                  <a:lnTo>
                    <a:pt x="28" y="86"/>
                  </a:lnTo>
                  <a:lnTo>
                    <a:pt x="28" y="88"/>
                  </a:lnTo>
                  <a:lnTo>
                    <a:pt x="28" y="89"/>
                  </a:lnTo>
                  <a:lnTo>
                    <a:pt x="30" y="91"/>
                  </a:lnTo>
                  <a:lnTo>
                    <a:pt x="30" y="93"/>
                  </a:lnTo>
                  <a:lnTo>
                    <a:pt x="30" y="95"/>
                  </a:lnTo>
                  <a:lnTo>
                    <a:pt x="30" y="96"/>
                  </a:lnTo>
                  <a:lnTo>
                    <a:pt x="31" y="98"/>
                  </a:lnTo>
                  <a:lnTo>
                    <a:pt x="31" y="100"/>
                  </a:lnTo>
                  <a:lnTo>
                    <a:pt x="31" y="101"/>
                  </a:lnTo>
                  <a:lnTo>
                    <a:pt x="31" y="103"/>
                  </a:lnTo>
                  <a:lnTo>
                    <a:pt x="33" y="105"/>
                  </a:lnTo>
                  <a:lnTo>
                    <a:pt x="33" y="107"/>
                  </a:lnTo>
                  <a:lnTo>
                    <a:pt x="33" y="108"/>
                  </a:lnTo>
                  <a:lnTo>
                    <a:pt x="34" y="110"/>
                  </a:lnTo>
                  <a:lnTo>
                    <a:pt x="34" y="112"/>
                  </a:lnTo>
                  <a:lnTo>
                    <a:pt x="34" y="114"/>
                  </a:lnTo>
                  <a:lnTo>
                    <a:pt x="34" y="115"/>
                  </a:lnTo>
                  <a:lnTo>
                    <a:pt x="35" y="115"/>
                  </a:lnTo>
                  <a:lnTo>
                    <a:pt x="35" y="117"/>
                  </a:lnTo>
                  <a:lnTo>
                    <a:pt x="35" y="119"/>
                  </a:lnTo>
                  <a:lnTo>
                    <a:pt x="35" y="120"/>
                  </a:lnTo>
                  <a:lnTo>
                    <a:pt x="37" y="122"/>
                  </a:lnTo>
                  <a:lnTo>
                    <a:pt x="37" y="124"/>
                  </a:lnTo>
                  <a:lnTo>
                    <a:pt x="37" y="126"/>
                  </a:lnTo>
                  <a:lnTo>
                    <a:pt x="38" y="127"/>
                  </a:lnTo>
                  <a:lnTo>
                    <a:pt x="38" y="129"/>
                  </a:lnTo>
                  <a:lnTo>
                    <a:pt x="38" y="131"/>
                  </a:lnTo>
                  <a:lnTo>
                    <a:pt x="47" y="1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1" name="Freeform 74"/>
            <p:cNvSpPr>
              <a:spLocks/>
            </p:cNvSpPr>
            <p:nvPr/>
          </p:nvSpPr>
          <p:spPr bwMode="auto">
            <a:xfrm>
              <a:off x="632" y="816"/>
              <a:ext cx="50" cy="55"/>
            </a:xfrm>
            <a:custGeom>
              <a:avLst/>
              <a:gdLst>
                <a:gd name="T0" fmla="*/ 49 w 50"/>
                <a:gd name="T1" fmla="*/ 0 h 55"/>
                <a:gd name="T2" fmla="*/ 46 w 50"/>
                <a:gd name="T3" fmla="*/ 0 h 55"/>
                <a:gd name="T4" fmla="*/ 43 w 50"/>
                <a:gd name="T5" fmla="*/ 2 h 55"/>
                <a:gd name="T6" fmla="*/ 40 w 50"/>
                <a:gd name="T7" fmla="*/ 3 h 55"/>
                <a:gd name="T8" fmla="*/ 37 w 50"/>
                <a:gd name="T9" fmla="*/ 3 h 55"/>
                <a:gd name="T10" fmla="*/ 34 w 50"/>
                <a:gd name="T11" fmla="*/ 7 h 55"/>
                <a:gd name="T12" fmla="*/ 32 w 50"/>
                <a:gd name="T13" fmla="*/ 7 h 55"/>
                <a:gd name="T14" fmla="*/ 29 w 50"/>
                <a:gd name="T15" fmla="*/ 10 h 55"/>
                <a:gd name="T16" fmla="*/ 26 w 50"/>
                <a:gd name="T17" fmla="*/ 12 h 55"/>
                <a:gd name="T18" fmla="*/ 23 w 50"/>
                <a:gd name="T19" fmla="*/ 15 h 55"/>
                <a:gd name="T20" fmla="*/ 20 w 50"/>
                <a:gd name="T21" fmla="*/ 17 h 55"/>
                <a:gd name="T22" fmla="*/ 19 w 50"/>
                <a:gd name="T23" fmla="*/ 19 h 55"/>
                <a:gd name="T24" fmla="*/ 16 w 50"/>
                <a:gd name="T25" fmla="*/ 22 h 55"/>
                <a:gd name="T26" fmla="*/ 15 w 50"/>
                <a:gd name="T27" fmla="*/ 24 h 55"/>
                <a:gd name="T28" fmla="*/ 13 w 50"/>
                <a:gd name="T29" fmla="*/ 27 h 55"/>
                <a:gd name="T30" fmla="*/ 10 w 50"/>
                <a:gd name="T31" fmla="*/ 29 h 55"/>
                <a:gd name="T32" fmla="*/ 9 w 50"/>
                <a:gd name="T33" fmla="*/ 33 h 55"/>
                <a:gd name="T34" fmla="*/ 6 w 50"/>
                <a:gd name="T35" fmla="*/ 36 h 55"/>
                <a:gd name="T36" fmla="*/ 5 w 50"/>
                <a:gd name="T37" fmla="*/ 41 h 55"/>
                <a:gd name="T38" fmla="*/ 3 w 50"/>
                <a:gd name="T39" fmla="*/ 45 h 55"/>
                <a:gd name="T40" fmla="*/ 2 w 50"/>
                <a:gd name="T41" fmla="*/ 46 h 55"/>
                <a:gd name="T42" fmla="*/ 0 w 50"/>
                <a:gd name="T43" fmla="*/ 50 h 55"/>
                <a:gd name="T44" fmla="*/ 7 w 50"/>
                <a:gd name="T45" fmla="*/ 53 h 55"/>
                <a:gd name="T46" fmla="*/ 10 w 50"/>
                <a:gd name="T47" fmla="*/ 50 h 55"/>
                <a:gd name="T48" fmla="*/ 12 w 50"/>
                <a:gd name="T49" fmla="*/ 48 h 55"/>
                <a:gd name="T50" fmla="*/ 13 w 50"/>
                <a:gd name="T51" fmla="*/ 45 h 55"/>
                <a:gd name="T52" fmla="*/ 15 w 50"/>
                <a:gd name="T53" fmla="*/ 41 h 55"/>
                <a:gd name="T54" fmla="*/ 17 w 50"/>
                <a:gd name="T55" fmla="*/ 38 h 55"/>
                <a:gd name="T56" fmla="*/ 20 w 50"/>
                <a:gd name="T57" fmla="*/ 34 h 55"/>
                <a:gd name="T58" fmla="*/ 22 w 50"/>
                <a:gd name="T59" fmla="*/ 31 h 55"/>
                <a:gd name="T60" fmla="*/ 24 w 50"/>
                <a:gd name="T61" fmla="*/ 27 h 55"/>
                <a:gd name="T62" fmla="*/ 27 w 50"/>
                <a:gd name="T63" fmla="*/ 24 h 55"/>
                <a:gd name="T64" fmla="*/ 29 w 50"/>
                <a:gd name="T65" fmla="*/ 22 h 55"/>
                <a:gd name="T66" fmla="*/ 32 w 50"/>
                <a:gd name="T67" fmla="*/ 19 h 55"/>
                <a:gd name="T68" fmla="*/ 34 w 50"/>
                <a:gd name="T69" fmla="*/ 17 h 55"/>
                <a:gd name="T70" fmla="*/ 37 w 50"/>
                <a:gd name="T71" fmla="*/ 15 h 55"/>
                <a:gd name="T72" fmla="*/ 40 w 50"/>
                <a:gd name="T73" fmla="*/ 14 h 55"/>
                <a:gd name="T74" fmla="*/ 42 w 50"/>
                <a:gd name="T75" fmla="*/ 12 h 55"/>
                <a:gd name="T76" fmla="*/ 44 w 50"/>
                <a:gd name="T77" fmla="*/ 12 h 55"/>
                <a:gd name="T78" fmla="*/ 47 w 50"/>
                <a:gd name="T79" fmla="*/ 10 h 55"/>
                <a:gd name="T80" fmla="*/ 50 w 50"/>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55">
                  <a:moveTo>
                    <a:pt x="50" y="10"/>
                  </a:moveTo>
                  <a:lnTo>
                    <a:pt x="49" y="0"/>
                  </a:lnTo>
                  <a:lnTo>
                    <a:pt x="47" y="0"/>
                  </a:lnTo>
                  <a:lnTo>
                    <a:pt x="46" y="0"/>
                  </a:lnTo>
                  <a:lnTo>
                    <a:pt x="44" y="2"/>
                  </a:lnTo>
                  <a:lnTo>
                    <a:pt x="43" y="2"/>
                  </a:lnTo>
                  <a:lnTo>
                    <a:pt x="42" y="2"/>
                  </a:lnTo>
                  <a:lnTo>
                    <a:pt x="40" y="3"/>
                  </a:lnTo>
                  <a:lnTo>
                    <a:pt x="39" y="3"/>
                  </a:lnTo>
                  <a:lnTo>
                    <a:pt x="37" y="3"/>
                  </a:lnTo>
                  <a:lnTo>
                    <a:pt x="36" y="5"/>
                  </a:lnTo>
                  <a:lnTo>
                    <a:pt x="34" y="7"/>
                  </a:lnTo>
                  <a:lnTo>
                    <a:pt x="33" y="7"/>
                  </a:lnTo>
                  <a:lnTo>
                    <a:pt x="32" y="7"/>
                  </a:lnTo>
                  <a:lnTo>
                    <a:pt x="30" y="9"/>
                  </a:lnTo>
                  <a:lnTo>
                    <a:pt x="29" y="10"/>
                  </a:lnTo>
                  <a:lnTo>
                    <a:pt x="27" y="12"/>
                  </a:lnTo>
                  <a:lnTo>
                    <a:pt x="26" y="12"/>
                  </a:lnTo>
                  <a:lnTo>
                    <a:pt x="24" y="14"/>
                  </a:lnTo>
                  <a:lnTo>
                    <a:pt x="23" y="15"/>
                  </a:lnTo>
                  <a:lnTo>
                    <a:pt x="22" y="17"/>
                  </a:lnTo>
                  <a:lnTo>
                    <a:pt x="20" y="17"/>
                  </a:lnTo>
                  <a:lnTo>
                    <a:pt x="20" y="19"/>
                  </a:lnTo>
                  <a:lnTo>
                    <a:pt x="19" y="19"/>
                  </a:lnTo>
                  <a:lnTo>
                    <a:pt x="17" y="21"/>
                  </a:lnTo>
                  <a:lnTo>
                    <a:pt x="16" y="22"/>
                  </a:lnTo>
                  <a:lnTo>
                    <a:pt x="16" y="24"/>
                  </a:lnTo>
                  <a:lnTo>
                    <a:pt x="15" y="24"/>
                  </a:lnTo>
                  <a:lnTo>
                    <a:pt x="15" y="26"/>
                  </a:lnTo>
                  <a:lnTo>
                    <a:pt x="13" y="27"/>
                  </a:lnTo>
                  <a:lnTo>
                    <a:pt x="12" y="29"/>
                  </a:lnTo>
                  <a:lnTo>
                    <a:pt x="10" y="29"/>
                  </a:lnTo>
                  <a:lnTo>
                    <a:pt x="10" y="31"/>
                  </a:lnTo>
                  <a:lnTo>
                    <a:pt x="9" y="33"/>
                  </a:lnTo>
                  <a:lnTo>
                    <a:pt x="7" y="34"/>
                  </a:lnTo>
                  <a:lnTo>
                    <a:pt x="6" y="36"/>
                  </a:lnTo>
                  <a:lnTo>
                    <a:pt x="6" y="39"/>
                  </a:lnTo>
                  <a:lnTo>
                    <a:pt x="5" y="41"/>
                  </a:lnTo>
                  <a:lnTo>
                    <a:pt x="3" y="43"/>
                  </a:lnTo>
                  <a:lnTo>
                    <a:pt x="3" y="45"/>
                  </a:lnTo>
                  <a:lnTo>
                    <a:pt x="2" y="45"/>
                  </a:lnTo>
                  <a:lnTo>
                    <a:pt x="2" y="46"/>
                  </a:lnTo>
                  <a:lnTo>
                    <a:pt x="0" y="48"/>
                  </a:lnTo>
                  <a:lnTo>
                    <a:pt x="0" y="50"/>
                  </a:lnTo>
                  <a:lnTo>
                    <a:pt x="7" y="55"/>
                  </a:lnTo>
                  <a:lnTo>
                    <a:pt x="7" y="53"/>
                  </a:lnTo>
                  <a:lnTo>
                    <a:pt x="9" y="51"/>
                  </a:lnTo>
                  <a:lnTo>
                    <a:pt x="10" y="50"/>
                  </a:lnTo>
                  <a:lnTo>
                    <a:pt x="10" y="48"/>
                  </a:lnTo>
                  <a:lnTo>
                    <a:pt x="12" y="48"/>
                  </a:lnTo>
                  <a:lnTo>
                    <a:pt x="12" y="46"/>
                  </a:lnTo>
                  <a:lnTo>
                    <a:pt x="13" y="45"/>
                  </a:lnTo>
                  <a:lnTo>
                    <a:pt x="13" y="43"/>
                  </a:lnTo>
                  <a:lnTo>
                    <a:pt x="15" y="41"/>
                  </a:lnTo>
                  <a:lnTo>
                    <a:pt x="16" y="39"/>
                  </a:lnTo>
                  <a:lnTo>
                    <a:pt x="17" y="38"/>
                  </a:lnTo>
                  <a:lnTo>
                    <a:pt x="19" y="36"/>
                  </a:lnTo>
                  <a:lnTo>
                    <a:pt x="20" y="34"/>
                  </a:lnTo>
                  <a:lnTo>
                    <a:pt x="20" y="33"/>
                  </a:lnTo>
                  <a:lnTo>
                    <a:pt x="22" y="31"/>
                  </a:lnTo>
                  <a:lnTo>
                    <a:pt x="23" y="29"/>
                  </a:lnTo>
                  <a:lnTo>
                    <a:pt x="24" y="27"/>
                  </a:lnTo>
                  <a:lnTo>
                    <a:pt x="26" y="26"/>
                  </a:lnTo>
                  <a:lnTo>
                    <a:pt x="27" y="24"/>
                  </a:lnTo>
                  <a:lnTo>
                    <a:pt x="29" y="24"/>
                  </a:lnTo>
                  <a:lnTo>
                    <a:pt x="29" y="22"/>
                  </a:lnTo>
                  <a:lnTo>
                    <a:pt x="30" y="21"/>
                  </a:lnTo>
                  <a:lnTo>
                    <a:pt x="32" y="19"/>
                  </a:lnTo>
                  <a:lnTo>
                    <a:pt x="33" y="19"/>
                  </a:lnTo>
                  <a:lnTo>
                    <a:pt x="34" y="17"/>
                  </a:lnTo>
                  <a:lnTo>
                    <a:pt x="36" y="17"/>
                  </a:lnTo>
                  <a:lnTo>
                    <a:pt x="37" y="15"/>
                  </a:lnTo>
                  <a:lnTo>
                    <a:pt x="39" y="14"/>
                  </a:lnTo>
                  <a:lnTo>
                    <a:pt x="40" y="14"/>
                  </a:lnTo>
                  <a:lnTo>
                    <a:pt x="42" y="14"/>
                  </a:lnTo>
                  <a:lnTo>
                    <a:pt x="42" y="12"/>
                  </a:lnTo>
                  <a:lnTo>
                    <a:pt x="43" y="12"/>
                  </a:lnTo>
                  <a:lnTo>
                    <a:pt x="44" y="12"/>
                  </a:lnTo>
                  <a:lnTo>
                    <a:pt x="46" y="10"/>
                  </a:lnTo>
                  <a:lnTo>
                    <a:pt x="47" y="10"/>
                  </a:lnTo>
                  <a:lnTo>
                    <a:pt x="49" y="10"/>
                  </a:lnTo>
                  <a:lnTo>
                    <a:pt x="50" y="1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2" name="Freeform 75"/>
            <p:cNvSpPr>
              <a:spLocks/>
            </p:cNvSpPr>
            <p:nvPr/>
          </p:nvSpPr>
          <p:spPr bwMode="auto">
            <a:xfrm>
              <a:off x="675" y="954"/>
              <a:ext cx="47" cy="24"/>
            </a:xfrm>
            <a:custGeom>
              <a:avLst/>
              <a:gdLst>
                <a:gd name="T0" fmla="*/ 39 w 47"/>
                <a:gd name="T1" fmla="*/ 1 h 24"/>
                <a:gd name="T2" fmla="*/ 36 w 47"/>
                <a:gd name="T3" fmla="*/ 3 h 24"/>
                <a:gd name="T4" fmla="*/ 33 w 47"/>
                <a:gd name="T5" fmla="*/ 5 h 24"/>
                <a:gd name="T6" fmla="*/ 29 w 47"/>
                <a:gd name="T7" fmla="*/ 8 h 24"/>
                <a:gd name="T8" fmla="*/ 26 w 47"/>
                <a:gd name="T9" fmla="*/ 10 h 24"/>
                <a:gd name="T10" fmla="*/ 23 w 47"/>
                <a:gd name="T11" fmla="*/ 10 h 24"/>
                <a:gd name="T12" fmla="*/ 19 w 47"/>
                <a:gd name="T13" fmla="*/ 12 h 24"/>
                <a:gd name="T14" fmla="*/ 16 w 47"/>
                <a:gd name="T15" fmla="*/ 12 h 24"/>
                <a:gd name="T16" fmla="*/ 13 w 47"/>
                <a:gd name="T17" fmla="*/ 13 h 24"/>
                <a:gd name="T18" fmla="*/ 10 w 47"/>
                <a:gd name="T19" fmla="*/ 13 h 24"/>
                <a:gd name="T20" fmla="*/ 7 w 47"/>
                <a:gd name="T21" fmla="*/ 13 h 24"/>
                <a:gd name="T22" fmla="*/ 4 w 47"/>
                <a:gd name="T23" fmla="*/ 13 h 24"/>
                <a:gd name="T24" fmla="*/ 1 w 47"/>
                <a:gd name="T25" fmla="*/ 13 h 24"/>
                <a:gd name="T26" fmla="*/ 0 w 47"/>
                <a:gd name="T27" fmla="*/ 22 h 24"/>
                <a:gd name="T28" fmla="*/ 3 w 47"/>
                <a:gd name="T29" fmla="*/ 24 h 24"/>
                <a:gd name="T30" fmla="*/ 6 w 47"/>
                <a:gd name="T31" fmla="*/ 24 h 24"/>
                <a:gd name="T32" fmla="*/ 8 w 47"/>
                <a:gd name="T33" fmla="*/ 24 h 24"/>
                <a:gd name="T34" fmla="*/ 11 w 47"/>
                <a:gd name="T35" fmla="*/ 22 h 24"/>
                <a:gd name="T36" fmla="*/ 14 w 47"/>
                <a:gd name="T37" fmla="*/ 22 h 24"/>
                <a:gd name="T38" fmla="*/ 17 w 47"/>
                <a:gd name="T39" fmla="*/ 22 h 24"/>
                <a:gd name="T40" fmla="*/ 20 w 47"/>
                <a:gd name="T41" fmla="*/ 22 h 24"/>
                <a:gd name="T42" fmla="*/ 21 w 47"/>
                <a:gd name="T43" fmla="*/ 20 h 24"/>
                <a:gd name="T44" fmla="*/ 24 w 47"/>
                <a:gd name="T45" fmla="*/ 20 h 24"/>
                <a:gd name="T46" fmla="*/ 27 w 47"/>
                <a:gd name="T47" fmla="*/ 20 h 24"/>
                <a:gd name="T48" fmla="*/ 29 w 47"/>
                <a:gd name="T49" fmla="*/ 19 h 24"/>
                <a:gd name="T50" fmla="*/ 32 w 47"/>
                <a:gd name="T51" fmla="*/ 17 h 24"/>
                <a:gd name="T52" fmla="*/ 34 w 47"/>
                <a:gd name="T53" fmla="*/ 15 h 24"/>
                <a:gd name="T54" fmla="*/ 37 w 47"/>
                <a:gd name="T55" fmla="*/ 13 h 24"/>
                <a:gd name="T56" fmla="*/ 40 w 47"/>
                <a:gd name="T57" fmla="*/ 13 h 24"/>
                <a:gd name="T58" fmla="*/ 42 w 47"/>
                <a:gd name="T59" fmla="*/ 12 h 24"/>
                <a:gd name="T60" fmla="*/ 43 w 47"/>
                <a:gd name="T61" fmla="*/ 10 h 24"/>
                <a:gd name="T62" fmla="*/ 46 w 47"/>
                <a:gd name="T63" fmla="*/ 7 h 24"/>
                <a:gd name="T64" fmla="*/ 40 w 47"/>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24">
                  <a:moveTo>
                    <a:pt x="40" y="0"/>
                  </a:moveTo>
                  <a:lnTo>
                    <a:pt x="39" y="1"/>
                  </a:lnTo>
                  <a:lnTo>
                    <a:pt x="37" y="1"/>
                  </a:lnTo>
                  <a:lnTo>
                    <a:pt x="36" y="3"/>
                  </a:lnTo>
                  <a:lnTo>
                    <a:pt x="34" y="5"/>
                  </a:lnTo>
                  <a:lnTo>
                    <a:pt x="33" y="5"/>
                  </a:lnTo>
                  <a:lnTo>
                    <a:pt x="30" y="7"/>
                  </a:lnTo>
                  <a:lnTo>
                    <a:pt x="29" y="8"/>
                  </a:lnTo>
                  <a:lnTo>
                    <a:pt x="27" y="8"/>
                  </a:lnTo>
                  <a:lnTo>
                    <a:pt x="26" y="10"/>
                  </a:lnTo>
                  <a:lnTo>
                    <a:pt x="24" y="10"/>
                  </a:lnTo>
                  <a:lnTo>
                    <a:pt x="23" y="10"/>
                  </a:lnTo>
                  <a:lnTo>
                    <a:pt x="20" y="12"/>
                  </a:lnTo>
                  <a:lnTo>
                    <a:pt x="19" y="12"/>
                  </a:lnTo>
                  <a:lnTo>
                    <a:pt x="17" y="12"/>
                  </a:lnTo>
                  <a:lnTo>
                    <a:pt x="16" y="12"/>
                  </a:lnTo>
                  <a:lnTo>
                    <a:pt x="14" y="13"/>
                  </a:lnTo>
                  <a:lnTo>
                    <a:pt x="13" y="13"/>
                  </a:lnTo>
                  <a:lnTo>
                    <a:pt x="11" y="13"/>
                  </a:lnTo>
                  <a:lnTo>
                    <a:pt x="10" y="13"/>
                  </a:lnTo>
                  <a:lnTo>
                    <a:pt x="8" y="13"/>
                  </a:lnTo>
                  <a:lnTo>
                    <a:pt x="7" y="13"/>
                  </a:lnTo>
                  <a:lnTo>
                    <a:pt x="6" y="13"/>
                  </a:lnTo>
                  <a:lnTo>
                    <a:pt x="4" y="13"/>
                  </a:lnTo>
                  <a:lnTo>
                    <a:pt x="3" y="13"/>
                  </a:lnTo>
                  <a:lnTo>
                    <a:pt x="1" y="13"/>
                  </a:lnTo>
                  <a:lnTo>
                    <a:pt x="0" y="13"/>
                  </a:lnTo>
                  <a:lnTo>
                    <a:pt x="0" y="22"/>
                  </a:lnTo>
                  <a:lnTo>
                    <a:pt x="1" y="24"/>
                  </a:lnTo>
                  <a:lnTo>
                    <a:pt x="3" y="24"/>
                  </a:lnTo>
                  <a:lnTo>
                    <a:pt x="4" y="24"/>
                  </a:lnTo>
                  <a:lnTo>
                    <a:pt x="6" y="24"/>
                  </a:lnTo>
                  <a:lnTo>
                    <a:pt x="7" y="24"/>
                  </a:lnTo>
                  <a:lnTo>
                    <a:pt x="8" y="24"/>
                  </a:lnTo>
                  <a:lnTo>
                    <a:pt x="10" y="24"/>
                  </a:lnTo>
                  <a:lnTo>
                    <a:pt x="11" y="22"/>
                  </a:lnTo>
                  <a:lnTo>
                    <a:pt x="13" y="22"/>
                  </a:lnTo>
                  <a:lnTo>
                    <a:pt x="14" y="22"/>
                  </a:lnTo>
                  <a:lnTo>
                    <a:pt x="16" y="22"/>
                  </a:lnTo>
                  <a:lnTo>
                    <a:pt x="17" y="22"/>
                  </a:lnTo>
                  <a:lnTo>
                    <a:pt x="19" y="22"/>
                  </a:lnTo>
                  <a:lnTo>
                    <a:pt x="20" y="22"/>
                  </a:lnTo>
                  <a:lnTo>
                    <a:pt x="21" y="22"/>
                  </a:lnTo>
                  <a:lnTo>
                    <a:pt x="21" y="20"/>
                  </a:lnTo>
                  <a:lnTo>
                    <a:pt x="23" y="20"/>
                  </a:lnTo>
                  <a:lnTo>
                    <a:pt x="24" y="20"/>
                  </a:lnTo>
                  <a:lnTo>
                    <a:pt x="26" y="20"/>
                  </a:lnTo>
                  <a:lnTo>
                    <a:pt x="27" y="20"/>
                  </a:lnTo>
                  <a:lnTo>
                    <a:pt x="27" y="19"/>
                  </a:lnTo>
                  <a:lnTo>
                    <a:pt x="29" y="19"/>
                  </a:lnTo>
                  <a:lnTo>
                    <a:pt x="30" y="19"/>
                  </a:lnTo>
                  <a:lnTo>
                    <a:pt x="32" y="17"/>
                  </a:lnTo>
                  <a:lnTo>
                    <a:pt x="33" y="17"/>
                  </a:lnTo>
                  <a:lnTo>
                    <a:pt x="34" y="15"/>
                  </a:lnTo>
                  <a:lnTo>
                    <a:pt x="36" y="15"/>
                  </a:lnTo>
                  <a:lnTo>
                    <a:pt x="37" y="13"/>
                  </a:lnTo>
                  <a:lnTo>
                    <a:pt x="39" y="13"/>
                  </a:lnTo>
                  <a:lnTo>
                    <a:pt x="40" y="13"/>
                  </a:lnTo>
                  <a:lnTo>
                    <a:pt x="40" y="12"/>
                  </a:lnTo>
                  <a:lnTo>
                    <a:pt x="42" y="12"/>
                  </a:lnTo>
                  <a:lnTo>
                    <a:pt x="42" y="10"/>
                  </a:lnTo>
                  <a:lnTo>
                    <a:pt x="43" y="10"/>
                  </a:lnTo>
                  <a:lnTo>
                    <a:pt x="45" y="8"/>
                  </a:lnTo>
                  <a:lnTo>
                    <a:pt x="46" y="7"/>
                  </a:lnTo>
                  <a:lnTo>
                    <a:pt x="47" y="7"/>
                  </a:lnTo>
                  <a:lnTo>
                    <a:pt x="4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3" name="Freeform 76"/>
            <p:cNvSpPr>
              <a:spLocks/>
            </p:cNvSpPr>
            <p:nvPr/>
          </p:nvSpPr>
          <p:spPr bwMode="auto">
            <a:xfrm>
              <a:off x="374" y="770"/>
              <a:ext cx="87" cy="110"/>
            </a:xfrm>
            <a:custGeom>
              <a:avLst/>
              <a:gdLst>
                <a:gd name="T0" fmla="*/ 85 w 87"/>
                <a:gd name="T1" fmla="*/ 86 h 110"/>
                <a:gd name="T2" fmla="*/ 81 w 87"/>
                <a:gd name="T3" fmla="*/ 82 h 110"/>
                <a:gd name="T4" fmla="*/ 77 w 87"/>
                <a:gd name="T5" fmla="*/ 77 h 110"/>
                <a:gd name="T6" fmla="*/ 72 w 87"/>
                <a:gd name="T7" fmla="*/ 74 h 110"/>
                <a:gd name="T8" fmla="*/ 67 w 87"/>
                <a:gd name="T9" fmla="*/ 70 h 110"/>
                <a:gd name="T10" fmla="*/ 61 w 87"/>
                <a:gd name="T11" fmla="*/ 65 h 110"/>
                <a:gd name="T12" fmla="*/ 55 w 87"/>
                <a:gd name="T13" fmla="*/ 60 h 110"/>
                <a:gd name="T14" fmla="*/ 50 w 87"/>
                <a:gd name="T15" fmla="*/ 53 h 110"/>
                <a:gd name="T16" fmla="*/ 44 w 87"/>
                <a:gd name="T17" fmla="*/ 48 h 110"/>
                <a:gd name="T18" fmla="*/ 37 w 87"/>
                <a:gd name="T19" fmla="*/ 43 h 110"/>
                <a:gd name="T20" fmla="*/ 31 w 87"/>
                <a:gd name="T21" fmla="*/ 36 h 110"/>
                <a:gd name="T22" fmla="*/ 25 w 87"/>
                <a:gd name="T23" fmla="*/ 31 h 110"/>
                <a:gd name="T24" fmla="*/ 20 w 87"/>
                <a:gd name="T25" fmla="*/ 24 h 110"/>
                <a:gd name="T26" fmla="*/ 15 w 87"/>
                <a:gd name="T27" fmla="*/ 19 h 110"/>
                <a:gd name="T28" fmla="*/ 5 w 87"/>
                <a:gd name="T29" fmla="*/ 20 h 110"/>
                <a:gd name="T30" fmla="*/ 7 w 87"/>
                <a:gd name="T31" fmla="*/ 27 h 110"/>
                <a:gd name="T32" fmla="*/ 8 w 87"/>
                <a:gd name="T33" fmla="*/ 32 h 110"/>
                <a:gd name="T34" fmla="*/ 10 w 87"/>
                <a:gd name="T35" fmla="*/ 38 h 110"/>
                <a:gd name="T36" fmla="*/ 12 w 87"/>
                <a:gd name="T37" fmla="*/ 45 h 110"/>
                <a:gd name="T38" fmla="*/ 15 w 87"/>
                <a:gd name="T39" fmla="*/ 51 h 110"/>
                <a:gd name="T40" fmla="*/ 17 w 87"/>
                <a:gd name="T41" fmla="*/ 58 h 110"/>
                <a:gd name="T42" fmla="*/ 20 w 87"/>
                <a:gd name="T43" fmla="*/ 65 h 110"/>
                <a:gd name="T44" fmla="*/ 21 w 87"/>
                <a:gd name="T45" fmla="*/ 72 h 110"/>
                <a:gd name="T46" fmla="*/ 24 w 87"/>
                <a:gd name="T47" fmla="*/ 79 h 110"/>
                <a:gd name="T48" fmla="*/ 27 w 87"/>
                <a:gd name="T49" fmla="*/ 86 h 110"/>
                <a:gd name="T50" fmla="*/ 30 w 87"/>
                <a:gd name="T51" fmla="*/ 93 h 110"/>
                <a:gd name="T52" fmla="*/ 32 w 87"/>
                <a:gd name="T53" fmla="*/ 99 h 110"/>
                <a:gd name="T54" fmla="*/ 35 w 87"/>
                <a:gd name="T55" fmla="*/ 106 h 110"/>
                <a:gd name="T56" fmla="*/ 44 w 87"/>
                <a:gd name="T57" fmla="*/ 103 h 110"/>
                <a:gd name="T58" fmla="*/ 41 w 87"/>
                <a:gd name="T59" fmla="*/ 94 h 110"/>
                <a:gd name="T60" fmla="*/ 38 w 87"/>
                <a:gd name="T61" fmla="*/ 89 h 110"/>
                <a:gd name="T62" fmla="*/ 35 w 87"/>
                <a:gd name="T63" fmla="*/ 84 h 110"/>
                <a:gd name="T64" fmla="*/ 34 w 87"/>
                <a:gd name="T65" fmla="*/ 77 h 110"/>
                <a:gd name="T66" fmla="*/ 31 w 87"/>
                <a:gd name="T67" fmla="*/ 72 h 110"/>
                <a:gd name="T68" fmla="*/ 30 w 87"/>
                <a:gd name="T69" fmla="*/ 65 h 110"/>
                <a:gd name="T70" fmla="*/ 27 w 87"/>
                <a:gd name="T71" fmla="*/ 62 h 110"/>
                <a:gd name="T72" fmla="*/ 25 w 87"/>
                <a:gd name="T73" fmla="*/ 57 h 110"/>
                <a:gd name="T74" fmla="*/ 24 w 87"/>
                <a:gd name="T75" fmla="*/ 50 h 110"/>
                <a:gd name="T76" fmla="*/ 21 w 87"/>
                <a:gd name="T77" fmla="*/ 43 h 110"/>
                <a:gd name="T78" fmla="*/ 21 w 87"/>
                <a:gd name="T79" fmla="*/ 39 h 110"/>
                <a:gd name="T80" fmla="*/ 25 w 87"/>
                <a:gd name="T81" fmla="*/ 45 h 110"/>
                <a:gd name="T82" fmla="*/ 31 w 87"/>
                <a:gd name="T83" fmla="*/ 50 h 110"/>
                <a:gd name="T84" fmla="*/ 37 w 87"/>
                <a:gd name="T85" fmla="*/ 55 h 110"/>
                <a:gd name="T86" fmla="*/ 42 w 87"/>
                <a:gd name="T87" fmla="*/ 60 h 110"/>
                <a:gd name="T88" fmla="*/ 48 w 87"/>
                <a:gd name="T89" fmla="*/ 65 h 110"/>
                <a:gd name="T90" fmla="*/ 52 w 87"/>
                <a:gd name="T91" fmla="*/ 70 h 110"/>
                <a:gd name="T92" fmla="*/ 57 w 87"/>
                <a:gd name="T93" fmla="*/ 74 h 110"/>
                <a:gd name="T94" fmla="*/ 62 w 87"/>
                <a:gd name="T95" fmla="*/ 79 h 110"/>
                <a:gd name="T96" fmla="*/ 67 w 87"/>
                <a:gd name="T97" fmla="*/ 82 h 110"/>
                <a:gd name="T98" fmla="*/ 72 w 87"/>
                <a:gd name="T99" fmla="*/ 87 h 110"/>
                <a:gd name="T100" fmla="*/ 78 w 87"/>
                <a:gd name="T101"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110">
                  <a:moveTo>
                    <a:pt x="87" y="87"/>
                  </a:moveTo>
                  <a:lnTo>
                    <a:pt x="87" y="87"/>
                  </a:lnTo>
                  <a:lnTo>
                    <a:pt x="87" y="86"/>
                  </a:lnTo>
                  <a:lnTo>
                    <a:pt x="85" y="86"/>
                  </a:lnTo>
                  <a:lnTo>
                    <a:pt x="84" y="86"/>
                  </a:lnTo>
                  <a:lnTo>
                    <a:pt x="82" y="84"/>
                  </a:lnTo>
                  <a:lnTo>
                    <a:pt x="82" y="82"/>
                  </a:lnTo>
                  <a:lnTo>
                    <a:pt x="81" y="82"/>
                  </a:lnTo>
                  <a:lnTo>
                    <a:pt x="80" y="81"/>
                  </a:lnTo>
                  <a:lnTo>
                    <a:pt x="78" y="81"/>
                  </a:lnTo>
                  <a:lnTo>
                    <a:pt x="77" y="79"/>
                  </a:lnTo>
                  <a:lnTo>
                    <a:pt x="77" y="77"/>
                  </a:lnTo>
                  <a:lnTo>
                    <a:pt x="75" y="77"/>
                  </a:lnTo>
                  <a:lnTo>
                    <a:pt x="74" y="75"/>
                  </a:lnTo>
                  <a:lnTo>
                    <a:pt x="72" y="75"/>
                  </a:lnTo>
                  <a:lnTo>
                    <a:pt x="72" y="74"/>
                  </a:lnTo>
                  <a:lnTo>
                    <a:pt x="71" y="74"/>
                  </a:lnTo>
                  <a:lnTo>
                    <a:pt x="70" y="72"/>
                  </a:lnTo>
                  <a:lnTo>
                    <a:pt x="68" y="70"/>
                  </a:lnTo>
                  <a:lnTo>
                    <a:pt x="67" y="70"/>
                  </a:lnTo>
                  <a:lnTo>
                    <a:pt x="65" y="69"/>
                  </a:lnTo>
                  <a:lnTo>
                    <a:pt x="64" y="67"/>
                  </a:lnTo>
                  <a:lnTo>
                    <a:pt x="62" y="65"/>
                  </a:lnTo>
                  <a:lnTo>
                    <a:pt x="61" y="65"/>
                  </a:lnTo>
                  <a:lnTo>
                    <a:pt x="60" y="63"/>
                  </a:lnTo>
                  <a:lnTo>
                    <a:pt x="58" y="62"/>
                  </a:lnTo>
                  <a:lnTo>
                    <a:pt x="57" y="60"/>
                  </a:lnTo>
                  <a:lnTo>
                    <a:pt x="55" y="60"/>
                  </a:lnTo>
                  <a:lnTo>
                    <a:pt x="54" y="58"/>
                  </a:lnTo>
                  <a:lnTo>
                    <a:pt x="52" y="57"/>
                  </a:lnTo>
                  <a:lnTo>
                    <a:pt x="51" y="55"/>
                  </a:lnTo>
                  <a:lnTo>
                    <a:pt x="50" y="53"/>
                  </a:lnTo>
                  <a:lnTo>
                    <a:pt x="48" y="53"/>
                  </a:lnTo>
                  <a:lnTo>
                    <a:pt x="47" y="51"/>
                  </a:lnTo>
                  <a:lnTo>
                    <a:pt x="45" y="50"/>
                  </a:lnTo>
                  <a:lnTo>
                    <a:pt x="44" y="48"/>
                  </a:lnTo>
                  <a:lnTo>
                    <a:pt x="42" y="46"/>
                  </a:lnTo>
                  <a:lnTo>
                    <a:pt x="41" y="45"/>
                  </a:lnTo>
                  <a:lnTo>
                    <a:pt x="38" y="43"/>
                  </a:lnTo>
                  <a:lnTo>
                    <a:pt x="37" y="43"/>
                  </a:lnTo>
                  <a:lnTo>
                    <a:pt x="35" y="41"/>
                  </a:lnTo>
                  <a:lnTo>
                    <a:pt x="34" y="39"/>
                  </a:lnTo>
                  <a:lnTo>
                    <a:pt x="32" y="38"/>
                  </a:lnTo>
                  <a:lnTo>
                    <a:pt x="31" y="36"/>
                  </a:lnTo>
                  <a:lnTo>
                    <a:pt x="30" y="34"/>
                  </a:lnTo>
                  <a:lnTo>
                    <a:pt x="28" y="32"/>
                  </a:lnTo>
                  <a:lnTo>
                    <a:pt x="27" y="32"/>
                  </a:lnTo>
                  <a:lnTo>
                    <a:pt x="25" y="31"/>
                  </a:lnTo>
                  <a:lnTo>
                    <a:pt x="24" y="29"/>
                  </a:lnTo>
                  <a:lnTo>
                    <a:pt x="22" y="27"/>
                  </a:lnTo>
                  <a:lnTo>
                    <a:pt x="21" y="26"/>
                  </a:lnTo>
                  <a:lnTo>
                    <a:pt x="20" y="24"/>
                  </a:lnTo>
                  <a:lnTo>
                    <a:pt x="20" y="22"/>
                  </a:lnTo>
                  <a:lnTo>
                    <a:pt x="18" y="20"/>
                  </a:lnTo>
                  <a:lnTo>
                    <a:pt x="17" y="20"/>
                  </a:lnTo>
                  <a:lnTo>
                    <a:pt x="15" y="19"/>
                  </a:lnTo>
                  <a:lnTo>
                    <a:pt x="14" y="17"/>
                  </a:lnTo>
                  <a:lnTo>
                    <a:pt x="12" y="15"/>
                  </a:lnTo>
                  <a:lnTo>
                    <a:pt x="0" y="0"/>
                  </a:lnTo>
                  <a:lnTo>
                    <a:pt x="5" y="20"/>
                  </a:lnTo>
                  <a:lnTo>
                    <a:pt x="5" y="22"/>
                  </a:lnTo>
                  <a:lnTo>
                    <a:pt x="7" y="24"/>
                  </a:lnTo>
                  <a:lnTo>
                    <a:pt x="7" y="26"/>
                  </a:lnTo>
                  <a:lnTo>
                    <a:pt x="7" y="27"/>
                  </a:lnTo>
                  <a:lnTo>
                    <a:pt x="8" y="27"/>
                  </a:lnTo>
                  <a:lnTo>
                    <a:pt x="8" y="29"/>
                  </a:lnTo>
                  <a:lnTo>
                    <a:pt x="8" y="31"/>
                  </a:lnTo>
                  <a:lnTo>
                    <a:pt x="8" y="32"/>
                  </a:lnTo>
                  <a:lnTo>
                    <a:pt x="10" y="32"/>
                  </a:lnTo>
                  <a:lnTo>
                    <a:pt x="10" y="34"/>
                  </a:lnTo>
                  <a:lnTo>
                    <a:pt x="10" y="36"/>
                  </a:lnTo>
                  <a:lnTo>
                    <a:pt x="10" y="38"/>
                  </a:lnTo>
                  <a:lnTo>
                    <a:pt x="11" y="39"/>
                  </a:lnTo>
                  <a:lnTo>
                    <a:pt x="12" y="41"/>
                  </a:lnTo>
                  <a:lnTo>
                    <a:pt x="12" y="43"/>
                  </a:lnTo>
                  <a:lnTo>
                    <a:pt x="12" y="45"/>
                  </a:lnTo>
                  <a:lnTo>
                    <a:pt x="12" y="46"/>
                  </a:lnTo>
                  <a:lnTo>
                    <a:pt x="14" y="48"/>
                  </a:lnTo>
                  <a:lnTo>
                    <a:pt x="14" y="50"/>
                  </a:lnTo>
                  <a:lnTo>
                    <a:pt x="15" y="51"/>
                  </a:lnTo>
                  <a:lnTo>
                    <a:pt x="15" y="53"/>
                  </a:lnTo>
                  <a:lnTo>
                    <a:pt x="15" y="55"/>
                  </a:lnTo>
                  <a:lnTo>
                    <a:pt x="17" y="57"/>
                  </a:lnTo>
                  <a:lnTo>
                    <a:pt x="17" y="58"/>
                  </a:lnTo>
                  <a:lnTo>
                    <a:pt x="17" y="60"/>
                  </a:lnTo>
                  <a:lnTo>
                    <a:pt x="18" y="62"/>
                  </a:lnTo>
                  <a:lnTo>
                    <a:pt x="18" y="63"/>
                  </a:lnTo>
                  <a:lnTo>
                    <a:pt x="20" y="65"/>
                  </a:lnTo>
                  <a:lnTo>
                    <a:pt x="20" y="67"/>
                  </a:lnTo>
                  <a:lnTo>
                    <a:pt x="21" y="69"/>
                  </a:lnTo>
                  <a:lnTo>
                    <a:pt x="21" y="70"/>
                  </a:lnTo>
                  <a:lnTo>
                    <a:pt x="21" y="72"/>
                  </a:lnTo>
                  <a:lnTo>
                    <a:pt x="22" y="74"/>
                  </a:lnTo>
                  <a:lnTo>
                    <a:pt x="22" y="75"/>
                  </a:lnTo>
                  <a:lnTo>
                    <a:pt x="24" y="77"/>
                  </a:lnTo>
                  <a:lnTo>
                    <a:pt x="24" y="79"/>
                  </a:lnTo>
                  <a:lnTo>
                    <a:pt x="25" y="81"/>
                  </a:lnTo>
                  <a:lnTo>
                    <a:pt x="25" y="82"/>
                  </a:lnTo>
                  <a:lnTo>
                    <a:pt x="27" y="84"/>
                  </a:lnTo>
                  <a:lnTo>
                    <a:pt x="27" y="86"/>
                  </a:lnTo>
                  <a:lnTo>
                    <a:pt x="28" y="87"/>
                  </a:lnTo>
                  <a:lnTo>
                    <a:pt x="28" y="89"/>
                  </a:lnTo>
                  <a:lnTo>
                    <a:pt x="30" y="91"/>
                  </a:lnTo>
                  <a:lnTo>
                    <a:pt x="30" y="93"/>
                  </a:lnTo>
                  <a:lnTo>
                    <a:pt x="31" y="94"/>
                  </a:lnTo>
                  <a:lnTo>
                    <a:pt x="31" y="96"/>
                  </a:lnTo>
                  <a:lnTo>
                    <a:pt x="32" y="98"/>
                  </a:lnTo>
                  <a:lnTo>
                    <a:pt x="32" y="99"/>
                  </a:lnTo>
                  <a:lnTo>
                    <a:pt x="34" y="101"/>
                  </a:lnTo>
                  <a:lnTo>
                    <a:pt x="34" y="103"/>
                  </a:lnTo>
                  <a:lnTo>
                    <a:pt x="35" y="105"/>
                  </a:lnTo>
                  <a:lnTo>
                    <a:pt x="35" y="106"/>
                  </a:lnTo>
                  <a:lnTo>
                    <a:pt x="37" y="108"/>
                  </a:lnTo>
                  <a:lnTo>
                    <a:pt x="37" y="110"/>
                  </a:lnTo>
                  <a:lnTo>
                    <a:pt x="45" y="105"/>
                  </a:lnTo>
                  <a:lnTo>
                    <a:pt x="44" y="103"/>
                  </a:lnTo>
                  <a:lnTo>
                    <a:pt x="42" y="99"/>
                  </a:lnTo>
                  <a:lnTo>
                    <a:pt x="42" y="98"/>
                  </a:lnTo>
                  <a:lnTo>
                    <a:pt x="41" y="96"/>
                  </a:lnTo>
                  <a:lnTo>
                    <a:pt x="41" y="94"/>
                  </a:lnTo>
                  <a:lnTo>
                    <a:pt x="40" y="94"/>
                  </a:lnTo>
                  <a:lnTo>
                    <a:pt x="40" y="93"/>
                  </a:lnTo>
                  <a:lnTo>
                    <a:pt x="38" y="91"/>
                  </a:lnTo>
                  <a:lnTo>
                    <a:pt x="38" y="89"/>
                  </a:lnTo>
                  <a:lnTo>
                    <a:pt x="37" y="87"/>
                  </a:lnTo>
                  <a:lnTo>
                    <a:pt x="37" y="86"/>
                  </a:lnTo>
                  <a:lnTo>
                    <a:pt x="37" y="84"/>
                  </a:lnTo>
                  <a:lnTo>
                    <a:pt x="35" y="84"/>
                  </a:lnTo>
                  <a:lnTo>
                    <a:pt x="35" y="82"/>
                  </a:lnTo>
                  <a:lnTo>
                    <a:pt x="34" y="81"/>
                  </a:lnTo>
                  <a:lnTo>
                    <a:pt x="34" y="79"/>
                  </a:lnTo>
                  <a:lnTo>
                    <a:pt x="34" y="77"/>
                  </a:lnTo>
                  <a:lnTo>
                    <a:pt x="32" y="77"/>
                  </a:lnTo>
                  <a:lnTo>
                    <a:pt x="32" y="75"/>
                  </a:lnTo>
                  <a:lnTo>
                    <a:pt x="32" y="74"/>
                  </a:lnTo>
                  <a:lnTo>
                    <a:pt x="31" y="72"/>
                  </a:lnTo>
                  <a:lnTo>
                    <a:pt x="31" y="70"/>
                  </a:lnTo>
                  <a:lnTo>
                    <a:pt x="30" y="69"/>
                  </a:lnTo>
                  <a:lnTo>
                    <a:pt x="30" y="67"/>
                  </a:lnTo>
                  <a:lnTo>
                    <a:pt x="30" y="65"/>
                  </a:lnTo>
                  <a:lnTo>
                    <a:pt x="28" y="65"/>
                  </a:lnTo>
                  <a:lnTo>
                    <a:pt x="28" y="63"/>
                  </a:lnTo>
                  <a:lnTo>
                    <a:pt x="28" y="62"/>
                  </a:lnTo>
                  <a:lnTo>
                    <a:pt x="27" y="62"/>
                  </a:lnTo>
                  <a:lnTo>
                    <a:pt x="27" y="60"/>
                  </a:lnTo>
                  <a:lnTo>
                    <a:pt x="27" y="58"/>
                  </a:lnTo>
                  <a:lnTo>
                    <a:pt x="27" y="57"/>
                  </a:lnTo>
                  <a:lnTo>
                    <a:pt x="25" y="57"/>
                  </a:lnTo>
                  <a:lnTo>
                    <a:pt x="25" y="55"/>
                  </a:lnTo>
                  <a:lnTo>
                    <a:pt x="25" y="53"/>
                  </a:lnTo>
                  <a:lnTo>
                    <a:pt x="24" y="51"/>
                  </a:lnTo>
                  <a:lnTo>
                    <a:pt x="24" y="50"/>
                  </a:lnTo>
                  <a:lnTo>
                    <a:pt x="22" y="48"/>
                  </a:lnTo>
                  <a:lnTo>
                    <a:pt x="22" y="46"/>
                  </a:lnTo>
                  <a:lnTo>
                    <a:pt x="21" y="45"/>
                  </a:lnTo>
                  <a:lnTo>
                    <a:pt x="21" y="43"/>
                  </a:lnTo>
                  <a:lnTo>
                    <a:pt x="21" y="41"/>
                  </a:lnTo>
                  <a:lnTo>
                    <a:pt x="21" y="39"/>
                  </a:lnTo>
                  <a:lnTo>
                    <a:pt x="20" y="38"/>
                  </a:lnTo>
                  <a:lnTo>
                    <a:pt x="21" y="39"/>
                  </a:lnTo>
                  <a:lnTo>
                    <a:pt x="22" y="41"/>
                  </a:lnTo>
                  <a:lnTo>
                    <a:pt x="24" y="41"/>
                  </a:lnTo>
                  <a:lnTo>
                    <a:pt x="25" y="43"/>
                  </a:lnTo>
                  <a:lnTo>
                    <a:pt x="25" y="45"/>
                  </a:lnTo>
                  <a:lnTo>
                    <a:pt x="27" y="46"/>
                  </a:lnTo>
                  <a:lnTo>
                    <a:pt x="28" y="46"/>
                  </a:lnTo>
                  <a:lnTo>
                    <a:pt x="30" y="48"/>
                  </a:lnTo>
                  <a:lnTo>
                    <a:pt x="31" y="50"/>
                  </a:lnTo>
                  <a:lnTo>
                    <a:pt x="32" y="51"/>
                  </a:lnTo>
                  <a:lnTo>
                    <a:pt x="34" y="51"/>
                  </a:lnTo>
                  <a:lnTo>
                    <a:pt x="35" y="53"/>
                  </a:lnTo>
                  <a:lnTo>
                    <a:pt x="37" y="55"/>
                  </a:lnTo>
                  <a:lnTo>
                    <a:pt x="38" y="57"/>
                  </a:lnTo>
                  <a:lnTo>
                    <a:pt x="40" y="58"/>
                  </a:lnTo>
                  <a:lnTo>
                    <a:pt x="41" y="58"/>
                  </a:lnTo>
                  <a:lnTo>
                    <a:pt x="42" y="60"/>
                  </a:lnTo>
                  <a:lnTo>
                    <a:pt x="44" y="62"/>
                  </a:lnTo>
                  <a:lnTo>
                    <a:pt x="45" y="62"/>
                  </a:lnTo>
                  <a:lnTo>
                    <a:pt x="47" y="63"/>
                  </a:lnTo>
                  <a:lnTo>
                    <a:pt x="48" y="65"/>
                  </a:lnTo>
                  <a:lnTo>
                    <a:pt x="48" y="67"/>
                  </a:lnTo>
                  <a:lnTo>
                    <a:pt x="50" y="67"/>
                  </a:lnTo>
                  <a:lnTo>
                    <a:pt x="51" y="69"/>
                  </a:lnTo>
                  <a:lnTo>
                    <a:pt x="52" y="70"/>
                  </a:lnTo>
                  <a:lnTo>
                    <a:pt x="54" y="70"/>
                  </a:lnTo>
                  <a:lnTo>
                    <a:pt x="55" y="72"/>
                  </a:lnTo>
                  <a:lnTo>
                    <a:pt x="55" y="74"/>
                  </a:lnTo>
                  <a:lnTo>
                    <a:pt x="57" y="74"/>
                  </a:lnTo>
                  <a:lnTo>
                    <a:pt x="58" y="75"/>
                  </a:lnTo>
                  <a:lnTo>
                    <a:pt x="60" y="75"/>
                  </a:lnTo>
                  <a:lnTo>
                    <a:pt x="61" y="77"/>
                  </a:lnTo>
                  <a:lnTo>
                    <a:pt x="62" y="79"/>
                  </a:lnTo>
                  <a:lnTo>
                    <a:pt x="64" y="81"/>
                  </a:lnTo>
                  <a:lnTo>
                    <a:pt x="65" y="81"/>
                  </a:lnTo>
                  <a:lnTo>
                    <a:pt x="65" y="82"/>
                  </a:lnTo>
                  <a:lnTo>
                    <a:pt x="67" y="82"/>
                  </a:lnTo>
                  <a:lnTo>
                    <a:pt x="68" y="84"/>
                  </a:lnTo>
                  <a:lnTo>
                    <a:pt x="70" y="86"/>
                  </a:lnTo>
                  <a:lnTo>
                    <a:pt x="71" y="86"/>
                  </a:lnTo>
                  <a:lnTo>
                    <a:pt x="72" y="87"/>
                  </a:lnTo>
                  <a:lnTo>
                    <a:pt x="75" y="89"/>
                  </a:lnTo>
                  <a:lnTo>
                    <a:pt x="75" y="91"/>
                  </a:lnTo>
                  <a:lnTo>
                    <a:pt x="77" y="91"/>
                  </a:lnTo>
                  <a:lnTo>
                    <a:pt x="78" y="93"/>
                  </a:lnTo>
                  <a:lnTo>
                    <a:pt x="80" y="93"/>
                  </a:lnTo>
                  <a:lnTo>
                    <a:pt x="81" y="94"/>
                  </a:lnTo>
                  <a:lnTo>
                    <a:pt x="87" y="8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4" name="Freeform 77"/>
            <p:cNvSpPr>
              <a:spLocks/>
            </p:cNvSpPr>
            <p:nvPr/>
          </p:nvSpPr>
          <p:spPr bwMode="auto">
            <a:xfrm>
              <a:off x="292" y="917"/>
              <a:ext cx="89" cy="61"/>
            </a:xfrm>
            <a:custGeom>
              <a:avLst/>
              <a:gdLst>
                <a:gd name="T0" fmla="*/ 87 w 89"/>
                <a:gd name="T1" fmla="*/ 11 h 61"/>
                <a:gd name="T2" fmla="*/ 83 w 89"/>
                <a:gd name="T3" fmla="*/ 11 h 61"/>
                <a:gd name="T4" fmla="*/ 79 w 89"/>
                <a:gd name="T5" fmla="*/ 11 h 61"/>
                <a:gd name="T6" fmla="*/ 75 w 89"/>
                <a:gd name="T7" fmla="*/ 11 h 61"/>
                <a:gd name="T8" fmla="*/ 70 w 89"/>
                <a:gd name="T9" fmla="*/ 11 h 61"/>
                <a:gd name="T10" fmla="*/ 66 w 89"/>
                <a:gd name="T11" fmla="*/ 11 h 61"/>
                <a:gd name="T12" fmla="*/ 62 w 89"/>
                <a:gd name="T13" fmla="*/ 11 h 61"/>
                <a:gd name="T14" fmla="*/ 57 w 89"/>
                <a:gd name="T15" fmla="*/ 11 h 61"/>
                <a:gd name="T16" fmla="*/ 53 w 89"/>
                <a:gd name="T17" fmla="*/ 11 h 61"/>
                <a:gd name="T18" fmla="*/ 49 w 89"/>
                <a:gd name="T19" fmla="*/ 11 h 61"/>
                <a:gd name="T20" fmla="*/ 45 w 89"/>
                <a:gd name="T21" fmla="*/ 9 h 61"/>
                <a:gd name="T22" fmla="*/ 39 w 89"/>
                <a:gd name="T23" fmla="*/ 9 h 61"/>
                <a:gd name="T24" fmla="*/ 33 w 89"/>
                <a:gd name="T25" fmla="*/ 9 h 61"/>
                <a:gd name="T26" fmla="*/ 29 w 89"/>
                <a:gd name="T27" fmla="*/ 7 h 61"/>
                <a:gd name="T28" fmla="*/ 24 w 89"/>
                <a:gd name="T29" fmla="*/ 7 h 61"/>
                <a:gd name="T30" fmla="*/ 20 w 89"/>
                <a:gd name="T31" fmla="*/ 7 h 61"/>
                <a:gd name="T32" fmla="*/ 16 w 89"/>
                <a:gd name="T33" fmla="*/ 6 h 61"/>
                <a:gd name="T34" fmla="*/ 12 w 89"/>
                <a:gd name="T35" fmla="*/ 14 h 61"/>
                <a:gd name="T36" fmla="*/ 16 w 89"/>
                <a:gd name="T37" fmla="*/ 19 h 61"/>
                <a:gd name="T38" fmla="*/ 20 w 89"/>
                <a:gd name="T39" fmla="*/ 23 h 61"/>
                <a:gd name="T40" fmla="*/ 24 w 89"/>
                <a:gd name="T41" fmla="*/ 26 h 61"/>
                <a:gd name="T42" fmla="*/ 27 w 89"/>
                <a:gd name="T43" fmla="*/ 30 h 61"/>
                <a:gd name="T44" fmla="*/ 30 w 89"/>
                <a:gd name="T45" fmla="*/ 33 h 61"/>
                <a:gd name="T46" fmla="*/ 35 w 89"/>
                <a:gd name="T47" fmla="*/ 35 h 61"/>
                <a:gd name="T48" fmla="*/ 39 w 89"/>
                <a:gd name="T49" fmla="*/ 38 h 61"/>
                <a:gd name="T50" fmla="*/ 42 w 89"/>
                <a:gd name="T51" fmla="*/ 42 h 61"/>
                <a:gd name="T52" fmla="*/ 46 w 89"/>
                <a:gd name="T53" fmla="*/ 45 h 61"/>
                <a:gd name="T54" fmla="*/ 53 w 89"/>
                <a:gd name="T55" fmla="*/ 49 h 61"/>
                <a:gd name="T56" fmla="*/ 57 w 89"/>
                <a:gd name="T57" fmla="*/ 52 h 61"/>
                <a:gd name="T58" fmla="*/ 63 w 89"/>
                <a:gd name="T59" fmla="*/ 54 h 61"/>
                <a:gd name="T60" fmla="*/ 67 w 89"/>
                <a:gd name="T61" fmla="*/ 56 h 61"/>
                <a:gd name="T62" fmla="*/ 73 w 89"/>
                <a:gd name="T63" fmla="*/ 57 h 61"/>
                <a:gd name="T64" fmla="*/ 77 w 89"/>
                <a:gd name="T65" fmla="*/ 61 h 61"/>
                <a:gd name="T66" fmla="*/ 83 w 89"/>
                <a:gd name="T67" fmla="*/ 61 h 61"/>
                <a:gd name="T68" fmla="*/ 83 w 89"/>
                <a:gd name="T69" fmla="*/ 51 h 61"/>
                <a:gd name="T70" fmla="*/ 79 w 89"/>
                <a:gd name="T71" fmla="*/ 51 h 61"/>
                <a:gd name="T72" fmla="*/ 75 w 89"/>
                <a:gd name="T73" fmla="*/ 49 h 61"/>
                <a:gd name="T74" fmla="*/ 72 w 89"/>
                <a:gd name="T75" fmla="*/ 47 h 61"/>
                <a:gd name="T76" fmla="*/ 69 w 89"/>
                <a:gd name="T77" fmla="*/ 45 h 61"/>
                <a:gd name="T78" fmla="*/ 65 w 89"/>
                <a:gd name="T79" fmla="*/ 44 h 61"/>
                <a:gd name="T80" fmla="*/ 60 w 89"/>
                <a:gd name="T81" fmla="*/ 42 h 61"/>
                <a:gd name="T82" fmla="*/ 57 w 89"/>
                <a:gd name="T83" fmla="*/ 40 h 61"/>
                <a:gd name="T84" fmla="*/ 53 w 89"/>
                <a:gd name="T85" fmla="*/ 38 h 61"/>
                <a:gd name="T86" fmla="*/ 50 w 89"/>
                <a:gd name="T87" fmla="*/ 35 h 61"/>
                <a:gd name="T88" fmla="*/ 46 w 89"/>
                <a:gd name="T89" fmla="*/ 32 h 61"/>
                <a:gd name="T90" fmla="*/ 40 w 89"/>
                <a:gd name="T91" fmla="*/ 28 h 61"/>
                <a:gd name="T92" fmla="*/ 36 w 89"/>
                <a:gd name="T93" fmla="*/ 25 h 61"/>
                <a:gd name="T94" fmla="*/ 32 w 89"/>
                <a:gd name="T95" fmla="*/ 19 h 61"/>
                <a:gd name="T96" fmla="*/ 30 w 89"/>
                <a:gd name="T97" fmla="*/ 18 h 61"/>
                <a:gd name="T98" fmla="*/ 36 w 89"/>
                <a:gd name="T99" fmla="*/ 19 h 61"/>
                <a:gd name="T100" fmla="*/ 40 w 89"/>
                <a:gd name="T101" fmla="*/ 19 h 61"/>
                <a:gd name="T102" fmla="*/ 46 w 89"/>
                <a:gd name="T103" fmla="*/ 19 h 61"/>
                <a:gd name="T104" fmla="*/ 50 w 89"/>
                <a:gd name="T105" fmla="*/ 21 h 61"/>
                <a:gd name="T106" fmla="*/ 55 w 89"/>
                <a:gd name="T107" fmla="*/ 21 h 61"/>
                <a:gd name="T108" fmla="*/ 59 w 89"/>
                <a:gd name="T109" fmla="*/ 21 h 61"/>
                <a:gd name="T110" fmla="*/ 63 w 89"/>
                <a:gd name="T111" fmla="*/ 21 h 61"/>
                <a:gd name="T112" fmla="*/ 67 w 89"/>
                <a:gd name="T113" fmla="*/ 21 h 61"/>
                <a:gd name="T114" fmla="*/ 72 w 89"/>
                <a:gd name="T115" fmla="*/ 21 h 61"/>
                <a:gd name="T116" fmla="*/ 76 w 89"/>
                <a:gd name="T117" fmla="*/ 21 h 61"/>
                <a:gd name="T118" fmla="*/ 80 w 89"/>
                <a:gd name="T119" fmla="*/ 21 h 61"/>
                <a:gd name="T120" fmla="*/ 85 w 89"/>
                <a:gd name="T121" fmla="*/ 21 h 61"/>
                <a:gd name="T122" fmla="*/ 89 w 89"/>
                <a:gd name="T123"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61">
                  <a:moveTo>
                    <a:pt x="89" y="21"/>
                  </a:moveTo>
                  <a:lnTo>
                    <a:pt x="89" y="11"/>
                  </a:lnTo>
                  <a:lnTo>
                    <a:pt x="87" y="11"/>
                  </a:lnTo>
                  <a:lnTo>
                    <a:pt x="86" y="11"/>
                  </a:lnTo>
                  <a:lnTo>
                    <a:pt x="85" y="11"/>
                  </a:lnTo>
                  <a:lnTo>
                    <a:pt x="83" y="11"/>
                  </a:lnTo>
                  <a:lnTo>
                    <a:pt x="82" y="11"/>
                  </a:lnTo>
                  <a:lnTo>
                    <a:pt x="80" y="11"/>
                  </a:lnTo>
                  <a:lnTo>
                    <a:pt x="79" y="11"/>
                  </a:lnTo>
                  <a:lnTo>
                    <a:pt x="77" y="11"/>
                  </a:lnTo>
                  <a:lnTo>
                    <a:pt x="76" y="11"/>
                  </a:lnTo>
                  <a:lnTo>
                    <a:pt x="75" y="11"/>
                  </a:lnTo>
                  <a:lnTo>
                    <a:pt x="73" y="11"/>
                  </a:lnTo>
                  <a:lnTo>
                    <a:pt x="72" y="11"/>
                  </a:lnTo>
                  <a:lnTo>
                    <a:pt x="70" y="11"/>
                  </a:lnTo>
                  <a:lnTo>
                    <a:pt x="69" y="11"/>
                  </a:lnTo>
                  <a:lnTo>
                    <a:pt x="67" y="11"/>
                  </a:lnTo>
                  <a:lnTo>
                    <a:pt x="66" y="11"/>
                  </a:lnTo>
                  <a:lnTo>
                    <a:pt x="65" y="11"/>
                  </a:lnTo>
                  <a:lnTo>
                    <a:pt x="63" y="11"/>
                  </a:lnTo>
                  <a:lnTo>
                    <a:pt x="62" y="11"/>
                  </a:lnTo>
                  <a:lnTo>
                    <a:pt x="60" y="11"/>
                  </a:lnTo>
                  <a:lnTo>
                    <a:pt x="59" y="11"/>
                  </a:lnTo>
                  <a:lnTo>
                    <a:pt x="57" y="11"/>
                  </a:lnTo>
                  <a:lnTo>
                    <a:pt x="56" y="11"/>
                  </a:lnTo>
                  <a:lnTo>
                    <a:pt x="55" y="11"/>
                  </a:lnTo>
                  <a:lnTo>
                    <a:pt x="53" y="11"/>
                  </a:lnTo>
                  <a:lnTo>
                    <a:pt x="52" y="11"/>
                  </a:lnTo>
                  <a:lnTo>
                    <a:pt x="50" y="11"/>
                  </a:lnTo>
                  <a:lnTo>
                    <a:pt x="49" y="11"/>
                  </a:lnTo>
                  <a:lnTo>
                    <a:pt x="47" y="11"/>
                  </a:lnTo>
                  <a:lnTo>
                    <a:pt x="46" y="9"/>
                  </a:lnTo>
                  <a:lnTo>
                    <a:pt x="45" y="9"/>
                  </a:lnTo>
                  <a:lnTo>
                    <a:pt x="43" y="9"/>
                  </a:lnTo>
                  <a:lnTo>
                    <a:pt x="42" y="9"/>
                  </a:lnTo>
                  <a:lnTo>
                    <a:pt x="39" y="9"/>
                  </a:lnTo>
                  <a:lnTo>
                    <a:pt x="36" y="9"/>
                  </a:lnTo>
                  <a:lnTo>
                    <a:pt x="35" y="9"/>
                  </a:lnTo>
                  <a:lnTo>
                    <a:pt x="33" y="9"/>
                  </a:lnTo>
                  <a:lnTo>
                    <a:pt x="32" y="9"/>
                  </a:lnTo>
                  <a:lnTo>
                    <a:pt x="30" y="7"/>
                  </a:lnTo>
                  <a:lnTo>
                    <a:pt x="29" y="7"/>
                  </a:lnTo>
                  <a:lnTo>
                    <a:pt x="27" y="7"/>
                  </a:lnTo>
                  <a:lnTo>
                    <a:pt x="26" y="7"/>
                  </a:lnTo>
                  <a:lnTo>
                    <a:pt x="24" y="7"/>
                  </a:lnTo>
                  <a:lnTo>
                    <a:pt x="23" y="7"/>
                  </a:lnTo>
                  <a:lnTo>
                    <a:pt x="22" y="7"/>
                  </a:lnTo>
                  <a:lnTo>
                    <a:pt x="20" y="7"/>
                  </a:lnTo>
                  <a:lnTo>
                    <a:pt x="19" y="6"/>
                  </a:lnTo>
                  <a:lnTo>
                    <a:pt x="17" y="6"/>
                  </a:lnTo>
                  <a:lnTo>
                    <a:pt x="16" y="6"/>
                  </a:lnTo>
                  <a:lnTo>
                    <a:pt x="0" y="0"/>
                  </a:lnTo>
                  <a:lnTo>
                    <a:pt x="12" y="13"/>
                  </a:lnTo>
                  <a:lnTo>
                    <a:pt x="12" y="14"/>
                  </a:lnTo>
                  <a:lnTo>
                    <a:pt x="13" y="16"/>
                  </a:lnTo>
                  <a:lnTo>
                    <a:pt x="14" y="18"/>
                  </a:lnTo>
                  <a:lnTo>
                    <a:pt x="16" y="19"/>
                  </a:lnTo>
                  <a:lnTo>
                    <a:pt x="17" y="19"/>
                  </a:lnTo>
                  <a:lnTo>
                    <a:pt x="19" y="21"/>
                  </a:lnTo>
                  <a:lnTo>
                    <a:pt x="20" y="23"/>
                  </a:lnTo>
                  <a:lnTo>
                    <a:pt x="22" y="25"/>
                  </a:lnTo>
                  <a:lnTo>
                    <a:pt x="23" y="26"/>
                  </a:lnTo>
                  <a:lnTo>
                    <a:pt x="24" y="26"/>
                  </a:lnTo>
                  <a:lnTo>
                    <a:pt x="24" y="28"/>
                  </a:lnTo>
                  <a:lnTo>
                    <a:pt x="26" y="28"/>
                  </a:lnTo>
                  <a:lnTo>
                    <a:pt x="27" y="30"/>
                  </a:lnTo>
                  <a:lnTo>
                    <a:pt x="29" y="30"/>
                  </a:lnTo>
                  <a:lnTo>
                    <a:pt x="29" y="32"/>
                  </a:lnTo>
                  <a:lnTo>
                    <a:pt x="30" y="33"/>
                  </a:lnTo>
                  <a:lnTo>
                    <a:pt x="32" y="33"/>
                  </a:lnTo>
                  <a:lnTo>
                    <a:pt x="33" y="35"/>
                  </a:lnTo>
                  <a:lnTo>
                    <a:pt x="35" y="35"/>
                  </a:lnTo>
                  <a:lnTo>
                    <a:pt x="36" y="37"/>
                  </a:lnTo>
                  <a:lnTo>
                    <a:pt x="37" y="38"/>
                  </a:lnTo>
                  <a:lnTo>
                    <a:pt x="39" y="38"/>
                  </a:lnTo>
                  <a:lnTo>
                    <a:pt x="39" y="40"/>
                  </a:lnTo>
                  <a:lnTo>
                    <a:pt x="40" y="40"/>
                  </a:lnTo>
                  <a:lnTo>
                    <a:pt x="42" y="42"/>
                  </a:lnTo>
                  <a:lnTo>
                    <a:pt x="43" y="44"/>
                  </a:lnTo>
                  <a:lnTo>
                    <a:pt x="46" y="44"/>
                  </a:lnTo>
                  <a:lnTo>
                    <a:pt x="46" y="45"/>
                  </a:lnTo>
                  <a:lnTo>
                    <a:pt x="47" y="45"/>
                  </a:lnTo>
                  <a:lnTo>
                    <a:pt x="50" y="47"/>
                  </a:lnTo>
                  <a:lnTo>
                    <a:pt x="53" y="49"/>
                  </a:lnTo>
                  <a:lnTo>
                    <a:pt x="55" y="51"/>
                  </a:lnTo>
                  <a:lnTo>
                    <a:pt x="56" y="51"/>
                  </a:lnTo>
                  <a:lnTo>
                    <a:pt x="57" y="52"/>
                  </a:lnTo>
                  <a:lnTo>
                    <a:pt x="59" y="52"/>
                  </a:lnTo>
                  <a:lnTo>
                    <a:pt x="60" y="52"/>
                  </a:lnTo>
                  <a:lnTo>
                    <a:pt x="63" y="54"/>
                  </a:lnTo>
                  <a:lnTo>
                    <a:pt x="65" y="56"/>
                  </a:lnTo>
                  <a:lnTo>
                    <a:pt x="66" y="56"/>
                  </a:lnTo>
                  <a:lnTo>
                    <a:pt x="67" y="56"/>
                  </a:lnTo>
                  <a:lnTo>
                    <a:pt x="69" y="57"/>
                  </a:lnTo>
                  <a:lnTo>
                    <a:pt x="70" y="57"/>
                  </a:lnTo>
                  <a:lnTo>
                    <a:pt x="73" y="57"/>
                  </a:lnTo>
                  <a:lnTo>
                    <a:pt x="75" y="59"/>
                  </a:lnTo>
                  <a:lnTo>
                    <a:pt x="76" y="59"/>
                  </a:lnTo>
                  <a:lnTo>
                    <a:pt x="77" y="61"/>
                  </a:lnTo>
                  <a:lnTo>
                    <a:pt x="80" y="61"/>
                  </a:lnTo>
                  <a:lnTo>
                    <a:pt x="82" y="61"/>
                  </a:lnTo>
                  <a:lnTo>
                    <a:pt x="83" y="61"/>
                  </a:lnTo>
                  <a:lnTo>
                    <a:pt x="86" y="52"/>
                  </a:lnTo>
                  <a:lnTo>
                    <a:pt x="85" y="52"/>
                  </a:lnTo>
                  <a:lnTo>
                    <a:pt x="83" y="51"/>
                  </a:lnTo>
                  <a:lnTo>
                    <a:pt x="82" y="51"/>
                  </a:lnTo>
                  <a:lnTo>
                    <a:pt x="80" y="51"/>
                  </a:lnTo>
                  <a:lnTo>
                    <a:pt x="79" y="51"/>
                  </a:lnTo>
                  <a:lnTo>
                    <a:pt x="77" y="49"/>
                  </a:lnTo>
                  <a:lnTo>
                    <a:pt x="76" y="49"/>
                  </a:lnTo>
                  <a:lnTo>
                    <a:pt x="75" y="49"/>
                  </a:lnTo>
                  <a:lnTo>
                    <a:pt x="73" y="49"/>
                  </a:lnTo>
                  <a:lnTo>
                    <a:pt x="73" y="47"/>
                  </a:lnTo>
                  <a:lnTo>
                    <a:pt x="72" y="47"/>
                  </a:lnTo>
                  <a:lnTo>
                    <a:pt x="70" y="47"/>
                  </a:lnTo>
                  <a:lnTo>
                    <a:pt x="69" y="47"/>
                  </a:lnTo>
                  <a:lnTo>
                    <a:pt x="69" y="45"/>
                  </a:lnTo>
                  <a:lnTo>
                    <a:pt x="67" y="45"/>
                  </a:lnTo>
                  <a:lnTo>
                    <a:pt x="66" y="45"/>
                  </a:lnTo>
                  <a:lnTo>
                    <a:pt x="65" y="44"/>
                  </a:lnTo>
                  <a:lnTo>
                    <a:pt x="63" y="44"/>
                  </a:lnTo>
                  <a:lnTo>
                    <a:pt x="62" y="42"/>
                  </a:lnTo>
                  <a:lnTo>
                    <a:pt x="60" y="42"/>
                  </a:lnTo>
                  <a:lnTo>
                    <a:pt x="59" y="42"/>
                  </a:lnTo>
                  <a:lnTo>
                    <a:pt x="59" y="40"/>
                  </a:lnTo>
                  <a:lnTo>
                    <a:pt x="57" y="40"/>
                  </a:lnTo>
                  <a:lnTo>
                    <a:pt x="56" y="38"/>
                  </a:lnTo>
                  <a:lnTo>
                    <a:pt x="55" y="38"/>
                  </a:lnTo>
                  <a:lnTo>
                    <a:pt x="53" y="38"/>
                  </a:lnTo>
                  <a:lnTo>
                    <a:pt x="53" y="37"/>
                  </a:lnTo>
                  <a:lnTo>
                    <a:pt x="52" y="37"/>
                  </a:lnTo>
                  <a:lnTo>
                    <a:pt x="50" y="35"/>
                  </a:lnTo>
                  <a:lnTo>
                    <a:pt x="49" y="35"/>
                  </a:lnTo>
                  <a:lnTo>
                    <a:pt x="47" y="33"/>
                  </a:lnTo>
                  <a:lnTo>
                    <a:pt x="46" y="32"/>
                  </a:lnTo>
                  <a:lnTo>
                    <a:pt x="45" y="32"/>
                  </a:lnTo>
                  <a:lnTo>
                    <a:pt x="43" y="30"/>
                  </a:lnTo>
                  <a:lnTo>
                    <a:pt x="40" y="28"/>
                  </a:lnTo>
                  <a:lnTo>
                    <a:pt x="39" y="28"/>
                  </a:lnTo>
                  <a:lnTo>
                    <a:pt x="37" y="26"/>
                  </a:lnTo>
                  <a:lnTo>
                    <a:pt x="36" y="25"/>
                  </a:lnTo>
                  <a:lnTo>
                    <a:pt x="35" y="23"/>
                  </a:lnTo>
                  <a:lnTo>
                    <a:pt x="32" y="21"/>
                  </a:lnTo>
                  <a:lnTo>
                    <a:pt x="32" y="19"/>
                  </a:lnTo>
                  <a:lnTo>
                    <a:pt x="30" y="19"/>
                  </a:lnTo>
                  <a:lnTo>
                    <a:pt x="29" y="18"/>
                  </a:lnTo>
                  <a:lnTo>
                    <a:pt x="30" y="18"/>
                  </a:lnTo>
                  <a:lnTo>
                    <a:pt x="32" y="18"/>
                  </a:lnTo>
                  <a:lnTo>
                    <a:pt x="35" y="19"/>
                  </a:lnTo>
                  <a:lnTo>
                    <a:pt x="36" y="19"/>
                  </a:lnTo>
                  <a:lnTo>
                    <a:pt x="37" y="19"/>
                  </a:lnTo>
                  <a:lnTo>
                    <a:pt x="39" y="19"/>
                  </a:lnTo>
                  <a:lnTo>
                    <a:pt x="40" y="19"/>
                  </a:lnTo>
                  <a:lnTo>
                    <a:pt x="42" y="19"/>
                  </a:lnTo>
                  <a:lnTo>
                    <a:pt x="43" y="19"/>
                  </a:lnTo>
                  <a:lnTo>
                    <a:pt x="46" y="19"/>
                  </a:lnTo>
                  <a:lnTo>
                    <a:pt x="47" y="19"/>
                  </a:lnTo>
                  <a:lnTo>
                    <a:pt x="49" y="21"/>
                  </a:lnTo>
                  <a:lnTo>
                    <a:pt x="50" y="21"/>
                  </a:lnTo>
                  <a:lnTo>
                    <a:pt x="52" y="21"/>
                  </a:lnTo>
                  <a:lnTo>
                    <a:pt x="53" y="21"/>
                  </a:lnTo>
                  <a:lnTo>
                    <a:pt x="55" y="21"/>
                  </a:lnTo>
                  <a:lnTo>
                    <a:pt x="56" y="21"/>
                  </a:lnTo>
                  <a:lnTo>
                    <a:pt x="57" y="21"/>
                  </a:lnTo>
                  <a:lnTo>
                    <a:pt x="59" y="21"/>
                  </a:lnTo>
                  <a:lnTo>
                    <a:pt x="60" y="21"/>
                  </a:lnTo>
                  <a:lnTo>
                    <a:pt x="62" y="21"/>
                  </a:lnTo>
                  <a:lnTo>
                    <a:pt x="63" y="21"/>
                  </a:lnTo>
                  <a:lnTo>
                    <a:pt x="65" y="21"/>
                  </a:lnTo>
                  <a:lnTo>
                    <a:pt x="66" y="21"/>
                  </a:lnTo>
                  <a:lnTo>
                    <a:pt x="67" y="21"/>
                  </a:lnTo>
                  <a:lnTo>
                    <a:pt x="69" y="21"/>
                  </a:lnTo>
                  <a:lnTo>
                    <a:pt x="70" y="21"/>
                  </a:lnTo>
                  <a:lnTo>
                    <a:pt x="72" y="21"/>
                  </a:lnTo>
                  <a:lnTo>
                    <a:pt x="73" y="21"/>
                  </a:lnTo>
                  <a:lnTo>
                    <a:pt x="75" y="21"/>
                  </a:lnTo>
                  <a:lnTo>
                    <a:pt x="76" y="21"/>
                  </a:lnTo>
                  <a:lnTo>
                    <a:pt x="77" y="21"/>
                  </a:lnTo>
                  <a:lnTo>
                    <a:pt x="79" y="21"/>
                  </a:lnTo>
                  <a:lnTo>
                    <a:pt x="80" y="21"/>
                  </a:lnTo>
                  <a:lnTo>
                    <a:pt x="82" y="21"/>
                  </a:lnTo>
                  <a:lnTo>
                    <a:pt x="83" y="21"/>
                  </a:lnTo>
                  <a:lnTo>
                    <a:pt x="85" y="21"/>
                  </a:lnTo>
                  <a:lnTo>
                    <a:pt x="86" y="21"/>
                  </a:lnTo>
                  <a:lnTo>
                    <a:pt x="87" y="21"/>
                  </a:lnTo>
                  <a:lnTo>
                    <a:pt x="89" y="2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5" name="Freeform 78"/>
            <p:cNvSpPr>
              <a:spLocks/>
            </p:cNvSpPr>
            <p:nvPr/>
          </p:nvSpPr>
          <p:spPr bwMode="auto">
            <a:xfrm>
              <a:off x="312" y="1012"/>
              <a:ext cx="94" cy="64"/>
            </a:xfrm>
            <a:custGeom>
              <a:avLst/>
              <a:gdLst>
                <a:gd name="T0" fmla="*/ 89 w 94"/>
                <a:gd name="T1" fmla="*/ 45 h 64"/>
                <a:gd name="T2" fmla="*/ 84 w 94"/>
                <a:gd name="T3" fmla="*/ 46 h 64"/>
                <a:gd name="T4" fmla="*/ 80 w 94"/>
                <a:gd name="T5" fmla="*/ 48 h 64"/>
                <a:gd name="T6" fmla="*/ 76 w 94"/>
                <a:gd name="T7" fmla="*/ 48 h 64"/>
                <a:gd name="T8" fmla="*/ 73 w 94"/>
                <a:gd name="T9" fmla="*/ 50 h 64"/>
                <a:gd name="T10" fmla="*/ 69 w 94"/>
                <a:gd name="T11" fmla="*/ 50 h 64"/>
                <a:gd name="T12" fmla="*/ 66 w 94"/>
                <a:gd name="T13" fmla="*/ 52 h 64"/>
                <a:gd name="T14" fmla="*/ 62 w 94"/>
                <a:gd name="T15" fmla="*/ 52 h 64"/>
                <a:gd name="T16" fmla="*/ 57 w 94"/>
                <a:gd name="T17" fmla="*/ 53 h 64"/>
                <a:gd name="T18" fmla="*/ 53 w 94"/>
                <a:gd name="T19" fmla="*/ 53 h 64"/>
                <a:gd name="T20" fmla="*/ 49 w 94"/>
                <a:gd name="T21" fmla="*/ 53 h 64"/>
                <a:gd name="T22" fmla="*/ 44 w 94"/>
                <a:gd name="T23" fmla="*/ 53 h 64"/>
                <a:gd name="T24" fmla="*/ 40 w 94"/>
                <a:gd name="T25" fmla="*/ 53 h 64"/>
                <a:gd name="T26" fmla="*/ 36 w 94"/>
                <a:gd name="T27" fmla="*/ 52 h 64"/>
                <a:gd name="T28" fmla="*/ 32 w 94"/>
                <a:gd name="T29" fmla="*/ 52 h 64"/>
                <a:gd name="T30" fmla="*/ 27 w 94"/>
                <a:gd name="T31" fmla="*/ 52 h 64"/>
                <a:gd name="T32" fmla="*/ 32 w 94"/>
                <a:gd name="T33" fmla="*/ 48 h 64"/>
                <a:gd name="T34" fmla="*/ 36 w 94"/>
                <a:gd name="T35" fmla="*/ 45 h 64"/>
                <a:gd name="T36" fmla="*/ 40 w 94"/>
                <a:gd name="T37" fmla="*/ 41 h 64"/>
                <a:gd name="T38" fmla="*/ 44 w 94"/>
                <a:gd name="T39" fmla="*/ 38 h 64"/>
                <a:gd name="T40" fmla="*/ 49 w 94"/>
                <a:gd name="T41" fmla="*/ 35 h 64"/>
                <a:gd name="T42" fmla="*/ 53 w 94"/>
                <a:gd name="T43" fmla="*/ 31 h 64"/>
                <a:gd name="T44" fmla="*/ 56 w 94"/>
                <a:gd name="T45" fmla="*/ 28 h 64"/>
                <a:gd name="T46" fmla="*/ 60 w 94"/>
                <a:gd name="T47" fmla="*/ 24 h 64"/>
                <a:gd name="T48" fmla="*/ 64 w 94"/>
                <a:gd name="T49" fmla="*/ 19 h 64"/>
                <a:gd name="T50" fmla="*/ 69 w 94"/>
                <a:gd name="T51" fmla="*/ 16 h 64"/>
                <a:gd name="T52" fmla="*/ 73 w 94"/>
                <a:gd name="T53" fmla="*/ 11 h 64"/>
                <a:gd name="T54" fmla="*/ 76 w 94"/>
                <a:gd name="T55" fmla="*/ 7 h 64"/>
                <a:gd name="T56" fmla="*/ 67 w 94"/>
                <a:gd name="T57" fmla="*/ 2 h 64"/>
                <a:gd name="T58" fmla="*/ 64 w 94"/>
                <a:gd name="T59" fmla="*/ 5 h 64"/>
                <a:gd name="T60" fmla="*/ 62 w 94"/>
                <a:gd name="T61" fmla="*/ 11 h 64"/>
                <a:gd name="T62" fmla="*/ 56 w 94"/>
                <a:gd name="T63" fmla="*/ 14 h 64"/>
                <a:gd name="T64" fmla="*/ 53 w 94"/>
                <a:gd name="T65" fmla="*/ 17 h 64"/>
                <a:gd name="T66" fmla="*/ 50 w 94"/>
                <a:gd name="T67" fmla="*/ 21 h 64"/>
                <a:gd name="T68" fmla="*/ 46 w 94"/>
                <a:gd name="T69" fmla="*/ 24 h 64"/>
                <a:gd name="T70" fmla="*/ 42 w 94"/>
                <a:gd name="T71" fmla="*/ 28 h 64"/>
                <a:gd name="T72" fmla="*/ 37 w 94"/>
                <a:gd name="T73" fmla="*/ 31 h 64"/>
                <a:gd name="T74" fmla="*/ 34 w 94"/>
                <a:gd name="T75" fmla="*/ 35 h 64"/>
                <a:gd name="T76" fmla="*/ 30 w 94"/>
                <a:gd name="T77" fmla="*/ 38 h 64"/>
                <a:gd name="T78" fmla="*/ 26 w 94"/>
                <a:gd name="T79" fmla="*/ 40 h 64"/>
                <a:gd name="T80" fmla="*/ 22 w 94"/>
                <a:gd name="T81" fmla="*/ 43 h 64"/>
                <a:gd name="T82" fmla="*/ 17 w 94"/>
                <a:gd name="T83" fmla="*/ 46 h 64"/>
                <a:gd name="T84" fmla="*/ 13 w 94"/>
                <a:gd name="T85" fmla="*/ 50 h 64"/>
                <a:gd name="T86" fmla="*/ 13 w 94"/>
                <a:gd name="T87" fmla="*/ 60 h 64"/>
                <a:gd name="T88" fmla="*/ 17 w 94"/>
                <a:gd name="T89" fmla="*/ 60 h 64"/>
                <a:gd name="T90" fmla="*/ 20 w 94"/>
                <a:gd name="T91" fmla="*/ 62 h 64"/>
                <a:gd name="T92" fmla="*/ 24 w 94"/>
                <a:gd name="T93" fmla="*/ 62 h 64"/>
                <a:gd name="T94" fmla="*/ 29 w 94"/>
                <a:gd name="T95" fmla="*/ 62 h 64"/>
                <a:gd name="T96" fmla="*/ 33 w 94"/>
                <a:gd name="T97" fmla="*/ 62 h 64"/>
                <a:gd name="T98" fmla="*/ 37 w 94"/>
                <a:gd name="T99" fmla="*/ 62 h 64"/>
                <a:gd name="T100" fmla="*/ 42 w 94"/>
                <a:gd name="T101" fmla="*/ 64 h 64"/>
                <a:gd name="T102" fmla="*/ 46 w 94"/>
                <a:gd name="T103" fmla="*/ 64 h 64"/>
                <a:gd name="T104" fmla="*/ 52 w 94"/>
                <a:gd name="T105" fmla="*/ 62 h 64"/>
                <a:gd name="T106" fmla="*/ 56 w 94"/>
                <a:gd name="T107" fmla="*/ 62 h 64"/>
                <a:gd name="T108" fmla="*/ 62 w 94"/>
                <a:gd name="T109" fmla="*/ 62 h 64"/>
                <a:gd name="T110" fmla="*/ 66 w 94"/>
                <a:gd name="T111" fmla="*/ 62 h 64"/>
                <a:gd name="T112" fmla="*/ 72 w 94"/>
                <a:gd name="T113" fmla="*/ 60 h 64"/>
                <a:gd name="T114" fmla="*/ 76 w 94"/>
                <a:gd name="T115" fmla="*/ 58 h 64"/>
                <a:gd name="T116" fmla="*/ 82 w 94"/>
                <a:gd name="T117" fmla="*/ 57 h 64"/>
                <a:gd name="T118" fmla="*/ 86 w 94"/>
                <a:gd name="T119" fmla="*/ 55 h 64"/>
                <a:gd name="T120" fmla="*/ 92 w 94"/>
                <a:gd name="T121" fmla="*/ 53 h 64"/>
                <a:gd name="T122" fmla="*/ 92 w 94"/>
                <a:gd name="T123"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 h="64">
                  <a:moveTo>
                    <a:pt x="92" y="43"/>
                  </a:moveTo>
                  <a:lnTo>
                    <a:pt x="90" y="43"/>
                  </a:lnTo>
                  <a:lnTo>
                    <a:pt x="89" y="45"/>
                  </a:lnTo>
                  <a:lnTo>
                    <a:pt x="87" y="45"/>
                  </a:lnTo>
                  <a:lnTo>
                    <a:pt x="86" y="45"/>
                  </a:lnTo>
                  <a:lnTo>
                    <a:pt x="84" y="46"/>
                  </a:lnTo>
                  <a:lnTo>
                    <a:pt x="83" y="46"/>
                  </a:lnTo>
                  <a:lnTo>
                    <a:pt x="82" y="46"/>
                  </a:lnTo>
                  <a:lnTo>
                    <a:pt x="80" y="48"/>
                  </a:lnTo>
                  <a:lnTo>
                    <a:pt x="79" y="48"/>
                  </a:lnTo>
                  <a:lnTo>
                    <a:pt x="77" y="48"/>
                  </a:lnTo>
                  <a:lnTo>
                    <a:pt x="76" y="48"/>
                  </a:lnTo>
                  <a:lnTo>
                    <a:pt x="74" y="48"/>
                  </a:lnTo>
                  <a:lnTo>
                    <a:pt x="74" y="50"/>
                  </a:lnTo>
                  <a:lnTo>
                    <a:pt x="73" y="50"/>
                  </a:lnTo>
                  <a:lnTo>
                    <a:pt x="72" y="50"/>
                  </a:lnTo>
                  <a:lnTo>
                    <a:pt x="70" y="50"/>
                  </a:lnTo>
                  <a:lnTo>
                    <a:pt x="69" y="50"/>
                  </a:lnTo>
                  <a:lnTo>
                    <a:pt x="67" y="50"/>
                  </a:lnTo>
                  <a:lnTo>
                    <a:pt x="66" y="50"/>
                  </a:lnTo>
                  <a:lnTo>
                    <a:pt x="66" y="52"/>
                  </a:lnTo>
                  <a:lnTo>
                    <a:pt x="64" y="52"/>
                  </a:lnTo>
                  <a:lnTo>
                    <a:pt x="63" y="52"/>
                  </a:lnTo>
                  <a:lnTo>
                    <a:pt x="62" y="52"/>
                  </a:lnTo>
                  <a:lnTo>
                    <a:pt x="60" y="52"/>
                  </a:lnTo>
                  <a:lnTo>
                    <a:pt x="59" y="52"/>
                  </a:lnTo>
                  <a:lnTo>
                    <a:pt x="57" y="53"/>
                  </a:lnTo>
                  <a:lnTo>
                    <a:pt x="56" y="53"/>
                  </a:lnTo>
                  <a:lnTo>
                    <a:pt x="54" y="53"/>
                  </a:lnTo>
                  <a:lnTo>
                    <a:pt x="53" y="53"/>
                  </a:lnTo>
                  <a:lnTo>
                    <a:pt x="52" y="53"/>
                  </a:lnTo>
                  <a:lnTo>
                    <a:pt x="50" y="53"/>
                  </a:lnTo>
                  <a:lnTo>
                    <a:pt x="49" y="53"/>
                  </a:lnTo>
                  <a:lnTo>
                    <a:pt x="47" y="53"/>
                  </a:lnTo>
                  <a:lnTo>
                    <a:pt x="46" y="53"/>
                  </a:lnTo>
                  <a:lnTo>
                    <a:pt x="44" y="53"/>
                  </a:lnTo>
                  <a:lnTo>
                    <a:pt x="43" y="53"/>
                  </a:lnTo>
                  <a:lnTo>
                    <a:pt x="42" y="53"/>
                  </a:lnTo>
                  <a:lnTo>
                    <a:pt x="40" y="53"/>
                  </a:lnTo>
                  <a:lnTo>
                    <a:pt x="39" y="53"/>
                  </a:lnTo>
                  <a:lnTo>
                    <a:pt x="37" y="53"/>
                  </a:lnTo>
                  <a:lnTo>
                    <a:pt x="36" y="52"/>
                  </a:lnTo>
                  <a:lnTo>
                    <a:pt x="34" y="52"/>
                  </a:lnTo>
                  <a:lnTo>
                    <a:pt x="33" y="52"/>
                  </a:lnTo>
                  <a:lnTo>
                    <a:pt x="32" y="52"/>
                  </a:lnTo>
                  <a:lnTo>
                    <a:pt x="30" y="52"/>
                  </a:lnTo>
                  <a:lnTo>
                    <a:pt x="29" y="52"/>
                  </a:lnTo>
                  <a:lnTo>
                    <a:pt x="27" y="52"/>
                  </a:lnTo>
                  <a:lnTo>
                    <a:pt x="29" y="50"/>
                  </a:lnTo>
                  <a:lnTo>
                    <a:pt x="30" y="50"/>
                  </a:lnTo>
                  <a:lnTo>
                    <a:pt x="32" y="48"/>
                  </a:lnTo>
                  <a:lnTo>
                    <a:pt x="33" y="46"/>
                  </a:lnTo>
                  <a:lnTo>
                    <a:pt x="34" y="46"/>
                  </a:lnTo>
                  <a:lnTo>
                    <a:pt x="36" y="45"/>
                  </a:lnTo>
                  <a:lnTo>
                    <a:pt x="37" y="45"/>
                  </a:lnTo>
                  <a:lnTo>
                    <a:pt x="39" y="43"/>
                  </a:lnTo>
                  <a:lnTo>
                    <a:pt x="40" y="41"/>
                  </a:lnTo>
                  <a:lnTo>
                    <a:pt x="42" y="40"/>
                  </a:lnTo>
                  <a:lnTo>
                    <a:pt x="43" y="40"/>
                  </a:lnTo>
                  <a:lnTo>
                    <a:pt x="44" y="38"/>
                  </a:lnTo>
                  <a:lnTo>
                    <a:pt x="46" y="36"/>
                  </a:lnTo>
                  <a:lnTo>
                    <a:pt x="47" y="36"/>
                  </a:lnTo>
                  <a:lnTo>
                    <a:pt x="49" y="35"/>
                  </a:lnTo>
                  <a:lnTo>
                    <a:pt x="50" y="33"/>
                  </a:lnTo>
                  <a:lnTo>
                    <a:pt x="52" y="33"/>
                  </a:lnTo>
                  <a:lnTo>
                    <a:pt x="53" y="31"/>
                  </a:lnTo>
                  <a:lnTo>
                    <a:pt x="53" y="29"/>
                  </a:lnTo>
                  <a:lnTo>
                    <a:pt x="54" y="29"/>
                  </a:lnTo>
                  <a:lnTo>
                    <a:pt x="56" y="28"/>
                  </a:lnTo>
                  <a:lnTo>
                    <a:pt x="57" y="28"/>
                  </a:lnTo>
                  <a:lnTo>
                    <a:pt x="59" y="26"/>
                  </a:lnTo>
                  <a:lnTo>
                    <a:pt x="60" y="24"/>
                  </a:lnTo>
                  <a:lnTo>
                    <a:pt x="62" y="23"/>
                  </a:lnTo>
                  <a:lnTo>
                    <a:pt x="63" y="21"/>
                  </a:lnTo>
                  <a:lnTo>
                    <a:pt x="64" y="19"/>
                  </a:lnTo>
                  <a:lnTo>
                    <a:pt x="66" y="19"/>
                  </a:lnTo>
                  <a:lnTo>
                    <a:pt x="67" y="17"/>
                  </a:lnTo>
                  <a:lnTo>
                    <a:pt x="69" y="16"/>
                  </a:lnTo>
                  <a:lnTo>
                    <a:pt x="70" y="14"/>
                  </a:lnTo>
                  <a:lnTo>
                    <a:pt x="72" y="12"/>
                  </a:lnTo>
                  <a:lnTo>
                    <a:pt x="73" y="11"/>
                  </a:lnTo>
                  <a:lnTo>
                    <a:pt x="74" y="9"/>
                  </a:lnTo>
                  <a:lnTo>
                    <a:pt x="76" y="9"/>
                  </a:lnTo>
                  <a:lnTo>
                    <a:pt x="76" y="7"/>
                  </a:lnTo>
                  <a:lnTo>
                    <a:pt x="70" y="0"/>
                  </a:lnTo>
                  <a:lnTo>
                    <a:pt x="69" y="2"/>
                  </a:lnTo>
                  <a:lnTo>
                    <a:pt x="67" y="2"/>
                  </a:lnTo>
                  <a:lnTo>
                    <a:pt x="67" y="4"/>
                  </a:lnTo>
                  <a:lnTo>
                    <a:pt x="66" y="5"/>
                  </a:lnTo>
                  <a:lnTo>
                    <a:pt x="64" y="5"/>
                  </a:lnTo>
                  <a:lnTo>
                    <a:pt x="63" y="7"/>
                  </a:lnTo>
                  <a:lnTo>
                    <a:pt x="63" y="9"/>
                  </a:lnTo>
                  <a:lnTo>
                    <a:pt x="62" y="11"/>
                  </a:lnTo>
                  <a:lnTo>
                    <a:pt x="60" y="11"/>
                  </a:lnTo>
                  <a:lnTo>
                    <a:pt x="59" y="12"/>
                  </a:lnTo>
                  <a:lnTo>
                    <a:pt x="56" y="14"/>
                  </a:lnTo>
                  <a:lnTo>
                    <a:pt x="56" y="16"/>
                  </a:lnTo>
                  <a:lnTo>
                    <a:pt x="54" y="16"/>
                  </a:lnTo>
                  <a:lnTo>
                    <a:pt x="53" y="17"/>
                  </a:lnTo>
                  <a:lnTo>
                    <a:pt x="53" y="19"/>
                  </a:lnTo>
                  <a:lnTo>
                    <a:pt x="52" y="19"/>
                  </a:lnTo>
                  <a:lnTo>
                    <a:pt x="50" y="21"/>
                  </a:lnTo>
                  <a:lnTo>
                    <a:pt x="49" y="23"/>
                  </a:lnTo>
                  <a:lnTo>
                    <a:pt x="47" y="23"/>
                  </a:lnTo>
                  <a:lnTo>
                    <a:pt x="46" y="24"/>
                  </a:lnTo>
                  <a:lnTo>
                    <a:pt x="44" y="26"/>
                  </a:lnTo>
                  <a:lnTo>
                    <a:pt x="43" y="28"/>
                  </a:lnTo>
                  <a:lnTo>
                    <a:pt x="42" y="28"/>
                  </a:lnTo>
                  <a:lnTo>
                    <a:pt x="40" y="29"/>
                  </a:lnTo>
                  <a:lnTo>
                    <a:pt x="39" y="29"/>
                  </a:lnTo>
                  <a:lnTo>
                    <a:pt x="37" y="31"/>
                  </a:lnTo>
                  <a:lnTo>
                    <a:pt x="37" y="33"/>
                  </a:lnTo>
                  <a:lnTo>
                    <a:pt x="36" y="33"/>
                  </a:lnTo>
                  <a:lnTo>
                    <a:pt x="34" y="35"/>
                  </a:lnTo>
                  <a:lnTo>
                    <a:pt x="33" y="35"/>
                  </a:lnTo>
                  <a:lnTo>
                    <a:pt x="32" y="36"/>
                  </a:lnTo>
                  <a:lnTo>
                    <a:pt x="30" y="38"/>
                  </a:lnTo>
                  <a:lnTo>
                    <a:pt x="29" y="38"/>
                  </a:lnTo>
                  <a:lnTo>
                    <a:pt x="27" y="40"/>
                  </a:lnTo>
                  <a:lnTo>
                    <a:pt x="26" y="40"/>
                  </a:lnTo>
                  <a:lnTo>
                    <a:pt x="24" y="41"/>
                  </a:lnTo>
                  <a:lnTo>
                    <a:pt x="23" y="43"/>
                  </a:lnTo>
                  <a:lnTo>
                    <a:pt x="22" y="43"/>
                  </a:lnTo>
                  <a:lnTo>
                    <a:pt x="20" y="45"/>
                  </a:lnTo>
                  <a:lnTo>
                    <a:pt x="19" y="45"/>
                  </a:lnTo>
                  <a:lnTo>
                    <a:pt x="17" y="46"/>
                  </a:lnTo>
                  <a:lnTo>
                    <a:pt x="16" y="48"/>
                  </a:lnTo>
                  <a:lnTo>
                    <a:pt x="14" y="48"/>
                  </a:lnTo>
                  <a:lnTo>
                    <a:pt x="13" y="50"/>
                  </a:lnTo>
                  <a:lnTo>
                    <a:pt x="12" y="50"/>
                  </a:lnTo>
                  <a:lnTo>
                    <a:pt x="0" y="57"/>
                  </a:lnTo>
                  <a:lnTo>
                    <a:pt x="13" y="60"/>
                  </a:lnTo>
                  <a:lnTo>
                    <a:pt x="14" y="60"/>
                  </a:lnTo>
                  <a:lnTo>
                    <a:pt x="16" y="60"/>
                  </a:lnTo>
                  <a:lnTo>
                    <a:pt x="17" y="60"/>
                  </a:lnTo>
                  <a:lnTo>
                    <a:pt x="19" y="60"/>
                  </a:lnTo>
                  <a:lnTo>
                    <a:pt x="20" y="60"/>
                  </a:lnTo>
                  <a:lnTo>
                    <a:pt x="20" y="62"/>
                  </a:lnTo>
                  <a:lnTo>
                    <a:pt x="22" y="62"/>
                  </a:lnTo>
                  <a:lnTo>
                    <a:pt x="23" y="62"/>
                  </a:lnTo>
                  <a:lnTo>
                    <a:pt x="24" y="62"/>
                  </a:lnTo>
                  <a:lnTo>
                    <a:pt x="26" y="62"/>
                  </a:lnTo>
                  <a:lnTo>
                    <a:pt x="27" y="62"/>
                  </a:lnTo>
                  <a:lnTo>
                    <a:pt x="29" y="62"/>
                  </a:lnTo>
                  <a:lnTo>
                    <a:pt x="30" y="62"/>
                  </a:lnTo>
                  <a:lnTo>
                    <a:pt x="32" y="62"/>
                  </a:lnTo>
                  <a:lnTo>
                    <a:pt x="33" y="62"/>
                  </a:lnTo>
                  <a:lnTo>
                    <a:pt x="34" y="62"/>
                  </a:lnTo>
                  <a:lnTo>
                    <a:pt x="36" y="62"/>
                  </a:lnTo>
                  <a:lnTo>
                    <a:pt x="37" y="62"/>
                  </a:lnTo>
                  <a:lnTo>
                    <a:pt x="39" y="64"/>
                  </a:lnTo>
                  <a:lnTo>
                    <a:pt x="40" y="64"/>
                  </a:lnTo>
                  <a:lnTo>
                    <a:pt x="42" y="64"/>
                  </a:lnTo>
                  <a:lnTo>
                    <a:pt x="43" y="64"/>
                  </a:lnTo>
                  <a:lnTo>
                    <a:pt x="44" y="64"/>
                  </a:lnTo>
                  <a:lnTo>
                    <a:pt x="46" y="64"/>
                  </a:lnTo>
                  <a:lnTo>
                    <a:pt x="47" y="64"/>
                  </a:lnTo>
                  <a:lnTo>
                    <a:pt x="50" y="62"/>
                  </a:lnTo>
                  <a:lnTo>
                    <a:pt x="52" y="62"/>
                  </a:lnTo>
                  <a:lnTo>
                    <a:pt x="53" y="62"/>
                  </a:lnTo>
                  <a:lnTo>
                    <a:pt x="54" y="62"/>
                  </a:lnTo>
                  <a:lnTo>
                    <a:pt x="56" y="62"/>
                  </a:lnTo>
                  <a:lnTo>
                    <a:pt x="57" y="62"/>
                  </a:lnTo>
                  <a:lnTo>
                    <a:pt x="59" y="62"/>
                  </a:lnTo>
                  <a:lnTo>
                    <a:pt x="62" y="62"/>
                  </a:lnTo>
                  <a:lnTo>
                    <a:pt x="63" y="62"/>
                  </a:lnTo>
                  <a:lnTo>
                    <a:pt x="64" y="62"/>
                  </a:lnTo>
                  <a:lnTo>
                    <a:pt x="66" y="62"/>
                  </a:lnTo>
                  <a:lnTo>
                    <a:pt x="67" y="60"/>
                  </a:lnTo>
                  <a:lnTo>
                    <a:pt x="70" y="60"/>
                  </a:lnTo>
                  <a:lnTo>
                    <a:pt x="72" y="60"/>
                  </a:lnTo>
                  <a:lnTo>
                    <a:pt x="73" y="60"/>
                  </a:lnTo>
                  <a:lnTo>
                    <a:pt x="74" y="58"/>
                  </a:lnTo>
                  <a:lnTo>
                    <a:pt x="76" y="58"/>
                  </a:lnTo>
                  <a:lnTo>
                    <a:pt x="79" y="58"/>
                  </a:lnTo>
                  <a:lnTo>
                    <a:pt x="80" y="58"/>
                  </a:lnTo>
                  <a:lnTo>
                    <a:pt x="82" y="57"/>
                  </a:lnTo>
                  <a:lnTo>
                    <a:pt x="83" y="57"/>
                  </a:lnTo>
                  <a:lnTo>
                    <a:pt x="84" y="57"/>
                  </a:lnTo>
                  <a:lnTo>
                    <a:pt x="86" y="55"/>
                  </a:lnTo>
                  <a:lnTo>
                    <a:pt x="89" y="55"/>
                  </a:lnTo>
                  <a:lnTo>
                    <a:pt x="90" y="53"/>
                  </a:lnTo>
                  <a:lnTo>
                    <a:pt x="92" y="53"/>
                  </a:lnTo>
                  <a:lnTo>
                    <a:pt x="93" y="53"/>
                  </a:lnTo>
                  <a:lnTo>
                    <a:pt x="94" y="52"/>
                  </a:lnTo>
                  <a:lnTo>
                    <a:pt x="92"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6" name="Freeform 79"/>
            <p:cNvSpPr>
              <a:spLocks/>
            </p:cNvSpPr>
            <p:nvPr/>
          </p:nvSpPr>
          <p:spPr bwMode="auto">
            <a:xfrm>
              <a:off x="396" y="1088"/>
              <a:ext cx="82" cy="117"/>
            </a:xfrm>
            <a:custGeom>
              <a:avLst/>
              <a:gdLst>
                <a:gd name="T0" fmla="*/ 72 w 82"/>
                <a:gd name="T1" fmla="*/ 20 h 117"/>
                <a:gd name="T2" fmla="*/ 69 w 82"/>
                <a:gd name="T3" fmla="*/ 26 h 117"/>
                <a:gd name="T4" fmla="*/ 64 w 82"/>
                <a:gd name="T5" fmla="*/ 31 h 117"/>
                <a:gd name="T6" fmla="*/ 62 w 82"/>
                <a:gd name="T7" fmla="*/ 36 h 117"/>
                <a:gd name="T8" fmla="*/ 57 w 82"/>
                <a:gd name="T9" fmla="*/ 41 h 117"/>
                <a:gd name="T10" fmla="*/ 54 w 82"/>
                <a:gd name="T11" fmla="*/ 46 h 117"/>
                <a:gd name="T12" fmla="*/ 50 w 82"/>
                <a:gd name="T13" fmla="*/ 51 h 117"/>
                <a:gd name="T14" fmla="*/ 44 w 82"/>
                <a:gd name="T15" fmla="*/ 58 h 117"/>
                <a:gd name="T16" fmla="*/ 40 w 82"/>
                <a:gd name="T17" fmla="*/ 63 h 117"/>
                <a:gd name="T18" fmla="*/ 36 w 82"/>
                <a:gd name="T19" fmla="*/ 69 h 117"/>
                <a:gd name="T20" fmla="*/ 30 w 82"/>
                <a:gd name="T21" fmla="*/ 76 h 117"/>
                <a:gd name="T22" fmla="*/ 23 w 82"/>
                <a:gd name="T23" fmla="*/ 82 h 117"/>
                <a:gd name="T24" fmla="*/ 20 w 82"/>
                <a:gd name="T25" fmla="*/ 82 h 117"/>
                <a:gd name="T26" fmla="*/ 22 w 82"/>
                <a:gd name="T27" fmla="*/ 76 h 117"/>
                <a:gd name="T28" fmla="*/ 24 w 82"/>
                <a:gd name="T29" fmla="*/ 69 h 117"/>
                <a:gd name="T30" fmla="*/ 26 w 82"/>
                <a:gd name="T31" fmla="*/ 62 h 117"/>
                <a:gd name="T32" fmla="*/ 27 w 82"/>
                <a:gd name="T33" fmla="*/ 55 h 117"/>
                <a:gd name="T34" fmla="*/ 30 w 82"/>
                <a:gd name="T35" fmla="*/ 48 h 117"/>
                <a:gd name="T36" fmla="*/ 32 w 82"/>
                <a:gd name="T37" fmla="*/ 41 h 117"/>
                <a:gd name="T38" fmla="*/ 33 w 82"/>
                <a:gd name="T39" fmla="*/ 34 h 117"/>
                <a:gd name="T40" fmla="*/ 34 w 82"/>
                <a:gd name="T41" fmla="*/ 27 h 117"/>
                <a:gd name="T42" fmla="*/ 36 w 82"/>
                <a:gd name="T43" fmla="*/ 20 h 117"/>
                <a:gd name="T44" fmla="*/ 37 w 82"/>
                <a:gd name="T45" fmla="*/ 14 h 117"/>
                <a:gd name="T46" fmla="*/ 39 w 82"/>
                <a:gd name="T47" fmla="*/ 8 h 117"/>
                <a:gd name="T48" fmla="*/ 40 w 82"/>
                <a:gd name="T49" fmla="*/ 2 h 117"/>
                <a:gd name="T50" fmla="*/ 32 w 82"/>
                <a:gd name="T51" fmla="*/ 3 h 117"/>
                <a:gd name="T52" fmla="*/ 30 w 82"/>
                <a:gd name="T53" fmla="*/ 10 h 117"/>
                <a:gd name="T54" fmla="*/ 29 w 82"/>
                <a:gd name="T55" fmla="*/ 17 h 117"/>
                <a:gd name="T56" fmla="*/ 26 w 82"/>
                <a:gd name="T57" fmla="*/ 22 h 117"/>
                <a:gd name="T58" fmla="*/ 24 w 82"/>
                <a:gd name="T59" fmla="*/ 31 h 117"/>
                <a:gd name="T60" fmla="*/ 23 w 82"/>
                <a:gd name="T61" fmla="*/ 38 h 117"/>
                <a:gd name="T62" fmla="*/ 22 w 82"/>
                <a:gd name="T63" fmla="*/ 46 h 117"/>
                <a:gd name="T64" fmla="*/ 19 w 82"/>
                <a:gd name="T65" fmla="*/ 55 h 117"/>
                <a:gd name="T66" fmla="*/ 17 w 82"/>
                <a:gd name="T67" fmla="*/ 62 h 117"/>
                <a:gd name="T68" fmla="*/ 14 w 82"/>
                <a:gd name="T69" fmla="*/ 70 h 117"/>
                <a:gd name="T70" fmla="*/ 12 w 82"/>
                <a:gd name="T71" fmla="*/ 79 h 117"/>
                <a:gd name="T72" fmla="*/ 10 w 82"/>
                <a:gd name="T73" fmla="*/ 88 h 117"/>
                <a:gd name="T74" fmla="*/ 7 w 82"/>
                <a:gd name="T75" fmla="*/ 94 h 117"/>
                <a:gd name="T76" fmla="*/ 0 w 82"/>
                <a:gd name="T77" fmla="*/ 117 h 117"/>
                <a:gd name="T78" fmla="*/ 14 w 82"/>
                <a:gd name="T79" fmla="*/ 103 h 117"/>
                <a:gd name="T80" fmla="*/ 20 w 82"/>
                <a:gd name="T81" fmla="*/ 98 h 117"/>
                <a:gd name="T82" fmla="*/ 24 w 82"/>
                <a:gd name="T83" fmla="*/ 94 h 117"/>
                <a:gd name="T84" fmla="*/ 30 w 82"/>
                <a:gd name="T85" fmla="*/ 89 h 117"/>
                <a:gd name="T86" fmla="*/ 34 w 82"/>
                <a:gd name="T87" fmla="*/ 84 h 117"/>
                <a:gd name="T88" fmla="*/ 40 w 82"/>
                <a:gd name="T89" fmla="*/ 79 h 117"/>
                <a:gd name="T90" fmla="*/ 46 w 82"/>
                <a:gd name="T91" fmla="*/ 72 h 117"/>
                <a:gd name="T92" fmla="*/ 52 w 82"/>
                <a:gd name="T93" fmla="*/ 65 h 117"/>
                <a:gd name="T94" fmla="*/ 56 w 82"/>
                <a:gd name="T95" fmla="*/ 58 h 117"/>
                <a:gd name="T96" fmla="*/ 63 w 82"/>
                <a:gd name="T97" fmla="*/ 50 h 117"/>
                <a:gd name="T98" fmla="*/ 67 w 82"/>
                <a:gd name="T99" fmla="*/ 43 h 117"/>
                <a:gd name="T100" fmla="*/ 74 w 82"/>
                <a:gd name="T101" fmla="*/ 34 h 117"/>
                <a:gd name="T102" fmla="*/ 79 w 82"/>
                <a:gd name="T103"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17">
                  <a:moveTo>
                    <a:pt x="74" y="17"/>
                  </a:moveTo>
                  <a:lnTo>
                    <a:pt x="74" y="17"/>
                  </a:lnTo>
                  <a:lnTo>
                    <a:pt x="73" y="19"/>
                  </a:lnTo>
                  <a:lnTo>
                    <a:pt x="72" y="20"/>
                  </a:lnTo>
                  <a:lnTo>
                    <a:pt x="72" y="22"/>
                  </a:lnTo>
                  <a:lnTo>
                    <a:pt x="70" y="22"/>
                  </a:lnTo>
                  <a:lnTo>
                    <a:pt x="70" y="24"/>
                  </a:lnTo>
                  <a:lnTo>
                    <a:pt x="69" y="26"/>
                  </a:lnTo>
                  <a:lnTo>
                    <a:pt x="67" y="27"/>
                  </a:lnTo>
                  <a:lnTo>
                    <a:pt x="67" y="29"/>
                  </a:lnTo>
                  <a:lnTo>
                    <a:pt x="66" y="29"/>
                  </a:lnTo>
                  <a:lnTo>
                    <a:pt x="64" y="31"/>
                  </a:lnTo>
                  <a:lnTo>
                    <a:pt x="64" y="32"/>
                  </a:lnTo>
                  <a:lnTo>
                    <a:pt x="63" y="34"/>
                  </a:lnTo>
                  <a:lnTo>
                    <a:pt x="63" y="36"/>
                  </a:lnTo>
                  <a:lnTo>
                    <a:pt x="62" y="36"/>
                  </a:lnTo>
                  <a:lnTo>
                    <a:pt x="60" y="38"/>
                  </a:lnTo>
                  <a:lnTo>
                    <a:pt x="60" y="39"/>
                  </a:lnTo>
                  <a:lnTo>
                    <a:pt x="59" y="41"/>
                  </a:lnTo>
                  <a:lnTo>
                    <a:pt x="57" y="41"/>
                  </a:lnTo>
                  <a:lnTo>
                    <a:pt x="57" y="43"/>
                  </a:lnTo>
                  <a:lnTo>
                    <a:pt x="56" y="45"/>
                  </a:lnTo>
                  <a:lnTo>
                    <a:pt x="54" y="45"/>
                  </a:lnTo>
                  <a:lnTo>
                    <a:pt x="54" y="46"/>
                  </a:lnTo>
                  <a:lnTo>
                    <a:pt x="53" y="48"/>
                  </a:lnTo>
                  <a:lnTo>
                    <a:pt x="52" y="48"/>
                  </a:lnTo>
                  <a:lnTo>
                    <a:pt x="52" y="50"/>
                  </a:lnTo>
                  <a:lnTo>
                    <a:pt x="50" y="51"/>
                  </a:lnTo>
                  <a:lnTo>
                    <a:pt x="49" y="53"/>
                  </a:lnTo>
                  <a:lnTo>
                    <a:pt x="47" y="55"/>
                  </a:lnTo>
                  <a:lnTo>
                    <a:pt x="46" y="57"/>
                  </a:lnTo>
                  <a:lnTo>
                    <a:pt x="44" y="58"/>
                  </a:lnTo>
                  <a:lnTo>
                    <a:pt x="44" y="60"/>
                  </a:lnTo>
                  <a:lnTo>
                    <a:pt x="43" y="60"/>
                  </a:lnTo>
                  <a:lnTo>
                    <a:pt x="42" y="62"/>
                  </a:lnTo>
                  <a:lnTo>
                    <a:pt x="40" y="63"/>
                  </a:lnTo>
                  <a:lnTo>
                    <a:pt x="39" y="65"/>
                  </a:lnTo>
                  <a:lnTo>
                    <a:pt x="37" y="67"/>
                  </a:lnTo>
                  <a:lnTo>
                    <a:pt x="36" y="67"/>
                  </a:lnTo>
                  <a:lnTo>
                    <a:pt x="36" y="69"/>
                  </a:lnTo>
                  <a:lnTo>
                    <a:pt x="34" y="70"/>
                  </a:lnTo>
                  <a:lnTo>
                    <a:pt x="33" y="72"/>
                  </a:lnTo>
                  <a:lnTo>
                    <a:pt x="32" y="74"/>
                  </a:lnTo>
                  <a:lnTo>
                    <a:pt x="30" y="76"/>
                  </a:lnTo>
                  <a:lnTo>
                    <a:pt x="29" y="77"/>
                  </a:lnTo>
                  <a:lnTo>
                    <a:pt x="26" y="79"/>
                  </a:lnTo>
                  <a:lnTo>
                    <a:pt x="24" y="81"/>
                  </a:lnTo>
                  <a:lnTo>
                    <a:pt x="23" y="82"/>
                  </a:lnTo>
                  <a:lnTo>
                    <a:pt x="22" y="84"/>
                  </a:lnTo>
                  <a:lnTo>
                    <a:pt x="20" y="86"/>
                  </a:lnTo>
                  <a:lnTo>
                    <a:pt x="20" y="84"/>
                  </a:lnTo>
                  <a:lnTo>
                    <a:pt x="20" y="82"/>
                  </a:lnTo>
                  <a:lnTo>
                    <a:pt x="22" y="81"/>
                  </a:lnTo>
                  <a:lnTo>
                    <a:pt x="22" y="79"/>
                  </a:lnTo>
                  <a:lnTo>
                    <a:pt x="22" y="77"/>
                  </a:lnTo>
                  <a:lnTo>
                    <a:pt x="22" y="76"/>
                  </a:lnTo>
                  <a:lnTo>
                    <a:pt x="23" y="74"/>
                  </a:lnTo>
                  <a:lnTo>
                    <a:pt x="23" y="72"/>
                  </a:lnTo>
                  <a:lnTo>
                    <a:pt x="23" y="70"/>
                  </a:lnTo>
                  <a:lnTo>
                    <a:pt x="24" y="69"/>
                  </a:lnTo>
                  <a:lnTo>
                    <a:pt x="24" y="67"/>
                  </a:lnTo>
                  <a:lnTo>
                    <a:pt x="24" y="65"/>
                  </a:lnTo>
                  <a:lnTo>
                    <a:pt x="26" y="63"/>
                  </a:lnTo>
                  <a:lnTo>
                    <a:pt x="26" y="62"/>
                  </a:lnTo>
                  <a:lnTo>
                    <a:pt x="26" y="60"/>
                  </a:lnTo>
                  <a:lnTo>
                    <a:pt x="27" y="58"/>
                  </a:lnTo>
                  <a:lnTo>
                    <a:pt x="27" y="57"/>
                  </a:lnTo>
                  <a:lnTo>
                    <a:pt x="27" y="55"/>
                  </a:lnTo>
                  <a:lnTo>
                    <a:pt x="29" y="53"/>
                  </a:lnTo>
                  <a:lnTo>
                    <a:pt x="29" y="51"/>
                  </a:lnTo>
                  <a:lnTo>
                    <a:pt x="29" y="50"/>
                  </a:lnTo>
                  <a:lnTo>
                    <a:pt x="30" y="48"/>
                  </a:lnTo>
                  <a:lnTo>
                    <a:pt x="30" y="46"/>
                  </a:lnTo>
                  <a:lnTo>
                    <a:pt x="30" y="45"/>
                  </a:lnTo>
                  <a:lnTo>
                    <a:pt x="30" y="43"/>
                  </a:lnTo>
                  <a:lnTo>
                    <a:pt x="32" y="41"/>
                  </a:lnTo>
                  <a:lnTo>
                    <a:pt x="32" y="39"/>
                  </a:lnTo>
                  <a:lnTo>
                    <a:pt x="32" y="38"/>
                  </a:lnTo>
                  <a:lnTo>
                    <a:pt x="33" y="36"/>
                  </a:lnTo>
                  <a:lnTo>
                    <a:pt x="33" y="34"/>
                  </a:lnTo>
                  <a:lnTo>
                    <a:pt x="33" y="32"/>
                  </a:lnTo>
                  <a:lnTo>
                    <a:pt x="34" y="31"/>
                  </a:lnTo>
                  <a:lnTo>
                    <a:pt x="34" y="29"/>
                  </a:lnTo>
                  <a:lnTo>
                    <a:pt x="34" y="27"/>
                  </a:lnTo>
                  <a:lnTo>
                    <a:pt x="34" y="26"/>
                  </a:lnTo>
                  <a:lnTo>
                    <a:pt x="36" y="24"/>
                  </a:lnTo>
                  <a:lnTo>
                    <a:pt x="36" y="22"/>
                  </a:lnTo>
                  <a:lnTo>
                    <a:pt x="36" y="20"/>
                  </a:lnTo>
                  <a:lnTo>
                    <a:pt x="36" y="19"/>
                  </a:lnTo>
                  <a:lnTo>
                    <a:pt x="37" y="17"/>
                  </a:lnTo>
                  <a:lnTo>
                    <a:pt x="37" y="15"/>
                  </a:lnTo>
                  <a:lnTo>
                    <a:pt x="37" y="14"/>
                  </a:lnTo>
                  <a:lnTo>
                    <a:pt x="37" y="12"/>
                  </a:lnTo>
                  <a:lnTo>
                    <a:pt x="39" y="12"/>
                  </a:lnTo>
                  <a:lnTo>
                    <a:pt x="39" y="10"/>
                  </a:lnTo>
                  <a:lnTo>
                    <a:pt x="39" y="8"/>
                  </a:lnTo>
                  <a:lnTo>
                    <a:pt x="40" y="7"/>
                  </a:lnTo>
                  <a:lnTo>
                    <a:pt x="40" y="5"/>
                  </a:lnTo>
                  <a:lnTo>
                    <a:pt x="40" y="3"/>
                  </a:lnTo>
                  <a:lnTo>
                    <a:pt x="40" y="2"/>
                  </a:lnTo>
                  <a:lnTo>
                    <a:pt x="33" y="0"/>
                  </a:lnTo>
                  <a:lnTo>
                    <a:pt x="32" y="0"/>
                  </a:lnTo>
                  <a:lnTo>
                    <a:pt x="32" y="2"/>
                  </a:lnTo>
                  <a:lnTo>
                    <a:pt x="32" y="3"/>
                  </a:lnTo>
                  <a:lnTo>
                    <a:pt x="30" y="5"/>
                  </a:lnTo>
                  <a:lnTo>
                    <a:pt x="30" y="7"/>
                  </a:lnTo>
                  <a:lnTo>
                    <a:pt x="30" y="8"/>
                  </a:lnTo>
                  <a:lnTo>
                    <a:pt x="30" y="10"/>
                  </a:lnTo>
                  <a:lnTo>
                    <a:pt x="29" y="12"/>
                  </a:lnTo>
                  <a:lnTo>
                    <a:pt x="29" y="14"/>
                  </a:lnTo>
                  <a:lnTo>
                    <a:pt x="29" y="15"/>
                  </a:lnTo>
                  <a:lnTo>
                    <a:pt x="29" y="17"/>
                  </a:lnTo>
                  <a:lnTo>
                    <a:pt x="27" y="17"/>
                  </a:lnTo>
                  <a:lnTo>
                    <a:pt x="27" y="19"/>
                  </a:lnTo>
                  <a:lnTo>
                    <a:pt x="27" y="20"/>
                  </a:lnTo>
                  <a:lnTo>
                    <a:pt x="26" y="22"/>
                  </a:lnTo>
                  <a:lnTo>
                    <a:pt x="26" y="24"/>
                  </a:lnTo>
                  <a:lnTo>
                    <a:pt x="26" y="26"/>
                  </a:lnTo>
                  <a:lnTo>
                    <a:pt x="24" y="27"/>
                  </a:lnTo>
                  <a:lnTo>
                    <a:pt x="24" y="31"/>
                  </a:lnTo>
                  <a:lnTo>
                    <a:pt x="24" y="32"/>
                  </a:lnTo>
                  <a:lnTo>
                    <a:pt x="24" y="34"/>
                  </a:lnTo>
                  <a:lnTo>
                    <a:pt x="23" y="36"/>
                  </a:lnTo>
                  <a:lnTo>
                    <a:pt x="23" y="38"/>
                  </a:lnTo>
                  <a:lnTo>
                    <a:pt x="23" y="39"/>
                  </a:lnTo>
                  <a:lnTo>
                    <a:pt x="22" y="41"/>
                  </a:lnTo>
                  <a:lnTo>
                    <a:pt x="22" y="43"/>
                  </a:lnTo>
                  <a:lnTo>
                    <a:pt x="22" y="46"/>
                  </a:lnTo>
                  <a:lnTo>
                    <a:pt x="20" y="48"/>
                  </a:lnTo>
                  <a:lnTo>
                    <a:pt x="20" y="50"/>
                  </a:lnTo>
                  <a:lnTo>
                    <a:pt x="19" y="51"/>
                  </a:lnTo>
                  <a:lnTo>
                    <a:pt x="19" y="55"/>
                  </a:lnTo>
                  <a:lnTo>
                    <a:pt x="19" y="57"/>
                  </a:lnTo>
                  <a:lnTo>
                    <a:pt x="17" y="58"/>
                  </a:lnTo>
                  <a:lnTo>
                    <a:pt x="17" y="60"/>
                  </a:lnTo>
                  <a:lnTo>
                    <a:pt x="17" y="62"/>
                  </a:lnTo>
                  <a:lnTo>
                    <a:pt x="16" y="65"/>
                  </a:lnTo>
                  <a:lnTo>
                    <a:pt x="16" y="67"/>
                  </a:lnTo>
                  <a:lnTo>
                    <a:pt x="14" y="69"/>
                  </a:lnTo>
                  <a:lnTo>
                    <a:pt x="14" y="70"/>
                  </a:lnTo>
                  <a:lnTo>
                    <a:pt x="14" y="72"/>
                  </a:lnTo>
                  <a:lnTo>
                    <a:pt x="13" y="76"/>
                  </a:lnTo>
                  <a:lnTo>
                    <a:pt x="13" y="77"/>
                  </a:lnTo>
                  <a:lnTo>
                    <a:pt x="12" y="79"/>
                  </a:lnTo>
                  <a:lnTo>
                    <a:pt x="12" y="81"/>
                  </a:lnTo>
                  <a:lnTo>
                    <a:pt x="12" y="82"/>
                  </a:lnTo>
                  <a:lnTo>
                    <a:pt x="10" y="84"/>
                  </a:lnTo>
                  <a:lnTo>
                    <a:pt x="10" y="88"/>
                  </a:lnTo>
                  <a:lnTo>
                    <a:pt x="9" y="89"/>
                  </a:lnTo>
                  <a:lnTo>
                    <a:pt x="9" y="91"/>
                  </a:lnTo>
                  <a:lnTo>
                    <a:pt x="9" y="93"/>
                  </a:lnTo>
                  <a:lnTo>
                    <a:pt x="7" y="94"/>
                  </a:lnTo>
                  <a:lnTo>
                    <a:pt x="7" y="98"/>
                  </a:lnTo>
                  <a:lnTo>
                    <a:pt x="6" y="98"/>
                  </a:lnTo>
                  <a:lnTo>
                    <a:pt x="6" y="100"/>
                  </a:lnTo>
                  <a:lnTo>
                    <a:pt x="0" y="117"/>
                  </a:lnTo>
                  <a:lnTo>
                    <a:pt x="13" y="107"/>
                  </a:lnTo>
                  <a:lnTo>
                    <a:pt x="13" y="105"/>
                  </a:lnTo>
                  <a:lnTo>
                    <a:pt x="14" y="105"/>
                  </a:lnTo>
                  <a:lnTo>
                    <a:pt x="14" y="103"/>
                  </a:lnTo>
                  <a:lnTo>
                    <a:pt x="16" y="103"/>
                  </a:lnTo>
                  <a:lnTo>
                    <a:pt x="17" y="101"/>
                  </a:lnTo>
                  <a:lnTo>
                    <a:pt x="19" y="100"/>
                  </a:lnTo>
                  <a:lnTo>
                    <a:pt x="20" y="98"/>
                  </a:lnTo>
                  <a:lnTo>
                    <a:pt x="22" y="98"/>
                  </a:lnTo>
                  <a:lnTo>
                    <a:pt x="23" y="96"/>
                  </a:lnTo>
                  <a:lnTo>
                    <a:pt x="23" y="94"/>
                  </a:lnTo>
                  <a:lnTo>
                    <a:pt x="24" y="94"/>
                  </a:lnTo>
                  <a:lnTo>
                    <a:pt x="26" y="93"/>
                  </a:lnTo>
                  <a:lnTo>
                    <a:pt x="29" y="91"/>
                  </a:lnTo>
                  <a:lnTo>
                    <a:pt x="29" y="89"/>
                  </a:lnTo>
                  <a:lnTo>
                    <a:pt x="30" y="89"/>
                  </a:lnTo>
                  <a:lnTo>
                    <a:pt x="32" y="88"/>
                  </a:lnTo>
                  <a:lnTo>
                    <a:pt x="33" y="86"/>
                  </a:lnTo>
                  <a:lnTo>
                    <a:pt x="33" y="84"/>
                  </a:lnTo>
                  <a:lnTo>
                    <a:pt x="34" y="84"/>
                  </a:lnTo>
                  <a:lnTo>
                    <a:pt x="36" y="82"/>
                  </a:lnTo>
                  <a:lnTo>
                    <a:pt x="37" y="81"/>
                  </a:lnTo>
                  <a:lnTo>
                    <a:pt x="39" y="79"/>
                  </a:lnTo>
                  <a:lnTo>
                    <a:pt x="40" y="79"/>
                  </a:lnTo>
                  <a:lnTo>
                    <a:pt x="42" y="76"/>
                  </a:lnTo>
                  <a:lnTo>
                    <a:pt x="43" y="76"/>
                  </a:lnTo>
                  <a:lnTo>
                    <a:pt x="44" y="74"/>
                  </a:lnTo>
                  <a:lnTo>
                    <a:pt x="46" y="72"/>
                  </a:lnTo>
                  <a:lnTo>
                    <a:pt x="47" y="70"/>
                  </a:lnTo>
                  <a:lnTo>
                    <a:pt x="49" y="69"/>
                  </a:lnTo>
                  <a:lnTo>
                    <a:pt x="49" y="67"/>
                  </a:lnTo>
                  <a:lnTo>
                    <a:pt x="52" y="65"/>
                  </a:lnTo>
                  <a:lnTo>
                    <a:pt x="52" y="63"/>
                  </a:lnTo>
                  <a:lnTo>
                    <a:pt x="54" y="62"/>
                  </a:lnTo>
                  <a:lnTo>
                    <a:pt x="56" y="60"/>
                  </a:lnTo>
                  <a:lnTo>
                    <a:pt x="56" y="58"/>
                  </a:lnTo>
                  <a:lnTo>
                    <a:pt x="57" y="57"/>
                  </a:lnTo>
                  <a:lnTo>
                    <a:pt x="60" y="55"/>
                  </a:lnTo>
                  <a:lnTo>
                    <a:pt x="60" y="53"/>
                  </a:lnTo>
                  <a:lnTo>
                    <a:pt x="63" y="50"/>
                  </a:lnTo>
                  <a:lnTo>
                    <a:pt x="63" y="48"/>
                  </a:lnTo>
                  <a:lnTo>
                    <a:pt x="64" y="46"/>
                  </a:lnTo>
                  <a:lnTo>
                    <a:pt x="67" y="45"/>
                  </a:lnTo>
                  <a:lnTo>
                    <a:pt x="67" y="43"/>
                  </a:lnTo>
                  <a:lnTo>
                    <a:pt x="70" y="41"/>
                  </a:lnTo>
                  <a:lnTo>
                    <a:pt x="72" y="39"/>
                  </a:lnTo>
                  <a:lnTo>
                    <a:pt x="73" y="36"/>
                  </a:lnTo>
                  <a:lnTo>
                    <a:pt x="74" y="34"/>
                  </a:lnTo>
                  <a:lnTo>
                    <a:pt x="74" y="32"/>
                  </a:lnTo>
                  <a:lnTo>
                    <a:pt x="76" y="31"/>
                  </a:lnTo>
                  <a:lnTo>
                    <a:pt x="79" y="27"/>
                  </a:lnTo>
                  <a:lnTo>
                    <a:pt x="79" y="26"/>
                  </a:lnTo>
                  <a:lnTo>
                    <a:pt x="80" y="24"/>
                  </a:lnTo>
                  <a:lnTo>
                    <a:pt x="82" y="22"/>
                  </a:lnTo>
                  <a:lnTo>
                    <a:pt x="74" y="1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7" name="Freeform 80"/>
            <p:cNvSpPr>
              <a:spLocks/>
            </p:cNvSpPr>
            <p:nvPr/>
          </p:nvSpPr>
          <p:spPr bwMode="auto">
            <a:xfrm>
              <a:off x="506" y="1108"/>
              <a:ext cx="66" cy="121"/>
            </a:xfrm>
            <a:custGeom>
              <a:avLst/>
              <a:gdLst>
                <a:gd name="T0" fmla="*/ 64 w 66"/>
                <a:gd name="T1" fmla="*/ 102 h 121"/>
                <a:gd name="T2" fmla="*/ 62 w 66"/>
                <a:gd name="T3" fmla="*/ 97 h 121"/>
                <a:gd name="T4" fmla="*/ 62 w 66"/>
                <a:gd name="T5" fmla="*/ 90 h 121"/>
                <a:gd name="T6" fmla="*/ 62 w 66"/>
                <a:gd name="T7" fmla="*/ 83 h 121"/>
                <a:gd name="T8" fmla="*/ 61 w 66"/>
                <a:gd name="T9" fmla="*/ 74 h 121"/>
                <a:gd name="T10" fmla="*/ 61 w 66"/>
                <a:gd name="T11" fmla="*/ 67 h 121"/>
                <a:gd name="T12" fmla="*/ 59 w 66"/>
                <a:gd name="T13" fmla="*/ 59 h 121"/>
                <a:gd name="T14" fmla="*/ 59 w 66"/>
                <a:gd name="T15" fmla="*/ 50 h 121"/>
                <a:gd name="T16" fmla="*/ 59 w 66"/>
                <a:gd name="T17" fmla="*/ 42 h 121"/>
                <a:gd name="T18" fmla="*/ 59 w 66"/>
                <a:gd name="T19" fmla="*/ 33 h 121"/>
                <a:gd name="T20" fmla="*/ 59 w 66"/>
                <a:gd name="T21" fmla="*/ 24 h 121"/>
                <a:gd name="T22" fmla="*/ 59 w 66"/>
                <a:gd name="T23" fmla="*/ 16 h 121"/>
                <a:gd name="T24" fmla="*/ 59 w 66"/>
                <a:gd name="T25" fmla="*/ 9 h 121"/>
                <a:gd name="T26" fmla="*/ 61 w 66"/>
                <a:gd name="T27" fmla="*/ 2 h 121"/>
                <a:gd name="T28" fmla="*/ 51 w 66"/>
                <a:gd name="T29" fmla="*/ 4 h 121"/>
                <a:gd name="T30" fmla="*/ 51 w 66"/>
                <a:gd name="T31" fmla="*/ 11 h 121"/>
                <a:gd name="T32" fmla="*/ 49 w 66"/>
                <a:gd name="T33" fmla="*/ 18 h 121"/>
                <a:gd name="T34" fmla="*/ 49 w 66"/>
                <a:gd name="T35" fmla="*/ 24 h 121"/>
                <a:gd name="T36" fmla="*/ 49 w 66"/>
                <a:gd name="T37" fmla="*/ 31 h 121"/>
                <a:gd name="T38" fmla="*/ 49 w 66"/>
                <a:gd name="T39" fmla="*/ 38 h 121"/>
                <a:gd name="T40" fmla="*/ 51 w 66"/>
                <a:gd name="T41" fmla="*/ 45 h 121"/>
                <a:gd name="T42" fmla="*/ 51 w 66"/>
                <a:gd name="T43" fmla="*/ 52 h 121"/>
                <a:gd name="T44" fmla="*/ 51 w 66"/>
                <a:gd name="T45" fmla="*/ 59 h 121"/>
                <a:gd name="T46" fmla="*/ 51 w 66"/>
                <a:gd name="T47" fmla="*/ 66 h 121"/>
                <a:gd name="T48" fmla="*/ 52 w 66"/>
                <a:gd name="T49" fmla="*/ 73 h 121"/>
                <a:gd name="T50" fmla="*/ 52 w 66"/>
                <a:gd name="T51" fmla="*/ 79 h 121"/>
                <a:gd name="T52" fmla="*/ 53 w 66"/>
                <a:gd name="T53" fmla="*/ 86 h 121"/>
                <a:gd name="T54" fmla="*/ 52 w 66"/>
                <a:gd name="T55" fmla="*/ 90 h 121"/>
                <a:gd name="T56" fmla="*/ 48 w 66"/>
                <a:gd name="T57" fmla="*/ 83 h 121"/>
                <a:gd name="T58" fmla="*/ 42 w 66"/>
                <a:gd name="T59" fmla="*/ 76 h 121"/>
                <a:gd name="T60" fmla="*/ 38 w 66"/>
                <a:gd name="T61" fmla="*/ 69 h 121"/>
                <a:gd name="T62" fmla="*/ 33 w 66"/>
                <a:gd name="T63" fmla="*/ 61 h 121"/>
                <a:gd name="T64" fmla="*/ 30 w 66"/>
                <a:gd name="T65" fmla="*/ 54 h 121"/>
                <a:gd name="T66" fmla="*/ 26 w 66"/>
                <a:gd name="T67" fmla="*/ 47 h 121"/>
                <a:gd name="T68" fmla="*/ 23 w 66"/>
                <a:gd name="T69" fmla="*/ 40 h 121"/>
                <a:gd name="T70" fmla="*/ 20 w 66"/>
                <a:gd name="T71" fmla="*/ 33 h 121"/>
                <a:gd name="T72" fmla="*/ 18 w 66"/>
                <a:gd name="T73" fmla="*/ 26 h 121"/>
                <a:gd name="T74" fmla="*/ 15 w 66"/>
                <a:gd name="T75" fmla="*/ 21 h 121"/>
                <a:gd name="T76" fmla="*/ 13 w 66"/>
                <a:gd name="T77" fmla="*/ 16 h 121"/>
                <a:gd name="T78" fmla="*/ 10 w 66"/>
                <a:gd name="T79" fmla="*/ 11 h 121"/>
                <a:gd name="T80" fmla="*/ 9 w 66"/>
                <a:gd name="T81" fmla="*/ 5 h 121"/>
                <a:gd name="T82" fmla="*/ 2 w 66"/>
                <a:gd name="T83" fmla="*/ 11 h 121"/>
                <a:gd name="T84" fmla="*/ 3 w 66"/>
                <a:gd name="T85" fmla="*/ 18 h 121"/>
                <a:gd name="T86" fmla="*/ 6 w 66"/>
                <a:gd name="T87" fmla="*/ 23 h 121"/>
                <a:gd name="T88" fmla="*/ 9 w 66"/>
                <a:gd name="T89" fmla="*/ 30 h 121"/>
                <a:gd name="T90" fmla="*/ 12 w 66"/>
                <a:gd name="T91" fmla="*/ 36 h 121"/>
                <a:gd name="T92" fmla="*/ 15 w 66"/>
                <a:gd name="T93" fmla="*/ 43 h 121"/>
                <a:gd name="T94" fmla="*/ 19 w 66"/>
                <a:gd name="T95" fmla="*/ 52 h 121"/>
                <a:gd name="T96" fmla="*/ 23 w 66"/>
                <a:gd name="T97" fmla="*/ 61 h 121"/>
                <a:gd name="T98" fmla="*/ 28 w 66"/>
                <a:gd name="T99" fmla="*/ 69 h 121"/>
                <a:gd name="T100" fmla="*/ 32 w 66"/>
                <a:gd name="T101" fmla="*/ 78 h 121"/>
                <a:gd name="T102" fmla="*/ 38 w 66"/>
                <a:gd name="T103" fmla="*/ 85 h 121"/>
                <a:gd name="T104" fmla="*/ 42 w 66"/>
                <a:gd name="T105" fmla="*/ 93 h 121"/>
                <a:gd name="T106" fmla="*/ 49 w 66"/>
                <a:gd name="T107" fmla="*/ 100 h 121"/>
                <a:gd name="T108" fmla="*/ 55 w 66"/>
                <a:gd name="T10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121">
                  <a:moveTo>
                    <a:pt x="64" y="105"/>
                  </a:moveTo>
                  <a:lnTo>
                    <a:pt x="64" y="105"/>
                  </a:lnTo>
                  <a:lnTo>
                    <a:pt x="64" y="104"/>
                  </a:lnTo>
                  <a:lnTo>
                    <a:pt x="64" y="102"/>
                  </a:lnTo>
                  <a:lnTo>
                    <a:pt x="64" y="100"/>
                  </a:lnTo>
                  <a:lnTo>
                    <a:pt x="64" y="98"/>
                  </a:lnTo>
                  <a:lnTo>
                    <a:pt x="62" y="98"/>
                  </a:lnTo>
                  <a:lnTo>
                    <a:pt x="62" y="97"/>
                  </a:lnTo>
                  <a:lnTo>
                    <a:pt x="62" y="95"/>
                  </a:lnTo>
                  <a:lnTo>
                    <a:pt x="62" y="93"/>
                  </a:lnTo>
                  <a:lnTo>
                    <a:pt x="62" y="91"/>
                  </a:lnTo>
                  <a:lnTo>
                    <a:pt x="62" y="90"/>
                  </a:lnTo>
                  <a:lnTo>
                    <a:pt x="62" y="88"/>
                  </a:lnTo>
                  <a:lnTo>
                    <a:pt x="62" y="86"/>
                  </a:lnTo>
                  <a:lnTo>
                    <a:pt x="62" y="85"/>
                  </a:lnTo>
                  <a:lnTo>
                    <a:pt x="62" y="83"/>
                  </a:lnTo>
                  <a:lnTo>
                    <a:pt x="61" y="79"/>
                  </a:lnTo>
                  <a:lnTo>
                    <a:pt x="61" y="78"/>
                  </a:lnTo>
                  <a:lnTo>
                    <a:pt x="61" y="76"/>
                  </a:lnTo>
                  <a:lnTo>
                    <a:pt x="61" y="74"/>
                  </a:lnTo>
                  <a:lnTo>
                    <a:pt x="61" y="73"/>
                  </a:lnTo>
                  <a:lnTo>
                    <a:pt x="61" y="71"/>
                  </a:lnTo>
                  <a:lnTo>
                    <a:pt x="61" y="69"/>
                  </a:lnTo>
                  <a:lnTo>
                    <a:pt x="61" y="67"/>
                  </a:lnTo>
                  <a:lnTo>
                    <a:pt x="61" y="66"/>
                  </a:lnTo>
                  <a:lnTo>
                    <a:pt x="61" y="62"/>
                  </a:lnTo>
                  <a:lnTo>
                    <a:pt x="59" y="61"/>
                  </a:lnTo>
                  <a:lnTo>
                    <a:pt x="59" y="59"/>
                  </a:lnTo>
                  <a:lnTo>
                    <a:pt x="59" y="57"/>
                  </a:lnTo>
                  <a:lnTo>
                    <a:pt x="59" y="55"/>
                  </a:lnTo>
                  <a:lnTo>
                    <a:pt x="59" y="52"/>
                  </a:lnTo>
                  <a:lnTo>
                    <a:pt x="59" y="50"/>
                  </a:lnTo>
                  <a:lnTo>
                    <a:pt x="59" y="48"/>
                  </a:lnTo>
                  <a:lnTo>
                    <a:pt x="59" y="47"/>
                  </a:lnTo>
                  <a:lnTo>
                    <a:pt x="59" y="43"/>
                  </a:lnTo>
                  <a:lnTo>
                    <a:pt x="59" y="42"/>
                  </a:lnTo>
                  <a:lnTo>
                    <a:pt x="59" y="40"/>
                  </a:lnTo>
                  <a:lnTo>
                    <a:pt x="59" y="38"/>
                  </a:lnTo>
                  <a:lnTo>
                    <a:pt x="59" y="35"/>
                  </a:lnTo>
                  <a:lnTo>
                    <a:pt x="59" y="33"/>
                  </a:lnTo>
                  <a:lnTo>
                    <a:pt x="59" y="31"/>
                  </a:lnTo>
                  <a:lnTo>
                    <a:pt x="59" y="30"/>
                  </a:lnTo>
                  <a:lnTo>
                    <a:pt x="59" y="26"/>
                  </a:lnTo>
                  <a:lnTo>
                    <a:pt x="59" y="24"/>
                  </a:lnTo>
                  <a:lnTo>
                    <a:pt x="59" y="23"/>
                  </a:lnTo>
                  <a:lnTo>
                    <a:pt x="59" y="21"/>
                  </a:lnTo>
                  <a:lnTo>
                    <a:pt x="59" y="19"/>
                  </a:lnTo>
                  <a:lnTo>
                    <a:pt x="59" y="16"/>
                  </a:lnTo>
                  <a:lnTo>
                    <a:pt x="59" y="14"/>
                  </a:lnTo>
                  <a:lnTo>
                    <a:pt x="59" y="12"/>
                  </a:lnTo>
                  <a:lnTo>
                    <a:pt x="59" y="11"/>
                  </a:lnTo>
                  <a:lnTo>
                    <a:pt x="59" y="9"/>
                  </a:lnTo>
                  <a:lnTo>
                    <a:pt x="59" y="7"/>
                  </a:lnTo>
                  <a:lnTo>
                    <a:pt x="61" y="5"/>
                  </a:lnTo>
                  <a:lnTo>
                    <a:pt x="61" y="4"/>
                  </a:lnTo>
                  <a:lnTo>
                    <a:pt x="61" y="2"/>
                  </a:lnTo>
                  <a:lnTo>
                    <a:pt x="52" y="0"/>
                  </a:lnTo>
                  <a:lnTo>
                    <a:pt x="51" y="0"/>
                  </a:lnTo>
                  <a:lnTo>
                    <a:pt x="51" y="2"/>
                  </a:lnTo>
                  <a:lnTo>
                    <a:pt x="51" y="4"/>
                  </a:lnTo>
                  <a:lnTo>
                    <a:pt x="51" y="5"/>
                  </a:lnTo>
                  <a:lnTo>
                    <a:pt x="51" y="7"/>
                  </a:lnTo>
                  <a:lnTo>
                    <a:pt x="51" y="9"/>
                  </a:lnTo>
                  <a:lnTo>
                    <a:pt x="51" y="11"/>
                  </a:lnTo>
                  <a:lnTo>
                    <a:pt x="51" y="12"/>
                  </a:lnTo>
                  <a:lnTo>
                    <a:pt x="51" y="14"/>
                  </a:lnTo>
                  <a:lnTo>
                    <a:pt x="49" y="16"/>
                  </a:lnTo>
                  <a:lnTo>
                    <a:pt x="49" y="18"/>
                  </a:lnTo>
                  <a:lnTo>
                    <a:pt x="49" y="19"/>
                  </a:lnTo>
                  <a:lnTo>
                    <a:pt x="49" y="21"/>
                  </a:lnTo>
                  <a:lnTo>
                    <a:pt x="49" y="23"/>
                  </a:lnTo>
                  <a:lnTo>
                    <a:pt x="49" y="24"/>
                  </a:lnTo>
                  <a:lnTo>
                    <a:pt x="49" y="26"/>
                  </a:lnTo>
                  <a:lnTo>
                    <a:pt x="49" y="28"/>
                  </a:lnTo>
                  <a:lnTo>
                    <a:pt x="49" y="30"/>
                  </a:lnTo>
                  <a:lnTo>
                    <a:pt x="49" y="31"/>
                  </a:lnTo>
                  <a:lnTo>
                    <a:pt x="49" y="33"/>
                  </a:lnTo>
                  <a:lnTo>
                    <a:pt x="49" y="35"/>
                  </a:lnTo>
                  <a:lnTo>
                    <a:pt x="49" y="36"/>
                  </a:lnTo>
                  <a:lnTo>
                    <a:pt x="49" y="38"/>
                  </a:lnTo>
                  <a:lnTo>
                    <a:pt x="49" y="40"/>
                  </a:lnTo>
                  <a:lnTo>
                    <a:pt x="51" y="42"/>
                  </a:lnTo>
                  <a:lnTo>
                    <a:pt x="51" y="43"/>
                  </a:lnTo>
                  <a:lnTo>
                    <a:pt x="51" y="45"/>
                  </a:lnTo>
                  <a:lnTo>
                    <a:pt x="51" y="47"/>
                  </a:lnTo>
                  <a:lnTo>
                    <a:pt x="51" y="48"/>
                  </a:lnTo>
                  <a:lnTo>
                    <a:pt x="51" y="50"/>
                  </a:lnTo>
                  <a:lnTo>
                    <a:pt x="51" y="52"/>
                  </a:lnTo>
                  <a:lnTo>
                    <a:pt x="51" y="54"/>
                  </a:lnTo>
                  <a:lnTo>
                    <a:pt x="51" y="55"/>
                  </a:lnTo>
                  <a:lnTo>
                    <a:pt x="51" y="57"/>
                  </a:lnTo>
                  <a:lnTo>
                    <a:pt x="51" y="59"/>
                  </a:lnTo>
                  <a:lnTo>
                    <a:pt x="51" y="61"/>
                  </a:lnTo>
                  <a:lnTo>
                    <a:pt x="51" y="62"/>
                  </a:lnTo>
                  <a:lnTo>
                    <a:pt x="51" y="64"/>
                  </a:lnTo>
                  <a:lnTo>
                    <a:pt x="51" y="66"/>
                  </a:lnTo>
                  <a:lnTo>
                    <a:pt x="51" y="67"/>
                  </a:lnTo>
                  <a:lnTo>
                    <a:pt x="52" y="69"/>
                  </a:lnTo>
                  <a:lnTo>
                    <a:pt x="52" y="71"/>
                  </a:lnTo>
                  <a:lnTo>
                    <a:pt x="52" y="73"/>
                  </a:lnTo>
                  <a:lnTo>
                    <a:pt x="52" y="74"/>
                  </a:lnTo>
                  <a:lnTo>
                    <a:pt x="52" y="76"/>
                  </a:lnTo>
                  <a:lnTo>
                    <a:pt x="52" y="78"/>
                  </a:lnTo>
                  <a:lnTo>
                    <a:pt x="52" y="79"/>
                  </a:lnTo>
                  <a:lnTo>
                    <a:pt x="52" y="81"/>
                  </a:lnTo>
                  <a:lnTo>
                    <a:pt x="52" y="83"/>
                  </a:lnTo>
                  <a:lnTo>
                    <a:pt x="52" y="85"/>
                  </a:lnTo>
                  <a:lnTo>
                    <a:pt x="53" y="86"/>
                  </a:lnTo>
                  <a:lnTo>
                    <a:pt x="53" y="88"/>
                  </a:lnTo>
                  <a:lnTo>
                    <a:pt x="53" y="90"/>
                  </a:lnTo>
                  <a:lnTo>
                    <a:pt x="53" y="91"/>
                  </a:lnTo>
                  <a:lnTo>
                    <a:pt x="52" y="90"/>
                  </a:lnTo>
                  <a:lnTo>
                    <a:pt x="51" y="88"/>
                  </a:lnTo>
                  <a:lnTo>
                    <a:pt x="49" y="86"/>
                  </a:lnTo>
                  <a:lnTo>
                    <a:pt x="48" y="85"/>
                  </a:lnTo>
                  <a:lnTo>
                    <a:pt x="48" y="83"/>
                  </a:lnTo>
                  <a:lnTo>
                    <a:pt x="46" y="81"/>
                  </a:lnTo>
                  <a:lnTo>
                    <a:pt x="45" y="79"/>
                  </a:lnTo>
                  <a:lnTo>
                    <a:pt x="43" y="78"/>
                  </a:lnTo>
                  <a:lnTo>
                    <a:pt x="42" y="76"/>
                  </a:lnTo>
                  <a:lnTo>
                    <a:pt x="42" y="74"/>
                  </a:lnTo>
                  <a:lnTo>
                    <a:pt x="41" y="73"/>
                  </a:lnTo>
                  <a:lnTo>
                    <a:pt x="39" y="71"/>
                  </a:lnTo>
                  <a:lnTo>
                    <a:pt x="38" y="69"/>
                  </a:lnTo>
                  <a:lnTo>
                    <a:pt x="36" y="67"/>
                  </a:lnTo>
                  <a:lnTo>
                    <a:pt x="36" y="64"/>
                  </a:lnTo>
                  <a:lnTo>
                    <a:pt x="35" y="62"/>
                  </a:lnTo>
                  <a:lnTo>
                    <a:pt x="33" y="61"/>
                  </a:lnTo>
                  <a:lnTo>
                    <a:pt x="33" y="59"/>
                  </a:lnTo>
                  <a:lnTo>
                    <a:pt x="32" y="57"/>
                  </a:lnTo>
                  <a:lnTo>
                    <a:pt x="30" y="55"/>
                  </a:lnTo>
                  <a:lnTo>
                    <a:pt x="30" y="54"/>
                  </a:lnTo>
                  <a:lnTo>
                    <a:pt x="29" y="52"/>
                  </a:lnTo>
                  <a:lnTo>
                    <a:pt x="28" y="50"/>
                  </a:lnTo>
                  <a:lnTo>
                    <a:pt x="28" y="48"/>
                  </a:lnTo>
                  <a:lnTo>
                    <a:pt x="26" y="47"/>
                  </a:lnTo>
                  <a:lnTo>
                    <a:pt x="25" y="45"/>
                  </a:lnTo>
                  <a:lnTo>
                    <a:pt x="25" y="43"/>
                  </a:lnTo>
                  <a:lnTo>
                    <a:pt x="23" y="42"/>
                  </a:lnTo>
                  <a:lnTo>
                    <a:pt x="23" y="40"/>
                  </a:lnTo>
                  <a:lnTo>
                    <a:pt x="22" y="38"/>
                  </a:lnTo>
                  <a:lnTo>
                    <a:pt x="22" y="36"/>
                  </a:lnTo>
                  <a:lnTo>
                    <a:pt x="20" y="35"/>
                  </a:lnTo>
                  <a:lnTo>
                    <a:pt x="20" y="33"/>
                  </a:lnTo>
                  <a:lnTo>
                    <a:pt x="19" y="31"/>
                  </a:lnTo>
                  <a:lnTo>
                    <a:pt x="19" y="30"/>
                  </a:lnTo>
                  <a:lnTo>
                    <a:pt x="18" y="28"/>
                  </a:lnTo>
                  <a:lnTo>
                    <a:pt x="18" y="26"/>
                  </a:lnTo>
                  <a:lnTo>
                    <a:pt x="16" y="26"/>
                  </a:lnTo>
                  <a:lnTo>
                    <a:pt x="16" y="24"/>
                  </a:lnTo>
                  <a:lnTo>
                    <a:pt x="16" y="23"/>
                  </a:lnTo>
                  <a:lnTo>
                    <a:pt x="15" y="21"/>
                  </a:lnTo>
                  <a:lnTo>
                    <a:pt x="15" y="19"/>
                  </a:lnTo>
                  <a:lnTo>
                    <a:pt x="13" y="19"/>
                  </a:lnTo>
                  <a:lnTo>
                    <a:pt x="13" y="18"/>
                  </a:lnTo>
                  <a:lnTo>
                    <a:pt x="13" y="16"/>
                  </a:lnTo>
                  <a:lnTo>
                    <a:pt x="12" y="16"/>
                  </a:lnTo>
                  <a:lnTo>
                    <a:pt x="12" y="14"/>
                  </a:lnTo>
                  <a:lnTo>
                    <a:pt x="12" y="12"/>
                  </a:lnTo>
                  <a:lnTo>
                    <a:pt x="10" y="11"/>
                  </a:lnTo>
                  <a:lnTo>
                    <a:pt x="10" y="9"/>
                  </a:lnTo>
                  <a:lnTo>
                    <a:pt x="10" y="7"/>
                  </a:lnTo>
                  <a:lnTo>
                    <a:pt x="9" y="7"/>
                  </a:lnTo>
                  <a:lnTo>
                    <a:pt x="9" y="5"/>
                  </a:lnTo>
                  <a:lnTo>
                    <a:pt x="9" y="4"/>
                  </a:lnTo>
                  <a:lnTo>
                    <a:pt x="0" y="7"/>
                  </a:lnTo>
                  <a:lnTo>
                    <a:pt x="0" y="9"/>
                  </a:lnTo>
                  <a:lnTo>
                    <a:pt x="2" y="11"/>
                  </a:lnTo>
                  <a:lnTo>
                    <a:pt x="2" y="12"/>
                  </a:lnTo>
                  <a:lnTo>
                    <a:pt x="2" y="14"/>
                  </a:lnTo>
                  <a:lnTo>
                    <a:pt x="3" y="16"/>
                  </a:lnTo>
                  <a:lnTo>
                    <a:pt x="3" y="18"/>
                  </a:lnTo>
                  <a:lnTo>
                    <a:pt x="5" y="18"/>
                  </a:lnTo>
                  <a:lnTo>
                    <a:pt x="5" y="19"/>
                  </a:lnTo>
                  <a:lnTo>
                    <a:pt x="5" y="21"/>
                  </a:lnTo>
                  <a:lnTo>
                    <a:pt x="6" y="23"/>
                  </a:lnTo>
                  <a:lnTo>
                    <a:pt x="6" y="26"/>
                  </a:lnTo>
                  <a:lnTo>
                    <a:pt x="8" y="26"/>
                  </a:lnTo>
                  <a:lnTo>
                    <a:pt x="8" y="28"/>
                  </a:lnTo>
                  <a:lnTo>
                    <a:pt x="9" y="30"/>
                  </a:lnTo>
                  <a:lnTo>
                    <a:pt x="9" y="31"/>
                  </a:lnTo>
                  <a:lnTo>
                    <a:pt x="10" y="33"/>
                  </a:lnTo>
                  <a:lnTo>
                    <a:pt x="10" y="35"/>
                  </a:lnTo>
                  <a:lnTo>
                    <a:pt x="12" y="36"/>
                  </a:lnTo>
                  <a:lnTo>
                    <a:pt x="12" y="38"/>
                  </a:lnTo>
                  <a:lnTo>
                    <a:pt x="13" y="40"/>
                  </a:lnTo>
                  <a:lnTo>
                    <a:pt x="15" y="42"/>
                  </a:lnTo>
                  <a:lnTo>
                    <a:pt x="15" y="43"/>
                  </a:lnTo>
                  <a:lnTo>
                    <a:pt x="16" y="47"/>
                  </a:lnTo>
                  <a:lnTo>
                    <a:pt x="16" y="48"/>
                  </a:lnTo>
                  <a:lnTo>
                    <a:pt x="18" y="50"/>
                  </a:lnTo>
                  <a:lnTo>
                    <a:pt x="19" y="52"/>
                  </a:lnTo>
                  <a:lnTo>
                    <a:pt x="20" y="54"/>
                  </a:lnTo>
                  <a:lnTo>
                    <a:pt x="20" y="55"/>
                  </a:lnTo>
                  <a:lnTo>
                    <a:pt x="22" y="59"/>
                  </a:lnTo>
                  <a:lnTo>
                    <a:pt x="23" y="61"/>
                  </a:lnTo>
                  <a:lnTo>
                    <a:pt x="23" y="62"/>
                  </a:lnTo>
                  <a:lnTo>
                    <a:pt x="25" y="64"/>
                  </a:lnTo>
                  <a:lnTo>
                    <a:pt x="26" y="66"/>
                  </a:lnTo>
                  <a:lnTo>
                    <a:pt x="28" y="69"/>
                  </a:lnTo>
                  <a:lnTo>
                    <a:pt x="29" y="71"/>
                  </a:lnTo>
                  <a:lnTo>
                    <a:pt x="29" y="73"/>
                  </a:lnTo>
                  <a:lnTo>
                    <a:pt x="30" y="74"/>
                  </a:lnTo>
                  <a:lnTo>
                    <a:pt x="32" y="78"/>
                  </a:lnTo>
                  <a:lnTo>
                    <a:pt x="33" y="79"/>
                  </a:lnTo>
                  <a:lnTo>
                    <a:pt x="35" y="81"/>
                  </a:lnTo>
                  <a:lnTo>
                    <a:pt x="36" y="83"/>
                  </a:lnTo>
                  <a:lnTo>
                    <a:pt x="38" y="85"/>
                  </a:lnTo>
                  <a:lnTo>
                    <a:pt x="39" y="88"/>
                  </a:lnTo>
                  <a:lnTo>
                    <a:pt x="41" y="90"/>
                  </a:lnTo>
                  <a:lnTo>
                    <a:pt x="42" y="91"/>
                  </a:lnTo>
                  <a:lnTo>
                    <a:pt x="42" y="93"/>
                  </a:lnTo>
                  <a:lnTo>
                    <a:pt x="45" y="95"/>
                  </a:lnTo>
                  <a:lnTo>
                    <a:pt x="46" y="97"/>
                  </a:lnTo>
                  <a:lnTo>
                    <a:pt x="48" y="98"/>
                  </a:lnTo>
                  <a:lnTo>
                    <a:pt x="49" y="100"/>
                  </a:lnTo>
                  <a:lnTo>
                    <a:pt x="51" y="104"/>
                  </a:lnTo>
                  <a:lnTo>
                    <a:pt x="52" y="105"/>
                  </a:lnTo>
                  <a:lnTo>
                    <a:pt x="53" y="107"/>
                  </a:lnTo>
                  <a:lnTo>
                    <a:pt x="55" y="109"/>
                  </a:lnTo>
                  <a:lnTo>
                    <a:pt x="56" y="110"/>
                  </a:lnTo>
                  <a:lnTo>
                    <a:pt x="66" y="121"/>
                  </a:lnTo>
                  <a:lnTo>
                    <a:pt x="64" y="105"/>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8" name="Freeform 81"/>
            <p:cNvSpPr>
              <a:spLocks/>
            </p:cNvSpPr>
            <p:nvPr/>
          </p:nvSpPr>
          <p:spPr bwMode="auto">
            <a:xfrm>
              <a:off x="584" y="1055"/>
              <a:ext cx="101" cy="93"/>
            </a:xfrm>
            <a:custGeom>
              <a:avLst/>
              <a:gdLst>
                <a:gd name="T0" fmla="*/ 1 w 101"/>
                <a:gd name="T1" fmla="*/ 43 h 93"/>
                <a:gd name="T2" fmla="*/ 5 w 101"/>
                <a:gd name="T3" fmla="*/ 46 h 93"/>
                <a:gd name="T4" fmla="*/ 10 w 101"/>
                <a:gd name="T5" fmla="*/ 48 h 93"/>
                <a:gd name="T6" fmla="*/ 15 w 101"/>
                <a:gd name="T7" fmla="*/ 52 h 93"/>
                <a:gd name="T8" fmla="*/ 21 w 101"/>
                <a:gd name="T9" fmla="*/ 55 h 93"/>
                <a:gd name="T10" fmla="*/ 28 w 101"/>
                <a:gd name="T11" fmla="*/ 60 h 93"/>
                <a:gd name="T12" fmla="*/ 35 w 101"/>
                <a:gd name="T13" fmla="*/ 64 h 93"/>
                <a:gd name="T14" fmla="*/ 43 w 101"/>
                <a:gd name="T15" fmla="*/ 69 h 93"/>
                <a:gd name="T16" fmla="*/ 51 w 101"/>
                <a:gd name="T17" fmla="*/ 72 h 93"/>
                <a:gd name="T18" fmla="*/ 58 w 101"/>
                <a:gd name="T19" fmla="*/ 77 h 93"/>
                <a:gd name="T20" fmla="*/ 68 w 101"/>
                <a:gd name="T21" fmla="*/ 81 h 93"/>
                <a:gd name="T22" fmla="*/ 77 w 101"/>
                <a:gd name="T23" fmla="*/ 86 h 93"/>
                <a:gd name="T24" fmla="*/ 87 w 101"/>
                <a:gd name="T25" fmla="*/ 89 h 93"/>
                <a:gd name="T26" fmla="*/ 97 w 101"/>
                <a:gd name="T27" fmla="*/ 93 h 93"/>
                <a:gd name="T28" fmla="*/ 97 w 101"/>
                <a:gd name="T29" fmla="*/ 81 h 93"/>
                <a:gd name="T30" fmla="*/ 93 w 101"/>
                <a:gd name="T31" fmla="*/ 76 h 93"/>
                <a:gd name="T32" fmla="*/ 87 w 101"/>
                <a:gd name="T33" fmla="*/ 72 h 93"/>
                <a:gd name="T34" fmla="*/ 83 w 101"/>
                <a:gd name="T35" fmla="*/ 67 h 93"/>
                <a:gd name="T36" fmla="*/ 78 w 101"/>
                <a:gd name="T37" fmla="*/ 62 h 93"/>
                <a:gd name="T38" fmla="*/ 73 w 101"/>
                <a:gd name="T39" fmla="*/ 55 h 93"/>
                <a:gd name="T40" fmla="*/ 67 w 101"/>
                <a:gd name="T41" fmla="*/ 50 h 93"/>
                <a:gd name="T42" fmla="*/ 63 w 101"/>
                <a:gd name="T43" fmla="*/ 43 h 93"/>
                <a:gd name="T44" fmla="*/ 57 w 101"/>
                <a:gd name="T45" fmla="*/ 34 h 93"/>
                <a:gd name="T46" fmla="*/ 53 w 101"/>
                <a:gd name="T47" fmla="*/ 28 h 93"/>
                <a:gd name="T48" fmla="*/ 47 w 101"/>
                <a:gd name="T49" fmla="*/ 21 h 93"/>
                <a:gd name="T50" fmla="*/ 44 w 101"/>
                <a:gd name="T51" fmla="*/ 12 h 93"/>
                <a:gd name="T52" fmla="*/ 40 w 101"/>
                <a:gd name="T53" fmla="*/ 3 h 93"/>
                <a:gd name="T54" fmla="*/ 31 w 101"/>
                <a:gd name="T55" fmla="*/ 5 h 93"/>
                <a:gd name="T56" fmla="*/ 34 w 101"/>
                <a:gd name="T57" fmla="*/ 10 h 93"/>
                <a:gd name="T58" fmla="*/ 37 w 101"/>
                <a:gd name="T59" fmla="*/ 15 h 93"/>
                <a:gd name="T60" fmla="*/ 38 w 101"/>
                <a:gd name="T61" fmla="*/ 21 h 93"/>
                <a:gd name="T62" fmla="*/ 41 w 101"/>
                <a:gd name="T63" fmla="*/ 26 h 93"/>
                <a:gd name="T64" fmla="*/ 44 w 101"/>
                <a:gd name="T65" fmla="*/ 31 h 93"/>
                <a:gd name="T66" fmla="*/ 47 w 101"/>
                <a:gd name="T67" fmla="*/ 36 h 93"/>
                <a:gd name="T68" fmla="*/ 50 w 101"/>
                <a:gd name="T69" fmla="*/ 40 h 93"/>
                <a:gd name="T70" fmla="*/ 54 w 101"/>
                <a:gd name="T71" fmla="*/ 46 h 93"/>
                <a:gd name="T72" fmla="*/ 57 w 101"/>
                <a:gd name="T73" fmla="*/ 50 h 93"/>
                <a:gd name="T74" fmla="*/ 61 w 101"/>
                <a:gd name="T75" fmla="*/ 55 h 93"/>
                <a:gd name="T76" fmla="*/ 65 w 101"/>
                <a:gd name="T77" fmla="*/ 60 h 93"/>
                <a:gd name="T78" fmla="*/ 70 w 101"/>
                <a:gd name="T79" fmla="*/ 67 h 93"/>
                <a:gd name="T80" fmla="*/ 75 w 101"/>
                <a:gd name="T81" fmla="*/ 72 h 93"/>
                <a:gd name="T82" fmla="*/ 83 w 101"/>
                <a:gd name="T83" fmla="*/ 79 h 93"/>
                <a:gd name="T84" fmla="*/ 74 w 101"/>
                <a:gd name="T85" fmla="*/ 76 h 93"/>
                <a:gd name="T86" fmla="*/ 65 w 101"/>
                <a:gd name="T87" fmla="*/ 70 h 93"/>
                <a:gd name="T88" fmla="*/ 57 w 101"/>
                <a:gd name="T89" fmla="*/ 67 h 93"/>
                <a:gd name="T90" fmla="*/ 50 w 101"/>
                <a:gd name="T91" fmla="*/ 62 h 93"/>
                <a:gd name="T92" fmla="*/ 43 w 101"/>
                <a:gd name="T93" fmla="*/ 58 h 93"/>
                <a:gd name="T94" fmla="*/ 35 w 101"/>
                <a:gd name="T95" fmla="*/ 55 h 93"/>
                <a:gd name="T96" fmla="*/ 30 w 101"/>
                <a:gd name="T97" fmla="*/ 52 h 93"/>
                <a:gd name="T98" fmla="*/ 23 w 101"/>
                <a:gd name="T99" fmla="*/ 46 h 93"/>
                <a:gd name="T100" fmla="*/ 17 w 101"/>
                <a:gd name="T101" fmla="*/ 43 h 93"/>
                <a:gd name="T102" fmla="*/ 11 w 101"/>
                <a:gd name="T103" fmla="*/ 38 h 93"/>
                <a:gd name="T104" fmla="*/ 5 w 101"/>
                <a:gd name="T105"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 h="93">
                  <a:moveTo>
                    <a:pt x="0" y="41"/>
                  </a:moveTo>
                  <a:lnTo>
                    <a:pt x="0" y="41"/>
                  </a:lnTo>
                  <a:lnTo>
                    <a:pt x="1" y="41"/>
                  </a:lnTo>
                  <a:lnTo>
                    <a:pt x="1" y="43"/>
                  </a:lnTo>
                  <a:lnTo>
                    <a:pt x="3" y="43"/>
                  </a:lnTo>
                  <a:lnTo>
                    <a:pt x="4" y="45"/>
                  </a:lnTo>
                  <a:lnTo>
                    <a:pt x="5" y="45"/>
                  </a:lnTo>
                  <a:lnTo>
                    <a:pt x="5" y="46"/>
                  </a:lnTo>
                  <a:lnTo>
                    <a:pt x="7" y="46"/>
                  </a:lnTo>
                  <a:lnTo>
                    <a:pt x="8" y="46"/>
                  </a:lnTo>
                  <a:lnTo>
                    <a:pt x="8" y="48"/>
                  </a:lnTo>
                  <a:lnTo>
                    <a:pt x="10" y="48"/>
                  </a:lnTo>
                  <a:lnTo>
                    <a:pt x="11" y="50"/>
                  </a:lnTo>
                  <a:lnTo>
                    <a:pt x="13" y="50"/>
                  </a:lnTo>
                  <a:lnTo>
                    <a:pt x="14" y="52"/>
                  </a:lnTo>
                  <a:lnTo>
                    <a:pt x="15" y="52"/>
                  </a:lnTo>
                  <a:lnTo>
                    <a:pt x="17" y="53"/>
                  </a:lnTo>
                  <a:lnTo>
                    <a:pt x="18" y="53"/>
                  </a:lnTo>
                  <a:lnTo>
                    <a:pt x="20" y="55"/>
                  </a:lnTo>
                  <a:lnTo>
                    <a:pt x="21" y="55"/>
                  </a:lnTo>
                  <a:lnTo>
                    <a:pt x="23" y="57"/>
                  </a:lnTo>
                  <a:lnTo>
                    <a:pt x="25" y="58"/>
                  </a:lnTo>
                  <a:lnTo>
                    <a:pt x="27" y="58"/>
                  </a:lnTo>
                  <a:lnTo>
                    <a:pt x="28" y="60"/>
                  </a:lnTo>
                  <a:lnTo>
                    <a:pt x="30" y="62"/>
                  </a:lnTo>
                  <a:lnTo>
                    <a:pt x="31" y="62"/>
                  </a:lnTo>
                  <a:lnTo>
                    <a:pt x="33" y="64"/>
                  </a:lnTo>
                  <a:lnTo>
                    <a:pt x="35" y="64"/>
                  </a:lnTo>
                  <a:lnTo>
                    <a:pt x="37" y="65"/>
                  </a:lnTo>
                  <a:lnTo>
                    <a:pt x="38" y="67"/>
                  </a:lnTo>
                  <a:lnTo>
                    <a:pt x="40" y="67"/>
                  </a:lnTo>
                  <a:lnTo>
                    <a:pt x="43" y="69"/>
                  </a:lnTo>
                  <a:lnTo>
                    <a:pt x="44" y="69"/>
                  </a:lnTo>
                  <a:lnTo>
                    <a:pt x="45" y="70"/>
                  </a:lnTo>
                  <a:lnTo>
                    <a:pt x="48" y="72"/>
                  </a:lnTo>
                  <a:lnTo>
                    <a:pt x="51" y="72"/>
                  </a:lnTo>
                  <a:lnTo>
                    <a:pt x="53" y="74"/>
                  </a:lnTo>
                  <a:lnTo>
                    <a:pt x="54" y="74"/>
                  </a:lnTo>
                  <a:lnTo>
                    <a:pt x="57" y="76"/>
                  </a:lnTo>
                  <a:lnTo>
                    <a:pt x="58" y="77"/>
                  </a:lnTo>
                  <a:lnTo>
                    <a:pt x="61" y="77"/>
                  </a:lnTo>
                  <a:lnTo>
                    <a:pt x="64" y="79"/>
                  </a:lnTo>
                  <a:lnTo>
                    <a:pt x="65" y="81"/>
                  </a:lnTo>
                  <a:lnTo>
                    <a:pt x="68" y="81"/>
                  </a:lnTo>
                  <a:lnTo>
                    <a:pt x="70" y="82"/>
                  </a:lnTo>
                  <a:lnTo>
                    <a:pt x="73" y="84"/>
                  </a:lnTo>
                  <a:lnTo>
                    <a:pt x="75" y="84"/>
                  </a:lnTo>
                  <a:lnTo>
                    <a:pt x="77" y="86"/>
                  </a:lnTo>
                  <a:lnTo>
                    <a:pt x="80" y="86"/>
                  </a:lnTo>
                  <a:lnTo>
                    <a:pt x="81" y="88"/>
                  </a:lnTo>
                  <a:lnTo>
                    <a:pt x="84" y="88"/>
                  </a:lnTo>
                  <a:lnTo>
                    <a:pt x="87" y="89"/>
                  </a:lnTo>
                  <a:lnTo>
                    <a:pt x="90" y="91"/>
                  </a:lnTo>
                  <a:lnTo>
                    <a:pt x="91" y="91"/>
                  </a:lnTo>
                  <a:lnTo>
                    <a:pt x="94" y="93"/>
                  </a:lnTo>
                  <a:lnTo>
                    <a:pt x="97" y="93"/>
                  </a:lnTo>
                  <a:lnTo>
                    <a:pt x="101" y="84"/>
                  </a:lnTo>
                  <a:lnTo>
                    <a:pt x="100" y="84"/>
                  </a:lnTo>
                  <a:lnTo>
                    <a:pt x="98" y="82"/>
                  </a:lnTo>
                  <a:lnTo>
                    <a:pt x="97" y="81"/>
                  </a:lnTo>
                  <a:lnTo>
                    <a:pt x="95" y="81"/>
                  </a:lnTo>
                  <a:lnTo>
                    <a:pt x="94" y="79"/>
                  </a:lnTo>
                  <a:lnTo>
                    <a:pt x="93" y="77"/>
                  </a:lnTo>
                  <a:lnTo>
                    <a:pt x="93" y="76"/>
                  </a:lnTo>
                  <a:lnTo>
                    <a:pt x="91" y="76"/>
                  </a:lnTo>
                  <a:lnTo>
                    <a:pt x="90" y="74"/>
                  </a:lnTo>
                  <a:lnTo>
                    <a:pt x="88" y="72"/>
                  </a:lnTo>
                  <a:lnTo>
                    <a:pt x="87" y="72"/>
                  </a:lnTo>
                  <a:lnTo>
                    <a:pt x="85" y="70"/>
                  </a:lnTo>
                  <a:lnTo>
                    <a:pt x="85" y="69"/>
                  </a:lnTo>
                  <a:lnTo>
                    <a:pt x="84" y="67"/>
                  </a:lnTo>
                  <a:lnTo>
                    <a:pt x="83" y="67"/>
                  </a:lnTo>
                  <a:lnTo>
                    <a:pt x="81" y="65"/>
                  </a:lnTo>
                  <a:lnTo>
                    <a:pt x="80" y="64"/>
                  </a:lnTo>
                  <a:lnTo>
                    <a:pt x="80" y="62"/>
                  </a:lnTo>
                  <a:lnTo>
                    <a:pt x="78" y="62"/>
                  </a:lnTo>
                  <a:lnTo>
                    <a:pt x="77" y="60"/>
                  </a:lnTo>
                  <a:lnTo>
                    <a:pt x="75" y="58"/>
                  </a:lnTo>
                  <a:lnTo>
                    <a:pt x="74" y="57"/>
                  </a:lnTo>
                  <a:lnTo>
                    <a:pt x="73" y="55"/>
                  </a:lnTo>
                  <a:lnTo>
                    <a:pt x="71" y="53"/>
                  </a:lnTo>
                  <a:lnTo>
                    <a:pt x="70" y="52"/>
                  </a:lnTo>
                  <a:lnTo>
                    <a:pt x="68" y="50"/>
                  </a:lnTo>
                  <a:lnTo>
                    <a:pt x="67" y="50"/>
                  </a:lnTo>
                  <a:lnTo>
                    <a:pt x="65" y="48"/>
                  </a:lnTo>
                  <a:lnTo>
                    <a:pt x="65" y="46"/>
                  </a:lnTo>
                  <a:lnTo>
                    <a:pt x="64" y="45"/>
                  </a:lnTo>
                  <a:lnTo>
                    <a:pt x="63" y="43"/>
                  </a:lnTo>
                  <a:lnTo>
                    <a:pt x="61" y="41"/>
                  </a:lnTo>
                  <a:lnTo>
                    <a:pt x="60" y="40"/>
                  </a:lnTo>
                  <a:lnTo>
                    <a:pt x="58" y="36"/>
                  </a:lnTo>
                  <a:lnTo>
                    <a:pt x="57" y="34"/>
                  </a:lnTo>
                  <a:lnTo>
                    <a:pt x="55" y="33"/>
                  </a:lnTo>
                  <a:lnTo>
                    <a:pt x="54" y="31"/>
                  </a:lnTo>
                  <a:lnTo>
                    <a:pt x="54" y="29"/>
                  </a:lnTo>
                  <a:lnTo>
                    <a:pt x="53" y="28"/>
                  </a:lnTo>
                  <a:lnTo>
                    <a:pt x="51" y="26"/>
                  </a:lnTo>
                  <a:lnTo>
                    <a:pt x="50" y="24"/>
                  </a:lnTo>
                  <a:lnTo>
                    <a:pt x="48" y="22"/>
                  </a:lnTo>
                  <a:lnTo>
                    <a:pt x="47" y="21"/>
                  </a:lnTo>
                  <a:lnTo>
                    <a:pt x="47" y="17"/>
                  </a:lnTo>
                  <a:lnTo>
                    <a:pt x="45" y="15"/>
                  </a:lnTo>
                  <a:lnTo>
                    <a:pt x="44" y="14"/>
                  </a:lnTo>
                  <a:lnTo>
                    <a:pt x="44" y="12"/>
                  </a:lnTo>
                  <a:lnTo>
                    <a:pt x="43" y="10"/>
                  </a:lnTo>
                  <a:lnTo>
                    <a:pt x="43" y="9"/>
                  </a:lnTo>
                  <a:lnTo>
                    <a:pt x="41" y="7"/>
                  </a:lnTo>
                  <a:lnTo>
                    <a:pt x="40" y="3"/>
                  </a:lnTo>
                  <a:lnTo>
                    <a:pt x="40" y="2"/>
                  </a:lnTo>
                  <a:lnTo>
                    <a:pt x="40" y="0"/>
                  </a:lnTo>
                  <a:lnTo>
                    <a:pt x="31" y="3"/>
                  </a:lnTo>
                  <a:lnTo>
                    <a:pt x="31" y="5"/>
                  </a:lnTo>
                  <a:lnTo>
                    <a:pt x="33" y="7"/>
                  </a:lnTo>
                  <a:lnTo>
                    <a:pt x="33" y="9"/>
                  </a:lnTo>
                  <a:lnTo>
                    <a:pt x="34" y="9"/>
                  </a:lnTo>
                  <a:lnTo>
                    <a:pt x="34" y="10"/>
                  </a:lnTo>
                  <a:lnTo>
                    <a:pt x="34" y="12"/>
                  </a:lnTo>
                  <a:lnTo>
                    <a:pt x="35" y="14"/>
                  </a:lnTo>
                  <a:lnTo>
                    <a:pt x="35" y="15"/>
                  </a:lnTo>
                  <a:lnTo>
                    <a:pt x="37" y="15"/>
                  </a:lnTo>
                  <a:lnTo>
                    <a:pt x="37" y="17"/>
                  </a:lnTo>
                  <a:lnTo>
                    <a:pt x="37" y="19"/>
                  </a:lnTo>
                  <a:lnTo>
                    <a:pt x="38" y="19"/>
                  </a:lnTo>
                  <a:lnTo>
                    <a:pt x="38" y="21"/>
                  </a:lnTo>
                  <a:lnTo>
                    <a:pt x="40" y="22"/>
                  </a:lnTo>
                  <a:lnTo>
                    <a:pt x="40" y="24"/>
                  </a:lnTo>
                  <a:lnTo>
                    <a:pt x="41" y="24"/>
                  </a:lnTo>
                  <a:lnTo>
                    <a:pt x="41" y="26"/>
                  </a:lnTo>
                  <a:lnTo>
                    <a:pt x="41" y="28"/>
                  </a:lnTo>
                  <a:lnTo>
                    <a:pt x="43" y="28"/>
                  </a:lnTo>
                  <a:lnTo>
                    <a:pt x="43" y="29"/>
                  </a:lnTo>
                  <a:lnTo>
                    <a:pt x="44" y="31"/>
                  </a:lnTo>
                  <a:lnTo>
                    <a:pt x="44" y="33"/>
                  </a:lnTo>
                  <a:lnTo>
                    <a:pt x="45" y="33"/>
                  </a:lnTo>
                  <a:lnTo>
                    <a:pt x="45" y="34"/>
                  </a:lnTo>
                  <a:lnTo>
                    <a:pt x="47" y="36"/>
                  </a:lnTo>
                  <a:lnTo>
                    <a:pt x="47" y="38"/>
                  </a:lnTo>
                  <a:lnTo>
                    <a:pt x="48" y="38"/>
                  </a:lnTo>
                  <a:lnTo>
                    <a:pt x="48" y="40"/>
                  </a:lnTo>
                  <a:lnTo>
                    <a:pt x="50" y="40"/>
                  </a:lnTo>
                  <a:lnTo>
                    <a:pt x="50" y="41"/>
                  </a:lnTo>
                  <a:lnTo>
                    <a:pt x="51" y="43"/>
                  </a:lnTo>
                  <a:lnTo>
                    <a:pt x="53" y="45"/>
                  </a:lnTo>
                  <a:lnTo>
                    <a:pt x="54" y="46"/>
                  </a:lnTo>
                  <a:lnTo>
                    <a:pt x="54" y="48"/>
                  </a:lnTo>
                  <a:lnTo>
                    <a:pt x="55" y="48"/>
                  </a:lnTo>
                  <a:lnTo>
                    <a:pt x="55" y="50"/>
                  </a:lnTo>
                  <a:lnTo>
                    <a:pt x="57" y="50"/>
                  </a:lnTo>
                  <a:lnTo>
                    <a:pt x="58" y="52"/>
                  </a:lnTo>
                  <a:lnTo>
                    <a:pt x="58" y="53"/>
                  </a:lnTo>
                  <a:lnTo>
                    <a:pt x="60" y="53"/>
                  </a:lnTo>
                  <a:lnTo>
                    <a:pt x="61" y="55"/>
                  </a:lnTo>
                  <a:lnTo>
                    <a:pt x="61" y="57"/>
                  </a:lnTo>
                  <a:lnTo>
                    <a:pt x="63" y="58"/>
                  </a:lnTo>
                  <a:lnTo>
                    <a:pt x="64" y="58"/>
                  </a:lnTo>
                  <a:lnTo>
                    <a:pt x="65" y="60"/>
                  </a:lnTo>
                  <a:lnTo>
                    <a:pt x="65" y="62"/>
                  </a:lnTo>
                  <a:lnTo>
                    <a:pt x="67" y="64"/>
                  </a:lnTo>
                  <a:lnTo>
                    <a:pt x="68" y="65"/>
                  </a:lnTo>
                  <a:lnTo>
                    <a:pt x="70" y="67"/>
                  </a:lnTo>
                  <a:lnTo>
                    <a:pt x="71" y="67"/>
                  </a:lnTo>
                  <a:lnTo>
                    <a:pt x="73" y="69"/>
                  </a:lnTo>
                  <a:lnTo>
                    <a:pt x="74" y="70"/>
                  </a:lnTo>
                  <a:lnTo>
                    <a:pt x="75" y="72"/>
                  </a:lnTo>
                  <a:lnTo>
                    <a:pt x="77" y="74"/>
                  </a:lnTo>
                  <a:lnTo>
                    <a:pt x="80" y="76"/>
                  </a:lnTo>
                  <a:lnTo>
                    <a:pt x="81" y="77"/>
                  </a:lnTo>
                  <a:lnTo>
                    <a:pt x="83" y="79"/>
                  </a:lnTo>
                  <a:lnTo>
                    <a:pt x="80" y="79"/>
                  </a:lnTo>
                  <a:lnTo>
                    <a:pt x="78" y="77"/>
                  </a:lnTo>
                  <a:lnTo>
                    <a:pt x="75" y="76"/>
                  </a:lnTo>
                  <a:lnTo>
                    <a:pt x="74" y="76"/>
                  </a:lnTo>
                  <a:lnTo>
                    <a:pt x="71" y="74"/>
                  </a:lnTo>
                  <a:lnTo>
                    <a:pt x="68" y="72"/>
                  </a:lnTo>
                  <a:lnTo>
                    <a:pt x="67" y="72"/>
                  </a:lnTo>
                  <a:lnTo>
                    <a:pt x="65" y="70"/>
                  </a:lnTo>
                  <a:lnTo>
                    <a:pt x="63" y="70"/>
                  </a:lnTo>
                  <a:lnTo>
                    <a:pt x="61" y="69"/>
                  </a:lnTo>
                  <a:lnTo>
                    <a:pt x="58" y="67"/>
                  </a:lnTo>
                  <a:lnTo>
                    <a:pt x="57" y="67"/>
                  </a:lnTo>
                  <a:lnTo>
                    <a:pt x="54" y="65"/>
                  </a:lnTo>
                  <a:lnTo>
                    <a:pt x="53" y="65"/>
                  </a:lnTo>
                  <a:lnTo>
                    <a:pt x="51" y="64"/>
                  </a:lnTo>
                  <a:lnTo>
                    <a:pt x="50" y="62"/>
                  </a:lnTo>
                  <a:lnTo>
                    <a:pt x="47" y="62"/>
                  </a:lnTo>
                  <a:lnTo>
                    <a:pt x="45" y="60"/>
                  </a:lnTo>
                  <a:lnTo>
                    <a:pt x="44" y="58"/>
                  </a:lnTo>
                  <a:lnTo>
                    <a:pt x="43" y="58"/>
                  </a:lnTo>
                  <a:lnTo>
                    <a:pt x="40" y="57"/>
                  </a:lnTo>
                  <a:lnTo>
                    <a:pt x="38" y="57"/>
                  </a:lnTo>
                  <a:lnTo>
                    <a:pt x="37" y="55"/>
                  </a:lnTo>
                  <a:lnTo>
                    <a:pt x="35" y="55"/>
                  </a:lnTo>
                  <a:lnTo>
                    <a:pt x="34" y="53"/>
                  </a:lnTo>
                  <a:lnTo>
                    <a:pt x="33" y="53"/>
                  </a:lnTo>
                  <a:lnTo>
                    <a:pt x="31" y="52"/>
                  </a:lnTo>
                  <a:lnTo>
                    <a:pt x="30" y="52"/>
                  </a:lnTo>
                  <a:lnTo>
                    <a:pt x="28" y="50"/>
                  </a:lnTo>
                  <a:lnTo>
                    <a:pt x="27" y="50"/>
                  </a:lnTo>
                  <a:lnTo>
                    <a:pt x="25" y="48"/>
                  </a:lnTo>
                  <a:lnTo>
                    <a:pt x="23" y="46"/>
                  </a:lnTo>
                  <a:lnTo>
                    <a:pt x="21" y="45"/>
                  </a:lnTo>
                  <a:lnTo>
                    <a:pt x="20" y="45"/>
                  </a:lnTo>
                  <a:lnTo>
                    <a:pt x="18" y="43"/>
                  </a:lnTo>
                  <a:lnTo>
                    <a:pt x="17" y="43"/>
                  </a:lnTo>
                  <a:lnTo>
                    <a:pt x="15" y="41"/>
                  </a:lnTo>
                  <a:lnTo>
                    <a:pt x="14" y="40"/>
                  </a:lnTo>
                  <a:lnTo>
                    <a:pt x="13" y="40"/>
                  </a:lnTo>
                  <a:lnTo>
                    <a:pt x="11" y="38"/>
                  </a:lnTo>
                  <a:lnTo>
                    <a:pt x="10" y="36"/>
                  </a:lnTo>
                  <a:lnTo>
                    <a:pt x="8" y="36"/>
                  </a:lnTo>
                  <a:lnTo>
                    <a:pt x="7" y="34"/>
                  </a:lnTo>
                  <a:lnTo>
                    <a:pt x="5" y="34"/>
                  </a:lnTo>
                  <a:lnTo>
                    <a:pt x="4" y="33"/>
                  </a:lnTo>
                  <a:lnTo>
                    <a:pt x="0" y="4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19" name="Freeform 82"/>
            <p:cNvSpPr>
              <a:spLocks/>
            </p:cNvSpPr>
            <p:nvPr/>
          </p:nvSpPr>
          <p:spPr bwMode="auto">
            <a:xfrm>
              <a:off x="662" y="1067"/>
              <a:ext cx="54" cy="36"/>
            </a:xfrm>
            <a:custGeom>
              <a:avLst/>
              <a:gdLst>
                <a:gd name="T0" fmla="*/ 53 w 54"/>
                <a:gd name="T1" fmla="*/ 28 h 36"/>
                <a:gd name="T2" fmla="*/ 51 w 54"/>
                <a:gd name="T3" fmla="*/ 26 h 36"/>
                <a:gd name="T4" fmla="*/ 49 w 54"/>
                <a:gd name="T5" fmla="*/ 23 h 36"/>
                <a:gd name="T6" fmla="*/ 46 w 54"/>
                <a:gd name="T7" fmla="*/ 21 h 36"/>
                <a:gd name="T8" fmla="*/ 43 w 54"/>
                <a:gd name="T9" fmla="*/ 19 h 36"/>
                <a:gd name="T10" fmla="*/ 40 w 54"/>
                <a:gd name="T11" fmla="*/ 17 h 36"/>
                <a:gd name="T12" fmla="*/ 37 w 54"/>
                <a:gd name="T13" fmla="*/ 16 h 36"/>
                <a:gd name="T14" fmla="*/ 34 w 54"/>
                <a:gd name="T15" fmla="*/ 12 h 36"/>
                <a:gd name="T16" fmla="*/ 31 w 54"/>
                <a:gd name="T17" fmla="*/ 11 h 36"/>
                <a:gd name="T18" fmla="*/ 29 w 54"/>
                <a:gd name="T19" fmla="*/ 11 h 36"/>
                <a:gd name="T20" fmla="*/ 26 w 54"/>
                <a:gd name="T21" fmla="*/ 9 h 36"/>
                <a:gd name="T22" fmla="*/ 24 w 54"/>
                <a:gd name="T23" fmla="*/ 7 h 36"/>
                <a:gd name="T24" fmla="*/ 21 w 54"/>
                <a:gd name="T25" fmla="*/ 7 h 36"/>
                <a:gd name="T26" fmla="*/ 19 w 54"/>
                <a:gd name="T27" fmla="*/ 5 h 36"/>
                <a:gd name="T28" fmla="*/ 16 w 54"/>
                <a:gd name="T29" fmla="*/ 4 h 36"/>
                <a:gd name="T30" fmla="*/ 13 w 54"/>
                <a:gd name="T31" fmla="*/ 4 h 36"/>
                <a:gd name="T32" fmla="*/ 9 w 54"/>
                <a:gd name="T33" fmla="*/ 2 h 36"/>
                <a:gd name="T34" fmla="*/ 6 w 54"/>
                <a:gd name="T35" fmla="*/ 0 h 36"/>
                <a:gd name="T36" fmla="*/ 3 w 54"/>
                <a:gd name="T37" fmla="*/ 0 h 36"/>
                <a:gd name="T38" fmla="*/ 1 w 54"/>
                <a:gd name="T39" fmla="*/ 11 h 36"/>
                <a:gd name="T40" fmla="*/ 4 w 54"/>
                <a:gd name="T41" fmla="*/ 11 h 36"/>
                <a:gd name="T42" fmla="*/ 7 w 54"/>
                <a:gd name="T43" fmla="*/ 12 h 36"/>
                <a:gd name="T44" fmla="*/ 10 w 54"/>
                <a:gd name="T45" fmla="*/ 12 h 36"/>
                <a:gd name="T46" fmla="*/ 13 w 54"/>
                <a:gd name="T47" fmla="*/ 14 h 36"/>
                <a:gd name="T48" fmla="*/ 16 w 54"/>
                <a:gd name="T49" fmla="*/ 16 h 36"/>
                <a:gd name="T50" fmla="*/ 19 w 54"/>
                <a:gd name="T51" fmla="*/ 16 h 36"/>
                <a:gd name="T52" fmla="*/ 20 w 54"/>
                <a:gd name="T53" fmla="*/ 17 h 36"/>
                <a:gd name="T54" fmla="*/ 23 w 54"/>
                <a:gd name="T55" fmla="*/ 17 h 36"/>
                <a:gd name="T56" fmla="*/ 26 w 54"/>
                <a:gd name="T57" fmla="*/ 19 h 36"/>
                <a:gd name="T58" fmla="*/ 29 w 54"/>
                <a:gd name="T59" fmla="*/ 21 h 36"/>
                <a:gd name="T60" fmla="*/ 31 w 54"/>
                <a:gd name="T61" fmla="*/ 23 h 36"/>
                <a:gd name="T62" fmla="*/ 34 w 54"/>
                <a:gd name="T63" fmla="*/ 24 h 36"/>
                <a:gd name="T64" fmla="*/ 37 w 54"/>
                <a:gd name="T65" fmla="*/ 26 h 36"/>
                <a:gd name="T66" fmla="*/ 40 w 54"/>
                <a:gd name="T67" fmla="*/ 28 h 36"/>
                <a:gd name="T68" fmla="*/ 43 w 54"/>
                <a:gd name="T69" fmla="*/ 31 h 36"/>
                <a:gd name="T70" fmla="*/ 44 w 54"/>
                <a:gd name="T71" fmla="*/ 33 h 36"/>
                <a:gd name="T72" fmla="*/ 47 w 54"/>
                <a:gd name="T73" fmla="*/ 35 h 36"/>
                <a:gd name="T74" fmla="*/ 49 w 54"/>
                <a:gd name="T7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36">
                  <a:moveTo>
                    <a:pt x="54" y="29"/>
                  </a:moveTo>
                  <a:lnTo>
                    <a:pt x="53" y="28"/>
                  </a:lnTo>
                  <a:lnTo>
                    <a:pt x="53" y="26"/>
                  </a:lnTo>
                  <a:lnTo>
                    <a:pt x="51" y="26"/>
                  </a:lnTo>
                  <a:lnTo>
                    <a:pt x="50" y="24"/>
                  </a:lnTo>
                  <a:lnTo>
                    <a:pt x="49" y="23"/>
                  </a:lnTo>
                  <a:lnTo>
                    <a:pt x="47" y="23"/>
                  </a:lnTo>
                  <a:lnTo>
                    <a:pt x="46" y="21"/>
                  </a:lnTo>
                  <a:lnTo>
                    <a:pt x="44" y="19"/>
                  </a:lnTo>
                  <a:lnTo>
                    <a:pt x="43" y="19"/>
                  </a:lnTo>
                  <a:lnTo>
                    <a:pt x="41" y="17"/>
                  </a:lnTo>
                  <a:lnTo>
                    <a:pt x="40" y="17"/>
                  </a:lnTo>
                  <a:lnTo>
                    <a:pt x="39" y="16"/>
                  </a:lnTo>
                  <a:lnTo>
                    <a:pt x="37" y="16"/>
                  </a:lnTo>
                  <a:lnTo>
                    <a:pt x="36" y="14"/>
                  </a:lnTo>
                  <a:lnTo>
                    <a:pt x="34" y="12"/>
                  </a:lnTo>
                  <a:lnTo>
                    <a:pt x="33" y="12"/>
                  </a:lnTo>
                  <a:lnTo>
                    <a:pt x="31" y="11"/>
                  </a:lnTo>
                  <a:lnTo>
                    <a:pt x="30" y="11"/>
                  </a:lnTo>
                  <a:lnTo>
                    <a:pt x="29" y="11"/>
                  </a:lnTo>
                  <a:lnTo>
                    <a:pt x="27" y="9"/>
                  </a:lnTo>
                  <a:lnTo>
                    <a:pt x="26" y="9"/>
                  </a:lnTo>
                  <a:lnTo>
                    <a:pt x="24" y="9"/>
                  </a:lnTo>
                  <a:lnTo>
                    <a:pt x="24" y="7"/>
                  </a:lnTo>
                  <a:lnTo>
                    <a:pt x="23" y="7"/>
                  </a:lnTo>
                  <a:lnTo>
                    <a:pt x="21" y="7"/>
                  </a:lnTo>
                  <a:lnTo>
                    <a:pt x="20" y="5"/>
                  </a:lnTo>
                  <a:lnTo>
                    <a:pt x="19" y="5"/>
                  </a:lnTo>
                  <a:lnTo>
                    <a:pt x="17" y="5"/>
                  </a:lnTo>
                  <a:lnTo>
                    <a:pt x="16" y="4"/>
                  </a:lnTo>
                  <a:lnTo>
                    <a:pt x="14" y="4"/>
                  </a:lnTo>
                  <a:lnTo>
                    <a:pt x="13" y="4"/>
                  </a:lnTo>
                  <a:lnTo>
                    <a:pt x="11" y="2"/>
                  </a:lnTo>
                  <a:lnTo>
                    <a:pt x="9" y="2"/>
                  </a:lnTo>
                  <a:lnTo>
                    <a:pt x="7" y="2"/>
                  </a:lnTo>
                  <a:lnTo>
                    <a:pt x="6" y="0"/>
                  </a:lnTo>
                  <a:lnTo>
                    <a:pt x="4" y="0"/>
                  </a:lnTo>
                  <a:lnTo>
                    <a:pt x="3" y="0"/>
                  </a:lnTo>
                  <a:lnTo>
                    <a:pt x="0" y="11"/>
                  </a:lnTo>
                  <a:lnTo>
                    <a:pt x="1" y="11"/>
                  </a:lnTo>
                  <a:lnTo>
                    <a:pt x="3" y="11"/>
                  </a:lnTo>
                  <a:lnTo>
                    <a:pt x="4" y="11"/>
                  </a:lnTo>
                  <a:lnTo>
                    <a:pt x="6" y="11"/>
                  </a:lnTo>
                  <a:lnTo>
                    <a:pt x="7" y="12"/>
                  </a:lnTo>
                  <a:lnTo>
                    <a:pt x="9" y="12"/>
                  </a:lnTo>
                  <a:lnTo>
                    <a:pt x="10" y="12"/>
                  </a:lnTo>
                  <a:lnTo>
                    <a:pt x="11" y="12"/>
                  </a:lnTo>
                  <a:lnTo>
                    <a:pt x="13" y="14"/>
                  </a:lnTo>
                  <a:lnTo>
                    <a:pt x="14" y="14"/>
                  </a:lnTo>
                  <a:lnTo>
                    <a:pt x="16" y="16"/>
                  </a:lnTo>
                  <a:lnTo>
                    <a:pt x="17" y="16"/>
                  </a:lnTo>
                  <a:lnTo>
                    <a:pt x="19" y="16"/>
                  </a:lnTo>
                  <a:lnTo>
                    <a:pt x="20" y="16"/>
                  </a:lnTo>
                  <a:lnTo>
                    <a:pt x="20" y="17"/>
                  </a:lnTo>
                  <a:lnTo>
                    <a:pt x="21" y="17"/>
                  </a:lnTo>
                  <a:lnTo>
                    <a:pt x="23" y="17"/>
                  </a:lnTo>
                  <a:lnTo>
                    <a:pt x="24" y="19"/>
                  </a:lnTo>
                  <a:lnTo>
                    <a:pt x="26" y="19"/>
                  </a:lnTo>
                  <a:lnTo>
                    <a:pt x="27" y="21"/>
                  </a:lnTo>
                  <a:lnTo>
                    <a:pt x="29" y="21"/>
                  </a:lnTo>
                  <a:lnTo>
                    <a:pt x="30" y="21"/>
                  </a:lnTo>
                  <a:lnTo>
                    <a:pt x="31" y="23"/>
                  </a:lnTo>
                  <a:lnTo>
                    <a:pt x="33" y="24"/>
                  </a:lnTo>
                  <a:lnTo>
                    <a:pt x="34" y="24"/>
                  </a:lnTo>
                  <a:lnTo>
                    <a:pt x="36" y="26"/>
                  </a:lnTo>
                  <a:lnTo>
                    <a:pt x="37" y="26"/>
                  </a:lnTo>
                  <a:lnTo>
                    <a:pt x="39" y="28"/>
                  </a:lnTo>
                  <a:lnTo>
                    <a:pt x="40" y="28"/>
                  </a:lnTo>
                  <a:lnTo>
                    <a:pt x="41" y="29"/>
                  </a:lnTo>
                  <a:lnTo>
                    <a:pt x="43" y="31"/>
                  </a:lnTo>
                  <a:lnTo>
                    <a:pt x="44" y="31"/>
                  </a:lnTo>
                  <a:lnTo>
                    <a:pt x="44" y="33"/>
                  </a:lnTo>
                  <a:lnTo>
                    <a:pt x="46" y="33"/>
                  </a:lnTo>
                  <a:lnTo>
                    <a:pt x="47" y="35"/>
                  </a:lnTo>
                  <a:lnTo>
                    <a:pt x="49" y="35"/>
                  </a:lnTo>
                  <a:lnTo>
                    <a:pt x="49" y="36"/>
                  </a:lnTo>
                  <a:lnTo>
                    <a:pt x="54" y="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0" name="Freeform 83"/>
            <p:cNvSpPr>
              <a:spLocks/>
            </p:cNvSpPr>
            <p:nvPr/>
          </p:nvSpPr>
          <p:spPr bwMode="auto">
            <a:xfrm>
              <a:off x="588" y="1155"/>
              <a:ext cx="48" cy="53"/>
            </a:xfrm>
            <a:custGeom>
              <a:avLst/>
              <a:gdLst>
                <a:gd name="T0" fmla="*/ 0 w 48"/>
                <a:gd name="T1" fmla="*/ 5 h 53"/>
                <a:gd name="T2" fmla="*/ 1 w 48"/>
                <a:gd name="T3" fmla="*/ 9 h 53"/>
                <a:gd name="T4" fmla="*/ 3 w 48"/>
                <a:gd name="T5" fmla="*/ 10 h 53"/>
                <a:gd name="T6" fmla="*/ 5 w 48"/>
                <a:gd name="T7" fmla="*/ 14 h 53"/>
                <a:gd name="T8" fmla="*/ 8 w 48"/>
                <a:gd name="T9" fmla="*/ 17 h 53"/>
                <a:gd name="T10" fmla="*/ 11 w 48"/>
                <a:gd name="T11" fmla="*/ 22 h 53"/>
                <a:gd name="T12" fmla="*/ 14 w 48"/>
                <a:gd name="T13" fmla="*/ 26 h 53"/>
                <a:gd name="T14" fmla="*/ 15 w 48"/>
                <a:gd name="T15" fmla="*/ 27 h 53"/>
                <a:gd name="T16" fmla="*/ 17 w 48"/>
                <a:gd name="T17" fmla="*/ 29 h 53"/>
                <a:gd name="T18" fmla="*/ 20 w 48"/>
                <a:gd name="T19" fmla="*/ 33 h 53"/>
                <a:gd name="T20" fmla="*/ 21 w 48"/>
                <a:gd name="T21" fmla="*/ 34 h 53"/>
                <a:gd name="T22" fmla="*/ 24 w 48"/>
                <a:gd name="T23" fmla="*/ 38 h 53"/>
                <a:gd name="T24" fmla="*/ 26 w 48"/>
                <a:gd name="T25" fmla="*/ 39 h 53"/>
                <a:gd name="T26" fmla="*/ 28 w 48"/>
                <a:gd name="T27" fmla="*/ 43 h 53"/>
                <a:gd name="T28" fmla="*/ 31 w 48"/>
                <a:gd name="T29" fmla="*/ 45 h 53"/>
                <a:gd name="T30" fmla="*/ 34 w 48"/>
                <a:gd name="T31" fmla="*/ 46 h 53"/>
                <a:gd name="T32" fmla="*/ 37 w 48"/>
                <a:gd name="T33" fmla="*/ 48 h 53"/>
                <a:gd name="T34" fmla="*/ 38 w 48"/>
                <a:gd name="T35" fmla="*/ 50 h 53"/>
                <a:gd name="T36" fmla="*/ 40 w 48"/>
                <a:gd name="T37" fmla="*/ 51 h 53"/>
                <a:gd name="T38" fmla="*/ 43 w 48"/>
                <a:gd name="T39" fmla="*/ 51 h 53"/>
                <a:gd name="T40" fmla="*/ 44 w 48"/>
                <a:gd name="T41" fmla="*/ 53 h 53"/>
                <a:gd name="T42" fmla="*/ 48 w 48"/>
                <a:gd name="T43" fmla="*/ 45 h 53"/>
                <a:gd name="T44" fmla="*/ 46 w 48"/>
                <a:gd name="T45" fmla="*/ 43 h 53"/>
                <a:gd name="T46" fmla="*/ 40 w 48"/>
                <a:gd name="T47" fmla="*/ 39 h 53"/>
                <a:gd name="T48" fmla="*/ 37 w 48"/>
                <a:gd name="T49" fmla="*/ 38 h 53"/>
                <a:gd name="T50" fmla="*/ 34 w 48"/>
                <a:gd name="T51" fmla="*/ 34 h 53"/>
                <a:gd name="T52" fmla="*/ 31 w 48"/>
                <a:gd name="T53" fmla="*/ 33 h 53"/>
                <a:gd name="T54" fmla="*/ 28 w 48"/>
                <a:gd name="T55" fmla="*/ 29 h 53"/>
                <a:gd name="T56" fmla="*/ 26 w 48"/>
                <a:gd name="T57" fmla="*/ 26 h 53"/>
                <a:gd name="T58" fmla="*/ 23 w 48"/>
                <a:gd name="T59" fmla="*/ 22 h 53"/>
                <a:gd name="T60" fmla="*/ 20 w 48"/>
                <a:gd name="T61" fmla="*/ 19 h 53"/>
                <a:gd name="T62" fmla="*/ 18 w 48"/>
                <a:gd name="T63" fmla="*/ 15 h 53"/>
                <a:gd name="T64" fmla="*/ 15 w 48"/>
                <a:gd name="T65" fmla="*/ 12 h 53"/>
                <a:gd name="T66" fmla="*/ 13 w 48"/>
                <a:gd name="T67" fmla="*/ 9 h 53"/>
                <a:gd name="T68" fmla="*/ 11 w 48"/>
                <a:gd name="T69" fmla="*/ 7 h 53"/>
                <a:gd name="T70" fmla="*/ 10 w 48"/>
                <a:gd name="T71" fmla="*/ 3 h 53"/>
                <a:gd name="T72" fmla="*/ 8 w 48"/>
                <a:gd name="T7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3">
                  <a:moveTo>
                    <a:pt x="8" y="0"/>
                  </a:moveTo>
                  <a:lnTo>
                    <a:pt x="0" y="5"/>
                  </a:lnTo>
                  <a:lnTo>
                    <a:pt x="0" y="7"/>
                  </a:lnTo>
                  <a:lnTo>
                    <a:pt x="1" y="9"/>
                  </a:lnTo>
                  <a:lnTo>
                    <a:pt x="3" y="9"/>
                  </a:lnTo>
                  <a:lnTo>
                    <a:pt x="3" y="10"/>
                  </a:lnTo>
                  <a:lnTo>
                    <a:pt x="4" y="12"/>
                  </a:lnTo>
                  <a:lnTo>
                    <a:pt x="5" y="14"/>
                  </a:lnTo>
                  <a:lnTo>
                    <a:pt x="7" y="15"/>
                  </a:lnTo>
                  <a:lnTo>
                    <a:pt x="8" y="17"/>
                  </a:lnTo>
                  <a:lnTo>
                    <a:pt x="10" y="21"/>
                  </a:lnTo>
                  <a:lnTo>
                    <a:pt x="11" y="22"/>
                  </a:lnTo>
                  <a:lnTo>
                    <a:pt x="13" y="24"/>
                  </a:lnTo>
                  <a:lnTo>
                    <a:pt x="14" y="26"/>
                  </a:lnTo>
                  <a:lnTo>
                    <a:pt x="14" y="27"/>
                  </a:lnTo>
                  <a:lnTo>
                    <a:pt x="15" y="27"/>
                  </a:lnTo>
                  <a:lnTo>
                    <a:pt x="15" y="29"/>
                  </a:lnTo>
                  <a:lnTo>
                    <a:pt x="17" y="29"/>
                  </a:lnTo>
                  <a:lnTo>
                    <a:pt x="18" y="31"/>
                  </a:lnTo>
                  <a:lnTo>
                    <a:pt x="20" y="33"/>
                  </a:lnTo>
                  <a:lnTo>
                    <a:pt x="20" y="34"/>
                  </a:lnTo>
                  <a:lnTo>
                    <a:pt x="21" y="34"/>
                  </a:lnTo>
                  <a:lnTo>
                    <a:pt x="23" y="36"/>
                  </a:lnTo>
                  <a:lnTo>
                    <a:pt x="24" y="38"/>
                  </a:lnTo>
                  <a:lnTo>
                    <a:pt x="26" y="38"/>
                  </a:lnTo>
                  <a:lnTo>
                    <a:pt x="26" y="39"/>
                  </a:lnTo>
                  <a:lnTo>
                    <a:pt x="27" y="41"/>
                  </a:lnTo>
                  <a:lnTo>
                    <a:pt x="28" y="43"/>
                  </a:lnTo>
                  <a:lnTo>
                    <a:pt x="30" y="43"/>
                  </a:lnTo>
                  <a:lnTo>
                    <a:pt x="31" y="45"/>
                  </a:lnTo>
                  <a:lnTo>
                    <a:pt x="33" y="46"/>
                  </a:lnTo>
                  <a:lnTo>
                    <a:pt x="34" y="46"/>
                  </a:lnTo>
                  <a:lnTo>
                    <a:pt x="36" y="48"/>
                  </a:lnTo>
                  <a:lnTo>
                    <a:pt x="37" y="48"/>
                  </a:lnTo>
                  <a:lnTo>
                    <a:pt x="37" y="50"/>
                  </a:lnTo>
                  <a:lnTo>
                    <a:pt x="38" y="50"/>
                  </a:lnTo>
                  <a:lnTo>
                    <a:pt x="40" y="50"/>
                  </a:lnTo>
                  <a:lnTo>
                    <a:pt x="40" y="51"/>
                  </a:lnTo>
                  <a:lnTo>
                    <a:pt x="41" y="51"/>
                  </a:lnTo>
                  <a:lnTo>
                    <a:pt x="43" y="51"/>
                  </a:lnTo>
                  <a:lnTo>
                    <a:pt x="43" y="53"/>
                  </a:lnTo>
                  <a:lnTo>
                    <a:pt x="44" y="53"/>
                  </a:lnTo>
                  <a:lnTo>
                    <a:pt x="46" y="53"/>
                  </a:lnTo>
                  <a:lnTo>
                    <a:pt x="48" y="45"/>
                  </a:lnTo>
                  <a:lnTo>
                    <a:pt x="47" y="43"/>
                  </a:lnTo>
                  <a:lnTo>
                    <a:pt x="46" y="43"/>
                  </a:lnTo>
                  <a:lnTo>
                    <a:pt x="43" y="41"/>
                  </a:lnTo>
                  <a:lnTo>
                    <a:pt x="40" y="39"/>
                  </a:lnTo>
                  <a:lnTo>
                    <a:pt x="38" y="39"/>
                  </a:lnTo>
                  <a:lnTo>
                    <a:pt x="37" y="38"/>
                  </a:lnTo>
                  <a:lnTo>
                    <a:pt x="36" y="36"/>
                  </a:lnTo>
                  <a:lnTo>
                    <a:pt x="34" y="34"/>
                  </a:lnTo>
                  <a:lnTo>
                    <a:pt x="33" y="34"/>
                  </a:lnTo>
                  <a:lnTo>
                    <a:pt x="31" y="33"/>
                  </a:lnTo>
                  <a:lnTo>
                    <a:pt x="30" y="31"/>
                  </a:lnTo>
                  <a:lnTo>
                    <a:pt x="28" y="29"/>
                  </a:lnTo>
                  <a:lnTo>
                    <a:pt x="27" y="27"/>
                  </a:lnTo>
                  <a:lnTo>
                    <a:pt x="26" y="26"/>
                  </a:lnTo>
                  <a:lnTo>
                    <a:pt x="24" y="24"/>
                  </a:lnTo>
                  <a:lnTo>
                    <a:pt x="23" y="22"/>
                  </a:lnTo>
                  <a:lnTo>
                    <a:pt x="21" y="21"/>
                  </a:lnTo>
                  <a:lnTo>
                    <a:pt x="20" y="19"/>
                  </a:lnTo>
                  <a:lnTo>
                    <a:pt x="18" y="17"/>
                  </a:lnTo>
                  <a:lnTo>
                    <a:pt x="18" y="15"/>
                  </a:lnTo>
                  <a:lnTo>
                    <a:pt x="17" y="14"/>
                  </a:lnTo>
                  <a:lnTo>
                    <a:pt x="15" y="12"/>
                  </a:lnTo>
                  <a:lnTo>
                    <a:pt x="14" y="10"/>
                  </a:lnTo>
                  <a:lnTo>
                    <a:pt x="13" y="9"/>
                  </a:lnTo>
                  <a:lnTo>
                    <a:pt x="13" y="7"/>
                  </a:lnTo>
                  <a:lnTo>
                    <a:pt x="11" y="7"/>
                  </a:lnTo>
                  <a:lnTo>
                    <a:pt x="11" y="5"/>
                  </a:lnTo>
                  <a:lnTo>
                    <a:pt x="10" y="3"/>
                  </a:lnTo>
                  <a:lnTo>
                    <a:pt x="8"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1" name="Freeform 84"/>
            <p:cNvSpPr>
              <a:spLocks/>
            </p:cNvSpPr>
            <p:nvPr/>
          </p:nvSpPr>
          <p:spPr bwMode="auto">
            <a:xfrm>
              <a:off x="472" y="1149"/>
              <a:ext cx="23" cy="59"/>
            </a:xfrm>
            <a:custGeom>
              <a:avLst/>
              <a:gdLst>
                <a:gd name="T0" fmla="*/ 14 w 23"/>
                <a:gd name="T1" fmla="*/ 2 h 59"/>
                <a:gd name="T2" fmla="*/ 14 w 23"/>
                <a:gd name="T3" fmla="*/ 6 h 59"/>
                <a:gd name="T4" fmla="*/ 14 w 23"/>
                <a:gd name="T5" fmla="*/ 9 h 59"/>
                <a:gd name="T6" fmla="*/ 13 w 23"/>
                <a:gd name="T7" fmla="*/ 12 h 59"/>
                <a:gd name="T8" fmla="*/ 13 w 23"/>
                <a:gd name="T9" fmla="*/ 16 h 59"/>
                <a:gd name="T10" fmla="*/ 12 w 23"/>
                <a:gd name="T11" fmla="*/ 19 h 59"/>
                <a:gd name="T12" fmla="*/ 12 w 23"/>
                <a:gd name="T13" fmla="*/ 23 h 59"/>
                <a:gd name="T14" fmla="*/ 10 w 23"/>
                <a:gd name="T15" fmla="*/ 26 h 59"/>
                <a:gd name="T16" fmla="*/ 9 w 23"/>
                <a:gd name="T17" fmla="*/ 30 h 59"/>
                <a:gd name="T18" fmla="*/ 7 w 23"/>
                <a:gd name="T19" fmla="*/ 33 h 59"/>
                <a:gd name="T20" fmla="*/ 7 w 23"/>
                <a:gd name="T21" fmla="*/ 37 h 59"/>
                <a:gd name="T22" fmla="*/ 6 w 23"/>
                <a:gd name="T23" fmla="*/ 38 h 59"/>
                <a:gd name="T24" fmla="*/ 6 w 23"/>
                <a:gd name="T25" fmla="*/ 42 h 59"/>
                <a:gd name="T26" fmla="*/ 3 w 23"/>
                <a:gd name="T27" fmla="*/ 45 h 59"/>
                <a:gd name="T28" fmla="*/ 1 w 23"/>
                <a:gd name="T29" fmla="*/ 49 h 59"/>
                <a:gd name="T30" fmla="*/ 0 w 23"/>
                <a:gd name="T31" fmla="*/ 52 h 59"/>
                <a:gd name="T32" fmla="*/ 7 w 23"/>
                <a:gd name="T33" fmla="*/ 59 h 59"/>
                <a:gd name="T34" fmla="*/ 9 w 23"/>
                <a:gd name="T35" fmla="*/ 56 h 59"/>
                <a:gd name="T36" fmla="*/ 10 w 23"/>
                <a:gd name="T37" fmla="*/ 52 h 59"/>
                <a:gd name="T38" fmla="*/ 12 w 23"/>
                <a:gd name="T39" fmla="*/ 49 h 59"/>
                <a:gd name="T40" fmla="*/ 13 w 23"/>
                <a:gd name="T41" fmla="*/ 45 h 59"/>
                <a:gd name="T42" fmla="*/ 14 w 23"/>
                <a:gd name="T43" fmla="*/ 42 h 59"/>
                <a:gd name="T44" fmla="*/ 16 w 23"/>
                <a:gd name="T45" fmla="*/ 38 h 59"/>
                <a:gd name="T46" fmla="*/ 17 w 23"/>
                <a:gd name="T47" fmla="*/ 35 h 59"/>
                <a:gd name="T48" fmla="*/ 17 w 23"/>
                <a:gd name="T49" fmla="*/ 32 h 59"/>
                <a:gd name="T50" fmla="*/ 19 w 23"/>
                <a:gd name="T51" fmla="*/ 28 h 59"/>
                <a:gd name="T52" fmla="*/ 20 w 23"/>
                <a:gd name="T53" fmla="*/ 25 h 59"/>
                <a:gd name="T54" fmla="*/ 20 w 23"/>
                <a:gd name="T55" fmla="*/ 21 h 59"/>
                <a:gd name="T56" fmla="*/ 22 w 23"/>
                <a:gd name="T57" fmla="*/ 19 h 59"/>
                <a:gd name="T58" fmla="*/ 22 w 23"/>
                <a:gd name="T59" fmla="*/ 16 h 59"/>
                <a:gd name="T60" fmla="*/ 22 w 23"/>
                <a:gd name="T61" fmla="*/ 12 h 59"/>
                <a:gd name="T62" fmla="*/ 23 w 23"/>
                <a:gd name="T63" fmla="*/ 9 h 59"/>
                <a:gd name="T64" fmla="*/ 23 w 23"/>
                <a:gd name="T65" fmla="*/ 6 h 59"/>
                <a:gd name="T66" fmla="*/ 23 w 23"/>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59">
                  <a:moveTo>
                    <a:pt x="23" y="0"/>
                  </a:moveTo>
                  <a:lnTo>
                    <a:pt x="14" y="2"/>
                  </a:lnTo>
                  <a:lnTo>
                    <a:pt x="14" y="4"/>
                  </a:lnTo>
                  <a:lnTo>
                    <a:pt x="14" y="6"/>
                  </a:lnTo>
                  <a:lnTo>
                    <a:pt x="14" y="7"/>
                  </a:lnTo>
                  <a:lnTo>
                    <a:pt x="14" y="9"/>
                  </a:lnTo>
                  <a:lnTo>
                    <a:pt x="13" y="11"/>
                  </a:lnTo>
                  <a:lnTo>
                    <a:pt x="13" y="12"/>
                  </a:lnTo>
                  <a:lnTo>
                    <a:pt x="13" y="14"/>
                  </a:lnTo>
                  <a:lnTo>
                    <a:pt x="13" y="16"/>
                  </a:lnTo>
                  <a:lnTo>
                    <a:pt x="12" y="18"/>
                  </a:lnTo>
                  <a:lnTo>
                    <a:pt x="12" y="19"/>
                  </a:lnTo>
                  <a:lnTo>
                    <a:pt x="12" y="21"/>
                  </a:lnTo>
                  <a:lnTo>
                    <a:pt x="12" y="23"/>
                  </a:lnTo>
                  <a:lnTo>
                    <a:pt x="10" y="25"/>
                  </a:lnTo>
                  <a:lnTo>
                    <a:pt x="10" y="26"/>
                  </a:lnTo>
                  <a:lnTo>
                    <a:pt x="10" y="28"/>
                  </a:lnTo>
                  <a:lnTo>
                    <a:pt x="9" y="30"/>
                  </a:lnTo>
                  <a:lnTo>
                    <a:pt x="9" y="32"/>
                  </a:lnTo>
                  <a:lnTo>
                    <a:pt x="7" y="33"/>
                  </a:lnTo>
                  <a:lnTo>
                    <a:pt x="7" y="35"/>
                  </a:lnTo>
                  <a:lnTo>
                    <a:pt x="7" y="37"/>
                  </a:lnTo>
                  <a:lnTo>
                    <a:pt x="6" y="37"/>
                  </a:lnTo>
                  <a:lnTo>
                    <a:pt x="6" y="38"/>
                  </a:lnTo>
                  <a:lnTo>
                    <a:pt x="6" y="40"/>
                  </a:lnTo>
                  <a:lnTo>
                    <a:pt x="6" y="42"/>
                  </a:lnTo>
                  <a:lnTo>
                    <a:pt x="4" y="44"/>
                  </a:lnTo>
                  <a:lnTo>
                    <a:pt x="3" y="45"/>
                  </a:lnTo>
                  <a:lnTo>
                    <a:pt x="3" y="47"/>
                  </a:lnTo>
                  <a:lnTo>
                    <a:pt x="1" y="49"/>
                  </a:lnTo>
                  <a:lnTo>
                    <a:pt x="1" y="51"/>
                  </a:lnTo>
                  <a:lnTo>
                    <a:pt x="0" y="52"/>
                  </a:lnTo>
                  <a:lnTo>
                    <a:pt x="0" y="54"/>
                  </a:lnTo>
                  <a:lnTo>
                    <a:pt x="7" y="59"/>
                  </a:lnTo>
                  <a:lnTo>
                    <a:pt x="9" y="57"/>
                  </a:lnTo>
                  <a:lnTo>
                    <a:pt x="9" y="56"/>
                  </a:lnTo>
                  <a:lnTo>
                    <a:pt x="10" y="54"/>
                  </a:lnTo>
                  <a:lnTo>
                    <a:pt x="10" y="52"/>
                  </a:lnTo>
                  <a:lnTo>
                    <a:pt x="12" y="51"/>
                  </a:lnTo>
                  <a:lnTo>
                    <a:pt x="12" y="49"/>
                  </a:lnTo>
                  <a:lnTo>
                    <a:pt x="13" y="47"/>
                  </a:lnTo>
                  <a:lnTo>
                    <a:pt x="13" y="45"/>
                  </a:lnTo>
                  <a:lnTo>
                    <a:pt x="14" y="44"/>
                  </a:lnTo>
                  <a:lnTo>
                    <a:pt x="14" y="42"/>
                  </a:lnTo>
                  <a:lnTo>
                    <a:pt x="14" y="40"/>
                  </a:lnTo>
                  <a:lnTo>
                    <a:pt x="16" y="38"/>
                  </a:lnTo>
                  <a:lnTo>
                    <a:pt x="16" y="37"/>
                  </a:lnTo>
                  <a:lnTo>
                    <a:pt x="17" y="35"/>
                  </a:lnTo>
                  <a:lnTo>
                    <a:pt x="17" y="33"/>
                  </a:lnTo>
                  <a:lnTo>
                    <a:pt x="17" y="32"/>
                  </a:lnTo>
                  <a:lnTo>
                    <a:pt x="19" y="30"/>
                  </a:lnTo>
                  <a:lnTo>
                    <a:pt x="19" y="28"/>
                  </a:lnTo>
                  <a:lnTo>
                    <a:pt x="19" y="26"/>
                  </a:lnTo>
                  <a:lnTo>
                    <a:pt x="20" y="25"/>
                  </a:lnTo>
                  <a:lnTo>
                    <a:pt x="20" y="23"/>
                  </a:lnTo>
                  <a:lnTo>
                    <a:pt x="20" y="21"/>
                  </a:lnTo>
                  <a:lnTo>
                    <a:pt x="20" y="19"/>
                  </a:lnTo>
                  <a:lnTo>
                    <a:pt x="22" y="19"/>
                  </a:lnTo>
                  <a:lnTo>
                    <a:pt x="22" y="18"/>
                  </a:lnTo>
                  <a:lnTo>
                    <a:pt x="22" y="16"/>
                  </a:lnTo>
                  <a:lnTo>
                    <a:pt x="22" y="14"/>
                  </a:lnTo>
                  <a:lnTo>
                    <a:pt x="22" y="12"/>
                  </a:lnTo>
                  <a:lnTo>
                    <a:pt x="22" y="11"/>
                  </a:lnTo>
                  <a:lnTo>
                    <a:pt x="23" y="9"/>
                  </a:lnTo>
                  <a:lnTo>
                    <a:pt x="23" y="7"/>
                  </a:lnTo>
                  <a:lnTo>
                    <a:pt x="23" y="6"/>
                  </a:lnTo>
                  <a:lnTo>
                    <a:pt x="23" y="4"/>
                  </a:lnTo>
                  <a:lnTo>
                    <a:pt x="23" y="2"/>
                  </a:lnTo>
                  <a:lnTo>
                    <a:pt x="23"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2" name="Freeform 85"/>
            <p:cNvSpPr>
              <a:spLocks/>
            </p:cNvSpPr>
            <p:nvPr/>
          </p:nvSpPr>
          <p:spPr bwMode="auto">
            <a:xfrm>
              <a:off x="359" y="1088"/>
              <a:ext cx="43" cy="55"/>
            </a:xfrm>
            <a:custGeom>
              <a:avLst/>
              <a:gdLst>
                <a:gd name="T0" fmla="*/ 39 w 43"/>
                <a:gd name="T1" fmla="*/ 0 h 55"/>
                <a:gd name="T2" fmla="*/ 37 w 43"/>
                <a:gd name="T3" fmla="*/ 2 h 55"/>
                <a:gd name="T4" fmla="*/ 34 w 43"/>
                <a:gd name="T5" fmla="*/ 3 h 55"/>
                <a:gd name="T6" fmla="*/ 31 w 43"/>
                <a:gd name="T7" fmla="*/ 5 h 55"/>
                <a:gd name="T8" fmla="*/ 29 w 43"/>
                <a:gd name="T9" fmla="*/ 7 h 55"/>
                <a:gd name="T10" fmla="*/ 26 w 43"/>
                <a:gd name="T11" fmla="*/ 10 h 55"/>
                <a:gd name="T12" fmla="*/ 23 w 43"/>
                <a:gd name="T13" fmla="*/ 14 h 55"/>
                <a:gd name="T14" fmla="*/ 20 w 43"/>
                <a:gd name="T15" fmla="*/ 15 h 55"/>
                <a:gd name="T16" fmla="*/ 19 w 43"/>
                <a:gd name="T17" fmla="*/ 17 h 55"/>
                <a:gd name="T18" fmla="*/ 17 w 43"/>
                <a:gd name="T19" fmla="*/ 19 h 55"/>
                <a:gd name="T20" fmla="*/ 16 w 43"/>
                <a:gd name="T21" fmla="*/ 22 h 55"/>
                <a:gd name="T22" fmla="*/ 14 w 43"/>
                <a:gd name="T23" fmla="*/ 24 h 55"/>
                <a:gd name="T24" fmla="*/ 13 w 43"/>
                <a:gd name="T25" fmla="*/ 26 h 55"/>
                <a:gd name="T26" fmla="*/ 12 w 43"/>
                <a:gd name="T27" fmla="*/ 29 h 55"/>
                <a:gd name="T28" fmla="*/ 9 w 43"/>
                <a:gd name="T29" fmla="*/ 31 h 55"/>
                <a:gd name="T30" fmla="*/ 7 w 43"/>
                <a:gd name="T31" fmla="*/ 32 h 55"/>
                <a:gd name="T32" fmla="*/ 6 w 43"/>
                <a:gd name="T33" fmla="*/ 36 h 55"/>
                <a:gd name="T34" fmla="*/ 5 w 43"/>
                <a:gd name="T35" fmla="*/ 39 h 55"/>
                <a:gd name="T36" fmla="*/ 3 w 43"/>
                <a:gd name="T37" fmla="*/ 43 h 55"/>
                <a:gd name="T38" fmla="*/ 2 w 43"/>
                <a:gd name="T39" fmla="*/ 46 h 55"/>
                <a:gd name="T40" fmla="*/ 0 w 43"/>
                <a:gd name="T41" fmla="*/ 50 h 55"/>
                <a:gd name="T42" fmla="*/ 9 w 43"/>
                <a:gd name="T43" fmla="*/ 53 h 55"/>
                <a:gd name="T44" fmla="*/ 10 w 43"/>
                <a:gd name="T45" fmla="*/ 50 h 55"/>
                <a:gd name="T46" fmla="*/ 12 w 43"/>
                <a:gd name="T47" fmla="*/ 46 h 55"/>
                <a:gd name="T48" fmla="*/ 13 w 43"/>
                <a:gd name="T49" fmla="*/ 44 h 55"/>
                <a:gd name="T50" fmla="*/ 13 w 43"/>
                <a:gd name="T51" fmla="*/ 41 h 55"/>
                <a:gd name="T52" fmla="*/ 16 w 43"/>
                <a:gd name="T53" fmla="*/ 38 h 55"/>
                <a:gd name="T54" fmla="*/ 17 w 43"/>
                <a:gd name="T55" fmla="*/ 36 h 55"/>
                <a:gd name="T56" fmla="*/ 19 w 43"/>
                <a:gd name="T57" fmla="*/ 34 h 55"/>
                <a:gd name="T58" fmla="*/ 20 w 43"/>
                <a:gd name="T59" fmla="*/ 31 h 55"/>
                <a:gd name="T60" fmla="*/ 23 w 43"/>
                <a:gd name="T61" fmla="*/ 27 h 55"/>
                <a:gd name="T62" fmla="*/ 24 w 43"/>
                <a:gd name="T63" fmla="*/ 26 h 55"/>
                <a:gd name="T64" fmla="*/ 27 w 43"/>
                <a:gd name="T65" fmla="*/ 22 h 55"/>
                <a:gd name="T66" fmla="*/ 30 w 43"/>
                <a:gd name="T67" fmla="*/ 19 h 55"/>
                <a:gd name="T68" fmla="*/ 33 w 43"/>
                <a:gd name="T69" fmla="*/ 17 h 55"/>
                <a:gd name="T70" fmla="*/ 36 w 43"/>
                <a:gd name="T71" fmla="*/ 15 h 55"/>
                <a:gd name="T72" fmla="*/ 37 w 43"/>
                <a:gd name="T73" fmla="*/ 14 h 55"/>
                <a:gd name="T74" fmla="*/ 40 w 43"/>
                <a:gd name="T75" fmla="*/ 10 h 55"/>
                <a:gd name="T76" fmla="*/ 43 w 43"/>
                <a:gd name="T7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55">
                  <a:moveTo>
                    <a:pt x="39" y="0"/>
                  </a:moveTo>
                  <a:lnTo>
                    <a:pt x="39" y="0"/>
                  </a:lnTo>
                  <a:lnTo>
                    <a:pt x="37" y="0"/>
                  </a:lnTo>
                  <a:lnTo>
                    <a:pt x="37" y="2"/>
                  </a:lnTo>
                  <a:lnTo>
                    <a:pt x="36" y="2"/>
                  </a:lnTo>
                  <a:lnTo>
                    <a:pt x="34" y="3"/>
                  </a:lnTo>
                  <a:lnTo>
                    <a:pt x="33" y="3"/>
                  </a:lnTo>
                  <a:lnTo>
                    <a:pt x="31" y="5"/>
                  </a:lnTo>
                  <a:lnTo>
                    <a:pt x="30" y="7"/>
                  </a:lnTo>
                  <a:lnTo>
                    <a:pt x="29" y="7"/>
                  </a:lnTo>
                  <a:lnTo>
                    <a:pt x="27" y="8"/>
                  </a:lnTo>
                  <a:lnTo>
                    <a:pt x="26" y="10"/>
                  </a:lnTo>
                  <a:lnTo>
                    <a:pt x="24" y="12"/>
                  </a:lnTo>
                  <a:lnTo>
                    <a:pt x="23" y="14"/>
                  </a:lnTo>
                  <a:lnTo>
                    <a:pt x="22" y="15"/>
                  </a:lnTo>
                  <a:lnTo>
                    <a:pt x="20" y="15"/>
                  </a:lnTo>
                  <a:lnTo>
                    <a:pt x="20" y="17"/>
                  </a:lnTo>
                  <a:lnTo>
                    <a:pt x="19" y="17"/>
                  </a:lnTo>
                  <a:lnTo>
                    <a:pt x="19" y="19"/>
                  </a:lnTo>
                  <a:lnTo>
                    <a:pt x="17" y="19"/>
                  </a:lnTo>
                  <a:lnTo>
                    <a:pt x="16" y="20"/>
                  </a:lnTo>
                  <a:lnTo>
                    <a:pt x="16" y="22"/>
                  </a:lnTo>
                  <a:lnTo>
                    <a:pt x="14" y="22"/>
                  </a:lnTo>
                  <a:lnTo>
                    <a:pt x="14" y="24"/>
                  </a:lnTo>
                  <a:lnTo>
                    <a:pt x="13" y="24"/>
                  </a:lnTo>
                  <a:lnTo>
                    <a:pt x="13" y="26"/>
                  </a:lnTo>
                  <a:lnTo>
                    <a:pt x="12" y="27"/>
                  </a:lnTo>
                  <a:lnTo>
                    <a:pt x="12" y="29"/>
                  </a:lnTo>
                  <a:lnTo>
                    <a:pt x="10" y="29"/>
                  </a:lnTo>
                  <a:lnTo>
                    <a:pt x="9" y="31"/>
                  </a:lnTo>
                  <a:lnTo>
                    <a:pt x="9" y="32"/>
                  </a:lnTo>
                  <a:lnTo>
                    <a:pt x="7" y="32"/>
                  </a:lnTo>
                  <a:lnTo>
                    <a:pt x="7" y="34"/>
                  </a:lnTo>
                  <a:lnTo>
                    <a:pt x="6" y="36"/>
                  </a:lnTo>
                  <a:lnTo>
                    <a:pt x="6" y="38"/>
                  </a:lnTo>
                  <a:lnTo>
                    <a:pt x="5" y="39"/>
                  </a:lnTo>
                  <a:lnTo>
                    <a:pt x="3" y="41"/>
                  </a:lnTo>
                  <a:lnTo>
                    <a:pt x="3" y="43"/>
                  </a:lnTo>
                  <a:lnTo>
                    <a:pt x="3" y="44"/>
                  </a:lnTo>
                  <a:lnTo>
                    <a:pt x="2" y="46"/>
                  </a:lnTo>
                  <a:lnTo>
                    <a:pt x="0" y="48"/>
                  </a:lnTo>
                  <a:lnTo>
                    <a:pt x="0" y="50"/>
                  </a:lnTo>
                  <a:lnTo>
                    <a:pt x="9" y="55"/>
                  </a:lnTo>
                  <a:lnTo>
                    <a:pt x="9" y="53"/>
                  </a:lnTo>
                  <a:lnTo>
                    <a:pt x="9" y="51"/>
                  </a:lnTo>
                  <a:lnTo>
                    <a:pt x="10" y="50"/>
                  </a:lnTo>
                  <a:lnTo>
                    <a:pt x="10" y="48"/>
                  </a:lnTo>
                  <a:lnTo>
                    <a:pt x="12" y="46"/>
                  </a:lnTo>
                  <a:lnTo>
                    <a:pt x="12" y="44"/>
                  </a:lnTo>
                  <a:lnTo>
                    <a:pt x="13" y="44"/>
                  </a:lnTo>
                  <a:lnTo>
                    <a:pt x="13" y="43"/>
                  </a:lnTo>
                  <a:lnTo>
                    <a:pt x="13" y="41"/>
                  </a:lnTo>
                  <a:lnTo>
                    <a:pt x="14" y="39"/>
                  </a:lnTo>
                  <a:lnTo>
                    <a:pt x="16" y="38"/>
                  </a:lnTo>
                  <a:lnTo>
                    <a:pt x="16" y="36"/>
                  </a:lnTo>
                  <a:lnTo>
                    <a:pt x="17" y="36"/>
                  </a:lnTo>
                  <a:lnTo>
                    <a:pt x="17" y="34"/>
                  </a:lnTo>
                  <a:lnTo>
                    <a:pt x="19" y="34"/>
                  </a:lnTo>
                  <a:lnTo>
                    <a:pt x="19" y="32"/>
                  </a:lnTo>
                  <a:lnTo>
                    <a:pt x="20" y="31"/>
                  </a:lnTo>
                  <a:lnTo>
                    <a:pt x="22" y="29"/>
                  </a:lnTo>
                  <a:lnTo>
                    <a:pt x="23" y="27"/>
                  </a:lnTo>
                  <a:lnTo>
                    <a:pt x="23" y="26"/>
                  </a:lnTo>
                  <a:lnTo>
                    <a:pt x="24" y="26"/>
                  </a:lnTo>
                  <a:lnTo>
                    <a:pt x="26" y="24"/>
                  </a:lnTo>
                  <a:lnTo>
                    <a:pt x="27" y="22"/>
                  </a:lnTo>
                  <a:lnTo>
                    <a:pt x="29" y="20"/>
                  </a:lnTo>
                  <a:lnTo>
                    <a:pt x="30" y="19"/>
                  </a:lnTo>
                  <a:lnTo>
                    <a:pt x="31" y="19"/>
                  </a:lnTo>
                  <a:lnTo>
                    <a:pt x="33" y="17"/>
                  </a:lnTo>
                  <a:lnTo>
                    <a:pt x="34" y="15"/>
                  </a:lnTo>
                  <a:lnTo>
                    <a:pt x="36" y="15"/>
                  </a:lnTo>
                  <a:lnTo>
                    <a:pt x="36" y="14"/>
                  </a:lnTo>
                  <a:lnTo>
                    <a:pt x="37" y="14"/>
                  </a:lnTo>
                  <a:lnTo>
                    <a:pt x="39" y="12"/>
                  </a:lnTo>
                  <a:lnTo>
                    <a:pt x="40" y="10"/>
                  </a:lnTo>
                  <a:lnTo>
                    <a:pt x="41" y="10"/>
                  </a:lnTo>
                  <a:lnTo>
                    <a:pt x="43" y="8"/>
                  </a:lnTo>
                  <a:lnTo>
                    <a:pt x="3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3" name="Freeform 86"/>
            <p:cNvSpPr>
              <a:spLocks/>
            </p:cNvSpPr>
            <p:nvPr/>
          </p:nvSpPr>
          <p:spPr bwMode="auto">
            <a:xfrm>
              <a:off x="285" y="991"/>
              <a:ext cx="73" cy="17"/>
            </a:xfrm>
            <a:custGeom>
              <a:avLst/>
              <a:gdLst>
                <a:gd name="T0" fmla="*/ 68 w 73"/>
                <a:gd name="T1" fmla="*/ 0 h 17"/>
                <a:gd name="T2" fmla="*/ 64 w 73"/>
                <a:gd name="T3" fmla="*/ 2 h 17"/>
                <a:gd name="T4" fmla="*/ 61 w 73"/>
                <a:gd name="T5" fmla="*/ 2 h 17"/>
                <a:gd name="T6" fmla="*/ 58 w 73"/>
                <a:gd name="T7" fmla="*/ 4 h 17"/>
                <a:gd name="T8" fmla="*/ 56 w 73"/>
                <a:gd name="T9" fmla="*/ 5 h 17"/>
                <a:gd name="T10" fmla="*/ 53 w 73"/>
                <a:gd name="T11" fmla="*/ 5 h 17"/>
                <a:gd name="T12" fmla="*/ 50 w 73"/>
                <a:gd name="T13" fmla="*/ 5 h 17"/>
                <a:gd name="T14" fmla="*/ 47 w 73"/>
                <a:gd name="T15" fmla="*/ 7 h 17"/>
                <a:gd name="T16" fmla="*/ 44 w 73"/>
                <a:gd name="T17" fmla="*/ 7 h 17"/>
                <a:gd name="T18" fmla="*/ 41 w 73"/>
                <a:gd name="T19" fmla="*/ 7 h 17"/>
                <a:gd name="T20" fmla="*/ 39 w 73"/>
                <a:gd name="T21" fmla="*/ 7 h 17"/>
                <a:gd name="T22" fmla="*/ 36 w 73"/>
                <a:gd name="T23" fmla="*/ 7 h 17"/>
                <a:gd name="T24" fmla="*/ 33 w 73"/>
                <a:gd name="T25" fmla="*/ 7 h 17"/>
                <a:gd name="T26" fmla="*/ 30 w 73"/>
                <a:gd name="T27" fmla="*/ 7 h 17"/>
                <a:gd name="T28" fmla="*/ 27 w 73"/>
                <a:gd name="T29" fmla="*/ 7 h 17"/>
                <a:gd name="T30" fmla="*/ 24 w 73"/>
                <a:gd name="T31" fmla="*/ 7 h 17"/>
                <a:gd name="T32" fmla="*/ 21 w 73"/>
                <a:gd name="T33" fmla="*/ 7 h 17"/>
                <a:gd name="T34" fmla="*/ 19 w 73"/>
                <a:gd name="T35" fmla="*/ 5 h 17"/>
                <a:gd name="T36" fmla="*/ 16 w 73"/>
                <a:gd name="T37" fmla="*/ 5 h 17"/>
                <a:gd name="T38" fmla="*/ 13 w 73"/>
                <a:gd name="T39" fmla="*/ 5 h 17"/>
                <a:gd name="T40" fmla="*/ 10 w 73"/>
                <a:gd name="T41" fmla="*/ 4 h 17"/>
                <a:gd name="T42" fmla="*/ 7 w 73"/>
                <a:gd name="T43" fmla="*/ 4 h 17"/>
                <a:gd name="T44" fmla="*/ 4 w 73"/>
                <a:gd name="T45" fmla="*/ 2 h 17"/>
                <a:gd name="T46" fmla="*/ 1 w 73"/>
                <a:gd name="T47" fmla="*/ 11 h 17"/>
                <a:gd name="T48" fmla="*/ 4 w 73"/>
                <a:gd name="T49" fmla="*/ 12 h 17"/>
                <a:gd name="T50" fmla="*/ 7 w 73"/>
                <a:gd name="T51" fmla="*/ 14 h 17"/>
                <a:gd name="T52" fmla="*/ 10 w 73"/>
                <a:gd name="T53" fmla="*/ 14 h 17"/>
                <a:gd name="T54" fmla="*/ 13 w 73"/>
                <a:gd name="T55" fmla="*/ 14 h 17"/>
                <a:gd name="T56" fmla="*/ 16 w 73"/>
                <a:gd name="T57" fmla="*/ 16 h 17"/>
                <a:gd name="T58" fmla="*/ 19 w 73"/>
                <a:gd name="T59" fmla="*/ 16 h 17"/>
                <a:gd name="T60" fmla="*/ 21 w 73"/>
                <a:gd name="T61" fmla="*/ 16 h 17"/>
                <a:gd name="T62" fmla="*/ 23 w 73"/>
                <a:gd name="T63" fmla="*/ 17 h 17"/>
                <a:gd name="T64" fmla="*/ 26 w 73"/>
                <a:gd name="T65" fmla="*/ 17 h 17"/>
                <a:gd name="T66" fmla="*/ 29 w 73"/>
                <a:gd name="T67" fmla="*/ 17 h 17"/>
                <a:gd name="T68" fmla="*/ 31 w 73"/>
                <a:gd name="T69" fmla="*/ 17 h 17"/>
                <a:gd name="T70" fmla="*/ 34 w 73"/>
                <a:gd name="T71" fmla="*/ 17 h 17"/>
                <a:gd name="T72" fmla="*/ 37 w 73"/>
                <a:gd name="T73" fmla="*/ 17 h 17"/>
                <a:gd name="T74" fmla="*/ 40 w 73"/>
                <a:gd name="T75" fmla="*/ 17 h 17"/>
                <a:gd name="T76" fmla="*/ 43 w 73"/>
                <a:gd name="T77" fmla="*/ 17 h 17"/>
                <a:gd name="T78" fmla="*/ 46 w 73"/>
                <a:gd name="T79" fmla="*/ 17 h 17"/>
                <a:gd name="T80" fmla="*/ 50 w 73"/>
                <a:gd name="T81" fmla="*/ 16 h 17"/>
                <a:gd name="T82" fmla="*/ 53 w 73"/>
                <a:gd name="T83" fmla="*/ 16 h 17"/>
                <a:gd name="T84" fmla="*/ 56 w 73"/>
                <a:gd name="T85" fmla="*/ 16 h 17"/>
                <a:gd name="T86" fmla="*/ 60 w 73"/>
                <a:gd name="T87" fmla="*/ 14 h 17"/>
                <a:gd name="T88" fmla="*/ 63 w 73"/>
                <a:gd name="T89" fmla="*/ 12 h 17"/>
                <a:gd name="T90" fmla="*/ 66 w 73"/>
                <a:gd name="T91" fmla="*/ 12 h 17"/>
                <a:gd name="T92" fmla="*/ 70 w 73"/>
                <a:gd name="T93" fmla="*/ 11 h 17"/>
                <a:gd name="T94" fmla="*/ 73 w 73"/>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17">
                  <a:moveTo>
                    <a:pt x="70" y="0"/>
                  </a:moveTo>
                  <a:lnTo>
                    <a:pt x="68" y="0"/>
                  </a:lnTo>
                  <a:lnTo>
                    <a:pt x="67" y="0"/>
                  </a:lnTo>
                  <a:lnTo>
                    <a:pt x="64" y="2"/>
                  </a:lnTo>
                  <a:lnTo>
                    <a:pt x="63" y="2"/>
                  </a:lnTo>
                  <a:lnTo>
                    <a:pt x="61" y="2"/>
                  </a:lnTo>
                  <a:lnTo>
                    <a:pt x="60" y="4"/>
                  </a:lnTo>
                  <a:lnTo>
                    <a:pt x="58" y="4"/>
                  </a:lnTo>
                  <a:lnTo>
                    <a:pt x="57" y="4"/>
                  </a:lnTo>
                  <a:lnTo>
                    <a:pt x="56" y="5"/>
                  </a:lnTo>
                  <a:lnTo>
                    <a:pt x="54" y="5"/>
                  </a:lnTo>
                  <a:lnTo>
                    <a:pt x="53" y="5"/>
                  </a:lnTo>
                  <a:lnTo>
                    <a:pt x="51" y="5"/>
                  </a:lnTo>
                  <a:lnTo>
                    <a:pt x="50" y="5"/>
                  </a:lnTo>
                  <a:lnTo>
                    <a:pt x="49" y="7"/>
                  </a:lnTo>
                  <a:lnTo>
                    <a:pt x="47" y="7"/>
                  </a:lnTo>
                  <a:lnTo>
                    <a:pt x="46" y="7"/>
                  </a:lnTo>
                  <a:lnTo>
                    <a:pt x="44" y="7"/>
                  </a:lnTo>
                  <a:lnTo>
                    <a:pt x="43" y="7"/>
                  </a:lnTo>
                  <a:lnTo>
                    <a:pt x="41" y="7"/>
                  </a:lnTo>
                  <a:lnTo>
                    <a:pt x="40" y="7"/>
                  </a:lnTo>
                  <a:lnTo>
                    <a:pt x="39" y="7"/>
                  </a:lnTo>
                  <a:lnTo>
                    <a:pt x="37" y="7"/>
                  </a:lnTo>
                  <a:lnTo>
                    <a:pt x="36" y="7"/>
                  </a:lnTo>
                  <a:lnTo>
                    <a:pt x="34" y="7"/>
                  </a:lnTo>
                  <a:lnTo>
                    <a:pt x="33" y="7"/>
                  </a:lnTo>
                  <a:lnTo>
                    <a:pt x="31" y="7"/>
                  </a:lnTo>
                  <a:lnTo>
                    <a:pt x="30" y="7"/>
                  </a:lnTo>
                  <a:lnTo>
                    <a:pt x="29" y="7"/>
                  </a:lnTo>
                  <a:lnTo>
                    <a:pt x="27" y="7"/>
                  </a:lnTo>
                  <a:lnTo>
                    <a:pt x="26" y="7"/>
                  </a:lnTo>
                  <a:lnTo>
                    <a:pt x="24" y="7"/>
                  </a:lnTo>
                  <a:lnTo>
                    <a:pt x="23" y="7"/>
                  </a:lnTo>
                  <a:lnTo>
                    <a:pt x="21" y="7"/>
                  </a:lnTo>
                  <a:lnTo>
                    <a:pt x="20" y="5"/>
                  </a:lnTo>
                  <a:lnTo>
                    <a:pt x="19" y="5"/>
                  </a:lnTo>
                  <a:lnTo>
                    <a:pt x="17" y="5"/>
                  </a:lnTo>
                  <a:lnTo>
                    <a:pt x="16" y="5"/>
                  </a:lnTo>
                  <a:lnTo>
                    <a:pt x="14" y="5"/>
                  </a:lnTo>
                  <a:lnTo>
                    <a:pt x="13" y="5"/>
                  </a:lnTo>
                  <a:lnTo>
                    <a:pt x="11" y="4"/>
                  </a:lnTo>
                  <a:lnTo>
                    <a:pt x="10" y="4"/>
                  </a:lnTo>
                  <a:lnTo>
                    <a:pt x="9" y="4"/>
                  </a:lnTo>
                  <a:lnTo>
                    <a:pt x="7" y="4"/>
                  </a:lnTo>
                  <a:lnTo>
                    <a:pt x="6" y="2"/>
                  </a:lnTo>
                  <a:lnTo>
                    <a:pt x="4" y="2"/>
                  </a:lnTo>
                  <a:lnTo>
                    <a:pt x="0" y="11"/>
                  </a:lnTo>
                  <a:lnTo>
                    <a:pt x="1" y="11"/>
                  </a:lnTo>
                  <a:lnTo>
                    <a:pt x="3" y="12"/>
                  </a:lnTo>
                  <a:lnTo>
                    <a:pt x="4" y="12"/>
                  </a:lnTo>
                  <a:lnTo>
                    <a:pt x="6" y="12"/>
                  </a:lnTo>
                  <a:lnTo>
                    <a:pt x="7" y="14"/>
                  </a:lnTo>
                  <a:lnTo>
                    <a:pt x="9" y="14"/>
                  </a:lnTo>
                  <a:lnTo>
                    <a:pt x="10" y="14"/>
                  </a:lnTo>
                  <a:lnTo>
                    <a:pt x="11" y="14"/>
                  </a:lnTo>
                  <a:lnTo>
                    <a:pt x="13" y="14"/>
                  </a:lnTo>
                  <a:lnTo>
                    <a:pt x="14" y="16"/>
                  </a:lnTo>
                  <a:lnTo>
                    <a:pt x="16" y="16"/>
                  </a:lnTo>
                  <a:lnTo>
                    <a:pt x="17" y="16"/>
                  </a:lnTo>
                  <a:lnTo>
                    <a:pt x="19" y="16"/>
                  </a:lnTo>
                  <a:lnTo>
                    <a:pt x="20" y="16"/>
                  </a:lnTo>
                  <a:lnTo>
                    <a:pt x="21" y="16"/>
                  </a:lnTo>
                  <a:lnTo>
                    <a:pt x="21" y="17"/>
                  </a:lnTo>
                  <a:lnTo>
                    <a:pt x="23" y="17"/>
                  </a:lnTo>
                  <a:lnTo>
                    <a:pt x="24" y="17"/>
                  </a:lnTo>
                  <a:lnTo>
                    <a:pt x="26" y="17"/>
                  </a:lnTo>
                  <a:lnTo>
                    <a:pt x="27" y="17"/>
                  </a:lnTo>
                  <a:lnTo>
                    <a:pt x="29" y="17"/>
                  </a:lnTo>
                  <a:lnTo>
                    <a:pt x="30" y="17"/>
                  </a:lnTo>
                  <a:lnTo>
                    <a:pt x="31" y="17"/>
                  </a:lnTo>
                  <a:lnTo>
                    <a:pt x="33" y="17"/>
                  </a:lnTo>
                  <a:lnTo>
                    <a:pt x="34" y="17"/>
                  </a:lnTo>
                  <a:lnTo>
                    <a:pt x="36" y="17"/>
                  </a:lnTo>
                  <a:lnTo>
                    <a:pt x="37" y="17"/>
                  </a:lnTo>
                  <a:lnTo>
                    <a:pt x="39" y="17"/>
                  </a:lnTo>
                  <a:lnTo>
                    <a:pt x="40" y="17"/>
                  </a:lnTo>
                  <a:lnTo>
                    <a:pt x="41" y="17"/>
                  </a:lnTo>
                  <a:lnTo>
                    <a:pt x="43" y="17"/>
                  </a:lnTo>
                  <a:lnTo>
                    <a:pt x="44" y="17"/>
                  </a:lnTo>
                  <a:lnTo>
                    <a:pt x="46" y="17"/>
                  </a:lnTo>
                  <a:lnTo>
                    <a:pt x="47" y="17"/>
                  </a:lnTo>
                  <a:lnTo>
                    <a:pt x="50" y="16"/>
                  </a:lnTo>
                  <a:lnTo>
                    <a:pt x="51" y="16"/>
                  </a:lnTo>
                  <a:lnTo>
                    <a:pt x="53" y="16"/>
                  </a:lnTo>
                  <a:lnTo>
                    <a:pt x="54" y="16"/>
                  </a:lnTo>
                  <a:lnTo>
                    <a:pt x="56" y="16"/>
                  </a:lnTo>
                  <a:lnTo>
                    <a:pt x="57" y="14"/>
                  </a:lnTo>
                  <a:lnTo>
                    <a:pt x="60" y="14"/>
                  </a:lnTo>
                  <a:lnTo>
                    <a:pt x="61" y="14"/>
                  </a:lnTo>
                  <a:lnTo>
                    <a:pt x="63" y="12"/>
                  </a:lnTo>
                  <a:lnTo>
                    <a:pt x="64" y="12"/>
                  </a:lnTo>
                  <a:lnTo>
                    <a:pt x="66" y="12"/>
                  </a:lnTo>
                  <a:lnTo>
                    <a:pt x="68" y="11"/>
                  </a:lnTo>
                  <a:lnTo>
                    <a:pt x="70" y="11"/>
                  </a:lnTo>
                  <a:lnTo>
                    <a:pt x="71" y="9"/>
                  </a:lnTo>
                  <a:lnTo>
                    <a:pt x="73" y="9"/>
                  </a:lnTo>
                  <a:lnTo>
                    <a:pt x="7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4" name="Freeform 87"/>
            <p:cNvSpPr>
              <a:spLocks/>
            </p:cNvSpPr>
            <p:nvPr/>
          </p:nvSpPr>
          <p:spPr bwMode="auto">
            <a:xfrm>
              <a:off x="342" y="861"/>
              <a:ext cx="43" cy="33"/>
            </a:xfrm>
            <a:custGeom>
              <a:avLst/>
              <a:gdLst>
                <a:gd name="T0" fmla="*/ 1 w 43"/>
                <a:gd name="T1" fmla="*/ 0 h 33"/>
                <a:gd name="T2" fmla="*/ 0 w 43"/>
                <a:gd name="T3" fmla="*/ 10 h 33"/>
                <a:gd name="T4" fmla="*/ 1 w 43"/>
                <a:gd name="T5" fmla="*/ 10 h 33"/>
                <a:gd name="T6" fmla="*/ 3 w 43"/>
                <a:gd name="T7" fmla="*/ 10 h 33"/>
                <a:gd name="T8" fmla="*/ 4 w 43"/>
                <a:gd name="T9" fmla="*/ 10 h 33"/>
                <a:gd name="T10" fmla="*/ 6 w 43"/>
                <a:gd name="T11" fmla="*/ 10 h 33"/>
                <a:gd name="T12" fmla="*/ 7 w 43"/>
                <a:gd name="T13" fmla="*/ 12 h 33"/>
                <a:gd name="T14" fmla="*/ 8 w 43"/>
                <a:gd name="T15" fmla="*/ 12 h 33"/>
                <a:gd name="T16" fmla="*/ 10 w 43"/>
                <a:gd name="T17" fmla="*/ 12 h 33"/>
                <a:gd name="T18" fmla="*/ 11 w 43"/>
                <a:gd name="T19" fmla="*/ 12 h 33"/>
                <a:gd name="T20" fmla="*/ 11 w 43"/>
                <a:gd name="T21" fmla="*/ 14 h 33"/>
                <a:gd name="T22" fmla="*/ 13 w 43"/>
                <a:gd name="T23" fmla="*/ 14 h 33"/>
                <a:gd name="T24" fmla="*/ 14 w 43"/>
                <a:gd name="T25" fmla="*/ 14 h 33"/>
                <a:gd name="T26" fmla="*/ 16 w 43"/>
                <a:gd name="T27" fmla="*/ 15 h 33"/>
                <a:gd name="T28" fmla="*/ 17 w 43"/>
                <a:gd name="T29" fmla="*/ 15 h 33"/>
                <a:gd name="T30" fmla="*/ 19 w 43"/>
                <a:gd name="T31" fmla="*/ 17 h 33"/>
                <a:gd name="T32" fmla="*/ 20 w 43"/>
                <a:gd name="T33" fmla="*/ 17 h 33"/>
                <a:gd name="T34" fmla="*/ 21 w 43"/>
                <a:gd name="T35" fmla="*/ 19 h 33"/>
                <a:gd name="T36" fmla="*/ 23 w 43"/>
                <a:gd name="T37" fmla="*/ 19 h 33"/>
                <a:gd name="T38" fmla="*/ 24 w 43"/>
                <a:gd name="T39" fmla="*/ 21 h 33"/>
                <a:gd name="T40" fmla="*/ 26 w 43"/>
                <a:gd name="T41" fmla="*/ 22 h 33"/>
                <a:gd name="T42" fmla="*/ 27 w 43"/>
                <a:gd name="T43" fmla="*/ 22 h 33"/>
                <a:gd name="T44" fmla="*/ 29 w 43"/>
                <a:gd name="T45" fmla="*/ 24 h 33"/>
                <a:gd name="T46" fmla="*/ 30 w 43"/>
                <a:gd name="T47" fmla="*/ 26 h 33"/>
                <a:gd name="T48" fmla="*/ 31 w 43"/>
                <a:gd name="T49" fmla="*/ 27 h 33"/>
                <a:gd name="T50" fmla="*/ 33 w 43"/>
                <a:gd name="T51" fmla="*/ 29 h 33"/>
                <a:gd name="T52" fmla="*/ 33 w 43"/>
                <a:gd name="T53" fmla="*/ 31 h 33"/>
                <a:gd name="T54" fmla="*/ 34 w 43"/>
                <a:gd name="T55" fmla="*/ 31 h 33"/>
                <a:gd name="T56" fmla="*/ 34 w 43"/>
                <a:gd name="T57" fmla="*/ 33 h 33"/>
                <a:gd name="T58" fmla="*/ 36 w 43"/>
                <a:gd name="T59" fmla="*/ 33 h 33"/>
                <a:gd name="T60" fmla="*/ 43 w 43"/>
                <a:gd name="T61" fmla="*/ 29 h 33"/>
                <a:gd name="T62" fmla="*/ 41 w 43"/>
                <a:gd name="T63" fmla="*/ 27 h 33"/>
                <a:gd name="T64" fmla="*/ 41 w 43"/>
                <a:gd name="T65" fmla="*/ 26 h 33"/>
                <a:gd name="T66" fmla="*/ 40 w 43"/>
                <a:gd name="T67" fmla="*/ 26 h 33"/>
                <a:gd name="T68" fmla="*/ 40 w 43"/>
                <a:gd name="T69" fmla="*/ 24 h 33"/>
                <a:gd name="T70" fmla="*/ 39 w 43"/>
                <a:gd name="T71" fmla="*/ 22 h 33"/>
                <a:gd name="T72" fmla="*/ 37 w 43"/>
                <a:gd name="T73" fmla="*/ 21 h 33"/>
                <a:gd name="T74" fmla="*/ 37 w 43"/>
                <a:gd name="T75" fmla="*/ 19 h 33"/>
                <a:gd name="T76" fmla="*/ 36 w 43"/>
                <a:gd name="T77" fmla="*/ 19 h 33"/>
                <a:gd name="T78" fmla="*/ 34 w 43"/>
                <a:gd name="T79" fmla="*/ 17 h 33"/>
                <a:gd name="T80" fmla="*/ 33 w 43"/>
                <a:gd name="T81" fmla="*/ 15 h 33"/>
                <a:gd name="T82" fmla="*/ 31 w 43"/>
                <a:gd name="T83" fmla="*/ 14 h 33"/>
                <a:gd name="T84" fmla="*/ 30 w 43"/>
                <a:gd name="T85" fmla="*/ 12 h 33"/>
                <a:gd name="T86" fmla="*/ 29 w 43"/>
                <a:gd name="T87" fmla="*/ 12 h 33"/>
                <a:gd name="T88" fmla="*/ 27 w 43"/>
                <a:gd name="T89" fmla="*/ 10 h 33"/>
                <a:gd name="T90" fmla="*/ 26 w 43"/>
                <a:gd name="T91" fmla="*/ 10 h 33"/>
                <a:gd name="T92" fmla="*/ 26 w 43"/>
                <a:gd name="T93" fmla="*/ 8 h 33"/>
                <a:gd name="T94" fmla="*/ 24 w 43"/>
                <a:gd name="T95" fmla="*/ 8 h 33"/>
                <a:gd name="T96" fmla="*/ 23 w 43"/>
                <a:gd name="T97" fmla="*/ 8 h 33"/>
                <a:gd name="T98" fmla="*/ 21 w 43"/>
                <a:gd name="T99" fmla="*/ 7 h 33"/>
                <a:gd name="T100" fmla="*/ 20 w 43"/>
                <a:gd name="T101" fmla="*/ 7 h 33"/>
                <a:gd name="T102" fmla="*/ 17 w 43"/>
                <a:gd name="T103" fmla="*/ 5 h 33"/>
                <a:gd name="T104" fmla="*/ 14 w 43"/>
                <a:gd name="T105" fmla="*/ 3 h 33"/>
                <a:gd name="T106" fmla="*/ 13 w 43"/>
                <a:gd name="T107" fmla="*/ 3 h 33"/>
                <a:gd name="T108" fmla="*/ 11 w 43"/>
                <a:gd name="T109" fmla="*/ 3 h 33"/>
                <a:gd name="T110" fmla="*/ 10 w 43"/>
                <a:gd name="T111" fmla="*/ 2 h 33"/>
                <a:gd name="T112" fmla="*/ 8 w 43"/>
                <a:gd name="T113" fmla="*/ 2 h 33"/>
                <a:gd name="T114" fmla="*/ 7 w 43"/>
                <a:gd name="T115" fmla="*/ 2 h 33"/>
                <a:gd name="T116" fmla="*/ 6 w 43"/>
                <a:gd name="T117" fmla="*/ 2 h 33"/>
                <a:gd name="T118" fmla="*/ 4 w 43"/>
                <a:gd name="T119" fmla="*/ 0 h 33"/>
                <a:gd name="T120" fmla="*/ 3 w 43"/>
                <a:gd name="T121" fmla="*/ 0 h 33"/>
                <a:gd name="T122" fmla="*/ 1 w 43"/>
                <a:gd name="T1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33">
                  <a:moveTo>
                    <a:pt x="1" y="0"/>
                  </a:moveTo>
                  <a:lnTo>
                    <a:pt x="0" y="10"/>
                  </a:lnTo>
                  <a:lnTo>
                    <a:pt x="1" y="10"/>
                  </a:lnTo>
                  <a:lnTo>
                    <a:pt x="3" y="10"/>
                  </a:lnTo>
                  <a:lnTo>
                    <a:pt x="4" y="10"/>
                  </a:lnTo>
                  <a:lnTo>
                    <a:pt x="6" y="10"/>
                  </a:lnTo>
                  <a:lnTo>
                    <a:pt x="7" y="12"/>
                  </a:lnTo>
                  <a:lnTo>
                    <a:pt x="8" y="12"/>
                  </a:lnTo>
                  <a:lnTo>
                    <a:pt x="10" y="12"/>
                  </a:lnTo>
                  <a:lnTo>
                    <a:pt x="11" y="12"/>
                  </a:lnTo>
                  <a:lnTo>
                    <a:pt x="11" y="14"/>
                  </a:lnTo>
                  <a:lnTo>
                    <a:pt x="13" y="14"/>
                  </a:lnTo>
                  <a:lnTo>
                    <a:pt x="14" y="14"/>
                  </a:lnTo>
                  <a:lnTo>
                    <a:pt x="16" y="15"/>
                  </a:lnTo>
                  <a:lnTo>
                    <a:pt x="17" y="15"/>
                  </a:lnTo>
                  <a:lnTo>
                    <a:pt x="19" y="17"/>
                  </a:lnTo>
                  <a:lnTo>
                    <a:pt x="20" y="17"/>
                  </a:lnTo>
                  <a:lnTo>
                    <a:pt x="21" y="19"/>
                  </a:lnTo>
                  <a:lnTo>
                    <a:pt x="23" y="19"/>
                  </a:lnTo>
                  <a:lnTo>
                    <a:pt x="24" y="21"/>
                  </a:lnTo>
                  <a:lnTo>
                    <a:pt x="26" y="22"/>
                  </a:lnTo>
                  <a:lnTo>
                    <a:pt x="27" y="22"/>
                  </a:lnTo>
                  <a:lnTo>
                    <a:pt x="29" y="24"/>
                  </a:lnTo>
                  <a:lnTo>
                    <a:pt x="30" y="26"/>
                  </a:lnTo>
                  <a:lnTo>
                    <a:pt x="31" y="27"/>
                  </a:lnTo>
                  <a:lnTo>
                    <a:pt x="33" y="29"/>
                  </a:lnTo>
                  <a:lnTo>
                    <a:pt x="33" y="31"/>
                  </a:lnTo>
                  <a:lnTo>
                    <a:pt x="34" y="31"/>
                  </a:lnTo>
                  <a:lnTo>
                    <a:pt x="34" y="33"/>
                  </a:lnTo>
                  <a:lnTo>
                    <a:pt x="36" y="33"/>
                  </a:lnTo>
                  <a:lnTo>
                    <a:pt x="43" y="29"/>
                  </a:lnTo>
                  <a:lnTo>
                    <a:pt x="41" y="27"/>
                  </a:lnTo>
                  <a:lnTo>
                    <a:pt x="41" y="26"/>
                  </a:lnTo>
                  <a:lnTo>
                    <a:pt x="40" y="26"/>
                  </a:lnTo>
                  <a:lnTo>
                    <a:pt x="40" y="24"/>
                  </a:lnTo>
                  <a:lnTo>
                    <a:pt x="39" y="22"/>
                  </a:lnTo>
                  <a:lnTo>
                    <a:pt x="37" y="21"/>
                  </a:lnTo>
                  <a:lnTo>
                    <a:pt x="37" y="19"/>
                  </a:lnTo>
                  <a:lnTo>
                    <a:pt x="36" y="19"/>
                  </a:lnTo>
                  <a:lnTo>
                    <a:pt x="34" y="17"/>
                  </a:lnTo>
                  <a:lnTo>
                    <a:pt x="33" y="15"/>
                  </a:lnTo>
                  <a:lnTo>
                    <a:pt x="31" y="14"/>
                  </a:lnTo>
                  <a:lnTo>
                    <a:pt x="30" y="12"/>
                  </a:lnTo>
                  <a:lnTo>
                    <a:pt x="29" y="12"/>
                  </a:lnTo>
                  <a:lnTo>
                    <a:pt x="27" y="10"/>
                  </a:lnTo>
                  <a:lnTo>
                    <a:pt x="26" y="10"/>
                  </a:lnTo>
                  <a:lnTo>
                    <a:pt x="26" y="8"/>
                  </a:lnTo>
                  <a:lnTo>
                    <a:pt x="24" y="8"/>
                  </a:lnTo>
                  <a:lnTo>
                    <a:pt x="23" y="8"/>
                  </a:lnTo>
                  <a:lnTo>
                    <a:pt x="21" y="7"/>
                  </a:lnTo>
                  <a:lnTo>
                    <a:pt x="20" y="7"/>
                  </a:lnTo>
                  <a:lnTo>
                    <a:pt x="17" y="5"/>
                  </a:lnTo>
                  <a:lnTo>
                    <a:pt x="14" y="3"/>
                  </a:lnTo>
                  <a:lnTo>
                    <a:pt x="13" y="3"/>
                  </a:lnTo>
                  <a:lnTo>
                    <a:pt x="11" y="3"/>
                  </a:lnTo>
                  <a:lnTo>
                    <a:pt x="10" y="2"/>
                  </a:lnTo>
                  <a:lnTo>
                    <a:pt x="8" y="2"/>
                  </a:lnTo>
                  <a:lnTo>
                    <a:pt x="7" y="2"/>
                  </a:lnTo>
                  <a:lnTo>
                    <a:pt x="6" y="2"/>
                  </a:lnTo>
                  <a:lnTo>
                    <a:pt x="4" y="0"/>
                  </a:lnTo>
                  <a:lnTo>
                    <a:pt x="3" y="0"/>
                  </a:lnTo>
                  <a:lnTo>
                    <a:pt x="1"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5" name="Freeform 88"/>
            <p:cNvSpPr>
              <a:spLocks/>
            </p:cNvSpPr>
            <p:nvPr/>
          </p:nvSpPr>
          <p:spPr bwMode="auto">
            <a:xfrm>
              <a:off x="448" y="759"/>
              <a:ext cx="30" cy="69"/>
            </a:xfrm>
            <a:custGeom>
              <a:avLst/>
              <a:gdLst>
                <a:gd name="T0" fmla="*/ 0 w 30"/>
                <a:gd name="T1" fmla="*/ 2 h 69"/>
                <a:gd name="T2" fmla="*/ 0 w 30"/>
                <a:gd name="T3" fmla="*/ 5 h 69"/>
                <a:gd name="T4" fmla="*/ 1 w 30"/>
                <a:gd name="T5" fmla="*/ 7 h 69"/>
                <a:gd name="T6" fmla="*/ 1 w 30"/>
                <a:gd name="T7" fmla="*/ 11 h 69"/>
                <a:gd name="T8" fmla="*/ 3 w 30"/>
                <a:gd name="T9" fmla="*/ 12 h 69"/>
                <a:gd name="T10" fmla="*/ 3 w 30"/>
                <a:gd name="T11" fmla="*/ 16 h 69"/>
                <a:gd name="T12" fmla="*/ 4 w 30"/>
                <a:gd name="T13" fmla="*/ 19 h 69"/>
                <a:gd name="T14" fmla="*/ 4 w 30"/>
                <a:gd name="T15" fmla="*/ 23 h 69"/>
                <a:gd name="T16" fmla="*/ 6 w 30"/>
                <a:gd name="T17" fmla="*/ 24 h 69"/>
                <a:gd name="T18" fmla="*/ 6 w 30"/>
                <a:gd name="T19" fmla="*/ 28 h 69"/>
                <a:gd name="T20" fmla="*/ 7 w 30"/>
                <a:gd name="T21" fmla="*/ 30 h 69"/>
                <a:gd name="T22" fmla="*/ 7 w 30"/>
                <a:gd name="T23" fmla="*/ 33 h 69"/>
                <a:gd name="T24" fmla="*/ 8 w 30"/>
                <a:gd name="T25" fmla="*/ 36 h 69"/>
                <a:gd name="T26" fmla="*/ 10 w 30"/>
                <a:gd name="T27" fmla="*/ 40 h 69"/>
                <a:gd name="T28" fmla="*/ 11 w 30"/>
                <a:gd name="T29" fmla="*/ 43 h 69"/>
                <a:gd name="T30" fmla="*/ 13 w 30"/>
                <a:gd name="T31" fmla="*/ 47 h 69"/>
                <a:gd name="T32" fmla="*/ 14 w 30"/>
                <a:gd name="T33" fmla="*/ 50 h 69"/>
                <a:gd name="T34" fmla="*/ 14 w 30"/>
                <a:gd name="T35" fmla="*/ 54 h 69"/>
                <a:gd name="T36" fmla="*/ 17 w 30"/>
                <a:gd name="T37" fmla="*/ 57 h 69"/>
                <a:gd name="T38" fmla="*/ 18 w 30"/>
                <a:gd name="T39" fmla="*/ 61 h 69"/>
                <a:gd name="T40" fmla="*/ 20 w 30"/>
                <a:gd name="T41" fmla="*/ 62 h 69"/>
                <a:gd name="T42" fmla="*/ 20 w 30"/>
                <a:gd name="T43" fmla="*/ 66 h 69"/>
                <a:gd name="T44" fmla="*/ 21 w 30"/>
                <a:gd name="T45" fmla="*/ 69 h 69"/>
                <a:gd name="T46" fmla="*/ 30 w 30"/>
                <a:gd name="T47" fmla="*/ 64 h 69"/>
                <a:gd name="T48" fmla="*/ 28 w 30"/>
                <a:gd name="T49" fmla="*/ 61 h 69"/>
                <a:gd name="T50" fmla="*/ 27 w 30"/>
                <a:gd name="T51" fmla="*/ 57 h 69"/>
                <a:gd name="T52" fmla="*/ 25 w 30"/>
                <a:gd name="T53" fmla="*/ 54 h 69"/>
                <a:gd name="T54" fmla="*/ 24 w 30"/>
                <a:gd name="T55" fmla="*/ 52 h 69"/>
                <a:gd name="T56" fmla="*/ 23 w 30"/>
                <a:gd name="T57" fmla="*/ 48 h 69"/>
                <a:gd name="T58" fmla="*/ 21 w 30"/>
                <a:gd name="T59" fmla="*/ 47 h 69"/>
                <a:gd name="T60" fmla="*/ 21 w 30"/>
                <a:gd name="T61" fmla="*/ 43 h 69"/>
                <a:gd name="T62" fmla="*/ 20 w 30"/>
                <a:gd name="T63" fmla="*/ 40 h 69"/>
                <a:gd name="T64" fmla="*/ 18 w 30"/>
                <a:gd name="T65" fmla="*/ 36 h 69"/>
                <a:gd name="T66" fmla="*/ 17 w 30"/>
                <a:gd name="T67" fmla="*/ 35 h 69"/>
                <a:gd name="T68" fmla="*/ 17 w 30"/>
                <a:gd name="T69" fmla="*/ 31 h 69"/>
                <a:gd name="T70" fmla="*/ 15 w 30"/>
                <a:gd name="T71" fmla="*/ 28 h 69"/>
                <a:gd name="T72" fmla="*/ 14 w 30"/>
                <a:gd name="T73" fmla="*/ 24 h 69"/>
                <a:gd name="T74" fmla="*/ 14 w 30"/>
                <a:gd name="T75" fmla="*/ 21 h 69"/>
                <a:gd name="T76" fmla="*/ 13 w 30"/>
                <a:gd name="T77" fmla="*/ 19 h 69"/>
                <a:gd name="T78" fmla="*/ 13 w 30"/>
                <a:gd name="T79" fmla="*/ 16 h 69"/>
                <a:gd name="T80" fmla="*/ 11 w 30"/>
                <a:gd name="T81" fmla="*/ 12 h 69"/>
                <a:gd name="T82" fmla="*/ 11 w 30"/>
                <a:gd name="T83" fmla="*/ 9 h 69"/>
                <a:gd name="T84" fmla="*/ 10 w 30"/>
                <a:gd name="T85" fmla="*/ 5 h 69"/>
                <a:gd name="T86" fmla="*/ 10 w 30"/>
                <a:gd name="T87"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69">
                  <a:moveTo>
                    <a:pt x="8" y="0"/>
                  </a:moveTo>
                  <a:lnTo>
                    <a:pt x="0" y="2"/>
                  </a:lnTo>
                  <a:lnTo>
                    <a:pt x="0" y="4"/>
                  </a:lnTo>
                  <a:lnTo>
                    <a:pt x="0" y="5"/>
                  </a:lnTo>
                  <a:lnTo>
                    <a:pt x="1" y="5"/>
                  </a:lnTo>
                  <a:lnTo>
                    <a:pt x="1" y="7"/>
                  </a:lnTo>
                  <a:lnTo>
                    <a:pt x="1" y="9"/>
                  </a:lnTo>
                  <a:lnTo>
                    <a:pt x="1" y="11"/>
                  </a:lnTo>
                  <a:lnTo>
                    <a:pt x="1" y="12"/>
                  </a:lnTo>
                  <a:lnTo>
                    <a:pt x="3" y="12"/>
                  </a:lnTo>
                  <a:lnTo>
                    <a:pt x="3" y="14"/>
                  </a:lnTo>
                  <a:lnTo>
                    <a:pt x="3" y="16"/>
                  </a:lnTo>
                  <a:lnTo>
                    <a:pt x="3" y="18"/>
                  </a:lnTo>
                  <a:lnTo>
                    <a:pt x="4" y="19"/>
                  </a:lnTo>
                  <a:lnTo>
                    <a:pt x="4" y="21"/>
                  </a:lnTo>
                  <a:lnTo>
                    <a:pt x="4" y="23"/>
                  </a:lnTo>
                  <a:lnTo>
                    <a:pt x="4" y="24"/>
                  </a:lnTo>
                  <a:lnTo>
                    <a:pt x="6" y="24"/>
                  </a:lnTo>
                  <a:lnTo>
                    <a:pt x="6" y="26"/>
                  </a:lnTo>
                  <a:lnTo>
                    <a:pt x="6" y="28"/>
                  </a:lnTo>
                  <a:lnTo>
                    <a:pt x="6" y="30"/>
                  </a:lnTo>
                  <a:lnTo>
                    <a:pt x="7" y="30"/>
                  </a:lnTo>
                  <a:lnTo>
                    <a:pt x="7" y="31"/>
                  </a:lnTo>
                  <a:lnTo>
                    <a:pt x="7" y="33"/>
                  </a:lnTo>
                  <a:lnTo>
                    <a:pt x="8" y="35"/>
                  </a:lnTo>
                  <a:lnTo>
                    <a:pt x="8" y="36"/>
                  </a:lnTo>
                  <a:lnTo>
                    <a:pt x="8" y="38"/>
                  </a:lnTo>
                  <a:lnTo>
                    <a:pt x="10" y="40"/>
                  </a:lnTo>
                  <a:lnTo>
                    <a:pt x="10" y="42"/>
                  </a:lnTo>
                  <a:lnTo>
                    <a:pt x="11" y="43"/>
                  </a:lnTo>
                  <a:lnTo>
                    <a:pt x="11" y="45"/>
                  </a:lnTo>
                  <a:lnTo>
                    <a:pt x="13" y="47"/>
                  </a:lnTo>
                  <a:lnTo>
                    <a:pt x="13" y="48"/>
                  </a:lnTo>
                  <a:lnTo>
                    <a:pt x="14" y="50"/>
                  </a:lnTo>
                  <a:lnTo>
                    <a:pt x="14" y="52"/>
                  </a:lnTo>
                  <a:lnTo>
                    <a:pt x="14" y="54"/>
                  </a:lnTo>
                  <a:lnTo>
                    <a:pt x="15" y="55"/>
                  </a:lnTo>
                  <a:lnTo>
                    <a:pt x="17" y="57"/>
                  </a:lnTo>
                  <a:lnTo>
                    <a:pt x="17" y="59"/>
                  </a:lnTo>
                  <a:lnTo>
                    <a:pt x="18" y="61"/>
                  </a:lnTo>
                  <a:lnTo>
                    <a:pt x="18" y="62"/>
                  </a:lnTo>
                  <a:lnTo>
                    <a:pt x="20" y="62"/>
                  </a:lnTo>
                  <a:lnTo>
                    <a:pt x="20" y="64"/>
                  </a:lnTo>
                  <a:lnTo>
                    <a:pt x="20" y="66"/>
                  </a:lnTo>
                  <a:lnTo>
                    <a:pt x="21" y="67"/>
                  </a:lnTo>
                  <a:lnTo>
                    <a:pt x="21" y="69"/>
                  </a:lnTo>
                  <a:lnTo>
                    <a:pt x="23" y="69"/>
                  </a:lnTo>
                  <a:lnTo>
                    <a:pt x="30" y="64"/>
                  </a:lnTo>
                  <a:lnTo>
                    <a:pt x="28" y="62"/>
                  </a:lnTo>
                  <a:lnTo>
                    <a:pt x="28" y="61"/>
                  </a:lnTo>
                  <a:lnTo>
                    <a:pt x="27" y="59"/>
                  </a:lnTo>
                  <a:lnTo>
                    <a:pt x="27" y="57"/>
                  </a:lnTo>
                  <a:lnTo>
                    <a:pt x="25" y="55"/>
                  </a:lnTo>
                  <a:lnTo>
                    <a:pt x="25" y="54"/>
                  </a:lnTo>
                  <a:lnTo>
                    <a:pt x="24" y="54"/>
                  </a:lnTo>
                  <a:lnTo>
                    <a:pt x="24" y="52"/>
                  </a:lnTo>
                  <a:lnTo>
                    <a:pt x="23" y="50"/>
                  </a:lnTo>
                  <a:lnTo>
                    <a:pt x="23" y="48"/>
                  </a:lnTo>
                  <a:lnTo>
                    <a:pt x="23" y="47"/>
                  </a:lnTo>
                  <a:lnTo>
                    <a:pt x="21" y="47"/>
                  </a:lnTo>
                  <a:lnTo>
                    <a:pt x="21" y="45"/>
                  </a:lnTo>
                  <a:lnTo>
                    <a:pt x="21" y="43"/>
                  </a:lnTo>
                  <a:lnTo>
                    <a:pt x="20" y="42"/>
                  </a:lnTo>
                  <a:lnTo>
                    <a:pt x="20" y="40"/>
                  </a:lnTo>
                  <a:lnTo>
                    <a:pt x="18" y="38"/>
                  </a:lnTo>
                  <a:lnTo>
                    <a:pt x="18" y="36"/>
                  </a:lnTo>
                  <a:lnTo>
                    <a:pt x="18" y="35"/>
                  </a:lnTo>
                  <a:lnTo>
                    <a:pt x="17" y="35"/>
                  </a:lnTo>
                  <a:lnTo>
                    <a:pt x="17" y="33"/>
                  </a:lnTo>
                  <a:lnTo>
                    <a:pt x="17" y="31"/>
                  </a:lnTo>
                  <a:lnTo>
                    <a:pt x="15" y="30"/>
                  </a:lnTo>
                  <a:lnTo>
                    <a:pt x="15" y="28"/>
                  </a:lnTo>
                  <a:lnTo>
                    <a:pt x="14" y="26"/>
                  </a:lnTo>
                  <a:lnTo>
                    <a:pt x="14" y="24"/>
                  </a:lnTo>
                  <a:lnTo>
                    <a:pt x="14" y="23"/>
                  </a:lnTo>
                  <a:lnTo>
                    <a:pt x="14" y="21"/>
                  </a:lnTo>
                  <a:lnTo>
                    <a:pt x="13" y="21"/>
                  </a:lnTo>
                  <a:lnTo>
                    <a:pt x="13" y="19"/>
                  </a:lnTo>
                  <a:lnTo>
                    <a:pt x="13" y="18"/>
                  </a:lnTo>
                  <a:lnTo>
                    <a:pt x="13" y="16"/>
                  </a:lnTo>
                  <a:lnTo>
                    <a:pt x="11" y="14"/>
                  </a:lnTo>
                  <a:lnTo>
                    <a:pt x="11" y="12"/>
                  </a:lnTo>
                  <a:lnTo>
                    <a:pt x="11" y="11"/>
                  </a:lnTo>
                  <a:lnTo>
                    <a:pt x="11" y="9"/>
                  </a:lnTo>
                  <a:lnTo>
                    <a:pt x="10" y="7"/>
                  </a:lnTo>
                  <a:lnTo>
                    <a:pt x="10" y="5"/>
                  </a:lnTo>
                  <a:lnTo>
                    <a:pt x="10" y="4"/>
                  </a:lnTo>
                  <a:lnTo>
                    <a:pt x="10"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6" name="Freeform 89"/>
            <p:cNvSpPr>
              <a:spLocks/>
            </p:cNvSpPr>
            <p:nvPr/>
          </p:nvSpPr>
          <p:spPr bwMode="auto">
            <a:xfrm>
              <a:off x="544" y="775"/>
              <a:ext cx="18" cy="43"/>
            </a:xfrm>
            <a:custGeom>
              <a:avLst/>
              <a:gdLst>
                <a:gd name="T0" fmla="*/ 10 w 18"/>
                <a:gd name="T1" fmla="*/ 0 h 43"/>
                <a:gd name="T2" fmla="*/ 10 w 18"/>
                <a:gd name="T3" fmla="*/ 2 h 43"/>
                <a:gd name="T4" fmla="*/ 8 w 18"/>
                <a:gd name="T5" fmla="*/ 3 h 43"/>
                <a:gd name="T6" fmla="*/ 8 w 18"/>
                <a:gd name="T7" fmla="*/ 5 h 43"/>
                <a:gd name="T8" fmla="*/ 8 w 18"/>
                <a:gd name="T9" fmla="*/ 7 h 43"/>
                <a:gd name="T10" fmla="*/ 8 w 18"/>
                <a:gd name="T11" fmla="*/ 8 h 43"/>
                <a:gd name="T12" fmla="*/ 8 w 18"/>
                <a:gd name="T13" fmla="*/ 10 h 43"/>
                <a:gd name="T14" fmla="*/ 8 w 18"/>
                <a:gd name="T15" fmla="*/ 12 h 43"/>
                <a:gd name="T16" fmla="*/ 8 w 18"/>
                <a:gd name="T17" fmla="*/ 14 h 43"/>
                <a:gd name="T18" fmla="*/ 7 w 18"/>
                <a:gd name="T19" fmla="*/ 15 h 43"/>
                <a:gd name="T20" fmla="*/ 7 w 18"/>
                <a:gd name="T21" fmla="*/ 17 h 43"/>
                <a:gd name="T22" fmla="*/ 7 w 18"/>
                <a:gd name="T23" fmla="*/ 19 h 43"/>
                <a:gd name="T24" fmla="*/ 7 w 18"/>
                <a:gd name="T25" fmla="*/ 20 h 43"/>
                <a:gd name="T26" fmla="*/ 5 w 18"/>
                <a:gd name="T27" fmla="*/ 20 h 43"/>
                <a:gd name="T28" fmla="*/ 5 w 18"/>
                <a:gd name="T29" fmla="*/ 22 h 43"/>
                <a:gd name="T30" fmla="*/ 5 w 18"/>
                <a:gd name="T31" fmla="*/ 24 h 43"/>
                <a:gd name="T32" fmla="*/ 5 w 18"/>
                <a:gd name="T33" fmla="*/ 25 h 43"/>
                <a:gd name="T34" fmla="*/ 4 w 18"/>
                <a:gd name="T35" fmla="*/ 25 h 43"/>
                <a:gd name="T36" fmla="*/ 4 w 18"/>
                <a:gd name="T37" fmla="*/ 27 h 43"/>
                <a:gd name="T38" fmla="*/ 4 w 18"/>
                <a:gd name="T39" fmla="*/ 29 h 43"/>
                <a:gd name="T40" fmla="*/ 3 w 18"/>
                <a:gd name="T41" fmla="*/ 29 h 43"/>
                <a:gd name="T42" fmla="*/ 3 w 18"/>
                <a:gd name="T43" fmla="*/ 31 h 43"/>
                <a:gd name="T44" fmla="*/ 3 w 18"/>
                <a:gd name="T45" fmla="*/ 32 h 43"/>
                <a:gd name="T46" fmla="*/ 1 w 18"/>
                <a:gd name="T47" fmla="*/ 32 h 43"/>
                <a:gd name="T48" fmla="*/ 1 w 18"/>
                <a:gd name="T49" fmla="*/ 34 h 43"/>
                <a:gd name="T50" fmla="*/ 0 w 18"/>
                <a:gd name="T51" fmla="*/ 34 h 43"/>
                <a:gd name="T52" fmla="*/ 5 w 18"/>
                <a:gd name="T53" fmla="*/ 43 h 43"/>
                <a:gd name="T54" fmla="*/ 7 w 18"/>
                <a:gd name="T55" fmla="*/ 41 h 43"/>
                <a:gd name="T56" fmla="*/ 8 w 18"/>
                <a:gd name="T57" fmla="*/ 39 h 43"/>
                <a:gd name="T58" fmla="*/ 10 w 18"/>
                <a:gd name="T59" fmla="*/ 37 h 43"/>
                <a:gd name="T60" fmla="*/ 10 w 18"/>
                <a:gd name="T61" fmla="*/ 36 h 43"/>
                <a:gd name="T62" fmla="*/ 11 w 18"/>
                <a:gd name="T63" fmla="*/ 34 h 43"/>
                <a:gd name="T64" fmla="*/ 11 w 18"/>
                <a:gd name="T65" fmla="*/ 32 h 43"/>
                <a:gd name="T66" fmla="*/ 12 w 18"/>
                <a:gd name="T67" fmla="*/ 31 h 43"/>
                <a:gd name="T68" fmla="*/ 12 w 18"/>
                <a:gd name="T69" fmla="*/ 29 h 43"/>
                <a:gd name="T70" fmla="*/ 12 w 18"/>
                <a:gd name="T71" fmla="*/ 27 h 43"/>
                <a:gd name="T72" fmla="*/ 14 w 18"/>
                <a:gd name="T73" fmla="*/ 25 h 43"/>
                <a:gd name="T74" fmla="*/ 14 w 18"/>
                <a:gd name="T75" fmla="*/ 24 h 43"/>
                <a:gd name="T76" fmla="*/ 15 w 18"/>
                <a:gd name="T77" fmla="*/ 22 h 43"/>
                <a:gd name="T78" fmla="*/ 15 w 18"/>
                <a:gd name="T79" fmla="*/ 20 h 43"/>
                <a:gd name="T80" fmla="*/ 15 w 18"/>
                <a:gd name="T81" fmla="*/ 19 h 43"/>
                <a:gd name="T82" fmla="*/ 15 w 18"/>
                <a:gd name="T83" fmla="*/ 17 h 43"/>
                <a:gd name="T84" fmla="*/ 17 w 18"/>
                <a:gd name="T85" fmla="*/ 15 h 43"/>
                <a:gd name="T86" fmla="*/ 17 w 18"/>
                <a:gd name="T87" fmla="*/ 14 h 43"/>
                <a:gd name="T88" fmla="*/ 17 w 18"/>
                <a:gd name="T89" fmla="*/ 12 h 43"/>
                <a:gd name="T90" fmla="*/ 17 w 18"/>
                <a:gd name="T91" fmla="*/ 10 h 43"/>
                <a:gd name="T92" fmla="*/ 17 w 18"/>
                <a:gd name="T93" fmla="*/ 8 h 43"/>
                <a:gd name="T94" fmla="*/ 17 w 18"/>
                <a:gd name="T95" fmla="*/ 7 h 43"/>
                <a:gd name="T96" fmla="*/ 17 w 18"/>
                <a:gd name="T97" fmla="*/ 5 h 43"/>
                <a:gd name="T98" fmla="*/ 17 w 18"/>
                <a:gd name="T99" fmla="*/ 3 h 43"/>
                <a:gd name="T100" fmla="*/ 17 w 18"/>
                <a:gd name="T101" fmla="*/ 2 h 43"/>
                <a:gd name="T102" fmla="*/ 18 w 18"/>
                <a:gd name="T103" fmla="*/ 0 h 43"/>
                <a:gd name="T104" fmla="*/ 10 w 18"/>
                <a:gd name="T10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43">
                  <a:moveTo>
                    <a:pt x="10" y="0"/>
                  </a:moveTo>
                  <a:lnTo>
                    <a:pt x="10" y="2"/>
                  </a:lnTo>
                  <a:lnTo>
                    <a:pt x="8" y="3"/>
                  </a:lnTo>
                  <a:lnTo>
                    <a:pt x="8" y="5"/>
                  </a:lnTo>
                  <a:lnTo>
                    <a:pt x="8" y="7"/>
                  </a:lnTo>
                  <a:lnTo>
                    <a:pt x="8" y="8"/>
                  </a:lnTo>
                  <a:lnTo>
                    <a:pt x="8" y="10"/>
                  </a:lnTo>
                  <a:lnTo>
                    <a:pt x="8" y="12"/>
                  </a:lnTo>
                  <a:lnTo>
                    <a:pt x="8" y="14"/>
                  </a:lnTo>
                  <a:lnTo>
                    <a:pt x="7" y="15"/>
                  </a:lnTo>
                  <a:lnTo>
                    <a:pt x="7" y="17"/>
                  </a:lnTo>
                  <a:lnTo>
                    <a:pt x="7" y="19"/>
                  </a:lnTo>
                  <a:lnTo>
                    <a:pt x="7" y="20"/>
                  </a:lnTo>
                  <a:lnTo>
                    <a:pt x="5" y="20"/>
                  </a:lnTo>
                  <a:lnTo>
                    <a:pt x="5" y="22"/>
                  </a:lnTo>
                  <a:lnTo>
                    <a:pt x="5" y="24"/>
                  </a:lnTo>
                  <a:lnTo>
                    <a:pt x="5" y="25"/>
                  </a:lnTo>
                  <a:lnTo>
                    <a:pt x="4" y="25"/>
                  </a:lnTo>
                  <a:lnTo>
                    <a:pt x="4" y="27"/>
                  </a:lnTo>
                  <a:lnTo>
                    <a:pt x="4" y="29"/>
                  </a:lnTo>
                  <a:lnTo>
                    <a:pt x="3" y="29"/>
                  </a:lnTo>
                  <a:lnTo>
                    <a:pt x="3" y="31"/>
                  </a:lnTo>
                  <a:lnTo>
                    <a:pt x="3" y="32"/>
                  </a:lnTo>
                  <a:lnTo>
                    <a:pt x="1" y="32"/>
                  </a:lnTo>
                  <a:lnTo>
                    <a:pt x="1" y="34"/>
                  </a:lnTo>
                  <a:lnTo>
                    <a:pt x="0" y="34"/>
                  </a:lnTo>
                  <a:lnTo>
                    <a:pt x="5" y="43"/>
                  </a:lnTo>
                  <a:lnTo>
                    <a:pt x="7" y="41"/>
                  </a:lnTo>
                  <a:lnTo>
                    <a:pt x="8" y="39"/>
                  </a:lnTo>
                  <a:lnTo>
                    <a:pt x="10" y="37"/>
                  </a:lnTo>
                  <a:lnTo>
                    <a:pt x="10" y="36"/>
                  </a:lnTo>
                  <a:lnTo>
                    <a:pt x="11" y="34"/>
                  </a:lnTo>
                  <a:lnTo>
                    <a:pt x="11" y="32"/>
                  </a:lnTo>
                  <a:lnTo>
                    <a:pt x="12" y="31"/>
                  </a:lnTo>
                  <a:lnTo>
                    <a:pt x="12" y="29"/>
                  </a:lnTo>
                  <a:lnTo>
                    <a:pt x="12" y="27"/>
                  </a:lnTo>
                  <a:lnTo>
                    <a:pt x="14" y="25"/>
                  </a:lnTo>
                  <a:lnTo>
                    <a:pt x="14" y="24"/>
                  </a:lnTo>
                  <a:lnTo>
                    <a:pt x="15" y="22"/>
                  </a:lnTo>
                  <a:lnTo>
                    <a:pt x="15" y="20"/>
                  </a:lnTo>
                  <a:lnTo>
                    <a:pt x="15" y="19"/>
                  </a:lnTo>
                  <a:lnTo>
                    <a:pt x="15" y="17"/>
                  </a:lnTo>
                  <a:lnTo>
                    <a:pt x="17" y="15"/>
                  </a:lnTo>
                  <a:lnTo>
                    <a:pt x="17" y="14"/>
                  </a:lnTo>
                  <a:lnTo>
                    <a:pt x="17" y="12"/>
                  </a:lnTo>
                  <a:lnTo>
                    <a:pt x="17" y="10"/>
                  </a:lnTo>
                  <a:lnTo>
                    <a:pt x="17" y="8"/>
                  </a:lnTo>
                  <a:lnTo>
                    <a:pt x="17" y="7"/>
                  </a:lnTo>
                  <a:lnTo>
                    <a:pt x="17" y="5"/>
                  </a:lnTo>
                  <a:lnTo>
                    <a:pt x="17" y="3"/>
                  </a:lnTo>
                  <a:lnTo>
                    <a:pt x="17" y="2"/>
                  </a:lnTo>
                  <a:lnTo>
                    <a:pt x="18" y="0"/>
                  </a:lnTo>
                  <a:lnTo>
                    <a:pt x="1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8" name="Freeform 90"/>
            <p:cNvSpPr>
              <a:spLocks/>
            </p:cNvSpPr>
            <p:nvPr/>
          </p:nvSpPr>
          <p:spPr bwMode="auto">
            <a:xfrm>
              <a:off x="398" y="792"/>
              <a:ext cx="67" cy="84"/>
            </a:xfrm>
            <a:custGeom>
              <a:avLst/>
              <a:gdLst>
                <a:gd name="T0" fmla="*/ 30 w 67"/>
                <a:gd name="T1" fmla="*/ 84 h 84"/>
                <a:gd name="T2" fmla="*/ 0 w 67"/>
                <a:gd name="T3" fmla="*/ 0 h 84"/>
                <a:gd name="T4" fmla="*/ 67 w 67"/>
                <a:gd name="T5" fmla="*/ 62 h 84"/>
                <a:gd name="T6" fmla="*/ 30 w 67"/>
                <a:gd name="T7" fmla="*/ 84 h 84"/>
              </a:gdLst>
              <a:ahLst/>
              <a:cxnLst>
                <a:cxn ang="0">
                  <a:pos x="T0" y="T1"/>
                </a:cxn>
                <a:cxn ang="0">
                  <a:pos x="T2" y="T3"/>
                </a:cxn>
                <a:cxn ang="0">
                  <a:pos x="T4" y="T5"/>
                </a:cxn>
                <a:cxn ang="0">
                  <a:pos x="T6" y="T7"/>
                </a:cxn>
              </a:cxnLst>
              <a:rect l="0" t="0" r="r" b="b"/>
              <a:pathLst>
                <a:path w="67" h="84">
                  <a:moveTo>
                    <a:pt x="30" y="84"/>
                  </a:moveTo>
                  <a:lnTo>
                    <a:pt x="0" y="0"/>
                  </a:lnTo>
                  <a:lnTo>
                    <a:pt x="67" y="62"/>
                  </a:lnTo>
                  <a:lnTo>
                    <a:pt x="30" y="8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9" name="Freeform 91"/>
            <p:cNvSpPr>
              <a:spLocks/>
            </p:cNvSpPr>
            <p:nvPr/>
          </p:nvSpPr>
          <p:spPr bwMode="auto">
            <a:xfrm>
              <a:off x="499" y="761"/>
              <a:ext cx="38" cy="91"/>
            </a:xfrm>
            <a:custGeom>
              <a:avLst/>
              <a:gdLst>
                <a:gd name="T0" fmla="*/ 0 w 38"/>
                <a:gd name="T1" fmla="*/ 91 h 91"/>
                <a:gd name="T2" fmla="*/ 15 w 38"/>
                <a:gd name="T3" fmla="*/ 0 h 91"/>
                <a:gd name="T4" fmla="*/ 38 w 38"/>
                <a:gd name="T5" fmla="*/ 88 h 91"/>
                <a:gd name="T6" fmla="*/ 0 w 38"/>
                <a:gd name="T7" fmla="*/ 91 h 91"/>
              </a:gdLst>
              <a:ahLst/>
              <a:cxnLst>
                <a:cxn ang="0">
                  <a:pos x="T0" y="T1"/>
                </a:cxn>
                <a:cxn ang="0">
                  <a:pos x="T2" y="T3"/>
                </a:cxn>
                <a:cxn ang="0">
                  <a:pos x="T4" y="T5"/>
                </a:cxn>
                <a:cxn ang="0">
                  <a:pos x="T6" y="T7"/>
                </a:cxn>
              </a:cxnLst>
              <a:rect l="0" t="0" r="r" b="b"/>
              <a:pathLst>
                <a:path w="38" h="91">
                  <a:moveTo>
                    <a:pt x="0" y="91"/>
                  </a:moveTo>
                  <a:lnTo>
                    <a:pt x="15" y="0"/>
                  </a:lnTo>
                  <a:lnTo>
                    <a:pt x="38" y="88"/>
                  </a:lnTo>
                  <a:lnTo>
                    <a:pt x="0" y="9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0" name="Freeform 92"/>
            <p:cNvSpPr>
              <a:spLocks/>
            </p:cNvSpPr>
            <p:nvPr/>
          </p:nvSpPr>
          <p:spPr bwMode="auto">
            <a:xfrm>
              <a:off x="559" y="806"/>
              <a:ext cx="50" cy="93"/>
            </a:xfrm>
            <a:custGeom>
              <a:avLst/>
              <a:gdLst>
                <a:gd name="T0" fmla="*/ 0 w 50"/>
                <a:gd name="T1" fmla="*/ 74 h 93"/>
                <a:gd name="T2" fmla="*/ 50 w 50"/>
                <a:gd name="T3" fmla="*/ 0 h 93"/>
                <a:gd name="T4" fmla="*/ 36 w 50"/>
                <a:gd name="T5" fmla="*/ 93 h 93"/>
                <a:gd name="T6" fmla="*/ 0 w 50"/>
                <a:gd name="T7" fmla="*/ 74 h 93"/>
              </a:gdLst>
              <a:ahLst/>
              <a:cxnLst>
                <a:cxn ang="0">
                  <a:pos x="T0" y="T1"/>
                </a:cxn>
                <a:cxn ang="0">
                  <a:pos x="T2" y="T3"/>
                </a:cxn>
                <a:cxn ang="0">
                  <a:pos x="T4" y="T5"/>
                </a:cxn>
                <a:cxn ang="0">
                  <a:pos x="T6" y="T7"/>
                </a:cxn>
              </a:cxnLst>
              <a:rect l="0" t="0" r="r" b="b"/>
              <a:pathLst>
                <a:path w="50" h="93">
                  <a:moveTo>
                    <a:pt x="0" y="74"/>
                  </a:moveTo>
                  <a:lnTo>
                    <a:pt x="50" y="0"/>
                  </a:lnTo>
                  <a:lnTo>
                    <a:pt x="36" y="93"/>
                  </a:lnTo>
                  <a:lnTo>
                    <a:pt x="0" y="7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1" name="Freeform 93"/>
            <p:cNvSpPr>
              <a:spLocks/>
            </p:cNvSpPr>
            <p:nvPr/>
          </p:nvSpPr>
          <p:spPr bwMode="auto">
            <a:xfrm>
              <a:off x="621" y="921"/>
              <a:ext cx="100" cy="46"/>
            </a:xfrm>
            <a:custGeom>
              <a:avLst/>
              <a:gdLst>
                <a:gd name="T0" fmla="*/ 0 w 100"/>
                <a:gd name="T1" fmla="*/ 12 h 46"/>
                <a:gd name="T2" fmla="*/ 100 w 100"/>
                <a:gd name="T3" fmla="*/ 0 h 46"/>
                <a:gd name="T4" fmla="*/ 99 w 100"/>
                <a:gd name="T5" fmla="*/ 0 h 46"/>
                <a:gd name="T6" fmla="*/ 99 w 100"/>
                <a:gd name="T7" fmla="*/ 2 h 46"/>
                <a:gd name="T8" fmla="*/ 97 w 100"/>
                <a:gd name="T9" fmla="*/ 2 h 46"/>
                <a:gd name="T10" fmla="*/ 96 w 100"/>
                <a:gd name="T11" fmla="*/ 3 h 46"/>
                <a:gd name="T12" fmla="*/ 94 w 100"/>
                <a:gd name="T13" fmla="*/ 3 h 46"/>
                <a:gd name="T14" fmla="*/ 93 w 100"/>
                <a:gd name="T15" fmla="*/ 5 h 46"/>
                <a:gd name="T16" fmla="*/ 91 w 100"/>
                <a:gd name="T17" fmla="*/ 5 h 46"/>
                <a:gd name="T18" fmla="*/ 90 w 100"/>
                <a:gd name="T19" fmla="*/ 7 h 46"/>
                <a:gd name="T20" fmla="*/ 88 w 100"/>
                <a:gd name="T21" fmla="*/ 7 h 46"/>
                <a:gd name="T22" fmla="*/ 87 w 100"/>
                <a:gd name="T23" fmla="*/ 8 h 46"/>
                <a:gd name="T24" fmla="*/ 86 w 100"/>
                <a:gd name="T25" fmla="*/ 8 h 46"/>
                <a:gd name="T26" fmla="*/ 84 w 100"/>
                <a:gd name="T27" fmla="*/ 8 h 46"/>
                <a:gd name="T28" fmla="*/ 83 w 100"/>
                <a:gd name="T29" fmla="*/ 10 h 46"/>
                <a:gd name="T30" fmla="*/ 81 w 100"/>
                <a:gd name="T31" fmla="*/ 12 h 46"/>
                <a:gd name="T32" fmla="*/ 80 w 100"/>
                <a:gd name="T33" fmla="*/ 12 h 46"/>
                <a:gd name="T34" fmla="*/ 78 w 100"/>
                <a:gd name="T35" fmla="*/ 14 h 46"/>
                <a:gd name="T36" fmla="*/ 76 w 100"/>
                <a:gd name="T37" fmla="*/ 14 h 46"/>
                <a:gd name="T38" fmla="*/ 74 w 100"/>
                <a:gd name="T39" fmla="*/ 15 h 46"/>
                <a:gd name="T40" fmla="*/ 73 w 100"/>
                <a:gd name="T41" fmla="*/ 15 h 46"/>
                <a:gd name="T42" fmla="*/ 71 w 100"/>
                <a:gd name="T43" fmla="*/ 17 h 46"/>
                <a:gd name="T44" fmla="*/ 70 w 100"/>
                <a:gd name="T45" fmla="*/ 17 h 46"/>
                <a:gd name="T46" fmla="*/ 67 w 100"/>
                <a:gd name="T47" fmla="*/ 19 h 46"/>
                <a:gd name="T48" fmla="*/ 66 w 100"/>
                <a:gd name="T49" fmla="*/ 21 h 46"/>
                <a:gd name="T50" fmla="*/ 64 w 100"/>
                <a:gd name="T51" fmla="*/ 21 h 46"/>
                <a:gd name="T52" fmla="*/ 61 w 100"/>
                <a:gd name="T53" fmla="*/ 22 h 46"/>
                <a:gd name="T54" fmla="*/ 60 w 100"/>
                <a:gd name="T55" fmla="*/ 22 h 46"/>
                <a:gd name="T56" fmla="*/ 58 w 100"/>
                <a:gd name="T57" fmla="*/ 24 h 46"/>
                <a:gd name="T58" fmla="*/ 55 w 100"/>
                <a:gd name="T59" fmla="*/ 24 h 46"/>
                <a:gd name="T60" fmla="*/ 54 w 100"/>
                <a:gd name="T61" fmla="*/ 26 h 46"/>
                <a:gd name="T62" fmla="*/ 53 w 100"/>
                <a:gd name="T63" fmla="*/ 27 h 46"/>
                <a:gd name="T64" fmla="*/ 50 w 100"/>
                <a:gd name="T65" fmla="*/ 27 h 46"/>
                <a:gd name="T66" fmla="*/ 48 w 100"/>
                <a:gd name="T67" fmla="*/ 29 h 46"/>
                <a:gd name="T68" fmla="*/ 45 w 100"/>
                <a:gd name="T69" fmla="*/ 31 h 46"/>
                <a:gd name="T70" fmla="*/ 44 w 100"/>
                <a:gd name="T71" fmla="*/ 31 h 46"/>
                <a:gd name="T72" fmla="*/ 43 w 100"/>
                <a:gd name="T73" fmla="*/ 33 h 46"/>
                <a:gd name="T74" fmla="*/ 40 w 100"/>
                <a:gd name="T75" fmla="*/ 33 h 46"/>
                <a:gd name="T76" fmla="*/ 38 w 100"/>
                <a:gd name="T77" fmla="*/ 34 h 46"/>
                <a:gd name="T78" fmla="*/ 37 w 100"/>
                <a:gd name="T79" fmla="*/ 34 h 46"/>
                <a:gd name="T80" fmla="*/ 34 w 100"/>
                <a:gd name="T81" fmla="*/ 36 h 46"/>
                <a:gd name="T82" fmla="*/ 33 w 100"/>
                <a:gd name="T83" fmla="*/ 36 h 46"/>
                <a:gd name="T84" fmla="*/ 31 w 100"/>
                <a:gd name="T85" fmla="*/ 38 h 46"/>
                <a:gd name="T86" fmla="*/ 28 w 100"/>
                <a:gd name="T87" fmla="*/ 38 h 46"/>
                <a:gd name="T88" fmla="*/ 27 w 100"/>
                <a:gd name="T89" fmla="*/ 39 h 46"/>
                <a:gd name="T90" fmla="*/ 24 w 100"/>
                <a:gd name="T91" fmla="*/ 39 h 46"/>
                <a:gd name="T92" fmla="*/ 22 w 100"/>
                <a:gd name="T93" fmla="*/ 41 h 46"/>
                <a:gd name="T94" fmla="*/ 21 w 100"/>
                <a:gd name="T95" fmla="*/ 41 h 46"/>
                <a:gd name="T96" fmla="*/ 20 w 100"/>
                <a:gd name="T97" fmla="*/ 43 h 46"/>
                <a:gd name="T98" fmla="*/ 17 w 100"/>
                <a:gd name="T99" fmla="*/ 43 h 46"/>
                <a:gd name="T100" fmla="*/ 15 w 100"/>
                <a:gd name="T101" fmla="*/ 43 h 46"/>
                <a:gd name="T102" fmla="*/ 14 w 100"/>
                <a:gd name="T103" fmla="*/ 45 h 46"/>
                <a:gd name="T104" fmla="*/ 12 w 100"/>
                <a:gd name="T105" fmla="*/ 45 h 46"/>
                <a:gd name="T106" fmla="*/ 11 w 100"/>
                <a:gd name="T107" fmla="*/ 46 h 46"/>
                <a:gd name="T108" fmla="*/ 10 w 100"/>
                <a:gd name="T109" fmla="*/ 46 h 46"/>
                <a:gd name="T110" fmla="*/ 8 w 100"/>
                <a:gd name="T111" fmla="*/ 46 h 46"/>
                <a:gd name="T112" fmla="*/ 0 w 100"/>
                <a:gd name="T11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46">
                  <a:moveTo>
                    <a:pt x="0" y="12"/>
                  </a:moveTo>
                  <a:lnTo>
                    <a:pt x="100" y="0"/>
                  </a:lnTo>
                  <a:lnTo>
                    <a:pt x="99" y="0"/>
                  </a:lnTo>
                  <a:lnTo>
                    <a:pt x="99" y="2"/>
                  </a:lnTo>
                  <a:lnTo>
                    <a:pt x="97" y="2"/>
                  </a:lnTo>
                  <a:lnTo>
                    <a:pt x="96" y="3"/>
                  </a:lnTo>
                  <a:lnTo>
                    <a:pt x="94" y="3"/>
                  </a:lnTo>
                  <a:lnTo>
                    <a:pt x="93" y="5"/>
                  </a:lnTo>
                  <a:lnTo>
                    <a:pt x="91" y="5"/>
                  </a:lnTo>
                  <a:lnTo>
                    <a:pt x="90" y="7"/>
                  </a:lnTo>
                  <a:lnTo>
                    <a:pt x="88" y="7"/>
                  </a:lnTo>
                  <a:lnTo>
                    <a:pt x="87" y="8"/>
                  </a:lnTo>
                  <a:lnTo>
                    <a:pt x="86" y="8"/>
                  </a:lnTo>
                  <a:lnTo>
                    <a:pt x="84" y="8"/>
                  </a:lnTo>
                  <a:lnTo>
                    <a:pt x="83" y="10"/>
                  </a:lnTo>
                  <a:lnTo>
                    <a:pt x="81" y="12"/>
                  </a:lnTo>
                  <a:lnTo>
                    <a:pt x="80" y="12"/>
                  </a:lnTo>
                  <a:lnTo>
                    <a:pt x="78" y="14"/>
                  </a:lnTo>
                  <a:lnTo>
                    <a:pt x="76" y="14"/>
                  </a:lnTo>
                  <a:lnTo>
                    <a:pt x="74" y="15"/>
                  </a:lnTo>
                  <a:lnTo>
                    <a:pt x="73" y="15"/>
                  </a:lnTo>
                  <a:lnTo>
                    <a:pt x="71" y="17"/>
                  </a:lnTo>
                  <a:lnTo>
                    <a:pt x="70" y="17"/>
                  </a:lnTo>
                  <a:lnTo>
                    <a:pt x="67" y="19"/>
                  </a:lnTo>
                  <a:lnTo>
                    <a:pt x="66" y="21"/>
                  </a:lnTo>
                  <a:lnTo>
                    <a:pt x="64" y="21"/>
                  </a:lnTo>
                  <a:lnTo>
                    <a:pt x="61" y="22"/>
                  </a:lnTo>
                  <a:lnTo>
                    <a:pt x="60" y="22"/>
                  </a:lnTo>
                  <a:lnTo>
                    <a:pt x="58" y="24"/>
                  </a:lnTo>
                  <a:lnTo>
                    <a:pt x="55" y="24"/>
                  </a:lnTo>
                  <a:lnTo>
                    <a:pt x="54" y="26"/>
                  </a:lnTo>
                  <a:lnTo>
                    <a:pt x="53" y="27"/>
                  </a:lnTo>
                  <a:lnTo>
                    <a:pt x="50" y="27"/>
                  </a:lnTo>
                  <a:lnTo>
                    <a:pt x="48" y="29"/>
                  </a:lnTo>
                  <a:lnTo>
                    <a:pt x="45" y="31"/>
                  </a:lnTo>
                  <a:lnTo>
                    <a:pt x="44" y="31"/>
                  </a:lnTo>
                  <a:lnTo>
                    <a:pt x="43" y="33"/>
                  </a:lnTo>
                  <a:lnTo>
                    <a:pt x="40" y="33"/>
                  </a:lnTo>
                  <a:lnTo>
                    <a:pt x="38" y="34"/>
                  </a:lnTo>
                  <a:lnTo>
                    <a:pt x="37" y="34"/>
                  </a:lnTo>
                  <a:lnTo>
                    <a:pt x="34" y="36"/>
                  </a:lnTo>
                  <a:lnTo>
                    <a:pt x="33" y="36"/>
                  </a:lnTo>
                  <a:lnTo>
                    <a:pt x="31" y="38"/>
                  </a:lnTo>
                  <a:lnTo>
                    <a:pt x="28" y="38"/>
                  </a:lnTo>
                  <a:lnTo>
                    <a:pt x="27" y="39"/>
                  </a:lnTo>
                  <a:lnTo>
                    <a:pt x="24" y="39"/>
                  </a:lnTo>
                  <a:lnTo>
                    <a:pt x="22" y="41"/>
                  </a:lnTo>
                  <a:lnTo>
                    <a:pt x="21" y="41"/>
                  </a:lnTo>
                  <a:lnTo>
                    <a:pt x="20" y="43"/>
                  </a:lnTo>
                  <a:lnTo>
                    <a:pt x="17" y="43"/>
                  </a:lnTo>
                  <a:lnTo>
                    <a:pt x="15" y="43"/>
                  </a:lnTo>
                  <a:lnTo>
                    <a:pt x="14" y="45"/>
                  </a:lnTo>
                  <a:lnTo>
                    <a:pt x="12" y="45"/>
                  </a:lnTo>
                  <a:lnTo>
                    <a:pt x="11" y="46"/>
                  </a:lnTo>
                  <a:lnTo>
                    <a:pt x="10" y="46"/>
                  </a:lnTo>
                  <a:lnTo>
                    <a:pt x="8" y="46"/>
                  </a:lnTo>
                  <a:lnTo>
                    <a:pt x="0" y="12"/>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2" name="Freeform 94"/>
            <p:cNvSpPr>
              <a:spLocks/>
            </p:cNvSpPr>
            <p:nvPr/>
          </p:nvSpPr>
          <p:spPr bwMode="auto">
            <a:xfrm>
              <a:off x="621" y="1000"/>
              <a:ext cx="98" cy="48"/>
            </a:xfrm>
            <a:custGeom>
              <a:avLst/>
              <a:gdLst>
                <a:gd name="T0" fmla="*/ 8 w 98"/>
                <a:gd name="T1" fmla="*/ 0 h 48"/>
                <a:gd name="T2" fmla="*/ 98 w 98"/>
                <a:gd name="T3" fmla="*/ 40 h 48"/>
                <a:gd name="T4" fmla="*/ 0 w 98"/>
                <a:gd name="T5" fmla="*/ 48 h 48"/>
                <a:gd name="T6" fmla="*/ 8 w 98"/>
                <a:gd name="T7" fmla="*/ 0 h 48"/>
              </a:gdLst>
              <a:ahLst/>
              <a:cxnLst>
                <a:cxn ang="0">
                  <a:pos x="T0" y="T1"/>
                </a:cxn>
                <a:cxn ang="0">
                  <a:pos x="T2" y="T3"/>
                </a:cxn>
                <a:cxn ang="0">
                  <a:pos x="T4" y="T5"/>
                </a:cxn>
                <a:cxn ang="0">
                  <a:pos x="T6" y="T7"/>
                </a:cxn>
              </a:cxnLst>
              <a:rect l="0" t="0" r="r" b="b"/>
              <a:pathLst>
                <a:path w="98" h="48">
                  <a:moveTo>
                    <a:pt x="8" y="0"/>
                  </a:moveTo>
                  <a:lnTo>
                    <a:pt x="98" y="40"/>
                  </a:lnTo>
                  <a:lnTo>
                    <a:pt x="0" y="48"/>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3" name="Freeform 95"/>
            <p:cNvSpPr>
              <a:spLocks/>
            </p:cNvSpPr>
            <p:nvPr/>
          </p:nvSpPr>
          <p:spPr bwMode="auto">
            <a:xfrm>
              <a:off x="578" y="1071"/>
              <a:ext cx="84" cy="82"/>
            </a:xfrm>
            <a:custGeom>
              <a:avLst/>
              <a:gdLst>
                <a:gd name="T0" fmla="*/ 34 w 84"/>
                <a:gd name="T1" fmla="*/ 0 h 82"/>
                <a:gd name="T2" fmla="*/ 84 w 84"/>
                <a:gd name="T3" fmla="*/ 82 h 82"/>
                <a:gd name="T4" fmla="*/ 0 w 84"/>
                <a:gd name="T5" fmla="*/ 32 h 82"/>
                <a:gd name="T6" fmla="*/ 34 w 84"/>
                <a:gd name="T7" fmla="*/ 0 h 82"/>
              </a:gdLst>
              <a:ahLst/>
              <a:cxnLst>
                <a:cxn ang="0">
                  <a:pos x="T0" y="T1"/>
                </a:cxn>
                <a:cxn ang="0">
                  <a:pos x="T2" y="T3"/>
                </a:cxn>
                <a:cxn ang="0">
                  <a:pos x="T4" y="T5"/>
                </a:cxn>
                <a:cxn ang="0">
                  <a:pos x="T6" y="T7"/>
                </a:cxn>
              </a:cxnLst>
              <a:rect l="0" t="0" r="r" b="b"/>
              <a:pathLst>
                <a:path w="84" h="82">
                  <a:moveTo>
                    <a:pt x="34" y="0"/>
                  </a:moveTo>
                  <a:lnTo>
                    <a:pt x="84" y="82"/>
                  </a:lnTo>
                  <a:lnTo>
                    <a:pt x="0" y="32"/>
                  </a:lnTo>
                  <a:lnTo>
                    <a:pt x="34"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4" name="Freeform 96"/>
            <p:cNvSpPr>
              <a:spLocks/>
            </p:cNvSpPr>
            <p:nvPr/>
          </p:nvSpPr>
          <p:spPr bwMode="auto">
            <a:xfrm>
              <a:off x="499" y="1113"/>
              <a:ext cx="50" cy="114"/>
            </a:xfrm>
            <a:custGeom>
              <a:avLst/>
              <a:gdLst>
                <a:gd name="T0" fmla="*/ 49 w 50"/>
                <a:gd name="T1" fmla="*/ 0 h 114"/>
                <a:gd name="T2" fmla="*/ 50 w 50"/>
                <a:gd name="T3" fmla="*/ 114 h 114"/>
                <a:gd name="T4" fmla="*/ 0 w 50"/>
                <a:gd name="T5" fmla="*/ 2 h 114"/>
                <a:gd name="T6" fmla="*/ 49 w 50"/>
                <a:gd name="T7" fmla="*/ 0 h 114"/>
              </a:gdLst>
              <a:ahLst/>
              <a:cxnLst>
                <a:cxn ang="0">
                  <a:pos x="T0" y="T1"/>
                </a:cxn>
                <a:cxn ang="0">
                  <a:pos x="T2" y="T3"/>
                </a:cxn>
                <a:cxn ang="0">
                  <a:pos x="T4" y="T5"/>
                </a:cxn>
                <a:cxn ang="0">
                  <a:pos x="T6" y="T7"/>
                </a:cxn>
              </a:cxnLst>
              <a:rect l="0" t="0" r="r" b="b"/>
              <a:pathLst>
                <a:path w="50" h="114">
                  <a:moveTo>
                    <a:pt x="49" y="0"/>
                  </a:moveTo>
                  <a:lnTo>
                    <a:pt x="50" y="114"/>
                  </a:lnTo>
                  <a:lnTo>
                    <a:pt x="0" y="2"/>
                  </a:lnTo>
                  <a:lnTo>
                    <a:pt x="4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5" name="Freeform 97"/>
            <p:cNvSpPr>
              <a:spLocks/>
            </p:cNvSpPr>
            <p:nvPr/>
          </p:nvSpPr>
          <p:spPr bwMode="auto">
            <a:xfrm>
              <a:off x="385" y="1081"/>
              <a:ext cx="87" cy="110"/>
            </a:xfrm>
            <a:custGeom>
              <a:avLst/>
              <a:gdLst>
                <a:gd name="T0" fmla="*/ 87 w 87"/>
                <a:gd name="T1" fmla="*/ 27 h 110"/>
                <a:gd name="T2" fmla="*/ 0 w 87"/>
                <a:gd name="T3" fmla="*/ 110 h 110"/>
                <a:gd name="T4" fmla="*/ 38 w 87"/>
                <a:gd name="T5" fmla="*/ 0 h 110"/>
                <a:gd name="T6" fmla="*/ 87 w 87"/>
                <a:gd name="T7" fmla="*/ 27 h 110"/>
              </a:gdLst>
              <a:ahLst/>
              <a:cxnLst>
                <a:cxn ang="0">
                  <a:pos x="T0" y="T1"/>
                </a:cxn>
                <a:cxn ang="0">
                  <a:pos x="T2" y="T3"/>
                </a:cxn>
                <a:cxn ang="0">
                  <a:pos x="T4" y="T5"/>
                </a:cxn>
                <a:cxn ang="0">
                  <a:pos x="T6" y="T7"/>
                </a:cxn>
              </a:cxnLst>
              <a:rect l="0" t="0" r="r" b="b"/>
              <a:pathLst>
                <a:path w="87" h="110">
                  <a:moveTo>
                    <a:pt x="87" y="27"/>
                  </a:moveTo>
                  <a:lnTo>
                    <a:pt x="0" y="110"/>
                  </a:lnTo>
                  <a:lnTo>
                    <a:pt x="38" y="0"/>
                  </a:lnTo>
                  <a:lnTo>
                    <a:pt x="87" y="2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6" name="Freeform 98"/>
            <p:cNvSpPr>
              <a:spLocks/>
            </p:cNvSpPr>
            <p:nvPr/>
          </p:nvSpPr>
          <p:spPr bwMode="auto">
            <a:xfrm>
              <a:off x="302" y="1000"/>
              <a:ext cx="93" cy="60"/>
            </a:xfrm>
            <a:custGeom>
              <a:avLst/>
              <a:gdLst>
                <a:gd name="T0" fmla="*/ 93 w 93"/>
                <a:gd name="T1" fmla="*/ 43 h 60"/>
                <a:gd name="T2" fmla="*/ 0 w 93"/>
                <a:gd name="T3" fmla="*/ 60 h 60"/>
                <a:gd name="T4" fmla="*/ 79 w 93"/>
                <a:gd name="T5" fmla="*/ 0 h 60"/>
                <a:gd name="T6" fmla="*/ 93 w 93"/>
                <a:gd name="T7" fmla="*/ 43 h 60"/>
              </a:gdLst>
              <a:ahLst/>
              <a:cxnLst>
                <a:cxn ang="0">
                  <a:pos x="T0" y="T1"/>
                </a:cxn>
                <a:cxn ang="0">
                  <a:pos x="T2" y="T3"/>
                </a:cxn>
                <a:cxn ang="0">
                  <a:pos x="T4" y="T5"/>
                </a:cxn>
                <a:cxn ang="0">
                  <a:pos x="T6" y="T7"/>
                </a:cxn>
              </a:cxnLst>
              <a:rect l="0" t="0" r="r" b="b"/>
              <a:pathLst>
                <a:path w="93" h="60">
                  <a:moveTo>
                    <a:pt x="93" y="43"/>
                  </a:moveTo>
                  <a:lnTo>
                    <a:pt x="0" y="60"/>
                  </a:lnTo>
                  <a:lnTo>
                    <a:pt x="79" y="0"/>
                  </a:lnTo>
                  <a:lnTo>
                    <a:pt x="93"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7" name="Freeform 99"/>
            <p:cNvSpPr>
              <a:spLocks/>
            </p:cNvSpPr>
            <p:nvPr/>
          </p:nvSpPr>
          <p:spPr bwMode="auto">
            <a:xfrm>
              <a:off x="283" y="909"/>
              <a:ext cx="100" cy="50"/>
            </a:xfrm>
            <a:custGeom>
              <a:avLst/>
              <a:gdLst>
                <a:gd name="T0" fmla="*/ 92 w 100"/>
                <a:gd name="T1" fmla="*/ 50 h 50"/>
                <a:gd name="T2" fmla="*/ 0 w 100"/>
                <a:gd name="T3" fmla="*/ 0 h 50"/>
                <a:gd name="T4" fmla="*/ 100 w 100"/>
                <a:gd name="T5" fmla="*/ 4 h 50"/>
                <a:gd name="T6" fmla="*/ 92 w 100"/>
                <a:gd name="T7" fmla="*/ 50 h 50"/>
              </a:gdLst>
              <a:ahLst/>
              <a:cxnLst>
                <a:cxn ang="0">
                  <a:pos x="T0" y="T1"/>
                </a:cxn>
                <a:cxn ang="0">
                  <a:pos x="T2" y="T3"/>
                </a:cxn>
                <a:cxn ang="0">
                  <a:pos x="T4" y="T5"/>
                </a:cxn>
                <a:cxn ang="0">
                  <a:pos x="T6" y="T7"/>
                </a:cxn>
              </a:cxnLst>
              <a:rect l="0" t="0" r="r" b="b"/>
              <a:pathLst>
                <a:path w="100" h="50">
                  <a:moveTo>
                    <a:pt x="92" y="50"/>
                  </a:moveTo>
                  <a:lnTo>
                    <a:pt x="0" y="0"/>
                  </a:lnTo>
                  <a:lnTo>
                    <a:pt x="100" y="4"/>
                  </a:lnTo>
                  <a:lnTo>
                    <a:pt x="92" y="5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8" name="Freeform 100"/>
            <p:cNvSpPr>
              <a:spLocks/>
            </p:cNvSpPr>
            <p:nvPr/>
          </p:nvSpPr>
          <p:spPr bwMode="auto">
            <a:xfrm>
              <a:off x="426" y="890"/>
              <a:ext cx="175" cy="179"/>
            </a:xfrm>
            <a:custGeom>
              <a:avLst/>
              <a:gdLst>
                <a:gd name="T0" fmla="*/ 3 w 175"/>
                <a:gd name="T1" fmla="*/ 74 h 179"/>
                <a:gd name="T2" fmla="*/ 3 w 175"/>
                <a:gd name="T3" fmla="*/ 67 h 179"/>
                <a:gd name="T4" fmla="*/ 5 w 175"/>
                <a:gd name="T5" fmla="*/ 59 h 179"/>
                <a:gd name="T6" fmla="*/ 6 w 175"/>
                <a:gd name="T7" fmla="*/ 52 h 179"/>
                <a:gd name="T8" fmla="*/ 9 w 175"/>
                <a:gd name="T9" fmla="*/ 43 h 179"/>
                <a:gd name="T10" fmla="*/ 12 w 175"/>
                <a:gd name="T11" fmla="*/ 36 h 179"/>
                <a:gd name="T12" fmla="*/ 16 w 175"/>
                <a:gd name="T13" fmla="*/ 29 h 179"/>
                <a:gd name="T14" fmla="*/ 20 w 175"/>
                <a:gd name="T15" fmla="*/ 23 h 179"/>
                <a:gd name="T16" fmla="*/ 26 w 175"/>
                <a:gd name="T17" fmla="*/ 16 h 179"/>
                <a:gd name="T18" fmla="*/ 33 w 175"/>
                <a:gd name="T19" fmla="*/ 11 h 179"/>
                <a:gd name="T20" fmla="*/ 42 w 175"/>
                <a:gd name="T21" fmla="*/ 5 h 179"/>
                <a:gd name="T22" fmla="*/ 52 w 175"/>
                <a:gd name="T23" fmla="*/ 2 h 179"/>
                <a:gd name="T24" fmla="*/ 63 w 175"/>
                <a:gd name="T25" fmla="*/ 0 h 179"/>
                <a:gd name="T26" fmla="*/ 76 w 175"/>
                <a:gd name="T27" fmla="*/ 0 h 179"/>
                <a:gd name="T28" fmla="*/ 90 w 175"/>
                <a:gd name="T29" fmla="*/ 2 h 179"/>
                <a:gd name="T30" fmla="*/ 103 w 175"/>
                <a:gd name="T31" fmla="*/ 5 h 179"/>
                <a:gd name="T32" fmla="*/ 116 w 175"/>
                <a:gd name="T33" fmla="*/ 11 h 179"/>
                <a:gd name="T34" fmla="*/ 127 w 175"/>
                <a:gd name="T35" fmla="*/ 16 h 179"/>
                <a:gd name="T36" fmla="*/ 137 w 175"/>
                <a:gd name="T37" fmla="*/ 21 h 179"/>
                <a:gd name="T38" fmla="*/ 146 w 175"/>
                <a:gd name="T39" fmla="*/ 28 h 179"/>
                <a:gd name="T40" fmla="*/ 153 w 175"/>
                <a:gd name="T41" fmla="*/ 36 h 179"/>
                <a:gd name="T42" fmla="*/ 160 w 175"/>
                <a:gd name="T43" fmla="*/ 45 h 179"/>
                <a:gd name="T44" fmla="*/ 166 w 175"/>
                <a:gd name="T45" fmla="*/ 55 h 179"/>
                <a:gd name="T46" fmla="*/ 170 w 175"/>
                <a:gd name="T47" fmla="*/ 64 h 179"/>
                <a:gd name="T48" fmla="*/ 173 w 175"/>
                <a:gd name="T49" fmla="*/ 74 h 179"/>
                <a:gd name="T50" fmla="*/ 175 w 175"/>
                <a:gd name="T51" fmla="*/ 84 h 179"/>
                <a:gd name="T52" fmla="*/ 175 w 175"/>
                <a:gd name="T53" fmla="*/ 95 h 179"/>
                <a:gd name="T54" fmla="*/ 173 w 175"/>
                <a:gd name="T55" fmla="*/ 107 h 179"/>
                <a:gd name="T56" fmla="*/ 170 w 175"/>
                <a:gd name="T57" fmla="*/ 117 h 179"/>
                <a:gd name="T58" fmla="*/ 166 w 175"/>
                <a:gd name="T59" fmla="*/ 127 h 179"/>
                <a:gd name="T60" fmla="*/ 160 w 175"/>
                <a:gd name="T61" fmla="*/ 138 h 179"/>
                <a:gd name="T62" fmla="*/ 153 w 175"/>
                <a:gd name="T63" fmla="*/ 148 h 179"/>
                <a:gd name="T64" fmla="*/ 146 w 175"/>
                <a:gd name="T65" fmla="*/ 157 h 179"/>
                <a:gd name="T66" fmla="*/ 137 w 175"/>
                <a:gd name="T67" fmla="*/ 162 h 179"/>
                <a:gd name="T68" fmla="*/ 129 w 175"/>
                <a:gd name="T69" fmla="*/ 169 h 179"/>
                <a:gd name="T70" fmla="*/ 119 w 175"/>
                <a:gd name="T71" fmla="*/ 172 h 179"/>
                <a:gd name="T72" fmla="*/ 109 w 175"/>
                <a:gd name="T73" fmla="*/ 175 h 179"/>
                <a:gd name="T74" fmla="*/ 99 w 175"/>
                <a:gd name="T75" fmla="*/ 179 h 179"/>
                <a:gd name="T76" fmla="*/ 89 w 175"/>
                <a:gd name="T77" fmla="*/ 179 h 179"/>
                <a:gd name="T78" fmla="*/ 79 w 175"/>
                <a:gd name="T79" fmla="*/ 179 h 179"/>
                <a:gd name="T80" fmla="*/ 67 w 175"/>
                <a:gd name="T81" fmla="*/ 177 h 179"/>
                <a:gd name="T82" fmla="*/ 59 w 175"/>
                <a:gd name="T83" fmla="*/ 175 h 179"/>
                <a:gd name="T84" fmla="*/ 49 w 175"/>
                <a:gd name="T85" fmla="*/ 172 h 179"/>
                <a:gd name="T86" fmla="*/ 40 w 175"/>
                <a:gd name="T87" fmla="*/ 167 h 179"/>
                <a:gd name="T88" fmla="*/ 33 w 175"/>
                <a:gd name="T89" fmla="*/ 162 h 179"/>
                <a:gd name="T90" fmla="*/ 26 w 175"/>
                <a:gd name="T91" fmla="*/ 155 h 179"/>
                <a:gd name="T92" fmla="*/ 20 w 175"/>
                <a:gd name="T93" fmla="*/ 146 h 179"/>
                <a:gd name="T94" fmla="*/ 15 w 175"/>
                <a:gd name="T95" fmla="*/ 139 h 179"/>
                <a:gd name="T96" fmla="*/ 10 w 175"/>
                <a:gd name="T97" fmla="*/ 133 h 179"/>
                <a:gd name="T98" fmla="*/ 8 w 175"/>
                <a:gd name="T99" fmla="*/ 126 h 179"/>
                <a:gd name="T100" fmla="*/ 5 w 175"/>
                <a:gd name="T101" fmla="*/ 119 h 179"/>
                <a:gd name="T102" fmla="*/ 3 w 175"/>
                <a:gd name="T103" fmla="*/ 112 h 179"/>
                <a:gd name="T104" fmla="*/ 2 w 175"/>
                <a:gd name="T105" fmla="*/ 105 h 179"/>
                <a:gd name="T106" fmla="*/ 2 w 175"/>
                <a:gd name="T107" fmla="*/ 98 h 179"/>
                <a:gd name="T108" fmla="*/ 0 w 175"/>
                <a:gd name="T109" fmla="*/ 91 h 179"/>
                <a:gd name="T110" fmla="*/ 2 w 175"/>
                <a:gd name="T111" fmla="*/ 84 h 179"/>
                <a:gd name="T112" fmla="*/ 3 w 175"/>
                <a:gd name="T113" fmla="*/ 7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179">
                  <a:moveTo>
                    <a:pt x="3" y="78"/>
                  </a:moveTo>
                  <a:lnTo>
                    <a:pt x="3" y="78"/>
                  </a:lnTo>
                  <a:lnTo>
                    <a:pt x="3" y="76"/>
                  </a:lnTo>
                  <a:lnTo>
                    <a:pt x="3" y="74"/>
                  </a:lnTo>
                  <a:lnTo>
                    <a:pt x="3" y="72"/>
                  </a:lnTo>
                  <a:lnTo>
                    <a:pt x="3" y="71"/>
                  </a:lnTo>
                  <a:lnTo>
                    <a:pt x="3" y="69"/>
                  </a:lnTo>
                  <a:lnTo>
                    <a:pt x="3" y="67"/>
                  </a:lnTo>
                  <a:lnTo>
                    <a:pt x="3" y="66"/>
                  </a:lnTo>
                  <a:lnTo>
                    <a:pt x="5" y="64"/>
                  </a:lnTo>
                  <a:lnTo>
                    <a:pt x="5" y="62"/>
                  </a:lnTo>
                  <a:lnTo>
                    <a:pt x="5" y="59"/>
                  </a:lnTo>
                  <a:lnTo>
                    <a:pt x="5" y="57"/>
                  </a:lnTo>
                  <a:lnTo>
                    <a:pt x="6" y="55"/>
                  </a:lnTo>
                  <a:lnTo>
                    <a:pt x="6" y="54"/>
                  </a:lnTo>
                  <a:lnTo>
                    <a:pt x="6" y="52"/>
                  </a:lnTo>
                  <a:lnTo>
                    <a:pt x="8" y="50"/>
                  </a:lnTo>
                  <a:lnTo>
                    <a:pt x="8" y="48"/>
                  </a:lnTo>
                  <a:lnTo>
                    <a:pt x="9" y="45"/>
                  </a:lnTo>
                  <a:lnTo>
                    <a:pt x="9" y="43"/>
                  </a:lnTo>
                  <a:lnTo>
                    <a:pt x="9" y="41"/>
                  </a:lnTo>
                  <a:lnTo>
                    <a:pt x="10" y="40"/>
                  </a:lnTo>
                  <a:lnTo>
                    <a:pt x="10" y="38"/>
                  </a:lnTo>
                  <a:lnTo>
                    <a:pt x="12" y="36"/>
                  </a:lnTo>
                  <a:lnTo>
                    <a:pt x="13" y="35"/>
                  </a:lnTo>
                  <a:lnTo>
                    <a:pt x="13" y="33"/>
                  </a:lnTo>
                  <a:lnTo>
                    <a:pt x="15" y="31"/>
                  </a:lnTo>
                  <a:lnTo>
                    <a:pt x="16" y="29"/>
                  </a:lnTo>
                  <a:lnTo>
                    <a:pt x="18" y="28"/>
                  </a:lnTo>
                  <a:lnTo>
                    <a:pt x="18" y="26"/>
                  </a:lnTo>
                  <a:lnTo>
                    <a:pt x="19" y="23"/>
                  </a:lnTo>
                  <a:lnTo>
                    <a:pt x="20" y="23"/>
                  </a:lnTo>
                  <a:lnTo>
                    <a:pt x="22" y="21"/>
                  </a:lnTo>
                  <a:lnTo>
                    <a:pt x="23" y="19"/>
                  </a:lnTo>
                  <a:lnTo>
                    <a:pt x="25" y="17"/>
                  </a:lnTo>
                  <a:lnTo>
                    <a:pt x="26" y="16"/>
                  </a:lnTo>
                  <a:lnTo>
                    <a:pt x="28" y="14"/>
                  </a:lnTo>
                  <a:lnTo>
                    <a:pt x="30" y="12"/>
                  </a:lnTo>
                  <a:lnTo>
                    <a:pt x="32" y="11"/>
                  </a:lnTo>
                  <a:lnTo>
                    <a:pt x="33" y="11"/>
                  </a:lnTo>
                  <a:lnTo>
                    <a:pt x="36" y="9"/>
                  </a:lnTo>
                  <a:lnTo>
                    <a:pt x="38" y="7"/>
                  </a:lnTo>
                  <a:lnTo>
                    <a:pt x="40" y="7"/>
                  </a:lnTo>
                  <a:lnTo>
                    <a:pt x="42" y="5"/>
                  </a:lnTo>
                  <a:lnTo>
                    <a:pt x="45" y="4"/>
                  </a:lnTo>
                  <a:lnTo>
                    <a:pt x="46" y="4"/>
                  </a:lnTo>
                  <a:lnTo>
                    <a:pt x="49" y="2"/>
                  </a:lnTo>
                  <a:lnTo>
                    <a:pt x="52" y="2"/>
                  </a:lnTo>
                  <a:lnTo>
                    <a:pt x="55" y="2"/>
                  </a:lnTo>
                  <a:lnTo>
                    <a:pt x="58" y="0"/>
                  </a:lnTo>
                  <a:lnTo>
                    <a:pt x="60" y="0"/>
                  </a:lnTo>
                  <a:lnTo>
                    <a:pt x="63" y="0"/>
                  </a:lnTo>
                  <a:lnTo>
                    <a:pt x="66" y="0"/>
                  </a:lnTo>
                  <a:lnTo>
                    <a:pt x="69" y="0"/>
                  </a:lnTo>
                  <a:lnTo>
                    <a:pt x="72" y="0"/>
                  </a:lnTo>
                  <a:lnTo>
                    <a:pt x="76" y="0"/>
                  </a:lnTo>
                  <a:lnTo>
                    <a:pt x="79" y="0"/>
                  </a:lnTo>
                  <a:lnTo>
                    <a:pt x="83" y="2"/>
                  </a:lnTo>
                  <a:lnTo>
                    <a:pt x="86" y="2"/>
                  </a:lnTo>
                  <a:lnTo>
                    <a:pt x="90" y="2"/>
                  </a:lnTo>
                  <a:lnTo>
                    <a:pt x="93" y="2"/>
                  </a:lnTo>
                  <a:lnTo>
                    <a:pt x="97" y="4"/>
                  </a:lnTo>
                  <a:lnTo>
                    <a:pt x="100" y="4"/>
                  </a:lnTo>
                  <a:lnTo>
                    <a:pt x="103" y="5"/>
                  </a:lnTo>
                  <a:lnTo>
                    <a:pt x="106" y="7"/>
                  </a:lnTo>
                  <a:lnTo>
                    <a:pt x="110" y="7"/>
                  </a:lnTo>
                  <a:lnTo>
                    <a:pt x="113" y="9"/>
                  </a:lnTo>
                  <a:lnTo>
                    <a:pt x="116" y="11"/>
                  </a:lnTo>
                  <a:lnTo>
                    <a:pt x="119" y="11"/>
                  </a:lnTo>
                  <a:lnTo>
                    <a:pt x="122" y="12"/>
                  </a:lnTo>
                  <a:lnTo>
                    <a:pt x="125" y="14"/>
                  </a:lnTo>
                  <a:lnTo>
                    <a:pt x="127" y="16"/>
                  </a:lnTo>
                  <a:lnTo>
                    <a:pt x="130" y="17"/>
                  </a:lnTo>
                  <a:lnTo>
                    <a:pt x="132" y="19"/>
                  </a:lnTo>
                  <a:lnTo>
                    <a:pt x="135" y="19"/>
                  </a:lnTo>
                  <a:lnTo>
                    <a:pt x="137" y="21"/>
                  </a:lnTo>
                  <a:lnTo>
                    <a:pt x="139" y="23"/>
                  </a:lnTo>
                  <a:lnTo>
                    <a:pt x="142" y="24"/>
                  </a:lnTo>
                  <a:lnTo>
                    <a:pt x="145" y="26"/>
                  </a:lnTo>
                  <a:lnTo>
                    <a:pt x="146" y="28"/>
                  </a:lnTo>
                  <a:lnTo>
                    <a:pt x="147" y="31"/>
                  </a:lnTo>
                  <a:lnTo>
                    <a:pt x="150" y="33"/>
                  </a:lnTo>
                  <a:lnTo>
                    <a:pt x="152" y="35"/>
                  </a:lnTo>
                  <a:lnTo>
                    <a:pt x="153" y="36"/>
                  </a:lnTo>
                  <a:lnTo>
                    <a:pt x="156" y="38"/>
                  </a:lnTo>
                  <a:lnTo>
                    <a:pt x="157" y="41"/>
                  </a:lnTo>
                  <a:lnTo>
                    <a:pt x="159" y="43"/>
                  </a:lnTo>
                  <a:lnTo>
                    <a:pt x="160" y="45"/>
                  </a:lnTo>
                  <a:lnTo>
                    <a:pt x="162" y="48"/>
                  </a:lnTo>
                  <a:lnTo>
                    <a:pt x="163" y="50"/>
                  </a:lnTo>
                  <a:lnTo>
                    <a:pt x="165" y="52"/>
                  </a:lnTo>
                  <a:lnTo>
                    <a:pt x="166" y="55"/>
                  </a:lnTo>
                  <a:lnTo>
                    <a:pt x="167" y="57"/>
                  </a:lnTo>
                  <a:lnTo>
                    <a:pt x="167" y="59"/>
                  </a:lnTo>
                  <a:lnTo>
                    <a:pt x="169" y="62"/>
                  </a:lnTo>
                  <a:lnTo>
                    <a:pt x="170" y="64"/>
                  </a:lnTo>
                  <a:lnTo>
                    <a:pt x="170" y="67"/>
                  </a:lnTo>
                  <a:lnTo>
                    <a:pt x="172" y="69"/>
                  </a:lnTo>
                  <a:lnTo>
                    <a:pt x="172" y="72"/>
                  </a:lnTo>
                  <a:lnTo>
                    <a:pt x="173" y="74"/>
                  </a:lnTo>
                  <a:lnTo>
                    <a:pt x="173" y="78"/>
                  </a:lnTo>
                  <a:lnTo>
                    <a:pt x="173" y="79"/>
                  </a:lnTo>
                  <a:lnTo>
                    <a:pt x="173" y="83"/>
                  </a:lnTo>
                  <a:lnTo>
                    <a:pt x="175" y="84"/>
                  </a:lnTo>
                  <a:lnTo>
                    <a:pt x="175" y="88"/>
                  </a:lnTo>
                  <a:lnTo>
                    <a:pt x="175" y="90"/>
                  </a:lnTo>
                  <a:lnTo>
                    <a:pt x="175" y="93"/>
                  </a:lnTo>
                  <a:lnTo>
                    <a:pt x="175" y="95"/>
                  </a:lnTo>
                  <a:lnTo>
                    <a:pt x="175" y="98"/>
                  </a:lnTo>
                  <a:lnTo>
                    <a:pt x="173" y="100"/>
                  </a:lnTo>
                  <a:lnTo>
                    <a:pt x="173" y="103"/>
                  </a:lnTo>
                  <a:lnTo>
                    <a:pt x="173" y="107"/>
                  </a:lnTo>
                  <a:lnTo>
                    <a:pt x="172" y="108"/>
                  </a:lnTo>
                  <a:lnTo>
                    <a:pt x="172" y="112"/>
                  </a:lnTo>
                  <a:lnTo>
                    <a:pt x="170" y="114"/>
                  </a:lnTo>
                  <a:lnTo>
                    <a:pt x="170" y="117"/>
                  </a:lnTo>
                  <a:lnTo>
                    <a:pt x="169" y="119"/>
                  </a:lnTo>
                  <a:lnTo>
                    <a:pt x="169" y="122"/>
                  </a:lnTo>
                  <a:lnTo>
                    <a:pt x="167" y="126"/>
                  </a:lnTo>
                  <a:lnTo>
                    <a:pt x="166" y="127"/>
                  </a:lnTo>
                  <a:lnTo>
                    <a:pt x="165" y="131"/>
                  </a:lnTo>
                  <a:lnTo>
                    <a:pt x="163" y="133"/>
                  </a:lnTo>
                  <a:lnTo>
                    <a:pt x="162" y="136"/>
                  </a:lnTo>
                  <a:lnTo>
                    <a:pt x="160" y="138"/>
                  </a:lnTo>
                  <a:lnTo>
                    <a:pt x="159" y="141"/>
                  </a:lnTo>
                  <a:lnTo>
                    <a:pt x="157" y="143"/>
                  </a:lnTo>
                  <a:lnTo>
                    <a:pt x="156" y="146"/>
                  </a:lnTo>
                  <a:lnTo>
                    <a:pt x="153" y="148"/>
                  </a:lnTo>
                  <a:lnTo>
                    <a:pt x="152" y="150"/>
                  </a:lnTo>
                  <a:lnTo>
                    <a:pt x="150" y="151"/>
                  </a:lnTo>
                  <a:lnTo>
                    <a:pt x="149" y="153"/>
                  </a:lnTo>
                  <a:lnTo>
                    <a:pt x="146" y="157"/>
                  </a:lnTo>
                  <a:lnTo>
                    <a:pt x="145" y="158"/>
                  </a:lnTo>
                  <a:lnTo>
                    <a:pt x="142" y="160"/>
                  </a:lnTo>
                  <a:lnTo>
                    <a:pt x="140" y="162"/>
                  </a:lnTo>
                  <a:lnTo>
                    <a:pt x="137" y="162"/>
                  </a:lnTo>
                  <a:lnTo>
                    <a:pt x="136" y="165"/>
                  </a:lnTo>
                  <a:lnTo>
                    <a:pt x="133" y="165"/>
                  </a:lnTo>
                  <a:lnTo>
                    <a:pt x="130" y="167"/>
                  </a:lnTo>
                  <a:lnTo>
                    <a:pt x="129" y="169"/>
                  </a:lnTo>
                  <a:lnTo>
                    <a:pt x="126" y="170"/>
                  </a:lnTo>
                  <a:lnTo>
                    <a:pt x="125" y="170"/>
                  </a:lnTo>
                  <a:lnTo>
                    <a:pt x="122" y="172"/>
                  </a:lnTo>
                  <a:lnTo>
                    <a:pt x="119" y="172"/>
                  </a:lnTo>
                  <a:lnTo>
                    <a:pt x="116" y="174"/>
                  </a:lnTo>
                  <a:lnTo>
                    <a:pt x="115" y="175"/>
                  </a:lnTo>
                  <a:lnTo>
                    <a:pt x="112" y="175"/>
                  </a:lnTo>
                  <a:lnTo>
                    <a:pt x="109" y="175"/>
                  </a:lnTo>
                  <a:lnTo>
                    <a:pt x="106" y="177"/>
                  </a:lnTo>
                  <a:lnTo>
                    <a:pt x="105" y="177"/>
                  </a:lnTo>
                  <a:lnTo>
                    <a:pt x="102" y="177"/>
                  </a:lnTo>
                  <a:lnTo>
                    <a:pt x="99" y="179"/>
                  </a:lnTo>
                  <a:lnTo>
                    <a:pt x="96" y="179"/>
                  </a:lnTo>
                  <a:lnTo>
                    <a:pt x="93" y="179"/>
                  </a:lnTo>
                  <a:lnTo>
                    <a:pt x="92" y="179"/>
                  </a:lnTo>
                  <a:lnTo>
                    <a:pt x="89" y="179"/>
                  </a:lnTo>
                  <a:lnTo>
                    <a:pt x="86" y="179"/>
                  </a:lnTo>
                  <a:lnTo>
                    <a:pt x="83" y="179"/>
                  </a:lnTo>
                  <a:lnTo>
                    <a:pt x="80" y="179"/>
                  </a:lnTo>
                  <a:lnTo>
                    <a:pt x="79" y="179"/>
                  </a:lnTo>
                  <a:lnTo>
                    <a:pt x="76" y="179"/>
                  </a:lnTo>
                  <a:lnTo>
                    <a:pt x="73" y="179"/>
                  </a:lnTo>
                  <a:lnTo>
                    <a:pt x="70" y="177"/>
                  </a:lnTo>
                  <a:lnTo>
                    <a:pt x="67" y="177"/>
                  </a:lnTo>
                  <a:lnTo>
                    <a:pt x="66" y="177"/>
                  </a:lnTo>
                  <a:lnTo>
                    <a:pt x="63" y="177"/>
                  </a:lnTo>
                  <a:lnTo>
                    <a:pt x="60" y="175"/>
                  </a:lnTo>
                  <a:lnTo>
                    <a:pt x="59" y="175"/>
                  </a:lnTo>
                  <a:lnTo>
                    <a:pt x="56" y="174"/>
                  </a:lnTo>
                  <a:lnTo>
                    <a:pt x="53" y="174"/>
                  </a:lnTo>
                  <a:lnTo>
                    <a:pt x="52" y="172"/>
                  </a:lnTo>
                  <a:lnTo>
                    <a:pt x="49" y="172"/>
                  </a:lnTo>
                  <a:lnTo>
                    <a:pt x="48" y="170"/>
                  </a:lnTo>
                  <a:lnTo>
                    <a:pt x="45" y="169"/>
                  </a:lnTo>
                  <a:lnTo>
                    <a:pt x="43" y="169"/>
                  </a:lnTo>
                  <a:lnTo>
                    <a:pt x="40" y="167"/>
                  </a:lnTo>
                  <a:lnTo>
                    <a:pt x="39" y="165"/>
                  </a:lnTo>
                  <a:lnTo>
                    <a:pt x="36" y="163"/>
                  </a:lnTo>
                  <a:lnTo>
                    <a:pt x="35" y="162"/>
                  </a:lnTo>
                  <a:lnTo>
                    <a:pt x="33" y="162"/>
                  </a:lnTo>
                  <a:lnTo>
                    <a:pt x="30" y="160"/>
                  </a:lnTo>
                  <a:lnTo>
                    <a:pt x="29" y="158"/>
                  </a:lnTo>
                  <a:lnTo>
                    <a:pt x="28" y="157"/>
                  </a:lnTo>
                  <a:lnTo>
                    <a:pt x="26" y="155"/>
                  </a:lnTo>
                  <a:lnTo>
                    <a:pt x="25" y="153"/>
                  </a:lnTo>
                  <a:lnTo>
                    <a:pt x="23" y="151"/>
                  </a:lnTo>
                  <a:lnTo>
                    <a:pt x="22" y="150"/>
                  </a:lnTo>
                  <a:lnTo>
                    <a:pt x="20" y="146"/>
                  </a:lnTo>
                  <a:lnTo>
                    <a:pt x="19" y="145"/>
                  </a:lnTo>
                  <a:lnTo>
                    <a:pt x="18" y="143"/>
                  </a:lnTo>
                  <a:lnTo>
                    <a:pt x="16" y="141"/>
                  </a:lnTo>
                  <a:lnTo>
                    <a:pt x="15" y="139"/>
                  </a:lnTo>
                  <a:lnTo>
                    <a:pt x="15" y="138"/>
                  </a:lnTo>
                  <a:lnTo>
                    <a:pt x="13" y="136"/>
                  </a:lnTo>
                  <a:lnTo>
                    <a:pt x="12" y="134"/>
                  </a:lnTo>
                  <a:lnTo>
                    <a:pt x="10" y="133"/>
                  </a:lnTo>
                  <a:lnTo>
                    <a:pt x="10" y="129"/>
                  </a:lnTo>
                  <a:lnTo>
                    <a:pt x="9" y="129"/>
                  </a:lnTo>
                  <a:lnTo>
                    <a:pt x="9" y="127"/>
                  </a:lnTo>
                  <a:lnTo>
                    <a:pt x="8" y="126"/>
                  </a:lnTo>
                  <a:lnTo>
                    <a:pt x="8" y="124"/>
                  </a:lnTo>
                  <a:lnTo>
                    <a:pt x="6" y="122"/>
                  </a:lnTo>
                  <a:lnTo>
                    <a:pt x="6" y="121"/>
                  </a:lnTo>
                  <a:lnTo>
                    <a:pt x="5" y="119"/>
                  </a:lnTo>
                  <a:lnTo>
                    <a:pt x="5" y="117"/>
                  </a:lnTo>
                  <a:lnTo>
                    <a:pt x="5" y="115"/>
                  </a:lnTo>
                  <a:lnTo>
                    <a:pt x="5" y="114"/>
                  </a:lnTo>
                  <a:lnTo>
                    <a:pt x="3" y="112"/>
                  </a:lnTo>
                  <a:lnTo>
                    <a:pt x="3" y="110"/>
                  </a:lnTo>
                  <a:lnTo>
                    <a:pt x="3" y="108"/>
                  </a:lnTo>
                  <a:lnTo>
                    <a:pt x="2" y="107"/>
                  </a:lnTo>
                  <a:lnTo>
                    <a:pt x="2" y="105"/>
                  </a:lnTo>
                  <a:lnTo>
                    <a:pt x="2" y="103"/>
                  </a:lnTo>
                  <a:lnTo>
                    <a:pt x="2" y="102"/>
                  </a:lnTo>
                  <a:lnTo>
                    <a:pt x="2" y="100"/>
                  </a:lnTo>
                  <a:lnTo>
                    <a:pt x="2" y="98"/>
                  </a:lnTo>
                  <a:lnTo>
                    <a:pt x="0" y="96"/>
                  </a:lnTo>
                  <a:lnTo>
                    <a:pt x="0" y="95"/>
                  </a:lnTo>
                  <a:lnTo>
                    <a:pt x="0" y="93"/>
                  </a:lnTo>
                  <a:lnTo>
                    <a:pt x="0" y="91"/>
                  </a:lnTo>
                  <a:lnTo>
                    <a:pt x="0" y="90"/>
                  </a:lnTo>
                  <a:lnTo>
                    <a:pt x="0" y="88"/>
                  </a:lnTo>
                  <a:lnTo>
                    <a:pt x="0" y="86"/>
                  </a:lnTo>
                  <a:lnTo>
                    <a:pt x="2" y="84"/>
                  </a:lnTo>
                  <a:lnTo>
                    <a:pt x="2" y="83"/>
                  </a:lnTo>
                  <a:lnTo>
                    <a:pt x="2" y="81"/>
                  </a:lnTo>
                  <a:lnTo>
                    <a:pt x="2" y="79"/>
                  </a:lnTo>
                  <a:lnTo>
                    <a:pt x="3" y="78"/>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39" name="Freeform 101"/>
            <p:cNvSpPr>
              <a:spLocks/>
            </p:cNvSpPr>
            <p:nvPr/>
          </p:nvSpPr>
          <p:spPr bwMode="auto">
            <a:xfrm>
              <a:off x="399" y="869"/>
              <a:ext cx="213" cy="224"/>
            </a:xfrm>
            <a:custGeom>
              <a:avLst/>
              <a:gdLst>
                <a:gd name="T0" fmla="*/ 29 w 213"/>
                <a:gd name="T1" fmla="*/ 40 h 224"/>
                <a:gd name="T2" fmla="*/ 45 w 213"/>
                <a:gd name="T3" fmla="*/ 26 h 224"/>
                <a:gd name="T4" fmla="*/ 57 w 213"/>
                <a:gd name="T5" fmla="*/ 19 h 224"/>
                <a:gd name="T6" fmla="*/ 73 w 213"/>
                <a:gd name="T7" fmla="*/ 14 h 224"/>
                <a:gd name="T8" fmla="*/ 89 w 213"/>
                <a:gd name="T9" fmla="*/ 11 h 224"/>
                <a:gd name="T10" fmla="*/ 106 w 213"/>
                <a:gd name="T11" fmla="*/ 11 h 224"/>
                <a:gd name="T12" fmla="*/ 125 w 213"/>
                <a:gd name="T13" fmla="*/ 12 h 224"/>
                <a:gd name="T14" fmla="*/ 145 w 213"/>
                <a:gd name="T15" fmla="*/ 21 h 224"/>
                <a:gd name="T16" fmla="*/ 165 w 213"/>
                <a:gd name="T17" fmla="*/ 35 h 224"/>
                <a:gd name="T18" fmla="*/ 182 w 213"/>
                <a:gd name="T19" fmla="*/ 53 h 224"/>
                <a:gd name="T20" fmla="*/ 193 w 213"/>
                <a:gd name="T21" fmla="*/ 72 h 224"/>
                <a:gd name="T22" fmla="*/ 202 w 213"/>
                <a:gd name="T23" fmla="*/ 95 h 224"/>
                <a:gd name="T24" fmla="*/ 205 w 213"/>
                <a:gd name="T25" fmla="*/ 117 h 224"/>
                <a:gd name="T26" fmla="*/ 205 w 213"/>
                <a:gd name="T27" fmla="*/ 139 h 224"/>
                <a:gd name="T28" fmla="*/ 199 w 213"/>
                <a:gd name="T29" fmla="*/ 162 h 224"/>
                <a:gd name="T30" fmla="*/ 190 w 213"/>
                <a:gd name="T31" fmla="*/ 179 h 224"/>
                <a:gd name="T32" fmla="*/ 175 w 213"/>
                <a:gd name="T33" fmla="*/ 195 h 224"/>
                <a:gd name="T34" fmla="*/ 159 w 213"/>
                <a:gd name="T35" fmla="*/ 205 h 224"/>
                <a:gd name="T36" fmla="*/ 142 w 213"/>
                <a:gd name="T37" fmla="*/ 212 h 224"/>
                <a:gd name="T38" fmla="*/ 120 w 213"/>
                <a:gd name="T39" fmla="*/ 213 h 224"/>
                <a:gd name="T40" fmla="*/ 99 w 213"/>
                <a:gd name="T41" fmla="*/ 212 h 224"/>
                <a:gd name="T42" fmla="*/ 82 w 213"/>
                <a:gd name="T43" fmla="*/ 208 h 224"/>
                <a:gd name="T44" fmla="*/ 65 w 213"/>
                <a:gd name="T45" fmla="*/ 201 h 224"/>
                <a:gd name="T46" fmla="*/ 50 w 213"/>
                <a:gd name="T47" fmla="*/ 193 h 224"/>
                <a:gd name="T48" fmla="*/ 36 w 213"/>
                <a:gd name="T49" fmla="*/ 181 h 224"/>
                <a:gd name="T50" fmla="*/ 23 w 213"/>
                <a:gd name="T51" fmla="*/ 164 h 224"/>
                <a:gd name="T52" fmla="*/ 16 w 213"/>
                <a:gd name="T53" fmla="*/ 145 h 224"/>
                <a:gd name="T54" fmla="*/ 12 w 213"/>
                <a:gd name="T55" fmla="*/ 126 h 224"/>
                <a:gd name="T56" fmla="*/ 10 w 213"/>
                <a:gd name="T57" fmla="*/ 107 h 224"/>
                <a:gd name="T58" fmla="*/ 12 w 213"/>
                <a:gd name="T59" fmla="*/ 90 h 224"/>
                <a:gd name="T60" fmla="*/ 0 w 213"/>
                <a:gd name="T61" fmla="*/ 102 h 224"/>
                <a:gd name="T62" fmla="*/ 2 w 213"/>
                <a:gd name="T63" fmla="*/ 121 h 224"/>
                <a:gd name="T64" fmla="*/ 5 w 213"/>
                <a:gd name="T65" fmla="*/ 141 h 224"/>
                <a:gd name="T66" fmla="*/ 12 w 213"/>
                <a:gd name="T67" fmla="*/ 160 h 224"/>
                <a:gd name="T68" fmla="*/ 25 w 213"/>
                <a:gd name="T69" fmla="*/ 181 h 224"/>
                <a:gd name="T70" fmla="*/ 35 w 213"/>
                <a:gd name="T71" fmla="*/ 193 h 224"/>
                <a:gd name="T72" fmla="*/ 47 w 213"/>
                <a:gd name="T73" fmla="*/ 203 h 224"/>
                <a:gd name="T74" fmla="*/ 63 w 213"/>
                <a:gd name="T75" fmla="*/ 212 h 224"/>
                <a:gd name="T76" fmla="*/ 82 w 213"/>
                <a:gd name="T77" fmla="*/ 217 h 224"/>
                <a:gd name="T78" fmla="*/ 100 w 213"/>
                <a:gd name="T79" fmla="*/ 222 h 224"/>
                <a:gd name="T80" fmla="*/ 123 w 213"/>
                <a:gd name="T81" fmla="*/ 224 h 224"/>
                <a:gd name="T82" fmla="*/ 146 w 213"/>
                <a:gd name="T83" fmla="*/ 220 h 224"/>
                <a:gd name="T84" fmla="*/ 166 w 213"/>
                <a:gd name="T85" fmla="*/ 213 h 224"/>
                <a:gd name="T86" fmla="*/ 183 w 213"/>
                <a:gd name="T87" fmla="*/ 200 h 224"/>
                <a:gd name="T88" fmla="*/ 198 w 213"/>
                <a:gd name="T89" fmla="*/ 184 h 224"/>
                <a:gd name="T90" fmla="*/ 208 w 213"/>
                <a:gd name="T91" fmla="*/ 165 h 224"/>
                <a:gd name="T92" fmla="*/ 213 w 213"/>
                <a:gd name="T93" fmla="*/ 141 h 224"/>
                <a:gd name="T94" fmla="*/ 213 w 213"/>
                <a:gd name="T95" fmla="*/ 117 h 224"/>
                <a:gd name="T96" fmla="*/ 210 w 213"/>
                <a:gd name="T97" fmla="*/ 91 h 224"/>
                <a:gd name="T98" fmla="*/ 202 w 213"/>
                <a:gd name="T99" fmla="*/ 67 h 224"/>
                <a:gd name="T100" fmla="*/ 189 w 213"/>
                <a:gd name="T101" fmla="*/ 47 h 224"/>
                <a:gd name="T102" fmla="*/ 173 w 213"/>
                <a:gd name="T103" fmla="*/ 29 h 224"/>
                <a:gd name="T104" fmla="*/ 156 w 213"/>
                <a:gd name="T105" fmla="*/ 16 h 224"/>
                <a:gd name="T106" fmla="*/ 138 w 213"/>
                <a:gd name="T107" fmla="*/ 7 h 224"/>
                <a:gd name="T108" fmla="*/ 119 w 213"/>
                <a:gd name="T109" fmla="*/ 2 h 224"/>
                <a:gd name="T110" fmla="*/ 99 w 213"/>
                <a:gd name="T111" fmla="*/ 0 h 224"/>
                <a:gd name="T112" fmla="*/ 79 w 213"/>
                <a:gd name="T113" fmla="*/ 2 h 224"/>
                <a:gd name="T114" fmla="*/ 62 w 213"/>
                <a:gd name="T115" fmla="*/ 7 h 224"/>
                <a:gd name="T116" fmla="*/ 47 w 213"/>
                <a:gd name="T117" fmla="*/ 14 h 224"/>
                <a:gd name="T118" fmla="*/ 33 w 213"/>
                <a:gd name="T119" fmla="*/ 23 h 224"/>
                <a:gd name="T120" fmla="*/ 17 w 213"/>
                <a:gd name="T121" fmla="*/ 40 h 224"/>
                <a:gd name="T122" fmla="*/ 12 w 213"/>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24">
                  <a:moveTo>
                    <a:pt x="20" y="57"/>
                  </a:moveTo>
                  <a:lnTo>
                    <a:pt x="20" y="55"/>
                  </a:lnTo>
                  <a:lnTo>
                    <a:pt x="20" y="53"/>
                  </a:lnTo>
                  <a:lnTo>
                    <a:pt x="22" y="52"/>
                  </a:lnTo>
                  <a:lnTo>
                    <a:pt x="23" y="50"/>
                  </a:lnTo>
                  <a:lnTo>
                    <a:pt x="23" y="48"/>
                  </a:lnTo>
                  <a:lnTo>
                    <a:pt x="25" y="47"/>
                  </a:lnTo>
                  <a:lnTo>
                    <a:pt x="26" y="45"/>
                  </a:lnTo>
                  <a:lnTo>
                    <a:pt x="27" y="43"/>
                  </a:lnTo>
                  <a:lnTo>
                    <a:pt x="27" y="41"/>
                  </a:lnTo>
                  <a:lnTo>
                    <a:pt x="29" y="40"/>
                  </a:lnTo>
                  <a:lnTo>
                    <a:pt x="30" y="38"/>
                  </a:lnTo>
                  <a:lnTo>
                    <a:pt x="32" y="36"/>
                  </a:lnTo>
                  <a:lnTo>
                    <a:pt x="33" y="35"/>
                  </a:lnTo>
                  <a:lnTo>
                    <a:pt x="35" y="33"/>
                  </a:lnTo>
                  <a:lnTo>
                    <a:pt x="36" y="33"/>
                  </a:lnTo>
                  <a:lnTo>
                    <a:pt x="37" y="31"/>
                  </a:lnTo>
                  <a:lnTo>
                    <a:pt x="39" y="31"/>
                  </a:lnTo>
                  <a:lnTo>
                    <a:pt x="40" y="29"/>
                  </a:lnTo>
                  <a:lnTo>
                    <a:pt x="42" y="28"/>
                  </a:lnTo>
                  <a:lnTo>
                    <a:pt x="43" y="28"/>
                  </a:lnTo>
                  <a:lnTo>
                    <a:pt x="45" y="26"/>
                  </a:lnTo>
                  <a:lnTo>
                    <a:pt x="46" y="26"/>
                  </a:lnTo>
                  <a:lnTo>
                    <a:pt x="46" y="24"/>
                  </a:lnTo>
                  <a:lnTo>
                    <a:pt x="47" y="24"/>
                  </a:lnTo>
                  <a:lnTo>
                    <a:pt x="49" y="24"/>
                  </a:lnTo>
                  <a:lnTo>
                    <a:pt x="49" y="23"/>
                  </a:lnTo>
                  <a:lnTo>
                    <a:pt x="50" y="23"/>
                  </a:lnTo>
                  <a:lnTo>
                    <a:pt x="52" y="23"/>
                  </a:lnTo>
                  <a:lnTo>
                    <a:pt x="53" y="21"/>
                  </a:lnTo>
                  <a:lnTo>
                    <a:pt x="55" y="21"/>
                  </a:lnTo>
                  <a:lnTo>
                    <a:pt x="56" y="21"/>
                  </a:lnTo>
                  <a:lnTo>
                    <a:pt x="57" y="19"/>
                  </a:lnTo>
                  <a:lnTo>
                    <a:pt x="59" y="19"/>
                  </a:lnTo>
                  <a:lnTo>
                    <a:pt x="60" y="17"/>
                  </a:lnTo>
                  <a:lnTo>
                    <a:pt x="62" y="17"/>
                  </a:lnTo>
                  <a:lnTo>
                    <a:pt x="63" y="17"/>
                  </a:lnTo>
                  <a:lnTo>
                    <a:pt x="63" y="16"/>
                  </a:lnTo>
                  <a:lnTo>
                    <a:pt x="65" y="16"/>
                  </a:lnTo>
                  <a:lnTo>
                    <a:pt x="66" y="16"/>
                  </a:lnTo>
                  <a:lnTo>
                    <a:pt x="67" y="16"/>
                  </a:lnTo>
                  <a:lnTo>
                    <a:pt x="70" y="14"/>
                  </a:lnTo>
                  <a:lnTo>
                    <a:pt x="72" y="14"/>
                  </a:lnTo>
                  <a:lnTo>
                    <a:pt x="73" y="14"/>
                  </a:lnTo>
                  <a:lnTo>
                    <a:pt x="75" y="12"/>
                  </a:lnTo>
                  <a:lnTo>
                    <a:pt x="76" y="12"/>
                  </a:lnTo>
                  <a:lnTo>
                    <a:pt x="77" y="12"/>
                  </a:lnTo>
                  <a:lnTo>
                    <a:pt x="79" y="12"/>
                  </a:lnTo>
                  <a:lnTo>
                    <a:pt x="80" y="12"/>
                  </a:lnTo>
                  <a:lnTo>
                    <a:pt x="82" y="12"/>
                  </a:lnTo>
                  <a:lnTo>
                    <a:pt x="83" y="11"/>
                  </a:lnTo>
                  <a:lnTo>
                    <a:pt x="85" y="11"/>
                  </a:lnTo>
                  <a:lnTo>
                    <a:pt x="86" y="11"/>
                  </a:lnTo>
                  <a:lnTo>
                    <a:pt x="87" y="11"/>
                  </a:lnTo>
                  <a:lnTo>
                    <a:pt x="89" y="11"/>
                  </a:lnTo>
                  <a:lnTo>
                    <a:pt x="90" y="11"/>
                  </a:lnTo>
                  <a:lnTo>
                    <a:pt x="92" y="11"/>
                  </a:lnTo>
                  <a:lnTo>
                    <a:pt x="93" y="11"/>
                  </a:lnTo>
                  <a:lnTo>
                    <a:pt x="95" y="11"/>
                  </a:lnTo>
                  <a:lnTo>
                    <a:pt x="96" y="11"/>
                  </a:lnTo>
                  <a:lnTo>
                    <a:pt x="98" y="11"/>
                  </a:lnTo>
                  <a:lnTo>
                    <a:pt x="99" y="11"/>
                  </a:lnTo>
                  <a:lnTo>
                    <a:pt x="100" y="11"/>
                  </a:lnTo>
                  <a:lnTo>
                    <a:pt x="102" y="11"/>
                  </a:lnTo>
                  <a:lnTo>
                    <a:pt x="105" y="11"/>
                  </a:lnTo>
                  <a:lnTo>
                    <a:pt x="106" y="11"/>
                  </a:lnTo>
                  <a:lnTo>
                    <a:pt x="108" y="11"/>
                  </a:lnTo>
                  <a:lnTo>
                    <a:pt x="109" y="11"/>
                  </a:lnTo>
                  <a:lnTo>
                    <a:pt x="110" y="11"/>
                  </a:lnTo>
                  <a:lnTo>
                    <a:pt x="112" y="11"/>
                  </a:lnTo>
                  <a:lnTo>
                    <a:pt x="113" y="11"/>
                  </a:lnTo>
                  <a:lnTo>
                    <a:pt x="116" y="11"/>
                  </a:lnTo>
                  <a:lnTo>
                    <a:pt x="118" y="12"/>
                  </a:lnTo>
                  <a:lnTo>
                    <a:pt x="119" y="12"/>
                  </a:lnTo>
                  <a:lnTo>
                    <a:pt x="120" y="12"/>
                  </a:lnTo>
                  <a:lnTo>
                    <a:pt x="123" y="12"/>
                  </a:lnTo>
                  <a:lnTo>
                    <a:pt x="125" y="12"/>
                  </a:lnTo>
                  <a:lnTo>
                    <a:pt x="126" y="14"/>
                  </a:lnTo>
                  <a:lnTo>
                    <a:pt x="128" y="14"/>
                  </a:lnTo>
                  <a:lnTo>
                    <a:pt x="130" y="14"/>
                  </a:lnTo>
                  <a:lnTo>
                    <a:pt x="132" y="16"/>
                  </a:lnTo>
                  <a:lnTo>
                    <a:pt x="133" y="16"/>
                  </a:lnTo>
                  <a:lnTo>
                    <a:pt x="135" y="17"/>
                  </a:lnTo>
                  <a:lnTo>
                    <a:pt x="138" y="17"/>
                  </a:lnTo>
                  <a:lnTo>
                    <a:pt x="139" y="17"/>
                  </a:lnTo>
                  <a:lnTo>
                    <a:pt x="140" y="19"/>
                  </a:lnTo>
                  <a:lnTo>
                    <a:pt x="143" y="21"/>
                  </a:lnTo>
                  <a:lnTo>
                    <a:pt x="145" y="21"/>
                  </a:lnTo>
                  <a:lnTo>
                    <a:pt x="146" y="23"/>
                  </a:lnTo>
                  <a:lnTo>
                    <a:pt x="149" y="23"/>
                  </a:lnTo>
                  <a:lnTo>
                    <a:pt x="150" y="24"/>
                  </a:lnTo>
                  <a:lnTo>
                    <a:pt x="152" y="26"/>
                  </a:lnTo>
                  <a:lnTo>
                    <a:pt x="153" y="26"/>
                  </a:lnTo>
                  <a:lnTo>
                    <a:pt x="156" y="28"/>
                  </a:lnTo>
                  <a:lnTo>
                    <a:pt x="158" y="29"/>
                  </a:lnTo>
                  <a:lnTo>
                    <a:pt x="159" y="31"/>
                  </a:lnTo>
                  <a:lnTo>
                    <a:pt x="162" y="31"/>
                  </a:lnTo>
                  <a:lnTo>
                    <a:pt x="163" y="33"/>
                  </a:lnTo>
                  <a:lnTo>
                    <a:pt x="165" y="35"/>
                  </a:lnTo>
                  <a:lnTo>
                    <a:pt x="168" y="36"/>
                  </a:lnTo>
                  <a:lnTo>
                    <a:pt x="169" y="38"/>
                  </a:lnTo>
                  <a:lnTo>
                    <a:pt x="170" y="40"/>
                  </a:lnTo>
                  <a:lnTo>
                    <a:pt x="173" y="41"/>
                  </a:lnTo>
                  <a:lnTo>
                    <a:pt x="175" y="43"/>
                  </a:lnTo>
                  <a:lnTo>
                    <a:pt x="176" y="45"/>
                  </a:lnTo>
                  <a:lnTo>
                    <a:pt x="178" y="47"/>
                  </a:lnTo>
                  <a:lnTo>
                    <a:pt x="179" y="48"/>
                  </a:lnTo>
                  <a:lnTo>
                    <a:pt x="179" y="50"/>
                  </a:lnTo>
                  <a:lnTo>
                    <a:pt x="180" y="52"/>
                  </a:lnTo>
                  <a:lnTo>
                    <a:pt x="182" y="53"/>
                  </a:lnTo>
                  <a:lnTo>
                    <a:pt x="183" y="55"/>
                  </a:lnTo>
                  <a:lnTo>
                    <a:pt x="185" y="57"/>
                  </a:lnTo>
                  <a:lnTo>
                    <a:pt x="186" y="59"/>
                  </a:lnTo>
                  <a:lnTo>
                    <a:pt x="186" y="60"/>
                  </a:lnTo>
                  <a:lnTo>
                    <a:pt x="188" y="62"/>
                  </a:lnTo>
                  <a:lnTo>
                    <a:pt x="189" y="64"/>
                  </a:lnTo>
                  <a:lnTo>
                    <a:pt x="190" y="66"/>
                  </a:lnTo>
                  <a:lnTo>
                    <a:pt x="190" y="67"/>
                  </a:lnTo>
                  <a:lnTo>
                    <a:pt x="192" y="69"/>
                  </a:lnTo>
                  <a:lnTo>
                    <a:pt x="193" y="71"/>
                  </a:lnTo>
                  <a:lnTo>
                    <a:pt x="193" y="72"/>
                  </a:lnTo>
                  <a:lnTo>
                    <a:pt x="195" y="74"/>
                  </a:lnTo>
                  <a:lnTo>
                    <a:pt x="196" y="76"/>
                  </a:lnTo>
                  <a:lnTo>
                    <a:pt x="196" y="78"/>
                  </a:lnTo>
                  <a:lnTo>
                    <a:pt x="198" y="79"/>
                  </a:lnTo>
                  <a:lnTo>
                    <a:pt x="198" y="83"/>
                  </a:lnTo>
                  <a:lnTo>
                    <a:pt x="199" y="84"/>
                  </a:lnTo>
                  <a:lnTo>
                    <a:pt x="199" y="86"/>
                  </a:lnTo>
                  <a:lnTo>
                    <a:pt x="200" y="88"/>
                  </a:lnTo>
                  <a:lnTo>
                    <a:pt x="200" y="90"/>
                  </a:lnTo>
                  <a:lnTo>
                    <a:pt x="200" y="91"/>
                  </a:lnTo>
                  <a:lnTo>
                    <a:pt x="202" y="95"/>
                  </a:lnTo>
                  <a:lnTo>
                    <a:pt x="202" y="97"/>
                  </a:lnTo>
                  <a:lnTo>
                    <a:pt x="202" y="98"/>
                  </a:lnTo>
                  <a:lnTo>
                    <a:pt x="203" y="100"/>
                  </a:lnTo>
                  <a:lnTo>
                    <a:pt x="203" y="102"/>
                  </a:lnTo>
                  <a:lnTo>
                    <a:pt x="203" y="105"/>
                  </a:lnTo>
                  <a:lnTo>
                    <a:pt x="205" y="107"/>
                  </a:lnTo>
                  <a:lnTo>
                    <a:pt x="205" y="109"/>
                  </a:lnTo>
                  <a:lnTo>
                    <a:pt x="205" y="110"/>
                  </a:lnTo>
                  <a:lnTo>
                    <a:pt x="205" y="112"/>
                  </a:lnTo>
                  <a:lnTo>
                    <a:pt x="205" y="115"/>
                  </a:lnTo>
                  <a:lnTo>
                    <a:pt x="205" y="117"/>
                  </a:lnTo>
                  <a:lnTo>
                    <a:pt x="205" y="119"/>
                  </a:lnTo>
                  <a:lnTo>
                    <a:pt x="205" y="121"/>
                  </a:lnTo>
                  <a:lnTo>
                    <a:pt x="205" y="122"/>
                  </a:lnTo>
                  <a:lnTo>
                    <a:pt x="205" y="126"/>
                  </a:lnTo>
                  <a:lnTo>
                    <a:pt x="205" y="127"/>
                  </a:lnTo>
                  <a:lnTo>
                    <a:pt x="205" y="129"/>
                  </a:lnTo>
                  <a:lnTo>
                    <a:pt x="205" y="131"/>
                  </a:lnTo>
                  <a:lnTo>
                    <a:pt x="205" y="134"/>
                  </a:lnTo>
                  <a:lnTo>
                    <a:pt x="205" y="136"/>
                  </a:lnTo>
                  <a:lnTo>
                    <a:pt x="205" y="138"/>
                  </a:lnTo>
                  <a:lnTo>
                    <a:pt x="205" y="139"/>
                  </a:lnTo>
                  <a:lnTo>
                    <a:pt x="205" y="141"/>
                  </a:lnTo>
                  <a:lnTo>
                    <a:pt x="203" y="143"/>
                  </a:lnTo>
                  <a:lnTo>
                    <a:pt x="203" y="145"/>
                  </a:lnTo>
                  <a:lnTo>
                    <a:pt x="203" y="148"/>
                  </a:lnTo>
                  <a:lnTo>
                    <a:pt x="202" y="150"/>
                  </a:lnTo>
                  <a:lnTo>
                    <a:pt x="202" y="152"/>
                  </a:lnTo>
                  <a:lnTo>
                    <a:pt x="202" y="153"/>
                  </a:lnTo>
                  <a:lnTo>
                    <a:pt x="200" y="155"/>
                  </a:lnTo>
                  <a:lnTo>
                    <a:pt x="200" y="157"/>
                  </a:lnTo>
                  <a:lnTo>
                    <a:pt x="200" y="158"/>
                  </a:lnTo>
                  <a:lnTo>
                    <a:pt x="199" y="162"/>
                  </a:lnTo>
                  <a:lnTo>
                    <a:pt x="198" y="164"/>
                  </a:lnTo>
                  <a:lnTo>
                    <a:pt x="198" y="165"/>
                  </a:lnTo>
                  <a:lnTo>
                    <a:pt x="198" y="167"/>
                  </a:lnTo>
                  <a:lnTo>
                    <a:pt x="196" y="169"/>
                  </a:lnTo>
                  <a:lnTo>
                    <a:pt x="195" y="170"/>
                  </a:lnTo>
                  <a:lnTo>
                    <a:pt x="195" y="172"/>
                  </a:lnTo>
                  <a:lnTo>
                    <a:pt x="193" y="172"/>
                  </a:lnTo>
                  <a:lnTo>
                    <a:pt x="193" y="174"/>
                  </a:lnTo>
                  <a:lnTo>
                    <a:pt x="192" y="176"/>
                  </a:lnTo>
                  <a:lnTo>
                    <a:pt x="192" y="177"/>
                  </a:lnTo>
                  <a:lnTo>
                    <a:pt x="190" y="179"/>
                  </a:lnTo>
                  <a:lnTo>
                    <a:pt x="189" y="181"/>
                  </a:lnTo>
                  <a:lnTo>
                    <a:pt x="188" y="182"/>
                  </a:lnTo>
                  <a:lnTo>
                    <a:pt x="186" y="184"/>
                  </a:lnTo>
                  <a:lnTo>
                    <a:pt x="185" y="186"/>
                  </a:lnTo>
                  <a:lnTo>
                    <a:pt x="183" y="188"/>
                  </a:lnTo>
                  <a:lnTo>
                    <a:pt x="182" y="189"/>
                  </a:lnTo>
                  <a:lnTo>
                    <a:pt x="180" y="191"/>
                  </a:lnTo>
                  <a:lnTo>
                    <a:pt x="179" y="193"/>
                  </a:lnTo>
                  <a:lnTo>
                    <a:pt x="178" y="193"/>
                  </a:lnTo>
                  <a:lnTo>
                    <a:pt x="176" y="195"/>
                  </a:lnTo>
                  <a:lnTo>
                    <a:pt x="175" y="195"/>
                  </a:lnTo>
                  <a:lnTo>
                    <a:pt x="175" y="196"/>
                  </a:lnTo>
                  <a:lnTo>
                    <a:pt x="173" y="198"/>
                  </a:lnTo>
                  <a:lnTo>
                    <a:pt x="172" y="198"/>
                  </a:lnTo>
                  <a:lnTo>
                    <a:pt x="170" y="200"/>
                  </a:lnTo>
                  <a:lnTo>
                    <a:pt x="169" y="200"/>
                  </a:lnTo>
                  <a:lnTo>
                    <a:pt x="168" y="201"/>
                  </a:lnTo>
                  <a:lnTo>
                    <a:pt x="166" y="201"/>
                  </a:lnTo>
                  <a:lnTo>
                    <a:pt x="165" y="203"/>
                  </a:lnTo>
                  <a:lnTo>
                    <a:pt x="163" y="203"/>
                  </a:lnTo>
                  <a:lnTo>
                    <a:pt x="162" y="205"/>
                  </a:lnTo>
                  <a:lnTo>
                    <a:pt x="159" y="205"/>
                  </a:lnTo>
                  <a:lnTo>
                    <a:pt x="158" y="207"/>
                  </a:lnTo>
                  <a:lnTo>
                    <a:pt x="156" y="207"/>
                  </a:lnTo>
                  <a:lnTo>
                    <a:pt x="155" y="207"/>
                  </a:lnTo>
                  <a:lnTo>
                    <a:pt x="153" y="208"/>
                  </a:lnTo>
                  <a:lnTo>
                    <a:pt x="152" y="208"/>
                  </a:lnTo>
                  <a:lnTo>
                    <a:pt x="150" y="208"/>
                  </a:lnTo>
                  <a:lnTo>
                    <a:pt x="149" y="210"/>
                  </a:lnTo>
                  <a:lnTo>
                    <a:pt x="146" y="210"/>
                  </a:lnTo>
                  <a:lnTo>
                    <a:pt x="145" y="210"/>
                  </a:lnTo>
                  <a:lnTo>
                    <a:pt x="143" y="210"/>
                  </a:lnTo>
                  <a:lnTo>
                    <a:pt x="142" y="212"/>
                  </a:lnTo>
                  <a:lnTo>
                    <a:pt x="139" y="212"/>
                  </a:lnTo>
                  <a:lnTo>
                    <a:pt x="138" y="212"/>
                  </a:lnTo>
                  <a:lnTo>
                    <a:pt x="136" y="212"/>
                  </a:lnTo>
                  <a:lnTo>
                    <a:pt x="135" y="213"/>
                  </a:lnTo>
                  <a:lnTo>
                    <a:pt x="132" y="213"/>
                  </a:lnTo>
                  <a:lnTo>
                    <a:pt x="130" y="213"/>
                  </a:lnTo>
                  <a:lnTo>
                    <a:pt x="129" y="213"/>
                  </a:lnTo>
                  <a:lnTo>
                    <a:pt x="126" y="213"/>
                  </a:lnTo>
                  <a:lnTo>
                    <a:pt x="125" y="213"/>
                  </a:lnTo>
                  <a:lnTo>
                    <a:pt x="123" y="213"/>
                  </a:lnTo>
                  <a:lnTo>
                    <a:pt x="120" y="213"/>
                  </a:lnTo>
                  <a:lnTo>
                    <a:pt x="119" y="213"/>
                  </a:lnTo>
                  <a:lnTo>
                    <a:pt x="118" y="213"/>
                  </a:lnTo>
                  <a:lnTo>
                    <a:pt x="115" y="213"/>
                  </a:lnTo>
                  <a:lnTo>
                    <a:pt x="113" y="213"/>
                  </a:lnTo>
                  <a:lnTo>
                    <a:pt x="110" y="213"/>
                  </a:lnTo>
                  <a:lnTo>
                    <a:pt x="109" y="213"/>
                  </a:lnTo>
                  <a:lnTo>
                    <a:pt x="108" y="213"/>
                  </a:lnTo>
                  <a:lnTo>
                    <a:pt x="105" y="212"/>
                  </a:lnTo>
                  <a:lnTo>
                    <a:pt x="103" y="212"/>
                  </a:lnTo>
                  <a:lnTo>
                    <a:pt x="100" y="212"/>
                  </a:lnTo>
                  <a:lnTo>
                    <a:pt x="99" y="212"/>
                  </a:lnTo>
                  <a:lnTo>
                    <a:pt x="98" y="212"/>
                  </a:lnTo>
                  <a:lnTo>
                    <a:pt x="96" y="212"/>
                  </a:lnTo>
                  <a:lnTo>
                    <a:pt x="95" y="210"/>
                  </a:lnTo>
                  <a:lnTo>
                    <a:pt x="93" y="210"/>
                  </a:lnTo>
                  <a:lnTo>
                    <a:pt x="92" y="210"/>
                  </a:lnTo>
                  <a:lnTo>
                    <a:pt x="90" y="210"/>
                  </a:lnTo>
                  <a:lnTo>
                    <a:pt x="89" y="208"/>
                  </a:lnTo>
                  <a:lnTo>
                    <a:pt x="86" y="208"/>
                  </a:lnTo>
                  <a:lnTo>
                    <a:pt x="85" y="208"/>
                  </a:lnTo>
                  <a:lnTo>
                    <a:pt x="83" y="208"/>
                  </a:lnTo>
                  <a:lnTo>
                    <a:pt x="82" y="208"/>
                  </a:lnTo>
                  <a:lnTo>
                    <a:pt x="80" y="207"/>
                  </a:lnTo>
                  <a:lnTo>
                    <a:pt x="79" y="207"/>
                  </a:lnTo>
                  <a:lnTo>
                    <a:pt x="76" y="207"/>
                  </a:lnTo>
                  <a:lnTo>
                    <a:pt x="75" y="205"/>
                  </a:lnTo>
                  <a:lnTo>
                    <a:pt x="73" y="205"/>
                  </a:lnTo>
                  <a:lnTo>
                    <a:pt x="72" y="203"/>
                  </a:lnTo>
                  <a:lnTo>
                    <a:pt x="70" y="203"/>
                  </a:lnTo>
                  <a:lnTo>
                    <a:pt x="69" y="203"/>
                  </a:lnTo>
                  <a:lnTo>
                    <a:pt x="67" y="201"/>
                  </a:lnTo>
                  <a:lnTo>
                    <a:pt x="66" y="201"/>
                  </a:lnTo>
                  <a:lnTo>
                    <a:pt x="65" y="201"/>
                  </a:lnTo>
                  <a:lnTo>
                    <a:pt x="63" y="200"/>
                  </a:lnTo>
                  <a:lnTo>
                    <a:pt x="62" y="200"/>
                  </a:lnTo>
                  <a:lnTo>
                    <a:pt x="60" y="200"/>
                  </a:lnTo>
                  <a:lnTo>
                    <a:pt x="60" y="198"/>
                  </a:lnTo>
                  <a:lnTo>
                    <a:pt x="57" y="198"/>
                  </a:lnTo>
                  <a:lnTo>
                    <a:pt x="56" y="196"/>
                  </a:lnTo>
                  <a:lnTo>
                    <a:pt x="55" y="196"/>
                  </a:lnTo>
                  <a:lnTo>
                    <a:pt x="53" y="195"/>
                  </a:lnTo>
                  <a:lnTo>
                    <a:pt x="52" y="195"/>
                  </a:lnTo>
                  <a:lnTo>
                    <a:pt x="52" y="193"/>
                  </a:lnTo>
                  <a:lnTo>
                    <a:pt x="50" y="193"/>
                  </a:lnTo>
                  <a:lnTo>
                    <a:pt x="49" y="191"/>
                  </a:lnTo>
                  <a:lnTo>
                    <a:pt x="47" y="191"/>
                  </a:lnTo>
                  <a:lnTo>
                    <a:pt x="46" y="189"/>
                  </a:lnTo>
                  <a:lnTo>
                    <a:pt x="45" y="188"/>
                  </a:lnTo>
                  <a:lnTo>
                    <a:pt x="43" y="188"/>
                  </a:lnTo>
                  <a:lnTo>
                    <a:pt x="42" y="186"/>
                  </a:lnTo>
                  <a:lnTo>
                    <a:pt x="40" y="184"/>
                  </a:lnTo>
                  <a:lnTo>
                    <a:pt x="39" y="182"/>
                  </a:lnTo>
                  <a:lnTo>
                    <a:pt x="37" y="182"/>
                  </a:lnTo>
                  <a:lnTo>
                    <a:pt x="37" y="181"/>
                  </a:lnTo>
                  <a:lnTo>
                    <a:pt x="36" y="181"/>
                  </a:lnTo>
                  <a:lnTo>
                    <a:pt x="35" y="179"/>
                  </a:lnTo>
                  <a:lnTo>
                    <a:pt x="33" y="177"/>
                  </a:lnTo>
                  <a:lnTo>
                    <a:pt x="32" y="176"/>
                  </a:lnTo>
                  <a:lnTo>
                    <a:pt x="30" y="174"/>
                  </a:lnTo>
                  <a:lnTo>
                    <a:pt x="29" y="172"/>
                  </a:lnTo>
                  <a:lnTo>
                    <a:pt x="27" y="170"/>
                  </a:lnTo>
                  <a:lnTo>
                    <a:pt x="27" y="169"/>
                  </a:lnTo>
                  <a:lnTo>
                    <a:pt x="26" y="169"/>
                  </a:lnTo>
                  <a:lnTo>
                    <a:pt x="26" y="167"/>
                  </a:lnTo>
                  <a:lnTo>
                    <a:pt x="25" y="165"/>
                  </a:lnTo>
                  <a:lnTo>
                    <a:pt x="23" y="164"/>
                  </a:lnTo>
                  <a:lnTo>
                    <a:pt x="23" y="162"/>
                  </a:lnTo>
                  <a:lnTo>
                    <a:pt x="22" y="160"/>
                  </a:lnTo>
                  <a:lnTo>
                    <a:pt x="20" y="158"/>
                  </a:lnTo>
                  <a:lnTo>
                    <a:pt x="20" y="157"/>
                  </a:lnTo>
                  <a:lnTo>
                    <a:pt x="19" y="155"/>
                  </a:lnTo>
                  <a:lnTo>
                    <a:pt x="19" y="153"/>
                  </a:lnTo>
                  <a:lnTo>
                    <a:pt x="17" y="152"/>
                  </a:lnTo>
                  <a:lnTo>
                    <a:pt x="17" y="150"/>
                  </a:lnTo>
                  <a:lnTo>
                    <a:pt x="16" y="148"/>
                  </a:lnTo>
                  <a:lnTo>
                    <a:pt x="16" y="146"/>
                  </a:lnTo>
                  <a:lnTo>
                    <a:pt x="16" y="145"/>
                  </a:lnTo>
                  <a:lnTo>
                    <a:pt x="15" y="143"/>
                  </a:lnTo>
                  <a:lnTo>
                    <a:pt x="15" y="141"/>
                  </a:lnTo>
                  <a:lnTo>
                    <a:pt x="15" y="139"/>
                  </a:lnTo>
                  <a:lnTo>
                    <a:pt x="13" y="138"/>
                  </a:lnTo>
                  <a:lnTo>
                    <a:pt x="13" y="136"/>
                  </a:lnTo>
                  <a:lnTo>
                    <a:pt x="13" y="134"/>
                  </a:lnTo>
                  <a:lnTo>
                    <a:pt x="12" y="133"/>
                  </a:lnTo>
                  <a:lnTo>
                    <a:pt x="12" y="131"/>
                  </a:lnTo>
                  <a:lnTo>
                    <a:pt x="12" y="129"/>
                  </a:lnTo>
                  <a:lnTo>
                    <a:pt x="12" y="127"/>
                  </a:lnTo>
                  <a:lnTo>
                    <a:pt x="12" y="126"/>
                  </a:lnTo>
                  <a:lnTo>
                    <a:pt x="10" y="124"/>
                  </a:lnTo>
                  <a:lnTo>
                    <a:pt x="10" y="122"/>
                  </a:lnTo>
                  <a:lnTo>
                    <a:pt x="10" y="121"/>
                  </a:lnTo>
                  <a:lnTo>
                    <a:pt x="10" y="119"/>
                  </a:lnTo>
                  <a:lnTo>
                    <a:pt x="10" y="117"/>
                  </a:lnTo>
                  <a:lnTo>
                    <a:pt x="10" y="115"/>
                  </a:lnTo>
                  <a:lnTo>
                    <a:pt x="10" y="114"/>
                  </a:lnTo>
                  <a:lnTo>
                    <a:pt x="10" y="112"/>
                  </a:lnTo>
                  <a:lnTo>
                    <a:pt x="10" y="110"/>
                  </a:lnTo>
                  <a:lnTo>
                    <a:pt x="10" y="109"/>
                  </a:lnTo>
                  <a:lnTo>
                    <a:pt x="10" y="107"/>
                  </a:lnTo>
                  <a:lnTo>
                    <a:pt x="10" y="105"/>
                  </a:lnTo>
                  <a:lnTo>
                    <a:pt x="10" y="103"/>
                  </a:lnTo>
                  <a:lnTo>
                    <a:pt x="10" y="102"/>
                  </a:lnTo>
                  <a:lnTo>
                    <a:pt x="10" y="100"/>
                  </a:lnTo>
                  <a:lnTo>
                    <a:pt x="10" y="98"/>
                  </a:lnTo>
                  <a:lnTo>
                    <a:pt x="10" y="97"/>
                  </a:lnTo>
                  <a:lnTo>
                    <a:pt x="10" y="95"/>
                  </a:lnTo>
                  <a:lnTo>
                    <a:pt x="10" y="93"/>
                  </a:lnTo>
                  <a:lnTo>
                    <a:pt x="10" y="91"/>
                  </a:lnTo>
                  <a:lnTo>
                    <a:pt x="10" y="90"/>
                  </a:lnTo>
                  <a:lnTo>
                    <a:pt x="12" y="90"/>
                  </a:lnTo>
                  <a:lnTo>
                    <a:pt x="3" y="86"/>
                  </a:lnTo>
                  <a:lnTo>
                    <a:pt x="2" y="86"/>
                  </a:lnTo>
                  <a:lnTo>
                    <a:pt x="2" y="88"/>
                  </a:lnTo>
                  <a:lnTo>
                    <a:pt x="2" y="90"/>
                  </a:lnTo>
                  <a:lnTo>
                    <a:pt x="2" y="91"/>
                  </a:lnTo>
                  <a:lnTo>
                    <a:pt x="2" y="93"/>
                  </a:lnTo>
                  <a:lnTo>
                    <a:pt x="2" y="95"/>
                  </a:lnTo>
                  <a:lnTo>
                    <a:pt x="2" y="97"/>
                  </a:lnTo>
                  <a:lnTo>
                    <a:pt x="2" y="98"/>
                  </a:lnTo>
                  <a:lnTo>
                    <a:pt x="2" y="100"/>
                  </a:lnTo>
                  <a:lnTo>
                    <a:pt x="0" y="102"/>
                  </a:lnTo>
                  <a:lnTo>
                    <a:pt x="0" y="103"/>
                  </a:lnTo>
                  <a:lnTo>
                    <a:pt x="0" y="105"/>
                  </a:lnTo>
                  <a:lnTo>
                    <a:pt x="0" y="107"/>
                  </a:lnTo>
                  <a:lnTo>
                    <a:pt x="0" y="109"/>
                  </a:lnTo>
                  <a:lnTo>
                    <a:pt x="0" y="110"/>
                  </a:lnTo>
                  <a:lnTo>
                    <a:pt x="0" y="112"/>
                  </a:lnTo>
                  <a:lnTo>
                    <a:pt x="2" y="114"/>
                  </a:lnTo>
                  <a:lnTo>
                    <a:pt x="2" y="115"/>
                  </a:lnTo>
                  <a:lnTo>
                    <a:pt x="2" y="117"/>
                  </a:lnTo>
                  <a:lnTo>
                    <a:pt x="2" y="119"/>
                  </a:lnTo>
                  <a:lnTo>
                    <a:pt x="2" y="121"/>
                  </a:lnTo>
                  <a:lnTo>
                    <a:pt x="2" y="122"/>
                  </a:lnTo>
                  <a:lnTo>
                    <a:pt x="2" y="124"/>
                  </a:lnTo>
                  <a:lnTo>
                    <a:pt x="2" y="126"/>
                  </a:lnTo>
                  <a:lnTo>
                    <a:pt x="2" y="127"/>
                  </a:lnTo>
                  <a:lnTo>
                    <a:pt x="3" y="129"/>
                  </a:lnTo>
                  <a:lnTo>
                    <a:pt x="3" y="131"/>
                  </a:lnTo>
                  <a:lnTo>
                    <a:pt x="3" y="133"/>
                  </a:lnTo>
                  <a:lnTo>
                    <a:pt x="3" y="134"/>
                  </a:lnTo>
                  <a:lnTo>
                    <a:pt x="5" y="136"/>
                  </a:lnTo>
                  <a:lnTo>
                    <a:pt x="5" y="139"/>
                  </a:lnTo>
                  <a:lnTo>
                    <a:pt x="5" y="141"/>
                  </a:lnTo>
                  <a:lnTo>
                    <a:pt x="6" y="143"/>
                  </a:lnTo>
                  <a:lnTo>
                    <a:pt x="6" y="145"/>
                  </a:lnTo>
                  <a:lnTo>
                    <a:pt x="6" y="146"/>
                  </a:lnTo>
                  <a:lnTo>
                    <a:pt x="7" y="148"/>
                  </a:lnTo>
                  <a:lnTo>
                    <a:pt x="7" y="150"/>
                  </a:lnTo>
                  <a:lnTo>
                    <a:pt x="9" y="152"/>
                  </a:lnTo>
                  <a:lnTo>
                    <a:pt x="9" y="153"/>
                  </a:lnTo>
                  <a:lnTo>
                    <a:pt x="9" y="155"/>
                  </a:lnTo>
                  <a:lnTo>
                    <a:pt x="10" y="157"/>
                  </a:lnTo>
                  <a:lnTo>
                    <a:pt x="12" y="158"/>
                  </a:lnTo>
                  <a:lnTo>
                    <a:pt x="12" y="160"/>
                  </a:lnTo>
                  <a:lnTo>
                    <a:pt x="13" y="164"/>
                  </a:lnTo>
                  <a:lnTo>
                    <a:pt x="13" y="165"/>
                  </a:lnTo>
                  <a:lnTo>
                    <a:pt x="15" y="167"/>
                  </a:lnTo>
                  <a:lnTo>
                    <a:pt x="16" y="169"/>
                  </a:lnTo>
                  <a:lnTo>
                    <a:pt x="17" y="170"/>
                  </a:lnTo>
                  <a:lnTo>
                    <a:pt x="17" y="172"/>
                  </a:lnTo>
                  <a:lnTo>
                    <a:pt x="19" y="174"/>
                  </a:lnTo>
                  <a:lnTo>
                    <a:pt x="20" y="176"/>
                  </a:lnTo>
                  <a:lnTo>
                    <a:pt x="22" y="177"/>
                  </a:lnTo>
                  <a:lnTo>
                    <a:pt x="23" y="179"/>
                  </a:lnTo>
                  <a:lnTo>
                    <a:pt x="25" y="181"/>
                  </a:lnTo>
                  <a:lnTo>
                    <a:pt x="25" y="182"/>
                  </a:lnTo>
                  <a:lnTo>
                    <a:pt x="26" y="182"/>
                  </a:lnTo>
                  <a:lnTo>
                    <a:pt x="27" y="184"/>
                  </a:lnTo>
                  <a:lnTo>
                    <a:pt x="27" y="186"/>
                  </a:lnTo>
                  <a:lnTo>
                    <a:pt x="29" y="186"/>
                  </a:lnTo>
                  <a:lnTo>
                    <a:pt x="30" y="188"/>
                  </a:lnTo>
                  <a:lnTo>
                    <a:pt x="30" y="189"/>
                  </a:lnTo>
                  <a:lnTo>
                    <a:pt x="32" y="189"/>
                  </a:lnTo>
                  <a:lnTo>
                    <a:pt x="33" y="191"/>
                  </a:lnTo>
                  <a:lnTo>
                    <a:pt x="35" y="191"/>
                  </a:lnTo>
                  <a:lnTo>
                    <a:pt x="35" y="193"/>
                  </a:lnTo>
                  <a:lnTo>
                    <a:pt x="36" y="193"/>
                  </a:lnTo>
                  <a:lnTo>
                    <a:pt x="37" y="195"/>
                  </a:lnTo>
                  <a:lnTo>
                    <a:pt x="37" y="196"/>
                  </a:lnTo>
                  <a:lnTo>
                    <a:pt x="39" y="196"/>
                  </a:lnTo>
                  <a:lnTo>
                    <a:pt x="40" y="198"/>
                  </a:lnTo>
                  <a:lnTo>
                    <a:pt x="42" y="198"/>
                  </a:lnTo>
                  <a:lnTo>
                    <a:pt x="43" y="200"/>
                  </a:lnTo>
                  <a:lnTo>
                    <a:pt x="45" y="200"/>
                  </a:lnTo>
                  <a:lnTo>
                    <a:pt x="45" y="201"/>
                  </a:lnTo>
                  <a:lnTo>
                    <a:pt x="46" y="201"/>
                  </a:lnTo>
                  <a:lnTo>
                    <a:pt x="47" y="203"/>
                  </a:lnTo>
                  <a:lnTo>
                    <a:pt x="49" y="203"/>
                  </a:lnTo>
                  <a:lnTo>
                    <a:pt x="50" y="205"/>
                  </a:lnTo>
                  <a:lnTo>
                    <a:pt x="52" y="205"/>
                  </a:lnTo>
                  <a:lnTo>
                    <a:pt x="53" y="207"/>
                  </a:lnTo>
                  <a:lnTo>
                    <a:pt x="55" y="207"/>
                  </a:lnTo>
                  <a:lnTo>
                    <a:pt x="56" y="208"/>
                  </a:lnTo>
                  <a:lnTo>
                    <a:pt x="57" y="208"/>
                  </a:lnTo>
                  <a:lnTo>
                    <a:pt x="59" y="208"/>
                  </a:lnTo>
                  <a:lnTo>
                    <a:pt x="60" y="210"/>
                  </a:lnTo>
                  <a:lnTo>
                    <a:pt x="62" y="210"/>
                  </a:lnTo>
                  <a:lnTo>
                    <a:pt x="63" y="212"/>
                  </a:lnTo>
                  <a:lnTo>
                    <a:pt x="65" y="212"/>
                  </a:lnTo>
                  <a:lnTo>
                    <a:pt x="66" y="212"/>
                  </a:lnTo>
                  <a:lnTo>
                    <a:pt x="67" y="213"/>
                  </a:lnTo>
                  <a:lnTo>
                    <a:pt x="69" y="213"/>
                  </a:lnTo>
                  <a:lnTo>
                    <a:pt x="70" y="213"/>
                  </a:lnTo>
                  <a:lnTo>
                    <a:pt x="72" y="215"/>
                  </a:lnTo>
                  <a:lnTo>
                    <a:pt x="73" y="215"/>
                  </a:lnTo>
                  <a:lnTo>
                    <a:pt x="75" y="215"/>
                  </a:lnTo>
                  <a:lnTo>
                    <a:pt x="76" y="215"/>
                  </a:lnTo>
                  <a:lnTo>
                    <a:pt x="79" y="217"/>
                  </a:lnTo>
                  <a:lnTo>
                    <a:pt x="82" y="217"/>
                  </a:lnTo>
                  <a:lnTo>
                    <a:pt x="83" y="219"/>
                  </a:lnTo>
                  <a:lnTo>
                    <a:pt x="85" y="219"/>
                  </a:lnTo>
                  <a:lnTo>
                    <a:pt x="86" y="219"/>
                  </a:lnTo>
                  <a:lnTo>
                    <a:pt x="87" y="219"/>
                  </a:lnTo>
                  <a:lnTo>
                    <a:pt x="89" y="219"/>
                  </a:lnTo>
                  <a:lnTo>
                    <a:pt x="92" y="220"/>
                  </a:lnTo>
                  <a:lnTo>
                    <a:pt x="93" y="220"/>
                  </a:lnTo>
                  <a:lnTo>
                    <a:pt x="95" y="220"/>
                  </a:lnTo>
                  <a:lnTo>
                    <a:pt x="96" y="220"/>
                  </a:lnTo>
                  <a:lnTo>
                    <a:pt x="98" y="220"/>
                  </a:lnTo>
                  <a:lnTo>
                    <a:pt x="100" y="222"/>
                  </a:lnTo>
                  <a:lnTo>
                    <a:pt x="102" y="222"/>
                  </a:lnTo>
                  <a:lnTo>
                    <a:pt x="105" y="222"/>
                  </a:lnTo>
                  <a:lnTo>
                    <a:pt x="106" y="222"/>
                  </a:lnTo>
                  <a:lnTo>
                    <a:pt x="109" y="222"/>
                  </a:lnTo>
                  <a:lnTo>
                    <a:pt x="110" y="222"/>
                  </a:lnTo>
                  <a:lnTo>
                    <a:pt x="113" y="222"/>
                  </a:lnTo>
                  <a:lnTo>
                    <a:pt x="115" y="224"/>
                  </a:lnTo>
                  <a:lnTo>
                    <a:pt x="118" y="224"/>
                  </a:lnTo>
                  <a:lnTo>
                    <a:pt x="119" y="224"/>
                  </a:lnTo>
                  <a:lnTo>
                    <a:pt x="122" y="224"/>
                  </a:lnTo>
                  <a:lnTo>
                    <a:pt x="123" y="224"/>
                  </a:lnTo>
                  <a:lnTo>
                    <a:pt x="126" y="222"/>
                  </a:lnTo>
                  <a:lnTo>
                    <a:pt x="128" y="222"/>
                  </a:lnTo>
                  <a:lnTo>
                    <a:pt x="130" y="222"/>
                  </a:lnTo>
                  <a:lnTo>
                    <a:pt x="132" y="222"/>
                  </a:lnTo>
                  <a:lnTo>
                    <a:pt x="135" y="222"/>
                  </a:lnTo>
                  <a:lnTo>
                    <a:pt x="136" y="222"/>
                  </a:lnTo>
                  <a:lnTo>
                    <a:pt x="139" y="222"/>
                  </a:lnTo>
                  <a:lnTo>
                    <a:pt x="140" y="222"/>
                  </a:lnTo>
                  <a:lnTo>
                    <a:pt x="142" y="220"/>
                  </a:lnTo>
                  <a:lnTo>
                    <a:pt x="145" y="220"/>
                  </a:lnTo>
                  <a:lnTo>
                    <a:pt x="146" y="220"/>
                  </a:lnTo>
                  <a:lnTo>
                    <a:pt x="148" y="220"/>
                  </a:lnTo>
                  <a:lnTo>
                    <a:pt x="150" y="219"/>
                  </a:lnTo>
                  <a:lnTo>
                    <a:pt x="152" y="219"/>
                  </a:lnTo>
                  <a:lnTo>
                    <a:pt x="153" y="219"/>
                  </a:lnTo>
                  <a:lnTo>
                    <a:pt x="155" y="217"/>
                  </a:lnTo>
                  <a:lnTo>
                    <a:pt x="158" y="217"/>
                  </a:lnTo>
                  <a:lnTo>
                    <a:pt x="159" y="215"/>
                  </a:lnTo>
                  <a:lnTo>
                    <a:pt x="160" y="215"/>
                  </a:lnTo>
                  <a:lnTo>
                    <a:pt x="162" y="215"/>
                  </a:lnTo>
                  <a:lnTo>
                    <a:pt x="165" y="213"/>
                  </a:lnTo>
                  <a:lnTo>
                    <a:pt x="166" y="213"/>
                  </a:lnTo>
                  <a:lnTo>
                    <a:pt x="168" y="212"/>
                  </a:lnTo>
                  <a:lnTo>
                    <a:pt x="169" y="212"/>
                  </a:lnTo>
                  <a:lnTo>
                    <a:pt x="170" y="210"/>
                  </a:lnTo>
                  <a:lnTo>
                    <a:pt x="172" y="210"/>
                  </a:lnTo>
                  <a:lnTo>
                    <a:pt x="173" y="208"/>
                  </a:lnTo>
                  <a:lnTo>
                    <a:pt x="175" y="207"/>
                  </a:lnTo>
                  <a:lnTo>
                    <a:pt x="176" y="207"/>
                  </a:lnTo>
                  <a:lnTo>
                    <a:pt x="179" y="205"/>
                  </a:lnTo>
                  <a:lnTo>
                    <a:pt x="180" y="203"/>
                  </a:lnTo>
                  <a:lnTo>
                    <a:pt x="182" y="201"/>
                  </a:lnTo>
                  <a:lnTo>
                    <a:pt x="183" y="200"/>
                  </a:lnTo>
                  <a:lnTo>
                    <a:pt x="185" y="200"/>
                  </a:lnTo>
                  <a:lnTo>
                    <a:pt x="186" y="198"/>
                  </a:lnTo>
                  <a:lnTo>
                    <a:pt x="188" y="196"/>
                  </a:lnTo>
                  <a:lnTo>
                    <a:pt x="189" y="195"/>
                  </a:lnTo>
                  <a:lnTo>
                    <a:pt x="190" y="195"/>
                  </a:lnTo>
                  <a:lnTo>
                    <a:pt x="192" y="193"/>
                  </a:lnTo>
                  <a:lnTo>
                    <a:pt x="192" y="191"/>
                  </a:lnTo>
                  <a:lnTo>
                    <a:pt x="193" y="189"/>
                  </a:lnTo>
                  <a:lnTo>
                    <a:pt x="195" y="188"/>
                  </a:lnTo>
                  <a:lnTo>
                    <a:pt x="196" y="186"/>
                  </a:lnTo>
                  <a:lnTo>
                    <a:pt x="198" y="184"/>
                  </a:lnTo>
                  <a:lnTo>
                    <a:pt x="198" y="182"/>
                  </a:lnTo>
                  <a:lnTo>
                    <a:pt x="199" y="181"/>
                  </a:lnTo>
                  <a:lnTo>
                    <a:pt x="200" y="179"/>
                  </a:lnTo>
                  <a:lnTo>
                    <a:pt x="200" y="177"/>
                  </a:lnTo>
                  <a:lnTo>
                    <a:pt x="202" y="176"/>
                  </a:lnTo>
                  <a:lnTo>
                    <a:pt x="203" y="174"/>
                  </a:lnTo>
                  <a:lnTo>
                    <a:pt x="203" y="172"/>
                  </a:lnTo>
                  <a:lnTo>
                    <a:pt x="205" y="170"/>
                  </a:lnTo>
                  <a:lnTo>
                    <a:pt x="206" y="169"/>
                  </a:lnTo>
                  <a:lnTo>
                    <a:pt x="206" y="167"/>
                  </a:lnTo>
                  <a:lnTo>
                    <a:pt x="208" y="165"/>
                  </a:lnTo>
                  <a:lnTo>
                    <a:pt x="208" y="164"/>
                  </a:lnTo>
                  <a:lnTo>
                    <a:pt x="209" y="160"/>
                  </a:lnTo>
                  <a:lnTo>
                    <a:pt x="209" y="158"/>
                  </a:lnTo>
                  <a:lnTo>
                    <a:pt x="210" y="157"/>
                  </a:lnTo>
                  <a:lnTo>
                    <a:pt x="210" y="153"/>
                  </a:lnTo>
                  <a:lnTo>
                    <a:pt x="210" y="152"/>
                  </a:lnTo>
                  <a:lnTo>
                    <a:pt x="212" y="150"/>
                  </a:lnTo>
                  <a:lnTo>
                    <a:pt x="212" y="148"/>
                  </a:lnTo>
                  <a:lnTo>
                    <a:pt x="212" y="145"/>
                  </a:lnTo>
                  <a:lnTo>
                    <a:pt x="212" y="143"/>
                  </a:lnTo>
                  <a:lnTo>
                    <a:pt x="213" y="141"/>
                  </a:lnTo>
                  <a:lnTo>
                    <a:pt x="213" y="139"/>
                  </a:lnTo>
                  <a:lnTo>
                    <a:pt x="213" y="136"/>
                  </a:lnTo>
                  <a:lnTo>
                    <a:pt x="213" y="134"/>
                  </a:lnTo>
                  <a:lnTo>
                    <a:pt x="213" y="133"/>
                  </a:lnTo>
                  <a:lnTo>
                    <a:pt x="213" y="129"/>
                  </a:lnTo>
                  <a:lnTo>
                    <a:pt x="213" y="127"/>
                  </a:lnTo>
                  <a:lnTo>
                    <a:pt x="213" y="126"/>
                  </a:lnTo>
                  <a:lnTo>
                    <a:pt x="213" y="122"/>
                  </a:lnTo>
                  <a:lnTo>
                    <a:pt x="213" y="121"/>
                  </a:lnTo>
                  <a:lnTo>
                    <a:pt x="213" y="119"/>
                  </a:lnTo>
                  <a:lnTo>
                    <a:pt x="213" y="117"/>
                  </a:lnTo>
                  <a:lnTo>
                    <a:pt x="213" y="114"/>
                  </a:lnTo>
                  <a:lnTo>
                    <a:pt x="213" y="112"/>
                  </a:lnTo>
                  <a:lnTo>
                    <a:pt x="213" y="110"/>
                  </a:lnTo>
                  <a:lnTo>
                    <a:pt x="213" y="107"/>
                  </a:lnTo>
                  <a:lnTo>
                    <a:pt x="212" y="105"/>
                  </a:lnTo>
                  <a:lnTo>
                    <a:pt x="212" y="103"/>
                  </a:lnTo>
                  <a:lnTo>
                    <a:pt x="212" y="100"/>
                  </a:lnTo>
                  <a:lnTo>
                    <a:pt x="212" y="98"/>
                  </a:lnTo>
                  <a:lnTo>
                    <a:pt x="210" y="97"/>
                  </a:lnTo>
                  <a:lnTo>
                    <a:pt x="210" y="93"/>
                  </a:lnTo>
                  <a:lnTo>
                    <a:pt x="210" y="91"/>
                  </a:lnTo>
                  <a:lnTo>
                    <a:pt x="209" y="90"/>
                  </a:lnTo>
                  <a:lnTo>
                    <a:pt x="209" y="88"/>
                  </a:lnTo>
                  <a:lnTo>
                    <a:pt x="208" y="84"/>
                  </a:lnTo>
                  <a:lnTo>
                    <a:pt x="208" y="83"/>
                  </a:lnTo>
                  <a:lnTo>
                    <a:pt x="206" y="81"/>
                  </a:lnTo>
                  <a:lnTo>
                    <a:pt x="206" y="79"/>
                  </a:lnTo>
                  <a:lnTo>
                    <a:pt x="205" y="76"/>
                  </a:lnTo>
                  <a:lnTo>
                    <a:pt x="205" y="74"/>
                  </a:lnTo>
                  <a:lnTo>
                    <a:pt x="203" y="72"/>
                  </a:lnTo>
                  <a:lnTo>
                    <a:pt x="202" y="71"/>
                  </a:lnTo>
                  <a:lnTo>
                    <a:pt x="202" y="67"/>
                  </a:lnTo>
                  <a:lnTo>
                    <a:pt x="200" y="66"/>
                  </a:lnTo>
                  <a:lnTo>
                    <a:pt x="200" y="64"/>
                  </a:lnTo>
                  <a:lnTo>
                    <a:pt x="199" y="62"/>
                  </a:lnTo>
                  <a:lnTo>
                    <a:pt x="198" y="60"/>
                  </a:lnTo>
                  <a:lnTo>
                    <a:pt x="196" y="57"/>
                  </a:lnTo>
                  <a:lnTo>
                    <a:pt x="195" y="55"/>
                  </a:lnTo>
                  <a:lnTo>
                    <a:pt x="193" y="53"/>
                  </a:lnTo>
                  <a:lnTo>
                    <a:pt x="192" y="52"/>
                  </a:lnTo>
                  <a:lnTo>
                    <a:pt x="192" y="50"/>
                  </a:lnTo>
                  <a:lnTo>
                    <a:pt x="190" y="48"/>
                  </a:lnTo>
                  <a:lnTo>
                    <a:pt x="189" y="47"/>
                  </a:lnTo>
                  <a:lnTo>
                    <a:pt x="188" y="45"/>
                  </a:lnTo>
                  <a:lnTo>
                    <a:pt x="186" y="43"/>
                  </a:lnTo>
                  <a:lnTo>
                    <a:pt x="185" y="41"/>
                  </a:lnTo>
                  <a:lnTo>
                    <a:pt x="183" y="40"/>
                  </a:lnTo>
                  <a:lnTo>
                    <a:pt x="182" y="38"/>
                  </a:lnTo>
                  <a:lnTo>
                    <a:pt x="180" y="36"/>
                  </a:lnTo>
                  <a:lnTo>
                    <a:pt x="179" y="35"/>
                  </a:lnTo>
                  <a:lnTo>
                    <a:pt x="178" y="33"/>
                  </a:lnTo>
                  <a:lnTo>
                    <a:pt x="176" y="31"/>
                  </a:lnTo>
                  <a:lnTo>
                    <a:pt x="175" y="31"/>
                  </a:lnTo>
                  <a:lnTo>
                    <a:pt x="173" y="29"/>
                  </a:lnTo>
                  <a:lnTo>
                    <a:pt x="172" y="28"/>
                  </a:lnTo>
                  <a:lnTo>
                    <a:pt x="170" y="26"/>
                  </a:lnTo>
                  <a:lnTo>
                    <a:pt x="169" y="26"/>
                  </a:lnTo>
                  <a:lnTo>
                    <a:pt x="168" y="24"/>
                  </a:lnTo>
                  <a:lnTo>
                    <a:pt x="165" y="23"/>
                  </a:lnTo>
                  <a:lnTo>
                    <a:pt x="163" y="23"/>
                  </a:lnTo>
                  <a:lnTo>
                    <a:pt x="162" y="21"/>
                  </a:lnTo>
                  <a:lnTo>
                    <a:pt x="160" y="19"/>
                  </a:lnTo>
                  <a:lnTo>
                    <a:pt x="159" y="19"/>
                  </a:lnTo>
                  <a:lnTo>
                    <a:pt x="158" y="17"/>
                  </a:lnTo>
                  <a:lnTo>
                    <a:pt x="156" y="16"/>
                  </a:lnTo>
                  <a:lnTo>
                    <a:pt x="155" y="16"/>
                  </a:lnTo>
                  <a:lnTo>
                    <a:pt x="153" y="14"/>
                  </a:lnTo>
                  <a:lnTo>
                    <a:pt x="150" y="14"/>
                  </a:lnTo>
                  <a:lnTo>
                    <a:pt x="149" y="12"/>
                  </a:lnTo>
                  <a:lnTo>
                    <a:pt x="148" y="12"/>
                  </a:lnTo>
                  <a:lnTo>
                    <a:pt x="146" y="11"/>
                  </a:lnTo>
                  <a:lnTo>
                    <a:pt x="145" y="11"/>
                  </a:lnTo>
                  <a:lnTo>
                    <a:pt x="143" y="9"/>
                  </a:lnTo>
                  <a:lnTo>
                    <a:pt x="142" y="9"/>
                  </a:lnTo>
                  <a:lnTo>
                    <a:pt x="139" y="7"/>
                  </a:lnTo>
                  <a:lnTo>
                    <a:pt x="138" y="7"/>
                  </a:lnTo>
                  <a:lnTo>
                    <a:pt x="136" y="7"/>
                  </a:lnTo>
                  <a:lnTo>
                    <a:pt x="135" y="5"/>
                  </a:lnTo>
                  <a:lnTo>
                    <a:pt x="133" y="5"/>
                  </a:lnTo>
                  <a:lnTo>
                    <a:pt x="130" y="5"/>
                  </a:lnTo>
                  <a:lnTo>
                    <a:pt x="129" y="4"/>
                  </a:lnTo>
                  <a:lnTo>
                    <a:pt x="128" y="4"/>
                  </a:lnTo>
                  <a:lnTo>
                    <a:pt x="126" y="4"/>
                  </a:lnTo>
                  <a:lnTo>
                    <a:pt x="125" y="4"/>
                  </a:lnTo>
                  <a:lnTo>
                    <a:pt x="122" y="2"/>
                  </a:lnTo>
                  <a:lnTo>
                    <a:pt x="120" y="2"/>
                  </a:lnTo>
                  <a:lnTo>
                    <a:pt x="119" y="2"/>
                  </a:lnTo>
                  <a:lnTo>
                    <a:pt x="118" y="2"/>
                  </a:lnTo>
                  <a:lnTo>
                    <a:pt x="115" y="0"/>
                  </a:lnTo>
                  <a:lnTo>
                    <a:pt x="113" y="0"/>
                  </a:lnTo>
                  <a:lnTo>
                    <a:pt x="112" y="0"/>
                  </a:lnTo>
                  <a:lnTo>
                    <a:pt x="110" y="0"/>
                  </a:lnTo>
                  <a:lnTo>
                    <a:pt x="108" y="0"/>
                  </a:lnTo>
                  <a:lnTo>
                    <a:pt x="106" y="0"/>
                  </a:lnTo>
                  <a:lnTo>
                    <a:pt x="105" y="0"/>
                  </a:lnTo>
                  <a:lnTo>
                    <a:pt x="103" y="0"/>
                  </a:lnTo>
                  <a:lnTo>
                    <a:pt x="100" y="0"/>
                  </a:lnTo>
                  <a:lnTo>
                    <a:pt x="99" y="0"/>
                  </a:lnTo>
                  <a:lnTo>
                    <a:pt x="98" y="0"/>
                  </a:lnTo>
                  <a:lnTo>
                    <a:pt x="95" y="0"/>
                  </a:lnTo>
                  <a:lnTo>
                    <a:pt x="93" y="0"/>
                  </a:lnTo>
                  <a:lnTo>
                    <a:pt x="92" y="0"/>
                  </a:lnTo>
                  <a:lnTo>
                    <a:pt x="90" y="0"/>
                  </a:lnTo>
                  <a:lnTo>
                    <a:pt x="87" y="0"/>
                  </a:lnTo>
                  <a:lnTo>
                    <a:pt x="86" y="0"/>
                  </a:lnTo>
                  <a:lnTo>
                    <a:pt x="85" y="0"/>
                  </a:lnTo>
                  <a:lnTo>
                    <a:pt x="83" y="2"/>
                  </a:lnTo>
                  <a:lnTo>
                    <a:pt x="80" y="2"/>
                  </a:lnTo>
                  <a:lnTo>
                    <a:pt x="79" y="2"/>
                  </a:lnTo>
                  <a:lnTo>
                    <a:pt x="77" y="2"/>
                  </a:lnTo>
                  <a:lnTo>
                    <a:pt x="75" y="4"/>
                  </a:lnTo>
                  <a:lnTo>
                    <a:pt x="73" y="4"/>
                  </a:lnTo>
                  <a:lnTo>
                    <a:pt x="72" y="4"/>
                  </a:lnTo>
                  <a:lnTo>
                    <a:pt x="70" y="4"/>
                  </a:lnTo>
                  <a:lnTo>
                    <a:pt x="69" y="5"/>
                  </a:lnTo>
                  <a:lnTo>
                    <a:pt x="67" y="5"/>
                  </a:lnTo>
                  <a:lnTo>
                    <a:pt x="66" y="5"/>
                  </a:lnTo>
                  <a:lnTo>
                    <a:pt x="65" y="5"/>
                  </a:lnTo>
                  <a:lnTo>
                    <a:pt x="63" y="5"/>
                  </a:lnTo>
                  <a:lnTo>
                    <a:pt x="62" y="7"/>
                  </a:lnTo>
                  <a:lnTo>
                    <a:pt x="60" y="7"/>
                  </a:lnTo>
                  <a:lnTo>
                    <a:pt x="59" y="7"/>
                  </a:lnTo>
                  <a:lnTo>
                    <a:pt x="57" y="9"/>
                  </a:lnTo>
                  <a:lnTo>
                    <a:pt x="56" y="9"/>
                  </a:lnTo>
                  <a:lnTo>
                    <a:pt x="55" y="9"/>
                  </a:lnTo>
                  <a:lnTo>
                    <a:pt x="55" y="11"/>
                  </a:lnTo>
                  <a:lnTo>
                    <a:pt x="53" y="11"/>
                  </a:lnTo>
                  <a:lnTo>
                    <a:pt x="52" y="11"/>
                  </a:lnTo>
                  <a:lnTo>
                    <a:pt x="50" y="12"/>
                  </a:lnTo>
                  <a:lnTo>
                    <a:pt x="49" y="12"/>
                  </a:lnTo>
                  <a:lnTo>
                    <a:pt x="47" y="14"/>
                  </a:lnTo>
                  <a:lnTo>
                    <a:pt x="46" y="14"/>
                  </a:lnTo>
                  <a:lnTo>
                    <a:pt x="45" y="14"/>
                  </a:lnTo>
                  <a:lnTo>
                    <a:pt x="43" y="16"/>
                  </a:lnTo>
                  <a:lnTo>
                    <a:pt x="42" y="17"/>
                  </a:lnTo>
                  <a:lnTo>
                    <a:pt x="40" y="17"/>
                  </a:lnTo>
                  <a:lnTo>
                    <a:pt x="39" y="17"/>
                  </a:lnTo>
                  <a:lnTo>
                    <a:pt x="39" y="19"/>
                  </a:lnTo>
                  <a:lnTo>
                    <a:pt x="37" y="19"/>
                  </a:lnTo>
                  <a:lnTo>
                    <a:pt x="36" y="21"/>
                  </a:lnTo>
                  <a:lnTo>
                    <a:pt x="35" y="23"/>
                  </a:lnTo>
                  <a:lnTo>
                    <a:pt x="33" y="23"/>
                  </a:lnTo>
                  <a:lnTo>
                    <a:pt x="32" y="24"/>
                  </a:lnTo>
                  <a:lnTo>
                    <a:pt x="30" y="26"/>
                  </a:lnTo>
                  <a:lnTo>
                    <a:pt x="29" y="26"/>
                  </a:lnTo>
                  <a:lnTo>
                    <a:pt x="29" y="28"/>
                  </a:lnTo>
                  <a:lnTo>
                    <a:pt x="27" y="28"/>
                  </a:lnTo>
                  <a:lnTo>
                    <a:pt x="26" y="31"/>
                  </a:lnTo>
                  <a:lnTo>
                    <a:pt x="23" y="31"/>
                  </a:lnTo>
                  <a:lnTo>
                    <a:pt x="22" y="35"/>
                  </a:lnTo>
                  <a:lnTo>
                    <a:pt x="20" y="36"/>
                  </a:lnTo>
                  <a:lnTo>
                    <a:pt x="19" y="38"/>
                  </a:lnTo>
                  <a:lnTo>
                    <a:pt x="17" y="40"/>
                  </a:lnTo>
                  <a:lnTo>
                    <a:pt x="17" y="41"/>
                  </a:lnTo>
                  <a:lnTo>
                    <a:pt x="16" y="41"/>
                  </a:lnTo>
                  <a:lnTo>
                    <a:pt x="16" y="43"/>
                  </a:lnTo>
                  <a:lnTo>
                    <a:pt x="16" y="45"/>
                  </a:lnTo>
                  <a:lnTo>
                    <a:pt x="15" y="45"/>
                  </a:lnTo>
                  <a:lnTo>
                    <a:pt x="15" y="47"/>
                  </a:lnTo>
                  <a:lnTo>
                    <a:pt x="13" y="47"/>
                  </a:lnTo>
                  <a:lnTo>
                    <a:pt x="13" y="48"/>
                  </a:lnTo>
                  <a:lnTo>
                    <a:pt x="13" y="50"/>
                  </a:lnTo>
                  <a:lnTo>
                    <a:pt x="12" y="52"/>
                  </a:lnTo>
                  <a:lnTo>
                    <a:pt x="12" y="53"/>
                  </a:lnTo>
                  <a:lnTo>
                    <a:pt x="20" y="5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0" name="Freeform 102"/>
            <p:cNvSpPr>
              <a:spLocks/>
            </p:cNvSpPr>
            <p:nvPr/>
          </p:nvSpPr>
          <p:spPr bwMode="auto">
            <a:xfrm>
              <a:off x="542" y="772"/>
              <a:ext cx="67" cy="125"/>
            </a:xfrm>
            <a:custGeom>
              <a:avLst/>
              <a:gdLst>
                <a:gd name="T0" fmla="*/ 57 w 67"/>
                <a:gd name="T1" fmla="*/ 3 h 125"/>
                <a:gd name="T2" fmla="*/ 53 w 67"/>
                <a:gd name="T3" fmla="*/ 10 h 125"/>
                <a:gd name="T4" fmla="*/ 50 w 67"/>
                <a:gd name="T5" fmla="*/ 17 h 125"/>
                <a:gd name="T6" fmla="*/ 44 w 67"/>
                <a:gd name="T7" fmla="*/ 25 h 125"/>
                <a:gd name="T8" fmla="*/ 40 w 67"/>
                <a:gd name="T9" fmla="*/ 34 h 125"/>
                <a:gd name="T10" fmla="*/ 36 w 67"/>
                <a:gd name="T11" fmla="*/ 41 h 125"/>
                <a:gd name="T12" fmla="*/ 30 w 67"/>
                <a:gd name="T13" fmla="*/ 49 h 125"/>
                <a:gd name="T14" fmla="*/ 26 w 67"/>
                <a:gd name="T15" fmla="*/ 56 h 125"/>
                <a:gd name="T16" fmla="*/ 22 w 67"/>
                <a:gd name="T17" fmla="*/ 63 h 125"/>
                <a:gd name="T18" fmla="*/ 16 w 67"/>
                <a:gd name="T19" fmla="*/ 70 h 125"/>
                <a:gd name="T20" fmla="*/ 12 w 67"/>
                <a:gd name="T21" fmla="*/ 75 h 125"/>
                <a:gd name="T22" fmla="*/ 9 w 67"/>
                <a:gd name="T23" fmla="*/ 80 h 125"/>
                <a:gd name="T24" fmla="*/ 4 w 67"/>
                <a:gd name="T25" fmla="*/ 85 h 125"/>
                <a:gd name="T26" fmla="*/ 0 w 67"/>
                <a:gd name="T27" fmla="*/ 91 h 125"/>
                <a:gd name="T28" fmla="*/ 9 w 67"/>
                <a:gd name="T29" fmla="*/ 97 h 125"/>
                <a:gd name="T30" fmla="*/ 12 w 67"/>
                <a:gd name="T31" fmla="*/ 92 h 125"/>
                <a:gd name="T32" fmla="*/ 16 w 67"/>
                <a:gd name="T33" fmla="*/ 87 h 125"/>
                <a:gd name="T34" fmla="*/ 19 w 67"/>
                <a:gd name="T35" fmla="*/ 84 h 125"/>
                <a:gd name="T36" fmla="*/ 22 w 67"/>
                <a:gd name="T37" fmla="*/ 77 h 125"/>
                <a:gd name="T38" fmla="*/ 26 w 67"/>
                <a:gd name="T39" fmla="*/ 72 h 125"/>
                <a:gd name="T40" fmla="*/ 30 w 67"/>
                <a:gd name="T41" fmla="*/ 67 h 125"/>
                <a:gd name="T42" fmla="*/ 34 w 67"/>
                <a:gd name="T43" fmla="*/ 60 h 125"/>
                <a:gd name="T44" fmla="*/ 37 w 67"/>
                <a:gd name="T45" fmla="*/ 55 h 125"/>
                <a:gd name="T46" fmla="*/ 42 w 67"/>
                <a:gd name="T47" fmla="*/ 48 h 125"/>
                <a:gd name="T48" fmla="*/ 46 w 67"/>
                <a:gd name="T49" fmla="*/ 41 h 125"/>
                <a:gd name="T50" fmla="*/ 50 w 67"/>
                <a:gd name="T51" fmla="*/ 34 h 125"/>
                <a:gd name="T52" fmla="*/ 52 w 67"/>
                <a:gd name="T53" fmla="*/ 34 h 125"/>
                <a:gd name="T54" fmla="*/ 52 w 67"/>
                <a:gd name="T55" fmla="*/ 41 h 125"/>
                <a:gd name="T56" fmla="*/ 50 w 67"/>
                <a:gd name="T57" fmla="*/ 48 h 125"/>
                <a:gd name="T58" fmla="*/ 49 w 67"/>
                <a:gd name="T59" fmla="*/ 55 h 125"/>
                <a:gd name="T60" fmla="*/ 47 w 67"/>
                <a:gd name="T61" fmla="*/ 61 h 125"/>
                <a:gd name="T62" fmla="*/ 46 w 67"/>
                <a:gd name="T63" fmla="*/ 68 h 125"/>
                <a:gd name="T64" fmla="*/ 46 w 67"/>
                <a:gd name="T65" fmla="*/ 75 h 125"/>
                <a:gd name="T66" fmla="*/ 44 w 67"/>
                <a:gd name="T67" fmla="*/ 82 h 125"/>
                <a:gd name="T68" fmla="*/ 43 w 67"/>
                <a:gd name="T69" fmla="*/ 89 h 125"/>
                <a:gd name="T70" fmla="*/ 43 w 67"/>
                <a:gd name="T71" fmla="*/ 96 h 125"/>
                <a:gd name="T72" fmla="*/ 42 w 67"/>
                <a:gd name="T73" fmla="*/ 101 h 125"/>
                <a:gd name="T74" fmla="*/ 42 w 67"/>
                <a:gd name="T75" fmla="*/ 108 h 125"/>
                <a:gd name="T76" fmla="*/ 40 w 67"/>
                <a:gd name="T77" fmla="*/ 115 h 125"/>
                <a:gd name="T78" fmla="*/ 40 w 67"/>
                <a:gd name="T79" fmla="*/ 121 h 125"/>
                <a:gd name="T80" fmla="*/ 49 w 67"/>
                <a:gd name="T81" fmla="*/ 123 h 125"/>
                <a:gd name="T82" fmla="*/ 49 w 67"/>
                <a:gd name="T83" fmla="*/ 116 h 125"/>
                <a:gd name="T84" fmla="*/ 50 w 67"/>
                <a:gd name="T85" fmla="*/ 109 h 125"/>
                <a:gd name="T86" fmla="*/ 50 w 67"/>
                <a:gd name="T87" fmla="*/ 103 h 125"/>
                <a:gd name="T88" fmla="*/ 52 w 67"/>
                <a:gd name="T89" fmla="*/ 96 h 125"/>
                <a:gd name="T90" fmla="*/ 53 w 67"/>
                <a:gd name="T91" fmla="*/ 87 h 125"/>
                <a:gd name="T92" fmla="*/ 54 w 67"/>
                <a:gd name="T93" fmla="*/ 79 h 125"/>
                <a:gd name="T94" fmla="*/ 56 w 67"/>
                <a:gd name="T95" fmla="*/ 70 h 125"/>
                <a:gd name="T96" fmla="*/ 57 w 67"/>
                <a:gd name="T97" fmla="*/ 61 h 125"/>
                <a:gd name="T98" fmla="*/ 59 w 67"/>
                <a:gd name="T99" fmla="*/ 51 h 125"/>
                <a:gd name="T100" fmla="*/ 60 w 67"/>
                <a:gd name="T101" fmla="*/ 42 h 125"/>
                <a:gd name="T102" fmla="*/ 62 w 67"/>
                <a:gd name="T103" fmla="*/ 34 h 125"/>
                <a:gd name="T104" fmla="*/ 63 w 67"/>
                <a:gd name="T105" fmla="*/ 25 h 125"/>
                <a:gd name="T106" fmla="*/ 64 w 67"/>
                <a:gd name="T107" fmla="*/ 17 h 125"/>
                <a:gd name="T108" fmla="*/ 66 w 67"/>
                <a:gd name="T109" fmla="*/ 10 h 125"/>
                <a:gd name="T110" fmla="*/ 67 w 67"/>
                <a:gd name="T111"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125">
                  <a:moveTo>
                    <a:pt x="67" y="3"/>
                  </a:moveTo>
                  <a:lnTo>
                    <a:pt x="59" y="0"/>
                  </a:lnTo>
                  <a:lnTo>
                    <a:pt x="59" y="1"/>
                  </a:lnTo>
                  <a:lnTo>
                    <a:pt x="57" y="3"/>
                  </a:lnTo>
                  <a:lnTo>
                    <a:pt x="56" y="5"/>
                  </a:lnTo>
                  <a:lnTo>
                    <a:pt x="56" y="6"/>
                  </a:lnTo>
                  <a:lnTo>
                    <a:pt x="54" y="8"/>
                  </a:lnTo>
                  <a:lnTo>
                    <a:pt x="53" y="10"/>
                  </a:lnTo>
                  <a:lnTo>
                    <a:pt x="53" y="12"/>
                  </a:lnTo>
                  <a:lnTo>
                    <a:pt x="52" y="13"/>
                  </a:lnTo>
                  <a:lnTo>
                    <a:pt x="50" y="15"/>
                  </a:lnTo>
                  <a:lnTo>
                    <a:pt x="50" y="17"/>
                  </a:lnTo>
                  <a:lnTo>
                    <a:pt x="49" y="20"/>
                  </a:lnTo>
                  <a:lnTo>
                    <a:pt x="47" y="22"/>
                  </a:lnTo>
                  <a:lnTo>
                    <a:pt x="46" y="24"/>
                  </a:lnTo>
                  <a:lnTo>
                    <a:pt x="44" y="25"/>
                  </a:lnTo>
                  <a:lnTo>
                    <a:pt x="43" y="27"/>
                  </a:lnTo>
                  <a:lnTo>
                    <a:pt x="43" y="29"/>
                  </a:lnTo>
                  <a:lnTo>
                    <a:pt x="42" y="30"/>
                  </a:lnTo>
                  <a:lnTo>
                    <a:pt x="40" y="34"/>
                  </a:lnTo>
                  <a:lnTo>
                    <a:pt x="39" y="36"/>
                  </a:lnTo>
                  <a:lnTo>
                    <a:pt x="37" y="37"/>
                  </a:lnTo>
                  <a:lnTo>
                    <a:pt x="37" y="39"/>
                  </a:lnTo>
                  <a:lnTo>
                    <a:pt x="36" y="41"/>
                  </a:lnTo>
                  <a:lnTo>
                    <a:pt x="34" y="42"/>
                  </a:lnTo>
                  <a:lnTo>
                    <a:pt x="33" y="46"/>
                  </a:lnTo>
                  <a:lnTo>
                    <a:pt x="32" y="46"/>
                  </a:lnTo>
                  <a:lnTo>
                    <a:pt x="30" y="49"/>
                  </a:lnTo>
                  <a:lnTo>
                    <a:pt x="29" y="51"/>
                  </a:lnTo>
                  <a:lnTo>
                    <a:pt x="29" y="53"/>
                  </a:lnTo>
                  <a:lnTo>
                    <a:pt x="27" y="55"/>
                  </a:lnTo>
                  <a:lnTo>
                    <a:pt x="26" y="56"/>
                  </a:lnTo>
                  <a:lnTo>
                    <a:pt x="24" y="58"/>
                  </a:lnTo>
                  <a:lnTo>
                    <a:pt x="23" y="60"/>
                  </a:lnTo>
                  <a:lnTo>
                    <a:pt x="22" y="61"/>
                  </a:lnTo>
                  <a:lnTo>
                    <a:pt x="22" y="63"/>
                  </a:lnTo>
                  <a:lnTo>
                    <a:pt x="20" y="65"/>
                  </a:lnTo>
                  <a:lnTo>
                    <a:pt x="19" y="67"/>
                  </a:lnTo>
                  <a:lnTo>
                    <a:pt x="17" y="68"/>
                  </a:lnTo>
                  <a:lnTo>
                    <a:pt x="16" y="70"/>
                  </a:lnTo>
                  <a:lnTo>
                    <a:pt x="16" y="72"/>
                  </a:lnTo>
                  <a:lnTo>
                    <a:pt x="14" y="73"/>
                  </a:lnTo>
                  <a:lnTo>
                    <a:pt x="13" y="73"/>
                  </a:lnTo>
                  <a:lnTo>
                    <a:pt x="12" y="75"/>
                  </a:lnTo>
                  <a:lnTo>
                    <a:pt x="12" y="77"/>
                  </a:lnTo>
                  <a:lnTo>
                    <a:pt x="10" y="79"/>
                  </a:lnTo>
                  <a:lnTo>
                    <a:pt x="9" y="79"/>
                  </a:lnTo>
                  <a:lnTo>
                    <a:pt x="9" y="80"/>
                  </a:lnTo>
                  <a:lnTo>
                    <a:pt x="7" y="82"/>
                  </a:lnTo>
                  <a:lnTo>
                    <a:pt x="7" y="84"/>
                  </a:lnTo>
                  <a:lnTo>
                    <a:pt x="6" y="84"/>
                  </a:lnTo>
                  <a:lnTo>
                    <a:pt x="4" y="85"/>
                  </a:lnTo>
                  <a:lnTo>
                    <a:pt x="4" y="87"/>
                  </a:lnTo>
                  <a:lnTo>
                    <a:pt x="3" y="89"/>
                  </a:lnTo>
                  <a:lnTo>
                    <a:pt x="2" y="91"/>
                  </a:lnTo>
                  <a:lnTo>
                    <a:pt x="0" y="91"/>
                  </a:lnTo>
                  <a:lnTo>
                    <a:pt x="0" y="92"/>
                  </a:lnTo>
                  <a:lnTo>
                    <a:pt x="7" y="99"/>
                  </a:lnTo>
                  <a:lnTo>
                    <a:pt x="7" y="97"/>
                  </a:lnTo>
                  <a:lnTo>
                    <a:pt x="9" y="97"/>
                  </a:lnTo>
                  <a:lnTo>
                    <a:pt x="9" y="96"/>
                  </a:lnTo>
                  <a:lnTo>
                    <a:pt x="10" y="96"/>
                  </a:lnTo>
                  <a:lnTo>
                    <a:pt x="10" y="94"/>
                  </a:lnTo>
                  <a:lnTo>
                    <a:pt x="12" y="92"/>
                  </a:lnTo>
                  <a:lnTo>
                    <a:pt x="13" y="91"/>
                  </a:lnTo>
                  <a:lnTo>
                    <a:pt x="14" y="89"/>
                  </a:lnTo>
                  <a:lnTo>
                    <a:pt x="14" y="87"/>
                  </a:lnTo>
                  <a:lnTo>
                    <a:pt x="16" y="87"/>
                  </a:lnTo>
                  <a:lnTo>
                    <a:pt x="16" y="85"/>
                  </a:lnTo>
                  <a:lnTo>
                    <a:pt x="17" y="85"/>
                  </a:lnTo>
                  <a:lnTo>
                    <a:pt x="17" y="84"/>
                  </a:lnTo>
                  <a:lnTo>
                    <a:pt x="19" y="84"/>
                  </a:lnTo>
                  <a:lnTo>
                    <a:pt x="19" y="82"/>
                  </a:lnTo>
                  <a:lnTo>
                    <a:pt x="20" y="80"/>
                  </a:lnTo>
                  <a:lnTo>
                    <a:pt x="22" y="79"/>
                  </a:lnTo>
                  <a:lnTo>
                    <a:pt x="22" y="77"/>
                  </a:lnTo>
                  <a:lnTo>
                    <a:pt x="23" y="77"/>
                  </a:lnTo>
                  <a:lnTo>
                    <a:pt x="24" y="75"/>
                  </a:lnTo>
                  <a:lnTo>
                    <a:pt x="24" y="73"/>
                  </a:lnTo>
                  <a:lnTo>
                    <a:pt x="26" y="72"/>
                  </a:lnTo>
                  <a:lnTo>
                    <a:pt x="27" y="70"/>
                  </a:lnTo>
                  <a:lnTo>
                    <a:pt x="29" y="68"/>
                  </a:lnTo>
                  <a:lnTo>
                    <a:pt x="29" y="67"/>
                  </a:lnTo>
                  <a:lnTo>
                    <a:pt x="30" y="67"/>
                  </a:lnTo>
                  <a:lnTo>
                    <a:pt x="32" y="65"/>
                  </a:lnTo>
                  <a:lnTo>
                    <a:pt x="32" y="63"/>
                  </a:lnTo>
                  <a:lnTo>
                    <a:pt x="33" y="61"/>
                  </a:lnTo>
                  <a:lnTo>
                    <a:pt x="34" y="60"/>
                  </a:lnTo>
                  <a:lnTo>
                    <a:pt x="34" y="58"/>
                  </a:lnTo>
                  <a:lnTo>
                    <a:pt x="36" y="56"/>
                  </a:lnTo>
                  <a:lnTo>
                    <a:pt x="37" y="56"/>
                  </a:lnTo>
                  <a:lnTo>
                    <a:pt x="37" y="55"/>
                  </a:lnTo>
                  <a:lnTo>
                    <a:pt x="39" y="53"/>
                  </a:lnTo>
                  <a:lnTo>
                    <a:pt x="40" y="51"/>
                  </a:lnTo>
                  <a:lnTo>
                    <a:pt x="40" y="49"/>
                  </a:lnTo>
                  <a:lnTo>
                    <a:pt x="42" y="48"/>
                  </a:lnTo>
                  <a:lnTo>
                    <a:pt x="43" y="46"/>
                  </a:lnTo>
                  <a:lnTo>
                    <a:pt x="44" y="44"/>
                  </a:lnTo>
                  <a:lnTo>
                    <a:pt x="46" y="42"/>
                  </a:lnTo>
                  <a:lnTo>
                    <a:pt x="46" y="41"/>
                  </a:lnTo>
                  <a:lnTo>
                    <a:pt x="47" y="39"/>
                  </a:lnTo>
                  <a:lnTo>
                    <a:pt x="49" y="37"/>
                  </a:lnTo>
                  <a:lnTo>
                    <a:pt x="49" y="36"/>
                  </a:lnTo>
                  <a:lnTo>
                    <a:pt x="50" y="34"/>
                  </a:lnTo>
                  <a:lnTo>
                    <a:pt x="52" y="32"/>
                  </a:lnTo>
                  <a:lnTo>
                    <a:pt x="53" y="30"/>
                  </a:lnTo>
                  <a:lnTo>
                    <a:pt x="53" y="32"/>
                  </a:lnTo>
                  <a:lnTo>
                    <a:pt x="52" y="34"/>
                  </a:lnTo>
                  <a:lnTo>
                    <a:pt x="52" y="36"/>
                  </a:lnTo>
                  <a:lnTo>
                    <a:pt x="52" y="37"/>
                  </a:lnTo>
                  <a:lnTo>
                    <a:pt x="52" y="39"/>
                  </a:lnTo>
                  <a:lnTo>
                    <a:pt x="52" y="41"/>
                  </a:lnTo>
                  <a:lnTo>
                    <a:pt x="52" y="42"/>
                  </a:lnTo>
                  <a:lnTo>
                    <a:pt x="50" y="44"/>
                  </a:lnTo>
                  <a:lnTo>
                    <a:pt x="50" y="46"/>
                  </a:lnTo>
                  <a:lnTo>
                    <a:pt x="50" y="48"/>
                  </a:lnTo>
                  <a:lnTo>
                    <a:pt x="50" y="49"/>
                  </a:lnTo>
                  <a:lnTo>
                    <a:pt x="49" y="51"/>
                  </a:lnTo>
                  <a:lnTo>
                    <a:pt x="49" y="53"/>
                  </a:lnTo>
                  <a:lnTo>
                    <a:pt x="49" y="55"/>
                  </a:lnTo>
                  <a:lnTo>
                    <a:pt x="49" y="56"/>
                  </a:lnTo>
                  <a:lnTo>
                    <a:pt x="47" y="58"/>
                  </a:lnTo>
                  <a:lnTo>
                    <a:pt x="47" y="60"/>
                  </a:lnTo>
                  <a:lnTo>
                    <a:pt x="47" y="61"/>
                  </a:lnTo>
                  <a:lnTo>
                    <a:pt x="47" y="63"/>
                  </a:lnTo>
                  <a:lnTo>
                    <a:pt x="47" y="65"/>
                  </a:lnTo>
                  <a:lnTo>
                    <a:pt x="46" y="67"/>
                  </a:lnTo>
                  <a:lnTo>
                    <a:pt x="46" y="68"/>
                  </a:lnTo>
                  <a:lnTo>
                    <a:pt x="46" y="70"/>
                  </a:lnTo>
                  <a:lnTo>
                    <a:pt x="46" y="72"/>
                  </a:lnTo>
                  <a:lnTo>
                    <a:pt x="46" y="73"/>
                  </a:lnTo>
                  <a:lnTo>
                    <a:pt x="46" y="75"/>
                  </a:lnTo>
                  <a:lnTo>
                    <a:pt x="44" y="77"/>
                  </a:lnTo>
                  <a:lnTo>
                    <a:pt x="44" y="79"/>
                  </a:lnTo>
                  <a:lnTo>
                    <a:pt x="44" y="80"/>
                  </a:lnTo>
                  <a:lnTo>
                    <a:pt x="44" y="82"/>
                  </a:lnTo>
                  <a:lnTo>
                    <a:pt x="44" y="84"/>
                  </a:lnTo>
                  <a:lnTo>
                    <a:pt x="43" y="85"/>
                  </a:lnTo>
                  <a:lnTo>
                    <a:pt x="43" y="87"/>
                  </a:lnTo>
                  <a:lnTo>
                    <a:pt x="43" y="89"/>
                  </a:lnTo>
                  <a:lnTo>
                    <a:pt x="43" y="91"/>
                  </a:lnTo>
                  <a:lnTo>
                    <a:pt x="43" y="92"/>
                  </a:lnTo>
                  <a:lnTo>
                    <a:pt x="43" y="94"/>
                  </a:lnTo>
                  <a:lnTo>
                    <a:pt x="43" y="96"/>
                  </a:lnTo>
                  <a:lnTo>
                    <a:pt x="43" y="97"/>
                  </a:lnTo>
                  <a:lnTo>
                    <a:pt x="42" y="97"/>
                  </a:lnTo>
                  <a:lnTo>
                    <a:pt x="42" y="99"/>
                  </a:lnTo>
                  <a:lnTo>
                    <a:pt x="42" y="101"/>
                  </a:lnTo>
                  <a:lnTo>
                    <a:pt x="42" y="103"/>
                  </a:lnTo>
                  <a:lnTo>
                    <a:pt x="42" y="104"/>
                  </a:lnTo>
                  <a:lnTo>
                    <a:pt x="42" y="106"/>
                  </a:lnTo>
                  <a:lnTo>
                    <a:pt x="42" y="108"/>
                  </a:lnTo>
                  <a:lnTo>
                    <a:pt x="40" y="109"/>
                  </a:lnTo>
                  <a:lnTo>
                    <a:pt x="40" y="111"/>
                  </a:lnTo>
                  <a:lnTo>
                    <a:pt x="40" y="113"/>
                  </a:lnTo>
                  <a:lnTo>
                    <a:pt x="40" y="115"/>
                  </a:lnTo>
                  <a:lnTo>
                    <a:pt x="40" y="116"/>
                  </a:lnTo>
                  <a:lnTo>
                    <a:pt x="40" y="118"/>
                  </a:lnTo>
                  <a:lnTo>
                    <a:pt x="40" y="120"/>
                  </a:lnTo>
                  <a:lnTo>
                    <a:pt x="40" y="121"/>
                  </a:lnTo>
                  <a:lnTo>
                    <a:pt x="40" y="123"/>
                  </a:lnTo>
                  <a:lnTo>
                    <a:pt x="40" y="125"/>
                  </a:lnTo>
                  <a:lnTo>
                    <a:pt x="49" y="125"/>
                  </a:lnTo>
                  <a:lnTo>
                    <a:pt x="49" y="123"/>
                  </a:lnTo>
                  <a:lnTo>
                    <a:pt x="49" y="121"/>
                  </a:lnTo>
                  <a:lnTo>
                    <a:pt x="49" y="120"/>
                  </a:lnTo>
                  <a:lnTo>
                    <a:pt x="49" y="118"/>
                  </a:lnTo>
                  <a:lnTo>
                    <a:pt x="49" y="116"/>
                  </a:lnTo>
                  <a:lnTo>
                    <a:pt x="49" y="115"/>
                  </a:lnTo>
                  <a:lnTo>
                    <a:pt x="49" y="113"/>
                  </a:lnTo>
                  <a:lnTo>
                    <a:pt x="50" y="111"/>
                  </a:lnTo>
                  <a:lnTo>
                    <a:pt x="50" y="109"/>
                  </a:lnTo>
                  <a:lnTo>
                    <a:pt x="50" y="108"/>
                  </a:lnTo>
                  <a:lnTo>
                    <a:pt x="50" y="106"/>
                  </a:lnTo>
                  <a:lnTo>
                    <a:pt x="50" y="104"/>
                  </a:lnTo>
                  <a:lnTo>
                    <a:pt x="50" y="103"/>
                  </a:lnTo>
                  <a:lnTo>
                    <a:pt x="50" y="101"/>
                  </a:lnTo>
                  <a:lnTo>
                    <a:pt x="52" y="99"/>
                  </a:lnTo>
                  <a:lnTo>
                    <a:pt x="52" y="97"/>
                  </a:lnTo>
                  <a:lnTo>
                    <a:pt x="52" y="96"/>
                  </a:lnTo>
                  <a:lnTo>
                    <a:pt x="52" y="92"/>
                  </a:lnTo>
                  <a:lnTo>
                    <a:pt x="52" y="91"/>
                  </a:lnTo>
                  <a:lnTo>
                    <a:pt x="52" y="89"/>
                  </a:lnTo>
                  <a:lnTo>
                    <a:pt x="53" y="87"/>
                  </a:lnTo>
                  <a:lnTo>
                    <a:pt x="53" y="85"/>
                  </a:lnTo>
                  <a:lnTo>
                    <a:pt x="53" y="84"/>
                  </a:lnTo>
                  <a:lnTo>
                    <a:pt x="53" y="80"/>
                  </a:lnTo>
                  <a:lnTo>
                    <a:pt x="54" y="79"/>
                  </a:lnTo>
                  <a:lnTo>
                    <a:pt x="54" y="77"/>
                  </a:lnTo>
                  <a:lnTo>
                    <a:pt x="54" y="75"/>
                  </a:lnTo>
                  <a:lnTo>
                    <a:pt x="54" y="72"/>
                  </a:lnTo>
                  <a:lnTo>
                    <a:pt x="56" y="70"/>
                  </a:lnTo>
                  <a:lnTo>
                    <a:pt x="56" y="68"/>
                  </a:lnTo>
                  <a:lnTo>
                    <a:pt x="56" y="65"/>
                  </a:lnTo>
                  <a:lnTo>
                    <a:pt x="56" y="63"/>
                  </a:lnTo>
                  <a:lnTo>
                    <a:pt x="57" y="61"/>
                  </a:lnTo>
                  <a:lnTo>
                    <a:pt x="57" y="58"/>
                  </a:lnTo>
                  <a:lnTo>
                    <a:pt x="57" y="56"/>
                  </a:lnTo>
                  <a:lnTo>
                    <a:pt x="57" y="55"/>
                  </a:lnTo>
                  <a:lnTo>
                    <a:pt x="59" y="51"/>
                  </a:lnTo>
                  <a:lnTo>
                    <a:pt x="59" y="49"/>
                  </a:lnTo>
                  <a:lnTo>
                    <a:pt x="59" y="48"/>
                  </a:lnTo>
                  <a:lnTo>
                    <a:pt x="59" y="44"/>
                  </a:lnTo>
                  <a:lnTo>
                    <a:pt x="60" y="42"/>
                  </a:lnTo>
                  <a:lnTo>
                    <a:pt x="60" y="41"/>
                  </a:lnTo>
                  <a:lnTo>
                    <a:pt x="60" y="37"/>
                  </a:lnTo>
                  <a:lnTo>
                    <a:pt x="62" y="36"/>
                  </a:lnTo>
                  <a:lnTo>
                    <a:pt x="62" y="34"/>
                  </a:lnTo>
                  <a:lnTo>
                    <a:pt x="62" y="32"/>
                  </a:lnTo>
                  <a:lnTo>
                    <a:pt x="62" y="29"/>
                  </a:lnTo>
                  <a:lnTo>
                    <a:pt x="63" y="27"/>
                  </a:lnTo>
                  <a:lnTo>
                    <a:pt x="63" y="25"/>
                  </a:lnTo>
                  <a:lnTo>
                    <a:pt x="63" y="24"/>
                  </a:lnTo>
                  <a:lnTo>
                    <a:pt x="64" y="20"/>
                  </a:lnTo>
                  <a:lnTo>
                    <a:pt x="64" y="18"/>
                  </a:lnTo>
                  <a:lnTo>
                    <a:pt x="64" y="17"/>
                  </a:lnTo>
                  <a:lnTo>
                    <a:pt x="64" y="15"/>
                  </a:lnTo>
                  <a:lnTo>
                    <a:pt x="66" y="13"/>
                  </a:lnTo>
                  <a:lnTo>
                    <a:pt x="66" y="12"/>
                  </a:lnTo>
                  <a:lnTo>
                    <a:pt x="66" y="10"/>
                  </a:lnTo>
                  <a:lnTo>
                    <a:pt x="66" y="8"/>
                  </a:lnTo>
                  <a:lnTo>
                    <a:pt x="67" y="6"/>
                  </a:lnTo>
                  <a:lnTo>
                    <a:pt x="67" y="5"/>
                  </a:lnTo>
                  <a:lnTo>
                    <a:pt x="67" y="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1" name="Freeform 103"/>
            <p:cNvSpPr>
              <a:spLocks/>
            </p:cNvSpPr>
            <p:nvPr/>
          </p:nvSpPr>
          <p:spPr bwMode="auto">
            <a:xfrm>
              <a:off x="609" y="892"/>
              <a:ext cx="106" cy="69"/>
            </a:xfrm>
            <a:custGeom>
              <a:avLst/>
              <a:gdLst>
                <a:gd name="T0" fmla="*/ 85 w 106"/>
                <a:gd name="T1" fmla="*/ 9 h 69"/>
                <a:gd name="T2" fmla="*/ 78 w 106"/>
                <a:gd name="T3" fmla="*/ 10 h 69"/>
                <a:gd name="T4" fmla="*/ 71 w 106"/>
                <a:gd name="T5" fmla="*/ 12 h 69"/>
                <a:gd name="T6" fmla="*/ 62 w 106"/>
                <a:gd name="T7" fmla="*/ 14 h 69"/>
                <a:gd name="T8" fmla="*/ 55 w 106"/>
                <a:gd name="T9" fmla="*/ 15 h 69"/>
                <a:gd name="T10" fmla="*/ 48 w 106"/>
                <a:gd name="T11" fmla="*/ 15 h 69"/>
                <a:gd name="T12" fmla="*/ 40 w 106"/>
                <a:gd name="T13" fmla="*/ 17 h 69"/>
                <a:gd name="T14" fmla="*/ 33 w 106"/>
                <a:gd name="T15" fmla="*/ 17 h 69"/>
                <a:gd name="T16" fmla="*/ 26 w 106"/>
                <a:gd name="T17" fmla="*/ 19 h 69"/>
                <a:gd name="T18" fmla="*/ 20 w 106"/>
                <a:gd name="T19" fmla="*/ 19 h 69"/>
                <a:gd name="T20" fmla="*/ 15 w 106"/>
                <a:gd name="T21" fmla="*/ 19 h 69"/>
                <a:gd name="T22" fmla="*/ 9 w 106"/>
                <a:gd name="T23" fmla="*/ 21 h 69"/>
                <a:gd name="T24" fmla="*/ 2 w 106"/>
                <a:gd name="T25" fmla="*/ 21 h 69"/>
                <a:gd name="T26" fmla="*/ 3 w 106"/>
                <a:gd name="T27" fmla="*/ 31 h 69"/>
                <a:gd name="T28" fmla="*/ 9 w 106"/>
                <a:gd name="T29" fmla="*/ 29 h 69"/>
                <a:gd name="T30" fmla="*/ 15 w 106"/>
                <a:gd name="T31" fmla="*/ 29 h 69"/>
                <a:gd name="T32" fmla="*/ 20 w 106"/>
                <a:gd name="T33" fmla="*/ 29 h 69"/>
                <a:gd name="T34" fmla="*/ 26 w 106"/>
                <a:gd name="T35" fmla="*/ 29 h 69"/>
                <a:gd name="T36" fmla="*/ 32 w 106"/>
                <a:gd name="T37" fmla="*/ 27 h 69"/>
                <a:gd name="T38" fmla="*/ 38 w 106"/>
                <a:gd name="T39" fmla="*/ 27 h 69"/>
                <a:gd name="T40" fmla="*/ 45 w 106"/>
                <a:gd name="T41" fmla="*/ 26 h 69"/>
                <a:gd name="T42" fmla="*/ 50 w 106"/>
                <a:gd name="T43" fmla="*/ 26 h 69"/>
                <a:gd name="T44" fmla="*/ 58 w 106"/>
                <a:gd name="T45" fmla="*/ 24 h 69"/>
                <a:gd name="T46" fmla="*/ 63 w 106"/>
                <a:gd name="T47" fmla="*/ 24 h 69"/>
                <a:gd name="T48" fmla="*/ 71 w 106"/>
                <a:gd name="T49" fmla="*/ 22 h 69"/>
                <a:gd name="T50" fmla="*/ 73 w 106"/>
                <a:gd name="T51" fmla="*/ 22 h 69"/>
                <a:gd name="T52" fmla="*/ 68 w 106"/>
                <a:gd name="T53" fmla="*/ 27 h 69"/>
                <a:gd name="T54" fmla="*/ 62 w 106"/>
                <a:gd name="T55" fmla="*/ 33 h 69"/>
                <a:gd name="T56" fmla="*/ 58 w 106"/>
                <a:gd name="T57" fmla="*/ 36 h 69"/>
                <a:gd name="T58" fmla="*/ 53 w 106"/>
                <a:gd name="T59" fmla="*/ 38 h 69"/>
                <a:gd name="T60" fmla="*/ 49 w 106"/>
                <a:gd name="T61" fmla="*/ 41 h 69"/>
                <a:gd name="T62" fmla="*/ 43 w 106"/>
                <a:gd name="T63" fmla="*/ 45 h 69"/>
                <a:gd name="T64" fmla="*/ 40 w 106"/>
                <a:gd name="T65" fmla="*/ 48 h 69"/>
                <a:gd name="T66" fmla="*/ 35 w 106"/>
                <a:gd name="T67" fmla="*/ 50 h 69"/>
                <a:gd name="T68" fmla="*/ 29 w 106"/>
                <a:gd name="T69" fmla="*/ 53 h 69"/>
                <a:gd name="T70" fmla="*/ 25 w 106"/>
                <a:gd name="T71" fmla="*/ 55 h 69"/>
                <a:gd name="T72" fmla="*/ 20 w 106"/>
                <a:gd name="T73" fmla="*/ 57 h 69"/>
                <a:gd name="T74" fmla="*/ 15 w 106"/>
                <a:gd name="T75" fmla="*/ 58 h 69"/>
                <a:gd name="T76" fmla="*/ 22 w 106"/>
                <a:gd name="T77" fmla="*/ 67 h 69"/>
                <a:gd name="T78" fmla="*/ 29 w 106"/>
                <a:gd name="T79" fmla="*/ 64 h 69"/>
                <a:gd name="T80" fmla="*/ 36 w 106"/>
                <a:gd name="T81" fmla="*/ 60 h 69"/>
                <a:gd name="T82" fmla="*/ 42 w 106"/>
                <a:gd name="T83" fmla="*/ 57 h 69"/>
                <a:gd name="T84" fmla="*/ 49 w 106"/>
                <a:gd name="T85" fmla="*/ 53 h 69"/>
                <a:gd name="T86" fmla="*/ 56 w 106"/>
                <a:gd name="T87" fmla="*/ 48 h 69"/>
                <a:gd name="T88" fmla="*/ 62 w 106"/>
                <a:gd name="T89" fmla="*/ 45 h 69"/>
                <a:gd name="T90" fmla="*/ 68 w 106"/>
                <a:gd name="T91" fmla="*/ 39 h 69"/>
                <a:gd name="T92" fmla="*/ 73 w 106"/>
                <a:gd name="T93" fmla="*/ 34 h 69"/>
                <a:gd name="T94" fmla="*/ 78 w 106"/>
                <a:gd name="T95" fmla="*/ 31 h 69"/>
                <a:gd name="T96" fmla="*/ 82 w 106"/>
                <a:gd name="T97" fmla="*/ 27 h 69"/>
                <a:gd name="T98" fmla="*/ 86 w 106"/>
                <a:gd name="T99" fmla="*/ 24 h 69"/>
                <a:gd name="T100" fmla="*/ 91 w 106"/>
                <a:gd name="T101" fmla="*/ 17 h 69"/>
                <a:gd name="T102" fmla="*/ 106 w 106"/>
                <a:gd name="T10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69">
                  <a:moveTo>
                    <a:pt x="91" y="7"/>
                  </a:moveTo>
                  <a:lnTo>
                    <a:pt x="88" y="7"/>
                  </a:lnTo>
                  <a:lnTo>
                    <a:pt x="86" y="7"/>
                  </a:lnTo>
                  <a:lnTo>
                    <a:pt x="85" y="9"/>
                  </a:lnTo>
                  <a:lnTo>
                    <a:pt x="83" y="9"/>
                  </a:lnTo>
                  <a:lnTo>
                    <a:pt x="81" y="9"/>
                  </a:lnTo>
                  <a:lnTo>
                    <a:pt x="79" y="10"/>
                  </a:lnTo>
                  <a:lnTo>
                    <a:pt x="78" y="10"/>
                  </a:lnTo>
                  <a:lnTo>
                    <a:pt x="76" y="10"/>
                  </a:lnTo>
                  <a:lnTo>
                    <a:pt x="73" y="10"/>
                  </a:lnTo>
                  <a:lnTo>
                    <a:pt x="72" y="12"/>
                  </a:lnTo>
                  <a:lnTo>
                    <a:pt x="71" y="12"/>
                  </a:lnTo>
                  <a:lnTo>
                    <a:pt x="68" y="12"/>
                  </a:lnTo>
                  <a:lnTo>
                    <a:pt x="66" y="12"/>
                  </a:lnTo>
                  <a:lnTo>
                    <a:pt x="65" y="14"/>
                  </a:lnTo>
                  <a:lnTo>
                    <a:pt x="62" y="14"/>
                  </a:lnTo>
                  <a:lnTo>
                    <a:pt x="60" y="14"/>
                  </a:lnTo>
                  <a:lnTo>
                    <a:pt x="59" y="14"/>
                  </a:lnTo>
                  <a:lnTo>
                    <a:pt x="58" y="15"/>
                  </a:lnTo>
                  <a:lnTo>
                    <a:pt x="55" y="15"/>
                  </a:lnTo>
                  <a:lnTo>
                    <a:pt x="53" y="15"/>
                  </a:lnTo>
                  <a:lnTo>
                    <a:pt x="52" y="15"/>
                  </a:lnTo>
                  <a:lnTo>
                    <a:pt x="49" y="15"/>
                  </a:lnTo>
                  <a:lnTo>
                    <a:pt x="48" y="15"/>
                  </a:lnTo>
                  <a:lnTo>
                    <a:pt x="46" y="17"/>
                  </a:lnTo>
                  <a:lnTo>
                    <a:pt x="43" y="17"/>
                  </a:lnTo>
                  <a:lnTo>
                    <a:pt x="42" y="17"/>
                  </a:lnTo>
                  <a:lnTo>
                    <a:pt x="40" y="17"/>
                  </a:lnTo>
                  <a:lnTo>
                    <a:pt x="39" y="17"/>
                  </a:lnTo>
                  <a:lnTo>
                    <a:pt x="36" y="17"/>
                  </a:lnTo>
                  <a:lnTo>
                    <a:pt x="35" y="17"/>
                  </a:lnTo>
                  <a:lnTo>
                    <a:pt x="33" y="17"/>
                  </a:lnTo>
                  <a:lnTo>
                    <a:pt x="32" y="19"/>
                  </a:lnTo>
                  <a:lnTo>
                    <a:pt x="30" y="19"/>
                  </a:lnTo>
                  <a:lnTo>
                    <a:pt x="29" y="19"/>
                  </a:lnTo>
                  <a:lnTo>
                    <a:pt x="26" y="19"/>
                  </a:lnTo>
                  <a:lnTo>
                    <a:pt x="25" y="19"/>
                  </a:lnTo>
                  <a:lnTo>
                    <a:pt x="23" y="19"/>
                  </a:lnTo>
                  <a:lnTo>
                    <a:pt x="22" y="19"/>
                  </a:lnTo>
                  <a:lnTo>
                    <a:pt x="20" y="19"/>
                  </a:lnTo>
                  <a:lnTo>
                    <a:pt x="19" y="19"/>
                  </a:lnTo>
                  <a:lnTo>
                    <a:pt x="17" y="19"/>
                  </a:lnTo>
                  <a:lnTo>
                    <a:pt x="16" y="19"/>
                  </a:lnTo>
                  <a:lnTo>
                    <a:pt x="15" y="19"/>
                  </a:lnTo>
                  <a:lnTo>
                    <a:pt x="13" y="19"/>
                  </a:lnTo>
                  <a:lnTo>
                    <a:pt x="12" y="19"/>
                  </a:lnTo>
                  <a:lnTo>
                    <a:pt x="10" y="19"/>
                  </a:lnTo>
                  <a:lnTo>
                    <a:pt x="9" y="21"/>
                  </a:lnTo>
                  <a:lnTo>
                    <a:pt x="7" y="21"/>
                  </a:lnTo>
                  <a:lnTo>
                    <a:pt x="6" y="21"/>
                  </a:lnTo>
                  <a:lnTo>
                    <a:pt x="3" y="21"/>
                  </a:lnTo>
                  <a:lnTo>
                    <a:pt x="2" y="21"/>
                  </a:lnTo>
                  <a:lnTo>
                    <a:pt x="0" y="21"/>
                  </a:lnTo>
                  <a:lnTo>
                    <a:pt x="0" y="31"/>
                  </a:lnTo>
                  <a:lnTo>
                    <a:pt x="2" y="31"/>
                  </a:lnTo>
                  <a:lnTo>
                    <a:pt x="3" y="31"/>
                  </a:lnTo>
                  <a:lnTo>
                    <a:pt x="5" y="31"/>
                  </a:lnTo>
                  <a:lnTo>
                    <a:pt x="6" y="31"/>
                  </a:lnTo>
                  <a:lnTo>
                    <a:pt x="9" y="31"/>
                  </a:lnTo>
                  <a:lnTo>
                    <a:pt x="9" y="29"/>
                  </a:lnTo>
                  <a:lnTo>
                    <a:pt x="10" y="29"/>
                  </a:lnTo>
                  <a:lnTo>
                    <a:pt x="12" y="29"/>
                  </a:lnTo>
                  <a:lnTo>
                    <a:pt x="13" y="29"/>
                  </a:lnTo>
                  <a:lnTo>
                    <a:pt x="15" y="29"/>
                  </a:lnTo>
                  <a:lnTo>
                    <a:pt x="16" y="29"/>
                  </a:lnTo>
                  <a:lnTo>
                    <a:pt x="17" y="29"/>
                  </a:lnTo>
                  <a:lnTo>
                    <a:pt x="19" y="29"/>
                  </a:lnTo>
                  <a:lnTo>
                    <a:pt x="20" y="29"/>
                  </a:lnTo>
                  <a:lnTo>
                    <a:pt x="22" y="29"/>
                  </a:lnTo>
                  <a:lnTo>
                    <a:pt x="23" y="29"/>
                  </a:lnTo>
                  <a:lnTo>
                    <a:pt x="25" y="29"/>
                  </a:lnTo>
                  <a:lnTo>
                    <a:pt x="26" y="29"/>
                  </a:lnTo>
                  <a:lnTo>
                    <a:pt x="28" y="29"/>
                  </a:lnTo>
                  <a:lnTo>
                    <a:pt x="29" y="27"/>
                  </a:lnTo>
                  <a:lnTo>
                    <a:pt x="30" y="27"/>
                  </a:lnTo>
                  <a:lnTo>
                    <a:pt x="32" y="27"/>
                  </a:lnTo>
                  <a:lnTo>
                    <a:pt x="33" y="27"/>
                  </a:lnTo>
                  <a:lnTo>
                    <a:pt x="35" y="27"/>
                  </a:lnTo>
                  <a:lnTo>
                    <a:pt x="36" y="27"/>
                  </a:lnTo>
                  <a:lnTo>
                    <a:pt x="38" y="27"/>
                  </a:lnTo>
                  <a:lnTo>
                    <a:pt x="39" y="27"/>
                  </a:lnTo>
                  <a:lnTo>
                    <a:pt x="40" y="27"/>
                  </a:lnTo>
                  <a:lnTo>
                    <a:pt x="43" y="27"/>
                  </a:lnTo>
                  <a:lnTo>
                    <a:pt x="45" y="26"/>
                  </a:lnTo>
                  <a:lnTo>
                    <a:pt x="46" y="26"/>
                  </a:lnTo>
                  <a:lnTo>
                    <a:pt x="48" y="26"/>
                  </a:lnTo>
                  <a:lnTo>
                    <a:pt x="49" y="26"/>
                  </a:lnTo>
                  <a:lnTo>
                    <a:pt x="50" y="26"/>
                  </a:lnTo>
                  <a:lnTo>
                    <a:pt x="52" y="26"/>
                  </a:lnTo>
                  <a:lnTo>
                    <a:pt x="53" y="26"/>
                  </a:lnTo>
                  <a:lnTo>
                    <a:pt x="55" y="24"/>
                  </a:lnTo>
                  <a:lnTo>
                    <a:pt x="58" y="24"/>
                  </a:lnTo>
                  <a:lnTo>
                    <a:pt x="59" y="24"/>
                  </a:lnTo>
                  <a:lnTo>
                    <a:pt x="60" y="24"/>
                  </a:lnTo>
                  <a:lnTo>
                    <a:pt x="62" y="24"/>
                  </a:lnTo>
                  <a:lnTo>
                    <a:pt x="63" y="24"/>
                  </a:lnTo>
                  <a:lnTo>
                    <a:pt x="65" y="22"/>
                  </a:lnTo>
                  <a:lnTo>
                    <a:pt x="66" y="22"/>
                  </a:lnTo>
                  <a:lnTo>
                    <a:pt x="69" y="22"/>
                  </a:lnTo>
                  <a:lnTo>
                    <a:pt x="71" y="22"/>
                  </a:lnTo>
                  <a:lnTo>
                    <a:pt x="72" y="22"/>
                  </a:lnTo>
                  <a:lnTo>
                    <a:pt x="73" y="21"/>
                  </a:lnTo>
                  <a:lnTo>
                    <a:pt x="75" y="21"/>
                  </a:lnTo>
                  <a:lnTo>
                    <a:pt x="73" y="22"/>
                  </a:lnTo>
                  <a:lnTo>
                    <a:pt x="72" y="24"/>
                  </a:lnTo>
                  <a:lnTo>
                    <a:pt x="71" y="24"/>
                  </a:lnTo>
                  <a:lnTo>
                    <a:pt x="69" y="26"/>
                  </a:lnTo>
                  <a:lnTo>
                    <a:pt x="68" y="27"/>
                  </a:lnTo>
                  <a:lnTo>
                    <a:pt x="66" y="29"/>
                  </a:lnTo>
                  <a:lnTo>
                    <a:pt x="65" y="31"/>
                  </a:lnTo>
                  <a:lnTo>
                    <a:pt x="63" y="31"/>
                  </a:lnTo>
                  <a:lnTo>
                    <a:pt x="62" y="33"/>
                  </a:lnTo>
                  <a:lnTo>
                    <a:pt x="60" y="33"/>
                  </a:lnTo>
                  <a:lnTo>
                    <a:pt x="60" y="34"/>
                  </a:lnTo>
                  <a:lnTo>
                    <a:pt x="59" y="34"/>
                  </a:lnTo>
                  <a:lnTo>
                    <a:pt x="58" y="36"/>
                  </a:lnTo>
                  <a:lnTo>
                    <a:pt x="56" y="36"/>
                  </a:lnTo>
                  <a:lnTo>
                    <a:pt x="56" y="38"/>
                  </a:lnTo>
                  <a:lnTo>
                    <a:pt x="55" y="38"/>
                  </a:lnTo>
                  <a:lnTo>
                    <a:pt x="53" y="38"/>
                  </a:lnTo>
                  <a:lnTo>
                    <a:pt x="53" y="39"/>
                  </a:lnTo>
                  <a:lnTo>
                    <a:pt x="52" y="39"/>
                  </a:lnTo>
                  <a:lnTo>
                    <a:pt x="50" y="41"/>
                  </a:lnTo>
                  <a:lnTo>
                    <a:pt x="49" y="41"/>
                  </a:lnTo>
                  <a:lnTo>
                    <a:pt x="48" y="43"/>
                  </a:lnTo>
                  <a:lnTo>
                    <a:pt x="46" y="45"/>
                  </a:lnTo>
                  <a:lnTo>
                    <a:pt x="45" y="45"/>
                  </a:lnTo>
                  <a:lnTo>
                    <a:pt x="43" y="45"/>
                  </a:lnTo>
                  <a:lnTo>
                    <a:pt x="43" y="46"/>
                  </a:lnTo>
                  <a:lnTo>
                    <a:pt x="42" y="46"/>
                  </a:lnTo>
                  <a:lnTo>
                    <a:pt x="40" y="46"/>
                  </a:lnTo>
                  <a:lnTo>
                    <a:pt x="40" y="48"/>
                  </a:lnTo>
                  <a:lnTo>
                    <a:pt x="39" y="48"/>
                  </a:lnTo>
                  <a:lnTo>
                    <a:pt x="38" y="48"/>
                  </a:lnTo>
                  <a:lnTo>
                    <a:pt x="36" y="50"/>
                  </a:lnTo>
                  <a:lnTo>
                    <a:pt x="35" y="50"/>
                  </a:lnTo>
                  <a:lnTo>
                    <a:pt x="33" y="52"/>
                  </a:lnTo>
                  <a:lnTo>
                    <a:pt x="32" y="52"/>
                  </a:lnTo>
                  <a:lnTo>
                    <a:pt x="30" y="53"/>
                  </a:lnTo>
                  <a:lnTo>
                    <a:pt x="29" y="53"/>
                  </a:lnTo>
                  <a:lnTo>
                    <a:pt x="28" y="53"/>
                  </a:lnTo>
                  <a:lnTo>
                    <a:pt x="28" y="55"/>
                  </a:lnTo>
                  <a:lnTo>
                    <a:pt x="26" y="55"/>
                  </a:lnTo>
                  <a:lnTo>
                    <a:pt x="25" y="55"/>
                  </a:lnTo>
                  <a:lnTo>
                    <a:pt x="23" y="55"/>
                  </a:lnTo>
                  <a:lnTo>
                    <a:pt x="23" y="57"/>
                  </a:lnTo>
                  <a:lnTo>
                    <a:pt x="22" y="57"/>
                  </a:lnTo>
                  <a:lnTo>
                    <a:pt x="20" y="57"/>
                  </a:lnTo>
                  <a:lnTo>
                    <a:pt x="19" y="57"/>
                  </a:lnTo>
                  <a:lnTo>
                    <a:pt x="17" y="58"/>
                  </a:lnTo>
                  <a:lnTo>
                    <a:pt x="16" y="58"/>
                  </a:lnTo>
                  <a:lnTo>
                    <a:pt x="15" y="58"/>
                  </a:lnTo>
                  <a:lnTo>
                    <a:pt x="16" y="69"/>
                  </a:lnTo>
                  <a:lnTo>
                    <a:pt x="17" y="67"/>
                  </a:lnTo>
                  <a:lnTo>
                    <a:pt x="19" y="67"/>
                  </a:lnTo>
                  <a:lnTo>
                    <a:pt x="22" y="67"/>
                  </a:lnTo>
                  <a:lnTo>
                    <a:pt x="23" y="65"/>
                  </a:lnTo>
                  <a:lnTo>
                    <a:pt x="25" y="65"/>
                  </a:lnTo>
                  <a:lnTo>
                    <a:pt x="26" y="65"/>
                  </a:lnTo>
                  <a:lnTo>
                    <a:pt x="29" y="64"/>
                  </a:lnTo>
                  <a:lnTo>
                    <a:pt x="30" y="64"/>
                  </a:lnTo>
                  <a:lnTo>
                    <a:pt x="32" y="62"/>
                  </a:lnTo>
                  <a:lnTo>
                    <a:pt x="33" y="62"/>
                  </a:lnTo>
                  <a:lnTo>
                    <a:pt x="36" y="60"/>
                  </a:lnTo>
                  <a:lnTo>
                    <a:pt x="38" y="60"/>
                  </a:lnTo>
                  <a:lnTo>
                    <a:pt x="39" y="58"/>
                  </a:lnTo>
                  <a:lnTo>
                    <a:pt x="40" y="58"/>
                  </a:lnTo>
                  <a:lnTo>
                    <a:pt x="42" y="57"/>
                  </a:lnTo>
                  <a:lnTo>
                    <a:pt x="45" y="57"/>
                  </a:lnTo>
                  <a:lnTo>
                    <a:pt x="46" y="55"/>
                  </a:lnTo>
                  <a:lnTo>
                    <a:pt x="48" y="55"/>
                  </a:lnTo>
                  <a:lnTo>
                    <a:pt x="49" y="53"/>
                  </a:lnTo>
                  <a:lnTo>
                    <a:pt x="50" y="52"/>
                  </a:lnTo>
                  <a:lnTo>
                    <a:pt x="52" y="52"/>
                  </a:lnTo>
                  <a:lnTo>
                    <a:pt x="55" y="50"/>
                  </a:lnTo>
                  <a:lnTo>
                    <a:pt x="56" y="48"/>
                  </a:lnTo>
                  <a:lnTo>
                    <a:pt x="58" y="48"/>
                  </a:lnTo>
                  <a:lnTo>
                    <a:pt x="59" y="46"/>
                  </a:lnTo>
                  <a:lnTo>
                    <a:pt x="60" y="45"/>
                  </a:lnTo>
                  <a:lnTo>
                    <a:pt x="62" y="45"/>
                  </a:lnTo>
                  <a:lnTo>
                    <a:pt x="63" y="43"/>
                  </a:lnTo>
                  <a:lnTo>
                    <a:pt x="65" y="43"/>
                  </a:lnTo>
                  <a:lnTo>
                    <a:pt x="66" y="41"/>
                  </a:lnTo>
                  <a:lnTo>
                    <a:pt x="68" y="39"/>
                  </a:lnTo>
                  <a:lnTo>
                    <a:pt x="69" y="39"/>
                  </a:lnTo>
                  <a:lnTo>
                    <a:pt x="71" y="38"/>
                  </a:lnTo>
                  <a:lnTo>
                    <a:pt x="72" y="36"/>
                  </a:lnTo>
                  <a:lnTo>
                    <a:pt x="73" y="34"/>
                  </a:lnTo>
                  <a:lnTo>
                    <a:pt x="75" y="34"/>
                  </a:lnTo>
                  <a:lnTo>
                    <a:pt x="75" y="33"/>
                  </a:lnTo>
                  <a:lnTo>
                    <a:pt x="76" y="33"/>
                  </a:lnTo>
                  <a:lnTo>
                    <a:pt x="78" y="31"/>
                  </a:lnTo>
                  <a:lnTo>
                    <a:pt x="79" y="29"/>
                  </a:lnTo>
                  <a:lnTo>
                    <a:pt x="81" y="29"/>
                  </a:lnTo>
                  <a:lnTo>
                    <a:pt x="81" y="27"/>
                  </a:lnTo>
                  <a:lnTo>
                    <a:pt x="82" y="27"/>
                  </a:lnTo>
                  <a:lnTo>
                    <a:pt x="83" y="26"/>
                  </a:lnTo>
                  <a:lnTo>
                    <a:pt x="83" y="24"/>
                  </a:lnTo>
                  <a:lnTo>
                    <a:pt x="85" y="24"/>
                  </a:lnTo>
                  <a:lnTo>
                    <a:pt x="86" y="24"/>
                  </a:lnTo>
                  <a:lnTo>
                    <a:pt x="86" y="22"/>
                  </a:lnTo>
                  <a:lnTo>
                    <a:pt x="88" y="21"/>
                  </a:lnTo>
                  <a:lnTo>
                    <a:pt x="89" y="19"/>
                  </a:lnTo>
                  <a:lnTo>
                    <a:pt x="91" y="17"/>
                  </a:lnTo>
                  <a:lnTo>
                    <a:pt x="92" y="17"/>
                  </a:lnTo>
                  <a:lnTo>
                    <a:pt x="93" y="15"/>
                  </a:lnTo>
                  <a:lnTo>
                    <a:pt x="95" y="15"/>
                  </a:lnTo>
                  <a:lnTo>
                    <a:pt x="106" y="0"/>
                  </a:lnTo>
                  <a:lnTo>
                    <a:pt x="91" y="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2" name="Freeform 104"/>
            <p:cNvSpPr>
              <a:spLocks/>
            </p:cNvSpPr>
            <p:nvPr/>
          </p:nvSpPr>
          <p:spPr bwMode="auto">
            <a:xfrm>
              <a:off x="625" y="981"/>
              <a:ext cx="114" cy="55"/>
            </a:xfrm>
            <a:custGeom>
              <a:avLst/>
              <a:gdLst>
                <a:gd name="T0" fmla="*/ 103 w 114"/>
                <a:gd name="T1" fmla="*/ 38 h 55"/>
                <a:gd name="T2" fmla="*/ 97 w 114"/>
                <a:gd name="T3" fmla="*/ 35 h 55"/>
                <a:gd name="T4" fmla="*/ 90 w 114"/>
                <a:gd name="T5" fmla="*/ 31 h 55"/>
                <a:gd name="T6" fmla="*/ 83 w 114"/>
                <a:gd name="T7" fmla="*/ 29 h 55"/>
                <a:gd name="T8" fmla="*/ 76 w 114"/>
                <a:gd name="T9" fmla="*/ 26 h 55"/>
                <a:gd name="T10" fmla="*/ 67 w 114"/>
                <a:gd name="T11" fmla="*/ 23 h 55"/>
                <a:gd name="T12" fmla="*/ 59 w 114"/>
                <a:gd name="T13" fmla="*/ 19 h 55"/>
                <a:gd name="T14" fmla="*/ 50 w 114"/>
                <a:gd name="T15" fmla="*/ 16 h 55"/>
                <a:gd name="T16" fmla="*/ 40 w 114"/>
                <a:gd name="T17" fmla="*/ 12 h 55"/>
                <a:gd name="T18" fmla="*/ 33 w 114"/>
                <a:gd name="T19" fmla="*/ 11 h 55"/>
                <a:gd name="T20" fmla="*/ 24 w 114"/>
                <a:gd name="T21" fmla="*/ 7 h 55"/>
                <a:gd name="T22" fmla="*/ 19 w 114"/>
                <a:gd name="T23" fmla="*/ 5 h 55"/>
                <a:gd name="T24" fmla="*/ 12 w 114"/>
                <a:gd name="T25" fmla="*/ 4 h 55"/>
                <a:gd name="T26" fmla="*/ 7 w 114"/>
                <a:gd name="T27" fmla="*/ 2 h 55"/>
                <a:gd name="T28" fmla="*/ 0 w 114"/>
                <a:gd name="T29" fmla="*/ 11 h 55"/>
                <a:gd name="T30" fmla="*/ 4 w 114"/>
                <a:gd name="T31" fmla="*/ 12 h 55"/>
                <a:gd name="T32" fmla="*/ 10 w 114"/>
                <a:gd name="T33" fmla="*/ 12 h 55"/>
                <a:gd name="T34" fmla="*/ 16 w 114"/>
                <a:gd name="T35" fmla="*/ 14 h 55"/>
                <a:gd name="T36" fmla="*/ 22 w 114"/>
                <a:gd name="T37" fmla="*/ 17 h 55"/>
                <a:gd name="T38" fmla="*/ 27 w 114"/>
                <a:gd name="T39" fmla="*/ 19 h 55"/>
                <a:gd name="T40" fmla="*/ 34 w 114"/>
                <a:gd name="T41" fmla="*/ 21 h 55"/>
                <a:gd name="T42" fmla="*/ 42 w 114"/>
                <a:gd name="T43" fmla="*/ 24 h 55"/>
                <a:gd name="T44" fmla="*/ 49 w 114"/>
                <a:gd name="T45" fmla="*/ 26 h 55"/>
                <a:gd name="T46" fmla="*/ 57 w 114"/>
                <a:gd name="T47" fmla="*/ 29 h 55"/>
                <a:gd name="T48" fmla="*/ 64 w 114"/>
                <a:gd name="T49" fmla="*/ 31 h 55"/>
                <a:gd name="T50" fmla="*/ 72 w 114"/>
                <a:gd name="T51" fmla="*/ 35 h 55"/>
                <a:gd name="T52" fmla="*/ 79 w 114"/>
                <a:gd name="T53" fmla="*/ 38 h 55"/>
                <a:gd name="T54" fmla="*/ 84 w 114"/>
                <a:gd name="T55" fmla="*/ 40 h 55"/>
                <a:gd name="T56" fmla="*/ 90 w 114"/>
                <a:gd name="T57" fmla="*/ 43 h 55"/>
                <a:gd name="T58" fmla="*/ 84 w 114"/>
                <a:gd name="T59" fmla="*/ 43 h 55"/>
                <a:gd name="T60" fmla="*/ 79 w 114"/>
                <a:gd name="T61" fmla="*/ 43 h 55"/>
                <a:gd name="T62" fmla="*/ 73 w 114"/>
                <a:gd name="T63" fmla="*/ 43 h 55"/>
                <a:gd name="T64" fmla="*/ 67 w 114"/>
                <a:gd name="T65" fmla="*/ 45 h 55"/>
                <a:gd name="T66" fmla="*/ 62 w 114"/>
                <a:gd name="T67" fmla="*/ 45 h 55"/>
                <a:gd name="T68" fmla="*/ 56 w 114"/>
                <a:gd name="T69" fmla="*/ 45 h 55"/>
                <a:gd name="T70" fmla="*/ 50 w 114"/>
                <a:gd name="T71" fmla="*/ 45 h 55"/>
                <a:gd name="T72" fmla="*/ 44 w 114"/>
                <a:gd name="T73" fmla="*/ 45 h 55"/>
                <a:gd name="T74" fmla="*/ 39 w 114"/>
                <a:gd name="T75" fmla="*/ 45 h 55"/>
                <a:gd name="T76" fmla="*/ 33 w 114"/>
                <a:gd name="T77" fmla="*/ 45 h 55"/>
                <a:gd name="T78" fmla="*/ 27 w 114"/>
                <a:gd name="T79" fmla="*/ 45 h 55"/>
                <a:gd name="T80" fmla="*/ 22 w 114"/>
                <a:gd name="T81" fmla="*/ 45 h 55"/>
                <a:gd name="T82" fmla="*/ 14 w 114"/>
                <a:gd name="T83" fmla="*/ 45 h 55"/>
                <a:gd name="T84" fmla="*/ 9 w 114"/>
                <a:gd name="T85" fmla="*/ 45 h 55"/>
                <a:gd name="T86" fmla="*/ 3 w 114"/>
                <a:gd name="T87" fmla="*/ 45 h 55"/>
                <a:gd name="T88" fmla="*/ 3 w 114"/>
                <a:gd name="T89" fmla="*/ 55 h 55"/>
                <a:gd name="T90" fmla="*/ 9 w 114"/>
                <a:gd name="T91" fmla="*/ 55 h 55"/>
                <a:gd name="T92" fmla="*/ 17 w 114"/>
                <a:gd name="T93" fmla="*/ 55 h 55"/>
                <a:gd name="T94" fmla="*/ 23 w 114"/>
                <a:gd name="T95" fmla="*/ 55 h 55"/>
                <a:gd name="T96" fmla="*/ 29 w 114"/>
                <a:gd name="T97" fmla="*/ 55 h 55"/>
                <a:gd name="T98" fmla="*/ 34 w 114"/>
                <a:gd name="T99" fmla="*/ 55 h 55"/>
                <a:gd name="T100" fmla="*/ 40 w 114"/>
                <a:gd name="T101" fmla="*/ 55 h 55"/>
                <a:gd name="T102" fmla="*/ 46 w 114"/>
                <a:gd name="T103" fmla="*/ 55 h 55"/>
                <a:gd name="T104" fmla="*/ 53 w 114"/>
                <a:gd name="T105" fmla="*/ 55 h 55"/>
                <a:gd name="T106" fmla="*/ 59 w 114"/>
                <a:gd name="T107" fmla="*/ 53 h 55"/>
                <a:gd name="T108" fmla="*/ 64 w 114"/>
                <a:gd name="T109" fmla="*/ 53 h 55"/>
                <a:gd name="T110" fmla="*/ 70 w 114"/>
                <a:gd name="T111" fmla="*/ 53 h 55"/>
                <a:gd name="T112" fmla="*/ 76 w 114"/>
                <a:gd name="T113" fmla="*/ 53 h 55"/>
                <a:gd name="T114" fmla="*/ 83 w 114"/>
                <a:gd name="T115" fmla="*/ 53 h 55"/>
                <a:gd name="T116" fmla="*/ 89 w 114"/>
                <a:gd name="T117" fmla="*/ 52 h 55"/>
                <a:gd name="T118" fmla="*/ 94 w 114"/>
                <a:gd name="T119" fmla="*/ 52 h 55"/>
                <a:gd name="T120" fmla="*/ 99 w 114"/>
                <a:gd name="T121" fmla="*/ 50 h 55"/>
                <a:gd name="T122" fmla="*/ 104 w 114"/>
                <a:gd name="T123"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 h="55">
                  <a:moveTo>
                    <a:pt x="107" y="40"/>
                  </a:moveTo>
                  <a:lnTo>
                    <a:pt x="106" y="40"/>
                  </a:lnTo>
                  <a:lnTo>
                    <a:pt x="104" y="40"/>
                  </a:lnTo>
                  <a:lnTo>
                    <a:pt x="103" y="38"/>
                  </a:lnTo>
                  <a:lnTo>
                    <a:pt x="102" y="36"/>
                  </a:lnTo>
                  <a:lnTo>
                    <a:pt x="100" y="36"/>
                  </a:lnTo>
                  <a:lnTo>
                    <a:pt x="99" y="36"/>
                  </a:lnTo>
                  <a:lnTo>
                    <a:pt x="97" y="35"/>
                  </a:lnTo>
                  <a:lnTo>
                    <a:pt x="96" y="35"/>
                  </a:lnTo>
                  <a:lnTo>
                    <a:pt x="94" y="33"/>
                  </a:lnTo>
                  <a:lnTo>
                    <a:pt x="93" y="33"/>
                  </a:lnTo>
                  <a:lnTo>
                    <a:pt x="90" y="31"/>
                  </a:lnTo>
                  <a:lnTo>
                    <a:pt x="89" y="31"/>
                  </a:lnTo>
                  <a:lnTo>
                    <a:pt x="87" y="31"/>
                  </a:lnTo>
                  <a:lnTo>
                    <a:pt x="84" y="29"/>
                  </a:lnTo>
                  <a:lnTo>
                    <a:pt x="83" y="29"/>
                  </a:lnTo>
                  <a:lnTo>
                    <a:pt x="82" y="28"/>
                  </a:lnTo>
                  <a:lnTo>
                    <a:pt x="79" y="28"/>
                  </a:lnTo>
                  <a:lnTo>
                    <a:pt x="77" y="26"/>
                  </a:lnTo>
                  <a:lnTo>
                    <a:pt x="76" y="26"/>
                  </a:lnTo>
                  <a:lnTo>
                    <a:pt x="73" y="24"/>
                  </a:lnTo>
                  <a:lnTo>
                    <a:pt x="72" y="24"/>
                  </a:lnTo>
                  <a:lnTo>
                    <a:pt x="69" y="23"/>
                  </a:lnTo>
                  <a:lnTo>
                    <a:pt x="67" y="23"/>
                  </a:lnTo>
                  <a:lnTo>
                    <a:pt x="64" y="21"/>
                  </a:lnTo>
                  <a:lnTo>
                    <a:pt x="63" y="21"/>
                  </a:lnTo>
                  <a:lnTo>
                    <a:pt x="60" y="19"/>
                  </a:lnTo>
                  <a:lnTo>
                    <a:pt x="59" y="19"/>
                  </a:lnTo>
                  <a:lnTo>
                    <a:pt x="56" y="19"/>
                  </a:lnTo>
                  <a:lnTo>
                    <a:pt x="54" y="17"/>
                  </a:lnTo>
                  <a:lnTo>
                    <a:pt x="52" y="17"/>
                  </a:lnTo>
                  <a:lnTo>
                    <a:pt x="50" y="16"/>
                  </a:lnTo>
                  <a:lnTo>
                    <a:pt x="47" y="16"/>
                  </a:lnTo>
                  <a:lnTo>
                    <a:pt x="44" y="14"/>
                  </a:lnTo>
                  <a:lnTo>
                    <a:pt x="43" y="14"/>
                  </a:lnTo>
                  <a:lnTo>
                    <a:pt x="40" y="12"/>
                  </a:lnTo>
                  <a:lnTo>
                    <a:pt x="39" y="12"/>
                  </a:lnTo>
                  <a:lnTo>
                    <a:pt x="36" y="12"/>
                  </a:lnTo>
                  <a:lnTo>
                    <a:pt x="34" y="11"/>
                  </a:lnTo>
                  <a:lnTo>
                    <a:pt x="33" y="11"/>
                  </a:lnTo>
                  <a:lnTo>
                    <a:pt x="30" y="11"/>
                  </a:lnTo>
                  <a:lnTo>
                    <a:pt x="29" y="9"/>
                  </a:lnTo>
                  <a:lnTo>
                    <a:pt x="26" y="9"/>
                  </a:lnTo>
                  <a:lnTo>
                    <a:pt x="24" y="7"/>
                  </a:lnTo>
                  <a:lnTo>
                    <a:pt x="23" y="7"/>
                  </a:lnTo>
                  <a:lnTo>
                    <a:pt x="22" y="7"/>
                  </a:lnTo>
                  <a:lnTo>
                    <a:pt x="20" y="5"/>
                  </a:lnTo>
                  <a:lnTo>
                    <a:pt x="19" y="5"/>
                  </a:lnTo>
                  <a:lnTo>
                    <a:pt x="16" y="5"/>
                  </a:lnTo>
                  <a:lnTo>
                    <a:pt x="14" y="5"/>
                  </a:lnTo>
                  <a:lnTo>
                    <a:pt x="13" y="4"/>
                  </a:lnTo>
                  <a:lnTo>
                    <a:pt x="12" y="4"/>
                  </a:lnTo>
                  <a:lnTo>
                    <a:pt x="10" y="4"/>
                  </a:lnTo>
                  <a:lnTo>
                    <a:pt x="10" y="2"/>
                  </a:lnTo>
                  <a:lnTo>
                    <a:pt x="9" y="2"/>
                  </a:lnTo>
                  <a:lnTo>
                    <a:pt x="7" y="2"/>
                  </a:lnTo>
                  <a:lnTo>
                    <a:pt x="6" y="2"/>
                  </a:lnTo>
                  <a:lnTo>
                    <a:pt x="4" y="0"/>
                  </a:lnTo>
                  <a:lnTo>
                    <a:pt x="3" y="0"/>
                  </a:lnTo>
                  <a:lnTo>
                    <a:pt x="0" y="11"/>
                  </a:lnTo>
                  <a:lnTo>
                    <a:pt x="2" y="11"/>
                  </a:lnTo>
                  <a:lnTo>
                    <a:pt x="3" y="11"/>
                  </a:lnTo>
                  <a:lnTo>
                    <a:pt x="4" y="11"/>
                  </a:lnTo>
                  <a:lnTo>
                    <a:pt x="4" y="12"/>
                  </a:lnTo>
                  <a:lnTo>
                    <a:pt x="6" y="12"/>
                  </a:lnTo>
                  <a:lnTo>
                    <a:pt x="7" y="12"/>
                  </a:lnTo>
                  <a:lnTo>
                    <a:pt x="9" y="12"/>
                  </a:lnTo>
                  <a:lnTo>
                    <a:pt x="10" y="12"/>
                  </a:lnTo>
                  <a:lnTo>
                    <a:pt x="12" y="14"/>
                  </a:lnTo>
                  <a:lnTo>
                    <a:pt x="13" y="14"/>
                  </a:lnTo>
                  <a:lnTo>
                    <a:pt x="14" y="14"/>
                  </a:lnTo>
                  <a:lnTo>
                    <a:pt x="16" y="14"/>
                  </a:lnTo>
                  <a:lnTo>
                    <a:pt x="17" y="16"/>
                  </a:lnTo>
                  <a:lnTo>
                    <a:pt x="19" y="16"/>
                  </a:lnTo>
                  <a:lnTo>
                    <a:pt x="20" y="16"/>
                  </a:lnTo>
                  <a:lnTo>
                    <a:pt x="22" y="17"/>
                  </a:lnTo>
                  <a:lnTo>
                    <a:pt x="23" y="17"/>
                  </a:lnTo>
                  <a:lnTo>
                    <a:pt x="24" y="17"/>
                  </a:lnTo>
                  <a:lnTo>
                    <a:pt x="26" y="19"/>
                  </a:lnTo>
                  <a:lnTo>
                    <a:pt x="27" y="19"/>
                  </a:lnTo>
                  <a:lnTo>
                    <a:pt x="30" y="19"/>
                  </a:lnTo>
                  <a:lnTo>
                    <a:pt x="32" y="21"/>
                  </a:lnTo>
                  <a:lnTo>
                    <a:pt x="33" y="21"/>
                  </a:lnTo>
                  <a:lnTo>
                    <a:pt x="34" y="21"/>
                  </a:lnTo>
                  <a:lnTo>
                    <a:pt x="36" y="23"/>
                  </a:lnTo>
                  <a:lnTo>
                    <a:pt x="39" y="23"/>
                  </a:lnTo>
                  <a:lnTo>
                    <a:pt x="40" y="23"/>
                  </a:lnTo>
                  <a:lnTo>
                    <a:pt x="42" y="24"/>
                  </a:lnTo>
                  <a:lnTo>
                    <a:pt x="43" y="24"/>
                  </a:lnTo>
                  <a:lnTo>
                    <a:pt x="46" y="24"/>
                  </a:lnTo>
                  <a:lnTo>
                    <a:pt x="47" y="26"/>
                  </a:lnTo>
                  <a:lnTo>
                    <a:pt x="49" y="26"/>
                  </a:lnTo>
                  <a:lnTo>
                    <a:pt x="50" y="26"/>
                  </a:lnTo>
                  <a:lnTo>
                    <a:pt x="53" y="28"/>
                  </a:lnTo>
                  <a:lnTo>
                    <a:pt x="54" y="28"/>
                  </a:lnTo>
                  <a:lnTo>
                    <a:pt x="57" y="29"/>
                  </a:lnTo>
                  <a:lnTo>
                    <a:pt x="59" y="29"/>
                  </a:lnTo>
                  <a:lnTo>
                    <a:pt x="60" y="31"/>
                  </a:lnTo>
                  <a:lnTo>
                    <a:pt x="62" y="31"/>
                  </a:lnTo>
                  <a:lnTo>
                    <a:pt x="64" y="31"/>
                  </a:lnTo>
                  <a:lnTo>
                    <a:pt x="66" y="33"/>
                  </a:lnTo>
                  <a:lnTo>
                    <a:pt x="67" y="33"/>
                  </a:lnTo>
                  <a:lnTo>
                    <a:pt x="69" y="35"/>
                  </a:lnTo>
                  <a:lnTo>
                    <a:pt x="72" y="35"/>
                  </a:lnTo>
                  <a:lnTo>
                    <a:pt x="73" y="35"/>
                  </a:lnTo>
                  <a:lnTo>
                    <a:pt x="74" y="36"/>
                  </a:lnTo>
                  <a:lnTo>
                    <a:pt x="76" y="36"/>
                  </a:lnTo>
                  <a:lnTo>
                    <a:pt x="79" y="38"/>
                  </a:lnTo>
                  <a:lnTo>
                    <a:pt x="80" y="38"/>
                  </a:lnTo>
                  <a:lnTo>
                    <a:pt x="82" y="38"/>
                  </a:lnTo>
                  <a:lnTo>
                    <a:pt x="83" y="40"/>
                  </a:lnTo>
                  <a:lnTo>
                    <a:pt x="84" y="40"/>
                  </a:lnTo>
                  <a:lnTo>
                    <a:pt x="86" y="40"/>
                  </a:lnTo>
                  <a:lnTo>
                    <a:pt x="87" y="41"/>
                  </a:lnTo>
                  <a:lnTo>
                    <a:pt x="89" y="41"/>
                  </a:lnTo>
                  <a:lnTo>
                    <a:pt x="90" y="43"/>
                  </a:lnTo>
                  <a:lnTo>
                    <a:pt x="89" y="43"/>
                  </a:lnTo>
                  <a:lnTo>
                    <a:pt x="87" y="43"/>
                  </a:lnTo>
                  <a:lnTo>
                    <a:pt x="86" y="43"/>
                  </a:lnTo>
                  <a:lnTo>
                    <a:pt x="84" y="43"/>
                  </a:lnTo>
                  <a:lnTo>
                    <a:pt x="83" y="43"/>
                  </a:lnTo>
                  <a:lnTo>
                    <a:pt x="82" y="43"/>
                  </a:lnTo>
                  <a:lnTo>
                    <a:pt x="80" y="43"/>
                  </a:lnTo>
                  <a:lnTo>
                    <a:pt x="79" y="43"/>
                  </a:lnTo>
                  <a:lnTo>
                    <a:pt x="77" y="43"/>
                  </a:lnTo>
                  <a:lnTo>
                    <a:pt x="76" y="43"/>
                  </a:lnTo>
                  <a:lnTo>
                    <a:pt x="74" y="43"/>
                  </a:lnTo>
                  <a:lnTo>
                    <a:pt x="73" y="43"/>
                  </a:lnTo>
                  <a:lnTo>
                    <a:pt x="72" y="43"/>
                  </a:lnTo>
                  <a:lnTo>
                    <a:pt x="70" y="43"/>
                  </a:lnTo>
                  <a:lnTo>
                    <a:pt x="69" y="43"/>
                  </a:lnTo>
                  <a:lnTo>
                    <a:pt x="67" y="45"/>
                  </a:lnTo>
                  <a:lnTo>
                    <a:pt x="66" y="45"/>
                  </a:lnTo>
                  <a:lnTo>
                    <a:pt x="64" y="45"/>
                  </a:lnTo>
                  <a:lnTo>
                    <a:pt x="63" y="45"/>
                  </a:lnTo>
                  <a:lnTo>
                    <a:pt x="62" y="45"/>
                  </a:lnTo>
                  <a:lnTo>
                    <a:pt x="60" y="45"/>
                  </a:lnTo>
                  <a:lnTo>
                    <a:pt x="59" y="45"/>
                  </a:lnTo>
                  <a:lnTo>
                    <a:pt x="57" y="45"/>
                  </a:lnTo>
                  <a:lnTo>
                    <a:pt x="56" y="45"/>
                  </a:lnTo>
                  <a:lnTo>
                    <a:pt x="54" y="45"/>
                  </a:lnTo>
                  <a:lnTo>
                    <a:pt x="53" y="45"/>
                  </a:lnTo>
                  <a:lnTo>
                    <a:pt x="52" y="45"/>
                  </a:lnTo>
                  <a:lnTo>
                    <a:pt x="50" y="45"/>
                  </a:lnTo>
                  <a:lnTo>
                    <a:pt x="49" y="45"/>
                  </a:lnTo>
                  <a:lnTo>
                    <a:pt x="47" y="45"/>
                  </a:lnTo>
                  <a:lnTo>
                    <a:pt x="46" y="45"/>
                  </a:lnTo>
                  <a:lnTo>
                    <a:pt x="44" y="45"/>
                  </a:lnTo>
                  <a:lnTo>
                    <a:pt x="43" y="45"/>
                  </a:lnTo>
                  <a:lnTo>
                    <a:pt x="42" y="45"/>
                  </a:lnTo>
                  <a:lnTo>
                    <a:pt x="40" y="45"/>
                  </a:lnTo>
                  <a:lnTo>
                    <a:pt x="39" y="45"/>
                  </a:lnTo>
                  <a:lnTo>
                    <a:pt x="37" y="45"/>
                  </a:lnTo>
                  <a:lnTo>
                    <a:pt x="36" y="45"/>
                  </a:lnTo>
                  <a:lnTo>
                    <a:pt x="34" y="45"/>
                  </a:lnTo>
                  <a:lnTo>
                    <a:pt x="33" y="45"/>
                  </a:lnTo>
                  <a:lnTo>
                    <a:pt x="32" y="45"/>
                  </a:lnTo>
                  <a:lnTo>
                    <a:pt x="30" y="45"/>
                  </a:lnTo>
                  <a:lnTo>
                    <a:pt x="29" y="45"/>
                  </a:lnTo>
                  <a:lnTo>
                    <a:pt x="27" y="45"/>
                  </a:lnTo>
                  <a:lnTo>
                    <a:pt x="26" y="45"/>
                  </a:lnTo>
                  <a:lnTo>
                    <a:pt x="24" y="45"/>
                  </a:lnTo>
                  <a:lnTo>
                    <a:pt x="23" y="45"/>
                  </a:lnTo>
                  <a:lnTo>
                    <a:pt x="22" y="45"/>
                  </a:lnTo>
                  <a:lnTo>
                    <a:pt x="20" y="45"/>
                  </a:lnTo>
                  <a:lnTo>
                    <a:pt x="19" y="45"/>
                  </a:lnTo>
                  <a:lnTo>
                    <a:pt x="17" y="45"/>
                  </a:lnTo>
                  <a:lnTo>
                    <a:pt x="14" y="45"/>
                  </a:lnTo>
                  <a:lnTo>
                    <a:pt x="13" y="45"/>
                  </a:lnTo>
                  <a:lnTo>
                    <a:pt x="12" y="45"/>
                  </a:lnTo>
                  <a:lnTo>
                    <a:pt x="10" y="45"/>
                  </a:lnTo>
                  <a:lnTo>
                    <a:pt x="9" y="45"/>
                  </a:lnTo>
                  <a:lnTo>
                    <a:pt x="7" y="45"/>
                  </a:lnTo>
                  <a:lnTo>
                    <a:pt x="6" y="45"/>
                  </a:lnTo>
                  <a:lnTo>
                    <a:pt x="4" y="45"/>
                  </a:lnTo>
                  <a:lnTo>
                    <a:pt x="3" y="45"/>
                  </a:lnTo>
                  <a:lnTo>
                    <a:pt x="2" y="45"/>
                  </a:lnTo>
                  <a:lnTo>
                    <a:pt x="0" y="47"/>
                  </a:lnTo>
                  <a:lnTo>
                    <a:pt x="2" y="55"/>
                  </a:lnTo>
                  <a:lnTo>
                    <a:pt x="3" y="55"/>
                  </a:lnTo>
                  <a:lnTo>
                    <a:pt x="4" y="55"/>
                  </a:lnTo>
                  <a:lnTo>
                    <a:pt x="6" y="55"/>
                  </a:lnTo>
                  <a:lnTo>
                    <a:pt x="7" y="55"/>
                  </a:lnTo>
                  <a:lnTo>
                    <a:pt x="9" y="55"/>
                  </a:lnTo>
                  <a:lnTo>
                    <a:pt x="10" y="55"/>
                  </a:lnTo>
                  <a:lnTo>
                    <a:pt x="13" y="55"/>
                  </a:lnTo>
                  <a:lnTo>
                    <a:pt x="16" y="55"/>
                  </a:lnTo>
                  <a:lnTo>
                    <a:pt x="17" y="55"/>
                  </a:lnTo>
                  <a:lnTo>
                    <a:pt x="19" y="55"/>
                  </a:lnTo>
                  <a:lnTo>
                    <a:pt x="20" y="55"/>
                  </a:lnTo>
                  <a:lnTo>
                    <a:pt x="22" y="55"/>
                  </a:lnTo>
                  <a:lnTo>
                    <a:pt x="23" y="55"/>
                  </a:lnTo>
                  <a:lnTo>
                    <a:pt x="24" y="55"/>
                  </a:lnTo>
                  <a:lnTo>
                    <a:pt x="26" y="55"/>
                  </a:lnTo>
                  <a:lnTo>
                    <a:pt x="27" y="55"/>
                  </a:lnTo>
                  <a:lnTo>
                    <a:pt x="29" y="55"/>
                  </a:lnTo>
                  <a:lnTo>
                    <a:pt x="30" y="55"/>
                  </a:lnTo>
                  <a:lnTo>
                    <a:pt x="32" y="55"/>
                  </a:lnTo>
                  <a:lnTo>
                    <a:pt x="33" y="55"/>
                  </a:lnTo>
                  <a:lnTo>
                    <a:pt x="34" y="55"/>
                  </a:lnTo>
                  <a:lnTo>
                    <a:pt x="36" y="55"/>
                  </a:lnTo>
                  <a:lnTo>
                    <a:pt x="37" y="55"/>
                  </a:lnTo>
                  <a:lnTo>
                    <a:pt x="39" y="55"/>
                  </a:lnTo>
                  <a:lnTo>
                    <a:pt x="40" y="55"/>
                  </a:lnTo>
                  <a:lnTo>
                    <a:pt x="42" y="55"/>
                  </a:lnTo>
                  <a:lnTo>
                    <a:pt x="43" y="55"/>
                  </a:lnTo>
                  <a:lnTo>
                    <a:pt x="44" y="55"/>
                  </a:lnTo>
                  <a:lnTo>
                    <a:pt x="46" y="55"/>
                  </a:lnTo>
                  <a:lnTo>
                    <a:pt x="49" y="55"/>
                  </a:lnTo>
                  <a:lnTo>
                    <a:pt x="50" y="55"/>
                  </a:lnTo>
                  <a:lnTo>
                    <a:pt x="52" y="55"/>
                  </a:lnTo>
                  <a:lnTo>
                    <a:pt x="53" y="55"/>
                  </a:lnTo>
                  <a:lnTo>
                    <a:pt x="54" y="53"/>
                  </a:lnTo>
                  <a:lnTo>
                    <a:pt x="56" y="53"/>
                  </a:lnTo>
                  <a:lnTo>
                    <a:pt x="57" y="53"/>
                  </a:lnTo>
                  <a:lnTo>
                    <a:pt x="59" y="53"/>
                  </a:lnTo>
                  <a:lnTo>
                    <a:pt x="60" y="53"/>
                  </a:lnTo>
                  <a:lnTo>
                    <a:pt x="62" y="53"/>
                  </a:lnTo>
                  <a:lnTo>
                    <a:pt x="63" y="53"/>
                  </a:lnTo>
                  <a:lnTo>
                    <a:pt x="64" y="53"/>
                  </a:lnTo>
                  <a:lnTo>
                    <a:pt x="66" y="53"/>
                  </a:lnTo>
                  <a:lnTo>
                    <a:pt x="67" y="53"/>
                  </a:lnTo>
                  <a:lnTo>
                    <a:pt x="69" y="53"/>
                  </a:lnTo>
                  <a:lnTo>
                    <a:pt x="70" y="53"/>
                  </a:lnTo>
                  <a:lnTo>
                    <a:pt x="72" y="53"/>
                  </a:lnTo>
                  <a:lnTo>
                    <a:pt x="73" y="53"/>
                  </a:lnTo>
                  <a:lnTo>
                    <a:pt x="74" y="53"/>
                  </a:lnTo>
                  <a:lnTo>
                    <a:pt x="76" y="53"/>
                  </a:lnTo>
                  <a:lnTo>
                    <a:pt x="79" y="53"/>
                  </a:lnTo>
                  <a:lnTo>
                    <a:pt x="80" y="53"/>
                  </a:lnTo>
                  <a:lnTo>
                    <a:pt x="82" y="53"/>
                  </a:lnTo>
                  <a:lnTo>
                    <a:pt x="83" y="53"/>
                  </a:lnTo>
                  <a:lnTo>
                    <a:pt x="84" y="53"/>
                  </a:lnTo>
                  <a:lnTo>
                    <a:pt x="86" y="52"/>
                  </a:lnTo>
                  <a:lnTo>
                    <a:pt x="87" y="52"/>
                  </a:lnTo>
                  <a:lnTo>
                    <a:pt x="89" y="52"/>
                  </a:lnTo>
                  <a:lnTo>
                    <a:pt x="90" y="52"/>
                  </a:lnTo>
                  <a:lnTo>
                    <a:pt x="92" y="52"/>
                  </a:lnTo>
                  <a:lnTo>
                    <a:pt x="93" y="52"/>
                  </a:lnTo>
                  <a:lnTo>
                    <a:pt x="94" y="52"/>
                  </a:lnTo>
                  <a:lnTo>
                    <a:pt x="96" y="52"/>
                  </a:lnTo>
                  <a:lnTo>
                    <a:pt x="97" y="52"/>
                  </a:lnTo>
                  <a:lnTo>
                    <a:pt x="99" y="52"/>
                  </a:lnTo>
                  <a:lnTo>
                    <a:pt x="99" y="50"/>
                  </a:lnTo>
                  <a:lnTo>
                    <a:pt x="100" y="50"/>
                  </a:lnTo>
                  <a:lnTo>
                    <a:pt x="102" y="50"/>
                  </a:lnTo>
                  <a:lnTo>
                    <a:pt x="103" y="50"/>
                  </a:lnTo>
                  <a:lnTo>
                    <a:pt x="104" y="50"/>
                  </a:lnTo>
                  <a:lnTo>
                    <a:pt x="106" y="50"/>
                  </a:lnTo>
                  <a:lnTo>
                    <a:pt x="114" y="47"/>
                  </a:lnTo>
                  <a:lnTo>
                    <a:pt x="107" y="4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3" name="Freeform 105"/>
            <p:cNvSpPr>
              <a:spLocks/>
            </p:cNvSpPr>
            <p:nvPr/>
          </p:nvSpPr>
          <p:spPr bwMode="auto">
            <a:xfrm>
              <a:off x="481" y="725"/>
              <a:ext cx="47" cy="134"/>
            </a:xfrm>
            <a:custGeom>
              <a:avLst/>
              <a:gdLst>
                <a:gd name="T0" fmla="*/ 45 w 47"/>
                <a:gd name="T1" fmla="*/ 124 h 134"/>
                <a:gd name="T2" fmla="*/ 44 w 47"/>
                <a:gd name="T3" fmla="*/ 117 h 134"/>
                <a:gd name="T4" fmla="*/ 43 w 47"/>
                <a:gd name="T5" fmla="*/ 110 h 134"/>
                <a:gd name="T6" fmla="*/ 41 w 47"/>
                <a:gd name="T7" fmla="*/ 103 h 134"/>
                <a:gd name="T8" fmla="*/ 40 w 47"/>
                <a:gd name="T9" fmla="*/ 96 h 134"/>
                <a:gd name="T10" fmla="*/ 38 w 47"/>
                <a:gd name="T11" fmla="*/ 88 h 134"/>
                <a:gd name="T12" fmla="*/ 35 w 47"/>
                <a:gd name="T13" fmla="*/ 79 h 134"/>
                <a:gd name="T14" fmla="*/ 33 w 47"/>
                <a:gd name="T15" fmla="*/ 71 h 134"/>
                <a:gd name="T16" fmla="*/ 31 w 47"/>
                <a:gd name="T17" fmla="*/ 62 h 134"/>
                <a:gd name="T18" fmla="*/ 30 w 47"/>
                <a:gd name="T19" fmla="*/ 53 h 134"/>
                <a:gd name="T20" fmla="*/ 27 w 47"/>
                <a:gd name="T21" fmla="*/ 45 h 134"/>
                <a:gd name="T22" fmla="*/ 25 w 47"/>
                <a:gd name="T23" fmla="*/ 36 h 134"/>
                <a:gd name="T24" fmla="*/ 24 w 47"/>
                <a:gd name="T25" fmla="*/ 29 h 134"/>
                <a:gd name="T26" fmla="*/ 23 w 47"/>
                <a:gd name="T27" fmla="*/ 22 h 134"/>
                <a:gd name="T28" fmla="*/ 13 w 47"/>
                <a:gd name="T29" fmla="*/ 26 h 134"/>
                <a:gd name="T30" fmla="*/ 11 w 47"/>
                <a:gd name="T31" fmla="*/ 33 h 134"/>
                <a:gd name="T32" fmla="*/ 10 w 47"/>
                <a:gd name="T33" fmla="*/ 38 h 134"/>
                <a:gd name="T34" fmla="*/ 10 w 47"/>
                <a:gd name="T35" fmla="*/ 45 h 134"/>
                <a:gd name="T36" fmla="*/ 8 w 47"/>
                <a:gd name="T37" fmla="*/ 53 h 134"/>
                <a:gd name="T38" fmla="*/ 7 w 47"/>
                <a:gd name="T39" fmla="*/ 60 h 134"/>
                <a:gd name="T40" fmla="*/ 5 w 47"/>
                <a:gd name="T41" fmla="*/ 69 h 134"/>
                <a:gd name="T42" fmla="*/ 4 w 47"/>
                <a:gd name="T43" fmla="*/ 77 h 134"/>
                <a:gd name="T44" fmla="*/ 3 w 47"/>
                <a:gd name="T45" fmla="*/ 88 h 134"/>
                <a:gd name="T46" fmla="*/ 1 w 47"/>
                <a:gd name="T47" fmla="*/ 96 h 134"/>
                <a:gd name="T48" fmla="*/ 1 w 47"/>
                <a:gd name="T49" fmla="*/ 105 h 134"/>
                <a:gd name="T50" fmla="*/ 0 w 47"/>
                <a:gd name="T51" fmla="*/ 115 h 134"/>
                <a:gd name="T52" fmla="*/ 0 w 47"/>
                <a:gd name="T53" fmla="*/ 124 h 134"/>
                <a:gd name="T54" fmla="*/ 0 w 47"/>
                <a:gd name="T55" fmla="*/ 132 h 134"/>
                <a:gd name="T56" fmla="*/ 8 w 47"/>
                <a:gd name="T57" fmla="*/ 131 h 134"/>
                <a:gd name="T58" fmla="*/ 8 w 47"/>
                <a:gd name="T59" fmla="*/ 124 h 134"/>
                <a:gd name="T60" fmla="*/ 8 w 47"/>
                <a:gd name="T61" fmla="*/ 117 h 134"/>
                <a:gd name="T62" fmla="*/ 10 w 47"/>
                <a:gd name="T63" fmla="*/ 110 h 134"/>
                <a:gd name="T64" fmla="*/ 10 w 47"/>
                <a:gd name="T65" fmla="*/ 103 h 134"/>
                <a:gd name="T66" fmla="*/ 11 w 47"/>
                <a:gd name="T67" fmla="*/ 98 h 134"/>
                <a:gd name="T68" fmla="*/ 11 w 47"/>
                <a:gd name="T69" fmla="*/ 91 h 134"/>
                <a:gd name="T70" fmla="*/ 13 w 47"/>
                <a:gd name="T71" fmla="*/ 84 h 134"/>
                <a:gd name="T72" fmla="*/ 13 w 47"/>
                <a:gd name="T73" fmla="*/ 77 h 134"/>
                <a:gd name="T74" fmla="*/ 14 w 47"/>
                <a:gd name="T75" fmla="*/ 71 h 134"/>
                <a:gd name="T76" fmla="*/ 15 w 47"/>
                <a:gd name="T77" fmla="*/ 64 h 134"/>
                <a:gd name="T78" fmla="*/ 17 w 47"/>
                <a:gd name="T79" fmla="*/ 57 h 134"/>
                <a:gd name="T80" fmla="*/ 17 w 47"/>
                <a:gd name="T81" fmla="*/ 50 h 134"/>
                <a:gd name="T82" fmla="*/ 18 w 47"/>
                <a:gd name="T83" fmla="*/ 46 h 134"/>
                <a:gd name="T84" fmla="*/ 20 w 47"/>
                <a:gd name="T85" fmla="*/ 53 h 134"/>
                <a:gd name="T86" fmla="*/ 23 w 47"/>
                <a:gd name="T87" fmla="*/ 62 h 134"/>
                <a:gd name="T88" fmla="*/ 24 w 47"/>
                <a:gd name="T89" fmla="*/ 69 h 134"/>
                <a:gd name="T90" fmla="*/ 25 w 47"/>
                <a:gd name="T91" fmla="*/ 76 h 134"/>
                <a:gd name="T92" fmla="*/ 27 w 47"/>
                <a:gd name="T93" fmla="*/ 83 h 134"/>
                <a:gd name="T94" fmla="*/ 28 w 47"/>
                <a:gd name="T95" fmla="*/ 89 h 134"/>
                <a:gd name="T96" fmla="*/ 30 w 47"/>
                <a:gd name="T97" fmla="*/ 96 h 134"/>
                <a:gd name="T98" fmla="*/ 31 w 47"/>
                <a:gd name="T99" fmla="*/ 103 h 134"/>
                <a:gd name="T100" fmla="*/ 34 w 47"/>
                <a:gd name="T101" fmla="*/ 110 h 134"/>
                <a:gd name="T102" fmla="*/ 35 w 47"/>
                <a:gd name="T103" fmla="*/ 115 h 134"/>
                <a:gd name="T104" fmla="*/ 37 w 47"/>
                <a:gd name="T105" fmla="*/ 122 h 134"/>
                <a:gd name="T106" fmla="*/ 38 w 47"/>
                <a:gd name="T107" fmla="*/ 1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134">
                  <a:moveTo>
                    <a:pt x="47" y="129"/>
                  </a:moveTo>
                  <a:lnTo>
                    <a:pt x="47" y="127"/>
                  </a:lnTo>
                  <a:lnTo>
                    <a:pt x="47" y="126"/>
                  </a:lnTo>
                  <a:lnTo>
                    <a:pt x="45" y="124"/>
                  </a:lnTo>
                  <a:lnTo>
                    <a:pt x="45" y="122"/>
                  </a:lnTo>
                  <a:lnTo>
                    <a:pt x="45" y="120"/>
                  </a:lnTo>
                  <a:lnTo>
                    <a:pt x="44" y="119"/>
                  </a:lnTo>
                  <a:lnTo>
                    <a:pt x="44" y="117"/>
                  </a:lnTo>
                  <a:lnTo>
                    <a:pt x="44" y="115"/>
                  </a:lnTo>
                  <a:lnTo>
                    <a:pt x="44" y="114"/>
                  </a:lnTo>
                  <a:lnTo>
                    <a:pt x="43" y="112"/>
                  </a:lnTo>
                  <a:lnTo>
                    <a:pt x="43" y="110"/>
                  </a:lnTo>
                  <a:lnTo>
                    <a:pt x="43" y="108"/>
                  </a:lnTo>
                  <a:lnTo>
                    <a:pt x="43" y="107"/>
                  </a:lnTo>
                  <a:lnTo>
                    <a:pt x="41" y="105"/>
                  </a:lnTo>
                  <a:lnTo>
                    <a:pt x="41" y="103"/>
                  </a:lnTo>
                  <a:lnTo>
                    <a:pt x="41" y="101"/>
                  </a:lnTo>
                  <a:lnTo>
                    <a:pt x="40" y="100"/>
                  </a:lnTo>
                  <a:lnTo>
                    <a:pt x="40" y="98"/>
                  </a:lnTo>
                  <a:lnTo>
                    <a:pt x="40" y="96"/>
                  </a:lnTo>
                  <a:lnTo>
                    <a:pt x="38" y="95"/>
                  </a:lnTo>
                  <a:lnTo>
                    <a:pt x="38" y="91"/>
                  </a:lnTo>
                  <a:lnTo>
                    <a:pt x="38" y="89"/>
                  </a:lnTo>
                  <a:lnTo>
                    <a:pt x="38" y="88"/>
                  </a:lnTo>
                  <a:lnTo>
                    <a:pt x="37" y="86"/>
                  </a:lnTo>
                  <a:lnTo>
                    <a:pt x="37" y="84"/>
                  </a:lnTo>
                  <a:lnTo>
                    <a:pt x="35" y="83"/>
                  </a:lnTo>
                  <a:lnTo>
                    <a:pt x="35" y="79"/>
                  </a:lnTo>
                  <a:lnTo>
                    <a:pt x="34" y="77"/>
                  </a:lnTo>
                  <a:lnTo>
                    <a:pt x="34" y="76"/>
                  </a:lnTo>
                  <a:lnTo>
                    <a:pt x="34" y="72"/>
                  </a:lnTo>
                  <a:lnTo>
                    <a:pt x="33" y="71"/>
                  </a:lnTo>
                  <a:lnTo>
                    <a:pt x="33" y="69"/>
                  </a:lnTo>
                  <a:lnTo>
                    <a:pt x="33" y="65"/>
                  </a:lnTo>
                  <a:lnTo>
                    <a:pt x="31" y="64"/>
                  </a:lnTo>
                  <a:lnTo>
                    <a:pt x="31" y="62"/>
                  </a:lnTo>
                  <a:lnTo>
                    <a:pt x="31" y="60"/>
                  </a:lnTo>
                  <a:lnTo>
                    <a:pt x="30" y="58"/>
                  </a:lnTo>
                  <a:lnTo>
                    <a:pt x="30" y="55"/>
                  </a:lnTo>
                  <a:lnTo>
                    <a:pt x="30" y="53"/>
                  </a:lnTo>
                  <a:lnTo>
                    <a:pt x="28" y="52"/>
                  </a:lnTo>
                  <a:lnTo>
                    <a:pt x="28" y="48"/>
                  </a:lnTo>
                  <a:lnTo>
                    <a:pt x="28" y="46"/>
                  </a:lnTo>
                  <a:lnTo>
                    <a:pt x="27" y="45"/>
                  </a:lnTo>
                  <a:lnTo>
                    <a:pt x="27" y="43"/>
                  </a:lnTo>
                  <a:lnTo>
                    <a:pt x="27" y="41"/>
                  </a:lnTo>
                  <a:lnTo>
                    <a:pt x="25" y="38"/>
                  </a:lnTo>
                  <a:lnTo>
                    <a:pt x="25" y="36"/>
                  </a:lnTo>
                  <a:lnTo>
                    <a:pt x="25" y="34"/>
                  </a:lnTo>
                  <a:lnTo>
                    <a:pt x="25" y="33"/>
                  </a:lnTo>
                  <a:lnTo>
                    <a:pt x="24" y="31"/>
                  </a:lnTo>
                  <a:lnTo>
                    <a:pt x="24" y="29"/>
                  </a:lnTo>
                  <a:lnTo>
                    <a:pt x="24" y="27"/>
                  </a:lnTo>
                  <a:lnTo>
                    <a:pt x="23" y="26"/>
                  </a:lnTo>
                  <a:lnTo>
                    <a:pt x="23" y="24"/>
                  </a:lnTo>
                  <a:lnTo>
                    <a:pt x="23" y="22"/>
                  </a:lnTo>
                  <a:lnTo>
                    <a:pt x="18" y="0"/>
                  </a:lnTo>
                  <a:lnTo>
                    <a:pt x="14" y="22"/>
                  </a:lnTo>
                  <a:lnTo>
                    <a:pt x="14" y="24"/>
                  </a:lnTo>
                  <a:lnTo>
                    <a:pt x="13" y="26"/>
                  </a:lnTo>
                  <a:lnTo>
                    <a:pt x="13" y="27"/>
                  </a:lnTo>
                  <a:lnTo>
                    <a:pt x="13" y="29"/>
                  </a:lnTo>
                  <a:lnTo>
                    <a:pt x="11" y="31"/>
                  </a:lnTo>
                  <a:lnTo>
                    <a:pt x="11" y="33"/>
                  </a:lnTo>
                  <a:lnTo>
                    <a:pt x="11" y="34"/>
                  </a:lnTo>
                  <a:lnTo>
                    <a:pt x="11" y="36"/>
                  </a:lnTo>
                  <a:lnTo>
                    <a:pt x="11" y="38"/>
                  </a:lnTo>
                  <a:lnTo>
                    <a:pt x="10" y="38"/>
                  </a:lnTo>
                  <a:lnTo>
                    <a:pt x="10" y="40"/>
                  </a:lnTo>
                  <a:lnTo>
                    <a:pt x="10" y="41"/>
                  </a:lnTo>
                  <a:lnTo>
                    <a:pt x="10" y="43"/>
                  </a:lnTo>
                  <a:lnTo>
                    <a:pt x="10" y="45"/>
                  </a:lnTo>
                  <a:lnTo>
                    <a:pt x="8" y="46"/>
                  </a:lnTo>
                  <a:lnTo>
                    <a:pt x="8" y="48"/>
                  </a:lnTo>
                  <a:lnTo>
                    <a:pt x="8" y="50"/>
                  </a:lnTo>
                  <a:lnTo>
                    <a:pt x="8" y="53"/>
                  </a:lnTo>
                  <a:lnTo>
                    <a:pt x="7" y="55"/>
                  </a:lnTo>
                  <a:lnTo>
                    <a:pt x="7" y="57"/>
                  </a:lnTo>
                  <a:lnTo>
                    <a:pt x="7" y="58"/>
                  </a:lnTo>
                  <a:lnTo>
                    <a:pt x="7" y="60"/>
                  </a:lnTo>
                  <a:lnTo>
                    <a:pt x="7" y="64"/>
                  </a:lnTo>
                  <a:lnTo>
                    <a:pt x="5" y="65"/>
                  </a:lnTo>
                  <a:lnTo>
                    <a:pt x="5" y="67"/>
                  </a:lnTo>
                  <a:lnTo>
                    <a:pt x="5" y="69"/>
                  </a:lnTo>
                  <a:lnTo>
                    <a:pt x="5" y="71"/>
                  </a:lnTo>
                  <a:lnTo>
                    <a:pt x="4" y="74"/>
                  </a:lnTo>
                  <a:lnTo>
                    <a:pt x="4" y="76"/>
                  </a:lnTo>
                  <a:lnTo>
                    <a:pt x="4" y="77"/>
                  </a:lnTo>
                  <a:lnTo>
                    <a:pt x="4" y="81"/>
                  </a:lnTo>
                  <a:lnTo>
                    <a:pt x="3" y="83"/>
                  </a:lnTo>
                  <a:lnTo>
                    <a:pt x="3" y="84"/>
                  </a:lnTo>
                  <a:lnTo>
                    <a:pt x="3" y="88"/>
                  </a:lnTo>
                  <a:lnTo>
                    <a:pt x="3" y="89"/>
                  </a:lnTo>
                  <a:lnTo>
                    <a:pt x="3" y="91"/>
                  </a:lnTo>
                  <a:lnTo>
                    <a:pt x="1" y="95"/>
                  </a:lnTo>
                  <a:lnTo>
                    <a:pt x="1" y="96"/>
                  </a:lnTo>
                  <a:lnTo>
                    <a:pt x="1" y="100"/>
                  </a:lnTo>
                  <a:lnTo>
                    <a:pt x="1" y="101"/>
                  </a:lnTo>
                  <a:lnTo>
                    <a:pt x="1" y="103"/>
                  </a:lnTo>
                  <a:lnTo>
                    <a:pt x="1" y="105"/>
                  </a:lnTo>
                  <a:lnTo>
                    <a:pt x="0" y="108"/>
                  </a:lnTo>
                  <a:lnTo>
                    <a:pt x="0" y="110"/>
                  </a:lnTo>
                  <a:lnTo>
                    <a:pt x="0" y="112"/>
                  </a:lnTo>
                  <a:lnTo>
                    <a:pt x="0" y="115"/>
                  </a:lnTo>
                  <a:lnTo>
                    <a:pt x="0" y="117"/>
                  </a:lnTo>
                  <a:lnTo>
                    <a:pt x="0" y="119"/>
                  </a:lnTo>
                  <a:lnTo>
                    <a:pt x="0" y="122"/>
                  </a:lnTo>
                  <a:lnTo>
                    <a:pt x="0" y="124"/>
                  </a:lnTo>
                  <a:lnTo>
                    <a:pt x="0" y="126"/>
                  </a:lnTo>
                  <a:lnTo>
                    <a:pt x="0" y="127"/>
                  </a:lnTo>
                  <a:lnTo>
                    <a:pt x="0" y="129"/>
                  </a:lnTo>
                  <a:lnTo>
                    <a:pt x="0" y="132"/>
                  </a:lnTo>
                  <a:lnTo>
                    <a:pt x="0" y="134"/>
                  </a:lnTo>
                  <a:lnTo>
                    <a:pt x="8" y="134"/>
                  </a:lnTo>
                  <a:lnTo>
                    <a:pt x="8" y="132"/>
                  </a:lnTo>
                  <a:lnTo>
                    <a:pt x="8" y="131"/>
                  </a:lnTo>
                  <a:lnTo>
                    <a:pt x="8" y="129"/>
                  </a:lnTo>
                  <a:lnTo>
                    <a:pt x="8" y="127"/>
                  </a:lnTo>
                  <a:lnTo>
                    <a:pt x="8" y="126"/>
                  </a:lnTo>
                  <a:lnTo>
                    <a:pt x="8" y="124"/>
                  </a:lnTo>
                  <a:lnTo>
                    <a:pt x="8" y="122"/>
                  </a:lnTo>
                  <a:lnTo>
                    <a:pt x="8" y="120"/>
                  </a:lnTo>
                  <a:lnTo>
                    <a:pt x="8" y="119"/>
                  </a:lnTo>
                  <a:lnTo>
                    <a:pt x="8" y="117"/>
                  </a:lnTo>
                  <a:lnTo>
                    <a:pt x="8" y="115"/>
                  </a:lnTo>
                  <a:lnTo>
                    <a:pt x="10" y="114"/>
                  </a:lnTo>
                  <a:lnTo>
                    <a:pt x="10" y="112"/>
                  </a:lnTo>
                  <a:lnTo>
                    <a:pt x="10" y="110"/>
                  </a:lnTo>
                  <a:lnTo>
                    <a:pt x="10" y="108"/>
                  </a:lnTo>
                  <a:lnTo>
                    <a:pt x="10" y="107"/>
                  </a:lnTo>
                  <a:lnTo>
                    <a:pt x="10" y="105"/>
                  </a:lnTo>
                  <a:lnTo>
                    <a:pt x="10" y="103"/>
                  </a:lnTo>
                  <a:lnTo>
                    <a:pt x="10" y="101"/>
                  </a:lnTo>
                  <a:lnTo>
                    <a:pt x="10" y="100"/>
                  </a:lnTo>
                  <a:lnTo>
                    <a:pt x="10" y="98"/>
                  </a:lnTo>
                  <a:lnTo>
                    <a:pt x="11" y="98"/>
                  </a:lnTo>
                  <a:lnTo>
                    <a:pt x="11" y="96"/>
                  </a:lnTo>
                  <a:lnTo>
                    <a:pt x="11" y="95"/>
                  </a:lnTo>
                  <a:lnTo>
                    <a:pt x="11" y="93"/>
                  </a:lnTo>
                  <a:lnTo>
                    <a:pt x="11" y="91"/>
                  </a:lnTo>
                  <a:lnTo>
                    <a:pt x="11" y="89"/>
                  </a:lnTo>
                  <a:lnTo>
                    <a:pt x="11" y="88"/>
                  </a:lnTo>
                  <a:lnTo>
                    <a:pt x="13" y="86"/>
                  </a:lnTo>
                  <a:lnTo>
                    <a:pt x="13" y="84"/>
                  </a:lnTo>
                  <a:lnTo>
                    <a:pt x="13" y="83"/>
                  </a:lnTo>
                  <a:lnTo>
                    <a:pt x="13" y="81"/>
                  </a:lnTo>
                  <a:lnTo>
                    <a:pt x="13" y="79"/>
                  </a:lnTo>
                  <a:lnTo>
                    <a:pt x="13" y="77"/>
                  </a:lnTo>
                  <a:lnTo>
                    <a:pt x="14" y="76"/>
                  </a:lnTo>
                  <a:lnTo>
                    <a:pt x="14" y="74"/>
                  </a:lnTo>
                  <a:lnTo>
                    <a:pt x="14" y="72"/>
                  </a:lnTo>
                  <a:lnTo>
                    <a:pt x="14" y="71"/>
                  </a:lnTo>
                  <a:lnTo>
                    <a:pt x="14" y="69"/>
                  </a:lnTo>
                  <a:lnTo>
                    <a:pt x="14" y="67"/>
                  </a:lnTo>
                  <a:lnTo>
                    <a:pt x="15" y="65"/>
                  </a:lnTo>
                  <a:lnTo>
                    <a:pt x="15" y="64"/>
                  </a:lnTo>
                  <a:lnTo>
                    <a:pt x="15" y="62"/>
                  </a:lnTo>
                  <a:lnTo>
                    <a:pt x="15" y="60"/>
                  </a:lnTo>
                  <a:lnTo>
                    <a:pt x="15" y="58"/>
                  </a:lnTo>
                  <a:lnTo>
                    <a:pt x="17" y="57"/>
                  </a:lnTo>
                  <a:lnTo>
                    <a:pt x="17" y="55"/>
                  </a:lnTo>
                  <a:lnTo>
                    <a:pt x="17" y="53"/>
                  </a:lnTo>
                  <a:lnTo>
                    <a:pt x="17" y="52"/>
                  </a:lnTo>
                  <a:lnTo>
                    <a:pt x="17" y="50"/>
                  </a:lnTo>
                  <a:lnTo>
                    <a:pt x="18" y="48"/>
                  </a:lnTo>
                  <a:lnTo>
                    <a:pt x="18" y="46"/>
                  </a:lnTo>
                  <a:lnTo>
                    <a:pt x="18" y="45"/>
                  </a:lnTo>
                  <a:lnTo>
                    <a:pt x="18" y="46"/>
                  </a:lnTo>
                  <a:lnTo>
                    <a:pt x="20" y="48"/>
                  </a:lnTo>
                  <a:lnTo>
                    <a:pt x="20" y="50"/>
                  </a:lnTo>
                  <a:lnTo>
                    <a:pt x="20" y="52"/>
                  </a:lnTo>
                  <a:lnTo>
                    <a:pt x="20" y="53"/>
                  </a:lnTo>
                  <a:lnTo>
                    <a:pt x="21" y="55"/>
                  </a:lnTo>
                  <a:lnTo>
                    <a:pt x="21" y="57"/>
                  </a:lnTo>
                  <a:lnTo>
                    <a:pt x="21" y="60"/>
                  </a:lnTo>
                  <a:lnTo>
                    <a:pt x="23" y="62"/>
                  </a:lnTo>
                  <a:lnTo>
                    <a:pt x="23" y="64"/>
                  </a:lnTo>
                  <a:lnTo>
                    <a:pt x="23" y="65"/>
                  </a:lnTo>
                  <a:lnTo>
                    <a:pt x="23" y="67"/>
                  </a:lnTo>
                  <a:lnTo>
                    <a:pt x="24" y="69"/>
                  </a:lnTo>
                  <a:lnTo>
                    <a:pt x="24" y="71"/>
                  </a:lnTo>
                  <a:lnTo>
                    <a:pt x="24" y="72"/>
                  </a:lnTo>
                  <a:lnTo>
                    <a:pt x="25" y="74"/>
                  </a:lnTo>
                  <a:lnTo>
                    <a:pt x="25" y="76"/>
                  </a:lnTo>
                  <a:lnTo>
                    <a:pt x="25" y="77"/>
                  </a:lnTo>
                  <a:lnTo>
                    <a:pt x="27" y="79"/>
                  </a:lnTo>
                  <a:lnTo>
                    <a:pt x="27" y="81"/>
                  </a:lnTo>
                  <a:lnTo>
                    <a:pt x="27" y="83"/>
                  </a:lnTo>
                  <a:lnTo>
                    <a:pt x="27" y="84"/>
                  </a:lnTo>
                  <a:lnTo>
                    <a:pt x="28" y="86"/>
                  </a:lnTo>
                  <a:lnTo>
                    <a:pt x="28" y="88"/>
                  </a:lnTo>
                  <a:lnTo>
                    <a:pt x="28" y="89"/>
                  </a:lnTo>
                  <a:lnTo>
                    <a:pt x="30" y="91"/>
                  </a:lnTo>
                  <a:lnTo>
                    <a:pt x="30" y="93"/>
                  </a:lnTo>
                  <a:lnTo>
                    <a:pt x="30" y="95"/>
                  </a:lnTo>
                  <a:lnTo>
                    <a:pt x="30" y="96"/>
                  </a:lnTo>
                  <a:lnTo>
                    <a:pt x="31" y="98"/>
                  </a:lnTo>
                  <a:lnTo>
                    <a:pt x="31" y="100"/>
                  </a:lnTo>
                  <a:lnTo>
                    <a:pt x="31" y="101"/>
                  </a:lnTo>
                  <a:lnTo>
                    <a:pt x="31" y="103"/>
                  </a:lnTo>
                  <a:lnTo>
                    <a:pt x="33" y="105"/>
                  </a:lnTo>
                  <a:lnTo>
                    <a:pt x="33" y="107"/>
                  </a:lnTo>
                  <a:lnTo>
                    <a:pt x="33" y="108"/>
                  </a:lnTo>
                  <a:lnTo>
                    <a:pt x="34" y="110"/>
                  </a:lnTo>
                  <a:lnTo>
                    <a:pt x="34" y="112"/>
                  </a:lnTo>
                  <a:lnTo>
                    <a:pt x="34" y="114"/>
                  </a:lnTo>
                  <a:lnTo>
                    <a:pt x="34" y="115"/>
                  </a:lnTo>
                  <a:lnTo>
                    <a:pt x="35" y="115"/>
                  </a:lnTo>
                  <a:lnTo>
                    <a:pt x="35" y="117"/>
                  </a:lnTo>
                  <a:lnTo>
                    <a:pt x="35" y="119"/>
                  </a:lnTo>
                  <a:lnTo>
                    <a:pt x="35" y="120"/>
                  </a:lnTo>
                  <a:lnTo>
                    <a:pt x="37" y="122"/>
                  </a:lnTo>
                  <a:lnTo>
                    <a:pt x="37" y="124"/>
                  </a:lnTo>
                  <a:lnTo>
                    <a:pt x="37" y="126"/>
                  </a:lnTo>
                  <a:lnTo>
                    <a:pt x="38" y="127"/>
                  </a:lnTo>
                  <a:lnTo>
                    <a:pt x="38" y="129"/>
                  </a:lnTo>
                  <a:lnTo>
                    <a:pt x="38" y="131"/>
                  </a:lnTo>
                  <a:lnTo>
                    <a:pt x="47" y="1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4" name="Freeform 106"/>
            <p:cNvSpPr>
              <a:spLocks/>
            </p:cNvSpPr>
            <p:nvPr/>
          </p:nvSpPr>
          <p:spPr bwMode="auto">
            <a:xfrm>
              <a:off x="632" y="816"/>
              <a:ext cx="50" cy="55"/>
            </a:xfrm>
            <a:custGeom>
              <a:avLst/>
              <a:gdLst>
                <a:gd name="T0" fmla="*/ 49 w 50"/>
                <a:gd name="T1" fmla="*/ 0 h 55"/>
                <a:gd name="T2" fmla="*/ 46 w 50"/>
                <a:gd name="T3" fmla="*/ 0 h 55"/>
                <a:gd name="T4" fmla="*/ 43 w 50"/>
                <a:gd name="T5" fmla="*/ 2 h 55"/>
                <a:gd name="T6" fmla="*/ 40 w 50"/>
                <a:gd name="T7" fmla="*/ 3 h 55"/>
                <a:gd name="T8" fmla="*/ 37 w 50"/>
                <a:gd name="T9" fmla="*/ 3 h 55"/>
                <a:gd name="T10" fmla="*/ 34 w 50"/>
                <a:gd name="T11" fmla="*/ 7 h 55"/>
                <a:gd name="T12" fmla="*/ 32 w 50"/>
                <a:gd name="T13" fmla="*/ 7 h 55"/>
                <a:gd name="T14" fmla="*/ 29 w 50"/>
                <a:gd name="T15" fmla="*/ 10 h 55"/>
                <a:gd name="T16" fmla="*/ 26 w 50"/>
                <a:gd name="T17" fmla="*/ 12 h 55"/>
                <a:gd name="T18" fmla="*/ 23 w 50"/>
                <a:gd name="T19" fmla="*/ 15 h 55"/>
                <a:gd name="T20" fmla="*/ 20 w 50"/>
                <a:gd name="T21" fmla="*/ 17 h 55"/>
                <a:gd name="T22" fmla="*/ 19 w 50"/>
                <a:gd name="T23" fmla="*/ 19 h 55"/>
                <a:gd name="T24" fmla="*/ 16 w 50"/>
                <a:gd name="T25" fmla="*/ 22 h 55"/>
                <a:gd name="T26" fmla="*/ 15 w 50"/>
                <a:gd name="T27" fmla="*/ 24 h 55"/>
                <a:gd name="T28" fmla="*/ 13 w 50"/>
                <a:gd name="T29" fmla="*/ 27 h 55"/>
                <a:gd name="T30" fmla="*/ 10 w 50"/>
                <a:gd name="T31" fmla="*/ 29 h 55"/>
                <a:gd name="T32" fmla="*/ 9 w 50"/>
                <a:gd name="T33" fmla="*/ 33 h 55"/>
                <a:gd name="T34" fmla="*/ 6 w 50"/>
                <a:gd name="T35" fmla="*/ 36 h 55"/>
                <a:gd name="T36" fmla="*/ 5 w 50"/>
                <a:gd name="T37" fmla="*/ 41 h 55"/>
                <a:gd name="T38" fmla="*/ 3 w 50"/>
                <a:gd name="T39" fmla="*/ 45 h 55"/>
                <a:gd name="T40" fmla="*/ 2 w 50"/>
                <a:gd name="T41" fmla="*/ 46 h 55"/>
                <a:gd name="T42" fmla="*/ 0 w 50"/>
                <a:gd name="T43" fmla="*/ 50 h 55"/>
                <a:gd name="T44" fmla="*/ 7 w 50"/>
                <a:gd name="T45" fmla="*/ 53 h 55"/>
                <a:gd name="T46" fmla="*/ 10 w 50"/>
                <a:gd name="T47" fmla="*/ 50 h 55"/>
                <a:gd name="T48" fmla="*/ 12 w 50"/>
                <a:gd name="T49" fmla="*/ 48 h 55"/>
                <a:gd name="T50" fmla="*/ 13 w 50"/>
                <a:gd name="T51" fmla="*/ 45 h 55"/>
                <a:gd name="T52" fmla="*/ 15 w 50"/>
                <a:gd name="T53" fmla="*/ 41 h 55"/>
                <a:gd name="T54" fmla="*/ 17 w 50"/>
                <a:gd name="T55" fmla="*/ 38 h 55"/>
                <a:gd name="T56" fmla="*/ 20 w 50"/>
                <a:gd name="T57" fmla="*/ 34 h 55"/>
                <a:gd name="T58" fmla="*/ 22 w 50"/>
                <a:gd name="T59" fmla="*/ 31 h 55"/>
                <a:gd name="T60" fmla="*/ 24 w 50"/>
                <a:gd name="T61" fmla="*/ 27 h 55"/>
                <a:gd name="T62" fmla="*/ 27 w 50"/>
                <a:gd name="T63" fmla="*/ 24 h 55"/>
                <a:gd name="T64" fmla="*/ 29 w 50"/>
                <a:gd name="T65" fmla="*/ 22 h 55"/>
                <a:gd name="T66" fmla="*/ 32 w 50"/>
                <a:gd name="T67" fmla="*/ 19 h 55"/>
                <a:gd name="T68" fmla="*/ 34 w 50"/>
                <a:gd name="T69" fmla="*/ 17 h 55"/>
                <a:gd name="T70" fmla="*/ 37 w 50"/>
                <a:gd name="T71" fmla="*/ 15 h 55"/>
                <a:gd name="T72" fmla="*/ 40 w 50"/>
                <a:gd name="T73" fmla="*/ 14 h 55"/>
                <a:gd name="T74" fmla="*/ 42 w 50"/>
                <a:gd name="T75" fmla="*/ 12 h 55"/>
                <a:gd name="T76" fmla="*/ 44 w 50"/>
                <a:gd name="T77" fmla="*/ 12 h 55"/>
                <a:gd name="T78" fmla="*/ 47 w 50"/>
                <a:gd name="T79" fmla="*/ 10 h 55"/>
                <a:gd name="T80" fmla="*/ 50 w 50"/>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55">
                  <a:moveTo>
                    <a:pt x="50" y="10"/>
                  </a:moveTo>
                  <a:lnTo>
                    <a:pt x="49" y="0"/>
                  </a:lnTo>
                  <a:lnTo>
                    <a:pt x="47" y="0"/>
                  </a:lnTo>
                  <a:lnTo>
                    <a:pt x="46" y="0"/>
                  </a:lnTo>
                  <a:lnTo>
                    <a:pt x="44" y="2"/>
                  </a:lnTo>
                  <a:lnTo>
                    <a:pt x="43" y="2"/>
                  </a:lnTo>
                  <a:lnTo>
                    <a:pt x="42" y="2"/>
                  </a:lnTo>
                  <a:lnTo>
                    <a:pt x="40" y="3"/>
                  </a:lnTo>
                  <a:lnTo>
                    <a:pt x="39" y="3"/>
                  </a:lnTo>
                  <a:lnTo>
                    <a:pt x="37" y="3"/>
                  </a:lnTo>
                  <a:lnTo>
                    <a:pt x="36" y="5"/>
                  </a:lnTo>
                  <a:lnTo>
                    <a:pt x="34" y="7"/>
                  </a:lnTo>
                  <a:lnTo>
                    <a:pt x="33" y="7"/>
                  </a:lnTo>
                  <a:lnTo>
                    <a:pt x="32" y="7"/>
                  </a:lnTo>
                  <a:lnTo>
                    <a:pt x="30" y="9"/>
                  </a:lnTo>
                  <a:lnTo>
                    <a:pt x="29" y="10"/>
                  </a:lnTo>
                  <a:lnTo>
                    <a:pt x="27" y="12"/>
                  </a:lnTo>
                  <a:lnTo>
                    <a:pt x="26" y="12"/>
                  </a:lnTo>
                  <a:lnTo>
                    <a:pt x="24" y="14"/>
                  </a:lnTo>
                  <a:lnTo>
                    <a:pt x="23" y="15"/>
                  </a:lnTo>
                  <a:lnTo>
                    <a:pt x="22" y="17"/>
                  </a:lnTo>
                  <a:lnTo>
                    <a:pt x="20" y="17"/>
                  </a:lnTo>
                  <a:lnTo>
                    <a:pt x="20" y="19"/>
                  </a:lnTo>
                  <a:lnTo>
                    <a:pt x="19" y="19"/>
                  </a:lnTo>
                  <a:lnTo>
                    <a:pt x="17" y="21"/>
                  </a:lnTo>
                  <a:lnTo>
                    <a:pt x="16" y="22"/>
                  </a:lnTo>
                  <a:lnTo>
                    <a:pt x="16" y="24"/>
                  </a:lnTo>
                  <a:lnTo>
                    <a:pt x="15" y="24"/>
                  </a:lnTo>
                  <a:lnTo>
                    <a:pt x="15" y="26"/>
                  </a:lnTo>
                  <a:lnTo>
                    <a:pt x="13" y="27"/>
                  </a:lnTo>
                  <a:lnTo>
                    <a:pt x="12" y="29"/>
                  </a:lnTo>
                  <a:lnTo>
                    <a:pt x="10" y="29"/>
                  </a:lnTo>
                  <a:lnTo>
                    <a:pt x="10" y="31"/>
                  </a:lnTo>
                  <a:lnTo>
                    <a:pt x="9" y="33"/>
                  </a:lnTo>
                  <a:lnTo>
                    <a:pt x="7" y="34"/>
                  </a:lnTo>
                  <a:lnTo>
                    <a:pt x="6" y="36"/>
                  </a:lnTo>
                  <a:lnTo>
                    <a:pt x="6" y="39"/>
                  </a:lnTo>
                  <a:lnTo>
                    <a:pt x="5" y="41"/>
                  </a:lnTo>
                  <a:lnTo>
                    <a:pt x="3" y="43"/>
                  </a:lnTo>
                  <a:lnTo>
                    <a:pt x="3" y="45"/>
                  </a:lnTo>
                  <a:lnTo>
                    <a:pt x="2" y="45"/>
                  </a:lnTo>
                  <a:lnTo>
                    <a:pt x="2" y="46"/>
                  </a:lnTo>
                  <a:lnTo>
                    <a:pt x="0" y="48"/>
                  </a:lnTo>
                  <a:lnTo>
                    <a:pt x="0" y="50"/>
                  </a:lnTo>
                  <a:lnTo>
                    <a:pt x="7" y="55"/>
                  </a:lnTo>
                  <a:lnTo>
                    <a:pt x="7" y="53"/>
                  </a:lnTo>
                  <a:lnTo>
                    <a:pt x="9" y="51"/>
                  </a:lnTo>
                  <a:lnTo>
                    <a:pt x="10" y="50"/>
                  </a:lnTo>
                  <a:lnTo>
                    <a:pt x="10" y="48"/>
                  </a:lnTo>
                  <a:lnTo>
                    <a:pt x="12" y="48"/>
                  </a:lnTo>
                  <a:lnTo>
                    <a:pt x="12" y="46"/>
                  </a:lnTo>
                  <a:lnTo>
                    <a:pt x="13" y="45"/>
                  </a:lnTo>
                  <a:lnTo>
                    <a:pt x="13" y="43"/>
                  </a:lnTo>
                  <a:lnTo>
                    <a:pt x="15" y="41"/>
                  </a:lnTo>
                  <a:lnTo>
                    <a:pt x="16" y="39"/>
                  </a:lnTo>
                  <a:lnTo>
                    <a:pt x="17" y="38"/>
                  </a:lnTo>
                  <a:lnTo>
                    <a:pt x="19" y="36"/>
                  </a:lnTo>
                  <a:lnTo>
                    <a:pt x="20" y="34"/>
                  </a:lnTo>
                  <a:lnTo>
                    <a:pt x="20" y="33"/>
                  </a:lnTo>
                  <a:lnTo>
                    <a:pt x="22" y="31"/>
                  </a:lnTo>
                  <a:lnTo>
                    <a:pt x="23" y="29"/>
                  </a:lnTo>
                  <a:lnTo>
                    <a:pt x="24" y="27"/>
                  </a:lnTo>
                  <a:lnTo>
                    <a:pt x="26" y="26"/>
                  </a:lnTo>
                  <a:lnTo>
                    <a:pt x="27" y="24"/>
                  </a:lnTo>
                  <a:lnTo>
                    <a:pt x="29" y="24"/>
                  </a:lnTo>
                  <a:lnTo>
                    <a:pt x="29" y="22"/>
                  </a:lnTo>
                  <a:lnTo>
                    <a:pt x="30" y="21"/>
                  </a:lnTo>
                  <a:lnTo>
                    <a:pt x="32" y="19"/>
                  </a:lnTo>
                  <a:lnTo>
                    <a:pt x="33" y="19"/>
                  </a:lnTo>
                  <a:lnTo>
                    <a:pt x="34" y="17"/>
                  </a:lnTo>
                  <a:lnTo>
                    <a:pt x="36" y="17"/>
                  </a:lnTo>
                  <a:lnTo>
                    <a:pt x="37" y="15"/>
                  </a:lnTo>
                  <a:lnTo>
                    <a:pt x="39" y="14"/>
                  </a:lnTo>
                  <a:lnTo>
                    <a:pt x="40" y="14"/>
                  </a:lnTo>
                  <a:lnTo>
                    <a:pt x="42" y="14"/>
                  </a:lnTo>
                  <a:lnTo>
                    <a:pt x="42" y="12"/>
                  </a:lnTo>
                  <a:lnTo>
                    <a:pt x="43" y="12"/>
                  </a:lnTo>
                  <a:lnTo>
                    <a:pt x="44" y="12"/>
                  </a:lnTo>
                  <a:lnTo>
                    <a:pt x="46" y="10"/>
                  </a:lnTo>
                  <a:lnTo>
                    <a:pt x="47" y="10"/>
                  </a:lnTo>
                  <a:lnTo>
                    <a:pt x="49" y="10"/>
                  </a:lnTo>
                  <a:lnTo>
                    <a:pt x="50" y="1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5" name="Freeform 107"/>
            <p:cNvSpPr>
              <a:spLocks/>
            </p:cNvSpPr>
            <p:nvPr/>
          </p:nvSpPr>
          <p:spPr bwMode="auto">
            <a:xfrm>
              <a:off x="675" y="954"/>
              <a:ext cx="47" cy="24"/>
            </a:xfrm>
            <a:custGeom>
              <a:avLst/>
              <a:gdLst>
                <a:gd name="T0" fmla="*/ 39 w 47"/>
                <a:gd name="T1" fmla="*/ 1 h 24"/>
                <a:gd name="T2" fmla="*/ 36 w 47"/>
                <a:gd name="T3" fmla="*/ 3 h 24"/>
                <a:gd name="T4" fmla="*/ 33 w 47"/>
                <a:gd name="T5" fmla="*/ 5 h 24"/>
                <a:gd name="T6" fmla="*/ 29 w 47"/>
                <a:gd name="T7" fmla="*/ 8 h 24"/>
                <a:gd name="T8" fmla="*/ 26 w 47"/>
                <a:gd name="T9" fmla="*/ 10 h 24"/>
                <a:gd name="T10" fmla="*/ 23 w 47"/>
                <a:gd name="T11" fmla="*/ 10 h 24"/>
                <a:gd name="T12" fmla="*/ 19 w 47"/>
                <a:gd name="T13" fmla="*/ 12 h 24"/>
                <a:gd name="T14" fmla="*/ 16 w 47"/>
                <a:gd name="T15" fmla="*/ 12 h 24"/>
                <a:gd name="T16" fmla="*/ 13 w 47"/>
                <a:gd name="T17" fmla="*/ 13 h 24"/>
                <a:gd name="T18" fmla="*/ 10 w 47"/>
                <a:gd name="T19" fmla="*/ 13 h 24"/>
                <a:gd name="T20" fmla="*/ 7 w 47"/>
                <a:gd name="T21" fmla="*/ 13 h 24"/>
                <a:gd name="T22" fmla="*/ 4 w 47"/>
                <a:gd name="T23" fmla="*/ 13 h 24"/>
                <a:gd name="T24" fmla="*/ 1 w 47"/>
                <a:gd name="T25" fmla="*/ 13 h 24"/>
                <a:gd name="T26" fmla="*/ 0 w 47"/>
                <a:gd name="T27" fmla="*/ 22 h 24"/>
                <a:gd name="T28" fmla="*/ 3 w 47"/>
                <a:gd name="T29" fmla="*/ 24 h 24"/>
                <a:gd name="T30" fmla="*/ 6 w 47"/>
                <a:gd name="T31" fmla="*/ 24 h 24"/>
                <a:gd name="T32" fmla="*/ 8 w 47"/>
                <a:gd name="T33" fmla="*/ 24 h 24"/>
                <a:gd name="T34" fmla="*/ 11 w 47"/>
                <a:gd name="T35" fmla="*/ 22 h 24"/>
                <a:gd name="T36" fmla="*/ 14 w 47"/>
                <a:gd name="T37" fmla="*/ 22 h 24"/>
                <a:gd name="T38" fmla="*/ 17 w 47"/>
                <a:gd name="T39" fmla="*/ 22 h 24"/>
                <a:gd name="T40" fmla="*/ 20 w 47"/>
                <a:gd name="T41" fmla="*/ 22 h 24"/>
                <a:gd name="T42" fmla="*/ 21 w 47"/>
                <a:gd name="T43" fmla="*/ 20 h 24"/>
                <a:gd name="T44" fmla="*/ 24 w 47"/>
                <a:gd name="T45" fmla="*/ 20 h 24"/>
                <a:gd name="T46" fmla="*/ 27 w 47"/>
                <a:gd name="T47" fmla="*/ 20 h 24"/>
                <a:gd name="T48" fmla="*/ 29 w 47"/>
                <a:gd name="T49" fmla="*/ 19 h 24"/>
                <a:gd name="T50" fmla="*/ 32 w 47"/>
                <a:gd name="T51" fmla="*/ 17 h 24"/>
                <a:gd name="T52" fmla="*/ 34 w 47"/>
                <a:gd name="T53" fmla="*/ 15 h 24"/>
                <a:gd name="T54" fmla="*/ 37 w 47"/>
                <a:gd name="T55" fmla="*/ 13 h 24"/>
                <a:gd name="T56" fmla="*/ 40 w 47"/>
                <a:gd name="T57" fmla="*/ 13 h 24"/>
                <a:gd name="T58" fmla="*/ 42 w 47"/>
                <a:gd name="T59" fmla="*/ 12 h 24"/>
                <a:gd name="T60" fmla="*/ 43 w 47"/>
                <a:gd name="T61" fmla="*/ 10 h 24"/>
                <a:gd name="T62" fmla="*/ 46 w 47"/>
                <a:gd name="T63" fmla="*/ 7 h 24"/>
                <a:gd name="T64" fmla="*/ 40 w 47"/>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24">
                  <a:moveTo>
                    <a:pt x="40" y="0"/>
                  </a:moveTo>
                  <a:lnTo>
                    <a:pt x="39" y="1"/>
                  </a:lnTo>
                  <a:lnTo>
                    <a:pt x="37" y="1"/>
                  </a:lnTo>
                  <a:lnTo>
                    <a:pt x="36" y="3"/>
                  </a:lnTo>
                  <a:lnTo>
                    <a:pt x="34" y="5"/>
                  </a:lnTo>
                  <a:lnTo>
                    <a:pt x="33" y="5"/>
                  </a:lnTo>
                  <a:lnTo>
                    <a:pt x="30" y="7"/>
                  </a:lnTo>
                  <a:lnTo>
                    <a:pt x="29" y="8"/>
                  </a:lnTo>
                  <a:lnTo>
                    <a:pt x="27" y="8"/>
                  </a:lnTo>
                  <a:lnTo>
                    <a:pt x="26" y="10"/>
                  </a:lnTo>
                  <a:lnTo>
                    <a:pt x="24" y="10"/>
                  </a:lnTo>
                  <a:lnTo>
                    <a:pt x="23" y="10"/>
                  </a:lnTo>
                  <a:lnTo>
                    <a:pt x="20" y="12"/>
                  </a:lnTo>
                  <a:lnTo>
                    <a:pt x="19" y="12"/>
                  </a:lnTo>
                  <a:lnTo>
                    <a:pt x="17" y="12"/>
                  </a:lnTo>
                  <a:lnTo>
                    <a:pt x="16" y="12"/>
                  </a:lnTo>
                  <a:lnTo>
                    <a:pt x="14" y="13"/>
                  </a:lnTo>
                  <a:lnTo>
                    <a:pt x="13" y="13"/>
                  </a:lnTo>
                  <a:lnTo>
                    <a:pt x="11" y="13"/>
                  </a:lnTo>
                  <a:lnTo>
                    <a:pt x="10" y="13"/>
                  </a:lnTo>
                  <a:lnTo>
                    <a:pt x="8" y="13"/>
                  </a:lnTo>
                  <a:lnTo>
                    <a:pt x="7" y="13"/>
                  </a:lnTo>
                  <a:lnTo>
                    <a:pt x="6" y="13"/>
                  </a:lnTo>
                  <a:lnTo>
                    <a:pt x="4" y="13"/>
                  </a:lnTo>
                  <a:lnTo>
                    <a:pt x="3" y="13"/>
                  </a:lnTo>
                  <a:lnTo>
                    <a:pt x="1" y="13"/>
                  </a:lnTo>
                  <a:lnTo>
                    <a:pt x="0" y="13"/>
                  </a:lnTo>
                  <a:lnTo>
                    <a:pt x="0" y="22"/>
                  </a:lnTo>
                  <a:lnTo>
                    <a:pt x="1" y="24"/>
                  </a:lnTo>
                  <a:lnTo>
                    <a:pt x="3" y="24"/>
                  </a:lnTo>
                  <a:lnTo>
                    <a:pt x="4" y="24"/>
                  </a:lnTo>
                  <a:lnTo>
                    <a:pt x="6" y="24"/>
                  </a:lnTo>
                  <a:lnTo>
                    <a:pt x="7" y="24"/>
                  </a:lnTo>
                  <a:lnTo>
                    <a:pt x="8" y="24"/>
                  </a:lnTo>
                  <a:lnTo>
                    <a:pt x="10" y="24"/>
                  </a:lnTo>
                  <a:lnTo>
                    <a:pt x="11" y="22"/>
                  </a:lnTo>
                  <a:lnTo>
                    <a:pt x="13" y="22"/>
                  </a:lnTo>
                  <a:lnTo>
                    <a:pt x="14" y="22"/>
                  </a:lnTo>
                  <a:lnTo>
                    <a:pt x="16" y="22"/>
                  </a:lnTo>
                  <a:lnTo>
                    <a:pt x="17" y="22"/>
                  </a:lnTo>
                  <a:lnTo>
                    <a:pt x="19" y="22"/>
                  </a:lnTo>
                  <a:lnTo>
                    <a:pt x="20" y="22"/>
                  </a:lnTo>
                  <a:lnTo>
                    <a:pt x="21" y="22"/>
                  </a:lnTo>
                  <a:lnTo>
                    <a:pt x="21" y="20"/>
                  </a:lnTo>
                  <a:lnTo>
                    <a:pt x="23" y="20"/>
                  </a:lnTo>
                  <a:lnTo>
                    <a:pt x="24" y="20"/>
                  </a:lnTo>
                  <a:lnTo>
                    <a:pt x="26" y="20"/>
                  </a:lnTo>
                  <a:lnTo>
                    <a:pt x="27" y="20"/>
                  </a:lnTo>
                  <a:lnTo>
                    <a:pt x="27" y="19"/>
                  </a:lnTo>
                  <a:lnTo>
                    <a:pt x="29" y="19"/>
                  </a:lnTo>
                  <a:lnTo>
                    <a:pt x="30" y="19"/>
                  </a:lnTo>
                  <a:lnTo>
                    <a:pt x="32" y="17"/>
                  </a:lnTo>
                  <a:lnTo>
                    <a:pt x="33" y="17"/>
                  </a:lnTo>
                  <a:lnTo>
                    <a:pt x="34" y="15"/>
                  </a:lnTo>
                  <a:lnTo>
                    <a:pt x="36" y="15"/>
                  </a:lnTo>
                  <a:lnTo>
                    <a:pt x="37" y="13"/>
                  </a:lnTo>
                  <a:lnTo>
                    <a:pt x="39" y="13"/>
                  </a:lnTo>
                  <a:lnTo>
                    <a:pt x="40" y="13"/>
                  </a:lnTo>
                  <a:lnTo>
                    <a:pt x="40" y="12"/>
                  </a:lnTo>
                  <a:lnTo>
                    <a:pt x="42" y="12"/>
                  </a:lnTo>
                  <a:lnTo>
                    <a:pt x="42" y="10"/>
                  </a:lnTo>
                  <a:lnTo>
                    <a:pt x="43" y="10"/>
                  </a:lnTo>
                  <a:lnTo>
                    <a:pt x="45" y="8"/>
                  </a:lnTo>
                  <a:lnTo>
                    <a:pt x="46" y="7"/>
                  </a:lnTo>
                  <a:lnTo>
                    <a:pt x="47" y="7"/>
                  </a:lnTo>
                  <a:lnTo>
                    <a:pt x="4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6" name="Freeform 108"/>
            <p:cNvSpPr>
              <a:spLocks/>
            </p:cNvSpPr>
            <p:nvPr/>
          </p:nvSpPr>
          <p:spPr bwMode="auto">
            <a:xfrm>
              <a:off x="374" y="770"/>
              <a:ext cx="87" cy="110"/>
            </a:xfrm>
            <a:custGeom>
              <a:avLst/>
              <a:gdLst>
                <a:gd name="T0" fmla="*/ 85 w 87"/>
                <a:gd name="T1" fmla="*/ 86 h 110"/>
                <a:gd name="T2" fmla="*/ 81 w 87"/>
                <a:gd name="T3" fmla="*/ 82 h 110"/>
                <a:gd name="T4" fmla="*/ 77 w 87"/>
                <a:gd name="T5" fmla="*/ 77 h 110"/>
                <a:gd name="T6" fmla="*/ 72 w 87"/>
                <a:gd name="T7" fmla="*/ 74 h 110"/>
                <a:gd name="T8" fmla="*/ 67 w 87"/>
                <a:gd name="T9" fmla="*/ 70 h 110"/>
                <a:gd name="T10" fmla="*/ 61 w 87"/>
                <a:gd name="T11" fmla="*/ 65 h 110"/>
                <a:gd name="T12" fmla="*/ 55 w 87"/>
                <a:gd name="T13" fmla="*/ 60 h 110"/>
                <a:gd name="T14" fmla="*/ 50 w 87"/>
                <a:gd name="T15" fmla="*/ 53 h 110"/>
                <a:gd name="T16" fmla="*/ 44 w 87"/>
                <a:gd name="T17" fmla="*/ 48 h 110"/>
                <a:gd name="T18" fmla="*/ 37 w 87"/>
                <a:gd name="T19" fmla="*/ 43 h 110"/>
                <a:gd name="T20" fmla="*/ 31 w 87"/>
                <a:gd name="T21" fmla="*/ 36 h 110"/>
                <a:gd name="T22" fmla="*/ 25 w 87"/>
                <a:gd name="T23" fmla="*/ 31 h 110"/>
                <a:gd name="T24" fmla="*/ 20 w 87"/>
                <a:gd name="T25" fmla="*/ 24 h 110"/>
                <a:gd name="T26" fmla="*/ 15 w 87"/>
                <a:gd name="T27" fmla="*/ 19 h 110"/>
                <a:gd name="T28" fmla="*/ 5 w 87"/>
                <a:gd name="T29" fmla="*/ 20 h 110"/>
                <a:gd name="T30" fmla="*/ 7 w 87"/>
                <a:gd name="T31" fmla="*/ 27 h 110"/>
                <a:gd name="T32" fmla="*/ 8 w 87"/>
                <a:gd name="T33" fmla="*/ 32 h 110"/>
                <a:gd name="T34" fmla="*/ 10 w 87"/>
                <a:gd name="T35" fmla="*/ 38 h 110"/>
                <a:gd name="T36" fmla="*/ 12 w 87"/>
                <a:gd name="T37" fmla="*/ 45 h 110"/>
                <a:gd name="T38" fmla="*/ 15 w 87"/>
                <a:gd name="T39" fmla="*/ 51 h 110"/>
                <a:gd name="T40" fmla="*/ 17 w 87"/>
                <a:gd name="T41" fmla="*/ 58 h 110"/>
                <a:gd name="T42" fmla="*/ 20 w 87"/>
                <a:gd name="T43" fmla="*/ 65 h 110"/>
                <a:gd name="T44" fmla="*/ 21 w 87"/>
                <a:gd name="T45" fmla="*/ 72 h 110"/>
                <a:gd name="T46" fmla="*/ 24 w 87"/>
                <a:gd name="T47" fmla="*/ 79 h 110"/>
                <a:gd name="T48" fmla="*/ 27 w 87"/>
                <a:gd name="T49" fmla="*/ 86 h 110"/>
                <a:gd name="T50" fmla="*/ 30 w 87"/>
                <a:gd name="T51" fmla="*/ 93 h 110"/>
                <a:gd name="T52" fmla="*/ 32 w 87"/>
                <a:gd name="T53" fmla="*/ 99 h 110"/>
                <a:gd name="T54" fmla="*/ 35 w 87"/>
                <a:gd name="T55" fmla="*/ 106 h 110"/>
                <a:gd name="T56" fmla="*/ 44 w 87"/>
                <a:gd name="T57" fmla="*/ 103 h 110"/>
                <a:gd name="T58" fmla="*/ 41 w 87"/>
                <a:gd name="T59" fmla="*/ 94 h 110"/>
                <a:gd name="T60" fmla="*/ 38 w 87"/>
                <a:gd name="T61" fmla="*/ 89 h 110"/>
                <a:gd name="T62" fmla="*/ 35 w 87"/>
                <a:gd name="T63" fmla="*/ 84 h 110"/>
                <a:gd name="T64" fmla="*/ 34 w 87"/>
                <a:gd name="T65" fmla="*/ 77 h 110"/>
                <a:gd name="T66" fmla="*/ 31 w 87"/>
                <a:gd name="T67" fmla="*/ 72 h 110"/>
                <a:gd name="T68" fmla="*/ 30 w 87"/>
                <a:gd name="T69" fmla="*/ 65 h 110"/>
                <a:gd name="T70" fmla="*/ 27 w 87"/>
                <a:gd name="T71" fmla="*/ 62 h 110"/>
                <a:gd name="T72" fmla="*/ 25 w 87"/>
                <a:gd name="T73" fmla="*/ 57 h 110"/>
                <a:gd name="T74" fmla="*/ 24 w 87"/>
                <a:gd name="T75" fmla="*/ 50 h 110"/>
                <a:gd name="T76" fmla="*/ 21 w 87"/>
                <a:gd name="T77" fmla="*/ 43 h 110"/>
                <a:gd name="T78" fmla="*/ 21 w 87"/>
                <a:gd name="T79" fmla="*/ 39 h 110"/>
                <a:gd name="T80" fmla="*/ 25 w 87"/>
                <a:gd name="T81" fmla="*/ 45 h 110"/>
                <a:gd name="T82" fmla="*/ 31 w 87"/>
                <a:gd name="T83" fmla="*/ 50 h 110"/>
                <a:gd name="T84" fmla="*/ 37 w 87"/>
                <a:gd name="T85" fmla="*/ 55 h 110"/>
                <a:gd name="T86" fmla="*/ 42 w 87"/>
                <a:gd name="T87" fmla="*/ 60 h 110"/>
                <a:gd name="T88" fmla="*/ 48 w 87"/>
                <a:gd name="T89" fmla="*/ 65 h 110"/>
                <a:gd name="T90" fmla="*/ 52 w 87"/>
                <a:gd name="T91" fmla="*/ 70 h 110"/>
                <a:gd name="T92" fmla="*/ 57 w 87"/>
                <a:gd name="T93" fmla="*/ 74 h 110"/>
                <a:gd name="T94" fmla="*/ 62 w 87"/>
                <a:gd name="T95" fmla="*/ 79 h 110"/>
                <a:gd name="T96" fmla="*/ 67 w 87"/>
                <a:gd name="T97" fmla="*/ 82 h 110"/>
                <a:gd name="T98" fmla="*/ 72 w 87"/>
                <a:gd name="T99" fmla="*/ 87 h 110"/>
                <a:gd name="T100" fmla="*/ 78 w 87"/>
                <a:gd name="T101"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110">
                  <a:moveTo>
                    <a:pt x="87" y="87"/>
                  </a:moveTo>
                  <a:lnTo>
                    <a:pt x="87" y="87"/>
                  </a:lnTo>
                  <a:lnTo>
                    <a:pt x="87" y="86"/>
                  </a:lnTo>
                  <a:lnTo>
                    <a:pt x="85" y="86"/>
                  </a:lnTo>
                  <a:lnTo>
                    <a:pt x="84" y="86"/>
                  </a:lnTo>
                  <a:lnTo>
                    <a:pt x="82" y="84"/>
                  </a:lnTo>
                  <a:lnTo>
                    <a:pt x="82" y="82"/>
                  </a:lnTo>
                  <a:lnTo>
                    <a:pt x="81" y="82"/>
                  </a:lnTo>
                  <a:lnTo>
                    <a:pt x="80" y="81"/>
                  </a:lnTo>
                  <a:lnTo>
                    <a:pt x="78" y="81"/>
                  </a:lnTo>
                  <a:lnTo>
                    <a:pt x="77" y="79"/>
                  </a:lnTo>
                  <a:lnTo>
                    <a:pt x="77" y="77"/>
                  </a:lnTo>
                  <a:lnTo>
                    <a:pt x="75" y="77"/>
                  </a:lnTo>
                  <a:lnTo>
                    <a:pt x="74" y="75"/>
                  </a:lnTo>
                  <a:lnTo>
                    <a:pt x="72" y="75"/>
                  </a:lnTo>
                  <a:lnTo>
                    <a:pt x="72" y="74"/>
                  </a:lnTo>
                  <a:lnTo>
                    <a:pt x="71" y="74"/>
                  </a:lnTo>
                  <a:lnTo>
                    <a:pt x="70" y="72"/>
                  </a:lnTo>
                  <a:lnTo>
                    <a:pt x="68" y="70"/>
                  </a:lnTo>
                  <a:lnTo>
                    <a:pt x="67" y="70"/>
                  </a:lnTo>
                  <a:lnTo>
                    <a:pt x="65" y="69"/>
                  </a:lnTo>
                  <a:lnTo>
                    <a:pt x="64" y="67"/>
                  </a:lnTo>
                  <a:lnTo>
                    <a:pt x="62" y="65"/>
                  </a:lnTo>
                  <a:lnTo>
                    <a:pt x="61" y="65"/>
                  </a:lnTo>
                  <a:lnTo>
                    <a:pt x="60" y="63"/>
                  </a:lnTo>
                  <a:lnTo>
                    <a:pt x="58" y="62"/>
                  </a:lnTo>
                  <a:lnTo>
                    <a:pt x="57" y="60"/>
                  </a:lnTo>
                  <a:lnTo>
                    <a:pt x="55" y="60"/>
                  </a:lnTo>
                  <a:lnTo>
                    <a:pt x="54" y="58"/>
                  </a:lnTo>
                  <a:lnTo>
                    <a:pt x="52" y="57"/>
                  </a:lnTo>
                  <a:lnTo>
                    <a:pt x="51" y="55"/>
                  </a:lnTo>
                  <a:lnTo>
                    <a:pt x="50" y="53"/>
                  </a:lnTo>
                  <a:lnTo>
                    <a:pt x="48" y="53"/>
                  </a:lnTo>
                  <a:lnTo>
                    <a:pt x="47" y="51"/>
                  </a:lnTo>
                  <a:lnTo>
                    <a:pt x="45" y="50"/>
                  </a:lnTo>
                  <a:lnTo>
                    <a:pt x="44" y="48"/>
                  </a:lnTo>
                  <a:lnTo>
                    <a:pt x="42" y="46"/>
                  </a:lnTo>
                  <a:lnTo>
                    <a:pt x="41" y="45"/>
                  </a:lnTo>
                  <a:lnTo>
                    <a:pt x="38" y="43"/>
                  </a:lnTo>
                  <a:lnTo>
                    <a:pt x="37" y="43"/>
                  </a:lnTo>
                  <a:lnTo>
                    <a:pt x="35" y="41"/>
                  </a:lnTo>
                  <a:lnTo>
                    <a:pt x="34" y="39"/>
                  </a:lnTo>
                  <a:lnTo>
                    <a:pt x="32" y="38"/>
                  </a:lnTo>
                  <a:lnTo>
                    <a:pt x="31" y="36"/>
                  </a:lnTo>
                  <a:lnTo>
                    <a:pt x="30" y="34"/>
                  </a:lnTo>
                  <a:lnTo>
                    <a:pt x="28" y="32"/>
                  </a:lnTo>
                  <a:lnTo>
                    <a:pt x="27" y="32"/>
                  </a:lnTo>
                  <a:lnTo>
                    <a:pt x="25" y="31"/>
                  </a:lnTo>
                  <a:lnTo>
                    <a:pt x="24" y="29"/>
                  </a:lnTo>
                  <a:lnTo>
                    <a:pt x="22" y="27"/>
                  </a:lnTo>
                  <a:lnTo>
                    <a:pt x="21" y="26"/>
                  </a:lnTo>
                  <a:lnTo>
                    <a:pt x="20" y="24"/>
                  </a:lnTo>
                  <a:lnTo>
                    <a:pt x="20" y="22"/>
                  </a:lnTo>
                  <a:lnTo>
                    <a:pt x="18" y="20"/>
                  </a:lnTo>
                  <a:lnTo>
                    <a:pt x="17" y="20"/>
                  </a:lnTo>
                  <a:lnTo>
                    <a:pt x="15" y="19"/>
                  </a:lnTo>
                  <a:lnTo>
                    <a:pt x="14" y="17"/>
                  </a:lnTo>
                  <a:lnTo>
                    <a:pt x="12" y="15"/>
                  </a:lnTo>
                  <a:lnTo>
                    <a:pt x="0" y="0"/>
                  </a:lnTo>
                  <a:lnTo>
                    <a:pt x="5" y="20"/>
                  </a:lnTo>
                  <a:lnTo>
                    <a:pt x="5" y="22"/>
                  </a:lnTo>
                  <a:lnTo>
                    <a:pt x="7" y="24"/>
                  </a:lnTo>
                  <a:lnTo>
                    <a:pt x="7" y="26"/>
                  </a:lnTo>
                  <a:lnTo>
                    <a:pt x="7" y="27"/>
                  </a:lnTo>
                  <a:lnTo>
                    <a:pt x="8" y="27"/>
                  </a:lnTo>
                  <a:lnTo>
                    <a:pt x="8" y="29"/>
                  </a:lnTo>
                  <a:lnTo>
                    <a:pt x="8" y="31"/>
                  </a:lnTo>
                  <a:lnTo>
                    <a:pt x="8" y="32"/>
                  </a:lnTo>
                  <a:lnTo>
                    <a:pt x="10" y="32"/>
                  </a:lnTo>
                  <a:lnTo>
                    <a:pt x="10" y="34"/>
                  </a:lnTo>
                  <a:lnTo>
                    <a:pt x="10" y="36"/>
                  </a:lnTo>
                  <a:lnTo>
                    <a:pt x="10" y="38"/>
                  </a:lnTo>
                  <a:lnTo>
                    <a:pt x="11" y="39"/>
                  </a:lnTo>
                  <a:lnTo>
                    <a:pt x="12" y="41"/>
                  </a:lnTo>
                  <a:lnTo>
                    <a:pt x="12" y="43"/>
                  </a:lnTo>
                  <a:lnTo>
                    <a:pt x="12" y="45"/>
                  </a:lnTo>
                  <a:lnTo>
                    <a:pt x="12" y="46"/>
                  </a:lnTo>
                  <a:lnTo>
                    <a:pt x="14" y="48"/>
                  </a:lnTo>
                  <a:lnTo>
                    <a:pt x="14" y="50"/>
                  </a:lnTo>
                  <a:lnTo>
                    <a:pt x="15" y="51"/>
                  </a:lnTo>
                  <a:lnTo>
                    <a:pt x="15" y="53"/>
                  </a:lnTo>
                  <a:lnTo>
                    <a:pt x="15" y="55"/>
                  </a:lnTo>
                  <a:lnTo>
                    <a:pt x="17" y="57"/>
                  </a:lnTo>
                  <a:lnTo>
                    <a:pt x="17" y="58"/>
                  </a:lnTo>
                  <a:lnTo>
                    <a:pt x="17" y="60"/>
                  </a:lnTo>
                  <a:lnTo>
                    <a:pt x="18" y="62"/>
                  </a:lnTo>
                  <a:lnTo>
                    <a:pt x="18" y="63"/>
                  </a:lnTo>
                  <a:lnTo>
                    <a:pt x="20" y="65"/>
                  </a:lnTo>
                  <a:lnTo>
                    <a:pt x="20" y="67"/>
                  </a:lnTo>
                  <a:lnTo>
                    <a:pt x="21" y="69"/>
                  </a:lnTo>
                  <a:lnTo>
                    <a:pt x="21" y="70"/>
                  </a:lnTo>
                  <a:lnTo>
                    <a:pt x="21" y="72"/>
                  </a:lnTo>
                  <a:lnTo>
                    <a:pt x="22" y="74"/>
                  </a:lnTo>
                  <a:lnTo>
                    <a:pt x="22" y="75"/>
                  </a:lnTo>
                  <a:lnTo>
                    <a:pt x="24" y="77"/>
                  </a:lnTo>
                  <a:lnTo>
                    <a:pt x="24" y="79"/>
                  </a:lnTo>
                  <a:lnTo>
                    <a:pt x="25" y="81"/>
                  </a:lnTo>
                  <a:lnTo>
                    <a:pt x="25" y="82"/>
                  </a:lnTo>
                  <a:lnTo>
                    <a:pt x="27" y="84"/>
                  </a:lnTo>
                  <a:lnTo>
                    <a:pt x="27" y="86"/>
                  </a:lnTo>
                  <a:lnTo>
                    <a:pt x="28" y="87"/>
                  </a:lnTo>
                  <a:lnTo>
                    <a:pt x="28" y="89"/>
                  </a:lnTo>
                  <a:lnTo>
                    <a:pt x="30" y="91"/>
                  </a:lnTo>
                  <a:lnTo>
                    <a:pt x="30" y="93"/>
                  </a:lnTo>
                  <a:lnTo>
                    <a:pt x="31" y="94"/>
                  </a:lnTo>
                  <a:lnTo>
                    <a:pt x="31" y="96"/>
                  </a:lnTo>
                  <a:lnTo>
                    <a:pt x="32" y="98"/>
                  </a:lnTo>
                  <a:lnTo>
                    <a:pt x="32" y="99"/>
                  </a:lnTo>
                  <a:lnTo>
                    <a:pt x="34" y="101"/>
                  </a:lnTo>
                  <a:lnTo>
                    <a:pt x="34" y="103"/>
                  </a:lnTo>
                  <a:lnTo>
                    <a:pt x="35" y="105"/>
                  </a:lnTo>
                  <a:lnTo>
                    <a:pt x="35" y="106"/>
                  </a:lnTo>
                  <a:lnTo>
                    <a:pt x="37" y="108"/>
                  </a:lnTo>
                  <a:lnTo>
                    <a:pt x="37" y="110"/>
                  </a:lnTo>
                  <a:lnTo>
                    <a:pt x="45" y="105"/>
                  </a:lnTo>
                  <a:lnTo>
                    <a:pt x="44" y="103"/>
                  </a:lnTo>
                  <a:lnTo>
                    <a:pt x="42" y="99"/>
                  </a:lnTo>
                  <a:lnTo>
                    <a:pt x="42" y="98"/>
                  </a:lnTo>
                  <a:lnTo>
                    <a:pt x="41" y="96"/>
                  </a:lnTo>
                  <a:lnTo>
                    <a:pt x="41" y="94"/>
                  </a:lnTo>
                  <a:lnTo>
                    <a:pt x="40" y="94"/>
                  </a:lnTo>
                  <a:lnTo>
                    <a:pt x="40" y="93"/>
                  </a:lnTo>
                  <a:lnTo>
                    <a:pt x="38" y="91"/>
                  </a:lnTo>
                  <a:lnTo>
                    <a:pt x="38" y="89"/>
                  </a:lnTo>
                  <a:lnTo>
                    <a:pt x="37" y="87"/>
                  </a:lnTo>
                  <a:lnTo>
                    <a:pt x="37" y="86"/>
                  </a:lnTo>
                  <a:lnTo>
                    <a:pt x="37" y="84"/>
                  </a:lnTo>
                  <a:lnTo>
                    <a:pt x="35" y="84"/>
                  </a:lnTo>
                  <a:lnTo>
                    <a:pt x="35" y="82"/>
                  </a:lnTo>
                  <a:lnTo>
                    <a:pt x="34" y="81"/>
                  </a:lnTo>
                  <a:lnTo>
                    <a:pt x="34" y="79"/>
                  </a:lnTo>
                  <a:lnTo>
                    <a:pt x="34" y="77"/>
                  </a:lnTo>
                  <a:lnTo>
                    <a:pt x="32" y="77"/>
                  </a:lnTo>
                  <a:lnTo>
                    <a:pt x="32" y="75"/>
                  </a:lnTo>
                  <a:lnTo>
                    <a:pt x="32" y="74"/>
                  </a:lnTo>
                  <a:lnTo>
                    <a:pt x="31" y="72"/>
                  </a:lnTo>
                  <a:lnTo>
                    <a:pt x="31" y="70"/>
                  </a:lnTo>
                  <a:lnTo>
                    <a:pt x="30" y="69"/>
                  </a:lnTo>
                  <a:lnTo>
                    <a:pt x="30" y="67"/>
                  </a:lnTo>
                  <a:lnTo>
                    <a:pt x="30" y="65"/>
                  </a:lnTo>
                  <a:lnTo>
                    <a:pt x="28" y="65"/>
                  </a:lnTo>
                  <a:lnTo>
                    <a:pt x="28" y="63"/>
                  </a:lnTo>
                  <a:lnTo>
                    <a:pt x="28" y="62"/>
                  </a:lnTo>
                  <a:lnTo>
                    <a:pt x="27" y="62"/>
                  </a:lnTo>
                  <a:lnTo>
                    <a:pt x="27" y="60"/>
                  </a:lnTo>
                  <a:lnTo>
                    <a:pt x="27" y="58"/>
                  </a:lnTo>
                  <a:lnTo>
                    <a:pt x="27" y="57"/>
                  </a:lnTo>
                  <a:lnTo>
                    <a:pt x="25" y="57"/>
                  </a:lnTo>
                  <a:lnTo>
                    <a:pt x="25" y="55"/>
                  </a:lnTo>
                  <a:lnTo>
                    <a:pt x="25" y="53"/>
                  </a:lnTo>
                  <a:lnTo>
                    <a:pt x="24" y="51"/>
                  </a:lnTo>
                  <a:lnTo>
                    <a:pt x="24" y="50"/>
                  </a:lnTo>
                  <a:lnTo>
                    <a:pt x="22" y="48"/>
                  </a:lnTo>
                  <a:lnTo>
                    <a:pt x="22" y="46"/>
                  </a:lnTo>
                  <a:lnTo>
                    <a:pt x="21" y="45"/>
                  </a:lnTo>
                  <a:lnTo>
                    <a:pt x="21" y="43"/>
                  </a:lnTo>
                  <a:lnTo>
                    <a:pt x="21" y="41"/>
                  </a:lnTo>
                  <a:lnTo>
                    <a:pt x="21" y="39"/>
                  </a:lnTo>
                  <a:lnTo>
                    <a:pt x="20" y="38"/>
                  </a:lnTo>
                  <a:lnTo>
                    <a:pt x="21" y="39"/>
                  </a:lnTo>
                  <a:lnTo>
                    <a:pt x="22" y="41"/>
                  </a:lnTo>
                  <a:lnTo>
                    <a:pt x="24" y="41"/>
                  </a:lnTo>
                  <a:lnTo>
                    <a:pt x="25" y="43"/>
                  </a:lnTo>
                  <a:lnTo>
                    <a:pt x="25" y="45"/>
                  </a:lnTo>
                  <a:lnTo>
                    <a:pt x="27" y="46"/>
                  </a:lnTo>
                  <a:lnTo>
                    <a:pt x="28" y="46"/>
                  </a:lnTo>
                  <a:lnTo>
                    <a:pt x="30" y="48"/>
                  </a:lnTo>
                  <a:lnTo>
                    <a:pt x="31" y="50"/>
                  </a:lnTo>
                  <a:lnTo>
                    <a:pt x="32" y="51"/>
                  </a:lnTo>
                  <a:lnTo>
                    <a:pt x="34" y="51"/>
                  </a:lnTo>
                  <a:lnTo>
                    <a:pt x="35" y="53"/>
                  </a:lnTo>
                  <a:lnTo>
                    <a:pt x="37" y="55"/>
                  </a:lnTo>
                  <a:lnTo>
                    <a:pt x="38" y="57"/>
                  </a:lnTo>
                  <a:lnTo>
                    <a:pt x="40" y="58"/>
                  </a:lnTo>
                  <a:lnTo>
                    <a:pt x="41" y="58"/>
                  </a:lnTo>
                  <a:lnTo>
                    <a:pt x="42" y="60"/>
                  </a:lnTo>
                  <a:lnTo>
                    <a:pt x="44" y="62"/>
                  </a:lnTo>
                  <a:lnTo>
                    <a:pt x="45" y="62"/>
                  </a:lnTo>
                  <a:lnTo>
                    <a:pt x="47" y="63"/>
                  </a:lnTo>
                  <a:lnTo>
                    <a:pt x="48" y="65"/>
                  </a:lnTo>
                  <a:lnTo>
                    <a:pt x="48" y="67"/>
                  </a:lnTo>
                  <a:lnTo>
                    <a:pt x="50" y="67"/>
                  </a:lnTo>
                  <a:lnTo>
                    <a:pt x="51" y="69"/>
                  </a:lnTo>
                  <a:lnTo>
                    <a:pt x="52" y="70"/>
                  </a:lnTo>
                  <a:lnTo>
                    <a:pt x="54" y="70"/>
                  </a:lnTo>
                  <a:lnTo>
                    <a:pt x="55" y="72"/>
                  </a:lnTo>
                  <a:lnTo>
                    <a:pt x="55" y="74"/>
                  </a:lnTo>
                  <a:lnTo>
                    <a:pt x="57" y="74"/>
                  </a:lnTo>
                  <a:lnTo>
                    <a:pt x="58" y="75"/>
                  </a:lnTo>
                  <a:lnTo>
                    <a:pt x="60" y="75"/>
                  </a:lnTo>
                  <a:lnTo>
                    <a:pt x="61" y="77"/>
                  </a:lnTo>
                  <a:lnTo>
                    <a:pt x="62" y="79"/>
                  </a:lnTo>
                  <a:lnTo>
                    <a:pt x="64" y="81"/>
                  </a:lnTo>
                  <a:lnTo>
                    <a:pt x="65" y="81"/>
                  </a:lnTo>
                  <a:lnTo>
                    <a:pt x="65" y="82"/>
                  </a:lnTo>
                  <a:lnTo>
                    <a:pt x="67" y="82"/>
                  </a:lnTo>
                  <a:lnTo>
                    <a:pt x="68" y="84"/>
                  </a:lnTo>
                  <a:lnTo>
                    <a:pt x="70" y="86"/>
                  </a:lnTo>
                  <a:lnTo>
                    <a:pt x="71" y="86"/>
                  </a:lnTo>
                  <a:lnTo>
                    <a:pt x="72" y="87"/>
                  </a:lnTo>
                  <a:lnTo>
                    <a:pt x="75" y="89"/>
                  </a:lnTo>
                  <a:lnTo>
                    <a:pt x="75" y="91"/>
                  </a:lnTo>
                  <a:lnTo>
                    <a:pt x="77" y="91"/>
                  </a:lnTo>
                  <a:lnTo>
                    <a:pt x="78" y="93"/>
                  </a:lnTo>
                  <a:lnTo>
                    <a:pt x="80" y="93"/>
                  </a:lnTo>
                  <a:lnTo>
                    <a:pt x="81" y="94"/>
                  </a:lnTo>
                  <a:lnTo>
                    <a:pt x="87" y="8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7" name="Freeform 109"/>
            <p:cNvSpPr>
              <a:spLocks/>
            </p:cNvSpPr>
            <p:nvPr/>
          </p:nvSpPr>
          <p:spPr bwMode="auto">
            <a:xfrm>
              <a:off x="292" y="917"/>
              <a:ext cx="89" cy="61"/>
            </a:xfrm>
            <a:custGeom>
              <a:avLst/>
              <a:gdLst>
                <a:gd name="T0" fmla="*/ 87 w 89"/>
                <a:gd name="T1" fmla="*/ 11 h 61"/>
                <a:gd name="T2" fmla="*/ 83 w 89"/>
                <a:gd name="T3" fmla="*/ 11 h 61"/>
                <a:gd name="T4" fmla="*/ 79 w 89"/>
                <a:gd name="T5" fmla="*/ 11 h 61"/>
                <a:gd name="T6" fmla="*/ 75 w 89"/>
                <a:gd name="T7" fmla="*/ 11 h 61"/>
                <a:gd name="T8" fmla="*/ 70 w 89"/>
                <a:gd name="T9" fmla="*/ 11 h 61"/>
                <a:gd name="T10" fmla="*/ 66 w 89"/>
                <a:gd name="T11" fmla="*/ 11 h 61"/>
                <a:gd name="T12" fmla="*/ 62 w 89"/>
                <a:gd name="T13" fmla="*/ 11 h 61"/>
                <a:gd name="T14" fmla="*/ 57 w 89"/>
                <a:gd name="T15" fmla="*/ 11 h 61"/>
                <a:gd name="T16" fmla="*/ 53 w 89"/>
                <a:gd name="T17" fmla="*/ 11 h 61"/>
                <a:gd name="T18" fmla="*/ 49 w 89"/>
                <a:gd name="T19" fmla="*/ 11 h 61"/>
                <a:gd name="T20" fmla="*/ 45 w 89"/>
                <a:gd name="T21" fmla="*/ 9 h 61"/>
                <a:gd name="T22" fmla="*/ 39 w 89"/>
                <a:gd name="T23" fmla="*/ 9 h 61"/>
                <a:gd name="T24" fmla="*/ 33 w 89"/>
                <a:gd name="T25" fmla="*/ 9 h 61"/>
                <a:gd name="T26" fmla="*/ 29 w 89"/>
                <a:gd name="T27" fmla="*/ 7 h 61"/>
                <a:gd name="T28" fmla="*/ 24 w 89"/>
                <a:gd name="T29" fmla="*/ 7 h 61"/>
                <a:gd name="T30" fmla="*/ 20 w 89"/>
                <a:gd name="T31" fmla="*/ 7 h 61"/>
                <a:gd name="T32" fmla="*/ 16 w 89"/>
                <a:gd name="T33" fmla="*/ 6 h 61"/>
                <a:gd name="T34" fmla="*/ 12 w 89"/>
                <a:gd name="T35" fmla="*/ 14 h 61"/>
                <a:gd name="T36" fmla="*/ 16 w 89"/>
                <a:gd name="T37" fmla="*/ 19 h 61"/>
                <a:gd name="T38" fmla="*/ 20 w 89"/>
                <a:gd name="T39" fmla="*/ 23 h 61"/>
                <a:gd name="T40" fmla="*/ 24 w 89"/>
                <a:gd name="T41" fmla="*/ 26 h 61"/>
                <a:gd name="T42" fmla="*/ 27 w 89"/>
                <a:gd name="T43" fmla="*/ 30 h 61"/>
                <a:gd name="T44" fmla="*/ 30 w 89"/>
                <a:gd name="T45" fmla="*/ 33 h 61"/>
                <a:gd name="T46" fmla="*/ 35 w 89"/>
                <a:gd name="T47" fmla="*/ 35 h 61"/>
                <a:gd name="T48" fmla="*/ 39 w 89"/>
                <a:gd name="T49" fmla="*/ 38 h 61"/>
                <a:gd name="T50" fmla="*/ 42 w 89"/>
                <a:gd name="T51" fmla="*/ 42 h 61"/>
                <a:gd name="T52" fmla="*/ 46 w 89"/>
                <a:gd name="T53" fmla="*/ 45 h 61"/>
                <a:gd name="T54" fmla="*/ 53 w 89"/>
                <a:gd name="T55" fmla="*/ 49 h 61"/>
                <a:gd name="T56" fmla="*/ 57 w 89"/>
                <a:gd name="T57" fmla="*/ 52 h 61"/>
                <a:gd name="T58" fmla="*/ 63 w 89"/>
                <a:gd name="T59" fmla="*/ 54 h 61"/>
                <a:gd name="T60" fmla="*/ 67 w 89"/>
                <a:gd name="T61" fmla="*/ 56 h 61"/>
                <a:gd name="T62" fmla="*/ 73 w 89"/>
                <a:gd name="T63" fmla="*/ 57 h 61"/>
                <a:gd name="T64" fmla="*/ 77 w 89"/>
                <a:gd name="T65" fmla="*/ 61 h 61"/>
                <a:gd name="T66" fmla="*/ 83 w 89"/>
                <a:gd name="T67" fmla="*/ 61 h 61"/>
                <a:gd name="T68" fmla="*/ 83 w 89"/>
                <a:gd name="T69" fmla="*/ 51 h 61"/>
                <a:gd name="T70" fmla="*/ 79 w 89"/>
                <a:gd name="T71" fmla="*/ 51 h 61"/>
                <a:gd name="T72" fmla="*/ 75 w 89"/>
                <a:gd name="T73" fmla="*/ 49 h 61"/>
                <a:gd name="T74" fmla="*/ 72 w 89"/>
                <a:gd name="T75" fmla="*/ 47 h 61"/>
                <a:gd name="T76" fmla="*/ 69 w 89"/>
                <a:gd name="T77" fmla="*/ 45 h 61"/>
                <a:gd name="T78" fmla="*/ 65 w 89"/>
                <a:gd name="T79" fmla="*/ 44 h 61"/>
                <a:gd name="T80" fmla="*/ 60 w 89"/>
                <a:gd name="T81" fmla="*/ 42 h 61"/>
                <a:gd name="T82" fmla="*/ 57 w 89"/>
                <a:gd name="T83" fmla="*/ 40 h 61"/>
                <a:gd name="T84" fmla="*/ 53 w 89"/>
                <a:gd name="T85" fmla="*/ 38 h 61"/>
                <a:gd name="T86" fmla="*/ 50 w 89"/>
                <a:gd name="T87" fmla="*/ 35 h 61"/>
                <a:gd name="T88" fmla="*/ 46 w 89"/>
                <a:gd name="T89" fmla="*/ 32 h 61"/>
                <a:gd name="T90" fmla="*/ 40 w 89"/>
                <a:gd name="T91" fmla="*/ 28 h 61"/>
                <a:gd name="T92" fmla="*/ 36 w 89"/>
                <a:gd name="T93" fmla="*/ 25 h 61"/>
                <a:gd name="T94" fmla="*/ 32 w 89"/>
                <a:gd name="T95" fmla="*/ 19 h 61"/>
                <a:gd name="T96" fmla="*/ 30 w 89"/>
                <a:gd name="T97" fmla="*/ 18 h 61"/>
                <a:gd name="T98" fmla="*/ 36 w 89"/>
                <a:gd name="T99" fmla="*/ 19 h 61"/>
                <a:gd name="T100" fmla="*/ 40 w 89"/>
                <a:gd name="T101" fmla="*/ 19 h 61"/>
                <a:gd name="T102" fmla="*/ 46 w 89"/>
                <a:gd name="T103" fmla="*/ 19 h 61"/>
                <a:gd name="T104" fmla="*/ 50 w 89"/>
                <a:gd name="T105" fmla="*/ 21 h 61"/>
                <a:gd name="T106" fmla="*/ 55 w 89"/>
                <a:gd name="T107" fmla="*/ 21 h 61"/>
                <a:gd name="T108" fmla="*/ 59 w 89"/>
                <a:gd name="T109" fmla="*/ 21 h 61"/>
                <a:gd name="T110" fmla="*/ 63 w 89"/>
                <a:gd name="T111" fmla="*/ 21 h 61"/>
                <a:gd name="T112" fmla="*/ 67 w 89"/>
                <a:gd name="T113" fmla="*/ 21 h 61"/>
                <a:gd name="T114" fmla="*/ 72 w 89"/>
                <a:gd name="T115" fmla="*/ 21 h 61"/>
                <a:gd name="T116" fmla="*/ 76 w 89"/>
                <a:gd name="T117" fmla="*/ 21 h 61"/>
                <a:gd name="T118" fmla="*/ 80 w 89"/>
                <a:gd name="T119" fmla="*/ 21 h 61"/>
                <a:gd name="T120" fmla="*/ 85 w 89"/>
                <a:gd name="T121" fmla="*/ 21 h 61"/>
                <a:gd name="T122" fmla="*/ 89 w 89"/>
                <a:gd name="T123"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61">
                  <a:moveTo>
                    <a:pt x="89" y="21"/>
                  </a:moveTo>
                  <a:lnTo>
                    <a:pt x="89" y="11"/>
                  </a:lnTo>
                  <a:lnTo>
                    <a:pt x="87" y="11"/>
                  </a:lnTo>
                  <a:lnTo>
                    <a:pt x="86" y="11"/>
                  </a:lnTo>
                  <a:lnTo>
                    <a:pt x="85" y="11"/>
                  </a:lnTo>
                  <a:lnTo>
                    <a:pt x="83" y="11"/>
                  </a:lnTo>
                  <a:lnTo>
                    <a:pt x="82" y="11"/>
                  </a:lnTo>
                  <a:lnTo>
                    <a:pt x="80" y="11"/>
                  </a:lnTo>
                  <a:lnTo>
                    <a:pt x="79" y="11"/>
                  </a:lnTo>
                  <a:lnTo>
                    <a:pt x="77" y="11"/>
                  </a:lnTo>
                  <a:lnTo>
                    <a:pt x="76" y="11"/>
                  </a:lnTo>
                  <a:lnTo>
                    <a:pt x="75" y="11"/>
                  </a:lnTo>
                  <a:lnTo>
                    <a:pt x="73" y="11"/>
                  </a:lnTo>
                  <a:lnTo>
                    <a:pt x="72" y="11"/>
                  </a:lnTo>
                  <a:lnTo>
                    <a:pt x="70" y="11"/>
                  </a:lnTo>
                  <a:lnTo>
                    <a:pt x="69" y="11"/>
                  </a:lnTo>
                  <a:lnTo>
                    <a:pt x="67" y="11"/>
                  </a:lnTo>
                  <a:lnTo>
                    <a:pt x="66" y="11"/>
                  </a:lnTo>
                  <a:lnTo>
                    <a:pt x="65" y="11"/>
                  </a:lnTo>
                  <a:lnTo>
                    <a:pt x="63" y="11"/>
                  </a:lnTo>
                  <a:lnTo>
                    <a:pt x="62" y="11"/>
                  </a:lnTo>
                  <a:lnTo>
                    <a:pt x="60" y="11"/>
                  </a:lnTo>
                  <a:lnTo>
                    <a:pt x="59" y="11"/>
                  </a:lnTo>
                  <a:lnTo>
                    <a:pt x="57" y="11"/>
                  </a:lnTo>
                  <a:lnTo>
                    <a:pt x="56" y="11"/>
                  </a:lnTo>
                  <a:lnTo>
                    <a:pt x="55" y="11"/>
                  </a:lnTo>
                  <a:lnTo>
                    <a:pt x="53" y="11"/>
                  </a:lnTo>
                  <a:lnTo>
                    <a:pt x="52" y="11"/>
                  </a:lnTo>
                  <a:lnTo>
                    <a:pt x="50" y="11"/>
                  </a:lnTo>
                  <a:lnTo>
                    <a:pt x="49" y="11"/>
                  </a:lnTo>
                  <a:lnTo>
                    <a:pt x="47" y="11"/>
                  </a:lnTo>
                  <a:lnTo>
                    <a:pt x="46" y="9"/>
                  </a:lnTo>
                  <a:lnTo>
                    <a:pt x="45" y="9"/>
                  </a:lnTo>
                  <a:lnTo>
                    <a:pt x="43" y="9"/>
                  </a:lnTo>
                  <a:lnTo>
                    <a:pt x="42" y="9"/>
                  </a:lnTo>
                  <a:lnTo>
                    <a:pt x="39" y="9"/>
                  </a:lnTo>
                  <a:lnTo>
                    <a:pt x="36" y="9"/>
                  </a:lnTo>
                  <a:lnTo>
                    <a:pt x="35" y="9"/>
                  </a:lnTo>
                  <a:lnTo>
                    <a:pt x="33" y="9"/>
                  </a:lnTo>
                  <a:lnTo>
                    <a:pt x="32" y="9"/>
                  </a:lnTo>
                  <a:lnTo>
                    <a:pt x="30" y="7"/>
                  </a:lnTo>
                  <a:lnTo>
                    <a:pt x="29" y="7"/>
                  </a:lnTo>
                  <a:lnTo>
                    <a:pt x="27" y="7"/>
                  </a:lnTo>
                  <a:lnTo>
                    <a:pt x="26" y="7"/>
                  </a:lnTo>
                  <a:lnTo>
                    <a:pt x="24" y="7"/>
                  </a:lnTo>
                  <a:lnTo>
                    <a:pt x="23" y="7"/>
                  </a:lnTo>
                  <a:lnTo>
                    <a:pt x="22" y="7"/>
                  </a:lnTo>
                  <a:lnTo>
                    <a:pt x="20" y="7"/>
                  </a:lnTo>
                  <a:lnTo>
                    <a:pt x="19" y="6"/>
                  </a:lnTo>
                  <a:lnTo>
                    <a:pt x="17" y="6"/>
                  </a:lnTo>
                  <a:lnTo>
                    <a:pt x="16" y="6"/>
                  </a:lnTo>
                  <a:lnTo>
                    <a:pt x="0" y="0"/>
                  </a:lnTo>
                  <a:lnTo>
                    <a:pt x="12" y="13"/>
                  </a:lnTo>
                  <a:lnTo>
                    <a:pt x="12" y="14"/>
                  </a:lnTo>
                  <a:lnTo>
                    <a:pt x="13" y="16"/>
                  </a:lnTo>
                  <a:lnTo>
                    <a:pt x="14" y="18"/>
                  </a:lnTo>
                  <a:lnTo>
                    <a:pt x="16" y="19"/>
                  </a:lnTo>
                  <a:lnTo>
                    <a:pt x="17" y="19"/>
                  </a:lnTo>
                  <a:lnTo>
                    <a:pt x="19" y="21"/>
                  </a:lnTo>
                  <a:lnTo>
                    <a:pt x="20" y="23"/>
                  </a:lnTo>
                  <a:lnTo>
                    <a:pt x="22" y="25"/>
                  </a:lnTo>
                  <a:lnTo>
                    <a:pt x="23" y="26"/>
                  </a:lnTo>
                  <a:lnTo>
                    <a:pt x="24" y="26"/>
                  </a:lnTo>
                  <a:lnTo>
                    <a:pt x="24" y="28"/>
                  </a:lnTo>
                  <a:lnTo>
                    <a:pt x="26" y="28"/>
                  </a:lnTo>
                  <a:lnTo>
                    <a:pt x="27" y="30"/>
                  </a:lnTo>
                  <a:lnTo>
                    <a:pt x="29" y="30"/>
                  </a:lnTo>
                  <a:lnTo>
                    <a:pt x="29" y="32"/>
                  </a:lnTo>
                  <a:lnTo>
                    <a:pt x="30" y="33"/>
                  </a:lnTo>
                  <a:lnTo>
                    <a:pt x="32" y="33"/>
                  </a:lnTo>
                  <a:lnTo>
                    <a:pt x="33" y="35"/>
                  </a:lnTo>
                  <a:lnTo>
                    <a:pt x="35" y="35"/>
                  </a:lnTo>
                  <a:lnTo>
                    <a:pt x="36" y="37"/>
                  </a:lnTo>
                  <a:lnTo>
                    <a:pt x="37" y="38"/>
                  </a:lnTo>
                  <a:lnTo>
                    <a:pt x="39" y="38"/>
                  </a:lnTo>
                  <a:lnTo>
                    <a:pt x="39" y="40"/>
                  </a:lnTo>
                  <a:lnTo>
                    <a:pt x="40" y="40"/>
                  </a:lnTo>
                  <a:lnTo>
                    <a:pt x="42" y="42"/>
                  </a:lnTo>
                  <a:lnTo>
                    <a:pt x="43" y="44"/>
                  </a:lnTo>
                  <a:lnTo>
                    <a:pt x="46" y="44"/>
                  </a:lnTo>
                  <a:lnTo>
                    <a:pt x="46" y="45"/>
                  </a:lnTo>
                  <a:lnTo>
                    <a:pt x="47" y="45"/>
                  </a:lnTo>
                  <a:lnTo>
                    <a:pt x="50" y="47"/>
                  </a:lnTo>
                  <a:lnTo>
                    <a:pt x="53" y="49"/>
                  </a:lnTo>
                  <a:lnTo>
                    <a:pt x="55" y="51"/>
                  </a:lnTo>
                  <a:lnTo>
                    <a:pt x="56" y="51"/>
                  </a:lnTo>
                  <a:lnTo>
                    <a:pt x="57" y="52"/>
                  </a:lnTo>
                  <a:lnTo>
                    <a:pt x="59" y="52"/>
                  </a:lnTo>
                  <a:lnTo>
                    <a:pt x="60" y="52"/>
                  </a:lnTo>
                  <a:lnTo>
                    <a:pt x="63" y="54"/>
                  </a:lnTo>
                  <a:lnTo>
                    <a:pt x="65" y="56"/>
                  </a:lnTo>
                  <a:lnTo>
                    <a:pt x="66" y="56"/>
                  </a:lnTo>
                  <a:lnTo>
                    <a:pt x="67" y="56"/>
                  </a:lnTo>
                  <a:lnTo>
                    <a:pt x="69" y="57"/>
                  </a:lnTo>
                  <a:lnTo>
                    <a:pt x="70" y="57"/>
                  </a:lnTo>
                  <a:lnTo>
                    <a:pt x="73" y="57"/>
                  </a:lnTo>
                  <a:lnTo>
                    <a:pt x="75" y="59"/>
                  </a:lnTo>
                  <a:lnTo>
                    <a:pt x="76" y="59"/>
                  </a:lnTo>
                  <a:lnTo>
                    <a:pt x="77" y="61"/>
                  </a:lnTo>
                  <a:lnTo>
                    <a:pt x="80" y="61"/>
                  </a:lnTo>
                  <a:lnTo>
                    <a:pt x="82" y="61"/>
                  </a:lnTo>
                  <a:lnTo>
                    <a:pt x="83" y="61"/>
                  </a:lnTo>
                  <a:lnTo>
                    <a:pt x="86" y="52"/>
                  </a:lnTo>
                  <a:lnTo>
                    <a:pt x="85" y="52"/>
                  </a:lnTo>
                  <a:lnTo>
                    <a:pt x="83" y="51"/>
                  </a:lnTo>
                  <a:lnTo>
                    <a:pt x="82" y="51"/>
                  </a:lnTo>
                  <a:lnTo>
                    <a:pt x="80" y="51"/>
                  </a:lnTo>
                  <a:lnTo>
                    <a:pt x="79" y="51"/>
                  </a:lnTo>
                  <a:lnTo>
                    <a:pt x="77" y="49"/>
                  </a:lnTo>
                  <a:lnTo>
                    <a:pt x="76" y="49"/>
                  </a:lnTo>
                  <a:lnTo>
                    <a:pt x="75" y="49"/>
                  </a:lnTo>
                  <a:lnTo>
                    <a:pt x="73" y="49"/>
                  </a:lnTo>
                  <a:lnTo>
                    <a:pt x="73" y="47"/>
                  </a:lnTo>
                  <a:lnTo>
                    <a:pt x="72" y="47"/>
                  </a:lnTo>
                  <a:lnTo>
                    <a:pt x="70" y="47"/>
                  </a:lnTo>
                  <a:lnTo>
                    <a:pt x="69" y="47"/>
                  </a:lnTo>
                  <a:lnTo>
                    <a:pt x="69" y="45"/>
                  </a:lnTo>
                  <a:lnTo>
                    <a:pt x="67" y="45"/>
                  </a:lnTo>
                  <a:lnTo>
                    <a:pt x="66" y="45"/>
                  </a:lnTo>
                  <a:lnTo>
                    <a:pt x="65" y="44"/>
                  </a:lnTo>
                  <a:lnTo>
                    <a:pt x="63" y="44"/>
                  </a:lnTo>
                  <a:lnTo>
                    <a:pt x="62" y="42"/>
                  </a:lnTo>
                  <a:lnTo>
                    <a:pt x="60" y="42"/>
                  </a:lnTo>
                  <a:lnTo>
                    <a:pt x="59" y="42"/>
                  </a:lnTo>
                  <a:lnTo>
                    <a:pt x="59" y="40"/>
                  </a:lnTo>
                  <a:lnTo>
                    <a:pt x="57" y="40"/>
                  </a:lnTo>
                  <a:lnTo>
                    <a:pt x="56" y="38"/>
                  </a:lnTo>
                  <a:lnTo>
                    <a:pt x="55" y="38"/>
                  </a:lnTo>
                  <a:lnTo>
                    <a:pt x="53" y="38"/>
                  </a:lnTo>
                  <a:lnTo>
                    <a:pt x="53" y="37"/>
                  </a:lnTo>
                  <a:lnTo>
                    <a:pt x="52" y="37"/>
                  </a:lnTo>
                  <a:lnTo>
                    <a:pt x="50" y="35"/>
                  </a:lnTo>
                  <a:lnTo>
                    <a:pt x="49" y="35"/>
                  </a:lnTo>
                  <a:lnTo>
                    <a:pt x="47" y="33"/>
                  </a:lnTo>
                  <a:lnTo>
                    <a:pt x="46" y="32"/>
                  </a:lnTo>
                  <a:lnTo>
                    <a:pt x="45" y="32"/>
                  </a:lnTo>
                  <a:lnTo>
                    <a:pt x="43" y="30"/>
                  </a:lnTo>
                  <a:lnTo>
                    <a:pt x="40" y="28"/>
                  </a:lnTo>
                  <a:lnTo>
                    <a:pt x="39" y="28"/>
                  </a:lnTo>
                  <a:lnTo>
                    <a:pt x="37" y="26"/>
                  </a:lnTo>
                  <a:lnTo>
                    <a:pt x="36" y="25"/>
                  </a:lnTo>
                  <a:lnTo>
                    <a:pt x="35" y="23"/>
                  </a:lnTo>
                  <a:lnTo>
                    <a:pt x="32" y="21"/>
                  </a:lnTo>
                  <a:lnTo>
                    <a:pt x="32" y="19"/>
                  </a:lnTo>
                  <a:lnTo>
                    <a:pt x="30" y="19"/>
                  </a:lnTo>
                  <a:lnTo>
                    <a:pt x="29" y="18"/>
                  </a:lnTo>
                  <a:lnTo>
                    <a:pt x="30" y="18"/>
                  </a:lnTo>
                  <a:lnTo>
                    <a:pt x="32" y="18"/>
                  </a:lnTo>
                  <a:lnTo>
                    <a:pt x="35" y="19"/>
                  </a:lnTo>
                  <a:lnTo>
                    <a:pt x="36" y="19"/>
                  </a:lnTo>
                  <a:lnTo>
                    <a:pt x="37" y="19"/>
                  </a:lnTo>
                  <a:lnTo>
                    <a:pt x="39" y="19"/>
                  </a:lnTo>
                  <a:lnTo>
                    <a:pt x="40" y="19"/>
                  </a:lnTo>
                  <a:lnTo>
                    <a:pt x="42" y="19"/>
                  </a:lnTo>
                  <a:lnTo>
                    <a:pt x="43" y="19"/>
                  </a:lnTo>
                  <a:lnTo>
                    <a:pt x="46" y="19"/>
                  </a:lnTo>
                  <a:lnTo>
                    <a:pt x="47" y="19"/>
                  </a:lnTo>
                  <a:lnTo>
                    <a:pt x="49" y="21"/>
                  </a:lnTo>
                  <a:lnTo>
                    <a:pt x="50" y="21"/>
                  </a:lnTo>
                  <a:lnTo>
                    <a:pt x="52" y="21"/>
                  </a:lnTo>
                  <a:lnTo>
                    <a:pt x="53" y="21"/>
                  </a:lnTo>
                  <a:lnTo>
                    <a:pt x="55" y="21"/>
                  </a:lnTo>
                  <a:lnTo>
                    <a:pt x="56" y="21"/>
                  </a:lnTo>
                  <a:lnTo>
                    <a:pt x="57" y="21"/>
                  </a:lnTo>
                  <a:lnTo>
                    <a:pt x="59" y="21"/>
                  </a:lnTo>
                  <a:lnTo>
                    <a:pt x="60" y="21"/>
                  </a:lnTo>
                  <a:lnTo>
                    <a:pt x="62" y="21"/>
                  </a:lnTo>
                  <a:lnTo>
                    <a:pt x="63" y="21"/>
                  </a:lnTo>
                  <a:lnTo>
                    <a:pt x="65" y="21"/>
                  </a:lnTo>
                  <a:lnTo>
                    <a:pt x="66" y="21"/>
                  </a:lnTo>
                  <a:lnTo>
                    <a:pt x="67" y="21"/>
                  </a:lnTo>
                  <a:lnTo>
                    <a:pt x="69" y="21"/>
                  </a:lnTo>
                  <a:lnTo>
                    <a:pt x="70" y="21"/>
                  </a:lnTo>
                  <a:lnTo>
                    <a:pt x="72" y="21"/>
                  </a:lnTo>
                  <a:lnTo>
                    <a:pt x="73" y="21"/>
                  </a:lnTo>
                  <a:lnTo>
                    <a:pt x="75" y="21"/>
                  </a:lnTo>
                  <a:lnTo>
                    <a:pt x="76" y="21"/>
                  </a:lnTo>
                  <a:lnTo>
                    <a:pt x="77" y="21"/>
                  </a:lnTo>
                  <a:lnTo>
                    <a:pt x="79" y="21"/>
                  </a:lnTo>
                  <a:lnTo>
                    <a:pt x="80" y="21"/>
                  </a:lnTo>
                  <a:lnTo>
                    <a:pt x="82" y="21"/>
                  </a:lnTo>
                  <a:lnTo>
                    <a:pt x="83" y="21"/>
                  </a:lnTo>
                  <a:lnTo>
                    <a:pt x="85" y="21"/>
                  </a:lnTo>
                  <a:lnTo>
                    <a:pt x="86" y="21"/>
                  </a:lnTo>
                  <a:lnTo>
                    <a:pt x="87" y="21"/>
                  </a:lnTo>
                  <a:lnTo>
                    <a:pt x="89" y="2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8" name="Freeform 110"/>
            <p:cNvSpPr>
              <a:spLocks/>
            </p:cNvSpPr>
            <p:nvPr/>
          </p:nvSpPr>
          <p:spPr bwMode="auto">
            <a:xfrm>
              <a:off x="312" y="1012"/>
              <a:ext cx="94" cy="64"/>
            </a:xfrm>
            <a:custGeom>
              <a:avLst/>
              <a:gdLst>
                <a:gd name="T0" fmla="*/ 89 w 94"/>
                <a:gd name="T1" fmla="*/ 45 h 64"/>
                <a:gd name="T2" fmla="*/ 84 w 94"/>
                <a:gd name="T3" fmla="*/ 46 h 64"/>
                <a:gd name="T4" fmla="*/ 80 w 94"/>
                <a:gd name="T5" fmla="*/ 48 h 64"/>
                <a:gd name="T6" fmla="*/ 76 w 94"/>
                <a:gd name="T7" fmla="*/ 48 h 64"/>
                <a:gd name="T8" fmla="*/ 73 w 94"/>
                <a:gd name="T9" fmla="*/ 50 h 64"/>
                <a:gd name="T10" fmla="*/ 69 w 94"/>
                <a:gd name="T11" fmla="*/ 50 h 64"/>
                <a:gd name="T12" fmla="*/ 66 w 94"/>
                <a:gd name="T13" fmla="*/ 52 h 64"/>
                <a:gd name="T14" fmla="*/ 62 w 94"/>
                <a:gd name="T15" fmla="*/ 52 h 64"/>
                <a:gd name="T16" fmla="*/ 57 w 94"/>
                <a:gd name="T17" fmla="*/ 53 h 64"/>
                <a:gd name="T18" fmla="*/ 53 w 94"/>
                <a:gd name="T19" fmla="*/ 53 h 64"/>
                <a:gd name="T20" fmla="*/ 49 w 94"/>
                <a:gd name="T21" fmla="*/ 53 h 64"/>
                <a:gd name="T22" fmla="*/ 44 w 94"/>
                <a:gd name="T23" fmla="*/ 53 h 64"/>
                <a:gd name="T24" fmla="*/ 40 w 94"/>
                <a:gd name="T25" fmla="*/ 53 h 64"/>
                <a:gd name="T26" fmla="*/ 36 w 94"/>
                <a:gd name="T27" fmla="*/ 52 h 64"/>
                <a:gd name="T28" fmla="*/ 32 w 94"/>
                <a:gd name="T29" fmla="*/ 52 h 64"/>
                <a:gd name="T30" fmla="*/ 27 w 94"/>
                <a:gd name="T31" fmla="*/ 52 h 64"/>
                <a:gd name="T32" fmla="*/ 32 w 94"/>
                <a:gd name="T33" fmla="*/ 48 h 64"/>
                <a:gd name="T34" fmla="*/ 36 w 94"/>
                <a:gd name="T35" fmla="*/ 45 h 64"/>
                <a:gd name="T36" fmla="*/ 40 w 94"/>
                <a:gd name="T37" fmla="*/ 41 h 64"/>
                <a:gd name="T38" fmla="*/ 44 w 94"/>
                <a:gd name="T39" fmla="*/ 38 h 64"/>
                <a:gd name="T40" fmla="*/ 49 w 94"/>
                <a:gd name="T41" fmla="*/ 35 h 64"/>
                <a:gd name="T42" fmla="*/ 53 w 94"/>
                <a:gd name="T43" fmla="*/ 31 h 64"/>
                <a:gd name="T44" fmla="*/ 56 w 94"/>
                <a:gd name="T45" fmla="*/ 28 h 64"/>
                <a:gd name="T46" fmla="*/ 60 w 94"/>
                <a:gd name="T47" fmla="*/ 24 h 64"/>
                <a:gd name="T48" fmla="*/ 64 w 94"/>
                <a:gd name="T49" fmla="*/ 19 h 64"/>
                <a:gd name="T50" fmla="*/ 69 w 94"/>
                <a:gd name="T51" fmla="*/ 16 h 64"/>
                <a:gd name="T52" fmla="*/ 73 w 94"/>
                <a:gd name="T53" fmla="*/ 11 h 64"/>
                <a:gd name="T54" fmla="*/ 76 w 94"/>
                <a:gd name="T55" fmla="*/ 7 h 64"/>
                <a:gd name="T56" fmla="*/ 67 w 94"/>
                <a:gd name="T57" fmla="*/ 2 h 64"/>
                <a:gd name="T58" fmla="*/ 64 w 94"/>
                <a:gd name="T59" fmla="*/ 5 h 64"/>
                <a:gd name="T60" fmla="*/ 62 w 94"/>
                <a:gd name="T61" fmla="*/ 11 h 64"/>
                <a:gd name="T62" fmla="*/ 56 w 94"/>
                <a:gd name="T63" fmla="*/ 14 h 64"/>
                <a:gd name="T64" fmla="*/ 53 w 94"/>
                <a:gd name="T65" fmla="*/ 17 h 64"/>
                <a:gd name="T66" fmla="*/ 50 w 94"/>
                <a:gd name="T67" fmla="*/ 21 h 64"/>
                <a:gd name="T68" fmla="*/ 46 w 94"/>
                <a:gd name="T69" fmla="*/ 24 h 64"/>
                <a:gd name="T70" fmla="*/ 42 w 94"/>
                <a:gd name="T71" fmla="*/ 28 h 64"/>
                <a:gd name="T72" fmla="*/ 37 w 94"/>
                <a:gd name="T73" fmla="*/ 31 h 64"/>
                <a:gd name="T74" fmla="*/ 34 w 94"/>
                <a:gd name="T75" fmla="*/ 35 h 64"/>
                <a:gd name="T76" fmla="*/ 30 w 94"/>
                <a:gd name="T77" fmla="*/ 38 h 64"/>
                <a:gd name="T78" fmla="*/ 26 w 94"/>
                <a:gd name="T79" fmla="*/ 40 h 64"/>
                <a:gd name="T80" fmla="*/ 22 w 94"/>
                <a:gd name="T81" fmla="*/ 43 h 64"/>
                <a:gd name="T82" fmla="*/ 17 w 94"/>
                <a:gd name="T83" fmla="*/ 46 h 64"/>
                <a:gd name="T84" fmla="*/ 13 w 94"/>
                <a:gd name="T85" fmla="*/ 50 h 64"/>
                <a:gd name="T86" fmla="*/ 13 w 94"/>
                <a:gd name="T87" fmla="*/ 60 h 64"/>
                <a:gd name="T88" fmla="*/ 17 w 94"/>
                <a:gd name="T89" fmla="*/ 60 h 64"/>
                <a:gd name="T90" fmla="*/ 20 w 94"/>
                <a:gd name="T91" fmla="*/ 62 h 64"/>
                <a:gd name="T92" fmla="*/ 24 w 94"/>
                <a:gd name="T93" fmla="*/ 62 h 64"/>
                <a:gd name="T94" fmla="*/ 29 w 94"/>
                <a:gd name="T95" fmla="*/ 62 h 64"/>
                <a:gd name="T96" fmla="*/ 33 w 94"/>
                <a:gd name="T97" fmla="*/ 62 h 64"/>
                <a:gd name="T98" fmla="*/ 37 w 94"/>
                <a:gd name="T99" fmla="*/ 62 h 64"/>
                <a:gd name="T100" fmla="*/ 42 w 94"/>
                <a:gd name="T101" fmla="*/ 64 h 64"/>
                <a:gd name="T102" fmla="*/ 46 w 94"/>
                <a:gd name="T103" fmla="*/ 64 h 64"/>
                <a:gd name="T104" fmla="*/ 52 w 94"/>
                <a:gd name="T105" fmla="*/ 62 h 64"/>
                <a:gd name="T106" fmla="*/ 56 w 94"/>
                <a:gd name="T107" fmla="*/ 62 h 64"/>
                <a:gd name="T108" fmla="*/ 62 w 94"/>
                <a:gd name="T109" fmla="*/ 62 h 64"/>
                <a:gd name="T110" fmla="*/ 66 w 94"/>
                <a:gd name="T111" fmla="*/ 62 h 64"/>
                <a:gd name="T112" fmla="*/ 72 w 94"/>
                <a:gd name="T113" fmla="*/ 60 h 64"/>
                <a:gd name="T114" fmla="*/ 76 w 94"/>
                <a:gd name="T115" fmla="*/ 58 h 64"/>
                <a:gd name="T116" fmla="*/ 82 w 94"/>
                <a:gd name="T117" fmla="*/ 57 h 64"/>
                <a:gd name="T118" fmla="*/ 86 w 94"/>
                <a:gd name="T119" fmla="*/ 55 h 64"/>
                <a:gd name="T120" fmla="*/ 92 w 94"/>
                <a:gd name="T121" fmla="*/ 53 h 64"/>
                <a:gd name="T122" fmla="*/ 92 w 94"/>
                <a:gd name="T123"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 h="64">
                  <a:moveTo>
                    <a:pt x="92" y="43"/>
                  </a:moveTo>
                  <a:lnTo>
                    <a:pt x="90" y="43"/>
                  </a:lnTo>
                  <a:lnTo>
                    <a:pt x="89" y="45"/>
                  </a:lnTo>
                  <a:lnTo>
                    <a:pt x="87" y="45"/>
                  </a:lnTo>
                  <a:lnTo>
                    <a:pt x="86" y="45"/>
                  </a:lnTo>
                  <a:lnTo>
                    <a:pt x="84" y="46"/>
                  </a:lnTo>
                  <a:lnTo>
                    <a:pt x="83" y="46"/>
                  </a:lnTo>
                  <a:lnTo>
                    <a:pt x="82" y="46"/>
                  </a:lnTo>
                  <a:lnTo>
                    <a:pt x="80" y="48"/>
                  </a:lnTo>
                  <a:lnTo>
                    <a:pt x="79" y="48"/>
                  </a:lnTo>
                  <a:lnTo>
                    <a:pt x="77" y="48"/>
                  </a:lnTo>
                  <a:lnTo>
                    <a:pt x="76" y="48"/>
                  </a:lnTo>
                  <a:lnTo>
                    <a:pt x="74" y="48"/>
                  </a:lnTo>
                  <a:lnTo>
                    <a:pt x="74" y="50"/>
                  </a:lnTo>
                  <a:lnTo>
                    <a:pt x="73" y="50"/>
                  </a:lnTo>
                  <a:lnTo>
                    <a:pt x="72" y="50"/>
                  </a:lnTo>
                  <a:lnTo>
                    <a:pt x="70" y="50"/>
                  </a:lnTo>
                  <a:lnTo>
                    <a:pt x="69" y="50"/>
                  </a:lnTo>
                  <a:lnTo>
                    <a:pt x="67" y="50"/>
                  </a:lnTo>
                  <a:lnTo>
                    <a:pt x="66" y="50"/>
                  </a:lnTo>
                  <a:lnTo>
                    <a:pt x="66" y="52"/>
                  </a:lnTo>
                  <a:lnTo>
                    <a:pt x="64" y="52"/>
                  </a:lnTo>
                  <a:lnTo>
                    <a:pt x="63" y="52"/>
                  </a:lnTo>
                  <a:lnTo>
                    <a:pt x="62" y="52"/>
                  </a:lnTo>
                  <a:lnTo>
                    <a:pt x="60" y="52"/>
                  </a:lnTo>
                  <a:lnTo>
                    <a:pt x="59" y="52"/>
                  </a:lnTo>
                  <a:lnTo>
                    <a:pt x="57" y="53"/>
                  </a:lnTo>
                  <a:lnTo>
                    <a:pt x="56" y="53"/>
                  </a:lnTo>
                  <a:lnTo>
                    <a:pt x="54" y="53"/>
                  </a:lnTo>
                  <a:lnTo>
                    <a:pt x="53" y="53"/>
                  </a:lnTo>
                  <a:lnTo>
                    <a:pt x="52" y="53"/>
                  </a:lnTo>
                  <a:lnTo>
                    <a:pt x="50" y="53"/>
                  </a:lnTo>
                  <a:lnTo>
                    <a:pt x="49" y="53"/>
                  </a:lnTo>
                  <a:lnTo>
                    <a:pt x="47" y="53"/>
                  </a:lnTo>
                  <a:lnTo>
                    <a:pt x="46" y="53"/>
                  </a:lnTo>
                  <a:lnTo>
                    <a:pt x="44" y="53"/>
                  </a:lnTo>
                  <a:lnTo>
                    <a:pt x="43" y="53"/>
                  </a:lnTo>
                  <a:lnTo>
                    <a:pt x="42" y="53"/>
                  </a:lnTo>
                  <a:lnTo>
                    <a:pt x="40" y="53"/>
                  </a:lnTo>
                  <a:lnTo>
                    <a:pt x="39" y="53"/>
                  </a:lnTo>
                  <a:lnTo>
                    <a:pt x="37" y="53"/>
                  </a:lnTo>
                  <a:lnTo>
                    <a:pt x="36" y="52"/>
                  </a:lnTo>
                  <a:lnTo>
                    <a:pt x="34" y="52"/>
                  </a:lnTo>
                  <a:lnTo>
                    <a:pt x="33" y="52"/>
                  </a:lnTo>
                  <a:lnTo>
                    <a:pt x="32" y="52"/>
                  </a:lnTo>
                  <a:lnTo>
                    <a:pt x="30" y="52"/>
                  </a:lnTo>
                  <a:lnTo>
                    <a:pt x="29" y="52"/>
                  </a:lnTo>
                  <a:lnTo>
                    <a:pt x="27" y="52"/>
                  </a:lnTo>
                  <a:lnTo>
                    <a:pt x="29" y="50"/>
                  </a:lnTo>
                  <a:lnTo>
                    <a:pt x="30" y="50"/>
                  </a:lnTo>
                  <a:lnTo>
                    <a:pt x="32" y="48"/>
                  </a:lnTo>
                  <a:lnTo>
                    <a:pt x="33" y="46"/>
                  </a:lnTo>
                  <a:lnTo>
                    <a:pt x="34" y="46"/>
                  </a:lnTo>
                  <a:lnTo>
                    <a:pt x="36" y="45"/>
                  </a:lnTo>
                  <a:lnTo>
                    <a:pt x="37" y="45"/>
                  </a:lnTo>
                  <a:lnTo>
                    <a:pt x="39" y="43"/>
                  </a:lnTo>
                  <a:lnTo>
                    <a:pt x="40" y="41"/>
                  </a:lnTo>
                  <a:lnTo>
                    <a:pt x="42" y="40"/>
                  </a:lnTo>
                  <a:lnTo>
                    <a:pt x="43" y="40"/>
                  </a:lnTo>
                  <a:lnTo>
                    <a:pt x="44" y="38"/>
                  </a:lnTo>
                  <a:lnTo>
                    <a:pt x="46" y="36"/>
                  </a:lnTo>
                  <a:lnTo>
                    <a:pt x="47" y="36"/>
                  </a:lnTo>
                  <a:lnTo>
                    <a:pt x="49" y="35"/>
                  </a:lnTo>
                  <a:lnTo>
                    <a:pt x="50" y="33"/>
                  </a:lnTo>
                  <a:lnTo>
                    <a:pt x="52" y="33"/>
                  </a:lnTo>
                  <a:lnTo>
                    <a:pt x="53" y="31"/>
                  </a:lnTo>
                  <a:lnTo>
                    <a:pt x="53" y="29"/>
                  </a:lnTo>
                  <a:lnTo>
                    <a:pt x="54" y="29"/>
                  </a:lnTo>
                  <a:lnTo>
                    <a:pt x="56" y="28"/>
                  </a:lnTo>
                  <a:lnTo>
                    <a:pt x="57" y="28"/>
                  </a:lnTo>
                  <a:lnTo>
                    <a:pt x="59" y="26"/>
                  </a:lnTo>
                  <a:lnTo>
                    <a:pt x="60" y="24"/>
                  </a:lnTo>
                  <a:lnTo>
                    <a:pt x="62" y="23"/>
                  </a:lnTo>
                  <a:lnTo>
                    <a:pt x="63" y="21"/>
                  </a:lnTo>
                  <a:lnTo>
                    <a:pt x="64" y="19"/>
                  </a:lnTo>
                  <a:lnTo>
                    <a:pt x="66" y="19"/>
                  </a:lnTo>
                  <a:lnTo>
                    <a:pt x="67" y="17"/>
                  </a:lnTo>
                  <a:lnTo>
                    <a:pt x="69" y="16"/>
                  </a:lnTo>
                  <a:lnTo>
                    <a:pt x="70" y="14"/>
                  </a:lnTo>
                  <a:lnTo>
                    <a:pt x="72" y="12"/>
                  </a:lnTo>
                  <a:lnTo>
                    <a:pt x="73" y="11"/>
                  </a:lnTo>
                  <a:lnTo>
                    <a:pt x="74" y="9"/>
                  </a:lnTo>
                  <a:lnTo>
                    <a:pt x="76" y="9"/>
                  </a:lnTo>
                  <a:lnTo>
                    <a:pt x="76" y="7"/>
                  </a:lnTo>
                  <a:lnTo>
                    <a:pt x="70" y="0"/>
                  </a:lnTo>
                  <a:lnTo>
                    <a:pt x="69" y="2"/>
                  </a:lnTo>
                  <a:lnTo>
                    <a:pt x="67" y="2"/>
                  </a:lnTo>
                  <a:lnTo>
                    <a:pt x="67" y="4"/>
                  </a:lnTo>
                  <a:lnTo>
                    <a:pt x="66" y="5"/>
                  </a:lnTo>
                  <a:lnTo>
                    <a:pt x="64" y="5"/>
                  </a:lnTo>
                  <a:lnTo>
                    <a:pt x="63" y="7"/>
                  </a:lnTo>
                  <a:lnTo>
                    <a:pt x="63" y="9"/>
                  </a:lnTo>
                  <a:lnTo>
                    <a:pt x="62" y="11"/>
                  </a:lnTo>
                  <a:lnTo>
                    <a:pt x="60" y="11"/>
                  </a:lnTo>
                  <a:lnTo>
                    <a:pt x="59" y="12"/>
                  </a:lnTo>
                  <a:lnTo>
                    <a:pt x="56" y="14"/>
                  </a:lnTo>
                  <a:lnTo>
                    <a:pt x="56" y="16"/>
                  </a:lnTo>
                  <a:lnTo>
                    <a:pt x="54" y="16"/>
                  </a:lnTo>
                  <a:lnTo>
                    <a:pt x="53" y="17"/>
                  </a:lnTo>
                  <a:lnTo>
                    <a:pt x="53" y="19"/>
                  </a:lnTo>
                  <a:lnTo>
                    <a:pt x="52" y="19"/>
                  </a:lnTo>
                  <a:lnTo>
                    <a:pt x="50" y="21"/>
                  </a:lnTo>
                  <a:lnTo>
                    <a:pt x="49" y="23"/>
                  </a:lnTo>
                  <a:lnTo>
                    <a:pt x="47" y="23"/>
                  </a:lnTo>
                  <a:lnTo>
                    <a:pt x="46" y="24"/>
                  </a:lnTo>
                  <a:lnTo>
                    <a:pt x="44" y="26"/>
                  </a:lnTo>
                  <a:lnTo>
                    <a:pt x="43" y="28"/>
                  </a:lnTo>
                  <a:lnTo>
                    <a:pt x="42" y="28"/>
                  </a:lnTo>
                  <a:lnTo>
                    <a:pt x="40" y="29"/>
                  </a:lnTo>
                  <a:lnTo>
                    <a:pt x="39" y="29"/>
                  </a:lnTo>
                  <a:lnTo>
                    <a:pt x="37" y="31"/>
                  </a:lnTo>
                  <a:lnTo>
                    <a:pt x="37" y="33"/>
                  </a:lnTo>
                  <a:lnTo>
                    <a:pt x="36" y="33"/>
                  </a:lnTo>
                  <a:lnTo>
                    <a:pt x="34" y="35"/>
                  </a:lnTo>
                  <a:lnTo>
                    <a:pt x="33" y="35"/>
                  </a:lnTo>
                  <a:lnTo>
                    <a:pt x="32" y="36"/>
                  </a:lnTo>
                  <a:lnTo>
                    <a:pt x="30" y="38"/>
                  </a:lnTo>
                  <a:lnTo>
                    <a:pt x="29" y="38"/>
                  </a:lnTo>
                  <a:lnTo>
                    <a:pt x="27" y="40"/>
                  </a:lnTo>
                  <a:lnTo>
                    <a:pt x="26" y="40"/>
                  </a:lnTo>
                  <a:lnTo>
                    <a:pt x="24" y="41"/>
                  </a:lnTo>
                  <a:lnTo>
                    <a:pt x="23" y="43"/>
                  </a:lnTo>
                  <a:lnTo>
                    <a:pt x="22" y="43"/>
                  </a:lnTo>
                  <a:lnTo>
                    <a:pt x="20" y="45"/>
                  </a:lnTo>
                  <a:lnTo>
                    <a:pt x="19" y="45"/>
                  </a:lnTo>
                  <a:lnTo>
                    <a:pt x="17" y="46"/>
                  </a:lnTo>
                  <a:lnTo>
                    <a:pt x="16" y="48"/>
                  </a:lnTo>
                  <a:lnTo>
                    <a:pt x="14" y="48"/>
                  </a:lnTo>
                  <a:lnTo>
                    <a:pt x="13" y="50"/>
                  </a:lnTo>
                  <a:lnTo>
                    <a:pt x="12" y="50"/>
                  </a:lnTo>
                  <a:lnTo>
                    <a:pt x="0" y="57"/>
                  </a:lnTo>
                  <a:lnTo>
                    <a:pt x="13" y="60"/>
                  </a:lnTo>
                  <a:lnTo>
                    <a:pt x="14" y="60"/>
                  </a:lnTo>
                  <a:lnTo>
                    <a:pt x="16" y="60"/>
                  </a:lnTo>
                  <a:lnTo>
                    <a:pt x="17" y="60"/>
                  </a:lnTo>
                  <a:lnTo>
                    <a:pt x="19" y="60"/>
                  </a:lnTo>
                  <a:lnTo>
                    <a:pt x="20" y="60"/>
                  </a:lnTo>
                  <a:lnTo>
                    <a:pt x="20" y="62"/>
                  </a:lnTo>
                  <a:lnTo>
                    <a:pt x="22" y="62"/>
                  </a:lnTo>
                  <a:lnTo>
                    <a:pt x="23" y="62"/>
                  </a:lnTo>
                  <a:lnTo>
                    <a:pt x="24" y="62"/>
                  </a:lnTo>
                  <a:lnTo>
                    <a:pt x="26" y="62"/>
                  </a:lnTo>
                  <a:lnTo>
                    <a:pt x="27" y="62"/>
                  </a:lnTo>
                  <a:lnTo>
                    <a:pt x="29" y="62"/>
                  </a:lnTo>
                  <a:lnTo>
                    <a:pt x="30" y="62"/>
                  </a:lnTo>
                  <a:lnTo>
                    <a:pt x="32" y="62"/>
                  </a:lnTo>
                  <a:lnTo>
                    <a:pt x="33" y="62"/>
                  </a:lnTo>
                  <a:lnTo>
                    <a:pt x="34" y="62"/>
                  </a:lnTo>
                  <a:lnTo>
                    <a:pt x="36" y="62"/>
                  </a:lnTo>
                  <a:lnTo>
                    <a:pt x="37" y="62"/>
                  </a:lnTo>
                  <a:lnTo>
                    <a:pt x="39" y="64"/>
                  </a:lnTo>
                  <a:lnTo>
                    <a:pt x="40" y="64"/>
                  </a:lnTo>
                  <a:lnTo>
                    <a:pt x="42" y="64"/>
                  </a:lnTo>
                  <a:lnTo>
                    <a:pt x="43" y="64"/>
                  </a:lnTo>
                  <a:lnTo>
                    <a:pt x="44" y="64"/>
                  </a:lnTo>
                  <a:lnTo>
                    <a:pt x="46" y="64"/>
                  </a:lnTo>
                  <a:lnTo>
                    <a:pt x="47" y="64"/>
                  </a:lnTo>
                  <a:lnTo>
                    <a:pt x="50" y="62"/>
                  </a:lnTo>
                  <a:lnTo>
                    <a:pt x="52" y="62"/>
                  </a:lnTo>
                  <a:lnTo>
                    <a:pt x="53" y="62"/>
                  </a:lnTo>
                  <a:lnTo>
                    <a:pt x="54" y="62"/>
                  </a:lnTo>
                  <a:lnTo>
                    <a:pt x="56" y="62"/>
                  </a:lnTo>
                  <a:lnTo>
                    <a:pt x="57" y="62"/>
                  </a:lnTo>
                  <a:lnTo>
                    <a:pt x="59" y="62"/>
                  </a:lnTo>
                  <a:lnTo>
                    <a:pt x="62" y="62"/>
                  </a:lnTo>
                  <a:lnTo>
                    <a:pt x="63" y="62"/>
                  </a:lnTo>
                  <a:lnTo>
                    <a:pt x="64" y="62"/>
                  </a:lnTo>
                  <a:lnTo>
                    <a:pt x="66" y="62"/>
                  </a:lnTo>
                  <a:lnTo>
                    <a:pt x="67" y="60"/>
                  </a:lnTo>
                  <a:lnTo>
                    <a:pt x="70" y="60"/>
                  </a:lnTo>
                  <a:lnTo>
                    <a:pt x="72" y="60"/>
                  </a:lnTo>
                  <a:lnTo>
                    <a:pt x="73" y="60"/>
                  </a:lnTo>
                  <a:lnTo>
                    <a:pt x="74" y="58"/>
                  </a:lnTo>
                  <a:lnTo>
                    <a:pt x="76" y="58"/>
                  </a:lnTo>
                  <a:lnTo>
                    <a:pt x="79" y="58"/>
                  </a:lnTo>
                  <a:lnTo>
                    <a:pt x="80" y="58"/>
                  </a:lnTo>
                  <a:lnTo>
                    <a:pt x="82" y="57"/>
                  </a:lnTo>
                  <a:lnTo>
                    <a:pt x="83" y="57"/>
                  </a:lnTo>
                  <a:lnTo>
                    <a:pt x="84" y="57"/>
                  </a:lnTo>
                  <a:lnTo>
                    <a:pt x="86" y="55"/>
                  </a:lnTo>
                  <a:lnTo>
                    <a:pt x="89" y="55"/>
                  </a:lnTo>
                  <a:lnTo>
                    <a:pt x="90" y="53"/>
                  </a:lnTo>
                  <a:lnTo>
                    <a:pt x="92" y="53"/>
                  </a:lnTo>
                  <a:lnTo>
                    <a:pt x="93" y="53"/>
                  </a:lnTo>
                  <a:lnTo>
                    <a:pt x="94" y="52"/>
                  </a:lnTo>
                  <a:lnTo>
                    <a:pt x="92"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49" name="Freeform 111"/>
            <p:cNvSpPr>
              <a:spLocks/>
            </p:cNvSpPr>
            <p:nvPr/>
          </p:nvSpPr>
          <p:spPr bwMode="auto">
            <a:xfrm>
              <a:off x="396" y="1088"/>
              <a:ext cx="82" cy="117"/>
            </a:xfrm>
            <a:custGeom>
              <a:avLst/>
              <a:gdLst>
                <a:gd name="T0" fmla="*/ 72 w 82"/>
                <a:gd name="T1" fmla="*/ 20 h 117"/>
                <a:gd name="T2" fmla="*/ 69 w 82"/>
                <a:gd name="T3" fmla="*/ 26 h 117"/>
                <a:gd name="T4" fmla="*/ 64 w 82"/>
                <a:gd name="T5" fmla="*/ 31 h 117"/>
                <a:gd name="T6" fmla="*/ 62 w 82"/>
                <a:gd name="T7" fmla="*/ 36 h 117"/>
                <a:gd name="T8" fmla="*/ 57 w 82"/>
                <a:gd name="T9" fmla="*/ 41 h 117"/>
                <a:gd name="T10" fmla="*/ 54 w 82"/>
                <a:gd name="T11" fmla="*/ 46 h 117"/>
                <a:gd name="T12" fmla="*/ 50 w 82"/>
                <a:gd name="T13" fmla="*/ 51 h 117"/>
                <a:gd name="T14" fmla="*/ 44 w 82"/>
                <a:gd name="T15" fmla="*/ 58 h 117"/>
                <a:gd name="T16" fmla="*/ 40 w 82"/>
                <a:gd name="T17" fmla="*/ 63 h 117"/>
                <a:gd name="T18" fmla="*/ 36 w 82"/>
                <a:gd name="T19" fmla="*/ 69 h 117"/>
                <a:gd name="T20" fmla="*/ 30 w 82"/>
                <a:gd name="T21" fmla="*/ 76 h 117"/>
                <a:gd name="T22" fmla="*/ 23 w 82"/>
                <a:gd name="T23" fmla="*/ 82 h 117"/>
                <a:gd name="T24" fmla="*/ 20 w 82"/>
                <a:gd name="T25" fmla="*/ 82 h 117"/>
                <a:gd name="T26" fmla="*/ 22 w 82"/>
                <a:gd name="T27" fmla="*/ 76 h 117"/>
                <a:gd name="T28" fmla="*/ 24 w 82"/>
                <a:gd name="T29" fmla="*/ 69 h 117"/>
                <a:gd name="T30" fmla="*/ 26 w 82"/>
                <a:gd name="T31" fmla="*/ 62 h 117"/>
                <a:gd name="T32" fmla="*/ 27 w 82"/>
                <a:gd name="T33" fmla="*/ 55 h 117"/>
                <a:gd name="T34" fmla="*/ 30 w 82"/>
                <a:gd name="T35" fmla="*/ 48 h 117"/>
                <a:gd name="T36" fmla="*/ 32 w 82"/>
                <a:gd name="T37" fmla="*/ 41 h 117"/>
                <a:gd name="T38" fmla="*/ 33 w 82"/>
                <a:gd name="T39" fmla="*/ 34 h 117"/>
                <a:gd name="T40" fmla="*/ 34 w 82"/>
                <a:gd name="T41" fmla="*/ 27 h 117"/>
                <a:gd name="T42" fmla="*/ 36 w 82"/>
                <a:gd name="T43" fmla="*/ 20 h 117"/>
                <a:gd name="T44" fmla="*/ 37 w 82"/>
                <a:gd name="T45" fmla="*/ 14 h 117"/>
                <a:gd name="T46" fmla="*/ 39 w 82"/>
                <a:gd name="T47" fmla="*/ 8 h 117"/>
                <a:gd name="T48" fmla="*/ 40 w 82"/>
                <a:gd name="T49" fmla="*/ 2 h 117"/>
                <a:gd name="T50" fmla="*/ 32 w 82"/>
                <a:gd name="T51" fmla="*/ 3 h 117"/>
                <a:gd name="T52" fmla="*/ 30 w 82"/>
                <a:gd name="T53" fmla="*/ 10 h 117"/>
                <a:gd name="T54" fmla="*/ 29 w 82"/>
                <a:gd name="T55" fmla="*/ 17 h 117"/>
                <a:gd name="T56" fmla="*/ 26 w 82"/>
                <a:gd name="T57" fmla="*/ 22 h 117"/>
                <a:gd name="T58" fmla="*/ 24 w 82"/>
                <a:gd name="T59" fmla="*/ 31 h 117"/>
                <a:gd name="T60" fmla="*/ 23 w 82"/>
                <a:gd name="T61" fmla="*/ 38 h 117"/>
                <a:gd name="T62" fmla="*/ 22 w 82"/>
                <a:gd name="T63" fmla="*/ 46 h 117"/>
                <a:gd name="T64" fmla="*/ 19 w 82"/>
                <a:gd name="T65" fmla="*/ 55 h 117"/>
                <a:gd name="T66" fmla="*/ 17 w 82"/>
                <a:gd name="T67" fmla="*/ 62 h 117"/>
                <a:gd name="T68" fmla="*/ 14 w 82"/>
                <a:gd name="T69" fmla="*/ 70 h 117"/>
                <a:gd name="T70" fmla="*/ 12 w 82"/>
                <a:gd name="T71" fmla="*/ 79 h 117"/>
                <a:gd name="T72" fmla="*/ 10 w 82"/>
                <a:gd name="T73" fmla="*/ 88 h 117"/>
                <a:gd name="T74" fmla="*/ 7 w 82"/>
                <a:gd name="T75" fmla="*/ 94 h 117"/>
                <a:gd name="T76" fmla="*/ 0 w 82"/>
                <a:gd name="T77" fmla="*/ 117 h 117"/>
                <a:gd name="T78" fmla="*/ 14 w 82"/>
                <a:gd name="T79" fmla="*/ 103 h 117"/>
                <a:gd name="T80" fmla="*/ 20 w 82"/>
                <a:gd name="T81" fmla="*/ 98 h 117"/>
                <a:gd name="T82" fmla="*/ 24 w 82"/>
                <a:gd name="T83" fmla="*/ 94 h 117"/>
                <a:gd name="T84" fmla="*/ 30 w 82"/>
                <a:gd name="T85" fmla="*/ 89 h 117"/>
                <a:gd name="T86" fmla="*/ 34 w 82"/>
                <a:gd name="T87" fmla="*/ 84 h 117"/>
                <a:gd name="T88" fmla="*/ 40 w 82"/>
                <a:gd name="T89" fmla="*/ 79 h 117"/>
                <a:gd name="T90" fmla="*/ 46 w 82"/>
                <a:gd name="T91" fmla="*/ 72 h 117"/>
                <a:gd name="T92" fmla="*/ 52 w 82"/>
                <a:gd name="T93" fmla="*/ 65 h 117"/>
                <a:gd name="T94" fmla="*/ 56 w 82"/>
                <a:gd name="T95" fmla="*/ 58 h 117"/>
                <a:gd name="T96" fmla="*/ 63 w 82"/>
                <a:gd name="T97" fmla="*/ 50 h 117"/>
                <a:gd name="T98" fmla="*/ 67 w 82"/>
                <a:gd name="T99" fmla="*/ 43 h 117"/>
                <a:gd name="T100" fmla="*/ 74 w 82"/>
                <a:gd name="T101" fmla="*/ 34 h 117"/>
                <a:gd name="T102" fmla="*/ 79 w 82"/>
                <a:gd name="T103"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17">
                  <a:moveTo>
                    <a:pt x="74" y="17"/>
                  </a:moveTo>
                  <a:lnTo>
                    <a:pt x="74" y="17"/>
                  </a:lnTo>
                  <a:lnTo>
                    <a:pt x="73" y="19"/>
                  </a:lnTo>
                  <a:lnTo>
                    <a:pt x="72" y="20"/>
                  </a:lnTo>
                  <a:lnTo>
                    <a:pt x="72" y="22"/>
                  </a:lnTo>
                  <a:lnTo>
                    <a:pt x="70" y="22"/>
                  </a:lnTo>
                  <a:lnTo>
                    <a:pt x="70" y="24"/>
                  </a:lnTo>
                  <a:lnTo>
                    <a:pt x="69" y="26"/>
                  </a:lnTo>
                  <a:lnTo>
                    <a:pt x="67" y="27"/>
                  </a:lnTo>
                  <a:lnTo>
                    <a:pt x="67" y="29"/>
                  </a:lnTo>
                  <a:lnTo>
                    <a:pt x="66" y="29"/>
                  </a:lnTo>
                  <a:lnTo>
                    <a:pt x="64" y="31"/>
                  </a:lnTo>
                  <a:lnTo>
                    <a:pt x="64" y="32"/>
                  </a:lnTo>
                  <a:lnTo>
                    <a:pt x="63" y="34"/>
                  </a:lnTo>
                  <a:lnTo>
                    <a:pt x="63" y="36"/>
                  </a:lnTo>
                  <a:lnTo>
                    <a:pt x="62" y="36"/>
                  </a:lnTo>
                  <a:lnTo>
                    <a:pt x="60" y="38"/>
                  </a:lnTo>
                  <a:lnTo>
                    <a:pt x="60" y="39"/>
                  </a:lnTo>
                  <a:lnTo>
                    <a:pt x="59" y="41"/>
                  </a:lnTo>
                  <a:lnTo>
                    <a:pt x="57" y="41"/>
                  </a:lnTo>
                  <a:lnTo>
                    <a:pt x="57" y="43"/>
                  </a:lnTo>
                  <a:lnTo>
                    <a:pt x="56" y="45"/>
                  </a:lnTo>
                  <a:lnTo>
                    <a:pt x="54" y="45"/>
                  </a:lnTo>
                  <a:lnTo>
                    <a:pt x="54" y="46"/>
                  </a:lnTo>
                  <a:lnTo>
                    <a:pt x="53" y="48"/>
                  </a:lnTo>
                  <a:lnTo>
                    <a:pt x="52" y="48"/>
                  </a:lnTo>
                  <a:lnTo>
                    <a:pt x="52" y="50"/>
                  </a:lnTo>
                  <a:lnTo>
                    <a:pt x="50" y="51"/>
                  </a:lnTo>
                  <a:lnTo>
                    <a:pt x="49" y="53"/>
                  </a:lnTo>
                  <a:lnTo>
                    <a:pt x="47" y="55"/>
                  </a:lnTo>
                  <a:lnTo>
                    <a:pt x="46" y="57"/>
                  </a:lnTo>
                  <a:lnTo>
                    <a:pt x="44" y="58"/>
                  </a:lnTo>
                  <a:lnTo>
                    <a:pt x="44" y="60"/>
                  </a:lnTo>
                  <a:lnTo>
                    <a:pt x="43" y="60"/>
                  </a:lnTo>
                  <a:lnTo>
                    <a:pt x="42" y="62"/>
                  </a:lnTo>
                  <a:lnTo>
                    <a:pt x="40" y="63"/>
                  </a:lnTo>
                  <a:lnTo>
                    <a:pt x="39" y="65"/>
                  </a:lnTo>
                  <a:lnTo>
                    <a:pt x="37" y="67"/>
                  </a:lnTo>
                  <a:lnTo>
                    <a:pt x="36" y="67"/>
                  </a:lnTo>
                  <a:lnTo>
                    <a:pt x="36" y="69"/>
                  </a:lnTo>
                  <a:lnTo>
                    <a:pt x="34" y="70"/>
                  </a:lnTo>
                  <a:lnTo>
                    <a:pt x="33" y="72"/>
                  </a:lnTo>
                  <a:lnTo>
                    <a:pt x="32" y="74"/>
                  </a:lnTo>
                  <a:lnTo>
                    <a:pt x="30" y="76"/>
                  </a:lnTo>
                  <a:lnTo>
                    <a:pt x="29" y="77"/>
                  </a:lnTo>
                  <a:lnTo>
                    <a:pt x="26" y="79"/>
                  </a:lnTo>
                  <a:lnTo>
                    <a:pt x="24" y="81"/>
                  </a:lnTo>
                  <a:lnTo>
                    <a:pt x="23" y="82"/>
                  </a:lnTo>
                  <a:lnTo>
                    <a:pt x="22" y="84"/>
                  </a:lnTo>
                  <a:lnTo>
                    <a:pt x="20" y="86"/>
                  </a:lnTo>
                  <a:lnTo>
                    <a:pt x="20" y="84"/>
                  </a:lnTo>
                  <a:lnTo>
                    <a:pt x="20" y="82"/>
                  </a:lnTo>
                  <a:lnTo>
                    <a:pt x="22" y="81"/>
                  </a:lnTo>
                  <a:lnTo>
                    <a:pt x="22" y="79"/>
                  </a:lnTo>
                  <a:lnTo>
                    <a:pt x="22" y="77"/>
                  </a:lnTo>
                  <a:lnTo>
                    <a:pt x="22" y="76"/>
                  </a:lnTo>
                  <a:lnTo>
                    <a:pt x="23" y="74"/>
                  </a:lnTo>
                  <a:lnTo>
                    <a:pt x="23" y="72"/>
                  </a:lnTo>
                  <a:lnTo>
                    <a:pt x="23" y="70"/>
                  </a:lnTo>
                  <a:lnTo>
                    <a:pt x="24" y="69"/>
                  </a:lnTo>
                  <a:lnTo>
                    <a:pt x="24" y="67"/>
                  </a:lnTo>
                  <a:lnTo>
                    <a:pt x="24" y="65"/>
                  </a:lnTo>
                  <a:lnTo>
                    <a:pt x="26" y="63"/>
                  </a:lnTo>
                  <a:lnTo>
                    <a:pt x="26" y="62"/>
                  </a:lnTo>
                  <a:lnTo>
                    <a:pt x="26" y="60"/>
                  </a:lnTo>
                  <a:lnTo>
                    <a:pt x="27" y="58"/>
                  </a:lnTo>
                  <a:lnTo>
                    <a:pt x="27" y="57"/>
                  </a:lnTo>
                  <a:lnTo>
                    <a:pt x="27" y="55"/>
                  </a:lnTo>
                  <a:lnTo>
                    <a:pt x="29" y="53"/>
                  </a:lnTo>
                  <a:lnTo>
                    <a:pt x="29" y="51"/>
                  </a:lnTo>
                  <a:lnTo>
                    <a:pt x="29" y="50"/>
                  </a:lnTo>
                  <a:lnTo>
                    <a:pt x="30" y="48"/>
                  </a:lnTo>
                  <a:lnTo>
                    <a:pt x="30" y="46"/>
                  </a:lnTo>
                  <a:lnTo>
                    <a:pt x="30" y="45"/>
                  </a:lnTo>
                  <a:lnTo>
                    <a:pt x="30" y="43"/>
                  </a:lnTo>
                  <a:lnTo>
                    <a:pt x="32" y="41"/>
                  </a:lnTo>
                  <a:lnTo>
                    <a:pt x="32" y="39"/>
                  </a:lnTo>
                  <a:lnTo>
                    <a:pt x="32" y="38"/>
                  </a:lnTo>
                  <a:lnTo>
                    <a:pt x="33" y="36"/>
                  </a:lnTo>
                  <a:lnTo>
                    <a:pt x="33" y="34"/>
                  </a:lnTo>
                  <a:lnTo>
                    <a:pt x="33" y="32"/>
                  </a:lnTo>
                  <a:lnTo>
                    <a:pt x="34" y="31"/>
                  </a:lnTo>
                  <a:lnTo>
                    <a:pt x="34" y="29"/>
                  </a:lnTo>
                  <a:lnTo>
                    <a:pt x="34" y="27"/>
                  </a:lnTo>
                  <a:lnTo>
                    <a:pt x="34" y="26"/>
                  </a:lnTo>
                  <a:lnTo>
                    <a:pt x="36" y="24"/>
                  </a:lnTo>
                  <a:lnTo>
                    <a:pt x="36" y="22"/>
                  </a:lnTo>
                  <a:lnTo>
                    <a:pt x="36" y="20"/>
                  </a:lnTo>
                  <a:lnTo>
                    <a:pt x="36" y="19"/>
                  </a:lnTo>
                  <a:lnTo>
                    <a:pt x="37" y="17"/>
                  </a:lnTo>
                  <a:lnTo>
                    <a:pt x="37" y="15"/>
                  </a:lnTo>
                  <a:lnTo>
                    <a:pt x="37" y="14"/>
                  </a:lnTo>
                  <a:lnTo>
                    <a:pt x="37" y="12"/>
                  </a:lnTo>
                  <a:lnTo>
                    <a:pt x="39" y="12"/>
                  </a:lnTo>
                  <a:lnTo>
                    <a:pt x="39" y="10"/>
                  </a:lnTo>
                  <a:lnTo>
                    <a:pt x="39" y="8"/>
                  </a:lnTo>
                  <a:lnTo>
                    <a:pt x="40" y="7"/>
                  </a:lnTo>
                  <a:lnTo>
                    <a:pt x="40" y="5"/>
                  </a:lnTo>
                  <a:lnTo>
                    <a:pt x="40" y="3"/>
                  </a:lnTo>
                  <a:lnTo>
                    <a:pt x="40" y="2"/>
                  </a:lnTo>
                  <a:lnTo>
                    <a:pt x="33" y="0"/>
                  </a:lnTo>
                  <a:lnTo>
                    <a:pt x="32" y="0"/>
                  </a:lnTo>
                  <a:lnTo>
                    <a:pt x="32" y="2"/>
                  </a:lnTo>
                  <a:lnTo>
                    <a:pt x="32" y="3"/>
                  </a:lnTo>
                  <a:lnTo>
                    <a:pt x="30" y="5"/>
                  </a:lnTo>
                  <a:lnTo>
                    <a:pt x="30" y="7"/>
                  </a:lnTo>
                  <a:lnTo>
                    <a:pt x="30" y="8"/>
                  </a:lnTo>
                  <a:lnTo>
                    <a:pt x="30" y="10"/>
                  </a:lnTo>
                  <a:lnTo>
                    <a:pt x="29" y="12"/>
                  </a:lnTo>
                  <a:lnTo>
                    <a:pt x="29" y="14"/>
                  </a:lnTo>
                  <a:lnTo>
                    <a:pt x="29" y="15"/>
                  </a:lnTo>
                  <a:lnTo>
                    <a:pt x="29" y="17"/>
                  </a:lnTo>
                  <a:lnTo>
                    <a:pt x="27" y="17"/>
                  </a:lnTo>
                  <a:lnTo>
                    <a:pt x="27" y="19"/>
                  </a:lnTo>
                  <a:lnTo>
                    <a:pt x="27" y="20"/>
                  </a:lnTo>
                  <a:lnTo>
                    <a:pt x="26" y="22"/>
                  </a:lnTo>
                  <a:lnTo>
                    <a:pt x="26" y="24"/>
                  </a:lnTo>
                  <a:lnTo>
                    <a:pt x="26" y="26"/>
                  </a:lnTo>
                  <a:lnTo>
                    <a:pt x="24" y="27"/>
                  </a:lnTo>
                  <a:lnTo>
                    <a:pt x="24" y="31"/>
                  </a:lnTo>
                  <a:lnTo>
                    <a:pt x="24" y="32"/>
                  </a:lnTo>
                  <a:lnTo>
                    <a:pt x="24" y="34"/>
                  </a:lnTo>
                  <a:lnTo>
                    <a:pt x="23" y="36"/>
                  </a:lnTo>
                  <a:lnTo>
                    <a:pt x="23" y="38"/>
                  </a:lnTo>
                  <a:lnTo>
                    <a:pt x="23" y="39"/>
                  </a:lnTo>
                  <a:lnTo>
                    <a:pt x="22" y="41"/>
                  </a:lnTo>
                  <a:lnTo>
                    <a:pt x="22" y="43"/>
                  </a:lnTo>
                  <a:lnTo>
                    <a:pt x="22" y="46"/>
                  </a:lnTo>
                  <a:lnTo>
                    <a:pt x="20" y="48"/>
                  </a:lnTo>
                  <a:lnTo>
                    <a:pt x="20" y="50"/>
                  </a:lnTo>
                  <a:lnTo>
                    <a:pt x="19" y="51"/>
                  </a:lnTo>
                  <a:lnTo>
                    <a:pt x="19" y="55"/>
                  </a:lnTo>
                  <a:lnTo>
                    <a:pt x="19" y="57"/>
                  </a:lnTo>
                  <a:lnTo>
                    <a:pt x="17" y="58"/>
                  </a:lnTo>
                  <a:lnTo>
                    <a:pt x="17" y="60"/>
                  </a:lnTo>
                  <a:lnTo>
                    <a:pt x="17" y="62"/>
                  </a:lnTo>
                  <a:lnTo>
                    <a:pt x="16" y="65"/>
                  </a:lnTo>
                  <a:lnTo>
                    <a:pt x="16" y="67"/>
                  </a:lnTo>
                  <a:lnTo>
                    <a:pt x="14" y="69"/>
                  </a:lnTo>
                  <a:lnTo>
                    <a:pt x="14" y="70"/>
                  </a:lnTo>
                  <a:lnTo>
                    <a:pt x="14" y="72"/>
                  </a:lnTo>
                  <a:lnTo>
                    <a:pt x="13" y="76"/>
                  </a:lnTo>
                  <a:lnTo>
                    <a:pt x="13" y="77"/>
                  </a:lnTo>
                  <a:lnTo>
                    <a:pt x="12" y="79"/>
                  </a:lnTo>
                  <a:lnTo>
                    <a:pt x="12" y="81"/>
                  </a:lnTo>
                  <a:lnTo>
                    <a:pt x="12" y="82"/>
                  </a:lnTo>
                  <a:lnTo>
                    <a:pt x="10" y="84"/>
                  </a:lnTo>
                  <a:lnTo>
                    <a:pt x="10" y="88"/>
                  </a:lnTo>
                  <a:lnTo>
                    <a:pt x="9" y="89"/>
                  </a:lnTo>
                  <a:lnTo>
                    <a:pt x="9" y="91"/>
                  </a:lnTo>
                  <a:lnTo>
                    <a:pt x="9" y="93"/>
                  </a:lnTo>
                  <a:lnTo>
                    <a:pt x="7" y="94"/>
                  </a:lnTo>
                  <a:lnTo>
                    <a:pt x="7" y="98"/>
                  </a:lnTo>
                  <a:lnTo>
                    <a:pt x="6" y="98"/>
                  </a:lnTo>
                  <a:lnTo>
                    <a:pt x="6" y="100"/>
                  </a:lnTo>
                  <a:lnTo>
                    <a:pt x="0" y="117"/>
                  </a:lnTo>
                  <a:lnTo>
                    <a:pt x="13" y="107"/>
                  </a:lnTo>
                  <a:lnTo>
                    <a:pt x="13" y="105"/>
                  </a:lnTo>
                  <a:lnTo>
                    <a:pt x="14" y="105"/>
                  </a:lnTo>
                  <a:lnTo>
                    <a:pt x="14" y="103"/>
                  </a:lnTo>
                  <a:lnTo>
                    <a:pt x="16" y="103"/>
                  </a:lnTo>
                  <a:lnTo>
                    <a:pt x="17" y="101"/>
                  </a:lnTo>
                  <a:lnTo>
                    <a:pt x="19" y="100"/>
                  </a:lnTo>
                  <a:lnTo>
                    <a:pt x="20" y="98"/>
                  </a:lnTo>
                  <a:lnTo>
                    <a:pt x="22" y="98"/>
                  </a:lnTo>
                  <a:lnTo>
                    <a:pt x="23" y="96"/>
                  </a:lnTo>
                  <a:lnTo>
                    <a:pt x="23" y="94"/>
                  </a:lnTo>
                  <a:lnTo>
                    <a:pt x="24" y="94"/>
                  </a:lnTo>
                  <a:lnTo>
                    <a:pt x="26" y="93"/>
                  </a:lnTo>
                  <a:lnTo>
                    <a:pt x="29" y="91"/>
                  </a:lnTo>
                  <a:lnTo>
                    <a:pt x="29" y="89"/>
                  </a:lnTo>
                  <a:lnTo>
                    <a:pt x="30" y="89"/>
                  </a:lnTo>
                  <a:lnTo>
                    <a:pt x="32" y="88"/>
                  </a:lnTo>
                  <a:lnTo>
                    <a:pt x="33" y="86"/>
                  </a:lnTo>
                  <a:lnTo>
                    <a:pt x="33" y="84"/>
                  </a:lnTo>
                  <a:lnTo>
                    <a:pt x="34" y="84"/>
                  </a:lnTo>
                  <a:lnTo>
                    <a:pt x="36" y="82"/>
                  </a:lnTo>
                  <a:lnTo>
                    <a:pt x="37" y="81"/>
                  </a:lnTo>
                  <a:lnTo>
                    <a:pt x="39" y="79"/>
                  </a:lnTo>
                  <a:lnTo>
                    <a:pt x="40" y="79"/>
                  </a:lnTo>
                  <a:lnTo>
                    <a:pt x="42" y="76"/>
                  </a:lnTo>
                  <a:lnTo>
                    <a:pt x="43" y="76"/>
                  </a:lnTo>
                  <a:lnTo>
                    <a:pt x="44" y="74"/>
                  </a:lnTo>
                  <a:lnTo>
                    <a:pt x="46" y="72"/>
                  </a:lnTo>
                  <a:lnTo>
                    <a:pt x="47" y="70"/>
                  </a:lnTo>
                  <a:lnTo>
                    <a:pt x="49" y="69"/>
                  </a:lnTo>
                  <a:lnTo>
                    <a:pt x="49" y="67"/>
                  </a:lnTo>
                  <a:lnTo>
                    <a:pt x="52" y="65"/>
                  </a:lnTo>
                  <a:lnTo>
                    <a:pt x="52" y="63"/>
                  </a:lnTo>
                  <a:lnTo>
                    <a:pt x="54" y="62"/>
                  </a:lnTo>
                  <a:lnTo>
                    <a:pt x="56" y="60"/>
                  </a:lnTo>
                  <a:lnTo>
                    <a:pt x="56" y="58"/>
                  </a:lnTo>
                  <a:lnTo>
                    <a:pt x="57" y="57"/>
                  </a:lnTo>
                  <a:lnTo>
                    <a:pt x="60" y="55"/>
                  </a:lnTo>
                  <a:lnTo>
                    <a:pt x="60" y="53"/>
                  </a:lnTo>
                  <a:lnTo>
                    <a:pt x="63" y="50"/>
                  </a:lnTo>
                  <a:lnTo>
                    <a:pt x="63" y="48"/>
                  </a:lnTo>
                  <a:lnTo>
                    <a:pt x="64" y="46"/>
                  </a:lnTo>
                  <a:lnTo>
                    <a:pt x="67" y="45"/>
                  </a:lnTo>
                  <a:lnTo>
                    <a:pt x="67" y="43"/>
                  </a:lnTo>
                  <a:lnTo>
                    <a:pt x="70" y="41"/>
                  </a:lnTo>
                  <a:lnTo>
                    <a:pt x="72" y="39"/>
                  </a:lnTo>
                  <a:lnTo>
                    <a:pt x="73" y="36"/>
                  </a:lnTo>
                  <a:lnTo>
                    <a:pt x="74" y="34"/>
                  </a:lnTo>
                  <a:lnTo>
                    <a:pt x="74" y="32"/>
                  </a:lnTo>
                  <a:lnTo>
                    <a:pt x="76" y="31"/>
                  </a:lnTo>
                  <a:lnTo>
                    <a:pt x="79" y="27"/>
                  </a:lnTo>
                  <a:lnTo>
                    <a:pt x="79" y="26"/>
                  </a:lnTo>
                  <a:lnTo>
                    <a:pt x="80" y="24"/>
                  </a:lnTo>
                  <a:lnTo>
                    <a:pt x="82" y="22"/>
                  </a:lnTo>
                  <a:lnTo>
                    <a:pt x="74" y="1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0" name="Freeform 112"/>
            <p:cNvSpPr>
              <a:spLocks/>
            </p:cNvSpPr>
            <p:nvPr/>
          </p:nvSpPr>
          <p:spPr bwMode="auto">
            <a:xfrm>
              <a:off x="506" y="1108"/>
              <a:ext cx="66" cy="121"/>
            </a:xfrm>
            <a:custGeom>
              <a:avLst/>
              <a:gdLst>
                <a:gd name="T0" fmla="*/ 64 w 66"/>
                <a:gd name="T1" fmla="*/ 102 h 121"/>
                <a:gd name="T2" fmla="*/ 62 w 66"/>
                <a:gd name="T3" fmla="*/ 97 h 121"/>
                <a:gd name="T4" fmla="*/ 62 w 66"/>
                <a:gd name="T5" fmla="*/ 90 h 121"/>
                <a:gd name="T6" fmla="*/ 62 w 66"/>
                <a:gd name="T7" fmla="*/ 83 h 121"/>
                <a:gd name="T8" fmla="*/ 61 w 66"/>
                <a:gd name="T9" fmla="*/ 74 h 121"/>
                <a:gd name="T10" fmla="*/ 61 w 66"/>
                <a:gd name="T11" fmla="*/ 67 h 121"/>
                <a:gd name="T12" fmla="*/ 59 w 66"/>
                <a:gd name="T13" fmla="*/ 59 h 121"/>
                <a:gd name="T14" fmla="*/ 59 w 66"/>
                <a:gd name="T15" fmla="*/ 50 h 121"/>
                <a:gd name="T16" fmla="*/ 59 w 66"/>
                <a:gd name="T17" fmla="*/ 42 h 121"/>
                <a:gd name="T18" fmla="*/ 59 w 66"/>
                <a:gd name="T19" fmla="*/ 33 h 121"/>
                <a:gd name="T20" fmla="*/ 59 w 66"/>
                <a:gd name="T21" fmla="*/ 24 h 121"/>
                <a:gd name="T22" fmla="*/ 59 w 66"/>
                <a:gd name="T23" fmla="*/ 16 h 121"/>
                <a:gd name="T24" fmla="*/ 59 w 66"/>
                <a:gd name="T25" fmla="*/ 9 h 121"/>
                <a:gd name="T26" fmla="*/ 61 w 66"/>
                <a:gd name="T27" fmla="*/ 2 h 121"/>
                <a:gd name="T28" fmla="*/ 51 w 66"/>
                <a:gd name="T29" fmla="*/ 4 h 121"/>
                <a:gd name="T30" fmla="*/ 51 w 66"/>
                <a:gd name="T31" fmla="*/ 11 h 121"/>
                <a:gd name="T32" fmla="*/ 49 w 66"/>
                <a:gd name="T33" fmla="*/ 18 h 121"/>
                <a:gd name="T34" fmla="*/ 49 w 66"/>
                <a:gd name="T35" fmla="*/ 24 h 121"/>
                <a:gd name="T36" fmla="*/ 49 w 66"/>
                <a:gd name="T37" fmla="*/ 31 h 121"/>
                <a:gd name="T38" fmla="*/ 49 w 66"/>
                <a:gd name="T39" fmla="*/ 38 h 121"/>
                <a:gd name="T40" fmla="*/ 51 w 66"/>
                <a:gd name="T41" fmla="*/ 45 h 121"/>
                <a:gd name="T42" fmla="*/ 51 w 66"/>
                <a:gd name="T43" fmla="*/ 52 h 121"/>
                <a:gd name="T44" fmla="*/ 51 w 66"/>
                <a:gd name="T45" fmla="*/ 59 h 121"/>
                <a:gd name="T46" fmla="*/ 51 w 66"/>
                <a:gd name="T47" fmla="*/ 66 h 121"/>
                <a:gd name="T48" fmla="*/ 52 w 66"/>
                <a:gd name="T49" fmla="*/ 73 h 121"/>
                <a:gd name="T50" fmla="*/ 52 w 66"/>
                <a:gd name="T51" fmla="*/ 79 h 121"/>
                <a:gd name="T52" fmla="*/ 53 w 66"/>
                <a:gd name="T53" fmla="*/ 86 h 121"/>
                <a:gd name="T54" fmla="*/ 52 w 66"/>
                <a:gd name="T55" fmla="*/ 90 h 121"/>
                <a:gd name="T56" fmla="*/ 48 w 66"/>
                <a:gd name="T57" fmla="*/ 83 h 121"/>
                <a:gd name="T58" fmla="*/ 42 w 66"/>
                <a:gd name="T59" fmla="*/ 76 h 121"/>
                <a:gd name="T60" fmla="*/ 38 w 66"/>
                <a:gd name="T61" fmla="*/ 69 h 121"/>
                <a:gd name="T62" fmla="*/ 33 w 66"/>
                <a:gd name="T63" fmla="*/ 61 h 121"/>
                <a:gd name="T64" fmla="*/ 30 w 66"/>
                <a:gd name="T65" fmla="*/ 54 h 121"/>
                <a:gd name="T66" fmla="*/ 26 w 66"/>
                <a:gd name="T67" fmla="*/ 47 h 121"/>
                <a:gd name="T68" fmla="*/ 23 w 66"/>
                <a:gd name="T69" fmla="*/ 40 h 121"/>
                <a:gd name="T70" fmla="*/ 20 w 66"/>
                <a:gd name="T71" fmla="*/ 33 h 121"/>
                <a:gd name="T72" fmla="*/ 18 w 66"/>
                <a:gd name="T73" fmla="*/ 26 h 121"/>
                <a:gd name="T74" fmla="*/ 15 w 66"/>
                <a:gd name="T75" fmla="*/ 21 h 121"/>
                <a:gd name="T76" fmla="*/ 13 w 66"/>
                <a:gd name="T77" fmla="*/ 16 h 121"/>
                <a:gd name="T78" fmla="*/ 10 w 66"/>
                <a:gd name="T79" fmla="*/ 11 h 121"/>
                <a:gd name="T80" fmla="*/ 9 w 66"/>
                <a:gd name="T81" fmla="*/ 5 h 121"/>
                <a:gd name="T82" fmla="*/ 2 w 66"/>
                <a:gd name="T83" fmla="*/ 11 h 121"/>
                <a:gd name="T84" fmla="*/ 3 w 66"/>
                <a:gd name="T85" fmla="*/ 18 h 121"/>
                <a:gd name="T86" fmla="*/ 6 w 66"/>
                <a:gd name="T87" fmla="*/ 23 h 121"/>
                <a:gd name="T88" fmla="*/ 9 w 66"/>
                <a:gd name="T89" fmla="*/ 30 h 121"/>
                <a:gd name="T90" fmla="*/ 12 w 66"/>
                <a:gd name="T91" fmla="*/ 36 h 121"/>
                <a:gd name="T92" fmla="*/ 15 w 66"/>
                <a:gd name="T93" fmla="*/ 43 h 121"/>
                <a:gd name="T94" fmla="*/ 19 w 66"/>
                <a:gd name="T95" fmla="*/ 52 h 121"/>
                <a:gd name="T96" fmla="*/ 23 w 66"/>
                <a:gd name="T97" fmla="*/ 61 h 121"/>
                <a:gd name="T98" fmla="*/ 28 w 66"/>
                <a:gd name="T99" fmla="*/ 69 h 121"/>
                <a:gd name="T100" fmla="*/ 32 w 66"/>
                <a:gd name="T101" fmla="*/ 78 h 121"/>
                <a:gd name="T102" fmla="*/ 38 w 66"/>
                <a:gd name="T103" fmla="*/ 85 h 121"/>
                <a:gd name="T104" fmla="*/ 42 w 66"/>
                <a:gd name="T105" fmla="*/ 93 h 121"/>
                <a:gd name="T106" fmla="*/ 49 w 66"/>
                <a:gd name="T107" fmla="*/ 100 h 121"/>
                <a:gd name="T108" fmla="*/ 55 w 66"/>
                <a:gd name="T10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121">
                  <a:moveTo>
                    <a:pt x="64" y="105"/>
                  </a:moveTo>
                  <a:lnTo>
                    <a:pt x="64" y="105"/>
                  </a:lnTo>
                  <a:lnTo>
                    <a:pt x="64" y="104"/>
                  </a:lnTo>
                  <a:lnTo>
                    <a:pt x="64" y="102"/>
                  </a:lnTo>
                  <a:lnTo>
                    <a:pt x="64" y="100"/>
                  </a:lnTo>
                  <a:lnTo>
                    <a:pt x="64" y="98"/>
                  </a:lnTo>
                  <a:lnTo>
                    <a:pt x="62" y="98"/>
                  </a:lnTo>
                  <a:lnTo>
                    <a:pt x="62" y="97"/>
                  </a:lnTo>
                  <a:lnTo>
                    <a:pt x="62" y="95"/>
                  </a:lnTo>
                  <a:lnTo>
                    <a:pt x="62" y="93"/>
                  </a:lnTo>
                  <a:lnTo>
                    <a:pt x="62" y="91"/>
                  </a:lnTo>
                  <a:lnTo>
                    <a:pt x="62" y="90"/>
                  </a:lnTo>
                  <a:lnTo>
                    <a:pt x="62" y="88"/>
                  </a:lnTo>
                  <a:lnTo>
                    <a:pt x="62" y="86"/>
                  </a:lnTo>
                  <a:lnTo>
                    <a:pt x="62" y="85"/>
                  </a:lnTo>
                  <a:lnTo>
                    <a:pt x="62" y="83"/>
                  </a:lnTo>
                  <a:lnTo>
                    <a:pt x="61" y="79"/>
                  </a:lnTo>
                  <a:lnTo>
                    <a:pt x="61" y="78"/>
                  </a:lnTo>
                  <a:lnTo>
                    <a:pt x="61" y="76"/>
                  </a:lnTo>
                  <a:lnTo>
                    <a:pt x="61" y="74"/>
                  </a:lnTo>
                  <a:lnTo>
                    <a:pt x="61" y="73"/>
                  </a:lnTo>
                  <a:lnTo>
                    <a:pt x="61" y="71"/>
                  </a:lnTo>
                  <a:lnTo>
                    <a:pt x="61" y="69"/>
                  </a:lnTo>
                  <a:lnTo>
                    <a:pt x="61" y="67"/>
                  </a:lnTo>
                  <a:lnTo>
                    <a:pt x="61" y="66"/>
                  </a:lnTo>
                  <a:lnTo>
                    <a:pt x="61" y="62"/>
                  </a:lnTo>
                  <a:lnTo>
                    <a:pt x="59" y="61"/>
                  </a:lnTo>
                  <a:lnTo>
                    <a:pt x="59" y="59"/>
                  </a:lnTo>
                  <a:lnTo>
                    <a:pt x="59" y="57"/>
                  </a:lnTo>
                  <a:lnTo>
                    <a:pt x="59" y="55"/>
                  </a:lnTo>
                  <a:lnTo>
                    <a:pt x="59" y="52"/>
                  </a:lnTo>
                  <a:lnTo>
                    <a:pt x="59" y="50"/>
                  </a:lnTo>
                  <a:lnTo>
                    <a:pt x="59" y="48"/>
                  </a:lnTo>
                  <a:lnTo>
                    <a:pt x="59" y="47"/>
                  </a:lnTo>
                  <a:lnTo>
                    <a:pt x="59" y="43"/>
                  </a:lnTo>
                  <a:lnTo>
                    <a:pt x="59" y="42"/>
                  </a:lnTo>
                  <a:lnTo>
                    <a:pt x="59" y="40"/>
                  </a:lnTo>
                  <a:lnTo>
                    <a:pt x="59" y="38"/>
                  </a:lnTo>
                  <a:lnTo>
                    <a:pt x="59" y="35"/>
                  </a:lnTo>
                  <a:lnTo>
                    <a:pt x="59" y="33"/>
                  </a:lnTo>
                  <a:lnTo>
                    <a:pt x="59" y="31"/>
                  </a:lnTo>
                  <a:lnTo>
                    <a:pt x="59" y="30"/>
                  </a:lnTo>
                  <a:lnTo>
                    <a:pt x="59" y="26"/>
                  </a:lnTo>
                  <a:lnTo>
                    <a:pt x="59" y="24"/>
                  </a:lnTo>
                  <a:lnTo>
                    <a:pt x="59" y="23"/>
                  </a:lnTo>
                  <a:lnTo>
                    <a:pt x="59" y="21"/>
                  </a:lnTo>
                  <a:lnTo>
                    <a:pt x="59" y="19"/>
                  </a:lnTo>
                  <a:lnTo>
                    <a:pt x="59" y="16"/>
                  </a:lnTo>
                  <a:lnTo>
                    <a:pt x="59" y="14"/>
                  </a:lnTo>
                  <a:lnTo>
                    <a:pt x="59" y="12"/>
                  </a:lnTo>
                  <a:lnTo>
                    <a:pt x="59" y="11"/>
                  </a:lnTo>
                  <a:lnTo>
                    <a:pt x="59" y="9"/>
                  </a:lnTo>
                  <a:lnTo>
                    <a:pt x="59" y="7"/>
                  </a:lnTo>
                  <a:lnTo>
                    <a:pt x="61" y="5"/>
                  </a:lnTo>
                  <a:lnTo>
                    <a:pt x="61" y="4"/>
                  </a:lnTo>
                  <a:lnTo>
                    <a:pt x="61" y="2"/>
                  </a:lnTo>
                  <a:lnTo>
                    <a:pt x="52" y="0"/>
                  </a:lnTo>
                  <a:lnTo>
                    <a:pt x="51" y="0"/>
                  </a:lnTo>
                  <a:lnTo>
                    <a:pt x="51" y="2"/>
                  </a:lnTo>
                  <a:lnTo>
                    <a:pt x="51" y="4"/>
                  </a:lnTo>
                  <a:lnTo>
                    <a:pt x="51" y="5"/>
                  </a:lnTo>
                  <a:lnTo>
                    <a:pt x="51" y="7"/>
                  </a:lnTo>
                  <a:lnTo>
                    <a:pt x="51" y="9"/>
                  </a:lnTo>
                  <a:lnTo>
                    <a:pt x="51" y="11"/>
                  </a:lnTo>
                  <a:lnTo>
                    <a:pt x="51" y="12"/>
                  </a:lnTo>
                  <a:lnTo>
                    <a:pt x="51" y="14"/>
                  </a:lnTo>
                  <a:lnTo>
                    <a:pt x="49" y="16"/>
                  </a:lnTo>
                  <a:lnTo>
                    <a:pt x="49" y="18"/>
                  </a:lnTo>
                  <a:lnTo>
                    <a:pt x="49" y="19"/>
                  </a:lnTo>
                  <a:lnTo>
                    <a:pt x="49" y="21"/>
                  </a:lnTo>
                  <a:lnTo>
                    <a:pt x="49" y="23"/>
                  </a:lnTo>
                  <a:lnTo>
                    <a:pt x="49" y="24"/>
                  </a:lnTo>
                  <a:lnTo>
                    <a:pt x="49" y="26"/>
                  </a:lnTo>
                  <a:lnTo>
                    <a:pt x="49" y="28"/>
                  </a:lnTo>
                  <a:lnTo>
                    <a:pt x="49" y="30"/>
                  </a:lnTo>
                  <a:lnTo>
                    <a:pt x="49" y="31"/>
                  </a:lnTo>
                  <a:lnTo>
                    <a:pt x="49" y="33"/>
                  </a:lnTo>
                  <a:lnTo>
                    <a:pt x="49" y="35"/>
                  </a:lnTo>
                  <a:lnTo>
                    <a:pt x="49" y="36"/>
                  </a:lnTo>
                  <a:lnTo>
                    <a:pt x="49" y="38"/>
                  </a:lnTo>
                  <a:lnTo>
                    <a:pt x="49" y="40"/>
                  </a:lnTo>
                  <a:lnTo>
                    <a:pt x="51" y="42"/>
                  </a:lnTo>
                  <a:lnTo>
                    <a:pt x="51" y="43"/>
                  </a:lnTo>
                  <a:lnTo>
                    <a:pt x="51" y="45"/>
                  </a:lnTo>
                  <a:lnTo>
                    <a:pt x="51" y="47"/>
                  </a:lnTo>
                  <a:lnTo>
                    <a:pt x="51" y="48"/>
                  </a:lnTo>
                  <a:lnTo>
                    <a:pt x="51" y="50"/>
                  </a:lnTo>
                  <a:lnTo>
                    <a:pt x="51" y="52"/>
                  </a:lnTo>
                  <a:lnTo>
                    <a:pt x="51" y="54"/>
                  </a:lnTo>
                  <a:lnTo>
                    <a:pt x="51" y="55"/>
                  </a:lnTo>
                  <a:lnTo>
                    <a:pt x="51" y="57"/>
                  </a:lnTo>
                  <a:lnTo>
                    <a:pt x="51" y="59"/>
                  </a:lnTo>
                  <a:lnTo>
                    <a:pt x="51" y="61"/>
                  </a:lnTo>
                  <a:lnTo>
                    <a:pt x="51" y="62"/>
                  </a:lnTo>
                  <a:lnTo>
                    <a:pt x="51" y="64"/>
                  </a:lnTo>
                  <a:lnTo>
                    <a:pt x="51" y="66"/>
                  </a:lnTo>
                  <a:lnTo>
                    <a:pt x="51" y="67"/>
                  </a:lnTo>
                  <a:lnTo>
                    <a:pt x="52" y="69"/>
                  </a:lnTo>
                  <a:lnTo>
                    <a:pt x="52" y="71"/>
                  </a:lnTo>
                  <a:lnTo>
                    <a:pt x="52" y="73"/>
                  </a:lnTo>
                  <a:lnTo>
                    <a:pt x="52" y="74"/>
                  </a:lnTo>
                  <a:lnTo>
                    <a:pt x="52" y="76"/>
                  </a:lnTo>
                  <a:lnTo>
                    <a:pt x="52" y="78"/>
                  </a:lnTo>
                  <a:lnTo>
                    <a:pt x="52" y="79"/>
                  </a:lnTo>
                  <a:lnTo>
                    <a:pt x="52" y="81"/>
                  </a:lnTo>
                  <a:lnTo>
                    <a:pt x="52" y="83"/>
                  </a:lnTo>
                  <a:lnTo>
                    <a:pt x="52" y="85"/>
                  </a:lnTo>
                  <a:lnTo>
                    <a:pt x="53" y="86"/>
                  </a:lnTo>
                  <a:lnTo>
                    <a:pt x="53" y="88"/>
                  </a:lnTo>
                  <a:lnTo>
                    <a:pt x="53" y="90"/>
                  </a:lnTo>
                  <a:lnTo>
                    <a:pt x="53" y="91"/>
                  </a:lnTo>
                  <a:lnTo>
                    <a:pt x="52" y="90"/>
                  </a:lnTo>
                  <a:lnTo>
                    <a:pt x="51" y="88"/>
                  </a:lnTo>
                  <a:lnTo>
                    <a:pt x="49" y="86"/>
                  </a:lnTo>
                  <a:lnTo>
                    <a:pt x="48" y="85"/>
                  </a:lnTo>
                  <a:lnTo>
                    <a:pt x="48" y="83"/>
                  </a:lnTo>
                  <a:lnTo>
                    <a:pt x="46" y="81"/>
                  </a:lnTo>
                  <a:lnTo>
                    <a:pt x="45" y="79"/>
                  </a:lnTo>
                  <a:lnTo>
                    <a:pt x="43" y="78"/>
                  </a:lnTo>
                  <a:lnTo>
                    <a:pt x="42" y="76"/>
                  </a:lnTo>
                  <a:lnTo>
                    <a:pt x="42" y="74"/>
                  </a:lnTo>
                  <a:lnTo>
                    <a:pt x="41" y="73"/>
                  </a:lnTo>
                  <a:lnTo>
                    <a:pt x="39" y="71"/>
                  </a:lnTo>
                  <a:lnTo>
                    <a:pt x="38" y="69"/>
                  </a:lnTo>
                  <a:lnTo>
                    <a:pt x="36" y="67"/>
                  </a:lnTo>
                  <a:lnTo>
                    <a:pt x="36" y="64"/>
                  </a:lnTo>
                  <a:lnTo>
                    <a:pt x="35" y="62"/>
                  </a:lnTo>
                  <a:lnTo>
                    <a:pt x="33" y="61"/>
                  </a:lnTo>
                  <a:lnTo>
                    <a:pt x="33" y="59"/>
                  </a:lnTo>
                  <a:lnTo>
                    <a:pt x="32" y="57"/>
                  </a:lnTo>
                  <a:lnTo>
                    <a:pt x="30" y="55"/>
                  </a:lnTo>
                  <a:lnTo>
                    <a:pt x="30" y="54"/>
                  </a:lnTo>
                  <a:lnTo>
                    <a:pt x="29" y="52"/>
                  </a:lnTo>
                  <a:lnTo>
                    <a:pt x="28" y="50"/>
                  </a:lnTo>
                  <a:lnTo>
                    <a:pt x="28" y="48"/>
                  </a:lnTo>
                  <a:lnTo>
                    <a:pt x="26" y="47"/>
                  </a:lnTo>
                  <a:lnTo>
                    <a:pt x="25" y="45"/>
                  </a:lnTo>
                  <a:lnTo>
                    <a:pt x="25" y="43"/>
                  </a:lnTo>
                  <a:lnTo>
                    <a:pt x="23" y="42"/>
                  </a:lnTo>
                  <a:lnTo>
                    <a:pt x="23" y="40"/>
                  </a:lnTo>
                  <a:lnTo>
                    <a:pt x="22" y="38"/>
                  </a:lnTo>
                  <a:lnTo>
                    <a:pt x="22" y="36"/>
                  </a:lnTo>
                  <a:lnTo>
                    <a:pt x="20" y="35"/>
                  </a:lnTo>
                  <a:lnTo>
                    <a:pt x="20" y="33"/>
                  </a:lnTo>
                  <a:lnTo>
                    <a:pt x="19" y="31"/>
                  </a:lnTo>
                  <a:lnTo>
                    <a:pt x="19" y="30"/>
                  </a:lnTo>
                  <a:lnTo>
                    <a:pt x="18" y="28"/>
                  </a:lnTo>
                  <a:lnTo>
                    <a:pt x="18" y="26"/>
                  </a:lnTo>
                  <a:lnTo>
                    <a:pt x="16" y="26"/>
                  </a:lnTo>
                  <a:lnTo>
                    <a:pt x="16" y="24"/>
                  </a:lnTo>
                  <a:lnTo>
                    <a:pt x="16" y="23"/>
                  </a:lnTo>
                  <a:lnTo>
                    <a:pt x="15" y="21"/>
                  </a:lnTo>
                  <a:lnTo>
                    <a:pt x="15" y="19"/>
                  </a:lnTo>
                  <a:lnTo>
                    <a:pt x="13" y="19"/>
                  </a:lnTo>
                  <a:lnTo>
                    <a:pt x="13" y="18"/>
                  </a:lnTo>
                  <a:lnTo>
                    <a:pt x="13" y="16"/>
                  </a:lnTo>
                  <a:lnTo>
                    <a:pt x="12" y="16"/>
                  </a:lnTo>
                  <a:lnTo>
                    <a:pt x="12" y="14"/>
                  </a:lnTo>
                  <a:lnTo>
                    <a:pt x="12" y="12"/>
                  </a:lnTo>
                  <a:lnTo>
                    <a:pt x="10" y="11"/>
                  </a:lnTo>
                  <a:lnTo>
                    <a:pt x="10" y="9"/>
                  </a:lnTo>
                  <a:lnTo>
                    <a:pt x="10" y="7"/>
                  </a:lnTo>
                  <a:lnTo>
                    <a:pt x="9" y="7"/>
                  </a:lnTo>
                  <a:lnTo>
                    <a:pt x="9" y="5"/>
                  </a:lnTo>
                  <a:lnTo>
                    <a:pt x="9" y="4"/>
                  </a:lnTo>
                  <a:lnTo>
                    <a:pt x="0" y="7"/>
                  </a:lnTo>
                  <a:lnTo>
                    <a:pt x="0" y="9"/>
                  </a:lnTo>
                  <a:lnTo>
                    <a:pt x="2" y="11"/>
                  </a:lnTo>
                  <a:lnTo>
                    <a:pt x="2" y="12"/>
                  </a:lnTo>
                  <a:lnTo>
                    <a:pt x="2" y="14"/>
                  </a:lnTo>
                  <a:lnTo>
                    <a:pt x="3" y="16"/>
                  </a:lnTo>
                  <a:lnTo>
                    <a:pt x="3" y="18"/>
                  </a:lnTo>
                  <a:lnTo>
                    <a:pt x="5" y="18"/>
                  </a:lnTo>
                  <a:lnTo>
                    <a:pt x="5" y="19"/>
                  </a:lnTo>
                  <a:lnTo>
                    <a:pt x="5" y="21"/>
                  </a:lnTo>
                  <a:lnTo>
                    <a:pt x="6" y="23"/>
                  </a:lnTo>
                  <a:lnTo>
                    <a:pt x="6" y="26"/>
                  </a:lnTo>
                  <a:lnTo>
                    <a:pt x="8" y="26"/>
                  </a:lnTo>
                  <a:lnTo>
                    <a:pt x="8" y="28"/>
                  </a:lnTo>
                  <a:lnTo>
                    <a:pt x="9" y="30"/>
                  </a:lnTo>
                  <a:lnTo>
                    <a:pt x="9" y="31"/>
                  </a:lnTo>
                  <a:lnTo>
                    <a:pt x="10" y="33"/>
                  </a:lnTo>
                  <a:lnTo>
                    <a:pt x="10" y="35"/>
                  </a:lnTo>
                  <a:lnTo>
                    <a:pt x="12" y="36"/>
                  </a:lnTo>
                  <a:lnTo>
                    <a:pt x="12" y="38"/>
                  </a:lnTo>
                  <a:lnTo>
                    <a:pt x="13" y="40"/>
                  </a:lnTo>
                  <a:lnTo>
                    <a:pt x="15" y="42"/>
                  </a:lnTo>
                  <a:lnTo>
                    <a:pt x="15" y="43"/>
                  </a:lnTo>
                  <a:lnTo>
                    <a:pt x="16" y="47"/>
                  </a:lnTo>
                  <a:lnTo>
                    <a:pt x="16" y="48"/>
                  </a:lnTo>
                  <a:lnTo>
                    <a:pt x="18" y="50"/>
                  </a:lnTo>
                  <a:lnTo>
                    <a:pt x="19" y="52"/>
                  </a:lnTo>
                  <a:lnTo>
                    <a:pt x="20" y="54"/>
                  </a:lnTo>
                  <a:lnTo>
                    <a:pt x="20" y="55"/>
                  </a:lnTo>
                  <a:lnTo>
                    <a:pt x="22" y="59"/>
                  </a:lnTo>
                  <a:lnTo>
                    <a:pt x="23" y="61"/>
                  </a:lnTo>
                  <a:lnTo>
                    <a:pt x="23" y="62"/>
                  </a:lnTo>
                  <a:lnTo>
                    <a:pt x="25" y="64"/>
                  </a:lnTo>
                  <a:lnTo>
                    <a:pt x="26" y="66"/>
                  </a:lnTo>
                  <a:lnTo>
                    <a:pt x="28" y="69"/>
                  </a:lnTo>
                  <a:lnTo>
                    <a:pt x="29" y="71"/>
                  </a:lnTo>
                  <a:lnTo>
                    <a:pt x="29" y="73"/>
                  </a:lnTo>
                  <a:lnTo>
                    <a:pt x="30" y="74"/>
                  </a:lnTo>
                  <a:lnTo>
                    <a:pt x="32" y="78"/>
                  </a:lnTo>
                  <a:lnTo>
                    <a:pt x="33" y="79"/>
                  </a:lnTo>
                  <a:lnTo>
                    <a:pt x="35" y="81"/>
                  </a:lnTo>
                  <a:lnTo>
                    <a:pt x="36" y="83"/>
                  </a:lnTo>
                  <a:lnTo>
                    <a:pt x="38" y="85"/>
                  </a:lnTo>
                  <a:lnTo>
                    <a:pt x="39" y="88"/>
                  </a:lnTo>
                  <a:lnTo>
                    <a:pt x="41" y="90"/>
                  </a:lnTo>
                  <a:lnTo>
                    <a:pt x="42" y="91"/>
                  </a:lnTo>
                  <a:lnTo>
                    <a:pt x="42" y="93"/>
                  </a:lnTo>
                  <a:lnTo>
                    <a:pt x="45" y="95"/>
                  </a:lnTo>
                  <a:lnTo>
                    <a:pt x="46" y="97"/>
                  </a:lnTo>
                  <a:lnTo>
                    <a:pt x="48" y="98"/>
                  </a:lnTo>
                  <a:lnTo>
                    <a:pt x="49" y="100"/>
                  </a:lnTo>
                  <a:lnTo>
                    <a:pt x="51" y="104"/>
                  </a:lnTo>
                  <a:lnTo>
                    <a:pt x="52" y="105"/>
                  </a:lnTo>
                  <a:lnTo>
                    <a:pt x="53" y="107"/>
                  </a:lnTo>
                  <a:lnTo>
                    <a:pt x="55" y="109"/>
                  </a:lnTo>
                  <a:lnTo>
                    <a:pt x="56" y="110"/>
                  </a:lnTo>
                  <a:lnTo>
                    <a:pt x="66" y="121"/>
                  </a:lnTo>
                  <a:lnTo>
                    <a:pt x="64" y="105"/>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1" name="Freeform 113"/>
            <p:cNvSpPr>
              <a:spLocks/>
            </p:cNvSpPr>
            <p:nvPr/>
          </p:nvSpPr>
          <p:spPr bwMode="auto">
            <a:xfrm>
              <a:off x="584" y="1055"/>
              <a:ext cx="101" cy="93"/>
            </a:xfrm>
            <a:custGeom>
              <a:avLst/>
              <a:gdLst>
                <a:gd name="T0" fmla="*/ 1 w 101"/>
                <a:gd name="T1" fmla="*/ 43 h 93"/>
                <a:gd name="T2" fmla="*/ 5 w 101"/>
                <a:gd name="T3" fmla="*/ 46 h 93"/>
                <a:gd name="T4" fmla="*/ 10 w 101"/>
                <a:gd name="T5" fmla="*/ 48 h 93"/>
                <a:gd name="T6" fmla="*/ 15 w 101"/>
                <a:gd name="T7" fmla="*/ 52 h 93"/>
                <a:gd name="T8" fmla="*/ 21 w 101"/>
                <a:gd name="T9" fmla="*/ 55 h 93"/>
                <a:gd name="T10" fmla="*/ 28 w 101"/>
                <a:gd name="T11" fmla="*/ 60 h 93"/>
                <a:gd name="T12" fmla="*/ 35 w 101"/>
                <a:gd name="T13" fmla="*/ 64 h 93"/>
                <a:gd name="T14" fmla="*/ 43 w 101"/>
                <a:gd name="T15" fmla="*/ 69 h 93"/>
                <a:gd name="T16" fmla="*/ 51 w 101"/>
                <a:gd name="T17" fmla="*/ 72 h 93"/>
                <a:gd name="T18" fmla="*/ 58 w 101"/>
                <a:gd name="T19" fmla="*/ 77 h 93"/>
                <a:gd name="T20" fmla="*/ 68 w 101"/>
                <a:gd name="T21" fmla="*/ 81 h 93"/>
                <a:gd name="T22" fmla="*/ 77 w 101"/>
                <a:gd name="T23" fmla="*/ 86 h 93"/>
                <a:gd name="T24" fmla="*/ 87 w 101"/>
                <a:gd name="T25" fmla="*/ 89 h 93"/>
                <a:gd name="T26" fmla="*/ 97 w 101"/>
                <a:gd name="T27" fmla="*/ 93 h 93"/>
                <a:gd name="T28" fmla="*/ 97 w 101"/>
                <a:gd name="T29" fmla="*/ 81 h 93"/>
                <a:gd name="T30" fmla="*/ 93 w 101"/>
                <a:gd name="T31" fmla="*/ 76 h 93"/>
                <a:gd name="T32" fmla="*/ 87 w 101"/>
                <a:gd name="T33" fmla="*/ 72 h 93"/>
                <a:gd name="T34" fmla="*/ 83 w 101"/>
                <a:gd name="T35" fmla="*/ 67 h 93"/>
                <a:gd name="T36" fmla="*/ 78 w 101"/>
                <a:gd name="T37" fmla="*/ 62 h 93"/>
                <a:gd name="T38" fmla="*/ 73 w 101"/>
                <a:gd name="T39" fmla="*/ 55 h 93"/>
                <a:gd name="T40" fmla="*/ 67 w 101"/>
                <a:gd name="T41" fmla="*/ 50 h 93"/>
                <a:gd name="T42" fmla="*/ 63 w 101"/>
                <a:gd name="T43" fmla="*/ 43 h 93"/>
                <a:gd name="T44" fmla="*/ 57 w 101"/>
                <a:gd name="T45" fmla="*/ 34 h 93"/>
                <a:gd name="T46" fmla="*/ 53 w 101"/>
                <a:gd name="T47" fmla="*/ 28 h 93"/>
                <a:gd name="T48" fmla="*/ 47 w 101"/>
                <a:gd name="T49" fmla="*/ 21 h 93"/>
                <a:gd name="T50" fmla="*/ 44 w 101"/>
                <a:gd name="T51" fmla="*/ 12 h 93"/>
                <a:gd name="T52" fmla="*/ 40 w 101"/>
                <a:gd name="T53" fmla="*/ 3 h 93"/>
                <a:gd name="T54" fmla="*/ 31 w 101"/>
                <a:gd name="T55" fmla="*/ 5 h 93"/>
                <a:gd name="T56" fmla="*/ 34 w 101"/>
                <a:gd name="T57" fmla="*/ 10 h 93"/>
                <a:gd name="T58" fmla="*/ 37 w 101"/>
                <a:gd name="T59" fmla="*/ 15 h 93"/>
                <a:gd name="T60" fmla="*/ 38 w 101"/>
                <a:gd name="T61" fmla="*/ 21 h 93"/>
                <a:gd name="T62" fmla="*/ 41 w 101"/>
                <a:gd name="T63" fmla="*/ 26 h 93"/>
                <a:gd name="T64" fmla="*/ 44 w 101"/>
                <a:gd name="T65" fmla="*/ 31 h 93"/>
                <a:gd name="T66" fmla="*/ 47 w 101"/>
                <a:gd name="T67" fmla="*/ 36 h 93"/>
                <a:gd name="T68" fmla="*/ 50 w 101"/>
                <a:gd name="T69" fmla="*/ 40 h 93"/>
                <a:gd name="T70" fmla="*/ 54 w 101"/>
                <a:gd name="T71" fmla="*/ 46 h 93"/>
                <a:gd name="T72" fmla="*/ 57 w 101"/>
                <a:gd name="T73" fmla="*/ 50 h 93"/>
                <a:gd name="T74" fmla="*/ 61 w 101"/>
                <a:gd name="T75" fmla="*/ 55 h 93"/>
                <a:gd name="T76" fmla="*/ 65 w 101"/>
                <a:gd name="T77" fmla="*/ 60 h 93"/>
                <a:gd name="T78" fmla="*/ 70 w 101"/>
                <a:gd name="T79" fmla="*/ 67 h 93"/>
                <a:gd name="T80" fmla="*/ 75 w 101"/>
                <a:gd name="T81" fmla="*/ 72 h 93"/>
                <a:gd name="T82" fmla="*/ 83 w 101"/>
                <a:gd name="T83" fmla="*/ 79 h 93"/>
                <a:gd name="T84" fmla="*/ 74 w 101"/>
                <a:gd name="T85" fmla="*/ 76 h 93"/>
                <a:gd name="T86" fmla="*/ 65 w 101"/>
                <a:gd name="T87" fmla="*/ 70 h 93"/>
                <a:gd name="T88" fmla="*/ 57 w 101"/>
                <a:gd name="T89" fmla="*/ 67 h 93"/>
                <a:gd name="T90" fmla="*/ 50 w 101"/>
                <a:gd name="T91" fmla="*/ 62 h 93"/>
                <a:gd name="T92" fmla="*/ 43 w 101"/>
                <a:gd name="T93" fmla="*/ 58 h 93"/>
                <a:gd name="T94" fmla="*/ 35 w 101"/>
                <a:gd name="T95" fmla="*/ 55 h 93"/>
                <a:gd name="T96" fmla="*/ 30 w 101"/>
                <a:gd name="T97" fmla="*/ 52 h 93"/>
                <a:gd name="T98" fmla="*/ 23 w 101"/>
                <a:gd name="T99" fmla="*/ 46 h 93"/>
                <a:gd name="T100" fmla="*/ 17 w 101"/>
                <a:gd name="T101" fmla="*/ 43 h 93"/>
                <a:gd name="T102" fmla="*/ 11 w 101"/>
                <a:gd name="T103" fmla="*/ 38 h 93"/>
                <a:gd name="T104" fmla="*/ 5 w 101"/>
                <a:gd name="T105"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 h="93">
                  <a:moveTo>
                    <a:pt x="0" y="41"/>
                  </a:moveTo>
                  <a:lnTo>
                    <a:pt x="0" y="41"/>
                  </a:lnTo>
                  <a:lnTo>
                    <a:pt x="1" y="41"/>
                  </a:lnTo>
                  <a:lnTo>
                    <a:pt x="1" y="43"/>
                  </a:lnTo>
                  <a:lnTo>
                    <a:pt x="3" y="43"/>
                  </a:lnTo>
                  <a:lnTo>
                    <a:pt x="4" y="45"/>
                  </a:lnTo>
                  <a:lnTo>
                    <a:pt x="5" y="45"/>
                  </a:lnTo>
                  <a:lnTo>
                    <a:pt x="5" y="46"/>
                  </a:lnTo>
                  <a:lnTo>
                    <a:pt x="7" y="46"/>
                  </a:lnTo>
                  <a:lnTo>
                    <a:pt x="8" y="46"/>
                  </a:lnTo>
                  <a:lnTo>
                    <a:pt x="8" y="48"/>
                  </a:lnTo>
                  <a:lnTo>
                    <a:pt x="10" y="48"/>
                  </a:lnTo>
                  <a:lnTo>
                    <a:pt x="11" y="50"/>
                  </a:lnTo>
                  <a:lnTo>
                    <a:pt x="13" y="50"/>
                  </a:lnTo>
                  <a:lnTo>
                    <a:pt x="14" y="52"/>
                  </a:lnTo>
                  <a:lnTo>
                    <a:pt x="15" y="52"/>
                  </a:lnTo>
                  <a:lnTo>
                    <a:pt x="17" y="53"/>
                  </a:lnTo>
                  <a:lnTo>
                    <a:pt x="18" y="53"/>
                  </a:lnTo>
                  <a:lnTo>
                    <a:pt x="20" y="55"/>
                  </a:lnTo>
                  <a:lnTo>
                    <a:pt x="21" y="55"/>
                  </a:lnTo>
                  <a:lnTo>
                    <a:pt x="23" y="57"/>
                  </a:lnTo>
                  <a:lnTo>
                    <a:pt x="25" y="58"/>
                  </a:lnTo>
                  <a:lnTo>
                    <a:pt x="27" y="58"/>
                  </a:lnTo>
                  <a:lnTo>
                    <a:pt x="28" y="60"/>
                  </a:lnTo>
                  <a:lnTo>
                    <a:pt x="30" y="62"/>
                  </a:lnTo>
                  <a:lnTo>
                    <a:pt x="31" y="62"/>
                  </a:lnTo>
                  <a:lnTo>
                    <a:pt x="33" y="64"/>
                  </a:lnTo>
                  <a:lnTo>
                    <a:pt x="35" y="64"/>
                  </a:lnTo>
                  <a:lnTo>
                    <a:pt x="37" y="65"/>
                  </a:lnTo>
                  <a:lnTo>
                    <a:pt x="38" y="67"/>
                  </a:lnTo>
                  <a:lnTo>
                    <a:pt x="40" y="67"/>
                  </a:lnTo>
                  <a:lnTo>
                    <a:pt x="43" y="69"/>
                  </a:lnTo>
                  <a:lnTo>
                    <a:pt x="44" y="69"/>
                  </a:lnTo>
                  <a:lnTo>
                    <a:pt x="45" y="70"/>
                  </a:lnTo>
                  <a:lnTo>
                    <a:pt x="48" y="72"/>
                  </a:lnTo>
                  <a:lnTo>
                    <a:pt x="51" y="72"/>
                  </a:lnTo>
                  <a:lnTo>
                    <a:pt x="53" y="74"/>
                  </a:lnTo>
                  <a:lnTo>
                    <a:pt x="54" y="74"/>
                  </a:lnTo>
                  <a:lnTo>
                    <a:pt x="57" y="76"/>
                  </a:lnTo>
                  <a:lnTo>
                    <a:pt x="58" y="77"/>
                  </a:lnTo>
                  <a:lnTo>
                    <a:pt x="61" y="77"/>
                  </a:lnTo>
                  <a:lnTo>
                    <a:pt x="64" y="79"/>
                  </a:lnTo>
                  <a:lnTo>
                    <a:pt x="65" y="81"/>
                  </a:lnTo>
                  <a:lnTo>
                    <a:pt x="68" y="81"/>
                  </a:lnTo>
                  <a:lnTo>
                    <a:pt x="70" y="82"/>
                  </a:lnTo>
                  <a:lnTo>
                    <a:pt x="73" y="84"/>
                  </a:lnTo>
                  <a:lnTo>
                    <a:pt x="75" y="84"/>
                  </a:lnTo>
                  <a:lnTo>
                    <a:pt x="77" y="86"/>
                  </a:lnTo>
                  <a:lnTo>
                    <a:pt x="80" y="86"/>
                  </a:lnTo>
                  <a:lnTo>
                    <a:pt x="81" y="88"/>
                  </a:lnTo>
                  <a:lnTo>
                    <a:pt x="84" y="88"/>
                  </a:lnTo>
                  <a:lnTo>
                    <a:pt x="87" y="89"/>
                  </a:lnTo>
                  <a:lnTo>
                    <a:pt x="90" y="91"/>
                  </a:lnTo>
                  <a:lnTo>
                    <a:pt x="91" y="91"/>
                  </a:lnTo>
                  <a:lnTo>
                    <a:pt x="94" y="93"/>
                  </a:lnTo>
                  <a:lnTo>
                    <a:pt x="97" y="93"/>
                  </a:lnTo>
                  <a:lnTo>
                    <a:pt x="101" y="84"/>
                  </a:lnTo>
                  <a:lnTo>
                    <a:pt x="100" y="84"/>
                  </a:lnTo>
                  <a:lnTo>
                    <a:pt x="98" y="82"/>
                  </a:lnTo>
                  <a:lnTo>
                    <a:pt x="97" y="81"/>
                  </a:lnTo>
                  <a:lnTo>
                    <a:pt x="95" y="81"/>
                  </a:lnTo>
                  <a:lnTo>
                    <a:pt x="94" y="79"/>
                  </a:lnTo>
                  <a:lnTo>
                    <a:pt x="93" y="77"/>
                  </a:lnTo>
                  <a:lnTo>
                    <a:pt x="93" y="76"/>
                  </a:lnTo>
                  <a:lnTo>
                    <a:pt x="91" y="76"/>
                  </a:lnTo>
                  <a:lnTo>
                    <a:pt x="90" y="74"/>
                  </a:lnTo>
                  <a:lnTo>
                    <a:pt x="88" y="72"/>
                  </a:lnTo>
                  <a:lnTo>
                    <a:pt x="87" y="72"/>
                  </a:lnTo>
                  <a:lnTo>
                    <a:pt x="85" y="70"/>
                  </a:lnTo>
                  <a:lnTo>
                    <a:pt x="85" y="69"/>
                  </a:lnTo>
                  <a:lnTo>
                    <a:pt x="84" y="67"/>
                  </a:lnTo>
                  <a:lnTo>
                    <a:pt x="83" y="67"/>
                  </a:lnTo>
                  <a:lnTo>
                    <a:pt x="81" y="65"/>
                  </a:lnTo>
                  <a:lnTo>
                    <a:pt x="80" y="64"/>
                  </a:lnTo>
                  <a:lnTo>
                    <a:pt x="80" y="62"/>
                  </a:lnTo>
                  <a:lnTo>
                    <a:pt x="78" y="62"/>
                  </a:lnTo>
                  <a:lnTo>
                    <a:pt x="77" y="60"/>
                  </a:lnTo>
                  <a:lnTo>
                    <a:pt x="75" y="58"/>
                  </a:lnTo>
                  <a:lnTo>
                    <a:pt x="74" y="57"/>
                  </a:lnTo>
                  <a:lnTo>
                    <a:pt x="73" y="55"/>
                  </a:lnTo>
                  <a:lnTo>
                    <a:pt x="71" y="53"/>
                  </a:lnTo>
                  <a:lnTo>
                    <a:pt x="70" y="52"/>
                  </a:lnTo>
                  <a:lnTo>
                    <a:pt x="68" y="50"/>
                  </a:lnTo>
                  <a:lnTo>
                    <a:pt x="67" y="50"/>
                  </a:lnTo>
                  <a:lnTo>
                    <a:pt x="65" y="48"/>
                  </a:lnTo>
                  <a:lnTo>
                    <a:pt x="65" y="46"/>
                  </a:lnTo>
                  <a:lnTo>
                    <a:pt x="64" y="45"/>
                  </a:lnTo>
                  <a:lnTo>
                    <a:pt x="63" y="43"/>
                  </a:lnTo>
                  <a:lnTo>
                    <a:pt x="61" y="41"/>
                  </a:lnTo>
                  <a:lnTo>
                    <a:pt x="60" y="40"/>
                  </a:lnTo>
                  <a:lnTo>
                    <a:pt x="58" y="36"/>
                  </a:lnTo>
                  <a:lnTo>
                    <a:pt x="57" y="34"/>
                  </a:lnTo>
                  <a:lnTo>
                    <a:pt x="55" y="33"/>
                  </a:lnTo>
                  <a:lnTo>
                    <a:pt x="54" y="31"/>
                  </a:lnTo>
                  <a:lnTo>
                    <a:pt x="54" y="29"/>
                  </a:lnTo>
                  <a:lnTo>
                    <a:pt x="53" y="28"/>
                  </a:lnTo>
                  <a:lnTo>
                    <a:pt x="51" y="26"/>
                  </a:lnTo>
                  <a:lnTo>
                    <a:pt x="50" y="24"/>
                  </a:lnTo>
                  <a:lnTo>
                    <a:pt x="48" y="22"/>
                  </a:lnTo>
                  <a:lnTo>
                    <a:pt x="47" y="21"/>
                  </a:lnTo>
                  <a:lnTo>
                    <a:pt x="47" y="17"/>
                  </a:lnTo>
                  <a:lnTo>
                    <a:pt x="45" y="15"/>
                  </a:lnTo>
                  <a:lnTo>
                    <a:pt x="44" y="14"/>
                  </a:lnTo>
                  <a:lnTo>
                    <a:pt x="44" y="12"/>
                  </a:lnTo>
                  <a:lnTo>
                    <a:pt x="43" y="10"/>
                  </a:lnTo>
                  <a:lnTo>
                    <a:pt x="43" y="9"/>
                  </a:lnTo>
                  <a:lnTo>
                    <a:pt x="41" y="7"/>
                  </a:lnTo>
                  <a:lnTo>
                    <a:pt x="40" y="3"/>
                  </a:lnTo>
                  <a:lnTo>
                    <a:pt x="40" y="2"/>
                  </a:lnTo>
                  <a:lnTo>
                    <a:pt x="40" y="0"/>
                  </a:lnTo>
                  <a:lnTo>
                    <a:pt x="31" y="3"/>
                  </a:lnTo>
                  <a:lnTo>
                    <a:pt x="31" y="5"/>
                  </a:lnTo>
                  <a:lnTo>
                    <a:pt x="33" y="7"/>
                  </a:lnTo>
                  <a:lnTo>
                    <a:pt x="33" y="9"/>
                  </a:lnTo>
                  <a:lnTo>
                    <a:pt x="34" y="9"/>
                  </a:lnTo>
                  <a:lnTo>
                    <a:pt x="34" y="10"/>
                  </a:lnTo>
                  <a:lnTo>
                    <a:pt x="34" y="12"/>
                  </a:lnTo>
                  <a:lnTo>
                    <a:pt x="35" y="14"/>
                  </a:lnTo>
                  <a:lnTo>
                    <a:pt x="35" y="15"/>
                  </a:lnTo>
                  <a:lnTo>
                    <a:pt x="37" y="15"/>
                  </a:lnTo>
                  <a:lnTo>
                    <a:pt x="37" y="17"/>
                  </a:lnTo>
                  <a:lnTo>
                    <a:pt x="37" y="19"/>
                  </a:lnTo>
                  <a:lnTo>
                    <a:pt x="38" y="19"/>
                  </a:lnTo>
                  <a:lnTo>
                    <a:pt x="38" y="21"/>
                  </a:lnTo>
                  <a:lnTo>
                    <a:pt x="40" y="22"/>
                  </a:lnTo>
                  <a:lnTo>
                    <a:pt x="40" y="24"/>
                  </a:lnTo>
                  <a:lnTo>
                    <a:pt x="41" y="24"/>
                  </a:lnTo>
                  <a:lnTo>
                    <a:pt x="41" y="26"/>
                  </a:lnTo>
                  <a:lnTo>
                    <a:pt x="41" y="28"/>
                  </a:lnTo>
                  <a:lnTo>
                    <a:pt x="43" y="28"/>
                  </a:lnTo>
                  <a:lnTo>
                    <a:pt x="43" y="29"/>
                  </a:lnTo>
                  <a:lnTo>
                    <a:pt x="44" y="31"/>
                  </a:lnTo>
                  <a:lnTo>
                    <a:pt x="44" y="33"/>
                  </a:lnTo>
                  <a:lnTo>
                    <a:pt x="45" y="33"/>
                  </a:lnTo>
                  <a:lnTo>
                    <a:pt x="45" y="34"/>
                  </a:lnTo>
                  <a:lnTo>
                    <a:pt x="47" y="36"/>
                  </a:lnTo>
                  <a:lnTo>
                    <a:pt x="47" y="38"/>
                  </a:lnTo>
                  <a:lnTo>
                    <a:pt x="48" y="38"/>
                  </a:lnTo>
                  <a:lnTo>
                    <a:pt x="48" y="40"/>
                  </a:lnTo>
                  <a:lnTo>
                    <a:pt x="50" y="40"/>
                  </a:lnTo>
                  <a:lnTo>
                    <a:pt x="50" y="41"/>
                  </a:lnTo>
                  <a:lnTo>
                    <a:pt x="51" y="43"/>
                  </a:lnTo>
                  <a:lnTo>
                    <a:pt x="53" y="45"/>
                  </a:lnTo>
                  <a:lnTo>
                    <a:pt x="54" y="46"/>
                  </a:lnTo>
                  <a:lnTo>
                    <a:pt x="54" y="48"/>
                  </a:lnTo>
                  <a:lnTo>
                    <a:pt x="55" y="48"/>
                  </a:lnTo>
                  <a:lnTo>
                    <a:pt x="55" y="50"/>
                  </a:lnTo>
                  <a:lnTo>
                    <a:pt x="57" y="50"/>
                  </a:lnTo>
                  <a:lnTo>
                    <a:pt x="58" y="52"/>
                  </a:lnTo>
                  <a:lnTo>
                    <a:pt x="58" y="53"/>
                  </a:lnTo>
                  <a:lnTo>
                    <a:pt x="60" y="53"/>
                  </a:lnTo>
                  <a:lnTo>
                    <a:pt x="61" y="55"/>
                  </a:lnTo>
                  <a:lnTo>
                    <a:pt x="61" y="57"/>
                  </a:lnTo>
                  <a:lnTo>
                    <a:pt x="63" y="58"/>
                  </a:lnTo>
                  <a:lnTo>
                    <a:pt x="64" y="58"/>
                  </a:lnTo>
                  <a:lnTo>
                    <a:pt x="65" y="60"/>
                  </a:lnTo>
                  <a:lnTo>
                    <a:pt x="65" y="62"/>
                  </a:lnTo>
                  <a:lnTo>
                    <a:pt x="67" y="64"/>
                  </a:lnTo>
                  <a:lnTo>
                    <a:pt x="68" y="65"/>
                  </a:lnTo>
                  <a:lnTo>
                    <a:pt x="70" y="67"/>
                  </a:lnTo>
                  <a:lnTo>
                    <a:pt x="71" y="67"/>
                  </a:lnTo>
                  <a:lnTo>
                    <a:pt x="73" y="69"/>
                  </a:lnTo>
                  <a:lnTo>
                    <a:pt x="74" y="70"/>
                  </a:lnTo>
                  <a:lnTo>
                    <a:pt x="75" y="72"/>
                  </a:lnTo>
                  <a:lnTo>
                    <a:pt x="77" y="74"/>
                  </a:lnTo>
                  <a:lnTo>
                    <a:pt x="80" y="76"/>
                  </a:lnTo>
                  <a:lnTo>
                    <a:pt x="81" y="77"/>
                  </a:lnTo>
                  <a:lnTo>
                    <a:pt x="83" y="79"/>
                  </a:lnTo>
                  <a:lnTo>
                    <a:pt x="80" y="79"/>
                  </a:lnTo>
                  <a:lnTo>
                    <a:pt x="78" y="77"/>
                  </a:lnTo>
                  <a:lnTo>
                    <a:pt x="75" y="76"/>
                  </a:lnTo>
                  <a:lnTo>
                    <a:pt x="74" y="76"/>
                  </a:lnTo>
                  <a:lnTo>
                    <a:pt x="71" y="74"/>
                  </a:lnTo>
                  <a:lnTo>
                    <a:pt x="68" y="72"/>
                  </a:lnTo>
                  <a:lnTo>
                    <a:pt x="67" y="72"/>
                  </a:lnTo>
                  <a:lnTo>
                    <a:pt x="65" y="70"/>
                  </a:lnTo>
                  <a:lnTo>
                    <a:pt x="63" y="70"/>
                  </a:lnTo>
                  <a:lnTo>
                    <a:pt x="61" y="69"/>
                  </a:lnTo>
                  <a:lnTo>
                    <a:pt x="58" y="67"/>
                  </a:lnTo>
                  <a:lnTo>
                    <a:pt x="57" y="67"/>
                  </a:lnTo>
                  <a:lnTo>
                    <a:pt x="54" y="65"/>
                  </a:lnTo>
                  <a:lnTo>
                    <a:pt x="53" y="65"/>
                  </a:lnTo>
                  <a:lnTo>
                    <a:pt x="51" y="64"/>
                  </a:lnTo>
                  <a:lnTo>
                    <a:pt x="50" y="62"/>
                  </a:lnTo>
                  <a:lnTo>
                    <a:pt x="47" y="62"/>
                  </a:lnTo>
                  <a:lnTo>
                    <a:pt x="45" y="60"/>
                  </a:lnTo>
                  <a:lnTo>
                    <a:pt x="44" y="58"/>
                  </a:lnTo>
                  <a:lnTo>
                    <a:pt x="43" y="58"/>
                  </a:lnTo>
                  <a:lnTo>
                    <a:pt x="40" y="57"/>
                  </a:lnTo>
                  <a:lnTo>
                    <a:pt x="38" y="57"/>
                  </a:lnTo>
                  <a:lnTo>
                    <a:pt x="37" y="55"/>
                  </a:lnTo>
                  <a:lnTo>
                    <a:pt x="35" y="55"/>
                  </a:lnTo>
                  <a:lnTo>
                    <a:pt x="34" y="53"/>
                  </a:lnTo>
                  <a:lnTo>
                    <a:pt x="33" y="53"/>
                  </a:lnTo>
                  <a:lnTo>
                    <a:pt x="31" y="52"/>
                  </a:lnTo>
                  <a:lnTo>
                    <a:pt x="30" y="52"/>
                  </a:lnTo>
                  <a:lnTo>
                    <a:pt x="28" y="50"/>
                  </a:lnTo>
                  <a:lnTo>
                    <a:pt x="27" y="50"/>
                  </a:lnTo>
                  <a:lnTo>
                    <a:pt x="25" y="48"/>
                  </a:lnTo>
                  <a:lnTo>
                    <a:pt x="23" y="46"/>
                  </a:lnTo>
                  <a:lnTo>
                    <a:pt x="21" y="45"/>
                  </a:lnTo>
                  <a:lnTo>
                    <a:pt x="20" y="45"/>
                  </a:lnTo>
                  <a:lnTo>
                    <a:pt x="18" y="43"/>
                  </a:lnTo>
                  <a:lnTo>
                    <a:pt x="17" y="43"/>
                  </a:lnTo>
                  <a:lnTo>
                    <a:pt x="15" y="41"/>
                  </a:lnTo>
                  <a:lnTo>
                    <a:pt x="14" y="40"/>
                  </a:lnTo>
                  <a:lnTo>
                    <a:pt x="13" y="40"/>
                  </a:lnTo>
                  <a:lnTo>
                    <a:pt x="11" y="38"/>
                  </a:lnTo>
                  <a:lnTo>
                    <a:pt x="10" y="36"/>
                  </a:lnTo>
                  <a:lnTo>
                    <a:pt x="8" y="36"/>
                  </a:lnTo>
                  <a:lnTo>
                    <a:pt x="7" y="34"/>
                  </a:lnTo>
                  <a:lnTo>
                    <a:pt x="5" y="34"/>
                  </a:lnTo>
                  <a:lnTo>
                    <a:pt x="4" y="33"/>
                  </a:lnTo>
                  <a:lnTo>
                    <a:pt x="0" y="4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2" name="Freeform 114"/>
            <p:cNvSpPr>
              <a:spLocks/>
            </p:cNvSpPr>
            <p:nvPr/>
          </p:nvSpPr>
          <p:spPr bwMode="auto">
            <a:xfrm>
              <a:off x="662" y="1067"/>
              <a:ext cx="54" cy="36"/>
            </a:xfrm>
            <a:custGeom>
              <a:avLst/>
              <a:gdLst>
                <a:gd name="T0" fmla="*/ 53 w 54"/>
                <a:gd name="T1" fmla="*/ 28 h 36"/>
                <a:gd name="T2" fmla="*/ 51 w 54"/>
                <a:gd name="T3" fmla="*/ 26 h 36"/>
                <a:gd name="T4" fmla="*/ 49 w 54"/>
                <a:gd name="T5" fmla="*/ 23 h 36"/>
                <a:gd name="T6" fmla="*/ 46 w 54"/>
                <a:gd name="T7" fmla="*/ 21 h 36"/>
                <a:gd name="T8" fmla="*/ 43 w 54"/>
                <a:gd name="T9" fmla="*/ 19 h 36"/>
                <a:gd name="T10" fmla="*/ 40 w 54"/>
                <a:gd name="T11" fmla="*/ 17 h 36"/>
                <a:gd name="T12" fmla="*/ 37 w 54"/>
                <a:gd name="T13" fmla="*/ 16 h 36"/>
                <a:gd name="T14" fmla="*/ 34 w 54"/>
                <a:gd name="T15" fmla="*/ 12 h 36"/>
                <a:gd name="T16" fmla="*/ 31 w 54"/>
                <a:gd name="T17" fmla="*/ 11 h 36"/>
                <a:gd name="T18" fmla="*/ 29 w 54"/>
                <a:gd name="T19" fmla="*/ 11 h 36"/>
                <a:gd name="T20" fmla="*/ 26 w 54"/>
                <a:gd name="T21" fmla="*/ 9 h 36"/>
                <a:gd name="T22" fmla="*/ 24 w 54"/>
                <a:gd name="T23" fmla="*/ 7 h 36"/>
                <a:gd name="T24" fmla="*/ 21 w 54"/>
                <a:gd name="T25" fmla="*/ 7 h 36"/>
                <a:gd name="T26" fmla="*/ 19 w 54"/>
                <a:gd name="T27" fmla="*/ 5 h 36"/>
                <a:gd name="T28" fmla="*/ 16 w 54"/>
                <a:gd name="T29" fmla="*/ 4 h 36"/>
                <a:gd name="T30" fmla="*/ 13 w 54"/>
                <a:gd name="T31" fmla="*/ 4 h 36"/>
                <a:gd name="T32" fmla="*/ 9 w 54"/>
                <a:gd name="T33" fmla="*/ 2 h 36"/>
                <a:gd name="T34" fmla="*/ 6 w 54"/>
                <a:gd name="T35" fmla="*/ 0 h 36"/>
                <a:gd name="T36" fmla="*/ 3 w 54"/>
                <a:gd name="T37" fmla="*/ 0 h 36"/>
                <a:gd name="T38" fmla="*/ 1 w 54"/>
                <a:gd name="T39" fmla="*/ 11 h 36"/>
                <a:gd name="T40" fmla="*/ 4 w 54"/>
                <a:gd name="T41" fmla="*/ 11 h 36"/>
                <a:gd name="T42" fmla="*/ 7 w 54"/>
                <a:gd name="T43" fmla="*/ 12 h 36"/>
                <a:gd name="T44" fmla="*/ 10 w 54"/>
                <a:gd name="T45" fmla="*/ 12 h 36"/>
                <a:gd name="T46" fmla="*/ 13 w 54"/>
                <a:gd name="T47" fmla="*/ 14 h 36"/>
                <a:gd name="T48" fmla="*/ 16 w 54"/>
                <a:gd name="T49" fmla="*/ 16 h 36"/>
                <a:gd name="T50" fmla="*/ 19 w 54"/>
                <a:gd name="T51" fmla="*/ 16 h 36"/>
                <a:gd name="T52" fmla="*/ 20 w 54"/>
                <a:gd name="T53" fmla="*/ 17 h 36"/>
                <a:gd name="T54" fmla="*/ 23 w 54"/>
                <a:gd name="T55" fmla="*/ 17 h 36"/>
                <a:gd name="T56" fmla="*/ 26 w 54"/>
                <a:gd name="T57" fmla="*/ 19 h 36"/>
                <a:gd name="T58" fmla="*/ 29 w 54"/>
                <a:gd name="T59" fmla="*/ 21 h 36"/>
                <a:gd name="T60" fmla="*/ 31 w 54"/>
                <a:gd name="T61" fmla="*/ 23 h 36"/>
                <a:gd name="T62" fmla="*/ 34 w 54"/>
                <a:gd name="T63" fmla="*/ 24 h 36"/>
                <a:gd name="T64" fmla="*/ 37 w 54"/>
                <a:gd name="T65" fmla="*/ 26 h 36"/>
                <a:gd name="T66" fmla="*/ 40 w 54"/>
                <a:gd name="T67" fmla="*/ 28 h 36"/>
                <a:gd name="T68" fmla="*/ 43 w 54"/>
                <a:gd name="T69" fmla="*/ 31 h 36"/>
                <a:gd name="T70" fmla="*/ 44 w 54"/>
                <a:gd name="T71" fmla="*/ 33 h 36"/>
                <a:gd name="T72" fmla="*/ 47 w 54"/>
                <a:gd name="T73" fmla="*/ 35 h 36"/>
                <a:gd name="T74" fmla="*/ 49 w 54"/>
                <a:gd name="T7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36">
                  <a:moveTo>
                    <a:pt x="54" y="29"/>
                  </a:moveTo>
                  <a:lnTo>
                    <a:pt x="53" y="28"/>
                  </a:lnTo>
                  <a:lnTo>
                    <a:pt x="53" y="26"/>
                  </a:lnTo>
                  <a:lnTo>
                    <a:pt x="51" y="26"/>
                  </a:lnTo>
                  <a:lnTo>
                    <a:pt x="50" y="24"/>
                  </a:lnTo>
                  <a:lnTo>
                    <a:pt x="49" y="23"/>
                  </a:lnTo>
                  <a:lnTo>
                    <a:pt x="47" y="23"/>
                  </a:lnTo>
                  <a:lnTo>
                    <a:pt x="46" y="21"/>
                  </a:lnTo>
                  <a:lnTo>
                    <a:pt x="44" y="19"/>
                  </a:lnTo>
                  <a:lnTo>
                    <a:pt x="43" y="19"/>
                  </a:lnTo>
                  <a:lnTo>
                    <a:pt x="41" y="17"/>
                  </a:lnTo>
                  <a:lnTo>
                    <a:pt x="40" y="17"/>
                  </a:lnTo>
                  <a:lnTo>
                    <a:pt x="39" y="16"/>
                  </a:lnTo>
                  <a:lnTo>
                    <a:pt x="37" y="16"/>
                  </a:lnTo>
                  <a:lnTo>
                    <a:pt x="36" y="14"/>
                  </a:lnTo>
                  <a:lnTo>
                    <a:pt x="34" y="12"/>
                  </a:lnTo>
                  <a:lnTo>
                    <a:pt x="33" y="12"/>
                  </a:lnTo>
                  <a:lnTo>
                    <a:pt x="31" y="11"/>
                  </a:lnTo>
                  <a:lnTo>
                    <a:pt x="30" y="11"/>
                  </a:lnTo>
                  <a:lnTo>
                    <a:pt x="29" y="11"/>
                  </a:lnTo>
                  <a:lnTo>
                    <a:pt x="27" y="9"/>
                  </a:lnTo>
                  <a:lnTo>
                    <a:pt x="26" y="9"/>
                  </a:lnTo>
                  <a:lnTo>
                    <a:pt x="24" y="9"/>
                  </a:lnTo>
                  <a:lnTo>
                    <a:pt x="24" y="7"/>
                  </a:lnTo>
                  <a:lnTo>
                    <a:pt x="23" y="7"/>
                  </a:lnTo>
                  <a:lnTo>
                    <a:pt x="21" y="7"/>
                  </a:lnTo>
                  <a:lnTo>
                    <a:pt x="20" y="5"/>
                  </a:lnTo>
                  <a:lnTo>
                    <a:pt x="19" y="5"/>
                  </a:lnTo>
                  <a:lnTo>
                    <a:pt x="17" y="5"/>
                  </a:lnTo>
                  <a:lnTo>
                    <a:pt x="16" y="4"/>
                  </a:lnTo>
                  <a:lnTo>
                    <a:pt x="14" y="4"/>
                  </a:lnTo>
                  <a:lnTo>
                    <a:pt x="13" y="4"/>
                  </a:lnTo>
                  <a:lnTo>
                    <a:pt x="11" y="2"/>
                  </a:lnTo>
                  <a:lnTo>
                    <a:pt x="9" y="2"/>
                  </a:lnTo>
                  <a:lnTo>
                    <a:pt x="7" y="2"/>
                  </a:lnTo>
                  <a:lnTo>
                    <a:pt x="6" y="0"/>
                  </a:lnTo>
                  <a:lnTo>
                    <a:pt x="4" y="0"/>
                  </a:lnTo>
                  <a:lnTo>
                    <a:pt x="3" y="0"/>
                  </a:lnTo>
                  <a:lnTo>
                    <a:pt x="0" y="11"/>
                  </a:lnTo>
                  <a:lnTo>
                    <a:pt x="1" y="11"/>
                  </a:lnTo>
                  <a:lnTo>
                    <a:pt x="3" y="11"/>
                  </a:lnTo>
                  <a:lnTo>
                    <a:pt x="4" y="11"/>
                  </a:lnTo>
                  <a:lnTo>
                    <a:pt x="6" y="11"/>
                  </a:lnTo>
                  <a:lnTo>
                    <a:pt x="7" y="12"/>
                  </a:lnTo>
                  <a:lnTo>
                    <a:pt x="9" y="12"/>
                  </a:lnTo>
                  <a:lnTo>
                    <a:pt x="10" y="12"/>
                  </a:lnTo>
                  <a:lnTo>
                    <a:pt x="11" y="12"/>
                  </a:lnTo>
                  <a:lnTo>
                    <a:pt x="13" y="14"/>
                  </a:lnTo>
                  <a:lnTo>
                    <a:pt x="14" y="14"/>
                  </a:lnTo>
                  <a:lnTo>
                    <a:pt x="16" y="16"/>
                  </a:lnTo>
                  <a:lnTo>
                    <a:pt x="17" y="16"/>
                  </a:lnTo>
                  <a:lnTo>
                    <a:pt x="19" y="16"/>
                  </a:lnTo>
                  <a:lnTo>
                    <a:pt x="20" y="16"/>
                  </a:lnTo>
                  <a:lnTo>
                    <a:pt x="20" y="17"/>
                  </a:lnTo>
                  <a:lnTo>
                    <a:pt x="21" y="17"/>
                  </a:lnTo>
                  <a:lnTo>
                    <a:pt x="23" y="17"/>
                  </a:lnTo>
                  <a:lnTo>
                    <a:pt x="24" y="19"/>
                  </a:lnTo>
                  <a:lnTo>
                    <a:pt x="26" y="19"/>
                  </a:lnTo>
                  <a:lnTo>
                    <a:pt x="27" y="21"/>
                  </a:lnTo>
                  <a:lnTo>
                    <a:pt x="29" y="21"/>
                  </a:lnTo>
                  <a:lnTo>
                    <a:pt x="30" y="21"/>
                  </a:lnTo>
                  <a:lnTo>
                    <a:pt x="31" y="23"/>
                  </a:lnTo>
                  <a:lnTo>
                    <a:pt x="33" y="24"/>
                  </a:lnTo>
                  <a:lnTo>
                    <a:pt x="34" y="24"/>
                  </a:lnTo>
                  <a:lnTo>
                    <a:pt x="36" y="26"/>
                  </a:lnTo>
                  <a:lnTo>
                    <a:pt x="37" y="26"/>
                  </a:lnTo>
                  <a:lnTo>
                    <a:pt x="39" y="28"/>
                  </a:lnTo>
                  <a:lnTo>
                    <a:pt x="40" y="28"/>
                  </a:lnTo>
                  <a:lnTo>
                    <a:pt x="41" y="29"/>
                  </a:lnTo>
                  <a:lnTo>
                    <a:pt x="43" y="31"/>
                  </a:lnTo>
                  <a:lnTo>
                    <a:pt x="44" y="31"/>
                  </a:lnTo>
                  <a:lnTo>
                    <a:pt x="44" y="33"/>
                  </a:lnTo>
                  <a:lnTo>
                    <a:pt x="46" y="33"/>
                  </a:lnTo>
                  <a:lnTo>
                    <a:pt x="47" y="35"/>
                  </a:lnTo>
                  <a:lnTo>
                    <a:pt x="49" y="35"/>
                  </a:lnTo>
                  <a:lnTo>
                    <a:pt x="49" y="36"/>
                  </a:lnTo>
                  <a:lnTo>
                    <a:pt x="54" y="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3" name="Freeform 115"/>
            <p:cNvSpPr>
              <a:spLocks/>
            </p:cNvSpPr>
            <p:nvPr/>
          </p:nvSpPr>
          <p:spPr bwMode="auto">
            <a:xfrm>
              <a:off x="588" y="1155"/>
              <a:ext cx="48" cy="53"/>
            </a:xfrm>
            <a:custGeom>
              <a:avLst/>
              <a:gdLst>
                <a:gd name="T0" fmla="*/ 0 w 48"/>
                <a:gd name="T1" fmla="*/ 5 h 53"/>
                <a:gd name="T2" fmla="*/ 1 w 48"/>
                <a:gd name="T3" fmla="*/ 9 h 53"/>
                <a:gd name="T4" fmla="*/ 3 w 48"/>
                <a:gd name="T5" fmla="*/ 10 h 53"/>
                <a:gd name="T6" fmla="*/ 5 w 48"/>
                <a:gd name="T7" fmla="*/ 14 h 53"/>
                <a:gd name="T8" fmla="*/ 8 w 48"/>
                <a:gd name="T9" fmla="*/ 17 h 53"/>
                <a:gd name="T10" fmla="*/ 11 w 48"/>
                <a:gd name="T11" fmla="*/ 22 h 53"/>
                <a:gd name="T12" fmla="*/ 14 w 48"/>
                <a:gd name="T13" fmla="*/ 26 h 53"/>
                <a:gd name="T14" fmla="*/ 15 w 48"/>
                <a:gd name="T15" fmla="*/ 27 h 53"/>
                <a:gd name="T16" fmla="*/ 17 w 48"/>
                <a:gd name="T17" fmla="*/ 29 h 53"/>
                <a:gd name="T18" fmla="*/ 20 w 48"/>
                <a:gd name="T19" fmla="*/ 33 h 53"/>
                <a:gd name="T20" fmla="*/ 21 w 48"/>
                <a:gd name="T21" fmla="*/ 34 h 53"/>
                <a:gd name="T22" fmla="*/ 24 w 48"/>
                <a:gd name="T23" fmla="*/ 38 h 53"/>
                <a:gd name="T24" fmla="*/ 26 w 48"/>
                <a:gd name="T25" fmla="*/ 39 h 53"/>
                <a:gd name="T26" fmla="*/ 28 w 48"/>
                <a:gd name="T27" fmla="*/ 43 h 53"/>
                <a:gd name="T28" fmla="*/ 31 w 48"/>
                <a:gd name="T29" fmla="*/ 45 h 53"/>
                <a:gd name="T30" fmla="*/ 34 w 48"/>
                <a:gd name="T31" fmla="*/ 46 h 53"/>
                <a:gd name="T32" fmla="*/ 37 w 48"/>
                <a:gd name="T33" fmla="*/ 48 h 53"/>
                <a:gd name="T34" fmla="*/ 38 w 48"/>
                <a:gd name="T35" fmla="*/ 50 h 53"/>
                <a:gd name="T36" fmla="*/ 40 w 48"/>
                <a:gd name="T37" fmla="*/ 51 h 53"/>
                <a:gd name="T38" fmla="*/ 43 w 48"/>
                <a:gd name="T39" fmla="*/ 51 h 53"/>
                <a:gd name="T40" fmla="*/ 44 w 48"/>
                <a:gd name="T41" fmla="*/ 53 h 53"/>
                <a:gd name="T42" fmla="*/ 48 w 48"/>
                <a:gd name="T43" fmla="*/ 45 h 53"/>
                <a:gd name="T44" fmla="*/ 46 w 48"/>
                <a:gd name="T45" fmla="*/ 43 h 53"/>
                <a:gd name="T46" fmla="*/ 40 w 48"/>
                <a:gd name="T47" fmla="*/ 39 h 53"/>
                <a:gd name="T48" fmla="*/ 37 w 48"/>
                <a:gd name="T49" fmla="*/ 38 h 53"/>
                <a:gd name="T50" fmla="*/ 34 w 48"/>
                <a:gd name="T51" fmla="*/ 34 h 53"/>
                <a:gd name="T52" fmla="*/ 31 w 48"/>
                <a:gd name="T53" fmla="*/ 33 h 53"/>
                <a:gd name="T54" fmla="*/ 28 w 48"/>
                <a:gd name="T55" fmla="*/ 29 h 53"/>
                <a:gd name="T56" fmla="*/ 26 w 48"/>
                <a:gd name="T57" fmla="*/ 26 h 53"/>
                <a:gd name="T58" fmla="*/ 23 w 48"/>
                <a:gd name="T59" fmla="*/ 22 h 53"/>
                <a:gd name="T60" fmla="*/ 20 w 48"/>
                <a:gd name="T61" fmla="*/ 19 h 53"/>
                <a:gd name="T62" fmla="*/ 18 w 48"/>
                <a:gd name="T63" fmla="*/ 15 h 53"/>
                <a:gd name="T64" fmla="*/ 15 w 48"/>
                <a:gd name="T65" fmla="*/ 12 h 53"/>
                <a:gd name="T66" fmla="*/ 13 w 48"/>
                <a:gd name="T67" fmla="*/ 9 h 53"/>
                <a:gd name="T68" fmla="*/ 11 w 48"/>
                <a:gd name="T69" fmla="*/ 7 h 53"/>
                <a:gd name="T70" fmla="*/ 10 w 48"/>
                <a:gd name="T71" fmla="*/ 3 h 53"/>
                <a:gd name="T72" fmla="*/ 8 w 48"/>
                <a:gd name="T7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3">
                  <a:moveTo>
                    <a:pt x="8" y="0"/>
                  </a:moveTo>
                  <a:lnTo>
                    <a:pt x="0" y="5"/>
                  </a:lnTo>
                  <a:lnTo>
                    <a:pt x="0" y="7"/>
                  </a:lnTo>
                  <a:lnTo>
                    <a:pt x="1" y="9"/>
                  </a:lnTo>
                  <a:lnTo>
                    <a:pt x="3" y="9"/>
                  </a:lnTo>
                  <a:lnTo>
                    <a:pt x="3" y="10"/>
                  </a:lnTo>
                  <a:lnTo>
                    <a:pt x="4" y="12"/>
                  </a:lnTo>
                  <a:lnTo>
                    <a:pt x="5" y="14"/>
                  </a:lnTo>
                  <a:lnTo>
                    <a:pt x="7" y="15"/>
                  </a:lnTo>
                  <a:lnTo>
                    <a:pt x="8" y="17"/>
                  </a:lnTo>
                  <a:lnTo>
                    <a:pt x="10" y="21"/>
                  </a:lnTo>
                  <a:lnTo>
                    <a:pt x="11" y="22"/>
                  </a:lnTo>
                  <a:lnTo>
                    <a:pt x="13" y="24"/>
                  </a:lnTo>
                  <a:lnTo>
                    <a:pt x="14" y="26"/>
                  </a:lnTo>
                  <a:lnTo>
                    <a:pt x="14" y="27"/>
                  </a:lnTo>
                  <a:lnTo>
                    <a:pt x="15" y="27"/>
                  </a:lnTo>
                  <a:lnTo>
                    <a:pt x="15" y="29"/>
                  </a:lnTo>
                  <a:lnTo>
                    <a:pt x="17" y="29"/>
                  </a:lnTo>
                  <a:lnTo>
                    <a:pt x="18" y="31"/>
                  </a:lnTo>
                  <a:lnTo>
                    <a:pt x="20" y="33"/>
                  </a:lnTo>
                  <a:lnTo>
                    <a:pt x="20" y="34"/>
                  </a:lnTo>
                  <a:lnTo>
                    <a:pt x="21" y="34"/>
                  </a:lnTo>
                  <a:lnTo>
                    <a:pt x="23" y="36"/>
                  </a:lnTo>
                  <a:lnTo>
                    <a:pt x="24" y="38"/>
                  </a:lnTo>
                  <a:lnTo>
                    <a:pt x="26" y="38"/>
                  </a:lnTo>
                  <a:lnTo>
                    <a:pt x="26" y="39"/>
                  </a:lnTo>
                  <a:lnTo>
                    <a:pt x="27" y="41"/>
                  </a:lnTo>
                  <a:lnTo>
                    <a:pt x="28" y="43"/>
                  </a:lnTo>
                  <a:lnTo>
                    <a:pt x="30" y="43"/>
                  </a:lnTo>
                  <a:lnTo>
                    <a:pt x="31" y="45"/>
                  </a:lnTo>
                  <a:lnTo>
                    <a:pt x="33" y="46"/>
                  </a:lnTo>
                  <a:lnTo>
                    <a:pt x="34" y="46"/>
                  </a:lnTo>
                  <a:lnTo>
                    <a:pt x="36" y="48"/>
                  </a:lnTo>
                  <a:lnTo>
                    <a:pt x="37" y="48"/>
                  </a:lnTo>
                  <a:lnTo>
                    <a:pt x="37" y="50"/>
                  </a:lnTo>
                  <a:lnTo>
                    <a:pt x="38" y="50"/>
                  </a:lnTo>
                  <a:lnTo>
                    <a:pt x="40" y="50"/>
                  </a:lnTo>
                  <a:lnTo>
                    <a:pt x="40" y="51"/>
                  </a:lnTo>
                  <a:lnTo>
                    <a:pt x="41" y="51"/>
                  </a:lnTo>
                  <a:lnTo>
                    <a:pt x="43" y="51"/>
                  </a:lnTo>
                  <a:lnTo>
                    <a:pt x="43" y="53"/>
                  </a:lnTo>
                  <a:lnTo>
                    <a:pt x="44" y="53"/>
                  </a:lnTo>
                  <a:lnTo>
                    <a:pt x="46" y="53"/>
                  </a:lnTo>
                  <a:lnTo>
                    <a:pt x="48" y="45"/>
                  </a:lnTo>
                  <a:lnTo>
                    <a:pt x="47" y="43"/>
                  </a:lnTo>
                  <a:lnTo>
                    <a:pt x="46" y="43"/>
                  </a:lnTo>
                  <a:lnTo>
                    <a:pt x="43" y="41"/>
                  </a:lnTo>
                  <a:lnTo>
                    <a:pt x="40" y="39"/>
                  </a:lnTo>
                  <a:lnTo>
                    <a:pt x="38" y="39"/>
                  </a:lnTo>
                  <a:lnTo>
                    <a:pt x="37" y="38"/>
                  </a:lnTo>
                  <a:lnTo>
                    <a:pt x="36" y="36"/>
                  </a:lnTo>
                  <a:lnTo>
                    <a:pt x="34" y="34"/>
                  </a:lnTo>
                  <a:lnTo>
                    <a:pt x="33" y="34"/>
                  </a:lnTo>
                  <a:lnTo>
                    <a:pt x="31" y="33"/>
                  </a:lnTo>
                  <a:lnTo>
                    <a:pt x="30" y="31"/>
                  </a:lnTo>
                  <a:lnTo>
                    <a:pt x="28" y="29"/>
                  </a:lnTo>
                  <a:lnTo>
                    <a:pt x="27" y="27"/>
                  </a:lnTo>
                  <a:lnTo>
                    <a:pt x="26" y="26"/>
                  </a:lnTo>
                  <a:lnTo>
                    <a:pt x="24" y="24"/>
                  </a:lnTo>
                  <a:lnTo>
                    <a:pt x="23" y="22"/>
                  </a:lnTo>
                  <a:lnTo>
                    <a:pt x="21" y="21"/>
                  </a:lnTo>
                  <a:lnTo>
                    <a:pt x="20" y="19"/>
                  </a:lnTo>
                  <a:lnTo>
                    <a:pt x="18" y="17"/>
                  </a:lnTo>
                  <a:lnTo>
                    <a:pt x="18" y="15"/>
                  </a:lnTo>
                  <a:lnTo>
                    <a:pt x="17" y="14"/>
                  </a:lnTo>
                  <a:lnTo>
                    <a:pt x="15" y="12"/>
                  </a:lnTo>
                  <a:lnTo>
                    <a:pt x="14" y="10"/>
                  </a:lnTo>
                  <a:lnTo>
                    <a:pt x="13" y="9"/>
                  </a:lnTo>
                  <a:lnTo>
                    <a:pt x="13" y="7"/>
                  </a:lnTo>
                  <a:lnTo>
                    <a:pt x="11" y="7"/>
                  </a:lnTo>
                  <a:lnTo>
                    <a:pt x="11" y="5"/>
                  </a:lnTo>
                  <a:lnTo>
                    <a:pt x="10" y="3"/>
                  </a:lnTo>
                  <a:lnTo>
                    <a:pt x="8"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4" name="Freeform 116"/>
            <p:cNvSpPr>
              <a:spLocks/>
            </p:cNvSpPr>
            <p:nvPr/>
          </p:nvSpPr>
          <p:spPr bwMode="auto">
            <a:xfrm>
              <a:off x="472" y="1149"/>
              <a:ext cx="23" cy="59"/>
            </a:xfrm>
            <a:custGeom>
              <a:avLst/>
              <a:gdLst>
                <a:gd name="T0" fmla="*/ 14 w 23"/>
                <a:gd name="T1" fmla="*/ 2 h 59"/>
                <a:gd name="T2" fmla="*/ 14 w 23"/>
                <a:gd name="T3" fmla="*/ 6 h 59"/>
                <a:gd name="T4" fmla="*/ 14 w 23"/>
                <a:gd name="T5" fmla="*/ 9 h 59"/>
                <a:gd name="T6" fmla="*/ 13 w 23"/>
                <a:gd name="T7" fmla="*/ 12 h 59"/>
                <a:gd name="T8" fmla="*/ 13 w 23"/>
                <a:gd name="T9" fmla="*/ 16 h 59"/>
                <a:gd name="T10" fmla="*/ 12 w 23"/>
                <a:gd name="T11" fmla="*/ 19 h 59"/>
                <a:gd name="T12" fmla="*/ 12 w 23"/>
                <a:gd name="T13" fmla="*/ 23 h 59"/>
                <a:gd name="T14" fmla="*/ 10 w 23"/>
                <a:gd name="T15" fmla="*/ 26 h 59"/>
                <a:gd name="T16" fmla="*/ 9 w 23"/>
                <a:gd name="T17" fmla="*/ 30 h 59"/>
                <a:gd name="T18" fmla="*/ 7 w 23"/>
                <a:gd name="T19" fmla="*/ 33 h 59"/>
                <a:gd name="T20" fmla="*/ 7 w 23"/>
                <a:gd name="T21" fmla="*/ 37 h 59"/>
                <a:gd name="T22" fmla="*/ 6 w 23"/>
                <a:gd name="T23" fmla="*/ 38 h 59"/>
                <a:gd name="T24" fmla="*/ 6 w 23"/>
                <a:gd name="T25" fmla="*/ 42 h 59"/>
                <a:gd name="T26" fmla="*/ 3 w 23"/>
                <a:gd name="T27" fmla="*/ 45 h 59"/>
                <a:gd name="T28" fmla="*/ 1 w 23"/>
                <a:gd name="T29" fmla="*/ 49 h 59"/>
                <a:gd name="T30" fmla="*/ 0 w 23"/>
                <a:gd name="T31" fmla="*/ 52 h 59"/>
                <a:gd name="T32" fmla="*/ 7 w 23"/>
                <a:gd name="T33" fmla="*/ 59 h 59"/>
                <a:gd name="T34" fmla="*/ 9 w 23"/>
                <a:gd name="T35" fmla="*/ 56 h 59"/>
                <a:gd name="T36" fmla="*/ 10 w 23"/>
                <a:gd name="T37" fmla="*/ 52 h 59"/>
                <a:gd name="T38" fmla="*/ 12 w 23"/>
                <a:gd name="T39" fmla="*/ 49 h 59"/>
                <a:gd name="T40" fmla="*/ 13 w 23"/>
                <a:gd name="T41" fmla="*/ 45 h 59"/>
                <a:gd name="T42" fmla="*/ 14 w 23"/>
                <a:gd name="T43" fmla="*/ 42 h 59"/>
                <a:gd name="T44" fmla="*/ 16 w 23"/>
                <a:gd name="T45" fmla="*/ 38 h 59"/>
                <a:gd name="T46" fmla="*/ 17 w 23"/>
                <a:gd name="T47" fmla="*/ 35 h 59"/>
                <a:gd name="T48" fmla="*/ 17 w 23"/>
                <a:gd name="T49" fmla="*/ 32 h 59"/>
                <a:gd name="T50" fmla="*/ 19 w 23"/>
                <a:gd name="T51" fmla="*/ 28 h 59"/>
                <a:gd name="T52" fmla="*/ 20 w 23"/>
                <a:gd name="T53" fmla="*/ 25 h 59"/>
                <a:gd name="T54" fmla="*/ 20 w 23"/>
                <a:gd name="T55" fmla="*/ 21 h 59"/>
                <a:gd name="T56" fmla="*/ 22 w 23"/>
                <a:gd name="T57" fmla="*/ 19 h 59"/>
                <a:gd name="T58" fmla="*/ 22 w 23"/>
                <a:gd name="T59" fmla="*/ 16 h 59"/>
                <a:gd name="T60" fmla="*/ 22 w 23"/>
                <a:gd name="T61" fmla="*/ 12 h 59"/>
                <a:gd name="T62" fmla="*/ 23 w 23"/>
                <a:gd name="T63" fmla="*/ 9 h 59"/>
                <a:gd name="T64" fmla="*/ 23 w 23"/>
                <a:gd name="T65" fmla="*/ 6 h 59"/>
                <a:gd name="T66" fmla="*/ 23 w 23"/>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59">
                  <a:moveTo>
                    <a:pt x="23" y="0"/>
                  </a:moveTo>
                  <a:lnTo>
                    <a:pt x="14" y="2"/>
                  </a:lnTo>
                  <a:lnTo>
                    <a:pt x="14" y="4"/>
                  </a:lnTo>
                  <a:lnTo>
                    <a:pt x="14" y="6"/>
                  </a:lnTo>
                  <a:lnTo>
                    <a:pt x="14" y="7"/>
                  </a:lnTo>
                  <a:lnTo>
                    <a:pt x="14" y="9"/>
                  </a:lnTo>
                  <a:lnTo>
                    <a:pt x="13" y="11"/>
                  </a:lnTo>
                  <a:lnTo>
                    <a:pt x="13" y="12"/>
                  </a:lnTo>
                  <a:lnTo>
                    <a:pt x="13" y="14"/>
                  </a:lnTo>
                  <a:lnTo>
                    <a:pt x="13" y="16"/>
                  </a:lnTo>
                  <a:lnTo>
                    <a:pt x="12" y="18"/>
                  </a:lnTo>
                  <a:lnTo>
                    <a:pt x="12" y="19"/>
                  </a:lnTo>
                  <a:lnTo>
                    <a:pt x="12" y="21"/>
                  </a:lnTo>
                  <a:lnTo>
                    <a:pt x="12" y="23"/>
                  </a:lnTo>
                  <a:lnTo>
                    <a:pt x="10" y="25"/>
                  </a:lnTo>
                  <a:lnTo>
                    <a:pt x="10" y="26"/>
                  </a:lnTo>
                  <a:lnTo>
                    <a:pt x="10" y="28"/>
                  </a:lnTo>
                  <a:lnTo>
                    <a:pt x="9" y="30"/>
                  </a:lnTo>
                  <a:lnTo>
                    <a:pt x="9" y="32"/>
                  </a:lnTo>
                  <a:lnTo>
                    <a:pt x="7" y="33"/>
                  </a:lnTo>
                  <a:lnTo>
                    <a:pt x="7" y="35"/>
                  </a:lnTo>
                  <a:lnTo>
                    <a:pt x="7" y="37"/>
                  </a:lnTo>
                  <a:lnTo>
                    <a:pt x="6" y="37"/>
                  </a:lnTo>
                  <a:lnTo>
                    <a:pt x="6" y="38"/>
                  </a:lnTo>
                  <a:lnTo>
                    <a:pt x="6" y="40"/>
                  </a:lnTo>
                  <a:lnTo>
                    <a:pt x="6" y="42"/>
                  </a:lnTo>
                  <a:lnTo>
                    <a:pt x="4" y="44"/>
                  </a:lnTo>
                  <a:lnTo>
                    <a:pt x="3" y="45"/>
                  </a:lnTo>
                  <a:lnTo>
                    <a:pt x="3" y="47"/>
                  </a:lnTo>
                  <a:lnTo>
                    <a:pt x="1" y="49"/>
                  </a:lnTo>
                  <a:lnTo>
                    <a:pt x="1" y="51"/>
                  </a:lnTo>
                  <a:lnTo>
                    <a:pt x="0" y="52"/>
                  </a:lnTo>
                  <a:lnTo>
                    <a:pt x="0" y="54"/>
                  </a:lnTo>
                  <a:lnTo>
                    <a:pt x="7" y="59"/>
                  </a:lnTo>
                  <a:lnTo>
                    <a:pt x="9" y="57"/>
                  </a:lnTo>
                  <a:lnTo>
                    <a:pt x="9" y="56"/>
                  </a:lnTo>
                  <a:lnTo>
                    <a:pt x="10" y="54"/>
                  </a:lnTo>
                  <a:lnTo>
                    <a:pt x="10" y="52"/>
                  </a:lnTo>
                  <a:lnTo>
                    <a:pt x="12" y="51"/>
                  </a:lnTo>
                  <a:lnTo>
                    <a:pt x="12" y="49"/>
                  </a:lnTo>
                  <a:lnTo>
                    <a:pt x="13" y="47"/>
                  </a:lnTo>
                  <a:lnTo>
                    <a:pt x="13" y="45"/>
                  </a:lnTo>
                  <a:lnTo>
                    <a:pt x="14" y="44"/>
                  </a:lnTo>
                  <a:lnTo>
                    <a:pt x="14" y="42"/>
                  </a:lnTo>
                  <a:lnTo>
                    <a:pt x="14" y="40"/>
                  </a:lnTo>
                  <a:lnTo>
                    <a:pt x="16" y="38"/>
                  </a:lnTo>
                  <a:lnTo>
                    <a:pt x="16" y="37"/>
                  </a:lnTo>
                  <a:lnTo>
                    <a:pt x="17" y="35"/>
                  </a:lnTo>
                  <a:lnTo>
                    <a:pt x="17" y="33"/>
                  </a:lnTo>
                  <a:lnTo>
                    <a:pt x="17" y="32"/>
                  </a:lnTo>
                  <a:lnTo>
                    <a:pt x="19" y="30"/>
                  </a:lnTo>
                  <a:lnTo>
                    <a:pt x="19" y="28"/>
                  </a:lnTo>
                  <a:lnTo>
                    <a:pt x="19" y="26"/>
                  </a:lnTo>
                  <a:lnTo>
                    <a:pt x="20" y="25"/>
                  </a:lnTo>
                  <a:lnTo>
                    <a:pt x="20" y="23"/>
                  </a:lnTo>
                  <a:lnTo>
                    <a:pt x="20" y="21"/>
                  </a:lnTo>
                  <a:lnTo>
                    <a:pt x="20" y="19"/>
                  </a:lnTo>
                  <a:lnTo>
                    <a:pt x="22" y="19"/>
                  </a:lnTo>
                  <a:lnTo>
                    <a:pt x="22" y="18"/>
                  </a:lnTo>
                  <a:lnTo>
                    <a:pt x="22" y="16"/>
                  </a:lnTo>
                  <a:lnTo>
                    <a:pt x="22" y="14"/>
                  </a:lnTo>
                  <a:lnTo>
                    <a:pt x="22" y="12"/>
                  </a:lnTo>
                  <a:lnTo>
                    <a:pt x="22" y="11"/>
                  </a:lnTo>
                  <a:lnTo>
                    <a:pt x="23" y="9"/>
                  </a:lnTo>
                  <a:lnTo>
                    <a:pt x="23" y="7"/>
                  </a:lnTo>
                  <a:lnTo>
                    <a:pt x="23" y="6"/>
                  </a:lnTo>
                  <a:lnTo>
                    <a:pt x="23" y="4"/>
                  </a:lnTo>
                  <a:lnTo>
                    <a:pt x="23" y="2"/>
                  </a:lnTo>
                  <a:lnTo>
                    <a:pt x="23"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5" name="Freeform 117"/>
            <p:cNvSpPr>
              <a:spLocks/>
            </p:cNvSpPr>
            <p:nvPr/>
          </p:nvSpPr>
          <p:spPr bwMode="auto">
            <a:xfrm>
              <a:off x="359" y="1088"/>
              <a:ext cx="43" cy="55"/>
            </a:xfrm>
            <a:custGeom>
              <a:avLst/>
              <a:gdLst>
                <a:gd name="T0" fmla="*/ 39 w 43"/>
                <a:gd name="T1" fmla="*/ 0 h 55"/>
                <a:gd name="T2" fmla="*/ 37 w 43"/>
                <a:gd name="T3" fmla="*/ 2 h 55"/>
                <a:gd name="T4" fmla="*/ 34 w 43"/>
                <a:gd name="T5" fmla="*/ 3 h 55"/>
                <a:gd name="T6" fmla="*/ 31 w 43"/>
                <a:gd name="T7" fmla="*/ 5 h 55"/>
                <a:gd name="T8" fmla="*/ 29 w 43"/>
                <a:gd name="T9" fmla="*/ 7 h 55"/>
                <a:gd name="T10" fmla="*/ 26 w 43"/>
                <a:gd name="T11" fmla="*/ 10 h 55"/>
                <a:gd name="T12" fmla="*/ 23 w 43"/>
                <a:gd name="T13" fmla="*/ 14 h 55"/>
                <a:gd name="T14" fmla="*/ 20 w 43"/>
                <a:gd name="T15" fmla="*/ 15 h 55"/>
                <a:gd name="T16" fmla="*/ 19 w 43"/>
                <a:gd name="T17" fmla="*/ 17 h 55"/>
                <a:gd name="T18" fmla="*/ 17 w 43"/>
                <a:gd name="T19" fmla="*/ 19 h 55"/>
                <a:gd name="T20" fmla="*/ 16 w 43"/>
                <a:gd name="T21" fmla="*/ 22 h 55"/>
                <a:gd name="T22" fmla="*/ 14 w 43"/>
                <a:gd name="T23" fmla="*/ 24 h 55"/>
                <a:gd name="T24" fmla="*/ 13 w 43"/>
                <a:gd name="T25" fmla="*/ 26 h 55"/>
                <a:gd name="T26" fmla="*/ 12 w 43"/>
                <a:gd name="T27" fmla="*/ 29 h 55"/>
                <a:gd name="T28" fmla="*/ 9 w 43"/>
                <a:gd name="T29" fmla="*/ 31 h 55"/>
                <a:gd name="T30" fmla="*/ 7 w 43"/>
                <a:gd name="T31" fmla="*/ 32 h 55"/>
                <a:gd name="T32" fmla="*/ 6 w 43"/>
                <a:gd name="T33" fmla="*/ 36 h 55"/>
                <a:gd name="T34" fmla="*/ 5 w 43"/>
                <a:gd name="T35" fmla="*/ 39 h 55"/>
                <a:gd name="T36" fmla="*/ 3 w 43"/>
                <a:gd name="T37" fmla="*/ 43 h 55"/>
                <a:gd name="T38" fmla="*/ 2 w 43"/>
                <a:gd name="T39" fmla="*/ 46 h 55"/>
                <a:gd name="T40" fmla="*/ 0 w 43"/>
                <a:gd name="T41" fmla="*/ 50 h 55"/>
                <a:gd name="T42" fmla="*/ 9 w 43"/>
                <a:gd name="T43" fmla="*/ 53 h 55"/>
                <a:gd name="T44" fmla="*/ 10 w 43"/>
                <a:gd name="T45" fmla="*/ 50 h 55"/>
                <a:gd name="T46" fmla="*/ 12 w 43"/>
                <a:gd name="T47" fmla="*/ 46 h 55"/>
                <a:gd name="T48" fmla="*/ 13 w 43"/>
                <a:gd name="T49" fmla="*/ 44 h 55"/>
                <a:gd name="T50" fmla="*/ 13 w 43"/>
                <a:gd name="T51" fmla="*/ 41 h 55"/>
                <a:gd name="T52" fmla="*/ 16 w 43"/>
                <a:gd name="T53" fmla="*/ 38 h 55"/>
                <a:gd name="T54" fmla="*/ 17 w 43"/>
                <a:gd name="T55" fmla="*/ 36 h 55"/>
                <a:gd name="T56" fmla="*/ 19 w 43"/>
                <a:gd name="T57" fmla="*/ 34 h 55"/>
                <a:gd name="T58" fmla="*/ 20 w 43"/>
                <a:gd name="T59" fmla="*/ 31 h 55"/>
                <a:gd name="T60" fmla="*/ 23 w 43"/>
                <a:gd name="T61" fmla="*/ 27 h 55"/>
                <a:gd name="T62" fmla="*/ 24 w 43"/>
                <a:gd name="T63" fmla="*/ 26 h 55"/>
                <a:gd name="T64" fmla="*/ 27 w 43"/>
                <a:gd name="T65" fmla="*/ 22 h 55"/>
                <a:gd name="T66" fmla="*/ 30 w 43"/>
                <a:gd name="T67" fmla="*/ 19 h 55"/>
                <a:gd name="T68" fmla="*/ 33 w 43"/>
                <a:gd name="T69" fmla="*/ 17 h 55"/>
                <a:gd name="T70" fmla="*/ 36 w 43"/>
                <a:gd name="T71" fmla="*/ 15 h 55"/>
                <a:gd name="T72" fmla="*/ 37 w 43"/>
                <a:gd name="T73" fmla="*/ 14 h 55"/>
                <a:gd name="T74" fmla="*/ 40 w 43"/>
                <a:gd name="T75" fmla="*/ 10 h 55"/>
                <a:gd name="T76" fmla="*/ 43 w 43"/>
                <a:gd name="T7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55">
                  <a:moveTo>
                    <a:pt x="39" y="0"/>
                  </a:moveTo>
                  <a:lnTo>
                    <a:pt x="39" y="0"/>
                  </a:lnTo>
                  <a:lnTo>
                    <a:pt x="37" y="0"/>
                  </a:lnTo>
                  <a:lnTo>
                    <a:pt x="37" y="2"/>
                  </a:lnTo>
                  <a:lnTo>
                    <a:pt x="36" y="2"/>
                  </a:lnTo>
                  <a:lnTo>
                    <a:pt x="34" y="3"/>
                  </a:lnTo>
                  <a:lnTo>
                    <a:pt x="33" y="3"/>
                  </a:lnTo>
                  <a:lnTo>
                    <a:pt x="31" y="5"/>
                  </a:lnTo>
                  <a:lnTo>
                    <a:pt x="30" y="7"/>
                  </a:lnTo>
                  <a:lnTo>
                    <a:pt x="29" y="7"/>
                  </a:lnTo>
                  <a:lnTo>
                    <a:pt x="27" y="8"/>
                  </a:lnTo>
                  <a:lnTo>
                    <a:pt x="26" y="10"/>
                  </a:lnTo>
                  <a:lnTo>
                    <a:pt x="24" y="12"/>
                  </a:lnTo>
                  <a:lnTo>
                    <a:pt x="23" y="14"/>
                  </a:lnTo>
                  <a:lnTo>
                    <a:pt x="22" y="15"/>
                  </a:lnTo>
                  <a:lnTo>
                    <a:pt x="20" y="15"/>
                  </a:lnTo>
                  <a:lnTo>
                    <a:pt x="20" y="17"/>
                  </a:lnTo>
                  <a:lnTo>
                    <a:pt x="19" y="17"/>
                  </a:lnTo>
                  <a:lnTo>
                    <a:pt x="19" y="19"/>
                  </a:lnTo>
                  <a:lnTo>
                    <a:pt x="17" y="19"/>
                  </a:lnTo>
                  <a:lnTo>
                    <a:pt x="16" y="20"/>
                  </a:lnTo>
                  <a:lnTo>
                    <a:pt x="16" y="22"/>
                  </a:lnTo>
                  <a:lnTo>
                    <a:pt x="14" y="22"/>
                  </a:lnTo>
                  <a:lnTo>
                    <a:pt x="14" y="24"/>
                  </a:lnTo>
                  <a:lnTo>
                    <a:pt x="13" y="24"/>
                  </a:lnTo>
                  <a:lnTo>
                    <a:pt x="13" y="26"/>
                  </a:lnTo>
                  <a:lnTo>
                    <a:pt x="12" y="27"/>
                  </a:lnTo>
                  <a:lnTo>
                    <a:pt x="12" y="29"/>
                  </a:lnTo>
                  <a:lnTo>
                    <a:pt x="10" y="29"/>
                  </a:lnTo>
                  <a:lnTo>
                    <a:pt x="9" y="31"/>
                  </a:lnTo>
                  <a:lnTo>
                    <a:pt x="9" y="32"/>
                  </a:lnTo>
                  <a:lnTo>
                    <a:pt x="7" y="32"/>
                  </a:lnTo>
                  <a:lnTo>
                    <a:pt x="7" y="34"/>
                  </a:lnTo>
                  <a:lnTo>
                    <a:pt x="6" y="36"/>
                  </a:lnTo>
                  <a:lnTo>
                    <a:pt x="6" y="38"/>
                  </a:lnTo>
                  <a:lnTo>
                    <a:pt x="5" y="39"/>
                  </a:lnTo>
                  <a:lnTo>
                    <a:pt x="3" y="41"/>
                  </a:lnTo>
                  <a:lnTo>
                    <a:pt x="3" y="43"/>
                  </a:lnTo>
                  <a:lnTo>
                    <a:pt x="3" y="44"/>
                  </a:lnTo>
                  <a:lnTo>
                    <a:pt x="2" y="46"/>
                  </a:lnTo>
                  <a:lnTo>
                    <a:pt x="0" y="48"/>
                  </a:lnTo>
                  <a:lnTo>
                    <a:pt x="0" y="50"/>
                  </a:lnTo>
                  <a:lnTo>
                    <a:pt x="9" y="55"/>
                  </a:lnTo>
                  <a:lnTo>
                    <a:pt x="9" y="53"/>
                  </a:lnTo>
                  <a:lnTo>
                    <a:pt x="9" y="51"/>
                  </a:lnTo>
                  <a:lnTo>
                    <a:pt x="10" y="50"/>
                  </a:lnTo>
                  <a:lnTo>
                    <a:pt x="10" y="48"/>
                  </a:lnTo>
                  <a:lnTo>
                    <a:pt x="12" y="46"/>
                  </a:lnTo>
                  <a:lnTo>
                    <a:pt x="12" y="44"/>
                  </a:lnTo>
                  <a:lnTo>
                    <a:pt x="13" y="44"/>
                  </a:lnTo>
                  <a:lnTo>
                    <a:pt x="13" y="43"/>
                  </a:lnTo>
                  <a:lnTo>
                    <a:pt x="13" y="41"/>
                  </a:lnTo>
                  <a:lnTo>
                    <a:pt x="14" y="39"/>
                  </a:lnTo>
                  <a:lnTo>
                    <a:pt x="16" y="38"/>
                  </a:lnTo>
                  <a:lnTo>
                    <a:pt x="16" y="36"/>
                  </a:lnTo>
                  <a:lnTo>
                    <a:pt x="17" y="36"/>
                  </a:lnTo>
                  <a:lnTo>
                    <a:pt x="17" y="34"/>
                  </a:lnTo>
                  <a:lnTo>
                    <a:pt x="19" y="34"/>
                  </a:lnTo>
                  <a:lnTo>
                    <a:pt x="19" y="32"/>
                  </a:lnTo>
                  <a:lnTo>
                    <a:pt x="20" y="31"/>
                  </a:lnTo>
                  <a:lnTo>
                    <a:pt x="22" y="29"/>
                  </a:lnTo>
                  <a:lnTo>
                    <a:pt x="23" y="27"/>
                  </a:lnTo>
                  <a:lnTo>
                    <a:pt x="23" y="26"/>
                  </a:lnTo>
                  <a:lnTo>
                    <a:pt x="24" y="26"/>
                  </a:lnTo>
                  <a:lnTo>
                    <a:pt x="26" y="24"/>
                  </a:lnTo>
                  <a:lnTo>
                    <a:pt x="27" y="22"/>
                  </a:lnTo>
                  <a:lnTo>
                    <a:pt x="29" y="20"/>
                  </a:lnTo>
                  <a:lnTo>
                    <a:pt x="30" y="19"/>
                  </a:lnTo>
                  <a:lnTo>
                    <a:pt x="31" y="19"/>
                  </a:lnTo>
                  <a:lnTo>
                    <a:pt x="33" y="17"/>
                  </a:lnTo>
                  <a:lnTo>
                    <a:pt x="34" y="15"/>
                  </a:lnTo>
                  <a:lnTo>
                    <a:pt x="36" y="15"/>
                  </a:lnTo>
                  <a:lnTo>
                    <a:pt x="36" y="14"/>
                  </a:lnTo>
                  <a:lnTo>
                    <a:pt x="37" y="14"/>
                  </a:lnTo>
                  <a:lnTo>
                    <a:pt x="39" y="12"/>
                  </a:lnTo>
                  <a:lnTo>
                    <a:pt x="40" y="10"/>
                  </a:lnTo>
                  <a:lnTo>
                    <a:pt x="41" y="10"/>
                  </a:lnTo>
                  <a:lnTo>
                    <a:pt x="43" y="8"/>
                  </a:lnTo>
                  <a:lnTo>
                    <a:pt x="3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6" name="Freeform 118"/>
            <p:cNvSpPr>
              <a:spLocks/>
            </p:cNvSpPr>
            <p:nvPr/>
          </p:nvSpPr>
          <p:spPr bwMode="auto">
            <a:xfrm>
              <a:off x="285" y="991"/>
              <a:ext cx="73" cy="17"/>
            </a:xfrm>
            <a:custGeom>
              <a:avLst/>
              <a:gdLst>
                <a:gd name="T0" fmla="*/ 68 w 73"/>
                <a:gd name="T1" fmla="*/ 0 h 17"/>
                <a:gd name="T2" fmla="*/ 64 w 73"/>
                <a:gd name="T3" fmla="*/ 2 h 17"/>
                <a:gd name="T4" fmla="*/ 61 w 73"/>
                <a:gd name="T5" fmla="*/ 2 h 17"/>
                <a:gd name="T6" fmla="*/ 58 w 73"/>
                <a:gd name="T7" fmla="*/ 4 h 17"/>
                <a:gd name="T8" fmla="*/ 56 w 73"/>
                <a:gd name="T9" fmla="*/ 5 h 17"/>
                <a:gd name="T10" fmla="*/ 53 w 73"/>
                <a:gd name="T11" fmla="*/ 5 h 17"/>
                <a:gd name="T12" fmla="*/ 50 w 73"/>
                <a:gd name="T13" fmla="*/ 5 h 17"/>
                <a:gd name="T14" fmla="*/ 47 w 73"/>
                <a:gd name="T15" fmla="*/ 7 h 17"/>
                <a:gd name="T16" fmla="*/ 44 w 73"/>
                <a:gd name="T17" fmla="*/ 7 h 17"/>
                <a:gd name="T18" fmla="*/ 41 w 73"/>
                <a:gd name="T19" fmla="*/ 7 h 17"/>
                <a:gd name="T20" fmla="*/ 39 w 73"/>
                <a:gd name="T21" fmla="*/ 7 h 17"/>
                <a:gd name="T22" fmla="*/ 36 w 73"/>
                <a:gd name="T23" fmla="*/ 7 h 17"/>
                <a:gd name="T24" fmla="*/ 33 w 73"/>
                <a:gd name="T25" fmla="*/ 7 h 17"/>
                <a:gd name="T26" fmla="*/ 30 w 73"/>
                <a:gd name="T27" fmla="*/ 7 h 17"/>
                <a:gd name="T28" fmla="*/ 27 w 73"/>
                <a:gd name="T29" fmla="*/ 7 h 17"/>
                <a:gd name="T30" fmla="*/ 24 w 73"/>
                <a:gd name="T31" fmla="*/ 7 h 17"/>
                <a:gd name="T32" fmla="*/ 21 w 73"/>
                <a:gd name="T33" fmla="*/ 7 h 17"/>
                <a:gd name="T34" fmla="*/ 19 w 73"/>
                <a:gd name="T35" fmla="*/ 5 h 17"/>
                <a:gd name="T36" fmla="*/ 16 w 73"/>
                <a:gd name="T37" fmla="*/ 5 h 17"/>
                <a:gd name="T38" fmla="*/ 13 w 73"/>
                <a:gd name="T39" fmla="*/ 5 h 17"/>
                <a:gd name="T40" fmla="*/ 10 w 73"/>
                <a:gd name="T41" fmla="*/ 4 h 17"/>
                <a:gd name="T42" fmla="*/ 7 w 73"/>
                <a:gd name="T43" fmla="*/ 4 h 17"/>
                <a:gd name="T44" fmla="*/ 4 w 73"/>
                <a:gd name="T45" fmla="*/ 2 h 17"/>
                <a:gd name="T46" fmla="*/ 1 w 73"/>
                <a:gd name="T47" fmla="*/ 11 h 17"/>
                <a:gd name="T48" fmla="*/ 4 w 73"/>
                <a:gd name="T49" fmla="*/ 12 h 17"/>
                <a:gd name="T50" fmla="*/ 7 w 73"/>
                <a:gd name="T51" fmla="*/ 14 h 17"/>
                <a:gd name="T52" fmla="*/ 10 w 73"/>
                <a:gd name="T53" fmla="*/ 14 h 17"/>
                <a:gd name="T54" fmla="*/ 13 w 73"/>
                <a:gd name="T55" fmla="*/ 14 h 17"/>
                <a:gd name="T56" fmla="*/ 16 w 73"/>
                <a:gd name="T57" fmla="*/ 16 h 17"/>
                <a:gd name="T58" fmla="*/ 19 w 73"/>
                <a:gd name="T59" fmla="*/ 16 h 17"/>
                <a:gd name="T60" fmla="*/ 21 w 73"/>
                <a:gd name="T61" fmla="*/ 16 h 17"/>
                <a:gd name="T62" fmla="*/ 23 w 73"/>
                <a:gd name="T63" fmla="*/ 17 h 17"/>
                <a:gd name="T64" fmla="*/ 26 w 73"/>
                <a:gd name="T65" fmla="*/ 17 h 17"/>
                <a:gd name="T66" fmla="*/ 29 w 73"/>
                <a:gd name="T67" fmla="*/ 17 h 17"/>
                <a:gd name="T68" fmla="*/ 31 w 73"/>
                <a:gd name="T69" fmla="*/ 17 h 17"/>
                <a:gd name="T70" fmla="*/ 34 w 73"/>
                <a:gd name="T71" fmla="*/ 17 h 17"/>
                <a:gd name="T72" fmla="*/ 37 w 73"/>
                <a:gd name="T73" fmla="*/ 17 h 17"/>
                <a:gd name="T74" fmla="*/ 40 w 73"/>
                <a:gd name="T75" fmla="*/ 17 h 17"/>
                <a:gd name="T76" fmla="*/ 43 w 73"/>
                <a:gd name="T77" fmla="*/ 17 h 17"/>
                <a:gd name="T78" fmla="*/ 46 w 73"/>
                <a:gd name="T79" fmla="*/ 17 h 17"/>
                <a:gd name="T80" fmla="*/ 50 w 73"/>
                <a:gd name="T81" fmla="*/ 16 h 17"/>
                <a:gd name="T82" fmla="*/ 53 w 73"/>
                <a:gd name="T83" fmla="*/ 16 h 17"/>
                <a:gd name="T84" fmla="*/ 56 w 73"/>
                <a:gd name="T85" fmla="*/ 16 h 17"/>
                <a:gd name="T86" fmla="*/ 60 w 73"/>
                <a:gd name="T87" fmla="*/ 14 h 17"/>
                <a:gd name="T88" fmla="*/ 63 w 73"/>
                <a:gd name="T89" fmla="*/ 12 h 17"/>
                <a:gd name="T90" fmla="*/ 66 w 73"/>
                <a:gd name="T91" fmla="*/ 12 h 17"/>
                <a:gd name="T92" fmla="*/ 70 w 73"/>
                <a:gd name="T93" fmla="*/ 11 h 17"/>
                <a:gd name="T94" fmla="*/ 73 w 73"/>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17">
                  <a:moveTo>
                    <a:pt x="70" y="0"/>
                  </a:moveTo>
                  <a:lnTo>
                    <a:pt x="68" y="0"/>
                  </a:lnTo>
                  <a:lnTo>
                    <a:pt x="67" y="0"/>
                  </a:lnTo>
                  <a:lnTo>
                    <a:pt x="64" y="2"/>
                  </a:lnTo>
                  <a:lnTo>
                    <a:pt x="63" y="2"/>
                  </a:lnTo>
                  <a:lnTo>
                    <a:pt x="61" y="2"/>
                  </a:lnTo>
                  <a:lnTo>
                    <a:pt x="60" y="4"/>
                  </a:lnTo>
                  <a:lnTo>
                    <a:pt x="58" y="4"/>
                  </a:lnTo>
                  <a:lnTo>
                    <a:pt x="57" y="4"/>
                  </a:lnTo>
                  <a:lnTo>
                    <a:pt x="56" y="5"/>
                  </a:lnTo>
                  <a:lnTo>
                    <a:pt x="54" y="5"/>
                  </a:lnTo>
                  <a:lnTo>
                    <a:pt x="53" y="5"/>
                  </a:lnTo>
                  <a:lnTo>
                    <a:pt x="51" y="5"/>
                  </a:lnTo>
                  <a:lnTo>
                    <a:pt x="50" y="5"/>
                  </a:lnTo>
                  <a:lnTo>
                    <a:pt x="49" y="7"/>
                  </a:lnTo>
                  <a:lnTo>
                    <a:pt x="47" y="7"/>
                  </a:lnTo>
                  <a:lnTo>
                    <a:pt x="46" y="7"/>
                  </a:lnTo>
                  <a:lnTo>
                    <a:pt x="44" y="7"/>
                  </a:lnTo>
                  <a:lnTo>
                    <a:pt x="43" y="7"/>
                  </a:lnTo>
                  <a:lnTo>
                    <a:pt x="41" y="7"/>
                  </a:lnTo>
                  <a:lnTo>
                    <a:pt x="40" y="7"/>
                  </a:lnTo>
                  <a:lnTo>
                    <a:pt x="39" y="7"/>
                  </a:lnTo>
                  <a:lnTo>
                    <a:pt x="37" y="7"/>
                  </a:lnTo>
                  <a:lnTo>
                    <a:pt x="36" y="7"/>
                  </a:lnTo>
                  <a:lnTo>
                    <a:pt x="34" y="7"/>
                  </a:lnTo>
                  <a:lnTo>
                    <a:pt x="33" y="7"/>
                  </a:lnTo>
                  <a:lnTo>
                    <a:pt x="31" y="7"/>
                  </a:lnTo>
                  <a:lnTo>
                    <a:pt x="30" y="7"/>
                  </a:lnTo>
                  <a:lnTo>
                    <a:pt x="29" y="7"/>
                  </a:lnTo>
                  <a:lnTo>
                    <a:pt x="27" y="7"/>
                  </a:lnTo>
                  <a:lnTo>
                    <a:pt x="26" y="7"/>
                  </a:lnTo>
                  <a:lnTo>
                    <a:pt x="24" y="7"/>
                  </a:lnTo>
                  <a:lnTo>
                    <a:pt x="23" y="7"/>
                  </a:lnTo>
                  <a:lnTo>
                    <a:pt x="21" y="7"/>
                  </a:lnTo>
                  <a:lnTo>
                    <a:pt x="20" y="5"/>
                  </a:lnTo>
                  <a:lnTo>
                    <a:pt x="19" y="5"/>
                  </a:lnTo>
                  <a:lnTo>
                    <a:pt x="17" y="5"/>
                  </a:lnTo>
                  <a:lnTo>
                    <a:pt x="16" y="5"/>
                  </a:lnTo>
                  <a:lnTo>
                    <a:pt x="14" y="5"/>
                  </a:lnTo>
                  <a:lnTo>
                    <a:pt x="13" y="5"/>
                  </a:lnTo>
                  <a:lnTo>
                    <a:pt x="11" y="4"/>
                  </a:lnTo>
                  <a:lnTo>
                    <a:pt x="10" y="4"/>
                  </a:lnTo>
                  <a:lnTo>
                    <a:pt x="9" y="4"/>
                  </a:lnTo>
                  <a:lnTo>
                    <a:pt x="7" y="4"/>
                  </a:lnTo>
                  <a:lnTo>
                    <a:pt x="6" y="2"/>
                  </a:lnTo>
                  <a:lnTo>
                    <a:pt x="4" y="2"/>
                  </a:lnTo>
                  <a:lnTo>
                    <a:pt x="0" y="11"/>
                  </a:lnTo>
                  <a:lnTo>
                    <a:pt x="1" y="11"/>
                  </a:lnTo>
                  <a:lnTo>
                    <a:pt x="3" y="12"/>
                  </a:lnTo>
                  <a:lnTo>
                    <a:pt x="4" y="12"/>
                  </a:lnTo>
                  <a:lnTo>
                    <a:pt x="6" y="12"/>
                  </a:lnTo>
                  <a:lnTo>
                    <a:pt x="7" y="14"/>
                  </a:lnTo>
                  <a:lnTo>
                    <a:pt x="9" y="14"/>
                  </a:lnTo>
                  <a:lnTo>
                    <a:pt x="10" y="14"/>
                  </a:lnTo>
                  <a:lnTo>
                    <a:pt x="11" y="14"/>
                  </a:lnTo>
                  <a:lnTo>
                    <a:pt x="13" y="14"/>
                  </a:lnTo>
                  <a:lnTo>
                    <a:pt x="14" y="16"/>
                  </a:lnTo>
                  <a:lnTo>
                    <a:pt x="16" y="16"/>
                  </a:lnTo>
                  <a:lnTo>
                    <a:pt x="17" y="16"/>
                  </a:lnTo>
                  <a:lnTo>
                    <a:pt x="19" y="16"/>
                  </a:lnTo>
                  <a:lnTo>
                    <a:pt x="20" y="16"/>
                  </a:lnTo>
                  <a:lnTo>
                    <a:pt x="21" y="16"/>
                  </a:lnTo>
                  <a:lnTo>
                    <a:pt x="21" y="17"/>
                  </a:lnTo>
                  <a:lnTo>
                    <a:pt x="23" y="17"/>
                  </a:lnTo>
                  <a:lnTo>
                    <a:pt x="24" y="17"/>
                  </a:lnTo>
                  <a:lnTo>
                    <a:pt x="26" y="17"/>
                  </a:lnTo>
                  <a:lnTo>
                    <a:pt x="27" y="17"/>
                  </a:lnTo>
                  <a:lnTo>
                    <a:pt x="29" y="17"/>
                  </a:lnTo>
                  <a:lnTo>
                    <a:pt x="30" y="17"/>
                  </a:lnTo>
                  <a:lnTo>
                    <a:pt x="31" y="17"/>
                  </a:lnTo>
                  <a:lnTo>
                    <a:pt x="33" y="17"/>
                  </a:lnTo>
                  <a:lnTo>
                    <a:pt x="34" y="17"/>
                  </a:lnTo>
                  <a:lnTo>
                    <a:pt x="36" y="17"/>
                  </a:lnTo>
                  <a:lnTo>
                    <a:pt x="37" y="17"/>
                  </a:lnTo>
                  <a:lnTo>
                    <a:pt x="39" y="17"/>
                  </a:lnTo>
                  <a:lnTo>
                    <a:pt x="40" y="17"/>
                  </a:lnTo>
                  <a:lnTo>
                    <a:pt x="41" y="17"/>
                  </a:lnTo>
                  <a:lnTo>
                    <a:pt x="43" y="17"/>
                  </a:lnTo>
                  <a:lnTo>
                    <a:pt x="44" y="17"/>
                  </a:lnTo>
                  <a:lnTo>
                    <a:pt x="46" y="17"/>
                  </a:lnTo>
                  <a:lnTo>
                    <a:pt x="47" y="17"/>
                  </a:lnTo>
                  <a:lnTo>
                    <a:pt x="50" y="16"/>
                  </a:lnTo>
                  <a:lnTo>
                    <a:pt x="51" y="16"/>
                  </a:lnTo>
                  <a:lnTo>
                    <a:pt x="53" y="16"/>
                  </a:lnTo>
                  <a:lnTo>
                    <a:pt x="54" y="16"/>
                  </a:lnTo>
                  <a:lnTo>
                    <a:pt x="56" y="16"/>
                  </a:lnTo>
                  <a:lnTo>
                    <a:pt x="57" y="14"/>
                  </a:lnTo>
                  <a:lnTo>
                    <a:pt x="60" y="14"/>
                  </a:lnTo>
                  <a:lnTo>
                    <a:pt x="61" y="14"/>
                  </a:lnTo>
                  <a:lnTo>
                    <a:pt x="63" y="12"/>
                  </a:lnTo>
                  <a:lnTo>
                    <a:pt x="64" y="12"/>
                  </a:lnTo>
                  <a:lnTo>
                    <a:pt x="66" y="12"/>
                  </a:lnTo>
                  <a:lnTo>
                    <a:pt x="68" y="11"/>
                  </a:lnTo>
                  <a:lnTo>
                    <a:pt x="70" y="11"/>
                  </a:lnTo>
                  <a:lnTo>
                    <a:pt x="71" y="9"/>
                  </a:lnTo>
                  <a:lnTo>
                    <a:pt x="73" y="9"/>
                  </a:lnTo>
                  <a:lnTo>
                    <a:pt x="7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7" name="Freeform 119"/>
            <p:cNvSpPr>
              <a:spLocks/>
            </p:cNvSpPr>
            <p:nvPr/>
          </p:nvSpPr>
          <p:spPr bwMode="auto">
            <a:xfrm>
              <a:off x="342" y="861"/>
              <a:ext cx="43" cy="33"/>
            </a:xfrm>
            <a:custGeom>
              <a:avLst/>
              <a:gdLst>
                <a:gd name="T0" fmla="*/ 1 w 43"/>
                <a:gd name="T1" fmla="*/ 0 h 33"/>
                <a:gd name="T2" fmla="*/ 0 w 43"/>
                <a:gd name="T3" fmla="*/ 10 h 33"/>
                <a:gd name="T4" fmla="*/ 1 w 43"/>
                <a:gd name="T5" fmla="*/ 10 h 33"/>
                <a:gd name="T6" fmla="*/ 3 w 43"/>
                <a:gd name="T7" fmla="*/ 10 h 33"/>
                <a:gd name="T8" fmla="*/ 4 w 43"/>
                <a:gd name="T9" fmla="*/ 10 h 33"/>
                <a:gd name="T10" fmla="*/ 6 w 43"/>
                <a:gd name="T11" fmla="*/ 10 h 33"/>
                <a:gd name="T12" fmla="*/ 7 w 43"/>
                <a:gd name="T13" fmla="*/ 12 h 33"/>
                <a:gd name="T14" fmla="*/ 8 w 43"/>
                <a:gd name="T15" fmla="*/ 12 h 33"/>
                <a:gd name="T16" fmla="*/ 10 w 43"/>
                <a:gd name="T17" fmla="*/ 12 h 33"/>
                <a:gd name="T18" fmla="*/ 11 w 43"/>
                <a:gd name="T19" fmla="*/ 12 h 33"/>
                <a:gd name="T20" fmla="*/ 11 w 43"/>
                <a:gd name="T21" fmla="*/ 14 h 33"/>
                <a:gd name="T22" fmla="*/ 13 w 43"/>
                <a:gd name="T23" fmla="*/ 14 h 33"/>
                <a:gd name="T24" fmla="*/ 14 w 43"/>
                <a:gd name="T25" fmla="*/ 14 h 33"/>
                <a:gd name="T26" fmla="*/ 16 w 43"/>
                <a:gd name="T27" fmla="*/ 15 h 33"/>
                <a:gd name="T28" fmla="*/ 17 w 43"/>
                <a:gd name="T29" fmla="*/ 15 h 33"/>
                <a:gd name="T30" fmla="*/ 19 w 43"/>
                <a:gd name="T31" fmla="*/ 17 h 33"/>
                <a:gd name="T32" fmla="*/ 20 w 43"/>
                <a:gd name="T33" fmla="*/ 17 h 33"/>
                <a:gd name="T34" fmla="*/ 21 w 43"/>
                <a:gd name="T35" fmla="*/ 19 h 33"/>
                <a:gd name="T36" fmla="*/ 23 w 43"/>
                <a:gd name="T37" fmla="*/ 19 h 33"/>
                <a:gd name="T38" fmla="*/ 24 w 43"/>
                <a:gd name="T39" fmla="*/ 21 h 33"/>
                <a:gd name="T40" fmla="*/ 26 w 43"/>
                <a:gd name="T41" fmla="*/ 22 h 33"/>
                <a:gd name="T42" fmla="*/ 27 w 43"/>
                <a:gd name="T43" fmla="*/ 22 h 33"/>
                <a:gd name="T44" fmla="*/ 29 w 43"/>
                <a:gd name="T45" fmla="*/ 24 h 33"/>
                <a:gd name="T46" fmla="*/ 30 w 43"/>
                <a:gd name="T47" fmla="*/ 26 h 33"/>
                <a:gd name="T48" fmla="*/ 31 w 43"/>
                <a:gd name="T49" fmla="*/ 27 h 33"/>
                <a:gd name="T50" fmla="*/ 33 w 43"/>
                <a:gd name="T51" fmla="*/ 29 h 33"/>
                <a:gd name="T52" fmla="*/ 33 w 43"/>
                <a:gd name="T53" fmla="*/ 31 h 33"/>
                <a:gd name="T54" fmla="*/ 34 w 43"/>
                <a:gd name="T55" fmla="*/ 31 h 33"/>
                <a:gd name="T56" fmla="*/ 34 w 43"/>
                <a:gd name="T57" fmla="*/ 33 h 33"/>
                <a:gd name="T58" fmla="*/ 36 w 43"/>
                <a:gd name="T59" fmla="*/ 33 h 33"/>
                <a:gd name="T60" fmla="*/ 43 w 43"/>
                <a:gd name="T61" fmla="*/ 29 h 33"/>
                <a:gd name="T62" fmla="*/ 41 w 43"/>
                <a:gd name="T63" fmla="*/ 27 h 33"/>
                <a:gd name="T64" fmla="*/ 41 w 43"/>
                <a:gd name="T65" fmla="*/ 26 h 33"/>
                <a:gd name="T66" fmla="*/ 40 w 43"/>
                <a:gd name="T67" fmla="*/ 26 h 33"/>
                <a:gd name="T68" fmla="*/ 40 w 43"/>
                <a:gd name="T69" fmla="*/ 24 h 33"/>
                <a:gd name="T70" fmla="*/ 39 w 43"/>
                <a:gd name="T71" fmla="*/ 22 h 33"/>
                <a:gd name="T72" fmla="*/ 37 w 43"/>
                <a:gd name="T73" fmla="*/ 21 h 33"/>
                <a:gd name="T74" fmla="*/ 37 w 43"/>
                <a:gd name="T75" fmla="*/ 19 h 33"/>
                <a:gd name="T76" fmla="*/ 36 w 43"/>
                <a:gd name="T77" fmla="*/ 19 h 33"/>
                <a:gd name="T78" fmla="*/ 34 w 43"/>
                <a:gd name="T79" fmla="*/ 17 h 33"/>
                <a:gd name="T80" fmla="*/ 33 w 43"/>
                <a:gd name="T81" fmla="*/ 15 h 33"/>
                <a:gd name="T82" fmla="*/ 31 w 43"/>
                <a:gd name="T83" fmla="*/ 14 h 33"/>
                <a:gd name="T84" fmla="*/ 30 w 43"/>
                <a:gd name="T85" fmla="*/ 12 h 33"/>
                <a:gd name="T86" fmla="*/ 29 w 43"/>
                <a:gd name="T87" fmla="*/ 12 h 33"/>
                <a:gd name="T88" fmla="*/ 27 w 43"/>
                <a:gd name="T89" fmla="*/ 10 h 33"/>
                <a:gd name="T90" fmla="*/ 26 w 43"/>
                <a:gd name="T91" fmla="*/ 10 h 33"/>
                <a:gd name="T92" fmla="*/ 26 w 43"/>
                <a:gd name="T93" fmla="*/ 8 h 33"/>
                <a:gd name="T94" fmla="*/ 24 w 43"/>
                <a:gd name="T95" fmla="*/ 8 h 33"/>
                <a:gd name="T96" fmla="*/ 23 w 43"/>
                <a:gd name="T97" fmla="*/ 8 h 33"/>
                <a:gd name="T98" fmla="*/ 21 w 43"/>
                <a:gd name="T99" fmla="*/ 7 h 33"/>
                <a:gd name="T100" fmla="*/ 20 w 43"/>
                <a:gd name="T101" fmla="*/ 7 h 33"/>
                <a:gd name="T102" fmla="*/ 17 w 43"/>
                <a:gd name="T103" fmla="*/ 5 h 33"/>
                <a:gd name="T104" fmla="*/ 14 w 43"/>
                <a:gd name="T105" fmla="*/ 3 h 33"/>
                <a:gd name="T106" fmla="*/ 13 w 43"/>
                <a:gd name="T107" fmla="*/ 3 h 33"/>
                <a:gd name="T108" fmla="*/ 11 w 43"/>
                <a:gd name="T109" fmla="*/ 3 h 33"/>
                <a:gd name="T110" fmla="*/ 10 w 43"/>
                <a:gd name="T111" fmla="*/ 2 h 33"/>
                <a:gd name="T112" fmla="*/ 8 w 43"/>
                <a:gd name="T113" fmla="*/ 2 h 33"/>
                <a:gd name="T114" fmla="*/ 7 w 43"/>
                <a:gd name="T115" fmla="*/ 2 h 33"/>
                <a:gd name="T116" fmla="*/ 6 w 43"/>
                <a:gd name="T117" fmla="*/ 2 h 33"/>
                <a:gd name="T118" fmla="*/ 4 w 43"/>
                <a:gd name="T119" fmla="*/ 0 h 33"/>
                <a:gd name="T120" fmla="*/ 3 w 43"/>
                <a:gd name="T121" fmla="*/ 0 h 33"/>
                <a:gd name="T122" fmla="*/ 1 w 43"/>
                <a:gd name="T1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33">
                  <a:moveTo>
                    <a:pt x="1" y="0"/>
                  </a:moveTo>
                  <a:lnTo>
                    <a:pt x="0" y="10"/>
                  </a:lnTo>
                  <a:lnTo>
                    <a:pt x="1" y="10"/>
                  </a:lnTo>
                  <a:lnTo>
                    <a:pt x="3" y="10"/>
                  </a:lnTo>
                  <a:lnTo>
                    <a:pt x="4" y="10"/>
                  </a:lnTo>
                  <a:lnTo>
                    <a:pt x="6" y="10"/>
                  </a:lnTo>
                  <a:lnTo>
                    <a:pt x="7" y="12"/>
                  </a:lnTo>
                  <a:lnTo>
                    <a:pt x="8" y="12"/>
                  </a:lnTo>
                  <a:lnTo>
                    <a:pt x="10" y="12"/>
                  </a:lnTo>
                  <a:lnTo>
                    <a:pt x="11" y="12"/>
                  </a:lnTo>
                  <a:lnTo>
                    <a:pt x="11" y="14"/>
                  </a:lnTo>
                  <a:lnTo>
                    <a:pt x="13" y="14"/>
                  </a:lnTo>
                  <a:lnTo>
                    <a:pt x="14" y="14"/>
                  </a:lnTo>
                  <a:lnTo>
                    <a:pt x="16" y="15"/>
                  </a:lnTo>
                  <a:lnTo>
                    <a:pt x="17" y="15"/>
                  </a:lnTo>
                  <a:lnTo>
                    <a:pt x="19" y="17"/>
                  </a:lnTo>
                  <a:lnTo>
                    <a:pt x="20" y="17"/>
                  </a:lnTo>
                  <a:lnTo>
                    <a:pt x="21" y="19"/>
                  </a:lnTo>
                  <a:lnTo>
                    <a:pt x="23" y="19"/>
                  </a:lnTo>
                  <a:lnTo>
                    <a:pt x="24" y="21"/>
                  </a:lnTo>
                  <a:lnTo>
                    <a:pt x="26" y="22"/>
                  </a:lnTo>
                  <a:lnTo>
                    <a:pt x="27" y="22"/>
                  </a:lnTo>
                  <a:lnTo>
                    <a:pt x="29" y="24"/>
                  </a:lnTo>
                  <a:lnTo>
                    <a:pt x="30" y="26"/>
                  </a:lnTo>
                  <a:lnTo>
                    <a:pt x="31" y="27"/>
                  </a:lnTo>
                  <a:lnTo>
                    <a:pt x="33" y="29"/>
                  </a:lnTo>
                  <a:lnTo>
                    <a:pt x="33" y="31"/>
                  </a:lnTo>
                  <a:lnTo>
                    <a:pt x="34" y="31"/>
                  </a:lnTo>
                  <a:lnTo>
                    <a:pt x="34" y="33"/>
                  </a:lnTo>
                  <a:lnTo>
                    <a:pt x="36" y="33"/>
                  </a:lnTo>
                  <a:lnTo>
                    <a:pt x="43" y="29"/>
                  </a:lnTo>
                  <a:lnTo>
                    <a:pt x="41" y="27"/>
                  </a:lnTo>
                  <a:lnTo>
                    <a:pt x="41" y="26"/>
                  </a:lnTo>
                  <a:lnTo>
                    <a:pt x="40" y="26"/>
                  </a:lnTo>
                  <a:lnTo>
                    <a:pt x="40" y="24"/>
                  </a:lnTo>
                  <a:lnTo>
                    <a:pt x="39" y="22"/>
                  </a:lnTo>
                  <a:lnTo>
                    <a:pt x="37" y="21"/>
                  </a:lnTo>
                  <a:lnTo>
                    <a:pt x="37" y="19"/>
                  </a:lnTo>
                  <a:lnTo>
                    <a:pt x="36" y="19"/>
                  </a:lnTo>
                  <a:lnTo>
                    <a:pt x="34" y="17"/>
                  </a:lnTo>
                  <a:lnTo>
                    <a:pt x="33" y="15"/>
                  </a:lnTo>
                  <a:lnTo>
                    <a:pt x="31" y="14"/>
                  </a:lnTo>
                  <a:lnTo>
                    <a:pt x="30" y="12"/>
                  </a:lnTo>
                  <a:lnTo>
                    <a:pt x="29" y="12"/>
                  </a:lnTo>
                  <a:lnTo>
                    <a:pt x="27" y="10"/>
                  </a:lnTo>
                  <a:lnTo>
                    <a:pt x="26" y="10"/>
                  </a:lnTo>
                  <a:lnTo>
                    <a:pt x="26" y="8"/>
                  </a:lnTo>
                  <a:lnTo>
                    <a:pt x="24" y="8"/>
                  </a:lnTo>
                  <a:lnTo>
                    <a:pt x="23" y="8"/>
                  </a:lnTo>
                  <a:lnTo>
                    <a:pt x="21" y="7"/>
                  </a:lnTo>
                  <a:lnTo>
                    <a:pt x="20" y="7"/>
                  </a:lnTo>
                  <a:lnTo>
                    <a:pt x="17" y="5"/>
                  </a:lnTo>
                  <a:lnTo>
                    <a:pt x="14" y="3"/>
                  </a:lnTo>
                  <a:lnTo>
                    <a:pt x="13" y="3"/>
                  </a:lnTo>
                  <a:lnTo>
                    <a:pt x="11" y="3"/>
                  </a:lnTo>
                  <a:lnTo>
                    <a:pt x="10" y="2"/>
                  </a:lnTo>
                  <a:lnTo>
                    <a:pt x="8" y="2"/>
                  </a:lnTo>
                  <a:lnTo>
                    <a:pt x="7" y="2"/>
                  </a:lnTo>
                  <a:lnTo>
                    <a:pt x="6" y="2"/>
                  </a:lnTo>
                  <a:lnTo>
                    <a:pt x="4" y="0"/>
                  </a:lnTo>
                  <a:lnTo>
                    <a:pt x="3" y="0"/>
                  </a:lnTo>
                  <a:lnTo>
                    <a:pt x="1"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8" name="Freeform 120"/>
            <p:cNvSpPr>
              <a:spLocks/>
            </p:cNvSpPr>
            <p:nvPr/>
          </p:nvSpPr>
          <p:spPr bwMode="auto">
            <a:xfrm>
              <a:off x="448" y="759"/>
              <a:ext cx="30" cy="69"/>
            </a:xfrm>
            <a:custGeom>
              <a:avLst/>
              <a:gdLst>
                <a:gd name="T0" fmla="*/ 0 w 30"/>
                <a:gd name="T1" fmla="*/ 2 h 69"/>
                <a:gd name="T2" fmla="*/ 0 w 30"/>
                <a:gd name="T3" fmla="*/ 5 h 69"/>
                <a:gd name="T4" fmla="*/ 1 w 30"/>
                <a:gd name="T5" fmla="*/ 7 h 69"/>
                <a:gd name="T6" fmla="*/ 1 w 30"/>
                <a:gd name="T7" fmla="*/ 11 h 69"/>
                <a:gd name="T8" fmla="*/ 3 w 30"/>
                <a:gd name="T9" fmla="*/ 12 h 69"/>
                <a:gd name="T10" fmla="*/ 3 w 30"/>
                <a:gd name="T11" fmla="*/ 16 h 69"/>
                <a:gd name="T12" fmla="*/ 4 w 30"/>
                <a:gd name="T13" fmla="*/ 19 h 69"/>
                <a:gd name="T14" fmla="*/ 4 w 30"/>
                <a:gd name="T15" fmla="*/ 23 h 69"/>
                <a:gd name="T16" fmla="*/ 6 w 30"/>
                <a:gd name="T17" fmla="*/ 24 h 69"/>
                <a:gd name="T18" fmla="*/ 6 w 30"/>
                <a:gd name="T19" fmla="*/ 28 h 69"/>
                <a:gd name="T20" fmla="*/ 7 w 30"/>
                <a:gd name="T21" fmla="*/ 30 h 69"/>
                <a:gd name="T22" fmla="*/ 7 w 30"/>
                <a:gd name="T23" fmla="*/ 33 h 69"/>
                <a:gd name="T24" fmla="*/ 8 w 30"/>
                <a:gd name="T25" fmla="*/ 36 h 69"/>
                <a:gd name="T26" fmla="*/ 10 w 30"/>
                <a:gd name="T27" fmla="*/ 40 h 69"/>
                <a:gd name="T28" fmla="*/ 11 w 30"/>
                <a:gd name="T29" fmla="*/ 43 h 69"/>
                <a:gd name="T30" fmla="*/ 13 w 30"/>
                <a:gd name="T31" fmla="*/ 47 h 69"/>
                <a:gd name="T32" fmla="*/ 14 w 30"/>
                <a:gd name="T33" fmla="*/ 50 h 69"/>
                <a:gd name="T34" fmla="*/ 14 w 30"/>
                <a:gd name="T35" fmla="*/ 54 h 69"/>
                <a:gd name="T36" fmla="*/ 17 w 30"/>
                <a:gd name="T37" fmla="*/ 57 h 69"/>
                <a:gd name="T38" fmla="*/ 18 w 30"/>
                <a:gd name="T39" fmla="*/ 61 h 69"/>
                <a:gd name="T40" fmla="*/ 20 w 30"/>
                <a:gd name="T41" fmla="*/ 62 h 69"/>
                <a:gd name="T42" fmla="*/ 20 w 30"/>
                <a:gd name="T43" fmla="*/ 66 h 69"/>
                <a:gd name="T44" fmla="*/ 21 w 30"/>
                <a:gd name="T45" fmla="*/ 69 h 69"/>
                <a:gd name="T46" fmla="*/ 30 w 30"/>
                <a:gd name="T47" fmla="*/ 64 h 69"/>
                <a:gd name="T48" fmla="*/ 28 w 30"/>
                <a:gd name="T49" fmla="*/ 61 h 69"/>
                <a:gd name="T50" fmla="*/ 27 w 30"/>
                <a:gd name="T51" fmla="*/ 57 h 69"/>
                <a:gd name="T52" fmla="*/ 25 w 30"/>
                <a:gd name="T53" fmla="*/ 54 h 69"/>
                <a:gd name="T54" fmla="*/ 24 w 30"/>
                <a:gd name="T55" fmla="*/ 52 h 69"/>
                <a:gd name="T56" fmla="*/ 23 w 30"/>
                <a:gd name="T57" fmla="*/ 48 h 69"/>
                <a:gd name="T58" fmla="*/ 21 w 30"/>
                <a:gd name="T59" fmla="*/ 47 h 69"/>
                <a:gd name="T60" fmla="*/ 21 w 30"/>
                <a:gd name="T61" fmla="*/ 43 h 69"/>
                <a:gd name="T62" fmla="*/ 20 w 30"/>
                <a:gd name="T63" fmla="*/ 40 h 69"/>
                <a:gd name="T64" fmla="*/ 18 w 30"/>
                <a:gd name="T65" fmla="*/ 36 h 69"/>
                <a:gd name="T66" fmla="*/ 17 w 30"/>
                <a:gd name="T67" fmla="*/ 35 h 69"/>
                <a:gd name="T68" fmla="*/ 17 w 30"/>
                <a:gd name="T69" fmla="*/ 31 h 69"/>
                <a:gd name="T70" fmla="*/ 15 w 30"/>
                <a:gd name="T71" fmla="*/ 28 h 69"/>
                <a:gd name="T72" fmla="*/ 14 w 30"/>
                <a:gd name="T73" fmla="*/ 24 h 69"/>
                <a:gd name="T74" fmla="*/ 14 w 30"/>
                <a:gd name="T75" fmla="*/ 21 h 69"/>
                <a:gd name="T76" fmla="*/ 13 w 30"/>
                <a:gd name="T77" fmla="*/ 19 h 69"/>
                <a:gd name="T78" fmla="*/ 13 w 30"/>
                <a:gd name="T79" fmla="*/ 16 h 69"/>
                <a:gd name="T80" fmla="*/ 11 w 30"/>
                <a:gd name="T81" fmla="*/ 12 h 69"/>
                <a:gd name="T82" fmla="*/ 11 w 30"/>
                <a:gd name="T83" fmla="*/ 9 h 69"/>
                <a:gd name="T84" fmla="*/ 10 w 30"/>
                <a:gd name="T85" fmla="*/ 5 h 69"/>
                <a:gd name="T86" fmla="*/ 10 w 30"/>
                <a:gd name="T87"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69">
                  <a:moveTo>
                    <a:pt x="8" y="0"/>
                  </a:moveTo>
                  <a:lnTo>
                    <a:pt x="0" y="2"/>
                  </a:lnTo>
                  <a:lnTo>
                    <a:pt x="0" y="4"/>
                  </a:lnTo>
                  <a:lnTo>
                    <a:pt x="0" y="5"/>
                  </a:lnTo>
                  <a:lnTo>
                    <a:pt x="1" y="5"/>
                  </a:lnTo>
                  <a:lnTo>
                    <a:pt x="1" y="7"/>
                  </a:lnTo>
                  <a:lnTo>
                    <a:pt x="1" y="9"/>
                  </a:lnTo>
                  <a:lnTo>
                    <a:pt x="1" y="11"/>
                  </a:lnTo>
                  <a:lnTo>
                    <a:pt x="1" y="12"/>
                  </a:lnTo>
                  <a:lnTo>
                    <a:pt x="3" y="12"/>
                  </a:lnTo>
                  <a:lnTo>
                    <a:pt x="3" y="14"/>
                  </a:lnTo>
                  <a:lnTo>
                    <a:pt x="3" y="16"/>
                  </a:lnTo>
                  <a:lnTo>
                    <a:pt x="3" y="18"/>
                  </a:lnTo>
                  <a:lnTo>
                    <a:pt x="4" y="19"/>
                  </a:lnTo>
                  <a:lnTo>
                    <a:pt x="4" y="21"/>
                  </a:lnTo>
                  <a:lnTo>
                    <a:pt x="4" y="23"/>
                  </a:lnTo>
                  <a:lnTo>
                    <a:pt x="4" y="24"/>
                  </a:lnTo>
                  <a:lnTo>
                    <a:pt x="6" y="24"/>
                  </a:lnTo>
                  <a:lnTo>
                    <a:pt x="6" y="26"/>
                  </a:lnTo>
                  <a:lnTo>
                    <a:pt x="6" y="28"/>
                  </a:lnTo>
                  <a:lnTo>
                    <a:pt x="6" y="30"/>
                  </a:lnTo>
                  <a:lnTo>
                    <a:pt x="7" y="30"/>
                  </a:lnTo>
                  <a:lnTo>
                    <a:pt x="7" y="31"/>
                  </a:lnTo>
                  <a:lnTo>
                    <a:pt x="7" y="33"/>
                  </a:lnTo>
                  <a:lnTo>
                    <a:pt x="8" y="35"/>
                  </a:lnTo>
                  <a:lnTo>
                    <a:pt x="8" y="36"/>
                  </a:lnTo>
                  <a:lnTo>
                    <a:pt x="8" y="38"/>
                  </a:lnTo>
                  <a:lnTo>
                    <a:pt x="10" y="40"/>
                  </a:lnTo>
                  <a:lnTo>
                    <a:pt x="10" y="42"/>
                  </a:lnTo>
                  <a:lnTo>
                    <a:pt x="11" y="43"/>
                  </a:lnTo>
                  <a:lnTo>
                    <a:pt x="11" y="45"/>
                  </a:lnTo>
                  <a:lnTo>
                    <a:pt x="13" y="47"/>
                  </a:lnTo>
                  <a:lnTo>
                    <a:pt x="13" y="48"/>
                  </a:lnTo>
                  <a:lnTo>
                    <a:pt x="14" y="50"/>
                  </a:lnTo>
                  <a:lnTo>
                    <a:pt x="14" y="52"/>
                  </a:lnTo>
                  <a:lnTo>
                    <a:pt x="14" y="54"/>
                  </a:lnTo>
                  <a:lnTo>
                    <a:pt x="15" y="55"/>
                  </a:lnTo>
                  <a:lnTo>
                    <a:pt x="17" y="57"/>
                  </a:lnTo>
                  <a:lnTo>
                    <a:pt x="17" y="59"/>
                  </a:lnTo>
                  <a:lnTo>
                    <a:pt x="18" y="61"/>
                  </a:lnTo>
                  <a:lnTo>
                    <a:pt x="18" y="62"/>
                  </a:lnTo>
                  <a:lnTo>
                    <a:pt x="20" y="62"/>
                  </a:lnTo>
                  <a:lnTo>
                    <a:pt x="20" y="64"/>
                  </a:lnTo>
                  <a:lnTo>
                    <a:pt x="20" y="66"/>
                  </a:lnTo>
                  <a:lnTo>
                    <a:pt x="21" y="67"/>
                  </a:lnTo>
                  <a:lnTo>
                    <a:pt x="21" y="69"/>
                  </a:lnTo>
                  <a:lnTo>
                    <a:pt x="23" y="69"/>
                  </a:lnTo>
                  <a:lnTo>
                    <a:pt x="30" y="64"/>
                  </a:lnTo>
                  <a:lnTo>
                    <a:pt x="28" y="62"/>
                  </a:lnTo>
                  <a:lnTo>
                    <a:pt x="28" y="61"/>
                  </a:lnTo>
                  <a:lnTo>
                    <a:pt x="27" y="59"/>
                  </a:lnTo>
                  <a:lnTo>
                    <a:pt x="27" y="57"/>
                  </a:lnTo>
                  <a:lnTo>
                    <a:pt x="25" y="55"/>
                  </a:lnTo>
                  <a:lnTo>
                    <a:pt x="25" y="54"/>
                  </a:lnTo>
                  <a:lnTo>
                    <a:pt x="24" y="54"/>
                  </a:lnTo>
                  <a:lnTo>
                    <a:pt x="24" y="52"/>
                  </a:lnTo>
                  <a:lnTo>
                    <a:pt x="23" y="50"/>
                  </a:lnTo>
                  <a:lnTo>
                    <a:pt x="23" y="48"/>
                  </a:lnTo>
                  <a:lnTo>
                    <a:pt x="23" y="47"/>
                  </a:lnTo>
                  <a:lnTo>
                    <a:pt x="21" y="47"/>
                  </a:lnTo>
                  <a:lnTo>
                    <a:pt x="21" y="45"/>
                  </a:lnTo>
                  <a:lnTo>
                    <a:pt x="21" y="43"/>
                  </a:lnTo>
                  <a:lnTo>
                    <a:pt x="20" y="42"/>
                  </a:lnTo>
                  <a:lnTo>
                    <a:pt x="20" y="40"/>
                  </a:lnTo>
                  <a:lnTo>
                    <a:pt x="18" y="38"/>
                  </a:lnTo>
                  <a:lnTo>
                    <a:pt x="18" y="36"/>
                  </a:lnTo>
                  <a:lnTo>
                    <a:pt x="18" y="35"/>
                  </a:lnTo>
                  <a:lnTo>
                    <a:pt x="17" y="35"/>
                  </a:lnTo>
                  <a:lnTo>
                    <a:pt x="17" y="33"/>
                  </a:lnTo>
                  <a:lnTo>
                    <a:pt x="17" y="31"/>
                  </a:lnTo>
                  <a:lnTo>
                    <a:pt x="15" y="30"/>
                  </a:lnTo>
                  <a:lnTo>
                    <a:pt x="15" y="28"/>
                  </a:lnTo>
                  <a:lnTo>
                    <a:pt x="14" y="26"/>
                  </a:lnTo>
                  <a:lnTo>
                    <a:pt x="14" y="24"/>
                  </a:lnTo>
                  <a:lnTo>
                    <a:pt x="14" y="23"/>
                  </a:lnTo>
                  <a:lnTo>
                    <a:pt x="14" y="21"/>
                  </a:lnTo>
                  <a:lnTo>
                    <a:pt x="13" y="21"/>
                  </a:lnTo>
                  <a:lnTo>
                    <a:pt x="13" y="19"/>
                  </a:lnTo>
                  <a:lnTo>
                    <a:pt x="13" y="18"/>
                  </a:lnTo>
                  <a:lnTo>
                    <a:pt x="13" y="16"/>
                  </a:lnTo>
                  <a:lnTo>
                    <a:pt x="11" y="14"/>
                  </a:lnTo>
                  <a:lnTo>
                    <a:pt x="11" y="12"/>
                  </a:lnTo>
                  <a:lnTo>
                    <a:pt x="11" y="11"/>
                  </a:lnTo>
                  <a:lnTo>
                    <a:pt x="11" y="9"/>
                  </a:lnTo>
                  <a:lnTo>
                    <a:pt x="10" y="7"/>
                  </a:lnTo>
                  <a:lnTo>
                    <a:pt x="10" y="5"/>
                  </a:lnTo>
                  <a:lnTo>
                    <a:pt x="10" y="4"/>
                  </a:lnTo>
                  <a:lnTo>
                    <a:pt x="10"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59" name="Freeform 121"/>
            <p:cNvSpPr>
              <a:spLocks/>
            </p:cNvSpPr>
            <p:nvPr/>
          </p:nvSpPr>
          <p:spPr bwMode="auto">
            <a:xfrm>
              <a:off x="544" y="775"/>
              <a:ext cx="18" cy="43"/>
            </a:xfrm>
            <a:custGeom>
              <a:avLst/>
              <a:gdLst>
                <a:gd name="T0" fmla="*/ 10 w 18"/>
                <a:gd name="T1" fmla="*/ 0 h 43"/>
                <a:gd name="T2" fmla="*/ 10 w 18"/>
                <a:gd name="T3" fmla="*/ 2 h 43"/>
                <a:gd name="T4" fmla="*/ 8 w 18"/>
                <a:gd name="T5" fmla="*/ 3 h 43"/>
                <a:gd name="T6" fmla="*/ 8 w 18"/>
                <a:gd name="T7" fmla="*/ 5 h 43"/>
                <a:gd name="T8" fmla="*/ 8 w 18"/>
                <a:gd name="T9" fmla="*/ 7 h 43"/>
                <a:gd name="T10" fmla="*/ 8 w 18"/>
                <a:gd name="T11" fmla="*/ 8 h 43"/>
                <a:gd name="T12" fmla="*/ 8 w 18"/>
                <a:gd name="T13" fmla="*/ 10 h 43"/>
                <a:gd name="T14" fmla="*/ 8 w 18"/>
                <a:gd name="T15" fmla="*/ 12 h 43"/>
                <a:gd name="T16" fmla="*/ 8 w 18"/>
                <a:gd name="T17" fmla="*/ 14 h 43"/>
                <a:gd name="T18" fmla="*/ 7 w 18"/>
                <a:gd name="T19" fmla="*/ 15 h 43"/>
                <a:gd name="T20" fmla="*/ 7 w 18"/>
                <a:gd name="T21" fmla="*/ 17 h 43"/>
                <a:gd name="T22" fmla="*/ 7 w 18"/>
                <a:gd name="T23" fmla="*/ 19 h 43"/>
                <a:gd name="T24" fmla="*/ 7 w 18"/>
                <a:gd name="T25" fmla="*/ 20 h 43"/>
                <a:gd name="T26" fmla="*/ 5 w 18"/>
                <a:gd name="T27" fmla="*/ 20 h 43"/>
                <a:gd name="T28" fmla="*/ 5 w 18"/>
                <a:gd name="T29" fmla="*/ 22 h 43"/>
                <a:gd name="T30" fmla="*/ 5 w 18"/>
                <a:gd name="T31" fmla="*/ 24 h 43"/>
                <a:gd name="T32" fmla="*/ 5 w 18"/>
                <a:gd name="T33" fmla="*/ 25 h 43"/>
                <a:gd name="T34" fmla="*/ 4 w 18"/>
                <a:gd name="T35" fmla="*/ 25 h 43"/>
                <a:gd name="T36" fmla="*/ 4 w 18"/>
                <a:gd name="T37" fmla="*/ 27 h 43"/>
                <a:gd name="T38" fmla="*/ 4 w 18"/>
                <a:gd name="T39" fmla="*/ 29 h 43"/>
                <a:gd name="T40" fmla="*/ 3 w 18"/>
                <a:gd name="T41" fmla="*/ 29 h 43"/>
                <a:gd name="T42" fmla="*/ 3 w 18"/>
                <a:gd name="T43" fmla="*/ 31 h 43"/>
                <a:gd name="T44" fmla="*/ 3 w 18"/>
                <a:gd name="T45" fmla="*/ 32 h 43"/>
                <a:gd name="T46" fmla="*/ 1 w 18"/>
                <a:gd name="T47" fmla="*/ 32 h 43"/>
                <a:gd name="T48" fmla="*/ 1 w 18"/>
                <a:gd name="T49" fmla="*/ 34 h 43"/>
                <a:gd name="T50" fmla="*/ 0 w 18"/>
                <a:gd name="T51" fmla="*/ 34 h 43"/>
                <a:gd name="T52" fmla="*/ 5 w 18"/>
                <a:gd name="T53" fmla="*/ 43 h 43"/>
                <a:gd name="T54" fmla="*/ 7 w 18"/>
                <a:gd name="T55" fmla="*/ 41 h 43"/>
                <a:gd name="T56" fmla="*/ 8 w 18"/>
                <a:gd name="T57" fmla="*/ 39 h 43"/>
                <a:gd name="T58" fmla="*/ 10 w 18"/>
                <a:gd name="T59" fmla="*/ 37 h 43"/>
                <a:gd name="T60" fmla="*/ 10 w 18"/>
                <a:gd name="T61" fmla="*/ 36 h 43"/>
                <a:gd name="T62" fmla="*/ 11 w 18"/>
                <a:gd name="T63" fmla="*/ 34 h 43"/>
                <a:gd name="T64" fmla="*/ 11 w 18"/>
                <a:gd name="T65" fmla="*/ 32 h 43"/>
                <a:gd name="T66" fmla="*/ 12 w 18"/>
                <a:gd name="T67" fmla="*/ 31 h 43"/>
                <a:gd name="T68" fmla="*/ 12 w 18"/>
                <a:gd name="T69" fmla="*/ 29 h 43"/>
                <a:gd name="T70" fmla="*/ 12 w 18"/>
                <a:gd name="T71" fmla="*/ 27 h 43"/>
                <a:gd name="T72" fmla="*/ 14 w 18"/>
                <a:gd name="T73" fmla="*/ 25 h 43"/>
                <a:gd name="T74" fmla="*/ 14 w 18"/>
                <a:gd name="T75" fmla="*/ 24 h 43"/>
                <a:gd name="T76" fmla="*/ 15 w 18"/>
                <a:gd name="T77" fmla="*/ 22 h 43"/>
                <a:gd name="T78" fmla="*/ 15 w 18"/>
                <a:gd name="T79" fmla="*/ 20 h 43"/>
                <a:gd name="T80" fmla="*/ 15 w 18"/>
                <a:gd name="T81" fmla="*/ 19 h 43"/>
                <a:gd name="T82" fmla="*/ 15 w 18"/>
                <a:gd name="T83" fmla="*/ 17 h 43"/>
                <a:gd name="T84" fmla="*/ 17 w 18"/>
                <a:gd name="T85" fmla="*/ 15 h 43"/>
                <a:gd name="T86" fmla="*/ 17 w 18"/>
                <a:gd name="T87" fmla="*/ 14 h 43"/>
                <a:gd name="T88" fmla="*/ 17 w 18"/>
                <a:gd name="T89" fmla="*/ 12 h 43"/>
                <a:gd name="T90" fmla="*/ 17 w 18"/>
                <a:gd name="T91" fmla="*/ 10 h 43"/>
                <a:gd name="T92" fmla="*/ 17 w 18"/>
                <a:gd name="T93" fmla="*/ 8 h 43"/>
                <a:gd name="T94" fmla="*/ 17 w 18"/>
                <a:gd name="T95" fmla="*/ 7 h 43"/>
                <a:gd name="T96" fmla="*/ 17 w 18"/>
                <a:gd name="T97" fmla="*/ 5 h 43"/>
                <a:gd name="T98" fmla="*/ 17 w 18"/>
                <a:gd name="T99" fmla="*/ 3 h 43"/>
                <a:gd name="T100" fmla="*/ 17 w 18"/>
                <a:gd name="T101" fmla="*/ 2 h 43"/>
                <a:gd name="T102" fmla="*/ 18 w 18"/>
                <a:gd name="T103" fmla="*/ 0 h 43"/>
                <a:gd name="T104" fmla="*/ 10 w 18"/>
                <a:gd name="T10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43">
                  <a:moveTo>
                    <a:pt x="10" y="0"/>
                  </a:moveTo>
                  <a:lnTo>
                    <a:pt x="10" y="2"/>
                  </a:lnTo>
                  <a:lnTo>
                    <a:pt x="8" y="3"/>
                  </a:lnTo>
                  <a:lnTo>
                    <a:pt x="8" y="5"/>
                  </a:lnTo>
                  <a:lnTo>
                    <a:pt x="8" y="7"/>
                  </a:lnTo>
                  <a:lnTo>
                    <a:pt x="8" y="8"/>
                  </a:lnTo>
                  <a:lnTo>
                    <a:pt x="8" y="10"/>
                  </a:lnTo>
                  <a:lnTo>
                    <a:pt x="8" y="12"/>
                  </a:lnTo>
                  <a:lnTo>
                    <a:pt x="8" y="14"/>
                  </a:lnTo>
                  <a:lnTo>
                    <a:pt x="7" y="15"/>
                  </a:lnTo>
                  <a:lnTo>
                    <a:pt x="7" y="17"/>
                  </a:lnTo>
                  <a:lnTo>
                    <a:pt x="7" y="19"/>
                  </a:lnTo>
                  <a:lnTo>
                    <a:pt x="7" y="20"/>
                  </a:lnTo>
                  <a:lnTo>
                    <a:pt x="5" y="20"/>
                  </a:lnTo>
                  <a:lnTo>
                    <a:pt x="5" y="22"/>
                  </a:lnTo>
                  <a:lnTo>
                    <a:pt x="5" y="24"/>
                  </a:lnTo>
                  <a:lnTo>
                    <a:pt x="5" y="25"/>
                  </a:lnTo>
                  <a:lnTo>
                    <a:pt x="4" y="25"/>
                  </a:lnTo>
                  <a:lnTo>
                    <a:pt x="4" y="27"/>
                  </a:lnTo>
                  <a:lnTo>
                    <a:pt x="4" y="29"/>
                  </a:lnTo>
                  <a:lnTo>
                    <a:pt x="3" y="29"/>
                  </a:lnTo>
                  <a:lnTo>
                    <a:pt x="3" y="31"/>
                  </a:lnTo>
                  <a:lnTo>
                    <a:pt x="3" y="32"/>
                  </a:lnTo>
                  <a:lnTo>
                    <a:pt x="1" y="32"/>
                  </a:lnTo>
                  <a:lnTo>
                    <a:pt x="1" y="34"/>
                  </a:lnTo>
                  <a:lnTo>
                    <a:pt x="0" y="34"/>
                  </a:lnTo>
                  <a:lnTo>
                    <a:pt x="5" y="43"/>
                  </a:lnTo>
                  <a:lnTo>
                    <a:pt x="7" y="41"/>
                  </a:lnTo>
                  <a:lnTo>
                    <a:pt x="8" y="39"/>
                  </a:lnTo>
                  <a:lnTo>
                    <a:pt x="10" y="37"/>
                  </a:lnTo>
                  <a:lnTo>
                    <a:pt x="10" y="36"/>
                  </a:lnTo>
                  <a:lnTo>
                    <a:pt x="11" y="34"/>
                  </a:lnTo>
                  <a:lnTo>
                    <a:pt x="11" y="32"/>
                  </a:lnTo>
                  <a:lnTo>
                    <a:pt x="12" y="31"/>
                  </a:lnTo>
                  <a:lnTo>
                    <a:pt x="12" y="29"/>
                  </a:lnTo>
                  <a:lnTo>
                    <a:pt x="12" y="27"/>
                  </a:lnTo>
                  <a:lnTo>
                    <a:pt x="14" y="25"/>
                  </a:lnTo>
                  <a:lnTo>
                    <a:pt x="14" y="24"/>
                  </a:lnTo>
                  <a:lnTo>
                    <a:pt x="15" y="22"/>
                  </a:lnTo>
                  <a:lnTo>
                    <a:pt x="15" y="20"/>
                  </a:lnTo>
                  <a:lnTo>
                    <a:pt x="15" y="19"/>
                  </a:lnTo>
                  <a:lnTo>
                    <a:pt x="15" y="17"/>
                  </a:lnTo>
                  <a:lnTo>
                    <a:pt x="17" y="15"/>
                  </a:lnTo>
                  <a:lnTo>
                    <a:pt x="17" y="14"/>
                  </a:lnTo>
                  <a:lnTo>
                    <a:pt x="17" y="12"/>
                  </a:lnTo>
                  <a:lnTo>
                    <a:pt x="17" y="10"/>
                  </a:lnTo>
                  <a:lnTo>
                    <a:pt x="17" y="8"/>
                  </a:lnTo>
                  <a:lnTo>
                    <a:pt x="17" y="7"/>
                  </a:lnTo>
                  <a:lnTo>
                    <a:pt x="17" y="5"/>
                  </a:lnTo>
                  <a:lnTo>
                    <a:pt x="17" y="3"/>
                  </a:lnTo>
                  <a:lnTo>
                    <a:pt x="17" y="2"/>
                  </a:lnTo>
                  <a:lnTo>
                    <a:pt x="18" y="0"/>
                  </a:lnTo>
                  <a:lnTo>
                    <a:pt x="1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60" name="Freeform 122"/>
            <p:cNvSpPr>
              <a:spLocks/>
            </p:cNvSpPr>
            <p:nvPr/>
          </p:nvSpPr>
          <p:spPr bwMode="auto">
            <a:xfrm>
              <a:off x="398" y="792"/>
              <a:ext cx="67" cy="84"/>
            </a:xfrm>
            <a:custGeom>
              <a:avLst/>
              <a:gdLst>
                <a:gd name="T0" fmla="*/ 30 w 67"/>
                <a:gd name="T1" fmla="*/ 84 h 84"/>
                <a:gd name="T2" fmla="*/ 0 w 67"/>
                <a:gd name="T3" fmla="*/ 0 h 84"/>
                <a:gd name="T4" fmla="*/ 67 w 67"/>
                <a:gd name="T5" fmla="*/ 62 h 84"/>
                <a:gd name="T6" fmla="*/ 30 w 67"/>
                <a:gd name="T7" fmla="*/ 84 h 84"/>
              </a:gdLst>
              <a:ahLst/>
              <a:cxnLst>
                <a:cxn ang="0">
                  <a:pos x="T0" y="T1"/>
                </a:cxn>
                <a:cxn ang="0">
                  <a:pos x="T2" y="T3"/>
                </a:cxn>
                <a:cxn ang="0">
                  <a:pos x="T4" y="T5"/>
                </a:cxn>
                <a:cxn ang="0">
                  <a:pos x="T6" y="T7"/>
                </a:cxn>
              </a:cxnLst>
              <a:rect l="0" t="0" r="r" b="b"/>
              <a:pathLst>
                <a:path w="67" h="84">
                  <a:moveTo>
                    <a:pt x="30" y="84"/>
                  </a:moveTo>
                  <a:lnTo>
                    <a:pt x="0" y="0"/>
                  </a:lnTo>
                  <a:lnTo>
                    <a:pt x="67" y="62"/>
                  </a:lnTo>
                  <a:lnTo>
                    <a:pt x="30" y="8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61" name="Freeform 123"/>
            <p:cNvSpPr>
              <a:spLocks/>
            </p:cNvSpPr>
            <p:nvPr/>
          </p:nvSpPr>
          <p:spPr bwMode="auto">
            <a:xfrm>
              <a:off x="499" y="761"/>
              <a:ext cx="38" cy="91"/>
            </a:xfrm>
            <a:custGeom>
              <a:avLst/>
              <a:gdLst>
                <a:gd name="T0" fmla="*/ 0 w 38"/>
                <a:gd name="T1" fmla="*/ 91 h 91"/>
                <a:gd name="T2" fmla="*/ 15 w 38"/>
                <a:gd name="T3" fmla="*/ 0 h 91"/>
                <a:gd name="T4" fmla="*/ 38 w 38"/>
                <a:gd name="T5" fmla="*/ 88 h 91"/>
                <a:gd name="T6" fmla="*/ 0 w 38"/>
                <a:gd name="T7" fmla="*/ 91 h 91"/>
              </a:gdLst>
              <a:ahLst/>
              <a:cxnLst>
                <a:cxn ang="0">
                  <a:pos x="T0" y="T1"/>
                </a:cxn>
                <a:cxn ang="0">
                  <a:pos x="T2" y="T3"/>
                </a:cxn>
                <a:cxn ang="0">
                  <a:pos x="T4" y="T5"/>
                </a:cxn>
                <a:cxn ang="0">
                  <a:pos x="T6" y="T7"/>
                </a:cxn>
              </a:cxnLst>
              <a:rect l="0" t="0" r="r" b="b"/>
              <a:pathLst>
                <a:path w="38" h="91">
                  <a:moveTo>
                    <a:pt x="0" y="91"/>
                  </a:moveTo>
                  <a:lnTo>
                    <a:pt x="15" y="0"/>
                  </a:lnTo>
                  <a:lnTo>
                    <a:pt x="38" y="88"/>
                  </a:lnTo>
                  <a:lnTo>
                    <a:pt x="0" y="9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62" name="Freeform 124"/>
            <p:cNvSpPr>
              <a:spLocks/>
            </p:cNvSpPr>
            <p:nvPr/>
          </p:nvSpPr>
          <p:spPr bwMode="auto">
            <a:xfrm>
              <a:off x="559" y="806"/>
              <a:ext cx="50" cy="93"/>
            </a:xfrm>
            <a:custGeom>
              <a:avLst/>
              <a:gdLst>
                <a:gd name="T0" fmla="*/ 0 w 50"/>
                <a:gd name="T1" fmla="*/ 74 h 93"/>
                <a:gd name="T2" fmla="*/ 50 w 50"/>
                <a:gd name="T3" fmla="*/ 0 h 93"/>
                <a:gd name="T4" fmla="*/ 36 w 50"/>
                <a:gd name="T5" fmla="*/ 93 h 93"/>
                <a:gd name="T6" fmla="*/ 0 w 50"/>
                <a:gd name="T7" fmla="*/ 74 h 93"/>
              </a:gdLst>
              <a:ahLst/>
              <a:cxnLst>
                <a:cxn ang="0">
                  <a:pos x="T0" y="T1"/>
                </a:cxn>
                <a:cxn ang="0">
                  <a:pos x="T2" y="T3"/>
                </a:cxn>
                <a:cxn ang="0">
                  <a:pos x="T4" y="T5"/>
                </a:cxn>
                <a:cxn ang="0">
                  <a:pos x="T6" y="T7"/>
                </a:cxn>
              </a:cxnLst>
              <a:rect l="0" t="0" r="r" b="b"/>
              <a:pathLst>
                <a:path w="50" h="93">
                  <a:moveTo>
                    <a:pt x="0" y="74"/>
                  </a:moveTo>
                  <a:lnTo>
                    <a:pt x="50" y="0"/>
                  </a:lnTo>
                  <a:lnTo>
                    <a:pt x="36" y="93"/>
                  </a:lnTo>
                  <a:lnTo>
                    <a:pt x="0" y="74"/>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63" name="Freeform 125"/>
            <p:cNvSpPr>
              <a:spLocks/>
            </p:cNvSpPr>
            <p:nvPr/>
          </p:nvSpPr>
          <p:spPr bwMode="auto">
            <a:xfrm>
              <a:off x="621" y="921"/>
              <a:ext cx="100" cy="46"/>
            </a:xfrm>
            <a:custGeom>
              <a:avLst/>
              <a:gdLst>
                <a:gd name="T0" fmla="*/ 0 w 100"/>
                <a:gd name="T1" fmla="*/ 12 h 46"/>
                <a:gd name="T2" fmla="*/ 100 w 100"/>
                <a:gd name="T3" fmla="*/ 0 h 46"/>
                <a:gd name="T4" fmla="*/ 99 w 100"/>
                <a:gd name="T5" fmla="*/ 0 h 46"/>
                <a:gd name="T6" fmla="*/ 99 w 100"/>
                <a:gd name="T7" fmla="*/ 2 h 46"/>
                <a:gd name="T8" fmla="*/ 97 w 100"/>
                <a:gd name="T9" fmla="*/ 2 h 46"/>
                <a:gd name="T10" fmla="*/ 96 w 100"/>
                <a:gd name="T11" fmla="*/ 3 h 46"/>
                <a:gd name="T12" fmla="*/ 94 w 100"/>
                <a:gd name="T13" fmla="*/ 3 h 46"/>
                <a:gd name="T14" fmla="*/ 93 w 100"/>
                <a:gd name="T15" fmla="*/ 5 h 46"/>
                <a:gd name="T16" fmla="*/ 91 w 100"/>
                <a:gd name="T17" fmla="*/ 5 h 46"/>
                <a:gd name="T18" fmla="*/ 90 w 100"/>
                <a:gd name="T19" fmla="*/ 7 h 46"/>
                <a:gd name="T20" fmla="*/ 88 w 100"/>
                <a:gd name="T21" fmla="*/ 7 h 46"/>
                <a:gd name="T22" fmla="*/ 87 w 100"/>
                <a:gd name="T23" fmla="*/ 8 h 46"/>
                <a:gd name="T24" fmla="*/ 86 w 100"/>
                <a:gd name="T25" fmla="*/ 8 h 46"/>
                <a:gd name="T26" fmla="*/ 84 w 100"/>
                <a:gd name="T27" fmla="*/ 8 h 46"/>
                <a:gd name="T28" fmla="*/ 83 w 100"/>
                <a:gd name="T29" fmla="*/ 10 h 46"/>
                <a:gd name="T30" fmla="*/ 81 w 100"/>
                <a:gd name="T31" fmla="*/ 12 h 46"/>
                <a:gd name="T32" fmla="*/ 80 w 100"/>
                <a:gd name="T33" fmla="*/ 12 h 46"/>
                <a:gd name="T34" fmla="*/ 78 w 100"/>
                <a:gd name="T35" fmla="*/ 14 h 46"/>
                <a:gd name="T36" fmla="*/ 76 w 100"/>
                <a:gd name="T37" fmla="*/ 14 h 46"/>
                <a:gd name="T38" fmla="*/ 74 w 100"/>
                <a:gd name="T39" fmla="*/ 15 h 46"/>
                <a:gd name="T40" fmla="*/ 73 w 100"/>
                <a:gd name="T41" fmla="*/ 15 h 46"/>
                <a:gd name="T42" fmla="*/ 71 w 100"/>
                <a:gd name="T43" fmla="*/ 17 h 46"/>
                <a:gd name="T44" fmla="*/ 70 w 100"/>
                <a:gd name="T45" fmla="*/ 17 h 46"/>
                <a:gd name="T46" fmla="*/ 67 w 100"/>
                <a:gd name="T47" fmla="*/ 19 h 46"/>
                <a:gd name="T48" fmla="*/ 66 w 100"/>
                <a:gd name="T49" fmla="*/ 21 h 46"/>
                <a:gd name="T50" fmla="*/ 64 w 100"/>
                <a:gd name="T51" fmla="*/ 21 h 46"/>
                <a:gd name="T52" fmla="*/ 61 w 100"/>
                <a:gd name="T53" fmla="*/ 22 h 46"/>
                <a:gd name="T54" fmla="*/ 60 w 100"/>
                <a:gd name="T55" fmla="*/ 22 h 46"/>
                <a:gd name="T56" fmla="*/ 58 w 100"/>
                <a:gd name="T57" fmla="*/ 24 h 46"/>
                <a:gd name="T58" fmla="*/ 55 w 100"/>
                <a:gd name="T59" fmla="*/ 24 h 46"/>
                <a:gd name="T60" fmla="*/ 54 w 100"/>
                <a:gd name="T61" fmla="*/ 26 h 46"/>
                <a:gd name="T62" fmla="*/ 53 w 100"/>
                <a:gd name="T63" fmla="*/ 27 h 46"/>
                <a:gd name="T64" fmla="*/ 50 w 100"/>
                <a:gd name="T65" fmla="*/ 27 h 46"/>
                <a:gd name="T66" fmla="*/ 48 w 100"/>
                <a:gd name="T67" fmla="*/ 29 h 46"/>
                <a:gd name="T68" fmla="*/ 45 w 100"/>
                <a:gd name="T69" fmla="*/ 31 h 46"/>
                <a:gd name="T70" fmla="*/ 44 w 100"/>
                <a:gd name="T71" fmla="*/ 31 h 46"/>
                <a:gd name="T72" fmla="*/ 43 w 100"/>
                <a:gd name="T73" fmla="*/ 33 h 46"/>
                <a:gd name="T74" fmla="*/ 40 w 100"/>
                <a:gd name="T75" fmla="*/ 33 h 46"/>
                <a:gd name="T76" fmla="*/ 38 w 100"/>
                <a:gd name="T77" fmla="*/ 34 h 46"/>
                <a:gd name="T78" fmla="*/ 37 w 100"/>
                <a:gd name="T79" fmla="*/ 34 h 46"/>
                <a:gd name="T80" fmla="*/ 34 w 100"/>
                <a:gd name="T81" fmla="*/ 36 h 46"/>
                <a:gd name="T82" fmla="*/ 33 w 100"/>
                <a:gd name="T83" fmla="*/ 36 h 46"/>
                <a:gd name="T84" fmla="*/ 31 w 100"/>
                <a:gd name="T85" fmla="*/ 38 h 46"/>
                <a:gd name="T86" fmla="*/ 28 w 100"/>
                <a:gd name="T87" fmla="*/ 38 h 46"/>
                <a:gd name="T88" fmla="*/ 27 w 100"/>
                <a:gd name="T89" fmla="*/ 39 h 46"/>
                <a:gd name="T90" fmla="*/ 24 w 100"/>
                <a:gd name="T91" fmla="*/ 39 h 46"/>
                <a:gd name="T92" fmla="*/ 22 w 100"/>
                <a:gd name="T93" fmla="*/ 41 h 46"/>
                <a:gd name="T94" fmla="*/ 21 w 100"/>
                <a:gd name="T95" fmla="*/ 41 h 46"/>
                <a:gd name="T96" fmla="*/ 20 w 100"/>
                <a:gd name="T97" fmla="*/ 43 h 46"/>
                <a:gd name="T98" fmla="*/ 17 w 100"/>
                <a:gd name="T99" fmla="*/ 43 h 46"/>
                <a:gd name="T100" fmla="*/ 15 w 100"/>
                <a:gd name="T101" fmla="*/ 43 h 46"/>
                <a:gd name="T102" fmla="*/ 14 w 100"/>
                <a:gd name="T103" fmla="*/ 45 h 46"/>
                <a:gd name="T104" fmla="*/ 12 w 100"/>
                <a:gd name="T105" fmla="*/ 45 h 46"/>
                <a:gd name="T106" fmla="*/ 11 w 100"/>
                <a:gd name="T107" fmla="*/ 46 h 46"/>
                <a:gd name="T108" fmla="*/ 10 w 100"/>
                <a:gd name="T109" fmla="*/ 46 h 46"/>
                <a:gd name="T110" fmla="*/ 8 w 100"/>
                <a:gd name="T111" fmla="*/ 46 h 46"/>
                <a:gd name="T112" fmla="*/ 0 w 100"/>
                <a:gd name="T11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46">
                  <a:moveTo>
                    <a:pt x="0" y="12"/>
                  </a:moveTo>
                  <a:lnTo>
                    <a:pt x="100" y="0"/>
                  </a:lnTo>
                  <a:lnTo>
                    <a:pt x="99" y="0"/>
                  </a:lnTo>
                  <a:lnTo>
                    <a:pt x="99" y="2"/>
                  </a:lnTo>
                  <a:lnTo>
                    <a:pt x="97" y="2"/>
                  </a:lnTo>
                  <a:lnTo>
                    <a:pt x="96" y="3"/>
                  </a:lnTo>
                  <a:lnTo>
                    <a:pt x="94" y="3"/>
                  </a:lnTo>
                  <a:lnTo>
                    <a:pt x="93" y="5"/>
                  </a:lnTo>
                  <a:lnTo>
                    <a:pt x="91" y="5"/>
                  </a:lnTo>
                  <a:lnTo>
                    <a:pt x="90" y="7"/>
                  </a:lnTo>
                  <a:lnTo>
                    <a:pt x="88" y="7"/>
                  </a:lnTo>
                  <a:lnTo>
                    <a:pt x="87" y="8"/>
                  </a:lnTo>
                  <a:lnTo>
                    <a:pt x="86" y="8"/>
                  </a:lnTo>
                  <a:lnTo>
                    <a:pt x="84" y="8"/>
                  </a:lnTo>
                  <a:lnTo>
                    <a:pt x="83" y="10"/>
                  </a:lnTo>
                  <a:lnTo>
                    <a:pt x="81" y="12"/>
                  </a:lnTo>
                  <a:lnTo>
                    <a:pt x="80" y="12"/>
                  </a:lnTo>
                  <a:lnTo>
                    <a:pt x="78" y="14"/>
                  </a:lnTo>
                  <a:lnTo>
                    <a:pt x="76" y="14"/>
                  </a:lnTo>
                  <a:lnTo>
                    <a:pt x="74" y="15"/>
                  </a:lnTo>
                  <a:lnTo>
                    <a:pt x="73" y="15"/>
                  </a:lnTo>
                  <a:lnTo>
                    <a:pt x="71" y="17"/>
                  </a:lnTo>
                  <a:lnTo>
                    <a:pt x="70" y="17"/>
                  </a:lnTo>
                  <a:lnTo>
                    <a:pt x="67" y="19"/>
                  </a:lnTo>
                  <a:lnTo>
                    <a:pt x="66" y="21"/>
                  </a:lnTo>
                  <a:lnTo>
                    <a:pt x="64" y="21"/>
                  </a:lnTo>
                  <a:lnTo>
                    <a:pt x="61" y="22"/>
                  </a:lnTo>
                  <a:lnTo>
                    <a:pt x="60" y="22"/>
                  </a:lnTo>
                  <a:lnTo>
                    <a:pt x="58" y="24"/>
                  </a:lnTo>
                  <a:lnTo>
                    <a:pt x="55" y="24"/>
                  </a:lnTo>
                  <a:lnTo>
                    <a:pt x="54" y="26"/>
                  </a:lnTo>
                  <a:lnTo>
                    <a:pt x="53" y="27"/>
                  </a:lnTo>
                  <a:lnTo>
                    <a:pt x="50" y="27"/>
                  </a:lnTo>
                  <a:lnTo>
                    <a:pt x="48" y="29"/>
                  </a:lnTo>
                  <a:lnTo>
                    <a:pt x="45" y="31"/>
                  </a:lnTo>
                  <a:lnTo>
                    <a:pt x="44" y="31"/>
                  </a:lnTo>
                  <a:lnTo>
                    <a:pt x="43" y="33"/>
                  </a:lnTo>
                  <a:lnTo>
                    <a:pt x="40" y="33"/>
                  </a:lnTo>
                  <a:lnTo>
                    <a:pt x="38" y="34"/>
                  </a:lnTo>
                  <a:lnTo>
                    <a:pt x="37" y="34"/>
                  </a:lnTo>
                  <a:lnTo>
                    <a:pt x="34" y="36"/>
                  </a:lnTo>
                  <a:lnTo>
                    <a:pt x="33" y="36"/>
                  </a:lnTo>
                  <a:lnTo>
                    <a:pt x="31" y="38"/>
                  </a:lnTo>
                  <a:lnTo>
                    <a:pt x="28" y="38"/>
                  </a:lnTo>
                  <a:lnTo>
                    <a:pt x="27" y="39"/>
                  </a:lnTo>
                  <a:lnTo>
                    <a:pt x="24" y="39"/>
                  </a:lnTo>
                  <a:lnTo>
                    <a:pt x="22" y="41"/>
                  </a:lnTo>
                  <a:lnTo>
                    <a:pt x="21" y="41"/>
                  </a:lnTo>
                  <a:lnTo>
                    <a:pt x="20" y="43"/>
                  </a:lnTo>
                  <a:lnTo>
                    <a:pt x="17" y="43"/>
                  </a:lnTo>
                  <a:lnTo>
                    <a:pt x="15" y="43"/>
                  </a:lnTo>
                  <a:lnTo>
                    <a:pt x="14" y="45"/>
                  </a:lnTo>
                  <a:lnTo>
                    <a:pt x="12" y="45"/>
                  </a:lnTo>
                  <a:lnTo>
                    <a:pt x="11" y="46"/>
                  </a:lnTo>
                  <a:lnTo>
                    <a:pt x="10" y="46"/>
                  </a:lnTo>
                  <a:lnTo>
                    <a:pt x="8" y="46"/>
                  </a:lnTo>
                  <a:lnTo>
                    <a:pt x="0" y="12"/>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59" name="Freeform 126"/>
            <p:cNvSpPr>
              <a:spLocks/>
            </p:cNvSpPr>
            <p:nvPr/>
          </p:nvSpPr>
          <p:spPr bwMode="auto">
            <a:xfrm>
              <a:off x="621" y="1000"/>
              <a:ext cx="98" cy="48"/>
            </a:xfrm>
            <a:custGeom>
              <a:avLst/>
              <a:gdLst>
                <a:gd name="T0" fmla="*/ 8 w 98"/>
                <a:gd name="T1" fmla="*/ 0 h 48"/>
                <a:gd name="T2" fmla="*/ 98 w 98"/>
                <a:gd name="T3" fmla="*/ 40 h 48"/>
                <a:gd name="T4" fmla="*/ 0 w 98"/>
                <a:gd name="T5" fmla="*/ 48 h 48"/>
                <a:gd name="T6" fmla="*/ 8 w 98"/>
                <a:gd name="T7" fmla="*/ 0 h 48"/>
              </a:gdLst>
              <a:ahLst/>
              <a:cxnLst>
                <a:cxn ang="0">
                  <a:pos x="T0" y="T1"/>
                </a:cxn>
                <a:cxn ang="0">
                  <a:pos x="T2" y="T3"/>
                </a:cxn>
                <a:cxn ang="0">
                  <a:pos x="T4" y="T5"/>
                </a:cxn>
                <a:cxn ang="0">
                  <a:pos x="T6" y="T7"/>
                </a:cxn>
              </a:cxnLst>
              <a:rect l="0" t="0" r="r" b="b"/>
              <a:pathLst>
                <a:path w="98" h="48">
                  <a:moveTo>
                    <a:pt x="8" y="0"/>
                  </a:moveTo>
                  <a:lnTo>
                    <a:pt x="98" y="40"/>
                  </a:lnTo>
                  <a:lnTo>
                    <a:pt x="0" y="48"/>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64" name="Freeform 127"/>
            <p:cNvSpPr>
              <a:spLocks/>
            </p:cNvSpPr>
            <p:nvPr/>
          </p:nvSpPr>
          <p:spPr bwMode="auto">
            <a:xfrm>
              <a:off x="578" y="1071"/>
              <a:ext cx="84" cy="82"/>
            </a:xfrm>
            <a:custGeom>
              <a:avLst/>
              <a:gdLst>
                <a:gd name="T0" fmla="*/ 34 w 84"/>
                <a:gd name="T1" fmla="*/ 0 h 82"/>
                <a:gd name="T2" fmla="*/ 84 w 84"/>
                <a:gd name="T3" fmla="*/ 82 h 82"/>
                <a:gd name="T4" fmla="*/ 0 w 84"/>
                <a:gd name="T5" fmla="*/ 32 h 82"/>
                <a:gd name="T6" fmla="*/ 34 w 84"/>
                <a:gd name="T7" fmla="*/ 0 h 82"/>
              </a:gdLst>
              <a:ahLst/>
              <a:cxnLst>
                <a:cxn ang="0">
                  <a:pos x="T0" y="T1"/>
                </a:cxn>
                <a:cxn ang="0">
                  <a:pos x="T2" y="T3"/>
                </a:cxn>
                <a:cxn ang="0">
                  <a:pos x="T4" y="T5"/>
                </a:cxn>
                <a:cxn ang="0">
                  <a:pos x="T6" y="T7"/>
                </a:cxn>
              </a:cxnLst>
              <a:rect l="0" t="0" r="r" b="b"/>
              <a:pathLst>
                <a:path w="84" h="82">
                  <a:moveTo>
                    <a:pt x="34" y="0"/>
                  </a:moveTo>
                  <a:lnTo>
                    <a:pt x="84" y="82"/>
                  </a:lnTo>
                  <a:lnTo>
                    <a:pt x="0" y="32"/>
                  </a:lnTo>
                  <a:lnTo>
                    <a:pt x="34"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73" name="Freeform 128"/>
            <p:cNvSpPr>
              <a:spLocks/>
            </p:cNvSpPr>
            <p:nvPr/>
          </p:nvSpPr>
          <p:spPr bwMode="auto">
            <a:xfrm>
              <a:off x="499" y="1113"/>
              <a:ext cx="50" cy="114"/>
            </a:xfrm>
            <a:custGeom>
              <a:avLst/>
              <a:gdLst>
                <a:gd name="T0" fmla="*/ 49 w 50"/>
                <a:gd name="T1" fmla="*/ 0 h 114"/>
                <a:gd name="T2" fmla="*/ 50 w 50"/>
                <a:gd name="T3" fmla="*/ 114 h 114"/>
                <a:gd name="T4" fmla="*/ 0 w 50"/>
                <a:gd name="T5" fmla="*/ 2 h 114"/>
                <a:gd name="T6" fmla="*/ 49 w 50"/>
                <a:gd name="T7" fmla="*/ 0 h 114"/>
              </a:gdLst>
              <a:ahLst/>
              <a:cxnLst>
                <a:cxn ang="0">
                  <a:pos x="T0" y="T1"/>
                </a:cxn>
                <a:cxn ang="0">
                  <a:pos x="T2" y="T3"/>
                </a:cxn>
                <a:cxn ang="0">
                  <a:pos x="T4" y="T5"/>
                </a:cxn>
                <a:cxn ang="0">
                  <a:pos x="T6" y="T7"/>
                </a:cxn>
              </a:cxnLst>
              <a:rect l="0" t="0" r="r" b="b"/>
              <a:pathLst>
                <a:path w="50" h="114">
                  <a:moveTo>
                    <a:pt x="49" y="0"/>
                  </a:moveTo>
                  <a:lnTo>
                    <a:pt x="50" y="114"/>
                  </a:lnTo>
                  <a:lnTo>
                    <a:pt x="0" y="2"/>
                  </a:lnTo>
                  <a:lnTo>
                    <a:pt x="4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78" name="Freeform 129"/>
            <p:cNvSpPr>
              <a:spLocks/>
            </p:cNvSpPr>
            <p:nvPr/>
          </p:nvSpPr>
          <p:spPr bwMode="auto">
            <a:xfrm>
              <a:off x="385" y="1081"/>
              <a:ext cx="87" cy="110"/>
            </a:xfrm>
            <a:custGeom>
              <a:avLst/>
              <a:gdLst>
                <a:gd name="T0" fmla="*/ 87 w 87"/>
                <a:gd name="T1" fmla="*/ 27 h 110"/>
                <a:gd name="T2" fmla="*/ 0 w 87"/>
                <a:gd name="T3" fmla="*/ 110 h 110"/>
                <a:gd name="T4" fmla="*/ 38 w 87"/>
                <a:gd name="T5" fmla="*/ 0 h 110"/>
                <a:gd name="T6" fmla="*/ 87 w 87"/>
                <a:gd name="T7" fmla="*/ 27 h 110"/>
              </a:gdLst>
              <a:ahLst/>
              <a:cxnLst>
                <a:cxn ang="0">
                  <a:pos x="T0" y="T1"/>
                </a:cxn>
                <a:cxn ang="0">
                  <a:pos x="T2" y="T3"/>
                </a:cxn>
                <a:cxn ang="0">
                  <a:pos x="T4" y="T5"/>
                </a:cxn>
                <a:cxn ang="0">
                  <a:pos x="T6" y="T7"/>
                </a:cxn>
              </a:cxnLst>
              <a:rect l="0" t="0" r="r" b="b"/>
              <a:pathLst>
                <a:path w="87" h="110">
                  <a:moveTo>
                    <a:pt x="87" y="27"/>
                  </a:moveTo>
                  <a:lnTo>
                    <a:pt x="0" y="110"/>
                  </a:lnTo>
                  <a:lnTo>
                    <a:pt x="38" y="0"/>
                  </a:lnTo>
                  <a:lnTo>
                    <a:pt x="87" y="2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79" name="Freeform 130"/>
            <p:cNvSpPr>
              <a:spLocks/>
            </p:cNvSpPr>
            <p:nvPr/>
          </p:nvSpPr>
          <p:spPr bwMode="auto">
            <a:xfrm>
              <a:off x="302" y="1000"/>
              <a:ext cx="93" cy="60"/>
            </a:xfrm>
            <a:custGeom>
              <a:avLst/>
              <a:gdLst>
                <a:gd name="T0" fmla="*/ 93 w 93"/>
                <a:gd name="T1" fmla="*/ 43 h 60"/>
                <a:gd name="T2" fmla="*/ 0 w 93"/>
                <a:gd name="T3" fmla="*/ 60 h 60"/>
                <a:gd name="T4" fmla="*/ 79 w 93"/>
                <a:gd name="T5" fmla="*/ 0 h 60"/>
                <a:gd name="T6" fmla="*/ 93 w 93"/>
                <a:gd name="T7" fmla="*/ 43 h 60"/>
              </a:gdLst>
              <a:ahLst/>
              <a:cxnLst>
                <a:cxn ang="0">
                  <a:pos x="T0" y="T1"/>
                </a:cxn>
                <a:cxn ang="0">
                  <a:pos x="T2" y="T3"/>
                </a:cxn>
                <a:cxn ang="0">
                  <a:pos x="T4" y="T5"/>
                </a:cxn>
                <a:cxn ang="0">
                  <a:pos x="T6" y="T7"/>
                </a:cxn>
              </a:cxnLst>
              <a:rect l="0" t="0" r="r" b="b"/>
              <a:pathLst>
                <a:path w="93" h="60">
                  <a:moveTo>
                    <a:pt x="93" y="43"/>
                  </a:moveTo>
                  <a:lnTo>
                    <a:pt x="0" y="60"/>
                  </a:lnTo>
                  <a:lnTo>
                    <a:pt x="79" y="0"/>
                  </a:lnTo>
                  <a:lnTo>
                    <a:pt x="93"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0" name="Freeform 131"/>
            <p:cNvSpPr>
              <a:spLocks/>
            </p:cNvSpPr>
            <p:nvPr/>
          </p:nvSpPr>
          <p:spPr bwMode="auto">
            <a:xfrm>
              <a:off x="283" y="909"/>
              <a:ext cx="100" cy="50"/>
            </a:xfrm>
            <a:custGeom>
              <a:avLst/>
              <a:gdLst>
                <a:gd name="T0" fmla="*/ 92 w 100"/>
                <a:gd name="T1" fmla="*/ 50 h 50"/>
                <a:gd name="T2" fmla="*/ 0 w 100"/>
                <a:gd name="T3" fmla="*/ 0 h 50"/>
                <a:gd name="T4" fmla="*/ 100 w 100"/>
                <a:gd name="T5" fmla="*/ 4 h 50"/>
                <a:gd name="T6" fmla="*/ 92 w 100"/>
                <a:gd name="T7" fmla="*/ 50 h 50"/>
              </a:gdLst>
              <a:ahLst/>
              <a:cxnLst>
                <a:cxn ang="0">
                  <a:pos x="T0" y="T1"/>
                </a:cxn>
                <a:cxn ang="0">
                  <a:pos x="T2" y="T3"/>
                </a:cxn>
                <a:cxn ang="0">
                  <a:pos x="T4" y="T5"/>
                </a:cxn>
                <a:cxn ang="0">
                  <a:pos x="T6" y="T7"/>
                </a:cxn>
              </a:cxnLst>
              <a:rect l="0" t="0" r="r" b="b"/>
              <a:pathLst>
                <a:path w="100" h="50">
                  <a:moveTo>
                    <a:pt x="92" y="50"/>
                  </a:moveTo>
                  <a:lnTo>
                    <a:pt x="0" y="0"/>
                  </a:lnTo>
                  <a:lnTo>
                    <a:pt x="100" y="4"/>
                  </a:lnTo>
                  <a:lnTo>
                    <a:pt x="92" y="5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1" name="Freeform 132"/>
            <p:cNvSpPr>
              <a:spLocks/>
            </p:cNvSpPr>
            <p:nvPr/>
          </p:nvSpPr>
          <p:spPr bwMode="auto">
            <a:xfrm>
              <a:off x="426" y="890"/>
              <a:ext cx="175" cy="179"/>
            </a:xfrm>
            <a:custGeom>
              <a:avLst/>
              <a:gdLst>
                <a:gd name="T0" fmla="*/ 3 w 175"/>
                <a:gd name="T1" fmla="*/ 74 h 179"/>
                <a:gd name="T2" fmla="*/ 3 w 175"/>
                <a:gd name="T3" fmla="*/ 67 h 179"/>
                <a:gd name="T4" fmla="*/ 5 w 175"/>
                <a:gd name="T5" fmla="*/ 59 h 179"/>
                <a:gd name="T6" fmla="*/ 6 w 175"/>
                <a:gd name="T7" fmla="*/ 52 h 179"/>
                <a:gd name="T8" fmla="*/ 9 w 175"/>
                <a:gd name="T9" fmla="*/ 43 h 179"/>
                <a:gd name="T10" fmla="*/ 12 w 175"/>
                <a:gd name="T11" fmla="*/ 36 h 179"/>
                <a:gd name="T12" fmla="*/ 16 w 175"/>
                <a:gd name="T13" fmla="*/ 29 h 179"/>
                <a:gd name="T14" fmla="*/ 20 w 175"/>
                <a:gd name="T15" fmla="*/ 23 h 179"/>
                <a:gd name="T16" fmla="*/ 26 w 175"/>
                <a:gd name="T17" fmla="*/ 16 h 179"/>
                <a:gd name="T18" fmla="*/ 33 w 175"/>
                <a:gd name="T19" fmla="*/ 11 h 179"/>
                <a:gd name="T20" fmla="*/ 42 w 175"/>
                <a:gd name="T21" fmla="*/ 5 h 179"/>
                <a:gd name="T22" fmla="*/ 52 w 175"/>
                <a:gd name="T23" fmla="*/ 2 h 179"/>
                <a:gd name="T24" fmla="*/ 63 w 175"/>
                <a:gd name="T25" fmla="*/ 0 h 179"/>
                <a:gd name="T26" fmla="*/ 76 w 175"/>
                <a:gd name="T27" fmla="*/ 0 h 179"/>
                <a:gd name="T28" fmla="*/ 90 w 175"/>
                <a:gd name="T29" fmla="*/ 2 h 179"/>
                <a:gd name="T30" fmla="*/ 103 w 175"/>
                <a:gd name="T31" fmla="*/ 5 h 179"/>
                <a:gd name="T32" fmla="*/ 116 w 175"/>
                <a:gd name="T33" fmla="*/ 11 h 179"/>
                <a:gd name="T34" fmla="*/ 127 w 175"/>
                <a:gd name="T35" fmla="*/ 16 h 179"/>
                <a:gd name="T36" fmla="*/ 137 w 175"/>
                <a:gd name="T37" fmla="*/ 21 h 179"/>
                <a:gd name="T38" fmla="*/ 146 w 175"/>
                <a:gd name="T39" fmla="*/ 28 h 179"/>
                <a:gd name="T40" fmla="*/ 153 w 175"/>
                <a:gd name="T41" fmla="*/ 36 h 179"/>
                <a:gd name="T42" fmla="*/ 160 w 175"/>
                <a:gd name="T43" fmla="*/ 45 h 179"/>
                <a:gd name="T44" fmla="*/ 166 w 175"/>
                <a:gd name="T45" fmla="*/ 55 h 179"/>
                <a:gd name="T46" fmla="*/ 170 w 175"/>
                <a:gd name="T47" fmla="*/ 64 h 179"/>
                <a:gd name="T48" fmla="*/ 173 w 175"/>
                <a:gd name="T49" fmla="*/ 74 h 179"/>
                <a:gd name="T50" fmla="*/ 175 w 175"/>
                <a:gd name="T51" fmla="*/ 84 h 179"/>
                <a:gd name="T52" fmla="*/ 175 w 175"/>
                <a:gd name="T53" fmla="*/ 95 h 179"/>
                <a:gd name="T54" fmla="*/ 173 w 175"/>
                <a:gd name="T55" fmla="*/ 107 h 179"/>
                <a:gd name="T56" fmla="*/ 170 w 175"/>
                <a:gd name="T57" fmla="*/ 117 h 179"/>
                <a:gd name="T58" fmla="*/ 166 w 175"/>
                <a:gd name="T59" fmla="*/ 127 h 179"/>
                <a:gd name="T60" fmla="*/ 160 w 175"/>
                <a:gd name="T61" fmla="*/ 138 h 179"/>
                <a:gd name="T62" fmla="*/ 153 w 175"/>
                <a:gd name="T63" fmla="*/ 148 h 179"/>
                <a:gd name="T64" fmla="*/ 146 w 175"/>
                <a:gd name="T65" fmla="*/ 157 h 179"/>
                <a:gd name="T66" fmla="*/ 137 w 175"/>
                <a:gd name="T67" fmla="*/ 162 h 179"/>
                <a:gd name="T68" fmla="*/ 129 w 175"/>
                <a:gd name="T69" fmla="*/ 169 h 179"/>
                <a:gd name="T70" fmla="*/ 119 w 175"/>
                <a:gd name="T71" fmla="*/ 172 h 179"/>
                <a:gd name="T72" fmla="*/ 109 w 175"/>
                <a:gd name="T73" fmla="*/ 175 h 179"/>
                <a:gd name="T74" fmla="*/ 99 w 175"/>
                <a:gd name="T75" fmla="*/ 179 h 179"/>
                <a:gd name="T76" fmla="*/ 89 w 175"/>
                <a:gd name="T77" fmla="*/ 179 h 179"/>
                <a:gd name="T78" fmla="*/ 79 w 175"/>
                <a:gd name="T79" fmla="*/ 179 h 179"/>
                <a:gd name="T80" fmla="*/ 67 w 175"/>
                <a:gd name="T81" fmla="*/ 177 h 179"/>
                <a:gd name="T82" fmla="*/ 59 w 175"/>
                <a:gd name="T83" fmla="*/ 175 h 179"/>
                <a:gd name="T84" fmla="*/ 49 w 175"/>
                <a:gd name="T85" fmla="*/ 172 h 179"/>
                <a:gd name="T86" fmla="*/ 40 w 175"/>
                <a:gd name="T87" fmla="*/ 167 h 179"/>
                <a:gd name="T88" fmla="*/ 33 w 175"/>
                <a:gd name="T89" fmla="*/ 162 h 179"/>
                <a:gd name="T90" fmla="*/ 26 w 175"/>
                <a:gd name="T91" fmla="*/ 155 h 179"/>
                <a:gd name="T92" fmla="*/ 20 w 175"/>
                <a:gd name="T93" fmla="*/ 146 h 179"/>
                <a:gd name="T94" fmla="*/ 15 w 175"/>
                <a:gd name="T95" fmla="*/ 139 h 179"/>
                <a:gd name="T96" fmla="*/ 10 w 175"/>
                <a:gd name="T97" fmla="*/ 133 h 179"/>
                <a:gd name="T98" fmla="*/ 8 w 175"/>
                <a:gd name="T99" fmla="*/ 126 h 179"/>
                <a:gd name="T100" fmla="*/ 5 w 175"/>
                <a:gd name="T101" fmla="*/ 119 h 179"/>
                <a:gd name="T102" fmla="*/ 3 w 175"/>
                <a:gd name="T103" fmla="*/ 112 h 179"/>
                <a:gd name="T104" fmla="*/ 2 w 175"/>
                <a:gd name="T105" fmla="*/ 105 h 179"/>
                <a:gd name="T106" fmla="*/ 2 w 175"/>
                <a:gd name="T107" fmla="*/ 98 h 179"/>
                <a:gd name="T108" fmla="*/ 0 w 175"/>
                <a:gd name="T109" fmla="*/ 91 h 179"/>
                <a:gd name="T110" fmla="*/ 2 w 175"/>
                <a:gd name="T111" fmla="*/ 84 h 179"/>
                <a:gd name="T112" fmla="*/ 3 w 175"/>
                <a:gd name="T113" fmla="*/ 7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179">
                  <a:moveTo>
                    <a:pt x="3" y="78"/>
                  </a:moveTo>
                  <a:lnTo>
                    <a:pt x="3" y="78"/>
                  </a:lnTo>
                  <a:lnTo>
                    <a:pt x="3" y="76"/>
                  </a:lnTo>
                  <a:lnTo>
                    <a:pt x="3" y="74"/>
                  </a:lnTo>
                  <a:lnTo>
                    <a:pt x="3" y="72"/>
                  </a:lnTo>
                  <a:lnTo>
                    <a:pt x="3" y="71"/>
                  </a:lnTo>
                  <a:lnTo>
                    <a:pt x="3" y="69"/>
                  </a:lnTo>
                  <a:lnTo>
                    <a:pt x="3" y="67"/>
                  </a:lnTo>
                  <a:lnTo>
                    <a:pt x="3" y="66"/>
                  </a:lnTo>
                  <a:lnTo>
                    <a:pt x="5" y="64"/>
                  </a:lnTo>
                  <a:lnTo>
                    <a:pt x="5" y="62"/>
                  </a:lnTo>
                  <a:lnTo>
                    <a:pt x="5" y="59"/>
                  </a:lnTo>
                  <a:lnTo>
                    <a:pt x="5" y="57"/>
                  </a:lnTo>
                  <a:lnTo>
                    <a:pt x="6" y="55"/>
                  </a:lnTo>
                  <a:lnTo>
                    <a:pt x="6" y="54"/>
                  </a:lnTo>
                  <a:lnTo>
                    <a:pt x="6" y="52"/>
                  </a:lnTo>
                  <a:lnTo>
                    <a:pt x="8" y="50"/>
                  </a:lnTo>
                  <a:lnTo>
                    <a:pt x="8" y="48"/>
                  </a:lnTo>
                  <a:lnTo>
                    <a:pt x="9" y="45"/>
                  </a:lnTo>
                  <a:lnTo>
                    <a:pt x="9" y="43"/>
                  </a:lnTo>
                  <a:lnTo>
                    <a:pt x="9" y="41"/>
                  </a:lnTo>
                  <a:lnTo>
                    <a:pt x="10" y="40"/>
                  </a:lnTo>
                  <a:lnTo>
                    <a:pt x="10" y="38"/>
                  </a:lnTo>
                  <a:lnTo>
                    <a:pt x="12" y="36"/>
                  </a:lnTo>
                  <a:lnTo>
                    <a:pt x="13" y="35"/>
                  </a:lnTo>
                  <a:lnTo>
                    <a:pt x="13" y="33"/>
                  </a:lnTo>
                  <a:lnTo>
                    <a:pt x="15" y="31"/>
                  </a:lnTo>
                  <a:lnTo>
                    <a:pt x="16" y="29"/>
                  </a:lnTo>
                  <a:lnTo>
                    <a:pt x="18" y="28"/>
                  </a:lnTo>
                  <a:lnTo>
                    <a:pt x="18" y="26"/>
                  </a:lnTo>
                  <a:lnTo>
                    <a:pt x="19" y="23"/>
                  </a:lnTo>
                  <a:lnTo>
                    <a:pt x="20" y="23"/>
                  </a:lnTo>
                  <a:lnTo>
                    <a:pt x="22" y="21"/>
                  </a:lnTo>
                  <a:lnTo>
                    <a:pt x="23" y="19"/>
                  </a:lnTo>
                  <a:lnTo>
                    <a:pt x="25" y="17"/>
                  </a:lnTo>
                  <a:lnTo>
                    <a:pt x="26" y="16"/>
                  </a:lnTo>
                  <a:lnTo>
                    <a:pt x="28" y="14"/>
                  </a:lnTo>
                  <a:lnTo>
                    <a:pt x="30" y="12"/>
                  </a:lnTo>
                  <a:lnTo>
                    <a:pt x="32" y="11"/>
                  </a:lnTo>
                  <a:lnTo>
                    <a:pt x="33" y="11"/>
                  </a:lnTo>
                  <a:lnTo>
                    <a:pt x="36" y="9"/>
                  </a:lnTo>
                  <a:lnTo>
                    <a:pt x="38" y="7"/>
                  </a:lnTo>
                  <a:lnTo>
                    <a:pt x="40" y="7"/>
                  </a:lnTo>
                  <a:lnTo>
                    <a:pt x="42" y="5"/>
                  </a:lnTo>
                  <a:lnTo>
                    <a:pt x="45" y="4"/>
                  </a:lnTo>
                  <a:lnTo>
                    <a:pt x="46" y="4"/>
                  </a:lnTo>
                  <a:lnTo>
                    <a:pt x="49" y="2"/>
                  </a:lnTo>
                  <a:lnTo>
                    <a:pt x="52" y="2"/>
                  </a:lnTo>
                  <a:lnTo>
                    <a:pt x="55" y="2"/>
                  </a:lnTo>
                  <a:lnTo>
                    <a:pt x="58" y="0"/>
                  </a:lnTo>
                  <a:lnTo>
                    <a:pt x="60" y="0"/>
                  </a:lnTo>
                  <a:lnTo>
                    <a:pt x="63" y="0"/>
                  </a:lnTo>
                  <a:lnTo>
                    <a:pt x="66" y="0"/>
                  </a:lnTo>
                  <a:lnTo>
                    <a:pt x="69" y="0"/>
                  </a:lnTo>
                  <a:lnTo>
                    <a:pt x="72" y="0"/>
                  </a:lnTo>
                  <a:lnTo>
                    <a:pt x="76" y="0"/>
                  </a:lnTo>
                  <a:lnTo>
                    <a:pt x="79" y="0"/>
                  </a:lnTo>
                  <a:lnTo>
                    <a:pt x="83" y="2"/>
                  </a:lnTo>
                  <a:lnTo>
                    <a:pt x="86" y="2"/>
                  </a:lnTo>
                  <a:lnTo>
                    <a:pt x="90" y="2"/>
                  </a:lnTo>
                  <a:lnTo>
                    <a:pt x="93" y="2"/>
                  </a:lnTo>
                  <a:lnTo>
                    <a:pt x="97" y="4"/>
                  </a:lnTo>
                  <a:lnTo>
                    <a:pt x="100" y="4"/>
                  </a:lnTo>
                  <a:lnTo>
                    <a:pt x="103" y="5"/>
                  </a:lnTo>
                  <a:lnTo>
                    <a:pt x="106" y="7"/>
                  </a:lnTo>
                  <a:lnTo>
                    <a:pt x="110" y="7"/>
                  </a:lnTo>
                  <a:lnTo>
                    <a:pt x="113" y="9"/>
                  </a:lnTo>
                  <a:lnTo>
                    <a:pt x="116" y="11"/>
                  </a:lnTo>
                  <a:lnTo>
                    <a:pt x="119" y="11"/>
                  </a:lnTo>
                  <a:lnTo>
                    <a:pt x="122" y="12"/>
                  </a:lnTo>
                  <a:lnTo>
                    <a:pt x="125" y="14"/>
                  </a:lnTo>
                  <a:lnTo>
                    <a:pt x="127" y="16"/>
                  </a:lnTo>
                  <a:lnTo>
                    <a:pt x="130" y="17"/>
                  </a:lnTo>
                  <a:lnTo>
                    <a:pt x="132" y="19"/>
                  </a:lnTo>
                  <a:lnTo>
                    <a:pt x="135" y="19"/>
                  </a:lnTo>
                  <a:lnTo>
                    <a:pt x="137" y="21"/>
                  </a:lnTo>
                  <a:lnTo>
                    <a:pt x="139" y="23"/>
                  </a:lnTo>
                  <a:lnTo>
                    <a:pt x="142" y="24"/>
                  </a:lnTo>
                  <a:lnTo>
                    <a:pt x="145" y="26"/>
                  </a:lnTo>
                  <a:lnTo>
                    <a:pt x="146" y="28"/>
                  </a:lnTo>
                  <a:lnTo>
                    <a:pt x="147" y="31"/>
                  </a:lnTo>
                  <a:lnTo>
                    <a:pt x="150" y="33"/>
                  </a:lnTo>
                  <a:lnTo>
                    <a:pt x="152" y="35"/>
                  </a:lnTo>
                  <a:lnTo>
                    <a:pt x="153" y="36"/>
                  </a:lnTo>
                  <a:lnTo>
                    <a:pt x="156" y="38"/>
                  </a:lnTo>
                  <a:lnTo>
                    <a:pt x="157" y="41"/>
                  </a:lnTo>
                  <a:lnTo>
                    <a:pt x="159" y="43"/>
                  </a:lnTo>
                  <a:lnTo>
                    <a:pt x="160" y="45"/>
                  </a:lnTo>
                  <a:lnTo>
                    <a:pt x="162" y="48"/>
                  </a:lnTo>
                  <a:lnTo>
                    <a:pt x="163" y="50"/>
                  </a:lnTo>
                  <a:lnTo>
                    <a:pt x="165" y="52"/>
                  </a:lnTo>
                  <a:lnTo>
                    <a:pt x="166" y="55"/>
                  </a:lnTo>
                  <a:lnTo>
                    <a:pt x="167" y="57"/>
                  </a:lnTo>
                  <a:lnTo>
                    <a:pt x="167" y="59"/>
                  </a:lnTo>
                  <a:lnTo>
                    <a:pt x="169" y="62"/>
                  </a:lnTo>
                  <a:lnTo>
                    <a:pt x="170" y="64"/>
                  </a:lnTo>
                  <a:lnTo>
                    <a:pt x="170" y="67"/>
                  </a:lnTo>
                  <a:lnTo>
                    <a:pt x="172" y="69"/>
                  </a:lnTo>
                  <a:lnTo>
                    <a:pt x="172" y="72"/>
                  </a:lnTo>
                  <a:lnTo>
                    <a:pt x="173" y="74"/>
                  </a:lnTo>
                  <a:lnTo>
                    <a:pt x="173" y="78"/>
                  </a:lnTo>
                  <a:lnTo>
                    <a:pt x="173" y="79"/>
                  </a:lnTo>
                  <a:lnTo>
                    <a:pt x="173" y="83"/>
                  </a:lnTo>
                  <a:lnTo>
                    <a:pt x="175" y="84"/>
                  </a:lnTo>
                  <a:lnTo>
                    <a:pt x="175" y="88"/>
                  </a:lnTo>
                  <a:lnTo>
                    <a:pt x="175" y="90"/>
                  </a:lnTo>
                  <a:lnTo>
                    <a:pt x="175" y="93"/>
                  </a:lnTo>
                  <a:lnTo>
                    <a:pt x="175" y="95"/>
                  </a:lnTo>
                  <a:lnTo>
                    <a:pt x="175" y="98"/>
                  </a:lnTo>
                  <a:lnTo>
                    <a:pt x="173" y="100"/>
                  </a:lnTo>
                  <a:lnTo>
                    <a:pt x="173" y="103"/>
                  </a:lnTo>
                  <a:lnTo>
                    <a:pt x="173" y="107"/>
                  </a:lnTo>
                  <a:lnTo>
                    <a:pt x="172" y="108"/>
                  </a:lnTo>
                  <a:lnTo>
                    <a:pt x="172" y="112"/>
                  </a:lnTo>
                  <a:lnTo>
                    <a:pt x="170" y="114"/>
                  </a:lnTo>
                  <a:lnTo>
                    <a:pt x="170" y="117"/>
                  </a:lnTo>
                  <a:lnTo>
                    <a:pt x="169" y="119"/>
                  </a:lnTo>
                  <a:lnTo>
                    <a:pt x="169" y="122"/>
                  </a:lnTo>
                  <a:lnTo>
                    <a:pt x="167" y="126"/>
                  </a:lnTo>
                  <a:lnTo>
                    <a:pt x="166" y="127"/>
                  </a:lnTo>
                  <a:lnTo>
                    <a:pt x="165" y="131"/>
                  </a:lnTo>
                  <a:lnTo>
                    <a:pt x="163" y="133"/>
                  </a:lnTo>
                  <a:lnTo>
                    <a:pt x="162" y="136"/>
                  </a:lnTo>
                  <a:lnTo>
                    <a:pt x="160" y="138"/>
                  </a:lnTo>
                  <a:lnTo>
                    <a:pt x="159" y="141"/>
                  </a:lnTo>
                  <a:lnTo>
                    <a:pt x="157" y="143"/>
                  </a:lnTo>
                  <a:lnTo>
                    <a:pt x="156" y="146"/>
                  </a:lnTo>
                  <a:lnTo>
                    <a:pt x="153" y="148"/>
                  </a:lnTo>
                  <a:lnTo>
                    <a:pt x="152" y="150"/>
                  </a:lnTo>
                  <a:lnTo>
                    <a:pt x="150" y="151"/>
                  </a:lnTo>
                  <a:lnTo>
                    <a:pt x="149" y="153"/>
                  </a:lnTo>
                  <a:lnTo>
                    <a:pt x="146" y="157"/>
                  </a:lnTo>
                  <a:lnTo>
                    <a:pt x="145" y="158"/>
                  </a:lnTo>
                  <a:lnTo>
                    <a:pt x="142" y="160"/>
                  </a:lnTo>
                  <a:lnTo>
                    <a:pt x="140" y="162"/>
                  </a:lnTo>
                  <a:lnTo>
                    <a:pt x="137" y="162"/>
                  </a:lnTo>
                  <a:lnTo>
                    <a:pt x="136" y="165"/>
                  </a:lnTo>
                  <a:lnTo>
                    <a:pt x="133" y="165"/>
                  </a:lnTo>
                  <a:lnTo>
                    <a:pt x="130" y="167"/>
                  </a:lnTo>
                  <a:lnTo>
                    <a:pt x="129" y="169"/>
                  </a:lnTo>
                  <a:lnTo>
                    <a:pt x="126" y="170"/>
                  </a:lnTo>
                  <a:lnTo>
                    <a:pt x="125" y="170"/>
                  </a:lnTo>
                  <a:lnTo>
                    <a:pt x="122" y="172"/>
                  </a:lnTo>
                  <a:lnTo>
                    <a:pt x="119" y="172"/>
                  </a:lnTo>
                  <a:lnTo>
                    <a:pt x="116" y="174"/>
                  </a:lnTo>
                  <a:lnTo>
                    <a:pt x="115" y="175"/>
                  </a:lnTo>
                  <a:lnTo>
                    <a:pt x="112" y="175"/>
                  </a:lnTo>
                  <a:lnTo>
                    <a:pt x="109" y="175"/>
                  </a:lnTo>
                  <a:lnTo>
                    <a:pt x="106" y="177"/>
                  </a:lnTo>
                  <a:lnTo>
                    <a:pt x="105" y="177"/>
                  </a:lnTo>
                  <a:lnTo>
                    <a:pt x="102" y="177"/>
                  </a:lnTo>
                  <a:lnTo>
                    <a:pt x="99" y="179"/>
                  </a:lnTo>
                  <a:lnTo>
                    <a:pt x="96" y="179"/>
                  </a:lnTo>
                  <a:lnTo>
                    <a:pt x="93" y="179"/>
                  </a:lnTo>
                  <a:lnTo>
                    <a:pt x="92" y="179"/>
                  </a:lnTo>
                  <a:lnTo>
                    <a:pt x="89" y="179"/>
                  </a:lnTo>
                  <a:lnTo>
                    <a:pt x="86" y="179"/>
                  </a:lnTo>
                  <a:lnTo>
                    <a:pt x="83" y="179"/>
                  </a:lnTo>
                  <a:lnTo>
                    <a:pt x="80" y="179"/>
                  </a:lnTo>
                  <a:lnTo>
                    <a:pt x="79" y="179"/>
                  </a:lnTo>
                  <a:lnTo>
                    <a:pt x="76" y="179"/>
                  </a:lnTo>
                  <a:lnTo>
                    <a:pt x="73" y="179"/>
                  </a:lnTo>
                  <a:lnTo>
                    <a:pt x="70" y="177"/>
                  </a:lnTo>
                  <a:lnTo>
                    <a:pt x="67" y="177"/>
                  </a:lnTo>
                  <a:lnTo>
                    <a:pt x="66" y="177"/>
                  </a:lnTo>
                  <a:lnTo>
                    <a:pt x="63" y="177"/>
                  </a:lnTo>
                  <a:lnTo>
                    <a:pt x="60" y="175"/>
                  </a:lnTo>
                  <a:lnTo>
                    <a:pt x="59" y="175"/>
                  </a:lnTo>
                  <a:lnTo>
                    <a:pt x="56" y="174"/>
                  </a:lnTo>
                  <a:lnTo>
                    <a:pt x="53" y="174"/>
                  </a:lnTo>
                  <a:lnTo>
                    <a:pt x="52" y="172"/>
                  </a:lnTo>
                  <a:lnTo>
                    <a:pt x="49" y="172"/>
                  </a:lnTo>
                  <a:lnTo>
                    <a:pt x="48" y="170"/>
                  </a:lnTo>
                  <a:lnTo>
                    <a:pt x="45" y="169"/>
                  </a:lnTo>
                  <a:lnTo>
                    <a:pt x="43" y="169"/>
                  </a:lnTo>
                  <a:lnTo>
                    <a:pt x="40" y="167"/>
                  </a:lnTo>
                  <a:lnTo>
                    <a:pt x="39" y="165"/>
                  </a:lnTo>
                  <a:lnTo>
                    <a:pt x="36" y="163"/>
                  </a:lnTo>
                  <a:lnTo>
                    <a:pt x="35" y="162"/>
                  </a:lnTo>
                  <a:lnTo>
                    <a:pt x="33" y="162"/>
                  </a:lnTo>
                  <a:lnTo>
                    <a:pt x="30" y="160"/>
                  </a:lnTo>
                  <a:lnTo>
                    <a:pt x="29" y="158"/>
                  </a:lnTo>
                  <a:lnTo>
                    <a:pt x="28" y="157"/>
                  </a:lnTo>
                  <a:lnTo>
                    <a:pt x="26" y="155"/>
                  </a:lnTo>
                  <a:lnTo>
                    <a:pt x="25" y="153"/>
                  </a:lnTo>
                  <a:lnTo>
                    <a:pt x="23" y="151"/>
                  </a:lnTo>
                  <a:lnTo>
                    <a:pt x="22" y="150"/>
                  </a:lnTo>
                  <a:lnTo>
                    <a:pt x="20" y="146"/>
                  </a:lnTo>
                  <a:lnTo>
                    <a:pt x="19" y="145"/>
                  </a:lnTo>
                  <a:lnTo>
                    <a:pt x="18" y="143"/>
                  </a:lnTo>
                  <a:lnTo>
                    <a:pt x="16" y="141"/>
                  </a:lnTo>
                  <a:lnTo>
                    <a:pt x="15" y="139"/>
                  </a:lnTo>
                  <a:lnTo>
                    <a:pt x="15" y="138"/>
                  </a:lnTo>
                  <a:lnTo>
                    <a:pt x="13" y="136"/>
                  </a:lnTo>
                  <a:lnTo>
                    <a:pt x="12" y="134"/>
                  </a:lnTo>
                  <a:lnTo>
                    <a:pt x="10" y="133"/>
                  </a:lnTo>
                  <a:lnTo>
                    <a:pt x="10" y="129"/>
                  </a:lnTo>
                  <a:lnTo>
                    <a:pt x="9" y="129"/>
                  </a:lnTo>
                  <a:lnTo>
                    <a:pt x="9" y="127"/>
                  </a:lnTo>
                  <a:lnTo>
                    <a:pt x="8" y="126"/>
                  </a:lnTo>
                  <a:lnTo>
                    <a:pt x="8" y="124"/>
                  </a:lnTo>
                  <a:lnTo>
                    <a:pt x="6" y="122"/>
                  </a:lnTo>
                  <a:lnTo>
                    <a:pt x="6" y="121"/>
                  </a:lnTo>
                  <a:lnTo>
                    <a:pt x="5" y="119"/>
                  </a:lnTo>
                  <a:lnTo>
                    <a:pt x="5" y="117"/>
                  </a:lnTo>
                  <a:lnTo>
                    <a:pt x="5" y="115"/>
                  </a:lnTo>
                  <a:lnTo>
                    <a:pt x="5" y="114"/>
                  </a:lnTo>
                  <a:lnTo>
                    <a:pt x="3" y="112"/>
                  </a:lnTo>
                  <a:lnTo>
                    <a:pt x="3" y="110"/>
                  </a:lnTo>
                  <a:lnTo>
                    <a:pt x="3" y="108"/>
                  </a:lnTo>
                  <a:lnTo>
                    <a:pt x="2" y="107"/>
                  </a:lnTo>
                  <a:lnTo>
                    <a:pt x="2" y="105"/>
                  </a:lnTo>
                  <a:lnTo>
                    <a:pt x="2" y="103"/>
                  </a:lnTo>
                  <a:lnTo>
                    <a:pt x="2" y="102"/>
                  </a:lnTo>
                  <a:lnTo>
                    <a:pt x="2" y="100"/>
                  </a:lnTo>
                  <a:lnTo>
                    <a:pt x="2" y="98"/>
                  </a:lnTo>
                  <a:lnTo>
                    <a:pt x="0" y="96"/>
                  </a:lnTo>
                  <a:lnTo>
                    <a:pt x="0" y="95"/>
                  </a:lnTo>
                  <a:lnTo>
                    <a:pt x="0" y="93"/>
                  </a:lnTo>
                  <a:lnTo>
                    <a:pt x="0" y="91"/>
                  </a:lnTo>
                  <a:lnTo>
                    <a:pt x="0" y="90"/>
                  </a:lnTo>
                  <a:lnTo>
                    <a:pt x="0" y="88"/>
                  </a:lnTo>
                  <a:lnTo>
                    <a:pt x="0" y="86"/>
                  </a:lnTo>
                  <a:lnTo>
                    <a:pt x="2" y="84"/>
                  </a:lnTo>
                  <a:lnTo>
                    <a:pt x="2" y="83"/>
                  </a:lnTo>
                  <a:lnTo>
                    <a:pt x="2" y="81"/>
                  </a:lnTo>
                  <a:lnTo>
                    <a:pt x="2" y="79"/>
                  </a:lnTo>
                  <a:lnTo>
                    <a:pt x="3" y="78"/>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2" name="Freeform 133"/>
            <p:cNvSpPr>
              <a:spLocks/>
            </p:cNvSpPr>
            <p:nvPr/>
          </p:nvSpPr>
          <p:spPr bwMode="auto">
            <a:xfrm>
              <a:off x="399" y="869"/>
              <a:ext cx="213" cy="224"/>
            </a:xfrm>
            <a:custGeom>
              <a:avLst/>
              <a:gdLst>
                <a:gd name="T0" fmla="*/ 29 w 213"/>
                <a:gd name="T1" fmla="*/ 40 h 224"/>
                <a:gd name="T2" fmla="*/ 45 w 213"/>
                <a:gd name="T3" fmla="*/ 26 h 224"/>
                <a:gd name="T4" fmla="*/ 57 w 213"/>
                <a:gd name="T5" fmla="*/ 19 h 224"/>
                <a:gd name="T6" fmla="*/ 73 w 213"/>
                <a:gd name="T7" fmla="*/ 14 h 224"/>
                <a:gd name="T8" fmla="*/ 89 w 213"/>
                <a:gd name="T9" fmla="*/ 11 h 224"/>
                <a:gd name="T10" fmla="*/ 106 w 213"/>
                <a:gd name="T11" fmla="*/ 11 h 224"/>
                <a:gd name="T12" fmla="*/ 125 w 213"/>
                <a:gd name="T13" fmla="*/ 12 h 224"/>
                <a:gd name="T14" fmla="*/ 145 w 213"/>
                <a:gd name="T15" fmla="*/ 21 h 224"/>
                <a:gd name="T16" fmla="*/ 165 w 213"/>
                <a:gd name="T17" fmla="*/ 35 h 224"/>
                <a:gd name="T18" fmla="*/ 182 w 213"/>
                <a:gd name="T19" fmla="*/ 53 h 224"/>
                <a:gd name="T20" fmla="*/ 193 w 213"/>
                <a:gd name="T21" fmla="*/ 72 h 224"/>
                <a:gd name="T22" fmla="*/ 202 w 213"/>
                <a:gd name="T23" fmla="*/ 95 h 224"/>
                <a:gd name="T24" fmla="*/ 205 w 213"/>
                <a:gd name="T25" fmla="*/ 117 h 224"/>
                <a:gd name="T26" fmla="*/ 205 w 213"/>
                <a:gd name="T27" fmla="*/ 139 h 224"/>
                <a:gd name="T28" fmla="*/ 199 w 213"/>
                <a:gd name="T29" fmla="*/ 162 h 224"/>
                <a:gd name="T30" fmla="*/ 190 w 213"/>
                <a:gd name="T31" fmla="*/ 179 h 224"/>
                <a:gd name="T32" fmla="*/ 175 w 213"/>
                <a:gd name="T33" fmla="*/ 195 h 224"/>
                <a:gd name="T34" fmla="*/ 159 w 213"/>
                <a:gd name="T35" fmla="*/ 205 h 224"/>
                <a:gd name="T36" fmla="*/ 142 w 213"/>
                <a:gd name="T37" fmla="*/ 212 h 224"/>
                <a:gd name="T38" fmla="*/ 120 w 213"/>
                <a:gd name="T39" fmla="*/ 213 h 224"/>
                <a:gd name="T40" fmla="*/ 99 w 213"/>
                <a:gd name="T41" fmla="*/ 212 h 224"/>
                <a:gd name="T42" fmla="*/ 82 w 213"/>
                <a:gd name="T43" fmla="*/ 208 h 224"/>
                <a:gd name="T44" fmla="*/ 65 w 213"/>
                <a:gd name="T45" fmla="*/ 201 h 224"/>
                <a:gd name="T46" fmla="*/ 50 w 213"/>
                <a:gd name="T47" fmla="*/ 193 h 224"/>
                <a:gd name="T48" fmla="*/ 36 w 213"/>
                <a:gd name="T49" fmla="*/ 181 h 224"/>
                <a:gd name="T50" fmla="*/ 23 w 213"/>
                <a:gd name="T51" fmla="*/ 164 h 224"/>
                <a:gd name="T52" fmla="*/ 16 w 213"/>
                <a:gd name="T53" fmla="*/ 145 h 224"/>
                <a:gd name="T54" fmla="*/ 12 w 213"/>
                <a:gd name="T55" fmla="*/ 126 h 224"/>
                <a:gd name="T56" fmla="*/ 10 w 213"/>
                <a:gd name="T57" fmla="*/ 107 h 224"/>
                <a:gd name="T58" fmla="*/ 12 w 213"/>
                <a:gd name="T59" fmla="*/ 90 h 224"/>
                <a:gd name="T60" fmla="*/ 0 w 213"/>
                <a:gd name="T61" fmla="*/ 102 h 224"/>
                <a:gd name="T62" fmla="*/ 2 w 213"/>
                <a:gd name="T63" fmla="*/ 121 h 224"/>
                <a:gd name="T64" fmla="*/ 5 w 213"/>
                <a:gd name="T65" fmla="*/ 141 h 224"/>
                <a:gd name="T66" fmla="*/ 12 w 213"/>
                <a:gd name="T67" fmla="*/ 160 h 224"/>
                <a:gd name="T68" fmla="*/ 25 w 213"/>
                <a:gd name="T69" fmla="*/ 181 h 224"/>
                <a:gd name="T70" fmla="*/ 35 w 213"/>
                <a:gd name="T71" fmla="*/ 193 h 224"/>
                <a:gd name="T72" fmla="*/ 47 w 213"/>
                <a:gd name="T73" fmla="*/ 203 h 224"/>
                <a:gd name="T74" fmla="*/ 63 w 213"/>
                <a:gd name="T75" fmla="*/ 212 h 224"/>
                <a:gd name="T76" fmla="*/ 82 w 213"/>
                <a:gd name="T77" fmla="*/ 217 h 224"/>
                <a:gd name="T78" fmla="*/ 100 w 213"/>
                <a:gd name="T79" fmla="*/ 222 h 224"/>
                <a:gd name="T80" fmla="*/ 123 w 213"/>
                <a:gd name="T81" fmla="*/ 224 h 224"/>
                <a:gd name="T82" fmla="*/ 146 w 213"/>
                <a:gd name="T83" fmla="*/ 220 h 224"/>
                <a:gd name="T84" fmla="*/ 166 w 213"/>
                <a:gd name="T85" fmla="*/ 213 h 224"/>
                <a:gd name="T86" fmla="*/ 183 w 213"/>
                <a:gd name="T87" fmla="*/ 200 h 224"/>
                <a:gd name="T88" fmla="*/ 198 w 213"/>
                <a:gd name="T89" fmla="*/ 184 h 224"/>
                <a:gd name="T90" fmla="*/ 208 w 213"/>
                <a:gd name="T91" fmla="*/ 165 h 224"/>
                <a:gd name="T92" fmla="*/ 213 w 213"/>
                <a:gd name="T93" fmla="*/ 141 h 224"/>
                <a:gd name="T94" fmla="*/ 213 w 213"/>
                <a:gd name="T95" fmla="*/ 117 h 224"/>
                <a:gd name="T96" fmla="*/ 210 w 213"/>
                <a:gd name="T97" fmla="*/ 91 h 224"/>
                <a:gd name="T98" fmla="*/ 202 w 213"/>
                <a:gd name="T99" fmla="*/ 67 h 224"/>
                <a:gd name="T100" fmla="*/ 189 w 213"/>
                <a:gd name="T101" fmla="*/ 47 h 224"/>
                <a:gd name="T102" fmla="*/ 173 w 213"/>
                <a:gd name="T103" fmla="*/ 29 h 224"/>
                <a:gd name="T104" fmla="*/ 156 w 213"/>
                <a:gd name="T105" fmla="*/ 16 h 224"/>
                <a:gd name="T106" fmla="*/ 138 w 213"/>
                <a:gd name="T107" fmla="*/ 7 h 224"/>
                <a:gd name="T108" fmla="*/ 119 w 213"/>
                <a:gd name="T109" fmla="*/ 2 h 224"/>
                <a:gd name="T110" fmla="*/ 99 w 213"/>
                <a:gd name="T111" fmla="*/ 0 h 224"/>
                <a:gd name="T112" fmla="*/ 79 w 213"/>
                <a:gd name="T113" fmla="*/ 2 h 224"/>
                <a:gd name="T114" fmla="*/ 62 w 213"/>
                <a:gd name="T115" fmla="*/ 7 h 224"/>
                <a:gd name="T116" fmla="*/ 47 w 213"/>
                <a:gd name="T117" fmla="*/ 14 h 224"/>
                <a:gd name="T118" fmla="*/ 33 w 213"/>
                <a:gd name="T119" fmla="*/ 23 h 224"/>
                <a:gd name="T120" fmla="*/ 17 w 213"/>
                <a:gd name="T121" fmla="*/ 40 h 224"/>
                <a:gd name="T122" fmla="*/ 12 w 213"/>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24">
                  <a:moveTo>
                    <a:pt x="20" y="57"/>
                  </a:moveTo>
                  <a:lnTo>
                    <a:pt x="20" y="55"/>
                  </a:lnTo>
                  <a:lnTo>
                    <a:pt x="20" y="53"/>
                  </a:lnTo>
                  <a:lnTo>
                    <a:pt x="22" y="52"/>
                  </a:lnTo>
                  <a:lnTo>
                    <a:pt x="23" y="50"/>
                  </a:lnTo>
                  <a:lnTo>
                    <a:pt x="23" y="48"/>
                  </a:lnTo>
                  <a:lnTo>
                    <a:pt x="25" y="47"/>
                  </a:lnTo>
                  <a:lnTo>
                    <a:pt x="26" y="45"/>
                  </a:lnTo>
                  <a:lnTo>
                    <a:pt x="27" y="43"/>
                  </a:lnTo>
                  <a:lnTo>
                    <a:pt x="27" y="41"/>
                  </a:lnTo>
                  <a:lnTo>
                    <a:pt x="29" y="40"/>
                  </a:lnTo>
                  <a:lnTo>
                    <a:pt x="30" y="38"/>
                  </a:lnTo>
                  <a:lnTo>
                    <a:pt x="32" y="36"/>
                  </a:lnTo>
                  <a:lnTo>
                    <a:pt x="33" y="35"/>
                  </a:lnTo>
                  <a:lnTo>
                    <a:pt x="35" y="33"/>
                  </a:lnTo>
                  <a:lnTo>
                    <a:pt x="36" y="33"/>
                  </a:lnTo>
                  <a:lnTo>
                    <a:pt x="37" y="31"/>
                  </a:lnTo>
                  <a:lnTo>
                    <a:pt x="39" y="31"/>
                  </a:lnTo>
                  <a:lnTo>
                    <a:pt x="40" y="29"/>
                  </a:lnTo>
                  <a:lnTo>
                    <a:pt x="42" y="28"/>
                  </a:lnTo>
                  <a:lnTo>
                    <a:pt x="43" y="28"/>
                  </a:lnTo>
                  <a:lnTo>
                    <a:pt x="45" y="26"/>
                  </a:lnTo>
                  <a:lnTo>
                    <a:pt x="46" y="26"/>
                  </a:lnTo>
                  <a:lnTo>
                    <a:pt x="46" y="24"/>
                  </a:lnTo>
                  <a:lnTo>
                    <a:pt x="47" y="24"/>
                  </a:lnTo>
                  <a:lnTo>
                    <a:pt x="49" y="24"/>
                  </a:lnTo>
                  <a:lnTo>
                    <a:pt x="49" y="23"/>
                  </a:lnTo>
                  <a:lnTo>
                    <a:pt x="50" y="23"/>
                  </a:lnTo>
                  <a:lnTo>
                    <a:pt x="52" y="23"/>
                  </a:lnTo>
                  <a:lnTo>
                    <a:pt x="53" y="21"/>
                  </a:lnTo>
                  <a:lnTo>
                    <a:pt x="55" y="21"/>
                  </a:lnTo>
                  <a:lnTo>
                    <a:pt x="56" y="21"/>
                  </a:lnTo>
                  <a:lnTo>
                    <a:pt x="57" y="19"/>
                  </a:lnTo>
                  <a:lnTo>
                    <a:pt x="59" y="19"/>
                  </a:lnTo>
                  <a:lnTo>
                    <a:pt x="60" y="17"/>
                  </a:lnTo>
                  <a:lnTo>
                    <a:pt x="62" y="17"/>
                  </a:lnTo>
                  <a:lnTo>
                    <a:pt x="63" y="17"/>
                  </a:lnTo>
                  <a:lnTo>
                    <a:pt x="63" y="16"/>
                  </a:lnTo>
                  <a:lnTo>
                    <a:pt x="65" y="16"/>
                  </a:lnTo>
                  <a:lnTo>
                    <a:pt x="66" y="16"/>
                  </a:lnTo>
                  <a:lnTo>
                    <a:pt x="67" y="16"/>
                  </a:lnTo>
                  <a:lnTo>
                    <a:pt x="70" y="14"/>
                  </a:lnTo>
                  <a:lnTo>
                    <a:pt x="72" y="14"/>
                  </a:lnTo>
                  <a:lnTo>
                    <a:pt x="73" y="14"/>
                  </a:lnTo>
                  <a:lnTo>
                    <a:pt x="75" y="12"/>
                  </a:lnTo>
                  <a:lnTo>
                    <a:pt x="76" y="12"/>
                  </a:lnTo>
                  <a:lnTo>
                    <a:pt x="77" y="12"/>
                  </a:lnTo>
                  <a:lnTo>
                    <a:pt x="79" y="12"/>
                  </a:lnTo>
                  <a:lnTo>
                    <a:pt x="80" y="12"/>
                  </a:lnTo>
                  <a:lnTo>
                    <a:pt x="82" y="12"/>
                  </a:lnTo>
                  <a:lnTo>
                    <a:pt x="83" y="11"/>
                  </a:lnTo>
                  <a:lnTo>
                    <a:pt x="85" y="11"/>
                  </a:lnTo>
                  <a:lnTo>
                    <a:pt x="86" y="11"/>
                  </a:lnTo>
                  <a:lnTo>
                    <a:pt x="87" y="11"/>
                  </a:lnTo>
                  <a:lnTo>
                    <a:pt x="89" y="11"/>
                  </a:lnTo>
                  <a:lnTo>
                    <a:pt x="90" y="11"/>
                  </a:lnTo>
                  <a:lnTo>
                    <a:pt x="92" y="11"/>
                  </a:lnTo>
                  <a:lnTo>
                    <a:pt x="93" y="11"/>
                  </a:lnTo>
                  <a:lnTo>
                    <a:pt x="95" y="11"/>
                  </a:lnTo>
                  <a:lnTo>
                    <a:pt x="96" y="11"/>
                  </a:lnTo>
                  <a:lnTo>
                    <a:pt x="98" y="11"/>
                  </a:lnTo>
                  <a:lnTo>
                    <a:pt x="99" y="11"/>
                  </a:lnTo>
                  <a:lnTo>
                    <a:pt x="100" y="11"/>
                  </a:lnTo>
                  <a:lnTo>
                    <a:pt x="102" y="11"/>
                  </a:lnTo>
                  <a:lnTo>
                    <a:pt x="105" y="11"/>
                  </a:lnTo>
                  <a:lnTo>
                    <a:pt x="106" y="11"/>
                  </a:lnTo>
                  <a:lnTo>
                    <a:pt x="108" y="11"/>
                  </a:lnTo>
                  <a:lnTo>
                    <a:pt x="109" y="11"/>
                  </a:lnTo>
                  <a:lnTo>
                    <a:pt x="110" y="11"/>
                  </a:lnTo>
                  <a:lnTo>
                    <a:pt x="112" y="11"/>
                  </a:lnTo>
                  <a:lnTo>
                    <a:pt x="113" y="11"/>
                  </a:lnTo>
                  <a:lnTo>
                    <a:pt x="116" y="11"/>
                  </a:lnTo>
                  <a:lnTo>
                    <a:pt x="118" y="12"/>
                  </a:lnTo>
                  <a:lnTo>
                    <a:pt x="119" y="12"/>
                  </a:lnTo>
                  <a:lnTo>
                    <a:pt x="120" y="12"/>
                  </a:lnTo>
                  <a:lnTo>
                    <a:pt x="123" y="12"/>
                  </a:lnTo>
                  <a:lnTo>
                    <a:pt x="125" y="12"/>
                  </a:lnTo>
                  <a:lnTo>
                    <a:pt x="126" y="14"/>
                  </a:lnTo>
                  <a:lnTo>
                    <a:pt x="128" y="14"/>
                  </a:lnTo>
                  <a:lnTo>
                    <a:pt x="130" y="14"/>
                  </a:lnTo>
                  <a:lnTo>
                    <a:pt x="132" y="16"/>
                  </a:lnTo>
                  <a:lnTo>
                    <a:pt x="133" y="16"/>
                  </a:lnTo>
                  <a:lnTo>
                    <a:pt x="135" y="17"/>
                  </a:lnTo>
                  <a:lnTo>
                    <a:pt x="138" y="17"/>
                  </a:lnTo>
                  <a:lnTo>
                    <a:pt x="139" y="17"/>
                  </a:lnTo>
                  <a:lnTo>
                    <a:pt x="140" y="19"/>
                  </a:lnTo>
                  <a:lnTo>
                    <a:pt x="143" y="21"/>
                  </a:lnTo>
                  <a:lnTo>
                    <a:pt x="145" y="21"/>
                  </a:lnTo>
                  <a:lnTo>
                    <a:pt x="146" y="23"/>
                  </a:lnTo>
                  <a:lnTo>
                    <a:pt x="149" y="23"/>
                  </a:lnTo>
                  <a:lnTo>
                    <a:pt x="150" y="24"/>
                  </a:lnTo>
                  <a:lnTo>
                    <a:pt x="152" y="26"/>
                  </a:lnTo>
                  <a:lnTo>
                    <a:pt x="153" y="26"/>
                  </a:lnTo>
                  <a:lnTo>
                    <a:pt x="156" y="28"/>
                  </a:lnTo>
                  <a:lnTo>
                    <a:pt x="158" y="29"/>
                  </a:lnTo>
                  <a:lnTo>
                    <a:pt x="159" y="31"/>
                  </a:lnTo>
                  <a:lnTo>
                    <a:pt x="162" y="31"/>
                  </a:lnTo>
                  <a:lnTo>
                    <a:pt x="163" y="33"/>
                  </a:lnTo>
                  <a:lnTo>
                    <a:pt x="165" y="35"/>
                  </a:lnTo>
                  <a:lnTo>
                    <a:pt x="168" y="36"/>
                  </a:lnTo>
                  <a:lnTo>
                    <a:pt x="169" y="38"/>
                  </a:lnTo>
                  <a:lnTo>
                    <a:pt x="170" y="40"/>
                  </a:lnTo>
                  <a:lnTo>
                    <a:pt x="173" y="41"/>
                  </a:lnTo>
                  <a:lnTo>
                    <a:pt x="175" y="43"/>
                  </a:lnTo>
                  <a:lnTo>
                    <a:pt x="176" y="45"/>
                  </a:lnTo>
                  <a:lnTo>
                    <a:pt x="178" y="47"/>
                  </a:lnTo>
                  <a:lnTo>
                    <a:pt x="179" y="48"/>
                  </a:lnTo>
                  <a:lnTo>
                    <a:pt x="179" y="50"/>
                  </a:lnTo>
                  <a:lnTo>
                    <a:pt x="180" y="52"/>
                  </a:lnTo>
                  <a:lnTo>
                    <a:pt x="182" y="53"/>
                  </a:lnTo>
                  <a:lnTo>
                    <a:pt x="183" y="55"/>
                  </a:lnTo>
                  <a:lnTo>
                    <a:pt x="185" y="57"/>
                  </a:lnTo>
                  <a:lnTo>
                    <a:pt x="186" y="59"/>
                  </a:lnTo>
                  <a:lnTo>
                    <a:pt x="186" y="60"/>
                  </a:lnTo>
                  <a:lnTo>
                    <a:pt x="188" y="62"/>
                  </a:lnTo>
                  <a:lnTo>
                    <a:pt x="189" y="64"/>
                  </a:lnTo>
                  <a:lnTo>
                    <a:pt x="190" y="66"/>
                  </a:lnTo>
                  <a:lnTo>
                    <a:pt x="190" y="67"/>
                  </a:lnTo>
                  <a:lnTo>
                    <a:pt x="192" y="69"/>
                  </a:lnTo>
                  <a:lnTo>
                    <a:pt x="193" y="71"/>
                  </a:lnTo>
                  <a:lnTo>
                    <a:pt x="193" y="72"/>
                  </a:lnTo>
                  <a:lnTo>
                    <a:pt x="195" y="74"/>
                  </a:lnTo>
                  <a:lnTo>
                    <a:pt x="196" y="76"/>
                  </a:lnTo>
                  <a:lnTo>
                    <a:pt x="196" y="78"/>
                  </a:lnTo>
                  <a:lnTo>
                    <a:pt x="198" y="79"/>
                  </a:lnTo>
                  <a:lnTo>
                    <a:pt x="198" y="83"/>
                  </a:lnTo>
                  <a:lnTo>
                    <a:pt x="199" y="84"/>
                  </a:lnTo>
                  <a:lnTo>
                    <a:pt x="199" y="86"/>
                  </a:lnTo>
                  <a:lnTo>
                    <a:pt x="200" y="88"/>
                  </a:lnTo>
                  <a:lnTo>
                    <a:pt x="200" y="90"/>
                  </a:lnTo>
                  <a:lnTo>
                    <a:pt x="200" y="91"/>
                  </a:lnTo>
                  <a:lnTo>
                    <a:pt x="202" y="95"/>
                  </a:lnTo>
                  <a:lnTo>
                    <a:pt x="202" y="97"/>
                  </a:lnTo>
                  <a:lnTo>
                    <a:pt x="202" y="98"/>
                  </a:lnTo>
                  <a:lnTo>
                    <a:pt x="203" y="100"/>
                  </a:lnTo>
                  <a:lnTo>
                    <a:pt x="203" y="102"/>
                  </a:lnTo>
                  <a:lnTo>
                    <a:pt x="203" y="105"/>
                  </a:lnTo>
                  <a:lnTo>
                    <a:pt x="205" y="107"/>
                  </a:lnTo>
                  <a:lnTo>
                    <a:pt x="205" y="109"/>
                  </a:lnTo>
                  <a:lnTo>
                    <a:pt x="205" y="110"/>
                  </a:lnTo>
                  <a:lnTo>
                    <a:pt x="205" y="112"/>
                  </a:lnTo>
                  <a:lnTo>
                    <a:pt x="205" y="115"/>
                  </a:lnTo>
                  <a:lnTo>
                    <a:pt x="205" y="117"/>
                  </a:lnTo>
                  <a:lnTo>
                    <a:pt x="205" y="119"/>
                  </a:lnTo>
                  <a:lnTo>
                    <a:pt x="205" y="121"/>
                  </a:lnTo>
                  <a:lnTo>
                    <a:pt x="205" y="122"/>
                  </a:lnTo>
                  <a:lnTo>
                    <a:pt x="205" y="126"/>
                  </a:lnTo>
                  <a:lnTo>
                    <a:pt x="205" y="127"/>
                  </a:lnTo>
                  <a:lnTo>
                    <a:pt x="205" y="129"/>
                  </a:lnTo>
                  <a:lnTo>
                    <a:pt x="205" y="131"/>
                  </a:lnTo>
                  <a:lnTo>
                    <a:pt x="205" y="134"/>
                  </a:lnTo>
                  <a:lnTo>
                    <a:pt x="205" y="136"/>
                  </a:lnTo>
                  <a:lnTo>
                    <a:pt x="205" y="138"/>
                  </a:lnTo>
                  <a:lnTo>
                    <a:pt x="205" y="139"/>
                  </a:lnTo>
                  <a:lnTo>
                    <a:pt x="205" y="141"/>
                  </a:lnTo>
                  <a:lnTo>
                    <a:pt x="203" y="143"/>
                  </a:lnTo>
                  <a:lnTo>
                    <a:pt x="203" y="145"/>
                  </a:lnTo>
                  <a:lnTo>
                    <a:pt x="203" y="148"/>
                  </a:lnTo>
                  <a:lnTo>
                    <a:pt x="202" y="150"/>
                  </a:lnTo>
                  <a:lnTo>
                    <a:pt x="202" y="152"/>
                  </a:lnTo>
                  <a:lnTo>
                    <a:pt x="202" y="153"/>
                  </a:lnTo>
                  <a:lnTo>
                    <a:pt x="200" y="155"/>
                  </a:lnTo>
                  <a:lnTo>
                    <a:pt x="200" y="157"/>
                  </a:lnTo>
                  <a:lnTo>
                    <a:pt x="200" y="158"/>
                  </a:lnTo>
                  <a:lnTo>
                    <a:pt x="199" y="162"/>
                  </a:lnTo>
                  <a:lnTo>
                    <a:pt x="198" y="164"/>
                  </a:lnTo>
                  <a:lnTo>
                    <a:pt x="198" y="165"/>
                  </a:lnTo>
                  <a:lnTo>
                    <a:pt x="198" y="167"/>
                  </a:lnTo>
                  <a:lnTo>
                    <a:pt x="196" y="169"/>
                  </a:lnTo>
                  <a:lnTo>
                    <a:pt x="195" y="170"/>
                  </a:lnTo>
                  <a:lnTo>
                    <a:pt x="195" y="172"/>
                  </a:lnTo>
                  <a:lnTo>
                    <a:pt x="193" y="172"/>
                  </a:lnTo>
                  <a:lnTo>
                    <a:pt x="193" y="174"/>
                  </a:lnTo>
                  <a:lnTo>
                    <a:pt x="192" y="176"/>
                  </a:lnTo>
                  <a:lnTo>
                    <a:pt x="192" y="177"/>
                  </a:lnTo>
                  <a:lnTo>
                    <a:pt x="190" y="179"/>
                  </a:lnTo>
                  <a:lnTo>
                    <a:pt x="189" y="181"/>
                  </a:lnTo>
                  <a:lnTo>
                    <a:pt x="188" y="182"/>
                  </a:lnTo>
                  <a:lnTo>
                    <a:pt x="186" y="184"/>
                  </a:lnTo>
                  <a:lnTo>
                    <a:pt x="185" y="186"/>
                  </a:lnTo>
                  <a:lnTo>
                    <a:pt x="183" y="188"/>
                  </a:lnTo>
                  <a:lnTo>
                    <a:pt x="182" y="189"/>
                  </a:lnTo>
                  <a:lnTo>
                    <a:pt x="180" y="191"/>
                  </a:lnTo>
                  <a:lnTo>
                    <a:pt x="179" y="193"/>
                  </a:lnTo>
                  <a:lnTo>
                    <a:pt x="178" y="193"/>
                  </a:lnTo>
                  <a:lnTo>
                    <a:pt x="176" y="195"/>
                  </a:lnTo>
                  <a:lnTo>
                    <a:pt x="175" y="195"/>
                  </a:lnTo>
                  <a:lnTo>
                    <a:pt x="175" y="196"/>
                  </a:lnTo>
                  <a:lnTo>
                    <a:pt x="173" y="198"/>
                  </a:lnTo>
                  <a:lnTo>
                    <a:pt x="172" y="198"/>
                  </a:lnTo>
                  <a:lnTo>
                    <a:pt x="170" y="200"/>
                  </a:lnTo>
                  <a:lnTo>
                    <a:pt x="169" y="200"/>
                  </a:lnTo>
                  <a:lnTo>
                    <a:pt x="168" y="201"/>
                  </a:lnTo>
                  <a:lnTo>
                    <a:pt x="166" y="201"/>
                  </a:lnTo>
                  <a:lnTo>
                    <a:pt x="165" y="203"/>
                  </a:lnTo>
                  <a:lnTo>
                    <a:pt x="163" y="203"/>
                  </a:lnTo>
                  <a:lnTo>
                    <a:pt x="162" y="205"/>
                  </a:lnTo>
                  <a:lnTo>
                    <a:pt x="159" y="205"/>
                  </a:lnTo>
                  <a:lnTo>
                    <a:pt x="158" y="207"/>
                  </a:lnTo>
                  <a:lnTo>
                    <a:pt x="156" y="207"/>
                  </a:lnTo>
                  <a:lnTo>
                    <a:pt x="155" y="207"/>
                  </a:lnTo>
                  <a:lnTo>
                    <a:pt x="153" y="208"/>
                  </a:lnTo>
                  <a:lnTo>
                    <a:pt x="152" y="208"/>
                  </a:lnTo>
                  <a:lnTo>
                    <a:pt x="150" y="208"/>
                  </a:lnTo>
                  <a:lnTo>
                    <a:pt x="149" y="210"/>
                  </a:lnTo>
                  <a:lnTo>
                    <a:pt x="146" y="210"/>
                  </a:lnTo>
                  <a:lnTo>
                    <a:pt x="145" y="210"/>
                  </a:lnTo>
                  <a:lnTo>
                    <a:pt x="143" y="210"/>
                  </a:lnTo>
                  <a:lnTo>
                    <a:pt x="142" y="212"/>
                  </a:lnTo>
                  <a:lnTo>
                    <a:pt x="139" y="212"/>
                  </a:lnTo>
                  <a:lnTo>
                    <a:pt x="138" y="212"/>
                  </a:lnTo>
                  <a:lnTo>
                    <a:pt x="136" y="212"/>
                  </a:lnTo>
                  <a:lnTo>
                    <a:pt x="135" y="213"/>
                  </a:lnTo>
                  <a:lnTo>
                    <a:pt x="132" y="213"/>
                  </a:lnTo>
                  <a:lnTo>
                    <a:pt x="130" y="213"/>
                  </a:lnTo>
                  <a:lnTo>
                    <a:pt x="129" y="213"/>
                  </a:lnTo>
                  <a:lnTo>
                    <a:pt x="126" y="213"/>
                  </a:lnTo>
                  <a:lnTo>
                    <a:pt x="125" y="213"/>
                  </a:lnTo>
                  <a:lnTo>
                    <a:pt x="123" y="213"/>
                  </a:lnTo>
                  <a:lnTo>
                    <a:pt x="120" y="213"/>
                  </a:lnTo>
                  <a:lnTo>
                    <a:pt x="119" y="213"/>
                  </a:lnTo>
                  <a:lnTo>
                    <a:pt x="118" y="213"/>
                  </a:lnTo>
                  <a:lnTo>
                    <a:pt x="115" y="213"/>
                  </a:lnTo>
                  <a:lnTo>
                    <a:pt x="113" y="213"/>
                  </a:lnTo>
                  <a:lnTo>
                    <a:pt x="110" y="213"/>
                  </a:lnTo>
                  <a:lnTo>
                    <a:pt x="109" y="213"/>
                  </a:lnTo>
                  <a:lnTo>
                    <a:pt x="108" y="213"/>
                  </a:lnTo>
                  <a:lnTo>
                    <a:pt x="105" y="212"/>
                  </a:lnTo>
                  <a:lnTo>
                    <a:pt x="103" y="212"/>
                  </a:lnTo>
                  <a:lnTo>
                    <a:pt x="100" y="212"/>
                  </a:lnTo>
                  <a:lnTo>
                    <a:pt x="99" y="212"/>
                  </a:lnTo>
                  <a:lnTo>
                    <a:pt x="98" y="212"/>
                  </a:lnTo>
                  <a:lnTo>
                    <a:pt x="96" y="212"/>
                  </a:lnTo>
                  <a:lnTo>
                    <a:pt x="95" y="210"/>
                  </a:lnTo>
                  <a:lnTo>
                    <a:pt x="93" y="210"/>
                  </a:lnTo>
                  <a:lnTo>
                    <a:pt x="92" y="210"/>
                  </a:lnTo>
                  <a:lnTo>
                    <a:pt x="90" y="210"/>
                  </a:lnTo>
                  <a:lnTo>
                    <a:pt x="89" y="208"/>
                  </a:lnTo>
                  <a:lnTo>
                    <a:pt x="86" y="208"/>
                  </a:lnTo>
                  <a:lnTo>
                    <a:pt x="85" y="208"/>
                  </a:lnTo>
                  <a:lnTo>
                    <a:pt x="83" y="208"/>
                  </a:lnTo>
                  <a:lnTo>
                    <a:pt x="82" y="208"/>
                  </a:lnTo>
                  <a:lnTo>
                    <a:pt x="80" y="207"/>
                  </a:lnTo>
                  <a:lnTo>
                    <a:pt x="79" y="207"/>
                  </a:lnTo>
                  <a:lnTo>
                    <a:pt x="76" y="207"/>
                  </a:lnTo>
                  <a:lnTo>
                    <a:pt x="75" y="205"/>
                  </a:lnTo>
                  <a:lnTo>
                    <a:pt x="73" y="205"/>
                  </a:lnTo>
                  <a:lnTo>
                    <a:pt x="72" y="203"/>
                  </a:lnTo>
                  <a:lnTo>
                    <a:pt x="70" y="203"/>
                  </a:lnTo>
                  <a:lnTo>
                    <a:pt x="69" y="203"/>
                  </a:lnTo>
                  <a:lnTo>
                    <a:pt x="67" y="201"/>
                  </a:lnTo>
                  <a:lnTo>
                    <a:pt x="66" y="201"/>
                  </a:lnTo>
                  <a:lnTo>
                    <a:pt x="65" y="201"/>
                  </a:lnTo>
                  <a:lnTo>
                    <a:pt x="63" y="200"/>
                  </a:lnTo>
                  <a:lnTo>
                    <a:pt x="62" y="200"/>
                  </a:lnTo>
                  <a:lnTo>
                    <a:pt x="60" y="200"/>
                  </a:lnTo>
                  <a:lnTo>
                    <a:pt x="60" y="198"/>
                  </a:lnTo>
                  <a:lnTo>
                    <a:pt x="57" y="198"/>
                  </a:lnTo>
                  <a:lnTo>
                    <a:pt x="56" y="196"/>
                  </a:lnTo>
                  <a:lnTo>
                    <a:pt x="55" y="196"/>
                  </a:lnTo>
                  <a:lnTo>
                    <a:pt x="53" y="195"/>
                  </a:lnTo>
                  <a:lnTo>
                    <a:pt x="52" y="195"/>
                  </a:lnTo>
                  <a:lnTo>
                    <a:pt x="52" y="193"/>
                  </a:lnTo>
                  <a:lnTo>
                    <a:pt x="50" y="193"/>
                  </a:lnTo>
                  <a:lnTo>
                    <a:pt x="49" y="191"/>
                  </a:lnTo>
                  <a:lnTo>
                    <a:pt x="47" y="191"/>
                  </a:lnTo>
                  <a:lnTo>
                    <a:pt x="46" y="189"/>
                  </a:lnTo>
                  <a:lnTo>
                    <a:pt x="45" y="188"/>
                  </a:lnTo>
                  <a:lnTo>
                    <a:pt x="43" y="188"/>
                  </a:lnTo>
                  <a:lnTo>
                    <a:pt x="42" y="186"/>
                  </a:lnTo>
                  <a:lnTo>
                    <a:pt x="40" y="184"/>
                  </a:lnTo>
                  <a:lnTo>
                    <a:pt x="39" y="182"/>
                  </a:lnTo>
                  <a:lnTo>
                    <a:pt x="37" y="182"/>
                  </a:lnTo>
                  <a:lnTo>
                    <a:pt x="37" y="181"/>
                  </a:lnTo>
                  <a:lnTo>
                    <a:pt x="36" y="181"/>
                  </a:lnTo>
                  <a:lnTo>
                    <a:pt x="35" y="179"/>
                  </a:lnTo>
                  <a:lnTo>
                    <a:pt x="33" y="177"/>
                  </a:lnTo>
                  <a:lnTo>
                    <a:pt x="32" y="176"/>
                  </a:lnTo>
                  <a:lnTo>
                    <a:pt x="30" y="174"/>
                  </a:lnTo>
                  <a:lnTo>
                    <a:pt x="29" y="172"/>
                  </a:lnTo>
                  <a:lnTo>
                    <a:pt x="27" y="170"/>
                  </a:lnTo>
                  <a:lnTo>
                    <a:pt x="27" y="169"/>
                  </a:lnTo>
                  <a:lnTo>
                    <a:pt x="26" y="169"/>
                  </a:lnTo>
                  <a:lnTo>
                    <a:pt x="26" y="167"/>
                  </a:lnTo>
                  <a:lnTo>
                    <a:pt x="25" y="165"/>
                  </a:lnTo>
                  <a:lnTo>
                    <a:pt x="23" y="164"/>
                  </a:lnTo>
                  <a:lnTo>
                    <a:pt x="23" y="162"/>
                  </a:lnTo>
                  <a:lnTo>
                    <a:pt x="22" y="160"/>
                  </a:lnTo>
                  <a:lnTo>
                    <a:pt x="20" y="158"/>
                  </a:lnTo>
                  <a:lnTo>
                    <a:pt x="20" y="157"/>
                  </a:lnTo>
                  <a:lnTo>
                    <a:pt x="19" y="155"/>
                  </a:lnTo>
                  <a:lnTo>
                    <a:pt x="19" y="153"/>
                  </a:lnTo>
                  <a:lnTo>
                    <a:pt x="17" y="152"/>
                  </a:lnTo>
                  <a:lnTo>
                    <a:pt x="17" y="150"/>
                  </a:lnTo>
                  <a:lnTo>
                    <a:pt x="16" y="148"/>
                  </a:lnTo>
                  <a:lnTo>
                    <a:pt x="16" y="146"/>
                  </a:lnTo>
                  <a:lnTo>
                    <a:pt x="16" y="145"/>
                  </a:lnTo>
                  <a:lnTo>
                    <a:pt x="15" y="143"/>
                  </a:lnTo>
                  <a:lnTo>
                    <a:pt x="15" y="141"/>
                  </a:lnTo>
                  <a:lnTo>
                    <a:pt x="15" y="139"/>
                  </a:lnTo>
                  <a:lnTo>
                    <a:pt x="13" y="138"/>
                  </a:lnTo>
                  <a:lnTo>
                    <a:pt x="13" y="136"/>
                  </a:lnTo>
                  <a:lnTo>
                    <a:pt x="13" y="134"/>
                  </a:lnTo>
                  <a:lnTo>
                    <a:pt x="12" y="133"/>
                  </a:lnTo>
                  <a:lnTo>
                    <a:pt x="12" y="131"/>
                  </a:lnTo>
                  <a:lnTo>
                    <a:pt x="12" y="129"/>
                  </a:lnTo>
                  <a:lnTo>
                    <a:pt x="12" y="127"/>
                  </a:lnTo>
                  <a:lnTo>
                    <a:pt x="12" y="126"/>
                  </a:lnTo>
                  <a:lnTo>
                    <a:pt x="10" y="124"/>
                  </a:lnTo>
                  <a:lnTo>
                    <a:pt x="10" y="122"/>
                  </a:lnTo>
                  <a:lnTo>
                    <a:pt x="10" y="121"/>
                  </a:lnTo>
                  <a:lnTo>
                    <a:pt x="10" y="119"/>
                  </a:lnTo>
                  <a:lnTo>
                    <a:pt x="10" y="117"/>
                  </a:lnTo>
                  <a:lnTo>
                    <a:pt x="10" y="115"/>
                  </a:lnTo>
                  <a:lnTo>
                    <a:pt x="10" y="114"/>
                  </a:lnTo>
                  <a:lnTo>
                    <a:pt x="10" y="112"/>
                  </a:lnTo>
                  <a:lnTo>
                    <a:pt x="10" y="110"/>
                  </a:lnTo>
                  <a:lnTo>
                    <a:pt x="10" y="109"/>
                  </a:lnTo>
                  <a:lnTo>
                    <a:pt x="10" y="107"/>
                  </a:lnTo>
                  <a:lnTo>
                    <a:pt x="10" y="105"/>
                  </a:lnTo>
                  <a:lnTo>
                    <a:pt x="10" y="103"/>
                  </a:lnTo>
                  <a:lnTo>
                    <a:pt x="10" y="102"/>
                  </a:lnTo>
                  <a:lnTo>
                    <a:pt x="10" y="100"/>
                  </a:lnTo>
                  <a:lnTo>
                    <a:pt x="10" y="98"/>
                  </a:lnTo>
                  <a:lnTo>
                    <a:pt x="10" y="97"/>
                  </a:lnTo>
                  <a:lnTo>
                    <a:pt x="10" y="95"/>
                  </a:lnTo>
                  <a:lnTo>
                    <a:pt x="10" y="93"/>
                  </a:lnTo>
                  <a:lnTo>
                    <a:pt x="10" y="91"/>
                  </a:lnTo>
                  <a:lnTo>
                    <a:pt x="10" y="90"/>
                  </a:lnTo>
                  <a:lnTo>
                    <a:pt x="12" y="90"/>
                  </a:lnTo>
                  <a:lnTo>
                    <a:pt x="3" y="86"/>
                  </a:lnTo>
                  <a:lnTo>
                    <a:pt x="2" y="86"/>
                  </a:lnTo>
                  <a:lnTo>
                    <a:pt x="2" y="88"/>
                  </a:lnTo>
                  <a:lnTo>
                    <a:pt x="2" y="90"/>
                  </a:lnTo>
                  <a:lnTo>
                    <a:pt x="2" y="91"/>
                  </a:lnTo>
                  <a:lnTo>
                    <a:pt x="2" y="93"/>
                  </a:lnTo>
                  <a:lnTo>
                    <a:pt x="2" y="95"/>
                  </a:lnTo>
                  <a:lnTo>
                    <a:pt x="2" y="97"/>
                  </a:lnTo>
                  <a:lnTo>
                    <a:pt x="2" y="98"/>
                  </a:lnTo>
                  <a:lnTo>
                    <a:pt x="2" y="100"/>
                  </a:lnTo>
                  <a:lnTo>
                    <a:pt x="0" y="102"/>
                  </a:lnTo>
                  <a:lnTo>
                    <a:pt x="0" y="103"/>
                  </a:lnTo>
                  <a:lnTo>
                    <a:pt x="0" y="105"/>
                  </a:lnTo>
                  <a:lnTo>
                    <a:pt x="0" y="107"/>
                  </a:lnTo>
                  <a:lnTo>
                    <a:pt x="0" y="109"/>
                  </a:lnTo>
                  <a:lnTo>
                    <a:pt x="0" y="110"/>
                  </a:lnTo>
                  <a:lnTo>
                    <a:pt x="0" y="112"/>
                  </a:lnTo>
                  <a:lnTo>
                    <a:pt x="2" y="114"/>
                  </a:lnTo>
                  <a:lnTo>
                    <a:pt x="2" y="115"/>
                  </a:lnTo>
                  <a:lnTo>
                    <a:pt x="2" y="117"/>
                  </a:lnTo>
                  <a:lnTo>
                    <a:pt x="2" y="119"/>
                  </a:lnTo>
                  <a:lnTo>
                    <a:pt x="2" y="121"/>
                  </a:lnTo>
                  <a:lnTo>
                    <a:pt x="2" y="122"/>
                  </a:lnTo>
                  <a:lnTo>
                    <a:pt x="2" y="124"/>
                  </a:lnTo>
                  <a:lnTo>
                    <a:pt x="2" y="126"/>
                  </a:lnTo>
                  <a:lnTo>
                    <a:pt x="2" y="127"/>
                  </a:lnTo>
                  <a:lnTo>
                    <a:pt x="3" y="129"/>
                  </a:lnTo>
                  <a:lnTo>
                    <a:pt x="3" y="131"/>
                  </a:lnTo>
                  <a:lnTo>
                    <a:pt x="3" y="133"/>
                  </a:lnTo>
                  <a:lnTo>
                    <a:pt x="3" y="134"/>
                  </a:lnTo>
                  <a:lnTo>
                    <a:pt x="5" y="136"/>
                  </a:lnTo>
                  <a:lnTo>
                    <a:pt x="5" y="139"/>
                  </a:lnTo>
                  <a:lnTo>
                    <a:pt x="5" y="141"/>
                  </a:lnTo>
                  <a:lnTo>
                    <a:pt x="6" y="143"/>
                  </a:lnTo>
                  <a:lnTo>
                    <a:pt x="6" y="145"/>
                  </a:lnTo>
                  <a:lnTo>
                    <a:pt x="6" y="146"/>
                  </a:lnTo>
                  <a:lnTo>
                    <a:pt x="7" y="148"/>
                  </a:lnTo>
                  <a:lnTo>
                    <a:pt x="7" y="150"/>
                  </a:lnTo>
                  <a:lnTo>
                    <a:pt x="9" y="152"/>
                  </a:lnTo>
                  <a:lnTo>
                    <a:pt x="9" y="153"/>
                  </a:lnTo>
                  <a:lnTo>
                    <a:pt x="9" y="155"/>
                  </a:lnTo>
                  <a:lnTo>
                    <a:pt x="10" y="157"/>
                  </a:lnTo>
                  <a:lnTo>
                    <a:pt x="12" y="158"/>
                  </a:lnTo>
                  <a:lnTo>
                    <a:pt x="12" y="160"/>
                  </a:lnTo>
                  <a:lnTo>
                    <a:pt x="13" y="164"/>
                  </a:lnTo>
                  <a:lnTo>
                    <a:pt x="13" y="165"/>
                  </a:lnTo>
                  <a:lnTo>
                    <a:pt x="15" y="167"/>
                  </a:lnTo>
                  <a:lnTo>
                    <a:pt x="16" y="169"/>
                  </a:lnTo>
                  <a:lnTo>
                    <a:pt x="17" y="170"/>
                  </a:lnTo>
                  <a:lnTo>
                    <a:pt x="17" y="172"/>
                  </a:lnTo>
                  <a:lnTo>
                    <a:pt x="19" y="174"/>
                  </a:lnTo>
                  <a:lnTo>
                    <a:pt x="20" y="176"/>
                  </a:lnTo>
                  <a:lnTo>
                    <a:pt x="22" y="177"/>
                  </a:lnTo>
                  <a:lnTo>
                    <a:pt x="23" y="179"/>
                  </a:lnTo>
                  <a:lnTo>
                    <a:pt x="25" y="181"/>
                  </a:lnTo>
                  <a:lnTo>
                    <a:pt x="25" y="182"/>
                  </a:lnTo>
                  <a:lnTo>
                    <a:pt x="26" y="182"/>
                  </a:lnTo>
                  <a:lnTo>
                    <a:pt x="27" y="184"/>
                  </a:lnTo>
                  <a:lnTo>
                    <a:pt x="27" y="186"/>
                  </a:lnTo>
                  <a:lnTo>
                    <a:pt x="29" y="186"/>
                  </a:lnTo>
                  <a:lnTo>
                    <a:pt x="30" y="188"/>
                  </a:lnTo>
                  <a:lnTo>
                    <a:pt x="30" y="189"/>
                  </a:lnTo>
                  <a:lnTo>
                    <a:pt x="32" y="189"/>
                  </a:lnTo>
                  <a:lnTo>
                    <a:pt x="33" y="191"/>
                  </a:lnTo>
                  <a:lnTo>
                    <a:pt x="35" y="191"/>
                  </a:lnTo>
                  <a:lnTo>
                    <a:pt x="35" y="193"/>
                  </a:lnTo>
                  <a:lnTo>
                    <a:pt x="36" y="193"/>
                  </a:lnTo>
                  <a:lnTo>
                    <a:pt x="37" y="195"/>
                  </a:lnTo>
                  <a:lnTo>
                    <a:pt x="37" y="196"/>
                  </a:lnTo>
                  <a:lnTo>
                    <a:pt x="39" y="196"/>
                  </a:lnTo>
                  <a:lnTo>
                    <a:pt x="40" y="198"/>
                  </a:lnTo>
                  <a:lnTo>
                    <a:pt x="42" y="198"/>
                  </a:lnTo>
                  <a:lnTo>
                    <a:pt x="43" y="200"/>
                  </a:lnTo>
                  <a:lnTo>
                    <a:pt x="45" y="200"/>
                  </a:lnTo>
                  <a:lnTo>
                    <a:pt x="45" y="201"/>
                  </a:lnTo>
                  <a:lnTo>
                    <a:pt x="46" y="201"/>
                  </a:lnTo>
                  <a:lnTo>
                    <a:pt x="47" y="203"/>
                  </a:lnTo>
                  <a:lnTo>
                    <a:pt x="49" y="203"/>
                  </a:lnTo>
                  <a:lnTo>
                    <a:pt x="50" y="205"/>
                  </a:lnTo>
                  <a:lnTo>
                    <a:pt x="52" y="205"/>
                  </a:lnTo>
                  <a:lnTo>
                    <a:pt x="53" y="207"/>
                  </a:lnTo>
                  <a:lnTo>
                    <a:pt x="55" y="207"/>
                  </a:lnTo>
                  <a:lnTo>
                    <a:pt x="56" y="208"/>
                  </a:lnTo>
                  <a:lnTo>
                    <a:pt x="57" y="208"/>
                  </a:lnTo>
                  <a:lnTo>
                    <a:pt x="59" y="208"/>
                  </a:lnTo>
                  <a:lnTo>
                    <a:pt x="60" y="210"/>
                  </a:lnTo>
                  <a:lnTo>
                    <a:pt x="62" y="210"/>
                  </a:lnTo>
                  <a:lnTo>
                    <a:pt x="63" y="212"/>
                  </a:lnTo>
                  <a:lnTo>
                    <a:pt x="65" y="212"/>
                  </a:lnTo>
                  <a:lnTo>
                    <a:pt x="66" y="212"/>
                  </a:lnTo>
                  <a:lnTo>
                    <a:pt x="67" y="213"/>
                  </a:lnTo>
                  <a:lnTo>
                    <a:pt x="69" y="213"/>
                  </a:lnTo>
                  <a:lnTo>
                    <a:pt x="70" y="213"/>
                  </a:lnTo>
                  <a:lnTo>
                    <a:pt x="72" y="215"/>
                  </a:lnTo>
                  <a:lnTo>
                    <a:pt x="73" y="215"/>
                  </a:lnTo>
                  <a:lnTo>
                    <a:pt x="75" y="215"/>
                  </a:lnTo>
                  <a:lnTo>
                    <a:pt x="76" y="215"/>
                  </a:lnTo>
                  <a:lnTo>
                    <a:pt x="79" y="217"/>
                  </a:lnTo>
                  <a:lnTo>
                    <a:pt x="82" y="217"/>
                  </a:lnTo>
                  <a:lnTo>
                    <a:pt x="83" y="219"/>
                  </a:lnTo>
                  <a:lnTo>
                    <a:pt x="85" y="219"/>
                  </a:lnTo>
                  <a:lnTo>
                    <a:pt x="86" y="219"/>
                  </a:lnTo>
                  <a:lnTo>
                    <a:pt x="87" y="219"/>
                  </a:lnTo>
                  <a:lnTo>
                    <a:pt x="89" y="219"/>
                  </a:lnTo>
                  <a:lnTo>
                    <a:pt x="92" y="220"/>
                  </a:lnTo>
                  <a:lnTo>
                    <a:pt x="93" y="220"/>
                  </a:lnTo>
                  <a:lnTo>
                    <a:pt x="95" y="220"/>
                  </a:lnTo>
                  <a:lnTo>
                    <a:pt x="96" y="220"/>
                  </a:lnTo>
                  <a:lnTo>
                    <a:pt x="98" y="220"/>
                  </a:lnTo>
                  <a:lnTo>
                    <a:pt x="100" y="222"/>
                  </a:lnTo>
                  <a:lnTo>
                    <a:pt x="102" y="222"/>
                  </a:lnTo>
                  <a:lnTo>
                    <a:pt x="105" y="222"/>
                  </a:lnTo>
                  <a:lnTo>
                    <a:pt x="106" y="222"/>
                  </a:lnTo>
                  <a:lnTo>
                    <a:pt x="109" y="222"/>
                  </a:lnTo>
                  <a:lnTo>
                    <a:pt x="110" y="222"/>
                  </a:lnTo>
                  <a:lnTo>
                    <a:pt x="113" y="222"/>
                  </a:lnTo>
                  <a:lnTo>
                    <a:pt x="115" y="224"/>
                  </a:lnTo>
                  <a:lnTo>
                    <a:pt x="118" y="224"/>
                  </a:lnTo>
                  <a:lnTo>
                    <a:pt x="119" y="224"/>
                  </a:lnTo>
                  <a:lnTo>
                    <a:pt x="122" y="224"/>
                  </a:lnTo>
                  <a:lnTo>
                    <a:pt x="123" y="224"/>
                  </a:lnTo>
                  <a:lnTo>
                    <a:pt x="126" y="222"/>
                  </a:lnTo>
                  <a:lnTo>
                    <a:pt x="128" y="222"/>
                  </a:lnTo>
                  <a:lnTo>
                    <a:pt x="130" y="222"/>
                  </a:lnTo>
                  <a:lnTo>
                    <a:pt x="132" y="222"/>
                  </a:lnTo>
                  <a:lnTo>
                    <a:pt x="135" y="222"/>
                  </a:lnTo>
                  <a:lnTo>
                    <a:pt x="136" y="222"/>
                  </a:lnTo>
                  <a:lnTo>
                    <a:pt x="139" y="222"/>
                  </a:lnTo>
                  <a:lnTo>
                    <a:pt x="140" y="222"/>
                  </a:lnTo>
                  <a:lnTo>
                    <a:pt x="142" y="220"/>
                  </a:lnTo>
                  <a:lnTo>
                    <a:pt x="145" y="220"/>
                  </a:lnTo>
                  <a:lnTo>
                    <a:pt x="146" y="220"/>
                  </a:lnTo>
                  <a:lnTo>
                    <a:pt x="148" y="220"/>
                  </a:lnTo>
                  <a:lnTo>
                    <a:pt x="150" y="219"/>
                  </a:lnTo>
                  <a:lnTo>
                    <a:pt x="152" y="219"/>
                  </a:lnTo>
                  <a:lnTo>
                    <a:pt x="153" y="219"/>
                  </a:lnTo>
                  <a:lnTo>
                    <a:pt x="155" y="217"/>
                  </a:lnTo>
                  <a:lnTo>
                    <a:pt x="158" y="217"/>
                  </a:lnTo>
                  <a:lnTo>
                    <a:pt x="159" y="215"/>
                  </a:lnTo>
                  <a:lnTo>
                    <a:pt x="160" y="215"/>
                  </a:lnTo>
                  <a:lnTo>
                    <a:pt x="162" y="215"/>
                  </a:lnTo>
                  <a:lnTo>
                    <a:pt x="165" y="213"/>
                  </a:lnTo>
                  <a:lnTo>
                    <a:pt x="166" y="213"/>
                  </a:lnTo>
                  <a:lnTo>
                    <a:pt x="168" y="212"/>
                  </a:lnTo>
                  <a:lnTo>
                    <a:pt x="169" y="212"/>
                  </a:lnTo>
                  <a:lnTo>
                    <a:pt x="170" y="210"/>
                  </a:lnTo>
                  <a:lnTo>
                    <a:pt x="172" y="210"/>
                  </a:lnTo>
                  <a:lnTo>
                    <a:pt x="173" y="208"/>
                  </a:lnTo>
                  <a:lnTo>
                    <a:pt x="175" y="207"/>
                  </a:lnTo>
                  <a:lnTo>
                    <a:pt x="176" y="207"/>
                  </a:lnTo>
                  <a:lnTo>
                    <a:pt x="179" y="205"/>
                  </a:lnTo>
                  <a:lnTo>
                    <a:pt x="180" y="203"/>
                  </a:lnTo>
                  <a:lnTo>
                    <a:pt x="182" y="201"/>
                  </a:lnTo>
                  <a:lnTo>
                    <a:pt x="183" y="200"/>
                  </a:lnTo>
                  <a:lnTo>
                    <a:pt x="185" y="200"/>
                  </a:lnTo>
                  <a:lnTo>
                    <a:pt x="186" y="198"/>
                  </a:lnTo>
                  <a:lnTo>
                    <a:pt x="188" y="196"/>
                  </a:lnTo>
                  <a:lnTo>
                    <a:pt x="189" y="195"/>
                  </a:lnTo>
                  <a:lnTo>
                    <a:pt x="190" y="195"/>
                  </a:lnTo>
                  <a:lnTo>
                    <a:pt x="192" y="193"/>
                  </a:lnTo>
                  <a:lnTo>
                    <a:pt x="192" y="191"/>
                  </a:lnTo>
                  <a:lnTo>
                    <a:pt x="193" y="189"/>
                  </a:lnTo>
                  <a:lnTo>
                    <a:pt x="195" y="188"/>
                  </a:lnTo>
                  <a:lnTo>
                    <a:pt x="196" y="186"/>
                  </a:lnTo>
                  <a:lnTo>
                    <a:pt x="198" y="184"/>
                  </a:lnTo>
                  <a:lnTo>
                    <a:pt x="198" y="182"/>
                  </a:lnTo>
                  <a:lnTo>
                    <a:pt x="199" y="181"/>
                  </a:lnTo>
                  <a:lnTo>
                    <a:pt x="200" y="179"/>
                  </a:lnTo>
                  <a:lnTo>
                    <a:pt x="200" y="177"/>
                  </a:lnTo>
                  <a:lnTo>
                    <a:pt x="202" y="176"/>
                  </a:lnTo>
                  <a:lnTo>
                    <a:pt x="203" y="174"/>
                  </a:lnTo>
                  <a:lnTo>
                    <a:pt x="203" y="172"/>
                  </a:lnTo>
                  <a:lnTo>
                    <a:pt x="205" y="170"/>
                  </a:lnTo>
                  <a:lnTo>
                    <a:pt x="206" y="169"/>
                  </a:lnTo>
                  <a:lnTo>
                    <a:pt x="206" y="167"/>
                  </a:lnTo>
                  <a:lnTo>
                    <a:pt x="208" y="165"/>
                  </a:lnTo>
                  <a:lnTo>
                    <a:pt x="208" y="164"/>
                  </a:lnTo>
                  <a:lnTo>
                    <a:pt x="209" y="160"/>
                  </a:lnTo>
                  <a:lnTo>
                    <a:pt x="209" y="158"/>
                  </a:lnTo>
                  <a:lnTo>
                    <a:pt x="210" y="157"/>
                  </a:lnTo>
                  <a:lnTo>
                    <a:pt x="210" y="153"/>
                  </a:lnTo>
                  <a:lnTo>
                    <a:pt x="210" y="152"/>
                  </a:lnTo>
                  <a:lnTo>
                    <a:pt x="212" y="150"/>
                  </a:lnTo>
                  <a:lnTo>
                    <a:pt x="212" y="148"/>
                  </a:lnTo>
                  <a:lnTo>
                    <a:pt x="212" y="145"/>
                  </a:lnTo>
                  <a:lnTo>
                    <a:pt x="212" y="143"/>
                  </a:lnTo>
                  <a:lnTo>
                    <a:pt x="213" y="141"/>
                  </a:lnTo>
                  <a:lnTo>
                    <a:pt x="213" y="139"/>
                  </a:lnTo>
                  <a:lnTo>
                    <a:pt x="213" y="136"/>
                  </a:lnTo>
                  <a:lnTo>
                    <a:pt x="213" y="134"/>
                  </a:lnTo>
                  <a:lnTo>
                    <a:pt x="213" y="133"/>
                  </a:lnTo>
                  <a:lnTo>
                    <a:pt x="213" y="129"/>
                  </a:lnTo>
                  <a:lnTo>
                    <a:pt x="213" y="127"/>
                  </a:lnTo>
                  <a:lnTo>
                    <a:pt x="213" y="126"/>
                  </a:lnTo>
                  <a:lnTo>
                    <a:pt x="213" y="122"/>
                  </a:lnTo>
                  <a:lnTo>
                    <a:pt x="213" y="121"/>
                  </a:lnTo>
                  <a:lnTo>
                    <a:pt x="213" y="119"/>
                  </a:lnTo>
                  <a:lnTo>
                    <a:pt x="213" y="117"/>
                  </a:lnTo>
                  <a:lnTo>
                    <a:pt x="213" y="114"/>
                  </a:lnTo>
                  <a:lnTo>
                    <a:pt x="213" y="112"/>
                  </a:lnTo>
                  <a:lnTo>
                    <a:pt x="213" y="110"/>
                  </a:lnTo>
                  <a:lnTo>
                    <a:pt x="213" y="107"/>
                  </a:lnTo>
                  <a:lnTo>
                    <a:pt x="212" y="105"/>
                  </a:lnTo>
                  <a:lnTo>
                    <a:pt x="212" y="103"/>
                  </a:lnTo>
                  <a:lnTo>
                    <a:pt x="212" y="100"/>
                  </a:lnTo>
                  <a:lnTo>
                    <a:pt x="212" y="98"/>
                  </a:lnTo>
                  <a:lnTo>
                    <a:pt x="210" y="97"/>
                  </a:lnTo>
                  <a:lnTo>
                    <a:pt x="210" y="93"/>
                  </a:lnTo>
                  <a:lnTo>
                    <a:pt x="210" y="91"/>
                  </a:lnTo>
                  <a:lnTo>
                    <a:pt x="209" y="90"/>
                  </a:lnTo>
                  <a:lnTo>
                    <a:pt x="209" y="88"/>
                  </a:lnTo>
                  <a:lnTo>
                    <a:pt x="208" y="84"/>
                  </a:lnTo>
                  <a:lnTo>
                    <a:pt x="208" y="83"/>
                  </a:lnTo>
                  <a:lnTo>
                    <a:pt x="206" y="81"/>
                  </a:lnTo>
                  <a:lnTo>
                    <a:pt x="206" y="79"/>
                  </a:lnTo>
                  <a:lnTo>
                    <a:pt x="205" y="76"/>
                  </a:lnTo>
                  <a:lnTo>
                    <a:pt x="205" y="74"/>
                  </a:lnTo>
                  <a:lnTo>
                    <a:pt x="203" y="72"/>
                  </a:lnTo>
                  <a:lnTo>
                    <a:pt x="202" y="71"/>
                  </a:lnTo>
                  <a:lnTo>
                    <a:pt x="202" y="67"/>
                  </a:lnTo>
                  <a:lnTo>
                    <a:pt x="200" y="66"/>
                  </a:lnTo>
                  <a:lnTo>
                    <a:pt x="200" y="64"/>
                  </a:lnTo>
                  <a:lnTo>
                    <a:pt x="199" y="62"/>
                  </a:lnTo>
                  <a:lnTo>
                    <a:pt x="198" y="60"/>
                  </a:lnTo>
                  <a:lnTo>
                    <a:pt x="196" y="57"/>
                  </a:lnTo>
                  <a:lnTo>
                    <a:pt x="195" y="55"/>
                  </a:lnTo>
                  <a:lnTo>
                    <a:pt x="193" y="53"/>
                  </a:lnTo>
                  <a:lnTo>
                    <a:pt x="192" y="52"/>
                  </a:lnTo>
                  <a:lnTo>
                    <a:pt x="192" y="50"/>
                  </a:lnTo>
                  <a:lnTo>
                    <a:pt x="190" y="48"/>
                  </a:lnTo>
                  <a:lnTo>
                    <a:pt x="189" y="47"/>
                  </a:lnTo>
                  <a:lnTo>
                    <a:pt x="188" y="45"/>
                  </a:lnTo>
                  <a:lnTo>
                    <a:pt x="186" y="43"/>
                  </a:lnTo>
                  <a:lnTo>
                    <a:pt x="185" y="41"/>
                  </a:lnTo>
                  <a:lnTo>
                    <a:pt x="183" y="40"/>
                  </a:lnTo>
                  <a:lnTo>
                    <a:pt x="182" y="38"/>
                  </a:lnTo>
                  <a:lnTo>
                    <a:pt x="180" y="36"/>
                  </a:lnTo>
                  <a:lnTo>
                    <a:pt x="179" y="35"/>
                  </a:lnTo>
                  <a:lnTo>
                    <a:pt x="178" y="33"/>
                  </a:lnTo>
                  <a:lnTo>
                    <a:pt x="176" y="31"/>
                  </a:lnTo>
                  <a:lnTo>
                    <a:pt x="175" y="31"/>
                  </a:lnTo>
                  <a:lnTo>
                    <a:pt x="173" y="29"/>
                  </a:lnTo>
                  <a:lnTo>
                    <a:pt x="172" y="28"/>
                  </a:lnTo>
                  <a:lnTo>
                    <a:pt x="170" y="26"/>
                  </a:lnTo>
                  <a:lnTo>
                    <a:pt x="169" y="26"/>
                  </a:lnTo>
                  <a:lnTo>
                    <a:pt x="168" y="24"/>
                  </a:lnTo>
                  <a:lnTo>
                    <a:pt x="165" y="23"/>
                  </a:lnTo>
                  <a:lnTo>
                    <a:pt x="163" y="23"/>
                  </a:lnTo>
                  <a:lnTo>
                    <a:pt x="162" y="21"/>
                  </a:lnTo>
                  <a:lnTo>
                    <a:pt x="160" y="19"/>
                  </a:lnTo>
                  <a:lnTo>
                    <a:pt x="159" y="19"/>
                  </a:lnTo>
                  <a:lnTo>
                    <a:pt x="158" y="17"/>
                  </a:lnTo>
                  <a:lnTo>
                    <a:pt x="156" y="16"/>
                  </a:lnTo>
                  <a:lnTo>
                    <a:pt x="155" y="16"/>
                  </a:lnTo>
                  <a:lnTo>
                    <a:pt x="153" y="14"/>
                  </a:lnTo>
                  <a:lnTo>
                    <a:pt x="150" y="14"/>
                  </a:lnTo>
                  <a:lnTo>
                    <a:pt x="149" y="12"/>
                  </a:lnTo>
                  <a:lnTo>
                    <a:pt x="148" y="12"/>
                  </a:lnTo>
                  <a:lnTo>
                    <a:pt x="146" y="11"/>
                  </a:lnTo>
                  <a:lnTo>
                    <a:pt x="145" y="11"/>
                  </a:lnTo>
                  <a:lnTo>
                    <a:pt x="143" y="9"/>
                  </a:lnTo>
                  <a:lnTo>
                    <a:pt x="142" y="9"/>
                  </a:lnTo>
                  <a:lnTo>
                    <a:pt x="139" y="7"/>
                  </a:lnTo>
                  <a:lnTo>
                    <a:pt x="138" y="7"/>
                  </a:lnTo>
                  <a:lnTo>
                    <a:pt x="136" y="7"/>
                  </a:lnTo>
                  <a:lnTo>
                    <a:pt x="135" y="5"/>
                  </a:lnTo>
                  <a:lnTo>
                    <a:pt x="133" y="5"/>
                  </a:lnTo>
                  <a:lnTo>
                    <a:pt x="130" y="5"/>
                  </a:lnTo>
                  <a:lnTo>
                    <a:pt x="129" y="4"/>
                  </a:lnTo>
                  <a:lnTo>
                    <a:pt x="128" y="4"/>
                  </a:lnTo>
                  <a:lnTo>
                    <a:pt x="126" y="4"/>
                  </a:lnTo>
                  <a:lnTo>
                    <a:pt x="125" y="4"/>
                  </a:lnTo>
                  <a:lnTo>
                    <a:pt x="122" y="2"/>
                  </a:lnTo>
                  <a:lnTo>
                    <a:pt x="120" y="2"/>
                  </a:lnTo>
                  <a:lnTo>
                    <a:pt x="119" y="2"/>
                  </a:lnTo>
                  <a:lnTo>
                    <a:pt x="118" y="2"/>
                  </a:lnTo>
                  <a:lnTo>
                    <a:pt x="115" y="0"/>
                  </a:lnTo>
                  <a:lnTo>
                    <a:pt x="113" y="0"/>
                  </a:lnTo>
                  <a:lnTo>
                    <a:pt x="112" y="0"/>
                  </a:lnTo>
                  <a:lnTo>
                    <a:pt x="110" y="0"/>
                  </a:lnTo>
                  <a:lnTo>
                    <a:pt x="108" y="0"/>
                  </a:lnTo>
                  <a:lnTo>
                    <a:pt x="106" y="0"/>
                  </a:lnTo>
                  <a:lnTo>
                    <a:pt x="105" y="0"/>
                  </a:lnTo>
                  <a:lnTo>
                    <a:pt x="103" y="0"/>
                  </a:lnTo>
                  <a:lnTo>
                    <a:pt x="100" y="0"/>
                  </a:lnTo>
                  <a:lnTo>
                    <a:pt x="99" y="0"/>
                  </a:lnTo>
                  <a:lnTo>
                    <a:pt x="98" y="0"/>
                  </a:lnTo>
                  <a:lnTo>
                    <a:pt x="95" y="0"/>
                  </a:lnTo>
                  <a:lnTo>
                    <a:pt x="93" y="0"/>
                  </a:lnTo>
                  <a:lnTo>
                    <a:pt x="92" y="0"/>
                  </a:lnTo>
                  <a:lnTo>
                    <a:pt x="90" y="0"/>
                  </a:lnTo>
                  <a:lnTo>
                    <a:pt x="87" y="0"/>
                  </a:lnTo>
                  <a:lnTo>
                    <a:pt x="86" y="0"/>
                  </a:lnTo>
                  <a:lnTo>
                    <a:pt x="85" y="0"/>
                  </a:lnTo>
                  <a:lnTo>
                    <a:pt x="83" y="2"/>
                  </a:lnTo>
                  <a:lnTo>
                    <a:pt x="80" y="2"/>
                  </a:lnTo>
                  <a:lnTo>
                    <a:pt x="79" y="2"/>
                  </a:lnTo>
                  <a:lnTo>
                    <a:pt x="77" y="2"/>
                  </a:lnTo>
                  <a:lnTo>
                    <a:pt x="75" y="4"/>
                  </a:lnTo>
                  <a:lnTo>
                    <a:pt x="73" y="4"/>
                  </a:lnTo>
                  <a:lnTo>
                    <a:pt x="72" y="4"/>
                  </a:lnTo>
                  <a:lnTo>
                    <a:pt x="70" y="4"/>
                  </a:lnTo>
                  <a:lnTo>
                    <a:pt x="69" y="5"/>
                  </a:lnTo>
                  <a:lnTo>
                    <a:pt x="67" y="5"/>
                  </a:lnTo>
                  <a:lnTo>
                    <a:pt x="66" y="5"/>
                  </a:lnTo>
                  <a:lnTo>
                    <a:pt x="65" y="5"/>
                  </a:lnTo>
                  <a:lnTo>
                    <a:pt x="63" y="5"/>
                  </a:lnTo>
                  <a:lnTo>
                    <a:pt x="62" y="7"/>
                  </a:lnTo>
                  <a:lnTo>
                    <a:pt x="60" y="7"/>
                  </a:lnTo>
                  <a:lnTo>
                    <a:pt x="59" y="7"/>
                  </a:lnTo>
                  <a:lnTo>
                    <a:pt x="57" y="9"/>
                  </a:lnTo>
                  <a:lnTo>
                    <a:pt x="56" y="9"/>
                  </a:lnTo>
                  <a:lnTo>
                    <a:pt x="55" y="9"/>
                  </a:lnTo>
                  <a:lnTo>
                    <a:pt x="55" y="11"/>
                  </a:lnTo>
                  <a:lnTo>
                    <a:pt x="53" y="11"/>
                  </a:lnTo>
                  <a:lnTo>
                    <a:pt x="52" y="11"/>
                  </a:lnTo>
                  <a:lnTo>
                    <a:pt x="50" y="12"/>
                  </a:lnTo>
                  <a:lnTo>
                    <a:pt x="49" y="12"/>
                  </a:lnTo>
                  <a:lnTo>
                    <a:pt x="47" y="14"/>
                  </a:lnTo>
                  <a:lnTo>
                    <a:pt x="46" y="14"/>
                  </a:lnTo>
                  <a:lnTo>
                    <a:pt x="45" y="14"/>
                  </a:lnTo>
                  <a:lnTo>
                    <a:pt x="43" y="16"/>
                  </a:lnTo>
                  <a:lnTo>
                    <a:pt x="42" y="17"/>
                  </a:lnTo>
                  <a:lnTo>
                    <a:pt x="40" y="17"/>
                  </a:lnTo>
                  <a:lnTo>
                    <a:pt x="39" y="17"/>
                  </a:lnTo>
                  <a:lnTo>
                    <a:pt x="39" y="19"/>
                  </a:lnTo>
                  <a:lnTo>
                    <a:pt x="37" y="19"/>
                  </a:lnTo>
                  <a:lnTo>
                    <a:pt x="36" y="21"/>
                  </a:lnTo>
                  <a:lnTo>
                    <a:pt x="35" y="23"/>
                  </a:lnTo>
                  <a:lnTo>
                    <a:pt x="33" y="23"/>
                  </a:lnTo>
                  <a:lnTo>
                    <a:pt x="32" y="24"/>
                  </a:lnTo>
                  <a:lnTo>
                    <a:pt x="30" y="26"/>
                  </a:lnTo>
                  <a:lnTo>
                    <a:pt x="29" y="26"/>
                  </a:lnTo>
                  <a:lnTo>
                    <a:pt x="29" y="28"/>
                  </a:lnTo>
                  <a:lnTo>
                    <a:pt x="27" y="28"/>
                  </a:lnTo>
                  <a:lnTo>
                    <a:pt x="26" y="31"/>
                  </a:lnTo>
                  <a:lnTo>
                    <a:pt x="23" y="31"/>
                  </a:lnTo>
                  <a:lnTo>
                    <a:pt x="22" y="35"/>
                  </a:lnTo>
                  <a:lnTo>
                    <a:pt x="20" y="36"/>
                  </a:lnTo>
                  <a:lnTo>
                    <a:pt x="19" y="38"/>
                  </a:lnTo>
                  <a:lnTo>
                    <a:pt x="17" y="40"/>
                  </a:lnTo>
                  <a:lnTo>
                    <a:pt x="17" y="41"/>
                  </a:lnTo>
                  <a:lnTo>
                    <a:pt x="16" y="41"/>
                  </a:lnTo>
                  <a:lnTo>
                    <a:pt x="16" y="43"/>
                  </a:lnTo>
                  <a:lnTo>
                    <a:pt x="16" y="45"/>
                  </a:lnTo>
                  <a:lnTo>
                    <a:pt x="15" y="45"/>
                  </a:lnTo>
                  <a:lnTo>
                    <a:pt x="15" y="47"/>
                  </a:lnTo>
                  <a:lnTo>
                    <a:pt x="13" y="47"/>
                  </a:lnTo>
                  <a:lnTo>
                    <a:pt x="13" y="48"/>
                  </a:lnTo>
                  <a:lnTo>
                    <a:pt x="13" y="50"/>
                  </a:lnTo>
                  <a:lnTo>
                    <a:pt x="12" y="52"/>
                  </a:lnTo>
                  <a:lnTo>
                    <a:pt x="12" y="53"/>
                  </a:lnTo>
                  <a:lnTo>
                    <a:pt x="20" y="5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3" name="Freeform 134"/>
            <p:cNvSpPr>
              <a:spLocks/>
            </p:cNvSpPr>
            <p:nvPr/>
          </p:nvSpPr>
          <p:spPr bwMode="auto">
            <a:xfrm>
              <a:off x="542" y="772"/>
              <a:ext cx="67" cy="125"/>
            </a:xfrm>
            <a:custGeom>
              <a:avLst/>
              <a:gdLst>
                <a:gd name="T0" fmla="*/ 57 w 67"/>
                <a:gd name="T1" fmla="*/ 3 h 125"/>
                <a:gd name="T2" fmla="*/ 53 w 67"/>
                <a:gd name="T3" fmla="*/ 10 h 125"/>
                <a:gd name="T4" fmla="*/ 50 w 67"/>
                <a:gd name="T5" fmla="*/ 17 h 125"/>
                <a:gd name="T6" fmla="*/ 44 w 67"/>
                <a:gd name="T7" fmla="*/ 25 h 125"/>
                <a:gd name="T8" fmla="*/ 40 w 67"/>
                <a:gd name="T9" fmla="*/ 34 h 125"/>
                <a:gd name="T10" fmla="*/ 36 w 67"/>
                <a:gd name="T11" fmla="*/ 41 h 125"/>
                <a:gd name="T12" fmla="*/ 30 w 67"/>
                <a:gd name="T13" fmla="*/ 49 h 125"/>
                <a:gd name="T14" fmla="*/ 26 w 67"/>
                <a:gd name="T15" fmla="*/ 56 h 125"/>
                <a:gd name="T16" fmla="*/ 22 w 67"/>
                <a:gd name="T17" fmla="*/ 63 h 125"/>
                <a:gd name="T18" fmla="*/ 16 w 67"/>
                <a:gd name="T19" fmla="*/ 70 h 125"/>
                <a:gd name="T20" fmla="*/ 12 w 67"/>
                <a:gd name="T21" fmla="*/ 75 h 125"/>
                <a:gd name="T22" fmla="*/ 9 w 67"/>
                <a:gd name="T23" fmla="*/ 80 h 125"/>
                <a:gd name="T24" fmla="*/ 4 w 67"/>
                <a:gd name="T25" fmla="*/ 85 h 125"/>
                <a:gd name="T26" fmla="*/ 0 w 67"/>
                <a:gd name="T27" fmla="*/ 91 h 125"/>
                <a:gd name="T28" fmla="*/ 9 w 67"/>
                <a:gd name="T29" fmla="*/ 97 h 125"/>
                <a:gd name="T30" fmla="*/ 12 w 67"/>
                <a:gd name="T31" fmla="*/ 92 h 125"/>
                <a:gd name="T32" fmla="*/ 16 w 67"/>
                <a:gd name="T33" fmla="*/ 87 h 125"/>
                <a:gd name="T34" fmla="*/ 19 w 67"/>
                <a:gd name="T35" fmla="*/ 84 h 125"/>
                <a:gd name="T36" fmla="*/ 22 w 67"/>
                <a:gd name="T37" fmla="*/ 77 h 125"/>
                <a:gd name="T38" fmla="*/ 26 w 67"/>
                <a:gd name="T39" fmla="*/ 72 h 125"/>
                <a:gd name="T40" fmla="*/ 30 w 67"/>
                <a:gd name="T41" fmla="*/ 67 h 125"/>
                <a:gd name="T42" fmla="*/ 34 w 67"/>
                <a:gd name="T43" fmla="*/ 60 h 125"/>
                <a:gd name="T44" fmla="*/ 37 w 67"/>
                <a:gd name="T45" fmla="*/ 55 h 125"/>
                <a:gd name="T46" fmla="*/ 42 w 67"/>
                <a:gd name="T47" fmla="*/ 48 h 125"/>
                <a:gd name="T48" fmla="*/ 46 w 67"/>
                <a:gd name="T49" fmla="*/ 41 h 125"/>
                <a:gd name="T50" fmla="*/ 50 w 67"/>
                <a:gd name="T51" fmla="*/ 34 h 125"/>
                <a:gd name="T52" fmla="*/ 52 w 67"/>
                <a:gd name="T53" fmla="*/ 34 h 125"/>
                <a:gd name="T54" fmla="*/ 52 w 67"/>
                <a:gd name="T55" fmla="*/ 41 h 125"/>
                <a:gd name="T56" fmla="*/ 50 w 67"/>
                <a:gd name="T57" fmla="*/ 48 h 125"/>
                <a:gd name="T58" fmla="*/ 49 w 67"/>
                <a:gd name="T59" fmla="*/ 55 h 125"/>
                <a:gd name="T60" fmla="*/ 47 w 67"/>
                <a:gd name="T61" fmla="*/ 61 h 125"/>
                <a:gd name="T62" fmla="*/ 46 w 67"/>
                <a:gd name="T63" fmla="*/ 68 h 125"/>
                <a:gd name="T64" fmla="*/ 46 w 67"/>
                <a:gd name="T65" fmla="*/ 75 h 125"/>
                <a:gd name="T66" fmla="*/ 44 w 67"/>
                <a:gd name="T67" fmla="*/ 82 h 125"/>
                <a:gd name="T68" fmla="*/ 43 w 67"/>
                <a:gd name="T69" fmla="*/ 89 h 125"/>
                <a:gd name="T70" fmla="*/ 43 w 67"/>
                <a:gd name="T71" fmla="*/ 96 h 125"/>
                <a:gd name="T72" fmla="*/ 42 w 67"/>
                <a:gd name="T73" fmla="*/ 101 h 125"/>
                <a:gd name="T74" fmla="*/ 42 w 67"/>
                <a:gd name="T75" fmla="*/ 108 h 125"/>
                <a:gd name="T76" fmla="*/ 40 w 67"/>
                <a:gd name="T77" fmla="*/ 115 h 125"/>
                <a:gd name="T78" fmla="*/ 40 w 67"/>
                <a:gd name="T79" fmla="*/ 121 h 125"/>
                <a:gd name="T80" fmla="*/ 49 w 67"/>
                <a:gd name="T81" fmla="*/ 123 h 125"/>
                <a:gd name="T82" fmla="*/ 49 w 67"/>
                <a:gd name="T83" fmla="*/ 116 h 125"/>
                <a:gd name="T84" fmla="*/ 50 w 67"/>
                <a:gd name="T85" fmla="*/ 109 h 125"/>
                <a:gd name="T86" fmla="*/ 50 w 67"/>
                <a:gd name="T87" fmla="*/ 103 h 125"/>
                <a:gd name="T88" fmla="*/ 52 w 67"/>
                <a:gd name="T89" fmla="*/ 96 h 125"/>
                <a:gd name="T90" fmla="*/ 53 w 67"/>
                <a:gd name="T91" fmla="*/ 87 h 125"/>
                <a:gd name="T92" fmla="*/ 54 w 67"/>
                <a:gd name="T93" fmla="*/ 79 h 125"/>
                <a:gd name="T94" fmla="*/ 56 w 67"/>
                <a:gd name="T95" fmla="*/ 70 h 125"/>
                <a:gd name="T96" fmla="*/ 57 w 67"/>
                <a:gd name="T97" fmla="*/ 61 h 125"/>
                <a:gd name="T98" fmla="*/ 59 w 67"/>
                <a:gd name="T99" fmla="*/ 51 h 125"/>
                <a:gd name="T100" fmla="*/ 60 w 67"/>
                <a:gd name="T101" fmla="*/ 42 h 125"/>
                <a:gd name="T102" fmla="*/ 62 w 67"/>
                <a:gd name="T103" fmla="*/ 34 h 125"/>
                <a:gd name="T104" fmla="*/ 63 w 67"/>
                <a:gd name="T105" fmla="*/ 25 h 125"/>
                <a:gd name="T106" fmla="*/ 64 w 67"/>
                <a:gd name="T107" fmla="*/ 17 h 125"/>
                <a:gd name="T108" fmla="*/ 66 w 67"/>
                <a:gd name="T109" fmla="*/ 10 h 125"/>
                <a:gd name="T110" fmla="*/ 67 w 67"/>
                <a:gd name="T111"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125">
                  <a:moveTo>
                    <a:pt x="67" y="3"/>
                  </a:moveTo>
                  <a:lnTo>
                    <a:pt x="59" y="0"/>
                  </a:lnTo>
                  <a:lnTo>
                    <a:pt x="59" y="1"/>
                  </a:lnTo>
                  <a:lnTo>
                    <a:pt x="57" y="3"/>
                  </a:lnTo>
                  <a:lnTo>
                    <a:pt x="56" y="5"/>
                  </a:lnTo>
                  <a:lnTo>
                    <a:pt x="56" y="6"/>
                  </a:lnTo>
                  <a:lnTo>
                    <a:pt x="54" y="8"/>
                  </a:lnTo>
                  <a:lnTo>
                    <a:pt x="53" y="10"/>
                  </a:lnTo>
                  <a:lnTo>
                    <a:pt x="53" y="12"/>
                  </a:lnTo>
                  <a:lnTo>
                    <a:pt x="52" y="13"/>
                  </a:lnTo>
                  <a:lnTo>
                    <a:pt x="50" y="15"/>
                  </a:lnTo>
                  <a:lnTo>
                    <a:pt x="50" y="17"/>
                  </a:lnTo>
                  <a:lnTo>
                    <a:pt x="49" y="20"/>
                  </a:lnTo>
                  <a:lnTo>
                    <a:pt x="47" y="22"/>
                  </a:lnTo>
                  <a:lnTo>
                    <a:pt x="46" y="24"/>
                  </a:lnTo>
                  <a:lnTo>
                    <a:pt x="44" y="25"/>
                  </a:lnTo>
                  <a:lnTo>
                    <a:pt x="43" y="27"/>
                  </a:lnTo>
                  <a:lnTo>
                    <a:pt x="43" y="29"/>
                  </a:lnTo>
                  <a:lnTo>
                    <a:pt x="42" y="30"/>
                  </a:lnTo>
                  <a:lnTo>
                    <a:pt x="40" y="34"/>
                  </a:lnTo>
                  <a:lnTo>
                    <a:pt x="39" y="36"/>
                  </a:lnTo>
                  <a:lnTo>
                    <a:pt x="37" y="37"/>
                  </a:lnTo>
                  <a:lnTo>
                    <a:pt x="37" y="39"/>
                  </a:lnTo>
                  <a:lnTo>
                    <a:pt x="36" y="41"/>
                  </a:lnTo>
                  <a:lnTo>
                    <a:pt x="34" y="42"/>
                  </a:lnTo>
                  <a:lnTo>
                    <a:pt x="33" y="46"/>
                  </a:lnTo>
                  <a:lnTo>
                    <a:pt x="32" y="46"/>
                  </a:lnTo>
                  <a:lnTo>
                    <a:pt x="30" y="49"/>
                  </a:lnTo>
                  <a:lnTo>
                    <a:pt x="29" y="51"/>
                  </a:lnTo>
                  <a:lnTo>
                    <a:pt x="29" y="53"/>
                  </a:lnTo>
                  <a:lnTo>
                    <a:pt x="27" y="55"/>
                  </a:lnTo>
                  <a:lnTo>
                    <a:pt x="26" y="56"/>
                  </a:lnTo>
                  <a:lnTo>
                    <a:pt x="24" y="58"/>
                  </a:lnTo>
                  <a:lnTo>
                    <a:pt x="23" y="60"/>
                  </a:lnTo>
                  <a:lnTo>
                    <a:pt x="22" y="61"/>
                  </a:lnTo>
                  <a:lnTo>
                    <a:pt x="22" y="63"/>
                  </a:lnTo>
                  <a:lnTo>
                    <a:pt x="20" y="65"/>
                  </a:lnTo>
                  <a:lnTo>
                    <a:pt x="19" y="67"/>
                  </a:lnTo>
                  <a:lnTo>
                    <a:pt x="17" y="68"/>
                  </a:lnTo>
                  <a:lnTo>
                    <a:pt x="16" y="70"/>
                  </a:lnTo>
                  <a:lnTo>
                    <a:pt x="16" y="72"/>
                  </a:lnTo>
                  <a:lnTo>
                    <a:pt x="14" y="73"/>
                  </a:lnTo>
                  <a:lnTo>
                    <a:pt x="13" y="73"/>
                  </a:lnTo>
                  <a:lnTo>
                    <a:pt x="12" y="75"/>
                  </a:lnTo>
                  <a:lnTo>
                    <a:pt x="12" y="77"/>
                  </a:lnTo>
                  <a:lnTo>
                    <a:pt x="10" y="79"/>
                  </a:lnTo>
                  <a:lnTo>
                    <a:pt x="9" y="79"/>
                  </a:lnTo>
                  <a:lnTo>
                    <a:pt x="9" y="80"/>
                  </a:lnTo>
                  <a:lnTo>
                    <a:pt x="7" y="82"/>
                  </a:lnTo>
                  <a:lnTo>
                    <a:pt x="7" y="84"/>
                  </a:lnTo>
                  <a:lnTo>
                    <a:pt x="6" y="84"/>
                  </a:lnTo>
                  <a:lnTo>
                    <a:pt x="4" y="85"/>
                  </a:lnTo>
                  <a:lnTo>
                    <a:pt x="4" y="87"/>
                  </a:lnTo>
                  <a:lnTo>
                    <a:pt x="3" y="89"/>
                  </a:lnTo>
                  <a:lnTo>
                    <a:pt x="2" y="91"/>
                  </a:lnTo>
                  <a:lnTo>
                    <a:pt x="0" y="91"/>
                  </a:lnTo>
                  <a:lnTo>
                    <a:pt x="0" y="92"/>
                  </a:lnTo>
                  <a:lnTo>
                    <a:pt x="7" y="99"/>
                  </a:lnTo>
                  <a:lnTo>
                    <a:pt x="7" y="97"/>
                  </a:lnTo>
                  <a:lnTo>
                    <a:pt x="9" y="97"/>
                  </a:lnTo>
                  <a:lnTo>
                    <a:pt x="9" y="96"/>
                  </a:lnTo>
                  <a:lnTo>
                    <a:pt x="10" y="96"/>
                  </a:lnTo>
                  <a:lnTo>
                    <a:pt x="10" y="94"/>
                  </a:lnTo>
                  <a:lnTo>
                    <a:pt x="12" y="92"/>
                  </a:lnTo>
                  <a:lnTo>
                    <a:pt x="13" y="91"/>
                  </a:lnTo>
                  <a:lnTo>
                    <a:pt x="14" y="89"/>
                  </a:lnTo>
                  <a:lnTo>
                    <a:pt x="14" y="87"/>
                  </a:lnTo>
                  <a:lnTo>
                    <a:pt x="16" y="87"/>
                  </a:lnTo>
                  <a:lnTo>
                    <a:pt x="16" y="85"/>
                  </a:lnTo>
                  <a:lnTo>
                    <a:pt x="17" y="85"/>
                  </a:lnTo>
                  <a:lnTo>
                    <a:pt x="17" y="84"/>
                  </a:lnTo>
                  <a:lnTo>
                    <a:pt x="19" y="84"/>
                  </a:lnTo>
                  <a:lnTo>
                    <a:pt x="19" y="82"/>
                  </a:lnTo>
                  <a:lnTo>
                    <a:pt x="20" y="80"/>
                  </a:lnTo>
                  <a:lnTo>
                    <a:pt x="22" y="79"/>
                  </a:lnTo>
                  <a:lnTo>
                    <a:pt x="22" y="77"/>
                  </a:lnTo>
                  <a:lnTo>
                    <a:pt x="23" y="77"/>
                  </a:lnTo>
                  <a:lnTo>
                    <a:pt x="24" y="75"/>
                  </a:lnTo>
                  <a:lnTo>
                    <a:pt x="24" y="73"/>
                  </a:lnTo>
                  <a:lnTo>
                    <a:pt x="26" y="72"/>
                  </a:lnTo>
                  <a:lnTo>
                    <a:pt x="27" y="70"/>
                  </a:lnTo>
                  <a:lnTo>
                    <a:pt x="29" y="68"/>
                  </a:lnTo>
                  <a:lnTo>
                    <a:pt x="29" y="67"/>
                  </a:lnTo>
                  <a:lnTo>
                    <a:pt x="30" y="67"/>
                  </a:lnTo>
                  <a:lnTo>
                    <a:pt x="32" y="65"/>
                  </a:lnTo>
                  <a:lnTo>
                    <a:pt x="32" y="63"/>
                  </a:lnTo>
                  <a:lnTo>
                    <a:pt x="33" y="61"/>
                  </a:lnTo>
                  <a:lnTo>
                    <a:pt x="34" y="60"/>
                  </a:lnTo>
                  <a:lnTo>
                    <a:pt x="34" y="58"/>
                  </a:lnTo>
                  <a:lnTo>
                    <a:pt x="36" y="56"/>
                  </a:lnTo>
                  <a:lnTo>
                    <a:pt x="37" y="56"/>
                  </a:lnTo>
                  <a:lnTo>
                    <a:pt x="37" y="55"/>
                  </a:lnTo>
                  <a:lnTo>
                    <a:pt x="39" y="53"/>
                  </a:lnTo>
                  <a:lnTo>
                    <a:pt x="40" y="51"/>
                  </a:lnTo>
                  <a:lnTo>
                    <a:pt x="40" y="49"/>
                  </a:lnTo>
                  <a:lnTo>
                    <a:pt x="42" y="48"/>
                  </a:lnTo>
                  <a:lnTo>
                    <a:pt x="43" y="46"/>
                  </a:lnTo>
                  <a:lnTo>
                    <a:pt x="44" y="44"/>
                  </a:lnTo>
                  <a:lnTo>
                    <a:pt x="46" y="42"/>
                  </a:lnTo>
                  <a:lnTo>
                    <a:pt x="46" y="41"/>
                  </a:lnTo>
                  <a:lnTo>
                    <a:pt x="47" y="39"/>
                  </a:lnTo>
                  <a:lnTo>
                    <a:pt x="49" y="37"/>
                  </a:lnTo>
                  <a:lnTo>
                    <a:pt x="49" y="36"/>
                  </a:lnTo>
                  <a:lnTo>
                    <a:pt x="50" y="34"/>
                  </a:lnTo>
                  <a:lnTo>
                    <a:pt x="52" y="32"/>
                  </a:lnTo>
                  <a:lnTo>
                    <a:pt x="53" y="30"/>
                  </a:lnTo>
                  <a:lnTo>
                    <a:pt x="53" y="32"/>
                  </a:lnTo>
                  <a:lnTo>
                    <a:pt x="52" y="34"/>
                  </a:lnTo>
                  <a:lnTo>
                    <a:pt x="52" y="36"/>
                  </a:lnTo>
                  <a:lnTo>
                    <a:pt x="52" y="37"/>
                  </a:lnTo>
                  <a:lnTo>
                    <a:pt x="52" y="39"/>
                  </a:lnTo>
                  <a:lnTo>
                    <a:pt x="52" y="41"/>
                  </a:lnTo>
                  <a:lnTo>
                    <a:pt x="52" y="42"/>
                  </a:lnTo>
                  <a:lnTo>
                    <a:pt x="50" y="44"/>
                  </a:lnTo>
                  <a:lnTo>
                    <a:pt x="50" y="46"/>
                  </a:lnTo>
                  <a:lnTo>
                    <a:pt x="50" y="48"/>
                  </a:lnTo>
                  <a:lnTo>
                    <a:pt x="50" y="49"/>
                  </a:lnTo>
                  <a:lnTo>
                    <a:pt x="49" y="51"/>
                  </a:lnTo>
                  <a:lnTo>
                    <a:pt x="49" y="53"/>
                  </a:lnTo>
                  <a:lnTo>
                    <a:pt x="49" y="55"/>
                  </a:lnTo>
                  <a:lnTo>
                    <a:pt x="49" y="56"/>
                  </a:lnTo>
                  <a:lnTo>
                    <a:pt x="47" y="58"/>
                  </a:lnTo>
                  <a:lnTo>
                    <a:pt x="47" y="60"/>
                  </a:lnTo>
                  <a:lnTo>
                    <a:pt x="47" y="61"/>
                  </a:lnTo>
                  <a:lnTo>
                    <a:pt x="47" y="63"/>
                  </a:lnTo>
                  <a:lnTo>
                    <a:pt x="47" y="65"/>
                  </a:lnTo>
                  <a:lnTo>
                    <a:pt x="46" y="67"/>
                  </a:lnTo>
                  <a:lnTo>
                    <a:pt x="46" y="68"/>
                  </a:lnTo>
                  <a:lnTo>
                    <a:pt x="46" y="70"/>
                  </a:lnTo>
                  <a:lnTo>
                    <a:pt x="46" y="72"/>
                  </a:lnTo>
                  <a:lnTo>
                    <a:pt x="46" y="73"/>
                  </a:lnTo>
                  <a:lnTo>
                    <a:pt x="46" y="75"/>
                  </a:lnTo>
                  <a:lnTo>
                    <a:pt x="44" y="77"/>
                  </a:lnTo>
                  <a:lnTo>
                    <a:pt x="44" y="79"/>
                  </a:lnTo>
                  <a:lnTo>
                    <a:pt x="44" y="80"/>
                  </a:lnTo>
                  <a:lnTo>
                    <a:pt x="44" y="82"/>
                  </a:lnTo>
                  <a:lnTo>
                    <a:pt x="44" y="84"/>
                  </a:lnTo>
                  <a:lnTo>
                    <a:pt x="43" y="85"/>
                  </a:lnTo>
                  <a:lnTo>
                    <a:pt x="43" y="87"/>
                  </a:lnTo>
                  <a:lnTo>
                    <a:pt x="43" y="89"/>
                  </a:lnTo>
                  <a:lnTo>
                    <a:pt x="43" y="91"/>
                  </a:lnTo>
                  <a:lnTo>
                    <a:pt x="43" y="92"/>
                  </a:lnTo>
                  <a:lnTo>
                    <a:pt x="43" y="94"/>
                  </a:lnTo>
                  <a:lnTo>
                    <a:pt x="43" y="96"/>
                  </a:lnTo>
                  <a:lnTo>
                    <a:pt x="43" y="97"/>
                  </a:lnTo>
                  <a:lnTo>
                    <a:pt x="42" y="97"/>
                  </a:lnTo>
                  <a:lnTo>
                    <a:pt x="42" y="99"/>
                  </a:lnTo>
                  <a:lnTo>
                    <a:pt x="42" y="101"/>
                  </a:lnTo>
                  <a:lnTo>
                    <a:pt x="42" y="103"/>
                  </a:lnTo>
                  <a:lnTo>
                    <a:pt x="42" y="104"/>
                  </a:lnTo>
                  <a:lnTo>
                    <a:pt x="42" y="106"/>
                  </a:lnTo>
                  <a:lnTo>
                    <a:pt x="42" y="108"/>
                  </a:lnTo>
                  <a:lnTo>
                    <a:pt x="40" y="109"/>
                  </a:lnTo>
                  <a:lnTo>
                    <a:pt x="40" y="111"/>
                  </a:lnTo>
                  <a:lnTo>
                    <a:pt x="40" y="113"/>
                  </a:lnTo>
                  <a:lnTo>
                    <a:pt x="40" y="115"/>
                  </a:lnTo>
                  <a:lnTo>
                    <a:pt x="40" y="116"/>
                  </a:lnTo>
                  <a:lnTo>
                    <a:pt x="40" y="118"/>
                  </a:lnTo>
                  <a:lnTo>
                    <a:pt x="40" y="120"/>
                  </a:lnTo>
                  <a:lnTo>
                    <a:pt x="40" y="121"/>
                  </a:lnTo>
                  <a:lnTo>
                    <a:pt x="40" y="123"/>
                  </a:lnTo>
                  <a:lnTo>
                    <a:pt x="40" y="125"/>
                  </a:lnTo>
                  <a:lnTo>
                    <a:pt x="49" y="125"/>
                  </a:lnTo>
                  <a:lnTo>
                    <a:pt x="49" y="123"/>
                  </a:lnTo>
                  <a:lnTo>
                    <a:pt x="49" y="121"/>
                  </a:lnTo>
                  <a:lnTo>
                    <a:pt x="49" y="120"/>
                  </a:lnTo>
                  <a:lnTo>
                    <a:pt x="49" y="118"/>
                  </a:lnTo>
                  <a:lnTo>
                    <a:pt x="49" y="116"/>
                  </a:lnTo>
                  <a:lnTo>
                    <a:pt x="49" y="115"/>
                  </a:lnTo>
                  <a:lnTo>
                    <a:pt x="49" y="113"/>
                  </a:lnTo>
                  <a:lnTo>
                    <a:pt x="50" y="111"/>
                  </a:lnTo>
                  <a:lnTo>
                    <a:pt x="50" y="109"/>
                  </a:lnTo>
                  <a:lnTo>
                    <a:pt x="50" y="108"/>
                  </a:lnTo>
                  <a:lnTo>
                    <a:pt x="50" y="106"/>
                  </a:lnTo>
                  <a:lnTo>
                    <a:pt x="50" y="104"/>
                  </a:lnTo>
                  <a:lnTo>
                    <a:pt x="50" y="103"/>
                  </a:lnTo>
                  <a:lnTo>
                    <a:pt x="50" y="101"/>
                  </a:lnTo>
                  <a:lnTo>
                    <a:pt x="52" y="99"/>
                  </a:lnTo>
                  <a:lnTo>
                    <a:pt x="52" y="97"/>
                  </a:lnTo>
                  <a:lnTo>
                    <a:pt x="52" y="96"/>
                  </a:lnTo>
                  <a:lnTo>
                    <a:pt x="52" y="92"/>
                  </a:lnTo>
                  <a:lnTo>
                    <a:pt x="52" y="91"/>
                  </a:lnTo>
                  <a:lnTo>
                    <a:pt x="52" y="89"/>
                  </a:lnTo>
                  <a:lnTo>
                    <a:pt x="53" y="87"/>
                  </a:lnTo>
                  <a:lnTo>
                    <a:pt x="53" y="85"/>
                  </a:lnTo>
                  <a:lnTo>
                    <a:pt x="53" y="84"/>
                  </a:lnTo>
                  <a:lnTo>
                    <a:pt x="53" y="80"/>
                  </a:lnTo>
                  <a:lnTo>
                    <a:pt x="54" y="79"/>
                  </a:lnTo>
                  <a:lnTo>
                    <a:pt x="54" y="77"/>
                  </a:lnTo>
                  <a:lnTo>
                    <a:pt x="54" y="75"/>
                  </a:lnTo>
                  <a:lnTo>
                    <a:pt x="54" y="72"/>
                  </a:lnTo>
                  <a:lnTo>
                    <a:pt x="56" y="70"/>
                  </a:lnTo>
                  <a:lnTo>
                    <a:pt x="56" y="68"/>
                  </a:lnTo>
                  <a:lnTo>
                    <a:pt x="56" y="65"/>
                  </a:lnTo>
                  <a:lnTo>
                    <a:pt x="56" y="63"/>
                  </a:lnTo>
                  <a:lnTo>
                    <a:pt x="57" y="61"/>
                  </a:lnTo>
                  <a:lnTo>
                    <a:pt x="57" y="58"/>
                  </a:lnTo>
                  <a:lnTo>
                    <a:pt x="57" y="56"/>
                  </a:lnTo>
                  <a:lnTo>
                    <a:pt x="57" y="55"/>
                  </a:lnTo>
                  <a:lnTo>
                    <a:pt x="59" y="51"/>
                  </a:lnTo>
                  <a:lnTo>
                    <a:pt x="59" y="49"/>
                  </a:lnTo>
                  <a:lnTo>
                    <a:pt x="59" y="48"/>
                  </a:lnTo>
                  <a:lnTo>
                    <a:pt x="59" y="44"/>
                  </a:lnTo>
                  <a:lnTo>
                    <a:pt x="60" y="42"/>
                  </a:lnTo>
                  <a:lnTo>
                    <a:pt x="60" y="41"/>
                  </a:lnTo>
                  <a:lnTo>
                    <a:pt x="60" y="37"/>
                  </a:lnTo>
                  <a:lnTo>
                    <a:pt x="62" y="36"/>
                  </a:lnTo>
                  <a:lnTo>
                    <a:pt x="62" y="34"/>
                  </a:lnTo>
                  <a:lnTo>
                    <a:pt x="62" y="32"/>
                  </a:lnTo>
                  <a:lnTo>
                    <a:pt x="62" y="29"/>
                  </a:lnTo>
                  <a:lnTo>
                    <a:pt x="63" y="27"/>
                  </a:lnTo>
                  <a:lnTo>
                    <a:pt x="63" y="25"/>
                  </a:lnTo>
                  <a:lnTo>
                    <a:pt x="63" y="24"/>
                  </a:lnTo>
                  <a:lnTo>
                    <a:pt x="64" y="20"/>
                  </a:lnTo>
                  <a:lnTo>
                    <a:pt x="64" y="18"/>
                  </a:lnTo>
                  <a:lnTo>
                    <a:pt x="64" y="17"/>
                  </a:lnTo>
                  <a:lnTo>
                    <a:pt x="64" y="15"/>
                  </a:lnTo>
                  <a:lnTo>
                    <a:pt x="66" y="13"/>
                  </a:lnTo>
                  <a:lnTo>
                    <a:pt x="66" y="12"/>
                  </a:lnTo>
                  <a:lnTo>
                    <a:pt x="66" y="10"/>
                  </a:lnTo>
                  <a:lnTo>
                    <a:pt x="66" y="8"/>
                  </a:lnTo>
                  <a:lnTo>
                    <a:pt x="67" y="6"/>
                  </a:lnTo>
                  <a:lnTo>
                    <a:pt x="67" y="5"/>
                  </a:lnTo>
                  <a:lnTo>
                    <a:pt x="67" y="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4" name="Freeform 135"/>
            <p:cNvSpPr>
              <a:spLocks/>
            </p:cNvSpPr>
            <p:nvPr/>
          </p:nvSpPr>
          <p:spPr bwMode="auto">
            <a:xfrm>
              <a:off x="609" y="892"/>
              <a:ext cx="106" cy="69"/>
            </a:xfrm>
            <a:custGeom>
              <a:avLst/>
              <a:gdLst>
                <a:gd name="T0" fmla="*/ 85 w 106"/>
                <a:gd name="T1" fmla="*/ 9 h 69"/>
                <a:gd name="T2" fmla="*/ 78 w 106"/>
                <a:gd name="T3" fmla="*/ 10 h 69"/>
                <a:gd name="T4" fmla="*/ 71 w 106"/>
                <a:gd name="T5" fmla="*/ 12 h 69"/>
                <a:gd name="T6" fmla="*/ 62 w 106"/>
                <a:gd name="T7" fmla="*/ 14 h 69"/>
                <a:gd name="T8" fmla="*/ 55 w 106"/>
                <a:gd name="T9" fmla="*/ 15 h 69"/>
                <a:gd name="T10" fmla="*/ 48 w 106"/>
                <a:gd name="T11" fmla="*/ 15 h 69"/>
                <a:gd name="T12" fmla="*/ 40 w 106"/>
                <a:gd name="T13" fmla="*/ 17 h 69"/>
                <a:gd name="T14" fmla="*/ 33 w 106"/>
                <a:gd name="T15" fmla="*/ 17 h 69"/>
                <a:gd name="T16" fmla="*/ 26 w 106"/>
                <a:gd name="T17" fmla="*/ 19 h 69"/>
                <a:gd name="T18" fmla="*/ 20 w 106"/>
                <a:gd name="T19" fmla="*/ 19 h 69"/>
                <a:gd name="T20" fmla="*/ 15 w 106"/>
                <a:gd name="T21" fmla="*/ 19 h 69"/>
                <a:gd name="T22" fmla="*/ 9 w 106"/>
                <a:gd name="T23" fmla="*/ 21 h 69"/>
                <a:gd name="T24" fmla="*/ 2 w 106"/>
                <a:gd name="T25" fmla="*/ 21 h 69"/>
                <a:gd name="T26" fmla="*/ 3 w 106"/>
                <a:gd name="T27" fmla="*/ 31 h 69"/>
                <a:gd name="T28" fmla="*/ 9 w 106"/>
                <a:gd name="T29" fmla="*/ 29 h 69"/>
                <a:gd name="T30" fmla="*/ 15 w 106"/>
                <a:gd name="T31" fmla="*/ 29 h 69"/>
                <a:gd name="T32" fmla="*/ 20 w 106"/>
                <a:gd name="T33" fmla="*/ 29 h 69"/>
                <a:gd name="T34" fmla="*/ 26 w 106"/>
                <a:gd name="T35" fmla="*/ 29 h 69"/>
                <a:gd name="T36" fmla="*/ 32 w 106"/>
                <a:gd name="T37" fmla="*/ 27 h 69"/>
                <a:gd name="T38" fmla="*/ 38 w 106"/>
                <a:gd name="T39" fmla="*/ 27 h 69"/>
                <a:gd name="T40" fmla="*/ 45 w 106"/>
                <a:gd name="T41" fmla="*/ 26 h 69"/>
                <a:gd name="T42" fmla="*/ 50 w 106"/>
                <a:gd name="T43" fmla="*/ 26 h 69"/>
                <a:gd name="T44" fmla="*/ 58 w 106"/>
                <a:gd name="T45" fmla="*/ 24 h 69"/>
                <a:gd name="T46" fmla="*/ 63 w 106"/>
                <a:gd name="T47" fmla="*/ 24 h 69"/>
                <a:gd name="T48" fmla="*/ 71 w 106"/>
                <a:gd name="T49" fmla="*/ 22 h 69"/>
                <a:gd name="T50" fmla="*/ 73 w 106"/>
                <a:gd name="T51" fmla="*/ 22 h 69"/>
                <a:gd name="T52" fmla="*/ 68 w 106"/>
                <a:gd name="T53" fmla="*/ 27 h 69"/>
                <a:gd name="T54" fmla="*/ 62 w 106"/>
                <a:gd name="T55" fmla="*/ 33 h 69"/>
                <a:gd name="T56" fmla="*/ 58 w 106"/>
                <a:gd name="T57" fmla="*/ 36 h 69"/>
                <a:gd name="T58" fmla="*/ 53 w 106"/>
                <a:gd name="T59" fmla="*/ 38 h 69"/>
                <a:gd name="T60" fmla="*/ 49 w 106"/>
                <a:gd name="T61" fmla="*/ 41 h 69"/>
                <a:gd name="T62" fmla="*/ 43 w 106"/>
                <a:gd name="T63" fmla="*/ 45 h 69"/>
                <a:gd name="T64" fmla="*/ 40 w 106"/>
                <a:gd name="T65" fmla="*/ 48 h 69"/>
                <a:gd name="T66" fmla="*/ 35 w 106"/>
                <a:gd name="T67" fmla="*/ 50 h 69"/>
                <a:gd name="T68" fmla="*/ 29 w 106"/>
                <a:gd name="T69" fmla="*/ 53 h 69"/>
                <a:gd name="T70" fmla="*/ 25 w 106"/>
                <a:gd name="T71" fmla="*/ 55 h 69"/>
                <a:gd name="T72" fmla="*/ 20 w 106"/>
                <a:gd name="T73" fmla="*/ 57 h 69"/>
                <a:gd name="T74" fmla="*/ 15 w 106"/>
                <a:gd name="T75" fmla="*/ 58 h 69"/>
                <a:gd name="T76" fmla="*/ 22 w 106"/>
                <a:gd name="T77" fmla="*/ 67 h 69"/>
                <a:gd name="T78" fmla="*/ 29 w 106"/>
                <a:gd name="T79" fmla="*/ 64 h 69"/>
                <a:gd name="T80" fmla="*/ 36 w 106"/>
                <a:gd name="T81" fmla="*/ 60 h 69"/>
                <a:gd name="T82" fmla="*/ 42 w 106"/>
                <a:gd name="T83" fmla="*/ 57 h 69"/>
                <a:gd name="T84" fmla="*/ 49 w 106"/>
                <a:gd name="T85" fmla="*/ 53 h 69"/>
                <a:gd name="T86" fmla="*/ 56 w 106"/>
                <a:gd name="T87" fmla="*/ 48 h 69"/>
                <a:gd name="T88" fmla="*/ 62 w 106"/>
                <a:gd name="T89" fmla="*/ 45 h 69"/>
                <a:gd name="T90" fmla="*/ 68 w 106"/>
                <a:gd name="T91" fmla="*/ 39 h 69"/>
                <a:gd name="T92" fmla="*/ 73 w 106"/>
                <a:gd name="T93" fmla="*/ 34 h 69"/>
                <a:gd name="T94" fmla="*/ 78 w 106"/>
                <a:gd name="T95" fmla="*/ 31 h 69"/>
                <a:gd name="T96" fmla="*/ 82 w 106"/>
                <a:gd name="T97" fmla="*/ 27 h 69"/>
                <a:gd name="T98" fmla="*/ 86 w 106"/>
                <a:gd name="T99" fmla="*/ 24 h 69"/>
                <a:gd name="T100" fmla="*/ 91 w 106"/>
                <a:gd name="T101" fmla="*/ 17 h 69"/>
                <a:gd name="T102" fmla="*/ 106 w 106"/>
                <a:gd name="T10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69">
                  <a:moveTo>
                    <a:pt x="91" y="7"/>
                  </a:moveTo>
                  <a:lnTo>
                    <a:pt x="88" y="7"/>
                  </a:lnTo>
                  <a:lnTo>
                    <a:pt x="86" y="7"/>
                  </a:lnTo>
                  <a:lnTo>
                    <a:pt x="85" y="9"/>
                  </a:lnTo>
                  <a:lnTo>
                    <a:pt x="83" y="9"/>
                  </a:lnTo>
                  <a:lnTo>
                    <a:pt x="81" y="9"/>
                  </a:lnTo>
                  <a:lnTo>
                    <a:pt x="79" y="10"/>
                  </a:lnTo>
                  <a:lnTo>
                    <a:pt x="78" y="10"/>
                  </a:lnTo>
                  <a:lnTo>
                    <a:pt x="76" y="10"/>
                  </a:lnTo>
                  <a:lnTo>
                    <a:pt x="73" y="10"/>
                  </a:lnTo>
                  <a:lnTo>
                    <a:pt x="72" y="12"/>
                  </a:lnTo>
                  <a:lnTo>
                    <a:pt x="71" y="12"/>
                  </a:lnTo>
                  <a:lnTo>
                    <a:pt x="68" y="12"/>
                  </a:lnTo>
                  <a:lnTo>
                    <a:pt x="66" y="12"/>
                  </a:lnTo>
                  <a:lnTo>
                    <a:pt x="65" y="14"/>
                  </a:lnTo>
                  <a:lnTo>
                    <a:pt x="62" y="14"/>
                  </a:lnTo>
                  <a:lnTo>
                    <a:pt x="60" y="14"/>
                  </a:lnTo>
                  <a:lnTo>
                    <a:pt x="59" y="14"/>
                  </a:lnTo>
                  <a:lnTo>
                    <a:pt x="58" y="15"/>
                  </a:lnTo>
                  <a:lnTo>
                    <a:pt x="55" y="15"/>
                  </a:lnTo>
                  <a:lnTo>
                    <a:pt x="53" y="15"/>
                  </a:lnTo>
                  <a:lnTo>
                    <a:pt x="52" y="15"/>
                  </a:lnTo>
                  <a:lnTo>
                    <a:pt x="49" y="15"/>
                  </a:lnTo>
                  <a:lnTo>
                    <a:pt x="48" y="15"/>
                  </a:lnTo>
                  <a:lnTo>
                    <a:pt x="46" y="17"/>
                  </a:lnTo>
                  <a:lnTo>
                    <a:pt x="43" y="17"/>
                  </a:lnTo>
                  <a:lnTo>
                    <a:pt x="42" y="17"/>
                  </a:lnTo>
                  <a:lnTo>
                    <a:pt x="40" y="17"/>
                  </a:lnTo>
                  <a:lnTo>
                    <a:pt x="39" y="17"/>
                  </a:lnTo>
                  <a:lnTo>
                    <a:pt x="36" y="17"/>
                  </a:lnTo>
                  <a:lnTo>
                    <a:pt x="35" y="17"/>
                  </a:lnTo>
                  <a:lnTo>
                    <a:pt x="33" y="17"/>
                  </a:lnTo>
                  <a:lnTo>
                    <a:pt x="32" y="19"/>
                  </a:lnTo>
                  <a:lnTo>
                    <a:pt x="30" y="19"/>
                  </a:lnTo>
                  <a:lnTo>
                    <a:pt x="29" y="19"/>
                  </a:lnTo>
                  <a:lnTo>
                    <a:pt x="26" y="19"/>
                  </a:lnTo>
                  <a:lnTo>
                    <a:pt x="25" y="19"/>
                  </a:lnTo>
                  <a:lnTo>
                    <a:pt x="23" y="19"/>
                  </a:lnTo>
                  <a:lnTo>
                    <a:pt x="22" y="19"/>
                  </a:lnTo>
                  <a:lnTo>
                    <a:pt x="20" y="19"/>
                  </a:lnTo>
                  <a:lnTo>
                    <a:pt x="19" y="19"/>
                  </a:lnTo>
                  <a:lnTo>
                    <a:pt x="17" y="19"/>
                  </a:lnTo>
                  <a:lnTo>
                    <a:pt x="16" y="19"/>
                  </a:lnTo>
                  <a:lnTo>
                    <a:pt x="15" y="19"/>
                  </a:lnTo>
                  <a:lnTo>
                    <a:pt x="13" y="19"/>
                  </a:lnTo>
                  <a:lnTo>
                    <a:pt x="12" y="19"/>
                  </a:lnTo>
                  <a:lnTo>
                    <a:pt x="10" y="19"/>
                  </a:lnTo>
                  <a:lnTo>
                    <a:pt x="9" y="21"/>
                  </a:lnTo>
                  <a:lnTo>
                    <a:pt x="7" y="21"/>
                  </a:lnTo>
                  <a:lnTo>
                    <a:pt x="6" y="21"/>
                  </a:lnTo>
                  <a:lnTo>
                    <a:pt x="3" y="21"/>
                  </a:lnTo>
                  <a:lnTo>
                    <a:pt x="2" y="21"/>
                  </a:lnTo>
                  <a:lnTo>
                    <a:pt x="0" y="21"/>
                  </a:lnTo>
                  <a:lnTo>
                    <a:pt x="0" y="31"/>
                  </a:lnTo>
                  <a:lnTo>
                    <a:pt x="2" y="31"/>
                  </a:lnTo>
                  <a:lnTo>
                    <a:pt x="3" y="31"/>
                  </a:lnTo>
                  <a:lnTo>
                    <a:pt x="5" y="31"/>
                  </a:lnTo>
                  <a:lnTo>
                    <a:pt x="6" y="31"/>
                  </a:lnTo>
                  <a:lnTo>
                    <a:pt x="9" y="31"/>
                  </a:lnTo>
                  <a:lnTo>
                    <a:pt x="9" y="29"/>
                  </a:lnTo>
                  <a:lnTo>
                    <a:pt x="10" y="29"/>
                  </a:lnTo>
                  <a:lnTo>
                    <a:pt x="12" y="29"/>
                  </a:lnTo>
                  <a:lnTo>
                    <a:pt x="13" y="29"/>
                  </a:lnTo>
                  <a:lnTo>
                    <a:pt x="15" y="29"/>
                  </a:lnTo>
                  <a:lnTo>
                    <a:pt x="16" y="29"/>
                  </a:lnTo>
                  <a:lnTo>
                    <a:pt x="17" y="29"/>
                  </a:lnTo>
                  <a:lnTo>
                    <a:pt x="19" y="29"/>
                  </a:lnTo>
                  <a:lnTo>
                    <a:pt x="20" y="29"/>
                  </a:lnTo>
                  <a:lnTo>
                    <a:pt x="22" y="29"/>
                  </a:lnTo>
                  <a:lnTo>
                    <a:pt x="23" y="29"/>
                  </a:lnTo>
                  <a:lnTo>
                    <a:pt x="25" y="29"/>
                  </a:lnTo>
                  <a:lnTo>
                    <a:pt x="26" y="29"/>
                  </a:lnTo>
                  <a:lnTo>
                    <a:pt x="28" y="29"/>
                  </a:lnTo>
                  <a:lnTo>
                    <a:pt x="29" y="27"/>
                  </a:lnTo>
                  <a:lnTo>
                    <a:pt x="30" y="27"/>
                  </a:lnTo>
                  <a:lnTo>
                    <a:pt x="32" y="27"/>
                  </a:lnTo>
                  <a:lnTo>
                    <a:pt x="33" y="27"/>
                  </a:lnTo>
                  <a:lnTo>
                    <a:pt x="35" y="27"/>
                  </a:lnTo>
                  <a:lnTo>
                    <a:pt x="36" y="27"/>
                  </a:lnTo>
                  <a:lnTo>
                    <a:pt x="38" y="27"/>
                  </a:lnTo>
                  <a:lnTo>
                    <a:pt x="39" y="27"/>
                  </a:lnTo>
                  <a:lnTo>
                    <a:pt x="40" y="27"/>
                  </a:lnTo>
                  <a:lnTo>
                    <a:pt x="43" y="27"/>
                  </a:lnTo>
                  <a:lnTo>
                    <a:pt x="45" y="26"/>
                  </a:lnTo>
                  <a:lnTo>
                    <a:pt x="46" y="26"/>
                  </a:lnTo>
                  <a:lnTo>
                    <a:pt x="48" y="26"/>
                  </a:lnTo>
                  <a:lnTo>
                    <a:pt x="49" y="26"/>
                  </a:lnTo>
                  <a:lnTo>
                    <a:pt x="50" y="26"/>
                  </a:lnTo>
                  <a:lnTo>
                    <a:pt x="52" y="26"/>
                  </a:lnTo>
                  <a:lnTo>
                    <a:pt x="53" y="26"/>
                  </a:lnTo>
                  <a:lnTo>
                    <a:pt x="55" y="24"/>
                  </a:lnTo>
                  <a:lnTo>
                    <a:pt x="58" y="24"/>
                  </a:lnTo>
                  <a:lnTo>
                    <a:pt x="59" y="24"/>
                  </a:lnTo>
                  <a:lnTo>
                    <a:pt x="60" y="24"/>
                  </a:lnTo>
                  <a:lnTo>
                    <a:pt x="62" y="24"/>
                  </a:lnTo>
                  <a:lnTo>
                    <a:pt x="63" y="24"/>
                  </a:lnTo>
                  <a:lnTo>
                    <a:pt x="65" y="22"/>
                  </a:lnTo>
                  <a:lnTo>
                    <a:pt x="66" y="22"/>
                  </a:lnTo>
                  <a:lnTo>
                    <a:pt x="69" y="22"/>
                  </a:lnTo>
                  <a:lnTo>
                    <a:pt x="71" y="22"/>
                  </a:lnTo>
                  <a:lnTo>
                    <a:pt x="72" y="22"/>
                  </a:lnTo>
                  <a:lnTo>
                    <a:pt x="73" y="21"/>
                  </a:lnTo>
                  <a:lnTo>
                    <a:pt x="75" y="21"/>
                  </a:lnTo>
                  <a:lnTo>
                    <a:pt x="73" y="22"/>
                  </a:lnTo>
                  <a:lnTo>
                    <a:pt x="72" y="24"/>
                  </a:lnTo>
                  <a:lnTo>
                    <a:pt x="71" y="24"/>
                  </a:lnTo>
                  <a:lnTo>
                    <a:pt x="69" y="26"/>
                  </a:lnTo>
                  <a:lnTo>
                    <a:pt x="68" y="27"/>
                  </a:lnTo>
                  <a:lnTo>
                    <a:pt x="66" y="29"/>
                  </a:lnTo>
                  <a:lnTo>
                    <a:pt x="65" y="31"/>
                  </a:lnTo>
                  <a:lnTo>
                    <a:pt x="63" y="31"/>
                  </a:lnTo>
                  <a:lnTo>
                    <a:pt x="62" y="33"/>
                  </a:lnTo>
                  <a:lnTo>
                    <a:pt x="60" y="33"/>
                  </a:lnTo>
                  <a:lnTo>
                    <a:pt x="60" y="34"/>
                  </a:lnTo>
                  <a:lnTo>
                    <a:pt x="59" y="34"/>
                  </a:lnTo>
                  <a:lnTo>
                    <a:pt x="58" y="36"/>
                  </a:lnTo>
                  <a:lnTo>
                    <a:pt x="56" y="36"/>
                  </a:lnTo>
                  <a:lnTo>
                    <a:pt x="56" y="38"/>
                  </a:lnTo>
                  <a:lnTo>
                    <a:pt x="55" y="38"/>
                  </a:lnTo>
                  <a:lnTo>
                    <a:pt x="53" y="38"/>
                  </a:lnTo>
                  <a:lnTo>
                    <a:pt x="53" y="39"/>
                  </a:lnTo>
                  <a:lnTo>
                    <a:pt x="52" y="39"/>
                  </a:lnTo>
                  <a:lnTo>
                    <a:pt x="50" y="41"/>
                  </a:lnTo>
                  <a:lnTo>
                    <a:pt x="49" y="41"/>
                  </a:lnTo>
                  <a:lnTo>
                    <a:pt x="48" y="43"/>
                  </a:lnTo>
                  <a:lnTo>
                    <a:pt x="46" y="45"/>
                  </a:lnTo>
                  <a:lnTo>
                    <a:pt x="45" y="45"/>
                  </a:lnTo>
                  <a:lnTo>
                    <a:pt x="43" y="45"/>
                  </a:lnTo>
                  <a:lnTo>
                    <a:pt x="43" y="46"/>
                  </a:lnTo>
                  <a:lnTo>
                    <a:pt x="42" y="46"/>
                  </a:lnTo>
                  <a:lnTo>
                    <a:pt x="40" y="46"/>
                  </a:lnTo>
                  <a:lnTo>
                    <a:pt x="40" y="48"/>
                  </a:lnTo>
                  <a:lnTo>
                    <a:pt x="39" y="48"/>
                  </a:lnTo>
                  <a:lnTo>
                    <a:pt x="38" y="48"/>
                  </a:lnTo>
                  <a:lnTo>
                    <a:pt x="36" y="50"/>
                  </a:lnTo>
                  <a:lnTo>
                    <a:pt x="35" y="50"/>
                  </a:lnTo>
                  <a:lnTo>
                    <a:pt x="33" y="52"/>
                  </a:lnTo>
                  <a:lnTo>
                    <a:pt x="32" y="52"/>
                  </a:lnTo>
                  <a:lnTo>
                    <a:pt x="30" y="53"/>
                  </a:lnTo>
                  <a:lnTo>
                    <a:pt x="29" y="53"/>
                  </a:lnTo>
                  <a:lnTo>
                    <a:pt x="28" y="53"/>
                  </a:lnTo>
                  <a:lnTo>
                    <a:pt x="28" y="55"/>
                  </a:lnTo>
                  <a:lnTo>
                    <a:pt x="26" y="55"/>
                  </a:lnTo>
                  <a:lnTo>
                    <a:pt x="25" y="55"/>
                  </a:lnTo>
                  <a:lnTo>
                    <a:pt x="23" y="55"/>
                  </a:lnTo>
                  <a:lnTo>
                    <a:pt x="23" y="57"/>
                  </a:lnTo>
                  <a:lnTo>
                    <a:pt x="22" y="57"/>
                  </a:lnTo>
                  <a:lnTo>
                    <a:pt x="20" y="57"/>
                  </a:lnTo>
                  <a:lnTo>
                    <a:pt x="19" y="57"/>
                  </a:lnTo>
                  <a:lnTo>
                    <a:pt x="17" y="58"/>
                  </a:lnTo>
                  <a:lnTo>
                    <a:pt x="16" y="58"/>
                  </a:lnTo>
                  <a:lnTo>
                    <a:pt x="15" y="58"/>
                  </a:lnTo>
                  <a:lnTo>
                    <a:pt x="16" y="69"/>
                  </a:lnTo>
                  <a:lnTo>
                    <a:pt x="17" y="67"/>
                  </a:lnTo>
                  <a:lnTo>
                    <a:pt x="19" y="67"/>
                  </a:lnTo>
                  <a:lnTo>
                    <a:pt x="22" y="67"/>
                  </a:lnTo>
                  <a:lnTo>
                    <a:pt x="23" y="65"/>
                  </a:lnTo>
                  <a:lnTo>
                    <a:pt x="25" y="65"/>
                  </a:lnTo>
                  <a:lnTo>
                    <a:pt x="26" y="65"/>
                  </a:lnTo>
                  <a:lnTo>
                    <a:pt x="29" y="64"/>
                  </a:lnTo>
                  <a:lnTo>
                    <a:pt x="30" y="64"/>
                  </a:lnTo>
                  <a:lnTo>
                    <a:pt x="32" y="62"/>
                  </a:lnTo>
                  <a:lnTo>
                    <a:pt x="33" y="62"/>
                  </a:lnTo>
                  <a:lnTo>
                    <a:pt x="36" y="60"/>
                  </a:lnTo>
                  <a:lnTo>
                    <a:pt x="38" y="60"/>
                  </a:lnTo>
                  <a:lnTo>
                    <a:pt x="39" y="58"/>
                  </a:lnTo>
                  <a:lnTo>
                    <a:pt x="40" y="58"/>
                  </a:lnTo>
                  <a:lnTo>
                    <a:pt x="42" y="57"/>
                  </a:lnTo>
                  <a:lnTo>
                    <a:pt x="45" y="57"/>
                  </a:lnTo>
                  <a:lnTo>
                    <a:pt x="46" y="55"/>
                  </a:lnTo>
                  <a:lnTo>
                    <a:pt x="48" y="55"/>
                  </a:lnTo>
                  <a:lnTo>
                    <a:pt x="49" y="53"/>
                  </a:lnTo>
                  <a:lnTo>
                    <a:pt x="50" y="52"/>
                  </a:lnTo>
                  <a:lnTo>
                    <a:pt x="52" y="52"/>
                  </a:lnTo>
                  <a:lnTo>
                    <a:pt x="55" y="50"/>
                  </a:lnTo>
                  <a:lnTo>
                    <a:pt x="56" y="48"/>
                  </a:lnTo>
                  <a:lnTo>
                    <a:pt x="58" y="48"/>
                  </a:lnTo>
                  <a:lnTo>
                    <a:pt x="59" y="46"/>
                  </a:lnTo>
                  <a:lnTo>
                    <a:pt x="60" y="45"/>
                  </a:lnTo>
                  <a:lnTo>
                    <a:pt x="62" y="45"/>
                  </a:lnTo>
                  <a:lnTo>
                    <a:pt x="63" y="43"/>
                  </a:lnTo>
                  <a:lnTo>
                    <a:pt x="65" y="43"/>
                  </a:lnTo>
                  <a:lnTo>
                    <a:pt x="66" y="41"/>
                  </a:lnTo>
                  <a:lnTo>
                    <a:pt x="68" y="39"/>
                  </a:lnTo>
                  <a:lnTo>
                    <a:pt x="69" y="39"/>
                  </a:lnTo>
                  <a:lnTo>
                    <a:pt x="71" y="38"/>
                  </a:lnTo>
                  <a:lnTo>
                    <a:pt x="72" y="36"/>
                  </a:lnTo>
                  <a:lnTo>
                    <a:pt x="73" y="34"/>
                  </a:lnTo>
                  <a:lnTo>
                    <a:pt x="75" y="34"/>
                  </a:lnTo>
                  <a:lnTo>
                    <a:pt x="75" y="33"/>
                  </a:lnTo>
                  <a:lnTo>
                    <a:pt x="76" y="33"/>
                  </a:lnTo>
                  <a:lnTo>
                    <a:pt x="78" y="31"/>
                  </a:lnTo>
                  <a:lnTo>
                    <a:pt x="79" y="29"/>
                  </a:lnTo>
                  <a:lnTo>
                    <a:pt x="81" y="29"/>
                  </a:lnTo>
                  <a:lnTo>
                    <a:pt x="81" y="27"/>
                  </a:lnTo>
                  <a:lnTo>
                    <a:pt x="82" y="27"/>
                  </a:lnTo>
                  <a:lnTo>
                    <a:pt x="83" y="26"/>
                  </a:lnTo>
                  <a:lnTo>
                    <a:pt x="83" y="24"/>
                  </a:lnTo>
                  <a:lnTo>
                    <a:pt x="85" y="24"/>
                  </a:lnTo>
                  <a:lnTo>
                    <a:pt x="86" y="24"/>
                  </a:lnTo>
                  <a:lnTo>
                    <a:pt x="86" y="22"/>
                  </a:lnTo>
                  <a:lnTo>
                    <a:pt x="88" y="21"/>
                  </a:lnTo>
                  <a:lnTo>
                    <a:pt x="89" y="19"/>
                  </a:lnTo>
                  <a:lnTo>
                    <a:pt x="91" y="17"/>
                  </a:lnTo>
                  <a:lnTo>
                    <a:pt x="92" y="17"/>
                  </a:lnTo>
                  <a:lnTo>
                    <a:pt x="93" y="15"/>
                  </a:lnTo>
                  <a:lnTo>
                    <a:pt x="95" y="15"/>
                  </a:lnTo>
                  <a:lnTo>
                    <a:pt x="106" y="0"/>
                  </a:lnTo>
                  <a:lnTo>
                    <a:pt x="91" y="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5" name="Freeform 136"/>
            <p:cNvSpPr>
              <a:spLocks/>
            </p:cNvSpPr>
            <p:nvPr/>
          </p:nvSpPr>
          <p:spPr bwMode="auto">
            <a:xfrm>
              <a:off x="625" y="981"/>
              <a:ext cx="114" cy="55"/>
            </a:xfrm>
            <a:custGeom>
              <a:avLst/>
              <a:gdLst>
                <a:gd name="T0" fmla="*/ 103 w 114"/>
                <a:gd name="T1" fmla="*/ 38 h 55"/>
                <a:gd name="T2" fmla="*/ 97 w 114"/>
                <a:gd name="T3" fmla="*/ 35 h 55"/>
                <a:gd name="T4" fmla="*/ 90 w 114"/>
                <a:gd name="T5" fmla="*/ 31 h 55"/>
                <a:gd name="T6" fmla="*/ 83 w 114"/>
                <a:gd name="T7" fmla="*/ 29 h 55"/>
                <a:gd name="T8" fmla="*/ 76 w 114"/>
                <a:gd name="T9" fmla="*/ 26 h 55"/>
                <a:gd name="T10" fmla="*/ 67 w 114"/>
                <a:gd name="T11" fmla="*/ 23 h 55"/>
                <a:gd name="T12" fmla="*/ 59 w 114"/>
                <a:gd name="T13" fmla="*/ 19 h 55"/>
                <a:gd name="T14" fmla="*/ 50 w 114"/>
                <a:gd name="T15" fmla="*/ 16 h 55"/>
                <a:gd name="T16" fmla="*/ 40 w 114"/>
                <a:gd name="T17" fmla="*/ 12 h 55"/>
                <a:gd name="T18" fmla="*/ 33 w 114"/>
                <a:gd name="T19" fmla="*/ 11 h 55"/>
                <a:gd name="T20" fmla="*/ 24 w 114"/>
                <a:gd name="T21" fmla="*/ 7 h 55"/>
                <a:gd name="T22" fmla="*/ 19 w 114"/>
                <a:gd name="T23" fmla="*/ 5 h 55"/>
                <a:gd name="T24" fmla="*/ 12 w 114"/>
                <a:gd name="T25" fmla="*/ 4 h 55"/>
                <a:gd name="T26" fmla="*/ 7 w 114"/>
                <a:gd name="T27" fmla="*/ 2 h 55"/>
                <a:gd name="T28" fmla="*/ 0 w 114"/>
                <a:gd name="T29" fmla="*/ 11 h 55"/>
                <a:gd name="T30" fmla="*/ 4 w 114"/>
                <a:gd name="T31" fmla="*/ 12 h 55"/>
                <a:gd name="T32" fmla="*/ 10 w 114"/>
                <a:gd name="T33" fmla="*/ 12 h 55"/>
                <a:gd name="T34" fmla="*/ 16 w 114"/>
                <a:gd name="T35" fmla="*/ 14 h 55"/>
                <a:gd name="T36" fmla="*/ 22 w 114"/>
                <a:gd name="T37" fmla="*/ 17 h 55"/>
                <a:gd name="T38" fmla="*/ 27 w 114"/>
                <a:gd name="T39" fmla="*/ 19 h 55"/>
                <a:gd name="T40" fmla="*/ 34 w 114"/>
                <a:gd name="T41" fmla="*/ 21 h 55"/>
                <a:gd name="T42" fmla="*/ 42 w 114"/>
                <a:gd name="T43" fmla="*/ 24 h 55"/>
                <a:gd name="T44" fmla="*/ 49 w 114"/>
                <a:gd name="T45" fmla="*/ 26 h 55"/>
                <a:gd name="T46" fmla="*/ 57 w 114"/>
                <a:gd name="T47" fmla="*/ 29 h 55"/>
                <a:gd name="T48" fmla="*/ 64 w 114"/>
                <a:gd name="T49" fmla="*/ 31 h 55"/>
                <a:gd name="T50" fmla="*/ 72 w 114"/>
                <a:gd name="T51" fmla="*/ 35 h 55"/>
                <a:gd name="T52" fmla="*/ 79 w 114"/>
                <a:gd name="T53" fmla="*/ 38 h 55"/>
                <a:gd name="T54" fmla="*/ 84 w 114"/>
                <a:gd name="T55" fmla="*/ 40 h 55"/>
                <a:gd name="T56" fmla="*/ 90 w 114"/>
                <a:gd name="T57" fmla="*/ 43 h 55"/>
                <a:gd name="T58" fmla="*/ 84 w 114"/>
                <a:gd name="T59" fmla="*/ 43 h 55"/>
                <a:gd name="T60" fmla="*/ 79 w 114"/>
                <a:gd name="T61" fmla="*/ 43 h 55"/>
                <a:gd name="T62" fmla="*/ 73 w 114"/>
                <a:gd name="T63" fmla="*/ 43 h 55"/>
                <a:gd name="T64" fmla="*/ 67 w 114"/>
                <a:gd name="T65" fmla="*/ 45 h 55"/>
                <a:gd name="T66" fmla="*/ 62 w 114"/>
                <a:gd name="T67" fmla="*/ 45 h 55"/>
                <a:gd name="T68" fmla="*/ 56 w 114"/>
                <a:gd name="T69" fmla="*/ 45 h 55"/>
                <a:gd name="T70" fmla="*/ 50 w 114"/>
                <a:gd name="T71" fmla="*/ 45 h 55"/>
                <a:gd name="T72" fmla="*/ 44 w 114"/>
                <a:gd name="T73" fmla="*/ 45 h 55"/>
                <a:gd name="T74" fmla="*/ 39 w 114"/>
                <a:gd name="T75" fmla="*/ 45 h 55"/>
                <a:gd name="T76" fmla="*/ 33 w 114"/>
                <a:gd name="T77" fmla="*/ 45 h 55"/>
                <a:gd name="T78" fmla="*/ 27 w 114"/>
                <a:gd name="T79" fmla="*/ 45 h 55"/>
                <a:gd name="T80" fmla="*/ 22 w 114"/>
                <a:gd name="T81" fmla="*/ 45 h 55"/>
                <a:gd name="T82" fmla="*/ 14 w 114"/>
                <a:gd name="T83" fmla="*/ 45 h 55"/>
                <a:gd name="T84" fmla="*/ 9 w 114"/>
                <a:gd name="T85" fmla="*/ 45 h 55"/>
                <a:gd name="T86" fmla="*/ 3 w 114"/>
                <a:gd name="T87" fmla="*/ 45 h 55"/>
                <a:gd name="T88" fmla="*/ 3 w 114"/>
                <a:gd name="T89" fmla="*/ 55 h 55"/>
                <a:gd name="T90" fmla="*/ 9 w 114"/>
                <a:gd name="T91" fmla="*/ 55 h 55"/>
                <a:gd name="T92" fmla="*/ 17 w 114"/>
                <a:gd name="T93" fmla="*/ 55 h 55"/>
                <a:gd name="T94" fmla="*/ 23 w 114"/>
                <a:gd name="T95" fmla="*/ 55 h 55"/>
                <a:gd name="T96" fmla="*/ 29 w 114"/>
                <a:gd name="T97" fmla="*/ 55 h 55"/>
                <a:gd name="T98" fmla="*/ 34 w 114"/>
                <a:gd name="T99" fmla="*/ 55 h 55"/>
                <a:gd name="T100" fmla="*/ 40 w 114"/>
                <a:gd name="T101" fmla="*/ 55 h 55"/>
                <a:gd name="T102" fmla="*/ 46 w 114"/>
                <a:gd name="T103" fmla="*/ 55 h 55"/>
                <a:gd name="T104" fmla="*/ 53 w 114"/>
                <a:gd name="T105" fmla="*/ 55 h 55"/>
                <a:gd name="T106" fmla="*/ 59 w 114"/>
                <a:gd name="T107" fmla="*/ 53 h 55"/>
                <a:gd name="T108" fmla="*/ 64 w 114"/>
                <a:gd name="T109" fmla="*/ 53 h 55"/>
                <a:gd name="T110" fmla="*/ 70 w 114"/>
                <a:gd name="T111" fmla="*/ 53 h 55"/>
                <a:gd name="T112" fmla="*/ 76 w 114"/>
                <a:gd name="T113" fmla="*/ 53 h 55"/>
                <a:gd name="T114" fmla="*/ 83 w 114"/>
                <a:gd name="T115" fmla="*/ 53 h 55"/>
                <a:gd name="T116" fmla="*/ 89 w 114"/>
                <a:gd name="T117" fmla="*/ 52 h 55"/>
                <a:gd name="T118" fmla="*/ 94 w 114"/>
                <a:gd name="T119" fmla="*/ 52 h 55"/>
                <a:gd name="T120" fmla="*/ 99 w 114"/>
                <a:gd name="T121" fmla="*/ 50 h 55"/>
                <a:gd name="T122" fmla="*/ 104 w 114"/>
                <a:gd name="T123"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 h="55">
                  <a:moveTo>
                    <a:pt x="107" y="40"/>
                  </a:moveTo>
                  <a:lnTo>
                    <a:pt x="106" y="40"/>
                  </a:lnTo>
                  <a:lnTo>
                    <a:pt x="104" y="40"/>
                  </a:lnTo>
                  <a:lnTo>
                    <a:pt x="103" y="38"/>
                  </a:lnTo>
                  <a:lnTo>
                    <a:pt x="102" y="36"/>
                  </a:lnTo>
                  <a:lnTo>
                    <a:pt x="100" y="36"/>
                  </a:lnTo>
                  <a:lnTo>
                    <a:pt x="99" y="36"/>
                  </a:lnTo>
                  <a:lnTo>
                    <a:pt x="97" y="35"/>
                  </a:lnTo>
                  <a:lnTo>
                    <a:pt x="96" y="35"/>
                  </a:lnTo>
                  <a:lnTo>
                    <a:pt x="94" y="33"/>
                  </a:lnTo>
                  <a:lnTo>
                    <a:pt x="93" y="33"/>
                  </a:lnTo>
                  <a:lnTo>
                    <a:pt x="90" y="31"/>
                  </a:lnTo>
                  <a:lnTo>
                    <a:pt x="89" y="31"/>
                  </a:lnTo>
                  <a:lnTo>
                    <a:pt x="87" y="31"/>
                  </a:lnTo>
                  <a:lnTo>
                    <a:pt x="84" y="29"/>
                  </a:lnTo>
                  <a:lnTo>
                    <a:pt x="83" y="29"/>
                  </a:lnTo>
                  <a:lnTo>
                    <a:pt x="82" y="28"/>
                  </a:lnTo>
                  <a:lnTo>
                    <a:pt x="79" y="28"/>
                  </a:lnTo>
                  <a:lnTo>
                    <a:pt x="77" y="26"/>
                  </a:lnTo>
                  <a:lnTo>
                    <a:pt x="76" y="26"/>
                  </a:lnTo>
                  <a:lnTo>
                    <a:pt x="73" y="24"/>
                  </a:lnTo>
                  <a:lnTo>
                    <a:pt x="72" y="24"/>
                  </a:lnTo>
                  <a:lnTo>
                    <a:pt x="69" y="23"/>
                  </a:lnTo>
                  <a:lnTo>
                    <a:pt x="67" y="23"/>
                  </a:lnTo>
                  <a:lnTo>
                    <a:pt x="64" y="21"/>
                  </a:lnTo>
                  <a:lnTo>
                    <a:pt x="63" y="21"/>
                  </a:lnTo>
                  <a:lnTo>
                    <a:pt x="60" y="19"/>
                  </a:lnTo>
                  <a:lnTo>
                    <a:pt x="59" y="19"/>
                  </a:lnTo>
                  <a:lnTo>
                    <a:pt x="56" y="19"/>
                  </a:lnTo>
                  <a:lnTo>
                    <a:pt x="54" y="17"/>
                  </a:lnTo>
                  <a:lnTo>
                    <a:pt x="52" y="17"/>
                  </a:lnTo>
                  <a:lnTo>
                    <a:pt x="50" y="16"/>
                  </a:lnTo>
                  <a:lnTo>
                    <a:pt x="47" y="16"/>
                  </a:lnTo>
                  <a:lnTo>
                    <a:pt x="44" y="14"/>
                  </a:lnTo>
                  <a:lnTo>
                    <a:pt x="43" y="14"/>
                  </a:lnTo>
                  <a:lnTo>
                    <a:pt x="40" y="12"/>
                  </a:lnTo>
                  <a:lnTo>
                    <a:pt x="39" y="12"/>
                  </a:lnTo>
                  <a:lnTo>
                    <a:pt x="36" y="12"/>
                  </a:lnTo>
                  <a:lnTo>
                    <a:pt x="34" y="11"/>
                  </a:lnTo>
                  <a:lnTo>
                    <a:pt x="33" y="11"/>
                  </a:lnTo>
                  <a:lnTo>
                    <a:pt x="30" y="11"/>
                  </a:lnTo>
                  <a:lnTo>
                    <a:pt x="29" y="9"/>
                  </a:lnTo>
                  <a:lnTo>
                    <a:pt x="26" y="9"/>
                  </a:lnTo>
                  <a:lnTo>
                    <a:pt x="24" y="7"/>
                  </a:lnTo>
                  <a:lnTo>
                    <a:pt x="23" y="7"/>
                  </a:lnTo>
                  <a:lnTo>
                    <a:pt x="22" y="7"/>
                  </a:lnTo>
                  <a:lnTo>
                    <a:pt x="20" y="5"/>
                  </a:lnTo>
                  <a:lnTo>
                    <a:pt x="19" y="5"/>
                  </a:lnTo>
                  <a:lnTo>
                    <a:pt x="16" y="5"/>
                  </a:lnTo>
                  <a:lnTo>
                    <a:pt x="14" y="5"/>
                  </a:lnTo>
                  <a:lnTo>
                    <a:pt x="13" y="4"/>
                  </a:lnTo>
                  <a:lnTo>
                    <a:pt x="12" y="4"/>
                  </a:lnTo>
                  <a:lnTo>
                    <a:pt x="10" y="4"/>
                  </a:lnTo>
                  <a:lnTo>
                    <a:pt x="10" y="2"/>
                  </a:lnTo>
                  <a:lnTo>
                    <a:pt x="9" y="2"/>
                  </a:lnTo>
                  <a:lnTo>
                    <a:pt x="7" y="2"/>
                  </a:lnTo>
                  <a:lnTo>
                    <a:pt x="6" y="2"/>
                  </a:lnTo>
                  <a:lnTo>
                    <a:pt x="4" y="0"/>
                  </a:lnTo>
                  <a:lnTo>
                    <a:pt x="3" y="0"/>
                  </a:lnTo>
                  <a:lnTo>
                    <a:pt x="0" y="11"/>
                  </a:lnTo>
                  <a:lnTo>
                    <a:pt x="2" y="11"/>
                  </a:lnTo>
                  <a:lnTo>
                    <a:pt x="3" y="11"/>
                  </a:lnTo>
                  <a:lnTo>
                    <a:pt x="4" y="11"/>
                  </a:lnTo>
                  <a:lnTo>
                    <a:pt x="4" y="12"/>
                  </a:lnTo>
                  <a:lnTo>
                    <a:pt x="6" y="12"/>
                  </a:lnTo>
                  <a:lnTo>
                    <a:pt x="7" y="12"/>
                  </a:lnTo>
                  <a:lnTo>
                    <a:pt x="9" y="12"/>
                  </a:lnTo>
                  <a:lnTo>
                    <a:pt x="10" y="12"/>
                  </a:lnTo>
                  <a:lnTo>
                    <a:pt x="12" y="14"/>
                  </a:lnTo>
                  <a:lnTo>
                    <a:pt x="13" y="14"/>
                  </a:lnTo>
                  <a:lnTo>
                    <a:pt x="14" y="14"/>
                  </a:lnTo>
                  <a:lnTo>
                    <a:pt x="16" y="14"/>
                  </a:lnTo>
                  <a:lnTo>
                    <a:pt x="17" y="16"/>
                  </a:lnTo>
                  <a:lnTo>
                    <a:pt x="19" y="16"/>
                  </a:lnTo>
                  <a:lnTo>
                    <a:pt x="20" y="16"/>
                  </a:lnTo>
                  <a:lnTo>
                    <a:pt x="22" y="17"/>
                  </a:lnTo>
                  <a:lnTo>
                    <a:pt x="23" y="17"/>
                  </a:lnTo>
                  <a:lnTo>
                    <a:pt x="24" y="17"/>
                  </a:lnTo>
                  <a:lnTo>
                    <a:pt x="26" y="19"/>
                  </a:lnTo>
                  <a:lnTo>
                    <a:pt x="27" y="19"/>
                  </a:lnTo>
                  <a:lnTo>
                    <a:pt x="30" y="19"/>
                  </a:lnTo>
                  <a:lnTo>
                    <a:pt x="32" y="21"/>
                  </a:lnTo>
                  <a:lnTo>
                    <a:pt x="33" y="21"/>
                  </a:lnTo>
                  <a:lnTo>
                    <a:pt x="34" y="21"/>
                  </a:lnTo>
                  <a:lnTo>
                    <a:pt x="36" y="23"/>
                  </a:lnTo>
                  <a:lnTo>
                    <a:pt x="39" y="23"/>
                  </a:lnTo>
                  <a:lnTo>
                    <a:pt x="40" y="23"/>
                  </a:lnTo>
                  <a:lnTo>
                    <a:pt x="42" y="24"/>
                  </a:lnTo>
                  <a:lnTo>
                    <a:pt x="43" y="24"/>
                  </a:lnTo>
                  <a:lnTo>
                    <a:pt x="46" y="24"/>
                  </a:lnTo>
                  <a:lnTo>
                    <a:pt x="47" y="26"/>
                  </a:lnTo>
                  <a:lnTo>
                    <a:pt x="49" y="26"/>
                  </a:lnTo>
                  <a:lnTo>
                    <a:pt x="50" y="26"/>
                  </a:lnTo>
                  <a:lnTo>
                    <a:pt x="53" y="28"/>
                  </a:lnTo>
                  <a:lnTo>
                    <a:pt x="54" y="28"/>
                  </a:lnTo>
                  <a:lnTo>
                    <a:pt x="57" y="29"/>
                  </a:lnTo>
                  <a:lnTo>
                    <a:pt x="59" y="29"/>
                  </a:lnTo>
                  <a:lnTo>
                    <a:pt x="60" y="31"/>
                  </a:lnTo>
                  <a:lnTo>
                    <a:pt x="62" y="31"/>
                  </a:lnTo>
                  <a:lnTo>
                    <a:pt x="64" y="31"/>
                  </a:lnTo>
                  <a:lnTo>
                    <a:pt x="66" y="33"/>
                  </a:lnTo>
                  <a:lnTo>
                    <a:pt x="67" y="33"/>
                  </a:lnTo>
                  <a:lnTo>
                    <a:pt x="69" y="35"/>
                  </a:lnTo>
                  <a:lnTo>
                    <a:pt x="72" y="35"/>
                  </a:lnTo>
                  <a:lnTo>
                    <a:pt x="73" y="35"/>
                  </a:lnTo>
                  <a:lnTo>
                    <a:pt x="74" y="36"/>
                  </a:lnTo>
                  <a:lnTo>
                    <a:pt x="76" y="36"/>
                  </a:lnTo>
                  <a:lnTo>
                    <a:pt x="79" y="38"/>
                  </a:lnTo>
                  <a:lnTo>
                    <a:pt x="80" y="38"/>
                  </a:lnTo>
                  <a:lnTo>
                    <a:pt x="82" y="38"/>
                  </a:lnTo>
                  <a:lnTo>
                    <a:pt x="83" y="40"/>
                  </a:lnTo>
                  <a:lnTo>
                    <a:pt x="84" y="40"/>
                  </a:lnTo>
                  <a:lnTo>
                    <a:pt x="86" y="40"/>
                  </a:lnTo>
                  <a:lnTo>
                    <a:pt x="87" y="41"/>
                  </a:lnTo>
                  <a:lnTo>
                    <a:pt x="89" y="41"/>
                  </a:lnTo>
                  <a:lnTo>
                    <a:pt x="90" y="43"/>
                  </a:lnTo>
                  <a:lnTo>
                    <a:pt x="89" y="43"/>
                  </a:lnTo>
                  <a:lnTo>
                    <a:pt x="87" y="43"/>
                  </a:lnTo>
                  <a:lnTo>
                    <a:pt x="86" y="43"/>
                  </a:lnTo>
                  <a:lnTo>
                    <a:pt x="84" y="43"/>
                  </a:lnTo>
                  <a:lnTo>
                    <a:pt x="83" y="43"/>
                  </a:lnTo>
                  <a:lnTo>
                    <a:pt x="82" y="43"/>
                  </a:lnTo>
                  <a:lnTo>
                    <a:pt x="80" y="43"/>
                  </a:lnTo>
                  <a:lnTo>
                    <a:pt x="79" y="43"/>
                  </a:lnTo>
                  <a:lnTo>
                    <a:pt x="77" y="43"/>
                  </a:lnTo>
                  <a:lnTo>
                    <a:pt x="76" y="43"/>
                  </a:lnTo>
                  <a:lnTo>
                    <a:pt x="74" y="43"/>
                  </a:lnTo>
                  <a:lnTo>
                    <a:pt x="73" y="43"/>
                  </a:lnTo>
                  <a:lnTo>
                    <a:pt x="72" y="43"/>
                  </a:lnTo>
                  <a:lnTo>
                    <a:pt x="70" y="43"/>
                  </a:lnTo>
                  <a:lnTo>
                    <a:pt x="69" y="43"/>
                  </a:lnTo>
                  <a:lnTo>
                    <a:pt x="67" y="45"/>
                  </a:lnTo>
                  <a:lnTo>
                    <a:pt x="66" y="45"/>
                  </a:lnTo>
                  <a:lnTo>
                    <a:pt x="64" y="45"/>
                  </a:lnTo>
                  <a:lnTo>
                    <a:pt x="63" y="45"/>
                  </a:lnTo>
                  <a:lnTo>
                    <a:pt x="62" y="45"/>
                  </a:lnTo>
                  <a:lnTo>
                    <a:pt x="60" y="45"/>
                  </a:lnTo>
                  <a:lnTo>
                    <a:pt x="59" y="45"/>
                  </a:lnTo>
                  <a:lnTo>
                    <a:pt x="57" y="45"/>
                  </a:lnTo>
                  <a:lnTo>
                    <a:pt x="56" y="45"/>
                  </a:lnTo>
                  <a:lnTo>
                    <a:pt x="54" y="45"/>
                  </a:lnTo>
                  <a:lnTo>
                    <a:pt x="53" y="45"/>
                  </a:lnTo>
                  <a:lnTo>
                    <a:pt x="52" y="45"/>
                  </a:lnTo>
                  <a:lnTo>
                    <a:pt x="50" y="45"/>
                  </a:lnTo>
                  <a:lnTo>
                    <a:pt x="49" y="45"/>
                  </a:lnTo>
                  <a:lnTo>
                    <a:pt x="47" y="45"/>
                  </a:lnTo>
                  <a:lnTo>
                    <a:pt x="46" y="45"/>
                  </a:lnTo>
                  <a:lnTo>
                    <a:pt x="44" y="45"/>
                  </a:lnTo>
                  <a:lnTo>
                    <a:pt x="43" y="45"/>
                  </a:lnTo>
                  <a:lnTo>
                    <a:pt x="42" y="45"/>
                  </a:lnTo>
                  <a:lnTo>
                    <a:pt x="40" y="45"/>
                  </a:lnTo>
                  <a:lnTo>
                    <a:pt x="39" y="45"/>
                  </a:lnTo>
                  <a:lnTo>
                    <a:pt x="37" y="45"/>
                  </a:lnTo>
                  <a:lnTo>
                    <a:pt x="36" y="45"/>
                  </a:lnTo>
                  <a:lnTo>
                    <a:pt x="34" y="45"/>
                  </a:lnTo>
                  <a:lnTo>
                    <a:pt x="33" y="45"/>
                  </a:lnTo>
                  <a:lnTo>
                    <a:pt x="32" y="45"/>
                  </a:lnTo>
                  <a:lnTo>
                    <a:pt x="30" y="45"/>
                  </a:lnTo>
                  <a:lnTo>
                    <a:pt x="29" y="45"/>
                  </a:lnTo>
                  <a:lnTo>
                    <a:pt x="27" y="45"/>
                  </a:lnTo>
                  <a:lnTo>
                    <a:pt x="26" y="45"/>
                  </a:lnTo>
                  <a:lnTo>
                    <a:pt x="24" y="45"/>
                  </a:lnTo>
                  <a:lnTo>
                    <a:pt x="23" y="45"/>
                  </a:lnTo>
                  <a:lnTo>
                    <a:pt x="22" y="45"/>
                  </a:lnTo>
                  <a:lnTo>
                    <a:pt x="20" y="45"/>
                  </a:lnTo>
                  <a:lnTo>
                    <a:pt x="19" y="45"/>
                  </a:lnTo>
                  <a:lnTo>
                    <a:pt x="17" y="45"/>
                  </a:lnTo>
                  <a:lnTo>
                    <a:pt x="14" y="45"/>
                  </a:lnTo>
                  <a:lnTo>
                    <a:pt x="13" y="45"/>
                  </a:lnTo>
                  <a:lnTo>
                    <a:pt x="12" y="45"/>
                  </a:lnTo>
                  <a:lnTo>
                    <a:pt x="10" y="45"/>
                  </a:lnTo>
                  <a:lnTo>
                    <a:pt x="9" y="45"/>
                  </a:lnTo>
                  <a:lnTo>
                    <a:pt x="7" y="45"/>
                  </a:lnTo>
                  <a:lnTo>
                    <a:pt x="6" y="45"/>
                  </a:lnTo>
                  <a:lnTo>
                    <a:pt x="4" y="45"/>
                  </a:lnTo>
                  <a:lnTo>
                    <a:pt x="3" y="45"/>
                  </a:lnTo>
                  <a:lnTo>
                    <a:pt x="2" y="45"/>
                  </a:lnTo>
                  <a:lnTo>
                    <a:pt x="0" y="47"/>
                  </a:lnTo>
                  <a:lnTo>
                    <a:pt x="2" y="55"/>
                  </a:lnTo>
                  <a:lnTo>
                    <a:pt x="3" y="55"/>
                  </a:lnTo>
                  <a:lnTo>
                    <a:pt x="4" y="55"/>
                  </a:lnTo>
                  <a:lnTo>
                    <a:pt x="6" y="55"/>
                  </a:lnTo>
                  <a:lnTo>
                    <a:pt x="7" y="55"/>
                  </a:lnTo>
                  <a:lnTo>
                    <a:pt x="9" y="55"/>
                  </a:lnTo>
                  <a:lnTo>
                    <a:pt x="10" y="55"/>
                  </a:lnTo>
                  <a:lnTo>
                    <a:pt x="13" y="55"/>
                  </a:lnTo>
                  <a:lnTo>
                    <a:pt x="16" y="55"/>
                  </a:lnTo>
                  <a:lnTo>
                    <a:pt x="17" y="55"/>
                  </a:lnTo>
                  <a:lnTo>
                    <a:pt x="19" y="55"/>
                  </a:lnTo>
                  <a:lnTo>
                    <a:pt x="20" y="55"/>
                  </a:lnTo>
                  <a:lnTo>
                    <a:pt x="22" y="55"/>
                  </a:lnTo>
                  <a:lnTo>
                    <a:pt x="23" y="55"/>
                  </a:lnTo>
                  <a:lnTo>
                    <a:pt x="24" y="55"/>
                  </a:lnTo>
                  <a:lnTo>
                    <a:pt x="26" y="55"/>
                  </a:lnTo>
                  <a:lnTo>
                    <a:pt x="27" y="55"/>
                  </a:lnTo>
                  <a:lnTo>
                    <a:pt x="29" y="55"/>
                  </a:lnTo>
                  <a:lnTo>
                    <a:pt x="30" y="55"/>
                  </a:lnTo>
                  <a:lnTo>
                    <a:pt x="32" y="55"/>
                  </a:lnTo>
                  <a:lnTo>
                    <a:pt x="33" y="55"/>
                  </a:lnTo>
                  <a:lnTo>
                    <a:pt x="34" y="55"/>
                  </a:lnTo>
                  <a:lnTo>
                    <a:pt x="36" y="55"/>
                  </a:lnTo>
                  <a:lnTo>
                    <a:pt x="37" y="55"/>
                  </a:lnTo>
                  <a:lnTo>
                    <a:pt x="39" y="55"/>
                  </a:lnTo>
                  <a:lnTo>
                    <a:pt x="40" y="55"/>
                  </a:lnTo>
                  <a:lnTo>
                    <a:pt x="42" y="55"/>
                  </a:lnTo>
                  <a:lnTo>
                    <a:pt x="43" y="55"/>
                  </a:lnTo>
                  <a:lnTo>
                    <a:pt x="44" y="55"/>
                  </a:lnTo>
                  <a:lnTo>
                    <a:pt x="46" y="55"/>
                  </a:lnTo>
                  <a:lnTo>
                    <a:pt x="49" y="55"/>
                  </a:lnTo>
                  <a:lnTo>
                    <a:pt x="50" y="55"/>
                  </a:lnTo>
                  <a:lnTo>
                    <a:pt x="52" y="55"/>
                  </a:lnTo>
                  <a:lnTo>
                    <a:pt x="53" y="55"/>
                  </a:lnTo>
                  <a:lnTo>
                    <a:pt x="54" y="53"/>
                  </a:lnTo>
                  <a:lnTo>
                    <a:pt x="56" y="53"/>
                  </a:lnTo>
                  <a:lnTo>
                    <a:pt x="57" y="53"/>
                  </a:lnTo>
                  <a:lnTo>
                    <a:pt x="59" y="53"/>
                  </a:lnTo>
                  <a:lnTo>
                    <a:pt x="60" y="53"/>
                  </a:lnTo>
                  <a:lnTo>
                    <a:pt x="62" y="53"/>
                  </a:lnTo>
                  <a:lnTo>
                    <a:pt x="63" y="53"/>
                  </a:lnTo>
                  <a:lnTo>
                    <a:pt x="64" y="53"/>
                  </a:lnTo>
                  <a:lnTo>
                    <a:pt x="66" y="53"/>
                  </a:lnTo>
                  <a:lnTo>
                    <a:pt x="67" y="53"/>
                  </a:lnTo>
                  <a:lnTo>
                    <a:pt x="69" y="53"/>
                  </a:lnTo>
                  <a:lnTo>
                    <a:pt x="70" y="53"/>
                  </a:lnTo>
                  <a:lnTo>
                    <a:pt x="72" y="53"/>
                  </a:lnTo>
                  <a:lnTo>
                    <a:pt x="73" y="53"/>
                  </a:lnTo>
                  <a:lnTo>
                    <a:pt x="74" y="53"/>
                  </a:lnTo>
                  <a:lnTo>
                    <a:pt x="76" y="53"/>
                  </a:lnTo>
                  <a:lnTo>
                    <a:pt x="79" y="53"/>
                  </a:lnTo>
                  <a:lnTo>
                    <a:pt x="80" y="53"/>
                  </a:lnTo>
                  <a:lnTo>
                    <a:pt x="82" y="53"/>
                  </a:lnTo>
                  <a:lnTo>
                    <a:pt x="83" y="53"/>
                  </a:lnTo>
                  <a:lnTo>
                    <a:pt x="84" y="53"/>
                  </a:lnTo>
                  <a:lnTo>
                    <a:pt x="86" y="52"/>
                  </a:lnTo>
                  <a:lnTo>
                    <a:pt x="87" y="52"/>
                  </a:lnTo>
                  <a:lnTo>
                    <a:pt x="89" y="52"/>
                  </a:lnTo>
                  <a:lnTo>
                    <a:pt x="90" y="52"/>
                  </a:lnTo>
                  <a:lnTo>
                    <a:pt x="92" y="52"/>
                  </a:lnTo>
                  <a:lnTo>
                    <a:pt x="93" y="52"/>
                  </a:lnTo>
                  <a:lnTo>
                    <a:pt x="94" y="52"/>
                  </a:lnTo>
                  <a:lnTo>
                    <a:pt x="96" y="52"/>
                  </a:lnTo>
                  <a:lnTo>
                    <a:pt x="97" y="52"/>
                  </a:lnTo>
                  <a:lnTo>
                    <a:pt x="99" y="52"/>
                  </a:lnTo>
                  <a:lnTo>
                    <a:pt x="99" y="50"/>
                  </a:lnTo>
                  <a:lnTo>
                    <a:pt x="100" y="50"/>
                  </a:lnTo>
                  <a:lnTo>
                    <a:pt x="102" y="50"/>
                  </a:lnTo>
                  <a:lnTo>
                    <a:pt x="103" y="50"/>
                  </a:lnTo>
                  <a:lnTo>
                    <a:pt x="104" y="50"/>
                  </a:lnTo>
                  <a:lnTo>
                    <a:pt x="106" y="50"/>
                  </a:lnTo>
                  <a:lnTo>
                    <a:pt x="114" y="47"/>
                  </a:lnTo>
                  <a:lnTo>
                    <a:pt x="107" y="4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6" name="Freeform 137"/>
            <p:cNvSpPr>
              <a:spLocks/>
            </p:cNvSpPr>
            <p:nvPr/>
          </p:nvSpPr>
          <p:spPr bwMode="auto">
            <a:xfrm>
              <a:off x="481" y="725"/>
              <a:ext cx="47" cy="134"/>
            </a:xfrm>
            <a:custGeom>
              <a:avLst/>
              <a:gdLst>
                <a:gd name="T0" fmla="*/ 45 w 47"/>
                <a:gd name="T1" fmla="*/ 124 h 134"/>
                <a:gd name="T2" fmla="*/ 44 w 47"/>
                <a:gd name="T3" fmla="*/ 117 h 134"/>
                <a:gd name="T4" fmla="*/ 43 w 47"/>
                <a:gd name="T5" fmla="*/ 110 h 134"/>
                <a:gd name="T6" fmla="*/ 41 w 47"/>
                <a:gd name="T7" fmla="*/ 103 h 134"/>
                <a:gd name="T8" fmla="*/ 40 w 47"/>
                <a:gd name="T9" fmla="*/ 96 h 134"/>
                <a:gd name="T10" fmla="*/ 38 w 47"/>
                <a:gd name="T11" fmla="*/ 88 h 134"/>
                <a:gd name="T12" fmla="*/ 35 w 47"/>
                <a:gd name="T13" fmla="*/ 79 h 134"/>
                <a:gd name="T14" fmla="*/ 33 w 47"/>
                <a:gd name="T15" fmla="*/ 71 h 134"/>
                <a:gd name="T16" fmla="*/ 31 w 47"/>
                <a:gd name="T17" fmla="*/ 62 h 134"/>
                <a:gd name="T18" fmla="*/ 30 w 47"/>
                <a:gd name="T19" fmla="*/ 53 h 134"/>
                <a:gd name="T20" fmla="*/ 27 w 47"/>
                <a:gd name="T21" fmla="*/ 45 h 134"/>
                <a:gd name="T22" fmla="*/ 25 w 47"/>
                <a:gd name="T23" fmla="*/ 36 h 134"/>
                <a:gd name="T24" fmla="*/ 24 w 47"/>
                <a:gd name="T25" fmla="*/ 29 h 134"/>
                <a:gd name="T26" fmla="*/ 23 w 47"/>
                <a:gd name="T27" fmla="*/ 22 h 134"/>
                <a:gd name="T28" fmla="*/ 13 w 47"/>
                <a:gd name="T29" fmla="*/ 26 h 134"/>
                <a:gd name="T30" fmla="*/ 11 w 47"/>
                <a:gd name="T31" fmla="*/ 33 h 134"/>
                <a:gd name="T32" fmla="*/ 10 w 47"/>
                <a:gd name="T33" fmla="*/ 38 h 134"/>
                <a:gd name="T34" fmla="*/ 10 w 47"/>
                <a:gd name="T35" fmla="*/ 45 h 134"/>
                <a:gd name="T36" fmla="*/ 8 w 47"/>
                <a:gd name="T37" fmla="*/ 53 h 134"/>
                <a:gd name="T38" fmla="*/ 7 w 47"/>
                <a:gd name="T39" fmla="*/ 60 h 134"/>
                <a:gd name="T40" fmla="*/ 5 w 47"/>
                <a:gd name="T41" fmla="*/ 69 h 134"/>
                <a:gd name="T42" fmla="*/ 4 w 47"/>
                <a:gd name="T43" fmla="*/ 77 h 134"/>
                <a:gd name="T44" fmla="*/ 3 w 47"/>
                <a:gd name="T45" fmla="*/ 88 h 134"/>
                <a:gd name="T46" fmla="*/ 1 w 47"/>
                <a:gd name="T47" fmla="*/ 96 h 134"/>
                <a:gd name="T48" fmla="*/ 1 w 47"/>
                <a:gd name="T49" fmla="*/ 105 h 134"/>
                <a:gd name="T50" fmla="*/ 0 w 47"/>
                <a:gd name="T51" fmla="*/ 115 h 134"/>
                <a:gd name="T52" fmla="*/ 0 w 47"/>
                <a:gd name="T53" fmla="*/ 124 h 134"/>
                <a:gd name="T54" fmla="*/ 0 w 47"/>
                <a:gd name="T55" fmla="*/ 132 h 134"/>
                <a:gd name="T56" fmla="*/ 8 w 47"/>
                <a:gd name="T57" fmla="*/ 131 h 134"/>
                <a:gd name="T58" fmla="*/ 8 w 47"/>
                <a:gd name="T59" fmla="*/ 124 h 134"/>
                <a:gd name="T60" fmla="*/ 8 w 47"/>
                <a:gd name="T61" fmla="*/ 117 h 134"/>
                <a:gd name="T62" fmla="*/ 10 w 47"/>
                <a:gd name="T63" fmla="*/ 110 h 134"/>
                <a:gd name="T64" fmla="*/ 10 w 47"/>
                <a:gd name="T65" fmla="*/ 103 h 134"/>
                <a:gd name="T66" fmla="*/ 11 w 47"/>
                <a:gd name="T67" fmla="*/ 98 h 134"/>
                <a:gd name="T68" fmla="*/ 11 w 47"/>
                <a:gd name="T69" fmla="*/ 91 h 134"/>
                <a:gd name="T70" fmla="*/ 13 w 47"/>
                <a:gd name="T71" fmla="*/ 84 h 134"/>
                <a:gd name="T72" fmla="*/ 13 w 47"/>
                <a:gd name="T73" fmla="*/ 77 h 134"/>
                <a:gd name="T74" fmla="*/ 14 w 47"/>
                <a:gd name="T75" fmla="*/ 71 h 134"/>
                <a:gd name="T76" fmla="*/ 15 w 47"/>
                <a:gd name="T77" fmla="*/ 64 h 134"/>
                <a:gd name="T78" fmla="*/ 17 w 47"/>
                <a:gd name="T79" fmla="*/ 57 h 134"/>
                <a:gd name="T80" fmla="*/ 17 w 47"/>
                <a:gd name="T81" fmla="*/ 50 h 134"/>
                <a:gd name="T82" fmla="*/ 18 w 47"/>
                <a:gd name="T83" fmla="*/ 46 h 134"/>
                <a:gd name="T84" fmla="*/ 20 w 47"/>
                <a:gd name="T85" fmla="*/ 53 h 134"/>
                <a:gd name="T86" fmla="*/ 23 w 47"/>
                <a:gd name="T87" fmla="*/ 62 h 134"/>
                <a:gd name="T88" fmla="*/ 24 w 47"/>
                <a:gd name="T89" fmla="*/ 69 h 134"/>
                <a:gd name="T90" fmla="*/ 25 w 47"/>
                <a:gd name="T91" fmla="*/ 76 h 134"/>
                <a:gd name="T92" fmla="*/ 27 w 47"/>
                <a:gd name="T93" fmla="*/ 83 h 134"/>
                <a:gd name="T94" fmla="*/ 28 w 47"/>
                <a:gd name="T95" fmla="*/ 89 h 134"/>
                <a:gd name="T96" fmla="*/ 30 w 47"/>
                <a:gd name="T97" fmla="*/ 96 h 134"/>
                <a:gd name="T98" fmla="*/ 31 w 47"/>
                <a:gd name="T99" fmla="*/ 103 h 134"/>
                <a:gd name="T100" fmla="*/ 34 w 47"/>
                <a:gd name="T101" fmla="*/ 110 h 134"/>
                <a:gd name="T102" fmla="*/ 35 w 47"/>
                <a:gd name="T103" fmla="*/ 115 h 134"/>
                <a:gd name="T104" fmla="*/ 37 w 47"/>
                <a:gd name="T105" fmla="*/ 122 h 134"/>
                <a:gd name="T106" fmla="*/ 38 w 47"/>
                <a:gd name="T107" fmla="*/ 1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134">
                  <a:moveTo>
                    <a:pt x="47" y="129"/>
                  </a:moveTo>
                  <a:lnTo>
                    <a:pt x="47" y="127"/>
                  </a:lnTo>
                  <a:lnTo>
                    <a:pt x="47" y="126"/>
                  </a:lnTo>
                  <a:lnTo>
                    <a:pt x="45" y="124"/>
                  </a:lnTo>
                  <a:lnTo>
                    <a:pt x="45" y="122"/>
                  </a:lnTo>
                  <a:lnTo>
                    <a:pt x="45" y="120"/>
                  </a:lnTo>
                  <a:lnTo>
                    <a:pt x="44" y="119"/>
                  </a:lnTo>
                  <a:lnTo>
                    <a:pt x="44" y="117"/>
                  </a:lnTo>
                  <a:lnTo>
                    <a:pt x="44" y="115"/>
                  </a:lnTo>
                  <a:lnTo>
                    <a:pt x="44" y="114"/>
                  </a:lnTo>
                  <a:lnTo>
                    <a:pt x="43" y="112"/>
                  </a:lnTo>
                  <a:lnTo>
                    <a:pt x="43" y="110"/>
                  </a:lnTo>
                  <a:lnTo>
                    <a:pt x="43" y="108"/>
                  </a:lnTo>
                  <a:lnTo>
                    <a:pt x="43" y="107"/>
                  </a:lnTo>
                  <a:lnTo>
                    <a:pt x="41" y="105"/>
                  </a:lnTo>
                  <a:lnTo>
                    <a:pt x="41" y="103"/>
                  </a:lnTo>
                  <a:lnTo>
                    <a:pt x="41" y="101"/>
                  </a:lnTo>
                  <a:lnTo>
                    <a:pt x="40" y="100"/>
                  </a:lnTo>
                  <a:lnTo>
                    <a:pt x="40" y="98"/>
                  </a:lnTo>
                  <a:lnTo>
                    <a:pt x="40" y="96"/>
                  </a:lnTo>
                  <a:lnTo>
                    <a:pt x="38" y="95"/>
                  </a:lnTo>
                  <a:lnTo>
                    <a:pt x="38" y="91"/>
                  </a:lnTo>
                  <a:lnTo>
                    <a:pt x="38" y="89"/>
                  </a:lnTo>
                  <a:lnTo>
                    <a:pt x="38" y="88"/>
                  </a:lnTo>
                  <a:lnTo>
                    <a:pt x="37" y="86"/>
                  </a:lnTo>
                  <a:lnTo>
                    <a:pt x="37" y="84"/>
                  </a:lnTo>
                  <a:lnTo>
                    <a:pt x="35" y="83"/>
                  </a:lnTo>
                  <a:lnTo>
                    <a:pt x="35" y="79"/>
                  </a:lnTo>
                  <a:lnTo>
                    <a:pt x="34" y="77"/>
                  </a:lnTo>
                  <a:lnTo>
                    <a:pt x="34" y="76"/>
                  </a:lnTo>
                  <a:lnTo>
                    <a:pt x="34" y="72"/>
                  </a:lnTo>
                  <a:lnTo>
                    <a:pt x="33" y="71"/>
                  </a:lnTo>
                  <a:lnTo>
                    <a:pt x="33" y="69"/>
                  </a:lnTo>
                  <a:lnTo>
                    <a:pt x="33" y="65"/>
                  </a:lnTo>
                  <a:lnTo>
                    <a:pt x="31" y="64"/>
                  </a:lnTo>
                  <a:lnTo>
                    <a:pt x="31" y="62"/>
                  </a:lnTo>
                  <a:lnTo>
                    <a:pt x="31" y="60"/>
                  </a:lnTo>
                  <a:lnTo>
                    <a:pt x="30" y="58"/>
                  </a:lnTo>
                  <a:lnTo>
                    <a:pt x="30" y="55"/>
                  </a:lnTo>
                  <a:lnTo>
                    <a:pt x="30" y="53"/>
                  </a:lnTo>
                  <a:lnTo>
                    <a:pt x="28" y="52"/>
                  </a:lnTo>
                  <a:lnTo>
                    <a:pt x="28" y="48"/>
                  </a:lnTo>
                  <a:lnTo>
                    <a:pt x="28" y="46"/>
                  </a:lnTo>
                  <a:lnTo>
                    <a:pt x="27" y="45"/>
                  </a:lnTo>
                  <a:lnTo>
                    <a:pt x="27" y="43"/>
                  </a:lnTo>
                  <a:lnTo>
                    <a:pt x="27" y="41"/>
                  </a:lnTo>
                  <a:lnTo>
                    <a:pt x="25" y="38"/>
                  </a:lnTo>
                  <a:lnTo>
                    <a:pt x="25" y="36"/>
                  </a:lnTo>
                  <a:lnTo>
                    <a:pt x="25" y="34"/>
                  </a:lnTo>
                  <a:lnTo>
                    <a:pt x="25" y="33"/>
                  </a:lnTo>
                  <a:lnTo>
                    <a:pt x="24" y="31"/>
                  </a:lnTo>
                  <a:lnTo>
                    <a:pt x="24" y="29"/>
                  </a:lnTo>
                  <a:lnTo>
                    <a:pt x="24" y="27"/>
                  </a:lnTo>
                  <a:lnTo>
                    <a:pt x="23" y="26"/>
                  </a:lnTo>
                  <a:lnTo>
                    <a:pt x="23" y="24"/>
                  </a:lnTo>
                  <a:lnTo>
                    <a:pt x="23" y="22"/>
                  </a:lnTo>
                  <a:lnTo>
                    <a:pt x="18" y="0"/>
                  </a:lnTo>
                  <a:lnTo>
                    <a:pt x="14" y="22"/>
                  </a:lnTo>
                  <a:lnTo>
                    <a:pt x="14" y="24"/>
                  </a:lnTo>
                  <a:lnTo>
                    <a:pt x="13" y="26"/>
                  </a:lnTo>
                  <a:lnTo>
                    <a:pt x="13" y="27"/>
                  </a:lnTo>
                  <a:lnTo>
                    <a:pt x="13" y="29"/>
                  </a:lnTo>
                  <a:lnTo>
                    <a:pt x="11" y="31"/>
                  </a:lnTo>
                  <a:lnTo>
                    <a:pt x="11" y="33"/>
                  </a:lnTo>
                  <a:lnTo>
                    <a:pt x="11" y="34"/>
                  </a:lnTo>
                  <a:lnTo>
                    <a:pt x="11" y="36"/>
                  </a:lnTo>
                  <a:lnTo>
                    <a:pt x="11" y="38"/>
                  </a:lnTo>
                  <a:lnTo>
                    <a:pt x="10" y="38"/>
                  </a:lnTo>
                  <a:lnTo>
                    <a:pt x="10" y="40"/>
                  </a:lnTo>
                  <a:lnTo>
                    <a:pt x="10" y="41"/>
                  </a:lnTo>
                  <a:lnTo>
                    <a:pt x="10" y="43"/>
                  </a:lnTo>
                  <a:lnTo>
                    <a:pt x="10" y="45"/>
                  </a:lnTo>
                  <a:lnTo>
                    <a:pt x="8" y="46"/>
                  </a:lnTo>
                  <a:lnTo>
                    <a:pt x="8" y="48"/>
                  </a:lnTo>
                  <a:lnTo>
                    <a:pt x="8" y="50"/>
                  </a:lnTo>
                  <a:lnTo>
                    <a:pt x="8" y="53"/>
                  </a:lnTo>
                  <a:lnTo>
                    <a:pt x="7" y="55"/>
                  </a:lnTo>
                  <a:lnTo>
                    <a:pt x="7" y="57"/>
                  </a:lnTo>
                  <a:lnTo>
                    <a:pt x="7" y="58"/>
                  </a:lnTo>
                  <a:lnTo>
                    <a:pt x="7" y="60"/>
                  </a:lnTo>
                  <a:lnTo>
                    <a:pt x="7" y="64"/>
                  </a:lnTo>
                  <a:lnTo>
                    <a:pt x="5" y="65"/>
                  </a:lnTo>
                  <a:lnTo>
                    <a:pt x="5" y="67"/>
                  </a:lnTo>
                  <a:lnTo>
                    <a:pt x="5" y="69"/>
                  </a:lnTo>
                  <a:lnTo>
                    <a:pt x="5" y="71"/>
                  </a:lnTo>
                  <a:lnTo>
                    <a:pt x="4" y="74"/>
                  </a:lnTo>
                  <a:lnTo>
                    <a:pt x="4" y="76"/>
                  </a:lnTo>
                  <a:lnTo>
                    <a:pt x="4" y="77"/>
                  </a:lnTo>
                  <a:lnTo>
                    <a:pt x="4" y="81"/>
                  </a:lnTo>
                  <a:lnTo>
                    <a:pt x="3" y="83"/>
                  </a:lnTo>
                  <a:lnTo>
                    <a:pt x="3" y="84"/>
                  </a:lnTo>
                  <a:lnTo>
                    <a:pt x="3" y="88"/>
                  </a:lnTo>
                  <a:lnTo>
                    <a:pt x="3" y="89"/>
                  </a:lnTo>
                  <a:lnTo>
                    <a:pt x="3" y="91"/>
                  </a:lnTo>
                  <a:lnTo>
                    <a:pt x="1" y="95"/>
                  </a:lnTo>
                  <a:lnTo>
                    <a:pt x="1" y="96"/>
                  </a:lnTo>
                  <a:lnTo>
                    <a:pt x="1" y="100"/>
                  </a:lnTo>
                  <a:lnTo>
                    <a:pt x="1" y="101"/>
                  </a:lnTo>
                  <a:lnTo>
                    <a:pt x="1" y="103"/>
                  </a:lnTo>
                  <a:lnTo>
                    <a:pt x="1" y="105"/>
                  </a:lnTo>
                  <a:lnTo>
                    <a:pt x="0" y="108"/>
                  </a:lnTo>
                  <a:lnTo>
                    <a:pt x="0" y="110"/>
                  </a:lnTo>
                  <a:lnTo>
                    <a:pt x="0" y="112"/>
                  </a:lnTo>
                  <a:lnTo>
                    <a:pt x="0" y="115"/>
                  </a:lnTo>
                  <a:lnTo>
                    <a:pt x="0" y="117"/>
                  </a:lnTo>
                  <a:lnTo>
                    <a:pt x="0" y="119"/>
                  </a:lnTo>
                  <a:lnTo>
                    <a:pt x="0" y="122"/>
                  </a:lnTo>
                  <a:lnTo>
                    <a:pt x="0" y="124"/>
                  </a:lnTo>
                  <a:lnTo>
                    <a:pt x="0" y="126"/>
                  </a:lnTo>
                  <a:lnTo>
                    <a:pt x="0" y="127"/>
                  </a:lnTo>
                  <a:lnTo>
                    <a:pt x="0" y="129"/>
                  </a:lnTo>
                  <a:lnTo>
                    <a:pt x="0" y="132"/>
                  </a:lnTo>
                  <a:lnTo>
                    <a:pt x="0" y="134"/>
                  </a:lnTo>
                  <a:lnTo>
                    <a:pt x="8" y="134"/>
                  </a:lnTo>
                  <a:lnTo>
                    <a:pt x="8" y="132"/>
                  </a:lnTo>
                  <a:lnTo>
                    <a:pt x="8" y="131"/>
                  </a:lnTo>
                  <a:lnTo>
                    <a:pt x="8" y="129"/>
                  </a:lnTo>
                  <a:lnTo>
                    <a:pt x="8" y="127"/>
                  </a:lnTo>
                  <a:lnTo>
                    <a:pt x="8" y="126"/>
                  </a:lnTo>
                  <a:lnTo>
                    <a:pt x="8" y="124"/>
                  </a:lnTo>
                  <a:lnTo>
                    <a:pt x="8" y="122"/>
                  </a:lnTo>
                  <a:lnTo>
                    <a:pt x="8" y="120"/>
                  </a:lnTo>
                  <a:lnTo>
                    <a:pt x="8" y="119"/>
                  </a:lnTo>
                  <a:lnTo>
                    <a:pt x="8" y="117"/>
                  </a:lnTo>
                  <a:lnTo>
                    <a:pt x="8" y="115"/>
                  </a:lnTo>
                  <a:lnTo>
                    <a:pt x="10" y="114"/>
                  </a:lnTo>
                  <a:lnTo>
                    <a:pt x="10" y="112"/>
                  </a:lnTo>
                  <a:lnTo>
                    <a:pt x="10" y="110"/>
                  </a:lnTo>
                  <a:lnTo>
                    <a:pt x="10" y="108"/>
                  </a:lnTo>
                  <a:lnTo>
                    <a:pt x="10" y="107"/>
                  </a:lnTo>
                  <a:lnTo>
                    <a:pt x="10" y="105"/>
                  </a:lnTo>
                  <a:lnTo>
                    <a:pt x="10" y="103"/>
                  </a:lnTo>
                  <a:lnTo>
                    <a:pt x="10" y="101"/>
                  </a:lnTo>
                  <a:lnTo>
                    <a:pt x="10" y="100"/>
                  </a:lnTo>
                  <a:lnTo>
                    <a:pt x="10" y="98"/>
                  </a:lnTo>
                  <a:lnTo>
                    <a:pt x="11" y="98"/>
                  </a:lnTo>
                  <a:lnTo>
                    <a:pt x="11" y="96"/>
                  </a:lnTo>
                  <a:lnTo>
                    <a:pt x="11" y="95"/>
                  </a:lnTo>
                  <a:lnTo>
                    <a:pt x="11" y="93"/>
                  </a:lnTo>
                  <a:lnTo>
                    <a:pt x="11" y="91"/>
                  </a:lnTo>
                  <a:lnTo>
                    <a:pt x="11" y="89"/>
                  </a:lnTo>
                  <a:lnTo>
                    <a:pt x="11" y="88"/>
                  </a:lnTo>
                  <a:lnTo>
                    <a:pt x="13" y="86"/>
                  </a:lnTo>
                  <a:lnTo>
                    <a:pt x="13" y="84"/>
                  </a:lnTo>
                  <a:lnTo>
                    <a:pt x="13" y="83"/>
                  </a:lnTo>
                  <a:lnTo>
                    <a:pt x="13" y="81"/>
                  </a:lnTo>
                  <a:lnTo>
                    <a:pt x="13" y="79"/>
                  </a:lnTo>
                  <a:lnTo>
                    <a:pt x="13" y="77"/>
                  </a:lnTo>
                  <a:lnTo>
                    <a:pt x="14" y="76"/>
                  </a:lnTo>
                  <a:lnTo>
                    <a:pt x="14" y="74"/>
                  </a:lnTo>
                  <a:lnTo>
                    <a:pt x="14" y="72"/>
                  </a:lnTo>
                  <a:lnTo>
                    <a:pt x="14" y="71"/>
                  </a:lnTo>
                  <a:lnTo>
                    <a:pt x="14" y="69"/>
                  </a:lnTo>
                  <a:lnTo>
                    <a:pt x="14" y="67"/>
                  </a:lnTo>
                  <a:lnTo>
                    <a:pt x="15" y="65"/>
                  </a:lnTo>
                  <a:lnTo>
                    <a:pt x="15" y="64"/>
                  </a:lnTo>
                  <a:lnTo>
                    <a:pt x="15" y="62"/>
                  </a:lnTo>
                  <a:lnTo>
                    <a:pt x="15" y="60"/>
                  </a:lnTo>
                  <a:lnTo>
                    <a:pt x="15" y="58"/>
                  </a:lnTo>
                  <a:lnTo>
                    <a:pt x="17" y="57"/>
                  </a:lnTo>
                  <a:lnTo>
                    <a:pt x="17" y="55"/>
                  </a:lnTo>
                  <a:lnTo>
                    <a:pt x="17" y="53"/>
                  </a:lnTo>
                  <a:lnTo>
                    <a:pt x="17" y="52"/>
                  </a:lnTo>
                  <a:lnTo>
                    <a:pt x="17" y="50"/>
                  </a:lnTo>
                  <a:lnTo>
                    <a:pt x="18" y="48"/>
                  </a:lnTo>
                  <a:lnTo>
                    <a:pt x="18" y="46"/>
                  </a:lnTo>
                  <a:lnTo>
                    <a:pt x="18" y="45"/>
                  </a:lnTo>
                  <a:lnTo>
                    <a:pt x="18" y="46"/>
                  </a:lnTo>
                  <a:lnTo>
                    <a:pt x="20" y="48"/>
                  </a:lnTo>
                  <a:lnTo>
                    <a:pt x="20" y="50"/>
                  </a:lnTo>
                  <a:lnTo>
                    <a:pt x="20" y="52"/>
                  </a:lnTo>
                  <a:lnTo>
                    <a:pt x="20" y="53"/>
                  </a:lnTo>
                  <a:lnTo>
                    <a:pt x="21" y="55"/>
                  </a:lnTo>
                  <a:lnTo>
                    <a:pt x="21" y="57"/>
                  </a:lnTo>
                  <a:lnTo>
                    <a:pt x="21" y="60"/>
                  </a:lnTo>
                  <a:lnTo>
                    <a:pt x="23" y="62"/>
                  </a:lnTo>
                  <a:lnTo>
                    <a:pt x="23" y="64"/>
                  </a:lnTo>
                  <a:lnTo>
                    <a:pt x="23" y="65"/>
                  </a:lnTo>
                  <a:lnTo>
                    <a:pt x="23" y="67"/>
                  </a:lnTo>
                  <a:lnTo>
                    <a:pt x="24" y="69"/>
                  </a:lnTo>
                  <a:lnTo>
                    <a:pt x="24" y="71"/>
                  </a:lnTo>
                  <a:lnTo>
                    <a:pt x="24" y="72"/>
                  </a:lnTo>
                  <a:lnTo>
                    <a:pt x="25" y="74"/>
                  </a:lnTo>
                  <a:lnTo>
                    <a:pt x="25" y="76"/>
                  </a:lnTo>
                  <a:lnTo>
                    <a:pt x="25" y="77"/>
                  </a:lnTo>
                  <a:lnTo>
                    <a:pt x="27" y="79"/>
                  </a:lnTo>
                  <a:lnTo>
                    <a:pt x="27" y="81"/>
                  </a:lnTo>
                  <a:lnTo>
                    <a:pt x="27" y="83"/>
                  </a:lnTo>
                  <a:lnTo>
                    <a:pt x="27" y="84"/>
                  </a:lnTo>
                  <a:lnTo>
                    <a:pt x="28" y="86"/>
                  </a:lnTo>
                  <a:lnTo>
                    <a:pt x="28" y="88"/>
                  </a:lnTo>
                  <a:lnTo>
                    <a:pt x="28" y="89"/>
                  </a:lnTo>
                  <a:lnTo>
                    <a:pt x="30" y="91"/>
                  </a:lnTo>
                  <a:lnTo>
                    <a:pt x="30" y="93"/>
                  </a:lnTo>
                  <a:lnTo>
                    <a:pt x="30" y="95"/>
                  </a:lnTo>
                  <a:lnTo>
                    <a:pt x="30" y="96"/>
                  </a:lnTo>
                  <a:lnTo>
                    <a:pt x="31" y="98"/>
                  </a:lnTo>
                  <a:lnTo>
                    <a:pt x="31" y="100"/>
                  </a:lnTo>
                  <a:lnTo>
                    <a:pt x="31" y="101"/>
                  </a:lnTo>
                  <a:lnTo>
                    <a:pt x="31" y="103"/>
                  </a:lnTo>
                  <a:lnTo>
                    <a:pt x="33" y="105"/>
                  </a:lnTo>
                  <a:lnTo>
                    <a:pt x="33" y="107"/>
                  </a:lnTo>
                  <a:lnTo>
                    <a:pt x="33" y="108"/>
                  </a:lnTo>
                  <a:lnTo>
                    <a:pt x="34" y="110"/>
                  </a:lnTo>
                  <a:lnTo>
                    <a:pt x="34" y="112"/>
                  </a:lnTo>
                  <a:lnTo>
                    <a:pt x="34" y="114"/>
                  </a:lnTo>
                  <a:lnTo>
                    <a:pt x="34" y="115"/>
                  </a:lnTo>
                  <a:lnTo>
                    <a:pt x="35" y="115"/>
                  </a:lnTo>
                  <a:lnTo>
                    <a:pt x="35" y="117"/>
                  </a:lnTo>
                  <a:lnTo>
                    <a:pt x="35" y="119"/>
                  </a:lnTo>
                  <a:lnTo>
                    <a:pt x="35" y="120"/>
                  </a:lnTo>
                  <a:lnTo>
                    <a:pt x="37" y="122"/>
                  </a:lnTo>
                  <a:lnTo>
                    <a:pt x="37" y="124"/>
                  </a:lnTo>
                  <a:lnTo>
                    <a:pt x="37" y="126"/>
                  </a:lnTo>
                  <a:lnTo>
                    <a:pt x="38" y="127"/>
                  </a:lnTo>
                  <a:lnTo>
                    <a:pt x="38" y="129"/>
                  </a:lnTo>
                  <a:lnTo>
                    <a:pt x="38" y="131"/>
                  </a:lnTo>
                  <a:lnTo>
                    <a:pt x="47" y="1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7" name="Freeform 138"/>
            <p:cNvSpPr>
              <a:spLocks/>
            </p:cNvSpPr>
            <p:nvPr/>
          </p:nvSpPr>
          <p:spPr bwMode="auto">
            <a:xfrm>
              <a:off x="632" y="816"/>
              <a:ext cx="50" cy="55"/>
            </a:xfrm>
            <a:custGeom>
              <a:avLst/>
              <a:gdLst>
                <a:gd name="T0" fmla="*/ 49 w 50"/>
                <a:gd name="T1" fmla="*/ 0 h 55"/>
                <a:gd name="T2" fmla="*/ 46 w 50"/>
                <a:gd name="T3" fmla="*/ 0 h 55"/>
                <a:gd name="T4" fmla="*/ 43 w 50"/>
                <a:gd name="T5" fmla="*/ 2 h 55"/>
                <a:gd name="T6" fmla="*/ 40 w 50"/>
                <a:gd name="T7" fmla="*/ 3 h 55"/>
                <a:gd name="T8" fmla="*/ 37 w 50"/>
                <a:gd name="T9" fmla="*/ 3 h 55"/>
                <a:gd name="T10" fmla="*/ 34 w 50"/>
                <a:gd name="T11" fmla="*/ 7 h 55"/>
                <a:gd name="T12" fmla="*/ 32 w 50"/>
                <a:gd name="T13" fmla="*/ 7 h 55"/>
                <a:gd name="T14" fmla="*/ 29 w 50"/>
                <a:gd name="T15" fmla="*/ 10 h 55"/>
                <a:gd name="T16" fmla="*/ 26 w 50"/>
                <a:gd name="T17" fmla="*/ 12 h 55"/>
                <a:gd name="T18" fmla="*/ 23 w 50"/>
                <a:gd name="T19" fmla="*/ 15 h 55"/>
                <a:gd name="T20" fmla="*/ 20 w 50"/>
                <a:gd name="T21" fmla="*/ 17 h 55"/>
                <a:gd name="T22" fmla="*/ 19 w 50"/>
                <a:gd name="T23" fmla="*/ 19 h 55"/>
                <a:gd name="T24" fmla="*/ 16 w 50"/>
                <a:gd name="T25" fmla="*/ 22 h 55"/>
                <a:gd name="T26" fmla="*/ 15 w 50"/>
                <a:gd name="T27" fmla="*/ 24 h 55"/>
                <a:gd name="T28" fmla="*/ 13 w 50"/>
                <a:gd name="T29" fmla="*/ 27 h 55"/>
                <a:gd name="T30" fmla="*/ 10 w 50"/>
                <a:gd name="T31" fmla="*/ 29 h 55"/>
                <a:gd name="T32" fmla="*/ 9 w 50"/>
                <a:gd name="T33" fmla="*/ 33 h 55"/>
                <a:gd name="T34" fmla="*/ 6 w 50"/>
                <a:gd name="T35" fmla="*/ 36 h 55"/>
                <a:gd name="T36" fmla="*/ 5 w 50"/>
                <a:gd name="T37" fmla="*/ 41 h 55"/>
                <a:gd name="T38" fmla="*/ 3 w 50"/>
                <a:gd name="T39" fmla="*/ 45 h 55"/>
                <a:gd name="T40" fmla="*/ 2 w 50"/>
                <a:gd name="T41" fmla="*/ 46 h 55"/>
                <a:gd name="T42" fmla="*/ 0 w 50"/>
                <a:gd name="T43" fmla="*/ 50 h 55"/>
                <a:gd name="T44" fmla="*/ 7 w 50"/>
                <a:gd name="T45" fmla="*/ 53 h 55"/>
                <a:gd name="T46" fmla="*/ 10 w 50"/>
                <a:gd name="T47" fmla="*/ 50 h 55"/>
                <a:gd name="T48" fmla="*/ 12 w 50"/>
                <a:gd name="T49" fmla="*/ 48 h 55"/>
                <a:gd name="T50" fmla="*/ 13 w 50"/>
                <a:gd name="T51" fmla="*/ 45 h 55"/>
                <a:gd name="T52" fmla="*/ 15 w 50"/>
                <a:gd name="T53" fmla="*/ 41 h 55"/>
                <a:gd name="T54" fmla="*/ 17 w 50"/>
                <a:gd name="T55" fmla="*/ 38 h 55"/>
                <a:gd name="T56" fmla="*/ 20 w 50"/>
                <a:gd name="T57" fmla="*/ 34 h 55"/>
                <a:gd name="T58" fmla="*/ 22 w 50"/>
                <a:gd name="T59" fmla="*/ 31 h 55"/>
                <a:gd name="T60" fmla="*/ 24 w 50"/>
                <a:gd name="T61" fmla="*/ 27 h 55"/>
                <a:gd name="T62" fmla="*/ 27 w 50"/>
                <a:gd name="T63" fmla="*/ 24 h 55"/>
                <a:gd name="T64" fmla="*/ 29 w 50"/>
                <a:gd name="T65" fmla="*/ 22 h 55"/>
                <a:gd name="T66" fmla="*/ 32 w 50"/>
                <a:gd name="T67" fmla="*/ 19 h 55"/>
                <a:gd name="T68" fmla="*/ 34 w 50"/>
                <a:gd name="T69" fmla="*/ 17 h 55"/>
                <a:gd name="T70" fmla="*/ 37 w 50"/>
                <a:gd name="T71" fmla="*/ 15 h 55"/>
                <a:gd name="T72" fmla="*/ 40 w 50"/>
                <a:gd name="T73" fmla="*/ 14 h 55"/>
                <a:gd name="T74" fmla="*/ 42 w 50"/>
                <a:gd name="T75" fmla="*/ 12 h 55"/>
                <a:gd name="T76" fmla="*/ 44 w 50"/>
                <a:gd name="T77" fmla="*/ 12 h 55"/>
                <a:gd name="T78" fmla="*/ 47 w 50"/>
                <a:gd name="T79" fmla="*/ 10 h 55"/>
                <a:gd name="T80" fmla="*/ 50 w 50"/>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55">
                  <a:moveTo>
                    <a:pt x="50" y="10"/>
                  </a:moveTo>
                  <a:lnTo>
                    <a:pt x="49" y="0"/>
                  </a:lnTo>
                  <a:lnTo>
                    <a:pt x="47" y="0"/>
                  </a:lnTo>
                  <a:lnTo>
                    <a:pt x="46" y="0"/>
                  </a:lnTo>
                  <a:lnTo>
                    <a:pt x="44" y="2"/>
                  </a:lnTo>
                  <a:lnTo>
                    <a:pt x="43" y="2"/>
                  </a:lnTo>
                  <a:lnTo>
                    <a:pt x="42" y="2"/>
                  </a:lnTo>
                  <a:lnTo>
                    <a:pt x="40" y="3"/>
                  </a:lnTo>
                  <a:lnTo>
                    <a:pt x="39" y="3"/>
                  </a:lnTo>
                  <a:lnTo>
                    <a:pt x="37" y="3"/>
                  </a:lnTo>
                  <a:lnTo>
                    <a:pt x="36" y="5"/>
                  </a:lnTo>
                  <a:lnTo>
                    <a:pt x="34" y="7"/>
                  </a:lnTo>
                  <a:lnTo>
                    <a:pt x="33" y="7"/>
                  </a:lnTo>
                  <a:lnTo>
                    <a:pt x="32" y="7"/>
                  </a:lnTo>
                  <a:lnTo>
                    <a:pt x="30" y="9"/>
                  </a:lnTo>
                  <a:lnTo>
                    <a:pt x="29" y="10"/>
                  </a:lnTo>
                  <a:lnTo>
                    <a:pt x="27" y="12"/>
                  </a:lnTo>
                  <a:lnTo>
                    <a:pt x="26" y="12"/>
                  </a:lnTo>
                  <a:lnTo>
                    <a:pt x="24" y="14"/>
                  </a:lnTo>
                  <a:lnTo>
                    <a:pt x="23" y="15"/>
                  </a:lnTo>
                  <a:lnTo>
                    <a:pt x="22" y="17"/>
                  </a:lnTo>
                  <a:lnTo>
                    <a:pt x="20" y="17"/>
                  </a:lnTo>
                  <a:lnTo>
                    <a:pt x="20" y="19"/>
                  </a:lnTo>
                  <a:lnTo>
                    <a:pt x="19" y="19"/>
                  </a:lnTo>
                  <a:lnTo>
                    <a:pt x="17" y="21"/>
                  </a:lnTo>
                  <a:lnTo>
                    <a:pt x="16" y="22"/>
                  </a:lnTo>
                  <a:lnTo>
                    <a:pt x="16" y="24"/>
                  </a:lnTo>
                  <a:lnTo>
                    <a:pt x="15" y="24"/>
                  </a:lnTo>
                  <a:lnTo>
                    <a:pt x="15" y="26"/>
                  </a:lnTo>
                  <a:lnTo>
                    <a:pt x="13" y="27"/>
                  </a:lnTo>
                  <a:lnTo>
                    <a:pt x="12" y="29"/>
                  </a:lnTo>
                  <a:lnTo>
                    <a:pt x="10" y="29"/>
                  </a:lnTo>
                  <a:lnTo>
                    <a:pt x="10" y="31"/>
                  </a:lnTo>
                  <a:lnTo>
                    <a:pt x="9" y="33"/>
                  </a:lnTo>
                  <a:lnTo>
                    <a:pt x="7" y="34"/>
                  </a:lnTo>
                  <a:lnTo>
                    <a:pt x="6" y="36"/>
                  </a:lnTo>
                  <a:lnTo>
                    <a:pt x="6" y="39"/>
                  </a:lnTo>
                  <a:lnTo>
                    <a:pt x="5" y="41"/>
                  </a:lnTo>
                  <a:lnTo>
                    <a:pt x="3" y="43"/>
                  </a:lnTo>
                  <a:lnTo>
                    <a:pt x="3" y="45"/>
                  </a:lnTo>
                  <a:lnTo>
                    <a:pt x="2" y="45"/>
                  </a:lnTo>
                  <a:lnTo>
                    <a:pt x="2" y="46"/>
                  </a:lnTo>
                  <a:lnTo>
                    <a:pt x="0" y="48"/>
                  </a:lnTo>
                  <a:lnTo>
                    <a:pt x="0" y="50"/>
                  </a:lnTo>
                  <a:lnTo>
                    <a:pt x="7" y="55"/>
                  </a:lnTo>
                  <a:lnTo>
                    <a:pt x="7" y="53"/>
                  </a:lnTo>
                  <a:lnTo>
                    <a:pt x="9" y="51"/>
                  </a:lnTo>
                  <a:lnTo>
                    <a:pt x="10" y="50"/>
                  </a:lnTo>
                  <a:lnTo>
                    <a:pt x="10" y="48"/>
                  </a:lnTo>
                  <a:lnTo>
                    <a:pt x="12" y="48"/>
                  </a:lnTo>
                  <a:lnTo>
                    <a:pt x="12" y="46"/>
                  </a:lnTo>
                  <a:lnTo>
                    <a:pt x="13" y="45"/>
                  </a:lnTo>
                  <a:lnTo>
                    <a:pt x="13" y="43"/>
                  </a:lnTo>
                  <a:lnTo>
                    <a:pt x="15" y="41"/>
                  </a:lnTo>
                  <a:lnTo>
                    <a:pt x="16" y="39"/>
                  </a:lnTo>
                  <a:lnTo>
                    <a:pt x="17" y="38"/>
                  </a:lnTo>
                  <a:lnTo>
                    <a:pt x="19" y="36"/>
                  </a:lnTo>
                  <a:lnTo>
                    <a:pt x="20" y="34"/>
                  </a:lnTo>
                  <a:lnTo>
                    <a:pt x="20" y="33"/>
                  </a:lnTo>
                  <a:lnTo>
                    <a:pt x="22" y="31"/>
                  </a:lnTo>
                  <a:lnTo>
                    <a:pt x="23" y="29"/>
                  </a:lnTo>
                  <a:lnTo>
                    <a:pt x="24" y="27"/>
                  </a:lnTo>
                  <a:lnTo>
                    <a:pt x="26" y="26"/>
                  </a:lnTo>
                  <a:lnTo>
                    <a:pt x="27" y="24"/>
                  </a:lnTo>
                  <a:lnTo>
                    <a:pt x="29" y="24"/>
                  </a:lnTo>
                  <a:lnTo>
                    <a:pt x="29" y="22"/>
                  </a:lnTo>
                  <a:lnTo>
                    <a:pt x="30" y="21"/>
                  </a:lnTo>
                  <a:lnTo>
                    <a:pt x="32" y="19"/>
                  </a:lnTo>
                  <a:lnTo>
                    <a:pt x="33" y="19"/>
                  </a:lnTo>
                  <a:lnTo>
                    <a:pt x="34" y="17"/>
                  </a:lnTo>
                  <a:lnTo>
                    <a:pt x="36" y="17"/>
                  </a:lnTo>
                  <a:lnTo>
                    <a:pt x="37" y="15"/>
                  </a:lnTo>
                  <a:lnTo>
                    <a:pt x="39" y="14"/>
                  </a:lnTo>
                  <a:lnTo>
                    <a:pt x="40" y="14"/>
                  </a:lnTo>
                  <a:lnTo>
                    <a:pt x="42" y="14"/>
                  </a:lnTo>
                  <a:lnTo>
                    <a:pt x="42" y="12"/>
                  </a:lnTo>
                  <a:lnTo>
                    <a:pt x="43" y="12"/>
                  </a:lnTo>
                  <a:lnTo>
                    <a:pt x="44" y="12"/>
                  </a:lnTo>
                  <a:lnTo>
                    <a:pt x="46" y="10"/>
                  </a:lnTo>
                  <a:lnTo>
                    <a:pt x="47" y="10"/>
                  </a:lnTo>
                  <a:lnTo>
                    <a:pt x="49" y="10"/>
                  </a:lnTo>
                  <a:lnTo>
                    <a:pt x="50" y="1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8" name="Freeform 139"/>
            <p:cNvSpPr>
              <a:spLocks/>
            </p:cNvSpPr>
            <p:nvPr/>
          </p:nvSpPr>
          <p:spPr bwMode="auto">
            <a:xfrm>
              <a:off x="675" y="954"/>
              <a:ext cx="47" cy="24"/>
            </a:xfrm>
            <a:custGeom>
              <a:avLst/>
              <a:gdLst>
                <a:gd name="T0" fmla="*/ 39 w 47"/>
                <a:gd name="T1" fmla="*/ 1 h 24"/>
                <a:gd name="T2" fmla="*/ 36 w 47"/>
                <a:gd name="T3" fmla="*/ 3 h 24"/>
                <a:gd name="T4" fmla="*/ 33 w 47"/>
                <a:gd name="T5" fmla="*/ 5 h 24"/>
                <a:gd name="T6" fmla="*/ 29 w 47"/>
                <a:gd name="T7" fmla="*/ 8 h 24"/>
                <a:gd name="T8" fmla="*/ 26 w 47"/>
                <a:gd name="T9" fmla="*/ 10 h 24"/>
                <a:gd name="T10" fmla="*/ 23 w 47"/>
                <a:gd name="T11" fmla="*/ 10 h 24"/>
                <a:gd name="T12" fmla="*/ 19 w 47"/>
                <a:gd name="T13" fmla="*/ 12 h 24"/>
                <a:gd name="T14" fmla="*/ 16 w 47"/>
                <a:gd name="T15" fmla="*/ 12 h 24"/>
                <a:gd name="T16" fmla="*/ 13 w 47"/>
                <a:gd name="T17" fmla="*/ 13 h 24"/>
                <a:gd name="T18" fmla="*/ 10 w 47"/>
                <a:gd name="T19" fmla="*/ 13 h 24"/>
                <a:gd name="T20" fmla="*/ 7 w 47"/>
                <a:gd name="T21" fmla="*/ 13 h 24"/>
                <a:gd name="T22" fmla="*/ 4 w 47"/>
                <a:gd name="T23" fmla="*/ 13 h 24"/>
                <a:gd name="T24" fmla="*/ 1 w 47"/>
                <a:gd name="T25" fmla="*/ 13 h 24"/>
                <a:gd name="T26" fmla="*/ 0 w 47"/>
                <a:gd name="T27" fmla="*/ 22 h 24"/>
                <a:gd name="T28" fmla="*/ 3 w 47"/>
                <a:gd name="T29" fmla="*/ 24 h 24"/>
                <a:gd name="T30" fmla="*/ 6 w 47"/>
                <a:gd name="T31" fmla="*/ 24 h 24"/>
                <a:gd name="T32" fmla="*/ 8 w 47"/>
                <a:gd name="T33" fmla="*/ 24 h 24"/>
                <a:gd name="T34" fmla="*/ 11 w 47"/>
                <a:gd name="T35" fmla="*/ 22 h 24"/>
                <a:gd name="T36" fmla="*/ 14 w 47"/>
                <a:gd name="T37" fmla="*/ 22 h 24"/>
                <a:gd name="T38" fmla="*/ 17 w 47"/>
                <a:gd name="T39" fmla="*/ 22 h 24"/>
                <a:gd name="T40" fmla="*/ 20 w 47"/>
                <a:gd name="T41" fmla="*/ 22 h 24"/>
                <a:gd name="T42" fmla="*/ 21 w 47"/>
                <a:gd name="T43" fmla="*/ 20 h 24"/>
                <a:gd name="T44" fmla="*/ 24 w 47"/>
                <a:gd name="T45" fmla="*/ 20 h 24"/>
                <a:gd name="T46" fmla="*/ 27 w 47"/>
                <a:gd name="T47" fmla="*/ 20 h 24"/>
                <a:gd name="T48" fmla="*/ 29 w 47"/>
                <a:gd name="T49" fmla="*/ 19 h 24"/>
                <a:gd name="T50" fmla="*/ 32 w 47"/>
                <a:gd name="T51" fmla="*/ 17 h 24"/>
                <a:gd name="T52" fmla="*/ 34 w 47"/>
                <a:gd name="T53" fmla="*/ 15 h 24"/>
                <a:gd name="T54" fmla="*/ 37 w 47"/>
                <a:gd name="T55" fmla="*/ 13 h 24"/>
                <a:gd name="T56" fmla="*/ 40 w 47"/>
                <a:gd name="T57" fmla="*/ 13 h 24"/>
                <a:gd name="T58" fmla="*/ 42 w 47"/>
                <a:gd name="T59" fmla="*/ 12 h 24"/>
                <a:gd name="T60" fmla="*/ 43 w 47"/>
                <a:gd name="T61" fmla="*/ 10 h 24"/>
                <a:gd name="T62" fmla="*/ 46 w 47"/>
                <a:gd name="T63" fmla="*/ 7 h 24"/>
                <a:gd name="T64" fmla="*/ 40 w 47"/>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24">
                  <a:moveTo>
                    <a:pt x="40" y="0"/>
                  </a:moveTo>
                  <a:lnTo>
                    <a:pt x="39" y="1"/>
                  </a:lnTo>
                  <a:lnTo>
                    <a:pt x="37" y="1"/>
                  </a:lnTo>
                  <a:lnTo>
                    <a:pt x="36" y="3"/>
                  </a:lnTo>
                  <a:lnTo>
                    <a:pt x="34" y="5"/>
                  </a:lnTo>
                  <a:lnTo>
                    <a:pt x="33" y="5"/>
                  </a:lnTo>
                  <a:lnTo>
                    <a:pt x="30" y="7"/>
                  </a:lnTo>
                  <a:lnTo>
                    <a:pt x="29" y="8"/>
                  </a:lnTo>
                  <a:lnTo>
                    <a:pt x="27" y="8"/>
                  </a:lnTo>
                  <a:lnTo>
                    <a:pt x="26" y="10"/>
                  </a:lnTo>
                  <a:lnTo>
                    <a:pt x="24" y="10"/>
                  </a:lnTo>
                  <a:lnTo>
                    <a:pt x="23" y="10"/>
                  </a:lnTo>
                  <a:lnTo>
                    <a:pt x="20" y="12"/>
                  </a:lnTo>
                  <a:lnTo>
                    <a:pt x="19" y="12"/>
                  </a:lnTo>
                  <a:lnTo>
                    <a:pt x="17" y="12"/>
                  </a:lnTo>
                  <a:lnTo>
                    <a:pt x="16" y="12"/>
                  </a:lnTo>
                  <a:lnTo>
                    <a:pt x="14" y="13"/>
                  </a:lnTo>
                  <a:lnTo>
                    <a:pt x="13" y="13"/>
                  </a:lnTo>
                  <a:lnTo>
                    <a:pt x="11" y="13"/>
                  </a:lnTo>
                  <a:lnTo>
                    <a:pt x="10" y="13"/>
                  </a:lnTo>
                  <a:lnTo>
                    <a:pt x="8" y="13"/>
                  </a:lnTo>
                  <a:lnTo>
                    <a:pt x="7" y="13"/>
                  </a:lnTo>
                  <a:lnTo>
                    <a:pt x="6" y="13"/>
                  </a:lnTo>
                  <a:lnTo>
                    <a:pt x="4" y="13"/>
                  </a:lnTo>
                  <a:lnTo>
                    <a:pt x="3" y="13"/>
                  </a:lnTo>
                  <a:lnTo>
                    <a:pt x="1" y="13"/>
                  </a:lnTo>
                  <a:lnTo>
                    <a:pt x="0" y="13"/>
                  </a:lnTo>
                  <a:lnTo>
                    <a:pt x="0" y="22"/>
                  </a:lnTo>
                  <a:lnTo>
                    <a:pt x="1" y="24"/>
                  </a:lnTo>
                  <a:lnTo>
                    <a:pt x="3" y="24"/>
                  </a:lnTo>
                  <a:lnTo>
                    <a:pt x="4" y="24"/>
                  </a:lnTo>
                  <a:lnTo>
                    <a:pt x="6" y="24"/>
                  </a:lnTo>
                  <a:lnTo>
                    <a:pt x="7" y="24"/>
                  </a:lnTo>
                  <a:lnTo>
                    <a:pt x="8" y="24"/>
                  </a:lnTo>
                  <a:lnTo>
                    <a:pt x="10" y="24"/>
                  </a:lnTo>
                  <a:lnTo>
                    <a:pt x="11" y="22"/>
                  </a:lnTo>
                  <a:lnTo>
                    <a:pt x="13" y="22"/>
                  </a:lnTo>
                  <a:lnTo>
                    <a:pt x="14" y="22"/>
                  </a:lnTo>
                  <a:lnTo>
                    <a:pt x="16" y="22"/>
                  </a:lnTo>
                  <a:lnTo>
                    <a:pt x="17" y="22"/>
                  </a:lnTo>
                  <a:lnTo>
                    <a:pt x="19" y="22"/>
                  </a:lnTo>
                  <a:lnTo>
                    <a:pt x="20" y="22"/>
                  </a:lnTo>
                  <a:lnTo>
                    <a:pt x="21" y="22"/>
                  </a:lnTo>
                  <a:lnTo>
                    <a:pt x="21" y="20"/>
                  </a:lnTo>
                  <a:lnTo>
                    <a:pt x="23" y="20"/>
                  </a:lnTo>
                  <a:lnTo>
                    <a:pt x="24" y="20"/>
                  </a:lnTo>
                  <a:lnTo>
                    <a:pt x="26" y="20"/>
                  </a:lnTo>
                  <a:lnTo>
                    <a:pt x="27" y="20"/>
                  </a:lnTo>
                  <a:lnTo>
                    <a:pt x="27" y="19"/>
                  </a:lnTo>
                  <a:lnTo>
                    <a:pt x="29" y="19"/>
                  </a:lnTo>
                  <a:lnTo>
                    <a:pt x="30" y="19"/>
                  </a:lnTo>
                  <a:lnTo>
                    <a:pt x="32" y="17"/>
                  </a:lnTo>
                  <a:lnTo>
                    <a:pt x="33" y="17"/>
                  </a:lnTo>
                  <a:lnTo>
                    <a:pt x="34" y="15"/>
                  </a:lnTo>
                  <a:lnTo>
                    <a:pt x="36" y="15"/>
                  </a:lnTo>
                  <a:lnTo>
                    <a:pt x="37" y="13"/>
                  </a:lnTo>
                  <a:lnTo>
                    <a:pt x="39" y="13"/>
                  </a:lnTo>
                  <a:lnTo>
                    <a:pt x="40" y="13"/>
                  </a:lnTo>
                  <a:lnTo>
                    <a:pt x="40" y="12"/>
                  </a:lnTo>
                  <a:lnTo>
                    <a:pt x="42" y="12"/>
                  </a:lnTo>
                  <a:lnTo>
                    <a:pt x="42" y="10"/>
                  </a:lnTo>
                  <a:lnTo>
                    <a:pt x="43" y="10"/>
                  </a:lnTo>
                  <a:lnTo>
                    <a:pt x="45" y="8"/>
                  </a:lnTo>
                  <a:lnTo>
                    <a:pt x="46" y="7"/>
                  </a:lnTo>
                  <a:lnTo>
                    <a:pt x="47" y="7"/>
                  </a:lnTo>
                  <a:lnTo>
                    <a:pt x="4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89" name="Freeform 140"/>
            <p:cNvSpPr>
              <a:spLocks/>
            </p:cNvSpPr>
            <p:nvPr/>
          </p:nvSpPr>
          <p:spPr bwMode="auto">
            <a:xfrm>
              <a:off x="374" y="770"/>
              <a:ext cx="87" cy="110"/>
            </a:xfrm>
            <a:custGeom>
              <a:avLst/>
              <a:gdLst>
                <a:gd name="T0" fmla="*/ 85 w 87"/>
                <a:gd name="T1" fmla="*/ 86 h 110"/>
                <a:gd name="T2" fmla="*/ 81 w 87"/>
                <a:gd name="T3" fmla="*/ 82 h 110"/>
                <a:gd name="T4" fmla="*/ 77 w 87"/>
                <a:gd name="T5" fmla="*/ 77 h 110"/>
                <a:gd name="T6" fmla="*/ 72 w 87"/>
                <a:gd name="T7" fmla="*/ 74 h 110"/>
                <a:gd name="T8" fmla="*/ 67 w 87"/>
                <a:gd name="T9" fmla="*/ 70 h 110"/>
                <a:gd name="T10" fmla="*/ 61 w 87"/>
                <a:gd name="T11" fmla="*/ 65 h 110"/>
                <a:gd name="T12" fmla="*/ 55 w 87"/>
                <a:gd name="T13" fmla="*/ 60 h 110"/>
                <a:gd name="T14" fmla="*/ 50 w 87"/>
                <a:gd name="T15" fmla="*/ 53 h 110"/>
                <a:gd name="T16" fmla="*/ 44 w 87"/>
                <a:gd name="T17" fmla="*/ 48 h 110"/>
                <a:gd name="T18" fmla="*/ 37 w 87"/>
                <a:gd name="T19" fmla="*/ 43 h 110"/>
                <a:gd name="T20" fmla="*/ 31 w 87"/>
                <a:gd name="T21" fmla="*/ 36 h 110"/>
                <a:gd name="T22" fmla="*/ 25 w 87"/>
                <a:gd name="T23" fmla="*/ 31 h 110"/>
                <a:gd name="T24" fmla="*/ 20 w 87"/>
                <a:gd name="T25" fmla="*/ 24 h 110"/>
                <a:gd name="T26" fmla="*/ 15 w 87"/>
                <a:gd name="T27" fmla="*/ 19 h 110"/>
                <a:gd name="T28" fmla="*/ 5 w 87"/>
                <a:gd name="T29" fmla="*/ 20 h 110"/>
                <a:gd name="T30" fmla="*/ 7 w 87"/>
                <a:gd name="T31" fmla="*/ 27 h 110"/>
                <a:gd name="T32" fmla="*/ 8 w 87"/>
                <a:gd name="T33" fmla="*/ 32 h 110"/>
                <a:gd name="T34" fmla="*/ 10 w 87"/>
                <a:gd name="T35" fmla="*/ 38 h 110"/>
                <a:gd name="T36" fmla="*/ 12 w 87"/>
                <a:gd name="T37" fmla="*/ 45 h 110"/>
                <a:gd name="T38" fmla="*/ 15 w 87"/>
                <a:gd name="T39" fmla="*/ 51 h 110"/>
                <a:gd name="T40" fmla="*/ 17 w 87"/>
                <a:gd name="T41" fmla="*/ 58 h 110"/>
                <a:gd name="T42" fmla="*/ 20 w 87"/>
                <a:gd name="T43" fmla="*/ 65 h 110"/>
                <a:gd name="T44" fmla="*/ 21 w 87"/>
                <a:gd name="T45" fmla="*/ 72 h 110"/>
                <a:gd name="T46" fmla="*/ 24 w 87"/>
                <a:gd name="T47" fmla="*/ 79 h 110"/>
                <a:gd name="T48" fmla="*/ 27 w 87"/>
                <a:gd name="T49" fmla="*/ 86 h 110"/>
                <a:gd name="T50" fmla="*/ 30 w 87"/>
                <a:gd name="T51" fmla="*/ 93 h 110"/>
                <a:gd name="T52" fmla="*/ 32 w 87"/>
                <a:gd name="T53" fmla="*/ 99 h 110"/>
                <a:gd name="T54" fmla="*/ 35 w 87"/>
                <a:gd name="T55" fmla="*/ 106 h 110"/>
                <a:gd name="T56" fmla="*/ 44 w 87"/>
                <a:gd name="T57" fmla="*/ 103 h 110"/>
                <a:gd name="T58" fmla="*/ 41 w 87"/>
                <a:gd name="T59" fmla="*/ 94 h 110"/>
                <a:gd name="T60" fmla="*/ 38 w 87"/>
                <a:gd name="T61" fmla="*/ 89 h 110"/>
                <a:gd name="T62" fmla="*/ 35 w 87"/>
                <a:gd name="T63" fmla="*/ 84 h 110"/>
                <a:gd name="T64" fmla="*/ 34 w 87"/>
                <a:gd name="T65" fmla="*/ 77 h 110"/>
                <a:gd name="T66" fmla="*/ 31 w 87"/>
                <a:gd name="T67" fmla="*/ 72 h 110"/>
                <a:gd name="T68" fmla="*/ 30 w 87"/>
                <a:gd name="T69" fmla="*/ 65 h 110"/>
                <a:gd name="T70" fmla="*/ 27 w 87"/>
                <a:gd name="T71" fmla="*/ 62 h 110"/>
                <a:gd name="T72" fmla="*/ 25 w 87"/>
                <a:gd name="T73" fmla="*/ 57 h 110"/>
                <a:gd name="T74" fmla="*/ 24 w 87"/>
                <a:gd name="T75" fmla="*/ 50 h 110"/>
                <a:gd name="T76" fmla="*/ 21 w 87"/>
                <a:gd name="T77" fmla="*/ 43 h 110"/>
                <a:gd name="T78" fmla="*/ 21 w 87"/>
                <a:gd name="T79" fmla="*/ 39 h 110"/>
                <a:gd name="T80" fmla="*/ 25 w 87"/>
                <a:gd name="T81" fmla="*/ 45 h 110"/>
                <a:gd name="T82" fmla="*/ 31 w 87"/>
                <a:gd name="T83" fmla="*/ 50 h 110"/>
                <a:gd name="T84" fmla="*/ 37 w 87"/>
                <a:gd name="T85" fmla="*/ 55 h 110"/>
                <a:gd name="T86" fmla="*/ 42 w 87"/>
                <a:gd name="T87" fmla="*/ 60 h 110"/>
                <a:gd name="T88" fmla="*/ 48 w 87"/>
                <a:gd name="T89" fmla="*/ 65 h 110"/>
                <a:gd name="T90" fmla="*/ 52 w 87"/>
                <a:gd name="T91" fmla="*/ 70 h 110"/>
                <a:gd name="T92" fmla="*/ 57 w 87"/>
                <a:gd name="T93" fmla="*/ 74 h 110"/>
                <a:gd name="T94" fmla="*/ 62 w 87"/>
                <a:gd name="T95" fmla="*/ 79 h 110"/>
                <a:gd name="T96" fmla="*/ 67 w 87"/>
                <a:gd name="T97" fmla="*/ 82 h 110"/>
                <a:gd name="T98" fmla="*/ 72 w 87"/>
                <a:gd name="T99" fmla="*/ 87 h 110"/>
                <a:gd name="T100" fmla="*/ 78 w 87"/>
                <a:gd name="T101"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110">
                  <a:moveTo>
                    <a:pt x="87" y="87"/>
                  </a:moveTo>
                  <a:lnTo>
                    <a:pt x="87" y="87"/>
                  </a:lnTo>
                  <a:lnTo>
                    <a:pt x="87" y="86"/>
                  </a:lnTo>
                  <a:lnTo>
                    <a:pt x="85" y="86"/>
                  </a:lnTo>
                  <a:lnTo>
                    <a:pt x="84" y="86"/>
                  </a:lnTo>
                  <a:lnTo>
                    <a:pt x="82" y="84"/>
                  </a:lnTo>
                  <a:lnTo>
                    <a:pt x="82" y="82"/>
                  </a:lnTo>
                  <a:lnTo>
                    <a:pt x="81" y="82"/>
                  </a:lnTo>
                  <a:lnTo>
                    <a:pt x="80" y="81"/>
                  </a:lnTo>
                  <a:lnTo>
                    <a:pt x="78" y="81"/>
                  </a:lnTo>
                  <a:lnTo>
                    <a:pt x="77" y="79"/>
                  </a:lnTo>
                  <a:lnTo>
                    <a:pt x="77" y="77"/>
                  </a:lnTo>
                  <a:lnTo>
                    <a:pt x="75" y="77"/>
                  </a:lnTo>
                  <a:lnTo>
                    <a:pt x="74" y="75"/>
                  </a:lnTo>
                  <a:lnTo>
                    <a:pt x="72" y="75"/>
                  </a:lnTo>
                  <a:lnTo>
                    <a:pt x="72" y="74"/>
                  </a:lnTo>
                  <a:lnTo>
                    <a:pt x="71" y="74"/>
                  </a:lnTo>
                  <a:lnTo>
                    <a:pt x="70" y="72"/>
                  </a:lnTo>
                  <a:lnTo>
                    <a:pt x="68" y="70"/>
                  </a:lnTo>
                  <a:lnTo>
                    <a:pt x="67" y="70"/>
                  </a:lnTo>
                  <a:lnTo>
                    <a:pt x="65" y="69"/>
                  </a:lnTo>
                  <a:lnTo>
                    <a:pt x="64" y="67"/>
                  </a:lnTo>
                  <a:lnTo>
                    <a:pt x="62" y="65"/>
                  </a:lnTo>
                  <a:lnTo>
                    <a:pt x="61" y="65"/>
                  </a:lnTo>
                  <a:lnTo>
                    <a:pt x="60" y="63"/>
                  </a:lnTo>
                  <a:lnTo>
                    <a:pt x="58" y="62"/>
                  </a:lnTo>
                  <a:lnTo>
                    <a:pt x="57" y="60"/>
                  </a:lnTo>
                  <a:lnTo>
                    <a:pt x="55" y="60"/>
                  </a:lnTo>
                  <a:lnTo>
                    <a:pt x="54" y="58"/>
                  </a:lnTo>
                  <a:lnTo>
                    <a:pt x="52" y="57"/>
                  </a:lnTo>
                  <a:lnTo>
                    <a:pt x="51" y="55"/>
                  </a:lnTo>
                  <a:lnTo>
                    <a:pt x="50" y="53"/>
                  </a:lnTo>
                  <a:lnTo>
                    <a:pt x="48" y="53"/>
                  </a:lnTo>
                  <a:lnTo>
                    <a:pt x="47" y="51"/>
                  </a:lnTo>
                  <a:lnTo>
                    <a:pt x="45" y="50"/>
                  </a:lnTo>
                  <a:lnTo>
                    <a:pt x="44" y="48"/>
                  </a:lnTo>
                  <a:lnTo>
                    <a:pt x="42" y="46"/>
                  </a:lnTo>
                  <a:lnTo>
                    <a:pt x="41" y="45"/>
                  </a:lnTo>
                  <a:lnTo>
                    <a:pt x="38" y="43"/>
                  </a:lnTo>
                  <a:lnTo>
                    <a:pt x="37" y="43"/>
                  </a:lnTo>
                  <a:lnTo>
                    <a:pt x="35" y="41"/>
                  </a:lnTo>
                  <a:lnTo>
                    <a:pt x="34" y="39"/>
                  </a:lnTo>
                  <a:lnTo>
                    <a:pt x="32" y="38"/>
                  </a:lnTo>
                  <a:lnTo>
                    <a:pt x="31" y="36"/>
                  </a:lnTo>
                  <a:lnTo>
                    <a:pt x="30" y="34"/>
                  </a:lnTo>
                  <a:lnTo>
                    <a:pt x="28" y="32"/>
                  </a:lnTo>
                  <a:lnTo>
                    <a:pt x="27" y="32"/>
                  </a:lnTo>
                  <a:lnTo>
                    <a:pt x="25" y="31"/>
                  </a:lnTo>
                  <a:lnTo>
                    <a:pt x="24" y="29"/>
                  </a:lnTo>
                  <a:lnTo>
                    <a:pt x="22" y="27"/>
                  </a:lnTo>
                  <a:lnTo>
                    <a:pt x="21" y="26"/>
                  </a:lnTo>
                  <a:lnTo>
                    <a:pt x="20" y="24"/>
                  </a:lnTo>
                  <a:lnTo>
                    <a:pt x="20" y="22"/>
                  </a:lnTo>
                  <a:lnTo>
                    <a:pt x="18" y="20"/>
                  </a:lnTo>
                  <a:lnTo>
                    <a:pt x="17" y="20"/>
                  </a:lnTo>
                  <a:lnTo>
                    <a:pt x="15" y="19"/>
                  </a:lnTo>
                  <a:lnTo>
                    <a:pt x="14" y="17"/>
                  </a:lnTo>
                  <a:lnTo>
                    <a:pt x="12" y="15"/>
                  </a:lnTo>
                  <a:lnTo>
                    <a:pt x="0" y="0"/>
                  </a:lnTo>
                  <a:lnTo>
                    <a:pt x="5" y="20"/>
                  </a:lnTo>
                  <a:lnTo>
                    <a:pt x="5" y="22"/>
                  </a:lnTo>
                  <a:lnTo>
                    <a:pt x="7" y="24"/>
                  </a:lnTo>
                  <a:lnTo>
                    <a:pt x="7" y="26"/>
                  </a:lnTo>
                  <a:lnTo>
                    <a:pt x="7" y="27"/>
                  </a:lnTo>
                  <a:lnTo>
                    <a:pt x="8" y="27"/>
                  </a:lnTo>
                  <a:lnTo>
                    <a:pt x="8" y="29"/>
                  </a:lnTo>
                  <a:lnTo>
                    <a:pt x="8" y="31"/>
                  </a:lnTo>
                  <a:lnTo>
                    <a:pt x="8" y="32"/>
                  </a:lnTo>
                  <a:lnTo>
                    <a:pt x="10" y="32"/>
                  </a:lnTo>
                  <a:lnTo>
                    <a:pt x="10" y="34"/>
                  </a:lnTo>
                  <a:lnTo>
                    <a:pt x="10" y="36"/>
                  </a:lnTo>
                  <a:lnTo>
                    <a:pt x="10" y="38"/>
                  </a:lnTo>
                  <a:lnTo>
                    <a:pt x="11" y="39"/>
                  </a:lnTo>
                  <a:lnTo>
                    <a:pt x="12" y="41"/>
                  </a:lnTo>
                  <a:lnTo>
                    <a:pt x="12" y="43"/>
                  </a:lnTo>
                  <a:lnTo>
                    <a:pt x="12" y="45"/>
                  </a:lnTo>
                  <a:lnTo>
                    <a:pt x="12" y="46"/>
                  </a:lnTo>
                  <a:lnTo>
                    <a:pt x="14" y="48"/>
                  </a:lnTo>
                  <a:lnTo>
                    <a:pt x="14" y="50"/>
                  </a:lnTo>
                  <a:lnTo>
                    <a:pt x="15" y="51"/>
                  </a:lnTo>
                  <a:lnTo>
                    <a:pt x="15" y="53"/>
                  </a:lnTo>
                  <a:lnTo>
                    <a:pt x="15" y="55"/>
                  </a:lnTo>
                  <a:lnTo>
                    <a:pt x="17" y="57"/>
                  </a:lnTo>
                  <a:lnTo>
                    <a:pt x="17" y="58"/>
                  </a:lnTo>
                  <a:lnTo>
                    <a:pt x="17" y="60"/>
                  </a:lnTo>
                  <a:lnTo>
                    <a:pt x="18" y="62"/>
                  </a:lnTo>
                  <a:lnTo>
                    <a:pt x="18" y="63"/>
                  </a:lnTo>
                  <a:lnTo>
                    <a:pt x="20" y="65"/>
                  </a:lnTo>
                  <a:lnTo>
                    <a:pt x="20" y="67"/>
                  </a:lnTo>
                  <a:lnTo>
                    <a:pt x="21" y="69"/>
                  </a:lnTo>
                  <a:lnTo>
                    <a:pt x="21" y="70"/>
                  </a:lnTo>
                  <a:lnTo>
                    <a:pt x="21" y="72"/>
                  </a:lnTo>
                  <a:lnTo>
                    <a:pt x="22" y="74"/>
                  </a:lnTo>
                  <a:lnTo>
                    <a:pt x="22" y="75"/>
                  </a:lnTo>
                  <a:lnTo>
                    <a:pt x="24" y="77"/>
                  </a:lnTo>
                  <a:lnTo>
                    <a:pt x="24" y="79"/>
                  </a:lnTo>
                  <a:lnTo>
                    <a:pt x="25" y="81"/>
                  </a:lnTo>
                  <a:lnTo>
                    <a:pt x="25" y="82"/>
                  </a:lnTo>
                  <a:lnTo>
                    <a:pt x="27" y="84"/>
                  </a:lnTo>
                  <a:lnTo>
                    <a:pt x="27" y="86"/>
                  </a:lnTo>
                  <a:lnTo>
                    <a:pt x="28" y="87"/>
                  </a:lnTo>
                  <a:lnTo>
                    <a:pt x="28" y="89"/>
                  </a:lnTo>
                  <a:lnTo>
                    <a:pt x="30" y="91"/>
                  </a:lnTo>
                  <a:lnTo>
                    <a:pt x="30" y="93"/>
                  </a:lnTo>
                  <a:lnTo>
                    <a:pt x="31" y="94"/>
                  </a:lnTo>
                  <a:lnTo>
                    <a:pt x="31" y="96"/>
                  </a:lnTo>
                  <a:lnTo>
                    <a:pt x="32" y="98"/>
                  </a:lnTo>
                  <a:lnTo>
                    <a:pt x="32" y="99"/>
                  </a:lnTo>
                  <a:lnTo>
                    <a:pt x="34" y="101"/>
                  </a:lnTo>
                  <a:lnTo>
                    <a:pt x="34" y="103"/>
                  </a:lnTo>
                  <a:lnTo>
                    <a:pt x="35" y="105"/>
                  </a:lnTo>
                  <a:lnTo>
                    <a:pt x="35" y="106"/>
                  </a:lnTo>
                  <a:lnTo>
                    <a:pt x="37" y="108"/>
                  </a:lnTo>
                  <a:lnTo>
                    <a:pt x="37" y="110"/>
                  </a:lnTo>
                  <a:lnTo>
                    <a:pt x="45" y="105"/>
                  </a:lnTo>
                  <a:lnTo>
                    <a:pt x="44" y="103"/>
                  </a:lnTo>
                  <a:lnTo>
                    <a:pt x="42" y="99"/>
                  </a:lnTo>
                  <a:lnTo>
                    <a:pt x="42" y="98"/>
                  </a:lnTo>
                  <a:lnTo>
                    <a:pt x="41" y="96"/>
                  </a:lnTo>
                  <a:lnTo>
                    <a:pt x="41" y="94"/>
                  </a:lnTo>
                  <a:lnTo>
                    <a:pt x="40" y="94"/>
                  </a:lnTo>
                  <a:lnTo>
                    <a:pt x="40" y="93"/>
                  </a:lnTo>
                  <a:lnTo>
                    <a:pt x="38" y="91"/>
                  </a:lnTo>
                  <a:lnTo>
                    <a:pt x="38" y="89"/>
                  </a:lnTo>
                  <a:lnTo>
                    <a:pt x="37" y="87"/>
                  </a:lnTo>
                  <a:lnTo>
                    <a:pt x="37" y="86"/>
                  </a:lnTo>
                  <a:lnTo>
                    <a:pt x="37" y="84"/>
                  </a:lnTo>
                  <a:lnTo>
                    <a:pt x="35" y="84"/>
                  </a:lnTo>
                  <a:lnTo>
                    <a:pt x="35" y="82"/>
                  </a:lnTo>
                  <a:lnTo>
                    <a:pt x="34" y="81"/>
                  </a:lnTo>
                  <a:lnTo>
                    <a:pt x="34" y="79"/>
                  </a:lnTo>
                  <a:lnTo>
                    <a:pt x="34" y="77"/>
                  </a:lnTo>
                  <a:lnTo>
                    <a:pt x="32" y="77"/>
                  </a:lnTo>
                  <a:lnTo>
                    <a:pt x="32" y="75"/>
                  </a:lnTo>
                  <a:lnTo>
                    <a:pt x="32" y="74"/>
                  </a:lnTo>
                  <a:lnTo>
                    <a:pt x="31" y="72"/>
                  </a:lnTo>
                  <a:lnTo>
                    <a:pt x="31" y="70"/>
                  </a:lnTo>
                  <a:lnTo>
                    <a:pt x="30" y="69"/>
                  </a:lnTo>
                  <a:lnTo>
                    <a:pt x="30" y="67"/>
                  </a:lnTo>
                  <a:lnTo>
                    <a:pt x="30" y="65"/>
                  </a:lnTo>
                  <a:lnTo>
                    <a:pt x="28" y="65"/>
                  </a:lnTo>
                  <a:lnTo>
                    <a:pt x="28" y="63"/>
                  </a:lnTo>
                  <a:lnTo>
                    <a:pt x="28" y="62"/>
                  </a:lnTo>
                  <a:lnTo>
                    <a:pt x="27" y="62"/>
                  </a:lnTo>
                  <a:lnTo>
                    <a:pt x="27" y="60"/>
                  </a:lnTo>
                  <a:lnTo>
                    <a:pt x="27" y="58"/>
                  </a:lnTo>
                  <a:lnTo>
                    <a:pt x="27" y="57"/>
                  </a:lnTo>
                  <a:lnTo>
                    <a:pt x="25" y="57"/>
                  </a:lnTo>
                  <a:lnTo>
                    <a:pt x="25" y="55"/>
                  </a:lnTo>
                  <a:lnTo>
                    <a:pt x="25" y="53"/>
                  </a:lnTo>
                  <a:lnTo>
                    <a:pt x="24" y="51"/>
                  </a:lnTo>
                  <a:lnTo>
                    <a:pt x="24" y="50"/>
                  </a:lnTo>
                  <a:lnTo>
                    <a:pt x="22" y="48"/>
                  </a:lnTo>
                  <a:lnTo>
                    <a:pt x="22" y="46"/>
                  </a:lnTo>
                  <a:lnTo>
                    <a:pt x="21" y="45"/>
                  </a:lnTo>
                  <a:lnTo>
                    <a:pt x="21" y="43"/>
                  </a:lnTo>
                  <a:lnTo>
                    <a:pt x="21" y="41"/>
                  </a:lnTo>
                  <a:lnTo>
                    <a:pt x="21" y="39"/>
                  </a:lnTo>
                  <a:lnTo>
                    <a:pt x="20" y="38"/>
                  </a:lnTo>
                  <a:lnTo>
                    <a:pt x="21" y="39"/>
                  </a:lnTo>
                  <a:lnTo>
                    <a:pt x="22" y="41"/>
                  </a:lnTo>
                  <a:lnTo>
                    <a:pt x="24" y="41"/>
                  </a:lnTo>
                  <a:lnTo>
                    <a:pt x="25" y="43"/>
                  </a:lnTo>
                  <a:lnTo>
                    <a:pt x="25" y="45"/>
                  </a:lnTo>
                  <a:lnTo>
                    <a:pt x="27" y="46"/>
                  </a:lnTo>
                  <a:lnTo>
                    <a:pt x="28" y="46"/>
                  </a:lnTo>
                  <a:lnTo>
                    <a:pt x="30" y="48"/>
                  </a:lnTo>
                  <a:lnTo>
                    <a:pt x="31" y="50"/>
                  </a:lnTo>
                  <a:lnTo>
                    <a:pt x="32" y="51"/>
                  </a:lnTo>
                  <a:lnTo>
                    <a:pt x="34" y="51"/>
                  </a:lnTo>
                  <a:lnTo>
                    <a:pt x="35" y="53"/>
                  </a:lnTo>
                  <a:lnTo>
                    <a:pt x="37" y="55"/>
                  </a:lnTo>
                  <a:lnTo>
                    <a:pt x="38" y="57"/>
                  </a:lnTo>
                  <a:lnTo>
                    <a:pt x="40" y="58"/>
                  </a:lnTo>
                  <a:lnTo>
                    <a:pt x="41" y="58"/>
                  </a:lnTo>
                  <a:lnTo>
                    <a:pt x="42" y="60"/>
                  </a:lnTo>
                  <a:lnTo>
                    <a:pt x="44" y="62"/>
                  </a:lnTo>
                  <a:lnTo>
                    <a:pt x="45" y="62"/>
                  </a:lnTo>
                  <a:lnTo>
                    <a:pt x="47" y="63"/>
                  </a:lnTo>
                  <a:lnTo>
                    <a:pt x="48" y="65"/>
                  </a:lnTo>
                  <a:lnTo>
                    <a:pt x="48" y="67"/>
                  </a:lnTo>
                  <a:lnTo>
                    <a:pt x="50" y="67"/>
                  </a:lnTo>
                  <a:lnTo>
                    <a:pt x="51" y="69"/>
                  </a:lnTo>
                  <a:lnTo>
                    <a:pt x="52" y="70"/>
                  </a:lnTo>
                  <a:lnTo>
                    <a:pt x="54" y="70"/>
                  </a:lnTo>
                  <a:lnTo>
                    <a:pt x="55" y="72"/>
                  </a:lnTo>
                  <a:lnTo>
                    <a:pt x="55" y="74"/>
                  </a:lnTo>
                  <a:lnTo>
                    <a:pt x="57" y="74"/>
                  </a:lnTo>
                  <a:lnTo>
                    <a:pt x="58" y="75"/>
                  </a:lnTo>
                  <a:lnTo>
                    <a:pt x="60" y="75"/>
                  </a:lnTo>
                  <a:lnTo>
                    <a:pt x="61" y="77"/>
                  </a:lnTo>
                  <a:lnTo>
                    <a:pt x="62" y="79"/>
                  </a:lnTo>
                  <a:lnTo>
                    <a:pt x="64" y="81"/>
                  </a:lnTo>
                  <a:lnTo>
                    <a:pt x="65" y="81"/>
                  </a:lnTo>
                  <a:lnTo>
                    <a:pt x="65" y="82"/>
                  </a:lnTo>
                  <a:lnTo>
                    <a:pt x="67" y="82"/>
                  </a:lnTo>
                  <a:lnTo>
                    <a:pt x="68" y="84"/>
                  </a:lnTo>
                  <a:lnTo>
                    <a:pt x="70" y="86"/>
                  </a:lnTo>
                  <a:lnTo>
                    <a:pt x="71" y="86"/>
                  </a:lnTo>
                  <a:lnTo>
                    <a:pt x="72" y="87"/>
                  </a:lnTo>
                  <a:lnTo>
                    <a:pt x="75" y="89"/>
                  </a:lnTo>
                  <a:lnTo>
                    <a:pt x="75" y="91"/>
                  </a:lnTo>
                  <a:lnTo>
                    <a:pt x="77" y="91"/>
                  </a:lnTo>
                  <a:lnTo>
                    <a:pt x="78" y="93"/>
                  </a:lnTo>
                  <a:lnTo>
                    <a:pt x="80" y="93"/>
                  </a:lnTo>
                  <a:lnTo>
                    <a:pt x="81" y="94"/>
                  </a:lnTo>
                  <a:lnTo>
                    <a:pt x="87" y="8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0" name="Freeform 141"/>
            <p:cNvSpPr>
              <a:spLocks/>
            </p:cNvSpPr>
            <p:nvPr/>
          </p:nvSpPr>
          <p:spPr bwMode="auto">
            <a:xfrm>
              <a:off x="292" y="917"/>
              <a:ext cx="89" cy="61"/>
            </a:xfrm>
            <a:custGeom>
              <a:avLst/>
              <a:gdLst>
                <a:gd name="T0" fmla="*/ 87 w 89"/>
                <a:gd name="T1" fmla="*/ 11 h 61"/>
                <a:gd name="T2" fmla="*/ 83 w 89"/>
                <a:gd name="T3" fmla="*/ 11 h 61"/>
                <a:gd name="T4" fmla="*/ 79 w 89"/>
                <a:gd name="T5" fmla="*/ 11 h 61"/>
                <a:gd name="T6" fmla="*/ 75 w 89"/>
                <a:gd name="T7" fmla="*/ 11 h 61"/>
                <a:gd name="T8" fmla="*/ 70 w 89"/>
                <a:gd name="T9" fmla="*/ 11 h 61"/>
                <a:gd name="T10" fmla="*/ 66 w 89"/>
                <a:gd name="T11" fmla="*/ 11 h 61"/>
                <a:gd name="T12" fmla="*/ 62 w 89"/>
                <a:gd name="T13" fmla="*/ 11 h 61"/>
                <a:gd name="T14" fmla="*/ 57 w 89"/>
                <a:gd name="T15" fmla="*/ 11 h 61"/>
                <a:gd name="T16" fmla="*/ 53 w 89"/>
                <a:gd name="T17" fmla="*/ 11 h 61"/>
                <a:gd name="T18" fmla="*/ 49 w 89"/>
                <a:gd name="T19" fmla="*/ 11 h 61"/>
                <a:gd name="T20" fmla="*/ 45 w 89"/>
                <a:gd name="T21" fmla="*/ 9 h 61"/>
                <a:gd name="T22" fmla="*/ 39 w 89"/>
                <a:gd name="T23" fmla="*/ 9 h 61"/>
                <a:gd name="T24" fmla="*/ 33 w 89"/>
                <a:gd name="T25" fmla="*/ 9 h 61"/>
                <a:gd name="T26" fmla="*/ 29 w 89"/>
                <a:gd name="T27" fmla="*/ 7 h 61"/>
                <a:gd name="T28" fmla="*/ 24 w 89"/>
                <a:gd name="T29" fmla="*/ 7 h 61"/>
                <a:gd name="T30" fmla="*/ 20 w 89"/>
                <a:gd name="T31" fmla="*/ 7 h 61"/>
                <a:gd name="T32" fmla="*/ 16 w 89"/>
                <a:gd name="T33" fmla="*/ 6 h 61"/>
                <a:gd name="T34" fmla="*/ 12 w 89"/>
                <a:gd name="T35" fmla="*/ 14 h 61"/>
                <a:gd name="T36" fmla="*/ 16 w 89"/>
                <a:gd name="T37" fmla="*/ 19 h 61"/>
                <a:gd name="T38" fmla="*/ 20 w 89"/>
                <a:gd name="T39" fmla="*/ 23 h 61"/>
                <a:gd name="T40" fmla="*/ 24 w 89"/>
                <a:gd name="T41" fmla="*/ 26 h 61"/>
                <a:gd name="T42" fmla="*/ 27 w 89"/>
                <a:gd name="T43" fmla="*/ 30 h 61"/>
                <a:gd name="T44" fmla="*/ 30 w 89"/>
                <a:gd name="T45" fmla="*/ 33 h 61"/>
                <a:gd name="T46" fmla="*/ 35 w 89"/>
                <a:gd name="T47" fmla="*/ 35 h 61"/>
                <a:gd name="T48" fmla="*/ 39 w 89"/>
                <a:gd name="T49" fmla="*/ 38 h 61"/>
                <a:gd name="T50" fmla="*/ 42 w 89"/>
                <a:gd name="T51" fmla="*/ 42 h 61"/>
                <a:gd name="T52" fmla="*/ 46 w 89"/>
                <a:gd name="T53" fmla="*/ 45 h 61"/>
                <a:gd name="T54" fmla="*/ 53 w 89"/>
                <a:gd name="T55" fmla="*/ 49 h 61"/>
                <a:gd name="T56" fmla="*/ 57 w 89"/>
                <a:gd name="T57" fmla="*/ 52 h 61"/>
                <a:gd name="T58" fmla="*/ 63 w 89"/>
                <a:gd name="T59" fmla="*/ 54 h 61"/>
                <a:gd name="T60" fmla="*/ 67 w 89"/>
                <a:gd name="T61" fmla="*/ 56 h 61"/>
                <a:gd name="T62" fmla="*/ 73 w 89"/>
                <a:gd name="T63" fmla="*/ 57 h 61"/>
                <a:gd name="T64" fmla="*/ 77 w 89"/>
                <a:gd name="T65" fmla="*/ 61 h 61"/>
                <a:gd name="T66" fmla="*/ 83 w 89"/>
                <a:gd name="T67" fmla="*/ 61 h 61"/>
                <a:gd name="T68" fmla="*/ 83 w 89"/>
                <a:gd name="T69" fmla="*/ 51 h 61"/>
                <a:gd name="T70" fmla="*/ 79 w 89"/>
                <a:gd name="T71" fmla="*/ 51 h 61"/>
                <a:gd name="T72" fmla="*/ 75 w 89"/>
                <a:gd name="T73" fmla="*/ 49 h 61"/>
                <a:gd name="T74" fmla="*/ 72 w 89"/>
                <a:gd name="T75" fmla="*/ 47 h 61"/>
                <a:gd name="T76" fmla="*/ 69 w 89"/>
                <a:gd name="T77" fmla="*/ 45 h 61"/>
                <a:gd name="T78" fmla="*/ 65 w 89"/>
                <a:gd name="T79" fmla="*/ 44 h 61"/>
                <a:gd name="T80" fmla="*/ 60 w 89"/>
                <a:gd name="T81" fmla="*/ 42 h 61"/>
                <a:gd name="T82" fmla="*/ 57 w 89"/>
                <a:gd name="T83" fmla="*/ 40 h 61"/>
                <a:gd name="T84" fmla="*/ 53 w 89"/>
                <a:gd name="T85" fmla="*/ 38 h 61"/>
                <a:gd name="T86" fmla="*/ 50 w 89"/>
                <a:gd name="T87" fmla="*/ 35 h 61"/>
                <a:gd name="T88" fmla="*/ 46 w 89"/>
                <a:gd name="T89" fmla="*/ 32 h 61"/>
                <a:gd name="T90" fmla="*/ 40 w 89"/>
                <a:gd name="T91" fmla="*/ 28 h 61"/>
                <a:gd name="T92" fmla="*/ 36 w 89"/>
                <a:gd name="T93" fmla="*/ 25 h 61"/>
                <a:gd name="T94" fmla="*/ 32 w 89"/>
                <a:gd name="T95" fmla="*/ 19 h 61"/>
                <a:gd name="T96" fmla="*/ 30 w 89"/>
                <a:gd name="T97" fmla="*/ 18 h 61"/>
                <a:gd name="T98" fmla="*/ 36 w 89"/>
                <a:gd name="T99" fmla="*/ 19 h 61"/>
                <a:gd name="T100" fmla="*/ 40 w 89"/>
                <a:gd name="T101" fmla="*/ 19 h 61"/>
                <a:gd name="T102" fmla="*/ 46 w 89"/>
                <a:gd name="T103" fmla="*/ 19 h 61"/>
                <a:gd name="T104" fmla="*/ 50 w 89"/>
                <a:gd name="T105" fmla="*/ 21 h 61"/>
                <a:gd name="T106" fmla="*/ 55 w 89"/>
                <a:gd name="T107" fmla="*/ 21 h 61"/>
                <a:gd name="T108" fmla="*/ 59 w 89"/>
                <a:gd name="T109" fmla="*/ 21 h 61"/>
                <a:gd name="T110" fmla="*/ 63 w 89"/>
                <a:gd name="T111" fmla="*/ 21 h 61"/>
                <a:gd name="T112" fmla="*/ 67 w 89"/>
                <a:gd name="T113" fmla="*/ 21 h 61"/>
                <a:gd name="T114" fmla="*/ 72 w 89"/>
                <a:gd name="T115" fmla="*/ 21 h 61"/>
                <a:gd name="T116" fmla="*/ 76 w 89"/>
                <a:gd name="T117" fmla="*/ 21 h 61"/>
                <a:gd name="T118" fmla="*/ 80 w 89"/>
                <a:gd name="T119" fmla="*/ 21 h 61"/>
                <a:gd name="T120" fmla="*/ 85 w 89"/>
                <a:gd name="T121" fmla="*/ 21 h 61"/>
                <a:gd name="T122" fmla="*/ 89 w 89"/>
                <a:gd name="T123"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61">
                  <a:moveTo>
                    <a:pt x="89" y="21"/>
                  </a:moveTo>
                  <a:lnTo>
                    <a:pt x="89" y="11"/>
                  </a:lnTo>
                  <a:lnTo>
                    <a:pt x="87" y="11"/>
                  </a:lnTo>
                  <a:lnTo>
                    <a:pt x="86" y="11"/>
                  </a:lnTo>
                  <a:lnTo>
                    <a:pt x="85" y="11"/>
                  </a:lnTo>
                  <a:lnTo>
                    <a:pt x="83" y="11"/>
                  </a:lnTo>
                  <a:lnTo>
                    <a:pt x="82" y="11"/>
                  </a:lnTo>
                  <a:lnTo>
                    <a:pt x="80" y="11"/>
                  </a:lnTo>
                  <a:lnTo>
                    <a:pt x="79" y="11"/>
                  </a:lnTo>
                  <a:lnTo>
                    <a:pt x="77" y="11"/>
                  </a:lnTo>
                  <a:lnTo>
                    <a:pt x="76" y="11"/>
                  </a:lnTo>
                  <a:lnTo>
                    <a:pt x="75" y="11"/>
                  </a:lnTo>
                  <a:lnTo>
                    <a:pt x="73" y="11"/>
                  </a:lnTo>
                  <a:lnTo>
                    <a:pt x="72" y="11"/>
                  </a:lnTo>
                  <a:lnTo>
                    <a:pt x="70" y="11"/>
                  </a:lnTo>
                  <a:lnTo>
                    <a:pt x="69" y="11"/>
                  </a:lnTo>
                  <a:lnTo>
                    <a:pt x="67" y="11"/>
                  </a:lnTo>
                  <a:lnTo>
                    <a:pt x="66" y="11"/>
                  </a:lnTo>
                  <a:lnTo>
                    <a:pt x="65" y="11"/>
                  </a:lnTo>
                  <a:lnTo>
                    <a:pt x="63" y="11"/>
                  </a:lnTo>
                  <a:lnTo>
                    <a:pt x="62" y="11"/>
                  </a:lnTo>
                  <a:lnTo>
                    <a:pt x="60" y="11"/>
                  </a:lnTo>
                  <a:lnTo>
                    <a:pt x="59" y="11"/>
                  </a:lnTo>
                  <a:lnTo>
                    <a:pt x="57" y="11"/>
                  </a:lnTo>
                  <a:lnTo>
                    <a:pt x="56" y="11"/>
                  </a:lnTo>
                  <a:lnTo>
                    <a:pt x="55" y="11"/>
                  </a:lnTo>
                  <a:lnTo>
                    <a:pt x="53" y="11"/>
                  </a:lnTo>
                  <a:lnTo>
                    <a:pt x="52" y="11"/>
                  </a:lnTo>
                  <a:lnTo>
                    <a:pt x="50" y="11"/>
                  </a:lnTo>
                  <a:lnTo>
                    <a:pt x="49" y="11"/>
                  </a:lnTo>
                  <a:lnTo>
                    <a:pt x="47" y="11"/>
                  </a:lnTo>
                  <a:lnTo>
                    <a:pt x="46" y="9"/>
                  </a:lnTo>
                  <a:lnTo>
                    <a:pt x="45" y="9"/>
                  </a:lnTo>
                  <a:lnTo>
                    <a:pt x="43" y="9"/>
                  </a:lnTo>
                  <a:lnTo>
                    <a:pt x="42" y="9"/>
                  </a:lnTo>
                  <a:lnTo>
                    <a:pt x="39" y="9"/>
                  </a:lnTo>
                  <a:lnTo>
                    <a:pt x="36" y="9"/>
                  </a:lnTo>
                  <a:lnTo>
                    <a:pt x="35" y="9"/>
                  </a:lnTo>
                  <a:lnTo>
                    <a:pt x="33" y="9"/>
                  </a:lnTo>
                  <a:lnTo>
                    <a:pt x="32" y="9"/>
                  </a:lnTo>
                  <a:lnTo>
                    <a:pt x="30" y="7"/>
                  </a:lnTo>
                  <a:lnTo>
                    <a:pt x="29" y="7"/>
                  </a:lnTo>
                  <a:lnTo>
                    <a:pt x="27" y="7"/>
                  </a:lnTo>
                  <a:lnTo>
                    <a:pt x="26" y="7"/>
                  </a:lnTo>
                  <a:lnTo>
                    <a:pt x="24" y="7"/>
                  </a:lnTo>
                  <a:lnTo>
                    <a:pt x="23" y="7"/>
                  </a:lnTo>
                  <a:lnTo>
                    <a:pt x="22" y="7"/>
                  </a:lnTo>
                  <a:lnTo>
                    <a:pt x="20" y="7"/>
                  </a:lnTo>
                  <a:lnTo>
                    <a:pt x="19" y="6"/>
                  </a:lnTo>
                  <a:lnTo>
                    <a:pt x="17" y="6"/>
                  </a:lnTo>
                  <a:lnTo>
                    <a:pt x="16" y="6"/>
                  </a:lnTo>
                  <a:lnTo>
                    <a:pt x="0" y="0"/>
                  </a:lnTo>
                  <a:lnTo>
                    <a:pt x="12" y="13"/>
                  </a:lnTo>
                  <a:lnTo>
                    <a:pt x="12" y="14"/>
                  </a:lnTo>
                  <a:lnTo>
                    <a:pt x="13" y="16"/>
                  </a:lnTo>
                  <a:lnTo>
                    <a:pt x="14" y="18"/>
                  </a:lnTo>
                  <a:lnTo>
                    <a:pt x="16" y="19"/>
                  </a:lnTo>
                  <a:lnTo>
                    <a:pt x="17" y="19"/>
                  </a:lnTo>
                  <a:lnTo>
                    <a:pt x="19" y="21"/>
                  </a:lnTo>
                  <a:lnTo>
                    <a:pt x="20" y="23"/>
                  </a:lnTo>
                  <a:lnTo>
                    <a:pt x="22" y="25"/>
                  </a:lnTo>
                  <a:lnTo>
                    <a:pt x="23" y="26"/>
                  </a:lnTo>
                  <a:lnTo>
                    <a:pt x="24" y="26"/>
                  </a:lnTo>
                  <a:lnTo>
                    <a:pt x="24" y="28"/>
                  </a:lnTo>
                  <a:lnTo>
                    <a:pt x="26" y="28"/>
                  </a:lnTo>
                  <a:lnTo>
                    <a:pt x="27" y="30"/>
                  </a:lnTo>
                  <a:lnTo>
                    <a:pt x="29" y="30"/>
                  </a:lnTo>
                  <a:lnTo>
                    <a:pt x="29" y="32"/>
                  </a:lnTo>
                  <a:lnTo>
                    <a:pt x="30" y="33"/>
                  </a:lnTo>
                  <a:lnTo>
                    <a:pt x="32" y="33"/>
                  </a:lnTo>
                  <a:lnTo>
                    <a:pt x="33" y="35"/>
                  </a:lnTo>
                  <a:lnTo>
                    <a:pt x="35" y="35"/>
                  </a:lnTo>
                  <a:lnTo>
                    <a:pt x="36" y="37"/>
                  </a:lnTo>
                  <a:lnTo>
                    <a:pt x="37" y="38"/>
                  </a:lnTo>
                  <a:lnTo>
                    <a:pt x="39" y="38"/>
                  </a:lnTo>
                  <a:lnTo>
                    <a:pt x="39" y="40"/>
                  </a:lnTo>
                  <a:lnTo>
                    <a:pt x="40" y="40"/>
                  </a:lnTo>
                  <a:lnTo>
                    <a:pt x="42" y="42"/>
                  </a:lnTo>
                  <a:lnTo>
                    <a:pt x="43" y="44"/>
                  </a:lnTo>
                  <a:lnTo>
                    <a:pt x="46" y="44"/>
                  </a:lnTo>
                  <a:lnTo>
                    <a:pt x="46" y="45"/>
                  </a:lnTo>
                  <a:lnTo>
                    <a:pt x="47" y="45"/>
                  </a:lnTo>
                  <a:lnTo>
                    <a:pt x="50" y="47"/>
                  </a:lnTo>
                  <a:lnTo>
                    <a:pt x="53" y="49"/>
                  </a:lnTo>
                  <a:lnTo>
                    <a:pt x="55" y="51"/>
                  </a:lnTo>
                  <a:lnTo>
                    <a:pt x="56" y="51"/>
                  </a:lnTo>
                  <a:lnTo>
                    <a:pt x="57" y="52"/>
                  </a:lnTo>
                  <a:lnTo>
                    <a:pt x="59" y="52"/>
                  </a:lnTo>
                  <a:lnTo>
                    <a:pt x="60" y="52"/>
                  </a:lnTo>
                  <a:lnTo>
                    <a:pt x="63" y="54"/>
                  </a:lnTo>
                  <a:lnTo>
                    <a:pt x="65" y="56"/>
                  </a:lnTo>
                  <a:lnTo>
                    <a:pt x="66" y="56"/>
                  </a:lnTo>
                  <a:lnTo>
                    <a:pt x="67" y="56"/>
                  </a:lnTo>
                  <a:lnTo>
                    <a:pt x="69" y="57"/>
                  </a:lnTo>
                  <a:lnTo>
                    <a:pt x="70" y="57"/>
                  </a:lnTo>
                  <a:lnTo>
                    <a:pt x="73" y="57"/>
                  </a:lnTo>
                  <a:lnTo>
                    <a:pt x="75" y="59"/>
                  </a:lnTo>
                  <a:lnTo>
                    <a:pt x="76" y="59"/>
                  </a:lnTo>
                  <a:lnTo>
                    <a:pt x="77" y="61"/>
                  </a:lnTo>
                  <a:lnTo>
                    <a:pt x="80" y="61"/>
                  </a:lnTo>
                  <a:lnTo>
                    <a:pt x="82" y="61"/>
                  </a:lnTo>
                  <a:lnTo>
                    <a:pt x="83" y="61"/>
                  </a:lnTo>
                  <a:lnTo>
                    <a:pt x="86" y="52"/>
                  </a:lnTo>
                  <a:lnTo>
                    <a:pt x="85" y="52"/>
                  </a:lnTo>
                  <a:lnTo>
                    <a:pt x="83" y="51"/>
                  </a:lnTo>
                  <a:lnTo>
                    <a:pt x="82" y="51"/>
                  </a:lnTo>
                  <a:lnTo>
                    <a:pt x="80" y="51"/>
                  </a:lnTo>
                  <a:lnTo>
                    <a:pt x="79" y="51"/>
                  </a:lnTo>
                  <a:lnTo>
                    <a:pt x="77" y="49"/>
                  </a:lnTo>
                  <a:lnTo>
                    <a:pt x="76" y="49"/>
                  </a:lnTo>
                  <a:lnTo>
                    <a:pt x="75" y="49"/>
                  </a:lnTo>
                  <a:lnTo>
                    <a:pt x="73" y="49"/>
                  </a:lnTo>
                  <a:lnTo>
                    <a:pt x="73" y="47"/>
                  </a:lnTo>
                  <a:lnTo>
                    <a:pt x="72" y="47"/>
                  </a:lnTo>
                  <a:lnTo>
                    <a:pt x="70" y="47"/>
                  </a:lnTo>
                  <a:lnTo>
                    <a:pt x="69" y="47"/>
                  </a:lnTo>
                  <a:lnTo>
                    <a:pt x="69" y="45"/>
                  </a:lnTo>
                  <a:lnTo>
                    <a:pt x="67" y="45"/>
                  </a:lnTo>
                  <a:lnTo>
                    <a:pt x="66" y="45"/>
                  </a:lnTo>
                  <a:lnTo>
                    <a:pt x="65" y="44"/>
                  </a:lnTo>
                  <a:lnTo>
                    <a:pt x="63" y="44"/>
                  </a:lnTo>
                  <a:lnTo>
                    <a:pt x="62" y="42"/>
                  </a:lnTo>
                  <a:lnTo>
                    <a:pt x="60" y="42"/>
                  </a:lnTo>
                  <a:lnTo>
                    <a:pt x="59" y="42"/>
                  </a:lnTo>
                  <a:lnTo>
                    <a:pt x="59" y="40"/>
                  </a:lnTo>
                  <a:lnTo>
                    <a:pt x="57" y="40"/>
                  </a:lnTo>
                  <a:lnTo>
                    <a:pt x="56" y="38"/>
                  </a:lnTo>
                  <a:lnTo>
                    <a:pt x="55" y="38"/>
                  </a:lnTo>
                  <a:lnTo>
                    <a:pt x="53" y="38"/>
                  </a:lnTo>
                  <a:lnTo>
                    <a:pt x="53" y="37"/>
                  </a:lnTo>
                  <a:lnTo>
                    <a:pt x="52" y="37"/>
                  </a:lnTo>
                  <a:lnTo>
                    <a:pt x="50" y="35"/>
                  </a:lnTo>
                  <a:lnTo>
                    <a:pt x="49" y="35"/>
                  </a:lnTo>
                  <a:lnTo>
                    <a:pt x="47" y="33"/>
                  </a:lnTo>
                  <a:lnTo>
                    <a:pt x="46" y="32"/>
                  </a:lnTo>
                  <a:lnTo>
                    <a:pt x="45" y="32"/>
                  </a:lnTo>
                  <a:lnTo>
                    <a:pt x="43" y="30"/>
                  </a:lnTo>
                  <a:lnTo>
                    <a:pt x="40" y="28"/>
                  </a:lnTo>
                  <a:lnTo>
                    <a:pt x="39" y="28"/>
                  </a:lnTo>
                  <a:lnTo>
                    <a:pt x="37" y="26"/>
                  </a:lnTo>
                  <a:lnTo>
                    <a:pt x="36" y="25"/>
                  </a:lnTo>
                  <a:lnTo>
                    <a:pt x="35" y="23"/>
                  </a:lnTo>
                  <a:lnTo>
                    <a:pt x="32" y="21"/>
                  </a:lnTo>
                  <a:lnTo>
                    <a:pt x="32" y="19"/>
                  </a:lnTo>
                  <a:lnTo>
                    <a:pt x="30" y="19"/>
                  </a:lnTo>
                  <a:lnTo>
                    <a:pt x="29" y="18"/>
                  </a:lnTo>
                  <a:lnTo>
                    <a:pt x="30" y="18"/>
                  </a:lnTo>
                  <a:lnTo>
                    <a:pt x="32" y="18"/>
                  </a:lnTo>
                  <a:lnTo>
                    <a:pt x="35" y="19"/>
                  </a:lnTo>
                  <a:lnTo>
                    <a:pt x="36" y="19"/>
                  </a:lnTo>
                  <a:lnTo>
                    <a:pt x="37" y="19"/>
                  </a:lnTo>
                  <a:lnTo>
                    <a:pt x="39" y="19"/>
                  </a:lnTo>
                  <a:lnTo>
                    <a:pt x="40" y="19"/>
                  </a:lnTo>
                  <a:lnTo>
                    <a:pt x="42" y="19"/>
                  </a:lnTo>
                  <a:lnTo>
                    <a:pt x="43" y="19"/>
                  </a:lnTo>
                  <a:lnTo>
                    <a:pt x="46" y="19"/>
                  </a:lnTo>
                  <a:lnTo>
                    <a:pt x="47" y="19"/>
                  </a:lnTo>
                  <a:lnTo>
                    <a:pt x="49" y="21"/>
                  </a:lnTo>
                  <a:lnTo>
                    <a:pt x="50" y="21"/>
                  </a:lnTo>
                  <a:lnTo>
                    <a:pt x="52" y="21"/>
                  </a:lnTo>
                  <a:lnTo>
                    <a:pt x="53" y="21"/>
                  </a:lnTo>
                  <a:lnTo>
                    <a:pt x="55" y="21"/>
                  </a:lnTo>
                  <a:lnTo>
                    <a:pt x="56" y="21"/>
                  </a:lnTo>
                  <a:lnTo>
                    <a:pt x="57" y="21"/>
                  </a:lnTo>
                  <a:lnTo>
                    <a:pt x="59" y="21"/>
                  </a:lnTo>
                  <a:lnTo>
                    <a:pt x="60" y="21"/>
                  </a:lnTo>
                  <a:lnTo>
                    <a:pt x="62" y="21"/>
                  </a:lnTo>
                  <a:lnTo>
                    <a:pt x="63" y="21"/>
                  </a:lnTo>
                  <a:lnTo>
                    <a:pt x="65" y="21"/>
                  </a:lnTo>
                  <a:lnTo>
                    <a:pt x="66" y="21"/>
                  </a:lnTo>
                  <a:lnTo>
                    <a:pt x="67" y="21"/>
                  </a:lnTo>
                  <a:lnTo>
                    <a:pt x="69" y="21"/>
                  </a:lnTo>
                  <a:lnTo>
                    <a:pt x="70" y="21"/>
                  </a:lnTo>
                  <a:lnTo>
                    <a:pt x="72" y="21"/>
                  </a:lnTo>
                  <a:lnTo>
                    <a:pt x="73" y="21"/>
                  </a:lnTo>
                  <a:lnTo>
                    <a:pt x="75" y="21"/>
                  </a:lnTo>
                  <a:lnTo>
                    <a:pt x="76" y="21"/>
                  </a:lnTo>
                  <a:lnTo>
                    <a:pt x="77" y="21"/>
                  </a:lnTo>
                  <a:lnTo>
                    <a:pt x="79" y="21"/>
                  </a:lnTo>
                  <a:lnTo>
                    <a:pt x="80" y="21"/>
                  </a:lnTo>
                  <a:lnTo>
                    <a:pt x="82" y="21"/>
                  </a:lnTo>
                  <a:lnTo>
                    <a:pt x="83" y="21"/>
                  </a:lnTo>
                  <a:lnTo>
                    <a:pt x="85" y="21"/>
                  </a:lnTo>
                  <a:lnTo>
                    <a:pt x="86" y="21"/>
                  </a:lnTo>
                  <a:lnTo>
                    <a:pt x="87" y="21"/>
                  </a:lnTo>
                  <a:lnTo>
                    <a:pt x="89" y="2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1" name="Freeform 142"/>
            <p:cNvSpPr>
              <a:spLocks/>
            </p:cNvSpPr>
            <p:nvPr/>
          </p:nvSpPr>
          <p:spPr bwMode="auto">
            <a:xfrm>
              <a:off x="312" y="1012"/>
              <a:ext cx="94" cy="64"/>
            </a:xfrm>
            <a:custGeom>
              <a:avLst/>
              <a:gdLst>
                <a:gd name="T0" fmla="*/ 89 w 94"/>
                <a:gd name="T1" fmla="*/ 45 h 64"/>
                <a:gd name="T2" fmla="*/ 84 w 94"/>
                <a:gd name="T3" fmla="*/ 46 h 64"/>
                <a:gd name="T4" fmla="*/ 80 w 94"/>
                <a:gd name="T5" fmla="*/ 48 h 64"/>
                <a:gd name="T6" fmla="*/ 76 w 94"/>
                <a:gd name="T7" fmla="*/ 48 h 64"/>
                <a:gd name="T8" fmla="*/ 73 w 94"/>
                <a:gd name="T9" fmla="*/ 50 h 64"/>
                <a:gd name="T10" fmla="*/ 69 w 94"/>
                <a:gd name="T11" fmla="*/ 50 h 64"/>
                <a:gd name="T12" fmla="*/ 66 w 94"/>
                <a:gd name="T13" fmla="*/ 52 h 64"/>
                <a:gd name="T14" fmla="*/ 62 w 94"/>
                <a:gd name="T15" fmla="*/ 52 h 64"/>
                <a:gd name="T16" fmla="*/ 57 w 94"/>
                <a:gd name="T17" fmla="*/ 53 h 64"/>
                <a:gd name="T18" fmla="*/ 53 w 94"/>
                <a:gd name="T19" fmla="*/ 53 h 64"/>
                <a:gd name="T20" fmla="*/ 49 w 94"/>
                <a:gd name="T21" fmla="*/ 53 h 64"/>
                <a:gd name="T22" fmla="*/ 44 w 94"/>
                <a:gd name="T23" fmla="*/ 53 h 64"/>
                <a:gd name="T24" fmla="*/ 40 w 94"/>
                <a:gd name="T25" fmla="*/ 53 h 64"/>
                <a:gd name="T26" fmla="*/ 36 w 94"/>
                <a:gd name="T27" fmla="*/ 52 h 64"/>
                <a:gd name="T28" fmla="*/ 32 w 94"/>
                <a:gd name="T29" fmla="*/ 52 h 64"/>
                <a:gd name="T30" fmla="*/ 27 w 94"/>
                <a:gd name="T31" fmla="*/ 52 h 64"/>
                <a:gd name="T32" fmla="*/ 32 w 94"/>
                <a:gd name="T33" fmla="*/ 48 h 64"/>
                <a:gd name="T34" fmla="*/ 36 w 94"/>
                <a:gd name="T35" fmla="*/ 45 h 64"/>
                <a:gd name="T36" fmla="*/ 40 w 94"/>
                <a:gd name="T37" fmla="*/ 41 h 64"/>
                <a:gd name="T38" fmla="*/ 44 w 94"/>
                <a:gd name="T39" fmla="*/ 38 h 64"/>
                <a:gd name="T40" fmla="*/ 49 w 94"/>
                <a:gd name="T41" fmla="*/ 35 h 64"/>
                <a:gd name="T42" fmla="*/ 53 w 94"/>
                <a:gd name="T43" fmla="*/ 31 h 64"/>
                <a:gd name="T44" fmla="*/ 56 w 94"/>
                <a:gd name="T45" fmla="*/ 28 h 64"/>
                <a:gd name="T46" fmla="*/ 60 w 94"/>
                <a:gd name="T47" fmla="*/ 24 h 64"/>
                <a:gd name="T48" fmla="*/ 64 w 94"/>
                <a:gd name="T49" fmla="*/ 19 h 64"/>
                <a:gd name="T50" fmla="*/ 69 w 94"/>
                <a:gd name="T51" fmla="*/ 16 h 64"/>
                <a:gd name="T52" fmla="*/ 73 w 94"/>
                <a:gd name="T53" fmla="*/ 11 h 64"/>
                <a:gd name="T54" fmla="*/ 76 w 94"/>
                <a:gd name="T55" fmla="*/ 7 h 64"/>
                <a:gd name="T56" fmla="*/ 67 w 94"/>
                <a:gd name="T57" fmla="*/ 2 h 64"/>
                <a:gd name="T58" fmla="*/ 64 w 94"/>
                <a:gd name="T59" fmla="*/ 5 h 64"/>
                <a:gd name="T60" fmla="*/ 62 w 94"/>
                <a:gd name="T61" fmla="*/ 11 h 64"/>
                <a:gd name="T62" fmla="*/ 56 w 94"/>
                <a:gd name="T63" fmla="*/ 14 h 64"/>
                <a:gd name="T64" fmla="*/ 53 w 94"/>
                <a:gd name="T65" fmla="*/ 17 h 64"/>
                <a:gd name="T66" fmla="*/ 50 w 94"/>
                <a:gd name="T67" fmla="*/ 21 h 64"/>
                <a:gd name="T68" fmla="*/ 46 w 94"/>
                <a:gd name="T69" fmla="*/ 24 h 64"/>
                <a:gd name="T70" fmla="*/ 42 w 94"/>
                <a:gd name="T71" fmla="*/ 28 h 64"/>
                <a:gd name="T72" fmla="*/ 37 w 94"/>
                <a:gd name="T73" fmla="*/ 31 h 64"/>
                <a:gd name="T74" fmla="*/ 34 w 94"/>
                <a:gd name="T75" fmla="*/ 35 h 64"/>
                <a:gd name="T76" fmla="*/ 30 w 94"/>
                <a:gd name="T77" fmla="*/ 38 h 64"/>
                <a:gd name="T78" fmla="*/ 26 w 94"/>
                <a:gd name="T79" fmla="*/ 40 h 64"/>
                <a:gd name="T80" fmla="*/ 22 w 94"/>
                <a:gd name="T81" fmla="*/ 43 h 64"/>
                <a:gd name="T82" fmla="*/ 17 w 94"/>
                <a:gd name="T83" fmla="*/ 46 h 64"/>
                <a:gd name="T84" fmla="*/ 13 w 94"/>
                <a:gd name="T85" fmla="*/ 50 h 64"/>
                <a:gd name="T86" fmla="*/ 13 w 94"/>
                <a:gd name="T87" fmla="*/ 60 h 64"/>
                <a:gd name="T88" fmla="*/ 17 w 94"/>
                <a:gd name="T89" fmla="*/ 60 h 64"/>
                <a:gd name="T90" fmla="*/ 20 w 94"/>
                <a:gd name="T91" fmla="*/ 62 h 64"/>
                <a:gd name="T92" fmla="*/ 24 w 94"/>
                <a:gd name="T93" fmla="*/ 62 h 64"/>
                <a:gd name="T94" fmla="*/ 29 w 94"/>
                <a:gd name="T95" fmla="*/ 62 h 64"/>
                <a:gd name="T96" fmla="*/ 33 w 94"/>
                <a:gd name="T97" fmla="*/ 62 h 64"/>
                <a:gd name="T98" fmla="*/ 37 w 94"/>
                <a:gd name="T99" fmla="*/ 62 h 64"/>
                <a:gd name="T100" fmla="*/ 42 w 94"/>
                <a:gd name="T101" fmla="*/ 64 h 64"/>
                <a:gd name="T102" fmla="*/ 46 w 94"/>
                <a:gd name="T103" fmla="*/ 64 h 64"/>
                <a:gd name="T104" fmla="*/ 52 w 94"/>
                <a:gd name="T105" fmla="*/ 62 h 64"/>
                <a:gd name="T106" fmla="*/ 56 w 94"/>
                <a:gd name="T107" fmla="*/ 62 h 64"/>
                <a:gd name="T108" fmla="*/ 62 w 94"/>
                <a:gd name="T109" fmla="*/ 62 h 64"/>
                <a:gd name="T110" fmla="*/ 66 w 94"/>
                <a:gd name="T111" fmla="*/ 62 h 64"/>
                <a:gd name="T112" fmla="*/ 72 w 94"/>
                <a:gd name="T113" fmla="*/ 60 h 64"/>
                <a:gd name="T114" fmla="*/ 76 w 94"/>
                <a:gd name="T115" fmla="*/ 58 h 64"/>
                <a:gd name="T116" fmla="*/ 82 w 94"/>
                <a:gd name="T117" fmla="*/ 57 h 64"/>
                <a:gd name="T118" fmla="*/ 86 w 94"/>
                <a:gd name="T119" fmla="*/ 55 h 64"/>
                <a:gd name="T120" fmla="*/ 92 w 94"/>
                <a:gd name="T121" fmla="*/ 53 h 64"/>
                <a:gd name="T122" fmla="*/ 92 w 94"/>
                <a:gd name="T123"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 h="64">
                  <a:moveTo>
                    <a:pt x="92" y="43"/>
                  </a:moveTo>
                  <a:lnTo>
                    <a:pt x="90" y="43"/>
                  </a:lnTo>
                  <a:lnTo>
                    <a:pt x="89" y="45"/>
                  </a:lnTo>
                  <a:lnTo>
                    <a:pt x="87" y="45"/>
                  </a:lnTo>
                  <a:lnTo>
                    <a:pt x="86" y="45"/>
                  </a:lnTo>
                  <a:lnTo>
                    <a:pt x="84" y="46"/>
                  </a:lnTo>
                  <a:lnTo>
                    <a:pt x="83" y="46"/>
                  </a:lnTo>
                  <a:lnTo>
                    <a:pt x="82" y="46"/>
                  </a:lnTo>
                  <a:lnTo>
                    <a:pt x="80" y="48"/>
                  </a:lnTo>
                  <a:lnTo>
                    <a:pt x="79" y="48"/>
                  </a:lnTo>
                  <a:lnTo>
                    <a:pt x="77" y="48"/>
                  </a:lnTo>
                  <a:lnTo>
                    <a:pt x="76" y="48"/>
                  </a:lnTo>
                  <a:lnTo>
                    <a:pt x="74" y="48"/>
                  </a:lnTo>
                  <a:lnTo>
                    <a:pt x="74" y="50"/>
                  </a:lnTo>
                  <a:lnTo>
                    <a:pt x="73" y="50"/>
                  </a:lnTo>
                  <a:lnTo>
                    <a:pt x="72" y="50"/>
                  </a:lnTo>
                  <a:lnTo>
                    <a:pt x="70" y="50"/>
                  </a:lnTo>
                  <a:lnTo>
                    <a:pt x="69" y="50"/>
                  </a:lnTo>
                  <a:lnTo>
                    <a:pt x="67" y="50"/>
                  </a:lnTo>
                  <a:lnTo>
                    <a:pt x="66" y="50"/>
                  </a:lnTo>
                  <a:lnTo>
                    <a:pt x="66" y="52"/>
                  </a:lnTo>
                  <a:lnTo>
                    <a:pt x="64" y="52"/>
                  </a:lnTo>
                  <a:lnTo>
                    <a:pt x="63" y="52"/>
                  </a:lnTo>
                  <a:lnTo>
                    <a:pt x="62" y="52"/>
                  </a:lnTo>
                  <a:lnTo>
                    <a:pt x="60" y="52"/>
                  </a:lnTo>
                  <a:lnTo>
                    <a:pt x="59" y="52"/>
                  </a:lnTo>
                  <a:lnTo>
                    <a:pt x="57" y="53"/>
                  </a:lnTo>
                  <a:lnTo>
                    <a:pt x="56" y="53"/>
                  </a:lnTo>
                  <a:lnTo>
                    <a:pt x="54" y="53"/>
                  </a:lnTo>
                  <a:lnTo>
                    <a:pt x="53" y="53"/>
                  </a:lnTo>
                  <a:lnTo>
                    <a:pt x="52" y="53"/>
                  </a:lnTo>
                  <a:lnTo>
                    <a:pt x="50" y="53"/>
                  </a:lnTo>
                  <a:lnTo>
                    <a:pt x="49" y="53"/>
                  </a:lnTo>
                  <a:lnTo>
                    <a:pt x="47" y="53"/>
                  </a:lnTo>
                  <a:lnTo>
                    <a:pt x="46" y="53"/>
                  </a:lnTo>
                  <a:lnTo>
                    <a:pt x="44" y="53"/>
                  </a:lnTo>
                  <a:lnTo>
                    <a:pt x="43" y="53"/>
                  </a:lnTo>
                  <a:lnTo>
                    <a:pt x="42" y="53"/>
                  </a:lnTo>
                  <a:lnTo>
                    <a:pt x="40" y="53"/>
                  </a:lnTo>
                  <a:lnTo>
                    <a:pt x="39" y="53"/>
                  </a:lnTo>
                  <a:lnTo>
                    <a:pt x="37" y="53"/>
                  </a:lnTo>
                  <a:lnTo>
                    <a:pt x="36" y="52"/>
                  </a:lnTo>
                  <a:lnTo>
                    <a:pt x="34" y="52"/>
                  </a:lnTo>
                  <a:lnTo>
                    <a:pt x="33" y="52"/>
                  </a:lnTo>
                  <a:lnTo>
                    <a:pt x="32" y="52"/>
                  </a:lnTo>
                  <a:lnTo>
                    <a:pt x="30" y="52"/>
                  </a:lnTo>
                  <a:lnTo>
                    <a:pt x="29" y="52"/>
                  </a:lnTo>
                  <a:lnTo>
                    <a:pt x="27" y="52"/>
                  </a:lnTo>
                  <a:lnTo>
                    <a:pt x="29" y="50"/>
                  </a:lnTo>
                  <a:lnTo>
                    <a:pt x="30" y="50"/>
                  </a:lnTo>
                  <a:lnTo>
                    <a:pt x="32" y="48"/>
                  </a:lnTo>
                  <a:lnTo>
                    <a:pt x="33" y="46"/>
                  </a:lnTo>
                  <a:lnTo>
                    <a:pt x="34" y="46"/>
                  </a:lnTo>
                  <a:lnTo>
                    <a:pt x="36" y="45"/>
                  </a:lnTo>
                  <a:lnTo>
                    <a:pt x="37" y="45"/>
                  </a:lnTo>
                  <a:lnTo>
                    <a:pt x="39" y="43"/>
                  </a:lnTo>
                  <a:lnTo>
                    <a:pt x="40" y="41"/>
                  </a:lnTo>
                  <a:lnTo>
                    <a:pt x="42" y="40"/>
                  </a:lnTo>
                  <a:lnTo>
                    <a:pt x="43" y="40"/>
                  </a:lnTo>
                  <a:lnTo>
                    <a:pt x="44" y="38"/>
                  </a:lnTo>
                  <a:lnTo>
                    <a:pt x="46" y="36"/>
                  </a:lnTo>
                  <a:lnTo>
                    <a:pt x="47" y="36"/>
                  </a:lnTo>
                  <a:lnTo>
                    <a:pt x="49" y="35"/>
                  </a:lnTo>
                  <a:lnTo>
                    <a:pt x="50" y="33"/>
                  </a:lnTo>
                  <a:lnTo>
                    <a:pt x="52" y="33"/>
                  </a:lnTo>
                  <a:lnTo>
                    <a:pt x="53" y="31"/>
                  </a:lnTo>
                  <a:lnTo>
                    <a:pt x="53" y="29"/>
                  </a:lnTo>
                  <a:lnTo>
                    <a:pt x="54" y="29"/>
                  </a:lnTo>
                  <a:lnTo>
                    <a:pt x="56" y="28"/>
                  </a:lnTo>
                  <a:lnTo>
                    <a:pt x="57" y="28"/>
                  </a:lnTo>
                  <a:lnTo>
                    <a:pt x="59" y="26"/>
                  </a:lnTo>
                  <a:lnTo>
                    <a:pt x="60" y="24"/>
                  </a:lnTo>
                  <a:lnTo>
                    <a:pt x="62" y="23"/>
                  </a:lnTo>
                  <a:lnTo>
                    <a:pt x="63" y="21"/>
                  </a:lnTo>
                  <a:lnTo>
                    <a:pt x="64" y="19"/>
                  </a:lnTo>
                  <a:lnTo>
                    <a:pt x="66" y="19"/>
                  </a:lnTo>
                  <a:lnTo>
                    <a:pt x="67" y="17"/>
                  </a:lnTo>
                  <a:lnTo>
                    <a:pt x="69" y="16"/>
                  </a:lnTo>
                  <a:lnTo>
                    <a:pt x="70" y="14"/>
                  </a:lnTo>
                  <a:lnTo>
                    <a:pt x="72" y="12"/>
                  </a:lnTo>
                  <a:lnTo>
                    <a:pt x="73" y="11"/>
                  </a:lnTo>
                  <a:lnTo>
                    <a:pt x="74" y="9"/>
                  </a:lnTo>
                  <a:lnTo>
                    <a:pt x="76" y="9"/>
                  </a:lnTo>
                  <a:lnTo>
                    <a:pt x="76" y="7"/>
                  </a:lnTo>
                  <a:lnTo>
                    <a:pt x="70" y="0"/>
                  </a:lnTo>
                  <a:lnTo>
                    <a:pt x="69" y="2"/>
                  </a:lnTo>
                  <a:lnTo>
                    <a:pt x="67" y="2"/>
                  </a:lnTo>
                  <a:lnTo>
                    <a:pt x="67" y="4"/>
                  </a:lnTo>
                  <a:lnTo>
                    <a:pt x="66" y="5"/>
                  </a:lnTo>
                  <a:lnTo>
                    <a:pt x="64" y="5"/>
                  </a:lnTo>
                  <a:lnTo>
                    <a:pt x="63" y="7"/>
                  </a:lnTo>
                  <a:lnTo>
                    <a:pt x="63" y="9"/>
                  </a:lnTo>
                  <a:lnTo>
                    <a:pt x="62" y="11"/>
                  </a:lnTo>
                  <a:lnTo>
                    <a:pt x="60" y="11"/>
                  </a:lnTo>
                  <a:lnTo>
                    <a:pt x="59" y="12"/>
                  </a:lnTo>
                  <a:lnTo>
                    <a:pt x="56" y="14"/>
                  </a:lnTo>
                  <a:lnTo>
                    <a:pt x="56" y="16"/>
                  </a:lnTo>
                  <a:lnTo>
                    <a:pt x="54" y="16"/>
                  </a:lnTo>
                  <a:lnTo>
                    <a:pt x="53" y="17"/>
                  </a:lnTo>
                  <a:lnTo>
                    <a:pt x="53" y="19"/>
                  </a:lnTo>
                  <a:lnTo>
                    <a:pt x="52" y="19"/>
                  </a:lnTo>
                  <a:lnTo>
                    <a:pt x="50" y="21"/>
                  </a:lnTo>
                  <a:lnTo>
                    <a:pt x="49" y="23"/>
                  </a:lnTo>
                  <a:lnTo>
                    <a:pt x="47" y="23"/>
                  </a:lnTo>
                  <a:lnTo>
                    <a:pt x="46" y="24"/>
                  </a:lnTo>
                  <a:lnTo>
                    <a:pt x="44" y="26"/>
                  </a:lnTo>
                  <a:lnTo>
                    <a:pt x="43" y="28"/>
                  </a:lnTo>
                  <a:lnTo>
                    <a:pt x="42" y="28"/>
                  </a:lnTo>
                  <a:lnTo>
                    <a:pt x="40" y="29"/>
                  </a:lnTo>
                  <a:lnTo>
                    <a:pt x="39" y="29"/>
                  </a:lnTo>
                  <a:lnTo>
                    <a:pt x="37" y="31"/>
                  </a:lnTo>
                  <a:lnTo>
                    <a:pt x="37" y="33"/>
                  </a:lnTo>
                  <a:lnTo>
                    <a:pt x="36" y="33"/>
                  </a:lnTo>
                  <a:lnTo>
                    <a:pt x="34" y="35"/>
                  </a:lnTo>
                  <a:lnTo>
                    <a:pt x="33" y="35"/>
                  </a:lnTo>
                  <a:lnTo>
                    <a:pt x="32" y="36"/>
                  </a:lnTo>
                  <a:lnTo>
                    <a:pt x="30" y="38"/>
                  </a:lnTo>
                  <a:lnTo>
                    <a:pt x="29" y="38"/>
                  </a:lnTo>
                  <a:lnTo>
                    <a:pt x="27" y="40"/>
                  </a:lnTo>
                  <a:lnTo>
                    <a:pt x="26" y="40"/>
                  </a:lnTo>
                  <a:lnTo>
                    <a:pt x="24" y="41"/>
                  </a:lnTo>
                  <a:lnTo>
                    <a:pt x="23" y="43"/>
                  </a:lnTo>
                  <a:lnTo>
                    <a:pt x="22" y="43"/>
                  </a:lnTo>
                  <a:lnTo>
                    <a:pt x="20" y="45"/>
                  </a:lnTo>
                  <a:lnTo>
                    <a:pt x="19" y="45"/>
                  </a:lnTo>
                  <a:lnTo>
                    <a:pt x="17" y="46"/>
                  </a:lnTo>
                  <a:lnTo>
                    <a:pt x="16" y="48"/>
                  </a:lnTo>
                  <a:lnTo>
                    <a:pt x="14" y="48"/>
                  </a:lnTo>
                  <a:lnTo>
                    <a:pt x="13" y="50"/>
                  </a:lnTo>
                  <a:lnTo>
                    <a:pt x="12" y="50"/>
                  </a:lnTo>
                  <a:lnTo>
                    <a:pt x="0" y="57"/>
                  </a:lnTo>
                  <a:lnTo>
                    <a:pt x="13" y="60"/>
                  </a:lnTo>
                  <a:lnTo>
                    <a:pt x="14" y="60"/>
                  </a:lnTo>
                  <a:lnTo>
                    <a:pt x="16" y="60"/>
                  </a:lnTo>
                  <a:lnTo>
                    <a:pt x="17" y="60"/>
                  </a:lnTo>
                  <a:lnTo>
                    <a:pt x="19" y="60"/>
                  </a:lnTo>
                  <a:lnTo>
                    <a:pt x="20" y="60"/>
                  </a:lnTo>
                  <a:lnTo>
                    <a:pt x="20" y="62"/>
                  </a:lnTo>
                  <a:lnTo>
                    <a:pt x="22" y="62"/>
                  </a:lnTo>
                  <a:lnTo>
                    <a:pt x="23" y="62"/>
                  </a:lnTo>
                  <a:lnTo>
                    <a:pt x="24" y="62"/>
                  </a:lnTo>
                  <a:lnTo>
                    <a:pt x="26" y="62"/>
                  </a:lnTo>
                  <a:lnTo>
                    <a:pt x="27" y="62"/>
                  </a:lnTo>
                  <a:lnTo>
                    <a:pt x="29" y="62"/>
                  </a:lnTo>
                  <a:lnTo>
                    <a:pt x="30" y="62"/>
                  </a:lnTo>
                  <a:lnTo>
                    <a:pt x="32" y="62"/>
                  </a:lnTo>
                  <a:lnTo>
                    <a:pt x="33" y="62"/>
                  </a:lnTo>
                  <a:lnTo>
                    <a:pt x="34" y="62"/>
                  </a:lnTo>
                  <a:lnTo>
                    <a:pt x="36" y="62"/>
                  </a:lnTo>
                  <a:lnTo>
                    <a:pt x="37" y="62"/>
                  </a:lnTo>
                  <a:lnTo>
                    <a:pt x="39" y="64"/>
                  </a:lnTo>
                  <a:lnTo>
                    <a:pt x="40" y="64"/>
                  </a:lnTo>
                  <a:lnTo>
                    <a:pt x="42" y="64"/>
                  </a:lnTo>
                  <a:lnTo>
                    <a:pt x="43" y="64"/>
                  </a:lnTo>
                  <a:lnTo>
                    <a:pt x="44" y="64"/>
                  </a:lnTo>
                  <a:lnTo>
                    <a:pt x="46" y="64"/>
                  </a:lnTo>
                  <a:lnTo>
                    <a:pt x="47" y="64"/>
                  </a:lnTo>
                  <a:lnTo>
                    <a:pt x="50" y="62"/>
                  </a:lnTo>
                  <a:lnTo>
                    <a:pt x="52" y="62"/>
                  </a:lnTo>
                  <a:lnTo>
                    <a:pt x="53" y="62"/>
                  </a:lnTo>
                  <a:lnTo>
                    <a:pt x="54" y="62"/>
                  </a:lnTo>
                  <a:lnTo>
                    <a:pt x="56" y="62"/>
                  </a:lnTo>
                  <a:lnTo>
                    <a:pt x="57" y="62"/>
                  </a:lnTo>
                  <a:lnTo>
                    <a:pt x="59" y="62"/>
                  </a:lnTo>
                  <a:lnTo>
                    <a:pt x="62" y="62"/>
                  </a:lnTo>
                  <a:lnTo>
                    <a:pt x="63" y="62"/>
                  </a:lnTo>
                  <a:lnTo>
                    <a:pt x="64" y="62"/>
                  </a:lnTo>
                  <a:lnTo>
                    <a:pt x="66" y="62"/>
                  </a:lnTo>
                  <a:lnTo>
                    <a:pt x="67" y="60"/>
                  </a:lnTo>
                  <a:lnTo>
                    <a:pt x="70" y="60"/>
                  </a:lnTo>
                  <a:lnTo>
                    <a:pt x="72" y="60"/>
                  </a:lnTo>
                  <a:lnTo>
                    <a:pt x="73" y="60"/>
                  </a:lnTo>
                  <a:lnTo>
                    <a:pt x="74" y="58"/>
                  </a:lnTo>
                  <a:lnTo>
                    <a:pt x="76" y="58"/>
                  </a:lnTo>
                  <a:lnTo>
                    <a:pt x="79" y="58"/>
                  </a:lnTo>
                  <a:lnTo>
                    <a:pt x="80" y="58"/>
                  </a:lnTo>
                  <a:lnTo>
                    <a:pt x="82" y="57"/>
                  </a:lnTo>
                  <a:lnTo>
                    <a:pt x="83" y="57"/>
                  </a:lnTo>
                  <a:lnTo>
                    <a:pt x="84" y="57"/>
                  </a:lnTo>
                  <a:lnTo>
                    <a:pt x="86" y="55"/>
                  </a:lnTo>
                  <a:lnTo>
                    <a:pt x="89" y="55"/>
                  </a:lnTo>
                  <a:lnTo>
                    <a:pt x="90" y="53"/>
                  </a:lnTo>
                  <a:lnTo>
                    <a:pt x="92" y="53"/>
                  </a:lnTo>
                  <a:lnTo>
                    <a:pt x="93" y="53"/>
                  </a:lnTo>
                  <a:lnTo>
                    <a:pt x="94" y="52"/>
                  </a:lnTo>
                  <a:lnTo>
                    <a:pt x="92" y="43"/>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2" name="Freeform 143"/>
            <p:cNvSpPr>
              <a:spLocks/>
            </p:cNvSpPr>
            <p:nvPr/>
          </p:nvSpPr>
          <p:spPr bwMode="auto">
            <a:xfrm>
              <a:off x="396" y="1088"/>
              <a:ext cx="82" cy="117"/>
            </a:xfrm>
            <a:custGeom>
              <a:avLst/>
              <a:gdLst>
                <a:gd name="T0" fmla="*/ 72 w 82"/>
                <a:gd name="T1" fmla="*/ 20 h 117"/>
                <a:gd name="T2" fmla="*/ 69 w 82"/>
                <a:gd name="T3" fmla="*/ 26 h 117"/>
                <a:gd name="T4" fmla="*/ 64 w 82"/>
                <a:gd name="T5" fmla="*/ 31 h 117"/>
                <a:gd name="T6" fmla="*/ 62 w 82"/>
                <a:gd name="T7" fmla="*/ 36 h 117"/>
                <a:gd name="T8" fmla="*/ 57 w 82"/>
                <a:gd name="T9" fmla="*/ 41 h 117"/>
                <a:gd name="T10" fmla="*/ 54 w 82"/>
                <a:gd name="T11" fmla="*/ 46 h 117"/>
                <a:gd name="T12" fmla="*/ 50 w 82"/>
                <a:gd name="T13" fmla="*/ 51 h 117"/>
                <a:gd name="T14" fmla="*/ 44 w 82"/>
                <a:gd name="T15" fmla="*/ 58 h 117"/>
                <a:gd name="T16" fmla="*/ 40 w 82"/>
                <a:gd name="T17" fmla="*/ 63 h 117"/>
                <a:gd name="T18" fmla="*/ 36 w 82"/>
                <a:gd name="T19" fmla="*/ 69 h 117"/>
                <a:gd name="T20" fmla="*/ 30 w 82"/>
                <a:gd name="T21" fmla="*/ 76 h 117"/>
                <a:gd name="T22" fmla="*/ 23 w 82"/>
                <a:gd name="T23" fmla="*/ 82 h 117"/>
                <a:gd name="T24" fmla="*/ 20 w 82"/>
                <a:gd name="T25" fmla="*/ 82 h 117"/>
                <a:gd name="T26" fmla="*/ 22 w 82"/>
                <a:gd name="T27" fmla="*/ 76 h 117"/>
                <a:gd name="T28" fmla="*/ 24 w 82"/>
                <a:gd name="T29" fmla="*/ 69 h 117"/>
                <a:gd name="T30" fmla="*/ 26 w 82"/>
                <a:gd name="T31" fmla="*/ 62 h 117"/>
                <a:gd name="T32" fmla="*/ 27 w 82"/>
                <a:gd name="T33" fmla="*/ 55 h 117"/>
                <a:gd name="T34" fmla="*/ 30 w 82"/>
                <a:gd name="T35" fmla="*/ 48 h 117"/>
                <a:gd name="T36" fmla="*/ 32 w 82"/>
                <a:gd name="T37" fmla="*/ 41 h 117"/>
                <a:gd name="T38" fmla="*/ 33 w 82"/>
                <a:gd name="T39" fmla="*/ 34 h 117"/>
                <a:gd name="T40" fmla="*/ 34 w 82"/>
                <a:gd name="T41" fmla="*/ 27 h 117"/>
                <a:gd name="T42" fmla="*/ 36 w 82"/>
                <a:gd name="T43" fmla="*/ 20 h 117"/>
                <a:gd name="T44" fmla="*/ 37 w 82"/>
                <a:gd name="T45" fmla="*/ 14 h 117"/>
                <a:gd name="T46" fmla="*/ 39 w 82"/>
                <a:gd name="T47" fmla="*/ 8 h 117"/>
                <a:gd name="T48" fmla="*/ 40 w 82"/>
                <a:gd name="T49" fmla="*/ 2 h 117"/>
                <a:gd name="T50" fmla="*/ 32 w 82"/>
                <a:gd name="T51" fmla="*/ 3 h 117"/>
                <a:gd name="T52" fmla="*/ 30 w 82"/>
                <a:gd name="T53" fmla="*/ 10 h 117"/>
                <a:gd name="T54" fmla="*/ 29 w 82"/>
                <a:gd name="T55" fmla="*/ 17 h 117"/>
                <a:gd name="T56" fmla="*/ 26 w 82"/>
                <a:gd name="T57" fmla="*/ 22 h 117"/>
                <a:gd name="T58" fmla="*/ 24 w 82"/>
                <a:gd name="T59" fmla="*/ 31 h 117"/>
                <a:gd name="T60" fmla="*/ 23 w 82"/>
                <a:gd name="T61" fmla="*/ 38 h 117"/>
                <a:gd name="T62" fmla="*/ 22 w 82"/>
                <a:gd name="T63" fmla="*/ 46 h 117"/>
                <a:gd name="T64" fmla="*/ 19 w 82"/>
                <a:gd name="T65" fmla="*/ 55 h 117"/>
                <a:gd name="T66" fmla="*/ 17 w 82"/>
                <a:gd name="T67" fmla="*/ 62 h 117"/>
                <a:gd name="T68" fmla="*/ 14 w 82"/>
                <a:gd name="T69" fmla="*/ 70 h 117"/>
                <a:gd name="T70" fmla="*/ 12 w 82"/>
                <a:gd name="T71" fmla="*/ 79 h 117"/>
                <a:gd name="T72" fmla="*/ 10 w 82"/>
                <a:gd name="T73" fmla="*/ 88 h 117"/>
                <a:gd name="T74" fmla="*/ 7 w 82"/>
                <a:gd name="T75" fmla="*/ 94 h 117"/>
                <a:gd name="T76" fmla="*/ 0 w 82"/>
                <a:gd name="T77" fmla="*/ 117 h 117"/>
                <a:gd name="T78" fmla="*/ 14 w 82"/>
                <a:gd name="T79" fmla="*/ 103 h 117"/>
                <a:gd name="T80" fmla="*/ 20 w 82"/>
                <a:gd name="T81" fmla="*/ 98 h 117"/>
                <a:gd name="T82" fmla="*/ 24 w 82"/>
                <a:gd name="T83" fmla="*/ 94 h 117"/>
                <a:gd name="T84" fmla="*/ 30 w 82"/>
                <a:gd name="T85" fmla="*/ 89 h 117"/>
                <a:gd name="T86" fmla="*/ 34 w 82"/>
                <a:gd name="T87" fmla="*/ 84 h 117"/>
                <a:gd name="T88" fmla="*/ 40 w 82"/>
                <a:gd name="T89" fmla="*/ 79 h 117"/>
                <a:gd name="T90" fmla="*/ 46 w 82"/>
                <a:gd name="T91" fmla="*/ 72 h 117"/>
                <a:gd name="T92" fmla="*/ 52 w 82"/>
                <a:gd name="T93" fmla="*/ 65 h 117"/>
                <a:gd name="T94" fmla="*/ 56 w 82"/>
                <a:gd name="T95" fmla="*/ 58 h 117"/>
                <a:gd name="T96" fmla="*/ 63 w 82"/>
                <a:gd name="T97" fmla="*/ 50 h 117"/>
                <a:gd name="T98" fmla="*/ 67 w 82"/>
                <a:gd name="T99" fmla="*/ 43 h 117"/>
                <a:gd name="T100" fmla="*/ 74 w 82"/>
                <a:gd name="T101" fmla="*/ 34 h 117"/>
                <a:gd name="T102" fmla="*/ 79 w 82"/>
                <a:gd name="T103"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17">
                  <a:moveTo>
                    <a:pt x="74" y="17"/>
                  </a:moveTo>
                  <a:lnTo>
                    <a:pt x="74" y="17"/>
                  </a:lnTo>
                  <a:lnTo>
                    <a:pt x="73" y="19"/>
                  </a:lnTo>
                  <a:lnTo>
                    <a:pt x="72" y="20"/>
                  </a:lnTo>
                  <a:lnTo>
                    <a:pt x="72" y="22"/>
                  </a:lnTo>
                  <a:lnTo>
                    <a:pt x="70" y="22"/>
                  </a:lnTo>
                  <a:lnTo>
                    <a:pt x="70" y="24"/>
                  </a:lnTo>
                  <a:lnTo>
                    <a:pt x="69" y="26"/>
                  </a:lnTo>
                  <a:lnTo>
                    <a:pt x="67" y="27"/>
                  </a:lnTo>
                  <a:lnTo>
                    <a:pt x="67" y="29"/>
                  </a:lnTo>
                  <a:lnTo>
                    <a:pt x="66" y="29"/>
                  </a:lnTo>
                  <a:lnTo>
                    <a:pt x="64" y="31"/>
                  </a:lnTo>
                  <a:lnTo>
                    <a:pt x="64" y="32"/>
                  </a:lnTo>
                  <a:lnTo>
                    <a:pt x="63" y="34"/>
                  </a:lnTo>
                  <a:lnTo>
                    <a:pt x="63" y="36"/>
                  </a:lnTo>
                  <a:lnTo>
                    <a:pt x="62" y="36"/>
                  </a:lnTo>
                  <a:lnTo>
                    <a:pt x="60" y="38"/>
                  </a:lnTo>
                  <a:lnTo>
                    <a:pt x="60" y="39"/>
                  </a:lnTo>
                  <a:lnTo>
                    <a:pt x="59" y="41"/>
                  </a:lnTo>
                  <a:lnTo>
                    <a:pt x="57" y="41"/>
                  </a:lnTo>
                  <a:lnTo>
                    <a:pt x="57" y="43"/>
                  </a:lnTo>
                  <a:lnTo>
                    <a:pt x="56" y="45"/>
                  </a:lnTo>
                  <a:lnTo>
                    <a:pt x="54" y="45"/>
                  </a:lnTo>
                  <a:lnTo>
                    <a:pt x="54" y="46"/>
                  </a:lnTo>
                  <a:lnTo>
                    <a:pt x="53" y="48"/>
                  </a:lnTo>
                  <a:lnTo>
                    <a:pt x="52" y="48"/>
                  </a:lnTo>
                  <a:lnTo>
                    <a:pt x="52" y="50"/>
                  </a:lnTo>
                  <a:lnTo>
                    <a:pt x="50" y="51"/>
                  </a:lnTo>
                  <a:lnTo>
                    <a:pt x="49" y="53"/>
                  </a:lnTo>
                  <a:lnTo>
                    <a:pt x="47" y="55"/>
                  </a:lnTo>
                  <a:lnTo>
                    <a:pt x="46" y="57"/>
                  </a:lnTo>
                  <a:lnTo>
                    <a:pt x="44" y="58"/>
                  </a:lnTo>
                  <a:lnTo>
                    <a:pt x="44" y="60"/>
                  </a:lnTo>
                  <a:lnTo>
                    <a:pt x="43" y="60"/>
                  </a:lnTo>
                  <a:lnTo>
                    <a:pt x="42" y="62"/>
                  </a:lnTo>
                  <a:lnTo>
                    <a:pt x="40" y="63"/>
                  </a:lnTo>
                  <a:lnTo>
                    <a:pt x="39" y="65"/>
                  </a:lnTo>
                  <a:lnTo>
                    <a:pt x="37" y="67"/>
                  </a:lnTo>
                  <a:lnTo>
                    <a:pt x="36" y="67"/>
                  </a:lnTo>
                  <a:lnTo>
                    <a:pt x="36" y="69"/>
                  </a:lnTo>
                  <a:lnTo>
                    <a:pt x="34" y="70"/>
                  </a:lnTo>
                  <a:lnTo>
                    <a:pt x="33" y="72"/>
                  </a:lnTo>
                  <a:lnTo>
                    <a:pt x="32" y="74"/>
                  </a:lnTo>
                  <a:lnTo>
                    <a:pt x="30" y="76"/>
                  </a:lnTo>
                  <a:lnTo>
                    <a:pt x="29" y="77"/>
                  </a:lnTo>
                  <a:lnTo>
                    <a:pt x="26" y="79"/>
                  </a:lnTo>
                  <a:lnTo>
                    <a:pt x="24" y="81"/>
                  </a:lnTo>
                  <a:lnTo>
                    <a:pt x="23" y="82"/>
                  </a:lnTo>
                  <a:lnTo>
                    <a:pt x="22" y="84"/>
                  </a:lnTo>
                  <a:lnTo>
                    <a:pt x="20" y="86"/>
                  </a:lnTo>
                  <a:lnTo>
                    <a:pt x="20" y="84"/>
                  </a:lnTo>
                  <a:lnTo>
                    <a:pt x="20" y="82"/>
                  </a:lnTo>
                  <a:lnTo>
                    <a:pt x="22" y="81"/>
                  </a:lnTo>
                  <a:lnTo>
                    <a:pt x="22" y="79"/>
                  </a:lnTo>
                  <a:lnTo>
                    <a:pt x="22" y="77"/>
                  </a:lnTo>
                  <a:lnTo>
                    <a:pt x="22" y="76"/>
                  </a:lnTo>
                  <a:lnTo>
                    <a:pt x="23" y="74"/>
                  </a:lnTo>
                  <a:lnTo>
                    <a:pt x="23" y="72"/>
                  </a:lnTo>
                  <a:lnTo>
                    <a:pt x="23" y="70"/>
                  </a:lnTo>
                  <a:lnTo>
                    <a:pt x="24" y="69"/>
                  </a:lnTo>
                  <a:lnTo>
                    <a:pt x="24" y="67"/>
                  </a:lnTo>
                  <a:lnTo>
                    <a:pt x="24" y="65"/>
                  </a:lnTo>
                  <a:lnTo>
                    <a:pt x="26" y="63"/>
                  </a:lnTo>
                  <a:lnTo>
                    <a:pt x="26" y="62"/>
                  </a:lnTo>
                  <a:lnTo>
                    <a:pt x="26" y="60"/>
                  </a:lnTo>
                  <a:lnTo>
                    <a:pt x="27" y="58"/>
                  </a:lnTo>
                  <a:lnTo>
                    <a:pt x="27" y="57"/>
                  </a:lnTo>
                  <a:lnTo>
                    <a:pt x="27" y="55"/>
                  </a:lnTo>
                  <a:lnTo>
                    <a:pt x="29" y="53"/>
                  </a:lnTo>
                  <a:lnTo>
                    <a:pt x="29" y="51"/>
                  </a:lnTo>
                  <a:lnTo>
                    <a:pt x="29" y="50"/>
                  </a:lnTo>
                  <a:lnTo>
                    <a:pt x="30" y="48"/>
                  </a:lnTo>
                  <a:lnTo>
                    <a:pt x="30" y="46"/>
                  </a:lnTo>
                  <a:lnTo>
                    <a:pt x="30" y="45"/>
                  </a:lnTo>
                  <a:lnTo>
                    <a:pt x="30" y="43"/>
                  </a:lnTo>
                  <a:lnTo>
                    <a:pt x="32" y="41"/>
                  </a:lnTo>
                  <a:lnTo>
                    <a:pt x="32" y="39"/>
                  </a:lnTo>
                  <a:lnTo>
                    <a:pt x="32" y="38"/>
                  </a:lnTo>
                  <a:lnTo>
                    <a:pt x="33" y="36"/>
                  </a:lnTo>
                  <a:lnTo>
                    <a:pt x="33" y="34"/>
                  </a:lnTo>
                  <a:lnTo>
                    <a:pt x="33" y="32"/>
                  </a:lnTo>
                  <a:lnTo>
                    <a:pt x="34" y="31"/>
                  </a:lnTo>
                  <a:lnTo>
                    <a:pt x="34" y="29"/>
                  </a:lnTo>
                  <a:lnTo>
                    <a:pt x="34" y="27"/>
                  </a:lnTo>
                  <a:lnTo>
                    <a:pt x="34" y="26"/>
                  </a:lnTo>
                  <a:lnTo>
                    <a:pt x="36" y="24"/>
                  </a:lnTo>
                  <a:lnTo>
                    <a:pt x="36" y="22"/>
                  </a:lnTo>
                  <a:lnTo>
                    <a:pt x="36" y="20"/>
                  </a:lnTo>
                  <a:lnTo>
                    <a:pt x="36" y="19"/>
                  </a:lnTo>
                  <a:lnTo>
                    <a:pt x="37" y="17"/>
                  </a:lnTo>
                  <a:lnTo>
                    <a:pt x="37" y="15"/>
                  </a:lnTo>
                  <a:lnTo>
                    <a:pt x="37" y="14"/>
                  </a:lnTo>
                  <a:lnTo>
                    <a:pt x="37" y="12"/>
                  </a:lnTo>
                  <a:lnTo>
                    <a:pt x="39" y="12"/>
                  </a:lnTo>
                  <a:lnTo>
                    <a:pt x="39" y="10"/>
                  </a:lnTo>
                  <a:lnTo>
                    <a:pt x="39" y="8"/>
                  </a:lnTo>
                  <a:lnTo>
                    <a:pt x="40" y="7"/>
                  </a:lnTo>
                  <a:lnTo>
                    <a:pt x="40" y="5"/>
                  </a:lnTo>
                  <a:lnTo>
                    <a:pt x="40" y="3"/>
                  </a:lnTo>
                  <a:lnTo>
                    <a:pt x="40" y="2"/>
                  </a:lnTo>
                  <a:lnTo>
                    <a:pt x="33" y="0"/>
                  </a:lnTo>
                  <a:lnTo>
                    <a:pt x="32" y="0"/>
                  </a:lnTo>
                  <a:lnTo>
                    <a:pt x="32" y="2"/>
                  </a:lnTo>
                  <a:lnTo>
                    <a:pt x="32" y="3"/>
                  </a:lnTo>
                  <a:lnTo>
                    <a:pt x="30" y="5"/>
                  </a:lnTo>
                  <a:lnTo>
                    <a:pt x="30" y="7"/>
                  </a:lnTo>
                  <a:lnTo>
                    <a:pt x="30" y="8"/>
                  </a:lnTo>
                  <a:lnTo>
                    <a:pt x="30" y="10"/>
                  </a:lnTo>
                  <a:lnTo>
                    <a:pt x="29" y="12"/>
                  </a:lnTo>
                  <a:lnTo>
                    <a:pt x="29" y="14"/>
                  </a:lnTo>
                  <a:lnTo>
                    <a:pt x="29" y="15"/>
                  </a:lnTo>
                  <a:lnTo>
                    <a:pt x="29" y="17"/>
                  </a:lnTo>
                  <a:lnTo>
                    <a:pt x="27" y="17"/>
                  </a:lnTo>
                  <a:lnTo>
                    <a:pt x="27" y="19"/>
                  </a:lnTo>
                  <a:lnTo>
                    <a:pt x="27" y="20"/>
                  </a:lnTo>
                  <a:lnTo>
                    <a:pt x="26" y="22"/>
                  </a:lnTo>
                  <a:lnTo>
                    <a:pt x="26" y="24"/>
                  </a:lnTo>
                  <a:lnTo>
                    <a:pt x="26" y="26"/>
                  </a:lnTo>
                  <a:lnTo>
                    <a:pt x="24" y="27"/>
                  </a:lnTo>
                  <a:lnTo>
                    <a:pt x="24" y="31"/>
                  </a:lnTo>
                  <a:lnTo>
                    <a:pt x="24" y="32"/>
                  </a:lnTo>
                  <a:lnTo>
                    <a:pt x="24" y="34"/>
                  </a:lnTo>
                  <a:lnTo>
                    <a:pt x="23" y="36"/>
                  </a:lnTo>
                  <a:lnTo>
                    <a:pt x="23" y="38"/>
                  </a:lnTo>
                  <a:lnTo>
                    <a:pt x="23" y="39"/>
                  </a:lnTo>
                  <a:lnTo>
                    <a:pt x="22" y="41"/>
                  </a:lnTo>
                  <a:lnTo>
                    <a:pt x="22" y="43"/>
                  </a:lnTo>
                  <a:lnTo>
                    <a:pt x="22" y="46"/>
                  </a:lnTo>
                  <a:lnTo>
                    <a:pt x="20" y="48"/>
                  </a:lnTo>
                  <a:lnTo>
                    <a:pt x="20" y="50"/>
                  </a:lnTo>
                  <a:lnTo>
                    <a:pt x="19" y="51"/>
                  </a:lnTo>
                  <a:lnTo>
                    <a:pt x="19" y="55"/>
                  </a:lnTo>
                  <a:lnTo>
                    <a:pt x="19" y="57"/>
                  </a:lnTo>
                  <a:lnTo>
                    <a:pt x="17" y="58"/>
                  </a:lnTo>
                  <a:lnTo>
                    <a:pt x="17" y="60"/>
                  </a:lnTo>
                  <a:lnTo>
                    <a:pt x="17" y="62"/>
                  </a:lnTo>
                  <a:lnTo>
                    <a:pt x="16" y="65"/>
                  </a:lnTo>
                  <a:lnTo>
                    <a:pt x="16" y="67"/>
                  </a:lnTo>
                  <a:lnTo>
                    <a:pt x="14" y="69"/>
                  </a:lnTo>
                  <a:lnTo>
                    <a:pt x="14" y="70"/>
                  </a:lnTo>
                  <a:lnTo>
                    <a:pt x="14" y="72"/>
                  </a:lnTo>
                  <a:lnTo>
                    <a:pt x="13" y="76"/>
                  </a:lnTo>
                  <a:lnTo>
                    <a:pt x="13" y="77"/>
                  </a:lnTo>
                  <a:lnTo>
                    <a:pt x="12" y="79"/>
                  </a:lnTo>
                  <a:lnTo>
                    <a:pt x="12" y="81"/>
                  </a:lnTo>
                  <a:lnTo>
                    <a:pt x="12" y="82"/>
                  </a:lnTo>
                  <a:lnTo>
                    <a:pt x="10" y="84"/>
                  </a:lnTo>
                  <a:lnTo>
                    <a:pt x="10" y="88"/>
                  </a:lnTo>
                  <a:lnTo>
                    <a:pt x="9" y="89"/>
                  </a:lnTo>
                  <a:lnTo>
                    <a:pt x="9" y="91"/>
                  </a:lnTo>
                  <a:lnTo>
                    <a:pt x="9" y="93"/>
                  </a:lnTo>
                  <a:lnTo>
                    <a:pt x="7" y="94"/>
                  </a:lnTo>
                  <a:lnTo>
                    <a:pt x="7" y="98"/>
                  </a:lnTo>
                  <a:lnTo>
                    <a:pt x="6" y="98"/>
                  </a:lnTo>
                  <a:lnTo>
                    <a:pt x="6" y="100"/>
                  </a:lnTo>
                  <a:lnTo>
                    <a:pt x="0" y="117"/>
                  </a:lnTo>
                  <a:lnTo>
                    <a:pt x="13" y="107"/>
                  </a:lnTo>
                  <a:lnTo>
                    <a:pt x="13" y="105"/>
                  </a:lnTo>
                  <a:lnTo>
                    <a:pt x="14" y="105"/>
                  </a:lnTo>
                  <a:lnTo>
                    <a:pt x="14" y="103"/>
                  </a:lnTo>
                  <a:lnTo>
                    <a:pt x="16" y="103"/>
                  </a:lnTo>
                  <a:lnTo>
                    <a:pt x="17" y="101"/>
                  </a:lnTo>
                  <a:lnTo>
                    <a:pt x="19" y="100"/>
                  </a:lnTo>
                  <a:lnTo>
                    <a:pt x="20" y="98"/>
                  </a:lnTo>
                  <a:lnTo>
                    <a:pt x="22" y="98"/>
                  </a:lnTo>
                  <a:lnTo>
                    <a:pt x="23" y="96"/>
                  </a:lnTo>
                  <a:lnTo>
                    <a:pt x="23" y="94"/>
                  </a:lnTo>
                  <a:lnTo>
                    <a:pt x="24" y="94"/>
                  </a:lnTo>
                  <a:lnTo>
                    <a:pt x="26" y="93"/>
                  </a:lnTo>
                  <a:lnTo>
                    <a:pt x="29" y="91"/>
                  </a:lnTo>
                  <a:lnTo>
                    <a:pt x="29" y="89"/>
                  </a:lnTo>
                  <a:lnTo>
                    <a:pt x="30" y="89"/>
                  </a:lnTo>
                  <a:lnTo>
                    <a:pt x="32" y="88"/>
                  </a:lnTo>
                  <a:lnTo>
                    <a:pt x="33" y="86"/>
                  </a:lnTo>
                  <a:lnTo>
                    <a:pt x="33" y="84"/>
                  </a:lnTo>
                  <a:lnTo>
                    <a:pt x="34" y="84"/>
                  </a:lnTo>
                  <a:lnTo>
                    <a:pt x="36" y="82"/>
                  </a:lnTo>
                  <a:lnTo>
                    <a:pt x="37" y="81"/>
                  </a:lnTo>
                  <a:lnTo>
                    <a:pt x="39" y="79"/>
                  </a:lnTo>
                  <a:lnTo>
                    <a:pt x="40" y="79"/>
                  </a:lnTo>
                  <a:lnTo>
                    <a:pt x="42" y="76"/>
                  </a:lnTo>
                  <a:lnTo>
                    <a:pt x="43" y="76"/>
                  </a:lnTo>
                  <a:lnTo>
                    <a:pt x="44" y="74"/>
                  </a:lnTo>
                  <a:lnTo>
                    <a:pt x="46" y="72"/>
                  </a:lnTo>
                  <a:lnTo>
                    <a:pt x="47" y="70"/>
                  </a:lnTo>
                  <a:lnTo>
                    <a:pt x="49" y="69"/>
                  </a:lnTo>
                  <a:lnTo>
                    <a:pt x="49" y="67"/>
                  </a:lnTo>
                  <a:lnTo>
                    <a:pt x="52" y="65"/>
                  </a:lnTo>
                  <a:lnTo>
                    <a:pt x="52" y="63"/>
                  </a:lnTo>
                  <a:lnTo>
                    <a:pt x="54" y="62"/>
                  </a:lnTo>
                  <a:lnTo>
                    <a:pt x="56" y="60"/>
                  </a:lnTo>
                  <a:lnTo>
                    <a:pt x="56" y="58"/>
                  </a:lnTo>
                  <a:lnTo>
                    <a:pt x="57" y="57"/>
                  </a:lnTo>
                  <a:lnTo>
                    <a:pt x="60" y="55"/>
                  </a:lnTo>
                  <a:lnTo>
                    <a:pt x="60" y="53"/>
                  </a:lnTo>
                  <a:lnTo>
                    <a:pt x="63" y="50"/>
                  </a:lnTo>
                  <a:lnTo>
                    <a:pt x="63" y="48"/>
                  </a:lnTo>
                  <a:lnTo>
                    <a:pt x="64" y="46"/>
                  </a:lnTo>
                  <a:lnTo>
                    <a:pt x="67" y="45"/>
                  </a:lnTo>
                  <a:lnTo>
                    <a:pt x="67" y="43"/>
                  </a:lnTo>
                  <a:lnTo>
                    <a:pt x="70" y="41"/>
                  </a:lnTo>
                  <a:lnTo>
                    <a:pt x="72" y="39"/>
                  </a:lnTo>
                  <a:lnTo>
                    <a:pt x="73" y="36"/>
                  </a:lnTo>
                  <a:lnTo>
                    <a:pt x="74" y="34"/>
                  </a:lnTo>
                  <a:lnTo>
                    <a:pt x="74" y="32"/>
                  </a:lnTo>
                  <a:lnTo>
                    <a:pt x="76" y="31"/>
                  </a:lnTo>
                  <a:lnTo>
                    <a:pt x="79" y="27"/>
                  </a:lnTo>
                  <a:lnTo>
                    <a:pt x="79" y="26"/>
                  </a:lnTo>
                  <a:lnTo>
                    <a:pt x="80" y="24"/>
                  </a:lnTo>
                  <a:lnTo>
                    <a:pt x="82" y="22"/>
                  </a:lnTo>
                  <a:lnTo>
                    <a:pt x="74" y="17"/>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3" name="Freeform 144"/>
            <p:cNvSpPr>
              <a:spLocks/>
            </p:cNvSpPr>
            <p:nvPr/>
          </p:nvSpPr>
          <p:spPr bwMode="auto">
            <a:xfrm>
              <a:off x="506" y="1108"/>
              <a:ext cx="66" cy="121"/>
            </a:xfrm>
            <a:custGeom>
              <a:avLst/>
              <a:gdLst>
                <a:gd name="T0" fmla="*/ 64 w 66"/>
                <a:gd name="T1" fmla="*/ 102 h 121"/>
                <a:gd name="T2" fmla="*/ 62 w 66"/>
                <a:gd name="T3" fmla="*/ 97 h 121"/>
                <a:gd name="T4" fmla="*/ 62 w 66"/>
                <a:gd name="T5" fmla="*/ 90 h 121"/>
                <a:gd name="T6" fmla="*/ 62 w 66"/>
                <a:gd name="T7" fmla="*/ 83 h 121"/>
                <a:gd name="T8" fmla="*/ 61 w 66"/>
                <a:gd name="T9" fmla="*/ 74 h 121"/>
                <a:gd name="T10" fmla="*/ 61 w 66"/>
                <a:gd name="T11" fmla="*/ 67 h 121"/>
                <a:gd name="T12" fmla="*/ 59 w 66"/>
                <a:gd name="T13" fmla="*/ 59 h 121"/>
                <a:gd name="T14" fmla="*/ 59 w 66"/>
                <a:gd name="T15" fmla="*/ 50 h 121"/>
                <a:gd name="T16" fmla="*/ 59 w 66"/>
                <a:gd name="T17" fmla="*/ 42 h 121"/>
                <a:gd name="T18" fmla="*/ 59 w 66"/>
                <a:gd name="T19" fmla="*/ 33 h 121"/>
                <a:gd name="T20" fmla="*/ 59 w 66"/>
                <a:gd name="T21" fmla="*/ 24 h 121"/>
                <a:gd name="T22" fmla="*/ 59 w 66"/>
                <a:gd name="T23" fmla="*/ 16 h 121"/>
                <a:gd name="T24" fmla="*/ 59 w 66"/>
                <a:gd name="T25" fmla="*/ 9 h 121"/>
                <a:gd name="T26" fmla="*/ 61 w 66"/>
                <a:gd name="T27" fmla="*/ 2 h 121"/>
                <a:gd name="T28" fmla="*/ 51 w 66"/>
                <a:gd name="T29" fmla="*/ 4 h 121"/>
                <a:gd name="T30" fmla="*/ 51 w 66"/>
                <a:gd name="T31" fmla="*/ 11 h 121"/>
                <a:gd name="T32" fmla="*/ 49 w 66"/>
                <a:gd name="T33" fmla="*/ 18 h 121"/>
                <a:gd name="T34" fmla="*/ 49 w 66"/>
                <a:gd name="T35" fmla="*/ 24 h 121"/>
                <a:gd name="T36" fmla="*/ 49 w 66"/>
                <a:gd name="T37" fmla="*/ 31 h 121"/>
                <a:gd name="T38" fmla="*/ 49 w 66"/>
                <a:gd name="T39" fmla="*/ 38 h 121"/>
                <a:gd name="T40" fmla="*/ 51 w 66"/>
                <a:gd name="T41" fmla="*/ 45 h 121"/>
                <a:gd name="T42" fmla="*/ 51 w 66"/>
                <a:gd name="T43" fmla="*/ 52 h 121"/>
                <a:gd name="T44" fmla="*/ 51 w 66"/>
                <a:gd name="T45" fmla="*/ 59 h 121"/>
                <a:gd name="T46" fmla="*/ 51 w 66"/>
                <a:gd name="T47" fmla="*/ 66 h 121"/>
                <a:gd name="T48" fmla="*/ 52 w 66"/>
                <a:gd name="T49" fmla="*/ 73 h 121"/>
                <a:gd name="T50" fmla="*/ 52 w 66"/>
                <a:gd name="T51" fmla="*/ 79 h 121"/>
                <a:gd name="T52" fmla="*/ 53 w 66"/>
                <a:gd name="T53" fmla="*/ 86 h 121"/>
                <a:gd name="T54" fmla="*/ 52 w 66"/>
                <a:gd name="T55" fmla="*/ 90 h 121"/>
                <a:gd name="T56" fmla="*/ 48 w 66"/>
                <a:gd name="T57" fmla="*/ 83 h 121"/>
                <a:gd name="T58" fmla="*/ 42 w 66"/>
                <a:gd name="T59" fmla="*/ 76 h 121"/>
                <a:gd name="T60" fmla="*/ 38 w 66"/>
                <a:gd name="T61" fmla="*/ 69 h 121"/>
                <a:gd name="T62" fmla="*/ 33 w 66"/>
                <a:gd name="T63" fmla="*/ 61 h 121"/>
                <a:gd name="T64" fmla="*/ 30 w 66"/>
                <a:gd name="T65" fmla="*/ 54 h 121"/>
                <a:gd name="T66" fmla="*/ 26 w 66"/>
                <a:gd name="T67" fmla="*/ 47 h 121"/>
                <a:gd name="T68" fmla="*/ 23 w 66"/>
                <a:gd name="T69" fmla="*/ 40 h 121"/>
                <a:gd name="T70" fmla="*/ 20 w 66"/>
                <a:gd name="T71" fmla="*/ 33 h 121"/>
                <a:gd name="T72" fmla="*/ 18 w 66"/>
                <a:gd name="T73" fmla="*/ 26 h 121"/>
                <a:gd name="T74" fmla="*/ 15 w 66"/>
                <a:gd name="T75" fmla="*/ 21 h 121"/>
                <a:gd name="T76" fmla="*/ 13 w 66"/>
                <a:gd name="T77" fmla="*/ 16 h 121"/>
                <a:gd name="T78" fmla="*/ 10 w 66"/>
                <a:gd name="T79" fmla="*/ 11 h 121"/>
                <a:gd name="T80" fmla="*/ 9 w 66"/>
                <a:gd name="T81" fmla="*/ 5 h 121"/>
                <a:gd name="T82" fmla="*/ 2 w 66"/>
                <a:gd name="T83" fmla="*/ 11 h 121"/>
                <a:gd name="T84" fmla="*/ 3 w 66"/>
                <a:gd name="T85" fmla="*/ 18 h 121"/>
                <a:gd name="T86" fmla="*/ 6 w 66"/>
                <a:gd name="T87" fmla="*/ 23 h 121"/>
                <a:gd name="T88" fmla="*/ 9 w 66"/>
                <a:gd name="T89" fmla="*/ 30 h 121"/>
                <a:gd name="T90" fmla="*/ 12 w 66"/>
                <a:gd name="T91" fmla="*/ 36 h 121"/>
                <a:gd name="T92" fmla="*/ 15 w 66"/>
                <a:gd name="T93" fmla="*/ 43 h 121"/>
                <a:gd name="T94" fmla="*/ 19 w 66"/>
                <a:gd name="T95" fmla="*/ 52 h 121"/>
                <a:gd name="T96" fmla="*/ 23 w 66"/>
                <a:gd name="T97" fmla="*/ 61 h 121"/>
                <a:gd name="T98" fmla="*/ 28 w 66"/>
                <a:gd name="T99" fmla="*/ 69 h 121"/>
                <a:gd name="T100" fmla="*/ 32 w 66"/>
                <a:gd name="T101" fmla="*/ 78 h 121"/>
                <a:gd name="T102" fmla="*/ 38 w 66"/>
                <a:gd name="T103" fmla="*/ 85 h 121"/>
                <a:gd name="T104" fmla="*/ 42 w 66"/>
                <a:gd name="T105" fmla="*/ 93 h 121"/>
                <a:gd name="T106" fmla="*/ 49 w 66"/>
                <a:gd name="T107" fmla="*/ 100 h 121"/>
                <a:gd name="T108" fmla="*/ 55 w 66"/>
                <a:gd name="T10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121">
                  <a:moveTo>
                    <a:pt x="64" y="105"/>
                  </a:moveTo>
                  <a:lnTo>
                    <a:pt x="64" y="105"/>
                  </a:lnTo>
                  <a:lnTo>
                    <a:pt x="64" y="104"/>
                  </a:lnTo>
                  <a:lnTo>
                    <a:pt x="64" y="102"/>
                  </a:lnTo>
                  <a:lnTo>
                    <a:pt x="64" y="100"/>
                  </a:lnTo>
                  <a:lnTo>
                    <a:pt x="64" y="98"/>
                  </a:lnTo>
                  <a:lnTo>
                    <a:pt x="62" y="98"/>
                  </a:lnTo>
                  <a:lnTo>
                    <a:pt x="62" y="97"/>
                  </a:lnTo>
                  <a:lnTo>
                    <a:pt x="62" y="95"/>
                  </a:lnTo>
                  <a:lnTo>
                    <a:pt x="62" y="93"/>
                  </a:lnTo>
                  <a:lnTo>
                    <a:pt x="62" y="91"/>
                  </a:lnTo>
                  <a:lnTo>
                    <a:pt x="62" y="90"/>
                  </a:lnTo>
                  <a:lnTo>
                    <a:pt x="62" y="88"/>
                  </a:lnTo>
                  <a:lnTo>
                    <a:pt x="62" y="86"/>
                  </a:lnTo>
                  <a:lnTo>
                    <a:pt x="62" y="85"/>
                  </a:lnTo>
                  <a:lnTo>
                    <a:pt x="62" y="83"/>
                  </a:lnTo>
                  <a:lnTo>
                    <a:pt x="61" y="79"/>
                  </a:lnTo>
                  <a:lnTo>
                    <a:pt x="61" y="78"/>
                  </a:lnTo>
                  <a:lnTo>
                    <a:pt x="61" y="76"/>
                  </a:lnTo>
                  <a:lnTo>
                    <a:pt x="61" y="74"/>
                  </a:lnTo>
                  <a:lnTo>
                    <a:pt x="61" y="73"/>
                  </a:lnTo>
                  <a:lnTo>
                    <a:pt x="61" y="71"/>
                  </a:lnTo>
                  <a:lnTo>
                    <a:pt x="61" y="69"/>
                  </a:lnTo>
                  <a:lnTo>
                    <a:pt x="61" y="67"/>
                  </a:lnTo>
                  <a:lnTo>
                    <a:pt x="61" y="66"/>
                  </a:lnTo>
                  <a:lnTo>
                    <a:pt x="61" y="62"/>
                  </a:lnTo>
                  <a:lnTo>
                    <a:pt x="59" y="61"/>
                  </a:lnTo>
                  <a:lnTo>
                    <a:pt x="59" y="59"/>
                  </a:lnTo>
                  <a:lnTo>
                    <a:pt x="59" y="57"/>
                  </a:lnTo>
                  <a:lnTo>
                    <a:pt x="59" y="55"/>
                  </a:lnTo>
                  <a:lnTo>
                    <a:pt x="59" y="52"/>
                  </a:lnTo>
                  <a:lnTo>
                    <a:pt x="59" y="50"/>
                  </a:lnTo>
                  <a:lnTo>
                    <a:pt x="59" y="48"/>
                  </a:lnTo>
                  <a:lnTo>
                    <a:pt x="59" y="47"/>
                  </a:lnTo>
                  <a:lnTo>
                    <a:pt x="59" y="43"/>
                  </a:lnTo>
                  <a:lnTo>
                    <a:pt x="59" y="42"/>
                  </a:lnTo>
                  <a:lnTo>
                    <a:pt x="59" y="40"/>
                  </a:lnTo>
                  <a:lnTo>
                    <a:pt x="59" y="38"/>
                  </a:lnTo>
                  <a:lnTo>
                    <a:pt x="59" y="35"/>
                  </a:lnTo>
                  <a:lnTo>
                    <a:pt x="59" y="33"/>
                  </a:lnTo>
                  <a:lnTo>
                    <a:pt x="59" y="31"/>
                  </a:lnTo>
                  <a:lnTo>
                    <a:pt x="59" y="30"/>
                  </a:lnTo>
                  <a:lnTo>
                    <a:pt x="59" y="26"/>
                  </a:lnTo>
                  <a:lnTo>
                    <a:pt x="59" y="24"/>
                  </a:lnTo>
                  <a:lnTo>
                    <a:pt x="59" y="23"/>
                  </a:lnTo>
                  <a:lnTo>
                    <a:pt x="59" y="21"/>
                  </a:lnTo>
                  <a:lnTo>
                    <a:pt x="59" y="19"/>
                  </a:lnTo>
                  <a:lnTo>
                    <a:pt x="59" y="16"/>
                  </a:lnTo>
                  <a:lnTo>
                    <a:pt x="59" y="14"/>
                  </a:lnTo>
                  <a:lnTo>
                    <a:pt x="59" y="12"/>
                  </a:lnTo>
                  <a:lnTo>
                    <a:pt x="59" y="11"/>
                  </a:lnTo>
                  <a:lnTo>
                    <a:pt x="59" y="9"/>
                  </a:lnTo>
                  <a:lnTo>
                    <a:pt x="59" y="7"/>
                  </a:lnTo>
                  <a:lnTo>
                    <a:pt x="61" y="5"/>
                  </a:lnTo>
                  <a:lnTo>
                    <a:pt x="61" y="4"/>
                  </a:lnTo>
                  <a:lnTo>
                    <a:pt x="61" y="2"/>
                  </a:lnTo>
                  <a:lnTo>
                    <a:pt x="52" y="0"/>
                  </a:lnTo>
                  <a:lnTo>
                    <a:pt x="51" y="0"/>
                  </a:lnTo>
                  <a:lnTo>
                    <a:pt x="51" y="2"/>
                  </a:lnTo>
                  <a:lnTo>
                    <a:pt x="51" y="4"/>
                  </a:lnTo>
                  <a:lnTo>
                    <a:pt x="51" y="5"/>
                  </a:lnTo>
                  <a:lnTo>
                    <a:pt x="51" y="7"/>
                  </a:lnTo>
                  <a:lnTo>
                    <a:pt x="51" y="9"/>
                  </a:lnTo>
                  <a:lnTo>
                    <a:pt x="51" y="11"/>
                  </a:lnTo>
                  <a:lnTo>
                    <a:pt x="51" y="12"/>
                  </a:lnTo>
                  <a:lnTo>
                    <a:pt x="51" y="14"/>
                  </a:lnTo>
                  <a:lnTo>
                    <a:pt x="49" y="16"/>
                  </a:lnTo>
                  <a:lnTo>
                    <a:pt x="49" y="18"/>
                  </a:lnTo>
                  <a:lnTo>
                    <a:pt x="49" y="19"/>
                  </a:lnTo>
                  <a:lnTo>
                    <a:pt x="49" y="21"/>
                  </a:lnTo>
                  <a:lnTo>
                    <a:pt x="49" y="23"/>
                  </a:lnTo>
                  <a:lnTo>
                    <a:pt x="49" y="24"/>
                  </a:lnTo>
                  <a:lnTo>
                    <a:pt x="49" y="26"/>
                  </a:lnTo>
                  <a:lnTo>
                    <a:pt x="49" y="28"/>
                  </a:lnTo>
                  <a:lnTo>
                    <a:pt x="49" y="30"/>
                  </a:lnTo>
                  <a:lnTo>
                    <a:pt x="49" y="31"/>
                  </a:lnTo>
                  <a:lnTo>
                    <a:pt x="49" y="33"/>
                  </a:lnTo>
                  <a:lnTo>
                    <a:pt x="49" y="35"/>
                  </a:lnTo>
                  <a:lnTo>
                    <a:pt x="49" y="36"/>
                  </a:lnTo>
                  <a:lnTo>
                    <a:pt x="49" y="38"/>
                  </a:lnTo>
                  <a:lnTo>
                    <a:pt x="49" y="40"/>
                  </a:lnTo>
                  <a:lnTo>
                    <a:pt x="51" y="42"/>
                  </a:lnTo>
                  <a:lnTo>
                    <a:pt x="51" y="43"/>
                  </a:lnTo>
                  <a:lnTo>
                    <a:pt x="51" y="45"/>
                  </a:lnTo>
                  <a:lnTo>
                    <a:pt x="51" y="47"/>
                  </a:lnTo>
                  <a:lnTo>
                    <a:pt x="51" y="48"/>
                  </a:lnTo>
                  <a:lnTo>
                    <a:pt x="51" y="50"/>
                  </a:lnTo>
                  <a:lnTo>
                    <a:pt x="51" y="52"/>
                  </a:lnTo>
                  <a:lnTo>
                    <a:pt x="51" y="54"/>
                  </a:lnTo>
                  <a:lnTo>
                    <a:pt x="51" y="55"/>
                  </a:lnTo>
                  <a:lnTo>
                    <a:pt x="51" y="57"/>
                  </a:lnTo>
                  <a:lnTo>
                    <a:pt x="51" y="59"/>
                  </a:lnTo>
                  <a:lnTo>
                    <a:pt x="51" y="61"/>
                  </a:lnTo>
                  <a:lnTo>
                    <a:pt x="51" y="62"/>
                  </a:lnTo>
                  <a:lnTo>
                    <a:pt x="51" y="64"/>
                  </a:lnTo>
                  <a:lnTo>
                    <a:pt x="51" y="66"/>
                  </a:lnTo>
                  <a:lnTo>
                    <a:pt x="51" y="67"/>
                  </a:lnTo>
                  <a:lnTo>
                    <a:pt x="52" y="69"/>
                  </a:lnTo>
                  <a:lnTo>
                    <a:pt x="52" y="71"/>
                  </a:lnTo>
                  <a:lnTo>
                    <a:pt x="52" y="73"/>
                  </a:lnTo>
                  <a:lnTo>
                    <a:pt x="52" y="74"/>
                  </a:lnTo>
                  <a:lnTo>
                    <a:pt x="52" y="76"/>
                  </a:lnTo>
                  <a:lnTo>
                    <a:pt x="52" y="78"/>
                  </a:lnTo>
                  <a:lnTo>
                    <a:pt x="52" y="79"/>
                  </a:lnTo>
                  <a:lnTo>
                    <a:pt x="52" y="81"/>
                  </a:lnTo>
                  <a:lnTo>
                    <a:pt x="52" y="83"/>
                  </a:lnTo>
                  <a:lnTo>
                    <a:pt x="52" y="85"/>
                  </a:lnTo>
                  <a:lnTo>
                    <a:pt x="53" y="86"/>
                  </a:lnTo>
                  <a:lnTo>
                    <a:pt x="53" y="88"/>
                  </a:lnTo>
                  <a:lnTo>
                    <a:pt x="53" y="90"/>
                  </a:lnTo>
                  <a:lnTo>
                    <a:pt x="53" y="91"/>
                  </a:lnTo>
                  <a:lnTo>
                    <a:pt x="52" y="90"/>
                  </a:lnTo>
                  <a:lnTo>
                    <a:pt x="51" y="88"/>
                  </a:lnTo>
                  <a:lnTo>
                    <a:pt x="49" y="86"/>
                  </a:lnTo>
                  <a:lnTo>
                    <a:pt x="48" y="85"/>
                  </a:lnTo>
                  <a:lnTo>
                    <a:pt x="48" y="83"/>
                  </a:lnTo>
                  <a:lnTo>
                    <a:pt x="46" y="81"/>
                  </a:lnTo>
                  <a:lnTo>
                    <a:pt x="45" y="79"/>
                  </a:lnTo>
                  <a:lnTo>
                    <a:pt x="43" y="78"/>
                  </a:lnTo>
                  <a:lnTo>
                    <a:pt x="42" y="76"/>
                  </a:lnTo>
                  <a:lnTo>
                    <a:pt x="42" y="74"/>
                  </a:lnTo>
                  <a:lnTo>
                    <a:pt x="41" y="73"/>
                  </a:lnTo>
                  <a:lnTo>
                    <a:pt x="39" y="71"/>
                  </a:lnTo>
                  <a:lnTo>
                    <a:pt x="38" y="69"/>
                  </a:lnTo>
                  <a:lnTo>
                    <a:pt x="36" y="67"/>
                  </a:lnTo>
                  <a:lnTo>
                    <a:pt x="36" y="64"/>
                  </a:lnTo>
                  <a:lnTo>
                    <a:pt x="35" y="62"/>
                  </a:lnTo>
                  <a:lnTo>
                    <a:pt x="33" y="61"/>
                  </a:lnTo>
                  <a:lnTo>
                    <a:pt x="33" y="59"/>
                  </a:lnTo>
                  <a:lnTo>
                    <a:pt x="32" y="57"/>
                  </a:lnTo>
                  <a:lnTo>
                    <a:pt x="30" y="55"/>
                  </a:lnTo>
                  <a:lnTo>
                    <a:pt x="30" y="54"/>
                  </a:lnTo>
                  <a:lnTo>
                    <a:pt x="29" y="52"/>
                  </a:lnTo>
                  <a:lnTo>
                    <a:pt x="28" y="50"/>
                  </a:lnTo>
                  <a:lnTo>
                    <a:pt x="28" y="48"/>
                  </a:lnTo>
                  <a:lnTo>
                    <a:pt x="26" y="47"/>
                  </a:lnTo>
                  <a:lnTo>
                    <a:pt x="25" y="45"/>
                  </a:lnTo>
                  <a:lnTo>
                    <a:pt x="25" y="43"/>
                  </a:lnTo>
                  <a:lnTo>
                    <a:pt x="23" y="42"/>
                  </a:lnTo>
                  <a:lnTo>
                    <a:pt x="23" y="40"/>
                  </a:lnTo>
                  <a:lnTo>
                    <a:pt x="22" y="38"/>
                  </a:lnTo>
                  <a:lnTo>
                    <a:pt x="22" y="36"/>
                  </a:lnTo>
                  <a:lnTo>
                    <a:pt x="20" y="35"/>
                  </a:lnTo>
                  <a:lnTo>
                    <a:pt x="20" y="33"/>
                  </a:lnTo>
                  <a:lnTo>
                    <a:pt x="19" y="31"/>
                  </a:lnTo>
                  <a:lnTo>
                    <a:pt x="19" y="30"/>
                  </a:lnTo>
                  <a:lnTo>
                    <a:pt x="18" y="28"/>
                  </a:lnTo>
                  <a:lnTo>
                    <a:pt x="18" y="26"/>
                  </a:lnTo>
                  <a:lnTo>
                    <a:pt x="16" y="26"/>
                  </a:lnTo>
                  <a:lnTo>
                    <a:pt x="16" y="24"/>
                  </a:lnTo>
                  <a:lnTo>
                    <a:pt x="16" y="23"/>
                  </a:lnTo>
                  <a:lnTo>
                    <a:pt x="15" y="21"/>
                  </a:lnTo>
                  <a:lnTo>
                    <a:pt x="15" y="19"/>
                  </a:lnTo>
                  <a:lnTo>
                    <a:pt x="13" y="19"/>
                  </a:lnTo>
                  <a:lnTo>
                    <a:pt x="13" y="18"/>
                  </a:lnTo>
                  <a:lnTo>
                    <a:pt x="13" y="16"/>
                  </a:lnTo>
                  <a:lnTo>
                    <a:pt x="12" y="16"/>
                  </a:lnTo>
                  <a:lnTo>
                    <a:pt x="12" y="14"/>
                  </a:lnTo>
                  <a:lnTo>
                    <a:pt x="12" y="12"/>
                  </a:lnTo>
                  <a:lnTo>
                    <a:pt x="10" y="11"/>
                  </a:lnTo>
                  <a:lnTo>
                    <a:pt x="10" y="9"/>
                  </a:lnTo>
                  <a:lnTo>
                    <a:pt x="10" y="7"/>
                  </a:lnTo>
                  <a:lnTo>
                    <a:pt x="9" y="7"/>
                  </a:lnTo>
                  <a:lnTo>
                    <a:pt x="9" y="5"/>
                  </a:lnTo>
                  <a:lnTo>
                    <a:pt x="9" y="4"/>
                  </a:lnTo>
                  <a:lnTo>
                    <a:pt x="0" y="7"/>
                  </a:lnTo>
                  <a:lnTo>
                    <a:pt x="0" y="9"/>
                  </a:lnTo>
                  <a:lnTo>
                    <a:pt x="2" y="11"/>
                  </a:lnTo>
                  <a:lnTo>
                    <a:pt x="2" y="12"/>
                  </a:lnTo>
                  <a:lnTo>
                    <a:pt x="2" y="14"/>
                  </a:lnTo>
                  <a:lnTo>
                    <a:pt x="3" y="16"/>
                  </a:lnTo>
                  <a:lnTo>
                    <a:pt x="3" y="18"/>
                  </a:lnTo>
                  <a:lnTo>
                    <a:pt x="5" y="18"/>
                  </a:lnTo>
                  <a:lnTo>
                    <a:pt x="5" y="19"/>
                  </a:lnTo>
                  <a:lnTo>
                    <a:pt x="5" y="21"/>
                  </a:lnTo>
                  <a:lnTo>
                    <a:pt x="6" y="23"/>
                  </a:lnTo>
                  <a:lnTo>
                    <a:pt x="6" y="26"/>
                  </a:lnTo>
                  <a:lnTo>
                    <a:pt x="8" y="26"/>
                  </a:lnTo>
                  <a:lnTo>
                    <a:pt x="8" y="28"/>
                  </a:lnTo>
                  <a:lnTo>
                    <a:pt x="9" y="30"/>
                  </a:lnTo>
                  <a:lnTo>
                    <a:pt x="9" y="31"/>
                  </a:lnTo>
                  <a:lnTo>
                    <a:pt x="10" y="33"/>
                  </a:lnTo>
                  <a:lnTo>
                    <a:pt x="10" y="35"/>
                  </a:lnTo>
                  <a:lnTo>
                    <a:pt x="12" y="36"/>
                  </a:lnTo>
                  <a:lnTo>
                    <a:pt x="12" y="38"/>
                  </a:lnTo>
                  <a:lnTo>
                    <a:pt x="13" y="40"/>
                  </a:lnTo>
                  <a:lnTo>
                    <a:pt x="15" y="42"/>
                  </a:lnTo>
                  <a:lnTo>
                    <a:pt x="15" y="43"/>
                  </a:lnTo>
                  <a:lnTo>
                    <a:pt x="16" y="47"/>
                  </a:lnTo>
                  <a:lnTo>
                    <a:pt x="16" y="48"/>
                  </a:lnTo>
                  <a:lnTo>
                    <a:pt x="18" y="50"/>
                  </a:lnTo>
                  <a:lnTo>
                    <a:pt x="19" y="52"/>
                  </a:lnTo>
                  <a:lnTo>
                    <a:pt x="20" y="54"/>
                  </a:lnTo>
                  <a:lnTo>
                    <a:pt x="20" y="55"/>
                  </a:lnTo>
                  <a:lnTo>
                    <a:pt x="22" y="59"/>
                  </a:lnTo>
                  <a:lnTo>
                    <a:pt x="23" y="61"/>
                  </a:lnTo>
                  <a:lnTo>
                    <a:pt x="23" y="62"/>
                  </a:lnTo>
                  <a:lnTo>
                    <a:pt x="25" y="64"/>
                  </a:lnTo>
                  <a:lnTo>
                    <a:pt x="26" y="66"/>
                  </a:lnTo>
                  <a:lnTo>
                    <a:pt x="28" y="69"/>
                  </a:lnTo>
                  <a:lnTo>
                    <a:pt x="29" y="71"/>
                  </a:lnTo>
                  <a:lnTo>
                    <a:pt x="29" y="73"/>
                  </a:lnTo>
                  <a:lnTo>
                    <a:pt x="30" y="74"/>
                  </a:lnTo>
                  <a:lnTo>
                    <a:pt x="32" y="78"/>
                  </a:lnTo>
                  <a:lnTo>
                    <a:pt x="33" y="79"/>
                  </a:lnTo>
                  <a:lnTo>
                    <a:pt x="35" y="81"/>
                  </a:lnTo>
                  <a:lnTo>
                    <a:pt x="36" y="83"/>
                  </a:lnTo>
                  <a:lnTo>
                    <a:pt x="38" y="85"/>
                  </a:lnTo>
                  <a:lnTo>
                    <a:pt x="39" y="88"/>
                  </a:lnTo>
                  <a:lnTo>
                    <a:pt x="41" y="90"/>
                  </a:lnTo>
                  <a:lnTo>
                    <a:pt x="42" y="91"/>
                  </a:lnTo>
                  <a:lnTo>
                    <a:pt x="42" y="93"/>
                  </a:lnTo>
                  <a:lnTo>
                    <a:pt x="45" y="95"/>
                  </a:lnTo>
                  <a:lnTo>
                    <a:pt x="46" y="97"/>
                  </a:lnTo>
                  <a:lnTo>
                    <a:pt x="48" y="98"/>
                  </a:lnTo>
                  <a:lnTo>
                    <a:pt x="49" y="100"/>
                  </a:lnTo>
                  <a:lnTo>
                    <a:pt x="51" y="104"/>
                  </a:lnTo>
                  <a:lnTo>
                    <a:pt x="52" y="105"/>
                  </a:lnTo>
                  <a:lnTo>
                    <a:pt x="53" y="107"/>
                  </a:lnTo>
                  <a:lnTo>
                    <a:pt x="55" y="109"/>
                  </a:lnTo>
                  <a:lnTo>
                    <a:pt x="56" y="110"/>
                  </a:lnTo>
                  <a:lnTo>
                    <a:pt x="66" y="121"/>
                  </a:lnTo>
                  <a:lnTo>
                    <a:pt x="64" y="105"/>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4" name="Freeform 145"/>
            <p:cNvSpPr>
              <a:spLocks/>
            </p:cNvSpPr>
            <p:nvPr/>
          </p:nvSpPr>
          <p:spPr bwMode="auto">
            <a:xfrm>
              <a:off x="584" y="1055"/>
              <a:ext cx="101" cy="93"/>
            </a:xfrm>
            <a:custGeom>
              <a:avLst/>
              <a:gdLst>
                <a:gd name="T0" fmla="*/ 1 w 101"/>
                <a:gd name="T1" fmla="*/ 43 h 93"/>
                <a:gd name="T2" fmla="*/ 5 w 101"/>
                <a:gd name="T3" fmla="*/ 46 h 93"/>
                <a:gd name="T4" fmla="*/ 10 w 101"/>
                <a:gd name="T5" fmla="*/ 48 h 93"/>
                <a:gd name="T6" fmla="*/ 15 w 101"/>
                <a:gd name="T7" fmla="*/ 52 h 93"/>
                <a:gd name="T8" fmla="*/ 21 w 101"/>
                <a:gd name="T9" fmla="*/ 55 h 93"/>
                <a:gd name="T10" fmla="*/ 28 w 101"/>
                <a:gd name="T11" fmla="*/ 60 h 93"/>
                <a:gd name="T12" fmla="*/ 35 w 101"/>
                <a:gd name="T13" fmla="*/ 64 h 93"/>
                <a:gd name="T14" fmla="*/ 43 w 101"/>
                <a:gd name="T15" fmla="*/ 69 h 93"/>
                <a:gd name="T16" fmla="*/ 51 w 101"/>
                <a:gd name="T17" fmla="*/ 72 h 93"/>
                <a:gd name="T18" fmla="*/ 58 w 101"/>
                <a:gd name="T19" fmla="*/ 77 h 93"/>
                <a:gd name="T20" fmla="*/ 68 w 101"/>
                <a:gd name="T21" fmla="*/ 81 h 93"/>
                <a:gd name="T22" fmla="*/ 77 w 101"/>
                <a:gd name="T23" fmla="*/ 86 h 93"/>
                <a:gd name="T24" fmla="*/ 87 w 101"/>
                <a:gd name="T25" fmla="*/ 89 h 93"/>
                <a:gd name="T26" fmla="*/ 97 w 101"/>
                <a:gd name="T27" fmla="*/ 93 h 93"/>
                <a:gd name="T28" fmla="*/ 97 w 101"/>
                <a:gd name="T29" fmla="*/ 81 h 93"/>
                <a:gd name="T30" fmla="*/ 93 w 101"/>
                <a:gd name="T31" fmla="*/ 76 h 93"/>
                <a:gd name="T32" fmla="*/ 87 w 101"/>
                <a:gd name="T33" fmla="*/ 72 h 93"/>
                <a:gd name="T34" fmla="*/ 83 w 101"/>
                <a:gd name="T35" fmla="*/ 67 h 93"/>
                <a:gd name="T36" fmla="*/ 78 w 101"/>
                <a:gd name="T37" fmla="*/ 62 h 93"/>
                <a:gd name="T38" fmla="*/ 73 w 101"/>
                <a:gd name="T39" fmla="*/ 55 h 93"/>
                <a:gd name="T40" fmla="*/ 67 w 101"/>
                <a:gd name="T41" fmla="*/ 50 h 93"/>
                <a:gd name="T42" fmla="*/ 63 w 101"/>
                <a:gd name="T43" fmla="*/ 43 h 93"/>
                <a:gd name="T44" fmla="*/ 57 w 101"/>
                <a:gd name="T45" fmla="*/ 34 h 93"/>
                <a:gd name="T46" fmla="*/ 53 w 101"/>
                <a:gd name="T47" fmla="*/ 28 h 93"/>
                <a:gd name="T48" fmla="*/ 47 w 101"/>
                <a:gd name="T49" fmla="*/ 21 h 93"/>
                <a:gd name="T50" fmla="*/ 44 w 101"/>
                <a:gd name="T51" fmla="*/ 12 h 93"/>
                <a:gd name="T52" fmla="*/ 40 w 101"/>
                <a:gd name="T53" fmla="*/ 3 h 93"/>
                <a:gd name="T54" fmla="*/ 31 w 101"/>
                <a:gd name="T55" fmla="*/ 5 h 93"/>
                <a:gd name="T56" fmla="*/ 34 w 101"/>
                <a:gd name="T57" fmla="*/ 10 h 93"/>
                <a:gd name="T58" fmla="*/ 37 w 101"/>
                <a:gd name="T59" fmla="*/ 15 h 93"/>
                <a:gd name="T60" fmla="*/ 38 w 101"/>
                <a:gd name="T61" fmla="*/ 21 h 93"/>
                <a:gd name="T62" fmla="*/ 41 w 101"/>
                <a:gd name="T63" fmla="*/ 26 h 93"/>
                <a:gd name="T64" fmla="*/ 44 w 101"/>
                <a:gd name="T65" fmla="*/ 31 h 93"/>
                <a:gd name="T66" fmla="*/ 47 w 101"/>
                <a:gd name="T67" fmla="*/ 36 h 93"/>
                <a:gd name="T68" fmla="*/ 50 w 101"/>
                <a:gd name="T69" fmla="*/ 40 h 93"/>
                <a:gd name="T70" fmla="*/ 54 w 101"/>
                <a:gd name="T71" fmla="*/ 46 h 93"/>
                <a:gd name="T72" fmla="*/ 57 w 101"/>
                <a:gd name="T73" fmla="*/ 50 h 93"/>
                <a:gd name="T74" fmla="*/ 61 w 101"/>
                <a:gd name="T75" fmla="*/ 55 h 93"/>
                <a:gd name="T76" fmla="*/ 65 w 101"/>
                <a:gd name="T77" fmla="*/ 60 h 93"/>
                <a:gd name="T78" fmla="*/ 70 w 101"/>
                <a:gd name="T79" fmla="*/ 67 h 93"/>
                <a:gd name="T80" fmla="*/ 75 w 101"/>
                <a:gd name="T81" fmla="*/ 72 h 93"/>
                <a:gd name="T82" fmla="*/ 83 w 101"/>
                <a:gd name="T83" fmla="*/ 79 h 93"/>
                <a:gd name="T84" fmla="*/ 74 w 101"/>
                <a:gd name="T85" fmla="*/ 76 h 93"/>
                <a:gd name="T86" fmla="*/ 65 w 101"/>
                <a:gd name="T87" fmla="*/ 70 h 93"/>
                <a:gd name="T88" fmla="*/ 57 w 101"/>
                <a:gd name="T89" fmla="*/ 67 h 93"/>
                <a:gd name="T90" fmla="*/ 50 w 101"/>
                <a:gd name="T91" fmla="*/ 62 h 93"/>
                <a:gd name="T92" fmla="*/ 43 w 101"/>
                <a:gd name="T93" fmla="*/ 58 h 93"/>
                <a:gd name="T94" fmla="*/ 35 w 101"/>
                <a:gd name="T95" fmla="*/ 55 h 93"/>
                <a:gd name="T96" fmla="*/ 30 w 101"/>
                <a:gd name="T97" fmla="*/ 52 h 93"/>
                <a:gd name="T98" fmla="*/ 23 w 101"/>
                <a:gd name="T99" fmla="*/ 46 h 93"/>
                <a:gd name="T100" fmla="*/ 17 w 101"/>
                <a:gd name="T101" fmla="*/ 43 h 93"/>
                <a:gd name="T102" fmla="*/ 11 w 101"/>
                <a:gd name="T103" fmla="*/ 38 h 93"/>
                <a:gd name="T104" fmla="*/ 5 w 101"/>
                <a:gd name="T105"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 h="93">
                  <a:moveTo>
                    <a:pt x="0" y="41"/>
                  </a:moveTo>
                  <a:lnTo>
                    <a:pt x="0" y="41"/>
                  </a:lnTo>
                  <a:lnTo>
                    <a:pt x="1" y="41"/>
                  </a:lnTo>
                  <a:lnTo>
                    <a:pt x="1" y="43"/>
                  </a:lnTo>
                  <a:lnTo>
                    <a:pt x="3" y="43"/>
                  </a:lnTo>
                  <a:lnTo>
                    <a:pt x="4" y="45"/>
                  </a:lnTo>
                  <a:lnTo>
                    <a:pt x="5" y="45"/>
                  </a:lnTo>
                  <a:lnTo>
                    <a:pt x="5" y="46"/>
                  </a:lnTo>
                  <a:lnTo>
                    <a:pt x="7" y="46"/>
                  </a:lnTo>
                  <a:lnTo>
                    <a:pt x="8" y="46"/>
                  </a:lnTo>
                  <a:lnTo>
                    <a:pt x="8" y="48"/>
                  </a:lnTo>
                  <a:lnTo>
                    <a:pt x="10" y="48"/>
                  </a:lnTo>
                  <a:lnTo>
                    <a:pt x="11" y="50"/>
                  </a:lnTo>
                  <a:lnTo>
                    <a:pt x="13" y="50"/>
                  </a:lnTo>
                  <a:lnTo>
                    <a:pt x="14" y="52"/>
                  </a:lnTo>
                  <a:lnTo>
                    <a:pt x="15" y="52"/>
                  </a:lnTo>
                  <a:lnTo>
                    <a:pt x="17" y="53"/>
                  </a:lnTo>
                  <a:lnTo>
                    <a:pt x="18" y="53"/>
                  </a:lnTo>
                  <a:lnTo>
                    <a:pt x="20" y="55"/>
                  </a:lnTo>
                  <a:lnTo>
                    <a:pt x="21" y="55"/>
                  </a:lnTo>
                  <a:lnTo>
                    <a:pt x="23" y="57"/>
                  </a:lnTo>
                  <a:lnTo>
                    <a:pt x="25" y="58"/>
                  </a:lnTo>
                  <a:lnTo>
                    <a:pt x="27" y="58"/>
                  </a:lnTo>
                  <a:lnTo>
                    <a:pt x="28" y="60"/>
                  </a:lnTo>
                  <a:lnTo>
                    <a:pt x="30" y="62"/>
                  </a:lnTo>
                  <a:lnTo>
                    <a:pt x="31" y="62"/>
                  </a:lnTo>
                  <a:lnTo>
                    <a:pt x="33" y="64"/>
                  </a:lnTo>
                  <a:lnTo>
                    <a:pt x="35" y="64"/>
                  </a:lnTo>
                  <a:lnTo>
                    <a:pt x="37" y="65"/>
                  </a:lnTo>
                  <a:lnTo>
                    <a:pt x="38" y="67"/>
                  </a:lnTo>
                  <a:lnTo>
                    <a:pt x="40" y="67"/>
                  </a:lnTo>
                  <a:lnTo>
                    <a:pt x="43" y="69"/>
                  </a:lnTo>
                  <a:lnTo>
                    <a:pt x="44" y="69"/>
                  </a:lnTo>
                  <a:lnTo>
                    <a:pt x="45" y="70"/>
                  </a:lnTo>
                  <a:lnTo>
                    <a:pt x="48" y="72"/>
                  </a:lnTo>
                  <a:lnTo>
                    <a:pt x="51" y="72"/>
                  </a:lnTo>
                  <a:lnTo>
                    <a:pt x="53" y="74"/>
                  </a:lnTo>
                  <a:lnTo>
                    <a:pt x="54" y="74"/>
                  </a:lnTo>
                  <a:lnTo>
                    <a:pt x="57" y="76"/>
                  </a:lnTo>
                  <a:lnTo>
                    <a:pt x="58" y="77"/>
                  </a:lnTo>
                  <a:lnTo>
                    <a:pt x="61" y="77"/>
                  </a:lnTo>
                  <a:lnTo>
                    <a:pt x="64" y="79"/>
                  </a:lnTo>
                  <a:lnTo>
                    <a:pt x="65" y="81"/>
                  </a:lnTo>
                  <a:lnTo>
                    <a:pt x="68" y="81"/>
                  </a:lnTo>
                  <a:lnTo>
                    <a:pt x="70" y="82"/>
                  </a:lnTo>
                  <a:lnTo>
                    <a:pt x="73" y="84"/>
                  </a:lnTo>
                  <a:lnTo>
                    <a:pt x="75" y="84"/>
                  </a:lnTo>
                  <a:lnTo>
                    <a:pt x="77" y="86"/>
                  </a:lnTo>
                  <a:lnTo>
                    <a:pt x="80" y="86"/>
                  </a:lnTo>
                  <a:lnTo>
                    <a:pt x="81" y="88"/>
                  </a:lnTo>
                  <a:lnTo>
                    <a:pt x="84" y="88"/>
                  </a:lnTo>
                  <a:lnTo>
                    <a:pt x="87" y="89"/>
                  </a:lnTo>
                  <a:lnTo>
                    <a:pt x="90" y="91"/>
                  </a:lnTo>
                  <a:lnTo>
                    <a:pt x="91" y="91"/>
                  </a:lnTo>
                  <a:lnTo>
                    <a:pt x="94" y="93"/>
                  </a:lnTo>
                  <a:lnTo>
                    <a:pt x="97" y="93"/>
                  </a:lnTo>
                  <a:lnTo>
                    <a:pt x="101" y="84"/>
                  </a:lnTo>
                  <a:lnTo>
                    <a:pt x="100" y="84"/>
                  </a:lnTo>
                  <a:lnTo>
                    <a:pt x="98" y="82"/>
                  </a:lnTo>
                  <a:lnTo>
                    <a:pt x="97" y="81"/>
                  </a:lnTo>
                  <a:lnTo>
                    <a:pt x="95" y="81"/>
                  </a:lnTo>
                  <a:lnTo>
                    <a:pt x="94" y="79"/>
                  </a:lnTo>
                  <a:lnTo>
                    <a:pt x="93" y="77"/>
                  </a:lnTo>
                  <a:lnTo>
                    <a:pt x="93" y="76"/>
                  </a:lnTo>
                  <a:lnTo>
                    <a:pt x="91" y="76"/>
                  </a:lnTo>
                  <a:lnTo>
                    <a:pt x="90" y="74"/>
                  </a:lnTo>
                  <a:lnTo>
                    <a:pt x="88" y="72"/>
                  </a:lnTo>
                  <a:lnTo>
                    <a:pt x="87" y="72"/>
                  </a:lnTo>
                  <a:lnTo>
                    <a:pt x="85" y="70"/>
                  </a:lnTo>
                  <a:lnTo>
                    <a:pt x="85" y="69"/>
                  </a:lnTo>
                  <a:lnTo>
                    <a:pt x="84" y="67"/>
                  </a:lnTo>
                  <a:lnTo>
                    <a:pt x="83" y="67"/>
                  </a:lnTo>
                  <a:lnTo>
                    <a:pt x="81" y="65"/>
                  </a:lnTo>
                  <a:lnTo>
                    <a:pt x="80" y="64"/>
                  </a:lnTo>
                  <a:lnTo>
                    <a:pt x="80" y="62"/>
                  </a:lnTo>
                  <a:lnTo>
                    <a:pt x="78" y="62"/>
                  </a:lnTo>
                  <a:lnTo>
                    <a:pt x="77" y="60"/>
                  </a:lnTo>
                  <a:lnTo>
                    <a:pt x="75" y="58"/>
                  </a:lnTo>
                  <a:lnTo>
                    <a:pt x="74" y="57"/>
                  </a:lnTo>
                  <a:lnTo>
                    <a:pt x="73" y="55"/>
                  </a:lnTo>
                  <a:lnTo>
                    <a:pt x="71" y="53"/>
                  </a:lnTo>
                  <a:lnTo>
                    <a:pt x="70" y="52"/>
                  </a:lnTo>
                  <a:lnTo>
                    <a:pt x="68" y="50"/>
                  </a:lnTo>
                  <a:lnTo>
                    <a:pt x="67" y="50"/>
                  </a:lnTo>
                  <a:lnTo>
                    <a:pt x="65" y="48"/>
                  </a:lnTo>
                  <a:lnTo>
                    <a:pt x="65" y="46"/>
                  </a:lnTo>
                  <a:lnTo>
                    <a:pt x="64" y="45"/>
                  </a:lnTo>
                  <a:lnTo>
                    <a:pt x="63" y="43"/>
                  </a:lnTo>
                  <a:lnTo>
                    <a:pt x="61" y="41"/>
                  </a:lnTo>
                  <a:lnTo>
                    <a:pt x="60" y="40"/>
                  </a:lnTo>
                  <a:lnTo>
                    <a:pt x="58" y="36"/>
                  </a:lnTo>
                  <a:lnTo>
                    <a:pt x="57" y="34"/>
                  </a:lnTo>
                  <a:lnTo>
                    <a:pt x="55" y="33"/>
                  </a:lnTo>
                  <a:lnTo>
                    <a:pt x="54" y="31"/>
                  </a:lnTo>
                  <a:lnTo>
                    <a:pt x="54" y="29"/>
                  </a:lnTo>
                  <a:lnTo>
                    <a:pt x="53" y="28"/>
                  </a:lnTo>
                  <a:lnTo>
                    <a:pt x="51" y="26"/>
                  </a:lnTo>
                  <a:lnTo>
                    <a:pt x="50" y="24"/>
                  </a:lnTo>
                  <a:lnTo>
                    <a:pt x="48" y="22"/>
                  </a:lnTo>
                  <a:lnTo>
                    <a:pt x="47" y="21"/>
                  </a:lnTo>
                  <a:lnTo>
                    <a:pt x="47" y="17"/>
                  </a:lnTo>
                  <a:lnTo>
                    <a:pt x="45" y="15"/>
                  </a:lnTo>
                  <a:lnTo>
                    <a:pt x="44" y="14"/>
                  </a:lnTo>
                  <a:lnTo>
                    <a:pt x="44" y="12"/>
                  </a:lnTo>
                  <a:lnTo>
                    <a:pt x="43" y="10"/>
                  </a:lnTo>
                  <a:lnTo>
                    <a:pt x="43" y="9"/>
                  </a:lnTo>
                  <a:lnTo>
                    <a:pt x="41" y="7"/>
                  </a:lnTo>
                  <a:lnTo>
                    <a:pt x="40" y="3"/>
                  </a:lnTo>
                  <a:lnTo>
                    <a:pt x="40" y="2"/>
                  </a:lnTo>
                  <a:lnTo>
                    <a:pt x="40" y="0"/>
                  </a:lnTo>
                  <a:lnTo>
                    <a:pt x="31" y="3"/>
                  </a:lnTo>
                  <a:lnTo>
                    <a:pt x="31" y="5"/>
                  </a:lnTo>
                  <a:lnTo>
                    <a:pt x="33" y="7"/>
                  </a:lnTo>
                  <a:lnTo>
                    <a:pt x="33" y="9"/>
                  </a:lnTo>
                  <a:lnTo>
                    <a:pt x="34" y="9"/>
                  </a:lnTo>
                  <a:lnTo>
                    <a:pt x="34" y="10"/>
                  </a:lnTo>
                  <a:lnTo>
                    <a:pt x="34" y="12"/>
                  </a:lnTo>
                  <a:lnTo>
                    <a:pt x="35" y="14"/>
                  </a:lnTo>
                  <a:lnTo>
                    <a:pt x="35" y="15"/>
                  </a:lnTo>
                  <a:lnTo>
                    <a:pt x="37" y="15"/>
                  </a:lnTo>
                  <a:lnTo>
                    <a:pt x="37" y="17"/>
                  </a:lnTo>
                  <a:lnTo>
                    <a:pt x="37" y="19"/>
                  </a:lnTo>
                  <a:lnTo>
                    <a:pt x="38" y="19"/>
                  </a:lnTo>
                  <a:lnTo>
                    <a:pt x="38" y="21"/>
                  </a:lnTo>
                  <a:lnTo>
                    <a:pt x="40" y="22"/>
                  </a:lnTo>
                  <a:lnTo>
                    <a:pt x="40" y="24"/>
                  </a:lnTo>
                  <a:lnTo>
                    <a:pt x="41" y="24"/>
                  </a:lnTo>
                  <a:lnTo>
                    <a:pt x="41" y="26"/>
                  </a:lnTo>
                  <a:lnTo>
                    <a:pt x="41" y="28"/>
                  </a:lnTo>
                  <a:lnTo>
                    <a:pt x="43" y="28"/>
                  </a:lnTo>
                  <a:lnTo>
                    <a:pt x="43" y="29"/>
                  </a:lnTo>
                  <a:lnTo>
                    <a:pt x="44" y="31"/>
                  </a:lnTo>
                  <a:lnTo>
                    <a:pt x="44" y="33"/>
                  </a:lnTo>
                  <a:lnTo>
                    <a:pt x="45" y="33"/>
                  </a:lnTo>
                  <a:lnTo>
                    <a:pt x="45" y="34"/>
                  </a:lnTo>
                  <a:lnTo>
                    <a:pt x="47" y="36"/>
                  </a:lnTo>
                  <a:lnTo>
                    <a:pt x="47" y="38"/>
                  </a:lnTo>
                  <a:lnTo>
                    <a:pt x="48" y="38"/>
                  </a:lnTo>
                  <a:lnTo>
                    <a:pt x="48" y="40"/>
                  </a:lnTo>
                  <a:lnTo>
                    <a:pt x="50" y="40"/>
                  </a:lnTo>
                  <a:lnTo>
                    <a:pt x="50" y="41"/>
                  </a:lnTo>
                  <a:lnTo>
                    <a:pt x="51" y="43"/>
                  </a:lnTo>
                  <a:lnTo>
                    <a:pt x="53" y="45"/>
                  </a:lnTo>
                  <a:lnTo>
                    <a:pt x="54" y="46"/>
                  </a:lnTo>
                  <a:lnTo>
                    <a:pt x="54" y="48"/>
                  </a:lnTo>
                  <a:lnTo>
                    <a:pt x="55" y="48"/>
                  </a:lnTo>
                  <a:lnTo>
                    <a:pt x="55" y="50"/>
                  </a:lnTo>
                  <a:lnTo>
                    <a:pt x="57" y="50"/>
                  </a:lnTo>
                  <a:lnTo>
                    <a:pt x="58" y="52"/>
                  </a:lnTo>
                  <a:lnTo>
                    <a:pt x="58" y="53"/>
                  </a:lnTo>
                  <a:lnTo>
                    <a:pt x="60" y="53"/>
                  </a:lnTo>
                  <a:lnTo>
                    <a:pt x="61" y="55"/>
                  </a:lnTo>
                  <a:lnTo>
                    <a:pt x="61" y="57"/>
                  </a:lnTo>
                  <a:lnTo>
                    <a:pt x="63" y="58"/>
                  </a:lnTo>
                  <a:lnTo>
                    <a:pt x="64" y="58"/>
                  </a:lnTo>
                  <a:lnTo>
                    <a:pt x="65" y="60"/>
                  </a:lnTo>
                  <a:lnTo>
                    <a:pt x="65" y="62"/>
                  </a:lnTo>
                  <a:lnTo>
                    <a:pt x="67" y="64"/>
                  </a:lnTo>
                  <a:lnTo>
                    <a:pt x="68" y="65"/>
                  </a:lnTo>
                  <a:lnTo>
                    <a:pt x="70" y="67"/>
                  </a:lnTo>
                  <a:lnTo>
                    <a:pt x="71" y="67"/>
                  </a:lnTo>
                  <a:lnTo>
                    <a:pt x="73" y="69"/>
                  </a:lnTo>
                  <a:lnTo>
                    <a:pt x="74" y="70"/>
                  </a:lnTo>
                  <a:lnTo>
                    <a:pt x="75" y="72"/>
                  </a:lnTo>
                  <a:lnTo>
                    <a:pt x="77" y="74"/>
                  </a:lnTo>
                  <a:lnTo>
                    <a:pt x="80" y="76"/>
                  </a:lnTo>
                  <a:lnTo>
                    <a:pt x="81" y="77"/>
                  </a:lnTo>
                  <a:lnTo>
                    <a:pt x="83" y="79"/>
                  </a:lnTo>
                  <a:lnTo>
                    <a:pt x="80" y="79"/>
                  </a:lnTo>
                  <a:lnTo>
                    <a:pt x="78" y="77"/>
                  </a:lnTo>
                  <a:lnTo>
                    <a:pt x="75" y="76"/>
                  </a:lnTo>
                  <a:lnTo>
                    <a:pt x="74" y="76"/>
                  </a:lnTo>
                  <a:lnTo>
                    <a:pt x="71" y="74"/>
                  </a:lnTo>
                  <a:lnTo>
                    <a:pt x="68" y="72"/>
                  </a:lnTo>
                  <a:lnTo>
                    <a:pt x="67" y="72"/>
                  </a:lnTo>
                  <a:lnTo>
                    <a:pt x="65" y="70"/>
                  </a:lnTo>
                  <a:lnTo>
                    <a:pt x="63" y="70"/>
                  </a:lnTo>
                  <a:lnTo>
                    <a:pt x="61" y="69"/>
                  </a:lnTo>
                  <a:lnTo>
                    <a:pt x="58" y="67"/>
                  </a:lnTo>
                  <a:lnTo>
                    <a:pt x="57" y="67"/>
                  </a:lnTo>
                  <a:lnTo>
                    <a:pt x="54" y="65"/>
                  </a:lnTo>
                  <a:lnTo>
                    <a:pt x="53" y="65"/>
                  </a:lnTo>
                  <a:lnTo>
                    <a:pt x="51" y="64"/>
                  </a:lnTo>
                  <a:lnTo>
                    <a:pt x="50" y="62"/>
                  </a:lnTo>
                  <a:lnTo>
                    <a:pt x="47" y="62"/>
                  </a:lnTo>
                  <a:lnTo>
                    <a:pt x="45" y="60"/>
                  </a:lnTo>
                  <a:lnTo>
                    <a:pt x="44" y="58"/>
                  </a:lnTo>
                  <a:lnTo>
                    <a:pt x="43" y="58"/>
                  </a:lnTo>
                  <a:lnTo>
                    <a:pt x="40" y="57"/>
                  </a:lnTo>
                  <a:lnTo>
                    <a:pt x="38" y="57"/>
                  </a:lnTo>
                  <a:lnTo>
                    <a:pt x="37" y="55"/>
                  </a:lnTo>
                  <a:lnTo>
                    <a:pt x="35" y="55"/>
                  </a:lnTo>
                  <a:lnTo>
                    <a:pt x="34" y="53"/>
                  </a:lnTo>
                  <a:lnTo>
                    <a:pt x="33" y="53"/>
                  </a:lnTo>
                  <a:lnTo>
                    <a:pt x="31" y="52"/>
                  </a:lnTo>
                  <a:lnTo>
                    <a:pt x="30" y="52"/>
                  </a:lnTo>
                  <a:lnTo>
                    <a:pt x="28" y="50"/>
                  </a:lnTo>
                  <a:lnTo>
                    <a:pt x="27" y="50"/>
                  </a:lnTo>
                  <a:lnTo>
                    <a:pt x="25" y="48"/>
                  </a:lnTo>
                  <a:lnTo>
                    <a:pt x="23" y="46"/>
                  </a:lnTo>
                  <a:lnTo>
                    <a:pt x="21" y="45"/>
                  </a:lnTo>
                  <a:lnTo>
                    <a:pt x="20" y="45"/>
                  </a:lnTo>
                  <a:lnTo>
                    <a:pt x="18" y="43"/>
                  </a:lnTo>
                  <a:lnTo>
                    <a:pt x="17" y="43"/>
                  </a:lnTo>
                  <a:lnTo>
                    <a:pt x="15" y="41"/>
                  </a:lnTo>
                  <a:lnTo>
                    <a:pt x="14" y="40"/>
                  </a:lnTo>
                  <a:lnTo>
                    <a:pt x="13" y="40"/>
                  </a:lnTo>
                  <a:lnTo>
                    <a:pt x="11" y="38"/>
                  </a:lnTo>
                  <a:lnTo>
                    <a:pt x="10" y="36"/>
                  </a:lnTo>
                  <a:lnTo>
                    <a:pt x="8" y="36"/>
                  </a:lnTo>
                  <a:lnTo>
                    <a:pt x="7" y="34"/>
                  </a:lnTo>
                  <a:lnTo>
                    <a:pt x="5" y="34"/>
                  </a:lnTo>
                  <a:lnTo>
                    <a:pt x="4" y="33"/>
                  </a:lnTo>
                  <a:lnTo>
                    <a:pt x="0" y="41"/>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5" name="Freeform 146"/>
            <p:cNvSpPr>
              <a:spLocks/>
            </p:cNvSpPr>
            <p:nvPr/>
          </p:nvSpPr>
          <p:spPr bwMode="auto">
            <a:xfrm>
              <a:off x="662" y="1067"/>
              <a:ext cx="54" cy="36"/>
            </a:xfrm>
            <a:custGeom>
              <a:avLst/>
              <a:gdLst>
                <a:gd name="T0" fmla="*/ 53 w 54"/>
                <a:gd name="T1" fmla="*/ 28 h 36"/>
                <a:gd name="T2" fmla="*/ 51 w 54"/>
                <a:gd name="T3" fmla="*/ 26 h 36"/>
                <a:gd name="T4" fmla="*/ 49 w 54"/>
                <a:gd name="T5" fmla="*/ 23 h 36"/>
                <a:gd name="T6" fmla="*/ 46 w 54"/>
                <a:gd name="T7" fmla="*/ 21 h 36"/>
                <a:gd name="T8" fmla="*/ 43 w 54"/>
                <a:gd name="T9" fmla="*/ 19 h 36"/>
                <a:gd name="T10" fmla="*/ 40 w 54"/>
                <a:gd name="T11" fmla="*/ 17 h 36"/>
                <a:gd name="T12" fmla="*/ 37 w 54"/>
                <a:gd name="T13" fmla="*/ 16 h 36"/>
                <a:gd name="T14" fmla="*/ 34 w 54"/>
                <a:gd name="T15" fmla="*/ 12 h 36"/>
                <a:gd name="T16" fmla="*/ 31 w 54"/>
                <a:gd name="T17" fmla="*/ 11 h 36"/>
                <a:gd name="T18" fmla="*/ 29 w 54"/>
                <a:gd name="T19" fmla="*/ 11 h 36"/>
                <a:gd name="T20" fmla="*/ 26 w 54"/>
                <a:gd name="T21" fmla="*/ 9 h 36"/>
                <a:gd name="T22" fmla="*/ 24 w 54"/>
                <a:gd name="T23" fmla="*/ 7 h 36"/>
                <a:gd name="T24" fmla="*/ 21 w 54"/>
                <a:gd name="T25" fmla="*/ 7 h 36"/>
                <a:gd name="T26" fmla="*/ 19 w 54"/>
                <a:gd name="T27" fmla="*/ 5 h 36"/>
                <a:gd name="T28" fmla="*/ 16 w 54"/>
                <a:gd name="T29" fmla="*/ 4 h 36"/>
                <a:gd name="T30" fmla="*/ 13 w 54"/>
                <a:gd name="T31" fmla="*/ 4 h 36"/>
                <a:gd name="T32" fmla="*/ 9 w 54"/>
                <a:gd name="T33" fmla="*/ 2 h 36"/>
                <a:gd name="T34" fmla="*/ 6 w 54"/>
                <a:gd name="T35" fmla="*/ 0 h 36"/>
                <a:gd name="T36" fmla="*/ 3 w 54"/>
                <a:gd name="T37" fmla="*/ 0 h 36"/>
                <a:gd name="T38" fmla="*/ 1 w 54"/>
                <a:gd name="T39" fmla="*/ 11 h 36"/>
                <a:gd name="T40" fmla="*/ 4 w 54"/>
                <a:gd name="T41" fmla="*/ 11 h 36"/>
                <a:gd name="T42" fmla="*/ 7 w 54"/>
                <a:gd name="T43" fmla="*/ 12 h 36"/>
                <a:gd name="T44" fmla="*/ 10 w 54"/>
                <a:gd name="T45" fmla="*/ 12 h 36"/>
                <a:gd name="T46" fmla="*/ 13 w 54"/>
                <a:gd name="T47" fmla="*/ 14 h 36"/>
                <a:gd name="T48" fmla="*/ 16 w 54"/>
                <a:gd name="T49" fmla="*/ 16 h 36"/>
                <a:gd name="T50" fmla="*/ 19 w 54"/>
                <a:gd name="T51" fmla="*/ 16 h 36"/>
                <a:gd name="T52" fmla="*/ 20 w 54"/>
                <a:gd name="T53" fmla="*/ 17 h 36"/>
                <a:gd name="T54" fmla="*/ 23 w 54"/>
                <a:gd name="T55" fmla="*/ 17 h 36"/>
                <a:gd name="T56" fmla="*/ 26 w 54"/>
                <a:gd name="T57" fmla="*/ 19 h 36"/>
                <a:gd name="T58" fmla="*/ 29 w 54"/>
                <a:gd name="T59" fmla="*/ 21 h 36"/>
                <a:gd name="T60" fmla="*/ 31 w 54"/>
                <a:gd name="T61" fmla="*/ 23 h 36"/>
                <a:gd name="T62" fmla="*/ 34 w 54"/>
                <a:gd name="T63" fmla="*/ 24 h 36"/>
                <a:gd name="T64" fmla="*/ 37 w 54"/>
                <a:gd name="T65" fmla="*/ 26 h 36"/>
                <a:gd name="T66" fmla="*/ 40 w 54"/>
                <a:gd name="T67" fmla="*/ 28 h 36"/>
                <a:gd name="T68" fmla="*/ 43 w 54"/>
                <a:gd name="T69" fmla="*/ 31 h 36"/>
                <a:gd name="T70" fmla="*/ 44 w 54"/>
                <a:gd name="T71" fmla="*/ 33 h 36"/>
                <a:gd name="T72" fmla="*/ 47 w 54"/>
                <a:gd name="T73" fmla="*/ 35 h 36"/>
                <a:gd name="T74" fmla="*/ 49 w 54"/>
                <a:gd name="T7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36">
                  <a:moveTo>
                    <a:pt x="54" y="29"/>
                  </a:moveTo>
                  <a:lnTo>
                    <a:pt x="53" y="28"/>
                  </a:lnTo>
                  <a:lnTo>
                    <a:pt x="53" y="26"/>
                  </a:lnTo>
                  <a:lnTo>
                    <a:pt x="51" y="26"/>
                  </a:lnTo>
                  <a:lnTo>
                    <a:pt x="50" y="24"/>
                  </a:lnTo>
                  <a:lnTo>
                    <a:pt x="49" y="23"/>
                  </a:lnTo>
                  <a:lnTo>
                    <a:pt x="47" y="23"/>
                  </a:lnTo>
                  <a:lnTo>
                    <a:pt x="46" y="21"/>
                  </a:lnTo>
                  <a:lnTo>
                    <a:pt x="44" y="19"/>
                  </a:lnTo>
                  <a:lnTo>
                    <a:pt x="43" y="19"/>
                  </a:lnTo>
                  <a:lnTo>
                    <a:pt x="41" y="17"/>
                  </a:lnTo>
                  <a:lnTo>
                    <a:pt x="40" y="17"/>
                  </a:lnTo>
                  <a:lnTo>
                    <a:pt x="39" y="16"/>
                  </a:lnTo>
                  <a:lnTo>
                    <a:pt x="37" y="16"/>
                  </a:lnTo>
                  <a:lnTo>
                    <a:pt x="36" y="14"/>
                  </a:lnTo>
                  <a:lnTo>
                    <a:pt x="34" y="12"/>
                  </a:lnTo>
                  <a:lnTo>
                    <a:pt x="33" y="12"/>
                  </a:lnTo>
                  <a:lnTo>
                    <a:pt x="31" y="11"/>
                  </a:lnTo>
                  <a:lnTo>
                    <a:pt x="30" y="11"/>
                  </a:lnTo>
                  <a:lnTo>
                    <a:pt x="29" y="11"/>
                  </a:lnTo>
                  <a:lnTo>
                    <a:pt x="27" y="9"/>
                  </a:lnTo>
                  <a:lnTo>
                    <a:pt x="26" y="9"/>
                  </a:lnTo>
                  <a:lnTo>
                    <a:pt x="24" y="9"/>
                  </a:lnTo>
                  <a:lnTo>
                    <a:pt x="24" y="7"/>
                  </a:lnTo>
                  <a:lnTo>
                    <a:pt x="23" y="7"/>
                  </a:lnTo>
                  <a:lnTo>
                    <a:pt x="21" y="7"/>
                  </a:lnTo>
                  <a:lnTo>
                    <a:pt x="20" y="5"/>
                  </a:lnTo>
                  <a:lnTo>
                    <a:pt x="19" y="5"/>
                  </a:lnTo>
                  <a:lnTo>
                    <a:pt x="17" y="5"/>
                  </a:lnTo>
                  <a:lnTo>
                    <a:pt x="16" y="4"/>
                  </a:lnTo>
                  <a:lnTo>
                    <a:pt x="14" y="4"/>
                  </a:lnTo>
                  <a:lnTo>
                    <a:pt x="13" y="4"/>
                  </a:lnTo>
                  <a:lnTo>
                    <a:pt x="11" y="2"/>
                  </a:lnTo>
                  <a:lnTo>
                    <a:pt x="9" y="2"/>
                  </a:lnTo>
                  <a:lnTo>
                    <a:pt x="7" y="2"/>
                  </a:lnTo>
                  <a:lnTo>
                    <a:pt x="6" y="0"/>
                  </a:lnTo>
                  <a:lnTo>
                    <a:pt x="4" y="0"/>
                  </a:lnTo>
                  <a:lnTo>
                    <a:pt x="3" y="0"/>
                  </a:lnTo>
                  <a:lnTo>
                    <a:pt x="0" y="11"/>
                  </a:lnTo>
                  <a:lnTo>
                    <a:pt x="1" y="11"/>
                  </a:lnTo>
                  <a:lnTo>
                    <a:pt x="3" y="11"/>
                  </a:lnTo>
                  <a:lnTo>
                    <a:pt x="4" y="11"/>
                  </a:lnTo>
                  <a:lnTo>
                    <a:pt x="6" y="11"/>
                  </a:lnTo>
                  <a:lnTo>
                    <a:pt x="7" y="12"/>
                  </a:lnTo>
                  <a:lnTo>
                    <a:pt x="9" y="12"/>
                  </a:lnTo>
                  <a:lnTo>
                    <a:pt x="10" y="12"/>
                  </a:lnTo>
                  <a:lnTo>
                    <a:pt x="11" y="12"/>
                  </a:lnTo>
                  <a:lnTo>
                    <a:pt x="13" y="14"/>
                  </a:lnTo>
                  <a:lnTo>
                    <a:pt x="14" y="14"/>
                  </a:lnTo>
                  <a:lnTo>
                    <a:pt x="16" y="16"/>
                  </a:lnTo>
                  <a:lnTo>
                    <a:pt x="17" y="16"/>
                  </a:lnTo>
                  <a:lnTo>
                    <a:pt x="19" y="16"/>
                  </a:lnTo>
                  <a:lnTo>
                    <a:pt x="20" y="16"/>
                  </a:lnTo>
                  <a:lnTo>
                    <a:pt x="20" y="17"/>
                  </a:lnTo>
                  <a:lnTo>
                    <a:pt x="21" y="17"/>
                  </a:lnTo>
                  <a:lnTo>
                    <a:pt x="23" y="17"/>
                  </a:lnTo>
                  <a:lnTo>
                    <a:pt x="24" y="19"/>
                  </a:lnTo>
                  <a:lnTo>
                    <a:pt x="26" y="19"/>
                  </a:lnTo>
                  <a:lnTo>
                    <a:pt x="27" y="21"/>
                  </a:lnTo>
                  <a:lnTo>
                    <a:pt x="29" y="21"/>
                  </a:lnTo>
                  <a:lnTo>
                    <a:pt x="30" y="21"/>
                  </a:lnTo>
                  <a:lnTo>
                    <a:pt x="31" y="23"/>
                  </a:lnTo>
                  <a:lnTo>
                    <a:pt x="33" y="24"/>
                  </a:lnTo>
                  <a:lnTo>
                    <a:pt x="34" y="24"/>
                  </a:lnTo>
                  <a:lnTo>
                    <a:pt x="36" y="26"/>
                  </a:lnTo>
                  <a:lnTo>
                    <a:pt x="37" y="26"/>
                  </a:lnTo>
                  <a:lnTo>
                    <a:pt x="39" y="28"/>
                  </a:lnTo>
                  <a:lnTo>
                    <a:pt x="40" y="28"/>
                  </a:lnTo>
                  <a:lnTo>
                    <a:pt x="41" y="29"/>
                  </a:lnTo>
                  <a:lnTo>
                    <a:pt x="43" y="31"/>
                  </a:lnTo>
                  <a:lnTo>
                    <a:pt x="44" y="31"/>
                  </a:lnTo>
                  <a:lnTo>
                    <a:pt x="44" y="33"/>
                  </a:lnTo>
                  <a:lnTo>
                    <a:pt x="46" y="33"/>
                  </a:lnTo>
                  <a:lnTo>
                    <a:pt x="47" y="35"/>
                  </a:lnTo>
                  <a:lnTo>
                    <a:pt x="49" y="35"/>
                  </a:lnTo>
                  <a:lnTo>
                    <a:pt x="49" y="36"/>
                  </a:lnTo>
                  <a:lnTo>
                    <a:pt x="54" y="29"/>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6" name="Freeform 147"/>
            <p:cNvSpPr>
              <a:spLocks/>
            </p:cNvSpPr>
            <p:nvPr/>
          </p:nvSpPr>
          <p:spPr bwMode="auto">
            <a:xfrm>
              <a:off x="588" y="1155"/>
              <a:ext cx="48" cy="53"/>
            </a:xfrm>
            <a:custGeom>
              <a:avLst/>
              <a:gdLst>
                <a:gd name="T0" fmla="*/ 0 w 48"/>
                <a:gd name="T1" fmla="*/ 5 h 53"/>
                <a:gd name="T2" fmla="*/ 1 w 48"/>
                <a:gd name="T3" fmla="*/ 9 h 53"/>
                <a:gd name="T4" fmla="*/ 3 w 48"/>
                <a:gd name="T5" fmla="*/ 10 h 53"/>
                <a:gd name="T6" fmla="*/ 5 w 48"/>
                <a:gd name="T7" fmla="*/ 14 h 53"/>
                <a:gd name="T8" fmla="*/ 8 w 48"/>
                <a:gd name="T9" fmla="*/ 17 h 53"/>
                <a:gd name="T10" fmla="*/ 11 w 48"/>
                <a:gd name="T11" fmla="*/ 22 h 53"/>
                <a:gd name="T12" fmla="*/ 14 w 48"/>
                <a:gd name="T13" fmla="*/ 26 h 53"/>
                <a:gd name="T14" fmla="*/ 15 w 48"/>
                <a:gd name="T15" fmla="*/ 27 h 53"/>
                <a:gd name="T16" fmla="*/ 17 w 48"/>
                <a:gd name="T17" fmla="*/ 29 h 53"/>
                <a:gd name="T18" fmla="*/ 20 w 48"/>
                <a:gd name="T19" fmla="*/ 33 h 53"/>
                <a:gd name="T20" fmla="*/ 21 w 48"/>
                <a:gd name="T21" fmla="*/ 34 h 53"/>
                <a:gd name="T22" fmla="*/ 24 w 48"/>
                <a:gd name="T23" fmla="*/ 38 h 53"/>
                <a:gd name="T24" fmla="*/ 26 w 48"/>
                <a:gd name="T25" fmla="*/ 39 h 53"/>
                <a:gd name="T26" fmla="*/ 28 w 48"/>
                <a:gd name="T27" fmla="*/ 43 h 53"/>
                <a:gd name="T28" fmla="*/ 31 w 48"/>
                <a:gd name="T29" fmla="*/ 45 h 53"/>
                <a:gd name="T30" fmla="*/ 34 w 48"/>
                <a:gd name="T31" fmla="*/ 46 h 53"/>
                <a:gd name="T32" fmla="*/ 37 w 48"/>
                <a:gd name="T33" fmla="*/ 48 h 53"/>
                <a:gd name="T34" fmla="*/ 38 w 48"/>
                <a:gd name="T35" fmla="*/ 50 h 53"/>
                <a:gd name="T36" fmla="*/ 40 w 48"/>
                <a:gd name="T37" fmla="*/ 51 h 53"/>
                <a:gd name="T38" fmla="*/ 43 w 48"/>
                <a:gd name="T39" fmla="*/ 51 h 53"/>
                <a:gd name="T40" fmla="*/ 44 w 48"/>
                <a:gd name="T41" fmla="*/ 53 h 53"/>
                <a:gd name="T42" fmla="*/ 48 w 48"/>
                <a:gd name="T43" fmla="*/ 45 h 53"/>
                <a:gd name="T44" fmla="*/ 46 w 48"/>
                <a:gd name="T45" fmla="*/ 43 h 53"/>
                <a:gd name="T46" fmla="*/ 40 w 48"/>
                <a:gd name="T47" fmla="*/ 39 h 53"/>
                <a:gd name="T48" fmla="*/ 37 w 48"/>
                <a:gd name="T49" fmla="*/ 38 h 53"/>
                <a:gd name="T50" fmla="*/ 34 w 48"/>
                <a:gd name="T51" fmla="*/ 34 h 53"/>
                <a:gd name="T52" fmla="*/ 31 w 48"/>
                <a:gd name="T53" fmla="*/ 33 h 53"/>
                <a:gd name="T54" fmla="*/ 28 w 48"/>
                <a:gd name="T55" fmla="*/ 29 h 53"/>
                <a:gd name="T56" fmla="*/ 26 w 48"/>
                <a:gd name="T57" fmla="*/ 26 h 53"/>
                <a:gd name="T58" fmla="*/ 23 w 48"/>
                <a:gd name="T59" fmla="*/ 22 h 53"/>
                <a:gd name="T60" fmla="*/ 20 w 48"/>
                <a:gd name="T61" fmla="*/ 19 h 53"/>
                <a:gd name="T62" fmla="*/ 18 w 48"/>
                <a:gd name="T63" fmla="*/ 15 h 53"/>
                <a:gd name="T64" fmla="*/ 15 w 48"/>
                <a:gd name="T65" fmla="*/ 12 h 53"/>
                <a:gd name="T66" fmla="*/ 13 w 48"/>
                <a:gd name="T67" fmla="*/ 9 h 53"/>
                <a:gd name="T68" fmla="*/ 11 w 48"/>
                <a:gd name="T69" fmla="*/ 7 h 53"/>
                <a:gd name="T70" fmla="*/ 10 w 48"/>
                <a:gd name="T71" fmla="*/ 3 h 53"/>
                <a:gd name="T72" fmla="*/ 8 w 48"/>
                <a:gd name="T7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3">
                  <a:moveTo>
                    <a:pt x="8" y="0"/>
                  </a:moveTo>
                  <a:lnTo>
                    <a:pt x="0" y="5"/>
                  </a:lnTo>
                  <a:lnTo>
                    <a:pt x="0" y="7"/>
                  </a:lnTo>
                  <a:lnTo>
                    <a:pt x="1" y="9"/>
                  </a:lnTo>
                  <a:lnTo>
                    <a:pt x="3" y="9"/>
                  </a:lnTo>
                  <a:lnTo>
                    <a:pt x="3" y="10"/>
                  </a:lnTo>
                  <a:lnTo>
                    <a:pt x="4" y="12"/>
                  </a:lnTo>
                  <a:lnTo>
                    <a:pt x="5" y="14"/>
                  </a:lnTo>
                  <a:lnTo>
                    <a:pt x="7" y="15"/>
                  </a:lnTo>
                  <a:lnTo>
                    <a:pt x="8" y="17"/>
                  </a:lnTo>
                  <a:lnTo>
                    <a:pt x="10" y="21"/>
                  </a:lnTo>
                  <a:lnTo>
                    <a:pt x="11" y="22"/>
                  </a:lnTo>
                  <a:lnTo>
                    <a:pt x="13" y="24"/>
                  </a:lnTo>
                  <a:lnTo>
                    <a:pt x="14" y="26"/>
                  </a:lnTo>
                  <a:lnTo>
                    <a:pt x="14" y="27"/>
                  </a:lnTo>
                  <a:lnTo>
                    <a:pt x="15" y="27"/>
                  </a:lnTo>
                  <a:lnTo>
                    <a:pt x="15" y="29"/>
                  </a:lnTo>
                  <a:lnTo>
                    <a:pt x="17" y="29"/>
                  </a:lnTo>
                  <a:lnTo>
                    <a:pt x="18" y="31"/>
                  </a:lnTo>
                  <a:lnTo>
                    <a:pt x="20" y="33"/>
                  </a:lnTo>
                  <a:lnTo>
                    <a:pt x="20" y="34"/>
                  </a:lnTo>
                  <a:lnTo>
                    <a:pt x="21" y="34"/>
                  </a:lnTo>
                  <a:lnTo>
                    <a:pt x="23" y="36"/>
                  </a:lnTo>
                  <a:lnTo>
                    <a:pt x="24" y="38"/>
                  </a:lnTo>
                  <a:lnTo>
                    <a:pt x="26" y="38"/>
                  </a:lnTo>
                  <a:lnTo>
                    <a:pt x="26" y="39"/>
                  </a:lnTo>
                  <a:lnTo>
                    <a:pt x="27" y="41"/>
                  </a:lnTo>
                  <a:lnTo>
                    <a:pt x="28" y="43"/>
                  </a:lnTo>
                  <a:lnTo>
                    <a:pt x="30" y="43"/>
                  </a:lnTo>
                  <a:lnTo>
                    <a:pt x="31" y="45"/>
                  </a:lnTo>
                  <a:lnTo>
                    <a:pt x="33" y="46"/>
                  </a:lnTo>
                  <a:lnTo>
                    <a:pt x="34" y="46"/>
                  </a:lnTo>
                  <a:lnTo>
                    <a:pt x="36" y="48"/>
                  </a:lnTo>
                  <a:lnTo>
                    <a:pt x="37" y="48"/>
                  </a:lnTo>
                  <a:lnTo>
                    <a:pt x="37" y="50"/>
                  </a:lnTo>
                  <a:lnTo>
                    <a:pt x="38" y="50"/>
                  </a:lnTo>
                  <a:lnTo>
                    <a:pt x="40" y="50"/>
                  </a:lnTo>
                  <a:lnTo>
                    <a:pt x="40" y="51"/>
                  </a:lnTo>
                  <a:lnTo>
                    <a:pt x="41" y="51"/>
                  </a:lnTo>
                  <a:lnTo>
                    <a:pt x="43" y="51"/>
                  </a:lnTo>
                  <a:lnTo>
                    <a:pt x="43" y="53"/>
                  </a:lnTo>
                  <a:lnTo>
                    <a:pt x="44" y="53"/>
                  </a:lnTo>
                  <a:lnTo>
                    <a:pt x="46" y="53"/>
                  </a:lnTo>
                  <a:lnTo>
                    <a:pt x="48" y="45"/>
                  </a:lnTo>
                  <a:lnTo>
                    <a:pt x="47" y="43"/>
                  </a:lnTo>
                  <a:lnTo>
                    <a:pt x="46" y="43"/>
                  </a:lnTo>
                  <a:lnTo>
                    <a:pt x="43" y="41"/>
                  </a:lnTo>
                  <a:lnTo>
                    <a:pt x="40" y="39"/>
                  </a:lnTo>
                  <a:lnTo>
                    <a:pt x="38" y="39"/>
                  </a:lnTo>
                  <a:lnTo>
                    <a:pt x="37" y="38"/>
                  </a:lnTo>
                  <a:lnTo>
                    <a:pt x="36" y="36"/>
                  </a:lnTo>
                  <a:lnTo>
                    <a:pt x="34" y="34"/>
                  </a:lnTo>
                  <a:lnTo>
                    <a:pt x="33" y="34"/>
                  </a:lnTo>
                  <a:lnTo>
                    <a:pt x="31" y="33"/>
                  </a:lnTo>
                  <a:lnTo>
                    <a:pt x="30" y="31"/>
                  </a:lnTo>
                  <a:lnTo>
                    <a:pt x="28" y="29"/>
                  </a:lnTo>
                  <a:lnTo>
                    <a:pt x="27" y="27"/>
                  </a:lnTo>
                  <a:lnTo>
                    <a:pt x="26" y="26"/>
                  </a:lnTo>
                  <a:lnTo>
                    <a:pt x="24" y="24"/>
                  </a:lnTo>
                  <a:lnTo>
                    <a:pt x="23" y="22"/>
                  </a:lnTo>
                  <a:lnTo>
                    <a:pt x="21" y="21"/>
                  </a:lnTo>
                  <a:lnTo>
                    <a:pt x="20" y="19"/>
                  </a:lnTo>
                  <a:lnTo>
                    <a:pt x="18" y="17"/>
                  </a:lnTo>
                  <a:lnTo>
                    <a:pt x="18" y="15"/>
                  </a:lnTo>
                  <a:lnTo>
                    <a:pt x="17" y="14"/>
                  </a:lnTo>
                  <a:lnTo>
                    <a:pt x="15" y="12"/>
                  </a:lnTo>
                  <a:lnTo>
                    <a:pt x="14" y="10"/>
                  </a:lnTo>
                  <a:lnTo>
                    <a:pt x="13" y="9"/>
                  </a:lnTo>
                  <a:lnTo>
                    <a:pt x="13" y="7"/>
                  </a:lnTo>
                  <a:lnTo>
                    <a:pt x="11" y="7"/>
                  </a:lnTo>
                  <a:lnTo>
                    <a:pt x="11" y="5"/>
                  </a:lnTo>
                  <a:lnTo>
                    <a:pt x="10" y="3"/>
                  </a:lnTo>
                  <a:lnTo>
                    <a:pt x="8"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7" name="Freeform 148"/>
            <p:cNvSpPr>
              <a:spLocks/>
            </p:cNvSpPr>
            <p:nvPr/>
          </p:nvSpPr>
          <p:spPr bwMode="auto">
            <a:xfrm>
              <a:off x="472" y="1149"/>
              <a:ext cx="23" cy="59"/>
            </a:xfrm>
            <a:custGeom>
              <a:avLst/>
              <a:gdLst>
                <a:gd name="T0" fmla="*/ 14 w 23"/>
                <a:gd name="T1" fmla="*/ 2 h 59"/>
                <a:gd name="T2" fmla="*/ 14 w 23"/>
                <a:gd name="T3" fmla="*/ 6 h 59"/>
                <a:gd name="T4" fmla="*/ 14 w 23"/>
                <a:gd name="T5" fmla="*/ 9 h 59"/>
                <a:gd name="T6" fmla="*/ 13 w 23"/>
                <a:gd name="T7" fmla="*/ 12 h 59"/>
                <a:gd name="T8" fmla="*/ 13 w 23"/>
                <a:gd name="T9" fmla="*/ 16 h 59"/>
                <a:gd name="T10" fmla="*/ 12 w 23"/>
                <a:gd name="T11" fmla="*/ 19 h 59"/>
                <a:gd name="T12" fmla="*/ 12 w 23"/>
                <a:gd name="T13" fmla="*/ 23 h 59"/>
                <a:gd name="T14" fmla="*/ 10 w 23"/>
                <a:gd name="T15" fmla="*/ 26 h 59"/>
                <a:gd name="T16" fmla="*/ 9 w 23"/>
                <a:gd name="T17" fmla="*/ 30 h 59"/>
                <a:gd name="T18" fmla="*/ 7 w 23"/>
                <a:gd name="T19" fmla="*/ 33 h 59"/>
                <a:gd name="T20" fmla="*/ 7 w 23"/>
                <a:gd name="T21" fmla="*/ 37 h 59"/>
                <a:gd name="T22" fmla="*/ 6 w 23"/>
                <a:gd name="T23" fmla="*/ 38 h 59"/>
                <a:gd name="T24" fmla="*/ 6 w 23"/>
                <a:gd name="T25" fmla="*/ 42 h 59"/>
                <a:gd name="T26" fmla="*/ 3 w 23"/>
                <a:gd name="T27" fmla="*/ 45 h 59"/>
                <a:gd name="T28" fmla="*/ 1 w 23"/>
                <a:gd name="T29" fmla="*/ 49 h 59"/>
                <a:gd name="T30" fmla="*/ 0 w 23"/>
                <a:gd name="T31" fmla="*/ 52 h 59"/>
                <a:gd name="T32" fmla="*/ 7 w 23"/>
                <a:gd name="T33" fmla="*/ 59 h 59"/>
                <a:gd name="T34" fmla="*/ 9 w 23"/>
                <a:gd name="T35" fmla="*/ 56 h 59"/>
                <a:gd name="T36" fmla="*/ 10 w 23"/>
                <a:gd name="T37" fmla="*/ 52 h 59"/>
                <a:gd name="T38" fmla="*/ 12 w 23"/>
                <a:gd name="T39" fmla="*/ 49 h 59"/>
                <a:gd name="T40" fmla="*/ 13 w 23"/>
                <a:gd name="T41" fmla="*/ 45 h 59"/>
                <a:gd name="T42" fmla="*/ 14 w 23"/>
                <a:gd name="T43" fmla="*/ 42 h 59"/>
                <a:gd name="T44" fmla="*/ 16 w 23"/>
                <a:gd name="T45" fmla="*/ 38 h 59"/>
                <a:gd name="T46" fmla="*/ 17 w 23"/>
                <a:gd name="T47" fmla="*/ 35 h 59"/>
                <a:gd name="T48" fmla="*/ 17 w 23"/>
                <a:gd name="T49" fmla="*/ 32 h 59"/>
                <a:gd name="T50" fmla="*/ 19 w 23"/>
                <a:gd name="T51" fmla="*/ 28 h 59"/>
                <a:gd name="T52" fmla="*/ 20 w 23"/>
                <a:gd name="T53" fmla="*/ 25 h 59"/>
                <a:gd name="T54" fmla="*/ 20 w 23"/>
                <a:gd name="T55" fmla="*/ 21 h 59"/>
                <a:gd name="T56" fmla="*/ 22 w 23"/>
                <a:gd name="T57" fmla="*/ 19 h 59"/>
                <a:gd name="T58" fmla="*/ 22 w 23"/>
                <a:gd name="T59" fmla="*/ 16 h 59"/>
                <a:gd name="T60" fmla="*/ 22 w 23"/>
                <a:gd name="T61" fmla="*/ 12 h 59"/>
                <a:gd name="T62" fmla="*/ 23 w 23"/>
                <a:gd name="T63" fmla="*/ 9 h 59"/>
                <a:gd name="T64" fmla="*/ 23 w 23"/>
                <a:gd name="T65" fmla="*/ 6 h 59"/>
                <a:gd name="T66" fmla="*/ 23 w 23"/>
                <a:gd name="T67"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59">
                  <a:moveTo>
                    <a:pt x="23" y="0"/>
                  </a:moveTo>
                  <a:lnTo>
                    <a:pt x="14" y="2"/>
                  </a:lnTo>
                  <a:lnTo>
                    <a:pt x="14" y="4"/>
                  </a:lnTo>
                  <a:lnTo>
                    <a:pt x="14" y="6"/>
                  </a:lnTo>
                  <a:lnTo>
                    <a:pt x="14" y="7"/>
                  </a:lnTo>
                  <a:lnTo>
                    <a:pt x="14" y="9"/>
                  </a:lnTo>
                  <a:lnTo>
                    <a:pt x="13" y="11"/>
                  </a:lnTo>
                  <a:lnTo>
                    <a:pt x="13" y="12"/>
                  </a:lnTo>
                  <a:lnTo>
                    <a:pt x="13" y="14"/>
                  </a:lnTo>
                  <a:lnTo>
                    <a:pt x="13" y="16"/>
                  </a:lnTo>
                  <a:lnTo>
                    <a:pt x="12" y="18"/>
                  </a:lnTo>
                  <a:lnTo>
                    <a:pt x="12" y="19"/>
                  </a:lnTo>
                  <a:lnTo>
                    <a:pt x="12" y="21"/>
                  </a:lnTo>
                  <a:lnTo>
                    <a:pt x="12" y="23"/>
                  </a:lnTo>
                  <a:lnTo>
                    <a:pt x="10" y="25"/>
                  </a:lnTo>
                  <a:lnTo>
                    <a:pt x="10" y="26"/>
                  </a:lnTo>
                  <a:lnTo>
                    <a:pt x="10" y="28"/>
                  </a:lnTo>
                  <a:lnTo>
                    <a:pt x="9" y="30"/>
                  </a:lnTo>
                  <a:lnTo>
                    <a:pt x="9" y="32"/>
                  </a:lnTo>
                  <a:lnTo>
                    <a:pt x="7" y="33"/>
                  </a:lnTo>
                  <a:lnTo>
                    <a:pt x="7" y="35"/>
                  </a:lnTo>
                  <a:lnTo>
                    <a:pt x="7" y="37"/>
                  </a:lnTo>
                  <a:lnTo>
                    <a:pt x="6" y="37"/>
                  </a:lnTo>
                  <a:lnTo>
                    <a:pt x="6" y="38"/>
                  </a:lnTo>
                  <a:lnTo>
                    <a:pt x="6" y="40"/>
                  </a:lnTo>
                  <a:lnTo>
                    <a:pt x="6" y="42"/>
                  </a:lnTo>
                  <a:lnTo>
                    <a:pt x="4" y="44"/>
                  </a:lnTo>
                  <a:lnTo>
                    <a:pt x="3" y="45"/>
                  </a:lnTo>
                  <a:lnTo>
                    <a:pt x="3" y="47"/>
                  </a:lnTo>
                  <a:lnTo>
                    <a:pt x="1" y="49"/>
                  </a:lnTo>
                  <a:lnTo>
                    <a:pt x="1" y="51"/>
                  </a:lnTo>
                  <a:lnTo>
                    <a:pt x="0" y="52"/>
                  </a:lnTo>
                  <a:lnTo>
                    <a:pt x="0" y="54"/>
                  </a:lnTo>
                  <a:lnTo>
                    <a:pt x="7" y="59"/>
                  </a:lnTo>
                  <a:lnTo>
                    <a:pt x="9" y="57"/>
                  </a:lnTo>
                  <a:lnTo>
                    <a:pt x="9" y="56"/>
                  </a:lnTo>
                  <a:lnTo>
                    <a:pt x="10" y="54"/>
                  </a:lnTo>
                  <a:lnTo>
                    <a:pt x="10" y="52"/>
                  </a:lnTo>
                  <a:lnTo>
                    <a:pt x="12" y="51"/>
                  </a:lnTo>
                  <a:lnTo>
                    <a:pt x="12" y="49"/>
                  </a:lnTo>
                  <a:lnTo>
                    <a:pt x="13" y="47"/>
                  </a:lnTo>
                  <a:lnTo>
                    <a:pt x="13" y="45"/>
                  </a:lnTo>
                  <a:lnTo>
                    <a:pt x="14" y="44"/>
                  </a:lnTo>
                  <a:lnTo>
                    <a:pt x="14" y="42"/>
                  </a:lnTo>
                  <a:lnTo>
                    <a:pt x="14" y="40"/>
                  </a:lnTo>
                  <a:lnTo>
                    <a:pt x="16" y="38"/>
                  </a:lnTo>
                  <a:lnTo>
                    <a:pt x="16" y="37"/>
                  </a:lnTo>
                  <a:lnTo>
                    <a:pt x="17" y="35"/>
                  </a:lnTo>
                  <a:lnTo>
                    <a:pt x="17" y="33"/>
                  </a:lnTo>
                  <a:lnTo>
                    <a:pt x="17" y="32"/>
                  </a:lnTo>
                  <a:lnTo>
                    <a:pt x="19" y="30"/>
                  </a:lnTo>
                  <a:lnTo>
                    <a:pt x="19" y="28"/>
                  </a:lnTo>
                  <a:lnTo>
                    <a:pt x="19" y="26"/>
                  </a:lnTo>
                  <a:lnTo>
                    <a:pt x="20" y="25"/>
                  </a:lnTo>
                  <a:lnTo>
                    <a:pt x="20" y="23"/>
                  </a:lnTo>
                  <a:lnTo>
                    <a:pt x="20" y="21"/>
                  </a:lnTo>
                  <a:lnTo>
                    <a:pt x="20" y="19"/>
                  </a:lnTo>
                  <a:lnTo>
                    <a:pt x="22" y="19"/>
                  </a:lnTo>
                  <a:lnTo>
                    <a:pt x="22" y="18"/>
                  </a:lnTo>
                  <a:lnTo>
                    <a:pt x="22" y="16"/>
                  </a:lnTo>
                  <a:lnTo>
                    <a:pt x="22" y="14"/>
                  </a:lnTo>
                  <a:lnTo>
                    <a:pt x="22" y="12"/>
                  </a:lnTo>
                  <a:lnTo>
                    <a:pt x="22" y="11"/>
                  </a:lnTo>
                  <a:lnTo>
                    <a:pt x="23" y="9"/>
                  </a:lnTo>
                  <a:lnTo>
                    <a:pt x="23" y="7"/>
                  </a:lnTo>
                  <a:lnTo>
                    <a:pt x="23" y="6"/>
                  </a:lnTo>
                  <a:lnTo>
                    <a:pt x="23" y="4"/>
                  </a:lnTo>
                  <a:lnTo>
                    <a:pt x="23" y="2"/>
                  </a:lnTo>
                  <a:lnTo>
                    <a:pt x="23"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8" name="Freeform 149"/>
            <p:cNvSpPr>
              <a:spLocks/>
            </p:cNvSpPr>
            <p:nvPr/>
          </p:nvSpPr>
          <p:spPr bwMode="auto">
            <a:xfrm>
              <a:off x="359" y="1088"/>
              <a:ext cx="43" cy="55"/>
            </a:xfrm>
            <a:custGeom>
              <a:avLst/>
              <a:gdLst>
                <a:gd name="T0" fmla="*/ 39 w 43"/>
                <a:gd name="T1" fmla="*/ 0 h 55"/>
                <a:gd name="T2" fmla="*/ 37 w 43"/>
                <a:gd name="T3" fmla="*/ 2 h 55"/>
                <a:gd name="T4" fmla="*/ 34 w 43"/>
                <a:gd name="T5" fmla="*/ 3 h 55"/>
                <a:gd name="T6" fmla="*/ 31 w 43"/>
                <a:gd name="T7" fmla="*/ 5 h 55"/>
                <a:gd name="T8" fmla="*/ 29 w 43"/>
                <a:gd name="T9" fmla="*/ 7 h 55"/>
                <a:gd name="T10" fmla="*/ 26 w 43"/>
                <a:gd name="T11" fmla="*/ 10 h 55"/>
                <a:gd name="T12" fmla="*/ 23 w 43"/>
                <a:gd name="T13" fmla="*/ 14 h 55"/>
                <a:gd name="T14" fmla="*/ 20 w 43"/>
                <a:gd name="T15" fmla="*/ 15 h 55"/>
                <a:gd name="T16" fmla="*/ 19 w 43"/>
                <a:gd name="T17" fmla="*/ 17 h 55"/>
                <a:gd name="T18" fmla="*/ 17 w 43"/>
                <a:gd name="T19" fmla="*/ 19 h 55"/>
                <a:gd name="T20" fmla="*/ 16 w 43"/>
                <a:gd name="T21" fmla="*/ 22 h 55"/>
                <a:gd name="T22" fmla="*/ 14 w 43"/>
                <a:gd name="T23" fmla="*/ 24 h 55"/>
                <a:gd name="T24" fmla="*/ 13 w 43"/>
                <a:gd name="T25" fmla="*/ 26 h 55"/>
                <a:gd name="T26" fmla="*/ 12 w 43"/>
                <a:gd name="T27" fmla="*/ 29 h 55"/>
                <a:gd name="T28" fmla="*/ 9 w 43"/>
                <a:gd name="T29" fmla="*/ 31 h 55"/>
                <a:gd name="T30" fmla="*/ 7 w 43"/>
                <a:gd name="T31" fmla="*/ 32 h 55"/>
                <a:gd name="T32" fmla="*/ 6 w 43"/>
                <a:gd name="T33" fmla="*/ 36 h 55"/>
                <a:gd name="T34" fmla="*/ 5 w 43"/>
                <a:gd name="T35" fmla="*/ 39 h 55"/>
                <a:gd name="T36" fmla="*/ 3 w 43"/>
                <a:gd name="T37" fmla="*/ 43 h 55"/>
                <a:gd name="T38" fmla="*/ 2 w 43"/>
                <a:gd name="T39" fmla="*/ 46 h 55"/>
                <a:gd name="T40" fmla="*/ 0 w 43"/>
                <a:gd name="T41" fmla="*/ 50 h 55"/>
                <a:gd name="T42" fmla="*/ 9 w 43"/>
                <a:gd name="T43" fmla="*/ 53 h 55"/>
                <a:gd name="T44" fmla="*/ 10 w 43"/>
                <a:gd name="T45" fmla="*/ 50 h 55"/>
                <a:gd name="T46" fmla="*/ 12 w 43"/>
                <a:gd name="T47" fmla="*/ 46 h 55"/>
                <a:gd name="T48" fmla="*/ 13 w 43"/>
                <a:gd name="T49" fmla="*/ 44 h 55"/>
                <a:gd name="T50" fmla="*/ 13 w 43"/>
                <a:gd name="T51" fmla="*/ 41 h 55"/>
                <a:gd name="T52" fmla="*/ 16 w 43"/>
                <a:gd name="T53" fmla="*/ 38 h 55"/>
                <a:gd name="T54" fmla="*/ 17 w 43"/>
                <a:gd name="T55" fmla="*/ 36 h 55"/>
                <a:gd name="T56" fmla="*/ 19 w 43"/>
                <a:gd name="T57" fmla="*/ 34 h 55"/>
                <a:gd name="T58" fmla="*/ 20 w 43"/>
                <a:gd name="T59" fmla="*/ 31 h 55"/>
                <a:gd name="T60" fmla="*/ 23 w 43"/>
                <a:gd name="T61" fmla="*/ 27 h 55"/>
                <a:gd name="T62" fmla="*/ 24 w 43"/>
                <a:gd name="T63" fmla="*/ 26 h 55"/>
                <a:gd name="T64" fmla="*/ 27 w 43"/>
                <a:gd name="T65" fmla="*/ 22 h 55"/>
                <a:gd name="T66" fmla="*/ 30 w 43"/>
                <a:gd name="T67" fmla="*/ 19 h 55"/>
                <a:gd name="T68" fmla="*/ 33 w 43"/>
                <a:gd name="T69" fmla="*/ 17 h 55"/>
                <a:gd name="T70" fmla="*/ 36 w 43"/>
                <a:gd name="T71" fmla="*/ 15 h 55"/>
                <a:gd name="T72" fmla="*/ 37 w 43"/>
                <a:gd name="T73" fmla="*/ 14 h 55"/>
                <a:gd name="T74" fmla="*/ 40 w 43"/>
                <a:gd name="T75" fmla="*/ 10 h 55"/>
                <a:gd name="T76" fmla="*/ 43 w 43"/>
                <a:gd name="T7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55">
                  <a:moveTo>
                    <a:pt x="39" y="0"/>
                  </a:moveTo>
                  <a:lnTo>
                    <a:pt x="39" y="0"/>
                  </a:lnTo>
                  <a:lnTo>
                    <a:pt x="37" y="0"/>
                  </a:lnTo>
                  <a:lnTo>
                    <a:pt x="37" y="2"/>
                  </a:lnTo>
                  <a:lnTo>
                    <a:pt x="36" y="2"/>
                  </a:lnTo>
                  <a:lnTo>
                    <a:pt x="34" y="3"/>
                  </a:lnTo>
                  <a:lnTo>
                    <a:pt x="33" y="3"/>
                  </a:lnTo>
                  <a:lnTo>
                    <a:pt x="31" y="5"/>
                  </a:lnTo>
                  <a:lnTo>
                    <a:pt x="30" y="7"/>
                  </a:lnTo>
                  <a:lnTo>
                    <a:pt x="29" y="7"/>
                  </a:lnTo>
                  <a:lnTo>
                    <a:pt x="27" y="8"/>
                  </a:lnTo>
                  <a:lnTo>
                    <a:pt x="26" y="10"/>
                  </a:lnTo>
                  <a:lnTo>
                    <a:pt x="24" y="12"/>
                  </a:lnTo>
                  <a:lnTo>
                    <a:pt x="23" y="14"/>
                  </a:lnTo>
                  <a:lnTo>
                    <a:pt x="22" y="15"/>
                  </a:lnTo>
                  <a:lnTo>
                    <a:pt x="20" y="15"/>
                  </a:lnTo>
                  <a:lnTo>
                    <a:pt x="20" y="17"/>
                  </a:lnTo>
                  <a:lnTo>
                    <a:pt x="19" y="17"/>
                  </a:lnTo>
                  <a:lnTo>
                    <a:pt x="19" y="19"/>
                  </a:lnTo>
                  <a:lnTo>
                    <a:pt x="17" y="19"/>
                  </a:lnTo>
                  <a:lnTo>
                    <a:pt x="16" y="20"/>
                  </a:lnTo>
                  <a:lnTo>
                    <a:pt x="16" y="22"/>
                  </a:lnTo>
                  <a:lnTo>
                    <a:pt x="14" y="22"/>
                  </a:lnTo>
                  <a:lnTo>
                    <a:pt x="14" y="24"/>
                  </a:lnTo>
                  <a:lnTo>
                    <a:pt x="13" y="24"/>
                  </a:lnTo>
                  <a:lnTo>
                    <a:pt x="13" y="26"/>
                  </a:lnTo>
                  <a:lnTo>
                    <a:pt x="12" y="27"/>
                  </a:lnTo>
                  <a:lnTo>
                    <a:pt x="12" y="29"/>
                  </a:lnTo>
                  <a:lnTo>
                    <a:pt x="10" y="29"/>
                  </a:lnTo>
                  <a:lnTo>
                    <a:pt x="9" y="31"/>
                  </a:lnTo>
                  <a:lnTo>
                    <a:pt x="9" y="32"/>
                  </a:lnTo>
                  <a:lnTo>
                    <a:pt x="7" y="32"/>
                  </a:lnTo>
                  <a:lnTo>
                    <a:pt x="7" y="34"/>
                  </a:lnTo>
                  <a:lnTo>
                    <a:pt x="6" y="36"/>
                  </a:lnTo>
                  <a:lnTo>
                    <a:pt x="6" y="38"/>
                  </a:lnTo>
                  <a:lnTo>
                    <a:pt x="5" y="39"/>
                  </a:lnTo>
                  <a:lnTo>
                    <a:pt x="3" y="41"/>
                  </a:lnTo>
                  <a:lnTo>
                    <a:pt x="3" y="43"/>
                  </a:lnTo>
                  <a:lnTo>
                    <a:pt x="3" y="44"/>
                  </a:lnTo>
                  <a:lnTo>
                    <a:pt x="2" y="46"/>
                  </a:lnTo>
                  <a:lnTo>
                    <a:pt x="0" y="48"/>
                  </a:lnTo>
                  <a:lnTo>
                    <a:pt x="0" y="50"/>
                  </a:lnTo>
                  <a:lnTo>
                    <a:pt x="9" y="55"/>
                  </a:lnTo>
                  <a:lnTo>
                    <a:pt x="9" y="53"/>
                  </a:lnTo>
                  <a:lnTo>
                    <a:pt x="9" y="51"/>
                  </a:lnTo>
                  <a:lnTo>
                    <a:pt x="10" y="50"/>
                  </a:lnTo>
                  <a:lnTo>
                    <a:pt x="10" y="48"/>
                  </a:lnTo>
                  <a:lnTo>
                    <a:pt x="12" y="46"/>
                  </a:lnTo>
                  <a:lnTo>
                    <a:pt x="12" y="44"/>
                  </a:lnTo>
                  <a:lnTo>
                    <a:pt x="13" y="44"/>
                  </a:lnTo>
                  <a:lnTo>
                    <a:pt x="13" y="43"/>
                  </a:lnTo>
                  <a:lnTo>
                    <a:pt x="13" y="41"/>
                  </a:lnTo>
                  <a:lnTo>
                    <a:pt x="14" y="39"/>
                  </a:lnTo>
                  <a:lnTo>
                    <a:pt x="16" y="38"/>
                  </a:lnTo>
                  <a:lnTo>
                    <a:pt x="16" y="36"/>
                  </a:lnTo>
                  <a:lnTo>
                    <a:pt x="17" y="36"/>
                  </a:lnTo>
                  <a:lnTo>
                    <a:pt x="17" y="34"/>
                  </a:lnTo>
                  <a:lnTo>
                    <a:pt x="19" y="34"/>
                  </a:lnTo>
                  <a:lnTo>
                    <a:pt x="19" y="32"/>
                  </a:lnTo>
                  <a:lnTo>
                    <a:pt x="20" y="31"/>
                  </a:lnTo>
                  <a:lnTo>
                    <a:pt x="22" y="29"/>
                  </a:lnTo>
                  <a:lnTo>
                    <a:pt x="23" y="27"/>
                  </a:lnTo>
                  <a:lnTo>
                    <a:pt x="23" y="26"/>
                  </a:lnTo>
                  <a:lnTo>
                    <a:pt x="24" y="26"/>
                  </a:lnTo>
                  <a:lnTo>
                    <a:pt x="26" y="24"/>
                  </a:lnTo>
                  <a:lnTo>
                    <a:pt x="27" y="22"/>
                  </a:lnTo>
                  <a:lnTo>
                    <a:pt x="29" y="20"/>
                  </a:lnTo>
                  <a:lnTo>
                    <a:pt x="30" y="19"/>
                  </a:lnTo>
                  <a:lnTo>
                    <a:pt x="31" y="19"/>
                  </a:lnTo>
                  <a:lnTo>
                    <a:pt x="33" y="17"/>
                  </a:lnTo>
                  <a:lnTo>
                    <a:pt x="34" y="15"/>
                  </a:lnTo>
                  <a:lnTo>
                    <a:pt x="36" y="15"/>
                  </a:lnTo>
                  <a:lnTo>
                    <a:pt x="36" y="14"/>
                  </a:lnTo>
                  <a:lnTo>
                    <a:pt x="37" y="14"/>
                  </a:lnTo>
                  <a:lnTo>
                    <a:pt x="39" y="12"/>
                  </a:lnTo>
                  <a:lnTo>
                    <a:pt x="40" y="10"/>
                  </a:lnTo>
                  <a:lnTo>
                    <a:pt x="41" y="10"/>
                  </a:lnTo>
                  <a:lnTo>
                    <a:pt x="43" y="8"/>
                  </a:lnTo>
                  <a:lnTo>
                    <a:pt x="39"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199" name="Freeform 150"/>
            <p:cNvSpPr>
              <a:spLocks/>
            </p:cNvSpPr>
            <p:nvPr/>
          </p:nvSpPr>
          <p:spPr bwMode="auto">
            <a:xfrm>
              <a:off x="285" y="991"/>
              <a:ext cx="73" cy="17"/>
            </a:xfrm>
            <a:custGeom>
              <a:avLst/>
              <a:gdLst>
                <a:gd name="T0" fmla="*/ 68 w 73"/>
                <a:gd name="T1" fmla="*/ 0 h 17"/>
                <a:gd name="T2" fmla="*/ 64 w 73"/>
                <a:gd name="T3" fmla="*/ 2 h 17"/>
                <a:gd name="T4" fmla="*/ 61 w 73"/>
                <a:gd name="T5" fmla="*/ 2 h 17"/>
                <a:gd name="T6" fmla="*/ 58 w 73"/>
                <a:gd name="T7" fmla="*/ 4 h 17"/>
                <a:gd name="T8" fmla="*/ 56 w 73"/>
                <a:gd name="T9" fmla="*/ 5 h 17"/>
                <a:gd name="T10" fmla="*/ 53 w 73"/>
                <a:gd name="T11" fmla="*/ 5 h 17"/>
                <a:gd name="T12" fmla="*/ 50 w 73"/>
                <a:gd name="T13" fmla="*/ 5 h 17"/>
                <a:gd name="T14" fmla="*/ 47 w 73"/>
                <a:gd name="T15" fmla="*/ 7 h 17"/>
                <a:gd name="T16" fmla="*/ 44 w 73"/>
                <a:gd name="T17" fmla="*/ 7 h 17"/>
                <a:gd name="T18" fmla="*/ 41 w 73"/>
                <a:gd name="T19" fmla="*/ 7 h 17"/>
                <a:gd name="T20" fmla="*/ 39 w 73"/>
                <a:gd name="T21" fmla="*/ 7 h 17"/>
                <a:gd name="T22" fmla="*/ 36 w 73"/>
                <a:gd name="T23" fmla="*/ 7 h 17"/>
                <a:gd name="T24" fmla="*/ 33 w 73"/>
                <a:gd name="T25" fmla="*/ 7 h 17"/>
                <a:gd name="T26" fmla="*/ 30 w 73"/>
                <a:gd name="T27" fmla="*/ 7 h 17"/>
                <a:gd name="T28" fmla="*/ 27 w 73"/>
                <a:gd name="T29" fmla="*/ 7 h 17"/>
                <a:gd name="T30" fmla="*/ 24 w 73"/>
                <a:gd name="T31" fmla="*/ 7 h 17"/>
                <a:gd name="T32" fmla="*/ 21 w 73"/>
                <a:gd name="T33" fmla="*/ 7 h 17"/>
                <a:gd name="T34" fmla="*/ 19 w 73"/>
                <a:gd name="T35" fmla="*/ 5 h 17"/>
                <a:gd name="T36" fmla="*/ 16 w 73"/>
                <a:gd name="T37" fmla="*/ 5 h 17"/>
                <a:gd name="T38" fmla="*/ 13 w 73"/>
                <a:gd name="T39" fmla="*/ 5 h 17"/>
                <a:gd name="T40" fmla="*/ 10 w 73"/>
                <a:gd name="T41" fmla="*/ 4 h 17"/>
                <a:gd name="T42" fmla="*/ 7 w 73"/>
                <a:gd name="T43" fmla="*/ 4 h 17"/>
                <a:gd name="T44" fmla="*/ 4 w 73"/>
                <a:gd name="T45" fmla="*/ 2 h 17"/>
                <a:gd name="T46" fmla="*/ 1 w 73"/>
                <a:gd name="T47" fmla="*/ 11 h 17"/>
                <a:gd name="T48" fmla="*/ 4 w 73"/>
                <a:gd name="T49" fmla="*/ 12 h 17"/>
                <a:gd name="T50" fmla="*/ 7 w 73"/>
                <a:gd name="T51" fmla="*/ 14 h 17"/>
                <a:gd name="T52" fmla="*/ 10 w 73"/>
                <a:gd name="T53" fmla="*/ 14 h 17"/>
                <a:gd name="T54" fmla="*/ 13 w 73"/>
                <a:gd name="T55" fmla="*/ 14 h 17"/>
                <a:gd name="T56" fmla="*/ 16 w 73"/>
                <a:gd name="T57" fmla="*/ 16 h 17"/>
                <a:gd name="T58" fmla="*/ 19 w 73"/>
                <a:gd name="T59" fmla="*/ 16 h 17"/>
                <a:gd name="T60" fmla="*/ 21 w 73"/>
                <a:gd name="T61" fmla="*/ 16 h 17"/>
                <a:gd name="T62" fmla="*/ 23 w 73"/>
                <a:gd name="T63" fmla="*/ 17 h 17"/>
                <a:gd name="T64" fmla="*/ 26 w 73"/>
                <a:gd name="T65" fmla="*/ 17 h 17"/>
                <a:gd name="T66" fmla="*/ 29 w 73"/>
                <a:gd name="T67" fmla="*/ 17 h 17"/>
                <a:gd name="T68" fmla="*/ 31 w 73"/>
                <a:gd name="T69" fmla="*/ 17 h 17"/>
                <a:gd name="T70" fmla="*/ 34 w 73"/>
                <a:gd name="T71" fmla="*/ 17 h 17"/>
                <a:gd name="T72" fmla="*/ 37 w 73"/>
                <a:gd name="T73" fmla="*/ 17 h 17"/>
                <a:gd name="T74" fmla="*/ 40 w 73"/>
                <a:gd name="T75" fmla="*/ 17 h 17"/>
                <a:gd name="T76" fmla="*/ 43 w 73"/>
                <a:gd name="T77" fmla="*/ 17 h 17"/>
                <a:gd name="T78" fmla="*/ 46 w 73"/>
                <a:gd name="T79" fmla="*/ 17 h 17"/>
                <a:gd name="T80" fmla="*/ 50 w 73"/>
                <a:gd name="T81" fmla="*/ 16 h 17"/>
                <a:gd name="T82" fmla="*/ 53 w 73"/>
                <a:gd name="T83" fmla="*/ 16 h 17"/>
                <a:gd name="T84" fmla="*/ 56 w 73"/>
                <a:gd name="T85" fmla="*/ 16 h 17"/>
                <a:gd name="T86" fmla="*/ 60 w 73"/>
                <a:gd name="T87" fmla="*/ 14 h 17"/>
                <a:gd name="T88" fmla="*/ 63 w 73"/>
                <a:gd name="T89" fmla="*/ 12 h 17"/>
                <a:gd name="T90" fmla="*/ 66 w 73"/>
                <a:gd name="T91" fmla="*/ 12 h 17"/>
                <a:gd name="T92" fmla="*/ 70 w 73"/>
                <a:gd name="T93" fmla="*/ 11 h 17"/>
                <a:gd name="T94" fmla="*/ 73 w 73"/>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17">
                  <a:moveTo>
                    <a:pt x="70" y="0"/>
                  </a:moveTo>
                  <a:lnTo>
                    <a:pt x="68" y="0"/>
                  </a:lnTo>
                  <a:lnTo>
                    <a:pt x="67" y="0"/>
                  </a:lnTo>
                  <a:lnTo>
                    <a:pt x="64" y="2"/>
                  </a:lnTo>
                  <a:lnTo>
                    <a:pt x="63" y="2"/>
                  </a:lnTo>
                  <a:lnTo>
                    <a:pt x="61" y="2"/>
                  </a:lnTo>
                  <a:lnTo>
                    <a:pt x="60" y="4"/>
                  </a:lnTo>
                  <a:lnTo>
                    <a:pt x="58" y="4"/>
                  </a:lnTo>
                  <a:lnTo>
                    <a:pt x="57" y="4"/>
                  </a:lnTo>
                  <a:lnTo>
                    <a:pt x="56" y="5"/>
                  </a:lnTo>
                  <a:lnTo>
                    <a:pt x="54" y="5"/>
                  </a:lnTo>
                  <a:lnTo>
                    <a:pt x="53" y="5"/>
                  </a:lnTo>
                  <a:lnTo>
                    <a:pt x="51" y="5"/>
                  </a:lnTo>
                  <a:lnTo>
                    <a:pt x="50" y="5"/>
                  </a:lnTo>
                  <a:lnTo>
                    <a:pt x="49" y="7"/>
                  </a:lnTo>
                  <a:lnTo>
                    <a:pt x="47" y="7"/>
                  </a:lnTo>
                  <a:lnTo>
                    <a:pt x="46" y="7"/>
                  </a:lnTo>
                  <a:lnTo>
                    <a:pt x="44" y="7"/>
                  </a:lnTo>
                  <a:lnTo>
                    <a:pt x="43" y="7"/>
                  </a:lnTo>
                  <a:lnTo>
                    <a:pt x="41" y="7"/>
                  </a:lnTo>
                  <a:lnTo>
                    <a:pt x="40" y="7"/>
                  </a:lnTo>
                  <a:lnTo>
                    <a:pt x="39" y="7"/>
                  </a:lnTo>
                  <a:lnTo>
                    <a:pt x="37" y="7"/>
                  </a:lnTo>
                  <a:lnTo>
                    <a:pt x="36" y="7"/>
                  </a:lnTo>
                  <a:lnTo>
                    <a:pt x="34" y="7"/>
                  </a:lnTo>
                  <a:lnTo>
                    <a:pt x="33" y="7"/>
                  </a:lnTo>
                  <a:lnTo>
                    <a:pt x="31" y="7"/>
                  </a:lnTo>
                  <a:lnTo>
                    <a:pt x="30" y="7"/>
                  </a:lnTo>
                  <a:lnTo>
                    <a:pt x="29" y="7"/>
                  </a:lnTo>
                  <a:lnTo>
                    <a:pt x="27" y="7"/>
                  </a:lnTo>
                  <a:lnTo>
                    <a:pt x="26" y="7"/>
                  </a:lnTo>
                  <a:lnTo>
                    <a:pt x="24" y="7"/>
                  </a:lnTo>
                  <a:lnTo>
                    <a:pt x="23" y="7"/>
                  </a:lnTo>
                  <a:lnTo>
                    <a:pt x="21" y="7"/>
                  </a:lnTo>
                  <a:lnTo>
                    <a:pt x="20" y="5"/>
                  </a:lnTo>
                  <a:lnTo>
                    <a:pt x="19" y="5"/>
                  </a:lnTo>
                  <a:lnTo>
                    <a:pt x="17" y="5"/>
                  </a:lnTo>
                  <a:lnTo>
                    <a:pt x="16" y="5"/>
                  </a:lnTo>
                  <a:lnTo>
                    <a:pt x="14" y="5"/>
                  </a:lnTo>
                  <a:lnTo>
                    <a:pt x="13" y="5"/>
                  </a:lnTo>
                  <a:lnTo>
                    <a:pt x="11" y="4"/>
                  </a:lnTo>
                  <a:lnTo>
                    <a:pt x="10" y="4"/>
                  </a:lnTo>
                  <a:lnTo>
                    <a:pt x="9" y="4"/>
                  </a:lnTo>
                  <a:lnTo>
                    <a:pt x="7" y="4"/>
                  </a:lnTo>
                  <a:lnTo>
                    <a:pt x="6" y="2"/>
                  </a:lnTo>
                  <a:lnTo>
                    <a:pt x="4" y="2"/>
                  </a:lnTo>
                  <a:lnTo>
                    <a:pt x="0" y="11"/>
                  </a:lnTo>
                  <a:lnTo>
                    <a:pt x="1" y="11"/>
                  </a:lnTo>
                  <a:lnTo>
                    <a:pt x="3" y="12"/>
                  </a:lnTo>
                  <a:lnTo>
                    <a:pt x="4" y="12"/>
                  </a:lnTo>
                  <a:lnTo>
                    <a:pt x="6" y="12"/>
                  </a:lnTo>
                  <a:lnTo>
                    <a:pt x="7" y="14"/>
                  </a:lnTo>
                  <a:lnTo>
                    <a:pt x="9" y="14"/>
                  </a:lnTo>
                  <a:lnTo>
                    <a:pt x="10" y="14"/>
                  </a:lnTo>
                  <a:lnTo>
                    <a:pt x="11" y="14"/>
                  </a:lnTo>
                  <a:lnTo>
                    <a:pt x="13" y="14"/>
                  </a:lnTo>
                  <a:lnTo>
                    <a:pt x="14" y="16"/>
                  </a:lnTo>
                  <a:lnTo>
                    <a:pt x="16" y="16"/>
                  </a:lnTo>
                  <a:lnTo>
                    <a:pt x="17" y="16"/>
                  </a:lnTo>
                  <a:lnTo>
                    <a:pt x="19" y="16"/>
                  </a:lnTo>
                  <a:lnTo>
                    <a:pt x="20" y="16"/>
                  </a:lnTo>
                  <a:lnTo>
                    <a:pt x="21" y="16"/>
                  </a:lnTo>
                  <a:lnTo>
                    <a:pt x="21" y="17"/>
                  </a:lnTo>
                  <a:lnTo>
                    <a:pt x="23" y="17"/>
                  </a:lnTo>
                  <a:lnTo>
                    <a:pt x="24" y="17"/>
                  </a:lnTo>
                  <a:lnTo>
                    <a:pt x="26" y="17"/>
                  </a:lnTo>
                  <a:lnTo>
                    <a:pt x="27" y="17"/>
                  </a:lnTo>
                  <a:lnTo>
                    <a:pt x="29" y="17"/>
                  </a:lnTo>
                  <a:lnTo>
                    <a:pt x="30" y="17"/>
                  </a:lnTo>
                  <a:lnTo>
                    <a:pt x="31" y="17"/>
                  </a:lnTo>
                  <a:lnTo>
                    <a:pt x="33" y="17"/>
                  </a:lnTo>
                  <a:lnTo>
                    <a:pt x="34" y="17"/>
                  </a:lnTo>
                  <a:lnTo>
                    <a:pt x="36" y="17"/>
                  </a:lnTo>
                  <a:lnTo>
                    <a:pt x="37" y="17"/>
                  </a:lnTo>
                  <a:lnTo>
                    <a:pt x="39" y="17"/>
                  </a:lnTo>
                  <a:lnTo>
                    <a:pt x="40" y="17"/>
                  </a:lnTo>
                  <a:lnTo>
                    <a:pt x="41" y="17"/>
                  </a:lnTo>
                  <a:lnTo>
                    <a:pt x="43" y="17"/>
                  </a:lnTo>
                  <a:lnTo>
                    <a:pt x="44" y="17"/>
                  </a:lnTo>
                  <a:lnTo>
                    <a:pt x="46" y="17"/>
                  </a:lnTo>
                  <a:lnTo>
                    <a:pt x="47" y="17"/>
                  </a:lnTo>
                  <a:lnTo>
                    <a:pt x="50" y="16"/>
                  </a:lnTo>
                  <a:lnTo>
                    <a:pt x="51" y="16"/>
                  </a:lnTo>
                  <a:lnTo>
                    <a:pt x="53" y="16"/>
                  </a:lnTo>
                  <a:lnTo>
                    <a:pt x="54" y="16"/>
                  </a:lnTo>
                  <a:lnTo>
                    <a:pt x="56" y="16"/>
                  </a:lnTo>
                  <a:lnTo>
                    <a:pt x="57" y="14"/>
                  </a:lnTo>
                  <a:lnTo>
                    <a:pt x="60" y="14"/>
                  </a:lnTo>
                  <a:lnTo>
                    <a:pt x="61" y="14"/>
                  </a:lnTo>
                  <a:lnTo>
                    <a:pt x="63" y="12"/>
                  </a:lnTo>
                  <a:lnTo>
                    <a:pt x="64" y="12"/>
                  </a:lnTo>
                  <a:lnTo>
                    <a:pt x="66" y="12"/>
                  </a:lnTo>
                  <a:lnTo>
                    <a:pt x="68" y="11"/>
                  </a:lnTo>
                  <a:lnTo>
                    <a:pt x="70" y="11"/>
                  </a:lnTo>
                  <a:lnTo>
                    <a:pt x="71" y="9"/>
                  </a:lnTo>
                  <a:lnTo>
                    <a:pt x="73" y="9"/>
                  </a:lnTo>
                  <a:lnTo>
                    <a:pt x="7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200" name="Freeform 151"/>
            <p:cNvSpPr>
              <a:spLocks/>
            </p:cNvSpPr>
            <p:nvPr/>
          </p:nvSpPr>
          <p:spPr bwMode="auto">
            <a:xfrm>
              <a:off x="342" y="861"/>
              <a:ext cx="43" cy="33"/>
            </a:xfrm>
            <a:custGeom>
              <a:avLst/>
              <a:gdLst>
                <a:gd name="T0" fmla="*/ 1 w 43"/>
                <a:gd name="T1" fmla="*/ 0 h 33"/>
                <a:gd name="T2" fmla="*/ 0 w 43"/>
                <a:gd name="T3" fmla="*/ 10 h 33"/>
                <a:gd name="T4" fmla="*/ 1 w 43"/>
                <a:gd name="T5" fmla="*/ 10 h 33"/>
                <a:gd name="T6" fmla="*/ 3 w 43"/>
                <a:gd name="T7" fmla="*/ 10 h 33"/>
                <a:gd name="T8" fmla="*/ 4 w 43"/>
                <a:gd name="T9" fmla="*/ 10 h 33"/>
                <a:gd name="T10" fmla="*/ 6 w 43"/>
                <a:gd name="T11" fmla="*/ 10 h 33"/>
                <a:gd name="T12" fmla="*/ 7 w 43"/>
                <a:gd name="T13" fmla="*/ 12 h 33"/>
                <a:gd name="T14" fmla="*/ 8 w 43"/>
                <a:gd name="T15" fmla="*/ 12 h 33"/>
                <a:gd name="T16" fmla="*/ 10 w 43"/>
                <a:gd name="T17" fmla="*/ 12 h 33"/>
                <a:gd name="T18" fmla="*/ 11 w 43"/>
                <a:gd name="T19" fmla="*/ 12 h 33"/>
                <a:gd name="T20" fmla="*/ 11 w 43"/>
                <a:gd name="T21" fmla="*/ 14 h 33"/>
                <a:gd name="T22" fmla="*/ 13 w 43"/>
                <a:gd name="T23" fmla="*/ 14 h 33"/>
                <a:gd name="T24" fmla="*/ 14 w 43"/>
                <a:gd name="T25" fmla="*/ 14 h 33"/>
                <a:gd name="T26" fmla="*/ 16 w 43"/>
                <a:gd name="T27" fmla="*/ 15 h 33"/>
                <a:gd name="T28" fmla="*/ 17 w 43"/>
                <a:gd name="T29" fmla="*/ 15 h 33"/>
                <a:gd name="T30" fmla="*/ 19 w 43"/>
                <a:gd name="T31" fmla="*/ 17 h 33"/>
                <a:gd name="T32" fmla="*/ 20 w 43"/>
                <a:gd name="T33" fmla="*/ 17 h 33"/>
                <a:gd name="T34" fmla="*/ 21 w 43"/>
                <a:gd name="T35" fmla="*/ 19 h 33"/>
                <a:gd name="T36" fmla="*/ 23 w 43"/>
                <a:gd name="T37" fmla="*/ 19 h 33"/>
                <a:gd name="T38" fmla="*/ 24 w 43"/>
                <a:gd name="T39" fmla="*/ 21 h 33"/>
                <a:gd name="T40" fmla="*/ 26 w 43"/>
                <a:gd name="T41" fmla="*/ 22 h 33"/>
                <a:gd name="T42" fmla="*/ 27 w 43"/>
                <a:gd name="T43" fmla="*/ 22 h 33"/>
                <a:gd name="T44" fmla="*/ 29 w 43"/>
                <a:gd name="T45" fmla="*/ 24 h 33"/>
                <a:gd name="T46" fmla="*/ 30 w 43"/>
                <a:gd name="T47" fmla="*/ 26 h 33"/>
                <a:gd name="T48" fmla="*/ 31 w 43"/>
                <a:gd name="T49" fmla="*/ 27 h 33"/>
                <a:gd name="T50" fmla="*/ 33 w 43"/>
                <a:gd name="T51" fmla="*/ 29 h 33"/>
                <a:gd name="T52" fmla="*/ 33 w 43"/>
                <a:gd name="T53" fmla="*/ 31 h 33"/>
                <a:gd name="T54" fmla="*/ 34 w 43"/>
                <a:gd name="T55" fmla="*/ 31 h 33"/>
                <a:gd name="T56" fmla="*/ 34 w 43"/>
                <a:gd name="T57" fmla="*/ 33 h 33"/>
                <a:gd name="T58" fmla="*/ 36 w 43"/>
                <a:gd name="T59" fmla="*/ 33 h 33"/>
                <a:gd name="T60" fmla="*/ 43 w 43"/>
                <a:gd name="T61" fmla="*/ 29 h 33"/>
                <a:gd name="T62" fmla="*/ 41 w 43"/>
                <a:gd name="T63" fmla="*/ 27 h 33"/>
                <a:gd name="T64" fmla="*/ 41 w 43"/>
                <a:gd name="T65" fmla="*/ 26 h 33"/>
                <a:gd name="T66" fmla="*/ 40 w 43"/>
                <a:gd name="T67" fmla="*/ 26 h 33"/>
                <a:gd name="T68" fmla="*/ 40 w 43"/>
                <a:gd name="T69" fmla="*/ 24 h 33"/>
                <a:gd name="T70" fmla="*/ 39 w 43"/>
                <a:gd name="T71" fmla="*/ 22 h 33"/>
                <a:gd name="T72" fmla="*/ 37 w 43"/>
                <a:gd name="T73" fmla="*/ 21 h 33"/>
                <a:gd name="T74" fmla="*/ 37 w 43"/>
                <a:gd name="T75" fmla="*/ 19 h 33"/>
                <a:gd name="T76" fmla="*/ 36 w 43"/>
                <a:gd name="T77" fmla="*/ 19 h 33"/>
                <a:gd name="T78" fmla="*/ 34 w 43"/>
                <a:gd name="T79" fmla="*/ 17 h 33"/>
                <a:gd name="T80" fmla="*/ 33 w 43"/>
                <a:gd name="T81" fmla="*/ 15 h 33"/>
                <a:gd name="T82" fmla="*/ 31 w 43"/>
                <a:gd name="T83" fmla="*/ 14 h 33"/>
                <a:gd name="T84" fmla="*/ 30 w 43"/>
                <a:gd name="T85" fmla="*/ 12 h 33"/>
                <a:gd name="T86" fmla="*/ 29 w 43"/>
                <a:gd name="T87" fmla="*/ 12 h 33"/>
                <a:gd name="T88" fmla="*/ 27 w 43"/>
                <a:gd name="T89" fmla="*/ 10 h 33"/>
                <a:gd name="T90" fmla="*/ 26 w 43"/>
                <a:gd name="T91" fmla="*/ 10 h 33"/>
                <a:gd name="T92" fmla="*/ 26 w 43"/>
                <a:gd name="T93" fmla="*/ 8 h 33"/>
                <a:gd name="T94" fmla="*/ 24 w 43"/>
                <a:gd name="T95" fmla="*/ 8 h 33"/>
                <a:gd name="T96" fmla="*/ 23 w 43"/>
                <a:gd name="T97" fmla="*/ 8 h 33"/>
                <a:gd name="T98" fmla="*/ 21 w 43"/>
                <a:gd name="T99" fmla="*/ 7 h 33"/>
                <a:gd name="T100" fmla="*/ 20 w 43"/>
                <a:gd name="T101" fmla="*/ 7 h 33"/>
                <a:gd name="T102" fmla="*/ 17 w 43"/>
                <a:gd name="T103" fmla="*/ 5 h 33"/>
                <a:gd name="T104" fmla="*/ 14 w 43"/>
                <a:gd name="T105" fmla="*/ 3 h 33"/>
                <a:gd name="T106" fmla="*/ 13 w 43"/>
                <a:gd name="T107" fmla="*/ 3 h 33"/>
                <a:gd name="T108" fmla="*/ 11 w 43"/>
                <a:gd name="T109" fmla="*/ 3 h 33"/>
                <a:gd name="T110" fmla="*/ 10 w 43"/>
                <a:gd name="T111" fmla="*/ 2 h 33"/>
                <a:gd name="T112" fmla="*/ 8 w 43"/>
                <a:gd name="T113" fmla="*/ 2 h 33"/>
                <a:gd name="T114" fmla="*/ 7 w 43"/>
                <a:gd name="T115" fmla="*/ 2 h 33"/>
                <a:gd name="T116" fmla="*/ 6 w 43"/>
                <a:gd name="T117" fmla="*/ 2 h 33"/>
                <a:gd name="T118" fmla="*/ 4 w 43"/>
                <a:gd name="T119" fmla="*/ 0 h 33"/>
                <a:gd name="T120" fmla="*/ 3 w 43"/>
                <a:gd name="T121" fmla="*/ 0 h 33"/>
                <a:gd name="T122" fmla="*/ 1 w 43"/>
                <a:gd name="T1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33">
                  <a:moveTo>
                    <a:pt x="1" y="0"/>
                  </a:moveTo>
                  <a:lnTo>
                    <a:pt x="0" y="10"/>
                  </a:lnTo>
                  <a:lnTo>
                    <a:pt x="1" y="10"/>
                  </a:lnTo>
                  <a:lnTo>
                    <a:pt x="3" y="10"/>
                  </a:lnTo>
                  <a:lnTo>
                    <a:pt x="4" y="10"/>
                  </a:lnTo>
                  <a:lnTo>
                    <a:pt x="6" y="10"/>
                  </a:lnTo>
                  <a:lnTo>
                    <a:pt x="7" y="12"/>
                  </a:lnTo>
                  <a:lnTo>
                    <a:pt x="8" y="12"/>
                  </a:lnTo>
                  <a:lnTo>
                    <a:pt x="10" y="12"/>
                  </a:lnTo>
                  <a:lnTo>
                    <a:pt x="11" y="12"/>
                  </a:lnTo>
                  <a:lnTo>
                    <a:pt x="11" y="14"/>
                  </a:lnTo>
                  <a:lnTo>
                    <a:pt x="13" y="14"/>
                  </a:lnTo>
                  <a:lnTo>
                    <a:pt x="14" y="14"/>
                  </a:lnTo>
                  <a:lnTo>
                    <a:pt x="16" y="15"/>
                  </a:lnTo>
                  <a:lnTo>
                    <a:pt x="17" y="15"/>
                  </a:lnTo>
                  <a:lnTo>
                    <a:pt x="19" y="17"/>
                  </a:lnTo>
                  <a:lnTo>
                    <a:pt x="20" y="17"/>
                  </a:lnTo>
                  <a:lnTo>
                    <a:pt x="21" y="19"/>
                  </a:lnTo>
                  <a:lnTo>
                    <a:pt x="23" y="19"/>
                  </a:lnTo>
                  <a:lnTo>
                    <a:pt x="24" y="21"/>
                  </a:lnTo>
                  <a:lnTo>
                    <a:pt x="26" y="22"/>
                  </a:lnTo>
                  <a:lnTo>
                    <a:pt x="27" y="22"/>
                  </a:lnTo>
                  <a:lnTo>
                    <a:pt x="29" y="24"/>
                  </a:lnTo>
                  <a:lnTo>
                    <a:pt x="30" y="26"/>
                  </a:lnTo>
                  <a:lnTo>
                    <a:pt x="31" y="27"/>
                  </a:lnTo>
                  <a:lnTo>
                    <a:pt x="33" y="29"/>
                  </a:lnTo>
                  <a:lnTo>
                    <a:pt x="33" y="31"/>
                  </a:lnTo>
                  <a:lnTo>
                    <a:pt x="34" y="31"/>
                  </a:lnTo>
                  <a:lnTo>
                    <a:pt x="34" y="33"/>
                  </a:lnTo>
                  <a:lnTo>
                    <a:pt x="36" y="33"/>
                  </a:lnTo>
                  <a:lnTo>
                    <a:pt x="43" y="29"/>
                  </a:lnTo>
                  <a:lnTo>
                    <a:pt x="41" y="27"/>
                  </a:lnTo>
                  <a:lnTo>
                    <a:pt x="41" y="26"/>
                  </a:lnTo>
                  <a:lnTo>
                    <a:pt x="40" y="26"/>
                  </a:lnTo>
                  <a:lnTo>
                    <a:pt x="40" y="24"/>
                  </a:lnTo>
                  <a:lnTo>
                    <a:pt x="39" y="22"/>
                  </a:lnTo>
                  <a:lnTo>
                    <a:pt x="37" y="21"/>
                  </a:lnTo>
                  <a:lnTo>
                    <a:pt x="37" y="19"/>
                  </a:lnTo>
                  <a:lnTo>
                    <a:pt x="36" y="19"/>
                  </a:lnTo>
                  <a:lnTo>
                    <a:pt x="34" y="17"/>
                  </a:lnTo>
                  <a:lnTo>
                    <a:pt x="33" y="15"/>
                  </a:lnTo>
                  <a:lnTo>
                    <a:pt x="31" y="14"/>
                  </a:lnTo>
                  <a:lnTo>
                    <a:pt x="30" y="12"/>
                  </a:lnTo>
                  <a:lnTo>
                    <a:pt x="29" y="12"/>
                  </a:lnTo>
                  <a:lnTo>
                    <a:pt x="27" y="10"/>
                  </a:lnTo>
                  <a:lnTo>
                    <a:pt x="26" y="10"/>
                  </a:lnTo>
                  <a:lnTo>
                    <a:pt x="26" y="8"/>
                  </a:lnTo>
                  <a:lnTo>
                    <a:pt x="24" y="8"/>
                  </a:lnTo>
                  <a:lnTo>
                    <a:pt x="23" y="8"/>
                  </a:lnTo>
                  <a:lnTo>
                    <a:pt x="21" y="7"/>
                  </a:lnTo>
                  <a:lnTo>
                    <a:pt x="20" y="7"/>
                  </a:lnTo>
                  <a:lnTo>
                    <a:pt x="17" y="5"/>
                  </a:lnTo>
                  <a:lnTo>
                    <a:pt x="14" y="3"/>
                  </a:lnTo>
                  <a:lnTo>
                    <a:pt x="13" y="3"/>
                  </a:lnTo>
                  <a:lnTo>
                    <a:pt x="11" y="3"/>
                  </a:lnTo>
                  <a:lnTo>
                    <a:pt x="10" y="2"/>
                  </a:lnTo>
                  <a:lnTo>
                    <a:pt x="8" y="2"/>
                  </a:lnTo>
                  <a:lnTo>
                    <a:pt x="7" y="2"/>
                  </a:lnTo>
                  <a:lnTo>
                    <a:pt x="6" y="2"/>
                  </a:lnTo>
                  <a:lnTo>
                    <a:pt x="4" y="0"/>
                  </a:lnTo>
                  <a:lnTo>
                    <a:pt x="3" y="0"/>
                  </a:lnTo>
                  <a:lnTo>
                    <a:pt x="1"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201" name="Freeform 152"/>
            <p:cNvSpPr>
              <a:spLocks/>
            </p:cNvSpPr>
            <p:nvPr/>
          </p:nvSpPr>
          <p:spPr bwMode="auto">
            <a:xfrm>
              <a:off x="448" y="759"/>
              <a:ext cx="30" cy="69"/>
            </a:xfrm>
            <a:custGeom>
              <a:avLst/>
              <a:gdLst>
                <a:gd name="T0" fmla="*/ 0 w 30"/>
                <a:gd name="T1" fmla="*/ 2 h 69"/>
                <a:gd name="T2" fmla="*/ 0 w 30"/>
                <a:gd name="T3" fmla="*/ 5 h 69"/>
                <a:gd name="T4" fmla="*/ 1 w 30"/>
                <a:gd name="T5" fmla="*/ 7 h 69"/>
                <a:gd name="T6" fmla="*/ 1 w 30"/>
                <a:gd name="T7" fmla="*/ 11 h 69"/>
                <a:gd name="T8" fmla="*/ 3 w 30"/>
                <a:gd name="T9" fmla="*/ 12 h 69"/>
                <a:gd name="T10" fmla="*/ 3 w 30"/>
                <a:gd name="T11" fmla="*/ 16 h 69"/>
                <a:gd name="T12" fmla="*/ 4 w 30"/>
                <a:gd name="T13" fmla="*/ 19 h 69"/>
                <a:gd name="T14" fmla="*/ 4 w 30"/>
                <a:gd name="T15" fmla="*/ 23 h 69"/>
                <a:gd name="T16" fmla="*/ 6 w 30"/>
                <a:gd name="T17" fmla="*/ 24 h 69"/>
                <a:gd name="T18" fmla="*/ 6 w 30"/>
                <a:gd name="T19" fmla="*/ 28 h 69"/>
                <a:gd name="T20" fmla="*/ 7 w 30"/>
                <a:gd name="T21" fmla="*/ 30 h 69"/>
                <a:gd name="T22" fmla="*/ 7 w 30"/>
                <a:gd name="T23" fmla="*/ 33 h 69"/>
                <a:gd name="T24" fmla="*/ 8 w 30"/>
                <a:gd name="T25" fmla="*/ 36 h 69"/>
                <a:gd name="T26" fmla="*/ 10 w 30"/>
                <a:gd name="T27" fmla="*/ 40 h 69"/>
                <a:gd name="T28" fmla="*/ 11 w 30"/>
                <a:gd name="T29" fmla="*/ 43 h 69"/>
                <a:gd name="T30" fmla="*/ 13 w 30"/>
                <a:gd name="T31" fmla="*/ 47 h 69"/>
                <a:gd name="T32" fmla="*/ 14 w 30"/>
                <a:gd name="T33" fmla="*/ 50 h 69"/>
                <a:gd name="T34" fmla="*/ 14 w 30"/>
                <a:gd name="T35" fmla="*/ 54 h 69"/>
                <a:gd name="T36" fmla="*/ 17 w 30"/>
                <a:gd name="T37" fmla="*/ 57 h 69"/>
                <a:gd name="T38" fmla="*/ 18 w 30"/>
                <a:gd name="T39" fmla="*/ 61 h 69"/>
                <a:gd name="T40" fmla="*/ 20 w 30"/>
                <a:gd name="T41" fmla="*/ 62 h 69"/>
                <a:gd name="T42" fmla="*/ 20 w 30"/>
                <a:gd name="T43" fmla="*/ 66 h 69"/>
                <a:gd name="T44" fmla="*/ 21 w 30"/>
                <a:gd name="T45" fmla="*/ 69 h 69"/>
                <a:gd name="T46" fmla="*/ 30 w 30"/>
                <a:gd name="T47" fmla="*/ 64 h 69"/>
                <a:gd name="T48" fmla="*/ 28 w 30"/>
                <a:gd name="T49" fmla="*/ 61 h 69"/>
                <a:gd name="T50" fmla="*/ 27 w 30"/>
                <a:gd name="T51" fmla="*/ 57 h 69"/>
                <a:gd name="T52" fmla="*/ 25 w 30"/>
                <a:gd name="T53" fmla="*/ 54 h 69"/>
                <a:gd name="T54" fmla="*/ 24 w 30"/>
                <a:gd name="T55" fmla="*/ 52 h 69"/>
                <a:gd name="T56" fmla="*/ 23 w 30"/>
                <a:gd name="T57" fmla="*/ 48 h 69"/>
                <a:gd name="T58" fmla="*/ 21 w 30"/>
                <a:gd name="T59" fmla="*/ 47 h 69"/>
                <a:gd name="T60" fmla="*/ 21 w 30"/>
                <a:gd name="T61" fmla="*/ 43 h 69"/>
                <a:gd name="T62" fmla="*/ 20 w 30"/>
                <a:gd name="T63" fmla="*/ 40 h 69"/>
                <a:gd name="T64" fmla="*/ 18 w 30"/>
                <a:gd name="T65" fmla="*/ 36 h 69"/>
                <a:gd name="T66" fmla="*/ 17 w 30"/>
                <a:gd name="T67" fmla="*/ 35 h 69"/>
                <a:gd name="T68" fmla="*/ 17 w 30"/>
                <a:gd name="T69" fmla="*/ 31 h 69"/>
                <a:gd name="T70" fmla="*/ 15 w 30"/>
                <a:gd name="T71" fmla="*/ 28 h 69"/>
                <a:gd name="T72" fmla="*/ 14 w 30"/>
                <a:gd name="T73" fmla="*/ 24 h 69"/>
                <a:gd name="T74" fmla="*/ 14 w 30"/>
                <a:gd name="T75" fmla="*/ 21 h 69"/>
                <a:gd name="T76" fmla="*/ 13 w 30"/>
                <a:gd name="T77" fmla="*/ 19 h 69"/>
                <a:gd name="T78" fmla="*/ 13 w 30"/>
                <a:gd name="T79" fmla="*/ 16 h 69"/>
                <a:gd name="T80" fmla="*/ 11 w 30"/>
                <a:gd name="T81" fmla="*/ 12 h 69"/>
                <a:gd name="T82" fmla="*/ 11 w 30"/>
                <a:gd name="T83" fmla="*/ 9 h 69"/>
                <a:gd name="T84" fmla="*/ 10 w 30"/>
                <a:gd name="T85" fmla="*/ 5 h 69"/>
                <a:gd name="T86" fmla="*/ 10 w 30"/>
                <a:gd name="T87"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69">
                  <a:moveTo>
                    <a:pt x="8" y="0"/>
                  </a:moveTo>
                  <a:lnTo>
                    <a:pt x="0" y="2"/>
                  </a:lnTo>
                  <a:lnTo>
                    <a:pt x="0" y="4"/>
                  </a:lnTo>
                  <a:lnTo>
                    <a:pt x="0" y="5"/>
                  </a:lnTo>
                  <a:lnTo>
                    <a:pt x="1" y="5"/>
                  </a:lnTo>
                  <a:lnTo>
                    <a:pt x="1" y="7"/>
                  </a:lnTo>
                  <a:lnTo>
                    <a:pt x="1" y="9"/>
                  </a:lnTo>
                  <a:lnTo>
                    <a:pt x="1" y="11"/>
                  </a:lnTo>
                  <a:lnTo>
                    <a:pt x="1" y="12"/>
                  </a:lnTo>
                  <a:lnTo>
                    <a:pt x="3" y="12"/>
                  </a:lnTo>
                  <a:lnTo>
                    <a:pt x="3" y="14"/>
                  </a:lnTo>
                  <a:lnTo>
                    <a:pt x="3" y="16"/>
                  </a:lnTo>
                  <a:lnTo>
                    <a:pt x="3" y="18"/>
                  </a:lnTo>
                  <a:lnTo>
                    <a:pt x="4" y="19"/>
                  </a:lnTo>
                  <a:lnTo>
                    <a:pt x="4" y="21"/>
                  </a:lnTo>
                  <a:lnTo>
                    <a:pt x="4" y="23"/>
                  </a:lnTo>
                  <a:lnTo>
                    <a:pt x="4" y="24"/>
                  </a:lnTo>
                  <a:lnTo>
                    <a:pt x="6" y="24"/>
                  </a:lnTo>
                  <a:lnTo>
                    <a:pt x="6" y="26"/>
                  </a:lnTo>
                  <a:lnTo>
                    <a:pt x="6" y="28"/>
                  </a:lnTo>
                  <a:lnTo>
                    <a:pt x="6" y="30"/>
                  </a:lnTo>
                  <a:lnTo>
                    <a:pt x="7" y="30"/>
                  </a:lnTo>
                  <a:lnTo>
                    <a:pt x="7" y="31"/>
                  </a:lnTo>
                  <a:lnTo>
                    <a:pt x="7" y="33"/>
                  </a:lnTo>
                  <a:lnTo>
                    <a:pt x="8" y="35"/>
                  </a:lnTo>
                  <a:lnTo>
                    <a:pt x="8" y="36"/>
                  </a:lnTo>
                  <a:lnTo>
                    <a:pt x="8" y="38"/>
                  </a:lnTo>
                  <a:lnTo>
                    <a:pt x="10" y="40"/>
                  </a:lnTo>
                  <a:lnTo>
                    <a:pt x="10" y="42"/>
                  </a:lnTo>
                  <a:lnTo>
                    <a:pt x="11" y="43"/>
                  </a:lnTo>
                  <a:lnTo>
                    <a:pt x="11" y="45"/>
                  </a:lnTo>
                  <a:lnTo>
                    <a:pt x="13" y="47"/>
                  </a:lnTo>
                  <a:lnTo>
                    <a:pt x="13" y="48"/>
                  </a:lnTo>
                  <a:lnTo>
                    <a:pt x="14" y="50"/>
                  </a:lnTo>
                  <a:lnTo>
                    <a:pt x="14" y="52"/>
                  </a:lnTo>
                  <a:lnTo>
                    <a:pt x="14" y="54"/>
                  </a:lnTo>
                  <a:lnTo>
                    <a:pt x="15" y="55"/>
                  </a:lnTo>
                  <a:lnTo>
                    <a:pt x="17" y="57"/>
                  </a:lnTo>
                  <a:lnTo>
                    <a:pt x="17" y="59"/>
                  </a:lnTo>
                  <a:lnTo>
                    <a:pt x="18" y="61"/>
                  </a:lnTo>
                  <a:lnTo>
                    <a:pt x="18" y="62"/>
                  </a:lnTo>
                  <a:lnTo>
                    <a:pt x="20" y="62"/>
                  </a:lnTo>
                  <a:lnTo>
                    <a:pt x="20" y="64"/>
                  </a:lnTo>
                  <a:lnTo>
                    <a:pt x="20" y="66"/>
                  </a:lnTo>
                  <a:lnTo>
                    <a:pt x="21" y="67"/>
                  </a:lnTo>
                  <a:lnTo>
                    <a:pt x="21" y="69"/>
                  </a:lnTo>
                  <a:lnTo>
                    <a:pt x="23" y="69"/>
                  </a:lnTo>
                  <a:lnTo>
                    <a:pt x="30" y="64"/>
                  </a:lnTo>
                  <a:lnTo>
                    <a:pt x="28" y="62"/>
                  </a:lnTo>
                  <a:lnTo>
                    <a:pt x="28" y="61"/>
                  </a:lnTo>
                  <a:lnTo>
                    <a:pt x="27" y="59"/>
                  </a:lnTo>
                  <a:lnTo>
                    <a:pt x="27" y="57"/>
                  </a:lnTo>
                  <a:lnTo>
                    <a:pt x="25" y="55"/>
                  </a:lnTo>
                  <a:lnTo>
                    <a:pt x="25" y="54"/>
                  </a:lnTo>
                  <a:lnTo>
                    <a:pt x="24" y="54"/>
                  </a:lnTo>
                  <a:lnTo>
                    <a:pt x="24" y="52"/>
                  </a:lnTo>
                  <a:lnTo>
                    <a:pt x="23" y="50"/>
                  </a:lnTo>
                  <a:lnTo>
                    <a:pt x="23" y="48"/>
                  </a:lnTo>
                  <a:lnTo>
                    <a:pt x="23" y="47"/>
                  </a:lnTo>
                  <a:lnTo>
                    <a:pt x="21" y="47"/>
                  </a:lnTo>
                  <a:lnTo>
                    <a:pt x="21" y="45"/>
                  </a:lnTo>
                  <a:lnTo>
                    <a:pt x="21" y="43"/>
                  </a:lnTo>
                  <a:lnTo>
                    <a:pt x="20" y="42"/>
                  </a:lnTo>
                  <a:lnTo>
                    <a:pt x="20" y="40"/>
                  </a:lnTo>
                  <a:lnTo>
                    <a:pt x="18" y="38"/>
                  </a:lnTo>
                  <a:lnTo>
                    <a:pt x="18" y="36"/>
                  </a:lnTo>
                  <a:lnTo>
                    <a:pt x="18" y="35"/>
                  </a:lnTo>
                  <a:lnTo>
                    <a:pt x="17" y="35"/>
                  </a:lnTo>
                  <a:lnTo>
                    <a:pt x="17" y="33"/>
                  </a:lnTo>
                  <a:lnTo>
                    <a:pt x="17" y="31"/>
                  </a:lnTo>
                  <a:lnTo>
                    <a:pt x="15" y="30"/>
                  </a:lnTo>
                  <a:lnTo>
                    <a:pt x="15" y="28"/>
                  </a:lnTo>
                  <a:lnTo>
                    <a:pt x="14" y="26"/>
                  </a:lnTo>
                  <a:lnTo>
                    <a:pt x="14" y="24"/>
                  </a:lnTo>
                  <a:lnTo>
                    <a:pt x="14" y="23"/>
                  </a:lnTo>
                  <a:lnTo>
                    <a:pt x="14" y="21"/>
                  </a:lnTo>
                  <a:lnTo>
                    <a:pt x="13" y="21"/>
                  </a:lnTo>
                  <a:lnTo>
                    <a:pt x="13" y="19"/>
                  </a:lnTo>
                  <a:lnTo>
                    <a:pt x="13" y="18"/>
                  </a:lnTo>
                  <a:lnTo>
                    <a:pt x="13" y="16"/>
                  </a:lnTo>
                  <a:lnTo>
                    <a:pt x="11" y="14"/>
                  </a:lnTo>
                  <a:lnTo>
                    <a:pt x="11" y="12"/>
                  </a:lnTo>
                  <a:lnTo>
                    <a:pt x="11" y="11"/>
                  </a:lnTo>
                  <a:lnTo>
                    <a:pt x="11" y="9"/>
                  </a:lnTo>
                  <a:lnTo>
                    <a:pt x="10" y="7"/>
                  </a:lnTo>
                  <a:lnTo>
                    <a:pt x="10" y="5"/>
                  </a:lnTo>
                  <a:lnTo>
                    <a:pt x="10" y="4"/>
                  </a:lnTo>
                  <a:lnTo>
                    <a:pt x="10" y="2"/>
                  </a:lnTo>
                  <a:lnTo>
                    <a:pt x="8"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202" name="Freeform 153"/>
            <p:cNvSpPr>
              <a:spLocks/>
            </p:cNvSpPr>
            <p:nvPr/>
          </p:nvSpPr>
          <p:spPr bwMode="auto">
            <a:xfrm>
              <a:off x="544" y="775"/>
              <a:ext cx="18" cy="43"/>
            </a:xfrm>
            <a:custGeom>
              <a:avLst/>
              <a:gdLst>
                <a:gd name="T0" fmla="*/ 10 w 18"/>
                <a:gd name="T1" fmla="*/ 0 h 43"/>
                <a:gd name="T2" fmla="*/ 10 w 18"/>
                <a:gd name="T3" fmla="*/ 2 h 43"/>
                <a:gd name="T4" fmla="*/ 8 w 18"/>
                <a:gd name="T5" fmla="*/ 3 h 43"/>
                <a:gd name="T6" fmla="*/ 8 w 18"/>
                <a:gd name="T7" fmla="*/ 5 h 43"/>
                <a:gd name="T8" fmla="*/ 8 w 18"/>
                <a:gd name="T9" fmla="*/ 7 h 43"/>
                <a:gd name="T10" fmla="*/ 8 w 18"/>
                <a:gd name="T11" fmla="*/ 8 h 43"/>
                <a:gd name="T12" fmla="*/ 8 w 18"/>
                <a:gd name="T13" fmla="*/ 10 h 43"/>
                <a:gd name="T14" fmla="*/ 8 w 18"/>
                <a:gd name="T15" fmla="*/ 12 h 43"/>
                <a:gd name="T16" fmla="*/ 8 w 18"/>
                <a:gd name="T17" fmla="*/ 14 h 43"/>
                <a:gd name="T18" fmla="*/ 7 w 18"/>
                <a:gd name="T19" fmla="*/ 15 h 43"/>
                <a:gd name="T20" fmla="*/ 7 w 18"/>
                <a:gd name="T21" fmla="*/ 17 h 43"/>
                <a:gd name="T22" fmla="*/ 7 w 18"/>
                <a:gd name="T23" fmla="*/ 19 h 43"/>
                <a:gd name="T24" fmla="*/ 7 w 18"/>
                <a:gd name="T25" fmla="*/ 20 h 43"/>
                <a:gd name="T26" fmla="*/ 5 w 18"/>
                <a:gd name="T27" fmla="*/ 20 h 43"/>
                <a:gd name="T28" fmla="*/ 5 w 18"/>
                <a:gd name="T29" fmla="*/ 22 h 43"/>
                <a:gd name="T30" fmla="*/ 5 w 18"/>
                <a:gd name="T31" fmla="*/ 24 h 43"/>
                <a:gd name="T32" fmla="*/ 5 w 18"/>
                <a:gd name="T33" fmla="*/ 25 h 43"/>
                <a:gd name="T34" fmla="*/ 4 w 18"/>
                <a:gd name="T35" fmla="*/ 25 h 43"/>
                <a:gd name="T36" fmla="*/ 4 w 18"/>
                <a:gd name="T37" fmla="*/ 27 h 43"/>
                <a:gd name="T38" fmla="*/ 4 w 18"/>
                <a:gd name="T39" fmla="*/ 29 h 43"/>
                <a:gd name="T40" fmla="*/ 3 w 18"/>
                <a:gd name="T41" fmla="*/ 29 h 43"/>
                <a:gd name="T42" fmla="*/ 3 w 18"/>
                <a:gd name="T43" fmla="*/ 31 h 43"/>
                <a:gd name="T44" fmla="*/ 3 w 18"/>
                <a:gd name="T45" fmla="*/ 32 h 43"/>
                <a:gd name="T46" fmla="*/ 1 w 18"/>
                <a:gd name="T47" fmla="*/ 32 h 43"/>
                <a:gd name="T48" fmla="*/ 1 w 18"/>
                <a:gd name="T49" fmla="*/ 34 h 43"/>
                <a:gd name="T50" fmla="*/ 0 w 18"/>
                <a:gd name="T51" fmla="*/ 34 h 43"/>
                <a:gd name="T52" fmla="*/ 5 w 18"/>
                <a:gd name="T53" fmla="*/ 43 h 43"/>
                <a:gd name="T54" fmla="*/ 7 w 18"/>
                <a:gd name="T55" fmla="*/ 41 h 43"/>
                <a:gd name="T56" fmla="*/ 8 w 18"/>
                <a:gd name="T57" fmla="*/ 39 h 43"/>
                <a:gd name="T58" fmla="*/ 10 w 18"/>
                <a:gd name="T59" fmla="*/ 37 h 43"/>
                <a:gd name="T60" fmla="*/ 10 w 18"/>
                <a:gd name="T61" fmla="*/ 36 h 43"/>
                <a:gd name="T62" fmla="*/ 11 w 18"/>
                <a:gd name="T63" fmla="*/ 34 h 43"/>
                <a:gd name="T64" fmla="*/ 11 w 18"/>
                <a:gd name="T65" fmla="*/ 32 h 43"/>
                <a:gd name="T66" fmla="*/ 12 w 18"/>
                <a:gd name="T67" fmla="*/ 31 h 43"/>
                <a:gd name="T68" fmla="*/ 12 w 18"/>
                <a:gd name="T69" fmla="*/ 29 h 43"/>
                <a:gd name="T70" fmla="*/ 12 w 18"/>
                <a:gd name="T71" fmla="*/ 27 h 43"/>
                <a:gd name="T72" fmla="*/ 14 w 18"/>
                <a:gd name="T73" fmla="*/ 25 h 43"/>
                <a:gd name="T74" fmla="*/ 14 w 18"/>
                <a:gd name="T75" fmla="*/ 24 h 43"/>
                <a:gd name="T76" fmla="*/ 15 w 18"/>
                <a:gd name="T77" fmla="*/ 22 h 43"/>
                <a:gd name="T78" fmla="*/ 15 w 18"/>
                <a:gd name="T79" fmla="*/ 20 h 43"/>
                <a:gd name="T80" fmla="*/ 15 w 18"/>
                <a:gd name="T81" fmla="*/ 19 h 43"/>
                <a:gd name="T82" fmla="*/ 15 w 18"/>
                <a:gd name="T83" fmla="*/ 17 h 43"/>
                <a:gd name="T84" fmla="*/ 17 w 18"/>
                <a:gd name="T85" fmla="*/ 15 h 43"/>
                <a:gd name="T86" fmla="*/ 17 w 18"/>
                <a:gd name="T87" fmla="*/ 14 h 43"/>
                <a:gd name="T88" fmla="*/ 17 w 18"/>
                <a:gd name="T89" fmla="*/ 12 h 43"/>
                <a:gd name="T90" fmla="*/ 17 w 18"/>
                <a:gd name="T91" fmla="*/ 10 h 43"/>
                <a:gd name="T92" fmla="*/ 17 w 18"/>
                <a:gd name="T93" fmla="*/ 8 h 43"/>
                <a:gd name="T94" fmla="*/ 17 w 18"/>
                <a:gd name="T95" fmla="*/ 7 h 43"/>
                <a:gd name="T96" fmla="*/ 17 w 18"/>
                <a:gd name="T97" fmla="*/ 5 h 43"/>
                <a:gd name="T98" fmla="*/ 17 w 18"/>
                <a:gd name="T99" fmla="*/ 3 h 43"/>
                <a:gd name="T100" fmla="*/ 17 w 18"/>
                <a:gd name="T101" fmla="*/ 2 h 43"/>
                <a:gd name="T102" fmla="*/ 18 w 18"/>
                <a:gd name="T103" fmla="*/ 0 h 43"/>
                <a:gd name="T104" fmla="*/ 10 w 18"/>
                <a:gd name="T10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43">
                  <a:moveTo>
                    <a:pt x="10" y="0"/>
                  </a:moveTo>
                  <a:lnTo>
                    <a:pt x="10" y="2"/>
                  </a:lnTo>
                  <a:lnTo>
                    <a:pt x="8" y="3"/>
                  </a:lnTo>
                  <a:lnTo>
                    <a:pt x="8" y="5"/>
                  </a:lnTo>
                  <a:lnTo>
                    <a:pt x="8" y="7"/>
                  </a:lnTo>
                  <a:lnTo>
                    <a:pt x="8" y="8"/>
                  </a:lnTo>
                  <a:lnTo>
                    <a:pt x="8" y="10"/>
                  </a:lnTo>
                  <a:lnTo>
                    <a:pt x="8" y="12"/>
                  </a:lnTo>
                  <a:lnTo>
                    <a:pt x="8" y="14"/>
                  </a:lnTo>
                  <a:lnTo>
                    <a:pt x="7" y="15"/>
                  </a:lnTo>
                  <a:lnTo>
                    <a:pt x="7" y="17"/>
                  </a:lnTo>
                  <a:lnTo>
                    <a:pt x="7" y="19"/>
                  </a:lnTo>
                  <a:lnTo>
                    <a:pt x="7" y="20"/>
                  </a:lnTo>
                  <a:lnTo>
                    <a:pt x="5" y="20"/>
                  </a:lnTo>
                  <a:lnTo>
                    <a:pt x="5" y="22"/>
                  </a:lnTo>
                  <a:lnTo>
                    <a:pt x="5" y="24"/>
                  </a:lnTo>
                  <a:lnTo>
                    <a:pt x="5" y="25"/>
                  </a:lnTo>
                  <a:lnTo>
                    <a:pt x="4" y="25"/>
                  </a:lnTo>
                  <a:lnTo>
                    <a:pt x="4" y="27"/>
                  </a:lnTo>
                  <a:lnTo>
                    <a:pt x="4" y="29"/>
                  </a:lnTo>
                  <a:lnTo>
                    <a:pt x="3" y="29"/>
                  </a:lnTo>
                  <a:lnTo>
                    <a:pt x="3" y="31"/>
                  </a:lnTo>
                  <a:lnTo>
                    <a:pt x="3" y="32"/>
                  </a:lnTo>
                  <a:lnTo>
                    <a:pt x="1" y="32"/>
                  </a:lnTo>
                  <a:lnTo>
                    <a:pt x="1" y="34"/>
                  </a:lnTo>
                  <a:lnTo>
                    <a:pt x="0" y="34"/>
                  </a:lnTo>
                  <a:lnTo>
                    <a:pt x="5" y="43"/>
                  </a:lnTo>
                  <a:lnTo>
                    <a:pt x="7" y="41"/>
                  </a:lnTo>
                  <a:lnTo>
                    <a:pt x="8" y="39"/>
                  </a:lnTo>
                  <a:lnTo>
                    <a:pt x="10" y="37"/>
                  </a:lnTo>
                  <a:lnTo>
                    <a:pt x="10" y="36"/>
                  </a:lnTo>
                  <a:lnTo>
                    <a:pt x="11" y="34"/>
                  </a:lnTo>
                  <a:lnTo>
                    <a:pt x="11" y="32"/>
                  </a:lnTo>
                  <a:lnTo>
                    <a:pt x="12" y="31"/>
                  </a:lnTo>
                  <a:lnTo>
                    <a:pt x="12" y="29"/>
                  </a:lnTo>
                  <a:lnTo>
                    <a:pt x="12" y="27"/>
                  </a:lnTo>
                  <a:lnTo>
                    <a:pt x="14" y="25"/>
                  </a:lnTo>
                  <a:lnTo>
                    <a:pt x="14" y="24"/>
                  </a:lnTo>
                  <a:lnTo>
                    <a:pt x="15" y="22"/>
                  </a:lnTo>
                  <a:lnTo>
                    <a:pt x="15" y="20"/>
                  </a:lnTo>
                  <a:lnTo>
                    <a:pt x="15" y="19"/>
                  </a:lnTo>
                  <a:lnTo>
                    <a:pt x="15" y="17"/>
                  </a:lnTo>
                  <a:lnTo>
                    <a:pt x="17" y="15"/>
                  </a:lnTo>
                  <a:lnTo>
                    <a:pt x="17" y="14"/>
                  </a:lnTo>
                  <a:lnTo>
                    <a:pt x="17" y="12"/>
                  </a:lnTo>
                  <a:lnTo>
                    <a:pt x="17" y="10"/>
                  </a:lnTo>
                  <a:lnTo>
                    <a:pt x="17" y="8"/>
                  </a:lnTo>
                  <a:lnTo>
                    <a:pt x="17" y="7"/>
                  </a:lnTo>
                  <a:lnTo>
                    <a:pt x="17" y="5"/>
                  </a:lnTo>
                  <a:lnTo>
                    <a:pt x="17" y="3"/>
                  </a:lnTo>
                  <a:lnTo>
                    <a:pt x="17" y="2"/>
                  </a:lnTo>
                  <a:lnTo>
                    <a:pt x="18" y="0"/>
                  </a:lnTo>
                  <a:lnTo>
                    <a:pt x="10" y="0"/>
                  </a:lnTo>
                  <a:close/>
                </a:path>
              </a:pathLst>
            </a:custGeom>
            <a:solidFill>
              <a:srgbClr val="F8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568" name="Flèche droite à entaille 567"/>
          <p:cNvSpPr>
            <a:spLocks noChangeArrowheads="1"/>
          </p:cNvSpPr>
          <p:nvPr/>
        </p:nvSpPr>
        <p:spPr bwMode="auto">
          <a:xfrm rot="16032268" flipH="1">
            <a:off x="1658957" y="3542020"/>
            <a:ext cx="756138" cy="548833"/>
          </a:xfrm>
          <a:prstGeom prst="notchedRightArrow">
            <a:avLst>
              <a:gd name="adj1" fmla="val 50000"/>
              <a:gd name="adj2" fmla="val 47739"/>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662" i="0">
              <a:solidFill>
                <a:prstClr val="white"/>
              </a:solidFill>
              <a:latin typeface="Arial"/>
              <a:cs typeface="+mn-cs"/>
            </a:endParaRPr>
          </a:p>
        </p:txBody>
      </p:sp>
      <p:pic>
        <p:nvPicPr>
          <p:cNvPr id="56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6410" r="3317"/>
          <a:stretch>
            <a:fillRect/>
          </a:stretch>
        </p:blipFill>
        <p:spPr bwMode="auto">
          <a:xfrm>
            <a:off x="5270070" y="1684932"/>
            <a:ext cx="4213224" cy="3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867" y="836861"/>
            <a:ext cx="3046857" cy="71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 name="Groupe 514"/>
          <p:cNvGrpSpPr/>
          <p:nvPr/>
        </p:nvGrpSpPr>
        <p:grpSpPr>
          <a:xfrm>
            <a:off x="1201309" y="5737938"/>
            <a:ext cx="7989988" cy="656590"/>
            <a:chOff x="1201309" y="5737938"/>
            <a:chExt cx="7989988" cy="656590"/>
          </a:xfrm>
        </p:grpSpPr>
        <p:sp>
          <p:nvSpPr>
            <p:cNvPr id="21" name="Rectangle à coins arrondis 20"/>
            <p:cNvSpPr/>
            <p:nvPr/>
          </p:nvSpPr>
          <p:spPr>
            <a:xfrm>
              <a:off x="1201309" y="5754395"/>
              <a:ext cx="7989988" cy="56405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512" name="ZoneTexte 511"/>
            <p:cNvSpPr txBox="1"/>
            <p:nvPr/>
          </p:nvSpPr>
          <p:spPr>
            <a:xfrm>
              <a:off x="6804136" y="5737938"/>
              <a:ext cx="2303307" cy="656590"/>
            </a:xfrm>
            <a:prstGeom prst="rect">
              <a:avLst/>
            </a:prstGeom>
            <a:noFill/>
          </p:spPr>
          <p:txBody>
            <a:bodyPr wrap="square" rtlCol="0">
              <a:spAutoFit/>
            </a:bodyPr>
            <a:lstStyle/>
            <a:p>
              <a:pPr algn="ctr">
                <a:lnSpc>
                  <a:spcPts val="2200"/>
                </a:lnSpc>
              </a:pPr>
              <a:r>
                <a:rPr lang="fr-FR" sz="2400" dirty="0" smtClean="0">
                  <a:solidFill>
                    <a:schemeClr val="bg1"/>
                  </a:solidFill>
                </a:rPr>
                <a:t>Larges  </a:t>
              </a:r>
            </a:p>
            <a:p>
              <a:pPr algn="ctr">
                <a:lnSpc>
                  <a:spcPts val="2200"/>
                </a:lnSpc>
              </a:pPr>
              <a:r>
                <a:rPr lang="fr-FR" sz="2400" dirty="0" smtClean="0">
                  <a:solidFill>
                    <a:schemeClr val="bg1"/>
                  </a:solidFill>
                </a:rPr>
                <a:t>variations</a:t>
              </a:r>
              <a:endParaRPr lang="fr-FR" sz="2400" dirty="0">
                <a:solidFill>
                  <a:schemeClr val="bg1"/>
                </a:solidFill>
              </a:endParaRPr>
            </a:p>
          </p:txBody>
        </p:sp>
        <p:sp>
          <p:nvSpPr>
            <p:cNvPr id="167" name="ZoneTexte 166"/>
            <p:cNvSpPr txBox="1"/>
            <p:nvPr/>
          </p:nvSpPr>
          <p:spPr>
            <a:xfrm>
              <a:off x="3992841" y="5737938"/>
              <a:ext cx="2303307" cy="656590"/>
            </a:xfrm>
            <a:prstGeom prst="rect">
              <a:avLst/>
            </a:prstGeom>
            <a:noFill/>
          </p:spPr>
          <p:txBody>
            <a:bodyPr wrap="square" rtlCol="0">
              <a:spAutoFit/>
            </a:bodyPr>
            <a:lstStyle/>
            <a:p>
              <a:pPr>
                <a:lnSpc>
                  <a:spcPts val="2200"/>
                </a:lnSpc>
              </a:pPr>
              <a:r>
                <a:rPr lang="fr-FR" sz="2400" dirty="0" smtClean="0">
                  <a:solidFill>
                    <a:schemeClr val="bg1"/>
                  </a:solidFill>
                </a:rPr>
                <a:t>Comment lisser ces fluctuations </a:t>
              </a:r>
              <a:endParaRPr lang="fr-FR" sz="2400" dirty="0">
                <a:solidFill>
                  <a:schemeClr val="bg1"/>
                </a:solidFill>
              </a:endParaRPr>
            </a:p>
          </p:txBody>
        </p:sp>
        <p:sp>
          <p:nvSpPr>
            <p:cNvPr id="513" name="ZoneTexte 512"/>
            <p:cNvSpPr txBox="1"/>
            <p:nvPr/>
          </p:nvSpPr>
          <p:spPr>
            <a:xfrm>
              <a:off x="1377858" y="5737938"/>
              <a:ext cx="1241045" cy="461665"/>
            </a:xfrm>
            <a:prstGeom prst="rect">
              <a:avLst/>
            </a:prstGeom>
            <a:noFill/>
          </p:spPr>
          <p:txBody>
            <a:bodyPr wrap="none" rtlCol="0">
              <a:spAutoFit/>
            </a:bodyPr>
            <a:lstStyle/>
            <a:p>
              <a:r>
                <a:rPr lang="fr-FR" sz="2400" dirty="0" smtClean="0">
                  <a:solidFill>
                    <a:schemeClr val="bg1"/>
                  </a:solidFill>
                </a:rPr>
                <a:t>Stockage</a:t>
              </a:r>
              <a:endParaRPr lang="fr-FR" sz="2400" dirty="0">
                <a:solidFill>
                  <a:schemeClr val="bg1"/>
                </a:solidFill>
              </a:endParaRPr>
            </a:p>
          </p:txBody>
        </p:sp>
        <p:sp>
          <p:nvSpPr>
            <p:cNvPr id="514" name="Flèche droite 513"/>
            <p:cNvSpPr/>
            <p:nvPr/>
          </p:nvSpPr>
          <p:spPr>
            <a:xfrm flipH="1">
              <a:off x="3055037" y="5810621"/>
              <a:ext cx="667595" cy="37868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Flèche droite 169"/>
            <p:cNvSpPr/>
            <p:nvPr/>
          </p:nvSpPr>
          <p:spPr>
            <a:xfrm flipH="1">
              <a:off x="6386484" y="5810621"/>
              <a:ext cx="667595" cy="37868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409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624032" y="54490"/>
            <a:ext cx="923201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1" u="none" strike="noStrike" kern="1200" cap="none" spc="0" normalizeH="0" baseline="0" noProof="0" dirty="0" smtClean="0">
                <a:ln>
                  <a:noFill/>
                </a:ln>
                <a:solidFill>
                  <a:schemeClr val="bg1"/>
                </a:solidFill>
                <a:effectLst/>
                <a:uLnTx/>
                <a:uFillTx/>
                <a:latin typeface="Arial Narrow" pitchFamily="34" charset="0"/>
                <a:ea typeface="+mn-ea"/>
                <a:cs typeface="Arial" pitchFamily="34" charset="0"/>
              </a:rPr>
              <a:t>S</a:t>
            </a:r>
            <a:r>
              <a:rPr kumimoji="0" lang="fr-FR" sz="3200" b="0" i="1" u="none" strike="noStrike" kern="1200" cap="none" spc="0" normalizeH="0" baseline="0" noProof="0" dirty="0" smtClean="0">
                <a:ln>
                  <a:noFill/>
                </a:ln>
                <a:solidFill>
                  <a:schemeClr val="bg1"/>
                </a:solidFill>
                <a:effectLst/>
                <a:uLnTx/>
                <a:uFillTx/>
                <a:latin typeface="Arial Narrow" pitchFamily="34" charset="0"/>
                <a:ea typeface="+mn-ea"/>
                <a:cs typeface="Arial" pitchFamily="34" charset="0"/>
              </a:rPr>
              <a:t>tockage des énergies renouvelables: Stockage hydraulique</a:t>
            </a:r>
            <a:endParaRPr kumimoji="0" lang="fr-FR" sz="3200" b="0" i="1" u="none" strike="noStrike" kern="1200" cap="none" spc="0" normalizeH="0" baseline="0" noProof="0" dirty="0">
              <a:ln>
                <a:noFill/>
              </a:ln>
              <a:solidFill>
                <a:schemeClr val="bg1"/>
              </a:solidFill>
              <a:effectLst/>
              <a:uLnTx/>
              <a:uFillTx/>
              <a:latin typeface="Arial Narrow" pitchFamily="34" charset="0"/>
              <a:ea typeface="+mn-ea"/>
              <a:cs typeface="Arial" pitchFamily="34" charset="0"/>
            </a:endParaRPr>
          </a:p>
        </p:txBody>
      </p:sp>
      <p:sp>
        <p:nvSpPr>
          <p:cNvPr id="10" name="ZoneTexte 9"/>
          <p:cNvSpPr txBox="1"/>
          <p:nvPr/>
        </p:nvSpPr>
        <p:spPr>
          <a:xfrm>
            <a:off x="0" y="1679075"/>
            <a:ext cx="4134465"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Meilleur moyen de stocker de l’énergie</a:t>
            </a:r>
            <a:endParaRPr kumimoji="0" lang="fr-FR" sz="22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nvGrpSpPr>
          <p:cNvPr id="5" name="Groupe 4"/>
          <p:cNvGrpSpPr/>
          <p:nvPr/>
        </p:nvGrpSpPr>
        <p:grpSpPr>
          <a:xfrm>
            <a:off x="3362938" y="773739"/>
            <a:ext cx="6584411" cy="6029087"/>
            <a:chOff x="3362938" y="773739"/>
            <a:chExt cx="6584411" cy="6029087"/>
          </a:xfrm>
        </p:grpSpPr>
        <p:sp>
          <p:nvSpPr>
            <p:cNvPr id="3" name="Rectangle 2"/>
            <p:cNvSpPr/>
            <p:nvPr/>
          </p:nvSpPr>
          <p:spPr>
            <a:xfrm>
              <a:off x="5640405" y="6430465"/>
              <a:ext cx="4073506" cy="3468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2" name="ZoneTexte 1"/>
            <p:cNvSpPr txBox="1"/>
            <p:nvPr/>
          </p:nvSpPr>
          <p:spPr>
            <a:xfrm>
              <a:off x="5715491" y="6341161"/>
              <a:ext cx="383149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Sites géographiques sont limités</a:t>
              </a:r>
              <a:endParaRPr kumimoji="0" lang="fr-FR" sz="24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pic>
          <p:nvPicPr>
            <p:cNvPr id="7271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350" y="1239288"/>
              <a:ext cx="5208561" cy="530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èche courbée vers le bas 10"/>
            <p:cNvSpPr/>
            <p:nvPr/>
          </p:nvSpPr>
          <p:spPr>
            <a:xfrm rot="19761582">
              <a:off x="3362938" y="1020718"/>
              <a:ext cx="1404257" cy="448090"/>
            </a:xfrm>
            <a:prstGeom prst="curved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black"/>
                </a:solidFill>
                <a:effectLst/>
                <a:uLnTx/>
                <a:uFillTx/>
                <a:latin typeface="Arial"/>
                <a:ea typeface="+mn-ea"/>
                <a:cs typeface="+mn-cs"/>
              </a:endParaRPr>
            </a:p>
          </p:txBody>
        </p:sp>
        <p:sp>
          <p:nvSpPr>
            <p:cNvPr id="20" name="ZoneTexte 19"/>
            <p:cNvSpPr txBox="1"/>
            <p:nvPr/>
          </p:nvSpPr>
          <p:spPr>
            <a:xfrm>
              <a:off x="5506710" y="5460634"/>
              <a:ext cx="4440639"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Estimé: </a:t>
              </a:r>
              <a:r>
                <a:rPr kumimoji="0" lang="fr-FR" sz="2000" b="0" i="1" u="none" strike="noStrike" kern="1200" cap="none" spc="0" normalizeH="0" baseline="0" noProof="0" dirty="0" smtClean="0">
                  <a:ln>
                    <a:noFill/>
                  </a:ln>
                  <a:solidFill>
                    <a:prstClr val="black"/>
                  </a:solidFill>
                  <a:effectLst/>
                  <a:uLnTx/>
                  <a:uFillTx/>
                  <a:latin typeface="Arial Narrow"/>
                  <a:ea typeface="+mn-ea"/>
                  <a:cs typeface="Arial" pitchFamily="34" charset="0"/>
                </a:rPr>
                <a:t>$</a:t>
              </a: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1300 par kW de puissance installée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t>
              </a: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sym typeface="Wingdings" panose="05000000000000000000" pitchFamily="2" charset="2"/>
                </a:rPr>
                <a:t>7  </a:t>
              </a:r>
              <a:r>
                <a:rPr kumimoji="0" lang="fr-FR" sz="2000" b="0" i="1" u="none" strike="noStrike" kern="1200" cap="none" spc="0" normalizeH="0" baseline="0" noProof="0" dirty="0" smtClean="0">
                  <a:ln>
                    <a:noFill/>
                  </a:ln>
                  <a:solidFill>
                    <a:prstClr val="black"/>
                  </a:solidFill>
                  <a:effectLst/>
                  <a:uLnTx/>
                  <a:uFillTx/>
                  <a:latin typeface="Arial Narrow"/>
                  <a:ea typeface="+mn-ea"/>
                  <a:cs typeface="Arial" pitchFamily="34" charset="0"/>
                </a:rPr>
                <a:t>US cents  </a:t>
              </a: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/kWh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endParaRPr>
            </a:p>
          </p:txBody>
        </p:sp>
        <p:sp>
          <p:nvSpPr>
            <p:cNvPr id="12" name="ZoneTexte 11"/>
            <p:cNvSpPr txBox="1"/>
            <p:nvPr/>
          </p:nvSpPr>
          <p:spPr>
            <a:xfrm>
              <a:off x="4628749" y="773739"/>
              <a:ext cx="51600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Le projet hydroélectrique solaire de </a:t>
              </a:r>
              <a:r>
                <a:rPr kumimoji="0" lang="fr-FR" sz="2400" b="0" i="1" u="none" strike="noStrike" kern="1200" cap="none" spc="0" normalizeH="0" baseline="0" noProof="0" dirty="0" err="1" smtClean="0">
                  <a:ln>
                    <a:noFill/>
                  </a:ln>
                  <a:solidFill>
                    <a:prstClr val="black"/>
                  </a:solidFill>
                  <a:effectLst/>
                  <a:uLnTx/>
                  <a:uFillTx/>
                  <a:latin typeface="Arial Narrow" pitchFamily="34" charset="0"/>
                  <a:ea typeface="+mn-ea"/>
                  <a:cs typeface="Arial" pitchFamily="34" charset="0"/>
                </a:rPr>
                <a:t>Valhalla</a:t>
              </a:r>
              <a:r>
                <a:rPr kumimoji="0" lang="fr-FR" sz="24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t>
              </a:r>
              <a:endParaRPr kumimoji="0" lang="fr-FR" sz="24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sp>
          <p:nvSpPr>
            <p:cNvPr id="13" name="ZoneTexte 12"/>
            <p:cNvSpPr txBox="1"/>
            <p:nvPr/>
          </p:nvSpPr>
          <p:spPr>
            <a:xfrm>
              <a:off x="7109630" y="1405394"/>
              <a:ext cx="164660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1" u="none" strike="noStrike" kern="1200" cap="none" spc="0" normalizeH="0" baseline="0" noProof="0" dirty="0" smtClean="0">
                  <a:ln>
                    <a:noFill/>
                  </a:ln>
                  <a:solidFill>
                    <a:srgbClr val="FFFF00"/>
                  </a:solidFill>
                  <a:effectLst/>
                  <a:uLnTx/>
                  <a:uFillTx/>
                  <a:latin typeface="Arial Narrow" pitchFamily="34" charset="0"/>
                  <a:ea typeface="+mn-ea"/>
                  <a:cs typeface="Arial" pitchFamily="34" charset="0"/>
                </a:rPr>
                <a:t>600 MW </a:t>
              </a:r>
              <a:r>
                <a:rPr kumimoji="0" lang="fr-FR" sz="1600" b="0" i="1" u="none" strike="noStrike" kern="1200" cap="none" spc="0" normalizeH="0" baseline="0" noProof="0" dirty="0" err="1" smtClean="0">
                  <a:ln>
                    <a:noFill/>
                  </a:ln>
                  <a:solidFill>
                    <a:srgbClr val="FFFF00"/>
                  </a:solidFill>
                  <a:effectLst/>
                  <a:uLnTx/>
                  <a:uFillTx/>
                  <a:latin typeface="Arial Narrow" pitchFamily="34" charset="0"/>
                  <a:ea typeface="+mn-ea"/>
                  <a:cs typeface="Arial" pitchFamily="34" charset="0"/>
                </a:rPr>
                <a:t>solar</a:t>
              </a:r>
              <a:r>
                <a:rPr kumimoji="0" lang="fr-FR" sz="1600" b="0" i="1" u="none" strike="noStrike" kern="1200" cap="none" spc="0" normalizeH="0" baseline="0" noProof="0" dirty="0" smtClean="0">
                  <a:ln>
                    <a:noFill/>
                  </a:ln>
                  <a:solidFill>
                    <a:srgbClr val="FFFF00"/>
                  </a:solidFill>
                  <a:effectLst/>
                  <a:uLnTx/>
                  <a:uFillTx/>
                  <a:latin typeface="Arial Narrow" pitchFamily="34" charset="0"/>
                  <a:ea typeface="+mn-ea"/>
                  <a:cs typeface="Arial" pitchFamily="34" charset="0"/>
                </a:rPr>
                <a:t> plan</a:t>
              </a:r>
              <a:endParaRPr kumimoji="0" lang="fr-FR" sz="1600" b="0" i="1" u="none" strike="noStrike" kern="1200" cap="none" spc="0" normalizeH="0" baseline="0" noProof="0" dirty="0">
                <a:ln>
                  <a:noFill/>
                </a:ln>
                <a:solidFill>
                  <a:srgbClr val="FFFF00"/>
                </a:solidFill>
                <a:effectLst/>
                <a:uLnTx/>
                <a:uFillTx/>
                <a:latin typeface="Arial Narrow" pitchFamily="34" charset="0"/>
                <a:ea typeface="+mn-ea"/>
                <a:cs typeface="Arial" pitchFamily="34" charset="0"/>
              </a:endParaRPr>
            </a:p>
          </p:txBody>
        </p:sp>
        <p:sp>
          <p:nvSpPr>
            <p:cNvPr id="14" name="ZoneTexte 13"/>
            <p:cNvSpPr txBox="1"/>
            <p:nvPr/>
          </p:nvSpPr>
          <p:spPr>
            <a:xfrm rot="17717345">
              <a:off x="7141148" y="3167347"/>
              <a:ext cx="64953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1" u="none" strike="noStrike" kern="1200" cap="none" spc="0" normalizeH="0" baseline="0" noProof="0" dirty="0" smtClean="0">
                  <a:ln>
                    <a:noFill/>
                  </a:ln>
                  <a:solidFill>
                    <a:srgbClr val="FF0000"/>
                  </a:solidFill>
                  <a:effectLst/>
                  <a:uLnTx/>
                  <a:uFillTx/>
                  <a:latin typeface="Arial Narrow" pitchFamily="34" charset="0"/>
                  <a:ea typeface="+mn-ea"/>
                  <a:cs typeface="Arial" pitchFamily="34" charset="0"/>
                </a:rPr>
                <a:t>600 m</a:t>
              </a:r>
              <a:endParaRPr kumimoji="0" lang="fr-FR" sz="1600" b="0" i="1" u="none" strike="noStrike" kern="1200" cap="none" spc="0" normalizeH="0" baseline="0" noProof="0" dirty="0">
                <a:ln>
                  <a:noFill/>
                </a:ln>
                <a:solidFill>
                  <a:srgbClr val="FF0000"/>
                </a:solidFill>
                <a:effectLst/>
                <a:uLnTx/>
                <a:uFillTx/>
                <a:latin typeface="Arial Narrow" pitchFamily="34" charset="0"/>
                <a:ea typeface="+mn-ea"/>
                <a:cs typeface="Arial" pitchFamily="34" charset="0"/>
              </a:endParaRPr>
            </a:p>
          </p:txBody>
        </p:sp>
        <p:sp>
          <p:nvSpPr>
            <p:cNvPr id="16" name="Rectangle 15"/>
            <p:cNvSpPr/>
            <p:nvPr/>
          </p:nvSpPr>
          <p:spPr>
            <a:xfrm>
              <a:off x="8190737" y="2719219"/>
              <a:ext cx="1489510" cy="451406"/>
            </a:xfrm>
            <a:prstGeom prst="rect">
              <a:avLst/>
            </a:prstGeom>
          </p:spPr>
          <p:txBody>
            <a:bodyPr wrap="non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fr-FR" sz="1600" b="0" i="1" u="none" strike="noStrike" kern="1200" cap="none" spc="0" normalizeH="0" baseline="0" noProof="0" dirty="0">
                  <a:ln>
                    <a:noFill/>
                  </a:ln>
                  <a:solidFill>
                    <a:srgbClr val="FFFF00"/>
                  </a:solidFill>
                  <a:effectLst/>
                  <a:uLnTx/>
                  <a:uFillTx/>
                  <a:latin typeface="Arial Narrow" pitchFamily="34" charset="0"/>
                  <a:ea typeface="+mn-ea"/>
                  <a:cs typeface="Arial" pitchFamily="34" charset="0"/>
                </a:rPr>
                <a:t>300 MW </a:t>
              </a:r>
              <a:endParaRPr kumimoji="0" lang="fr-FR" sz="1600" b="0" i="1" u="none" strike="noStrike" kern="1200" cap="none" spc="0" normalizeH="0" baseline="0" noProof="0" dirty="0" smtClean="0">
                <a:ln>
                  <a:noFill/>
                </a:ln>
                <a:solidFill>
                  <a:srgbClr val="FFFF00"/>
                </a:solidFill>
                <a:effectLst/>
                <a:uLnTx/>
                <a:uFillTx/>
                <a:latin typeface="Arial Narrow" pitchFamily="34" charset="0"/>
                <a:ea typeface="+mn-ea"/>
                <a:cs typeface="Arial" pitchFamily="34" charset="0"/>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0" lang="fr-FR" sz="1600" b="0" i="1" u="none" strike="noStrike" kern="1200" cap="none" spc="0" normalizeH="0" baseline="0" noProof="0" dirty="0" err="1" smtClean="0">
                  <a:ln>
                    <a:noFill/>
                  </a:ln>
                  <a:solidFill>
                    <a:srgbClr val="FFFF00"/>
                  </a:solidFill>
                  <a:effectLst/>
                  <a:uLnTx/>
                  <a:uFillTx/>
                  <a:latin typeface="Arial Narrow" pitchFamily="34" charset="0"/>
                  <a:ea typeface="+mn-ea"/>
                  <a:cs typeface="Arial" pitchFamily="34" charset="0"/>
                </a:rPr>
                <a:t>pumped</a:t>
              </a:r>
              <a:r>
                <a:rPr kumimoji="0" lang="fr-FR" sz="1600" b="0" i="1" u="none" strike="noStrike" kern="1200" cap="none" spc="0" normalizeH="0" baseline="0" noProof="0" dirty="0" smtClean="0">
                  <a:ln>
                    <a:noFill/>
                  </a:ln>
                  <a:solidFill>
                    <a:srgbClr val="FFFF00"/>
                  </a:solidFill>
                  <a:effectLst/>
                  <a:uLnTx/>
                  <a:uFillTx/>
                  <a:latin typeface="Arial Narrow" pitchFamily="34" charset="0"/>
                  <a:ea typeface="+mn-ea"/>
                  <a:cs typeface="Arial" pitchFamily="34" charset="0"/>
                </a:rPr>
                <a:t> </a:t>
              </a:r>
              <a:r>
                <a:rPr kumimoji="0" lang="fr-FR" sz="1600" b="0" i="1" u="none" strike="noStrike" kern="1200" cap="none" spc="0" normalizeH="0" baseline="0" noProof="0" dirty="0" err="1">
                  <a:ln>
                    <a:noFill/>
                  </a:ln>
                  <a:solidFill>
                    <a:srgbClr val="FFFF00"/>
                  </a:solidFill>
                  <a:effectLst/>
                  <a:uLnTx/>
                  <a:uFillTx/>
                  <a:latin typeface="Arial Narrow" pitchFamily="34" charset="0"/>
                  <a:ea typeface="+mn-ea"/>
                  <a:cs typeface="Arial" pitchFamily="34" charset="0"/>
                </a:rPr>
                <a:t>storage</a:t>
              </a:r>
              <a:endParaRPr kumimoji="0" lang="fr-FR" sz="1600" b="0" i="1" u="none" strike="noStrike" kern="1200" cap="none" spc="0" normalizeH="0" baseline="0" noProof="0" dirty="0">
                <a:ln>
                  <a:noFill/>
                </a:ln>
                <a:solidFill>
                  <a:srgbClr val="FFFF00"/>
                </a:solidFill>
                <a:effectLst/>
                <a:uLnTx/>
                <a:uFillTx/>
                <a:latin typeface="Arial Narrow" pitchFamily="34" charset="0"/>
                <a:ea typeface="+mn-ea"/>
                <a:cs typeface="Arial" pitchFamily="34" charset="0"/>
              </a:endParaRPr>
            </a:p>
          </p:txBody>
        </p:sp>
        <p:sp>
          <p:nvSpPr>
            <p:cNvPr id="17" name="Flèche droite à entaille 16"/>
            <p:cNvSpPr>
              <a:spLocks noChangeArrowheads="1"/>
            </p:cNvSpPr>
            <p:nvPr/>
          </p:nvSpPr>
          <p:spPr bwMode="auto">
            <a:xfrm rot="5229906">
              <a:off x="7222117" y="6038929"/>
              <a:ext cx="362090" cy="407020"/>
            </a:xfrm>
            <a:prstGeom prst="notchedRightArrow">
              <a:avLst>
                <a:gd name="adj1" fmla="val 50000"/>
                <a:gd name="adj2" fmla="val 47054"/>
              </a:avLst>
            </a:prstGeom>
            <a:gradFill rotWithShape="0">
              <a:gsLst>
                <a:gs pos="0">
                  <a:srgbClr val="FF0000"/>
                </a:gs>
                <a:gs pos="20000">
                  <a:srgbClr val="FF0000"/>
                </a:gs>
                <a:gs pos="72000">
                  <a:srgbClr val="FFC000"/>
                </a:gs>
                <a:gs pos="100000">
                  <a:srgbClr val="EAFAE0"/>
                </a:gs>
              </a:gsLst>
              <a:lin ang="135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Arial"/>
                <a:ea typeface="+mn-ea"/>
                <a:cs typeface="Arial" pitchFamily="34" charset="0"/>
              </a:endParaRPr>
            </a:p>
          </p:txBody>
        </p:sp>
        <p:sp>
          <p:nvSpPr>
            <p:cNvPr id="4" name="ZoneTexte 3"/>
            <p:cNvSpPr txBox="1"/>
            <p:nvPr/>
          </p:nvSpPr>
          <p:spPr>
            <a:xfrm>
              <a:off x="7987669" y="5001311"/>
              <a:ext cx="1683474"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smtClean="0">
                  <a:ln>
                    <a:noFill/>
                  </a:ln>
                  <a:solidFill>
                    <a:srgbClr val="FF0000"/>
                  </a:solidFill>
                  <a:effectLst/>
                  <a:uLnTx/>
                  <a:uFillTx/>
                  <a:latin typeface="Arial Narrow" pitchFamily="34" charset="0"/>
                  <a:ea typeface="+mn-ea"/>
                  <a:cs typeface="Arial" pitchFamily="34" charset="0"/>
                </a:rPr>
                <a:t>Hydro-</a:t>
              </a:r>
              <a:r>
                <a:rPr kumimoji="0" lang="fr-FR" sz="1800" b="0" i="1" u="none" strike="noStrike" kern="1200" cap="none" spc="0" normalizeH="0" baseline="0" noProof="0" dirty="0" err="1" smtClean="0">
                  <a:ln>
                    <a:noFill/>
                  </a:ln>
                  <a:solidFill>
                    <a:srgbClr val="FF0000"/>
                  </a:solidFill>
                  <a:effectLst/>
                  <a:uLnTx/>
                  <a:uFillTx/>
                  <a:latin typeface="Arial Narrow" pitchFamily="34" charset="0"/>
                  <a:ea typeface="+mn-ea"/>
                  <a:cs typeface="Arial" pitchFamily="34" charset="0"/>
                </a:rPr>
                <a:t>pumping</a:t>
              </a:r>
              <a:r>
                <a:rPr kumimoji="0" lang="fr-FR" sz="18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a:t>
              </a:r>
              <a:endParaRPr kumimoji="0" lang="fr-FR" sz="18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sp>
        <p:nvSpPr>
          <p:cNvPr id="18" name="AutoShape 3"/>
          <p:cNvSpPr>
            <a:spLocks noChangeAspect="1" noChangeArrowheads="1" noTextEdit="1"/>
          </p:cNvSpPr>
          <p:nvPr/>
        </p:nvSpPr>
        <p:spPr bwMode="auto">
          <a:xfrm>
            <a:off x="274638" y="2079625"/>
            <a:ext cx="3646487"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a:ln>
                <a:noFill/>
              </a:ln>
              <a:solidFill>
                <a:prstClr val="black"/>
              </a:solidFill>
              <a:effectLst/>
              <a:uLnTx/>
              <a:uFillTx/>
              <a:latin typeface="Arial Narrow" pitchFamily="34" charset="0"/>
              <a:ea typeface="+mn-ea"/>
              <a:cs typeface="Arial" pitchFamily="34" charset="0"/>
            </a:endParaRPr>
          </a:p>
        </p:txBody>
      </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638" y="2082800"/>
            <a:ext cx="3648074"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2097881" y="2244436"/>
            <a:ext cx="1627369" cy="913070"/>
          </a:xfrm>
          <a:prstGeom prst="rect">
            <a:avLst/>
          </a:prstGeom>
          <a:noFill/>
        </p:spPr>
        <p:txBody>
          <a:bodyPr wrap="none" rtlCol="0">
            <a:spAutoFit/>
          </a:bodyPr>
          <a:lstStyle/>
          <a:p>
            <a:pPr marL="0" marR="0" lvl="0" indent="0" algn="ctr" defTabSz="914400" rtl="0" eaLnBrk="1" fontAlgn="base" latinLnBrk="0" hangingPunct="1">
              <a:lnSpc>
                <a:spcPts val="1600"/>
              </a:lnSpc>
              <a:spcBef>
                <a:spcPct val="0"/>
              </a:spcBef>
              <a:spcAft>
                <a:spcPct val="0"/>
              </a:spcAft>
              <a:buClrTx/>
              <a:buSzTx/>
              <a:buFontTx/>
              <a:buNone/>
              <a:tabLst/>
              <a:defRPr/>
            </a:pPr>
            <a:r>
              <a:rPr kumimoji="0" lang="fr-FR" sz="1900" b="0" i="1" u="none" strike="noStrike" kern="1200" cap="none" spc="0" normalizeH="0" baseline="0" noProof="0" dirty="0" smtClean="0">
                <a:ln>
                  <a:noFill/>
                </a:ln>
                <a:solidFill>
                  <a:srgbClr val="FFC000"/>
                </a:solidFill>
                <a:effectLst/>
                <a:uLnTx/>
                <a:uFillTx/>
                <a:latin typeface="Arial Narrow" pitchFamily="34" charset="0"/>
                <a:ea typeface="+mn-ea"/>
                <a:cs typeface="Arial" pitchFamily="34" charset="0"/>
              </a:rPr>
              <a:t>Pompe de l’eau </a:t>
            </a:r>
          </a:p>
          <a:p>
            <a:pPr marL="0" marR="0" lvl="0" indent="0" algn="ctr" defTabSz="914400" rtl="0" eaLnBrk="1" fontAlgn="base" latinLnBrk="0" hangingPunct="1">
              <a:lnSpc>
                <a:spcPts val="1600"/>
              </a:lnSpc>
              <a:spcBef>
                <a:spcPct val="0"/>
              </a:spcBef>
              <a:spcAft>
                <a:spcPct val="0"/>
              </a:spcAft>
              <a:buClrTx/>
              <a:buSzTx/>
              <a:buFontTx/>
              <a:buNone/>
              <a:tabLst/>
              <a:defRPr/>
            </a:pPr>
            <a:r>
              <a:rPr kumimoji="0" lang="fr-FR" sz="1900" b="0" i="1" u="none" strike="noStrike" kern="1200" cap="none" spc="0" normalizeH="0" baseline="0" noProof="0" dirty="0" smtClean="0">
                <a:ln>
                  <a:noFill/>
                </a:ln>
                <a:solidFill>
                  <a:srgbClr val="FFC000"/>
                </a:solidFill>
                <a:effectLst/>
                <a:uLnTx/>
                <a:uFillTx/>
                <a:latin typeface="Arial Narrow" pitchFamily="34" charset="0"/>
                <a:ea typeface="+mn-ea"/>
                <a:cs typeface="Arial" pitchFamily="34" charset="0"/>
              </a:rPr>
              <a:t>quand le vent </a:t>
            </a:r>
          </a:p>
          <a:p>
            <a:pPr marL="0" marR="0" lvl="0" indent="0" algn="ctr" defTabSz="914400" rtl="0" eaLnBrk="1" fontAlgn="base" latinLnBrk="0" hangingPunct="1">
              <a:lnSpc>
                <a:spcPts val="1600"/>
              </a:lnSpc>
              <a:spcBef>
                <a:spcPct val="0"/>
              </a:spcBef>
              <a:spcAft>
                <a:spcPct val="0"/>
              </a:spcAft>
              <a:buClrTx/>
              <a:buSzTx/>
              <a:buFontTx/>
              <a:buNone/>
              <a:tabLst/>
              <a:defRPr/>
            </a:pPr>
            <a:r>
              <a:rPr kumimoji="0" lang="fr-FR" sz="1900" b="0" i="1" u="none" strike="noStrike" kern="1200" cap="none" spc="0" normalizeH="0" baseline="0" noProof="0" dirty="0" smtClean="0">
                <a:ln>
                  <a:noFill/>
                </a:ln>
                <a:solidFill>
                  <a:srgbClr val="FFC000"/>
                </a:solidFill>
                <a:effectLst/>
                <a:uLnTx/>
                <a:uFillTx/>
                <a:latin typeface="Arial Narrow" pitchFamily="34" charset="0"/>
                <a:ea typeface="+mn-ea"/>
                <a:cs typeface="Arial" pitchFamily="34" charset="0"/>
              </a:rPr>
              <a:t>souffle ou le </a:t>
            </a:r>
          </a:p>
          <a:p>
            <a:pPr marL="0" marR="0" lvl="0" indent="0" algn="ctr" defTabSz="914400" rtl="0" eaLnBrk="1" fontAlgn="base" latinLnBrk="0" hangingPunct="1">
              <a:lnSpc>
                <a:spcPts val="1600"/>
              </a:lnSpc>
              <a:spcBef>
                <a:spcPct val="0"/>
              </a:spcBef>
              <a:spcAft>
                <a:spcPct val="0"/>
              </a:spcAft>
              <a:buClrTx/>
              <a:buSzTx/>
              <a:buFontTx/>
              <a:buNone/>
              <a:tabLst/>
              <a:defRPr/>
            </a:pPr>
            <a:r>
              <a:rPr kumimoji="0" lang="fr-FR" sz="1900" b="0" i="1" u="none" strike="noStrike" kern="1200" cap="none" spc="0" normalizeH="0" baseline="0" noProof="0" dirty="0" smtClean="0">
                <a:ln>
                  <a:noFill/>
                </a:ln>
                <a:solidFill>
                  <a:srgbClr val="FFC000"/>
                </a:solidFill>
                <a:effectLst/>
                <a:uLnTx/>
                <a:uFillTx/>
                <a:latin typeface="Arial Narrow" pitchFamily="34" charset="0"/>
                <a:ea typeface="+mn-ea"/>
                <a:cs typeface="Arial" pitchFamily="34" charset="0"/>
              </a:rPr>
              <a:t>soleil brille </a:t>
            </a:r>
            <a:endParaRPr kumimoji="0" lang="fr-FR" sz="1900" b="0" i="1" u="none" strike="noStrike" kern="1200" cap="none" spc="0" normalizeH="0" baseline="0" noProof="0" dirty="0">
              <a:ln>
                <a:noFill/>
              </a:ln>
              <a:solidFill>
                <a:srgbClr val="FFC000"/>
              </a:solidFill>
              <a:effectLst/>
              <a:uLnTx/>
              <a:uFillTx/>
              <a:latin typeface="Arial Narrow" pitchFamily="34" charset="0"/>
              <a:ea typeface="+mn-ea"/>
              <a:cs typeface="Arial" pitchFamily="34" charset="0"/>
            </a:endParaRPr>
          </a:p>
        </p:txBody>
      </p:sp>
    </p:spTree>
    <p:extLst>
      <p:ext uri="{BB962C8B-B14F-4D97-AF65-F5344CB8AC3E}">
        <p14:creationId xmlns:p14="http://schemas.microsoft.com/office/powerpoint/2010/main" val="285977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7" descr="caffeine_molecule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00473" y="826710"/>
            <a:ext cx="1701473" cy="187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descr="lightswitc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484106" y="1073885"/>
            <a:ext cx="843208" cy="164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20"/>
          <p:cNvGrpSpPr>
            <a:grpSpLocks/>
          </p:cNvGrpSpPr>
          <p:nvPr/>
        </p:nvGrpSpPr>
        <p:grpSpPr bwMode="auto">
          <a:xfrm rot="10769334">
            <a:off x="1643445" y="1480033"/>
            <a:ext cx="1817015" cy="638553"/>
            <a:chOff x="1236" y="1714"/>
            <a:chExt cx="901" cy="224"/>
          </a:xfrm>
        </p:grpSpPr>
        <p:sp>
          <p:nvSpPr>
            <p:cNvPr id="45" name="AutoShape 21"/>
            <p:cNvSpPr>
              <a:spLocks noChangeArrowheads="1"/>
            </p:cNvSpPr>
            <p:nvPr/>
          </p:nvSpPr>
          <p:spPr bwMode="auto">
            <a:xfrm rot="-4072">
              <a:off x="1260" y="1714"/>
              <a:ext cx="877" cy="120"/>
            </a:xfrm>
            <a:prstGeom prst="rightArrow">
              <a:avLst>
                <a:gd name="adj1" fmla="val 50000"/>
                <a:gd name="adj2" fmla="val 182708"/>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44083" eaLnBrk="1" hangingPunct="1">
                <a:defRPr/>
              </a:pPr>
              <a:endParaRPr lang="fr-FR" altLang="fr-FR" sz="2400" b="1">
                <a:solidFill>
                  <a:prstClr val="black"/>
                </a:solidFill>
              </a:endParaRPr>
            </a:p>
          </p:txBody>
        </p:sp>
        <p:sp>
          <p:nvSpPr>
            <p:cNvPr id="46" name="AutoShape 22"/>
            <p:cNvSpPr>
              <a:spLocks noChangeArrowheads="1"/>
            </p:cNvSpPr>
            <p:nvPr/>
          </p:nvSpPr>
          <p:spPr bwMode="auto">
            <a:xfrm rot="4072" flipH="1">
              <a:off x="1236" y="1818"/>
              <a:ext cx="877" cy="120"/>
            </a:xfrm>
            <a:prstGeom prst="rightArrow">
              <a:avLst>
                <a:gd name="adj1" fmla="val 50000"/>
                <a:gd name="adj2" fmla="val 182708"/>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44083" eaLnBrk="1" hangingPunct="1">
                <a:defRPr/>
              </a:pPr>
              <a:endParaRPr lang="fr-FR" altLang="fr-FR" sz="2400" b="1">
                <a:solidFill>
                  <a:prstClr val="black"/>
                </a:solidFill>
              </a:endParaRPr>
            </a:p>
          </p:txBody>
        </p:sp>
      </p:grpSp>
      <p:sp>
        <p:nvSpPr>
          <p:cNvPr id="47" name="Text Box 23"/>
          <p:cNvSpPr txBox="1">
            <a:spLocks noChangeArrowheads="1"/>
          </p:cNvSpPr>
          <p:nvPr/>
        </p:nvSpPr>
        <p:spPr bwMode="auto">
          <a:xfrm>
            <a:off x="291042" y="819782"/>
            <a:ext cx="1984839"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44083" eaLnBrk="1" hangingPunct="1">
              <a:defRPr/>
            </a:pPr>
            <a:r>
              <a:rPr lang="fr-FR" altLang="fr-FR" sz="2215" dirty="0" smtClean="0">
                <a:solidFill>
                  <a:prstClr val="black"/>
                </a:solidFill>
                <a:latin typeface="Arial Narrow" panose="020B0606020202030204" pitchFamily="34" charset="0"/>
              </a:rPr>
              <a:t>Energie chimique</a:t>
            </a:r>
            <a:endParaRPr lang="fr-FR" altLang="fr-FR" sz="2215" dirty="0">
              <a:solidFill>
                <a:prstClr val="black"/>
              </a:solidFill>
              <a:latin typeface="Arial Narrow" panose="020B0606020202030204" pitchFamily="34" charset="0"/>
            </a:endParaRPr>
          </a:p>
        </p:txBody>
      </p:sp>
      <p:sp>
        <p:nvSpPr>
          <p:cNvPr id="48" name="Text Box 24"/>
          <p:cNvSpPr txBox="1">
            <a:spLocks noChangeArrowheads="1"/>
          </p:cNvSpPr>
          <p:nvPr/>
        </p:nvSpPr>
        <p:spPr bwMode="auto">
          <a:xfrm>
            <a:off x="2942996" y="822755"/>
            <a:ext cx="2061783"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44083" eaLnBrk="1" hangingPunct="1">
              <a:defRPr/>
            </a:pPr>
            <a:r>
              <a:rPr lang="fr-FR" altLang="fr-FR" sz="2215" dirty="0" smtClean="0">
                <a:solidFill>
                  <a:prstClr val="black"/>
                </a:solidFill>
                <a:latin typeface="Arial Narrow" panose="020B0606020202030204" pitchFamily="34" charset="0"/>
              </a:rPr>
              <a:t>Energie électrique</a:t>
            </a:r>
            <a:endParaRPr lang="fr-FR" altLang="fr-FR" sz="2215" dirty="0">
              <a:solidFill>
                <a:prstClr val="black"/>
              </a:solidFill>
              <a:latin typeface="Arial Narrow" panose="020B0606020202030204" pitchFamily="34" charset="0"/>
            </a:endParaRPr>
          </a:p>
        </p:txBody>
      </p:sp>
      <p:grpSp>
        <p:nvGrpSpPr>
          <p:cNvPr id="12" name="Groupe 11"/>
          <p:cNvGrpSpPr/>
          <p:nvPr/>
        </p:nvGrpSpPr>
        <p:grpSpPr>
          <a:xfrm>
            <a:off x="885371" y="2590742"/>
            <a:ext cx="3362412" cy="3923486"/>
            <a:chOff x="683489" y="2314500"/>
            <a:chExt cx="3362412" cy="3923486"/>
          </a:xfrm>
        </p:grpSpPr>
        <p:grpSp>
          <p:nvGrpSpPr>
            <p:cNvPr id="8" name="Groupe 7"/>
            <p:cNvGrpSpPr/>
            <p:nvPr/>
          </p:nvGrpSpPr>
          <p:grpSpPr>
            <a:xfrm>
              <a:off x="1653424" y="2314500"/>
              <a:ext cx="1605139" cy="1507570"/>
              <a:chOff x="1680065" y="2654794"/>
              <a:chExt cx="1738901" cy="1633201"/>
            </a:xfrm>
          </p:grpSpPr>
          <p:pic>
            <p:nvPicPr>
              <p:cNvPr id="49" name="Picture 14" descr="powersonic-batteri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0065" y="2654794"/>
                <a:ext cx="1738901" cy="11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5"/>
              <p:cNvSpPr txBox="1">
                <a:spLocks noChangeArrowheads="1"/>
              </p:cNvSpPr>
              <p:nvPr/>
            </p:nvSpPr>
            <p:spPr bwMode="auto">
              <a:xfrm>
                <a:off x="1957846" y="3757016"/>
                <a:ext cx="1360095" cy="5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44083" eaLnBrk="1" hangingPunct="1">
                  <a:defRPr/>
                </a:pPr>
                <a:r>
                  <a:rPr lang="en-US" altLang="fr-FR" sz="2585" dirty="0">
                    <a:solidFill>
                      <a:prstClr val="black"/>
                    </a:solidFill>
                    <a:latin typeface="Arial Narrow" panose="020B0606020202030204" pitchFamily="34" charset="0"/>
                  </a:rPr>
                  <a:t>Batteries</a:t>
                </a:r>
              </a:p>
            </p:txBody>
          </p:sp>
        </p:grpSp>
        <p:pic>
          <p:nvPicPr>
            <p:cNvPr id="2" name="Image 1"/>
            <p:cNvPicPr>
              <a:picLocks noChangeAspect="1"/>
            </p:cNvPicPr>
            <p:nvPr/>
          </p:nvPicPr>
          <p:blipFill>
            <a:blip r:embed="rId6"/>
            <a:stretch>
              <a:fillRect/>
            </a:stretch>
          </p:blipFill>
          <p:spPr>
            <a:xfrm rot="1800000">
              <a:off x="1138594" y="3947798"/>
              <a:ext cx="933809" cy="1928219"/>
            </a:xfrm>
            <a:prstGeom prst="rect">
              <a:avLst/>
            </a:prstGeom>
          </p:spPr>
        </p:pic>
        <p:pic>
          <p:nvPicPr>
            <p:cNvPr id="9" name="Image 8"/>
            <p:cNvPicPr>
              <a:picLocks noChangeAspect="1"/>
            </p:cNvPicPr>
            <p:nvPr/>
          </p:nvPicPr>
          <p:blipFill>
            <a:blip r:embed="rId7"/>
            <a:stretch>
              <a:fillRect/>
            </a:stretch>
          </p:blipFill>
          <p:spPr>
            <a:xfrm rot="21386621">
              <a:off x="1579323" y="5301373"/>
              <a:ext cx="2308224" cy="457384"/>
            </a:xfrm>
            <a:prstGeom prst="rect">
              <a:avLst/>
            </a:prstGeom>
          </p:spPr>
        </p:pic>
        <p:pic>
          <p:nvPicPr>
            <p:cNvPr id="10" name="Image 9"/>
            <p:cNvPicPr>
              <a:picLocks noChangeAspect="1"/>
            </p:cNvPicPr>
            <p:nvPr/>
          </p:nvPicPr>
          <p:blipFill>
            <a:blip r:embed="rId8"/>
            <a:stretch>
              <a:fillRect/>
            </a:stretch>
          </p:blipFill>
          <p:spPr>
            <a:xfrm rot="21386621">
              <a:off x="2210079" y="4371752"/>
              <a:ext cx="1149850" cy="837997"/>
            </a:xfrm>
            <a:prstGeom prst="rect">
              <a:avLst/>
            </a:prstGeom>
          </p:spPr>
        </p:pic>
        <p:sp>
          <p:nvSpPr>
            <p:cNvPr id="11" name="Ellipse 10"/>
            <p:cNvSpPr/>
            <p:nvPr/>
          </p:nvSpPr>
          <p:spPr>
            <a:xfrm rot="21386621">
              <a:off x="683489" y="3881839"/>
              <a:ext cx="3362412" cy="2356147"/>
            </a:xfrm>
            <a:prstGeom prst="ellipse">
              <a:avLst/>
            </a:prstGeom>
            <a:solidFill>
              <a:schemeClr val="accent2">
                <a:lumMod val="40000"/>
                <a:lumOff val="6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ZoneTexte 25"/>
          <p:cNvSpPr txBox="1"/>
          <p:nvPr/>
        </p:nvSpPr>
        <p:spPr>
          <a:xfrm>
            <a:off x="-11179" y="54317"/>
            <a:ext cx="984917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1" u="none" strike="noStrike" kern="1200" cap="none" spc="0" normalizeH="0" baseline="0" noProof="0" dirty="0" smtClean="0">
                <a:ln>
                  <a:noFill/>
                </a:ln>
                <a:solidFill>
                  <a:schemeClr val="bg1"/>
                </a:solidFill>
                <a:effectLst/>
                <a:uLnTx/>
                <a:uFillTx/>
                <a:latin typeface="Arial Narrow" pitchFamily="34" charset="0"/>
                <a:ea typeface="+mn-ea"/>
                <a:cs typeface="Arial" pitchFamily="34" charset="0"/>
              </a:rPr>
              <a:t>S</a:t>
            </a:r>
            <a:r>
              <a:rPr kumimoji="0" lang="fr-FR" sz="3200" b="0" i="1" u="none" strike="noStrike" kern="1200" cap="none" spc="0" normalizeH="0" baseline="0" noProof="0" dirty="0" smtClean="0">
                <a:ln>
                  <a:noFill/>
                </a:ln>
                <a:solidFill>
                  <a:schemeClr val="bg1"/>
                </a:solidFill>
                <a:effectLst/>
                <a:uLnTx/>
                <a:uFillTx/>
                <a:latin typeface="Arial Narrow" pitchFamily="34" charset="0"/>
                <a:ea typeface="+mn-ea"/>
                <a:cs typeface="Arial" pitchFamily="34" charset="0"/>
              </a:rPr>
              <a:t>tockage des énergies renouvelables: Stockage électrochimique</a:t>
            </a:r>
            <a:endParaRPr kumimoji="0" lang="fr-FR" sz="3200" b="0" i="1" u="none" strike="noStrike" kern="1200" cap="none" spc="0" normalizeH="0" baseline="0" noProof="0" dirty="0">
              <a:ln>
                <a:noFill/>
              </a:ln>
              <a:solidFill>
                <a:schemeClr val="bg1"/>
              </a:solidFill>
              <a:effectLst/>
              <a:uLnTx/>
              <a:uFillTx/>
              <a:latin typeface="Arial Narrow" pitchFamily="34" charset="0"/>
              <a:ea typeface="+mn-ea"/>
              <a:cs typeface="Arial" pitchFamily="34" charset="0"/>
            </a:endParaRPr>
          </a:p>
        </p:txBody>
      </p:sp>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8473" y="879473"/>
            <a:ext cx="4132587" cy="326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e 27"/>
          <p:cNvGrpSpPr/>
          <p:nvPr/>
        </p:nvGrpSpPr>
        <p:grpSpPr>
          <a:xfrm>
            <a:off x="5613807" y="2073892"/>
            <a:ext cx="4788667" cy="4746036"/>
            <a:chOff x="908657" y="2043232"/>
            <a:chExt cx="4788667" cy="4746036"/>
          </a:xfrm>
        </p:grpSpPr>
        <p:pic>
          <p:nvPicPr>
            <p:cNvPr id="29" name="Image 28"/>
            <p:cNvPicPr>
              <a:picLocks noChangeAspect="1"/>
            </p:cNvPicPr>
            <p:nvPr/>
          </p:nvPicPr>
          <p:blipFill>
            <a:blip r:embed="rId10"/>
            <a:stretch>
              <a:fillRect/>
            </a:stretch>
          </p:blipFill>
          <p:spPr>
            <a:xfrm>
              <a:off x="908657" y="4313842"/>
              <a:ext cx="4184868" cy="2475426"/>
            </a:xfrm>
            <a:prstGeom prst="rect">
              <a:avLst/>
            </a:prstGeom>
          </p:spPr>
        </p:pic>
        <p:sp>
          <p:nvSpPr>
            <p:cNvPr id="30" name="Flèche courbée vers le bas 29"/>
            <p:cNvSpPr/>
            <p:nvPr/>
          </p:nvSpPr>
          <p:spPr>
            <a:xfrm rot="5231806">
              <a:off x="3448150" y="3566820"/>
              <a:ext cx="2232248" cy="421508"/>
            </a:xfrm>
            <a:prstGeom prst="curved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ectangle 30"/>
            <p:cNvSpPr/>
            <p:nvPr/>
          </p:nvSpPr>
          <p:spPr>
            <a:xfrm>
              <a:off x="1125324" y="2043232"/>
              <a:ext cx="4572000" cy="913070"/>
            </a:xfrm>
            <a:prstGeom prst="rect">
              <a:avLst/>
            </a:prstGeom>
          </p:spPr>
          <p:txBody>
            <a:bodyPr>
              <a:spAutoFit/>
            </a:bodyPr>
            <a:lstStyle/>
            <a:p>
              <a:pPr algn="ctr">
                <a:lnSpc>
                  <a:spcPts val="1569"/>
                </a:lnSpc>
                <a:defRPr/>
              </a:pPr>
              <a:r>
                <a:rPr lang="fr-FR" sz="1846" dirty="0" smtClean="0">
                  <a:solidFill>
                    <a:prstClr val="black"/>
                  </a:solidFill>
                </a:rPr>
                <a:t>La plus grande </a:t>
              </a:r>
            </a:p>
            <a:p>
              <a:pPr algn="ctr">
                <a:lnSpc>
                  <a:spcPts val="1569"/>
                </a:lnSpc>
                <a:defRPr/>
              </a:pPr>
              <a:r>
                <a:rPr lang="fr-FR" sz="1846" dirty="0" smtClean="0">
                  <a:solidFill>
                    <a:prstClr val="black"/>
                  </a:solidFill>
                </a:rPr>
                <a:t>avancée </a:t>
              </a:r>
            </a:p>
            <a:p>
              <a:pPr algn="ctr">
                <a:lnSpc>
                  <a:spcPts val="1569"/>
                </a:lnSpc>
                <a:defRPr/>
              </a:pPr>
              <a:r>
                <a:rPr lang="fr-FR" sz="1846" dirty="0" smtClean="0">
                  <a:solidFill>
                    <a:prstClr val="black"/>
                  </a:solidFill>
                </a:rPr>
                <a:t>en électrochimie </a:t>
              </a:r>
            </a:p>
            <a:p>
              <a:pPr algn="ctr">
                <a:lnSpc>
                  <a:spcPts val="1569"/>
                </a:lnSpc>
                <a:defRPr/>
              </a:pPr>
              <a:r>
                <a:rPr lang="fr-FR" sz="1846" dirty="0" smtClean="0">
                  <a:solidFill>
                    <a:prstClr val="black"/>
                  </a:solidFill>
                </a:rPr>
                <a:t>du siècle dernier </a:t>
              </a:r>
              <a:endParaRPr lang="fr-FR" sz="1846" dirty="0">
                <a:solidFill>
                  <a:prstClr val="black"/>
                </a:solidFill>
              </a:endParaRPr>
            </a:p>
          </p:txBody>
        </p:sp>
      </p:grpSp>
      <p:sp>
        <p:nvSpPr>
          <p:cNvPr id="32" name="Rectangle 31"/>
          <p:cNvSpPr/>
          <p:nvPr/>
        </p:nvSpPr>
        <p:spPr>
          <a:xfrm>
            <a:off x="10354710" y="819782"/>
            <a:ext cx="373820" cy="17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65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8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7" t="1383" r="1573" b="18721"/>
          <a:stretch/>
        </p:blipFill>
        <p:spPr bwMode="auto">
          <a:xfrm>
            <a:off x="332176" y="1168323"/>
            <a:ext cx="4012628" cy="202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7" name="ZoneTexte 6"/>
          <p:cNvSpPr txBox="1"/>
          <p:nvPr/>
        </p:nvSpPr>
        <p:spPr>
          <a:xfrm>
            <a:off x="194472" y="3193231"/>
            <a:ext cx="30913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Li</a:t>
            </a:r>
            <a:r>
              <a:rPr kumimoji="0" lang="en-GB" sz="1100" b="1" i="1" u="none" strike="noStrike" kern="1200" cap="none" spc="0" normalizeH="0" baseline="-25000" noProof="0" dirty="0" smtClean="0">
                <a:ln>
                  <a:noFill/>
                </a:ln>
                <a:solidFill>
                  <a:srgbClr val="1D5085">
                    <a:lumMod val="50000"/>
                  </a:srgbClr>
                </a:solidFill>
                <a:effectLst/>
                <a:uLnTx/>
                <a:uFillTx/>
                <a:latin typeface="Arial Narrow" pitchFamily="34" charset="0"/>
                <a:ea typeface="+mn-ea"/>
                <a:cs typeface="Arial" pitchFamily="34" charset="0"/>
              </a:rPr>
              <a:t>1-x</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CoO</a:t>
            </a:r>
            <a:r>
              <a:rPr kumimoji="0" lang="en-GB" sz="1100" b="1" i="1" u="none" strike="noStrike" kern="1200" cap="none" spc="0" normalizeH="0" baseline="-25000" noProof="0" dirty="0" smtClean="0">
                <a:ln>
                  <a:noFill/>
                </a:ln>
                <a:solidFill>
                  <a:srgbClr val="1D5085">
                    <a:lumMod val="50000"/>
                  </a:srgbClr>
                </a:solidFill>
                <a:effectLst/>
                <a:uLnTx/>
                <a:uFillTx/>
                <a:latin typeface="Arial Narrow" pitchFamily="34" charset="0"/>
                <a:ea typeface="+mn-ea"/>
                <a:cs typeface="Arial" pitchFamily="34" charset="0"/>
              </a:rPr>
              <a:t>2</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 </a:t>
            </a:r>
            <a:r>
              <a:rPr kumimoji="0" lang="en-GB" sz="1100" b="1" i="1" u="none" strike="noStrike" kern="1200" cap="none" spc="0" normalizeH="0" baseline="0" noProof="0" dirty="0" err="1" smtClean="0">
                <a:ln>
                  <a:noFill/>
                </a:ln>
                <a:solidFill>
                  <a:srgbClr val="1D5085">
                    <a:lumMod val="50000"/>
                  </a:srgbClr>
                </a:solidFill>
                <a:effectLst/>
                <a:uLnTx/>
                <a:uFillTx/>
                <a:latin typeface="Arial Narrow" pitchFamily="34" charset="0"/>
                <a:ea typeface="+mn-ea"/>
                <a:cs typeface="Arial" pitchFamily="34" charset="0"/>
              </a:rPr>
              <a:t>xLi</a:t>
            </a:r>
            <a:r>
              <a:rPr kumimoji="0" lang="en-GB" sz="1100" b="1" i="1" u="none" strike="noStrike" kern="1200" cap="none" spc="0" normalizeH="0" baseline="30000" noProof="0" dirty="0" smtClean="0">
                <a:ln>
                  <a:noFill/>
                </a:ln>
                <a:solidFill>
                  <a:srgbClr val="1D5085">
                    <a:lumMod val="50000"/>
                  </a:srgbClr>
                </a:solidFill>
                <a:effectLst/>
                <a:uLnTx/>
                <a:uFillTx/>
                <a:latin typeface="Arial Narrow" pitchFamily="34" charset="0"/>
                <a:ea typeface="+mn-ea"/>
                <a:cs typeface="Arial" pitchFamily="34" charset="0"/>
              </a:rPr>
              <a:t>+</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a:t>
            </a:r>
            <a:r>
              <a:rPr kumimoji="0" lang="en-GB" sz="1100" b="1" i="1" u="none" strike="noStrike" kern="1200" cap="none" spc="0" normalizeH="0" baseline="0" noProof="0" dirty="0" err="1" smtClean="0">
                <a:ln>
                  <a:noFill/>
                </a:ln>
                <a:solidFill>
                  <a:srgbClr val="1D5085">
                    <a:lumMod val="50000"/>
                  </a:srgbClr>
                </a:solidFill>
                <a:effectLst/>
                <a:uLnTx/>
                <a:uFillTx/>
                <a:latin typeface="Arial Narrow" pitchFamily="34" charset="0"/>
                <a:ea typeface="+mn-ea"/>
                <a:cs typeface="Arial" pitchFamily="34" charset="0"/>
              </a:rPr>
              <a:t>xe</a:t>
            </a:r>
            <a:r>
              <a:rPr kumimoji="0" lang="en-GB" sz="1100" b="1" i="1" u="none" strike="noStrike" kern="1200" cap="none" spc="0" normalizeH="0" baseline="30000" noProof="0" dirty="0" smtClean="0">
                <a:ln>
                  <a:noFill/>
                </a:ln>
                <a:solidFill>
                  <a:srgbClr val="1D5085">
                    <a:lumMod val="50000"/>
                  </a:srgbClr>
                </a:solidFill>
                <a:effectLst/>
                <a:uLnTx/>
                <a:uFillTx/>
                <a:latin typeface="Arial Narrow" pitchFamily="34" charset="0"/>
                <a:ea typeface="+mn-ea"/>
                <a:cs typeface="Arial" pitchFamily="34" charset="0"/>
              </a:rPr>
              <a:t>-</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 </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 LiCoO</a:t>
            </a:r>
            <a:r>
              <a:rPr kumimoji="0" lang="en-GB" sz="1100" b="1" i="1" u="none" strike="noStrike" kern="1200" cap="none" spc="0" normalizeH="0" baseline="-2500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2</a:t>
            </a:r>
            <a:endParaRPr kumimoji="0" lang="fr-FR" sz="1100" b="1" i="1" u="none" strike="noStrike" kern="1200" cap="none" spc="0" normalizeH="0" baseline="-25000" noProof="0" dirty="0">
              <a:ln>
                <a:noFill/>
              </a:ln>
              <a:solidFill>
                <a:srgbClr val="1D5085">
                  <a:lumMod val="50000"/>
                </a:srgbClr>
              </a:solidFill>
              <a:effectLst/>
              <a:uLnTx/>
              <a:uFillTx/>
              <a:latin typeface="Arial Narrow" pitchFamily="34" charset="0"/>
              <a:ea typeface="+mn-ea"/>
              <a:cs typeface="Arial" pitchFamily="34" charset="0"/>
            </a:endParaRPr>
          </a:p>
        </p:txBody>
      </p:sp>
      <p:sp>
        <p:nvSpPr>
          <p:cNvPr id="8" name="ZoneTexte 7"/>
          <p:cNvSpPr txBox="1"/>
          <p:nvPr/>
        </p:nvSpPr>
        <p:spPr>
          <a:xfrm>
            <a:off x="2989858" y="3193231"/>
            <a:ext cx="183725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rPr>
              <a:t>LiC</a:t>
            </a:r>
            <a:r>
              <a:rPr kumimoji="0" lang="en-GB" sz="1100" b="1" i="1" u="none" strike="noStrike" kern="1200" cap="none" spc="0" normalizeH="0" baseline="-25000" noProof="0" dirty="0" smtClean="0">
                <a:ln>
                  <a:noFill/>
                </a:ln>
                <a:solidFill>
                  <a:srgbClr val="1D5085">
                    <a:lumMod val="50000"/>
                  </a:srgbClr>
                </a:solidFill>
                <a:effectLst/>
                <a:uLnTx/>
                <a:uFillTx/>
                <a:latin typeface="Arial Narrow" pitchFamily="34" charset="0"/>
                <a:ea typeface="+mn-ea"/>
                <a:cs typeface="Arial" pitchFamily="34" charset="0"/>
              </a:rPr>
              <a:t>6</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 Li</a:t>
            </a:r>
            <a:r>
              <a:rPr kumimoji="0" lang="en-GB" sz="1100" b="1" i="1" u="none" strike="noStrike" kern="1200" cap="none" spc="0" normalizeH="0" baseline="3000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 </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 C</a:t>
            </a:r>
            <a:r>
              <a:rPr kumimoji="0" lang="en-GB" sz="1100" b="1" i="1" u="none" strike="noStrike" kern="1200" cap="none" spc="0" normalizeH="0" baseline="-2500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6 </a:t>
            </a:r>
            <a:r>
              <a:rPr kumimoji="0" lang="en-GB" sz="1100" b="1" i="1" u="none" strike="noStrike" kern="1200" cap="none" spc="0" normalizeH="0" baseline="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 e</a:t>
            </a:r>
            <a:r>
              <a:rPr kumimoji="0" lang="en-GB" sz="1100" b="1" i="1" u="none" strike="noStrike" kern="1200" cap="none" spc="0" normalizeH="0" baseline="30000" noProof="0" dirty="0" smtClean="0">
                <a:ln>
                  <a:noFill/>
                </a:ln>
                <a:solidFill>
                  <a:srgbClr val="1D5085">
                    <a:lumMod val="50000"/>
                  </a:srgbClr>
                </a:solidFill>
                <a:effectLst/>
                <a:uLnTx/>
                <a:uFillTx/>
                <a:latin typeface="Arial Narrow" pitchFamily="34" charset="0"/>
                <a:ea typeface="+mn-ea"/>
                <a:cs typeface="Arial" pitchFamily="34" charset="0"/>
                <a:sym typeface="Wingdings" panose="05000000000000000000" pitchFamily="2" charset="2"/>
              </a:rPr>
              <a:t>-</a:t>
            </a:r>
            <a:endParaRPr kumimoji="0" lang="fr-FR" sz="1100" b="1" i="1" u="none" strike="noStrike" kern="1200" cap="none" spc="0" normalizeH="0" baseline="30000" noProof="0" dirty="0">
              <a:ln>
                <a:noFill/>
              </a:ln>
              <a:solidFill>
                <a:srgbClr val="1D5085">
                  <a:lumMod val="50000"/>
                </a:srgbClr>
              </a:solidFill>
              <a:effectLst/>
              <a:uLnTx/>
              <a:uFillTx/>
              <a:latin typeface="Arial Narrow" pitchFamily="34" charset="0"/>
              <a:ea typeface="+mn-ea"/>
              <a:cs typeface="Arial" pitchFamily="34" charset="0"/>
            </a:endParaRPr>
          </a:p>
        </p:txBody>
      </p:sp>
      <p:grpSp>
        <p:nvGrpSpPr>
          <p:cNvPr id="9" name="Groupe 8"/>
          <p:cNvGrpSpPr/>
          <p:nvPr/>
        </p:nvGrpSpPr>
        <p:grpSpPr>
          <a:xfrm>
            <a:off x="4874991" y="995010"/>
            <a:ext cx="4437936" cy="3017238"/>
            <a:chOff x="4848405" y="1426161"/>
            <a:chExt cx="4214881" cy="2922002"/>
          </a:xfrm>
        </p:grpSpPr>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903" b="6177"/>
            <a:stretch/>
          </p:blipFill>
          <p:spPr bwMode="auto">
            <a:xfrm>
              <a:off x="4848405" y="1426161"/>
              <a:ext cx="4214881" cy="292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286604" y="1485918"/>
              <a:ext cx="227806" cy="238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12" name="ZoneTexte 11"/>
            <p:cNvSpPr txBox="1"/>
            <p:nvPr/>
          </p:nvSpPr>
          <p:spPr>
            <a:xfrm>
              <a:off x="5195874" y="1485918"/>
              <a:ext cx="370256" cy="2349721"/>
            </a:xfrm>
            <a:prstGeom prst="rect">
              <a:avLst/>
            </a:prstGeom>
            <a:noFill/>
          </p:spPr>
          <p:txBody>
            <a:bodyPr wrap="none" rtlCol="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4.2</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4.0</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3.8</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3.6</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3.4</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3.2</a:t>
              </a: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1D5085"/>
                  </a:solidFill>
                  <a:effectLst/>
                  <a:uLnTx/>
                  <a:uFillTx/>
                  <a:latin typeface="Arial Narrow" pitchFamily="34" charset="0"/>
                  <a:ea typeface="+mn-ea"/>
                  <a:cs typeface="Arial" pitchFamily="34" charset="0"/>
                </a:rPr>
                <a:t>3.0</a:t>
              </a:r>
              <a:endParaRPr kumimoji="0" lang="fr-FR" sz="1400" b="0" i="1" u="none" strike="noStrike" kern="1200" cap="none" spc="0" normalizeH="0" baseline="0" noProof="0" dirty="0">
                <a:ln>
                  <a:noFill/>
                </a:ln>
                <a:solidFill>
                  <a:srgbClr val="1D5085"/>
                </a:solidFill>
                <a:effectLst/>
                <a:uLnTx/>
                <a:uFillTx/>
                <a:latin typeface="Arial Narrow" pitchFamily="34" charset="0"/>
                <a:ea typeface="+mn-ea"/>
                <a:cs typeface="Arial" pitchFamily="34" charset="0"/>
              </a:endParaRPr>
            </a:p>
          </p:txBody>
        </p:sp>
      </p:grpSp>
      <p:sp>
        <p:nvSpPr>
          <p:cNvPr id="14" name="Rectangle 13"/>
          <p:cNvSpPr/>
          <p:nvPr/>
        </p:nvSpPr>
        <p:spPr>
          <a:xfrm>
            <a:off x="333738" y="4077073"/>
            <a:ext cx="9022908" cy="6459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a:ln>
                <a:noFill/>
              </a:ln>
              <a:solidFill>
                <a:prstClr val="white"/>
              </a:solidFill>
              <a:effectLst/>
              <a:uLnTx/>
              <a:uFillTx/>
              <a:latin typeface="Arial"/>
              <a:ea typeface="+mn-ea"/>
              <a:cs typeface="+mn-cs"/>
            </a:endParaRPr>
          </a:p>
        </p:txBody>
      </p:sp>
      <p:sp>
        <p:nvSpPr>
          <p:cNvPr id="15" name="Text Box 37"/>
          <p:cNvSpPr txBox="1">
            <a:spLocks noChangeArrowheads="1"/>
          </p:cNvSpPr>
          <p:nvPr/>
        </p:nvSpPr>
        <p:spPr bwMode="auto">
          <a:xfrm>
            <a:off x="553323" y="4201610"/>
            <a:ext cx="8803323" cy="412421"/>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fr-FR" altLang="en-US" sz="2600" b="0" i="1" u="none" strike="noStrike" kern="1200" cap="none" spc="0" normalizeH="0" baseline="0" noProof="0" dirty="0" smtClean="0">
                <a:ln>
                  <a:noFill/>
                </a:ln>
                <a:solidFill>
                  <a:srgbClr val="92D050"/>
                </a:solidFill>
                <a:effectLst/>
                <a:uLnTx/>
                <a:uFillTx/>
                <a:latin typeface="Arial Narrow" panose="020B0606020202030204" pitchFamily="34" charset="0"/>
                <a:ea typeface="+mn-ea"/>
                <a:cs typeface="+mn-cs"/>
              </a:rPr>
              <a:t>Densité d’énergie (Wh/kg)  </a:t>
            </a:r>
            <a:r>
              <a:rPr kumimoji="0" lang="fr-FR" altLang="en-US" sz="2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FR" altLang="en-US" sz="2600" b="0" i="1" u="none" strike="noStrike" kern="1200" cap="none" spc="0" normalizeH="0" baseline="0" noProof="0" dirty="0" smtClean="0">
                <a:ln>
                  <a:noFill/>
                </a:ln>
                <a:solidFill>
                  <a:srgbClr val="C00000"/>
                </a:solidFill>
                <a:effectLst/>
                <a:uLnTx/>
                <a:uFillTx/>
                <a:latin typeface="Arial Narrow" panose="020B0606020202030204" pitchFamily="34" charset="0"/>
                <a:ea typeface="+mn-ea"/>
                <a:cs typeface="+mn-cs"/>
              </a:rPr>
              <a:t>Potentiel </a:t>
            </a:r>
            <a:r>
              <a:rPr kumimoji="0" lang="fr-FR" altLang="en-US" sz="2600" b="0" i="1" u="none" strike="noStrike" kern="1200" cap="none" spc="0" normalizeH="0" baseline="0" noProof="0" dirty="0">
                <a:ln>
                  <a:noFill/>
                </a:ln>
                <a:solidFill>
                  <a:srgbClr val="C00000"/>
                </a:solidFill>
                <a:effectLst/>
                <a:uLnTx/>
                <a:uFillTx/>
                <a:latin typeface="Arial Narrow" panose="020B0606020202030204" pitchFamily="34" charset="0"/>
                <a:ea typeface="+mn-ea"/>
                <a:cs typeface="+mn-cs"/>
              </a:rPr>
              <a:t>V (volts) </a:t>
            </a:r>
            <a:r>
              <a:rPr kumimoji="0" lang="fr-FR" altLang="en-US" sz="26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x </a:t>
            </a:r>
            <a:r>
              <a:rPr kumimoji="0" lang="fr-FR" altLang="en-US" sz="2600" b="0" i="1" u="none" strike="noStrike" kern="1200" cap="none" spc="0" normalizeH="0" baseline="0" noProof="0" dirty="0" smtClean="0">
                <a:ln>
                  <a:noFill/>
                </a:ln>
                <a:solidFill>
                  <a:srgbClr val="1D5085"/>
                </a:solidFill>
                <a:effectLst/>
                <a:uLnTx/>
                <a:uFillTx/>
                <a:latin typeface="Arial Narrow" panose="020B0606020202030204" pitchFamily="34" charset="0"/>
                <a:ea typeface="+mn-ea"/>
                <a:cs typeface="+mn-cs"/>
              </a:rPr>
              <a:t>Capacité </a:t>
            </a:r>
            <a:r>
              <a:rPr kumimoji="0" lang="fr-FR" altLang="en-US" sz="2600" b="0" i="1" u="none" strike="noStrike" kern="1200" cap="none" spc="0" normalizeH="0" baseline="0" noProof="0" dirty="0">
                <a:ln>
                  <a:noFill/>
                </a:ln>
                <a:solidFill>
                  <a:srgbClr val="1D5085"/>
                </a:solidFill>
                <a:effectLst/>
                <a:uLnTx/>
                <a:uFillTx/>
                <a:latin typeface="Arial Narrow" panose="020B0606020202030204" pitchFamily="34" charset="0"/>
                <a:ea typeface="+mn-ea"/>
                <a:cs typeface="+mn-cs"/>
              </a:rPr>
              <a:t>(Ah/kg</a:t>
            </a:r>
            <a:r>
              <a:rPr kumimoji="0" lang="fr-FR" altLang="en-US" sz="2600" b="0" i="1" u="none" strike="noStrike" kern="1200" cap="none" spc="0" normalizeH="0" baseline="0" noProof="0" dirty="0" smtClean="0">
                <a:ln>
                  <a:noFill/>
                </a:ln>
                <a:solidFill>
                  <a:srgbClr val="1D5085"/>
                </a:solidFill>
                <a:effectLst/>
                <a:uLnTx/>
                <a:uFillTx/>
                <a:latin typeface="Arial Narrow" panose="020B0606020202030204" pitchFamily="34" charset="0"/>
                <a:ea typeface="+mn-ea"/>
                <a:cs typeface="+mn-cs"/>
              </a:rPr>
              <a:t>)</a:t>
            </a:r>
            <a:endParaRPr kumimoji="0" lang="fr-FR" altLang="en-US" sz="2600" b="0" i="1" u="none" strike="noStrike" kern="1200" cap="none" spc="0" normalizeH="0" baseline="0" noProof="0" dirty="0">
              <a:ln>
                <a:noFill/>
              </a:ln>
              <a:solidFill>
                <a:srgbClr val="C00000"/>
              </a:solidFill>
              <a:effectLst/>
              <a:uLnTx/>
              <a:uFillTx/>
              <a:latin typeface="Arial Narrow" panose="020B0606020202030204" pitchFamily="34" charset="0"/>
              <a:ea typeface="+mn-ea"/>
              <a:cs typeface="+mn-cs"/>
            </a:endParaRPr>
          </a:p>
        </p:txBody>
      </p:sp>
      <p:sp>
        <p:nvSpPr>
          <p:cNvPr id="41" name="Espace réservé du texte 1"/>
          <p:cNvSpPr txBox="1">
            <a:spLocks/>
          </p:cNvSpPr>
          <p:nvPr/>
        </p:nvSpPr>
        <p:spPr bwMode="auto">
          <a:xfrm>
            <a:off x="783942" y="267947"/>
            <a:ext cx="89138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marL="342900" marR="0" lvl="0" indent="-342900" algn="r" defTabSz="914400" rtl="0" eaLnBrk="0" fontAlgn="base" latinLnBrk="0" hangingPunct="0">
              <a:lnSpc>
                <a:spcPct val="55000"/>
              </a:lnSpc>
              <a:spcBef>
                <a:spcPct val="20000"/>
              </a:spcBef>
              <a:spcAft>
                <a:spcPct val="0"/>
              </a:spcAft>
              <a:buClrTx/>
              <a:buSzTx/>
              <a:buFont typeface="Arial" pitchFamily="34" charset="0"/>
              <a:buNone/>
              <a:tabLst/>
              <a:defRPr/>
            </a:pPr>
            <a:r>
              <a:rPr kumimoji="0" lang="fr-FR" altLang="en-US" sz="32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Batteries à ions lithium: principes de fonctionnement</a:t>
            </a:r>
            <a:endParaRPr kumimoji="0" lang="fr-FR" altLang="en-US" sz="32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grpSp>
        <p:nvGrpSpPr>
          <p:cNvPr id="33" name="Groupe 32"/>
          <p:cNvGrpSpPr/>
          <p:nvPr/>
        </p:nvGrpSpPr>
        <p:grpSpPr>
          <a:xfrm>
            <a:off x="5610225" y="1685925"/>
            <a:ext cx="3390900" cy="1913646"/>
            <a:chOff x="5610225" y="1685925"/>
            <a:chExt cx="3390900" cy="1913646"/>
          </a:xfrm>
        </p:grpSpPr>
        <p:sp>
          <p:nvSpPr>
            <p:cNvPr id="5" name="Forme libre 4"/>
            <p:cNvSpPr/>
            <p:nvPr/>
          </p:nvSpPr>
          <p:spPr>
            <a:xfrm>
              <a:off x="5610225" y="1685925"/>
              <a:ext cx="3390900" cy="1913646"/>
            </a:xfrm>
            <a:custGeom>
              <a:avLst/>
              <a:gdLst>
                <a:gd name="connsiteX0" fmla="*/ 19050 w 3390900"/>
                <a:gd name="connsiteY0" fmla="*/ 0 h 1913646"/>
                <a:gd name="connsiteX1" fmla="*/ 85725 w 3390900"/>
                <a:gd name="connsiteY1" fmla="*/ 190500 h 1913646"/>
                <a:gd name="connsiteX2" fmla="*/ 581025 w 3390900"/>
                <a:gd name="connsiteY2" fmla="*/ 323850 h 1913646"/>
                <a:gd name="connsiteX3" fmla="*/ 1181100 w 3390900"/>
                <a:gd name="connsiteY3" fmla="*/ 466725 h 1913646"/>
                <a:gd name="connsiteX4" fmla="*/ 1685925 w 3390900"/>
                <a:gd name="connsiteY4" fmla="*/ 609600 h 1913646"/>
                <a:gd name="connsiteX5" fmla="*/ 2219325 w 3390900"/>
                <a:gd name="connsiteY5" fmla="*/ 828675 h 1913646"/>
                <a:gd name="connsiteX6" fmla="*/ 2647950 w 3390900"/>
                <a:gd name="connsiteY6" fmla="*/ 1009650 h 1913646"/>
                <a:gd name="connsiteX7" fmla="*/ 3105150 w 3390900"/>
                <a:gd name="connsiteY7" fmla="*/ 1209675 h 1913646"/>
                <a:gd name="connsiteX8" fmla="*/ 3333750 w 3390900"/>
                <a:gd name="connsiteY8" fmla="*/ 1371600 h 1913646"/>
                <a:gd name="connsiteX9" fmla="*/ 3381375 w 3390900"/>
                <a:gd name="connsiteY9" fmla="*/ 1571625 h 1913646"/>
                <a:gd name="connsiteX10" fmla="*/ 3381375 w 3390900"/>
                <a:gd name="connsiteY10" fmla="*/ 1771650 h 1913646"/>
                <a:gd name="connsiteX11" fmla="*/ 3390900 w 3390900"/>
                <a:gd name="connsiteY11" fmla="*/ 1790700 h 1913646"/>
                <a:gd name="connsiteX12" fmla="*/ 28575 w 3390900"/>
                <a:gd name="connsiteY12" fmla="*/ 1781175 h 1913646"/>
                <a:gd name="connsiteX13" fmla="*/ 1676400 w 3390900"/>
                <a:gd name="connsiteY13" fmla="*/ 1771650 h 1913646"/>
                <a:gd name="connsiteX14" fmla="*/ 1676400 w 3390900"/>
                <a:gd name="connsiteY14" fmla="*/ 1781175 h 1913646"/>
                <a:gd name="connsiteX15" fmla="*/ 381000 w 3390900"/>
                <a:gd name="connsiteY15" fmla="*/ 1771650 h 1913646"/>
                <a:gd name="connsiteX16" fmla="*/ 133350 w 3390900"/>
                <a:gd name="connsiteY16" fmla="*/ 1790700 h 1913646"/>
                <a:gd name="connsiteX17" fmla="*/ 85725 w 3390900"/>
                <a:gd name="connsiteY17" fmla="*/ 1771650 h 1913646"/>
                <a:gd name="connsiteX18" fmla="*/ 28575 w 3390900"/>
                <a:gd name="connsiteY18" fmla="*/ 1790700 h 1913646"/>
                <a:gd name="connsiteX19" fmla="*/ 0 w 3390900"/>
                <a:gd name="connsiteY19" fmla="*/ 47625 h 19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0900" h="1913646">
                  <a:moveTo>
                    <a:pt x="19050" y="0"/>
                  </a:moveTo>
                  <a:cubicBezTo>
                    <a:pt x="5556" y="68262"/>
                    <a:pt x="-7937" y="136525"/>
                    <a:pt x="85725" y="190500"/>
                  </a:cubicBezTo>
                  <a:cubicBezTo>
                    <a:pt x="179387" y="244475"/>
                    <a:pt x="398463" y="277813"/>
                    <a:pt x="581025" y="323850"/>
                  </a:cubicBezTo>
                  <a:cubicBezTo>
                    <a:pt x="763587" y="369887"/>
                    <a:pt x="996950" y="419100"/>
                    <a:pt x="1181100" y="466725"/>
                  </a:cubicBezTo>
                  <a:cubicBezTo>
                    <a:pt x="1365250" y="514350"/>
                    <a:pt x="1512887" y="549275"/>
                    <a:pt x="1685925" y="609600"/>
                  </a:cubicBezTo>
                  <a:cubicBezTo>
                    <a:pt x="1858963" y="669925"/>
                    <a:pt x="2219325" y="828675"/>
                    <a:pt x="2219325" y="828675"/>
                  </a:cubicBezTo>
                  <a:lnTo>
                    <a:pt x="2647950" y="1009650"/>
                  </a:lnTo>
                  <a:cubicBezTo>
                    <a:pt x="2795587" y="1073150"/>
                    <a:pt x="2990850" y="1149350"/>
                    <a:pt x="3105150" y="1209675"/>
                  </a:cubicBezTo>
                  <a:cubicBezTo>
                    <a:pt x="3219450" y="1270000"/>
                    <a:pt x="3287713" y="1311275"/>
                    <a:pt x="3333750" y="1371600"/>
                  </a:cubicBezTo>
                  <a:cubicBezTo>
                    <a:pt x="3379787" y="1431925"/>
                    <a:pt x="3373438" y="1504950"/>
                    <a:pt x="3381375" y="1571625"/>
                  </a:cubicBezTo>
                  <a:cubicBezTo>
                    <a:pt x="3389312" y="1638300"/>
                    <a:pt x="3379788" y="1735138"/>
                    <a:pt x="3381375" y="1771650"/>
                  </a:cubicBezTo>
                  <a:cubicBezTo>
                    <a:pt x="3382962" y="1808162"/>
                    <a:pt x="3390900" y="1790700"/>
                    <a:pt x="3390900" y="1790700"/>
                  </a:cubicBezTo>
                  <a:lnTo>
                    <a:pt x="28575" y="1781175"/>
                  </a:lnTo>
                  <a:lnTo>
                    <a:pt x="1676400" y="1771650"/>
                  </a:lnTo>
                  <a:cubicBezTo>
                    <a:pt x="1951037" y="1771650"/>
                    <a:pt x="1676400" y="1781175"/>
                    <a:pt x="1676400" y="1781175"/>
                  </a:cubicBezTo>
                  <a:lnTo>
                    <a:pt x="381000" y="1771650"/>
                  </a:lnTo>
                  <a:cubicBezTo>
                    <a:pt x="123825" y="1773237"/>
                    <a:pt x="182562" y="1790700"/>
                    <a:pt x="133350" y="1790700"/>
                  </a:cubicBezTo>
                  <a:cubicBezTo>
                    <a:pt x="84138" y="1790700"/>
                    <a:pt x="103187" y="1771650"/>
                    <a:pt x="85725" y="1771650"/>
                  </a:cubicBezTo>
                  <a:cubicBezTo>
                    <a:pt x="68263" y="1771650"/>
                    <a:pt x="42862" y="2078037"/>
                    <a:pt x="28575" y="1790700"/>
                  </a:cubicBezTo>
                  <a:cubicBezTo>
                    <a:pt x="14288" y="1503363"/>
                    <a:pt x="7144" y="775494"/>
                    <a:pt x="0" y="47625"/>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Arial"/>
                <a:ea typeface="+mn-ea"/>
                <a:cs typeface="+mn-cs"/>
              </a:endParaRPr>
            </a:p>
          </p:txBody>
        </p:sp>
        <p:sp>
          <p:nvSpPr>
            <p:cNvPr id="32" name="ZoneTexte 31"/>
            <p:cNvSpPr txBox="1"/>
            <p:nvPr/>
          </p:nvSpPr>
          <p:spPr>
            <a:xfrm>
              <a:off x="5907721" y="2642748"/>
              <a:ext cx="182133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white"/>
                  </a:solidFill>
                  <a:effectLst/>
                  <a:uLnTx/>
                  <a:uFillTx/>
                  <a:latin typeface="Arial Narrow" pitchFamily="34" charset="0"/>
                  <a:ea typeface="+mn-ea"/>
                  <a:cs typeface="Arial" pitchFamily="34" charset="0"/>
                </a:rPr>
                <a:t>Densité d’énergie</a:t>
              </a:r>
              <a:endParaRPr kumimoji="0" lang="fr-FR" sz="2000" b="0" i="1" u="none" strike="noStrike" kern="1200" cap="none" spc="0" normalizeH="0" baseline="0" noProof="0" dirty="0">
                <a:ln>
                  <a:noFill/>
                </a:ln>
                <a:solidFill>
                  <a:prstClr val="white"/>
                </a:solidFill>
                <a:effectLst/>
                <a:uLnTx/>
                <a:uFillTx/>
                <a:latin typeface="Arial Narrow" pitchFamily="34" charset="0"/>
                <a:ea typeface="+mn-ea"/>
                <a:cs typeface="Arial" pitchFamily="34" charset="0"/>
              </a:endParaRPr>
            </a:p>
          </p:txBody>
        </p:sp>
      </p:grpSp>
      <p:grpSp>
        <p:nvGrpSpPr>
          <p:cNvPr id="48" name="Groupe 47"/>
          <p:cNvGrpSpPr/>
          <p:nvPr/>
        </p:nvGrpSpPr>
        <p:grpSpPr>
          <a:xfrm>
            <a:off x="6745315" y="1356052"/>
            <a:ext cx="2202398" cy="729923"/>
            <a:chOff x="6745315" y="1356052"/>
            <a:chExt cx="2202398" cy="729923"/>
          </a:xfrm>
        </p:grpSpPr>
        <p:cxnSp>
          <p:nvCxnSpPr>
            <p:cNvPr id="39" name="Connecteur droit avec flèche 38"/>
            <p:cNvCxnSpPr/>
            <p:nvPr/>
          </p:nvCxnSpPr>
          <p:spPr>
            <a:xfrm flipH="1">
              <a:off x="6905626" y="1752600"/>
              <a:ext cx="400049" cy="3333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6745315" y="1356052"/>
              <a:ext cx="220239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srgbClr val="FF0000"/>
                  </a:solidFill>
                  <a:effectLst/>
                  <a:uLnTx/>
                  <a:uFillTx/>
                  <a:latin typeface="Arial Narrow" pitchFamily="34" charset="0"/>
                  <a:ea typeface="+mn-ea"/>
                  <a:cs typeface="Arial" pitchFamily="34" charset="0"/>
                </a:rPr>
                <a:t>Efficacité énergétique</a:t>
              </a:r>
              <a:endParaRPr kumimoji="0" lang="fr-FR" sz="2000" b="0" i="1" u="none" strike="noStrike" kern="1200" cap="none" spc="0" normalizeH="0" baseline="0" noProof="0" dirty="0">
                <a:ln>
                  <a:noFill/>
                </a:ln>
                <a:solidFill>
                  <a:srgbClr val="FF0000"/>
                </a:solidFill>
                <a:effectLst/>
                <a:uLnTx/>
                <a:uFillTx/>
                <a:latin typeface="Arial Narrow" pitchFamily="34" charset="0"/>
                <a:ea typeface="+mn-ea"/>
                <a:cs typeface="Arial" pitchFamily="34" charset="0"/>
              </a:endParaRPr>
            </a:p>
          </p:txBody>
        </p:sp>
      </p:grpSp>
      <p:grpSp>
        <p:nvGrpSpPr>
          <p:cNvPr id="4" name="Groupe 3"/>
          <p:cNvGrpSpPr/>
          <p:nvPr/>
        </p:nvGrpSpPr>
        <p:grpSpPr>
          <a:xfrm>
            <a:off x="5056584" y="4598885"/>
            <a:ext cx="5223090" cy="2092209"/>
            <a:chOff x="4682910" y="4490594"/>
            <a:chExt cx="5223090" cy="2092209"/>
          </a:xfrm>
        </p:grpSpPr>
        <p:sp>
          <p:nvSpPr>
            <p:cNvPr id="24" name="Espace réservé du numéro de diapositive 3"/>
            <p:cNvSpPr txBox="1">
              <a:spLocks/>
            </p:cNvSpPr>
            <p:nvPr/>
          </p:nvSpPr>
          <p:spPr>
            <a:xfrm>
              <a:off x="8915400" y="5577494"/>
              <a:ext cx="609600" cy="481013"/>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i="0" kern="1200">
                  <a:solidFill>
                    <a:schemeClr val="tx1">
                      <a:tint val="75000"/>
                    </a:schemeClr>
                  </a:solidFill>
                  <a:latin typeface="+mn-lt"/>
                  <a:ea typeface="+mn-ea"/>
                  <a:cs typeface="+mn-cs"/>
                </a:defRPr>
              </a:lvl1pPr>
              <a:lvl2pPr marL="457200" algn="l" rtl="0" fontAlgn="base">
                <a:spcBef>
                  <a:spcPct val="0"/>
                </a:spcBef>
                <a:spcAft>
                  <a:spcPct val="0"/>
                </a:spcAft>
                <a:defRPr i="1"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i="1"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i="1"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i="1" kern="1200">
                  <a:solidFill>
                    <a:schemeClr val="tx1"/>
                  </a:solidFill>
                  <a:latin typeface="Arial Narrow" pitchFamily="34" charset="0"/>
                  <a:ea typeface="+mn-ea"/>
                  <a:cs typeface="Arial" pitchFamily="34" charset="0"/>
                </a:defRPr>
              </a:lvl5pPr>
              <a:lvl6pPr marL="2286000" algn="l" defTabSz="914400" rtl="0" eaLnBrk="1" latinLnBrk="0" hangingPunct="1">
                <a:defRPr i="1" kern="1200">
                  <a:solidFill>
                    <a:schemeClr val="tx1"/>
                  </a:solidFill>
                  <a:latin typeface="Arial Narrow" pitchFamily="34" charset="0"/>
                  <a:ea typeface="+mn-ea"/>
                  <a:cs typeface="Arial" pitchFamily="34" charset="0"/>
                </a:defRPr>
              </a:lvl6pPr>
              <a:lvl7pPr marL="2743200" algn="l" defTabSz="914400" rtl="0" eaLnBrk="1" latinLnBrk="0" hangingPunct="1">
                <a:defRPr i="1" kern="1200">
                  <a:solidFill>
                    <a:schemeClr val="tx1"/>
                  </a:solidFill>
                  <a:latin typeface="Arial Narrow" pitchFamily="34" charset="0"/>
                  <a:ea typeface="+mn-ea"/>
                  <a:cs typeface="Arial" pitchFamily="34" charset="0"/>
                </a:defRPr>
              </a:lvl7pPr>
              <a:lvl8pPr marL="3200400" algn="l" defTabSz="914400" rtl="0" eaLnBrk="1" latinLnBrk="0" hangingPunct="1">
                <a:defRPr i="1" kern="1200">
                  <a:solidFill>
                    <a:schemeClr val="tx1"/>
                  </a:solidFill>
                  <a:latin typeface="Arial Narrow" pitchFamily="34" charset="0"/>
                  <a:ea typeface="+mn-ea"/>
                  <a:cs typeface="Arial" pitchFamily="34" charset="0"/>
                </a:defRPr>
              </a:lvl8pPr>
              <a:lvl9pPr marL="3657600" algn="l" defTabSz="914400" rtl="0" eaLnBrk="1" latinLnBrk="0" hangingPunct="1">
                <a:defRPr i="1" kern="1200">
                  <a:solidFill>
                    <a:schemeClr val="tx1"/>
                  </a:solidFill>
                  <a:latin typeface="Arial Narrow" pitchFamily="34" charset="0"/>
                  <a:ea typeface="+mn-ea"/>
                  <a:cs typeface="Arial" pitchFamily="34" charset="0"/>
                </a:defRPr>
              </a:lvl9pPr>
            </a:lstStyle>
            <a:p>
              <a:pPr marL="0" marR="0" lvl="0" indent="0" algn="r" defTabSz="844083" rtl="0" eaLnBrk="1" fontAlgn="auto" latinLnBrk="0" hangingPunct="1">
                <a:lnSpc>
                  <a:spcPct val="100000"/>
                </a:lnSpc>
                <a:spcBef>
                  <a:spcPts val="0"/>
                </a:spcBef>
                <a:spcAft>
                  <a:spcPts val="0"/>
                </a:spcAft>
                <a:buClrTx/>
                <a:buSzTx/>
                <a:buFontTx/>
                <a:buNone/>
                <a:tabLst/>
                <a:defRPr/>
              </a:pPr>
              <a:fld id="{C9C671D4-34A5-406D-85A2-FCA4520CC43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84408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5" name="Rectangle 8"/>
                <p:cNvSpPr>
                  <a:spLocks noChangeArrowheads="1"/>
                </p:cNvSpPr>
                <p:nvPr/>
              </p:nvSpPr>
              <p:spPr bwMode="auto">
                <a:xfrm>
                  <a:off x="4894685" y="5380315"/>
                  <a:ext cx="3120534" cy="8709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fr-FR" altLang="fr-FR" sz="2215" b="1"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rPr>
                    <a:t>Capacité </a:t>
                  </a:r>
                  <a:r>
                    <a:rPr kumimoji="0" lang="fr-FR" altLang="fr-FR" sz="2215" b="1" i="1" u="none" strike="noStrike" kern="1200" cap="none" spc="0" normalizeH="0" baseline="0" noProof="0" dirty="0">
                      <a:ln>
                        <a:noFill/>
                      </a:ln>
                      <a:solidFill>
                        <a:srgbClr val="1D5085">
                          <a:lumMod val="50000"/>
                        </a:srgbClr>
                      </a:solidFill>
                      <a:effectLst/>
                      <a:uLnTx/>
                      <a:uFillTx/>
                      <a:latin typeface="Arial Narrow" panose="020B0606020202030204" pitchFamily="34" charset="0"/>
                      <a:ea typeface="+mn-ea"/>
                      <a:cs typeface="Arial" pitchFamily="34" charset="0"/>
                    </a:rPr>
                    <a:t>(Ah/kg) = 26,8 * </a:t>
                  </a:r>
                  <a14:m>
                    <m:oMath xmlns:m="http://schemas.openxmlformats.org/officeDocument/2006/math">
                      <m:f>
                        <m:fPr>
                          <m:ctrlPr>
                            <a:rPr kumimoji="0" lang="fr-FR" altLang="fr-FR" sz="2585" b="1" i="1" u="none" strike="noStrike" kern="1200" cap="none" spc="0" normalizeH="0" baseline="0" noProof="0">
                              <a:ln>
                                <a:noFill/>
                              </a:ln>
                              <a:solidFill>
                                <a:srgbClr val="1D5085">
                                  <a:lumMod val="50000"/>
                                </a:srgbClr>
                              </a:solidFill>
                              <a:effectLst/>
                              <a:uLnTx/>
                              <a:uFillTx/>
                              <a:latin typeface="Cambria Math" panose="02040503050406030204" pitchFamily="18" charset="0"/>
                              <a:ea typeface="+mn-ea"/>
                            </a:rPr>
                          </m:ctrlPr>
                        </m:fPr>
                        <m:num>
                          <m:r>
                            <a:rPr kumimoji="0" lang="fr-FR" altLang="fr-FR" sz="2585" b="0" i="1" u="none" strike="noStrike" kern="1200" cap="none" spc="0" normalizeH="0" baseline="0" noProof="0">
                              <a:ln>
                                <a:noFill/>
                              </a:ln>
                              <a:solidFill>
                                <a:srgbClr val="1D5085">
                                  <a:lumMod val="50000"/>
                                </a:srgbClr>
                              </a:solidFill>
                              <a:effectLst/>
                              <a:uLnTx/>
                              <a:uFillTx/>
                              <a:latin typeface="Cambria Math"/>
                              <a:ea typeface="+mn-ea"/>
                            </a:rPr>
                            <m:t>𝑥</m:t>
                          </m:r>
                        </m:num>
                        <m:den>
                          <m:r>
                            <a:rPr kumimoji="0" lang="fr-FR" altLang="fr-FR" sz="2585" b="0" i="1" u="none" strike="noStrike" kern="1200" cap="none" spc="0" normalizeH="0" baseline="0" noProof="0">
                              <a:ln>
                                <a:noFill/>
                              </a:ln>
                              <a:solidFill>
                                <a:srgbClr val="1D5085">
                                  <a:lumMod val="50000"/>
                                </a:srgbClr>
                              </a:solidFill>
                              <a:effectLst/>
                              <a:uLnTx/>
                              <a:uFillTx/>
                              <a:latin typeface="Cambria Math"/>
                              <a:ea typeface="+mn-ea"/>
                            </a:rPr>
                            <m:t>𝑀</m:t>
                          </m:r>
                        </m:den>
                      </m:f>
                    </m:oMath>
                  </a14:m>
                  <a:r>
                    <a:rPr kumimoji="0" lang="fr-FR" altLang="fr-FR" sz="2215" b="1" i="1" u="none" strike="noStrike" kern="1200" cap="none" spc="0" normalizeH="0" baseline="0" noProof="0" dirty="0">
                      <a:ln>
                        <a:noFill/>
                      </a:ln>
                      <a:solidFill>
                        <a:srgbClr val="1D5085">
                          <a:lumMod val="50000"/>
                        </a:srgbClr>
                      </a:solidFill>
                      <a:effectLst/>
                      <a:uLnTx/>
                      <a:uFillTx/>
                      <a:latin typeface="Arial Narrow" panose="020B0606020202030204" pitchFamily="34" charset="0"/>
                      <a:ea typeface="+mn-ea"/>
                      <a:cs typeface="Arial" pitchFamily="34" charset="0"/>
                    </a:rPr>
                    <a:t>  </a:t>
                  </a:r>
                </a:p>
                <a:p>
                  <a:pPr marL="0" marR="0" lvl="0" indent="0" algn="l" defTabSz="844083" rtl="0" eaLnBrk="0" fontAlgn="base" latinLnBrk="0" hangingPunct="0">
                    <a:lnSpc>
                      <a:spcPct val="100000"/>
                    </a:lnSpc>
                    <a:spcBef>
                      <a:spcPct val="0"/>
                    </a:spcBef>
                    <a:spcAft>
                      <a:spcPct val="0"/>
                    </a:spcAft>
                    <a:buClrTx/>
                    <a:buSzTx/>
                    <a:buFontTx/>
                    <a:buNone/>
                    <a:tabLst/>
                    <a:defRPr/>
                  </a:pPr>
                  <a:r>
                    <a:rPr kumimoji="0" lang="fr-FR" altLang="fr-FR" sz="2215" b="1"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rPr>
                    <a:t> </a:t>
                  </a:r>
                  <a:endParaRPr kumimoji="0" lang="fr-FR" altLang="fr-FR" sz="2215" b="0" i="1" u="none" strike="noStrike" kern="1200" cap="none" spc="0" normalizeH="0" baseline="0" noProof="0" dirty="0">
                    <a:ln>
                      <a:noFill/>
                    </a:ln>
                    <a:solidFill>
                      <a:srgbClr val="1D5085"/>
                    </a:solidFill>
                    <a:effectLst/>
                    <a:uLnTx/>
                    <a:uFillTx/>
                    <a:latin typeface="Arial Narrow" panose="020B0606020202030204" pitchFamily="34" charset="0"/>
                    <a:ea typeface="+mn-ea"/>
                    <a:cs typeface="Arial" pitchFamily="34" charset="0"/>
                  </a:endParaRPr>
                </a:p>
              </p:txBody>
            </p:sp>
          </mc:Choice>
          <mc:Fallback xmlns="">
            <p:sp>
              <p:nvSpPr>
                <p:cNvPr id="25" name="Rectangle 8"/>
                <p:cNvSpPr>
                  <a:spLocks noRot="1" noChangeAspect="1" noMove="1" noResize="1" noEditPoints="1" noAdjustHandles="1" noChangeArrowheads="1" noChangeShapeType="1" noTextEdit="1"/>
                </p:cNvSpPr>
                <p:nvPr/>
              </p:nvSpPr>
              <p:spPr bwMode="auto">
                <a:xfrm>
                  <a:off x="4894685" y="5380315"/>
                  <a:ext cx="3120534" cy="870944"/>
                </a:xfrm>
                <a:prstGeom prst="rect">
                  <a:avLst/>
                </a:prstGeom>
                <a:blipFill>
                  <a:blip r:embed="rId5"/>
                  <a:stretch>
                    <a:fillRect l="-54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p:sp>
          <p:nvSpPr>
            <p:cNvPr id="26" name="Rectangle 10"/>
            <p:cNvSpPr>
              <a:spLocks noChangeArrowheads="1"/>
            </p:cNvSpPr>
            <p:nvPr/>
          </p:nvSpPr>
          <p:spPr bwMode="auto">
            <a:xfrm>
              <a:off x="7246445" y="6241940"/>
              <a:ext cx="2043829" cy="3408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fr-FR" altLang="fr-FR" sz="2215" b="0" i="1" u="none" strike="noStrike" kern="1200" cap="none" spc="0" normalizeH="0" baseline="0" noProof="0" dirty="0">
                  <a:ln>
                    <a:noFill/>
                  </a:ln>
                  <a:solidFill>
                    <a:srgbClr val="1D5085">
                      <a:lumMod val="50000"/>
                    </a:srgbClr>
                  </a:solidFill>
                  <a:effectLst/>
                  <a:uLnTx/>
                  <a:uFillTx/>
                  <a:latin typeface="Arial Narrow" panose="020B0606020202030204" pitchFamily="34" charset="0"/>
                  <a:ea typeface="+mn-ea"/>
                  <a:cs typeface="Arial" pitchFamily="34" charset="0"/>
                </a:rPr>
                <a:t>Masse molaire (kg) </a:t>
              </a:r>
            </a:p>
          </p:txBody>
        </p:sp>
        <p:sp>
          <p:nvSpPr>
            <p:cNvPr id="27" name="Rectangle 15"/>
            <p:cNvSpPr>
              <a:spLocks noChangeArrowheads="1"/>
            </p:cNvSpPr>
            <p:nvPr/>
          </p:nvSpPr>
          <p:spPr bwMode="auto">
            <a:xfrm>
              <a:off x="7335546" y="5660089"/>
              <a:ext cx="65" cy="1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fr-FR" altLang="fr-FR" sz="1292" b="1" i="1" u="none" strike="noStrike" kern="1200" cap="none" spc="0" normalizeH="0" baseline="0" noProof="0" dirty="0">
                <a:ln>
                  <a:noFill/>
                </a:ln>
                <a:solidFill>
                  <a:srgbClr val="1D5085"/>
                </a:solidFill>
                <a:effectLst/>
                <a:uLnTx/>
                <a:uFillTx/>
                <a:latin typeface="Calibri"/>
                <a:ea typeface="+mn-ea"/>
                <a:cs typeface="Arial" pitchFamily="34" charset="0"/>
              </a:endParaRPr>
            </a:p>
          </p:txBody>
        </p:sp>
        <p:sp>
          <p:nvSpPr>
            <p:cNvPr id="28" name="Rectangle 22"/>
            <p:cNvSpPr>
              <a:spLocks noChangeArrowheads="1"/>
            </p:cNvSpPr>
            <p:nvPr/>
          </p:nvSpPr>
          <p:spPr bwMode="auto">
            <a:xfrm>
              <a:off x="8252557" y="5513550"/>
              <a:ext cx="65"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fr-FR" altLang="fr-FR" sz="1477" b="0" i="1" u="none" strike="noStrike" kern="1200" cap="none" spc="0" normalizeH="0" baseline="0" noProof="0" dirty="0">
                <a:ln>
                  <a:noFill/>
                </a:ln>
                <a:solidFill>
                  <a:srgbClr val="1D5085"/>
                </a:solidFill>
                <a:effectLst/>
                <a:uLnTx/>
                <a:uFillTx/>
                <a:latin typeface="Calibri"/>
                <a:ea typeface="+mn-ea"/>
                <a:cs typeface="Arial" pitchFamily="34" charset="0"/>
              </a:endParaRPr>
            </a:p>
          </p:txBody>
        </p:sp>
        <p:cxnSp>
          <p:nvCxnSpPr>
            <p:cNvPr id="29" name="Connecteur droit avec flèche 28"/>
            <p:cNvCxnSpPr/>
            <p:nvPr/>
          </p:nvCxnSpPr>
          <p:spPr>
            <a:xfrm flipH="1">
              <a:off x="7742492" y="5138182"/>
              <a:ext cx="270739" cy="262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7740410" y="5912380"/>
              <a:ext cx="82606" cy="385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20"/>
            <p:cNvSpPr>
              <a:spLocks noChangeArrowheads="1"/>
            </p:cNvSpPr>
            <p:nvPr/>
          </p:nvSpPr>
          <p:spPr bwMode="auto">
            <a:xfrm>
              <a:off x="7490573" y="4782933"/>
              <a:ext cx="2415427" cy="3408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fr-FR" altLang="fr-FR" sz="2215" b="0" i="1" u="none" strike="noStrike" kern="1200" cap="none" spc="0" normalizeH="0" baseline="0" noProof="0" dirty="0">
                  <a:ln>
                    <a:noFill/>
                  </a:ln>
                  <a:solidFill>
                    <a:srgbClr val="1D5085">
                      <a:lumMod val="50000"/>
                    </a:srgbClr>
                  </a:solidFill>
                  <a:effectLst/>
                  <a:uLnTx/>
                  <a:uFillTx/>
                  <a:latin typeface="Arial Narrow" panose="020B0606020202030204" pitchFamily="34" charset="0"/>
                  <a:ea typeface="+mn-ea"/>
                  <a:cs typeface="Arial" pitchFamily="34" charset="0"/>
                </a:rPr>
                <a:t>Nb d’électrons /mol</a:t>
              </a:r>
            </a:p>
          </p:txBody>
        </p:sp>
        <p:cxnSp>
          <p:nvCxnSpPr>
            <p:cNvPr id="34" name="Connecteur droit avec flèche 33"/>
            <p:cNvCxnSpPr/>
            <p:nvPr/>
          </p:nvCxnSpPr>
          <p:spPr>
            <a:xfrm>
              <a:off x="7056410" y="4490594"/>
              <a:ext cx="0" cy="80453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à coins arrondis 34"/>
            <p:cNvSpPr/>
            <p:nvPr/>
          </p:nvSpPr>
          <p:spPr>
            <a:xfrm>
              <a:off x="4682910" y="5318968"/>
              <a:ext cx="3450978" cy="707146"/>
            </a:xfrm>
            <a:prstGeom prst="roundRect">
              <a:avLst/>
            </a:prstGeom>
            <a:solidFill>
              <a:schemeClr val="accent6">
                <a:lumMod val="75000"/>
                <a:alpha val="1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0" lang="en-US" sz="2400" b="1" i="1"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e 12"/>
          <p:cNvGrpSpPr/>
          <p:nvPr/>
        </p:nvGrpSpPr>
        <p:grpSpPr>
          <a:xfrm>
            <a:off x="-913231" y="4614031"/>
            <a:ext cx="5868216" cy="2094819"/>
            <a:chOff x="-913231" y="4614031"/>
            <a:chExt cx="5868216" cy="2094819"/>
          </a:xfrm>
        </p:grpSpPr>
        <p:cxnSp>
          <p:nvCxnSpPr>
            <p:cNvPr id="47" name="Connecteur droit avec flèche 46"/>
            <p:cNvCxnSpPr>
              <a:stCxn id="15" idx="2"/>
            </p:cNvCxnSpPr>
            <p:nvPr/>
          </p:nvCxnSpPr>
          <p:spPr>
            <a:xfrm flipH="1">
              <a:off x="3483543" y="4614031"/>
              <a:ext cx="1471442" cy="5912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913231" y="5188530"/>
              <a:ext cx="4313810" cy="1374735"/>
            </a:xfrm>
            <a:prstGeom prst="rect">
              <a:avLst/>
            </a:prstGeom>
            <a:ln w="38100">
              <a:noFill/>
            </a:ln>
          </p:spPr>
          <p:txBody>
            <a:bodyPr wrap="squar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Tension de sortie </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d’une</a:t>
              </a:r>
              <a:r>
                <a:rPr kumimoji="0" lang="fr-FR" sz="2000" b="0" i="1" u="none" strike="noStrike" kern="1200" cap="none" spc="0" normalizeH="0" noProof="0" dirty="0" smtClean="0">
                  <a:ln>
                    <a:noFill/>
                  </a:ln>
                  <a:solidFill>
                    <a:prstClr val="black"/>
                  </a:solidFill>
                  <a:effectLst/>
                  <a:uLnTx/>
                  <a:uFillTx/>
                  <a:latin typeface="Arial Narrow" pitchFamily="34" charset="0"/>
                  <a:ea typeface="+mn-ea"/>
                  <a:cs typeface="Arial" pitchFamily="34" charset="0"/>
                </a:rPr>
                <a:t> </a:t>
              </a: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batterie qui </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dépend de la </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structure électronique </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fr-FR" sz="2000" b="0"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du matériau</a:t>
              </a:r>
              <a:endParaRPr kumimoji="0" lang="fr-FR" sz="2000" b="0" i="1" u="none" strike="noStrike" kern="1200" cap="none" spc="0" normalizeH="0" baseline="0" noProof="0" dirty="0">
                <a:ln>
                  <a:noFill/>
                </a:ln>
                <a:solidFill>
                  <a:prstClr val="black"/>
                </a:solidFill>
                <a:effectLst/>
                <a:uLnTx/>
                <a:uFillTx/>
                <a:latin typeface="Arial Narrow" pitchFamily="34" charset="0"/>
                <a:ea typeface="+mn-ea"/>
                <a:cs typeface="Arial" pitchFamily="34" charset="0"/>
              </a:endParaRPr>
            </a:p>
          </p:txBody>
        </p:sp>
        <p:grpSp>
          <p:nvGrpSpPr>
            <p:cNvPr id="36" name="Groupe 35"/>
            <p:cNvGrpSpPr/>
            <p:nvPr/>
          </p:nvGrpSpPr>
          <p:grpSpPr>
            <a:xfrm>
              <a:off x="1912688" y="5068665"/>
              <a:ext cx="2710887" cy="1640185"/>
              <a:chOff x="1390764" y="4892844"/>
              <a:chExt cx="2504206" cy="1627641"/>
            </a:xfrm>
          </p:grpSpPr>
          <p:sp>
            <p:nvSpPr>
              <p:cNvPr id="37" name="Arc 36"/>
              <p:cNvSpPr/>
              <p:nvPr/>
            </p:nvSpPr>
            <p:spPr>
              <a:xfrm flipV="1">
                <a:off x="1390764" y="6014693"/>
                <a:ext cx="1409997" cy="341522"/>
              </a:xfrm>
              <a:prstGeom prst="arc">
                <a:avLst>
                  <a:gd name="adj1" fmla="val 16200000"/>
                  <a:gd name="adj2" fmla="val 5279787"/>
                </a:avLst>
              </a:prstGeom>
              <a:solidFill>
                <a:schemeClr val="accent1">
                  <a:lumMod val="40000"/>
                  <a:lumOff val="60000"/>
                </a:schemeClr>
              </a:solidFill>
              <a:ln w="9525" cap="flat" cmpd="sng" algn="ctr">
                <a:solidFill>
                  <a:schemeClr val="tx2">
                    <a:lumMod val="75000"/>
                  </a:schemeClr>
                </a:solidFill>
                <a:prstDash val="solid"/>
              </a:ln>
              <a:effectLst/>
            </p:spPr>
            <p:txBody>
              <a:bodyPr rtlCol="0" anchor="ctr"/>
              <a:lstStyle/>
              <a:p>
                <a:pPr algn="ctr" defTabSz="844083">
                  <a:defRPr/>
                </a:pPr>
                <a:endParaRPr lang="fr-FR" sz="1662" kern="0">
                  <a:solidFill>
                    <a:prstClr val="black"/>
                  </a:solidFill>
                  <a:latin typeface="Arial Narrow" pitchFamily="34" charset="0"/>
                  <a:cs typeface="Arial" pitchFamily="34" charset="0"/>
                </a:endParaRPr>
              </a:p>
            </p:txBody>
          </p:sp>
          <p:sp>
            <p:nvSpPr>
              <p:cNvPr id="38" name="Arc 37"/>
              <p:cNvSpPr/>
              <p:nvPr/>
            </p:nvSpPr>
            <p:spPr>
              <a:xfrm>
                <a:off x="1397114" y="5256718"/>
                <a:ext cx="1369578" cy="370213"/>
              </a:xfrm>
              <a:prstGeom prst="arc">
                <a:avLst>
                  <a:gd name="adj1" fmla="val 16200000"/>
                  <a:gd name="adj2" fmla="val 5464688"/>
                </a:avLst>
              </a:prstGeom>
              <a:noFill/>
              <a:ln w="9525" cap="flat" cmpd="sng" algn="ctr">
                <a:solidFill>
                  <a:srgbClr val="1F497D"/>
                </a:solidFill>
                <a:prstDash val="solid"/>
              </a:ln>
              <a:effectLst/>
            </p:spPr>
            <p:txBody>
              <a:bodyPr rtlCol="0" anchor="ctr"/>
              <a:lstStyle/>
              <a:p>
                <a:pPr algn="ctr" defTabSz="844083">
                  <a:defRPr/>
                </a:pPr>
                <a:endParaRPr lang="fr-FR" sz="1662" kern="0">
                  <a:solidFill>
                    <a:prstClr val="black"/>
                  </a:solidFill>
                  <a:latin typeface="Arial Narrow" pitchFamily="34" charset="0"/>
                  <a:cs typeface="Arial" pitchFamily="34" charset="0"/>
                </a:endParaRPr>
              </a:p>
            </p:txBody>
          </p:sp>
          <p:sp>
            <p:nvSpPr>
              <p:cNvPr id="40" name="Arc 39"/>
              <p:cNvSpPr/>
              <p:nvPr/>
            </p:nvSpPr>
            <p:spPr>
              <a:xfrm flipV="1">
                <a:off x="1403703" y="5238513"/>
                <a:ext cx="1367891" cy="380391"/>
              </a:xfrm>
              <a:prstGeom prst="arc">
                <a:avLst>
                  <a:gd name="adj1" fmla="val 16200000"/>
                  <a:gd name="adj2" fmla="val 5250"/>
                </a:avLst>
              </a:prstGeom>
              <a:solidFill>
                <a:srgbClr val="002060"/>
              </a:solidFill>
              <a:ln w="9525" cap="flat" cmpd="sng" algn="ctr">
                <a:solidFill>
                  <a:schemeClr val="tx2">
                    <a:lumMod val="75000"/>
                  </a:schemeClr>
                </a:solidFill>
                <a:prstDash val="solid"/>
              </a:ln>
              <a:effectLst/>
            </p:spPr>
            <p:txBody>
              <a:bodyPr rtlCol="0" anchor="ctr"/>
              <a:lstStyle/>
              <a:p>
                <a:pPr algn="ctr" defTabSz="844083">
                  <a:defRPr/>
                </a:pPr>
                <a:endParaRPr lang="fr-FR" sz="1662" kern="0">
                  <a:solidFill>
                    <a:prstClr val="black"/>
                  </a:solidFill>
                  <a:latin typeface="Arial Narrow" pitchFamily="34" charset="0"/>
                  <a:cs typeface="Arial" pitchFamily="34" charset="0"/>
                </a:endParaRPr>
              </a:p>
            </p:txBody>
          </p:sp>
          <p:grpSp>
            <p:nvGrpSpPr>
              <p:cNvPr id="42" name="Groupe 166"/>
              <p:cNvGrpSpPr/>
              <p:nvPr/>
            </p:nvGrpSpPr>
            <p:grpSpPr>
              <a:xfrm>
                <a:off x="1998598" y="4892844"/>
                <a:ext cx="209695" cy="1484469"/>
                <a:chOff x="1336628" y="1974899"/>
                <a:chExt cx="254060" cy="2355896"/>
              </a:xfrm>
            </p:grpSpPr>
            <p:sp>
              <p:nvSpPr>
                <p:cNvPr id="55" name="ZoneTexte 54"/>
                <p:cNvSpPr txBox="1">
                  <a:spLocks noRot="1" noChangeAspect="1" noMove="1" noResize="1" noEditPoints="1" noAdjustHandles="1" noChangeArrowheads="1" noChangeShapeType="1" noTextEdit="1"/>
                </p:cNvSpPr>
                <p:nvPr/>
              </p:nvSpPr>
              <p:spPr>
                <a:xfrm>
                  <a:off x="1336628" y="1974899"/>
                  <a:ext cx="254060" cy="247726"/>
                </a:xfrm>
                <a:prstGeom prst="rect">
                  <a:avLst/>
                </a:prstGeom>
                <a:blipFill rotWithShape="1">
                  <a:blip r:embed="rId6"/>
                  <a:stretch>
                    <a:fillRect b="-4167"/>
                  </a:stretch>
                </a:blipFill>
              </p:spPr>
              <p:txBody>
                <a:bodyPr/>
                <a:lstStyle/>
                <a:p>
                  <a:pPr defTabSz="844083"/>
                  <a:r>
                    <a:rPr lang="fr-FR" sz="2000" b="1">
                      <a:noFill/>
                      <a:latin typeface="Arial Narrow" pitchFamily="34" charset="0"/>
                      <a:cs typeface="Arial" pitchFamily="34" charset="0"/>
                    </a:rPr>
                    <a:t> </a:t>
                  </a:r>
                </a:p>
              </p:txBody>
            </p:sp>
            <p:cxnSp>
              <p:nvCxnSpPr>
                <p:cNvPr id="56" name="Connecteur droit avec flèche 55"/>
                <p:cNvCxnSpPr/>
                <p:nvPr/>
              </p:nvCxnSpPr>
              <p:spPr>
                <a:xfrm flipH="1" flipV="1">
                  <a:off x="1446004" y="2255820"/>
                  <a:ext cx="8346" cy="2074975"/>
                </a:xfrm>
                <a:prstGeom prst="straightConnector1">
                  <a:avLst/>
                </a:prstGeom>
                <a:noFill/>
                <a:ln w="9525" cap="flat" cmpd="sng" algn="ctr">
                  <a:solidFill>
                    <a:sysClr val="windowText" lastClr="000000"/>
                  </a:solidFill>
                  <a:prstDash val="solid"/>
                  <a:tailEnd type="stealth"/>
                </a:ln>
                <a:effectLst/>
              </p:spPr>
            </p:cxnSp>
          </p:grpSp>
          <p:sp>
            <p:nvSpPr>
              <p:cNvPr id="43" name="ZoneTexte 42"/>
              <p:cNvSpPr txBox="1"/>
              <p:nvPr/>
            </p:nvSpPr>
            <p:spPr>
              <a:xfrm>
                <a:off x="1774860" y="5354563"/>
                <a:ext cx="381127" cy="317194"/>
              </a:xfrm>
              <a:prstGeom prst="rect">
                <a:avLst/>
              </a:prstGeom>
              <a:noFill/>
            </p:spPr>
            <p:txBody>
              <a:bodyPr wrap="square" rtlCol="0">
                <a:spAutoFit/>
              </a:bodyPr>
              <a:lstStyle/>
              <a:p>
                <a:pPr defTabSz="844083"/>
                <a:r>
                  <a:rPr lang="en-GB" sz="1477" b="1" dirty="0" err="1">
                    <a:solidFill>
                      <a:srgbClr val="000000"/>
                    </a:solidFill>
                    <a:latin typeface="Arial Narrow" pitchFamily="34" charset="0"/>
                    <a:cs typeface="Arial" pitchFamily="34" charset="0"/>
                  </a:rPr>
                  <a:t>E</a:t>
                </a:r>
                <a:r>
                  <a:rPr lang="en-GB" sz="1477" b="1" baseline="-25000" dirty="0" err="1">
                    <a:solidFill>
                      <a:srgbClr val="000000"/>
                    </a:solidFill>
                    <a:latin typeface="Arial Narrow" pitchFamily="34" charset="0"/>
                    <a:cs typeface="Arial" pitchFamily="34" charset="0"/>
                  </a:rPr>
                  <a:t>f</a:t>
                </a:r>
                <a:endParaRPr lang="fr-FR" sz="1662" b="1" baseline="-25000" dirty="0">
                  <a:solidFill>
                    <a:srgbClr val="000000"/>
                  </a:solidFill>
                  <a:latin typeface="Arial Narrow" pitchFamily="34" charset="0"/>
                  <a:cs typeface="Arial" pitchFamily="34" charset="0"/>
                </a:endParaRPr>
              </a:p>
            </p:txBody>
          </p:sp>
          <p:cxnSp>
            <p:nvCxnSpPr>
              <p:cNvPr id="44" name="Connecteur droit avec flèche 43"/>
              <p:cNvCxnSpPr/>
              <p:nvPr/>
            </p:nvCxnSpPr>
            <p:spPr>
              <a:xfrm>
                <a:off x="2102949" y="6377314"/>
                <a:ext cx="1216474" cy="0"/>
              </a:xfrm>
              <a:prstGeom prst="straightConnector1">
                <a:avLst/>
              </a:prstGeom>
              <a:noFill/>
              <a:ln w="9525" cap="flat" cmpd="sng" algn="ctr">
                <a:solidFill>
                  <a:sysClr val="windowText" lastClr="000000"/>
                </a:solidFill>
                <a:prstDash val="solid"/>
                <a:tailEnd type="stealth"/>
              </a:ln>
              <a:effectLst/>
            </p:spPr>
          </p:cxnSp>
          <p:sp>
            <p:nvSpPr>
              <p:cNvPr id="45" name="ZoneTexte 44"/>
              <p:cNvSpPr txBox="1"/>
              <p:nvPr/>
            </p:nvSpPr>
            <p:spPr>
              <a:xfrm>
                <a:off x="2766650" y="5265541"/>
                <a:ext cx="404609" cy="288943"/>
              </a:xfrm>
              <a:prstGeom prst="rect">
                <a:avLst/>
              </a:prstGeom>
              <a:noFill/>
            </p:spPr>
            <p:txBody>
              <a:bodyPr wrap="none" rtlCol="0">
                <a:spAutoFit/>
              </a:bodyPr>
              <a:lstStyle/>
              <a:p>
                <a:pPr defTabSz="844083"/>
                <a:r>
                  <a:rPr lang="en-GB" sz="1292" b="1" dirty="0">
                    <a:solidFill>
                      <a:srgbClr val="1D5085"/>
                    </a:solidFill>
                    <a:latin typeface="Arial Narrow" pitchFamily="34" charset="0"/>
                    <a:cs typeface="Arial" pitchFamily="34" charset="0"/>
                  </a:rPr>
                  <a:t>MO*</a:t>
                </a:r>
                <a:endParaRPr lang="fr-FR" sz="1292" b="1" dirty="0">
                  <a:solidFill>
                    <a:srgbClr val="1D5085"/>
                  </a:solidFill>
                  <a:latin typeface="Arial Narrow" pitchFamily="34" charset="0"/>
                  <a:cs typeface="Arial" pitchFamily="34" charset="0"/>
                </a:endParaRPr>
              </a:p>
            </p:txBody>
          </p:sp>
          <p:sp>
            <p:nvSpPr>
              <p:cNvPr id="49" name="ZoneTexte 48"/>
              <p:cNvSpPr txBox="1"/>
              <p:nvPr/>
            </p:nvSpPr>
            <p:spPr>
              <a:xfrm>
                <a:off x="2784294" y="6058226"/>
                <a:ext cx="357793" cy="288943"/>
              </a:xfrm>
              <a:prstGeom prst="rect">
                <a:avLst/>
              </a:prstGeom>
              <a:noFill/>
            </p:spPr>
            <p:txBody>
              <a:bodyPr wrap="none" rtlCol="0">
                <a:spAutoFit/>
              </a:bodyPr>
              <a:lstStyle/>
              <a:p>
                <a:pPr defTabSz="844083"/>
                <a:r>
                  <a:rPr lang="en-GB" sz="1292" b="1" dirty="0">
                    <a:solidFill>
                      <a:srgbClr val="8DB9E6"/>
                    </a:solidFill>
                    <a:latin typeface="Arial Narrow" pitchFamily="34" charset="0"/>
                    <a:cs typeface="Arial" pitchFamily="34" charset="0"/>
                  </a:rPr>
                  <a:t>MO</a:t>
                </a:r>
                <a:endParaRPr lang="fr-FR" sz="1292" b="1" dirty="0">
                  <a:solidFill>
                    <a:srgbClr val="8DB9E6"/>
                  </a:solidFill>
                  <a:latin typeface="Arial Narrow" pitchFamily="34" charset="0"/>
                  <a:cs typeface="Arial" pitchFamily="34" charset="0"/>
                </a:endParaRPr>
              </a:p>
            </p:txBody>
          </p:sp>
          <p:sp>
            <p:nvSpPr>
              <p:cNvPr id="51" name="ZoneTexte 50"/>
              <p:cNvSpPr txBox="1"/>
              <p:nvPr/>
            </p:nvSpPr>
            <p:spPr>
              <a:xfrm>
                <a:off x="3267693" y="6231542"/>
                <a:ext cx="627277" cy="288943"/>
              </a:xfrm>
              <a:prstGeom prst="rect">
                <a:avLst/>
              </a:prstGeom>
              <a:noFill/>
            </p:spPr>
            <p:txBody>
              <a:bodyPr wrap="square" rtlCol="0">
                <a:spAutoFit/>
              </a:bodyPr>
              <a:lstStyle/>
              <a:p>
                <a:pPr defTabSz="844083"/>
                <a:r>
                  <a:rPr lang="en-GB" sz="1292" b="1" dirty="0">
                    <a:solidFill>
                      <a:srgbClr val="000000"/>
                    </a:solidFill>
                    <a:latin typeface="Arial Narrow" pitchFamily="34" charset="0"/>
                    <a:cs typeface="Arial" pitchFamily="34" charset="0"/>
                  </a:rPr>
                  <a:t>DOS</a:t>
                </a:r>
                <a:endParaRPr lang="fr-FR" sz="1477" b="1" baseline="-25000" dirty="0">
                  <a:solidFill>
                    <a:srgbClr val="000000"/>
                  </a:solidFill>
                  <a:latin typeface="Arial Narrow" pitchFamily="34" charset="0"/>
                  <a:cs typeface="Arial" pitchFamily="34" charset="0"/>
                </a:endParaRPr>
              </a:p>
            </p:txBody>
          </p:sp>
          <p:cxnSp>
            <p:nvCxnSpPr>
              <p:cNvPr id="52" name="Connecteur droit avec flèche 51"/>
              <p:cNvCxnSpPr/>
              <p:nvPr/>
            </p:nvCxnSpPr>
            <p:spPr>
              <a:xfrm>
                <a:off x="1870165" y="5148298"/>
                <a:ext cx="601264" cy="0"/>
              </a:xfrm>
              <a:prstGeom prst="straightConnector1">
                <a:avLst/>
              </a:prstGeom>
              <a:noFill/>
              <a:ln w="9525" cap="flat" cmpd="sng" algn="ctr">
                <a:solidFill>
                  <a:sysClr val="windowText" lastClr="000000"/>
                </a:solidFill>
                <a:prstDash val="dash"/>
                <a:headEnd type="none" w="med" len="med"/>
                <a:tailEnd type="none" w="med" len="med"/>
              </a:ln>
              <a:effectLst/>
            </p:spPr>
          </p:cxnSp>
          <p:cxnSp>
            <p:nvCxnSpPr>
              <p:cNvPr id="53" name="Connecteur droit avec flèche 52"/>
              <p:cNvCxnSpPr/>
              <p:nvPr/>
            </p:nvCxnSpPr>
            <p:spPr>
              <a:xfrm>
                <a:off x="1845752" y="5422358"/>
                <a:ext cx="927290" cy="2165"/>
              </a:xfrm>
              <a:prstGeom prst="straightConnector1">
                <a:avLst/>
              </a:prstGeom>
              <a:noFill/>
              <a:ln w="9525" cap="flat" cmpd="sng" algn="ctr">
                <a:solidFill>
                  <a:sysClr val="windowText" lastClr="000000"/>
                </a:solidFill>
                <a:prstDash val="dash"/>
                <a:headEnd type="none" w="med" len="med"/>
                <a:tailEnd type="none" w="med" len="med"/>
              </a:ln>
              <a:effectLst/>
            </p:spPr>
          </p:cxnSp>
          <p:cxnSp>
            <p:nvCxnSpPr>
              <p:cNvPr id="54" name="Connecteur droit 53"/>
              <p:cNvCxnSpPr/>
              <p:nvPr/>
            </p:nvCxnSpPr>
            <p:spPr>
              <a:xfrm flipH="1">
                <a:off x="1713419" y="5119543"/>
                <a:ext cx="6637" cy="345218"/>
              </a:xfrm>
              <a:prstGeom prst="line">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Rectangle à coins arrondis 2"/>
            <p:cNvSpPr/>
            <p:nvPr/>
          </p:nvSpPr>
          <p:spPr>
            <a:xfrm>
              <a:off x="165145" y="5089931"/>
              <a:ext cx="4295376" cy="16189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166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3"/>
</p:tagLst>
</file>

<file path=ppt/tags/tag2.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96896</TotalTime>
  <Words>6007</Words>
  <Application>Microsoft Office PowerPoint</Application>
  <PresentationFormat>Format A4 (210 x 297 mm)</PresentationFormat>
  <Paragraphs>1014</Paragraphs>
  <Slides>57</Slides>
  <Notes>48</Notes>
  <HiddenSlides>0</HiddenSlides>
  <MMClips>0</MMClips>
  <ScaleCrop>false</ScaleCrop>
  <HeadingPairs>
    <vt:vector size="8" baseType="variant">
      <vt:variant>
        <vt:lpstr>Polices utilisées</vt:lpstr>
      </vt:variant>
      <vt:variant>
        <vt:i4>18</vt:i4>
      </vt:variant>
      <vt:variant>
        <vt:lpstr>Thème</vt:lpstr>
      </vt:variant>
      <vt:variant>
        <vt:i4>3</vt:i4>
      </vt:variant>
      <vt:variant>
        <vt:lpstr>Serveurs OLE incorporés</vt:lpstr>
      </vt:variant>
      <vt:variant>
        <vt:i4>1</vt:i4>
      </vt:variant>
      <vt:variant>
        <vt:lpstr>Titres des diapositives</vt:lpstr>
      </vt:variant>
      <vt:variant>
        <vt:i4>57</vt:i4>
      </vt:variant>
    </vt:vector>
  </HeadingPairs>
  <TitlesOfParts>
    <vt:vector size="79" baseType="lpstr">
      <vt:lpstr>MS PGothic</vt:lpstr>
      <vt:lpstr>SimSun</vt:lpstr>
      <vt:lpstr>Arial</vt:lpstr>
      <vt:lpstr>Arial Narrow</vt:lpstr>
      <vt:lpstr>Arial Unicode MS</vt:lpstr>
      <vt:lpstr>Calibri</vt:lpstr>
      <vt:lpstr>Cambria Math</vt:lpstr>
      <vt:lpstr>CMU Sans Serif</vt:lpstr>
      <vt:lpstr>CMU Serif Extra</vt:lpstr>
      <vt:lpstr>굴림</vt:lpstr>
      <vt:lpstr>Helvetica</vt:lpstr>
      <vt:lpstr>Roboto</vt:lpstr>
      <vt:lpstr>黑体</vt:lpstr>
      <vt:lpstr>Symbol</vt:lpstr>
      <vt:lpstr>Times New Roman</vt:lpstr>
      <vt:lpstr>Verdana</vt:lpstr>
      <vt:lpstr>Wingdings</vt:lpstr>
      <vt:lpstr>Wingdings 2</vt:lpstr>
      <vt:lpstr>Thème Office</vt:lpstr>
      <vt:lpstr>Conception personnalisée</vt:lpstr>
      <vt:lpstr>4_Thème Office</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How to make batteries more durable while improving their performance? </vt:lpstr>
      <vt:lpstr>Improve diagnostic techniques why? </vt:lpstr>
      <vt:lpstr>Improve diagnostic techniques how? </vt:lpstr>
      <vt:lpstr>Comment un capteur de Bragg inscrit sur une fibre optique fonctionne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 Windows</dc:creator>
  <cp:lastModifiedBy>Jean-Marie Tarascon</cp:lastModifiedBy>
  <cp:revision>1593</cp:revision>
  <cp:lastPrinted>2022-08-10T17:08:05Z</cp:lastPrinted>
  <dcterms:created xsi:type="dcterms:W3CDTF">2010-12-05T14:15:07Z</dcterms:created>
  <dcterms:modified xsi:type="dcterms:W3CDTF">2023-06-07T11:25:46Z</dcterms:modified>
</cp:coreProperties>
</file>