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slideLayouts/slideLayout12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2.png" ContentType="image/png"/>
  <Override PartName="/ppt/media/image1.png" ContentType="image/png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691812" cy="151193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96220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787560" y="353772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041240" y="353772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34240" y="811800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787560" y="811800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041240" y="8118000"/>
            <a:ext cx="309816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34240" y="603000"/>
            <a:ext cx="9622080" cy="1170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 2" descr=""/>
          <p:cNvPicPr/>
          <p:nvPr/>
        </p:nvPicPr>
        <p:blipFill>
          <a:blip r:embed="rId2"/>
          <a:stretch/>
        </p:blipFill>
        <p:spPr>
          <a:xfrm>
            <a:off x="2520" y="2160"/>
            <a:ext cx="10685160" cy="15113160"/>
          </a:xfrm>
          <a:prstGeom prst="rect">
            <a:avLst/>
          </a:prstGeom>
          <a:ln>
            <a:noFill/>
          </a:ln>
        </p:spPr>
      </p:pic>
      <p:sp>
        <p:nvSpPr>
          <p:cNvPr id="1" name="CustomShape 1"/>
          <p:cNvSpPr/>
          <p:nvPr/>
        </p:nvSpPr>
        <p:spPr>
          <a:xfrm>
            <a:off x="1336320" y="7089840"/>
            <a:ext cx="8017200" cy="289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2"/>
          <p:cNvSpPr/>
          <p:nvPr/>
        </p:nvSpPr>
        <p:spPr>
          <a:xfrm>
            <a:off x="1090440" y="11349360"/>
            <a:ext cx="8508960" cy="302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847440" y="2873880"/>
            <a:ext cx="8994960" cy="93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90000"/>
              </a:lnSpc>
            </a:pPr>
            <a:r>
              <a:rPr b="1" lang="en-GB" sz="3000" spc="-1" strike="noStrike">
                <a:solidFill>
                  <a:srgbClr val="ff6700"/>
                </a:solidFill>
                <a:latin typeface="Calibri"/>
                <a:ea typeface="DejaVu Sans"/>
              </a:rPr>
              <a:t>The structure of 7,8,9 He in the rotational model*</a:t>
            </a:r>
            <a:endParaRPr b="0" lang="en-GB" sz="30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1090800" y="4083120"/>
            <a:ext cx="8508240" cy="41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90000"/>
              </a:lnSpc>
              <a:spcBef>
                <a:spcPts val="1168"/>
              </a:spcBef>
            </a:pPr>
            <a:r>
              <a:rPr b="1" lang="en-GB" sz="3000" spc="-1" strike="noStrike">
                <a:solidFill>
                  <a:srgbClr val="00294b"/>
                </a:solidFill>
                <a:latin typeface="Calibri"/>
                <a:ea typeface="DejaVu Sans"/>
              </a:rPr>
              <a:t>A. O. Macchiavelli</a:t>
            </a:r>
            <a:endParaRPr b="0" lang="en-GB" sz="300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1090440" y="4433040"/>
            <a:ext cx="8508240" cy="73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90000"/>
              </a:lnSpc>
              <a:spcBef>
                <a:spcPts val="1168"/>
              </a:spcBef>
            </a:pPr>
            <a:r>
              <a:rPr b="0" i="1" lang="en-GB" sz="2200" spc="-1" strike="noStrike">
                <a:solidFill>
                  <a:srgbClr val="ff6700"/>
                </a:solidFill>
                <a:latin typeface="Calibri"/>
                <a:ea typeface="DejaVu Sans"/>
              </a:rPr>
              <a:t>Physics Division, Oak Ridge National Laboratory, Oak Ridge, TN 37831, USA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1090800" y="5088600"/>
            <a:ext cx="8508240" cy="42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90000"/>
              </a:lnSpc>
              <a:spcBef>
                <a:spcPts val="1168"/>
              </a:spcBef>
            </a:pPr>
            <a:r>
              <a:rPr b="1" lang="en-GB" sz="3000" spc="-1" strike="noStrike">
                <a:solidFill>
                  <a:srgbClr val="00294b"/>
                </a:solidFill>
                <a:latin typeface="Calibri"/>
                <a:ea typeface="DejaVu Sans"/>
              </a:rPr>
              <a:t>13:30, 10 January 2023</a:t>
            </a:r>
            <a:endParaRPr b="0" lang="en-GB" sz="3000" spc="-1" strike="noStrike">
              <a:latin typeface="Arial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1090800" y="5486760"/>
            <a:ext cx="8589600" cy="40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90000"/>
              </a:lnSpc>
              <a:spcBef>
                <a:spcPts val="1168"/>
              </a:spcBef>
            </a:pPr>
            <a:r>
              <a:rPr b="1" lang="en-GB" sz="1800" spc="-1" strike="noStrike">
                <a:solidFill>
                  <a:srgbClr val="ff6700"/>
                </a:solidFill>
                <a:latin typeface="Calibri"/>
                <a:ea typeface="DejaVu Sans"/>
              </a:rPr>
              <a:t>Bât. 100, A018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458640" y="6554520"/>
            <a:ext cx="9743040" cy="606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0" lang="en-GB" sz="1400" spc="-1" strike="noStrike">
                <a:latin typeface="Arial"/>
              </a:rPr>
              <a:t>Inspired by the recent results of Ref. [1] showing strong evidence for a deformed 8 He nucleus, we present a study of the structure of the odd-A </a:t>
            </a:r>
            <a:r>
              <a:rPr b="0" lang="en-GB" sz="1400" spc="-1" strike="noStrike" baseline="33000">
                <a:latin typeface="Arial"/>
              </a:rPr>
              <a:t>7</a:t>
            </a:r>
            <a:r>
              <a:rPr b="0" lang="en-GB" sz="1400" spc="-1" strike="noStrike">
                <a:latin typeface="Arial"/>
              </a:rPr>
              <a:t>He and </a:t>
            </a:r>
            <a:r>
              <a:rPr b="0" lang="en-GB" sz="1400" spc="-1" strike="noStrike" baseline="33000">
                <a:latin typeface="Arial"/>
              </a:rPr>
              <a:t>9</a:t>
            </a:r>
            <a:r>
              <a:rPr b="0" lang="en-GB" sz="1400" spc="-1" strike="noStrike">
                <a:latin typeface="Arial"/>
              </a:rPr>
              <a:t>He isotopes in the rotational model. While the ab initio calculations predict an oblate shape, in this work we consider two cases corresponding to an oblate and a prolate core with deformation |ε2 | ≈ 0.38 as inferred in [1].</a:t>
            </a:r>
            <a:endParaRPr b="0" lang="en-GB" sz="1400" spc="-1" strike="noStrike">
              <a:latin typeface="Arial"/>
              <a:ea typeface="Noto Sans CJK SC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0" lang="en-GB" sz="1400" spc="-1" strike="noStrike">
                <a:latin typeface="Arial"/>
              </a:rPr>
              <a:t>A comparison of the experimental moment of inertia of 8 He, derived from the experimental 2</a:t>
            </a:r>
            <a:r>
              <a:rPr b="0" lang="en-GB" sz="1400" spc="-1" strike="noStrike" baseline="33000">
                <a:latin typeface="Arial"/>
              </a:rPr>
              <a:t>+</a:t>
            </a:r>
            <a:r>
              <a:rPr b="0" lang="en-GB" sz="1400" spc="-1" strike="noStrike">
                <a:latin typeface="Arial"/>
              </a:rPr>
              <a:t> energy, is in good agreement with the estimates from the Migdal formula [2], with the proton and neutron radii adjusted to reproduced experimental RMS charge and matter radii. At the adopted deformation, the relevant neutron Nilsson levels arising from the p and sd spherical shells are:</a:t>
            </a:r>
            <a:endParaRPr b="0" lang="en-GB" sz="1400" spc="-1" strike="noStrike">
              <a:latin typeface="Arial"/>
              <a:ea typeface="Noto Sans CJK SC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0" lang="en-GB" sz="1400" spc="-1" strike="noStrike">
                <a:latin typeface="Arial"/>
              </a:rPr>
              <a:t>• </a:t>
            </a:r>
            <a:r>
              <a:rPr b="0" lang="en-GB" sz="1400" spc="-1" strike="noStrike" baseline="33000">
                <a:latin typeface="Arial"/>
              </a:rPr>
              <a:t>7</a:t>
            </a:r>
            <a:r>
              <a:rPr b="0" lang="en-GB" sz="1400" spc="-1" strike="noStrike">
                <a:latin typeface="Arial"/>
              </a:rPr>
              <a:t>He: [101] 3/2, [110] 1/2 on the prolate and oblate side respectively, and </a:t>
            </a:r>
            <a:endParaRPr b="0" lang="en-GB" sz="1400" spc="-1" strike="noStrike">
              <a:latin typeface="Arial"/>
              <a:ea typeface="Noto Sans CJK SC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0" lang="en-GB" sz="1400" spc="-1" strike="noStrike">
                <a:latin typeface="Arial"/>
              </a:rPr>
              <a:t>• </a:t>
            </a:r>
            <a:r>
              <a:rPr b="0" lang="en-GB" sz="1400" spc="-1" strike="noStrike" baseline="33000">
                <a:latin typeface="Arial"/>
              </a:rPr>
              <a:t>9</a:t>
            </a:r>
            <a:r>
              <a:rPr b="0" lang="en-GB" sz="1400" spc="-1" strike="noStrike">
                <a:latin typeface="Arial"/>
              </a:rPr>
              <a:t>He: [101] 1/2 , [220] 1/2 on the prolate and [220]1/2 and [202] 5/2 on the oblate side.</a:t>
            </a:r>
            <a:endParaRPr b="0" lang="en-GB" sz="1400" spc="-1" strike="noStrike">
              <a:latin typeface="Arial"/>
              <a:ea typeface="Noto Sans CJK SC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0" lang="en-GB" sz="1400" spc="-1" strike="noStrike">
                <a:latin typeface="Arial"/>
              </a:rPr>
              <a:t>Particle plus Rotor Model calculations for both prolate and oblate configurations will be discussed and compared to available experimental data [3,4]. We will present predictions for electromagnetic properties and spectroscopic factors for the </a:t>
            </a:r>
            <a:r>
              <a:rPr b="0" lang="en-GB" sz="1400" spc="-1" strike="noStrike" baseline="33000">
                <a:latin typeface="Arial"/>
              </a:rPr>
              <a:t>8</a:t>
            </a:r>
            <a:r>
              <a:rPr b="0" lang="en-GB" sz="1400" spc="-1" strike="noStrike">
                <a:latin typeface="Arial"/>
              </a:rPr>
              <a:t>He(p,d)</a:t>
            </a:r>
            <a:r>
              <a:rPr b="0" lang="en-GB" sz="1400" spc="-1" strike="noStrike" baseline="33000">
                <a:latin typeface="Arial"/>
              </a:rPr>
              <a:t>7</a:t>
            </a:r>
            <a:r>
              <a:rPr b="0" lang="en-GB" sz="1400" spc="-1" strike="noStrike">
                <a:latin typeface="Arial"/>
              </a:rPr>
              <a:t>He and </a:t>
            </a:r>
            <a:r>
              <a:rPr b="0" lang="en-GB" sz="1400" spc="-1" strike="noStrike" baseline="33000">
                <a:latin typeface="Arial"/>
              </a:rPr>
              <a:t>8</a:t>
            </a:r>
            <a:r>
              <a:rPr b="0" lang="en-GB" sz="1400" spc="-1" strike="noStrike">
                <a:latin typeface="Arial"/>
              </a:rPr>
              <a:t>He(d,p)</a:t>
            </a:r>
            <a:r>
              <a:rPr b="0" lang="en-GB" sz="1400" spc="-1" strike="noStrike" baseline="33000">
                <a:latin typeface="Arial"/>
              </a:rPr>
              <a:t>9</a:t>
            </a:r>
            <a:r>
              <a:rPr b="0" lang="en-GB" sz="1400" spc="-1" strike="noStrike">
                <a:latin typeface="Arial"/>
              </a:rPr>
              <a:t>He reactions, which may stimulate further studies of these exotic nuclei. We also speculate on the structure of 7 H, seen as proton-hole in the 8 He deformed core.</a:t>
            </a:r>
            <a:endParaRPr b="0" lang="en-GB" sz="1400" spc="-1" strike="noStrike">
              <a:latin typeface="Arial"/>
              <a:ea typeface="Noto Sans CJK SC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0" lang="en-GB" sz="1400" spc="-1" strike="noStrike">
                <a:latin typeface="Arial"/>
              </a:rPr>
              <a:t>The rotational model offers an appealing and intuitive framework that appears to capture the physics at play in the low-lying structure of </a:t>
            </a:r>
            <a:r>
              <a:rPr b="0" lang="en-GB" sz="1400" spc="-1" strike="noStrike" baseline="33000">
                <a:latin typeface="Arial"/>
              </a:rPr>
              <a:t>7,8,9</a:t>
            </a:r>
            <a:r>
              <a:rPr b="0" lang="en-GB" sz="1400" spc="-1" strike="noStrike">
                <a:latin typeface="Arial"/>
              </a:rPr>
              <a:t>He and is complementary to shell-model and ab initio approaches.</a:t>
            </a:r>
            <a:endParaRPr b="0" lang="en-GB" sz="1400" spc="-1" strike="noStrike">
              <a:latin typeface="Arial"/>
              <a:ea typeface="Noto Sans CJK SC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endParaRPr b="0" lang="en-GB" sz="1400" spc="-1" strike="noStrike">
              <a:latin typeface="Arial"/>
              <a:ea typeface="Noto Sans CJK SC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0" i="1" lang="en-GB" sz="1200" spc="-1" strike="noStrike">
                <a:latin typeface="Arial"/>
              </a:rPr>
              <a:t>* This work is based on the research supported in by the Director, Office of Science, Office of Nuclear Physics, of the U.S. Department of Energy under Contract No. DE-AC05-00OR22725.</a:t>
            </a:r>
            <a:endParaRPr b="0" lang="en-GB" sz="1200" spc="-1" strike="noStrike">
              <a:latin typeface="Arial"/>
              <a:ea typeface="Noto Sans CJK SC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endParaRPr b="0" lang="en-GB" sz="1200" spc="-1" strike="noStrike">
              <a:latin typeface="Arial"/>
              <a:ea typeface="Noto Sans CJK SC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0" lang="en-GB" sz="1400" spc="-1" strike="noStrike">
                <a:latin typeface="Arial"/>
              </a:rPr>
              <a:t>[1] M. Holl, R. Kanungo, Z.H. Sun, G. Hagen, J.A. Lay, et al., Phys. Lett. B822, 136710(2021) .</a:t>
            </a:r>
            <a:endParaRPr b="0" lang="en-GB" sz="1400" spc="-1" strike="noStrike">
              <a:latin typeface="Arial"/>
              <a:ea typeface="Noto Sans CJK SC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0" lang="en-GB" sz="1400" spc="-1" strike="noStrike">
                <a:latin typeface="Arial"/>
              </a:rPr>
              <a:t>[2] B. Migdal, Nucl. Phys. 13, 655 (1959).</a:t>
            </a:r>
            <a:endParaRPr b="0" lang="en-GB" sz="1400" spc="-1" strike="noStrike">
              <a:latin typeface="Arial"/>
              <a:ea typeface="Noto Sans CJK SC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0" lang="en-GB" sz="1400" spc="-1" strike="noStrike">
                <a:latin typeface="Arial"/>
              </a:rPr>
              <a:t>[3] ENSDF: Evaluated Nuclear Structure Data File. https://www.nndc.bnl.gov/ensdf/</a:t>
            </a:r>
            <a:endParaRPr b="0" lang="en-GB" sz="1400" spc="-1" strike="noStrike">
              <a:latin typeface="Arial"/>
              <a:ea typeface="Noto Sans CJK SC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0" lang="en-GB" sz="1400" spc="-1" strike="noStrike">
                <a:latin typeface="Arial"/>
              </a:rPr>
              <a:t>[4] XUNDL: Experimental Unevaluated Nuclear Data List. https://www.nndc.bnl.gov/ensdf/ensdf/xundl.jsp</a:t>
            </a:r>
            <a:endParaRPr b="0" lang="en-GB" sz="1400" spc="-1" strike="noStrike">
              <a:latin typeface="Arial"/>
              <a:ea typeface="Noto Sans CJK SC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endParaRPr b="0" lang="en-GB" sz="1400" spc="-1" strike="noStrike">
              <a:latin typeface="Arial"/>
              <a:ea typeface="Noto Sans CJK SC"/>
            </a:endParaRPr>
          </a:p>
        </p:txBody>
      </p:sp>
      <p:pic>
        <p:nvPicPr>
          <p:cNvPr id="47" name="Image 7" descr=""/>
          <p:cNvPicPr/>
          <p:nvPr/>
        </p:nvPicPr>
        <p:blipFill>
          <a:blip r:embed="rId1"/>
          <a:stretch/>
        </p:blipFill>
        <p:spPr>
          <a:xfrm>
            <a:off x="3473280" y="1715760"/>
            <a:ext cx="2037600" cy="832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</TotalTime>
  <Application>LibreOffice/6.0.7.3$Linux_X86_64 LibreOffice_project/00m0$Build-3</Application>
  <Words>218</Words>
  <Paragraphs>8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2020-05-20T14:58:24Z</dcterms:created>
  <dc:creator>Kariluc</dc:creator>
  <dc:description/>
  <dc:language>fr-FR</dc:language>
  <cp:lastModifiedBy>Iolanda Matea</cp:lastModifiedBy>
  <dcterms:modified xsi:type="dcterms:W3CDTF">2023-01-03T09:51:52Z</dcterms:modified>
  <cp:revision>81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Custom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