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77" r:id="rId2"/>
  </p:sldMasterIdLst>
  <p:notesMasterIdLst>
    <p:notesMasterId r:id="rId44"/>
  </p:notesMasterIdLst>
  <p:sldIdLst>
    <p:sldId id="1136" r:id="rId3"/>
    <p:sldId id="1052" r:id="rId4"/>
    <p:sldId id="321" r:id="rId5"/>
    <p:sldId id="1132" r:id="rId6"/>
    <p:sldId id="1142" r:id="rId7"/>
    <p:sldId id="1032" r:id="rId8"/>
    <p:sldId id="1057" r:id="rId9"/>
    <p:sldId id="1131" r:id="rId10"/>
    <p:sldId id="1154" r:id="rId11"/>
    <p:sldId id="1153" r:id="rId12"/>
    <p:sldId id="1148" r:id="rId13"/>
    <p:sldId id="1070" r:id="rId14"/>
    <p:sldId id="1133" r:id="rId15"/>
    <p:sldId id="1157" r:id="rId16"/>
    <p:sldId id="319" r:id="rId17"/>
    <p:sldId id="1150" r:id="rId18"/>
    <p:sldId id="1149" r:id="rId19"/>
    <p:sldId id="1158" r:id="rId20"/>
    <p:sldId id="1156" r:id="rId21"/>
    <p:sldId id="1159" r:id="rId22"/>
    <p:sldId id="1146" r:id="rId23"/>
    <p:sldId id="1147" r:id="rId24"/>
    <p:sldId id="1039" r:id="rId25"/>
    <p:sldId id="1135" r:id="rId26"/>
    <p:sldId id="302" r:id="rId27"/>
    <p:sldId id="303" r:id="rId28"/>
    <p:sldId id="257" r:id="rId29"/>
    <p:sldId id="258" r:id="rId30"/>
    <p:sldId id="1139" r:id="rId31"/>
    <p:sldId id="1044" r:id="rId32"/>
    <p:sldId id="1036" r:id="rId33"/>
    <p:sldId id="1144" r:id="rId34"/>
    <p:sldId id="259" r:id="rId35"/>
    <p:sldId id="296" r:id="rId36"/>
    <p:sldId id="256" r:id="rId37"/>
    <p:sldId id="301" r:id="rId38"/>
    <p:sldId id="298" r:id="rId39"/>
    <p:sldId id="295" r:id="rId40"/>
    <p:sldId id="300" r:id="rId41"/>
    <p:sldId id="297" r:id="rId42"/>
    <p:sldId id="29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6" autoAdjust="0"/>
    <p:restoredTop sz="93447" autoAdjust="0"/>
  </p:normalViewPr>
  <p:slideViewPr>
    <p:cSldViewPr snapToGrid="0" snapToObjects="1">
      <p:cViewPr>
        <p:scale>
          <a:sx n="70" d="100"/>
          <a:sy n="70" d="100"/>
        </p:scale>
        <p:origin x="520" y="3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6524" y="80863"/>
            <a:ext cx="6838952" cy="47086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5355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7371" y="130175"/>
            <a:ext cx="8177259" cy="4699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367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7" name="Line 99"/>
          <p:cNvSpPr>
            <a:spLocks noChangeShapeType="1"/>
          </p:cNvSpPr>
          <p:nvPr userDrawn="1"/>
        </p:nvSpPr>
        <p:spPr bwMode="auto">
          <a:xfrm flipV="1">
            <a:off x="0" y="6434139"/>
            <a:ext cx="12073467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12132733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101600" y="227013"/>
            <a:ext cx="120904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2779185" y="130175"/>
            <a:ext cx="5888567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Titel</a:t>
            </a:r>
          </a:p>
        </p:txBody>
      </p:sp>
      <p:sp>
        <p:nvSpPr>
          <p:cNvPr id="7" name="Text Box 97"/>
          <p:cNvSpPr txBox="1">
            <a:spLocks noChangeArrowheads="1"/>
          </p:cNvSpPr>
          <p:nvPr userDrawn="1"/>
        </p:nvSpPr>
        <p:spPr bwMode="auto">
          <a:xfrm>
            <a:off x="82551" y="6459538"/>
            <a:ext cx="972564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GB" sz="1400" dirty="0">
              <a:solidFill>
                <a:srgbClr val="969696"/>
              </a:solidFill>
              <a:latin typeface="Arial" charset="0"/>
            </a:endParaRPr>
          </a:p>
        </p:txBody>
      </p:sp>
      <p:sp>
        <p:nvSpPr>
          <p:cNvPr id="8" name="Text Box 98"/>
          <p:cNvSpPr txBox="1">
            <a:spLocks noChangeArrowheads="1"/>
          </p:cNvSpPr>
          <p:nvPr userDrawn="1"/>
        </p:nvSpPr>
        <p:spPr bwMode="auto">
          <a:xfrm>
            <a:off x="10195984" y="6469064"/>
            <a:ext cx="1888067" cy="388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1200" dirty="0">
                <a:solidFill>
                  <a:srgbClr val="969696"/>
                </a:solidFill>
                <a:latin typeface="Arial" charset="0"/>
              </a:rPr>
              <a:t>     Mar 2o23</a:t>
            </a:r>
          </a:p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900" dirty="0">
                <a:solidFill>
                  <a:srgbClr val="969696"/>
                </a:solidFill>
                <a:latin typeface="Arial" charset="0"/>
              </a:rPr>
              <a:t>Patrick</a:t>
            </a:r>
            <a:r>
              <a:rPr lang="en-GB" sz="900" baseline="0" dirty="0">
                <a:solidFill>
                  <a:srgbClr val="969696"/>
                </a:solidFill>
                <a:latin typeface="Arial" charset="0"/>
              </a:rPr>
              <a:t> </a:t>
            </a:r>
            <a:r>
              <a:rPr lang="en-GB" sz="900" dirty="0">
                <a:solidFill>
                  <a:srgbClr val="969696"/>
                </a:solidFill>
                <a:latin typeface="Arial" charset="0"/>
              </a:rPr>
              <a:t>Achenbach</a:t>
            </a:r>
          </a:p>
        </p:txBody>
      </p:sp>
      <p:sp>
        <p:nvSpPr>
          <p:cNvPr id="9" name="Line 99"/>
          <p:cNvSpPr>
            <a:spLocks noChangeShapeType="1"/>
          </p:cNvSpPr>
          <p:nvPr userDrawn="1"/>
        </p:nvSpPr>
        <p:spPr bwMode="auto">
          <a:xfrm flipV="1">
            <a:off x="0" y="6434140"/>
            <a:ext cx="12073467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88259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12132733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101600" y="227013"/>
            <a:ext cx="120904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3151718" y="130175"/>
            <a:ext cx="5888567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0448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ijclab.in2p3.fr/event/9131/contributions/28671/" TargetMode="External"/><Relationship Id="rId3" Type="http://schemas.openxmlformats.org/officeDocument/2006/relationships/image" Target="../media/image47.emf"/><Relationship Id="rId7" Type="http://schemas.openxmlformats.org/officeDocument/2006/relationships/hyperlink" Target="https://indico.ijclab.in2p3.fr/event/9131/contributions/28673/" TargetMode="External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dico.ijclab.in2p3.fr/event/9131/contributions/28942/" TargetMode="External"/><Relationship Id="rId5" Type="http://schemas.openxmlformats.org/officeDocument/2006/relationships/image" Target="../media/image48.emf"/><Relationship Id="rId10" Type="http://schemas.openxmlformats.org/officeDocument/2006/relationships/hyperlink" Target="https://indico.ijclab.in2p3.fr/event/9131/contributions/28833/" TargetMode="External"/><Relationship Id="rId4" Type="http://schemas.openxmlformats.org/officeDocument/2006/relationships/oleObject" Target="../embeddings/oleObject3.bin"/><Relationship Id="rId9" Type="http://schemas.openxmlformats.org/officeDocument/2006/relationships/hyperlink" Target="https://indico.ijclab.in2p3.fr/event/9131/contributions/28689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emf"/><Relationship Id="rId2" Type="http://schemas.openxmlformats.org/officeDocument/2006/relationships/hyperlink" Target="https://indico.ijclab.in2p3.fr/event/9131/contributions/28948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jclab.in2p3.fr/event/9131/contributions/28973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jadams@jlab.or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indico.ijclab.in2p3.fr/event/9131/contributions/28687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jpeg"/><Relationship Id="rId3" Type="http://schemas.openxmlformats.org/officeDocument/2006/relationships/hyperlink" Target="https://indico.ijclab.in2p3.fr/event/9131/contributions/28707/" TargetMode="External"/><Relationship Id="rId7" Type="http://schemas.openxmlformats.org/officeDocument/2006/relationships/image" Target="../media/image8.emf"/><Relationship Id="rId12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jpeg"/><Relationship Id="rId5" Type="http://schemas.openxmlformats.org/officeDocument/2006/relationships/image" Target="../media/image6.emf"/><Relationship Id="rId10" Type="http://schemas.openxmlformats.org/officeDocument/2006/relationships/image" Target="../media/image11.jpeg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NULL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32.png"/><Relationship Id="rId5" Type="http://schemas.openxmlformats.org/officeDocument/2006/relationships/image" Target="../media/image127.png"/><Relationship Id="rId10" Type="http://schemas.microsoft.com/office/2007/relationships/hdphoto" Target="../media/hdphoto8.wdp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3.emf"/><Relationship Id="rId7" Type="http://schemas.openxmlformats.org/officeDocument/2006/relationships/hyperlink" Target="https://indico.ijclab.in2p3.fr/event/9131/contributions/28976/" TargetMode="External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22.jpe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11" Type="http://schemas.openxmlformats.org/officeDocument/2006/relationships/image" Target="../media/image30.jpeg"/><Relationship Id="rId5" Type="http://schemas.openxmlformats.org/officeDocument/2006/relationships/image" Target="../media/image25.emf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4.emf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dico.ijclab.in2p3.fr/event/9131/contributions/28860/" TargetMode="Externa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jclab.in2p3.fr/event/9131/contributions/28974/" TargetMode="External"/><Relationship Id="rId2" Type="http://schemas.openxmlformats.org/officeDocument/2006/relationships/hyperlink" Target="https://indico.ijclab.in2p3.fr/event/9131/contributions/29027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67EA4-67D8-38D6-1930-EBD0E81F1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B Status Report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35FB93-508A-9644-3E29-3B5121C19EA7}"/>
              </a:ext>
            </a:extLst>
          </p:cNvPr>
          <p:cNvSpPr txBox="1">
            <a:spLocks/>
          </p:cNvSpPr>
          <p:nvPr/>
        </p:nvSpPr>
        <p:spPr>
          <a:xfrm>
            <a:off x="604240" y="942879"/>
            <a:ext cx="5203104" cy="4048991"/>
          </a:xfrm>
          <a:prstGeom prst="rect">
            <a:avLst/>
          </a:prstGeom>
        </p:spPr>
        <p:txBody>
          <a:bodyPr/>
          <a:lstStyle/>
          <a:p>
            <a:pPr marL="285750" lvl="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kern="0" dirty="0">
                <a:latin typeface="+mn-lt"/>
              </a:rPr>
              <a:t>News from the Hall B Group</a:t>
            </a:r>
          </a:p>
          <a:p>
            <a:pPr marL="28575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kern="0" dirty="0">
                <a:latin typeface="+mn-lt"/>
              </a:rPr>
              <a:t>Hall B Setup Changes</a:t>
            </a:r>
          </a:p>
          <a:p>
            <a:pPr marL="285750" lvl="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kern="0" dirty="0">
                <a:latin typeface="+mn-lt"/>
              </a:rPr>
              <a:t>Status of RG-C Data Taking</a:t>
            </a:r>
          </a:p>
          <a:p>
            <a:pPr marL="285750" lvl="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kern="0" dirty="0"/>
              <a:t>Status of </a:t>
            </a:r>
            <a:r>
              <a:rPr lang="en-US" sz="1800" kern="0" dirty="0">
                <a:latin typeface="+mn-lt"/>
              </a:rPr>
              <a:t>Alignments &amp; Calibrations</a:t>
            </a:r>
          </a:p>
          <a:p>
            <a:pPr marL="28575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kern="0" dirty="0"/>
              <a:t>Developments and Upgrades</a:t>
            </a:r>
            <a:endParaRPr lang="en-US" sz="1800" kern="0" dirty="0">
              <a:latin typeface="+mn-lt"/>
            </a:endParaRPr>
          </a:p>
          <a:p>
            <a:pPr marL="28575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800" kern="0" dirty="0">
                <a:latin typeface="+mn-lt"/>
              </a:rPr>
              <a:t>Updated Run Group Schedule</a:t>
            </a:r>
          </a:p>
          <a:p>
            <a:pPr marL="28575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kern="0" dirty="0"/>
              <a:t>Collaborations &amp; Cooperations</a:t>
            </a:r>
            <a:endParaRPr lang="en-US" sz="1800" kern="0" dirty="0">
              <a:latin typeface="+mn-lt"/>
            </a:endParaRPr>
          </a:p>
          <a:p>
            <a:pPr marL="285750" indent="-285750" eaLnBrk="0" hangingPunct="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kern="0" dirty="0"/>
              <a:t>Backup: Recent </a:t>
            </a:r>
            <a:r>
              <a:rPr lang="en-US" sz="1800" kern="0" dirty="0">
                <a:latin typeface="+mn-lt"/>
              </a:rPr>
              <a:t>Analyses and Papers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1644691D-7270-264F-4280-7F37233B5CF5}"/>
              </a:ext>
            </a:extLst>
          </p:cNvPr>
          <p:cNvSpPr/>
          <p:nvPr/>
        </p:nvSpPr>
        <p:spPr>
          <a:xfrm>
            <a:off x="7495219" y="4833925"/>
            <a:ext cx="3732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CC"/>
                </a:solidFill>
                <a:latin typeface="+mj-lt"/>
              </a:rPr>
              <a:t>[V.D. Burkert, L. </a:t>
            </a:r>
            <a:r>
              <a:rPr lang="en-US" sz="1200" dirty="0" err="1">
                <a:solidFill>
                  <a:srgbClr val="0000CC"/>
                </a:solidFill>
                <a:latin typeface="+mj-lt"/>
              </a:rPr>
              <a:t>Elouadrhiri</a:t>
            </a:r>
            <a:r>
              <a:rPr lang="en-US" sz="1200" dirty="0">
                <a:solidFill>
                  <a:srgbClr val="0000CC"/>
                </a:solidFill>
                <a:latin typeface="+mj-lt"/>
              </a:rPr>
              <a:t>, et al., Nuclear Inst. and</a:t>
            </a:r>
            <a:br>
              <a:rPr lang="en-US" sz="1200" dirty="0">
                <a:solidFill>
                  <a:srgbClr val="0000CC"/>
                </a:solidFill>
                <a:latin typeface="+mj-lt"/>
              </a:rPr>
            </a:br>
            <a:r>
              <a:rPr lang="en-US" sz="1200" dirty="0">
                <a:solidFill>
                  <a:srgbClr val="0000CC"/>
                </a:solidFill>
                <a:latin typeface="+mj-lt"/>
              </a:rPr>
              <a:t>Methods in Physics Research, A 959 (2020) 163419]</a:t>
            </a: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4051872E-8129-15BD-D052-87EECB9D7C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884" y="942879"/>
            <a:ext cx="5618304" cy="37492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Untertitel 3">
            <a:extLst>
              <a:ext uri="{FF2B5EF4-FFF2-40B4-BE49-F238E27FC236}">
                <a16:creationId xmlns:a16="http://schemas.microsoft.com/office/drawing/2014/main" id="{47145CA0-82B5-D71A-DD64-2C4B7F60E8B3}"/>
              </a:ext>
            </a:extLst>
          </p:cNvPr>
          <p:cNvSpPr txBox="1">
            <a:spLocks/>
          </p:cNvSpPr>
          <p:nvPr/>
        </p:nvSpPr>
        <p:spPr bwMode="auto">
          <a:xfrm>
            <a:off x="2895600" y="5455280"/>
            <a:ext cx="6400800" cy="109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Patrick Achenbach</a:t>
            </a:r>
            <a:endParaRPr kumimoji="0" lang="de-DE" sz="16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de-DE" sz="2000" kern="0" dirty="0">
                <a:latin typeface="+mn-lt"/>
              </a:rPr>
              <a:t>March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2o23</a:t>
            </a:r>
          </a:p>
        </p:txBody>
      </p:sp>
    </p:spTree>
    <p:extLst>
      <p:ext uri="{BB962C8B-B14F-4D97-AF65-F5344CB8AC3E}">
        <p14:creationId xmlns:p14="http://schemas.microsoft.com/office/powerpoint/2010/main" val="1646087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11803F16-DE5A-5789-B181-89A44D4827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462903"/>
              </p:ext>
            </p:extLst>
          </p:nvPr>
        </p:nvGraphicFramePr>
        <p:xfrm>
          <a:off x="-307250" y="255336"/>
          <a:ext cx="6891242" cy="5322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467324" imgH="4222450" progId="AcroExch.Document.DC">
                  <p:embed/>
                </p:oleObj>
              </mc:Choice>
              <mc:Fallback>
                <p:oleObj name="Acrobat Document" r:id="rId2" imgW="5467324" imgH="42224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07250" y="255336"/>
                        <a:ext cx="6891242" cy="5322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6A6A92A-49D2-0198-2DBC-706AF4269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Run Group Scheduling in Hall B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3A67631-B388-8F65-298A-7E3B5A75F31F}"/>
              </a:ext>
            </a:extLst>
          </p:cNvPr>
          <p:cNvSpPr txBox="1"/>
          <p:nvPr/>
        </p:nvSpPr>
        <p:spPr>
          <a:xfrm>
            <a:off x="6379779" y="694609"/>
            <a:ext cx="5812221" cy="5827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/>
              <a:t>2023 SAD for installation of cryo-target and solids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RG-D</a:t>
            </a:r>
            <a:r>
              <a:rPr lang="en-US" dirty="0"/>
              <a:t>: Jul to Sept 2023, ~30 PAC days to </a:t>
            </a:r>
            <a:r>
              <a:rPr lang="en-US" b="1" dirty="0"/>
              <a:t>compete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/>
              <a:t>RG-K: Sept to Dec 2023, to reach ~50% PAC days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/>
              <a:t>RG-E: Jan to Mar 2024, to reach ~ 50% PAC days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/>
              <a:t>2024 SAD for installation of ALERT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RG-L</a:t>
            </a:r>
            <a:r>
              <a:rPr lang="en-US" dirty="0"/>
              <a:t>: Jul to Nov 2024, ~55 PAC days to </a:t>
            </a:r>
            <a:r>
              <a:rPr lang="en-US" b="1" dirty="0"/>
              <a:t>complete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RG-K</a:t>
            </a:r>
            <a:r>
              <a:rPr lang="en-US" dirty="0"/>
              <a:t>: Nov to Mar 2025, ~45 PAC days to </a:t>
            </a:r>
            <a:r>
              <a:rPr lang="en-US" b="1" dirty="0"/>
              <a:t>complete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/>
              <a:t>2025 SAD for setup/target change</a:t>
            </a:r>
          </a:p>
          <a:p>
            <a:pPr>
              <a:lnSpc>
                <a:spcPct val="114000"/>
              </a:lnSpc>
            </a:pPr>
            <a:r>
              <a:rPr lang="en-US" b="1" dirty="0"/>
              <a:t>Remaining PAC days for run groups</a:t>
            </a:r>
            <a:endParaRPr lang="en-US" dirty="0"/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/>
              <a:t>RG-A: &gt;70 PAC days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/>
              <a:t>RG-B: +/- 40 PAC days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/>
              <a:t>RG-C: +/- 25 PAC days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/>
              <a:t>RG-E: 30 PAC days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/>
              <a:t>RG-M: 10 PAC days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b="1" dirty="0"/>
              <a:t>Not scheduled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/>
              <a:t>Non-CLAS12 experiments: </a:t>
            </a:r>
            <a:r>
              <a:rPr lang="en-US" dirty="0" err="1"/>
              <a:t>PRad</a:t>
            </a:r>
            <a:r>
              <a:rPr lang="en-US" dirty="0"/>
              <a:t>-II, </a:t>
            </a:r>
            <a:r>
              <a:rPr lang="el-GR" dirty="0"/>
              <a:t>π</a:t>
            </a:r>
            <a:r>
              <a:rPr lang="de-DE" baseline="30000" dirty="0"/>
              <a:t>0</a:t>
            </a:r>
            <a:r>
              <a:rPr lang="de-DE" dirty="0"/>
              <a:t>TFF, X17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de-DE" dirty="0"/>
              <a:t>CLAS12 </a:t>
            </a:r>
            <a:r>
              <a:rPr lang="de-DE" dirty="0" err="1"/>
              <a:t>experiments</a:t>
            </a:r>
            <a:r>
              <a:rPr lang="de-DE" dirty="0"/>
              <a:t>: </a:t>
            </a:r>
            <a:r>
              <a:rPr lang="de-DE" dirty="0" err="1"/>
              <a:t>Polarized</a:t>
            </a:r>
            <a:r>
              <a:rPr lang="de-DE" dirty="0"/>
              <a:t> He-3, H-3 and He-3, </a:t>
            </a:r>
            <a:r>
              <a:rPr lang="de-DE" dirty="0" err="1"/>
              <a:t>transv</a:t>
            </a:r>
            <a:r>
              <a:rPr lang="de-DE" dirty="0"/>
              <a:t>. </a:t>
            </a:r>
            <a:r>
              <a:rPr lang="de-DE" dirty="0" err="1"/>
              <a:t>polarized</a:t>
            </a:r>
            <a:r>
              <a:rPr lang="de-DE" dirty="0"/>
              <a:t> H/D, </a:t>
            </a:r>
            <a:r>
              <a:rPr lang="de-DE" dirty="0" err="1"/>
              <a:t>long</a:t>
            </a:r>
            <a:r>
              <a:rPr lang="de-DE" dirty="0"/>
              <a:t>. 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LiH</a:t>
            </a:r>
            <a:r>
              <a:rPr lang="de-DE" dirty="0"/>
              <a:t>/</a:t>
            </a:r>
            <a:r>
              <a:rPr lang="de-DE" dirty="0" err="1"/>
              <a:t>LiD</a:t>
            </a:r>
            <a:r>
              <a:rPr lang="de-DE" dirty="0"/>
              <a:t>   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D568168-1ACF-0747-A1CC-E83E37E0EE5E}"/>
              </a:ext>
            </a:extLst>
          </p:cNvPr>
          <p:cNvSpPr txBox="1"/>
          <p:nvPr/>
        </p:nvSpPr>
        <p:spPr>
          <a:xfrm>
            <a:off x="73882" y="5030927"/>
            <a:ext cx="651011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 </a:t>
            </a:r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solidFill>
                  <a:srgbClr val="000000"/>
                </a:solidFill>
              </a:rPr>
              <a:t>SAD 2023: With more gradient (overhead) but same </a:t>
            </a:r>
            <a:br>
              <a:rPr lang="en-US" sz="1800" b="0" i="0" u="none" strike="noStrike" baseline="0" dirty="0">
                <a:solidFill>
                  <a:srgbClr val="000000"/>
                </a:solidFill>
              </a:rPr>
            </a:br>
            <a:r>
              <a:rPr lang="en-US" sz="1800" b="0" i="0" u="none" strike="noStrike" baseline="0" dirty="0">
                <a:solidFill>
                  <a:srgbClr val="000000"/>
                </a:solidFill>
              </a:rPr>
              <a:t>energy should mean a stable machine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solidFill>
                  <a:srgbClr val="000000"/>
                </a:solidFill>
              </a:rPr>
              <a:t>Mid-2025 is a time non-standard beam energy experiments</a:t>
            </a:r>
          </a:p>
        </p:txBody>
      </p:sp>
    </p:spTree>
    <p:extLst>
      <p:ext uri="{BB962C8B-B14F-4D97-AF65-F5344CB8AC3E}">
        <p14:creationId xmlns:p14="http://schemas.microsoft.com/office/powerpoint/2010/main" val="2380087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B20EC-A538-7C40-ADC4-1862EE4D4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on Long-Term Schedule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A15197EB-E882-ED3E-7B27-6C110EFC57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629285"/>
          <a:ext cx="6096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096000" imgH="3429000" progId="AcroExch.Document.DC">
                  <p:embed/>
                </p:oleObj>
              </mc:Choice>
              <mc:Fallback>
                <p:oleObj name="Acrobat Document" r:id="rId2" imgW="6096000" imgH="3429000" progId="AcroExch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A15197EB-E882-ED3E-7B27-6C110EFC57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629285"/>
                        <a:ext cx="6096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6908A49F-3131-3024-1AF5-6FA1EB5C1F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004" y="629285"/>
          <a:ext cx="6096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096000" imgH="3429000" progId="AcroExch.Document.DC">
                  <p:embed/>
                </p:oleObj>
              </mc:Choice>
              <mc:Fallback>
                <p:oleObj name="Acrobat Document" r:id="rId4" imgW="6096000" imgH="3429000" progId="AcroExch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6908A49F-3131-3024-1AF5-6FA1EB5C1F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004" y="629285"/>
                        <a:ext cx="6096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C7F8CD09-65FB-5ED3-A423-DECB533C4425}"/>
              </a:ext>
            </a:extLst>
          </p:cNvPr>
          <p:cNvSpPr txBox="1"/>
          <p:nvPr/>
        </p:nvSpPr>
        <p:spPr>
          <a:xfrm>
            <a:off x="167004" y="3352165"/>
            <a:ext cx="6096000" cy="264687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Arial" panose="020B0604020202020204" pitchFamily="34" charset="0"/>
              </a:rPr>
              <a:t>JLab plan to run the 12 GeV electron beam until 2032</a:t>
            </a:r>
            <a:br>
              <a:rPr lang="en-US" sz="1800" dirty="0">
                <a:effectLst/>
                <a:latin typeface="Arial" panose="020B0604020202020204" pitchFamily="34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</a:rPr>
              <a:t>JLab plan to run the 22 GeV electron beam from 2040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dirty="0">
                <a:latin typeface="Arial" panose="020B0604020202020204" pitchFamily="34" charset="0"/>
              </a:rPr>
              <a:t>Yves: </a:t>
            </a:r>
            <a:r>
              <a:rPr lang="en-US" dirty="0">
                <a:hlinkClick r:id="rId6"/>
              </a:rPr>
              <a:t>The CEBAF Positron Beam upgrade 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→ Alex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hlinkClick r:id="rId7"/>
              </a:rPr>
              <a:t>Status </a:t>
            </a:r>
            <a:r>
              <a:rPr lang="de-DE" dirty="0" err="1">
                <a:hlinkClick r:id="rId7"/>
              </a:rPr>
              <a:t>of</a:t>
            </a:r>
            <a:r>
              <a:rPr lang="de-DE" dirty="0">
                <a:hlinkClick r:id="rId7"/>
              </a:rPr>
              <a:t> CEBAF </a:t>
            </a:r>
            <a:r>
              <a:rPr lang="de-DE" dirty="0" err="1">
                <a:hlinkClick r:id="rId7"/>
              </a:rPr>
              <a:t>upgrades</a:t>
            </a:r>
            <a:r>
              <a:rPr lang="de-DE" dirty="0">
                <a:hlinkClick r:id="rId7"/>
              </a:rPr>
              <a:t> 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→ David: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hlinkClick r:id="rId8"/>
              </a:rPr>
              <a:t>Status </a:t>
            </a:r>
            <a:r>
              <a:rPr lang="de-DE" dirty="0" err="1">
                <a:hlinkClick r:id="rId8"/>
              </a:rPr>
              <a:t>of</a:t>
            </a:r>
            <a:r>
              <a:rPr lang="de-DE" dirty="0">
                <a:hlinkClick r:id="rId8"/>
              </a:rPr>
              <a:t> Jefferson Lab </a:t>
            </a:r>
            <a:endParaRPr lang="de-D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Patrizia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hlinkClick r:id="rId9"/>
              </a:rPr>
              <a:t>Physics </a:t>
            </a:r>
            <a:r>
              <a:rPr lang="de-DE" dirty="0" err="1">
                <a:hlinkClick r:id="rId9"/>
              </a:rPr>
              <a:t>Perspectives</a:t>
            </a:r>
            <a:r>
              <a:rPr lang="de-DE" dirty="0">
                <a:hlinkClick r:id="rId9"/>
              </a:rPr>
              <a:t> </a:t>
            </a:r>
            <a:r>
              <a:rPr lang="de-DE" dirty="0" err="1">
                <a:hlinkClick r:id="rId9"/>
              </a:rPr>
              <a:t>for</a:t>
            </a:r>
            <a:r>
              <a:rPr lang="de-DE" dirty="0">
                <a:hlinkClick r:id="rId9"/>
              </a:rPr>
              <a:t> an </a:t>
            </a:r>
            <a:r>
              <a:rPr lang="de-DE" dirty="0" err="1">
                <a:hlinkClick r:id="rId9"/>
              </a:rPr>
              <a:t>energy</a:t>
            </a:r>
            <a:r>
              <a:rPr lang="de-DE" dirty="0">
                <a:hlinkClick r:id="rId9"/>
              </a:rPr>
              <a:t> upgrade at Jefferson Lab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90FDE5-BC3F-0759-4757-7A16CA287B88}"/>
              </a:ext>
            </a:extLst>
          </p:cNvPr>
          <p:cNvSpPr txBox="1"/>
          <p:nvPr/>
        </p:nvSpPr>
        <p:spPr>
          <a:xfrm>
            <a:off x="6625715" y="4143300"/>
            <a:ext cx="610108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Arial" panose="020B0604020202020204" pitchFamily="34" charset="0"/>
              </a:rPr>
              <a:t>9 more years for present CLAS12 Run Groups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Arial" panose="020B0604020202020204" pitchFamily="34" charset="0"/>
              </a:rPr>
              <a:t>included about 1 year running of non-CLAS </a:t>
            </a:r>
            <a:r>
              <a:rPr lang="en-US" sz="1800" dirty="0" err="1">
                <a:effectLst/>
                <a:latin typeface="Arial" panose="020B0604020202020204" pitchFamily="34" charset="0"/>
              </a:rPr>
              <a:t>expts</a:t>
            </a:r>
            <a:r>
              <a:rPr lang="en-US" sz="1800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CLAS positron program for 2035 – 37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→ Axel: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hlinkClick r:id="rId10"/>
              </a:rPr>
              <a:t>Proposal for TPE with positron beam 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50 </a:t>
            </a:r>
            <a:r>
              <a:rPr lang="en-US" dirty="0" err="1"/>
              <a:t>nA</a:t>
            </a:r>
            <a:r>
              <a:rPr lang="en-US" dirty="0"/>
              <a:t> max. current for polarized beam fits well</a:t>
            </a:r>
            <a:endParaRPr lang="en-US" dirty="0">
              <a:effectLst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6D08FB-CDFF-DF70-4DA7-02FDADB49D35}"/>
              </a:ext>
            </a:extLst>
          </p:cNvPr>
          <p:cNvSpPr txBox="1"/>
          <p:nvPr/>
        </p:nvSpPr>
        <p:spPr>
          <a:xfrm>
            <a:off x="6660516" y="3781006"/>
            <a:ext cx="536448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CC"/>
                </a:solidFill>
              </a:rPr>
              <a:t>[</a:t>
            </a:r>
            <a:r>
              <a:rPr lang="de-DE" sz="1400" dirty="0" err="1">
                <a:solidFill>
                  <a:srgbClr val="0000CC"/>
                </a:solidFill>
                <a:effectLst/>
              </a:rPr>
              <a:t>Thia</a:t>
            </a:r>
            <a:r>
              <a:rPr lang="de-DE" sz="1400" dirty="0">
                <a:solidFill>
                  <a:srgbClr val="0000CC"/>
                </a:solidFill>
                <a:effectLst/>
              </a:rPr>
              <a:t> Keppel &amp; Joe Grames, Positron Workshop, Mar. 2023]</a:t>
            </a:r>
            <a:r>
              <a:rPr lang="en-US" sz="1400" dirty="0">
                <a:solidFill>
                  <a:srgbClr val="0000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2159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591" y="683036"/>
            <a:ext cx="4051128" cy="21952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(Phase 1) Upgrade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896" y="683043"/>
            <a:ext cx="2644048" cy="35253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524" y="683043"/>
            <a:ext cx="2644048" cy="35253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4746C0-FD0B-4F2C-B6EE-634F0F94B5F0}"/>
              </a:ext>
            </a:extLst>
          </p:cNvPr>
          <p:cNvSpPr txBox="1">
            <a:spLocks/>
          </p:cNvSpPr>
          <p:nvPr/>
        </p:nvSpPr>
        <p:spPr>
          <a:xfrm>
            <a:off x="2153104" y="4354154"/>
            <a:ext cx="8212841" cy="2013595"/>
          </a:xfrm>
          <a:prstGeom prst="rect">
            <a:avLst/>
          </a:prstGeom>
          <a:ln w="31750">
            <a:noFill/>
          </a:ln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983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No need for beam blocker anymore due to new safety evaluation</a:t>
            </a:r>
          </a:p>
          <a:p>
            <a:pPr defTabSz="685983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Faraday cup will get moved down towards the end of the tunnel</a:t>
            </a:r>
          </a:p>
          <a:p>
            <a:pPr defTabSz="685983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Work to be accomplished in current scheduled accelerator down</a:t>
            </a:r>
          </a:p>
          <a:p>
            <a:pPr defTabSz="685983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Phase 2 upgrade requires entirely new high-power dump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702806" y="1978367"/>
            <a:ext cx="572877" cy="11504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841062" y="2305882"/>
            <a:ext cx="572877" cy="1150422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841061" y="2305882"/>
            <a:ext cx="611436" cy="1150422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80593" y="2815151"/>
            <a:ext cx="3038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Hall-B needs: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>
                <a:latin typeface="+mj-lt"/>
              </a:rPr>
              <a:t>Alert: 	500 – 900 </a:t>
            </a:r>
            <a:r>
              <a:rPr lang="en-US" dirty="0" err="1">
                <a:latin typeface="+mj-lt"/>
              </a:rPr>
              <a:t>nA</a:t>
            </a:r>
            <a:r>
              <a:rPr lang="en-US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>
                <a:latin typeface="+mj-lt"/>
              </a:rPr>
              <a:t>He-3 </a:t>
            </a:r>
            <a:r>
              <a:rPr lang="en-US" dirty="0" err="1">
                <a:latin typeface="+mj-lt"/>
              </a:rPr>
              <a:t>expt</a:t>
            </a:r>
            <a:r>
              <a:rPr lang="en-US" dirty="0">
                <a:latin typeface="+mj-lt"/>
              </a:rPr>
              <a:t>: 2500 </a:t>
            </a:r>
            <a:r>
              <a:rPr lang="en-US" dirty="0" err="1">
                <a:latin typeface="+mj-lt"/>
              </a:rPr>
              <a:t>nA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 err="1">
                <a:latin typeface="+mj-lt"/>
              </a:rPr>
              <a:t>Lumi</a:t>
            </a:r>
            <a:r>
              <a:rPr lang="en-US" dirty="0">
                <a:latin typeface="+mj-lt"/>
              </a:rPr>
              <a:t> upgrade: 5000 </a:t>
            </a:r>
            <a:r>
              <a:rPr lang="en-US" dirty="0" err="1">
                <a:latin typeface="+mj-lt"/>
              </a:rPr>
              <a:t>nA</a:t>
            </a:r>
            <a:endParaRPr lang="en-US" dirty="0">
              <a:latin typeface="+mj-lt"/>
            </a:endParaRPr>
          </a:p>
        </p:txBody>
      </p:sp>
      <p:cxnSp>
        <p:nvCxnSpPr>
          <p:cNvPr id="5" name="Straight Arrow Connector 6">
            <a:extLst>
              <a:ext uri="{FF2B5EF4-FFF2-40B4-BE49-F238E27FC236}">
                <a16:creationId xmlns:a16="http://schemas.microsoft.com/office/drawing/2014/main" id="{379BEF1E-2B85-3F67-DD54-501CA0EB10C6}"/>
              </a:ext>
            </a:extLst>
          </p:cNvPr>
          <p:cNvCxnSpPr>
            <a:cxnSpLocks/>
          </p:cNvCxnSpPr>
          <p:nvPr/>
        </p:nvCxnSpPr>
        <p:spPr>
          <a:xfrm>
            <a:off x="4875646" y="2100287"/>
            <a:ext cx="181979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143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0C538-17BD-9E76-F60B-F3823072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Software Developments &amp; Plans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3908B699-EF7F-B472-9E39-7EAC408849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280" y="738187"/>
            <a:ext cx="5565775" cy="5381625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AI/ML for improved track reconstruction</a:t>
            </a:r>
          </a:p>
          <a:p>
            <a:endParaRPr lang="en-US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D93DD189-095B-4B5D-3978-6049E3CF4B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lum bright="-20000" contras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4"/>
          <a:stretch/>
        </p:blipFill>
        <p:spPr>
          <a:xfrm>
            <a:off x="449121" y="1166806"/>
            <a:ext cx="2657205" cy="192813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F31A72B-3A3E-E446-7457-45E85363EB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-20000" contras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184" y="1221399"/>
            <a:ext cx="2577947" cy="1817783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430AFEC8-6B52-4616-4E96-391013376437}"/>
              </a:ext>
            </a:extLst>
          </p:cNvPr>
          <p:cNvSpPr txBox="1"/>
          <p:nvPr/>
        </p:nvSpPr>
        <p:spPr>
          <a:xfrm>
            <a:off x="396943" y="3334707"/>
            <a:ext cx="5553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2000" dirty="0">
                <a:cs typeface="Arial" panose="020B0604020202020204" pitchFamily="34" charset="0"/>
              </a:rPr>
              <a:t>Neural networks developed for CLAS12 forward drift chamber tracking led to 15% − 35% increase in physics outcome depending on experiment</a:t>
            </a:r>
          </a:p>
        </p:txBody>
      </p:sp>
      <p:sp>
        <p:nvSpPr>
          <p:cNvPr id="3" name="Inhaltsplatzhalter 15">
            <a:extLst>
              <a:ext uri="{FF2B5EF4-FFF2-40B4-BE49-F238E27FC236}">
                <a16:creationId xmlns:a16="http://schemas.microsoft.com/office/drawing/2014/main" id="{32C82A6F-1B61-CE3A-8A51-FD6C3135AEC2}"/>
              </a:ext>
            </a:extLst>
          </p:cNvPr>
          <p:cNvSpPr txBox="1">
            <a:spLocks/>
          </p:cNvSpPr>
          <p:nvPr/>
        </p:nvSpPr>
        <p:spPr>
          <a:xfrm>
            <a:off x="6103989" y="738187"/>
            <a:ext cx="5565775" cy="53816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kern="0" dirty="0"/>
              <a:t>AI/ML level-3 trigger running on GPUs</a:t>
            </a:r>
          </a:p>
          <a:p>
            <a:endParaRPr lang="en-US" kern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E56432F-1318-947D-1FB2-00D78DAB15A3}"/>
              </a:ext>
            </a:extLst>
          </p:cNvPr>
          <p:cNvSpPr txBox="1"/>
          <p:nvPr/>
        </p:nvSpPr>
        <p:spPr>
          <a:xfrm>
            <a:off x="6014896" y="4198343"/>
            <a:ext cx="60413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000" dirty="0"/>
              <a:t>Includes implementation of secondary event transfer system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sz="2000" dirty="0"/>
              <a:t>Can significantly reduce amount of recorded data</a:t>
            </a: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12A936B7-EC16-13E7-ACF5-8301961894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896" y="1235181"/>
            <a:ext cx="6187264" cy="246702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8F41B61-7F71-2FDD-82D2-78E16E3882AF}"/>
              </a:ext>
            </a:extLst>
          </p:cNvPr>
          <p:cNvSpPr txBox="1"/>
          <p:nvPr/>
        </p:nvSpPr>
        <p:spPr>
          <a:xfrm>
            <a:off x="8584850" y="3796372"/>
            <a:ext cx="3722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</a:rPr>
              <a:t>[Richard Tyson, Gagik </a:t>
            </a:r>
            <a:r>
              <a:rPr lang="en-US" sz="1400" dirty="0" err="1">
                <a:solidFill>
                  <a:srgbClr val="0000CC"/>
                </a:solidFill>
              </a:rPr>
              <a:t>Gavalian</a:t>
            </a:r>
            <a:r>
              <a:rPr lang="en-US" sz="1400" dirty="0">
                <a:solidFill>
                  <a:srgbClr val="0000CC"/>
                </a:solidFill>
              </a:rPr>
              <a:t> et al. 2023]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24A4BB9-B69E-2D4B-3BA1-A18DB6DA27B8}"/>
              </a:ext>
            </a:extLst>
          </p:cNvPr>
          <p:cNvSpPr txBox="1"/>
          <p:nvPr/>
        </p:nvSpPr>
        <p:spPr>
          <a:xfrm>
            <a:off x="81280" y="4740352"/>
            <a:ext cx="555368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Other developments include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000" dirty="0">
                <a:cs typeface="Arial" panose="020B0604020202020204" pitchFamily="34" charset="0"/>
              </a:rPr>
              <a:t>Displaced vertex for finder for hyperon identification by Veronique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000" dirty="0">
                <a:cs typeface="Arial" panose="020B0604020202020204" pitchFamily="34" charset="0"/>
              </a:rPr>
              <a:t>Improved DC tracking by </a:t>
            </a:r>
            <a:r>
              <a:rPr lang="en-US" sz="2000" dirty="0" err="1">
                <a:cs typeface="Arial" panose="020B0604020202020204" pitchFamily="34" charset="0"/>
              </a:rPr>
              <a:t>Tongtong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4606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799CB-6AB1-4DC6-8B19-4867AC101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342" y="80863"/>
            <a:ext cx="8997316" cy="470866"/>
          </a:xfrm>
        </p:spPr>
        <p:txBody>
          <a:bodyPr/>
          <a:lstStyle/>
          <a:p>
            <a:r>
              <a:rPr lang="en-US" dirty="0"/>
              <a:t>Evaluation of Subsystem Performance for x2 Design Luminosity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4AA181F-5582-0C77-AF50-813700AD2BE9}"/>
              </a:ext>
            </a:extLst>
          </p:cNvPr>
          <p:cNvSpPr txBox="1"/>
          <p:nvPr/>
        </p:nvSpPr>
        <p:spPr>
          <a:xfrm>
            <a:off x="172720" y="671612"/>
            <a:ext cx="4572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Series of Task Force Meetings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RG-A with average luminosity of 0.7×𝐿 and 𝜂 = 0.8 for a single track → in pass-1, analysis with two particles in the final state will get only ~40% of the expected statistics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0" i="0" u="none" strike="noStrike" baseline="0" dirty="0"/>
              <a:t>Renewed evaluation of beamline, forward tagger (</a:t>
            </a:r>
            <a:r>
              <a:rPr lang="en-US" sz="2000" b="0" i="0" u="none" strike="noStrike" baseline="0" dirty="0" err="1"/>
              <a:t>FTCal</a:t>
            </a:r>
            <a:r>
              <a:rPr lang="en-US" sz="2000" b="0" i="0" u="none" strike="noStrike" baseline="0" dirty="0"/>
              <a:t>, </a:t>
            </a:r>
            <a:r>
              <a:rPr lang="en-US" sz="2000" b="0" i="0" u="none" strike="noStrike" baseline="0" dirty="0" err="1"/>
              <a:t>FTHodo</a:t>
            </a:r>
            <a:r>
              <a:rPr lang="en-US" sz="2000" b="0" i="0" u="none" strike="noStrike" baseline="0" dirty="0"/>
              <a:t>), PMT devices (HTCC, LTCC, RICH, FTOF, </a:t>
            </a:r>
            <a:r>
              <a:rPr lang="en-US" sz="2000" b="0" i="0" u="none" strike="noStrike" baseline="0" dirty="0" err="1"/>
              <a:t>ecal</a:t>
            </a:r>
            <a:r>
              <a:rPr lang="en-US" sz="2000" b="0" i="0" u="none" strike="noStrike" baseline="0" dirty="0"/>
              <a:t>, CND,CTOF), forward detector tracking, central detector tracking, DAQ/trigger</a:t>
            </a:r>
            <a:endParaRPr lang="en-US" sz="2000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7D23552-923A-BF50-7E47-F6F1376A28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45"/>
          <a:stretch/>
        </p:blipFill>
        <p:spPr>
          <a:xfrm>
            <a:off x="4772660" y="1161124"/>
            <a:ext cx="7419340" cy="448783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F4ADF9B-833A-B0B0-5176-DC5A69E9D6F7}"/>
              </a:ext>
            </a:extLst>
          </p:cNvPr>
          <p:cNvSpPr txBox="1"/>
          <p:nvPr/>
        </p:nvSpPr>
        <p:spPr>
          <a:xfrm>
            <a:off x="4826002" y="671612"/>
            <a:ext cx="524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From the summary by Stepan:</a:t>
            </a:r>
          </a:p>
        </p:txBody>
      </p:sp>
    </p:spTree>
    <p:extLst>
      <p:ext uri="{BB962C8B-B14F-4D97-AF65-F5344CB8AC3E}">
        <p14:creationId xmlns:p14="http://schemas.microsoft.com/office/powerpoint/2010/main" val="2593006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0C538-17BD-9E76-F60B-F3823072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Luminosity Upgrade with Additional Tracker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Inhaltsplatzhalter 16">
                <a:extLst>
                  <a:ext uri="{FF2B5EF4-FFF2-40B4-BE49-F238E27FC236}">
                    <a16:creationId xmlns:a16="http://schemas.microsoft.com/office/drawing/2014/main" id="{35DF3735-20FD-E881-3085-BFFD00FB076A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137906" y="812977"/>
                <a:ext cx="6162675" cy="5381625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l-GR" dirty="0"/>
                  <a:t>μ</a:t>
                </a:r>
                <a:r>
                  <a:rPr lang="en-US" dirty="0"/>
                  <a:t>RWELL development for luminosity</a:t>
                </a:r>
                <a:r>
                  <a:rPr lang="en-US" dirty="0">
                    <a:latin typeface="Arial" panose="020B0604020202020204" pitchFamily="34" charset="0"/>
                  </a:rPr>
                  <a:t> upgrade to</a:t>
                </a:r>
                <a:br>
                  <a:rPr lang="en-US" dirty="0">
                    <a:latin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35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sec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l-GR" sz="2000" dirty="0">
                    <a:latin typeface="+mj-lt"/>
                  </a:rPr>
                  <a:t>μ</a:t>
                </a:r>
                <a:r>
                  <a:rPr lang="en-US" sz="2000" dirty="0">
                    <a:latin typeface="+mj-lt"/>
                  </a:rPr>
                  <a:t>RWELL with capacitive sharing readout provides 2D points in front of drift chambers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Work on prototype at UVa, CERN,</a:t>
                </a:r>
                <a:br>
                  <a:rPr lang="en-US" dirty="0"/>
                </a:br>
                <a:r>
                  <a:rPr lang="en-US" dirty="0"/>
                  <a:t>and JLab during the last months</a:t>
                </a:r>
                <a:endParaRPr lang="en-US" sz="2000" dirty="0">
                  <a:latin typeface="+mj-lt"/>
                </a:endParaRPr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frame of 2 to 3 years for completion</a:t>
                </a:r>
              </a:p>
              <a:p>
                <a:pPr marL="0" indent="0">
                  <a:spcAft>
                    <a:spcPts val="600"/>
                  </a:spcAft>
                </a:pP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n-US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Rafayel</a:t>
                </a: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de-DE" dirty="0" err="1">
                    <a:hlinkClick r:id="rId2"/>
                  </a:rPr>
                  <a:t>Luminosity</a:t>
                </a:r>
                <a:r>
                  <a:rPr lang="de-DE" dirty="0">
                    <a:hlinkClick r:id="rId2"/>
                  </a:rPr>
                  <a:t> upgrade </a:t>
                </a:r>
                <a:r>
                  <a:rPr lang="de-DE" dirty="0" err="1">
                    <a:hlinkClick r:id="rId2"/>
                  </a:rPr>
                  <a:t>for</a:t>
                </a:r>
                <a:r>
                  <a:rPr lang="de-DE" dirty="0">
                    <a:hlinkClick r:id="rId2"/>
                  </a:rPr>
                  <a:t> CLAS12</a:t>
                </a:r>
                <a:endPara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Inhaltsplatzhalter 16">
                <a:extLst>
                  <a:ext uri="{FF2B5EF4-FFF2-40B4-BE49-F238E27FC236}">
                    <a16:creationId xmlns:a16="http://schemas.microsoft.com/office/drawing/2014/main" id="{35DF3735-20FD-E881-3085-BFFD00FB0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37906" y="812977"/>
                <a:ext cx="6162675" cy="5381625"/>
              </a:xfrm>
              <a:prstGeom prst="rect">
                <a:avLst/>
              </a:prstGeom>
              <a:blipFill>
                <a:blip r:embed="rId3"/>
                <a:stretch>
                  <a:fillRect l="-1088" t="-453" r="-1583" b="-2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>
            <a:extLst>
              <a:ext uri="{FF2B5EF4-FFF2-40B4-BE49-F238E27FC236}">
                <a16:creationId xmlns:a16="http://schemas.microsoft.com/office/drawing/2014/main" id="{0C8537F8-956C-D057-4297-D9D235F02F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59" y="1569659"/>
            <a:ext cx="3770662" cy="2210910"/>
          </a:xfrm>
          <a:prstGeom prst="rect">
            <a:avLst/>
          </a:prstGeom>
        </p:spPr>
      </p:pic>
      <p:grpSp>
        <p:nvGrpSpPr>
          <p:cNvPr id="19" name="Group 9">
            <a:extLst>
              <a:ext uri="{FF2B5EF4-FFF2-40B4-BE49-F238E27FC236}">
                <a16:creationId xmlns:a16="http://schemas.microsoft.com/office/drawing/2014/main" id="{EDBEF2FF-5A14-B885-54E8-9D65D318925C}"/>
              </a:ext>
            </a:extLst>
          </p:cNvPr>
          <p:cNvGrpSpPr/>
          <p:nvPr/>
        </p:nvGrpSpPr>
        <p:grpSpPr>
          <a:xfrm>
            <a:off x="4443369" y="2201040"/>
            <a:ext cx="1857212" cy="1486133"/>
            <a:chOff x="3392749" y="3669385"/>
            <a:chExt cx="2779859" cy="2377440"/>
          </a:xfrm>
        </p:grpSpPr>
        <p:pic>
          <p:nvPicPr>
            <p:cNvPr id="20" name="Picture 15">
              <a:extLst>
                <a:ext uri="{FF2B5EF4-FFF2-40B4-BE49-F238E27FC236}">
                  <a16:creationId xmlns:a16="http://schemas.microsoft.com/office/drawing/2014/main" id="{477BCE95-0535-CD32-BF99-24A5AD782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2749" y="3669385"/>
              <a:ext cx="2779859" cy="2377440"/>
            </a:xfrm>
            <a:prstGeom prst="rect">
              <a:avLst/>
            </a:prstGeom>
          </p:spPr>
        </p:pic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F5563FE1-9E14-4754-18F2-34CB302305F0}"/>
                </a:ext>
              </a:extLst>
            </p:cNvPr>
            <p:cNvSpPr txBox="1"/>
            <p:nvPr/>
          </p:nvSpPr>
          <p:spPr>
            <a:xfrm>
              <a:off x="3589522" y="4777235"/>
              <a:ext cx="1847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endParaRPr lang="en-US" sz="800" dirty="0"/>
            </a:p>
          </p:txBody>
        </p:sp>
      </p:grpSp>
      <p:sp>
        <p:nvSpPr>
          <p:cNvPr id="23" name="TextBox 17">
            <a:extLst>
              <a:ext uri="{FF2B5EF4-FFF2-40B4-BE49-F238E27FC236}">
                <a16:creationId xmlns:a16="http://schemas.microsoft.com/office/drawing/2014/main" id="{085EA43A-DB86-7EEC-FB3C-B88B961D84F1}"/>
              </a:ext>
            </a:extLst>
          </p:cNvPr>
          <p:cNvSpPr txBox="1"/>
          <p:nvPr/>
        </p:nvSpPr>
        <p:spPr>
          <a:xfrm>
            <a:off x="4512642" y="1542096"/>
            <a:ext cx="185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µRWELL module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581687B2-76F5-566C-C120-ED8292E129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539" y="1687140"/>
            <a:ext cx="1562581" cy="2083441"/>
          </a:xfrm>
          <a:prstGeom prst="rect">
            <a:avLst/>
          </a:prstGeom>
          <a:effectLst/>
        </p:spPr>
      </p:pic>
      <p:sp>
        <p:nvSpPr>
          <p:cNvPr id="25" name="Bogen 24">
            <a:extLst>
              <a:ext uri="{FF2B5EF4-FFF2-40B4-BE49-F238E27FC236}">
                <a16:creationId xmlns:a16="http://schemas.microsoft.com/office/drawing/2014/main" id="{189BCF26-93D0-8F60-BEF8-CF50D283E6C0}"/>
              </a:ext>
            </a:extLst>
          </p:cNvPr>
          <p:cNvSpPr/>
          <p:nvPr/>
        </p:nvSpPr>
        <p:spPr>
          <a:xfrm>
            <a:off x="2888447" y="2776465"/>
            <a:ext cx="2063810" cy="498724"/>
          </a:xfrm>
          <a:prstGeom prst="arc">
            <a:avLst>
              <a:gd name="adj1" fmla="val 11482537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1774B01-D935-7C5C-9400-75D56530A282}"/>
              </a:ext>
            </a:extLst>
          </p:cNvPr>
          <p:cNvSpPr txBox="1"/>
          <p:nvPr/>
        </p:nvSpPr>
        <p:spPr>
          <a:xfrm>
            <a:off x="6558455" y="882192"/>
            <a:ext cx="421296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+mn-lt"/>
              </a:rPr>
              <a:t>Simulation studies with background merging and </a:t>
            </a:r>
            <a:r>
              <a:rPr lang="el-GR" sz="2000" dirty="0">
                <a:latin typeface="+mj-lt"/>
              </a:rPr>
              <a:t>μ</a:t>
            </a:r>
            <a:r>
              <a:rPr lang="en-US" sz="2000" dirty="0">
                <a:latin typeface="+mj-lt"/>
              </a:rPr>
              <a:t>RWELL</a:t>
            </a:r>
            <a:r>
              <a:rPr lang="en-US" sz="2000" kern="0" dirty="0">
                <a:latin typeface="+mn-lt"/>
              </a:rPr>
              <a:t> + DC + AI result in improved inefficiency of better than 0.1 % per </a:t>
            </a:r>
            <a:r>
              <a:rPr lang="en-US" sz="2000" kern="0" dirty="0" err="1">
                <a:latin typeface="+mn-lt"/>
              </a:rPr>
              <a:t>nA</a:t>
            </a:r>
            <a:r>
              <a:rPr lang="en-US" sz="2000" kern="0" dirty="0"/>
              <a:t>, better than upgrade design goal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CLAS12 readiness for higher luminosities is key for future success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3401FB-A650-0EBF-CD5C-D80086D6E0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147" b="12864"/>
          <a:stretch/>
        </p:blipFill>
        <p:spPr>
          <a:xfrm>
            <a:off x="6786023" y="4228865"/>
            <a:ext cx="5223097" cy="199585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68680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7B923-DCC1-B275-B8AF-3786AD9B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Developments &amp; Plans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3E255A-6687-1910-36CF-D783407A81B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2612" y="1562062"/>
            <a:ext cx="2204719" cy="25372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B9B1A1B-FCB7-0327-CE27-6C3DB20F699E}"/>
              </a:ext>
            </a:extLst>
          </p:cNvPr>
          <p:cNvSpPr txBox="1"/>
          <p:nvPr/>
        </p:nvSpPr>
        <p:spPr>
          <a:xfrm>
            <a:off x="5655236" y="689471"/>
            <a:ext cx="61979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Implementation of a tracking algorithm with AI/ML → Gagik: </a:t>
            </a:r>
            <a:r>
              <a:rPr lang="en-US" sz="2000" dirty="0">
                <a:hlinkClick r:id="rId3"/>
              </a:rPr>
              <a:t>Usage of Machine Learning in CLAS12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6D9BD85D-B5C9-DA5A-259D-2A3A3CF9EC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124" y="1780502"/>
            <a:ext cx="2038831" cy="27200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FD1BC8B-3089-6AB3-D0ED-AEBFE594FA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1005" y="796014"/>
            <a:ext cx="2720040" cy="20400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Grafik 7" descr="Ein Bild, das Farm, Motor enthält.&#10;&#10;Automatisch generierte Beschreibung">
            <a:extLst>
              <a:ext uri="{FF2B5EF4-FFF2-40B4-BE49-F238E27FC236}">
                <a16:creationId xmlns:a16="http://schemas.microsoft.com/office/drawing/2014/main" id="{EF7D4E2C-4AD5-72D1-21EB-8D641FCE31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89" y="3854172"/>
            <a:ext cx="2720041" cy="20400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D590E8B-35CA-B12D-B1D0-9AD354A69340}"/>
              </a:ext>
            </a:extLst>
          </p:cNvPr>
          <p:cNvSpPr txBox="1"/>
          <p:nvPr/>
        </p:nvSpPr>
        <p:spPr>
          <a:xfrm>
            <a:off x="2806327" y="4677873"/>
            <a:ext cx="2598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Some data were taken, to be continued …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2CA6EBC-9511-CEC1-0BA8-BD790CB1537F}"/>
              </a:ext>
            </a:extLst>
          </p:cNvPr>
          <p:cNvSpPr txBox="1"/>
          <p:nvPr/>
        </p:nvSpPr>
        <p:spPr>
          <a:xfrm>
            <a:off x="2676523" y="708959"/>
            <a:ext cx="300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First beam test of a large-area </a:t>
            </a:r>
            <a:r>
              <a:rPr lang="en-US" sz="2000" dirty="0">
                <a:cs typeface="Arial" panose="020B0604020202020204" pitchFamily="34" charset="0"/>
              </a:rPr>
              <a:t>µRWELL </a:t>
            </a:r>
            <a:r>
              <a:rPr lang="en-US" sz="2000" dirty="0"/>
              <a:t>during the last days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20A3FB2-E676-FE4C-F7AC-5CE9A9BB438C}"/>
              </a:ext>
            </a:extLst>
          </p:cNvPr>
          <p:cNvSpPr txBox="1"/>
          <p:nvPr/>
        </p:nvSpPr>
        <p:spPr>
          <a:xfrm>
            <a:off x="5655236" y="1645385"/>
            <a:ext cx="42812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Cylindrical </a:t>
            </a:r>
            <a:r>
              <a:rPr lang="el-GR" sz="2000" dirty="0"/>
              <a:t>μ</a:t>
            </a:r>
            <a:r>
              <a:rPr lang="en-US" sz="2000" dirty="0"/>
              <a:t>RWELL</a:t>
            </a:r>
            <a:r>
              <a:rPr lang="en-US" sz="2000" dirty="0">
                <a:cs typeface="Arial" panose="020B0604020202020204" pitchFamily="34" charset="0"/>
              </a:rPr>
              <a:t> Detector for high luminosities with CLAS12: </a:t>
            </a:r>
            <a:br>
              <a:rPr lang="en-US" sz="2000" dirty="0">
                <a:cs typeface="Arial" panose="020B0604020202020204" pitchFamily="34" charset="0"/>
              </a:rPr>
            </a:br>
            <a:r>
              <a:rPr lang="en-US" sz="2000" dirty="0">
                <a:cs typeface="Arial" panose="020B0604020202020204" pitchFamily="34" charset="0"/>
              </a:rPr>
              <a:t>DOE Early Career Award application “Low-mass, fast-timing micro-pattern gaseous detector for CLAS12 at ultra-high luminosities” prepared by Florian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58B6D01-E3AA-A4EF-E106-2959B3F70C72}"/>
              </a:ext>
            </a:extLst>
          </p:cNvPr>
          <p:cNvSpPr txBox="1"/>
          <p:nvPr/>
        </p:nvSpPr>
        <p:spPr>
          <a:xfrm>
            <a:off x="5677163" y="4264053"/>
            <a:ext cx="66485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DOE Innovative Fusion Technology and Collaborative Fusion Energy Research “Spin Polarized Nuclei for Injection into DIII” application by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Xiangdong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082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0C538-17BD-9E76-F60B-F38230725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 Patterned Gaseous Detectors Lab(s)</a:t>
            </a:r>
          </a:p>
        </p:txBody>
      </p:sp>
      <p:pic>
        <p:nvPicPr>
          <p:cNvPr id="7" name="Grafik 6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BDBE618F-B5CF-FE3A-AFAE-F264EF2A23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25" y="771410"/>
            <a:ext cx="4807197" cy="3895948"/>
          </a:xfrm>
          <a:prstGeom prst="rect">
            <a:avLst/>
          </a:prstGeom>
        </p:spPr>
      </p:pic>
      <p:pic>
        <p:nvPicPr>
          <p:cNvPr id="9" name="Grafik 8" descr="Ein Bild, das Text, Im Haus, Gerät, mehrere enthält.&#10;&#10;Automatisch generierte Beschreibung">
            <a:extLst>
              <a:ext uri="{FF2B5EF4-FFF2-40B4-BE49-F238E27FC236}">
                <a16:creationId xmlns:a16="http://schemas.microsoft.com/office/drawing/2014/main" id="{96B0BF3A-C4BC-8921-26CC-3795A3464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771409"/>
            <a:ext cx="4737343" cy="431805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E2276D5-53F8-3721-4777-9DD0E68A59FD}"/>
              </a:ext>
            </a:extLst>
          </p:cNvPr>
          <p:cNvSpPr txBox="1"/>
          <p:nvPr/>
        </p:nvSpPr>
        <p:spPr>
          <a:xfrm>
            <a:off x="6096000" y="5496487"/>
            <a:ext cx="6101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</a:rPr>
              <a:t>JLab is expanding its R&amp;D activities in MPGDs</a:t>
            </a:r>
            <a:endParaRPr lang="en-US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CLAS luminosity upgrade will benefit strongly </a:t>
            </a:r>
            <a:r>
              <a:rPr lang="en-US" sz="2000" dirty="0">
                <a:effectLst/>
              </a:rPr>
              <a:t>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7207A7D-4860-9ACD-5661-36A6D961E79C}"/>
              </a:ext>
            </a:extLst>
          </p:cNvPr>
          <p:cNvSpPr txBox="1"/>
          <p:nvPr/>
        </p:nvSpPr>
        <p:spPr>
          <a:xfrm>
            <a:off x="6625715" y="5089468"/>
            <a:ext cx="5364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CC"/>
                </a:solidFill>
              </a:rPr>
              <a:t>[</a:t>
            </a:r>
            <a:r>
              <a:rPr lang="de-DE" sz="1400" dirty="0">
                <a:solidFill>
                  <a:srgbClr val="0000CC"/>
                </a:solidFill>
                <a:effectLst/>
              </a:rPr>
              <a:t>Drew Weisenberger, Leadership Meet</a:t>
            </a:r>
            <a:r>
              <a:rPr lang="de-DE" sz="1400" dirty="0">
                <a:solidFill>
                  <a:srgbClr val="0000CC"/>
                </a:solidFill>
              </a:rPr>
              <a:t>ing, Mar. 2023</a:t>
            </a:r>
            <a:r>
              <a:rPr lang="de-DE" sz="1400" dirty="0">
                <a:solidFill>
                  <a:srgbClr val="0000CC"/>
                </a:solidFill>
                <a:effectLst/>
              </a:rPr>
              <a:t>]</a:t>
            </a:r>
            <a:r>
              <a:rPr lang="en-US" sz="1400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1289C7-F1C6-653E-3B23-64864FE58D61}"/>
              </a:ext>
            </a:extLst>
          </p:cNvPr>
          <p:cNvSpPr txBox="1"/>
          <p:nvPr/>
        </p:nvSpPr>
        <p:spPr>
          <a:xfrm>
            <a:off x="-5079" y="4694903"/>
            <a:ext cx="61010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</a:rPr>
              <a:t>Declared need for MPGDs R&amp;D facility in the US 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for the Nuclear Physics community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</a:rPr>
              <a:t>MPGD facility could be modeled on Gaseous Detector Development laboratory at CERN</a:t>
            </a:r>
          </a:p>
        </p:txBody>
      </p:sp>
    </p:spTree>
    <p:extLst>
      <p:ext uri="{BB962C8B-B14F-4D97-AF65-F5344CB8AC3E}">
        <p14:creationId xmlns:p14="http://schemas.microsoft.com/office/powerpoint/2010/main" val="848379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DA3C6-3E71-D53F-A306-5F1009273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95"/>
          <a:stretch/>
        </p:blipFill>
        <p:spPr bwMode="auto">
          <a:xfrm>
            <a:off x="8402320" y="3582598"/>
            <a:ext cx="3241040" cy="285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B3F98156-B965-2D10-0C33-186016153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27882" y="3329463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itchFamily="2" charset="2"/>
              <a:buChar char="Ø"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6578654-294E-7E62-6CE3-9B9A0D396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461" y="766443"/>
            <a:ext cx="7744619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altLang="en-US" sz="2000" dirty="0">
                <a:cs typeface="Arial" panose="020B0604020202020204" pitchFamily="34" charset="0"/>
              </a:rPr>
              <a:t> Combination of PbWO</a:t>
            </a:r>
            <a:r>
              <a:rPr lang="en-US" altLang="en-US" sz="2000" baseline="-25000" dirty="0">
                <a:cs typeface="Arial" panose="020B0604020202020204" pitchFamily="34" charset="0"/>
              </a:rPr>
              <a:t>4</a:t>
            </a:r>
            <a:r>
              <a:rPr lang="en-US" altLang="en-US" sz="2000" dirty="0">
                <a:cs typeface="Arial" panose="020B0604020202020204" pitchFamily="34" charset="0"/>
              </a:rPr>
              <a:t> and Pb-glass detectors (118 x 118 cm</a:t>
            </a:r>
            <a:r>
              <a:rPr lang="en-US" altLang="en-US" sz="2000" baseline="30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) </a:t>
            </a:r>
          </a:p>
          <a:p>
            <a:pPr>
              <a:spcBef>
                <a:spcPct val="0"/>
              </a:spcBef>
              <a:buClr>
                <a:schemeClr val="tx1"/>
              </a:buClr>
              <a:buSzPct val="100000"/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	PbWO</a:t>
            </a:r>
            <a:r>
              <a:rPr lang="en-US" altLang="en-US" sz="2000" baseline="-25000" dirty="0">
                <a:cs typeface="Arial" panose="020B0604020202020204" pitchFamily="34" charset="0"/>
              </a:rPr>
              <a:t>4</a:t>
            </a:r>
            <a:r>
              <a:rPr lang="en-US" altLang="en-US" sz="2000" dirty="0">
                <a:cs typeface="Arial" panose="020B0604020202020204" pitchFamily="34" charset="0"/>
              </a:rPr>
              <a:t> crystals → high resolution</a:t>
            </a:r>
          </a:p>
          <a:p>
            <a:pPr eaLnBrk="1" hangingPunct="1">
              <a:spcBef>
                <a:spcPct val="0"/>
              </a:spcBef>
              <a:buClr>
                <a:srgbClr val="CC3300"/>
              </a:buClr>
              <a:buFont typeface="Wingdings" pitchFamily="2" charset="2"/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   	Pb glass  → low budget</a:t>
            </a:r>
          </a:p>
          <a:p>
            <a:pPr eaLnBrk="1" hangingPunct="1">
              <a:spcBef>
                <a:spcPct val="0"/>
              </a:spcBef>
              <a:buClr>
                <a:srgbClr val="CC3300"/>
              </a:buClr>
              <a:buFont typeface="Wingdings" pitchFamily="2" charset="2"/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cs typeface="Arial" panose="020B0604020202020204" pitchFamily="34" charset="0"/>
              </a:rPr>
              <a:t>Two upgrade needs identified: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en-US" sz="2000" dirty="0">
                <a:cs typeface="Arial" panose="020B0604020202020204" pitchFamily="34" charset="0"/>
              </a:rPr>
              <a:t>All 1152 PbWO</a:t>
            </a:r>
            <a:r>
              <a:rPr lang="en-US" altLang="en-US" sz="2000" baseline="-25000" dirty="0">
                <a:cs typeface="Arial" panose="020B0604020202020204" pitchFamily="34" charset="0"/>
              </a:rPr>
              <a:t>4 </a:t>
            </a:r>
            <a:r>
              <a:rPr lang="en-US" altLang="en-US" sz="2000" dirty="0">
                <a:cs typeface="Arial" panose="020B0604020202020204" pitchFamily="34" charset="0"/>
              </a:rPr>
              <a:t>+ 576 Pb glass detectors need new readout</a:t>
            </a:r>
            <a:br>
              <a:rPr lang="en-US" altLang="en-US" sz="2000" dirty="0">
                <a:cs typeface="Arial" panose="020B0604020202020204" pitchFamily="34" charset="0"/>
              </a:rPr>
            </a:br>
            <a:r>
              <a:rPr lang="en-US" altLang="en-US" sz="2000" dirty="0">
                <a:cs typeface="Arial" panose="020B0604020202020204" pitchFamily="34" charset="0"/>
              </a:rPr>
              <a:t>→ inner part upgrade with FADC250v3 by JLab 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en-US" sz="2000" dirty="0">
                <a:cs typeface="Arial" panose="020B0604020202020204" pitchFamily="34" charset="0"/>
              </a:rPr>
              <a:t>Light yield of Pb glass is too low for future high-resolution measurements in Hall B → new PbWO</a:t>
            </a:r>
            <a:r>
              <a:rPr lang="en-US" altLang="en-US" sz="2000" baseline="-25000" dirty="0">
                <a:cs typeface="Arial" panose="020B0604020202020204" pitchFamily="34" charset="0"/>
              </a:rPr>
              <a:t>4</a:t>
            </a:r>
            <a:r>
              <a:rPr lang="en-US" altLang="en-US" sz="2000" dirty="0">
                <a:cs typeface="Arial" panose="020B0604020202020204" pitchFamily="34" charset="0"/>
              </a:rPr>
              <a:t> crystals needed</a:t>
            </a:r>
          </a:p>
          <a:p>
            <a:pPr marL="342900" indent="-342900" eaLnBrk="1" hangingPunct="1">
              <a:spcBef>
                <a:spcPct val="0"/>
              </a:spcBef>
              <a:buClr>
                <a:schemeClr val="tx1"/>
              </a:buClr>
              <a:buFont typeface="Symbol" panose="05050102010706020507" pitchFamily="18" charset="2"/>
              <a:buChar char="-"/>
            </a:pPr>
            <a:endParaRPr lang="en-US" altLang="en-US" sz="2000" dirty="0"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cs typeface="Arial" panose="020B0604020202020204" pitchFamily="34" charset="0"/>
              </a:rPr>
              <a:t>Application for </a:t>
            </a:r>
            <a:r>
              <a:rPr lang="en-US" sz="2000" dirty="0"/>
              <a:t>MRI Consortium: “Track 2 Development of an enhanced magnetic-spectrometer-free apparatus for ultra-precise forward angle electron scattering experiments " by </a:t>
            </a:r>
            <a:r>
              <a:rPr lang="en-US" sz="2000" dirty="0" err="1"/>
              <a:t>Ashot</a:t>
            </a:r>
            <a:r>
              <a:rPr lang="en-US" sz="2000" dirty="0"/>
              <a:t> </a:t>
            </a:r>
            <a:r>
              <a:rPr lang="en-US" sz="2000" dirty="0" err="1"/>
              <a:t>Gasparian</a:t>
            </a:r>
            <a:r>
              <a:rPr lang="en-US" sz="2000" dirty="0"/>
              <a:t> and collaborators</a:t>
            </a:r>
          </a:p>
          <a:p>
            <a:pPr marL="342900" indent="-342900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 eaLnBrk="1" hangingPunct="1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altLang="en-US" sz="2000" dirty="0">
              <a:cs typeface="Arial" panose="020B0604020202020204" pitchFamily="34" charset="0"/>
            </a:endParaRPr>
          </a:p>
        </p:txBody>
      </p:sp>
      <p:pic>
        <p:nvPicPr>
          <p:cNvPr id="8" name="Picture 4" descr="hycal3_oct">
            <a:extLst>
              <a:ext uri="{FF2B5EF4-FFF2-40B4-BE49-F238E27FC236}">
                <a16:creationId xmlns:a16="http://schemas.microsoft.com/office/drawing/2014/main" id="{2AA909AB-FC7E-6CEA-FD7F-4C6E6528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4285" y="568987"/>
            <a:ext cx="2517109" cy="29062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4185F1-3FD2-4F5A-A30F-6A9B2FFD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of </a:t>
            </a:r>
            <a:r>
              <a:rPr lang="en-US" dirty="0" err="1"/>
              <a:t>HyCal</a:t>
            </a:r>
            <a:r>
              <a:rPr lang="en-US" dirty="0"/>
              <a:t> Calorimeter</a:t>
            </a:r>
          </a:p>
        </p:txBody>
      </p:sp>
    </p:spTree>
    <p:extLst>
      <p:ext uri="{BB962C8B-B14F-4D97-AF65-F5344CB8AC3E}">
        <p14:creationId xmlns:p14="http://schemas.microsoft.com/office/powerpoint/2010/main" val="3705889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E282C-1E39-BBD1-63AD-0E3139F7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80" y="80863"/>
            <a:ext cx="10100441" cy="470866"/>
          </a:xfrm>
        </p:spPr>
        <p:txBody>
          <a:bodyPr/>
          <a:lstStyle/>
          <a:p>
            <a:r>
              <a:rPr lang="en-US" dirty="0"/>
              <a:t>Cooperation with Theoreticians to Explore Emergence of Hadron Mass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67A435C-85CD-B523-35AC-CF7E9D4866E4}"/>
              </a:ext>
            </a:extLst>
          </p:cNvPr>
          <p:cNvSpPr txBox="1"/>
          <p:nvPr/>
        </p:nvSpPr>
        <p:spPr>
          <a:xfrm>
            <a:off x="5056529" y="740178"/>
            <a:ext cx="71151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+mj-lt"/>
              </a:rPr>
              <a:t>Long-stay visitor Adnan Bashir to explore N* transition amplitudes with Continuum Schwinger Method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+mj-lt"/>
              </a:rPr>
              <a:t>"Nucleon Resonance Electroexcitation Amplitudes and Emergent Hadron Mass" in "Particles 6, 416–439 (2023)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+mj-lt"/>
              </a:rPr>
              <a:t>Common Workshop at DNP-JPS Joint Meeting: Exploring excited nucleons with meson, electron, and photon beams </a:t>
            </a:r>
            <a:endParaRPr lang="en-US" sz="2000" dirty="0"/>
          </a:p>
        </p:txBody>
      </p:sp>
      <p:pic>
        <p:nvPicPr>
          <p:cNvPr id="6" name="Picture 44" descr="A picture containing chart&#10;&#10;Description automatically generated">
            <a:extLst>
              <a:ext uri="{FF2B5EF4-FFF2-40B4-BE49-F238E27FC236}">
                <a16:creationId xmlns:a16="http://schemas.microsoft.com/office/drawing/2014/main" id="{90559E85-54F0-E560-9E84-662A25263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946" y="3175396"/>
            <a:ext cx="5123854" cy="3239650"/>
          </a:xfrm>
          <a:prstGeom prst="rect">
            <a:avLst/>
          </a:prstGeom>
        </p:spPr>
      </p:pic>
      <p:pic>
        <p:nvPicPr>
          <p:cNvPr id="7" name="Picture 46" descr="Chart, surface chart&#10;&#10;Description automatically generated">
            <a:extLst>
              <a:ext uri="{FF2B5EF4-FFF2-40B4-BE49-F238E27FC236}">
                <a16:creationId xmlns:a16="http://schemas.microsoft.com/office/drawing/2014/main" id="{BC85A8B3-02A8-F150-7582-F894FCA20B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42" y="3429000"/>
            <a:ext cx="5303078" cy="2240902"/>
          </a:xfrm>
          <a:prstGeom prst="rect">
            <a:avLst/>
          </a:prstGeom>
        </p:spPr>
      </p:pic>
      <p:sp>
        <p:nvSpPr>
          <p:cNvPr id="8" name="TextBox 47">
            <a:extLst>
              <a:ext uri="{FF2B5EF4-FFF2-40B4-BE49-F238E27FC236}">
                <a16:creationId xmlns:a16="http://schemas.microsoft.com/office/drawing/2014/main" id="{92447CB7-C92D-A9CE-6EE7-5717122DBA13}"/>
              </a:ext>
            </a:extLst>
          </p:cNvPr>
          <p:cNvSpPr txBox="1"/>
          <p:nvPr/>
        </p:nvSpPr>
        <p:spPr>
          <a:xfrm>
            <a:off x="308014" y="689527"/>
            <a:ext cx="4365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353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53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706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5883" algn="l" defTabSz="914353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060" algn="l" defTabSz="914353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236" algn="l" defTabSz="914353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413" algn="l" defTabSz="914353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Extension of results on electrocouplings of N* states in from </a:t>
            </a:r>
            <a:r>
              <a:rPr lang="en-US" sz="2000" dirty="0" err="1">
                <a:latin typeface="+mn-lt"/>
                <a:cs typeface="Symbol" charset="2"/>
              </a:rPr>
              <a:t>p</a:t>
            </a:r>
            <a:r>
              <a:rPr lang="en-US" sz="2000" dirty="0" err="1">
                <a:latin typeface="+mn-lt"/>
              </a:rPr>
              <a:t>N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  <a:cs typeface="Symbol" charset="2"/>
              </a:rPr>
              <a:t>pp</a:t>
            </a:r>
            <a:r>
              <a:rPr lang="en-US" sz="2000" dirty="0" err="1">
                <a:latin typeface="+mn-lt"/>
              </a:rPr>
              <a:t>N</a:t>
            </a:r>
            <a:r>
              <a:rPr lang="en-US" sz="2000" dirty="0">
                <a:latin typeface="+mn-lt"/>
              </a:rPr>
              <a:t>, K</a:t>
            </a:r>
            <a:r>
              <a:rPr lang="en-US" sz="2000" dirty="0">
                <a:latin typeface="+mn-lt"/>
                <a:cs typeface="Symbol" charset="2"/>
              </a:rPr>
              <a:t>Y</a:t>
            </a:r>
            <a:r>
              <a:rPr lang="en-US" sz="2000" dirty="0">
                <a:latin typeface="+mn-lt"/>
              </a:rPr>
              <a:t>, K*Y, KY* exclusive channels to access quark momenta where ~50 % of dressed quark mass is generated in order to resolve the problem on Emergence of Hadron Mass</a:t>
            </a: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B49FB4D8-2A7B-7DD4-4EA1-64AD11CF6517}"/>
              </a:ext>
            </a:extLst>
          </p:cNvPr>
          <p:cNvSpPr txBox="1"/>
          <p:nvPr/>
        </p:nvSpPr>
        <p:spPr>
          <a:xfrm>
            <a:off x="545869" y="5710816"/>
            <a:ext cx="5303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77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353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53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706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5883" algn="l" defTabSz="914353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060" algn="l" defTabSz="914353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236" algn="l" defTabSz="914353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413" algn="l" defTabSz="914353" rtl="0" eaLnBrk="1" latinLnBrk="0" hangingPunct="1">
              <a:defRPr sz="3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1400" b="1" dirty="0"/>
              <a:t>Meson electroproduction yields measured with the CLAS12</a:t>
            </a:r>
          </a:p>
        </p:txBody>
      </p:sp>
    </p:spTree>
    <p:extLst>
      <p:ext uri="{BB962C8B-B14F-4D97-AF65-F5344CB8AC3E}">
        <p14:creationId xmlns:p14="http://schemas.microsoft.com/office/powerpoint/2010/main" val="429149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B Group News</a:t>
            </a:r>
          </a:p>
        </p:txBody>
      </p:sp>
      <p:sp>
        <p:nvSpPr>
          <p:cNvPr id="3" name="Rectangle 2"/>
          <p:cNvSpPr/>
          <p:nvPr/>
        </p:nvSpPr>
        <p:spPr>
          <a:xfrm>
            <a:off x="2588261" y="782122"/>
            <a:ext cx="876046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Joseph Newton left from his postdoc position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Linda </a:t>
            </a:r>
            <a:r>
              <a:rPr lang="en-US" dirty="0" err="1">
                <a:latin typeface="+mj-lt"/>
              </a:rPr>
              <a:t>Ceraul</a:t>
            </a:r>
            <a:r>
              <a:rPr lang="en-US" dirty="0">
                <a:latin typeface="+mj-lt"/>
              </a:rPr>
              <a:t> retired after working with Hall B for decades;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Thanks a lot for her long-standing support of our activities!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New administrative support and travel coordinator is Jessica Adams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Email: </a:t>
            </a:r>
            <a:r>
              <a:rPr lang="en-US" dirty="0">
                <a:latin typeface="+mj-lt"/>
                <a:hlinkClick r:id="rId2"/>
              </a:rPr>
              <a:t>jadams@jlab.org</a:t>
            </a:r>
            <a:r>
              <a:rPr lang="en-US" dirty="0">
                <a:latin typeface="+mj-lt"/>
              </a:rPr>
              <a:t>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Point of contact for users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Help in organizing meetings on site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Current job openings: 1 Staff Scientist, 1 Postdoc, 1 Senior Designer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Follow-up job opening: Staff Scientist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ECF88B1-6C8D-DAD8-6D4A-7E30231ACA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1" y="2941864"/>
            <a:ext cx="4258581" cy="4258581"/>
          </a:xfrm>
          <a:prstGeom prst="rect">
            <a:avLst/>
          </a:prstGeom>
        </p:spPr>
      </p:pic>
      <p:pic>
        <p:nvPicPr>
          <p:cNvPr id="13" name="Grafik 12" descr="Ein Bild, das Person, Lächeln enthält.&#10;&#10;Automatisch generierte Beschreibung">
            <a:extLst>
              <a:ext uri="{FF2B5EF4-FFF2-40B4-BE49-F238E27FC236}">
                <a16:creationId xmlns:a16="http://schemas.microsoft.com/office/drawing/2014/main" id="{3EAE96A9-0AD1-DB52-DAF7-82D11ADA4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180" y="2245360"/>
            <a:ext cx="873760" cy="87376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24042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34AA8-9EFC-6BAD-251F-3B1DE732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Cooperation with COMPASS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2ACD19-14E2-1D8F-0455-8A9A6390AE3F}"/>
              </a:ext>
            </a:extLst>
          </p:cNvPr>
          <p:cNvSpPr txBox="1"/>
          <p:nvPr/>
        </p:nvSpPr>
        <p:spPr>
          <a:xfrm>
            <a:off x="511174" y="798536"/>
            <a:ext cx="11680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</a:rPr>
              <a:t>Task Force Meeting in which Harut discussed the need for stronger cooperation across the labs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r>
              <a:rPr lang="en-US" sz="2000" dirty="0"/>
              <a:t>→ Jan: </a:t>
            </a:r>
            <a:r>
              <a:rPr lang="en-US" sz="2000" dirty="0">
                <a:hlinkClick r:id="rId2"/>
              </a:rPr>
              <a:t>AMBER: a new QCD facility at CERN 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From Harut’s summary: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9FC437A-7B46-E557-52E1-D9B2EBD746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1" t="61309"/>
          <a:stretch/>
        </p:blipFill>
        <p:spPr>
          <a:xfrm>
            <a:off x="833120" y="2429752"/>
            <a:ext cx="9715754" cy="23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27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F4DC8-1D07-DC53-BC23-079473431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Cooperation with J-PARC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D32ED2C-C4CA-EA84-3EA4-2E9C1C16088E}"/>
              </a:ext>
            </a:extLst>
          </p:cNvPr>
          <p:cNvSpPr txBox="1"/>
          <p:nvPr/>
        </p:nvSpPr>
        <p:spPr>
          <a:xfrm>
            <a:off x="1744718" y="693928"/>
            <a:ext cx="9618119" cy="157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Japan is one of the key players sharing the same objectives in understanding hadron physics, hadron structure, hadron interaction, and hadron mass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The role of international projects in hadron physics at J-PARC is increasing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CLAS Collaboration should seek connection to leading groups</a:t>
            </a:r>
          </a:p>
        </p:txBody>
      </p:sp>
      <p:pic>
        <p:nvPicPr>
          <p:cNvPr id="8" name="image4.gif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6EFCED4D-4FDA-B428-FE48-48194043D0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90800" y="2293486"/>
            <a:ext cx="7010400" cy="404812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1709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71910-6CC5-C6E6-CE24-DA955674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Platform to Strengthen Collaboration</a:t>
            </a:r>
          </a:p>
        </p:txBody>
      </p:sp>
      <p:pic>
        <p:nvPicPr>
          <p:cNvPr id="8" name="image1.gif" descr="ダイアグラム&#10;&#10;自動的に生成された説明">
            <a:extLst>
              <a:ext uri="{FF2B5EF4-FFF2-40B4-BE49-F238E27FC236}">
                <a16:creationId xmlns:a16="http://schemas.microsoft.com/office/drawing/2014/main" id="{7DD28A8C-9BAB-76B6-42AC-C93CDE44E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971" y="1968809"/>
            <a:ext cx="5816029" cy="4454557"/>
          </a:xfrm>
          <a:prstGeom prst="rect">
            <a:avLst/>
          </a:prstGeom>
          <a:ln/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23B5AC3-FFCE-C979-8C90-ECB5AFA3B4F7}"/>
              </a:ext>
            </a:extLst>
          </p:cNvPr>
          <p:cNvSpPr txBox="1"/>
          <p:nvPr/>
        </p:nvSpPr>
        <p:spPr>
          <a:xfrm>
            <a:off x="1595120" y="676916"/>
            <a:ext cx="95427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Currently, J-PARC Hadron Facility Extension Project is largest upgrade project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0" i="0" u="none" strike="noStrike" baseline="0" dirty="0"/>
              <a:t>Proposal </a:t>
            </a:r>
            <a:r>
              <a:rPr lang="en-US" sz="2000" dirty="0"/>
              <a:t>for</a:t>
            </a:r>
            <a:r>
              <a:rPr lang="en-US" sz="2000" b="0" i="0" u="none" strike="noStrike" baseline="0" dirty="0"/>
              <a:t> “International Leading Research” has been submitted in 2023 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Formation of baryons with multiple strange quarks 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l-GR" sz="2000" b="0" i="0" u="none" strike="noStrike" baseline="0" dirty="0">
                <a:solidFill>
                  <a:srgbClr val="000000"/>
                </a:solidFill>
              </a:rPr>
              <a:t>Λ-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p interactions 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Emergence of hadron mass</a:t>
            </a:r>
            <a:endParaRPr lang="en-US" sz="2000" dirty="0"/>
          </a:p>
        </p:txBody>
      </p:sp>
      <p:pic>
        <p:nvPicPr>
          <p:cNvPr id="23" name="Grafik 22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C226F2ED-1384-D738-EA2F-16A2FBE66F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80400"/>
            <a:ext cx="6496057" cy="358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53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in Black &amp; White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1120865"/>
            <a:ext cx="68389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‒"/>
            </a:pPr>
            <a:r>
              <a:rPr lang="en-US" sz="2000" dirty="0">
                <a:latin typeface="+mj-lt"/>
              </a:rPr>
              <a:t>Run Group C successfully conducted first polarized target experiment with CLAS12, </a:t>
            </a:r>
            <a:r>
              <a:rPr lang="en-US" sz="2000" dirty="0">
                <a:solidFill>
                  <a:schemeClr val="accent1"/>
                </a:solidFill>
                <a:highlight>
                  <a:srgbClr val="000000"/>
                </a:highlight>
                <a:latin typeface="+mj-lt"/>
              </a:rPr>
              <a:t>… but not completed</a:t>
            </a:r>
          </a:p>
          <a:p>
            <a:pPr marL="342900" indent="-342900">
              <a:buFont typeface="Arial" panose="020B0604020202020204" pitchFamily="34" charset="0"/>
              <a:buChar char="‒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‒"/>
            </a:pPr>
            <a:r>
              <a:rPr lang="en-US" sz="2000" dirty="0">
                <a:latin typeface="+mj-lt"/>
              </a:rPr>
              <a:t>Tracking/reconstruction upgrades, mostly AI assisted, improve performance, </a:t>
            </a:r>
            <a:r>
              <a:rPr lang="en-US" sz="2000" dirty="0">
                <a:solidFill>
                  <a:schemeClr val="accent1"/>
                </a:solidFill>
                <a:highlight>
                  <a:srgbClr val="000000"/>
                </a:highlight>
                <a:latin typeface="+mj-lt"/>
              </a:rPr>
              <a:t>… but still no pass-2 cooking</a:t>
            </a:r>
          </a:p>
          <a:p>
            <a:pPr marL="342900" indent="-342900">
              <a:buFont typeface="Arial" panose="020B0604020202020204" pitchFamily="34" charset="0"/>
              <a:buChar char="‒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‒"/>
            </a:pPr>
            <a:r>
              <a:rPr lang="en-US" sz="2000" dirty="0">
                <a:latin typeface="+mj-lt"/>
              </a:rPr>
              <a:t>Detector und beam dump upgrades are progressing,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solidFill>
                  <a:schemeClr val="accent1"/>
                </a:solidFill>
                <a:highlight>
                  <a:srgbClr val="000000"/>
                </a:highlight>
                <a:latin typeface="+mj-lt"/>
              </a:rPr>
              <a:t>… but </a:t>
            </a:r>
            <a:r>
              <a:rPr lang="el-GR" sz="2000" dirty="0">
                <a:solidFill>
                  <a:schemeClr val="accent1"/>
                </a:solidFill>
                <a:highlight>
                  <a:srgbClr val="000000"/>
                </a:highlight>
                <a:latin typeface="+mj-lt"/>
              </a:rPr>
              <a:t>μ</a:t>
            </a:r>
            <a:r>
              <a:rPr lang="en-US" sz="2000" dirty="0">
                <a:solidFill>
                  <a:schemeClr val="accent1"/>
                </a:solidFill>
                <a:highlight>
                  <a:srgbClr val="000000"/>
                </a:highlight>
                <a:latin typeface="+mj-lt"/>
              </a:rPr>
              <a:t>RWELL operation is on a long and winding road</a:t>
            </a:r>
          </a:p>
          <a:p>
            <a:pPr marL="342900" indent="-342900">
              <a:buFont typeface="Arial" panose="020B0604020202020204" pitchFamily="34" charset="0"/>
              <a:buChar char="‒"/>
            </a:pP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‒"/>
            </a:pPr>
            <a:r>
              <a:rPr lang="en-US" sz="2000" dirty="0">
                <a:latin typeface="+mj-lt"/>
              </a:rPr>
              <a:t>Several publications submitted and analyses in review, </a:t>
            </a:r>
            <a:r>
              <a:rPr lang="en-US" sz="2000" dirty="0">
                <a:solidFill>
                  <a:schemeClr val="accent1"/>
                </a:solidFill>
                <a:highlight>
                  <a:srgbClr val="000000"/>
                </a:highlight>
                <a:latin typeface="+mj-lt"/>
              </a:rPr>
              <a:t>… but still no absolute cross sections published</a:t>
            </a:r>
          </a:p>
        </p:txBody>
      </p:sp>
      <p:pic>
        <p:nvPicPr>
          <p:cNvPr id="5" name="Grafik 4" descr="Ein Bild, das Frühling, Rauch, Natur, draußen enthält.&#10;&#10;Automatisch generierte Beschreibung">
            <a:extLst>
              <a:ext uri="{FF2B5EF4-FFF2-40B4-BE49-F238E27FC236}">
                <a16:creationId xmlns:a16="http://schemas.microsoft.com/office/drawing/2014/main" id="{98B78B08-88E3-ED48-839B-B4866F409F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74175" y="1446870"/>
            <a:ext cx="4189072" cy="27927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585D0BB-F750-E7F0-B74B-E10324B782AE}"/>
              </a:ext>
            </a:extLst>
          </p:cNvPr>
          <p:cNvSpPr txBox="1"/>
          <p:nvPr/>
        </p:nvSpPr>
        <p:spPr>
          <a:xfrm>
            <a:off x="2140409" y="5309938"/>
            <a:ext cx="7911182" cy="7078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Thanks for the invitation to the center of intellectual Enlightenment, </a:t>
            </a:r>
            <a:r>
              <a:rPr lang="en-US" sz="2000" dirty="0">
                <a:solidFill>
                  <a:schemeClr val="accent1"/>
                </a:solidFill>
                <a:highlight>
                  <a:srgbClr val="000000"/>
                </a:highlight>
                <a:latin typeface="+mj-lt"/>
              </a:rPr>
              <a:t>…but sometimes it feels like Paris in the rain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8606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E2B3565-A5AC-9D2A-19B3-5B0C0EC0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615" y="684489"/>
            <a:ext cx="9663385" cy="54493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Results in Publication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0FF11F4-B347-3CA9-457C-6921F072927E}"/>
              </a:ext>
            </a:extLst>
          </p:cNvPr>
          <p:cNvSpPr txBox="1"/>
          <p:nvPr/>
        </p:nvSpPr>
        <p:spPr>
          <a:xfrm>
            <a:off x="9255761" y="6123391"/>
            <a:ext cx="2760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CC"/>
                </a:solidFill>
              </a:rPr>
              <a:t>[Silvia </a:t>
            </a:r>
            <a:r>
              <a:rPr lang="en-US" sz="1400" dirty="0" err="1">
                <a:solidFill>
                  <a:srgbClr val="0000CC"/>
                </a:solidFill>
              </a:rPr>
              <a:t>Niccolai</a:t>
            </a:r>
            <a:r>
              <a:rPr lang="en-US" sz="1400" dirty="0">
                <a:solidFill>
                  <a:srgbClr val="0000CC"/>
                </a:solidFill>
              </a:rPr>
              <a:t>, Sept. 2022]</a:t>
            </a:r>
          </a:p>
        </p:txBody>
      </p:sp>
    </p:spTree>
    <p:extLst>
      <p:ext uri="{BB962C8B-B14F-4D97-AF65-F5344CB8AC3E}">
        <p14:creationId xmlns:p14="http://schemas.microsoft.com/office/powerpoint/2010/main" val="3749670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CFDCD-E7B6-BC69-90AA-1400B22F51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08" y="935617"/>
            <a:ext cx="7772400" cy="1945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295B36-31C7-964B-AA46-E5D7BA9F00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031" y="1229338"/>
            <a:ext cx="3233741" cy="919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Back-To-Back </a:t>
            </a:r>
            <a:r>
              <a:rPr lang="en-US" dirty="0" err="1"/>
              <a:t>Dihadron</a:t>
            </a:r>
            <a:r>
              <a:rPr lang="en-US" dirty="0"/>
              <a:t> Correlations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2F49C-D7B7-CA4A-955A-92046947E5FA}"/>
              </a:ext>
            </a:extLst>
          </p:cNvPr>
          <p:cNvSpPr txBox="1"/>
          <p:nvPr/>
        </p:nvSpPr>
        <p:spPr>
          <a:xfrm>
            <a:off x="9582240" y="257201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Timothy B. Hayward (UCONN)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Harut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Avakian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JLab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0FF16A-0AD9-7B40-9964-3603DEAFB94D}"/>
              </a:ext>
            </a:extLst>
          </p:cNvPr>
          <p:cNvSpPr/>
          <p:nvPr/>
        </p:nvSpPr>
        <p:spPr>
          <a:xfrm>
            <a:off x="10629056" y="1663138"/>
            <a:ext cx="301752" cy="301752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E74DC-FBE4-B548-A50B-4BBFB7C6D19C}"/>
              </a:ext>
            </a:extLst>
          </p:cNvPr>
          <p:cNvSpPr txBox="1"/>
          <p:nvPr/>
        </p:nvSpPr>
        <p:spPr>
          <a:xfrm>
            <a:off x="8058078" y="794871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First access to a TMD fracture function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364A7A-E16E-7D4C-B5EC-82FA9BDA2B8F}"/>
              </a:ext>
            </a:extLst>
          </p:cNvPr>
          <p:cNvCxnSpPr>
            <a:cxnSpLocks/>
          </p:cNvCxnSpPr>
          <p:nvPr/>
        </p:nvCxnSpPr>
        <p:spPr>
          <a:xfrm flipV="1">
            <a:off x="10813385" y="1221600"/>
            <a:ext cx="162027" cy="4415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6BB4076-7809-C78E-770B-75DD05A503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5306" y="2497657"/>
            <a:ext cx="2659232" cy="19551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7FA229-F332-D0B8-B904-F3C43400E8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910" y="4446858"/>
            <a:ext cx="3037862" cy="2023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44A349-0672-12C0-3214-E53F2FAC0E5F}"/>
              </a:ext>
            </a:extLst>
          </p:cNvPr>
          <p:cNvSpPr txBox="1"/>
          <p:nvPr/>
        </p:nvSpPr>
        <p:spPr>
          <a:xfrm>
            <a:off x="10295609" y="5533501"/>
            <a:ext cx="1201442" cy="46166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7F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</a:t>
            </a:r>
            <a:r>
              <a:rPr kumimoji="0" lang="en-US" sz="1200" b="0" i="0" u="none" strike="noStrike" kern="0" cap="none" spc="0" normalizeH="0" baseline="-25000" noProof="0" dirty="0">
                <a:ln>
                  <a:noFill/>
                </a:ln>
                <a:solidFill>
                  <a:srgbClr val="FF7F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7F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</a:t>
            </a: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srgbClr val="FF7F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π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FF7F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1200" b="0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</a:t>
            </a: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π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</a:t>
            </a:r>
            <a:r>
              <a:rPr kumimoji="0" lang="en-US" sz="1200" b="0" i="0" u="none" strike="noStrike" kern="0" cap="none" spc="0" normalizeH="0" baseline="-2500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</a:t>
            </a: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π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1200" b="0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</a:t>
            </a: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π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68C1A-8EC9-B7DD-0364-1B0F2C0C3680}"/>
              </a:ext>
            </a:extLst>
          </p:cNvPr>
          <p:cNvSpPr txBox="1"/>
          <p:nvPr/>
        </p:nvSpPr>
        <p:spPr>
          <a:xfrm>
            <a:off x="227138" y="2682592"/>
            <a:ext cx="8128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First back-to-back analysis of proton-</a:t>
            </a:r>
            <a:r>
              <a:rPr kumimoji="0" lang="el-G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π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+ RGA data </a:t>
            </a:r>
            <a:endParaRPr lang="en-US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Sizable nonzero asymmetries </a:t>
            </a:r>
            <a:b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</a:b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→ first ever observation of a signal sensitive to TMD fracture functions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PRL published last month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Follow-up analysis involving RGA and RGB in order to study flavor dependence of fracture functions and both positive and negative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pions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in order to control systematics and test universality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Analysis note ~90% completed, finalizing two remaining systematic uncertainties and working on cross check</a:t>
            </a:r>
          </a:p>
        </p:txBody>
      </p:sp>
    </p:spTree>
    <p:extLst>
      <p:ext uri="{BB962C8B-B14F-4D97-AF65-F5344CB8AC3E}">
        <p14:creationId xmlns:p14="http://schemas.microsoft.com/office/powerpoint/2010/main" val="1811507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965" y="707917"/>
            <a:ext cx="5420676" cy="130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1665" y="2045592"/>
            <a:ext cx="4943782" cy="394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1979" y="2167677"/>
            <a:ext cx="3438355" cy="211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964" y="4365626"/>
            <a:ext cx="27003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7319962" y="5300664"/>
            <a:ext cx="4491824" cy="87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Published in </a:t>
            </a:r>
            <a:r>
              <a:rPr lang="de-DE"/>
              <a:t>PLB </a:t>
            </a:r>
            <a:r>
              <a:rPr lang="de-DE" dirty="0"/>
              <a:t>839, 137761 (2023)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549A6C-39B3-3C95-ADE6-9A66FDF14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525" y="80963"/>
            <a:ext cx="6838950" cy="471487"/>
          </a:xfrm>
        </p:spPr>
        <p:txBody>
          <a:bodyPr/>
          <a:lstStyle/>
          <a:p>
            <a:r>
              <a:rPr lang="en-US">
                <a:cs typeface="Arial" charset="0"/>
              </a:rPr>
              <a:t>Hard Exclusive </a:t>
            </a:r>
            <a:r>
              <a:rPr lang="el-GR" dirty="0">
                <a:cs typeface="Arial" charset="0"/>
              </a:rPr>
              <a:t>π</a:t>
            </a:r>
            <a:r>
              <a:rPr lang="de-DE" baseline="30000">
                <a:ea typeface="Arial Unicode MS" pitchFamily="34" charset="-128"/>
                <a:cs typeface="Arial Unicode MS" pitchFamily="34" charset="-128"/>
              </a:rPr>
              <a:t>+</a:t>
            </a:r>
            <a:r>
              <a:rPr lang="de-DE">
                <a:cs typeface="Arial" charset="0"/>
              </a:rPr>
              <a:t> Electro-Production off Protons</a:t>
            </a:r>
            <a:endParaRPr lang="el-GR" dirty="0">
              <a:cs typeface="Arial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5A14C727-7DE5-0D4F-2420-2D53661B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912" y="6029038"/>
            <a:ext cx="336342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50" dirty="0" err="1">
                <a:solidFill>
                  <a:srgbClr val="0033CC"/>
                </a:solidFill>
                <a:latin typeface="+mj-lt"/>
              </a:rPr>
              <a:t>blue</a:t>
            </a:r>
            <a:r>
              <a:rPr lang="de-DE" sz="1050" dirty="0">
                <a:solidFill>
                  <a:srgbClr val="0033CC"/>
                </a:solidFill>
                <a:latin typeface="+mj-lt"/>
              </a:rPr>
              <a:t>:</a:t>
            </a:r>
            <a:r>
              <a:rPr lang="de-DE" sz="1050" dirty="0">
                <a:latin typeface="+mj-lt"/>
              </a:rPr>
              <a:t> GK GPD </a:t>
            </a:r>
            <a:r>
              <a:rPr lang="de-DE" sz="1050" dirty="0" err="1">
                <a:latin typeface="+mj-lt"/>
              </a:rPr>
              <a:t>model</a:t>
            </a:r>
            <a:r>
              <a:rPr lang="de-DE" sz="1050" dirty="0">
                <a:latin typeface="+mj-lt"/>
              </a:rPr>
              <a:t>   </a:t>
            </a:r>
            <a:r>
              <a:rPr lang="de-DE" sz="1050" dirty="0" err="1">
                <a:solidFill>
                  <a:srgbClr val="D60093"/>
                </a:solidFill>
                <a:latin typeface="+mj-lt"/>
              </a:rPr>
              <a:t>magenta</a:t>
            </a:r>
            <a:r>
              <a:rPr lang="de-DE" sz="1050" dirty="0">
                <a:solidFill>
                  <a:srgbClr val="D60093"/>
                </a:solidFill>
                <a:latin typeface="+mj-lt"/>
              </a:rPr>
              <a:t>: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Laget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Regge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model</a:t>
            </a:r>
            <a:endParaRPr lang="de-DE" sz="1050" dirty="0">
              <a:latin typeface="+mj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273" y="708024"/>
            <a:ext cx="7988122" cy="108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561" y="1816100"/>
            <a:ext cx="8208963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216785" y="5373999"/>
            <a:ext cx="549804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  <a:sym typeface="Arial"/>
              </a:rPr>
              <a:t>Collaboration review started this week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  <a:sym typeface="Arial"/>
              </a:rPr>
              <a:t>Paper expected to be submitted to PRL in March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1BB1FD-D43A-B6AA-7D39-CD1DAFC67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373" y="80963"/>
            <a:ext cx="8275254" cy="471487"/>
          </a:xfrm>
        </p:spPr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Hard Exclusive </a:t>
            </a:r>
            <a:r>
              <a:rPr lang="el-GR" dirty="0">
                <a:latin typeface="Arial" charset="0"/>
                <a:cs typeface="Arial" charset="0"/>
              </a:rPr>
              <a:t>π</a:t>
            </a:r>
            <a:r>
              <a:rPr lang="de-DE" baseline="30000">
                <a:latin typeface="Arial" charset="0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l-GR" dirty="0">
                <a:latin typeface="Arial" charset="0"/>
                <a:cs typeface="Arial" charset="0"/>
              </a:rPr>
              <a:t>Δ</a:t>
            </a:r>
            <a:r>
              <a:rPr lang="de-DE" baseline="30000" dirty="0">
                <a:latin typeface="Arial" charset="0"/>
                <a:ea typeface="Arial Unicode MS" pitchFamily="34" charset="-128"/>
                <a:cs typeface="Arial Unicode MS" pitchFamily="34" charset="-128"/>
              </a:rPr>
              <a:t>++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Electro-Production</a:t>
            </a:r>
            <a:r>
              <a:rPr lang="de-DE" dirty="0">
                <a:latin typeface="Arial" charset="0"/>
                <a:cs typeface="Arial" charset="0"/>
              </a:rPr>
              <a:t> BSA off Protons</a:t>
            </a:r>
            <a:endParaRPr lang="el-GR" dirty="0">
              <a:latin typeface="Arial" charset="0"/>
              <a:cs typeface="Arial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A6E5C0A-2E03-3C58-1510-8366F0F8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7653" y="798537"/>
            <a:ext cx="2204991" cy="19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7E31E283-3A4D-B953-5E6E-F8E3358FD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6945" y="4589169"/>
            <a:ext cx="3243196" cy="78483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>
                <a:sym typeface="Wingdings" pitchFamily="2" charset="2"/>
              </a:rPr>
              <a:t>Access to transition GPDs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3D structure of resonances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301" y="762000"/>
            <a:ext cx="3273424" cy="154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3850" y="762000"/>
            <a:ext cx="429895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972987" y="4581525"/>
            <a:ext cx="41280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Second round of the </a:t>
            </a:r>
            <a:r>
              <a: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analyis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 review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ongoing since January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A1AE3B6D-9B4F-874A-E014-831BE2F43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106" y="5354552"/>
            <a:ext cx="3821563" cy="73353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800" dirty="0">
                <a:latin typeface="+mj-lt"/>
                <a:sym typeface="Wingdings" pitchFamily="2" charset="2"/>
              </a:rPr>
              <a:t>Extension</a:t>
            </a:r>
            <a:r>
              <a:rPr lang="en-US" sz="1800" dirty="0">
                <a:latin typeface="+mj-lt"/>
                <a:sym typeface="Wingdings" pitchFamily="2" charset="2"/>
              </a:rPr>
              <a:t> of published</a:t>
            </a:r>
            <a:r>
              <a:rPr lang="de-DE" sz="1800" dirty="0">
                <a:latin typeface="+mj-lt"/>
                <a:sym typeface="Wingdings" pitchFamily="2" charset="2"/>
              </a:rPr>
              <a:t> </a:t>
            </a:r>
            <a:r>
              <a:rPr lang="el-GR" sz="1800" i="1" dirty="0">
                <a:latin typeface="+mj-lt"/>
                <a:sym typeface="Wingdings" pitchFamily="2" charset="2"/>
              </a:rPr>
              <a:t>π</a:t>
            </a:r>
            <a:r>
              <a:rPr lang="de-DE" sz="1800" baseline="30000" dirty="0">
                <a:latin typeface="+mj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+</a:t>
            </a:r>
            <a:r>
              <a:rPr lang="de-DE" sz="1800" dirty="0">
                <a:latin typeface="+mj-lt"/>
                <a:sym typeface="Wingdings" pitchFamily="2" charset="2"/>
              </a:rPr>
              <a:t> SIDIS</a:t>
            </a:r>
            <a:endParaRPr lang="de-DE" sz="18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  <a:sym typeface="Wingdings" pitchFamily="2" charset="2"/>
              </a:rPr>
              <a:t>Flavor decomposition of </a:t>
            </a:r>
            <a:r>
              <a:rPr lang="de-DE" sz="1800" dirty="0">
                <a:latin typeface="+mj-lt"/>
                <a:sym typeface="Wingdings" pitchFamily="2" charset="2"/>
              </a:rPr>
              <a:t>TMDs</a:t>
            </a:r>
            <a:endParaRPr lang="el-GR" sz="1800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D75043-BD4B-2F1B-D28A-496D3008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163" y="80963"/>
            <a:ext cx="8321675" cy="471487"/>
          </a:xfrm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Multidimensional Study of SIDIS Single </a:t>
            </a:r>
            <a:r>
              <a:rPr lang="el-GR" dirty="0">
                <a:latin typeface="Arial" charset="0"/>
                <a:cs typeface="Arial" charset="0"/>
              </a:rPr>
              <a:t>π</a:t>
            </a:r>
            <a:r>
              <a:rPr lang="de-DE" baseline="30000" dirty="0">
                <a:latin typeface="Arial" charset="0"/>
                <a:ea typeface="Arial Unicode MS" pitchFamily="34" charset="-128"/>
                <a:cs typeface="Arial Unicode MS" pitchFamily="34" charset="-128"/>
              </a:rPr>
              <a:t>‒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and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el-GR" dirty="0">
                <a:latin typeface="Arial" charset="0"/>
                <a:cs typeface="Arial" charset="0"/>
              </a:rPr>
              <a:t>π</a:t>
            </a:r>
            <a:r>
              <a:rPr lang="de-DE" baseline="30000" dirty="0">
                <a:latin typeface="Arial" charset="0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de-DE" dirty="0">
                <a:latin typeface="Arial" charset="0"/>
                <a:cs typeface="Arial" charset="0"/>
              </a:rPr>
              <a:t> BSA</a:t>
            </a:r>
            <a:endParaRPr lang="el-GR" dirty="0">
              <a:latin typeface="Arial" charset="0"/>
              <a:cs typeface="Arial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B982C0B-967C-18C6-E07E-A3513B3A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026" y="4823379"/>
            <a:ext cx="10999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dirty="0" err="1">
                <a:latin typeface="+mj-lt"/>
              </a:rPr>
              <a:t>black</a:t>
            </a:r>
            <a:r>
              <a:rPr lang="de-DE" sz="1800" dirty="0">
                <a:latin typeface="+mj-lt"/>
              </a:rPr>
              <a:t>: </a:t>
            </a:r>
            <a:r>
              <a:rPr lang="el-GR" sz="1800" dirty="0">
                <a:latin typeface="+mj-lt"/>
              </a:rPr>
              <a:t>π</a:t>
            </a:r>
            <a:r>
              <a:rPr lang="de-DE" sz="1800" baseline="30000" dirty="0">
                <a:latin typeface="+mj-lt"/>
                <a:ea typeface="Arial Unicode MS" pitchFamily="34" charset="-128"/>
                <a:cs typeface="Arial Unicode MS" pitchFamily="34" charset="-128"/>
              </a:rPr>
              <a:t>+</a:t>
            </a:r>
            <a:endParaRPr lang="el-GR" sz="1800" baseline="30000" dirty="0"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r>
              <a:rPr lang="de-DE" sz="1800" dirty="0" err="1">
                <a:solidFill>
                  <a:srgbClr val="FF3300"/>
                </a:solidFill>
                <a:latin typeface="+mj-lt"/>
              </a:rPr>
              <a:t>red</a:t>
            </a:r>
            <a:r>
              <a:rPr lang="de-DE" sz="1800" dirty="0">
                <a:solidFill>
                  <a:srgbClr val="FF3300"/>
                </a:solidFill>
                <a:latin typeface="+mj-lt"/>
              </a:rPr>
              <a:t>:</a:t>
            </a:r>
            <a:r>
              <a:rPr lang="de-DE" sz="1800" dirty="0">
                <a:latin typeface="+mj-lt"/>
              </a:rPr>
              <a:t> </a:t>
            </a:r>
            <a:r>
              <a:rPr lang="el-GR" sz="1800" dirty="0">
                <a:latin typeface="+mj-lt"/>
              </a:rPr>
              <a:t>π</a:t>
            </a:r>
            <a:r>
              <a:rPr lang="de-DE" sz="1800" baseline="30000" dirty="0">
                <a:latin typeface="+mj-lt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de-DE" sz="1800" dirty="0">
                <a:latin typeface="+mj-lt"/>
              </a:rPr>
              <a:t> </a:t>
            </a:r>
          </a:p>
          <a:p>
            <a:r>
              <a:rPr lang="de-DE" sz="1800" dirty="0" err="1">
                <a:solidFill>
                  <a:srgbClr val="0033CC"/>
                </a:solidFill>
                <a:latin typeface="+mj-lt"/>
              </a:rPr>
              <a:t>blue</a:t>
            </a:r>
            <a:r>
              <a:rPr lang="de-DE" sz="1800" dirty="0">
                <a:solidFill>
                  <a:srgbClr val="0033CC"/>
                </a:solidFill>
                <a:latin typeface="+mj-lt"/>
              </a:rPr>
              <a:t>:</a:t>
            </a:r>
            <a:r>
              <a:rPr lang="de-DE" sz="1800" dirty="0">
                <a:latin typeface="+mj-lt"/>
              </a:rPr>
              <a:t> </a:t>
            </a:r>
            <a:r>
              <a:rPr lang="el-GR" sz="1800" dirty="0">
                <a:latin typeface="+mj-lt"/>
              </a:rPr>
              <a:t>π</a:t>
            </a:r>
            <a:r>
              <a:rPr lang="de-DE" sz="1800" baseline="30000" dirty="0">
                <a:latin typeface="+mj-lt"/>
                <a:ea typeface="Arial Unicode MS" pitchFamily="34" charset="-128"/>
                <a:cs typeface="Arial Unicode MS" pitchFamily="34" charset="-128"/>
              </a:rPr>
              <a:t>-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A5FD7314-6EDD-2F26-D968-B2E99036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2490" y="4591535"/>
            <a:ext cx="2833448" cy="179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02F241A-AD8E-FA9C-F956-10283E978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596" y="2516867"/>
            <a:ext cx="5294520" cy="184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6DB96F28-032A-F93F-5E18-6DCCB8B8C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20" y="2516867"/>
            <a:ext cx="744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800" dirty="0">
                <a:latin typeface="+mj-lt"/>
              </a:rPr>
              <a:t>1D: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AD20779E-98A1-CA25-8548-703C8E884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469" y="762000"/>
            <a:ext cx="556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dirty="0">
                <a:latin typeface="+mj-lt"/>
              </a:rPr>
              <a:t>4D: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4"/>
          <p:cNvSpPr txBox="1"/>
          <p:nvPr/>
        </p:nvSpPr>
        <p:spPr>
          <a:xfrm>
            <a:off x="426621" y="681366"/>
            <a:ext cx="11405118" cy="1881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First results on inclusive (</a:t>
            </a:r>
            <a:r>
              <a:rPr sz="2000" dirty="0" err="1"/>
              <a:t>e,e’X</a:t>
            </a:r>
            <a:r>
              <a:rPr sz="2000" dirty="0"/>
              <a:t>) cross sections at 4.0 GeV</a:t>
            </a:r>
            <a:r>
              <a:rPr sz="2000" baseline="30000" dirty="0"/>
              <a:t>2</a:t>
            </a:r>
            <a:r>
              <a:rPr lang="de-DE" sz="2000" baseline="30000" dirty="0"/>
              <a:t> </a:t>
            </a:r>
            <a:r>
              <a:rPr sz="2000" dirty="0"/>
              <a:t>&lt;</a:t>
            </a:r>
            <a:r>
              <a:rPr lang="de-DE" sz="2000" dirty="0"/>
              <a:t> </a:t>
            </a:r>
            <a:r>
              <a:rPr sz="2000" dirty="0"/>
              <a:t>Q</a:t>
            </a:r>
            <a:r>
              <a:rPr sz="2000" baseline="30000" dirty="0"/>
              <a:t>2</a:t>
            </a:r>
            <a:r>
              <a:rPr lang="de-DE" sz="2000" baseline="30000" dirty="0"/>
              <a:t> </a:t>
            </a:r>
            <a:r>
              <a:rPr sz="2000" dirty="0"/>
              <a:t>&lt;</a:t>
            </a:r>
            <a:r>
              <a:rPr lang="de-DE" sz="2000" dirty="0"/>
              <a:t> </a:t>
            </a:r>
            <a:r>
              <a:rPr sz="2000" dirty="0"/>
              <a:t>10 GeV</a:t>
            </a:r>
            <a:r>
              <a:rPr sz="2000" baseline="30000" dirty="0"/>
              <a:t>2</a:t>
            </a:r>
            <a:r>
              <a:rPr sz="2000" dirty="0"/>
              <a:t> 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de-DE" sz="2000" dirty="0"/>
              <a:t>Large </a:t>
            </a:r>
            <a:r>
              <a:rPr sz="2000" dirty="0"/>
              <a:t>coverage </a:t>
            </a:r>
            <a:r>
              <a:rPr lang="de-DE" sz="2000" dirty="0"/>
              <a:t>in</a:t>
            </a:r>
            <a:r>
              <a:rPr sz="2000" dirty="0"/>
              <a:t> W</a:t>
            </a:r>
            <a:r>
              <a:rPr lang="de-DE" sz="2000" dirty="0"/>
              <a:t> and </a:t>
            </a:r>
            <a:r>
              <a:rPr lang="de-DE" sz="2000" i="1" dirty="0"/>
              <a:t>Q</a:t>
            </a:r>
            <a:r>
              <a:rPr lang="de-DE" sz="2000" i="1" baseline="30000" dirty="0"/>
              <a:t>2</a:t>
            </a:r>
            <a:endParaRPr sz="2000" i="1" baseline="30000" dirty="0"/>
          </a:p>
          <a:p>
            <a:pPr marL="285750" indent="-28575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New opportunities for insight into PDF in resonance region and for exploration of quark-hadron duality</a:t>
            </a:r>
          </a:p>
        </p:txBody>
      </p:sp>
      <p:sp>
        <p:nvSpPr>
          <p:cNvPr id="33" name="V. Klimenko, N. Markov, A.N. Hiller Blin"/>
          <p:cNvSpPr txBox="1"/>
          <p:nvPr/>
        </p:nvSpPr>
        <p:spPr>
          <a:xfrm>
            <a:off x="9827490" y="316296"/>
            <a:ext cx="236450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V. </a:t>
            </a:r>
            <a:r>
              <a:rPr dirty="0" err="1">
                <a:solidFill>
                  <a:schemeClr val="tx1"/>
                </a:solidFill>
              </a:rPr>
              <a:t>Klimenko</a:t>
            </a:r>
            <a:r>
              <a:rPr dirty="0">
                <a:solidFill>
                  <a:schemeClr val="tx1"/>
                </a:solidFill>
              </a:rPr>
              <a:t>, UConn</a:t>
            </a:r>
          </a:p>
        </p:txBody>
      </p:sp>
      <p:sp>
        <p:nvSpPr>
          <p:cNvPr id="35" name="TextBox 18"/>
          <p:cNvSpPr txBox="1"/>
          <p:nvPr/>
        </p:nvSpPr>
        <p:spPr>
          <a:xfrm>
            <a:off x="7936857" y="5809376"/>
            <a:ext cx="5107957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Black - preliminary cross sections</a:t>
            </a:r>
          </a:p>
          <a:p>
            <a:pPr marL="285750" indent="-285750">
              <a:buSzPct val="100000"/>
              <a:buFont typeface="Arial"/>
              <a:buChar char="•"/>
              <a:defRPr sz="14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Red</a:t>
            </a:r>
            <a:r>
              <a:rPr dirty="0">
                <a:solidFill>
                  <a:srgbClr val="000000"/>
                </a:solidFill>
              </a:rPr>
              <a:t> – CLAS data, Phys. Rev. D67, 092001 (2003)</a:t>
            </a:r>
          </a:p>
        </p:txBody>
      </p:sp>
      <p:pic>
        <p:nvPicPr>
          <p:cNvPr id="38" name="Picture 2" descr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21" y="2257879"/>
            <a:ext cx="10549085" cy="334511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E18688-F37B-FC2C-047E-49177D51E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Inclusive (</a:t>
            </a:r>
            <a:r>
              <a:rPr lang="de-DE" dirty="0" err="1"/>
              <a:t>e,e’X</a:t>
            </a:r>
            <a:r>
              <a:rPr lang="de-DE" dirty="0"/>
              <a:t>) Cross </a:t>
            </a:r>
            <a:r>
              <a:rPr lang="de-DE" dirty="0" err="1"/>
              <a:t>Section</a:t>
            </a: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A24350-95B2-56CD-F975-4C7B022B6857}"/>
              </a:ext>
            </a:extLst>
          </p:cNvPr>
          <p:cNvSpPr txBox="1"/>
          <p:nvPr/>
        </p:nvSpPr>
        <p:spPr>
          <a:xfrm>
            <a:off x="528799" y="5873628"/>
            <a:ext cx="835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Analysis note and draft of paper submission by first half 2023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D0DD08D-EE45-D6B3-2B11-3E7F5A4D9D25}"/>
              </a:ext>
            </a:extLst>
          </p:cNvPr>
          <p:cNvSpPr txBox="1"/>
          <p:nvPr/>
        </p:nvSpPr>
        <p:spPr>
          <a:xfrm>
            <a:off x="4927600" y="3022097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58EC5F7-C35C-49AC-9D66-DE731FB1DEE8}"/>
              </a:ext>
            </a:extLst>
          </p:cNvPr>
          <p:cNvSpPr txBox="1"/>
          <p:nvPr/>
        </p:nvSpPr>
        <p:spPr>
          <a:xfrm>
            <a:off x="4927600" y="4783276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118A9D-6C32-8227-DE7C-E02DAEA2B6FC}"/>
              </a:ext>
            </a:extLst>
          </p:cNvPr>
          <p:cNvSpPr txBox="1"/>
          <p:nvPr/>
        </p:nvSpPr>
        <p:spPr>
          <a:xfrm>
            <a:off x="2387600" y="4783276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8F7C13E-9857-2A22-EFD9-C4DCC85C564F}"/>
              </a:ext>
            </a:extLst>
          </p:cNvPr>
          <p:cNvSpPr txBox="1"/>
          <p:nvPr/>
        </p:nvSpPr>
        <p:spPr>
          <a:xfrm>
            <a:off x="2387600" y="3022097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FE4B140-2592-E85C-D212-0DC8781DE56D}"/>
              </a:ext>
            </a:extLst>
          </p:cNvPr>
          <p:cNvSpPr txBox="1"/>
          <p:nvPr/>
        </p:nvSpPr>
        <p:spPr>
          <a:xfrm>
            <a:off x="7585076" y="3022097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579021-50B0-FECC-C875-60231F40BBE6}"/>
              </a:ext>
            </a:extLst>
          </p:cNvPr>
          <p:cNvSpPr txBox="1"/>
          <p:nvPr/>
        </p:nvSpPr>
        <p:spPr>
          <a:xfrm>
            <a:off x="7585076" y="4781265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10">
            <a:extLst>
              <a:ext uri="{FF2B5EF4-FFF2-40B4-BE49-F238E27FC236}">
                <a16:creationId xmlns:a16="http://schemas.microsoft.com/office/drawing/2014/main" id="{E7DF05C0-84C1-D929-9DFB-1A5EF42D15F6}"/>
              </a:ext>
            </a:extLst>
          </p:cNvPr>
          <p:cNvGrpSpPr/>
          <p:nvPr/>
        </p:nvGrpSpPr>
        <p:grpSpPr>
          <a:xfrm>
            <a:off x="10363091" y="661527"/>
            <a:ext cx="1668821" cy="1369682"/>
            <a:chOff x="472163" y="4155447"/>
            <a:chExt cx="2168891" cy="1645920"/>
          </a:xfrm>
        </p:grpSpPr>
        <p:pic>
          <p:nvPicPr>
            <p:cNvPr id="30" name="Picture 11" descr="forward_tagger.jpg">
              <a:extLst>
                <a:ext uri="{FF2B5EF4-FFF2-40B4-BE49-F238E27FC236}">
                  <a16:creationId xmlns:a16="http://schemas.microsoft.com/office/drawing/2014/main" id="{157A315B-F026-6566-B716-C4E4A6EDA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163" y="4155447"/>
              <a:ext cx="2168891" cy="1645920"/>
            </a:xfrm>
            <a:prstGeom prst="rect">
              <a:avLst/>
            </a:prstGeom>
          </p:spPr>
        </p:pic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FB4201D1-C095-6DCF-9E1E-652861028BAC}"/>
                </a:ext>
              </a:extLst>
            </p:cNvPr>
            <p:cNvSpPr txBox="1"/>
            <p:nvPr/>
          </p:nvSpPr>
          <p:spPr>
            <a:xfrm>
              <a:off x="1092415" y="5461393"/>
              <a:ext cx="8863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200" dirty="0"/>
                <a:t>FT-tracker</a:t>
              </a: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B2C7DF18-5837-56E6-BA2B-501268E20901}"/>
                </a:ext>
              </a:extLst>
            </p:cNvPr>
            <p:cNvSpPr txBox="1"/>
            <p:nvPr/>
          </p:nvSpPr>
          <p:spPr>
            <a:xfrm>
              <a:off x="541028" y="4846422"/>
              <a:ext cx="756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200" dirty="0"/>
                <a:t>FT-</a:t>
              </a:r>
              <a:r>
                <a:rPr lang="en-US" sz="1200" dirty="0" err="1"/>
                <a:t>hodo</a:t>
              </a:r>
              <a:endParaRPr lang="en-US" sz="1200" dirty="0"/>
            </a:p>
          </p:txBody>
        </p:sp>
        <p:sp>
          <p:nvSpPr>
            <p:cNvPr id="33" name="TextBox 13">
              <a:extLst>
                <a:ext uri="{FF2B5EF4-FFF2-40B4-BE49-F238E27FC236}">
                  <a16:creationId xmlns:a16="http://schemas.microsoft.com/office/drawing/2014/main" id="{9F9866C8-0299-118D-5256-DE74CFD7242B}"/>
                </a:ext>
              </a:extLst>
            </p:cNvPr>
            <p:cNvSpPr txBox="1"/>
            <p:nvPr/>
          </p:nvSpPr>
          <p:spPr>
            <a:xfrm>
              <a:off x="786305" y="4431685"/>
              <a:ext cx="612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200" dirty="0"/>
                <a:t>FT-</a:t>
              </a:r>
              <a:r>
                <a:rPr lang="en-US" sz="1200" dirty="0" err="1"/>
                <a:t>cal</a:t>
              </a:r>
              <a:endParaRPr lang="en-US" sz="1200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422253-EA1F-0CA0-8B50-C3C8BFFC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817" y="80863"/>
            <a:ext cx="9096366" cy="470866"/>
          </a:xfrm>
        </p:spPr>
        <p:txBody>
          <a:bodyPr>
            <a:noAutofit/>
          </a:bodyPr>
          <a:lstStyle/>
          <a:p>
            <a:r>
              <a:rPr lang="en-US" dirty="0"/>
              <a:t>Hall B Setup: Polarized Target, </a:t>
            </a:r>
            <a:r>
              <a:rPr lang="en-US" dirty="0" err="1"/>
              <a:t>Møller</a:t>
            </a:r>
            <a:r>
              <a:rPr lang="en-US" dirty="0"/>
              <a:t> Shield, RICH Detectors</a:t>
            </a:r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1FD30907-1820-706B-D08A-443F4366A6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87388"/>
            <a:ext cx="5976257" cy="1263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Longitudinally polarized cryo-target inside solenoid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→ James: </a:t>
            </a:r>
            <a:r>
              <a:rPr lang="en-US" dirty="0">
                <a:hlinkClick r:id="rId3"/>
              </a:rPr>
              <a:t>Performances of the longitudinally polarized target for CLAS12 </a:t>
            </a:r>
            <a:endParaRPr lang="en-US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Inhaltsplatzhalter 25">
            <a:extLst>
              <a:ext uri="{FF2B5EF4-FFF2-40B4-BE49-F238E27FC236}">
                <a16:creationId xmlns:a16="http://schemas.microsoft.com/office/drawing/2014/main" id="{CE37569C-5089-0E79-BB91-284619F125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22147" y="754002"/>
            <a:ext cx="5492750" cy="5437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Forward Tagger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Replaced with …</a:t>
            </a:r>
          </a:p>
          <a:p>
            <a:pPr>
              <a:spcBef>
                <a:spcPts val="1200"/>
              </a:spcBef>
            </a:pPr>
            <a:r>
              <a:rPr lang="en-US" dirty="0"/>
              <a:t>… new large </a:t>
            </a:r>
            <a:r>
              <a:rPr lang="en-US" dirty="0" err="1"/>
              <a:t>Møller</a:t>
            </a:r>
            <a:r>
              <a:rPr lang="en-US" dirty="0"/>
              <a:t> shield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2800"/>
              </a:spcBef>
            </a:pPr>
            <a:r>
              <a:rPr lang="en-US" dirty="0"/>
              <a:t>2-sector coverage with 50,048 channels</a:t>
            </a:r>
          </a:p>
          <a:p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EBB75A-7B89-C44D-40E4-A82B268D57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19" b="5450"/>
          <a:stretch/>
        </p:blipFill>
        <p:spPr>
          <a:xfrm>
            <a:off x="2757246" y="1864875"/>
            <a:ext cx="2648945" cy="16077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193497A-BA3E-45EB-55E1-2F4ECC89B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9" t="4215"/>
          <a:stretch/>
        </p:blipFill>
        <p:spPr>
          <a:xfrm>
            <a:off x="2757246" y="3552994"/>
            <a:ext cx="2617292" cy="15302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62033EF-DDFF-4066-4970-4A7F5F713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99" y="1925835"/>
            <a:ext cx="2013177" cy="11877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98E42E9-02EF-E7AD-6D4B-CE02CE63A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54" b="6510"/>
          <a:stretch/>
        </p:blipFill>
        <p:spPr>
          <a:xfrm>
            <a:off x="508498" y="3180965"/>
            <a:ext cx="2006255" cy="126369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3192708-CBB1-3FE0-5816-1C0FF4D012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41" b="47944"/>
          <a:stretch/>
        </p:blipFill>
        <p:spPr>
          <a:xfrm>
            <a:off x="1317400" y="4785534"/>
            <a:ext cx="1080222" cy="156509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9275CCB-9234-F0FB-67D3-CDA87E0ED8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05" b="43763"/>
          <a:stretch/>
        </p:blipFill>
        <p:spPr>
          <a:xfrm>
            <a:off x="237485" y="4753001"/>
            <a:ext cx="1080298" cy="1565096"/>
          </a:xfrm>
          <a:prstGeom prst="rect">
            <a:avLst/>
          </a:prstGeom>
        </p:spPr>
      </p:pic>
      <p:sp>
        <p:nvSpPr>
          <p:cNvPr id="27" name="Rectangle 13">
            <a:extLst>
              <a:ext uri="{FF2B5EF4-FFF2-40B4-BE49-F238E27FC236}">
                <a16:creationId xmlns:a16="http://schemas.microsoft.com/office/drawing/2014/main" id="{F2282C48-8884-A26B-434B-72BE09319F13}"/>
              </a:ext>
            </a:extLst>
          </p:cNvPr>
          <p:cNvSpPr/>
          <p:nvPr/>
        </p:nvSpPr>
        <p:spPr>
          <a:xfrm>
            <a:off x="2546262" y="5141610"/>
            <a:ext cx="34299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&lt; ~ 80% H polarization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&lt; ~ 45% D polarization</a:t>
            </a:r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DNP by 140 GHz µwaves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K with ℓHe refrigerator</a:t>
            </a:r>
            <a:endParaRPr lang="en-US" sz="2000" dirty="0">
              <a:latin typeface="+mj-lt"/>
            </a:endParaRPr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0A7E2881-533B-26AA-4BDE-BF137A4432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8" b="-4301"/>
          <a:stretch/>
        </p:blipFill>
        <p:spPr>
          <a:xfrm>
            <a:off x="8221637" y="677478"/>
            <a:ext cx="1974584" cy="12636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25559BEC-6C8E-8756-DC70-950BB0F4923D}"/>
              </a:ext>
            </a:extLst>
          </p:cNvPr>
          <p:cNvSpPr txBox="1"/>
          <p:nvPr/>
        </p:nvSpPr>
        <p:spPr>
          <a:xfrm>
            <a:off x="419110" y="4513763"/>
            <a:ext cx="1211221" cy="309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Proton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457ECB-C9D4-FC22-6683-539618B664CF}"/>
              </a:ext>
            </a:extLst>
          </p:cNvPr>
          <p:cNvSpPr txBox="1"/>
          <p:nvPr/>
        </p:nvSpPr>
        <p:spPr>
          <a:xfrm>
            <a:off x="1347783" y="4513763"/>
            <a:ext cx="101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Deuteron</a:t>
            </a: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id="{C619BF37-2B3E-2172-C9D6-55E6FC1B32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70407" y="4280760"/>
            <a:ext cx="2268942" cy="18708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3CFB7BA6-19E5-9440-ABE0-EBC0A69D83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400" y="4081689"/>
            <a:ext cx="3025256" cy="226894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2F92D-21C3-CC7A-C81E-4DBC65024B14}"/>
              </a:ext>
            </a:extLst>
          </p:cNvPr>
          <p:cNvSpPr txBox="1"/>
          <p:nvPr/>
        </p:nvSpPr>
        <p:spPr>
          <a:xfrm>
            <a:off x="10625584" y="2487978"/>
            <a:ext cx="1336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Additional</a:t>
            </a:r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RICH: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56980D6-229F-2EB6-C511-805A0BD0813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8"/>
          <a:stretch/>
        </p:blipFill>
        <p:spPr>
          <a:xfrm>
            <a:off x="6389502" y="2325440"/>
            <a:ext cx="1923460" cy="13319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6AACD2C7-3B18-219D-9EB4-BCE61EAC22D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051" y="2325440"/>
            <a:ext cx="1801987" cy="135149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75320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482" y="80863"/>
            <a:ext cx="7918516" cy="470866"/>
          </a:xfrm>
        </p:spPr>
        <p:txBody>
          <a:bodyPr/>
          <a:lstStyle/>
          <a:p>
            <a:r>
              <a:rPr lang="en-US" dirty="0"/>
              <a:t>SIDIS kinematics for </a:t>
            </a:r>
            <a:r>
              <a:rPr lang="el-GR" sz="2400" dirty="0">
                <a:latin typeface="+mj-lt"/>
              </a:rPr>
              <a:t>Λ</a:t>
            </a:r>
            <a:r>
              <a:rPr lang="en-US" sz="2400" dirty="0">
                <a:latin typeface="+mj-lt"/>
              </a:rPr>
              <a:t> electroproduction</a:t>
            </a:r>
            <a:r>
              <a:rPr lang="en-US" dirty="0"/>
              <a:t> with CLAS6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408" y="871746"/>
            <a:ext cx="6705945" cy="121291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8E6D2E9-82AA-666B-1523-DF6FF5B3E0A0}"/>
              </a:ext>
            </a:extLst>
          </p:cNvPr>
          <p:cNvSpPr txBox="1"/>
          <p:nvPr/>
        </p:nvSpPr>
        <p:spPr>
          <a:xfrm>
            <a:off x="2676524" y="4722029"/>
            <a:ext cx="835196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Probing QCD Dynamics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Study of transverse momentum broadening and multiplicity ratio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Paper submitted to PRL, under review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C4B52F5-9D4B-CCE9-D2FD-A0CAC230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99" y="1861207"/>
            <a:ext cx="8878921" cy="261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46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633A1E-F65D-8045-AAEE-A28F362E4D14}"/>
                  </a:ext>
                </a:extLst>
              </p:cNvPr>
              <p:cNvSpPr txBox="1"/>
              <p:nvPr/>
            </p:nvSpPr>
            <p:spPr>
              <a:xfrm>
                <a:off x="5623202" y="2218611"/>
                <a:ext cx="14711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𝑒𝑝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633A1E-F65D-8045-AAEE-A28F362E4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202" y="2218611"/>
                <a:ext cx="1471108" cy="400110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9C8032C-8124-A246-BFEE-E95485CE18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182" y="2618721"/>
            <a:ext cx="7051636" cy="22629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DVCS Beam-Spin Asymmetries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6524" y="5116437"/>
            <a:ext cx="6102388" cy="733534"/>
          </a:xfrm>
          <a:prstGeom prst="rect">
            <a:avLst/>
          </a:prstGeom>
          <a:ln w="31750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Greatly extend the </a:t>
            </a:r>
            <a:r>
              <a:rPr lang="en-US" i="1" dirty="0">
                <a:latin typeface="+mj-lt"/>
              </a:rPr>
              <a:t>Q</a:t>
            </a:r>
            <a:r>
              <a:rPr lang="en-US" i="1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and </a:t>
            </a:r>
            <a:r>
              <a:rPr lang="en-US" dirty="0" err="1">
                <a:latin typeface="+mj-lt"/>
              </a:rPr>
              <a:t>Bjorken</a:t>
            </a:r>
            <a:r>
              <a:rPr lang="en-US" dirty="0">
                <a:latin typeface="+mj-lt"/>
              </a:rPr>
              <a:t>-</a:t>
            </a:r>
            <a:r>
              <a:rPr lang="en-US" i="1" dirty="0">
                <a:latin typeface="+mj-lt"/>
              </a:rPr>
              <a:t>x</a:t>
            </a:r>
            <a:r>
              <a:rPr lang="en-US" dirty="0">
                <a:latin typeface="+mj-lt"/>
              </a:rPr>
              <a:t> phase space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Submitted to PRL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EF41E8-51DD-7D42-6AED-D0CC036B7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480" y="749916"/>
            <a:ext cx="9550400" cy="10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0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989DE-5BC2-F14B-8288-4F7230D2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Photon Search 2016 Run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BFE13CC-7611-882D-D828-8BB14E0C72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920" y="711197"/>
            <a:ext cx="8138160" cy="9328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5C4979-07D7-3240-69C9-CCBD4A98E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339" y="1679779"/>
            <a:ext cx="4447661" cy="365490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590C52C-AC2A-9AF1-05ED-117A2CD08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38694"/>
            <a:ext cx="3604074" cy="3537075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8CA1F85F-8244-0456-AD51-DD7F817866D4}"/>
              </a:ext>
            </a:extLst>
          </p:cNvPr>
          <p:cNvSpPr/>
          <p:nvPr/>
        </p:nvSpPr>
        <p:spPr>
          <a:xfrm>
            <a:off x="2676524" y="5275769"/>
            <a:ext cx="6102388" cy="733534"/>
          </a:xfrm>
          <a:prstGeom prst="rect">
            <a:avLst/>
          </a:prstGeom>
          <a:ln w="31750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Including bump hunt and displaced vertex analysis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Submitted to PRD</a:t>
            </a:r>
          </a:p>
        </p:txBody>
      </p:sp>
    </p:spTree>
    <p:extLst>
      <p:ext uri="{BB962C8B-B14F-4D97-AF65-F5344CB8AC3E}">
        <p14:creationId xmlns:p14="http://schemas.microsoft.com/office/powerpoint/2010/main" val="3422302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0014" y="1004819"/>
            <a:ext cx="6840537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782888" y="3220968"/>
            <a:ext cx="6077305" cy="128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First round of the analysis review finished in November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Finalizing the response to the first round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Second round of the </a:t>
            </a:r>
            <a:r>
              <a:rPr kumimoji="0" lang="en-US" sz="1800" b="0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analyis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/>
              </a:rPr>
              <a:t> review expected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30678F-197E-C510-F210-6046F1BFF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0863"/>
            <a:ext cx="10363200" cy="470866"/>
          </a:xfrm>
        </p:spPr>
        <p:txBody>
          <a:bodyPr/>
          <a:lstStyle/>
          <a:p>
            <a:r>
              <a:rPr lang="en-US" sz="2800" dirty="0"/>
              <a:t>Beam Spin Asymmetry for Deeply Virtual Kaon Production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342" y="80863"/>
            <a:ext cx="8997316" cy="470866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Beam Spin Asymmetry for Deeply Virtual </a:t>
            </a:r>
            <a:r>
              <a:rPr lang="en-US" sz="2800" i="1" dirty="0">
                <a:latin typeface="Arial"/>
                <a:cs typeface="Arial"/>
              </a:rPr>
              <a:t>π</a:t>
            </a:r>
            <a:r>
              <a:rPr lang="en-US" sz="2800" dirty="0">
                <a:latin typeface="Arial"/>
                <a:cs typeface="Arial"/>
              </a:rPr>
              <a:t>0 Production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AE418A-43F7-4B3A-B046-A6E4CE198726}"/>
              </a:ext>
            </a:extLst>
          </p:cNvPr>
          <p:cNvSpPr txBox="1">
            <a:spLocks/>
          </p:cNvSpPr>
          <p:nvPr/>
        </p:nvSpPr>
        <p:spPr>
          <a:xfrm>
            <a:off x="9824719" y="660093"/>
            <a:ext cx="2588573" cy="3066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Andrey Kim (UConn)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0A1E85E-69F9-6644-9C00-FDFB8338D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86" y="1738421"/>
            <a:ext cx="8518071" cy="404924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6DDAA2-11D3-076E-4E64-6DBF406A3D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42" y="1070334"/>
            <a:ext cx="5606143" cy="66784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BA7AB0C-917A-9355-3F49-33EB414D3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675" y="2803752"/>
            <a:ext cx="2571750" cy="256222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4ADE7CEC-CBBA-7C8F-7DC9-53E027366395}"/>
              </a:ext>
            </a:extLst>
          </p:cNvPr>
          <p:cNvSpPr txBox="1"/>
          <p:nvPr/>
        </p:nvSpPr>
        <p:spPr>
          <a:xfrm>
            <a:off x="9056915" y="1562099"/>
            <a:ext cx="288471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Paper is under the CLAS ad-hoc review (round 1)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6C6BF22-4C43-B3F7-8AE9-BF25102057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828" y="1197911"/>
            <a:ext cx="2503713" cy="214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88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"/>
          <p:cNvSpPr txBox="1">
            <a:spLocks noGrp="1"/>
          </p:cNvSpPr>
          <p:nvPr>
            <p:ph type="title" idx="4294967295"/>
          </p:nvPr>
        </p:nvSpPr>
        <p:spPr>
          <a:xfrm>
            <a:off x="0" y="5291931"/>
            <a:ext cx="3313113" cy="116998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Process is sensitive to chiral-odd GPDs, distinct from DVCS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35" name="Google Shape;35;p1"/>
          <p:cNvSpPr txBox="1">
            <a:spLocks noGrp="1"/>
          </p:cNvSpPr>
          <p:nvPr>
            <p:ph type="title" idx="4294967295"/>
          </p:nvPr>
        </p:nvSpPr>
        <p:spPr>
          <a:xfrm>
            <a:off x="4006575" y="844569"/>
            <a:ext cx="3590925" cy="214947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</a:rPr>
              <a:t>CLAS12 data significantly extends kinematic reach compared to previous measurements and with higher statistics</a:t>
            </a:r>
            <a:endParaRPr sz="1800" b="0" dirty="0">
              <a:solidFill>
                <a:schemeClr val="tx1"/>
              </a:solidFill>
            </a:endParaRPr>
          </a:p>
        </p:txBody>
      </p:sp>
      <p:sp>
        <p:nvSpPr>
          <p:cNvPr id="36" name="Google Shape;36;p1"/>
          <p:cNvSpPr txBox="1">
            <a:spLocks noGrp="1"/>
          </p:cNvSpPr>
          <p:nvPr>
            <p:ph type="title" idx="4294967295"/>
          </p:nvPr>
        </p:nvSpPr>
        <p:spPr>
          <a:xfrm>
            <a:off x="7883525" y="846138"/>
            <a:ext cx="4308475" cy="16875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</a:rPr>
              <a:t>Currently calculating correction factors and systematic uncertainties to arrive at quantitative conclusions</a:t>
            </a:r>
            <a:endParaRPr sz="1800" b="0" dirty="0">
              <a:solidFill>
                <a:schemeClr val="tx1"/>
              </a:solidFill>
            </a:endParaRPr>
          </a:p>
        </p:txBody>
      </p:sp>
      <p:sp>
        <p:nvSpPr>
          <p:cNvPr id="30" name="Google Shape;30;p1"/>
          <p:cNvSpPr txBox="1"/>
          <p:nvPr/>
        </p:nvSpPr>
        <p:spPr>
          <a:xfrm>
            <a:off x="9743440" y="355293"/>
            <a:ext cx="2454669" cy="27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Robert Johnston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74742"/>
            <a:ext cx="3113675" cy="40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6575" y="2743371"/>
            <a:ext cx="3836000" cy="303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825" y="2601000"/>
            <a:ext cx="3972374" cy="31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5;p1"/>
          <p:cNvSpPr txBox="1">
            <a:spLocks/>
          </p:cNvSpPr>
          <p:nvPr/>
        </p:nvSpPr>
        <p:spPr>
          <a:xfrm>
            <a:off x="4747287" y="2450531"/>
            <a:ext cx="3183849" cy="585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25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Kinematic Reach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8DB23EF-B6F4-D73E-D6B1-23628A57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Deeply Virtual Neutral Pion Cross Section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33" y="80863"/>
            <a:ext cx="11743734" cy="470866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Beam Spin Asymmetry for Exclusive Vector Meson ρ0 Electroproduction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AE418A-43F7-4B3A-B046-A6E4CE198726}"/>
              </a:ext>
            </a:extLst>
          </p:cNvPr>
          <p:cNvSpPr txBox="1">
            <a:spLocks/>
          </p:cNvSpPr>
          <p:nvPr/>
        </p:nvSpPr>
        <p:spPr>
          <a:xfrm>
            <a:off x="5949699" y="667255"/>
            <a:ext cx="6242301" cy="2858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Nicholaus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Trotta (UConn),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Kyungseon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Joo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(UConn), Andrey Kim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(UConn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5">
                <a:extLst>
                  <a:ext uri="{FF2B5EF4-FFF2-40B4-BE49-F238E27FC236}">
                    <a16:creationId xmlns:a16="http://schemas.microsoft.com/office/drawing/2014/main" id="{0BDF8B9C-B425-FA4D-B5F5-43EB4267B8AB}"/>
                  </a:ext>
                </a:extLst>
              </p:cNvPr>
              <p:cNvSpPr txBox="1"/>
              <p:nvPr/>
            </p:nvSpPr>
            <p:spPr>
              <a:xfrm>
                <a:off x="-46915" y="885039"/>
                <a:ext cx="118681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ep -&gt; e</a:t>
                </a: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ρ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0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(p): </a:t>
                </a: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ρ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0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decays into </a:t>
                </a: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π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+</a:t>
                </a: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π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-,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protons are identified by missing mass,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pions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only in Forward Detector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Exclusive vector meson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Arial"/>
                    <a:sym typeface="Arial"/>
                  </a:rPr>
                  <a:t>r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0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channel is sensitive to GPDs H, E at leading twist and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  <a:sym typeface="Arial"/>
                  </a:rPr>
                  <a:t>H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  <a:sym typeface="Arial"/>
                  </a:rPr>
                  <a:t>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  <a:sym typeface="Arial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  <m:t>T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at next leading twist</a:t>
                </a:r>
              </a:p>
            </p:txBody>
          </p:sp>
        </mc:Choice>
        <mc:Fallback xmlns="">
          <p:sp>
            <p:nvSpPr>
              <p:cNvPr id="3" name="TextBox 25">
                <a:extLst>
                  <a:ext uri="{FF2B5EF4-FFF2-40B4-BE49-F238E27FC236}">
                    <a16:creationId xmlns:a16="http://schemas.microsoft.com/office/drawing/2014/main" id="{0BDF8B9C-B425-FA4D-B5F5-43EB4267B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915" y="885039"/>
                <a:ext cx="11868169" cy="646331"/>
              </a:xfrm>
              <a:prstGeom prst="rect">
                <a:avLst/>
              </a:prstGeom>
              <a:blipFill>
                <a:blip r:embed="rId2"/>
                <a:stretch>
                  <a:fillRect l="-308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912B3F9-0555-B7AB-4697-CD51EC08D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06" y="2093212"/>
            <a:ext cx="7230416" cy="408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4A616-CC4E-5454-E64D-7E783E124145}"/>
              </a:ext>
            </a:extLst>
          </p:cNvPr>
          <p:cNvSpPr txBox="1"/>
          <p:nvPr/>
        </p:nvSpPr>
        <p:spPr>
          <a:xfrm>
            <a:off x="-7548" y="2078997"/>
            <a:ext cx="515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BSA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DF33AE5-B4AF-6AB2-708D-39A2AB4C28ED}"/>
              </a:ext>
            </a:extLst>
          </p:cNvPr>
          <p:cNvSpPr txBox="1"/>
          <p:nvPr/>
        </p:nvSpPr>
        <p:spPr>
          <a:xfrm>
            <a:off x="3698303" y="6029287"/>
            <a:ext cx="560624" cy="307777"/>
          </a:xfrm>
          <a:custGeom>
            <a:avLst/>
            <a:gdLst>
              <a:gd name="connsiteX0" fmla="*/ 0 w 716980"/>
              <a:gd name="connsiteY0" fmla="*/ 0 h 307777"/>
              <a:gd name="connsiteX1" fmla="*/ 716980 w 716980"/>
              <a:gd name="connsiteY1" fmla="*/ 0 h 307777"/>
              <a:gd name="connsiteX2" fmla="*/ 716980 w 716980"/>
              <a:gd name="connsiteY2" fmla="*/ 307777 h 307777"/>
              <a:gd name="connsiteX3" fmla="*/ 0 w 716980"/>
              <a:gd name="connsiteY3" fmla="*/ 307777 h 307777"/>
              <a:gd name="connsiteX4" fmla="*/ 0 w 716980"/>
              <a:gd name="connsiteY4" fmla="*/ 0 h 307777"/>
              <a:gd name="connsiteX0" fmla="*/ 0 w 733023"/>
              <a:gd name="connsiteY0" fmla="*/ 0 h 339861"/>
              <a:gd name="connsiteX1" fmla="*/ 733023 w 733023"/>
              <a:gd name="connsiteY1" fmla="*/ 32084 h 339861"/>
              <a:gd name="connsiteX2" fmla="*/ 733023 w 733023"/>
              <a:gd name="connsiteY2" fmla="*/ 339861 h 339861"/>
              <a:gd name="connsiteX3" fmla="*/ 16043 w 733023"/>
              <a:gd name="connsiteY3" fmla="*/ 339861 h 339861"/>
              <a:gd name="connsiteX4" fmla="*/ 0 w 733023"/>
              <a:gd name="connsiteY4" fmla="*/ 0 h 339861"/>
              <a:gd name="connsiteX0" fmla="*/ 0 w 733023"/>
              <a:gd name="connsiteY0" fmla="*/ 16042 h 355903"/>
              <a:gd name="connsiteX1" fmla="*/ 733023 w 733023"/>
              <a:gd name="connsiteY1" fmla="*/ 0 h 355903"/>
              <a:gd name="connsiteX2" fmla="*/ 733023 w 733023"/>
              <a:gd name="connsiteY2" fmla="*/ 355903 h 355903"/>
              <a:gd name="connsiteX3" fmla="*/ 16043 w 733023"/>
              <a:gd name="connsiteY3" fmla="*/ 355903 h 355903"/>
              <a:gd name="connsiteX4" fmla="*/ 0 w 733023"/>
              <a:gd name="connsiteY4" fmla="*/ 16042 h 355903"/>
              <a:gd name="connsiteX0" fmla="*/ 0 w 765680"/>
              <a:gd name="connsiteY0" fmla="*/ 0 h 421504"/>
              <a:gd name="connsiteX1" fmla="*/ 765680 w 765680"/>
              <a:gd name="connsiteY1" fmla="*/ 65601 h 421504"/>
              <a:gd name="connsiteX2" fmla="*/ 765680 w 765680"/>
              <a:gd name="connsiteY2" fmla="*/ 421504 h 421504"/>
              <a:gd name="connsiteX3" fmla="*/ 48700 w 765680"/>
              <a:gd name="connsiteY3" fmla="*/ 421504 h 421504"/>
              <a:gd name="connsiteX4" fmla="*/ 0 w 765680"/>
              <a:gd name="connsiteY4" fmla="*/ 0 h 421504"/>
              <a:gd name="connsiteX0" fmla="*/ 0 w 773844"/>
              <a:gd name="connsiteY0" fmla="*/ 7877 h 429381"/>
              <a:gd name="connsiteX1" fmla="*/ 773844 w 773844"/>
              <a:gd name="connsiteY1" fmla="*/ 0 h 429381"/>
              <a:gd name="connsiteX2" fmla="*/ 765680 w 773844"/>
              <a:gd name="connsiteY2" fmla="*/ 429381 h 429381"/>
              <a:gd name="connsiteX3" fmla="*/ 48700 w 773844"/>
              <a:gd name="connsiteY3" fmla="*/ 429381 h 429381"/>
              <a:gd name="connsiteX4" fmla="*/ 0 w 773844"/>
              <a:gd name="connsiteY4" fmla="*/ 7877 h 42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844" h="429381">
                <a:moveTo>
                  <a:pt x="0" y="7877"/>
                </a:moveTo>
                <a:lnTo>
                  <a:pt x="773844" y="0"/>
                </a:lnTo>
                <a:lnTo>
                  <a:pt x="765680" y="429381"/>
                </a:lnTo>
                <a:lnTo>
                  <a:pt x="48700" y="429381"/>
                </a:lnTo>
                <a:lnTo>
                  <a:pt x="0" y="78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DCAF112-DB6C-A0C9-603B-C5CFF459E6A8}"/>
              </a:ext>
            </a:extLst>
          </p:cNvPr>
          <p:cNvSpPr txBox="1"/>
          <p:nvPr/>
        </p:nvSpPr>
        <p:spPr>
          <a:xfrm>
            <a:off x="295866" y="6029288"/>
            <a:ext cx="4579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7200CEE-D08C-4600-9C22-BB6B4B617DA7}"/>
              </a:ext>
            </a:extLst>
          </p:cNvPr>
          <p:cNvSpPr txBox="1"/>
          <p:nvPr/>
        </p:nvSpPr>
        <p:spPr>
          <a:xfrm>
            <a:off x="1127397" y="6011964"/>
            <a:ext cx="4647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8B858DC-0696-ED1D-C1F2-E30463CD2825}"/>
              </a:ext>
            </a:extLst>
          </p:cNvPr>
          <p:cNvSpPr txBox="1"/>
          <p:nvPr/>
        </p:nvSpPr>
        <p:spPr>
          <a:xfrm>
            <a:off x="2111543" y="6011963"/>
            <a:ext cx="4647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200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C9F1319-491A-9CD8-B281-5D22BA14B046}"/>
              </a:ext>
            </a:extLst>
          </p:cNvPr>
          <p:cNvSpPr txBox="1"/>
          <p:nvPr/>
        </p:nvSpPr>
        <p:spPr>
          <a:xfrm>
            <a:off x="3013116" y="6029287"/>
            <a:ext cx="4647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300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2BAA3D9-F4A8-B8AF-20CF-33CB1CC6DFDA}"/>
              </a:ext>
            </a:extLst>
          </p:cNvPr>
          <p:cNvSpPr txBox="1"/>
          <p:nvPr/>
        </p:nvSpPr>
        <p:spPr>
          <a:xfrm>
            <a:off x="4523503" y="6019793"/>
            <a:ext cx="4647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784CBD9-86E8-BD14-B245-74F222C1C297}"/>
              </a:ext>
            </a:extLst>
          </p:cNvPr>
          <p:cNvSpPr txBox="1"/>
          <p:nvPr/>
        </p:nvSpPr>
        <p:spPr>
          <a:xfrm>
            <a:off x="5484953" y="6019792"/>
            <a:ext cx="4647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200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F66D238C-A191-04A7-1A14-585B511B30B7}"/>
              </a:ext>
            </a:extLst>
          </p:cNvPr>
          <p:cNvSpPr txBox="1"/>
          <p:nvPr/>
        </p:nvSpPr>
        <p:spPr>
          <a:xfrm>
            <a:off x="6140157" y="6011962"/>
            <a:ext cx="4647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300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34748CDE-7978-D85C-8F04-3C2161AD3F60}"/>
              </a:ext>
            </a:extLst>
          </p:cNvPr>
          <p:cNvSpPr txBox="1"/>
          <p:nvPr/>
        </p:nvSpPr>
        <p:spPr>
          <a:xfrm>
            <a:off x="-7548" y="5588906"/>
            <a:ext cx="4619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-0.1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99F7089E-6800-626F-8C14-8A7A0F474641}"/>
              </a:ext>
            </a:extLst>
          </p:cNvPr>
          <p:cNvSpPr txBox="1"/>
          <p:nvPr/>
        </p:nvSpPr>
        <p:spPr>
          <a:xfrm>
            <a:off x="56697" y="5242997"/>
            <a:ext cx="3385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D16F4EB9-5181-F416-C6C5-CB85B182AB73}"/>
              </a:ext>
            </a:extLst>
          </p:cNvPr>
          <p:cNvSpPr txBox="1"/>
          <p:nvPr/>
        </p:nvSpPr>
        <p:spPr>
          <a:xfrm>
            <a:off x="-6562" y="4341523"/>
            <a:ext cx="4619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-0.1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E33BB43F-73DC-AEEB-2049-E27755510283}"/>
              </a:ext>
            </a:extLst>
          </p:cNvPr>
          <p:cNvSpPr txBox="1"/>
          <p:nvPr/>
        </p:nvSpPr>
        <p:spPr>
          <a:xfrm>
            <a:off x="64568" y="3972244"/>
            <a:ext cx="33855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B0145348-092E-BA09-4983-DF56988C64BE}"/>
              </a:ext>
            </a:extLst>
          </p:cNvPr>
          <p:cNvSpPr txBox="1"/>
          <p:nvPr/>
        </p:nvSpPr>
        <p:spPr>
          <a:xfrm>
            <a:off x="5358" y="3036631"/>
            <a:ext cx="475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-0.1</a:t>
            </a:r>
          </a:p>
        </p:txBody>
      </p:sp>
      <p:sp>
        <p:nvSpPr>
          <p:cNvPr id="20" name="TextBox 27">
            <a:extLst>
              <a:ext uri="{FF2B5EF4-FFF2-40B4-BE49-F238E27FC236}">
                <a16:creationId xmlns:a16="http://schemas.microsoft.com/office/drawing/2014/main" id="{26A6989F-1251-9D48-02E8-4C1374C1AA93}"/>
              </a:ext>
            </a:extLst>
          </p:cNvPr>
          <p:cNvSpPr txBox="1"/>
          <p:nvPr/>
        </p:nvSpPr>
        <p:spPr>
          <a:xfrm>
            <a:off x="88561" y="2712640"/>
            <a:ext cx="2931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21" name="TextBox 28">
            <a:extLst>
              <a:ext uri="{FF2B5EF4-FFF2-40B4-BE49-F238E27FC236}">
                <a16:creationId xmlns:a16="http://schemas.microsoft.com/office/drawing/2014/main" id="{67A8E74F-28B5-33C1-887B-584C6EF23C5A}"/>
              </a:ext>
            </a:extLst>
          </p:cNvPr>
          <p:cNvSpPr txBox="1"/>
          <p:nvPr/>
        </p:nvSpPr>
        <p:spPr>
          <a:xfrm>
            <a:off x="0" y="4884139"/>
            <a:ext cx="40705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0.1</a:t>
            </a: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A5ACF26E-3E7C-C081-394E-D25D5D4CD34D}"/>
              </a:ext>
            </a:extLst>
          </p:cNvPr>
          <p:cNvSpPr txBox="1"/>
          <p:nvPr/>
        </p:nvSpPr>
        <p:spPr>
          <a:xfrm>
            <a:off x="-4983" y="3626328"/>
            <a:ext cx="475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0.1</a:t>
            </a: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0E4638FF-2CA7-C445-2B30-B135C13FAC72}"/>
              </a:ext>
            </a:extLst>
          </p:cNvPr>
          <p:cNvSpPr txBox="1"/>
          <p:nvPr/>
        </p:nvSpPr>
        <p:spPr>
          <a:xfrm>
            <a:off x="61397" y="2378945"/>
            <a:ext cx="448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0.1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C2A24E76-7825-93C5-1B24-82BFB4CB7687}"/>
              </a:ext>
            </a:extLst>
          </p:cNvPr>
          <p:cNvSpPr txBox="1"/>
          <p:nvPr/>
        </p:nvSpPr>
        <p:spPr>
          <a:xfrm>
            <a:off x="6549368" y="6002626"/>
            <a:ext cx="773844" cy="307777"/>
          </a:xfrm>
          <a:custGeom>
            <a:avLst/>
            <a:gdLst>
              <a:gd name="connsiteX0" fmla="*/ 0 w 716980"/>
              <a:gd name="connsiteY0" fmla="*/ 0 h 307777"/>
              <a:gd name="connsiteX1" fmla="*/ 716980 w 716980"/>
              <a:gd name="connsiteY1" fmla="*/ 0 h 307777"/>
              <a:gd name="connsiteX2" fmla="*/ 716980 w 716980"/>
              <a:gd name="connsiteY2" fmla="*/ 307777 h 307777"/>
              <a:gd name="connsiteX3" fmla="*/ 0 w 716980"/>
              <a:gd name="connsiteY3" fmla="*/ 307777 h 307777"/>
              <a:gd name="connsiteX4" fmla="*/ 0 w 716980"/>
              <a:gd name="connsiteY4" fmla="*/ 0 h 307777"/>
              <a:gd name="connsiteX0" fmla="*/ 0 w 733023"/>
              <a:gd name="connsiteY0" fmla="*/ 0 h 339861"/>
              <a:gd name="connsiteX1" fmla="*/ 733023 w 733023"/>
              <a:gd name="connsiteY1" fmla="*/ 32084 h 339861"/>
              <a:gd name="connsiteX2" fmla="*/ 733023 w 733023"/>
              <a:gd name="connsiteY2" fmla="*/ 339861 h 339861"/>
              <a:gd name="connsiteX3" fmla="*/ 16043 w 733023"/>
              <a:gd name="connsiteY3" fmla="*/ 339861 h 339861"/>
              <a:gd name="connsiteX4" fmla="*/ 0 w 733023"/>
              <a:gd name="connsiteY4" fmla="*/ 0 h 339861"/>
              <a:gd name="connsiteX0" fmla="*/ 0 w 733023"/>
              <a:gd name="connsiteY0" fmla="*/ 16042 h 355903"/>
              <a:gd name="connsiteX1" fmla="*/ 733023 w 733023"/>
              <a:gd name="connsiteY1" fmla="*/ 0 h 355903"/>
              <a:gd name="connsiteX2" fmla="*/ 733023 w 733023"/>
              <a:gd name="connsiteY2" fmla="*/ 355903 h 355903"/>
              <a:gd name="connsiteX3" fmla="*/ 16043 w 733023"/>
              <a:gd name="connsiteY3" fmla="*/ 355903 h 355903"/>
              <a:gd name="connsiteX4" fmla="*/ 0 w 733023"/>
              <a:gd name="connsiteY4" fmla="*/ 16042 h 355903"/>
              <a:gd name="connsiteX0" fmla="*/ 0 w 765680"/>
              <a:gd name="connsiteY0" fmla="*/ 0 h 421504"/>
              <a:gd name="connsiteX1" fmla="*/ 765680 w 765680"/>
              <a:gd name="connsiteY1" fmla="*/ 65601 h 421504"/>
              <a:gd name="connsiteX2" fmla="*/ 765680 w 765680"/>
              <a:gd name="connsiteY2" fmla="*/ 421504 h 421504"/>
              <a:gd name="connsiteX3" fmla="*/ 48700 w 765680"/>
              <a:gd name="connsiteY3" fmla="*/ 421504 h 421504"/>
              <a:gd name="connsiteX4" fmla="*/ 0 w 765680"/>
              <a:gd name="connsiteY4" fmla="*/ 0 h 421504"/>
              <a:gd name="connsiteX0" fmla="*/ 0 w 773844"/>
              <a:gd name="connsiteY0" fmla="*/ 7877 h 429381"/>
              <a:gd name="connsiteX1" fmla="*/ 773844 w 773844"/>
              <a:gd name="connsiteY1" fmla="*/ 0 h 429381"/>
              <a:gd name="connsiteX2" fmla="*/ 765680 w 773844"/>
              <a:gd name="connsiteY2" fmla="*/ 429381 h 429381"/>
              <a:gd name="connsiteX3" fmla="*/ 48700 w 773844"/>
              <a:gd name="connsiteY3" fmla="*/ 429381 h 429381"/>
              <a:gd name="connsiteX4" fmla="*/ 0 w 773844"/>
              <a:gd name="connsiteY4" fmla="*/ 7877 h 42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844" h="429381">
                <a:moveTo>
                  <a:pt x="0" y="7877"/>
                </a:moveTo>
                <a:lnTo>
                  <a:pt x="773844" y="0"/>
                </a:lnTo>
                <a:lnTo>
                  <a:pt x="765680" y="429381"/>
                </a:lnTo>
                <a:lnTo>
                  <a:pt x="48700" y="429381"/>
                </a:lnTo>
                <a:lnTo>
                  <a:pt x="0" y="78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Arial"/>
              </a:rPr>
              <a:t>φ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(deg)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6A1537B-C150-5818-48CE-8E7AAD16A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4999" y="1620624"/>
            <a:ext cx="4740289" cy="252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4">
            <a:extLst>
              <a:ext uri="{FF2B5EF4-FFF2-40B4-BE49-F238E27FC236}">
                <a16:creationId xmlns:a16="http://schemas.microsoft.com/office/drawing/2014/main" id="{0C26E99E-8277-9859-148A-6380AD4A49FA}"/>
              </a:ext>
            </a:extLst>
          </p:cNvPr>
          <p:cNvSpPr txBox="1"/>
          <p:nvPr/>
        </p:nvSpPr>
        <p:spPr>
          <a:xfrm>
            <a:off x="11193803" y="3843423"/>
            <a:ext cx="933629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-t (GeV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)</a:t>
            </a:r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A7469158-356F-ABF2-53E8-4F63208EC39A}"/>
              </a:ext>
            </a:extLst>
          </p:cNvPr>
          <p:cNvSpPr txBox="1"/>
          <p:nvPr/>
        </p:nvSpPr>
        <p:spPr>
          <a:xfrm rot="16200000">
            <a:off x="7126106" y="1677869"/>
            <a:ext cx="78835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  <a:r>
              <a:rPr kumimoji="0" lang="en-US" sz="15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LU</a:t>
            </a:r>
            <a:r>
              <a:rPr kumimoji="0" lang="en-US" sz="15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sin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(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Arial"/>
              </a:rPr>
              <a:t>φ)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TextBox 4">
            <a:extLst>
              <a:ext uri="{FF2B5EF4-FFF2-40B4-BE49-F238E27FC236}">
                <a16:creationId xmlns:a16="http://schemas.microsoft.com/office/drawing/2014/main" id="{555796C8-2EF2-F107-193C-EDB98454A72D}"/>
              </a:ext>
            </a:extLst>
          </p:cNvPr>
          <p:cNvSpPr txBox="1"/>
          <p:nvPr/>
        </p:nvSpPr>
        <p:spPr>
          <a:xfrm>
            <a:off x="8948405" y="1534259"/>
            <a:ext cx="13055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LU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sin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(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Arial"/>
              </a:rPr>
              <a:t>φ)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Arial"/>
              </a:rPr>
              <a:t> vs -t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TextBox 63">
            <a:extLst>
              <a:ext uri="{FF2B5EF4-FFF2-40B4-BE49-F238E27FC236}">
                <a16:creationId xmlns:a16="http://schemas.microsoft.com/office/drawing/2014/main" id="{F583EEA5-07B1-0946-6275-F86242043734}"/>
              </a:ext>
            </a:extLst>
          </p:cNvPr>
          <p:cNvSpPr txBox="1"/>
          <p:nvPr/>
        </p:nvSpPr>
        <p:spPr>
          <a:xfrm>
            <a:off x="7443835" y="3768147"/>
            <a:ext cx="4579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42" name="TextBox 70">
            <a:extLst>
              <a:ext uri="{FF2B5EF4-FFF2-40B4-BE49-F238E27FC236}">
                <a16:creationId xmlns:a16="http://schemas.microsoft.com/office/drawing/2014/main" id="{226148D9-EA45-A91B-9632-D2BB97519603}"/>
              </a:ext>
            </a:extLst>
          </p:cNvPr>
          <p:cNvSpPr txBox="1"/>
          <p:nvPr/>
        </p:nvSpPr>
        <p:spPr>
          <a:xfrm>
            <a:off x="9601182" y="3848681"/>
            <a:ext cx="4579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0.5</a:t>
            </a:r>
          </a:p>
        </p:txBody>
      </p:sp>
      <p:sp>
        <p:nvSpPr>
          <p:cNvPr id="43" name="TextBox 71">
            <a:extLst>
              <a:ext uri="{FF2B5EF4-FFF2-40B4-BE49-F238E27FC236}">
                <a16:creationId xmlns:a16="http://schemas.microsoft.com/office/drawing/2014/main" id="{4991A252-C907-A599-15BE-02B5542BA39B}"/>
              </a:ext>
            </a:extLst>
          </p:cNvPr>
          <p:cNvSpPr txBox="1"/>
          <p:nvPr/>
        </p:nvSpPr>
        <p:spPr>
          <a:xfrm>
            <a:off x="7362856" y="3220510"/>
            <a:ext cx="5434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0.01-</a:t>
            </a:r>
          </a:p>
        </p:txBody>
      </p:sp>
      <p:sp>
        <p:nvSpPr>
          <p:cNvPr id="44" name="TextBox 74">
            <a:extLst>
              <a:ext uri="{FF2B5EF4-FFF2-40B4-BE49-F238E27FC236}">
                <a16:creationId xmlns:a16="http://schemas.microsoft.com/office/drawing/2014/main" id="{7251F2AF-C5CF-9787-6BF2-E2DD6A8939E3}"/>
              </a:ext>
            </a:extLst>
          </p:cNvPr>
          <p:cNvSpPr txBox="1"/>
          <p:nvPr/>
        </p:nvSpPr>
        <p:spPr>
          <a:xfrm>
            <a:off x="7374746" y="2771827"/>
            <a:ext cx="4757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0.1-</a:t>
            </a:r>
          </a:p>
        </p:txBody>
      </p:sp>
      <p:sp>
        <p:nvSpPr>
          <p:cNvPr id="45" name="TextBox 75">
            <a:extLst>
              <a:ext uri="{FF2B5EF4-FFF2-40B4-BE49-F238E27FC236}">
                <a16:creationId xmlns:a16="http://schemas.microsoft.com/office/drawing/2014/main" id="{A71BF66F-749D-2728-D3B0-D681EFC84288}"/>
              </a:ext>
            </a:extLst>
          </p:cNvPr>
          <p:cNvSpPr txBox="1"/>
          <p:nvPr/>
        </p:nvSpPr>
        <p:spPr>
          <a:xfrm>
            <a:off x="7362536" y="2258389"/>
            <a:ext cx="5434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0.15-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7B10D63-B8F6-9F44-E608-2C3E188613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460" y="4293486"/>
            <a:ext cx="4796305" cy="2073283"/>
          </a:xfrm>
          <a:prstGeom prst="rect">
            <a:avLst/>
          </a:prstGeom>
        </p:spPr>
      </p:pic>
      <p:sp>
        <p:nvSpPr>
          <p:cNvPr id="26" name="TextBox 4">
            <a:extLst>
              <a:ext uri="{FF2B5EF4-FFF2-40B4-BE49-F238E27FC236}">
                <a16:creationId xmlns:a16="http://schemas.microsoft.com/office/drawing/2014/main" id="{276B7895-CFC0-8B23-8FCA-2288DCB9DB6D}"/>
              </a:ext>
            </a:extLst>
          </p:cNvPr>
          <p:cNvSpPr txBox="1"/>
          <p:nvPr/>
        </p:nvSpPr>
        <p:spPr>
          <a:xfrm>
            <a:off x="7434490" y="4168650"/>
            <a:ext cx="47575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Invariant Mass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Arial"/>
              </a:rPr>
              <a:t>π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Arial"/>
              </a:rPr>
              <a:t>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Arial"/>
              </a:rPr>
              <a:t>π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Arial"/>
              </a:rPr>
              <a:t>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(0 &lt;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φ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&lt; 45; 0.23 &lt; -t &lt; 0.46)</a:t>
            </a:r>
          </a:p>
        </p:txBody>
      </p:sp>
    </p:spTree>
    <p:extLst>
      <p:ext uri="{BB962C8B-B14F-4D97-AF65-F5344CB8AC3E}">
        <p14:creationId xmlns:p14="http://schemas.microsoft.com/office/powerpoint/2010/main" val="1898026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Cross section for J/</a:t>
            </a:r>
            <a:r>
              <a:rPr lang="el-GR" sz="2800" dirty="0">
                <a:latin typeface="Arial"/>
                <a:cs typeface="Arial"/>
              </a:rPr>
              <a:t>ψ</a:t>
            </a:r>
            <a:r>
              <a:rPr lang="en-US" sz="2800" dirty="0">
                <a:latin typeface="Arial"/>
                <a:cs typeface="Arial"/>
              </a:rPr>
              <a:t> photoproduction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BF491434-084B-4988-A3BF-14FEA1F8F8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013" y="985838"/>
            <a:ext cx="2947987" cy="21780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AE418A-43F7-4B3A-B046-A6E4CE198726}"/>
              </a:ext>
            </a:extLst>
          </p:cNvPr>
          <p:cNvSpPr txBox="1">
            <a:spLocks/>
          </p:cNvSpPr>
          <p:nvPr/>
        </p:nvSpPr>
        <p:spPr>
          <a:xfrm>
            <a:off x="5051395" y="648805"/>
            <a:ext cx="7140605" cy="34618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Pierre Chatagnon (Jefferson Lab) &amp; Richard Tyson (Glasgow)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C0247-6B0C-45AF-AF1B-A9A542C4FC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756" y="3203986"/>
            <a:ext cx="3974491" cy="2634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C1F952-1885-442A-AED5-8D269EBDCF8C}"/>
              </a:ext>
            </a:extLst>
          </p:cNvPr>
          <p:cNvSpPr txBox="1"/>
          <p:nvPr/>
        </p:nvSpPr>
        <p:spPr>
          <a:xfrm>
            <a:off x="104855" y="749821"/>
            <a:ext cx="5851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Analysis status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Event selection and particle identification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Additional use of AI to identify leptons above 4 GeV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Irreducible backgrounds (from photon conversion and pion decays) are subtracted using same-charge lepton 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Overall normalization factors obtained from Bethe-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Heitler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Cross-section extracted for proton (both electron-positron and di-muon channel), bound neutrons and bound protons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ADF798-ABBB-41F6-B3D8-52901BC9441F}"/>
              </a:ext>
            </a:extLst>
          </p:cNvPr>
          <p:cNvSpPr txBox="1"/>
          <p:nvPr/>
        </p:nvSpPr>
        <p:spPr>
          <a:xfrm>
            <a:off x="0" y="3324386"/>
            <a:ext cx="38880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Path forward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Ongoing studies to better understand the overall normalization, especially understand the particle detection efficiencies in both data and Monte-Carlo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Upcoming pass 2 data will provide greatly improved tracking efficiency, providing significantly more statistics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Systematic uncertainties remain to be studied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475AD4-1854-4609-83F9-127365FE8140}"/>
              </a:ext>
            </a:extLst>
          </p:cNvPr>
          <p:cNvSpPr txBox="1"/>
          <p:nvPr/>
        </p:nvSpPr>
        <p:spPr>
          <a:xfrm>
            <a:off x="4012560" y="5800730"/>
            <a:ext cx="388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Figure 2: Invariant mass spectrum of the lepton pair after irreducible background subtraction, compared the normalized yields from Monte-Carlo simulation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5FC87A-7001-4818-855F-C4506BB253AC}"/>
              </a:ext>
            </a:extLst>
          </p:cNvPr>
          <p:cNvSpPr txBox="1"/>
          <p:nvPr/>
        </p:nvSpPr>
        <p:spPr>
          <a:xfrm>
            <a:off x="6492335" y="1043370"/>
            <a:ext cx="2215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Figure 1: Output spectrum of the BDT used to distinguish leptons from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at momenta larger than 4 GeV. The BDT uses all information from the electromagnetic showers provided by the CLAS12 calorimeter.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33A10C-B5EB-45D8-9F0C-930718B11F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263" y="3255160"/>
            <a:ext cx="2758657" cy="27349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D092FB-5BF1-4253-9DBA-2B0EC389C80C}"/>
              </a:ext>
            </a:extLst>
          </p:cNvPr>
          <p:cNvSpPr txBox="1"/>
          <p:nvPr/>
        </p:nvSpPr>
        <p:spPr>
          <a:xfrm>
            <a:off x="10588920" y="3573667"/>
            <a:ext cx="1473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Figure 3: Unnormalized cross-section extracted from proton, bound neutron and bound proton in both final state of interest</a:t>
            </a:r>
          </a:p>
        </p:txBody>
      </p:sp>
    </p:spTree>
    <p:extLst>
      <p:ext uri="{BB962C8B-B14F-4D97-AF65-F5344CB8AC3E}">
        <p14:creationId xmlns:p14="http://schemas.microsoft.com/office/powerpoint/2010/main" val="3418093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222" y="80863"/>
            <a:ext cx="8885556" cy="470866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Beam Spin Asymmetries for π</a:t>
            </a:r>
            <a:r>
              <a:rPr lang="en-US" sz="2800" baseline="30000" dirty="0">
                <a:latin typeface="Arial"/>
                <a:cs typeface="Arial"/>
              </a:rPr>
              <a:t>± </a:t>
            </a:r>
            <a:r>
              <a:rPr lang="en-US" sz="2800" dirty="0">
                <a:latin typeface="Arial"/>
                <a:cs typeface="Arial"/>
              </a:rPr>
              <a:t>π</a:t>
            </a:r>
            <a:r>
              <a:rPr lang="en-US" sz="2800" baseline="30000" dirty="0">
                <a:latin typeface="Arial"/>
                <a:cs typeface="Arial"/>
              </a:rPr>
              <a:t>0 </a:t>
            </a:r>
            <a:r>
              <a:rPr lang="en-US" sz="2800" dirty="0" err="1">
                <a:latin typeface="Arial"/>
                <a:cs typeface="Arial"/>
              </a:rPr>
              <a:t>Dihadron</a:t>
            </a:r>
            <a:r>
              <a:rPr lang="en-US" sz="2800" dirty="0">
                <a:latin typeface="Arial"/>
                <a:cs typeface="Arial"/>
              </a:rPr>
              <a:t> Production</a:t>
            </a:r>
            <a:endParaRPr lang="en-US" sz="2800" dirty="0">
              <a:cs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AE418A-43F7-4B3A-B046-A6E4CE198726}"/>
              </a:ext>
            </a:extLst>
          </p:cNvPr>
          <p:cNvSpPr txBox="1">
            <a:spLocks/>
          </p:cNvSpPr>
          <p:nvPr/>
        </p:nvSpPr>
        <p:spPr>
          <a:xfrm>
            <a:off x="8397415" y="668659"/>
            <a:ext cx="3759812" cy="2970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  <a:sym typeface="Arial"/>
              </a:rPr>
              <a:t>Gregory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  <a:sym typeface="Arial"/>
              </a:rPr>
              <a:t>Matousek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  <a:sym typeface="Arial"/>
              </a:rPr>
              <a:t> 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Duke University)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6" descr="Calendar&#10;&#10;Description automatically generated">
            <a:extLst>
              <a:ext uri="{FF2B5EF4-FFF2-40B4-BE49-F238E27FC236}">
                <a16:creationId xmlns:a16="http://schemas.microsoft.com/office/drawing/2014/main" id="{888C2A25-604D-2EE5-F9CF-2052DEE1A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831" y="965688"/>
            <a:ext cx="4976037" cy="4938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E27A24-BF7F-DDC0-0E2E-26D05245E9C5}"/>
              </a:ext>
            </a:extLst>
          </p:cNvPr>
          <p:cNvSpPr txBox="1"/>
          <p:nvPr/>
        </p:nvSpPr>
        <p:spPr>
          <a:xfrm>
            <a:off x="186069" y="836664"/>
            <a:ext cx="6922404" cy="33958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Beam spin asymmetries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dihadron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SIDIS allow for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targeted extraction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the twist-3 PDF e(x) and twist-2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DiFF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                                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Main Challenge:                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has large combinatorial background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Requires sideband (or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sWeighting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procedure for projecting out background asymmetries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Strict event cuts, </a:t>
            </a: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increasing purity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 yet </a:t>
            </a: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decreasing statistics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Solution: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Train a GBTs model to classify SIDIS photons from bkg.</a:t>
            </a: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0A66B27-6EA0-FA11-5EA5-1B9A9BE04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5" y="1575469"/>
            <a:ext cx="1450271" cy="26914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D957774-7ABE-B06E-43C7-8C3219603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110" y="1125399"/>
            <a:ext cx="337147" cy="30724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99242C7-579B-7000-75EB-1DEF3FB5C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662" y="1558551"/>
            <a:ext cx="572460" cy="242582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D118CF44-D1EF-DE6F-EC29-1D62A1E0B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912" y="1956660"/>
            <a:ext cx="836562" cy="2716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F67DB2-675B-C29B-FCDA-0550881899F0}"/>
              </a:ext>
            </a:extLst>
          </p:cNvPr>
          <p:cNvSpPr txBox="1"/>
          <p:nvPr/>
        </p:nvSpPr>
        <p:spPr>
          <a:xfrm>
            <a:off x="2299110" y="1527933"/>
            <a:ext cx="50046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hannel supplements published            results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​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EAA4FB-D275-B910-F87A-CB0305F9BF43}"/>
              </a:ext>
            </a:extLst>
          </p:cNvPr>
          <p:cNvSpPr/>
          <p:nvPr/>
        </p:nvSpPr>
        <p:spPr>
          <a:xfrm>
            <a:off x="283307" y="3668151"/>
            <a:ext cx="3905318" cy="14580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Inputs: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Train on 3 feature types: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Event-wide information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Photon intrinsic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E,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Intrinsic to photon’s Nearest Neighbors (N-N)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4ACE2-2814-8C6F-CFD5-1385063033C1}"/>
              </a:ext>
            </a:extLst>
          </p:cNvPr>
          <p:cNvSpPr txBox="1"/>
          <p:nvPr/>
        </p:nvSpPr>
        <p:spPr>
          <a:xfrm>
            <a:off x="266186" y="5562430"/>
            <a:ext cx="393955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5000000000000000000" pitchFamily="2" charset="2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New N-N approach rejects photons created by secondary interactions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F0AD56-8369-38C8-7BA8-4F228C362AC8}"/>
              </a:ext>
            </a:extLst>
          </p:cNvPr>
          <p:cNvSpPr/>
          <p:nvPr/>
        </p:nvSpPr>
        <p:spPr>
          <a:xfrm>
            <a:off x="283307" y="5126199"/>
            <a:ext cx="3905318" cy="3364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Outputs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0&lt;p&lt;1 prediction score for each photon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73AB98-4064-A10E-E6E0-E054FFACB816}"/>
              </a:ext>
            </a:extLst>
          </p:cNvPr>
          <p:cNvSpPr/>
          <p:nvPr/>
        </p:nvSpPr>
        <p:spPr>
          <a:xfrm>
            <a:off x="7186997" y="5884601"/>
            <a:ext cx="3582603" cy="7939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0" rIns="91440" bIns="0" rtlCol="0" anchor="ctr" anchorCtr="0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GBT asymmetries consistent with old approach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Factor of 4 error reduction for asymmetries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Statistics are large enough for 2d binning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Potential for π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π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dihadrons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pic>
        <p:nvPicPr>
          <p:cNvPr id="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8C336846-C915-87B2-A1DD-A01BD1DAE2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656" y="3669269"/>
            <a:ext cx="2876106" cy="274337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131365-5ED1-BB2F-62FD-69F3F3C8A987}"/>
              </a:ext>
            </a:extLst>
          </p:cNvPr>
          <p:cNvCxnSpPr/>
          <p:nvPr/>
        </p:nvCxnSpPr>
        <p:spPr>
          <a:xfrm flipV="1">
            <a:off x="6704218" y="3791637"/>
            <a:ext cx="820707" cy="6889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4322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DAFE6-B4B4-9C7D-9119-99209494B7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75"/>
          <a:stretch/>
        </p:blipFill>
        <p:spPr>
          <a:xfrm>
            <a:off x="955039" y="822960"/>
            <a:ext cx="10322561" cy="536661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77857E34-7845-99CA-6DD2-06073B6B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902" y="80863"/>
            <a:ext cx="8418196" cy="470866"/>
          </a:xfrm>
        </p:spPr>
        <p:txBody>
          <a:bodyPr/>
          <a:lstStyle/>
          <a:p>
            <a:r>
              <a:rPr lang="en-US" sz="2800" dirty="0"/>
              <a:t>Studies of Proton Fracture Functions in ep → </a:t>
            </a:r>
            <a:r>
              <a:rPr lang="en-US" sz="2800" dirty="0" err="1"/>
              <a:t>epX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075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2A1B93F-3692-3F23-000C-6EB9EA68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Solenoid Power Supply Failure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12C2338C-1C93-3890-C02C-437431C2F592}"/>
              </a:ext>
            </a:extLst>
          </p:cNvPr>
          <p:cNvGrpSpPr/>
          <p:nvPr/>
        </p:nvGrpSpPr>
        <p:grpSpPr>
          <a:xfrm>
            <a:off x="314354" y="693688"/>
            <a:ext cx="11563292" cy="4939325"/>
            <a:chOff x="318539" y="1518304"/>
            <a:chExt cx="11563292" cy="4939325"/>
          </a:xfrm>
          <a:solidFill>
            <a:schemeClr val="accent1"/>
          </a:solidFill>
          <a:effectLst/>
        </p:grpSpPr>
        <p:grpSp>
          <p:nvGrpSpPr>
            <p:cNvPr id="10" name="Group 14">
              <a:extLst>
                <a:ext uri="{FF2B5EF4-FFF2-40B4-BE49-F238E27FC236}">
                  <a16:creationId xmlns:a16="http://schemas.microsoft.com/office/drawing/2014/main" id="{523F2608-459E-970A-115A-F4F63AC22B33}"/>
                </a:ext>
              </a:extLst>
            </p:cNvPr>
            <p:cNvGrpSpPr/>
            <p:nvPr/>
          </p:nvGrpSpPr>
          <p:grpSpPr>
            <a:xfrm>
              <a:off x="318539" y="1518304"/>
              <a:ext cx="8292061" cy="4939325"/>
              <a:chOff x="6361564" y="3110380"/>
              <a:chExt cx="5753464" cy="3653739"/>
            </a:xfrm>
            <a:grpFill/>
          </p:grpSpPr>
          <p:grpSp>
            <p:nvGrpSpPr>
              <p:cNvPr id="12" name="Group 16">
                <a:extLst>
                  <a:ext uri="{FF2B5EF4-FFF2-40B4-BE49-F238E27FC236}">
                    <a16:creationId xmlns:a16="http://schemas.microsoft.com/office/drawing/2014/main" id="{814B1BED-257D-ADFF-CB48-48A647960F4D}"/>
                  </a:ext>
                </a:extLst>
              </p:cNvPr>
              <p:cNvGrpSpPr/>
              <p:nvPr/>
            </p:nvGrpSpPr>
            <p:grpSpPr>
              <a:xfrm>
                <a:off x="6361566" y="3110380"/>
                <a:ext cx="3461734" cy="2065053"/>
                <a:chOff x="6361566" y="3110380"/>
                <a:chExt cx="3461734" cy="2065053"/>
              </a:xfrm>
              <a:grpFill/>
            </p:grpSpPr>
            <p:pic>
              <p:nvPicPr>
                <p:cNvPr id="17" name="Picture 21">
                  <a:extLst>
                    <a:ext uri="{FF2B5EF4-FFF2-40B4-BE49-F238E27FC236}">
                      <a16:creationId xmlns:a16="http://schemas.microsoft.com/office/drawing/2014/main" id="{7C9E837C-6BD6-A7A4-FF50-6C3940F87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6008843" y="3643202"/>
                  <a:ext cx="1875452" cy="117000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grpSp>
              <p:nvGrpSpPr>
                <p:cNvPr id="18" name="Group 22">
                  <a:extLst>
                    <a:ext uri="{FF2B5EF4-FFF2-40B4-BE49-F238E27FC236}">
                      <a16:creationId xmlns:a16="http://schemas.microsoft.com/office/drawing/2014/main" id="{06253390-6B7C-AFB1-ACFD-874B91E57278}"/>
                    </a:ext>
                  </a:extLst>
                </p:cNvPr>
                <p:cNvGrpSpPr/>
                <p:nvPr/>
              </p:nvGrpSpPr>
              <p:grpSpPr>
                <a:xfrm>
                  <a:off x="7580462" y="3110380"/>
                  <a:ext cx="2242838" cy="2065053"/>
                  <a:chOff x="8393037" y="3374430"/>
                  <a:chExt cx="2532101" cy="2364452"/>
                </a:xfrm>
                <a:grpFill/>
              </p:grpSpPr>
              <p:pic>
                <p:nvPicPr>
                  <p:cNvPr id="19" name="Picture 23">
                    <a:extLst>
                      <a:ext uri="{FF2B5EF4-FFF2-40B4-BE49-F238E27FC236}">
                        <a16:creationId xmlns:a16="http://schemas.microsoft.com/office/drawing/2014/main" id="{92CE2D28-01DD-9774-D1B7-261AE51A6B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18971" y="4120115"/>
                    <a:ext cx="2481128" cy="1618767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</p:pic>
              <p:sp>
                <p:nvSpPr>
                  <p:cNvPr id="20" name="TextBox 24">
                    <a:extLst>
                      <a:ext uri="{FF2B5EF4-FFF2-40B4-BE49-F238E27FC236}">
                        <a16:creationId xmlns:a16="http://schemas.microsoft.com/office/drawing/2014/main" id="{BA9E2989-C76B-3615-A75D-7672FE835086}"/>
                      </a:ext>
                    </a:extLst>
                  </p:cNvPr>
                  <p:cNvSpPr txBox="1"/>
                  <p:nvPr/>
                </p:nvSpPr>
                <p:spPr>
                  <a:xfrm>
                    <a:off x="8393037" y="3374430"/>
                    <a:ext cx="2532101" cy="782035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Polarity reversal at &gt; 1000 A → melted copper links and contacts (11/11/22)</a:t>
                    </a:r>
                  </a:p>
                </p:txBody>
              </p:sp>
            </p:grpSp>
          </p:grpSp>
          <p:grpSp>
            <p:nvGrpSpPr>
              <p:cNvPr id="13" name="Group 17">
                <a:extLst>
                  <a:ext uri="{FF2B5EF4-FFF2-40B4-BE49-F238E27FC236}">
                    <a16:creationId xmlns:a16="http://schemas.microsoft.com/office/drawing/2014/main" id="{429CE26F-DEAF-BD0C-61F6-02F0E92973B2}"/>
                  </a:ext>
                </a:extLst>
              </p:cNvPr>
              <p:cNvGrpSpPr/>
              <p:nvPr/>
            </p:nvGrpSpPr>
            <p:grpSpPr>
              <a:xfrm>
                <a:off x="6361564" y="3280316"/>
                <a:ext cx="5753464" cy="3483803"/>
                <a:chOff x="4870696" y="1468661"/>
                <a:chExt cx="5753464" cy="3484019"/>
              </a:xfrm>
              <a:grpFill/>
            </p:grpSpPr>
            <p:pic>
              <p:nvPicPr>
                <p:cNvPr id="14" name="Picture 18">
                  <a:extLst>
                    <a:ext uri="{FF2B5EF4-FFF2-40B4-BE49-F238E27FC236}">
                      <a16:creationId xmlns:a16="http://schemas.microsoft.com/office/drawing/2014/main" id="{394FC0EB-8133-4DF2-D2FD-34F9BBAF9A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70696" y="3390521"/>
                  <a:ext cx="3439558" cy="1562156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5" name="Picture 19">
                  <a:extLst>
                    <a:ext uri="{FF2B5EF4-FFF2-40B4-BE49-F238E27FC236}">
                      <a16:creationId xmlns:a16="http://schemas.microsoft.com/office/drawing/2014/main" id="{56DFB286-4E44-9704-527B-B0810565BF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760731" y="2089252"/>
                  <a:ext cx="3484019" cy="2242838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</p:grp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E6C2FD00-954A-6A4A-7FEA-C4AE6F1A08BC}"/>
                </a:ext>
              </a:extLst>
            </p:cNvPr>
            <p:cNvGrpSpPr/>
            <p:nvPr/>
          </p:nvGrpSpPr>
          <p:grpSpPr>
            <a:xfrm>
              <a:off x="8649095" y="1751604"/>
              <a:ext cx="3232736" cy="3070882"/>
              <a:chOff x="8649095" y="1751604"/>
              <a:chExt cx="3232736" cy="3070882"/>
            </a:xfrm>
            <a:grpFill/>
          </p:grpSpPr>
          <p:pic>
            <p:nvPicPr>
              <p:cNvPr id="8" name="Picture 25">
                <a:extLst>
                  <a:ext uri="{FF2B5EF4-FFF2-40B4-BE49-F238E27FC236}">
                    <a16:creationId xmlns:a16="http://schemas.microsoft.com/office/drawing/2014/main" id="{65689298-602A-1DD8-FA6D-4BFFEC513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49096" y="1751604"/>
                <a:ext cx="3232735" cy="2424551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9" name="TextBox 26">
                <a:extLst>
                  <a:ext uri="{FF2B5EF4-FFF2-40B4-BE49-F238E27FC236}">
                    <a16:creationId xmlns:a16="http://schemas.microsoft.com/office/drawing/2014/main" id="{DF5CD4B8-AA9B-E549-474B-7D1DCF87CFF5}"/>
                  </a:ext>
                </a:extLst>
              </p:cNvPr>
              <p:cNvSpPr txBox="1"/>
              <p:nvPr/>
            </p:nvSpPr>
            <p:spPr>
              <a:xfrm>
                <a:off x="8649095" y="4176155"/>
                <a:ext cx="3232735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Team from Danfysik, DC Power, Hall B, DSG</a:t>
                </a:r>
              </a:p>
            </p:txBody>
          </p:sp>
        </p:grpSp>
      </p:grpSp>
      <p:pic>
        <p:nvPicPr>
          <p:cNvPr id="21" name="Picture 5">
            <a:extLst>
              <a:ext uri="{FF2B5EF4-FFF2-40B4-BE49-F238E27FC236}">
                <a16:creationId xmlns:a16="http://schemas.microsoft.com/office/drawing/2014/main" id="{989D5BB9-AA1E-7F97-566E-AD6AE8704B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838" y="4013199"/>
            <a:ext cx="3056049" cy="22920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TextBox 25">
            <a:extLst>
              <a:ext uri="{FF2B5EF4-FFF2-40B4-BE49-F238E27FC236}">
                <a16:creationId xmlns:a16="http://schemas.microsoft.com/office/drawing/2014/main" id="{B8F2C4B9-BF8E-AC84-F954-B6037BB2AA59}"/>
              </a:ext>
            </a:extLst>
          </p:cNvPr>
          <p:cNvSpPr txBox="1"/>
          <p:nvPr/>
        </p:nvSpPr>
        <p:spPr>
          <a:xfrm>
            <a:off x="8686800" y="5981812"/>
            <a:ext cx="3190845" cy="369332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Repair completed (01/30/23)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FE272EDF-A47E-A885-2B38-AFD0448649B9}"/>
              </a:ext>
            </a:extLst>
          </p:cNvPr>
          <p:cNvSpPr/>
          <p:nvPr/>
        </p:nvSpPr>
        <p:spPr>
          <a:xfrm>
            <a:off x="278559" y="5597291"/>
            <a:ext cx="8489745" cy="7848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Hall B was down for 80 days during current RG-C run →</a:t>
            </a:r>
          </a:p>
          <a:p>
            <a:r>
              <a:rPr lang="en-US" dirty="0">
                <a:latin typeface="+mj-lt"/>
              </a:rPr>
              <a:t>Approved physics program could not get completed before SAD 2023 </a:t>
            </a:r>
          </a:p>
        </p:txBody>
      </p:sp>
    </p:spTree>
    <p:extLst>
      <p:ext uri="{BB962C8B-B14F-4D97-AF65-F5344CB8AC3E}">
        <p14:creationId xmlns:p14="http://schemas.microsoft.com/office/powerpoint/2010/main" val="415515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606763-0E65-9ADE-516A-098F621C62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55"/>
          <a:stretch/>
        </p:blipFill>
        <p:spPr>
          <a:xfrm>
            <a:off x="7963618" y="1494253"/>
            <a:ext cx="4012606" cy="442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Neutral Pion Multiplicity in SIDIS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C69B-F42F-75DD-E2C7-B6CE29DFD7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744538"/>
            <a:ext cx="7634288" cy="32639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Number of neutral pions generated in the five-dimensional SIDIS phase space (x,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z, p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divided by the DIS phase space (x,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Related to the D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(z) fragmentation function describing the probability of quarks fragmentating into neutral pions, and further serve as a test on the isospin symmetry between D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(z) and the charged pion fragmentation functions.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Extraction of cosine moments from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dependence and studying the acceptances utilizing bin-by-bin and multidimensional unfolding methods.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Preliminary results will be presented at upcoming April APS meeting.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AE418A-43F7-4B3A-B046-A6E4CE198726}"/>
              </a:ext>
            </a:extLst>
          </p:cNvPr>
          <p:cNvSpPr txBox="1">
            <a:spLocks/>
          </p:cNvSpPr>
          <p:nvPr/>
        </p:nvSpPr>
        <p:spPr>
          <a:xfrm>
            <a:off x="9171710" y="692727"/>
            <a:ext cx="3006080" cy="2376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Marshall B. C. Scott (ANL)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82BEC-13FA-5E99-6911-3BD10A47C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59" y="3857518"/>
            <a:ext cx="3434223" cy="2150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A2167-FD60-1C37-8EFC-995B05425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372" y="3823067"/>
            <a:ext cx="2473256" cy="23708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27381E-900B-D1D6-9B14-9BD114E18F8C}"/>
              </a:ext>
            </a:extLst>
          </p:cNvPr>
          <p:cNvSpPr txBox="1"/>
          <p:nvPr/>
        </p:nvSpPr>
        <p:spPr>
          <a:xfrm>
            <a:off x="7963618" y="1145927"/>
            <a:ext cx="3932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Example Multiplicities for one x-Q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9F7F5-9FC2-2D7B-4331-1A37B340AC86}"/>
              </a:ext>
            </a:extLst>
          </p:cNvPr>
          <p:cNvSpPr txBox="1"/>
          <p:nvPr/>
        </p:nvSpPr>
        <p:spPr>
          <a:xfrm>
            <a:off x="8811660" y="4718151"/>
            <a:ext cx="255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Very Preliminary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RG-A Fall Inbending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F15C8-6908-1111-CF30-51CAD0DF37ED}"/>
              </a:ext>
            </a:extLst>
          </p:cNvPr>
          <p:cNvSpPr txBox="1"/>
          <p:nvPr/>
        </p:nvSpPr>
        <p:spPr>
          <a:xfrm>
            <a:off x="8457889" y="5785964"/>
            <a:ext cx="37341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(x,Q</a:t>
            </a:r>
            <a:r>
              <a:rPr kumimoji="0" lang="en-US" sz="13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phase space : triangular bin from point (0.15, 2.28) to (0.24, 2.75) to (0.24, 3.63)</a:t>
            </a:r>
          </a:p>
        </p:txBody>
      </p:sp>
    </p:spTree>
    <p:extLst>
      <p:ext uri="{BB962C8B-B14F-4D97-AF65-F5344CB8AC3E}">
        <p14:creationId xmlns:p14="http://schemas.microsoft.com/office/powerpoint/2010/main" val="1887678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0863"/>
            <a:ext cx="8753476" cy="84637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Measurements of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Cosφ</a:t>
            </a:r>
            <a:r>
              <a:rPr lang="en-US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Cos2φ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Moments of the Unpolarized SIDIS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π+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Cross-section at CLAS12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AE418A-43F7-4B3A-B046-A6E4CE198726}"/>
              </a:ext>
            </a:extLst>
          </p:cNvPr>
          <p:cNvSpPr txBox="1">
            <a:spLocks/>
          </p:cNvSpPr>
          <p:nvPr/>
        </p:nvSpPr>
        <p:spPr>
          <a:xfrm>
            <a:off x="9715500" y="398535"/>
            <a:ext cx="2198118" cy="553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Richard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Capobianco (UCONN/Argonne)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D74FB5-E5E2-4E38-CB9D-303184E8D3C8}"/>
              </a:ext>
            </a:extLst>
          </p:cNvPr>
          <p:cNvSpPr txBox="1"/>
          <p:nvPr/>
        </p:nvSpPr>
        <p:spPr>
          <a:xfrm>
            <a:off x="117721" y="3190938"/>
            <a:ext cx="4882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l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epton-hadron Unpolarized SIDIS Cross-Section: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E14E51-A1B6-B7F4-F003-B85ED8912A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20" y="3449372"/>
            <a:ext cx="4711470" cy="1288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D2996D-2EB0-28A7-2083-0E6CB02536EB}"/>
              </a:ext>
            </a:extLst>
          </p:cNvPr>
          <p:cNvSpPr txBox="1"/>
          <p:nvPr/>
        </p:nvSpPr>
        <p:spPr>
          <a:xfrm>
            <a:off x="-1" y="1021113"/>
            <a:ext cx="9623395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Working towards the extraction of the cos(φ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and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cos(2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φ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moments of unpolarized SIDIS cross-section for charged pions using RG-A data</a:t>
            </a:r>
          </a:p>
          <a:p>
            <a:pPr marL="36576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The collected statistics enable a high-precision study of these azimuthal moments which probe the Boer-Mulders function and Cahn effect</a:t>
            </a:r>
          </a:p>
          <a:p>
            <a:pPr marL="36576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The high statistics data will, for the first time, enable a multidimensional analysis of both moments over a large kinematic range of Q</a:t>
            </a: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x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z, and P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E101A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BF9FE-D572-A975-A266-717F4045AAC9}"/>
              </a:ext>
            </a:extLst>
          </p:cNvPr>
          <p:cNvSpPr txBox="1"/>
          <p:nvPr/>
        </p:nvSpPr>
        <p:spPr>
          <a:xfrm>
            <a:off x="9835627" y="2194720"/>
            <a:ext cx="2063478" cy="246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Reaction Studied: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ep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eπ</a:t>
            </a:r>
            <a:r>
              <a:rPr kumimoji="0" 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(X)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948FCF-D5DC-DAFD-8D10-45274F0613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794" y="1132115"/>
            <a:ext cx="2098824" cy="13609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BD3B8C-901E-F24B-49C8-BA5A3B120406}"/>
              </a:ext>
            </a:extLst>
          </p:cNvPr>
          <p:cNvSpPr txBox="1"/>
          <p:nvPr/>
        </p:nvSpPr>
        <p:spPr>
          <a:xfrm>
            <a:off x="85063" y="4786516"/>
            <a:ext cx="4882919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Boer-Mulders and Cahn effects are present in the Structure Functions: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7DC744-AE84-6A33-37DD-E8034346DF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12"/>
          <a:stretch/>
        </p:blipFill>
        <p:spPr>
          <a:xfrm>
            <a:off x="85064" y="5019233"/>
            <a:ext cx="4514154" cy="135108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6B47CCF-17B0-748E-9259-9A1C61891F74}"/>
              </a:ext>
            </a:extLst>
          </p:cNvPr>
          <p:cNvGrpSpPr/>
          <p:nvPr/>
        </p:nvGrpSpPr>
        <p:grpSpPr>
          <a:xfrm>
            <a:off x="5045131" y="2858239"/>
            <a:ext cx="6593494" cy="3512081"/>
            <a:chOff x="4846349" y="3329106"/>
            <a:chExt cx="6593494" cy="351208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3733DEF-A30A-0D44-F8C5-9F7B8FB75F9D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5697" y="3385195"/>
              <a:ext cx="1727801" cy="161448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7089B66-2510-BDCB-AC28-DEF98C3CF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1627" y="3678562"/>
              <a:ext cx="1552881" cy="1256873"/>
            </a:xfrm>
            <a:prstGeom prst="rect">
              <a:avLst/>
            </a:prstGeom>
          </p:spPr>
        </p:pic>
        <p:cxnSp>
          <p:nvCxnSpPr>
            <p:cNvPr id="45" name="Elbow Connector 44">
              <a:extLst>
                <a:ext uri="{FF2B5EF4-FFF2-40B4-BE49-F238E27FC236}">
                  <a16:creationId xmlns:a16="http://schemas.microsoft.com/office/drawing/2014/main" id="{914592AD-45B1-F7B7-65A4-F0665610173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628406" y="4306999"/>
              <a:ext cx="1248431" cy="700853"/>
            </a:xfrm>
            <a:prstGeom prst="bentConnector3">
              <a:avLst>
                <a:gd name="adj1" fmla="val 98948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lbow Connector 45">
              <a:extLst>
                <a:ext uri="{FF2B5EF4-FFF2-40B4-BE49-F238E27FC236}">
                  <a16:creationId xmlns:a16="http://schemas.microsoft.com/office/drawing/2014/main" id="{A84E86B7-B6DF-D664-4E7D-FC3F53279BA0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rot="5400000" flipH="1" flipV="1">
              <a:off x="8562458" y="4488178"/>
              <a:ext cx="844698" cy="215946"/>
            </a:xfrm>
            <a:prstGeom prst="bentConnector2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D206C45-7A6B-32E0-6F94-C38A6117D78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6920" y="4105058"/>
              <a:ext cx="58532" cy="9393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2F50D51-D51C-8A19-38BF-C80CE261197C}"/>
                </a:ext>
              </a:extLst>
            </p:cNvPr>
            <p:cNvSpPr txBox="1"/>
            <p:nvPr/>
          </p:nvSpPr>
          <p:spPr>
            <a:xfrm>
              <a:off x="7291357" y="3445173"/>
              <a:ext cx="1322651" cy="1834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BCFDBF3-5CA2-6AF6-AAB4-372599243E17}"/>
                </a:ext>
              </a:extLst>
            </p:cNvPr>
            <p:cNvSpPr txBox="1"/>
            <p:nvPr/>
          </p:nvSpPr>
          <p:spPr>
            <a:xfrm>
              <a:off x="7117778" y="3404017"/>
              <a:ext cx="1705718" cy="41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CLAS12 RG-A Experimental Data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z vs P</a:t>
              </a:r>
              <a:r>
                <a:rPr kumimoji="0" lang="en-US" sz="8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T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Cambria Math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Q</a:t>
              </a:r>
              <a:r>
                <a:rPr kumimoji="0" lang="en-US" sz="600" b="1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2</a:t>
              </a:r>
              <a:r>
                <a:rPr kumimoji="0" lang="en-US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-x</a:t>
              </a:r>
              <a:r>
                <a:rPr kumimoji="0" lang="en-US" sz="6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B</a:t>
              </a:r>
              <a:r>
                <a:rPr kumimoji="0" lang="en-US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 Bin 8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478A06C-50B8-C79A-539A-E1C93CEA163B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5810" y="4109501"/>
              <a:ext cx="58048" cy="9450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D8C0E4-E335-71F5-8BA7-0155A93E4AA6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92780" y="3329106"/>
              <a:ext cx="2098824" cy="1689392"/>
            </a:xfrm>
            <a:prstGeom prst="rect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8A30264-000C-AB95-9DA7-34529F38F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5" b="100000" l="150" r="99701">
                          <a14:foregroundMark x1="6886" y1="85550" x2="49251" y2="19381"/>
                          <a14:foregroundMark x1="39072" y1="17661" x2="11228" y2="99885"/>
                          <a14:foregroundMark x1="83832" y1="28555" x2="42814" y2="91055"/>
                          <a14:foregroundMark x1="42665" y1="91055" x2="34880" y2="99885"/>
                          <a14:foregroundMark x1="5539" y1="31193" x2="5389" y2="99885"/>
                          <a14:foregroundMark x1="5689" y1="31193" x2="20359" y2="16055"/>
                          <a14:foregroundMark x1="77844" y1="15252" x2="92814" y2="37615"/>
                          <a14:foregroundMark x1="92814" y1="37615" x2="93862" y2="65252"/>
                          <a14:foregroundMark x1="53293" y1="45757" x2="74850" y2="33257"/>
                          <a14:foregroundMark x1="71856" y1="26032" x2="70210" y2="23853"/>
                          <a14:foregroundMark x1="61527" y1="56537" x2="47904" y2="57798"/>
                          <a14:foregroundMark x1="44910" y1="51491" x2="37275" y2="77064"/>
                          <a14:foregroundMark x1="37275" y1="77064" x2="32186" y2="16514"/>
                          <a14:foregroundMark x1="30539" y1="16284" x2="23653" y2="42661"/>
                          <a14:foregroundMark x1="23653" y1="42661" x2="14671" y2="45528"/>
                          <a14:foregroundMark x1="9132" y1="3555" x2="449" y2="66170"/>
                          <a14:foregroundMark x1="449" y1="66170" x2="749" y2="68005"/>
                          <a14:foregroundMark x1="18413" y1="5275" x2="18862" y2="5275"/>
                          <a14:foregroundMark x1="1647" y1="5046" x2="18413" y2="5275"/>
                          <a14:foregroundMark x1="88174" y1="5275" x2="97605" y2="4358"/>
                          <a14:foregroundMark x1="11527" y1="2408" x2="4192" y2="2294"/>
                          <a14:foregroundMark x1="96707" y1="4128" x2="88623" y2="4014"/>
                          <a14:foregroundMark x1="87575" y1="55275" x2="94611" y2="73050"/>
                          <a14:foregroundMark x1="92515" y1="61009" x2="92964" y2="53326"/>
                          <a14:foregroundMark x1="95359" y1="96216" x2="89521" y2="78555"/>
                          <a14:foregroundMark x1="91766" y1="56078" x2="76796" y2="56307"/>
                          <a14:foregroundMark x1="91467" y1="96789" x2="91168" y2="99885"/>
                          <a14:foregroundMark x1="93263" y1="96789" x2="90868" y2="99885"/>
                          <a14:foregroundMark x1="93413" y1="98050" x2="91317" y2="99771"/>
                          <a14:foregroundMark x1="93413" y1="98739" x2="93413" y2="98739"/>
                          <a14:foregroundMark x1="85180" y1="31537" x2="86976" y2="41284"/>
                          <a14:foregroundMark x1="17515" y1="8601" x2="45958" y2="8830"/>
                          <a14:foregroundMark x1="45958" y1="8830" x2="70509" y2="6881"/>
                          <a14:foregroundMark x1="70509" y1="6881" x2="86826" y2="8372"/>
                          <a14:foregroundMark x1="71557" y1="13532" x2="54341" y2="29358"/>
                          <a14:foregroundMark x1="54341" y1="29358" x2="51647" y2="30505"/>
                          <a14:foregroundMark x1="80240" y1="9633" x2="17665" y2="14450"/>
                          <a14:foregroundMark x1="17665" y1="14450" x2="39820" y2="16628"/>
                          <a14:foregroundMark x1="39820" y1="16628" x2="82485" y2="7683"/>
                          <a14:foregroundMark x1="82485" y1="7683" x2="83084" y2="8028"/>
                          <a14:foregroundMark x1="79042" y1="12041" x2="50749" y2="16628"/>
                          <a14:foregroundMark x1="77695" y1="13876" x2="56437" y2="14908"/>
                          <a14:foregroundMark x1="56437" y1="14908" x2="53892" y2="13303"/>
                          <a14:foregroundMark x1="46557" y1="7454" x2="20210" y2="7569"/>
                          <a14:foregroundMark x1="60629" y1="7339" x2="46557" y2="7454"/>
                          <a14:foregroundMark x1="20210" y1="7569" x2="34731" y2="5505"/>
                          <a14:foregroundMark x1="53443" y1="5275" x2="86228" y2="7339"/>
                          <a14:foregroundMark x1="86228" y1="7339" x2="88174" y2="6881"/>
                          <a14:foregroundMark x1="39820" y1="14794" x2="17365" y2="10894"/>
                          <a14:foregroundMark x1="17365" y1="10894" x2="39371" y2="15826"/>
                          <a14:foregroundMark x1="39371" y1="15826" x2="17964" y2="12156"/>
                          <a14:foregroundMark x1="17964" y1="12156" x2="17814" y2="9633"/>
                          <a14:foregroundMark x1="35180" y1="11583" x2="15419" y2="9404"/>
                          <a14:foregroundMark x1="15419" y1="9404" x2="17665" y2="7110"/>
                          <a14:foregroundMark x1="18862" y1="11812" x2="18413" y2="5619"/>
                          <a14:foregroundMark x1="92964" y1="60780" x2="70808" y2="90596"/>
                          <a14:foregroundMark x1="70808" y1="90596" x2="45359" y2="83601"/>
                          <a14:foregroundMark x1="45359" y1="83601" x2="64970" y2="60780"/>
                          <a14:foregroundMark x1="64970" y1="60780" x2="77096" y2="62729"/>
                          <a14:foregroundMark x1="94311" y1="93463" x2="92665" y2="97248"/>
                          <a14:foregroundMark x1="94611" y1="93807" x2="92814" y2="95298"/>
                          <a14:foregroundMark x1="90868" y1="61239" x2="95060" y2="88417"/>
                          <a14:foregroundMark x1="95060" y1="88417" x2="99701" y2="91284"/>
                          <a14:foregroundMark x1="70958" y1="16055" x2="49102" y2="16284"/>
                          <a14:foregroundMark x1="49102" y1="16284" x2="68713" y2="19495"/>
                          <a14:foregroundMark x1="68713" y1="19495" x2="77994" y2="17087"/>
                          <a14:foregroundMark x1="81737" y1="10092" x2="50000" y2="9633"/>
                          <a14:foregroundMark x1="69012" y1="14106" x2="69910" y2="14564"/>
                          <a14:foregroundMark x1="72904" y1="18349" x2="59281" y2="27523"/>
                          <a14:foregroundMark x1="66168" y1="21789" x2="66018" y2="23280"/>
                          <a14:foregroundMark x1="82036" y1="11583" x2="56587" y2="15596"/>
                          <a14:foregroundMark x1="76198" y1="17317" x2="52994" y2="17546"/>
                          <a14:foregroundMark x1="51347" y1="18119" x2="29341" y2="17317"/>
                          <a14:foregroundMark x1="21108" y1="13876" x2="9132" y2="14106"/>
                          <a14:foregroundMark x1="42665" y1="13073" x2="20808" y2="11124"/>
                          <a14:foregroundMark x1="20808" y1="11124" x2="38623" y2="10092"/>
                          <a14:foregroundMark x1="26647" y1="7798" x2="12425" y2="6881"/>
                          <a14:foregroundMark x1="95509" y1="95298" x2="82784" y2="95528"/>
                          <a14:backgroundMark x1="95808" y1="98739" x2="93862" y2="99885"/>
                          <a14:backgroundMark x1="32036" y1="4358" x2="45060" y2="917"/>
                          <a14:backgroundMark x1="45060" y1="917" x2="87725" y2="5046"/>
                          <a14:backgroundMark x1="87874" y1="4931" x2="86826" y2="5619"/>
                          <a14:backgroundMark x1="47754" y1="3326" x2="58832" y2="115"/>
                          <a14:backgroundMark x1="76048" y1="5046" x2="85329" y2="4587"/>
                          <a14:backgroundMark x1="85329" y1="4587" x2="82485" y2="5390"/>
                          <a14:backgroundMark x1="25449" y1="5275" x2="19611" y2="1950"/>
                          <a14:backgroundMark x1="19611" y1="1950" x2="25299" y2="5390"/>
                          <a14:backgroundMark x1="28743" y1="4817" x2="27246" y2="3555"/>
                          <a14:backgroundMark x1="45060" y1="3096" x2="53443" y2="3096"/>
                          <a14:backgroundMark x1="26946" y1="3096" x2="41317" y2="3096"/>
                          <a14:backgroundMark x1="42216" y1="2982" x2="11677" y2="2638"/>
                          <a14:backgroundMark x1="53443" y1="3096" x2="43114" y2="2982"/>
                          <a14:backgroundMark x1="62725" y1="4128" x2="62575" y2="4128"/>
                          <a14:backgroundMark x1="28892" y1="4817" x2="20359" y2="3211"/>
                          <a14:backgroundMark x1="20359" y1="3211" x2="23952" y2="1835"/>
                          <a14:backgroundMark x1="23054" y1="1376" x2="14820" y2="1376"/>
                          <a14:backgroundMark x1="18563" y1="5390" x2="18263" y2="4817"/>
                          <a14:backgroundMark x1="18713" y1="5734" x2="18563" y2="5390"/>
                          <a14:backgroundMark x1="35329" y1="4817" x2="52395" y2="3096"/>
                          <a14:backgroundMark x1="47605" y1="5734" x2="50749" y2="4702"/>
                          <a14:backgroundMark x1="52096" y1="4128" x2="48952" y2="5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92778" y="3363638"/>
              <a:ext cx="2098824" cy="154137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6D755D9-5ACB-A843-822B-00DAAD1A7374}"/>
                </a:ext>
              </a:extLst>
            </p:cNvPr>
            <p:cNvPicPr>
              <a:picLocks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0187" y="3385195"/>
              <a:ext cx="1713511" cy="160484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204138-BF61-B2F7-7EC0-BDFF6F2E28E6}"/>
                </a:ext>
              </a:extLst>
            </p:cNvPr>
            <p:cNvSpPr txBox="1"/>
            <p:nvPr/>
          </p:nvSpPr>
          <p:spPr>
            <a:xfrm>
              <a:off x="5504282" y="3431959"/>
              <a:ext cx="1224813" cy="968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A1A0FBD-9402-B983-2D7A-259B3FEAF8F0}"/>
                </a:ext>
              </a:extLst>
            </p:cNvPr>
            <p:cNvSpPr txBox="1"/>
            <p:nvPr/>
          </p:nvSpPr>
          <p:spPr>
            <a:xfrm>
              <a:off x="5420191" y="3410244"/>
              <a:ext cx="1724378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CLAS12 RG-A Experimental Data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Q</a:t>
              </a:r>
              <a:r>
                <a:rPr kumimoji="0" lang="en-US" sz="800" b="1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2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 vs x</a:t>
              </a:r>
              <a:r>
                <a:rPr kumimoji="0" lang="en-US" sz="8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Cambria Math" panose="02040503050406030204" pitchFamily="18" charset="0"/>
                  <a:cs typeface="Arial"/>
                  <a:sym typeface="Arial"/>
                </a:rPr>
                <a:t>B</a:t>
              </a:r>
              <a:endPara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Cambria Math" panose="02040503050406030204" pitchFamily="18" charset="0"/>
                <a:cs typeface="Arial"/>
                <a:sym typeface="Arial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5E59389-A806-04DD-1AAB-C3A57A126D55}"/>
                </a:ext>
              </a:extLst>
            </p:cNvPr>
            <p:cNvCxnSpPr>
              <a:cxnSpLocks/>
            </p:cNvCxnSpPr>
            <p:nvPr/>
          </p:nvCxnSpPr>
          <p:spPr>
            <a:xfrm>
              <a:off x="6428338" y="4503484"/>
              <a:ext cx="823894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9B5808F-19F5-2F9E-2C6A-75DD083ED53A}"/>
                </a:ext>
              </a:extLst>
            </p:cNvPr>
            <p:cNvSpPr/>
            <p:nvPr/>
          </p:nvSpPr>
          <p:spPr>
            <a:xfrm>
              <a:off x="7573195" y="4204010"/>
              <a:ext cx="127001" cy="923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954F635-09F2-93F8-EE32-F7ED7C0E936F}"/>
                </a:ext>
              </a:extLst>
            </p:cNvPr>
            <p:cNvSpPr txBox="1"/>
            <p:nvPr/>
          </p:nvSpPr>
          <p:spPr>
            <a:xfrm>
              <a:off x="7948312" y="5007852"/>
              <a:ext cx="939155" cy="2308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Reconstructed</a:t>
              </a:r>
            </a:p>
          </p:txBody>
        </p:sp>
        <p:cxnSp>
          <p:nvCxnSpPr>
            <p:cNvPr id="69" name="Elbow Connector 68">
              <a:extLst>
                <a:ext uri="{FF2B5EF4-FFF2-40B4-BE49-F238E27FC236}">
                  <a16:creationId xmlns:a16="http://schemas.microsoft.com/office/drawing/2014/main" id="{1D4AAD33-FADB-192B-F776-430C377C0EC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792409" y="5050610"/>
              <a:ext cx="977573" cy="869684"/>
            </a:xfrm>
            <a:prstGeom prst="bentConnector3">
              <a:avLst>
                <a:gd name="adj1" fmla="val 99735"/>
              </a:avLst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73">
              <a:extLst>
                <a:ext uri="{FF2B5EF4-FFF2-40B4-BE49-F238E27FC236}">
                  <a16:creationId xmlns:a16="http://schemas.microsoft.com/office/drawing/2014/main" id="{1A5E6FEA-8E44-B094-F27A-98916E736F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6349" y="4322313"/>
              <a:ext cx="2772253" cy="690615"/>
            </a:xfrm>
            <a:prstGeom prst="bentConnector3">
              <a:avLst>
                <a:gd name="adj1" fmla="val 100522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5198CFF-301C-EDF6-F007-F400B7FA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6038" y="5085452"/>
              <a:ext cx="1983752" cy="175573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076E09A-D7A2-2A02-0169-7E8EAF218910}"/>
                </a:ext>
              </a:extLst>
            </p:cNvPr>
            <p:cNvSpPr txBox="1"/>
            <p:nvPr/>
          </p:nvSpPr>
          <p:spPr>
            <a:xfrm>
              <a:off x="4849564" y="5591490"/>
              <a:ext cx="710144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Unfolded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(Example)</a:t>
              </a:r>
            </a:p>
          </p:txBody>
        </p:sp>
        <p:sp>
          <p:nvSpPr>
            <p:cNvPr id="96" name="Right Arrow 95">
              <a:extLst>
                <a:ext uri="{FF2B5EF4-FFF2-40B4-BE49-F238E27FC236}">
                  <a16:creationId xmlns:a16="http://schemas.microsoft.com/office/drawing/2014/main" id="{39915596-4D6E-E955-BD79-4E76B43B9C53}"/>
                </a:ext>
              </a:extLst>
            </p:cNvPr>
            <p:cNvSpPr/>
            <p:nvPr/>
          </p:nvSpPr>
          <p:spPr>
            <a:xfrm>
              <a:off x="7721705" y="5551474"/>
              <a:ext cx="364404" cy="192107"/>
            </a:xfrm>
            <a:prstGeom prst="rightArrow">
              <a:avLst>
                <a:gd name="adj1" fmla="val 33359"/>
                <a:gd name="adj2" fmla="val 47226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A76A2A04-88F0-91FE-CA3F-BEFF0909DD64}"/>
                    </a:ext>
                  </a:extLst>
                </p:cNvPr>
                <p:cNvSpPr txBox="1"/>
                <p:nvPr/>
              </p:nvSpPr>
              <p:spPr>
                <a:xfrm>
                  <a:off x="8094772" y="5332560"/>
                  <a:ext cx="3345071" cy="907941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Unfold the data using Simulated and Experimental data and fit the new distribution with the function: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A</m:t>
                        </m:r>
                        <m:r>
                          <a:rPr kumimoji="0" lang="en-US" sz="1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en-US" sz="1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B</m:t>
                        </m:r>
                        <m:r>
                          <a:rPr kumimoji="0" lang="en-US" sz="1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 </m:t>
                        </m:r>
                        <m:func>
                          <m:funcPr>
                            <m:ctrlPr>
                              <a:rPr kumimoji="0" lang="en-US" sz="11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11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kumimoji="0" lang="en-US" sz="11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10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Arial"/>
                                  </a:rPr>
                                  <m:t>ϕ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110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  <m:t>h</m:t>
                                </m:r>
                              </m:sub>
                            </m:sSub>
                          </m:e>
                        </m:func>
                        <m:r>
                          <a:rPr kumimoji="0" lang="en-US" sz="1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en-US" sz="1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C</m:t>
                        </m:r>
                        <m:r>
                          <a:rPr kumimoji="0" lang="en-US" sz="1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 </m:t>
                        </m:r>
                        <m:func>
                          <m:funcPr>
                            <m:ctrlPr>
                              <a:rPr kumimoji="0" lang="en-US" sz="11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11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kumimoji="0" lang="en-US" sz="11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kumimoji="0" lang="en-US" sz="110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110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Arial"/>
                                  </a:rPr>
                                  <m:t>ϕ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110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Arial"/>
                                  </a:rPr>
                                  <m:t>h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Where A, B, and C will then be used to calculate the azimuthal moments from the cross-section equation</a:t>
                  </a: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A76A2A04-88F0-91FE-CA3F-BEFF0909DD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772" y="5332560"/>
                  <a:ext cx="3345071" cy="90794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1B06778-2CD5-BBF3-191F-52F67FBEB7B5}"/>
                </a:ext>
              </a:extLst>
            </p:cNvPr>
            <p:cNvSpPr txBox="1"/>
            <p:nvPr/>
          </p:nvSpPr>
          <p:spPr>
            <a:xfrm>
              <a:off x="8282562" y="6309447"/>
              <a:ext cx="2468266" cy="4001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Do for every Q</a:t>
              </a:r>
              <a:r>
                <a:rPr kumimoji="0" lang="en-US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-x</a:t>
              </a:r>
              <a:r>
                <a:rPr kumimoji="0" lang="en-US" sz="1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and z-P</a:t>
              </a:r>
              <a:r>
                <a:rPr kumimoji="0" lang="en-US" sz="1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bin to get A, B, and C as functions of all 4 variables</a:t>
              </a:r>
            </a:p>
          </p:txBody>
        </p:sp>
        <p:sp>
          <p:nvSpPr>
            <p:cNvPr id="100" name="Bent Arrow 99">
              <a:extLst>
                <a:ext uri="{FF2B5EF4-FFF2-40B4-BE49-F238E27FC236}">
                  <a16:creationId xmlns:a16="http://schemas.microsoft.com/office/drawing/2014/main" id="{83493CA8-74D4-7BBA-3F04-ABA94821A81D}"/>
                </a:ext>
              </a:extLst>
            </p:cNvPr>
            <p:cNvSpPr/>
            <p:nvPr/>
          </p:nvSpPr>
          <p:spPr>
            <a:xfrm flipV="1">
              <a:off x="8096246" y="6240501"/>
              <a:ext cx="186315" cy="166829"/>
            </a:xfrm>
            <a:prstGeom prst="bentArrow">
              <a:avLst>
                <a:gd name="adj1" fmla="val 13310"/>
                <a:gd name="adj2" fmla="val 25186"/>
                <a:gd name="adj3" fmla="val 34929"/>
                <a:gd name="adj4" fmla="val 26729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441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A picture containing indoor, floor, weapon, set&#10;&#10;Description automatically generated">
            <a:extLst>
              <a:ext uri="{FF2B5EF4-FFF2-40B4-BE49-F238E27FC236}">
                <a16:creationId xmlns:a16="http://schemas.microsoft.com/office/drawing/2014/main" id="{2F650170-5152-2877-88AC-E728879EE3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84" y="813480"/>
            <a:ext cx="1350000" cy="18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E8F378-E79A-23D5-CE6A-86F87435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Group D Preparations at JLab</a:t>
            </a:r>
          </a:p>
        </p:txBody>
      </p:sp>
      <p:sp>
        <p:nvSpPr>
          <p:cNvPr id="3" name="Inhaltsplatzhalter 15">
            <a:extLst>
              <a:ext uri="{FF2B5EF4-FFF2-40B4-BE49-F238E27FC236}">
                <a16:creationId xmlns:a16="http://schemas.microsoft.com/office/drawing/2014/main" id="{E747C91D-86C6-BA18-9373-0CD721B9FAEB}"/>
              </a:ext>
            </a:extLst>
          </p:cNvPr>
          <p:cNvSpPr txBox="1">
            <a:spLocks/>
          </p:cNvSpPr>
          <p:nvPr/>
        </p:nvSpPr>
        <p:spPr>
          <a:xfrm>
            <a:off x="0" y="738187"/>
            <a:ext cx="5565775" cy="53816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Development of unpolarized </a:t>
            </a:r>
            <a:r>
              <a:rPr lang="en-US" kern="0" dirty="0" err="1"/>
              <a:t>cryo</a:t>
            </a:r>
            <a:r>
              <a:rPr lang="en-US" kern="0" dirty="0"/>
              <a:t> target</a:t>
            </a:r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r>
              <a:rPr lang="en-US" kern="0" dirty="0"/>
              <a:t>Refurbishment of non-maintained </a:t>
            </a:r>
            <a:r>
              <a:rPr lang="en-US" kern="0" dirty="0" err="1"/>
              <a:t>Saclay</a:t>
            </a:r>
            <a:r>
              <a:rPr lang="en-US" kern="0" dirty="0"/>
              <a:t> target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66D0065-29A3-4F8F-B97F-18860A99C7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207" y="1204700"/>
            <a:ext cx="3070498" cy="8611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C17B416-5AFF-185E-0ECE-467DBADDAC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524" y="2222893"/>
            <a:ext cx="3081416" cy="50622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0A8708C-4724-D91A-CA75-8615126EE3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29" b="13831"/>
          <a:stretch/>
        </p:blipFill>
        <p:spPr>
          <a:xfrm>
            <a:off x="450034" y="1204700"/>
            <a:ext cx="1907355" cy="15244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1CE6817-5BE0-157F-0D19-F73F3BB175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3468982"/>
            <a:ext cx="5656340" cy="181955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730ED78-28AB-B8A4-C8A0-5A697EAA0620}"/>
              </a:ext>
            </a:extLst>
          </p:cNvPr>
          <p:cNvSpPr txBox="1"/>
          <p:nvPr/>
        </p:nvSpPr>
        <p:spPr>
          <a:xfrm>
            <a:off x="101600" y="5580067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/>
              <a:t>→ </a:t>
            </a:r>
            <a:r>
              <a:rPr lang="en-US" sz="1800" b="0" i="0" u="none" strike="noStrike" baseline="0" dirty="0" err="1"/>
              <a:t>Xiangdong</a:t>
            </a:r>
            <a:r>
              <a:rPr lang="en-US" sz="1800" b="0" i="0" u="none" strike="noStrike" baseline="0" dirty="0"/>
              <a:t>:</a:t>
            </a:r>
            <a:r>
              <a:rPr lang="en-US" dirty="0"/>
              <a:t> </a:t>
            </a:r>
            <a:r>
              <a:rPr lang="en-US" dirty="0">
                <a:hlinkClick r:id="rId7"/>
              </a:rPr>
              <a:t>Status of the Hall-B targets for CLAS12 experiments </a:t>
            </a:r>
            <a:endParaRPr lang="en-US" dirty="0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30536B49-866E-014B-4961-0E5A050927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75" y="813480"/>
            <a:ext cx="1808785" cy="1800000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294AD1EF-DF9A-C890-BB31-E7510996C4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585" y="2686427"/>
            <a:ext cx="1350000" cy="1800000"/>
          </a:xfrm>
          <a:prstGeom prst="rect">
            <a:avLst/>
          </a:prstGeom>
        </p:spPr>
      </p:pic>
      <p:pic>
        <p:nvPicPr>
          <p:cNvPr id="14" name="Picture 16" descr="A picture containing ground&#10;&#10;Description automatically generated">
            <a:extLst>
              <a:ext uri="{FF2B5EF4-FFF2-40B4-BE49-F238E27FC236}">
                <a16:creationId xmlns:a16="http://schemas.microsoft.com/office/drawing/2014/main" id="{8D311580-60E0-BDB1-5BD0-C153AFAB5D2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576" y="2669116"/>
            <a:ext cx="1307896" cy="1800000"/>
          </a:xfrm>
          <a:prstGeom prst="rect">
            <a:avLst/>
          </a:prstGeom>
        </p:spPr>
      </p:pic>
      <p:pic>
        <p:nvPicPr>
          <p:cNvPr id="15" name="Picture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42D9EC71-90BD-4F68-09DC-C06A9CDB962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338" y="813480"/>
            <a:ext cx="1350000" cy="1800000"/>
          </a:xfrm>
          <a:prstGeom prst="rect">
            <a:avLst/>
          </a:prstGeom>
        </p:spPr>
      </p:pic>
      <p:pic>
        <p:nvPicPr>
          <p:cNvPr id="16" name="Picture 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E0B8841E-962A-650F-DE52-AD8AA3CFAB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585" y="4578607"/>
            <a:ext cx="1350000" cy="1800000"/>
          </a:xfrm>
          <a:prstGeom prst="rect">
            <a:avLst/>
          </a:prstGeom>
        </p:spPr>
      </p:pic>
      <p:pic>
        <p:nvPicPr>
          <p:cNvPr id="17" name="Picture 6" descr="A picture containing indoor, dirty, miller&#10;&#10;Description automatically generated">
            <a:extLst>
              <a:ext uri="{FF2B5EF4-FFF2-40B4-BE49-F238E27FC236}">
                <a16:creationId xmlns:a16="http://schemas.microsoft.com/office/drawing/2014/main" id="{7CEF938C-3E48-2AD4-4C24-6CD1F0955EF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84" y="2707504"/>
            <a:ext cx="1350000" cy="1800000"/>
          </a:xfrm>
          <a:prstGeom prst="rect">
            <a:avLst/>
          </a:prstGeom>
        </p:spPr>
      </p:pic>
      <p:pic>
        <p:nvPicPr>
          <p:cNvPr id="18" name="Picture 8" descr="A picture containing indoor, appliance, miller&#10;&#10;Description automatically generated">
            <a:extLst>
              <a:ext uri="{FF2B5EF4-FFF2-40B4-BE49-F238E27FC236}">
                <a16:creationId xmlns:a16="http://schemas.microsoft.com/office/drawing/2014/main" id="{9125DD86-D59D-90B3-0534-660AD6840EA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060" y="819196"/>
            <a:ext cx="1350000" cy="835504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5058FAB1-30F3-0B63-6A83-403CFCE88BC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793" y="4592317"/>
            <a:ext cx="1350000" cy="1800000"/>
          </a:xfrm>
          <a:prstGeom prst="rect">
            <a:avLst/>
          </a:prstGeom>
        </p:spPr>
      </p:pic>
      <p:pic>
        <p:nvPicPr>
          <p:cNvPr id="21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05363BFA-B1A2-B258-5B74-073CB9FB877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84" y="4578607"/>
            <a:ext cx="1325283" cy="1800000"/>
          </a:xfrm>
          <a:prstGeom prst="rect">
            <a:avLst/>
          </a:prstGeom>
        </p:spPr>
      </p:pic>
      <p:pic>
        <p:nvPicPr>
          <p:cNvPr id="23" name="Picture 4" descr="A picture containing indoor, device, rack, control panel&#10;&#10;Description automatically generated">
            <a:extLst>
              <a:ext uri="{FF2B5EF4-FFF2-40B4-BE49-F238E27FC236}">
                <a16:creationId xmlns:a16="http://schemas.microsoft.com/office/drawing/2014/main" id="{B55ED395-6C07-8786-87C7-592724F6394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076" y="4578607"/>
            <a:ext cx="1350000" cy="1800000"/>
          </a:xfrm>
          <a:prstGeom prst="rect">
            <a:avLst/>
          </a:prstGeom>
        </p:spPr>
      </p:pic>
      <p:pic>
        <p:nvPicPr>
          <p:cNvPr id="24" name="Picture 5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EC12E117-38BD-E1EB-8797-9CD5E9B37B5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060" y="3180777"/>
            <a:ext cx="1800000" cy="1350000"/>
          </a:xfrm>
          <a:prstGeom prst="rect">
            <a:avLst/>
          </a:prstGeom>
        </p:spPr>
      </p:pic>
      <p:pic>
        <p:nvPicPr>
          <p:cNvPr id="25" name="Picture 7" descr="A picture containing text, bunch, different, several&#10;&#10;Description automatically generated">
            <a:extLst>
              <a:ext uri="{FF2B5EF4-FFF2-40B4-BE49-F238E27FC236}">
                <a16:creationId xmlns:a16="http://schemas.microsoft.com/office/drawing/2014/main" id="{CE319E95-7AEE-24D4-5D7A-79AFEA9C07C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7330" y="1755420"/>
            <a:ext cx="1800000" cy="1350000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89993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29A4049D-2A9D-75FF-6D76-F51959136F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0800" y="840742"/>
            <a:ext cx="7061200" cy="3247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Group C Data Taking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70D325-17B3-C107-697F-37EC6D8EED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72" y="739141"/>
            <a:ext cx="5488152" cy="3056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FC06D4-FC62-E2BD-A7A2-01E7894E2D64}"/>
              </a:ext>
            </a:extLst>
          </p:cNvPr>
          <p:cNvSpPr txBox="1"/>
          <p:nvPr/>
        </p:nvSpPr>
        <p:spPr>
          <a:xfrm>
            <a:off x="942594" y="4042746"/>
            <a:ext cx="452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1</a:t>
            </a:r>
            <a:r>
              <a:rPr lang="en-US" baseline="30000" dirty="0">
                <a:latin typeface="+mj-lt"/>
              </a:rPr>
              <a:t>st</a:t>
            </a:r>
            <a:r>
              <a:rPr lang="en-US" dirty="0">
                <a:latin typeface="+mj-lt"/>
              </a:rPr>
              <a:t> period: June – Aug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9985A-FE34-DEA4-89B6-C06D83B173E2}"/>
              </a:ext>
            </a:extLst>
          </p:cNvPr>
          <p:cNvSpPr txBox="1"/>
          <p:nvPr/>
        </p:nvSpPr>
        <p:spPr>
          <a:xfrm>
            <a:off x="7253714" y="4047452"/>
            <a:ext cx="30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</a:t>
            </a:r>
            <a:r>
              <a:rPr lang="en-US" baseline="30000" dirty="0">
                <a:latin typeface="+mj-lt"/>
              </a:rPr>
              <a:t>nd</a:t>
            </a:r>
            <a:r>
              <a:rPr lang="en-US" dirty="0">
                <a:latin typeface="+mj-lt"/>
              </a:rPr>
              <a:t> period: Aug </a:t>
            </a:r>
            <a:r>
              <a:rPr lang="en-US" dirty="0"/>
              <a:t>–</a:t>
            </a:r>
            <a:r>
              <a:rPr lang="en-US" dirty="0">
                <a:latin typeface="+mj-lt"/>
              </a:rPr>
              <a:t> Nov 2022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CA09183-D848-D976-78C5-12993EFA81DF}"/>
              </a:ext>
            </a:extLst>
          </p:cNvPr>
          <p:cNvGrpSpPr/>
          <p:nvPr/>
        </p:nvGrpSpPr>
        <p:grpSpPr>
          <a:xfrm>
            <a:off x="3699453" y="4461559"/>
            <a:ext cx="4483100" cy="1955800"/>
            <a:chOff x="3699453" y="3690795"/>
            <a:chExt cx="4483100" cy="19558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9CB331-CC69-C848-F3D7-28A192F98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6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99453" y="3690795"/>
              <a:ext cx="4483100" cy="19558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31ADFD-8750-D1AB-5EF0-E50CC944A09D}"/>
                </a:ext>
              </a:extLst>
            </p:cNvPr>
            <p:cNvCxnSpPr>
              <a:cxnSpLocks/>
            </p:cNvCxnSpPr>
            <p:nvPr/>
          </p:nvCxnSpPr>
          <p:spPr>
            <a:xfrm>
              <a:off x="5671601" y="4924634"/>
              <a:ext cx="33147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5D0806-3E74-586D-B6C6-76EDDC1B1CF6}"/>
                </a:ext>
              </a:extLst>
            </p:cNvPr>
            <p:cNvSpPr txBox="1"/>
            <p:nvPr/>
          </p:nvSpPr>
          <p:spPr>
            <a:xfrm>
              <a:off x="6034601" y="4775955"/>
              <a:ext cx="17945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Expected Charge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1A0410C6-7EEA-404D-B1DD-D353102B7EDF}"/>
              </a:ext>
            </a:extLst>
          </p:cNvPr>
          <p:cNvSpPr txBox="1"/>
          <p:nvPr/>
        </p:nvSpPr>
        <p:spPr>
          <a:xfrm>
            <a:off x="8359403" y="4456800"/>
            <a:ext cx="3832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Physics: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NH</a:t>
            </a:r>
            <a:r>
              <a:rPr lang="en-US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&amp;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ND</a:t>
            </a:r>
            <a:r>
              <a:rPr lang="en-US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en-US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Calibration (dilution factor, background subtraction, alignment): C, CH</a:t>
            </a:r>
            <a:r>
              <a:rPr lang="en-US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CD</a:t>
            </a:r>
            <a:r>
              <a:rPr lang="en-US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empty, zero-field</a:t>
            </a:r>
          </a:p>
        </p:txBody>
      </p:sp>
    </p:spTree>
    <p:extLst>
      <p:ext uri="{BB962C8B-B14F-4D97-AF65-F5344CB8AC3E}">
        <p14:creationId xmlns:p14="http://schemas.microsoft.com/office/powerpoint/2010/main" val="3754261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Group C Data Taking 2023</a:t>
            </a:r>
          </a:p>
        </p:txBody>
      </p:sp>
      <p:pic>
        <p:nvPicPr>
          <p:cNvPr id="5" name="Grafik 4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478FEFC9-CDDA-A8DD-B047-B582123155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83" y="771416"/>
            <a:ext cx="6337037" cy="2928786"/>
          </a:xfrm>
          <a:prstGeom prst="rect">
            <a:avLst/>
          </a:prstGeom>
        </p:spPr>
      </p:pic>
      <p:pic>
        <p:nvPicPr>
          <p:cNvPr id="6" name="Grafik 5" descr="Ein Bild, das Text, Screenshot, Bildschirm enthält.&#10;&#10;Automatisch generierte Beschreibung">
            <a:extLst>
              <a:ext uri="{FF2B5EF4-FFF2-40B4-BE49-F238E27FC236}">
                <a16:creationId xmlns:a16="http://schemas.microsoft.com/office/drawing/2014/main" id="{5652D9EF-36A5-DA23-5432-A163AF10F0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83" y="4432418"/>
            <a:ext cx="9832077" cy="183630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F5FB35B-BC56-B57F-1010-52C8B2791661}"/>
              </a:ext>
            </a:extLst>
          </p:cNvPr>
          <p:cNvSpPr txBox="1"/>
          <p:nvPr/>
        </p:nvSpPr>
        <p:spPr>
          <a:xfrm>
            <a:off x="6521986" y="1044511"/>
            <a:ext cx="567001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Back in business since end of January</a:t>
            </a:r>
            <a:r>
              <a:rPr lang="en-US" sz="2000" dirty="0"/>
              <a:t> reaching 96% of total scheduled data</a:t>
            </a:r>
            <a:endParaRPr lang="en-US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Online trigger-bit polarization reconstruction follows relative NMR reading closely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Highest degree of polarization in ND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ever observed by the target experts</a:t>
            </a:r>
          </a:p>
          <a:p>
            <a:pPr algn="l">
              <a:spcAft>
                <a:spcPts val="12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→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Noémie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US" dirty="0">
                <a:hlinkClick r:id="rId6"/>
              </a:rPr>
              <a:t>RG-C end of run and first look at physics 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CB18A7F-4B35-0A3B-B8E2-AE945BCFFEC9}"/>
              </a:ext>
            </a:extLst>
          </p:cNvPr>
          <p:cNvSpPr txBox="1"/>
          <p:nvPr/>
        </p:nvSpPr>
        <p:spPr>
          <a:xfrm>
            <a:off x="9832077" y="5130800"/>
            <a:ext cx="2275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Red: NMR reading</a:t>
            </a:r>
          </a:p>
          <a:p>
            <a:r>
              <a:rPr lang="en-US" dirty="0">
                <a:solidFill>
                  <a:srgbClr val="0000CC"/>
                </a:solidFill>
              </a:rPr>
              <a:t>Blue: trigger-bit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80547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2E08DC-1D3A-16FE-48BF-9AE604C63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Alignment, Calibration, Reconstruction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7B17E5E-B711-E2B6-84A6-969C57634B81}"/>
              </a:ext>
            </a:extLst>
          </p:cNvPr>
          <p:cNvSpPr txBox="1"/>
          <p:nvPr/>
        </p:nvSpPr>
        <p:spPr>
          <a:xfrm>
            <a:off x="234669" y="417584"/>
            <a:ext cx="11782003" cy="801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400"/>
              </a:spcAft>
              <a:buClr>
                <a:srgbClr val="7030A0"/>
              </a:buClr>
              <a:buSzPct val="70000"/>
            </a:pPr>
            <a:r>
              <a:rPr lang="en-US" sz="2000" dirty="0"/>
              <a:t>Status:                            </a:t>
            </a:r>
            <a:endParaRPr lang="en-US" sz="2000" i="1" dirty="0">
              <a:solidFill>
                <a:schemeClr val="accent2"/>
              </a:solidFill>
            </a:endParaRPr>
          </a:p>
          <a:p>
            <a:pPr marL="630238" lvl="1" indent="-34290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Calibration work proceeding efficiently with good interactions across the groups </a:t>
            </a:r>
          </a:p>
          <a:p>
            <a:pPr marL="1087438" lvl="2" indent="-342900">
              <a:lnSpc>
                <a:spcPct val="150000"/>
              </a:lnSpc>
              <a:spcAft>
                <a:spcPts val="400"/>
              </a:spcAft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sz="2000" u="sng" dirty="0"/>
              <a:t>RG-B (LD2 @ 11 GeV)</a:t>
            </a:r>
            <a:r>
              <a:rPr lang="en-US" sz="2000" dirty="0"/>
              <a:t>: pass-2 review held on Oct. 28 for Spr19</a:t>
            </a:r>
          </a:p>
          <a:p>
            <a:pPr marL="1087438" lvl="2" indent="-34290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sz="2000" u="sng" dirty="0"/>
              <a:t>RG-A (LH2 @ 11 GeV)</a:t>
            </a:r>
            <a:r>
              <a:rPr lang="en-US" sz="2000" dirty="0"/>
              <a:t>: pass-2 review upcoming soon for Spr19</a:t>
            </a:r>
          </a:p>
          <a:p>
            <a:pPr marL="1087438" lvl="2" indent="-34290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sz="2000" u="sng" dirty="0"/>
              <a:t>RG-K (LH2 @ 6.5/7.5 GeV)</a:t>
            </a:r>
            <a:r>
              <a:rPr lang="en-US" sz="2000" dirty="0"/>
              <a:t>: subsystem calibration for pass2 now getting underway</a:t>
            </a:r>
          </a:p>
          <a:p>
            <a:pPr marL="1087438" lvl="2" indent="-34290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sz="2000" u="sng" dirty="0"/>
              <a:t>RG-M (e4n @ 2/4/6 GeV)</a:t>
            </a:r>
            <a:r>
              <a:rPr lang="en-US" sz="2000" dirty="0"/>
              <a:t>: pass-1 review expected</a:t>
            </a:r>
          </a:p>
          <a:p>
            <a:pPr marL="1087438" lvl="2" indent="-34290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sz="2000" u="sng" dirty="0"/>
              <a:t>RG-C (long polarized target @ 11 GeV)</a:t>
            </a:r>
            <a:r>
              <a:rPr lang="en-US" sz="2000" dirty="0"/>
              <a:t>: alignments and subsystem calibration for pass-1</a:t>
            </a:r>
          </a:p>
          <a:p>
            <a:pPr marL="630238" lvl="1" indent="-34290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pass-2 cooking submissions delayed waiting for official pass-2 reconstruction software</a:t>
            </a:r>
          </a:p>
          <a:p>
            <a:pPr marL="287338" lvl="1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</a:pPr>
            <a:endParaRPr lang="en-US" sz="2000" dirty="0"/>
          </a:p>
          <a:p>
            <a:pPr marL="287338" lvl="1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</a:pPr>
            <a:r>
              <a:rPr lang="en-US" sz="2000" dirty="0"/>
              <a:t>→ Nathan: </a:t>
            </a:r>
            <a:r>
              <a:rPr lang="en-US" sz="2000" dirty="0">
                <a:hlinkClick r:id="rId2"/>
              </a:rPr>
              <a:t>Reconstruction: what comes after pass2</a:t>
            </a:r>
            <a:endParaRPr lang="en-US" sz="2000" dirty="0"/>
          </a:p>
          <a:p>
            <a:pPr marL="287338" lvl="1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</a:pPr>
            <a:r>
              <a:rPr lang="en-US" sz="2000" dirty="0"/>
              <a:t>→ Veronique: </a:t>
            </a:r>
            <a:r>
              <a:rPr lang="en-US" sz="2000" dirty="0">
                <a:hlinkClick r:id="rId3"/>
              </a:rPr>
              <a:t>CVT tracking, status and plans</a:t>
            </a:r>
            <a:endParaRPr lang="en-US" sz="2000" dirty="0"/>
          </a:p>
          <a:p>
            <a:pPr marL="458788" lvl="1" indent="-17145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8788" lvl="1" indent="-17145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8788" lvl="1" indent="-17145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8788" lvl="1" indent="-17145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8982D0D-562F-3A9D-F544-F04ECA4CA41D}"/>
              </a:ext>
            </a:extLst>
          </p:cNvPr>
          <p:cNvSpPr txBox="1"/>
          <p:nvPr/>
        </p:nvSpPr>
        <p:spPr>
          <a:xfrm>
            <a:off x="9255761" y="4663426"/>
            <a:ext cx="2760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CC"/>
                </a:solidFill>
              </a:rPr>
              <a:t>[Daniel Carman, Feb. 2023]</a:t>
            </a:r>
          </a:p>
        </p:txBody>
      </p:sp>
    </p:spTree>
    <p:extLst>
      <p:ext uri="{BB962C8B-B14F-4D97-AF65-F5344CB8AC3E}">
        <p14:creationId xmlns:p14="http://schemas.microsoft.com/office/powerpoint/2010/main" val="253294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8FED7D-7899-7A2B-965B-2EC63AB4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38" y="80863"/>
            <a:ext cx="7938924" cy="470866"/>
          </a:xfrm>
        </p:spPr>
        <p:txBody>
          <a:bodyPr/>
          <a:lstStyle/>
          <a:p>
            <a:r>
              <a:rPr lang="en-US" dirty="0"/>
              <a:t>Comparison of Oct and Mar Calibration Timelines</a:t>
            </a:r>
          </a:p>
        </p:txBody>
      </p:sp>
      <p:pic>
        <p:nvPicPr>
          <p:cNvPr id="4" name="Picture 1" descr="Screen Clipping">
            <a:extLst>
              <a:ext uri="{FF2B5EF4-FFF2-40B4-BE49-F238E27FC236}">
                <a16:creationId xmlns:a16="http://schemas.microsoft.com/office/drawing/2014/main" id="{4890F75F-41B4-D4A5-0DB1-64A883E3DF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" y="682531"/>
            <a:ext cx="6133982" cy="359517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971759C-A2D9-33E0-98A3-1639FAA0F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085" y="651001"/>
            <a:ext cx="6081275" cy="359517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8305781-89A4-20D7-CDB3-05BEDB6B7E16}"/>
              </a:ext>
            </a:extLst>
          </p:cNvPr>
          <p:cNvSpPr txBox="1"/>
          <p:nvPr/>
        </p:nvSpPr>
        <p:spPr>
          <a:xfrm>
            <a:off x="2823151" y="4420650"/>
            <a:ext cx="882904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7338" lvl="1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</a:pPr>
            <a:r>
              <a:rPr lang="en-US" sz="1800" dirty="0"/>
              <a:t>Improvements to pass-2 code (among other things) for AI-assisted de-noising of hits in the DC, cluster separation in the calorimeter, hit losses in CND, </a:t>
            </a:r>
            <a:r>
              <a:rPr lang="en-US" sz="1800" kern="0" dirty="0">
                <a:latin typeface="+mn-lt"/>
              </a:rPr>
              <a:t>CPU efficiency, displaced vertex finder (?), RICH reconstruction, new banks &amp; flags, …</a:t>
            </a:r>
            <a:endParaRPr lang="en-US" sz="1800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B7A93FB-F0E0-545D-54D9-3D82B69E0844}"/>
              </a:ext>
            </a:extLst>
          </p:cNvPr>
          <p:cNvCxnSpPr>
            <a:cxnSpLocks/>
          </p:cNvCxnSpPr>
          <p:nvPr/>
        </p:nvCxnSpPr>
        <p:spPr bwMode="auto">
          <a:xfrm>
            <a:off x="3169920" y="4389120"/>
            <a:ext cx="7802880" cy="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32796824"/>
      </p:ext>
    </p:extLst>
  </p:cSld>
  <p:clrMapOvr>
    <a:masterClrMapping/>
  </p:clrMapOvr>
</p:sld>
</file>

<file path=ppt/theme/theme1.xml><?xml version="1.0" encoding="utf-8"?>
<a:theme xmlns:a="http://schemas.openxmlformats.org/drawingml/2006/main" name="1_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0</TotalTime>
  <Words>3218</Words>
  <Application>Microsoft Office PowerPoint</Application>
  <PresentationFormat>Breitbild</PresentationFormat>
  <Paragraphs>387</Paragraphs>
  <Slides>41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53" baseType="lpstr">
      <vt:lpstr>Arial</vt:lpstr>
      <vt:lpstr>Calibri</vt:lpstr>
      <vt:lpstr>Cambria Math</vt:lpstr>
      <vt:lpstr>Comic Sans MS</vt:lpstr>
      <vt:lpstr>Corbel</vt:lpstr>
      <vt:lpstr>Symbol</vt:lpstr>
      <vt:lpstr>Times</vt:lpstr>
      <vt:lpstr>Trebuchet MS</vt:lpstr>
      <vt:lpstr>Wingdings</vt:lpstr>
      <vt:lpstr>1_Streifen</vt:lpstr>
      <vt:lpstr>2_Streifen</vt:lpstr>
      <vt:lpstr>Acrobat Document</vt:lpstr>
      <vt:lpstr>Hall B Status Report</vt:lpstr>
      <vt:lpstr>Hall B Group News</vt:lpstr>
      <vt:lpstr>Hall B Setup: Polarized Target, Møller Shield, RICH Detectors</vt:lpstr>
      <vt:lpstr>Solenoid Power Supply Failure</vt:lpstr>
      <vt:lpstr>Run Group D Preparations at JLab</vt:lpstr>
      <vt:lpstr>Run Group C Data Taking 2022</vt:lpstr>
      <vt:lpstr>Run Group C Data Taking 2023</vt:lpstr>
      <vt:lpstr>Detector Alignment, Calibration, Reconstruction</vt:lpstr>
      <vt:lpstr>Comparison of Oct and Mar Calibration Timelines</vt:lpstr>
      <vt:lpstr>Preliminary Run Group Scheduling in Hall B</vt:lpstr>
      <vt:lpstr>Update on Long-Term Schedule</vt:lpstr>
      <vt:lpstr>Beam Dump (Phase 1) Upgrade</vt:lpstr>
      <vt:lpstr>Software Developments &amp; Plans</vt:lpstr>
      <vt:lpstr>Evaluation of Subsystem Performance for x2 Design Luminosity</vt:lpstr>
      <vt:lpstr>Luminosity Upgrade with Additional Tracker</vt:lpstr>
      <vt:lpstr>Hardware Developments &amp; Plans</vt:lpstr>
      <vt:lpstr>Micro Patterned Gaseous Detectors Lab(s)</vt:lpstr>
      <vt:lpstr>Upgrade of HyCal Calorimeter</vt:lpstr>
      <vt:lpstr>Cooperation with Theoreticians to Explore Emergence of Hadron Mass</vt:lpstr>
      <vt:lpstr>Cooperation with COMPASS</vt:lpstr>
      <vt:lpstr>Cooperation with J-PARC</vt:lpstr>
      <vt:lpstr>Creating a Platform to Strengthen Collaboration</vt:lpstr>
      <vt:lpstr>Summary in Black &amp; White</vt:lpstr>
      <vt:lpstr>Data Analysis Results in Publication</vt:lpstr>
      <vt:lpstr>Back-To-Back Dihadron Correlations</vt:lpstr>
      <vt:lpstr>Hard Exclusive π+ Electro-Production off Protons</vt:lpstr>
      <vt:lpstr>Hard Exclusive π-Δ++ Electro-Production BSA off Protons</vt:lpstr>
      <vt:lpstr>Multidimensional Study of SIDIS Single π‒ and π0 BSA</vt:lpstr>
      <vt:lpstr>Inclusive (e,e’X) Cross Section</vt:lpstr>
      <vt:lpstr>SIDIS kinematics for Λ electroproduction with CLAS6</vt:lpstr>
      <vt:lpstr>DVCS Beam-Spin Asymmetries</vt:lpstr>
      <vt:lpstr>Heavy Photon Search 2016 Run</vt:lpstr>
      <vt:lpstr>Beam Spin Asymmetry for Deeply Virtual Kaon Production</vt:lpstr>
      <vt:lpstr>Beam Spin Asymmetry for Deeply Virtual π0 Production</vt:lpstr>
      <vt:lpstr>Process is sensitive to chiral-odd GPDs, distinct from DVCS</vt:lpstr>
      <vt:lpstr>Beam Spin Asymmetry for Exclusive Vector Meson ρ0 Electroproduction</vt:lpstr>
      <vt:lpstr>Cross section for J/ψ photoproduction</vt:lpstr>
      <vt:lpstr>Beam Spin Asymmetries for π± π0 Dihadron Production</vt:lpstr>
      <vt:lpstr>Studies of Proton Fracture Functions in ep → epX</vt:lpstr>
      <vt:lpstr>Neutral Pion Multiplicity in SIDIS</vt:lpstr>
      <vt:lpstr>Measurements of the Cosφh and Cos2φh Moments of the Unpolarized SIDIS π+ Cross-section at CLAS12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Patrick Achenbach</dc:creator>
  <cp:lastModifiedBy>Patrick Achenbach</cp:lastModifiedBy>
  <cp:revision>56</cp:revision>
  <dcterms:created xsi:type="dcterms:W3CDTF">2023-01-24T04:15:49Z</dcterms:created>
  <dcterms:modified xsi:type="dcterms:W3CDTF">2023-03-20T20:25:52Z</dcterms:modified>
</cp:coreProperties>
</file>