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273" r:id="rId2"/>
    <p:sldId id="309" r:id="rId3"/>
    <p:sldId id="313" r:id="rId4"/>
    <p:sldId id="278" r:id="rId5"/>
    <p:sldId id="314" r:id="rId6"/>
    <p:sldId id="323" r:id="rId7"/>
    <p:sldId id="330" r:id="rId8"/>
    <p:sldId id="340" r:id="rId9"/>
    <p:sldId id="339" r:id="rId10"/>
    <p:sldId id="341" r:id="rId11"/>
    <p:sldId id="342" r:id="rId12"/>
    <p:sldId id="331" r:id="rId13"/>
    <p:sldId id="344" r:id="rId14"/>
    <p:sldId id="329" r:id="rId15"/>
    <p:sldId id="304" r:id="rId16"/>
    <p:sldId id="332" r:id="rId17"/>
    <p:sldId id="343" r:id="rId18"/>
    <p:sldId id="336" r:id="rId19"/>
    <p:sldId id="345" r:id="rId20"/>
    <p:sldId id="319" r:id="rId2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7" userDrawn="1">
          <p15:clr>
            <a:srgbClr val="A4A3A4"/>
          </p15:clr>
        </p15:guide>
        <p15:guide id="2" pos="3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456487"/>
    <a:srgbClr val="48AAAC"/>
    <a:srgbClr val="FF0000"/>
    <a:srgbClr val="37BDB0"/>
    <a:srgbClr val="E05314"/>
    <a:srgbClr val="FF6700"/>
    <a:srgbClr val="00294B"/>
    <a:srgbClr val="511F74"/>
    <a:srgbClr val="7A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8233" autoAdjust="0"/>
  </p:normalViewPr>
  <p:slideViewPr>
    <p:cSldViewPr>
      <p:cViewPr varScale="1">
        <p:scale>
          <a:sx n="82" d="100"/>
          <a:sy n="82" d="100"/>
        </p:scale>
        <p:origin x="72" y="202"/>
      </p:cViewPr>
      <p:guideLst>
        <p:guide orient="horz" pos="1727"/>
        <p:guide pos="3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Color.jpg" TargetMode="External"/><Relationship Id="rId2" Type="http://schemas.openxmlformats.org/officeDocument/2006/relationships/image" Target="../media/image40.jpg"/><Relationship Id="rId1" Type="http://schemas.openxmlformats.org/officeDocument/2006/relationships/image" Target="../media/image470.png"/><Relationship Id="rId5" Type="http://schemas.openxmlformats.org/officeDocument/2006/relationships/hyperlink" Target="https://en.m.wikiquote.org/wiki/Black" TargetMode="External"/><Relationship Id="rId4" Type="http://schemas.openxmlformats.org/officeDocument/2006/relationships/image" Target="../media/image4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commons.wikimedia.org/wiki/File:Red_Color.jpg" TargetMode="External"/><Relationship Id="rId1" Type="http://schemas.openxmlformats.org/officeDocument/2006/relationships/image" Target="../media/image40.jpg"/><Relationship Id="rId4" Type="http://schemas.openxmlformats.org/officeDocument/2006/relationships/hyperlink" Target="https://en.m.wikiquote.org/wiki/Black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commons.wikimedia.org/wiki/File:Red_Color.jpg" TargetMode="External"/><Relationship Id="rId1" Type="http://schemas.openxmlformats.org/officeDocument/2006/relationships/image" Target="../media/image40.jpg"/><Relationship Id="rId4" Type="http://schemas.openxmlformats.org/officeDocument/2006/relationships/hyperlink" Target="https://en.m.wikiquote.org/wiki/Blac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327E7-D9DA-4C77-A07C-BD955EA483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317B7-29A2-4FCD-A56B-C7651C7E9DF9}">
      <dgm:prSet/>
      <dgm:spPr/>
      <dgm:t>
        <a:bodyPr/>
        <a:lstStyle/>
        <a:p>
          <a:r>
            <a:rPr lang="en-US" dirty="0"/>
            <a:t>Simulation</a:t>
          </a:r>
        </a:p>
      </dgm:t>
    </dgm:pt>
    <dgm:pt modelId="{DF0FEF43-5E9E-4198-8F70-BB1DE4B95320}" type="parTrans" cxnId="{15F70D8B-BF9E-4A7A-B4E3-C137DFE6152C}">
      <dgm:prSet/>
      <dgm:spPr/>
      <dgm:t>
        <a:bodyPr/>
        <a:lstStyle/>
        <a:p>
          <a:endParaRPr lang="en-US"/>
        </a:p>
      </dgm:t>
    </dgm:pt>
    <dgm:pt modelId="{5BECFB33-0127-476F-8C83-3342947194C0}" type="sibTrans" cxnId="{15F70D8B-BF9E-4A7A-B4E3-C137DFE6152C}">
      <dgm:prSet/>
      <dgm:spPr/>
      <dgm:t>
        <a:bodyPr/>
        <a:lstStyle/>
        <a:p>
          <a:endParaRPr lang="en-US"/>
        </a:p>
      </dgm:t>
    </dgm:pt>
    <dgm:pt modelId="{BC472184-6941-4222-8EF1-17F19708F235}">
      <dgm:prSet/>
      <dgm:spPr>
        <a:blipFill>
          <a:blip xmlns:r="http://schemas.openxmlformats.org/officeDocument/2006/relationships" r:embed="rId1"/>
          <a:stretch>
            <a:fillRect b="-689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A77A7F0-24B2-469C-9652-64AA46767F47}" type="parTrans" cxnId="{40D5D359-20E0-4B77-B58F-3F825FCE9452}">
      <dgm:prSet/>
      <dgm:spPr/>
      <dgm:t>
        <a:bodyPr/>
        <a:lstStyle/>
        <a:p>
          <a:endParaRPr lang="en-US"/>
        </a:p>
      </dgm:t>
    </dgm:pt>
    <dgm:pt modelId="{821AECF5-5FDB-4762-8F38-DFEE70380008}" type="sibTrans" cxnId="{40D5D359-20E0-4B77-B58F-3F825FCE9452}">
      <dgm:prSet/>
      <dgm:spPr/>
      <dgm:t>
        <a:bodyPr/>
        <a:lstStyle/>
        <a:p>
          <a:endParaRPr lang="en-US"/>
        </a:p>
      </dgm:t>
    </dgm:pt>
    <dgm:pt modelId="{A26906C6-30E9-43E8-A0CC-9409C296655B}" type="pres">
      <dgm:prSet presAssocID="{0EE327E7-D9DA-4C77-A07C-BD955EA48306}" presName="linearFlow" presStyleCnt="0">
        <dgm:presLayoutVars>
          <dgm:dir/>
          <dgm:resizeHandles val="exact"/>
        </dgm:presLayoutVars>
      </dgm:prSet>
      <dgm:spPr/>
    </dgm:pt>
    <dgm:pt modelId="{7CC7A070-B6EB-4DA6-B81B-4DD028095861}" type="pres">
      <dgm:prSet presAssocID="{C84317B7-29A2-4FCD-A56B-C7651C7E9DF9}" presName="composite" presStyleCnt="0"/>
      <dgm:spPr/>
    </dgm:pt>
    <dgm:pt modelId="{EB8034AB-B799-48A4-BB7B-910BC15D38FA}" type="pres">
      <dgm:prSet presAssocID="{C84317B7-29A2-4FCD-A56B-C7651C7E9DF9}" presName="imgShp" presStyleLbl="fgImgPlac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</dgm:spPr>
    </dgm:pt>
    <dgm:pt modelId="{A7CB2E5B-44F3-4E48-8F77-C2C025FD9557}" type="pres">
      <dgm:prSet presAssocID="{C84317B7-29A2-4FCD-A56B-C7651C7E9DF9}" presName="txShp" presStyleLbl="node1" presStyleIdx="0" presStyleCnt="2" custLinFactNeighborY="-13135">
        <dgm:presLayoutVars>
          <dgm:bulletEnabled val="1"/>
        </dgm:presLayoutVars>
      </dgm:prSet>
      <dgm:spPr/>
    </dgm:pt>
    <dgm:pt modelId="{E44E9D26-C9BE-4486-8195-CDAB30904D21}" type="pres">
      <dgm:prSet presAssocID="{5BECFB33-0127-476F-8C83-3342947194C0}" presName="spacing" presStyleCnt="0"/>
      <dgm:spPr/>
    </dgm:pt>
    <dgm:pt modelId="{A4F6DEFD-3495-4088-9654-CAD348F02C9E}" type="pres">
      <dgm:prSet presAssocID="{BC472184-6941-4222-8EF1-17F19708F235}" presName="composite" presStyleCnt="0"/>
      <dgm:spPr/>
    </dgm:pt>
    <dgm:pt modelId="{7093F244-5958-467F-A434-E254FDD00660}" type="pres">
      <dgm:prSet presAssocID="{BC472184-6941-4222-8EF1-17F19708F235}" presName="imgShp" presStyleLbl="fgImgPlac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</dgm:spPr>
    </dgm:pt>
    <dgm:pt modelId="{9D6E3624-375F-4F3D-ADEA-D0B923EA1CE3}" type="pres">
      <dgm:prSet presAssocID="{BC472184-6941-4222-8EF1-17F19708F235}" presName="txShp" presStyleLbl="node1" presStyleIdx="1" presStyleCnt="2">
        <dgm:presLayoutVars>
          <dgm:bulletEnabled val="1"/>
        </dgm:presLayoutVars>
      </dgm:prSet>
      <dgm:spPr/>
    </dgm:pt>
  </dgm:ptLst>
  <dgm:cxnLst>
    <dgm:cxn modelId="{69CB4F23-92AC-4E52-81C9-6AD399FE141D}" type="presOf" srcId="{C84317B7-29A2-4FCD-A56B-C7651C7E9DF9}" destId="{A7CB2E5B-44F3-4E48-8F77-C2C025FD9557}" srcOrd="0" destOrd="0" presId="urn:microsoft.com/office/officeart/2005/8/layout/vList3"/>
    <dgm:cxn modelId="{0C99ED2D-9A42-4DE3-B882-98489AAC2C77}" type="presOf" srcId="{BC472184-6941-4222-8EF1-17F19708F235}" destId="{9D6E3624-375F-4F3D-ADEA-D0B923EA1CE3}" srcOrd="0" destOrd="0" presId="urn:microsoft.com/office/officeart/2005/8/layout/vList3"/>
    <dgm:cxn modelId="{40D5D359-20E0-4B77-B58F-3F825FCE9452}" srcId="{0EE327E7-D9DA-4C77-A07C-BD955EA48306}" destId="{BC472184-6941-4222-8EF1-17F19708F235}" srcOrd="1" destOrd="0" parTransId="{4A77A7F0-24B2-469C-9652-64AA46767F47}" sibTransId="{821AECF5-5FDB-4762-8F38-DFEE70380008}"/>
    <dgm:cxn modelId="{15F70D8B-BF9E-4A7A-B4E3-C137DFE6152C}" srcId="{0EE327E7-D9DA-4C77-A07C-BD955EA48306}" destId="{C84317B7-29A2-4FCD-A56B-C7651C7E9DF9}" srcOrd="0" destOrd="0" parTransId="{DF0FEF43-5E9E-4198-8F70-BB1DE4B95320}" sibTransId="{5BECFB33-0127-476F-8C83-3342947194C0}"/>
    <dgm:cxn modelId="{AF0A6F8C-323E-4176-979D-3320DC972C5D}" type="presOf" srcId="{0EE327E7-D9DA-4C77-A07C-BD955EA48306}" destId="{A26906C6-30E9-43E8-A0CC-9409C296655B}" srcOrd="0" destOrd="0" presId="urn:microsoft.com/office/officeart/2005/8/layout/vList3"/>
    <dgm:cxn modelId="{BB0798BF-C04E-44E0-A4F7-377D8AF4ABB9}" type="presParOf" srcId="{A26906C6-30E9-43E8-A0CC-9409C296655B}" destId="{7CC7A070-B6EB-4DA6-B81B-4DD028095861}" srcOrd="0" destOrd="0" presId="urn:microsoft.com/office/officeart/2005/8/layout/vList3"/>
    <dgm:cxn modelId="{98A8142A-F90F-44E3-AA9F-E3263CC9B29D}" type="presParOf" srcId="{7CC7A070-B6EB-4DA6-B81B-4DD028095861}" destId="{EB8034AB-B799-48A4-BB7B-910BC15D38FA}" srcOrd="0" destOrd="0" presId="urn:microsoft.com/office/officeart/2005/8/layout/vList3"/>
    <dgm:cxn modelId="{79C11092-AAA2-4946-9F56-EDDB37F3DF35}" type="presParOf" srcId="{7CC7A070-B6EB-4DA6-B81B-4DD028095861}" destId="{A7CB2E5B-44F3-4E48-8F77-C2C025FD9557}" srcOrd="1" destOrd="0" presId="urn:microsoft.com/office/officeart/2005/8/layout/vList3"/>
    <dgm:cxn modelId="{C0916FC1-4146-4258-9282-9343485D564F}" type="presParOf" srcId="{A26906C6-30E9-43E8-A0CC-9409C296655B}" destId="{E44E9D26-C9BE-4486-8195-CDAB30904D21}" srcOrd="1" destOrd="0" presId="urn:microsoft.com/office/officeart/2005/8/layout/vList3"/>
    <dgm:cxn modelId="{0AE61A03-D045-4211-92B8-11B79360BB31}" type="presParOf" srcId="{A26906C6-30E9-43E8-A0CC-9409C296655B}" destId="{A4F6DEFD-3495-4088-9654-CAD348F02C9E}" srcOrd="2" destOrd="0" presId="urn:microsoft.com/office/officeart/2005/8/layout/vList3"/>
    <dgm:cxn modelId="{6CFE19BD-5800-4E6D-ABA2-1881388591A0}" type="presParOf" srcId="{A4F6DEFD-3495-4088-9654-CAD348F02C9E}" destId="{7093F244-5958-467F-A434-E254FDD00660}" srcOrd="0" destOrd="0" presId="urn:microsoft.com/office/officeart/2005/8/layout/vList3"/>
    <dgm:cxn modelId="{3E4D650C-D804-44A4-8416-F103C1C29F56}" type="presParOf" srcId="{A4F6DEFD-3495-4088-9654-CAD348F02C9E}" destId="{9D6E3624-375F-4F3D-ADEA-D0B923EA1C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4DB07-C520-42CE-82F3-68ED3712BE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C7B892-A6E4-4A94-A20A-427AE66E82F5}">
      <dgm:prSet/>
      <dgm:spPr/>
      <dgm:t>
        <a:bodyPr/>
        <a:lstStyle/>
        <a:p>
          <a:r>
            <a:rPr lang="en-US" dirty="0" err="1"/>
            <a:t>nDVCS</a:t>
          </a:r>
          <a:endParaRPr lang="en-US" dirty="0"/>
        </a:p>
      </dgm:t>
    </dgm:pt>
    <dgm:pt modelId="{EFFF13A0-559E-45AB-9650-6597B6E0C7AF}" type="parTrans" cxnId="{339C6B60-4788-4C6A-8709-EAA69EDEABCB}">
      <dgm:prSet/>
      <dgm:spPr/>
      <dgm:t>
        <a:bodyPr/>
        <a:lstStyle/>
        <a:p>
          <a:endParaRPr lang="en-US"/>
        </a:p>
      </dgm:t>
    </dgm:pt>
    <dgm:pt modelId="{135146EB-9B2B-458F-BE6C-D932639687CC}" type="sibTrans" cxnId="{339C6B60-4788-4C6A-8709-EAA69EDEABCB}">
      <dgm:prSet/>
      <dgm:spPr/>
      <dgm:t>
        <a:bodyPr/>
        <a:lstStyle/>
        <a:p>
          <a:endParaRPr lang="en-US"/>
        </a:p>
      </dgm:t>
    </dgm:pt>
    <dgm:pt modelId="{5093ADDE-B812-4459-A24D-58A8BEC828E3}" type="pres">
      <dgm:prSet presAssocID="{D294DB07-C520-42CE-82F3-68ED3712BE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090D91-D679-4D9B-AA15-5FE27DC0E20A}" type="pres">
      <dgm:prSet presAssocID="{6BC7B892-A6E4-4A94-A20A-427AE66E82F5}" presName="root" presStyleCnt="0"/>
      <dgm:spPr/>
    </dgm:pt>
    <dgm:pt modelId="{99263B6F-5F6B-47CA-BDBC-0C9AC3B4D734}" type="pres">
      <dgm:prSet presAssocID="{6BC7B892-A6E4-4A94-A20A-427AE66E82F5}" presName="rootComposite" presStyleCnt="0"/>
      <dgm:spPr/>
    </dgm:pt>
    <dgm:pt modelId="{83CC1E53-D564-49E9-AD98-BFFF4B6C9436}" type="pres">
      <dgm:prSet presAssocID="{6BC7B892-A6E4-4A94-A20A-427AE66E82F5}" presName="rootText" presStyleLbl="node1" presStyleIdx="0" presStyleCnt="1"/>
      <dgm:spPr/>
    </dgm:pt>
    <dgm:pt modelId="{DBB9AF9B-3110-44B0-A6D4-394C36420A10}" type="pres">
      <dgm:prSet presAssocID="{6BC7B892-A6E4-4A94-A20A-427AE66E82F5}" presName="rootConnector" presStyleLbl="node1" presStyleIdx="0" presStyleCnt="1"/>
      <dgm:spPr/>
    </dgm:pt>
    <dgm:pt modelId="{4E0A540A-B32C-4F82-9AA0-A0CB4B48BB96}" type="pres">
      <dgm:prSet presAssocID="{6BC7B892-A6E4-4A94-A20A-427AE66E82F5}" presName="childShape" presStyleCnt="0"/>
      <dgm:spPr/>
    </dgm:pt>
  </dgm:ptLst>
  <dgm:cxnLst>
    <dgm:cxn modelId="{EBEEF720-61B8-4EE9-B29A-2E93B841131A}" type="presOf" srcId="{6BC7B892-A6E4-4A94-A20A-427AE66E82F5}" destId="{DBB9AF9B-3110-44B0-A6D4-394C36420A10}" srcOrd="1" destOrd="0" presId="urn:microsoft.com/office/officeart/2005/8/layout/hierarchy3"/>
    <dgm:cxn modelId="{D5FD1A3E-7F1A-40BD-9CCF-7B14F9A82A80}" type="presOf" srcId="{6BC7B892-A6E4-4A94-A20A-427AE66E82F5}" destId="{83CC1E53-D564-49E9-AD98-BFFF4B6C9436}" srcOrd="0" destOrd="0" presId="urn:microsoft.com/office/officeart/2005/8/layout/hierarchy3"/>
    <dgm:cxn modelId="{339C6B60-4788-4C6A-8709-EAA69EDEABCB}" srcId="{D294DB07-C520-42CE-82F3-68ED3712BE02}" destId="{6BC7B892-A6E4-4A94-A20A-427AE66E82F5}" srcOrd="0" destOrd="0" parTransId="{EFFF13A0-559E-45AB-9650-6597B6E0C7AF}" sibTransId="{135146EB-9B2B-458F-BE6C-D932639687CC}"/>
    <dgm:cxn modelId="{EE6DC09F-1D25-4C5F-8538-D68CD3C4C584}" type="presOf" srcId="{D294DB07-C520-42CE-82F3-68ED3712BE02}" destId="{5093ADDE-B812-4459-A24D-58A8BEC828E3}" srcOrd="0" destOrd="0" presId="urn:microsoft.com/office/officeart/2005/8/layout/hierarchy3"/>
    <dgm:cxn modelId="{E1D89952-E854-4ED7-BCFC-D414850C4875}" type="presParOf" srcId="{5093ADDE-B812-4459-A24D-58A8BEC828E3}" destId="{BE090D91-D679-4D9B-AA15-5FE27DC0E20A}" srcOrd="0" destOrd="0" presId="urn:microsoft.com/office/officeart/2005/8/layout/hierarchy3"/>
    <dgm:cxn modelId="{0FFF3B6A-6254-48E6-AA93-52BD22DF7C8F}" type="presParOf" srcId="{BE090D91-D679-4D9B-AA15-5FE27DC0E20A}" destId="{99263B6F-5F6B-47CA-BDBC-0C9AC3B4D734}" srcOrd="0" destOrd="0" presId="urn:microsoft.com/office/officeart/2005/8/layout/hierarchy3"/>
    <dgm:cxn modelId="{7A1404F0-9F0A-42E2-8ED1-C90C3C8DFB08}" type="presParOf" srcId="{99263B6F-5F6B-47CA-BDBC-0C9AC3B4D734}" destId="{83CC1E53-D564-49E9-AD98-BFFF4B6C9436}" srcOrd="0" destOrd="0" presId="urn:microsoft.com/office/officeart/2005/8/layout/hierarchy3"/>
    <dgm:cxn modelId="{B7223B6F-CC20-4F3C-84A1-1541657B7C1D}" type="presParOf" srcId="{99263B6F-5F6B-47CA-BDBC-0C9AC3B4D734}" destId="{DBB9AF9B-3110-44B0-A6D4-394C36420A10}" srcOrd="1" destOrd="0" presId="urn:microsoft.com/office/officeart/2005/8/layout/hierarchy3"/>
    <dgm:cxn modelId="{C786B9A9-5B8C-458E-A24F-FF6ABCAA30BD}" type="presParOf" srcId="{BE090D91-D679-4D9B-AA15-5FE27DC0E20A}" destId="{4E0A540A-B32C-4F82-9AA0-A0CB4B48BB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4DB07-C520-42CE-82F3-68ED3712BE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C7B892-A6E4-4A94-A20A-427AE66E82F5}">
      <dgm:prSet/>
      <dgm:spPr/>
      <dgm:t>
        <a:bodyPr/>
        <a:lstStyle/>
        <a:p>
          <a:r>
            <a:rPr lang="en-US" dirty="0" err="1"/>
            <a:t>pDVCS</a:t>
          </a:r>
          <a:endParaRPr lang="en-US" dirty="0"/>
        </a:p>
      </dgm:t>
    </dgm:pt>
    <dgm:pt modelId="{EFFF13A0-559E-45AB-9650-6597B6E0C7AF}" type="parTrans" cxnId="{339C6B60-4788-4C6A-8709-EAA69EDEABCB}">
      <dgm:prSet/>
      <dgm:spPr/>
      <dgm:t>
        <a:bodyPr/>
        <a:lstStyle/>
        <a:p>
          <a:endParaRPr lang="en-US"/>
        </a:p>
      </dgm:t>
    </dgm:pt>
    <dgm:pt modelId="{135146EB-9B2B-458F-BE6C-D932639687CC}" type="sibTrans" cxnId="{339C6B60-4788-4C6A-8709-EAA69EDEABCB}">
      <dgm:prSet/>
      <dgm:spPr/>
      <dgm:t>
        <a:bodyPr/>
        <a:lstStyle/>
        <a:p>
          <a:endParaRPr lang="en-US"/>
        </a:p>
      </dgm:t>
    </dgm:pt>
    <dgm:pt modelId="{5093ADDE-B812-4459-A24D-58A8BEC828E3}" type="pres">
      <dgm:prSet presAssocID="{D294DB07-C520-42CE-82F3-68ED3712BE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090D91-D679-4D9B-AA15-5FE27DC0E20A}" type="pres">
      <dgm:prSet presAssocID="{6BC7B892-A6E4-4A94-A20A-427AE66E82F5}" presName="root" presStyleCnt="0"/>
      <dgm:spPr/>
    </dgm:pt>
    <dgm:pt modelId="{99263B6F-5F6B-47CA-BDBC-0C9AC3B4D734}" type="pres">
      <dgm:prSet presAssocID="{6BC7B892-A6E4-4A94-A20A-427AE66E82F5}" presName="rootComposite" presStyleCnt="0"/>
      <dgm:spPr/>
    </dgm:pt>
    <dgm:pt modelId="{83CC1E53-D564-49E9-AD98-BFFF4B6C9436}" type="pres">
      <dgm:prSet presAssocID="{6BC7B892-A6E4-4A94-A20A-427AE66E82F5}" presName="rootText" presStyleLbl="node1" presStyleIdx="0" presStyleCnt="1"/>
      <dgm:spPr/>
    </dgm:pt>
    <dgm:pt modelId="{DBB9AF9B-3110-44B0-A6D4-394C36420A10}" type="pres">
      <dgm:prSet presAssocID="{6BC7B892-A6E4-4A94-A20A-427AE66E82F5}" presName="rootConnector" presStyleLbl="node1" presStyleIdx="0" presStyleCnt="1"/>
      <dgm:spPr/>
    </dgm:pt>
    <dgm:pt modelId="{4E0A540A-B32C-4F82-9AA0-A0CB4B48BB96}" type="pres">
      <dgm:prSet presAssocID="{6BC7B892-A6E4-4A94-A20A-427AE66E82F5}" presName="childShape" presStyleCnt="0"/>
      <dgm:spPr/>
    </dgm:pt>
  </dgm:ptLst>
  <dgm:cxnLst>
    <dgm:cxn modelId="{EBEEF720-61B8-4EE9-B29A-2E93B841131A}" type="presOf" srcId="{6BC7B892-A6E4-4A94-A20A-427AE66E82F5}" destId="{DBB9AF9B-3110-44B0-A6D4-394C36420A10}" srcOrd="1" destOrd="0" presId="urn:microsoft.com/office/officeart/2005/8/layout/hierarchy3"/>
    <dgm:cxn modelId="{D5FD1A3E-7F1A-40BD-9CCF-7B14F9A82A80}" type="presOf" srcId="{6BC7B892-A6E4-4A94-A20A-427AE66E82F5}" destId="{83CC1E53-D564-49E9-AD98-BFFF4B6C9436}" srcOrd="0" destOrd="0" presId="urn:microsoft.com/office/officeart/2005/8/layout/hierarchy3"/>
    <dgm:cxn modelId="{339C6B60-4788-4C6A-8709-EAA69EDEABCB}" srcId="{D294DB07-C520-42CE-82F3-68ED3712BE02}" destId="{6BC7B892-A6E4-4A94-A20A-427AE66E82F5}" srcOrd="0" destOrd="0" parTransId="{EFFF13A0-559E-45AB-9650-6597B6E0C7AF}" sibTransId="{135146EB-9B2B-458F-BE6C-D932639687CC}"/>
    <dgm:cxn modelId="{EE6DC09F-1D25-4C5F-8538-D68CD3C4C584}" type="presOf" srcId="{D294DB07-C520-42CE-82F3-68ED3712BE02}" destId="{5093ADDE-B812-4459-A24D-58A8BEC828E3}" srcOrd="0" destOrd="0" presId="urn:microsoft.com/office/officeart/2005/8/layout/hierarchy3"/>
    <dgm:cxn modelId="{E1D89952-E854-4ED7-BCFC-D414850C4875}" type="presParOf" srcId="{5093ADDE-B812-4459-A24D-58A8BEC828E3}" destId="{BE090D91-D679-4D9B-AA15-5FE27DC0E20A}" srcOrd="0" destOrd="0" presId="urn:microsoft.com/office/officeart/2005/8/layout/hierarchy3"/>
    <dgm:cxn modelId="{0FFF3B6A-6254-48E6-AA93-52BD22DF7C8F}" type="presParOf" srcId="{BE090D91-D679-4D9B-AA15-5FE27DC0E20A}" destId="{99263B6F-5F6B-47CA-BDBC-0C9AC3B4D734}" srcOrd="0" destOrd="0" presId="urn:microsoft.com/office/officeart/2005/8/layout/hierarchy3"/>
    <dgm:cxn modelId="{7A1404F0-9F0A-42E2-8ED1-C90C3C8DFB08}" type="presParOf" srcId="{99263B6F-5F6B-47CA-BDBC-0C9AC3B4D734}" destId="{83CC1E53-D564-49E9-AD98-BFFF4B6C9436}" srcOrd="0" destOrd="0" presId="urn:microsoft.com/office/officeart/2005/8/layout/hierarchy3"/>
    <dgm:cxn modelId="{B7223B6F-CC20-4F3C-84A1-1541657B7C1D}" type="presParOf" srcId="{99263B6F-5F6B-47CA-BDBC-0C9AC3B4D734}" destId="{DBB9AF9B-3110-44B0-A6D4-394C36420A10}" srcOrd="1" destOrd="0" presId="urn:microsoft.com/office/officeart/2005/8/layout/hierarchy3"/>
    <dgm:cxn modelId="{C786B9A9-5B8C-458E-A24F-FF6ABCAA30BD}" type="presParOf" srcId="{BE090D91-D679-4D9B-AA15-5FE27DC0E20A}" destId="{4E0A540A-B32C-4F82-9AA0-A0CB4B48BB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327E7-D9DA-4C77-A07C-BD955EA483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317B7-29A2-4FCD-A56B-C7651C7E9DF9}">
      <dgm:prSet/>
      <dgm:spPr/>
      <dgm:t>
        <a:bodyPr/>
        <a:lstStyle/>
        <a:p>
          <a:r>
            <a:rPr lang="en-US" dirty="0"/>
            <a:t>Simulation</a:t>
          </a:r>
        </a:p>
      </dgm:t>
    </dgm:pt>
    <dgm:pt modelId="{DF0FEF43-5E9E-4198-8F70-BB1DE4B95320}" type="parTrans" cxnId="{15F70D8B-BF9E-4A7A-B4E3-C137DFE6152C}">
      <dgm:prSet/>
      <dgm:spPr/>
      <dgm:t>
        <a:bodyPr/>
        <a:lstStyle/>
        <a:p>
          <a:endParaRPr lang="en-US"/>
        </a:p>
      </dgm:t>
    </dgm:pt>
    <dgm:pt modelId="{5BECFB33-0127-476F-8C83-3342947194C0}" type="sibTrans" cxnId="{15F70D8B-BF9E-4A7A-B4E3-C137DFE6152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C472184-6941-4222-8EF1-17F19708F235}">
          <dgm:prSet/>
          <dgm:spPr/>
          <dgm:t>
            <a:bodyPr/>
            <a:lstStyle/>
            <a:p>
              <a:r>
                <a:rPr lang="en-US" dirty="0"/>
                <a:t>Data with </a:t>
              </a:r>
              <a14:m>
                <m:oMath xmlns:m="http://schemas.openxmlformats.org/officeDocument/2006/math">
                  <m:sSup>
                    <m:sSupPr>
                      <m:ctrlPr>
                        <a:rPr lang="fr-FR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fr-FR" b="0" i="1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fr-FR" b="0" i="1"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r>
                <a:rPr lang="en-US" dirty="0"/>
                <a:t> contamination</a:t>
              </a:r>
            </a:p>
          </dgm:t>
        </dgm:pt>
      </mc:Choice>
      <mc:Fallback xmlns="">
        <dgm:pt modelId="{BC472184-6941-4222-8EF1-17F19708F235}">
          <dgm:prSet/>
          <dgm:spPr/>
          <dgm:t>
            <a:bodyPr/>
            <a:lstStyle/>
            <a:p>
              <a:r>
                <a:rPr lang="en-US" dirty="0"/>
                <a:t>Data with </a:t>
              </a:r>
              <a:r>
                <a:rPr lang="fr-FR" b="0" i="0"/>
                <a:t>𝜋^0</a:t>
              </a:r>
              <a:r>
                <a:rPr lang="en-US" dirty="0"/>
                <a:t> contamination</a:t>
              </a:r>
            </a:p>
          </dgm:t>
        </dgm:pt>
      </mc:Fallback>
    </mc:AlternateContent>
    <dgm:pt modelId="{4A77A7F0-24B2-469C-9652-64AA46767F47}" type="parTrans" cxnId="{40D5D359-20E0-4B77-B58F-3F825FCE9452}">
      <dgm:prSet/>
      <dgm:spPr/>
      <dgm:t>
        <a:bodyPr/>
        <a:lstStyle/>
        <a:p>
          <a:endParaRPr lang="en-US"/>
        </a:p>
      </dgm:t>
    </dgm:pt>
    <dgm:pt modelId="{821AECF5-5FDB-4762-8F38-DFEE70380008}" type="sibTrans" cxnId="{40D5D359-20E0-4B77-B58F-3F825FCE9452}">
      <dgm:prSet/>
      <dgm:spPr/>
      <dgm:t>
        <a:bodyPr/>
        <a:lstStyle/>
        <a:p>
          <a:endParaRPr lang="en-US"/>
        </a:p>
      </dgm:t>
    </dgm:pt>
    <dgm:pt modelId="{A26906C6-30E9-43E8-A0CC-9409C296655B}" type="pres">
      <dgm:prSet presAssocID="{0EE327E7-D9DA-4C77-A07C-BD955EA48306}" presName="linearFlow" presStyleCnt="0">
        <dgm:presLayoutVars>
          <dgm:dir/>
          <dgm:resizeHandles val="exact"/>
        </dgm:presLayoutVars>
      </dgm:prSet>
      <dgm:spPr/>
    </dgm:pt>
    <dgm:pt modelId="{7CC7A070-B6EB-4DA6-B81B-4DD028095861}" type="pres">
      <dgm:prSet presAssocID="{C84317B7-29A2-4FCD-A56B-C7651C7E9DF9}" presName="composite" presStyleCnt="0"/>
      <dgm:spPr/>
    </dgm:pt>
    <dgm:pt modelId="{EB8034AB-B799-48A4-BB7B-910BC15D38FA}" type="pres">
      <dgm:prSet presAssocID="{C84317B7-29A2-4FCD-A56B-C7651C7E9DF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A7CB2E5B-44F3-4E48-8F77-C2C025FD9557}" type="pres">
      <dgm:prSet presAssocID="{C84317B7-29A2-4FCD-A56B-C7651C7E9DF9}" presName="txShp" presStyleLbl="node1" presStyleIdx="0" presStyleCnt="2" custLinFactNeighborY="-13135">
        <dgm:presLayoutVars>
          <dgm:bulletEnabled val="1"/>
        </dgm:presLayoutVars>
      </dgm:prSet>
      <dgm:spPr/>
    </dgm:pt>
    <dgm:pt modelId="{E44E9D26-C9BE-4486-8195-CDAB30904D21}" type="pres">
      <dgm:prSet presAssocID="{5BECFB33-0127-476F-8C83-3342947194C0}" presName="spacing" presStyleCnt="0"/>
      <dgm:spPr/>
    </dgm:pt>
    <dgm:pt modelId="{A4F6DEFD-3495-4088-9654-CAD348F02C9E}" type="pres">
      <dgm:prSet presAssocID="{BC472184-6941-4222-8EF1-17F19708F235}" presName="composite" presStyleCnt="0"/>
      <dgm:spPr/>
    </dgm:pt>
    <dgm:pt modelId="{7093F244-5958-467F-A434-E254FDD00660}" type="pres">
      <dgm:prSet presAssocID="{BC472184-6941-4222-8EF1-17F19708F235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</dgm:spPr>
    </dgm:pt>
    <dgm:pt modelId="{9D6E3624-375F-4F3D-ADEA-D0B923EA1CE3}" type="pres">
      <dgm:prSet presAssocID="{BC472184-6941-4222-8EF1-17F19708F235}" presName="txShp" presStyleLbl="node1" presStyleIdx="1" presStyleCnt="2">
        <dgm:presLayoutVars>
          <dgm:bulletEnabled val="1"/>
        </dgm:presLayoutVars>
      </dgm:prSet>
      <dgm:spPr/>
    </dgm:pt>
  </dgm:ptLst>
  <dgm:cxnLst>
    <dgm:cxn modelId="{69CB4F23-92AC-4E52-81C9-6AD399FE141D}" type="presOf" srcId="{C84317B7-29A2-4FCD-A56B-C7651C7E9DF9}" destId="{A7CB2E5B-44F3-4E48-8F77-C2C025FD9557}" srcOrd="0" destOrd="0" presId="urn:microsoft.com/office/officeart/2005/8/layout/vList3"/>
    <dgm:cxn modelId="{0C99ED2D-9A42-4DE3-B882-98489AAC2C77}" type="presOf" srcId="{BC472184-6941-4222-8EF1-17F19708F235}" destId="{9D6E3624-375F-4F3D-ADEA-D0B923EA1CE3}" srcOrd="0" destOrd="0" presId="urn:microsoft.com/office/officeart/2005/8/layout/vList3"/>
    <dgm:cxn modelId="{40D5D359-20E0-4B77-B58F-3F825FCE9452}" srcId="{0EE327E7-D9DA-4C77-A07C-BD955EA48306}" destId="{BC472184-6941-4222-8EF1-17F19708F235}" srcOrd="1" destOrd="0" parTransId="{4A77A7F0-24B2-469C-9652-64AA46767F47}" sibTransId="{821AECF5-5FDB-4762-8F38-DFEE70380008}"/>
    <dgm:cxn modelId="{15F70D8B-BF9E-4A7A-B4E3-C137DFE6152C}" srcId="{0EE327E7-D9DA-4C77-A07C-BD955EA48306}" destId="{C84317B7-29A2-4FCD-A56B-C7651C7E9DF9}" srcOrd="0" destOrd="0" parTransId="{DF0FEF43-5E9E-4198-8F70-BB1DE4B95320}" sibTransId="{5BECFB33-0127-476F-8C83-3342947194C0}"/>
    <dgm:cxn modelId="{AF0A6F8C-323E-4176-979D-3320DC972C5D}" type="presOf" srcId="{0EE327E7-D9DA-4C77-A07C-BD955EA48306}" destId="{A26906C6-30E9-43E8-A0CC-9409C296655B}" srcOrd="0" destOrd="0" presId="urn:microsoft.com/office/officeart/2005/8/layout/vList3"/>
    <dgm:cxn modelId="{BB0798BF-C04E-44E0-A4F7-377D8AF4ABB9}" type="presParOf" srcId="{A26906C6-30E9-43E8-A0CC-9409C296655B}" destId="{7CC7A070-B6EB-4DA6-B81B-4DD028095861}" srcOrd="0" destOrd="0" presId="urn:microsoft.com/office/officeart/2005/8/layout/vList3"/>
    <dgm:cxn modelId="{98A8142A-F90F-44E3-AA9F-E3263CC9B29D}" type="presParOf" srcId="{7CC7A070-B6EB-4DA6-B81B-4DD028095861}" destId="{EB8034AB-B799-48A4-BB7B-910BC15D38FA}" srcOrd="0" destOrd="0" presId="urn:microsoft.com/office/officeart/2005/8/layout/vList3"/>
    <dgm:cxn modelId="{79C11092-AAA2-4946-9F56-EDDB37F3DF35}" type="presParOf" srcId="{7CC7A070-B6EB-4DA6-B81B-4DD028095861}" destId="{A7CB2E5B-44F3-4E48-8F77-C2C025FD9557}" srcOrd="1" destOrd="0" presId="urn:microsoft.com/office/officeart/2005/8/layout/vList3"/>
    <dgm:cxn modelId="{C0916FC1-4146-4258-9282-9343485D564F}" type="presParOf" srcId="{A26906C6-30E9-43E8-A0CC-9409C296655B}" destId="{E44E9D26-C9BE-4486-8195-CDAB30904D21}" srcOrd="1" destOrd="0" presId="urn:microsoft.com/office/officeart/2005/8/layout/vList3"/>
    <dgm:cxn modelId="{0AE61A03-D045-4211-92B8-11B79360BB31}" type="presParOf" srcId="{A26906C6-30E9-43E8-A0CC-9409C296655B}" destId="{A4F6DEFD-3495-4088-9654-CAD348F02C9E}" srcOrd="2" destOrd="0" presId="urn:microsoft.com/office/officeart/2005/8/layout/vList3"/>
    <dgm:cxn modelId="{6CFE19BD-5800-4E6D-ABA2-1881388591A0}" type="presParOf" srcId="{A4F6DEFD-3495-4088-9654-CAD348F02C9E}" destId="{7093F244-5958-467F-A434-E254FDD00660}" srcOrd="0" destOrd="0" presId="urn:microsoft.com/office/officeart/2005/8/layout/vList3"/>
    <dgm:cxn modelId="{3E4D650C-D804-44A4-8416-F103C1C29F56}" type="presParOf" srcId="{A4F6DEFD-3495-4088-9654-CAD348F02C9E}" destId="{9D6E3624-375F-4F3D-ADEA-D0B923EA1C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8B7083-27F8-4B51-ADFB-6BECF4951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31A5E-B09B-463B-AAD9-8E58A4C4FD1C}">
      <dgm:prSet/>
      <dgm:spPr/>
      <dgm:t>
        <a:bodyPr/>
        <a:lstStyle/>
        <a:p>
          <a:pPr algn="ctr"/>
          <a:r>
            <a:rPr lang="en-US" b="1" dirty="0"/>
            <a:t>Under internal review</a:t>
          </a:r>
          <a:endParaRPr lang="en-US" dirty="0"/>
        </a:p>
      </dgm:t>
    </dgm:pt>
    <dgm:pt modelId="{E6EBD952-F5D2-4AEE-A712-E51C6F1022D5}" type="parTrans" cxnId="{A0925A27-64A8-47D5-B3DA-24DF3F0F03C8}">
      <dgm:prSet/>
      <dgm:spPr/>
      <dgm:t>
        <a:bodyPr/>
        <a:lstStyle/>
        <a:p>
          <a:endParaRPr lang="en-US"/>
        </a:p>
      </dgm:t>
    </dgm:pt>
    <dgm:pt modelId="{C8B5B40A-5569-42C7-8081-C2A6B204A2A4}" type="sibTrans" cxnId="{A0925A27-64A8-47D5-B3DA-24DF3F0F03C8}">
      <dgm:prSet/>
      <dgm:spPr/>
      <dgm:t>
        <a:bodyPr/>
        <a:lstStyle/>
        <a:p>
          <a:endParaRPr lang="en-US"/>
        </a:p>
      </dgm:t>
    </dgm:pt>
    <dgm:pt modelId="{E72FE7C5-7867-4B84-80E9-A1C8CBD27BEC}" type="pres">
      <dgm:prSet presAssocID="{168B7083-27F8-4B51-ADFB-6BECF495171D}" presName="linear" presStyleCnt="0">
        <dgm:presLayoutVars>
          <dgm:animLvl val="lvl"/>
          <dgm:resizeHandles val="exact"/>
        </dgm:presLayoutVars>
      </dgm:prSet>
      <dgm:spPr/>
    </dgm:pt>
    <dgm:pt modelId="{B67019A0-F21D-463E-A847-6044FF530BFD}" type="pres">
      <dgm:prSet presAssocID="{C6631A5E-B09B-463B-AAD9-8E58A4C4F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925A27-64A8-47D5-B3DA-24DF3F0F03C8}" srcId="{168B7083-27F8-4B51-ADFB-6BECF495171D}" destId="{C6631A5E-B09B-463B-AAD9-8E58A4C4FD1C}" srcOrd="0" destOrd="0" parTransId="{E6EBD952-F5D2-4AEE-A712-E51C6F1022D5}" sibTransId="{C8B5B40A-5569-42C7-8081-C2A6B204A2A4}"/>
    <dgm:cxn modelId="{7D0C5475-88AB-412C-8DE0-0D4A021CAAC6}" type="presOf" srcId="{C6631A5E-B09B-463B-AAD9-8E58A4C4FD1C}" destId="{B67019A0-F21D-463E-A847-6044FF530BFD}" srcOrd="0" destOrd="0" presId="urn:microsoft.com/office/officeart/2005/8/layout/vList2"/>
    <dgm:cxn modelId="{50D47FDD-FAEF-477B-A439-E7CCB80DC48D}" type="presOf" srcId="{168B7083-27F8-4B51-ADFB-6BECF495171D}" destId="{E72FE7C5-7867-4B84-80E9-A1C8CBD27BEC}" srcOrd="0" destOrd="0" presId="urn:microsoft.com/office/officeart/2005/8/layout/vList2"/>
    <dgm:cxn modelId="{07A5BB57-41F3-42FA-94B8-F851F687A418}" type="presParOf" srcId="{E72FE7C5-7867-4B84-80E9-A1C8CBD27BEC}" destId="{B67019A0-F21D-463E-A847-6044FF530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1E53-D564-49E9-AD98-BFFF4B6C9436}">
      <dsp:nvSpPr>
        <dsp:cNvPr id="0" name=""/>
        <dsp:cNvSpPr/>
      </dsp:nvSpPr>
      <dsp:spPr>
        <a:xfrm>
          <a:off x="59375" y="32"/>
          <a:ext cx="492313" cy="24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nDVCS</a:t>
          </a:r>
          <a:endParaRPr lang="en-US" sz="1200" kern="1200" dirty="0"/>
        </a:p>
      </dsp:txBody>
      <dsp:txXfrm>
        <a:off x="66585" y="7242"/>
        <a:ext cx="477893" cy="231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1E53-D564-49E9-AD98-BFFF4B6C9436}">
      <dsp:nvSpPr>
        <dsp:cNvPr id="0" name=""/>
        <dsp:cNvSpPr/>
      </dsp:nvSpPr>
      <dsp:spPr>
        <a:xfrm>
          <a:off x="59375" y="32"/>
          <a:ext cx="492313" cy="24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pDVCS</a:t>
          </a:r>
          <a:endParaRPr lang="en-US" sz="1200" kern="1200" dirty="0"/>
        </a:p>
      </dsp:txBody>
      <dsp:txXfrm>
        <a:off x="66585" y="7242"/>
        <a:ext cx="477893" cy="2317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B2E5B-44F3-4E48-8F77-C2C025FD9557}">
      <dsp:nvSpPr>
        <dsp:cNvPr id="0" name=""/>
        <dsp:cNvSpPr/>
      </dsp:nvSpPr>
      <dsp:spPr>
        <a:xfrm rot="10800000">
          <a:off x="437309" y="0"/>
          <a:ext cx="1397682" cy="341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Simulation</a:t>
          </a:r>
        </a:p>
      </dsp:txBody>
      <dsp:txXfrm rot="10800000">
        <a:off x="522570" y="0"/>
        <a:ext cx="1312421" cy="341046"/>
      </dsp:txXfrm>
    </dsp:sp>
    <dsp:sp modelId="{EB8034AB-B799-48A4-BB7B-910BC15D38FA}">
      <dsp:nvSpPr>
        <dsp:cNvPr id="0" name=""/>
        <dsp:cNvSpPr/>
      </dsp:nvSpPr>
      <dsp:spPr>
        <a:xfrm>
          <a:off x="266786" y="79"/>
          <a:ext cx="341046" cy="3410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E3624-375F-4F3D-ADEA-D0B923EA1CE3}">
      <dsp:nvSpPr>
        <dsp:cNvPr id="0" name=""/>
        <dsp:cNvSpPr/>
      </dsp:nvSpPr>
      <dsp:spPr>
        <a:xfrm rot="10800000">
          <a:off x="437309" y="435124"/>
          <a:ext cx="1397682" cy="341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Data with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fr-FR" sz="9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fr-FR" sz="900" b="0" i="1" kern="120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fr-FR" sz="900" b="0" i="1" kern="1200"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r>
            <a:rPr lang="en-US" sz="900" kern="1200" dirty="0"/>
            <a:t> contamination</a:t>
          </a:r>
        </a:p>
      </dsp:txBody>
      <dsp:txXfrm rot="10800000">
        <a:off x="522570" y="435124"/>
        <a:ext cx="1312421" cy="341046"/>
      </dsp:txXfrm>
    </dsp:sp>
    <dsp:sp modelId="{7093F244-5958-467F-A434-E254FDD00660}">
      <dsp:nvSpPr>
        <dsp:cNvPr id="0" name=""/>
        <dsp:cNvSpPr/>
      </dsp:nvSpPr>
      <dsp:spPr>
        <a:xfrm>
          <a:off x="266786" y="435124"/>
          <a:ext cx="341046" cy="3410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19A0-F21D-463E-A847-6044FF530BFD}">
      <dsp:nvSpPr>
        <dsp:cNvPr id="0" name=""/>
        <dsp:cNvSpPr/>
      </dsp:nvSpPr>
      <dsp:spPr>
        <a:xfrm>
          <a:off x="0" y="3185"/>
          <a:ext cx="1371303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Under internal review</a:t>
          </a:r>
          <a:endParaRPr lang="en-US" sz="1000" kern="1200" dirty="0"/>
        </a:p>
      </dsp:txBody>
      <dsp:txXfrm>
        <a:off x="11709" y="14894"/>
        <a:ext cx="1347885" cy="21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94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6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Transversity</a:t>
            </a:r>
            <a:r>
              <a:rPr lang="fr-FR" dirty="0"/>
              <a:t> 2022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APCTP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36.png"/><Relationship Id="rId10" Type="http://schemas.microsoft.com/office/2007/relationships/diagramDrawing" Target="../diagrams/drawing5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26" Type="http://schemas.openxmlformats.org/officeDocument/2006/relationships/diagramLayout" Target="../diagrams/layout8.xml"/><Relationship Id="rId3" Type="http://schemas.openxmlformats.org/officeDocument/2006/relationships/image" Target="../media/image38.png"/><Relationship Id="rId34" Type="http://schemas.microsoft.com/office/2007/relationships/diagramDrawing" Target="../diagrams/drawing9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openxmlformats.org/officeDocument/2006/relationships/diagramData" Target="../diagrams/data11.xml"/><Relationship Id="rId33" Type="http://schemas.openxmlformats.org/officeDocument/2006/relationships/diagramColors" Target="../diagrams/colors9.xml"/><Relationship Id="rId2" Type="http://schemas.openxmlformats.org/officeDocument/2006/relationships/image" Target="../media/image37.png"/><Relationship Id="rId16" Type="http://schemas.openxmlformats.org/officeDocument/2006/relationships/diagramLayout" Target="../diagrams/layout8.xml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32" Type="http://schemas.openxmlformats.org/officeDocument/2006/relationships/diagramQuickStyle" Target="../diagrams/quickStyle9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8" Type="http://schemas.openxmlformats.org/officeDocument/2006/relationships/diagramColors" Target="../diagrams/colors8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31" Type="http://schemas.openxmlformats.org/officeDocument/2006/relationships/diagramLayout" Target="../diagrams/layout9.xml"/><Relationship Id="rId4" Type="http://schemas.openxmlformats.org/officeDocument/2006/relationships/image" Target="../media/image39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7" Type="http://schemas.openxmlformats.org/officeDocument/2006/relationships/diagramQuickStyle" Target="../diagrams/quickStyle8.xml"/><Relationship Id="rId30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2.xml"/><Relationship Id="rId4" Type="http://schemas.openxmlformats.org/officeDocument/2006/relationships/image" Target="../media/image46.pn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diagramLayout" Target="../diagrams/layout12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diagramData" Target="../diagrams/data13.xml"/><Relationship Id="rId2" Type="http://schemas.openxmlformats.org/officeDocument/2006/relationships/slideLayout" Target="../slideLayouts/slideLayout4.xml"/><Relationship Id="rId16" Type="http://schemas.microsoft.com/office/2007/relationships/diagramDrawing" Target="../diagrams/drawin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3.bin"/><Relationship Id="rId15" Type="http://schemas.openxmlformats.org/officeDocument/2006/relationships/diagramColors" Target="../diagrams/colors12.xml"/><Relationship Id="rId10" Type="http://schemas.openxmlformats.org/officeDocument/2006/relationships/image" Target="../media/image51.png"/><Relationship Id="rId4" Type="http://schemas.openxmlformats.org/officeDocument/2006/relationships/image" Target="../media/image47.emf"/><Relationship Id="rId9" Type="http://schemas.openxmlformats.org/officeDocument/2006/relationships/image" Target="../media/image50.png"/><Relationship Id="rId1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5.xml"/><Relationship Id="rId11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microsoft.com/office/2007/relationships/diagramDrawing" Target="../diagrams/drawing14.xml"/><Relationship Id="rId4" Type="http://schemas.openxmlformats.org/officeDocument/2006/relationships/image" Target="../media/image52.png"/><Relationship Id="rId9" Type="http://schemas.openxmlformats.org/officeDocument/2006/relationships/diagramColors" Target="../diagrams/colors14.xml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3.png"/><Relationship Id="rId18" Type="http://schemas.openxmlformats.org/officeDocument/2006/relationships/diagramQuickStyle" Target="../diagrams/quickStyle15.xml"/><Relationship Id="rId12" Type="http://schemas.openxmlformats.org/officeDocument/2006/relationships/image" Target="../media/image620.png"/><Relationship Id="rId17" Type="http://schemas.openxmlformats.org/officeDocument/2006/relationships/diagramLayout" Target="../diagrams/layout15.xml"/><Relationship Id="rId2" Type="http://schemas.openxmlformats.org/officeDocument/2006/relationships/image" Target="../media/image62.png"/><Relationship Id="rId16" Type="http://schemas.openxmlformats.org/officeDocument/2006/relationships/diagramData" Target="../diagrams/data16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610.png"/><Relationship Id="rId15" Type="http://schemas.openxmlformats.org/officeDocument/2006/relationships/image" Target="../media/image65.png"/><Relationship Id="rId10" Type="http://schemas.openxmlformats.org/officeDocument/2006/relationships/image" Target="../media/image600.png"/><Relationship Id="rId19" Type="http://schemas.openxmlformats.org/officeDocument/2006/relationships/diagramColors" Target="../diagrams/colors15.xml"/><Relationship Id="rId9" Type="http://schemas.openxmlformats.org/officeDocument/2006/relationships/image" Target="../media/image840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6E10A7B5-F47E-4424-A9EB-0D53C8AD6B6D}"/>
              </a:ext>
            </a:extLst>
          </p:cNvPr>
          <p:cNvSpPr txBox="1">
            <a:spLocks/>
          </p:cNvSpPr>
          <p:nvPr/>
        </p:nvSpPr>
        <p:spPr>
          <a:xfrm>
            <a:off x="3595188" y="3182018"/>
            <a:ext cx="3582397" cy="368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800" u="sng" dirty="0">
                <a:solidFill>
                  <a:srgbClr val="002060"/>
                </a:solidFill>
              </a:rPr>
              <a:t>Adam HOBART</a:t>
            </a:r>
            <a:r>
              <a:rPr lang="fr-FR" sz="1800" dirty="0">
                <a:solidFill>
                  <a:srgbClr val="002060"/>
                </a:solidFill>
              </a:rPr>
              <a:t>, Silvia </a:t>
            </a:r>
            <a:r>
              <a:rPr lang="fr-FR" sz="1800" dirty="0" err="1">
                <a:solidFill>
                  <a:srgbClr val="002060"/>
                </a:solidFill>
              </a:rPr>
              <a:t>Niccolai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50D0F1-FDE0-4A04-AEB8-6A389F3EC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4" y="4650879"/>
            <a:ext cx="1828781" cy="1294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4C6B0E-96ED-41CA-B2ED-044C0775A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755" y="195012"/>
            <a:ext cx="1659004" cy="1033172"/>
          </a:xfrm>
          <a:prstGeom prst="rect">
            <a:avLst/>
          </a:prstGeom>
        </p:spPr>
      </p:pic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8A7B852-D964-4D25-A30C-0F9DA73A2F3F}"/>
              </a:ext>
            </a:extLst>
          </p:cNvPr>
          <p:cNvSpPr txBox="1">
            <a:spLocks/>
          </p:cNvSpPr>
          <p:nvPr/>
        </p:nvSpPr>
        <p:spPr>
          <a:xfrm>
            <a:off x="2717970" y="3893840"/>
            <a:ext cx="5352698" cy="494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/>
              <a:t>International workshop on CLAS12 physics and future perspectives at </a:t>
            </a:r>
            <a:r>
              <a:rPr lang="en-US" dirty="0" err="1"/>
              <a:t>Jlab</a:t>
            </a:r>
            <a:endParaRPr lang="en-US" dirty="0"/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21-24 March 2023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F22CC4-2F2D-4560-AEBE-48F064CD1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913" y="4613920"/>
            <a:ext cx="2258568" cy="1019556"/>
          </a:xfrm>
          <a:prstGeom prst="rect">
            <a:avLst/>
          </a:prstGeo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A29868D3-68D5-44B1-A1AA-A95053AA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4" y="1648174"/>
            <a:ext cx="929005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Beam spin asymmetries for DVCS on proton and neutron from a deuterium target</a:t>
            </a:r>
            <a:endParaRPr lang="en-US" sz="1600" baseline="30000" dirty="0">
              <a:cs typeface="Calibri Light" panose="020F03020202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920F408-BA86-4568-9524-4920D27FA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957" y="4783171"/>
            <a:ext cx="1072035" cy="10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1E20A-BD81-46FD-818D-8CD488B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7" cy="432048"/>
          </a:xfrm>
        </p:spPr>
        <p:txBody>
          <a:bodyPr>
            <a:normAutofit/>
          </a:bodyPr>
          <a:lstStyle/>
          <a:p>
            <a:r>
              <a:rPr lang="en-US" dirty="0"/>
              <a:t>Improving the neutron selection with ML techniques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33595A-0E0F-4239-9D4E-58AE4C4F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305AFA-61DC-4749-846D-0576FFA8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648DCF-116B-4AC0-9C1C-6CF15412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91E6A8-FF0B-44D9-8C62-421F39EB3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386" y="1346100"/>
            <a:ext cx="3209272" cy="2736303"/>
          </a:xfrm>
        </p:spPr>
        <p:txBody>
          <a:bodyPr/>
          <a:lstStyle/>
          <a:p>
            <a:r>
              <a:rPr lang="en-US" dirty="0"/>
              <a:t>Advantages of the tool:</a:t>
            </a:r>
          </a:p>
          <a:p>
            <a:r>
              <a:rPr lang="en-US" dirty="0"/>
              <a:t>Directly trained on data</a:t>
            </a:r>
          </a:p>
          <a:p>
            <a:r>
              <a:rPr lang="en-US" dirty="0"/>
              <a:t>Better optimization of signal to background ratio</a:t>
            </a:r>
          </a:p>
          <a:p>
            <a:r>
              <a:rPr lang="en-US" dirty="0"/>
              <a:t>Few percent irreducible contamination is to be taken as a systematic on the BSA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F442C8-88A6-4E20-9991-34C115B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33" y="761566"/>
            <a:ext cx="3394431" cy="252028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C1BA22-F6AD-4C4C-9EF4-F0E9500A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51" y="761566"/>
            <a:ext cx="3430969" cy="25202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A05B219-B52B-49DD-B9DF-ABE2950EF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347" y="3361568"/>
            <a:ext cx="3847511" cy="22735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6A7C11-4359-4EAC-9283-DE389292E526}"/>
              </a:ext>
            </a:extLst>
          </p:cNvPr>
          <p:cNvSpPr/>
          <p:nvPr/>
        </p:nvSpPr>
        <p:spPr>
          <a:xfrm>
            <a:off x="5427876" y="4253880"/>
            <a:ext cx="89461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nDVCS</a:t>
            </a:r>
            <a:r>
              <a:rPr lang="en-US" sz="1200" dirty="0"/>
              <a:t> data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6F07973-DD73-4C0B-9919-33E175C68B77}"/>
              </a:ext>
            </a:extLst>
          </p:cNvPr>
          <p:cNvSpPr/>
          <p:nvPr/>
        </p:nvSpPr>
        <p:spPr>
          <a:xfrm>
            <a:off x="5746427" y="3361568"/>
            <a:ext cx="1584176" cy="1252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042467-50F3-4EBB-A589-F0AA96204A85}"/>
              </a:ext>
            </a:extLst>
          </p:cNvPr>
          <p:cNvSpPr txBox="1"/>
          <p:nvPr/>
        </p:nvSpPr>
        <p:spPr>
          <a:xfrm>
            <a:off x="1244267" y="4405611"/>
            <a:ext cx="233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Tool isolates contamination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1BC2F3E-17B5-4D5F-BC18-B9216FACE184}"/>
              </a:ext>
            </a:extLst>
          </p:cNvPr>
          <p:cNvCxnSpPr>
            <a:stCxn id="19" idx="2"/>
            <a:endCxn id="20" idx="3"/>
          </p:cNvCxnSpPr>
          <p:nvPr/>
        </p:nvCxnSpPr>
        <p:spPr>
          <a:xfrm flipH="1">
            <a:off x="3577919" y="3987744"/>
            <a:ext cx="2168508" cy="57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E5780CF-663B-4FE5-952C-992A8666E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122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3E9927-EABD-4192-94CF-50E747B2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2DFE6A-0E47-49CA-908F-F66F40E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172069-4573-4404-82CF-9F18E372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4A0E2AA1-3D1A-42E3-A989-2B03E9975B5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Estimate residual proton contamination through fit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ΔΦ</m:t>
                    </m:r>
                  </m:oMath>
                </a14:m>
                <a:r>
                  <a:rPr lang="en-US" dirty="0"/>
                  <a:t> on the </a:t>
                </a:r>
                <a:r>
                  <a:rPr lang="en-US" dirty="0" err="1"/>
                  <a:t>nDVCS</a:t>
                </a:r>
                <a:r>
                  <a:rPr lang="en-US" dirty="0"/>
                  <a:t> signal sample before and after BDT cut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residual contamination amounts to 0.8% absolute systematic error on the BSA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4A0E2AA1-3D1A-42E3-A989-2B03E9975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532" t="-1436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>
            <a:extLst>
              <a:ext uri="{FF2B5EF4-FFF2-40B4-BE49-F238E27FC236}">
                <a16:creationId xmlns:a16="http://schemas.microsoft.com/office/drawing/2014/main" id="{2216BE84-AB08-487E-BBD2-E9E854C2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7" cy="432048"/>
          </a:xfrm>
        </p:spPr>
        <p:txBody>
          <a:bodyPr>
            <a:normAutofit/>
          </a:bodyPr>
          <a:lstStyle/>
          <a:p>
            <a:r>
              <a:rPr lang="en-US" dirty="0"/>
              <a:t>Improving the neutron selection with ML techniques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5040A3-14D2-4B5B-9265-895F0625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3" y="1918866"/>
            <a:ext cx="3792616" cy="27670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125029-061B-4DF0-B91F-31FAA8C1F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961" y="1918866"/>
            <a:ext cx="3792616" cy="276669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776C0A-1302-47FC-A6DB-69DDD7A04536}"/>
              </a:ext>
            </a:extLst>
          </p:cNvPr>
          <p:cNvSpPr txBox="1"/>
          <p:nvPr/>
        </p:nvSpPr>
        <p:spPr>
          <a:xfrm>
            <a:off x="777875" y="171822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Before BDT cut: 31% contamination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4F3E25-0297-4569-908C-FA922FAB2A09}"/>
              </a:ext>
            </a:extLst>
          </p:cNvPr>
          <p:cNvSpPr txBox="1"/>
          <p:nvPr/>
        </p:nvSpPr>
        <p:spPr>
          <a:xfrm>
            <a:off x="7258595" y="171822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after BDT cut: 4.5% contamination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92EF69-E11E-4298-8FB7-ACC0E1D190A4}"/>
              </a:ext>
            </a:extLst>
          </p:cNvPr>
          <p:cNvSpPr txBox="1"/>
          <p:nvPr/>
        </p:nvSpPr>
        <p:spPr>
          <a:xfrm>
            <a:off x="4162250" y="2453680"/>
            <a:ext cx="242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Shapes are estimated from fits to the signal and background samples used for training: double sided Crystal-Ball function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16E499-35DA-475F-B25F-A8632543200D}"/>
              </a:ext>
            </a:extLst>
          </p:cNvPr>
          <p:cNvSpPr txBox="1"/>
          <p:nvPr/>
        </p:nvSpPr>
        <p:spPr>
          <a:xfrm>
            <a:off x="633859" y="20191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True neutrons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Fake neutrons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B84C50-1C65-47F2-B5BD-E7FF79780067}"/>
              </a:ext>
            </a:extLst>
          </p:cNvPr>
          <p:cNvSpPr txBox="1"/>
          <p:nvPr/>
        </p:nvSpPr>
        <p:spPr>
          <a:xfrm>
            <a:off x="7186587" y="2038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True neutrons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Fake neutrons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98C4C97B-A203-43F7-A65B-803686CDC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7679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D0587-CC26-410F-84EE-CEA0CEC9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5904655" cy="432048"/>
          </a:xfrm>
        </p:spPr>
        <p:txBody>
          <a:bodyPr>
            <a:normAutofit/>
          </a:bodyPr>
          <a:lstStyle/>
          <a:p>
            <a:r>
              <a:rPr lang="fr-FR" dirty="0"/>
              <a:t>CLAS12: DVCS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C930E-8D74-483B-8C4F-327474A3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59648E-5327-4E6D-99B7-F33743D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1313D-8A1D-448C-A9A2-EEC483A3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0" name="Espace réservé du contenu 7">
            <a:extLst>
              <a:ext uri="{FF2B5EF4-FFF2-40B4-BE49-F238E27FC236}">
                <a16:creationId xmlns:a16="http://schemas.microsoft.com/office/drawing/2014/main" id="{50188615-5CA1-4B40-91F1-19C939000063}"/>
              </a:ext>
            </a:extLst>
          </p:cNvPr>
          <p:cNvSpPr txBox="1">
            <a:spLocks/>
          </p:cNvSpPr>
          <p:nvPr/>
        </p:nvSpPr>
        <p:spPr>
          <a:xfrm>
            <a:off x="525239" y="798290"/>
            <a:ext cx="9722295" cy="4464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7">
                <a:extLst>
                  <a:ext uri="{FF2B5EF4-FFF2-40B4-BE49-F238E27FC236}">
                    <a16:creationId xmlns:a16="http://schemas.microsoft.com/office/drawing/2014/main" id="{51E8F0D9-77F8-449A-ABA5-6795E6D84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1" y="725488"/>
                <a:ext cx="6004655" cy="4918118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fr-FR" sz="1600" dirty="0"/>
                  <a:t>The </a:t>
                </a:r>
                <a:r>
                  <a:rPr lang="fr-FR" sz="1600" dirty="0" err="1"/>
                  <a:t>nDVCS</a:t>
                </a:r>
                <a:r>
                  <a:rPr lang="fr-FR" sz="1600" dirty="0"/>
                  <a:t> (</a:t>
                </a:r>
                <a:r>
                  <a:rPr lang="fr-FR" sz="1600" dirty="0" err="1"/>
                  <a:t>pDVCS</a:t>
                </a:r>
                <a:r>
                  <a:rPr lang="fr-FR" sz="1600" dirty="0"/>
                  <a:t>) final state </a:t>
                </a:r>
                <a:r>
                  <a:rPr lang="fr-FR" sz="1600" dirty="0" err="1"/>
                  <a:t>is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selected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following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exclusivity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criteria</a:t>
                </a:r>
                <a:r>
                  <a:rPr lang="fr-FR" sz="1600" dirty="0"/>
                  <a:t>: (</a:t>
                </a:r>
                <a:r>
                  <a:rPr lang="fr-FR" sz="1600" dirty="0" err="1"/>
                  <a:t>N:nucleon</a:t>
                </a:r>
                <a:r>
                  <a:rPr lang="fr-FR" sz="1600" dirty="0"/>
                  <a:t>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fr-FR" sz="1600" dirty="0" err="1"/>
                  <a:t>Missing</a:t>
                </a:r>
                <a:r>
                  <a:rPr lang="fr-FR" sz="1600" dirty="0"/>
                  <a:t> mass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fr-FR" sz="1600" dirty="0"/>
                  <a:t>e d  → e N </a:t>
                </a:r>
                <a:r>
                  <a:rPr lang="el-GR" sz="1600" dirty="0"/>
                  <a:t>γ  </a:t>
                </a:r>
                <a:r>
                  <a:rPr lang="fr-FR" sz="1600" dirty="0"/>
                  <a:t>X 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fr-FR" sz="1600" dirty="0"/>
                  <a:t>e N → e N </a:t>
                </a:r>
                <a:r>
                  <a:rPr lang="el-GR" sz="1600" dirty="0"/>
                  <a:t>γ </a:t>
                </a:r>
                <a:r>
                  <a:rPr lang="fr-FR" sz="1600" dirty="0"/>
                  <a:t> X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fr-FR" sz="1600" dirty="0"/>
                  <a:t>e N → e N X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fr-FR" sz="1600" dirty="0" err="1"/>
                  <a:t>Missing</a:t>
                </a:r>
                <a:r>
                  <a:rPr lang="fr-FR" sz="1600" dirty="0"/>
                  <a:t> </a:t>
                </a:r>
                <a:r>
                  <a:rPr lang="fr-FR" sz="1600" dirty="0" err="1"/>
                  <a:t>momentum</a:t>
                </a:r>
                <a:endParaRPr lang="fr-FR" sz="1600" dirty="0"/>
              </a:p>
              <a:p>
                <a:pPr lvl="2">
                  <a:lnSpc>
                    <a:spcPct val="110000"/>
                  </a:lnSpc>
                </a:pPr>
                <a:r>
                  <a:rPr lang="fr-FR" sz="1600" dirty="0"/>
                  <a:t>e d → e N </a:t>
                </a:r>
                <a:r>
                  <a:rPr lang="el-GR" sz="1600" dirty="0"/>
                  <a:t>γ </a:t>
                </a:r>
                <a:r>
                  <a:rPr lang="fr-FR" sz="1600" dirty="0"/>
                  <a:t>X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l-GR" sz="1600" dirty="0"/>
                  <a:t>ΔΦ, Δ</a:t>
                </a:r>
                <a:r>
                  <a:rPr lang="fr-FR" sz="1600" dirty="0"/>
                  <a:t>t, </a:t>
                </a:r>
                <a:r>
                  <a:rPr lang="el-GR" sz="1600" dirty="0"/>
                  <a:t>θ</a:t>
                </a:r>
                <a:r>
                  <a:rPr lang="fr-FR" sz="1600" dirty="0"/>
                  <a:t>(</a:t>
                </a:r>
                <a:r>
                  <a:rPr lang="el-GR" sz="1600" dirty="0"/>
                  <a:t>γ</a:t>
                </a:r>
                <a:r>
                  <a:rPr lang="fr-FR" sz="1600" dirty="0"/>
                  <a:t>,X)</a:t>
                </a:r>
                <a:r>
                  <a:rPr lang="el-GR" sz="1600" dirty="0"/>
                  <a:t>  </a:t>
                </a:r>
                <a:endParaRPr lang="fr-FR" sz="1600" dirty="0"/>
              </a:p>
              <a:p>
                <a:pPr lvl="2">
                  <a:lnSpc>
                    <a:spcPct val="110000"/>
                  </a:lnSpc>
                </a:pPr>
                <a:r>
                  <a:rPr lang="en-US" sz="1600" dirty="0"/>
                  <a:t>Difference between two ways of calculating Φ and t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1600" dirty="0"/>
                  <a:t>Cone angle between measured and reconstructed photon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/>
                  <a:t>Exclusivity selection is optimized with a 4-D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-like distribution including </a:t>
                </a:r>
                <a:r>
                  <a:rPr lang="el-GR" sz="1600" dirty="0"/>
                  <a:t>ΔΦ, Δ</a:t>
                </a:r>
                <a:r>
                  <a:rPr lang="fr-FR" sz="1600" dirty="0"/>
                  <a:t>t, </a:t>
                </a:r>
                <a:r>
                  <a:rPr lang="el-GR" sz="1600" dirty="0"/>
                  <a:t>θ</a:t>
                </a:r>
                <a:r>
                  <a:rPr lang="fr-FR" sz="1600" dirty="0"/>
                  <a:t>(</a:t>
                </a:r>
                <a:r>
                  <a:rPr lang="el-GR" sz="1600" dirty="0"/>
                  <a:t>γ</a:t>
                </a:r>
                <a:r>
                  <a:rPr lang="fr-FR" sz="1600" dirty="0"/>
                  <a:t>,X)</a:t>
                </a:r>
                <a:r>
                  <a:rPr lang="el-GR" sz="1600" dirty="0"/>
                  <a:t>  </a:t>
                </a:r>
                <a:r>
                  <a:rPr lang="en-US" sz="1600" dirty="0"/>
                  <a:t>and missing mass </a:t>
                </a:r>
                <a:r>
                  <a:rPr lang="fr-FR" sz="1600" dirty="0"/>
                  <a:t>e N → e N X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fr-FR" sz="1200" dirty="0"/>
                  <a:t>This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same</a:t>
                </a:r>
                <a:r>
                  <a:rPr lang="fr-FR" sz="1200" dirty="0"/>
                  <a:t> variable </a:t>
                </a:r>
                <a:r>
                  <a:rPr lang="fr-FR" sz="1200" dirty="0" err="1"/>
                  <a:t>used</a:t>
                </a:r>
                <a:r>
                  <a:rPr lang="fr-FR" sz="1200" dirty="0"/>
                  <a:t> to select best candidate</a:t>
                </a:r>
              </a:p>
            </p:txBody>
          </p:sp>
        </mc:Choice>
        <mc:Fallback xmlns="">
          <p:sp>
            <p:nvSpPr>
              <p:cNvPr id="18" name="Espace réservé du contenu 7">
                <a:extLst>
                  <a:ext uri="{FF2B5EF4-FFF2-40B4-BE49-F238E27FC236}">
                    <a16:creationId xmlns:a16="http://schemas.microsoft.com/office/drawing/2014/main" id="{51E8F0D9-77F8-449A-ABA5-6795E6D84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" y="725488"/>
                <a:ext cx="6004655" cy="4918118"/>
              </a:xfrm>
              <a:prstGeom prst="rect">
                <a:avLst/>
              </a:prstGeom>
              <a:blipFill>
                <a:blip r:embed="rId2"/>
                <a:stretch>
                  <a:fillRect l="-406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C5775BEE-0BB9-4408-B6AB-30B4F80F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35" y="698854"/>
            <a:ext cx="2419947" cy="23670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3F60EB-7794-4428-B453-FDED45688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35" y="3183309"/>
            <a:ext cx="2422524" cy="2357923"/>
          </a:xfrm>
          <a:prstGeom prst="rect">
            <a:avLst/>
          </a:prstGeom>
        </p:spPr>
      </p:pic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EFD5C2E-2919-49DA-866A-17C447F202D3}"/>
              </a:ext>
            </a:extLst>
          </p:cNvPr>
          <p:cNvGraphicFramePr/>
          <p:nvPr/>
        </p:nvGraphicFramePr>
        <p:xfrm>
          <a:off x="7546627" y="1373560"/>
          <a:ext cx="611065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485B5B93-67E2-40F3-99FF-C308ED7AB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204198"/>
              </p:ext>
            </p:extLst>
          </p:nvPr>
        </p:nvGraphicFramePr>
        <p:xfrm>
          <a:off x="7546627" y="3779792"/>
          <a:ext cx="611065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me 11">
                <a:extLst>
                  <a:ext uri="{FF2B5EF4-FFF2-40B4-BE49-F238E27FC236}">
                    <a16:creationId xmlns:a16="http://schemas.microsoft.com/office/drawing/2014/main" id="{D49CFE48-2ADF-4378-8CA8-1198F21F17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06243682"/>
                  </p:ext>
                </p:extLst>
              </p:nvPr>
            </p:nvGraphicFramePr>
            <p:xfrm>
              <a:off x="8659839" y="869504"/>
              <a:ext cx="2101778" cy="7762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Choice>
        <mc:Fallback xmlns="">
          <p:graphicFrame>
            <p:nvGraphicFramePr>
              <p:cNvPr id="12" name="Diagramme 11">
                <a:extLst>
                  <a:ext uri="{FF2B5EF4-FFF2-40B4-BE49-F238E27FC236}">
                    <a16:creationId xmlns:a16="http://schemas.microsoft.com/office/drawing/2014/main" id="{D49CFE48-2ADF-4378-8CA8-1198F21F17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06243682"/>
                  </p:ext>
                </p:extLst>
              </p:nvPr>
            </p:nvGraphicFramePr>
            <p:xfrm>
              <a:off x="8659839" y="869504"/>
              <a:ext cx="2101778" cy="7762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5" r:lo="rId26" r:qs="rId27" r:cs="rId28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B98163C-802B-4FB7-8580-D9F8F8DDBBFF}"/>
                  </a:ext>
                </a:extLst>
              </p:cNvPr>
              <p:cNvSpPr/>
              <p:nvPr/>
            </p:nvSpPr>
            <p:spPr>
              <a:xfrm>
                <a:off x="8738654" y="3605808"/>
                <a:ext cx="172355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dirty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fr-FR" sz="1600" b="0" i="1" dirty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6600CC"/>
                    </a:solidFill>
                    <a:latin typeface="+mn-lt"/>
                  </a:rPr>
                  <a:t> </a:t>
                </a:r>
                <a:r>
                  <a:rPr lang="fr-FR" sz="1600" dirty="0">
                    <a:solidFill>
                      <a:srgbClr val="FF0000"/>
                    </a:solidFill>
                    <a:latin typeface="+mn-lt"/>
                  </a:rPr>
                  <a:t>background contamination </a:t>
                </a:r>
                <a:r>
                  <a:rPr lang="fr-FR" sz="1600" dirty="0" err="1">
                    <a:solidFill>
                      <a:srgbClr val="FF0000"/>
                    </a:solidFill>
                    <a:latin typeface="+mn-lt"/>
                  </a:rPr>
                  <a:t>is</a:t>
                </a:r>
                <a:r>
                  <a:rPr lang="fr-FR" sz="16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+mn-lt"/>
                  </a:rPr>
                  <a:t>estimated</a:t>
                </a:r>
                <a:r>
                  <a:rPr lang="fr-FR" sz="16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+mn-lt"/>
                  </a:rPr>
                  <a:t>using</a:t>
                </a:r>
                <a:r>
                  <a:rPr lang="fr-FR" sz="1600" dirty="0">
                    <a:solidFill>
                      <a:srgbClr val="FF0000"/>
                    </a:solidFill>
                    <a:latin typeface="+mn-lt"/>
                  </a:rPr>
                  <a:t> simulations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B98163C-802B-4FB7-8580-D9F8F8DDB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54" y="3605808"/>
                <a:ext cx="1723552" cy="1077218"/>
              </a:xfrm>
              <a:prstGeom prst="rect">
                <a:avLst/>
              </a:prstGeom>
              <a:blipFill>
                <a:blip r:embed="rId29"/>
                <a:stretch>
                  <a:fillRect l="-2128" t="-1705" r="-212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7CEB6661-0CCA-4B3C-BA7B-72442F0F4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53668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A3ADA-6DD6-42C4-8737-2BA78205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π</a:t>
            </a:r>
            <a:r>
              <a:rPr lang="fr-FR" sz="2400" baseline="30000" dirty="0"/>
              <a:t>0</a:t>
            </a:r>
            <a:r>
              <a:rPr lang="fr-FR" sz="2400" dirty="0"/>
              <a:t> background </a:t>
            </a:r>
            <a:r>
              <a:rPr lang="fr-FR" dirty="0" err="1"/>
              <a:t>subtraction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3FEDB5-C6E8-41F1-83CB-86928F9D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7F2C59-D3D1-4C28-A138-14F69D58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DB6C2-7DD1-4808-B16F-9987EA7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CDFB01-63E3-4A1E-A064-18279B806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sz="1600" dirty="0" err="1"/>
              <a:t>Subtraction</a:t>
            </a:r>
            <a:r>
              <a:rPr lang="fr-FR" sz="1600" dirty="0"/>
              <a:t> </a:t>
            </a:r>
            <a:r>
              <a:rPr lang="fr-FR" sz="1600" dirty="0" err="1"/>
              <a:t>using</a:t>
            </a:r>
            <a:r>
              <a:rPr lang="fr-FR" sz="1600" dirty="0"/>
              <a:t> simulations of the background </a:t>
            </a:r>
            <a:r>
              <a:rPr lang="fr-FR" sz="1600" dirty="0" err="1"/>
              <a:t>channel</a:t>
            </a:r>
            <a:endParaRPr lang="fr-FR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Monte Carlo simulations:</a:t>
            </a:r>
          </a:p>
          <a:p>
            <a:pPr lvl="1"/>
            <a:r>
              <a:rPr lang="en-US" sz="1600" dirty="0"/>
              <a:t>GPD-based event generator for DVCS/pi0 on deuterium</a:t>
            </a:r>
          </a:p>
          <a:p>
            <a:pPr lvl="1"/>
            <a:r>
              <a:rPr lang="fr-FR" sz="1600" dirty="0"/>
              <a:t>DVCS amplitude </a:t>
            </a:r>
            <a:r>
              <a:rPr lang="fr-FR" sz="1600" dirty="0" err="1"/>
              <a:t>calculated</a:t>
            </a:r>
            <a:r>
              <a:rPr lang="fr-FR" sz="1600" dirty="0"/>
              <a:t> </a:t>
            </a:r>
            <a:r>
              <a:rPr lang="en-US" sz="1600" dirty="0"/>
              <a:t>according to the BKM formalism</a:t>
            </a:r>
          </a:p>
          <a:p>
            <a:pPr lvl="1"/>
            <a:r>
              <a:rPr lang="en-US" sz="1600" dirty="0"/>
              <a:t>Fermi-motion distribution evaluated according to Paris potential</a:t>
            </a:r>
            <a:endParaRPr lang="fr-FR" sz="1600" dirty="0"/>
          </a:p>
          <a:p>
            <a:r>
              <a:rPr lang="fr-FR" sz="1600" dirty="0"/>
              <a:t>Description of the </a:t>
            </a:r>
            <a:r>
              <a:rPr lang="fr-FR" sz="1600" dirty="0" err="1"/>
              <a:t>method</a:t>
            </a:r>
            <a:r>
              <a:rPr lang="fr-FR" sz="1600" dirty="0"/>
              <a:t>:</a:t>
            </a:r>
          </a:p>
          <a:p>
            <a:pPr lvl="1"/>
            <a:r>
              <a:rPr lang="fr-FR" sz="1600" dirty="0" err="1"/>
              <a:t>Estimate</a:t>
            </a:r>
            <a:r>
              <a:rPr lang="fr-FR" sz="1600" dirty="0"/>
              <a:t> the ratio of </a:t>
            </a:r>
            <a:r>
              <a:rPr lang="fr-FR" sz="1600" dirty="0" err="1"/>
              <a:t>partially</a:t>
            </a:r>
            <a:r>
              <a:rPr lang="fr-FR" sz="1600" dirty="0"/>
              <a:t> </a:t>
            </a:r>
            <a:r>
              <a:rPr lang="fr-FR" sz="1600" dirty="0" err="1"/>
              <a:t>reconstructed</a:t>
            </a:r>
            <a:r>
              <a:rPr lang="fr-FR" sz="1600" dirty="0"/>
              <a:t> </a:t>
            </a:r>
            <a:r>
              <a:rPr lang="fr-FR" sz="1600" dirty="0" err="1"/>
              <a:t>eN</a:t>
            </a:r>
            <a:r>
              <a:rPr lang="fr-FR" sz="1600" dirty="0"/>
              <a:t> π</a:t>
            </a:r>
            <a:r>
              <a:rPr lang="fr-FR" sz="1600" baseline="30000" dirty="0"/>
              <a:t>0</a:t>
            </a:r>
            <a:r>
              <a:rPr lang="fr-FR" sz="1600" dirty="0"/>
              <a:t>(1 photon) </a:t>
            </a:r>
            <a:r>
              <a:rPr lang="fr-FR" sz="1600" dirty="0" err="1"/>
              <a:t>decay</a:t>
            </a:r>
            <a:r>
              <a:rPr lang="fr-FR" sz="1600" dirty="0"/>
              <a:t> to </a:t>
            </a:r>
            <a:r>
              <a:rPr lang="fr-FR" sz="1600" dirty="0" err="1"/>
              <a:t>fully</a:t>
            </a:r>
            <a:r>
              <a:rPr lang="fr-FR" sz="1600" dirty="0"/>
              <a:t> </a:t>
            </a:r>
            <a:r>
              <a:rPr lang="fr-FR" sz="1600" dirty="0" err="1"/>
              <a:t>reconstructed</a:t>
            </a:r>
            <a:r>
              <a:rPr lang="fr-FR" sz="1600" dirty="0"/>
              <a:t> </a:t>
            </a:r>
            <a:r>
              <a:rPr lang="fr-FR" sz="1600" dirty="0" err="1"/>
              <a:t>eN</a:t>
            </a:r>
            <a:r>
              <a:rPr lang="fr-FR" sz="1600" dirty="0"/>
              <a:t> π</a:t>
            </a:r>
            <a:r>
              <a:rPr lang="fr-FR" sz="1600" baseline="30000" dirty="0"/>
              <a:t>0</a:t>
            </a:r>
            <a:r>
              <a:rPr lang="fr-FR" sz="1600" dirty="0"/>
              <a:t> </a:t>
            </a:r>
            <a:r>
              <a:rPr lang="fr-FR" sz="1600" dirty="0" err="1"/>
              <a:t>decays</a:t>
            </a:r>
            <a:r>
              <a:rPr lang="fr-FR" sz="1600" dirty="0"/>
              <a:t> in MC</a:t>
            </a:r>
          </a:p>
          <a:p>
            <a:pPr lvl="1"/>
            <a:r>
              <a:rPr lang="en-US" sz="1600" dirty="0"/>
              <a:t>This is done for each kinematic bin to minimize MC model dependence</a:t>
            </a:r>
            <a:endParaRPr lang="fr-FR" sz="1600" dirty="0"/>
          </a:p>
          <a:p>
            <a:pPr lvl="1"/>
            <a:r>
              <a:rPr lang="fr-FR" sz="1600" dirty="0" err="1"/>
              <a:t>Multiply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ratio by the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reconstructed</a:t>
            </a:r>
            <a:r>
              <a:rPr lang="fr-FR" sz="1600" dirty="0"/>
              <a:t> </a:t>
            </a:r>
            <a:r>
              <a:rPr lang="fr-FR" sz="1600" dirty="0" err="1"/>
              <a:t>eN</a:t>
            </a:r>
            <a:r>
              <a:rPr lang="fr-FR" sz="1600" dirty="0"/>
              <a:t> π</a:t>
            </a:r>
            <a:r>
              <a:rPr lang="fr-FR" sz="1600" baseline="30000" dirty="0"/>
              <a:t>0</a:t>
            </a:r>
            <a:r>
              <a:rPr lang="fr-FR" sz="1600" dirty="0"/>
              <a:t> in data to </a:t>
            </a:r>
            <a:r>
              <a:rPr lang="fr-FR" sz="1600" dirty="0" err="1"/>
              <a:t>get</a:t>
            </a:r>
            <a:r>
              <a:rPr lang="fr-FR" sz="1600" dirty="0"/>
              <a:t> the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eN</a:t>
            </a:r>
            <a:r>
              <a:rPr lang="fr-FR" sz="1600" dirty="0"/>
              <a:t> π</a:t>
            </a:r>
            <a:r>
              <a:rPr lang="fr-FR" sz="1600" baseline="30000" dirty="0"/>
              <a:t>0</a:t>
            </a:r>
            <a:r>
              <a:rPr lang="fr-FR" sz="1600" dirty="0"/>
              <a:t>(1 photon) in data</a:t>
            </a:r>
          </a:p>
          <a:p>
            <a:pPr lvl="1"/>
            <a:r>
              <a:rPr lang="fr-FR" sz="1600" dirty="0" err="1"/>
              <a:t>Subtract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number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DVCS </a:t>
            </a:r>
            <a:r>
              <a:rPr lang="fr-FR" sz="1600" dirty="0" err="1"/>
              <a:t>reconstructed</a:t>
            </a:r>
            <a:r>
              <a:rPr lang="fr-FR" sz="1600" dirty="0"/>
              <a:t> </a:t>
            </a:r>
            <a:r>
              <a:rPr lang="fr-FR" sz="1600" dirty="0" err="1"/>
              <a:t>decays</a:t>
            </a:r>
            <a:r>
              <a:rPr lang="fr-FR" sz="1600" dirty="0"/>
              <a:t> in data per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kinematical</a:t>
            </a:r>
            <a:r>
              <a:rPr lang="fr-FR" sz="1600" dirty="0"/>
              <a:t> bin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Systematic on </a:t>
            </a:r>
            <a:r>
              <a:rPr lang="fr-FR" sz="1600" dirty="0"/>
              <a:t>π</a:t>
            </a:r>
            <a:r>
              <a:rPr lang="fr-FR" sz="1600" baseline="30000" dirty="0"/>
              <a:t>0</a:t>
            </a:r>
            <a:r>
              <a:rPr lang="en-US" sz="1600" dirty="0"/>
              <a:t> background subtraction is estimated by using </a:t>
            </a:r>
            <a:r>
              <a:rPr lang="en-US" sz="1600" dirty="0" err="1"/>
              <a:t>sPlot</a:t>
            </a:r>
            <a:r>
              <a:rPr lang="en-US" sz="1600" dirty="0"/>
              <a:t> technique as a crosscheck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BC8A7E1-43EA-4202-92D1-5DA163A17495}"/>
                  </a:ext>
                </a:extLst>
              </p:cNvPr>
              <p:cNvSpPr txBox="1"/>
              <p:nvPr/>
            </p:nvSpPr>
            <p:spPr>
              <a:xfrm>
                <a:off x="370703" y="3894422"/>
                <a:ext cx="4175374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imulations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𝑒𝑁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BC8A7E1-43EA-4202-92D1-5DA163A17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3" y="3894422"/>
                <a:ext cx="4175374" cy="349455"/>
              </a:xfrm>
              <a:prstGeom prst="rect">
                <a:avLst/>
              </a:prstGeom>
              <a:blipFill>
                <a:blip r:embed="rId2"/>
                <a:stretch>
                  <a:fillRect l="-1022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AE5F066-22DF-4648-B6FB-099F1F63A36D}"/>
                  </a:ext>
                </a:extLst>
              </p:cNvPr>
              <p:cNvSpPr txBox="1"/>
              <p:nvPr/>
            </p:nvSpPr>
            <p:spPr>
              <a:xfrm>
                <a:off x="417835" y="4392878"/>
                <a:ext cx="8870377" cy="667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0" dirty="0"/>
                  <a:t>Data          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𝑒𝑁</m:t>
                        </m:r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𝑒𝑁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𝐷𝑉𝐶𝑆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𝐷𝑉𝐶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𝑟𝑒𝑐𝑜𝑛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𝑒𝑁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AE5F066-22DF-4648-B6FB-099F1F63A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5" y="4392878"/>
                <a:ext cx="8870377" cy="667683"/>
              </a:xfrm>
              <a:prstGeom prst="rect">
                <a:avLst/>
              </a:prstGeom>
              <a:blipFill>
                <a:blip r:embed="rId3"/>
                <a:stretch>
                  <a:fillRect l="-1787" t="-9174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2871F1C1-6DD5-46C1-8915-5DA195827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259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F00B896-0A39-4735-8228-86BD988179A3}"/>
              </a:ext>
            </a:extLst>
          </p:cNvPr>
          <p:cNvSpPr/>
          <p:nvPr/>
        </p:nvSpPr>
        <p:spPr>
          <a:xfrm>
            <a:off x="6106467" y="5123492"/>
            <a:ext cx="4032039" cy="28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CA668"/>
                </a:solidFill>
                <a:latin typeface="Consolas" panose="020B0609020204030204" pitchFamily="49" charset="0"/>
              </a:rPr>
              <a:t>M. Pivk and F.R. Le Diberder, NIMA 555 1 2005</a:t>
            </a:r>
            <a:endParaRPr lang="it-IT" sz="12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C930E-8D74-483B-8C4F-327474A3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59648E-5327-4E6D-99B7-F33743D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1313D-8A1D-448C-A9A2-EEC483A3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59849-E68E-4E7A-961F-144D6F59F0C0}"/>
              </a:ext>
            </a:extLst>
          </p:cNvPr>
          <p:cNvSpPr/>
          <p:nvPr/>
        </p:nvSpPr>
        <p:spPr>
          <a:xfrm>
            <a:off x="210793" y="668317"/>
            <a:ext cx="9424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First-time measurement of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nDVCS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with detection of the active neutron</a:t>
            </a:r>
            <a:endParaRPr lang="fr-FR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ce réservé du contenu 5">
                <a:extLst>
                  <a:ext uri="{FF2B5EF4-FFF2-40B4-BE49-F238E27FC236}">
                    <a16:creationId xmlns:a16="http://schemas.microsoft.com/office/drawing/2014/main" id="{750AC605-3225-4695-8850-55776D85D1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2" y="4110830"/>
                <a:ext cx="6581184" cy="1306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FF670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294B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456487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456487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rgbClr val="456487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FR" sz="1400" dirty="0"/>
                  <a:t>Compared to the </a:t>
                </a:r>
                <a:r>
                  <a:rPr lang="fr-FR" sz="1400" dirty="0" err="1"/>
                  <a:t>previous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experiment</a:t>
                </a:r>
                <a:r>
                  <a:rPr lang="fr-FR" sz="1400" dirty="0"/>
                  <a:t>, CLAS12 </a:t>
                </a:r>
                <a:r>
                  <a:rPr lang="fr-FR" sz="1400" dirty="0" err="1"/>
                  <a:t>provides</a:t>
                </a:r>
                <a:r>
                  <a:rPr lang="fr-FR" sz="1400" dirty="0"/>
                  <a:t> :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fr-FR" sz="1400" dirty="0"/>
                  <a:t>The </a:t>
                </a:r>
                <a:r>
                  <a:rPr lang="fr-FR" sz="1400" dirty="0" err="1"/>
                  <a:t>possibility</a:t>
                </a:r>
                <a:r>
                  <a:rPr lang="fr-FR" sz="1400" dirty="0"/>
                  <a:t> to scan the BSA of </a:t>
                </a:r>
                <a:r>
                  <a:rPr lang="fr-FR" sz="1400" dirty="0" err="1"/>
                  <a:t>nDVCS</a:t>
                </a:r>
                <a:r>
                  <a:rPr lang="fr-FR" sz="1400" dirty="0"/>
                  <a:t> on a </a:t>
                </a:r>
                <a:r>
                  <a:rPr lang="fr-FR" sz="1400" dirty="0" err="1"/>
                  <a:t>wide</a:t>
                </a:r>
                <a:r>
                  <a:rPr lang="fr-FR" sz="1400" dirty="0"/>
                  <a:t> phase </a:t>
                </a:r>
                <a:r>
                  <a:rPr lang="fr-FR" sz="1400" dirty="0" err="1"/>
                  <a:t>space</a:t>
                </a:r>
                <a:endParaRPr lang="fr-FR" sz="1400" dirty="0"/>
              </a:p>
              <a:p>
                <a:pPr lvl="1" fontAlgn="auto">
                  <a:spcAft>
                    <a:spcPts val="0"/>
                  </a:spcAft>
                </a:pPr>
                <a:r>
                  <a:rPr lang="fr-FR" sz="1400" dirty="0"/>
                  <a:t>The </a:t>
                </a:r>
                <a:r>
                  <a:rPr lang="fr-FR" sz="1400" dirty="0" err="1"/>
                  <a:t>possibility</a:t>
                </a:r>
                <a:r>
                  <a:rPr lang="fr-FR" sz="1400" dirty="0"/>
                  <a:t> to </a:t>
                </a:r>
                <a:r>
                  <a:rPr lang="fr-FR" sz="1400" dirty="0" err="1"/>
                  <a:t>reach</a:t>
                </a:r>
                <a:r>
                  <a:rPr lang="fr-FR" sz="1400" dirty="0"/>
                  <a:t> the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fr-FR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400" dirty="0"/>
                  <a:t>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region</a:t>
                </a:r>
                <a:r>
                  <a:rPr lang="fr-FR" sz="1400" dirty="0"/>
                  <a:t> of the phase </a:t>
                </a:r>
                <a:r>
                  <a:rPr lang="fr-FR" sz="1400" dirty="0" err="1"/>
                  <a:t>space</a:t>
                </a:r>
                <a:endParaRPr lang="fr-FR" sz="1400" dirty="0"/>
              </a:p>
              <a:p>
                <a:pPr lvl="1" fontAlgn="auto">
                  <a:spcAft>
                    <a:spcPts val="0"/>
                  </a:spcAft>
                </a:pPr>
                <a:r>
                  <a:rPr lang="fr-FR" sz="1400" dirty="0"/>
                  <a:t>Exclusive </a:t>
                </a:r>
                <a:r>
                  <a:rPr lang="fr-FR" sz="1400" dirty="0" err="1"/>
                  <a:t>measurement</a:t>
                </a:r>
                <a:r>
                  <a:rPr lang="fr-FR" sz="1400" dirty="0"/>
                  <a:t> </a:t>
                </a:r>
                <a:r>
                  <a:rPr lang="fr-FR" sz="1400" dirty="0" err="1"/>
                  <a:t>with</a:t>
                </a:r>
                <a:r>
                  <a:rPr lang="fr-FR" sz="1400" dirty="0"/>
                  <a:t> the </a:t>
                </a:r>
                <a:r>
                  <a:rPr lang="fr-FR" sz="1400" dirty="0" err="1"/>
                  <a:t>detection</a:t>
                </a:r>
                <a:r>
                  <a:rPr lang="fr-FR" sz="1400" dirty="0"/>
                  <a:t> of the active neutron</a:t>
                </a:r>
              </a:p>
              <a:p>
                <a:pPr lvl="1" fontAlgn="auto">
                  <a:spcAft>
                    <a:spcPts val="0"/>
                  </a:spcAft>
                </a:pPr>
                <a:endParaRPr lang="fr-FR" sz="1400" dirty="0"/>
              </a:p>
              <a:p>
                <a:pPr lvl="1" fontAlgn="auto">
                  <a:spcAft>
                    <a:spcPts val="0"/>
                  </a:spcAft>
                </a:pPr>
                <a:endParaRPr lang="fr-FR" sz="1400" dirty="0"/>
              </a:p>
            </p:txBody>
          </p:sp>
        </mc:Choice>
        <mc:Fallback xmlns="">
          <p:sp>
            <p:nvSpPr>
              <p:cNvPr id="35" name="Espace réservé du contenu 5">
                <a:extLst>
                  <a:ext uri="{FF2B5EF4-FFF2-40B4-BE49-F238E27FC236}">
                    <a16:creationId xmlns:a16="http://schemas.microsoft.com/office/drawing/2014/main" id="{750AC605-3225-4695-8850-55776D85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" y="4110830"/>
                <a:ext cx="6581184" cy="1306534"/>
              </a:xfrm>
              <a:prstGeom prst="rect">
                <a:avLst/>
              </a:prstGeom>
              <a:blipFill>
                <a:blip r:embed="rId2"/>
                <a:stretch>
                  <a:fillRect l="-93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re 1">
            <a:extLst>
              <a:ext uri="{FF2B5EF4-FFF2-40B4-BE49-F238E27FC236}">
                <a16:creationId xmlns:a16="http://schemas.microsoft.com/office/drawing/2014/main" id="{32B48CF9-4059-468B-8509-2A730DD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8" cy="432048"/>
          </a:xfrm>
        </p:spPr>
        <p:txBody>
          <a:bodyPr>
            <a:normAutofit/>
          </a:bodyPr>
          <a:lstStyle/>
          <a:p>
            <a:r>
              <a:rPr lang="fr-FR" dirty="0"/>
              <a:t>CLAS12: </a:t>
            </a:r>
            <a:r>
              <a:rPr lang="fr-FR" dirty="0" err="1"/>
              <a:t>nDVCS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F4A6E1-B0AE-4E2D-B843-1C8A5D7A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571" y="3868697"/>
            <a:ext cx="3479204" cy="17912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8E05E6-7A40-4E19-8427-3E3DCC5E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91" y="1078817"/>
            <a:ext cx="9922891" cy="27794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65E553-3B52-4358-A3B2-0EFCE04529C5}"/>
              </a:ext>
            </a:extLst>
          </p:cNvPr>
          <p:cNvSpPr txBox="1"/>
          <p:nvPr/>
        </p:nvSpPr>
        <p:spPr>
          <a:xfrm>
            <a:off x="2803303" y="33468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7B2BFA3-39D9-472A-AD95-6DB68BC6A3B7}"/>
              </a:ext>
            </a:extLst>
          </p:cNvPr>
          <p:cNvSpPr txBox="1"/>
          <p:nvPr/>
        </p:nvSpPr>
        <p:spPr>
          <a:xfrm>
            <a:off x="6178475" y="33468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91C7503-A08F-4201-9DD6-D5CD294E78C3}"/>
              </a:ext>
            </a:extLst>
          </p:cNvPr>
          <p:cNvSpPr txBox="1"/>
          <p:nvPr/>
        </p:nvSpPr>
        <p:spPr>
          <a:xfrm>
            <a:off x="9553647" y="33468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A9931C7-2E3A-4AEE-A554-295F40F6B014}"/>
              </a:ext>
            </a:extLst>
          </p:cNvPr>
          <p:cNvSpPr txBox="1"/>
          <p:nvPr/>
        </p:nvSpPr>
        <p:spPr>
          <a:xfrm>
            <a:off x="2803303" y="310597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5E3E3E2-FDE2-4DBA-AD97-7F40D7A36E50}"/>
              </a:ext>
            </a:extLst>
          </p:cNvPr>
          <p:cNvSpPr txBox="1"/>
          <p:nvPr/>
        </p:nvSpPr>
        <p:spPr>
          <a:xfrm>
            <a:off x="6178475" y="31210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8D8FF71-25FA-49B6-8D6E-C0227A14DE69}"/>
              </a:ext>
            </a:extLst>
          </p:cNvPr>
          <p:cNvSpPr txBox="1"/>
          <p:nvPr/>
        </p:nvSpPr>
        <p:spPr>
          <a:xfrm>
            <a:off x="9553647" y="310597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FC5ED2B-831C-4BF1-9DA3-84C6066E330D}"/>
              </a:ext>
            </a:extLst>
          </p:cNvPr>
          <p:cNvSpPr txBox="1"/>
          <p:nvPr/>
        </p:nvSpPr>
        <p:spPr>
          <a:xfrm>
            <a:off x="2803303" y="28289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EEA70B7-21DA-46D0-89E5-507E4FD65B8B}"/>
              </a:ext>
            </a:extLst>
          </p:cNvPr>
          <p:cNvSpPr txBox="1"/>
          <p:nvPr/>
        </p:nvSpPr>
        <p:spPr>
          <a:xfrm>
            <a:off x="6178475" y="28236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0F4B756-9BEA-490B-9F27-18F52A20EB9E}"/>
              </a:ext>
            </a:extLst>
          </p:cNvPr>
          <p:cNvSpPr txBox="1"/>
          <p:nvPr/>
        </p:nvSpPr>
        <p:spPr>
          <a:xfrm>
            <a:off x="9553647" y="28109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2ED6D2B-A017-405C-B3F7-870F08FCFF22}"/>
              </a:ext>
            </a:extLst>
          </p:cNvPr>
          <p:cNvSpPr txBox="1"/>
          <p:nvPr/>
        </p:nvSpPr>
        <p:spPr>
          <a:xfrm>
            <a:off x="777875" y="118244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BE81C88-AC4C-4699-871E-2CE48B4243BF}"/>
              </a:ext>
            </a:extLst>
          </p:cNvPr>
          <p:cNvSpPr txBox="1"/>
          <p:nvPr/>
        </p:nvSpPr>
        <p:spPr>
          <a:xfrm>
            <a:off x="4162251" y="118244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A8BC419-4C7E-4F32-AEB6-0D95405AE80B}"/>
              </a:ext>
            </a:extLst>
          </p:cNvPr>
          <p:cNvSpPr txBox="1"/>
          <p:nvPr/>
        </p:nvSpPr>
        <p:spPr>
          <a:xfrm>
            <a:off x="7537133" y="11782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8E81E8E-E0E1-4B3F-8B15-384871A5B3A6}"/>
              </a:ext>
            </a:extLst>
          </p:cNvPr>
          <p:cNvSpPr txBox="1"/>
          <p:nvPr/>
        </p:nvSpPr>
        <p:spPr>
          <a:xfrm>
            <a:off x="7806759" y="11782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8DCBDD2-B22A-4E46-8440-9862B74FF60E}"/>
              </a:ext>
            </a:extLst>
          </p:cNvPr>
          <p:cNvSpPr txBox="1"/>
          <p:nvPr/>
        </p:nvSpPr>
        <p:spPr>
          <a:xfrm>
            <a:off x="4431877" y="11926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7301062-2E71-432D-82ED-488696BE73EF}"/>
              </a:ext>
            </a:extLst>
          </p:cNvPr>
          <p:cNvSpPr txBox="1"/>
          <p:nvPr/>
        </p:nvSpPr>
        <p:spPr>
          <a:xfrm>
            <a:off x="1056995" y="11926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8FA15F6-E268-48FF-B7F1-068A5A9DA0AC}"/>
              </a:ext>
            </a:extLst>
          </p:cNvPr>
          <p:cNvSpPr txBox="1"/>
          <p:nvPr/>
        </p:nvSpPr>
        <p:spPr>
          <a:xfrm>
            <a:off x="1336115" y="119267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DD18D1C-2C9C-4F6B-A78A-C8CB0702CA00}"/>
              </a:ext>
            </a:extLst>
          </p:cNvPr>
          <p:cNvSpPr txBox="1"/>
          <p:nvPr/>
        </p:nvSpPr>
        <p:spPr>
          <a:xfrm>
            <a:off x="4701503" y="119267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69FB65B-6C8E-473F-BABE-B133BE796683}"/>
              </a:ext>
            </a:extLst>
          </p:cNvPr>
          <p:cNvSpPr txBox="1"/>
          <p:nvPr/>
        </p:nvSpPr>
        <p:spPr>
          <a:xfrm>
            <a:off x="8059859" y="1188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621EEA2-DAFA-4B97-BEDF-0013C8C79703}"/>
              </a:ext>
            </a:extLst>
          </p:cNvPr>
          <p:cNvSpPr txBox="1"/>
          <p:nvPr/>
        </p:nvSpPr>
        <p:spPr>
          <a:xfrm>
            <a:off x="1785987" y="246856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E151990-C591-4C9F-A8E8-F7CB504D6021}"/>
              </a:ext>
            </a:extLst>
          </p:cNvPr>
          <p:cNvSpPr txBox="1"/>
          <p:nvPr/>
        </p:nvSpPr>
        <p:spPr>
          <a:xfrm>
            <a:off x="5087907" y="24536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77FD46-CD6D-4AB0-9499-9E1D326BCAE4}"/>
              </a:ext>
            </a:extLst>
          </p:cNvPr>
          <p:cNvSpPr txBox="1"/>
          <p:nvPr/>
        </p:nvSpPr>
        <p:spPr>
          <a:xfrm>
            <a:off x="8483693" y="24536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9</a:t>
            </a:r>
          </a:p>
        </p:txBody>
      </p:sp>
      <p:graphicFrame>
        <p:nvGraphicFramePr>
          <p:cNvPr id="57" name="Diagramme 56">
            <a:extLst>
              <a:ext uri="{FF2B5EF4-FFF2-40B4-BE49-F238E27FC236}">
                <a16:creationId xmlns:a16="http://schemas.microsoft.com/office/drawing/2014/main" id="{AD6B1D9F-2484-48D1-96EB-28FD810AC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114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15ED5C-DA64-4263-A264-7C17D465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678BB0-961E-456D-879B-233FD0B0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4D021A-F1C5-4118-89BC-B33BE650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03A1418B-FE0D-4330-8A65-CD9D57D61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61210"/>
              </p:ext>
            </p:extLst>
          </p:nvPr>
        </p:nvGraphicFramePr>
        <p:xfrm>
          <a:off x="3740288" y="3245769"/>
          <a:ext cx="3475500" cy="237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Acrobat Document" r:id="rId3" imgW="4320221" imgH="2948657" progId="Acrobat.Document.DC">
                  <p:embed/>
                </p:oleObj>
              </mc:Choice>
              <mc:Fallback>
                <p:oleObj name="Acrobat Document" r:id="rId3" imgW="4320221" imgH="2948657" progId="Acrobat.Document.DC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03A1418B-FE0D-4330-8A65-CD9D57D61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288" y="3245769"/>
                        <a:ext cx="3475500" cy="2371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68BC304A-FAF6-4603-9BC0-96B9FCAB6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0761"/>
              </p:ext>
            </p:extLst>
          </p:nvPr>
        </p:nvGraphicFramePr>
        <p:xfrm>
          <a:off x="201812" y="3245768"/>
          <a:ext cx="3475500" cy="237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Acrobat Document" r:id="rId5" imgW="4320221" imgH="2948657" progId="Acrobat.Document.DC">
                  <p:embed/>
                </p:oleObj>
              </mc:Choice>
              <mc:Fallback>
                <p:oleObj name="Acrobat Document" r:id="rId5" imgW="4320221" imgH="2948657" progId="Acrobat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68BC304A-FAF6-4603-9BC0-96B9FCAB6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812" y="3245768"/>
                        <a:ext cx="3475500" cy="237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128A5B76-5DD4-4386-9E24-4F182CF05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78612"/>
              </p:ext>
            </p:extLst>
          </p:nvPr>
        </p:nvGraphicFramePr>
        <p:xfrm>
          <a:off x="7278765" y="3245768"/>
          <a:ext cx="3475501" cy="237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Acrobat Document" r:id="rId7" imgW="4320221" imgH="2948657" progId="Acrobat.Document.DC">
                  <p:embed/>
                </p:oleObj>
              </mc:Choice>
              <mc:Fallback>
                <p:oleObj name="Acrobat Document" r:id="rId7" imgW="4320221" imgH="2948657" progId="Acrobat.Document.DC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128A5B76-5DD4-4386-9E24-4F182CF05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8765" y="3245768"/>
                        <a:ext cx="3475501" cy="237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2F8CCC2E-C45B-4D1E-B77B-5DFBCF29B740}"/>
              </a:ext>
            </a:extLst>
          </p:cNvPr>
          <p:cNvSpPr txBox="1"/>
          <p:nvPr/>
        </p:nvSpPr>
        <p:spPr>
          <a:xfrm>
            <a:off x="8557890" y="352946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Errors are statistical only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C5F8D50-3516-4700-B3C9-2A33DBA3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8" cy="432048"/>
          </a:xfrm>
        </p:spPr>
        <p:txBody>
          <a:bodyPr>
            <a:normAutofit/>
          </a:bodyPr>
          <a:lstStyle/>
          <a:p>
            <a:r>
              <a:rPr lang="fr-FR" dirty="0"/>
              <a:t>CLAS12: </a:t>
            </a:r>
            <a:r>
              <a:rPr lang="fr-FR" dirty="0" err="1"/>
              <a:t>nDVCS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F0EEDB-F416-4914-9AD5-5982C960D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0173" y="839584"/>
            <a:ext cx="3601453" cy="23667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1A35EE-09C6-43FB-A8DB-F991D5EB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8635" y="2741712"/>
            <a:ext cx="2784316" cy="14401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EDDF2A3-43F6-4A53-A2C1-C1398CB9D0D9}"/>
              </a:ext>
            </a:extLst>
          </p:cNvPr>
          <p:cNvSpPr/>
          <p:nvPr/>
        </p:nvSpPr>
        <p:spPr>
          <a:xfrm>
            <a:off x="4738315" y="3660265"/>
            <a:ext cx="504056" cy="521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30C1B1-66B6-4859-A406-E9C3FF15297F}"/>
              </a:ext>
            </a:extLst>
          </p:cNvPr>
          <p:cNvCxnSpPr>
            <a:stCxn id="2" idx="1"/>
            <a:endCxn id="12" idx="0"/>
          </p:cNvCxnSpPr>
          <p:nvPr/>
        </p:nvCxnSpPr>
        <p:spPr>
          <a:xfrm flipH="1">
            <a:off x="4990343" y="2022963"/>
            <a:ext cx="2199830" cy="163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71838D6-30CB-43C7-B35B-BFF5C75F56CB}"/>
              </a:ext>
            </a:extLst>
          </p:cNvPr>
          <p:cNvSpPr txBox="1"/>
          <p:nvPr/>
        </p:nvSpPr>
        <p:spPr>
          <a:xfrm>
            <a:off x="7677061" y="999967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Red: total systematic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F27F64D7-7EB0-448A-AD30-BE4345BFD7EE}"/>
              </a:ext>
            </a:extLst>
          </p:cNvPr>
          <p:cNvSpPr txBox="1">
            <a:spLocks/>
          </p:cNvSpPr>
          <p:nvPr/>
        </p:nvSpPr>
        <p:spPr>
          <a:xfrm>
            <a:off x="57794" y="653480"/>
            <a:ext cx="7157993" cy="25505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dirty="0">
                <a:solidFill>
                  <a:srgbClr val="C00000"/>
                </a:solidFill>
              </a:rPr>
              <a:t>Observation of positive BSA for </a:t>
            </a:r>
            <a:r>
              <a:rPr lang="fr-FR" sz="1800" dirty="0" err="1">
                <a:solidFill>
                  <a:srgbClr val="C00000"/>
                </a:solidFill>
              </a:rPr>
              <a:t>nDVCS</a:t>
            </a:r>
            <a:endParaRPr lang="fr-FR" sz="1800" dirty="0">
              <a:solidFill>
                <a:srgbClr val="C00000"/>
              </a:solidFill>
            </a:endParaRPr>
          </a:p>
          <a:p>
            <a:pPr algn="just"/>
            <a:r>
              <a:rPr lang="fr-FR" sz="1800" dirty="0" err="1">
                <a:solidFill>
                  <a:srgbClr val="C00000"/>
                </a:solidFill>
              </a:rPr>
              <a:t>Systematic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errors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include</a:t>
            </a:r>
            <a:r>
              <a:rPr lang="fr-FR" sz="1800" dirty="0">
                <a:solidFill>
                  <a:srgbClr val="C00000"/>
                </a:solidFill>
              </a:rPr>
              <a:t>:</a:t>
            </a: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polarization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selection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cuts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residual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proton contamination</a:t>
            </a: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merging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of data sets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energies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sz="1800" dirty="0" err="1">
                <a:solidFill>
                  <a:srgbClr val="C00000"/>
                </a:solidFill>
              </a:rPr>
              <a:t>Statistics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expected</a:t>
            </a:r>
            <a:r>
              <a:rPr lang="fr-FR" sz="1800" dirty="0">
                <a:solidFill>
                  <a:srgbClr val="C00000"/>
                </a:solidFill>
              </a:rPr>
              <a:t> to triple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remaining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scheduled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beam</a:t>
            </a:r>
            <a:r>
              <a:rPr lang="fr-FR" sz="1800" dirty="0">
                <a:solidFill>
                  <a:srgbClr val="C00000"/>
                </a:solidFill>
              </a:rPr>
              <a:t> time and </a:t>
            </a:r>
            <a:r>
              <a:rPr lang="fr-FR" sz="1800" dirty="0" err="1">
                <a:solidFill>
                  <a:srgbClr val="C00000"/>
                </a:solidFill>
              </a:rPr>
              <a:t>improvements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pass2 reconstruction software; </a:t>
            </a:r>
            <a:r>
              <a:rPr lang="fr-FR" sz="1800" dirty="0" err="1">
                <a:solidFill>
                  <a:srgbClr val="C00000"/>
                </a:solidFill>
              </a:rPr>
              <a:t>systematics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will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also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reduced</a:t>
            </a:r>
            <a:r>
              <a:rPr lang="fr-FR" sz="1800" dirty="0">
                <a:solidFill>
                  <a:srgbClr val="C00000"/>
                </a:solidFill>
              </a:rPr>
              <a:t> as neutron contamination </a:t>
            </a:r>
            <a:r>
              <a:rPr lang="fr-FR" sz="1800" dirty="0" err="1">
                <a:solidFill>
                  <a:srgbClr val="C00000"/>
                </a:solidFill>
              </a:rPr>
              <a:t>will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lower</a:t>
            </a:r>
            <a:endParaRPr lang="fr-FR" sz="1800" dirty="0">
              <a:solidFill>
                <a:srgbClr val="C00000"/>
              </a:solidFill>
            </a:endParaRPr>
          </a:p>
          <a:p>
            <a:pPr lvl="1" algn="just"/>
            <a:endParaRPr lang="fr-FR" sz="1400" dirty="0">
              <a:solidFill>
                <a:srgbClr val="C00000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825F7D5-F841-4196-9CAB-320BED8A7A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2174" y="2635420"/>
            <a:ext cx="2784316" cy="115456"/>
          </a:xfrm>
          <a:prstGeom prst="rect">
            <a:avLst/>
          </a:prstGeom>
        </p:spPr>
      </p:pic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E30405EC-F01E-47A2-B121-56F79C55C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881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26F664-2ADC-4D4B-BF08-15E4A644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96639B-33A7-41D7-812B-FF916CC6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F29B40-6A2C-42E2-84CA-9C896D0E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4A9256FF-8976-4950-8839-256383086BB1}"/>
              </a:ext>
            </a:extLst>
          </p:cNvPr>
          <p:cNvSpPr txBox="1">
            <a:spLocks/>
          </p:cNvSpPr>
          <p:nvPr/>
        </p:nvSpPr>
        <p:spPr>
          <a:xfrm>
            <a:off x="57795" y="839233"/>
            <a:ext cx="6480720" cy="3183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</a:rPr>
              <a:t>First-time measurement of incoherent </a:t>
            </a:r>
            <a:r>
              <a:rPr lang="en-US" sz="1800" dirty="0" err="1">
                <a:solidFill>
                  <a:srgbClr val="C00000"/>
                </a:solidFill>
              </a:rPr>
              <a:t>pDVCS</a:t>
            </a:r>
            <a:r>
              <a:rPr lang="en-US" sz="1800" dirty="0">
                <a:solidFill>
                  <a:srgbClr val="C00000"/>
                </a:solidFill>
              </a:rPr>
              <a:t> on deuteron</a:t>
            </a: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C6ED2E2-1916-422B-BDBC-57D4BCF7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8" cy="432048"/>
          </a:xfrm>
        </p:spPr>
        <p:txBody>
          <a:bodyPr>
            <a:normAutofit/>
          </a:bodyPr>
          <a:lstStyle/>
          <a:p>
            <a:r>
              <a:rPr lang="fr-FR" dirty="0"/>
              <a:t>CLAS12: </a:t>
            </a:r>
            <a:r>
              <a:rPr lang="fr-FR" dirty="0" err="1"/>
              <a:t>pDVCS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E1DDE5-33F3-4F9F-B26C-FDEACF7E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" y="1587381"/>
            <a:ext cx="8449700" cy="23784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92F3DA-274C-4445-980B-492B4099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94740" y="2122866"/>
            <a:ext cx="4859165" cy="21391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467EF71-279F-4464-ABD6-E283C80B53D8}"/>
              </a:ext>
            </a:extLst>
          </p:cNvPr>
          <p:cNvSpPr txBox="1"/>
          <p:nvPr/>
        </p:nvSpPr>
        <p:spPr>
          <a:xfrm>
            <a:off x="2057635" y="390780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 numbering starts from left to right and from bottom up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63D715-D3E8-4C7B-97E7-2470EBCCCBB6}"/>
              </a:ext>
            </a:extLst>
          </p:cNvPr>
          <p:cNvSpPr txBox="1">
            <a:spLocks/>
          </p:cNvSpPr>
          <p:nvPr/>
        </p:nvSpPr>
        <p:spPr>
          <a:xfrm>
            <a:off x="286837" y="4727465"/>
            <a:ext cx="6262145" cy="69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400" dirty="0" err="1"/>
              <a:t>Complementary</a:t>
            </a:r>
            <a:r>
              <a:rPr lang="fr-FR" sz="1400" dirty="0"/>
              <a:t> to </a:t>
            </a:r>
            <a:r>
              <a:rPr lang="fr-FR" sz="1400" dirty="0" err="1"/>
              <a:t>previous</a:t>
            </a:r>
            <a:r>
              <a:rPr lang="fr-FR" sz="1400" dirty="0"/>
              <a:t> </a:t>
            </a:r>
            <a:r>
              <a:rPr lang="fr-FR" sz="1400" dirty="0" err="1"/>
              <a:t>experiment</a:t>
            </a:r>
            <a:r>
              <a:rPr lang="fr-FR" sz="1400" dirty="0"/>
              <a:t> on proton </a:t>
            </a:r>
            <a:r>
              <a:rPr lang="fr-FR" sz="1400" dirty="0" err="1"/>
              <a:t>target</a:t>
            </a:r>
            <a:r>
              <a:rPr lang="fr-FR" sz="1400" dirty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fr-FR" sz="1400" dirty="0" err="1"/>
              <a:t>Quantify</a:t>
            </a:r>
            <a:r>
              <a:rPr lang="fr-FR" sz="1400" dirty="0"/>
              <a:t> medium </a:t>
            </a:r>
            <a:r>
              <a:rPr lang="fr-FR" sz="1400" dirty="0" err="1"/>
              <a:t>effects</a:t>
            </a:r>
            <a:r>
              <a:rPr lang="fr-FR" sz="1400" dirty="0"/>
              <a:t> on </a:t>
            </a:r>
            <a:r>
              <a:rPr lang="fr-FR" sz="1400" dirty="0" err="1"/>
              <a:t>GPDs</a:t>
            </a:r>
            <a:endParaRPr lang="fr-FR" sz="1400" dirty="0"/>
          </a:p>
          <a:p>
            <a:pPr lvl="1" fontAlgn="auto">
              <a:spcAft>
                <a:spcPts val="0"/>
              </a:spcAft>
            </a:pPr>
            <a:endParaRPr lang="fr-FR" sz="1400" dirty="0"/>
          </a:p>
          <a:p>
            <a:pPr lvl="1" fontAlgn="auto">
              <a:spcAft>
                <a:spcPts val="0"/>
              </a:spcAft>
            </a:pPr>
            <a:endParaRPr lang="fr-FR" sz="140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E3CAFF2-3C3C-4D0D-90F3-B663D862D551}"/>
              </a:ext>
            </a:extLst>
          </p:cNvPr>
          <p:cNvGrpSpPr/>
          <p:nvPr/>
        </p:nvGrpSpPr>
        <p:grpSpPr>
          <a:xfrm>
            <a:off x="6098083" y="1629912"/>
            <a:ext cx="512441" cy="1687864"/>
            <a:chOff x="6098083" y="1629912"/>
            <a:chExt cx="512441" cy="16878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84AF9E-331B-427E-9B67-E0BBCCAE00EB}"/>
                </a:ext>
              </a:extLst>
            </p:cNvPr>
            <p:cNvSpPr/>
            <p:nvPr/>
          </p:nvSpPr>
          <p:spPr>
            <a:xfrm>
              <a:off x="6098083" y="1629912"/>
              <a:ext cx="296416" cy="168786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A6E171-166E-4E4C-9DC8-339348861472}"/>
                </a:ext>
              </a:extLst>
            </p:cNvPr>
            <p:cNvSpPr/>
            <p:nvPr/>
          </p:nvSpPr>
          <p:spPr>
            <a:xfrm>
              <a:off x="6378116" y="1629912"/>
              <a:ext cx="232408" cy="1543848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7C06EA-1067-45ED-90A8-B2276C6DEF33}"/>
                </a:ext>
              </a:extLst>
            </p:cNvPr>
            <p:cNvSpPr/>
            <p:nvPr/>
          </p:nvSpPr>
          <p:spPr>
            <a:xfrm>
              <a:off x="6322491" y="3173760"/>
              <a:ext cx="153216" cy="1440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7E9E0B6-76D0-46E9-9002-5066031501F8}"/>
              </a:ext>
            </a:extLst>
          </p:cNvPr>
          <p:cNvGrpSpPr/>
          <p:nvPr/>
        </p:nvGrpSpPr>
        <p:grpSpPr>
          <a:xfrm>
            <a:off x="3226147" y="1629912"/>
            <a:ext cx="512441" cy="1687864"/>
            <a:chOff x="6098083" y="1629912"/>
            <a:chExt cx="512441" cy="168786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2DFEA0-95A4-417A-A4B5-4BA929673377}"/>
                </a:ext>
              </a:extLst>
            </p:cNvPr>
            <p:cNvSpPr/>
            <p:nvPr/>
          </p:nvSpPr>
          <p:spPr>
            <a:xfrm>
              <a:off x="6098083" y="1629912"/>
              <a:ext cx="296416" cy="168786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4E9A5D-1EB6-4FE4-8E62-3C587330E30F}"/>
                </a:ext>
              </a:extLst>
            </p:cNvPr>
            <p:cNvSpPr/>
            <p:nvPr/>
          </p:nvSpPr>
          <p:spPr>
            <a:xfrm>
              <a:off x="6378116" y="1629912"/>
              <a:ext cx="232408" cy="1543848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25FDA0-ECA4-408F-955E-39328E0FA300}"/>
                </a:ext>
              </a:extLst>
            </p:cNvPr>
            <p:cNvSpPr/>
            <p:nvPr/>
          </p:nvSpPr>
          <p:spPr>
            <a:xfrm>
              <a:off x="6322491" y="3173760"/>
              <a:ext cx="153216" cy="1440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1C3C64A-F0C4-4270-BAB0-423C010316E7}"/>
              </a:ext>
            </a:extLst>
          </p:cNvPr>
          <p:cNvGrpSpPr/>
          <p:nvPr/>
        </p:nvGrpSpPr>
        <p:grpSpPr>
          <a:xfrm>
            <a:off x="354211" y="1629912"/>
            <a:ext cx="512441" cy="1687864"/>
            <a:chOff x="6098083" y="1629912"/>
            <a:chExt cx="512441" cy="16878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F9B02B-77B3-4751-92EB-CC7D8DFFABEC}"/>
                </a:ext>
              </a:extLst>
            </p:cNvPr>
            <p:cNvSpPr/>
            <p:nvPr/>
          </p:nvSpPr>
          <p:spPr>
            <a:xfrm>
              <a:off x="6098083" y="1629912"/>
              <a:ext cx="296416" cy="168786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911725-77A1-4E83-8F70-B6535C328B50}"/>
                </a:ext>
              </a:extLst>
            </p:cNvPr>
            <p:cNvSpPr/>
            <p:nvPr/>
          </p:nvSpPr>
          <p:spPr>
            <a:xfrm>
              <a:off x="6378116" y="1629912"/>
              <a:ext cx="232408" cy="1543848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8412AA-7C6A-40DD-A7A9-B615EB2A6E64}"/>
                </a:ext>
              </a:extLst>
            </p:cNvPr>
            <p:cNvSpPr/>
            <p:nvPr/>
          </p:nvSpPr>
          <p:spPr>
            <a:xfrm>
              <a:off x="6322491" y="3173760"/>
              <a:ext cx="153216" cy="1440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Diagramme 35">
            <a:extLst>
              <a:ext uri="{FF2B5EF4-FFF2-40B4-BE49-F238E27FC236}">
                <a16:creationId xmlns:a16="http://schemas.microsoft.com/office/drawing/2014/main" id="{6F98EB95-A6E5-4298-872F-F278F04C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459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C29909-6DE1-4028-9CA7-6B4269F4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C852C5-36D9-444D-99E0-48C8A6E3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22CB3A-2B62-4453-8484-B651E4F9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8D43FFB-899C-4A01-980D-12B01646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8" cy="432048"/>
          </a:xfrm>
        </p:spPr>
        <p:txBody>
          <a:bodyPr>
            <a:normAutofit/>
          </a:bodyPr>
          <a:lstStyle/>
          <a:p>
            <a:r>
              <a:rPr lang="fr-FR" dirty="0"/>
              <a:t>CLAS12: </a:t>
            </a:r>
            <a:r>
              <a:rPr lang="fr-FR" dirty="0" err="1"/>
              <a:t>pDVCS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2C63B2-9A3D-432C-867C-BF39D49C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16" y="3163733"/>
            <a:ext cx="3601588" cy="2366758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92C6B8A-5550-45E1-8428-E5F2A86C3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77313" y="5107949"/>
            <a:ext cx="2784315" cy="1369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FA7F106-D1C5-43D9-9718-8F19DEA9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314" y="4992493"/>
            <a:ext cx="2784316" cy="1154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84D435-400F-4D3D-8D95-67F0201B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9" y="783500"/>
            <a:ext cx="3384376" cy="2337433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4BBBF894-5748-46A6-AC3A-CEDFE73C1A30}"/>
              </a:ext>
            </a:extLst>
          </p:cNvPr>
          <p:cNvSpPr txBox="1">
            <a:spLocks/>
          </p:cNvSpPr>
          <p:nvPr/>
        </p:nvSpPr>
        <p:spPr>
          <a:xfrm>
            <a:off x="57794" y="839233"/>
            <a:ext cx="7157993" cy="23667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dirty="0">
                <a:solidFill>
                  <a:srgbClr val="C00000"/>
                </a:solidFill>
              </a:rPr>
              <a:t>Observation of positive BSA for </a:t>
            </a:r>
            <a:r>
              <a:rPr lang="fr-FR" sz="1800" dirty="0" err="1">
                <a:solidFill>
                  <a:srgbClr val="C00000"/>
                </a:solidFill>
              </a:rPr>
              <a:t>nDVCS</a:t>
            </a:r>
            <a:endParaRPr lang="fr-FR" sz="1800" dirty="0">
              <a:solidFill>
                <a:srgbClr val="C00000"/>
              </a:solidFill>
            </a:endParaRPr>
          </a:p>
          <a:p>
            <a:pPr algn="just"/>
            <a:r>
              <a:rPr lang="fr-FR" sz="1800" dirty="0" err="1">
                <a:solidFill>
                  <a:srgbClr val="C00000"/>
                </a:solidFill>
              </a:rPr>
              <a:t>Systematic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errors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include</a:t>
            </a:r>
            <a:r>
              <a:rPr lang="fr-FR" sz="1800" dirty="0">
                <a:solidFill>
                  <a:srgbClr val="C00000"/>
                </a:solidFill>
              </a:rPr>
              <a:t>:</a:t>
            </a: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polarization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selection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cuts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due to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merging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of data sets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energies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sz="1800" dirty="0" err="1">
                <a:solidFill>
                  <a:srgbClr val="C00000"/>
                </a:solidFill>
              </a:rPr>
              <a:t>Statistics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expected</a:t>
            </a:r>
            <a:r>
              <a:rPr lang="fr-FR" sz="1800" dirty="0">
                <a:solidFill>
                  <a:srgbClr val="C00000"/>
                </a:solidFill>
              </a:rPr>
              <a:t> to triple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remaining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scheduled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beam</a:t>
            </a:r>
            <a:r>
              <a:rPr lang="fr-FR" sz="1800" dirty="0">
                <a:solidFill>
                  <a:srgbClr val="C00000"/>
                </a:solidFill>
              </a:rPr>
              <a:t> time and </a:t>
            </a:r>
            <a:r>
              <a:rPr lang="fr-FR" sz="1800" dirty="0" err="1">
                <a:solidFill>
                  <a:srgbClr val="C00000"/>
                </a:solidFill>
              </a:rPr>
              <a:t>improvements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reconstruction software</a:t>
            </a:r>
          </a:p>
          <a:p>
            <a:pPr lvl="1" algn="just"/>
            <a:endParaRPr lang="fr-FR" sz="1400" dirty="0">
              <a:solidFill>
                <a:srgbClr val="C00000"/>
              </a:solidFill>
            </a:endParaRP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54B02D2B-F40B-49DE-AB86-865CA64A5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97DD17E1-1B2D-477C-8900-142E6262AF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953" y="3205991"/>
            <a:ext cx="3522838" cy="23068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1A2997B-72E9-4FB6-9CAA-E078912D6B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870" y="3183245"/>
            <a:ext cx="3522838" cy="230280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D40EF11-C374-4A7E-9575-DAC8B2243A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802" y="5073063"/>
            <a:ext cx="2734974" cy="11773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DA150BE-C54F-4EC3-A144-87531F5FF2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206" y="5062076"/>
            <a:ext cx="2736878" cy="1118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883B9D8-6C80-4189-B996-585B1ECB1514}"/>
              </a:ext>
            </a:extLst>
          </p:cNvPr>
          <p:cNvSpPr txBox="1"/>
          <p:nvPr/>
        </p:nvSpPr>
        <p:spPr>
          <a:xfrm>
            <a:off x="9778875" y="19146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B5C4925-5032-4971-B0A8-86A9EB289344}"/>
              </a:ext>
            </a:extLst>
          </p:cNvPr>
          <p:cNvSpPr txBox="1"/>
          <p:nvPr/>
        </p:nvSpPr>
        <p:spPr>
          <a:xfrm>
            <a:off x="8032006" y="186298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29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75828DF-BC6E-4ED4-A84F-B3B6DEC63AD7}"/>
              </a:ext>
            </a:extLst>
          </p:cNvPr>
          <p:cNvSpPr txBox="1"/>
          <p:nvPr/>
        </p:nvSpPr>
        <p:spPr>
          <a:xfrm>
            <a:off x="7677422" y="185268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24618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0A013C1E-9831-4C13-AF35-CEFFC93EA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98" y="919908"/>
            <a:ext cx="6842798" cy="471767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26F664-2ADC-4D4B-BF08-15E4A644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96639B-33A7-41D7-812B-FF916CC6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F29B40-6A2C-42E2-84CA-9C896D0E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C6ED2E2-1916-422B-BDBC-57D4BCF7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92688" cy="432048"/>
          </a:xfrm>
        </p:spPr>
        <p:txBody>
          <a:bodyPr>
            <a:normAutofit/>
          </a:bodyPr>
          <a:lstStyle/>
          <a:p>
            <a:r>
              <a:rPr lang="fr-FR" dirty="0"/>
              <a:t>CLAS12: </a:t>
            </a:r>
            <a:r>
              <a:rPr lang="fr-FR" dirty="0" err="1"/>
              <a:t>pDVCS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41BE571-CAF8-4F20-B907-F61E2B20190E}"/>
              </a:ext>
            </a:extLst>
          </p:cNvPr>
          <p:cNvGrpSpPr/>
          <p:nvPr/>
        </p:nvGrpSpPr>
        <p:grpSpPr>
          <a:xfrm>
            <a:off x="912250" y="494950"/>
            <a:ext cx="864174" cy="1007965"/>
            <a:chOff x="592053" y="699752"/>
            <a:chExt cx="781040" cy="66425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C429AEB-030F-409B-ABC1-262C7298750B}"/>
                </a:ext>
              </a:extLst>
            </p:cNvPr>
            <p:cNvGrpSpPr/>
            <p:nvPr/>
          </p:nvGrpSpPr>
          <p:grpSpPr>
            <a:xfrm>
              <a:off x="833827" y="931958"/>
              <a:ext cx="539266" cy="432048"/>
              <a:chOff x="141374" y="1301552"/>
              <a:chExt cx="539266" cy="432048"/>
            </a:xfrm>
          </p:grpSpPr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C1BB3812-20C5-42AB-AF38-E935122CB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374" y="1301552"/>
                <a:ext cx="5392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394594EC-C24E-4B4C-9438-7D945769C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374" y="1301552"/>
                <a:ext cx="0" cy="432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E46673AF-DAC4-4408-8E32-9E67E5ADCD6A}"/>
                    </a:ext>
                  </a:extLst>
                </p:cNvPr>
                <p:cNvSpPr txBox="1"/>
                <p:nvPr/>
              </p:nvSpPr>
              <p:spPr>
                <a:xfrm>
                  <a:off x="592053" y="1055649"/>
                  <a:ext cx="2241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02065B79-B1D3-49A4-9DB0-5DFA9F57E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53" y="1055649"/>
                  <a:ext cx="224100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919" r="-2703" b="-3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7307036D-BF02-4DA0-A2CC-DE67D0E9F8C3}"/>
                    </a:ext>
                  </a:extLst>
                </p:cNvPr>
                <p:cNvSpPr txBox="1"/>
                <p:nvPr/>
              </p:nvSpPr>
              <p:spPr>
                <a:xfrm>
                  <a:off x="1003304" y="699752"/>
                  <a:ext cx="20031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5FC371EA-8D97-4953-B4DD-2337AA5CC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04" y="699752"/>
                  <a:ext cx="200311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9375" r="-6250"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8D845B6-7EFE-4B6D-99D7-6D56B002D5B7}"/>
                  </a:ext>
                </a:extLst>
              </p:cNvPr>
              <p:cNvSpPr/>
              <p:nvPr/>
            </p:nvSpPr>
            <p:spPr>
              <a:xfrm>
                <a:off x="8735352" y="1171710"/>
                <a:ext cx="129155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[1,1.6]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8D845B6-7EFE-4B6D-99D7-6D56B002D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52" y="1171710"/>
                <a:ext cx="1291555" cy="307777"/>
              </a:xfrm>
              <a:prstGeom prst="rect">
                <a:avLst/>
              </a:prstGeom>
              <a:blipFill>
                <a:blip r:embed="rId10"/>
                <a:stretch>
                  <a:fillRect l="-141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5287AA-7D8F-4BC0-A3EB-CC18107E5130}"/>
                  </a:ext>
                </a:extLst>
              </p:cNvPr>
              <p:cNvSpPr/>
              <p:nvPr/>
            </p:nvSpPr>
            <p:spPr>
              <a:xfrm>
                <a:off x="8782318" y="2155777"/>
                <a:ext cx="129155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[1.6,2]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5287AA-7D8F-4BC0-A3EB-CC18107E5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318" y="2155777"/>
                <a:ext cx="1291555" cy="307777"/>
              </a:xfrm>
              <a:prstGeom prst="rect">
                <a:avLst/>
              </a:prstGeom>
              <a:blipFill>
                <a:blip r:embed="rId11"/>
                <a:stretch>
                  <a:fillRect l="-141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C3949A-B7B5-4F67-B5CC-41173DFAD94A}"/>
                  </a:ext>
                </a:extLst>
              </p:cNvPr>
              <p:cNvSpPr/>
              <p:nvPr/>
            </p:nvSpPr>
            <p:spPr>
              <a:xfrm>
                <a:off x="8807200" y="3139844"/>
                <a:ext cx="129155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[2,2.9]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C3949A-B7B5-4F67-B5CC-41173DFAD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00" y="3139844"/>
                <a:ext cx="1291555" cy="307777"/>
              </a:xfrm>
              <a:prstGeom prst="rect">
                <a:avLst/>
              </a:prstGeom>
              <a:blipFill>
                <a:blip r:embed="rId12"/>
                <a:stretch>
                  <a:fillRect l="-141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5A43B4-7B73-4E2F-B04F-EA7FB1792BC9}"/>
                  </a:ext>
                </a:extLst>
              </p:cNvPr>
              <p:cNvSpPr/>
              <p:nvPr/>
            </p:nvSpPr>
            <p:spPr>
              <a:xfrm>
                <a:off x="8807200" y="4059550"/>
                <a:ext cx="145650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[2.9,3.8]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5A43B4-7B73-4E2F-B04F-EA7FB179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00" y="4059550"/>
                <a:ext cx="1456502" cy="307777"/>
              </a:xfrm>
              <a:prstGeom prst="rect">
                <a:avLst/>
              </a:prstGeom>
              <a:blipFill>
                <a:blip r:embed="rId13"/>
                <a:stretch>
                  <a:fillRect l="-125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6C6413-F426-477A-A95F-A62A3EA854F8}"/>
                  </a:ext>
                </a:extLst>
              </p:cNvPr>
              <p:cNvSpPr/>
              <p:nvPr/>
            </p:nvSpPr>
            <p:spPr>
              <a:xfrm>
                <a:off x="8807200" y="5026223"/>
                <a:ext cx="145650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[3.8,7.4]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6C6413-F426-477A-A95F-A62A3EA85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00" y="5026223"/>
                <a:ext cx="1456502" cy="307777"/>
              </a:xfrm>
              <a:prstGeom prst="rect">
                <a:avLst/>
              </a:prstGeom>
              <a:blipFill>
                <a:blip r:embed="rId14"/>
                <a:stretch>
                  <a:fillRect l="-125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2C93D808-AF32-40FB-A210-3E2D04D4D0BA}"/>
              </a:ext>
            </a:extLst>
          </p:cNvPr>
          <p:cNvSpPr/>
          <p:nvPr/>
        </p:nvSpPr>
        <p:spPr>
          <a:xfrm>
            <a:off x="1990496" y="648490"/>
            <a:ext cx="652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[0.04,0.13]                   [0.13,0.16]                  [0.16,0.2]                     [0.2,0.41]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6E172CE-9B06-45C7-81CD-21D4A7BD781A}"/>
                  </a:ext>
                </a:extLst>
              </p:cNvPr>
              <p:cNvSpPr txBox="1"/>
              <p:nvPr/>
            </p:nvSpPr>
            <p:spPr>
              <a:xfrm>
                <a:off x="2002011" y="4037856"/>
                <a:ext cx="2660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Variation of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0" smtClean="0">
                        <a:latin typeface="Cambria Math" panose="02040503050406030204" pitchFamily="18" charset="0"/>
                      </a:rPr>
                      <m:t>𝚽</m:t>
                    </m:r>
                    <m:r>
                      <a:rPr lang="fr-FR" sz="1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 amplitude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6E172CE-9B06-45C7-81CD-21D4A7BD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11" y="4037856"/>
                <a:ext cx="2660488" cy="307777"/>
              </a:xfrm>
              <a:prstGeom prst="rect">
                <a:avLst/>
              </a:prstGeom>
              <a:blipFill>
                <a:blip r:embed="rId15"/>
                <a:stretch>
                  <a:fillRect l="-686" t="-1961" r="-229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95F0B0C6-EBFD-412C-9F4D-B3B27232D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B2FBF68-85D7-433A-9AFB-B18CCBCFBD08}"/>
              </a:ext>
            </a:extLst>
          </p:cNvPr>
          <p:cNvSpPr txBox="1"/>
          <p:nvPr/>
        </p:nvSpPr>
        <p:spPr>
          <a:xfrm>
            <a:off x="908030" y="4902469"/>
            <a:ext cx="483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j-lt"/>
              </a:rPr>
              <a:t>To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be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compared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to BSA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with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free-proton data</a:t>
            </a:r>
          </a:p>
        </p:txBody>
      </p:sp>
    </p:spTree>
    <p:extLst>
      <p:ext uri="{BB962C8B-B14F-4D97-AF65-F5344CB8AC3E}">
        <p14:creationId xmlns:p14="http://schemas.microsoft.com/office/powerpoint/2010/main" val="136896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8F36C-613E-437F-A964-FCDCAB49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new data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F6441E-C093-4BE5-BB5C-A669D397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1CB16A-BB13-4047-9A0E-06EFC3F9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11767D-1401-407D-A910-ED0219A6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3A22AC-42D0-4B7D-9D46-A8FE4502D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Previous attempt at flavor separation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CC755-E9FA-41AD-8513-360656EC0939}"/>
              </a:ext>
            </a:extLst>
          </p:cNvPr>
          <p:cNvSpPr/>
          <p:nvPr/>
        </p:nvSpPr>
        <p:spPr>
          <a:xfrm>
            <a:off x="612684" y="1445946"/>
            <a:ext cx="33547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err="1">
                <a:solidFill>
                  <a:srgbClr val="222222"/>
                </a:solidFill>
                <a:latin typeface="-apple-system"/>
              </a:rPr>
              <a:t>Benali</a:t>
            </a:r>
            <a:r>
              <a:rPr lang="en-US" sz="800" b="1" dirty="0">
                <a:solidFill>
                  <a:srgbClr val="222222"/>
                </a:solidFill>
                <a:latin typeface="-apple-system"/>
              </a:rPr>
              <a:t>, M., </a:t>
            </a:r>
            <a:r>
              <a:rPr lang="en-US" sz="800" b="1" dirty="0" err="1">
                <a:solidFill>
                  <a:srgbClr val="222222"/>
                </a:solidFill>
                <a:latin typeface="-apple-system"/>
              </a:rPr>
              <a:t>Desnault</a:t>
            </a:r>
            <a:r>
              <a:rPr lang="en-US" sz="800" b="1" dirty="0">
                <a:solidFill>
                  <a:srgbClr val="222222"/>
                </a:solidFill>
                <a:latin typeface="-apple-system"/>
              </a:rPr>
              <a:t>, C., </a:t>
            </a:r>
            <a:r>
              <a:rPr lang="en-US" sz="800" b="1" dirty="0" err="1">
                <a:solidFill>
                  <a:srgbClr val="222222"/>
                </a:solidFill>
                <a:latin typeface="-apple-system"/>
              </a:rPr>
              <a:t>Mazouz</a:t>
            </a:r>
            <a:r>
              <a:rPr lang="en-US" sz="800" b="1" dirty="0">
                <a:solidFill>
                  <a:srgbClr val="222222"/>
                </a:solidFill>
                <a:latin typeface="-apple-system"/>
              </a:rPr>
              <a:t>, M. </a:t>
            </a:r>
            <a:r>
              <a:rPr lang="en-US" sz="800" b="1" i="1" dirty="0">
                <a:solidFill>
                  <a:srgbClr val="222222"/>
                </a:solidFill>
                <a:latin typeface="-apple-system"/>
              </a:rPr>
              <a:t>et al.</a:t>
            </a:r>
            <a:r>
              <a:rPr lang="en-US" sz="800" b="1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sz="800" b="1" i="1" dirty="0">
                <a:solidFill>
                  <a:srgbClr val="222222"/>
                </a:solidFill>
                <a:latin typeface="-apple-system"/>
              </a:rPr>
              <a:t>Nat. Phys.</a:t>
            </a:r>
            <a:r>
              <a:rPr lang="en-US" sz="800" b="1" dirty="0">
                <a:solidFill>
                  <a:srgbClr val="222222"/>
                </a:solidFill>
                <a:latin typeface="-apple-system"/>
              </a:rPr>
              <a:t> 16, 191–198 (2020)</a:t>
            </a:r>
            <a:endParaRPr lang="fr-FR" sz="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829193-1D6C-48A7-BCB9-71D13D4B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3" y="1879047"/>
            <a:ext cx="3268603" cy="34589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316841-9C9F-4226-B4C5-A8A61BA747EB}"/>
              </a:ext>
            </a:extLst>
          </p:cNvPr>
          <p:cNvSpPr/>
          <p:nvPr/>
        </p:nvSpPr>
        <p:spPr>
          <a:xfrm>
            <a:off x="720351" y="1663458"/>
            <a:ext cx="3194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+data from: </a:t>
            </a:r>
            <a:r>
              <a:rPr lang="en-US" sz="800" dirty="0" err="1"/>
              <a:t>Mazouz</a:t>
            </a:r>
            <a:r>
              <a:rPr lang="en-US" sz="800" dirty="0"/>
              <a:t>, M. et al. Phys. Rev. Lett. 99, 242501 (2007).</a:t>
            </a:r>
            <a:endParaRPr lang="fr-FR" sz="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41B4E3-0BEA-4987-8F52-AD145F3B974B}"/>
              </a:ext>
            </a:extLst>
          </p:cNvPr>
          <p:cNvSpPr txBox="1"/>
          <p:nvPr/>
        </p:nvSpPr>
        <p:spPr>
          <a:xfrm>
            <a:off x="4890860" y="1269564"/>
            <a:ext cx="445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Another attempt by </a:t>
            </a:r>
            <a:r>
              <a:rPr lang="en-US" sz="1400" dirty="0" err="1"/>
              <a:t>Marija</a:t>
            </a:r>
            <a:r>
              <a:rPr lang="en-US" sz="1400" dirty="0"/>
              <a:t> </a:t>
            </a:r>
            <a:r>
              <a:rPr lang="en-US" sz="1400" dirty="0" err="1"/>
              <a:t>Čuić</a:t>
            </a:r>
            <a:r>
              <a:rPr lang="en-US" sz="1400" dirty="0"/>
              <a:t> et al </a:t>
            </a:r>
            <a:r>
              <a:rPr lang="en-US" sz="1400" dirty="0" err="1"/>
              <a:t>arxiv</a:t>
            </a:r>
            <a:r>
              <a:rPr lang="en-US" sz="1400" dirty="0"/>
              <a:t> 2007.00029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3EAFFA-64B4-4D80-824C-42B13A5F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09" y="1745438"/>
            <a:ext cx="3268603" cy="23328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8E3F9B-70FA-456A-A4F9-2AEED8ED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68" y="1733600"/>
            <a:ext cx="3268603" cy="225966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99248BB-D7F1-4983-AC00-38C0640F1C43}"/>
              </a:ext>
            </a:extLst>
          </p:cNvPr>
          <p:cNvSpPr txBox="1"/>
          <p:nvPr/>
        </p:nvSpPr>
        <p:spPr>
          <a:xfrm>
            <a:off x="4265184" y="431329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 talk by </a:t>
            </a:r>
            <a:r>
              <a:rPr lang="en-US" sz="1600" dirty="0" err="1"/>
              <a:t>Marija</a:t>
            </a:r>
            <a:r>
              <a:rPr lang="en-US" sz="1600" dirty="0"/>
              <a:t> will show the impact of the results presented here on flavor separation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84531F-ED64-496A-9550-BCF3E4F0195A}"/>
              </a:ext>
            </a:extLst>
          </p:cNvPr>
          <p:cNvSpPr/>
          <p:nvPr/>
        </p:nvSpPr>
        <p:spPr>
          <a:xfrm>
            <a:off x="6958100" y="4987467"/>
            <a:ext cx="2476515" cy="59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Stay tuned and be here after the break!</a:t>
            </a:r>
          </a:p>
        </p:txBody>
      </p:sp>
    </p:spTree>
    <p:extLst>
      <p:ext uri="{BB962C8B-B14F-4D97-AF65-F5344CB8AC3E}">
        <p14:creationId xmlns:p14="http://schemas.microsoft.com/office/powerpoint/2010/main" val="311906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D90B8-955F-4FA4-9819-942209F7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GPDs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2B9BE8-83B8-40C7-9EC1-03E518D4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504923-D274-454E-AC63-B23285C8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A57739-FA86-4885-8FE0-680EBEC3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765982-34D0-4F0A-8302-E9C6DBF4B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86422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QCD at </a:t>
            </a:r>
            <a:r>
              <a:rPr lang="fr-FR" dirty="0" err="1">
                <a:solidFill>
                  <a:schemeClr val="tx1"/>
                </a:solidFill>
              </a:rPr>
              <a:t>low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energies</a:t>
            </a:r>
            <a:r>
              <a:rPr lang="fr-FR" dirty="0">
                <a:solidFill>
                  <a:schemeClr val="tx1"/>
                </a:solidFill>
              </a:rPr>
              <a:t>: non </a:t>
            </a:r>
            <a:r>
              <a:rPr lang="fr-FR" dirty="0" err="1">
                <a:solidFill>
                  <a:schemeClr val="tx1"/>
                </a:solidFill>
              </a:rPr>
              <a:t>perturbative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regime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/>
              <a:t>Need </a:t>
            </a:r>
            <a:r>
              <a:rPr lang="fr-FR" dirty="0">
                <a:solidFill>
                  <a:srgbClr val="C00000"/>
                </a:solidFill>
              </a:rPr>
              <a:t>structure </a:t>
            </a:r>
            <a:r>
              <a:rPr lang="fr-FR" dirty="0" err="1">
                <a:solidFill>
                  <a:srgbClr val="C00000"/>
                </a:solidFill>
              </a:rPr>
              <a:t>functions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to </a:t>
            </a:r>
            <a:r>
              <a:rPr lang="fr-FR" dirty="0" err="1"/>
              <a:t>describe</a:t>
            </a:r>
            <a:r>
              <a:rPr lang="fr-FR" dirty="0"/>
              <a:t> </a:t>
            </a:r>
            <a:r>
              <a:rPr lang="fr-FR" dirty="0" err="1"/>
              <a:t>nucleon</a:t>
            </a:r>
            <a:r>
              <a:rPr lang="fr-FR" dirty="0"/>
              <a:t> structure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84DCB2-C2EA-4326-A620-2C5D1B2D2520}"/>
              </a:ext>
            </a:extLst>
          </p:cNvPr>
          <p:cNvSpPr txBox="1"/>
          <p:nvPr/>
        </p:nvSpPr>
        <p:spPr>
          <a:xfrm>
            <a:off x="273820" y="1471895"/>
            <a:ext cx="86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GPDs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7EE8887-E2A9-4542-81D1-84558EBB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239" y="1012940"/>
            <a:ext cx="1246270" cy="18709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048304-B5BE-45EB-A64A-82C365555B90}"/>
              </a:ext>
            </a:extLst>
          </p:cNvPr>
          <p:cNvSpPr/>
          <p:nvPr/>
        </p:nvSpPr>
        <p:spPr>
          <a:xfrm>
            <a:off x="326488" y="1805608"/>
            <a:ext cx="7019347" cy="5232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400" dirty="0"/>
              <a:t>Correlation of transverse position and longitudinal momentum of </a:t>
            </a:r>
            <a:r>
              <a:rPr lang="en-US" sz="1400" dirty="0" err="1"/>
              <a:t>partons</a:t>
            </a:r>
            <a:r>
              <a:rPr lang="en-US" sz="1400" dirty="0"/>
              <a:t> in the nucleon &amp; the spin structure - through Ji’s sum rule </a:t>
            </a:r>
            <a:r>
              <a:rPr lang="fr-FR" sz="800" dirty="0"/>
              <a:t>X. Ji, Phy.Rev.Lett.78,610(1997)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2486A55-FF42-4807-8FB7-D3D65C41268F}"/>
                  </a:ext>
                </a:extLst>
              </p:cNvPr>
              <p:cNvSpPr txBox="1"/>
              <p:nvPr/>
            </p:nvSpPr>
            <p:spPr>
              <a:xfrm>
                <a:off x="296022" y="2360024"/>
                <a:ext cx="7049813" cy="95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GPDs can be accessed through </a:t>
                </a:r>
                <a:r>
                  <a:rPr lang="en-US" sz="1400" dirty="0">
                    <a:solidFill>
                      <a:srgbClr val="C00000"/>
                    </a:solidFill>
                  </a:rPr>
                  <a:t>exclusive leptoproduction reactions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At leading order QCD, chiral-even (quark helicity is conserved), quark sector: </a:t>
                </a:r>
                <a:r>
                  <a:rPr lang="en-US" sz="1400" dirty="0">
                    <a:solidFill>
                      <a:srgbClr val="0070C0"/>
                    </a:solidFill>
                  </a:rPr>
                  <a:t>4 GPDs </a:t>
                </a:r>
                <a:r>
                  <a:rPr lang="en-US" sz="1400" dirty="0"/>
                  <a:t>for each quark flavor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GPDs depend on x, ξ and t = (p’ − p) 2 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2486A55-FF42-4807-8FB7-D3D65C412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2" y="2360024"/>
                <a:ext cx="7049813" cy="959493"/>
              </a:xfrm>
              <a:prstGeom prst="rect">
                <a:avLst/>
              </a:prstGeom>
              <a:blipFill>
                <a:blip r:embed="rId3"/>
                <a:stretch>
                  <a:fillRect l="-173" t="-1266" r="-260" b="-5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>
            <a:extLst>
              <a:ext uri="{FF2B5EF4-FFF2-40B4-BE49-F238E27FC236}">
                <a16:creationId xmlns:a16="http://schemas.microsoft.com/office/drawing/2014/main" id="{808D0FB6-E566-4AA9-8759-8C17E229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90" y="3497214"/>
            <a:ext cx="2231295" cy="176099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71C0DE8-6A96-4C5D-B427-DBC08C9789E4}"/>
              </a:ext>
            </a:extLst>
          </p:cNvPr>
          <p:cNvSpPr/>
          <p:nvPr/>
        </p:nvSpPr>
        <p:spPr>
          <a:xfrm>
            <a:off x="8509469" y="695878"/>
            <a:ext cx="22518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err="1"/>
              <a:t>Belitsky</a:t>
            </a:r>
            <a:r>
              <a:rPr lang="fr-FR" sz="800" dirty="0"/>
              <a:t>, </a:t>
            </a:r>
            <a:r>
              <a:rPr lang="fr-FR" sz="800" dirty="0" err="1"/>
              <a:t>Radyushkin</a:t>
            </a:r>
            <a:r>
              <a:rPr lang="fr-FR" sz="800" dirty="0"/>
              <a:t>, </a:t>
            </a:r>
            <a:r>
              <a:rPr lang="fr-FR" sz="800" dirty="0" err="1"/>
              <a:t>Physics</a:t>
            </a:r>
            <a:r>
              <a:rPr lang="fr-FR" sz="800" dirty="0"/>
              <a:t> Reports, 2005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A9742CC-D4BD-4FE6-8D8D-56389F5A06CB}"/>
              </a:ext>
            </a:extLst>
          </p:cNvPr>
          <p:cNvGrpSpPr/>
          <p:nvPr/>
        </p:nvGrpSpPr>
        <p:grpSpPr>
          <a:xfrm>
            <a:off x="5878707" y="3218388"/>
            <a:ext cx="4581458" cy="2358763"/>
            <a:chOff x="6572369" y="3088001"/>
            <a:chExt cx="4581458" cy="257037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CA59C35-3DCC-4847-8587-15D77B4A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7481" y="3511275"/>
              <a:ext cx="4020240" cy="1875595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3CB9276-9FB8-4E86-9225-ADD7D9326114}"/>
                </a:ext>
              </a:extLst>
            </p:cNvPr>
            <p:cNvSpPr txBox="1"/>
            <p:nvPr/>
          </p:nvSpPr>
          <p:spPr>
            <a:xfrm>
              <a:off x="6896234" y="5442934"/>
              <a:ext cx="14628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rgbClr val="FF0000"/>
                  </a:solidFill>
                </a:rPr>
                <a:t>Conserve </a:t>
              </a:r>
              <a:r>
                <a:rPr lang="fr-FR" sz="800" b="1" dirty="0" err="1">
                  <a:solidFill>
                    <a:srgbClr val="FF0000"/>
                  </a:solidFill>
                </a:rPr>
                <a:t>nucleon’s</a:t>
              </a:r>
              <a:r>
                <a:rPr lang="fr-FR" sz="800" b="1" dirty="0">
                  <a:solidFill>
                    <a:srgbClr val="FF0000"/>
                  </a:solidFill>
                </a:rPr>
                <a:t> spin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69C3F2-21C2-4903-B82A-D0B91B3320B9}"/>
                </a:ext>
              </a:extLst>
            </p:cNvPr>
            <p:cNvSpPr txBox="1"/>
            <p:nvPr/>
          </p:nvSpPr>
          <p:spPr>
            <a:xfrm>
              <a:off x="9274819" y="5439225"/>
              <a:ext cx="18790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rgbClr val="0000FF"/>
                  </a:solidFill>
                </a:rPr>
                <a:t>Flip </a:t>
              </a:r>
              <a:r>
                <a:rPr lang="fr-FR" sz="800" b="1" dirty="0" err="1">
                  <a:solidFill>
                    <a:srgbClr val="0000FF"/>
                  </a:solidFill>
                </a:rPr>
                <a:t>nucleon’s</a:t>
              </a:r>
              <a:r>
                <a:rPr lang="fr-FR" sz="800" b="1" dirty="0">
                  <a:solidFill>
                    <a:srgbClr val="0000FF"/>
                  </a:solidFill>
                </a:rPr>
                <a:t> spin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2A5DB5-4E53-4206-AA56-404A38C559BA}"/>
                </a:ext>
              </a:extLst>
            </p:cNvPr>
            <p:cNvSpPr/>
            <p:nvPr/>
          </p:nvSpPr>
          <p:spPr>
            <a:xfrm>
              <a:off x="6864645" y="3096942"/>
              <a:ext cx="15119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Quark-helicity independent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2C161-88CE-4C49-B7ED-6ABBAA7ED381}"/>
                </a:ext>
              </a:extLst>
            </p:cNvPr>
            <p:cNvSpPr/>
            <p:nvPr/>
          </p:nvSpPr>
          <p:spPr>
            <a:xfrm>
              <a:off x="9007540" y="3088001"/>
              <a:ext cx="14494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/>
                <a:t>Quark-helicity dependent</a:t>
              </a:r>
            </a:p>
          </p:txBody>
        </p:sp>
        <p:sp>
          <p:nvSpPr>
            <p:cNvPr id="21" name="Accolade ouvrante 20">
              <a:extLst>
                <a:ext uri="{FF2B5EF4-FFF2-40B4-BE49-F238E27FC236}">
                  <a16:creationId xmlns:a16="http://schemas.microsoft.com/office/drawing/2014/main" id="{7B8787CE-FEEE-4CC4-A14A-C840FBF561FF}"/>
                </a:ext>
              </a:extLst>
            </p:cNvPr>
            <p:cNvSpPr/>
            <p:nvPr/>
          </p:nvSpPr>
          <p:spPr>
            <a:xfrm rot="5400000">
              <a:off x="7471566" y="2456603"/>
              <a:ext cx="210873" cy="2009267"/>
            </a:xfrm>
            <a:prstGeom prst="leftBrac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ccolade ouvrante 21">
              <a:extLst>
                <a:ext uri="{FF2B5EF4-FFF2-40B4-BE49-F238E27FC236}">
                  <a16:creationId xmlns:a16="http://schemas.microsoft.com/office/drawing/2014/main" id="{D3F01452-12CA-4884-B262-79D8358D9C7A}"/>
                </a:ext>
              </a:extLst>
            </p:cNvPr>
            <p:cNvSpPr/>
            <p:nvPr/>
          </p:nvSpPr>
          <p:spPr>
            <a:xfrm rot="5400000">
              <a:off x="9626822" y="2456603"/>
              <a:ext cx="210873" cy="2009267"/>
            </a:xfrm>
            <a:prstGeom prst="leftBrac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31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F02AEC-4AB7-4A9B-8774-1983652A9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919" y="725488"/>
            <a:ext cx="10348013" cy="4896544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GPDs are powerful tool to explore the structure of the nucleons and nuclei</a:t>
            </a:r>
          </a:p>
          <a:p>
            <a:pPr lvl="1" algn="just"/>
            <a:r>
              <a:rPr lang="en-US" dirty="0"/>
              <a:t>Nucleon tomography, quark angular momentum, distribution of forces in the nucleon</a:t>
            </a:r>
          </a:p>
          <a:p>
            <a:pPr algn="just"/>
            <a:r>
              <a:rPr lang="en-US" dirty="0"/>
              <a:t>Exclusive reactions can provide important information on nucleon structure </a:t>
            </a:r>
          </a:p>
          <a:p>
            <a:pPr lvl="1" algn="just"/>
            <a:r>
              <a:rPr lang="en-US" dirty="0"/>
              <a:t>DVCS via the extraction of GPDs</a:t>
            </a:r>
          </a:p>
          <a:p>
            <a:pPr algn="just"/>
            <a:r>
              <a:rPr lang="en-US" dirty="0"/>
              <a:t>CLAS12 offers a wide kinematical reach over which the GPDs dependence on different kinematical variables can be scanned</a:t>
            </a:r>
          </a:p>
          <a:p>
            <a:pPr lvl="1" algn="just"/>
            <a:r>
              <a:rPr lang="en-US" dirty="0"/>
              <a:t>Data to add constraints on GPDs in unexplored regions of the phase space</a:t>
            </a:r>
          </a:p>
          <a:p>
            <a:pPr lvl="1" algn="just"/>
            <a:r>
              <a:rPr lang="en-US" dirty="0"/>
              <a:t>Possibilities to measure new observables using different experimental configurations</a:t>
            </a:r>
          </a:p>
          <a:p>
            <a:pPr lvl="2" algn="just"/>
            <a:r>
              <a:rPr lang="en-US" dirty="0"/>
              <a:t>Flavor separation of GPDs</a:t>
            </a:r>
          </a:p>
          <a:p>
            <a:pPr algn="just"/>
            <a:r>
              <a:rPr lang="en-US" dirty="0"/>
              <a:t>Promising results from incoherent DVCS on deuteron (n and p channels) from CLAS12 data</a:t>
            </a:r>
          </a:p>
          <a:p>
            <a:pPr lvl="1" algn="just"/>
            <a:r>
              <a:rPr lang="en-US" dirty="0"/>
              <a:t>First BSA measurement from neutron-DVCS with tagged neutron</a:t>
            </a:r>
          </a:p>
          <a:p>
            <a:pPr lvl="1" algn="just"/>
            <a:r>
              <a:rPr lang="en-US" dirty="0"/>
              <a:t>First measurement of BSA for proton-DVCS with deuterium target</a:t>
            </a:r>
          </a:p>
          <a:p>
            <a:pPr lvl="2" algn="just"/>
            <a:r>
              <a:rPr lang="en-US" dirty="0"/>
              <a:t>To be compared to free-proton DVCS BSA measured by CLAS12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6C73EA-51DC-4EC8-86F7-78305A34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18067F-32F0-485E-A285-EB80D5EF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91E6EB-905D-4F0F-9D20-5146F0BD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7047B7-B45C-4B95-975C-F0A0B337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3D4780-D7FD-4280-B819-4CC704295D0C}"/>
              </a:ext>
            </a:extLst>
          </p:cNvPr>
          <p:cNvSpPr/>
          <p:nvPr/>
        </p:nvSpPr>
        <p:spPr>
          <a:xfrm>
            <a:off x="4878336" y="5283935"/>
            <a:ext cx="564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/>
              <a:t>G. Christiaens, M. Defurne, D. Sokhan V.Ziegler et al., arXiv (2022) 221111274.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563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35B39-3B3F-4E4D-B164-F7C96368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are </a:t>
            </a:r>
            <a:r>
              <a:rPr lang="fr-FR" dirty="0" err="1"/>
              <a:t>GPDs</a:t>
            </a:r>
            <a:r>
              <a:rPr lang="fr-FR" dirty="0"/>
              <a:t> important?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75D9D8-E040-4B9B-9931-8AEB8B4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59EA30-8EFD-4854-A279-C233351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3490E-DE73-4CB8-AEB6-E8C868C0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5AC76B-79DC-42A4-B017-194BD2122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18" y="797497"/>
            <a:ext cx="9889687" cy="4650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GPDs: Fourier transforms of non-local, non-diagonal QCD operators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C2096C2-FA0F-4876-8339-6D3CD808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" y="2917468"/>
            <a:ext cx="3359898" cy="13534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B6C7CA-0DFC-4409-8675-9DB16D412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07" y="1579382"/>
            <a:ext cx="2605382" cy="1068167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E5EC2A6-3AA1-4A5F-9CC3-416CD0ED756F}"/>
              </a:ext>
            </a:extLst>
          </p:cNvPr>
          <p:cNvSpPr/>
          <p:nvPr/>
        </p:nvSpPr>
        <p:spPr>
          <a:xfrm>
            <a:off x="777875" y="1337781"/>
            <a:ext cx="1563029" cy="2271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Nucleon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tomography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A8AD2D9-F4D5-4051-9BD5-8A36D622AE9A}"/>
              </a:ext>
            </a:extLst>
          </p:cNvPr>
          <p:cNvCxnSpPr>
            <a:cxnSpLocks/>
          </p:cNvCxnSpPr>
          <p:nvPr/>
        </p:nvCxnSpPr>
        <p:spPr>
          <a:xfrm>
            <a:off x="5380331" y="1262559"/>
            <a:ext cx="23360" cy="4283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1DCC84A-B3F4-4A93-9487-106AD901DA3B}"/>
              </a:ext>
            </a:extLst>
          </p:cNvPr>
          <p:cNvSpPr/>
          <p:nvPr/>
        </p:nvSpPr>
        <p:spPr>
          <a:xfrm>
            <a:off x="5962451" y="1329041"/>
            <a:ext cx="1920856" cy="2271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Quark </a:t>
            </a:r>
            <a:r>
              <a:rPr lang="fr-FR" sz="1200" b="1" dirty="0" err="1">
                <a:solidFill>
                  <a:schemeClr val="tx1"/>
                </a:solidFill>
              </a:rPr>
              <a:t>angular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momentum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89A365-7C12-48AD-BE62-E2E772E2FCE8}"/>
              </a:ext>
            </a:extLst>
          </p:cNvPr>
          <p:cNvSpPr/>
          <p:nvPr/>
        </p:nvSpPr>
        <p:spPr>
          <a:xfrm>
            <a:off x="2545548" y="1339939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M. Burkardt, PRD 62, 71503 (2000)</a:t>
            </a:r>
            <a:endParaRPr lang="fr-FR" sz="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E606151-A974-4603-846C-F83B99467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50" y="1988099"/>
            <a:ext cx="3100513" cy="3831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D0313F-2A22-48F6-AEA3-A1AF656DEF73}"/>
              </a:ext>
            </a:extLst>
          </p:cNvPr>
          <p:cNvSpPr/>
          <p:nvPr/>
        </p:nvSpPr>
        <p:spPr>
          <a:xfrm>
            <a:off x="8812219" y="1350633"/>
            <a:ext cx="16781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X. Ji, Phy.Rev.Lett.78,610(1997)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788E654-84EC-4BEB-A0A5-52EBD6B7B5F6}"/>
              </a:ext>
            </a:extLst>
          </p:cNvPr>
          <p:cNvSpPr txBox="1"/>
          <p:nvPr/>
        </p:nvSpPr>
        <p:spPr>
          <a:xfrm>
            <a:off x="5799939" y="3448142"/>
            <a:ext cx="4428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intrinsic spin of the quarks </a:t>
            </a:r>
            <a:r>
              <a:rPr lang="en-US" sz="1400" dirty="0"/>
              <a:t>can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not explain </a:t>
            </a:r>
            <a:r>
              <a:rPr lang="en-US" sz="1400" dirty="0"/>
              <a:t>the origin of 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spin of the nucleon </a:t>
            </a:r>
            <a:r>
              <a:rPr lang="en-US" sz="1400" b="1" dirty="0">
                <a:solidFill>
                  <a:srgbClr val="002060"/>
                </a:solidFill>
              </a:rPr>
              <a:t>(nucleon Spin Crisis)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Intrinsic spin of the gluons</a:t>
            </a:r>
          </a:p>
          <a:p>
            <a:pPr algn="just"/>
            <a:endParaRPr lang="en-U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GPDs</a:t>
            </a:r>
            <a:r>
              <a:rPr lang="en-US" sz="1400" dirty="0"/>
              <a:t>: quantify the contribution of </a:t>
            </a:r>
            <a:r>
              <a:rPr lang="en-US" sz="1400" dirty="0">
                <a:solidFill>
                  <a:srgbClr val="C00000"/>
                </a:solidFill>
              </a:rPr>
              <a:t>orbital angular momentum </a:t>
            </a:r>
            <a:r>
              <a:rPr lang="en-US" sz="1400" dirty="0"/>
              <a:t>of quarks to the nucleon spin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1AB1DC-2C1E-4611-9485-D7F464EB0479}"/>
                  </a:ext>
                </a:extLst>
              </p:cNvPr>
              <p:cNvSpPr txBox="1"/>
              <p:nvPr/>
            </p:nvSpPr>
            <p:spPr>
              <a:xfrm>
                <a:off x="7367811" y="2568214"/>
                <a:ext cx="158318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ΔΣ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1AB1DC-2C1E-4611-9485-D7F464EB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811" y="2568214"/>
                <a:ext cx="1583189" cy="403316"/>
              </a:xfrm>
              <a:prstGeom prst="rect">
                <a:avLst/>
              </a:prstGeom>
              <a:blipFill>
                <a:blip r:embed="rId5"/>
                <a:stretch>
                  <a:fillRect l="-1931" r="-115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014820B-B4BA-4C5B-AFFB-371CC3ADEC5E}"/>
              </a:ext>
            </a:extLst>
          </p:cNvPr>
          <p:cNvSpPr txBox="1"/>
          <p:nvPr/>
        </p:nvSpPr>
        <p:spPr>
          <a:xfrm>
            <a:off x="5962451" y="2633071"/>
            <a:ext cx="129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Nucleon spin: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BAE7C-6FFC-4C0F-ADC7-08A012025A18}"/>
              </a:ext>
            </a:extLst>
          </p:cNvPr>
          <p:cNvSpPr/>
          <p:nvPr/>
        </p:nvSpPr>
        <p:spPr>
          <a:xfrm>
            <a:off x="1065907" y="5410897"/>
            <a:ext cx="3168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R. Dupré, M. </a:t>
            </a:r>
            <a:r>
              <a:rPr lang="fr-FR" sz="800" dirty="0" err="1"/>
              <a:t>Guidal</a:t>
            </a:r>
            <a:r>
              <a:rPr lang="fr-FR" sz="800" dirty="0"/>
              <a:t>, </a:t>
            </a:r>
            <a:r>
              <a:rPr lang="fr-FR" sz="800" dirty="0" err="1"/>
              <a:t>M.Vanderhaeghen</a:t>
            </a:r>
            <a:r>
              <a:rPr lang="fr-FR" sz="800" dirty="0"/>
              <a:t>, PRD95, 011501 (2017)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4B98D88-E9B1-4FBC-892F-D37A15976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450" y="3541045"/>
            <a:ext cx="1814211" cy="17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5D4F51B8-924C-49C4-B0A5-A21C7AF0A57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17835" y="3174631"/>
                <a:ext cx="4608512" cy="1727322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DVCS allows access to 4 complex GPDs-related quantities: 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Compton Form Factors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,t) (CFFs)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x can not be accessed experimentally by DVCS: Models needed to map the x dependence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5D4F51B8-924C-49C4-B0A5-A21C7AF0A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7835" y="3174631"/>
                <a:ext cx="4608512" cy="1727322"/>
              </a:xfrm>
              <a:blipFill>
                <a:blip r:embed="rId3"/>
                <a:stretch>
                  <a:fillRect l="-529" t="-2473" b="-2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2E20E1C9-2AD4-4055-B729-FCE2EF98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68" y="4088314"/>
            <a:ext cx="5176196" cy="4502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DD1DE5-BE75-4D89-83B1-C6B4FD45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048671" cy="43204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Deeply</a:t>
            </a:r>
            <a:r>
              <a:rPr lang="fr-FR" dirty="0"/>
              <a:t> Virtual Compton </a:t>
            </a:r>
            <a:r>
              <a:rPr lang="fr-FR" dirty="0" err="1"/>
              <a:t>Scattering</a:t>
            </a:r>
            <a:r>
              <a:rPr lang="fr-FR" dirty="0"/>
              <a:t> of leptons off </a:t>
            </a:r>
            <a:r>
              <a:rPr lang="fr-FR" dirty="0" err="1"/>
              <a:t>nucleons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427C50-97CC-44B8-89CF-3D11D548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50BFA0-2DF2-4299-BC9C-25633BD0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5A2F71-5587-4360-8EE5-AA310CBE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8EA1D3C6-36A0-4ECE-AA06-9DAF286D9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9" y="725488"/>
            <a:ext cx="3240360" cy="2486140"/>
          </a:xfrm>
          <a:prstGeom prst="rect">
            <a:avLst/>
          </a:prstGeom>
        </p:spPr>
      </p:pic>
      <p:pic>
        <p:nvPicPr>
          <p:cNvPr id="8" name="Picture 84" descr="diagbh">
            <a:extLst>
              <a:ext uri="{FF2B5EF4-FFF2-40B4-BE49-F238E27FC236}">
                <a16:creationId xmlns:a16="http://schemas.microsoft.com/office/drawing/2014/main" id="{B7CC6EB8-3D88-4F73-9BF8-FD4BA585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695" y="994818"/>
            <a:ext cx="4039961" cy="10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B93092-47E1-43E6-842B-54EF1F3E414A}"/>
              </a:ext>
            </a:extLst>
          </p:cNvPr>
          <p:cNvSpPr txBox="1"/>
          <p:nvPr/>
        </p:nvSpPr>
        <p:spPr>
          <a:xfrm>
            <a:off x="5958695" y="2057894"/>
            <a:ext cx="39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BH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purely</a:t>
            </a:r>
            <a:r>
              <a:rPr lang="fr-FR" sz="1200" dirty="0"/>
              <a:t> </a:t>
            </a:r>
            <a:r>
              <a:rPr lang="fr-FR" sz="1200" dirty="0" err="1"/>
              <a:t>electromagnetic</a:t>
            </a:r>
            <a:r>
              <a:rPr lang="fr-FR" sz="1200" dirty="0"/>
              <a:t> and  </a:t>
            </a:r>
            <a:r>
              <a:rPr lang="fr-FR" sz="1200" dirty="0" err="1"/>
              <a:t>parametrised</a:t>
            </a:r>
            <a:r>
              <a:rPr lang="fr-FR" sz="1200" dirty="0"/>
              <a:t> by </a:t>
            </a:r>
            <a:r>
              <a:rPr lang="fr-FR" sz="1200" dirty="0" err="1"/>
              <a:t>FFs</a:t>
            </a:r>
            <a:endParaRPr lang="fr-FR" sz="1200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F198935-B0FC-433B-8EEA-B90BDAFF8BAD}"/>
              </a:ext>
            </a:extLst>
          </p:cNvPr>
          <p:cNvSpPr txBox="1">
            <a:spLocks/>
          </p:cNvSpPr>
          <p:nvPr/>
        </p:nvSpPr>
        <p:spPr>
          <a:xfrm>
            <a:off x="5469212" y="2410033"/>
            <a:ext cx="5193000" cy="3104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400" dirty="0" err="1">
                <a:solidFill>
                  <a:srgbClr val="0070C0"/>
                </a:solidFill>
              </a:rPr>
              <a:t>Experimentally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measured</a:t>
            </a:r>
            <a:r>
              <a:rPr lang="fr-FR" sz="1400" dirty="0">
                <a:solidFill>
                  <a:srgbClr val="0070C0"/>
                </a:solidFill>
              </a:rPr>
              <a:t> observables:</a:t>
            </a:r>
            <a:endParaRPr lang="fr-FR" sz="1400" dirty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fr-FR" sz="1400" dirty="0"/>
              <a:t>Sensitive to the </a:t>
            </a:r>
            <a:r>
              <a:rPr lang="fr-FR" sz="1400" dirty="0">
                <a:solidFill>
                  <a:srgbClr val="FF0000"/>
                </a:solidFill>
              </a:rPr>
              <a:t>DVCS-BH </a:t>
            </a:r>
            <a:r>
              <a:rPr lang="fr-FR" sz="1400" dirty="0" err="1">
                <a:solidFill>
                  <a:srgbClr val="FF0000"/>
                </a:solidFill>
              </a:rPr>
              <a:t>interference</a:t>
            </a:r>
            <a:r>
              <a:rPr lang="fr-FR" sz="1400" dirty="0">
                <a:solidFill>
                  <a:srgbClr val="FF0000"/>
                </a:solidFill>
              </a:rPr>
              <a:t> part (</a:t>
            </a:r>
            <a:r>
              <a:rPr lang="fr-FR" sz="1400" dirty="0" err="1">
                <a:solidFill>
                  <a:srgbClr val="FF0000"/>
                </a:solidFill>
              </a:rPr>
              <a:t>linear</a:t>
            </a:r>
            <a:r>
              <a:rPr lang="fr-FR" sz="1400" dirty="0">
                <a:solidFill>
                  <a:srgbClr val="FF0000"/>
                </a:solidFill>
              </a:rPr>
              <a:t> in </a:t>
            </a:r>
            <a:r>
              <a:rPr lang="fr-FR" sz="1400" dirty="0" err="1">
                <a:solidFill>
                  <a:srgbClr val="FF0000"/>
                </a:solidFill>
              </a:rPr>
              <a:t>CFFs</a:t>
            </a:r>
            <a:r>
              <a:rPr lang="fr-FR" sz="1400" dirty="0">
                <a:solidFill>
                  <a:srgbClr val="FF0000"/>
                </a:solidFill>
              </a:rPr>
              <a:t>)</a:t>
            </a:r>
          </a:p>
          <a:p>
            <a:pPr lvl="2" fontAlgn="auto">
              <a:spcAft>
                <a:spcPts val="0"/>
              </a:spcAft>
            </a:pPr>
            <a:r>
              <a:rPr lang="fr-FR" sz="1400" dirty="0" err="1">
                <a:solidFill>
                  <a:srgbClr val="FF0000"/>
                </a:solidFill>
              </a:rPr>
              <a:t>Should</a:t>
            </a:r>
            <a:r>
              <a:rPr lang="fr-FR" sz="1400" dirty="0">
                <a:solidFill>
                  <a:srgbClr val="FF0000"/>
                </a:solidFill>
              </a:rPr>
              <a:t> have: </a:t>
            </a:r>
            <a:r>
              <a:rPr lang="fr-FR" sz="1400" dirty="0"/>
              <a:t>Beam </a:t>
            </a:r>
            <a:r>
              <a:rPr lang="fr-FR" sz="1400" dirty="0" err="1"/>
              <a:t>polarized</a:t>
            </a:r>
            <a:r>
              <a:rPr lang="fr-FR" sz="1400" dirty="0"/>
              <a:t> and/or </a:t>
            </a:r>
            <a:r>
              <a:rPr lang="fr-FR" sz="1400" dirty="0" err="1"/>
              <a:t>target</a:t>
            </a:r>
            <a:r>
              <a:rPr lang="fr-FR" sz="1400" dirty="0"/>
              <a:t> </a:t>
            </a:r>
            <a:r>
              <a:rPr lang="fr-FR" sz="1400" dirty="0" err="1"/>
              <a:t>polarized</a:t>
            </a:r>
            <a:endParaRPr lang="fr-FR" sz="1400" dirty="0"/>
          </a:p>
          <a:p>
            <a:pPr lvl="1" fontAlgn="auto">
              <a:spcAft>
                <a:spcPts val="0"/>
              </a:spcAft>
            </a:pPr>
            <a:r>
              <a:rPr lang="fr-FR" sz="1400" dirty="0"/>
              <a:t>Access to a </a:t>
            </a:r>
            <a:r>
              <a:rPr lang="en-US" sz="1400" dirty="0">
                <a:solidFill>
                  <a:srgbClr val="FF0000"/>
                </a:solidFill>
              </a:rPr>
              <a:t>combinations of CFFs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separation of CFFs</a:t>
            </a:r>
            <a:r>
              <a:rPr lang="en-US" sz="1400" dirty="0"/>
              <a:t> requires the measurement of several observables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Depending on the target (</a:t>
            </a:r>
            <a:r>
              <a:rPr lang="en-US" sz="1400" dirty="0">
                <a:solidFill>
                  <a:srgbClr val="FF0000"/>
                </a:solidFill>
              </a:rPr>
              <a:t>proton or neutron</a:t>
            </a:r>
            <a:r>
              <a:rPr lang="en-US" sz="1400" dirty="0"/>
              <a:t>): different </a:t>
            </a:r>
            <a:r>
              <a:rPr lang="en-US" sz="1400" dirty="0">
                <a:solidFill>
                  <a:srgbClr val="FF0000"/>
                </a:solidFill>
              </a:rPr>
              <a:t>sensitivity to the CFFs </a:t>
            </a:r>
            <a:r>
              <a:rPr lang="en-US" sz="1400" dirty="0"/>
              <a:t>(GPDs)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flavor separation of GPDs </a:t>
            </a:r>
            <a:r>
              <a:rPr lang="en-US" sz="1400" dirty="0"/>
              <a:t>requires measurements on both nucleons</a:t>
            </a: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C4352580-7D2E-4EC5-B981-55C5EEF94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6864"/>
              </p:ext>
            </p:extLst>
          </p:nvPr>
        </p:nvGraphicFramePr>
        <p:xfrm>
          <a:off x="6394499" y="4901952"/>
          <a:ext cx="3600402" cy="63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Équation" r:id="rId7" imgW="3441600" imgH="609480" progId="Equation.3">
                  <p:embed/>
                </p:oleObj>
              </mc:Choice>
              <mc:Fallback>
                <p:oleObj name="Équation" r:id="rId7" imgW="3441600" imgH="609480" progId="Equation.3">
                  <p:embed/>
                  <p:pic>
                    <p:nvPicPr>
                      <p:cNvPr id="49" name="Objet 48">
                        <a:extLst>
                          <a:ext uri="{FF2B5EF4-FFF2-40B4-BE49-F238E27FC236}">
                            <a16:creationId xmlns:a16="http://schemas.microsoft.com/office/drawing/2014/main" id="{44A049EB-DA98-4098-8FF9-AACCB760F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99" y="4901952"/>
                        <a:ext cx="3600402" cy="637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1D3F11F-865E-4F02-9EE9-395FA57CB3A0}"/>
              </a:ext>
            </a:extLst>
          </p:cNvPr>
          <p:cNvCxnSpPr>
            <a:cxnSpLocks/>
          </p:cNvCxnSpPr>
          <p:nvPr/>
        </p:nvCxnSpPr>
        <p:spPr>
          <a:xfrm>
            <a:off x="5380331" y="1262559"/>
            <a:ext cx="23360" cy="4283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2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C3674-8260-4E72-A115-9BE82AB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7920880" cy="43204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Deeply</a:t>
            </a:r>
            <a:r>
              <a:rPr lang="fr-FR" dirty="0"/>
              <a:t> Virtual Compton </a:t>
            </a:r>
            <a:r>
              <a:rPr lang="fr-FR" dirty="0" err="1"/>
              <a:t>Scattering</a:t>
            </a:r>
            <a:r>
              <a:rPr lang="fr-FR" dirty="0"/>
              <a:t>: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en-US" dirty="0"/>
              <a:t>observables and their link to CFFs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BA98EE-64F3-498A-881A-D3CB4E23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F3E5BC-D199-4DA5-87DC-BD4D3224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AC6BDC-F474-47A6-8379-6A8D767F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E94A8D0-F668-4AE3-A3DC-98E0ED9CC276}"/>
                  </a:ext>
                </a:extLst>
              </p:cNvPr>
              <p:cNvSpPr txBox="1"/>
              <p:nvPr/>
            </p:nvSpPr>
            <p:spPr>
              <a:xfrm>
                <a:off x="441135" y="689769"/>
                <a:ext cx="4142600" cy="2340769"/>
              </a:xfrm>
              <a:prstGeom prst="rect">
                <a:avLst/>
              </a:prstGeom>
              <a:noFill/>
              <a:ln w="19050">
                <a:solidFill>
                  <a:srgbClr val="45648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dirty="0">
                    <a:latin typeface="Cambria Math" panose="02040503050406030204" pitchFamily="18" charset="0"/>
                  </a:rPr>
                  <a:t>Polarized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beam</a:t>
                </a:r>
                <a:r>
                  <a:rPr lang="fr-FR" sz="1200" dirty="0">
                    <a:latin typeface="Cambria Math" panose="02040503050406030204" pitchFamily="18" charset="0"/>
                  </a:rPr>
                  <a:t>,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unpolarized</a:t>
                </a:r>
                <a:r>
                  <a:rPr lang="fr-FR" sz="1200" dirty="0">
                    <a:latin typeface="Cambria Math" panose="02040503050406030204" pitchFamily="18" charset="0"/>
                  </a:rPr>
                  <a:t>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taget</a:t>
                </a:r>
                <a:endParaRPr lang="fr-FR" sz="1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𝐿𝑈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̃"/>
                              <m:ctrlPr>
                                <a:rPr lang="fr-F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+ …</m:t>
                          </m:r>
                        </m:e>
                      </m:d>
                    </m:oMath>
                  </m:oMathPara>
                </a14:m>
                <a:endParaRPr lang="fr-FR" sz="1200" b="0" dirty="0"/>
              </a:p>
              <a:p>
                <a:endParaRPr lang="fr-FR" sz="1200" b="0" dirty="0"/>
              </a:p>
              <a:p>
                <a:r>
                  <a:rPr lang="fr-FR" sz="1200" dirty="0">
                    <a:latin typeface="Cambria Math" panose="02040503050406030204" pitchFamily="18" charset="0"/>
                  </a:rPr>
                  <a:t>Unpolarized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beam</a:t>
                </a:r>
                <a:r>
                  <a:rPr lang="fr-FR" sz="1200" dirty="0">
                    <a:latin typeface="Cambria Math" panose="02040503050406030204" pitchFamily="18" charset="0"/>
                  </a:rPr>
                  <a:t>,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polarized</a:t>
                </a:r>
                <a:r>
                  <a:rPr lang="fr-FR" sz="1200" dirty="0">
                    <a:latin typeface="Cambria Math" panose="02040503050406030204" pitchFamily="18" charset="0"/>
                  </a:rPr>
                  <a:t>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target</a:t>
                </a:r>
                <a:endParaRPr lang="fr-FR" sz="1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𝑈𝐿</m:t>
                          </m:r>
                        </m:sub>
                      </m:sSub>
                      <m:r>
                        <a:rPr lang="fr-FR" sz="1200" i="1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fr-FR" sz="1200" i="1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fr-FR" sz="1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sz="1200" dirty="0"/>
              </a:p>
              <a:p>
                <a:endParaRPr lang="fr-FR" sz="1200" dirty="0"/>
              </a:p>
              <a:p>
                <a:r>
                  <a:rPr lang="fr-FR" sz="1200" dirty="0">
                    <a:latin typeface="Cambria Math" panose="02040503050406030204" pitchFamily="18" charset="0"/>
                  </a:rPr>
                  <a:t>polarized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beam</a:t>
                </a:r>
                <a:r>
                  <a:rPr lang="fr-FR" sz="1200" dirty="0">
                    <a:latin typeface="Cambria Math" panose="02040503050406030204" pitchFamily="18" charset="0"/>
                  </a:rPr>
                  <a:t>, longitudinal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polarized</a:t>
                </a:r>
                <a:r>
                  <a:rPr lang="fr-FR" sz="1200" dirty="0">
                    <a:latin typeface="Cambria Math" panose="02040503050406030204" pitchFamily="18" charset="0"/>
                  </a:rPr>
                  <a:t>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target</a:t>
                </a:r>
                <a:endParaRPr lang="fr-FR" sz="1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𝐿𝐿</m:t>
                          </m:r>
                        </m:sub>
                      </m:sSub>
                      <m:r>
                        <a:rPr lang="fr-FR" sz="1200" i="1">
                          <a:latin typeface="Cambria Math" panose="02040503050406030204" pitchFamily="18" charset="0"/>
                        </a:rPr>
                        <m:t>~(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1200" i="1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fr-FR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fr-FR" sz="1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1200" i="1">
                          <a:latin typeface="Cambria Math" panose="02040503050406030204" pitchFamily="18" charset="0"/>
                        </a:rPr>
                        <m:t>+ …}</m:t>
                      </m:r>
                    </m:oMath>
                  </m:oMathPara>
                </a14:m>
                <a:endParaRPr lang="fr-FR" sz="1200" dirty="0"/>
              </a:p>
              <a:p>
                <a:endParaRPr lang="fr-FR" sz="1200" dirty="0"/>
              </a:p>
              <a:p>
                <a:r>
                  <a:rPr lang="fr-FR" sz="1200" dirty="0">
                    <a:latin typeface="Cambria Math" panose="02040503050406030204" pitchFamily="18" charset="0"/>
                  </a:rPr>
                  <a:t>unpolarized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beam</a:t>
                </a:r>
                <a:r>
                  <a:rPr lang="fr-FR" sz="1200" dirty="0">
                    <a:latin typeface="Cambria Math" panose="02040503050406030204" pitchFamily="18" charset="0"/>
                  </a:rPr>
                  <a:t>, transverse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polarized</a:t>
                </a:r>
                <a:r>
                  <a:rPr lang="fr-FR" sz="1200" dirty="0">
                    <a:latin typeface="Cambria Math" panose="02040503050406030204" pitchFamily="18" charset="0"/>
                  </a:rPr>
                  <a:t> </a:t>
                </a:r>
                <a:r>
                  <a:rPr lang="fr-FR" sz="1200" dirty="0" err="1">
                    <a:latin typeface="Cambria Math" panose="02040503050406030204" pitchFamily="18" charset="0"/>
                  </a:rPr>
                  <a:t>target</a:t>
                </a:r>
                <a:endParaRPr lang="fr-FR" sz="1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1200" i="1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1200" i="1"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FR" sz="12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1200" i="1">
                          <a:latin typeface="Cambria Math" panose="02040503050406030204" pitchFamily="18" charset="0"/>
                        </a:rPr>
                        <m:t>+ …}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E94A8D0-F668-4AE3-A3DC-98E0ED9CC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5" y="689769"/>
                <a:ext cx="4142600" cy="2340769"/>
              </a:xfrm>
              <a:prstGeom prst="rect">
                <a:avLst/>
              </a:prstGeom>
              <a:blipFill>
                <a:blip r:embed="rId2"/>
                <a:stretch>
                  <a:fillRect l="-2050" t="-1809" b="-2067"/>
                </a:stretch>
              </a:blipFill>
              <a:ln w="19050">
                <a:solidFill>
                  <a:srgbClr val="4564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au 47">
                <a:extLst>
                  <a:ext uri="{FF2B5EF4-FFF2-40B4-BE49-F238E27FC236}">
                    <a16:creationId xmlns:a16="http://schemas.microsoft.com/office/drawing/2014/main" id="{457BAD14-6155-4DC3-AE56-8B6F936381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8979094"/>
                  </p:ext>
                </p:extLst>
              </p:nvPr>
            </p:nvGraphicFramePr>
            <p:xfrm>
              <a:off x="6619356" y="1222952"/>
              <a:ext cx="3769614" cy="14879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538">
                      <a:extLst>
                        <a:ext uri="{9D8B030D-6E8A-4147-A177-3AD203B41FA5}">
                          <a16:colId xmlns:a16="http://schemas.microsoft.com/office/drawing/2014/main" val="836023725"/>
                        </a:ext>
                      </a:extLst>
                    </a:gridCol>
                    <a:gridCol w="1256538">
                      <a:extLst>
                        <a:ext uri="{9D8B030D-6E8A-4147-A177-3AD203B41FA5}">
                          <a16:colId xmlns:a16="http://schemas.microsoft.com/office/drawing/2014/main" val="334161127"/>
                        </a:ext>
                      </a:extLst>
                    </a:gridCol>
                    <a:gridCol w="1256538">
                      <a:extLst>
                        <a:ext uri="{9D8B030D-6E8A-4147-A177-3AD203B41FA5}">
                          <a16:colId xmlns:a16="http://schemas.microsoft.com/office/drawing/2014/main" val="139018420"/>
                        </a:ext>
                      </a:extLst>
                    </a:gridCol>
                  </a:tblGrid>
                  <a:tr h="24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Observable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Proton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Neutron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828297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1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𝐿𝑈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fr-F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fr-F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526238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12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𝑈𝐿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lang="fr-FR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fr-FR" sz="1200" b="1" i="1" smtClean="0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200" b="1" i="1" smtClean="0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𝑯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fr-FR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5029790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12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lang="fr-FR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fr-FR" sz="1200" b="1" i="1" smtClean="0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200" b="1" i="1" smtClean="0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𝑯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fr-FR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919146"/>
                      </a:ext>
                    </a:extLst>
                  </a:tr>
                  <a:tr h="2756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12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lang="fr-FR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947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au 47">
                <a:extLst>
                  <a:ext uri="{FF2B5EF4-FFF2-40B4-BE49-F238E27FC236}">
                    <a16:creationId xmlns:a16="http://schemas.microsoft.com/office/drawing/2014/main" id="{457BAD14-6155-4DC3-AE56-8B6F936381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8979094"/>
                  </p:ext>
                </p:extLst>
              </p:nvPr>
            </p:nvGraphicFramePr>
            <p:xfrm>
              <a:off x="6619356" y="1222952"/>
              <a:ext cx="3769614" cy="14879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538">
                      <a:extLst>
                        <a:ext uri="{9D8B030D-6E8A-4147-A177-3AD203B41FA5}">
                          <a16:colId xmlns:a16="http://schemas.microsoft.com/office/drawing/2014/main" val="836023725"/>
                        </a:ext>
                      </a:extLst>
                    </a:gridCol>
                    <a:gridCol w="1256538">
                      <a:extLst>
                        <a:ext uri="{9D8B030D-6E8A-4147-A177-3AD203B41FA5}">
                          <a16:colId xmlns:a16="http://schemas.microsoft.com/office/drawing/2014/main" val="334161127"/>
                        </a:ext>
                      </a:extLst>
                    </a:gridCol>
                    <a:gridCol w="1256538">
                      <a:extLst>
                        <a:ext uri="{9D8B030D-6E8A-4147-A177-3AD203B41FA5}">
                          <a16:colId xmlns:a16="http://schemas.microsoft.com/office/drawing/2014/main" val="13901842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Observable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Proton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Neutron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828297"/>
                      </a:ext>
                    </a:extLst>
                  </a:tr>
                  <a:tr h="30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92000" r="-201449" b="-3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92000" r="-102427" b="-3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2000" r="-1932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526238"/>
                      </a:ext>
                    </a:extLst>
                  </a:tr>
                  <a:tr h="30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92000" r="-201449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192000" r="-102427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92000" r="-1932" b="-2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029790"/>
                      </a:ext>
                    </a:extLst>
                  </a:tr>
                  <a:tr h="30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292000" r="-201449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292000" r="-102427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2000" r="-1932" b="-1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4919146"/>
                      </a:ext>
                    </a:extLst>
                  </a:tr>
                  <a:tr h="30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392000" r="-201449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71" t="-392000" r="-102427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92000" r="-1932" b="-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94767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0" name="Group 29">
            <a:extLst>
              <a:ext uri="{FF2B5EF4-FFF2-40B4-BE49-F238E27FC236}">
                <a16:creationId xmlns:a16="http://schemas.microsoft.com/office/drawing/2014/main" id="{DA58A12F-342E-4DC1-B754-13F1DE265820}"/>
              </a:ext>
            </a:extLst>
          </p:cNvPr>
          <p:cNvGrpSpPr>
            <a:grpSpLocks/>
          </p:cNvGrpSpPr>
          <p:nvPr/>
        </p:nvGrpSpPr>
        <p:grpSpPr bwMode="auto">
          <a:xfrm>
            <a:off x="4595897" y="1524841"/>
            <a:ext cx="1995636" cy="929124"/>
            <a:chOff x="3061" y="665"/>
            <a:chExt cx="2520" cy="1332"/>
          </a:xfrm>
        </p:grpSpPr>
        <p:grpSp>
          <p:nvGrpSpPr>
            <p:cNvPr id="71" name="Group 30">
              <a:extLst>
                <a:ext uri="{FF2B5EF4-FFF2-40B4-BE49-F238E27FC236}">
                  <a16:creationId xmlns:a16="http://schemas.microsoft.com/office/drawing/2014/main" id="{F3E3935D-181C-4380-9C69-69FA0EF9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87" name="AutoShape 31">
                <a:extLst>
                  <a:ext uri="{FF2B5EF4-FFF2-40B4-BE49-F238E27FC236}">
                    <a16:creationId xmlns:a16="http://schemas.microsoft.com/office/drawing/2014/main" id="{85D218A8-9395-46B4-AA02-3A67E2D72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AutoShape 32">
                <a:extLst>
                  <a:ext uri="{FF2B5EF4-FFF2-40B4-BE49-F238E27FC236}">
                    <a16:creationId xmlns:a16="http://schemas.microsoft.com/office/drawing/2014/main" id="{63DA101E-543B-47AB-9058-6325B008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AutoShape 33">
                <a:extLst>
                  <a:ext uri="{FF2B5EF4-FFF2-40B4-BE49-F238E27FC236}">
                    <a16:creationId xmlns:a16="http://schemas.microsoft.com/office/drawing/2014/main" id="{7A837BAE-41E2-4D49-A87E-0350C60D4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" name="Group 34">
              <a:extLst>
                <a:ext uri="{FF2B5EF4-FFF2-40B4-BE49-F238E27FC236}">
                  <a16:creationId xmlns:a16="http://schemas.microsoft.com/office/drawing/2014/main" id="{A0EBA151-C837-45AC-A832-E0C5DF1C1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665"/>
              <a:ext cx="2223" cy="1332"/>
              <a:chOff x="3358" y="665"/>
              <a:chExt cx="2223" cy="1332"/>
            </a:xfrm>
          </p:grpSpPr>
          <p:sp>
            <p:nvSpPr>
              <p:cNvPr id="73" name="Text Box 35">
                <a:extLst>
                  <a:ext uri="{FF2B5EF4-FFF2-40B4-BE49-F238E27FC236}">
                    <a16:creationId xmlns:a16="http://schemas.microsoft.com/office/drawing/2014/main" id="{7F68391A-F2DD-4C21-8409-63C57CDE4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6" y="665"/>
                <a:ext cx="262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  <a:buClr>
                    <a:srgbClr val="000000"/>
                  </a:buClr>
                </a:pPr>
                <a:r>
                  <a:rPr lang="en-US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baseline="30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74" name="Group 36">
                <a:extLst>
                  <a:ext uri="{FF2B5EF4-FFF2-40B4-BE49-F238E27FC236}">
                    <a16:creationId xmlns:a16="http://schemas.microsoft.com/office/drawing/2014/main" id="{772923AE-8B23-42F4-B920-2E4D6DB19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8" y="845"/>
                <a:ext cx="2223" cy="1152"/>
                <a:chOff x="3358" y="845"/>
                <a:chExt cx="2223" cy="1152"/>
              </a:xfrm>
            </p:grpSpPr>
            <p:sp>
              <p:nvSpPr>
                <p:cNvPr id="75" name="Text Box 37">
                  <a:extLst>
                    <a:ext uri="{FF2B5EF4-FFF2-40B4-BE49-F238E27FC236}">
                      <a16:creationId xmlns:a16="http://schemas.microsoft.com/office/drawing/2014/main" id="{E1158F45-6250-47FE-B99E-DA8B5ACDC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8" y="1065"/>
                  <a:ext cx="323" cy="46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00"/>
                    </a:buClr>
                  </a:pPr>
                  <a:r>
                    <a:rPr lang="en-US" sz="2400" dirty="0">
                      <a:solidFill>
                        <a:srgbClr val="FF0000"/>
                      </a:solidFill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76" name="Line 40">
                  <a:extLst>
                    <a:ext uri="{FF2B5EF4-FFF2-40B4-BE49-F238E27FC236}">
                      <a16:creationId xmlns:a16="http://schemas.microsoft.com/office/drawing/2014/main" id="{3F2BBDC0-7D5D-4AEB-969C-2B0A81164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b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7" name="Text Box 41">
                  <a:extLst>
                    <a:ext uri="{FF2B5EF4-FFF2-40B4-BE49-F238E27FC236}">
                      <a16:creationId xmlns:a16="http://schemas.microsoft.com/office/drawing/2014/main" id="{399ACA3A-E491-46D9-9F2F-EE05A2E00B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3" y="1626"/>
                  <a:ext cx="402" cy="3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00"/>
                    </a:buClr>
                  </a:pPr>
                  <a:r>
                    <a:rPr lang="en-US" dirty="0">
                      <a:solidFill>
                        <a:srgbClr val="000000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78" name="Arc 42">
                  <a:extLst>
                    <a:ext uri="{FF2B5EF4-FFF2-40B4-BE49-F238E27FC236}">
                      <a16:creationId xmlns:a16="http://schemas.microsoft.com/office/drawing/2014/main" id="{0CE7C263-97B7-450E-9CA8-B87165847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9" name="Group 43">
                  <a:extLst>
                    <a:ext uri="{FF2B5EF4-FFF2-40B4-BE49-F238E27FC236}">
                      <a16:creationId xmlns:a16="http://schemas.microsoft.com/office/drawing/2014/main" id="{86DBD945-C0B9-4A24-8EF6-E9E7214B4F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8" y="845"/>
                  <a:ext cx="1575" cy="841"/>
                  <a:chOff x="3358" y="845"/>
                  <a:chExt cx="1575" cy="841"/>
                </a:xfrm>
              </p:grpSpPr>
              <p:sp>
                <p:nvSpPr>
                  <p:cNvPr id="80" name="Line 44">
                    <a:extLst>
                      <a:ext uri="{FF2B5EF4-FFF2-40B4-BE49-F238E27FC236}">
                        <a16:creationId xmlns:a16="http://schemas.microsoft.com/office/drawing/2014/main" id="{BF62BBE0-6DC7-46F5-B85A-E0E27D5817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1" name="Line 45">
                    <a:extLst>
                      <a:ext uri="{FF2B5EF4-FFF2-40B4-BE49-F238E27FC236}">
                        <a16:creationId xmlns:a16="http://schemas.microsoft.com/office/drawing/2014/main" id="{244A2871-933C-4926-8DBF-A8B0B6CB19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" name="Oval 46">
                    <a:extLst>
                      <a:ext uri="{FF2B5EF4-FFF2-40B4-BE49-F238E27FC236}">
                        <a16:creationId xmlns:a16="http://schemas.microsoft.com/office/drawing/2014/main" id="{84DCB45E-DB54-43EE-9776-F0F1149232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Text Box 47">
                    <a:extLst>
                      <a:ext uri="{FF2B5EF4-FFF2-40B4-BE49-F238E27FC236}">
                        <a16:creationId xmlns:a16="http://schemas.microsoft.com/office/drawing/2014/main" id="{BDC4B5C0-BD9F-4DEB-9112-8BA0EAA03D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5" y="974"/>
                    <a:ext cx="342" cy="37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0000"/>
                      </a:buClr>
                    </a:pPr>
                    <a:r>
                      <a:rPr lang="en-US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84" name="Text Box 48">
                    <a:extLst>
                      <a:ext uri="{FF2B5EF4-FFF2-40B4-BE49-F238E27FC236}">
                        <a16:creationId xmlns:a16="http://schemas.microsoft.com/office/drawing/2014/main" id="{D8D2346E-A358-4881-AFA5-831979EFA6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8" y="1315"/>
                    <a:ext cx="269" cy="37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rgbClr val="000000"/>
                      </a:buClr>
                    </a:pPr>
                    <a:r>
                      <a:rPr lang="en-US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85" name="Freeform 49">
                    <a:extLst>
                      <a:ext uri="{FF2B5EF4-FFF2-40B4-BE49-F238E27FC236}">
                        <a16:creationId xmlns:a16="http://schemas.microsoft.com/office/drawing/2014/main" id="{1D51AF3F-61C9-4C49-9D6E-2C8AFE178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4405 h 289"/>
                      <a:gd name="T2" fmla="*/ 0 w 289"/>
                      <a:gd name="T3" fmla="*/ 3837 h 289"/>
                      <a:gd name="T4" fmla="*/ 11 w 289"/>
                      <a:gd name="T5" fmla="*/ 3811 h 289"/>
                      <a:gd name="T6" fmla="*/ 11 w 289"/>
                      <a:gd name="T7" fmla="*/ 3206 h 289"/>
                      <a:gd name="T8" fmla="*/ 11 w 289"/>
                      <a:gd name="T9" fmla="*/ 3112 h 289"/>
                      <a:gd name="T10" fmla="*/ 11 w 289"/>
                      <a:gd name="T11" fmla="*/ 2573 h 289"/>
                      <a:gd name="T12" fmla="*/ 11 w 289"/>
                      <a:gd name="T13" fmla="*/ 2486 h 289"/>
                      <a:gd name="T14" fmla="*/ 11 w 289"/>
                      <a:gd name="T15" fmla="*/ 1909 h 289"/>
                      <a:gd name="T16" fmla="*/ 11 w 289"/>
                      <a:gd name="T17" fmla="*/ 1827 h 289"/>
                      <a:gd name="T18" fmla="*/ 11 w 289"/>
                      <a:gd name="T19" fmla="*/ 1274 h 289"/>
                      <a:gd name="T20" fmla="*/ 14 w 289"/>
                      <a:gd name="T21" fmla="*/ 1212 h 289"/>
                      <a:gd name="T22" fmla="*/ 13 w 289"/>
                      <a:gd name="T23" fmla="*/ 626 h 289"/>
                      <a:gd name="T24" fmla="*/ 18 w 289"/>
                      <a:gd name="T25" fmla="*/ 553 h 289"/>
                      <a:gd name="T26" fmla="*/ 17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" name="Freeform 50">
                    <a:extLst>
                      <a:ext uri="{FF2B5EF4-FFF2-40B4-BE49-F238E27FC236}">
                        <a16:creationId xmlns:a16="http://schemas.microsoft.com/office/drawing/2014/main" id="{B9E16D6A-5C59-4BDC-A905-CCA39AC4B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2147483647 w 289"/>
                      <a:gd name="T1" fmla="*/ 2147483647 h 289"/>
                      <a:gd name="T2" fmla="*/ 0 w 289"/>
                      <a:gd name="T3" fmla="*/ 2147483647 h 289"/>
                      <a:gd name="T4" fmla="*/ 2147483647 w 289"/>
                      <a:gd name="T5" fmla="*/ 2147483647 h 289"/>
                      <a:gd name="T6" fmla="*/ 2147483647 w 289"/>
                      <a:gd name="T7" fmla="*/ 2147483647 h 289"/>
                      <a:gd name="T8" fmla="*/ 2147483647 w 289"/>
                      <a:gd name="T9" fmla="*/ 2147483647 h 289"/>
                      <a:gd name="T10" fmla="*/ 2147483647 w 289"/>
                      <a:gd name="T11" fmla="*/ 2147483647 h 289"/>
                      <a:gd name="T12" fmla="*/ 2147483647 w 289"/>
                      <a:gd name="T13" fmla="*/ 2147483647 h 289"/>
                      <a:gd name="T14" fmla="*/ 2147483647 w 289"/>
                      <a:gd name="T15" fmla="*/ 2147483647 h 289"/>
                      <a:gd name="T16" fmla="*/ 2147483647 w 289"/>
                      <a:gd name="T17" fmla="*/ 2147483647 h 289"/>
                      <a:gd name="T18" fmla="*/ 2147483647 w 289"/>
                      <a:gd name="T19" fmla="*/ 2147483647 h 289"/>
                      <a:gd name="T20" fmla="*/ 2147483647 w 289"/>
                      <a:gd name="T21" fmla="*/ 2147483647 h 289"/>
                      <a:gd name="T22" fmla="*/ 2147483647 w 289"/>
                      <a:gd name="T23" fmla="*/ 2147483647 h 289"/>
                      <a:gd name="T24" fmla="*/ 2147483647 w 289"/>
                      <a:gd name="T25" fmla="*/ 2147483647 h 289"/>
                      <a:gd name="T26" fmla="*/ 2147483647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5EB816-377D-4283-A352-B72B58A0ADBF}"/>
                  </a:ext>
                </a:extLst>
              </p:cNvPr>
              <p:cNvSpPr txBox="1"/>
              <p:nvPr/>
            </p:nvSpPr>
            <p:spPr>
              <a:xfrm>
                <a:off x="6308279" y="763713"/>
                <a:ext cx="44644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Different 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 for the different nucleons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5EB816-377D-4283-A352-B72B58A0A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279" y="763713"/>
                <a:ext cx="4464496" cy="276999"/>
              </a:xfrm>
              <a:prstGeom prst="rect">
                <a:avLst/>
              </a:prstGeom>
              <a:blipFill>
                <a:blip r:embed="rId4"/>
                <a:stretch>
                  <a:fillRect l="-137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30626BC2-7347-4B7C-AF56-BFE354F10DE5}"/>
              </a:ext>
            </a:extLst>
          </p:cNvPr>
          <p:cNvSpPr txBox="1">
            <a:spLocks/>
          </p:cNvSpPr>
          <p:nvPr/>
        </p:nvSpPr>
        <p:spPr>
          <a:xfrm>
            <a:off x="300325" y="3164788"/>
            <a:ext cx="6201206" cy="2506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200" b="1" dirty="0">
                <a:solidFill>
                  <a:srgbClr val="6600CC"/>
                </a:solidFill>
              </a:rPr>
              <a:t>DVCS </a:t>
            </a:r>
            <a:r>
              <a:rPr lang="fr-FR" sz="1200" b="1" dirty="0" err="1">
                <a:solidFill>
                  <a:srgbClr val="6600CC"/>
                </a:solidFill>
              </a:rPr>
              <a:t>with</a:t>
            </a:r>
            <a:r>
              <a:rPr lang="fr-FR" sz="1200" b="1" dirty="0">
                <a:solidFill>
                  <a:srgbClr val="6600CC"/>
                </a:solidFill>
              </a:rPr>
              <a:t> an </a:t>
            </a:r>
            <a:r>
              <a:rPr lang="fr-FR" sz="1200" b="1" dirty="0" err="1">
                <a:solidFill>
                  <a:srgbClr val="6600CC"/>
                </a:solidFill>
              </a:rPr>
              <a:t>unpolarized</a:t>
            </a:r>
            <a:r>
              <a:rPr lang="fr-FR" sz="1200" b="1" dirty="0">
                <a:solidFill>
                  <a:srgbClr val="6600CC"/>
                </a:solidFill>
              </a:rPr>
              <a:t> </a:t>
            </a:r>
            <a:r>
              <a:rPr lang="fr-FR" sz="1200" b="1" dirty="0" err="1">
                <a:solidFill>
                  <a:srgbClr val="6600CC"/>
                </a:solidFill>
              </a:rPr>
              <a:t>deuterium</a:t>
            </a:r>
            <a:r>
              <a:rPr lang="fr-FR" sz="1200" b="1" dirty="0">
                <a:solidFill>
                  <a:srgbClr val="6600CC"/>
                </a:solidFill>
              </a:rPr>
              <a:t> </a:t>
            </a:r>
            <a:r>
              <a:rPr lang="fr-FR" sz="1200" b="1" dirty="0" err="1">
                <a:solidFill>
                  <a:srgbClr val="6600CC"/>
                </a:solidFill>
              </a:rPr>
              <a:t>target</a:t>
            </a:r>
            <a:r>
              <a:rPr lang="fr-FR" sz="1200" b="1" dirty="0">
                <a:solidFill>
                  <a:srgbClr val="6600CC"/>
                </a:solidFill>
              </a:rPr>
              <a:t> :</a:t>
            </a:r>
          </a:p>
          <a:p>
            <a:pPr fontAlgn="auto">
              <a:spcAft>
                <a:spcPts val="0"/>
              </a:spcAft>
            </a:pPr>
            <a:r>
              <a:rPr lang="en-US" sz="1200" dirty="0"/>
              <a:t>Scattering off neutron (</a:t>
            </a:r>
            <a:r>
              <a:rPr lang="en-US" sz="1200" dirty="0" err="1"/>
              <a:t>nDVCS</a:t>
            </a:r>
            <a:r>
              <a:rPr lang="en-US" sz="1200" dirty="0"/>
              <a:t>): GPD </a:t>
            </a: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en-US" sz="1200" dirty="0"/>
              <a:t>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/>
              <a:t>Determination of Ji sum rule 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/>
              <a:t>Contribution of orbital angular momentum of quarks to the nucleon spin </a:t>
            </a:r>
          </a:p>
          <a:p>
            <a:pPr lvl="3" fontAlgn="auto">
              <a:spcAft>
                <a:spcPts val="0"/>
              </a:spcAft>
            </a:pPr>
            <a:endParaRPr lang="en-US" sz="1200" dirty="0"/>
          </a:p>
          <a:p>
            <a:pPr lvl="3" fontAlgn="auto">
              <a:spcAft>
                <a:spcPts val="0"/>
              </a:spcAft>
            </a:pPr>
            <a:endParaRPr lang="en-US" sz="1200" dirty="0"/>
          </a:p>
          <a:p>
            <a:pPr fontAlgn="auto">
              <a:spcAft>
                <a:spcPts val="0"/>
              </a:spcAft>
            </a:pPr>
            <a:r>
              <a:rPr lang="en-US" sz="1200" dirty="0"/>
              <a:t>Scattering off proton (</a:t>
            </a:r>
            <a:r>
              <a:rPr lang="en-US" sz="1200" dirty="0" err="1"/>
              <a:t>pDVCS</a:t>
            </a:r>
            <a:r>
              <a:rPr lang="en-US" sz="1200" dirty="0"/>
              <a:t>): GPD </a:t>
            </a:r>
            <a:r>
              <a:rPr lang="en-US" sz="1200" b="1" dirty="0">
                <a:solidFill>
                  <a:srgbClr val="FF0000"/>
                </a:solidFill>
              </a:rPr>
              <a:t>H</a:t>
            </a:r>
            <a:r>
              <a:rPr lang="en-US" sz="1200" dirty="0"/>
              <a:t>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/>
              <a:t>Quantify medium effects 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/>
              <a:t>Essential for the extraction of BSA of a “free” neutron (de-convoluting medium effect via comparison with DVCS on hydrogen target)</a:t>
            </a:r>
            <a:endParaRPr lang="fr-FR" sz="12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3C4C005-A71D-4A67-8EFD-071D7B96A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081" y="4199348"/>
            <a:ext cx="3100513" cy="383136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87BBB0C5-E565-4197-A6DE-79E957EBDD99}"/>
              </a:ext>
            </a:extLst>
          </p:cNvPr>
          <p:cNvGrpSpPr/>
          <p:nvPr/>
        </p:nvGrpSpPr>
        <p:grpSpPr>
          <a:xfrm>
            <a:off x="6898556" y="3015054"/>
            <a:ext cx="3122463" cy="2656548"/>
            <a:chOff x="-134788" y="4033177"/>
            <a:chExt cx="3122463" cy="2656548"/>
          </a:xfrm>
        </p:grpSpPr>
        <p:pic>
          <p:nvPicPr>
            <p:cNvPr id="32" name="Image 28" descr="asym_newcuts_new_detail.eps">
              <a:extLst>
                <a:ext uri="{FF2B5EF4-FFF2-40B4-BE49-F238E27FC236}">
                  <a16:creationId xmlns:a16="http://schemas.microsoft.com/office/drawing/2014/main" id="{908D10C8-8151-4A08-8C42-93020E1D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6038" y="4338638"/>
              <a:ext cx="3033713" cy="235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ZoneTexte 13">
              <a:extLst>
                <a:ext uri="{FF2B5EF4-FFF2-40B4-BE49-F238E27FC236}">
                  <a16:creationId xmlns:a16="http://schemas.microsoft.com/office/drawing/2014/main" id="{EE5310C8-206D-45BB-B276-9171A7B0F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568825"/>
              <a:ext cx="8867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=.3, </a:t>
              </a:r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=.1</a:t>
              </a:r>
            </a:p>
          </p:txBody>
        </p:sp>
        <p:sp>
          <p:nvSpPr>
            <p:cNvPr id="34" name="ZoneTexte 15">
              <a:extLst>
                <a:ext uri="{FF2B5EF4-FFF2-40B4-BE49-F238E27FC236}">
                  <a16:creationId xmlns:a16="http://schemas.microsoft.com/office/drawing/2014/main" id="{6BD42B67-E6C3-4FB6-91F0-DA8C93605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513" y="4767263"/>
              <a:ext cx="8867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=.1, </a:t>
              </a:r>
              <a:r>
                <a:rPr lang="fr-FR" sz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=.1</a:t>
              </a:r>
            </a:p>
          </p:txBody>
        </p:sp>
        <p:sp>
          <p:nvSpPr>
            <p:cNvPr id="35" name="ZoneTexte 25">
              <a:extLst>
                <a:ext uri="{FF2B5EF4-FFF2-40B4-BE49-F238E27FC236}">
                  <a16:creationId xmlns:a16="http://schemas.microsoft.com/office/drawing/2014/main" id="{AC3CACDC-E0EE-4399-9601-463EDDAAD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975" y="5942013"/>
              <a:ext cx="8867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fr-FR" sz="12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=.3, J</a:t>
              </a:r>
              <a:r>
                <a:rPr lang="fr-FR" sz="1200" baseline="-250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sz="12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=.3</a:t>
              </a:r>
            </a:p>
          </p:txBody>
        </p:sp>
        <p:sp>
          <p:nvSpPr>
            <p:cNvPr id="36" name="ZoneTexte 27">
              <a:extLst>
                <a:ext uri="{FF2B5EF4-FFF2-40B4-BE49-F238E27FC236}">
                  <a16:creationId xmlns:a16="http://schemas.microsoft.com/office/drawing/2014/main" id="{9E0CADE6-ACB2-4974-998F-13F482387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450" y="6145213"/>
              <a:ext cx="93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=.3, </a:t>
              </a:r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r-FR" sz="1200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=-.1</a:t>
              </a:r>
            </a:p>
          </p:txBody>
        </p:sp>
        <p:sp>
          <p:nvSpPr>
            <p:cNvPr id="37" name="ZoneTexte 45">
              <a:extLst>
                <a:ext uri="{FF2B5EF4-FFF2-40B4-BE49-F238E27FC236}">
                  <a16:creationId xmlns:a16="http://schemas.microsoft.com/office/drawing/2014/main" id="{5E4911F4-3561-4B99-B963-EA1F502EF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788" y="4033177"/>
              <a:ext cx="31224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</a:t>
              </a:r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(VGG) for </a:t>
              </a:r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</a:t>
              </a:r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values of quarks’ </a:t>
              </a:r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angular</a:t>
              </a:r>
              <a:r>
                <a:rPr lang="fr-FR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momentum</a:t>
              </a:r>
              <a:endParaRPr lang="fr-FR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886F9A03-9902-4296-AE78-0A32B6085A4C}"/>
              </a:ext>
            </a:extLst>
          </p:cNvPr>
          <p:cNvSpPr/>
          <p:nvPr/>
        </p:nvSpPr>
        <p:spPr>
          <a:xfrm>
            <a:off x="86885" y="954505"/>
            <a:ext cx="506673" cy="2698616"/>
          </a:xfrm>
          <a:custGeom>
            <a:avLst/>
            <a:gdLst>
              <a:gd name="connsiteX0" fmla="*/ 249999 w 506673"/>
              <a:gd name="connsiteY0" fmla="*/ 0 h 2698616"/>
              <a:gd name="connsiteX1" fmla="*/ 41452 w 506673"/>
              <a:gd name="connsiteY1" fmla="*/ 577516 h 2698616"/>
              <a:gd name="connsiteX2" fmla="*/ 1347 w 506673"/>
              <a:gd name="connsiteY2" fmla="*/ 1307432 h 2698616"/>
              <a:gd name="connsiteX3" fmla="*/ 65515 w 506673"/>
              <a:gd name="connsiteY3" fmla="*/ 1973179 h 2698616"/>
              <a:gd name="connsiteX4" fmla="*/ 306147 w 506673"/>
              <a:gd name="connsiteY4" fmla="*/ 2614863 h 2698616"/>
              <a:gd name="connsiteX5" fmla="*/ 506673 w 506673"/>
              <a:gd name="connsiteY5" fmla="*/ 2695074 h 269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73" h="2698616">
                <a:moveTo>
                  <a:pt x="249999" y="0"/>
                </a:moveTo>
                <a:cubicBezTo>
                  <a:pt x="166446" y="179805"/>
                  <a:pt x="82894" y="359611"/>
                  <a:pt x="41452" y="577516"/>
                </a:cubicBezTo>
                <a:cubicBezTo>
                  <a:pt x="10" y="795421"/>
                  <a:pt x="-2663" y="1074822"/>
                  <a:pt x="1347" y="1307432"/>
                </a:cubicBezTo>
                <a:cubicBezTo>
                  <a:pt x="5357" y="1540042"/>
                  <a:pt x="14715" y="1755274"/>
                  <a:pt x="65515" y="1973179"/>
                </a:cubicBezTo>
                <a:cubicBezTo>
                  <a:pt x="116315" y="2191084"/>
                  <a:pt x="232621" y="2494547"/>
                  <a:pt x="306147" y="2614863"/>
                </a:cubicBezTo>
                <a:cubicBezTo>
                  <a:pt x="379673" y="2735179"/>
                  <a:pt x="481273" y="2688390"/>
                  <a:pt x="506673" y="2695074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5E2EE67-02A6-4C87-A5C8-518DDDCA2F04}"/>
              </a:ext>
            </a:extLst>
          </p:cNvPr>
          <p:cNvSpPr/>
          <p:nvPr/>
        </p:nvSpPr>
        <p:spPr>
          <a:xfrm>
            <a:off x="96974" y="2759242"/>
            <a:ext cx="448458" cy="2296871"/>
          </a:xfrm>
          <a:custGeom>
            <a:avLst/>
            <a:gdLst>
              <a:gd name="connsiteX0" fmla="*/ 23342 w 448458"/>
              <a:gd name="connsiteY0" fmla="*/ 0 h 2296871"/>
              <a:gd name="connsiteX1" fmla="*/ 15321 w 448458"/>
              <a:gd name="connsiteY1" fmla="*/ 1315453 h 2296871"/>
              <a:gd name="connsiteX2" fmla="*/ 199805 w 448458"/>
              <a:gd name="connsiteY2" fmla="*/ 2205790 h 2296871"/>
              <a:gd name="connsiteX3" fmla="*/ 448458 w 448458"/>
              <a:gd name="connsiteY3" fmla="*/ 2221832 h 229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58" h="2296871">
                <a:moveTo>
                  <a:pt x="23342" y="0"/>
                </a:moveTo>
                <a:cubicBezTo>
                  <a:pt x="4626" y="473910"/>
                  <a:pt x="-14090" y="947821"/>
                  <a:pt x="15321" y="1315453"/>
                </a:cubicBezTo>
                <a:cubicBezTo>
                  <a:pt x="44732" y="1683085"/>
                  <a:pt x="127616" y="2054727"/>
                  <a:pt x="199805" y="2205790"/>
                </a:cubicBezTo>
                <a:cubicBezTo>
                  <a:pt x="271994" y="2356853"/>
                  <a:pt x="360226" y="2289342"/>
                  <a:pt x="448458" y="222183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3D58C-ED0B-495E-9267-7700496E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CEBAF and CLAS at Jefferson </a:t>
            </a:r>
            <a:r>
              <a:rPr lang="fr-FR" dirty="0" err="1"/>
              <a:t>Laboratory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9237BD-39A4-4B38-A388-DEC35703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9ABBD6-2BD4-4CEF-A4D3-53884150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19DF7A-03D5-4796-AB8E-F0E69435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A62A6-B79A-4D72-8BD8-51735405C2F9}"/>
              </a:ext>
            </a:extLst>
          </p:cNvPr>
          <p:cNvSpPr/>
          <p:nvPr/>
        </p:nvSpPr>
        <p:spPr>
          <a:xfrm>
            <a:off x="7636993" y="990977"/>
            <a:ext cx="1044827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CLAS12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DEBF5B-B41F-4202-AF52-5CC711C5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01" y="1272661"/>
            <a:ext cx="5197255" cy="4293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CC669A-34F9-44CE-BEDF-6F3E02D7AE69}"/>
              </a:ext>
            </a:extLst>
          </p:cNvPr>
          <p:cNvSpPr/>
          <p:nvPr/>
        </p:nvSpPr>
        <p:spPr>
          <a:xfrm>
            <a:off x="7961016" y="4325888"/>
            <a:ext cx="576063" cy="113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TARGET</a:t>
            </a:r>
          </a:p>
        </p:txBody>
      </p:sp>
      <p:pic>
        <p:nvPicPr>
          <p:cNvPr id="14" name="Espace réservé du contenu 7">
            <a:extLst>
              <a:ext uri="{FF2B5EF4-FFF2-40B4-BE49-F238E27FC236}">
                <a16:creationId xmlns:a16="http://schemas.microsoft.com/office/drawing/2014/main" id="{912E93F2-B3D1-4572-B4DB-51FDA122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9" y="2170365"/>
            <a:ext cx="4032447" cy="32989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1CB741F-8FEC-4A27-878E-B5BAB3489051}"/>
              </a:ext>
            </a:extLst>
          </p:cNvPr>
          <p:cNvSpPr txBox="1"/>
          <p:nvPr/>
        </p:nvSpPr>
        <p:spPr>
          <a:xfrm>
            <a:off x="2798374" y="418823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DFA76A-1DA6-4671-B020-D3A3EEB195D1}"/>
              </a:ext>
            </a:extLst>
          </p:cNvPr>
          <p:cNvSpPr txBox="1"/>
          <p:nvPr/>
        </p:nvSpPr>
        <p:spPr>
          <a:xfrm>
            <a:off x="3298155" y="425388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B64762D-0404-4827-9937-3FCD28F03CAA}"/>
              </a:ext>
            </a:extLst>
          </p:cNvPr>
          <p:cNvSpPr txBox="1"/>
          <p:nvPr/>
        </p:nvSpPr>
        <p:spPr>
          <a:xfrm>
            <a:off x="3665703" y="41646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1E9B59-A2E8-4C66-93C0-D3973B29BAC2}"/>
              </a:ext>
            </a:extLst>
          </p:cNvPr>
          <p:cNvSpPr txBox="1"/>
          <p:nvPr/>
        </p:nvSpPr>
        <p:spPr>
          <a:xfrm>
            <a:off x="2411854" y="25553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9ADFF907-E447-44B7-98F9-EFE2B471B623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4167122" y="3963117"/>
            <a:ext cx="384378" cy="176612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9C849E0-29ED-4325-88EB-74CDD708111A}"/>
              </a:ext>
            </a:extLst>
          </p:cNvPr>
          <p:cNvSpPr txBox="1"/>
          <p:nvPr/>
        </p:nvSpPr>
        <p:spPr>
          <a:xfrm>
            <a:off x="613960" y="1021122"/>
            <a:ext cx="430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Continuos Electron Beam Accelerator Facility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Up to 12 </a:t>
            </a:r>
            <a:r>
              <a:rPr lang="fr-FR" sz="1600" dirty="0" err="1"/>
              <a:t>GeV</a:t>
            </a:r>
            <a:r>
              <a:rPr lang="fr-FR" sz="1600" dirty="0"/>
              <a:t> </a:t>
            </a:r>
            <a:r>
              <a:rPr lang="fr-FR" sz="1600" dirty="0" err="1"/>
              <a:t>electrons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7717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D0587-CC26-410F-84EE-CEA0CEC9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5904655" cy="432048"/>
          </a:xfrm>
        </p:spPr>
        <p:txBody>
          <a:bodyPr>
            <a:normAutofit/>
          </a:bodyPr>
          <a:lstStyle/>
          <a:p>
            <a:r>
              <a:rPr lang="fr-FR" dirty="0"/>
              <a:t>CLAS12: DVCS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C930E-8D74-483B-8C4F-327474A3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59648E-5327-4E6D-99B7-F33743D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CLAS12 physics and future perspectives at </a:t>
            </a:r>
            <a:r>
              <a:rPr lang="en-US" dirty="0" err="1"/>
              <a:t>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1313D-8A1D-448C-A9A2-EEC483A3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Espace réservé du contenu 7">
            <a:extLst>
              <a:ext uri="{FF2B5EF4-FFF2-40B4-BE49-F238E27FC236}">
                <a16:creationId xmlns:a16="http://schemas.microsoft.com/office/drawing/2014/main" id="{50188615-5CA1-4B40-91F1-19C939000063}"/>
              </a:ext>
            </a:extLst>
          </p:cNvPr>
          <p:cNvSpPr txBox="1">
            <a:spLocks/>
          </p:cNvSpPr>
          <p:nvPr/>
        </p:nvSpPr>
        <p:spPr>
          <a:xfrm>
            <a:off x="525239" y="798290"/>
            <a:ext cx="9722295" cy="4464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600" dirty="0"/>
          </a:p>
        </p:txBody>
      </p:sp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36470A1A-8E2B-402A-869B-DE8872862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805266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51E8F0D9-77F8-449A-ABA5-6795E6D84088}"/>
              </a:ext>
            </a:extLst>
          </p:cNvPr>
          <p:cNvSpPr txBox="1">
            <a:spLocks/>
          </p:cNvSpPr>
          <p:nvPr/>
        </p:nvSpPr>
        <p:spPr>
          <a:xfrm>
            <a:off x="129803" y="787938"/>
            <a:ext cx="10452129" cy="47620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400" dirty="0"/>
              <a:t>A </a:t>
            </a:r>
            <a:r>
              <a:rPr lang="en-US" sz="1400" dirty="0">
                <a:solidFill>
                  <a:srgbClr val="FF0000"/>
                </a:solidFill>
              </a:rPr>
              <a:t>10.6/10.4/10.2 GeV </a:t>
            </a:r>
            <a:r>
              <a:rPr lang="en-US" sz="1400" dirty="0"/>
              <a:t>electron beam</a:t>
            </a:r>
          </a:p>
          <a:p>
            <a:pPr marL="844550" lvl="1" indent="-342900"/>
            <a:r>
              <a:rPr lang="en-US" sz="1400" dirty="0"/>
              <a:t>With an average </a:t>
            </a:r>
            <a:r>
              <a:rPr lang="en-US" sz="1400" dirty="0">
                <a:solidFill>
                  <a:srgbClr val="FF0000"/>
                </a:solidFill>
              </a:rPr>
              <a:t>polarization</a:t>
            </a:r>
            <a:r>
              <a:rPr lang="en-US" sz="1400" dirty="0"/>
              <a:t> of </a:t>
            </a:r>
            <a:r>
              <a:rPr lang="en-US" sz="1400" dirty="0">
                <a:solidFill>
                  <a:srgbClr val="FF0000"/>
                </a:solidFill>
              </a:rPr>
              <a:t>86%</a:t>
            </a:r>
          </a:p>
          <a:p>
            <a:pPr marL="844550" lvl="1" indent="-342900"/>
            <a:r>
              <a:rPr lang="en-US" sz="1400" dirty="0"/>
              <a:t>Scattering off an </a:t>
            </a:r>
            <a:r>
              <a:rPr lang="en-US" sz="1400" dirty="0">
                <a:solidFill>
                  <a:srgbClr val="FF0000"/>
                </a:solidFill>
              </a:rPr>
              <a:t>unpolarized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Liquid Deuterium target</a:t>
            </a:r>
            <a:r>
              <a:rPr lang="en-US" sz="1400" dirty="0"/>
              <a:t> of </a:t>
            </a:r>
            <a:r>
              <a:rPr lang="en-US" sz="1400" dirty="0">
                <a:solidFill>
                  <a:srgbClr val="FF0000"/>
                </a:solidFill>
              </a:rPr>
              <a:t>5 cm </a:t>
            </a:r>
            <a:r>
              <a:rPr lang="en-US" sz="1400" dirty="0"/>
              <a:t>length</a:t>
            </a:r>
          </a:p>
          <a:p>
            <a:pPr marL="342900" indent="-342900"/>
            <a:r>
              <a:rPr lang="fr-FR" sz="1400" dirty="0"/>
              <a:t>The </a:t>
            </a:r>
            <a:r>
              <a:rPr lang="fr-FR" sz="1400" dirty="0" err="1">
                <a:solidFill>
                  <a:srgbClr val="FF0000"/>
                </a:solidFill>
              </a:rPr>
              <a:t>exclusivity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of the </a:t>
            </a:r>
            <a:r>
              <a:rPr lang="fr-FR" sz="1400" dirty="0" err="1"/>
              <a:t>event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insured</a:t>
            </a:r>
            <a:r>
              <a:rPr lang="fr-FR" sz="1400" dirty="0"/>
              <a:t> by:</a:t>
            </a:r>
          </a:p>
          <a:p>
            <a:pPr marL="844550" lvl="1" indent="-342900"/>
            <a:r>
              <a:rPr lang="fr-FR" sz="1400" dirty="0">
                <a:solidFill>
                  <a:srgbClr val="FF0000"/>
                </a:solidFill>
              </a:rPr>
              <a:t>Electron </a:t>
            </a:r>
            <a:r>
              <a:rPr lang="fr-FR" sz="1400" dirty="0" err="1">
                <a:solidFill>
                  <a:srgbClr val="FF0000"/>
                </a:solidFill>
              </a:rPr>
              <a:t>detection</a:t>
            </a:r>
            <a:r>
              <a:rPr lang="fr-FR" sz="1400" dirty="0"/>
              <a:t>: </a:t>
            </a:r>
            <a:r>
              <a:rPr lang="en-US" sz="1400" dirty="0"/>
              <a:t>Cherenkov detector, drift chambers and electromagnetic calorimeter</a:t>
            </a:r>
          </a:p>
          <a:p>
            <a:pPr marL="844550" lvl="1" indent="-342900"/>
            <a:r>
              <a:rPr lang="en-US" sz="1400" dirty="0">
                <a:solidFill>
                  <a:srgbClr val="FF0000"/>
                </a:solidFill>
              </a:rPr>
              <a:t>Photon detection</a:t>
            </a:r>
            <a:r>
              <a:rPr lang="en-US" sz="1400" dirty="0"/>
              <a:t>: sampling calorimeter or a small PbWO4-calorimeter close to the beamline</a:t>
            </a:r>
          </a:p>
          <a:p>
            <a:pPr marL="844550" lvl="1" indent="-342900"/>
            <a:r>
              <a:rPr lang="en-US" sz="1400" dirty="0">
                <a:solidFill>
                  <a:srgbClr val="FF0000"/>
                </a:solidFill>
              </a:rPr>
              <a:t>Proton detection</a:t>
            </a:r>
            <a:r>
              <a:rPr lang="en-US" sz="1400" dirty="0"/>
              <a:t>: Silicon and Micromegas detector  OR </a:t>
            </a:r>
            <a:r>
              <a:rPr lang="en-US" sz="1400" dirty="0">
                <a:solidFill>
                  <a:srgbClr val="FF0000"/>
                </a:solidFill>
              </a:rPr>
              <a:t>Neutron detection</a:t>
            </a:r>
            <a:r>
              <a:rPr lang="en-US" sz="1400" dirty="0"/>
              <a:t>: Central Neutron Detector</a:t>
            </a:r>
          </a:p>
          <a:p>
            <a:pPr marL="387350" indent="-342900"/>
            <a:r>
              <a:rPr lang="en-US" sz="1400" dirty="0"/>
              <a:t>For Neutron Detection:</a:t>
            </a:r>
          </a:p>
          <a:p>
            <a:pPr marL="844550" lvl="1" indent="-342900"/>
            <a:r>
              <a:rPr lang="en-US" sz="1400" dirty="0"/>
              <a:t>Machine Learning techniques are applied to improve the Identification and reduce charged particle contamination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400" dirty="0"/>
              <a:t>Construct all the possible combinations of final state particles: ed-&gt;</a:t>
            </a:r>
            <a:r>
              <a:rPr lang="en-US" sz="1400" dirty="0" err="1"/>
              <a:t>e’N</a:t>
            </a:r>
            <a:r>
              <a:rPr lang="el-GR" sz="1400" dirty="0"/>
              <a:t>γ</a:t>
            </a:r>
            <a:r>
              <a:rPr lang="fr-FR" sz="1400" dirty="0"/>
              <a:t>(</a:t>
            </a:r>
            <a:r>
              <a:rPr lang="fr-FR" sz="1400" dirty="0" err="1"/>
              <a:t>Nspec</a:t>
            </a:r>
            <a:r>
              <a:rPr lang="fr-FR" sz="1400" dirty="0"/>
              <a:t>)    (</a:t>
            </a:r>
            <a:r>
              <a:rPr lang="fr-FR" sz="1400" dirty="0" err="1"/>
              <a:t>N:nucleon</a:t>
            </a:r>
            <a:r>
              <a:rPr lang="fr-FR" sz="1400" dirty="0"/>
              <a:t>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en-US" sz="1400" dirty="0"/>
              <a:t>Best candidate in event is selected based on best exclusivity criteria (a multi-dimensional </a:t>
            </a:r>
            <a:r>
              <a:rPr lang="el-GR" sz="1400" dirty="0"/>
              <a:t>χ</a:t>
            </a:r>
            <a:r>
              <a:rPr lang="fr-FR" sz="1400" dirty="0"/>
              <a:t>2-like variable </a:t>
            </a:r>
            <a:r>
              <a:rPr lang="fr-FR" sz="1400" dirty="0" err="1"/>
              <a:t>including</a:t>
            </a:r>
            <a:r>
              <a:rPr lang="fr-FR" sz="1400" dirty="0"/>
              <a:t> </a:t>
            </a:r>
            <a:r>
              <a:rPr lang="fr-FR" sz="1400" dirty="0" err="1"/>
              <a:t>exclusivity</a:t>
            </a:r>
            <a:r>
              <a:rPr lang="fr-FR" sz="1400" dirty="0"/>
              <a:t> variables)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endParaRPr lang="fr-FR" sz="1400" dirty="0"/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endParaRPr lang="fr-FR" sz="1400" dirty="0"/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endParaRPr lang="fr-FR" sz="1400" dirty="0"/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fr-FR" sz="1400" dirty="0"/>
              <a:t>The combination of variables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give</a:t>
            </a:r>
            <a:r>
              <a:rPr lang="fr-FR" sz="1400" dirty="0"/>
              <a:t> the minimum value for the </a:t>
            </a:r>
            <a:r>
              <a:rPr lang="el-GR" sz="1400" dirty="0"/>
              <a:t>χ</a:t>
            </a:r>
            <a:r>
              <a:rPr lang="fr-FR" sz="1400" dirty="0"/>
              <a:t>2-like variable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supposed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the best </a:t>
            </a:r>
            <a:r>
              <a:rPr lang="fr-FR" sz="1400" dirty="0" err="1"/>
              <a:t>choice</a:t>
            </a:r>
            <a:r>
              <a:rPr lang="fr-FR" sz="1400" dirty="0"/>
              <a:t> for a DVCS </a:t>
            </a:r>
            <a:r>
              <a:rPr lang="fr-FR" sz="1400" dirty="0" err="1"/>
              <a:t>event</a:t>
            </a:r>
            <a:endParaRPr lang="fr-FR" sz="1400" dirty="0"/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fr-FR" sz="1400" dirty="0"/>
              <a:t>This </a:t>
            </a:r>
            <a:r>
              <a:rPr lang="fr-FR" sz="1400" dirty="0" err="1"/>
              <a:t>choice</a:t>
            </a:r>
            <a:r>
              <a:rPr lang="fr-FR" sz="1400" dirty="0"/>
              <a:t> </a:t>
            </a:r>
            <a:r>
              <a:rPr lang="fr-FR" sz="1400" dirty="0" err="1"/>
              <a:t>coincides</a:t>
            </a:r>
            <a:r>
              <a:rPr lang="fr-FR" sz="1400" dirty="0"/>
              <a:t> at 97% </a:t>
            </a:r>
            <a:r>
              <a:rPr lang="fr-FR" sz="1400" dirty="0" err="1"/>
              <a:t>with</a:t>
            </a:r>
            <a:r>
              <a:rPr lang="fr-FR" sz="1400" dirty="0"/>
              <a:t> the option of </a:t>
            </a:r>
            <a:r>
              <a:rPr lang="fr-FR" sz="1400" dirty="0" err="1"/>
              <a:t>choosing</a:t>
            </a:r>
            <a:r>
              <a:rPr lang="fr-FR" sz="1400" dirty="0"/>
              <a:t> the </a:t>
            </a:r>
            <a:r>
              <a:rPr lang="fr-FR" sz="1400" dirty="0" err="1"/>
              <a:t>highest</a:t>
            </a:r>
            <a:r>
              <a:rPr lang="fr-FR" sz="1400" dirty="0"/>
              <a:t> </a:t>
            </a:r>
            <a:r>
              <a:rPr lang="fr-FR" sz="1400" dirty="0" err="1"/>
              <a:t>energy</a:t>
            </a:r>
            <a:r>
              <a:rPr lang="fr-FR" sz="1400" dirty="0"/>
              <a:t> final state </a:t>
            </a:r>
            <a:r>
              <a:rPr lang="fr-FR" sz="1400" dirty="0" err="1"/>
              <a:t>particles</a:t>
            </a:r>
            <a:endParaRPr lang="fr-FR" sz="1400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5AC0FC9-5E04-43E6-9225-B7670D5B0622}"/>
              </a:ext>
            </a:extLst>
          </p:cNvPr>
          <p:cNvGrpSpPr/>
          <p:nvPr/>
        </p:nvGrpSpPr>
        <p:grpSpPr>
          <a:xfrm>
            <a:off x="1676400" y="3953320"/>
            <a:ext cx="7419975" cy="1025922"/>
            <a:chOff x="0" y="-47947"/>
            <a:chExt cx="12818808" cy="3926428"/>
          </a:xfrm>
        </p:grpSpPr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149778D0-AAB7-4A1C-99A6-64A0279811AA}"/>
                </a:ext>
              </a:extLst>
            </p:cNvPr>
            <p:cNvGrpSpPr/>
            <p:nvPr/>
          </p:nvGrpSpPr>
          <p:grpSpPr>
            <a:xfrm>
              <a:off x="0" y="559353"/>
              <a:ext cx="9663225" cy="2942348"/>
              <a:chOff x="0" y="230529"/>
              <a:chExt cx="9663225" cy="2942348"/>
            </a:xfrm>
          </p:grpSpPr>
          <p:sp>
            <p:nvSpPr>
              <p:cNvPr id="34" name="Candidate 1">
                <a:extLst>
                  <a:ext uri="{FF2B5EF4-FFF2-40B4-BE49-F238E27FC236}">
                    <a16:creationId xmlns:a16="http://schemas.microsoft.com/office/drawing/2014/main" id="{3FF0F11A-95B5-4311-8A5E-8DA0D4A55461}"/>
                  </a:ext>
                </a:extLst>
              </p:cNvPr>
              <p:cNvSpPr/>
              <p:nvPr/>
            </p:nvSpPr>
            <p:spPr>
              <a:xfrm>
                <a:off x="0" y="840030"/>
                <a:ext cx="2534274" cy="53656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</a:t>
                </a:r>
                <a:r>
                  <a:rPr lang="fr-FR" sz="1400" dirty="0"/>
                  <a:t> 1</a:t>
                </a:r>
                <a:endParaRPr dirty="0"/>
              </a:p>
            </p:txBody>
          </p:sp>
          <p:sp>
            <p:nvSpPr>
              <p:cNvPr id="35" name="Electron">
                <a:extLst>
                  <a:ext uri="{FF2B5EF4-FFF2-40B4-BE49-F238E27FC236}">
                    <a16:creationId xmlns:a16="http://schemas.microsoft.com/office/drawing/2014/main" id="{D59AFFD1-197B-4B84-AC40-0AE0936572C3}"/>
                  </a:ext>
                </a:extLst>
              </p:cNvPr>
              <p:cNvSpPr/>
              <p:nvPr/>
            </p:nvSpPr>
            <p:spPr>
              <a:xfrm>
                <a:off x="1267136" y="24471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Electron</a:t>
                </a:r>
              </a:p>
            </p:txBody>
          </p:sp>
          <p:sp>
            <p:nvSpPr>
              <p:cNvPr id="36" name="Candidate 2">
                <a:extLst>
                  <a:ext uri="{FF2B5EF4-FFF2-40B4-BE49-F238E27FC236}">
                    <a16:creationId xmlns:a16="http://schemas.microsoft.com/office/drawing/2014/main" id="{3D71503B-B368-4E97-9519-9C626FA1DC88}"/>
                  </a:ext>
                </a:extLst>
              </p:cNvPr>
              <p:cNvSpPr/>
              <p:nvPr/>
            </p:nvSpPr>
            <p:spPr>
              <a:xfrm>
                <a:off x="0" y="1741384"/>
                <a:ext cx="2534274" cy="53656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 2</a:t>
                </a:r>
              </a:p>
            </p:txBody>
          </p:sp>
          <p:sp>
            <p:nvSpPr>
              <p:cNvPr id="37" name="Candidate 1">
                <a:extLst>
                  <a:ext uri="{FF2B5EF4-FFF2-40B4-BE49-F238E27FC236}">
                    <a16:creationId xmlns:a16="http://schemas.microsoft.com/office/drawing/2014/main" id="{31CE070F-BFB0-488B-9E7B-74DEDC8311F0}"/>
                  </a:ext>
                </a:extLst>
              </p:cNvPr>
              <p:cNvSpPr/>
              <p:nvPr/>
            </p:nvSpPr>
            <p:spPr>
              <a:xfrm>
                <a:off x="3563043" y="846017"/>
                <a:ext cx="2534275" cy="53656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lang="fr-FR" sz="1400" dirty="0"/>
                  <a:t>Candidate 1</a:t>
                </a:r>
                <a:endParaRPr sz="1400" dirty="0"/>
              </a:p>
            </p:txBody>
          </p:sp>
          <p:sp>
            <p:nvSpPr>
              <p:cNvPr id="38" name="Proton/Neutron">
                <a:extLst>
                  <a:ext uri="{FF2B5EF4-FFF2-40B4-BE49-F238E27FC236}">
                    <a16:creationId xmlns:a16="http://schemas.microsoft.com/office/drawing/2014/main" id="{24A03BC0-BCFB-4B89-8396-2C5B2374BB6D}"/>
                  </a:ext>
                </a:extLst>
              </p:cNvPr>
              <p:cNvSpPr/>
              <p:nvPr/>
            </p:nvSpPr>
            <p:spPr>
              <a:xfrm>
                <a:off x="4830180" y="25069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Proton/Neutron</a:t>
                </a:r>
              </a:p>
            </p:txBody>
          </p:sp>
          <p:sp>
            <p:nvSpPr>
              <p:cNvPr id="39" name="Candidate 2">
                <a:extLst>
                  <a:ext uri="{FF2B5EF4-FFF2-40B4-BE49-F238E27FC236}">
                    <a16:creationId xmlns:a16="http://schemas.microsoft.com/office/drawing/2014/main" id="{B2D7E238-5816-40CC-95AF-2B1BEFABF5E7}"/>
                  </a:ext>
                </a:extLst>
              </p:cNvPr>
              <p:cNvSpPr/>
              <p:nvPr/>
            </p:nvSpPr>
            <p:spPr>
              <a:xfrm>
                <a:off x="3563043" y="1747369"/>
                <a:ext cx="2534275" cy="53656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 2</a:t>
                </a:r>
              </a:p>
            </p:txBody>
          </p:sp>
          <p:sp>
            <p:nvSpPr>
              <p:cNvPr id="40" name="Candidate 3">
                <a:extLst>
                  <a:ext uri="{FF2B5EF4-FFF2-40B4-BE49-F238E27FC236}">
                    <a16:creationId xmlns:a16="http://schemas.microsoft.com/office/drawing/2014/main" id="{A2D85A8C-5095-45EC-BB2F-5BF50F4EF22D}"/>
                  </a:ext>
                </a:extLst>
              </p:cNvPr>
              <p:cNvSpPr/>
              <p:nvPr/>
            </p:nvSpPr>
            <p:spPr>
              <a:xfrm>
                <a:off x="3563043" y="2636311"/>
                <a:ext cx="2534275" cy="53656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 3</a:t>
                </a:r>
              </a:p>
            </p:txBody>
          </p:sp>
          <p:sp>
            <p:nvSpPr>
              <p:cNvPr id="41" name="Candidate 1">
                <a:extLst>
                  <a:ext uri="{FF2B5EF4-FFF2-40B4-BE49-F238E27FC236}">
                    <a16:creationId xmlns:a16="http://schemas.microsoft.com/office/drawing/2014/main" id="{74D592A9-0E6F-4534-A620-4FE1132DFC87}"/>
                  </a:ext>
                </a:extLst>
              </p:cNvPr>
              <p:cNvSpPr/>
              <p:nvPr/>
            </p:nvSpPr>
            <p:spPr>
              <a:xfrm>
                <a:off x="7126086" y="825846"/>
                <a:ext cx="2534275" cy="53656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 1</a:t>
                </a:r>
              </a:p>
            </p:txBody>
          </p:sp>
          <p:sp>
            <p:nvSpPr>
              <p:cNvPr id="42" name="photon">
                <a:extLst>
                  <a:ext uri="{FF2B5EF4-FFF2-40B4-BE49-F238E27FC236}">
                    <a16:creationId xmlns:a16="http://schemas.microsoft.com/office/drawing/2014/main" id="{5CFC32A0-1286-4662-B9EC-152A69FE6A60}"/>
                  </a:ext>
                </a:extLst>
              </p:cNvPr>
              <p:cNvSpPr/>
              <p:nvPr/>
            </p:nvSpPr>
            <p:spPr>
              <a:xfrm>
                <a:off x="8393224" y="23052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photon</a:t>
                </a:r>
              </a:p>
            </p:txBody>
          </p:sp>
          <p:sp>
            <p:nvSpPr>
              <p:cNvPr id="43" name="Candidate 2">
                <a:extLst>
                  <a:ext uri="{FF2B5EF4-FFF2-40B4-BE49-F238E27FC236}">
                    <a16:creationId xmlns:a16="http://schemas.microsoft.com/office/drawing/2014/main" id="{80EF7841-B673-4914-89D4-F5194795962A}"/>
                  </a:ext>
                </a:extLst>
              </p:cNvPr>
              <p:cNvSpPr/>
              <p:nvPr/>
            </p:nvSpPr>
            <p:spPr>
              <a:xfrm>
                <a:off x="7126086" y="1727200"/>
                <a:ext cx="2534275" cy="53656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400" dirty="0"/>
                  <a:t>Candidate 2</a:t>
                </a:r>
              </a:p>
            </p:txBody>
          </p:sp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87C6A84E-9E01-40F1-BB4F-B7FBB9443FCC}"/>
                </a:ext>
              </a:extLst>
            </p:cNvPr>
            <p:cNvGrpSpPr/>
            <p:nvPr/>
          </p:nvGrpSpPr>
          <p:grpSpPr>
            <a:xfrm>
              <a:off x="2561480" y="-47947"/>
              <a:ext cx="10257328" cy="3926428"/>
              <a:chOff x="0" y="-47947"/>
              <a:chExt cx="10257328" cy="3926428"/>
            </a:xfrm>
          </p:grpSpPr>
          <p:sp>
            <p:nvSpPr>
              <p:cNvPr id="15" name="Line">
                <a:extLst>
                  <a:ext uri="{FF2B5EF4-FFF2-40B4-BE49-F238E27FC236}">
                    <a16:creationId xmlns:a16="http://schemas.microsoft.com/office/drawing/2014/main" id="{8E94FF6C-A636-49C7-8044-7DD7C902135D}"/>
                  </a:ext>
                </a:extLst>
              </p:cNvPr>
              <p:cNvSpPr/>
              <p:nvPr/>
            </p:nvSpPr>
            <p:spPr>
              <a:xfrm flipV="1">
                <a:off x="0" y="1430397"/>
                <a:ext cx="94729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54CDCF98-11EA-4ECA-9F2F-35882CD5AFB4}"/>
                  </a:ext>
                </a:extLst>
              </p:cNvPr>
              <p:cNvSpPr/>
              <p:nvPr/>
            </p:nvSpPr>
            <p:spPr>
              <a:xfrm>
                <a:off x="0" y="1430397"/>
                <a:ext cx="978710" cy="97871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E094DFD0-4EDF-4CA4-B1FC-358795173971}"/>
                  </a:ext>
                </a:extLst>
              </p:cNvPr>
              <p:cNvSpPr/>
              <p:nvPr/>
            </p:nvSpPr>
            <p:spPr>
              <a:xfrm>
                <a:off x="0" y="1430397"/>
                <a:ext cx="980768" cy="186575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C56A9C2B-5C2C-4815-AB4D-7DACC457155B}"/>
                  </a:ext>
                </a:extLst>
              </p:cNvPr>
              <p:cNvSpPr/>
              <p:nvPr/>
            </p:nvSpPr>
            <p:spPr>
              <a:xfrm flipV="1">
                <a:off x="101" y="2364163"/>
                <a:ext cx="947295" cy="1"/>
              </a:xfrm>
              <a:prstGeom prst="line">
                <a:avLst/>
              </a:prstGeom>
              <a:noFill/>
              <a:ln w="25400" cap="flat">
                <a:solidFill>
                  <a:srgbClr val="017B7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AE09C439-6389-42AF-B4F9-B9B86AD5114C}"/>
                  </a:ext>
                </a:extLst>
              </p:cNvPr>
              <p:cNvSpPr/>
              <p:nvPr/>
            </p:nvSpPr>
            <p:spPr>
              <a:xfrm>
                <a:off x="101" y="2364163"/>
                <a:ext cx="978711" cy="978710"/>
              </a:xfrm>
              <a:prstGeom prst="line">
                <a:avLst/>
              </a:prstGeom>
              <a:noFill/>
              <a:ln w="25400" cap="flat">
                <a:solidFill>
                  <a:srgbClr val="017B7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5DF0EBB8-0F2C-4087-935A-47FBF6819E85}"/>
                  </a:ext>
                </a:extLst>
              </p:cNvPr>
              <p:cNvSpPr/>
              <p:nvPr/>
            </p:nvSpPr>
            <p:spPr>
              <a:xfrm flipV="1">
                <a:off x="101" y="1456388"/>
                <a:ext cx="977390" cy="907776"/>
              </a:xfrm>
              <a:prstGeom prst="line">
                <a:avLst/>
              </a:prstGeom>
              <a:noFill/>
              <a:ln w="25400" cap="flat">
                <a:solidFill>
                  <a:srgbClr val="017B7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B2188E1-A21C-4511-98AF-7C2070721FFD}"/>
                  </a:ext>
                </a:extLst>
              </p:cNvPr>
              <p:cNvSpPr/>
              <p:nvPr/>
            </p:nvSpPr>
            <p:spPr>
              <a:xfrm flipV="1">
                <a:off x="3596193" y="2328695"/>
                <a:ext cx="947295" cy="1"/>
              </a:xfrm>
              <a:prstGeom prst="line">
                <a:avLst/>
              </a:prstGeom>
              <a:noFill/>
              <a:ln w="25400" cap="flat">
                <a:solidFill>
                  <a:srgbClr val="017B7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C38F21AE-CA24-4A69-8483-BB41329E868D}"/>
                  </a:ext>
                </a:extLst>
              </p:cNvPr>
              <p:cNvSpPr/>
              <p:nvPr/>
            </p:nvSpPr>
            <p:spPr>
              <a:xfrm flipV="1">
                <a:off x="3596193" y="1420921"/>
                <a:ext cx="977390" cy="907775"/>
              </a:xfrm>
              <a:prstGeom prst="line">
                <a:avLst/>
              </a:prstGeom>
              <a:noFill/>
              <a:ln w="25400" cap="flat">
                <a:solidFill>
                  <a:srgbClr val="017B7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E8AF2643-50A0-482E-8A97-59F16307665C}"/>
                  </a:ext>
                </a:extLst>
              </p:cNvPr>
              <p:cNvSpPr/>
              <p:nvPr/>
            </p:nvSpPr>
            <p:spPr>
              <a:xfrm flipV="1">
                <a:off x="3585467" y="1447238"/>
                <a:ext cx="947295" cy="1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5425B028-A44B-4BCE-8226-743808D945BF}"/>
                  </a:ext>
                </a:extLst>
              </p:cNvPr>
              <p:cNvSpPr/>
              <p:nvPr/>
            </p:nvSpPr>
            <p:spPr>
              <a:xfrm>
                <a:off x="3585467" y="1447238"/>
                <a:ext cx="945028" cy="945028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01C1251D-D174-42DD-A1CB-3EDC59884DB5}"/>
                  </a:ext>
                </a:extLst>
              </p:cNvPr>
              <p:cNvSpPr/>
              <p:nvPr/>
            </p:nvSpPr>
            <p:spPr>
              <a:xfrm flipV="1">
                <a:off x="3585467" y="1449095"/>
                <a:ext cx="979475" cy="1823340"/>
              </a:xfrm>
              <a:prstGeom prst="lin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4B5FAA9D-4236-4704-A68C-ED22B8FCB9F0}"/>
                  </a:ext>
                </a:extLst>
              </p:cNvPr>
              <p:cNvSpPr/>
              <p:nvPr/>
            </p:nvSpPr>
            <p:spPr>
              <a:xfrm flipV="1">
                <a:off x="3585467" y="2364660"/>
                <a:ext cx="977389" cy="907776"/>
              </a:xfrm>
              <a:prstGeom prst="lin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5F03C4DD-03D0-41FA-93DA-921FA7BBAF0D}"/>
                  </a:ext>
                </a:extLst>
              </p:cNvPr>
              <p:cNvSpPr/>
              <p:nvPr/>
            </p:nvSpPr>
            <p:spPr>
              <a:xfrm flipV="1">
                <a:off x="7422242" y="0"/>
                <a:ext cx="1" cy="3830526"/>
              </a:xfrm>
              <a:prstGeom prst="line">
                <a:avLst/>
              </a:prstGeom>
              <a:noFill/>
              <a:ln w="1016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BDBA2E2-CDFA-4D6F-BA28-46FBBB7FC432}"/>
                  </a:ext>
                </a:extLst>
              </p:cNvPr>
              <p:cNvSpPr/>
              <p:nvPr/>
            </p:nvSpPr>
            <p:spPr>
              <a:xfrm>
                <a:off x="7482749" y="1708423"/>
                <a:ext cx="833213" cy="413679"/>
              </a:xfrm>
              <a:prstGeom prst="rightArrow">
                <a:avLst>
                  <a:gd name="adj1" fmla="val 32000"/>
                  <a:gd name="adj2" fmla="val 128906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defTabSz="584200"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" name="Build exclusivity variables of 12 possible candidates">
                <a:extLst>
                  <a:ext uri="{FF2B5EF4-FFF2-40B4-BE49-F238E27FC236}">
                    <a16:creationId xmlns:a16="http://schemas.microsoft.com/office/drawing/2014/main" id="{47DE85A5-FF33-4291-BE3A-48C8A977A266}"/>
                  </a:ext>
                </a:extLst>
              </p:cNvPr>
              <p:cNvSpPr/>
              <p:nvPr/>
            </p:nvSpPr>
            <p:spPr>
              <a:xfrm>
                <a:off x="8472051" y="-47947"/>
                <a:ext cx="1785277" cy="3926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r>
                  <a:rPr sz="1200" dirty="0"/>
                  <a:t>Build exclusivity variables of 12 possible candidates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29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6BFD599-2DCD-4E91-B07B-4F82E287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515" y="2885728"/>
            <a:ext cx="3528392" cy="27801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59CD1A-3A2F-4748-9EFF-6BCED2D7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408712" cy="432048"/>
          </a:xfrm>
        </p:spPr>
        <p:txBody>
          <a:bodyPr>
            <a:normAutofit/>
          </a:bodyPr>
          <a:lstStyle/>
          <a:p>
            <a:r>
              <a:rPr lang="en-US" dirty="0"/>
              <a:t>Improving the neutron selection with ML techniques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5C941B-72AA-404A-B876-5ACD1D2D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8330E5-8F27-4412-A38E-F3A90C91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F3F70F-438A-48A5-BB24-A095B007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238456B0-3B04-4C9F-BF00-0FA5497732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The tracking of the CVT is neither 100% efficient nor uniform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In the dead regions of the CVT </a:t>
                </a:r>
                <a:r>
                  <a:rPr lang="en-US" sz="1400" dirty="0">
                    <a:solidFill>
                      <a:srgbClr val="FF0000"/>
                    </a:solidFill>
                  </a:rPr>
                  <a:t>protons</a:t>
                </a:r>
                <a:r>
                  <a:rPr lang="en-US" sz="1400" dirty="0">
                    <a:solidFill>
                      <a:schemeClr val="tx1"/>
                    </a:solidFill>
                  </a:rPr>
                  <a:t> have no associated track and thus can be </a:t>
                </a:r>
                <a:r>
                  <a:rPr lang="en-US" sz="1400" dirty="0">
                    <a:solidFill>
                      <a:srgbClr val="FF0000"/>
                    </a:solidFill>
                  </a:rPr>
                  <a:t>misidentified as neutrons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Protons roughly account for more than &gt;</a:t>
                </a:r>
                <a:r>
                  <a:rPr lang="en-US" sz="1400" dirty="0">
                    <a:solidFill>
                      <a:srgbClr val="FF0000"/>
                    </a:solidFill>
                  </a:rPr>
                  <a:t>40% contamination in the “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nDVCS</a:t>
                </a:r>
                <a:r>
                  <a:rPr lang="en-US" sz="1400" dirty="0">
                    <a:solidFill>
                      <a:srgbClr val="FF0000"/>
                    </a:solidFill>
                  </a:rPr>
                  <a:t>” </a:t>
                </a:r>
                <a:r>
                  <a:rPr lang="en-US" sz="1400" dirty="0">
                    <a:solidFill>
                      <a:schemeClr val="tx1"/>
                    </a:solidFill>
                  </a:rPr>
                  <a:t>signal sample Current approach, based on Machine Learning &amp; Multi-Variate Algorithms: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We reconstruct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nDVCS</a:t>
                </a:r>
                <a:r>
                  <a:rPr lang="en-US" sz="1400" dirty="0">
                    <a:solidFill>
                      <a:schemeClr val="tx1"/>
                    </a:solidFill>
                  </a:rPr>
                  <a:t> from DVCS experiment on proton requiring neutron PID 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selected neutron are misidentified protons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We use this sample to determine the characteristics of fake neutrons in low- and high-level reconstructed variables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Based on those characteristics we subtract the fake neutrons contamination from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nDVCS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As a « signal » sample in the training of the ML we use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events from DVCS experiment on proton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238456B0-3B04-4C9F-BF00-0FA549773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18" t="-653" r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120E14-7C79-447D-8238-AA080C847EF7}"/>
              </a:ext>
            </a:extLst>
          </p:cNvPr>
          <p:cNvSpPr/>
          <p:nvPr/>
        </p:nvSpPr>
        <p:spPr>
          <a:xfrm>
            <a:off x="6862552" y="3245768"/>
            <a:ext cx="1944216" cy="7118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70C0"/>
                </a:solidFill>
              </a:rPr>
              <a:t>nDVCS</a:t>
            </a:r>
            <a:r>
              <a:rPr lang="en-US" sz="1200" dirty="0">
                <a:solidFill>
                  <a:srgbClr val="0070C0"/>
                </a:solidFill>
              </a:rPr>
              <a:t> from DVCS on proton</a:t>
            </a:r>
          </a:p>
          <a:p>
            <a:pPr algn="ctr"/>
            <a:r>
              <a:rPr lang="en-US" sz="1200" dirty="0" err="1">
                <a:solidFill>
                  <a:srgbClr val="FF0000"/>
                </a:solidFill>
              </a:rPr>
              <a:t>n+pDVCS</a:t>
            </a:r>
            <a:r>
              <a:rPr lang="en-US" sz="1200" dirty="0">
                <a:solidFill>
                  <a:srgbClr val="FF0000"/>
                </a:solidFill>
              </a:rPr>
              <a:t> simulations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7AAA68-339C-4938-BA69-319D9DE4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42" y="2908566"/>
            <a:ext cx="4961445" cy="2754826"/>
          </a:xfrm>
          <a:prstGeom prst="rect">
            <a:avLst/>
          </a:prstGeom>
        </p:spPr>
      </p:pic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21C0EA3D-1CFC-4B93-BB7B-DDAE258D3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612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B2611-A593-43B7-B3F6-91CA6309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696743" cy="432048"/>
          </a:xfrm>
        </p:spPr>
        <p:txBody>
          <a:bodyPr>
            <a:normAutofit/>
          </a:bodyPr>
          <a:lstStyle/>
          <a:p>
            <a:r>
              <a:rPr lang="en-US" dirty="0"/>
              <a:t>Improving the neutron selection with ML techniques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A3B463-3905-435E-9158-0761D7D1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0F3-D582-402A-B5FC-0362F90F69E0}" type="datetime1">
              <a:rPr lang="fr-FR" smtClean="0"/>
              <a:t>21/03/2023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AA076E-9EE3-440A-8D60-7FB3370A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CLAS12 physics and future perspectives at Jlab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DDB51F-1767-4EE8-AC5F-EAD96722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5CAE2E48-E3AA-4326-BDBA-9A6DE9535F4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796" y="797496"/>
                <a:ext cx="3499342" cy="4671443"/>
              </a:xfrm>
            </p:spPr>
            <p:txBody>
              <a:bodyPr anchor="ctr"/>
              <a:lstStyle/>
              <a:p>
                <a:r>
                  <a:rPr lang="en-US" dirty="0"/>
                  <a:t>Using detector variables (CTOF and CND) and one exclusivity variable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ΔΦ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Improvements to neutron ID in the new version of reconstruction are ongoing</a:t>
                </a:r>
              </a:p>
              <a:p>
                <a:pPr lvl="1"/>
                <a:r>
                  <a:rPr lang="en-US" dirty="0"/>
                  <a:t>See talk by Erin Seroka on Thursday 14h25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5CAE2E48-E3AA-4326-BDBA-9A6DE9535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796" y="797496"/>
                <a:ext cx="3499342" cy="4671443"/>
              </a:xfrm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07D15BE9-571E-4A24-B98A-345610B1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442" y="1286119"/>
            <a:ext cx="7207390" cy="3724054"/>
          </a:xfrm>
          <a:prstGeom prst="rect">
            <a:avLst/>
          </a:prstGeom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DAA97B6C-7F66-43E5-9DC0-AF928CDC3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853113"/>
              </p:ext>
            </p:extLst>
          </p:nvPr>
        </p:nvGraphicFramePr>
        <p:xfrm>
          <a:off x="8914779" y="235816"/>
          <a:ext cx="1371303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104822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20530</TotalTime>
  <Words>2239</Words>
  <Application>Microsoft Office PowerPoint</Application>
  <PresentationFormat>Personnalisé</PresentationFormat>
  <Paragraphs>360</Paragraphs>
  <Slides>20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Cambria Math</vt:lpstr>
      <vt:lpstr>Consolas</vt:lpstr>
      <vt:lpstr>Helvetica Neue</vt:lpstr>
      <vt:lpstr>Helvetica Neue Medium</vt:lpstr>
      <vt:lpstr>Symbol</vt:lpstr>
      <vt:lpstr>Times New Roman</vt:lpstr>
      <vt:lpstr>Masque IJCLab standard</vt:lpstr>
      <vt:lpstr>Équation</vt:lpstr>
      <vt:lpstr>Acrobat Document</vt:lpstr>
      <vt:lpstr>Beam spin asymmetries for DVCS on proton and neutron from a deuterium target</vt:lpstr>
      <vt:lpstr>GPDs</vt:lpstr>
      <vt:lpstr>Why are GPDs important?</vt:lpstr>
      <vt:lpstr>Deeply Virtual Compton Scattering of leptons off nucleons</vt:lpstr>
      <vt:lpstr>Deeply Virtual Compton Scattering: physics observables and their link to CFFs</vt:lpstr>
      <vt:lpstr>The CEBAF and CLAS at Jefferson Laboratory</vt:lpstr>
      <vt:lpstr>CLAS12: DVCS with an unpolarized deuterium target</vt:lpstr>
      <vt:lpstr>Improving the neutron selection with ML techniques</vt:lpstr>
      <vt:lpstr>Improving the neutron selection with ML techniques</vt:lpstr>
      <vt:lpstr>Improving the neutron selection with ML techniques</vt:lpstr>
      <vt:lpstr>Improving the neutron selection with ML techniques</vt:lpstr>
      <vt:lpstr>CLAS12: DVCS with an unpolarized deuterium target</vt:lpstr>
      <vt:lpstr>π0 background subtraction</vt:lpstr>
      <vt:lpstr>CLAS12: nDVCS with an unpolarized deuterium target</vt:lpstr>
      <vt:lpstr>CLAS12: nDVCS with an unpolarized deuterium target</vt:lpstr>
      <vt:lpstr>CLAS12: pDVCS with an unpolarized deuterium target</vt:lpstr>
      <vt:lpstr>CLAS12: pDVCS with an unpolarized deuterium target</vt:lpstr>
      <vt:lpstr>CLAS12: pDVCS with an unpolarized deuterium target</vt:lpstr>
      <vt:lpstr>Impact of new data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$niccolai</cp:lastModifiedBy>
  <cp:revision>1771</cp:revision>
  <dcterms:created xsi:type="dcterms:W3CDTF">2011-03-09T16:37:49Z</dcterms:created>
  <dcterms:modified xsi:type="dcterms:W3CDTF">2023-03-21T16:53:00Z</dcterms:modified>
</cp:coreProperties>
</file>