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63" r:id="rId5"/>
    <p:sldId id="264" r:id="rId6"/>
    <p:sldId id="265" r:id="rId7"/>
    <p:sldId id="267" r:id="rId8"/>
    <p:sldId id="266" r:id="rId9"/>
    <p:sldId id="258" r:id="rId10"/>
    <p:sldId id="259" r:id="rId11"/>
    <p:sldId id="278" r:id="rId12"/>
    <p:sldId id="269" r:id="rId13"/>
    <p:sldId id="270" r:id="rId14"/>
    <p:sldId id="277" r:id="rId15"/>
    <p:sldId id="272" r:id="rId16"/>
    <p:sldId id="273" r:id="rId17"/>
    <p:sldId id="274" r:id="rId18"/>
    <p:sldId id="275" r:id="rId19"/>
    <p:sldId id="276" r:id="rId20"/>
    <p:sldId id="279" r:id="rId21"/>
    <p:sldId id="284" r:id="rId22"/>
    <p:sldId id="280" r:id="rId23"/>
    <p:sldId id="281" r:id="rId24"/>
    <p:sldId id="285" r:id="rId25"/>
    <p:sldId id="282"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varScale="1">
        <p:scale>
          <a:sx n="89" d="100"/>
          <a:sy n="89" d="100"/>
        </p:scale>
        <p:origin x="20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F4F0B64-677C-45FC-8342-B993190003DD}" type="datetimeFigureOut">
              <a:rPr lang="fr-FR" smtClean="0"/>
              <a:t>20/01/2023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E3B86A-45AB-4FBC-AE65-109F9B879948}" type="slidenum">
              <a:rPr lang="fr-FR" smtClean="0"/>
              <a:t>‹N°›</a:t>
            </a:fld>
            <a:endParaRPr lang="fr-FR"/>
          </a:p>
        </p:txBody>
      </p:sp>
    </p:spTree>
    <p:extLst>
      <p:ext uri="{BB962C8B-B14F-4D97-AF65-F5344CB8AC3E}">
        <p14:creationId xmlns:p14="http://schemas.microsoft.com/office/powerpoint/2010/main" val="309124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F4F0B64-677C-45FC-8342-B993190003DD}" type="datetimeFigureOut">
              <a:rPr lang="fr-FR" smtClean="0"/>
              <a:t>20/01/2023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E3B86A-45AB-4FBC-AE65-109F9B879948}" type="slidenum">
              <a:rPr lang="fr-FR" smtClean="0"/>
              <a:t>‹N°›</a:t>
            </a:fld>
            <a:endParaRPr lang="fr-FR"/>
          </a:p>
        </p:txBody>
      </p:sp>
    </p:spTree>
    <p:extLst>
      <p:ext uri="{BB962C8B-B14F-4D97-AF65-F5344CB8AC3E}">
        <p14:creationId xmlns:p14="http://schemas.microsoft.com/office/powerpoint/2010/main" val="209938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F4F0B64-677C-45FC-8342-B993190003DD}" type="datetimeFigureOut">
              <a:rPr lang="fr-FR" smtClean="0"/>
              <a:t>20/01/2023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E3B86A-45AB-4FBC-AE65-109F9B879948}" type="slidenum">
              <a:rPr lang="fr-FR" smtClean="0"/>
              <a:t>‹N°›</a:t>
            </a:fld>
            <a:endParaRPr lang="fr-FR"/>
          </a:p>
        </p:txBody>
      </p:sp>
    </p:spTree>
    <p:extLst>
      <p:ext uri="{BB962C8B-B14F-4D97-AF65-F5344CB8AC3E}">
        <p14:creationId xmlns:p14="http://schemas.microsoft.com/office/powerpoint/2010/main" val="5280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F4F0B64-677C-45FC-8342-B993190003DD}" type="datetimeFigureOut">
              <a:rPr lang="fr-FR" smtClean="0"/>
              <a:t>20/01/2023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E3B86A-45AB-4FBC-AE65-109F9B879948}" type="slidenum">
              <a:rPr lang="fr-FR" smtClean="0"/>
              <a:t>‹N°›</a:t>
            </a:fld>
            <a:endParaRPr lang="fr-FR"/>
          </a:p>
        </p:txBody>
      </p:sp>
    </p:spTree>
    <p:extLst>
      <p:ext uri="{BB962C8B-B14F-4D97-AF65-F5344CB8AC3E}">
        <p14:creationId xmlns:p14="http://schemas.microsoft.com/office/powerpoint/2010/main" val="191978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F4F0B64-677C-45FC-8342-B993190003DD}" type="datetimeFigureOut">
              <a:rPr lang="fr-FR" smtClean="0"/>
              <a:t>20/01/2023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E3B86A-45AB-4FBC-AE65-109F9B879948}" type="slidenum">
              <a:rPr lang="fr-FR" smtClean="0"/>
              <a:t>‹N°›</a:t>
            </a:fld>
            <a:endParaRPr lang="fr-FR"/>
          </a:p>
        </p:txBody>
      </p:sp>
    </p:spTree>
    <p:extLst>
      <p:ext uri="{BB962C8B-B14F-4D97-AF65-F5344CB8AC3E}">
        <p14:creationId xmlns:p14="http://schemas.microsoft.com/office/powerpoint/2010/main" val="166992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F4F0B64-677C-45FC-8342-B993190003DD}" type="datetimeFigureOut">
              <a:rPr lang="fr-FR" smtClean="0"/>
              <a:t>20/01/2023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E3B86A-45AB-4FBC-AE65-109F9B879948}" type="slidenum">
              <a:rPr lang="fr-FR" smtClean="0"/>
              <a:t>‹N°›</a:t>
            </a:fld>
            <a:endParaRPr lang="fr-FR"/>
          </a:p>
        </p:txBody>
      </p:sp>
    </p:spTree>
    <p:extLst>
      <p:ext uri="{BB962C8B-B14F-4D97-AF65-F5344CB8AC3E}">
        <p14:creationId xmlns:p14="http://schemas.microsoft.com/office/powerpoint/2010/main" val="401048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F4F0B64-677C-45FC-8342-B993190003DD}" type="datetimeFigureOut">
              <a:rPr lang="fr-FR" smtClean="0"/>
              <a:t>20/01/2023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AE3B86A-45AB-4FBC-AE65-109F9B879948}" type="slidenum">
              <a:rPr lang="fr-FR" smtClean="0"/>
              <a:t>‹N°›</a:t>
            </a:fld>
            <a:endParaRPr lang="fr-FR"/>
          </a:p>
        </p:txBody>
      </p:sp>
    </p:spTree>
    <p:extLst>
      <p:ext uri="{BB962C8B-B14F-4D97-AF65-F5344CB8AC3E}">
        <p14:creationId xmlns:p14="http://schemas.microsoft.com/office/powerpoint/2010/main" val="60225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F4F0B64-677C-45FC-8342-B993190003DD}" type="datetimeFigureOut">
              <a:rPr lang="fr-FR" smtClean="0"/>
              <a:t>20/01/2023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AE3B86A-45AB-4FBC-AE65-109F9B879948}" type="slidenum">
              <a:rPr lang="fr-FR" smtClean="0"/>
              <a:t>‹N°›</a:t>
            </a:fld>
            <a:endParaRPr lang="fr-FR"/>
          </a:p>
        </p:txBody>
      </p:sp>
    </p:spTree>
    <p:extLst>
      <p:ext uri="{BB962C8B-B14F-4D97-AF65-F5344CB8AC3E}">
        <p14:creationId xmlns:p14="http://schemas.microsoft.com/office/powerpoint/2010/main" val="406663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F4F0B64-677C-45FC-8342-B993190003DD}" type="datetimeFigureOut">
              <a:rPr lang="fr-FR" smtClean="0"/>
              <a:t>20/01/2023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AE3B86A-45AB-4FBC-AE65-109F9B879948}" type="slidenum">
              <a:rPr lang="fr-FR" smtClean="0"/>
              <a:t>‹N°›</a:t>
            </a:fld>
            <a:endParaRPr lang="fr-FR"/>
          </a:p>
        </p:txBody>
      </p:sp>
    </p:spTree>
    <p:extLst>
      <p:ext uri="{BB962C8B-B14F-4D97-AF65-F5344CB8AC3E}">
        <p14:creationId xmlns:p14="http://schemas.microsoft.com/office/powerpoint/2010/main" val="2368118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F4F0B64-677C-45FC-8342-B993190003DD}" type="datetimeFigureOut">
              <a:rPr lang="fr-FR" smtClean="0"/>
              <a:t>20/01/2023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E3B86A-45AB-4FBC-AE65-109F9B879948}" type="slidenum">
              <a:rPr lang="fr-FR" smtClean="0"/>
              <a:t>‹N°›</a:t>
            </a:fld>
            <a:endParaRPr lang="fr-FR"/>
          </a:p>
        </p:txBody>
      </p:sp>
    </p:spTree>
    <p:extLst>
      <p:ext uri="{BB962C8B-B14F-4D97-AF65-F5344CB8AC3E}">
        <p14:creationId xmlns:p14="http://schemas.microsoft.com/office/powerpoint/2010/main" val="21040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F4F0B64-677C-45FC-8342-B993190003DD}" type="datetimeFigureOut">
              <a:rPr lang="fr-FR" smtClean="0"/>
              <a:t>20/01/2023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E3B86A-45AB-4FBC-AE65-109F9B879948}" type="slidenum">
              <a:rPr lang="fr-FR" smtClean="0"/>
              <a:t>‹N°›</a:t>
            </a:fld>
            <a:endParaRPr lang="fr-FR"/>
          </a:p>
        </p:txBody>
      </p:sp>
    </p:spTree>
    <p:extLst>
      <p:ext uri="{BB962C8B-B14F-4D97-AF65-F5344CB8AC3E}">
        <p14:creationId xmlns:p14="http://schemas.microsoft.com/office/powerpoint/2010/main" val="238732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F0B64-677C-45FC-8342-B993190003DD}" type="datetimeFigureOut">
              <a:rPr lang="fr-FR" smtClean="0"/>
              <a:t>20/01/2023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3B86A-45AB-4FBC-AE65-109F9B879948}" type="slidenum">
              <a:rPr lang="fr-FR" smtClean="0"/>
              <a:t>‹N°›</a:t>
            </a:fld>
            <a:endParaRPr lang="fr-FR"/>
          </a:p>
        </p:txBody>
      </p:sp>
    </p:spTree>
    <p:extLst>
      <p:ext uri="{BB962C8B-B14F-4D97-AF65-F5344CB8AC3E}">
        <p14:creationId xmlns:p14="http://schemas.microsoft.com/office/powerpoint/2010/main" val="3630021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266543"/>
            <a:ext cx="9144000" cy="893223"/>
          </a:xfrm>
        </p:spPr>
        <p:txBody>
          <a:bodyPr>
            <a:normAutofit/>
          </a:bodyPr>
          <a:lstStyle/>
          <a:p>
            <a:r>
              <a:rPr lang="fr-FR" sz="4800" dirty="0" smtClean="0"/>
              <a:t>Bilan </a:t>
            </a:r>
            <a:r>
              <a:rPr lang="fr-FR" sz="4800" dirty="0" err="1"/>
              <a:t>C</a:t>
            </a:r>
            <a:r>
              <a:rPr lang="fr-FR" sz="4800" dirty="0" err="1" smtClean="0"/>
              <a:t>ommissioning</a:t>
            </a:r>
            <a:r>
              <a:rPr lang="fr-FR" sz="4800" dirty="0" smtClean="0"/>
              <a:t> </a:t>
            </a:r>
            <a:r>
              <a:rPr lang="fr-FR" sz="4800" dirty="0" err="1" smtClean="0"/>
              <a:t>Linac</a:t>
            </a:r>
            <a:r>
              <a:rPr lang="fr-FR" sz="4800" dirty="0" smtClean="0"/>
              <a:t>  </a:t>
            </a:r>
            <a:r>
              <a:rPr lang="fr-FR" sz="4800" dirty="0" err="1" smtClean="0"/>
              <a:t>ThomX</a:t>
            </a:r>
            <a:endParaRPr lang="fr-FR" sz="4800" dirty="0"/>
          </a:p>
        </p:txBody>
      </p:sp>
      <p:sp>
        <p:nvSpPr>
          <p:cNvPr id="3" name="Sous-titre 2"/>
          <p:cNvSpPr>
            <a:spLocks noGrp="1"/>
          </p:cNvSpPr>
          <p:nvPr>
            <p:ph type="subTitle" idx="1"/>
          </p:nvPr>
        </p:nvSpPr>
        <p:spPr/>
        <p:txBody>
          <a:bodyPr/>
          <a:lstStyle/>
          <a:p>
            <a:r>
              <a:rPr lang="fr-FR" dirty="0" smtClean="0"/>
              <a:t>C. Bruni, H. </a:t>
            </a:r>
            <a:r>
              <a:rPr lang="fr-FR" dirty="0" err="1" smtClean="0"/>
              <a:t>Guler</a:t>
            </a:r>
            <a:r>
              <a:rPr lang="fr-FR" dirty="0" smtClean="0"/>
              <a:t> et S. Chance</a:t>
            </a:r>
          </a:p>
          <a:p>
            <a:r>
              <a:rPr lang="fr-FR" dirty="0" smtClean="0"/>
              <a:t>20/01/23</a:t>
            </a:r>
            <a:endParaRPr lang="fr-FR" dirty="0"/>
          </a:p>
        </p:txBody>
      </p:sp>
    </p:spTree>
    <p:extLst>
      <p:ext uri="{BB962C8B-B14F-4D97-AF65-F5344CB8AC3E}">
        <p14:creationId xmlns:p14="http://schemas.microsoft.com/office/powerpoint/2010/main" val="52037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Conditionnement nouveau klystron (MO)</a:t>
            </a:r>
            <a:endParaRPr lang="fr-FR" dirty="0"/>
          </a:p>
        </p:txBody>
      </p:sp>
      <p:sp>
        <p:nvSpPr>
          <p:cNvPr id="3" name="Espace réservé du contenu 2"/>
          <p:cNvSpPr>
            <a:spLocks noGrp="1"/>
          </p:cNvSpPr>
          <p:nvPr>
            <p:ph idx="1"/>
          </p:nvPr>
        </p:nvSpPr>
        <p:spPr/>
        <p:txBody>
          <a:bodyPr/>
          <a:lstStyle/>
          <a:p>
            <a:r>
              <a:rPr lang="fr-FR" dirty="0"/>
              <a:t>Montée en puissance klystron </a:t>
            </a:r>
            <a:endParaRPr lang="fr-FR" dirty="0" smtClean="0"/>
          </a:p>
          <a:p>
            <a:r>
              <a:rPr lang="fr-FR" dirty="0" smtClean="0"/>
              <a:t>Tension </a:t>
            </a:r>
            <a:r>
              <a:rPr lang="fr-FR" dirty="0"/>
              <a:t>consigne jusqu'à 1170 V ==&gt; 278,4 kV ( environ 27 MW ) </a:t>
            </a:r>
          </a:p>
          <a:p>
            <a:r>
              <a:rPr lang="fr-FR" dirty="0"/>
              <a:t>Tension consigne 1180 V ==&gt; 280,5 kV ( environ 30 MW ) pas stable  interlock par puissance </a:t>
            </a:r>
            <a:r>
              <a:rPr lang="fr-FR" dirty="0" smtClean="0"/>
              <a:t>réfléchie (réseau RF)</a:t>
            </a:r>
            <a:endParaRPr lang="fr-FR" dirty="0"/>
          </a:p>
        </p:txBody>
      </p:sp>
    </p:spTree>
    <p:extLst>
      <p:ext uri="{BB962C8B-B14F-4D97-AF65-F5344CB8AC3E}">
        <p14:creationId xmlns:p14="http://schemas.microsoft.com/office/powerpoint/2010/main" val="2049422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128409"/>
          </a:xfrm>
        </p:spPr>
        <p:txBody>
          <a:bodyPr/>
          <a:lstStyle/>
          <a:p>
            <a:r>
              <a:rPr lang="fr-FR" dirty="0" smtClean="0"/>
              <a:t>Analyse des sauts en énergie </a:t>
            </a:r>
            <a:endParaRPr lang="fr-FR" dirty="0"/>
          </a:p>
        </p:txBody>
      </p:sp>
      <p:sp>
        <p:nvSpPr>
          <p:cNvPr id="3" name="Espace réservé du contenu 2"/>
          <p:cNvSpPr>
            <a:spLocks noGrp="1"/>
          </p:cNvSpPr>
          <p:nvPr>
            <p:ph idx="1"/>
          </p:nvPr>
        </p:nvSpPr>
        <p:spPr>
          <a:xfrm>
            <a:off x="136187" y="1128409"/>
            <a:ext cx="12192000" cy="4134255"/>
          </a:xfrm>
        </p:spPr>
        <p:txBody>
          <a:bodyPr>
            <a:normAutofit lnSpcReduction="10000"/>
          </a:bodyPr>
          <a:lstStyle/>
          <a:p>
            <a:r>
              <a:rPr lang="fr-FR" dirty="0"/>
              <a:t>Les </a:t>
            </a:r>
            <a:r>
              <a:rPr lang="fr-FR" dirty="0" smtClean="0"/>
              <a:t>sauts observés </a:t>
            </a:r>
            <a:r>
              <a:rPr lang="fr-FR" dirty="0"/>
              <a:t>v</a:t>
            </a:r>
            <a:r>
              <a:rPr lang="fr-FR" dirty="0" smtClean="0"/>
              <a:t>ont </a:t>
            </a:r>
            <a:r>
              <a:rPr lang="fr-FR" dirty="0"/>
              <a:t>de 220 </a:t>
            </a:r>
            <a:r>
              <a:rPr lang="fr-FR" dirty="0" err="1"/>
              <a:t>keV</a:t>
            </a:r>
            <a:r>
              <a:rPr lang="fr-FR" dirty="0"/>
              <a:t> à 50 </a:t>
            </a:r>
            <a:r>
              <a:rPr lang="fr-FR" dirty="0" smtClean="0"/>
              <a:t>MeV </a:t>
            </a:r>
            <a:r>
              <a:rPr lang="fr-FR" dirty="0" err="1" smtClean="0"/>
              <a:t>peak</a:t>
            </a:r>
            <a:r>
              <a:rPr lang="fr-FR" dirty="0" smtClean="0"/>
              <a:t> to </a:t>
            </a:r>
            <a:r>
              <a:rPr lang="fr-FR" dirty="0" err="1" smtClean="0"/>
              <a:t>peak</a:t>
            </a:r>
            <a:r>
              <a:rPr lang="fr-FR" dirty="0" smtClean="0"/>
              <a:t> sur </a:t>
            </a:r>
            <a:r>
              <a:rPr lang="fr-FR" dirty="0" smtClean="0"/>
              <a:t>TL/SST2 (CB)</a:t>
            </a:r>
            <a:endParaRPr lang="fr-FR" dirty="0"/>
          </a:p>
          <a:p>
            <a:r>
              <a:rPr lang="fr-FR" dirty="0"/>
              <a:t>selon </a:t>
            </a:r>
            <a:r>
              <a:rPr lang="fr-FR" dirty="0" smtClean="0"/>
              <a:t>les </a:t>
            </a:r>
            <a:r>
              <a:rPr lang="fr-FR" dirty="0"/>
              <a:t>mesures on a une variation relative d'énergie à la sortie du </a:t>
            </a:r>
            <a:r>
              <a:rPr lang="fr-FR" dirty="0" err="1"/>
              <a:t>Linac</a:t>
            </a:r>
            <a:r>
              <a:rPr lang="fr-FR" dirty="0"/>
              <a:t> (</a:t>
            </a:r>
            <a:r>
              <a:rPr lang="fr-FR" dirty="0" err="1"/>
              <a:t>canon+section</a:t>
            </a:r>
            <a:r>
              <a:rPr lang="fr-FR" dirty="0"/>
              <a:t>) de 0.44 </a:t>
            </a:r>
            <a:r>
              <a:rPr lang="fr-FR" dirty="0" smtClean="0"/>
              <a:t>% (valeurs à consolider) ce </a:t>
            </a:r>
            <a:r>
              <a:rPr lang="fr-FR" dirty="0"/>
              <a:t>qui correspond à une variation relative de puissance incidente section de l'ordre  0.9</a:t>
            </a:r>
            <a:r>
              <a:rPr lang="fr-FR" dirty="0" smtClean="0"/>
              <a:t>%. Le mieux avec une régulation de température. (ME)</a:t>
            </a:r>
            <a:endParaRPr lang="fr-FR" dirty="0"/>
          </a:p>
          <a:p>
            <a:r>
              <a:rPr lang="fr-FR" dirty="0" smtClean="0"/>
              <a:t>Pour une source stable, </a:t>
            </a:r>
            <a:r>
              <a:rPr lang="fr-FR" smtClean="0"/>
              <a:t>meilleure que 1%, si </a:t>
            </a:r>
            <a:r>
              <a:rPr lang="fr-FR" dirty="0"/>
              <a:t>on veut améliorer la stabilité il faut implémenter </a:t>
            </a:r>
            <a:r>
              <a:rPr lang="fr-FR" dirty="0" smtClean="0"/>
              <a:t>un LLRF</a:t>
            </a:r>
            <a:r>
              <a:rPr lang="fr-FR" dirty="0"/>
              <a:t>  </a:t>
            </a:r>
            <a:r>
              <a:rPr lang="fr-FR" dirty="0" smtClean="0"/>
              <a:t>(on </a:t>
            </a:r>
            <a:r>
              <a:rPr lang="fr-FR" dirty="0"/>
              <a:t>peut obtenir une stabilité de phase RF &lt; 0.1° </a:t>
            </a:r>
            <a:r>
              <a:rPr lang="fr-FR" dirty="0" err="1"/>
              <a:t>rms</a:t>
            </a:r>
            <a:r>
              <a:rPr lang="fr-FR" dirty="0"/>
              <a:t> et d'amplitude RF &lt; 0.1% </a:t>
            </a:r>
            <a:r>
              <a:rPr lang="fr-FR" dirty="0" err="1"/>
              <a:t>rms</a:t>
            </a:r>
            <a:r>
              <a:rPr lang="fr-FR" dirty="0" smtClean="0"/>
              <a:t>) (ME)</a:t>
            </a:r>
            <a:r>
              <a:rPr lang="fr-FR" dirty="0"/>
              <a:t/>
            </a:r>
            <a:br>
              <a:rPr lang="fr-FR" dirty="0"/>
            </a:br>
            <a:r>
              <a:rPr lang="fr-FR" dirty="0"/>
              <a:t/>
            </a:r>
            <a:br>
              <a:rPr lang="fr-FR" dirty="0"/>
            </a:br>
            <a:endParaRPr lang="fr-FR" dirty="0"/>
          </a:p>
        </p:txBody>
      </p:sp>
    </p:spTree>
    <p:extLst>
      <p:ext uri="{BB962C8B-B14F-4D97-AF65-F5344CB8AC3E}">
        <p14:creationId xmlns:p14="http://schemas.microsoft.com/office/powerpoint/2010/main" val="4169396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20664" cy="905853"/>
          </a:xfrm>
        </p:spPr>
        <p:txBody>
          <a:bodyPr>
            <a:normAutofit/>
          </a:bodyPr>
          <a:lstStyle/>
          <a:p>
            <a:r>
              <a:rPr lang="fr-FR" sz="3600" b="1" dirty="0" smtClean="0"/>
              <a:t>Sautes observées sur TL/SST2, premières analyses (KD)</a:t>
            </a:r>
            <a:endParaRPr lang="fr-FR" sz="3600" b="1" dirty="0"/>
          </a:p>
        </p:txBody>
      </p:sp>
      <p:sp>
        <p:nvSpPr>
          <p:cNvPr id="3" name="Espace réservé du contenu 2"/>
          <p:cNvSpPr>
            <a:spLocks noGrp="1"/>
          </p:cNvSpPr>
          <p:nvPr>
            <p:ph idx="1"/>
          </p:nvPr>
        </p:nvSpPr>
        <p:spPr>
          <a:xfrm>
            <a:off x="243191" y="905854"/>
            <a:ext cx="11634281" cy="5811140"/>
          </a:xfrm>
        </p:spPr>
        <p:txBody>
          <a:bodyPr>
            <a:normAutofit/>
          </a:bodyPr>
          <a:lstStyle/>
          <a:p>
            <a:r>
              <a:rPr lang="fr-FR" sz="2400" dirty="0" smtClean="0"/>
              <a:t>Les </a:t>
            </a:r>
            <a:r>
              <a:rPr lang="fr-FR" sz="2400" dirty="0"/>
              <a:t>sautes ne sont pas dû a des sautes de phases </a:t>
            </a:r>
            <a:r>
              <a:rPr lang="fr-FR" sz="2400" dirty="0" smtClean="0"/>
              <a:t>(</a:t>
            </a:r>
            <a:r>
              <a:rPr lang="fr-FR" sz="2400" dirty="0" err="1" smtClean="0"/>
              <a:t>cf</a:t>
            </a:r>
            <a:r>
              <a:rPr lang="fr-FR" sz="2400" dirty="0" smtClean="0"/>
              <a:t> : mesures de Vincent)</a:t>
            </a:r>
          </a:p>
          <a:p>
            <a:r>
              <a:rPr lang="fr-FR" sz="2400" dirty="0" smtClean="0"/>
              <a:t>Ce </a:t>
            </a:r>
            <a:r>
              <a:rPr lang="fr-FR" sz="2400" dirty="0"/>
              <a:t>sont des sautes plutôt régulière (de l'ordre de 0.8Hz). </a:t>
            </a:r>
            <a:r>
              <a:rPr lang="fr-FR" sz="2400" dirty="0" smtClean="0"/>
              <a:t>Cela semble </a:t>
            </a:r>
            <a:r>
              <a:rPr lang="fr-FR" sz="2400" dirty="0"/>
              <a:t>être une régulation au autre plus qu'une dérive</a:t>
            </a:r>
            <a:r>
              <a:rPr lang="fr-FR" sz="2400" dirty="0" smtClean="0"/>
              <a:t>.</a:t>
            </a:r>
          </a:p>
          <a:p>
            <a:r>
              <a:rPr lang="fr-FR" sz="2400" dirty="0"/>
              <a:t>Après la fermeture de la dispersion, les sautes en </a:t>
            </a:r>
            <a:r>
              <a:rPr lang="fr-FR" sz="2400" dirty="0" smtClean="0"/>
              <a:t>position sont </a:t>
            </a:r>
            <a:r>
              <a:rPr lang="fr-FR" sz="2400" dirty="0"/>
              <a:t>extrêmement amortis</a:t>
            </a:r>
            <a:r>
              <a:rPr lang="fr-FR" sz="2400" dirty="0" smtClean="0"/>
              <a:t>.</a:t>
            </a:r>
          </a:p>
          <a:p>
            <a:r>
              <a:rPr lang="fr-FR" sz="2400" dirty="0" smtClean="0"/>
              <a:t>Si les sautes sont dues à une variation de puissance RF (après mesure de Vincent) :</a:t>
            </a:r>
          </a:p>
          <a:p>
            <a:pPr lvl="1"/>
            <a:r>
              <a:rPr lang="fr-FR" dirty="0" smtClean="0"/>
              <a:t>Vérifier la valeur de stabilité du Modulateur/Klystron. </a:t>
            </a:r>
            <a:r>
              <a:rPr lang="fr-FR" dirty="0"/>
              <a:t>D</a:t>
            </a:r>
            <a:r>
              <a:rPr lang="fr-FR" dirty="0" smtClean="0"/>
              <a:t>e </a:t>
            </a:r>
            <a:r>
              <a:rPr lang="fr-FR" dirty="0"/>
              <a:t>l'ordre de 1% </a:t>
            </a:r>
            <a:r>
              <a:rPr lang="fr-FR" dirty="0" smtClean="0"/>
              <a:t>?</a:t>
            </a:r>
          </a:p>
          <a:p>
            <a:pPr lvl="1"/>
            <a:r>
              <a:rPr lang="fr-FR" dirty="0"/>
              <a:t>Les variations rapides sur la puissance incidente section et canon est de l'ordre de 1% (+- 0.5% pour le canon et environ +- 1% pour la section). Est-ce que la valeur est une intégrale du pulse ou la valeur max, ou la valeur min sur le plateau </a:t>
            </a:r>
            <a:r>
              <a:rPr lang="fr-FR" dirty="0" smtClean="0"/>
              <a:t>?</a:t>
            </a:r>
          </a:p>
          <a:p>
            <a:pPr lvl="1"/>
            <a:r>
              <a:rPr lang="fr-FR" dirty="0"/>
              <a:t>La variation dans la section et le canon semblent compatible avec la doc du modulateur/Klystron. Il faut maintenant réussir à corréler cela aux sautes du faisceau (en énergie</a:t>
            </a:r>
            <a:r>
              <a:rPr lang="fr-FR" dirty="0" smtClean="0"/>
              <a:t>). Pour cela il faudrait :</a:t>
            </a:r>
          </a:p>
          <a:p>
            <a:pPr lvl="2"/>
            <a:r>
              <a:rPr lang="fr-FR" dirty="0" smtClean="0"/>
              <a:t>Vérifier la </a:t>
            </a:r>
            <a:r>
              <a:rPr lang="fr-FR" dirty="0"/>
              <a:t>relation entre énergie faisceau et puissance RF pour le canon et la section. On pourra ainsi corréler les variation de puissance RF à celle de l'énergie </a:t>
            </a:r>
            <a:r>
              <a:rPr lang="fr-FR" dirty="0" smtClean="0"/>
              <a:t>finale </a:t>
            </a:r>
            <a:r>
              <a:rPr lang="fr-FR" dirty="0"/>
              <a:t>du faisceau</a:t>
            </a:r>
            <a:r>
              <a:rPr lang="fr-FR" dirty="0" smtClean="0"/>
              <a:t>. Qui a la relation ?</a:t>
            </a:r>
          </a:p>
          <a:p>
            <a:pPr lvl="2"/>
            <a:r>
              <a:rPr lang="fr-FR" dirty="0"/>
              <a:t>Refaire les mesures de Vincent si besoin.</a:t>
            </a:r>
          </a:p>
          <a:p>
            <a:pPr lvl="1"/>
            <a:endParaRPr lang="fr-FR" dirty="0" smtClean="0"/>
          </a:p>
          <a:p>
            <a:pPr lvl="1"/>
            <a:endParaRPr lang="fr-FR" dirty="0" smtClean="0"/>
          </a:p>
          <a:p>
            <a:pPr lvl="1"/>
            <a:endParaRPr lang="fr-FR" dirty="0"/>
          </a:p>
          <a:p>
            <a:pPr marL="0" indent="0">
              <a:buNone/>
            </a:pPr>
            <a:endParaRPr lang="fr-FR" dirty="0"/>
          </a:p>
        </p:txBody>
      </p:sp>
    </p:spTree>
    <p:extLst>
      <p:ext uri="{BB962C8B-B14F-4D97-AF65-F5344CB8AC3E}">
        <p14:creationId xmlns:p14="http://schemas.microsoft.com/office/powerpoint/2010/main" val="3176365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3296"/>
            <a:ext cx="12052570" cy="695825"/>
          </a:xfrm>
        </p:spPr>
        <p:txBody>
          <a:bodyPr>
            <a:normAutofit/>
          </a:bodyPr>
          <a:lstStyle/>
          <a:p>
            <a:r>
              <a:rPr lang="fr-FR" sz="3600" b="1" dirty="0" smtClean="0"/>
              <a:t>Hypothèse sur origine des sautes : email de Kévin (19/12/23)</a:t>
            </a:r>
            <a:endParaRPr lang="fr-FR" sz="3600" b="1" dirty="0"/>
          </a:p>
        </p:txBody>
      </p:sp>
      <p:sp>
        <p:nvSpPr>
          <p:cNvPr id="3" name="Espace réservé du contenu 2"/>
          <p:cNvSpPr>
            <a:spLocks noGrp="1"/>
          </p:cNvSpPr>
          <p:nvPr>
            <p:ph idx="1"/>
          </p:nvPr>
        </p:nvSpPr>
        <p:spPr>
          <a:xfrm>
            <a:off x="0" y="769121"/>
            <a:ext cx="12052570" cy="5905144"/>
          </a:xfrm>
        </p:spPr>
        <p:txBody>
          <a:bodyPr>
            <a:normAutofit lnSpcReduction="10000"/>
          </a:bodyPr>
          <a:lstStyle/>
          <a:p>
            <a:pPr marL="0" indent="0">
              <a:buNone/>
            </a:pPr>
            <a:endParaRPr lang="fr-FR" dirty="0" smtClean="0"/>
          </a:p>
          <a:p>
            <a:r>
              <a:rPr lang="fr-FR" dirty="0" smtClean="0"/>
              <a:t>Les </a:t>
            </a:r>
            <a:r>
              <a:rPr lang="fr-FR" dirty="0"/>
              <a:t>sautes ne sont pas répétable d'un jour à l'autre. Plusieurs pistes / remarques en découle :</a:t>
            </a:r>
          </a:p>
          <a:p>
            <a:pPr lvl="1"/>
            <a:r>
              <a:rPr lang="fr-FR" dirty="0"/>
              <a:t>Est ce que l'alignement et les phases Canon et Section sont les même (répétables). Il faut définir un point de référence, avec Nicolas et </a:t>
            </a:r>
            <a:r>
              <a:rPr lang="fr-FR" dirty="0" err="1"/>
              <a:t>Hayg</a:t>
            </a:r>
            <a:r>
              <a:rPr lang="fr-FR" dirty="0"/>
              <a:t> on pense prendre la chute de courant (juste après charge max) comme référence pour le canon. Voir après à - 50° +- 10° il n'y a pas des points de fonctionnement plus stables.</a:t>
            </a:r>
          </a:p>
          <a:p>
            <a:pPr lvl="1"/>
            <a:r>
              <a:rPr lang="fr-FR" dirty="0"/>
              <a:t>La structure temporelle d'une journée à l'autre n'est pas la </a:t>
            </a:r>
            <a:r>
              <a:rPr lang="fr-FR" dirty="0" smtClean="0"/>
              <a:t>même</a:t>
            </a:r>
          </a:p>
          <a:p>
            <a:pPr marL="228600" lvl="1">
              <a:spcBef>
                <a:spcPts val="1000"/>
              </a:spcBef>
            </a:pPr>
            <a:r>
              <a:rPr lang="fr-FR" sz="2800" dirty="0"/>
              <a:t>Comment stabiliser la puissance RF ? Demander à </a:t>
            </a:r>
            <a:r>
              <a:rPr lang="fr-FR" sz="2800" dirty="0" err="1"/>
              <a:t>Scandinova</a:t>
            </a:r>
            <a:r>
              <a:rPr lang="fr-FR" sz="2800" dirty="0"/>
              <a:t> ? (Maher) ou autre solution en interne </a:t>
            </a:r>
            <a:r>
              <a:rPr lang="fr-FR" sz="2800" dirty="0" err="1"/>
              <a:t>ThomX</a:t>
            </a:r>
            <a:r>
              <a:rPr lang="fr-FR" sz="2800" dirty="0"/>
              <a:t> à mettre en place ? (Mohamed</a:t>
            </a:r>
            <a:r>
              <a:rPr lang="fr-FR" sz="2800" dirty="0" smtClean="0"/>
              <a:t>).</a:t>
            </a:r>
            <a:endParaRPr lang="fr-FR" sz="2800" dirty="0"/>
          </a:p>
          <a:p>
            <a:r>
              <a:rPr lang="fr-FR" dirty="0"/>
              <a:t>Mesure Dipôle TL, pas de saute sur l'alimentation (mesure au scope), la relecture en face avant semble correcte. ==&gt; si saute du dipôle, en sortie de TL cela n'a pas d'importance, le premier dipôle est compensé par le second. Un test facile (déjà fait) pour s'en convaincre et de faire varier le courant et de voir que sur TL/SST.03 il n'y a pas de mouvement.</a:t>
            </a:r>
          </a:p>
        </p:txBody>
      </p:sp>
    </p:spTree>
    <p:extLst>
      <p:ext uri="{BB962C8B-B14F-4D97-AF65-F5344CB8AC3E}">
        <p14:creationId xmlns:p14="http://schemas.microsoft.com/office/powerpoint/2010/main" val="3890879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Back up Mesures Vincent faite en octobre et Kévin sur les </a:t>
            </a:r>
            <a:r>
              <a:rPr lang="fr-FR" dirty="0" err="1" smtClean="0"/>
              <a:t>BPMs</a:t>
            </a:r>
            <a:endParaRPr lang="fr-FR"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122633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83080"/>
            <a:ext cx="7787640" cy="4672584"/>
          </a:xfrm>
          <a:prstGeom prst="rect">
            <a:avLst/>
          </a:prstGeom>
        </p:spPr>
      </p:pic>
      <p:cxnSp>
        <p:nvCxnSpPr>
          <p:cNvPr id="6" name="Connecteur droit avec flèche 5"/>
          <p:cNvCxnSpPr/>
          <p:nvPr/>
        </p:nvCxnSpPr>
        <p:spPr>
          <a:xfrm flipH="1">
            <a:off x="5057775" y="1135499"/>
            <a:ext cx="3444240" cy="1417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a:off x="4351020" y="785992"/>
            <a:ext cx="3893820" cy="13030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8502015" y="950833"/>
            <a:ext cx="2133918" cy="369332"/>
          </a:xfrm>
          <a:prstGeom prst="rect">
            <a:avLst/>
          </a:prstGeom>
          <a:noFill/>
        </p:spPr>
        <p:txBody>
          <a:bodyPr wrap="none" rtlCol="0">
            <a:spAutoFit/>
          </a:bodyPr>
          <a:lstStyle/>
          <a:p>
            <a:r>
              <a:rPr lang="fr-FR" dirty="0" err="1" smtClean="0"/>
              <a:t>Gunloop</a:t>
            </a:r>
            <a:r>
              <a:rPr lang="fr-FR" dirty="0" smtClean="0"/>
              <a:t> 3GHz signal</a:t>
            </a:r>
            <a:endParaRPr lang="en-GB" dirty="0"/>
          </a:p>
        </p:txBody>
      </p:sp>
      <p:sp>
        <p:nvSpPr>
          <p:cNvPr id="13" name="ZoneTexte 12"/>
          <p:cNvSpPr txBox="1"/>
          <p:nvPr/>
        </p:nvSpPr>
        <p:spPr>
          <a:xfrm>
            <a:off x="8244840" y="644009"/>
            <a:ext cx="3333157" cy="369332"/>
          </a:xfrm>
          <a:prstGeom prst="rect">
            <a:avLst/>
          </a:prstGeom>
          <a:noFill/>
        </p:spPr>
        <p:txBody>
          <a:bodyPr wrap="none" rtlCol="0">
            <a:spAutoFit/>
          </a:bodyPr>
          <a:lstStyle/>
          <a:p>
            <a:r>
              <a:rPr lang="fr-FR" dirty="0" err="1" smtClean="0"/>
              <a:t>Fast</a:t>
            </a:r>
            <a:r>
              <a:rPr lang="fr-FR" dirty="0" smtClean="0"/>
              <a:t> photo diode (Laser PC) signal</a:t>
            </a:r>
            <a:endParaRPr lang="en-GB" dirty="0"/>
          </a:p>
        </p:txBody>
      </p:sp>
      <p:sp>
        <p:nvSpPr>
          <p:cNvPr id="14" name="Sous-titre 2"/>
          <p:cNvSpPr txBox="1">
            <a:spLocks/>
          </p:cNvSpPr>
          <p:nvPr/>
        </p:nvSpPr>
        <p:spPr>
          <a:xfrm>
            <a:off x="239871" y="173593"/>
            <a:ext cx="9144000" cy="571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b="1" u="sng" dirty="0" smtClean="0"/>
              <a:t>ThomX Laser PC </a:t>
            </a:r>
            <a:r>
              <a:rPr lang="fr-FR" sz="2400" b="1" u="sng" dirty="0" err="1" smtClean="0"/>
              <a:t>postion</a:t>
            </a:r>
            <a:r>
              <a:rPr lang="fr-FR" sz="2400" b="1" u="sng" dirty="0" smtClean="0"/>
              <a:t> in RF pulse</a:t>
            </a:r>
            <a:endParaRPr lang="en-GB" sz="2400" b="1" u="sng" dirty="0"/>
          </a:p>
        </p:txBody>
      </p:sp>
      <p:sp>
        <p:nvSpPr>
          <p:cNvPr id="15" name="ZoneTexte 14"/>
          <p:cNvSpPr txBox="1"/>
          <p:nvPr/>
        </p:nvSpPr>
        <p:spPr>
          <a:xfrm>
            <a:off x="379516" y="650704"/>
            <a:ext cx="5222071" cy="369332"/>
          </a:xfrm>
          <a:prstGeom prst="rect">
            <a:avLst/>
          </a:prstGeom>
          <a:noFill/>
        </p:spPr>
        <p:txBody>
          <a:bodyPr wrap="none" rtlCol="0">
            <a:spAutoFit/>
          </a:bodyPr>
          <a:lstStyle/>
          <a:p>
            <a:r>
              <a:rPr lang="fr-FR" dirty="0" smtClean="0"/>
              <a:t>Laser pulse </a:t>
            </a:r>
            <a:r>
              <a:rPr lang="fr-FR" dirty="0" err="1" smtClean="0"/>
              <a:t>around</a:t>
            </a:r>
            <a:r>
              <a:rPr lang="fr-FR" dirty="0" smtClean="0"/>
              <a:t> 200ns </a:t>
            </a:r>
            <a:r>
              <a:rPr lang="fr-FR" dirty="0" err="1" smtClean="0"/>
              <a:t>before</a:t>
            </a:r>
            <a:r>
              <a:rPr lang="fr-FR" dirty="0" smtClean="0"/>
              <a:t> the end of RF signal</a:t>
            </a:r>
            <a:endParaRPr lang="en-GB" dirty="0"/>
          </a:p>
        </p:txBody>
      </p:sp>
      <p:sp>
        <p:nvSpPr>
          <p:cNvPr id="2" name="Rectangle 1"/>
          <p:cNvSpPr/>
          <p:nvPr/>
        </p:nvSpPr>
        <p:spPr>
          <a:xfrm>
            <a:off x="8502015" y="2255925"/>
            <a:ext cx="3619500" cy="2031325"/>
          </a:xfrm>
          <a:prstGeom prst="rect">
            <a:avLst/>
          </a:prstGeom>
        </p:spPr>
        <p:txBody>
          <a:bodyPr wrap="square">
            <a:spAutoFit/>
          </a:bodyPr>
          <a:lstStyle/>
          <a:p>
            <a:r>
              <a:rPr lang="fr-FR" dirty="0" err="1"/>
              <a:t>measurement</a:t>
            </a:r>
            <a:r>
              <a:rPr lang="fr-FR" dirty="0"/>
              <a:t> on the Photo cathode laser </a:t>
            </a:r>
            <a:r>
              <a:rPr lang="fr-FR" dirty="0" err="1"/>
              <a:t>optical</a:t>
            </a:r>
            <a:r>
              <a:rPr lang="fr-FR" dirty="0"/>
              <a:t> table. (40GS/s oscilloscope)</a:t>
            </a:r>
          </a:p>
          <a:p>
            <a:r>
              <a:rPr lang="fr-FR" dirty="0"/>
              <a:t>Ch2- 3GHe gun </a:t>
            </a:r>
            <a:r>
              <a:rPr lang="fr-FR" dirty="0" err="1"/>
              <a:t>loop</a:t>
            </a:r>
            <a:r>
              <a:rPr lang="fr-FR" dirty="0"/>
              <a:t> signal</a:t>
            </a:r>
          </a:p>
          <a:p>
            <a:r>
              <a:rPr lang="fr-FR" dirty="0"/>
              <a:t>CH3- </a:t>
            </a:r>
            <a:r>
              <a:rPr lang="fr-FR" dirty="0" err="1"/>
              <a:t>fast</a:t>
            </a:r>
            <a:r>
              <a:rPr lang="fr-FR" dirty="0"/>
              <a:t> photon diode (100ps </a:t>
            </a:r>
            <a:r>
              <a:rPr lang="fr-FR" dirty="0" err="1"/>
              <a:t>rise</a:t>
            </a:r>
            <a:r>
              <a:rPr lang="fr-FR" dirty="0"/>
              <a:t> time) Laser PC signal</a:t>
            </a:r>
          </a:p>
          <a:p>
            <a:r>
              <a:rPr lang="fr-FR" dirty="0"/>
              <a:t> ~1 </a:t>
            </a:r>
            <a:r>
              <a:rPr lang="fr-FR" dirty="0" err="1"/>
              <a:t>hour</a:t>
            </a:r>
            <a:r>
              <a:rPr lang="fr-FR" dirty="0"/>
              <a:t> trend (30K acquisitions)</a:t>
            </a:r>
          </a:p>
        </p:txBody>
      </p:sp>
      <p:cxnSp>
        <p:nvCxnSpPr>
          <p:cNvPr id="5" name="Connecteur droit avec flèche 4"/>
          <p:cNvCxnSpPr/>
          <p:nvPr/>
        </p:nvCxnSpPr>
        <p:spPr>
          <a:xfrm>
            <a:off x="2326856" y="1643234"/>
            <a:ext cx="2251710"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714481" y="1343826"/>
            <a:ext cx="1356462" cy="369332"/>
          </a:xfrm>
          <a:prstGeom prst="rect">
            <a:avLst/>
          </a:prstGeom>
          <a:noFill/>
        </p:spPr>
        <p:txBody>
          <a:bodyPr wrap="none" rtlCol="0">
            <a:spAutoFit/>
          </a:bodyPr>
          <a:lstStyle/>
          <a:p>
            <a:r>
              <a:rPr lang="fr-FR" dirty="0" smtClean="0"/>
              <a:t>RF pulse 3µs</a:t>
            </a:r>
            <a:endParaRPr lang="en-GB" dirty="0"/>
          </a:p>
        </p:txBody>
      </p:sp>
      <p:sp>
        <p:nvSpPr>
          <p:cNvPr id="16" name="ZoneTexte 15"/>
          <p:cNvSpPr txBox="1"/>
          <p:nvPr/>
        </p:nvSpPr>
        <p:spPr>
          <a:xfrm>
            <a:off x="4225229" y="5816035"/>
            <a:ext cx="1922001" cy="369332"/>
          </a:xfrm>
          <a:prstGeom prst="rect">
            <a:avLst/>
          </a:prstGeom>
          <a:noFill/>
        </p:spPr>
        <p:txBody>
          <a:bodyPr wrap="none" rtlCol="0">
            <a:spAutoFit/>
          </a:bodyPr>
          <a:lstStyle/>
          <a:p>
            <a:r>
              <a:rPr lang="fr-FR" dirty="0" smtClean="0">
                <a:solidFill>
                  <a:schemeClr val="bg1"/>
                </a:solidFill>
              </a:rPr>
              <a:t>Time </a:t>
            </a:r>
            <a:r>
              <a:rPr lang="fr-FR" dirty="0" err="1" smtClean="0">
                <a:solidFill>
                  <a:schemeClr val="bg1"/>
                </a:solidFill>
              </a:rPr>
              <a:t>scale</a:t>
            </a:r>
            <a:r>
              <a:rPr lang="fr-FR" dirty="0" smtClean="0">
                <a:solidFill>
                  <a:schemeClr val="bg1"/>
                </a:solidFill>
              </a:rPr>
              <a:t> 1µs/div</a:t>
            </a:r>
            <a:endParaRPr lang="en-GB" dirty="0">
              <a:solidFill>
                <a:schemeClr val="bg1"/>
              </a:solidFill>
            </a:endParaRPr>
          </a:p>
        </p:txBody>
      </p:sp>
    </p:spTree>
    <p:extLst>
      <p:ext uri="{BB962C8B-B14F-4D97-AF65-F5344CB8AC3E}">
        <p14:creationId xmlns:p14="http://schemas.microsoft.com/office/powerpoint/2010/main" val="1582575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36220" y="70527"/>
            <a:ext cx="9144000" cy="571500"/>
          </a:xfrm>
        </p:spPr>
        <p:txBody>
          <a:bodyPr/>
          <a:lstStyle/>
          <a:p>
            <a:r>
              <a:rPr lang="fr-FR" b="1" u="sng" dirty="0" smtClean="0"/>
              <a:t>ThomX Power and phase </a:t>
            </a:r>
            <a:r>
              <a:rPr lang="fr-FR" b="1" u="sng" dirty="0" err="1" smtClean="0"/>
              <a:t>stability</a:t>
            </a:r>
            <a:r>
              <a:rPr lang="fr-FR" b="1" u="sng" dirty="0" smtClean="0"/>
              <a:t> (temporal zoom of </a:t>
            </a:r>
            <a:r>
              <a:rPr lang="fr-FR" b="1" u="sng" dirty="0" err="1" smtClean="0"/>
              <a:t>firt</a:t>
            </a:r>
            <a:r>
              <a:rPr lang="fr-FR" b="1" u="sng" dirty="0" smtClean="0"/>
              <a:t> slide)</a:t>
            </a:r>
            <a:endParaRPr lang="en-GB" b="1" u="sng" dirty="0"/>
          </a:p>
        </p:txBody>
      </p:sp>
      <p:sp>
        <p:nvSpPr>
          <p:cNvPr id="4" name="ZoneTexte 3"/>
          <p:cNvSpPr txBox="1"/>
          <p:nvPr/>
        </p:nvSpPr>
        <p:spPr>
          <a:xfrm>
            <a:off x="281940" y="483954"/>
            <a:ext cx="7400296" cy="2031325"/>
          </a:xfrm>
          <a:prstGeom prst="rect">
            <a:avLst/>
          </a:prstGeom>
          <a:noFill/>
        </p:spPr>
        <p:txBody>
          <a:bodyPr wrap="none" rtlCol="0">
            <a:spAutoFit/>
          </a:bodyPr>
          <a:lstStyle/>
          <a:p>
            <a:r>
              <a:rPr lang="fr-FR" dirty="0" smtClean="0"/>
              <a:t>Phase </a:t>
            </a:r>
            <a:r>
              <a:rPr lang="fr-FR" dirty="0" err="1" smtClean="0"/>
              <a:t>stability</a:t>
            </a:r>
            <a:r>
              <a:rPr lang="fr-FR" dirty="0" smtClean="0"/>
              <a:t>: </a:t>
            </a:r>
          </a:p>
          <a:p>
            <a:r>
              <a:rPr lang="fr-FR" dirty="0" err="1" smtClean="0"/>
              <a:t>measurement</a:t>
            </a:r>
            <a:r>
              <a:rPr lang="fr-FR" dirty="0" smtClean="0"/>
              <a:t> on the Photo cathode laser </a:t>
            </a:r>
            <a:r>
              <a:rPr lang="fr-FR" dirty="0" err="1" smtClean="0"/>
              <a:t>optical</a:t>
            </a:r>
            <a:r>
              <a:rPr lang="fr-FR" dirty="0" smtClean="0"/>
              <a:t> table. (40GS/s oscilloscope)</a:t>
            </a:r>
          </a:p>
          <a:p>
            <a:r>
              <a:rPr lang="fr-FR" dirty="0" smtClean="0"/>
              <a:t>Ch2- 3GHe gun </a:t>
            </a:r>
            <a:r>
              <a:rPr lang="fr-FR" dirty="0" err="1" smtClean="0"/>
              <a:t>loop</a:t>
            </a:r>
            <a:r>
              <a:rPr lang="fr-FR" dirty="0" smtClean="0"/>
              <a:t> signal</a:t>
            </a:r>
          </a:p>
          <a:p>
            <a:r>
              <a:rPr lang="fr-FR" dirty="0" smtClean="0"/>
              <a:t>CH3- </a:t>
            </a:r>
            <a:r>
              <a:rPr lang="fr-FR" dirty="0" err="1" smtClean="0"/>
              <a:t>fast</a:t>
            </a:r>
            <a:r>
              <a:rPr lang="fr-FR" dirty="0" smtClean="0"/>
              <a:t> photon diode (100ps </a:t>
            </a:r>
            <a:r>
              <a:rPr lang="fr-FR" dirty="0" err="1" smtClean="0"/>
              <a:t>rise</a:t>
            </a:r>
            <a:r>
              <a:rPr lang="fr-FR" dirty="0" smtClean="0"/>
              <a:t> time) Laser PC signal</a:t>
            </a:r>
          </a:p>
          <a:p>
            <a:r>
              <a:rPr lang="fr-FR" dirty="0" smtClean="0"/>
              <a:t> ~1 </a:t>
            </a:r>
            <a:r>
              <a:rPr lang="fr-FR" dirty="0" err="1" smtClean="0"/>
              <a:t>hour</a:t>
            </a:r>
            <a:r>
              <a:rPr lang="fr-FR" dirty="0" smtClean="0"/>
              <a:t> trend (30K acquisitions)</a:t>
            </a:r>
          </a:p>
          <a:p>
            <a:endParaRPr lang="fr-FR" dirty="0" smtClean="0"/>
          </a:p>
          <a:p>
            <a:r>
              <a:rPr lang="fr-FR" dirty="0" smtClean="0"/>
              <a:t>  </a:t>
            </a:r>
            <a:endParaRPr lang="en-GB"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 y="2515279"/>
            <a:ext cx="5756910" cy="4022681"/>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8363" y="2123992"/>
            <a:ext cx="6483008" cy="4411980"/>
          </a:xfrm>
          <a:prstGeom prst="rect">
            <a:avLst/>
          </a:prstGeom>
        </p:spPr>
      </p:pic>
      <p:sp>
        <p:nvSpPr>
          <p:cNvPr id="7" name="ZoneTexte 6"/>
          <p:cNvSpPr txBox="1"/>
          <p:nvPr/>
        </p:nvSpPr>
        <p:spPr>
          <a:xfrm>
            <a:off x="8642121" y="1131570"/>
            <a:ext cx="1719830" cy="1200329"/>
          </a:xfrm>
          <a:prstGeom prst="rect">
            <a:avLst/>
          </a:prstGeom>
          <a:noFill/>
        </p:spPr>
        <p:txBody>
          <a:bodyPr wrap="none" rtlCol="0">
            <a:spAutoFit/>
          </a:bodyPr>
          <a:lstStyle/>
          <a:p>
            <a:r>
              <a:rPr lang="fr-FR" u="sng" dirty="0" err="1" smtClean="0"/>
              <a:t>Jitter</a:t>
            </a:r>
            <a:r>
              <a:rPr lang="fr-FR" u="sng" dirty="0" smtClean="0"/>
              <a:t> analyse</a:t>
            </a:r>
          </a:p>
          <a:p>
            <a:r>
              <a:rPr lang="fr-FR" dirty="0" err="1" smtClean="0"/>
              <a:t>Jitter</a:t>
            </a:r>
            <a:r>
              <a:rPr lang="fr-FR" dirty="0" smtClean="0"/>
              <a:t> </a:t>
            </a:r>
            <a:r>
              <a:rPr lang="fr-FR" dirty="0" err="1" smtClean="0"/>
              <a:t>sdev</a:t>
            </a:r>
            <a:r>
              <a:rPr lang="fr-FR" dirty="0" smtClean="0"/>
              <a:t> 1,4ps</a:t>
            </a:r>
          </a:p>
          <a:p>
            <a:r>
              <a:rPr lang="fr-FR" dirty="0" err="1" smtClean="0"/>
              <a:t>Jitter</a:t>
            </a:r>
            <a:r>
              <a:rPr lang="fr-FR" dirty="0" smtClean="0"/>
              <a:t> drift  4ps  </a:t>
            </a:r>
          </a:p>
          <a:p>
            <a:endParaRPr lang="en-GB" dirty="0"/>
          </a:p>
        </p:txBody>
      </p:sp>
      <p:sp>
        <p:nvSpPr>
          <p:cNvPr id="8" name="ZoneTexte 7"/>
          <p:cNvSpPr txBox="1"/>
          <p:nvPr/>
        </p:nvSpPr>
        <p:spPr>
          <a:xfrm>
            <a:off x="2972898" y="5736522"/>
            <a:ext cx="1917192" cy="369332"/>
          </a:xfrm>
          <a:prstGeom prst="rect">
            <a:avLst/>
          </a:prstGeom>
          <a:noFill/>
        </p:spPr>
        <p:txBody>
          <a:bodyPr wrap="none" rtlCol="0">
            <a:spAutoFit/>
          </a:bodyPr>
          <a:lstStyle/>
          <a:p>
            <a:r>
              <a:rPr lang="fr-FR" dirty="0" smtClean="0">
                <a:solidFill>
                  <a:schemeClr val="bg1"/>
                </a:solidFill>
              </a:rPr>
              <a:t>Time </a:t>
            </a:r>
            <a:r>
              <a:rPr lang="fr-FR" dirty="0" err="1" smtClean="0">
                <a:solidFill>
                  <a:schemeClr val="bg1"/>
                </a:solidFill>
              </a:rPr>
              <a:t>scale</a:t>
            </a:r>
            <a:r>
              <a:rPr lang="fr-FR" dirty="0" smtClean="0">
                <a:solidFill>
                  <a:schemeClr val="bg1"/>
                </a:solidFill>
              </a:rPr>
              <a:t> 1ns/div</a:t>
            </a:r>
            <a:endParaRPr lang="en-GB" dirty="0">
              <a:solidFill>
                <a:schemeClr val="bg1"/>
              </a:solidFill>
            </a:endParaRPr>
          </a:p>
        </p:txBody>
      </p:sp>
    </p:spTree>
    <p:extLst>
      <p:ext uri="{BB962C8B-B14F-4D97-AF65-F5344CB8AC3E}">
        <p14:creationId xmlns:p14="http://schemas.microsoft.com/office/powerpoint/2010/main" val="604579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219343" y="109984"/>
            <a:ext cx="9144000" cy="571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u="sng" dirty="0" smtClean="0"/>
              <a:t>ThomX Power stability-1</a:t>
            </a:r>
            <a:endParaRPr lang="en-GB" b="1" u="sng" dirty="0"/>
          </a:p>
        </p:txBody>
      </p:sp>
      <p:sp>
        <p:nvSpPr>
          <p:cNvPr id="5" name="ZoneTexte 4"/>
          <p:cNvSpPr txBox="1"/>
          <p:nvPr/>
        </p:nvSpPr>
        <p:spPr>
          <a:xfrm>
            <a:off x="219343" y="1017766"/>
            <a:ext cx="4076414" cy="1631216"/>
          </a:xfrm>
          <a:prstGeom prst="rect">
            <a:avLst/>
          </a:prstGeom>
          <a:noFill/>
        </p:spPr>
        <p:txBody>
          <a:bodyPr wrap="square" rtlCol="0">
            <a:spAutoFit/>
          </a:bodyPr>
          <a:lstStyle/>
          <a:p>
            <a:r>
              <a:rPr lang="fr-FR" dirty="0" smtClean="0"/>
              <a:t>Power </a:t>
            </a:r>
            <a:r>
              <a:rPr lang="fr-FR" dirty="0" err="1" smtClean="0"/>
              <a:t>stability</a:t>
            </a:r>
            <a:r>
              <a:rPr lang="fr-FR" dirty="0" smtClean="0"/>
              <a:t>: </a:t>
            </a:r>
          </a:p>
          <a:p>
            <a:r>
              <a:rPr lang="fr-FR" dirty="0" err="1" smtClean="0"/>
              <a:t>Measurements</a:t>
            </a:r>
            <a:r>
              <a:rPr lang="fr-FR" dirty="0" smtClean="0"/>
              <a:t> </a:t>
            </a:r>
            <a:r>
              <a:rPr lang="fr-FR" dirty="0" err="1" smtClean="0"/>
              <a:t>with</a:t>
            </a:r>
            <a:r>
              <a:rPr lang="fr-FR" dirty="0" smtClean="0"/>
              <a:t> RF diode + </a:t>
            </a:r>
            <a:r>
              <a:rPr lang="fr-FR" dirty="0" err="1" smtClean="0"/>
              <a:t>redpitaya</a:t>
            </a:r>
            <a:r>
              <a:rPr lang="fr-FR" dirty="0" smtClean="0"/>
              <a:t> </a:t>
            </a:r>
          </a:p>
          <a:p>
            <a:r>
              <a:rPr lang="fr-FR" sz="1200" dirty="0" smtClean="0"/>
              <a:t>(RF power conversion </a:t>
            </a:r>
            <a:r>
              <a:rPr lang="fr-FR" sz="1200" dirty="0" err="1" smtClean="0"/>
              <a:t>from</a:t>
            </a:r>
            <a:r>
              <a:rPr lang="fr-FR" sz="1200" dirty="0" smtClean="0"/>
              <a:t> </a:t>
            </a:r>
            <a:r>
              <a:rPr lang="fr-FR" sz="1200" dirty="0" err="1" smtClean="0"/>
              <a:t>redpitaya</a:t>
            </a:r>
            <a:r>
              <a:rPr lang="fr-FR" sz="1200" dirty="0" smtClean="0"/>
              <a:t> signal to RF power not </a:t>
            </a:r>
            <a:r>
              <a:rPr lang="fr-FR" sz="1200" dirty="0" err="1" smtClean="0"/>
              <a:t>done</a:t>
            </a:r>
            <a:r>
              <a:rPr lang="fr-FR" sz="1200" dirty="0" smtClean="0"/>
              <a:t>) </a:t>
            </a:r>
          </a:p>
          <a:p>
            <a:r>
              <a:rPr lang="fr-FR" sz="1600" dirty="0" smtClean="0"/>
              <a:t> ~1 </a:t>
            </a:r>
            <a:r>
              <a:rPr lang="fr-FR" sz="1600" dirty="0" err="1" smtClean="0"/>
              <a:t>hour</a:t>
            </a:r>
            <a:r>
              <a:rPr lang="fr-FR" sz="1600" dirty="0" smtClean="0"/>
              <a:t> trend (30K acquisitions)</a:t>
            </a:r>
          </a:p>
          <a:p>
            <a:endParaRPr lang="fr-FR" sz="1200" dirty="0" smtClean="0"/>
          </a:p>
          <a:p>
            <a:endParaRPr lang="en-GB" sz="1200" dirty="0"/>
          </a:p>
        </p:txBody>
      </p:sp>
      <p:pic>
        <p:nvPicPr>
          <p:cNvPr id="7" name="Image 6"/>
          <p:cNvPicPr>
            <a:picLocks noChangeAspect="1"/>
          </p:cNvPicPr>
          <p:nvPr/>
        </p:nvPicPr>
        <p:blipFill>
          <a:blip r:embed="rId2"/>
          <a:stretch>
            <a:fillRect/>
          </a:stretch>
        </p:blipFill>
        <p:spPr>
          <a:xfrm>
            <a:off x="4918342" y="1373210"/>
            <a:ext cx="5960987" cy="2551545"/>
          </a:xfrm>
          <a:prstGeom prst="rect">
            <a:avLst/>
          </a:prstGeom>
        </p:spPr>
      </p:pic>
      <p:pic>
        <p:nvPicPr>
          <p:cNvPr id="8" name="Image 7"/>
          <p:cNvPicPr>
            <a:picLocks noChangeAspect="1"/>
          </p:cNvPicPr>
          <p:nvPr/>
        </p:nvPicPr>
        <p:blipFill>
          <a:blip r:embed="rId3"/>
          <a:stretch>
            <a:fillRect/>
          </a:stretch>
        </p:blipFill>
        <p:spPr>
          <a:xfrm>
            <a:off x="4918342" y="4080510"/>
            <a:ext cx="5960987" cy="2522718"/>
          </a:xfrm>
          <a:prstGeom prst="rect">
            <a:avLst/>
          </a:prstGeom>
        </p:spPr>
      </p:pic>
      <p:sp>
        <p:nvSpPr>
          <p:cNvPr id="9" name="ZoneTexte 8"/>
          <p:cNvSpPr txBox="1"/>
          <p:nvPr/>
        </p:nvSpPr>
        <p:spPr>
          <a:xfrm>
            <a:off x="2615691" y="2479705"/>
            <a:ext cx="2277868" cy="338554"/>
          </a:xfrm>
          <a:prstGeom prst="rect">
            <a:avLst/>
          </a:prstGeom>
          <a:noFill/>
        </p:spPr>
        <p:txBody>
          <a:bodyPr wrap="none" rtlCol="0">
            <a:spAutoFit/>
          </a:bodyPr>
          <a:lstStyle/>
          <a:p>
            <a:r>
              <a:rPr lang="fr-FR" sz="1600" dirty="0" smtClean="0"/>
              <a:t>RDP1-CHA:  Power IN LIL </a:t>
            </a:r>
            <a:endParaRPr lang="en-GB" sz="1600" dirty="0"/>
          </a:p>
        </p:txBody>
      </p:sp>
      <p:sp>
        <p:nvSpPr>
          <p:cNvPr id="10" name="ZoneTexte 9"/>
          <p:cNvSpPr txBox="1"/>
          <p:nvPr/>
        </p:nvSpPr>
        <p:spPr>
          <a:xfrm>
            <a:off x="2361840" y="5187980"/>
            <a:ext cx="2531719" cy="307777"/>
          </a:xfrm>
          <a:prstGeom prst="rect">
            <a:avLst/>
          </a:prstGeom>
          <a:noFill/>
        </p:spPr>
        <p:txBody>
          <a:bodyPr wrap="none" rtlCol="0">
            <a:spAutoFit/>
          </a:bodyPr>
          <a:lstStyle/>
          <a:p>
            <a:r>
              <a:rPr lang="fr-FR" sz="1400" dirty="0" smtClean="0"/>
              <a:t>RDP1-CHB:  Power </a:t>
            </a:r>
            <a:r>
              <a:rPr lang="fr-FR" sz="1400" dirty="0" err="1"/>
              <a:t>R</a:t>
            </a:r>
            <a:r>
              <a:rPr lang="fr-FR" sz="1400" dirty="0" err="1" smtClean="0"/>
              <a:t>eflected</a:t>
            </a:r>
            <a:r>
              <a:rPr lang="fr-FR" sz="1400" dirty="0" smtClean="0"/>
              <a:t> LIL </a:t>
            </a:r>
            <a:endParaRPr lang="en-GB" sz="1400" dirty="0"/>
          </a:p>
        </p:txBody>
      </p:sp>
    </p:spTree>
    <p:extLst>
      <p:ext uri="{BB962C8B-B14F-4D97-AF65-F5344CB8AC3E}">
        <p14:creationId xmlns:p14="http://schemas.microsoft.com/office/powerpoint/2010/main" val="3764494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196483" y="144997"/>
            <a:ext cx="9144000" cy="571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u="sng" dirty="0" smtClean="0"/>
              <a:t>ThomX Power stability-2</a:t>
            </a:r>
            <a:endParaRPr lang="en-GB" b="1" u="sng" dirty="0"/>
          </a:p>
        </p:txBody>
      </p:sp>
      <p:sp>
        <p:nvSpPr>
          <p:cNvPr id="5" name="ZoneTexte 4"/>
          <p:cNvSpPr txBox="1"/>
          <p:nvPr/>
        </p:nvSpPr>
        <p:spPr>
          <a:xfrm>
            <a:off x="196483" y="721494"/>
            <a:ext cx="4076414" cy="1631216"/>
          </a:xfrm>
          <a:prstGeom prst="rect">
            <a:avLst/>
          </a:prstGeom>
          <a:noFill/>
        </p:spPr>
        <p:txBody>
          <a:bodyPr wrap="square" rtlCol="0">
            <a:spAutoFit/>
          </a:bodyPr>
          <a:lstStyle/>
          <a:p>
            <a:r>
              <a:rPr lang="fr-FR" dirty="0" smtClean="0"/>
              <a:t>Power </a:t>
            </a:r>
            <a:r>
              <a:rPr lang="fr-FR" dirty="0" err="1" smtClean="0"/>
              <a:t>stability</a:t>
            </a:r>
            <a:r>
              <a:rPr lang="fr-FR" dirty="0" smtClean="0"/>
              <a:t>: </a:t>
            </a:r>
          </a:p>
          <a:p>
            <a:r>
              <a:rPr lang="fr-FR" dirty="0" err="1" smtClean="0"/>
              <a:t>Measurements</a:t>
            </a:r>
            <a:r>
              <a:rPr lang="fr-FR" dirty="0" smtClean="0"/>
              <a:t> </a:t>
            </a:r>
            <a:r>
              <a:rPr lang="fr-FR" dirty="0" err="1" smtClean="0"/>
              <a:t>with</a:t>
            </a:r>
            <a:r>
              <a:rPr lang="fr-FR" dirty="0" smtClean="0"/>
              <a:t> RF diode + </a:t>
            </a:r>
            <a:r>
              <a:rPr lang="fr-FR" dirty="0" err="1" smtClean="0"/>
              <a:t>redpitaya</a:t>
            </a:r>
            <a:r>
              <a:rPr lang="fr-FR" dirty="0" smtClean="0"/>
              <a:t> </a:t>
            </a:r>
          </a:p>
          <a:p>
            <a:r>
              <a:rPr lang="fr-FR" sz="1200" dirty="0" smtClean="0"/>
              <a:t>(RF power conversion </a:t>
            </a:r>
            <a:r>
              <a:rPr lang="fr-FR" sz="1200" dirty="0" err="1" smtClean="0"/>
              <a:t>from</a:t>
            </a:r>
            <a:r>
              <a:rPr lang="fr-FR" sz="1200" dirty="0" smtClean="0"/>
              <a:t> </a:t>
            </a:r>
            <a:r>
              <a:rPr lang="fr-FR" sz="1200" dirty="0" err="1" smtClean="0"/>
              <a:t>redpitaya</a:t>
            </a:r>
            <a:r>
              <a:rPr lang="fr-FR" sz="1200" dirty="0" smtClean="0"/>
              <a:t> signal to RF power not </a:t>
            </a:r>
            <a:r>
              <a:rPr lang="fr-FR" sz="1200" dirty="0" err="1" smtClean="0"/>
              <a:t>done</a:t>
            </a:r>
            <a:r>
              <a:rPr lang="fr-FR" sz="1200" dirty="0" smtClean="0"/>
              <a:t>) </a:t>
            </a:r>
          </a:p>
          <a:p>
            <a:r>
              <a:rPr lang="fr-FR" sz="1600" dirty="0" smtClean="0"/>
              <a:t> ~1 </a:t>
            </a:r>
            <a:r>
              <a:rPr lang="fr-FR" sz="1600" dirty="0" err="1" smtClean="0"/>
              <a:t>hour</a:t>
            </a:r>
            <a:r>
              <a:rPr lang="fr-FR" sz="1600" dirty="0" smtClean="0"/>
              <a:t> trend (30K acquisitions)</a:t>
            </a:r>
          </a:p>
          <a:p>
            <a:endParaRPr lang="fr-FR" sz="1200" dirty="0" smtClean="0"/>
          </a:p>
          <a:p>
            <a:endParaRPr lang="en-GB" sz="1200" dirty="0"/>
          </a:p>
        </p:txBody>
      </p:sp>
      <p:sp>
        <p:nvSpPr>
          <p:cNvPr id="9" name="ZoneTexte 8"/>
          <p:cNvSpPr txBox="1"/>
          <p:nvPr/>
        </p:nvSpPr>
        <p:spPr>
          <a:xfrm>
            <a:off x="3678012" y="1742212"/>
            <a:ext cx="1849994" cy="276999"/>
          </a:xfrm>
          <a:prstGeom prst="rect">
            <a:avLst/>
          </a:prstGeom>
          <a:noFill/>
        </p:spPr>
        <p:txBody>
          <a:bodyPr wrap="none" rtlCol="0">
            <a:spAutoFit/>
          </a:bodyPr>
          <a:lstStyle/>
          <a:p>
            <a:r>
              <a:rPr lang="fr-FR" sz="1200" dirty="0" smtClean="0"/>
              <a:t>RDP2-CHA:  Power IN GUN</a:t>
            </a:r>
            <a:endParaRPr lang="en-GB" sz="1200" dirty="0"/>
          </a:p>
        </p:txBody>
      </p:sp>
      <p:sp>
        <p:nvSpPr>
          <p:cNvPr id="10" name="ZoneTexte 9"/>
          <p:cNvSpPr txBox="1"/>
          <p:nvPr/>
        </p:nvSpPr>
        <p:spPr>
          <a:xfrm>
            <a:off x="3536948" y="4774753"/>
            <a:ext cx="1991058" cy="276999"/>
          </a:xfrm>
          <a:prstGeom prst="rect">
            <a:avLst/>
          </a:prstGeom>
          <a:noFill/>
        </p:spPr>
        <p:txBody>
          <a:bodyPr wrap="none" rtlCol="0">
            <a:spAutoFit/>
          </a:bodyPr>
          <a:lstStyle/>
          <a:p>
            <a:r>
              <a:rPr lang="fr-FR" sz="1200" dirty="0" smtClean="0"/>
              <a:t>RDP4-CHA:  Power </a:t>
            </a:r>
            <a:r>
              <a:rPr lang="fr-FR" sz="1200" dirty="0" err="1" smtClean="0"/>
              <a:t>loop</a:t>
            </a:r>
            <a:r>
              <a:rPr lang="fr-FR" sz="1200" dirty="0" smtClean="0"/>
              <a:t> GUN</a:t>
            </a:r>
            <a:endParaRPr lang="en-GB" sz="1200" dirty="0"/>
          </a:p>
        </p:txBody>
      </p:sp>
      <p:pic>
        <p:nvPicPr>
          <p:cNvPr id="2" name="Image 1"/>
          <p:cNvPicPr>
            <a:picLocks noChangeAspect="1"/>
          </p:cNvPicPr>
          <p:nvPr/>
        </p:nvPicPr>
        <p:blipFill>
          <a:blip r:embed="rId2"/>
          <a:stretch>
            <a:fillRect/>
          </a:stretch>
        </p:blipFill>
        <p:spPr>
          <a:xfrm>
            <a:off x="5672162" y="444382"/>
            <a:ext cx="6010147" cy="3055884"/>
          </a:xfrm>
          <a:prstGeom prst="rect">
            <a:avLst/>
          </a:prstGeom>
        </p:spPr>
      </p:pic>
      <p:pic>
        <p:nvPicPr>
          <p:cNvPr id="3" name="Image 2"/>
          <p:cNvPicPr>
            <a:picLocks noChangeAspect="1"/>
          </p:cNvPicPr>
          <p:nvPr/>
        </p:nvPicPr>
        <p:blipFill>
          <a:blip r:embed="rId3"/>
          <a:stretch>
            <a:fillRect/>
          </a:stretch>
        </p:blipFill>
        <p:spPr>
          <a:xfrm>
            <a:off x="5672161" y="3598924"/>
            <a:ext cx="6010147" cy="3054039"/>
          </a:xfrm>
          <a:prstGeom prst="rect">
            <a:avLst/>
          </a:prstGeom>
        </p:spPr>
      </p:pic>
      <p:sp>
        <p:nvSpPr>
          <p:cNvPr id="6" name="ZoneTexte 5"/>
          <p:cNvSpPr txBox="1"/>
          <p:nvPr/>
        </p:nvSpPr>
        <p:spPr>
          <a:xfrm>
            <a:off x="358924" y="3826983"/>
            <a:ext cx="2659767" cy="646331"/>
          </a:xfrm>
          <a:prstGeom prst="rect">
            <a:avLst/>
          </a:prstGeom>
          <a:noFill/>
        </p:spPr>
        <p:txBody>
          <a:bodyPr wrap="none" rtlCol="0">
            <a:spAutoFit/>
          </a:bodyPr>
          <a:lstStyle/>
          <a:p>
            <a:r>
              <a:rPr lang="fr-FR" dirty="0" smtClean="0"/>
              <a:t>On Power IN GUN </a:t>
            </a:r>
          </a:p>
          <a:p>
            <a:r>
              <a:rPr lang="fr-FR" dirty="0"/>
              <a:t> </a:t>
            </a:r>
            <a:r>
              <a:rPr lang="fr-FR" dirty="0" smtClean="0">
                <a:solidFill>
                  <a:srgbClr val="FF0000"/>
                </a:solidFill>
              </a:rPr>
              <a:t>POWER jump </a:t>
            </a:r>
            <a:r>
              <a:rPr lang="fr-FR" dirty="0" err="1" smtClean="0">
                <a:solidFill>
                  <a:srgbClr val="FF0000"/>
                </a:solidFill>
              </a:rPr>
              <a:t>shot</a:t>
            </a:r>
            <a:r>
              <a:rPr lang="fr-FR" dirty="0" smtClean="0">
                <a:solidFill>
                  <a:srgbClr val="FF0000"/>
                </a:solidFill>
              </a:rPr>
              <a:t> to </a:t>
            </a:r>
            <a:r>
              <a:rPr lang="fr-FR" dirty="0" err="1" smtClean="0">
                <a:solidFill>
                  <a:srgbClr val="FF0000"/>
                </a:solidFill>
              </a:rPr>
              <a:t>shot</a:t>
            </a:r>
            <a:endParaRPr lang="en-GB" dirty="0">
              <a:solidFill>
                <a:srgbClr val="FF0000"/>
              </a:solidFill>
            </a:endParaRPr>
          </a:p>
        </p:txBody>
      </p:sp>
      <p:cxnSp>
        <p:nvCxnSpPr>
          <p:cNvPr id="13" name="Connecteur droit avec flèche 12"/>
          <p:cNvCxnSpPr/>
          <p:nvPr/>
        </p:nvCxnSpPr>
        <p:spPr>
          <a:xfrm flipV="1">
            <a:off x="2922662" y="2102265"/>
            <a:ext cx="2461188" cy="22048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96483" y="4977095"/>
            <a:ext cx="4572214" cy="923330"/>
          </a:xfrm>
          <a:prstGeom prst="rect">
            <a:avLst/>
          </a:prstGeom>
          <a:noFill/>
        </p:spPr>
        <p:txBody>
          <a:bodyPr wrap="none" rtlCol="0">
            <a:spAutoFit/>
          </a:bodyPr>
          <a:lstStyle/>
          <a:p>
            <a:r>
              <a:rPr lang="fr-FR" dirty="0" smtClean="0"/>
              <a:t>On Power </a:t>
            </a:r>
            <a:r>
              <a:rPr lang="fr-FR" dirty="0" err="1" smtClean="0"/>
              <a:t>loop</a:t>
            </a:r>
            <a:r>
              <a:rPr lang="fr-FR" dirty="0" smtClean="0"/>
              <a:t> GUN</a:t>
            </a:r>
          </a:p>
          <a:p>
            <a:r>
              <a:rPr lang="fr-FR" dirty="0" smtClean="0"/>
              <a:t>RF power IN the gun </a:t>
            </a:r>
            <a:r>
              <a:rPr lang="fr-FR" dirty="0" err="1" smtClean="0"/>
              <a:t>cavity</a:t>
            </a:r>
            <a:endParaRPr lang="fr-FR" dirty="0" smtClean="0"/>
          </a:p>
          <a:p>
            <a:r>
              <a:rPr lang="fr-FR" dirty="0" err="1" smtClean="0">
                <a:solidFill>
                  <a:srgbClr val="FF0000"/>
                </a:solidFill>
              </a:rPr>
              <a:t>We</a:t>
            </a:r>
            <a:r>
              <a:rPr lang="fr-FR" dirty="0" smtClean="0">
                <a:solidFill>
                  <a:srgbClr val="FF0000"/>
                </a:solidFill>
              </a:rPr>
              <a:t> </a:t>
            </a:r>
            <a:r>
              <a:rPr lang="fr-FR" dirty="0" err="1" smtClean="0">
                <a:solidFill>
                  <a:srgbClr val="FF0000"/>
                </a:solidFill>
              </a:rPr>
              <a:t>can</a:t>
            </a:r>
            <a:r>
              <a:rPr lang="fr-FR" dirty="0" smtClean="0">
                <a:solidFill>
                  <a:srgbClr val="FF0000"/>
                </a:solidFill>
              </a:rPr>
              <a:t> not </a:t>
            </a:r>
            <a:r>
              <a:rPr lang="fr-FR" dirty="0" err="1" smtClean="0">
                <a:solidFill>
                  <a:srgbClr val="FF0000"/>
                </a:solidFill>
              </a:rPr>
              <a:t>see</a:t>
            </a:r>
            <a:r>
              <a:rPr lang="fr-FR" dirty="0" smtClean="0">
                <a:solidFill>
                  <a:srgbClr val="FF0000"/>
                </a:solidFill>
              </a:rPr>
              <a:t> the </a:t>
            </a:r>
            <a:r>
              <a:rPr lang="fr-FR" dirty="0" err="1" smtClean="0">
                <a:solidFill>
                  <a:srgbClr val="FF0000"/>
                </a:solidFill>
              </a:rPr>
              <a:t>same</a:t>
            </a:r>
            <a:r>
              <a:rPr lang="fr-FR" dirty="0" smtClean="0">
                <a:solidFill>
                  <a:srgbClr val="FF0000"/>
                </a:solidFill>
              </a:rPr>
              <a:t> variation as Pin GUN </a:t>
            </a:r>
            <a:endParaRPr lang="en-GB" dirty="0">
              <a:solidFill>
                <a:srgbClr val="FF0000"/>
              </a:solidFill>
            </a:endParaRPr>
          </a:p>
        </p:txBody>
      </p:sp>
      <p:cxnSp>
        <p:nvCxnSpPr>
          <p:cNvPr id="12" name="Connecteur droit avec flèche 11"/>
          <p:cNvCxnSpPr/>
          <p:nvPr/>
        </p:nvCxnSpPr>
        <p:spPr>
          <a:xfrm flipV="1">
            <a:off x="3326734" y="5337876"/>
            <a:ext cx="2159666"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122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846069" y="1049193"/>
            <a:ext cx="9047017" cy="2645063"/>
          </a:xfrm>
          <a:prstGeom prst="rect">
            <a:avLst/>
          </a:prstGeom>
        </p:spPr>
      </p:pic>
      <p:pic>
        <p:nvPicPr>
          <p:cNvPr id="5" name="Image 4"/>
          <p:cNvPicPr>
            <a:picLocks noChangeAspect="1"/>
          </p:cNvPicPr>
          <p:nvPr/>
        </p:nvPicPr>
        <p:blipFill>
          <a:blip r:embed="rId3"/>
          <a:stretch>
            <a:fillRect/>
          </a:stretch>
        </p:blipFill>
        <p:spPr>
          <a:xfrm>
            <a:off x="2846068" y="3694256"/>
            <a:ext cx="9047017" cy="2459865"/>
          </a:xfrm>
          <a:prstGeom prst="rect">
            <a:avLst/>
          </a:prstGeom>
        </p:spPr>
      </p:pic>
      <p:sp>
        <p:nvSpPr>
          <p:cNvPr id="6" name="Sous-titre 2"/>
          <p:cNvSpPr txBox="1">
            <a:spLocks/>
          </p:cNvSpPr>
          <p:nvPr/>
        </p:nvSpPr>
        <p:spPr>
          <a:xfrm>
            <a:off x="186302" y="102177"/>
            <a:ext cx="9144000" cy="571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u="sng" dirty="0" smtClean="0"/>
              <a:t>ThomX Power stability-3</a:t>
            </a:r>
            <a:endParaRPr lang="en-GB" b="1" u="sng" dirty="0"/>
          </a:p>
        </p:txBody>
      </p:sp>
      <p:sp>
        <p:nvSpPr>
          <p:cNvPr id="7" name="ZoneTexte 6"/>
          <p:cNvSpPr txBox="1"/>
          <p:nvPr/>
        </p:nvSpPr>
        <p:spPr>
          <a:xfrm>
            <a:off x="186302" y="1725393"/>
            <a:ext cx="2659767" cy="646331"/>
          </a:xfrm>
          <a:prstGeom prst="rect">
            <a:avLst/>
          </a:prstGeom>
          <a:noFill/>
        </p:spPr>
        <p:txBody>
          <a:bodyPr wrap="none" rtlCol="0">
            <a:spAutoFit/>
          </a:bodyPr>
          <a:lstStyle/>
          <a:p>
            <a:r>
              <a:rPr lang="fr-FR" dirty="0" smtClean="0"/>
              <a:t>On Power IN GUN </a:t>
            </a:r>
          </a:p>
          <a:p>
            <a:r>
              <a:rPr lang="fr-FR" dirty="0"/>
              <a:t> </a:t>
            </a:r>
            <a:r>
              <a:rPr lang="fr-FR" dirty="0" smtClean="0">
                <a:solidFill>
                  <a:srgbClr val="FF0000"/>
                </a:solidFill>
              </a:rPr>
              <a:t>POWER jump </a:t>
            </a:r>
            <a:r>
              <a:rPr lang="fr-FR" dirty="0" err="1" smtClean="0">
                <a:solidFill>
                  <a:srgbClr val="FF0000"/>
                </a:solidFill>
              </a:rPr>
              <a:t>shot</a:t>
            </a:r>
            <a:r>
              <a:rPr lang="fr-FR" dirty="0" smtClean="0">
                <a:solidFill>
                  <a:srgbClr val="FF0000"/>
                </a:solidFill>
              </a:rPr>
              <a:t> to </a:t>
            </a:r>
            <a:r>
              <a:rPr lang="fr-FR" dirty="0" err="1" smtClean="0">
                <a:solidFill>
                  <a:srgbClr val="FF0000"/>
                </a:solidFill>
              </a:rPr>
              <a:t>shot</a:t>
            </a:r>
            <a:endParaRPr lang="en-GB" dirty="0">
              <a:solidFill>
                <a:srgbClr val="FF0000"/>
              </a:solidFill>
            </a:endParaRPr>
          </a:p>
        </p:txBody>
      </p:sp>
      <p:sp>
        <p:nvSpPr>
          <p:cNvPr id="8" name="ZoneTexte 7"/>
          <p:cNvSpPr txBox="1"/>
          <p:nvPr/>
        </p:nvSpPr>
        <p:spPr>
          <a:xfrm>
            <a:off x="300601" y="4601023"/>
            <a:ext cx="2700932" cy="646331"/>
          </a:xfrm>
          <a:prstGeom prst="rect">
            <a:avLst/>
          </a:prstGeom>
          <a:noFill/>
        </p:spPr>
        <p:txBody>
          <a:bodyPr wrap="none" rtlCol="0">
            <a:spAutoFit/>
          </a:bodyPr>
          <a:lstStyle/>
          <a:p>
            <a:r>
              <a:rPr lang="fr-FR" dirty="0" smtClean="0"/>
              <a:t>BMP. 02 (</a:t>
            </a:r>
            <a:r>
              <a:rPr lang="fr-FR" dirty="0" err="1" smtClean="0"/>
              <a:t>just</a:t>
            </a:r>
            <a:r>
              <a:rPr lang="fr-FR" dirty="0" smtClean="0"/>
              <a:t> </a:t>
            </a:r>
            <a:r>
              <a:rPr lang="fr-FR" dirty="0" err="1" smtClean="0"/>
              <a:t>after</a:t>
            </a:r>
            <a:r>
              <a:rPr lang="fr-FR" dirty="0" smtClean="0"/>
              <a:t> </a:t>
            </a:r>
            <a:r>
              <a:rPr lang="fr-FR" dirty="0" err="1" smtClean="0"/>
              <a:t>dipole</a:t>
            </a:r>
            <a:r>
              <a:rPr lang="fr-FR" dirty="0" smtClean="0"/>
              <a:t>)</a:t>
            </a:r>
          </a:p>
          <a:p>
            <a:r>
              <a:rPr lang="fr-FR" dirty="0"/>
              <a:t> </a:t>
            </a:r>
            <a:r>
              <a:rPr lang="fr-FR" dirty="0" smtClean="0">
                <a:solidFill>
                  <a:srgbClr val="FF0000"/>
                </a:solidFill>
              </a:rPr>
              <a:t>Position jump </a:t>
            </a:r>
            <a:r>
              <a:rPr lang="fr-FR" dirty="0" err="1" smtClean="0">
                <a:solidFill>
                  <a:srgbClr val="FF0000"/>
                </a:solidFill>
              </a:rPr>
              <a:t>shot</a:t>
            </a:r>
            <a:r>
              <a:rPr lang="fr-FR" dirty="0" smtClean="0">
                <a:solidFill>
                  <a:srgbClr val="FF0000"/>
                </a:solidFill>
              </a:rPr>
              <a:t> to </a:t>
            </a:r>
            <a:r>
              <a:rPr lang="fr-FR" dirty="0" err="1" smtClean="0">
                <a:solidFill>
                  <a:srgbClr val="FF0000"/>
                </a:solidFill>
              </a:rPr>
              <a:t>shot</a:t>
            </a:r>
            <a:endParaRPr lang="en-GB" dirty="0">
              <a:solidFill>
                <a:srgbClr val="FF0000"/>
              </a:solidFill>
            </a:endParaRPr>
          </a:p>
        </p:txBody>
      </p:sp>
      <p:sp>
        <p:nvSpPr>
          <p:cNvPr id="9" name="ZoneTexte 8"/>
          <p:cNvSpPr txBox="1"/>
          <p:nvPr/>
        </p:nvSpPr>
        <p:spPr>
          <a:xfrm>
            <a:off x="2504140" y="6154653"/>
            <a:ext cx="7025000" cy="369332"/>
          </a:xfrm>
          <a:prstGeom prst="rect">
            <a:avLst/>
          </a:prstGeom>
          <a:noFill/>
        </p:spPr>
        <p:txBody>
          <a:bodyPr wrap="none" rtlCol="0">
            <a:spAutoFit/>
          </a:bodyPr>
          <a:lstStyle/>
          <a:p>
            <a:r>
              <a:rPr lang="fr-FR" u="sng" dirty="0" err="1" smtClean="0">
                <a:solidFill>
                  <a:srgbClr val="FF0000"/>
                </a:solidFill>
              </a:rPr>
              <a:t>Correlation</a:t>
            </a:r>
            <a:r>
              <a:rPr lang="fr-FR" u="sng" dirty="0" smtClean="0">
                <a:solidFill>
                  <a:srgbClr val="FF0000"/>
                </a:solidFill>
              </a:rPr>
              <a:t> </a:t>
            </a:r>
            <a:r>
              <a:rPr lang="fr-FR" u="sng" dirty="0" err="1" smtClean="0">
                <a:solidFill>
                  <a:srgbClr val="FF0000"/>
                </a:solidFill>
              </a:rPr>
              <a:t>between</a:t>
            </a:r>
            <a:r>
              <a:rPr lang="fr-FR" u="sng" dirty="0" smtClean="0">
                <a:solidFill>
                  <a:srgbClr val="FF0000"/>
                </a:solidFill>
              </a:rPr>
              <a:t> RF power jump and position jump </a:t>
            </a:r>
            <a:r>
              <a:rPr lang="fr-FR" u="sng" dirty="0" err="1" smtClean="0">
                <a:solidFill>
                  <a:srgbClr val="FF0000"/>
                </a:solidFill>
              </a:rPr>
              <a:t>is</a:t>
            </a:r>
            <a:r>
              <a:rPr lang="fr-FR" u="sng" dirty="0" smtClean="0">
                <a:solidFill>
                  <a:srgbClr val="FF0000"/>
                </a:solidFill>
              </a:rPr>
              <a:t> not </a:t>
            </a:r>
            <a:r>
              <a:rPr lang="fr-FR" u="sng" dirty="0" err="1" smtClean="0">
                <a:solidFill>
                  <a:srgbClr val="FF0000"/>
                </a:solidFill>
              </a:rPr>
              <a:t>obvious</a:t>
            </a:r>
            <a:r>
              <a:rPr lang="fr-FR" u="sng" dirty="0" smtClean="0">
                <a:solidFill>
                  <a:srgbClr val="FF0000"/>
                </a:solidFill>
              </a:rPr>
              <a:t>.</a:t>
            </a:r>
            <a:endParaRPr lang="en-GB" u="sng" dirty="0">
              <a:solidFill>
                <a:srgbClr val="FF0000"/>
              </a:solidFill>
            </a:endParaRPr>
          </a:p>
        </p:txBody>
      </p:sp>
      <p:sp>
        <p:nvSpPr>
          <p:cNvPr id="10" name="ZoneTexte 9"/>
          <p:cNvSpPr txBox="1"/>
          <p:nvPr/>
        </p:nvSpPr>
        <p:spPr>
          <a:xfrm>
            <a:off x="4938307" y="516490"/>
            <a:ext cx="6252224" cy="369332"/>
          </a:xfrm>
          <a:prstGeom prst="rect">
            <a:avLst/>
          </a:prstGeom>
          <a:noFill/>
        </p:spPr>
        <p:txBody>
          <a:bodyPr wrap="none" rtlCol="0">
            <a:spAutoFit/>
          </a:bodyPr>
          <a:lstStyle/>
          <a:p>
            <a:r>
              <a:rPr lang="fr-FR" dirty="0" err="1" smtClean="0"/>
              <a:t>Sample</a:t>
            </a:r>
            <a:r>
              <a:rPr lang="fr-FR" dirty="0" smtClean="0"/>
              <a:t> of 1 </a:t>
            </a:r>
            <a:r>
              <a:rPr lang="fr-FR" dirty="0" err="1" smtClean="0"/>
              <a:t>hour</a:t>
            </a:r>
            <a:r>
              <a:rPr lang="fr-FR" dirty="0" smtClean="0"/>
              <a:t> acquisition (</a:t>
            </a:r>
            <a:r>
              <a:rPr lang="fr-FR" dirty="0" err="1" smtClean="0"/>
              <a:t>same</a:t>
            </a:r>
            <a:r>
              <a:rPr lang="fr-FR" dirty="0" smtClean="0"/>
              <a:t> time for RF power and BPM) </a:t>
            </a:r>
            <a:endParaRPr lang="en-GB" dirty="0">
              <a:solidFill>
                <a:srgbClr val="FF0000"/>
              </a:solidFill>
            </a:endParaRPr>
          </a:p>
        </p:txBody>
      </p:sp>
    </p:spTree>
    <p:extLst>
      <p:ext uri="{BB962C8B-B14F-4D97-AF65-F5344CB8AC3E}">
        <p14:creationId xmlns:p14="http://schemas.microsoft.com/office/powerpoint/2010/main" val="3685873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881149"/>
          </a:xfrm>
        </p:spPr>
        <p:txBody>
          <a:bodyPr>
            <a:normAutofit/>
          </a:bodyPr>
          <a:lstStyle/>
          <a:p>
            <a:r>
              <a:rPr lang="fr-FR" sz="3600" b="1" dirty="0" smtClean="0"/>
              <a:t>Bilan des semaines de redémarrage</a:t>
            </a:r>
            <a:endParaRPr lang="fr-FR" sz="3600" b="1" dirty="0"/>
          </a:p>
        </p:txBody>
      </p:sp>
      <p:sp>
        <p:nvSpPr>
          <p:cNvPr id="3" name="Espace réservé du contenu 2"/>
          <p:cNvSpPr>
            <a:spLocks noGrp="1"/>
          </p:cNvSpPr>
          <p:nvPr>
            <p:ph idx="1"/>
          </p:nvPr>
        </p:nvSpPr>
        <p:spPr>
          <a:xfrm>
            <a:off x="0" y="725506"/>
            <a:ext cx="12192000" cy="5976851"/>
          </a:xfrm>
        </p:spPr>
        <p:txBody>
          <a:bodyPr/>
          <a:lstStyle/>
          <a:p>
            <a:r>
              <a:rPr lang="fr-FR" sz="2400" dirty="0" smtClean="0"/>
              <a:t>Redémarrage le lundi 2 janvier (VC, SC) sans soucis après redémarrage de tous les sous systèmes. </a:t>
            </a:r>
          </a:p>
          <a:p>
            <a:r>
              <a:rPr lang="fr-FR" sz="2400" dirty="0" smtClean="0"/>
              <a:t>Mardi 3 janvier : problème d’eau (flaque sous la pompe), pression à 0 bars. La résistivité = 5,6 M</a:t>
            </a:r>
            <a:r>
              <a:rPr lang="el-GR" sz="2400" dirty="0" smtClean="0"/>
              <a:t>Ω</a:t>
            </a:r>
            <a:r>
              <a:rPr lang="fr-FR" sz="2400" dirty="0" smtClean="0"/>
              <a:t>. Signaux </a:t>
            </a:r>
            <a:r>
              <a:rPr lang="fr-FR" sz="2400" dirty="0" err="1" smtClean="0"/>
              <a:t>RFs</a:t>
            </a:r>
            <a:r>
              <a:rPr lang="fr-FR" sz="2400" dirty="0" smtClean="0"/>
              <a:t> observés :</a:t>
            </a:r>
          </a:p>
          <a:p>
            <a:endParaRPr lang="fr-FR" dirty="0" smtClean="0"/>
          </a:p>
        </p:txBody>
      </p:sp>
      <p:pic>
        <p:nvPicPr>
          <p:cNvPr id="4" name="Image 3"/>
          <p:cNvPicPr>
            <a:picLocks noChangeAspect="1"/>
          </p:cNvPicPr>
          <p:nvPr/>
        </p:nvPicPr>
        <p:blipFill>
          <a:blip r:embed="rId2"/>
          <a:stretch>
            <a:fillRect/>
          </a:stretch>
        </p:blipFill>
        <p:spPr>
          <a:xfrm>
            <a:off x="1586720" y="2208179"/>
            <a:ext cx="9289133" cy="4637291"/>
          </a:xfrm>
          <a:prstGeom prst="rect">
            <a:avLst/>
          </a:prstGeom>
        </p:spPr>
      </p:pic>
    </p:spTree>
    <p:extLst>
      <p:ext uri="{BB962C8B-B14F-4D97-AF65-F5344CB8AC3E}">
        <p14:creationId xmlns:p14="http://schemas.microsoft.com/office/powerpoint/2010/main" val="704577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4868" y="0"/>
            <a:ext cx="9153728" cy="6865297"/>
          </a:xfrm>
        </p:spPr>
      </p:pic>
      <p:sp>
        <p:nvSpPr>
          <p:cNvPr id="5" name="ZoneTexte 4"/>
          <p:cNvSpPr txBox="1"/>
          <p:nvPr/>
        </p:nvSpPr>
        <p:spPr>
          <a:xfrm>
            <a:off x="324740" y="1324598"/>
            <a:ext cx="1110953" cy="369332"/>
          </a:xfrm>
          <a:prstGeom prst="rect">
            <a:avLst/>
          </a:prstGeom>
          <a:noFill/>
        </p:spPr>
        <p:txBody>
          <a:bodyPr wrap="square" rtlCol="0">
            <a:spAutoFit/>
          </a:bodyPr>
          <a:lstStyle/>
          <a:p>
            <a:r>
              <a:rPr lang="fr-FR" dirty="0"/>
              <a:t>1</a:t>
            </a:r>
            <a:r>
              <a:rPr lang="fr-FR" dirty="0" smtClean="0"/>
              <a:t>3/12/22</a:t>
            </a:r>
            <a:endParaRPr lang="fr-FR" dirty="0"/>
          </a:p>
        </p:txBody>
      </p:sp>
    </p:spTree>
    <p:extLst>
      <p:ext uri="{BB962C8B-B14F-4D97-AF65-F5344CB8AC3E}">
        <p14:creationId xmlns:p14="http://schemas.microsoft.com/office/powerpoint/2010/main" val="1142929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4740" y="1324598"/>
            <a:ext cx="1110953" cy="369332"/>
          </a:xfrm>
          <a:prstGeom prst="rect">
            <a:avLst/>
          </a:prstGeom>
          <a:noFill/>
        </p:spPr>
        <p:txBody>
          <a:bodyPr wrap="square" rtlCol="0">
            <a:spAutoFit/>
          </a:bodyPr>
          <a:lstStyle/>
          <a:p>
            <a:r>
              <a:rPr lang="fr-FR" dirty="0" smtClean="0"/>
              <a:t>12/12/22</a:t>
            </a:r>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ZoneTexte 4"/>
          <p:cNvSpPr txBox="1"/>
          <p:nvPr/>
        </p:nvSpPr>
        <p:spPr>
          <a:xfrm>
            <a:off x="3948157" y="222191"/>
            <a:ext cx="3076486" cy="369332"/>
          </a:xfrm>
          <a:prstGeom prst="rect">
            <a:avLst/>
          </a:prstGeom>
          <a:noFill/>
        </p:spPr>
        <p:txBody>
          <a:bodyPr wrap="square" rtlCol="0">
            <a:spAutoFit/>
          </a:bodyPr>
          <a:lstStyle/>
          <a:p>
            <a:r>
              <a:rPr lang="fr-FR" dirty="0" smtClean="0"/>
              <a:t>Position X TL/BPM.02</a:t>
            </a:r>
            <a:endParaRPr lang="fr-FR" dirty="0"/>
          </a:p>
        </p:txBody>
      </p:sp>
    </p:spTree>
    <p:extLst>
      <p:ext uri="{BB962C8B-B14F-4D97-AF65-F5344CB8AC3E}">
        <p14:creationId xmlns:p14="http://schemas.microsoft.com/office/powerpoint/2010/main" val="504220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ZoneTexte 1"/>
          <p:cNvSpPr txBox="1"/>
          <p:nvPr/>
        </p:nvSpPr>
        <p:spPr>
          <a:xfrm>
            <a:off x="324740" y="1324598"/>
            <a:ext cx="1110953" cy="369332"/>
          </a:xfrm>
          <a:prstGeom prst="rect">
            <a:avLst/>
          </a:prstGeom>
          <a:noFill/>
        </p:spPr>
        <p:txBody>
          <a:bodyPr wrap="square" rtlCol="0">
            <a:spAutoFit/>
          </a:bodyPr>
          <a:lstStyle/>
          <a:p>
            <a:r>
              <a:rPr lang="fr-FR" dirty="0"/>
              <a:t>1</a:t>
            </a:r>
            <a:r>
              <a:rPr lang="fr-FR" dirty="0" smtClean="0"/>
              <a:t>3/12/22</a:t>
            </a:r>
            <a:endParaRPr lang="fr-FR" dirty="0"/>
          </a:p>
        </p:txBody>
      </p:sp>
    </p:spTree>
    <p:extLst>
      <p:ext uri="{BB962C8B-B14F-4D97-AF65-F5344CB8AC3E}">
        <p14:creationId xmlns:p14="http://schemas.microsoft.com/office/powerpoint/2010/main" val="1218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ZoneTexte 2"/>
          <p:cNvSpPr txBox="1"/>
          <p:nvPr/>
        </p:nvSpPr>
        <p:spPr>
          <a:xfrm>
            <a:off x="324740" y="1324598"/>
            <a:ext cx="1110953" cy="369332"/>
          </a:xfrm>
          <a:prstGeom prst="rect">
            <a:avLst/>
          </a:prstGeom>
          <a:noFill/>
        </p:spPr>
        <p:txBody>
          <a:bodyPr wrap="square" rtlCol="0">
            <a:spAutoFit/>
          </a:bodyPr>
          <a:lstStyle/>
          <a:p>
            <a:r>
              <a:rPr lang="fr-FR" dirty="0"/>
              <a:t>1</a:t>
            </a:r>
            <a:r>
              <a:rPr lang="fr-FR" dirty="0" smtClean="0"/>
              <a:t>3/12/22</a:t>
            </a:r>
            <a:endParaRPr lang="fr-FR" dirty="0"/>
          </a:p>
        </p:txBody>
      </p:sp>
    </p:spTree>
    <p:extLst>
      <p:ext uri="{BB962C8B-B14F-4D97-AF65-F5344CB8AC3E}">
        <p14:creationId xmlns:p14="http://schemas.microsoft.com/office/powerpoint/2010/main" val="4283687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4740" y="1324598"/>
            <a:ext cx="1110953" cy="369332"/>
          </a:xfrm>
          <a:prstGeom prst="rect">
            <a:avLst/>
          </a:prstGeom>
          <a:noFill/>
        </p:spPr>
        <p:txBody>
          <a:bodyPr wrap="square" rtlCol="0">
            <a:spAutoFit/>
          </a:bodyPr>
          <a:lstStyle/>
          <a:p>
            <a:r>
              <a:rPr lang="fr-FR" dirty="0" smtClean="0"/>
              <a:t>16/12/22</a:t>
            </a:r>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ZoneTexte 4"/>
          <p:cNvSpPr txBox="1"/>
          <p:nvPr/>
        </p:nvSpPr>
        <p:spPr>
          <a:xfrm>
            <a:off x="4589092" y="94004"/>
            <a:ext cx="2341547" cy="369332"/>
          </a:xfrm>
          <a:prstGeom prst="rect">
            <a:avLst/>
          </a:prstGeom>
          <a:noFill/>
        </p:spPr>
        <p:txBody>
          <a:bodyPr wrap="square" rtlCol="0">
            <a:spAutoFit/>
          </a:bodyPr>
          <a:lstStyle/>
          <a:p>
            <a:r>
              <a:rPr lang="fr-FR" dirty="0" smtClean="0"/>
              <a:t>Spectrum X TL/BPM.02</a:t>
            </a:r>
          </a:p>
        </p:txBody>
      </p:sp>
    </p:spTree>
    <p:extLst>
      <p:ext uri="{BB962C8B-B14F-4D97-AF65-F5344CB8AC3E}">
        <p14:creationId xmlns:p14="http://schemas.microsoft.com/office/powerpoint/2010/main" val="2620931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ZoneTexte 2"/>
          <p:cNvSpPr txBox="1"/>
          <p:nvPr/>
        </p:nvSpPr>
        <p:spPr>
          <a:xfrm>
            <a:off x="324740" y="1324598"/>
            <a:ext cx="1110953" cy="369332"/>
          </a:xfrm>
          <a:prstGeom prst="rect">
            <a:avLst/>
          </a:prstGeom>
          <a:noFill/>
        </p:spPr>
        <p:txBody>
          <a:bodyPr wrap="square" rtlCol="0">
            <a:spAutoFit/>
          </a:bodyPr>
          <a:lstStyle/>
          <a:p>
            <a:r>
              <a:rPr lang="fr-FR" dirty="0"/>
              <a:t>1</a:t>
            </a:r>
            <a:r>
              <a:rPr lang="fr-FR" dirty="0" smtClean="0"/>
              <a:t>3/12/22</a:t>
            </a:r>
            <a:endParaRPr lang="fr-FR" dirty="0"/>
          </a:p>
        </p:txBody>
      </p:sp>
    </p:spTree>
    <p:extLst>
      <p:ext uri="{BB962C8B-B14F-4D97-AF65-F5344CB8AC3E}">
        <p14:creationId xmlns:p14="http://schemas.microsoft.com/office/powerpoint/2010/main" val="3627292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881149"/>
          </a:xfrm>
        </p:spPr>
        <p:txBody>
          <a:bodyPr/>
          <a:lstStyle/>
          <a:p>
            <a:r>
              <a:rPr lang="fr-FR" dirty="0" smtClean="0"/>
              <a:t>Bilan des semaines de redémarrage</a:t>
            </a:r>
            <a:endParaRPr lang="fr-FR" dirty="0"/>
          </a:p>
        </p:txBody>
      </p:sp>
      <p:sp>
        <p:nvSpPr>
          <p:cNvPr id="3" name="Espace réservé du contenu 2"/>
          <p:cNvSpPr>
            <a:spLocks noGrp="1"/>
          </p:cNvSpPr>
          <p:nvPr>
            <p:ph idx="1"/>
          </p:nvPr>
        </p:nvSpPr>
        <p:spPr>
          <a:xfrm>
            <a:off x="0" y="749683"/>
            <a:ext cx="12192000" cy="3078009"/>
          </a:xfrm>
        </p:spPr>
        <p:txBody>
          <a:bodyPr/>
          <a:lstStyle/>
          <a:p>
            <a:r>
              <a:rPr lang="fr-FR" sz="2400" dirty="0" smtClean="0"/>
              <a:t>Mardi 3 janvier : phi charge max = 236° charge = 125 </a:t>
            </a:r>
            <a:r>
              <a:rPr lang="fr-FR" sz="2400" dirty="0" err="1" smtClean="0"/>
              <a:t>pC</a:t>
            </a:r>
            <a:r>
              <a:rPr lang="fr-FR" sz="2400" dirty="0" smtClean="0"/>
              <a:t>, iris = 1,3 </a:t>
            </a:r>
            <a:r>
              <a:rPr lang="fr-FR" sz="2400" dirty="0" err="1" smtClean="0"/>
              <a:t>mm.</a:t>
            </a:r>
            <a:r>
              <a:rPr lang="fr-FR" sz="2400" dirty="0" smtClean="0"/>
              <a:t> Le laser était complètement décentré, nécessité de le repositionner pour apercevoir le faisceau sur LI/DG/SST.01</a:t>
            </a:r>
          </a:p>
          <a:p>
            <a:r>
              <a:rPr lang="fr-FR" sz="2400" dirty="0" smtClean="0"/>
              <a:t>Mercredi 4 janvier : Intervention sur le MPS (NE)</a:t>
            </a:r>
          </a:p>
          <a:p>
            <a:r>
              <a:rPr lang="fr-FR" sz="2400" dirty="0" smtClean="0"/>
              <a:t>Jeudi 5 janvier : Anneau, réglages </a:t>
            </a:r>
            <a:r>
              <a:rPr lang="fr-FR" sz="2400" dirty="0" err="1" smtClean="0"/>
              <a:t>linac</a:t>
            </a:r>
            <a:r>
              <a:rPr lang="fr-FR" sz="2400" dirty="0" smtClean="0"/>
              <a:t> : phase énergie max = autour de 235°, Energie mesurée après section = 50,1 MeV. Résistivité = 4,71 M</a:t>
            </a:r>
            <a:r>
              <a:rPr lang="el-GR" sz="2400" dirty="0" smtClean="0"/>
              <a:t>Ω</a:t>
            </a:r>
            <a:r>
              <a:rPr lang="fr-FR" sz="2400" dirty="0" smtClean="0"/>
              <a:t> (</a:t>
            </a:r>
            <a:r>
              <a:rPr lang="fr-FR" sz="2400" dirty="0" err="1" smtClean="0"/>
              <a:t>correlé</a:t>
            </a:r>
            <a:r>
              <a:rPr lang="fr-FR" sz="2400" dirty="0" smtClean="0"/>
              <a:t> avec une augmentation de la pression d’eau). Impossible d’éteindre l’ampli laser, </a:t>
            </a:r>
            <a:r>
              <a:rPr lang="fr-FR" sz="2400" dirty="0" err="1" smtClean="0"/>
              <a:t>Atk</a:t>
            </a:r>
            <a:r>
              <a:rPr lang="fr-FR" sz="2400" dirty="0" smtClean="0"/>
              <a:t> panel ne s’ouvre plus.</a:t>
            </a:r>
          </a:p>
        </p:txBody>
      </p:sp>
      <p:pic>
        <p:nvPicPr>
          <p:cNvPr id="5" name="Image 4"/>
          <p:cNvPicPr>
            <a:picLocks noChangeAspect="1"/>
          </p:cNvPicPr>
          <p:nvPr/>
        </p:nvPicPr>
        <p:blipFill>
          <a:blip r:embed="rId2"/>
          <a:stretch>
            <a:fillRect/>
          </a:stretch>
        </p:blipFill>
        <p:spPr>
          <a:xfrm>
            <a:off x="7077075" y="3419474"/>
            <a:ext cx="5114925" cy="3438525"/>
          </a:xfrm>
          <a:prstGeom prst="rect">
            <a:avLst/>
          </a:prstGeom>
        </p:spPr>
      </p:pic>
      <p:sp>
        <p:nvSpPr>
          <p:cNvPr id="6" name="ZoneTexte 5"/>
          <p:cNvSpPr txBox="1"/>
          <p:nvPr/>
        </p:nvSpPr>
        <p:spPr>
          <a:xfrm>
            <a:off x="0" y="3561918"/>
            <a:ext cx="6884853" cy="1846659"/>
          </a:xfrm>
          <a:prstGeom prst="rect">
            <a:avLst/>
          </a:prstGeom>
          <a:noFill/>
        </p:spPr>
        <p:txBody>
          <a:bodyPr wrap="square" rtlCol="0">
            <a:spAutoFit/>
          </a:bodyPr>
          <a:lstStyle/>
          <a:p>
            <a:pPr marL="342900" indent="-342900">
              <a:buFont typeface="Arial" panose="020B0604020202020204" pitchFamily="34" charset="0"/>
              <a:buChar char="•"/>
            </a:pPr>
            <a:r>
              <a:rPr lang="fr-FR" sz="2400" dirty="0"/>
              <a:t>Vendredi 6 janvier : </a:t>
            </a:r>
            <a:r>
              <a:rPr lang="fr-FR" sz="2400" dirty="0" smtClean="0"/>
              <a:t>Anneau</a:t>
            </a:r>
            <a:endParaRPr lang="fr-FR" sz="2400" dirty="0"/>
          </a:p>
          <a:p>
            <a:pPr marL="342900" indent="-342900">
              <a:buFont typeface="Arial" panose="020B0604020202020204" pitchFamily="34" charset="0"/>
              <a:buChar char="•"/>
            </a:pPr>
            <a:r>
              <a:rPr lang="fr-FR" sz="2400" dirty="0"/>
              <a:t>Lundi 9 janvier (jour du tourniquet) : </a:t>
            </a:r>
            <a:r>
              <a:rPr lang="fr-FR" sz="2400" dirty="0" err="1"/>
              <a:t>Re</a:t>
            </a:r>
            <a:r>
              <a:rPr lang="fr-FR" sz="2400" dirty="0"/>
              <a:t>-réglage de l’alignement laser avec les miroirs (KD), difficulté car perte d’énergie (HG)</a:t>
            </a:r>
          </a:p>
          <a:p>
            <a:endParaRPr lang="fr-FR" dirty="0"/>
          </a:p>
        </p:txBody>
      </p:sp>
    </p:spTree>
    <p:extLst>
      <p:ext uri="{BB962C8B-B14F-4D97-AF65-F5344CB8AC3E}">
        <p14:creationId xmlns:p14="http://schemas.microsoft.com/office/powerpoint/2010/main" val="2948388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881149"/>
          </a:xfrm>
        </p:spPr>
        <p:txBody>
          <a:bodyPr/>
          <a:lstStyle/>
          <a:p>
            <a:r>
              <a:rPr lang="fr-FR" dirty="0" smtClean="0"/>
              <a:t>Bilan des semaines de redémarrage</a:t>
            </a:r>
            <a:endParaRPr lang="fr-FR" dirty="0"/>
          </a:p>
        </p:txBody>
      </p:sp>
      <p:sp>
        <p:nvSpPr>
          <p:cNvPr id="3" name="Espace réservé du contenu 2"/>
          <p:cNvSpPr>
            <a:spLocks noGrp="1"/>
          </p:cNvSpPr>
          <p:nvPr>
            <p:ph idx="1"/>
          </p:nvPr>
        </p:nvSpPr>
        <p:spPr>
          <a:xfrm>
            <a:off x="0" y="881148"/>
            <a:ext cx="12192000" cy="5976851"/>
          </a:xfrm>
        </p:spPr>
        <p:txBody>
          <a:bodyPr/>
          <a:lstStyle/>
          <a:p>
            <a:r>
              <a:rPr lang="fr-FR" sz="2400" dirty="0" smtClean="0"/>
              <a:t>Mercredi 11 janvier (KD, HG) : </a:t>
            </a:r>
            <a:r>
              <a:rPr lang="fr-FR" sz="2400" dirty="0"/>
              <a:t>16h15 : </a:t>
            </a:r>
            <a:r>
              <a:rPr lang="fr-FR" sz="2400" dirty="0" err="1"/>
              <a:t>Linac</a:t>
            </a:r>
            <a:r>
              <a:rPr lang="fr-FR" sz="2400" dirty="0"/>
              <a:t> aligné et faisceau "stable" avant l'anneau (cf. courbes BPM), mais dérive (-3mm en X en 10 min sur TL/BPM.02). </a:t>
            </a:r>
            <a:r>
              <a:rPr lang="fr-FR" sz="2400" dirty="0" smtClean="0"/>
              <a:t>énergie </a:t>
            </a:r>
            <a:r>
              <a:rPr lang="fr-FR" sz="2400" dirty="0"/>
              <a:t>: 51MeV (mesure </a:t>
            </a:r>
            <a:r>
              <a:rPr lang="fr-FR" sz="2400" dirty="0" err="1"/>
              <a:t>steerer</a:t>
            </a:r>
            <a:r>
              <a:rPr lang="fr-FR" sz="2400" dirty="0"/>
              <a:t> TL/STR.01), 1.25dB (1090 V</a:t>
            </a:r>
            <a:r>
              <a:rPr lang="fr-FR" sz="2400" dirty="0" smtClean="0"/>
              <a:t>), transport jusqu’à la LE.</a:t>
            </a:r>
            <a:endParaRPr lang="fr-FR" sz="2400" dirty="0"/>
          </a:p>
          <a:p>
            <a:endParaRPr lang="fr-FR" dirty="0" smtClean="0"/>
          </a:p>
        </p:txBody>
      </p:sp>
      <p:pic>
        <p:nvPicPr>
          <p:cNvPr id="5" name="Image 4"/>
          <p:cNvPicPr>
            <a:picLocks noChangeAspect="1"/>
          </p:cNvPicPr>
          <p:nvPr/>
        </p:nvPicPr>
        <p:blipFill>
          <a:blip r:embed="rId2"/>
          <a:stretch>
            <a:fillRect/>
          </a:stretch>
        </p:blipFill>
        <p:spPr>
          <a:xfrm>
            <a:off x="2775321" y="2040411"/>
            <a:ext cx="6641357" cy="4817589"/>
          </a:xfrm>
          <a:prstGeom prst="rect">
            <a:avLst/>
          </a:prstGeom>
        </p:spPr>
      </p:pic>
    </p:spTree>
    <p:extLst>
      <p:ext uri="{BB962C8B-B14F-4D97-AF65-F5344CB8AC3E}">
        <p14:creationId xmlns:p14="http://schemas.microsoft.com/office/powerpoint/2010/main" val="741600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881149"/>
          </a:xfrm>
        </p:spPr>
        <p:txBody>
          <a:bodyPr>
            <a:normAutofit/>
          </a:bodyPr>
          <a:lstStyle/>
          <a:p>
            <a:r>
              <a:rPr lang="fr-FR" sz="3600" b="1" dirty="0" smtClean="0"/>
              <a:t>Bilan des semaines de redémarrage</a:t>
            </a:r>
            <a:endParaRPr lang="fr-FR" sz="3600" b="1" dirty="0"/>
          </a:p>
        </p:txBody>
      </p:sp>
      <p:sp>
        <p:nvSpPr>
          <p:cNvPr id="3" name="Espace réservé du contenu 2"/>
          <p:cNvSpPr>
            <a:spLocks noGrp="1"/>
          </p:cNvSpPr>
          <p:nvPr>
            <p:ph idx="1"/>
          </p:nvPr>
        </p:nvSpPr>
        <p:spPr>
          <a:xfrm>
            <a:off x="0" y="725506"/>
            <a:ext cx="12192000" cy="5976851"/>
          </a:xfrm>
        </p:spPr>
        <p:txBody>
          <a:bodyPr/>
          <a:lstStyle/>
          <a:p>
            <a:r>
              <a:rPr lang="fr-FR" dirty="0" smtClean="0"/>
              <a:t>Jeudi 12 janvier : Anneau, Résistivité = 3,53 M</a:t>
            </a:r>
            <a:r>
              <a:rPr lang="el-GR" dirty="0" smtClean="0"/>
              <a:t>Ω</a:t>
            </a:r>
            <a:r>
              <a:rPr lang="fr-FR" dirty="0" smtClean="0"/>
              <a:t>. réglages </a:t>
            </a:r>
            <a:r>
              <a:rPr lang="fr-FR" dirty="0" err="1" smtClean="0"/>
              <a:t>linac</a:t>
            </a:r>
            <a:r>
              <a:rPr lang="fr-FR" dirty="0" smtClean="0"/>
              <a:t> : phase charge max = autour de 222 – 223°. Phase section = 118°. </a:t>
            </a:r>
            <a:r>
              <a:rPr lang="fr-FR" dirty="0"/>
              <a:t>Faisceau bien centre sur TL/DG/SST.02 mais bouge </a:t>
            </a:r>
            <a:r>
              <a:rPr lang="fr-FR" dirty="0" smtClean="0"/>
              <a:t>beaucoup. </a:t>
            </a:r>
            <a:r>
              <a:rPr lang="fr-FR" dirty="0"/>
              <a:t>TL/DG/SST.03: Le faisceau bouge de 0.2 tache focale</a:t>
            </a:r>
            <a:r>
              <a:rPr lang="fr-FR" dirty="0" smtClean="0"/>
              <a:t>.</a:t>
            </a:r>
          </a:p>
          <a:p>
            <a:r>
              <a:rPr lang="fr-FR" dirty="0" smtClean="0"/>
              <a:t>Vendredi 13 janvier : Mesures radioprotection. Réglages </a:t>
            </a:r>
            <a:r>
              <a:rPr lang="fr-FR" dirty="0" err="1" smtClean="0"/>
              <a:t>linac</a:t>
            </a:r>
            <a:r>
              <a:rPr lang="fr-FR" dirty="0" smtClean="0"/>
              <a:t> : phase charge max = autour de 219°.</a:t>
            </a:r>
          </a:p>
          <a:p>
            <a:endParaRPr lang="fr-FR" dirty="0" smtClean="0"/>
          </a:p>
          <a:p>
            <a:endParaRPr lang="fr-FR" dirty="0" smtClean="0"/>
          </a:p>
          <a:p>
            <a:endParaRPr lang="fr-FR" dirty="0" smtClean="0"/>
          </a:p>
        </p:txBody>
      </p:sp>
    </p:spTree>
    <p:extLst>
      <p:ext uri="{BB962C8B-B14F-4D97-AF65-F5344CB8AC3E}">
        <p14:creationId xmlns:p14="http://schemas.microsoft.com/office/powerpoint/2010/main" val="1569316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normAutofit/>
          </a:bodyPr>
          <a:lstStyle/>
          <a:p>
            <a:r>
              <a:rPr lang="fr-FR" sz="2800" dirty="0" smtClean="0"/>
              <a:t>Template proposé pour noter valeurs </a:t>
            </a:r>
            <a:r>
              <a:rPr lang="fr-FR" sz="2800" dirty="0" err="1" smtClean="0"/>
              <a:t>linac</a:t>
            </a:r>
            <a:r>
              <a:rPr lang="fr-FR" sz="2800" dirty="0" smtClean="0"/>
              <a:t> à chaque faisceau. Peut être déjà fait </a:t>
            </a:r>
            <a:r>
              <a:rPr lang="fr-FR" sz="2800" dirty="0" err="1" smtClean="0"/>
              <a:t>quelquepart</a:t>
            </a:r>
            <a:r>
              <a:rPr lang="fr-FR" sz="2800" dirty="0" smtClean="0"/>
              <a:t> ? A compléter.</a:t>
            </a:r>
            <a:endParaRPr lang="fr-FR" sz="2800" dirty="0"/>
          </a:p>
        </p:txBody>
      </p:sp>
      <p:sp>
        <p:nvSpPr>
          <p:cNvPr id="3" name="Espace réservé du contenu 2"/>
          <p:cNvSpPr>
            <a:spLocks noGrp="1"/>
          </p:cNvSpPr>
          <p:nvPr>
            <p:ph idx="1"/>
          </p:nvPr>
        </p:nvSpPr>
        <p:spPr>
          <a:xfrm>
            <a:off x="0" y="1185544"/>
            <a:ext cx="12192000" cy="5672455"/>
          </a:xfrm>
        </p:spPr>
        <p:txBody>
          <a:bodyPr>
            <a:normAutofit/>
          </a:bodyPr>
          <a:lstStyle/>
          <a:p>
            <a:r>
              <a:rPr lang="fr-FR" sz="2000" dirty="0" smtClean="0"/>
              <a:t>Résistivité eau</a:t>
            </a:r>
          </a:p>
          <a:p>
            <a:r>
              <a:rPr lang="fr-FR" sz="2000" dirty="0" smtClean="0"/>
              <a:t>Pression air comprimé</a:t>
            </a:r>
          </a:p>
          <a:p>
            <a:r>
              <a:rPr lang="fr-FR" sz="2000" dirty="0" smtClean="0"/>
              <a:t>Pic, </a:t>
            </a:r>
            <a:r>
              <a:rPr lang="fr-FR" sz="2000" dirty="0" err="1" smtClean="0"/>
              <a:t>Prc</a:t>
            </a:r>
            <a:r>
              <a:rPr lang="fr-FR" sz="2000" dirty="0" smtClean="0"/>
              <a:t>, Pis, </a:t>
            </a:r>
            <a:r>
              <a:rPr lang="fr-FR" sz="2000" dirty="0" err="1" smtClean="0"/>
              <a:t>Prs</a:t>
            </a:r>
            <a:endParaRPr lang="fr-FR" sz="2000" dirty="0" smtClean="0"/>
          </a:p>
          <a:p>
            <a:r>
              <a:rPr lang="fr-FR" sz="2000" dirty="0" smtClean="0"/>
              <a:t>Position laser : valeur du feedback</a:t>
            </a:r>
          </a:p>
          <a:p>
            <a:r>
              <a:rPr lang="fr-FR" sz="2000" dirty="0" smtClean="0"/>
              <a:t>Ouverture iris</a:t>
            </a:r>
          </a:p>
          <a:p>
            <a:r>
              <a:rPr lang="fr-FR" sz="2000" dirty="0" smtClean="0"/>
              <a:t>Valeur de phase </a:t>
            </a:r>
            <a:r>
              <a:rPr lang="fr-FR" sz="2000" dirty="0" smtClean="0"/>
              <a:t>focalisation maximum</a:t>
            </a:r>
            <a:endParaRPr lang="fr-FR" sz="2000" dirty="0" smtClean="0"/>
          </a:p>
          <a:p>
            <a:r>
              <a:rPr lang="fr-FR" sz="2000" dirty="0" smtClean="0"/>
              <a:t>Valeur atténuation canon</a:t>
            </a:r>
          </a:p>
          <a:p>
            <a:r>
              <a:rPr lang="fr-FR" sz="2000" dirty="0" smtClean="0"/>
              <a:t>Valeur atténuation section</a:t>
            </a:r>
          </a:p>
          <a:p>
            <a:r>
              <a:rPr lang="fr-FR" sz="2000" dirty="0" smtClean="0"/>
              <a:t>Phase section</a:t>
            </a:r>
          </a:p>
          <a:p>
            <a:r>
              <a:rPr lang="fr-FR" sz="2000" dirty="0" smtClean="0"/>
              <a:t>Energie faisceau après section</a:t>
            </a:r>
            <a:endParaRPr lang="fr-FR" sz="2000" dirty="0"/>
          </a:p>
        </p:txBody>
      </p:sp>
    </p:spTree>
    <p:extLst>
      <p:ext uri="{BB962C8B-B14F-4D97-AF65-F5344CB8AC3E}">
        <p14:creationId xmlns:p14="http://schemas.microsoft.com/office/powerpoint/2010/main" val="3664890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Arrêt technique : mesures en cours</a:t>
            </a:r>
            <a:endParaRPr lang="fr-FR" dirty="0"/>
          </a:p>
        </p:txBody>
      </p:sp>
      <p:sp>
        <p:nvSpPr>
          <p:cNvPr id="3" name="Espace réservé du contenu 2"/>
          <p:cNvSpPr>
            <a:spLocks noGrp="1"/>
          </p:cNvSpPr>
          <p:nvPr>
            <p:ph idx="1"/>
          </p:nvPr>
        </p:nvSpPr>
        <p:spPr/>
        <p:txBody>
          <a:bodyPr/>
          <a:lstStyle/>
          <a:p>
            <a:r>
              <a:rPr lang="fr-FR" dirty="0" smtClean="0"/>
              <a:t>Phase laser/RF : </a:t>
            </a:r>
            <a:r>
              <a:rPr lang="fr-FR" dirty="0" err="1" smtClean="0"/>
              <a:t>synchrolock</a:t>
            </a:r>
            <a:r>
              <a:rPr lang="fr-FR" dirty="0" smtClean="0"/>
              <a:t>, problème observé (VC)</a:t>
            </a:r>
          </a:p>
          <a:p>
            <a:r>
              <a:rPr lang="fr-FR" dirty="0" smtClean="0"/>
              <a:t>Intervention sur alim DPTL (JNC)</a:t>
            </a:r>
          </a:p>
          <a:p>
            <a:r>
              <a:rPr lang="fr-FR" dirty="0" smtClean="0"/>
              <a:t>Tests huile modulateur (JNC)</a:t>
            </a:r>
          </a:p>
          <a:p>
            <a:r>
              <a:rPr lang="fr-FR" dirty="0" smtClean="0"/>
              <a:t>Intervention canon</a:t>
            </a:r>
          </a:p>
          <a:p>
            <a:r>
              <a:rPr lang="fr-FR" dirty="0" smtClean="0"/>
              <a:t>MPS (NE)</a:t>
            </a:r>
          </a:p>
          <a:p>
            <a:r>
              <a:rPr lang="fr-FR" dirty="0" smtClean="0"/>
              <a:t>Interventions écrans (ND)</a:t>
            </a:r>
          </a:p>
          <a:p>
            <a:r>
              <a:rPr lang="fr-FR" dirty="0" smtClean="0"/>
              <a:t>Semaine prochaine : Intervention mécanique sur le canon et conditionnement klystron sur charge.</a:t>
            </a:r>
          </a:p>
        </p:txBody>
      </p:sp>
    </p:spTree>
    <p:extLst>
      <p:ext uri="{BB962C8B-B14F-4D97-AF65-F5344CB8AC3E}">
        <p14:creationId xmlns:p14="http://schemas.microsoft.com/office/powerpoint/2010/main" val="1669146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Mesures précédentes (courant obscurité, RF, etc..)</a:t>
            </a:r>
            <a:endParaRPr lang="fr-FR" dirty="0"/>
          </a:p>
        </p:txBody>
      </p:sp>
    </p:spTree>
    <p:extLst>
      <p:ext uri="{BB962C8B-B14F-4D97-AF65-F5344CB8AC3E}">
        <p14:creationId xmlns:p14="http://schemas.microsoft.com/office/powerpoint/2010/main" val="2672254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976462477"/>
              </p:ext>
            </p:extLst>
          </p:nvPr>
        </p:nvGraphicFramePr>
        <p:xfrm>
          <a:off x="1188902" y="180299"/>
          <a:ext cx="9107512" cy="2155869"/>
        </p:xfrm>
        <a:graphic>
          <a:graphicData uri="http://schemas.openxmlformats.org/drawingml/2006/table">
            <a:tbl>
              <a:tblPr>
                <a:tableStyleId>{5C22544A-7EE6-4342-B048-85BDC9FD1C3A}</a:tableStyleId>
              </a:tblPr>
              <a:tblGrid>
                <a:gridCol w="845308"/>
                <a:gridCol w="845308"/>
                <a:gridCol w="845308"/>
                <a:gridCol w="954380"/>
                <a:gridCol w="1036184"/>
                <a:gridCol w="845308"/>
                <a:gridCol w="1063452"/>
                <a:gridCol w="845308"/>
                <a:gridCol w="845308"/>
                <a:gridCol w="981648"/>
              </a:tblGrid>
              <a:tr h="239541">
                <a:tc>
                  <a:txBody>
                    <a:bodyPr/>
                    <a:lstStyle/>
                    <a:p>
                      <a:pPr algn="l" fontAlgn="b"/>
                      <a:r>
                        <a:rPr lang="fr-FR" sz="1100" u="none" strike="noStrike" dirty="0">
                          <a:effectLst/>
                        </a:rPr>
                        <a:t>HT</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Pic (mV)</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Pis (mV)</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signal CO (nVs)</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sdev signal (pVs)</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offset (nVs)</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sedv offset (pVs)</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Delta</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Qco (nC)</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r-FR" sz="1100" u="none" strike="noStrike">
                          <a:effectLst/>
                        </a:rPr>
                        <a:t>sedv signal (pC)</a:t>
                      </a:r>
                      <a:endParaRPr lang="fr-FR" sz="1100" b="0" i="0" u="none" strike="noStrike">
                        <a:solidFill>
                          <a:srgbClr val="000000"/>
                        </a:solidFill>
                        <a:effectLst/>
                        <a:latin typeface="Calibri" panose="020F0502020204030204" pitchFamily="34" charset="0"/>
                      </a:endParaRPr>
                    </a:p>
                  </a:txBody>
                  <a:tcPr marL="7620" marR="7620" marT="7620" marB="0" anchor="b"/>
                </a:tc>
              </a:tr>
              <a:tr h="239541">
                <a:tc>
                  <a:txBody>
                    <a:bodyPr/>
                    <a:lstStyle/>
                    <a:p>
                      <a:pPr algn="r" fontAlgn="b"/>
                      <a:r>
                        <a:rPr lang="fr-FR" sz="1100" u="none" strike="noStrike">
                          <a:effectLst/>
                        </a:rPr>
                        <a:t>1020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168</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95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-16,01</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310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-12,7</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310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-3,31</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-0,662</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6,2</a:t>
                      </a:r>
                      <a:endParaRPr lang="fr-FR" sz="1100" b="0" i="0" u="none" strike="noStrike">
                        <a:solidFill>
                          <a:srgbClr val="000000"/>
                        </a:solidFill>
                        <a:effectLst/>
                        <a:latin typeface="Calibri" panose="020F0502020204030204" pitchFamily="34" charset="0"/>
                      </a:endParaRPr>
                    </a:p>
                  </a:txBody>
                  <a:tcPr marL="7620" marR="7620" marT="7620" marB="0" anchor="b"/>
                </a:tc>
              </a:tr>
              <a:tr h="239541">
                <a:tc>
                  <a:txBody>
                    <a:bodyPr/>
                    <a:lstStyle/>
                    <a:p>
                      <a:pPr algn="r" fontAlgn="b"/>
                      <a:r>
                        <a:rPr lang="fr-FR" sz="1100" u="none" strike="noStrike">
                          <a:effectLst/>
                        </a:rPr>
                        <a:t>1030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174,3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100,4</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-17,3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280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-12,7</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270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-4,6</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-0,92</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5,4</a:t>
                      </a:r>
                      <a:endParaRPr lang="fr-FR" sz="1100" b="0" i="0" u="none" strike="noStrike">
                        <a:solidFill>
                          <a:srgbClr val="000000"/>
                        </a:solidFill>
                        <a:effectLst/>
                        <a:latin typeface="Calibri" panose="020F0502020204030204" pitchFamily="34" charset="0"/>
                      </a:endParaRPr>
                    </a:p>
                  </a:txBody>
                  <a:tcPr marL="7620" marR="7620" marT="7620" marB="0" anchor="b"/>
                </a:tc>
              </a:tr>
              <a:tr h="239541">
                <a:tc>
                  <a:txBody>
                    <a:bodyPr/>
                    <a:lstStyle/>
                    <a:p>
                      <a:pPr algn="r" fontAlgn="b"/>
                      <a:r>
                        <a:rPr lang="fr-FR" sz="1100" u="none" strike="noStrike">
                          <a:effectLst/>
                        </a:rPr>
                        <a:t>1040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182,1</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104,7</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-19</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260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-12,7</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240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-6,3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-1,26</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4,8</a:t>
                      </a:r>
                      <a:endParaRPr lang="fr-FR" sz="1100" b="0" i="0" u="none" strike="noStrike">
                        <a:solidFill>
                          <a:srgbClr val="000000"/>
                        </a:solidFill>
                        <a:effectLst/>
                        <a:latin typeface="Calibri" panose="020F0502020204030204" pitchFamily="34" charset="0"/>
                      </a:endParaRPr>
                    </a:p>
                  </a:txBody>
                  <a:tcPr marL="7620" marR="7620" marT="7620" marB="0" anchor="b"/>
                </a:tc>
              </a:tr>
              <a:tr h="239541">
                <a:tc>
                  <a:txBody>
                    <a:bodyPr/>
                    <a:lstStyle/>
                    <a:p>
                      <a:pPr algn="r" fontAlgn="b"/>
                      <a:r>
                        <a:rPr lang="fr-FR" sz="1100" u="none" strike="noStrike">
                          <a:effectLst/>
                        </a:rPr>
                        <a:t>1050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109</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190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-21,4</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312</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300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-8,4</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-1,68</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6</a:t>
                      </a:r>
                      <a:endParaRPr lang="fr-FR" sz="1100" b="0" i="0" u="none" strike="noStrike">
                        <a:solidFill>
                          <a:srgbClr val="000000"/>
                        </a:solidFill>
                        <a:effectLst/>
                        <a:latin typeface="Calibri" panose="020F0502020204030204" pitchFamily="34" charset="0"/>
                      </a:endParaRPr>
                    </a:p>
                  </a:txBody>
                  <a:tcPr marL="7620" marR="7620" marT="7620" marB="0" anchor="b"/>
                </a:tc>
              </a:tr>
              <a:tr h="239541">
                <a:tc>
                  <a:txBody>
                    <a:bodyPr/>
                    <a:lstStyle/>
                    <a:p>
                      <a:pPr algn="r" fontAlgn="b"/>
                      <a:r>
                        <a:rPr lang="fr-FR" sz="1100" u="none" strike="noStrike">
                          <a:effectLst/>
                        </a:rPr>
                        <a:t>1060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194,34</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114,06</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-23,7</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dirty="0">
                          <a:effectLst/>
                        </a:rPr>
                        <a:t>260</a:t>
                      </a:r>
                      <a:endParaRPr lang="fr-F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-12,8</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250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-10,9</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-2,18</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5</a:t>
                      </a:r>
                      <a:endParaRPr lang="fr-FR" sz="1100" b="0" i="0" u="none" strike="noStrike">
                        <a:solidFill>
                          <a:srgbClr val="000000"/>
                        </a:solidFill>
                        <a:effectLst/>
                        <a:latin typeface="Calibri" panose="020F0502020204030204" pitchFamily="34" charset="0"/>
                      </a:endParaRPr>
                    </a:p>
                  </a:txBody>
                  <a:tcPr marL="7620" marR="7620" marT="7620" marB="0" anchor="b"/>
                </a:tc>
              </a:tr>
              <a:tr h="239541">
                <a:tc>
                  <a:txBody>
                    <a:bodyPr/>
                    <a:lstStyle/>
                    <a:p>
                      <a:pPr algn="r" fontAlgn="b"/>
                      <a:r>
                        <a:rPr lang="fr-FR" sz="1100" u="none" strike="noStrike">
                          <a:effectLst/>
                        </a:rPr>
                        <a:t>1070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201,7</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117,6</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-27,5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300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273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-14,5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-2,9</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5,46</a:t>
                      </a:r>
                      <a:endParaRPr lang="fr-FR" sz="1100" b="0" i="0" u="none" strike="noStrike">
                        <a:solidFill>
                          <a:srgbClr val="000000"/>
                        </a:solidFill>
                        <a:effectLst/>
                        <a:latin typeface="Calibri" panose="020F0502020204030204" pitchFamily="34" charset="0"/>
                      </a:endParaRPr>
                    </a:p>
                  </a:txBody>
                  <a:tcPr marL="7620" marR="7620" marT="7620" marB="0" anchor="b"/>
                </a:tc>
              </a:tr>
              <a:tr h="239541">
                <a:tc>
                  <a:txBody>
                    <a:bodyPr/>
                    <a:lstStyle/>
                    <a:p>
                      <a:pPr algn="r" fontAlgn="b"/>
                      <a:r>
                        <a:rPr lang="fr-FR" sz="1100" u="none" strike="noStrike">
                          <a:effectLst/>
                        </a:rPr>
                        <a:t>1080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208</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121,3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-31,3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450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-12,7</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400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-18,6</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-3,72</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8</a:t>
                      </a:r>
                      <a:endParaRPr lang="fr-FR" sz="1100" b="0" i="0" u="none" strike="noStrike">
                        <a:solidFill>
                          <a:srgbClr val="000000"/>
                        </a:solidFill>
                        <a:effectLst/>
                        <a:latin typeface="Calibri" panose="020F0502020204030204" pitchFamily="34" charset="0"/>
                      </a:endParaRPr>
                    </a:p>
                  </a:txBody>
                  <a:tcPr marL="7620" marR="7620" marT="7620" marB="0" anchor="b"/>
                </a:tc>
              </a:tr>
              <a:tr h="239541">
                <a:tc>
                  <a:txBody>
                    <a:bodyPr/>
                    <a:lstStyle/>
                    <a:p>
                      <a:pPr algn="r" fontAlgn="b"/>
                      <a:r>
                        <a:rPr lang="fr-FR" sz="1100" u="none" strike="noStrike">
                          <a:effectLst/>
                        </a:rPr>
                        <a:t>1090</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215,8</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126,5</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-36</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313</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-12,6</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292</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-23,4</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a:effectLst/>
                        </a:rPr>
                        <a:t>-4,68</a:t>
                      </a:r>
                      <a:endParaRPr lang="fr-F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r-FR" sz="1100" u="none" strike="noStrike" dirty="0">
                          <a:effectLst/>
                        </a:rPr>
                        <a:t>5,84</a:t>
                      </a:r>
                      <a:endParaRPr lang="fr-FR" sz="11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9" y="2451016"/>
            <a:ext cx="5292437" cy="3175462"/>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728" y="2451016"/>
            <a:ext cx="5167745" cy="3100647"/>
          </a:xfrm>
          <a:prstGeom prst="rect">
            <a:avLst/>
          </a:prstGeom>
        </p:spPr>
      </p:pic>
      <p:sp>
        <p:nvSpPr>
          <p:cNvPr id="2" name="Rectangle 1"/>
          <p:cNvSpPr/>
          <p:nvPr/>
        </p:nvSpPr>
        <p:spPr>
          <a:xfrm>
            <a:off x="2850309" y="5909713"/>
            <a:ext cx="5839291" cy="646331"/>
          </a:xfrm>
          <a:prstGeom prst="rect">
            <a:avLst/>
          </a:prstGeom>
        </p:spPr>
        <p:txBody>
          <a:bodyPr wrap="none">
            <a:spAutoFit/>
          </a:bodyPr>
          <a:lstStyle/>
          <a:p>
            <a:r>
              <a:rPr lang="fr-FR" dirty="0"/>
              <a:t>Pas de mesure du gradient associé : manque la valeur de </a:t>
            </a:r>
            <a:r>
              <a:rPr lang="fr-FR" dirty="0" err="1" smtClean="0"/>
              <a:t>Prc</a:t>
            </a:r>
            <a:endParaRPr lang="fr-FR" dirty="0" smtClean="0"/>
          </a:p>
          <a:p>
            <a:r>
              <a:rPr lang="fr-FR" dirty="0" smtClean="0"/>
              <a:t>Courant d’obscurité max obtenu = 4,6 </a:t>
            </a:r>
            <a:r>
              <a:rPr lang="fr-FR" dirty="0" err="1" smtClean="0"/>
              <a:t>nC</a:t>
            </a:r>
            <a:r>
              <a:rPr lang="fr-FR" dirty="0" smtClean="0"/>
              <a:t> (très élevé)</a:t>
            </a:r>
            <a:endParaRPr lang="fr-FR" dirty="0"/>
          </a:p>
        </p:txBody>
      </p:sp>
    </p:spTree>
    <p:extLst>
      <p:ext uri="{BB962C8B-B14F-4D97-AF65-F5344CB8AC3E}">
        <p14:creationId xmlns:p14="http://schemas.microsoft.com/office/powerpoint/2010/main" val="275472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TotalTime>
  <Words>1461</Words>
  <Application>Microsoft Office PowerPoint</Application>
  <PresentationFormat>Grand écran</PresentationFormat>
  <Paragraphs>214</Paragraphs>
  <Slides>25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Calibri</vt:lpstr>
      <vt:lpstr>Calibri Light</vt:lpstr>
      <vt:lpstr>Thème Office</vt:lpstr>
      <vt:lpstr>Bilan Commissioning Linac  ThomX</vt:lpstr>
      <vt:lpstr>Bilan des semaines de redémarrage</vt:lpstr>
      <vt:lpstr>Bilan des semaines de redémarrage</vt:lpstr>
      <vt:lpstr>Bilan des semaines de redémarrage</vt:lpstr>
      <vt:lpstr>Bilan des semaines de redémarrage</vt:lpstr>
      <vt:lpstr>Template proposé pour noter valeurs linac à chaque faisceau. Peut être déjà fait quelquepart ? A compléter.</vt:lpstr>
      <vt:lpstr>Arrêt technique : mesures en cours</vt:lpstr>
      <vt:lpstr>Mesures précédentes (courant obscurité, RF, etc..)</vt:lpstr>
      <vt:lpstr>Présentation PowerPoint</vt:lpstr>
      <vt:lpstr>Conditionnement nouveau klystron (MO)</vt:lpstr>
      <vt:lpstr>Analyse des sauts en énergie </vt:lpstr>
      <vt:lpstr>Sautes observées sur TL/SST2, premières analyses (KD)</vt:lpstr>
      <vt:lpstr>Hypothèse sur origine des sautes : email de Kévin (19/12/23)</vt:lpstr>
      <vt:lpstr>Back up Mesures Vincent faite en octobre et Kévin sur les BPMs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cnrs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Résumé Linac</dc:title>
  <dc:creator>Sophie Cavalier</dc:creator>
  <cp:lastModifiedBy>Sophie Cavalier</cp:lastModifiedBy>
  <cp:revision>200</cp:revision>
  <dcterms:created xsi:type="dcterms:W3CDTF">2023-01-16T13:27:18Z</dcterms:created>
  <dcterms:modified xsi:type="dcterms:W3CDTF">2023-01-20T11:13:47Z</dcterms:modified>
</cp:coreProperties>
</file>