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60" r:id="rId2"/>
    <p:sldId id="382" r:id="rId3"/>
    <p:sldId id="383" r:id="rId4"/>
    <p:sldId id="372" r:id="rId5"/>
    <p:sldId id="388" r:id="rId6"/>
    <p:sldId id="392" r:id="rId7"/>
    <p:sldId id="385" r:id="rId8"/>
    <p:sldId id="413" r:id="rId9"/>
    <p:sldId id="386" r:id="rId10"/>
    <p:sldId id="393" r:id="rId11"/>
    <p:sldId id="384" r:id="rId12"/>
    <p:sldId id="390" r:id="rId13"/>
    <p:sldId id="283" r:id="rId14"/>
    <p:sldId id="296" r:id="rId15"/>
    <p:sldId id="281" r:id="rId16"/>
    <p:sldId id="397" r:id="rId17"/>
    <p:sldId id="417" r:id="rId18"/>
    <p:sldId id="431" r:id="rId19"/>
    <p:sldId id="398" r:id="rId20"/>
    <p:sldId id="399" r:id="rId21"/>
    <p:sldId id="400" r:id="rId22"/>
    <p:sldId id="430" r:id="rId23"/>
    <p:sldId id="424" r:id="rId24"/>
    <p:sldId id="428" r:id="rId25"/>
    <p:sldId id="405" r:id="rId26"/>
    <p:sldId id="416" r:id="rId27"/>
    <p:sldId id="429" r:id="rId28"/>
    <p:sldId id="404" r:id="rId29"/>
    <p:sldId id="406" r:id="rId30"/>
    <p:sldId id="427" r:id="rId31"/>
    <p:sldId id="409" r:id="rId32"/>
    <p:sldId id="423" r:id="rId33"/>
    <p:sldId id="407" r:id="rId34"/>
    <p:sldId id="256" r:id="rId35"/>
    <p:sldId id="257" r:id="rId36"/>
    <p:sldId id="258" r:id="rId37"/>
    <p:sldId id="259" r:id="rId38"/>
    <p:sldId id="410" r:id="rId39"/>
    <p:sldId id="391" r:id="rId40"/>
    <p:sldId id="408" r:id="rId41"/>
    <p:sldId id="434" r:id="rId42"/>
    <p:sldId id="300" r:id="rId43"/>
    <p:sldId id="414" r:id="rId44"/>
    <p:sldId id="415" r:id="rId45"/>
    <p:sldId id="418" r:id="rId46"/>
    <p:sldId id="419" r:id="rId47"/>
    <p:sldId id="420" r:id="rId48"/>
    <p:sldId id="421" r:id="rId49"/>
    <p:sldId id="422" r:id="rId50"/>
    <p:sldId id="437" r:id="rId51"/>
    <p:sldId id="270" r:id="rId52"/>
    <p:sldId id="271" r:id="rId53"/>
    <p:sldId id="359" r:id="rId54"/>
    <p:sldId id="272" r:id="rId55"/>
    <p:sldId id="396" r:id="rId56"/>
    <p:sldId id="282" r:id="rId57"/>
    <p:sldId id="401" r:id="rId58"/>
    <p:sldId id="402" r:id="rId59"/>
    <p:sldId id="403" r:id="rId60"/>
    <p:sldId id="432" r:id="rId61"/>
    <p:sldId id="433" r:id="rId62"/>
    <p:sldId id="412" r:id="rId63"/>
    <p:sldId id="436" r:id="rId64"/>
    <p:sldId id="435" r:id="rId65"/>
    <p:sldId id="425" r:id="rId66"/>
    <p:sldId id="261" r:id="rId67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72"/>
    <p:restoredTop sz="95940"/>
  </p:normalViewPr>
  <p:slideViewPr>
    <p:cSldViewPr snapToGrid="0">
      <p:cViewPr>
        <p:scale>
          <a:sx n="110" d="100"/>
          <a:sy n="110" d="100"/>
        </p:scale>
        <p:origin x="59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90AA-BBBB-9848-B335-493029AB3946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724B1-B590-6B4E-9217-B26B5DF1DB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824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that we use RCDS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AACE3-ECA8-A241-B18F-DFA72212E22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0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AB80-41B0-A1E2-78AA-104B0C0CF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92107-A534-F5E9-7DCE-E256DF884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AF161-29B9-C504-D9A6-53C29CB6D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31C8-9AB8-F542-9BFD-6D06D340D5B7}" type="datetime1">
              <a:rPr lang="fr-FR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F5565-FEF1-6AE1-4369-D86DA4C85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1AB3A-6AA0-C9E1-629F-04B9087F4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29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3CE96-56F5-2A95-92FB-0DEEB3D1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B499B-BB9C-EA6C-5DAF-847AE4F3C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1873C-3812-F19E-D138-298270299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235F5-CDCE-864E-B2FA-F842AE82F58F}" type="datetime1">
              <a:rPr lang="fr-FR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3FC6A-D4C6-2F2F-B023-1900413F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E230F-8B10-DDBF-10B7-7261769F5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24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749CA1-A7C3-260E-837F-F68524CC0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51085-894E-8743-A3F5-8BC8AF259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9EF80-A5A2-5EEA-2447-D5EEDBB5B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7877-520A-894B-BD77-22A27DE289EC}" type="datetime1">
              <a:rPr lang="fr-FR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13DEE-7574-CF03-8E09-B74AC9496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B3324-6DF2-91DD-41B6-2AE38169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4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2BD66-FBA1-E14B-7013-CF2FC311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0C420-2FDB-1485-657D-73AFFE023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942EC-1210-148A-8322-1A8A33A6C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F11F3-9993-3244-8E5B-71F7C6F0F453}" type="datetime1">
              <a:rPr lang="fr-FR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A837-9715-2116-243F-150960B66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E1F7B-7EB2-DD2A-7274-CADEF5AE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61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12BA1-3F5E-4BD5-3D5D-408268D13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00A47-9A87-F131-6F23-610B44B71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4A37B-3B89-72CD-1572-B7E46B2ED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6FEE-4A78-F84F-85E9-F325E4E773C6}" type="datetime1">
              <a:rPr lang="fr-FR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885E8-F15D-2CE2-CAD2-38CBEB4F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5A8AA-ECFB-1232-0776-A3B571AB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48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1D6CE-790D-2226-467A-368F4E700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C8B9E-D835-EF15-A563-A62F37F90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4D349-CF71-228C-BB2B-0A775B361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0641D-8211-D792-7BA7-B12805312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52D2-8DFA-2744-971D-3B5AE7D9F970}" type="datetime1">
              <a:rPr lang="fr-FR" smtClean="0"/>
              <a:t>20/01/2023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8A7F8-EBA0-611F-9B66-7FC8BA95B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EB5B1-351A-325F-545D-EE879378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71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4835-2001-9D54-AECE-A46A5EF6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95744-4F4C-C8E4-5D94-00A086999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2CB4A-301C-7CAC-DCF2-DBAD28EE2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82EAA7-12FD-B869-AB79-EA0C600869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ED13B-8F1C-8948-74EF-58A58D3739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46E1D2-4560-9C73-B9A7-B616CC92B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0935-B8B6-1742-9C6A-54EC410EAA56}" type="datetime1">
              <a:rPr lang="fr-FR" smtClean="0"/>
              <a:t>20/01/2023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12739F-B869-6CCC-B9C4-3EF01734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E1E3B8-4414-588E-A847-8829D192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996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ADF2B-9FD2-2094-2057-45596C0F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F0B85-0AE5-7176-9FC4-58229BAF9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88340-1507-DB42-9B9E-E031B4C94117}" type="datetime1">
              <a:rPr lang="fr-FR" smtClean="0"/>
              <a:t>20/01/2023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8EDBD-F52F-49DB-CEE7-A8BAA8D1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312A0-78B7-026F-3650-C9445FC70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59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48CB1F-1FC6-3FF6-F6F5-5B24C9115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CED0E-693B-9847-B1B9-2D53B796880A}" type="datetime1">
              <a:rPr lang="fr-FR" smtClean="0"/>
              <a:t>20/01/2023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AD66B-A11B-A38C-9D02-3AD68BD45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50A5B-8632-194F-9C01-C21C4083A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580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5C2C-FB92-CA46-F275-E163F89FD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DECFD-8335-2485-A5A7-9F173FE2A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1869B-4B55-3A57-17B5-7138E2B7A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97E5D-D05C-3848-C768-FF01AEF8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B161D-7720-DF4E-BEE4-8A32661AB196}" type="datetime1">
              <a:rPr lang="fr-FR" smtClean="0"/>
              <a:t>20/01/2023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2AA7E-FDF2-3760-3A25-B70A9B341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0A668-37A2-9EB8-8A3B-73F95D3C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61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5ACB9-3DA0-AB48-D675-41D632B5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83A15E-7702-591F-88D0-C8E8A047DA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17141-ED3A-75AF-17EC-936233A76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88E8F-E7BD-D324-35CB-B53409023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427-4598-E546-9B2E-1A0FF2817DCE}" type="datetime1">
              <a:rPr lang="fr-FR" smtClean="0"/>
              <a:t>20/01/2023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D43D5-9866-56EE-DB77-4A1616748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60989-FF31-FB2F-3613-7B23B6599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18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D26755-1204-2219-2686-F0A0EE2B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A5CF3-FDAE-4C64-C03D-5AE884CBC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AA8F1-0C4A-7B78-DAB9-0B9B70A91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562E6-B810-E640-BCE1-40F979434254}" type="datetime1">
              <a:rPr lang="fr-FR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88A53-B97A-613B-FFA6-C726FDDC7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46356-C1A8-DA22-42B9-4D6A46725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A8AC9-F62D-F940-A53E-CF74364AD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88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46E5-6DA2-9073-E2B1-F530DDC20D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ThomX</a:t>
            </a:r>
            <a:r>
              <a:rPr lang="en-GB" dirty="0"/>
              <a:t> Ring commissioning</a:t>
            </a:r>
            <a:br>
              <a:rPr lang="en-GB" dirty="0"/>
            </a:br>
            <a:r>
              <a:rPr lang="en-GB" dirty="0"/>
              <a:t>as for January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F7CA-C864-6380-F97E-E2FCF06657F7}"/>
              </a:ext>
            </a:extLst>
          </p:cNvPr>
          <p:cNvSpPr txBox="1"/>
          <p:nvPr/>
        </p:nvSpPr>
        <p:spPr>
          <a:xfrm>
            <a:off x="984174" y="4654895"/>
            <a:ext cx="104749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First turn obtained</a:t>
            </a:r>
          </a:p>
          <a:p>
            <a:r>
              <a:rPr lang="en-GB" dirty="0"/>
              <a:t>Storage without RF cavity obtained =&gt;~400 turns</a:t>
            </a:r>
          </a:p>
          <a:p>
            <a:r>
              <a:rPr lang="en-GB" dirty="0"/>
              <a:t>Storage with RF cavity low voltage ~20 kV obtained =&gt;  more than 100k turns (on scope 100 </a:t>
            </a:r>
            <a:r>
              <a:rPr lang="en-GB" dirty="0" err="1"/>
              <a:t>ms</a:t>
            </a:r>
            <a:r>
              <a:rPr lang="en-GB" dirty="0"/>
              <a:t> beam storage)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26A6A6-38E2-B25F-290C-2352C20FB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672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16150-EF27-F073-BFCD-D64DDA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64" y="132202"/>
            <a:ext cx="10515600" cy="1325563"/>
          </a:xfrm>
        </p:spPr>
        <p:txBody>
          <a:bodyPr/>
          <a:lstStyle/>
          <a:p>
            <a:r>
              <a:rPr lang="en-GB" dirty="0"/>
              <a:t>Summary (TL)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8CC63-AAB2-9F61-1649-85F7829BD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29" y="1457764"/>
            <a:ext cx="10515600" cy="4711541"/>
          </a:xfrm>
        </p:spPr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GB" dirty="0"/>
              <a:t>More time now should be spent on Injector to make it reliable and known.</a:t>
            </a:r>
            <a:br>
              <a:rPr lang="en-GB" dirty="0"/>
            </a:br>
            <a:r>
              <a:rPr lang="en-GB" dirty="0"/>
              <a:t> </a:t>
            </a:r>
          </a:p>
          <a:p>
            <a:r>
              <a:rPr lang="en" dirty="0"/>
              <a:t>- More stable beam in the TL</a:t>
            </a:r>
            <a:br>
              <a:rPr lang="en" dirty="0"/>
            </a:br>
            <a:br>
              <a:rPr lang="en" dirty="0"/>
            </a:br>
            <a:r>
              <a:rPr lang="en" dirty="0"/>
              <a:t>- More information on the optics used</a:t>
            </a:r>
            <a:br>
              <a:rPr lang="en" dirty="0"/>
            </a:br>
            <a:br>
              <a:rPr lang="en" dirty="0"/>
            </a:br>
            <a:r>
              <a:rPr lang="en" dirty="0"/>
              <a:t>- More documentation by the </a:t>
            </a:r>
            <a:r>
              <a:rPr lang="en" dirty="0" err="1"/>
              <a:t>linac</a:t>
            </a:r>
            <a:r>
              <a:rPr lang="en" dirty="0"/>
              <a:t> group on the lack of reproducibility from one day to the next in the </a:t>
            </a:r>
            <a:r>
              <a:rPr lang="en" dirty="0" err="1"/>
              <a:t>linac</a:t>
            </a:r>
            <a:r>
              <a:rPr lang="en" dirty="0"/>
              <a:t>/TL from their point of view</a:t>
            </a:r>
            <a:endParaRPr lang="en-GB" dirty="0"/>
          </a:p>
          <a:p>
            <a:endParaRPr lang="en-GB" dirty="0"/>
          </a:p>
          <a:p>
            <a:r>
              <a:rPr lang="en-GB" dirty="0"/>
              <a:t>More systematic measurements of energy/energy spread, orbit, dispersion, emittance, charge…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53010-6FBF-EF7B-4575-E1266BEDB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055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CD279A-04D2-2377-9A02-F54FA6A24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470834" cy="2387600"/>
          </a:xfrm>
        </p:spPr>
        <p:txBody>
          <a:bodyPr>
            <a:normAutofit/>
          </a:bodyPr>
          <a:lstStyle/>
          <a:p>
            <a:r>
              <a:rPr kumimoji="0" lang="en-GB" altLang="en-US" sz="6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B2: Establish circulating beam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E30DC2-925B-322C-698B-F1126BB9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340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879BAF-9FDB-1EEC-17A9-37C16750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64" y="132202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First Turns ~300 turns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(3 October 2022)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2F927-C8F0-6330-152A-8F4953179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358" y="2496350"/>
            <a:ext cx="5203867" cy="4224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103B3-3B6A-16D5-63B6-28DB7C3B6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53" y="1182029"/>
            <a:ext cx="6769805" cy="413710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02A621-F5D2-8F16-1B26-489FA0EBF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810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081BC9-B7C8-8AB6-B528-E5FB2E71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0" y="367989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BPM signal sum (7 October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A7BA7-CE70-1A2A-FB81-E8125F9EF18E}"/>
              </a:ext>
            </a:extLst>
          </p:cNvPr>
          <p:cNvSpPr txBox="1"/>
          <p:nvPr/>
        </p:nvSpPr>
        <p:spPr>
          <a:xfrm>
            <a:off x="276180" y="1274104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B2B231-147A-AD30-CE7B-D814E9A77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26" r="7262"/>
          <a:stretch/>
        </p:blipFill>
        <p:spPr>
          <a:xfrm>
            <a:off x="899531" y="1555362"/>
            <a:ext cx="10392938" cy="5302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489AE2-F01B-B836-67FC-91C09A8A8F2F}"/>
              </a:ext>
            </a:extLst>
          </p:cNvPr>
          <p:cNvSpPr txBox="1"/>
          <p:nvPr/>
        </p:nvSpPr>
        <p:spPr>
          <a:xfrm>
            <a:off x="255735" y="6405706"/>
            <a:ext cx="110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Trig 1:500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9A0A26-3EED-C71D-BB66-EAB744BA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72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E8B5ED-EFED-4ADC-C47B-2AEDB94E1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609" y="1471063"/>
            <a:ext cx="6525567" cy="50738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D92E0A1-22EC-509F-08AD-7251DDFC5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91" y="313048"/>
            <a:ext cx="10515600" cy="839207"/>
          </a:xfrm>
        </p:spPr>
        <p:txBody>
          <a:bodyPr>
            <a:normAutofit/>
          </a:bodyPr>
          <a:lstStyle/>
          <a:p>
            <a:r>
              <a:rPr lang="en-GB" dirty="0"/>
              <a:t>X-/Y- orbit turn-by-turn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03/10 vs. 07/10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7B26F3-2AB8-76EA-B328-DB0A450D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3242"/>
            <a:ext cx="6128220" cy="4890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C0B8B5-792B-3097-E1F2-576F08846467}"/>
              </a:ext>
            </a:extLst>
          </p:cNvPr>
          <p:cNvSpPr txBox="1"/>
          <p:nvPr/>
        </p:nvSpPr>
        <p:spPr>
          <a:xfrm>
            <a:off x="6846092" y="147106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07/10/2022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E12633-2B02-4B84-AFD2-329246042094}"/>
              </a:ext>
            </a:extLst>
          </p:cNvPr>
          <p:cNvSpPr txBox="1"/>
          <p:nvPr/>
        </p:nvSpPr>
        <p:spPr>
          <a:xfrm>
            <a:off x="1166404" y="147106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03/10/2022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424F6-5DE9-1C6C-9946-3C4E7233E6CD}"/>
              </a:ext>
            </a:extLst>
          </p:cNvPr>
          <p:cNvSpPr txBox="1"/>
          <p:nvPr/>
        </p:nvSpPr>
        <p:spPr>
          <a:xfrm>
            <a:off x="124215" y="6166132"/>
            <a:ext cx="2927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Data from one injection</a:t>
            </a:r>
          </a:p>
          <a:p>
            <a:r>
              <a:rPr lang="en-GB" b="1" dirty="0"/>
              <a:t>Turns: 16:end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426D37-1584-63E3-2F55-B28648F1B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607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46E5-6DA2-9073-E2B1-F530DDC20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5941" y="676315"/>
            <a:ext cx="9144000" cy="2387600"/>
          </a:xfrm>
        </p:spPr>
        <p:txBody>
          <a:bodyPr/>
          <a:lstStyle/>
          <a:p>
            <a:r>
              <a:rPr lang="en-GB" dirty="0"/>
              <a:t>RF cavity 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9E11-9D11-8CAD-952B-ED0AF9618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0594"/>
            <a:ext cx="9144000" cy="1655762"/>
          </a:xfrm>
        </p:spPr>
        <p:txBody>
          <a:bodyPr/>
          <a:lstStyle/>
          <a:p>
            <a:r>
              <a:rPr lang="en-GB" i="1" dirty="0"/>
              <a:t>December, 8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9F7CA-C864-6380-F97E-E2FCF06657F7}"/>
              </a:ext>
            </a:extLst>
          </p:cNvPr>
          <p:cNvSpPr txBox="1"/>
          <p:nvPr/>
        </p:nvSpPr>
        <p:spPr>
          <a:xfrm>
            <a:off x="330012" y="392787"/>
            <a:ext cx="11531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took one BPM electrode and mixed it signal with the 500 MHz signal from timing system (which is send to the RF cavity)</a:t>
            </a:r>
          </a:p>
          <a:p>
            <a:r>
              <a:rPr lang="en-GB" dirty="0"/>
              <a:t>Due to this, we could observe with the o-scope a proper RF frequency of the cavity matched with the revolution frequency of the e- in the ring</a:t>
            </a:r>
          </a:p>
          <a:p>
            <a:r>
              <a:rPr lang="en-GB" dirty="0"/>
              <a:t>Now, we use the spare electrode in order not to disturb the measurements of the ring orbit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DBEAC1-E838-1F5F-30C1-F3A27C5E2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635" y="3856356"/>
            <a:ext cx="7772400" cy="246200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91A78-D563-3957-90C8-3DF2E42D6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258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879BAF-9FDB-1EEC-17A9-37C16750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64" y="13220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Storage with RF cavity &gt; 200k turns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(8 Dec. 2022)</a:t>
            </a:r>
            <a:br>
              <a:rPr lang="en-GB" sz="44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ED01B2-080E-4701-2B25-105C503D2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5" r="7943"/>
          <a:stretch/>
        </p:blipFill>
        <p:spPr>
          <a:xfrm>
            <a:off x="7805091" y="3140208"/>
            <a:ext cx="4167755" cy="3523141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E4FECCBB-A3BE-A278-2914-6C8689025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0090" y="3433459"/>
            <a:ext cx="15069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latin typeface="DejaVuSans"/>
              </a:rPr>
              <a:t>Beam Storage</a:t>
            </a:r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520A9-9FCC-4512-63DC-28DBEDBA7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743" y="3842709"/>
            <a:ext cx="2059425" cy="1547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158293-FD52-E11E-1529-032649852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37" y="1081071"/>
            <a:ext cx="7772400" cy="24358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00F2FB-04FF-34D2-44DD-8D1EE666808B}"/>
              </a:ext>
            </a:extLst>
          </p:cNvPr>
          <p:cNvSpPr txBox="1"/>
          <p:nvPr/>
        </p:nvSpPr>
        <p:spPr>
          <a:xfrm>
            <a:off x="617832" y="4578612"/>
            <a:ext cx="60978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Cavity voltage 34.48 kV (reflected power sometimes not checked)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Freq = 500.4138 MHz cf. nominal 500.02311 MHz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E5295D-ABEF-8FB8-9D1D-F394EF16ECFB}"/>
              </a:ext>
            </a:extLst>
          </p:cNvPr>
          <p:cNvSpPr txBox="1"/>
          <p:nvPr/>
        </p:nvSpPr>
        <p:spPr>
          <a:xfrm>
            <a:off x="327752" y="5776929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Cavity voltage 75.0 kV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Cavity voltage 123.0 kV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1AC31F9-BE17-BBB8-2389-DF12749D7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831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30E997-272E-8B5F-6FDF-AFFDF6B5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79" y="18036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Storage with RF cavity </a:t>
            </a:r>
            <a:r>
              <a:rPr lang="en-GB" dirty="0">
                <a:solidFill>
                  <a:schemeClr val="accent2"/>
                </a:solidFill>
              </a:rPr>
              <a:t>(8 December 2022)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3C81A8F-F69D-C641-61CB-FF80A3D1C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23" y="2306536"/>
            <a:ext cx="4550391" cy="34188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7CE949-4EF4-B94C-9E9A-1B90C0FA4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347" y="2460702"/>
            <a:ext cx="4140017" cy="31105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E0DAA6-8511-D1D1-38B7-38A06ECF13E9}"/>
              </a:ext>
            </a:extLst>
          </p:cNvPr>
          <p:cNvSpPr txBox="1"/>
          <p:nvPr/>
        </p:nvSpPr>
        <p:spPr>
          <a:xfrm>
            <a:off x="8289356" y="1029429"/>
            <a:ext cx="3716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DATA SET </a:t>
            </a:r>
            <a:r>
              <a:rPr lang="en-GB" sz="1200" dirty="0">
                <a:solidFill>
                  <a:srgbClr val="A020F0"/>
                </a:solidFill>
                <a:effectLst/>
                <a:latin typeface="Courier" pitchFamily="2" charset="0"/>
              </a:rPr>
              <a:t>ALLdata_2022-12-08_16-45-36.mat</a:t>
            </a:r>
            <a:r>
              <a:rPr lang="en-GB" sz="1200" dirty="0"/>
              <a:t> 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ADD95445-D94E-F95D-A884-5E4B5FF2E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482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360F1-DE9E-540B-7DF3-D4A8844E9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398" y="3756752"/>
            <a:ext cx="3993203" cy="3000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CA3F3-4056-B5EB-BF48-A0AF7A2DF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38" y="538463"/>
            <a:ext cx="4168829" cy="3132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323BD9-D4AD-4081-EDC0-AEB6A818F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042" y="449631"/>
            <a:ext cx="4401621" cy="3307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6588F6-FAA6-9B66-F88E-95CEF9981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247" y="3670678"/>
            <a:ext cx="3993203" cy="30002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E644C9-108F-484B-36E6-F0E28941E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56752"/>
            <a:ext cx="3993203" cy="30002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16F4BD-82CE-9723-1760-FC3057E892CA}"/>
              </a:ext>
            </a:extLst>
          </p:cNvPr>
          <p:cNvSpPr txBox="1"/>
          <p:nvPr/>
        </p:nvSpPr>
        <p:spPr>
          <a:xfrm>
            <a:off x="8718238" y="363557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DATA SET </a:t>
            </a:r>
            <a:endParaRPr lang="en-GB" sz="1200" dirty="0">
              <a:solidFill>
                <a:srgbClr val="A020F0"/>
              </a:solidFill>
              <a:latin typeface="Courier" pitchFamily="2" charset="0"/>
            </a:endParaRPr>
          </a:p>
          <a:p>
            <a:r>
              <a:rPr lang="en-GB" sz="1200" dirty="0">
                <a:solidFill>
                  <a:srgbClr val="A020F0"/>
                </a:solidFill>
                <a:effectLst/>
                <a:latin typeface="Courier" pitchFamily="2" charset="0"/>
              </a:rPr>
              <a:t>ALLdata_2022-12-08_16-45-36.mat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B3A5339-5B95-9816-5053-5826ACDBF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67" y="73962"/>
            <a:ext cx="7038861" cy="520427"/>
          </a:xfrm>
        </p:spPr>
        <p:txBody>
          <a:bodyPr>
            <a:noAutofit/>
          </a:bodyPr>
          <a:lstStyle/>
          <a:p>
            <a:r>
              <a:rPr lang="en-GB" sz="3200" dirty="0"/>
              <a:t>Transfer Line </a:t>
            </a:r>
            <a:r>
              <a:rPr lang="en-GB" sz="3200" dirty="0">
                <a:solidFill>
                  <a:schemeClr val="accent2"/>
                </a:solidFill>
              </a:rPr>
              <a:t>(8 December 2022)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6EABAC2-FD69-F6C6-D911-4A6C9A14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280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879BAF-9FDB-1EEC-17A9-37C16750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64" y="13220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Storage with RF cavity &gt; 200k turns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(8 Dec. 2022)</a:t>
            </a:r>
            <a:br>
              <a:rPr lang="en-GB" sz="44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CEB2C-0407-CD3B-2332-70EA71BF9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188" y="2167571"/>
            <a:ext cx="6606597" cy="45582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BD2AFE-1E0D-2050-BAD9-992DF633A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4" y="990615"/>
            <a:ext cx="6041785" cy="4518826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49B7896-7E10-C1E1-5A94-D42DE4B86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766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D8D06B22-E1D4-499F-EDDC-D2563853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169863"/>
            <a:ext cx="8597900" cy="698500"/>
          </a:xfrm>
        </p:spPr>
        <p:txBody>
          <a:bodyPr>
            <a:normAutofit fontScale="90000"/>
          </a:bodyPr>
          <a:lstStyle/>
          <a:p>
            <a:r>
              <a:rPr lang="en-GB" altLang="en-US">
                <a:ea typeface="ＭＳ Ｐゴシック" panose="020B0600070205080204" pitchFamily="34" charset="-128"/>
              </a:rPr>
              <a:t>Ring commissioning with beam (phases)</a:t>
            </a:r>
          </a:p>
        </p:txBody>
      </p:sp>
      <p:graphicFrame>
        <p:nvGraphicFramePr>
          <p:cNvPr id="5" name="Group 771">
            <a:extLst>
              <a:ext uri="{FF2B5EF4-FFF2-40B4-BE49-F238E27FC236}">
                <a16:creationId xmlns:a16="http://schemas.microsoft.com/office/drawing/2014/main" id="{F8BB35D2-B495-6D42-A442-3ECCFBFF19B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65125" y="1697038"/>
          <a:ext cx="11220450" cy="1647858"/>
        </p:xfrm>
        <a:graphic>
          <a:graphicData uri="http://schemas.openxmlformats.org/drawingml/2006/table">
            <a:tbl>
              <a:tblPr/>
              <a:tblGrid>
                <a:gridCol w="869950">
                  <a:extLst>
                    <a:ext uri="{9D8B030D-6E8A-4147-A177-3AD203B41FA5}">
                      <a16:colId xmlns:a16="http://schemas.microsoft.com/office/drawing/2014/main" val="63481934"/>
                    </a:ext>
                  </a:extLst>
                </a:gridCol>
                <a:gridCol w="10350500">
                  <a:extLst>
                    <a:ext uri="{9D8B030D-6E8A-4147-A177-3AD203B41FA5}">
                      <a16:colId xmlns:a16="http://schemas.microsoft.com/office/drawing/2014/main" val="1082073460"/>
                    </a:ext>
                  </a:extLst>
                </a:gridCol>
              </a:tblGrid>
              <a:tr h="28090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Phase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T="18279" marB="1827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Description</a:t>
                      </a:r>
                    </a:p>
                  </a:txBody>
                  <a:tcPr marT="18279" marB="18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918903"/>
                  </a:ext>
                </a:extLst>
              </a:tr>
              <a:tr h="28090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B.1</a:t>
                      </a:r>
                    </a:p>
                  </a:txBody>
                  <a:tcPr marT="18279" marB="1827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Injection and first turn:  </a:t>
                      </a: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injection commissioning, threading, commissioning beam instrumentation</a:t>
                      </a:r>
                    </a:p>
                  </a:txBody>
                  <a:tcPr marT="18279" marB="18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781744"/>
                  </a:ext>
                </a:extLst>
              </a:tr>
              <a:tr h="28090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B.2</a:t>
                      </a:r>
                    </a:p>
                  </a:txBody>
                  <a:tcPr marT="18279" marB="1827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Establish circulating beam:</a:t>
                      </a: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 closed orbit, orbit correction, tunes, chromaticity</a:t>
                      </a:r>
                    </a:p>
                  </a:txBody>
                  <a:tcPr marT="18279" marB="18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589361"/>
                  </a:ext>
                </a:extLst>
              </a:tr>
              <a:tr h="28090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B.3</a:t>
                      </a:r>
                    </a:p>
                  </a:txBody>
                  <a:tcPr marT="18279" marB="1827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Stored beam and extraction: </a:t>
                      </a:r>
                      <a:r>
                        <a:rPr kumimoji="0" lang="en-GB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 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precise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  <a:cs typeface="Courier New" panose="02070309020205020404" pitchFamily="49" charset="0"/>
                        </a:rPr>
                        <a:t>measurements, BBA,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feedback systems, beam diagnostics (SRM)</a:t>
                      </a:r>
                      <a:endParaRPr kumimoji="0" lang="en-GB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T="18279" marB="18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227744"/>
                  </a:ext>
                </a:extLst>
              </a:tr>
              <a:tr h="52420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B.4</a:t>
                      </a:r>
                    </a:p>
                  </a:txBody>
                  <a:tcPr marT="18279" marB="1827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Machine physics</a:t>
                      </a: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: </a:t>
                      </a: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LOCO, </a:t>
                      </a: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beta beating, beta function and dispersion, </a:t>
                      </a: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diagnostics, 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beam dynamics studies</a:t>
                      </a:r>
                      <a:endParaRPr kumimoji="0" lang="en-GB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T="18279" marB="182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155770"/>
                  </a:ext>
                </a:extLst>
              </a:tr>
            </a:tbl>
          </a:graphicData>
        </a:graphic>
      </p:graphicFrame>
      <p:graphicFrame>
        <p:nvGraphicFramePr>
          <p:cNvPr id="6" name="Group 771">
            <a:extLst>
              <a:ext uri="{FF2B5EF4-FFF2-40B4-BE49-F238E27FC236}">
                <a16:creationId xmlns:a16="http://schemas.microsoft.com/office/drawing/2014/main" id="{1D02FA23-0F11-D64E-B578-EBA24FCB6842}"/>
              </a:ext>
            </a:extLst>
          </p:cNvPr>
          <p:cNvGraphicFramePr>
            <a:graphicFrameLocks noGrp="1"/>
          </p:cNvGraphicFramePr>
          <p:nvPr/>
        </p:nvGraphicFramePr>
        <p:xfrm>
          <a:off x="365125" y="3870325"/>
          <a:ext cx="11220450" cy="1123952"/>
        </p:xfrm>
        <a:graphic>
          <a:graphicData uri="http://schemas.openxmlformats.org/drawingml/2006/table">
            <a:tbl>
              <a:tblPr/>
              <a:tblGrid>
                <a:gridCol w="869950">
                  <a:extLst>
                    <a:ext uri="{9D8B030D-6E8A-4147-A177-3AD203B41FA5}">
                      <a16:colId xmlns:a16="http://schemas.microsoft.com/office/drawing/2014/main" val="2558337735"/>
                    </a:ext>
                  </a:extLst>
                </a:gridCol>
                <a:gridCol w="10350500">
                  <a:extLst>
                    <a:ext uri="{9D8B030D-6E8A-4147-A177-3AD203B41FA5}">
                      <a16:colId xmlns:a16="http://schemas.microsoft.com/office/drawing/2014/main" val="2545755000"/>
                    </a:ext>
                  </a:extLst>
                </a:gridCol>
              </a:tblGrid>
              <a:tr h="28098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Phase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T="18284" marB="18284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Description</a:t>
                      </a:r>
                    </a:p>
                  </a:txBody>
                  <a:tcPr marT="18284" marB="182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286802"/>
                  </a:ext>
                </a:extLst>
              </a:tr>
              <a:tr h="28098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C</a:t>
                      </a:r>
                    </a:p>
                  </a:txBody>
                  <a:tcPr marT="18281" marB="18281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Operation with FPC and IP optimization: 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position and phase scan </a:t>
                      </a:r>
                      <a:endParaRPr kumimoji="0" lang="en-GB" altLang="en-US" sz="1600" b="0" i="1" u="none" strike="noStrike" cap="none" normalizeH="0" baseline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T="18281" marB="182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634841"/>
                  </a:ext>
                </a:extLst>
              </a:tr>
              <a:tr h="28098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D</a:t>
                      </a:r>
                    </a:p>
                  </a:txBody>
                  <a:tcPr marT="18281" marB="18281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Ring commissioning at nominal charge: 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injection tuning and feedback test at the nominal charge, higher α</a:t>
                      </a:r>
                      <a:r>
                        <a:rPr kumimoji="0" lang="en-US" alt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p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 optics </a:t>
                      </a:r>
                      <a:endParaRPr kumimoji="0" lang="en-GB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T="18281" marB="182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682252"/>
                  </a:ext>
                </a:extLst>
              </a:tr>
              <a:tr h="28098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F</a:t>
                      </a:r>
                    </a:p>
                  </a:txBody>
                  <a:tcPr marT="18281" marB="18281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panose="020B0703020202090204" pitchFamily="34" charset="0"/>
                        <a:defRPr sz="100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Ring commissioning at 70 MeV: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6A6A6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repeat the necessary commissioning steps (phase B)</a:t>
                      </a: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6A6A6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T="18281" marB="1828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39174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64F2E-92B7-7D88-2A40-8E024AD7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2</a:t>
            </a:fld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EA980-7668-1D4B-267F-E745963A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12" y="43484"/>
            <a:ext cx="11423573" cy="806448"/>
          </a:xfrm>
        </p:spPr>
        <p:txBody>
          <a:bodyPr>
            <a:normAutofit/>
          </a:bodyPr>
          <a:lstStyle/>
          <a:p>
            <a:r>
              <a:rPr lang="en-GB" sz="3200" dirty="0"/>
              <a:t>Mixing 500 MHz with BPM electrode connected to the o-scope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9583D-A9EE-EEF8-A6E8-8346C3F5D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24" y="1302611"/>
            <a:ext cx="8703326" cy="4786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B4321D-6085-008F-016D-440651B63208}"/>
              </a:ext>
            </a:extLst>
          </p:cNvPr>
          <p:cNvSpPr txBox="1"/>
          <p:nvPr/>
        </p:nvSpPr>
        <p:spPr>
          <a:xfrm>
            <a:off x="1087916" y="6089440"/>
            <a:ext cx="6097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Storage 100 </a:t>
            </a:r>
            <a:r>
              <a:rPr lang="en-GB" sz="2400" b="1" dirty="0" err="1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ms</a:t>
            </a:r>
            <a:r>
              <a:rPr lang="en-GB" sz="24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(10 Hz) or even 1 sec.</a:t>
            </a:r>
            <a:endParaRPr lang="en-GB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8A350F-ED4F-6A2E-AEA8-4ED8DEC952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11" r="34231" b="12613"/>
          <a:stretch/>
        </p:blipFill>
        <p:spPr>
          <a:xfrm>
            <a:off x="6400800" y="942973"/>
            <a:ext cx="5111827" cy="33931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8765B5-012C-6EFF-A52E-98C2EEA03D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32" r="35648" b="10712"/>
          <a:stretch/>
        </p:blipFill>
        <p:spPr>
          <a:xfrm>
            <a:off x="6202497" y="4219460"/>
            <a:ext cx="5001658" cy="25950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96B734-2E7A-8363-DFD5-A15705736FDB}"/>
              </a:ext>
            </a:extLst>
          </p:cNvPr>
          <p:cNvSpPr txBox="1"/>
          <p:nvPr/>
        </p:nvSpPr>
        <p:spPr>
          <a:xfrm>
            <a:off x="8879595" y="5847895"/>
            <a:ext cx="188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December, 9 2022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ADE4CEA-8AAE-E279-8A3F-D95ED8BD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240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154D1-08D7-856D-1C62-88CE2660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90" y="78686"/>
            <a:ext cx="10515600" cy="1325563"/>
          </a:xfrm>
        </p:spPr>
        <p:txBody>
          <a:bodyPr/>
          <a:lstStyle/>
          <a:p>
            <a:r>
              <a:rPr lang="en-GB" dirty="0"/>
              <a:t>Check synchrotron oscillations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8E4F4-D549-DA47-201E-23AC6B818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0" y="1685581"/>
            <a:ext cx="6456572" cy="4851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6855A4-0744-E77E-E4E1-11E2FB55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592" y="2763513"/>
            <a:ext cx="4831279" cy="36299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A13A43-DEEA-E55C-5B5C-C316182DC240}"/>
              </a:ext>
            </a:extLst>
          </p:cNvPr>
          <p:cNvSpPr txBox="1"/>
          <p:nvPr/>
        </p:nvSpPr>
        <p:spPr>
          <a:xfrm>
            <a:off x="360344" y="1457765"/>
            <a:ext cx="5390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RF frequency = 500.4138 MHz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3E285-E1ED-7BEC-1627-AF60C59DA12A}"/>
              </a:ext>
            </a:extLst>
          </p:cNvPr>
          <p:cNvSpPr txBox="1"/>
          <p:nvPr/>
        </p:nvSpPr>
        <p:spPr>
          <a:xfrm>
            <a:off x="6280152" y="1457765"/>
            <a:ext cx="53904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Synch. Tune form data = 136.6 turns</a:t>
            </a:r>
          </a:p>
          <a:p>
            <a:endParaRPr lang="en-GB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136.6 turns =&gt; ~40 kV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DB02C0-67F3-D463-71D8-99EA267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683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30E997-272E-8B5F-6FDF-AFFDF6B5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79" y="18036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Storage with RF cavity </a:t>
            </a:r>
            <a:r>
              <a:rPr lang="en-GB" dirty="0">
                <a:solidFill>
                  <a:schemeClr val="accent2"/>
                </a:solidFill>
              </a:rPr>
              <a:t>(13 January 2023)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DC08E8-D877-B4FE-8FFB-C536249BE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04" y="3993631"/>
            <a:ext cx="3787922" cy="28460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F3C656-86B4-7C9C-3D0E-2E5E7B693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966" y="4224783"/>
            <a:ext cx="3504687" cy="2633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ACFBDD-20AD-07F6-8CBA-446E95B7F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801" y="1029431"/>
            <a:ext cx="4229040" cy="3177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0F06D2-F74E-5DC3-7C5F-DD8B2631B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029" y="1029431"/>
            <a:ext cx="3787922" cy="2846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B1A082-E794-1D13-7EFE-302EA5BC4A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307" y="4224783"/>
            <a:ext cx="3271113" cy="24577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878C43-AB02-54C8-9661-DCA00DE8C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6438" y="1603550"/>
            <a:ext cx="3142754" cy="23612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E0DAA6-8511-D1D1-38B7-38A06ECF13E9}"/>
              </a:ext>
            </a:extLst>
          </p:cNvPr>
          <p:cNvSpPr txBox="1"/>
          <p:nvPr/>
        </p:nvSpPr>
        <p:spPr>
          <a:xfrm>
            <a:off x="8645841" y="1011533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DATA SET </a:t>
            </a:r>
          </a:p>
          <a:p>
            <a:r>
              <a:rPr lang="en-GB" sz="1200" dirty="0">
                <a:solidFill>
                  <a:srgbClr val="A020F0"/>
                </a:solidFill>
                <a:latin typeface="Courier" pitchFamily="2" charset="0"/>
              </a:rPr>
              <a:t>ALLdata_2023-01-13_12-30-57.mat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70F5D3-DE96-8633-E9D3-0784A2C70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22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4886B7-19DB-214D-270D-68C428C98427}"/>
              </a:ext>
            </a:extLst>
          </p:cNvPr>
          <p:cNvSpPr txBox="1"/>
          <p:nvPr/>
        </p:nvSpPr>
        <p:spPr>
          <a:xfrm>
            <a:off x="9882130" y="311485"/>
            <a:ext cx="2194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Radioprotection tests</a:t>
            </a:r>
          </a:p>
        </p:txBody>
      </p:sp>
    </p:spTree>
    <p:extLst>
      <p:ext uri="{BB962C8B-B14F-4D97-AF65-F5344CB8AC3E}">
        <p14:creationId xmlns:p14="http://schemas.microsoft.com/office/powerpoint/2010/main" val="1818038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30E997-272E-8B5F-6FDF-AFFDF6B5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79" y="18036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Storage with RF cavity </a:t>
            </a:r>
            <a:r>
              <a:rPr lang="en-GB" dirty="0">
                <a:solidFill>
                  <a:schemeClr val="accent2"/>
                </a:solidFill>
              </a:rPr>
              <a:t>(13 January 2023)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7C547-4930-E31F-F40A-5E72D837A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2" y="1001348"/>
            <a:ext cx="4434672" cy="3331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8CDDCF-AD7C-5087-7F78-69BFB01DE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836" y="1001348"/>
            <a:ext cx="4616201" cy="3468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29779C-366E-B0B2-01E2-6711995EBF2E}"/>
              </a:ext>
            </a:extLst>
          </p:cNvPr>
          <p:cNvSpPr txBox="1"/>
          <p:nvPr/>
        </p:nvSpPr>
        <p:spPr>
          <a:xfrm>
            <a:off x="9000577" y="1011909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DATA SET</a:t>
            </a:r>
          </a:p>
          <a:p>
            <a:r>
              <a:rPr lang="en-GB" sz="1200" dirty="0">
                <a:solidFill>
                  <a:srgbClr val="A020F0"/>
                </a:solidFill>
                <a:effectLst/>
                <a:latin typeface="Courier" pitchFamily="2" charset="0"/>
              </a:rPr>
              <a:t>ALLdata_2023-01-13_13-26-54.mat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B3A743C-3D5E-40CD-0B7B-042768B4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832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30E997-272E-8B5F-6FDF-AFFDF6B5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79" y="18036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Storage with RF cavity </a:t>
            </a:r>
            <a:r>
              <a:rPr lang="en-GB" dirty="0">
                <a:solidFill>
                  <a:schemeClr val="accent2"/>
                </a:solidFill>
              </a:rPr>
              <a:t>(13 January 2023)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29779C-366E-B0B2-01E2-6711995EBF2E}"/>
              </a:ext>
            </a:extLst>
          </p:cNvPr>
          <p:cNvSpPr txBox="1"/>
          <p:nvPr/>
        </p:nvSpPr>
        <p:spPr>
          <a:xfrm>
            <a:off x="9000577" y="1011909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DATA SET</a:t>
            </a:r>
          </a:p>
          <a:p>
            <a:r>
              <a:rPr lang="en-GB" sz="1200" dirty="0">
                <a:solidFill>
                  <a:srgbClr val="A020F0"/>
                </a:solidFill>
                <a:effectLst/>
                <a:latin typeface="Courier" pitchFamily="2" charset="0"/>
              </a:rPr>
              <a:t>ALLdata_2023-01-13_14-40-51.mat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49B4D6-1DB1-D344-0010-47A3E6822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651" y="2467447"/>
            <a:ext cx="4173110" cy="31354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DD5B8F-75AA-C426-1987-359DCCDEF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31" y="2336222"/>
            <a:ext cx="4550394" cy="3418901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C2C76A6-9885-D578-7269-E3248882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675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879BAF-9FDB-1EEC-17A9-37C16750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79" y="18036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Storage with RF cavity </a:t>
            </a:r>
            <a:r>
              <a:rPr lang="en-GB" dirty="0">
                <a:solidFill>
                  <a:schemeClr val="accent2"/>
                </a:solidFill>
              </a:rPr>
              <a:t>(13 January 2023)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64F8C3-3446-5B2B-F41A-1DA4A3EE9A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5" r="6894"/>
          <a:stretch/>
        </p:blipFill>
        <p:spPr>
          <a:xfrm>
            <a:off x="6350009" y="1857949"/>
            <a:ext cx="5841991" cy="4598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014780-BAB6-6531-1ED3-9BE986BA11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9" r="7342"/>
          <a:stretch/>
        </p:blipFill>
        <p:spPr>
          <a:xfrm>
            <a:off x="0" y="1601348"/>
            <a:ext cx="5951535" cy="51133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9825A6-2AC1-EEFD-6BFF-A340B67A9B05}"/>
              </a:ext>
            </a:extLst>
          </p:cNvPr>
          <p:cNvSpPr txBox="1"/>
          <p:nvPr/>
        </p:nvSpPr>
        <p:spPr>
          <a:xfrm>
            <a:off x="7225400" y="1278183"/>
            <a:ext cx="4547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Average orbit takin during 10sec</a:t>
            </a:r>
          </a:p>
          <a:p>
            <a:pPr algn="l"/>
            <a:r>
              <a:rPr lang="en-GB" dirty="0">
                <a:solidFill>
                  <a:srgbClr val="000000"/>
                </a:solidFill>
                <a:latin typeface="verdana" panose="020B0604030504040204" pitchFamily="34" charset="0"/>
              </a:rPr>
              <a:t>Mean between turn 100: 1000</a:t>
            </a:r>
            <a:endParaRPr lang="en-GB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17D56A-59D7-BC09-AF82-8A64531BE9A8}"/>
              </a:ext>
            </a:extLst>
          </p:cNvPr>
          <p:cNvSpPr txBox="1"/>
          <p:nvPr/>
        </p:nvSpPr>
        <p:spPr>
          <a:xfrm>
            <a:off x="1338721" y="1290314"/>
            <a:ext cx="4547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First 100 turns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24FC60-9C8E-7F4E-E1FA-2A43EA09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913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A9E8CE-4485-5747-3C5D-14E2AED0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258" y="3653649"/>
            <a:ext cx="3797875" cy="2853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DBF163-2F90-3BC2-385B-0C6ED467F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79" y="3653649"/>
            <a:ext cx="3726215" cy="2799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4490B1-53CB-E3A1-6DAE-4B19E4B9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610" y="3482842"/>
            <a:ext cx="4025211" cy="30243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CF3621-C2D0-EE1E-70A3-EDA7B1765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355" y="151858"/>
            <a:ext cx="3797874" cy="28535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1F9814-D322-FFED-3F3E-588455349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63" y="180042"/>
            <a:ext cx="4025213" cy="30243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37062F-B041-00E2-8CF0-1779A06B7E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7229" y="306096"/>
            <a:ext cx="3977432" cy="2988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16F4BD-82CE-9723-1760-FC3057E892CA}"/>
              </a:ext>
            </a:extLst>
          </p:cNvPr>
          <p:cNvSpPr txBox="1"/>
          <p:nvPr/>
        </p:nvSpPr>
        <p:spPr>
          <a:xfrm>
            <a:off x="8718238" y="0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DATA SET </a:t>
            </a:r>
          </a:p>
          <a:p>
            <a:r>
              <a:rPr lang="en-GB" sz="1200" dirty="0">
                <a:solidFill>
                  <a:srgbClr val="A020F0"/>
                </a:solidFill>
                <a:latin typeface="Courier" pitchFamily="2" charset="0"/>
              </a:rPr>
              <a:t>ALLdata_2023-01-13_12-30-57.mat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ACA0068-54C9-441B-30A3-0760CEED0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864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2F9D002-3A0B-F6DA-D914-3E7C192487F4}"/>
              </a:ext>
            </a:extLst>
          </p:cNvPr>
          <p:cNvSpPr txBox="1"/>
          <p:nvPr/>
        </p:nvSpPr>
        <p:spPr>
          <a:xfrm>
            <a:off x="8949659" y="12039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DATA SET</a:t>
            </a:r>
          </a:p>
          <a:p>
            <a:r>
              <a:rPr lang="en-GB" sz="1200" dirty="0">
                <a:solidFill>
                  <a:srgbClr val="A020F0"/>
                </a:solidFill>
                <a:effectLst/>
                <a:latin typeface="Courier" pitchFamily="2" charset="0"/>
              </a:rPr>
              <a:t>ALLdata_2023-01-13_14-40-51.mat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F4F80C-836B-C9C4-4422-A0CB4C4F1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261" y="3543965"/>
            <a:ext cx="4120628" cy="309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1DE4F-2354-80B3-D95E-134FBE1B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4" y="3578007"/>
            <a:ext cx="3870450" cy="2908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3082D7-3B14-DBF1-1BF2-AC818D9B8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111" y="3572885"/>
            <a:ext cx="4049081" cy="3042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B2FAB1-3E64-9A21-AAF7-5C7731D57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643" y="371963"/>
            <a:ext cx="4049081" cy="30422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E7404F-594B-9E4E-7778-EAC3B092B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5768" y="421724"/>
            <a:ext cx="4049081" cy="30422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EAECD4-EAE8-5444-B670-2D577FEE55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40" y="322202"/>
            <a:ext cx="3870450" cy="2908030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9E64849-40D6-5912-69EA-5C0145CA0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401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154D1-08D7-856D-1C62-88CE2660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90" y="78686"/>
            <a:ext cx="10515600" cy="1325563"/>
          </a:xfrm>
        </p:spPr>
        <p:txBody>
          <a:bodyPr/>
          <a:lstStyle/>
          <a:p>
            <a:r>
              <a:rPr lang="en-GB" dirty="0"/>
              <a:t>Check synchrotron oscillations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26A2E-6FF9-2042-27AB-D6D36C416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990" y="1404249"/>
            <a:ext cx="7772400" cy="493937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1B3AB-61C8-D329-384A-1113BCED2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911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154D1-08D7-856D-1C62-88CE2660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90" y="78686"/>
            <a:ext cx="10515600" cy="1325563"/>
          </a:xfrm>
        </p:spPr>
        <p:txBody>
          <a:bodyPr/>
          <a:lstStyle/>
          <a:p>
            <a:r>
              <a:rPr lang="en-GB" dirty="0"/>
              <a:t>Check synchrotron oscillations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1114B-368C-0BD2-6B13-29E6D2D6EFCF}"/>
              </a:ext>
            </a:extLst>
          </p:cNvPr>
          <p:cNvSpPr txBox="1"/>
          <p:nvPr/>
        </p:nvSpPr>
        <p:spPr>
          <a:xfrm>
            <a:off x="360344" y="1457765"/>
            <a:ext cx="5390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RF frequency = 500.4335 with about 10 kV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746142-4471-11AC-B374-DA9FE42C4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90" y="2250195"/>
            <a:ext cx="5602460" cy="4209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39945E-CE9C-22A9-1CEC-4258A7483D2B}"/>
              </a:ext>
            </a:extLst>
          </p:cNvPr>
          <p:cNvSpPr txBox="1"/>
          <p:nvPr/>
        </p:nvSpPr>
        <p:spPr>
          <a:xfrm>
            <a:off x="6280152" y="1457765"/>
            <a:ext cx="53904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Synch. Tune from data = 264.8 turns</a:t>
            </a:r>
          </a:p>
          <a:p>
            <a:endParaRPr lang="en-GB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@10 kV it has to be =&gt; 271.7799 turns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1D7BAF-7CFC-5A44-E97C-D7ACE138A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969" y="2715738"/>
            <a:ext cx="5266062" cy="39566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480696-0502-133A-94A6-E2194DAEB83B}"/>
              </a:ext>
            </a:extLst>
          </p:cNvPr>
          <p:cNvSpPr txBox="1"/>
          <p:nvPr/>
        </p:nvSpPr>
        <p:spPr>
          <a:xfrm>
            <a:off x="8302542" y="279802"/>
            <a:ext cx="3681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DATA SET </a:t>
            </a:r>
            <a:r>
              <a:rPr lang="en-GB" sz="1200" dirty="0">
                <a:solidFill>
                  <a:srgbClr val="A020F0"/>
                </a:solidFill>
                <a:latin typeface="Courier" pitchFamily="2" charset="0"/>
              </a:rPr>
              <a:t>ALLdata_2023-01-13_12-30-57.mat</a:t>
            </a:r>
            <a:endParaRPr lang="en-GB" sz="12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8E083D5-B790-76AB-0565-13897304B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962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CD279A-04D2-2377-9A02-F54FA6A24D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00FF"/>
                </a:solidFill>
                <a:latin typeface="Helvetica" pitchFamily="2" charset="0"/>
                <a:ea typeface="ＭＳ Ｐゴシック" panose="020B0600070205080204" pitchFamily="34" charset="-128"/>
              </a:rPr>
              <a:t>B1: Injection and first turn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78D025-97E3-0A29-782D-C4CB6322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501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154D1-08D7-856D-1C62-88CE2660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90" y="78686"/>
            <a:ext cx="10515600" cy="1325563"/>
          </a:xfrm>
        </p:spPr>
        <p:txBody>
          <a:bodyPr/>
          <a:lstStyle/>
          <a:p>
            <a:r>
              <a:rPr lang="en-GB" dirty="0"/>
              <a:t>Check synchrotron oscillations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1114B-368C-0BD2-6B13-29E6D2D6EFCF}"/>
              </a:ext>
            </a:extLst>
          </p:cNvPr>
          <p:cNvSpPr txBox="1"/>
          <p:nvPr/>
        </p:nvSpPr>
        <p:spPr>
          <a:xfrm>
            <a:off x="360344" y="1457765"/>
            <a:ext cx="53904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RF frequency = 500.4334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39945E-CE9C-22A9-1CEC-4258A7483D2B}"/>
              </a:ext>
            </a:extLst>
          </p:cNvPr>
          <p:cNvSpPr txBox="1"/>
          <p:nvPr/>
        </p:nvSpPr>
        <p:spPr>
          <a:xfrm>
            <a:off x="6280152" y="1457765"/>
            <a:ext cx="5390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Synch. Tune form data = 394.4 turns</a:t>
            </a:r>
          </a:p>
          <a:p>
            <a:endParaRPr lang="en-GB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976BB-3644-00A1-8AAB-F2D0C1C9CFA0}"/>
              </a:ext>
            </a:extLst>
          </p:cNvPr>
          <p:cNvSpPr txBox="1"/>
          <p:nvPr/>
        </p:nvSpPr>
        <p:spPr>
          <a:xfrm>
            <a:off x="8302542" y="279802"/>
            <a:ext cx="368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DATA SET </a:t>
            </a:r>
            <a:r>
              <a:rPr lang="en-GB" sz="1200" dirty="0">
                <a:solidFill>
                  <a:srgbClr val="A020F0"/>
                </a:solidFill>
                <a:effectLst/>
                <a:latin typeface="Courier" pitchFamily="2" charset="0"/>
              </a:rPr>
              <a:t>ALLdata_2023-01-13_15-11-04.mat</a:t>
            </a:r>
          </a:p>
          <a:p>
            <a:r>
              <a:rPr lang="en-GB" sz="12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0F3C2-DA05-7A29-3938-D07497711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69" y="1909185"/>
            <a:ext cx="6097683" cy="45814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F57E72-F4E1-23C5-CA42-8F30FACA1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157" y="2821161"/>
            <a:ext cx="4504462" cy="338439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FD42BB1-0BB8-131C-9B1B-584CAAEA8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409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CD279A-04D2-2377-9A02-F54FA6A24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470834" cy="2387600"/>
          </a:xfrm>
        </p:spPr>
        <p:txBody>
          <a:bodyPr>
            <a:normAutofit/>
          </a:bodyPr>
          <a:lstStyle/>
          <a:p>
            <a:r>
              <a:rPr kumimoji="0" lang="en-GB" altLang="en-US" sz="6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Storage with RF cavity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AB44DC-14FC-BCD8-C345-F984BFC4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680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A981D49-319F-1000-12A1-861E3E45F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Current situation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2233E9-DBF8-44FC-028F-FD53022B0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/>
              <a:t>We menage to store the beam with low RF voltage (&lt; 50 kV)</a:t>
            </a:r>
          </a:p>
          <a:p>
            <a:r>
              <a:rPr lang="en-GB" dirty="0"/>
              <a:t>At higher values, difficult to store</a:t>
            </a:r>
          </a:p>
          <a:p>
            <a:r>
              <a:rPr lang="en-GB" dirty="0"/>
              <a:t>During the scanning, the RF cavity should be manually tuned, the final control of the cavity is not yet ready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A4BC74-6EDB-3432-5A74-8B88674E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61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CD279A-04D2-2377-9A02-F54FA6A24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470834" cy="2387600"/>
          </a:xfrm>
        </p:spPr>
        <p:txBody>
          <a:bodyPr>
            <a:normAutofit/>
          </a:bodyPr>
          <a:lstStyle/>
          <a:p>
            <a:r>
              <a:rPr kumimoji="0" lang="en-GB" altLang="en-US" sz="6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Global overview of the Ring commissioning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810D2-0E4D-EB74-92A2-25F4AAE2F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328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2215F5-C604-3348-993A-8284590C3D2C}"/>
              </a:ext>
            </a:extLst>
          </p:cNvPr>
          <p:cNvSpPr txBox="1"/>
          <p:nvPr/>
        </p:nvSpPr>
        <p:spPr>
          <a:xfrm>
            <a:off x="566057" y="304800"/>
            <a:ext cx="4805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Global view. Data taken during Ring runs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2CDCF-2C93-9E47-A6FC-F14BF3D3C8BB}"/>
              </a:ext>
            </a:extLst>
          </p:cNvPr>
          <p:cNvSpPr txBox="1"/>
          <p:nvPr/>
        </p:nvSpPr>
        <p:spPr>
          <a:xfrm>
            <a:off x="391886" y="1404257"/>
            <a:ext cx="57041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Helvetica" pitchFamily="2" charset="0"/>
              </a:rPr>
              <a:t>During each shift we saved data in the same format in </a:t>
            </a:r>
            <a:r>
              <a:rPr lang="en-US" dirty="0" err="1">
                <a:latin typeface="Helvetica" pitchFamily="2" charset="0"/>
              </a:rPr>
              <a:t>matlab</a:t>
            </a:r>
            <a:r>
              <a:rPr lang="en-US" dirty="0">
                <a:latin typeface="Helvetica" pitchFamily="2" charset="0"/>
              </a:rPr>
              <a:t>. (~90 files , 10 Gb)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Optics and BPMs for Ring and TL.</a:t>
            </a:r>
          </a:p>
          <a:p>
            <a:pPr marL="285750" indent="-285750">
              <a:buFontTx/>
              <a:buChar char="-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Helvetica" pitchFamily="2" charset="0"/>
              </a:rPr>
              <a:t>We combine all this data to have a global view on the injection ,  beam position and stability of parameters during 11/2022, 12/2022 and 01/2023.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76057-6F52-5F4F-B0B3-F956388E1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021" y="674132"/>
            <a:ext cx="4533900" cy="478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3F4170-7F97-E945-8674-FEA9D306F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7" y="4449082"/>
            <a:ext cx="5352019" cy="20093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EECB16-AC12-C071-F0A4-C976F40C6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112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20DADD-C6DA-C349-83DC-156850666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1FB569-2E5D-2C46-AA11-4841744F88C0}"/>
              </a:ext>
            </a:extLst>
          </p:cNvPr>
          <p:cNvSpPr txBox="1"/>
          <p:nvPr/>
        </p:nvSpPr>
        <p:spPr>
          <a:xfrm>
            <a:off x="315686" y="6455229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Good that we have RCDS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276E86-2341-F1A0-AA60-4AECBC7A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3736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B6D43D8-9B75-F540-8D4D-A0CF0B752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2" y="4371836"/>
            <a:ext cx="6716486" cy="24579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89B55E-96A8-C04B-AC3A-22BA2CA3889D}"/>
              </a:ext>
            </a:extLst>
          </p:cNvPr>
          <p:cNvSpPr txBox="1"/>
          <p:nvPr/>
        </p:nvSpPr>
        <p:spPr>
          <a:xfrm>
            <a:off x="3121583" y="28216"/>
            <a:ext cx="2943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Injection stability at TL bpm4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6BDEB9-F1E0-C04C-AD64-3E400AED74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95" b="28889"/>
          <a:stretch/>
        </p:blipFill>
        <p:spPr>
          <a:xfrm>
            <a:off x="397536" y="626088"/>
            <a:ext cx="6591092" cy="22054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813529-193D-0844-98B1-D47564FD23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873" b="24603"/>
          <a:stretch/>
        </p:blipFill>
        <p:spPr>
          <a:xfrm>
            <a:off x="5539970" y="2697575"/>
            <a:ext cx="6804429" cy="22054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802F5F-F25D-E069-BF5D-944C24C4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765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A22BA1-0994-724B-BC9A-399854E8D3D1}"/>
              </a:ext>
            </a:extLst>
          </p:cNvPr>
          <p:cNvSpPr txBox="1"/>
          <p:nvPr/>
        </p:nvSpPr>
        <p:spPr>
          <a:xfrm>
            <a:off x="1719942" y="148088"/>
            <a:ext cx="4331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Integral of </a:t>
            </a:r>
            <a:r>
              <a:rPr lang="en-US" dirty="0" err="1"/>
              <a:t>TbTSum</a:t>
            </a:r>
            <a:r>
              <a:rPr lang="en-US" dirty="0"/>
              <a:t>  at first BPM in the ring.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113FF2-1959-2E4F-8540-DAF5528687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1" t="29843" r="29211" b="25237"/>
          <a:stretch/>
        </p:blipFill>
        <p:spPr>
          <a:xfrm>
            <a:off x="528639" y="620485"/>
            <a:ext cx="6307590" cy="3080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86367-F051-5044-BE81-107933B918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5" r="28399"/>
          <a:stretch/>
        </p:blipFill>
        <p:spPr>
          <a:xfrm>
            <a:off x="279426" y="3900136"/>
            <a:ext cx="5772215" cy="2957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1B47C6-61D4-0839-CD45-3AB921F643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922"/>
          <a:stretch/>
        </p:blipFill>
        <p:spPr>
          <a:xfrm>
            <a:off x="6216621" y="2270079"/>
            <a:ext cx="5446740" cy="51481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29468-7A9B-6023-5F4F-43078302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254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CD279A-04D2-2377-9A02-F54FA6A24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470834" cy="2387600"/>
          </a:xfrm>
        </p:spPr>
        <p:txBody>
          <a:bodyPr>
            <a:normAutofit/>
          </a:bodyPr>
          <a:lstStyle/>
          <a:p>
            <a:r>
              <a:rPr kumimoji="0" lang="en-GB" altLang="en-US" sz="6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Orbit and Orbit correction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D409D2-C678-54B9-B6A0-D1C139A2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916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4532-1C49-157A-2926-ACBDAA151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situation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D7239-FE11-8B5B-F089-C8996F609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Orbit in the ring is quite stable</a:t>
            </a:r>
          </a:p>
          <a:p>
            <a:r>
              <a:rPr lang="en-GB" dirty="0"/>
              <a:t>Correction works. Sometimes is not really effective.</a:t>
            </a:r>
          </a:p>
          <a:p>
            <a:r>
              <a:rPr lang="en-GB" dirty="0"/>
              <a:t>Next steps (injector is not stable)</a:t>
            </a:r>
          </a:p>
          <a:p>
            <a:pPr lvl="1"/>
            <a:r>
              <a:rPr lang="en-GB" dirty="0"/>
              <a:t>Should look at the misalignments </a:t>
            </a:r>
          </a:p>
          <a:p>
            <a:pPr lvl="1"/>
            <a:r>
              <a:rPr lang="en-GB" dirty="0"/>
              <a:t>Measurements of the 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1E7A8-0E11-2655-1DAA-678D1A69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953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18F88E0-2929-D640-B006-F9E0E34DA5D6}"/>
              </a:ext>
            </a:extLst>
          </p:cNvPr>
          <p:cNvCxnSpPr/>
          <p:nvPr/>
        </p:nvCxnSpPr>
        <p:spPr>
          <a:xfrm flipV="1">
            <a:off x="4427538" y="1925638"/>
            <a:ext cx="1449387" cy="11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EDF03AF3-524D-C147-946D-A9D862075141}"/>
              </a:ext>
            </a:extLst>
          </p:cNvPr>
          <p:cNvSpPr/>
          <p:nvPr/>
        </p:nvSpPr>
        <p:spPr>
          <a:xfrm rot="19000705">
            <a:off x="2901950" y="1922463"/>
            <a:ext cx="6086475" cy="6088062"/>
          </a:xfrm>
          <a:prstGeom prst="arc">
            <a:avLst>
              <a:gd name="adj1" fmla="val 18570998"/>
              <a:gd name="adj2" fmla="val 368956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1382569-1E86-DD46-9013-B641E969A2BD}"/>
              </a:ext>
            </a:extLst>
          </p:cNvPr>
          <p:cNvCxnSpPr/>
          <p:nvPr/>
        </p:nvCxnSpPr>
        <p:spPr>
          <a:xfrm flipV="1">
            <a:off x="4427538" y="1470025"/>
            <a:ext cx="2125662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2C5F5E5-ADE1-734E-81BB-59D0310CA6DD}"/>
              </a:ext>
            </a:extLst>
          </p:cNvPr>
          <p:cNvSpPr/>
          <p:nvPr/>
        </p:nvSpPr>
        <p:spPr>
          <a:xfrm flipH="1" flipV="1">
            <a:off x="6424613" y="1355725"/>
            <a:ext cx="257175" cy="2238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DB1693C-E134-874A-BDCB-77B1E27BF0DC}"/>
              </a:ext>
            </a:extLst>
          </p:cNvPr>
          <p:cNvSpPr/>
          <p:nvPr/>
        </p:nvSpPr>
        <p:spPr>
          <a:xfrm flipH="1" flipV="1">
            <a:off x="5534025" y="1854200"/>
            <a:ext cx="234950" cy="2254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A580DA0-F584-814B-BCC6-542483A6475E}"/>
              </a:ext>
            </a:extLst>
          </p:cNvPr>
          <p:cNvCxnSpPr/>
          <p:nvPr/>
        </p:nvCxnSpPr>
        <p:spPr>
          <a:xfrm>
            <a:off x="2241550" y="1465263"/>
            <a:ext cx="2260600" cy="473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c 40">
            <a:extLst>
              <a:ext uri="{FF2B5EF4-FFF2-40B4-BE49-F238E27FC236}">
                <a16:creationId xmlns:a16="http://schemas.microsoft.com/office/drawing/2014/main" id="{311FB7B9-8D7C-1B42-AAB8-588FA443A84C}"/>
              </a:ext>
            </a:extLst>
          </p:cNvPr>
          <p:cNvSpPr/>
          <p:nvPr/>
        </p:nvSpPr>
        <p:spPr>
          <a:xfrm rot="12211506">
            <a:off x="565150" y="1968500"/>
            <a:ext cx="5524500" cy="5410200"/>
          </a:xfrm>
          <a:prstGeom prst="arc">
            <a:avLst>
              <a:gd name="adj1" fmla="val 18570998"/>
              <a:gd name="adj2" fmla="val 368956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CE8F123-A830-C143-A3C3-E57644EC7D8D}"/>
              </a:ext>
            </a:extLst>
          </p:cNvPr>
          <p:cNvCxnSpPr/>
          <p:nvPr/>
        </p:nvCxnSpPr>
        <p:spPr>
          <a:xfrm flipV="1">
            <a:off x="3086100" y="1947863"/>
            <a:ext cx="1449388" cy="11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283001F3-E0E4-3F47-A755-DEC824946BE4}"/>
              </a:ext>
            </a:extLst>
          </p:cNvPr>
          <p:cNvSpPr/>
          <p:nvPr/>
        </p:nvSpPr>
        <p:spPr>
          <a:xfrm>
            <a:off x="4289425" y="1878013"/>
            <a:ext cx="390525" cy="147637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67DD1CB-C061-054A-A8FF-F00A5176AA62}"/>
              </a:ext>
            </a:extLst>
          </p:cNvPr>
          <p:cNvCxnSpPr/>
          <p:nvPr/>
        </p:nvCxnSpPr>
        <p:spPr>
          <a:xfrm flipV="1">
            <a:off x="1430338" y="1449388"/>
            <a:ext cx="8802687" cy="34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B9A92525-3114-D343-8705-360EA5ED12E5}"/>
              </a:ext>
            </a:extLst>
          </p:cNvPr>
          <p:cNvSpPr/>
          <p:nvPr/>
        </p:nvSpPr>
        <p:spPr>
          <a:xfrm>
            <a:off x="7769225" y="1357313"/>
            <a:ext cx="195263" cy="233362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1B7E712-67FB-334F-BD37-7397BAAA89C5}"/>
              </a:ext>
            </a:extLst>
          </p:cNvPr>
          <p:cNvSpPr/>
          <p:nvPr/>
        </p:nvSpPr>
        <p:spPr>
          <a:xfrm flipH="1" flipV="1">
            <a:off x="3179763" y="1873250"/>
            <a:ext cx="280987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8D650BF-7173-0D4A-AC3A-4174890AED96}"/>
              </a:ext>
            </a:extLst>
          </p:cNvPr>
          <p:cNvSpPr/>
          <p:nvPr/>
        </p:nvSpPr>
        <p:spPr>
          <a:xfrm>
            <a:off x="9061450" y="1368425"/>
            <a:ext cx="196850" cy="23177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3" name="Triangle 52">
            <a:extLst>
              <a:ext uri="{FF2B5EF4-FFF2-40B4-BE49-F238E27FC236}">
                <a16:creationId xmlns:a16="http://schemas.microsoft.com/office/drawing/2014/main" id="{C041657A-9E8E-424C-BAD8-BADF01CD718C}"/>
              </a:ext>
            </a:extLst>
          </p:cNvPr>
          <p:cNvSpPr/>
          <p:nvPr/>
        </p:nvSpPr>
        <p:spPr>
          <a:xfrm>
            <a:off x="6877050" y="1354138"/>
            <a:ext cx="255588" cy="21907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4" name="5-Point Star 53">
            <a:extLst>
              <a:ext uri="{FF2B5EF4-FFF2-40B4-BE49-F238E27FC236}">
                <a16:creationId xmlns:a16="http://schemas.microsoft.com/office/drawing/2014/main" id="{E32D7D8B-2E7E-5247-B8D0-E383DBC74CE3}"/>
              </a:ext>
            </a:extLst>
          </p:cNvPr>
          <p:cNvSpPr/>
          <p:nvPr/>
        </p:nvSpPr>
        <p:spPr>
          <a:xfrm>
            <a:off x="7269163" y="1298575"/>
            <a:ext cx="269875" cy="29051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1276E69-7242-0648-BA35-217D76B754AC}"/>
              </a:ext>
            </a:extLst>
          </p:cNvPr>
          <p:cNvSpPr/>
          <p:nvPr/>
        </p:nvSpPr>
        <p:spPr>
          <a:xfrm>
            <a:off x="8151813" y="1328738"/>
            <a:ext cx="265112" cy="28416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6" name="5-Point Star 55">
            <a:extLst>
              <a:ext uri="{FF2B5EF4-FFF2-40B4-BE49-F238E27FC236}">
                <a16:creationId xmlns:a16="http://schemas.microsoft.com/office/drawing/2014/main" id="{D956C52D-26D7-754A-9BDE-79F4E3C3E578}"/>
              </a:ext>
            </a:extLst>
          </p:cNvPr>
          <p:cNvSpPr/>
          <p:nvPr/>
        </p:nvSpPr>
        <p:spPr>
          <a:xfrm>
            <a:off x="9466263" y="1293813"/>
            <a:ext cx="269875" cy="2905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7" name="ZoneTexte 14">
            <a:extLst>
              <a:ext uri="{FF2B5EF4-FFF2-40B4-BE49-F238E27FC236}">
                <a16:creationId xmlns:a16="http://schemas.microsoft.com/office/drawing/2014/main" id="{5348EF2F-DB93-2D47-9CFE-D56ACFD74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600200"/>
            <a:ext cx="61912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050" dirty="0" err="1"/>
              <a:t>DiagS</a:t>
            </a:r>
            <a:r>
              <a:rPr lang="fr-FR" altLang="fr-FR" sz="1050" dirty="0"/>
              <a:t> 4</a:t>
            </a:r>
          </a:p>
        </p:txBody>
      </p:sp>
      <p:sp>
        <p:nvSpPr>
          <p:cNvPr id="28692" name="ZoneTexte 14">
            <a:extLst>
              <a:ext uri="{FF2B5EF4-FFF2-40B4-BE49-F238E27FC236}">
                <a16:creationId xmlns:a16="http://schemas.microsoft.com/office/drawing/2014/main" id="{FFAFB1B7-0EA8-CE4C-B684-9C7BC5872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438" y="2051050"/>
            <a:ext cx="698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200"/>
              <a:t>Septum</a:t>
            </a:r>
          </a:p>
        </p:txBody>
      </p:sp>
      <p:sp>
        <p:nvSpPr>
          <p:cNvPr id="28693" name="ZoneTexte 14">
            <a:extLst>
              <a:ext uri="{FF2B5EF4-FFF2-40B4-BE49-F238E27FC236}">
                <a16:creationId xmlns:a16="http://schemas.microsoft.com/office/drawing/2014/main" id="{5F4E7334-A508-8B42-BC48-E122B8E2D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325" y="2120900"/>
            <a:ext cx="126841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200"/>
              <a:t>Injection Kicker</a:t>
            </a:r>
          </a:p>
        </p:txBody>
      </p:sp>
      <p:sp>
        <p:nvSpPr>
          <p:cNvPr id="28694" name="ZoneTexte 14">
            <a:extLst>
              <a:ext uri="{FF2B5EF4-FFF2-40B4-BE49-F238E27FC236}">
                <a16:creationId xmlns:a16="http://schemas.microsoft.com/office/drawing/2014/main" id="{E7FFC382-A093-FC4E-8F5F-B1391B1E3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7138" y="2106613"/>
            <a:ext cx="1362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200"/>
              <a:t>Extraction Kicker</a:t>
            </a:r>
          </a:p>
        </p:txBody>
      </p:sp>
      <p:sp>
        <p:nvSpPr>
          <p:cNvPr id="61" name="ZoneTexte 14">
            <a:extLst>
              <a:ext uri="{FF2B5EF4-FFF2-40B4-BE49-F238E27FC236}">
                <a16:creationId xmlns:a16="http://schemas.microsoft.com/office/drawing/2014/main" id="{7EE031CB-E871-F44F-9CE5-FA3BE49DD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563" y="1011238"/>
            <a:ext cx="433387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050" dirty="0"/>
              <a:t>BPM</a:t>
            </a:r>
          </a:p>
        </p:txBody>
      </p:sp>
      <p:sp>
        <p:nvSpPr>
          <p:cNvPr id="62" name="ZoneTexte 14">
            <a:extLst>
              <a:ext uri="{FF2B5EF4-FFF2-40B4-BE49-F238E27FC236}">
                <a16:creationId xmlns:a16="http://schemas.microsoft.com/office/drawing/2014/main" id="{C28DCB36-4E43-1D40-98AA-4D3377C99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958850"/>
            <a:ext cx="433387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050"/>
              <a:t>BPM</a:t>
            </a:r>
            <a:endParaRPr lang="fr-FR" altLang="fr-FR" sz="1050" dirty="0"/>
          </a:p>
        </p:txBody>
      </p:sp>
      <p:sp>
        <p:nvSpPr>
          <p:cNvPr id="63" name="ZoneTexte 14">
            <a:extLst>
              <a:ext uri="{FF2B5EF4-FFF2-40B4-BE49-F238E27FC236}">
                <a16:creationId xmlns:a16="http://schemas.microsoft.com/office/drawing/2014/main" id="{42F24ABE-F676-9448-B5E0-E79348E5F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2388" y="1658938"/>
            <a:ext cx="43497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050" dirty="0"/>
              <a:t>COR</a:t>
            </a:r>
          </a:p>
        </p:txBody>
      </p:sp>
      <p:sp>
        <p:nvSpPr>
          <p:cNvPr id="64" name="ZoneTexte 14">
            <a:extLst>
              <a:ext uri="{FF2B5EF4-FFF2-40B4-BE49-F238E27FC236}">
                <a16:creationId xmlns:a16="http://schemas.microsoft.com/office/drawing/2014/main" id="{A77DF0D2-9806-014D-B68D-6B66B7C62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0163" y="1671638"/>
            <a:ext cx="433387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050"/>
              <a:t>COR</a:t>
            </a:r>
            <a:endParaRPr lang="fr-FR" altLang="fr-FR" sz="1050" dirty="0"/>
          </a:p>
        </p:txBody>
      </p:sp>
      <p:sp>
        <p:nvSpPr>
          <p:cNvPr id="65" name="ZoneTexte 14">
            <a:extLst>
              <a:ext uri="{FF2B5EF4-FFF2-40B4-BE49-F238E27FC236}">
                <a16:creationId xmlns:a16="http://schemas.microsoft.com/office/drawing/2014/main" id="{639B8E7F-8FE3-6646-A8C7-3405B5C5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388" y="1000125"/>
            <a:ext cx="379412" cy="2524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050" dirty="0"/>
              <a:t>ICT</a:t>
            </a:r>
          </a:p>
        </p:txBody>
      </p:sp>
      <p:sp>
        <p:nvSpPr>
          <p:cNvPr id="70" name="5-Point Star 69">
            <a:extLst>
              <a:ext uri="{FF2B5EF4-FFF2-40B4-BE49-F238E27FC236}">
                <a16:creationId xmlns:a16="http://schemas.microsoft.com/office/drawing/2014/main" id="{FC8DA0C6-30BC-E445-9DCF-67251388BDA0}"/>
              </a:ext>
            </a:extLst>
          </p:cNvPr>
          <p:cNvSpPr/>
          <p:nvPr/>
        </p:nvSpPr>
        <p:spPr>
          <a:xfrm>
            <a:off x="3714750" y="1797050"/>
            <a:ext cx="269875" cy="2921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3" name="ZoneTexte 14">
            <a:extLst>
              <a:ext uri="{FF2B5EF4-FFF2-40B4-BE49-F238E27FC236}">
                <a16:creationId xmlns:a16="http://schemas.microsoft.com/office/drawing/2014/main" id="{24033541-9F0D-3145-A187-AD10C9911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088" y="1074738"/>
            <a:ext cx="1146175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050" dirty="0"/>
              <a:t>Injection </a:t>
            </a:r>
            <a:r>
              <a:rPr lang="fr-FR" altLang="fr-FR" sz="1050" dirty="0" err="1"/>
              <a:t>Dipole</a:t>
            </a:r>
            <a:endParaRPr lang="fr-FR" altLang="fr-FR" sz="105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1540FAB-ABF1-F24C-94EB-E1C297D512F3}"/>
              </a:ext>
            </a:extLst>
          </p:cNvPr>
          <p:cNvSpPr/>
          <p:nvPr/>
        </p:nvSpPr>
        <p:spPr>
          <a:xfrm flipH="1" flipV="1">
            <a:off x="1497013" y="2368550"/>
            <a:ext cx="257175" cy="2238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C921CCA-3A77-CD4B-8D5D-F98DB9AEFE37}"/>
              </a:ext>
            </a:extLst>
          </p:cNvPr>
          <p:cNvSpPr/>
          <p:nvPr/>
        </p:nvSpPr>
        <p:spPr>
          <a:xfrm flipH="1" flipV="1">
            <a:off x="442913" y="4192588"/>
            <a:ext cx="257175" cy="2238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25A2D0D-8178-D141-B544-C740F501FB08}"/>
              </a:ext>
            </a:extLst>
          </p:cNvPr>
          <p:cNvSpPr/>
          <p:nvPr/>
        </p:nvSpPr>
        <p:spPr>
          <a:xfrm flipH="1" flipV="1">
            <a:off x="431800" y="4854575"/>
            <a:ext cx="257175" cy="2238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28705" name="ZoneTexte 14">
            <a:extLst>
              <a:ext uri="{FF2B5EF4-FFF2-40B4-BE49-F238E27FC236}">
                <a16:creationId xmlns:a16="http://schemas.microsoft.com/office/drawing/2014/main" id="{F48E10E0-81AE-C243-A491-6F400D419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4491038"/>
            <a:ext cx="3143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200"/>
              <a:t>IP</a:t>
            </a:r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51948B2D-2FC2-9E4E-B6EB-0CB96FAB012F}"/>
              </a:ext>
            </a:extLst>
          </p:cNvPr>
          <p:cNvSpPr/>
          <p:nvPr/>
        </p:nvSpPr>
        <p:spPr>
          <a:xfrm>
            <a:off x="946150" y="2913063"/>
            <a:ext cx="269875" cy="2921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3F788BA5-4512-5C4A-8D99-B7E9B94EFBCE}"/>
              </a:ext>
            </a:extLst>
          </p:cNvPr>
          <p:cNvSpPr/>
          <p:nvPr/>
        </p:nvSpPr>
        <p:spPr>
          <a:xfrm>
            <a:off x="542925" y="3748088"/>
            <a:ext cx="269875" cy="2921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0" name="ZoneTexte 14">
            <a:extLst>
              <a:ext uri="{FF2B5EF4-FFF2-40B4-BE49-F238E27FC236}">
                <a16:creationId xmlns:a16="http://schemas.microsoft.com/office/drawing/2014/main" id="{DA01AE54-E2A1-774F-A5E2-F7AB72551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3860800"/>
            <a:ext cx="431800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050" dirty="0"/>
              <a:t>BPM</a:t>
            </a:r>
          </a:p>
        </p:txBody>
      </p:sp>
      <p:sp>
        <p:nvSpPr>
          <p:cNvPr id="81" name="ZoneTexte 14">
            <a:extLst>
              <a:ext uri="{FF2B5EF4-FFF2-40B4-BE49-F238E27FC236}">
                <a16:creationId xmlns:a16="http://schemas.microsoft.com/office/drawing/2014/main" id="{57BA8410-B8ED-EA41-B4A9-5BDE2A8B8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3078163"/>
            <a:ext cx="433388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050" dirty="0"/>
              <a:t>BPM</a:t>
            </a:r>
          </a:p>
        </p:txBody>
      </p:sp>
      <p:sp>
        <p:nvSpPr>
          <p:cNvPr id="82" name="ZoneTexte 14">
            <a:extLst>
              <a:ext uri="{FF2B5EF4-FFF2-40B4-BE49-F238E27FC236}">
                <a16:creationId xmlns:a16="http://schemas.microsoft.com/office/drawing/2014/main" id="{3C2154B5-8320-3B4D-A6FA-3DE38EBA3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6963" y="2089150"/>
            <a:ext cx="433387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1050" dirty="0"/>
              <a:t>BPM</a:t>
            </a:r>
          </a:p>
        </p:txBody>
      </p:sp>
      <p:sp>
        <p:nvSpPr>
          <p:cNvPr id="28711" name="Title 1">
            <a:extLst>
              <a:ext uri="{FF2B5EF4-FFF2-40B4-BE49-F238E27FC236}">
                <a16:creationId xmlns:a16="http://schemas.microsoft.com/office/drawing/2014/main" id="{5E7F7507-388E-434E-81C0-5DAF4798D902}"/>
              </a:ext>
            </a:extLst>
          </p:cNvPr>
          <p:cNvSpPr txBox="1">
            <a:spLocks/>
          </p:cNvSpPr>
          <p:nvPr/>
        </p:nvSpPr>
        <p:spPr bwMode="auto">
          <a:xfrm>
            <a:off x="365125" y="134938"/>
            <a:ext cx="8597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latin typeface="Helvetica" pitchFamily="2" charset="0"/>
              </a:rPr>
              <a:t>TL-SR key elements for the injection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0A70B-7728-9449-A252-4D0E767C166B}"/>
              </a:ext>
            </a:extLst>
          </p:cNvPr>
          <p:cNvSpPr txBox="1"/>
          <p:nvPr/>
        </p:nvSpPr>
        <p:spPr>
          <a:xfrm>
            <a:off x="6189675" y="14622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922852-F2E3-FB45-B69E-D06B01FE5740}"/>
              </a:ext>
            </a:extLst>
          </p:cNvPr>
          <p:cNvSpPr txBox="1"/>
          <p:nvPr/>
        </p:nvSpPr>
        <p:spPr>
          <a:xfrm>
            <a:off x="4338849" y="22569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908973-C890-9042-99C4-52C8A2ABD88F}"/>
              </a:ext>
            </a:extLst>
          </p:cNvPr>
          <p:cNvSpPr txBox="1"/>
          <p:nvPr/>
        </p:nvSpPr>
        <p:spPr>
          <a:xfrm>
            <a:off x="3693234" y="22769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2BA865-31C5-094E-A37A-CC090B956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675" y="2770387"/>
            <a:ext cx="4912458" cy="3684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79CD84-C3FF-4A4B-BE48-7ECEDD10CE25}"/>
              </a:ext>
            </a:extLst>
          </p:cNvPr>
          <p:cNvSpPr txBox="1"/>
          <p:nvPr/>
        </p:nvSpPr>
        <p:spPr>
          <a:xfrm>
            <a:off x="1172322" y="3644851"/>
            <a:ext cx="56046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Automatic algorithm RCDS to tune the injection (7 parameters):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TL vert corrector 3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TL vert corrector 4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TL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hor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corrector 3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TL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hor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corrector 4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DPI current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Septum voltage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Kicker voltage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B98146-05B6-F673-F893-EE394EC34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830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CD279A-04D2-2377-9A02-F54FA6A24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583" y="1651172"/>
            <a:ext cx="9470834" cy="2387600"/>
          </a:xfrm>
        </p:spPr>
        <p:txBody>
          <a:bodyPr>
            <a:normAutofit/>
          </a:bodyPr>
          <a:lstStyle/>
          <a:p>
            <a:r>
              <a:rPr kumimoji="0" lang="en-GB" altLang="en-US" sz="6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Tune measurements</a:t>
            </a:r>
            <a:br>
              <a:rPr kumimoji="0" lang="en-GB" altLang="en-US" sz="6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kumimoji="0" lang="en-GB" altLang="en-US" sz="6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3.17/1.64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8FD4ED-1E1D-71B4-E6AE-91D808BA1860}"/>
              </a:ext>
            </a:extLst>
          </p:cNvPr>
          <p:cNvSpPr txBox="1"/>
          <p:nvPr/>
        </p:nvSpPr>
        <p:spPr>
          <a:xfrm>
            <a:off x="1561641" y="4745163"/>
            <a:ext cx="60978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Betatron</a:t>
            </a:r>
            <a:r>
              <a:rPr lang="en-GB" dirty="0"/>
              <a:t> tune H: 		 3.16998 (52835.37215 [kHz])</a:t>
            </a:r>
          </a:p>
          <a:p>
            <a:r>
              <a:rPr lang="en-GB" dirty="0"/>
              <a:t>                 V: 		 1.64018 (27337.53540 [kHz])</a:t>
            </a:r>
          </a:p>
          <a:p>
            <a:r>
              <a:rPr lang="en-GB" dirty="0"/>
              <a:t>   Momentum Compaction Factor: 	 1.42815e-02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650B42-1C6D-B61A-83A5-845FEC630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961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4532-1C49-157A-2926-ACBDAA151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Helvetica" pitchFamily="2" charset="0"/>
              </a:rPr>
              <a:t>Current situation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D7239-FE11-8B5B-F089-C8996F609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tried to look at the tune via the FFT</a:t>
            </a:r>
            <a:br>
              <a:rPr lang="en-GB" dirty="0"/>
            </a:br>
            <a:endParaRPr lang="en-GB" dirty="0"/>
          </a:p>
          <a:p>
            <a:r>
              <a:rPr lang="en-GB" dirty="0"/>
              <a:t>4-turn algorithm also does not work</a:t>
            </a:r>
            <a:br>
              <a:rPr lang="en-GB" dirty="0"/>
            </a:br>
            <a:endParaRPr lang="en-GB" dirty="0"/>
          </a:p>
          <a:p>
            <a:r>
              <a:rPr lang="en-GB" dirty="0"/>
              <a:t>The results are very strange. We do not see the </a:t>
            </a:r>
            <a:r>
              <a:rPr lang="en-GB" dirty="0" err="1"/>
              <a:t>betatron</a:t>
            </a:r>
            <a:r>
              <a:rPr lang="en-GB" dirty="0"/>
              <a:t> oscillations</a:t>
            </a:r>
            <a:br>
              <a:rPr lang="en-GB" dirty="0"/>
            </a:br>
            <a:endParaRPr lang="en-GB" dirty="0"/>
          </a:p>
          <a:p>
            <a:r>
              <a:rPr lang="en-GB" dirty="0"/>
              <a:t>Reasons</a:t>
            </a:r>
          </a:p>
          <a:p>
            <a:pPr lvl="1"/>
            <a:r>
              <a:rPr lang="en-GB" dirty="0"/>
              <a:t>Data treatment of Libera, mixing of 2 turns, Libera settings ?</a:t>
            </a:r>
          </a:p>
          <a:p>
            <a:pPr lvl="1"/>
            <a:r>
              <a:rPr lang="en-GB" dirty="0"/>
              <a:t>Trigger problem ?</a:t>
            </a:r>
          </a:p>
          <a:p>
            <a:pPr lvl="1"/>
            <a:r>
              <a:rPr lang="en-GB" dirty="0"/>
              <a:t>Try more sophisticated analysis of </a:t>
            </a:r>
            <a:r>
              <a:rPr lang="en-GB" dirty="0" err="1"/>
              <a:t>TbT</a:t>
            </a:r>
            <a:r>
              <a:rPr lang="en-GB" dirty="0"/>
              <a:t> data ?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42254-7AA6-77A4-37C9-39DC388BE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428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B65040-FC4F-6C14-8922-FB8A481E4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844" y="1309070"/>
            <a:ext cx="5268466" cy="540396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D60A57C-76A9-BA5F-3F4C-585FB258D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8" y="331673"/>
            <a:ext cx="10515600" cy="671938"/>
          </a:xfrm>
        </p:spPr>
        <p:txBody>
          <a:bodyPr>
            <a:normAutofit fontScale="90000"/>
          </a:bodyPr>
          <a:lstStyle/>
          <a:p>
            <a:r>
              <a:rPr lang="en-GB" dirty="0"/>
              <a:t>First trial for tune estimation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DDD19C-6EB4-0131-17B3-0EA7CC2E7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4629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5EF09FF-B383-E257-FC00-151B5861C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39" y="263128"/>
            <a:ext cx="5985220" cy="44280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E619AB-3739-D6D9-F41B-F6E214CD9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720" y="2439504"/>
            <a:ext cx="6163019" cy="4155368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8ECEA78-AD87-A839-E837-218D2C43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95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96A73B-B9DE-EF9C-3FB6-DE097BD56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9358"/>
            <a:ext cx="4719351" cy="3477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D015F7-F3C7-AAA2-2F31-91AFED738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528" y="3327094"/>
            <a:ext cx="5340471" cy="349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65F85D-1511-4D8A-D9D7-1C1FFCD0A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891" y="31751"/>
            <a:ext cx="5039924" cy="38385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F55394-D63B-7B15-B734-D497813473D3}"/>
              </a:ext>
            </a:extLst>
          </p:cNvPr>
          <p:cNvSpPr txBox="1"/>
          <p:nvPr/>
        </p:nvSpPr>
        <p:spPr>
          <a:xfrm>
            <a:off x="340834" y="553464"/>
            <a:ext cx="2018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(13 January 2023)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6BC1887-13A1-7E21-53A4-D13E1C1AC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032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AF57EE-1AAB-0774-1A99-E46DB4C45C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1400FF"/>
                </a:solidFill>
                <a:latin typeface="Helvetica" pitchFamily="2" charset="0"/>
              </a:rPr>
              <a:t>ThomX</a:t>
            </a:r>
            <a:r>
              <a:rPr lang="en-US" b="1" dirty="0">
                <a:solidFill>
                  <a:srgbClr val="1400FF"/>
                </a:solidFill>
                <a:latin typeface="Helvetica" pitchFamily="2" charset="0"/>
              </a:rPr>
              <a:t> beam emittance measurement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3D9B9BB-B4E6-5448-1EE0-D6B8F75185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the ring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6DB91-9997-4AA9-CEB9-9D90073EA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7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42D6C-F7E4-A790-9C0E-8DE038C97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Layouts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972F11-68D3-B656-08C4-D7FBF4C60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37" y="2106929"/>
            <a:ext cx="6923940" cy="36421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048D10-4008-FC56-E5DE-85D9385D1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579" y="1897714"/>
            <a:ext cx="4047341" cy="42404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F15AA0-4748-E0ED-FC87-B06837053152}"/>
              </a:ext>
            </a:extLst>
          </p:cNvPr>
          <p:cNvSpPr txBox="1"/>
          <p:nvPr/>
        </p:nvSpPr>
        <p:spPr>
          <a:xfrm>
            <a:off x="2071991" y="6001966"/>
            <a:ext cx="4546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QP3 to screen distance is 2000 mm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46E038-67F8-7187-5730-1CE1FAC3079E}"/>
              </a:ext>
            </a:extLst>
          </p:cNvPr>
          <p:cNvSpPr txBox="1"/>
          <p:nvPr/>
        </p:nvSpPr>
        <p:spPr>
          <a:xfrm>
            <a:off x="7529579" y="6001966"/>
            <a:ext cx="4315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QP7 to screen distance 2249 mm </a:t>
            </a:r>
          </a:p>
        </p:txBody>
      </p:sp>
      <p:sp>
        <p:nvSpPr>
          <p:cNvPr id="12" name="Бульбашка прямої мови: овальна 11">
            <a:extLst>
              <a:ext uri="{FF2B5EF4-FFF2-40B4-BE49-F238E27FC236}">
                <a16:creationId xmlns:a16="http://schemas.microsoft.com/office/drawing/2014/main" id="{CD064831-2EBC-2CB5-D64D-D9F64EF50EA7}"/>
              </a:ext>
            </a:extLst>
          </p:cNvPr>
          <p:cNvSpPr/>
          <p:nvPr/>
        </p:nvSpPr>
        <p:spPr>
          <a:xfrm>
            <a:off x="4655890" y="4680076"/>
            <a:ext cx="629174" cy="796954"/>
          </a:xfrm>
          <a:prstGeom prst="wedgeEllipseCallout">
            <a:avLst>
              <a:gd name="adj1" fmla="val -390166"/>
              <a:gd name="adj2" fmla="val 131974"/>
            </a:avLst>
          </a:prstGeom>
          <a:solidFill>
            <a:srgbClr val="4472C4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Бульбашка прямої мови: овальна 12">
            <a:extLst>
              <a:ext uri="{FF2B5EF4-FFF2-40B4-BE49-F238E27FC236}">
                <a16:creationId xmlns:a16="http://schemas.microsoft.com/office/drawing/2014/main" id="{EA497D59-D3E4-1DC2-BD62-14E9BDB66BD7}"/>
              </a:ext>
            </a:extLst>
          </p:cNvPr>
          <p:cNvSpPr/>
          <p:nvPr/>
        </p:nvSpPr>
        <p:spPr>
          <a:xfrm>
            <a:off x="7416605" y="1963441"/>
            <a:ext cx="629174" cy="796954"/>
          </a:xfrm>
          <a:prstGeom prst="wedgeEllipseCallout">
            <a:avLst>
              <a:gd name="adj1" fmla="val 12501"/>
              <a:gd name="adj2" fmla="val 461448"/>
            </a:avLst>
          </a:prstGeom>
          <a:solidFill>
            <a:srgbClr val="4472C4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Бульбашка прямої мови: овальна 13">
            <a:extLst>
              <a:ext uri="{FF2B5EF4-FFF2-40B4-BE49-F238E27FC236}">
                <a16:creationId xmlns:a16="http://schemas.microsoft.com/office/drawing/2014/main" id="{BF819345-579C-0238-7628-A1152149C3DF}"/>
              </a:ext>
            </a:extLst>
          </p:cNvPr>
          <p:cNvSpPr/>
          <p:nvPr/>
        </p:nvSpPr>
        <p:spPr>
          <a:xfrm>
            <a:off x="1585953" y="4219662"/>
            <a:ext cx="629174" cy="1074208"/>
          </a:xfrm>
          <a:prstGeom prst="wedgeEllipseCallout">
            <a:avLst>
              <a:gd name="adj1" fmla="val 97835"/>
              <a:gd name="adj2" fmla="val 126879"/>
            </a:avLst>
          </a:prstGeom>
          <a:solidFill>
            <a:srgbClr val="4472C4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Бульбашка прямої мови: овальна 14">
            <a:extLst>
              <a:ext uri="{FF2B5EF4-FFF2-40B4-BE49-F238E27FC236}">
                <a16:creationId xmlns:a16="http://schemas.microsoft.com/office/drawing/2014/main" id="{CE690766-E080-EEE8-C0A1-C6DE15E345FB}"/>
              </a:ext>
            </a:extLst>
          </p:cNvPr>
          <p:cNvSpPr/>
          <p:nvPr/>
        </p:nvSpPr>
        <p:spPr>
          <a:xfrm>
            <a:off x="10947656" y="1963441"/>
            <a:ext cx="629174" cy="1074208"/>
          </a:xfrm>
          <a:prstGeom prst="wedgeEllipseCallout">
            <a:avLst>
              <a:gd name="adj1" fmla="val -527499"/>
              <a:gd name="adj2" fmla="val 333049"/>
            </a:avLst>
          </a:prstGeom>
          <a:solidFill>
            <a:srgbClr val="4472C4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A46657-F5E4-25A0-89FD-D1796FB329D6}"/>
              </a:ext>
            </a:extLst>
          </p:cNvPr>
          <p:cNvSpPr txBox="1"/>
          <p:nvPr/>
        </p:nvSpPr>
        <p:spPr>
          <a:xfrm>
            <a:off x="2616671" y="1501629"/>
            <a:ext cx="166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Linac</a:t>
            </a:r>
            <a:r>
              <a:rPr lang="en-US" sz="2400" dirty="0"/>
              <a:t> exit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4CAC63-A3B3-E133-C5E1-B30559FA78FD}"/>
              </a:ext>
            </a:extLst>
          </p:cNvPr>
          <p:cNvSpPr txBox="1"/>
          <p:nvPr/>
        </p:nvSpPr>
        <p:spPr>
          <a:xfrm>
            <a:off x="8196747" y="1436049"/>
            <a:ext cx="3002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Transfer line exit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3BD6E-189F-6603-F78C-B5695666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2743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5F3D2-FB41-FCC3-9C3C-5CAD2B76A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QP3 quadruple scan from 24.04.2022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795213-58CD-E6E7-E3FB-62FCB1FF1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86635"/>
            <a:ext cx="5638800" cy="4206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F1AE06-92CA-ACF4-76EE-082DB0880D19}"/>
              </a:ext>
            </a:extLst>
          </p:cNvPr>
          <p:cNvSpPr txBox="1"/>
          <p:nvPr/>
        </p:nvSpPr>
        <p:spPr>
          <a:xfrm>
            <a:off x="5442235" y="6330875"/>
            <a:ext cx="2636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ym typeface="Symbol" panose="05050102010706020507" pitchFamily="18" charset="2"/>
              </a:rPr>
              <a:t></a:t>
            </a:r>
            <a:r>
              <a:rPr lang="en-US" sz="2400" baseline="-25000" dirty="0"/>
              <a:t>x</a:t>
            </a:r>
            <a:r>
              <a:rPr lang="en-US" sz="2400" dirty="0"/>
              <a:t> = 4.73, </a:t>
            </a:r>
            <a:r>
              <a:rPr lang="el-GR" sz="2400" dirty="0"/>
              <a:t>α</a:t>
            </a:r>
            <a:r>
              <a:rPr lang="en-US" sz="2400" baseline="-25000" dirty="0"/>
              <a:t>x</a:t>
            </a:r>
            <a:r>
              <a:rPr lang="en-US" sz="2400" dirty="0"/>
              <a:t> = 1.34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82D2D3-E791-4364-3CAE-D1E242309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38" y="1965261"/>
            <a:ext cx="5334000" cy="4000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3CC48B-FACD-B2CC-9CDC-C16081DA0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1327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A4ECA-FD70-AA9C-308A-164A9ED45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QP7 quadruple scan from 16.12.2022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816368-87AA-B383-BE45-B75088284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58178"/>
            <a:ext cx="5638800" cy="42062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8CCF01-0F66-7211-A520-2EA897C86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383" y="2163918"/>
            <a:ext cx="5334000" cy="4000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3F2FF2-751A-86F1-388D-EB84B1022F22}"/>
              </a:ext>
            </a:extLst>
          </p:cNvPr>
          <p:cNvSpPr txBox="1"/>
          <p:nvPr/>
        </p:nvSpPr>
        <p:spPr>
          <a:xfrm>
            <a:off x="4792099" y="6164418"/>
            <a:ext cx="3160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ym typeface="Symbol" panose="05050102010706020507" pitchFamily="18" charset="2"/>
              </a:rPr>
              <a:t></a:t>
            </a:r>
            <a:r>
              <a:rPr lang="en-US" sz="2400" baseline="-25000" dirty="0"/>
              <a:t>x</a:t>
            </a:r>
            <a:r>
              <a:rPr lang="en-US" sz="2400" dirty="0"/>
              <a:t> = 4.33 m </a:t>
            </a:r>
            <a:r>
              <a:rPr lang="el-GR" sz="2400" dirty="0"/>
              <a:t>α</a:t>
            </a:r>
            <a:r>
              <a:rPr lang="en-US" sz="2400" baseline="-25000" dirty="0"/>
              <a:t>x</a:t>
            </a:r>
            <a:r>
              <a:rPr lang="en-US" sz="2400" dirty="0"/>
              <a:t> = 3.77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DB5A02-D3AA-C771-9C51-8BDDF9F56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9778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02B25-5400-4533-5CA6-407D97843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QP7 quadruple scan from 14.10.2022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F1F1F4-38FB-5987-4F20-9EF7FF695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10" y="1997089"/>
            <a:ext cx="5638800" cy="42062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4D6E9E-051D-3BF9-0705-2DD663560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110" y="2099959"/>
            <a:ext cx="533400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252099-6E1A-0927-DA13-F421F5A36F5A}"/>
              </a:ext>
            </a:extLst>
          </p:cNvPr>
          <p:cNvSpPr txBox="1"/>
          <p:nvPr/>
        </p:nvSpPr>
        <p:spPr>
          <a:xfrm>
            <a:off x="4506985" y="6203329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ym typeface="Symbol" panose="05050102010706020507" pitchFamily="18" charset="2"/>
              </a:rPr>
              <a:t></a:t>
            </a:r>
            <a:r>
              <a:rPr lang="en-US" sz="2400" baseline="-25000" dirty="0"/>
              <a:t>x</a:t>
            </a:r>
            <a:r>
              <a:rPr lang="en-US" sz="2400" dirty="0"/>
              <a:t> = 16.74 m </a:t>
            </a:r>
            <a:r>
              <a:rPr lang="el-GR" sz="2400" dirty="0"/>
              <a:t>α</a:t>
            </a:r>
            <a:r>
              <a:rPr lang="en-US" sz="2400" baseline="-25000" dirty="0"/>
              <a:t>x</a:t>
            </a:r>
            <a:r>
              <a:rPr lang="en-US" sz="2400" dirty="0"/>
              <a:t> = 27.12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420F2C-9E2D-4725-39F3-69F9B0C3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66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16150-EF27-F073-BFCD-D64DDA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48" y="120142"/>
            <a:ext cx="10515600" cy="1325563"/>
          </a:xfrm>
        </p:spPr>
        <p:txBody>
          <a:bodyPr/>
          <a:lstStyle/>
          <a:p>
            <a:r>
              <a:rPr lang="en-GB" dirty="0"/>
              <a:t>Requirements to the injector (to be discussed)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8CC63-AAB2-9F61-1649-85F7829BD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3738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/>
              <a:t>Reproducibility and stability measured and shown (charge, energy, orbit SHOT BY SHOT and DURING THE DAY)</a:t>
            </a:r>
            <a:br>
              <a:rPr lang="en-GB" dirty="0"/>
            </a:br>
            <a:endParaRPr lang="en-GB" dirty="0"/>
          </a:p>
          <a:p>
            <a:r>
              <a:rPr lang="en-GB" dirty="0"/>
              <a:t>Parameters ( for injection/first turns): E = 50 MeV, </a:t>
            </a:r>
            <a:r>
              <a:rPr lang="en-GB" dirty="0" err="1"/>
              <a:t>dE</a:t>
            </a:r>
            <a:r>
              <a:rPr lang="en-GB" dirty="0"/>
              <a:t>/E = 0.1 %, Charge = 100 </a:t>
            </a:r>
            <a:r>
              <a:rPr lang="en-GB" dirty="0" err="1"/>
              <a:t>pC</a:t>
            </a:r>
            <a:r>
              <a:rPr lang="en-GB" dirty="0"/>
              <a:t>, emittance = ~2 mm </a:t>
            </a:r>
            <a:r>
              <a:rPr lang="en-GB" dirty="0" err="1"/>
              <a:t>mrad</a:t>
            </a:r>
            <a:r>
              <a:rPr lang="en-GB" dirty="0"/>
              <a:t>, pointing stability =</a:t>
            </a:r>
          </a:p>
          <a:p>
            <a:pPr marL="0" indent="0">
              <a:buNone/>
            </a:pPr>
            <a:r>
              <a:rPr lang="en-GB" dirty="0"/>
              <a:t>MEASUREMENTS???</a:t>
            </a:r>
            <a:br>
              <a:rPr lang="en-GB" dirty="0"/>
            </a:br>
            <a:endParaRPr lang="en-GB" dirty="0"/>
          </a:p>
          <a:p>
            <a:r>
              <a:rPr lang="en-GB" dirty="0"/>
              <a:t>Parameters ( for beam physics): E = 50 MeV, </a:t>
            </a:r>
            <a:r>
              <a:rPr lang="en-GB" dirty="0" err="1"/>
              <a:t>dE</a:t>
            </a:r>
            <a:r>
              <a:rPr lang="en-GB" dirty="0"/>
              <a:t>/E = 0.1 %, Charge = 100 </a:t>
            </a:r>
            <a:r>
              <a:rPr lang="en-GB" dirty="0" err="1"/>
              <a:t>pC</a:t>
            </a:r>
            <a:r>
              <a:rPr lang="en-GB" dirty="0"/>
              <a:t>, emittance = ~2 mm </a:t>
            </a:r>
            <a:r>
              <a:rPr lang="en-GB" dirty="0" err="1"/>
              <a:t>mrad</a:t>
            </a:r>
            <a:r>
              <a:rPr lang="en-GB" dirty="0"/>
              <a:t>, pointing stability =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696E3-AC70-772F-1BA7-71590A61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4065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A0123-C643-6241-906E-EB08A4984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464E1-D963-FD4A-9D4C-D7A5BB963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E05C2-57B8-9F43-AD69-5A393FC2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3054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66CE10-1616-EE47-567D-77BDD2D5A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7768"/>
            <a:ext cx="12105311" cy="6098788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AF10F896-2F5E-589D-89B2-27F9619FAC9F}"/>
              </a:ext>
            </a:extLst>
          </p:cNvPr>
          <p:cNvSpPr/>
          <p:nvPr/>
        </p:nvSpPr>
        <p:spPr>
          <a:xfrm>
            <a:off x="4850780" y="1260088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24B1B15-230E-DF90-49A8-2A1C4A724FF9}"/>
              </a:ext>
            </a:extLst>
          </p:cNvPr>
          <p:cNvSpPr/>
          <p:nvPr/>
        </p:nvSpPr>
        <p:spPr>
          <a:xfrm rot="18889430">
            <a:off x="2375953" y="2142449"/>
            <a:ext cx="241600" cy="36047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85A745BD-16EC-87FF-EF1C-42A8E575A09B}"/>
              </a:ext>
            </a:extLst>
          </p:cNvPr>
          <p:cNvSpPr/>
          <p:nvPr/>
        </p:nvSpPr>
        <p:spPr>
          <a:xfrm rot="18697647">
            <a:off x="1552750" y="2830981"/>
            <a:ext cx="201109" cy="42705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979FC79-FFEC-AEC8-F6C7-3319C6860BC0}"/>
              </a:ext>
            </a:extLst>
          </p:cNvPr>
          <p:cNvSpPr/>
          <p:nvPr/>
        </p:nvSpPr>
        <p:spPr>
          <a:xfrm rot="13313937">
            <a:off x="1570778" y="3359456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9313A632-DBA2-6D21-6B01-BFAEC1738728}"/>
              </a:ext>
            </a:extLst>
          </p:cNvPr>
          <p:cNvSpPr/>
          <p:nvPr/>
        </p:nvSpPr>
        <p:spPr>
          <a:xfrm rot="13313937">
            <a:off x="2295608" y="415384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195F8A14-A05C-7EA4-4005-27C82B46EE24}"/>
              </a:ext>
            </a:extLst>
          </p:cNvPr>
          <p:cNvSpPr/>
          <p:nvPr/>
        </p:nvSpPr>
        <p:spPr>
          <a:xfrm rot="10800000">
            <a:off x="4783664" y="4696865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2FDB171B-D779-0B7B-4373-C6E53C02D1BE}"/>
              </a:ext>
            </a:extLst>
          </p:cNvPr>
          <p:cNvSpPr/>
          <p:nvPr/>
        </p:nvSpPr>
        <p:spPr>
          <a:xfrm>
            <a:off x="6753921" y="1260087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E55C8D1-E2F1-7420-CFBF-CA63905E37A0}"/>
              </a:ext>
            </a:extLst>
          </p:cNvPr>
          <p:cNvSpPr/>
          <p:nvPr/>
        </p:nvSpPr>
        <p:spPr>
          <a:xfrm rot="2764771">
            <a:off x="9202418" y="2038937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1181E-5FC6-B8BB-A6FD-0B9B641E4921}"/>
              </a:ext>
            </a:extLst>
          </p:cNvPr>
          <p:cNvSpPr txBox="1"/>
          <p:nvPr/>
        </p:nvSpPr>
        <p:spPr>
          <a:xfrm>
            <a:off x="4581488" y="1722222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6FDB3-CF5F-7CC1-89A8-BF8A8E207E56}"/>
              </a:ext>
            </a:extLst>
          </p:cNvPr>
          <p:cNvSpPr txBox="1"/>
          <p:nvPr/>
        </p:nvSpPr>
        <p:spPr>
          <a:xfrm>
            <a:off x="2633627" y="239589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801EA2-386D-0848-D2AA-AAF1C1CB19BA}"/>
              </a:ext>
            </a:extLst>
          </p:cNvPr>
          <p:cNvSpPr txBox="1"/>
          <p:nvPr/>
        </p:nvSpPr>
        <p:spPr>
          <a:xfrm>
            <a:off x="1892206" y="2999593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F2B264-E4CF-61D9-B395-CEE2A53B6C12}"/>
              </a:ext>
            </a:extLst>
          </p:cNvPr>
          <p:cNvSpPr txBox="1"/>
          <p:nvPr/>
        </p:nvSpPr>
        <p:spPr>
          <a:xfrm>
            <a:off x="1895866" y="3340712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AC7CF1-9665-DC20-0911-FCBEC432A87A}"/>
              </a:ext>
            </a:extLst>
          </p:cNvPr>
          <p:cNvSpPr txBox="1"/>
          <p:nvPr/>
        </p:nvSpPr>
        <p:spPr>
          <a:xfrm>
            <a:off x="2657870" y="3954274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95D948-A1E5-58C0-3252-E16C35536526}"/>
              </a:ext>
            </a:extLst>
          </p:cNvPr>
          <p:cNvSpPr txBox="1"/>
          <p:nvPr/>
        </p:nvSpPr>
        <p:spPr>
          <a:xfrm>
            <a:off x="4481127" y="4356031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D63908-2CA9-E8E1-FCED-16E484978682}"/>
              </a:ext>
            </a:extLst>
          </p:cNvPr>
          <p:cNvSpPr txBox="1"/>
          <p:nvPr/>
        </p:nvSpPr>
        <p:spPr>
          <a:xfrm>
            <a:off x="6472133" y="1771396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F118B4-ADB3-70F3-C9AB-5804DE5D24AE}"/>
              </a:ext>
            </a:extLst>
          </p:cNvPr>
          <p:cNvSpPr txBox="1"/>
          <p:nvPr/>
        </p:nvSpPr>
        <p:spPr>
          <a:xfrm>
            <a:off x="8397319" y="2322686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11</a:t>
            </a: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FCA768E9-D9E0-12D4-A7E6-A0FBE809E6C1}"/>
              </a:ext>
            </a:extLst>
          </p:cNvPr>
          <p:cNvSpPr/>
          <p:nvPr/>
        </p:nvSpPr>
        <p:spPr>
          <a:xfrm rot="10800000">
            <a:off x="6731514" y="4696866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7B983E-D369-3348-9246-A89C76BDF6FE}"/>
              </a:ext>
            </a:extLst>
          </p:cNvPr>
          <p:cNvSpPr txBox="1"/>
          <p:nvPr/>
        </p:nvSpPr>
        <p:spPr>
          <a:xfrm>
            <a:off x="6576329" y="4356031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5F0060-59BF-D5B2-6F66-98676793E49E}"/>
              </a:ext>
            </a:extLst>
          </p:cNvPr>
          <p:cNvSpPr txBox="1"/>
          <p:nvPr/>
        </p:nvSpPr>
        <p:spPr>
          <a:xfrm>
            <a:off x="8394643" y="390072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931BF4-7A0C-2A90-BA29-D12EC9D00880}"/>
              </a:ext>
            </a:extLst>
          </p:cNvPr>
          <p:cNvSpPr txBox="1"/>
          <p:nvPr/>
        </p:nvSpPr>
        <p:spPr>
          <a:xfrm>
            <a:off x="9026478" y="3006093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10</a:t>
            </a: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CC06959-DB7B-AC04-2284-452B11D91CC2}"/>
              </a:ext>
            </a:extLst>
          </p:cNvPr>
          <p:cNvSpPr/>
          <p:nvPr/>
        </p:nvSpPr>
        <p:spPr>
          <a:xfrm rot="2764771">
            <a:off x="9999627" y="2827955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C8AC80B1-837A-5808-6035-CBB4F48BC4CA}"/>
              </a:ext>
            </a:extLst>
          </p:cNvPr>
          <p:cNvSpPr/>
          <p:nvPr/>
        </p:nvSpPr>
        <p:spPr>
          <a:xfrm rot="7735928">
            <a:off x="9937494" y="3392367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A61F434E-9CC7-B31C-99B1-350AF5E05C84}"/>
              </a:ext>
            </a:extLst>
          </p:cNvPr>
          <p:cNvSpPr/>
          <p:nvPr/>
        </p:nvSpPr>
        <p:spPr>
          <a:xfrm rot="7866165">
            <a:off x="9129188" y="416089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4E2473-2452-FD56-9D5E-2600CE43275E}"/>
              </a:ext>
            </a:extLst>
          </p:cNvPr>
          <p:cNvSpPr txBox="1"/>
          <p:nvPr/>
        </p:nvSpPr>
        <p:spPr>
          <a:xfrm>
            <a:off x="9026478" y="3329164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 9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A3A87FE-EABE-35D6-DDEE-E8E9658F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24" y="165072"/>
            <a:ext cx="134938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MML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B862F1-C39A-B1F6-956D-3F713B8FA6FF}"/>
              </a:ext>
            </a:extLst>
          </p:cNvPr>
          <p:cNvSpPr txBox="1"/>
          <p:nvPr/>
        </p:nvSpPr>
        <p:spPr>
          <a:xfrm>
            <a:off x="4471697" y="357768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36D560-57DA-B6E7-F31B-202A9BD05018}"/>
              </a:ext>
            </a:extLst>
          </p:cNvPr>
          <p:cNvSpPr txBox="1"/>
          <p:nvPr/>
        </p:nvSpPr>
        <p:spPr>
          <a:xfrm>
            <a:off x="3932767" y="362580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EF2305-FB99-2749-2810-180301F02C9A}"/>
              </a:ext>
            </a:extLst>
          </p:cNvPr>
          <p:cNvSpPr txBox="1"/>
          <p:nvPr/>
        </p:nvSpPr>
        <p:spPr>
          <a:xfrm>
            <a:off x="2667733" y="1544128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FB3933-CE33-4FCF-645F-451FDE3553D1}"/>
              </a:ext>
            </a:extLst>
          </p:cNvPr>
          <p:cNvSpPr txBox="1"/>
          <p:nvPr/>
        </p:nvSpPr>
        <p:spPr>
          <a:xfrm>
            <a:off x="2336557" y="1870498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71811A-0070-08D7-ECBD-0EBDC0330283}"/>
              </a:ext>
            </a:extLst>
          </p:cNvPr>
          <p:cNvSpPr txBox="1"/>
          <p:nvPr/>
        </p:nvSpPr>
        <p:spPr>
          <a:xfrm>
            <a:off x="1807442" y="2299145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18F51D-2011-91DF-E094-E776A7BBFA78}"/>
              </a:ext>
            </a:extLst>
          </p:cNvPr>
          <p:cNvSpPr txBox="1"/>
          <p:nvPr/>
        </p:nvSpPr>
        <p:spPr>
          <a:xfrm>
            <a:off x="1616915" y="2694471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E66887-C1D1-7D3B-C6B7-DD7D7E236AAC}"/>
              </a:ext>
            </a:extLst>
          </p:cNvPr>
          <p:cNvSpPr txBox="1"/>
          <p:nvPr/>
        </p:nvSpPr>
        <p:spPr>
          <a:xfrm>
            <a:off x="1866717" y="776452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496E09-356B-E344-B9F6-B56D4D7BE564}"/>
              </a:ext>
            </a:extLst>
          </p:cNvPr>
          <p:cNvSpPr txBox="1"/>
          <p:nvPr/>
        </p:nvSpPr>
        <p:spPr>
          <a:xfrm>
            <a:off x="1518935" y="1185389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CD4AB1-B4B7-8873-87DD-6052E74D3603}"/>
              </a:ext>
            </a:extLst>
          </p:cNvPr>
          <p:cNvSpPr txBox="1"/>
          <p:nvPr/>
        </p:nvSpPr>
        <p:spPr>
          <a:xfrm>
            <a:off x="1057798" y="1691893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01EBD2-A51D-0F4F-881C-65D61A52296E}"/>
              </a:ext>
            </a:extLst>
          </p:cNvPr>
          <p:cNvCxnSpPr>
            <a:cxnSpLocks/>
          </p:cNvCxnSpPr>
          <p:nvPr/>
        </p:nvCxnSpPr>
        <p:spPr>
          <a:xfrm flipV="1">
            <a:off x="692357" y="327325"/>
            <a:ext cx="9642249" cy="65306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D9DEFCD-1531-8E6A-5FFE-B52C09866B4B}"/>
              </a:ext>
            </a:extLst>
          </p:cNvPr>
          <p:cNvSpPr txBox="1"/>
          <p:nvPr/>
        </p:nvSpPr>
        <p:spPr>
          <a:xfrm>
            <a:off x="1414167" y="360384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B2791F-F46C-4175-94E3-F23315422741}"/>
              </a:ext>
            </a:extLst>
          </p:cNvPr>
          <p:cNvSpPr txBox="1"/>
          <p:nvPr/>
        </p:nvSpPr>
        <p:spPr>
          <a:xfrm>
            <a:off x="1875229" y="3904733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79890E-4CDC-A492-1AE5-73F399A7D6CF}"/>
              </a:ext>
            </a:extLst>
          </p:cNvPr>
          <p:cNvSpPr txBox="1"/>
          <p:nvPr/>
        </p:nvSpPr>
        <p:spPr>
          <a:xfrm>
            <a:off x="2329007" y="4476312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41079D-25A7-7FAC-CB65-0E39619C76E2}"/>
              </a:ext>
            </a:extLst>
          </p:cNvPr>
          <p:cNvSpPr txBox="1"/>
          <p:nvPr/>
        </p:nvSpPr>
        <p:spPr>
          <a:xfrm>
            <a:off x="2667733" y="4772576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9F8372-AAC6-6EE1-15A0-00DEA4A6FBDA}"/>
              </a:ext>
            </a:extLst>
          </p:cNvPr>
          <p:cNvSpPr txBox="1"/>
          <p:nvPr/>
        </p:nvSpPr>
        <p:spPr>
          <a:xfrm>
            <a:off x="3728340" y="5089383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376F77-5FF0-0C00-4CE2-B44B612624E0}"/>
              </a:ext>
            </a:extLst>
          </p:cNvPr>
          <p:cNvSpPr txBox="1"/>
          <p:nvPr/>
        </p:nvSpPr>
        <p:spPr>
          <a:xfrm>
            <a:off x="4465329" y="503232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1EEE89-6352-DAB4-6DF1-B6BC11178940}"/>
              </a:ext>
            </a:extLst>
          </p:cNvPr>
          <p:cNvSpPr txBox="1"/>
          <p:nvPr/>
        </p:nvSpPr>
        <p:spPr>
          <a:xfrm>
            <a:off x="997703" y="4645589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780D3A4-A3F0-B11F-565C-B9547AD040D2}"/>
              </a:ext>
            </a:extLst>
          </p:cNvPr>
          <p:cNvSpPr txBox="1"/>
          <p:nvPr/>
        </p:nvSpPr>
        <p:spPr>
          <a:xfrm>
            <a:off x="1478118" y="5111130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E5F594-CF27-5679-381E-D8210577BDB0}"/>
              </a:ext>
            </a:extLst>
          </p:cNvPr>
          <p:cNvSpPr txBox="1"/>
          <p:nvPr/>
        </p:nvSpPr>
        <p:spPr>
          <a:xfrm>
            <a:off x="1674620" y="5563925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7C4F187-334F-44B5-B6A5-9981FAA2E8D5}"/>
              </a:ext>
            </a:extLst>
          </p:cNvPr>
          <p:cNvSpPr txBox="1"/>
          <p:nvPr/>
        </p:nvSpPr>
        <p:spPr>
          <a:xfrm>
            <a:off x="9251955" y="5503277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79E23E-F982-E205-4B82-97A57E4503E7}"/>
              </a:ext>
            </a:extLst>
          </p:cNvPr>
          <p:cNvSpPr txBox="1"/>
          <p:nvPr/>
        </p:nvSpPr>
        <p:spPr>
          <a:xfrm>
            <a:off x="9448228" y="5111130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0D483F-A338-91D3-EDAF-294BE4E0D6BD}"/>
              </a:ext>
            </a:extLst>
          </p:cNvPr>
          <p:cNvSpPr txBox="1"/>
          <p:nvPr/>
        </p:nvSpPr>
        <p:spPr>
          <a:xfrm>
            <a:off x="9996147" y="4629002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156C255-3242-3F24-0BF6-FEDC4B7BC3CE}"/>
              </a:ext>
            </a:extLst>
          </p:cNvPr>
          <p:cNvSpPr txBox="1"/>
          <p:nvPr/>
        </p:nvSpPr>
        <p:spPr>
          <a:xfrm>
            <a:off x="9982007" y="1684315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3B7D16-E6D6-3625-C0D8-62314A812152}"/>
              </a:ext>
            </a:extLst>
          </p:cNvPr>
          <p:cNvSpPr txBox="1"/>
          <p:nvPr/>
        </p:nvSpPr>
        <p:spPr>
          <a:xfrm>
            <a:off x="9532362" y="1184226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C5F1ED-E7AD-74F5-25A8-4A088164B214}"/>
              </a:ext>
            </a:extLst>
          </p:cNvPr>
          <p:cNvSpPr txBox="1"/>
          <p:nvPr/>
        </p:nvSpPr>
        <p:spPr>
          <a:xfrm>
            <a:off x="9303185" y="774885"/>
            <a:ext cx="676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HCOR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97E495-5B6B-E49E-423C-16537C447E57}"/>
              </a:ext>
            </a:extLst>
          </p:cNvPr>
          <p:cNvSpPr txBox="1"/>
          <p:nvPr/>
        </p:nvSpPr>
        <p:spPr>
          <a:xfrm>
            <a:off x="6673494" y="502530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CC7911B-E8D1-293C-9D3F-4EB962CDFC30}"/>
              </a:ext>
            </a:extLst>
          </p:cNvPr>
          <p:cNvSpPr txBox="1"/>
          <p:nvPr/>
        </p:nvSpPr>
        <p:spPr>
          <a:xfrm>
            <a:off x="7479374" y="5034167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4D89065-01D9-3C5B-FDF9-83099AADC04D}"/>
              </a:ext>
            </a:extLst>
          </p:cNvPr>
          <p:cNvSpPr txBox="1"/>
          <p:nvPr/>
        </p:nvSpPr>
        <p:spPr>
          <a:xfrm>
            <a:off x="8542229" y="4737926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1AE06A-53D0-CEF7-CFB5-3522C547A257}"/>
              </a:ext>
            </a:extLst>
          </p:cNvPr>
          <p:cNvSpPr txBox="1"/>
          <p:nvPr/>
        </p:nvSpPr>
        <p:spPr>
          <a:xfrm>
            <a:off x="8845854" y="4437802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CF0349-17D9-3906-0F0F-D93ECDDB9165}"/>
              </a:ext>
            </a:extLst>
          </p:cNvPr>
          <p:cNvSpPr txBox="1"/>
          <p:nvPr/>
        </p:nvSpPr>
        <p:spPr>
          <a:xfrm>
            <a:off x="9189183" y="4038990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A1723B-E74D-2C8D-3544-103C1C3CD0DC}"/>
              </a:ext>
            </a:extLst>
          </p:cNvPr>
          <p:cNvSpPr txBox="1"/>
          <p:nvPr/>
        </p:nvSpPr>
        <p:spPr>
          <a:xfrm>
            <a:off x="9614982" y="356355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58636B-B4AF-B323-4084-7CACD58D3CAB}"/>
              </a:ext>
            </a:extLst>
          </p:cNvPr>
          <p:cNvSpPr txBox="1"/>
          <p:nvPr/>
        </p:nvSpPr>
        <p:spPr>
          <a:xfrm>
            <a:off x="9647556" y="2695403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E88778-C612-6312-23D5-EF82245A894F}"/>
              </a:ext>
            </a:extLst>
          </p:cNvPr>
          <p:cNvSpPr txBox="1"/>
          <p:nvPr/>
        </p:nvSpPr>
        <p:spPr>
          <a:xfrm>
            <a:off x="9342348" y="2334337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27FD67-A666-465C-C4BB-BA9C02B4919B}"/>
              </a:ext>
            </a:extLst>
          </p:cNvPr>
          <p:cNvSpPr txBox="1"/>
          <p:nvPr/>
        </p:nvSpPr>
        <p:spPr>
          <a:xfrm>
            <a:off x="8864483" y="1917917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QP41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4DE3FEF-5F6C-15F5-E87E-DE55BB2C75CC}"/>
              </a:ext>
            </a:extLst>
          </p:cNvPr>
          <p:cNvSpPr txBox="1"/>
          <p:nvPr/>
        </p:nvSpPr>
        <p:spPr>
          <a:xfrm>
            <a:off x="8549604" y="1520551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-QP31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00185A-B6CA-D55F-F1E0-C936A5F41072}"/>
              </a:ext>
            </a:extLst>
          </p:cNvPr>
          <p:cNvSpPr txBox="1"/>
          <p:nvPr/>
        </p:nvSpPr>
        <p:spPr>
          <a:xfrm>
            <a:off x="7290090" y="357768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A28102-E426-CF72-9EF1-B13CAE28283D}"/>
              </a:ext>
            </a:extLst>
          </p:cNvPr>
          <p:cNvSpPr txBox="1"/>
          <p:nvPr/>
        </p:nvSpPr>
        <p:spPr>
          <a:xfrm>
            <a:off x="6730776" y="33734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-QP1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D02E338-9F80-462D-4411-BBDDDD179A28}"/>
              </a:ext>
            </a:extLst>
          </p:cNvPr>
          <p:cNvSpPr txBox="1"/>
          <p:nvPr/>
        </p:nvSpPr>
        <p:spPr>
          <a:xfrm>
            <a:off x="4702275" y="261584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RI-C1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D270354-1F82-06D2-18F9-032351637CAD}"/>
              </a:ext>
            </a:extLst>
          </p:cNvPr>
          <p:cNvSpPr txBox="1"/>
          <p:nvPr/>
        </p:nvSpPr>
        <p:spPr>
          <a:xfrm>
            <a:off x="6511879" y="341629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RI-C2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9A5B77C-B2A6-7C68-7936-62F2FFC6BD68}"/>
              </a:ext>
            </a:extLst>
          </p:cNvPr>
          <p:cNvSpPr txBox="1"/>
          <p:nvPr/>
        </p:nvSpPr>
        <p:spPr>
          <a:xfrm>
            <a:off x="4479985" y="11874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3]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AF226D3-65C1-FE5E-EC65-AEC91E54313B}"/>
              </a:ext>
            </a:extLst>
          </p:cNvPr>
          <p:cNvSpPr txBox="1"/>
          <p:nvPr/>
        </p:nvSpPr>
        <p:spPr>
          <a:xfrm>
            <a:off x="3929911" y="126693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4]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5A32513-0499-C8FF-D137-D10A0FC7D175}"/>
              </a:ext>
            </a:extLst>
          </p:cNvPr>
          <p:cNvSpPr txBox="1"/>
          <p:nvPr/>
        </p:nvSpPr>
        <p:spPr>
          <a:xfrm>
            <a:off x="1623905" y="603878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1]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E82C844-FD28-7226-5CF6-E041928980A8}"/>
              </a:ext>
            </a:extLst>
          </p:cNvPr>
          <p:cNvSpPr txBox="1"/>
          <p:nvPr/>
        </p:nvSpPr>
        <p:spPr>
          <a:xfrm>
            <a:off x="1131667" y="1045867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2]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D06B651-3711-5861-7A9B-F500A2B53807}"/>
              </a:ext>
            </a:extLst>
          </p:cNvPr>
          <p:cNvSpPr txBox="1"/>
          <p:nvPr/>
        </p:nvSpPr>
        <p:spPr>
          <a:xfrm>
            <a:off x="703206" y="155533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3]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1DE2AF0-D6A2-E9BE-755F-1C3C0F7631C7}"/>
              </a:ext>
            </a:extLst>
          </p:cNvPr>
          <p:cNvSpPr txBox="1"/>
          <p:nvPr/>
        </p:nvSpPr>
        <p:spPr>
          <a:xfrm>
            <a:off x="600200" y="4799899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4]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24B9473-9597-A138-D56D-C254FDDCC54B}"/>
              </a:ext>
            </a:extLst>
          </p:cNvPr>
          <p:cNvSpPr txBox="1"/>
          <p:nvPr/>
        </p:nvSpPr>
        <p:spPr>
          <a:xfrm>
            <a:off x="924325" y="5286287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5]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43BAA59-B2A6-8581-E28E-6A71A8C404AD}"/>
              </a:ext>
            </a:extLst>
          </p:cNvPr>
          <p:cNvSpPr txBox="1"/>
          <p:nvPr/>
        </p:nvSpPr>
        <p:spPr>
          <a:xfrm>
            <a:off x="1110297" y="5698097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[1 6]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3808E1D-DF12-85DF-C2CC-4374A5CEED25}"/>
              </a:ext>
            </a:extLst>
          </p:cNvPr>
          <p:cNvSpPr txBox="1"/>
          <p:nvPr/>
        </p:nvSpPr>
        <p:spPr>
          <a:xfrm>
            <a:off x="9825833" y="5625558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1]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BD92FB0-1173-C9B2-72AA-BC97ED91D8E1}"/>
              </a:ext>
            </a:extLst>
          </p:cNvPr>
          <p:cNvSpPr txBox="1"/>
          <p:nvPr/>
        </p:nvSpPr>
        <p:spPr>
          <a:xfrm>
            <a:off x="10012151" y="521994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2]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E9CF9C2-FBDF-6910-864E-28F0F49711F7}"/>
              </a:ext>
            </a:extLst>
          </p:cNvPr>
          <p:cNvSpPr txBox="1"/>
          <p:nvPr/>
        </p:nvSpPr>
        <p:spPr>
          <a:xfrm>
            <a:off x="10391137" y="4844110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3]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5197AE3-DE2B-84FB-EBBB-848A21473C7D}"/>
              </a:ext>
            </a:extLst>
          </p:cNvPr>
          <p:cNvSpPr txBox="1"/>
          <p:nvPr/>
        </p:nvSpPr>
        <p:spPr>
          <a:xfrm>
            <a:off x="10505618" y="1586212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4]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0A0F92E-A6C3-622E-2EEF-66C5B2AF8549}"/>
              </a:ext>
            </a:extLst>
          </p:cNvPr>
          <p:cNvSpPr txBox="1"/>
          <p:nvPr/>
        </p:nvSpPr>
        <p:spPr>
          <a:xfrm>
            <a:off x="10055713" y="1147970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5]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7603AAA-8330-4B02-EE15-8F9A6B757D85}"/>
              </a:ext>
            </a:extLst>
          </p:cNvPr>
          <p:cNvSpPr txBox="1"/>
          <p:nvPr/>
        </p:nvSpPr>
        <p:spPr>
          <a:xfrm>
            <a:off x="9850303" y="707339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[2 6]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B4C0C0F-5725-01C2-83BD-A7562FEA85B9}"/>
              </a:ext>
            </a:extLst>
          </p:cNvPr>
          <p:cNvSpPr txBox="1"/>
          <p:nvPr/>
        </p:nvSpPr>
        <p:spPr>
          <a:xfrm>
            <a:off x="4678771" y="1945676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[1 1]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A6E14EB-080D-F8C5-D764-446E364AB7AD}"/>
              </a:ext>
            </a:extLst>
          </p:cNvPr>
          <p:cNvSpPr txBox="1"/>
          <p:nvPr/>
        </p:nvSpPr>
        <p:spPr>
          <a:xfrm>
            <a:off x="2793116" y="2611003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[1 2]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9D23FEF-F86D-B806-7087-EF60251D0DBC}"/>
              </a:ext>
            </a:extLst>
          </p:cNvPr>
          <p:cNvSpPr txBox="1"/>
          <p:nvPr/>
        </p:nvSpPr>
        <p:spPr>
          <a:xfrm>
            <a:off x="6591876" y="2015634"/>
            <a:ext cx="723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[1 12]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752975D-806D-79E8-6CAC-FD3A4A1BA567}"/>
              </a:ext>
            </a:extLst>
          </p:cNvPr>
          <p:cNvSpPr txBox="1"/>
          <p:nvPr/>
        </p:nvSpPr>
        <p:spPr>
          <a:xfrm>
            <a:off x="8426280" y="2558191"/>
            <a:ext cx="723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[1 11]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3BEC7C2-07D8-AC53-69B8-B2D8C5591AA7}"/>
              </a:ext>
            </a:extLst>
          </p:cNvPr>
          <p:cNvSpPr txBox="1"/>
          <p:nvPr/>
        </p:nvSpPr>
        <p:spPr>
          <a:xfrm>
            <a:off x="3124458" y="1707281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5]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06BA320-AF03-8486-76DF-68B68E255F73}"/>
              </a:ext>
            </a:extLst>
          </p:cNvPr>
          <p:cNvSpPr txBox="1"/>
          <p:nvPr/>
        </p:nvSpPr>
        <p:spPr>
          <a:xfrm>
            <a:off x="2784831" y="2069750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6]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759A625-20B6-12F0-F01B-D2887BC90437}"/>
              </a:ext>
            </a:extLst>
          </p:cNvPr>
          <p:cNvSpPr txBox="1"/>
          <p:nvPr/>
        </p:nvSpPr>
        <p:spPr>
          <a:xfrm>
            <a:off x="2153014" y="2460670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7]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7EC9E49-7AED-A493-8972-DAC977847974}"/>
              </a:ext>
            </a:extLst>
          </p:cNvPr>
          <p:cNvSpPr txBox="1"/>
          <p:nvPr/>
        </p:nvSpPr>
        <p:spPr>
          <a:xfrm>
            <a:off x="1991441" y="2768947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8]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CC694AE-266C-D509-038C-AC3584F600FB}"/>
              </a:ext>
            </a:extLst>
          </p:cNvPr>
          <p:cNvSpPr txBox="1"/>
          <p:nvPr/>
        </p:nvSpPr>
        <p:spPr>
          <a:xfrm>
            <a:off x="3833667" y="485386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1]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5F533FB-C020-4A67-0920-04C95BB0D5BE}"/>
              </a:ext>
            </a:extLst>
          </p:cNvPr>
          <p:cNvSpPr txBox="1"/>
          <p:nvPr/>
        </p:nvSpPr>
        <p:spPr>
          <a:xfrm>
            <a:off x="4387544" y="4853412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2]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2E3EC45-56F6-F8FB-BF07-68BC433AAC56}"/>
              </a:ext>
            </a:extLst>
          </p:cNvPr>
          <p:cNvSpPr txBox="1"/>
          <p:nvPr/>
        </p:nvSpPr>
        <p:spPr>
          <a:xfrm>
            <a:off x="6926265" y="4816166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3]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1877784-A220-76D4-7B2C-AE3DBA4DDCC7}"/>
              </a:ext>
            </a:extLst>
          </p:cNvPr>
          <p:cNvSpPr txBox="1"/>
          <p:nvPr/>
        </p:nvSpPr>
        <p:spPr>
          <a:xfrm>
            <a:off x="7769787" y="4856058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4]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8161F30-9EC4-6956-C47E-469B42CD43B1}"/>
              </a:ext>
            </a:extLst>
          </p:cNvPr>
          <p:cNvSpPr txBox="1"/>
          <p:nvPr/>
        </p:nvSpPr>
        <p:spPr>
          <a:xfrm>
            <a:off x="6750438" y="69445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2]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3887BBD-42E8-034C-8007-94E98B9BBC90}"/>
              </a:ext>
            </a:extLst>
          </p:cNvPr>
          <p:cNvSpPr txBox="1"/>
          <p:nvPr/>
        </p:nvSpPr>
        <p:spPr>
          <a:xfrm>
            <a:off x="7342783" y="87104"/>
            <a:ext cx="54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1]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B788A92-849D-E830-1BED-3A1D5A0DCC75}"/>
              </a:ext>
            </a:extLst>
          </p:cNvPr>
          <p:cNvSpPr txBox="1"/>
          <p:nvPr/>
        </p:nvSpPr>
        <p:spPr>
          <a:xfrm>
            <a:off x="3088251" y="4617851"/>
            <a:ext cx="654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[1 12]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3404D-94E3-2168-CBB4-A4257AB4B90A}"/>
              </a:ext>
            </a:extLst>
          </p:cNvPr>
          <p:cNvSpPr txBox="1"/>
          <p:nvPr/>
        </p:nvSpPr>
        <p:spPr>
          <a:xfrm>
            <a:off x="8291140" y="1741726"/>
            <a:ext cx="6992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[2 12]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AB5CA2BC-5741-8385-B3C8-5424B6A03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29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66CE10-1616-EE47-567D-77BDD2D5A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7768"/>
            <a:ext cx="12105311" cy="6098788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AF10F896-2F5E-589D-89B2-27F9619FAC9F}"/>
              </a:ext>
            </a:extLst>
          </p:cNvPr>
          <p:cNvSpPr/>
          <p:nvPr/>
        </p:nvSpPr>
        <p:spPr>
          <a:xfrm>
            <a:off x="4850780" y="1260088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24B1B15-230E-DF90-49A8-2A1C4A724FF9}"/>
              </a:ext>
            </a:extLst>
          </p:cNvPr>
          <p:cNvSpPr/>
          <p:nvPr/>
        </p:nvSpPr>
        <p:spPr>
          <a:xfrm rot="18889430">
            <a:off x="2375953" y="2142449"/>
            <a:ext cx="241600" cy="36047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85A745BD-16EC-87FF-EF1C-42A8E575A09B}"/>
              </a:ext>
            </a:extLst>
          </p:cNvPr>
          <p:cNvSpPr/>
          <p:nvPr/>
        </p:nvSpPr>
        <p:spPr>
          <a:xfrm rot="18697647">
            <a:off x="1552750" y="2830981"/>
            <a:ext cx="201109" cy="42705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979FC79-FFEC-AEC8-F6C7-3319C6860BC0}"/>
              </a:ext>
            </a:extLst>
          </p:cNvPr>
          <p:cNvSpPr/>
          <p:nvPr/>
        </p:nvSpPr>
        <p:spPr>
          <a:xfrm rot="13313937">
            <a:off x="1570778" y="3359456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9313A632-DBA2-6D21-6B01-BFAEC1738728}"/>
              </a:ext>
            </a:extLst>
          </p:cNvPr>
          <p:cNvSpPr/>
          <p:nvPr/>
        </p:nvSpPr>
        <p:spPr>
          <a:xfrm rot="13313937">
            <a:off x="2295608" y="415384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195F8A14-A05C-7EA4-4005-27C82B46EE24}"/>
              </a:ext>
            </a:extLst>
          </p:cNvPr>
          <p:cNvSpPr/>
          <p:nvPr/>
        </p:nvSpPr>
        <p:spPr>
          <a:xfrm rot="10800000">
            <a:off x="4783664" y="4730318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2FDB171B-D779-0B7B-4373-C6E53C02D1BE}"/>
              </a:ext>
            </a:extLst>
          </p:cNvPr>
          <p:cNvSpPr/>
          <p:nvPr/>
        </p:nvSpPr>
        <p:spPr>
          <a:xfrm>
            <a:off x="6753921" y="1260087"/>
            <a:ext cx="200722" cy="41259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E55C8D1-E2F1-7420-CFBF-CA63905E37A0}"/>
              </a:ext>
            </a:extLst>
          </p:cNvPr>
          <p:cNvSpPr/>
          <p:nvPr/>
        </p:nvSpPr>
        <p:spPr>
          <a:xfrm rot="2764771">
            <a:off x="9202418" y="2038937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1181E-5FC6-B8BB-A6FD-0B9B641E4921}"/>
              </a:ext>
            </a:extLst>
          </p:cNvPr>
          <p:cNvSpPr txBox="1"/>
          <p:nvPr/>
        </p:nvSpPr>
        <p:spPr>
          <a:xfrm>
            <a:off x="4241247" y="1699442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BPM.02-LIB.03</a:t>
            </a: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FCA768E9-D9E0-12D4-A7E6-A0FBE809E6C1}"/>
              </a:ext>
            </a:extLst>
          </p:cNvPr>
          <p:cNvSpPr/>
          <p:nvPr/>
        </p:nvSpPr>
        <p:spPr>
          <a:xfrm rot="10800000">
            <a:off x="6731514" y="4730319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CC06959-DB7B-AC04-2284-452B11D91CC2}"/>
              </a:ext>
            </a:extLst>
          </p:cNvPr>
          <p:cNvSpPr/>
          <p:nvPr/>
        </p:nvSpPr>
        <p:spPr>
          <a:xfrm rot="2764771">
            <a:off x="9999627" y="2827955"/>
            <a:ext cx="225324" cy="3744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C8AC80B1-837A-5808-6035-CBB4F48BC4CA}"/>
              </a:ext>
            </a:extLst>
          </p:cNvPr>
          <p:cNvSpPr/>
          <p:nvPr/>
        </p:nvSpPr>
        <p:spPr>
          <a:xfrm rot="7735928">
            <a:off x="9937494" y="3392367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A61F434E-9CC7-B31C-99B1-350AF5E05C84}"/>
              </a:ext>
            </a:extLst>
          </p:cNvPr>
          <p:cNvSpPr/>
          <p:nvPr/>
        </p:nvSpPr>
        <p:spPr>
          <a:xfrm rot="7866165">
            <a:off x="9129188" y="4160893"/>
            <a:ext cx="245535" cy="4043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A3A87FE-EABE-35D6-DDEE-E8E9658F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68" y="165072"/>
            <a:ext cx="1506736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Tango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B862F1-C39A-B1F6-956D-3F713B8FA6FF}"/>
              </a:ext>
            </a:extLst>
          </p:cNvPr>
          <p:cNvSpPr txBox="1"/>
          <p:nvPr/>
        </p:nvSpPr>
        <p:spPr>
          <a:xfrm>
            <a:off x="4471697" y="324315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36D560-57DA-B6E7-F31B-202A9BD05018}"/>
              </a:ext>
            </a:extLst>
          </p:cNvPr>
          <p:cNvSpPr txBox="1"/>
          <p:nvPr/>
        </p:nvSpPr>
        <p:spPr>
          <a:xfrm>
            <a:off x="3888163" y="31797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EF2305-FB99-2749-2810-180301F02C9A}"/>
              </a:ext>
            </a:extLst>
          </p:cNvPr>
          <p:cNvSpPr txBox="1"/>
          <p:nvPr/>
        </p:nvSpPr>
        <p:spPr>
          <a:xfrm>
            <a:off x="2667733" y="1544128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FB3933-CE33-4FCF-645F-451FDE3553D1}"/>
              </a:ext>
            </a:extLst>
          </p:cNvPr>
          <p:cNvSpPr txBox="1"/>
          <p:nvPr/>
        </p:nvSpPr>
        <p:spPr>
          <a:xfrm>
            <a:off x="2336557" y="1870498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71811A-0070-08D7-ECBD-0EBDC0330283}"/>
              </a:ext>
            </a:extLst>
          </p:cNvPr>
          <p:cNvSpPr txBox="1"/>
          <p:nvPr/>
        </p:nvSpPr>
        <p:spPr>
          <a:xfrm>
            <a:off x="1866061" y="231012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18F51D-2011-91DF-E094-E776A7BBFA78}"/>
              </a:ext>
            </a:extLst>
          </p:cNvPr>
          <p:cNvSpPr txBox="1"/>
          <p:nvPr/>
        </p:nvSpPr>
        <p:spPr>
          <a:xfrm>
            <a:off x="1693545" y="271526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E66887-C1D1-7D3B-C6B7-DD7D7E236AAC}"/>
              </a:ext>
            </a:extLst>
          </p:cNvPr>
          <p:cNvSpPr txBox="1"/>
          <p:nvPr/>
        </p:nvSpPr>
        <p:spPr>
          <a:xfrm>
            <a:off x="1637076" y="506879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STR.01-H.01</a:t>
            </a:r>
          </a:p>
          <a:p>
            <a:r>
              <a:rPr lang="en-GB" sz="1400" b="1" dirty="0"/>
              <a:t>STR.01-V.01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01EBD2-A51D-0F4F-881C-65D61A52296E}"/>
              </a:ext>
            </a:extLst>
          </p:cNvPr>
          <p:cNvCxnSpPr>
            <a:cxnSpLocks/>
          </p:cNvCxnSpPr>
          <p:nvPr/>
        </p:nvCxnSpPr>
        <p:spPr>
          <a:xfrm flipV="1">
            <a:off x="2263128" y="78059"/>
            <a:ext cx="7264947" cy="64426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D9DEFCD-1531-8E6A-5FFE-B52C09866B4B}"/>
              </a:ext>
            </a:extLst>
          </p:cNvPr>
          <p:cNvSpPr txBox="1"/>
          <p:nvPr/>
        </p:nvSpPr>
        <p:spPr>
          <a:xfrm>
            <a:off x="1601057" y="353686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B2791F-F46C-4175-94E3-F23315422741}"/>
              </a:ext>
            </a:extLst>
          </p:cNvPr>
          <p:cNvSpPr txBox="1"/>
          <p:nvPr/>
        </p:nvSpPr>
        <p:spPr>
          <a:xfrm>
            <a:off x="1875229" y="3904733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79890E-4CDC-A492-1AE5-73F399A7D6CF}"/>
              </a:ext>
            </a:extLst>
          </p:cNvPr>
          <p:cNvSpPr txBox="1"/>
          <p:nvPr/>
        </p:nvSpPr>
        <p:spPr>
          <a:xfrm>
            <a:off x="2329007" y="447631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41079D-25A7-7FAC-CB65-0E39619C76E2}"/>
              </a:ext>
            </a:extLst>
          </p:cNvPr>
          <p:cNvSpPr txBox="1"/>
          <p:nvPr/>
        </p:nvSpPr>
        <p:spPr>
          <a:xfrm>
            <a:off x="2667733" y="477257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9F8372-AAC6-6EE1-15A0-00DEA4A6FBDA}"/>
              </a:ext>
            </a:extLst>
          </p:cNvPr>
          <p:cNvSpPr txBox="1"/>
          <p:nvPr/>
        </p:nvSpPr>
        <p:spPr>
          <a:xfrm>
            <a:off x="3725698" y="5032325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376F77-5FF0-0C00-4CE2-B44B612624E0}"/>
              </a:ext>
            </a:extLst>
          </p:cNvPr>
          <p:cNvSpPr txBox="1"/>
          <p:nvPr/>
        </p:nvSpPr>
        <p:spPr>
          <a:xfrm>
            <a:off x="4465329" y="5032325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97E495-5B6B-E49E-423C-16537C447E57}"/>
              </a:ext>
            </a:extLst>
          </p:cNvPr>
          <p:cNvSpPr txBox="1"/>
          <p:nvPr/>
        </p:nvSpPr>
        <p:spPr>
          <a:xfrm>
            <a:off x="6585404" y="5039111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CC7911B-E8D1-293C-9D3F-4EB962CDFC30}"/>
              </a:ext>
            </a:extLst>
          </p:cNvPr>
          <p:cNvSpPr txBox="1"/>
          <p:nvPr/>
        </p:nvSpPr>
        <p:spPr>
          <a:xfrm>
            <a:off x="7479374" y="5034167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4D89065-01D9-3C5B-FDF9-83099AADC04D}"/>
              </a:ext>
            </a:extLst>
          </p:cNvPr>
          <p:cNvSpPr txBox="1"/>
          <p:nvPr/>
        </p:nvSpPr>
        <p:spPr>
          <a:xfrm>
            <a:off x="8542229" y="473792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1AE06A-53D0-CEF7-CFB5-3522C547A257}"/>
              </a:ext>
            </a:extLst>
          </p:cNvPr>
          <p:cNvSpPr txBox="1"/>
          <p:nvPr/>
        </p:nvSpPr>
        <p:spPr>
          <a:xfrm>
            <a:off x="8845854" y="443780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CF0349-17D9-3906-0F0F-D93ECDDB9165}"/>
              </a:ext>
            </a:extLst>
          </p:cNvPr>
          <p:cNvSpPr txBox="1"/>
          <p:nvPr/>
        </p:nvSpPr>
        <p:spPr>
          <a:xfrm>
            <a:off x="9189183" y="4038990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A1723B-E74D-2C8D-3544-103C1C3CD0DC}"/>
              </a:ext>
            </a:extLst>
          </p:cNvPr>
          <p:cNvSpPr txBox="1"/>
          <p:nvPr/>
        </p:nvSpPr>
        <p:spPr>
          <a:xfrm>
            <a:off x="9623284" y="3619494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58636B-B4AF-B323-4084-7CACD58D3CAB}"/>
              </a:ext>
            </a:extLst>
          </p:cNvPr>
          <p:cNvSpPr txBox="1"/>
          <p:nvPr/>
        </p:nvSpPr>
        <p:spPr>
          <a:xfrm>
            <a:off x="9584187" y="2683891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E88778-C612-6312-23D5-EF82245A894F}"/>
              </a:ext>
            </a:extLst>
          </p:cNvPr>
          <p:cNvSpPr txBox="1"/>
          <p:nvPr/>
        </p:nvSpPr>
        <p:spPr>
          <a:xfrm>
            <a:off x="9240328" y="2277295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27FD67-A666-465C-C4BB-BA9C02B4919B}"/>
              </a:ext>
            </a:extLst>
          </p:cNvPr>
          <p:cNvSpPr txBox="1"/>
          <p:nvPr/>
        </p:nvSpPr>
        <p:spPr>
          <a:xfrm>
            <a:off x="8853082" y="1852619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4DE3FEF-5F6C-15F5-E87E-DE55BB2C75CC}"/>
              </a:ext>
            </a:extLst>
          </p:cNvPr>
          <p:cNvSpPr txBox="1"/>
          <p:nvPr/>
        </p:nvSpPr>
        <p:spPr>
          <a:xfrm>
            <a:off x="8483752" y="1520552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QP.12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00185A-B6CA-D55F-F1E0-C936A5F41072}"/>
              </a:ext>
            </a:extLst>
          </p:cNvPr>
          <p:cNvSpPr txBox="1"/>
          <p:nvPr/>
        </p:nvSpPr>
        <p:spPr>
          <a:xfrm>
            <a:off x="7165569" y="335796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A28102-E426-CF72-9EF1-B13CAE28283D}"/>
              </a:ext>
            </a:extLst>
          </p:cNvPr>
          <p:cNvSpPr txBox="1"/>
          <p:nvPr/>
        </p:nvSpPr>
        <p:spPr>
          <a:xfrm>
            <a:off x="6582035" y="337340"/>
            <a:ext cx="674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50000"/>
                  </a:schemeClr>
                </a:solidFill>
              </a:rPr>
              <a:t>QP.02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FE28EB-1FC1-3844-3A94-F214AF01B23F}"/>
              </a:ext>
            </a:extLst>
          </p:cNvPr>
          <p:cNvSpPr txBox="1"/>
          <p:nvPr/>
        </p:nvSpPr>
        <p:spPr>
          <a:xfrm>
            <a:off x="4702275" y="261584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RI-C1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6D9FC4D-1F6B-F162-14B9-41C8FD82423E}"/>
              </a:ext>
            </a:extLst>
          </p:cNvPr>
          <p:cNvSpPr txBox="1"/>
          <p:nvPr/>
        </p:nvSpPr>
        <p:spPr>
          <a:xfrm>
            <a:off x="6511879" y="341629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RI-C2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E9C77F-2407-F9A0-E4D0-6EE6887503B8}"/>
              </a:ext>
            </a:extLst>
          </p:cNvPr>
          <p:cNvSpPr txBox="1"/>
          <p:nvPr/>
        </p:nvSpPr>
        <p:spPr>
          <a:xfrm>
            <a:off x="1306911" y="1084470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STR.02-H.01</a:t>
            </a:r>
          </a:p>
          <a:p>
            <a:r>
              <a:rPr lang="en-GB" sz="1400" b="1" dirty="0"/>
              <a:t>STR.02-V.01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C704E3A-D7E7-1838-DCE4-AF3764B42BB4}"/>
              </a:ext>
            </a:extLst>
          </p:cNvPr>
          <p:cNvSpPr txBox="1"/>
          <p:nvPr/>
        </p:nvSpPr>
        <p:spPr>
          <a:xfrm>
            <a:off x="752423" y="1629889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STR.03-H.01</a:t>
            </a:r>
          </a:p>
          <a:p>
            <a:r>
              <a:rPr lang="en-GB" sz="1400" b="1" dirty="0"/>
              <a:t>STR.03-V.01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216DE9A-FFB8-010C-B3F1-060CADE514B4}"/>
              </a:ext>
            </a:extLst>
          </p:cNvPr>
          <p:cNvSpPr txBox="1"/>
          <p:nvPr/>
        </p:nvSpPr>
        <p:spPr>
          <a:xfrm>
            <a:off x="478293" y="4387215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STR.04-H.01</a:t>
            </a:r>
          </a:p>
          <a:p>
            <a:r>
              <a:rPr lang="en-GB" sz="1400" b="1" dirty="0"/>
              <a:t>STR.04-V.01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2541563-46E1-5458-666A-D29C35C9B5FD}"/>
              </a:ext>
            </a:extLst>
          </p:cNvPr>
          <p:cNvSpPr txBox="1"/>
          <p:nvPr/>
        </p:nvSpPr>
        <p:spPr>
          <a:xfrm>
            <a:off x="785486" y="4871805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STR.05-H.01</a:t>
            </a:r>
          </a:p>
          <a:p>
            <a:r>
              <a:rPr lang="en-GB" sz="1400" b="1" dirty="0"/>
              <a:t>STR.05-V.01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41362B5-A061-2354-C415-E54B5B176086}"/>
              </a:ext>
            </a:extLst>
          </p:cNvPr>
          <p:cNvSpPr txBox="1"/>
          <p:nvPr/>
        </p:nvSpPr>
        <p:spPr>
          <a:xfrm>
            <a:off x="1175201" y="5386999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STR.06-H.01</a:t>
            </a:r>
          </a:p>
          <a:p>
            <a:r>
              <a:rPr lang="en-GB" sz="1400" b="1" dirty="0"/>
              <a:t>STR.06-V.01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71C0298-A564-5B62-DB1E-513F8C173018}"/>
              </a:ext>
            </a:extLst>
          </p:cNvPr>
          <p:cNvSpPr txBox="1"/>
          <p:nvPr/>
        </p:nvSpPr>
        <p:spPr>
          <a:xfrm>
            <a:off x="9251955" y="5499987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STR.01-H.01</a:t>
            </a:r>
          </a:p>
          <a:p>
            <a:r>
              <a:rPr lang="en-GB" sz="1400" b="1" dirty="0"/>
              <a:t>STR.01-V.01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E77883A-8260-5AD5-332B-C9F1168460E1}"/>
              </a:ext>
            </a:extLst>
          </p:cNvPr>
          <p:cNvSpPr txBox="1"/>
          <p:nvPr/>
        </p:nvSpPr>
        <p:spPr>
          <a:xfrm>
            <a:off x="9636394" y="5002532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STR.02-H.01</a:t>
            </a:r>
          </a:p>
          <a:p>
            <a:r>
              <a:rPr lang="en-GB" sz="1400" b="1" dirty="0"/>
              <a:t>STR.02-V.01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D61AA0-F62B-11F9-4035-8B56CACB2DBB}"/>
              </a:ext>
            </a:extLst>
          </p:cNvPr>
          <p:cNvSpPr txBox="1"/>
          <p:nvPr/>
        </p:nvSpPr>
        <p:spPr>
          <a:xfrm>
            <a:off x="10129368" y="4439819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STR.03-H.01</a:t>
            </a:r>
          </a:p>
          <a:p>
            <a:r>
              <a:rPr lang="en-GB" sz="1400" b="1" dirty="0"/>
              <a:t>STR.03-V.01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49F49AE-B6C0-7D1F-6195-9705BB3559BD}"/>
              </a:ext>
            </a:extLst>
          </p:cNvPr>
          <p:cNvSpPr txBox="1"/>
          <p:nvPr/>
        </p:nvSpPr>
        <p:spPr>
          <a:xfrm>
            <a:off x="9396130" y="725503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STR.06-H.01</a:t>
            </a:r>
          </a:p>
          <a:p>
            <a:r>
              <a:rPr lang="en-GB" sz="1400" b="1" dirty="0"/>
              <a:t>STR.06-V.01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8B70684-935B-7D61-876D-8E6E431C2501}"/>
              </a:ext>
            </a:extLst>
          </p:cNvPr>
          <p:cNvSpPr txBox="1"/>
          <p:nvPr/>
        </p:nvSpPr>
        <p:spPr>
          <a:xfrm>
            <a:off x="10284003" y="1738060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STR.04-H.01</a:t>
            </a:r>
          </a:p>
          <a:p>
            <a:r>
              <a:rPr lang="en-GB" sz="1400" b="1" dirty="0"/>
              <a:t>STR.04-V.01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829C88D-6184-5F62-6DCC-FD759044552D}"/>
              </a:ext>
            </a:extLst>
          </p:cNvPr>
          <p:cNvSpPr txBox="1"/>
          <p:nvPr/>
        </p:nvSpPr>
        <p:spPr>
          <a:xfrm>
            <a:off x="9842420" y="1230941"/>
            <a:ext cx="108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STR.05-H.01</a:t>
            </a:r>
          </a:p>
          <a:p>
            <a:r>
              <a:rPr lang="en-GB" sz="1400" b="1" dirty="0"/>
              <a:t>STR.05-V.01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056C053-331D-A849-87FB-6F359D9A4130}"/>
              </a:ext>
            </a:extLst>
          </p:cNvPr>
          <p:cNvSpPr txBox="1"/>
          <p:nvPr/>
        </p:nvSpPr>
        <p:spPr>
          <a:xfrm>
            <a:off x="2744754" y="2344338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BPM.03-LIB.03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6D26F83-890E-3521-4CDB-DF7AE99AB02F}"/>
              </a:ext>
            </a:extLst>
          </p:cNvPr>
          <p:cNvSpPr txBox="1"/>
          <p:nvPr/>
        </p:nvSpPr>
        <p:spPr>
          <a:xfrm>
            <a:off x="1916924" y="2920955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BPM.04-LIB.03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D2DF8E3-31A6-4FCE-DBED-27A224956C8D}"/>
              </a:ext>
            </a:extLst>
          </p:cNvPr>
          <p:cNvSpPr txBox="1"/>
          <p:nvPr/>
        </p:nvSpPr>
        <p:spPr>
          <a:xfrm>
            <a:off x="1938282" y="3299206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BPM.05-LIB.04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F5AB69F-A7F2-8F99-8210-C01E974E21FF}"/>
              </a:ext>
            </a:extLst>
          </p:cNvPr>
          <p:cNvSpPr txBox="1"/>
          <p:nvPr/>
        </p:nvSpPr>
        <p:spPr>
          <a:xfrm>
            <a:off x="2628223" y="3907443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BPM.06-LIB.04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A579B5F-23AA-BFA2-5BBD-8777C7433A1E}"/>
              </a:ext>
            </a:extLst>
          </p:cNvPr>
          <p:cNvSpPr txBox="1"/>
          <p:nvPr/>
        </p:nvSpPr>
        <p:spPr>
          <a:xfrm>
            <a:off x="4254908" y="4377544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BPM.01-LIB.04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9996DFE-DE98-48FA-4CB0-AB9E1584D098}"/>
              </a:ext>
            </a:extLst>
          </p:cNvPr>
          <p:cNvSpPr txBox="1"/>
          <p:nvPr/>
        </p:nvSpPr>
        <p:spPr>
          <a:xfrm>
            <a:off x="6096000" y="4377544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BPM.02-LIB.04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4FBEB37-4534-0577-78A9-4D9D86230BB0}"/>
              </a:ext>
            </a:extLst>
          </p:cNvPr>
          <p:cNvSpPr txBox="1"/>
          <p:nvPr/>
        </p:nvSpPr>
        <p:spPr>
          <a:xfrm>
            <a:off x="7680616" y="3949834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BPM.03-LIB.05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A7E484A-9FCF-5AFE-6443-9CBFC1BFF876}"/>
              </a:ext>
            </a:extLst>
          </p:cNvPr>
          <p:cNvSpPr txBox="1"/>
          <p:nvPr/>
        </p:nvSpPr>
        <p:spPr>
          <a:xfrm>
            <a:off x="8276393" y="3357850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BPM.04-LIB.05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5BEDC9B-00A0-A16A-7B62-697D6D71BBFE}"/>
              </a:ext>
            </a:extLst>
          </p:cNvPr>
          <p:cNvSpPr txBox="1"/>
          <p:nvPr/>
        </p:nvSpPr>
        <p:spPr>
          <a:xfrm>
            <a:off x="8279985" y="2941430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BPM.05-LIB.05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C4549F3-3BC9-BA71-4D86-09A6DA46F219}"/>
              </a:ext>
            </a:extLst>
          </p:cNvPr>
          <p:cNvSpPr txBox="1"/>
          <p:nvPr/>
        </p:nvSpPr>
        <p:spPr>
          <a:xfrm>
            <a:off x="7668679" y="2311377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BPM.06-LIB.05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E235E82-7188-AE20-0068-93B8E943F42D}"/>
              </a:ext>
            </a:extLst>
          </p:cNvPr>
          <p:cNvSpPr txBox="1"/>
          <p:nvPr/>
        </p:nvSpPr>
        <p:spPr>
          <a:xfrm>
            <a:off x="6287271" y="1706768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BPM.01-LIB.03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5C2C59F-48F7-5201-131F-4EAA8167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044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3">
            <a:extLst>
              <a:ext uri="{FF2B5EF4-FFF2-40B4-BE49-F238E27FC236}">
                <a16:creationId xmlns:a16="http://schemas.microsoft.com/office/drawing/2014/main" id="{44B1CEFB-5415-7748-9714-00541A3B7A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F058B36-F46C-B842-ABE5-F5FAD37054AF}" type="slidenum">
              <a:rPr lang="en-US" altLang="en-US" smtClean="0">
                <a:solidFill>
                  <a:srgbClr val="FF6F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lang="en-US" altLang="en-US">
              <a:solidFill>
                <a:srgbClr val="FF6F00"/>
              </a:solidFill>
            </a:endParaRPr>
          </a:p>
        </p:txBody>
      </p:sp>
      <p:pic>
        <p:nvPicPr>
          <p:cNvPr id="26626" name="Picture 4">
            <a:extLst>
              <a:ext uri="{FF2B5EF4-FFF2-40B4-BE49-F238E27FC236}">
                <a16:creationId xmlns:a16="http://schemas.microsoft.com/office/drawing/2014/main" id="{1D68EBFB-AEC9-C64E-9F6B-1CF85221F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136525"/>
            <a:ext cx="1018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3B0580FC-4962-9E4F-9CF1-7B94DF0B5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12" y="309563"/>
            <a:ext cx="2502173" cy="3384550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8 Dipoles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24 Quadrupoles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12 </a:t>
            </a:r>
            <a:r>
              <a:rPr lang="en-US" altLang="en-US" dirty="0" err="1">
                <a:ea typeface="ＭＳ Ｐゴシック" panose="020B0600070205080204" pitchFamily="34" charset="-128"/>
              </a:rPr>
              <a:t>Sextupoles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2 Kickers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 Septum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 RF cavity 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12 BPM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12 Correctors</a:t>
            </a:r>
          </a:p>
        </p:txBody>
      </p:sp>
      <p:pic>
        <p:nvPicPr>
          <p:cNvPr id="26628" name="Picture 3">
            <a:extLst>
              <a:ext uri="{FF2B5EF4-FFF2-40B4-BE49-F238E27FC236}">
                <a16:creationId xmlns:a16="http://schemas.microsoft.com/office/drawing/2014/main" id="{F99FB1AF-73F9-A341-B785-2D9F6F847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4906963"/>
            <a:ext cx="229076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4">
            <a:extLst>
              <a:ext uri="{FF2B5EF4-FFF2-40B4-BE49-F238E27FC236}">
                <a16:creationId xmlns:a16="http://schemas.microsoft.com/office/drawing/2014/main" id="{9F993057-A762-3A44-870E-4752F693B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5391150"/>
            <a:ext cx="652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/>
              <a:t>28x40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1B9788-1FCD-8149-BF55-B78021123843}"/>
              </a:ext>
            </a:extLst>
          </p:cNvPr>
          <p:cNvSpPr/>
          <p:nvPr/>
        </p:nvSpPr>
        <p:spPr>
          <a:xfrm>
            <a:off x="2170113" y="254000"/>
            <a:ext cx="527849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i-FI" dirty="0" err="1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ThomX</a:t>
            </a:r>
            <a:r>
              <a:rPr lang="fi-FI" dirty="0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 SR: L = 18 m, T = 60 </a:t>
            </a:r>
            <a:r>
              <a:rPr lang="fi-FI" dirty="0" err="1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ns</a:t>
            </a:r>
            <a:r>
              <a:rPr lang="fi-FI" dirty="0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, </a:t>
            </a:r>
            <a:r>
              <a:rPr lang="fi-FI" dirty="0" err="1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Frep</a:t>
            </a:r>
            <a:r>
              <a:rPr lang="fi-FI" dirty="0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 = 16.7 MHz</a:t>
            </a:r>
            <a:endParaRPr lang="en-US" dirty="0">
              <a:solidFill>
                <a:srgbClr val="000000"/>
              </a:solidFill>
              <a:latin typeface="Helvetica" pitchFamily="2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4898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8860611E-D1C9-8B75-5659-9350852C6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463" y="249203"/>
            <a:ext cx="8691792" cy="651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8A259-191D-F71F-9D66-C5D2D77F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5427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844D4-72D2-DDE1-237F-923D2D8E7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956"/>
            <a:ext cx="10515600" cy="1325563"/>
          </a:xfrm>
        </p:spPr>
        <p:txBody>
          <a:bodyPr/>
          <a:lstStyle/>
          <a:p>
            <a:r>
              <a:rPr lang="en-GB" dirty="0"/>
              <a:t>First turn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(19 September 2022)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BECABB-635B-A20C-E1AE-2C74CF0AA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5" r="6738"/>
          <a:stretch/>
        </p:blipFill>
        <p:spPr>
          <a:xfrm>
            <a:off x="650913" y="1690688"/>
            <a:ext cx="10515600" cy="4146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D65272-949E-7D0F-CD23-0799430D4CE5}"/>
              </a:ext>
            </a:extLst>
          </p:cNvPr>
          <p:cNvSpPr txBox="1"/>
          <p:nvPr/>
        </p:nvSpPr>
        <p:spPr>
          <a:xfrm>
            <a:off x="1087916" y="6089440"/>
            <a:ext cx="6097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Injection + threading </a:t>
            </a:r>
            <a:endParaRPr lang="en-GB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03944-97E6-E79C-E634-35B74FF0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7319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081BC9-B7C8-8AB6-B528-E5FB2E71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70" y="367989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en-GB" dirty="0"/>
              <a:t>BPM signal sum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(3 October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A7BA7-CE70-1A2A-FB81-E8125F9EF18E}"/>
              </a:ext>
            </a:extLst>
          </p:cNvPr>
          <p:cNvSpPr txBox="1"/>
          <p:nvPr/>
        </p:nvSpPr>
        <p:spPr>
          <a:xfrm>
            <a:off x="164668" y="1051079"/>
            <a:ext cx="27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(the 1</a:t>
            </a:r>
            <a:r>
              <a:rPr lang="en-GB" baseline="30000" dirty="0"/>
              <a:t>st</a:t>
            </a:r>
            <a:r>
              <a:rPr lang="en-GB" dirty="0"/>
              <a:t> BPM after injection)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01A1C-A3A1-FC61-1642-801D9F9112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67" r="7628"/>
          <a:stretch/>
        </p:blipFill>
        <p:spPr>
          <a:xfrm>
            <a:off x="379141" y="1322601"/>
            <a:ext cx="11052718" cy="5450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980003-0F9D-DD97-77C4-1282A4933716}"/>
              </a:ext>
            </a:extLst>
          </p:cNvPr>
          <p:cNvSpPr txBox="1"/>
          <p:nvPr/>
        </p:nvSpPr>
        <p:spPr>
          <a:xfrm>
            <a:off x="166526" y="6403396"/>
            <a:ext cx="110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Trig 1:500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59EE15-4DC5-8584-2FE9-5E49C3CE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201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879BAF-9FDB-1EEC-17A9-37C16750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79" y="18036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Storage with RF cavity </a:t>
            </a:r>
            <a:r>
              <a:rPr lang="en-GB" dirty="0">
                <a:solidFill>
                  <a:schemeClr val="accent2"/>
                </a:solidFill>
              </a:rPr>
              <a:t>(6 January 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97115-4295-BD4D-3093-07B5561D68AD}"/>
              </a:ext>
            </a:extLst>
          </p:cNvPr>
          <p:cNvSpPr txBox="1"/>
          <p:nvPr/>
        </p:nvSpPr>
        <p:spPr>
          <a:xfrm>
            <a:off x="360344" y="1457765"/>
            <a:ext cx="50599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After several studies, we found the proper RF frequency for current ring settings 500.4259 MHz (~15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of beam storage with 20 kV)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8587EC-B808-235C-C2E4-FF492D36A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59" r="33380" b="12839"/>
          <a:stretch/>
        </p:blipFill>
        <p:spPr>
          <a:xfrm>
            <a:off x="242373" y="3024924"/>
            <a:ext cx="5177927" cy="33050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9F8EBD-995E-70A7-FEA4-CBF175148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024924"/>
            <a:ext cx="5591225" cy="35502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008321-1E3A-3D5B-84C0-EE4AF66E263C}"/>
              </a:ext>
            </a:extLst>
          </p:cNvPr>
          <p:cNvSpPr txBox="1"/>
          <p:nvPr/>
        </p:nvSpPr>
        <p:spPr>
          <a:xfrm>
            <a:off x="6771702" y="1596264"/>
            <a:ext cx="470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After orbit correction the storage was 100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with ~20 kV RF and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fRF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= 500.404 MHz</a:t>
            </a:r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3A91061-D11C-F720-2798-E00468EF9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7987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4FD18C-1797-1F45-ADB9-B59450040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79" y="18036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Storage with RF cavity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(6 January 2023)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15A4B5-6191-1AD4-457F-436905945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529"/>
          <a:stretch/>
        </p:blipFill>
        <p:spPr>
          <a:xfrm>
            <a:off x="4632113" y="2963537"/>
            <a:ext cx="7380097" cy="3784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B3553F-D20A-CA72-0215-07B622227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90" y="1057160"/>
            <a:ext cx="7719304" cy="243943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5418DF-61DB-73E3-F9CD-1274196FA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3902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154D1-08D7-856D-1C62-88CE2660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90" y="78686"/>
            <a:ext cx="10515600" cy="1325563"/>
          </a:xfrm>
        </p:spPr>
        <p:txBody>
          <a:bodyPr/>
          <a:lstStyle/>
          <a:p>
            <a:r>
              <a:rPr lang="en-GB" dirty="0"/>
              <a:t>Example of RF frequency scan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D8797-F224-4079-1AF6-D320C4F4D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103" y="2031119"/>
            <a:ext cx="5451590" cy="4607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61E474-60BC-58C8-040E-CEC17A7EC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91" y="1270955"/>
            <a:ext cx="5690908" cy="388692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D58E5-99CE-4D28-C877-3440ADE2C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62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16150-EF27-F073-BFCD-D64DDA2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64" y="0"/>
            <a:ext cx="10515600" cy="1325563"/>
          </a:xfrm>
        </p:spPr>
        <p:txBody>
          <a:bodyPr/>
          <a:lstStyle/>
          <a:p>
            <a:r>
              <a:rPr lang="en-GB" dirty="0"/>
              <a:t>Transfer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8CC63-AAB2-9F61-1649-85F7829BD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964" y="1325563"/>
            <a:ext cx="10515600" cy="4351338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Big problem: every shift different settings of the TL =&gt; impossible to adjust every time the Ring. For example: TL dipole current can change from 162 – 174 A</a:t>
            </a:r>
          </a:p>
          <a:p>
            <a:pPr lvl="1"/>
            <a:r>
              <a:rPr lang="en-GB" dirty="0"/>
              <a:t>Jumps of </a:t>
            </a:r>
            <a:r>
              <a:rPr lang="en-GB" dirty="0" err="1"/>
              <a:t>TbTSum</a:t>
            </a:r>
            <a:r>
              <a:rPr lang="en-GB" dirty="0"/>
              <a:t> from 0 to its max value</a:t>
            </a:r>
          </a:p>
          <a:p>
            <a:pPr lvl="1"/>
            <a:r>
              <a:rPr lang="en-GB" dirty="0"/>
              <a:t>Jumps of energy/orbit (phase jumps) in TL =&gt; cancel injection at all</a:t>
            </a:r>
          </a:p>
          <a:p>
            <a:endParaRPr lang="en-GB" dirty="0"/>
          </a:p>
          <a:p>
            <a:r>
              <a:rPr lang="en-GB" dirty="0"/>
              <a:t>We see two main problems: </a:t>
            </a:r>
            <a:br>
              <a:rPr lang="en-GB" dirty="0"/>
            </a:br>
            <a:r>
              <a:rPr lang="en-GB" dirty="0">
                <a:solidFill>
                  <a:srgbClr val="FF0000"/>
                </a:solidFill>
              </a:rPr>
              <a:t>1) stability of injector 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2) unknown loaded TL optics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5B31B-2E9D-7114-04B5-4560DC507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6501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30E997-272E-8B5F-6FDF-AFFDF6B5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79" y="18036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Storage with RF cavity </a:t>
            </a:r>
            <a:r>
              <a:rPr lang="en-GB" dirty="0">
                <a:solidFill>
                  <a:schemeClr val="accent2"/>
                </a:solidFill>
              </a:rPr>
              <a:t>(6 January 2023)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E0DAA6-8511-D1D1-38B7-38A06ECF13E9}"/>
              </a:ext>
            </a:extLst>
          </p:cNvPr>
          <p:cNvSpPr txBox="1"/>
          <p:nvPr/>
        </p:nvSpPr>
        <p:spPr>
          <a:xfrm>
            <a:off x="8289356" y="1029429"/>
            <a:ext cx="368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DATA SET </a:t>
            </a:r>
            <a:r>
              <a:rPr lang="en-GB" sz="1200" dirty="0">
                <a:solidFill>
                  <a:srgbClr val="A020F0"/>
                </a:solidFill>
                <a:effectLst/>
                <a:latin typeface="Courier" pitchFamily="2" charset="0"/>
              </a:rPr>
              <a:t>ALLdata_2023-01-06_17-53-46.mat</a:t>
            </a:r>
          </a:p>
          <a:p>
            <a:endParaRPr lang="en-GB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BFACB-F04D-8EEE-519C-830322F63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830" y="3822854"/>
            <a:ext cx="3890563" cy="2923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F0B9C5-E661-3F6D-0F08-7C1D63DC8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02" y="1280252"/>
            <a:ext cx="4302468" cy="3232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2C21A-678A-33FB-024A-CF02F576C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369" y="1280252"/>
            <a:ext cx="4175879" cy="313751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B8168B-BBDA-4F25-FC42-69AE550B3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580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716F4BD-82CE-9723-1760-FC3057E892CA}"/>
              </a:ext>
            </a:extLst>
          </p:cNvPr>
          <p:cNvSpPr txBox="1"/>
          <p:nvPr/>
        </p:nvSpPr>
        <p:spPr>
          <a:xfrm>
            <a:off x="8718238" y="363557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DATA SET </a:t>
            </a:r>
            <a:endParaRPr lang="en-GB" sz="1200" dirty="0">
              <a:solidFill>
                <a:srgbClr val="A020F0"/>
              </a:solidFill>
              <a:latin typeface="Courier" pitchFamily="2" charset="0"/>
            </a:endParaRPr>
          </a:p>
          <a:p>
            <a:r>
              <a:rPr lang="en-GB" sz="1200" dirty="0">
                <a:solidFill>
                  <a:srgbClr val="A020F0"/>
                </a:solidFill>
                <a:effectLst/>
                <a:latin typeface="Courier" pitchFamily="2" charset="0"/>
              </a:rPr>
              <a:t>ALLdata_2023-01-06_17-53-46.mat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CE0A6-1730-F3AD-537F-91F1D81D4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03" y="526450"/>
            <a:ext cx="4038064" cy="3033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DC039E-23E6-67E2-838E-208D390F8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956" y="398377"/>
            <a:ext cx="4241604" cy="3186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737F01-1C53-69D4-9079-C7077CC1F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042" y="3585271"/>
            <a:ext cx="3890563" cy="29231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07AD0D-6DF0-A89D-4220-3EA30B33D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74" y="3585271"/>
            <a:ext cx="3971903" cy="29842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72A183-10D8-DF18-70BF-C8549B7A1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7184" y="3535561"/>
            <a:ext cx="4038064" cy="303396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BDCABBE-59C7-1EEE-B9E9-060E5EA4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67" y="73962"/>
            <a:ext cx="7038861" cy="520427"/>
          </a:xfrm>
        </p:spPr>
        <p:txBody>
          <a:bodyPr>
            <a:noAutofit/>
          </a:bodyPr>
          <a:lstStyle/>
          <a:p>
            <a:r>
              <a:rPr lang="en-GB" sz="3200" dirty="0"/>
              <a:t>Transfer Line </a:t>
            </a:r>
            <a:r>
              <a:rPr lang="en-GB" sz="3200" dirty="0">
                <a:solidFill>
                  <a:schemeClr val="accent2"/>
                </a:solidFill>
              </a:rPr>
              <a:t>(6 January 2023)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E482B60-C8BE-52CE-B0F5-BC6056AFD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4733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154D1-08D7-856D-1C62-88CE2660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90" y="78686"/>
            <a:ext cx="10515600" cy="1325563"/>
          </a:xfrm>
        </p:spPr>
        <p:txBody>
          <a:bodyPr/>
          <a:lstStyle/>
          <a:p>
            <a:r>
              <a:rPr lang="en-GB" dirty="0"/>
              <a:t>Check synchrotron oscillations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3C75DF-BE00-0FE0-AF0E-8E89D4BBA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37" y="2138672"/>
            <a:ext cx="5290315" cy="3974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C21FD-8E1E-7169-B968-A0CF4EEA2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49" y="2264386"/>
            <a:ext cx="4955676" cy="372340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65A6B52-8F11-61EC-C297-DC1468AFC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4596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2F6AD-FB38-17C5-791D-529BEA477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63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E391B5-2E03-CB68-E917-53C683CBD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096" y="1121502"/>
            <a:ext cx="7099300" cy="5334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9DE67D9-8408-1440-C5D7-D77A6729A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90" y="78686"/>
            <a:ext cx="10515600" cy="1325563"/>
          </a:xfrm>
        </p:spPr>
        <p:txBody>
          <a:bodyPr/>
          <a:lstStyle/>
          <a:p>
            <a:r>
              <a:rPr lang="en-GB" dirty="0" err="1"/>
              <a:t>TbT</a:t>
            </a:r>
            <a:r>
              <a:rPr lang="en-GB" dirty="0"/>
              <a:t> data (x-position)</a:t>
            </a:r>
          </a:p>
        </p:txBody>
      </p:sp>
    </p:spTree>
    <p:extLst>
      <p:ext uri="{BB962C8B-B14F-4D97-AF65-F5344CB8AC3E}">
        <p14:creationId xmlns:p14="http://schemas.microsoft.com/office/powerpoint/2010/main" val="1161746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D44B9B-496A-8946-8BEE-ED9D74FC3FD3}"/>
              </a:ext>
            </a:extLst>
          </p:cNvPr>
          <p:cNvSpPr txBox="1"/>
          <p:nvPr/>
        </p:nvSpPr>
        <p:spPr>
          <a:xfrm>
            <a:off x="631371" y="664029"/>
            <a:ext cx="465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BPM </a:t>
            </a:r>
            <a:r>
              <a:rPr lang="en-US" dirty="0" err="1"/>
              <a:t>TbT</a:t>
            </a:r>
            <a:r>
              <a:rPr lang="en-US" dirty="0"/>
              <a:t> data reconstruction (to be completed)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52C82-AC92-5141-A18F-49E4EA2DF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1504950"/>
            <a:ext cx="121793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578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5D1601-5024-B4B7-4AE3-ADFACBD69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408" y="3406967"/>
            <a:ext cx="3916640" cy="2942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F3CFAB-E218-705B-01A4-CEB381051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57" y="3406967"/>
            <a:ext cx="4105622" cy="3084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8CE457-89C2-87F4-EF6B-138B10F4D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721" y="3346988"/>
            <a:ext cx="4105622" cy="3084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F95DCA-81F7-EA02-05CA-A696CC7E1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054" y="99150"/>
            <a:ext cx="4105622" cy="30847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0E798F-0B35-1018-8E6A-F614B5547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56" y="99150"/>
            <a:ext cx="3988317" cy="29965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382C64-BF08-4289-6C46-C18D6D6F1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2443" y="253388"/>
            <a:ext cx="3988317" cy="29965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F9D002-3A0B-F6DA-D914-3E7C192487F4}"/>
              </a:ext>
            </a:extLst>
          </p:cNvPr>
          <p:cNvSpPr txBox="1"/>
          <p:nvPr/>
        </p:nvSpPr>
        <p:spPr>
          <a:xfrm>
            <a:off x="9103895" y="-35378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DATA SET</a:t>
            </a:r>
          </a:p>
          <a:p>
            <a:r>
              <a:rPr lang="en-GB" sz="1200" dirty="0">
                <a:solidFill>
                  <a:srgbClr val="A020F0"/>
                </a:solidFill>
                <a:effectLst/>
                <a:latin typeface="Courier" pitchFamily="2" charset="0"/>
              </a:rPr>
              <a:t>ALLdata_2023-01-13_13-26-54.mat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8B3D566-F364-1B2D-AD17-0D9B02CB8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3207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58546-3BFC-BD3F-2E74-E90BDBA63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QP7 quadruple scan from 14.10.2022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B70CBA-BAF5-2A63-E429-5E9F2EFFC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220" y="1789477"/>
            <a:ext cx="5334000" cy="4000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AF2038-D3BA-5FA0-9C44-C1AEAF4A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54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29634-A147-BC47-CD1E-8BB02DA5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TL + Ring (old data from 2016)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728BC-C9D4-8856-6A9D-F96DADFB6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38" y="1821890"/>
            <a:ext cx="7772400" cy="467098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C2E64E-6B2C-339B-A703-1F63D02C5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681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D1E0-8B00-7431-C965-7FB309BEB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15" y="78687"/>
            <a:ext cx="10515600" cy="1325563"/>
          </a:xfrm>
        </p:spPr>
        <p:txBody>
          <a:bodyPr/>
          <a:lstStyle/>
          <a:p>
            <a:r>
              <a:rPr lang="en-GB" dirty="0"/>
              <a:t>TL_OC optics, is it correct?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AA53D8-39BB-3BDA-C553-3A3655A9B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885" y="1058676"/>
            <a:ext cx="8108414" cy="57993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AD481-F040-AC62-4182-748CC8977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44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48BB-EDF3-E74D-9B9A-924943ACE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82" y="254956"/>
            <a:ext cx="10515600" cy="1325563"/>
          </a:xfrm>
        </p:spPr>
        <p:txBody>
          <a:bodyPr/>
          <a:lstStyle/>
          <a:p>
            <a:r>
              <a:rPr lang="en-GB" dirty="0"/>
              <a:t>Transfer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411AE-B1E7-EF51-EFAF-0043FBF21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6812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Our understanding of things: emittance measurements =&gt; optics fitting =&gt; loading the optics and scaling =&gt; what it gives ???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Our observations: after RF section beam size is small, emittance is small</a:t>
            </a:r>
          </a:p>
          <a:p>
            <a:r>
              <a:rPr lang="en-GB" b="1" dirty="0"/>
              <a:t>We would like to know the current optics of the TL.</a:t>
            </a:r>
          </a:p>
          <a:p>
            <a:r>
              <a:rPr lang="en-GB" u="sng" dirty="0"/>
              <a:t>What is the problem to load the lattice and work always at the same conditions ?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The best: we think we had dx= 0.04 * 0.01 = 0.4 mm =&gt;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Disp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= 4 cm @DPI =&gt; in the TL, the small size at the screen. In the ring we have bigger value</a:t>
            </a:r>
          </a:p>
          <a:p>
            <a:r>
              <a:rPr lang="en-GB" dirty="0"/>
              <a:t>What we need: not zero dispersion at the screen 3 location but the value  according to the optics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3201D-BAAC-EBA0-36A1-281F907B0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8AC9-F62D-F940-A53E-CF74364ADB6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561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24999</TotalTime>
  <Words>1834</Words>
  <Application>Microsoft Macintosh PowerPoint</Application>
  <PresentationFormat>Widescreen</PresentationFormat>
  <Paragraphs>435</Paragraphs>
  <Slides>66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Arial</vt:lpstr>
      <vt:lpstr>Calibri</vt:lpstr>
      <vt:lpstr>Calibri Light</vt:lpstr>
      <vt:lpstr>Courier</vt:lpstr>
      <vt:lpstr>DejaVuSans</vt:lpstr>
      <vt:lpstr>Helvetica</vt:lpstr>
      <vt:lpstr>Trebuchet MS</vt:lpstr>
      <vt:lpstr>verdana</vt:lpstr>
      <vt:lpstr>Office Theme</vt:lpstr>
      <vt:lpstr>ThomX Ring commissioning as for January 2023</vt:lpstr>
      <vt:lpstr>Ring commissioning with beam (phases)</vt:lpstr>
      <vt:lpstr>B1: Injection and first turn</vt:lpstr>
      <vt:lpstr>PowerPoint Presentation</vt:lpstr>
      <vt:lpstr>Requirements to the injector (to be discussed)</vt:lpstr>
      <vt:lpstr>Transfer line</vt:lpstr>
      <vt:lpstr>TL + Ring (old data from 2016)</vt:lpstr>
      <vt:lpstr>TL_OC optics, is it correct?</vt:lpstr>
      <vt:lpstr>Transfer line</vt:lpstr>
      <vt:lpstr>Summary (TL)</vt:lpstr>
      <vt:lpstr>B2: Establish circulating beam</vt:lpstr>
      <vt:lpstr>First Turns ~300 turns (3 October 2022)</vt:lpstr>
      <vt:lpstr>BPM signal sum (7 October 2022)</vt:lpstr>
      <vt:lpstr>X-/Y- orbit turn-by-turn 03/10 vs. 07/10</vt:lpstr>
      <vt:lpstr>RF cavity ON</vt:lpstr>
      <vt:lpstr>Storage with RF cavity &gt; 200k turns (8 Dec. 2022) </vt:lpstr>
      <vt:lpstr>Storage with RF cavity (8 December 2022)</vt:lpstr>
      <vt:lpstr>Transfer Line (8 December 2022)</vt:lpstr>
      <vt:lpstr>Storage with RF cavity &gt; 200k turns (8 Dec. 2022) </vt:lpstr>
      <vt:lpstr>Mixing 500 MHz with BPM electrode connected to the o-scope</vt:lpstr>
      <vt:lpstr>Check synchrotron oscillations</vt:lpstr>
      <vt:lpstr>Storage with RF cavity (13 January 2023)</vt:lpstr>
      <vt:lpstr>Storage with RF cavity (13 January 2023)</vt:lpstr>
      <vt:lpstr>Storage with RF cavity (13 January 2023)</vt:lpstr>
      <vt:lpstr>Storage with RF cavity (13 January 2023)</vt:lpstr>
      <vt:lpstr>PowerPoint Presentation</vt:lpstr>
      <vt:lpstr>PowerPoint Presentation</vt:lpstr>
      <vt:lpstr>Check synchrotron oscillations</vt:lpstr>
      <vt:lpstr>Check synchrotron oscillations</vt:lpstr>
      <vt:lpstr>Check synchrotron oscillations</vt:lpstr>
      <vt:lpstr>Storage with RF cavity</vt:lpstr>
      <vt:lpstr>Current situation</vt:lpstr>
      <vt:lpstr>Global overview of the Ring commissioning</vt:lpstr>
      <vt:lpstr>PowerPoint Presentation</vt:lpstr>
      <vt:lpstr>PowerPoint Presentation</vt:lpstr>
      <vt:lpstr>PowerPoint Presentation</vt:lpstr>
      <vt:lpstr>PowerPoint Presentation</vt:lpstr>
      <vt:lpstr>Orbit and Orbit correction</vt:lpstr>
      <vt:lpstr>Current situation</vt:lpstr>
      <vt:lpstr>Tune measurements 3.17/1.64</vt:lpstr>
      <vt:lpstr>Current situation</vt:lpstr>
      <vt:lpstr>First trial for tune estimation</vt:lpstr>
      <vt:lpstr>PowerPoint Presentation</vt:lpstr>
      <vt:lpstr>PowerPoint Presentation</vt:lpstr>
      <vt:lpstr>ThomX beam emittance measurement</vt:lpstr>
      <vt:lpstr>Layouts</vt:lpstr>
      <vt:lpstr>QP3 quadruple scan from 24.04.2022 </vt:lpstr>
      <vt:lpstr>QP7 quadruple scan from 16.12.2022</vt:lpstr>
      <vt:lpstr>QP7 quadruple scan from 14.10.2022</vt:lpstr>
      <vt:lpstr>BACKUP</vt:lpstr>
      <vt:lpstr>MML</vt:lpstr>
      <vt:lpstr>Tango</vt:lpstr>
      <vt:lpstr>PowerPoint Presentation</vt:lpstr>
      <vt:lpstr>PowerPoint Presentation</vt:lpstr>
      <vt:lpstr>First turn (19 September 2022)</vt:lpstr>
      <vt:lpstr>BPM signal sum (3 October 2022)</vt:lpstr>
      <vt:lpstr>Storage with RF cavity (6 January 2023)</vt:lpstr>
      <vt:lpstr>Storage with RF cavity (6 January 2023)</vt:lpstr>
      <vt:lpstr>Example of RF frequency scan</vt:lpstr>
      <vt:lpstr>Storage with RF cavity (6 January 2023)</vt:lpstr>
      <vt:lpstr>Transfer Line (6 January 2023)</vt:lpstr>
      <vt:lpstr>Check synchrotron oscillations</vt:lpstr>
      <vt:lpstr>TbT data (x-position)</vt:lpstr>
      <vt:lpstr>PowerPoint Presentation</vt:lpstr>
      <vt:lpstr>PowerPoint Presentation</vt:lpstr>
      <vt:lpstr>QP7 quadruple scan from 14.10.2022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 September 2022</dc:title>
  <dc:creator>Iryna Chaikovska</dc:creator>
  <cp:lastModifiedBy>Microsoft Office User</cp:lastModifiedBy>
  <cp:revision>402</cp:revision>
  <cp:lastPrinted>2022-09-29T15:57:53Z</cp:lastPrinted>
  <dcterms:created xsi:type="dcterms:W3CDTF">2022-09-21T20:22:29Z</dcterms:created>
  <dcterms:modified xsi:type="dcterms:W3CDTF">2023-01-20T09:46:33Z</dcterms:modified>
</cp:coreProperties>
</file>