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55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716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3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741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19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68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05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51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85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222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82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F0816-DB6C-4DE7-9AB9-2714C2989E6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8614-5501-4D71-A7BE-995AB0B1EB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115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75" y="656660"/>
            <a:ext cx="6967980" cy="5407964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6078071" y="4760259"/>
            <a:ext cx="766482" cy="0"/>
          </a:xfrm>
          <a:prstGeom prst="straightConnector1">
            <a:avLst/>
          </a:prstGeom>
          <a:ln w="22225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750979" y="4760259"/>
            <a:ext cx="1416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Environ 1/2H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63070" y="134471"/>
            <a:ext cx="950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Stabilité temporelle laser photocathode depuis le démarrage de l’ampli laser et pendant environ 5H</a:t>
            </a:r>
            <a:endParaRPr lang="en-GB" dirty="0"/>
          </a:p>
        </p:txBody>
      </p:sp>
      <p:sp>
        <p:nvSpPr>
          <p:cNvPr id="14" name="ZoneTexte 13"/>
          <p:cNvSpPr txBox="1"/>
          <p:nvPr/>
        </p:nvSpPr>
        <p:spPr>
          <a:xfrm>
            <a:off x="7436222" y="2138081"/>
            <a:ext cx="4383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Jitter</a:t>
            </a: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 500MHz référence – pulse sortie ampli 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436220" y="4053628"/>
            <a:ext cx="4755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accent1">
                    <a:lumMod val="75000"/>
                  </a:schemeClr>
                </a:solidFill>
              </a:rPr>
              <a:t>Jitter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pulse sortie ampli– pulse sortie oscillateur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436219" y="3062053"/>
            <a:ext cx="4755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Jitter</a:t>
            </a:r>
            <a:r>
              <a:rPr lang="fr-FR" dirty="0" smtClean="0">
                <a:solidFill>
                  <a:srgbClr val="FF0000"/>
                </a:solidFill>
              </a:rPr>
              <a:t> 500MHz référence– pulse sortie oscillateur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875311" y="4944925"/>
            <a:ext cx="28602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TREND</a:t>
            </a:r>
          </a:p>
          <a:p>
            <a:r>
              <a:rPr lang="fr-FR" dirty="0" smtClean="0"/>
              <a:t>Horizontal 20kpts/div (10Hz)</a:t>
            </a:r>
          </a:p>
          <a:p>
            <a:r>
              <a:rPr lang="fr-FR" dirty="0" smtClean="0"/>
              <a:t>Vertical  trend  20ps/div</a:t>
            </a:r>
            <a:endParaRPr lang="en-GB" dirty="0"/>
          </a:p>
        </p:txBody>
      </p:sp>
      <p:sp>
        <p:nvSpPr>
          <p:cNvPr id="18" name="ZoneTexte 17"/>
          <p:cNvSpPr txBox="1"/>
          <p:nvPr/>
        </p:nvSpPr>
        <p:spPr>
          <a:xfrm>
            <a:off x="8524969" y="777174"/>
            <a:ext cx="22062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500MHz référence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Pulse Ampli laser</a:t>
            </a:r>
          </a:p>
          <a:p>
            <a:r>
              <a:rPr lang="fr-FR" dirty="0" smtClean="0">
                <a:solidFill>
                  <a:srgbClr val="00B050"/>
                </a:solidFill>
              </a:rPr>
              <a:t>Pulse oscillateur laser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19" name="Flèche droite 18"/>
          <p:cNvSpPr/>
          <p:nvPr/>
        </p:nvSpPr>
        <p:spPr>
          <a:xfrm rot="10800000">
            <a:off x="7478623" y="936835"/>
            <a:ext cx="793377" cy="604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257675" y="6390945"/>
            <a:ext cx="1681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17 janvier 2017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690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705"/>
            <a:ext cx="8613778" cy="6103071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 flipH="1">
            <a:off x="1371600" y="1438835"/>
            <a:ext cx="3415553" cy="1223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5284695" y="1438835"/>
            <a:ext cx="2474258" cy="1331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585721" y="1438835"/>
            <a:ext cx="698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zoom</a:t>
            </a:r>
            <a:endParaRPr lang="en-GB" dirty="0"/>
          </a:p>
        </p:txBody>
      </p:sp>
      <p:sp>
        <p:nvSpPr>
          <p:cNvPr id="11" name="ZoneTexte 10"/>
          <p:cNvSpPr txBox="1"/>
          <p:nvPr/>
        </p:nvSpPr>
        <p:spPr>
          <a:xfrm>
            <a:off x="7906871" y="4666130"/>
            <a:ext cx="325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Résolution tir à tir  de la mesure (2,5ps </a:t>
            </a:r>
            <a:r>
              <a:rPr lang="fr-FR" dirty="0" err="1" smtClean="0"/>
              <a:t>Sdev</a:t>
            </a:r>
            <a:r>
              <a:rPr lang="fr-FR" dirty="0" smtClean="0"/>
              <a:t>)</a:t>
            </a:r>
            <a:endParaRPr lang="en-GB" dirty="0"/>
          </a:p>
        </p:txBody>
      </p:sp>
      <p:sp>
        <p:nvSpPr>
          <p:cNvPr id="12" name="ZoneTexte 11"/>
          <p:cNvSpPr txBox="1"/>
          <p:nvPr/>
        </p:nvSpPr>
        <p:spPr>
          <a:xfrm>
            <a:off x="8083002" y="1127346"/>
            <a:ext cx="39776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Zoom  sur environ 20mn</a:t>
            </a:r>
          </a:p>
          <a:p>
            <a:endParaRPr lang="fr-FR" dirty="0"/>
          </a:p>
          <a:p>
            <a:r>
              <a:rPr lang="fr-FR" dirty="0" smtClean="0"/>
              <a:t>On remarque des sauts de l’ordre de 5ps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121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35"/>
            <a:ext cx="8592764" cy="6446094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 flipH="1">
            <a:off x="1371600" y="1438835"/>
            <a:ext cx="3415553" cy="1223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5284695" y="1438835"/>
            <a:ext cx="2474258" cy="1331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585721" y="1438835"/>
            <a:ext cx="698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zoom</a:t>
            </a:r>
            <a:endParaRPr lang="en-GB" dirty="0"/>
          </a:p>
        </p:txBody>
      </p:sp>
      <p:sp>
        <p:nvSpPr>
          <p:cNvPr id="11" name="ZoneTexte 10"/>
          <p:cNvSpPr txBox="1"/>
          <p:nvPr/>
        </p:nvSpPr>
        <p:spPr>
          <a:xfrm>
            <a:off x="8821271" y="4921625"/>
            <a:ext cx="325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Résolution tir à tir  de la mesure (2,5ps </a:t>
            </a:r>
            <a:r>
              <a:rPr lang="fr-FR" dirty="0" err="1" smtClean="0"/>
              <a:t>Sdev</a:t>
            </a:r>
            <a:r>
              <a:rPr lang="fr-FR" dirty="0" smtClean="0"/>
              <a:t>)</a:t>
            </a:r>
            <a:endParaRPr lang="en-GB" dirty="0"/>
          </a:p>
        </p:txBody>
      </p:sp>
      <p:sp>
        <p:nvSpPr>
          <p:cNvPr id="12" name="ZoneTexte 11"/>
          <p:cNvSpPr txBox="1"/>
          <p:nvPr/>
        </p:nvSpPr>
        <p:spPr>
          <a:xfrm>
            <a:off x="8959017" y="2662518"/>
            <a:ext cx="3116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Zoom  sur environ 20mn</a:t>
            </a:r>
          </a:p>
          <a:p>
            <a:endParaRPr lang="fr-FR" dirty="0" smtClean="0"/>
          </a:p>
          <a:p>
            <a:r>
              <a:rPr lang="fr-FR" dirty="0" smtClean="0"/>
              <a:t>Pas de corrélation avec Les sauts de l’ampli 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480271" y="164603"/>
            <a:ext cx="461376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dirty="0" err="1" smtClean="0"/>
              <a:t>Jitter</a:t>
            </a:r>
            <a:r>
              <a:rPr lang="fr-FR" dirty="0" smtClean="0"/>
              <a:t> oscillateur laser versus 500MHz référence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869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avec flèche 6"/>
          <p:cNvCxnSpPr/>
          <p:nvPr/>
        </p:nvCxnSpPr>
        <p:spPr>
          <a:xfrm>
            <a:off x="6078071" y="4760259"/>
            <a:ext cx="766482" cy="0"/>
          </a:xfrm>
          <a:prstGeom prst="straightConnector1">
            <a:avLst/>
          </a:prstGeom>
          <a:ln w="22225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34940" y="4760259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1/2H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63070" y="134471"/>
            <a:ext cx="950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Stabilité temporelle laser photocathode depuis le démarrage de l’ampli laser et pendant environ </a:t>
            </a:r>
            <a:r>
              <a:rPr lang="fr-FR" dirty="0" smtClean="0"/>
              <a:t>3H</a:t>
            </a:r>
            <a:endParaRPr lang="en-GB" dirty="0"/>
          </a:p>
        </p:txBody>
      </p:sp>
      <p:sp>
        <p:nvSpPr>
          <p:cNvPr id="14" name="ZoneTexte 13"/>
          <p:cNvSpPr txBox="1"/>
          <p:nvPr/>
        </p:nvSpPr>
        <p:spPr>
          <a:xfrm>
            <a:off x="7436222" y="2138081"/>
            <a:ext cx="4383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Jitter</a:t>
            </a: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 500MHz référence – pulse sortie ampli 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436220" y="4053628"/>
            <a:ext cx="4755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accent1">
                    <a:lumMod val="75000"/>
                  </a:schemeClr>
                </a:solidFill>
              </a:rPr>
              <a:t>Jitter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pulse sortie ampli– pulse sortie oscillateur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436219" y="3062053"/>
            <a:ext cx="4755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Jitter</a:t>
            </a:r>
            <a:r>
              <a:rPr lang="fr-FR" dirty="0" smtClean="0">
                <a:solidFill>
                  <a:srgbClr val="FF0000"/>
                </a:solidFill>
              </a:rPr>
              <a:t> 500MHz référence– pulse sortie oscillateur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875311" y="4944925"/>
            <a:ext cx="28602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TREND</a:t>
            </a:r>
          </a:p>
          <a:p>
            <a:r>
              <a:rPr lang="fr-FR" dirty="0" smtClean="0"/>
              <a:t>Horizontal 20kpts/div (10Hz)</a:t>
            </a:r>
          </a:p>
          <a:p>
            <a:r>
              <a:rPr lang="fr-FR" dirty="0" smtClean="0"/>
              <a:t>Vertical  trend  20ps/div</a:t>
            </a:r>
            <a:endParaRPr lang="en-GB" dirty="0"/>
          </a:p>
        </p:txBody>
      </p:sp>
      <p:sp>
        <p:nvSpPr>
          <p:cNvPr id="18" name="ZoneTexte 17"/>
          <p:cNvSpPr txBox="1"/>
          <p:nvPr/>
        </p:nvSpPr>
        <p:spPr>
          <a:xfrm>
            <a:off x="8524969" y="777174"/>
            <a:ext cx="22062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500MHz référence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Pulse Ampli laser</a:t>
            </a:r>
          </a:p>
          <a:p>
            <a:r>
              <a:rPr lang="fr-FR" dirty="0" smtClean="0">
                <a:solidFill>
                  <a:srgbClr val="00B050"/>
                </a:solidFill>
              </a:rPr>
              <a:t>Pulse oscillateur laser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19" name="Flèche droite 18"/>
          <p:cNvSpPr/>
          <p:nvPr/>
        </p:nvSpPr>
        <p:spPr>
          <a:xfrm rot="10800000">
            <a:off x="7478623" y="936835"/>
            <a:ext cx="793377" cy="604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257675" y="6390945"/>
            <a:ext cx="1681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18 </a:t>
            </a:r>
            <a:r>
              <a:rPr lang="fr-FR" dirty="0" smtClean="0"/>
              <a:t>janvier 2017 </a:t>
            </a:r>
            <a:endParaRPr lang="en-GB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38" y="777174"/>
            <a:ext cx="6911816" cy="543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08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156" y="89534"/>
            <a:ext cx="7219951" cy="6254175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 flipH="1">
            <a:off x="1371601" y="1127346"/>
            <a:ext cx="1344319" cy="1535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6092328" y="1035586"/>
            <a:ext cx="130057" cy="1734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3557703" y="1219679"/>
            <a:ext cx="698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zoom</a:t>
            </a:r>
            <a:endParaRPr lang="en-GB" dirty="0"/>
          </a:p>
        </p:txBody>
      </p:sp>
      <p:sp>
        <p:nvSpPr>
          <p:cNvPr id="11" name="ZoneTexte 10"/>
          <p:cNvSpPr txBox="1"/>
          <p:nvPr/>
        </p:nvSpPr>
        <p:spPr>
          <a:xfrm>
            <a:off x="7598398" y="4666130"/>
            <a:ext cx="325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Résolution tir à tir  de la mesure (2,5ps </a:t>
            </a:r>
            <a:r>
              <a:rPr lang="fr-FR" dirty="0" err="1" smtClean="0"/>
              <a:t>Sdev</a:t>
            </a:r>
            <a:r>
              <a:rPr lang="fr-FR" dirty="0" smtClean="0"/>
              <a:t>)</a:t>
            </a:r>
            <a:endParaRPr lang="en-GB" dirty="0"/>
          </a:p>
        </p:txBody>
      </p:sp>
      <p:sp>
        <p:nvSpPr>
          <p:cNvPr id="12" name="ZoneTexte 11"/>
          <p:cNvSpPr txBox="1"/>
          <p:nvPr/>
        </p:nvSpPr>
        <p:spPr>
          <a:xfrm>
            <a:off x="7399957" y="971602"/>
            <a:ext cx="39776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Zoom  sur environ </a:t>
            </a:r>
            <a:r>
              <a:rPr lang="fr-FR" dirty="0" smtClean="0"/>
              <a:t>90mn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On remarque des sauts de l’ordre de 5ps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617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16" y="496832"/>
            <a:ext cx="6992250" cy="6223298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8098405" y="4502077"/>
            <a:ext cx="325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Résolution tir à tir  de la mesure (2,5ps </a:t>
            </a:r>
            <a:r>
              <a:rPr lang="fr-FR" dirty="0" err="1" smtClean="0"/>
              <a:t>Sdev</a:t>
            </a:r>
            <a:r>
              <a:rPr lang="fr-FR" dirty="0" smtClean="0"/>
              <a:t>)</a:t>
            </a:r>
            <a:endParaRPr lang="en-GB" dirty="0"/>
          </a:p>
        </p:txBody>
      </p:sp>
      <p:sp>
        <p:nvSpPr>
          <p:cNvPr id="12" name="ZoneTexte 11"/>
          <p:cNvSpPr txBox="1"/>
          <p:nvPr/>
        </p:nvSpPr>
        <p:spPr>
          <a:xfrm>
            <a:off x="8098405" y="1543723"/>
            <a:ext cx="3116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Pas </a:t>
            </a:r>
            <a:r>
              <a:rPr lang="fr-FR" dirty="0" smtClean="0"/>
              <a:t>de corrélation avec Les sauts de l’ampli 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480271" y="164603"/>
            <a:ext cx="461376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dirty="0" err="1" smtClean="0"/>
              <a:t>Jitter</a:t>
            </a:r>
            <a:r>
              <a:rPr lang="fr-FR" dirty="0" smtClean="0"/>
              <a:t> oscillateur laser versus 500MHz référence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084892" y="496832"/>
            <a:ext cx="1850316" cy="4019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439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4561" y="677732"/>
            <a:ext cx="9499900" cy="2710926"/>
          </a:xfrm>
        </p:spPr>
        <p:txBody>
          <a:bodyPr>
            <a:normAutofit/>
          </a:bodyPr>
          <a:lstStyle/>
          <a:p>
            <a:r>
              <a:rPr lang="fr-FR" sz="1800" dirty="0" smtClean="0"/>
              <a:t>Résultats des mesures sur 2 jours  </a:t>
            </a:r>
            <a:br>
              <a:rPr lang="fr-FR" sz="1800" dirty="0" smtClean="0"/>
            </a:b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/>
              <a:t/>
            </a:r>
            <a:br>
              <a:rPr lang="fr-FR" sz="1800" dirty="0"/>
            </a:br>
            <a:r>
              <a:rPr lang="fr-FR" sz="1800" dirty="0"/>
              <a:t>=&gt; le </a:t>
            </a:r>
            <a:r>
              <a:rPr lang="fr-FR" sz="1800" dirty="0" err="1"/>
              <a:t>jitter</a:t>
            </a:r>
            <a:r>
              <a:rPr lang="fr-FR" sz="1800" dirty="0"/>
              <a:t> tir à tir du laser reste inférieur à la résolution de la mesure (few </a:t>
            </a:r>
            <a:r>
              <a:rPr lang="fr-FR" sz="1800" dirty="0" err="1"/>
              <a:t>ps</a:t>
            </a:r>
            <a:r>
              <a:rPr lang="fr-FR" sz="1800" dirty="0" smtClean="0"/>
              <a:t>)</a:t>
            </a:r>
            <a:br>
              <a:rPr lang="fr-FR" sz="1800" dirty="0" smtClean="0"/>
            </a:b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 smtClean="0"/>
              <a:t>=&gt; l’ampli laser à besoin d’environ 1H pour se stabiliser en température</a:t>
            </a:r>
            <a:br>
              <a:rPr lang="fr-FR" sz="1800" dirty="0" smtClean="0"/>
            </a:br>
            <a:r>
              <a:rPr lang="fr-FR" sz="1800" dirty="0" smtClean="0"/>
              <a:t>=&gt; on note des instabilités (variation rapide (10s) de temps de propagation (environ 5ps)</a:t>
            </a:r>
            <a:br>
              <a:rPr lang="fr-FR" sz="1800" dirty="0" smtClean="0"/>
            </a:br>
            <a:r>
              <a:rPr lang="fr-FR" sz="1800" dirty="0" smtClean="0"/>
              <a:t>=&gt; des oscillations du temps de propagation dans l’ampli </a:t>
            </a:r>
            <a:r>
              <a:rPr lang="fr-FR" sz="1800" dirty="0"/>
              <a:t>(de l’ordre de 20ps) </a:t>
            </a:r>
            <a:r>
              <a:rPr lang="fr-FR" sz="1800" dirty="0" smtClean="0"/>
              <a:t>avec une période d’environ 1h sont observées</a:t>
            </a:r>
            <a:br>
              <a:rPr lang="fr-FR" sz="1800" dirty="0" smtClean="0"/>
            </a:br>
            <a:r>
              <a:rPr lang="fr-FR" sz="1800" dirty="0"/>
              <a:t>=&gt; pas de corrélation </a:t>
            </a:r>
            <a:r>
              <a:rPr lang="fr-FR" sz="1800" dirty="0" smtClean="0"/>
              <a:t>observable (inférieur à </a:t>
            </a:r>
            <a:r>
              <a:rPr lang="fr-FR" sz="1800" dirty="0" err="1" smtClean="0"/>
              <a:t>qq</a:t>
            </a:r>
            <a:r>
              <a:rPr lang="fr-FR" sz="1800" dirty="0" smtClean="0"/>
              <a:t> </a:t>
            </a:r>
            <a:r>
              <a:rPr lang="fr-FR" sz="1800" dirty="0" err="1" smtClean="0"/>
              <a:t>ps</a:t>
            </a:r>
            <a:r>
              <a:rPr lang="fr-FR" sz="1800" dirty="0" smtClean="0"/>
              <a:t>) </a:t>
            </a:r>
            <a:r>
              <a:rPr lang="fr-FR" sz="1800" dirty="0"/>
              <a:t>avec la stabilité de l’oscillateur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7747938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224</Words>
  <Application>Microsoft Office PowerPoint</Application>
  <PresentationFormat>Grand écran</PresentationFormat>
  <Paragraphs>44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Résultats des mesures sur 2 jours     =&gt; le jitter tir à tir du laser reste inférieur à la résolution de la mesure (few ps)  =&gt; l’ampli laser à besoin d’environ 1H pour se stabiliser en température =&gt; on note des instabilités (variation rapide (10s) de temps de propagation (environ 5ps) =&gt; des oscillations du temps de propagation dans l’ampli (de l’ordre de 20ps) avec une période d’environ 1h sont observées =&gt; pas de corrélation observable (inférieur à qq ps) avec la stabilité de l’oscillateur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Chaumat</dc:creator>
  <cp:lastModifiedBy>Vincent Chaumat</cp:lastModifiedBy>
  <cp:revision>19</cp:revision>
  <dcterms:created xsi:type="dcterms:W3CDTF">2023-01-17T13:03:45Z</dcterms:created>
  <dcterms:modified xsi:type="dcterms:W3CDTF">2023-01-20T09:30:22Z</dcterms:modified>
</cp:coreProperties>
</file>