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2"/>
  </p:notesMasterIdLst>
  <p:handoutMasterIdLst>
    <p:handoutMasterId r:id="rId23"/>
  </p:handoutMasterIdLst>
  <p:sldIdLst>
    <p:sldId id="256" r:id="rId2"/>
    <p:sldId id="262" r:id="rId3"/>
    <p:sldId id="299" r:id="rId4"/>
    <p:sldId id="291" r:id="rId5"/>
    <p:sldId id="306" r:id="rId6"/>
    <p:sldId id="328" r:id="rId7"/>
    <p:sldId id="294" r:id="rId8"/>
    <p:sldId id="264" r:id="rId9"/>
    <p:sldId id="278" r:id="rId10"/>
    <p:sldId id="324" r:id="rId11"/>
    <p:sldId id="265" r:id="rId12"/>
    <p:sldId id="267" r:id="rId13"/>
    <p:sldId id="269" r:id="rId14"/>
    <p:sldId id="274" r:id="rId15"/>
    <p:sldId id="330" r:id="rId16"/>
    <p:sldId id="332" r:id="rId17"/>
    <p:sldId id="315" r:id="rId18"/>
    <p:sldId id="333" r:id="rId19"/>
    <p:sldId id="334" r:id="rId20"/>
    <p:sldId id="289" r:id="rId21"/>
  </p:sldIdLst>
  <p:sldSz cx="10772775" cy="6059488"/>
  <p:notesSz cx="6858000" cy="9144000"/>
  <p:defaultTex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B"/>
    <a:srgbClr val="456487"/>
    <a:srgbClr val="FF6700"/>
    <a:srgbClr val="E05314"/>
    <a:srgbClr val="6600CC"/>
    <a:srgbClr val="511F74"/>
    <a:srgbClr val="7A286A"/>
    <a:srgbClr val="DF8A2D"/>
    <a:srgbClr val="F392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6" autoAdjust="0"/>
    <p:restoredTop sz="98233" autoAdjust="0"/>
  </p:normalViewPr>
  <p:slideViewPr>
    <p:cSldViewPr>
      <p:cViewPr varScale="1">
        <p:scale>
          <a:sx n="121" d="100"/>
          <a:sy n="121" d="100"/>
        </p:scale>
        <p:origin x="404" y="80"/>
      </p:cViewPr>
      <p:guideLst>
        <p:guide orient="horz" pos="1909"/>
        <p:guide pos="33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3524"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58FFE89-F971-4316-BFD1-5478958475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a:extLst>
              <a:ext uri="{FF2B5EF4-FFF2-40B4-BE49-F238E27FC236}">
                <a16:creationId xmlns:a16="http://schemas.microsoft.com/office/drawing/2014/main" id="{6E85F6A5-3043-4D57-B6E1-BEEB4A92B6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140412-B74D-40CC-AB72-C2397A13C447}" type="datetimeFigureOut">
              <a:rPr lang="en-GB" smtClean="0"/>
              <a:t>01/02/2023</a:t>
            </a:fld>
            <a:endParaRPr lang="en-GB"/>
          </a:p>
        </p:txBody>
      </p:sp>
      <p:sp>
        <p:nvSpPr>
          <p:cNvPr id="4" name="Espace réservé du pied de page 3">
            <a:extLst>
              <a:ext uri="{FF2B5EF4-FFF2-40B4-BE49-F238E27FC236}">
                <a16:creationId xmlns:a16="http://schemas.microsoft.com/office/drawing/2014/main" id="{0B397EA1-8C43-46B8-9494-58C982197B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a:extLst>
              <a:ext uri="{FF2B5EF4-FFF2-40B4-BE49-F238E27FC236}">
                <a16:creationId xmlns:a16="http://schemas.microsoft.com/office/drawing/2014/main" id="{6A18A9D0-1B4C-4D4F-B7AD-1EADD04AAC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BBFE1-4612-4734-BBDE-A84FB0BE7ADA}" type="slidenum">
              <a:rPr lang="en-GB" smtClean="0"/>
              <a:t>‹N°›</a:t>
            </a:fld>
            <a:endParaRPr lang="en-GB"/>
          </a:p>
        </p:txBody>
      </p:sp>
    </p:spTree>
    <p:extLst>
      <p:ext uri="{BB962C8B-B14F-4D97-AF65-F5344CB8AC3E}">
        <p14:creationId xmlns:p14="http://schemas.microsoft.com/office/powerpoint/2010/main" val="132018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55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05537" fontAlgn="auto">
              <a:spcBef>
                <a:spcPts val="0"/>
              </a:spcBef>
              <a:spcAft>
                <a:spcPts val="0"/>
              </a:spcAft>
              <a:defRPr sz="1200">
                <a:latin typeface="+mn-lt"/>
                <a:cs typeface="+mn-cs"/>
              </a:defRPr>
            </a:lvl1pPr>
          </a:lstStyle>
          <a:p>
            <a:pPr>
              <a:defRPr/>
            </a:pPr>
            <a:fld id="{DA0983F0-3B2B-4346-9D34-6FF74AEF7015}" type="datetimeFigureOut">
              <a:rPr lang="fr-FR"/>
              <a:pPr>
                <a:defRPr/>
              </a:pPr>
              <a:t>01/02/2023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055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05537" fontAlgn="auto">
              <a:spcBef>
                <a:spcPts val="0"/>
              </a:spcBef>
              <a:spcAft>
                <a:spcPts val="0"/>
              </a:spcAft>
              <a:defRPr sz="1200">
                <a:latin typeface="+mn-lt"/>
                <a:cs typeface="+mn-cs"/>
              </a:defRPr>
            </a:lvl1pPr>
          </a:lstStyle>
          <a:p>
            <a:pPr>
              <a:defRPr/>
            </a:pPr>
            <a:fld id="{C3BC699F-DBFB-4FA7-9A20-949047200EDB}" type="slidenum">
              <a:rPr lang="fr-FR"/>
              <a:pPr>
                <a:defRPr/>
              </a:pPr>
              <a:t>‹N°›</a:t>
            </a:fld>
            <a:endParaRPr lang="fr-FR"/>
          </a:p>
        </p:txBody>
      </p:sp>
    </p:spTree>
    <p:extLst>
      <p:ext uri="{BB962C8B-B14F-4D97-AF65-F5344CB8AC3E}">
        <p14:creationId xmlns:p14="http://schemas.microsoft.com/office/powerpoint/2010/main" val="2153952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logo-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1902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2_slide-2-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7" cy="6059484"/>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dirty="0" err="1"/>
              <a:t>December</a:t>
            </a:r>
            <a:r>
              <a:rPr lang="fr-FR" dirty="0"/>
              <a:t> 8th, 2021</a:t>
            </a:r>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CODEC  MYRRHA </a:t>
            </a:r>
            <a:r>
              <a:rPr lang="fr-FR" dirty="0" err="1"/>
              <a:t>Series</a:t>
            </a:r>
            <a:endParaRPr lang="fr-FR" dirty="0"/>
          </a:p>
        </p:txBody>
      </p:sp>
    </p:spTree>
    <p:extLst>
      <p:ext uri="{BB962C8B-B14F-4D97-AF65-F5344CB8AC3E}">
        <p14:creationId xmlns:p14="http://schemas.microsoft.com/office/powerpoint/2010/main" val="170463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2-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7" cy="6059484"/>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lgn="ctr">
              <a:defRPr sz="2400" b="1" cap="all" baseline="0">
                <a:solidFill>
                  <a:srgbClr val="00294B"/>
                </a:solidFill>
              </a:defRPr>
            </a:lvl1pPr>
          </a:lstStyle>
          <a:p>
            <a:r>
              <a:rPr lang="fr-FR" dirty="0"/>
              <a:t>Modifiez le style du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dirty="0" err="1"/>
              <a:t>December</a:t>
            </a:r>
            <a:r>
              <a:rPr lang="fr-FR" dirty="0"/>
              <a:t> 8th, 2021</a:t>
            </a:r>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CODEC  MYRRHA </a:t>
            </a:r>
            <a:r>
              <a:rPr lang="fr-FR" dirty="0" err="1"/>
              <a:t>Series</a:t>
            </a:r>
            <a:endParaRPr lang="fr-FR" dirty="0"/>
          </a:p>
        </p:txBody>
      </p:sp>
    </p:spTree>
    <p:extLst>
      <p:ext uri="{BB962C8B-B14F-4D97-AF65-F5344CB8AC3E}">
        <p14:creationId xmlns:p14="http://schemas.microsoft.com/office/powerpoint/2010/main" val="170707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number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21256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ijclab">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7"/>
          </a:xfrm>
          <a:prstGeom prst="rect">
            <a:avLst/>
          </a:prstGeom>
        </p:spPr>
      </p:pic>
      <p:sp>
        <p:nvSpPr>
          <p:cNvPr id="2" name="Titre 1"/>
          <p:cNvSpPr>
            <a:spLocks noGrp="1"/>
          </p:cNvSpPr>
          <p:nvPr>
            <p:ph type="title"/>
          </p:nvPr>
        </p:nvSpPr>
        <p:spPr>
          <a:xfrm>
            <a:off x="2290043" y="149425"/>
            <a:ext cx="8208911"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2332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slide-fili-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7"/>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dirty="0"/>
              <a:t>08/12/2021</a:t>
            </a:r>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Codec  </a:t>
            </a:r>
            <a:r>
              <a:rPr lang="fr-FR" dirty="0" err="1"/>
              <a:t>Myrrha</a:t>
            </a:r>
            <a:r>
              <a:rPr lang="fr-FR" dirty="0"/>
              <a:t> série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3606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6"/>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680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lide-2-fili-tutelle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2591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lide-2-fili">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28361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1706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lide-2-fili-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7"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561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01/03/2020</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Mon exposé - Lieu - Titre</a:t>
            </a:r>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77E71596-5F9D-49C5-9701-16B3CA54319D}" type="slidenum">
              <a:rPr lang="fr-FR" smtClean="0"/>
              <a:t>‹N°›</a:t>
            </a:fld>
            <a:endParaRPr lang="fr-FR"/>
          </a:p>
        </p:txBody>
      </p:sp>
    </p:spTree>
    <p:extLst>
      <p:ext uri="{BB962C8B-B14F-4D97-AF65-F5344CB8AC3E}">
        <p14:creationId xmlns:p14="http://schemas.microsoft.com/office/powerpoint/2010/main" val="3316465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1" r:id="rId3"/>
    <p:sldLayoutId id="2147483708" r:id="rId4"/>
    <p:sldLayoutId id="2147483709" r:id="rId5"/>
    <p:sldLayoutId id="2147483702" r:id="rId6"/>
    <p:sldLayoutId id="2147483703" r:id="rId7"/>
    <p:sldLayoutId id="2147483704" r:id="rId8"/>
    <p:sldLayoutId id="2147483710" r:id="rId9"/>
    <p:sldLayoutId id="2147483713" r:id="rId10"/>
    <p:sldLayoutId id="214748371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6.jpeg"/><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29A5DB9C-FC2C-4EA0-AC36-A19E627E0B0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30003" y="3317776"/>
            <a:ext cx="4522977" cy="2078125"/>
          </a:xfrm>
          <a:prstGeom prst="rect">
            <a:avLst/>
          </a:prstGeom>
          <a:noFill/>
          <a:ln w="9525">
            <a:noFill/>
            <a:miter lim="800000"/>
            <a:headEnd/>
            <a:tailEnd/>
          </a:ln>
        </p:spPr>
      </p:pic>
      <p:sp>
        <p:nvSpPr>
          <p:cNvPr id="6" name="Espace réservé de la date 5"/>
          <p:cNvSpPr>
            <a:spLocks noGrp="1"/>
          </p:cNvSpPr>
          <p:nvPr>
            <p:ph type="dt" sz="half" idx="10"/>
          </p:nvPr>
        </p:nvSpPr>
        <p:spPr/>
        <p:txBody>
          <a:bodyPr/>
          <a:lstStyle/>
          <a:p>
            <a:r>
              <a:rPr lang="fr-FR" dirty="0"/>
              <a:t>02/02/2023</a:t>
            </a:r>
          </a:p>
        </p:txBody>
      </p:sp>
      <p:sp>
        <p:nvSpPr>
          <p:cNvPr id="7" name="Espace réservé du pied de page 6"/>
          <p:cNvSpPr>
            <a:spLocks noGrp="1"/>
          </p:cNvSpPr>
          <p:nvPr>
            <p:ph type="ftr" sz="quarter" idx="11"/>
          </p:nvPr>
        </p:nvSpPr>
        <p:spPr/>
        <p:txBody>
          <a:bodyPr/>
          <a:lstStyle/>
          <a:p>
            <a:r>
              <a:rPr lang="fr-FR" dirty="0"/>
              <a:t>COPIL Pôle Accélérateurs– Myrrha NR6 série</a:t>
            </a:r>
          </a:p>
        </p:txBody>
      </p:sp>
      <p:sp>
        <p:nvSpPr>
          <p:cNvPr id="8" name="Espace réservé du numéro de diapositive 7"/>
          <p:cNvSpPr>
            <a:spLocks noGrp="1"/>
          </p:cNvSpPr>
          <p:nvPr>
            <p:ph type="sldNum" sz="quarter" idx="12"/>
          </p:nvPr>
        </p:nvSpPr>
        <p:spPr/>
        <p:txBody>
          <a:bodyPr/>
          <a:lstStyle/>
          <a:p>
            <a:fld id="{77E71596-5F9D-49C5-9701-16B3CA54319D}" type="slidenum">
              <a:rPr lang="fr-FR" smtClean="0"/>
              <a:pPr/>
              <a:t>1</a:t>
            </a:fld>
            <a:endParaRPr lang="fr-FR" dirty="0"/>
          </a:p>
        </p:txBody>
      </p:sp>
      <p:sp>
        <p:nvSpPr>
          <p:cNvPr id="9" name="Titre 8"/>
          <p:cNvSpPr>
            <a:spLocks noGrp="1"/>
          </p:cNvSpPr>
          <p:nvPr>
            <p:ph type="title"/>
          </p:nvPr>
        </p:nvSpPr>
        <p:spPr>
          <a:xfrm>
            <a:off x="2146027" y="149425"/>
            <a:ext cx="5832649" cy="432048"/>
          </a:xfrm>
        </p:spPr>
        <p:txBody>
          <a:bodyPr/>
          <a:lstStyle/>
          <a:p>
            <a:pPr algn="ctr"/>
            <a:r>
              <a:rPr lang="fr-FR" dirty="0"/>
              <a:t>MYRRHA  SERIES</a:t>
            </a:r>
          </a:p>
        </p:txBody>
      </p:sp>
      <p:sp>
        <p:nvSpPr>
          <p:cNvPr id="18" name="ZoneTexte 17">
            <a:extLst>
              <a:ext uri="{FF2B5EF4-FFF2-40B4-BE49-F238E27FC236}">
                <a16:creationId xmlns:a16="http://schemas.microsoft.com/office/drawing/2014/main" id="{569273BE-B03F-41A0-A474-656266EFA096}"/>
              </a:ext>
            </a:extLst>
          </p:cNvPr>
          <p:cNvSpPr txBox="1"/>
          <p:nvPr/>
        </p:nvSpPr>
        <p:spPr>
          <a:xfrm>
            <a:off x="651962" y="1178509"/>
            <a:ext cx="8712968" cy="2308324"/>
          </a:xfrm>
          <a:prstGeom prst="rect">
            <a:avLst/>
          </a:prstGeom>
          <a:noFill/>
        </p:spPr>
        <p:txBody>
          <a:bodyPr wrap="square" rtlCol="0">
            <a:spAutoFit/>
          </a:bodyPr>
          <a:lstStyle/>
          <a:p>
            <a:pPr algn="ctr"/>
            <a:r>
              <a:rPr lang="en-GB" sz="2400" b="1" dirty="0"/>
              <a:t>MYRRHA  NR6</a:t>
            </a:r>
          </a:p>
          <a:p>
            <a:pPr algn="ctr"/>
            <a:endParaRPr lang="en-GB" sz="2400" b="1" dirty="0"/>
          </a:p>
          <a:p>
            <a:pPr algn="ctr"/>
            <a:r>
              <a:rPr lang="en-GB" sz="2400" b="1" dirty="0"/>
              <a:t>Participation </a:t>
            </a:r>
            <a:r>
              <a:rPr lang="en-GB" sz="2400" b="1" dirty="0" err="1"/>
              <a:t>d’IJCLab</a:t>
            </a:r>
            <a:r>
              <a:rPr lang="en-GB" sz="2400" b="1" dirty="0"/>
              <a:t> à la </a:t>
            </a:r>
            <a:r>
              <a:rPr lang="en-GB" sz="2400" b="1" dirty="0" err="1"/>
              <a:t>série</a:t>
            </a:r>
            <a:r>
              <a:rPr lang="en-GB" sz="2400" b="1" dirty="0"/>
              <a:t> Minerva</a:t>
            </a:r>
          </a:p>
          <a:p>
            <a:pPr algn="ctr"/>
            <a:endParaRPr lang="en-GB" sz="2400" b="1" dirty="0"/>
          </a:p>
          <a:p>
            <a:pPr algn="ctr"/>
            <a:r>
              <a:rPr lang="en-GB" sz="2400" dirty="0"/>
              <a:t>COPIL </a:t>
            </a:r>
            <a:r>
              <a:rPr lang="en-GB" sz="2400" dirty="0" err="1"/>
              <a:t>Accélérateurs</a:t>
            </a:r>
            <a:r>
              <a:rPr lang="en-GB" sz="2400" dirty="0"/>
              <a:t>  du  2 </a:t>
            </a:r>
            <a:r>
              <a:rPr lang="en-GB" sz="2400" dirty="0" err="1"/>
              <a:t>février</a:t>
            </a:r>
            <a:r>
              <a:rPr lang="en-GB" sz="2400" dirty="0"/>
              <a:t> 2023</a:t>
            </a:r>
          </a:p>
          <a:p>
            <a:pPr algn="ctr"/>
            <a:endParaRPr lang="en-GB" sz="2400" b="1" dirty="0"/>
          </a:p>
        </p:txBody>
      </p:sp>
      <p:pic>
        <p:nvPicPr>
          <p:cNvPr id="10" name="Image 9">
            <a:extLst>
              <a:ext uri="{FF2B5EF4-FFF2-40B4-BE49-F238E27FC236}">
                <a16:creationId xmlns:a16="http://schemas.microsoft.com/office/drawing/2014/main" id="{7D17F141-CFBD-483D-869A-DD86B76E385A}"/>
              </a:ext>
            </a:extLst>
          </p:cNvPr>
          <p:cNvPicPr>
            <a:picLocks noChangeAspect="1"/>
          </p:cNvPicPr>
          <p:nvPr/>
        </p:nvPicPr>
        <p:blipFill>
          <a:blip r:embed="rId3"/>
          <a:stretch>
            <a:fillRect/>
          </a:stretch>
        </p:blipFill>
        <p:spPr>
          <a:xfrm>
            <a:off x="8795711" y="1842603"/>
            <a:ext cx="1506373" cy="1343183"/>
          </a:xfrm>
          <a:prstGeom prst="rect">
            <a:avLst/>
          </a:prstGeom>
        </p:spPr>
      </p:pic>
      <p:pic>
        <p:nvPicPr>
          <p:cNvPr id="11" name="Picture 2" descr="Afficher l'image d'origine">
            <a:extLst>
              <a:ext uri="{FF2B5EF4-FFF2-40B4-BE49-F238E27FC236}">
                <a16:creationId xmlns:a16="http://schemas.microsoft.com/office/drawing/2014/main" id="{06403544-EFFE-4247-A97D-E7147B03AF57}"/>
              </a:ext>
            </a:extLst>
          </p:cNvPr>
          <p:cNvPicPr>
            <a:picLocks noChangeAspect="1" noChangeArrowheads="1"/>
          </p:cNvPicPr>
          <p:nvPr/>
        </p:nvPicPr>
        <p:blipFill>
          <a:blip r:embed="rId4" cstate="print"/>
          <a:srcRect/>
          <a:stretch>
            <a:fillRect/>
          </a:stretch>
        </p:blipFill>
        <p:spPr bwMode="auto">
          <a:xfrm>
            <a:off x="8986787" y="815461"/>
            <a:ext cx="1124223" cy="726095"/>
          </a:xfrm>
          <a:prstGeom prst="rect">
            <a:avLst/>
          </a:prstGeom>
          <a:solidFill>
            <a:schemeClr val="bg1"/>
          </a:solidFill>
        </p:spPr>
      </p:pic>
    </p:spTree>
    <p:extLst>
      <p:ext uri="{BB962C8B-B14F-4D97-AF65-F5344CB8AC3E}">
        <p14:creationId xmlns:p14="http://schemas.microsoft.com/office/powerpoint/2010/main" val="3830563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1F00A-8F35-4DE5-AAF8-4F027BE0D567}"/>
              </a:ext>
            </a:extLst>
          </p:cNvPr>
          <p:cNvSpPr>
            <a:spLocks noGrp="1"/>
          </p:cNvSpPr>
          <p:nvPr>
            <p:ph type="title"/>
          </p:nvPr>
        </p:nvSpPr>
        <p:spPr/>
        <p:txBody>
          <a:bodyPr/>
          <a:lstStyle/>
          <a:p>
            <a:r>
              <a:rPr lang="en-GB" dirty="0"/>
              <a:t>WBS &amp; ORGANIGRAMME</a:t>
            </a:r>
          </a:p>
        </p:txBody>
      </p:sp>
      <p:sp>
        <p:nvSpPr>
          <p:cNvPr id="3" name="Espace réservé du numéro de diapositive 2">
            <a:extLst>
              <a:ext uri="{FF2B5EF4-FFF2-40B4-BE49-F238E27FC236}">
                <a16:creationId xmlns:a16="http://schemas.microsoft.com/office/drawing/2014/main" id="{A76B6935-CB5F-4A2C-969B-95C452511597}"/>
              </a:ext>
            </a:extLst>
          </p:cNvPr>
          <p:cNvSpPr>
            <a:spLocks noGrp="1"/>
          </p:cNvSpPr>
          <p:nvPr>
            <p:ph type="sldNum" sz="quarter" idx="12"/>
          </p:nvPr>
        </p:nvSpPr>
        <p:spPr/>
        <p:txBody>
          <a:bodyPr/>
          <a:lstStyle/>
          <a:p>
            <a:fld id="{77E71596-5F9D-49C5-9701-16B3CA54319D}" type="slidenum">
              <a:rPr lang="fr-FR" smtClean="0"/>
              <a:pPr/>
              <a:t>10</a:t>
            </a:fld>
            <a:endParaRPr lang="fr-FR" dirty="0"/>
          </a:p>
        </p:txBody>
      </p:sp>
      <p:sp>
        <p:nvSpPr>
          <p:cNvPr id="4" name="Espace réservé de la date 3">
            <a:extLst>
              <a:ext uri="{FF2B5EF4-FFF2-40B4-BE49-F238E27FC236}">
                <a16:creationId xmlns:a16="http://schemas.microsoft.com/office/drawing/2014/main" id="{1C45916A-37BD-44DC-AFD4-FD2D9A02E1E2}"/>
              </a:ext>
            </a:extLst>
          </p:cNvPr>
          <p:cNvSpPr>
            <a:spLocks noGrp="1"/>
          </p:cNvSpPr>
          <p:nvPr>
            <p:ph type="dt" sz="half" idx="10"/>
          </p:nvPr>
        </p:nvSpPr>
        <p:spPr/>
        <p:txBody>
          <a:bodyPr/>
          <a:lstStyle/>
          <a:p>
            <a:r>
              <a:rPr lang="fr-FR" dirty="0"/>
              <a:t>02/02/2023</a:t>
            </a:r>
          </a:p>
        </p:txBody>
      </p:sp>
      <p:sp>
        <p:nvSpPr>
          <p:cNvPr id="5" name="Espace réservé du pied de page 4">
            <a:extLst>
              <a:ext uri="{FF2B5EF4-FFF2-40B4-BE49-F238E27FC236}">
                <a16:creationId xmlns:a16="http://schemas.microsoft.com/office/drawing/2014/main" id="{32B4E48A-7ADE-45FC-941B-A25CEB2E3066}"/>
              </a:ext>
            </a:extLst>
          </p:cNvPr>
          <p:cNvSpPr>
            <a:spLocks noGrp="1"/>
          </p:cNvSpPr>
          <p:nvPr>
            <p:ph type="ftr" sz="quarter" idx="11"/>
          </p:nvPr>
        </p:nvSpPr>
        <p:spPr/>
        <p:txBody>
          <a:bodyPr/>
          <a:lstStyle/>
          <a:p>
            <a:r>
              <a:rPr lang="fr-FR" dirty="0"/>
              <a:t>COPIL Pôle Accélérateurs– Myrrha NR6 série</a:t>
            </a:r>
          </a:p>
        </p:txBody>
      </p:sp>
      <p:pic>
        <p:nvPicPr>
          <p:cNvPr id="7" name="Image 6">
            <a:extLst>
              <a:ext uri="{FF2B5EF4-FFF2-40B4-BE49-F238E27FC236}">
                <a16:creationId xmlns:a16="http://schemas.microsoft.com/office/drawing/2014/main" id="{D30B9045-F6F6-4FF9-AB32-FE897426A285}"/>
              </a:ext>
            </a:extLst>
          </p:cNvPr>
          <p:cNvPicPr>
            <a:picLocks noChangeAspect="1"/>
          </p:cNvPicPr>
          <p:nvPr/>
        </p:nvPicPr>
        <p:blipFill>
          <a:blip r:embed="rId2"/>
          <a:stretch>
            <a:fillRect/>
          </a:stretch>
        </p:blipFill>
        <p:spPr>
          <a:xfrm>
            <a:off x="1425947" y="797496"/>
            <a:ext cx="7560840" cy="4495635"/>
          </a:xfrm>
          <a:prstGeom prst="rect">
            <a:avLst/>
          </a:prstGeom>
        </p:spPr>
      </p:pic>
    </p:spTree>
    <p:extLst>
      <p:ext uri="{BB962C8B-B14F-4D97-AF65-F5344CB8AC3E}">
        <p14:creationId xmlns:p14="http://schemas.microsoft.com/office/powerpoint/2010/main" val="261748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883" y="149425"/>
            <a:ext cx="9433048" cy="432048"/>
          </a:xfrm>
        </p:spPr>
        <p:txBody>
          <a:bodyPr/>
          <a:lstStyle/>
          <a:p>
            <a:pPr algn="ctr"/>
            <a:r>
              <a:rPr lang="fr-FR" dirty="0"/>
              <a:t>CAVITIES</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11</a:t>
            </a:fld>
            <a:endParaRPr lang="fr-FR" dirty="0"/>
          </a:p>
        </p:txBody>
      </p:sp>
      <p:sp>
        <p:nvSpPr>
          <p:cNvPr id="3" name="ZoneTexte 2">
            <a:extLst>
              <a:ext uri="{FF2B5EF4-FFF2-40B4-BE49-F238E27FC236}">
                <a16:creationId xmlns:a16="http://schemas.microsoft.com/office/drawing/2014/main" id="{DC837CE8-6863-496E-8956-386468DC09A4}"/>
              </a:ext>
            </a:extLst>
          </p:cNvPr>
          <p:cNvSpPr txBox="1"/>
          <p:nvPr/>
        </p:nvSpPr>
        <p:spPr>
          <a:xfrm>
            <a:off x="246693" y="562822"/>
            <a:ext cx="10009112" cy="2585323"/>
          </a:xfrm>
          <a:prstGeom prst="rect">
            <a:avLst/>
          </a:prstGeom>
          <a:noFill/>
        </p:spPr>
        <p:txBody>
          <a:bodyPr wrap="square" rtlCol="0">
            <a:spAutoFit/>
          </a:bodyPr>
          <a:lstStyle/>
          <a:p>
            <a:pPr marL="228600" algn="just">
              <a:spcAft>
                <a:spcPts val="0"/>
              </a:spcAft>
            </a:pPr>
            <a:r>
              <a:rPr lang="en-GB" dirty="0">
                <a:latin typeface="Segoe UI" panose="020B0502040204020203" pitchFamily="34" charset="0"/>
                <a:ea typeface="Times New Roman" panose="02020603050405020304" pitchFamily="18" charset="0"/>
              </a:rPr>
              <a:t> </a:t>
            </a:r>
            <a:endParaRPr lang="fr-FR"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400" u="sng" dirty="0">
                <a:latin typeface="Segoe UI" panose="020B0502040204020203" pitchFamily="34" charset="0"/>
                <a:ea typeface="Times New Roman" panose="02020603050405020304" pitchFamily="18" charset="0"/>
              </a:rPr>
              <a:t>Duration of the task</a:t>
            </a:r>
            <a:r>
              <a:rPr lang="en-GB" sz="1400" dirty="0">
                <a:latin typeface="Segoe UI" panose="020B0502040204020203" pitchFamily="34" charset="0"/>
                <a:ea typeface="Times New Roman" panose="02020603050405020304" pitchFamily="18" charset="0"/>
              </a:rPr>
              <a:t>: 4 months from March 2023 to June 2024</a:t>
            </a:r>
            <a:endParaRPr lang="fr-FR" sz="1400" dirty="0">
              <a:latin typeface="Times New Roman" panose="02020603050405020304" pitchFamily="18" charset="0"/>
              <a:ea typeface="Times New Roman" panose="02020603050405020304" pitchFamily="18" charset="0"/>
            </a:endParaRPr>
          </a:p>
          <a:p>
            <a:pPr marL="228600" algn="just">
              <a:spcAft>
                <a:spcPts val="0"/>
              </a:spcAft>
            </a:pP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400" u="sng" dirty="0">
                <a:latin typeface="Segoe UI" panose="020B0502040204020203" pitchFamily="34" charset="0"/>
                <a:ea typeface="Times New Roman" panose="02020603050405020304" pitchFamily="18" charset="0"/>
              </a:rPr>
              <a:t>Deliverables</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600" b="1" cap="all" dirty="0">
                <a:latin typeface="Segoe UI" panose="020B0502040204020203" pitchFamily="34" charset="0"/>
                <a:ea typeface="Times New Roman" panose="02020603050405020304" pitchFamily="18" charset="0"/>
              </a:rPr>
              <a:t>Qualification of the 6 Spoke cavities of the pre-series at 2K in vertical cryostat</a:t>
            </a: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228600" algn="just">
              <a:spcAft>
                <a:spcPts val="0"/>
              </a:spcAft>
            </a:pP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400" u="sng" dirty="0">
                <a:latin typeface="Segoe UI" panose="020B0502040204020203" pitchFamily="34" charset="0"/>
                <a:ea typeface="Times New Roman" panose="02020603050405020304" pitchFamily="18" charset="0"/>
              </a:rPr>
              <a:t>Description of work</a:t>
            </a: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Assembly and integration into the vertical cryostat by batch of 2 maximum.</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Test and RF characterization at 2K of each cavity with a measurement report.</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In case of characteristics out of tolerances, multipacting phenomena or other fault, the cavity will be returned for realizing a treatment for repair after validation by SCK, manufacturer and IJCLab. </a:t>
            </a:r>
            <a:endParaRPr lang="fr-FR" sz="1400" dirty="0">
              <a:latin typeface="Times New Roman" panose="02020603050405020304" pitchFamily="18" charset="0"/>
              <a:ea typeface="Times New Roman" panose="02020603050405020304" pitchFamily="18" charset="0"/>
            </a:endParaRPr>
          </a:p>
        </p:txBody>
      </p:sp>
      <p:pic>
        <p:nvPicPr>
          <p:cNvPr id="10" name="Image 9">
            <a:extLst>
              <a:ext uri="{FF2B5EF4-FFF2-40B4-BE49-F238E27FC236}">
                <a16:creationId xmlns:a16="http://schemas.microsoft.com/office/drawing/2014/main" id="{C71BF62A-6E36-40B6-B9EA-C75C5634E401}"/>
              </a:ext>
            </a:extLst>
          </p:cNvPr>
          <p:cNvPicPr>
            <a:picLocks noChangeAspect="1"/>
          </p:cNvPicPr>
          <p:nvPr/>
        </p:nvPicPr>
        <p:blipFill>
          <a:blip r:embed="rId2"/>
          <a:stretch>
            <a:fillRect/>
          </a:stretch>
        </p:blipFill>
        <p:spPr>
          <a:xfrm>
            <a:off x="6826547" y="3450033"/>
            <a:ext cx="3681510" cy="2086718"/>
          </a:xfrm>
          <a:prstGeom prst="rect">
            <a:avLst/>
          </a:prstGeom>
        </p:spPr>
      </p:pic>
      <p:pic>
        <p:nvPicPr>
          <p:cNvPr id="11" name="Image 10">
            <a:extLst>
              <a:ext uri="{FF2B5EF4-FFF2-40B4-BE49-F238E27FC236}">
                <a16:creationId xmlns:a16="http://schemas.microsoft.com/office/drawing/2014/main" id="{9B71052A-BFA7-4892-B2DA-63FD91DD9613}"/>
              </a:ext>
            </a:extLst>
          </p:cNvPr>
          <p:cNvPicPr>
            <a:picLocks noChangeAspect="1"/>
          </p:cNvPicPr>
          <p:nvPr/>
        </p:nvPicPr>
        <p:blipFill>
          <a:blip r:embed="rId3"/>
          <a:stretch>
            <a:fillRect/>
          </a:stretch>
        </p:blipFill>
        <p:spPr>
          <a:xfrm>
            <a:off x="3350305" y="3494672"/>
            <a:ext cx="1191845" cy="2131114"/>
          </a:xfrm>
          <a:prstGeom prst="rect">
            <a:avLst/>
          </a:prstGeom>
        </p:spPr>
      </p:pic>
      <p:sp>
        <p:nvSpPr>
          <p:cNvPr id="12" name="ZoneTexte 11">
            <a:extLst>
              <a:ext uri="{FF2B5EF4-FFF2-40B4-BE49-F238E27FC236}">
                <a16:creationId xmlns:a16="http://schemas.microsoft.com/office/drawing/2014/main" id="{10CBEA1F-73E7-4571-81DB-B1EDDCF69C54}"/>
              </a:ext>
            </a:extLst>
          </p:cNvPr>
          <p:cNvSpPr txBox="1"/>
          <p:nvPr/>
        </p:nvSpPr>
        <p:spPr>
          <a:xfrm>
            <a:off x="4666307" y="4109864"/>
            <a:ext cx="2232248" cy="954107"/>
          </a:xfrm>
          <a:prstGeom prst="rect">
            <a:avLst/>
          </a:prstGeom>
          <a:noFill/>
        </p:spPr>
        <p:txBody>
          <a:bodyPr wrap="square" rtlCol="0">
            <a:spAutoFit/>
          </a:bodyPr>
          <a:lstStyle/>
          <a:p>
            <a:r>
              <a:rPr lang="en-GB" sz="1400" i="1" dirty="0"/>
              <a:t>Current test cryostat (Ø800) in B103</a:t>
            </a:r>
          </a:p>
          <a:p>
            <a:r>
              <a:rPr lang="en-GB" sz="1400" i="1" dirty="0"/>
              <a:t>The new cryostat (d1200) will not be available </a:t>
            </a:r>
          </a:p>
        </p:txBody>
      </p:sp>
    </p:spTree>
    <p:extLst>
      <p:ext uri="{BB962C8B-B14F-4D97-AF65-F5344CB8AC3E}">
        <p14:creationId xmlns:p14="http://schemas.microsoft.com/office/powerpoint/2010/main" val="912922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883" y="149425"/>
            <a:ext cx="9433048" cy="432048"/>
          </a:xfrm>
        </p:spPr>
        <p:txBody>
          <a:bodyPr/>
          <a:lstStyle/>
          <a:p>
            <a:pPr algn="ctr"/>
            <a:r>
              <a:rPr lang="fr-FR" dirty="0"/>
              <a:t>COLD  TUNING  SYSTEMS</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12</a:t>
            </a:fld>
            <a:endParaRPr lang="fr-FR" dirty="0"/>
          </a:p>
        </p:txBody>
      </p:sp>
      <p:sp>
        <p:nvSpPr>
          <p:cNvPr id="3" name="ZoneTexte 2">
            <a:extLst>
              <a:ext uri="{FF2B5EF4-FFF2-40B4-BE49-F238E27FC236}">
                <a16:creationId xmlns:a16="http://schemas.microsoft.com/office/drawing/2014/main" id="{337C546A-3650-4857-9E93-B6B20C1650DC}"/>
              </a:ext>
            </a:extLst>
          </p:cNvPr>
          <p:cNvSpPr txBox="1"/>
          <p:nvPr/>
        </p:nvSpPr>
        <p:spPr>
          <a:xfrm>
            <a:off x="440193" y="546614"/>
            <a:ext cx="10058761" cy="2831544"/>
          </a:xfrm>
          <a:prstGeom prst="rect">
            <a:avLst/>
          </a:prstGeom>
          <a:noFill/>
        </p:spPr>
        <p:txBody>
          <a:bodyPr wrap="square" rtlCol="0">
            <a:spAutoFit/>
          </a:bodyPr>
          <a:lstStyle/>
          <a:p>
            <a:pPr marL="228600" algn="just">
              <a:spcAft>
                <a:spcPts val="0"/>
              </a:spcAft>
            </a:pPr>
            <a:r>
              <a:rPr lang="en-GB"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400" u="sng" dirty="0">
                <a:latin typeface="Segoe UI" panose="020B0502040204020203" pitchFamily="34" charset="0"/>
                <a:ea typeface="Times New Roman" panose="02020603050405020304" pitchFamily="18" charset="0"/>
              </a:rPr>
              <a:t>Duration of the task</a:t>
            </a:r>
            <a:r>
              <a:rPr lang="en-GB" sz="1400" dirty="0">
                <a:latin typeface="Segoe UI" panose="020B0502040204020203" pitchFamily="34" charset="0"/>
                <a:ea typeface="Times New Roman" panose="02020603050405020304" pitchFamily="18" charset="0"/>
              </a:rPr>
              <a:t>: 18 months from February 2024 to September 2025 (18 months)</a:t>
            </a:r>
          </a:p>
          <a:p>
            <a:pPr lvl="0" algn="just">
              <a:spcAft>
                <a:spcPts val="0"/>
              </a:spcAft>
            </a:pPr>
            <a:r>
              <a:rPr lang="en-GB" sz="1400" dirty="0">
                <a:latin typeface="Segoe UI" panose="020B0502040204020203" pitchFamily="34" charset="0"/>
                <a:ea typeface="Times New Roman" panose="02020603050405020304" pitchFamily="18" charset="0"/>
              </a:rPr>
              <a:t>		Schedule proposed by IJCLab instead of February 2024 to October 2026 (too long)</a:t>
            </a:r>
            <a:endParaRPr lang="fr-FR" sz="1400" dirty="0">
              <a:latin typeface="Times New Roman" panose="02020603050405020304" pitchFamily="18" charset="0"/>
              <a:ea typeface="Times New Roman" panose="02020603050405020304" pitchFamily="18" charset="0"/>
            </a:endParaRPr>
          </a:p>
          <a:p>
            <a:pPr marL="228600" algn="just">
              <a:spcAft>
                <a:spcPts val="0"/>
              </a:spcAft>
            </a:pP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400" u="sng" dirty="0">
                <a:latin typeface="Segoe UI" panose="020B0502040204020203" pitchFamily="34" charset="0"/>
                <a:ea typeface="Times New Roman" panose="02020603050405020304" pitchFamily="18" charset="0"/>
              </a:rPr>
              <a:t>Deliverables</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600" b="1" cap="all" dirty="0">
                <a:latin typeface="Segoe UI" panose="020B0502040204020203" pitchFamily="34" charset="0"/>
                <a:ea typeface="Times New Roman" panose="02020603050405020304" pitchFamily="18" charset="0"/>
              </a:rPr>
              <a:t>Qualification of the 6 Cold Tuning Systems (CTS) for the pre-series.</a:t>
            </a:r>
            <a:endParaRPr lang="fr-FR" sz="1600" b="1" cap="all"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600" b="1" cap="all" dirty="0">
                <a:latin typeface="Segoe UI" panose="020B0502040204020203" pitchFamily="34" charset="0"/>
                <a:ea typeface="Times New Roman" panose="02020603050405020304" pitchFamily="18" charset="0"/>
              </a:rPr>
              <a:t>Qualification of the 47 (+16 OPTIONAL) Cold Tuning Systems (CTS) for the series.</a:t>
            </a:r>
            <a:endParaRPr lang="fr-FR" sz="1600" b="1" cap="all" dirty="0">
              <a:latin typeface="Times New Roman" panose="02020603050405020304" pitchFamily="18" charset="0"/>
              <a:ea typeface="Times New Roman" panose="02020603050405020304" pitchFamily="18" charset="0"/>
            </a:endParaRPr>
          </a:p>
          <a:p>
            <a:pPr marL="685800" algn="just">
              <a:spcAft>
                <a:spcPts val="0"/>
              </a:spcAft>
            </a:pP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400" u="sng" dirty="0">
                <a:latin typeface="Segoe UI" panose="020B0502040204020203" pitchFamily="34" charset="0"/>
                <a:ea typeface="Times New Roman" panose="02020603050405020304" pitchFamily="18" charset="0"/>
              </a:rPr>
              <a:t>Description of work</a:t>
            </a: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Assembly and integration into the CTS test Box by batch of 4 max. </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Qualification tests of the CTS at 77K with a test report.</a:t>
            </a:r>
            <a:endParaRPr lang="fr-FR" sz="1400" dirty="0">
              <a:latin typeface="Times New Roman" panose="02020603050405020304" pitchFamily="18" charset="0"/>
              <a:ea typeface="Times New Roman" panose="02020603050405020304" pitchFamily="18" charset="0"/>
            </a:endParaRPr>
          </a:p>
          <a:p>
            <a:pPr marL="457200" algn="just">
              <a:spcAft>
                <a:spcPts val="0"/>
              </a:spcAft>
            </a:pP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p:txBody>
      </p:sp>
      <p:pic>
        <p:nvPicPr>
          <p:cNvPr id="10" name="Image 9">
            <a:extLst>
              <a:ext uri="{FF2B5EF4-FFF2-40B4-BE49-F238E27FC236}">
                <a16:creationId xmlns:a16="http://schemas.microsoft.com/office/drawing/2014/main" id="{ACE774DF-C432-4C18-A699-1E960C83FC8E}"/>
              </a:ext>
            </a:extLst>
          </p:cNvPr>
          <p:cNvPicPr>
            <a:picLocks noChangeAspect="1"/>
          </p:cNvPicPr>
          <p:nvPr/>
        </p:nvPicPr>
        <p:blipFill>
          <a:blip r:embed="rId2"/>
          <a:stretch>
            <a:fillRect/>
          </a:stretch>
        </p:blipFill>
        <p:spPr>
          <a:xfrm>
            <a:off x="4392825" y="3232536"/>
            <a:ext cx="2347163" cy="2341067"/>
          </a:xfrm>
          <a:prstGeom prst="rect">
            <a:avLst/>
          </a:prstGeom>
        </p:spPr>
      </p:pic>
      <p:pic>
        <p:nvPicPr>
          <p:cNvPr id="11" name="Image 10">
            <a:extLst>
              <a:ext uri="{FF2B5EF4-FFF2-40B4-BE49-F238E27FC236}">
                <a16:creationId xmlns:a16="http://schemas.microsoft.com/office/drawing/2014/main" id="{3CA7CC0B-D7A7-4C49-B169-F9C83A895EAE}"/>
              </a:ext>
            </a:extLst>
          </p:cNvPr>
          <p:cNvPicPr>
            <a:picLocks noChangeAspect="1"/>
          </p:cNvPicPr>
          <p:nvPr/>
        </p:nvPicPr>
        <p:blipFill>
          <a:blip r:embed="rId3"/>
          <a:stretch>
            <a:fillRect/>
          </a:stretch>
        </p:blipFill>
        <p:spPr>
          <a:xfrm>
            <a:off x="8356699" y="2885728"/>
            <a:ext cx="2225233" cy="2542252"/>
          </a:xfrm>
          <a:prstGeom prst="rect">
            <a:avLst/>
          </a:prstGeom>
        </p:spPr>
      </p:pic>
      <p:sp>
        <p:nvSpPr>
          <p:cNvPr id="12" name="ZoneTexte 11">
            <a:extLst>
              <a:ext uri="{FF2B5EF4-FFF2-40B4-BE49-F238E27FC236}">
                <a16:creationId xmlns:a16="http://schemas.microsoft.com/office/drawing/2014/main" id="{D4A76AC4-1C92-4479-BF32-E73E5E941735}"/>
              </a:ext>
            </a:extLst>
          </p:cNvPr>
          <p:cNvSpPr txBox="1"/>
          <p:nvPr/>
        </p:nvSpPr>
        <p:spPr>
          <a:xfrm>
            <a:off x="6754539" y="4284878"/>
            <a:ext cx="1836916" cy="523220"/>
          </a:xfrm>
          <a:prstGeom prst="rect">
            <a:avLst/>
          </a:prstGeom>
          <a:noFill/>
        </p:spPr>
        <p:txBody>
          <a:bodyPr wrap="square" rtlCol="0">
            <a:spAutoFit/>
          </a:bodyPr>
          <a:lstStyle/>
          <a:p>
            <a:pPr algn="ctr"/>
            <a:r>
              <a:rPr lang="en-GB" sz="1400" i="1" dirty="0"/>
              <a:t>Current test cryostat in B103</a:t>
            </a:r>
          </a:p>
        </p:txBody>
      </p:sp>
    </p:spTree>
    <p:extLst>
      <p:ext uri="{BB962C8B-B14F-4D97-AF65-F5344CB8AC3E}">
        <p14:creationId xmlns:p14="http://schemas.microsoft.com/office/powerpoint/2010/main" val="372858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883" y="149425"/>
            <a:ext cx="9433048" cy="432048"/>
          </a:xfrm>
        </p:spPr>
        <p:txBody>
          <a:bodyPr/>
          <a:lstStyle/>
          <a:p>
            <a:pPr algn="ctr"/>
            <a:r>
              <a:rPr lang="fr-FR" dirty="0"/>
              <a:t>COUPLERS</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13</a:t>
            </a:fld>
            <a:endParaRPr lang="fr-FR" dirty="0"/>
          </a:p>
        </p:txBody>
      </p:sp>
      <p:sp>
        <p:nvSpPr>
          <p:cNvPr id="3" name="ZoneTexte 2">
            <a:extLst>
              <a:ext uri="{FF2B5EF4-FFF2-40B4-BE49-F238E27FC236}">
                <a16:creationId xmlns:a16="http://schemas.microsoft.com/office/drawing/2014/main" id="{A40F1EB3-93EE-440A-9FDC-699C4EBC891E}"/>
              </a:ext>
            </a:extLst>
          </p:cNvPr>
          <p:cNvSpPr txBox="1"/>
          <p:nvPr/>
        </p:nvSpPr>
        <p:spPr>
          <a:xfrm>
            <a:off x="237815" y="400024"/>
            <a:ext cx="10297144" cy="3477875"/>
          </a:xfrm>
          <a:prstGeom prst="rect">
            <a:avLst/>
          </a:prstGeom>
          <a:noFill/>
        </p:spPr>
        <p:txBody>
          <a:bodyPr wrap="square" rtlCol="0">
            <a:spAutoFit/>
          </a:bodyPr>
          <a:lstStyle/>
          <a:p>
            <a:pPr marL="228600" algn="just">
              <a:spcAft>
                <a:spcPts val="0"/>
              </a:spcAft>
            </a:pPr>
            <a:r>
              <a:rPr lang="en-GB"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400" u="sng" dirty="0">
                <a:latin typeface="Segoe UI" panose="020B0502040204020203" pitchFamily="34" charset="0"/>
                <a:ea typeface="Times New Roman" panose="02020603050405020304" pitchFamily="18" charset="0"/>
              </a:rPr>
              <a:t>Duration of the task</a:t>
            </a:r>
            <a:r>
              <a:rPr lang="en-GB" sz="1400" dirty="0">
                <a:latin typeface="Segoe UI" panose="020B0502040204020203" pitchFamily="34" charset="0"/>
                <a:ea typeface="Times New Roman" panose="02020603050405020304" pitchFamily="18" charset="0"/>
              </a:rPr>
              <a:t>: 36 months. From June 2024 to May 202</a:t>
            </a:r>
            <a:r>
              <a:rPr lang="fr-FR" sz="1400" dirty="0">
                <a:latin typeface="Segoe UI" panose="020B0502040204020203" pitchFamily="34" charset="0"/>
                <a:ea typeface="Times New Roman" panose="02020603050405020304" pitchFamily="18" charset="0"/>
              </a:rPr>
              <a:t>7</a:t>
            </a:r>
            <a:endParaRPr lang="fr-FR" sz="1400" dirty="0">
              <a:latin typeface="Times New Roman" panose="02020603050405020304" pitchFamily="18" charset="0"/>
              <a:ea typeface="Times New Roman" panose="02020603050405020304" pitchFamily="18" charset="0"/>
            </a:endParaRPr>
          </a:p>
          <a:p>
            <a:pPr marL="228600" algn="just">
              <a:spcAft>
                <a:spcPts val="0"/>
              </a:spcAft>
            </a:pP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400" u="sng" dirty="0">
                <a:latin typeface="Segoe UI" panose="020B0502040204020203" pitchFamily="34" charset="0"/>
                <a:ea typeface="Times New Roman" panose="02020603050405020304" pitchFamily="18" charset="0"/>
              </a:rPr>
              <a:t>Deliverables</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600" b="1" cap="all" dirty="0">
                <a:latin typeface="Segoe UI" panose="020B0502040204020203" pitchFamily="34" charset="0"/>
                <a:ea typeface="Times New Roman" panose="02020603050405020304" pitchFamily="18" charset="0"/>
              </a:rPr>
              <a:t>Receipt, treatment and qualification of the power couplers for 	</a:t>
            </a:r>
          </a:p>
          <a:p>
            <a:pPr marL="457200" lvl="1" indent="0" algn="just">
              <a:spcAft>
                <a:spcPts val="0"/>
              </a:spcAft>
            </a:pPr>
            <a:r>
              <a:rPr lang="en-GB" sz="1600" b="1" cap="all" dirty="0">
                <a:latin typeface="Segoe UI" panose="020B0502040204020203" pitchFamily="34" charset="0"/>
                <a:ea typeface="Times New Roman" panose="02020603050405020304" pitchFamily="18" charset="0"/>
              </a:rPr>
              <a:t>     the MYRRHA 100 MeV Spoke cavities: 6 pre-series, 49 SERIES, +16 OPTIONAL</a:t>
            </a:r>
            <a:r>
              <a:rPr lang="en-GB" sz="1400" dirty="0">
                <a:latin typeface="Segoe UI" panose="020B0502040204020203" pitchFamily="34" charset="0"/>
                <a:ea typeface="Times New Roman" panose="02020603050405020304" pitchFamily="18" charset="0"/>
              </a:rPr>
              <a:t>.</a:t>
            </a:r>
            <a:endParaRPr lang="fr-FR" sz="1400" dirty="0">
              <a:latin typeface="Times New Roman" panose="02020603050405020304" pitchFamily="18" charset="0"/>
              <a:ea typeface="Times New Roman" panose="02020603050405020304" pitchFamily="18" charset="0"/>
            </a:endParaRPr>
          </a:p>
          <a:p>
            <a:pPr marL="228600" algn="just">
              <a:spcAft>
                <a:spcPts val="0"/>
              </a:spcAft>
            </a:pP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400" u="sng" dirty="0">
                <a:latin typeface="Segoe UI" panose="020B0502040204020203" pitchFamily="34" charset="0"/>
                <a:ea typeface="Times New Roman" panose="02020603050405020304" pitchFamily="18" charset="0"/>
              </a:rPr>
              <a:t>Description of work</a:t>
            </a: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Design and supply of 4 conditioning cavities. </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Cleaning and assembly of the power couplers (2 for each batch) on the conditioning cavity in an ISO-4 clean room.</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Baking of the assembly (conditioning cavity and its 2 couplers).</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Conditioning at 80KW and continuous wave of the couplers.</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Disassembly and equipment of the couplers for return under vacuum</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Test reports.</a:t>
            </a:r>
            <a:endParaRPr lang="fr-FR" sz="1400" dirty="0">
              <a:latin typeface="Times New Roman" panose="02020603050405020304" pitchFamily="18" charset="0"/>
              <a:ea typeface="Times New Roman" panose="02020603050405020304" pitchFamily="18" charset="0"/>
            </a:endParaRPr>
          </a:p>
          <a:p>
            <a:pPr marL="228600" algn="just">
              <a:spcAft>
                <a:spcPts val="0"/>
              </a:spcAft>
            </a:pP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p:txBody>
      </p:sp>
      <p:pic>
        <p:nvPicPr>
          <p:cNvPr id="10" name="Image 9">
            <a:extLst>
              <a:ext uri="{FF2B5EF4-FFF2-40B4-BE49-F238E27FC236}">
                <a16:creationId xmlns:a16="http://schemas.microsoft.com/office/drawing/2014/main" id="{FA997956-B32B-486E-9000-918390278643}"/>
              </a:ext>
            </a:extLst>
          </p:cNvPr>
          <p:cNvPicPr>
            <a:picLocks noChangeAspect="1"/>
          </p:cNvPicPr>
          <p:nvPr/>
        </p:nvPicPr>
        <p:blipFill>
          <a:blip r:embed="rId2"/>
          <a:stretch>
            <a:fillRect/>
          </a:stretch>
        </p:blipFill>
        <p:spPr>
          <a:xfrm>
            <a:off x="2304105" y="3416009"/>
            <a:ext cx="3091246" cy="2145739"/>
          </a:xfrm>
          <a:prstGeom prst="rect">
            <a:avLst/>
          </a:prstGeom>
        </p:spPr>
      </p:pic>
      <p:pic>
        <p:nvPicPr>
          <p:cNvPr id="11" name="Image 10">
            <a:extLst>
              <a:ext uri="{FF2B5EF4-FFF2-40B4-BE49-F238E27FC236}">
                <a16:creationId xmlns:a16="http://schemas.microsoft.com/office/drawing/2014/main" id="{F6951376-A170-4304-B675-E3E78B5213D4}"/>
              </a:ext>
            </a:extLst>
          </p:cNvPr>
          <p:cNvPicPr>
            <a:picLocks noChangeAspect="1"/>
          </p:cNvPicPr>
          <p:nvPr/>
        </p:nvPicPr>
        <p:blipFill>
          <a:blip r:embed="rId3"/>
          <a:stretch>
            <a:fillRect/>
          </a:stretch>
        </p:blipFill>
        <p:spPr>
          <a:xfrm>
            <a:off x="417835" y="3703524"/>
            <a:ext cx="1098901" cy="1955940"/>
          </a:xfrm>
          <a:prstGeom prst="rect">
            <a:avLst/>
          </a:prstGeom>
        </p:spPr>
      </p:pic>
      <p:pic>
        <p:nvPicPr>
          <p:cNvPr id="12" name="Image 11">
            <a:extLst>
              <a:ext uri="{FF2B5EF4-FFF2-40B4-BE49-F238E27FC236}">
                <a16:creationId xmlns:a16="http://schemas.microsoft.com/office/drawing/2014/main" id="{8A4A30D3-BC4B-4485-A115-8560750B1F2B}"/>
              </a:ext>
            </a:extLst>
          </p:cNvPr>
          <p:cNvPicPr>
            <a:picLocks noChangeAspect="1"/>
          </p:cNvPicPr>
          <p:nvPr/>
        </p:nvPicPr>
        <p:blipFill>
          <a:blip r:embed="rId4"/>
          <a:stretch>
            <a:fillRect/>
          </a:stretch>
        </p:blipFill>
        <p:spPr>
          <a:xfrm>
            <a:off x="6682531" y="2957736"/>
            <a:ext cx="1999883" cy="2664296"/>
          </a:xfrm>
          <a:prstGeom prst="rect">
            <a:avLst/>
          </a:prstGeom>
        </p:spPr>
      </p:pic>
      <p:pic>
        <p:nvPicPr>
          <p:cNvPr id="13" name="Image 12">
            <a:extLst>
              <a:ext uri="{FF2B5EF4-FFF2-40B4-BE49-F238E27FC236}">
                <a16:creationId xmlns:a16="http://schemas.microsoft.com/office/drawing/2014/main" id="{C75FF1A1-C88D-4675-9A63-34BC6BE50C3F}"/>
              </a:ext>
            </a:extLst>
          </p:cNvPr>
          <p:cNvPicPr>
            <a:picLocks noChangeAspect="1"/>
          </p:cNvPicPr>
          <p:nvPr/>
        </p:nvPicPr>
        <p:blipFill>
          <a:blip r:embed="rId5"/>
          <a:stretch>
            <a:fillRect/>
          </a:stretch>
        </p:blipFill>
        <p:spPr>
          <a:xfrm>
            <a:off x="8925122" y="2858259"/>
            <a:ext cx="1656810" cy="2801205"/>
          </a:xfrm>
          <a:prstGeom prst="rect">
            <a:avLst/>
          </a:prstGeom>
        </p:spPr>
      </p:pic>
      <p:sp>
        <p:nvSpPr>
          <p:cNvPr id="4" name="ZoneTexte 3">
            <a:extLst>
              <a:ext uri="{FF2B5EF4-FFF2-40B4-BE49-F238E27FC236}">
                <a16:creationId xmlns:a16="http://schemas.microsoft.com/office/drawing/2014/main" id="{0F5CED90-A2CF-491E-A8FB-9E43070E9242}"/>
              </a:ext>
            </a:extLst>
          </p:cNvPr>
          <p:cNvSpPr txBox="1"/>
          <p:nvPr/>
        </p:nvSpPr>
        <p:spPr>
          <a:xfrm>
            <a:off x="764897" y="5192934"/>
            <a:ext cx="504055" cy="257369"/>
          </a:xfrm>
          <a:prstGeom prst="rect">
            <a:avLst/>
          </a:prstGeom>
          <a:solidFill>
            <a:schemeClr val="bg1"/>
          </a:solidFill>
        </p:spPr>
        <p:txBody>
          <a:bodyPr wrap="square" lIns="0" tIns="36000" rIns="0" bIns="36000" rtlCol="0">
            <a:spAutoFit/>
          </a:bodyPr>
          <a:lstStyle/>
          <a:p>
            <a:pPr algn="ctr"/>
            <a:r>
              <a:rPr lang="en-GB" sz="1200" i="1" dirty="0"/>
              <a:t>Cavity</a:t>
            </a:r>
          </a:p>
        </p:txBody>
      </p:sp>
      <p:sp>
        <p:nvSpPr>
          <p:cNvPr id="14" name="ZoneTexte 13">
            <a:extLst>
              <a:ext uri="{FF2B5EF4-FFF2-40B4-BE49-F238E27FC236}">
                <a16:creationId xmlns:a16="http://schemas.microsoft.com/office/drawing/2014/main" id="{5331C358-DFF6-4117-BE9B-24A5EC0CBD3E}"/>
              </a:ext>
            </a:extLst>
          </p:cNvPr>
          <p:cNvSpPr txBox="1"/>
          <p:nvPr/>
        </p:nvSpPr>
        <p:spPr>
          <a:xfrm>
            <a:off x="2615237" y="5189984"/>
            <a:ext cx="783123" cy="257369"/>
          </a:xfrm>
          <a:prstGeom prst="rect">
            <a:avLst/>
          </a:prstGeom>
          <a:solidFill>
            <a:schemeClr val="bg1"/>
          </a:solidFill>
        </p:spPr>
        <p:txBody>
          <a:bodyPr wrap="square" lIns="0" tIns="36000" rIns="0" bIns="36000" rtlCol="0">
            <a:spAutoFit/>
          </a:bodyPr>
          <a:lstStyle/>
          <a:p>
            <a:pPr algn="ctr"/>
            <a:r>
              <a:rPr lang="en-GB" sz="1200" i="1" dirty="0"/>
              <a:t>Test bench</a:t>
            </a:r>
          </a:p>
        </p:txBody>
      </p:sp>
      <p:sp>
        <p:nvSpPr>
          <p:cNvPr id="15" name="ZoneTexte 14">
            <a:extLst>
              <a:ext uri="{FF2B5EF4-FFF2-40B4-BE49-F238E27FC236}">
                <a16:creationId xmlns:a16="http://schemas.microsoft.com/office/drawing/2014/main" id="{C85A0497-8EB3-42E2-A347-617894C903E8}"/>
              </a:ext>
            </a:extLst>
          </p:cNvPr>
          <p:cNvSpPr txBox="1"/>
          <p:nvPr/>
        </p:nvSpPr>
        <p:spPr>
          <a:xfrm>
            <a:off x="6898555" y="3250068"/>
            <a:ext cx="684076" cy="437892"/>
          </a:xfrm>
          <a:prstGeom prst="rect">
            <a:avLst/>
          </a:prstGeom>
          <a:solidFill>
            <a:schemeClr val="bg1"/>
          </a:solidFill>
        </p:spPr>
        <p:txBody>
          <a:bodyPr wrap="square" lIns="0" tIns="36000" rIns="0" bIns="36000" rtlCol="0">
            <a:spAutoFit/>
          </a:bodyPr>
          <a:lstStyle/>
          <a:p>
            <a:pPr algn="ctr"/>
            <a:r>
              <a:rPr lang="en-GB" sz="1200" i="1" dirty="0"/>
              <a:t>80KW </a:t>
            </a:r>
            <a:r>
              <a:rPr lang="en-GB" sz="1200" i="1" dirty="0" err="1"/>
              <a:t>Ampli</a:t>
            </a:r>
            <a:endParaRPr lang="en-GB" sz="1200" i="1" dirty="0"/>
          </a:p>
        </p:txBody>
      </p:sp>
      <p:sp>
        <p:nvSpPr>
          <p:cNvPr id="16" name="ZoneTexte 15">
            <a:extLst>
              <a:ext uri="{FF2B5EF4-FFF2-40B4-BE49-F238E27FC236}">
                <a16:creationId xmlns:a16="http://schemas.microsoft.com/office/drawing/2014/main" id="{58343233-CF8E-4E3F-95D2-68FA46CDE298}"/>
              </a:ext>
            </a:extLst>
          </p:cNvPr>
          <p:cNvSpPr txBox="1"/>
          <p:nvPr/>
        </p:nvSpPr>
        <p:spPr>
          <a:xfrm>
            <a:off x="9731778" y="3620530"/>
            <a:ext cx="783123" cy="257369"/>
          </a:xfrm>
          <a:prstGeom prst="rect">
            <a:avLst/>
          </a:prstGeom>
          <a:solidFill>
            <a:schemeClr val="bg1"/>
          </a:solidFill>
        </p:spPr>
        <p:txBody>
          <a:bodyPr wrap="square" lIns="0" tIns="36000" rIns="0" bIns="36000" rtlCol="0">
            <a:spAutoFit/>
          </a:bodyPr>
          <a:lstStyle/>
          <a:p>
            <a:pPr algn="ctr"/>
            <a:r>
              <a:rPr lang="en-GB" sz="1200" i="1" dirty="0"/>
              <a:t>Coupler</a:t>
            </a:r>
          </a:p>
        </p:txBody>
      </p:sp>
    </p:spTree>
    <p:extLst>
      <p:ext uri="{BB962C8B-B14F-4D97-AF65-F5344CB8AC3E}">
        <p14:creationId xmlns:p14="http://schemas.microsoft.com/office/powerpoint/2010/main" val="18694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883" y="149425"/>
            <a:ext cx="9433048" cy="432048"/>
          </a:xfrm>
        </p:spPr>
        <p:txBody>
          <a:bodyPr/>
          <a:lstStyle/>
          <a:p>
            <a:pPr algn="ctr"/>
            <a:r>
              <a:rPr lang="fr-FR" dirty="0"/>
              <a:t>COORDINATION</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14</a:t>
            </a:fld>
            <a:endParaRPr lang="fr-FR" dirty="0"/>
          </a:p>
        </p:txBody>
      </p:sp>
      <p:sp>
        <p:nvSpPr>
          <p:cNvPr id="3" name="ZoneTexte 2">
            <a:extLst>
              <a:ext uri="{FF2B5EF4-FFF2-40B4-BE49-F238E27FC236}">
                <a16:creationId xmlns:a16="http://schemas.microsoft.com/office/drawing/2014/main" id="{8C4B9002-1106-42E4-A373-55FFCAA34431}"/>
              </a:ext>
            </a:extLst>
          </p:cNvPr>
          <p:cNvSpPr txBox="1"/>
          <p:nvPr/>
        </p:nvSpPr>
        <p:spPr>
          <a:xfrm>
            <a:off x="777875" y="1085528"/>
            <a:ext cx="7776864" cy="2554545"/>
          </a:xfrm>
          <a:prstGeom prst="rect">
            <a:avLst/>
          </a:prstGeom>
          <a:noFill/>
        </p:spPr>
        <p:txBody>
          <a:bodyPr wrap="square" rtlCol="0">
            <a:spAutoFit/>
          </a:bodyPr>
          <a:lstStyle/>
          <a:p>
            <a:pPr marL="228600" algn="just">
              <a:spcAft>
                <a:spcPts val="0"/>
              </a:spcAft>
            </a:pPr>
            <a:r>
              <a:rPr lang="en-GB"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400" u="sng" dirty="0">
                <a:latin typeface="Segoe UI" panose="020B0502040204020203" pitchFamily="34" charset="0"/>
                <a:ea typeface="Times New Roman" panose="02020603050405020304" pitchFamily="18" charset="0"/>
              </a:rPr>
              <a:t>Durée</a:t>
            </a:r>
            <a:r>
              <a:rPr lang="en-GB" sz="1400" dirty="0">
                <a:latin typeface="Segoe UI" panose="020B0502040204020203" pitchFamily="34" charset="0"/>
                <a:ea typeface="Times New Roman" panose="02020603050405020304" pitchFamily="18" charset="0"/>
              </a:rPr>
              <a:t>: 48 </a:t>
            </a:r>
            <a:r>
              <a:rPr lang="en-GB" sz="1400" dirty="0" err="1">
                <a:latin typeface="Segoe UI" panose="020B0502040204020203" pitchFamily="34" charset="0"/>
                <a:ea typeface="Times New Roman" panose="02020603050405020304" pitchFamily="18" charset="0"/>
              </a:rPr>
              <a:t>mois</a:t>
            </a:r>
            <a:r>
              <a:rPr lang="en-GB" sz="1400" dirty="0">
                <a:latin typeface="Segoe UI" panose="020B0502040204020203" pitchFamily="34" charset="0"/>
                <a:ea typeface="Times New Roman" panose="02020603050405020304" pitchFamily="18" charset="0"/>
              </a:rPr>
              <a:t> (Durée </a:t>
            </a:r>
            <a:r>
              <a:rPr lang="en-GB" sz="1400" dirty="0" err="1">
                <a:latin typeface="Segoe UI" panose="020B0502040204020203" pitchFamily="34" charset="0"/>
                <a:ea typeface="Times New Roman" panose="02020603050405020304" pitchFamily="18" charset="0"/>
              </a:rPr>
              <a:t>totale</a:t>
            </a:r>
            <a:r>
              <a:rPr lang="en-GB" sz="1400" dirty="0">
                <a:latin typeface="Segoe UI" panose="020B0502040204020203" pitchFamily="34" charset="0"/>
                <a:ea typeface="Times New Roman" panose="02020603050405020304" pitchFamily="18" charset="0"/>
              </a:rPr>
              <a:t> du </a:t>
            </a:r>
            <a:r>
              <a:rPr lang="en-GB" sz="1400" dirty="0" err="1">
                <a:latin typeface="Segoe UI" panose="020B0502040204020203" pitchFamily="34" charset="0"/>
                <a:ea typeface="Times New Roman" panose="02020603050405020304" pitchFamily="18" charset="0"/>
              </a:rPr>
              <a:t>contrat</a:t>
            </a:r>
            <a:r>
              <a:rPr lang="en-GB" sz="1400" dirty="0">
                <a:latin typeface="Segoe UI" panose="020B0502040204020203" pitchFamily="34" charset="0"/>
                <a:ea typeface="Times New Roman" panose="02020603050405020304" pitchFamily="18" charset="0"/>
              </a:rPr>
              <a:t>, de </a:t>
            </a:r>
            <a:r>
              <a:rPr lang="en-GB" sz="1400" dirty="0" err="1">
                <a:latin typeface="Segoe UI" panose="020B0502040204020203" pitchFamily="34" charset="0"/>
                <a:ea typeface="Times New Roman" panose="02020603050405020304" pitchFamily="18" charset="0"/>
              </a:rPr>
              <a:t>janvier</a:t>
            </a:r>
            <a:r>
              <a:rPr lang="en-GB" sz="1400" dirty="0">
                <a:latin typeface="Segoe UI" panose="020B0502040204020203" pitchFamily="34" charset="0"/>
                <a:ea typeface="Times New Roman" panose="02020603050405020304" pitchFamily="18" charset="0"/>
              </a:rPr>
              <a:t> 2023 à </a:t>
            </a:r>
            <a:r>
              <a:rPr lang="en-GB" sz="1400" dirty="0" err="1">
                <a:latin typeface="Segoe UI" panose="020B0502040204020203" pitchFamily="34" charset="0"/>
                <a:ea typeface="Times New Roman" panose="02020603050405020304" pitchFamily="18" charset="0"/>
              </a:rPr>
              <a:t>décembre</a:t>
            </a:r>
            <a:r>
              <a:rPr lang="en-GB" sz="1400" dirty="0">
                <a:latin typeface="Segoe UI" panose="020B0502040204020203" pitchFamily="34" charset="0"/>
                <a:ea typeface="Times New Roman" panose="02020603050405020304" pitchFamily="18" charset="0"/>
              </a:rPr>
              <a:t> 2026)</a:t>
            </a:r>
            <a:endParaRPr lang="fr-FR" sz="1400" dirty="0">
              <a:latin typeface="Times New Roman" panose="02020603050405020304" pitchFamily="18" charset="0"/>
              <a:ea typeface="Times New Roman" panose="02020603050405020304" pitchFamily="18" charset="0"/>
            </a:endParaRPr>
          </a:p>
          <a:p>
            <a:pPr marL="228600" algn="just">
              <a:spcAft>
                <a:spcPts val="0"/>
              </a:spcAft>
            </a:pPr>
            <a:r>
              <a:rPr lang="en-GB" sz="1400" dirty="0">
                <a:latin typeface="Segoe UI" panose="020B0502040204020203"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400" u="sng" dirty="0">
                <a:latin typeface="Segoe UI" panose="020B0502040204020203" pitchFamily="34" charset="0"/>
                <a:ea typeface="Times New Roman" panose="02020603050405020304" pitchFamily="18" charset="0"/>
              </a:rPr>
              <a:t>Description de la </a:t>
            </a:r>
            <a:r>
              <a:rPr lang="en-GB" sz="1400" u="sng" dirty="0" err="1">
                <a:latin typeface="Segoe UI" panose="020B0502040204020203" pitchFamily="34" charset="0"/>
                <a:ea typeface="Times New Roman" panose="02020603050405020304" pitchFamily="18" charset="0"/>
              </a:rPr>
              <a:t>tâche</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fr-FR" sz="1400" dirty="0">
                <a:latin typeface="Segoe UI" panose="020B0502040204020203" pitchFamily="34" charset="0"/>
                <a:ea typeface="Times New Roman" panose="02020603050405020304" pitchFamily="18" charset="0"/>
              </a:rPr>
              <a:t>Coordination</a:t>
            </a:r>
            <a:r>
              <a:rPr lang="en-GB" sz="1400" dirty="0">
                <a:latin typeface="Segoe UI" panose="020B0502040204020203" pitchFamily="34" charset="0"/>
                <a:ea typeface="Times New Roman" panose="02020603050405020304" pitchFamily="18" charset="0"/>
              </a:rPr>
              <a:t> des 3 </a:t>
            </a:r>
            <a:r>
              <a:rPr lang="en-GB" sz="1400" dirty="0" err="1">
                <a:latin typeface="Segoe UI" panose="020B0502040204020203" pitchFamily="34" charset="0"/>
                <a:ea typeface="Times New Roman" panose="02020603050405020304" pitchFamily="18" charset="0"/>
              </a:rPr>
              <a:t>tâches</a:t>
            </a:r>
            <a:r>
              <a:rPr lang="en-GB" sz="1400" dirty="0">
                <a:latin typeface="Segoe UI" panose="020B0502040204020203" pitchFamily="34" charset="0"/>
                <a:ea typeface="Times New Roman" panose="02020603050405020304" pitchFamily="18" charset="0"/>
              </a:rPr>
              <a:t> techniques et </a:t>
            </a:r>
            <a:r>
              <a:rPr lang="en-GB" sz="1400" dirty="0" err="1">
                <a:latin typeface="Segoe UI" panose="020B0502040204020203" pitchFamily="34" charset="0"/>
                <a:ea typeface="Times New Roman" panose="02020603050405020304" pitchFamily="18" charset="0"/>
              </a:rPr>
              <a:t>suivi</a:t>
            </a:r>
            <a:r>
              <a:rPr lang="en-GB" sz="1400" dirty="0">
                <a:latin typeface="Segoe UI" panose="020B0502040204020203" pitchFamily="34" charset="0"/>
                <a:ea typeface="Times New Roman" panose="02020603050405020304" pitchFamily="18" charset="0"/>
              </a:rPr>
              <a:t> des </a:t>
            </a:r>
            <a:r>
              <a:rPr lang="en-GB" sz="1400" dirty="0" err="1">
                <a:latin typeface="Segoe UI" panose="020B0502040204020203" pitchFamily="34" charset="0"/>
                <a:ea typeface="Times New Roman" panose="02020603050405020304" pitchFamily="18" charset="0"/>
              </a:rPr>
              <a:t>échanges</a:t>
            </a:r>
            <a:r>
              <a:rPr lang="en-GB" sz="1400" dirty="0">
                <a:latin typeface="Segoe UI" panose="020B0502040204020203" pitchFamily="34" charset="0"/>
                <a:ea typeface="Times New Roman" panose="02020603050405020304" pitchFamily="18" charset="0"/>
              </a:rPr>
              <a:t> avec le SCK CEN.</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err="1">
                <a:latin typeface="Segoe UI" panose="020B0502040204020203" pitchFamily="34" charset="0"/>
                <a:ea typeface="Times New Roman" panose="02020603050405020304" pitchFamily="18" charset="0"/>
              </a:rPr>
              <a:t>Suivi</a:t>
            </a:r>
            <a:r>
              <a:rPr lang="en-GB" sz="1400" dirty="0">
                <a:latin typeface="Segoe UI" panose="020B0502040204020203" pitchFamily="34" charset="0"/>
                <a:ea typeface="Times New Roman" panose="02020603050405020304" pitchFamily="18" charset="0"/>
              </a:rPr>
              <a:t> du planning des </a:t>
            </a:r>
            <a:r>
              <a:rPr lang="en-GB" sz="1400" dirty="0" err="1">
                <a:latin typeface="Segoe UI" panose="020B0502040204020203" pitchFamily="34" charset="0"/>
                <a:ea typeface="Times New Roman" panose="02020603050405020304" pitchFamily="18" charset="0"/>
              </a:rPr>
              <a:t>différentes</a:t>
            </a:r>
            <a:r>
              <a:rPr lang="en-GB" sz="1400" dirty="0">
                <a:latin typeface="Segoe UI" panose="020B0502040204020203" pitchFamily="34" charset="0"/>
                <a:ea typeface="Times New Roman" panose="02020603050405020304" pitchFamily="18" charset="0"/>
              </a:rPr>
              <a:t> </a:t>
            </a:r>
            <a:r>
              <a:rPr lang="en-GB" sz="1400" dirty="0" err="1">
                <a:latin typeface="Segoe UI" panose="020B0502040204020203" pitchFamily="34" charset="0"/>
                <a:ea typeface="Times New Roman" panose="02020603050405020304" pitchFamily="18" charset="0"/>
              </a:rPr>
              <a:t>tâches</a:t>
            </a:r>
            <a:r>
              <a:rPr lang="en-GB" sz="1400" dirty="0">
                <a:latin typeface="Segoe UI" panose="020B0502040204020203" pitchFamily="34" charset="0"/>
                <a:ea typeface="Times New Roman" panose="02020603050405020304" pitchFamily="18" charset="0"/>
              </a:rPr>
              <a:t>.</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Rapport </a:t>
            </a:r>
            <a:r>
              <a:rPr lang="en-GB" sz="1400" dirty="0" err="1">
                <a:latin typeface="Segoe UI" panose="020B0502040204020203" pitchFamily="34" charset="0"/>
                <a:ea typeface="Times New Roman" panose="02020603050405020304" pitchFamily="18" charset="0"/>
              </a:rPr>
              <a:t>d’avancement</a:t>
            </a:r>
            <a:r>
              <a:rPr lang="en-GB" sz="1400" dirty="0">
                <a:latin typeface="Segoe UI" panose="020B0502040204020203" pitchFamily="34" charset="0"/>
                <a:ea typeface="Times New Roman" panose="02020603050405020304" pitchFamily="18" charset="0"/>
              </a:rPr>
              <a:t> </a:t>
            </a:r>
            <a:r>
              <a:rPr lang="en-GB" sz="1400" dirty="0" err="1">
                <a:latin typeface="Segoe UI" panose="020B0502040204020203" pitchFamily="34" charset="0"/>
                <a:ea typeface="Times New Roman" panose="02020603050405020304" pitchFamily="18" charset="0"/>
              </a:rPr>
              <a:t>tous</a:t>
            </a:r>
            <a:r>
              <a:rPr lang="en-GB" sz="1400" dirty="0">
                <a:latin typeface="Segoe UI" panose="020B0502040204020203" pitchFamily="34" charset="0"/>
                <a:ea typeface="Times New Roman" panose="02020603050405020304" pitchFamily="18" charset="0"/>
              </a:rPr>
              <a:t> les 6 </a:t>
            </a:r>
            <a:r>
              <a:rPr lang="en-GB" sz="1400" dirty="0" err="1">
                <a:latin typeface="Segoe UI" panose="020B0502040204020203" pitchFamily="34" charset="0"/>
                <a:ea typeface="Times New Roman" panose="02020603050405020304" pitchFamily="18" charset="0"/>
              </a:rPr>
              <a:t>mois</a:t>
            </a:r>
            <a:r>
              <a:rPr lang="en-GB" sz="1400" dirty="0">
                <a:latin typeface="Segoe UI" panose="020B0502040204020203" pitchFamily="34" charset="0"/>
                <a:ea typeface="Times New Roman" panose="02020603050405020304" pitchFamily="18" charset="0"/>
              </a:rPr>
              <a:t>.</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a:latin typeface="Segoe UI" panose="020B0502040204020203" pitchFamily="34" charset="0"/>
                <a:ea typeface="Times New Roman" panose="02020603050405020304" pitchFamily="18" charset="0"/>
              </a:rPr>
              <a:t>Mise </a:t>
            </a:r>
            <a:r>
              <a:rPr lang="en-GB" sz="1400" dirty="0" err="1">
                <a:latin typeface="Segoe UI" panose="020B0502040204020203" pitchFamily="34" charset="0"/>
                <a:ea typeface="Times New Roman" panose="02020603050405020304" pitchFamily="18" charset="0"/>
              </a:rPr>
              <a:t>en</a:t>
            </a:r>
            <a:r>
              <a:rPr lang="en-GB" sz="1400" dirty="0">
                <a:latin typeface="Segoe UI" panose="020B0502040204020203" pitchFamily="34" charset="0"/>
                <a:ea typeface="Times New Roman" panose="02020603050405020304" pitchFamily="18" charset="0"/>
              </a:rPr>
              <a:t> place des </a:t>
            </a:r>
            <a:r>
              <a:rPr lang="en-GB" sz="1400" dirty="0" err="1">
                <a:latin typeface="Segoe UI" panose="020B0502040204020203" pitchFamily="34" charset="0"/>
                <a:ea typeface="Times New Roman" panose="02020603050405020304" pitchFamily="18" charset="0"/>
              </a:rPr>
              <a:t>mesures</a:t>
            </a:r>
            <a:r>
              <a:rPr lang="en-GB" sz="1400" dirty="0">
                <a:latin typeface="Segoe UI" panose="020B0502040204020203" pitchFamily="34" charset="0"/>
                <a:ea typeface="Times New Roman" panose="02020603050405020304" pitchFamily="18" charset="0"/>
              </a:rPr>
              <a:t> </a:t>
            </a:r>
            <a:r>
              <a:rPr lang="en-GB" sz="1400" dirty="0" err="1">
                <a:latin typeface="Segoe UI" panose="020B0502040204020203" pitchFamily="34" charset="0"/>
                <a:ea typeface="Times New Roman" panose="02020603050405020304" pitchFamily="18" charset="0"/>
              </a:rPr>
              <a:t>adéquates</a:t>
            </a:r>
            <a:r>
              <a:rPr lang="en-GB" sz="1400" dirty="0">
                <a:latin typeface="Segoe UI" panose="020B0502040204020203" pitchFamily="34" charset="0"/>
                <a:ea typeface="Times New Roman" panose="02020603050405020304" pitchFamily="18" charset="0"/>
              </a:rPr>
              <a:t> </a:t>
            </a:r>
            <a:r>
              <a:rPr lang="en-GB" sz="1400" dirty="0" err="1">
                <a:latin typeface="Segoe UI" panose="020B0502040204020203" pitchFamily="34" charset="0"/>
                <a:ea typeface="Times New Roman" panose="02020603050405020304" pitchFamily="18" charset="0"/>
              </a:rPr>
              <a:t>en</a:t>
            </a:r>
            <a:r>
              <a:rPr lang="en-GB" sz="1400" dirty="0">
                <a:latin typeface="Segoe UI" panose="020B0502040204020203" pitchFamily="34" charset="0"/>
                <a:ea typeface="Times New Roman" panose="02020603050405020304" pitchFamily="18" charset="0"/>
              </a:rPr>
              <a:t> </a:t>
            </a:r>
            <a:r>
              <a:rPr lang="en-GB" sz="1400" dirty="0" err="1">
                <a:latin typeface="Segoe UI" panose="020B0502040204020203" pitchFamily="34" charset="0"/>
                <a:ea typeface="Times New Roman" panose="02020603050405020304" pitchFamily="18" charset="0"/>
              </a:rPr>
              <a:t>cas</a:t>
            </a:r>
            <a:r>
              <a:rPr lang="en-GB" sz="1400" dirty="0">
                <a:latin typeface="Segoe UI" panose="020B0502040204020203" pitchFamily="34" charset="0"/>
                <a:ea typeface="Times New Roman" panose="02020603050405020304" pitchFamily="18" charset="0"/>
              </a:rPr>
              <a:t> de </a:t>
            </a:r>
            <a:r>
              <a:rPr lang="en-GB" sz="1400" dirty="0" err="1">
                <a:latin typeface="Segoe UI" panose="020B0502040204020203" pitchFamily="34" charset="0"/>
                <a:ea typeface="Times New Roman" panose="02020603050405020304" pitchFamily="18" charset="0"/>
              </a:rPr>
              <a:t>problème</a:t>
            </a:r>
            <a:r>
              <a:rPr lang="en-GB" sz="1400" dirty="0">
                <a:latin typeface="Segoe UI" panose="020B0502040204020203" pitchFamily="34" charset="0"/>
                <a:ea typeface="Times New Roman" panose="02020603050405020304" pitchFamily="18" charset="0"/>
              </a:rPr>
              <a:t> </a:t>
            </a:r>
            <a:r>
              <a:rPr lang="en-GB" sz="1400" dirty="0" err="1">
                <a:latin typeface="Segoe UI" panose="020B0502040204020203" pitchFamily="34" charset="0"/>
                <a:ea typeface="Times New Roman" panose="02020603050405020304" pitchFamily="18" charset="0"/>
              </a:rPr>
              <a:t>ou</a:t>
            </a:r>
            <a:r>
              <a:rPr lang="en-GB" sz="1400" dirty="0">
                <a:latin typeface="Segoe UI" panose="020B0502040204020203" pitchFamily="34" charset="0"/>
                <a:ea typeface="Times New Roman" panose="02020603050405020304" pitchFamily="18" charset="0"/>
              </a:rPr>
              <a:t> de retard, </a:t>
            </a:r>
            <a:r>
              <a:rPr lang="en-GB" sz="1400" dirty="0" err="1">
                <a:latin typeface="Segoe UI" panose="020B0502040204020203" pitchFamily="34" charset="0"/>
                <a:ea typeface="Times New Roman" panose="02020603050405020304" pitchFamily="18" charset="0"/>
              </a:rPr>
              <a:t>en</a:t>
            </a:r>
            <a:r>
              <a:rPr lang="en-GB" sz="1400" dirty="0">
                <a:latin typeface="Segoe UI" panose="020B0502040204020203" pitchFamily="34" charset="0"/>
                <a:ea typeface="Times New Roman" panose="02020603050405020304" pitchFamily="18" charset="0"/>
              </a:rPr>
              <a:t> collaboration </a:t>
            </a:r>
            <a:r>
              <a:rPr lang="en-GB" sz="1400" dirty="0" err="1">
                <a:latin typeface="Segoe UI" panose="020B0502040204020203" pitchFamily="34" charset="0"/>
                <a:ea typeface="Times New Roman" panose="02020603050405020304" pitchFamily="18" charset="0"/>
              </a:rPr>
              <a:t>étroite</a:t>
            </a:r>
            <a:r>
              <a:rPr lang="en-GB" sz="1400" dirty="0">
                <a:latin typeface="Segoe UI" panose="020B0502040204020203" pitchFamily="34" charset="0"/>
                <a:ea typeface="Times New Roman" panose="02020603050405020304" pitchFamily="18" charset="0"/>
              </a:rPr>
              <a:t> avec les </a:t>
            </a:r>
            <a:r>
              <a:rPr lang="en-GB" sz="1400" dirty="0" err="1">
                <a:latin typeface="Segoe UI" panose="020B0502040204020203" pitchFamily="34" charset="0"/>
                <a:ea typeface="Times New Roman" panose="02020603050405020304" pitchFamily="18" charset="0"/>
              </a:rPr>
              <a:t>autres</a:t>
            </a:r>
            <a:r>
              <a:rPr lang="en-GB" sz="1400" dirty="0">
                <a:latin typeface="Segoe UI" panose="020B0502040204020203" pitchFamily="34" charset="0"/>
                <a:ea typeface="Times New Roman" panose="02020603050405020304" pitchFamily="18" charset="0"/>
              </a:rPr>
              <a:t> </a:t>
            </a:r>
            <a:r>
              <a:rPr lang="en-GB" sz="1400" dirty="0" err="1">
                <a:latin typeface="Segoe UI" panose="020B0502040204020203" pitchFamily="34" charset="0"/>
                <a:ea typeface="Times New Roman" panose="02020603050405020304" pitchFamily="18" charset="0"/>
              </a:rPr>
              <a:t>partenaires</a:t>
            </a:r>
            <a:r>
              <a:rPr lang="en-GB" sz="1400" dirty="0">
                <a:latin typeface="Segoe UI" panose="020B0502040204020203" pitchFamily="34" charset="0"/>
                <a:ea typeface="Times New Roman" panose="02020603050405020304" pitchFamily="18" charset="0"/>
              </a:rPr>
              <a:t>.</a:t>
            </a:r>
            <a:endParaRPr lang="fr-FR" sz="14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400" dirty="0" err="1">
                <a:latin typeface="Segoe UI" panose="020B0502040204020203" pitchFamily="34" charset="0"/>
                <a:ea typeface="Times New Roman" panose="02020603050405020304" pitchFamily="18" charset="0"/>
              </a:rPr>
              <a:t>Rédaction</a:t>
            </a:r>
            <a:r>
              <a:rPr lang="en-GB" sz="1400" dirty="0">
                <a:latin typeface="Segoe UI" panose="020B0502040204020203" pitchFamily="34" charset="0"/>
                <a:ea typeface="Times New Roman" panose="02020603050405020304" pitchFamily="18" charset="0"/>
              </a:rPr>
              <a:t> du rapport final.</a:t>
            </a:r>
            <a:endParaRPr lang="fr-FR" sz="1400" dirty="0">
              <a:latin typeface="Times New Roman" panose="02020603050405020304" pitchFamily="18" charset="0"/>
              <a:ea typeface="Times New Roman" panose="02020603050405020304" pitchFamily="18" charset="0"/>
            </a:endParaRPr>
          </a:p>
          <a:p>
            <a:pPr algn="just">
              <a:spcAft>
                <a:spcPts val="0"/>
              </a:spcAft>
            </a:pPr>
            <a:r>
              <a:rPr lang="en-GB" sz="1400" dirty="0">
                <a:latin typeface="Segoe UI" panose="020B0502040204020203" pitchFamily="34" charset="0"/>
                <a:ea typeface="SimSun" panose="02010600030101010101" pitchFamily="2" charset="-122"/>
              </a:rPr>
              <a:t> </a:t>
            </a:r>
            <a:endParaRPr lang="fr-FR" sz="1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70797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883" y="149425"/>
            <a:ext cx="9433048" cy="432048"/>
          </a:xfrm>
        </p:spPr>
        <p:txBody>
          <a:bodyPr>
            <a:normAutofit/>
          </a:bodyPr>
          <a:lstStyle/>
          <a:p>
            <a:r>
              <a:rPr lang="fr-FR" dirty="0"/>
              <a:t>RESSOURCES HUMAINES, INVESTISSEMENTS &amp; CONSOMMABLES</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15</a:t>
            </a:fld>
            <a:endParaRPr lang="fr-FR" dirty="0"/>
          </a:p>
        </p:txBody>
      </p:sp>
      <p:pic>
        <p:nvPicPr>
          <p:cNvPr id="4" name="Image 3">
            <a:extLst>
              <a:ext uri="{FF2B5EF4-FFF2-40B4-BE49-F238E27FC236}">
                <a16:creationId xmlns:a16="http://schemas.microsoft.com/office/drawing/2014/main" id="{02E553F7-8383-4C6A-A779-5ABF36E81DE9}"/>
              </a:ext>
            </a:extLst>
          </p:cNvPr>
          <p:cNvPicPr>
            <a:picLocks noChangeAspect="1"/>
          </p:cNvPicPr>
          <p:nvPr/>
        </p:nvPicPr>
        <p:blipFill>
          <a:blip r:embed="rId2"/>
          <a:stretch>
            <a:fillRect/>
          </a:stretch>
        </p:blipFill>
        <p:spPr>
          <a:xfrm>
            <a:off x="47530" y="759199"/>
            <a:ext cx="4415106" cy="3050703"/>
          </a:xfrm>
          <a:prstGeom prst="rect">
            <a:avLst/>
          </a:prstGeom>
          <a:solidFill>
            <a:schemeClr val="bg1">
              <a:lumMod val="95000"/>
            </a:schemeClr>
          </a:solidFill>
        </p:spPr>
      </p:pic>
      <p:pic>
        <p:nvPicPr>
          <p:cNvPr id="15" name="Image 14">
            <a:extLst>
              <a:ext uri="{FF2B5EF4-FFF2-40B4-BE49-F238E27FC236}">
                <a16:creationId xmlns:a16="http://schemas.microsoft.com/office/drawing/2014/main" id="{47738D60-6AB4-494C-9BB3-E43B20463A1E}"/>
              </a:ext>
            </a:extLst>
          </p:cNvPr>
          <p:cNvPicPr>
            <a:picLocks noChangeAspect="1"/>
          </p:cNvPicPr>
          <p:nvPr/>
        </p:nvPicPr>
        <p:blipFill>
          <a:blip r:embed="rId3"/>
          <a:stretch>
            <a:fillRect/>
          </a:stretch>
        </p:blipFill>
        <p:spPr>
          <a:xfrm>
            <a:off x="417835" y="3919263"/>
            <a:ext cx="4180999" cy="1594852"/>
          </a:xfrm>
          <a:prstGeom prst="rect">
            <a:avLst/>
          </a:prstGeom>
          <a:solidFill>
            <a:schemeClr val="accent2">
              <a:lumMod val="20000"/>
              <a:lumOff val="80000"/>
            </a:schemeClr>
          </a:solidFill>
        </p:spPr>
      </p:pic>
      <p:pic>
        <p:nvPicPr>
          <p:cNvPr id="16" name="Image 15">
            <a:extLst>
              <a:ext uri="{FF2B5EF4-FFF2-40B4-BE49-F238E27FC236}">
                <a16:creationId xmlns:a16="http://schemas.microsoft.com/office/drawing/2014/main" id="{8D76C9C4-D660-455B-A8B4-08EDADE0D38E}"/>
              </a:ext>
            </a:extLst>
          </p:cNvPr>
          <p:cNvPicPr>
            <a:picLocks noChangeAspect="1"/>
          </p:cNvPicPr>
          <p:nvPr/>
        </p:nvPicPr>
        <p:blipFill>
          <a:blip r:embed="rId4"/>
          <a:stretch>
            <a:fillRect/>
          </a:stretch>
        </p:blipFill>
        <p:spPr>
          <a:xfrm>
            <a:off x="6354225" y="697568"/>
            <a:ext cx="3610364" cy="3047045"/>
          </a:xfrm>
          <a:prstGeom prst="rect">
            <a:avLst/>
          </a:prstGeom>
          <a:solidFill>
            <a:schemeClr val="accent1">
              <a:lumMod val="20000"/>
              <a:lumOff val="80000"/>
            </a:schemeClr>
          </a:solidFill>
        </p:spPr>
      </p:pic>
      <p:pic>
        <p:nvPicPr>
          <p:cNvPr id="17" name="Image 16">
            <a:extLst>
              <a:ext uri="{FF2B5EF4-FFF2-40B4-BE49-F238E27FC236}">
                <a16:creationId xmlns:a16="http://schemas.microsoft.com/office/drawing/2014/main" id="{72AFD142-BF85-44A0-8741-752F37E5ECEA}"/>
              </a:ext>
            </a:extLst>
          </p:cNvPr>
          <p:cNvPicPr>
            <a:picLocks noChangeAspect="1"/>
          </p:cNvPicPr>
          <p:nvPr/>
        </p:nvPicPr>
        <p:blipFill>
          <a:blip r:embed="rId5"/>
          <a:stretch>
            <a:fillRect/>
          </a:stretch>
        </p:blipFill>
        <p:spPr>
          <a:xfrm>
            <a:off x="5469990" y="3809902"/>
            <a:ext cx="4246841" cy="1861880"/>
          </a:xfrm>
          <a:prstGeom prst="rect">
            <a:avLst/>
          </a:prstGeom>
          <a:solidFill>
            <a:schemeClr val="accent6">
              <a:lumMod val="20000"/>
              <a:lumOff val="80000"/>
            </a:schemeClr>
          </a:solidFill>
        </p:spPr>
      </p:pic>
      <p:sp>
        <p:nvSpPr>
          <p:cNvPr id="18" name="ZoneTexte 17">
            <a:extLst>
              <a:ext uri="{FF2B5EF4-FFF2-40B4-BE49-F238E27FC236}">
                <a16:creationId xmlns:a16="http://schemas.microsoft.com/office/drawing/2014/main" id="{5DCB4457-A1BE-473E-B451-54463807B493}"/>
              </a:ext>
            </a:extLst>
          </p:cNvPr>
          <p:cNvSpPr txBox="1"/>
          <p:nvPr/>
        </p:nvSpPr>
        <p:spPr>
          <a:xfrm>
            <a:off x="3768549" y="1014036"/>
            <a:ext cx="1197764" cy="338554"/>
          </a:xfrm>
          <a:prstGeom prst="rect">
            <a:avLst/>
          </a:prstGeom>
          <a:solidFill>
            <a:schemeClr val="bg1"/>
          </a:solidFill>
        </p:spPr>
        <p:txBody>
          <a:bodyPr wrap="none" rtlCol="0">
            <a:spAutoFit/>
          </a:bodyPr>
          <a:lstStyle/>
          <a:p>
            <a:pPr algn="ctr"/>
            <a:r>
              <a:rPr lang="en-GB" sz="1600" b="1" dirty="0" err="1"/>
              <a:t>Coupleurs</a:t>
            </a:r>
            <a:endParaRPr lang="en-GB" sz="1600" b="1" dirty="0"/>
          </a:p>
        </p:txBody>
      </p:sp>
      <p:sp>
        <p:nvSpPr>
          <p:cNvPr id="19" name="ZoneTexte 18">
            <a:extLst>
              <a:ext uri="{FF2B5EF4-FFF2-40B4-BE49-F238E27FC236}">
                <a16:creationId xmlns:a16="http://schemas.microsoft.com/office/drawing/2014/main" id="{FA52A76F-164B-4AA9-B7D1-9628E89109C1}"/>
              </a:ext>
            </a:extLst>
          </p:cNvPr>
          <p:cNvSpPr txBox="1"/>
          <p:nvPr/>
        </p:nvSpPr>
        <p:spPr>
          <a:xfrm>
            <a:off x="3910416" y="4037856"/>
            <a:ext cx="914033" cy="338554"/>
          </a:xfrm>
          <a:prstGeom prst="rect">
            <a:avLst/>
          </a:prstGeom>
          <a:solidFill>
            <a:schemeClr val="bg1"/>
          </a:solidFill>
        </p:spPr>
        <p:txBody>
          <a:bodyPr wrap="none" rtlCol="0">
            <a:spAutoFit/>
          </a:bodyPr>
          <a:lstStyle/>
          <a:p>
            <a:pPr algn="ctr"/>
            <a:r>
              <a:rPr lang="en-GB" sz="1600" b="1" dirty="0" err="1"/>
              <a:t>Cavités</a:t>
            </a:r>
            <a:endParaRPr lang="en-GB" sz="1600" b="1" dirty="0"/>
          </a:p>
        </p:txBody>
      </p:sp>
      <p:sp>
        <p:nvSpPr>
          <p:cNvPr id="20" name="ZoneTexte 19">
            <a:extLst>
              <a:ext uri="{FF2B5EF4-FFF2-40B4-BE49-F238E27FC236}">
                <a16:creationId xmlns:a16="http://schemas.microsoft.com/office/drawing/2014/main" id="{264A99B9-51EA-41DA-A148-3DACB802457C}"/>
              </a:ext>
            </a:extLst>
          </p:cNvPr>
          <p:cNvSpPr txBox="1"/>
          <p:nvPr/>
        </p:nvSpPr>
        <p:spPr>
          <a:xfrm>
            <a:off x="8050683" y="4037856"/>
            <a:ext cx="1460657" cy="338554"/>
          </a:xfrm>
          <a:prstGeom prst="rect">
            <a:avLst/>
          </a:prstGeom>
          <a:solidFill>
            <a:schemeClr val="bg1"/>
          </a:solidFill>
        </p:spPr>
        <p:txBody>
          <a:bodyPr wrap="none" rtlCol="0">
            <a:spAutoFit/>
          </a:bodyPr>
          <a:lstStyle/>
          <a:p>
            <a:pPr algn="ctr"/>
            <a:r>
              <a:rPr lang="en-GB" sz="1600" b="1" dirty="0"/>
              <a:t>Coordination</a:t>
            </a:r>
          </a:p>
        </p:txBody>
      </p:sp>
      <p:sp>
        <p:nvSpPr>
          <p:cNvPr id="21" name="ZoneTexte 20">
            <a:extLst>
              <a:ext uri="{FF2B5EF4-FFF2-40B4-BE49-F238E27FC236}">
                <a16:creationId xmlns:a16="http://schemas.microsoft.com/office/drawing/2014/main" id="{C05ED578-93B8-4ABF-9693-A53F08173924}"/>
              </a:ext>
            </a:extLst>
          </p:cNvPr>
          <p:cNvSpPr txBox="1"/>
          <p:nvPr/>
        </p:nvSpPr>
        <p:spPr>
          <a:xfrm>
            <a:off x="8989498" y="904675"/>
            <a:ext cx="593432" cy="338554"/>
          </a:xfrm>
          <a:prstGeom prst="rect">
            <a:avLst/>
          </a:prstGeom>
          <a:solidFill>
            <a:schemeClr val="bg1"/>
          </a:solidFill>
        </p:spPr>
        <p:txBody>
          <a:bodyPr wrap="none" rtlCol="0">
            <a:spAutoFit/>
          </a:bodyPr>
          <a:lstStyle/>
          <a:p>
            <a:pPr algn="ctr"/>
            <a:r>
              <a:rPr lang="en-GB" sz="1600" b="1" dirty="0"/>
              <a:t>SAF</a:t>
            </a:r>
          </a:p>
        </p:txBody>
      </p:sp>
    </p:spTree>
    <p:extLst>
      <p:ext uri="{BB962C8B-B14F-4D97-AF65-F5344CB8AC3E}">
        <p14:creationId xmlns:p14="http://schemas.microsoft.com/office/powerpoint/2010/main" val="389079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883" y="149425"/>
            <a:ext cx="9433048" cy="432048"/>
          </a:xfrm>
        </p:spPr>
        <p:txBody>
          <a:bodyPr>
            <a:normAutofit/>
          </a:bodyPr>
          <a:lstStyle/>
          <a:p>
            <a:r>
              <a:rPr lang="fr-FR" dirty="0"/>
              <a:t>RESSOURCES HUMAINES, INVESTISSEMENTS &amp; CONSOMMABLES</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16</a:t>
            </a:fld>
            <a:endParaRPr lang="fr-FR" dirty="0"/>
          </a:p>
        </p:txBody>
      </p:sp>
      <p:pic>
        <p:nvPicPr>
          <p:cNvPr id="4" name="Image 3">
            <a:extLst>
              <a:ext uri="{FF2B5EF4-FFF2-40B4-BE49-F238E27FC236}">
                <a16:creationId xmlns:a16="http://schemas.microsoft.com/office/drawing/2014/main" id="{02E553F7-8383-4C6A-A779-5ABF36E81DE9}"/>
              </a:ext>
            </a:extLst>
          </p:cNvPr>
          <p:cNvPicPr>
            <a:picLocks noChangeAspect="1"/>
          </p:cNvPicPr>
          <p:nvPr/>
        </p:nvPicPr>
        <p:blipFill>
          <a:blip r:embed="rId2"/>
          <a:stretch>
            <a:fillRect/>
          </a:stretch>
        </p:blipFill>
        <p:spPr>
          <a:xfrm>
            <a:off x="47530" y="759199"/>
            <a:ext cx="4415106" cy="3050703"/>
          </a:xfrm>
          <a:prstGeom prst="rect">
            <a:avLst/>
          </a:prstGeom>
          <a:solidFill>
            <a:schemeClr val="bg1">
              <a:lumMod val="95000"/>
            </a:schemeClr>
          </a:solidFill>
        </p:spPr>
      </p:pic>
      <p:pic>
        <p:nvPicPr>
          <p:cNvPr id="15" name="Image 14">
            <a:extLst>
              <a:ext uri="{FF2B5EF4-FFF2-40B4-BE49-F238E27FC236}">
                <a16:creationId xmlns:a16="http://schemas.microsoft.com/office/drawing/2014/main" id="{47738D60-6AB4-494C-9BB3-E43B20463A1E}"/>
              </a:ext>
            </a:extLst>
          </p:cNvPr>
          <p:cNvPicPr>
            <a:picLocks noChangeAspect="1"/>
          </p:cNvPicPr>
          <p:nvPr/>
        </p:nvPicPr>
        <p:blipFill>
          <a:blip r:embed="rId3"/>
          <a:stretch>
            <a:fillRect/>
          </a:stretch>
        </p:blipFill>
        <p:spPr>
          <a:xfrm>
            <a:off x="417835" y="3919263"/>
            <a:ext cx="4180999" cy="1594852"/>
          </a:xfrm>
          <a:prstGeom prst="rect">
            <a:avLst/>
          </a:prstGeom>
          <a:solidFill>
            <a:schemeClr val="accent2">
              <a:lumMod val="20000"/>
              <a:lumOff val="80000"/>
            </a:schemeClr>
          </a:solidFill>
        </p:spPr>
      </p:pic>
      <p:pic>
        <p:nvPicPr>
          <p:cNvPr id="16" name="Image 15">
            <a:extLst>
              <a:ext uri="{FF2B5EF4-FFF2-40B4-BE49-F238E27FC236}">
                <a16:creationId xmlns:a16="http://schemas.microsoft.com/office/drawing/2014/main" id="{8D76C9C4-D660-455B-A8B4-08EDADE0D38E}"/>
              </a:ext>
            </a:extLst>
          </p:cNvPr>
          <p:cNvPicPr>
            <a:picLocks noChangeAspect="1"/>
          </p:cNvPicPr>
          <p:nvPr/>
        </p:nvPicPr>
        <p:blipFill>
          <a:blip r:embed="rId4"/>
          <a:stretch>
            <a:fillRect/>
          </a:stretch>
        </p:blipFill>
        <p:spPr>
          <a:xfrm>
            <a:off x="6354225" y="697568"/>
            <a:ext cx="3610364" cy="3047045"/>
          </a:xfrm>
          <a:prstGeom prst="rect">
            <a:avLst/>
          </a:prstGeom>
          <a:solidFill>
            <a:schemeClr val="accent1">
              <a:lumMod val="20000"/>
              <a:lumOff val="80000"/>
            </a:schemeClr>
          </a:solidFill>
        </p:spPr>
      </p:pic>
      <p:pic>
        <p:nvPicPr>
          <p:cNvPr id="17" name="Image 16">
            <a:extLst>
              <a:ext uri="{FF2B5EF4-FFF2-40B4-BE49-F238E27FC236}">
                <a16:creationId xmlns:a16="http://schemas.microsoft.com/office/drawing/2014/main" id="{72AFD142-BF85-44A0-8741-752F37E5ECEA}"/>
              </a:ext>
            </a:extLst>
          </p:cNvPr>
          <p:cNvPicPr>
            <a:picLocks noChangeAspect="1"/>
          </p:cNvPicPr>
          <p:nvPr/>
        </p:nvPicPr>
        <p:blipFill>
          <a:blip r:embed="rId5"/>
          <a:stretch>
            <a:fillRect/>
          </a:stretch>
        </p:blipFill>
        <p:spPr>
          <a:xfrm>
            <a:off x="5469990" y="3809902"/>
            <a:ext cx="4246841" cy="1861880"/>
          </a:xfrm>
          <a:prstGeom prst="rect">
            <a:avLst/>
          </a:prstGeom>
          <a:solidFill>
            <a:schemeClr val="accent6">
              <a:lumMod val="20000"/>
              <a:lumOff val="80000"/>
            </a:schemeClr>
          </a:solidFill>
        </p:spPr>
      </p:pic>
      <p:sp>
        <p:nvSpPr>
          <p:cNvPr id="18" name="ZoneTexte 17">
            <a:extLst>
              <a:ext uri="{FF2B5EF4-FFF2-40B4-BE49-F238E27FC236}">
                <a16:creationId xmlns:a16="http://schemas.microsoft.com/office/drawing/2014/main" id="{5DCB4457-A1BE-473E-B451-54463807B493}"/>
              </a:ext>
            </a:extLst>
          </p:cNvPr>
          <p:cNvSpPr txBox="1"/>
          <p:nvPr/>
        </p:nvSpPr>
        <p:spPr>
          <a:xfrm>
            <a:off x="3768549" y="1014036"/>
            <a:ext cx="1197764" cy="338554"/>
          </a:xfrm>
          <a:prstGeom prst="rect">
            <a:avLst/>
          </a:prstGeom>
          <a:solidFill>
            <a:schemeClr val="bg1"/>
          </a:solidFill>
        </p:spPr>
        <p:txBody>
          <a:bodyPr wrap="none" rtlCol="0">
            <a:spAutoFit/>
          </a:bodyPr>
          <a:lstStyle/>
          <a:p>
            <a:pPr algn="ctr"/>
            <a:r>
              <a:rPr lang="en-GB" sz="1600" b="1" dirty="0" err="1"/>
              <a:t>Coupleurs</a:t>
            </a:r>
            <a:endParaRPr lang="en-GB" sz="1600" b="1" dirty="0"/>
          </a:p>
        </p:txBody>
      </p:sp>
      <p:sp>
        <p:nvSpPr>
          <p:cNvPr id="19" name="ZoneTexte 18">
            <a:extLst>
              <a:ext uri="{FF2B5EF4-FFF2-40B4-BE49-F238E27FC236}">
                <a16:creationId xmlns:a16="http://schemas.microsoft.com/office/drawing/2014/main" id="{FA52A76F-164B-4AA9-B7D1-9628E89109C1}"/>
              </a:ext>
            </a:extLst>
          </p:cNvPr>
          <p:cNvSpPr txBox="1"/>
          <p:nvPr/>
        </p:nvSpPr>
        <p:spPr>
          <a:xfrm>
            <a:off x="3910416" y="4037856"/>
            <a:ext cx="914033" cy="338554"/>
          </a:xfrm>
          <a:prstGeom prst="rect">
            <a:avLst/>
          </a:prstGeom>
          <a:solidFill>
            <a:schemeClr val="bg1"/>
          </a:solidFill>
        </p:spPr>
        <p:txBody>
          <a:bodyPr wrap="none" rtlCol="0">
            <a:spAutoFit/>
          </a:bodyPr>
          <a:lstStyle/>
          <a:p>
            <a:pPr algn="ctr"/>
            <a:r>
              <a:rPr lang="en-GB" sz="1600" b="1" dirty="0" err="1"/>
              <a:t>Cavités</a:t>
            </a:r>
            <a:endParaRPr lang="en-GB" sz="1600" b="1" dirty="0"/>
          </a:p>
        </p:txBody>
      </p:sp>
      <p:sp>
        <p:nvSpPr>
          <p:cNvPr id="20" name="ZoneTexte 19">
            <a:extLst>
              <a:ext uri="{FF2B5EF4-FFF2-40B4-BE49-F238E27FC236}">
                <a16:creationId xmlns:a16="http://schemas.microsoft.com/office/drawing/2014/main" id="{264A99B9-51EA-41DA-A148-3DACB802457C}"/>
              </a:ext>
            </a:extLst>
          </p:cNvPr>
          <p:cNvSpPr txBox="1"/>
          <p:nvPr/>
        </p:nvSpPr>
        <p:spPr>
          <a:xfrm>
            <a:off x="8159407" y="3864787"/>
            <a:ext cx="1460657" cy="338554"/>
          </a:xfrm>
          <a:prstGeom prst="rect">
            <a:avLst/>
          </a:prstGeom>
          <a:solidFill>
            <a:schemeClr val="bg1"/>
          </a:solidFill>
        </p:spPr>
        <p:txBody>
          <a:bodyPr wrap="none" rtlCol="0">
            <a:spAutoFit/>
          </a:bodyPr>
          <a:lstStyle/>
          <a:p>
            <a:pPr algn="ctr"/>
            <a:r>
              <a:rPr lang="en-GB" sz="1600" b="1" dirty="0"/>
              <a:t>Coordination</a:t>
            </a:r>
          </a:p>
        </p:txBody>
      </p:sp>
      <p:sp>
        <p:nvSpPr>
          <p:cNvPr id="21" name="ZoneTexte 20">
            <a:extLst>
              <a:ext uri="{FF2B5EF4-FFF2-40B4-BE49-F238E27FC236}">
                <a16:creationId xmlns:a16="http://schemas.microsoft.com/office/drawing/2014/main" id="{C05ED578-93B8-4ABF-9693-A53F08173924}"/>
              </a:ext>
            </a:extLst>
          </p:cNvPr>
          <p:cNvSpPr txBox="1"/>
          <p:nvPr/>
        </p:nvSpPr>
        <p:spPr>
          <a:xfrm>
            <a:off x="8882452" y="790283"/>
            <a:ext cx="593432" cy="338554"/>
          </a:xfrm>
          <a:prstGeom prst="rect">
            <a:avLst/>
          </a:prstGeom>
          <a:solidFill>
            <a:schemeClr val="bg1"/>
          </a:solidFill>
        </p:spPr>
        <p:txBody>
          <a:bodyPr wrap="none" rtlCol="0">
            <a:spAutoFit/>
          </a:bodyPr>
          <a:lstStyle/>
          <a:p>
            <a:pPr algn="ctr"/>
            <a:r>
              <a:rPr lang="en-GB" sz="1600" b="1" dirty="0"/>
              <a:t>SAF</a:t>
            </a:r>
          </a:p>
        </p:txBody>
      </p:sp>
      <p:cxnSp>
        <p:nvCxnSpPr>
          <p:cNvPr id="26" name="Connecteur droit 25">
            <a:extLst>
              <a:ext uri="{FF2B5EF4-FFF2-40B4-BE49-F238E27FC236}">
                <a16:creationId xmlns:a16="http://schemas.microsoft.com/office/drawing/2014/main" id="{913FCD30-A89E-45BA-BE83-30A4A38C1ED9}"/>
              </a:ext>
            </a:extLst>
          </p:cNvPr>
          <p:cNvCxnSpPr>
            <a:cxnSpLocks/>
          </p:cNvCxnSpPr>
          <p:nvPr/>
        </p:nvCxnSpPr>
        <p:spPr>
          <a:xfrm>
            <a:off x="2728079" y="3989922"/>
            <a:ext cx="941711" cy="39723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F532886E-320B-443A-9AE1-111842283E19}"/>
              </a:ext>
            </a:extLst>
          </p:cNvPr>
          <p:cNvCxnSpPr>
            <a:cxnSpLocks/>
          </p:cNvCxnSpPr>
          <p:nvPr/>
        </p:nvCxnSpPr>
        <p:spPr>
          <a:xfrm flipV="1">
            <a:off x="2776628" y="3987628"/>
            <a:ext cx="809559" cy="39952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AA19138F-B274-44CE-A73A-DC5BDAEB570D}"/>
              </a:ext>
            </a:extLst>
          </p:cNvPr>
          <p:cNvSpPr/>
          <p:nvPr/>
        </p:nvSpPr>
        <p:spPr>
          <a:xfrm>
            <a:off x="3082131" y="5002834"/>
            <a:ext cx="914400" cy="29095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a:extLst>
              <a:ext uri="{FF2B5EF4-FFF2-40B4-BE49-F238E27FC236}">
                <a16:creationId xmlns:a16="http://schemas.microsoft.com/office/drawing/2014/main" id="{A7963387-B6CA-4E65-9A91-1D302D354CED}"/>
              </a:ext>
            </a:extLst>
          </p:cNvPr>
          <p:cNvSpPr/>
          <p:nvPr/>
        </p:nvSpPr>
        <p:spPr>
          <a:xfrm>
            <a:off x="6693288" y="1640301"/>
            <a:ext cx="914400" cy="29095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a:extLst>
              <a:ext uri="{FF2B5EF4-FFF2-40B4-BE49-F238E27FC236}">
                <a16:creationId xmlns:a16="http://schemas.microsoft.com/office/drawing/2014/main" id="{23BD7970-54BA-4A57-99A4-840BF2AE9E8A}"/>
              </a:ext>
            </a:extLst>
          </p:cNvPr>
          <p:cNvSpPr/>
          <p:nvPr/>
        </p:nvSpPr>
        <p:spPr>
          <a:xfrm>
            <a:off x="6739664" y="1012945"/>
            <a:ext cx="914400" cy="29095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ZoneTexte 11">
            <a:extLst>
              <a:ext uri="{FF2B5EF4-FFF2-40B4-BE49-F238E27FC236}">
                <a16:creationId xmlns:a16="http://schemas.microsoft.com/office/drawing/2014/main" id="{57268B71-D660-4832-A260-64645FB2A04D}"/>
              </a:ext>
            </a:extLst>
          </p:cNvPr>
          <p:cNvSpPr txBox="1"/>
          <p:nvPr/>
        </p:nvSpPr>
        <p:spPr>
          <a:xfrm>
            <a:off x="7834660" y="4111658"/>
            <a:ext cx="1895071" cy="523220"/>
          </a:xfrm>
          <a:prstGeom prst="rect">
            <a:avLst/>
          </a:prstGeom>
          <a:noFill/>
        </p:spPr>
        <p:txBody>
          <a:bodyPr wrap="none" rtlCol="0">
            <a:spAutoFit/>
          </a:bodyPr>
          <a:lstStyle/>
          <a:p>
            <a:r>
              <a:rPr lang="en-GB" sz="1400" b="1" dirty="0" err="1">
                <a:solidFill>
                  <a:srgbClr val="FF0000"/>
                </a:solidFill>
              </a:rPr>
              <a:t>Contrat</a:t>
            </a:r>
            <a:r>
              <a:rPr lang="en-GB" sz="1400" b="1" dirty="0">
                <a:solidFill>
                  <a:srgbClr val="FF0000"/>
                </a:solidFill>
              </a:rPr>
              <a:t> Jean 6 </a:t>
            </a:r>
            <a:r>
              <a:rPr lang="en-GB" sz="1400" b="1" dirty="0" err="1">
                <a:solidFill>
                  <a:srgbClr val="FF0000"/>
                </a:solidFill>
              </a:rPr>
              <a:t>mois</a:t>
            </a:r>
            <a:endParaRPr lang="en-GB" sz="1400" b="1" dirty="0">
              <a:solidFill>
                <a:srgbClr val="FF0000"/>
              </a:solidFill>
            </a:endParaRPr>
          </a:p>
          <a:p>
            <a:r>
              <a:rPr lang="en-GB" sz="1400" b="1" dirty="0">
                <a:solidFill>
                  <a:srgbClr val="FF0000"/>
                </a:solidFill>
              </a:rPr>
              <a:t>Et après?</a:t>
            </a:r>
          </a:p>
        </p:txBody>
      </p:sp>
      <p:sp>
        <p:nvSpPr>
          <p:cNvPr id="30" name="Ellipse 29">
            <a:extLst>
              <a:ext uri="{FF2B5EF4-FFF2-40B4-BE49-F238E27FC236}">
                <a16:creationId xmlns:a16="http://schemas.microsoft.com/office/drawing/2014/main" id="{25E032EE-6E64-4092-BDA1-E7ECFC834DE5}"/>
              </a:ext>
            </a:extLst>
          </p:cNvPr>
          <p:cNvSpPr/>
          <p:nvPr/>
        </p:nvSpPr>
        <p:spPr>
          <a:xfrm>
            <a:off x="5897024" y="4187390"/>
            <a:ext cx="1948167" cy="29095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a:extLst>
              <a:ext uri="{FF2B5EF4-FFF2-40B4-BE49-F238E27FC236}">
                <a16:creationId xmlns:a16="http://schemas.microsoft.com/office/drawing/2014/main" id="{1CE9C096-F087-426D-9600-86CA1264F02D}"/>
              </a:ext>
            </a:extLst>
          </p:cNvPr>
          <p:cNvSpPr/>
          <p:nvPr/>
        </p:nvSpPr>
        <p:spPr>
          <a:xfrm>
            <a:off x="5774790" y="4781365"/>
            <a:ext cx="1948167" cy="29095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ZoneTexte 31">
            <a:extLst>
              <a:ext uri="{FF2B5EF4-FFF2-40B4-BE49-F238E27FC236}">
                <a16:creationId xmlns:a16="http://schemas.microsoft.com/office/drawing/2014/main" id="{D585CF9F-B7AF-433E-B44D-C00C49398C2C}"/>
              </a:ext>
            </a:extLst>
          </p:cNvPr>
          <p:cNvSpPr txBox="1"/>
          <p:nvPr/>
        </p:nvSpPr>
        <p:spPr>
          <a:xfrm>
            <a:off x="5538340" y="1368291"/>
            <a:ext cx="1578061" cy="338554"/>
          </a:xfrm>
          <a:prstGeom prst="rect">
            <a:avLst/>
          </a:prstGeom>
          <a:noFill/>
        </p:spPr>
        <p:txBody>
          <a:bodyPr wrap="none" rtlCol="0">
            <a:spAutoFit/>
          </a:bodyPr>
          <a:lstStyle/>
          <a:p>
            <a:r>
              <a:rPr lang="en-GB" sz="1600" b="1" dirty="0">
                <a:solidFill>
                  <a:srgbClr val="FF0000"/>
                </a:solidFill>
              </a:rPr>
              <a:t>CDD IR </a:t>
            </a:r>
            <a:r>
              <a:rPr lang="en-GB" sz="1600" b="1" dirty="0" err="1">
                <a:solidFill>
                  <a:srgbClr val="FF0000"/>
                </a:solidFill>
              </a:rPr>
              <a:t>ou</a:t>
            </a:r>
            <a:r>
              <a:rPr lang="en-GB" sz="1600" b="1" dirty="0">
                <a:solidFill>
                  <a:srgbClr val="FF0000"/>
                </a:solidFill>
              </a:rPr>
              <a:t> AI?</a:t>
            </a:r>
          </a:p>
        </p:txBody>
      </p:sp>
      <p:sp>
        <p:nvSpPr>
          <p:cNvPr id="33" name="ZoneTexte 32">
            <a:extLst>
              <a:ext uri="{FF2B5EF4-FFF2-40B4-BE49-F238E27FC236}">
                <a16:creationId xmlns:a16="http://schemas.microsoft.com/office/drawing/2014/main" id="{EF2E023D-3C01-495C-B8DC-4A59A26A4E52}"/>
              </a:ext>
            </a:extLst>
          </p:cNvPr>
          <p:cNvSpPr txBox="1"/>
          <p:nvPr/>
        </p:nvSpPr>
        <p:spPr>
          <a:xfrm>
            <a:off x="3953597" y="4932960"/>
            <a:ext cx="1050288" cy="338554"/>
          </a:xfrm>
          <a:prstGeom prst="rect">
            <a:avLst/>
          </a:prstGeom>
          <a:noFill/>
        </p:spPr>
        <p:txBody>
          <a:bodyPr wrap="none" rtlCol="0">
            <a:spAutoFit/>
          </a:bodyPr>
          <a:lstStyle/>
          <a:p>
            <a:r>
              <a:rPr lang="en-GB" sz="1600" b="1" dirty="0" err="1">
                <a:solidFill>
                  <a:srgbClr val="FF0000"/>
                </a:solidFill>
              </a:rPr>
              <a:t>ça</a:t>
            </a:r>
            <a:r>
              <a:rPr lang="en-GB" sz="1600" b="1" dirty="0">
                <a:solidFill>
                  <a:srgbClr val="FF0000"/>
                </a:solidFill>
              </a:rPr>
              <a:t> pique</a:t>
            </a:r>
          </a:p>
        </p:txBody>
      </p:sp>
      <p:sp>
        <p:nvSpPr>
          <p:cNvPr id="3" name="ZoneTexte 2">
            <a:extLst>
              <a:ext uri="{FF2B5EF4-FFF2-40B4-BE49-F238E27FC236}">
                <a16:creationId xmlns:a16="http://schemas.microsoft.com/office/drawing/2014/main" id="{4B124D2C-D83F-48C3-9CCF-7071FF5B1907}"/>
              </a:ext>
            </a:extLst>
          </p:cNvPr>
          <p:cNvSpPr txBox="1"/>
          <p:nvPr/>
        </p:nvSpPr>
        <p:spPr>
          <a:xfrm>
            <a:off x="8687332" y="1105176"/>
            <a:ext cx="1523591" cy="461665"/>
          </a:xfrm>
          <a:prstGeom prst="rect">
            <a:avLst/>
          </a:prstGeom>
          <a:noFill/>
        </p:spPr>
        <p:txBody>
          <a:bodyPr wrap="square" rtlCol="0">
            <a:spAutoFit/>
          </a:bodyPr>
          <a:lstStyle/>
          <a:p>
            <a:r>
              <a:rPr lang="fr-FR" sz="1200" b="1" dirty="0">
                <a:solidFill>
                  <a:srgbClr val="FF0000"/>
                </a:solidFill>
              </a:rPr>
              <a:t>18+6 mois avec planning resserré</a:t>
            </a:r>
          </a:p>
        </p:txBody>
      </p:sp>
      <p:sp>
        <p:nvSpPr>
          <p:cNvPr id="25" name="ZoneTexte 24">
            <a:extLst>
              <a:ext uri="{FF2B5EF4-FFF2-40B4-BE49-F238E27FC236}">
                <a16:creationId xmlns:a16="http://schemas.microsoft.com/office/drawing/2014/main" id="{4C9B3D52-5CFC-4CF0-B0C0-1CBD258AA715}"/>
              </a:ext>
            </a:extLst>
          </p:cNvPr>
          <p:cNvSpPr txBox="1"/>
          <p:nvPr/>
        </p:nvSpPr>
        <p:spPr>
          <a:xfrm>
            <a:off x="3148620" y="3502489"/>
            <a:ext cx="1523591" cy="276999"/>
          </a:xfrm>
          <a:prstGeom prst="rect">
            <a:avLst/>
          </a:prstGeom>
          <a:noFill/>
        </p:spPr>
        <p:txBody>
          <a:bodyPr wrap="square" rtlCol="0">
            <a:spAutoFit/>
          </a:bodyPr>
          <a:lstStyle/>
          <a:p>
            <a:r>
              <a:rPr lang="fr-FR" sz="1200" b="1" dirty="0">
                <a:solidFill>
                  <a:srgbClr val="FF0000"/>
                </a:solidFill>
              </a:rPr>
              <a:t>Circulateur 80kW?</a:t>
            </a:r>
          </a:p>
        </p:txBody>
      </p:sp>
    </p:spTree>
    <p:extLst>
      <p:ext uri="{BB962C8B-B14F-4D97-AF65-F5344CB8AC3E}">
        <p14:creationId xmlns:p14="http://schemas.microsoft.com/office/powerpoint/2010/main" val="319127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DB3C4D1E-6DFE-4C23-A3E8-46A9AE188B32}"/>
              </a:ext>
            </a:extLst>
          </p:cNvPr>
          <p:cNvPicPr>
            <a:picLocks noChangeAspect="1"/>
          </p:cNvPicPr>
          <p:nvPr/>
        </p:nvPicPr>
        <p:blipFill rotWithShape="1">
          <a:blip r:embed="rId2"/>
          <a:srcRect l="7221" b="19981"/>
          <a:stretch/>
        </p:blipFill>
        <p:spPr>
          <a:xfrm>
            <a:off x="3443861" y="3246013"/>
            <a:ext cx="7080126" cy="2375834"/>
          </a:xfrm>
          <a:prstGeom prst="rect">
            <a:avLst/>
          </a:prstGeom>
        </p:spPr>
      </p:pic>
      <p:pic>
        <p:nvPicPr>
          <p:cNvPr id="3" name="Image 2">
            <a:extLst>
              <a:ext uri="{FF2B5EF4-FFF2-40B4-BE49-F238E27FC236}">
                <a16:creationId xmlns:a16="http://schemas.microsoft.com/office/drawing/2014/main" id="{E444D9F0-0020-4094-972E-A6DA80C2114D}"/>
              </a:ext>
            </a:extLst>
          </p:cNvPr>
          <p:cNvPicPr>
            <a:picLocks noChangeAspect="1"/>
          </p:cNvPicPr>
          <p:nvPr/>
        </p:nvPicPr>
        <p:blipFill rotWithShape="1">
          <a:blip r:embed="rId3"/>
          <a:srcRect l="3824" r="3438" b="7818"/>
          <a:stretch/>
        </p:blipFill>
        <p:spPr>
          <a:xfrm>
            <a:off x="3298154" y="756487"/>
            <a:ext cx="7302380" cy="1924929"/>
          </a:xfrm>
          <a:prstGeom prst="rect">
            <a:avLst/>
          </a:prstGeom>
        </p:spPr>
      </p:pic>
      <p:sp>
        <p:nvSpPr>
          <p:cNvPr id="2" name="Titre 1"/>
          <p:cNvSpPr>
            <a:spLocks noGrp="1"/>
          </p:cNvSpPr>
          <p:nvPr>
            <p:ph type="title"/>
          </p:nvPr>
        </p:nvSpPr>
        <p:spPr>
          <a:xfrm>
            <a:off x="849883" y="149425"/>
            <a:ext cx="9433048" cy="432048"/>
          </a:xfrm>
        </p:spPr>
        <p:txBody>
          <a:bodyPr/>
          <a:lstStyle/>
          <a:p>
            <a:r>
              <a:rPr lang="fr-FR" dirty="0"/>
              <a:t>CALENDRIER  VERSEMENTS  DU  SCK CEN,  ET  TRESORERIE…</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17</a:t>
            </a:fld>
            <a:endParaRPr lang="fr-FR" dirty="0"/>
          </a:p>
        </p:txBody>
      </p:sp>
      <p:sp>
        <p:nvSpPr>
          <p:cNvPr id="11" name="ZoneTexte 10">
            <a:extLst>
              <a:ext uri="{FF2B5EF4-FFF2-40B4-BE49-F238E27FC236}">
                <a16:creationId xmlns:a16="http://schemas.microsoft.com/office/drawing/2014/main" id="{57F5144F-A97A-4FCB-9D53-EF29E06B6541}"/>
              </a:ext>
            </a:extLst>
          </p:cNvPr>
          <p:cNvSpPr txBox="1"/>
          <p:nvPr/>
        </p:nvSpPr>
        <p:spPr>
          <a:xfrm>
            <a:off x="32097" y="725488"/>
            <a:ext cx="2689994" cy="4662815"/>
          </a:xfrm>
          <a:prstGeom prst="rect">
            <a:avLst/>
          </a:prstGeom>
          <a:solidFill>
            <a:schemeClr val="accent4">
              <a:lumMod val="20000"/>
              <a:lumOff val="80000"/>
            </a:schemeClr>
          </a:solidFill>
        </p:spPr>
        <p:txBody>
          <a:bodyPr wrap="square" rtlCol="0">
            <a:spAutoFit/>
          </a:bodyPr>
          <a:lstStyle/>
          <a:p>
            <a:pPr>
              <a:spcBef>
                <a:spcPts val="600"/>
              </a:spcBef>
            </a:pPr>
            <a:r>
              <a:rPr lang="fr-FR" sz="1400" dirty="0"/>
              <a:t> </a:t>
            </a:r>
            <a:r>
              <a:rPr lang="fr-FR" sz="1100" dirty="0"/>
              <a:t>Les conditions de facturation et de paiement notifiées aux articles 12.2 et 12.8 de l'accord de coopération CO-90-05-1864-04 s'appliquent. L'échéancier et les montants des versements sont décrits ci-après :</a:t>
            </a:r>
          </a:p>
          <a:p>
            <a:pPr marL="288000" lvl="1" indent="-171450">
              <a:spcBef>
                <a:spcPts val="600"/>
              </a:spcBef>
              <a:buFont typeface="Wingdings" panose="05000000000000000000" pitchFamily="2" charset="2"/>
              <a:buChar char="Ø"/>
            </a:pPr>
            <a:r>
              <a:rPr lang="fr-FR" sz="1100" dirty="0"/>
              <a:t>905.88k€, 50% d'avance à la signature du contrat de collaboration (série seule)</a:t>
            </a:r>
          </a:p>
          <a:p>
            <a:pPr marL="288000" lvl="1" indent="-171450">
              <a:spcBef>
                <a:spcPts val="600"/>
              </a:spcBef>
              <a:buFont typeface="Wingdings" panose="05000000000000000000" pitchFamily="2" charset="2"/>
              <a:buChar char="Ø"/>
            </a:pPr>
            <a:r>
              <a:rPr lang="fr-FR" sz="1100" dirty="0"/>
              <a:t>141.68k€, 50% d'avance à la notification de l'option si elle est mise en œuvre (complément)</a:t>
            </a:r>
          </a:p>
          <a:p>
            <a:pPr marL="288000" lvl="1" indent="-171450">
              <a:spcBef>
                <a:spcPts val="600"/>
              </a:spcBef>
              <a:buFont typeface="Wingdings" panose="05000000000000000000" pitchFamily="2" charset="2"/>
              <a:buChar char="Ø"/>
            </a:pPr>
            <a:r>
              <a:rPr lang="fr-FR" sz="1100" dirty="0"/>
              <a:t>543.53k€, 30% à </a:t>
            </a:r>
            <a:r>
              <a:rPr lang="fr-FR" sz="1100" dirty="0" err="1"/>
              <a:t>mi-contrat</a:t>
            </a:r>
            <a:r>
              <a:rPr lang="fr-FR" sz="1100" dirty="0"/>
              <a:t> selon les conditions de l'accord de coopération (série seule)</a:t>
            </a:r>
          </a:p>
          <a:p>
            <a:pPr marL="288000" lvl="1" indent="-171450">
              <a:spcBef>
                <a:spcPts val="600"/>
              </a:spcBef>
              <a:buFont typeface="Wingdings" panose="05000000000000000000" pitchFamily="2" charset="2"/>
              <a:buChar char="Ø"/>
            </a:pPr>
            <a:r>
              <a:rPr lang="fr-FR" sz="1100" dirty="0"/>
              <a:t>85.01k€, 30% à </a:t>
            </a:r>
            <a:r>
              <a:rPr lang="fr-FR" sz="1100" dirty="0" err="1"/>
              <a:t>mi-contrat</a:t>
            </a:r>
            <a:r>
              <a:rPr lang="fr-FR" sz="1100" dirty="0"/>
              <a:t> si l’option est mise en œuvre (complément)</a:t>
            </a:r>
          </a:p>
          <a:p>
            <a:pPr marL="288000" lvl="1" indent="-171450">
              <a:spcBef>
                <a:spcPts val="600"/>
              </a:spcBef>
              <a:buFont typeface="Wingdings" panose="05000000000000000000" pitchFamily="2" charset="2"/>
              <a:buChar char="Ø"/>
            </a:pPr>
            <a:r>
              <a:rPr lang="fr-FR" sz="1100" dirty="0"/>
              <a:t>362.35k€, 20% à la fin du contrat selon les conditions de l'accord de coopération (série seule)</a:t>
            </a:r>
          </a:p>
          <a:p>
            <a:pPr marL="288000" lvl="1" indent="-171450">
              <a:spcBef>
                <a:spcPts val="600"/>
              </a:spcBef>
              <a:buFont typeface="Wingdings" panose="05000000000000000000" pitchFamily="2" charset="2"/>
              <a:buChar char="Ø"/>
            </a:pPr>
            <a:r>
              <a:rPr lang="fr-FR" sz="1100" dirty="0"/>
              <a:t>56.67k€, 20% à la fin du contrat si l’option a été mise en œuvre (complément)</a:t>
            </a:r>
          </a:p>
        </p:txBody>
      </p:sp>
      <p:sp>
        <p:nvSpPr>
          <p:cNvPr id="13" name="Ellipse 12">
            <a:extLst>
              <a:ext uri="{FF2B5EF4-FFF2-40B4-BE49-F238E27FC236}">
                <a16:creationId xmlns:a16="http://schemas.microsoft.com/office/drawing/2014/main" id="{BF385FF7-416E-4B6B-920E-A1C8CCBF3B54}"/>
              </a:ext>
            </a:extLst>
          </p:cNvPr>
          <p:cNvSpPr/>
          <p:nvPr/>
        </p:nvSpPr>
        <p:spPr>
          <a:xfrm>
            <a:off x="3586187" y="1805608"/>
            <a:ext cx="842392" cy="9864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lipse 13">
            <a:extLst>
              <a:ext uri="{FF2B5EF4-FFF2-40B4-BE49-F238E27FC236}">
                <a16:creationId xmlns:a16="http://schemas.microsoft.com/office/drawing/2014/main" id="{AAC111B3-CEBB-4EB1-BD5F-978E0FC22CE9}"/>
              </a:ext>
            </a:extLst>
          </p:cNvPr>
          <p:cNvSpPr/>
          <p:nvPr/>
        </p:nvSpPr>
        <p:spPr>
          <a:xfrm>
            <a:off x="3443861" y="4638963"/>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ZoneTexte 14">
            <a:extLst>
              <a:ext uri="{FF2B5EF4-FFF2-40B4-BE49-F238E27FC236}">
                <a16:creationId xmlns:a16="http://schemas.microsoft.com/office/drawing/2014/main" id="{6881FDD5-935C-4985-88F4-947681452EE8}"/>
              </a:ext>
            </a:extLst>
          </p:cNvPr>
          <p:cNvSpPr txBox="1"/>
          <p:nvPr/>
        </p:nvSpPr>
        <p:spPr>
          <a:xfrm>
            <a:off x="2825172" y="2867363"/>
            <a:ext cx="2531912" cy="400110"/>
          </a:xfrm>
          <a:prstGeom prst="rect">
            <a:avLst/>
          </a:prstGeom>
          <a:solidFill>
            <a:srgbClr val="FFC000"/>
          </a:solidFill>
        </p:spPr>
        <p:txBody>
          <a:bodyPr wrap="none" rtlCol="0">
            <a:spAutoFit/>
          </a:bodyPr>
          <a:lstStyle/>
          <a:p>
            <a:r>
              <a:rPr lang="en-GB" dirty="0"/>
              <a:t>50k€ </a:t>
            </a:r>
            <a:r>
              <a:rPr lang="en-GB" dirty="0" err="1"/>
              <a:t>Avance</a:t>
            </a:r>
            <a:r>
              <a:rPr lang="en-GB" dirty="0"/>
              <a:t> IJCLab</a:t>
            </a:r>
          </a:p>
        </p:txBody>
      </p:sp>
      <p:cxnSp>
        <p:nvCxnSpPr>
          <p:cNvPr id="17" name="Connecteur droit avec flèche 16">
            <a:extLst>
              <a:ext uri="{FF2B5EF4-FFF2-40B4-BE49-F238E27FC236}">
                <a16:creationId xmlns:a16="http://schemas.microsoft.com/office/drawing/2014/main" id="{8BEB61C5-BA24-471D-B1FC-FA806F405E46}"/>
              </a:ext>
            </a:extLst>
          </p:cNvPr>
          <p:cNvCxnSpPr>
            <a:cxnSpLocks/>
          </p:cNvCxnSpPr>
          <p:nvPr/>
        </p:nvCxnSpPr>
        <p:spPr>
          <a:xfrm flipH="1">
            <a:off x="3502140" y="2528733"/>
            <a:ext cx="134351" cy="3874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B492C1EE-3D29-47FC-88EA-7E85E744CF54}"/>
              </a:ext>
            </a:extLst>
          </p:cNvPr>
          <p:cNvCxnSpPr>
            <a:cxnSpLocks/>
          </p:cNvCxnSpPr>
          <p:nvPr/>
        </p:nvCxnSpPr>
        <p:spPr>
          <a:xfrm flipH="1" flipV="1">
            <a:off x="3298155" y="3216075"/>
            <a:ext cx="432048" cy="14228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62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18</a:t>
            </a:fld>
            <a:endParaRPr lang="fr-FR" dirty="0"/>
          </a:p>
        </p:txBody>
      </p:sp>
      <p:graphicFrame>
        <p:nvGraphicFramePr>
          <p:cNvPr id="5" name="Tableau 4">
            <a:extLst>
              <a:ext uri="{FF2B5EF4-FFF2-40B4-BE49-F238E27FC236}">
                <a16:creationId xmlns:a16="http://schemas.microsoft.com/office/drawing/2014/main" id="{6F854E13-86AA-40BC-980B-0EFDF1BF2D3F}"/>
              </a:ext>
            </a:extLst>
          </p:cNvPr>
          <p:cNvGraphicFramePr>
            <a:graphicFrameLocks noGrp="1"/>
          </p:cNvGraphicFramePr>
          <p:nvPr>
            <p:extLst>
              <p:ext uri="{D42A27DB-BD31-4B8C-83A1-F6EECF244321}">
                <p14:modId xmlns:p14="http://schemas.microsoft.com/office/powerpoint/2010/main" val="3699413302"/>
              </p:ext>
            </p:extLst>
          </p:nvPr>
        </p:nvGraphicFramePr>
        <p:xfrm>
          <a:off x="561851" y="725488"/>
          <a:ext cx="8496944" cy="4656533"/>
        </p:xfrm>
        <a:graphic>
          <a:graphicData uri="http://schemas.openxmlformats.org/drawingml/2006/table">
            <a:tbl>
              <a:tblPr bandRow="1">
                <a:tableStyleId>{5C22544A-7EE6-4342-B048-85BDC9FD1C3A}</a:tableStyleId>
              </a:tblPr>
              <a:tblGrid>
                <a:gridCol w="396605">
                  <a:extLst>
                    <a:ext uri="{9D8B030D-6E8A-4147-A177-3AD203B41FA5}">
                      <a16:colId xmlns:a16="http://schemas.microsoft.com/office/drawing/2014/main" val="4028798502"/>
                    </a:ext>
                  </a:extLst>
                </a:gridCol>
                <a:gridCol w="5677769">
                  <a:extLst>
                    <a:ext uri="{9D8B030D-6E8A-4147-A177-3AD203B41FA5}">
                      <a16:colId xmlns:a16="http://schemas.microsoft.com/office/drawing/2014/main" val="167252628"/>
                    </a:ext>
                  </a:extLst>
                </a:gridCol>
                <a:gridCol w="1351490">
                  <a:extLst>
                    <a:ext uri="{9D8B030D-6E8A-4147-A177-3AD203B41FA5}">
                      <a16:colId xmlns:a16="http://schemas.microsoft.com/office/drawing/2014/main" val="457431047"/>
                    </a:ext>
                  </a:extLst>
                </a:gridCol>
                <a:gridCol w="1071080">
                  <a:extLst>
                    <a:ext uri="{9D8B030D-6E8A-4147-A177-3AD203B41FA5}">
                      <a16:colId xmlns:a16="http://schemas.microsoft.com/office/drawing/2014/main" val="3546113036"/>
                    </a:ext>
                  </a:extLst>
                </a:gridCol>
              </a:tblGrid>
              <a:tr h="247761">
                <a:tc>
                  <a:txBody>
                    <a:bodyPr/>
                    <a:lstStyle/>
                    <a:p>
                      <a:pPr algn="ctr">
                        <a:spcAft>
                          <a:spcPts val="0"/>
                        </a:spcAft>
                      </a:pPr>
                      <a:endParaRPr lang="fr-FR" sz="1200" b="1" dirty="0">
                        <a:effectLst/>
                        <a:latin typeface="Calibri" panose="020F0502020204030204" pitchFamily="34" charset="0"/>
                        <a:ea typeface="Calibri" panose="020F0502020204030204" pitchFamily="34" charset="0"/>
                      </a:endParaRPr>
                    </a:p>
                  </a:txBody>
                  <a:tcPr marL="40903" marR="40903" marT="0" marB="0" anchor="ctr"/>
                </a:tc>
                <a:tc>
                  <a:txBody>
                    <a:bodyPr/>
                    <a:lstStyle/>
                    <a:p>
                      <a:pPr marL="0" lvl="0" indent="0" algn="ctr">
                        <a:spcAft>
                          <a:spcPts val="0"/>
                        </a:spcAft>
                        <a:buFont typeface="+mj-lt"/>
                        <a:buNone/>
                      </a:pPr>
                      <a:r>
                        <a:rPr lang="fr-FR" sz="1200" b="1" dirty="0">
                          <a:effectLst/>
                        </a:rPr>
                        <a:t>Actions à mettre en œuvre</a:t>
                      </a:r>
                      <a:endParaRPr lang="fr-FR" sz="1200" b="1" dirty="0">
                        <a:effectLst/>
                        <a:latin typeface="Calibri" panose="020F0502020204030204" pitchFamily="34" charset="0"/>
                        <a:ea typeface="Calibri" panose="020F0502020204030204" pitchFamily="34" charset="0"/>
                      </a:endParaRPr>
                    </a:p>
                  </a:txBody>
                  <a:tcPr marL="40903" marR="40903" marT="0" marB="0" anchor="ctr"/>
                </a:tc>
                <a:tc>
                  <a:txBody>
                    <a:bodyPr/>
                    <a:lstStyle/>
                    <a:p>
                      <a:pPr algn="ctr">
                        <a:spcAft>
                          <a:spcPts val="0"/>
                        </a:spcAft>
                      </a:pPr>
                      <a:r>
                        <a:rPr lang="fr-FR" sz="1200" b="1">
                          <a:effectLst/>
                        </a:rPr>
                        <a:t>Responsable</a:t>
                      </a:r>
                      <a:endParaRPr lang="fr-FR" sz="1200" b="1">
                        <a:effectLst/>
                        <a:latin typeface="Calibri" panose="020F0502020204030204" pitchFamily="34" charset="0"/>
                        <a:ea typeface="Calibri" panose="020F0502020204030204" pitchFamily="34" charset="0"/>
                      </a:endParaRPr>
                    </a:p>
                  </a:txBody>
                  <a:tcPr marL="40903" marR="40903" marT="0" marB="0" anchor="ctr"/>
                </a:tc>
                <a:tc>
                  <a:txBody>
                    <a:bodyPr/>
                    <a:lstStyle/>
                    <a:p>
                      <a:pPr algn="ctr">
                        <a:spcAft>
                          <a:spcPts val="0"/>
                        </a:spcAft>
                      </a:pPr>
                      <a:r>
                        <a:rPr lang="fr-FR" sz="1200" b="1" dirty="0">
                          <a:effectLst/>
                        </a:rPr>
                        <a:t>Date</a:t>
                      </a:r>
                      <a:endParaRPr lang="fr-FR" sz="1200" b="1" dirty="0">
                        <a:effectLst/>
                        <a:latin typeface="Calibri" panose="020F0502020204030204" pitchFamily="34" charset="0"/>
                        <a:ea typeface="Calibri" panose="020F0502020204030204" pitchFamily="34" charset="0"/>
                      </a:endParaRPr>
                    </a:p>
                  </a:txBody>
                  <a:tcPr marL="40903" marR="40903" marT="0" marB="0" anchor="ctr"/>
                </a:tc>
                <a:extLst>
                  <a:ext uri="{0D108BD9-81ED-4DB2-BD59-A6C34878D82A}">
                    <a16:rowId xmlns:a16="http://schemas.microsoft.com/office/drawing/2014/main" val="53929723"/>
                  </a:ext>
                </a:extLst>
              </a:tr>
              <a:tr h="1238806">
                <a:tc>
                  <a:txBody>
                    <a:bodyPr/>
                    <a:lstStyle/>
                    <a:p>
                      <a:pPr algn="ctr">
                        <a:spcAft>
                          <a:spcPts val="0"/>
                        </a:spcAft>
                      </a:pPr>
                      <a:r>
                        <a:rPr lang="fr-FR" sz="1200">
                          <a:effectLst/>
                        </a:rPr>
                        <a:t>1</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dirty="0">
                          <a:effectLst/>
                        </a:rPr>
                        <a:t>Lever le risque d’installations non opérationnelles à temps.</a:t>
                      </a:r>
                    </a:p>
                    <a:p>
                      <a:pPr>
                        <a:spcAft>
                          <a:spcPts val="0"/>
                        </a:spcAft>
                      </a:pPr>
                      <a:r>
                        <a:rPr lang="fr-FR" sz="1200" dirty="0">
                          <a:effectLst/>
                        </a:rPr>
                        <a:t>Problèmes de fiabilité des équipements : Installation maintenue après jouvence cryodrome (bat103) et remise en état installation. Idem zone conditionnement des coupleurs Bât 208. </a:t>
                      </a:r>
                    </a:p>
                    <a:p>
                      <a:pPr marL="342900" lvl="0" indent="-342900">
                        <a:spcAft>
                          <a:spcPts val="0"/>
                        </a:spcAft>
                        <a:buFont typeface="Symbol" panose="05050102010706020507" pitchFamily="18" charset="2"/>
                        <a:buChar char=""/>
                      </a:pPr>
                      <a:r>
                        <a:rPr lang="fr-FR" sz="1200" dirty="0">
                          <a:effectLst/>
                        </a:rPr>
                        <a:t>Réunion interne pour un état des lieux.</a:t>
                      </a:r>
                      <a:endParaRPr lang="fr-FR" sz="1200" dirty="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dirty="0">
                          <a:effectLst/>
                        </a:rPr>
                        <a:t>C. Joly</a:t>
                      </a:r>
                    </a:p>
                    <a:p>
                      <a:pPr>
                        <a:spcAft>
                          <a:spcPts val="0"/>
                        </a:spcAft>
                      </a:pPr>
                      <a:r>
                        <a:rPr lang="fr-FR" sz="1200" dirty="0">
                          <a:effectLst/>
                        </a:rPr>
                        <a:t> </a:t>
                      </a:r>
                    </a:p>
                    <a:p>
                      <a:pPr>
                        <a:spcAft>
                          <a:spcPts val="0"/>
                        </a:spcAft>
                      </a:pPr>
                      <a:r>
                        <a:rPr lang="fr-FR" sz="1200" dirty="0">
                          <a:effectLst/>
                        </a:rPr>
                        <a:t> </a:t>
                      </a:r>
                    </a:p>
                    <a:p>
                      <a:pPr>
                        <a:spcAft>
                          <a:spcPts val="0"/>
                        </a:spcAft>
                      </a:pPr>
                      <a:r>
                        <a:rPr lang="fr-FR" sz="1200" dirty="0">
                          <a:effectLst/>
                        </a:rPr>
                        <a:t> </a:t>
                      </a:r>
                    </a:p>
                    <a:p>
                      <a:pPr>
                        <a:spcAft>
                          <a:spcPts val="0"/>
                        </a:spcAft>
                      </a:pPr>
                      <a:r>
                        <a:rPr lang="fr-FR" sz="1200" dirty="0">
                          <a:effectLst/>
                        </a:rPr>
                        <a:t>Supratech, Direction pôle et intervenants</a:t>
                      </a:r>
                      <a:endParaRPr lang="fr-FR" sz="1200" dirty="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ASAP</a:t>
                      </a:r>
                      <a:endParaRPr lang="fr-FR" sz="120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1037750075"/>
                  </a:ext>
                </a:extLst>
              </a:tr>
              <a:tr h="355842">
                <a:tc>
                  <a:txBody>
                    <a:bodyPr/>
                    <a:lstStyle/>
                    <a:p>
                      <a:pPr algn="ctr">
                        <a:spcAft>
                          <a:spcPts val="0"/>
                        </a:spcAft>
                      </a:pPr>
                      <a:r>
                        <a:rPr lang="fr-FR" sz="1200">
                          <a:effectLst/>
                        </a:rPr>
                        <a:t>2</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Définir clairement un état du retour financier pour IJCLab  (671 k€ ?) et disponibilité pour le labo ? </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G. Olivier</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15/01/22</a:t>
                      </a:r>
                      <a:endParaRPr lang="fr-FR" sz="120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901581070"/>
                  </a:ext>
                </a:extLst>
              </a:tr>
              <a:tr h="247761">
                <a:tc>
                  <a:txBody>
                    <a:bodyPr/>
                    <a:lstStyle/>
                    <a:p>
                      <a:pPr algn="ctr">
                        <a:spcAft>
                          <a:spcPts val="0"/>
                        </a:spcAft>
                      </a:pPr>
                      <a:r>
                        <a:rPr lang="fr-FR" sz="1200">
                          <a:effectLst/>
                        </a:rPr>
                        <a:t>3</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Création d’une ligne budgétaire IJCLab pour un CDD IR  </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G. Olivier</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15/01/22</a:t>
                      </a:r>
                      <a:endParaRPr lang="fr-FR" sz="120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4294427388"/>
                  </a:ext>
                </a:extLst>
              </a:tr>
              <a:tr h="450475">
                <a:tc>
                  <a:txBody>
                    <a:bodyPr/>
                    <a:lstStyle/>
                    <a:p>
                      <a:pPr algn="ctr">
                        <a:spcAft>
                          <a:spcPts val="0"/>
                        </a:spcAft>
                      </a:pPr>
                      <a:r>
                        <a:rPr lang="fr-FR" sz="1200">
                          <a:effectLst/>
                        </a:rPr>
                        <a:t>4</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Détailler (slide 31) à partir d’octobre 2022 le budget nécessaire pour anticiper le retard IN2P3 (cas 8 mois de retard). Incluant les créneaux CDD</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G. Olivier/C. Joly</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15/01/22</a:t>
                      </a:r>
                      <a:endParaRPr lang="fr-FR" sz="120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1036388327"/>
                  </a:ext>
                </a:extLst>
              </a:tr>
              <a:tr h="371643">
                <a:tc>
                  <a:txBody>
                    <a:bodyPr/>
                    <a:lstStyle/>
                    <a:p>
                      <a:pPr algn="ctr">
                        <a:spcAft>
                          <a:spcPts val="0"/>
                        </a:spcAft>
                      </a:pPr>
                      <a:r>
                        <a:rPr lang="fr-FR" sz="1200">
                          <a:effectLst/>
                        </a:rPr>
                        <a:t>5</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Fiches de tâche. Mettre les noms dans le WBS et discussion en particulier avec D. Reynet. Retour chef de service.</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G. Olivier/C. Joly</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dirty="0">
                          <a:effectLst/>
                        </a:rPr>
                        <a:t>15/01/22</a:t>
                      </a:r>
                      <a:endParaRPr lang="fr-FR" sz="1200" dirty="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926499005"/>
                  </a:ext>
                </a:extLst>
              </a:tr>
              <a:tr h="619402">
                <a:tc>
                  <a:txBody>
                    <a:bodyPr/>
                    <a:lstStyle/>
                    <a:p>
                      <a:pPr algn="ctr">
                        <a:spcAft>
                          <a:spcPts val="0"/>
                        </a:spcAft>
                      </a:pPr>
                      <a:r>
                        <a:rPr lang="fr-FR" sz="1200">
                          <a:effectLst/>
                        </a:rPr>
                        <a:t>6</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Interaction avec DAS/ IN2P3 pour éclaircir/verrouiller le budget reversé par l’IN2P3 après signature du contrat SCK.</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Equipe projet. S. Bousson</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avant avril 2022</a:t>
                      </a:r>
                      <a:endParaRPr lang="fr-FR" sz="120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3792892690"/>
                  </a:ext>
                </a:extLst>
              </a:tr>
              <a:tr h="619402">
                <a:tc>
                  <a:txBody>
                    <a:bodyPr/>
                    <a:lstStyle/>
                    <a:p>
                      <a:pPr algn="ctr">
                        <a:spcAft>
                          <a:spcPts val="0"/>
                        </a:spcAft>
                      </a:pPr>
                      <a:r>
                        <a:rPr lang="fr-FR" sz="1200">
                          <a:effectLst/>
                        </a:rPr>
                        <a:t>7</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Discussion sur l’évolution de l’échéancier avec le SCK</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L. Perrot, S. Bousson</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15/01/22</a:t>
                      </a:r>
                      <a:endParaRPr lang="fr-FR" sz="120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445482563"/>
                  </a:ext>
                </a:extLst>
              </a:tr>
              <a:tr h="495523">
                <a:tc>
                  <a:txBody>
                    <a:bodyPr/>
                    <a:lstStyle/>
                    <a:p>
                      <a:pPr algn="ctr">
                        <a:spcAft>
                          <a:spcPts val="0"/>
                        </a:spcAft>
                      </a:pPr>
                      <a:r>
                        <a:rPr lang="fr-FR" sz="1200" dirty="0">
                          <a:effectLst/>
                        </a:rPr>
                        <a:t>8</a:t>
                      </a:r>
                      <a:endParaRPr lang="fr-FR" sz="1200" dirty="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dirty="0">
                          <a:effectLst/>
                        </a:rPr>
                        <a:t>Responsabilité de la tâche coupleur à faire évoluer après la phase proto.</a:t>
                      </a:r>
                      <a:endParaRPr lang="fr-FR" sz="1200" dirty="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dirty="0">
                          <a:effectLst/>
                        </a:rPr>
                        <a:t>G. Olivier / W. </a:t>
                      </a:r>
                      <a:r>
                        <a:rPr lang="fr-FR" sz="1200" dirty="0" err="1">
                          <a:effectLst/>
                        </a:rPr>
                        <a:t>Kaabi</a:t>
                      </a:r>
                      <a:endParaRPr lang="fr-FR" sz="1200" dirty="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dirty="0">
                          <a:effectLst/>
                        </a:rPr>
                        <a:t>15/01/22</a:t>
                      </a:r>
                      <a:endParaRPr lang="fr-FR" sz="1200" dirty="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689251498"/>
                  </a:ext>
                </a:extLst>
              </a:tr>
            </a:tbl>
          </a:graphicData>
        </a:graphic>
      </p:graphicFrame>
      <p:sp>
        <p:nvSpPr>
          <p:cNvPr id="4" name="Titre 3">
            <a:extLst>
              <a:ext uri="{FF2B5EF4-FFF2-40B4-BE49-F238E27FC236}">
                <a16:creationId xmlns:a16="http://schemas.microsoft.com/office/drawing/2014/main" id="{9A2C4BDD-0B5D-496C-928D-2A5F10D5A8B4}"/>
              </a:ext>
            </a:extLst>
          </p:cNvPr>
          <p:cNvSpPr>
            <a:spLocks noGrp="1"/>
          </p:cNvSpPr>
          <p:nvPr>
            <p:ph type="title"/>
          </p:nvPr>
        </p:nvSpPr>
        <p:spPr/>
        <p:txBody>
          <a:bodyPr/>
          <a:lstStyle/>
          <a:p>
            <a:r>
              <a:rPr lang="en-GB" dirty="0"/>
              <a:t>SUIVI  DES  ACTIONS  DU  CODEC</a:t>
            </a:r>
          </a:p>
        </p:txBody>
      </p:sp>
    </p:spTree>
    <p:extLst>
      <p:ext uri="{BB962C8B-B14F-4D97-AF65-F5344CB8AC3E}">
        <p14:creationId xmlns:p14="http://schemas.microsoft.com/office/powerpoint/2010/main" val="3926935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19</a:t>
            </a:fld>
            <a:endParaRPr lang="fr-FR" dirty="0"/>
          </a:p>
        </p:txBody>
      </p:sp>
      <p:graphicFrame>
        <p:nvGraphicFramePr>
          <p:cNvPr id="5" name="Tableau 4">
            <a:extLst>
              <a:ext uri="{FF2B5EF4-FFF2-40B4-BE49-F238E27FC236}">
                <a16:creationId xmlns:a16="http://schemas.microsoft.com/office/drawing/2014/main" id="{6F854E13-86AA-40BC-980B-0EFDF1BF2D3F}"/>
              </a:ext>
            </a:extLst>
          </p:cNvPr>
          <p:cNvGraphicFramePr>
            <a:graphicFrameLocks noGrp="1"/>
          </p:cNvGraphicFramePr>
          <p:nvPr/>
        </p:nvGraphicFramePr>
        <p:xfrm>
          <a:off x="561851" y="725488"/>
          <a:ext cx="8496944" cy="4656533"/>
        </p:xfrm>
        <a:graphic>
          <a:graphicData uri="http://schemas.openxmlformats.org/drawingml/2006/table">
            <a:tbl>
              <a:tblPr bandRow="1">
                <a:tableStyleId>{5C22544A-7EE6-4342-B048-85BDC9FD1C3A}</a:tableStyleId>
              </a:tblPr>
              <a:tblGrid>
                <a:gridCol w="396605">
                  <a:extLst>
                    <a:ext uri="{9D8B030D-6E8A-4147-A177-3AD203B41FA5}">
                      <a16:colId xmlns:a16="http://schemas.microsoft.com/office/drawing/2014/main" val="4028798502"/>
                    </a:ext>
                  </a:extLst>
                </a:gridCol>
                <a:gridCol w="5677769">
                  <a:extLst>
                    <a:ext uri="{9D8B030D-6E8A-4147-A177-3AD203B41FA5}">
                      <a16:colId xmlns:a16="http://schemas.microsoft.com/office/drawing/2014/main" val="167252628"/>
                    </a:ext>
                  </a:extLst>
                </a:gridCol>
                <a:gridCol w="1351490">
                  <a:extLst>
                    <a:ext uri="{9D8B030D-6E8A-4147-A177-3AD203B41FA5}">
                      <a16:colId xmlns:a16="http://schemas.microsoft.com/office/drawing/2014/main" val="457431047"/>
                    </a:ext>
                  </a:extLst>
                </a:gridCol>
                <a:gridCol w="1071080">
                  <a:extLst>
                    <a:ext uri="{9D8B030D-6E8A-4147-A177-3AD203B41FA5}">
                      <a16:colId xmlns:a16="http://schemas.microsoft.com/office/drawing/2014/main" val="3546113036"/>
                    </a:ext>
                  </a:extLst>
                </a:gridCol>
              </a:tblGrid>
              <a:tr h="247761">
                <a:tc>
                  <a:txBody>
                    <a:bodyPr/>
                    <a:lstStyle/>
                    <a:p>
                      <a:pPr algn="ctr">
                        <a:spcAft>
                          <a:spcPts val="0"/>
                        </a:spcAft>
                      </a:pPr>
                      <a:endParaRPr lang="fr-FR" sz="1200" b="1" dirty="0">
                        <a:effectLst/>
                        <a:latin typeface="Calibri" panose="020F0502020204030204" pitchFamily="34" charset="0"/>
                        <a:ea typeface="Calibri" panose="020F0502020204030204" pitchFamily="34" charset="0"/>
                      </a:endParaRPr>
                    </a:p>
                  </a:txBody>
                  <a:tcPr marL="40903" marR="40903" marT="0" marB="0" anchor="ctr"/>
                </a:tc>
                <a:tc>
                  <a:txBody>
                    <a:bodyPr/>
                    <a:lstStyle/>
                    <a:p>
                      <a:pPr marL="0" lvl="0" indent="0" algn="ctr">
                        <a:spcAft>
                          <a:spcPts val="0"/>
                        </a:spcAft>
                        <a:buFont typeface="+mj-lt"/>
                        <a:buNone/>
                      </a:pPr>
                      <a:r>
                        <a:rPr lang="fr-FR" sz="1200" b="1" dirty="0">
                          <a:effectLst/>
                        </a:rPr>
                        <a:t>Actions à mettre en œuvre</a:t>
                      </a:r>
                      <a:endParaRPr lang="fr-FR" sz="1200" b="1" dirty="0">
                        <a:effectLst/>
                        <a:latin typeface="Calibri" panose="020F0502020204030204" pitchFamily="34" charset="0"/>
                        <a:ea typeface="Calibri" panose="020F0502020204030204" pitchFamily="34" charset="0"/>
                      </a:endParaRPr>
                    </a:p>
                  </a:txBody>
                  <a:tcPr marL="40903" marR="40903" marT="0" marB="0" anchor="ctr"/>
                </a:tc>
                <a:tc>
                  <a:txBody>
                    <a:bodyPr/>
                    <a:lstStyle/>
                    <a:p>
                      <a:pPr algn="ctr">
                        <a:spcAft>
                          <a:spcPts val="0"/>
                        </a:spcAft>
                      </a:pPr>
                      <a:r>
                        <a:rPr lang="fr-FR" sz="1200" b="1">
                          <a:effectLst/>
                        </a:rPr>
                        <a:t>Responsable</a:t>
                      </a:r>
                      <a:endParaRPr lang="fr-FR" sz="1200" b="1">
                        <a:effectLst/>
                        <a:latin typeface="Calibri" panose="020F0502020204030204" pitchFamily="34" charset="0"/>
                        <a:ea typeface="Calibri" panose="020F0502020204030204" pitchFamily="34" charset="0"/>
                      </a:endParaRPr>
                    </a:p>
                  </a:txBody>
                  <a:tcPr marL="40903" marR="40903" marT="0" marB="0" anchor="ctr"/>
                </a:tc>
                <a:tc>
                  <a:txBody>
                    <a:bodyPr/>
                    <a:lstStyle/>
                    <a:p>
                      <a:pPr algn="ctr">
                        <a:spcAft>
                          <a:spcPts val="0"/>
                        </a:spcAft>
                      </a:pPr>
                      <a:r>
                        <a:rPr lang="fr-FR" sz="1200" b="1" dirty="0">
                          <a:effectLst/>
                        </a:rPr>
                        <a:t>Date</a:t>
                      </a:r>
                      <a:endParaRPr lang="fr-FR" sz="1200" b="1" dirty="0">
                        <a:effectLst/>
                        <a:latin typeface="Calibri" panose="020F0502020204030204" pitchFamily="34" charset="0"/>
                        <a:ea typeface="Calibri" panose="020F0502020204030204" pitchFamily="34" charset="0"/>
                      </a:endParaRPr>
                    </a:p>
                  </a:txBody>
                  <a:tcPr marL="40903" marR="40903" marT="0" marB="0" anchor="ctr"/>
                </a:tc>
                <a:extLst>
                  <a:ext uri="{0D108BD9-81ED-4DB2-BD59-A6C34878D82A}">
                    <a16:rowId xmlns:a16="http://schemas.microsoft.com/office/drawing/2014/main" val="53929723"/>
                  </a:ext>
                </a:extLst>
              </a:tr>
              <a:tr h="1238806">
                <a:tc>
                  <a:txBody>
                    <a:bodyPr/>
                    <a:lstStyle/>
                    <a:p>
                      <a:pPr algn="ctr">
                        <a:spcAft>
                          <a:spcPts val="0"/>
                        </a:spcAft>
                      </a:pPr>
                      <a:r>
                        <a:rPr lang="fr-FR" sz="1200">
                          <a:effectLst/>
                        </a:rPr>
                        <a:t>1</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dirty="0">
                          <a:effectLst/>
                        </a:rPr>
                        <a:t>Lever le risque d’installations non opérationnelles à temps.</a:t>
                      </a:r>
                    </a:p>
                    <a:p>
                      <a:pPr>
                        <a:spcAft>
                          <a:spcPts val="0"/>
                        </a:spcAft>
                      </a:pPr>
                      <a:r>
                        <a:rPr lang="fr-FR" sz="1200" dirty="0">
                          <a:effectLst/>
                        </a:rPr>
                        <a:t>Problèmes de fiabilité des équipements : Installation maintenue après jouvence cryodrome (bat103) et remise en état installation. Idem zone conditionnement des coupleurs Bât 208. </a:t>
                      </a:r>
                    </a:p>
                    <a:p>
                      <a:pPr marL="342900" lvl="0" indent="-342900">
                        <a:spcAft>
                          <a:spcPts val="0"/>
                        </a:spcAft>
                        <a:buFont typeface="Symbol" panose="05050102010706020507" pitchFamily="18" charset="2"/>
                        <a:buChar char=""/>
                      </a:pPr>
                      <a:r>
                        <a:rPr lang="fr-FR" sz="1200" dirty="0">
                          <a:effectLst/>
                        </a:rPr>
                        <a:t>Réunion interne pour un état des lieux.</a:t>
                      </a:r>
                      <a:endParaRPr lang="fr-FR" sz="1200" dirty="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dirty="0">
                          <a:effectLst/>
                        </a:rPr>
                        <a:t>C. Joly</a:t>
                      </a:r>
                    </a:p>
                    <a:p>
                      <a:pPr>
                        <a:spcAft>
                          <a:spcPts val="0"/>
                        </a:spcAft>
                      </a:pPr>
                      <a:r>
                        <a:rPr lang="fr-FR" sz="1200" dirty="0">
                          <a:effectLst/>
                        </a:rPr>
                        <a:t> </a:t>
                      </a:r>
                    </a:p>
                    <a:p>
                      <a:pPr>
                        <a:spcAft>
                          <a:spcPts val="0"/>
                        </a:spcAft>
                      </a:pPr>
                      <a:r>
                        <a:rPr lang="fr-FR" sz="1200" dirty="0">
                          <a:effectLst/>
                        </a:rPr>
                        <a:t> </a:t>
                      </a:r>
                    </a:p>
                    <a:p>
                      <a:pPr>
                        <a:spcAft>
                          <a:spcPts val="0"/>
                        </a:spcAft>
                      </a:pPr>
                      <a:r>
                        <a:rPr lang="fr-FR" sz="1200" dirty="0">
                          <a:effectLst/>
                        </a:rPr>
                        <a:t> </a:t>
                      </a:r>
                    </a:p>
                    <a:p>
                      <a:pPr>
                        <a:spcAft>
                          <a:spcPts val="0"/>
                        </a:spcAft>
                      </a:pPr>
                      <a:r>
                        <a:rPr lang="fr-FR" sz="1200" dirty="0">
                          <a:effectLst/>
                        </a:rPr>
                        <a:t>Supratech, Direction pôle et intervenants</a:t>
                      </a:r>
                      <a:endParaRPr lang="fr-FR" sz="1200" dirty="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ASAP</a:t>
                      </a:r>
                      <a:endParaRPr lang="fr-FR" sz="120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1037750075"/>
                  </a:ext>
                </a:extLst>
              </a:tr>
              <a:tr h="355842">
                <a:tc>
                  <a:txBody>
                    <a:bodyPr/>
                    <a:lstStyle/>
                    <a:p>
                      <a:pPr algn="ctr">
                        <a:spcAft>
                          <a:spcPts val="0"/>
                        </a:spcAft>
                      </a:pPr>
                      <a:r>
                        <a:rPr lang="fr-FR" sz="1200">
                          <a:effectLst/>
                        </a:rPr>
                        <a:t>2</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Définir clairement un état du retour financier pour IJCLab  (671 k€ ?) et disponibilité pour le labo ? </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G. Olivier</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15/01/22</a:t>
                      </a:r>
                      <a:endParaRPr lang="fr-FR" sz="120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901581070"/>
                  </a:ext>
                </a:extLst>
              </a:tr>
              <a:tr h="247761">
                <a:tc>
                  <a:txBody>
                    <a:bodyPr/>
                    <a:lstStyle/>
                    <a:p>
                      <a:pPr algn="ctr">
                        <a:spcAft>
                          <a:spcPts val="0"/>
                        </a:spcAft>
                      </a:pPr>
                      <a:r>
                        <a:rPr lang="fr-FR" sz="1200">
                          <a:effectLst/>
                        </a:rPr>
                        <a:t>3</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Création d’une ligne budgétaire IJCLab pour un CDD IR  </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G. Olivier</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15/01/22</a:t>
                      </a:r>
                      <a:endParaRPr lang="fr-FR" sz="120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4294427388"/>
                  </a:ext>
                </a:extLst>
              </a:tr>
              <a:tr h="450475">
                <a:tc>
                  <a:txBody>
                    <a:bodyPr/>
                    <a:lstStyle/>
                    <a:p>
                      <a:pPr algn="ctr">
                        <a:spcAft>
                          <a:spcPts val="0"/>
                        </a:spcAft>
                      </a:pPr>
                      <a:r>
                        <a:rPr lang="fr-FR" sz="1200">
                          <a:effectLst/>
                        </a:rPr>
                        <a:t>4</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Détailler (slide 31) à partir d’octobre 2022 le budget nécessaire pour anticiper le retard IN2P3 (cas 8 mois de retard). Incluant les créneaux CDD</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G. Olivier/C. Joly</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15/01/22</a:t>
                      </a:r>
                      <a:endParaRPr lang="fr-FR" sz="120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1036388327"/>
                  </a:ext>
                </a:extLst>
              </a:tr>
              <a:tr h="371643">
                <a:tc>
                  <a:txBody>
                    <a:bodyPr/>
                    <a:lstStyle/>
                    <a:p>
                      <a:pPr algn="ctr">
                        <a:spcAft>
                          <a:spcPts val="0"/>
                        </a:spcAft>
                      </a:pPr>
                      <a:r>
                        <a:rPr lang="fr-FR" sz="1200">
                          <a:effectLst/>
                        </a:rPr>
                        <a:t>5</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Fiches de tâche. Mettre les noms dans le WBS et discussion en particulier avec D. Reynet. Retour chef de service.</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G. Olivier/C. Joly</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dirty="0">
                          <a:effectLst/>
                        </a:rPr>
                        <a:t>15/01/22</a:t>
                      </a:r>
                      <a:endParaRPr lang="fr-FR" sz="1200" dirty="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926499005"/>
                  </a:ext>
                </a:extLst>
              </a:tr>
              <a:tr h="619402">
                <a:tc>
                  <a:txBody>
                    <a:bodyPr/>
                    <a:lstStyle/>
                    <a:p>
                      <a:pPr algn="ctr">
                        <a:spcAft>
                          <a:spcPts val="0"/>
                        </a:spcAft>
                      </a:pPr>
                      <a:r>
                        <a:rPr lang="fr-FR" sz="1200">
                          <a:effectLst/>
                        </a:rPr>
                        <a:t>6</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Interaction avec DAS/ IN2P3 pour éclaircir/verrouiller le budget reversé par l’IN2P3 après signature du contrat SCK.</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Equipe projet. S. Bousson</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avant avril 2022</a:t>
                      </a:r>
                      <a:endParaRPr lang="fr-FR" sz="120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3792892690"/>
                  </a:ext>
                </a:extLst>
              </a:tr>
              <a:tr h="619402">
                <a:tc>
                  <a:txBody>
                    <a:bodyPr/>
                    <a:lstStyle/>
                    <a:p>
                      <a:pPr algn="ctr">
                        <a:spcAft>
                          <a:spcPts val="0"/>
                        </a:spcAft>
                      </a:pPr>
                      <a:r>
                        <a:rPr lang="fr-FR" sz="1200">
                          <a:effectLst/>
                        </a:rPr>
                        <a:t>7</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Discussion sur l’évolution de l’échéancier avec le SCK</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L. Perrot, S. Bousson</a:t>
                      </a:r>
                      <a:endParaRPr lang="fr-FR" sz="120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a:effectLst/>
                        </a:rPr>
                        <a:t>15/01/22</a:t>
                      </a:r>
                      <a:endParaRPr lang="fr-FR" sz="120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445482563"/>
                  </a:ext>
                </a:extLst>
              </a:tr>
              <a:tr h="495523">
                <a:tc>
                  <a:txBody>
                    <a:bodyPr/>
                    <a:lstStyle/>
                    <a:p>
                      <a:pPr algn="ctr">
                        <a:spcAft>
                          <a:spcPts val="0"/>
                        </a:spcAft>
                      </a:pPr>
                      <a:r>
                        <a:rPr lang="fr-FR" sz="1200" dirty="0">
                          <a:effectLst/>
                        </a:rPr>
                        <a:t>8</a:t>
                      </a:r>
                      <a:endParaRPr lang="fr-FR" sz="1200" dirty="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dirty="0">
                          <a:effectLst/>
                        </a:rPr>
                        <a:t>Responsabilité de la tâche coupleur à faire évoluer après la phase proto.</a:t>
                      </a:r>
                      <a:endParaRPr lang="fr-FR" sz="1200" dirty="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dirty="0">
                          <a:effectLst/>
                        </a:rPr>
                        <a:t>G. Olivier / W. </a:t>
                      </a:r>
                      <a:r>
                        <a:rPr lang="fr-FR" sz="1200" dirty="0" err="1">
                          <a:effectLst/>
                        </a:rPr>
                        <a:t>Kaabi</a:t>
                      </a:r>
                      <a:endParaRPr lang="fr-FR" sz="1200" dirty="0">
                        <a:effectLst/>
                        <a:latin typeface="Calibri" panose="020F0502020204030204" pitchFamily="34" charset="0"/>
                        <a:ea typeface="Calibri" panose="020F0502020204030204" pitchFamily="34" charset="0"/>
                      </a:endParaRPr>
                    </a:p>
                  </a:txBody>
                  <a:tcPr marL="40903" marR="40903" marT="0" marB="0"/>
                </a:tc>
                <a:tc>
                  <a:txBody>
                    <a:bodyPr/>
                    <a:lstStyle/>
                    <a:p>
                      <a:pPr>
                        <a:spcAft>
                          <a:spcPts val="0"/>
                        </a:spcAft>
                      </a:pPr>
                      <a:r>
                        <a:rPr lang="fr-FR" sz="1200" dirty="0">
                          <a:effectLst/>
                        </a:rPr>
                        <a:t>15/01/22</a:t>
                      </a:r>
                      <a:endParaRPr lang="fr-FR" sz="1200" dirty="0">
                        <a:effectLst/>
                        <a:latin typeface="Calibri" panose="020F0502020204030204" pitchFamily="34" charset="0"/>
                        <a:ea typeface="Calibri" panose="020F0502020204030204" pitchFamily="34" charset="0"/>
                      </a:endParaRPr>
                    </a:p>
                  </a:txBody>
                  <a:tcPr marL="40903" marR="40903" marT="0" marB="0"/>
                </a:tc>
                <a:extLst>
                  <a:ext uri="{0D108BD9-81ED-4DB2-BD59-A6C34878D82A}">
                    <a16:rowId xmlns:a16="http://schemas.microsoft.com/office/drawing/2014/main" val="689251498"/>
                  </a:ext>
                </a:extLst>
              </a:tr>
            </a:tbl>
          </a:graphicData>
        </a:graphic>
      </p:graphicFrame>
      <p:sp>
        <p:nvSpPr>
          <p:cNvPr id="3" name="ZoneTexte 2">
            <a:extLst>
              <a:ext uri="{FF2B5EF4-FFF2-40B4-BE49-F238E27FC236}">
                <a16:creationId xmlns:a16="http://schemas.microsoft.com/office/drawing/2014/main" id="{1F7119E4-1408-4BED-9914-3521A7BB549C}"/>
              </a:ext>
            </a:extLst>
          </p:cNvPr>
          <p:cNvSpPr txBox="1"/>
          <p:nvPr/>
        </p:nvSpPr>
        <p:spPr>
          <a:xfrm>
            <a:off x="6754539" y="1229544"/>
            <a:ext cx="1728192" cy="430887"/>
          </a:xfrm>
          <a:prstGeom prst="rect">
            <a:avLst/>
          </a:prstGeom>
          <a:solidFill>
            <a:schemeClr val="accent4">
              <a:lumMod val="20000"/>
              <a:lumOff val="80000"/>
            </a:schemeClr>
          </a:solidFill>
        </p:spPr>
        <p:txBody>
          <a:bodyPr wrap="square" rtlCol="0">
            <a:spAutoFit/>
          </a:bodyPr>
          <a:lstStyle/>
          <a:p>
            <a:r>
              <a:rPr lang="fr-FR" sz="1100" dirty="0"/>
              <a:t>Concerne surtout les coupleurs. En cours.</a:t>
            </a:r>
          </a:p>
        </p:txBody>
      </p:sp>
      <p:sp>
        <p:nvSpPr>
          <p:cNvPr id="10" name="ZoneTexte 9">
            <a:extLst>
              <a:ext uri="{FF2B5EF4-FFF2-40B4-BE49-F238E27FC236}">
                <a16:creationId xmlns:a16="http://schemas.microsoft.com/office/drawing/2014/main" id="{FFC3E0EF-62E2-4A22-96D7-BDC66BD74F89}"/>
              </a:ext>
            </a:extLst>
          </p:cNvPr>
          <p:cNvSpPr txBox="1"/>
          <p:nvPr/>
        </p:nvSpPr>
        <p:spPr>
          <a:xfrm>
            <a:off x="6754539" y="1993230"/>
            <a:ext cx="3755386" cy="600164"/>
          </a:xfrm>
          <a:prstGeom prst="rect">
            <a:avLst/>
          </a:prstGeom>
          <a:solidFill>
            <a:schemeClr val="accent4">
              <a:lumMod val="20000"/>
              <a:lumOff val="80000"/>
            </a:schemeClr>
          </a:solidFill>
        </p:spPr>
        <p:txBody>
          <a:bodyPr wrap="square" rtlCol="0">
            <a:spAutoFit/>
          </a:bodyPr>
          <a:lstStyle/>
          <a:p>
            <a:r>
              <a:rPr lang="fr-FR" sz="1100" dirty="0"/>
              <a:t>Evolution trésorerie et retour final fournis à la direction</a:t>
            </a:r>
          </a:p>
          <a:p>
            <a:r>
              <a:rPr lang="fr-FR" sz="1100" dirty="0"/>
              <a:t>Dépend beaucoup des CDD.</a:t>
            </a:r>
          </a:p>
          <a:p>
            <a:r>
              <a:rPr lang="fr-FR" sz="1100" dirty="0"/>
              <a:t>Que risque de prendre le CNRS sur la MO permanente?</a:t>
            </a:r>
          </a:p>
        </p:txBody>
      </p:sp>
      <p:sp>
        <p:nvSpPr>
          <p:cNvPr id="11" name="ZoneTexte 10">
            <a:extLst>
              <a:ext uri="{FF2B5EF4-FFF2-40B4-BE49-F238E27FC236}">
                <a16:creationId xmlns:a16="http://schemas.microsoft.com/office/drawing/2014/main" id="{EFB9E833-7C5F-47C1-B4D4-7C9EE22C9816}"/>
              </a:ext>
            </a:extLst>
          </p:cNvPr>
          <p:cNvSpPr txBox="1"/>
          <p:nvPr/>
        </p:nvSpPr>
        <p:spPr>
          <a:xfrm>
            <a:off x="6754538" y="2710749"/>
            <a:ext cx="3611369" cy="430887"/>
          </a:xfrm>
          <a:prstGeom prst="rect">
            <a:avLst/>
          </a:prstGeom>
          <a:solidFill>
            <a:schemeClr val="accent4">
              <a:lumMod val="20000"/>
              <a:lumOff val="80000"/>
            </a:schemeClr>
          </a:solidFill>
        </p:spPr>
        <p:txBody>
          <a:bodyPr wrap="square" rtlCol="0">
            <a:spAutoFit/>
          </a:bodyPr>
          <a:lstStyle/>
          <a:p>
            <a:r>
              <a:rPr lang="fr-FR" sz="1100" dirty="0"/>
              <a:t>Moins d’urgence compte tenu des retards de livraison</a:t>
            </a:r>
          </a:p>
          <a:p>
            <a:r>
              <a:rPr lang="fr-FR" sz="1100" dirty="0"/>
              <a:t>Accord direction pour avance 50k€</a:t>
            </a:r>
          </a:p>
        </p:txBody>
      </p:sp>
      <p:sp>
        <p:nvSpPr>
          <p:cNvPr id="6" name="Titre 5">
            <a:extLst>
              <a:ext uri="{FF2B5EF4-FFF2-40B4-BE49-F238E27FC236}">
                <a16:creationId xmlns:a16="http://schemas.microsoft.com/office/drawing/2014/main" id="{0C92F609-4665-4FEF-8FBE-CE9696595AEB}"/>
              </a:ext>
            </a:extLst>
          </p:cNvPr>
          <p:cNvSpPr>
            <a:spLocks noGrp="1"/>
          </p:cNvSpPr>
          <p:nvPr>
            <p:ph type="title"/>
          </p:nvPr>
        </p:nvSpPr>
        <p:spPr/>
        <p:txBody>
          <a:bodyPr/>
          <a:lstStyle/>
          <a:p>
            <a:r>
              <a:rPr lang="en-GB" dirty="0"/>
              <a:t>SUIVI  DES  ACTIONS  DU  CODEC</a:t>
            </a:r>
          </a:p>
        </p:txBody>
      </p:sp>
      <p:sp>
        <p:nvSpPr>
          <p:cNvPr id="12" name="ZoneTexte 11">
            <a:extLst>
              <a:ext uri="{FF2B5EF4-FFF2-40B4-BE49-F238E27FC236}">
                <a16:creationId xmlns:a16="http://schemas.microsoft.com/office/drawing/2014/main" id="{D82AA066-7D4A-4DF7-B8F6-8D644673F241}"/>
              </a:ext>
            </a:extLst>
          </p:cNvPr>
          <p:cNvSpPr txBox="1"/>
          <p:nvPr/>
        </p:nvSpPr>
        <p:spPr>
          <a:xfrm>
            <a:off x="6982662" y="3321171"/>
            <a:ext cx="2801698" cy="261610"/>
          </a:xfrm>
          <a:prstGeom prst="rect">
            <a:avLst/>
          </a:prstGeom>
          <a:solidFill>
            <a:schemeClr val="accent4">
              <a:lumMod val="20000"/>
              <a:lumOff val="80000"/>
            </a:schemeClr>
          </a:solidFill>
        </p:spPr>
        <p:txBody>
          <a:bodyPr wrap="square" rtlCol="0">
            <a:spAutoFit/>
          </a:bodyPr>
          <a:lstStyle/>
          <a:p>
            <a:r>
              <a:rPr lang="fr-FR" sz="1100" dirty="0"/>
              <a:t>Vu avec les chefs de service concernés</a:t>
            </a:r>
          </a:p>
        </p:txBody>
      </p:sp>
      <p:sp>
        <p:nvSpPr>
          <p:cNvPr id="13" name="ZoneTexte 12">
            <a:extLst>
              <a:ext uri="{FF2B5EF4-FFF2-40B4-BE49-F238E27FC236}">
                <a16:creationId xmlns:a16="http://schemas.microsoft.com/office/drawing/2014/main" id="{E146F50A-E086-4532-B01F-24C089A2A33F}"/>
              </a:ext>
            </a:extLst>
          </p:cNvPr>
          <p:cNvSpPr txBox="1"/>
          <p:nvPr/>
        </p:nvSpPr>
        <p:spPr>
          <a:xfrm>
            <a:off x="6910653" y="3761692"/>
            <a:ext cx="2220150" cy="261610"/>
          </a:xfrm>
          <a:prstGeom prst="rect">
            <a:avLst/>
          </a:prstGeom>
          <a:solidFill>
            <a:schemeClr val="accent4">
              <a:lumMod val="20000"/>
              <a:lumOff val="80000"/>
            </a:schemeClr>
          </a:solidFill>
        </p:spPr>
        <p:txBody>
          <a:bodyPr wrap="square" rtlCol="0">
            <a:spAutoFit/>
          </a:bodyPr>
          <a:lstStyle/>
          <a:p>
            <a:r>
              <a:rPr lang="fr-FR" sz="1100" dirty="0"/>
              <a:t>Vu avec Arnaud LUCOTTE</a:t>
            </a:r>
          </a:p>
        </p:txBody>
      </p:sp>
      <p:sp>
        <p:nvSpPr>
          <p:cNvPr id="14" name="ZoneTexte 13">
            <a:extLst>
              <a:ext uri="{FF2B5EF4-FFF2-40B4-BE49-F238E27FC236}">
                <a16:creationId xmlns:a16="http://schemas.microsoft.com/office/drawing/2014/main" id="{D74EDBE9-224A-4C11-8CE6-5C3106AD22D7}"/>
              </a:ext>
            </a:extLst>
          </p:cNvPr>
          <p:cNvSpPr txBox="1"/>
          <p:nvPr/>
        </p:nvSpPr>
        <p:spPr>
          <a:xfrm>
            <a:off x="6604566" y="4322847"/>
            <a:ext cx="3173837" cy="430887"/>
          </a:xfrm>
          <a:prstGeom prst="rect">
            <a:avLst/>
          </a:prstGeom>
          <a:solidFill>
            <a:schemeClr val="accent4">
              <a:lumMod val="20000"/>
              <a:lumOff val="80000"/>
            </a:schemeClr>
          </a:solidFill>
        </p:spPr>
        <p:txBody>
          <a:bodyPr wrap="square" rtlCol="0">
            <a:spAutoFit/>
          </a:bodyPr>
          <a:lstStyle/>
          <a:p>
            <a:r>
              <a:rPr lang="fr-FR" sz="1100" dirty="0"/>
              <a:t>Proposition faite au SCK qui a refusé</a:t>
            </a:r>
          </a:p>
          <a:p>
            <a:r>
              <a:rPr lang="fr-FR" sz="1100" dirty="0"/>
              <a:t>(Echéancier 40/20/20/20 au lieu de 50/30/20)</a:t>
            </a:r>
          </a:p>
        </p:txBody>
      </p:sp>
      <p:sp>
        <p:nvSpPr>
          <p:cNvPr id="15" name="ZoneTexte 14">
            <a:extLst>
              <a:ext uri="{FF2B5EF4-FFF2-40B4-BE49-F238E27FC236}">
                <a16:creationId xmlns:a16="http://schemas.microsoft.com/office/drawing/2014/main" id="{65522B0C-E9BD-42A0-8C3C-FD13A698D721}"/>
              </a:ext>
            </a:extLst>
          </p:cNvPr>
          <p:cNvSpPr txBox="1"/>
          <p:nvPr/>
        </p:nvSpPr>
        <p:spPr>
          <a:xfrm>
            <a:off x="6538514" y="4885463"/>
            <a:ext cx="3173837" cy="430887"/>
          </a:xfrm>
          <a:prstGeom prst="rect">
            <a:avLst/>
          </a:prstGeom>
          <a:solidFill>
            <a:schemeClr val="accent4">
              <a:lumMod val="20000"/>
              <a:lumOff val="80000"/>
            </a:schemeClr>
          </a:solidFill>
        </p:spPr>
        <p:txBody>
          <a:bodyPr wrap="square" rtlCol="0">
            <a:spAutoFit/>
          </a:bodyPr>
          <a:lstStyle/>
          <a:p>
            <a:r>
              <a:rPr lang="fr-FR" sz="1100" dirty="0"/>
              <a:t>Noureddine EL KAMCHI responsable de tâche en remplacement de Walid KAABI</a:t>
            </a:r>
          </a:p>
        </p:txBody>
      </p:sp>
    </p:spTree>
    <p:extLst>
      <p:ext uri="{BB962C8B-B14F-4D97-AF65-F5344CB8AC3E}">
        <p14:creationId xmlns:p14="http://schemas.microsoft.com/office/powerpoint/2010/main" val="395686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883" y="149425"/>
            <a:ext cx="9433048" cy="432048"/>
          </a:xfrm>
        </p:spPr>
        <p:txBody>
          <a:bodyPr/>
          <a:lstStyle/>
          <a:p>
            <a:pPr algn="ctr"/>
            <a:r>
              <a:rPr lang="fr-FR" dirty="0"/>
              <a:t>MYRRHA  PROGRAM</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2</a:t>
            </a:fld>
            <a:endParaRPr lang="fr-FR" dirty="0"/>
          </a:p>
        </p:txBody>
      </p:sp>
      <p:sp>
        <p:nvSpPr>
          <p:cNvPr id="3" name="ZoneTexte 2">
            <a:extLst>
              <a:ext uri="{FF2B5EF4-FFF2-40B4-BE49-F238E27FC236}">
                <a16:creationId xmlns:a16="http://schemas.microsoft.com/office/drawing/2014/main" id="{5B41C0D5-E733-4F68-9FEA-A663B96FCE28}"/>
              </a:ext>
            </a:extLst>
          </p:cNvPr>
          <p:cNvSpPr txBox="1"/>
          <p:nvPr/>
        </p:nvSpPr>
        <p:spPr>
          <a:xfrm>
            <a:off x="57795" y="853639"/>
            <a:ext cx="5904655" cy="1384995"/>
          </a:xfrm>
          <a:prstGeom prst="rect">
            <a:avLst/>
          </a:prstGeom>
          <a:solidFill>
            <a:schemeClr val="accent6">
              <a:lumMod val="20000"/>
              <a:lumOff val="80000"/>
            </a:schemeClr>
          </a:solidFill>
        </p:spPr>
        <p:txBody>
          <a:bodyPr wrap="square" rtlCol="0">
            <a:spAutoFit/>
          </a:bodyPr>
          <a:lstStyle/>
          <a:p>
            <a:pPr algn="ctr"/>
            <a:r>
              <a:rPr lang="en-US" sz="1200" b="1" dirty="0"/>
              <a:t>The world's 1</a:t>
            </a:r>
            <a:r>
              <a:rPr lang="en-US" sz="1200" b="1" baseline="30000" dirty="0"/>
              <a:t>st</a:t>
            </a:r>
            <a:r>
              <a:rPr lang="en-US" sz="1200" b="1" dirty="0"/>
              <a:t> large scale Accelerator Driven System</a:t>
            </a:r>
          </a:p>
          <a:p>
            <a:pPr algn="just"/>
            <a:r>
              <a:rPr lang="en-US" sz="1200" dirty="0"/>
              <a:t>MYRRHA (</a:t>
            </a:r>
            <a:r>
              <a:rPr lang="en-US" sz="1200" b="1" dirty="0"/>
              <a:t>M</a:t>
            </a:r>
            <a:r>
              <a:rPr lang="en-US" sz="1200" dirty="0"/>
              <a:t>ulti-purpose </a:t>
            </a:r>
            <a:r>
              <a:rPr lang="en-US" sz="1200" dirty="0" err="1"/>
              <a:t>h</a:t>
            </a:r>
            <a:r>
              <a:rPr lang="en-US" sz="1200" b="1" dirty="0" err="1"/>
              <a:t>Y</a:t>
            </a:r>
            <a:r>
              <a:rPr lang="en-US" sz="1200" dirty="0" err="1"/>
              <a:t>brid</a:t>
            </a:r>
            <a:r>
              <a:rPr lang="en-US" sz="1200" dirty="0"/>
              <a:t> </a:t>
            </a:r>
            <a:r>
              <a:rPr lang="en-US" sz="1200" b="1" dirty="0"/>
              <a:t>R</a:t>
            </a:r>
            <a:r>
              <a:rPr lang="en-US" sz="1200" dirty="0"/>
              <a:t>esearch </a:t>
            </a:r>
            <a:r>
              <a:rPr lang="en-US" sz="1200" b="1" dirty="0"/>
              <a:t>R</a:t>
            </a:r>
            <a:r>
              <a:rPr lang="en-US" sz="1200" dirty="0"/>
              <a:t>eactor for </a:t>
            </a:r>
            <a:r>
              <a:rPr lang="en-US" sz="1200" b="1" dirty="0"/>
              <a:t>H</a:t>
            </a:r>
            <a:r>
              <a:rPr lang="en-US" sz="1200" dirty="0"/>
              <a:t>igh-tech </a:t>
            </a:r>
            <a:r>
              <a:rPr lang="en-US" sz="1200" b="1" dirty="0"/>
              <a:t>A</a:t>
            </a:r>
            <a:r>
              <a:rPr lang="en-US" sz="1200" dirty="0"/>
              <a:t>pplications) is the world’s first large scale Accelerator Driven System (ADS) that consists of a subcritical nuclear reactor driven by a high power linear accelerator. With the subcritical concentration of fission material, the nuclear reaction is sustained by the particle accelerator only. Turning off the proton beam results in an immediate and safe halt of the nuclear reactions.</a:t>
            </a:r>
          </a:p>
        </p:txBody>
      </p:sp>
      <p:sp>
        <p:nvSpPr>
          <p:cNvPr id="4" name="ZoneTexte 3">
            <a:extLst>
              <a:ext uri="{FF2B5EF4-FFF2-40B4-BE49-F238E27FC236}">
                <a16:creationId xmlns:a16="http://schemas.microsoft.com/office/drawing/2014/main" id="{AB8988CB-D672-4F9A-B0C8-3FA0B12E32CF}"/>
              </a:ext>
            </a:extLst>
          </p:cNvPr>
          <p:cNvSpPr txBox="1"/>
          <p:nvPr/>
        </p:nvSpPr>
        <p:spPr>
          <a:xfrm>
            <a:off x="165981" y="4020432"/>
            <a:ext cx="2935419" cy="830997"/>
          </a:xfrm>
          <a:prstGeom prst="rect">
            <a:avLst/>
          </a:prstGeom>
          <a:solidFill>
            <a:schemeClr val="accent4">
              <a:lumMod val="40000"/>
              <a:lumOff val="60000"/>
            </a:schemeClr>
          </a:solidFill>
        </p:spPr>
        <p:txBody>
          <a:bodyPr wrap="none" rtlCol="0">
            <a:spAutoFit/>
          </a:bodyPr>
          <a:lstStyle/>
          <a:p>
            <a:r>
              <a:rPr lang="en-GB" sz="1200" dirty="0"/>
              <a:t>Construction in 3 phases:</a:t>
            </a:r>
          </a:p>
          <a:p>
            <a:pPr marL="342900" indent="-342900">
              <a:buFont typeface="Wingdings" panose="05000000000000000000" pitchFamily="2" charset="2"/>
              <a:buChar char="Ø"/>
            </a:pPr>
            <a:r>
              <a:rPr lang="en-GB" sz="1200" dirty="0"/>
              <a:t>First linac section up to 100MeV</a:t>
            </a:r>
          </a:p>
          <a:p>
            <a:pPr marL="342900" indent="-342900">
              <a:buFont typeface="Wingdings" panose="05000000000000000000" pitchFamily="2" charset="2"/>
              <a:buChar char="Ø"/>
            </a:pPr>
            <a:r>
              <a:rPr lang="en-GB" sz="1200" dirty="0"/>
              <a:t>Second linac section up to 600MeV</a:t>
            </a:r>
          </a:p>
          <a:p>
            <a:pPr marL="342900" indent="-342900">
              <a:buFont typeface="Wingdings" panose="05000000000000000000" pitchFamily="2" charset="2"/>
              <a:buChar char="Ø"/>
            </a:pPr>
            <a:r>
              <a:rPr lang="en-GB" sz="1200" dirty="0"/>
              <a:t>Construction of the reactor</a:t>
            </a:r>
          </a:p>
        </p:txBody>
      </p:sp>
      <p:sp>
        <p:nvSpPr>
          <p:cNvPr id="5" name="ZoneTexte 4">
            <a:extLst>
              <a:ext uri="{FF2B5EF4-FFF2-40B4-BE49-F238E27FC236}">
                <a16:creationId xmlns:a16="http://schemas.microsoft.com/office/drawing/2014/main" id="{9ECE0172-3428-4595-AD1C-F803C2CD36C9}"/>
              </a:ext>
            </a:extLst>
          </p:cNvPr>
          <p:cNvSpPr txBox="1"/>
          <p:nvPr/>
        </p:nvSpPr>
        <p:spPr>
          <a:xfrm>
            <a:off x="165981" y="4973258"/>
            <a:ext cx="3096343" cy="646331"/>
          </a:xfrm>
          <a:prstGeom prst="rect">
            <a:avLst/>
          </a:prstGeom>
          <a:solidFill>
            <a:schemeClr val="accent1">
              <a:lumMod val="40000"/>
              <a:lumOff val="60000"/>
            </a:schemeClr>
          </a:solidFill>
        </p:spPr>
        <p:txBody>
          <a:bodyPr wrap="square" rtlCol="0">
            <a:spAutoFit/>
          </a:bodyPr>
          <a:lstStyle/>
          <a:p>
            <a:r>
              <a:rPr lang="en-GB" sz="1200" dirty="0"/>
              <a:t>Funding by Belgian Federal Government:</a:t>
            </a:r>
          </a:p>
          <a:p>
            <a:pPr marL="171450" indent="-171450">
              <a:buFont typeface="Wingdings" panose="05000000000000000000" pitchFamily="2" charset="2"/>
              <a:buChar char="Ø"/>
            </a:pPr>
            <a:r>
              <a:rPr lang="en-GB" sz="1200" dirty="0"/>
              <a:t>1,6Bn€ total budget</a:t>
            </a:r>
          </a:p>
          <a:p>
            <a:pPr marL="171450" indent="-171450">
              <a:buFont typeface="Wingdings" panose="05000000000000000000" pitchFamily="2" charset="2"/>
              <a:buChar char="Ø"/>
            </a:pPr>
            <a:r>
              <a:rPr lang="en-GB" sz="1200" dirty="0"/>
              <a:t>558M€ for 1</a:t>
            </a:r>
            <a:r>
              <a:rPr lang="en-GB" sz="1200" baseline="30000" dirty="0"/>
              <a:t>st</a:t>
            </a:r>
            <a:r>
              <a:rPr lang="en-GB" sz="1200" dirty="0"/>
              <a:t> phase</a:t>
            </a:r>
          </a:p>
        </p:txBody>
      </p:sp>
      <p:pic>
        <p:nvPicPr>
          <p:cNvPr id="6" name="Image 5">
            <a:extLst>
              <a:ext uri="{FF2B5EF4-FFF2-40B4-BE49-F238E27FC236}">
                <a16:creationId xmlns:a16="http://schemas.microsoft.com/office/drawing/2014/main" id="{59CB916F-CD49-421B-B336-01A7F7A148A2}"/>
              </a:ext>
            </a:extLst>
          </p:cNvPr>
          <p:cNvPicPr>
            <a:picLocks noChangeAspect="1"/>
          </p:cNvPicPr>
          <p:nvPr/>
        </p:nvPicPr>
        <p:blipFill>
          <a:blip r:embed="rId2"/>
          <a:stretch>
            <a:fillRect/>
          </a:stretch>
        </p:blipFill>
        <p:spPr>
          <a:xfrm>
            <a:off x="5962450" y="3226562"/>
            <a:ext cx="4689987" cy="2418735"/>
          </a:xfrm>
          <a:prstGeom prst="rect">
            <a:avLst/>
          </a:prstGeom>
        </p:spPr>
      </p:pic>
      <p:pic>
        <p:nvPicPr>
          <p:cNvPr id="10" name="Image 9">
            <a:extLst>
              <a:ext uri="{FF2B5EF4-FFF2-40B4-BE49-F238E27FC236}">
                <a16:creationId xmlns:a16="http://schemas.microsoft.com/office/drawing/2014/main" id="{767D7D99-52E8-4DB6-AA72-ABCB4BE8E322}"/>
              </a:ext>
            </a:extLst>
          </p:cNvPr>
          <p:cNvPicPr>
            <a:picLocks noChangeAspect="1"/>
          </p:cNvPicPr>
          <p:nvPr/>
        </p:nvPicPr>
        <p:blipFill>
          <a:blip r:embed="rId3"/>
          <a:stretch>
            <a:fillRect/>
          </a:stretch>
        </p:blipFill>
        <p:spPr>
          <a:xfrm>
            <a:off x="6192070" y="1264390"/>
            <a:ext cx="4064324" cy="1892654"/>
          </a:xfrm>
          <a:prstGeom prst="rect">
            <a:avLst/>
          </a:prstGeom>
        </p:spPr>
      </p:pic>
      <p:sp>
        <p:nvSpPr>
          <p:cNvPr id="11" name="ZoneTexte 10">
            <a:extLst>
              <a:ext uri="{FF2B5EF4-FFF2-40B4-BE49-F238E27FC236}">
                <a16:creationId xmlns:a16="http://schemas.microsoft.com/office/drawing/2014/main" id="{F922391E-E1EC-41FE-827C-17448C567FDE}"/>
              </a:ext>
            </a:extLst>
          </p:cNvPr>
          <p:cNvSpPr txBox="1"/>
          <p:nvPr/>
        </p:nvSpPr>
        <p:spPr>
          <a:xfrm>
            <a:off x="78970" y="2365606"/>
            <a:ext cx="5093860" cy="1384995"/>
          </a:xfrm>
          <a:prstGeom prst="rect">
            <a:avLst/>
          </a:prstGeom>
          <a:solidFill>
            <a:schemeClr val="accent2">
              <a:lumMod val="40000"/>
              <a:lumOff val="60000"/>
            </a:schemeClr>
          </a:solidFill>
        </p:spPr>
        <p:txBody>
          <a:bodyPr wrap="square" rtlCol="0">
            <a:spAutoFit/>
          </a:bodyPr>
          <a:lstStyle/>
          <a:p>
            <a:r>
              <a:rPr lang="en-GB" sz="1200" dirty="0"/>
              <a:t>Main objectives:</a:t>
            </a:r>
          </a:p>
          <a:p>
            <a:pPr marL="171450" indent="-171450">
              <a:buFont typeface="Wingdings" panose="05000000000000000000" pitchFamily="2" charset="2"/>
              <a:buChar char="Ø"/>
            </a:pPr>
            <a:r>
              <a:rPr lang="en-GB" sz="1200" dirty="0"/>
              <a:t>Construction of a 600MeV/5mA proton linac</a:t>
            </a:r>
          </a:p>
          <a:p>
            <a:pPr marL="171450" indent="-171450">
              <a:buFont typeface="Wingdings" panose="05000000000000000000" pitchFamily="2" charset="2"/>
              <a:buChar char="Ø"/>
            </a:pPr>
            <a:r>
              <a:rPr lang="en-GB" sz="1200" dirty="0"/>
              <a:t>Injection of the proton beam in a subcritical nuclear reactor (100MW</a:t>
            </a:r>
            <a:r>
              <a:rPr lang="en-GB" sz="1200" baseline="-25000" dirty="0"/>
              <a:t>th</a:t>
            </a:r>
            <a:r>
              <a:rPr lang="en-GB" sz="1200" dirty="0"/>
              <a:t>), fed by a neutrons spallation source </a:t>
            </a:r>
          </a:p>
          <a:p>
            <a:pPr marL="171450" indent="-171450">
              <a:buFont typeface="Wingdings" panose="05000000000000000000" pitchFamily="2" charset="2"/>
              <a:buChar char="Ø"/>
            </a:pPr>
            <a:r>
              <a:rPr lang="en-GB" sz="1200" dirty="0"/>
              <a:t>Transmutation study of long life and high activity nuclear waste</a:t>
            </a:r>
          </a:p>
          <a:p>
            <a:pPr marL="171450" indent="-171450">
              <a:buFont typeface="Wingdings" panose="05000000000000000000" pitchFamily="2" charset="2"/>
              <a:buChar char="Ø"/>
            </a:pPr>
            <a:r>
              <a:rPr lang="en-GB" sz="1200" dirty="0"/>
              <a:t>Proton Target Facility for R&amp;D</a:t>
            </a:r>
          </a:p>
          <a:p>
            <a:pPr marL="171450" indent="-171450">
              <a:buFont typeface="Wingdings" panose="05000000000000000000" pitchFamily="2" charset="2"/>
              <a:buChar char="Ø"/>
            </a:pPr>
            <a:r>
              <a:rPr lang="en-GB" sz="1200" dirty="0"/>
              <a:t>Fusion Target Station for test of materials for fusion reactors</a:t>
            </a:r>
          </a:p>
        </p:txBody>
      </p:sp>
    </p:spTree>
    <p:extLst>
      <p:ext uri="{BB962C8B-B14F-4D97-AF65-F5344CB8AC3E}">
        <p14:creationId xmlns:p14="http://schemas.microsoft.com/office/powerpoint/2010/main" val="161566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883" y="149425"/>
            <a:ext cx="9433048" cy="432048"/>
          </a:xfrm>
        </p:spPr>
        <p:txBody>
          <a:bodyPr/>
          <a:lstStyle/>
          <a:p>
            <a:pPr algn="ctr"/>
            <a:r>
              <a:rPr lang="fr-FR" dirty="0"/>
              <a:t>MYRRHA</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20</a:t>
            </a:fld>
            <a:endParaRPr lang="fr-FR" dirty="0"/>
          </a:p>
        </p:txBody>
      </p:sp>
      <p:pic>
        <p:nvPicPr>
          <p:cNvPr id="6" name="Image 5" descr="MYRRHA_5.jpg">
            <a:extLst>
              <a:ext uri="{FF2B5EF4-FFF2-40B4-BE49-F238E27FC236}">
                <a16:creationId xmlns:a16="http://schemas.microsoft.com/office/drawing/2014/main" id="{B60C5A53-087C-43C2-95FD-4B66086E84C7}"/>
              </a:ext>
            </a:extLst>
          </p:cNvPr>
          <p:cNvPicPr>
            <a:picLocks noChangeAspect="1"/>
          </p:cNvPicPr>
          <p:nvPr/>
        </p:nvPicPr>
        <p:blipFill>
          <a:blip r:embed="rId2" cstate="print">
            <a:extLst>
              <a:ext uri="{28A0092B-C50C-407E-A947-70E740481C1C}">
                <a14:useLocalDpi xmlns:a14="http://schemas.microsoft.com/office/drawing/2010/main" val="0"/>
              </a:ext>
            </a:extLst>
          </a:blip>
          <a:srcRect b="2877"/>
          <a:stretch>
            <a:fillRect/>
          </a:stretch>
        </p:blipFill>
        <p:spPr>
          <a:xfrm>
            <a:off x="430211" y="869504"/>
            <a:ext cx="9912352" cy="4392488"/>
          </a:xfrm>
          <a:prstGeom prst="rect">
            <a:avLst/>
          </a:prstGeom>
        </p:spPr>
      </p:pic>
      <p:sp>
        <p:nvSpPr>
          <p:cNvPr id="3" name="ZoneTexte 2">
            <a:extLst>
              <a:ext uri="{FF2B5EF4-FFF2-40B4-BE49-F238E27FC236}">
                <a16:creationId xmlns:a16="http://schemas.microsoft.com/office/drawing/2014/main" id="{B63946C2-3457-4028-89AA-30CB369296D5}"/>
              </a:ext>
            </a:extLst>
          </p:cNvPr>
          <p:cNvSpPr txBox="1"/>
          <p:nvPr/>
        </p:nvSpPr>
        <p:spPr>
          <a:xfrm>
            <a:off x="5566407" y="3947969"/>
            <a:ext cx="4320480" cy="1077218"/>
          </a:xfrm>
          <a:prstGeom prst="rect">
            <a:avLst/>
          </a:prstGeom>
          <a:noFill/>
        </p:spPr>
        <p:txBody>
          <a:bodyPr wrap="square" rtlCol="0">
            <a:spAutoFit/>
          </a:bodyPr>
          <a:lstStyle/>
          <a:p>
            <a:pPr algn="ctr"/>
            <a:r>
              <a:rPr lang="en-GB" sz="3200" b="1" cap="all" dirty="0">
                <a:solidFill>
                  <a:schemeClr val="bg1"/>
                </a:solidFill>
              </a:rPr>
              <a:t>Thank you for </a:t>
            </a:r>
          </a:p>
          <a:p>
            <a:pPr algn="ctr"/>
            <a:r>
              <a:rPr lang="en-GB" sz="3200" b="1" cap="all" dirty="0">
                <a:solidFill>
                  <a:schemeClr val="bg1"/>
                </a:solidFill>
              </a:rPr>
              <a:t>your attention</a:t>
            </a:r>
          </a:p>
        </p:txBody>
      </p:sp>
      <p:pic>
        <p:nvPicPr>
          <p:cNvPr id="10" name="Picture 2" descr="Afficher l'image d'origine">
            <a:extLst>
              <a:ext uri="{FF2B5EF4-FFF2-40B4-BE49-F238E27FC236}">
                <a16:creationId xmlns:a16="http://schemas.microsoft.com/office/drawing/2014/main" id="{3A0FED0E-5DA2-4939-BCF6-6FE69EBFD0F9}"/>
              </a:ext>
            </a:extLst>
          </p:cNvPr>
          <p:cNvPicPr>
            <a:picLocks noChangeAspect="1" noChangeArrowheads="1"/>
          </p:cNvPicPr>
          <p:nvPr/>
        </p:nvPicPr>
        <p:blipFill>
          <a:blip r:embed="rId3" cstate="print"/>
          <a:srcRect/>
          <a:stretch>
            <a:fillRect/>
          </a:stretch>
        </p:blipFill>
        <p:spPr bwMode="auto">
          <a:xfrm>
            <a:off x="9058795" y="1034301"/>
            <a:ext cx="1124223" cy="726095"/>
          </a:xfrm>
          <a:prstGeom prst="rect">
            <a:avLst/>
          </a:prstGeom>
          <a:solidFill>
            <a:schemeClr val="bg1"/>
          </a:solidFill>
        </p:spPr>
      </p:pic>
      <p:pic>
        <p:nvPicPr>
          <p:cNvPr id="5" name="Image 4">
            <a:extLst>
              <a:ext uri="{FF2B5EF4-FFF2-40B4-BE49-F238E27FC236}">
                <a16:creationId xmlns:a16="http://schemas.microsoft.com/office/drawing/2014/main" id="{E275FEB9-ADDE-4E3B-9676-B982C43E55F7}"/>
              </a:ext>
            </a:extLst>
          </p:cNvPr>
          <p:cNvPicPr>
            <a:picLocks noChangeAspect="1"/>
          </p:cNvPicPr>
          <p:nvPr/>
        </p:nvPicPr>
        <p:blipFill>
          <a:blip r:embed="rId4"/>
          <a:stretch>
            <a:fillRect/>
          </a:stretch>
        </p:blipFill>
        <p:spPr>
          <a:xfrm>
            <a:off x="4420947" y="4006012"/>
            <a:ext cx="1143000" cy="1019175"/>
          </a:xfrm>
          <a:prstGeom prst="rect">
            <a:avLst/>
          </a:prstGeom>
        </p:spPr>
      </p:pic>
    </p:spTree>
    <p:extLst>
      <p:ext uri="{BB962C8B-B14F-4D97-AF65-F5344CB8AC3E}">
        <p14:creationId xmlns:p14="http://schemas.microsoft.com/office/powerpoint/2010/main" val="79300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883" y="149425"/>
            <a:ext cx="9433048" cy="432048"/>
          </a:xfrm>
        </p:spPr>
        <p:txBody>
          <a:bodyPr/>
          <a:lstStyle/>
          <a:p>
            <a:pPr algn="ctr"/>
            <a:r>
              <a:rPr lang="fr-FR" dirty="0"/>
              <a:t>MINERVA</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3</a:t>
            </a:fld>
            <a:endParaRPr lang="fr-FR" dirty="0"/>
          </a:p>
        </p:txBody>
      </p:sp>
      <p:sp>
        <p:nvSpPr>
          <p:cNvPr id="3" name="ZoneTexte 2">
            <a:extLst>
              <a:ext uri="{FF2B5EF4-FFF2-40B4-BE49-F238E27FC236}">
                <a16:creationId xmlns:a16="http://schemas.microsoft.com/office/drawing/2014/main" id="{02F9FFFA-CEB3-4529-9473-FBA45502E23C}"/>
              </a:ext>
            </a:extLst>
          </p:cNvPr>
          <p:cNvSpPr txBox="1"/>
          <p:nvPr/>
        </p:nvSpPr>
        <p:spPr>
          <a:xfrm>
            <a:off x="133043" y="3821832"/>
            <a:ext cx="10448889" cy="1815882"/>
          </a:xfrm>
          <a:prstGeom prst="rect">
            <a:avLst/>
          </a:prstGeom>
          <a:solidFill>
            <a:schemeClr val="accent6">
              <a:lumMod val="20000"/>
              <a:lumOff val="80000"/>
            </a:schemeClr>
          </a:solidFill>
        </p:spPr>
        <p:txBody>
          <a:bodyPr wrap="square" rtlCol="0">
            <a:spAutoFit/>
          </a:bodyPr>
          <a:lstStyle/>
          <a:p>
            <a:pPr algn="ctr"/>
            <a:r>
              <a:rPr lang="en-GB" sz="1600" b="1" dirty="0"/>
              <a:t>First phase of Myrrha program</a:t>
            </a:r>
          </a:p>
          <a:p>
            <a:pPr marL="285750" indent="-285750">
              <a:buFont typeface="Wingdings" panose="05000000000000000000" pitchFamily="2" charset="2"/>
              <a:buChar char="Ø"/>
            </a:pPr>
            <a:r>
              <a:rPr lang="en-GB" sz="1600" dirty="0"/>
              <a:t>Construction of the 100MeV Linac (spoke section)</a:t>
            </a:r>
          </a:p>
          <a:p>
            <a:pPr marL="285750" indent="-285750">
              <a:buFont typeface="Wingdings" panose="05000000000000000000" pitchFamily="2" charset="2"/>
              <a:buChar char="Ø"/>
            </a:pPr>
            <a:r>
              <a:rPr lang="en-GB" sz="1600" dirty="0"/>
              <a:t>Construction of the Proton Target Facility</a:t>
            </a:r>
          </a:p>
          <a:p>
            <a:pPr marL="285750" indent="-285750">
              <a:buFont typeface="Wingdings" panose="05000000000000000000" pitchFamily="2" charset="2"/>
              <a:buChar char="Ø"/>
            </a:pPr>
            <a:r>
              <a:rPr lang="en-GB" sz="1600" dirty="0"/>
              <a:t>Construction of the Fusion Target Station</a:t>
            </a:r>
          </a:p>
          <a:p>
            <a:pPr marL="285750" indent="-285750">
              <a:buFont typeface="Wingdings" panose="05000000000000000000" pitchFamily="2" charset="2"/>
              <a:buChar char="Ø"/>
            </a:pPr>
            <a:r>
              <a:rPr lang="en-GB" sz="1600" dirty="0"/>
              <a:t>Only one injection line</a:t>
            </a:r>
          </a:p>
          <a:p>
            <a:pPr marL="285750" indent="-285750">
              <a:buFont typeface="Wingdings" panose="05000000000000000000" pitchFamily="2" charset="2"/>
              <a:buChar char="Ø"/>
            </a:pPr>
            <a:r>
              <a:rPr lang="en-GB" sz="1600" dirty="0"/>
              <a:t>558M€ funding</a:t>
            </a:r>
          </a:p>
          <a:p>
            <a:pPr marL="285750" indent="-285750">
              <a:buFont typeface="Wingdings" panose="05000000000000000000" pitchFamily="2" charset="2"/>
              <a:buChar char="Ø"/>
            </a:pPr>
            <a:r>
              <a:rPr lang="en-GB" sz="1600" dirty="0"/>
              <a:t>Creation of a private dedicated structure for the construction at MOL: ADB </a:t>
            </a:r>
          </a:p>
        </p:txBody>
      </p:sp>
      <p:pic>
        <p:nvPicPr>
          <p:cNvPr id="4" name="Image 3">
            <a:extLst>
              <a:ext uri="{FF2B5EF4-FFF2-40B4-BE49-F238E27FC236}">
                <a16:creationId xmlns:a16="http://schemas.microsoft.com/office/drawing/2014/main" id="{24610196-02FF-4E5D-8B7B-05C1084B1E1F}"/>
              </a:ext>
            </a:extLst>
          </p:cNvPr>
          <p:cNvPicPr>
            <a:picLocks noChangeAspect="1"/>
          </p:cNvPicPr>
          <p:nvPr/>
        </p:nvPicPr>
        <p:blipFill>
          <a:blip r:embed="rId2"/>
          <a:stretch>
            <a:fillRect/>
          </a:stretch>
        </p:blipFill>
        <p:spPr>
          <a:xfrm>
            <a:off x="2124050" y="653480"/>
            <a:ext cx="6466873" cy="3246066"/>
          </a:xfrm>
          <a:prstGeom prst="rect">
            <a:avLst/>
          </a:prstGeom>
        </p:spPr>
      </p:pic>
    </p:spTree>
    <p:extLst>
      <p:ext uri="{BB962C8B-B14F-4D97-AF65-F5344CB8AC3E}">
        <p14:creationId xmlns:p14="http://schemas.microsoft.com/office/powerpoint/2010/main" val="77698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883" y="149425"/>
            <a:ext cx="9505056" cy="432048"/>
          </a:xfrm>
        </p:spPr>
        <p:txBody>
          <a:bodyPr/>
          <a:lstStyle/>
          <a:p>
            <a:pPr algn="ctr"/>
            <a:r>
              <a:rPr lang="fr-FR" dirty="0"/>
              <a:t>PROJECT  AGREEMENTS  BETWEEN  SCK-CEN  &amp;  CNRS/IN2P3  FOR  MINERVA</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4</a:t>
            </a:fld>
            <a:endParaRPr lang="fr-FR" dirty="0"/>
          </a:p>
        </p:txBody>
      </p:sp>
      <p:pic>
        <p:nvPicPr>
          <p:cNvPr id="3" name="Image 2">
            <a:extLst>
              <a:ext uri="{FF2B5EF4-FFF2-40B4-BE49-F238E27FC236}">
                <a16:creationId xmlns:a16="http://schemas.microsoft.com/office/drawing/2014/main" id="{CAEE630B-F164-434A-A62E-680F30CDF8AC}"/>
              </a:ext>
            </a:extLst>
          </p:cNvPr>
          <p:cNvPicPr>
            <a:picLocks noChangeAspect="1"/>
          </p:cNvPicPr>
          <p:nvPr/>
        </p:nvPicPr>
        <p:blipFill>
          <a:blip r:embed="rId2"/>
          <a:stretch>
            <a:fillRect/>
          </a:stretch>
        </p:blipFill>
        <p:spPr>
          <a:xfrm>
            <a:off x="849883" y="718243"/>
            <a:ext cx="8712968" cy="4859806"/>
          </a:xfrm>
          <a:prstGeom prst="rect">
            <a:avLst/>
          </a:prstGeom>
        </p:spPr>
      </p:pic>
    </p:spTree>
    <p:extLst>
      <p:ext uri="{BB962C8B-B14F-4D97-AF65-F5344CB8AC3E}">
        <p14:creationId xmlns:p14="http://schemas.microsoft.com/office/powerpoint/2010/main" val="287608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241B60-EF23-49BF-B03E-E23E49204455}"/>
              </a:ext>
            </a:extLst>
          </p:cNvPr>
          <p:cNvSpPr>
            <a:spLocks noGrp="1"/>
          </p:cNvSpPr>
          <p:nvPr>
            <p:ph type="title"/>
          </p:nvPr>
        </p:nvSpPr>
        <p:spPr>
          <a:xfrm>
            <a:off x="3082131" y="149424"/>
            <a:ext cx="4608511" cy="432048"/>
          </a:xfrm>
        </p:spPr>
        <p:txBody>
          <a:bodyPr>
            <a:normAutofit fontScale="90000"/>
          </a:bodyPr>
          <a:lstStyle/>
          <a:p>
            <a:r>
              <a:rPr lang="en-GB" dirty="0">
                <a:solidFill>
                  <a:schemeClr val="tx1"/>
                </a:solidFill>
              </a:rPr>
              <a:t>FROM  NR2/NR2 FOLLOW-UP  TO  NR6</a:t>
            </a:r>
          </a:p>
        </p:txBody>
      </p:sp>
      <p:sp>
        <p:nvSpPr>
          <p:cNvPr id="7" name="Espace réservé de la date 6">
            <a:extLst>
              <a:ext uri="{FF2B5EF4-FFF2-40B4-BE49-F238E27FC236}">
                <a16:creationId xmlns:a16="http://schemas.microsoft.com/office/drawing/2014/main" id="{72AD2729-F2CF-45B3-A174-BC28942D3E2A}"/>
              </a:ext>
            </a:extLst>
          </p:cNvPr>
          <p:cNvSpPr>
            <a:spLocks noGrp="1"/>
          </p:cNvSpPr>
          <p:nvPr>
            <p:ph type="dt" sz="half" idx="10"/>
          </p:nvPr>
        </p:nvSpPr>
        <p:spPr/>
        <p:txBody>
          <a:bodyPr/>
          <a:lstStyle/>
          <a:p>
            <a:r>
              <a:rPr lang="fr-FR" dirty="0"/>
              <a:t>02/02/2023</a:t>
            </a:r>
          </a:p>
        </p:txBody>
      </p:sp>
      <p:sp>
        <p:nvSpPr>
          <p:cNvPr id="8" name="Espace réservé du pied de page 7">
            <a:extLst>
              <a:ext uri="{FF2B5EF4-FFF2-40B4-BE49-F238E27FC236}">
                <a16:creationId xmlns:a16="http://schemas.microsoft.com/office/drawing/2014/main" id="{E765C02D-8C92-45D8-9FD7-B899F6877C47}"/>
              </a:ext>
            </a:extLst>
          </p:cNvPr>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a:extLst>
              <a:ext uri="{FF2B5EF4-FFF2-40B4-BE49-F238E27FC236}">
                <a16:creationId xmlns:a16="http://schemas.microsoft.com/office/drawing/2014/main" id="{D64C533C-C6A2-4C9B-ACF9-71E2A0E310BA}"/>
              </a:ext>
            </a:extLst>
          </p:cNvPr>
          <p:cNvSpPr>
            <a:spLocks noGrp="1"/>
          </p:cNvSpPr>
          <p:nvPr>
            <p:ph type="sldNum" sz="quarter" idx="12"/>
          </p:nvPr>
        </p:nvSpPr>
        <p:spPr/>
        <p:txBody>
          <a:bodyPr/>
          <a:lstStyle/>
          <a:p>
            <a:fld id="{77E71596-5F9D-49C5-9701-16B3CA54319D}" type="slidenum">
              <a:rPr lang="fr-FR" smtClean="0"/>
              <a:pPr/>
              <a:t>5</a:t>
            </a:fld>
            <a:endParaRPr lang="fr-FR" dirty="0"/>
          </a:p>
        </p:txBody>
      </p:sp>
      <p:sp>
        <p:nvSpPr>
          <p:cNvPr id="3" name="ZoneTexte 2">
            <a:extLst>
              <a:ext uri="{FF2B5EF4-FFF2-40B4-BE49-F238E27FC236}">
                <a16:creationId xmlns:a16="http://schemas.microsoft.com/office/drawing/2014/main" id="{0883FA70-4E37-4BFD-AD55-84862E19112E}"/>
              </a:ext>
            </a:extLst>
          </p:cNvPr>
          <p:cNvSpPr txBox="1"/>
          <p:nvPr/>
        </p:nvSpPr>
        <p:spPr>
          <a:xfrm>
            <a:off x="544599" y="880939"/>
            <a:ext cx="9505055" cy="2031325"/>
          </a:xfrm>
          <a:prstGeom prst="rect">
            <a:avLst/>
          </a:prstGeom>
          <a:solidFill>
            <a:schemeClr val="accent6">
              <a:lumMod val="20000"/>
              <a:lumOff val="80000"/>
            </a:schemeClr>
          </a:solidFill>
        </p:spPr>
        <p:txBody>
          <a:bodyPr wrap="square" rtlCol="0">
            <a:spAutoFit/>
          </a:bodyPr>
          <a:lstStyle/>
          <a:p>
            <a:pPr algn="ctr"/>
            <a:r>
              <a:rPr lang="en-GB" sz="1800" b="1" dirty="0"/>
              <a:t>Why a new involvement of IJCLab for series</a:t>
            </a:r>
          </a:p>
          <a:p>
            <a:pPr marL="342900" indent="-342900">
              <a:buFont typeface="Wingdings" panose="05000000000000000000" pitchFamily="2" charset="2"/>
              <a:buChar char="Ø"/>
            </a:pPr>
            <a:r>
              <a:rPr lang="en-GB" sz="1800" dirty="0"/>
              <a:t>A long history of collaboration between SCK and IN2P3 on ADS and Myrrha project </a:t>
            </a:r>
          </a:p>
          <a:p>
            <a:pPr marL="342900" indent="-342900">
              <a:buFont typeface="Wingdings" panose="05000000000000000000" pitchFamily="2" charset="2"/>
              <a:buChar char="Ø"/>
            </a:pPr>
            <a:r>
              <a:rPr lang="en-GB" sz="1800" dirty="0"/>
              <a:t>IN2P3 deeply involved in the design and the R&amp;D for MINERVA phase</a:t>
            </a:r>
          </a:p>
          <a:p>
            <a:pPr marL="342900" indent="-342900">
              <a:buFont typeface="Wingdings" panose="05000000000000000000" pitchFamily="2" charset="2"/>
              <a:buChar char="Ø"/>
            </a:pPr>
            <a:r>
              <a:rPr lang="en-GB" sz="1800" dirty="0"/>
              <a:t>At least 6 years of  R&amp;D dedicated more specifically to cryomodule and its components</a:t>
            </a:r>
          </a:p>
          <a:p>
            <a:pPr marL="342900" indent="-342900">
              <a:buFont typeface="Wingdings" panose="05000000000000000000" pitchFamily="2" charset="2"/>
              <a:buChar char="Ø"/>
            </a:pPr>
            <a:r>
              <a:rPr lang="en-GB" sz="1800" dirty="0"/>
              <a:t>Beginning of the prototype cryomodule test</a:t>
            </a:r>
          </a:p>
          <a:p>
            <a:pPr marL="342900" indent="-342900">
              <a:buFont typeface="Wingdings" panose="05000000000000000000" pitchFamily="2" charset="2"/>
              <a:buChar char="Ø"/>
            </a:pPr>
            <a:r>
              <a:rPr lang="en-GB" sz="1800" dirty="0"/>
              <a:t>Need of more return of experience on the cryomodule</a:t>
            </a:r>
          </a:p>
          <a:p>
            <a:pPr marL="342900" indent="-342900">
              <a:buFont typeface="Wingdings" panose="05000000000000000000" pitchFamily="2" charset="2"/>
              <a:buChar char="Ø"/>
            </a:pPr>
            <a:r>
              <a:rPr lang="en-GB" sz="1800" dirty="0"/>
              <a:t>Request from SCK (no real choice except laboratories, planning constraints)</a:t>
            </a:r>
          </a:p>
        </p:txBody>
      </p:sp>
      <p:sp>
        <p:nvSpPr>
          <p:cNvPr id="6" name="ZoneTexte 5">
            <a:extLst>
              <a:ext uri="{FF2B5EF4-FFF2-40B4-BE49-F238E27FC236}">
                <a16:creationId xmlns:a16="http://schemas.microsoft.com/office/drawing/2014/main" id="{F100FE00-A4AC-4B91-BE2B-C7A5219FD14D}"/>
              </a:ext>
            </a:extLst>
          </p:cNvPr>
          <p:cNvSpPr txBox="1"/>
          <p:nvPr/>
        </p:nvSpPr>
        <p:spPr>
          <a:xfrm>
            <a:off x="544599" y="3030565"/>
            <a:ext cx="9505054" cy="2031325"/>
          </a:xfrm>
          <a:prstGeom prst="rect">
            <a:avLst/>
          </a:prstGeom>
          <a:solidFill>
            <a:schemeClr val="accent4">
              <a:lumMod val="40000"/>
              <a:lumOff val="60000"/>
            </a:schemeClr>
          </a:solidFill>
        </p:spPr>
        <p:txBody>
          <a:bodyPr wrap="square" rtlCol="0">
            <a:spAutoFit/>
          </a:bodyPr>
          <a:lstStyle/>
          <a:p>
            <a:pPr algn="ctr"/>
            <a:r>
              <a:rPr lang="en-GB" sz="1800" b="1" dirty="0"/>
              <a:t>OK, but…</a:t>
            </a:r>
          </a:p>
          <a:p>
            <a:pPr marL="285750" indent="-285750">
              <a:buFont typeface="Wingdings" panose="05000000000000000000" pitchFamily="2" charset="2"/>
              <a:buChar char="Ø"/>
            </a:pPr>
            <a:r>
              <a:rPr lang="en-GB" sz="1800" dirty="0"/>
              <a:t>Avoid interferences with the planned activities to come (PIP2)</a:t>
            </a:r>
          </a:p>
          <a:p>
            <a:pPr marL="285750" indent="-285750">
              <a:buFont typeface="Wingdings" panose="05000000000000000000" pitchFamily="2" charset="2"/>
              <a:buChar char="Ø"/>
            </a:pPr>
            <a:r>
              <a:rPr lang="en-GB" sz="1800" dirty="0"/>
              <a:t>No preparation for the cavities (surface and manpower not available)</a:t>
            </a:r>
          </a:p>
          <a:p>
            <a:pPr marL="285750" indent="-285750">
              <a:buFont typeface="Wingdings" panose="05000000000000000000" pitchFamily="2" charset="2"/>
              <a:buChar char="Ø"/>
            </a:pPr>
            <a:r>
              <a:rPr lang="en-GB" sz="1800" dirty="0"/>
              <a:t>Avoid as much as possible any mounting activities (it’s not our job)</a:t>
            </a:r>
          </a:p>
          <a:p>
            <a:pPr marL="285750" indent="-285750">
              <a:buFont typeface="Wingdings" panose="05000000000000000000" pitchFamily="2" charset="2"/>
              <a:buChar char="Ø"/>
            </a:pPr>
            <a:r>
              <a:rPr lang="en-GB" sz="1800" dirty="0"/>
              <a:t>Avoid administrative constraints, logistics activities…</a:t>
            </a:r>
          </a:p>
          <a:p>
            <a:pPr marL="285750" indent="-285750">
              <a:buFont typeface="Wingdings" panose="05000000000000000000" pitchFamily="2" charset="2"/>
              <a:buChar char="Ø"/>
            </a:pPr>
            <a:r>
              <a:rPr lang="en-GB" sz="1800" dirty="0"/>
              <a:t>Avoid as much as possible quality issues</a:t>
            </a:r>
          </a:p>
          <a:p>
            <a:pPr marL="285750" indent="-285750">
              <a:buFont typeface="Wingdings" panose="05000000000000000000" pitchFamily="2" charset="2"/>
              <a:buChar char="Ø"/>
            </a:pPr>
            <a:r>
              <a:rPr lang="en-GB" sz="1800" dirty="0"/>
              <a:t>Limit permanent staff involvement</a:t>
            </a:r>
          </a:p>
        </p:txBody>
      </p:sp>
    </p:spTree>
    <p:extLst>
      <p:ext uri="{BB962C8B-B14F-4D97-AF65-F5344CB8AC3E}">
        <p14:creationId xmlns:p14="http://schemas.microsoft.com/office/powerpoint/2010/main" val="212547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241B60-EF23-49BF-B03E-E23E49204455}"/>
              </a:ext>
            </a:extLst>
          </p:cNvPr>
          <p:cNvSpPr>
            <a:spLocks noGrp="1"/>
          </p:cNvSpPr>
          <p:nvPr>
            <p:ph type="title"/>
          </p:nvPr>
        </p:nvSpPr>
        <p:spPr>
          <a:xfrm>
            <a:off x="3082131" y="149424"/>
            <a:ext cx="4608511" cy="432048"/>
          </a:xfrm>
        </p:spPr>
        <p:txBody>
          <a:bodyPr>
            <a:normAutofit fontScale="90000"/>
          </a:bodyPr>
          <a:lstStyle/>
          <a:p>
            <a:r>
              <a:rPr lang="en-GB" dirty="0">
                <a:solidFill>
                  <a:schemeClr val="tx1"/>
                </a:solidFill>
              </a:rPr>
              <a:t>FROM  NR2/NR2 FOLLOW-UP  TO  NR6</a:t>
            </a:r>
          </a:p>
        </p:txBody>
      </p:sp>
      <p:sp>
        <p:nvSpPr>
          <p:cNvPr id="7" name="Espace réservé de la date 6">
            <a:extLst>
              <a:ext uri="{FF2B5EF4-FFF2-40B4-BE49-F238E27FC236}">
                <a16:creationId xmlns:a16="http://schemas.microsoft.com/office/drawing/2014/main" id="{72AD2729-F2CF-45B3-A174-BC28942D3E2A}"/>
              </a:ext>
            </a:extLst>
          </p:cNvPr>
          <p:cNvSpPr>
            <a:spLocks noGrp="1"/>
          </p:cNvSpPr>
          <p:nvPr>
            <p:ph type="dt" sz="half" idx="10"/>
          </p:nvPr>
        </p:nvSpPr>
        <p:spPr/>
        <p:txBody>
          <a:bodyPr/>
          <a:lstStyle/>
          <a:p>
            <a:r>
              <a:rPr lang="fr-FR" dirty="0"/>
              <a:t>02/02/2023</a:t>
            </a:r>
          </a:p>
        </p:txBody>
      </p:sp>
      <p:sp>
        <p:nvSpPr>
          <p:cNvPr id="8" name="Espace réservé du pied de page 7">
            <a:extLst>
              <a:ext uri="{FF2B5EF4-FFF2-40B4-BE49-F238E27FC236}">
                <a16:creationId xmlns:a16="http://schemas.microsoft.com/office/drawing/2014/main" id="{E765C02D-8C92-45D8-9FD7-B899F6877C47}"/>
              </a:ext>
            </a:extLst>
          </p:cNvPr>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a:extLst>
              <a:ext uri="{FF2B5EF4-FFF2-40B4-BE49-F238E27FC236}">
                <a16:creationId xmlns:a16="http://schemas.microsoft.com/office/drawing/2014/main" id="{D64C533C-C6A2-4C9B-ACF9-71E2A0E310BA}"/>
              </a:ext>
            </a:extLst>
          </p:cNvPr>
          <p:cNvSpPr>
            <a:spLocks noGrp="1"/>
          </p:cNvSpPr>
          <p:nvPr>
            <p:ph type="sldNum" sz="quarter" idx="12"/>
          </p:nvPr>
        </p:nvSpPr>
        <p:spPr/>
        <p:txBody>
          <a:bodyPr/>
          <a:lstStyle/>
          <a:p>
            <a:fld id="{77E71596-5F9D-49C5-9701-16B3CA54319D}" type="slidenum">
              <a:rPr lang="fr-FR" smtClean="0"/>
              <a:pPr/>
              <a:t>6</a:t>
            </a:fld>
            <a:endParaRPr lang="fr-FR" dirty="0"/>
          </a:p>
        </p:txBody>
      </p:sp>
      <p:sp>
        <p:nvSpPr>
          <p:cNvPr id="3" name="ZoneTexte 2">
            <a:extLst>
              <a:ext uri="{FF2B5EF4-FFF2-40B4-BE49-F238E27FC236}">
                <a16:creationId xmlns:a16="http://schemas.microsoft.com/office/drawing/2014/main" id="{0883FA70-4E37-4BFD-AD55-84862E19112E}"/>
              </a:ext>
            </a:extLst>
          </p:cNvPr>
          <p:cNvSpPr txBox="1"/>
          <p:nvPr/>
        </p:nvSpPr>
        <p:spPr>
          <a:xfrm>
            <a:off x="544599" y="880939"/>
            <a:ext cx="9505055" cy="2031325"/>
          </a:xfrm>
          <a:prstGeom prst="rect">
            <a:avLst/>
          </a:prstGeom>
          <a:solidFill>
            <a:schemeClr val="accent6">
              <a:lumMod val="20000"/>
              <a:lumOff val="80000"/>
            </a:schemeClr>
          </a:solidFill>
        </p:spPr>
        <p:txBody>
          <a:bodyPr wrap="square" rtlCol="0">
            <a:spAutoFit/>
          </a:bodyPr>
          <a:lstStyle/>
          <a:p>
            <a:pPr algn="ctr"/>
            <a:r>
              <a:rPr lang="en-GB" sz="1800" b="1" dirty="0">
                <a:solidFill>
                  <a:schemeClr val="bg2">
                    <a:lumMod val="90000"/>
                  </a:schemeClr>
                </a:solidFill>
              </a:rPr>
              <a:t>Why a new involvement of IJCLab for series</a:t>
            </a:r>
          </a:p>
          <a:p>
            <a:pPr marL="342900" indent="-342900">
              <a:buFont typeface="Wingdings" panose="05000000000000000000" pitchFamily="2" charset="2"/>
              <a:buChar char="Ø"/>
            </a:pPr>
            <a:r>
              <a:rPr lang="en-GB" sz="1800" dirty="0">
                <a:solidFill>
                  <a:schemeClr val="bg2">
                    <a:lumMod val="90000"/>
                  </a:schemeClr>
                </a:solidFill>
              </a:rPr>
              <a:t>A long history of collaboration between SCK and IN2P3 on ADS and Myrrha project </a:t>
            </a:r>
          </a:p>
          <a:p>
            <a:pPr marL="342900" indent="-342900">
              <a:buFont typeface="Wingdings" panose="05000000000000000000" pitchFamily="2" charset="2"/>
              <a:buChar char="Ø"/>
            </a:pPr>
            <a:r>
              <a:rPr lang="en-GB" sz="1800" dirty="0">
                <a:solidFill>
                  <a:schemeClr val="bg2">
                    <a:lumMod val="90000"/>
                  </a:schemeClr>
                </a:solidFill>
              </a:rPr>
              <a:t>IN2P3 deeply involved in the design and the R&amp;D for MINERVA phase</a:t>
            </a:r>
          </a:p>
          <a:p>
            <a:pPr marL="342900" indent="-342900">
              <a:buFont typeface="Wingdings" panose="05000000000000000000" pitchFamily="2" charset="2"/>
              <a:buChar char="Ø"/>
            </a:pPr>
            <a:r>
              <a:rPr lang="en-GB" sz="1800" dirty="0">
                <a:solidFill>
                  <a:schemeClr val="bg2">
                    <a:lumMod val="90000"/>
                  </a:schemeClr>
                </a:solidFill>
              </a:rPr>
              <a:t>At least 6 years of  R&amp;D dedicated more specifically to cryomodule and its components</a:t>
            </a:r>
          </a:p>
          <a:p>
            <a:pPr marL="342900" indent="-342900">
              <a:buFont typeface="Wingdings" panose="05000000000000000000" pitchFamily="2" charset="2"/>
              <a:buChar char="Ø"/>
            </a:pPr>
            <a:r>
              <a:rPr lang="en-GB" sz="1800" dirty="0">
                <a:solidFill>
                  <a:schemeClr val="bg2">
                    <a:lumMod val="90000"/>
                  </a:schemeClr>
                </a:solidFill>
              </a:rPr>
              <a:t>Beginning of the prototype cryomodule test</a:t>
            </a:r>
          </a:p>
          <a:p>
            <a:pPr marL="342900" indent="-342900">
              <a:buFont typeface="Wingdings" panose="05000000000000000000" pitchFamily="2" charset="2"/>
              <a:buChar char="Ø"/>
            </a:pPr>
            <a:r>
              <a:rPr lang="en-GB" sz="1800" dirty="0">
                <a:solidFill>
                  <a:schemeClr val="bg2">
                    <a:lumMod val="90000"/>
                  </a:schemeClr>
                </a:solidFill>
              </a:rPr>
              <a:t>Need of more return of experience on the cryomodule</a:t>
            </a:r>
          </a:p>
          <a:p>
            <a:pPr marL="342900" indent="-342900">
              <a:buFont typeface="Wingdings" panose="05000000000000000000" pitchFamily="2" charset="2"/>
              <a:buChar char="Ø"/>
            </a:pPr>
            <a:r>
              <a:rPr lang="en-GB" sz="1800" dirty="0">
                <a:solidFill>
                  <a:schemeClr val="bg2">
                    <a:lumMod val="90000"/>
                  </a:schemeClr>
                </a:solidFill>
              </a:rPr>
              <a:t>Request from SCK (no real choice except laboratories, planning constraints)</a:t>
            </a:r>
          </a:p>
        </p:txBody>
      </p:sp>
      <p:sp>
        <p:nvSpPr>
          <p:cNvPr id="6" name="ZoneTexte 5">
            <a:extLst>
              <a:ext uri="{FF2B5EF4-FFF2-40B4-BE49-F238E27FC236}">
                <a16:creationId xmlns:a16="http://schemas.microsoft.com/office/drawing/2014/main" id="{F100FE00-A4AC-4B91-BE2B-C7A5219FD14D}"/>
              </a:ext>
            </a:extLst>
          </p:cNvPr>
          <p:cNvSpPr txBox="1"/>
          <p:nvPr/>
        </p:nvSpPr>
        <p:spPr>
          <a:xfrm>
            <a:off x="544599" y="3030565"/>
            <a:ext cx="9505054" cy="2031325"/>
          </a:xfrm>
          <a:prstGeom prst="rect">
            <a:avLst/>
          </a:prstGeom>
          <a:solidFill>
            <a:schemeClr val="accent4">
              <a:lumMod val="40000"/>
              <a:lumOff val="60000"/>
            </a:schemeClr>
          </a:solidFill>
        </p:spPr>
        <p:txBody>
          <a:bodyPr wrap="square" rtlCol="0">
            <a:spAutoFit/>
          </a:bodyPr>
          <a:lstStyle/>
          <a:p>
            <a:pPr algn="ctr"/>
            <a:r>
              <a:rPr lang="en-GB" sz="1800" b="1" dirty="0">
                <a:solidFill>
                  <a:schemeClr val="bg2">
                    <a:lumMod val="90000"/>
                  </a:schemeClr>
                </a:solidFill>
              </a:rPr>
              <a:t>OK, but…</a:t>
            </a:r>
          </a:p>
          <a:p>
            <a:pPr marL="285750" indent="-285750">
              <a:buFont typeface="Wingdings" panose="05000000000000000000" pitchFamily="2" charset="2"/>
              <a:buChar char="Ø"/>
            </a:pPr>
            <a:r>
              <a:rPr lang="en-GB" sz="1800" dirty="0">
                <a:solidFill>
                  <a:schemeClr val="bg2">
                    <a:lumMod val="90000"/>
                  </a:schemeClr>
                </a:solidFill>
              </a:rPr>
              <a:t>Avoid interferences with the planned activities to come (PIP2)</a:t>
            </a:r>
          </a:p>
          <a:p>
            <a:pPr marL="285750" indent="-285750">
              <a:buFont typeface="Wingdings" panose="05000000000000000000" pitchFamily="2" charset="2"/>
              <a:buChar char="Ø"/>
            </a:pPr>
            <a:r>
              <a:rPr lang="en-GB" sz="1800" dirty="0">
                <a:solidFill>
                  <a:schemeClr val="bg2">
                    <a:lumMod val="90000"/>
                  </a:schemeClr>
                </a:solidFill>
              </a:rPr>
              <a:t>No preparation for the cavities (surface and manpower not available)</a:t>
            </a:r>
          </a:p>
          <a:p>
            <a:pPr marL="285750" indent="-285750">
              <a:buFont typeface="Wingdings" panose="05000000000000000000" pitchFamily="2" charset="2"/>
              <a:buChar char="Ø"/>
            </a:pPr>
            <a:r>
              <a:rPr lang="en-GB" sz="1800" dirty="0">
                <a:solidFill>
                  <a:schemeClr val="bg2">
                    <a:lumMod val="90000"/>
                  </a:schemeClr>
                </a:solidFill>
              </a:rPr>
              <a:t>Avoid as much as possible any mounting activities (it’s not our job)</a:t>
            </a:r>
          </a:p>
          <a:p>
            <a:pPr marL="285750" indent="-285750">
              <a:buFont typeface="Wingdings" panose="05000000000000000000" pitchFamily="2" charset="2"/>
              <a:buChar char="Ø"/>
            </a:pPr>
            <a:r>
              <a:rPr lang="en-GB" sz="1800" dirty="0">
                <a:solidFill>
                  <a:schemeClr val="bg2">
                    <a:lumMod val="90000"/>
                  </a:schemeClr>
                </a:solidFill>
              </a:rPr>
              <a:t>Avoid administrative constraints, logistics activities…</a:t>
            </a:r>
          </a:p>
          <a:p>
            <a:pPr marL="285750" indent="-285750">
              <a:buFont typeface="Wingdings" panose="05000000000000000000" pitchFamily="2" charset="2"/>
              <a:buChar char="Ø"/>
            </a:pPr>
            <a:r>
              <a:rPr lang="en-GB" sz="1800" dirty="0">
                <a:solidFill>
                  <a:schemeClr val="bg2">
                    <a:lumMod val="90000"/>
                  </a:schemeClr>
                </a:solidFill>
              </a:rPr>
              <a:t>Avoid as much as possible quality issues</a:t>
            </a:r>
          </a:p>
          <a:p>
            <a:pPr marL="285750" indent="-285750">
              <a:buFont typeface="Wingdings" panose="05000000000000000000" pitchFamily="2" charset="2"/>
              <a:buChar char="Ø"/>
            </a:pPr>
            <a:r>
              <a:rPr lang="en-GB" sz="1800" dirty="0">
                <a:solidFill>
                  <a:schemeClr val="bg2">
                    <a:lumMod val="90000"/>
                  </a:schemeClr>
                </a:solidFill>
              </a:rPr>
              <a:t>Limit permanent staff involvement</a:t>
            </a:r>
          </a:p>
        </p:txBody>
      </p:sp>
      <p:sp>
        <p:nvSpPr>
          <p:cNvPr id="12" name="ZoneTexte 11">
            <a:extLst>
              <a:ext uri="{FF2B5EF4-FFF2-40B4-BE49-F238E27FC236}">
                <a16:creationId xmlns:a16="http://schemas.microsoft.com/office/drawing/2014/main" id="{A717B16B-578A-4845-A10D-5EF0EF95F3B7}"/>
              </a:ext>
            </a:extLst>
          </p:cNvPr>
          <p:cNvSpPr txBox="1"/>
          <p:nvPr/>
        </p:nvSpPr>
        <p:spPr>
          <a:xfrm>
            <a:off x="2274279" y="1505429"/>
            <a:ext cx="7920880" cy="3046988"/>
          </a:xfrm>
          <a:prstGeom prst="rect">
            <a:avLst/>
          </a:prstGeom>
          <a:solidFill>
            <a:schemeClr val="bg1"/>
          </a:solidFill>
        </p:spPr>
        <p:txBody>
          <a:bodyPr wrap="square" rtlCol="0">
            <a:spAutoFit/>
          </a:bodyPr>
          <a:lstStyle/>
          <a:p>
            <a:pPr marL="342900" indent="-342900">
              <a:buFontTx/>
              <a:buChar char="-"/>
            </a:pPr>
            <a:r>
              <a:rPr lang="fr-FR" sz="2400" b="1" dirty="0">
                <a:solidFill>
                  <a:srgbClr val="FF0000"/>
                </a:solidFill>
              </a:rPr>
              <a:t>On se limite aux seuls tests (</a:t>
            </a:r>
            <a:r>
              <a:rPr lang="fr-FR" sz="2400" b="1">
                <a:solidFill>
                  <a:srgbClr val="FF0000"/>
                </a:solidFill>
              </a:rPr>
              <a:t>sauf coupleurs)</a:t>
            </a:r>
            <a:endParaRPr lang="fr-FR" sz="2400" b="1" dirty="0">
              <a:solidFill>
                <a:srgbClr val="FF0000"/>
              </a:solidFill>
            </a:endParaRPr>
          </a:p>
          <a:p>
            <a:pPr marL="342900" indent="-342900">
              <a:buFontTx/>
              <a:buChar char="-"/>
            </a:pPr>
            <a:r>
              <a:rPr lang="fr-FR" sz="2400" b="1" dirty="0">
                <a:solidFill>
                  <a:srgbClr val="FF0000"/>
                </a:solidFill>
              </a:rPr>
              <a:t>Eviter au maximum toutes les contraintes administratives ou de logistique.</a:t>
            </a:r>
          </a:p>
          <a:p>
            <a:pPr marL="342900" indent="-342900">
              <a:buFontTx/>
              <a:buChar char="-"/>
            </a:pPr>
            <a:r>
              <a:rPr lang="fr-FR" sz="2400" b="1" dirty="0">
                <a:solidFill>
                  <a:srgbClr val="FF0000"/>
                </a:solidFill>
              </a:rPr>
              <a:t>Les composants reçus doivent être contrôlés</a:t>
            </a:r>
          </a:p>
          <a:p>
            <a:pPr marL="342900" indent="-342900">
              <a:buFontTx/>
              <a:buChar char="-"/>
            </a:pPr>
            <a:r>
              <a:rPr lang="fr-FR" sz="2400" b="1" dirty="0">
                <a:solidFill>
                  <a:srgbClr val="FF0000"/>
                </a:solidFill>
              </a:rPr>
              <a:t>Eviter un stock trop important de pièces à IJCLab (espace disponible)</a:t>
            </a:r>
          </a:p>
          <a:p>
            <a:pPr marL="342900" indent="-342900">
              <a:buFontTx/>
              <a:buChar char="-"/>
            </a:pPr>
            <a:r>
              <a:rPr lang="fr-FR" sz="2400" b="1" dirty="0">
                <a:solidFill>
                  <a:srgbClr val="FF0000"/>
                </a:solidFill>
              </a:rPr>
              <a:t>Mais stock tampon nécessaire pour éviter les trous d’activité</a:t>
            </a:r>
          </a:p>
        </p:txBody>
      </p:sp>
      <p:sp>
        <p:nvSpPr>
          <p:cNvPr id="13" name="Flèche : droite 12">
            <a:extLst>
              <a:ext uri="{FF2B5EF4-FFF2-40B4-BE49-F238E27FC236}">
                <a16:creationId xmlns:a16="http://schemas.microsoft.com/office/drawing/2014/main" id="{6CB1DB9A-E9E4-484E-BCE5-31091B69A19D}"/>
              </a:ext>
            </a:extLst>
          </p:cNvPr>
          <p:cNvSpPr/>
          <p:nvPr/>
        </p:nvSpPr>
        <p:spPr>
          <a:xfrm>
            <a:off x="1194159" y="270749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957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883" y="149425"/>
            <a:ext cx="9433048" cy="432048"/>
          </a:xfrm>
        </p:spPr>
        <p:txBody>
          <a:bodyPr/>
          <a:lstStyle/>
          <a:p>
            <a:pPr algn="ctr"/>
            <a:r>
              <a:rPr lang="fr-FR" dirty="0"/>
              <a:t>PLANNING  MYRRHA</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7</a:t>
            </a:fld>
            <a:endParaRPr lang="fr-FR" dirty="0"/>
          </a:p>
        </p:txBody>
      </p:sp>
      <p:pic>
        <p:nvPicPr>
          <p:cNvPr id="6" name="Picture 2">
            <a:extLst>
              <a:ext uri="{FF2B5EF4-FFF2-40B4-BE49-F238E27FC236}">
                <a16:creationId xmlns:a16="http://schemas.microsoft.com/office/drawing/2014/main" id="{221631B6-A99E-4E5F-B9D4-1200C8182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947" y="783774"/>
            <a:ext cx="7355956" cy="449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a:extLst>
              <a:ext uri="{FF2B5EF4-FFF2-40B4-BE49-F238E27FC236}">
                <a16:creationId xmlns:a16="http://schemas.microsoft.com/office/drawing/2014/main" id="{CFE9AE15-52AB-4EFA-90D0-2703F3127022}"/>
              </a:ext>
            </a:extLst>
          </p:cNvPr>
          <p:cNvSpPr txBox="1"/>
          <p:nvPr/>
        </p:nvSpPr>
        <p:spPr>
          <a:xfrm>
            <a:off x="5746427" y="2021632"/>
            <a:ext cx="2264580" cy="923330"/>
          </a:xfrm>
          <a:prstGeom prst="rect">
            <a:avLst/>
          </a:prstGeom>
          <a:solidFill>
            <a:schemeClr val="bg1"/>
          </a:solidFill>
        </p:spPr>
        <p:txBody>
          <a:bodyPr wrap="square" rtlCol="0">
            <a:spAutoFit/>
          </a:bodyPr>
          <a:lstStyle/>
          <a:p>
            <a:pPr algn="ctr"/>
            <a:r>
              <a:rPr lang="en-GB" sz="5400" b="1" dirty="0">
                <a:solidFill>
                  <a:srgbClr val="FF0000"/>
                </a:solidFill>
              </a:rPr>
              <a:t>+ 1 an</a:t>
            </a:r>
          </a:p>
        </p:txBody>
      </p:sp>
    </p:spTree>
    <p:extLst>
      <p:ext uri="{BB962C8B-B14F-4D97-AF65-F5344CB8AC3E}">
        <p14:creationId xmlns:p14="http://schemas.microsoft.com/office/powerpoint/2010/main" val="353585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9883" y="149425"/>
            <a:ext cx="9433048" cy="432048"/>
          </a:xfrm>
        </p:spPr>
        <p:txBody>
          <a:bodyPr/>
          <a:lstStyle/>
          <a:p>
            <a:pPr algn="ctr"/>
            <a:r>
              <a:rPr lang="fr-FR" dirty="0"/>
              <a:t>PLANNING  MINERVA</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8</a:t>
            </a:fld>
            <a:endParaRPr lang="fr-FR" dirty="0"/>
          </a:p>
        </p:txBody>
      </p:sp>
      <p:pic>
        <p:nvPicPr>
          <p:cNvPr id="3" name="Image 2">
            <a:extLst>
              <a:ext uri="{FF2B5EF4-FFF2-40B4-BE49-F238E27FC236}">
                <a16:creationId xmlns:a16="http://schemas.microsoft.com/office/drawing/2014/main" id="{BEF4E640-ECDE-40DF-BFB3-EFAFE39FB36E}"/>
              </a:ext>
            </a:extLst>
          </p:cNvPr>
          <p:cNvPicPr>
            <a:picLocks noChangeAspect="1"/>
          </p:cNvPicPr>
          <p:nvPr/>
        </p:nvPicPr>
        <p:blipFill>
          <a:blip r:embed="rId2"/>
          <a:stretch>
            <a:fillRect/>
          </a:stretch>
        </p:blipFill>
        <p:spPr>
          <a:xfrm>
            <a:off x="561851" y="701687"/>
            <a:ext cx="9289032" cy="4892918"/>
          </a:xfrm>
          <a:prstGeom prst="rect">
            <a:avLst/>
          </a:prstGeom>
        </p:spPr>
      </p:pic>
      <p:sp>
        <p:nvSpPr>
          <p:cNvPr id="4" name="Rectangle 3">
            <a:extLst>
              <a:ext uri="{FF2B5EF4-FFF2-40B4-BE49-F238E27FC236}">
                <a16:creationId xmlns:a16="http://schemas.microsoft.com/office/drawing/2014/main" id="{D4848FFA-4122-4946-B200-E247FEAC0B70}"/>
              </a:ext>
            </a:extLst>
          </p:cNvPr>
          <p:cNvSpPr/>
          <p:nvPr/>
        </p:nvSpPr>
        <p:spPr>
          <a:xfrm>
            <a:off x="417835" y="3173760"/>
            <a:ext cx="9289032" cy="1152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Connecteur droit 5">
            <a:extLst>
              <a:ext uri="{FF2B5EF4-FFF2-40B4-BE49-F238E27FC236}">
                <a16:creationId xmlns:a16="http://schemas.microsoft.com/office/drawing/2014/main" id="{F948F10E-2A6E-4A88-9175-6969E9EE59EF}"/>
              </a:ext>
            </a:extLst>
          </p:cNvPr>
          <p:cNvCxnSpPr/>
          <p:nvPr/>
        </p:nvCxnSpPr>
        <p:spPr>
          <a:xfrm>
            <a:off x="6394499" y="3934332"/>
            <a:ext cx="0"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Flèche : droite 10">
            <a:extLst>
              <a:ext uri="{FF2B5EF4-FFF2-40B4-BE49-F238E27FC236}">
                <a16:creationId xmlns:a16="http://schemas.microsoft.com/office/drawing/2014/main" id="{5ED71B5A-9435-4E5C-BACA-36799941DF68}"/>
              </a:ext>
            </a:extLst>
          </p:cNvPr>
          <p:cNvSpPr/>
          <p:nvPr/>
        </p:nvSpPr>
        <p:spPr>
          <a:xfrm>
            <a:off x="6106478" y="3970336"/>
            <a:ext cx="216013"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ZoneTexte 12">
            <a:extLst>
              <a:ext uri="{FF2B5EF4-FFF2-40B4-BE49-F238E27FC236}">
                <a16:creationId xmlns:a16="http://schemas.microsoft.com/office/drawing/2014/main" id="{1B2635D4-7599-47E1-A84E-54C9DE0268B9}"/>
              </a:ext>
            </a:extLst>
          </p:cNvPr>
          <p:cNvSpPr txBox="1"/>
          <p:nvPr/>
        </p:nvSpPr>
        <p:spPr>
          <a:xfrm>
            <a:off x="3154150" y="3903844"/>
            <a:ext cx="2952328" cy="276999"/>
          </a:xfrm>
          <a:prstGeom prst="rect">
            <a:avLst/>
          </a:prstGeom>
          <a:noFill/>
        </p:spPr>
        <p:txBody>
          <a:bodyPr wrap="square" rtlCol="0">
            <a:spAutoFit/>
          </a:bodyPr>
          <a:lstStyle/>
          <a:p>
            <a:r>
              <a:rPr lang="en-GB" sz="1200" b="1" dirty="0">
                <a:solidFill>
                  <a:srgbClr val="FF0000"/>
                </a:solidFill>
              </a:rPr>
              <a:t>All cryomodule components available</a:t>
            </a:r>
          </a:p>
        </p:txBody>
      </p:sp>
      <p:sp>
        <p:nvSpPr>
          <p:cNvPr id="12" name="ZoneTexte 11">
            <a:extLst>
              <a:ext uri="{FF2B5EF4-FFF2-40B4-BE49-F238E27FC236}">
                <a16:creationId xmlns:a16="http://schemas.microsoft.com/office/drawing/2014/main" id="{B9577ACD-0510-4E64-A220-72F396F83859}"/>
              </a:ext>
            </a:extLst>
          </p:cNvPr>
          <p:cNvSpPr txBox="1"/>
          <p:nvPr/>
        </p:nvSpPr>
        <p:spPr>
          <a:xfrm>
            <a:off x="8018351" y="1517576"/>
            <a:ext cx="2264580" cy="923330"/>
          </a:xfrm>
          <a:prstGeom prst="rect">
            <a:avLst/>
          </a:prstGeom>
          <a:solidFill>
            <a:schemeClr val="bg1"/>
          </a:solidFill>
        </p:spPr>
        <p:txBody>
          <a:bodyPr wrap="square" rtlCol="0">
            <a:spAutoFit/>
          </a:bodyPr>
          <a:lstStyle/>
          <a:p>
            <a:pPr algn="ctr"/>
            <a:r>
              <a:rPr lang="en-GB" sz="5400" b="1" dirty="0">
                <a:solidFill>
                  <a:srgbClr val="FF0000"/>
                </a:solidFill>
              </a:rPr>
              <a:t>+ 1 an</a:t>
            </a:r>
          </a:p>
        </p:txBody>
      </p:sp>
    </p:spTree>
    <p:extLst>
      <p:ext uri="{BB962C8B-B14F-4D97-AF65-F5344CB8AC3E}">
        <p14:creationId xmlns:p14="http://schemas.microsoft.com/office/powerpoint/2010/main" val="43619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DEA1CF4-4059-4FE1-88DD-81F0C0D3B0BF}"/>
              </a:ext>
            </a:extLst>
          </p:cNvPr>
          <p:cNvSpPr txBox="1"/>
          <p:nvPr/>
        </p:nvSpPr>
        <p:spPr>
          <a:xfrm>
            <a:off x="193550" y="2386928"/>
            <a:ext cx="9951105" cy="3308598"/>
          </a:xfrm>
          <a:prstGeom prst="rect">
            <a:avLst/>
          </a:prstGeom>
          <a:noFill/>
        </p:spPr>
        <p:txBody>
          <a:bodyPr wrap="square" rtlCol="0">
            <a:spAutoFit/>
          </a:bodyPr>
          <a:lstStyle/>
          <a:p>
            <a:pPr marL="285750" indent="-285750">
              <a:buFont typeface="Wingdings" panose="05000000000000000000" pitchFamily="2" charset="2"/>
              <a:buChar char="Ø"/>
            </a:pPr>
            <a:r>
              <a:rPr lang="en-GB" sz="1100" dirty="0"/>
              <a:t>Cavities:</a:t>
            </a:r>
          </a:p>
          <a:p>
            <a:pPr marL="540000" indent="-285750">
              <a:buFont typeface="Courier New" panose="02070309020205020404" pitchFamily="49" charset="0"/>
              <a:buChar char="o"/>
            </a:pPr>
            <a:r>
              <a:rPr lang="en-GB" sz="1100" dirty="0"/>
              <a:t>Contract awarded to RI. Fabrication ongoing</a:t>
            </a:r>
          </a:p>
          <a:p>
            <a:pPr marL="540000" indent="-285750">
              <a:buFont typeface="Courier New" panose="02070309020205020404" pitchFamily="49" charset="0"/>
              <a:buChar char="o"/>
            </a:pPr>
            <a:r>
              <a:rPr lang="en-GB" sz="1100" dirty="0"/>
              <a:t>6 pre-series cavities delivered from March to May 2023</a:t>
            </a:r>
          </a:p>
          <a:p>
            <a:pPr marL="540000" indent="-285750">
              <a:buFont typeface="Courier New" panose="02070309020205020404" pitchFamily="49" charset="0"/>
              <a:buChar char="o"/>
            </a:pPr>
            <a:r>
              <a:rPr lang="en-GB" sz="1100" dirty="0"/>
              <a:t>47 (+14 optional) series cavities to be fabricated (rate 2/3 per month)</a:t>
            </a:r>
          </a:p>
          <a:p>
            <a:pPr marL="254250"/>
            <a:endParaRPr lang="en-GB" sz="1100" dirty="0"/>
          </a:p>
          <a:p>
            <a:pPr marL="285750" indent="-285750">
              <a:buFont typeface="Wingdings" panose="05000000000000000000" pitchFamily="2" charset="2"/>
              <a:buChar char="Ø"/>
            </a:pPr>
            <a:r>
              <a:rPr lang="en-GB" sz="1100" dirty="0"/>
              <a:t>Cold Tuning Systems (CTS):</a:t>
            </a:r>
          </a:p>
          <a:p>
            <a:pPr marL="540000" indent="-285750">
              <a:buFont typeface="Courier New" panose="02070309020205020404" pitchFamily="49" charset="0"/>
              <a:buChar char="o"/>
            </a:pPr>
            <a:r>
              <a:rPr lang="en-GB" sz="1100" dirty="0"/>
              <a:t>Market survey ongoing (phase preceding the call for tender)</a:t>
            </a:r>
          </a:p>
          <a:p>
            <a:pPr marL="540000" indent="-285750">
              <a:buFont typeface="Courier New" panose="02070309020205020404" pitchFamily="49" charset="0"/>
              <a:buChar char="o"/>
            </a:pPr>
            <a:r>
              <a:rPr lang="en-GB" sz="1100" dirty="0"/>
              <a:t>Purchase order mid or end 2023</a:t>
            </a:r>
          </a:p>
          <a:p>
            <a:pPr marL="540000" indent="-285750">
              <a:buFont typeface="Courier New" panose="02070309020205020404" pitchFamily="49" charset="0"/>
              <a:buChar char="o"/>
            </a:pPr>
            <a:r>
              <a:rPr lang="en-GB" sz="1100" dirty="0"/>
              <a:t>6 pre-series</a:t>
            </a:r>
          </a:p>
          <a:p>
            <a:pPr marL="540000" indent="-285750">
              <a:buFont typeface="Courier New" panose="02070309020205020404" pitchFamily="49" charset="0"/>
              <a:buChar char="o"/>
            </a:pPr>
            <a:r>
              <a:rPr lang="en-GB" sz="1100" dirty="0"/>
              <a:t>47 series</a:t>
            </a:r>
          </a:p>
          <a:p>
            <a:pPr marL="540000" indent="-285750">
              <a:buFont typeface="Courier New" panose="02070309020205020404" pitchFamily="49" charset="0"/>
              <a:buChar char="o"/>
            </a:pPr>
            <a:r>
              <a:rPr lang="en-GB" sz="1100" dirty="0"/>
              <a:t>16 series optional (rate 2/3 per month proposed by SCK)</a:t>
            </a:r>
          </a:p>
          <a:p>
            <a:pPr marL="540000" indent="-285750">
              <a:buFont typeface="Courier New" panose="02070309020205020404" pitchFamily="49" charset="0"/>
              <a:buChar char="o"/>
            </a:pPr>
            <a:r>
              <a:rPr lang="en-GB" sz="1100" dirty="0"/>
              <a:t>Series CTS delivered in 12 months proposed by IJCLab for consistent workload (rate 5/6 per month)  </a:t>
            </a:r>
          </a:p>
          <a:p>
            <a:pPr marL="254250"/>
            <a:endParaRPr lang="en-GB" sz="1100" dirty="0"/>
          </a:p>
          <a:p>
            <a:pPr marL="285750" indent="-285750">
              <a:buFont typeface="Wingdings" panose="05000000000000000000" pitchFamily="2" charset="2"/>
              <a:buChar char="Ø"/>
            </a:pPr>
            <a:r>
              <a:rPr lang="en-GB" sz="1100" dirty="0"/>
              <a:t>Couplers:</a:t>
            </a:r>
          </a:p>
          <a:p>
            <a:pPr marL="540000" indent="-285750">
              <a:buFont typeface="Courier New" panose="02070309020205020404" pitchFamily="49" charset="0"/>
              <a:buChar char="o"/>
            </a:pPr>
            <a:r>
              <a:rPr lang="en-GB" sz="1100" dirty="0"/>
              <a:t>Market survey ongoing</a:t>
            </a:r>
          </a:p>
          <a:p>
            <a:pPr marL="540000" indent="-285750">
              <a:buFont typeface="Courier New" panose="02070309020205020404" pitchFamily="49" charset="0"/>
              <a:buChar char="o"/>
            </a:pPr>
            <a:r>
              <a:rPr lang="en-GB" sz="1100" dirty="0"/>
              <a:t>Purchase order mid 2023</a:t>
            </a:r>
          </a:p>
          <a:p>
            <a:pPr marL="540000" indent="-285750">
              <a:buFont typeface="Courier New" panose="02070309020205020404" pitchFamily="49" charset="0"/>
              <a:buChar char="o"/>
            </a:pPr>
            <a:r>
              <a:rPr lang="en-GB" sz="1100" dirty="0"/>
              <a:t>6 pre-series couplers delivered from December 2022 to April 2023</a:t>
            </a:r>
          </a:p>
          <a:p>
            <a:pPr marL="540000" indent="-285750">
              <a:buFont typeface="Courier New" panose="02070309020205020404" pitchFamily="49" charset="0"/>
              <a:buChar char="o"/>
            </a:pPr>
            <a:r>
              <a:rPr lang="en-GB" sz="1100" dirty="0"/>
              <a:t>49 series couplers delivered from October 2023 to April 2025 (rate 2/3 per month)</a:t>
            </a:r>
          </a:p>
          <a:p>
            <a:pPr marL="540000" indent="-285750">
              <a:buFont typeface="Courier New" panose="02070309020205020404" pitchFamily="49" charset="0"/>
              <a:buChar char="o"/>
            </a:pPr>
            <a:r>
              <a:rPr lang="en-GB" sz="1100" dirty="0"/>
              <a:t>16 series optional from May 2025 to November 2025</a:t>
            </a:r>
          </a:p>
        </p:txBody>
      </p:sp>
      <p:sp>
        <p:nvSpPr>
          <p:cNvPr id="2" name="Titre 1"/>
          <p:cNvSpPr>
            <a:spLocks noGrp="1"/>
          </p:cNvSpPr>
          <p:nvPr>
            <p:ph type="title"/>
          </p:nvPr>
        </p:nvSpPr>
        <p:spPr>
          <a:xfrm>
            <a:off x="849883" y="149425"/>
            <a:ext cx="9433048" cy="432048"/>
          </a:xfrm>
        </p:spPr>
        <p:txBody>
          <a:bodyPr/>
          <a:lstStyle/>
          <a:p>
            <a:pPr algn="ctr"/>
            <a:r>
              <a:rPr lang="fr-FR" dirty="0"/>
              <a:t>SERIES  COMPONENTS - DELIVERY  SCHEDULE</a:t>
            </a:r>
          </a:p>
        </p:txBody>
      </p:sp>
      <p:sp>
        <p:nvSpPr>
          <p:cNvPr id="7" name="Espace réservé de la date 6"/>
          <p:cNvSpPr>
            <a:spLocks noGrp="1"/>
          </p:cNvSpPr>
          <p:nvPr>
            <p:ph type="dt" sz="half" idx="10"/>
          </p:nvPr>
        </p:nvSpPr>
        <p:spPr>
          <a:xfrm>
            <a:off x="165981" y="5714819"/>
            <a:ext cx="2411556" cy="322263"/>
          </a:xfrm>
        </p:spPr>
        <p:txBody>
          <a:bodyPr/>
          <a:lstStyle/>
          <a:p>
            <a:r>
              <a:rPr lang="fr-FR" dirty="0"/>
              <a:t>02/02/2023</a:t>
            </a:r>
          </a:p>
        </p:txBody>
      </p:sp>
      <p:sp>
        <p:nvSpPr>
          <p:cNvPr id="8" name="Espace réservé du pied de page 7"/>
          <p:cNvSpPr>
            <a:spLocks noGrp="1"/>
          </p:cNvSpPr>
          <p:nvPr>
            <p:ph type="ftr" sz="quarter" idx="11"/>
          </p:nvPr>
        </p:nvSpPr>
        <p:spPr/>
        <p:txBody>
          <a:bodyPr/>
          <a:lstStyle/>
          <a:p>
            <a:r>
              <a:rPr lang="fr-FR" dirty="0"/>
              <a:t>COPIL Pôle Accélérateurs– Myrrha NR6 série</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9</a:t>
            </a:fld>
            <a:endParaRPr lang="fr-FR" dirty="0"/>
          </a:p>
        </p:txBody>
      </p:sp>
      <p:sp>
        <p:nvSpPr>
          <p:cNvPr id="4" name="ZoneTexte 3">
            <a:extLst>
              <a:ext uri="{FF2B5EF4-FFF2-40B4-BE49-F238E27FC236}">
                <a16:creationId xmlns:a16="http://schemas.microsoft.com/office/drawing/2014/main" id="{9996A169-0501-4726-BF96-18EED3AC7240}"/>
              </a:ext>
            </a:extLst>
          </p:cNvPr>
          <p:cNvSpPr txBox="1"/>
          <p:nvPr/>
        </p:nvSpPr>
        <p:spPr>
          <a:xfrm>
            <a:off x="5169102" y="3029744"/>
            <a:ext cx="3312368" cy="707886"/>
          </a:xfrm>
          <a:prstGeom prst="rect">
            <a:avLst/>
          </a:prstGeom>
          <a:solidFill>
            <a:schemeClr val="accent4">
              <a:lumMod val="40000"/>
              <a:lumOff val="60000"/>
            </a:schemeClr>
          </a:solidFill>
        </p:spPr>
        <p:txBody>
          <a:bodyPr wrap="square" rtlCol="0">
            <a:spAutoFit/>
          </a:bodyPr>
          <a:lstStyle/>
          <a:p>
            <a:pPr algn="ctr"/>
            <a:r>
              <a:rPr lang="en-GB" dirty="0"/>
              <a:t>IJCLab Schedule assessment</a:t>
            </a:r>
          </a:p>
        </p:txBody>
      </p:sp>
      <p:cxnSp>
        <p:nvCxnSpPr>
          <p:cNvPr id="10" name="Connecteur droit 9">
            <a:extLst>
              <a:ext uri="{FF2B5EF4-FFF2-40B4-BE49-F238E27FC236}">
                <a16:creationId xmlns:a16="http://schemas.microsoft.com/office/drawing/2014/main" id="{641FC497-4180-466A-9D33-06C36534C67C}"/>
              </a:ext>
            </a:extLst>
          </p:cNvPr>
          <p:cNvCxnSpPr>
            <a:cxnSpLocks/>
          </p:cNvCxnSpPr>
          <p:nvPr/>
        </p:nvCxnSpPr>
        <p:spPr>
          <a:xfrm>
            <a:off x="3586187" y="750511"/>
            <a:ext cx="0" cy="1656184"/>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1B9DD83-F989-476D-B2EC-FF1313F69D5B}"/>
              </a:ext>
            </a:extLst>
          </p:cNvPr>
          <p:cNvSpPr txBox="1"/>
          <p:nvPr/>
        </p:nvSpPr>
        <p:spPr>
          <a:xfrm>
            <a:off x="2434063" y="2381672"/>
            <a:ext cx="2304247" cy="276999"/>
          </a:xfrm>
          <a:prstGeom prst="rect">
            <a:avLst/>
          </a:prstGeom>
          <a:noFill/>
        </p:spPr>
        <p:txBody>
          <a:bodyPr wrap="square" rtlCol="0">
            <a:spAutoFit/>
          </a:bodyPr>
          <a:lstStyle/>
          <a:p>
            <a:pPr algn="ctr"/>
            <a:r>
              <a:rPr lang="en-GB" sz="1200" b="1" dirty="0">
                <a:solidFill>
                  <a:srgbClr val="FF0000"/>
                </a:solidFill>
              </a:rPr>
              <a:t>Option implemented</a:t>
            </a:r>
          </a:p>
        </p:txBody>
      </p:sp>
      <p:pic>
        <p:nvPicPr>
          <p:cNvPr id="17" name="Image 16">
            <a:extLst>
              <a:ext uri="{FF2B5EF4-FFF2-40B4-BE49-F238E27FC236}">
                <a16:creationId xmlns:a16="http://schemas.microsoft.com/office/drawing/2014/main" id="{3495BF26-8034-4B12-9A43-1D6FC0D4D73A}"/>
              </a:ext>
            </a:extLst>
          </p:cNvPr>
          <p:cNvPicPr>
            <a:picLocks noChangeAspect="1"/>
          </p:cNvPicPr>
          <p:nvPr/>
        </p:nvPicPr>
        <p:blipFill>
          <a:blip r:embed="rId2"/>
          <a:stretch>
            <a:fillRect/>
          </a:stretch>
        </p:blipFill>
        <p:spPr>
          <a:xfrm>
            <a:off x="201811" y="766358"/>
            <a:ext cx="10225136" cy="1586472"/>
          </a:xfrm>
          <a:prstGeom prst="rect">
            <a:avLst/>
          </a:prstGeom>
        </p:spPr>
      </p:pic>
      <p:sp>
        <p:nvSpPr>
          <p:cNvPr id="18" name="Parenthèses 17">
            <a:extLst>
              <a:ext uri="{FF2B5EF4-FFF2-40B4-BE49-F238E27FC236}">
                <a16:creationId xmlns:a16="http://schemas.microsoft.com/office/drawing/2014/main" id="{5710CEA9-C935-473F-B562-D1D2D6D57EBB}"/>
              </a:ext>
            </a:extLst>
          </p:cNvPr>
          <p:cNvSpPr/>
          <p:nvPr/>
        </p:nvSpPr>
        <p:spPr>
          <a:xfrm>
            <a:off x="3010123" y="1223267"/>
            <a:ext cx="4392488" cy="216024"/>
          </a:xfrm>
          <a:prstGeom prst="bracketPair">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0" name="Connecteur droit 19">
            <a:extLst>
              <a:ext uri="{FF2B5EF4-FFF2-40B4-BE49-F238E27FC236}">
                <a16:creationId xmlns:a16="http://schemas.microsoft.com/office/drawing/2014/main" id="{ABBB6AC6-01FE-4D0E-BC2E-6564C8845AB5}"/>
              </a:ext>
            </a:extLst>
          </p:cNvPr>
          <p:cNvCxnSpPr>
            <a:cxnSpLocks/>
          </p:cNvCxnSpPr>
          <p:nvPr/>
        </p:nvCxnSpPr>
        <p:spPr>
          <a:xfrm>
            <a:off x="3154139" y="1331279"/>
            <a:ext cx="4176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07D0A76B-DE3E-471D-9336-64485325E55F}"/>
              </a:ext>
            </a:extLst>
          </p:cNvPr>
          <p:cNvCxnSpPr>
            <a:cxnSpLocks/>
          </p:cNvCxnSpPr>
          <p:nvPr/>
        </p:nvCxnSpPr>
        <p:spPr>
          <a:xfrm flipH="1" flipV="1">
            <a:off x="1595069" y="1805608"/>
            <a:ext cx="201532" cy="2155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7996CEA1-7617-4DC5-9546-AC324892F41E}"/>
              </a:ext>
            </a:extLst>
          </p:cNvPr>
          <p:cNvCxnSpPr>
            <a:cxnSpLocks/>
          </p:cNvCxnSpPr>
          <p:nvPr/>
        </p:nvCxnSpPr>
        <p:spPr>
          <a:xfrm flipV="1">
            <a:off x="9002771" y="2287849"/>
            <a:ext cx="461308" cy="2546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BF110E94-9DAB-47EA-9734-843A11E4E8FA}"/>
              </a:ext>
            </a:extLst>
          </p:cNvPr>
          <p:cNvSpPr txBox="1"/>
          <p:nvPr/>
        </p:nvSpPr>
        <p:spPr>
          <a:xfrm>
            <a:off x="1595069" y="1974139"/>
            <a:ext cx="1224136" cy="276999"/>
          </a:xfrm>
          <a:prstGeom prst="rect">
            <a:avLst/>
          </a:prstGeom>
          <a:noFill/>
        </p:spPr>
        <p:txBody>
          <a:bodyPr wrap="square" rtlCol="0">
            <a:spAutoFit/>
          </a:bodyPr>
          <a:lstStyle/>
          <a:p>
            <a:pPr algn="ctr"/>
            <a:r>
              <a:rPr lang="en-GB" sz="1200" b="1" dirty="0">
                <a:solidFill>
                  <a:srgbClr val="FF0000"/>
                </a:solidFill>
              </a:rPr>
              <a:t>Début </a:t>
            </a:r>
            <a:r>
              <a:rPr lang="en-GB" sz="1200" b="1" dirty="0" err="1">
                <a:solidFill>
                  <a:srgbClr val="FF0000"/>
                </a:solidFill>
              </a:rPr>
              <a:t>contrat</a:t>
            </a:r>
            <a:endParaRPr lang="en-GB" sz="1200" b="1" dirty="0">
              <a:solidFill>
                <a:srgbClr val="FF0000"/>
              </a:solidFill>
            </a:endParaRPr>
          </a:p>
        </p:txBody>
      </p:sp>
      <p:sp>
        <p:nvSpPr>
          <p:cNvPr id="21" name="ZoneTexte 20">
            <a:extLst>
              <a:ext uri="{FF2B5EF4-FFF2-40B4-BE49-F238E27FC236}">
                <a16:creationId xmlns:a16="http://schemas.microsoft.com/office/drawing/2014/main" id="{119D80D2-89D4-416D-82FA-B17506C894D3}"/>
              </a:ext>
            </a:extLst>
          </p:cNvPr>
          <p:cNvSpPr txBox="1"/>
          <p:nvPr/>
        </p:nvSpPr>
        <p:spPr>
          <a:xfrm>
            <a:off x="8056269" y="2431337"/>
            <a:ext cx="1008112" cy="276999"/>
          </a:xfrm>
          <a:prstGeom prst="rect">
            <a:avLst/>
          </a:prstGeom>
          <a:noFill/>
        </p:spPr>
        <p:txBody>
          <a:bodyPr wrap="square" rtlCol="0">
            <a:spAutoFit/>
          </a:bodyPr>
          <a:lstStyle/>
          <a:p>
            <a:pPr algn="ctr"/>
            <a:r>
              <a:rPr lang="en-GB" sz="1200" b="1" dirty="0">
                <a:solidFill>
                  <a:srgbClr val="FF0000"/>
                </a:solidFill>
              </a:rPr>
              <a:t>Fin </a:t>
            </a:r>
            <a:r>
              <a:rPr lang="en-GB" sz="1200" b="1" dirty="0" err="1">
                <a:solidFill>
                  <a:srgbClr val="FF0000"/>
                </a:solidFill>
              </a:rPr>
              <a:t>contrat</a:t>
            </a:r>
            <a:endParaRPr lang="en-GB" sz="1200" b="1" dirty="0">
              <a:solidFill>
                <a:srgbClr val="FF0000"/>
              </a:solidFill>
            </a:endParaRPr>
          </a:p>
        </p:txBody>
      </p:sp>
      <p:sp>
        <p:nvSpPr>
          <p:cNvPr id="14" name="Flèche : haut 13">
            <a:extLst>
              <a:ext uri="{FF2B5EF4-FFF2-40B4-BE49-F238E27FC236}">
                <a16:creationId xmlns:a16="http://schemas.microsoft.com/office/drawing/2014/main" id="{940C7E4F-36E2-4C18-9F59-B166405E5147}"/>
              </a:ext>
            </a:extLst>
          </p:cNvPr>
          <p:cNvSpPr/>
          <p:nvPr/>
        </p:nvSpPr>
        <p:spPr>
          <a:xfrm>
            <a:off x="9850883" y="2334635"/>
            <a:ext cx="216019" cy="55109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ZoneTexte 21">
            <a:extLst>
              <a:ext uri="{FF2B5EF4-FFF2-40B4-BE49-F238E27FC236}">
                <a16:creationId xmlns:a16="http://schemas.microsoft.com/office/drawing/2014/main" id="{1CDAC4E2-B960-4935-A43B-5919394360FB}"/>
              </a:ext>
            </a:extLst>
          </p:cNvPr>
          <p:cNvSpPr txBox="1"/>
          <p:nvPr/>
        </p:nvSpPr>
        <p:spPr>
          <a:xfrm>
            <a:off x="9464079" y="2919912"/>
            <a:ext cx="1008112" cy="646331"/>
          </a:xfrm>
          <a:prstGeom prst="rect">
            <a:avLst/>
          </a:prstGeom>
          <a:noFill/>
        </p:spPr>
        <p:txBody>
          <a:bodyPr wrap="square" rtlCol="0">
            <a:spAutoFit/>
          </a:bodyPr>
          <a:lstStyle/>
          <a:p>
            <a:pPr algn="ctr"/>
            <a:r>
              <a:rPr lang="en-GB" sz="1200" b="1" dirty="0" err="1">
                <a:solidFill>
                  <a:srgbClr val="FF0000"/>
                </a:solidFill>
              </a:rPr>
              <a:t>Prévoir</a:t>
            </a:r>
            <a:r>
              <a:rPr lang="en-GB" sz="1200" b="1" dirty="0">
                <a:solidFill>
                  <a:srgbClr val="FF0000"/>
                </a:solidFill>
              </a:rPr>
              <a:t> déjà 1 an de plus</a:t>
            </a:r>
          </a:p>
        </p:txBody>
      </p:sp>
      <p:sp>
        <p:nvSpPr>
          <p:cNvPr id="5" name="ZoneTexte 4">
            <a:extLst>
              <a:ext uri="{FF2B5EF4-FFF2-40B4-BE49-F238E27FC236}">
                <a16:creationId xmlns:a16="http://schemas.microsoft.com/office/drawing/2014/main" id="{937412A8-CFE1-4546-95BA-DA685CBA5889}"/>
              </a:ext>
            </a:extLst>
          </p:cNvPr>
          <p:cNvSpPr txBox="1"/>
          <p:nvPr/>
        </p:nvSpPr>
        <p:spPr>
          <a:xfrm>
            <a:off x="9036115" y="1485676"/>
            <a:ext cx="500458" cy="276999"/>
          </a:xfrm>
          <a:prstGeom prst="rect">
            <a:avLst/>
          </a:prstGeom>
          <a:noFill/>
        </p:spPr>
        <p:txBody>
          <a:bodyPr wrap="none" rtlCol="0">
            <a:spAutoFit/>
          </a:bodyPr>
          <a:lstStyle/>
          <a:p>
            <a:r>
              <a:rPr lang="en-GB" sz="1200" dirty="0">
                <a:solidFill>
                  <a:srgbClr val="FF0000"/>
                </a:solidFill>
              </a:rPr>
              <a:t>SCK</a:t>
            </a:r>
          </a:p>
        </p:txBody>
      </p:sp>
      <p:sp>
        <p:nvSpPr>
          <p:cNvPr id="23" name="ZoneTexte 22">
            <a:extLst>
              <a:ext uri="{FF2B5EF4-FFF2-40B4-BE49-F238E27FC236}">
                <a16:creationId xmlns:a16="http://schemas.microsoft.com/office/drawing/2014/main" id="{343025B9-A56D-489F-9C55-EC342FD9E433}"/>
              </a:ext>
            </a:extLst>
          </p:cNvPr>
          <p:cNvSpPr txBox="1"/>
          <p:nvPr/>
        </p:nvSpPr>
        <p:spPr>
          <a:xfrm>
            <a:off x="6786096" y="1636365"/>
            <a:ext cx="1233030" cy="276999"/>
          </a:xfrm>
          <a:prstGeom prst="rect">
            <a:avLst/>
          </a:prstGeom>
          <a:noFill/>
        </p:spPr>
        <p:txBody>
          <a:bodyPr wrap="none" rtlCol="0">
            <a:spAutoFit/>
          </a:bodyPr>
          <a:lstStyle/>
          <a:p>
            <a:r>
              <a:rPr lang="en-GB" sz="1200" dirty="0" err="1">
                <a:solidFill>
                  <a:srgbClr val="FF0000"/>
                </a:solidFill>
              </a:rPr>
              <a:t>Souhait</a:t>
            </a:r>
            <a:r>
              <a:rPr lang="en-GB" sz="1200" dirty="0">
                <a:solidFill>
                  <a:srgbClr val="FF0000"/>
                </a:solidFill>
              </a:rPr>
              <a:t> IJCLab</a:t>
            </a:r>
          </a:p>
        </p:txBody>
      </p:sp>
    </p:spTree>
    <p:extLst>
      <p:ext uri="{BB962C8B-B14F-4D97-AF65-F5344CB8AC3E}">
        <p14:creationId xmlns:p14="http://schemas.microsoft.com/office/powerpoint/2010/main" val="3185503046"/>
      </p:ext>
    </p:extLst>
  </p:cSld>
  <p:clrMapOvr>
    <a:masterClrMapping/>
  </p:clrMapOvr>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ijclab-169-template [Lecture seule]" id="{C32E302E-5CA5-453B-8E20-5F2BC2E26B18}" vid="{D24CA9EE-CE46-45B2-A7AB-439E28898B1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27854</TotalTime>
  <Words>2178</Words>
  <Application>Microsoft Office PowerPoint</Application>
  <PresentationFormat>Personnalisé</PresentationFormat>
  <Paragraphs>340</Paragraphs>
  <Slides>20</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SimSun</vt:lpstr>
      <vt:lpstr>Arial</vt:lpstr>
      <vt:lpstr>Calibri</vt:lpstr>
      <vt:lpstr>Calibri Light</vt:lpstr>
      <vt:lpstr>Courier New</vt:lpstr>
      <vt:lpstr>Segoe UI</vt:lpstr>
      <vt:lpstr>Symbol</vt:lpstr>
      <vt:lpstr>Times New Roman</vt:lpstr>
      <vt:lpstr>Wingdings</vt:lpstr>
      <vt:lpstr>1_modele-IJCLAb-powerpoint</vt:lpstr>
      <vt:lpstr>MYRRHA  SERIES</vt:lpstr>
      <vt:lpstr>MYRRHA  PROGRAM</vt:lpstr>
      <vt:lpstr>MINERVA</vt:lpstr>
      <vt:lpstr>PROJECT  AGREEMENTS  BETWEEN  SCK-CEN  &amp;  CNRS/IN2P3  FOR  MINERVA</vt:lpstr>
      <vt:lpstr>FROM  NR2/NR2 FOLLOW-UP  TO  NR6</vt:lpstr>
      <vt:lpstr>FROM  NR2/NR2 FOLLOW-UP  TO  NR6</vt:lpstr>
      <vt:lpstr>PLANNING  MYRRHA</vt:lpstr>
      <vt:lpstr>PLANNING  MINERVA</vt:lpstr>
      <vt:lpstr>SERIES  COMPONENTS - DELIVERY  SCHEDULE</vt:lpstr>
      <vt:lpstr>WBS &amp; ORGANIGRAMME</vt:lpstr>
      <vt:lpstr>CAVITIES</vt:lpstr>
      <vt:lpstr>COLD  TUNING  SYSTEMS</vt:lpstr>
      <vt:lpstr>COUPLERS</vt:lpstr>
      <vt:lpstr>COORDINATION</vt:lpstr>
      <vt:lpstr>RESSOURCES HUMAINES, INVESTISSEMENTS &amp; CONSOMMABLES</vt:lpstr>
      <vt:lpstr>RESSOURCES HUMAINES, INVESTISSEMENTS &amp; CONSOMMABLES</vt:lpstr>
      <vt:lpstr>CALENDRIER  VERSEMENTS  DU  SCK CEN,  ET  TRESORERIE…</vt:lpstr>
      <vt:lpstr>SUIVI  DES  ACTIONS  DU  CODEC</vt:lpstr>
      <vt:lpstr>SUIVI  DES  ACTIONS  DU  CODEC</vt:lpstr>
      <vt:lpstr>MYRRHA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Luc Petizon</dc:creator>
  <cp:lastModifiedBy>Gilles Olivier</cp:lastModifiedBy>
  <cp:revision>1843</cp:revision>
  <dcterms:created xsi:type="dcterms:W3CDTF">2011-03-09T16:37:49Z</dcterms:created>
  <dcterms:modified xsi:type="dcterms:W3CDTF">2023-02-01T16:35:41Z</dcterms:modified>
</cp:coreProperties>
</file>