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82" r:id="rId5"/>
    <p:sldId id="259" r:id="rId6"/>
    <p:sldId id="260" r:id="rId7"/>
    <p:sldId id="274" r:id="rId8"/>
    <p:sldId id="261" r:id="rId9"/>
    <p:sldId id="289" r:id="rId10"/>
    <p:sldId id="284" r:id="rId11"/>
    <p:sldId id="265" r:id="rId12"/>
    <p:sldId id="272" r:id="rId13"/>
    <p:sldId id="266" r:id="rId14"/>
    <p:sldId id="268" r:id="rId15"/>
    <p:sldId id="270" r:id="rId16"/>
    <p:sldId id="273" r:id="rId17"/>
    <p:sldId id="271" r:id="rId18"/>
    <p:sldId id="285" r:id="rId19"/>
    <p:sldId id="286" r:id="rId20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/>
    <p:restoredTop sz="94670"/>
  </p:normalViewPr>
  <p:slideViewPr>
    <p:cSldViewPr>
      <p:cViewPr varScale="1">
        <p:scale>
          <a:sx n="98" d="100"/>
          <a:sy n="98" d="100"/>
        </p:scale>
        <p:origin x="1856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Projet TWAC - Ressources humaines</a:t>
            </a:r>
          </a:p>
          <a:p>
            <a:pPr>
              <a:defRPr/>
            </a:pPr>
            <a:r>
              <a:rPr lang="fr-FR" dirty="0"/>
              <a:t>Janvier 2023</a:t>
            </a:r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6.3486343541827833E-2"/>
          <c:y val="0.13094120243244187"/>
          <c:w val="0.9315860309577102"/>
          <c:h val="0.74934337725515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RH!$B$5</c:f>
              <c:strCache>
                <c:ptCount val="1"/>
                <c:pt idx="0">
                  <c:v>ETP cumulatif prévus (GA)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RH!$A$6:$A$16</c:f>
              <c:strCache>
                <c:ptCount val="9"/>
                <c:pt idx="0">
                  <c:v>IJCLab (CNRS-UPSaclay)</c:v>
                </c:pt>
                <c:pt idx="1">
                  <c:v>service méca</c:v>
                </c:pt>
                <c:pt idx="2">
                  <c:v>service détecteur</c:v>
                </c:pt>
                <c:pt idx="3">
                  <c:v>ALEA</c:v>
                </c:pt>
                <c:pt idx="4">
                  <c:v>service info</c:v>
                </c:pt>
                <c:pt idx="5">
                  <c:v>STIRI</c:v>
                </c:pt>
                <c:pt idx="6">
                  <c:v>BIMP</c:v>
                </c:pt>
                <c:pt idx="7">
                  <c:v>Maverick</c:v>
                </c:pt>
                <c:pt idx="8">
                  <c:v>RF</c:v>
                </c:pt>
              </c:strCache>
            </c:strRef>
          </c:cat>
          <c:val>
            <c:numRef>
              <c:f>RH!$B$6:$B$16</c:f>
              <c:numCache>
                <c:formatCode>0.0</c:formatCode>
                <c:ptCount val="11"/>
                <c:pt idx="0">
                  <c:v>147.6</c:v>
                </c:pt>
                <c:pt idx="1">
                  <c:v>19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24</c:v>
                </c:pt>
                <c:pt idx="6">
                  <c:v>39</c:v>
                </c:pt>
                <c:pt idx="7">
                  <c:v>24</c:v>
                </c:pt>
                <c:pt idx="8" formatCode="General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4-BD45-8946-8EFE55FA89A2}"/>
            </c:ext>
          </c:extLst>
        </c:ser>
        <c:ser>
          <c:idx val="1"/>
          <c:order val="1"/>
          <c:tx>
            <c:strRef>
              <c:f>RH!$C$5</c:f>
              <c:strCache>
                <c:ptCount val="1"/>
                <c:pt idx="0">
                  <c:v>cumul ETP fournis (9 mois)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RH!$A$6:$A$16</c:f>
              <c:strCache>
                <c:ptCount val="9"/>
                <c:pt idx="0">
                  <c:v>IJCLab (CNRS-UPSaclay)</c:v>
                </c:pt>
                <c:pt idx="1">
                  <c:v>service méca</c:v>
                </c:pt>
                <c:pt idx="2">
                  <c:v>service détecteur</c:v>
                </c:pt>
                <c:pt idx="3">
                  <c:v>ALEA</c:v>
                </c:pt>
                <c:pt idx="4">
                  <c:v>service info</c:v>
                </c:pt>
                <c:pt idx="5">
                  <c:v>STIRI</c:v>
                </c:pt>
                <c:pt idx="6">
                  <c:v>BIMP</c:v>
                </c:pt>
                <c:pt idx="7">
                  <c:v>Maverick</c:v>
                </c:pt>
                <c:pt idx="8">
                  <c:v>RF</c:v>
                </c:pt>
              </c:strCache>
            </c:strRef>
          </c:cat>
          <c:val>
            <c:numRef>
              <c:f>RH!$C$6:$C$16</c:f>
              <c:numCache>
                <c:formatCode>0.00</c:formatCode>
                <c:ptCount val="11"/>
                <c:pt idx="0">
                  <c:v>22.06</c:v>
                </c:pt>
                <c:pt idx="1">
                  <c:v>2.87</c:v>
                </c:pt>
                <c:pt idx="2">
                  <c:v>0.7</c:v>
                </c:pt>
                <c:pt idx="3">
                  <c:v>0.75</c:v>
                </c:pt>
                <c:pt idx="4">
                  <c:v>0.7</c:v>
                </c:pt>
                <c:pt idx="5">
                  <c:v>4.5</c:v>
                </c:pt>
                <c:pt idx="6">
                  <c:v>3.4</c:v>
                </c:pt>
                <c:pt idx="7">
                  <c:v>5.5</c:v>
                </c:pt>
                <c:pt idx="8" formatCode="General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84-BD45-8946-8EFE55FA8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2702789"/>
        <c:axId val="1922702790"/>
      </c:barChart>
      <c:catAx>
        <c:axId val="192270278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 bwMode="auto"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22702790"/>
        <c:crosses val="autoZero"/>
        <c:auto val="1"/>
        <c:lblAlgn val="ctr"/>
        <c:lblOffset val="100"/>
        <c:noMultiLvlLbl val="0"/>
      </c:catAx>
      <c:valAx>
        <c:axId val="1922702790"/>
        <c:scaling>
          <c:orientation val="minMax"/>
        </c:scaling>
        <c:delete val="0"/>
        <c:axPos val="l"/>
        <c:majorGridlines>
          <c:spPr bwMode="auto"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ETP</a:t>
                </a:r>
              </a:p>
            </c:rich>
          </c:tx>
          <c:overlay val="0"/>
          <c:spPr>
            <a:prstGeom prst="rect">
              <a:avLst/>
            </a:prstGeom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0.0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22702789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892416980486145"/>
          <c:y val="0.37751957949183562"/>
          <c:w val="0.18553800115915597"/>
          <c:h val="0.21498035215227354"/>
        </c:manualLayout>
      </c:layout>
      <c:overlay val="0"/>
      <c:spPr>
        <a:prstGeom prst="rect">
          <a:avLst/>
        </a:prstGeom>
        <a:solidFill>
          <a:schemeClr val="bg1"/>
        </a:solidFill>
        <a:ln>
          <a:solidFill>
            <a:schemeClr val="bg1">
              <a:lumMod val="85000"/>
            </a:schemeClr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 bwMode="auto">
    <a:xfrm>
      <a:off x="457200" y="1097199"/>
      <a:ext cx="8124999" cy="4804833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Projet TWAC - Ressources humaines</a:t>
            </a:r>
          </a:p>
          <a:p>
            <a:pPr>
              <a:defRPr/>
            </a:pPr>
            <a:r>
              <a:rPr lang="fr-FR"/>
              <a:t>Janvier 2023</a:t>
            </a:r>
          </a:p>
        </c:rich>
      </c:tx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2570792504796652"/>
          <c:y val="0.13917505198175167"/>
          <c:w val="0.83034907796856738"/>
          <c:h val="0.67691281493910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RH!$B$5</c:f>
              <c:strCache>
                <c:ptCount val="1"/>
                <c:pt idx="0">
                  <c:v>ETP cumulatif prévus (GA)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RH!$A$6:$A$16</c:f>
              <c:strCache>
                <c:ptCount val="9"/>
                <c:pt idx="0">
                  <c:v>IJCLab (CNRS-UPSaclay)</c:v>
                </c:pt>
                <c:pt idx="1">
                  <c:v>service méca</c:v>
                </c:pt>
                <c:pt idx="2">
                  <c:v>service détecteur</c:v>
                </c:pt>
                <c:pt idx="3">
                  <c:v>ALEA</c:v>
                </c:pt>
                <c:pt idx="4">
                  <c:v>service info</c:v>
                </c:pt>
                <c:pt idx="5">
                  <c:v>STIRI</c:v>
                </c:pt>
                <c:pt idx="6">
                  <c:v>BIMP</c:v>
                </c:pt>
                <c:pt idx="7">
                  <c:v>Maverick</c:v>
                </c:pt>
                <c:pt idx="8">
                  <c:v>RF</c:v>
                </c:pt>
              </c:strCache>
            </c:strRef>
          </c:cat>
          <c:val>
            <c:numRef>
              <c:f>RH!$B$6:$B$16</c:f>
              <c:numCache>
                <c:formatCode>0.0</c:formatCode>
                <c:ptCount val="11"/>
                <c:pt idx="0">
                  <c:v>147.6</c:v>
                </c:pt>
                <c:pt idx="1">
                  <c:v>19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24</c:v>
                </c:pt>
                <c:pt idx="6">
                  <c:v>39</c:v>
                </c:pt>
                <c:pt idx="7">
                  <c:v>24</c:v>
                </c:pt>
                <c:pt idx="8" formatCode="General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4-BD45-8946-8EFE55FA89A2}"/>
            </c:ext>
          </c:extLst>
        </c:ser>
        <c:ser>
          <c:idx val="1"/>
          <c:order val="1"/>
          <c:tx>
            <c:strRef>
              <c:f>RH!$C$5</c:f>
              <c:strCache>
                <c:ptCount val="1"/>
                <c:pt idx="0">
                  <c:v>cumul ETP fournis (9 mois)</c:v>
                </c:pt>
              </c:strCache>
            </c:strRef>
          </c:tx>
          <c:spPr>
            <a:prstGeom prst="rect">
              <a:avLst/>
            </a:prstGeom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RH!$A$6:$A$16</c:f>
              <c:strCache>
                <c:ptCount val="9"/>
                <c:pt idx="0">
                  <c:v>IJCLab (CNRS-UPSaclay)</c:v>
                </c:pt>
                <c:pt idx="1">
                  <c:v>service méca</c:v>
                </c:pt>
                <c:pt idx="2">
                  <c:v>service détecteur</c:v>
                </c:pt>
                <c:pt idx="3">
                  <c:v>ALEA</c:v>
                </c:pt>
                <c:pt idx="4">
                  <c:v>service info</c:v>
                </c:pt>
                <c:pt idx="5">
                  <c:v>STIRI</c:v>
                </c:pt>
                <c:pt idx="6">
                  <c:v>BIMP</c:v>
                </c:pt>
                <c:pt idx="7">
                  <c:v>Maverick</c:v>
                </c:pt>
                <c:pt idx="8">
                  <c:v>RF</c:v>
                </c:pt>
              </c:strCache>
            </c:strRef>
          </c:cat>
          <c:val>
            <c:numRef>
              <c:f>RH!$C$6:$C$16</c:f>
              <c:numCache>
                <c:formatCode>0.00</c:formatCode>
                <c:ptCount val="11"/>
                <c:pt idx="0">
                  <c:v>22.06</c:v>
                </c:pt>
                <c:pt idx="1">
                  <c:v>2.87</c:v>
                </c:pt>
                <c:pt idx="2">
                  <c:v>0.7</c:v>
                </c:pt>
                <c:pt idx="3">
                  <c:v>0.75</c:v>
                </c:pt>
                <c:pt idx="4">
                  <c:v>0.7</c:v>
                </c:pt>
                <c:pt idx="5">
                  <c:v>4.5</c:v>
                </c:pt>
                <c:pt idx="6">
                  <c:v>3.4</c:v>
                </c:pt>
                <c:pt idx="7">
                  <c:v>5.5</c:v>
                </c:pt>
                <c:pt idx="8" formatCode="General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84-BD45-8946-8EFE55FA89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22702789"/>
        <c:axId val="1922702790"/>
      </c:barChart>
      <c:catAx>
        <c:axId val="192270278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22702790"/>
        <c:crosses val="autoZero"/>
        <c:auto val="1"/>
        <c:lblAlgn val="ctr"/>
        <c:lblOffset val="100"/>
        <c:noMultiLvlLbl val="0"/>
      </c:catAx>
      <c:valAx>
        <c:axId val="1922702790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22702789"/>
        <c:crosses val="autoZero"/>
        <c:crossBetween val="between"/>
      </c:valAx>
      <c:spPr>
        <a:prstGeom prst="rect">
          <a:avLst/>
        </a:prstGeom>
        <a:noFill/>
        <a:ln>
          <a:noFill/>
        </a:ln>
        <a:effectLst/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xfrm>
      <a:off x="457200" y="1097199"/>
      <a:ext cx="8124999" cy="4804833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Dépenses en cours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A2C-8149-84E9-1ABFA9856C4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A2C-8149-84E9-1ABFA9856C4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A2C-8149-84E9-1ABFA9856C4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A2C-8149-84E9-1ABFA9856C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équipement</c:v>
                </c:pt>
                <c:pt idx="1">
                  <c:v>consommables</c:v>
                </c:pt>
                <c:pt idx="2">
                  <c:v>personnel permanent</c:v>
                </c:pt>
                <c:pt idx="3">
                  <c:v>CDD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58358.879999999997</c:v>
                </c:pt>
                <c:pt idx="1">
                  <c:v>11462.72</c:v>
                </c:pt>
                <c:pt idx="2">
                  <c:v>112683.59</c:v>
                </c:pt>
                <c:pt idx="3">
                  <c:v>10128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2C-8149-84E9-1ABFA9856C4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>
  <cs:dataLabelCallout>
    <cs:lnRef idx="0"/>
    <cs:fillRef idx="0"/>
    <cs:effectRef idx="0"/>
    <cs:fontRef idx="minor">
      <a:schemeClr val="tx1">
        <a:lumMod val="75000"/>
        <a:lumOff val="25000"/>
      </a:schemeClr>
    </cs:fontRef>
    <cs:defRPr sz="9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 bwMode="auto">
      <a:prstGeom prst="rect">
        <a:avLst/>
      </a:prstGeom>
      <a:ln w="9525">
        <a:solidFill>
          <a:schemeClr val="phClr"/>
        </a:solidFill>
      </a:ln>
    </cs:spPr>
  </cs:dataPointMarker>
  <cs:dataPointMarkerLayout/>
  <cs:dataPointWireframe>
    <cs:lnRef idx="0">
      <cs:styleClr val="auto"/>
    </cs:lnRef>
    <cs:fillRef idx="1"/>
    <cs:effectRef idx="0"/>
    <cs:fontRef idx="minor">
      <a:schemeClr val="tx1"/>
    </cs:fontRef>
    <cs:spPr bwMode="auto">
      <a:prstGeom prst="rect">
        <a:avLst/>
      </a:prstGeom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dataTable>
  <cs:down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 bwMode="auto">
      <a:prstGeom prst="rect">
        <a:avLst/>
      </a:prstGeom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 bwMode="auto">
      <a:prstGeom prst="rect">
        <a:avLst/>
      </a:prstGeom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spc="0"/>
  </cs:title>
  <cs:trendline>
    <cs:lnRef idx="0">
      <cs:styleClr val="auto"/>
    </cs:lnRef>
    <cs:fillRef idx="0"/>
    <cs:effectRef idx="0"/>
    <cs:fontRef idx="minor">
      <a:schemeClr val="tx1"/>
    </cs:fontRef>
    <cs:spPr bwMode="auto">
      <a:prstGeom prst="rect">
        <a:avLst/>
      </a:prstGeom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tx1"/>
    </cs:fontRef>
    <cs:spPr bwMode="auto">
      <a:prstGeom prst="rect">
        <a:avLst/>
      </a:prstGeom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  <cs:spPr bwMode="auto">
      <a:prstGeom prst="rect">
        <a:avLst/>
      </a:prstGeom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0.13179</cdr:x>
      <cdr:y>0.6611</cdr:y>
    </cdr:from>
    <cdr:to>
      <cdr:x>0.1888</cdr:x>
      <cdr:y>0.6611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0E1565EB-EFA1-624C-7731-9F43A947D427}"/>
            </a:ext>
          </a:extLst>
        </cdr:cNvPr>
        <cdr:cNvCxnSpPr/>
      </cdr:nvCxnSpPr>
      <cdr:spPr>
        <a:xfrm xmlns:a="http://schemas.openxmlformats.org/drawingml/2006/main">
          <a:off x="1409319" y="3844586"/>
          <a:ext cx="60960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0.1603</cdr:x>
      <cdr:y>0.62179</cdr:y>
    </cdr:from>
    <cdr:to>
      <cdr:x>0.2058</cdr:x>
      <cdr:y>0.66916</cdr:y>
    </cdr:to>
    <cdr:sp macro="" textlink="">
      <cdr:nvSpPr>
        <cdr:cNvPr id="4" name="ZoneTexte 3">
          <a:extLst xmlns:a="http://schemas.openxmlformats.org/drawingml/2006/main">
            <a:ext uri="{FF2B5EF4-FFF2-40B4-BE49-F238E27FC236}">
              <a16:creationId xmlns:a16="http://schemas.microsoft.com/office/drawing/2014/main" id="{B39432B9-C8A4-469D-72CE-1ADB44432199}"/>
            </a:ext>
          </a:extLst>
        </cdr:cNvPr>
        <cdr:cNvSpPr txBox="1"/>
      </cdr:nvSpPr>
      <cdr:spPr>
        <a:xfrm xmlns:a="http://schemas.openxmlformats.org/drawingml/2006/main">
          <a:off x="1714119" y="3615986"/>
          <a:ext cx="486631" cy="275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dirty="0">
              <a:solidFill>
                <a:srgbClr val="FF0000"/>
              </a:solidFill>
            </a:rPr>
            <a:t>36,9</a:t>
          </a:r>
        </a:p>
      </cdr:txBody>
    </cdr:sp>
  </cdr:relSizeAnchor>
  <cdr:relSizeAnchor xmlns:cdr="http://schemas.openxmlformats.org/drawingml/2006/chartDrawing">
    <cdr:from>
      <cdr:x>0.59382</cdr:x>
      <cdr:y>0.76593</cdr:y>
    </cdr:from>
    <cdr:to>
      <cdr:x>0.61667</cdr:x>
      <cdr:y>0.76593</cdr:y>
    </cdr:to>
    <cdr:cxnSp macro="">
      <cdr:nvCxnSpPr>
        <cdr:cNvPr id="11" name="Connecteur droit 10">
          <a:extLst xmlns:a="http://schemas.openxmlformats.org/drawingml/2006/main">
            <a:ext uri="{FF2B5EF4-FFF2-40B4-BE49-F238E27FC236}">
              <a16:creationId xmlns:a16="http://schemas.microsoft.com/office/drawing/2014/main" id="{7D872824-76D1-7C7D-64D2-9517967CE54A}"/>
            </a:ext>
          </a:extLst>
        </cdr:cNvPr>
        <cdr:cNvCxnSpPr/>
      </cdr:nvCxnSpPr>
      <cdr:spPr>
        <a:xfrm xmlns:a="http://schemas.openxmlformats.org/drawingml/2006/main">
          <a:off x="6349999" y="4454186"/>
          <a:ext cx="244273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0.20903</cdr:x>
      <cdr:y>0.78619</cdr:y>
    </cdr:from>
    <cdr:to>
      <cdr:x>0.23753</cdr:x>
      <cdr:y>0.78619</cdr:y>
    </cdr:to>
    <cdr:cxnSp macro="">
      <cdr:nvCxnSpPr>
        <cdr:cNvPr id="13" name="Connecteur droit 12">
          <a:extLst xmlns:a="http://schemas.openxmlformats.org/drawingml/2006/main">
            <a:ext uri="{FF2B5EF4-FFF2-40B4-BE49-F238E27FC236}">
              <a16:creationId xmlns:a16="http://schemas.microsoft.com/office/drawing/2014/main" id="{7D872824-76D1-7C7D-64D2-9517967CE54A}"/>
            </a:ext>
          </a:extLst>
        </cdr:cNvPr>
        <cdr:cNvCxnSpPr/>
      </cdr:nvCxnSpPr>
      <cdr:spPr>
        <a:xfrm xmlns:a="http://schemas.openxmlformats.org/drawingml/2006/main">
          <a:off x="2235199" y="4572000"/>
          <a:ext cx="30480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0.60478</cdr:x>
      <cdr:y>0.71352</cdr:y>
    </cdr:from>
    <cdr:to>
      <cdr:x>0.65029</cdr:x>
      <cdr:y>0.76088</cdr:y>
    </cdr:to>
    <cdr:sp macro="" textlink="">
      <cdr:nvSpPr>
        <cdr:cNvPr id="25" name="ZoneTexte 1">
          <a:extLst xmlns:a="http://schemas.openxmlformats.org/drawingml/2006/main">
            <a:ext uri="{FF2B5EF4-FFF2-40B4-BE49-F238E27FC236}">
              <a16:creationId xmlns:a16="http://schemas.microsoft.com/office/drawing/2014/main" id="{BD7FBEC4-68A6-CB39-4443-B2014CCD1B3A}"/>
            </a:ext>
          </a:extLst>
        </cdr:cNvPr>
        <cdr:cNvSpPr txBox="1"/>
      </cdr:nvSpPr>
      <cdr:spPr>
        <a:xfrm xmlns:a="http://schemas.openxmlformats.org/drawingml/2006/main">
          <a:off x="6467148" y="4149386"/>
          <a:ext cx="486631" cy="275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rgbClr val="FF0000"/>
              </a:solidFill>
            </a:rPr>
            <a:t> 9,75</a:t>
          </a:r>
        </a:p>
      </cdr:txBody>
    </cdr:sp>
  </cdr:relSizeAnchor>
  <cdr:relSizeAnchor xmlns:cdr="http://schemas.openxmlformats.org/drawingml/2006/chartDrawing">
    <cdr:from>
      <cdr:x>0.2304</cdr:x>
      <cdr:y>0.73378</cdr:y>
    </cdr:from>
    <cdr:to>
      <cdr:x>0.27591</cdr:x>
      <cdr:y>0.78114</cdr:y>
    </cdr:to>
    <cdr:sp macro="" textlink="">
      <cdr:nvSpPr>
        <cdr:cNvPr id="34" name="ZoneTexte 1">
          <a:extLst xmlns:a="http://schemas.openxmlformats.org/drawingml/2006/main">
            <a:ext uri="{FF2B5EF4-FFF2-40B4-BE49-F238E27FC236}">
              <a16:creationId xmlns:a16="http://schemas.microsoft.com/office/drawing/2014/main" id="{D1CC7284-FD93-63B5-3CA1-AA606380CDE8}"/>
            </a:ext>
          </a:extLst>
        </cdr:cNvPr>
        <cdr:cNvSpPr txBox="1"/>
      </cdr:nvSpPr>
      <cdr:spPr>
        <a:xfrm xmlns:a="http://schemas.openxmlformats.org/drawingml/2006/main">
          <a:off x="2463799" y="4267200"/>
          <a:ext cx="486631" cy="275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rgbClr val="FF0000"/>
              </a:solidFill>
            </a:rPr>
            <a:t> 4,75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2947F-9945-514C-8B66-D6DE447B1006}" type="datetimeFigureOut">
              <a:rPr lang="fr-FR" smtClean="0"/>
              <a:t>08/02/2023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AD6C1-E3E8-5D41-ABBE-01C72E3175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824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D6C1-E3E8-5D41-ABBE-01C72E31753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7841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AD6C1-E3E8-5D41-ABBE-01C72E31753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95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ED03B-E781-474D-900D-85F771E2F18A}" type="datetime1">
              <a:rPr lang="fr-FR" smtClean="0"/>
              <a:t>08/02/2023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B3FDC8F-15B5-E845-AD78-F55A0D26B4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/>
        </p:blipFill>
        <p:spPr bwMode="auto">
          <a:xfrm>
            <a:off x="2255142" y="255377"/>
            <a:ext cx="6183116" cy="7052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5BB55-945D-A74E-9089-AB0CF034FCCB}" type="datetime1">
              <a:rPr lang="fr-FR" smtClean="0"/>
              <a:t>08/02/2023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C578ED6D-78A6-C149-9A19-FE3D3EBDEE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/>
        </p:blipFill>
        <p:spPr bwMode="auto">
          <a:xfrm>
            <a:off x="2255142" y="255377"/>
            <a:ext cx="6183116" cy="7052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67782-6751-9144-9172-BB37D658E759}" type="datetime1">
              <a:rPr lang="fr-FR" smtClean="0"/>
              <a:t>08/02/2023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pic>
        <p:nvPicPr>
          <p:cNvPr id="9" name="Espace réservé du contenu 6">
            <a:extLst>
              <a:ext uri="{FF2B5EF4-FFF2-40B4-BE49-F238E27FC236}">
                <a16:creationId xmlns:a16="http://schemas.microsoft.com/office/drawing/2014/main" id="{C4F7F6F1-94B5-4C4E-A61F-75CBE0CD47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/>
        </p:blipFill>
        <p:spPr bwMode="auto">
          <a:xfrm>
            <a:off x="2255142" y="255377"/>
            <a:ext cx="6183116" cy="7052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FB5AA-0E23-1544-8E36-FA6049DD9ED1}" type="datetime1">
              <a:rPr lang="fr-FR" smtClean="0"/>
              <a:t>08/02/2023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ABC877B-E3A7-F245-8A1C-386594177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/>
        </p:blipFill>
        <p:spPr bwMode="auto">
          <a:xfrm>
            <a:off x="2255142" y="255377"/>
            <a:ext cx="6183116" cy="7052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E54A6-0FF0-1540-95FA-2D9A7EFFAE4A}" type="datetime1">
              <a:rPr lang="fr-FR" smtClean="0"/>
              <a:t>08/02/2023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pic>
        <p:nvPicPr>
          <p:cNvPr id="6" name="Espace réservé du contenu 6">
            <a:extLst>
              <a:ext uri="{FF2B5EF4-FFF2-40B4-BE49-F238E27FC236}">
                <a16:creationId xmlns:a16="http://schemas.microsoft.com/office/drawing/2014/main" id="{AD309B0D-0BB6-ED4F-BB74-3B08CBC58A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/>
        </p:blipFill>
        <p:spPr bwMode="auto">
          <a:xfrm>
            <a:off x="2255142" y="255377"/>
            <a:ext cx="6183116" cy="70520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0" y="2379043"/>
            <a:ext cx="10426065" cy="477054"/>
          </a:xfrm>
        </p:spPr>
        <p:txBody>
          <a:bodyPr/>
          <a:lstStyle/>
          <a:p>
            <a:pPr>
              <a:defRPr/>
            </a:pPr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069340" y="3346438"/>
            <a:ext cx="9356725" cy="4216413"/>
          </a:xfrm>
          <a:prstGeom prst="rect">
            <a:avLst/>
          </a:prstGeom>
          <a:solidFill>
            <a:srgbClr val="82C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09651" tIns="128016" rIns="384048" bIns="128016" rtlCol="0" anchor="t" anchorCtr="0">
            <a:normAutofit/>
          </a:bodyPr>
          <a:lstStyle>
            <a:lvl1pPr marL="0" indent="0" algn="l" defTabSz="1008382">
              <a:spcBef>
                <a:spcPts val="2206"/>
              </a:spcBef>
              <a:buClr>
                <a:schemeClr val="accent1"/>
              </a:buClr>
              <a:buFont typeface="Wingdings 2"/>
              <a:buNone/>
              <a:defRPr sz="1969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4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7695055" y="207608"/>
            <a:ext cx="2495127" cy="27699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D5C86C0-278C-BB41-8626-DCD80B4C7410}" type="datetime1">
              <a:rPr lang="fr-FR" smtClean="0"/>
              <a:t>08/02/2023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1310465" y="207608"/>
            <a:ext cx="3386243" cy="27699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699248" y="7033450"/>
            <a:ext cx="2459482" cy="276999"/>
          </a:xfrm>
        </p:spPr>
        <p:txBody>
          <a:bodyPr/>
          <a:lstStyle/>
          <a:p>
            <a:pPr>
              <a:defRPr/>
            </a:pPr>
            <a:fld id="{5FD889E0-CAB2-4699-909D-B9A88D47ACBE}" type="slidenum">
              <a:rPr lang="en-US"/>
              <a:t>‹N°›</a:t>
            </a:fld>
            <a:endParaRPr lang="en-US"/>
          </a:p>
        </p:txBody>
      </p:sp>
      <p:pic>
        <p:nvPicPr>
          <p:cNvPr id="8" name="Espace réservé du contenu 6">
            <a:extLst>
              <a:ext uri="{FF2B5EF4-FFF2-40B4-BE49-F238E27FC236}">
                <a16:creationId xmlns:a16="http://schemas.microsoft.com/office/drawing/2014/main" id="{FC4EEE5D-F370-B24D-A336-789BF7C81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0000"/>
          </a:blip>
          <a:stretch/>
        </p:blipFill>
        <p:spPr bwMode="auto">
          <a:xfrm>
            <a:off x="2255142" y="255377"/>
            <a:ext cx="6183116" cy="705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82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33831" y="114299"/>
            <a:ext cx="8543925" cy="195580"/>
          </a:xfrm>
          <a:custGeom>
            <a:avLst/>
            <a:gdLst/>
            <a:ahLst/>
            <a:cxnLst/>
            <a:rect l="l" t="t" r="r" b="b"/>
            <a:pathLst>
              <a:path w="8543925" h="195579">
                <a:moveTo>
                  <a:pt x="8543815" y="0"/>
                </a:moveTo>
                <a:lnTo>
                  <a:pt x="0" y="0"/>
                </a:lnTo>
                <a:lnTo>
                  <a:pt x="0" y="195411"/>
                </a:lnTo>
                <a:lnTo>
                  <a:pt x="8543815" y="195411"/>
                </a:lnTo>
                <a:lnTo>
                  <a:pt x="8543815" y="0"/>
                </a:lnTo>
                <a:close/>
              </a:path>
            </a:pathLst>
          </a:custGeom>
          <a:solidFill>
            <a:srgbClr val="82CE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33831" y="7246789"/>
            <a:ext cx="8543925" cy="195580"/>
          </a:xfrm>
          <a:custGeom>
            <a:avLst/>
            <a:gdLst/>
            <a:ahLst/>
            <a:cxnLst/>
            <a:rect l="l" t="t" r="r" b="b"/>
            <a:pathLst>
              <a:path w="8543925" h="195579">
                <a:moveTo>
                  <a:pt x="8543815" y="0"/>
                </a:moveTo>
                <a:lnTo>
                  <a:pt x="0" y="0"/>
                </a:lnTo>
                <a:lnTo>
                  <a:pt x="0" y="195410"/>
                </a:lnTo>
                <a:lnTo>
                  <a:pt x="8543815" y="195410"/>
                </a:lnTo>
                <a:lnTo>
                  <a:pt x="8543815" y="0"/>
                </a:lnTo>
                <a:close/>
              </a:path>
            </a:pathLst>
          </a:custGeom>
          <a:solidFill>
            <a:srgbClr val="E1F1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433831" y="966040"/>
            <a:ext cx="8543925" cy="110489"/>
          </a:xfrm>
          <a:custGeom>
            <a:avLst/>
            <a:gdLst/>
            <a:ahLst/>
            <a:cxnLst/>
            <a:rect l="l" t="t" r="r" b="b"/>
            <a:pathLst>
              <a:path w="8543925" h="110490">
                <a:moveTo>
                  <a:pt x="8543815" y="0"/>
                </a:moveTo>
                <a:lnTo>
                  <a:pt x="0" y="0"/>
                </a:lnTo>
                <a:lnTo>
                  <a:pt x="0" y="109904"/>
                </a:lnTo>
                <a:lnTo>
                  <a:pt x="8543815" y="109904"/>
                </a:lnTo>
                <a:lnTo>
                  <a:pt x="8543815" y="0"/>
                </a:lnTo>
                <a:close/>
              </a:path>
            </a:pathLst>
          </a:custGeom>
          <a:solidFill>
            <a:srgbClr val="82CE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57200" y="316589"/>
            <a:ext cx="9520555" cy="649605"/>
          </a:xfrm>
          <a:custGeom>
            <a:avLst/>
            <a:gdLst/>
            <a:ahLst/>
            <a:cxnLst/>
            <a:rect l="l" t="t" r="r" b="b"/>
            <a:pathLst>
              <a:path w="9520555" h="649605">
                <a:moveTo>
                  <a:pt x="9520446" y="0"/>
                </a:moveTo>
                <a:lnTo>
                  <a:pt x="0" y="0"/>
                </a:lnTo>
                <a:lnTo>
                  <a:pt x="0" y="649450"/>
                </a:lnTo>
                <a:lnTo>
                  <a:pt x="9520446" y="649450"/>
                </a:lnTo>
                <a:lnTo>
                  <a:pt x="9520446" y="0"/>
                </a:lnTo>
                <a:close/>
              </a:path>
            </a:pathLst>
          </a:custGeom>
          <a:solidFill>
            <a:srgbClr val="212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14120" y="384385"/>
            <a:ext cx="7265159" cy="498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5534" y="1360839"/>
            <a:ext cx="9382331" cy="2610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C441A-CB9E-254C-810A-D10C94CC2154}" type="datetime1">
              <a:rPr lang="fr-FR" smtClean="0"/>
              <a:t>08/02/2023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7" Type="http://schemas.openxmlformats.org/officeDocument/2006/relationships/image" Target="../media/image2.png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119" y="384385"/>
            <a:ext cx="8172341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TWAC – EIC pathfinder (2022-2026)</a:t>
            </a:r>
          </a:p>
        </p:txBody>
      </p:sp>
      <p:pic>
        <p:nvPicPr>
          <p:cNvPr id="26" name="object 2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06970" y="7210464"/>
            <a:ext cx="2716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Verdana"/>
                <a:cs typeface="Verdana"/>
              </a:rPr>
              <a:t>https://twac.ijclab.in2p3.fr/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1" name="Titre 5">
            <a:extLst>
              <a:ext uri="{FF2B5EF4-FFF2-40B4-BE49-F238E27FC236}">
                <a16:creationId xmlns:a16="http://schemas.microsoft.com/office/drawing/2014/main" id="{E1D6BEDE-303E-2D08-B658-9101465FAA7F}"/>
              </a:ext>
            </a:extLst>
          </p:cNvPr>
          <p:cNvSpPr txBox="1">
            <a:spLocks/>
          </p:cNvSpPr>
          <p:nvPr/>
        </p:nvSpPr>
        <p:spPr>
          <a:xfrm>
            <a:off x="475745" y="2867025"/>
            <a:ext cx="8434065" cy="21602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10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fr-FR" sz="4400" u="sng" kern="0" dirty="0">
                <a:solidFill>
                  <a:schemeClr val="tx1"/>
                </a:solidFill>
              </a:rPr>
              <a:t>COPIL pôle accélérateur : </a:t>
            </a:r>
            <a:br>
              <a:rPr lang="fr-FR" sz="4400" kern="0" dirty="0">
                <a:solidFill>
                  <a:schemeClr val="tx1"/>
                </a:solidFill>
              </a:rPr>
            </a:br>
            <a:r>
              <a:rPr lang="fr-FR" sz="4400" kern="0" dirty="0">
                <a:solidFill>
                  <a:schemeClr val="tx1"/>
                </a:solidFill>
              </a:rPr>
              <a:t>Suivi de projet – TWAC</a:t>
            </a:r>
          </a:p>
        </p:txBody>
      </p:sp>
      <p:sp>
        <p:nvSpPr>
          <p:cNvPr id="43" name="Espace réservé du pied de page 3">
            <a:extLst>
              <a:ext uri="{FF2B5EF4-FFF2-40B4-BE49-F238E27FC236}">
                <a16:creationId xmlns:a16="http://schemas.microsoft.com/office/drawing/2014/main" id="{3126AEA5-7585-03B4-BF1A-D7DAB42D8768}"/>
              </a:ext>
            </a:extLst>
          </p:cNvPr>
          <p:cNvSpPr txBox="1">
            <a:spLocks/>
          </p:cNvSpPr>
          <p:nvPr/>
        </p:nvSpPr>
        <p:spPr>
          <a:xfrm>
            <a:off x="1460500" y="7192962"/>
            <a:ext cx="8534400" cy="3222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COPIL – Projet TWAC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05D338D-A39C-BDE2-8909-702EFCA2360B}"/>
              </a:ext>
            </a:extLst>
          </p:cNvPr>
          <p:cNvSpPr txBox="1"/>
          <p:nvPr/>
        </p:nvSpPr>
        <p:spPr>
          <a:xfrm>
            <a:off x="1362960" y="7207448"/>
            <a:ext cx="5347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9266485-1F8C-49AD-A5D5-E767E4406627}" type="datetime1">
              <a:rPr lang="fr-FR" sz="1400" smtClean="0"/>
              <a:pPr/>
              <a:t>08/02/2023</a:t>
            </a:fld>
            <a:endParaRPr lang="fr-FR" sz="1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64522BC-FCF3-02EF-A854-38A6226F872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E6C48D-9C8C-1344-A638-F5D9AE99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120" y="384385"/>
            <a:ext cx="7265159" cy="477054"/>
          </a:xfrm>
        </p:spPr>
        <p:txBody>
          <a:bodyPr/>
          <a:lstStyle/>
          <a:p>
            <a:r>
              <a:rPr lang="fr-FR" dirty="0"/>
              <a:t>Etat d’avancement installation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35241B-3A3B-8B4C-89AA-486B2C6AD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230618"/>
            <a:ext cx="3624366" cy="2769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Synchrolock</a:t>
            </a:r>
            <a:r>
              <a:rPr lang="fr-FR" dirty="0"/>
              <a:t> : 330 </a:t>
            </a:r>
            <a:r>
              <a:rPr lang="fr-FR" dirty="0" err="1"/>
              <a:t>fs</a:t>
            </a:r>
            <a:r>
              <a:rPr lang="fr-FR" dirty="0"/>
              <a:t> </a:t>
            </a:r>
            <a:r>
              <a:rPr lang="fr-FR" dirty="0" err="1"/>
              <a:t>rms</a:t>
            </a:r>
            <a:r>
              <a:rPr lang="fr-FR" dirty="0"/>
              <a:t> mesurée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6A83FC4-EF79-EC44-BBD3-84F54BC4709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235" y="1524762"/>
            <a:ext cx="4281781" cy="26693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3E55512-C998-F24F-92FB-11687FCCB4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53334" y="1890040"/>
            <a:ext cx="2362202" cy="1631647"/>
          </a:xfrm>
          <a:prstGeom prst="rect">
            <a:avLst/>
          </a:prstGeom>
        </p:spPr>
      </p:pic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F6CA5826-9427-3D4D-848C-FD298F0C2091}"/>
              </a:ext>
            </a:extLst>
          </p:cNvPr>
          <p:cNvSpPr txBox="1">
            <a:spLocks/>
          </p:cNvSpPr>
          <p:nvPr/>
        </p:nvSpPr>
        <p:spPr>
          <a:xfrm>
            <a:off x="4541734" y="1213037"/>
            <a:ext cx="362436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/>
              <a:t>Passage progressif à tango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F25E422-1F93-804C-8085-444AF64663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541365" y="2031584"/>
            <a:ext cx="3065893" cy="229837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1D9622A-63F5-1843-BE5A-E02A4B7F362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115" y="4540039"/>
            <a:ext cx="3517901" cy="2638426"/>
          </a:xfrm>
          <a:prstGeom prst="rect">
            <a:avLst/>
          </a:prstGeom>
        </p:spPr>
      </p:pic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A1917F6E-7BB5-0946-B090-2F4AD5B7731E}"/>
              </a:ext>
            </a:extLst>
          </p:cNvPr>
          <p:cNvSpPr txBox="1">
            <a:spLocks/>
          </p:cNvSpPr>
          <p:nvPr/>
        </p:nvSpPr>
        <p:spPr>
          <a:xfrm>
            <a:off x="7620324" y="1247763"/>
            <a:ext cx="260317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kern="0" dirty="0"/>
              <a:t>Installation ligne </a:t>
            </a:r>
            <a:r>
              <a:rPr lang="fr-FR" kern="0" dirty="0" err="1"/>
              <a:t>pallas</a:t>
            </a:r>
            <a:endParaRPr lang="fr-FR" kern="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A6984B2-8FC3-1A4F-8C52-C1D6D8BB7B8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244" y="4314825"/>
            <a:ext cx="1973299" cy="3067798"/>
          </a:xfrm>
          <a:prstGeom prst="rect">
            <a:avLst/>
          </a:prstGeom>
        </p:spPr>
      </p:pic>
      <p:sp>
        <p:nvSpPr>
          <p:cNvPr id="16" name="Flèche vers la droite 15">
            <a:extLst>
              <a:ext uri="{FF2B5EF4-FFF2-40B4-BE49-F238E27FC236}">
                <a16:creationId xmlns:a16="http://schemas.microsoft.com/office/drawing/2014/main" id="{CAEBE55C-731F-B34D-A5B6-6DC3934D1594}"/>
              </a:ext>
            </a:extLst>
          </p:cNvPr>
          <p:cNvSpPr/>
          <p:nvPr/>
        </p:nvSpPr>
        <p:spPr>
          <a:xfrm>
            <a:off x="1688555" y="5557838"/>
            <a:ext cx="838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object 26">
            <a:extLst>
              <a:ext uri="{FF2B5EF4-FFF2-40B4-BE49-F238E27FC236}">
                <a16:creationId xmlns:a16="http://schemas.microsoft.com/office/drawing/2014/main" id="{9D0A0CA4-4DB2-1A90-A1D3-18606884F576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C8CFDA7C-862D-2E27-A0C4-49107A9BF44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70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119" y="384385"/>
            <a:ext cx="8172341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TWAC – </a:t>
            </a:r>
            <a:r>
              <a:rPr lang="fr-FR" spc="-150" dirty="0"/>
              <a:t>Bilan RH – PP et CDD</a:t>
            </a:r>
            <a:endParaRPr spc="-150" dirty="0"/>
          </a:p>
        </p:txBody>
      </p:sp>
      <p:pic>
        <p:nvPicPr>
          <p:cNvPr id="26" name="object 2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06970" y="7210464"/>
            <a:ext cx="2716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Verdana"/>
                <a:cs typeface="Verdana"/>
              </a:rPr>
              <a:t>https://twac.ijclab.in2p3.fr/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3" name="Espace réservé du pied de page 3">
            <a:extLst>
              <a:ext uri="{FF2B5EF4-FFF2-40B4-BE49-F238E27FC236}">
                <a16:creationId xmlns:a16="http://schemas.microsoft.com/office/drawing/2014/main" id="{3126AEA5-7585-03B4-BF1A-D7DAB42D8768}"/>
              </a:ext>
            </a:extLst>
          </p:cNvPr>
          <p:cNvSpPr txBox="1">
            <a:spLocks/>
          </p:cNvSpPr>
          <p:nvPr/>
        </p:nvSpPr>
        <p:spPr>
          <a:xfrm>
            <a:off x="1460500" y="7192962"/>
            <a:ext cx="8534400" cy="3222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COPIL – Projet TWAC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05D338D-A39C-BDE2-8909-702EFCA2360B}"/>
              </a:ext>
            </a:extLst>
          </p:cNvPr>
          <p:cNvSpPr txBox="1"/>
          <p:nvPr/>
        </p:nvSpPr>
        <p:spPr>
          <a:xfrm>
            <a:off x="1362960" y="7207448"/>
            <a:ext cx="5347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9266485-1F8C-49AD-A5D5-E767E4406627}" type="datetime1">
              <a:rPr lang="fr-FR" sz="1400" smtClean="0"/>
              <a:pPr/>
              <a:t>08/02/2023</a:t>
            </a:fld>
            <a:endParaRPr lang="fr-FR" sz="1400" dirty="0"/>
          </a:p>
        </p:txBody>
      </p:sp>
      <p:graphicFrame>
        <p:nvGraphicFramePr>
          <p:cNvPr id="4" name="Espace réservé du contenu 6">
            <a:extLst>
              <a:ext uri="{FF2B5EF4-FFF2-40B4-BE49-F238E27FC236}">
                <a16:creationId xmlns:a16="http://schemas.microsoft.com/office/drawing/2014/main" id="{47845643-686C-3636-03B1-55FD137433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7935830"/>
              </p:ext>
            </p:extLst>
          </p:nvPr>
        </p:nvGraphicFramePr>
        <p:xfrm>
          <a:off x="88901" y="2028825"/>
          <a:ext cx="10515600" cy="4826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B89E2E-F349-82C0-F3A7-B18D8BE391F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035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119" y="384385"/>
            <a:ext cx="8172341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TWAC – </a:t>
            </a:r>
            <a:r>
              <a:rPr lang="fr-FR" spc="-150" dirty="0"/>
              <a:t>En dessous des ETP</a:t>
            </a:r>
            <a:endParaRPr spc="-150" dirty="0"/>
          </a:p>
        </p:txBody>
      </p:sp>
      <p:pic>
        <p:nvPicPr>
          <p:cNvPr id="26" name="object 2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06970" y="7210464"/>
            <a:ext cx="2716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Verdana"/>
                <a:cs typeface="Verdana"/>
              </a:rPr>
              <a:t>https://twac.ijclab.in2p3.fr/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3" name="Espace réservé du pied de page 3">
            <a:extLst>
              <a:ext uri="{FF2B5EF4-FFF2-40B4-BE49-F238E27FC236}">
                <a16:creationId xmlns:a16="http://schemas.microsoft.com/office/drawing/2014/main" id="{3126AEA5-7585-03B4-BF1A-D7DAB42D8768}"/>
              </a:ext>
            </a:extLst>
          </p:cNvPr>
          <p:cNvSpPr txBox="1">
            <a:spLocks/>
          </p:cNvSpPr>
          <p:nvPr/>
        </p:nvSpPr>
        <p:spPr>
          <a:xfrm>
            <a:off x="1460500" y="7192962"/>
            <a:ext cx="8534400" cy="3222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COPIL – Projet TWAC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05D338D-A39C-BDE2-8909-702EFCA2360B}"/>
              </a:ext>
            </a:extLst>
          </p:cNvPr>
          <p:cNvSpPr txBox="1"/>
          <p:nvPr/>
        </p:nvSpPr>
        <p:spPr>
          <a:xfrm>
            <a:off x="1362960" y="7207448"/>
            <a:ext cx="5347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9266485-1F8C-49AD-A5D5-E767E4406627}" type="datetime1">
              <a:rPr lang="fr-FR" sz="1400" smtClean="0"/>
              <a:pPr/>
              <a:t>08/02/2023</a:t>
            </a:fld>
            <a:endParaRPr lang="fr-FR" sz="1400" dirty="0"/>
          </a:p>
        </p:txBody>
      </p:sp>
      <p:graphicFrame>
        <p:nvGraphicFramePr>
          <p:cNvPr id="4" name="Espace réservé du contenu 6">
            <a:extLst>
              <a:ext uri="{FF2B5EF4-FFF2-40B4-BE49-F238E27FC236}">
                <a16:creationId xmlns:a16="http://schemas.microsoft.com/office/drawing/2014/main" id="{47845643-686C-3636-03B1-55FD137433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4856319"/>
              </p:ext>
            </p:extLst>
          </p:nvPr>
        </p:nvGraphicFramePr>
        <p:xfrm>
          <a:off x="63501" y="1038225"/>
          <a:ext cx="10693399" cy="5815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8AA0C4-8F9C-B239-9DC4-256B4E44A3E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12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E91F11C-7F3D-BCB1-D0BB-BB3452B06CD1}"/>
              </a:ext>
            </a:extLst>
          </p:cNvPr>
          <p:cNvSpPr txBox="1"/>
          <p:nvPr/>
        </p:nvSpPr>
        <p:spPr>
          <a:xfrm>
            <a:off x="458712" y="6826052"/>
            <a:ext cx="967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Les chiffres en rouge montre nos objectifs ETP fournis après 1 an et les services où les ETP sont plus faible qu’attendus. </a:t>
            </a:r>
          </a:p>
        </p:txBody>
      </p:sp>
    </p:spTree>
    <p:extLst>
      <p:ext uri="{BB962C8B-B14F-4D97-AF65-F5344CB8AC3E}">
        <p14:creationId xmlns:p14="http://schemas.microsoft.com/office/powerpoint/2010/main" val="995724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119" y="384385"/>
            <a:ext cx="8172341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TWAC – </a:t>
            </a:r>
            <a:r>
              <a:rPr lang="fr-FR" spc="-150" dirty="0"/>
              <a:t>Bilan RH</a:t>
            </a:r>
            <a:endParaRPr spc="-150" dirty="0"/>
          </a:p>
        </p:txBody>
      </p:sp>
      <p:pic>
        <p:nvPicPr>
          <p:cNvPr id="26" name="object 2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06970" y="7210464"/>
            <a:ext cx="2716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Verdana"/>
                <a:cs typeface="Verdana"/>
              </a:rPr>
              <a:t>https://twac.ijclab.in2p3.fr/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3" name="Espace réservé du pied de page 3">
            <a:extLst>
              <a:ext uri="{FF2B5EF4-FFF2-40B4-BE49-F238E27FC236}">
                <a16:creationId xmlns:a16="http://schemas.microsoft.com/office/drawing/2014/main" id="{3126AEA5-7585-03B4-BF1A-D7DAB42D8768}"/>
              </a:ext>
            </a:extLst>
          </p:cNvPr>
          <p:cNvSpPr txBox="1">
            <a:spLocks/>
          </p:cNvSpPr>
          <p:nvPr/>
        </p:nvSpPr>
        <p:spPr>
          <a:xfrm>
            <a:off x="1460500" y="7192962"/>
            <a:ext cx="8534400" cy="3222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COPIL – Projet TWAC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05D338D-A39C-BDE2-8909-702EFCA2360B}"/>
              </a:ext>
            </a:extLst>
          </p:cNvPr>
          <p:cNvSpPr txBox="1"/>
          <p:nvPr/>
        </p:nvSpPr>
        <p:spPr>
          <a:xfrm>
            <a:off x="1362960" y="7207448"/>
            <a:ext cx="5347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9266485-1F8C-49AD-A5D5-E767E4406627}" type="datetime1">
              <a:rPr lang="fr-FR" sz="1400" smtClean="0"/>
              <a:pPr/>
              <a:t>08/02/2023</a:t>
            </a:fld>
            <a:endParaRPr lang="fr-FR" sz="1400" dirty="0"/>
          </a:p>
        </p:txBody>
      </p:sp>
      <p:sp>
        <p:nvSpPr>
          <p:cNvPr id="4" name="Espace réservé du contenu 5">
            <a:extLst>
              <a:ext uri="{FF2B5EF4-FFF2-40B4-BE49-F238E27FC236}">
                <a16:creationId xmlns:a16="http://schemas.microsoft.com/office/drawing/2014/main" id="{6AAB7235-4FC7-0807-B810-14D2927C91B1}"/>
              </a:ext>
            </a:extLst>
          </p:cNvPr>
          <p:cNvSpPr txBox="1">
            <a:spLocks/>
          </p:cNvSpPr>
          <p:nvPr/>
        </p:nvSpPr>
        <p:spPr>
          <a:xfrm>
            <a:off x="365193" y="1266825"/>
            <a:ext cx="10308112" cy="577373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Ø"/>
            </a:pPr>
            <a:r>
              <a:rPr lang="fr-FR" sz="2400" kern="0" dirty="0">
                <a:solidFill>
                  <a:sysClr val="windowText" lastClr="000000"/>
                </a:solidFill>
              </a:rPr>
              <a:t>7 personnes sur Tempo + 1 personne sur SINCHRO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kern="0" dirty="0">
                <a:solidFill>
                  <a:sysClr val="windowText" lastClr="000000"/>
                </a:solidFill>
              </a:rPr>
              <a:t>78% de fiches remplies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sz="2400" dirty="0"/>
              <a:t>32% de la somme des personnels permanents fixée dans le GA a été généré après 10 mois de projet</a:t>
            </a:r>
          </a:p>
          <a:p>
            <a:endParaRPr lang="fr-FR" sz="2400" dirty="0"/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kern="0" dirty="0">
                <a:solidFill>
                  <a:sysClr val="windowText" lastClr="000000"/>
                </a:solidFill>
              </a:rPr>
              <a:t>Arrivée :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kern="0" dirty="0">
                <a:solidFill>
                  <a:sysClr val="windowText" lastClr="000000"/>
                </a:solidFill>
              </a:rPr>
              <a:t>1 stagiaire M2 instrumentation acquisition + physique (1</a:t>
            </a:r>
            <a:r>
              <a:rPr lang="fr-FR" sz="2400" kern="0" baseline="30000" dirty="0">
                <a:solidFill>
                  <a:sysClr val="windowText" lastClr="000000"/>
                </a:solidFill>
              </a:rPr>
              <a:t>er</a:t>
            </a:r>
            <a:r>
              <a:rPr lang="fr-FR" sz="2400" kern="0" dirty="0">
                <a:solidFill>
                  <a:sysClr val="windowText" lastClr="000000"/>
                </a:solidFill>
              </a:rPr>
              <a:t> février)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kern="0" dirty="0">
                <a:solidFill>
                  <a:sysClr val="windowText" lastClr="000000"/>
                </a:solidFill>
              </a:rPr>
              <a:t>1 CDD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kern="0" dirty="0">
                <a:solidFill>
                  <a:sysClr val="windowText" lastClr="000000"/>
                </a:solidFill>
              </a:rPr>
              <a:t>A venir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kern="0" dirty="0">
                <a:solidFill>
                  <a:sysClr val="windowText" lastClr="000000"/>
                </a:solidFill>
              </a:rPr>
              <a:t>1 stagiaire M2 ITEOX sur partie laser (à </a:t>
            </a:r>
            <a:r>
              <a:rPr lang="fr-FR" sz="2400" kern="0" dirty="0" err="1">
                <a:solidFill>
                  <a:sysClr val="windowText" lastClr="000000"/>
                </a:solidFill>
              </a:rPr>
              <a:t>IJCLab</a:t>
            </a:r>
            <a:r>
              <a:rPr lang="fr-FR" sz="2400" kern="0" dirty="0">
                <a:solidFill>
                  <a:sysClr val="windowText" lastClr="000000"/>
                </a:solidFill>
              </a:rPr>
              <a:t>) à déterminer (avril ?)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kern="0" dirty="0">
                <a:solidFill>
                  <a:sysClr val="windowText" lastClr="000000"/>
                </a:solidFill>
              </a:rPr>
              <a:t>1 post doc </a:t>
            </a:r>
            <a:r>
              <a:rPr lang="fr-FR" sz="2400" kern="0" dirty="0" err="1">
                <a:solidFill>
                  <a:sysClr val="windowText" lastClr="000000"/>
                </a:solidFill>
              </a:rPr>
              <a:t>iTEOX</a:t>
            </a:r>
            <a:r>
              <a:rPr lang="fr-FR" sz="2400" kern="0" dirty="0">
                <a:solidFill>
                  <a:sysClr val="windowText" lastClr="000000"/>
                </a:solidFill>
              </a:rPr>
              <a:t> (à </a:t>
            </a:r>
            <a:r>
              <a:rPr lang="fr-FR" sz="2400" kern="0" dirty="0" err="1">
                <a:solidFill>
                  <a:sysClr val="windowText" lastClr="000000"/>
                </a:solidFill>
              </a:rPr>
              <a:t>IJCLab</a:t>
            </a:r>
            <a:r>
              <a:rPr lang="fr-FR" sz="2400" kern="0" dirty="0">
                <a:solidFill>
                  <a:sysClr val="windowText" lastClr="000000"/>
                </a:solidFill>
              </a:rPr>
              <a:t>) 1er mars 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kern="0" dirty="0">
                <a:solidFill>
                  <a:sysClr val="windowText" lastClr="000000"/>
                </a:solidFill>
              </a:rPr>
              <a:t>1 stagiaire M2 avec GM</a:t>
            </a:r>
          </a:p>
          <a:p>
            <a:pPr marL="914400" lvl="1" indent="-457200">
              <a:buFont typeface="Wingdings" pitchFamily="2" charset="2"/>
              <a:buChar char="Ø"/>
            </a:pPr>
            <a:r>
              <a:rPr lang="fr-FR" sz="2400" kern="0" dirty="0">
                <a:solidFill>
                  <a:sysClr val="windowText" lastClr="000000"/>
                </a:solidFill>
              </a:rPr>
              <a:t>1 DUT avec GM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fr-FR" sz="2400" kern="0" dirty="0">
              <a:solidFill>
                <a:sysClr val="windowText" lastClr="000000"/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kern="0" dirty="0">
                <a:solidFill>
                  <a:sysClr val="windowText" lastClr="000000"/>
                </a:solidFill>
              </a:rPr>
              <a:t>Apprenti contrôle commande : pas d’encadrant possible donc projet abandonné pour cette année </a:t>
            </a:r>
          </a:p>
          <a:p>
            <a:endParaRPr lang="fr-FR" sz="2400" kern="0" dirty="0">
              <a:solidFill>
                <a:sysClr val="windowText" lastClr="0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fr-FR" sz="24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B3F8AE4-DA23-955C-7402-5E48A874EC3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873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119" y="384385"/>
            <a:ext cx="8172341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TWAC – </a:t>
            </a:r>
            <a:r>
              <a:rPr lang="fr-FR" spc="-150" dirty="0"/>
              <a:t>Budget équilibré</a:t>
            </a:r>
            <a:endParaRPr spc="-150" dirty="0"/>
          </a:p>
        </p:txBody>
      </p:sp>
      <p:pic>
        <p:nvPicPr>
          <p:cNvPr id="26" name="object 2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06970" y="7210464"/>
            <a:ext cx="2716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Verdana"/>
                <a:cs typeface="Verdana"/>
              </a:rPr>
              <a:t>https://twac.ijclab.in2p3.fr/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3" name="Espace réservé du pied de page 3">
            <a:extLst>
              <a:ext uri="{FF2B5EF4-FFF2-40B4-BE49-F238E27FC236}">
                <a16:creationId xmlns:a16="http://schemas.microsoft.com/office/drawing/2014/main" id="{3126AEA5-7585-03B4-BF1A-D7DAB42D8768}"/>
              </a:ext>
            </a:extLst>
          </p:cNvPr>
          <p:cNvSpPr txBox="1">
            <a:spLocks/>
          </p:cNvSpPr>
          <p:nvPr/>
        </p:nvSpPr>
        <p:spPr>
          <a:xfrm>
            <a:off x="1460500" y="7192962"/>
            <a:ext cx="8534400" cy="3222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COPIL – Projet TWAC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05D338D-A39C-BDE2-8909-702EFCA2360B}"/>
              </a:ext>
            </a:extLst>
          </p:cNvPr>
          <p:cNvSpPr txBox="1"/>
          <p:nvPr/>
        </p:nvSpPr>
        <p:spPr>
          <a:xfrm>
            <a:off x="1362960" y="7207448"/>
            <a:ext cx="5347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9266485-1F8C-49AD-A5D5-E767E4406627}" type="datetime1">
              <a:rPr lang="fr-FR" sz="1400" smtClean="0"/>
              <a:pPr/>
              <a:t>08/02/2023</a:t>
            </a:fld>
            <a:endParaRPr lang="fr-FR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858495-6B0E-23AD-BE9E-A4EAE306C87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37" y="1168331"/>
            <a:ext cx="9461163" cy="5986118"/>
          </a:xfrm>
          <a:prstGeom prst="rect">
            <a:avLst/>
          </a:prstGeom>
        </p:spPr>
      </p:pic>
      <p:graphicFrame>
        <p:nvGraphicFramePr>
          <p:cNvPr id="4" name="Espace réservé du contenu 6">
            <a:extLst>
              <a:ext uri="{FF2B5EF4-FFF2-40B4-BE49-F238E27FC236}">
                <a16:creationId xmlns:a16="http://schemas.microsoft.com/office/drawing/2014/main" id="{9BABF24D-7E88-FCD3-5682-62B7FE265F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311877"/>
              </p:ext>
            </p:extLst>
          </p:nvPr>
        </p:nvGraphicFramePr>
        <p:xfrm>
          <a:off x="5824288" y="3629025"/>
          <a:ext cx="4856412" cy="3282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3BF011B-A8E3-DBD6-87CA-F78594EE83A4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9428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119" y="384385"/>
            <a:ext cx="8172341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TWAC – </a:t>
            </a:r>
            <a:r>
              <a:rPr lang="fr-FR" spc="-150" dirty="0"/>
              <a:t>Actions Codec</a:t>
            </a:r>
            <a:endParaRPr spc="-150" dirty="0"/>
          </a:p>
        </p:txBody>
      </p:sp>
      <p:pic>
        <p:nvPicPr>
          <p:cNvPr id="26" name="object 2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06970" y="7210464"/>
            <a:ext cx="2716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Verdana"/>
                <a:cs typeface="Verdana"/>
              </a:rPr>
              <a:t>https://twac.ijclab.in2p3.fr/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3" name="Espace réservé du pied de page 3">
            <a:extLst>
              <a:ext uri="{FF2B5EF4-FFF2-40B4-BE49-F238E27FC236}">
                <a16:creationId xmlns:a16="http://schemas.microsoft.com/office/drawing/2014/main" id="{3126AEA5-7585-03B4-BF1A-D7DAB42D8768}"/>
              </a:ext>
            </a:extLst>
          </p:cNvPr>
          <p:cNvSpPr txBox="1">
            <a:spLocks/>
          </p:cNvSpPr>
          <p:nvPr/>
        </p:nvSpPr>
        <p:spPr>
          <a:xfrm>
            <a:off x="1460500" y="7192962"/>
            <a:ext cx="8534400" cy="3222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COPIL – Projet TWAC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05D338D-A39C-BDE2-8909-702EFCA2360B}"/>
              </a:ext>
            </a:extLst>
          </p:cNvPr>
          <p:cNvSpPr txBox="1"/>
          <p:nvPr/>
        </p:nvSpPr>
        <p:spPr>
          <a:xfrm>
            <a:off x="1362960" y="7207448"/>
            <a:ext cx="5347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9266485-1F8C-49AD-A5D5-E767E4406627}" type="datetime1">
              <a:rPr lang="fr-FR" sz="1400" smtClean="0"/>
              <a:pPr/>
              <a:t>08/02/2023</a:t>
            </a:fld>
            <a:endParaRPr lang="fr-FR" sz="1400" dirty="0"/>
          </a:p>
        </p:txBody>
      </p:sp>
      <p:graphicFrame>
        <p:nvGraphicFramePr>
          <p:cNvPr id="3" name="Tableau 7">
            <a:extLst>
              <a:ext uri="{FF2B5EF4-FFF2-40B4-BE49-F238E27FC236}">
                <a16:creationId xmlns:a16="http://schemas.microsoft.com/office/drawing/2014/main" id="{BB12DE78-9ABF-5C71-CA8E-9968032A4E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825388"/>
              </p:ext>
            </p:extLst>
          </p:nvPr>
        </p:nvGraphicFramePr>
        <p:xfrm>
          <a:off x="0" y="1419225"/>
          <a:ext cx="10693399" cy="573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2730">
                  <a:extLst>
                    <a:ext uri="{9D8B030D-6E8A-4147-A177-3AD203B41FA5}">
                      <a16:colId xmlns:a16="http://schemas.microsoft.com/office/drawing/2014/main" val="1636052732"/>
                    </a:ext>
                  </a:extLst>
                </a:gridCol>
                <a:gridCol w="1055570">
                  <a:extLst>
                    <a:ext uri="{9D8B030D-6E8A-4147-A177-3AD203B41FA5}">
                      <a16:colId xmlns:a16="http://schemas.microsoft.com/office/drawing/2014/main" val="11722933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79193925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94450200"/>
                    </a:ext>
                  </a:extLst>
                </a:gridCol>
                <a:gridCol w="2222499">
                  <a:extLst>
                    <a:ext uri="{9D8B030D-6E8A-4147-A177-3AD203B41FA5}">
                      <a16:colId xmlns:a16="http://schemas.microsoft.com/office/drawing/2014/main" val="1490666060"/>
                    </a:ext>
                  </a:extLst>
                </a:gridCol>
              </a:tblGrid>
              <a:tr h="258942">
                <a:tc>
                  <a:txBody>
                    <a:bodyPr/>
                    <a:lstStyle/>
                    <a:p>
                      <a:r>
                        <a:rPr lang="fr-FR" sz="1200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Responsable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Statut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Commentaire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412387"/>
                  </a:ext>
                </a:extLst>
              </a:tr>
              <a:tr h="274670"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Consolidation des demandes RH, technique, Post-docs et thésard à l’</a:t>
                      </a:r>
                      <a:r>
                        <a:rPr lang="fr-FR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IJClab</a:t>
                      </a:r>
                      <a:endParaRPr lang="fr-FR" sz="1400" dirty="0"/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RS/RT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Sept. 2022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FAIT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3534847"/>
                  </a:ext>
                </a:extLst>
              </a:tr>
              <a:tr h="489113">
                <a:tc>
                  <a:txBody>
                    <a:bodyPr/>
                    <a:lstStyle/>
                    <a:p>
                      <a:pPr algn="l"/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Définitions des missions des responsables techniques ainsi que l’estimation du temps d’affectation.</a:t>
                      </a:r>
                      <a:endParaRPr lang="fr-FR" sz="1400" dirty="0"/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RS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Fin Sept. 2022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FAIT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430993"/>
                  </a:ext>
                </a:extLst>
              </a:tr>
              <a:tr h="329181"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Validation des demandes RH par les services, département et pôles</a:t>
                      </a:r>
                      <a:endParaRPr lang="fr-FR" sz="1400" dirty="0"/>
                    </a:p>
                  </a:txBody>
                  <a:tcPr>
                    <a:solidFill>
                      <a:srgbClr val="FFC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Resp. pôle ingé</a:t>
                      </a:r>
                    </a:p>
                  </a:txBody>
                  <a:tcPr>
                    <a:solidFill>
                      <a:srgbClr val="FFC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Sept. 2022</a:t>
                      </a:r>
                    </a:p>
                  </a:txBody>
                  <a:tcPr>
                    <a:solidFill>
                      <a:srgbClr val="FFC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En cours</a:t>
                      </a:r>
                    </a:p>
                  </a:txBody>
                  <a:tcPr>
                    <a:solidFill>
                      <a:srgbClr val="FFC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Fiches services faites</a:t>
                      </a:r>
                    </a:p>
                  </a:txBody>
                  <a:tcPr>
                    <a:solidFill>
                      <a:srgbClr val="FFC0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106131"/>
                  </a:ext>
                </a:extLst>
              </a:tr>
              <a:tr h="489113"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Proposer une structuration projet en adéquation avec les tâches à réaliser (ajout d’un WP intégration notamment)</a:t>
                      </a:r>
                      <a:endParaRPr lang="fr-FR" sz="1400" dirty="0"/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RS/RT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Sept. 2022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FAIT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3571708"/>
                  </a:ext>
                </a:extLst>
              </a:tr>
              <a:tr h="489113">
                <a:tc>
                  <a:txBody>
                    <a:bodyPr/>
                    <a:lstStyle/>
                    <a:p>
                      <a:pPr algn="l"/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Définir les missions des responsables techniques (national et local) du projet ainsi que le temps d’affectation.</a:t>
                      </a:r>
                      <a:endParaRPr lang="fr-FR" sz="1400" dirty="0"/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RS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Sept. 2022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FAIT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193963"/>
                  </a:ext>
                </a:extLst>
              </a:tr>
              <a:tr h="489113">
                <a:tc>
                  <a:txBody>
                    <a:bodyPr/>
                    <a:lstStyle/>
                    <a:p>
                      <a:pPr algn="l"/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Identifier dans l’organigramme le « project Manager » commun à Am-</a:t>
                      </a:r>
                      <a:r>
                        <a:rPr lang="fr-FR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otech</a:t>
                      </a:r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(50%)</a:t>
                      </a:r>
                      <a:endParaRPr lang="fr-FR" sz="1400" dirty="0"/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RS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Juin 2022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FAIT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553806"/>
                  </a:ext>
                </a:extLst>
              </a:tr>
              <a:tr h="287714">
                <a:tc>
                  <a:txBody>
                    <a:bodyPr/>
                    <a:lstStyle/>
                    <a:p>
                      <a:pPr algn="l"/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Consolidation du budget suivant les règles du laboratoire</a:t>
                      </a:r>
                      <a:endParaRPr lang="fr-FR" sz="1400" dirty="0"/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RS/RT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Sept. 2022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FAIT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019246"/>
                  </a:ext>
                </a:extLst>
              </a:tr>
              <a:tr h="489113"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Proposition de soutien du pole SANTE au projet sur des axes scientifiques portés par un CR</a:t>
                      </a:r>
                      <a:endParaRPr lang="fr-FR" sz="1400" dirty="0"/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Resp. pôle santé</a:t>
                      </a: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Sept. 2022</a:t>
                      </a: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?</a:t>
                      </a: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Olivier </a:t>
                      </a:r>
                      <a:r>
                        <a:rPr lang="fr-FR" sz="1200" dirty="0" err="1"/>
                        <a:t>Seksek</a:t>
                      </a:r>
                      <a:r>
                        <a:rPr lang="fr-FR" sz="1200" dirty="0"/>
                        <a:t> a montré un intérêt fort pour le projet TWAC et est impliqué dans le DN en tant que vice coordinateur </a:t>
                      </a: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22827"/>
                  </a:ext>
                </a:extLst>
              </a:tr>
              <a:tr h="489113"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Identifier un support sur les lasers et photocathodes avec </a:t>
                      </a:r>
                      <a:r>
                        <a:rPr lang="fr-FR" sz="1400" b="0" i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ThomX</a:t>
                      </a:r>
                      <a:r>
                        <a:rPr lang="fr-FR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PHIL et PERLE</a:t>
                      </a:r>
                      <a:endParaRPr lang="fr-FR" sz="1400" dirty="0"/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RS/RT</a:t>
                      </a: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Sept. 2022</a:t>
                      </a:r>
                    </a:p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?</a:t>
                      </a: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Profil IE à remonter pour ce type de support</a:t>
                      </a: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898149"/>
                  </a:ext>
                </a:extLst>
              </a:tr>
              <a:tr h="287714">
                <a:tc>
                  <a:txBody>
                    <a:bodyPr/>
                    <a:lstStyle/>
                    <a:p>
                      <a:pPr algn="l"/>
                      <a:r>
                        <a:rPr lang="fr-FR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Nomination d’un Responsable technique PHIL</a:t>
                      </a:r>
                      <a:endParaRPr lang="fr-FR" sz="1400" dirty="0"/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Resp. pôle ACC</a:t>
                      </a: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Sept. 2022</a:t>
                      </a: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?</a:t>
                      </a:r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rgbClr val="FF00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28629"/>
                  </a:ext>
                </a:extLst>
              </a:tr>
              <a:tr h="489113">
                <a:tc>
                  <a:txBody>
                    <a:bodyPr/>
                    <a:lstStyle/>
                    <a:p>
                      <a:pPr algn="l"/>
                      <a:r>
                        <a:rPr lang="fr-FR" sz="14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Clarifier la partie dosimétrie : qui est en charge, quelle contribution de Consuelo (IMB-CNM) et sous quelle forme</a:t>
                      </a:r>
                      <a:endParaRPr lang="fr-FR" sz="1400" dirty="0"/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RS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Sept. 2022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FAIT</a:t>
                      </a:r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>
                    <a:solidFill>
                      <a:srgbClr val="92D05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96316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FBAFF4-E5F3-5581-65F0-22F79F7E4B9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263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119" y="384385"/>
            <a:ext cx="8172341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TWAC – </a:t>
            </a:r>
            <a:r>
              <a:rPr lang="fr-FR" spc="-150" dirty="0"/>
              <a:t>Informations complémentaires</a:t>
            </a:r>
            <a:endParaRPr spc="-150" dirty="0"/>
          </a:p>
        </p:txBody>
      </p:sp>
      <p:pic>
        <p:nvPicPr>
          <p:cNvPr id="26" name="object 2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06970" y="7210464"/>
            <a:ext cx="2716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Verdana"/>
                <a:cs typeface="Verdana"/>
              </a:rPr>
              <a:t>https://twac.ijclab.in2p3.fr/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3" name="Espace réservé du pied de page 3">
            <a:extLst>
              <a:ext uri="{FF2B5EF4-FFF2-40B4-BE49-F238E27FC236}">
                <a16:creationId xmlns:a16="http://schemas.microsoft.com/office/drawing/2014/main" id="{3126AEA5-7585-03B4-BF1A-D7DAB42D8768}"/>
              </a:ext>
            </a:extLst>
          </p:cNvPr>
          <p:cNvSpPr txBox="1">
            <a:spLocks/>
          </p:cNvSpPr>
          <p:nvPr/>
        </p:nvSpPr>
        <p:spPr>
          <a:xfrm>
            <a:off x="1460500" y="7192962"/>
            <a:ext cx="8534400" cy="3222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COPIL – Projet TWAC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05D338D-A39C-BDE2-8909-702EFCA2360B}"/>
              </a:ext>
            </a:extLst>
          </p:cNvPr>
          <p:cNvSpPr txBox="1"/>
          <p:nvPr/>
        </p:nvSpPr>
        <p:spPr>
          <a:xfrm>
            <a:off x="1362960" y="7207448"/>
            <a:ext cx="5347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9266485-1F8C-49AD-A5D5-E767E4406627}" type="datetime1">
              <a:rPr lang="fr-FR" sz="1400" smtClean="0"/>
              <a:pPr/>
              <a:t>08/02/2023</a:t>
            </a:fld>
            <a:endParaRPr lang="fr-FR" sz="14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0C6B693-C3B0-BD20-794C-FBBA6446E7B0}"/>
              </a:ext>
            </a:extLst>
          </p:cNvPr>
          <p:cNvSpPr txBox="1">
            <a:spLocks/>
          </p:cNvSpPr>
          <p:nvPr/>
        </p:nvSpPr>
        <p:spPr>
          <a:xfrm>
            <a:off x="496804" y="2328253"/>
            <a:ext cx="10308112" cy="467144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fr-FR" kern="0" dirty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FDC09EB-DB28-3DA4-FDEC-13FFC88411A3}"/>
              </a:ext>
            </a:extLst>
          </p:cNvPr>
          <p:cNvSpPr txBox="1"/>
          <p:nvPr/>
        </p:nvSpPr>
        <p:spPr>
          <a:xfrm>
            <a:off x="475214" y="1485583"/>
            <a:ext cx="981250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Besoin d’un design injection </a:t>
            </a:r>
            <a:r>
              <a:rPr 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THz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figé pour la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conception mécanique 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trop contraignant, pas d’avancée possible pour le moment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Difficultés avec le fournisseur </a:t>
            </a:r>
            <a:r>
              <a:rPr lang="fr-F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technix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pour la réparation et la réception de </a:t>
            </a:r>
            <a:r>
              <a:rPr lang="fr-F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l’alimentation HT 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En attente ligne laser commune PHIL/LASERIX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Informatique on line: 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solution proposée d’apprenti pas adapté cette année</a:t>
            </a:r>
          </a:p>
          <a:p>
            <a:pPr marL="457200" indent="-457200">
              <a:buFont typeface="Wingdings" pitchFamily="2" charset="2"/>
              <a:buChar char="Ø"/>
            </a:pPr>
            <a:endParaRPr 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Nouvelle chambre fausse cathode en attente </a:t>
            </a:r>
            <a:r>
              <a:rPr 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(conception mécanique)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1600" b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DF0D70D-BA0D-4551-D96C-8ABAF50FD0D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696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119" y="384385"/>
            <a:ext cx="8172341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TWAC – </a:t>
            </a:r>
            <a:r>
              <a:rPr lang="fr-FR" spc="-150" dirty="0"/>
              <a:t>Conclusion</a:t>
            </a:r>
            <a:endParaRPr spc="-150" dirty="0"/>
          </a:p>
        </p:txBody>
      </p:sp>
      <p:pic>
        <p:nvPicPr>
          <p:cNvPr id="26" name="object 2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06970" y="7210464"/>
            <a:ext cx="2716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Verdana"/>
                <a:cs typeface="Verdana"/>
              </a:rPr>
              <a:t>https://twac.ijclab.in2p3.fr/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3" name="Espace réservé du pied de page 3">
            <a:extLst>
              <a:ext uri="{FF2B5EF4-FFF2-40B4-BE49-F238E27FC236}">
                <a16:creationId xmlns:a16="http://schemas.microsoft.com/office/drawing/2014/main" id="{3126AEA5-7585-03B4-BF1A-D7DAB42D8768}"/>
              </a:ext>
            </a:extLst>
          </p:cNvPr>
          <p:cNvSpPr txBox="1">
            <a:spLocks/>
          </p:cNvSpPr>
          <p:nvPr/>
        </p:nvSpPr>
        <p:spPr>
          <a:xfrm>
            <a:off x="1460500" y="7192962"/>
            <a:ext cx="8534400" cy="3222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COPIL – Projet TWAC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05D338D-A39C-BDE2-8909-702EFCA2360B}"/>
              </a:ext>
            </a:extLst>
          </p:cNvPr>
          <p:cNvSpPr txBox="1"/>
          <p:nvPr/>
        </p:nvSpPr>
        <p:spPr>
          <a:xfrm>
            <a:off x="1362960" y="7207448"/>
            <a:ext cx="5347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9266485-1F8C-49AD-A5D5-E767E4406627}" type="datetime1">
              <a:rPr lang="fr-FR" sz="1400" smtClean="0"/>
              <a:pPr/>
              <a:t>08/02/2023</a:t>
            </a:fld>
            <a:endParaRPr lang="fr-FR" sz="1400" dirty="0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0C6B693-C3B0-BD20-794C-FBBA6446E7B0}"/>
              </a:ext>
            </a:extLst>
          </p:cNvPr>
          <p:cNvSpPr txBox="1">
            <a:spLocks/>
          </p:cNvSpPr>
          <p:nvPr/>
        </p:nvSpPr>
        <p:spPr>
          <a:xfrm>
            <a:off x="496804" y="2328253"/>
            <a:ext cx="10308112" cy="467144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endParaRPr lang="fr-FR" kern="0" dirty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  <a:p>
            <a:endParaRPr lang="fr-FR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FDC09EB-DB28-3DA4-FDEC-13FFC88411A3}"/>
              </a:ext>
            </a:extLst>
          </p:cNvPr>
          <p:cNvSpPr txBox="1"/>
          <p:nvPr/>
        </p:nvSpPr>
        <p:spPr>
          <a:xfrm>
            <a:off x="126690" y="1647825"/>
            <a:ext cx="10566710" cy="453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Plannin</a:t>
            </a:r>
            <a:r>
              <a:rPr lang="fr-F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g : </a:t>
            </a:r>
            <a:r>
              <a:rPr lang="fr-FR" sz="2800" b="1" dirty="0">
                <a:solidFill>
                  <a:srgbClr val="33CC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</a:t>
            </a:r>
            <a:r>
              <a:rPr lang="fr-FR" sz="2800" b="1" dirty="0">
                <a:solidFill>
                  <a:srgbClr val="33CC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  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Aucun retard pour le moment, suivi hebdomadaire en cours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dirty="0">
              <a:latin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Budget : </a:t>
            </a:r>
            <a:r>
              <a:rPr lang="fr-FR" sz="2800" b="1" dirty="0">
                <a:solidFill>
                  <a:srgbClr val="33CC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 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Aucune remarque</a:t>
            </a:r>
            <a:endParaRPr lang="fr-FR" sz="2800" dirty="0">
              <a:latin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b="1" dirty="0">
              <a:latin typeface="Calibri" panose="020F0502020204030204" pitchFamily="34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Ressources </a:t>
            </a:r>
            <a:r>
              <a:rPr lang="fr-FR" sz="3200" b="1" dirty="0">
                <a:latin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: </a:t>
            </a:r>
            <a:r>
              <a:rPr lang="fr-FR" sz="2800" b="1" dirty="0">
                <a:solidFill>
                  <a:srgbClr val="BF8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</a:t>
            </a:r>
            <a:r>
              <a:rPr lang="fr-FR" sz="2800" dirty="0">
                <a:effectLst/>
              </a:rPr>
              <a:t>  En dessous des objectifs prévus par le projet, manque de ressources dans certains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b="1" dirty="0"/>
              <a:t>Communication : </a:t>
            </a:r>
            <a:r>
              <a:rPr lang="fr-FR" sz="2800" b="1" dirty="0">
                <a:solidFill>
                  <a:srgbClr val="33CC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itchFamily="2" charset="2"/>
              </a:rPr>
              <a:t> </a:t>
            </a:r>
            <a:r>
              <a:rPr lang="fr-FR" sz="2800" b="1" dirty="0"/>
              <a:t> </a:t>
            </a:r>
            <a:r>
              <a:rPr lang="fr-FR" sz="2800" dirty="0"/>
              <a:t>Site web et logo créés, création d’un réseau important, projet TWAC dans les </a:t>
            </a:r>
            <a:r>
              <a:rPr lang="fr-FR" sz="2800" b="1" dirty="0"/>
              <a:t>highlight DESY 2022</a:t>
            </a:r>
            <a:endParaRPr lang="fr-FR" b="1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DF1424F-3BA9-C88D-43E7-B45EE07BAE6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758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25E4CA6-ABA6-9048-BF77-9CBEEBE07A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6153159" y="3625843"/>
            <a:ext cx="6442069" cy="1044587"/>
          </a:xfrm>
        </p:spPr>
        <p:txBody>
          <a:bodyPr>
            <a:normAutofit fontScale="92500" lnSpcReduction="10000"/>
          </a:bodyPr>
          <a:lstStyle/>
          <a:p>
            <a:r>
              <a:rPr lang="fr-FR" sz="6000" dirty="0">
                <a:solidFill>
                  <a:schemeClr val="bg1"/>
                </a:solidFill>
              </a:rPr>
              <a:t>QUESTIONS ?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4E5CC1-16B1-4B4E-A049-9F108574B1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23365" y="2496145"/>
            <a:ext cx="5873746" cy="3303982"/>
          </a:xfrm>
          <a:prstGeom prst="rect">
            <a:avLst/>
          </a:prstGeom>
        </p:spPr>
      </p:pic>
      <p:pic>
        <p:nvPicPr>
          <p:cNvPr id="2" name="object 26">
            <a:extLst>
              <a:ext uri="{FF2B5EF4-FFF2-40B4-BE49-F238E27FC236}">
                <a16:creationId xmlns:a16="http://schemas.microsoft.com/office/drawing/2014/main" id="{420AAB4C-C38B-F039-578B-DDDB67D1BC53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1FAC01-FC78-4E8F-3956-8C67A361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889E0-CAB2-4699-909D-B9A88D47AC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064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BBF494-00B7-0D49-A71F-125A87B4E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120" y="384385"/>
            <a:ext cx="7265159" cy="477054"/>
          </a:xfrm>
        </p:spPr>
        <p:txBody>
          <a:bodyPr/>
          <a:lstStyle/>
          <a:p>
            <a:r>
              <a:rPr lang="fr-FR" dirty="0"/>
              <a:t>Booster </a:t>
            </a:r>
            <a:r>
              <a:rPr lang="fr-FR" dirty="0" err="1"/>
              <a:t>status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A565A7-F53E-DE46-926B-81354C427C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88A269-1F4C-E94F-949C-F723CB239E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289" y="1480197"/>
            <a:ext cx="3375921" cy="249112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3571F16-1DA6-294D-9610-32D707E95C3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07" y="1538483"/>
            <a:ext cx="2355907" cy="45381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110BBD6-FE52-514F-95F3-742CC2810123}"/>
              </a:ext>
            </a:extLst>
          </p:cNvPr>
          <p:cNvSpPr txBox="1"/>
          <p:nvPr/>
        </p:nvSpPr>
        <p:spPr>
          <a:xfrm>
            <a:off x="3281253" y="5254357"/>
            <a:ext cx="1830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Booster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160C8A5-E0FD-BD44-A2A4-5BDE784894D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628" y="4952077"/>
            <a:ext cx="3104998" cy="233788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A43C4F6-75EF-3A4E-98E6-A69656641E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4772" y="4831079"/>
            <a:ext cx="3321503" cy="249112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5817BC8E-9E49-7948-99AE-58DE9E8536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8105" y="1360839"/>
            <a:ext cx="3792027" cy="2844020"/>
          </a:xfrm>
          <a:prstGeom prst="rect">
            <a:avLst/>
          </a:prstGeom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F7A9772-FBAE-DE40-B4E5-DA9A6C45F076}"/>
              </a:ext>
            </a:extLst>
          </p:cNvPr>
          <p:cNvCxnSpPr/>
          <p:nvPr/>
        </p:nvCxnSpPr>
        <p:spPr>
          <a:xfrm flipV="1">
            <a:off x="9461500" y="1538483"/>
            <a:ext cx="0" cy="2269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768F4677-0A2B-A54D-8238-3DD1644683CF}"/>
              </a:ext>
            </a:extLst>
          </p:cNvPr>
          <p:cNvSpPr txBox="1"/>
          <p:nvPr/>
        </p:nvSpPr>
        <p:spPr>
          <a:xfrm>
            <a:off x="6144458" y="4412878"/>
            <a:ext cx="32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Conditionnement au nominal</a:t>
            </a:r>
          </a:p>
        </p:txBody>
      </p:sp>
      <p:sp>
        <p:nvSpPr>
          <p:cNvPr id="24" name="Flèche vers la droite 23">
            <a:extLst>
              <a:ext uri="{FF2B5EF4-FFF2-40B4-BE49-F238E27FC236}">
                <a16:creationId xmlns:a16="http://schemas.microsoft.com/office/drawing/2014/main" id="{0EC0E850-296E-FA4D-B1A7-893F0EAD2196}"/>
              </a:ext>
            </a:extLst>
          </p:cNvPr>
          <p:cNvSpPr/>
          <p:nvPr/>
        </p:nvSpPr>
        <p:spPr>
          <a:xfrm rot="5400000">
            <a:off x="8803892" y="4735942"/>
            <a:ext cx="1315216" cy="186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vers la droite 24">
            <a:extLst>
              <a:ext uri="{FF2B5EF4-FFF2-40B4-BE49-F238E27FC236}">
                <a16:creationId xmlns:a16="http://schemas.microsoft.com/office/drawing/2014/main" id="{28AEC49C-396D-0248-830E-B5B4CF10F1C7}"/>
              </a:ext>
            </a:extLst>
          </p:cNvPr>
          <p:cNvSpPr/>
          <p:nvPr/>
        </p:nvSpPr>
        <p:spPr>
          <a:xfrm rot="10800000">
            <a:off x="5958131" y="5965151"/>
            <a:ext cx="703784" cy="1114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51CD5C21-8E70-F441-BC0F-254C777D0621}"/>
              </a:ext>
            </a:extLst>
          </p:cNvPr>
          <p:cNvSpPr txBox="1"/>
          <p:nvPr/>
        </p:nvSpPr>
        <p:spPr>
          <a:xfrm>
            <a:off x="2636628" y="4484266"/>
            <a:ext cx="165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Dark</a:t>
            </a:r>
            <a:r>
              <a:rPr lang="fr-FR" dirty="0"/>
              <a:t> </a:t>
            </a:r>
            <a:r>
              <a:rPr lang="fr-FR" dirty="0" err="1"/>
              <a:t>current</a:t>
            </a:r>
            <a:endParaRPr lang="fr-FR" dirty="0"/>
          </a:p>
        </p:txBody>
      </p:sp>
      <p:pic>
        <p:nvPicPr>
          <p:cNvPr id="6" name="object 26">
            <a:extLst>
              <a:ext uri="{FF2B5EF4-FFF2-40B4-BE49-F238E27FC236}">
                <a16:creationId xmlns:a16="http://schemas.microsoft.com/office/drawing/2014/main" id="{1AF85CE7-AF26-0D71-5598-0B538645BCB5}"/>
              </a:ext>
            </a:extLst>
          </p:cNvPr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453ADC-C613-8456-BD80-A60C4CE72F6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38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119" y="384385"/>
            <a:ext cx="8172341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TWAC – </a:t>
            </a:r>
            <a:r>
              <a:rPr lang="fr-FR" spc="-150" dirty="0"/>
              <a:t>Structuration du projet</a:t>
            </a:r>
            <a:endParaRPr spc="-150" dirty="0"/>
          </a:p>
        </p:txBody>
      </p:sp>
      <p:pic>
        <p:nvPicPr>
          <p:cNvPr id="26" name="object 2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06970" y="7210464"/>
            <a:ext cx="2716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Verdana"/>
                <a:cs typeface="Verdana"/>
              </a:rPr>
              <a:t>https://twac.ijclab.in2p3.fr/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3" name="Espace réservé du pied de page 3">
            <a:extLst>
              <a:ext uri="{FF2B5EF4-FFF2-40B4-BE49-F238E27FC236}">
                <a16:creationId xmlns:a16="http://schemas.microsoft.com/office/drawing/2014/main" id="{3126AEA5-7585-03B4-BF1A-D7DAB42D8768}"/>
              </a:ext>
            </a:extLst>
          </p:cNvPr>
          <p:cNvSpPr txBox="1">
            <a:spLocks/>
          </p:cNvSpPr>
          <p:nvPr/>
        </p:nvSpPr>
        <p:spPr>
          <a:xfrm>
            <a:off x="1460500" y="7192962"/>
            <a:ext cx="8534400" cy="3222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COPIL – Projet TWAC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05D338D-A39C-BDE2-8909-702EFCA2360B}"/>
              </a:ext>
            </a:extLst>
          </p:cNvPr>
          <p:cNvSpPr txBox="1"/>
          <p:nvPr/>
        </p:nvSpPr>
        <p:spPr>
          <a:xfrm>
            <a:off x="1362960" y="7207448"/>
            <a:ext cx="5347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9266485-1F8C-49AD-A5D5-E767E4406627}" type="datetime1">
              <a:rPr lang="fr-FR" sz="1400" smtClean="0"/>
              <a:pPr/>
              <a:t>08/02/2023</a:t>
            </a:fld>
            <a:endParaRPr lang="fr-FR" sz="1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5C5CB34-1FA3-3A40-CD19-589F66DD40C8}"/>
              </a:ext>
            </a:extLst>
          </p:cNvPr>
          <p:cNvSpPr txBox="1"/>
          <p:nvPr/>
        </p:nvSpPr>
        <p:spPr>
          <a:xfrm>
            <a:off x="496803" y="1302955"/>
            <a:ext cx="6678695" cy="5401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300" b="1" dirty="0">
                <a:solidFill>
                  <a:schemeClr val="tx1"/>
                </a:solidFill>
                <a:ea typeface="Arial Narrow"/>
                <a:cs typeface="Arial Narrow"/>
              </a:rPr>
              <a:t>Objectif scientifique et technique du projet : </a:t>
            </a:r>
            <a:endParaRPr lang="fr-FR" sz="2300" b="1" dirty="0">
              <a:solidFill>
                <a:schemeClr val="tx1"/>
              </a:solidFill>
            </a:endParaRPr>
          </a:p>
          <a:p>
            <a:pPr marL="0" indent="0" algn="just">
              <a:buNone/>
              <a:defRPr/>
            </a:pPr>
            <a:r>
              <a:rPr lang="fr-FR" sz="2300" b="0" i="0" u="none" strike="noStrike" cap="none" spc="0" dirty="0">
                <a:solidFill>
                  <a:schemeClr val="tx1"/>
                </a:solidFill>
                <a:ea typeface="Arial Narrow"/>
                <a:cs typeface="Arial Narrow"/>
              </a:rPr>
              <a:t>Nous proposons de développer une nouvelle structure accélératrice à fort gradient d’énergie injecté par un laser de puissa</a:t>
            </a:r>
            <a:r>
              <a:rPr lang="fr-FR" sz="2300" dirty="0">
                <a:ea typeface="Arial Narrow"/>
                <a:cs typeface="Arial Narrow"/>
              </a:rPr>
              <a:t>nce.</a:t>
            </a:r>
            <a:r>
              <a:rPr lang="fr-FR" sz="2300" b="0" i="0" u="none" strike="noStrike" cap="none" spc="0" dirty="0">
                <a:solidFill>
                  <a:schemeClr val="tx1"/>
                </a:solidFill>
                <a:ea typeface="Arial Narrow"/>
                <a:cs typeface="Arial Narrow"/>
              </a:rPr>
              <a:t> Cela permettra de démocratiser l'accès au faisceau d'électrons à l'échelle de la femtoseconde pour l'étude des phénomènes ultrarapides.</a:t>
            </a:r>
          </a:p>
          <a:p>
            <a:pPr marL="0" indent="0" algn="just">
              <a:buNone/>
              <a:defRPr/>
            </a:pPr>
            <a:endParaRPr lang="fr-FR" sz="2300" dirty="0">
              <a:solidFill>
                <a:schemeClr val="tx1"/>
              </a:solidFill>
              <a:ea typeface="Arial Narrow"/>
              <a:cs typeface="Arial Narrow"/>
            </a:endParaRPr>
          </a:p>
          <a:p>
            <a:pPr>
              <a:defRPr/>
            </a:pPr>
            <a:r>
              <a:rPr lang="fr-FR" sz="2300" b="1" dirty="0">
                <a:solidFill>
                  <a:schemeClr val="tx1"/>
                </a:solidFill>
                <a:ea typeface="Arial Narrow"/>
                <a:cs typeface="Arial Narrow"/>
              </a:rPr>
              <a:t>Structuration du Projet :</a:t>
            </a:r>
          </a:p>
          <a:p>
            <a:pPr marL="0" indent="0">
              <a:buNone/>
              <a:defRPr/>
            </a:pPr>
            <a:r>
              <a:rPr lang="fr-FR" sz="2300" dirty="0">
                <a:solidFill>
                  <a:schemeClr val="tx1"/>
                </a:solidFill>
                <a:ea typeface="Arial Narrow"/>
                <a:cs typeface="Arial Narrow"/>
              </a:rPr>
              <a:t>WP1 : Project Management – CNRS</a:t>
            </a:r>
          </a:p>
          <a:p>
            <a:pPr marL="0" indent="0">
              <a:buNone/>
              <a:defRPr/>
            </a:pPr>
            <a:r>
              <a:rPr lang="fr-FR" sz="2300" dirty="0">
                <a:solidFill>
                  <a:schemeClr val="tx1"/>
                </a:solidFill>
                <a:ea typeface="Arial Narrow"/>
                <a:cs typeface="Arial Narrow"/>
              </a:rPr>
              <a:t>WP2 </a:t>
            </a:r>
            <a:r>
              <a:rPr lang="fr-FR" sz="2300" b="0" i="0" u="none" strike="noStrike" cap="none" spc="0" dirty="0">
                <a:solidFill>
                  <a:schemeClr val="tx1"/>
                </a:solidFill>
                <a:ea typeface="Arial Narrow"/>
                <a:cs typeface="Arial Narrow"/>
              </a:rPr>
              <a:t>: High power </a:t>
            </a:r>
            <a:r>
              <a:rPr lang="fr-FR" sz="2300" b="0" i="0" u="none" strike="noStrike" cap="none" spc="0" dirty="0" err="1">
                <a:solidFill>
                  <a:schemeClr val="tx1"/>
                </a:solidFill>
                <a:ea typeface="Arial Narrow"/>
                <a:cs typeface="Arial Narrow"/>
              </a:rPr>
              <a:t>terahertz</a:t>
            </a:r>
            <a:r>
              <a:rPr lang="fr-FR" sz="2300" b="0" i="0" u="none" strike="noStrike" cap="none" spc="0" dirty="0">
                <a:solidFill>
                  <a:schemeClr val="tx1"/>
                </a:solidFill>
                <a:ea typeface="Arial Narrow"/>
                <a:cs typeface="Arial Narrow"/>
              </a:rPr>
              <a:t> source - Uni. Pécs</a:t>
            </a:r>
          </a:p>
          <a:p>
            <a:pPr marL="0" indent="0">
              <a:buNone/>
              <a:defRPr/>
            </a:pPr>
            <a:r>
              <a:rPr lang="fr-FR" sz="2300" b="0" i="0" u="none" strike="noStrike" cap="none" spc="0" dirty="0">
                <a:solidFill>
                  <a:schemeClr val="tx1"/>
                </a:solidFill>
                <a:ea typeface="Arial Narrow"/>
                <a:cs typeface="Arial Narrow"/>
              </a:rPr>
              <a:t>WP3 : </a:t>
            </a:r>
            <a:r>
              <a:rPr lang="fr-FR" sz="2300" b="0" i="0" u="none" strike="noStrike" cap="none" spc="0" dirty="0" err="1">
                <a:solidFill>
                  <a:schemeClr val="tx1"/>
                </a:solidFill>
                <a:ea typeface="Arial Narrow"/>
                <a:cs typeface="Arial Narrow"/>
              </a:rPr>
              <a:t>Terahertz-electron</a:t>
            </a:r>
            <a:r>
              <a:rPr lang="fr-FR" sz="2300" b="0" i="0" u="none" strike="noStrike" cap="none" spc="0" dirty="0">
                <a:solidFill>
                  <a:schemeClr val="tx1"/>
                </a:solidFill>
                <a:ea typeface="Arial Narrow"/>
                <a:cs typeface="Arial Narrow"/>
              </a:rPr>
              <a:t> interaction - CNRS</a:t>
            </a:r>
          </a:p>
          <a:p>
            <a:pPr marL="0" indent="0">
              <a:buNone/>
              <a:defRPr/>
            </a:pPr>
            <a:r>
              <a:rPr lang="fr-FR" sz="2300" b="0" i="0" u="none" strike="noStrike" cap="none" spc="0" dirty="0">
                <a:solidFill>
                  <a:schemeClr val="tx1"/>
                </a:solidFill>
                <a:ea typeface="Arial Narrow"/>
                <a:cs typeface="Arial Narrow"/>
              </a:rPr>
              <a:t>WP4 : Advanced </a:t>
            </a:r>
            <a:r>
              <a:rPr lang="fr-FR" sz="2300" b="0" i="0" u="none" strike="noStrike" cap="none" spc="0" dirty="0" err="1">
                <a:solidFill>
                  <a:schemeClr val="tx1"/>
                </a:solidFill>
                <a:ea typeface="Arial Narrow"/>
                <a:cs typeface="Arial Narrow"/>
              </a:rPr>
              <a:t>electron</a:t>
            </a:r>
            <a:r>
              <a:rPr lang="fr-FR" sz="2300" b="0" i="0" u="none" strike="noStrike" cap="none" spc="0" dirty="0">
                <a:solidFill>
                  <a:schemeClr val="tx1"/>
                </a:solidFill>
                <a:ea typeface="Arial Narrow"/>
                <a:cs typeface="Arial Narrow"/>
              </a:rPr>
              <a:t> diagnostics - DESY</a:t>
            </a:r>
          </a:p>
          <a:p>
            <a:pPr marL="0" indent="0">
              <a:buNone/>
              <a:defRPr/>
            </a:pPr>
            <a:r>
              <a:rPr lang="fr-FR" sz="2300" b="0" i="0" u="none" strike="noStrike" cap="none" spc="0" dirty="0">
                <a:solidFill>
                  <a:schemeClr val="tx1"/>
                </a:solidFill>
                <a:ea typeface="Arial Narrow"/>
                <a:cs typeface="Arial Narrow"/>
              </a:rPr>
              <a:t>WP5 : </a:t>
            </a:r>
            <a:r>
              <a:rPr lang="fr-FR" sz="2300" b="0" i="0" u="none" strike="noStrike" cap="none" spc="0" dirty="0" err="1">
                <a:solidFill>
                  <a:schemeClr val="tx1"/>
                </a:solidFill>
                <a:ea typeface="Arial Narrow"/>
                <a:cs typeface="Arial Narrow"/>
              </a:rPr>
              <a:t>Towards</a:t>
            </a:r>
            <a:r>
              <a:rPr lang="fr-FR" sz="2300" b="0" i="0" u="none" strike="noStrike" cap="none" spc="0" dirty="0">
                <a:solidFill>
                  <a:schemeClr val="tx1"/>
                </a:solidFill>
                <a:ea typeface="Arial Narrow"/>
                <a:cs typeface="Arial Narrow"/>
              </a:rPr>
              <a:t> </a:t>
            </a:r>
            <a:r>
              <a:rPr lang="fr-FR" sz="2300" b="0" i="0" u="none" strike="noStrike" cap="none" spc="0" dirty="0" err="1">
                <a:solidFill>
                  <a:schemeClr val="tx1"/>
                </a:solidFill>
                <a:ea typeface="Arial Narrow"/>
                <a:cs typeface="Arial Narrow"/>
              </a:rPr>
              <a:t>industrial</a:t>
            </a:r>
            <a:r>
              <a:rPr lang="fr-FR" sz="2300" b="0" i="0" u="none" strike="noStrike" cap="none" spc="0" dirty="0">
                <a:solidFill>
                  <a:schemeClr val="tx1"/>
                </a:solidFill>
                <a:ea typeface="Arial Narrow"/>
                <a:cs typeface="Arial Narrow"/>
              </a:rPr>
              <a:t> </a:t>
            </a:r>
            <a:r>
              <a:rPr lang="fr-FR" sz="2300" b="0" i="0" u="none" strike="noStrike" cap="none" spc="0" dirty="0" err="1">
                <a:solidFill>
                  <a:schemeClr val="tx1"/>
                </a:solidFill>
                <a:ea typeface="Arial Narrow"/>
                <a:cs typeface="Arial Narrow"/>
              </a:rPr>
              <a:t>advanced</a:t>
            </a:r>
            <a:r>
              <a:rPr lang="fr-FR" sz="2300" b="0" i="0" u="none" strike="noStrike" cap="none" spc="0" dirty="0">
                <a:solidFill>
                  <a:schemeClr val="tx1"/>
                </a:solidFill>
                <a:ea typeface="Arial Narrow"/>
                <a:cs typeface="Arial Narrow"/>
              </a:rPr>
              <a:t> </a:t>
            </a:r>
            <a:r>
              <a:rPr lang="fr-FR" sz="2300" b="0" i="0" u="none" strike="noStrike" cap="none" spc="0" dirty="0" err="1">
                <a:solidFill>
                  <a:schemeClr val="tx1"/>
                </a:solidFill>
                <a:ea typeface="Arial Narrow"/>
                <a:cs typeface="Arial Narrow"/>
              </a:rPr>
              <a:t>accelerator</a:t>
            </a:r>
            <a:r>
              <a:rPr lang="fr-FR" sz="2300" b="0" i="0" u="none" strike="noStrike" cap="none" spc="0" dirty="0">
                <a:solidFill>
                  <a:schemeClr val="tx1"/>
                </a:solidFill>
                <a:ea typeface="Arial Narrow"/>
                <a:cs typeface="Arial Narrow"/>
              </a:rPr>
              <a:t> - </a:t>
            </a:r>
            <a:r>
              <a:rPr lang="fr-FR" sz="2300" b="0" i="0" u="none" strike="noStrike" cap="none" spc="0" dirty="0" err="1">
                <a:solidFill>
                  <a:schemeClr val="tx1"/>
                </a:solidFill>
                <a:ea typeface="Arial Narrow"/>
                <a:cs typeface="Arial Narrow"/>
              </a:rPr>
              <a:t>iTEOX</a:t>
            </a:r>
            <a:endParaRPr lang="fr-FR" sz="2300" b="0" i="0" u="none" strike="noStrike" cap="none" spc="0" dirty="0">
              <a:solidFill>
                <a:schemeClr val="tx1"/>
              </a:solidFill>
              <a:ea typeface="Arial Narrow"/>
              <a:cs typeface="Arial Narrow"/>
            </a:endParaRPr>
          </a:p>
          <a:p>
            <a:pPr marL="0" indent="0">
              <a:buNone/>
              <a:defRPr/>
            </a:pPr>
            <a:r>
              <a:rPr lang="fr-FR" sz="2300" b="0" i="0" u="none" strike="noStrike" cap="none" spc="0" dirty="0">
                <a:solidFill>
                  <a:schemeClr val="tx1"/>
                </a:solidFill>
                <a:ea typeface="Arial Narrow"/>
                <a:cs typeface="Arial Narrow"/>
              </a:rPr>
              <a:t>WP6 : Communication and data management - CNRS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8CBBF0B8-A8D4-0C42-A4EA-DEE4239ED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5499" y="1406573"/>
            <a:ext cx="3517901" cy="252725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D9ED1E8-3BB4-C51E-07E3-0E0D50D0E32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84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4966CAF7-F76B-6B48-B541-A75651FAD571}"/>
              </a:ext>
            </a:extLst>
          </p:cNvPr>
          <p:cNvSpPr txBox="1">
            <a:spLocks/>
          </p:cNvSpPr>
          <p:nvPr/>
        </p:nvSpPr>
        <p:spPr>
          <a:xfrm>
            <a:off x="698500" y="1872098"/>
            <a:ext cx="5607138" cy="520598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000" kern="0" dirty="0" err="1">
                <a:solidFill>
                  <a:schemeClr val="tx1"/>
                </a:solidFill>
                <a:ea typeface="Arial Narrow"/>
                <a:cs typeface="Arial Narrow"/>
              </a:rPr>
              <a:t>PhLAM</a:t>
            </a:r>
            <a:r>
              <a:rPr lang="fr-FR" sz="2000" kern="0" dirty="0">
                <a:solidFill>
                  <a:schemeClr val="tx1"/>
                </a:solidFill>
                <a:ea typeface="Arial Narrow"/>
                <a:cs typeface="Arial Narrow"/>
              </a:rPr>
              <a:t> UMR 8523 - DR18 (FR) (INP)</a:t>
            </a:r>
          </a:p>
          <a:p>
            <a:pPr>
              <a:defRPr/>
            </a:pPr>
            <a:r>
              <a:rPr lang="fr-FR" sz="2000" kern="0" dirty="0">
                <a:solidFill>
                  <a:schemeClr val="tx1"/>
                </a:solidFill>
                <a:ea typeface="Arial Narrow"/>
                <a:cs typeface="Arial Narrow"/>
              </a:rPr>
              <a:t>DESY (DE)</a:t>
            </a:r>
          </a:p>
          <a:p>
            <a:pPr>
              <a:defRPr/>
            </a:pPr>
            <a:r>
              <a:rPr lang="fr-FR" sz="2000" kern="0" dirty="0" err="1">
                <a:solidFill>
                  <a:schemeClr val="tx1"/>
                </a:solidFill>
                <a:ea typeface="Arial Narrow"/>
                <a:cs typeface="Arial Narrow"/>
              </a:rPr>
              <a:t>Radiabeam</a:t>
            </a:r>
            <a:r>
              <a:rPr lang="fr-FR" sz="2000" kern="0" dirty="0">
                <a:solidFill>
                  <a:schemeClr val="tx1"/>
                </a:solidFill>
                <a:ea typeface="Arial Narrow"/>
                <a:cs typeface="Arial Narrow"/>
              </a:rPr>
              <a:t> (CH)</a:t>
            </a:r>
          </a:p>
          <a:p>
            <a:pPr>
              <a:defRPr/>
            </a:pPr>
            <a:r>
              <a:rPr lang="fr-FR" sz="2000" kern="0" dirty="0" err="1">
                <a:solidFill>
                  <a:schemeClr val="tx1"/>
                </a:solidFill>
                <a:ea typeface="Arial Narrow"/>
                <a:cs typeface="Arial Narrow"/>
              </a:rPr>
              <a:t>iTEOX</a:t>
            </a:r>
            <a:r>
              <a:rPr lang="fr-FR" sz="2000" kern="0" dirty="0">
                <a:solidFill>
                  <a:schemeClr val="tx1"/>
                </a:solidFill>
                <a:ea typeface="Arial Narrow"/>
                <a:cs typeface="Arial Narrow"/>
              </a:rPr>
              <a:t> (FR)</a:t>
            </a:r>
          </a:p>
          <a:p>
            <a:pPr>
              <a:defRPr/>
            </a:pPr>
            <a:r>
              <a:rPr lang="fr-FR" sz="2000" kern="0" dirty="0">
                <a:solidFill>
                  <a:schemeClr val="tx1"/>
                </a:solidFill>
                <a:ea typeface="Arial Narrow"/>
                <a:cs typeface="Arial Narrow"/>
              </a:rPr>
              <a:t>Université de Pécs (HU)</a:t>
            </a:r>
          </a:p>
          <a:p>
            <a:pPr>
              <a:defRPr/>
            </a:pPr>
            <a:endParaRPr lang="fr-FR" sz="2000" kern="0" dirty="0">
              <a:solidFill>
                <a:schemeClr val="tx1"/>
              </a:solidFill>
              <a:ea typeface="Arial Narrow"/>
              <a:cs typeface="Arial Narrow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119" y="384385"/>
            <a:ext cx="8172341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TWAC – </a:t>
            </a:r>
            <a:r>
              <a:rPr lang="fr-FR" spc="-150" dirty="0"/>
              <a:t>Consortium</a:t>
            </a:r>
            <a:endParaRPr spc="-150" dirty="0"/>
          </a:p>
        </p:txBody>
      </p:sp>
      <p:pic>
        <p:nvPicPr>
          <p:cNvPr id="26" name="object 2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06970" y="7210464"/>
            <a:ext cx="2716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Verdana"/>
                <a:cs typeface="Verdana"/>
              </a:rPr>
              <a:t>https://twac.ijclab.in2p3.fr/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3" name="Espace réservé du pied de page 3">
            <a:extLst>
              <a:ext uri="{FF2B5EF4-FFF2-40B4-BE49-F238E27FC236}">
                <a16:creationId xmlns:a16="http://schemas.microsoft.com/office/drawing/2014/main" id="{3126AEA5-7585-03B4-BF1A-D7DAB42D8768}"/>
              </a:ext>
            </a:extLst>
          </p:cNvPr>
          <p:cNvSpPr txBox="1">
            <a:spLocks/>
          </p:cNvSpPr>
          <p:nvPr/>
        </p:nvSpPr>
        <p:spPr>
          <a:xfrm>
            <a:off x="1460500" y="7192962"/>
            <a:ext cx="8534400" cy="3222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COPIL – Projet TWAC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05D338D-A39C-BDE2-8909-702EFCA2360B}"/>
              </a:ext>
            </a:extLst>
          </p:cNvPr>
          <p:cNvSpPr txBox="1"/>
          <p:nvPr/>
        </p:nvSpPr>
        <p:spPr>
          <a:xfrm>
            <a:off x="1362960" y="7207448"/>
            <a:ext cx="5347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9266485-1F8C-49AD-A5D5-E767E4406627}" type="datetime1">
              <a:rPr lang="fr-FR" sz="1400" smtClean="0"/>
              <a:pPr/>
              <a:t>08/02/2023</a:t>
            </a:fld>
            <a:endParaRPr lang="fr-FR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E4FC0AA-0165-5049-8BDB-8468E4B8C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793" y="2181225"/>
            <a:ext cx="4759341" cy="4013902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F22AB6-5730-825F-FBF5-C3389C3E0A5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0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119" y="384385"/>
            <a:ext cx="8172341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TWAC – </a:t>
            </a:r>
            <a:r>
              <a:rPr lang="fr-FR" spc="-150" dirty="0"/>
              <a:t>Consortium </a:t>
            </a:r>
            <a:r>
              <a:rPr lang="fr-FR" spc="-150" dirty="0" err="1"/>
              <a:t>evolution</a:t>
            </a:r>
            <a:endParaRPr spc="-150" dirty="0"/>
          </a:p>
        </p:txBody>
      </p:sp>
      <p:pic>
        <p:nvPicPr>
          <p:cNvPr id="26" name="object 2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06970" y="7210464"/>
            <a:ext cx="2716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Verdana"/>
                <a:cs typeface="Verdana"/>
              </a:rPr>
              <a:t>https://twac.ijclab.in2p3.fr/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3" name="Espace réservé du pied de page 3">
            <a:extLst>
              <a:ext uri="{FF2B5EF4-FFF2-40B4-BE49-F238E27FC236}">
                <a16:creationId xmlns:a16="http://schemas.microsoft.com/office/drawing/2014/main" id="{3126AEA5-7585-03B4-BF1A-D7DAB42D8768}"/>
              </a:ext>
            </a:extLst>
          </p:cNvPr>
          <p:cNvSpPr txBox="1">
            <a:spLocks/>
          </p:cNvSpPr>
          <p:nvPr/>
        </p:nvSpPr>
        <p:spPr>
          <a:xfrm>
            <a:off x="1460500" y="7192962"/>
            <a:ext cx="8534400" cy="3222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COPIL – Projet TWAC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05D338D-A39C-BDE2-8909-702EFCA2360B}"/>
              </a:ext>
            </a:extLst>
          </p:cNvPr>
          <p:cNvSpPr txBox="1"/>
          <p:nvPr/>
        </p:nvSpPr>
        <p:spPr>
          <a:xfrm>
            <a:off x="1362960" y="7207448"/>
            <a:ext cx="5347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9266485-1F8C-49AD-A5D5-E767E4406627}" type="datetime1">
              <a:rPr lang="fr-FR" sz="1400" smtClean="0"/>
              <a:pPr/>
              <a:t>08/02/2023</a:t>
            </a:fld>
            <a:endParaRPr lang="fr-FR" sz="1400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E4FC0AA-0165-5049-8BDB-8468E4B8C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059" y="1842880"/>
            <a:ext cx="4759341" cy="4013902"/>
          </a:xfrm>
          <a:prstGeom prst="rect">
            <a:avLst/>
          </a:prstGeom>
        </p:spPr>
      </p:pic>
      <p:sp>
        <p:nvSpPr>
          <p:cNvPr id="4" name="Espace réservé du contenu 5">
            <a:extLst>
              <a:ext uri="{FF2B5EF4-FFF2-40B4-BE49-F238E27FC236}">
                <a16:creationId xmlns:a16="http://schemas.microsoft.com/office/drawing/2014/main" id="{4DC740E9-F1B9-D0DE-54D2-C91E47110541}"/>
              </a:ext>
            </a:extLst>
          </p:cNvPr>
          <p:cNvSpPr txBox="1">
            <a:spLocks/>
          </p:cNvSpPr>
          <p:nvPr/>
        </p:nvSpPr>
        <p:spPr>
          <a:xfrm>
            <a:off x="425362" y="1266825"/>
            <a:ext cx="5607138" cy="5205987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2000" kern="0" dirty="0" err="1">
                <a:solidFill>
                  <a:schemeClr val="tx1"/>
                </a:solidFill>
                <a:ea typeface="Arial Narrow"/>
                <a:cs typeface="Arial Narrow"/>
              </a:rPr>
              <a:t>PhLAM</a:t>
            </a:r>
            <a:r>
              <a:rPr lang="fr-FR" sz="2000" kern="0" dirty="0">
                <a:solidFill>
                  <a:schemeClr val="tx1"/>
                </a:solidFill>
                <a:ea typeface="Arial Narrow"/>
                <a:cs typeface="Arial Narrow"/>
              </a:rPr>
              <a:t> UMR 8523 - DR18 (FR) (INP)</a:t>
            </a:r>
          </a:p>
          <a:p>
            <a:pPr>
              <a:defRPr/>
            </a:pPr>
            <a:r>
              <a:rPr lang="fr-FR" sz="2000" kern="0" dirty="0">
                <a:solidFill>
                  <a:schemeClr val="tx1"/>
                </a:solidFill>
                <a:ea typeface="Arial Narrow"/>
                <a:cs typeface="Arial Narrow"/>
              </a:rPr>
              <a:t>DESY (DE)</a:t>
            </a:r>
          </a:p>
          <a:p>
            <a:pPr>
              <a:defRPr/>
            </a:pPr>
            <a:r>
              <a:rPr lang="fr-FR" sz="2000" kern="0" dirty="0" err="1">
                <a:solidFill>
                  <a:schemeClr val="tx1"/>
                </a:solidFill>
                <a:ea typeface="Arial Narrow"/>
                <a:cs typeface="Arial Narrow"/>
              </a:rPr>
              <a:t>Radiabeam</a:t>
            </a:r>
            <a:r>
              <a:rPr lang="fr-FR" sz="2000" kern="0" dirty="0">
                <a:solidFill>
                  <a:schemeClr val="tx1"/>
                </a:solidFill>
                <a:ea typeface="Arial Narrow"/>
                <a:cs typeface="Arial Narrow"/>
              </a:rPr>
              <a:t> (CH)</a:t>
            </a:r>
          </a:p>
          <a:p>
            <a:pPr>
              <a:defRPr/>
            </a:pPr>
            <a:r>
              <a:rPr lang="fr-FR" sz="2000" kern="0" dirty="0" err="1">
                <a:solidFill>
                  <a:schemeClr val="tx1"/>
                </a:solidFill>
                <a:ea typeface="Arial Narrow"/>
                <a:cs typeface="Arial Narrow"/>
              </a:rPr>
              <a:t>iTEOX</a:t>
            </a:r>
            <a:r>
              <a:rPr lang="fr-FR" sz="2000" kern="0" dirty="0">
                <a:solidFill>
                  <a:schemeClr val="tx1"/>
                </a:solidFill>
                <a:ea typeface="Arial Narrow"/>
                <a:cs typeface="Arial Narrow"/>
              </a:rPr>
              <a:t> (FR)</a:t>
            </a:r>
          </a:p>
          <a:p>
            <a:pPr>
              <a:defRPr/>
            </a:pPr>
            <a:r>
              <a:rPr lang="fr-FR" sz="2000" kern="0" dirty="0">
                <a:solidFill>
                  <a:schemeClr val="tx1"/>
                </a:solidFill>
                <a:ea typeface="Arial Narrow"/>
                <a:cs typeface="Arial Narrow"/>
              </a:rPr>
              <a:t>Université de Pécs (HU)</a:t>
            </a:r>
          </a:p>
          <a:p>
            <a:pPr>
              <a:defRPr/>
            </a:pPr>
            <a:endParaRPr lang="fr-FR" sz="2000" kern="0" dirty="0">
              <a:solidFill>
                <a:schemeClr val="tx1"/>
              </a:solidFill>
              <a:ea typeface="Arial Narrow"/>
              <a:cs typeface="Arial Narrow"/>
            </a:endParaRPr>
          </a:p>
          <a:p>
            <a:pPr>
              <a:defRPr/>
            </a:pPr>
            <a:r>
              <a:rPr lang="fr-FR" sz="2000" kern="0" dirty="0">
                <a:solidFill>
                  <a:schemeClr val="tx1"/>
                </a:solidFill>
                <a:ea typeface="Arial Narrow"/>
                <a:cs typeface="Arial Narrow"/>
              </a:rPr>
              <a:t>Ajout d’ici mars 2023 : CSIC (Consuelo </a:t>
            </a:r>
            <a:r>
              <a:rPr lang="fr-FR" sz="2000" kern="0" dirty="0" err="1">
                <a:solidFill>
                  <a:schemeClr val="tx1"/>
                </a:solidFill>
                <a:ea typeface="Arial Narrow"/>
                <a:cs typeface="Arial Narrow"/>
              </a:rPr>
              <a:t>Guardiola</a:t>
            </a:r>
            <a:r>
              <a:rPr lang="fr-FR" sz="2000" kern="0" dirty="0">
                <a:solidFill>
                  <a:schemeClr val="tx1"/>
                </a:solidFill>
                <a:ea typeface="Arial Narrow"/>
                <a:cs typeface="Arial Narrow"/>
              </a:rPr>
              <a:t>) en charge de la tâche WP5.3 Dosimétrie</a:t>
            </a:r>
          </a:p>
          <a:p>
            <a:pPr>
              <a:defRPr/>
            </a:pPr>
            <a:endParaRPr lang="fr-FR" sz="2000" kern="0" dirty="0">
              <a:solidFill>
                <a:schemeClr val="tx1"/>
              </a:solidFill>
              <a:ea typeface="Arial Narrow"/>
              <a:cs typeface="Arial Narrow"/>
            </a:endParaRPr>
          </a:p>
          <a:p>
            <a:pPr>
              <a:defRPr/>
            </a:pPr>
            <a:endParaRPr lang="fr-FR" sz="2000" kern="0" dirty="0">
              <a:solidFill>
                <a:schemeClr val="tx1"/>
              </a:solidFill>
              <a:ea typeface="Arial Narrow"/>
              <a:cs typeface="Arial Narrow"/>
            </a:endParaRPr>
          </a:p>
          <a:p>
            <a:pPr>
              <a:defRPr/>
            </a:pPr>
            <a:r>
              <a:rPr lang="fr-FR" sz="2000" kern="0" dirty="0">
                <a:solidFill>
                  <a:schemeClr val="tx1"/>
                </a:solidFill>
                <a:ea typeface="Arial Narrow"/>
                <a:cs typeface="Arial Narrow"/>
              </a:rPr>
              <a:t>Dépôt d’un AMSC Doctoral Network en NOV 2022 </a:t>
            </a:r>
            <a:r>
              <a:rPr lang="fr-FR" sz="2000" kern="0" dirty="0" err="1">
                <a:solidFill>
                  <a:schemeClr val="tx1"/>
                </a:solidFill>
                <a:ea typeface="Arial Narrow"/>
                <a:cs typeface="Arial Narrow"/>
              </a:rPr>
              <a:t>co</a:t>
            </a:r>
            <a:r>
              <a:rPr lang="fr-FR" sz="2000" kern="0" dirty="0">
                <a:solidFill>
                  <a:schemeClr val="tx1"/>
                </a:solidFill>
                <a:ea typeface="Arial Narrow"/>
                <a:cs typeface="Arial Narrow"/>
              </a:rPr>
              <a:t>-coordonné par le pole accélérateur et le pole santé: focus sur les paramètres faisceau adapté pour la flash </a:t>
            </a:r>
            <a:r>
              <a:rPr lang="fr-FR" sz="2000" kern="0" dirty="0" err="1">
                <a:solidFill>
                  <a:schemeClr val="tx1"/>
                </a:solidFill>
                <a:ea typeface="Arial Narrow"/>
                <a:cs typeface="Arial Narrow"/>
              </a:rPr>
              <a:t>therapie</a:t>
            </a:r>
            <a:r>
              <a:rPr lang="fr-FR" sz="2000" kern="0" dirty="0">
                <a:solidFill>
                  <a:schemeClr val="tx1"/>
                </a:solidFill>
                <a:ea typeface="Arial Narrow"/>
                <a:cs typeface="Arial Narrow"/>
              </a:rPr>
              <a:t>, </a:t>
            </a:r>
            <a:r>
              <a:rPr lang="fr-FR" sz="2000" kern="0" dirty="0" err="1">
                <a:solidFill>
                  <a:schemeClr val="tx1"/>
                </a:solidFill>
                <a:ea typeface="Arial Narrow"/>
                <a:cs typeface="Arial Narrow"/>
              </a:rPr>
              <a:t>dosimetrie</a:t>
            </a:r>
            <a:r>
              <a:rPr lang="fr-FR" sz="2000" kern="0" dirty="0">
                <a:solidFill>
                  <a:schemeClr val="tx1"/>
                </a:solidFill>
                <a:ea typeface="Arial Narrow"/>
                <a:cs typeface="Arial Narrow"/>
              </a:rPr>
              <a:t> et amélioration du modèle biologique (18 partenaires impliqués)</a:t>
            </a:r>
          </a:p>
          <a:p>
            <a:pPr>
              <a:defRPr/>
            </a:pPr>
            <a:endParaRPr lang="fr-FR" sz="2000" kern="0" dirty="0">
              <a:solidFill>
                <a:schemeClr val="tx1"/>
              </a:solidFill>
              <a:ea typeface="Arial Narrow"/>
              <a:cs typeface="Arial Narrow"/>
            </a:endParaRPr>
          </a:p>
        </p:txBody>
      </p:sp>
      <p:sp>
        <p:nvSpPr>
          <p:cNvPr id="5" name="Soleil 4">
            <a:extLst>
              <a:ext uri="{FF2B5EF4-FFF2-40B4-BE49-F238E27FC236}">
                <a16:creationId xmlns:a16="http://schemas.microsoft.com/office/drawing/2014/main" id="{37511500-4B97-CF45-ABD2-3FC54B3CE9C9}"/>
              </a:ext>
            </a:extLst>
          </p:cNvPr>
          <p:cNvSpPr/>
          <p:nvPr/>
        </p:nvSpPr>
        <p:spPr>
          <a:xfrm>
            <a:off x="7023100" y="4848225"/>
            <a:ext cx="255270" cy="208712"/>
          </a:xfrm>
          <a:prstGeom prst="sun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06FEE4E-387D-BF18-0DE2-594EC8B6ED2F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935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119" y="384385"/>
            <a:ext cx="8172341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TWAC – EIC pathfinder (2022-2026)</a:t>
            </a:r>
          </a:p>
        </p:txBody>
      </p:sp>
      <p:pic>
        <p:nvPicPr>
          <p:cNvPr id="26" name="object 2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06970" y="7210464"/>
            <a:ext cx="2716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Verdana"/>
                <a:cs typeface="Verdana"/>
              </a:rPr>
              <a:t>https://twac.ijclab.in2p3.fr/</a:t>
            </a:r>
            <a:endParaRPr sz="1400" dirty="0">
              <a:latin typeface="Verdana"/>
              <a:cs typeface="Verdana"/>
            </a:endParaRPr>
          </a:p>
        </p:txBody>
      </p:sp>
      <p:pic>
        <p:nvPicPr>
          <p:cNvPr id="40" name="Espace réservé du contenu 6">
            <a:extLst>
              <a:ext uri="{FF2B5EF4-FFF2-40B4-BE49-F238E27FC236}">
                <a16:creationId xmlns:a16="http://schemas.microsoft.com/office/drawing/2014/main" id="{99026205-1232-38FB-1A12-10CC061532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/>
        </p:blipFill>
        <p:spPr bwMode="auto">
          <a:xfrm>
            <a:off x="2255142" y="255377"/>
            <a:ext cx="6183116" cy="7052096"/>
          </a:xfrm>
          <a:prstGeom prst="rect">
            <a:avLst/>
          </a:prstGeom>
        </p:spPr>
      </p:pic>
      <p:sp>
        <p:nvSpPr>
          <p:cNvPr id="43" name="Espace réservé du pied de page 3">
            <a:extLst>
              <a:ext uri="{FF2B5EF4-FFF2-40B4-BE49-F238E27FC236}">
                <a16:creationId xmlns:a16="http://schemas.microsoft.com/office/drawing/2014/main" id="{3126AEA5-7585-03B4-BF1A-D7DAB42D8768}"/>
              </a:ext>
            </a:extLst>
          </p:cNvPr>
          <p:cNvSpPr txBox="1">
            <a:spLocks/>
          </p:cNvSpPr>
          <p:nvPr/>
        </p:nvSpPr>
        <p:spPr>
          <a:xfrm>
            <a:off x="1460500" y="7192962"/>
            <a:ext cx="8534400" cy="3222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COPIL – Projet TWAC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05D338D-A39C-BDE2-8909-702EFCA2360B}"/>
              </a:ext>
            </a:extLst>
          </p:cNvPr>
          <p:cNvSpPr txBox="1"/>
          <p:nvPr/>
        </p:nvSpPr>
        <p:spPr>
          <a:xfrm>
            <a:off x="1362960" y="7207448"/>
            <a:ext cx="5347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9266485-1F8C-49AD-A5D5-E767E4406627}" type="datetime1">
              <a:rPr lang="fr-FR" sz="1400" smtClean="0"/>
              <a:pPr/>
              <a:t>08/02/2023</a:t>
            </a:fld>
            <a:endParaRPr lang="fr-FR" sz="1400" dirty="0"/>
          </a:p>
        </p:txBody>
      </p:sp>
      <p:pic>
        <p:nvPicPr>
          <p:cNvPr id="3" name="Espace réservé du contenu 6">
            <a:extLst>
              <a:ext uri="{FF2B5EF4-FFF2-40B4-BE49-F238E27FC236}">
                <a16:creationId xmlns:a16="http://schemas.microsoft.com/office/drawing/2014/main" id="{2DE0B0ED-9299-14FE-BD49-9E0DEE7E03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19653"/>
            <a:ext cx="10693400" cy="7552772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B68D04-B823-A167-5CB0-3E8D4F3BB6F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974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119" y="384385"/>
            <a:ext cx="8172341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TWAC – </a:t>
            </a:r>
            <a:r>
              <a:rPr lang="fr-FR" spc="-150" dirty="0"/>
              <a:t>Project organisation</a:t>
            </a:r>
            <a:endParaRPr spc="-150" dirty="0"/>
          </a:p>
        </p:txBody>
      </p:sp>
      <p:pic>
        <p:nvPicPr>
          <p:cNvPr id="26" name="object 2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06970" y="7210464"/>
            <a:ext cx="2716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Verdana"/>
                <a:cs typeface="Verdana"/>
              </a:rPr>
              <a:t>https://twac.ijclab.in2p3.fr/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3" name="Espace réservé du pied de page 3">
            <a:extLst>
              <a:ext uri="{FF2B5EF4-FFF2-40B4-BE49-F238E27FC236}">
                <a16:creationId xmlns:a16="http://schemas.microsoft.com/office/drawing/2014/main" id="{3126AEA5-7585-03B4-BF1A-D7DAB42D8768}"/>
              </a:ext>
            </a:extLst>
          </p:cNvPr>
          <p:cNvSpPr txBox="1">
            <a:spLocks/>
          </p:cNvSpPr>
          <p:nvPr/>
        </p:nvSpPr>
        <p:spPr>
          <a:xfrm>
            <a:off x="1460500" y="7192962"/>
            <a:ext cx="8534400" cy="3222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COPIL – Projet TWAC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05D338D-A39C-BDE2-8909-702EFCA2360B}"/>
              </a:ext>
            </a:extLst>
          </p:cNvPr>
          <p:cNvSpPr txBox="1"/>
          <p:nvPr/>
        </p:nvSpPr>
        <p:spPr>
          <a:xfrm>
            <a:off x="1362960" y="7207448"/>
            <a:ext cx="5347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9266485-1F8C-49AD-A5D5-E767E4406627}" type="datetime1">
              <a:rPr lang="fr-FR" sz="1400" smtClean="0"/>
              <a:pPr/>
              <a:t>08/02/2023</a:t>
            </a:fld>
            <a:endParaRPr lang="fr-FR" sz="1400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4536620-C162-99FF-A75D-21551A091FFD}"/>
              </a:ext>
            </a:extLst>
          </p:cNvPr>
          <p:cNvSpPr txBox="1">
            <a:spLocks/>
          </p:cNvSpPr>
          <p:nvPr/>
        </p:nvSpPr>
        <p:spPr>
          <a:xfrm>
            <a:off x="496804" y="1270561"/>
            <a:ext cx="7593096" cy="4770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chemeClr val="bg1"/>
                </a:solidFill>
                <a:latin typeface="Verdana"/>
                <a:ea typeface="+mj-ea"/>
                <a:cs typeface="Verdana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kern="0">
                <a:solidFill>
                  <a:schemeClr val="tx1"/>
                </a:solidFill>
              </a:rPr>
              <a:t>Organigramme du projet TWAC</a:t>
            </a:r>
            <a:endParaRPr lang="fr-FR" kern="0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6">
            <a:extLst>
              <a:ext uri="{FF2B5EF4-FFF2-40B4-BE49-F238E27FC236}">
                <a16:creationId xmlns:a16="http://schemas.microsoft.com/office/drawing/2014/main" id="{7978C0ED-8450-387E-24E2-25E1C67D91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241300" y="1141553"/>
            <a:ext cx="10249853" cy="6432255"/>
          </a:xfrm>
          <a:prstGeom prst="rect">
            <a:avLst/>
          </a:prstGeom>
        </p:spPr>
      </p:pic>
      <p:sp>
        <p:nvSpPr>
          <p:cNvPr id="5" name="Cadre 4">
            <a:extLst>
              <a:ext uri="{FF2B5EF4-FFF2-40B4-BE49-F238E27FC236}">
                <a16:creationId xmlns:a16="http://schemas.microsoft.com/office/drawing/2014/main" id="{4E25D933-7A17-04AD-4682-880E279F0159}"/>
              </a:ext>
            </a:extLst>
          </p:cNvPr>
          <p:cNvSpPr/>
          <p:nvPr/>
        </p:nvSpPr>
        <p:spPr>
          <a:xfrm>
            <a:off x="4660900" y="3502415"/>
            <a:ext cx="5911210" cy="1305706"/>
          </a:xfrm>
          <a:prstGeom prst="frame">
            <a:avLst>
              <a:gd name="adj1" fmla="val 4399"/>
            </a:avLst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8D84C49B-252E-4F4C-BB67-1FE448C643F3}"/>
              </a:ext>
            </a:extLst>
          </p:cNvPr>
          <p:cNvGrpSpPr/>
          <p:nvPr/>
        </p:nvGrpSpPr>
        <p:grpSpPr>
          <a:xfrm>
            <a:off x="496803" y="4946389"/>
            <a:ext cx="7469919" cy="2111637"/>
            <a:chOff x="496803" y="4946389"/>
            <a:chExt cx="7469919" cy="2111637"/>
          </a:xfrm>
        </p:grpSpPr>
        <p:sp>
          <p:nvSpPr>
            <p:cNvPr id="6" name="Cadre 5">
              <a:extLst>
                <a:ext uri="{FF2B5EF4-FFF2-40B4-BE49-F238E27FC236}">
                  <a16:creationId xmlns:a16="http://schemas.microsoft.com/office/drawing/2014/main" id="{615A7774-B9B1-D7F0-4439-705E89D15479}"/>
                </a:ext>
              </a:extLst>
            </p:cNvPr>
            <p:cNvSpPr/>
            <p:nvPr/>
          </p:nvSpPr>
          <p:spPr>
            <a:xfrm>
              <a:off x="6565900" y="4946390"/>
              <a:ext cx="1400822" cy="1820863"/>
            </a:xfrm>
            <a:prstGeom prst="frame">
              <a:avLst>
                <a:gd name="adj1" fmla="val 109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7" name="Cadre 6">
              <a:extLst>
                <a:ext uri="{FF2B5EF4-FFF2-40B4-BE49-F238E27FC236}">
                  <a16:creationId xmlns:a16="http://schemas.microsoft.com/office/drawing/2014/main" id="{C793A35D-6A8B-5772-CBDA-FE0520918B8A}"/>
                </a:ext>
              </a:extLst>
            </p:cNvPr>
            <p:cNvSpPr/>
            <p:nvPr/>
          </p:nvSpPr>
          <p:spPr>
            <a:xfrm>
              <a:off x="2892530" y="5991226"/>
              <a:ext cx="1234971" cy="1066800"/>
            </a:xfrm>
            <a:prstGeom prst="frame">
              <a:avLst>
                <a:gd name="adj1" fmla="val 109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8" name="Cadre 7">
              <a:extLst>
                <a:ext uri="{FF2B5EF4-FFF2-40B4-BE49-F238E27FC236}">
                  <a16:creationId xmlns:a16="http://schemas.microsoft.com/office/drawing/2014/main" id="{F4768C98-14D7-19F7-F6F1-91227CB22748}"/>
                </a:ext>
              </a:extLst>
            </p:cNvPr>
            <p:cNvSpPr/>
            <p:nvPr/>
          </p:nvSpPr>
          <p:spPr>
            <a:xfrm>
              <a:off x="496803" y="4946389"/>
              <a:ext cx="1217315" cy="2111636"/>
            </a:xfrm>
            <a:prstGeom prst="frame">
              <a:avLst>
                <a:gd name="adj1" fmla="val 1094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8967A4C-646B-2E21-B824-8EA5336D157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45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119" y="384385"/>
            <a:ext cx="8172341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TWAC – EIC pathfinder (2022-2026)</a:t>
            </a:r>
          </a:p>
        </p:txBody>
      </p:sp>
      <p:pic>
        <p:nvPicPr>
          <p:cNvPr id="26" name="object 2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06970" y="7210464"/>
            <a:ext cx="2716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Verdana"/>
                <a:cs typeface="Verdana"/>
              </a:rPr>
              <a:t>https://twac.ijclab.in2p3.fr/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3" name="Espace réservé du pied de page 3">
            <a:extLst>
              <a:ext uri="{FF2B5EF4-FFF2-40B4-BE49-F238E27FC236}">
                <a16:creationId xmlns:a16="http://schemas.microsoft.com/office/drawing/2014/main" id="{3126AEA5-7585-03B4-BF1A-D7DAB42D8768}"/>
              </a:ext>
            </a:extLst>
          </p:cNvPr>
          <p:cNvSpPr txBox="1">
            <a:spLocks/>
          </p:cNvSpPr>
          <p:nvPr/>
        </p:nvSpPr>
        <p:spPr>
          <a:xfrm>
            <a:off x="1460500" y="7192962"/>
            <a:ext cx="8534400" cy="3222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COPIL – Projet TWAC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05D338D-A39C-BDE2-8909-702EFCA2360B}"/>
              </a:ext>
            </a:extLst>
          </p:cNvPr>
          <p:cNvSpPr txBox="1"/>
          <p:nvPr/>
        </p:nvSpPr>
        <p:spPr>
          <a:xfrm>
            <a:off x="1362960" y="7207448"/>
            <a:ext cx="5347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9266485-1F8C-49AD-A5D5-E767E4406627}" type="datetime1">
              <a:rPr lang="fr-FR" sz="1400" smtClean="0"/>
              <a:pPr/>
              <a:t>08/02/2023</a:t>
            </a:fld>
            <a:endParaRPr lang="fr-FR" sz="1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0CEAA44-0967-6F04-0B18-32770875B305}"/>
              </a:ext>
            </a:extLst>
          </p:cNvPr>
          <p:cNvSpPr txBox="1"/>
          <p:nvPr/>
        </p:nvSpPr>
        <p:spPr>
          <a:xfrm>
            <a:off x="1917700" y="4772025"/>
            <a:ext cx="71081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867A449-E3DB-1490-D0E1-FC5459DDBF4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8389D65-6A8B-D848-D09B-D048FA9C77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8"/>
          <a:stretch/>
        </p:blipFill>
        <p:spPr>
          <a:xfrm>
            <a:off x="1536700" y="1127373"/>
            <a:ext cx="7772400" cy="5652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24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119" y="384385"/>
            <a:ext cx="8172341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0" dirty="0"/>
              <a:t>TWAC – </a:t>
            </a:r>
            <a:r>
              <a:rPr lang="fr-FR" spc="-150" dirty="0"/>
              <a:t>rappel des Livrables</a:t>
            </a:r>
            <a:endParaRPr spc="-150" dirty="0"/>
          </a:p>
        </p:txBody>
      </p:sp>
      <p:pic>
        <p:nvPicPr>
          <p:cNvPr id="26" name="object 26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06970" y="7210464"/>
            <a:ext cx="2716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Verdana"/>
                <a:cs typeface="Verdana"/>
              </a:rPr>
              <a:t>https://twac.ijclab.in2p3.fr/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3" name="Espace réservé du pied de page 3">
            <a:extLst>
              <a:ext uri="{FF2B5EF4-FFF2-40B4-BE49-F238E27FC236}">
                <a16:creationId xmlns:a16="http://schemas.microsoft.com/office/drawing/2014/main" id="{3126AEA5-7585-03B4-BF1A-D7DAB42D8768}"/>
              </a:ext>
            </a:extLst>
          </p:cNvPr>
          <p:cNvSpPr txBox="1">
            <a:spLocks/>
          </p:cNvSpPr>
          <p:nvPr/>
        </p:nvSpPr>
        <p:spPr>
          <a:xfrm>
            <a:off x="1460500" y="7192962"/>
            <a:ext cx="8534400" cy="3222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COPIL – Projet TWAC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05D338D-A39C-BDE2-8909-702EFCA2360B}"/>
              </a:ext>
            </a:extLst>
          </p:cNvPr>
          <p:cNvSpPr txBox="1"/>
          <p:nvPr/>
        </p:nvSpPr>
        <p:spPr>
          <a:xfrm>
            <a:off x="1362960" y="7207448"/>
            <a:ext cx="5347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9266485-1F8C-49AD-A5D5-E767E4406627}" type="datetime1">
              <a:rPr lang="fr-FR" sz="1400" smtClean="0"/>
              <a:pPr/>
              <a:t>08/02/2023</a:t>
            </a:fld>
            <a:endParaRPr lang="fr-FR" sz="1400" dirty="0"/>
          </a:p>
        </p:txBody>
      </p:sp>
      <p:sp>
        <p:nvSpPr>
          <p:cNvPr id="3" name="Espace réservé du contenu 5">
            <a:extLst>
              <a:ext uri="{FF2B5EF4-FFF2-40B4-BE49-F238E27FC236}">
                <a16:creationId xmlns:a16="http://schemas.microsoft.com/office/drawing/2014/main" id="{97B8BE59-F8E3-E449-C131-B5C74DE80835}"/>
              </a:ext>
            </a:extLst>
          </p:cNvPr>
          <p:cNvSpPr txBox="1">
            <a:spLocks/>
          </p:cNvSpPr>
          <p:nvPr/>
        </p:nvSpPr>
        <p:spPr>
          <a:xfrm>
            <a:off x="389307" y="1419225"/>
            <a:ext cx="10308112" cy="550452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kern="0" dirty="0">
                <a:solidFill>
                  <a:sysClr val="windowText" lastClr="000000"/>
                </a:solidFill>
              </a:rPr>
              <a:t>Livrables rendus :</a:t>
            </a:r>
          </a:p>
          <a:p>
            <a:endParaRPr lang="fr-FR" sz="2400" kern="0" dirty="0">
              <a:solidFill>
                <a:sysClr val="windowText" lastClr="00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fr-FR" sz="2800" kern="0" dirty="0">
                <a:solidFill>
                  <a:sysClr val="windowText" lastClr="000000"/>
                </a:solidFill>
              </a:rPr>
              <a:t>D1.1 Minutes of KOM and GB meeting (M2)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kern="0" dirty="0">
                <a:solidFill>
                  <a:sysClr val="windowText" lastClr="000000"/>
                </a:solidFill>
              </a:rPr>
              <a:t>D6.6 </a:t>
            </a:r>
            <a:r>
              <a:rPr lang="fr-FR" sz="2800" kern="0" dirty="0" err="1">
                <a:solidFill>
                  <a:sysClr val="windowText" lastClr="000000"/>
                </a:solidFill>
              </a:rPr>
              <a:t>Website</a:t>
            </a:r>
            <a:r>
              <a:rPr lang="fr-FR" sz="2800" kern="0" dirty="0">
                <a:solidFill>
                  <a:sysClr val="windowText" lastClr="000000"/>
                </a:solidFill>
              </a:rPr>
              <a:t> and logo (M2)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kern="0" dirty="0">
                <a:solidFill>
                  <a:sysClr val="windowText" lastClr="000000"/>
                </a:solidFill>
              </a:rPr>
              <a:t>D6.1 Data Management Plan (M6)</a:t>
            </a:r>
          </a:p>
          <a:p>
            <a:pPr lvl="1">
              <a:buFont typeface="Wingdings" pitchFamily="2" charset="2"/>
              <a:buChar char="§"/>
            </a:pPr>
            <a:r>
              <a:rPr lang="fr-FR" sz="2800" kern="0" dirty="0">
                <a:solidFill>
                  <a:sysClr val="windowText" lastClr="000000"/>
                </a:solidFill>
              </a:rPr>
              <a:t>D6.2 Exploitation and </a:t>
            </a:r>
            <a:r>
              <a:rPr lang="fr-FR" sz="2800" kern="0" dirty="0" err="1">
                <a:solidFill>
                  <a:sysClr val="windowText" lastClr="000000"/>
                </a:solidFill>
              </a:rPr>
              <a:t>dissemination</a:t>
            </a:r>
            <a:r>
              <a:rPr lang="fr-FR" sz="2800" kern="0" dirty="0">
                <a:solidFill>
                  <a:sysClr val="windowText" lastClr="000000"/>
                </a:solidFill>
              </a:rPr>
              <a:t> Plan (M6)</a:t>
            </a:r>
          </a:p>
          <a:p>
            <a:endParaRPr lang="fr-FR" sz="2400" kern="0" dirty="0">
              <a:solidFill>
                <a:sysClr val="windowText" lastClr="000000"/>
              </a:solidFill>
            </a:endParaRPr>
          </a:p>
          <a:p>
            <a:endParaRPr lang="fr-FR" sz="2400" kern="0" dirty="0">
              <a:solidFill>
                <a:sysClr val="windowText" lastClr="000000"/>
              </a:solidFill>
            </a:endParaRPr>
          </a:p>
          <a:p>
            <a:endParaRPr lang="fr-FR" sz="24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E78B84-B856-B166-48C9-04CE40D909B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64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4119" y="384385"/>
            <a:ext cx="8172341" cy="4898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pc="-150" dirty="0"/>
              <a:t>Etat d’avancement </a:t>
            </a:r>
            <a:r>
              <a:rPr lang="fr-FR" spc="-150" dirty="0" err="1"/>
              <a:t>THz</a:t>
            </a:r>
            <a:r>
              <a:rPr lang="fr-FR" spc="-150" dirty="0"/>
              <a:t>/ZITA</a:t>
            </a:r>
            <a:endParaRPr spc="-150" dirty="0"/>
          </a:p>
        </p:txBody>
      </p:sp>
      <p:pic>
        <p:nvPicPr>
          <p:cNvPr id="26" name="object 2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04" y="150953"/>
            <a:ext cx="866156" cy="9906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7506970" y="7210464"/>
            <a:ext cx="27165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Verdana"/>
                <a:cs typeface="Verdana"/>
              </a:rPr>
              <a:t>https://twac.ijclab.in2p3.fr/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43" name="Espace réservé du pied de page 3">
            <a:extLst>
              <a:ext uri="{FF2B5EF4-FFF2-40B4-BE49-F238E27FC236}">
                <a16:creationId xmlns:a16="http://schemas.microsoft.com/office/drawing/2014/main" id="{3126AEA5-7585-03B4-BF1A-D7DAB42D8768}"/>
              </a:ext>
            </a:extLst>
          </p:cNvPr>
          <p:cNvSpPr txBox="1">
            <a:spLocks/>
          </p:cNvSpPr>
          <p:nvPr/>
        </p:nvSpPr>
        <p:spPr>
          <a:xfrm>
            <a:off x="1460500" y="7192962"/>
            <a:ext cx="8534400" cy="32226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/>
              <a:t>COPIL – Projet TWAC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05D338D-A39C-BDE2-8909-702EFCA2360B}"/>
              </a:ext>
            </a:extLst>
          </p:cNvPr>
          <p:cNvSpPr txBox="1"/>
          <p:nvPr/>
        </p:nvSpPr>
        <p:spPr>
          <a:xfrm>
            <a:off x="1362960" y="7207448"/>
            <a:ext cx="53475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29266485-1F8C-49AD-A5D5-E767E4406627}" type="datetime1">
              <a:rPr lang="fr-FR" sz="1400" smtClean="0"/>
              <a:pPr/>
              <a:t>08/02/2023</a:t>
            </a:fld>
            <a:endParaRPr lang="fr-FR" sz="1400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B1D048FC-8883-CF8C-0BA7-1DDB1D176CA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462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2248</TotalTime>
  <Words>1153</Words>
  <Application>Microsoft Macintosh PowerPoint</Application>
  <PresentationFormat>Personnalisé</PresentationFormat>
  <Paragraphs>224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Wingdings 2</vt:lpstr>
      <vt:lpstr>Office Theme</vt:lpstr>
      <vt:lpstr>TWAC – EIC pathfinder (2022-2026)</vt:lpstr>
      <vt:lpstr>TWAC – Structuration du projet</vt:lpstr>
      <vt:lpstr>TWAC – Consortium</vt:lpstr>
      <vt:lpstr>TWAC – Consortium evolution</vt:lpstr>
      <vt:lpstr>TWAC – EIC pathfinder (2022-2026)</vt:lpstr>
      <vt:lpstr>TWAC – Project organisation</vt:lpstr>
      <vt:lpstr>TWAC – EIC pathfinder (2022-2026)</vt:lpstr>
      <vt:lpstr>TWAC – rappel des Livrables</vt:lpstr>
      <vt:lpstr>Etat d’avancement THz/ZITA</vt:lpstr>
      <vt:lpstr>Etat d’avancement installation</vt:lpstr>
      <vt:lpstr>TWAC – Bilan RH – PP et CDD</vt:lpstr>
      <vt:lpstr>TWAC – En dessous des ETP</vt:lpstr>
      <vt:lpstr>TWAC – Bilan RH</vt:lpstr>
      <vt:lpstr>TWAC – Budget équilibré</vt:lpstr>
      <vt:lpstr>TWAC – Actions Codec</vt:lpstr>
      <vt:lpstr>TWAC – Informations complémentaires</vt:lpstr>
      <vt:lpstr>TWAC – Conclusion</vt:lpstr>
      <vt:lpstr>Présentation PowerPoint</vt:lpstr>
      <vt:lpstr>Booster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TWAC_slidetype</dc:title>
  <dc:creator>bruni</dc:creator>
  <cp:lastModifiedBy>marie amiens</cp:lastModifiedBy>
  <cp:revision>29</cp:revision>
  <dcterms:created xsi:type="dcterms:W3CDTF">2023-02-01T09:36:50Z</dcterms:created>
  <dcterms:modified xsi:type="dcterms:W3CDTF">2023-02-08T13:15:09Z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2022-09-30T00:00:00Z</vt:filetime>
  </property>
  <property fmtid="{D5CDD505-2E9C-101B-9397-08002B2CF9AE}" pid="3" name="Creator">
    <vt:lpwstr>PowerPoint</vt:lpwstr>
  </property>
  <property fmtid="{D5CDD505-2E9C-101B-9397-08002B2CF9AE}" pid="4" name="LastSaved">
    <vt:filetime>2023-02-01T00:00:00Z</vt:filetime>
  </property>
</Properties>
</file>