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81" r:id="rId2"/>
  </p:sldMasterIdLst>
  <p:notesMasterIdLst>
    <p:notesMasterId r:id="rId25"/>
  </p:notesMasterIdLst>
  <p:sldIdLst>
    <p:sldId id="1600" r:id="rId3"/>
    <p:sldId id="1751" r:id="rId4"/>
    <p:sldId id="1752" r:id="rId5"/>
    <p:sldId id="261" r:id="rId6"/>
    <p:sldId id="1753" r:id="rId7"/>
    <p:sldId id="1754" r:id="rId8"/>
    <p:sldId id="1772" r:id="rId9"/>
    <p:sldId id="1712" r:id="rId10"/>
    <p:sldId id="1755" r:id="rId11"/>
    <p:sldId id="1756" r:id="rId12"/>
    <p:sldId id="1764" r:id="rId13"/>
    <p:sldId id="1758" r:id="rId14"/>
    <p:sldId id="1757" r:id="rId15"/>
    <p:sldId id="1760" r:id="rId16"/>
    <p:sldId id="1765" r:id="rId17"/>
    <p:sldId id="1762" r:id="rId18"/>
    <p:sldId id="1761" r:id="rId19"/>
    <p:sldId id="1763" r:id="rId20"/>
    <p:sldId id="1769" r:id="rId21"/>
    <p:sldId id="1768" r:id="rId22"/>
    <p:sldId id="1766" r:id="rId23"/>
    <p:sldId id="1767" r:id="rId24"/>
  </p:sldIdLst>
  <p:sldSz cx="10071100" cy="7553325"/>
  <p:notesSz cx="6858000" cy="9144000"/>
  <p:defaultTextStyle>
    <a:defPPr>
      <a:defRPr lang="en-US"/>
    </a:defPPr>
    <a:lvl1pPr marL="0" algn="l" defTabSz="1005640" rtl="0" eaLnBrk="1" latinLnBrk="0" hangingPunct="1">
      <a:defRPr sz="2000" kern="1200">
        <a:solidFill>
          <a:schemeClr val="tx1"/>
        </a:solidFill>
        <a:latin typeface="+mn-lt"/>
        <a:ea typeface="+mn-ea"/>
        <a:cs typeface="+mn-cs"/>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9" userDrawn="1">
          <p15:clr>
            <a:srgbClr val="A4A3A4"/>
          </p15:clr>
        </p15:guide>
        <p15:guide id="2" pos="31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FF5050"/>
    <a:srgbClr val="3FB1F1"/>
    <a:srgbClr val="3333FF"/>
    <a:srgbClr val="41E3EF"/>
    <a:srgbClr val="FF00FF"/>
    <a:srgbClr val="22529E"/>
    <a:srgbClr val="0472BC"/>
    <a:srgbClr val="0DD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7" autoAdjust="0"/>
    <p:restoredTop sz="93690" autoAdjust="0"/>
  </p:normalViewPr>
  <p:slideViewPr>
    <p:cSldViewPr snapToGrid="0" snapToObjects="1">
      <p:cViewPr varScale="1">
        <p:scale>
          <a:sx n="60" d="100"/>
          <a:sy n="60" d="100"/>
        </p:scale>
        <p:origin x="1276" y="28"/>
      </p:cViewPr>
      <p:guideLst>
        <p:guide orient="horz" pos="2379"/>
        <p:guide pos="3172"/>
      </p:guideLst>
    </p:cSldViewPr>
  </p:slideViewPr>
  <p:outlineViewPr>
    <p:cViewPr>
      <p:scale>
        <a:sx n="33" d="100"/>
        <a:sy n="33" d="100"/>
      </p:scale>
      <p:origin x="0" y="-540"/>
    </p:cViewPr>
  </p:outlineViewPr>
  <p:notesTextViewPr>
    <p:cViewPr>
      <p:scale>
        <a:sx n="200" d="100"/>
        <a:sy n="200" d="100"/>
      </p:scale>
      <p:origin x="0" y="0"/>
    </p:cViewPr>
  </p:notesTextViewPr>
  <p:sorterViewPr>
    <p:cViewPr varScale="1">
      <p:scale>
        <a:sx n="1" d="1"/>
        <a:sy n="1" d="1"/>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46661-C3DF-B745-8A72-D5A5CC465301}" type="doc">
      <dgm:prSet loTypeId="urn:microsoft.com/office/officeart/2005/8/layout/hChevron3" loCatId="" qsTypeId="urn:microsoft.com/office/officeart/2005/8/quickstyle/simple5" qsCatId="simple" csTypeId="urn:microsoft.com/office/officeart/2005/8/colors/accent1_2" csCatId="accent1" phldr="1"/>
      <dgm:spPr/>
    </dgm:pt>
    <dgm:pt modelId="{5F409B49-5756-DA4F-B37A-562F36D6C19A}">
      <dgm:prSet phldrT="[Texte]" custT="1"/>
      <dgm:spPr/>
      <dgm:t>
        <a:bodyPr/>
        <a:lstStyle/>
        <a:p>
          <a:r>
            <a:rPr lang="fr-FR" sz="1600" dirty="0"/>
            <a:t>1895</a:t>
          </a:r>
        </a:p>
      </dgm:t>
    </dgm:pt>
    <dgm:pt modelId="{A767A26C-38F3-E94B-B93B-3C37315E0EC7}" type="parTrans" cxnId="{28A2E10D-10A2-F64B-ABC5-B586586B5722}">
      <dgm:prSet/>
      <dgm:spPr/>
      <dgm:t>
        <a:bodyPr/>
        <a:lstStyle/>
        <a:p>
          <a:endParaRPr lang="fr-FR" sz="1100"/>
        </a:p>
      </dgm:t>
    </dgm:pt>
    <dgm:pt modelId="{D3E58E0C-74DC-E443-A0F2-394BA29A91A5}" type="sibTrans" cxnId="{28A2E10D-10A2-F64B-ABC5-B586586B5722}">
      <dgm:prSet/>
      <dgm:spPr/>
      <dgm:t>
        <a:bodyPr/>
        <a:lstStyle/>
        <a:p>
          <a:endParaRPr lang="fr-FR" sz="1100"/>
        </a:p>
      </dgm:t>
    </dgm:pt>
    <dgm:pt modelId="{50C3A21A-2A97-C046-9AAE-21CC05407AF1}">
      <dgm:prSet phldrT="[Texte]" custT="1"/>
      <dgm:spPr/>
      <dgm:t>
        <a:bodyPr/>
        <a:lstStyle/>
        <a:p>
          <a:r>
            <a:rPr lang="fr-FR" sz="1600" dirty="0"/>
            <a:t>1928</a:t>
          </a:r>
        </a:p>
      </dgm:t>
    </dgm:pt>
    <dgm:pt modelId="{61D55CD4-1F48-DD47-B43C-497D00BD8976}" type="parTrans" cxnId="{044298DF-1E56-E243-B3D0-511575ECACE2}">
      <dgm:prSet/>
      <dgm:spPr/>
      <dgm:t>
        <a:bodyPr/>
        <a:lstStyle/>
        <a:p>
          <a:endParaRPr lang="fr-FR" sz="1100"/>
        </a:p>
      </dgm:t>
    </dgm:pt>
    <dgm:pt modelId="{4C90A9FD-4F25-4644-BF64-A32C7CD3DFE9}" type="sibTrans" cxnId="{044298DF-1E56-E243-B3D0-511575ECACE2}">
      <dgm:prSet/>
      <dgm:spPr/>
      <dgm:t>
        <a:bodyPr/>
        <a:lstStyle/>
        <a:p>
          <a:endParaRPr lang="fr-FR" sz="1100"/>
        </a:p>
      </dgm:t>
    </dgm:pt>
    <dgm:pt modelId="{DFC3C12B-B459-074C-AEE9-3C9A1D6B0D22}">
      <dgm:prSet phldrT="[Texte]" custT="1"/>
      <dgm:spPr/>
      <dgm:t>
        <a:bodyPr/>
        <a:lstStyle/>
        <a:p>
          <a:r>
            <a:rPr lang="fr-FR" sz="1600" dirty="0"/>
            <a:t>1932</a:t>
          </a:r>
        </a:p>
      </dgm:t>
    </dgm:pt>
    <dgm:pt modelId="{BC041F80-E806-2143-B6A9-843A122BEF6F}" type="parTrans" cxnId="{2B67A131-4561-5F4E-8BAD-07ADD0B16F79}">
      <dgm:prSet/>
      <dgm:spPr/>
      <dgm:t>
        <a:bodyPr/>
        <a:lstStyle/>
        <a:p>
          <a:endParaRPr lang="fr-FR" sz="1100"/>
        </a:p>
      </dgm:t>
    </dgm:pt>
    <dgm:pt modelId="{08401C8A-EC61-A843-80D3-064E71FDFB29}" type="sibTrans" cxnId="{2B67A131-4561-5F4E-8BAD-07ADD0B16F79}">
      <dgm:prSet/>
      <dgm:spPr/>
      <dgm:t>
        <a:bodyPr/>
        <a:lstStyle/>
        <a:p>
          <a:endParaRPr lang="fr-FR" sz="1100"/>
        </a:p>
      </dgm:t>
    </dgm:pt>
    <dgm:pt modelId="{455ECEB0-0027-0B4C-98FF-751C82BAFB10}">
      <dgm:prSet custT="1"/>
      <dgm:spPr/>
      <dgm:t>
        <a:bodyPr/>
        <a:lstStyle/>
        <a:p>
          <a:r>
            <a:rPr lang="fr-FR" sz="1600" dirty="0"/>
            <a:t>1939</a:t>
          </a:r>
        </a:p>
      </dgm:t>
    </dgm:pt>
    <dgm:pt modelId="{C08F656F-1E30-FC4A-8C06-2C7464411F73}" type="parTrans" cxnId="{59F8FC7A-249D-9B4B-AF6A-98E27886674B}">
      <dgm:prSet/>
      <dgm:spPr/>
      <dgm:t>
        <a:bodyPr/>
        <a:lstStyle/>
        <a:p>
          <a:endParaRPr lang="fr-FR" sz="1100"/>
        </a:p>
      </dgm:t>
    </dgm:pt>
    <dgm:pt modelId="{AAB84E98-6B3D-0B4F-89A8-5E1704ABDCBA}" type="sibTrans" cxnId="{59F8FC7A-249D-9B4B-AF6A-98E27886674B}">
      <dgm:prSet/>
      <dgm:spPr/>
      <dgm:t>
        <a:bodyPr/>
        <a:lstStyle/>
        <a:p>
          <a:endParaRPr lang="fr-FR" sz="1100"/>
        </a:p>
      </dgm:t>
    </dgm:pt>
    <dgm:pt modelId="{3A981084-1D7F-874A-ADEB-4CA7B59B93EC}">
      <dgm:prSet custT="1"/>
      <dgm:spPr/>
      <dgm:t>
        <a:bodyPr/>
        <a:lstStyle/>
        <a:p>
          <a:r>
            <a:rPr lang="fr-FR" sz="1600" dirty="0"/>
            <a:t>1957</a:t>
          </a:r>
        </a:p>
      </dgm:t>
    </dgm:pt>
    <dgm:pt modelId="{B0799527-7622-C449-B9CA-84FEBCA1A7C0}" type="parTrans" cxnId="{0F54C500-3688-B64B-8EF3-16B3D9804EA9}">
      <dgm:prSet/>
      <dgm:spPr/>
      <dgm:t>
        <a:bodyPr/>
        <a:lstStyle/>
        <a:p>
          <a:endParaRPr lang="fr-FR" sz="1100"/>
        </a:p>
      </dgm:t>
    </dgm:pt>
    <dgm:pt modelId="{8A03D756-BD93-A743-98BC-39EED80C5F2B}" type="sibTrans" cxnId="{0F54C500-3688-B64B-8EF3-16B3D9804EA9}">
      <dgm:prSet/>
      <dgm:spPr/>
      <dgm:t>
        <a:bodyPr/>
        <a:lstStyle/>
        <a:p>
          <a:endParaRPr lang="fr-FR" sz="1100"/>
        </a:p>
      </dgm:t>
    </dgm:pt>
    <dgm:pt modelId="{5C2BE905-1634-D844-B904-6EB66C4E87D9}">
      <dgm:prSet custT="1"/>
      <dgm:spPr/>
      <dgm:t>
        <a:bodyPr/>
        <a:lstStyle/>
        <a:p>
          <a:r>
            <a:rPr lang="fr-FR" sz="1600" dirty="0"/>
            <a:t>1958</a:t>
          </a:r>
        </a:p>
      </dgm:t>
    </dgm:pt>
    <dgm:pt modelId="{87928993-0399-9547-8596-CC3EAF069747}" type="parTrans" cxnId="{009EACFA-2CFD-D64D-9853-EE7256DE0F9F}">
      <dgm:prSet/>
      <dgm:spPr/>
      <dgm:t>
        <a:bodyPr/>
        <a:lstStyle/>
        <a:p>
          <a:endParaRPr lang="fr-FR" sz="1100"/>
        </a:p>
      </dgm:t>
    </dgm:pt>
    <dgm:pt modelId="{D8C621AF-E4D9-8649-93B8-124584E8A6C8}" type="sibTrans" cxnId="{009EACFA-2CFD-D64D-9853-EE7256DE0F9F}">
      <dgm:prSet/>
      <dgm:spPr/>
      <dgm:t>
        <a:bodyPr/>
        <a:lstStyle/>
        <a:p>
          <a:endParaRPr lang="fr-FR" sz="1100"/>
        </a:p>
      </dgm:t>
    </dgm:pt>
    <dgm:pt modelId="{4AC4C828-FB24-164D-A029-0B17E5CDA971}">
      <dgm:prSet custT="1"/>
      <dgm:spPr/>
      <dgm:t>
        <a:bodyPr/>
        <a:lstStyle/>
        <a:p>
          <a:r>
            <a:rPr lang="fr-FR" sz="1600" dirty="0"/>
            <a:t>1961</a:t>
          </a:r>
        </a:p>
      </dgm:t>
    </dgm:pt>
    <dgm:pt modelId="{32F9B700-C78A-DD4C-952A-20570D3C0363}" type="parTrans" cxnId="{5E8A96C1-7F21-F148-9656-A2E867DFD68E}">
      <dgm:prSet/>
      <dgm:spPr/>
      <dgm:t>
        <a:bodyPr/>
        <a:lstStyle/>
        <a:p>
          <a:endParaRPr lang="fr-FR" sz="1100"/>
        </a:p>
      </dgm:t>
    </dgm:pt>
    <dgm:pt modelId="{D0A66F8D-D3FF-7441-B268-3F500A2B50BC}" type="sibTrans" cxnId="{5E8A96C1-7F21-F148-9656-A2E867DFD68E}">
      <dgm:prSet/>
      <dgm:spPr/>
      <dgm:t>
        <a:bodyPr/>
        <a:lstStyle/>
        <a:p>
          <a:endParaRPr lang="fr-FR" sz="1100"/>
        </a:p>
      </dgm:t>
    </dgm:pt>
    <dgm:pt modelId="{B290DFD8-8518-C64F-AA1B-68B2D45AF34C}">
      <dgm:prSet custT="1"/>
      <dgm:spPr/>
      <dgm:t>
        <a:bodyPr/>
        <a:lstStyle/>
        <a:p>
          <a:r>
            <a:rPr lang="fr-FR" sz="1600" dirty="0"/>
            <a:t>1962</a:t>
          </a:r>
        </a:p>
      </dgm:t>
    </dgm:pt>
    <dgm:pt modelId="{375D0461-BE69-994D-9F7C-E3CA60D40624}" type="parTrans" cxnId="{8FD99CE3-DCB8-DA48-A1D9-D4DE32258BC3}">
      <dgm:prSet/>
      <dgm:spPr/>
      <dgm:t>
        <a:bodyPr/>
        <a:lstStyle/>
        <a:p>
          <a:endParaRPr lang="fr-FR" sz="1100"/>
        </a:p>
      </dgm:t>
    </dgm:pt>
    <dgm:pt modelId="{1867146C-B024-0241-972E-239174E41C3F}" type="sibTrans" cxnId="{8FD99CE3-DCB8-DA48-A1D9-D4DE32258BC3}">
      <dgm:prSet/>
      <dgm:spPr/>
      <dgm:t>
        <a:bodyPr/>
        <a:lstStyle/>
        <a:p>
          <a:endParaRPr lang="fr-FR" sz="1100"/>
        </a:p>
      </dgm:t>
    </dgm:pt>
    <dgm:pt modelId="{AEC768C3-2ED6-414B-A504-3E179CDBFE29}">
      <dgm:prSet custT="1"/>
      <dgm:spPr/>
      <dgm:t>
        <a:bodyPr/>
        <a:lstStyle/>
        <a:p>
          <a:r>
            <a:rPr lang="fr-FR" sz="1600" dirty="0"/>
            <a:t>1968</a:t>
          </a:r>
        </a:p>
      </dgm:t>
    </dgm:pt>
    <dgm:pt modelId="{3594333A-40A9-A84A-9F98-97F7C1912C42}" type="parTrans" cxnId="{657AEB6D-88C9-3C41-BDCF-2958FDF4735D}">
      <dgm:prSet/>
      <dgm:spPr/>
      <dgm:t>
        <a:bodyPr/>
        <a:lstStyle/>
        <a:p>
          <a:endParaRPr lang="fr-FR" sz="1100"/>
        </a:p>
      </dgm:t>
    </dgm:pt>
    <dgm:pt modelId="{B44B7F0B-3340-D144-BB52-D2218C68A8A1}" type="sibTrans" cxnId="{657AEB6D-88C9-3C41-BDCF-2958FDF4735D}">
      <dgm:prSet/>
      <dgm:spPr/>
      <dgm:t>
        <a:bodyPr/>
        <a:lstStyle/>
        <a:p>
          <a:endParaRPr lang="fr-FR" sz="1100"/>
        </a:p>
      </dgm:t>
    </dgm:pt>
    <dgm:pt modelId="{C05099DC-BC76-524B-A517-4BB4D658B5CD}">
      <dgm:prSet custT="1"/>
      <dgm:spPr/>
      <dgm:t>
        <a:bodyPr/>
        <a:lstStyle/>
        <a:p>
          <a:r>
            <a:rPr lang="fr-FR" sz="1600" dirty="0"/>
            <a:t>1976</a:t>
          </a:r>
        </a:p>
      </dgm:t>
    </dgm:pt>
    <dgm:pt modelId="{2AA75D8E-E971-B444-A5D1-61248F17F25C}" type="parTrans" cxnId="{966DF282-D89F-1F46-847E-877B8D4682E2}">
      <dgm:prSet/>
      <dgm:spPr/>
      <dgm:t>
        <a:bodyPr/>
        <a:lstStyle/>
        <a:p>
          <a:endParaRPr lang="fr-FR" sz="1100"/>
        </a:p>
      </dgm:t>
    </dgm:pt>
    <dgm:pt modelId="{62AD6AF9-C22D-6D4E-AC89-3A21DCFFE673}" type="sibTrans" cxnId="{966DF282-D89F-1F46-847E-877B8D4682E2}">
      <dgm:prSet/>
      <dgm:spPr/>
      <dgm:t>
        <a:bodyPr/>
        <a:lstStyle/>
        <a:p>
          <a:endParaRPr lang="fr-FR" sz="1100"/>
        </a:p>
      </dgm:t>
    </dgm:pt>
    <dgm:pt modelId="{5C0CD690-1D3E-674B-AD4E-D4F02A68E6AF}">
      <dgm:prSet custT="1"/>
      <dgm:spPr/>
      <dgm:t>
        <a:bodyPr/>
        <a:lstStyle/>
        <a:p>
          <a:r>
            <a:rPr lang="fr-FR" sz="1600" dirty="0"/>
            <a:t>1971</a:t>
          </a:r>
        </a:p>
      </dgm:t>
    </dgm:pt>
    <dgm:pt modelId="{3AA0C94D-DF9B-9348-BB4D-99DC1F94AEBA}" type="parTrans" cxnId="{1EB7F1F1-54A6-4443-AA69-8A5171DBF5BE}">
      <dgm:prSet/>
      <dgm:spPr/>
      <dgm:t>
        <a:bodyPr/>
        <a:lstStyle/>
        <a:p>
          <a:endParaRPr lang="fr-FR" sz="1400"/>
        </a:p>
      </dgm:t>
    </dgm:pt>
    <dgm:pt modelId="{9E7415E4-4D89-4F45-809D-F6C14956DA37}" type="sibTrans" cxnId="{1EB7F1F1-54A6-4443-AA69-8A5171DBF5BE}">
      <dgm:prSet/>
      <dgm:spPr/>
      <dgm:t>
        <a:bodyPr/>
        <a:lstStyle/>
        <a:p>
          <a:endParaRPr lang="fr-FR" sz="1400"/>
        </a:p>
      </dgm:t>
    </dgm:pt>
    <dgm:pt modelId="{1F492324-DB83-594B-AB99-C29D9FB8578A}">
      <dgm:prSet custT="1"/>
      <dgm:spPr/>
      <dgm:t>
        <a:bodyPr/>
        <a:lstStyle/>
        <a:p>
          <a:r>
            <a:rPr lang="fr-FR" sz="1400" dirty="0"/>
            <a:t>1959</a:t>
          </a:r>
        </a:p>
      </dgm:t>
    </dgm:pt>
    <dgm:pt modelId="{209C9E52-9F8B-164C-B342-781F144C6F29}" type="parTrans" cxnId="{C15ED511-75CF-564A-9D23-E84AAB6F770E}">
      <dgm:prSet/>
      <dgm:spPr/>
      <dgm:t>
        <a:bodyPr/>
        <a:lstStyle/>
        <a:p>
          <a:endParaRPr lang="fr-FR" sz="1600"/>
        </a:p>
      </dgm:t>
    </dgm:pt>
    <dgm:pt modelId="{5D7E2883-ED3E-E542-85DA-B45B62D57BE9}" type="sibTrans" cxnId="{C15ED511-75CF-564A-9D23-E84AAB6F770E}">
      <dgm:prSet/>
      <dgm:spPr/>
      <dgm:t>
        <a:bodyPr/>
        <a:lstStyle/>
        <a:p>
          <a:endParaRPr lang="fr-FR" sz="1600"/>
        </a:p>
      </dgm:t>
    </dgm:pt>
    <dgm:pt modelId="{B62624CE-6F7A-A346-B75B-4157B92EE134}" type="pres">
      <dgm:prSet presAssocID="{1FE46661-C3DF-B745-8A72-D5A5CC465301}" presName="Name0" presStyleCnt="0">
        <dgm:presLayoutVars>
          <dgm:dir/>
          <dgm:resizeHandles val="exact"/>
        </dgm:presLayoutVars>
      </dgm:prSet>
      <dgm:spPr/>
    </dgm:pt>
    <dgm:pt modelId="{130F3F5C-7F0F-AC49-B7E0-764DDFC74F9C}" type="pres">
      <dgm:prSet presAssocID="{5F409B49-5756-DA4F-B37A-562F36D6C19A}" presName="parTxOnly" presStyleLbl="node1" presStyleIdx="0" presStyleCnt="12">
        <dgm:presLayoutVars>
          <dgm:bulletEnabled val="1"/>
        </dgm:presLayoutVars>
      </dgm:prSet>
      <dgm:spPr/>
    </dgm:pt>
    <dgm:pt modelId="{AD9F0C4A-96DD-6245-B0CD-5225936A6CB1}" type="pres">
      <dgm:prSet presAssocID="{D3E58E0C-74DC-E443-A0F2-394BA29A91A5}" presName="parSpace" presStyleCnt="0"/>
      <dgm:spPr/>
    </dgm:pt>
    <dgm:pt modelId="{319A2E00-2CF1-364F-8392-E1BF1DCAAFEA}" type="pres">
      <dgm:prSet presAssocID="{50C3A21A-2A97-C046-9AAE-21CC05407AF1}" presName="parTxOnly" presStyleLbl="node1" presStyleIdx="1" presStyleCnt="12">
        <dgm:presLayoutVars>
          <dgm:bulletEnabled val="1"/>
        </dgm:presLayoutVars>
      </dgm:prSet>
      <dgm:spPr/>
    </dgm:pt>
    <dgm:pt modelId="{1DB27FF4-9E03-C945-9458-C3C989C96704}" type="pres">
      <dgm:prSet presAssocID="{4C90A9FD-4F25-4644-BF64-A32C7CD3DFE9}" presName="parSpace" presStyleCnt="0"/>
      <dgm:spPr/>
    </dgm:pt>
    <dgm:pt modelId="{B837EFD3-6485-EC43-80CE-7BFA4ADF3420}" type="pres">
      <dgm:prSet presAssocID="{DFC3C12B-B459-074C-AEE9-3C9A1D6B0D22}" presName="parTxOnly" presStyleLbl="node1" presStyleIdx="2" presStyleCnt="12">
        <dgm:presLayoutVars>
          <dgm:bulletEnabled val="1"/>
        </dgm:presLayoutVars>
      </dgm:prSet>
      <dgm:spPr/>
    </dgm:pt>
    <dgm:pt modelId="{6BFE576F-CE2F-AB41-9C02-4AE76729E698}" type="pres">
      <dgm:prSet presAssocID="{08401C8A-EC61-A843-80D3-064E71FDFB29}" presName="parSpace" presStyleCnt="0"/>
      <dgm:spPr/>
    </dgm:pt>
    <dgm:pt modelId="{F1A9DD19-E2FC-8943-8717-1E7D9018581D}" type="pres">
      <dgm:prSet presAssocID="{455ECEB0-0027-0B4C-98FF-751C82BAFB10}" presName="parTxOnly" presStyleLbl="node1" presStyleIdx="3" presStyleCnt="12">
        <dgm:presLayoutVars>
          <dgm:bulletEnabled val="1"/>
        </dgm:presLayoutVars>
      </dgm:prSet>
      <dgm:spPr/>
    </dgm:pt>
    <dgm:pt modelId="{44EBED00-4E6D-1F47-BC0C-C9DF56023401}" type="pres">
      <dgm:prSet presAssocID="{AAB84E98-6B3D-0B4F-89A8-5E1704ABDCBA}" presName="parSpace" presStyleCnt="0"/>
      <dgm:spPr/>
    </dgm:pt>
    <dgm:pt modelId="{46BA3490-6617-5E48-8257-DABCE19426D4}" type="pres">
      <dgm:prSet presAssocID="{3A981084-1D7F-874A-ADEB-4CA7B59B93EC}" presName="parTxOnly" presStyleLbl="node1" presStyleIdx="4" presStyleCnt="12">
        <dgm:presLayoutVars>
          <dgm:bulletEnabled val="1"/>
        </dgm:presLayoutVars>
      </dgm:prSet>
      <dgm:spPr/>
    </dgm:pt>
    <dgm:pt modelId="{E66E97E0-6924-4D40-9294-A208CA5BCDC7}" type="pres">
      <dgm:prSet presAssocID="{8A03D756-BD93-A743-98BC-39EED80C5F2B}" presName="parSpace" presStyleCnt="0"/>
      <dgm:spPr/>
    </dgm:pt>
    <dgm:pt modelId="{A0AB93E0-460B-3047-BF37-B8406CB9D217}" type="pres">
      <dgm:prSet presAssocID="{5C2BE905-1634-D844-B904-6EB66C4E87D9}" presName="parTxOnly" presStyleLbl="node1" presStyleIdx="5" presStyleCnt="12">
        <dgm:presLayoutVars>
          <dgm:bulletEnabled val="1"/>
        </dgm:presLayoutVars>
      </dgm:prSet>
      <dgm:spPr/>
    </dgm:pt>
    <dgm:pt modelId="{D9CB6EA2-A44D-DB47-A69D-58EB2D517491}" type="pres">
      <dgm:prSet presAssocID="{D8C621AF-E4D9-8649-93B8-124584E8A6C8}" presName="parSpace" presStyleCnt="0"/>
      <dgm:spPr/>
    </dgm:pt>
    <dgm:pt modelId="{4031C79B-A95D-584B-AC60-D59702B98B34}" type="pres">
      <dgm:prSet presAssocID="{1F492324-DB83-594B-AB99-C29D9FB8578A}" presName="parTxOnly" presStyleLbl="node1" presStyleIdx="6" presStyleCnt="12">
        <dgm:presLayoutVars>
          <dgm:bulletEnabled val="1"/>
        </dgm:presLayoutVars>
      </dgm:prSet>
      <dgm:spPr/>
    </dgm:pt>
    <dgm:pt modelId="{BC489C8F-978E-1B44-865A-30DD1AB579C4}" type="pres">
      <dgm:prSet presAssocID="{5D7E2883-ED3E-E542-85DA-B45B62D57BE9}" presName="parSpace" presStyleCnt="0"/>
      <dgm:spPr/>
    </dgm:pt>
    <dgm:pt modelId="{D378DF70-F897-F340-967E-A9A50A264D1D}" type="pres">
      <dgm:prSet presAssocID="{4AC4C828-FB24-164D-A029-0B17E5CDA971}" presName="parTxOnly" presStyleLbl="node1" presStyleIdx="7" presStyleCnt="12">
        <dgm:presLayoutVars>
          <dgm:bulletEnabled val="1"/>
        </dgm:presLayoutVars>
      </dgm:prSet>
      <dgm:spPr/>
    </dgm:pt>
    <dgm:pt modelId="{8A056AB4-96E2-AD4C-A9FA-4CC7D4B29296}" type="pres">
      <dgm:prSet presAssocID="{D0A66F8D-D3FF-7441-B268-3F500A2B50BC}" presName="parSpace" presStyleCnt="0"/>
      <dgm:spPr/>
    </dgm:pt>
    <dgm:pt modelId="{1764EED0-D36C-9047-BE17-46F344AB6FC9}" type="pres">
      <dgm:prSet presAssocID="{B290DFD8-8518-C64F-AA1B-68B2D45AF34C}" presName="parTxOnly" presStyleLbl="node1" presStyleIdx="8" presStyleCnt="12">
        <dgm:presLayoutVars>
          <dgm:bulletEnabled val="1"/>
        </dgm:presLayoutVars>
      </dgm:prSet>
      <dgm:spPr/>
    </dgm:pt>
    <dgm:pt modelId="{A1DA25B3-5FAD-8E41-A56D-ADC75B07FA46}" type="pres">
      <dgm:prSet presAssocID="{1867146C-B024-0241-972E-239174E41C3F}" presName="parSpace" presStyleCnt="0"/>
      <dgm:spPr/>
    </dgm:pt>
    <dgm:pt modelId="{6F4E2EF2-C98F-1847-B01C-D8E4DF0E7C13}" type="pres">
      <dgm:prSet presAssocID="{AEC768C3-2ED6-414B-A504-3E179CDBFE29}" presName="parTxOnly" presStyleLbl="node1" presStyleIdx="9" presStyleCnt="12">
        <dgm:presLayoutVars>
          <dgm:bulletEnabled val="1"/>
        </dgm:presLayoutVars>
      </dgm:prSet>
      <dgm:spPr/>
    </dgm:pt>
    <dgm:pt modelId="{153B9439-323A-B94C-A3F6-D242AB85EA95}" type="pres">
      <dgm:prSet presAssocID="{B44B7F0B-3340-D144-BB52-D2218C68A8A1}" presName="parSpace" presStyleCnt="0"/>
      <dgm:spPr/>
    </dgm:pt>
    <dgm:pt modelId="{0533035D-284D-874D-BFF4-F2CB76C6CC7B}" type="pres">
      <dgm:prSet presAssocID="{5C0CD690-1D3E-674B-AD4E-D4F02A68E6AF}" presName="parTxOnly" presStyleLbl="node1" presStyleIdx="10" presStyleCnt="12">
        <dgm:presLayoutVars>
          <dgm:bulletEnabled val="1"/>
        </dgm:presLayoutVars>
      </dgm:prSet>
      <dgm:spPr/>
    </dgm:pt>
    <dgm:pt modelId="{27B6BC82-821D-FC48-BD5B-51AD3EA2076D}" type="pres">
      <dgm:prSet presAssocID="{9E7415E4-4D89-4F45-809D-F6C14956DA37}" presName="parSpace" presStyleCnt="0"/>
      <dgm:spPr/>
    </dgm:pt>
    <dgm:pt modelId="{0146BCD6-6555-744B-9E6C-14C6848813B2}" type="pres">
      <dgm:prSet presAssocID="{C05099DC-BC76-524B-A517-4BB4D658B5CD}" presName="parTxOnly" presStyleLbl="node1" presStyleIdx="11" presStyleCnt="12">
        <dgm:presLayoutVars>
          <dgm:bulletEnabled val="1"/>
        </dgm:presLayoutVars>
      </dgm:prSet>
      <dgm:spPr/>
    </dgm:pt>
  </dgm:ptLst>
  <dgm:cxnLst>
    <dgm:cxn modelId="{0F54C500-3688-B64B-8EF3-16B3D9804EA9}" srcId="{1FE46661-C3DF-B745-8A72-D5A5CC465301}" destId="{3A981084-1D7F-874A-ADEB-4CA7B59B93EC}" srcOrd="4" destOrd="0" parTransId="{B0799527-7622-C449-B9CA-84FEBCA1A7C0}" sibTransId="{8A03D756-BD93-A743-98BC-39EED80C5F2B}"/>
    <dgm:cxn modelId="{28A2E10D-10A2-F64B-ABC5-B586586B5722}" srcId="{1FE46661-C3DF-B745-8A72-D5A5CC465301}" destId="{5F409B49-5756-DA4F-B37A-562F36D6C19A}" srcOrd="0" destOrd="0" parTransId="{A767A26C-38F3-E94B-B93B-3C37315E0EC7}" sibTransId="{D3E58E0C-74DC-E443-A0F2-394BA29A91A5}"/>
    <dgm:cxn modelId="{C15ED511-75CF-564A-9D23-E84AAB6F770E}" srcId="{1FE46661-C3DF-B745-8A72-D5A5CC465301}" destId="{1F492324-DB83-594B-AB99-C29D9FB8578A}" srcOrd="6" destOrd="0" parTransId="{209C9E52-9F8B-164C-B342-781F144C6F29}" sibTransId="{5D7E2883-ED3E-E542-85DA-B45B62D57BE9}"/>
    <dgm:cxn modelId="{1F360313-ED12-DE47-AA64-65F17BBF0201}" type="presOf" srcId="{5C0CD690-1D3E-674B-AD4E-D4F02A68E6AF}" destId="{0533035D-284D-874D-BFF4-F2CB76C6CC7B}" srcOrd="0" destOrd="0" presId="urn:microsoft.com/office/officeart/2005/8/layout/hChevron3"/>
    <dgm:cxn modelId="{0715832B-7E74-DD45-8E85-CB0684E3376B}" type="presOf" srcId="{DFC3C12B-B459-074C-AEE9-3C9A1D6B0D22}" destId="{B837EFD3-6485-EC43-80CE-7BFA4ADF3420}" srcOrd="0" destOrd="0" presId="urn:microsoft.com/office/officeart/2005/8/layout/hChevron3"/>
    <dgm:cxn modelId="{F9A96A30-9A77-B446-9AB5-9C125FB4AEC2}" type="presOf" srcId="{4AC4C828-FB24-164D-A029-0B17E5CDA971}" destId="{D378DF70-F897-F340-967E-A9A50A264D1D}" srcOrd="0" destOrd="0" presId="urn:microsoft.com/office/officeart/2005/8/layout/hChevron3"/>
    <dgm:cxn modelId="{2B67A131-4561-5F4E-8BAD-07ADD0B16F79}" srcId="{1FE46661-C3DF-B745-8A72-D5A5CC465301}" destId="{DFC3C12B-B459-074C-AEE9-3C9A1D6B0D22}" srcOrd="2" destOrd="0" parTransId="{BC041F80-E806-2143-B6A9-843A122BEF6F}" sibTransId="{08401C8A-EC61-A843-80D3-064E71FDFB29}"/>
    <dgm:cxn modelId="{8617713D-59AC-9E45-8916-C3EA31B6AB63}" type="presOf" srcId="{455ECEB0-0027-0B4C-98FF-751C82BAFB10}" destId="{F1A9DD19-E2FC-8943-8717-1E7D9018581D}" srcOrd="0" destOrd="0" presId="urn:microsoft.com/office/officeart/2005/8/layout/hChevron3"/>
    <dgm:cxn modelId="{FE3C203E-0BF4-5740-AA18-D73113E8187C}" type="presOf" srcId="{B290DFD8-8518-C64F-AA1B-68B2D45AF34C}" destId="{1764EED0-D36C-9047-BE17-46F344AB6FC9}" srcOrd="0" destOrd="0" presId="urn:microsoft.com/office/officeart/2005/8/layout/hChevron3"/>
    <dgm:cxn modelId="{BB8AFA69-E234-7941-ABBB-E3894D4184EC}" type="presOf" srcId="{5F409B49-5756-DA4F-B37A-562F36D6C19A}" destId="{130F3F5C-7F0F-AC49-B7E0-764DDFC74F9C}" srcOrd="0" destOrd="0" presId="urn:microsoft.com/office/officeart/2005/8/layout/hChevron3"/>
    <dgm:cxn modelId="{B6B8124C-0EA3-4142-90CB-3DEE687FF26A}" type="presOf" srcId="{50C3A21A-2A97-C046-9AAE-21CC05407AF1}" destId="{319A2E00-2CF1-364F-8392-E1BF1DCAAFEA}" srcOrd="0" destOrd="0" presId="urn:microsoft.com/office/officeart/2005/8/layout/hChevron3"/>
    <dgm:cxn modelId="{657AEB6D-88C9-3C41-BDCF-2958FDF4735D}" srcId="{1FE46661-C3DF-B745-8A72-D5A5CC465301}" destId="{AEC768C3-2ED6-414B-A504-3E179CDBFE29}" srcOrd="9" destOrd="0" parTransId="{3594333A-40A9-A84A-9F98-97F7C1912C42}" sibTransId="{B44B7F0B-3340-D144-BB52-D2218C68A8A1}"/>
    <dgm:cxn modelId="{B2FA2056-82C4-A64B-8EED-BDC44070384A}" type="presOf" srcId="{C05099DC-BC76-524B-A517-4BB4D658B5CD}" destId="{0146BCD6-6555-744B-9E6C-14C6848813B2}" srcOrd="0" destOrd="0" presId="urn:microsoft.com/office/officeart/2005/8/layout/hChevron3"/>
    <dgm:cxn modelId="{59F8FC7A-249D-9B4B-AF6A-98E27886674B}" srcId="{1FE46661-C3DF-B745-8A72-D5A5CC465301}" destId="{455ECEB0-0027-0B4C-98FF-751C82BAFB10}" srcOrd="3" destOrd="0" parTransId="{C08F656F-1E30-FC4A-8C06-2C7464411F73}" sibTransId="{AAB84E98-6B3D-0B4F-89A8-5E1704ABDCBA}"/>
    <dgm:cxn modelId="{966DF282-D89F-1F46-847E-877B8D4682E2}" srcId="{1FE46661-C3DF-B745-8A72-D5A5CC465301}" destId="{C05099DC-BC76-524B-A517-4BB4D658B5CD}" srcOrd="11" destOrd="0" parTransId="{2AA75D8E-E971-B444-A5D1-61248F17F25C}" sibTransId="{62AD6AF9-C22D-6D4E-AC89-3A21DCFFE673}"/>
    <dgm:cxn modelId="{FD2FA493-B4F6-8F44-A318-2766AB418D92}" type="presOf" srcId="{5C2BE905-1634-D844-B904-6EB66C4E87D9}" destId="{A0AB93E0-460B-3047-BF37-B8406CB9D217}" srcOrd="0" destOrd="0" presId="urn:microsoft.com/office/officeart/2005/8/layout/hChevron3"/>
    <dgm:cxn modelId="{B8BA1CB1-45DE-CE4B-8BA8-016CF49B0AF8}" type="presOf" srcId="{1F492324-DB83-594B-AB99-C29D9FB8578A}" destId="{4031C79B-A95D-584B-AC60-D59702B98B34}" srcOrd="0" destOrd="0" presId="urn:microsoft.com/office/officeart/2005/8/layout/hChevron3"/>
    <dgm:cxn modelId="{5E8A96C1-7F21-F148-9656-A2E867DFD68E}" srcId="{1FE46661-C3DF-B745-8A72-D5A5CC465301}" destId="{4AC4C828-FB24-164D-A029-0B17E5CDA971}" srcOrd="7" destOrd="0" parTransId="{32F9B700-C78A-DD4C-952A-20570D3C0363}" sibTransId="{D0A66F8D-D3FF-7441-B268-3F500A2B50BC}"/>
    <dgm:cxn modelId="{0B0734D0-80B9-4A48-B68B-118B93D992C0}" type="presOf" srcId="{AEC768C3-2ED6-414B-A504-3E179CDBFE29}" destId="{6F4E2EF2-C98F-1847-B01C-D8E4DF0E7C13}" srcOrd="0" destOrd="0" presId="urn:microsoft.com/office/officeart/2005/8/layout/hChevron3"/>
    <dgm:cxn modelId="{044298DF-1E56-E243-B3D0-511575ECACE2}" srcId="{1FE46661-C3DF-B745-8A72-D5A5CC465301}" destId="{50C3A21A-2A97-C046-9AAE-21CC05407AF1}" srcOrd="1" destOrd="0" parTransId="{61D55CD4-1F48-DD47-B43C-497D00BD8976}" sibTransId="{4C90A9FD-4F25-4644-BF64-A32C7CD3DFE9}"/>
    <dgm:cxn modelId="{588D86E3-423B-C748-85F7-A4EC28E60D95}" type="presOf" srcId="{3A981084-1D7F-874A-ADEB-4CA7B59B93EC}" destId="{46BA3490-6617-5E48-8257-DABCE19426D4}" srcOrd="0" destOrd="0" presId="urn:microsoft.com/office/officeart/2005/8/layout/hChevron3"/>
    <dgm:cxn modelId="{8FD99CE3-DCB8-DA48-A1D9-D4DE32258BC3}" srcId="{1FE46661-C3DF-B745-8A72-D5A5CC465301}" destId="{B290DFD8-8518-C64F-AA1B-68B2D45AF34C}" srcOrd="8" destOrd="0" parTransId="{375D0461-BE69-994D-9F7C-E3CA60D40624}" sibTransId="{1867146C-B024-0241-972E-239174E41C3F}"/>
    <dgm:cxn modelId="{37EA63EF-F345-BC4C-96DA-A43B594DA632}" type="presOf" srcId="{1FE46661-C3DF-B745-8A72-D5A5CC465301}" destId="{B62624CE-6F7A-A346-B75B-4157B92EE134}" srcOrd="0" destOrd="0" presId="urn:microsoft.com/office/officeart/2005/8/layout/hChevron3"/>
    <dgm:cxn modelId="{1EB7F1F1-54A6-4443-AA69-8A5171DBF5BE}" srcId="{1FE46661-C3DF-B745-8A72-D5A5CC465301}" destId="{5C0CD690-1D3E-674B-AD4E-D4F02A68E6AF}" srcOrd="10" destOrd="0" parTransId="{3AA0C94D-DF9B-9348-BB4D-99DC1F94AEBA}" sibTransId="{9E7415E4-4D89-4F45-809D-F6C14956DA37}"/>
    <dgm:cxn modelId="{009EACFA-2CFD-D64D-9853-EE7256DE0F9F}" srcId="{1FE46661-C3DF-B745-8A72-D5A5CC465301}" destId="{5C2BE905-1634-D844-B904-6EB66C4E87D9}" srcOrd="5" destOrd="0" parTransId="{87928993-0399-9547-8596-CC3EAF069747}" sibTransId="{D8C621AF-E4D9-8649-93B8-124584E8A6C8}"/>
    <dgm:cxn modelId="{5722E86F-4351-484B-B9E7-8A7881B5CE8E}" type="presParOf" srcId="{B62624CE-6F7A-A346-B75B-4157B92EE134}" destId="{130F3F5C-7F0F-AC49-B7E0-764DDFC74F9C}" srcOrd="0" destOrd="0" presId="urn:microsoft.com/office/officeart/2005/8/layout/hChevron3"/>
    <dgm:cxn modelId="{2CEA867C-B2FE-B84F-8528-53CA998E7CEC}" type="presParOf" srcId="{B62624CE-6F7A-A346-B75B-4157B92EE134}" destId="{AD9F0C4A-96DD-6245-B0CD-5225936A6CB1}" srcOrd="1" destOrd="0" presId="urn:microsoft.com/office/officeart/2005/8/layout/hChevron3"/>
    <dgm:cxn modelId="{5C92584E-4E5C-714E-A667-1EF057E6899E}" type="presParOf" srcId="{B62624CE-6F7A-A346-B75B-4157B92EE134}" destId="{319A2E00-2CF1-364F-8392-E1BF1DCAAFEA}" srcOrd="2" destOrd="0" presId="urn:microsoft.com/office/officeart/2005/8/layout/hChevron3"/>
    <dgm:cxn modelId="{E75A1A98-25DD-614F-8E69-E2DE5C3F4897}" type="presParOf" srcId="{B62624CE-6F7A-A346-B75B-4157B92EE134}" destId="{1DB27FF4-9E03-C945-9458-C3C989C96704}" srcOrd="3" destOrd="0" presId="urn:microsoft.com/office/officeart/2005/8/layout/hChevron3"/>
    <dgm:cxn modelId="{A92329CE-0BCA-D348-8E3A-0836011EDC94}" type="presParOf" srcId="{B62624CE-6F7A-A346-B75B-4157B92EE134}" destId="{B837EFD3-6485-EC43-80CE-7BFA4ADF3420}" srcOrd="4" destOrd="0" presId="urn:microsoft.com/office/officeart/2005/8/layout/hChevron3"/>
    <dgm:cxn modelId="{6DF33ADF-3C31-6C41-A0B9-D8B0A46753A3}" type="presParOf" srcId="{B62624CE-6F7A-A346-B75B-4157B92EE134}" destId="{6BFE576F-CE2F-AB41-9C02-4AE76729E698}" srcOrd="5" destOrd="0" presId="urn:microsoft.com/office/officeart/2005/8/layout/hChevron3"/>
    <dgm:cxn modelId="{1C1B4349-9E36-E04E-A019-AEF0537E7DBB}" type="presParOf" srcId="{B62624CE-6F7A-A346-B75B-4157B92EE134}" destId="{F1A9DD19-E2FC-8943-8717-1E7D9018581D}" srcOrd="6" destOrd="0" presId="urn:microsoft.com/office/officeart/2005/8/layout/hChevron3"/>
    <dgm:cxn modelId="{4DEC0404-52E3-B345-B294-7A0698CF038E}" type="presParOf" srcId="{B62624CE-6F7A-A346-B75B-4157B92EE134}" destId="{44EBED00-4E6D-1F47-BC0C-C9DF56023401}" srcOrd="7" destOrd="0" presId="urn:microsoft.com/office/officeart/2005/8/layout/hChevron3"/>
    <dgm:cxn modelId="{D1A84880-1D97-7B44-9F69-C851DFAB50CC}" type="presParOf" srcId="{B62624CE-6F7A-A346-B75B-4157B92EE134}" destId="{46BA3490-6617-5E48-8257-DABCE19426D4}" srcOrd="8" destOrd="0" presId="urn:microsoft.com/office/officeart/2005/8/layout/hChevron3"/>
    <dgm:cxn modelId="{022FADE5-B9A6-E54A-A42A-68493F8772E4}" type="presParOf" srcId="{B62624CE-6F7A-A346-B75B-4157B92EE134}" destId="{E66E97E0-6924-4D40-9294-A208CA5BCDC7}" srcOrd="9" destOrd="0" presId="urn:microsoft.com/office/officeart/2005/8/layout/hChevron3"/>
    <dgm:cxn modelId="{40B05B39-1214-F543-9424-04F633858C59}" type="presParOf" srcId="{B62624CE-6F7A-A346-B75B-4157B92EE134}" destId="{A0AB93E0-460B-3047-BF37-B8406CB9D217}" srcOrd="10" destOrd="0" presId="urn:microsoft.com/office/officeart/2005/8/layout/hChevron3"/>
    <dgm:cxn modelId="{59852D36-0B8E-EC40-9241-3DC6E44FECE4}" type="presParOf" srcId="{B62624CE-6F7A-A346-B75B-4157B92EE134}" destId="{D9CB6EA2-A44D-DB47-A69D-58EB2D517491}" srcOrd="11" destOrd="0" presId="urn:microsoft.com/office/officeart/2005/8/layout/hChevron3"/>
    <dgm:cxn modelId="{ED8AE1A8-771E-464A-AB8C-7C11F022ABE6}" type="presParOf" srcId="{B62624CE-6F7A-A346-B75B-4157B92EE134}" destId="{4031C79B-A95D-584B-AC60-D59702B98B34}" srcOrd="12" destOrd="0" presId="urn:microsoft.com/office/officeart/2005/8/layout/hChevron3"/>
    <dgm:cxn modelId="{E084C570-D595-DE49-A15D-69CC70149BD1}" type="presParOf" srcId="{B62624CE-6F7A-A346-B75B-4157B92EE134}" destId="{BC489C8F-978E-1B44-865A-30DD1AB579C4}" srcOrd="13" destOrd="0" presId="urn:microsoft.com/office/officeart/2005/8/layout/hChevron3"/>
    <dgm:cxn modelId="{E1E4B792-579C-F944-984B-15F34ADB13DC}" type="presParOf" srcId="{B62624CE-6F7A-A346-B75B-4157B92EE134}" destId="{D378DF70-F897-F340-967E-A9A50A264D1D}" srcOrd="14" destOrd="0" presId="urn:microsoft.com/office/officeart/2005/8/layout/hChevron3"/>
    <dgm:cxn modelId="{EC006B84-2E19-3B47-B5A0-303D268229ED}" type="presParOf" srcId="{B62624CE-6F7A-A346-B75B-4157B92EE134}" destId="{8A056AB4-96E2-AD4C-A9FA-4CC7D4B29296}" srcOrd="15" destOrd="0" presId="urn:microsoft.com/office/officeart/2005/8/layout/hChevron3"/>
    <dgm:cxn modelId="{C1F99F8D-9E9C-E84F-915D-0FC448AADA84}" type="presParOf" srcId="{B62624CE-6F7A-A346-B75B-4157B92EE134}" destId="{1764EED0-D36C-9047-BE17-46F344AB6FC9}" srcOrd="16" destOrd="0" presId="urn:microsoft.com/office/officeart/2005/8/layout/hChevron3"/>
    <dgm:cxn modelId="{0B0CAB6F-0C28-4145-923B-215A772A8BB7}" type="presParOf" srcId="{B62624CE-6F7A-A346-B75B-4157B92EE134}" destId="{A1DA25B3-5FAD-8E41-A56D-ADC75B07FA46}" srcOrd="17" destOrd="0" presId="urn:microsoft.com/office/officeart/2005/8/layout/hChevron3"/>
    <dgm:cxn modelId="{7D5F63C8-8377-D14E-8032-5128254F1D19}" type="presParOf" srcId="{B62624CE-6F7A-A346-B75B-4157B92EE134}" destId="{6F4E2EF2-C98F-1847-B01C-D8E4DF0E7C13}" srcOrd="18" destOrd="0" presId="urn:microsoft.com/office/officeart/2005/8/layout/hChevron3"/>
    <dgm:cxn modelId="{EDA1B305-3E64-6642-B3FC-690068293C6E}" type="presParOf" srcId="{B62624CE-6F7A-A346-B75B-4157B92EE134}" destId="{153B9439-323A-B94C-A3F6-D242AB85EA95}" srcOrd="19" destOrd="0" presId="urn:microsoft.com/office/officeart/2005/8/layout/hChevron3"/>
    <dgm:cxn modelId="{88F55335-E52E-0645-A4A3-C63705ACE90A}" type="presParOf" srcId="{B62624CE-6F7A-A346-B75B-4157B92EE134}" destId="{0533035D-284D-874D-BFF4-F2CB76C6CC7B}" srcOrd="20" destOrd="0" presId="urn:microsoft.com/office/officeart/2005/8/layout/hChevron3"/>
    <dgm:cxn modelId="{06D2B300-5212-CB40-9A1F-9DF23051C27A}" type="presParOf" srcId="{B62624CE-6F7A-A346-B75B-4157B92EE134}" destId="{27B6BC82-821D-FC48-BD5B-51AD3EA2076D}" srcOrd="21" destOrd="0" presId="urn:microsoft.com/office/officeart/2005/8/layout/hChevron3"/>
    <dgm:cxn modelId="{2DF104CC-6FB8-0A4B-B876-65C9D3828558}" type="presParOf" srcId="{B62624CE-6F7A-A346-B75B-4157B92EE134}" destId="{0146BCD6-6555-744B-9E6C-14C6848813B2}" srcOrd="2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E46661-C3DF-B745-8A72-D5A5CC465301}" type="doc">
      <dgm:prSet loTypeId="urn:microsoft.com/office/officeart/2005/8/layout/hChevron3" loCatId="" qsTypeId="urn:microsoft.com/office/officeart/2005/8/quickstyle/simple5" qsCatId="simple" csTypeId="urn:microsoft.com/office/officeart/2005/8/colors/accent1_2" csCatId="accent1" phldr="1"/>
      <dgm:spPr/>
    </dgm:pt>
    <dgm:pt modelId="{5F409B49-5756-DA4F-B37A-562F36D6C19A}">
      <dgm:prSet phldrT="[Texte]" custT="1"/>
      <dgm:spPr/>
      <dgm:t>
        <a:bodyPr/>
        <a:lstStyle/>
        <a:p>
          <a:r>
            <a:rPr lang="fr-FR" sz="1400" dirty="0"/>
            <a:t>1983</a:t>
          </a:r>
        </a:p>
      </dgm:t>
    </dgm:pt>
    <dgm:pt modelId="{A767A26C-38F3-E94B-B93B-3C37315E0EC7}" type="parTrans" cxnId="{28A2E10D-10A2-F64B-ABC5-B586586B5722}">
      <dgm:prSet/>
      <dgm:spPr/>
      <dgm:t>
        <a:bodyPr/>
        <a:lstStyle/>
        <a:p>
          <a:endParaRPr lang="fr-FR" sz="1050"/>
        </a:p>
      </dgm:t>
    </dgm:pt>
    <dgm:pt modelId="{D3E58E0C-74DC-E443-A0F2-394BA29A91A5}" type="sibTrans" cxnId="{28A2E10D-10A2-F64B-ABC5-B586586B5722}">
      <dgm:prSet/>
      <dgm:spPr/>
      <dgm:t>
        <a:bodyPr/>
        <a:lstStyle/>
        <a:p>
          <a:endParaRPr lang="fr-FR" sz="1050"/>
        </a:p>
      </dgm:t>
    </dgm:pt>
    <dgm:pt modelId="{50C3A21A-2A97-C046-9AAE-21CC05407AF1}">
      <dgm:prSet phldrT="[Texte]" custT="1"/>
      <dgm:spPr/>
      <dgm:t>
        <a:bodyPr/>
        <a:lstStyle/>
        <a:p>
          <a:r>
            <a:rPr lang="fr-FR" sz="1400" dirty="0"/>
            <a:t>1987</a:t>
          </a:r>
        </a:p>
      </dgm:t>
    </dgm:pt>
    <dgm:pt modelId="{61D55CD4-1F48-DD47-B43C-497D00BD8976}" type="parTrans" cxnId="{044298DF-1E56-E243-B3D0-511575ECACE2}">
      <dgm:prSet/>
      <dgm:spPr/>
      <dgm:t>
        <a:bodyPr/>
        <a:lstStyle/>
        <a:p>
          <a:endParaRPr lang="fr-FR" sz="1050"/>
        </a:p>
      </dgm:t>
    </dgm:pt>
    <dgm:pt modelId="{4C90A9FD-4F25-4644-BF64-A32C7CD3DFE9}" type="sibTrans" cxnId="{044298DF-1E56-E243-B3D0-511575ECACE2}">
      <dgm:prSet/>
      <dgm:spPr/>
      <dgm:t>
        <a:bodyPr/>
        <a:lstStyle/>
        <a:p>
          <a:endParaRPr lang="fr-FR" sz="1050"/>
        </a:p>
      </dgm:t>
    </dgm:pt>
    <dgm:pt modelId="{DFC3C12B-B459-074C-AEE9-3C9A1D6B0D22}">
      <dgm:prSet phldrT="[Texte]" custT="1"/>
      <dgm:spPr/>
      <dgm:t>
        <a:bodyPr/>
        <a:lstStyle/>
        <a:p>
          <a:r>
            <a:rPr lang="fr-FR" sz="1400" dirty="0"/>
            <a:t>1989</a:t>
          </a:r>
        </a:p>
      </dgm:t>
    </dgm:pt>
    <dgm:pt modelId="{BC041F80-E806-2143-B6A9-843A122BEF6F}" type="parTrans" cxnId="{2B67A131-4561-5F4E-8BAD-07ADD0B16F79}">
      <dgm:prSet/>
      <dgm:spPr/>
      <dgm:t>
        <a:bodyPr/>
        <a:lstStyle/>
        <a:p>
          <a:endParaRPr lang="fr-FR" sz="1050"/>
        </a:p>
      </dgm:t>
    </dgm:pt>
    <dgm:pt modelId="{08401C8A-EC61-A843-80D3-064E71FDFB29}" type="sibTrans" cxnId="{2B67A131-4561-5F4E-8BAD-07ADD0B16F79}">
      <dgm:prSet/>
      <dgm:spPr/>
      <dgm:t>
        <a:bodyPr/>
        <a:lstStyle/>
        <a:p>
          <a:endParaRPr lang="fr-FR" sz="1050"/>
        </a:p>
      </dgm:t>
    </dgm:pt>
    <dgm:pt modelId="{455ECEB0-0027-0B4C-98FF-751C82BAFB10}">
      <dgm:prSet custT="1"/>
      <dgm:spPr/>
      <dgm:t>
        <a:bodyPr/>
        <a:lstStyle/>
        <a:p>
          <a:r>
            <a:rPr lang="fr-FR" sz="1400" dirty="0"/>
            <a:t>1995</a:t>
          </a:r>
        </a:p>
      </dgm:t>
    </dgm:pt>
    <dgm:pt modelId="{C08F656F-1E30-FC4A-8C06-2C7464411F73}" type="parTrans" cxnId="{59F8FC7A-249D-9B4B-AF6A-98E27886674B}">
      <dgm:prSet/>
      <dgm:spPr/>
      <dgm:t>
        <a:bodyPr/>
        <a:lstStyle/>
        <a:p>
          <a:endParaRPr lang="fr-FR" sz="1050"/>
        </a:p>
      </dgm:t>
    </dgm:pt>
    <dgm:pt modelId="{AAB84E98-6B3D-0B4F-89A8-5E1704ABDCBA}" type="sibTrans" cxnId="{59F8FC7A-249D-9B4B-AF6A-98E27886674B}">
      <dgm:prSet/>
      <dgm:spPr/>
      <dgm:t>
        <a:bodyPr/>
        <a:lstStyle/>
        <a:p>
          <a:endParaRPr lang="fr-FR" sz="1050"/>
        </a:p>
      </dgm:t>
    </dgm:pt>
    <dgm:pt modelId="{3A981084-1D7F-874A-ADEB-4CA7B59B93EC}">
      <dgm:prSet custT="1"/>
      <dgm:spPr/>
      <dgm:t>
        <a:bodyPr/>
        <a:lstStyle/>
        <a:p>
          <a:r>
            <a:rPr lang="fr-FR" sz="1400" dirty="0"/>
            <a:t>2003</a:t>
          </a:r>
        </a:p>
      </dgm:t>
    </dgm:pt>
    <dgm:pt modelId="{B0799527-7622-C449-B9CA-84FEBCA1A7C0}" type="parTrans" cxnId="{0F54C500-3688-B64B-8EF3-16B3D9804EA9}">
      <dgm:prSet/>
      <dgm:spPr/>
      <dgm:t>
        <a:bodyPr/>
        <a:lstStyle/>
        <a:p>
          <a:endParaRPr lang="fr-FR" sz="1050"/>
        </a:p>
      </dgm:t>
    </dgm:pt>
    <dgm:pt modelId="{8A03D756-BD93-A743-98BC-39EED80C5F2B}" type="sibTrans" cxnId="{0F54C500-3688-B64B-8EF3-16B3D9804EA9}">
      <dgm:prSet/>
      <dgm:spPr/>
      <dgm:t>
        <a:bodyPr/>
        <a:lstStyle/>
        <a:p>
          <a:endParaRPr lang="fr-FR" sz="1050"/>
        </a:p>
      </dgm:t>
    </dgm:pt>
    <dgm:pt modelId="{5C2BE905-1634-D844-B904-6EB66C4E87D9}">
      <dgm:prSet custT="1"/>
      <dgm:spPr/>
      <dgm:t>
        <a:bodyPr/>
        <a:lstStyle/>
        <a:p>
          <a:r>
            <a:rPr lang="fr-FR" sz="1400" dirty="0"/>
            <a:t>2008</a:t>
          </a:r>
        </a:p>
      </dgm:t>
    </dgm:pt>
    <dgm:pt modelId="{87928993-0399-9547-8596-CC3EAF069747}" type="parTrans" cxnId="{009EACFA-2CFD-D64D-9853-EE7256DE0F9F}">
      <dgm:prSet/>
      <dgm:spPr/>
      <dgm:t>
        <a:bodyPr/>
        <a:lstStyle/>
        <a:p>
          <a:endParaRPr lang="fr-FR" sz="1050"/>
        </a:p>
      </dgm:t>
    </dgm:pt>
    <dgm:pt modelId="{D8C621AF-E4D9-8649-93B8-124584E8A6C8}" type="sibTrans" cxnId="{009EACFA-2CFD-D64D-9853-EE7256DE0F9F}">
      <dgm:prSet/>
      <dgm:spPr/>
      <dgm:t>
        <a:bodyPr/>
        <a:lstStyle/>
        <a:p>
          <a:endParaRPr lang="fr-FR" sz="1050"/>
        </a:p>
      </dgm:t>
    </dgm:pt>
    <dgm:pt modelId="{4AC4C828-FB24-164D-A029-0B17E5CDA971}">
      <dgm:prSet custT="1"/>
      <dgm:spPr/>
      <dgm:t>
        <a:bodyPr/>
        <a:lstStyle/>
        <a:p>
          <a:r>
            <a:rPr lang="fr-FR" sz="1400" dirty="0"/>
            <a:t>2012</a:t>
          </a:r>
        </a:p>
      </dgm:t>
    </dgm:pt>
    <dgm:pt modelId="{32F9B700-C78A-DD4C-952A-20570D3C0363}" type="parTrans" cxnId="{5E8A96C1-7F21-F148-9656-A2E867DFD68E}">
      <dgm:prSet/>
      <dgm:spPr/>
      <dgm:t>
        <a:bodyPr/>
        <a:lstStyle/>
        <a:p>
          <a:endParaRPr lang="fr-FR" sz="1050"/>
        </a:p>
      </dgm:t>
    </dgm:pt>
    <dgm:pt modelId="{D0A66F8D-D3FF-7441-B268-3F500A2B50BC}" type="sibTrans" cxnId="{5E8A96C1-7F21-F148-9656-A2E867DFD68E}">
      <dgm:prSet/>
      <dgm:spPr/>
      <dgm:t>
        <a:bodyPr/>
        <a:lstStyle/>
        <a:p>
          <a:endParaRPr lang="fr-FR" sz="1050"/>
        </a:p>
      </dgm:t>
    </dgm:pt>
    <dgm:pt modelId="{B290DFD8-8518-C64F-AA1B-68B2D45AF34C}">
      <dgm:prSet custT="1"/>
      <dgm:spPr/>
      <dgm:t>
        <a:bodyPr/>
        <a:lstStyle/>
        <a:p>
          <a:r>
            <a:rPr lang="fr-FR" sz="1400" dirty="0"/>
            <a:t>2013</a:t>
          </a:r>
        </a:p>
      </dgm:t>
    </dgm:pt>
    <dgm:pt modelId="{375D0461-BE69-994D-9F7C-E3CA60D40624}" type="parTrans" cxnId="{8FD99CE3-DCB8-DA48-A1D9-D4DE32258BC3}">
      <dgm:prSet/>
      <dgm:spPr/>
      <dgm:t>
        <a:bodyPr/>
        <a:lstStyle/>
        <a:p>
          <a:endParaRPr lang="fr-FR" sz="1050"/>
        </a:p>
      </dgm:t>
    </dgm:pt>
    <dgm:pt modelId="{1867146C-B024-0241-972E-239174E41C3F}" type="sibTrans" cxnId="{8FD99CE3-DCB8-DA48-A1D9-D4DE32258BC3}">
      <dgm:prSet/>
      <dgm:spPr/>
      <dgm:t>
        <a:bodyPr/>
        <a:lstStyle/>
        <a:p>
          <a:endParaRPr lang="fr-FR" sz="1050"/>
        </a:p>
      </dgm:t>
    </dgm:pt>
    <dgm:pt modelId="{AEC768C3-2ED6-414B-A504-3E179CDBFE29}">
      <dgm:prSet custT="1"/>
      <dgm:spPr/>
      <dgm:t>
        <a:bodyPr/>
        <a:lstStyle/>
        <a:p>
          <a:r>
            <a:rPr lang="fr-FR" sz="1400" dirty="0"/>
            <a:t>2019</a:t>
          </a:r>
        </a:p>
      </dgm:t>
    </dgm:pt>
    <dgm:pt modelId="{3594333A-40A9-A84A-9F98-97F7C1912C42}" type="parTrans" cxnId="{657AEB6D-88C9-3C41-BDCF-2958FDF4735D}">
      <dgm:prSet/>
      <dgm:spPr/>
      <dgm:t>
        <a:bodyPr/>
        <a:lstStyle/>
        <a:p>
          <a:endParaRPr lang="fr-FR" sz="1050"/>
        </a:p>
      </dgm:t>
    </dgm:pt>
    <dgm:pt modelId="{B44B7F0B-3340-D144-BB52-D2218C68A8A1}" type="sibTrans" cxnId="{657AEB6D-88C9-3C41-BDCF-2958FDF4735D}">
      <dgm:prSet/>
      <dgm:spPr/>
      <dgm:t>
        <a:bodyPr/>
        <a:lstStyle/>
        <a:p>
          <a:endParaRPr lang="fr-FR" sz="1050"/>
        </a:p>
      </dgm:t>
    </dgm:pt>
    <dgm:pt modelId="{5C0CD690-1D3E-674B-AD4E-D4F02A68E6AF}">
      <dgm:prSet custT="1"/>
      <dgm:spPr/>
      <dgm:t>
        <a:bodyPr/>
        <a:lstStyle/>
        <a:p>
          <a:r>
            <a:rPr lang="fr-FR" sz="1400" dirty="0"/>
            <a:t>2023</a:t>
          </a:r>
        </a:p>
      </dgm:t>
    </dgm:pt>
    <dgm:pt modelId="{3AA0C94D-DF9B-9348-BB4D-99DC1F94AEBA}" type="parTrans" cxnId="{1EB7F1F1-54A6-4443-AA69-8A5171DBF5BE}">
      <dgm:prSet/>
      <dgm:spPr/>
      <dgm:t>
        <a:bodyPr/>
        <a:lstStyle/>
        <a:p>
          <a:endParaRPr lang="fr-FR" sz="1200"/>
        </a:p>
      </dgm:t>
    </dgm:pt>
    <dgm:pt modelId="{9E7415E4-4D89-4F45-809D-F6C14956DA37}" type="sibTrans" cxnId="{1EB7F1F1-54A6-4443-AA69-8A5171DBF5BE}">
      <dgm:prSet/>
      <dgm:spPr/>
      <dgm:t>
        <a:bodyPr/>
        <a:lstStyle/>
        <a:p>
          <a:endParaRPr lang="fr-FR" sz="1200"/>
        </a:p>
      </dgm:t>
    </dgm:pt>
    <dgm:pt modelId="{50B0E5C1-B292-AB45-8B8D-F4416E202A08}">
      <dgm:prSet custT="1"/>
      <dgm:spPr/>
      <dgm:t>
        <a:bodyPr/>
        <a:lstStyle/>
        <a:p>
          <a:r>
            <a:rPr lang="fr-FR" sz="1400" dirty="0"/>
            <a:t>1984</a:t>
          </a:r>
        </a:p>
      </dgm:t>
    </dgm:pt>
    <dgm:pt modelId="{747B0E89-1705-4948-B7CA-B89B7069F08C}" type="parTrans" cxnId="{539F4B73-5EC0-9F4A-A3F3-769453A51F3F}">
      <dgm:prSet/>
      <dgm:spPr/>
      <dgm:t>
        <a:bodyPr/>
        <a:lstStyle/>
        <a:p>
          <a:endParaRPr lang="fr-FR" sz="1200"/>
        </a:p>
      </dgm:t>
    </dgm:pt>
    <dgm:pt modelId="{F150CB9A-253C-1E49-9541-7A561F039E92}" type="sibTrans" cxnId="{539F4B73-5EC0-9F4A-A3F3-769453A51F3F}">
      <dgm:prSet/>
      <dgm:spPr/>
      <dgm:t>
        <a:bodyPr/>
        <a:lstStyle/>
        <a:p>
          <a:endParaRPr lang="fr-FR" sz="1200"/>
        </a:p>
      </dgm:t>
    </dgm:pt>
    <dgm:pt modelId="{FCD598CE-1868-3F47-A956-94A066815C23}">
      <dgm:prSet custT="1"/>
      <dgm:spPr/>
      <dgm:t>
        <a:bodyPr/>
        <a:lstStyle/>
        <a:p>
          <a:r>
            <a:rPr lang="fr-FR" sz="1400" dirty="0"/>
            <a:t>1994</a:t>
          </a:r>
        </a:p>
      </dgm:t>
    </dgm:pt>
    <dgm:pt modelId="{579D5835-8399-8F48-B862-8064378648CD}" type="parTrans" cxnId="{B7EE8FE7-13F6-1A44-BE1E-269BF043A6AA}">
      <dgm:prSet/>
      <dgm:spPr/>
      <dgm:t>
        <a:bodyPr/>
        <a:lstStyle/>
        <a:p>
          <a:endParaRPr lang="fr-FR" sz="1200"/>
        </a:p>
      </dgm:t>
    </dgm:pt>
    <dgm:pt modelId="{8EA97567-D843-5E44-AE8B-0A7D5A5CBF68}" type="sibTrans" cxnId="{B7EE8FE7-13F6-1A44-BE1E-269BF043A6AA}">
      <dgm:prSet/>
      <dgm:spPr/>
      <dgm:t>
        <a:bodyPr/>
        <a:lstStyle/>
        <a:p>
          <a:endParaRPr lang="fr-FR" sz="1200"/>
        </a:p>
      </dgm:t>
    </dgm:pt>
    <dgm:pt modelId="{40EECB2A-2AA9-B740-A501-EF758D0F5259}">
      <dgm:prSet custT="1"/>
      <dgm:spPr/>
      <dgm:t>
        <a:bodyPr/>
        <a:lstStyle/>
        <a:p>
          <a:r>
            <a:rPr lang="fr-FR" sz="1400" dirty="0"/>
            <a:t>2006</a:t>
          </a:r>
        </a:p>
      </dgm:t>
    </dgm:pt>
    <dgm:pt modelId="{F3A7E48B-E729-3449-B685-610FBA01D84B}" type="parTrans" cxnId="{D900D473-9C5F-BF42-BF23-6F79EEE3C407}">
      <dgm:prSet/>
      <dgm:spPr/>
      <dgm:t>
        <a:bodyPr/>
        <a:lstStyle/>
        <a:p>
          <a:endParaRPr lang="fr-FR" sz="1200"/>
        </a:p>
      </dgm:t>
    </dgm:pt>
    <dgm:pt modelId="{88AA0A47-8753-ED4B-99A3-790E6BD2A9EC}" type="sibTrans" cxnId="{D900D473-9C5F-BF42-BF23-6F79EEE3C407}">
      <dgm:prSet/>
      <dgm:spPr/>
      <dgm:t>
        <a:bodyPr/>
        <a:lstStyle/>
        <a:p>
          <a:endParaRPr lang="fr-FR" sz="1200"/>
        </a:p>
      </dgm:t>
    </dgm:pt>
    <dgm:pt modelId="{19563BD6-F27E-E147-AA3B-D10AEAC3EBFF}">
      <dgm:prSet custT="1"/>
      <dgm:spPr/>
      <dgm:t>
        <a:bodyPr/>
        <a:lstStyle/>
        <a:p>
          <a:r>
            <a:rPr lang="fr-FR" sz="1400" dirty="0">
              <a:solidFill>
                <a:srgbClr val="FF0000"/>
              </a:solidFill>
            </a:rPr>
            <a:t>20XX</a:t>
          </a:r>
        </a:p>
      </dgm:t>
    </dgm:pt>
    <dgm:pt modelId="{1967B7EA-8AFF-8E4F-851D-128C85F454D4}" type="parTrans" cxnId="{BD690280-1092-3546-B60D-A1E3F28342BE}">
      <dgm:prSet/>
      <dgm:spPr/>
      <dgm:t>
        <a:bodyPr/>
        <a:lstStyle/>
        <a:p>
          <a:endParaRPr lang="fr-FR" sz="1600"/>
        </a:p>
      </dgm:t>
    </dgm:pt>
    <dgm:pt modelId="{8C6DA231-F8F8-5F4B-BA47-A9DD024CA2E5}" type="sibTrans" cxnId="{BD690280-1092-3546-B60D-A1E3F28342BE}">
      <dgm:prSet/>
      <dgm:spPr/>
      <dgm:t>
        <a:bodyPr/>
        <a:lstStyle/>
        <a:p>
          <a:endParaRPr lang="fr-FR" sz="1600"/>
        </a:p>
      </dgm:t>
    </dgm:pt>
    <dgm:pt modelId="{B62624CE-6F7A-A346-B75B-4157B92EE134}" type="pres">
      <dgm:prSet presAssocID="{1FE46661-C3DF-B745-8A72-D5A5CC465301}" presName="Name0" presStyleCnt="0">
        <dgm:presLayoutVars>
          <dgm:dir/>
          <dgm:resizeHandles val="exact"/>
        </dgm:presLayoutVars>
      </dgm:prSet>
      <dgm:spPr/>
    </dgm:pt>
    <dgm:pt modelId="{130F3F5C-7F0F-AC49-B7E0-764DDFC74F9C}" type="pres">
      <dgm:prSet presAssocID="{5F409B49-5756-DA4F-B37A-562F36D6C19A}" presName="parTxOnly" presStyleLbl="node1" presStyleIdx="0" presStyleCnt="14">
        <dgm:presLayoutVars>
          <dgm:bulletEnabled val="1"/>
        </dgm:presLayoutVars>
      </dgm:prSet>
      <dgm:spPr/>
    </dgm:pt>
    <dgm:pt modelId="{AD9F0C4A-96DD-6245-B0CD-5225936A6CB1}" type="pres">
      <dgm:prSet presAssocID="{D3E58E0C-74DC-E443-A0F2-394BA29A91A5}" presName="parSpace" presStyleCnt="0"/>
      <dgm:spPr/>
    </dgm:pt>
    <dgm:pt modelId="{7AF5F12D-6623-A043-9926-ED39D441938F}" type="pres">
      <dgm:prSet presAssocID="{50B0E5C1-B292-AB45-8B8D-F4416E202A08}" presName="parTxOnly" presStyleLbl="node1" presStyleIdx="1" presStyleCnt="14">
        <dgm:presLayoutVars>
          <dgm:bulletEnabled val="1"/>
        </dgm:presLayoutVars>
      </dgm:prSet>
      <dgm:spPr/>
    </dgm:pt>
    <dgm:pt modelId="{8D734181-7AF9-A44E-BC80-5B5506CE3139}" type="pres">
      <dgm:prSet presAssocID="{F150CB9A-253C-1E49-9541-7A561F039E92}" presName="parSpace" presStyleCnt="0"/>
      <dgm:spPr/>
    </dgm:pt>
    <dgm:pt modelId="{319A2E00-2CF1-364F-8392-E1BF1DCAAFEA}" type="pres">
      <dgm:prSet presAssocID="{50C3A21A-2A97-C046-9AAE-21CC05407AF1}" presName="parTxOnly" presStyleLbl="node1" presStyleIdx="2" presStyleCnt="14">
        <dgm:presLayoutVars>
          <dgm:bulletEnabled val="1"/>
        </dgm:presLayoutVars>
      </dgm:prSet>
      <dgm:spPr/>
    </dgm:pt>
    <dgm:pt modelId="{1DB27FF4-9E03-C945-9458-C3C989C96704}" type="pres">
      <dgm:prSet presAssocID="{4C90A9FD-4F25-4644-BF64-A32C7CD3DFE9}" presName="parSpace" presStyleCnt="0"/>
      <dgm:spPr/>
    </dgm:pt>
    <dgm:pt modelId="{B837EFD3-6485-EC43-80CE-7BFA4ADF3420}" type="pres">
      <dgm:prSet presAssocID="{DFC3C12B-B459-074C-AEE9-3C9A1D6B0D22}" presName="parTxOnly" presStyleLbl="node1" presStyleIdx="3" presStyleCnt="14">
        <dgm:presLayoutVars>
          <dgm:bulletEnabled val="1"/>
        </dgm:presLayoutVars>
      </dgm:prSet>
      <dgm:spPr/>
    </dgm:pt>
    <dgm:pt modelId="{6BFE576F-CE2F-AB41-9C02-4AE76729E698}" type="pres">
      <dgm:prSet presAssocID="{08401C8A-EC61-A843-80D3-064E71FDFB29}" presName="parSpace" presStyleCnt="0"/>
      <dgm:spPr/>
    </dgm:pt>
    <dgm:pt modelId="{ECF73E3B-1B9F-2144-A044-70782EDFAA92}" type="pres">
      <dgm:prSet presAssocID="{FCD598CE-1868-3F47-A956-94A066815C23}" presName="parTxOnly" presStyleLbl="node1" presStyleIdx="4" presStyleCnt="14">
        <dgm:presLayoutVars>
          <dgm:bulletEnabled val="1"/>
        </dgm:presLayoutVars>
      </dgm:prSet>
      <dgm:spPr/>
    </dgm:pt>
    <dgm:pt modelId="{3147F144-7BD2-244B-9678-CE1533A80DFC}" type="pres">
      <dgm:prSet presAssocID="{8EA97567-D843-5E44-AE8B-0A7D5A5CBF68}" presName="parSpace" presStyleCnt="0"/>
      <dgm:spPr/>
    </dgm:pt>
    <dgm:pt modelId="{F1A9DD19-E2FC-8943-8717-1E7D9018581D}" type="pres">
      <dgm:prSet presAssocID="{455ECEB0-0027-0B4C-98FF-751C82BAFB10}" presName="parTxOnly" presStyleLbl="node1" presStyleIdx="5" presStyleCnt="14">
        <dgm:presLayoutVars>
          <dgm:bulletEnabled val="1"/>
        </dgm:presLayoutVars>
      </dgm:prSet>
      <dgm:spPr/>
    </dgm:pt>
    <dgm:pt modelId="{44EBED00-4E6D-1F47-BC0C-C9DF56023401}" type="pres">
      <dgm:prSet presAssocID="{AAB84E98-6B3D-0B4F-89A8-5E1704ABDCBA}" presName="parSpace" presStyleCnt="0"/>
      <dgm:spPr/>
    </dgm:pt>
    <dgm:pt modelId="{46BA3490-6617-5E48-8257-DABCE19426D4}" type="pres">
      <dgm:prSet presAssocID="{3A981084-1D7F-874A-ADEB-4CA7B59B93EC}" presName="parTxOnly" presStyleLbl="node1" presStyleIdx="6" presStyleCnt="14">
        <dgm:presLayoutVars>
          <dgm:bulletEnabled val="1"/>
        </dgm:presLayoutVars>
      </dgm:prSet>
      <dgm:spPr/>
    </dgm:pt>
    <dgm:pt modelId="{E66E97E0-6924-4D40-9294-A208CA5BCDC7}" type="pres">
      <dgm:prSet presAssocID="{8A03D756-BD93-A743-98BC-39EED80C5F2B}" presName="parSpace" presStyleCnt="0"/>
      <dgm:spPr/>
    </dgm:pt>
    <dgm:pt modelId="{0EDB73D6-A95E-4D45-80DF-5C0CC00BE464}" type="pres">
      <dgm:prSet presAssocID="{40EECB2A-2AA9-B740-A501-EF758D0F5259}" presName="parTxOnly" presStyleLbl="node1" presStyleIdx="7" presStyleCnt="14">
        <dgm:presLayoutVars>
          <dgm:bulletEnabled val="1"/>
        </dgm:presLayoutVars>
      </dgm:prSet>
      <dgm:spPr/>
    </dgm:pt>
    <dgm:pt modelId="{A3CA6AC9-AC55-6547-99F7-ABB49F445B52}" type="pres">
      <dgm:prSet presAssocID="{88AA0A47-8753-ED4B-99A3-790E6BD2A9EC}" presName="parSpace" presStyleCnt="0"/>
      <dgm:spPr/>
    </dgm:pt>
    <dgm:pt modelId="{A0AB93E0-460B-3047-BF37-B8406CB9D217}" type="pres">
      <dgm:prSet presAssocID="{5C2BE905-1634-D844-B904-6EB66C4E87D9}" presName="parTxOnly" presStyleLbl="node1" presStyleIdx="8" presStyleCnt="14">
        <dgm:presLayoutVars>
          <dgm:bulletEnabled val="1"/>
        </dgm:presLayoutVars>
      </dgm:prSet>
      <dgm:spPr/>
    </dgm:pt>
    <dgm:pt modelId="{D9CB6EA2-A44D-DB47-A69D-58EB2D517491}" type="pres">
      <dgm:prSet presAssocID="{D8C621AF-E4D9-8649-93B8-124584E8A6C8}" presName="parSpace" presStyleCnt="0"/>
      <dgm:spPr/>
    </dgm:pt>
    <dgm:pt modelId="{D378DF70-F897-F340-967E-A9A50A264D1D}" type="pres">
      <dgm:prSet presAssocID="{4AC4C828-FB24-164D-A029-0B17E5CDA971}" presName="parTxOnly" presStyleLbl="node1" presStyleIdx="9" presStyleCnt="14">
        <dgm:presLayoutVars>
          <dgm:bulletEnabled val="1"/>
        </dgm:presLayoutVars>
      </dgm:prSet>
      <dgm:spPr/>
    </dgm:pt>
    <dgm:pt modelId="{8A056AB4-96E2-AD4C-A9FA-4CC7D4B29296}" type="pres">
      <dgm:prSet presAssocID="{D0A66F8D-D3FF-7441-B268-3F500A2B50BC}" presName="parSpace" presStyleCnt="0"/>
      <dgm:spPr/>
    </dgm:pt>
    <dgm:pt modelId="{1764EED0-D36C-9047-BE17-46F344AB6FC9}" type="pres">
      <dgm:prSet presAssocID="{B290DFD8-8518-C64F-AA1B-68B2D45AF34C}" presName="parTxOnly" presStyleLbl="node1" presStyleIdx="10" presStyleCnt="14">
        <dgm:presLayoutVars>
          <dgm:bulletEnabled val="1"/>
        </dgm:presLayoutVars>
      </dgm:prSet>
      <dgm:spPr/>
    </dgm:pt>
    <dgm:pt modelId="{A1DA25B3-5FAD-8E41-A56D-ADC75B07FA46}" type="pres">
      <dgm:prSet presAssocID="{1867146C-B024-0241-972E-239174E41C3F}" presName="parSpace" presStyleCnt="0"/>
      <dgm:spPr/>
    </dgm:pt>
    <dgm:pt modelId="{6F4E2EF2-C98F-1847-B01C-D8E4DF0E7C13}" type="pres">
      <dgm:prSet presAssocID="{AEC768C3-2ED6-414B-A504-3E179CDBFE29}" presName="parTxOnly" presStyleLbl="node1" presStyleIdx="11" presStyleCnt="14">
        <dgm:presLayoutVars>
          <dgm:bulletEnabled val="1"/>
        </dgm:presLayoutVars>
      </dgm:prSet>
      <dgm:spPr/>
    </dgm:pt>
    <dgm:pt modelId="{153B9439-323A-B94C-A3F6-D242AB85EA95}" type="pres">
      <dgm:prSet presAssocID="{B44B7F0B-3340-D144-BB52-D2218C68A8A1}" presName="parSpace" presStyleCnt="0"/>
      <dgm:spPr/>
    </dgm:pt>
    <dgm:pt modelId="{0533035D-284D-874D-BFF4-F2CB76C6CC7B}" type="pres">
      <dgm:prSet presAssocID="{5C0CD690-1D3E-674B-AD4E-D4F02A68E6AF}" presName="parTxOnly" presStyleLbl="node1" presStyleIdx="12" presStyleCnt="14">
        <dgm:presLayoutVars>
          <dgm:bulletEnabled val="1"/>
        </dgm:presLayoutVars>
      </dgm:prSet>
      <dgm:spPr/>
    </dgm:pt>
    <dgm:pt modelId="{4E892864-9BF3-DB41-BD75-395EFE21DA68}" type="pres">
      <dgm:prSet presAssocID="{9E7415E4-4D89-4F45-809D-F6C14956DA37}" presName="parSpace" presStyleCnt="0"/>
      <dgm:spPr/>
    </dgm:pt>
    <dgm:pt modelId="{660241AC-CCAC-9C4F-B530-7766AAE9895A}" type="pres">
      <dgm:prSet presAssocID="{19563BD6-F27E-E147-AA3B-D10AEAC3EBFF}" presName="parTxOnly" presStyleLbl="node1" presStyleIdx="13" presStyleCnt="14">
        <dgm:presLayoutVars>
          <dgm:bulletEnabled val="1"/>
        </dgm:presLayoutVars>
      </dgm:prSet>
      <dgm:spPr/>
    </dgm:pt>
  </dgm:ptLst>
  <dgm:cxnLst>
    <dgm:cxn modelId="{0F54C500-3688-B64B-8EF3-16B3D9804EA9}" srcId="{1FE46661-C3DF-B745-8A72-D5A5CC465301}" destId="{3A981084-1D7F-874A-ADEB-4CA7B59B93EC}" srcOrd="6" destOrd="0" parTransId="{B0799527-7622-C449-B9CA-84FEBCA1A7C0}" sibTransId="{8A03D756-BD93-A743-98BC-39EED80C5F2B}"/>
    <dgm:cxn modelId="{28A2E10D-10A2-F64B-ABC5-B586586B5722}" srcId="{1FE46661-C3DF-B745-8A72-D5A5CC465301}" destId="{5F409B49-5756-DA4F-B37A-562F36D6C19A}" srcOrd="0" destOrd="0" parTransId="{A767A26C-38F3-E94B-B93B-3C37315E0EC7}" sibTransId="{D3E58E0C-74DC-E443-A0F2-394BA29A91A5}"/>
    <dgm:cxn modelId="{1F360313-ED12-DE47-AA64-65F17BBF0201}" type="presOf" srcId="{5C0CD690-1D3E-674B-AD4E-D4F02A68E6AF}" destId="{0533035D-284D-874D-BFF4-F2CB76C6CC7B}" srcOrd="0" destOrd="0" presId="urn:microsoft.com/office/officeart/2005/8/layout/hChevron3"/>
    <dgm:cxn modelId="{0715832B-7E74-DD45-8E85-CB0684E3376B}" type="presOf" srcId="{DFC3C12B-B459-074C-AEE9-3C9A1D6B0D22}" destId="{B837EFD3-6485-EC43-80CE-7BFA4ADF3420}" srcOrd="0" destOrd="0" presId="urn:microsoft.com/office/officeart/2005/8/layout/hChevron3"/>
    <dgm:cxn modelId="{F9A96A30-9A77-B446-9AB5-9C125FB4AEC2}" type="presOf" srcId="{4AC4C828-FB24-164D-A029-0B17E5CDA971}" destId="{D378DF70-F897-F340-967E-A9A50A264D1D}" srcOrd="0" destOrd="0" presId="urn:microsoft.com/office/officeart/2005/8/layout/hChevron3"/>
    <dgm:cxn modelId="{2B67A131-4561-5F4E-8BAD-07ADD0B16F79}" srcId="{1FE46661-C3DF-B745-8A72-D5A5CC465301}" destId="{DFC3C12B-B459-074C-AEE9-3C9A1D6B0D22}" srcOrd="3" destOrd="0" parTransId="{BC041F80-E806-2143-B6A9-843A122BEF6F}" sibTransId="{08401C8A-EC61-A843-80D3-064E71FDFB29}"/>
    <dgm:cxn modelId="{8617713D-59AC-9E45-8916-C3EA31B6AB63}" type="presOf" srcId="{455ECEB0-0027-0B4C-98FF-751C82BAFB10}" destId="{F1A9DD19-E2FC-8943-8717-1E7D9018581D}" srcOrd="0" destOrd="0" presId="urn:microsoft.com/office/officeart/2005/8/layout/hChevron3"/>
    <dgm:cxn modelId="{FE3C203E-0BF4-5740-AA18-D73113E8187C}" type="presOf" srcId="{B290DFD8-8518-C64F-AA1B-68B2D45AF34C}" destId="{1764EED0-D36C-9047-BE17-46F344AB6FC9}" srcOrd="0" destOrd="0" presId="urn:microsoft.com/office/officeart/2005/8/layout/hChevron3"/>
    <dgm:cxn modelId="{FB3DCB5F-4186-9E48-8896-FF2A46FA6F8A}" type="presOf" srcId="{40EECB2A-2AA9-B740-A501-EF758D0F5259}" destId="{0EDB73D6-A95E-4D45-80DF-5C0CC00BE464}" srcOrd="0" destOrd="0" presId="urn:microsoft.com/office/officeart/2005/8/layout/hChevron3"/>
    <dgm:cxn modelId="{11BE8565-1988-1947-87E4-B24BDB9CF849}" type="presOf" srcId="{19563BD6-F27E-E147-AA3B-D10AEAC3EBFF}" destId="{660241AC-CCAC-9C4F-B530-7766AAE9895A}" srcOrd="0" destOrd="0" presId="urn:microsoft.com/office/officeart/2005/8/layout/hChevron3"/>
    <dgm:cxn modelId="{BB8AFA69-E234-7941-ABBB-E3894D4184EC}" type="presOf" srcId="{5F409B49-5756-DA4F-B37A-562F36D6C19A}" destId="{130F3F5C-7F0F-AC49-B7E0-764DDFC74F9C}" srcOrd="0" destOrd="0" presId="urn:microsoft.com/office/officeart/2005/8/layout/hChevron3"/>
    <dgm:cxn modelId="{B6B8124C-0EA3-4142-90CB-3DEE687FF26A}" type="presOf" srcId="{50C3A21A-2A97-C046-9AAE-21CC05407AF1}" destId="{319A2E00-2CF1-364F-8392-E1BF1DCAAFEA}" srcOrd="0" destOrd="0" presId="urn:microsoft.com/office/officeart/2005/8/layout/hChevron3"/>
    <dgm:cxn modelId="{657AEB6D-88C9-3C41-BDCF-2958FDF4735D}" srcId="{1FE46661-C3DF-B745-8A72-D5A5CC465301}" destId="{AEC768C3-2ED6-414B-A504-3E179CDBFE29}" srcOrd="11" destOrd="0" parTransId="{3594333A-40A9-A84A-9F98-97F7C1912C42}" sibTransId="{B44B7F0B-3340-D144-BB52-D2218C68A8A1}"/>
    <dgm:cxn modelId="{539F4B73-5EC0-9F4A-A3F3-769453A51F3F}" srcId="{1FE46661-C3DF-B745-8A72-D5A5CC465301}" destId="{50B0E5C1-B292-AB45-8B8D-F4416E202A08}" srcOrd="1" destOrd="0" parTransId="{747B0E89-1705-4948-B7CA-B89B7069F08C}" sibTransId="{F150CB9A-253C-1E49-9541-7A561F039E92}"/>
    <dgm:cxn modelId="{D900D473-9C5F-BF42-BF23-6F79EEE3C407}" srcId="{1FE46661-C3DF-B745-8A72-D5A5CC465301}" destId="{40EECB2A-2AA9-B740-A501-EF758D0F5259}" srcOrd="7" destOrd="0" parTransId="{F3A7E48B-E729-3449-B685-610FBA01D84B}" sibTransId="{88AA0A47-8753-ED4B-99A3-790E6BD2A9EC}"/>
    <dgm:cxn modelId="{59F8FC7A-249D-9B4B-AF6A-98E27886674B}" srcId="{1FE46661-C3DF-B745-8A72-D5A5CC465301}" destId="{455ECEB0-0027-0B4C-98FF-751C82BAFB10}" srcOrd="5" destOrd="0" parTransId="{C08F656F-1E30-FC4A-8C06-2C7464411F73}" sibTransId="{AAB84E98-6B3D-0B4F-89A8-5E1704ABDCBA}"/>
    <dgm:cxn modelId="{BD690280-1092-3546-B60D-A1E3F28342BE}" srcId="{1FE46661-C3DF-B745-8A72-D5A5CC465301}" destId="{19563BD6-F27E-E147-AA3B-D10AEAC3EBFF}" srcOrd="13" destOrd="0" parTransId="{1967B7EA-8AFF-8E4F-851D-128C85F454D4}" sibTransId="{8C6DA231-F8F8-5F4B-BA47-A9DD024CA2E5}"/>
    <dgm:cxn modelId="{4C9CA88B-36DE-2749-9A51-17FFA8EE3CE7}" type="presOf" srcId="{FCD598CE-1868-3F47-A956-94A066815C23}" destId="{ECF73E3B-1B9F-2144-A044-70782EDFAA92}" srcOrd="0" destOrd="0" presId="urn:microsoft.com/office/officeart/2005/8/layout/hChevron3"/>
    <dgm:cxn modelId="{FD2FA493-B4F6-8F44-A318-2766AB418D92}" type="presOf" srcId="{5C2BE905-1634-D844-B904-6EB66C4E87D9}" destId="{A0AB93E0-460B-3047-BF37-B8406CB9D217}" srcOrd="0" destOrd="0" presId="urn:microsoft.com/office/officeart/2005/8/layout/hChevron3"/>
    <dgm:cxn modelId="{24BDD499-FDC2-E149-8B5D-FC2568539A13}" type="presOf" srcId="{50B0E5C1-B292-AB45-8B8D-F4416E202A08}" destId="{7AF5F12D-6623-A043-9926-ED39D441938F}" srcOrd="0" destOrd="0" presId="urn:microsoft.com/office/officeart/2005/8/layout/hChevron3"/>
    <dgm:cxn modelId="{5E8A96C1-7F21-F148-9656-A2E867DFD68E}" srcId="{1FE46661-C3DF-B745-8A72-D5A5CC465301}" destId="{4AC4C828-FB24-164D-A029-0B17E5CDA971}" srcOrd="9" destOrd="0" parTransId="{32F9B700-C78A-DD4C-952A-20570D3C0363}" sibTransId="{D0A66F8D-D3FF-7441-B268-3F500A2B50BC}"/>
    <dgm:cxn modelId="{0B0734D0-80B9-4A48-B68B-118B93D992C0}" type="presOf" srcId="{AEC768C3-2ED6-414B-A504-3E179CDBFE29}" destId="{6F4E2EF2-C98F-1847-B01C-D8E4DF0E7C13}" srcOrd="0" destOrd="0" presId="urn:microsoft.com/office/officeart/2005/8/layout/hChevron3"/>
    <dgm:cxn modelId="{044298DF-1E56-E243-B3D0-511575ECACE2}" srcId="{1FE46661-C3DF-B745-8A72-D5A5CC465301}" destId="{50C3A21A-2A97-C046-9AAE-21CC05407AF1}" srcOrd="2" destOrd="0" parTransId="{61D55CD4-1F48-DD47-B43C-497D00BD8976}" sibTransId="{4C90A9FD-4F25-4644-BF64-A32C7CD3DFE9}"/>
    <dgm:cxn modelId="{588D86E3-423B-C748-85F7-A4EC28E60D95}" type="presOf" srcId="{3A981084-1D7F-874A-ADEB-4CA7B59B93EC}" destId="{46BA3490-6617-5E48-8257-DABCE19426D4}" srcOrd="0" destOrd="0" presId="urn:microsoft.com/office/officeart/2005/8/layout/hChevron3"/>
    <dgm:cxn modelId="{8FD99CE3-DCB8-DA48-A1D9-D4DE32258BC3}" srcId="{1FE46661-C3DF-B745-8A72-D5A5CC465301}" destId="{B290DFD8-8518-C64F-AA1B-68B2D45AF34C}" srcOrd="10" destOrd="0" parTransId="{375D0461-BE69-994D-9F7C-E3CA60D40624}" sibTransId="{1867146C-B024-0241-972E-239174E41C3F}"/>
    <dgm:cxn modelId="{B7EE8FE7-13F6-1A44-BE1E-269BF043A6AA}" srcId="{1FE46661-C3DF-B745-8A72-D5A5CC465301}" destId="{FCD598CE-1868-3F47-A956-94A066815C23}" srcOrd="4" destOrd="0" parTransId="{579D5835-8399-8F48-B862-8064378648CD}" sibTransId="{8EA97567-D843-5E44-AE8B-0A7D5A5CBF68}"/>
    <dgm:cxn modelId="{37EA63EF-F345-BC4C-96DA-A43B594DA632}" type="presOf" srcId="{1FE46661-C3DF-B745-8A72-D5A5CC465301}" destId="{B62624CE-6F7A-A346-B75B-4157B92EE134}" srcOrd="0" destOrd="0" presId="urn:microsoft.com/office/officeart/2005/8/layout/hChevron3"/>
    <dgm:cxn modelId="{1EB7F1F1-54A6-4443-AA69-8A5171DBF5BE}" srcId="{1FE46661-C3DF-B745-8A72-D5A5CC465301}" destId="{5C0CD690-1D3E-674B-AD4E-D4F02A68E6AF}" srcOrd="12" destOrd="0" parTransId="{3AA0C94D-DF9B-9348-BB4D-99DC1F94AEBA}" sibTransId="{9E7415E4-4D89-4F45-809D-F6C14956DA37}"/>
    <dgm:cxn modelId="{009EACFA-2CFD-D64D-9853-EE7256DE0F9F}" srcId="{1FE46661-C3DF-B745-8A72-D5A5CC465301}" destId="{5C2BE905-1634-D844-B904-6EB66C4E87D9}" srcOrd="8" destOrd="0" parTransId="{87928993-0399-9547-8596-CC3EAF069747}" sibTransId="{D8C621AF-E4D9-8649-93B8-124584E8A6C8}"/>
    <dgm:cxn modelId="{5722E86F-4351-484B-B9E7-8A7881B5CE8E}" type="presParOf" srcId="{B62624CE-6F7A-A346-B75B-4157B92EE134}" destId="{130F3F5C-7F0F-AC49-B7E0-764DDFC74F9C}" srcOrd="0" destOrd="0" presId="urn:microsoft.com/office/officeart/2005/8/layout/hChevron3"/>
    <dgm:cxn modelId="{2CEA867C-B2FE-B84F-8528-53CA998E7CEC}" type="presParOf" srcId="{B62624CE-6F7A-A346-B75B-4157B92EE134}" destId="{AD9F0C4A-96DD-6245-B0CD-5225936A6CB1}" srcOrd="1" destOrd="0" presId="urn:microsoft.com/office/officeart/2005/8/layout/hChevron3"/>
    <dgm:cxn modelId="{D069D90C-2266-404C-AF39-A6CE83262B66}" type="presParOf" srcId="{B62624CE-6F7A-A346-B75B-4157B92EE134}" destId="{7AF5F12D-6623-A043-9926-ED39D441938F}" srcOrd="2" destOrd="0" presId="urn:microsoft.com/office/officeart/2005/8/layout/hChevron3"/>
    <dgm:cxn modelId="{D45A33D4-69AC-224A-A857-871ECCDA4C30}" type="presParOf" srcId="{B62624CE-6F7A-A346-B75B-4157B92EE134}" destId="{8D734181-7AF9-A44E-BC80-5B5506CE3139}" srcOrd="3" destOrd="0" presId="urn:microsoft.com/office/officeart/2005/8/layout/hChevron3"/>
    <dgm:cxn modelId="{5C92584E-4E5C-714E-A667-1EF057E6899E}" type="presParOf" srcId="{B62624CE-6F7A-A346-B75B-4157B92EE134}" destId="{319A2E00-2CF1-364F-8392-E1BF1DCAAFEA}" srcOrd="4" destOrd="0" presId="urn:microsoft.com/office/officeart/2005/8/layout/hChevron3"/>
    <dgm:cxn modelId="{E75A1A98-25DD-614F-8E69-E2DE5C3F4897}" type="presParOf" srcId="{B62624CE-6F7A-A346-B75B-4157B92EE134}" destId="{1DB27FF4-9E03-C945-9458-C3C989C96704}" srcOrd="5" destOrd="0" presId="urn:microsoft.com/office/officeart/2005/8/layout/hChevron3"/>
    <dgm:cxn modelId="{A92329CE-0BCA-D348-8E3A-0836011EDC94}" type="presParOf" srcId="{B62624CE-6F7A-A346-B75B-4157B92EE134}" destId="{B837EFD3-6485-EC43-80CE-7BFA4ADF3420}" srcOrd="6" destOrd="0" presId="urn:microsoft.com/office/officeart/2005/8/layout/hChevron3"/>
    <dgm:cxn modelId="{6DF33ADF-3C31-6C41-A0B9-D8B0A46753A3}" type="presParOf" srcId="{B62624CE-6F7A-A346-B75B-4157B92EE134}" destId="{6BFE576F-CE2F-AB41-9C02-4AE76729E698}" srcOrd="7" destOrd="0" presId="urn:microsoft.com/office/officeart/2005/8/layout/hChevron3"/>
    <dgm:cxn modelId="{568612C2-E7A0-2C4B-820C-9BA86F75E02B}" type="presParOf" srcId="{B62624CE-6F7A-A346-B75B-4157B92EE134}" destId="{ECF73E3B-1B9F-2144-A044-70782EDFAA92}" srcOrd="8" destOrd="0" presId="urn:microsoft.com/office/officeart/2005/8/layout/hChevron3"/>
    <dgm:cxn modelId="{8CA2AEF7-E60C-1645-8142-4A62EA0C4F6B}" type="presParOf" srcId="{B62624CE-6F7A-A346-B75B-4157B92EE134}" destId="{3147F144-7BD2-244B-9678-CE1533A80DFC}" srcOrd="9" destOrd="0" presId="urn:microsoft.com/office/officeart/2005/8/layout/hChevron3"/>
    <dgm:cxn modelId="{1C1B4349-9E36-E04E-A019-AEF0537E7DBB}" type="presParOf" srcId="{B62624CE-6F7A-A346-B75B-4157B92EE134}" destId="{F1A9DD19-E2FC-8943-8717-1E7D9018581D}" srcOrd="10" destOrd="0" presId="urn:microsoft.com/office/officeart/2005/8/layout/hChevron3"/>
    <dgm:cxn modelId="{4DEC0404-52E3-B345-B294-7A0698CF038E}" type="presParOf" srcId="{B62624CE-6F7A-A346-B75B-4157B92EE134}" destId="{44EBED00-4E6D-1F47-BC0C-C9DF56023401}" srcOrd="11" destOrd="0" presId="urn:microsoft.com/office/officeart/2005/8/layout/hChevron3"/>
    <dgm:cxn modelId="{D1A84880-1D97-7B44-9F69-C851DFAB50CC}" type="presParOf" srcId="{B62624CE-6F7A-A346-B75B-4157B92EE134}" destId="{46BA3490-6617-5E48-8257-DABCE19426D4}" srcOrd="12" destOrd="0" presId="urn:microsoft.com/office/officeart/2005/8/layout/hChevron3"/>
    <dgm:cxn modelId="{022FADE5-B9A6-E54A-A42A-68493F8772E4}" type="presParOf" srcId="{B62624CE-6F7A-A346-B75B-4157B92EE134}" destId="{E66E97E0-6924-4D40-9294-A208CA5BCDC7}" srcOrd="13" destOrd="0" presId="urn:microsoft.com/office/officeart/2005/8/layout/hChevron3"/>
    <dgm:cxn modelId="{9739C5E1-8593-BA40-BC46-B8D9137D6BED}" type="presParOf" srcId="{B62624CE-6F7A-A346-B75B-4157B92EE134}" destId="{0EDB73D6-A95E-4D45-80DF-5C0CC00BE464}" srcOrd="14" destOrd="0" presId="urn:microsoft.com/office/officeart/2005/8/layout/hChevron3"/>
    <dgm:cxn modelId="{7EEB6F6B-F5A6-8442-ABB3-A5B4BCB800C2}" type="presParOf" srcId="{B62624CE-6F7A-A346-B75B-4157B92EE134}" destId="{A3CA6AC9-AC55-6547-99F7-ABB49F445B52}" srcOrd="15" destOrd="0" presId="urn:microsoft.com/office/officeart/2005/8/layout/hChevron3"/>
    <dgm:cxn modelId="{40B05B39-1214-F543-9424-04F633858C59}" type="presParOf" srcId="{B62624CE-6F7A-A346-B75B-4157B92EE134}" destId="{A0AB93E0-460B-3047-BF37-B8406CB9D217}" srcOrd="16" destOrd="0" presId="urn:microsoft.com/office/officeart/2005/8/layout/hChevron3"/>
    <dgm:cxn modelId="{59852D36-0B8E-EC40-9241-3DC6E44FECE4}" type="presParOf" srcId="{B62624CE-6F7A-A346-B75B-4157B92EE134}" destId="{D9CB6EA2-A44D-DB47-A69D-58EB2D517491}" srcOrd="17" destOrd="0" presId="urn:microsoft.com/office/officeart/2005/8/layout/hChevron3"/>
    <dgm:cxn modelId="{E1E4B792-579C-F944-984B-15F34ADB13DC}" type="presParOf" srcId="{B62624CE-6F7A-A346-B75B-4157B92EE134}" destId="{D378DF70-F897-F340-967E-A9A50A264D1D}" srcOrd="18" destOrd="0" presId="urn:microsoft.com/office/officeart/2005/8/layout/hChevron3"/>
    <dgm:cxn modelId="{EC006B84-2E19-3B47-B5A0-303D268229ED}" type="presParOf" srcId="{B62624CE-6F7A-A346-B75B-4157B92EE134}" destId="{8A056AB4-96E2-AD4C-A9FA-4CC7D4B29296}" srcOrd="19" destOrd="0" presId="urn:microsoft.com/office/officeart/2005/8/layout/hChevron3"/>
    <dgm:cxn modelId="{C1F99F8D-9E9C-E84F-915D-0FC448AADA84}" type="presParOf" srcId="{B62624CE-6F7A-A346-B75B-4157B92EE134}" destId="{1764EED0-D36C-9047-BE17-46F344AB6FC9}" srcOrd="20" destOrd="0" presId="urn:microsoft.com/office/officeart/2005/8/layout/hChevron3"/>
    <dgm:cxn modelId="{0B0CAB6F-0C28-4145-923B-215A772A8BB7}" type="presParOf" srcId="{B62624CE-6F7A-A346-B75B-4157B92EE134}" destId="{A1DA25B3-5FAD-8E41-A56D-ADC75B07FA46}" srcOrd="21" destOrd="0" presId="urn:microsoft.com/office/officeart/2005/8/layout/hChevron3"/>
    <dgm:cxn modelId="{7D5F63C8-8377-D14E-8032-5128254F1D19}" type="presParOf" srcId="{B62624CE-6F7A-A346-B75B-4157B92EE134}" destId="{6F4E2EF2-C98F-1847-B01C-D8E4DF0E7C13}" srcOrd="22" destOrd="0" presId="urn:microsoft.com/office/officeart/2005/8/layout/hChevron3"/>
    <dgm:cxn modelId="{EDA1B305-3E64-6642-B3FC-690068293C6E}" type="presParOf" srcId="{B62624CE-6F7A-A346-B75B-4157B92EE134}" destId="{153B9439-323A-B94C-A3F6-D242AB85EA95}" srcOrd="23" destOrd="0" presId="urn:microsoft.com/office/officeart/2005/8/layout/hChevron3"/>
    <dgm:cxn modelId="{88F55335-E52E-0645-A4A3-C63705ACE90A}" type="presParOf" srcId="{B62624CE-6F7A-A346-B75B-4157B92EE134}" destId="{0533035D-284D-874D-BFF4-F2CB76C6CC7B}" srcOrd="24" destOrd="0" presId="urn:microsoft.com/office/officeart/2005/8/layout/hChevron3"/>
    <dgm:cxn modelId="{E43C8A10-DB25-EF44-BAAE-D37FE34464B9}" type="presParOf" srcId="{B62624CE-6F7A-A346-B75B-4157B92EE134}" destId="{4E892864-9BF3-DB41-BD75-395EFE21DA68}" srcOrd="25" destOrd="0" presId="urn:microsoft.com/office/officeart/2005/8/layout/hChevron3"/>
    <dgm:cxn modelId="{BF0FE5B6-9D79-BF48-B483-B1E65EAC1442}" type="presParOf" srcId="{B62624CE-6F7A-A346-B75B-4157B92EE134}" destId="{660241AC-CCAC-9C4F-B530-7766AAE9895A}" srcOrd="2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F3F5C-7F0F-AC49-B7E0-764DDFC74F9C}">
      <dsp:nvSpPr>
        <dsp:cNvPr id="0" name=""/>
        <dsp:cNvSpPr/>
      </dsp:nvSpPr>
      <dsp:spPr>
        <a:xfrm>
          <a:off x="5125" y="241133"/>
          <a:ext cx="951005" cy="38040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1895</a:t>
          </a:r>
        </a:p>
      </dsp:txBody>
      <dsp:txXfrm>
        <a:off x="5125" y="241133"/>
        <a:ext cx="855905" cy="380402"/>
      </dsp:txXfrm>
    </dsp:sp>
    <dsp:sp modelId="{319A2E00-2CF1-364F-8392-E1BF1DCAAFEA}">
      <dsp:nvSpPr>
        <dsp:cNvPr id="0" name=""/>
        <dsp:cNvSpPr/>
      </dsp:nvSpPr>
      <dsp:spPr>
        <a:xfrm>
          <a:off x="765929"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1928</a:t>
          </a:r>
        </a:p>
      </dsp:txBody>
      <dsp:txXfrm>
        <a:off x="956130" y="241133"/>
        <a:ext cx="570603" cy="380402"/>
      </dsp:txXfrm>
    </dsp:sp>
    <dsp:sp modelId="{B837EFD3-6485-EC43-80CE-7BFA4ADF3420}">
      <dsp:nvSpPr>
        <dsp:cNvPr id="0" name=""/>
        <dsp:cNvSpPr/>
      </dsp:nvSpPr>
      <dsp:spPr>
        <a:xfrm>
          <a:off x="1526733"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1932</a:t>
          </a:r>
        </a:p>
      </dsp:txBody>
      <dsp:txXfrm>
        <a:off x="1716934" y="241133"/>
        <a:ext cx="570603" cy="380402"/>
      </dsp:txXfrm>
    </dsp:sp>
    <dsp:sp modelId="{F1A9DD19-E2FC-8943-8717-1E7D9018581D}">
      <dsp:nvSpPr>
        <dsp:cNvPr id="0" name=""/>
        <dsp:cNvSpPr/>
      </dsp:nvSpPr>
      <dsp:spPr>
        <a:xfrm>
          <a:off x="2287538"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1939</a:t>
          </a:r>
        </a:p>
      </dsp:txBody>
      <dsp:txXfrm>
        <a:off x="2477739" y="241133"/>
        <a:ext cx="570603" cy="380402"/>
      </dsp:txXfrm>
    </dsp:sp>
    <dsp:sp modelId="{46BA3490-6617-5E48-8257-DABCE19426D4}">
      <dsp:nvSpPr>
        <dsp:cNvPr id="0" name=""/>
        <dsp:cNvSpPr/>
      </dsp:nvSpPr>
      <dsp:spPr>
        <a:xfrm>
          <a:off x="3048342"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1957</a:t>
          </a:r>
        </a:p>
      </dsp:txBody>
      <dsp:txXfrm>
        <a:off x="3238543" y="241133"/>
        <a:ext cx="570603" cy="380402"/>
      </dsp:txXfrm>
    </dsp:sp>
    <dsp:sp modelId="{A0AB93E0-460B-3047-BF37-B8406CB9D217}">
      <dsp:nvSpPr>
        <dsp:cNvPr id="0" name=""/>
        <dsp:cNvSpPr/>
      </dsp:nvSpPr>
      <dsp:spPr>
        <a:xfrm>
          <a:off x="3809147"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1958</a:t>
          </a:r>
        </a:p>
      </dsp:txBody>
      <dsp:txXfrm>
        <a:off x="3999348" y="241133"/>
        <a:ext cx="570603" cy="380402"/>
      </dsp:txXfrm>
    </dsp:sp>
    <dsp:sp modelId="{4031C79B-A95D-584B-AC60-D59702B98B34}">
      <dsp:nvSpPr>
        <dsp:cNvPr id="0" name=""/>
        <dsp:cNvSpPr/>
      </dsp:nvSpPr>
      <dsp:spPr>
        <a:xfrm>
          <a:off x="4569951"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1959</a:t>
          </a:r>
        </a:p>
      </dsp:txBody>
      <dsp:txXfrm>
        <a:off x="4760152" y="241133"/>
        <a:ext cx="570603" cy="380402"/>
      </dsp:txXfrm>
    </dsp:sp>
    <dsp:sp modelId="{D378DF70-F897-F340-967E-A9A50A264D1D}">
      <dsp:nvSpPr>
        <dsp:cNvPr id="0" name=""/>
        <dsp:cNvSpPr/>
      </dsp:nvSpPr>
      <dsp:spPr>
        <a:xfrm>
          <a:off x="5330755"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1961</a:t>
          </a:r>
        </a:p>
      </dsp:txBody>
      <dsp:txXfrm>
        <a:off x="5520956" y="241133"/>
        <a:ext cx="570603" cy="380402"/>
      </dsp:txXfrm>
    </dsp:sp>
    <dsp:sp modelId="{1764EED0-D36C-9047-BE17-46F344AB6FC9}">
      <dsp:nvSpPr>
        <dsp:cNvPr id="0" name=""/>
        <dsp:cNvSpPr/>
      </dsp:nvSpPr>
      <dsp:spPr>
        <a:xfrm>
          <a:off x="6091560"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1962</a:t>
          </a:r>
        </a:p>
      </dsp:txBody>
      <dsp:txXfrm>
        <a:off x="6281761" y="241133"/>
        <a:ext cx="570603" cy="380402"/>
      </dsp:txXfrm>
    </dsp:sp>
    <dsp:sp modelId="{6F4E2EF2-C98F-1847-B01C-D8E4DF0E7C13}">
      <dsp:nvSpPr>
        <dsp:cNvPr id="0" name=""/>
        <dsp:cNvSpPr/>
      </dsp:nvSpPr>
      <dsp:spPr>
        <a:xfrm>
          <a:off x="6852364"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1968</a:t>
          </a:r>
        </a:p>
      </dsp:txBody>
      <dsp:txXfrm>
        <a:off x="7042565" y="241133"/>
        <a:ext cx="570603" cy="380402"/>
      </dsp:txXfrm>
    </dsp:sp>
    <dsp:sp modelId="{0533035D-284D-874D-BFF4-F2CB76C6CC7B}">
      <dsp:nvSpPr>
        <dsp:cNvPr id="0" name=""/>
        <dsp:cNvSpPr/>
      </dsp:nvSpPr>
      <dsp:spPr>
        <a:xfrm>
          <a:off x="7613168"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1971</a:t>
          </a:r>
        </a:p>
      </dsp:txBody>
      <dsp:txXfrm>
        <a:off x="7803369" y="241133"/>
        <a:ext cx="570603" cy="380402"/>
      </dsp:txXfrm>
    </dsp:sp>
    <dsp:sp modelId="{0146BCD6-6555-744B-9E6C-14C6848813B2}">
      <dsp:nvSpPr>
        <dsp:cNvPr id="0" name=""/>
        <dsp:cNvSpPr/>
      </dsp:nvSpPr>
      <dsp:spPr>
        <a:xfrm>
          <a:off x="8373973" y="241133"/>
          <a:ext cx="951005" cy="38040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1976</a:t>
          </a:r>
        </a:p>
      </dsp:txBody>
      <dsp:txXfrm>
        <a:off x="8564174" y="241133"/>
        <a:ext cx="570603" cy="380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F3F5C-7F0F-AC49-B7E0-764DDFC74F9C}">
      <dsp:nvSpPr>
        <dsp:cNvPr id="0" name=""/>
        <dsp:cNvSpPr/>
      </dsp:nvSpPr>
      <dsp:spPr>
        <a:xfrm>
          <a:off x="4144" y="177640"/>
          <a:ext cx="875282" cy="350113"/>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1983</a:t>
          </a:r>
        </a:p>
      </dsp:txBody>
      <dsp:txXfrm>
        <a:off x="4144" y="177640"/>
        <a:ext cx="787754" cy="350113"/>
      </dsp:txXfrm>
    </dsp:sp>
    <dsp:sp modelId="{7AF5F12D-6623-A043-9926-ED39D441938F}">
      <dsp:nvSpPr>
        <dsp:cNvPr id="0" name=""/>
        <dsp:cNvSpPr/>
      </dsp:nvSpPr>
      <dsp:spPr>
        <a:xfrm>
          <a:off x="704370"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1984</a:t>
          </a:r>
        </a:p>
      </dsp:txBody>
      <dsp:txXfrm>
        <a:off x="879427" y="177640"/>
        <a:ext cx="525169" cy="350113"/>
      </dsp:txXfrm>
    </dsp:sp>
    <dsp:sp modelId="{319A2E00-2CF1-364F-8392-E1BF1DCAAFEA}">
      <dsp:nvSpPr>
        <dsp:cNvPr id="0" name=""/>
        <dsp:cNvSpPr/>
      </dsp:nvSpPr>
      <dsp:spPr>
        <a:xfrm>
          <a:off x="1404596"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1987</a:t>
          </a:r>
        </a:p>
      </dsp:txBody>
      <dsp:txXfrm>
        <a:off x="1579653" y="177640"/>
        <a:ext cx="525169" cy="350113"/>
      </dsp:txXfrm>
    </dsp:sp>
    <dsp:sp modelId="{B837EFD3-6485-EC43-80CE-7BFA4ADF3420}">
      <dsp:nvSpPr>
        <dsp:cNvPr id="0" name=""/>
        <dsp:cNvSpPr/>
      </dsp:nvSpPr>
      <dsp:spPr>
        <a:xfrm>
          <a:off x="2104822"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1989</a:t>
          </a:r>
        </a:p>
      </dsp:txBody>
      <dsp:txXfrm>
        <a:off x="2279879" y="177640"/>
        <a:ext cx="525169" cy="350113"/>
      </dsp:txXfrm>
    </dsp:sp>
    <dsp:sp modelId="{ECF73E3B-1B9F-2144-A044-70782EDFAA92}">
      <dsp:nvSpPr>
        <dsp:cNvPr id="0" name=""/>
        <dsp:cNvSpPr/>
      </dsp:nvSpPr>
      <dsp:spPr>
        <a:xfrm>
          <a:off x="2805049"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1994</a:t>
          </a:r>
        </a:p>
      </dsp:txBody>
      <dsp:txXfrm>
        <a:off x="2980106" y="177640"/>
        <a:ext cx="525169" cy="350113"/>
      </dsp:txXfrm>
    </dsp:sp>
    <dsp:sp modelId="{F1A9DD19-E2FC-8943-8717-1E7D9018581D}">
      <dsp:nvSpPr>
        <dsp:cNvPr id="0" name=""/>
        <dsp:cNvSpPr/>
      </dsp:nvSpPr>
      <dsp:spPr>
        <a:xfrm>
          <a:off x="3505275"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1995</a:t>
          </a:r>
        </a:p>
      </dsp:txBody>
      <dsp:txXfrm>
        <a:off x="3680332" y="177640"/>
        <a:ext cx="525169" cy="350113"/>
      </dsp:txXfrm>
    </dsp:sp>
    <dsp:sp modelId="{46BA3490-6617-5E48-8257-DABCE19426D4}">
      <dsp:nvSpPr>
        <dsp:cNvPr id="0" name=""/>
        <dsp:cNvSpPr/>
      </dsp:nvSpPr>
      <dsp:spPr>
        <a:xfrm>
          <a:off x="4205501"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2003</a:t>
          </a:r>
        </a:p>
      </dsp:txBody>
      <dsp:txXfrm>
        <a:off x="4380558" y="177640"/>
        <a:ext cx="525169" cy="350113"/>
      </dsp:txXfrm>
    </dsp:sp>
    <dsp:sp modelId="{0EDB73D6-A95E-4D45-80DF-5C0CC00BE464}">
      <dsp:nvSpPr>
        <dsp:cNvPr id="0" name=""/>
        <dsp:cNvSpPr/>
      </dsp:nvSpPr>
      <dsp:spPr>
        <a:xfrm>
          <a:off x="4905727"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2006</a:t>
          </a:r>
        </a:p>
      </dsp:txBody>
      <dsp:txXfrm>
        <a:off x="5080784" y="177640"/>
        <a:ext cx="525169" cy="350113"/>
      </dsp:txXfrm>
    </dsp:sp>
    <dsp:sp modelId="{A0AB93E0-460B-3047-BF37-B8406CB9D217}">
      <dsp:nvSpPr>
        <dsp:cNvPr id="0" name=""/>
        <dsp:cNvSpPr/>
      </dsp:nvSpPr>
      <dsp:spPr>
        <a:xfrm>
          <a:off x="5605953"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2008</a:t>
          </a:r>
        </a:p>
      </dsp:txBody>
      <dsp:txXfrm>
        <a:off x="5781010" y="177640"/>
        <a:ext cx="525169" cy="350113"/>
      </dsp:txXfrm>
    </dsp:sp>
    <dsp:sp modelId="{D378DF70-F897-F340-967E-A9A50A264D1D}">
      <dsp:nvSpPr>
        <dsp:cNvPr id="0" name=""/>
        <dsp:cNvSpPr/>
      </dsp:nvSpPr>
      <dsp:spPr>
        <a:xfrm>
          <a:off x="6306179"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2012</a:t>
          </a:r>
        </a:p>
      </dsp:txBody>
      <dsp:txXfrm>
        <a:off x="6481236" y="177640"/>
        <a:ext cx="525169" cy="350113"/>
      </dsp:txXfrm>
    </dsp:sp>
    <dsp:sp modelId="{1764EED0-D36C-9047-BE17-46F344AB6FC9}">
      <dsp:nvSpPr>
        <dsp:cNvPr id="0" name=""/>
        <dsp:cNvSpPr/>
      </dsp:nvSpPr>
      <dsp:spPr>
        <a:xfrm>
          <a:off x="7006405"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2013</a:t>
          </a:r>
        </a:p>
      </dsp:txBody>
      <dsp:txXfrm>
        <a:off x="7181462" y="177640"/>
        <a:ext cx="525169" cy="350113"/>
      </dsp:txXfrm>
    </dsp:sp>
    <dsp:sp modelId="{6F4E2EF2-C98F-1847-B01C-D8E4DF0E7C13}">
      <dsp:nvSpPr>
        <dsp:cNvPr id="0" name=""/>
        <dsp:cNvSpPr/>
      </dsp:nvSpPr>
      <dsp:spPr>
        <a:xfrm>
          <a:off x="7706631"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2019</a:t>
          </a:r>
        </a:p>
      </dsp:txBody>
      <dsp:txXfrm>
        <a:off x="7881688" y="177640"/>
        <a:ext cx="525169" cy="350113"/>
      </dsp:txXfrm>
    </dsp:sp>
    <dsp:sp modelId="{0533035D-284D-874D-BFF4-F2CB76C6CC7B}">
      <dsp:nvSpPr>
        <dsp:cNvPr id="0" name=""/>
        <dsp:cNvSpPr/>
      </dsp:nvSpPr>
      <dsp:spPr>
        <a:xfrm>
          <a:off x="8406857"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2023</a:t>
          </a:r>
        </a:p>
      </dsp:txBody>
      <dsp:txXfrm>
        <a:off x="8581914" y="177640"/>
        <a:ext cx="525169" cy="350113"/>
      </dsp:txXfrm>
    </dsp:sp>
    <dsp:sp modelId="{660241AC-CCAC-9C4F-B530-7766AAE9895A}">
      <dsp:nvSpPr>
        <dsp:cNvPr id="0" name=""/>
        <dsp:cNvSpPr/>
      </dsp:nvSpPr>
      <dsp:spPr>
        <a:xfrm>
          <a:off x="9107083" y="177640"/>
          <a:ext cx="875282" cy="350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F0000"/>
              </a:solidFill>
            </a:rPr>
            <a:t>20XX</a:t>
          </a:r>
        </a:p>
      </dsp:txBody>
      <dsp:txXfrm>
        <a:off x="9282140" y="177640"/>
        <a:ext cx="525169" cy="35011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196EE-CD24-E24C-8BAB-56DCE43175D7}" type="datetimeFigureOut">
              <a:rPr lang="en-US" smtClean="0"/>
              <a:t>10/5/2023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482A1-C57B-4646-B465-83AF9B114B9C}" type="slidenum">
              <a:rPr lang="en-US" smtClean="0"/>
              <a:t>‹#›</a:t>
            </a:fld>
            <a:endParaRPr lang="en-US"/>
          </a:p>
        </p:txBody>
      </p:sp>
    </p:spTree>
    <p:extLst>
      <p:ext uri="{BB962C8B-B14F-4D97-AF65-F5344CB8AC3E}">
        <p14:creationId xmlns:p14="http://schemas.microsoft.com/office/powerpoint/2010/main" val="1950955939"/>
      </p:ext>
    </p:extLst>
  </p:cSld>
  <p:clrMap bg1="lt1" tx1="dk1" bg2="lt2" tx2="dk2" accent1="accent1" accent2="accent2" accent3="accent3" accent4="accent4" accent5="accent5" accent6="accent6" hlink="hlink" folHlink="folHlink"/>
  <p:notesStyle>
    <a:lvl1pPr marL="0" algn="l" defTabSz="1005640" rtl="0" eaLnBrk="1" latinLnBrk="0" hangingPunct="1">
      <a:defRPr sz="1300" kern="1200">
        <a:solidFill>
          <a:schemeClr val="tx1"/>
        </a:solidFill>
        <a:latin typeface="+mn-lt"/>
        <a:ea typeface="+mn-ea"/>
        <a:cs typeface="+mn-cs"/>
      </a:defRPr>
    </a:lvl1pPr>
    <a:lvl2pPr marL="502819" algn="l" defTabSz="1005640" rtl="0" eaLnBrk="1" latinLnBrk="0" hangingPunct="1">
      <a:defRPr sz="1300" kern="1200">
        <a:solidFill>
          <a:schemeClr val="tx1"/>
        </a:solidFill>
        <a:latin typeface="+mn-lt"/>
        <a:ea typeface="+mn-ea"/>
        <a:cs typeface="+mn-cs"/>
      </a:defRPr>
    </a:lvl2pPr>
    <a:lvl3pPr marL="1005640" algn="l" defTabSz="1005640" rtl="0" eaLnBrk="1" latinLnBrk="0" hangingPunct="1">
      <a:defRPr sz="1300" kern="1200">
        <a:solidFill>
          <a:schemeClr val="tx1"/>
        </a:solidFill>
        <a:latin typeface="+mn-lt"/>
        <a:ea typeface="+mn-ea"/>
        <a:cs typeface="+mn-cs"/>
      </a:defRPr>
    </a:lvl3pPr>
    <a:lvl4pPr marL="1508459" algn="l" defTabSz="1005640" rtl="0" eaLnBrk="1" latinLnBrk="0" hangingPunct="1">
      <a:defRPr sz="1300" kern="1200">
        <a:solidFill>
          <a:schemeClr val="tx1"/>
        </a:solidFill>
        <a:latin typeface="+mn-lt"/>
        <a:ea typeface="+mn-ea"/>
        <a:cs typeface="+mn-cs"/>
      </a:defRPr>
    </a:lvl4pPr>
    <a:lvl5pPr marL="2011277" algn="l" defTabSz="1005640" rtl="0" eaLnBrk="1" latinLnBrk="0" hangingPunct="1">
      <a:defRPr sz="1300" kern="1200">
        <a:solidFill>
          <a:schemeClr val="tx1"/>
        </a:solidFill>
        <a:latin typeface="+mn-lt"/>
        <a:ea typeface="+mn-ea"/>
        <a:cs typeface="+mn-cs"/>
      </a:defRPr>
    </a:lvl5pPr>
    <a:lvl6pPr marL="2514096" algn="l" defTabSz="1005640" rtl="0" eaLnBrk="1" latinLnBrk="0" hangingPunct="1">
      <a:defRPr sz="1300" kern="1200">
        <a:solidFill>
          <a:schemeClr val="tx1"/>
        </a:solidFill>
        <a:latin typeface="+mn-lt"/>
        <a:ea typeface="+mn-ea"/>
        <a:cs typeface="+mn-cs"/>
      </a:defRPr>
    </a:lvl6pPr>
    <a:lvl7pPr marL="3016917" algn="l" defTabSz="1005640" rtl="0" eaLnBrk="1" latinLnBrk="0" hangingPunct="1">
      <a:defRPr sz="1300" kern="1200">
        <a:solidFill>
          <a:schemeClr val="tx1"/>
        </a:solidFill>
        <a:latin typeface="+mn-lt"/>
        <a:ea typeface="+mn-ea"/>
        <a:cs typeface="+mn-cs"/>
      </a:defRPr>
    </a:lvl7pPr>
    <a:lvl8pPr marL="3519736" algn="l" defTabSz="1005640" rtl="0" eaLnBrk="1" latinLnBrk="0" hangingPunct="1">
      <a:defRPr sz="1300" kern="1200">
        <a:solidFill>
          <a:schemeClr val="tx1"/>
        </a:solidFill>
        <a:latin typeface="+mn-lt"/>
        <a:ea typeface="+mn-ea"/>
        <a:cs typeface="+mn-cs"/>
      </a:defRPr>
    </a:lvl8pPr>
    <a:lvl9pPr marL="4022555" algn="l" defTabSz="1005640"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Louis Rinolfi</a:t>
            </a:r>
            <a:endParaRPr lang="en-US" dirty="0"/>
          </a:p>
        </p:txBody>
      </p:sp>
      <p:sp>
        <p:nvSpPr>
          <p:cNvPr id="5" name="Slide Number Placeholder 4"/>
          <p:cNvSpPr>
            <a:spLocks noGrp="1"/>
          </p:cNvSpPr>
          <p:nvPr>
            <p:ph type="sldNum" sz="quarter" idx="11"/>
          </p:nvPr>
        </p:nvSpPr>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6" name="Date Placeholder 5"/>
          <p:cNvSpPr>
            <a:spLocks noGrp="1"/>
          </p:cNvSpPr>
          <p:nvPr>
            <p:ph type="dt" sz="half" idx="12"/>
          </p:nvPr>
        </p:nvSpPr>
        <p:spPr>
          <a:xfrm>
            <a:off x="17623" y="7218751"/>
            <a:ext cx="2881445" cy="402145"/>
          </a:xfrm>
        </p:spPr>
        <p:txBody>
          <a:bodyPr/>
          <a:lstStyle>
            <a:lvl1pPr>
              <a:defRPr b="0" i="0">
                <a:latin typeface="Avenir Book" charset="0"/>
                <a:ea typeface="Avenir Book" charset="0"/>
                <a:cs typeface="Avenir Book" charset="0"/>
              </a:defRPr>
            </a:lvl1pPr>
          </a:lstStyle>
          <a:p>
            <a:r>
              <a:rPr lang="en-US"/>
              <a:t>Roscoff SFP 2023</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1287780" y="4359080"/>
            <a:ext cx="7495540" cy="528383"/>
          </a:xfrm>
          <a:prstGeom prst="rect">
            <a:avLst/>
          </a:prstGeom>
        </p:spPr>
        <p:txBody>
          <a:bodyPr lIns="100564" tIns="50282" rIns="100564" bIns="50282"/>
          <a:lstStyle>
            <a:lvl1pPr>
              <a:defRPr sz="1650"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2899068" y="6099404"/>
            <a:ext cx="4282786" cy="431882"/>
          </a:xfrm>
          <a:prstGeom prst="rect">
            <a:avLst/>
          </a:prstGeom>
        </p:spPr>
        <p:txBody>
          <a:bodyPr lIns="100564" tIns="50282" rIns="100564" bIns="50282"/>
          <a:lstStyle>
            <a:lvl1pPr>
              <a:defRPr sz="1500"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168792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Louis Rinolfi</a:t>
            </a:r>
            <a:endParaRPr lang="en-US" dirty="0"/>
          </a:p>
        </p:txBody>
      </p:sp>
      <p:sp>
        <p:nvSpPr>
          <p:cNvPr id="5" name="Slide Number Placeholder 4"/>
          <p:cNvSpPr>
            <a:spLocks noGrp="1"/>
          </p:cNvSpPr>
          <p:nvPr>
            <p:ph type="sldNum" sz="quarter" idx="11"/>
          </p:nvPr>
        </p:nvSpPr>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6" name="Date Placeholder 5"/>
          <p:cNvSpPr>
            <a:spLocks noGrp="1"/>
          </p:cNvSpPr>
          <p:nvPr>
            <p:ph type="dt" sz="half" idx="12"/>
          </p:nvPr>
        </p:nvSpPr>
        <p:spPr>
          <a:xfrm>
            <a:off x="17625" y="7218751"/>
            <a:ext cx="2802921" cy="402145"/>
          </a:xfrm>
        </p:spPr>
        <p:txBody>
          <a:bodyPr/>
          <a:lstStyle>
            <a:lvl1pPr>
              <a:defRPr b="0" i="0">
                <a:latin typeface="Avenir Book" charset="0"/>
                <a:ea typeface="Avenir Book" charset="0"/>
                <a:cs typeface="Avenir Book" charset="0"/>
              </a:defRPr>
            </a:lvl1pPr>
          </a:lstStyle>
          <a:p>
            <a:r>
              <a:rPr lang="en-US"/>
              <a:t>Roscoff SFP 2023</a:t>
            </a:r>
            <a:endParaRPr lang="en-US" dirty="0"/>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8792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7815176" y="7201828"/>
            <a:ext cx="2265997" cy="402145"/>
          </a:xfrm>
          <a:prstGeom prst="rect">
            <a:avLst/>
          </a:prstGeom>
        </p:spPr>
        <p:txBody>
          <a:bodyPr vert="horz" lIns="100564" tIns="50282" rIns="100564" bIns="50282" rtlCol="0" anchor="ctr"/>
          <a:lstStyle>
            <a:lvl1pPr algn="r">
              <a:defRPr sz="975"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17624" y="7218750"/>
            <a:ext cx="2894563" cy="385222"/>
          </a:xfrm>
          <a:prstGeom prst="rect">
            <a:avLst/>
          </a:prstGeom>
        </p:spPr>
        <p:txBody>
          <a:bodyPr vert="horz" lIns="100564" tIns="50282" rIns="100564" bIns="50282" rtlCol="0" anchor="ctr"/>
          <a:lstStyle>
            <a:lvl1pPr algn="l">
              <a:defRPr sz="975" b="0" i="0">
                <a:solidFill>
                  <a:schemeClr val="bg1"/>
                </a:solidFill>
                <a:latin typeface="Avenir Book" charset="0"/>
                <a:ea typeface="Avenir Book" charset="0"/>
                <a:cs typeface="Avenir Book" charset="0"/>
              </a:defRPr>
            </a:lvl1pPr>
          </a:lstStyle>
          <a:p>
            <a:r>
              <a:rPr lang="en-US"/>
              <a:t>Roscoff SFP 2023</a:t>
            </a:r>
            <a:endParaRPr lang="en-US" dirty="0"/>
          </a:p>
        </p:txBody>
      </p:sp>
      <p:sp>
        <p:nvSpPr>
          <p:cNvPr id="14" name="Footer Placeholder 4"/>
          <p:cNvSpPr>
            <a:spLocks noGrp="1"/>
          </p:cNvSpPr>
          <p:nvPr>
            <p:ph type="ftr" sz="quarter" idx="3"/>
          </p:nvPr>
        </p:nvSpPr>
        <p:spPr>
          <a:xfrm>
            <a:off x="3243099" y="7215255"/>
            <a:ext cx="3584902" cy="402145"/>
          </a:xfrm>
          <a:prstGeom prst="rect">
            <a:avLst/>
          </a:prstGeom>
        </p:spPr>
        <p:txBody>
          <a:bodyPr vert="horz" lIns="100564" tIns="50282" rIns="100564" bIns="50282" rtlCol="0" anchor="ctr" anchorCtr="0"/>
          <a:lstStyle>
            <a:lvl1pPr algn="ctr">
              <a:defRPr sz="975" b="0" i="0">
                <a:solidFill>
                  <a:schemeClr val="bg1"/>
                </a:solidFill>
                <a:latin typeface="Avenir Book" charset="0"/>
                <a:ea typeface="Avenir Book" charset="0"/>
                <a:cs typeface="Avenir Book" charset="0"/>
              </a:defRPr>
            </a:lvl1pPr>
          </a:lstStyle>
          <a:p>
            <a:r>
              <a:rPr lang="en-US"/>
              <a:t>Louis Rinolfi</a:t>
            </a:r>
            <a:endParaRPr lang="en-US" dirty="0"/>
          </a:p>
        </p:txBody>
      </p:sp>
      <p:sp>
        <p:nvSpPr>
          <p:cNvPr id="4" name="Content Placeholder 3"/>
          <p:cNvSpPr>
            <a:spLocks noGrp="1"/>
          </p:cNvSpPr>
          <p:nvPr>
            <p:ph sz="quarter" idx="10"/>
          </p:nvPr>
        </p:nvSpPr>
        <p:spPr>
          <a:xfrm>
            <a:off x="692388" y="1870299"/>
            <a:ext cx="8686324" cy="4661530"/>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823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6411A6-6C7B-5808-7A61-D5E3FAF00B67}"/>
              </a:ext>
            </a:extLst>
          </p:cNvPr>
          <p:cNvSpPr>
            <a:spLocks noGrp="1"/>
          </p:cNvSpPr>
          <p:nvPr>
            <p:ph type="ctrTitle"/>
          </p:nvPr>
        </p:nvSpPr>
        <p:spPr>
          <a:xfrm>
            <a:off x="1258888" y="1236158"/>
            <a:ext cx="7553325" cy="2629676"/>
          </a:xfrm>
        </p:spPr>
        <p:txBody>
          <a:bodyPr anchor="b"/>
          <a:lstStyle>
            <a:lvl1pPr algn="ctr">
              <a:defRPr sz="4956"/>
            </a:lvl1pPr>
          </a:lstStyle>
          <a:p>
            <a:r>
              <a:rPr lang="fr-FR"/>
              <a:t>Modifiez le style du titre</a:t>
            </a:r>
          </a:p>
        </p:txBody>
      </p:sp>
      <p:sp>
        <p:nvSpPr>
          <p:cNvPr id="3" name="Sous-titre 2">
            <a:extLst>
              <a:ext uri="{FF2B5EF4-FFF2-40B4-BE49-F238E27FC236}">
                <a16:creationId xmlns:a16="http://schemas.microsoft.com/office/drawing/2014/main" id="{1E0868FE-F6FC-DF85-BDD8-8DFECBA49B28}"/>
              </a:ext>
            </a:extLst>
          </p:cNvPr>
          <p:cNvSpPr>
            <a:spLocks noGrp="1"/>
          </p:cNvSpPr>
          <p:nvPr>
            <p:ph type="subTitle" idx="1"/>
          </p:nvPr>
        </p:nvSpPr>
        <p:spPr>
          <a:xfrm>
            <a:off x="1258888" y="3967245"/>
            <a:ext cx="7553325" cy="1823638"/>
          </a:xfrm>
        </p:spPr>
        <p:txBody>
          <a:bodyPr/>
          <a:lstStyle>
            <a:lvl1pPr marL="0" indent="0" algn="ctr">
              <a:buNone/>
              <a:defRPr sz="1982"/>
            </a:lvl1pPr>
            <a:lvl2pPr marL="377647" indent="0" algn="ctr">
              <a:buNone/>
              <a:defRPr sz="1652"/>
            </a:lvl2pPr>
            <a:lvl3pPr marL="755294" indent="0" algn="ctr">
              <a:buNone/>
              <a:defRPr sz="1487"/>
            </a:lvl3pPr>
            <a:lvl4pPr marL="1132942" indent="0" algn="ctr">
              <a:buNone/>
              <a:defRPr sz="1322"/>
            </a:lvl4pPr>
            <a:lvl5pPr marL="1510589" indent="0" algn="ctr">
              <a:buNone/>
              <a:defRPr sz="1322"/>
            </a:lvl5pPr>
            <a:lvl6pPr marL="1888236" indent="0" algn="ctr">
              <a:buNone/>
              <a:defRPr sz="1322"/>
            </a:lvl6pPr>
            <a:lvl7pPr marL="2265883" indent="0" algn="ctr">
              <a:buNone/>
              <a:defRPr sz="1322"/>
            </a:lvl7pPr>
            <a:lvl8pPr marL="2643530" indent="0" algn="ctr">
              <a:buNone/>
              <a:defRPr sz="1322"/>
            </a:lvl8pPr>
            <a:lvl9pPr marL="3021178" indent="0" algn="ctr">
              <a:buNone/>
              <a:defRPr sz="1322"/>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0CB2A40-9E02-B482-73F2-E1C8E51EFA89}"/>
              </a:ext>
            </a:extLst>
          </p:cNvPr>
          <p:cNvSpPr>
            <a:spLocks noGrp="1"/>
          </p:cNvSpPr>
          <p:nvPr>
            <p:ph type="dt" sz="half" idx="10"/>
          </p:nvPr>
        </p:nvSpPr>
        <p:spPr/>
        <p:txBody>
          <a:bodyPr/>
          <a:lstStyle/>
          <a:p>
            <a:r>
              <a:rPr lang="en-US"/>
              <a:t>Roscoff SFP 2023</a:t>
            </a:r>
            <a:endParaRPr lang="fr-FR"/>
          </a:p>
        </p:txBody>
      </p:sp>
      <p:sp>
        <p:nvSpPr>
          <p:cNvPr id="5" name="Espace réservé du pied de page 4">
            <a:extLst>
              <a:ext uri="{FF2B5EF4-FFF2-40B4-BE49-F238E27FC236}">
                <a16:creationId xmlns:a16="http://schemas.microsoft.com/office/drawing/2014/main" id="{15DBC373-F9A1-B26C-D846-675CE41B3457}"/>
              </a:ext>
            </a:extLst>
          </p:cNvPr>
          <p:cNvSpPr>
            <a:spLocks noGrp="1"/>
          </p:cNvSpPr>
          <p:nvPr>
            <p:ph type="ftr" sz="quarter" idx="11"/>
          </p:nvPr>
        </p:nvSpPr>
        <p:spPr/>
        <p:txBody>
          <a:bodyPr/>
          <a:lstStyle/>
          <a:p>
            <a:r>
              <a:rPr lang="fr-FR"/>
              <a:t>Louis Rinolfi</a:t>
            </a:r>
          </a:p>
        </p:txBody>
      </p:sp>
      <p:sp>
        <p:nvSpPr>
          <p:cNvPr id="6" name="Espace réservé du numéro de diapositive 5">
            <a:extLst>
              <a:ext uri="{FF2B5EF4-FFF2-40B4-BE49-F238E27FC236}">
                <a16:creationId xmlns:a16="http://schemas.microsoft.com/office/drawing/2014/main" id="{635DCD58-4B6D-FE13-573C-FF16FFD8B54B}"/>
              </a:ext>
            </a:extLst>
          </p:cNvPr>
          <p:cNvSpPr>
            <a:spLocks noGrp="1"/>
          </p:cNvSpPr>
          <p:nvPr>
            <p:ph type="sldNum" sz="quarter" idx="12"/>
          </p:nvPr>
        </p:nvSpPr>
        <p:spPr/>
        <p:txBody>
          <a:bodyPr/>
          <a:lstStyle/>
          <a:p>
            <a:fld id="{4FE51424-B426-234A-9E59-5BDE45E85F91}" type="slidenum">
              <a:rPr lang="fr-FR" smtClean="0"/>
              <a:t>‹#›</a:t>
            </a:fld>
            <a:endParaRPr lang="fr-FR"/>
          </a:p>
        </p:txBody>
      </p:sp>
    </p:spTree>
    <p:extLst>
      <p:ext uri="{BB962C8B-B14F-4D97-AF65-F5344CB8AC3E}">
        <p14:creationId xmlns:p14="http://schemas.microsoft.com/office/powerpoint/2010/main" val="2038390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1" y="7250657"/>
            <a:ext cx="10071100" cy="30774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lIns="75420" tIns="37710" rIns="75420" bIns="37710" rtlCol="0" anchor="ctr"/>
          <a:lstStyle/>
          <a:p>
            <a:pPr algn="ctr"/>
            <a:endParaRPr lang="en-US" sz="975" b="0" i="0" dirty="0">
              <a:solidFill>
                <a:schemeClr val="bg1"/>
              </a:solidFill>
              <a:latin typeface="Avenir Book" charset="0"/>
              <a:ea typeface="Avenir Book" charset="0"/>
              <a:cs typeface="Avenir Book" charset="0"/>
            </a:endParaRPr>
          </a:p>
        </p:txBody>
      </p:sp>
      <p:sp>
        <p:nvSpPr>
          <p:cNvPr id="2" name="Title Placeholder 1"/>
          <p:cNvSpPr>
            <a:spLocks noGrp="1"/>
          </p:cNvSpPr>
          <p:nvPr>
            <p:ph type="title"/>
          </p:nvPr>
        </p:nvSpPr>
        <p:spPr>
          <a:xfrm>
            <a:off x="692388" y="3161033"/>
            <a:ext cx="8686324" cy="826520"/>
          </a:xfrm>
          <a:prstGeom prst="rect">
            <a:avLst/>
          </a:prstGeom>
        </p:spPr>
        <p:txBody>
          <a:bodyPr vert="horz" lIns="100564" tIns="50282" rIns="100564" bIns="50282" rtlCol="0" anchor="ctr">
            <a:noAutofit/>
          </a:bodyPr>
          <a:lstStyle/>
          <a:p>
            <a:r>
              <a:rPr lang="en-US" dirty="0"/>
              <a:t>Title</a:t>
            </a:r>
          </a:p>
        </p:txBody>
      </p:sp>
      <p:sp>
        <p:nvSpPr>
          <p:cNvPr id="5" name="Footer Placeholder 4"/>
          <p:cNvSpPr>
            <a:spLocks noGrp="1"/>
          </p:cNvSpPr>
          <p:nvPr>
            <p:ph type="ftr" sz="quarter" idx="3"/>
          </p:nvPr>
        </p:nvSpPr>
        <p:spPr>
          <a:xfrm>
            <a:off x="3243099" y="7215255"/>
            <a:ext cx="3584902" cy="402145"/>
          </a:xfrm>
          <a:prstGeom prst="rect">
            <a:avLst/>
          </a:prstGeom>
        </p:spPr>
        <p:txBody>
          <a:bodyPr vert="horz" lIns="100564" tIns="50282" rIns="100564" bIns="50282" rtlCol="0" anchor="ctr" anchorCtr="0"/>
          <a:lstStyle>
            <a:lvl1pPr algn="ctr">
              <a:defRPr sz="975" b="0" i="0">
                <a:solidFill>
                  <a:schemeClr val="bg1"/>
                </a:solidFill>
                <a:latin typeface="Avenir Book" charset="0"/>
                <a:ea typeface="Avenir Book" charset="0"/>
                <a:cs typeface="Avenir Book" charset="0"/>
              </a:defRPr>
            </a:lvl1pPr>
          </a:lstStyle>
          <a:p>
            <a:r>
              <a:rPr lang="en-US"/>
              <a:t>Louis Rinolfi</a:t>
            </a:r>
            <a:endParaRPr lang="en-US" dirty="0"/>
          </a:p>
        </p:txBody>
      </p:sp>
      <p:sp>
        <p:nvSpPr>
          <p:cNvPr id="6" name="Slide Number Placeholder 5"/>
          <p:cNvSpPr>
            <a:spLocks noGrp="1"/>
          </p:cNvSpPr>
          <p:nvPr>
            <p:ph type="sldNum" sz="quarter" idx="4"/>
          </p:nvPr>
        </p:nvSpPr>
        <p:spPr>
          <a:xfrm>
            <a:off x="7815176" y="7201828"/>
            <a:ext cx="2265997" cy="402145"/>
          </a:xfrm>
          <a:prstGeom prst="rect">
            <a:avLst/>
          </a:prstGeom>
        </p:spPr>
        <p:txBody>
          <a:bodyPr vert="horz" lIns="100564" tIns="50282" rIns="100564" bIns="50282" rtlCol="0" anchor="ctr"/>
          <a:lstStyle>
            <a:lvl1pPr algn="r">
              <a:defRPr sz="975"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20" name="Date Placeholder 19"/>
          <p:cNvSpPr>
            <a:spLocks noGrp="1"/>
          </p:cNvSpPr>
          <p:nvPr>
            <p:ph type="dt" sz="half" idx="2"/>
          </p:nvPr>
        </p:nvSpPr>
        <p:spPr>
          <a:xfrm>
            <a:off x="17624" y="7218750"/>
            <a:ext cx="2660366" cy="385222"/>
          </a:xfrm>
          <a:prstGeom prst="rect">
            <a:avLst/>
          </a:prstGeom>
        </p:spPr>
        <p:txBody>
          <a:bodyPr vert="horz" lIns="100564" tIns="50282" rIns="100564" bIns="50282" rtlCol="0" anchor="ctr"/>
          <a:lstStyle>
            <a:lvl1pPr algn="l">
              <a:defRPr sz="975" b="0" i="0">
                <a:solidFill>
                  <a:schemeClr val="bg1"/>
                </a:solidFill>
                <a:latin typeface="Avenir Book" charset="0"/>
                <a:ea typeface="Avenir Book" charset="0"/>
                <a:cs typeface="Avenir Book" charset="0"/>
              </a:defRPr>
            </a:lvl1pPr>
          </a:lstStyle>
          <a:p>
            <a:r>
              <a:rPr lang="en-US"/>
              <a:t>Roscoff SFP 2023</a:t>
            </a:r>
            <a:endParaRPr lang="en-US" dirty="0"/>
          </a:p>
        </p:txBody>
      </p:sp>
    </p:spTree>
    <p:extLst>
      <p:ext uri="{BB962C8B-B14F-4D97-AF65-F5344CB8AC3E}">
        <p14:creationId xmlns:p14="http://schemas.microsoft.com/office/powerpoint/2010/main" val="1717226057"/>
      </p:ext>
    </p:extLst>
  </p:cSld>
  <p:clrMap bg1="lt1" tx1="dk1" bg2="lt2" tx2="dk2" accent1="accent1" accent2="accent2" accent3="accent3" accent4="accent4" accent5="accent5" accent6="accent6" hlink="hlink" folHlink="folHlink"/>
  <p:sldLayoutIdLst>
    <p:sldLayoutId id="2147483683" r:id="rId1"/>
    <p:sldLayoutId id="2147483699" r:id="rId2"/>
  </p:sldLayoutIdLst>
  <p:hf hdr="0"/>
  <p:txStyles>
    <p:titleStyle>
      <a:lvl1pPr algn="ctr" defTabSz="565671" rtl="0" eaLnBrk="1" latinLnBrk="0" hangingPunct="1">
        <a:lnSpc>
          <a:spcPct val="90000"/>
        </a:lnSpc>
        <a:spcBef>
          <a:spcPct val="0"/>
        </a:spcBef>
        <a:buNone/>
        <a:defRPr sz="3750" b="0" i="0" kern="1200">
          <a:solidFill>
            <a:schemeClr val="tx1"/>
          </a:solidFill>
          <a:latin typeface="Avenir Book" charset="0"/>
          <a:ea typeface="Avenir Book" charset="0"/>
          <a:cs typeface="Avenir Book" charset="0"/>
        </a:defRPr>
      </a:lvl1pPr>
    </p:titleStyle>
    <p:bodyStyle>
      <a:lvl1pPr marL="0" indent="0" algn="ctr" defTabSz="565671" rtl="0" eaLnBrk="1" latinLnBrk="0" hangingPunct="1">
        <a:lnSpc>
          <a:spcPct val="90000"/>
        </a:lnSpc>
        <a:spcBef>
          <a:spcPts val="619"/>
        </a:spcBef>
        <a:buFont typeface="Arial"/>
        <a:buNone/>
        <a:defRPr sz="1575" i="0" kern="1200" baseline="0">
          <a:solidFill>
            <a:schemeClr val="tx1"/>
          </a:solidFill>
          <a:latin typeface="+mn-lt"/>
          <a:ea typeface="+mn-ea"/>
          <a:cs typeface="+mn-cs"/>
        </a:defRPr>
      </a:lvl1pPr>
      <a:lvl2pPr marL="282836" indent="0" algn="ctr" defTabSz="565671" rtl="0" eaLnBrk="1" latinLnBrk="0" hangingPunct="1">
        <a:lnSpc>
          <a:spcPct val="90000"/>
        </a:lnSpc>
        <a:spcBef>
          <a:spcPts val="310"/>
        </a:spcBef>
        <a:buFont typeface="Arial"/>
        <a:buNone/>
        <a:defRPr sz="1500" kern="1200">
          <a:solidFill>
            <a:schemeClr val="tx1"/>
          </a:solidFill>
          <a:latin typeface="+mn-lt"/>
          <a:ea typeface="+mn-ea"/>
          <a:cs typeface="+mn-cs"/>
        </a:defRPr>
      </a:lvl2pPr>
      <a:lvl3pPr marL="565671" indent="0" algn="ctr" defTabSz="565671" rtl="0" eaLnBrk="1" latinLnBrk="0" hangingPunct="1">
        <a:lnSpc>
          <a:spcPct val="90000"/>
        </a:lnSpc>
        <a:spcBef>
          <a:spcPts val="310"/>
        </a:spcBef>
        <a:buFont typeface="Arial"/>
        <a:buNone/>
        <a:defRPr sz="1275" kern="1200">
          <a:solidFill>
            <a:schemeClr val="tx1"/>
          </a:solidFill>
          <a:latin typeface="+mn-lt"/>
          <a:ea typeface="+mn-ea"/>
          <a:cs typeface="+mn-cs"/>
        </a:defRPr>
      </a:lvl3pPr>
      <a:lvl4pPr marL="848507" indent="0" algn="ctr" defTabSz="565671" rtl="0" eaLnBrk="1" latinLnBrk="0" hangingPunct="1">
        <a:lnSpc>
          <a:spcPct val="90000"/>
        </a:lnSpc>
        <a:spcBef>
          <a:spcPts val="310"/>
        </a:spcBef>
        <a:buFont typeface="Arial"/>
        <a:buNone/>
        <a:defRPr sz="1125" kern="1200">
          <a:solidFill>
            <a:schemeClr val="tx1"/>
          </a:solidFill>
          <a:latin typeface="+mn-lt"/>
          <a:ea typeface="+mn-ea"/>
          <a:cs typeface="+mn-cs"/>
        </a:defRPr>
      </a:lvl4pPr>
      <a:lvl5pPr marL="1131344" indent="0" algn="ctr" defTabSz="565671" rtl="0" eaLnBrk="1" latinLnBrk="0" hangingPunct="1">
        <a:lnSpc>
          <a:spcPct val="90000"/>
        </a:lnSpc>
        <a:spcBef>
          <a:spcPts val="310"/>
        </a:spcBef>
        <a:buFont typeface="Arial"/>
        <a:buNone/>
        <a:defRPr sz="1125" kern="1200">
          <a:solidFill>
            <a:schemeClr val="tx1"/>
          </a:solidFill>
          <a:latin typeface="+mn-lt"/>
          <a:ea typeface="+mn-ea"/>
          <a:cs typeface="+mn-cs"/>
        </a:defRPr>
      </a:lvl5pPr>
      <a:lvl6pPr marL="1555597"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6pPr>
      <a:lvl7pPr marL="1838433"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7pPr>
      <a:lvl8pPr marL="2121270"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8pPr>
      <a:lvl9pPr marL="2404106"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9pPr>
    </p:bodyStyle>
    <p:otherStyle>
      <a:defPPr>
        <a:defRPr lang="en-US"/>
      </a:defPPr>
      <a:lvl1pPr marL="0" algn="l" defTabSz="565671" rtl="0" eaLnBrk="1" latinLnBrk="0" hangingPunct="1">
        <a:defRPr sz="1125" kern="1200">
          <a:solidFill>
            <a:schemeClr val="tx1"/>
          </a:solidFill>
          <a:latin typeface="+mn-lt"/>
          <a:ea typeface="+mn-ea"/>
          <a:cs typeface="+mn-cs"/>
        </a:defRPr>
      </a:lvl1pPr>
      <a:lvl2pPr marL="282836" algn="l" defTabSz="565671" rtl="0" eaLnBrk="1" latinLnBrk="0" hangingPunct="1">
        <a:defRPr sz="1125" kern="1200">
          <a:solidFill>
            <a:schemeClr val="tx1"/>
          </a:solidFill>
          <a:latin typeface="+mn-lt"/>
          <a:ea typeface="+mn-ea"/>
          <a:cs typeface="+mn-cs"/>
        </a:defRPr>
      </a:lvl2pPr>
      <a:lvl3pPr marL="565671" algn="l" defTabSz="565671" rtl="0" eaLnBrk="1" latinLnBrk="0" hangingPunct="1">
        <a:defRPr sz="1125" kern="1200">
          <a:solidFill>
            <a:schemeClr val="tx1"/>
          </a:solidFill>
          <a:latin typeface="+mn-lt"/>
          <a:ea typeface="+mn-ea"/>
          <a:cs typeface="+mn-cs"/>
        </a:defRPr>
      </a:lvl3pPr>
      <a:lvl4pPr marL="848507" algn="l" defTabSz="565671" rtl="0" eaLnBrk="1" latinLnBrk="0" hangingPunct="1">
        <a:defRPr sz="1125" kern="1200">
          <a:solidFill>
            <a:schemeClr val="tx1"/>
          </a:solidFill>
          <a:latin typeface="+mn-lt"/>
          <a:ea typeface="+mn-ea"/>
          <a:cs typeface="+mn-cs"/>
        </a:defRPr>
      </a:lvl4pPr>
      <a:lvl5pPr marL="1131344" algn="l" defTabSz="565671" rtl="0" eaLnBrk="1" latinLnBrk="0" hangingPunct="1">
        <a:defRPr sz="1125" kern="1200">
          <a:solidFill>
            <a:schemeClr val="tx1"/>
          </a:solidFill>
          <a:latin typeface="+mn-lt"/>
          <a:ea typeface="+mn-ea"/>
          <a:cs typeface="+mn-cs"/>
        </a:defRPr>
      </a:lvl5pPr>
      <a:lvl6pPr marL="1414181" algn="l" defTabSz="565671" rtl="0" eaLnBrk="1" latinLnBrk="0" hangingPunct="1">
        <a:defRPr sz="1125" kern="1200">
          <a:solidFill>
            <a:schemeClr val="tx1"/>
          </a:solidFill>
          <a:latin typeface="+mn-lt"/>
          <a:ea typeface="+mn-ea"/>
          <a:cs typeface="+mn-cs"/>
        </a:defRPr>
      </a:lvl6pPr>
      <a:lvl7pPr marL="1697015" algn="l" defTabSz="565671" rtl="0" eaLnBrk="1" latinLnBrk="0" hangingPunct="1">
        <a:defRPr sz="1125" kern="1200">
          <a:solidFill>
            <a:schemeClr val="tx1"/>
          </a:solidFill>
          <a:latin typeface="+mn-lt"/>
          <a:ea typeface="+mn-ea"/>
          <a:cs typeface="+mn-cs"/>
        </a:defRPr>
      </a:lvl7pPr>
      <a:lvl8pPr marL="1979852" algn="l" defTabSz="565671" rtl="0" eaLnBrk="1" latinLnBrk="0" hangingPunct="1">
        <a:defRPr sz="1125" kern="1200">
          <a:solidFill>
            <a:schemeClr val="tx1"/>
          </a:solidFill>
          <a:latin typeface="+mn-lt"/>
          <a:ea typeface="+mn-ea"/>
          <a:cs typeface="+mn-cs"/>
        </a:defRPr>
      </a:lvl8pPr>
      <a:lvl9pPr marL="2262688" algn="l" defTabSz="565671" rtl="0" eaLnBrk="1" latinLnBrk="0" hangingPunct="1">
        <a:defRPr sz="11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1" y="7250657"/>
            <a:ext cx="10071100" cy="30774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lIns="75420" tIns="37710" rIns="75420" bIns="37710" rtlCol="0" anchor="ctr"/>
          <a:lstStyle/>
          <a:p>
            <a:pPr algn="ctr"/>
            <a:endParaRPr lang="en-US" sz="1275" b="0" i="0" dirty="0">
              <a:solidFill>
                <a:schemeClr val="bg1"/>
              </a:solidFill>
              <a:latin typeface="Avenir Book" charset="0"/>
              <a:ea typeface="Avenir Book" charset="0"/>
              <a:cs typeface="Avenir Book" charset="0"/>
            </a:endParaRPr>
          </a:p>
        </p:txBody>
      </p:sp>
      <p:sp>
        <p:nvSpPr>
          <p:cNvPr id="2" name="Title Placeholder 1"/>
          <p:cNvSpPr>
            <a:spLocks noGrp="1"/>
          </p:cNvSpPr>
          <p:nvPr>
            <p:ph type="title"/>
          </p:nvPr>
        </p:nvSpPr>
        <p:spPr>
          <a:xfrm>
            <a:off x="692388" y="151948"/>
            <a:ext cx="8686324" cy="826520"/>
          </a:xfrm>
          <a:prstGeom prst="rect">
            <a:avLst/>
          </a:prstGeom>
        </p:spPr>
        <p:txBody>
          <a:bodyPr vert="horz" lIns="100564" tIns="50282" rIns="100564" bIns="50282" rtlCol="0" anchor="ctr">
            <a:noAutofit/>
          </a:bodyPr>
          <a:lstStyle/>
          <a:p>
            <a:r>
              <a:rPr lang="en-US" dirty="0"/>
              <a:t>Title</a:t>
            </a:r>
          </a:p>
        </p:txBody>
      </p:sp>
      <p:sp>
        <p:nvSpPr>
          <p:cNvPr id="5" name="Footer Placeholder 4"/>
          <p:cNvSpPr>
            <a:spLocks noGrp="1"/>
          </p:cNvSpPr>
          <p:nvPr>
            <p:ph type="ftr" sz="quarter" idx="3"/>
          </p:nvPr>
        </p:nvSpPr>
        <p:spPr>
          <a:xfrm>
            <a:off x="3243099" y="7215255"/>
            <a:ext cx="3584902" cy="402145"/>
          </a:xfrm>
          <a:prstGeom prst="rect">
            <a:avLst/>
          </a:prstGeom>
        </p:spPr>
        <p:txBody>
          <a:bodyPr vert="horz" lIns="100564" tIns="50282" rIns="100564" bIns="50282" rtlCol="0" anchor="ctr" anchorCtr="0"/>
          <a:lstStyle>
            <a:lvl1pPr algn="ctr">
              <a:defRPr sz="975" b="0" i="0">
                <a:solidFill>
                  <a:schemeClr val="bg1"/>
                </a:solidFill>
                <a:latin typeface="Avenir Book" charset="0"/>
                <a:ea typeface="Avenir Book" charset="0"/>
                <a:cs typeface="Avenir Book" charset="0"/>
              </a:defRPr>
            </a:lvl1pPr>
          </a:lstStyle>
          <a:p>
            <a:r>
              <a:rPr lang="en-US"/>
              <a:t>Louis Rinolfi</a:t>
            </a:r>
            <a:endParaRPr lang="en-US" dirty="0"/>
          </a:p>
        </p:txBody>
      </p:sp>
      <p:sp>
        <p:nvSpPr>
          <p:cNvPr id="6" name="Slide Number Placeholder 5"/>
          <p:cNvSpPr>
            <a:spLocks noGrp="1"/>
          </p:cNvSpPr>
          <p:nvPr>
            <p:ph type="sldNum" sz="quarter" idx="4"/>
          </p:nvPr>
        </p:nvSpPr>
        <p:spPr>
          <a:xfrm>
            <a:off x="7815176" y="7201828"/>
            <a:ext cx="2265997" cy="402145"/>
          </a:xfrm>
          <a:prstGeom prst="rect">
            <a:avLst/>
          </a:prstGeom>
        </p:spPr>
        <p:txBody>
          <a:bodyPr vert="horz" lIns="100564" tIns="50282" rIns="100564" bIns="50282" rtlCol="0" anchor="ctr"/>
          <a:lstStyle>
            <a:lvl1pPr algn="r">
              <a:defRPr sz="975"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20" name="Date Placeholder 19"/>
          <p:cNvSpPr>
            <a:spLocks noGrp="1"/>
          </p:cNvSpPr>
          <p:nvPr>
            <p:ph type="dt" sz="half" idx="2"/>
          </p:nvPr>
        </p:nvSpPr>
        <p:spPr>
          <a:xfrm>
            <a:off x="17625" y="7218750"/>
            <a:ext cx="2874198" cy="385222"/>
          </a:xfrm>
          <a:prstGeom prst="rect">
            <a:avLst/>
          </a:prstGeom>
        </p:spPr>
        <p:txBody>
          <a:bodyPr vert="horz" lIns="100564" tIns="50282" rIns="100564" bIns="50282" rtlCol="0" anchor="ctr"/>
          <a:lstStyle>
            <a:lvl1pPr algn="l">
              <a:defRPr sz="975" b="0" i="0">
                <a:solidFill>
                  <a:schemeClr val="bg1"/>
                </a:solidFill>
                <a:latin typeface="Avenir Book" charset="0"/>
                <a:ea typeface="Avenir Book" charset="0"/>
                <a:cs typeface="Avenir Book" charset="0"/>
              </a:defRPr>
            </a:lvl1pPr>
          </a:lstStyle>
          <a:p>
            <a:r>
              <a:rPr lang="en-US"/>
              <a:t>Roscoff SFP 2023</a:t>
            </a:r>
            <a:endParaRPr lang="en-US" dirty="0"/>
          </a:p>
        </p:txBody>
      </p:sp>
    </p:spTree>
    <p:extLst>
      <p:ext uri="{BB962C8B-B14F-4D97-AF65-F5344CB8AC3E}">
        <p14:creationId xmlns:p14="http://schemas.microsoft.com/office/powerpoint/2010/main" val="2001100545"/>
      </p:ext>
    </p:extLst>
  </p:cSld>
  <p:clrMap bg1="lt1" tx1="dk1" bg2="lt2" tx2="dk2" accent1="accent1" accent2="accent2" accent3="accent3" accent4="accent4" accent5="accent5" accent6="accent6" hlink="hlink" folHlink="folHlink"/>
  <p:sldLayoutIdLst>
    <p:sldLayoutId id="2147483682" r:id="rId1"/>
    <p:sldLayoutId id="2147483702" r:id="rId2"/>
  </p:sldLayoutIdLst>
  <p:hf hdr="0"/>
  <p:txStyles>
    <p:titleStyle>
      <a:lvl1pPr algn="ctr" defTabSz="565671" rtl="0" eaLnBrk="1" latinLnBrk="0" hangingPunct="1">
        <a:lnSpc>
          <a:spcPct val="90000"/>
        </a:lnSpc>
        <a:spcBef>
          <a:spcPct val="0"/>
        </a:spcBef>
        <a:buNone/>
        <a:defRPr sz="3300" b="0" i="0" kern="1200">
          <a:solidFill>
            <a:schemeClr val="tx1"/>
          </a:solidFill>
          <a:latin typeface="Avenir Book" charset="0"/>
          <a:ea typeface="Avenir Book" charset="0"/>
          <a:cs typeface="Avenir Book" charset="0"/>
        </a:defRPr>
      </a:lvl1pPr>
    </p:titleStyle>
    <p:bodyStyle>
      <a:lvl1pPr marL="282836" indent="-282836" algn="l" defTabSz="565671" rtl="0" eaLnBrk="1" latinLnBrk="0" hangingPunct="1">
        <a:lnSpc>
          <a:spcPct val="90000"/>
        </a:lnSpc>
        <a:spcBef>
          <a:spcPts val="619"/>
        </a:spcBef>
        <a:buFont typeface="Arial" charset="0"/>
        <a:buChar char="•"/>
        <a:defRPr sz="1650" i="0" kern="1200" baseline="0">
          <a:solidFill>
            <a:schemeClr val="tx1"/>
          </a:solidFill>
          <a:latin typeface="+mn-lt"/>
          <a:ea typeface="+mn-ea"/>
          <a:cs typeface="+mn-cs"/>
        </a:defRPr>
      </a:lvl1pPr>
      <a:lvl2pPr marL="518532" indent="-235696" algn="l" defTabSz="565671" rtl="0" eaLnBrk="1" latinLnBrk="0" hangingPunct="1">
        <a:lnSpc>
          <a:spcPct val="90000"/>
        </a:lnSpc>
        <a:spcBef>
          <a:spcPts val="310"/>
        </a:spcBef>
        <a:buFont typeface="Arial" charset="0"/>
        <a:buChar char="•"/>
        <a:defRPr sz="1500" kern="1200">
          <a:solidFill>
            <a:schemeClr val="tx1"/>
          </a:solidFill>
          <a:latin typeface="+mn-lt"/>
          <a:ea typeface="+mn-ea"/>
          <a:cs typeface="+mn-cs"/>
        </a:defRPr>
      </a:lvl2pPr>
      <a:lvl3pPr marL="801369" indent="-235696" algn="l" defTabSz="565671" rtl="0" eaLnBrk="1" latinLnBrk="0" hangingPunct="1">
        <a:lnSpc>
          <a:spcPct val="90000"/>
        </a:lnSpc>
        <a:spcBef>
          <a:spcPts val="310"/>
        </a:spcBef>
        <a:buFont typeface="Arial" charset="0"/>
        <a:buChar char="•"/>
        <a:defRPr sz="1350" kern="1200">
          <a:solidFill>
            <a:schemeClr val="tx1"/>
          </a:solidFill>
          <a:latin typeface="+mn-lt"/>
          <a:ea typeface="+mn-ea"/>
          <a:cs typeface="+mn-cs"/>
        </a:defRPr>
      </a:lvl3pPr>
      <a:lvl4pPr marL="1084205" indent="-235696" algn="l" defTabSz="565671" rtl="0" eaLnBrk="1" latinLnBrk="0" hangingPunct="1">
        <a:lnSpc>
          <a:spcPct val="90000"/>
        </a:lnSpc>
        <a:spcBef>
          <a:spcPts val="310"/>
        </a:spcBef>
        <a:buFont typeface="Arial" charset="0"/>
        <a:buChar char="•"/>
        <a:defRPr sz="1125" kern="1200">
          <a:solidFill>
            <a:schemeClr val="tx1"/>
          </a:solidFill>
          <a:latin typeface="+mn-lt"/>
          <a:ea typeface="+mn-ea"/>
          <a:cs typeface="+mn-cs"/>
        </a:defRPr>
      </a:lvl4pPr>
      <a:lvl5pPr marL="1367040" indent="-235696" algn="l" defTabSz="565671" rtl="0" eaLnBrk="1" latinLnBrk="0" hangingPunct="1">
        <a:lnSpc>
          <a:spcPct val="90000"/>
        </a:lnSpc>
        <a:spcBef>
          <a:spcPts val="310"/>
        </a:spcBef>
        <a:buFont typeface="Arial" charset="0"/>
        <a:buChar char="•"/>
        <a:defRPr sz="975" kern="1200">
          <a:solidFill>
            <a:schemeClr val="tx1"/>
          </a:solidFill>
          <a:latin typeface="+mn-lt"/>
          <a:ea typeface="+mn-ea"/>
          <a:cs typeface="+mn-cs"/>
        </a:defRPr>
      </a:lvl5pPr>
      <a:lvl6pPr marL="1555597"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6pPr>
      <a:lvl7pPr marL="1838433"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7pPr>
      <a:lvl8pPr marL="2121270"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8pPr>
      <a:lvl9pPr marL="2404106" indent="-141419" algn="l" defTabSz="565671" rtl="0" eaLnBrk="1" latinLnBrk="0" hangingPunct="1">
        <a:lnSpc>
          <a:spcPct val="90000"/>
        </a:lnSpc>
        <a:spcBef>
          <a:spcPts val="310"/>
        </a:spcBef>
        <a:buFont typeface="Arial"/>
        <a:buChar char="•"/>
        <a:defRPr sz="1125" kern="1200">
          <a:solidFill>
            <a:schemeClr val="tx1"/>
          </a:solidFill>
          <a:latin typeface="+mn-lt"/>
          <a:ea typeface="+mn-ea"/>
          <a:cs typeface="+mn-cs"/>
        </a:defRPr>
      </a:lvl9pPr>
    </p:bodyStyle>
    <p:otherStyle>
      <a:defPPr>
        <a:defRPr lang="en-US"/>
      </a:defPPr>
      <a:lvl1pPr marL="0" algn="l" defTabSz="565671" rtl="0" eaLnBrk="1" latinLnBrk="0" hangingPunct="1">
        <a:defRPr sz="1125" kern="1200">
          <a:solidFill>
            <a:schemeClr val="tx1"/>
          </a:solidFill>
          <a:latin typeface="+mn-lt"/>
          <a:ea typeface="+mn-ea"/>
          <a:cs typeface="+mn-cs"/>
        </a:defRPr>
      </a:lvl1pPr>
      <a:lvl2pPr marL="282836" algn="l" defTabSz="565671" rtl="0" eaLnBrk="1" latinLnBrk="0" hangingPunct="1">
        <a:defRPr sz="1125" kern="1200">
          <a:solidFill>
            <a:schemeClr val="tx1"/>
          </a:solidFill>
          <a:latin typeface="+mn-lt"/>
          <a:ea typeface="+mn-ea"/>
          <a:cs typeface="+mn-cs"/>
        </a:defRPr>
      </a:lvl2pPr>
      <a:lvl3pPr marL="565671" algn="l" defTabSz="565671" rtl="0" eaLnBrk="1" latinLnBrk="0" hangingPunct="1">
        <a:defRPr sz="1125" kern="1200">
          <a:solidFill>
            <a:schemeClr val="tx1"/>
          </a:solidFill>
          <a:latin typeface="+mn-lt"/>
          <a:ea typeface="+mn-ea"/>
          <a:cs typeface="+mn-cs"/>
        </a:defRPr>
      </a:lvl3pPr>
      <a:lvl4pPr marL="848507" algn="l" defTabSz="565671" rtl="0" eaLnBrk="1" latinLnBrk="0" hangingPunct="1">
        <a:defRPr sz="1125" kern="1200">
          <a:solidFill>
            <a:schemeClr val="tx1"/>
          </a:solidFill>
          <a:latin typeface="+mn-lt"/>
          <a:ea typeface="+mn-ea"/>
          <a:cs typeface="+mn-cs"/>
        </a:defRPr>
      </a:lvl4pPr>
      <a:lvl5pPr marL="1131344" algn="l" defTabSz="565671" rtl="0" eaLnBrk="1" latinLnBrk="0" hangingPunct="1">
        <a:defRPr sz="1125" kern="1200">
          <a:solidFill>
            <a:schemeClr val="tx1"/>
          </a:solidFill>
          <a:latin typeface="+mn-lt"/>
          <a:ea typeface="+mn-ea"/>
          <a:cs typeface="+mn-cs"/>
        </a:defRPr>
      </a:lvl5pPr>
      <a:lvl6pPr marL="1414181" algn="l" defTabSz="565671" rtl="0" eaLnBrk="1" latinLnBrk="0" hangingPunct="1">
        <a:defRPr sz="1125" kern="1200">
          <a:solidFill>
            <a:schemeClr val="tx1"/>
          </a:solidFill>
          <a:latin typeface="+mn-lt"/>
          <a:ea typeface="+mn-ea"/>
          <a:cs typeface="+mn-cs"/>
        </a:defRPr>
      </a:lvl6pPr>
      <a:lvl7pPr marL="1697015" algn="l" defTabSz="565671" rtl="0" eaLnBrk="1" latinLnBrk="0" hangingPunct="1">
        <a:defRPr sz="1125" kern="1200">
          <a:solidFill>
            <a:schemeClr val="tx1"/>
          </a:solidFill>
          <a:latin typeface="+mn-lt"/>
          <a:ea typeface="+mn-ea"/>
          <a:cs typeface="+mn-cs"/>
        </a:defRPr>
      </a:lvl7pPr>
      <a:lvl8pPr marL="1979852" algn="l" defTabSz="565671" rtl="0" eaLnBrk="1" latinLnBrk="0" hangingPunct="1">
        <a:defRPr sz="1125" kern="1200">
          <a:solidFill>
            <a:schemeClr val="tx1"/>
          </a:solidFill>
          <a:latin typeface="+mn-lt"/>
          <a:ea typeface="+mn-ea"/>
          <a:cs typeface="+mn-cs"/>
        </a:defRPr>
      </a:lvl8pPr>
      <a:lvl9pPr marL="2262688" algn="l" defTabSz="565671"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anil-spiral2.eu/wp-content/uploads/2020/08/PDF_Global_compressed.pdf"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erial-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98"/>
            <a:ext cx="10081173" cy="582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33868" y="404810"/>
            <a:ext cx="98033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4000" b="1" dirty="0">
                <a:solidFill>
                  <a:srgbClr val="FFFF00"/>
                </a:solidFill>
              </a:rPr>
              <a:t>Histoire des accélérateurs de particules</a:t>
            </a:r>
          </a:p>
          <a:p>
            <a:pPr algn="ctr"/>
            <a:r>
              <a:rPr lang="fr-FR" sz="4000" b="1" dirty="0">
                <a:solidFill>
                  <a:srgbClr val="FFFF00"/>
                </a:solidFill>
              </a:rPr>
              <a:t>La contribution française</a:t>
            </a:r>
          </a:p>
        </p:txBody>
      </p:sp>
      <p:sp>
        <p:nvSpPr>
          <p:cNvPr id="10" name="TextBox 9"/>
          <p:cNvSpPr txBox="1"/>
          <p:nvPr/>
        </p:nvSpPr>
        <p:spPr>
          <a:xfrm>
            <a:off x="17625" y="6325523"/>
            <a:ext cx="2300988" cy="461665"/>
          </a:xfrm>
          <a:prstGeom prst="rect">
            <a:avLst/>
          </a:prstGeom>
          <a:noFill/>
        </p:spPr>
        <p:txBody>
          <a:bodyPr wrap="square" rtlCol="0">
            <a:spAutoFit/>
          </a:bodyPr>
          <a:lstStyle/>
          <a:p>
            <a:pPr algn="ctr"/>
            <a:r>
              <a:rPr lang="fr-CH" sz="2400" dirty="0"/>
              <a:t>5 octobre 2023</a:t>
            </a:r>
            <a:endParaRPr lang="en-GB" sz="2400" dirty="0"/>
          </a:p>
        </p:txBody>
      </p:sp>
      <p:sp>
        <p:nvSpPr>
          <p:cNvPr id="2" name="Date Placeholder 1"/>
          <p:cNvSpPr>
            <a:spLocks noGrp="1"/>
          </p:cNvSpPr>
          <p:nvPr>
            <p:ph type="dt" sz="half" idx="12"/>
          </p:nvPr>
        </p:nvSpPr>
        <p:spPr/>
        <p:txBody>
          <a:bodyPr/>
          <a:lstStyle/>
          <a:p>
            <a:r>
              <a:rPr lang="en-US"/>
              <a:t>Roscoff SFP 2023</a:t>
            </a:r>
            <a:endParaRPr lang="en-US" dirty="0"/>
          </a:p>
        </p:txBody>
      </p:sp>
      <p:sp>
        <p:nvSpPr>
          <p:cNvPr id="4" name="Slide Number Placeholder 3"/>
          <p:cNvSpPr>
            <a:spLocks noGrp="1"/>
          </p:cNvSpPr>
          <p:nvPr>
            <p:ph type="sldNum" sz="quarter" idx="11"/>
          </p:nvPr>
        </p:nvSpPr>
        <p:spPr/>
        <p:txBody>
          <a:bodyPr/>
          <a:lstStyle/>
          <a:p>
            <a:fld id="{DEF62AA5-A9F9-344C-9738-C68EB5A8EDFF}" type="slidenum">
              <a:rPr lang="en-US" smtClean="0"/>
              <a:pPr/>
              <a:t>1</a:t>
            </a:fld>
            <a:endParaRPr lang="en-US"/>
          </a:p>
        </p:txBody>
      </p:sp>
      <p:sp>
        <p:nvSpPr>
          <p:cNvPr id="3" name="Footer Placeholder 2">
            <a:extLst>
              <a:ext uri="{FF2B5EF4-FFF2-40B4-BE49-F238E27FC236}">
                <a16:creationId xmlns:a16="http://schemas.microsoft.com/office/drawing/2014/main" id="{563F04C5-7A4B-F4F5-CB4E-6E1600358824}"/>
              </a:ext>
            </a:extLst>
          </p:cNvPr>
          <p:cNvSpPr>
            <a:spLocks noGrp="1"/>
          </p:cNvSpPr>
          <p:nvPr>
            <p:ph type="ftr" sz="quarter" idx="10"/>
          </p:nvPr>
        </p:nvSpPr>
        <p:spPr/>
        <p:txBody>
          <a:bodyPr/>
          <a:lstStyle/>
          <a:p>
            <a:r>
              <a:rPr lang="en-US"/>
              <a:t>Louis Rinolfi</a:t>
            </a:r>
            <a:endParaRPr lang="en-US" dirty="0"/>
          </a:p>
        </p:txBody>
      </p:sp>
      <p:sp>
        <p:nvSpPr>
          <p:cNvPr id="5" name="TextBox 5">
            <a:extLst>
              <a:ext uri="{FF2B5EF4-FFF2-40B4-BE49-F238E27FC236}">
                <a16:creationId xmlns:a16="http://schemas.microsoft.com/office/drawing/2014/main" id="{70B8366F-BFF8-8BE2-8E95-35785CAB7F4C}"/>
              </a:ext>
            </a:extLst>
          </p:cNvPr>
          <p:cNvSpPr txBox="1">
            <a:spLocks noChangeArrowheads="1"/>
          </p:cNvSpPr>
          <p:nvPr/>
        </p:nvSpPr>
        <p:spPr bwMode="auto">
          <a:xfrm>
            <a:off x="393405" y="3003301"/>
            <a:ext cx="93991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a:defRPr>
            </a:lvl1pPr>
            <a:lvl2pPr marL="742950" indent="-285750">
              <a:defRPr sz="2800">
                <a:solidFill>
                  <a:schemeClr val="tx1"/>
                </a:solidFill>
                <a:latin typeface="Times"/>
              </a:defRPr>
            </a:lvl2pPr>
            <a:lvl3pPr marL="1143000" indent="-228600">
              <a:defRPr sz="2800">
                <a:solidFill>
                  <a:schemeClr val="tx1"/>
                </a:solidFill>
                <a:latin typeface="Times"/>
              </a:defRPr>
            </a:lvl3pPr>
            <a:lvl4pPr marL="1600200" indent="-228600">
              <a:defRPr sz="2800">
                <a:solidFill>
                  <a:schemeClr val="tx1"/>
                </a:solidFill>
                <a:latin typeface="Times"/>
              </a:defRPr>
            </a:lvl4pPr>
            <a:lvl5pPr marL="2057400" indent="-228600">
              <a:defRPr sz="2800">
                <a:solidFill>
                  <a:schemeClr val="tx1"/>
                </a:solidFill>
                <a:latin typeface="Times"/>
              </a:defRPr>
            </a:lvl5pPr>
            <a:lvl6pPr marL="2514600" indent="-228600" algn="r" eaLnBrk="0" fontAlgn="base" hangingPunct="0">
              <a:spcBef>
                <a:spcPct val="0"/>
              </a:spcBef>
              <a:spcAft>
                <a:spcPct val="0"/>
              </a:spcAft>
              <a:defRPr sz="2800">
                <a:solidFill>
                  <a:schemeClr val="tx1"/>
                </a:solidFill>
                <a:latin typeface="Times"/>
              </a:defRPr>
            </a:lvl6pPr>
            <a:lvl7pPr marL="2971800" indent="-228600" algn="r" eaLnBrk="0" fontAlgn="base" hangingPunct="0">
              <a:spcBef>
                <a:spcPct val="0"/>
              </a:spcBef>
              <a:spcAft>
                <a:spcPct val="0"/>
              </a:spcAft>
              <a:defRPr sz="2800">
                <a:solidFill>
                  <a:schemeClr val="tx1"/>
                </a:solidFill>
                <a:latin typeface="Times"/>
              </a:defRPr>
            </a:lvl7pPr>
            <a:lvl8pPr marL="3429000" indent="-228600" algn="r" eaLnBrk="0" fontAlgn="base" hangingPunct="0">
              <a:spcBef>
                <a:spcPct val="0"/>
              </a:spcBef>
              <a:spcAft>
                <a:spcPct val="0"/>
              </a:spcAft>
              <a:defRPr sz="2800">
                <a:solidFill>
                  <a:schemeClr val="tx1"/>
                </a:solidFill>
                <a:latin typeface="Times"/>
              </a:defRPr>
            </a:lvl8pPr>
            <a:lvl9pPr marL="3886200" indent="-228600" algn="r" eaLnBrk="0" fontAlgn="base" hangingPunct="0">
              <a:spcBef>
                <a:spcPct val="0"/>
              </a:spcBef>
              <a:spcAft>
                <a:spcPct val="0"/>
              </a:spcAft>
              <a:defRPr sz="2800">
                <a:solidFill>
                  <a:schemeClr val="tx1"/>
                </a:solidFill>
                <a:latin typeface="Times"/>
              </a:defRPr>
            </a:lvl9pPr>
          </a:lstStyle>
          <a:p>
            <a:pPr algn="ctr"/>
            <a:r>
              <a:rPr lang="en-US" b="1" dirty="0">
                <a:solidFill>
                  <a:srgbClr val="FFFF00"/>
                </a:solidFill>
              </a:rPr>
              <a:t>Louis Rinolfi</a:t>
            </a:r>
          </a:p>
          <a:p>
            <a:pPr algn="ctr"/>
            <a:endParaRPr lang="en-US" b="1" dirty="0">
              <a:solidFill>
                <a:srgbClr val="FFFF00"/>
              </a:solidFill>
            </a:endParaRPr>
          </a:p>
          <a:p>
            <a:pPr algn="ctr"/>
            <a:endParaRPr lang="en-US" b="1" dirty="0">
              <a:solidFill>
                <a:srgbClr val="FFFF00"/>
              </a:solidFill>
            </a:endParaRPr>
          </a:p>
          <a:p>
            <a:pPr algn="ctr"/>
            <a:r>
              <a:rPr lang="en-US" sz="2400" b="1" dirty="0">
                <a:solidFill>
                  <a:srgbClr val="FFFF00"/>
                </a:solidFill>
              </a:rPr>
              <a:t>S. Joly, M. </a:t>
            </a:r>
            <a:r>
              <a:rPr lang="en-US" sz="2400" b="1" dirty="0" err="1">
                <a:solidFill>
                  <a:srgbClr val="FFFF00"/>
                </a:solidFill>
              </a:rPr>
              <a:t>Labat</a:t>
            </a:r>
            <a:r>
              <a:rPr lang="en-US" sz="2400" b="1" dirty="0">
                <a:solidFill>
                  <a:srgbClr val="FFFF00"/>
                </a:solidFill>
              </a:rPr>
              <a:t>, V. Le Flanchec, J.M. Ortega, Y. Sacquin</a:t>
            </a:r>
          </a:p>
        </p:txBody>
      </p:sp>
      <p:pic>
        <p:nvPicPr>
          <p:cNvPr id="6" name="Picture 5">
            <a:extLst>
              <a:ext uri="{FF2B5EF4-FFF2-40B4-BE49-F238E27FC236}">
                <a16:creationId xmlns:a16="http://schemas.microsoft.com/office/drawing/2014/main" id="{6C591099-9F16-5B3E-DE1C-C5D81414C937}"/>
              </a:ext>
            </a:extLst>
          </p:cNvPr>
          <p:cNvPicPr>
            <a:picLocks noChangeAspect="1"/>
          </p:cNvPicPr>
          <p:nvPr/>
        </p:nvPicPr>
        <p:blipFill>
          <a:blip r:embed="rId3"/>
          <a:stretch>
            <a:fillRect/>
          </a:stretch>
        </p:blipFill>
        <p:spPr>
          <a:xfrm>
            <a:off x="2541181" y="5452365"/>
            <a:ext cx="6114870" cy="2082631"/>
          </a:xfrm>
          <a:prstGeom prst="rect">
            <a:avLst/>
          </a:prstGeom>
        </p:spPr>
      </p:pic>
    </p:spTree>
    <p:extLst>
      <p:ext uri="{BB962C8B-B14F-4D97-AF65-F5344CB8AC3E}">
        <p14:creationId xmlns:p14="http://schemas.microsoft.com/office/powerpoint/2010/main" val="95176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9ABCAD-2827-0D99-2DDC-E471FB6F6A9F}"/>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B468A9CF-9EE8-2BDC-C647-74DFDCB3B935}"/>
              </a:ext>
            </a:extLst>
          </p:cNvPr>
          <p:cNvSpPr>
            <a:spLocks noGrp="1"/>
          </p:cNvSpPr>
          <p:nvPr>
            <p:ph type="sldNum" sz="quarter" idx="11"/>
          </p:nvPr>
        </p:nvSpPr>
        <p:spPr/>
        <p:txBody>
          <a:bodyPr/>
          <a:lstStyle/>
          <a:p>
            <a:fld id="{DEF62AA5-A9F9-344C-9738-C68EB5A8EDFF}" type="slidenum">
              <a:rPr lang="en-US" smtClean="0"/>
              <a:pPr/>
              <a:t>10</a:t>
            </a:fld>
            <a:endParaRPr lang="en-US"/>
          </a:p>
        </p:txBody>
      </p:sp>
      <p:sp>
        <p:nvSpPr>
          <p:cNvPr id="4" name="Date Placeholder 3">
            <a:extLst>
              <a:ext uri="{FF2B5EF4-FFF2-40B4-BE49-F238E27FC236}">
                <a16:creationId xmlns:a16="http://schemas.microsoft.com/office/drawing/2014/main" id="{21B0BD54-9F75-04D6-A760-D804140C11CB}"/>
              </a:ext>
            </a:extLst>
          </p:cNvPr>
          <p:cNvSpPr>
            <a:spLocks noGrp="1"/>
          </p:cNvSpPr>
          <p:nvPr>
            <p:ph type="dt" sz="half" idx="12"/>
          </p:nvPr>
        </p:nvSpPr>
        <p:spPr/>
        <p:txBody>
          <a:bodyPr/>
          <a:lstStyle/>
          <a:p>
            <a:r>
              <a:rPr lang="en-US"/>
              <a:t>Roscoff SFP 2023</a:t>
            </a:r>
            <a:endParaRPr lang="en-US" dirty="0"/>
          </a:p>
        </p:txBody>
      </p:sp>
      <p:sp>
        <p:nvSpPr>
          <p:cNvPr id="6" name="TextBox 5">
            <a:extLst>
              <a:ext uri="{FF2B5EF4-FFF2-40B4-BE49-F238E27FC236}">
                <a16:creationId xmlns:a16="http://schemas.microsoft.com/office/drawing/2014/main" id="{F8618AB0-535B-ADB7-E940-C348BBC32797}"/>
              </a:ext>
            </a:extLst>
          </p:cNvPr>
          <p:cNvSpPr txBox="1"/>
          <p:nvPr/>
        </p:nvSpPr>
        <p:spPr>
          <a:xfrm>
            <a:off x="723014" y="16560"/>
            <a:ext cx="8218968"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1970: Chambre à bulles Gargamelle   </a:t>
            </a:r>
          </a:p>
        </p:txBody>
      </p:sp>
      <p:pic>
        <p:nvPicPr>
          <p:cNvPr id="7" name="Picture 6">
            <a:extLst>
              <a:ext uri="{FF2B5EF4-FFF2-40B4-BE49-F238E27FC236}">
                <a16:creationId xmlns:a16="http://schemas.microsoft.com/office/drawing/2014/main" id="{FA75F690-19FA-2F53-74A7-E2B84282F8AB}"/>
              </a:ext>
            </a:extLst>
          </p:cNvPr>
          <p:cNvPicPr>
            <a:picLocks noChangeAspect="1"/>
          </p:cNvPicPr>
          <p:nvPr/>
        </p:nvPicPr>
        <p:blipFill>
          <a:blip r:embed="rId2"/>
          <a:stretch>
            <a:fillRect/>
          </a:stretch>
        </p:blipFill>
        <p:spPr>
          <a:xfrm>
            <a:off x="130695" y="648294"/>
            <a:ext cx="7060017" cy="5505418"/>
          </a:xfrm>
          <a:prstGeom prst="rect">
            <a:avLst/>
          </a:prstGeom>
        </p:spPr>
      </p:pic>
      <p:pic>
        <p:nvPicPr>
          <p:cNvPr id="8" name="Picture 7">
            <a:extLst>
              <a:ext uri="{FF2B5EF4-FFF2-40B4-BE49-F238E27FC236}">
                <a16:creationId xmlns:a16="http://schemas.microsoft.com/office/drawing/2014/main" id="{9EB6D5E8-D4DE-5C89-9C34-2B56298D5C51}"/>
              </a:ext>
            </a:extLst>
          </p:cNvPr>
          <p:cNvPicPr>
            <a:picLocks noChangeAspect="1"/>
          </p:cNvPicPr>
          <p:nvPr/>
        </p:nvPicPr>
        <p:blipFill>
          <a:blip r:embed="rId3"/>
          <a:stretch>
            <a:fillRect/>
          </a:stretch>
        </p:blipFill>
        <p:spPr>
          <a:xfrm>
            <a:off x="7370430" y="673371"/>
            <a:ext cx="2569975" cy="2552169"/>
          </a:xfrm>
          <a:prstGeom prst="rect">
            <a:avLst/>
          </a:prstGeom>
        </p:spPr>
      </p:pic>
      <p:sp>
        <p:nvSpPr>
          <p:cNvPr id="9" name="TextBox 8">
            <a:extLst>
              <a:ext uri="{FF2B5EF4-FFF2-40B4-BE49-F238E27FC236}">
                <a16:creationId xmlns:a16="http://schemas.microsoft.com/office/drawing/2014/main" id="{B8F889A8-4E49-D298-8FB6-8236E0E4EDD3}"/>
              </a:ext>
            </a:extLst>
          </p:cNvPr>
          <p:cNvSpPr txBox="1"/>
          <p:nvPr/>
        </p:nvSpPr>
        <p:spPr>
          <a:xfrm>
            <a:off x="130695" y="6375689"/>
            <a:ext cx="6854896" cy="707886"/>
          </a:xfrm>
          <a:prstGeom prst="rect">
            <a:avLst/>
          </a:prstGeom>
          <a:noFill/>
        </p:spPr>
        <p:txBody>
          <a:bodyPr wrap="square" rtlCol="0">
            <a:spAutoFit/>
          </a:bodyPr>
          <a:lstStyle/>
          <a:p>
            <a:pPr algn="ctr"/>
            <a:r>
              <a:rPr lang="fr-CH" dirty="0"/>
              <a:t>Gargamelle (4.8 m de long et 18 t de fréon) dans le faisceau de neutrinos «</a:t>
            </a:r>
            <a:r>
              <a:rPr lang="fr-CH" dirty="0" err="1"/>
              <a:t>muoniques</a:t>
            </a:r>
            <a:r>
              <a:rPr lang="fr-CH" dirty="0"/>
              <a:t>» du PS du CERN </a:t>
            </a:r>
          </a:p>
        </p:txBody>
      </p:sp>
      <p:sp>
        <p:nvSpPr>
          <p:cNvPr id="10" name="TextBox 9">
            <a:extLst>
              <a:ext uri="{FF2B5EF4-FFF2-40B4-BE49-F238E27FC236}">
                <a16:creationId xmlns:a16="http://schemas.microsoft.com/office/drawing/2014/main" id="{A3CB4E11-9DDC-760D-7943-3BE27AEE8414}"/>
              </a:ext>
            </a:extLst>
          </p:cNvPr>
          <p:cNvSpPr txBox="1"/>
          <p:nvPr/>
        </p:nvSpPr>
        <p:spPr>
          <a:xfrm>
            <a:off x="7236775" y="3225540"/>
            <a:ext cx="2805097" cy="1815882"/>
          </a:xfrm>
          <a:prstGeom prst="rect">
            <a:avLst/>
          </a:prstGeom>
          <a:noFill/>
        </p:spPr>
        <p:txBody>
          <a:bodyPr wrap="square" rtlCol="0">
            <a:spAutoFit/>
          </a:bodyPr>
          <a:lstStyle/>
          <a:p>
            <a:pPr algn="ctr"/>
            <a:r>
              <a:rPr lang="fr-CH" dirty="0"/>
              <a:t>André Lagarrigue</a:t>
            </a:r>
          </a:p>
          <a:p>
            <a:pPr algn="ctr"/>
            <a:r>
              <a:rPr lang="fr-CH" dirty="0"/>
              <a:t>1924 - 1975</a:t>
            </a:r>
          </a:p>
          <a:p>
            <a:pPr algn="ctr"/>
            <a:r>
              <a:rPr lang="fr-CH" sz="1800" i="1" dirty="0"/>
              <a:t>Chef de la collaboration qui a permis la découverte des courants neutres en 1973</a:t>
            </a:r>
          </a:p>
        </p:txBody>
      </p:sp>
      <p:sp>
        <p:nvSpPr>
          <p:cNvPr id="11" name="TextBox 10">
            <a:extLst>
              <a:ext uri="{FF2B5EF4-FFF2-40B4-BE49-F238E27FC236}">
                <a16:creationId xmlns:a16="http://schemas.microsoft.com/office/drawing/2014/main" id="{7F40D7D9-0DFB-75D8-E3EA-709A93EBF195}"/>
              </a:ext>
            </a:extLst>
          </p:cNvPr>
          <p:cNvSpPr txBox="1"/>
          <p:nvPr/>
        </p:nvSpPr>
        <p:spPr>
          <a:xfrm>
            <a:off x="7533034" y="6529420"/>
            <a:ext cx="2479888" cy="646331"/>
          </a:xfrm>
          <a:prstGeom prst="rect">
            <a:avLst/>
          </a:prstGeom>
          <a:noFill/>
        </p:spPr>
        <p:txBody>
          <a:bodyPr wrap="square" rtlCol="0">
            <a:spAutoFit/>
          </a:bodyPr>
          <a:lstStyle/>
          <a:p>
            <a:pPr algn="ctr"/>
            <a:r>
              <a:rPr lang="fr-CH" sz="1800" dirty="0">
                <a:solidFill>
                  <a:srgbClr val="3333FF"/>
                </a:solidFill>
              </a:rPr>
              <a:t>Président de la SFP 1973 – 1974</a:t>
            </a:r>
          </a:p>
        </p:txBody>
      </p:sp>
      <p:sp>
        <p:nvSpPr>
          <p:cNvPr id="13" name="TextBox 12">
            <a:extLst>
              <a:ext uri="{FF2B5EF4-FFF2-40B4-BE49-F238E27FC236}">
                <a16:creationId xmlns:a16="http://schemas.microsoft.com/office/drawing/2014/main" id="{E37E40DE-B830-4B26-902A-2AD5BBADE4C9}"/>
              </a:ext>
            </a:extLst>
          </p:cNvPr>
          <p:cNvSpPr txBox="1"/>
          <p:nvPr/>
        </p:nvSpPr>
        <p:spPr>
          <a:xfrm>
            <a:off x="7190712" y="5136739"/>
            <a:ext cx="2890461" cy="1261884"/>
          </a:xfrm>
          <a:prstGeom prst="rect">
            <a:avLst/>
          </a:prstGeom>
          <a:noFill/>
        </p:spPr>
        <p:txBody>
          <a:bodyPr wrap="square">
            <a:spAutoFit/>
          </a:bodyPr>
          <a:lstStyle/>
          <a:p>
            <a:pPr algn="ctr"/>
            <a:r>
              <a:rPr lang="fr-CH" sz="1800" i="1" dirty="0">
                <a:solidFill>
                  <a:srgbClr val="FF0000"/>
                </a:solidFill>
              </a:rPr>
              <a:t>Preuve expérimentale pour le Prix Nobel de Physique 1979 </a:t>
            </a:r>
            <a:r>
              <a:rPr lang="fr-CH" i="1" dirty="0">
                <a:solidFill>
                  <a:srgbClr val="FF0000"/>
                </a:solidFill>
              </a:rPr>
              <a:t>=&gt;</a:t>
            </a:r>
          </a:p>
          <a:p>
            <a:pPr algn="ctr"/>
            <a:r>
              <a:rPr lang="fr-CH" i="1" dirty="0">
                <a:solidFill>
                  <a:srgbClr val="FF0000"/>
                </a:solidFill>
              </a:rPr>
              <a:t> </a:t>
            </a:r>
            <a:r>
              <a:rPr lang="fr-CH" sz="1800" i="1" dirty="0">
                <a:solidFill>
                  <a:srgbClr val="FF0000"/>
                </a:solidFill>
              </a:rPr>
              <a:t>«Interaction électrofaible»</a:t>
            </a:r>
            <a:endParaRPr lang="fr-CH" i="1" dirty="0">
              <a:solidFill>
                <a:srgbClr val="FF0000"/>
              </a:solidFill>
            </a:endParaRPr>
          </a:p>
        </p:txBody>
      </p:sp>
      <p:sp>
        <p:nvSpPr>
          <p:cNvPr id="5" name="TextBox 4">
            <a:extLst>
              <a:ext uri="{FF2B5EF4-FFF2-40B4-BE49-F238E27FC236}">
                <a16:creationId xmlns:a16="http://schemas.microsoft.com/office/drawing/2014/main" id="{C916DDCE-F461-7C29-5E2C-F369E2D70E1B}"/>
              </a:ext>
            </a:extLst>
          </p:cNvPr>
          <p:cNvSpPr txBox="1"/>
          <p:nvPr/>
        </p:nvSpPr>
        <p:spPr>
          <a:xfrm>
            <a:off x="3243099" y="5712659"/>
            <a:ext cx="4167962" cy="338554"/>
          </a:xfrm>
          <a:prstGeom prst="rect">
            <a:avLst/>
          </a:prstGeom>
          <a:noFill/>
        </p:spPr>
        <p:txBody>
          <a:bodyPr wrap="square" rtlCol="0">
            <a:spAutoFit/>
          </a:bodyPr>
          <a:lstStyle/>
          <a:p>
            <a:r>
              <a:rPr lang="fr-CH" sz="1600" i="1" dirty="0">
                <a:solidFill>
                  <a:srgbClr val="FFFF00"/>
                </a:solidFill>
              </a:rPr>
              <a:t>Baptisée ainsi par Louis Leprince-Ringuet</a:t>
            </a:r>
          </a:p>
        </p:txBody>
      </p:sp>
      <p:sp>
        <p:nvSpPr>
          <p:cNvPr id="12" name="TextBox 11">
            <a:extLst>
              <a:ext uri="{FF2B5EF4-FFF2-40B4-BE49-F238E27FC236}">
                <a16:creationId xmlns:a16="http://schemas.microsoft.com/office/drawing/2014/main" id="{CFA58DC2-6854-7ACB-518F-2E17D1630525}"/>
              </a:ext>
            </a:extLst>
          </p:cNvPr>
          <p:cNvSpPr txBox="1"/>
          <p:nvPr/>
        </p:nvSpPr>
        <p:spPr>
          <a:xfrm>
            <a:off x="572987" y="5757887"/>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Tree>
    <p:extLst>
      <p:ext uri="{BB962C8B-B14F-4D97-AF65-F5344CB8AC3E}">
        <p14:creationId xmlns:p14="http://schemas.microsoft.com/office/powerpoint/2010/main" val="4051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E276F1-BFCE-CCF5-A438-9DFC1134042B}"/>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6B1C5C8E-E200-5398-F6A0-13495F4FD0C4}"/>
              </a:ext>
            </a:extLst>
          </p:cNvPr>
          <p:cNvSpPr>
            <a:spLocks noGrp="1"/>
          </p:cNvSpPr>
          <p:nvPr>
            <p:ph type="sldNum" sz="quarter" idx="11"/>
          </p:nvPr>
        </p:nvSpPr>
        <p:spPr/>
        <p:txBody>
          <a:bodyPr/>
          <a:lstStyle/>
          <a:p>
            <a:fld id="{DEF62AA5-A9F9-344C-9738-C68EB5A8EDFF}" type="slidenum">
              <a:rPr lang="en-US" smtClean="0"/>
              <a:pPr/>
              <a:t>11</a:t>
            </a:fld>
            <a:endParaRPr lang="en-US"/>
          </a:p>
        </p:txBody>
      </p:sp>
      <p:sp>
        <p:nvSpPr>
          <p:cNvPr id="4" name="Date Placeholder 3">
            <a:extLst>
              <a:ext uri="{FF2B5EF4-FFF2-40B4-BE49-F238E27FC236}">
                <a16:creationId xmlns:a16="http://schemas.microsoft.com/office/drawing/2014/main" id="{A189738D-B45E-0D66-9507-B477F3E9E9AF}"/>
              </a:ext>
            </a:extLst>
          </p:cNvPr>
          <p:cNvSpPr>
            <a:spLocks noGrp="1"/>
          </p:cNvSpPr>
          <p:nvPr>
            <p:ph type="dt" sz="half" idx="12"/>
          </p:nvPr>
        </p:nvSpPr>
        <p:spPr/>
        <p:txBody>
          <a:bodyPr/>
          <a:lstStyle/>
          <a:p>
            <a:r>
              <a:rPr lang="en-US"/>
              <a:t>Roscoff SFP 2023</a:t>
            </a:r>
            <a:endParaRPr lang="en-US" dirty="0"/>
          </a:p>
        </p:txBody>
      </p:sp>
      <p:sp>
        <p:nvSpPr>
          <p:cNvPr id="6" name="Rectangle 5">
            <a:extLst>
              <a:ext uri="{FF2B5EF4-FFF2-40B4-BE49-F238E27FC236}">
                <a16:creationId xmlns:a16="http://schemas.microsoft.com/office/drawing/2014/main" id="{0589114F-789D-8864-EF7B-6E432235F3E5}"/>
              </a:ext>
            </a:extLst>
          </p:cNvPr>
          <p:cNvSpPr/>
          <p:nvPr/>
        </p:nvSpPr>
        <p:spPr>
          <a:xfrm>
            <a:off x="73731" y="3987425"/>
            <a:ext cx="9807792" cy="127311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7" name="Rectangle 6">
            <a:extLst>
              <a:ext uri="{FF2B5EF4-FFF2-40B4-BE49-F238E27FC236}">
                <a16:creationId xmlns:a16="http://schemas.microsoft.com/office/drawing/2014/main" id="{3A395277-62C7-4C8B-1915-3A647EBC9CAD}"/>
              </a:ext>
            </a:extLst>
          </p:cNvPr>
          <p:cNvSpPr/>
          <p:nvPr/>
        </p:nvSpPr>
        <p:spPr>
          <a:xfrm>
            <a:off x="4969915" y="2635045"/>
            <a:ext cx="4911607" cy="338356"/>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8" name="Rectangle 7">
            <a:extLst>
              <a:ext uri="{FF2B5EF4-FFF2-40B4-BE49-F238E27FC236}">
                <a16:creationId xmlns:a16="http://schemas.microsoft.com/office/drawing/2014/main" id="{59438736-40EC-4CE0-0444-F5C72FCDFB5E}"/>
              </a:ext>
            </a:extLst>
          </p:cNvPr>
          <p:cNvSpPr/>
          <p:nvPr/>
        </p:nvSpPr>
        <p:spPr>
          <a:xfrm>
            <a:off x="69175" y="3274710"/>
            <a:ext cx="9812348" cy="30412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graphicFrame>
        <p:nvGraphicFramePr>
          <p:cNvPr id="9" name="Diagramme 44">
            <a:extLst>
              <a:ext uri="{FF2B5EF4-FFF2-40B4-BE49-F238E27FC236}">
                <a16:creationId xmlns:a16="http://schemas.microsoft.com/office/drawing/2014/main" id="{73899CDD-C0D8-0D99-510F-7584FF5BFB4A}"/>
              </a:ext>
            </a:extLst>
          </p:cNvPr>
          <p:cNvGraphicFramePr/>
          <p:nvPr>
            <p:extLst>
              <p:ext uri="{D42A27DB-BD31-4B8C-83A1-F6EECF244321}">
                <p14:modId xmlns:p14="http://schemas.microsoft.com/office/powerpoint/2010/main" val="4236221993"/>
              </p:ext>
            </p:extLst>
          </p:nvPr>
        </p:nvGraphicFramePr>
        <p:xfrm>
          <a:off x="67558" y="3409302"/>
          <a:ext cx="9986511" cy="705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45">
            <a:extLst>
              <a:ext uri="{FF2B5EF4-FFF2-40B4-BE49-F238E27FC236}">
                <a16:creationId xmlns:a16="http://schemas.microsoft.com/office/drawing/2014/main" id="{12DF2C4C-11BE-FC50-39CC-53CF481E431D}"/>
              </a:ext>
            </a:extLst>
          </p:cNvPr>
          <p:cNvSpPr txBox="1"/>
          <p:nvPr/>
        </p:nvSpPr>
        <p:spPr>
          <a:xfrm>
            <a:off x="310917" y="3317220"/>
            <a:ext cx="748740" cy="276999"/>
          </a:xfrm>
          <a:prstGeom prst="rect">
            <a:avLst/>
          </a:prstGeom>
          <a:noFill/>
          <a:ln>
            <a:noFill/>
          </a:ln>
        </p:spPr>
        <p:txBody>
          <a:bodyPr wrap="square" rtlCol="0">
            <a:spAutoFit/>
          </a:bodyPr>
          <a:lstStyle/>
          <a:p>
            <a:pPr algn="ctr"/>
            <a:r>
              <a:rPr lang="fr-FR" sz="1200" b="1" dirty="0"/>
              <a:t>GANIL</a:t>
            </a:r>
          </a:p>
        </p:txBody>
      </p:sp>
      <p:sp>
        <p:nvSpPr>
          <p:cNvPr id="11" name="ZoneTexte 46">
            <a:extLst>
              <a:ext uri="{FF2B5EF4-FFF2-40B4-BE49-F238E27FC236}">
                <a16:creationId xmlns:a16="http://schemas.microsoft.com/office/drawing/2014/main" id="{7D4A3460-5BF5-B75D-1466-EE979A5DF68A}"/>
              </a:ext>
            </a:extLst>
          </p:cNvPr>
          <p:cNvSpPr txBox="1"/>
          <p:nvPr/>
        </p:nvSpPr>
        <p:spPr>
          <a:xfrm>
            <a:off x="7967197" y="3308557"/>
            <a:ext cx="1446255" cy="276999"/>
          </a:xfrm>
          <a:prstGeom prst="rect">
            <a:avLst/>
          </a:prstGeom>
          <a:noFill/>
          <a:ln>
            <a:noFill/>
          </a:ln>
        </p:spPr>
        <p:txBody>
          <a:bodyPr wrap="square" rtlCol="0">
            <a:spAutoFit/>
          </a:bodyPr>
          <a:lstStyle/>
          <a:p>
            <a:pPr algn="ctr"/>
            <a:r>
              <a:rPr lang="fr-FR" sz="1200" dirty="0"/>
              <a:t>SPIRAL 2</a:t>
            </a:r>
          </a:p>
        </p:txBody>
      </p:sp>
      <p:sp>
        <p:nvSpPr>
          <p:cNvPr id="12" name="Rectangle 11">
            <a:extLst>
              <a:ext uri="{FF2B5EF4-FFF2-40B4-BE49-F238E27FC236}">
                <a16:creationId xmlns:a16="http://schemas.microsoft.com/office/drawing/2014/main" id="{6E86B01B-25CB-4775-41A6-5C23897A69CA}"/>
              </a:ext>
            </a:extLst>
          </p:cNvPr>
          <p:cNvSpPr/>
          <p:nvPr/>
        </p:nvSpPr>
        <p:spPr>
          <a:xfrm>
            <a:off x="3015044" y="2956366"/>
            <a:ext cx="6866478" cy="29326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3" name="ZoneTexte 48">
            <a:extLst>
              <a:ext uri="{FF2B5EF4-FFF2-40B4-BE49-F238E27FC236}">
                <a16:creationId xmlns:a16="http://schemas.microsoft.com/office/drawing/2014/main" id="{FA985F43-CC0C-9102-EEEF-EAC5E955A806}"/>
              </a:ext>
            </a:extLst>
          </p:cNvPr>
          <p:cNvSpPr txBox="1"/>
          <p:nvPr/>
        </p:nvSpPr>
        <p:spPr>
          <a:xfrm>
            <a:off x="3119798" y="2947934"/>
            <a:ext cx="748740" cy="276999"/>
          </a:xfrm>
          <a:prstGeom prst="rect">
            <a:avLst/>
          </a:prstGeom>
          <a:noFill/>
          <a:ln>
            <a:noFill/>
          </a:ln>
        </p:spPr>
        <p:txBody>
          <a:bodyPr wrap="square" rtlCol="0">
            <a:spAutoFit/>
          </a:bodyPr>
          <a:lstStyle/>
          <a:p>
            <a:pPr algn="ctr"/>
            <a:r>
              <a:rPr lang="fr-FR" sz="1200" b="1" dirty="0"/>
              <a:t>ESRF</a:t>
            </a:r>
          </a:p>
        </p:txBody>
      </p:sp>
      <p:sp>
        <p:nvSpPr>
          <p:cNvPr id="14" name="ZoneTexte 49">
            <a:extLst>
              <a:ext uri="{FF2B5EF4-FFF2-40B4-BE49-F238E27FC236}">
                <a16:creationId xmlns:a16="http://schemas.microsoft.com/office/drawing/2014/main" id="{7CB501A4-F11F-ECF7-3DB0-C45A25C7E6BC}"/>
              </a:ext>
            </a:extLst>
          </p:cNvPr>
          <p:cNvSpPr txBox="1"/>
          <p:nvPr/>
        </p:nvSpPr>
        <p:spPr>
          <a:xfrm>
            <a:off x="7303587" y="2937732"/>
            <a:ext cx="1670999" cy="261610"/>
          </a:xfrm>
          <a:prstGeom prst="rect">
            <a:avLst/>
          </a:prstGeom>
          <a:noFill/>
          <a:ln>
            <a:noFill/>
          </a:ln>
        </p:spPr>
        <p:txBody>
          <a:bodyPr wrap="square" rtlCol="0">
            <a:spAutoFit/>
          </a:bodyPr>
          <a:lstStyle/>
          <a:p>
            <a:pPr algn="ctr"/>
            <a:r>
              <a:rPr lang="fr-FR" sz="1100" dirty="0"/>
              <a:t>EBS </a:t>
            </a:r>
            <a:r>
              <a:rPr lang="fr-FR" sz="600" dirty="0" err="1"/>
              <a:t>Extremely</a:t>
            </a:r>
            <a:r>
              <a:rPr lang="fr-FR" sz="600" dirty="0"/>
              <a:t> </a:t>
            </a:r>
            <a:r>
              <a:rPr lang="fr-FR" sz="600" dirty="0" err="1"/>
              <a:t>Brilliant</a:t>
            </a:r>
            <a:r>
              <a:rPr lang="fr-FR" sz="600" dirty="0"/>
              <a:t> source</a:t>
            </a:r>
            <a:endParaRPr lang="fr-FR" sz="1100" dirty="0"/>
          </a:p>
        </p:txBody>
      </p:sp>
      <p:sp>
        <p:nvSpPr>
          <p:cNvPr id="15" name="Étoile à 4 branches 50">
            <a:extLst>
              <a:ext uri="{FF2B5EF4-FFF2-40B4-BE49-F238E27FC236}">
                <a16:creationId xmlns:a16="http://schemas.microsoft.com/office/drawing/2014/main" id="{E7412F40-2523-176A-9EF0-6E7887DE6207}"/>
              </a:ext>
            </a:extLst>
          </p:cNvPr>
          <p:cNvSpPr/>
          <p:nvPr/>
        </p:nvSpPr>
        <p:spPr>
          <a:xfrm>
            <a:off x="8881005" y="3019466"/>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6" name="Étoile à 4 branches 51">
            <a:extLst>
              <a:ext uri="{FF2B5EF4-FFF2-40B4-BE49-F238E27FC236}">
                <a16:creationId xmlns:a16="http://schemas.microsoft.com/office/drawing/2014/main" id="{E4857716-A7D2-334D-C94E-252B319163C9}"/>
              </a:ext>
            </a:extLst>
          </p:cNvPr>
          <p:cNvSpPr/>
          <p:nvPr/>
        </p:nvSpPr>
        <p:spPr>
          <a:xfrm>
            <a:off x="8165496" y="3357568"/>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Étoile à 4 branches 52">
            <a:extLst>
              <a:ext uri="{FF2B5EF4-FFF2-40B4-BE49-F238E27FC236}">
                <a16:creationId xmlns:a16="http://schemas.microsoft.com/office/drawing/2014/main" id="{429B5C71-2A8F-2F3D-D6A5-1CFC7D3218B8}"/>
              </a:ext>
            </a:extLst>
          </p:cNvPr>
          <p:cNvSpPr/>
          <p:nvPr/>
        </p:nvSpPr>
        <p:spPr>
          <a:xfrm>
            <a:off x="3137580" y="3020448"/>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Étoile à 4 branches 53">
            <a:extLst>
              <a:ext uri="{FF2B5EF4-FFF2-40B4-BE49-F238E27FC236}">
                <a16:creationId xmlns:a16="http://schemas.microsoft.com/office/drawing/2014/main" id="{E90A2B24-571B-7C2A-31AB-C1F9C267B3A9}"/>
              </a:ext>
            </a:extLst>
          </p:cNvPr>
          <p:cNvSpPr/>
          <p:nvPr/>
        </p:nvSpPr>
        <p:spPr>
          <a:xfrm>
            <a:off x="261537" y="3358901"/>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9" name="ZoneTexte 54">
            <a:extLst>
              <a:ext uri="{FF2B5EF4-FFF2-40B4-BE49-F238E27FC236}">
                <a16:creationId xmlns:a16="http://schemas.microsoft.com/office/drawing/2014/main" id="{B2809AF8-2C57-24A3-77FC-A08EE4328206}"/>
              </a:ext>
            </a:extLst>
          </p:cNvPr>
          <p:cNvSpPr txBox="1"/>
          <p:nvPr/>
        </p:nvSpPr>
        <p:spPr>
          <a:xfrm>
            <a:off x="5033060" y="2642987"/>
            <a:ext cx="852768" cy="276999"/>
          </a:xfrm>
          <a:prstGeom prst="rect">
            <a:avLst/>
          </a:prstGeom>
          <a:noFill/>
          <a:ln>
            <a:noFill/>
          </a:ln>
        </p:spPr>
        <p:txBody>
          <a:bodyPr wrap="square" rtlCol="0">
            <a:spAutoFit/>
          </a:bodyPr>
          <a:lstStyle/>
          <a:p>
            <a:pPr algn="ctr"/>
            <a:r>
              <a:rPr lang="fr-FR" sz="1200" b="1" i="0" u="none" strike="noStrike" dirty="0">
                <a:solidFill>
                  <a:srgbClr val="202122"/>
                </a:solidFill>
                <a:effectLst/>
              </a:rPr>
              <a:t>SOLEIL</a:t>
            </a:r>
          </a:p>
        </p:txBody>
      </p:sp>
      <p:sp>
        <p:nvSpPr>
          <p:cNvPr id="20" name="ZoneTexte 55">
            <a:extLst>
              <a:ext uri="{FF2B5EF4-FFF2-40B4-BE49-F238E27FC236}">
                <a16:creationId xmlns:a16="http://schemas.microsoft.com/office/drawing/2014/main" id="{07FBEF59-4705-42FD-786A-2F919EF85154}"/>
              </a:ext>
            </a:extLst>
          </p:cNvPr>
          <p:cNvSpPr txBox="1"/>
          <p:nvPr/>
        </p:nvSpPr>
        <p:spPr>
          <a:xfrm>
            <a:off x="5320837" y="2600682"/>
            <a:ext cx="3177591" cy="369332"/>
          </a:xfrm>
          <a:prstGeom prst="rect">
            <a:avLst/>
          </a:prstGeom>
          <a:noFill/>
        </p:spPr>
        <p:txBody>
          <a:bodyPr wrap="square">
            <a:spAutoFit/>
          </a:bodyPr>
          <a:lstStyle/>
          <a:p>
            <a:pPr algn="ctr"/>
            <a:r>
              <a:rPr lang="fr-FR" sz="900" b="0" i="0" u="none" strike="noStrike" dirty="0">
                <a:solidFill>
                  <a:srgbClr val="202122"/>
                </a:solidFill>
                <a:effectLst/>
                <a:latin typeface="Arial" panose="020B0604020202020204" pitchFamily="34" charset="0"/>
              </a:rPr>
              <a:t>Source Optimisée de Lumière </a:t>
            </a:r>
          </a:p>
          <a:p>
            <a:pPr algn="ctr"/>
            <a:r>
              <a:rPr lang="fr-FR" sz="900" b="0" i="0" u="none" strike="noStrike" dirty="0">
                <a:solidFill>
                  <a:srgbClr val="202122"/>
                </a:solidFill>
                <a:effectLst/>
                <a:latin typeface="Arial" panose="020B0604020202020204" pitchFamily="34" charset="0"/>
              </a:rPr>
              <a:t>d'Énergie Intermédiaire du LURE </a:t>
            </a:r>
            <a:endParaRPr lang="fr-FR" sz="900" dirty="0"/>
          </a:p>
        </p:txBody>
      </p:sp>
      <p:sp>
        <p:nvSpPr>
          <p:cNvPr id="21" name="Étoile à 4 branches 56">
            <a:extLst>
              <a:ext uri="{FF2B5EF4-FFF2-40B4-BE49-F238E27FC236}">
                <a16:creationId xmlns:a16="http://schemas.microsoft.com/office/drawing/2014/main" id="{2080CB5C-CF38-54D6-C3C2-AE1587E23AB3}"/>
              </a:ext>
            </a:extLst>
          </p:cNvPr>
          <p:cNvSpPr/>
          <p:nvPr/>
        </p:nvSpPr>
        <p:spPr>
          <a:xfrm>
            <a:off x="5015866" y="2690665"/>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2" name="ZoneTexte 57">
            <a:extLst>
              <a:ext uri="{FF2B5EF4-FFF2-40B4-BE49-F238E27FC236}">
                <a16:creationId xmlns:a16="http://schemas.microsoft.com/office/drawing/2014/main" id="{CD99B219-A724-DED0-6077-C9922FEBB8B9}"/>
              </a:ext>
            </a:extLst>
          </p:cNvPr>
          <p:cNvSpPr txBox="1"/>
          <p:nvPr/>
        </p:nvSpPr>
        <p:spPr>
          <a:xfrm>
            <a:off x="8404066" y="2661434"/>
            <a:ext cx="1565836" cy="253916"/>
          </a:xfrm>
          <a:prstGeom prst="rect">
            <a:avLst/>
          </a:prstGeom>
          <a:noFill/>
          <a:ln>
            <a:noFill/>
          </a:ln>
        </p:spPr>
        <p:txBody>
          <a:bodyPr wrap="square" rtlCol="0">
            <a:spAutoFit/>
          </a:bodyPr>
          <a:lstStyle/>
          <a:p>
            <a:pPr algn="ctr"/>
            <a:r>
              <a:rPr lang="fr-FR" sz="1050" b="0" i="0" u="none" strike="noStrike" dirty="0">
                <a:solidFill>
                  <a:schemeClr val="bg1">
                    <a:lumMod val="50000"/>
                  </a:schemeClr>
                </a:solidFill>
                <a:effectLst/>
              </a:rPr>
              <a:t>…… vers SOLEIL 2 ?</a:t>
            </a:r>
          </a:p>
        </p:txBody>
      </p:sp>
      <p:grpSp>
        <p:nvGrpSpPr>
          <p:cNvPr id="23" name="Groupe 58">
            <a:extLst>
              <a:ext uri="{FF2B5EF4-FFF2-40B4-BE49-F238E27FC236}">
                <a16:creationId xmlns:a16="http://schemas.microsoft.com/office/drawing/2014/main" id="{FD2F4FC5-D133-8F2C-49FF-2B340A20505C}"/>
              </a:ext>
            </a:extLst>
          </p:cNvPr>
          <p:cNvGrpSpPr/>
          <p:nvPr/>
        </p:nvGrpSpPr>
        <p:grpSpPr>
          <a:xfrm>
            <a:off x="876533" y="4038740"/>
            <a:ext cx="2478692" cy="1042650"/>
            <a:chOff x="1152157" y="4213158"/>
            <a:chExt cx="3164532" cy="1361383"/>
          </a:xfrm>
        </p:grpSpPr>
        <p:sp>
          <p:nvSpPr>
            <p:cNvPr id="24" name="ZoneTexte 75">
              <a:extLst>
                <a:ext uri="{FF2B5EF4-FFF2-40B4-BE49-F238E27FC236}">
                  <a16:creationId xmlns:a16="http://schemas.microsoft.com/office/drawing/2014/main" id="{1EA02387-F837-7048-EA51-EFD7A419F07E}"/>
                </a:ext>
              </a:extLst>
            </p:cNvPr>
            <p:cNvSpPr txBox="1"/>
            <p:nvPr/>
          </p:nvSpPr>
          <p:spPr>
            <a:xfrm>
              <a:off x="1152157" y="4549791"/>
              <a:ext cx="987448" cy="1024748"/>
            </a:xfrm>
            <a:prstGeom prst="rect">
              <a:avLst/>
            </a:prstGeom>
            <a:noFill/>
            <a:ln>
              <a:noFill/>
            </a:ln>
          </p:spPr>
          <p:txBody>
            <a:bodyPr wrap="square" rtlCol="0">
              <a:spAutoFit/>
            </a:bodyPr>
            <a:lstStyle/>
            <a:p>
              <a:pPr algn="ctr"/>
              <a:r>
                <a:rPr lang="fr-FR" sz="900" dirty="0"/>
                <a:t>Rubbia</a:t>
              </a:r>
            </a:p>
            <a:p>
              <a:pPr algn="ctr"/>
              <a:r>
                <a:rPr lang="fr-FR" sz="900" dirty="0"/>
                <a:t>Van der Meer (1984)</a:t>
              </a:r>
            </a:p>
            <a:p>
              <a:pPr algn="ctr"/>
              <a:endParaRPr lang="fr-FR" sz="900" dirty="0"/>
            </a:p>
          </p:txBody>
        </p:sp>
        <p:pic>
          <p:nvPicPr>
            <p:cNvPr id="25" name="Image 76" descr="Une image contenant symbole, cercle, logo, Police&#10;&#10;Description générée automatiquement">
              <a:extLst>
                <a:ext uri="{FF2B5EF4-FFF2-40B4-BE49-F238E27FC236}">
                  <a16:creationId xmlns:a16="http://schemas.microsoft.com/office/drawing/2014/main" id="{55F45191-BDBB-E40A-C2A5-3466DAF6D55B}"/>
                </a:ext>
              </a:extLst>
            </p:cNvPr>
            <p:cNvPicPr>
              <a:picLocks noChangeAspect="1"/>
            </p:cNvPicPr>
            <p:nvPr/>
          </p:nvPicPr>
          <p:blipFill>
            <a:blip r:embed="rId7"/>
            <a:stretch>
              <a:fillRect/>
            </a:stretch>
          </p:blipFill>
          <p:spPr>
            <a:xfrm>
              <a:off x="1447303" y="4213158"/>
              <a:ext cx="358066" cy="358065"/>
            </a:xfrm>
            <a:prstGeom prst="rect">
              <a:avLst/>
            </a:prstGeom>
          </p:spPr>
        </p:pic>
        <p:sp>
          <p:nvSpPr>
            <p:cNvPr id="26" name="ZoneTexte 77">
              <a:extLst>
                <a:ext uri="{FF2B5EF4-FFF2-40B4-BE49-F238E27FC236}">
                  <a16:creationId xmlns:a16="http://schemas.microsoft.com/office/drawing/2014/main" id="{809E1C36-79CE-7456-49DC-36D3CD177BFE}"/>
                </a:ext>
              </a:extLst>
            </p:cNvPr>
            <p:cNvSpPr txBox="1"/>
            <p:nvPr/>
          </p:nvSpPr>
          <p:spPr>
            <a:xfrm>
              <a:off x="3348541" y="4911469"/>
              <a:ext cx="968148" cy="663072"/>
            </a:xfrm>
            <a:prstGeom prst="rect">
              <a:avLst/>
            </a:prstGeom>
            <a:noFill/>
            <a:ln>
              <a:noFill/>
            </a:ln>
          </p:spPr>
          <p:txBody>
            <a:bodyPr wrap="square" rtlCol="0">
              <a:spAutoFit/>
            </a:bodyPr>
            <a:lstStyle/>
            <a:p>
              <a:pPr algn="ctr"/>
              <a:r>
                <a:rPr lang="fr-FR" sz="900" dirty="0"/>
                <a:t>Charpak </a:t>
              </a:r>
              <a:br>
                <a:rPr lang="fr-FR" sz="900" dirty="0"/>
              </a:br>
              <a:r>
                <a:rPr lang="fr-FR" sz="900" dirty="0"/>
                <a:t>(1992)</a:t>
              </a:r>
            </a:p>
            <a:p>
              <a:pPr algn="ctr"/>
              <a:endParaRPr lang="fr-FR" sz="900" dirty="0"/>
            </a:p>
          </p:txBody>
        </p:sp>
      </p:grpSp>
      <p:sp>
        <p:nvSpPr>
          <p:cNvPr id="27" name="Étoile à 4 branches 60">
            <a:extLst>
              <a:ext uri="{FF2B5EF4-FFF2-40B4-BE49-F238E27FC236}">
                <a16:creationId xmlns:a16="http://schemas.microsoft.com/office/drawing/2014/main" id="{BA840602-FDAC-7990-02BC-C4881AB39E76}"/>
              </a:ext>
            </a:extLst>
          </p:cNvPr>
          <p:cNvSpPr/>
          <p:nvPr/>
        </p:nvSpPr>
        <p:spPr>
          <a:xfrm>
            <a:off x="2553352" y="4072919"/>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8" name="ZoneTexte 61">
            <a:extLst>
              <a:ext uri="{FF2B5EF4-FFF2-40B4-BE49-F238E27FC236}">
                <a16:creationId xmlns:a16="http://schemas.microsoft.com/office/drawing/2014/main" id="{427D26BB-1B73-98A4-9DBA-38EF9E3AE285}"/>
              </a:ext>
            </a:extLst>
          </p:cNvPr>
          <p:cNvSpPr txBox="1"/>
          <p:nvPr/>
        </p:nvSpPr>
        <p:spPr>
          <a:xfrm>
            <a:off x="-98624" y="4944569"/>
            <a:ext cx="1057668" cy="307777"/>
          </a:xfrm>
          <a:prstGeom prst="rect">
            <a:avLst/>
          </a:prstGeom>
          <a:noFill/>
        </p:spPr>
        <p:txBody>
          <a:bodyPr wrap="square">
            <a:spAutoFit/>
          </a:bodyPr>
          <a:lstStyle/>
          <a:p>
            <a:pPr algn="ctr"/>
            <a:r>
              <a:rPr lang="fr-FR" sz="1400" b="1" dirty="0">
                <a:solidFill>
                  <a:schemeClr val="accent1">
                    <a:lumMod val="75000"/>
                  </a:schemeClr>
                </a:solidFill>
              </a:rPr>
              <a:t>CERN</a:t>
            </a:r>
            <a:endParaRPr lang="fr-FR" sz="1400" b="1" dirty="0">
              <a:solidFill>
                <a:schemeClr val="accent1">
                  <a:lumMod val="75000"/>
                </a:schemeClr>
              </a:solidFill>
              <a:effectLst/>
            </a:endParaRPr>
          </a:p>
        </p:txBody>
      </p:sp>
      <p:sp>
        <p:nvSpPr>
          <p:cNvPr id="29" name="ZoneTexte 66">
            <a:extLst>
              <a:ext uri="{FF2B5EF4-FFF2-40B4-BE49-F238E27FC236}">
                <a16:creationId xmlns:a16="http://schemas.microsoft.com/office/drawing/2014/main" id="{EC7B9568-0585-8756-C086-FDBE5DED1E3B}"/>
              </a:ext>
            </a:extLst>
          </p:cNvPr>
          <p:cNvSpPr txBox="1"/>
          <p:nvPr/>
        </p:nvSpPr>
        <p:spPr>
          <a:xfrm>
            <a:off x="6731303" y="4287071"/>
            <a:ext cx="2471788" cy="430887"/>
          </a:xfrm>
          <a:prstGeom prst="rect">
            <a:avLst/>
          </a:prstGeom>
          <a:noFill/>
        </p:spPr>
        <p:txBody>
          <a:bodyPr wrap="square">
            <a:spAutoFit/>
          </a:bodyPr>
          <a:lstStyle/>
          <a:p>
            <a:pPr algn="ctr"/>
            <a:r>
              <a:rPr lang="fr-FR" sz="1200" dirty="0">
                <a:solidFill>
                  <a:srgbClr val="3D3C3B"/>
                </a:solidFill>
                <a:effectLst/>
              </a:rPr>
              <a:t>ATLAS-CMS </a:t>
            </a:r>
            <a:r>
              <a:rPr lang="fr-FR" sz="1000" dirty="0">
                <a:solidFill>
                  <a:srgbClr val="3D3C3B"/>
                </a:solidFill>
                <a:effectLst/>
                <a:sym typeface="Wingdings" pitchFamily="2" charset="2"/>
              </a:rPr>
              <a:t>BEH </a:t>
            </a:r>
            <a:r>
              <a:rPr lang="fr-FR" sz="1000" dirty="0">
                <a:solidFill>
                  <a:srgbClr val="3D3C3B"/>
                </a:solidFill>
                <a:sym typeface="Wingdings" pitchFamily="2" charset="2"/>
              </a:rPr>
              <a:t>Bosons  de Higgs</a:t>
            </a:r>
          </a:p>
          <a:p>
            <a:pPr algn="ctr"/>
            <a:r>
              <a:rPr lang="fr-FR" sz="1000" dirty="0">
                <a:solidFill>
                  <a:srgbClr val="3D3C3B"/>
                </a:solidFill>
                <a:effectLst/>
                <a:sym typeface="Wingdings" pitchFamily="2" charset="2"/>
              </a:rPr>
              <a:t>Englert- Higgs (201</a:t>
            </a:r>
            <a:r>
              <a:rPr lang="fr-FR" sz="1000" dirty="0">
                <a:solidFill>
                  <a:srgbClr val="3D3C3B"/>
                </a:solidFill>
                <a:sym typeface="Wingdings" pitchFamily="2" charset="2"/>
              </a:rPr>
              <a:t>3)</a:t>
            </a:r>
            <a:endParaRPr lang="fr-FR" sz="900" dirty="0">
              <a:solidFill>
                <a:srgbClr val="3D3C3B"/>
              </a:solidFill>
              <a:effectLst/>
            </a:endParaRPr>
          </a:p>
        </p:txBody>
      </p:sp>
      <p:sp>
        <p:nvSpPr>
          <p:cNvPr id="30" name="Étoile à 4 branches 67">
            <a:extLst>
              <a:ext uri="{FF2B5EF4-FFF2-40B4-BE49-F238E27FC236}">
                <a16:creationId xmlns:a16="http://schemas.microsoft.com/office/drawing/2014/main" id="{9611962C-231E-319A-9476-2B0BBE6EBA69}"/>
              </a:ext>
            </a:extLst>
          </p:cNvPr>
          <p:cNvSpPr/>
          <p:nvPr/>
        </p:nvSpPr>
        <p:spPr>
          <a:xfrm>
            <a:off x="6742181" y="4338191"/>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pic>
        <p:nvPicPr>
          <p:cNvPr id="31" name="Image 68" descr="Une image contenant symbole, cercle, logo, Police&#10;&#10;Description générée automatiquement">
            <a:extLst>
              <a:ext uri="{FF2B5EF4-FFF2-40B4-BE49-F238E27FC236}">
                <a16:creationId xmlns:a16="http://schemas.microsoft.com/office/drawing/2014/main" id="{0DB95155-7A69-5C31-A870-897009F55F85}"/>
              </a:ext>
            </a:extLst>
          </p:cNvPr>
          <p:cNvPicPr>
            <a:picLocks noChangeAspect="1"/>
          </p:cNvPicPr>
          <p:nvPr/>
        </p:nvPicPr>
        <p:blipFill>
          <a:blip r:embed="rId7"/>
          <a:stretch>
            <a:fillRect/>
          </a:stretch>
        </p:blipFill>
        <p:spPr>
          <a:xfrm>
            <a:off x="7424085" y="4000132"/>
            <a:ext cx="280463" cy="274233"/>
          </a:xfrm>
          <a:prstGeom prst="rect">
            <a:avLst/>
          </a:prstGeom>
        </p:spPr>
      </p:pic>
      <p:sp>
        <p:nvSpPr>
          <p:cNvPr id="32" name="ZoneTexte 69">
            <a:extLst>
              <a:ext uri="{FF2B5EF4-FFF2-40B4-BE49-F238E27FC236}">
                <a16:creationId xmlns:a16="http://schemas.microsoft.com/office/drawing/2014/main" id="{4407B6E4-9D0E-8E01-9C0B-8B2B258EF9CB}"/>
              </a:ext>
            </a:extLst>
          </p:cNvPr>
          <p:cNvSpPr txBox="1"/>
          <p:nvPr/>
        </p:nvSpPr>
        <p:spPr>
          <a:xfrm>
            <a:off x="8731406" y="4018702"/>
            <a:ext cx="1239396" cy="253916"/>
          </a:xfrm>
          <a:prstGeom prst="rect">
            <a:avLst/>
          </a:prstGeom>
          <a:noFill/>
          <a:ln>
            <a:noFill/>
          </a:ln>
        </p:spPr>
        <p:txBody>
          <a:bodyPr wrap="square" rtlCol="0">
            <a:spAutoFit/>
          </a:bodyPr>
          <a:lstStyle/>
          <a:p>
            <a:pPr algn="ctr"/>
            <a:r>
              <a:rPr lang="fr-FR" sz="1050" b="0" i="0" u="none" strike="noStrike" dirty="0">
                <a:solidFill>
                  <a:schemeClr val="bg1">
                    <a:lumMod val="50000"/>
                  </a:schemeClr>
                </a:solidFill>
                <a:effectLst/>
              </a:rPr>
              <a:t>……vers FCC ?</a:t>
            </a:r>
          </a:p>
        </p:txBody>
      </p:sp>
      <p:sp>
        <p:nvSpPr>
          <p:cNvPr id="33" name="Rectangle 32">
            <a:extLst>
              <a:ext uri="{FF2B5EF4-FFF2-40B4-BE49-F238E27FC236}">
                <a16:creationId xmlns:a16="http://schemas.microsoft.com/office/drawing/2014/main" id="{5C155F23-93B8-28C6-6DD5-0274388AD6FA}"/>
              </a:ext>
            </a:extLst>
          </p:cNvPr>
          <p:cNvSpPr/>
          <p:nvPr/>
        </p:nvSpPr>
        <p:spPr>
          <a:xfrm>
            <a:off x="58309" y="2620831"/>
            <a:ext cx="4911607" cy="304120"/>
          </a:xfrm>
          <a:prstGeom prst="rect">
            <a:avLst/>
          </a:prstGeom>
          <a:gradFill flip="none" rotWithShape="1">
            <a:gsLst>
              <a:gs pos="0">
                <a:schemeClr val="accent2">
                  <a:lumMod val="0"/>
                  <a:lumOff val="100000"/>
                </a:schemeClr>
              </a:gs>
              <a:gs pos="0">
                <a:schemeClr val="accent2">
                  <a:lumMod val="0"/>
                  <a:lumOff val="100000"/>
                </a:schemeClr>
              </a:gs>
              <a:gs pos="100000">
                <a:schemeClr val="accent2">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34" name="Étoile à 4 branches 71">
            <a:extLst>
              <a:ext uri="{FF2B5EF4-FFF2-40B4-BE49-F238E27FC236}">
                <a16:creationId xmlns:a16="http://schemas.microsoft.com/office/drawing/2014/main" id="{F05B8731-FC6C-7D70-CB66-9DA933B24AD5}"/>
              </a:ext>
            </a:extLst>
          </p:cNvPr>
          <p:cNvSpPr/>
          <p:nvPr/>
        </p:nvSpPr>
        <p:spPr>
          <a:xfrm>
            <a:off x="1701852" y="2700818"/>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35" name="ZoneTexte 72">
            <a:extLst>
              <a:ext uri="{FF2B5EF4-FFF2-40B4-BE49-F238E27FC236}">
                <a16:creationId xmlns:a16="http://schemas.microsoft.com/office/drawing/2014/main" id="{2EB3DFFB-8343-187F-BB49-74B530015BF3}"/>
              </a:ext>
            </a:extLst>
          </p:cNvPr>
          <p:cNvSpPr txBox="1"/>
          <p:nvPr/>
        </p:nvSpPr>
        <p:spPr>
          <a:xfrm>
            <a:off x="1689135" y="2632896"/>
            <a:ext cx="1196313" cy="261610"/>
          </a:xfrm>
          <a:prstGeom prst="rect">
            <a:avLst/>
          </a:prstGeom>
          <a:noFill/>
        </p:spPr>
        <p:txBody>
          <a:bodyPr wrap="square">
            <a:spAutoFit/>
          </a:bodyPr>
          <a:lstStyle/>
          <a:p>
            <a:pPr algn="ctr"/>
            <a:r>
              <a:rPr lang="fr-FR" sz="1100" dirty="0">
                <a:solidFill>
                  <a:srgbClr val="3D3C3B"/>
                </a:solidFill>
              </a:rPr>
              <a:t>Super ACO</a:t>
            </a:r>
            <a:endParaRPr lang="fr-FR" sz="1100" dirty="0">
              <a:solidFill>
                <a:srgbClr val="3D3C3B"/>
              </a:solidFill>
              <a:effectLst/>
            </a:endParaRPr>
          </a:p>
        </p:txBody>
      </p:sp>
      <p:sp>
        <p:nvSpPr>
          <p:cNvPr id="36" name="ZoneTexte 73">
            <a:extLst>
              <a:ext uri="{FF2B5EF4-FFF2-40B4-BE49-F238E27FC236}">
                <a16:creationId xmlns:a16="http://schemas.microsoft.com/office/drawing/2014/main" id="{3F2F681D-B5DC-A76B-8EFB-EEDEB31FE912}"/>
              </a:ext>
            </a:extLst>
          </p:cNvPr>
          <p:cNvSpPr txBox="1"/>
          <p:nvPr/>
        </p:nvSpPr>
        <p:spPr>
          <a:xfrm>
            <a:off x="48186" y="2619040"/>
            <a:ext cx="734013" cy="307777"/>
          </a:xfrm>
          <a:prstGeom prst="rect">
            <a:avLst/>
          </a:prstGeom>
          <a:noFill/>
        </p:spPr>
        <p:txBody>
          <a:bodyPr wrap="square">
            <a:spAutoFit/>
          </a:bodyPr>
          <a:lstStyle/>
          <a:p>
            <a:pPr algn="ctr"/>
            <a:r>
              <a:rPr lang="fr-FR" sz="1400" b="1" dirty="0">
                <a:solidFill>
                  <a:srgbClr val="C00000"/>
                </a:solidFill>
              </a:rPr>
              <a:t>LAL</a:t>
            </a:r>
            <a:endParaRPr lang="fr-FR" sz="1400" b="1" dirty="0">
              <a:solidFill>
                <a:srgbClr val="C00000"/>
              </a:solidFill>
              <a:effectLst/>
            </a:endParaRPr>
          </a:p>
        </p:txBody>
      </p:sp>
      <p:pic>
        <p:nvPicPr>
          <p:cNvPr id="37" name="Image 74" descr="Une image contenant symbole, cercle, logo, Police&#10;&#10;Description générée automatiquement">
            <a:extLst>
              <a:ext uri="{FF2B5EF4-FFF2-40B4-BE49-F238E27FC236}">
                <a16:creationId xmlns:a16="http://schemas.microsoft.com/office/drawing/2014/main" id="{5DA91350-302E-0E47-4102-8877F0B3745F}"/>
              </a:ext>
            </a:extLst>
          </p:cNvPr>
          <p:cNvPicPr>
            <a:picLocks noChangeAspect="1"/>
          </p:cNvPicPr>
          <p:nvPr/>
        </p:nvPicPr>
        <p:blipFill>
          <a:blip r:embed="rId7"/>
          <a:stretch>
            <a:fillRect/>
          </a:stretch>
        </p:blipFill>
        <p:spPr>
          <a:xfrm>
            <a:off x="2833231" y="4304795"/>
            <a:ext cx="280463" cy="274233"/>
          </a:xfrm>
          <a:prstGeom prst="rect">
            <a:avLst/>
          </a:prstGeom>
        </p:spPr>
      </p:pic>
      <p:sp>
        <p:nvSpPr>
          <p:cNvPr id="38" name="Étoile à 4 branches 8">
            <a:extLst>
              <a:ext uri="{FF2B5EF4-FFF2-40B4-BE49-F238E27FC236}">
                <a16:creationId xmlns:a16="http://schemas.microsoft.com/office/drawing/2014/main" id="{44844C14-3B35-A3B2-A8AB-1A44866EA92E}"/>
              </a:ext>
            </a:extLst>
          </p:cNvPr>
          <p:cNvSpPr/>
          <p:nvPr/>
        </p:nvSpPr>
        <p:spPr>
          <a:xfrm>
            <a:off x="5905908" y="4052861"/>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39" name="Étoile à 4 branches 78">
            <a:extLst>
              <a:ext uri="{FF2B5EF4-FFF2-40B4-BE49-F238E27FC236}">
                <a16:creationId xmlns:a16="http://schemas.microsoft.com/office/drawing/2014/main" id="{9DE13E09-C766-EC7C-9ADD-A2F73096CFC6}"/>
              </a:ext>
            </a:extLst>
          </p:cNvPr>
          <p:cNvSpPr/>
          <p:nvPr/>
        </p:nvSpPr>
        <p:spPr>
          <a:xfrm>
            <a:off x="1672405" y="4072919"/>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40" name="ZoneTexte 79">
            <a:extLst>
              <a:ext uri="{FF2B5EF4-FFF2-40B4-BE49-F238E27FC236}">
                <a16:creationId xmlns:a16="http://schemas.microsoft.com/office/drawing/2014/main" id="{2124D1C9-8CBB-31E1-02B5-C09099404847}"/>
              </a:ext>
            </a:extLst>
          </p:cNvPr>
          <p:cNvSpPr txBox="1"/>
          <p:nvPr/>
        </p:nvSpPr>
        <p:spPr>
          <a:xfrm>
            <a:off x="1711762" y="4011163"/>
            <a:ext cx="758324" cy="600164"/>
          </a:xfrm>
          <a:prstGeom prst="rect">
            <a:avLst/>
          </a:prstGeom>
          <a:noFill/>
        </p:spPr>
        <p:txBody>
          <a:bodyPr wrap="square">
            <a:spAutoFit/>
          </a:bodyPr>
          <a:lstStyle/>
          <a:p>
            <a:pPr algn="ctr"/>
            <a:r>
              <a:rPr lang="fr-FR" sz="1100" dirty="0">
                <a:solidFill>
                  <a:srgbClr val="3D3C3B"/>
                </a:solidFill>
                <a:effectLst/>
              </a:rPr>
              <a:t>LIL LEP </a:t>
            </a:r>
            <a:r>
              <a:rPr lang="fr-FR" sz="1100" dirty="0" err="1">
                <a:solidFill>
                  <a:srgbClr val="3D3C3B"/>
                </a:solidFill>
                <a:effectLst/>
              </a:rPr>
              <a:t>Injector</a:t>
            </a:r>
            <a:r>
              <a:rPr lang="fr-FR" sz="1100" dirty="0">
                <a:solidFill>
                  <a:srgbClr val="3D3C3B"/>
                </a:solidFill>
                <a:effectLst/>
              </a:rPr>
              <a:t> Linac</a:t>
            </a:r>
            <a:endParaRPr lang="fr-FR" sz="1000" dirty="0">
              <a:solidFill>
                <a:srgbClr val="3D3C3B"/>
              </a:solidFill>
              <a:effectLst/>
            </a:endParaRPr>
          </a:p>
        </p:txBody>
      </p:sp>
      <p:sp>
        <p:nvSpPr>
          <p:cNvPr id="41" name="ZoneTexte 62">
            <a:extLst>
              <a:ext uri="{FF2B5EF4-FFF2-40B4-BE49-F238E27FC236}">
                <a16:creationId xmlns:a16="http://schemas.microsoft.com/office/drawing/2014/main" id="{EFF9A70D-ED74-ABC1-2C51-7AA384849677}"/>
              </a:ext>
            </a:extLst>
          </p:cNvPr>
          <p:cNvSpPr txBox="1"/>
          <p:nvPr/>
        </p:nvSpPr>
        <p:spPr>
          <a:xfrm>
            <a:off x="66893" y="4223542"/>
            <a:ext cx="831035" cy="415498"/>
          </a:xfrm>
          <a:prstGeom prst="rect">
            <a:avLst/>
          </a:prstGeom>
          <a:noFill/>
        </p:spPr>
        <p:txBody>
          <a:bodyPr wrap="square">
            <a:spAutoFit/>
          </a:bodyPr>
          <a:lstStyle/>
          <a:p>
            <a:pPr algn="ctr"/>
            <a:r>
              <a:rPr lang="fr-FR" sz="1050" dirty="0">
                <a:solidFill>
                  <a:srgbClr val="3D3C3B"/>
                </a:solidFill>
              </a:rPr>
              <a:t>P</a:t>
            </a:r>
            <a:r>
              <a:rPr lang="fr-FR" sz="1050" dirty="0">
                <a:solidFill>
                  <a:srgbClr val="3D3C3B"/>
                </a:solidFill>
                <a:effectLst/>
              </a:rPr>
              <a:t>roduction W</a:t>
            </a:r>
            <a:r>
              <a:rPr lang="fr-FR" sz="1200" baseline="30000" dirty="0">
                <a:solidFill>
                  <a:srgbClr val="000000"/>
                </a:solidFill>
                <a:effectLst/>
                <a:latin typeface="Palatino Linotype" panose="02040502050505030304" pitchFamily="18" charset="0"/>
                <a:ea typeface="Calibri" panose="020F0502020204030204" pitchFamily="34" charset="0"/>
                <a:cs typeface="Calibri" panose="020F0502020204030204" pitchFamily="34" charset="0"/>
              </a:rPr>
              <a:t>±</a:t>
            </a:r>
            <a:r>
              <a:rPr lang="fr-FR" sz="1050" dirty="0">
                <a:effectLst/>
              </a:rPr>
              <a:t> </a:t>
            </a:r>
            <a:r>
              <a:rPr lang="fr-FR" sz="1050" dirty="0">
                <a:solidFill>
                  <a:srgbClr val="3D3C3B"/>
                </a:solidFill>
                <a:effectLst/>
              </a:rPr>
              <a:t> Z</a:t>
            </a:r>
            <a:r>
              <a:rPr lang="fr-FR" sz="1050" baseline="30000" dirty="0">
                <a:solidFill>
                  <a:srgbClr val="3D3C3B"/>
                </a:solidFill>
                <a:effectLst/>
              </a:rPr>
              <a:t>0</a:t>
            </a:r>
          </a:p>
        </p:txBody>
      </p:sp>
      <p:sp>
        <p:nvSpPr>
          <p:cNvPr id="42" name="ZoneTexte 64">
            <a:extLst>
              <a:ext uri="{FF2B5EF4-FFF2-40B4-BE49-F238E27FC236}">
                <a16:creationId xmlns:a16="http://schemas.microsoft.com/office/drawing/2014/main" id="{A4C75C00-B5D1-7BB4-0798-A44309BFE619}"/>
              </a:ext>
            </a:extLst>
          </p:cNvPr>
          <p:cNvSpPr txBox="1"/>
          <p:nvPr/>
        </p:nvSpPr>
        <p:spPr>
          <a:xfrm>
            <a:off x="5774973" y="4000132"/>
            <a:ext cx="946488" cy="738664"/>
          </a:xfrm>
          <a:prstGeom prst="rect">
            <a:avLst/>
          </a:prstGeom>
          <a:noFill/>
        </p:spPr>
        <p:txBody>
          <a:bodyPr wrap="square">
            <a:spAutoFit/>
          </a:bodyPr>
          <a:lstStyle/>
          <a:p>
            <a:pPr algn="ctr"/>
            <a:r>
              <a:rPr lang="fr-FR" sz="1200" dirty="0">
                <a:solidFill>
                  <a:srgbClr val="3D3C3B"/>
                </a:solidFill>
                <a:effectLst/>
              </a:rPr>
              <a:t>LHC </a:t>
            </a:r>
            <a:br>
              <a:rPr lang="fr-FR" sz="1200" dirty="0">
                <a:solidFill>
                  <a:srgbClr val="3D3C3B"/>
                </a:solidFill>
                <a:effectLst/>
              </a:rPr>
            </a:br>
            <a:r>
              <a:rPr lang="fr-FR" sz="1000" dirty="0">
                <a:solidFill>
                  <a:srgbClr val="3D3C3B"/>
                </a:solidFill>
              </a:rPr>
              <a:t>Large Hadron </a:t>
            </a:r>
            <a:r>
              <a:rPr lang="fr-FR" sz="1000" dirty="0" err="1">
                <a:solidFill>
                  <a:srgbClr val="3D3C3B"/>
                </a:solidFill>
              </a:rPr>
              <a:t>Collider</a:t>
            </a:r>
            <a:endParaRPr lang="fr-FR" sz="1000" dirty="0">
              <a:solidFill>
                <a:srgbClr val="3D3C3B"/>
              </a:solidFill>
              <a:effectLst/>
            </a:endParaRPr>
          </a:p>
        </p:txBody>
      </p:sp>
      <p:sp>
        <p:nvSpPr>
          <p:cNvPr id="43" name="ZoneTexte 59">
            <a:extLst>
              <a:ext uri="{FF2B5EF4-FFF2-40B4-BE49-F238E27FC236}">
                <a16:creationId xmlns:a16="http://schemas.microsoft.com/office/drawing/2014/main" id="{4674041A-96DA-F589-A138-193B65269693}"/>
              </a:ext>
            </a:extLst>
          </p:cNvPr>
          <p:cNvSpPr txBox="1"/>
          <p:nvPr/>
        </p:nvSpPr>
        <p:spPr>
          <a:xfrm>
            <a:off x="2548103" y="4011163"/>
            <a:ext cx="2415049" cy="261610"/>
          </a:xfrm>
          <a:prstGeom prst="rect">
            <a:avLst/>
          </a:prstGeom>
          <a:noFill/>
        </p:spPr>
        <p:txBody>
          <a:bodyPr wrap="square">
            <a:spAutoFit/>
          </a:bodyPr>
          <a:lstStyle/>
          <a:p>
            <a:pPr algn="ctr"/>
            <a:r>
              <a:rPr lang="fr-FR" sz="1100" dirty="0">
                <a:solidFill>
                  <a:srgbClr val="3D3C3B"/>
                </a:solidFill>
                <a:effectLst/>
              </a:rPr>
              <a:t>LEP </a:t>
            </a:r>
            <a:r>
              <a:rPr lang="fr-FR" sz="1000" dirty="0">
                <a:solidFill>
                  <a:srgbClr val="3D3C3B"/>
                </a:solidFill>
              </a:rPr>
              <a:t>Large e</a:t>
            </a:r>
            <a:r>
              <a:rPr lang="fr-FR" sz="1000" baseline="30000" dirty="0">
                <a:solidFill>
                  <a:srgbClr val="3D3C3B"/>
                </a:solidFill>
              </a:rPr>
              <a:t>-</a:t>
            </a:r>
            <a:r>
              <a:rPr lang="fr-FR" sz="1000" dirty="0">
                <a:solidFill>
                  <a:srgbClr val="3D3C3B"/>
                </a:solidFill>
              </a:rPr>
              <a:t>e</a:t>
            </a:r>
            <a:r>
              <a:rPr lang="fr-FR" sz="1000" baseline="30000" dirty="0">
                <a:solidFill>
                  <a:srgbClr val="3D3C3B"/>
                </a:solidFill>
              </a:rPr>
              <a:t>+</a:t>
            </a:r>
            <a:r>
              <a:rPr lang="fr-FR" sz="1000" dirty="0">
                <a:solidFill>
                  <a:srgbClr val="3D3C3B"/>
                </a:solidFill>
              </a:rPr>
              <a:t> </a:t>
            </a:r>
            <a:r>
              <a:rPr lang="fr-FR" sz="1000" dirty="0" err="1">
                <a:solidFill>
                  <a:srgbClr val="3D3C3B"/>
                </a:solidFill>
              </a:rPr>
              <a:t>collider</a:t>
            </a:r>
            <a:r>
              <a:rPr lang="fr-FR" sz="1000" dirty="0">
                <a:solidFill>
                  <a:srgbClr val="3D3C3B"/>
                </a:solidFill>
              </a:rPr>
              <a:t> (1989 – 2000)</a:t>
            </a:r>
            <a:endParaRPr lang="fr-FR" sz="1000" dirty="0">
              <a:solidFill>
                <a:srgbClr val="3D3C3B"/>
              </a:solidFill>
              <a:effectLst/>
            </a:endParaRPr>
          </a:p>
        </p:txBody>
      </p:sp>
      <p:sp>
        <p:nvSpPr>
          <p:cNvPr id="44" name="Étoile à 4 branches 9">
            <a:extLst>
              <a:ext uri="{FF2B5EF4-FFF2-40B4-BE49-F238E27FC236}">
                <a16:creationId xmlns:a16="http://schemas.microsoft.com/office/drawing/2014/main" id="{F8729951-361D-1BFC-8094-F64129398576}"/>
              </a:ext>
            </a:extLst>
          </p:cNvPr>
          <p:cNvSpPr/>
          <p:nvPr/>
        </p:nvSpPr>
        <p:spPr>
          <a:xfrm>
            <a:off x="376737" y="4086101"/>
            <a:ext cx="126470" cy="14802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45" name="TextBox 44">
            <a:extLst>
              <a:ext uri="{FF2B5EF4-FFF2-40B4-BE49-F238E27FC236}">
                <a16:creationId xmlns:a16="http://schemas.microsoft.com/office/drawing/2014/main" id="{46AB58F0-BC98-85EF-FF11-1EA86D5DD01B}"/>
              </a:ext>
            </a:extLst>
          </p:cNvPr>
          <p:cNvSpPr txBox="1"/>
          <p:nvPr/>
        </p:nvSpPr>
        <p:spPr>
          <a:xfrm>
            <a:off x="536691" y="122133"/>
            <a:ext cx="8992738" cy="1015663"/>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Chronologie des accélérateurs de particules </a:t>
            </a:r>
          </a:p>
          <a:p>
            <a:pPr algn="ctr"/>
            <a:r>
              <a:rPr lang="fr-FR" sz="2800" b="1" i="1" dirty="0">
                <a:solidFill>
                  <a:srgbClr val="0000FF"/>
                </a:solidFill>
                <a:latin typeface="Times New Roman" panose="02020603050405020304" pitchFamily="18" charset="0"/>
                <a:cs typeface="Times New Roman" panose="02020603050405020304" pitchFamily="18" charset="0"/>
              </a:rPr>
              <a:t>Quelques jalons entre 1977 et 2023 </a:t>
            </a:r>
          </a:p>
        </p:txBody>
      </p:sp>
      <p:sp>
        <p:nvSpPr>
          <p:cNvPr id="5" name="TextBox 4">
            <a:extLst>
              <a:ext uri="{FF2B5EF4-FFF2-40B4-BE49-F238E27FC236}">
                <a16:creationId xmlns:a16="http://schemas.microsoft.com/office/drawing/2014/main" id="{A3D97F3F-BAE3-B615-A8AC-CB43C53366A4}"/>
              </a:ext>
            </a:extLst>
          </p:cNvPr>
          <p:cNvSpPr txBox="1"/>
          <p:nvPr/>
        </p:nvSpPr>
        <p:spPr>
          <a:xfrm>
            <a:off x="7859016" y="1137796"/>
            <a:ext cx="2238363" cy="338554"/>
          </a:xfrm>
          <a:prstGeom prst="rect">
            <a:avLst/>
          </a:prstGeom>
          <a:noFill/>
        </p:spPr>
        <p:txBody>
          <a:bodyPr wrap="square" rtlCol="0">
            <a:spAutoFit/>
          </a:bodyPr>
          <a:lstStyle/>
          <a:p>
            <a:r>
              <a:rPr lang="en-US" sz="1600" i="1" dirty="0"/>
              <a:t>V. Le Flanchec / CEA</a:t>
            </a:r>
            <a:endParaRPr lang="en-GB" sz="1600" i="1" dirty="0"/>
          </a:p>
        </p:txBody>
      </p:sp>
    </p:spTree>
    <p:extLst>
      <p:ext uri="{BB962C8B-B14F-4D97-AF65-F5344CB8AC3E}">
        <p14:creationId xmlns:p14="http://schemas.microsoft.com/office/powerpoint/2010/main" val="2150422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7738B1-53DF-941E-7985-C56281C4A5B2}"/>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8A28B56C-22B3-6F1C-9D9F-3AF00DD638A9}"/>
              </a:ext>
            </a:extLst>
          </p:cNvPr>
          <p:cNvSpPr>
            <a:spLocks noGrp="1"/>
          </p:cNvSpPr>
          <p:nvPr>
            <p:ph type="sldNum" sz="quarter" idx="11"/>
          </p:nvPr>
        </p:nvSpPr>
        <p:spPr/>
        <p:txBody>
          <a:bodyPr/>
          <a:lstStyle/>
          <a:p>
            <a:fld id="{DEF62AA5-A9F9-344C-9738-C68EB5A8EDFF}" type="slidenum">
              <a:rPr lang="en-US" smtClean="0"/>
              <a:pPr/>
              <a:t>12</a:t>
            </a:fld>
            <a:endParaRPr lang="en-US"/>
          </a:p>
        </p:txBody>
      </p:sp>
      <p:sp>
        <p:nvSpPr>
          <p:cNvPr id="4" name="Date Placeholder 3">
            <a:extLst>
              <a:ext uri="{FF2B5EF4-FFF2-40B4-BE49-F238E27FC236}">
                <a16:creationId xmlns:a16="http://schemas.microsoft.com/office/drawing/2014/main" id="{C8F1BDE7-73A5-BFF2-9D2B-B8570439D4CE}"/>
              </a:ext>
            </a:extLst>
          </p:cNvPr>
          <p:cNvSpPr>
            <a:spLocks noGrp="1"/>
          </p:cNvSpPr>
          <p:nvPr>
            <p:ph type="dt" sz="half" idx="12"/>
          </p:nvPr>
        </p:nvSpPr>
        <p:spPr/>
        <p:txBody>
          <a:bodyPr/>
          <a:lstStyle/>
          <a:p>
            <a:r>
              <a:rPr lang="en-US"/>
              <a:t>Roscoff SFP 2023</a:t>
            </a:r>
            <a:endParaRPr lang="en-US" dirty="0"/>
          </a:p>
        </p:txBody>
      </p:sp>
      <p:pic>
        <p:nvPicPr>
          <p:cNvPr id="7" name="Picture 6">
            <a:extLst>
              <a:ext uri="{FF2B5EF4-FFF2-40B4-BE49-F238E27FC236}">
                <a16:creationId xmlns:a16="http://schemas.microsoft.com/office/drawing/2014/main" id="{888A0AA5-C127-DB8A-3D31-22AED0289F11}"/>
              </a:ext>
            </a:extLst>
          </p:cNvPr>
          <p:cNvPicPr>
            <a:picLocks noChangeAspect="1"/>
          </p:cNvPicPr>
          <p:nvPr/>
        </p:nvPicPr>
        <p:blipFill rotWithShape="1">
          <a:blip r:embed="rId2"/>
          <a:srcRect l="5818" t="6132" r="3784" b="11017"/>
          <a:stretch/>
        </p:blipFill>
        <p:spPr>
          <a:xfrm>
            <a:off x="12701" y="933735"/>
            <a:ext cx="6166884" cy="3494890"/>
          </a:xfrm>
          <a:prstGeom prst="rect">
            <a:avLst/>
          </a:prstGeom>
        </p:spPr>
      </p:pic>
      <p:sp>
        <p:nvSpPr>
          <p:cNvPr id="8" name="TextBox 7">
            <a:extLst>
              <a:ext uri="{FF2B5EF4-FFF2-40B4-BE49-F238E27FC236}">
                <a16:creationId xmlns:a16="http://schemas.microsoft.com/office/drawing/2014/main" id="{9A15A571-7AAE-CB41-B80A-C3AE129D6535}"/>
              </a:ext>
            </a:extLst>
          </p:cNvPr>
          <p:cNvSpPr txBox="1"/>
          <p:nvPr/>
        </p:nvSpPr>
        <p:spPr>
          <a:xfrm>
            <a:off x="165838" y="49643"/>
            <a:ext cx="9739423" cy="584775"/>
          </a:xfrm>
          <a:prstGeom prst="rect">
            <a:avLst/>
          </a:prstGeom>
          <a:noFill/>
        </p:spPr>
        <p:txBody>
          <a:bodyPr wrap="square" rtlCol="0">
            <a:spAutoFit/>
          </a:bodyPr>
          <a:lstStyle/>
          <a:p>
            <a:r>
              <a:rPr lang="fr-FR" sz="3200" b="1" dirty="0">
                <a:solidFill>
                  <a:srgbClr val="0000FF"/>
                </a:solidFill>
                <a:latin typeface="Times New Roman" panose="02020603050405020304" pitchFamily="18" charset="0"/>
                <a:cs typeface="Times New Roman" panose="02020603050405020304" pitchFamily="18" charset="0"/>
              </a:rPr>
              <a:t>1983: GANIL: </a:t>
            </a:r>
            <a:r>
              <a:rPr lang="fr-FR" sz="2800" b="1" dirty="0">
                <a:solidFill>
                  <a:srgbClr val="FF0000"/>
                </a:solidFill>
                <a:latin typeface="Times New Roman" panose="02020603050405020304" pitchFamily="18" charset="0"/>
                <a:cs typeface="Times New Roman" panose="02020603050405020304" pitchFamily="18" charset="0"/>
              </a:rPr>
              <a:t>G</a:t>
            </a:r>
            <a:r>
              <a:rPr lang="fr-FR" sz="2800" b="1" dirty="0">
                <a:solidFill>
                  <a:srgbClr val="0000FF"/>
                </a:solidFill>
                <a:latin typeface="Times New Roman" panose="02020603050405020304" pitchFamily="18" charset="0"/>
                <a:cs typeface="Times New Roman" panose="02020603050405020304" pitchFamily="18" charset="0"/>
              </a:rPr>
              <a:t>rand </a:t>
            </a:r>
            <a:r>
              <a:rPr lang="fr-FR" sz="2800" b="1" dirty="0">
                <a:solidFill>
                  <a:srgbClr val="FF0000"/>
                </a:solidFill>
                <a:latin typeface="Times New Roman" panose="02020603050405020304" pitchFamily="18" charset="0"/>
                <a:cs typeface="Times New Roman" panose="02020603050405020304" pitchFamily="18" charset="0"/>
              </a:rPr>
              <a:t>A</a:t>
            </a:r>
            <a:r>
              <a:rPr lang="fr-FR" sz="2800" b="1" dirty="0">
                <a:solidFill>
                  <a:srgbClr val="0000FF"/>
                </a:solidFill>
                <a:latin typeface="Times New Roman" panose="02020603050405020304" pitchFamily="18" charset="0"/>
                <a:cs typeface="Times New Roman" panose="02020603050405020304" pitchFamily="18" charset="0"/>
              </a:rPr>
              <a:t>ccélérateur </a:t>
            </a:r>
            <a:r>
              <a:rPr lang="fr-FR" sz="2800" b="1" dirty="0">
                <a:solidFill>
                  <a:srgbClr val="FF0000"/>
                </a:solidFill>
                <a:latin typeface="Times New Roman" panose="02020603050405020304" pitchFamily="18" charset="0"/>
                <a:cs typeface="Times New Roman" panose="02020603050405020304" pitchFamily="18" charset="0"/>
              </a:rPr>
              <a:t>N</a:t>
            </a:r>
            <a:r>
              <a:rPr lang="fr-FR" sz="2800" b="1" dirty="0">
                <a:solidFill>
                  <a:srgbClr val="0000FF"/>
                </a:solidFill>
                <a:latin typeface="Times New Roman" panose="02020603050405020304" pitchFamily="18" charset="0"/>
                <a:cs typeface="Times New Roman" panose="02020603050405020304" pitchFamily="18" charset="0"/>
              </a:rPr>
              <a:t>ational d’</a:t>
            </a:r>
            <a:r>
              <a:rPr lang="fr-FR" sz="2800" b="1" dirty="0">
                <a:solidFill>
                  <a:srgbClr val="FF0000"/>
                </a:solidFill>
                <a:latin typeface="Times New Roman" panose="02020603050405020304" pitchFamily="18" charset="0"/>
                <a:cs typeface="Times New Roman" panose="02020603050405020304" pitchFamily="18" charset="0"/>
              </a:rPr>
              <a:t>I</a:t>
            </a:r>
            <a:r>
              <a:rPr lang="fr-FR" sz="2800" b="1" dirty="0">
                <a:solidFill>
                  <a:srgbClr val="0000FF"/>
                </a:solidFill>
                <a:latin typeface="Times New Roman" panose="02020603050405020304" pitchFamily="18" charset="0"/>
                <a:cs typeface="Times New Roman" panose="02020603050405020304" pitchFamily="18" charset="0"/>
              </a:rPr>
              <a:t>ons </a:t>
            </a:r>
            <a:r>
              <a:rPr lang="fr-FR" sz="2800" b="1" dirty="0">
                <a:solidFill>
                  <a:srgbClr val="FF0000"/>
                </a:solidFill>
                <a:latin typeface="Times New Roman" panose="02020603050405020304" pitchFamily="18" charset="0"/>
                <a:cs typeface="Times New Roman" panose="02020603050405020304" pitchFamily="18" charset="0"/>
              </a:rPr>
              <a:t>L</a:t>
            </a:r>
            <a:r>
              <a:rPr lang="fr-FR" sz="2800" b="1" dirty="0">
                <a:solidFill>
                  <a:srgbClr val="0000FF"/>
                </a:solidFill>
                <a:latin typeface="Times New Roman" panose="02020603050405020304" pitchFamily="18" charset="0"/>
                <a:cs typeface="Times New Roman" panose="02020603050405020304" pitchFamily="18" charset="0"/>
              </a:rPr>
              <a:t>ourds</a:t>
            </a:r>
            <a:r>
              <a:rPr lang="fr-FR" sz="3200" b="1" dirty="0">
                <a:solidFill>
                  <a:srgbClr val="0000FF"/>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5DCBB0B2-771D-6196-8280-59FC9328B7F7}"/>
              </a:ext>
            </a:extLst>
          </p:cNvPr>
          <p:cNvSpPr txBox="1"/>
          <p:nvPr/>
        </p:nvSpPr>
        <p:spPr>
          <a:xfrm>
            <a:off x="165838" y="4640256"/>
            <a:ext cx="9280880" cy="707886"/>
          </a:xfrm>
          <a:prstGeom prst="rect">
            <a:avLst/>
          </a:prstGeom>
          <a:noFill/>
        </p:spPr>
        <p:txBody>
          <a:bodyPr wrap="square" rtlCol="0">
            <a:spAutoFit/>
          </a:bodyPr>
          <a:lstStyle/>
          <a:p>
            <a:pPr algn="ctr"/>
            <a:r>
              <a:rPr lang="fr-CH" dirty="0"/>
              <a:t>Très grand laboratoire international pour la recherche avec des faisceaux d’ions focalisée sur la Physique Nucléaire</a:t>
            </a:r>
          </a:p>
        </p:txBody>
      </p:sp>
      <p:sp>
        <p:nvSpPr>
          <p:cNvPr id="11" name="TextBox 10">
            <a:extLst>
              <a:ext uri="{FF2B5EF4-FFF2-40B4-BE49-F238E27FC236}">
                <a16:creationId xmlns:a16="http://schemas.microsoft.com/office/drawing/2014/main" id="{3999415B-385C-5C28-DE93-4A8B7E44E4A3}"/>
              </a:ext>
            </a:extLst>
          </p:cNvPr>
          <p:cNvSpPr txBox="1"/>
          <p:nvPr/>
        </p:nvSpPr>
        <p:spPr>
          <a:xfrm>
            <a:off x="2512385" y="5485671"/>
            <a:ext cx="5975497" cy="400110"/>
          </a:xfrm>
          <a:prstGeom prst="rect">
            <a:avLst/>
          </a:prstGeom>
          <a:noFill/>
        </p:spPr>
        <p:txBody>
          <a:bodyPr wrap="square">
            <a:spAutoFit/>
          </a:bodyPr>
          <a:lstStyle/>
          <a:p>
            <a:pPr algn="ctr"/>
            <a:r>
              <a:rPr lang="pt-BR" dirty="0">
                <a:hlinkClick r:id="rId3"/>
              </a:rPr>
              <a:t>PDF_Global_compressed.pdf (ganil-spiral2.eu)</a:t>
            </a:r>
            <a:endParaRPr lang="en-GB" dirty="0"/>
          </a:p>
        </p:txBody>
      </p:sp>
      <p:grpSp>
        <p:nvGrpSpPr>
          <p:cNvPr id="13" name="Group 12">
            <a:extLst>
              <a:ext uri="{FF2B5EF4-FFF2-40B4-BE49-F238E27FC236}">
                <a16:creationId xmlns:a16="http://schemas.microsoft.com/office/drawing/2014/main" id="{5BC85703-0F42-E736-E40E-0F0695D4EFCC}"/>
              </a:ext>
            </a:extLst>
          </p:cNvPr>
          <p:cNvGrpSpPr/>
          <p:nvPr/>
        </p:nvGrpSpPr>
        <p:grpSpPr>
          <a:xfrm>
            <a:off x="6337005" y="689818"/>
            <a:ext cx="3652151" cy="3705422"/>
            <a:chOff x="6337005" y="689818"/>
            <a:chExt cx="3652151" cy="3705422"/>
          </a:xfrm>
        </p:grpSpPr>
        <p:pic>
          <p:nvPicPr>
            <p:cNvPr id="5" name="Picture 4">
              <a:extLst>
                <a:ext uri="{FF2B5EF4-FFF2-40B4-BE49-F238E27FC236}">
                  <a16:creationId xmlns:a16="http://schemas.microsoft.com/office/drawing/2014/main" id="{C2B9F276-B8F7-C978-E73D-8FF8466ECE69}"/>
                </a:ext>
              </a:extLst>
            </p:cNvPr>
            <p:cNvPicPr>
              <a:picLocks noChangeAspect="1"/>
            </p:cNvPicPr>
            <p:nvPr/>
          </p:nvPicPr>
          <p:blipFill>
            <a:blip r:embed="rId4"/>
            <a:stretch>
              <a:fillRect/>
            </a:stretch>
          </p:blipFill>
          <p:spPr>
            <a:xfrm>
              <a:off x="6337005" y="689818"/>
              <a:ext cx="3652151" cy="2966824"/>
            </a:xfrm>
            <a:prstGeom prst="rect">
              <a:avLst/>
            </a:prstGeom>
          </p:spPr>
        </p:pic>
        <p:sp>
          <p:nvSpPr>
            <p:cNvPr id="12" name="TextBox 11">
              <a:extLst>
                <a:ext uri="{FF2B5EF4-FFF2-40B4-BE49-F238E27FC236}">
                  <a16:creationId xmlns:a16="http://schemas.microsoft.com/office/drawing/2014/main" id="{C9E3C01F-F36F-1860-0F00-08BD5BB1CA85}"/>
                </a:ext>
              </a:extLst>
            </p:cNvPr>
            <p:cNvSpPr txBox="1"/>
            <p:nvPr/>
          </p:nvSpPr>
          <p:spPr>
            <a:xfrm>
              <a:off x="6974958" y="3687354"/>
              <a:ext cx="2530548" cy="707886"/>
            </a:xfrm>
            <a:prstGeom prst="rect">
              <a:avLst/>
            </a:prstGeom>
            <a:noFill/>
          </p:spPr>
          <p:txBody>
            <a:bodyPr wrap="square" rtlCol="0">
              <a:spAutoFit/>
            </a:bodyPr>
            <a:lstStyle/>
            <a:p>
              <a:pPr algn="ctr"/>
              <a:r>
                <a:rPr lang="fr-CH" dirty="0"/>
                <a:t>GANIL explore les noyaux exotiques</a:t>
              </a:r>
            </a:p>
          </p:txBody>
        </p:sp>
      </p:grpSp>
      <p:sp>
        <p:nvSpPr>
          <p:cNvPr id="14" name="TextBox 13">
            <a:extLst>
              <a:ext uri="{FF2B5EF4-FFF2-40B4-BE49-F238E27FC236}">
                <a16:creationId xmlns:a16="http://schemas.microsoft.com/office/drawing/2014/main" id="{D39E8100-7E17-76A1-F858-B12F0A86BC8A}"/>
              </a:ext>
            </a:extLst>
          </p:cNvPr>
          <p:cNvSpPr txBox="1"/>
          <p:nvPr/>
        </p:nvSpPr>
        <p:spPr>
          <a:xfrm>
            <a:off x="1340736" y="5513756"/>
            <a:ext cx="1363035" cy="369332"/>
          </a:xfrm>
          <a:prstGeom prst="rect">
            <a:avLst/>
          </a:prstGeom>
          <a:noFill/>
        </p:spPr>
        <p:txBody>
          <a:bodyPr wrap="square" rtlCol="0">
            <a:spAutoFit/>
          </a:bodyPr>
          <a:lstStyle/>
          <a:p>
            <a:r>
              <a:rPr lang="fr-CH" sz="1800" i="1" dirty="0"/>
              <a:t>Référence</a:t>
            </a:r>
            <a:r>
              <a:rPr lang="fr-CH" sz="1800" dirty="0"/>
              <a:t>:</a:t>
            </a:r>
          </a:p>
        </p:txBody>
      </p:sp>
      <p:sp>
        <p:nvSpPr>
          <p:cNvPr id="6" name="TextBox 5">
            <a:extLst>
              <a:ext uri="{FF2B5EF4-FFF2-40B4-BE49-F238E27FC236}">
                <a16:creationId xmlns:a16="http://schemas.microsoft.com/office/drawing/2014/main" id="{645CB3DC-B246-E7EF-A8F9-0CBCD8010A87}"/>
              </a:ext>
            </a:extLst>
          </p:cNvPr>
          <p:cNvSpPr txBox="1"/>
          <p:nvPr/>
        </p:nvSpPr>
        <p:spPr>
          <a:xfrm>
            <a:off x="82120" y="6109287"/>
            <a:ext cx="9823141" cy="1015663"/>
          </a:xfrm>
          <a:prstGeom prst="rect">
            <a:avLst/>
          </a:prstGeom>
          <a:noFill/>
        </p:spPr>
        <p:txBody>
          <a:bodyPr wrap="square" rtlCol="0">
            <a:spAutoFit/>
          </a:bodyPr>
          <a:lstStyle/>
          <a:p>
            <a:r>
              <a:rPr lang="fr-CH" i="1" dirty="0"/>
              <a:t>Voir les 4 présentations et les 2 posters de:</a:t>
            </a:r>
          </a:p>
          <a:p>
            <a:pPr marL="457200" indent="-457200">
              <a:buAutoNum type="alphaUcPeriod"/>
            </a:pPr>
            <a:r>
              <a:rPr lang="fr-CH" i="1" dirty="0" err="1"/>
              <a:t>Orduz</a:t>
            </a:r>
            <a:r>
              <a:rPr lang="fr-CH" i="1" dirty="0"/>
              <a:t>, F. Varenne, C. </a:t>
            </a:r>
            <a:r>
              <a:rPr lang="fr-CH" i="1" dirty="0" err="1"/>
              <a:t>Peaucelle</a:t>
            </a:r>
            <a:r>
              <a:rPr lang="fr-CH" i="1" dirty="0"/>
              <a:t>, H. </a:t>
            </a:r>
            <a:r>
              <a:rPr lang="fr-CH" i="1" dirty="0" err="1"/>
              <a:t>Franberg</a:t>
            </a:r>
            <a:r>
              <a:rPr lang="fr-CH" i="1" dirty="0"/>
              <a:t>-Delahaye, C. Lassalle, T. Thullier</a:t>
            </a:r>
          </a:p>
          <a:p>
            <a:r>
              <a:rPr lang="fr-CH" i="1" dirty="0"/>
              <a:t>pour les Journées Roscoff 2023 </a:t>
            </a:r>
          </a:p>
        </p:txBody>
      </p:sp>
    </p:spTree>
    <p:extLst>
      <p:ext uri="{BB962C8B-B14F-4D97-AF65-F5344CB8AC3E}">
        <p14:creationId xmlns:p14="http://schemas.microsoft.com/office/powerpoint/2010/main" val="1631203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DFDFF7-D2E7-D398-5981-ACE39C2812F8}"/>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4B28A4F4-7D31-6D28-8BAE-74A208892B46}"/>
              </a:ext>
            </a:extLst>
          </p:cNvPr>
          <p:cNvSpPr>
            <a:spLocks noGrp="1"/>
          </p:cNvSpPr>
          <p:nvPr>
            <p:ph type="sldNum" sz="quarter" idx="11"/>
          </p:nvPr>
        </p:nvSpPr>
        <p:spPr/>
        <p:txBody>
          <a:bodyPr/>
          <a:lstStyle/>
          <a:p>
            <a:fld id="{DEF62AA5-A9F9-344C-9738-C68EB5A8EDFF}" type="slidenum">
              <a:rPr lang="en-US" smtClean="0"/>
              <a:pPr/>
              <a:t>13</a:t>
            </a:fld>
            <a:endParaRPr lang="en-US"/>
          </a:p>
        </p:txBody>
      </p:sp>
      <p:sp>
        <p:nvSpPr>
          <p:cNvPr id="4" name="Date Placeholder 3">
            <a:extLst>
              <a:ext uri="{FF2B5EF4-FFF2-40B4-BE49-F238E27FC236}">
                <a16:creationId xmlns:a16="http://schemas.microsoft.com/office/drawing/2014/main" id="{C4A85C71-9BE0-FFCB-F44E-0072B191FF2E}"/>
              </a:ext>
            </a:extLst>
          </p:cNvPr>
          <p:cNvSpPr>
            <a:spLocks noGrp="1"/>
          </p:cNvSpPr>
          <p:nvPr>
            <p:ph type="dt" sz="half" idx="12"/>
          </p:nvPr>
        </p:nvSpPr>
        <p:spPr/>
        <p:txBody>
          <a:bodyPr/>
          <a:lstStyle/>
          <a:p>
            <a:r>
              <a:rPr lang="en-US"/>
              <a:t>Roscoff SFP 2023</a:t>
            </a:r>
            <a:endParaRPr lang="en-US" dirty="0"/>
          </a:p>
        </p:txBody>
      </p:sp>
      <p:pic>
        <p:nvPicPr>
          <p:cNvPr id="6" name="Picture 2">
            <a:extLst>
              <a:ext uri="{FF2B5EF4-FFF2-40B4-BE49-F238E27FC236}">
                <a16:creationId xmlns:a16="http://schemas.microsoft.com/office/drawing/2014/main" id="{0AA3DD7C-FDBD-BA03-3B9C-4324172F1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32" y="755056"/>
            <a:ext cx="8517807" cy="56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CB4314-1638-70FA-0EBA-B0C68DFCC244}"/>
              </a:ext>
            </a:extLst>
          </p:cNvPr>
          <p:cNvSpPr txBox="1"/>
          <p:nvPr/>
        </p:nvSpPr>
        <p:spPr>
          <a:xfrm>
            <a:off x="165838" y="49643"/>
            <a:ext cx="9739423"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Linac supraconducteur SPIRAL 2 de GANIL</a:t>
            </a:r>
          </a:p>
        </p:txBody>
      </p:sp>
      <p:sp>
        <p:nvSpPr>
          <p:cNvPr id="10" name="TextBox 9">
            <a:extLst>
              <a:ext uri="{FF2B5EF4-FFF2-40B4-BE49-F238E27FC236}">
                <a16:creationId xmlns:a16="http://schemas.microsoft.com/office/drawing/2014/main" id="{6562798D-AA78-88B5-55F9-5C85FD614A47}"/>
              </a:ext>
            </a:extLst>
          </p:cNvPr>
          <p:cNvSpPr txBox="1"/>
          <p:nvPr/>
        </p:nvSpPr>
        <p:spPr>
          <a:xfrm>
            <a:off x="430367" y="6617656"/>
            <a:ext cx="9474894" cy="400110"/>
          </a:xfrm>
          <a:prstGeom prst="rect">
            <a:avLst/>
          </a:prstGeom>
          <a:noFill/>
        </p:spPr>
        <p:txBody>
          <a:bodyPr wrap="square" rtlCol="0">
            <a:spAutoFit/>
          </a:bodyPr>
          <a:lstStyle/>
          <a:p>
            <a:r>
              <a:rPr lang="fr-CH" i="1" dirty="0"/>
              <a:t>Présentations de GANIL aux Journées Accélérateurs de Roscoff 2023 et avant </a:t>
            </a:r>
          </a:p>
        </p:txBody>
      </p:sp>
      <p:sp>
        <p:nvSpPr>
          <p:cNvPr id="5" name="TextBox 4">
            <a:extLst>
              <a:ext uri="{FF2B5EF4-FFF2-40B4-BE49-F238E27FC236}">
                <a16:creationId xmlns:a16="http://schemas.microsoft.com/office/drawing/2014/main" id="{D4C2DDBF-CA99-8CE1-0D0B-69E9079F134B}"/>
              </a:ext>
            </a:extLst>
          </p:cNvPr>
          <p:cNvSpPr txBox="1"/>
          <p:nvPr/>
        </p:nvSpPr>
        <p:spPr>
          <a:xfrm>
            <a:off x="2415301" y="5965945"/>
            <a:ext cx="2833938" cy="400110"/>
          </a:xfrm>
          <a:prstGeom prst="rect">
            <a:avLst/>
          </a:prstGeom>
          <a:noFill/>
        </p:spPr>
        <p:txBody>
          <a:bodyPr wrap="square" rtlCol="0">
            <a:spAutoFit/>
          </a:bodyPr>
          <a:lstStyle/>
          <a:p>
            <a:r>
              <a:rPr lang="fr-CH" b="1" dirty="0">
                <a:solidFill>
                  <a:srgbClr val="FFFF00"/>
                </a:solidFill>
              </a:rPr>
              <a:t>Travailler ensemble !</a:t>
            </a:r>
          </a:p>
        </p:txBody>
      </p:sp>
      <p:sp>
        <p:nvSpPr>
          <p:cNvPr id="7" name="TextBox 6">
            <a:extLst>
              <a:ext uri="{FF2B5EF4-FFF2-40B4-BE49-F238E27FC236}">
                <a16:creationId xmlns:a16="http://schemas.microsoft.com/office/drawing/2014/main" id="{A8B38F3A-C55B-8A78-613F-893BDEC93AA6}"/>
              </a:ext>
            </a:extLst>
          </p:cNvPr>
          <p:cNvSpPr txBox="1"/>
          <p:nvPr/>
        </p:nvSpPr>
        <p:spPr>
          <a:xfrm>
            <a:off x="6828001" y="6104666"/>
            <a:ext cx="2816856" cy="307777"/>
          </a:xfrm>
          <a:prstGeom prst="rect">
            <a:avLst/>
          </a:prstGeom>
          <a:noFill/>
        </p:spPr>
        <p:txBody>
          <a:bodyPr wrap="square" rtlCol="0">
            <a:spAutoFit/>
          </a:bodyPr>
          <a:lstStyle/>
          <a:p>
            <a:r>
              <a:rPr lang="en-GB" sz="1400" dirty="0">
                <a:solidFill>
                  <a:srgbClr val="FFFF00"/>
                </a:solidFill>
              </a:rPr>
              <a:t>© Philippe </a:t>
            </a:r>
            <a:r>
              <a:rPr lang="fr-CH" sz="1400" dirty="0" err="1">
                <a:solidFill>
                  <a:srgbClr val="FFFF00"/>
                </a:solidFill>
              </a:rPr>
              <a:t>Stroppa</a:t>
            </a:r>
            <a:r>
              <a:rPr lang="fr-CH" sz="1400" dirty="0">
                <a:solidFill>
                  <a:srgbClr val="FFFF00"/>
                </a:solidFill>
              </a:rPr>
              <a:t>, CEA/CNRS</a:t>
            </a:r>
            <a:endParaRPr lang="en-GB" sz="1400" dirty="0">
              <a:solidFill>
                <a:srgbClr val="FFFF00"/>
              </a:solidFill>
            </a:endParaRPr>
          </a:p>
        </p:txBody>
      </p:sp>
    </p:spTree>
    <p:extLst>
      <p:ext uri="{BB962C8B-B14F-4D97-AF65-F5344CB8AC3E}">
        <p14:creationId xmlns:p14="http://schemas.microsoft.com/office/powerpoint/2010/main" val="38729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0659C5-96F3-0638-5973-C0F40CDB616A}"/>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6FDDB68C-3714-4954-545F-7FFA02E855B0}"/>
              </a:ext>
            </a:extLst>
          </p:cNvPr>
          <p:cNvSpPr>
            <a:spLocks noGrp="1"/>
          </p:cNvSpPr>
          <p:nvPr>
            <p:ph type="sldNum" sz="quarter" idx="11"/>
          </p:nvPr>
        </p:nvSpPr>
        <p:spPr/>
        <p:txBody>
          <a:bodyPr/>
          <a:lstStyle/>
          <a:p>
            <a:fld id="{DEF62AA5-A9F9-344C-9738-C68EB5A8EDFF}" type="slidenum">
              <a:rPr lang="en-US" smtClean="0"/>
              <a:pPr/>
              <a:t>14</a:t>
            </a:fld>
            <a:endParaRPr lang="en-US"/>
          </a:p>
        </p:txBody>
      </p:sp>
      <p:sp>
        <p:nvSpPr>
          <p:cNvPr id="4" name="Date Placeholder 3">
            <a:extLst>
              <a:ext uri="{FF2B5EF4-FFF2-40B4-BE49-F238E27FC236}">
                <a16:creationId xmlns:a16="http://schemas.microsoft.com/office/drawing/2014/main" id="{9CDCFD89-6853-688F-F794-634E02466309}"/>
              </a:ext>
            </a:extLst>
          </p:cNvPr>
          <p:cNvSpPr>
            <a:spLocks noGrp="1"/>
          </p:cNvSpPr>
          <p:nvPr>
            <p:ph type="dt" sz="half" idx="12"/>
          </p:nvPr>
        </p:nvSpPr>
        <p:spPr/>
        <p:txBody>
          <a:bodyPr/>
          <a:lstStyle/>
          <a:p>
            <a:r>
              <a:rPr lang="en-US"/>
              <a:t>Roscoff SFP 2023</a:t>
            </a:r>
            <a:endParaRPr lang="en-US" dirty="0"/>
          </a:p>
        </p:txBody>
      </p:sp>
      <p:pic>
        <p:nvPicPr>
          <p:cNvPr id="6" name="Picture 2" descr="ctf3linac">
            <a:extLst>
              <a:ext uri="{FF2B5EF4-FFF2-40B4-BE49-F238E27FC236}">
                <a16:creationId xmlns:a16="http://schemas.microsoft.com/office/drawing/2014/main" id="{39D84F6A-EA85-F469-3A4F-B83EDC50209D}"/>
              </a:ext>
            </a:extLst>
          </p:cNvPr>
          <p:cNvPicPr>
            <a:picLocks noChangeAspect="1" noChangeArrowheads="1"/>
          </p:cNvPicPr>
          <p:nvPr/>
        </p:nvPicPr>
        <p:blipFill>
          <a:blip r:embed="rId2"/>
          <a:srcRect/>
          <a:stretch>
            <a:fillRect/>
          </a:stretch>
        </p:blipFill>
        <p:spPr bwMode="auto">
          <a:xfrm>
            <a:off x="247580" y="829643"/>
            <a:ext cx="5741839" cy="6164494"/>
          </a:xfrm>
          <a:prstGeom prst="rect">
            <a:avLst/>
          </a:prstGeom>
          <a:noFill/>
          <a:ln w="9525">
            <a:noFill/>
            <a:miter lim="800000"/>
            <a:headEnd/>
            <a:tailEnd/>
          </a:ln>
        </p:spPr>
      </p:pic>
      <p:sp>
        <p:nvSpPr>
          <p:cNvPr id="7" name="TextBox 6">
            <a:extLst>
              <a:ext uri="{FF2B5EF4-FFF2-40B4-BE49-F238E27FC236}">
                <a16:creationId xmlns:a16="http://schemas.microsoft.com/office/drawing/2014/main" id="{09D281AD-CF2D-2A76-E5D6-C83333CE1888}"/>
              </a:ext>
            </a:extLst>
          </p:cNvPr>
          <p:cNvSpPr txBox="1"/>
          <p:nvPr/>
        </p:nvSpPr>
        <p:spPr>
          <a:xfrm>
            <a:off x="-38670" y="37177"/>
            <a:ext cx="10140592"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1987: LIL : </a:t>
            </a:r>
            <a:r>
              <a:rPr lang="fr-FR" sz="3200" b="1" dirty="0">
                <a:solidFill>
                  <a:srgbClr val="FF0000"/>
                </a:solidFill>
                <a:latin typeface="Times New Roman" panose="02020603050405020304" pitchFamily="18" charset="0"/>
                <a:cs typeface="Times New Roman" panose="02020603050405020304" pitchFamily="18" charset="0"/>
              </a:rPr>
              <a:t>L</a:t>
            </a:r>
            <a:r>
              <a:rPr lang="fr-FR" sz="3200" b="1" dirty="0">
                <a:solidFill>
                  <a:srgbClr val="0000FF"/>
                </a:solidFill>
                <a:latin typeface="Times New Roman" panose="02020603050405020304" pitchFamily="18" charset="0"/>
                <a:cs typeface="Times New Roman" panose="02020603050405020304" pitchFamily="18" charset="0"/>
              </a:rPr>
              <a:t>EP </a:t>
            </a:r>
            <a:r>
              <a:rPr lang="fr-FR" sz="3200" b="1" dirty="0" err="1">
                <a:solidFill>
                  <a:srgbClr val="FF0000"/>
                </a:solidFill>
                <a:latin typeface="Times New Roman" panose="02020603050405020304" pitchFamily="18" charset="0"/>
                <a:cs typeface="Times New Roman" panose="02020603050405020304" pitchFamily="18" charset="0"/>
              </a:rPr>
              <a:t>I</a:t>
            </a:r>
            <a:r>
              <a:rPr lang="fr-FR" sz="3200" b="1" dirty="0" err="1">
                <a:solidFill>
                  <a:srgbClr val="0000FF"/>
                </a:solidFill>
                <a:latin typeface="Times New Roman" panose="02020603050405020304" pitchFamily="18" charset="0"/>
                <a:cs typeface="Times New Roman" panose="02020603050405020304" pitchFamily="18" charset="0"/>
              </a:rPr>
              <a:t>njector</a:t>
            </a:r>
            <a:r>
              <a:rPr lang="fr-FR" sz="3200" b="1" dirty="0">
                <a:solidFill>
                  <a:srgbClr val="0000FF"/>
                </a:solidFill>
                <a:latin typeface="Times New Roman" panose="02020603050405020304" pitchFamily="18" charset="0"/>
                <a:cs typeface="Times New Roman" panose="02020603050405020304" pitchFamily="18" charset="0"/>
              </a:rPr>
              <a:t> </a:t>
            </a:r>
            <a:r>
              <a:rPr lang="fr-FR" sz="3200" b="1" dirty="0">
                <a:solidFill>
                  <a:srgbClr val="FF0000"/>
                </a:solidFill>
                <a:latin typeface="Times New Roman" panose="02020603050405020304" pitchFamily="18" charset="0"/>
                <a:cs typeface="Times New Roman" panose="02020603050405020304" pitchFamily="18" charset="0"/>
              </a:rPr>
              <a:t>L</a:t>
            </a:r>
            <a:r>
              <a:rPr lang="fr-FR" sz="3200" b="1" dirty="0">
                <a:solidFill>
                  <a:srgbClr val="0000FF"/>
                </a:solidFill>
                <a:latin typeface="Times New Roman" panose="02020603050405020304" pitchFamily="18" charset="0"/>
                <a:cs typeface="Times New Roman" panose="02020603050405020304" pitchFamily="18" charset="0"/>
              </a:rPr>
              <a:t>inac </a:t>
            </a:r>
          </a:p>
        </p:txBody>
      </p:sp>
      <p:sp>
        <p:nvSpPr>
          <p:cNvPr id="8" name="TextBox 7">
            <a:extLst>
              <a:ext uri="{FF2B5EF4-FFF2-40B4-BE49-F238E27FC236}">
                <a16:creationId xmlns:a16="http://schemas.microsoft.com/office/drawing/2014/main" id="{8F84B9BB-69E3-BA74-74D8-E6C5E13F379F}"/>
              </a:ext>
            </a:extLst>
          </p:cNvPr>
          <p:cNvSpPr txBox="1"/>
          <p:nvPr/>
        </p:nvSpPr>
        <p:spPr>
          <a:xfrm>
            <a:off x="247580" y="6158400"/>
            <a:ext cx="3413496" cy="707886"/>
          </a:xfrm>
          <a:prstGeom prst="rect">
            <a:avLst/>
          </a:prstGeom>
          <a:noFill/>
        </p:spPr>
        <p:txBody>
          <a:bodyPr wrap="square" rtlCol="0">
            <a:spAutoFit/>
          </a:bodyPr>
          <a:lstStyle/>
          <a:p>
            <a:pPr algn="ctr"/>
            <a:r>
              <a:rPr lang="fr-CH" b="1" dirty="0">
                <a:solidFill>
                  <a:srgbClr val="FFFF00"/>
                </a:solidFill>
              </a:rPr>
              <a:t>Accélérateur linéaire LIL installé au CERN</a:t>
            </a:r>
          </a:p>
        </p:txBody>
      </p:sp>
      <p:sp>
        <p:nvSpPr>
          <p:cNvPr id="9" name="TextBox 8">
            <a:extLst>
              <a:ext uri="{FF2B5EF4-FFF2-40B4-BE49-F238E27FC236}">
                <a16:creationId xmlns:a16="http://schemas.microsoft.com/office/drawing/2014/main" id="{E8EC6DA7-526A-AB28-A044-5B6B6E1CE8CB}"/>
              </a:ext>
            </a:extLst>
          </p:cNvPr>
          <p:cNvSpPr txBox="1"/>
          <p:nvPr/>
        </p:nvSpPr>
        <p:spPr>
          <a:xfrm>
            <a:off x="6314909" y="5274577"/>
            <a:ext cx="3588968" cy="461665"/>
          </a:xfrm>
          <a:prstGeom prst="rect">
            <a:avLst/>
          </a:prstGeom>
          <a:noFill/>
        </p:spPr>
        <p:txBody>
          <a:bodyPr wrap="square">
            <a:spAutoFit/>
          </a:bodyPr>
          <a:lstStyle/>
          <a:p>
            <a:pPr algn="ctr">
              <a:spcBef>
                <a:spcPct val="0"/>
              </a:spcBef>
              <a:buFont typeface="Arial" panose="020B0604020202020204" pitchFamily="34" charset="0"/>
              <a:buNone/>
            </a:pPr>
            <a:r>
              <a:rPr lang="en-US" altLang="fr-FR" sz="1800" b="1" dirty="0">
                <a:solidFill>
                  <a:srgbClr val="FF0000"/>
                </a:solidFill>
                <a:latin typeface="Times New Roman" panose="02020603050405020304" pitchFamily="18" charset="0"/>
              </a:rPr>
              <a:t>LEP </a:t>
            </a:r>
            <a:r>
              <a:rPr lang="en-US" altLang="fr-FR" sz="2400" b="1" dirty="0">
                <a:solidFill>
                  <a:srgbClr val="FF0000"/>
                </a:solidFill>
                <a:latin typeface="Times New Roman" panose="02020603050405020304" pitchFamily="18" charset="0"/>
              </a:rPr>
              <a:t>operation: 1989- 2000</a:t>
            </a:r>
          </a:p>
        </p:txBody>
      </p:sp>
      <p:sp>
        <p:nvSpPr>
          <p:cNvPr id="10" name="TextBox 9">
            <a:extLst>
              <a:ext uri="{FF2B5EF4-FFF2-40B4-BE49-F238E27FC236}">
                <a16:creationId xmlns:a16="http://schemas.microsoft.com/office/drawing/2014/main" id="{E8E2A29A-789D-8424-0E70-39F5F5F4D38E}"/>
              </a:ext>
            </a:extLst>
          </p:cNvPr>
          <p:cNvSpPr txBox="1"/>
          <p:nvPr/>
        </p:nvSpPr>
        <p:spPr>
          <a:xfrm>
            <a:off x="6147687" y="4145495"/>
            <a:ext cx="3923413" cy="954107"/>
          </a:xfrm>
          <a:prstGeom prst="rect">
            <a:avLst/>
          </a:prstGeom>
          <a:noFill/>
        </p:spPr>
        <p:txBody>
          <a:bodyPr wrap="square" rtlCol="0">
            <a:spAutoFit/>
          </a:bodyPr>
          <a:lstStyle/>
          <a:p>
            <a:pPr algn="ctr"/>
            <a:r>
              <a:rPr lang="fr-CH" dirty="0"/>
              <a:t>Energie: 500 MeV</a:t>
            </a:r>
            <a:endParaRPr lang="en-US" sz="1800" dirty="0"/>
          </a:p>
          <a:p>
            <a:pPr algn="ctr"/>
            <a:r>
              <a:rPr lang="en-US" sz="1800" dirty="0"/>
              <a:t>100 m long</a:t>
            </a:r>
          </a:p>
          <a:p>
            <a:pPr algn="ctr"/>
            <a:r>
              <a:rPr lang="en-US" sz="1800" dirty="0"/>
              <a:t>f = 2.99855 GHz</a:t>
            </a:r>
            <a:endParaRPr lang="en-GB" sz="1800" dirty="0"/>
          </a:p>
        </p:txBody>
      </p:sp>
      <p:sp>
        <p:nvSpPr>
          <p:cNvPr id="11" name="TextBox 10">
            <a:extLst>
              <a:ext uri="{FF2B5EF4-FFF2-40B4-BE49-F238E27FC236}">
                <a16:creationId xmlns:a16="http://schemas.microsoft.com/office/drawing/2014/main" id="{4FDD22A8-7B8A-82AF-4593-F5412ABE3754}"/>
              </a:ext>
            </a:extLst>
          </p:cNvPr>
          <p:cNvSpPr txBox="1"/>
          <p:nvPr/>
        </p:nvSpPr>
        <p:spPr>
          <a:xfrm>
            <a:off x="6446087" y="6927572"/>
            <a:ext cx="3203165" cy="301942"/>
          </a:xfrm>
          <a:prstGeom prst="rect">
            <a:avLst/>
          </a:prstGeom>
          <a:noFill/>
        </p:spPr>
        <p:txBody>
          <a:bodyPr wrap="square" rtlCol="0">
            <a:spAutoFit/>
          </a:bodyPr>
          <a:lstStyle/>
          <a:p>
            <a:r>
              <a:rPr lang="fr-CH" sz="1362" i="1" dirty="0"/>
              <a:t>LEP</a:t>
            </a:r>
            <a:r>
              <a:rPr lang="fr-CH" sz="1362" dirty="0"/>
              <a:t> </a:t>
            </a:r>
            <a:r>
              <a:rPr lang="en-US" sz="1362" i="1" dirty="0"/>
              <a:t>= Large Electron Positron collider </a:t>
            </a:r>
          </a:p>
        </p:txBody>
      </p:sp>
      <p:sp>
        <p:nvSpPr>
          <p:cNvPr id="12" name="TextBox 11">
            <a:extLst>
              <a:ext uri="{FF2B5EF4-FFF2-40B4-BE49-F238E27FC236}">
                <a16:creationId xmlns:a16="http://schemas.microsoft.com/office/drawing/2014/main" id="{D4799DF4-F087-9D01-4D0D-139D6E565A14}"/>
              </a:ext>
            </a:extLst>
          </p:cNvPr>
          <p:cNvSpPr txBox="1"/>
          <p:nvPr/>
        </p:nvSpPr>
        <p:spPr>
          <a:xfrm>
            <a:off x="6188217" y="2836325"/>
            <a:ext cx="3718908" cy="1015663"/>
          </a:xfrm>
          <a:prstGeom prst="rect">
            <a:avLst/>
          </a:prstGeom>
          <a:noFill/>
        </p:spPr>
        <p:txBody>
          <a:bodyPr wrap="square" rtlCol="0">
            <a:spAutoFit/>
          </a:bodyPr>
          <a:lstStyle/>
          <a:p>
            <a:pPr algn="ctr"/>
            <a:r>
              <a:rPr lang="fr-CH" dirty="0">
                <a:solidFill>
                  <a:srgbClr val="3333FF"/>
                </a:solidFill>
              </a:rPr>
              <a:t>Son injecteur LIL a été réalisé par le LAL / Orsay</a:t>
            </a:r>
          </a:p>
          <a:p>
            <a:pPr algn="ctr"/>
            <a:r>
              <a:rPr lang="fr-CH" sz="1600" dirty="0"/>
              <a:t>J. </a:t>
            </a:r>
            <a:r>
              <a:rPr lang="fr-CH" sz="1600" dirty="0" err="1"/>
              <a:t>Haïssinski</a:t>
            </a:r>
            <a:r>
              <a:rPr lang="fr-CH" sz="1600" dirty="0"/>
              <a:t>, F. Dupont, R. </a:t>
            </a:r>
            <a:r>
              <a:rPr lang="fr-CH" sz="1600" dirty="0" err="1"/>
              <a:t>Belbéoch</a:t>
            </a:r>
            <a:r>
              <a:rPr lang="fr-CH" dirty="0">
                <a:solidFill>
                  <a:srgbClr val="3333FF"/>
                </a:solidFill>
              </a:rPr>
              <a:t> </a:t>
            </a:r>
          </a:p>
        </p:txBody>
      </p:sp>
      <p:sp>
        <p:nvSpPr>
          <p:cNvPr id="14" name="TextBox 13">
            <a:extLst>
              <a:ext uri="{FF2B5EF4-FFF2-40B4-BE49-F238E27FC236}">
                <a16:creationId xmlns:a16="http://schemas.microsoft.com/office/drawing/2014/main" id="{8B29D730-E209-9D78-8B88-8E6B0C3FC748}"/>
              </a:ext>
            </a:extLst>
          </p:cNvPr>
          <p:cNvSpPr txBox="1"/>
          <p:nvPr/>
        </p:nvSpPr>
        <p:spPr>
          <a:xfrm>
            <a:off x="6012543" y="627820"/>
            <a:ext cx="4034342" cy="1938992"/>
          </a:xfrm>
          <a:prstGeom prst="rect">
            <a:avLst/>
          </a:prstGeom>
          <a:noFill/>
        </p:spPr>
        <p:txBody>
          <a:bodyPr wrap="square" rtlCol="0">
            <a:spAutoFit/>
          </a:bodyPr>
          <a:lstStyle/>
          <a:p>
            <a:pPr algn="ctr"/>
            <a:r>
              <a:rPr lang="fr-CH" dirty="0"/>
              <a:t>LEP plus grand collisionneur circulaire e</a:t>
            </a:r>
            <a:r>
              <a:rPr lang="fr-CH" baseline="30000" dirty="0"/>
              <a:t>-</a:t>
            </a:r>
            <a:r>
              <a:rPr lang="fr-CH" dirty="0"/>
              <a:t> e</a:t>
            </a:r>
            <a:r>
              <a:rPr lang="fr-CH" baseline="30000" dirty="0"/>
              <a:t>+</a:t>
            </a:r>
          </a:p>
          <a:p>
            <a:pPr algn="ctr"/>
            <a:endParaRPr lang="fr-CH" dirty="0"/>
          </a:p>
          <a:p>
            <a:pPr algn="ctr"/>
            <a:r>
              <a:rPr lang="fr-CH" dirty="0"/>
              <a:t>But: étudier les bosons intermédiaires W</a:t>
            </a:r>
            <a:r>
              <a:rPr lang="en-GB" baseline="30000" dirty="0"/>
              <a:t>±</a:t>
            </a:r>
            <a:r>
              <a:rPr lang="fr-CH" dirty="0"/>
              <a:t> et </a:t>
            </a:r>
            <a:r>
              <a:rPr lang="fr-CH" dirty="0" err="1"/>
              <a:t>Z</a:t>
            </a:r>
            <a:r>
              <a:rPr lang="fr-CH" baseline="30000" dirty="0" err="1"/>
              <a:t>o</a:t>
            </a:r>
            <a:r>
              <a:rPr lang="fr-CH" dirty="0"/>
              <a:t> découverts au SPS en 1983 </a:t>
            </a:r>
          </a:p>
        </p:txBody>
      </p:sp>
      <p:grpSp>
        <p:nvGrpSpPr>
          <p:cNvPr id="5" name="Group 4">
            <a:extLst>
              <a:ext uri="{FF2B5EF4-FFF2-40B4-BE49-F238E27FC236}">
                <a16:creationId xmlns:a16="http://schemas.microsoft.com/office/drawing/2014/main" id="{D1D0C12E-566E-9372-D007-9BE4777B7195}"/>
              </a:ext>
            </a:extLst>
          </p:cNvPr>
          <p:cNvGrpSpPr/>
          <p:nvPr/>
        </p:nvGrpSpPr>
        <p:grpSpPr>
          <a:xfrm>
            <a:off x="6020242" y="5887227"/>
            <a:ext cx="4081680" cy="830997"/>
            <a:chOff x="3639625" y="4539920"/>
            <a:chExt cx="4081680" cy="830997"/>
          </a:xfrm>
        </p:grpSpPr>
        <p:sp>
          <p:nvSpPr>
            <p:cNvPr id="13" name="TextBox 12">
              <a:extLst>
                <a:ext uri="{FF2B5EF4-FFF2-40B4-BE49-F238E27FC236}">
                  <a16:creationId xmlns:a16="http://schemas.microsoft.com/office/drawing/2014/main" id="{58AB36AD-2D4A-4E42-A1C0-11BD7544BECE}"/>
                </a:ext>
              </a:extLst>
            </p:cNvPr>
            <p:cNvSpPr txBox="1"/>
            <p:nvPr/>
          </p:nvSpPr>
          <p:spPr>
            <a:xfrm>
              <a:off x="3639625" y="4539920"/>
              <a:ext cx="4081680" cy="830997"/>
            </a:xfrm>
            <a:prstGeom prst="rect">
              <a:avLst/>
            </a:prstGeom>
            <a:noFill/>
          </p:spPr>
          <p:txBody>
            <a:bodyPr wrap="square">
              <a:spAutoFit/>
            </a:bodyPr>
            <a:lstStyle/>
            <a:p>
              <a:pPr algn="ctr"/>
              <a:r>
                <a:rPr lang="fr-CH" sz="1600" dirty="0"/>
                <a:t>Energie: 91 </a:t>
              </a:r>
              <a:r>
                <a:rPr lang="fr-CH" sz="1600" dirty="0" err="1"/>
                <a:t>GeV</a:t>
              </a:r>
              <a:r>
                <a:rPr lang="fr-CH" sz="1600" dirty="0"/>
                <a:t>         209 </a:t>
              </a:r>
              <a:r>
                <a:rPr lang="fr-CH" sz="1600" dirty="0" err="1"/>
                <a:t>GeV</a:t>
              </a:r>
              <a:endParaRPr lang="fr-CH" sz="1600" dirty="0"/>
            </a:p>
            <a:p>
              <a:pPr algn="ctr"/>
              <a:r>
                <a:rPr lang="fr-CH" sz="1600" b="1" dirty="0">
                  <a:solidFill>
                    <a:srgbClr val="00B050"/>
                  </a:solidFill>
                </a:rPr>
                <a:t>Découverte expérimentale:</a:t>
              </a:r>
            </a:p>
            <a:p>
              <a:pPr algn="ctr"/>
              <a:r>
                <a:rPr lang="fr-CH" sz="1600" b="1" dirty="0">
                  <a:solidFill>
                    <a:srgbClr val="00B050"/>
                  </a:solidFill>
                </a:rPr>
                <a:t>=&gt; 3 familles de neutrinos uniquement</a:t>
              </a:r>
              <a:endParaRPr lang="fr-CH" sz="1800" b="1" dirty="0">
                <a:solidFill>
                  <a:srgbClr val="00B050"/>
                </a:solidFill>
              </a:endParaRPr>
            </a:p>
          </p:txBody>
        </p:sp>
        <p:cxnSp>
          <p:nvCxnSpPr>
            <p:cNvPr id="15" name="Straight Arrow Connector 14">
              <a:extLst>
                <a:ext uri="{FF2B5EF4-FFF2-40B4-BE49-F238E27FC236}">
                  <a16:creationId xmlns:a16="http://schemas.microsoft.com/office/drawing/2014/main" id="{695F2117-3626-E605-FFDD-655F4089DCE8}"/>
                </a:ext>
              </a:extLst>
            </p:cNvPr>
            <p:cNvCxnSpPr>
              <a:cxnSpLocks/>
            </p:cNvCxnSpPr>
            <p:nvPr/>
          </p:nvCxnSpPr>
          <p:spPr>
            <a:xfrm>
              <a:off x="5879205" y="4724586"/>
              <a:ext cx="252178"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CE71A4A-C664-48BF-7707-72168CDE0A55}"/>
              </a:ext>
            </a:extLst>
          </p:cNvPr>
          <p:cNvSpPr txBox="1"/>
          <p:nvPr/>
        </p:nvSpPr>
        <p:spPr>
          <a:xfrm>
            <a:off x="5031626" y="6579314"/>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Tree>
    <p:extLst>
      <p:ext uri="{BB962C8B-B14F-4D97-AF65-F5344CB8AC3E}">
        <p14:creationId xmlns:p14="http://schemas.microsoft.com/office/powerpoint/2010/main" val="220404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9BCC81-AB72-F9D8-0B93-CD2E2A9D59DD}"/>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7CBD5B95-2071-0F4D-6932-0F7E6226D994}"/>
              </a:ext>
            </a:extLst>
          </p:cNvPr>
          <p:cNvSpPr>
            <a:spLocks noGrp="1"/>
          </p:cNvSpPr>
          <p:nvPr>
            <p:ph type="sldNum" sz="quarter" idx="11"/>
          </p:nvPr>
        </p:nvSpPr>
        <p:spPr/>
        <p:txBody>
          <a:bodyPr/>
          <a:lstStyle/>
          <a:p>
            <a:fld id="{DEF62AA5-A9F9-344C-9738-C68EB5A8EDFF}" type="slidenum">
              <a:rPr lang="en-US" smtClean="0"/>
              <a:pPr/>
              <a:t>15</a:t>
            </a:fld>
            <a:endParaRPr lang="en-US"/>
          </a:p>
        </p:txBody>
      </p:sp>
      <p:sp>
        <p:nvSpPr>
          <p:cNvPr id="4" name="Date Placeholder 3">
            <a:extLst>
              <a:ext uri="{FF2B5EF4-FFF2-40B4-BE49-F238E27FC236}">
                <a16:creationId xmlns:a16="http://schemas.microsoft.com/office/drawing/2014/main" id="{71369634-5926-0F3C-1B39-F71C8B7FAB32}"/>
              </a:ext>
            </a:extLst>
          </p:cNvPr>
          <p:cNvSpPr>
            <a:spLocks noGrp="1"/>
          </p:cNvSpPr>
          <p:nvPr>
            <p:ph type="dt" sz="half" idx="12"/>
          </p:nvPr>
        </p:nvSpPr>
        <p:spPr/>
        <p:txBody>
          <a:bodyPr/>
          <a:lstStyle/>
          <a:p>
            <a:r>
              <a:rPr lang="en-US"/>
              <a:t>Roscoff SFP 2023</a:t>
            </a:r>
            <a:endParaRPr lang="en-US" dirty="0"/>
          </a:p>
        </p:txBody>
      </p:sp>
      <p:pic>
        <p:nvPicPr>
          <p:cNvPr id="6" name="Picture 5">
            <a:extLst>
              <a:ext uri="{FF2B5EF4-FFF2-40B4-BE49-F238E27FC236}">
                <a16:creationId xmlns:a16="http://schemas.microsoft.com/office/drawing/2014/main" id="{83C9C8B3-1B33-E4A1-634C-D66EC987EE50}"/>
              </a:ext>
            </a:extLst>
          </p:cNvPr>
          <p:cNvPicPr>
            <a:picLocks noChangeAspect="1"/>
          </p:cNvPicPr>
          <p:nvPr/>
        </p:nvPicPr>
        <p:blipFill>
          <a:blip r:embed="rId2"/>
          <a:stretch>
            <a:fillRect/>
          </a:stretch>
        </p:blipFill>
        <p:spPr>
          <a:xfrm>
            <a:off x="2064607" y="1902550"/>
            <a:ext cx="6207523" cy="4426506"/>
          </a:xfrm>
          <a:prstGeom prst="rect">
            <a:avLst/>
          </a:prstGeom>
        </p:spPr>
      </p:pic>
      <p:sp>
        <p:nvSpPr>
          <p:cNvPr id="7" name="TextBox 6">
            <a:extLst>
              <a:ext uri="{FF2B5EF4-FFF2-40B4-BE49-F238E27FC236}">
                <a16:creationId xmlns:a16="http://schemas.microsoft.com/office/drawing/2014/main" id="{8F3D3185-ACE4-E7C1-99F7-F7A5844E8E9B}"/>
              </a:ext>
            </a:extLst>
          </p:cNvPr>
          <p:cNvSpPr txBox="1"/>
          <p:nvPr/>
        </p:nvSpPr>
        <p:spPr>
          <a:xfrm>
            <a:off x="389134" y="127848"/>
            <a:ext cx="9328336" cy="584775"/>
          </a:xfrm>
          <a:prstGeom prst="rect">
            <a:avLst/>
          </a:prstGeom>
          <a:noFill/>
        </p:spPr>
        <p:txBody>
          <a:bodyPr wrap="square" rtlCol="0">
            <a:spAutoFit/>
          </a:bodyPr>
          <a:lstStyle/>
          <a:p>
            <a:pPr algn="ctr"/>
            <a:r>
              <a:rPr lang="fr-FR" sz="3200" b="1" dirty="0">
                <a:solidFill>
                  <a:srgbClr val="0000FF"/>
                </a:solidFill>
              </a:rPr>
              <a:t>LEP:  détecteur de l’effet de marées</a:t>
            </a:r>
          </a:p>
        </p:txBody>
      </p:sp>
      <p:sp>
        <p:nvSpPr>
          <p:cNvPr id="8" name="TextBox 7">
            <a:extLst>
              <a:ext uri="{FF2B5EF4-FFF2-40B4-BE49-F238E27FC236}">
                <a16:creationId xmlns:a16="http://schemas.microsoft.com/office/drawing/2014/main" id="{EEC21789-9622-EB08-C012-42D92CBC5134}"/>
              </a:ext>
            </a:extLst>
          </p:cNvPr>
          <p:cNvSpPr txBox="1"/>
          <p:nvPr/>
        </p:nvSpPr>
        <p:spPr>
          <a:xfrm>
            <a:off x="1337223" y="883670"/>
            <a:ext cx="7796144" cy="830997"/>
          </a:xfrm>
          <a:prstGeom prst="rect">
            <a:avLst/>
          </a:prstGeom>
          <a:noFill/>
        </p:spPr>
        <p:txBody>
          <a:bodyPr wrap="square" rtlCol="0">
            <a:spAutoFit/>
          </a:bodyPr>
          <a:lstStyle/>
          <a:p>
            <a:pPr algn="ctr"/>
            <a:r>
              <a:rPr lang="fr-CH" sz="2400" dirty="0"/>
              <a:t>Mesures effectuées durant une période de pleine Lune en novembre 1992</a:t>
            </a:r>
            <a:endParaRPr lang="en-GB" sz="2400" dirty="0"/>
          </a:p>
        </p:txBody>
      </p:sp>
      <p:sp>
        <p:nvSpPr>
          <p:cNvPr id="9" name="TextBox 8">
            <a:extLst>
              <a:ext uri="{FF2B5EF4-FFF2-40B4-BE49-F238E27FC236}">
                <a16:creationId xmlns:a16="http://schemas.microsoft.com/office/drawing/2014/main" id="{AEFE285D-0DE7-C12B-B905-CA029D880C5D}"/>
              </a:ext>
            </a:extLst>
          </p:cNvPr>
          <p:cNvSpPr txBox="1"/>
          <p:nvPr/>
        </p:nvSpPr>
        <p:spPr>
          <a:xfrm>
            <a:off x="754911" y="6542559"/>
            <a:ext cx="8878186" cy="400110"/>
          </a:xfrm>
          <a:prstGeom prst="rect">
            <a:avLst/>
          </a:prstGeom>
          <a:noFill/>
        </p:spPr>
        <p:txBody>
          <a:bodyPr wrap="square" rtlCol="0">
            <a:spAutoFit/>
          </a:bodyPr>
          <a:lstStyle/>
          <a:p>
            <a:r>
              <a:rPr lang="fr-CH" dirty="0"/>
              <a:t>Variations de l’énergie du faisceau dues aux effets de marée </a:t>
            </a:r>
            <a:r>
              <a:rPr lang="en-GB" dirty="0">
                <a:solidFill>
                  <a:srgbClr val="0000FF"/>
                </a:solidFill>
                <a:latin typeface="Symbol" panose="05050102010706020507" pitchFamily="18" charset="2"/>
              </a:rPr>
              <a:t>D</a:t>
            </a:r>
            <a:r>
              <a:rPr lang="en-GB" dirty="0">
                <a:solidFill>
                  <a:srgbClr val="0000FF"/>
                </a:solidFill>
                <a:latin typeface="Cambria Math" panose="02040503050406030204" pitchFamily="18" charset="0"/>
                <a:ea typeface="Cambria Math" panose="02040503050406030204" pitchFamily="18" charset="0"/>
              </a:rPr>
              <a:t>E/E ~4</a:t>
            </a:r>
            <a:r>
              <a:rPr lang="en-GB" dirty="0">
                <a:solidFill>
                  <a:srgbClr val="0000FF"/>
                </a:solidFill>
                <a:latin typeface="Cambria Math" panose="02040503050406030204" pitchFamily="18" charset="0"/>
                <a:ea typeface="Cambria Math" panose="02040503050406030204" pitchFamily="18" charset="0"/>
                <a:sym typeface="Symbol" panose="05050102010706020507" pitchFamily="18" charset="2"/>
              </a:rPr>
              <a:t>10</a:t>
            </a:r>
            <a:r>
              <a:rPr lang="en-GB" baseline="30000" dirty="0">
                <a:solidFill>
                  <a:srgbClr val="0000FF"/>
                </a:solidFill>
                <a:latin typeface="Cambria Math" panose="02040503050406030204" pitchFamily="18" charset="0"/>
                <a:ea typeface="Cambria Math" panose="02040503050406030204" pitchFamily="18" charset="0"/>
                <a:sym typeface="Symbol" panose="05050102010706020507" pitchFamily="18" charset="2"/>
              </a:rPr>
              <a:t>-4</a:t>
            </a:r>
            <a:r>
              <a:rPr lang="en-GB" dirty="0">
                <a:solidFill>
                  <a:srgbClr val="0000FF"/>
                </a:solidFill>
                <a:latin typeface="Cambria Math" panose="02040503050406030204" pitchFamily="18" charset="0"/>
                <a:ea typeface="Cambria Math" panose="02040503050406030204" pitchFamily="18" charset="0"/>
                <a:sym typeface="Symbol" panose="05050102010706020507" pitchFamily="18" charset="2"/>
              </a:rPr>
              <a:t> </a:t>
            </a:r>
            <a:endParaRPr lang="en-GB" dirty="0"/>
          </a:p>
        </p:txBody>
      </p:sp>
    </p:spTree>
    <p:extLst>
      <p:ext uri="{BB962C8B-B14F-4D97-AF65-F5344CB8AC3E}">
        <p14:creationId xmlns:p14="http://schemas.microsoft.com/office/powerpoint/2010/main" val="137463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D24E59-8B1C-E712-EF2E-BCCC95C82744}"/>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AF40FD90-1FF4-2AF6-AF5B-D961C5A7A01D}"/>
              </a:ext>
            </a:extLst>
          </p:cNvPr>
          <p:cNvSpPr>
            <a:spLocks noGrp="1"/>
          </p:cNvSpPr>
          <p:nvPr>
            <p:ph type="sldNum" sz="quarter" idx="11"/>
          </p:nvPr>
        </p:nvSpPr>
        <p:spPr/>
        <p:txBody>
          <a:bodyPr/>
          <a:lstStyle/>
          <a:p>
            <a:fld id="{DEF62AA5-A9F9-344C-9738-C68EB5A8EDFF}" type="slidenum">
              <a:rPr lang="en-US" smtClean="0"/>
              <a:pPr/>
              <a:t>16</a:t>
            </a:fld>
            <a:endParaRPr lang="en-US"/>
          </a:p>
        </p:txBody>
      </p:sp>
      <p:sp>
        <p:nvSpPr>
          <p:cNvPr id="4" name="Date Placeholder 3">
            <a:extLst>
              <a:ext uri="{FF2B5EF4-FFF2-40B4-BE49-F238E27FC236}">
                <a16:creationId xmlns:a16="http://schemas.microsoft.com/office/drawing/2014/main" id="{702FDDB0-6240-1AA8-3969-8DF2B80E6EFD}"/>
              </a:ext>
            </a:extLst>
          </p:cNvPr>
          <p:cNvSpPr>
            <a:spLocks noGrp="1"/>
          </p:cNvSpPr>
          <p:nvPr>
            <p:ph type="dt" sz="half" idx="12"/>
          </p:nvPr>
        </p:nvSpPr>
        <p:spPr/>
        <p:txBody>
          <a:bodyPr/>
          <a:lstStyle/>
          <a:p>
            <a:r>
              <a:rPr lang="en-US"/>
              <a:t>Roscoff SFP 2023</a:t>
            </a:r>
            <a:endParaRPr lang="en-US" dirty="0"/>
          </a:p>
        </p:txBody>
      </p:sp>
      <p:sp>
        <p:nvSpPr>
          <p:cNvPr id="6" name="TextBox 5">
            <a:extLst>
              <a:ext uri="{FF2B5EF4-FFF2-40B4-BE49-F238E27FC236}">
                <a16:creationId xmlns:a16="http://schemas.microsoft.com/office/drawing/2014/main" id="{95F99CCD-D378-3C21-6B10-E051C8486E12}"/>
              </a:ext>
            </a:extLst>
          </p:cNvPr>
          <p:cNvSpPr txBox="1"/>
          <p:nvPr/>
        </p:nvSpPr>
        <p:spPr>
          <a:xfrm>
            <a:off x="2067924" y="-12837"/>
            <a:ext cx="6850446"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Jean-Louis LACLARE: 1942 - 2003</a:t>
            </a:r>
          </a:p>
        </p:txBody>
      </p:sp>
      <p:sp>
        <p:nvSpPr>
          <p:cNvPr id="7" name="TextBox 6">
            <a:extLst>
              <a:ext uri="{FF2B5EF4-FFF2-40B4-BE49-F238E27FC236}">
                <a16:creationId xmlns:a16="http://schemas.microsoft.com/office/drawing/2014/main" id="{A327703B-A28C-D024-F849-B7BA6D049150}"/>
              </a:ext>
            </a:extLst>
          </p:cNvPr>
          <p:cNvSpPr txBox="1"/>
          <p:nvPr/>
        </p:nvSpPr>
        <p:spPr>
          <a:xfrm>
            <a:off x="2067924" y="1611748"/>
            <a:ext cx="7342386" cy="400110"/>
          </a:xfrm>
          <a:prstGeom prst="rect">
            <a:avLst/>
          </a:prstGeom>
          <a:noFill/>
        </p:spPr>
        <p:txBody>
          <a:bodyPr wrap="square" rtlCol="0">
            <a:spAutoFit/>
          </a:bodyPr>
          <a:lstStyle/>
          <a:p>
            <a:pPr algn="ctr"/>
            <a:r>
              <a:rPr lang="fr-CH" dirty="0"/>
              <a:t>Président de l’</a:t>
            </a:r>
            <a:r>
              <a:rPr lang="fr-CH" dirty="0" err="1"/>
              <a:t>Interdivision</a:t>
            </a:r>
            <a:r>
              <a:rPr lang="fr-CH" dirty="0"/>
              <a:t> Accélérateurs de 1998 à 1999  </a:t>
            </a:r>
          </a:p>
        </p:txBody>
      </p:sp>
      <p:sp>
        <p:nvSpPr>
          <p:cNvPr id="8" name="TextBox 7">
            <a:extLst>
              <a:ext uri="{FF2B5EF4-FFF2-40B4-BE49-F238E27FC236}">
                <a16:creationId xmlns:a16="http://schemas.microsoft.com/office/drawing/2014/main" id="{981F98A7-F66D-5BB4-9EE8-8E7EB33318FD}"/>
              </a:ext>
            </a:extLst>
          </p:cNvPr>
          <p:cNvSpPr txBox="1"/>
          <p:nvPr/>
        </p:nvSpPr>
        <p:spPr>
          <a:xfrm>
            <a:off x="2067924" y="830076"/>
            <a:ext cx="7687340" cy="400110"/>
          </a:xfrm>
          <a:prstGeom prst="rect">
            <a:avLst/>
          </a:prstGeom>
          <a:noFill/>
        </p:spPr>
        <p:txBody>
          <a:bodyPr wrap="square" rtlCol="0">
            <a:spAutoFit/>
          </a:bodyPr>
          <a:lstStyle/>
          <a:p>
            <a:pPr algn="ctr"/>
            <a:r>
              <a:rPr lang="fr-CH" dirty="0"/>
              <a:t>Quelques points sur une carrière scientifique exceptionnelle</a:t>
            </a:r>
          </a:p>
        </p:txBody>
      </p:sp>
      <p:sp>
        <p:nvSpPr>
          <p:cNvPr id="9" name="TextBox 8">
            <a:extLst>
              <a:ext uri="{FF2B5EF4-FFF2-40B4-BE49-F238E27FC236}">
                <a16:creationId xmlns:a16="http://schemas.microsoft.com/office/drawing/2014/main" id="{C9DC679D-2AE4-551D-3AD3-77C83A142011}"/>
              </a:ext>
            </a:extLst>
          </p:cNvPr>
          <p:cNvSpPr txBox="1"/>
          <p:nvPr/>
        </p:nvSpPr>
        <p:spPr>
          <a:xfrm>
            <a:off x="294821" y="2393421"/>
            <a:ext cx="7687340" cy="400110"/>
          </a:xfrm>
          <a:prstGeom prst="rect">
            <a:avLst/>
          </a:prstGeom>
          <a:noFill/>
        </p:spPr>
        <p:txBody>
          <a:bodyPr wrap="square" rtlCol="0">
            <a:spAutoFit/>
          </a:bodyPr>
          <a:lstStyle/>
          <a:p>
            <a:r>
              <a:rPr lang="fr-CH" dirty="0"/>
              <a:t>1971: CEA au Département Saturne  </a:t>
            </a:r>
          </a:p>
        </p:txBody>
      </p:sp>
      <p:sp>
        <p:nvSpPr>
          <p:cNvPr id="10" name="TextBox 9">
            <a:extLst>
              <a:ext uri="{FF2B5EF4-FFF2-40B4-BE49-F238E27FC236}">
                <a16:creationId xmlns:a16="http://schemas.microsoft.com/office/drawing/2014/main" id="{5EB05F00-161D-591B-1BC2-396847B4113B}"/>
              </a:ext>
            </a:extLst>
          </p:cNvPr>
          <p:cNvSpPr txBox="1"/>
          <p:nvPr/>
        </p:nvSpPr>
        <p:spPr>
          <a:xfrm>
            <a:off x="294821" y="3051669"/>
            <a:ext cx="9044447" cy="400110"/>
          </a:xfrm>
          <a:prstGeom prst="rect">
            <a:avLst/>
          </a:prstGeom>
          <a:noFill/>
        </p:spPr>
        <p:txBody>
          <a:bodyPr wrap="square" rtlCol="0">
            <a:spAutoFit/>
          </a:bodyPr>
          <a:lstStyle/>
          <a:p>
            <a:r>
              <a:rPr lang="fr-CH" dirty="0"/>
              <a:t>1973: Groupe Physique des accélérateurs à la suite de H. </a:t>
            </a:r>
            <a:r>
              <a:rPr lang="fr-CH" dirty="0" err="1"/>
              <a:t>Brück</a:t>
            </a:r>
            <a:r>
              <a:rPr lang="fr-CH" dirty="0"/>
              <a:t>  </a:t>
            </a:r>
          </a:p>
        </p:txBody>
      </p:sp>
      <p:sp>
        <p:nvSpPr>
          <p:cNvPr id="11" name="TextBox 10">
            <a:extLst>
              <a:ext uri="{FF2B5EF4-FFF2-40B4-BE49-F238E27FC236}">
                <a16:creationId xmlns:a16="http://schemas.microsoft.com/office/drawing/2014/main" id="{F22B720D-B3A5-E630-72B8-BCECCA16320D}"/>
              </a:ext>
            </a:extLst>
          </p:cNvPr>
          <p:cNvSpPr txBox="1"/>
          <p:nvPr/>
        </p:nvSpPr>
        <p:spPr>
          <a:xfrm>
            <a:off x="294821" y="3795837"/>
            <a:ext cx="6731370" cy="400110"/>
          </a:xfrm>
          <a:prstGeom prst="rect">
            <a:avLst/>
          </a:prstGeom>
          <a:noFill/>
        </p:spPr>
        <p:txBody>
          <a:bodyPr wrap="square" rtlCol="0">
            <a:spAutoFit/>
          </a:bodyPr>
          <a:lstStyle/>
          <a:p>
            <a:r>
              <a:rPr lang="fr-CH" dirty="0"/>
              <a:t>1986: Direction de la construction de l’ESRF  </a:t>
            </a:r>
          </a:p>
        </p:txBody>
      </p:sp>
      <p:sp>
        <p:nvSpPr>
          <p:cNvPr id="12" name="TextBox 11">
            <a:extLst>
              <a:ext uri="{FF2B5EF4-FFF2-40B4-BE49-F238E27FC236}">
                <a16:creationId xmlns:a16="http://schemas.microsoft.com/office/drawing/2014/main" id="{962AA69F-A315-3936-B358-09477854A451}"/>
              </a:ext>
            </a:extLst>
          </p:cNvPr>
          <p:cNvSpPr txBox="1"/>
          <p:nvPr/>
        </p:nvSpPr>
        <p:spPr>
          <a:xfrm>
            <a:off x="365862" y="4505934"/>
            <a:ext cx="9044447" cy="400110"/>
          </a:xfrm>
          <a:prstGeom prst="rect">
            <a:avLst/>
          </a:prstGeom>
          <a:noFill/>
        </p:spPr>
        <p:txBody>
          <a:bodyPr wrap="square" rtlCol="0">
            <a:spAutoFit/>
          </a:bodyPr>
          <a:lstStyle/>
          <a:p>
            <a:r>
              <a:rPr lang="fr-CH" dirty="0"/>
              <a:t>1996: Direction de l’Avant Projet Détaillé (APD) de SOLEIL  </a:t>
            </a:r>
          </a:p>
        </p:txBody>
      </p:sp>
      <p:sp>
        <p:nvSpPr>
          <p:cNvPr id="13" name="TextBox 12">
            <a:extLst>
              <a:ext uri="{FF2B5EF4-FFF2-40B4-BE49-F238E27FC236}">
                <a16:creationId xmlns:a16="http://schemas.microsoft.com/office/drawing/2014/main" id="{A6CE24F0-1092-5059-2C1D-24F97DD44813}"/>
              </a:ext>
            </a:extLst>
          </p:cNvPr>
          <p:cNvSpPr txBox="1"/>
          <p:nvPr/>
        </p:nvSpPr>
        <p:spPr>
          <a:xfrm>
            <a:off x="389554" y="5187665"/>
            <a:ext cx="4498533" cy="400110"/>
          </a:xfrm>
          <a:prstGeom prst="rect">
            <a:avLst/>
          </a:prstGeom>
          <a:noFill/>
        </p:spPr>
        <p:txBody>
          <a:bodyPr wrap="square" rtlCol="0">
            <a:spAutoFit/>
          </a:bodyPr>
          <a:lstStyle/>
          <a:p>
            <a:r>
              <a:rPr lang="fr-CH" dirty="0"/>
              <a:t>2001: Projet ESS  </a:t>
            </a:r>
          </a:p>
        </p:txBody>
      </p:sp>
      <p:sp>
        <p:nvSpPr>
          <p:cNvPr id="14" name="TextBox 13">
            <a:extLst>
              <a:ext uri="{FF2B5EF4-FFF2-40B4-BE49-F238E27FC236}">
                <a16:creationId xmlns:a16="http://schemas.microsoft.com/office/drawing/2014/main" id="{2E6EBFD6-7C80-EFCB-77F8-E388097AF145}"/>
              </a:ext>
            </a:extLst>
          </p:cNvPr>
          <p:cNvSpPr txBox="1"/>
          <p:nvPr/>
        </p:nvSpPr>
        <p:spPr>
          <a:xfrm>
            <a:off x="389554" y="5860538"/>
            <a:ext cx="4958623" cy="400110"/>
          </a:xfrm>
          <a:prstGeom prst="rect">
            <a:avLst/>
          </a:prstGeom>
          <a:noFill/>
        </p:spPr>
        <p:txBody>
          <a:bodyPr wrap="square" rtlCol="0">
            <a:spAutoFit/>
          </a:bodyPr>
          <a:lstStyle/>
          <a:p>
            <a:r>
              <a:rPr lang="fr-CH" dirty="0"/>
              <a:t>2002: Etude de SPIRAL 2   </a:t>
            </a:r>
          </a:p>
        </p:txBody>
      </p:sp>
      <p:sp>
        <p:nvSpPr>
          <p:cNvPr id="15" name="TextBox 14">
            <a:extLst>
              <a:ext uri="{FF2B5EF4-FFF2-40B4-BE49-F238E27FC236}">
                <a16:creationId xmlns:a16="http://schemas.microsoft.com/office/drawing/2014/main" id="{67C29B6D-7228-B227-40C5-C5EF9235FCC3}"/>
              </a:ext>
            </a:extLst>
          </p:cNvPr>
          <p:cNvSpPr txBox="1"/>
          <p:nvPr/>
        </p:nvSpPr>
        <p:spPr>
          <a:xfrm>
            <a:off x="365863" y="6656722"/>
            <a:ext cx="9044447" cy="400110"/>
          </a:xfrm>
          <a:prstGeom prst="rect">
            <a:avLst/>
          </a:prstGeom>
          <a:noFill/>
        </p:spPr>
        <p:txBody>
          <a:bodyPr wrap="square" rtlCol="0">
            <a:spAutoFit/>
          </a:bodyPr>
          <a:lstStyle/>
          <a:p>
            <a:r>
              <a:rPr lang="fr-CH" dirty="0">
                <a:solidFill>
                  <a:srgbClr val="3333FF"/>
                </a:solidFill>
              </a:rPr>
              <a:t>Un prix décerné par la Division Accélérateurs de la SFP porte son nom</a:t>
            </a:r>
          </a:p>
        </p:txBody>
      </p:sp>
      <p:pic>
        <p:nvPicPr>
          <p:cNvPr id="1026" name="Picture 2">
            <a:extLst>
              <a:ext uri="{FF2B5EF4-FFF2-40B4-BE49-F238E27FC236}">
                <a16:creationId xmlns:a16="http://schemas.microsoft.com/office/drawing/2014/main" id="{11B25337-43C6-4C5D-BAF8-AD28E7279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5" y="7106"/>
            <a:ext cx="1658975" cy="223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2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D69B7F-6C71-A27F-A5B4-D433969227CD}"/>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E23CE2C8-6C71-11B1-94C3-6D947D2E1C97}"/>
              </a:ext>
            </a:extLst>
          </p:cNvPr>
          <p:cNvSpPr>
            <a:spLocks noGrp="1"/>
          </p:cNvSpPr>
          <p:nvPr>
            <p:ph type="sldNum" sz="quarter" idx="11"/>
          </p:nvPr>
        </p:nvSpPr>
        <p:spPr/>
        <p:txBody>
          <a:bodyPr/>
          <a:lstStyle/>
          <a:p>
            <a:fld id="{DEF62AA5-A9F9-344C-9738-C68EB5A8EDFF}" type="slidenum">
              <a:rPr lang="en-US" smtClean="0"/>
              <a:pPr/>
              <a:t>17</a:t>
            </a:fld>
            <a:endParaRPr lang="en-US"/>
          </a:p>
        </p:txBody>
      </p:sp>
      <p:sp>
        <p:nvSpPr>
          <p:cNvPr id="4" name="Date Placeholder 3">
            <a:extLst>
              <a:ext uri="{FF2B5EF4-FFF2-40B4-BE49-F238E27FC236}">
                <a16:creationId xmlns:a16="http://schemas.microsoft.com/office/drawing/2014/main" id="{F1F8C010-23CA-49FC-E6BF-1521DF4B5BAA}"/>
              </a:ext>
            </a:extLst>
          </p:cNvPr>
          <p:cNvSpPr>
            <a:spLocks noGrp="1"/>
          </p:cNvSpPr>
          <p:nvPr>
            <p:ph type="dt" sz="half" idx="12"/>
          </p:nvPr>
        </p:nvSpPr>
        <p:spPr/>
        <p:txBody>
          <a:bodyPr/>
          <a:lstStyle/>
          <a:p>
            <a:r>
              <a:rPr lang="en-US"/>
              <a:t>Roscoff SFP 2023</a:t>
            </a:r>
            <a:endParaRPr lang="en-US" dirty="0"/>
          </a:p>
        </p:txBody>
      </p:sp>
      <p:sp>
        <p:nvSpPr>
          <p:cNvPr id="7" name="TextBox 6">
            <a:extLst>
              <a:ext uri="{FF2B5EF4-FFF2-40B4-BE49-F238E27FC236}">
                <a16:creationId xmlns:a16="http://schemas.microsoft.com/office/drawing/2014/main" id="{A5511BCF-AABC-C148-7C47-CE24ED1D7AA5}"/>
              </a:ext>
            </a:extLst>
          </p:cNvPr>
          <p:cNvSpPr txBox="1"/>
          <p:nvPr/>
        </p:nvSpPr>
        <p:spPr>
          <a:xfrm>
            <a:off x="-38670" y="37177"/>
            <a:ext cx="10140592" cy="584775"/>
          </a:xfrm>
          <a:prstGeom prst="rect">
            <a:avLst/>
          </a:prstGeom>
          <a:noFill/>
        </p:spPr>
        <p:txBody>
          <a:bodyPr wrap="square" rtlCol="0">
            <a:spAutoFit/>
          </a:bodyPr>
          <a:lstStyle/>
          <a:p>
            <a:pPr algn="ctr"/>
            <a:r>
              <a:rPr lang="fr-FR" sz="2800" b="1" dirty="0">
                <a:solidFill>
                  <a:srgbClr val="0000FF"/>
                </a:solidFill>
                <a:latin typeface="Times New Roman" panose="02020603050405020304" pitchFamily="18" charset="0"/>
                <a:cs typeface="Times New Roman" panose="02020603050405020304" pitchFamily="18" charset="0"/>
              </a:rPr>
              <a:t>1994:</a:t>
            </a:r>
            <a:r>
              <a:rPr lang="fr-FR" sz="3200" b="1" dirty="0">
                <a:solidFill>
                  <a:srgbClr val="0000FF"/>
                </a:solidFill>
                <a:latin typeface="Times New Roman" panose="02020603050405020304" pitchFamily="18" charset="0"/>
                <a:cs typeface="Times New Roman" panose="02020603050405020304" pitchFamily="18" charset="0"/>
              </a:rPr>
              <a:t> </a:t>
            </a:r>
            <a:r>
              <a:rPr lang="fr-FR" sz="2800" b="1" dirty="0">
                <a:solidFill>
                  <a:srgbClr val="0000FF"/>
                </a:solidFill>
                <a:latin typeface="Times New Roman" panose="02020603050405020304" pitchFamily="18" charset="0"/>
                <a:cs typeface="Times New Roman" panose="02020603050405020304" pitchFamily="18" charset="0"/>
              </a:rPr>
              <a:t>Accélérateurs pour le rayonnement synchrotronique</a:t>
            </a:r>
            <a:endParaRPr lang="fr-FR" sz="3200" b="1"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E7857C1-0AA2-79A2-D9EB-59B45B51F186}"/>
              </a:ext>
            </a:extLst>
          </p:cNvPr>
          <p:cNvSpPr txBox="1"/>
          <p:nvPr/>
        </p:nvSpPr>
        <p:spPr>
          <a:xfrm>
            <a:off x="6305352" y="1046617"/>
            <a:ext cx="3019647" cy="1938992"/>
          </a:xfrm>
          <a:prstGeom prst="rect">
            <a:avLst/>
          </a:prstGeom>
          <a:noFill/>
        </p:spPr>
        <p:txBody>
          <a:bodyPr wrap="square" rtlCol="0">
            <a:spAutoFit/>
          </a:bodyPr>
          <a:lstStyle/>
          <a:p>
            <a:r>
              <a:rPr lang="en-US" dirty="0"/>
              <a:t>1994: ESRF – Grenoble</a:t>
            </a:r>
          </a:p>
          <a:p>
            <a:r>
              <a:rPr lang="en-US" i="1" dirty="0"/>
              <a:t>European Synchrotron Radiation Facility</a:t>
            </a:r>
          </a:p>
          <a:p>
            <a:r>
              <a:rPr lang="fr-CH" dirty="0"/>
              <a:t>Energie: 6 </a:t>
            </a:r>
            <a:r>
              <a:rPr lang="fr-CH" dirty="0" err="1"/>
              <a:t>GeV</a:t>
            </a:r>
            <a:endParaRPr lang="fr-CH" dirty="0"/>
          </a:p>
          <a:p>
            <a:r>
              <a:rPr lang="fr-CH" dirty="0"/>
              <a:t>Intensité: 200 mA</a:t>
            </a:r>
          </a:p>
          <a:p>
            <a:r>
              <a:rPr lang="fr-CH" dirty="0"/>
              <a:t>Circonférence: 844 m</a:t>
            </a:r>
          </a:p>
        </p:txBody>
      </p:sp>
      <p:pic>
        <p:nvPicPr>
          <p:cNvPr id="10" name="Picture 9">
            <a:extLst>
              <a:ext uri="{FF2B5EF4-FFF2-40B4-BE49-F238E27FC236}">
                <a16:creationId xmlns:a16="http://schemas.microsoft.com/office/drawing/2014/main" id="{84C733C3-DB5F-C609-F282-00FBF5AC2F0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01612" y="884852"/>
            <a:ext cx="5418788" cy="2921846"/>
          </a:xfrm>
          <a:prstGeom prst="rect">
            <a:avLst/>
          </a:prstGeom>
          <a:noFill/>
          <a:ln w="9525">
            <a:noFill/>
            <a:miter lim="800000"/>
            <a:headEnd/>
            <a:tailEnd/>
          </a:ln>
        </p:spPr>
      </p:pic>
      <p:sp>
        <p:nvSpPr>
          <p:cNvPr id="11" name="TextBox 10">
            <a:extLst>
              <a:ext uri="{FF2B5EF4-FFF2-40B4-BE49-F238E27FC236}">
                <a16:creationId xmlns:a16="http://schemas.microsoft.com/office/drawing/2014/main" id="{7E9A77D9-65D3-B048-B496-0B88C4B3852D}"/>
              </a:ext>
            </a:extLst>
          </p:cNvPr>
          <p:cNvSpPr txBox="1"/>
          <p:nvPr/>
        </p:nvSpPr>
        <p:spPr>
          <a:xfrm>
            <a:off x="205694" y="6510865"/>
            <a:ext cx="9651863" cy="707886"/>
          </a:xfrm>
          <a:prstGeom prst="rect">
            <a:avLst/>
          </a:prstGeom>
          <a:noFill/>
        </p:spPr>
        <p:txBody>
          <a:bodyPr wrap="square" rtlCol="0">
            <a:spAutoFit/>
          </a:bodyPr>
          <a:lstStyle/>
          <a:p>
            <a:r>
              <a:rPr lang="fr-CH" i="1" dirty="0"/>
              <a:t>Présentations de ESRF et SOLEIL aux Journées Accélérateurs de Roscoff  2023 </a:t>
            </a:r>
          </a:p>
          <a:p>
            <a:r>
              <a:rPr lang="fr-CH" i="1" dirty="0"/>
              <a:t>de J.L. Revol (ESRF), L. </a:t>
            </a:r>
            <a:r>
              <a:rPr lang="fr-CH" i="1" dirty="0" err="1"/>
              <a:t>Nadolski</a:t>
            </a:r>
            <a:r>
              <a:rPr lang="fr-CH" i="1" dirty="0"/>
              <a:t> (SOLEIL) et A. Potet (SOLEIL) </a:t>
            </a:r>
          </a:p>
        </p:txBody>
      </p:sp>
      <p:grpSp>
        <p:nvGrpSpPr>
          <p:cNvPr id="13" name="Group 12">
            <a:extLst>
              <a:ext uri="{FF2B5EF4-FFF2-40B4-BE49-F238E27FC236}">
                <a16:creationId xmlns:a16="http://schemas.microsoft.com/office/drawing/2014/main" id="{1F6AC29D-0A7F-CA15-F9A7-5110B7547287}"/>
              </a:ext>
            </a:extLst>
          </p:cNvPr>
          <p:cNvGrpSpPr/>
          <p:nvPr/>
        </p:nvGrpSpPr>
        <p:grpSpPr>
          <a:xfrm>
            <a:off x="401612" y="4117973"/>
            <a:ext cx="8969962" cy="2318674"/>
            <a:chOff x="401612" y="4117973"/>
            <a:chExt cx="8969962" cy="2318674"/>
          </a:xfrm>
        </p:grpSpPr>
        <p:pic>
          <p:nvPicPr>
            <p:cNvPr id="6" name="Image 1" descr="Une image contenant herbe, passage, scène, route&#10;&#10;Description générée automatiquement">
              <a:extLst>
                <a:ext uri="{FF2B5EF4-FFF2-40B4-BE49-F238E27FC236}">
                  <a16:creationId xmlns:a16="http://schemas.microsoft.com/office/drawing/2014/main" id="{8A75BC62-827C-BD3D-DEDE-013C3EF5EE1B}"/>
                </a:ext>
              </a:extLst>
            </p:cNvPr>
            <p:cNvPicPr>
              <a:picLocks noChangeAspect="1"/>
            </p:cNvPicPr>
            <p:nvPr/>
          </p:nvPicPr>
          <p:blipFill rotWithShape="1">
            <a:blip r:embed="rId3"/>
            <a:srcRect l="7183" r="31578" b="33621"/>
            <a:stretch/>
          </p:blipFill>
          <p:spPr>
            <a:xfrm>
              <a:off x="401612" y="4117973"/>
              <a:ext cx="5527762" cy="2270306"/>
            </a:xfrm>
            <a:prstGeom prst="rect">
              <a:avLst/>
            </a:prstGeom>
          </p:spPr>
        </p:pic>
        <p:sp>
          <p:nvSpPr>
            <p:cNvPr id="9" name="TextBox 8">
              <a:extLst>
                <a:ext uri="{FF2B5EF4-FFF2-40B4-BE49-F238E27FC236}">
                  <a16:creationId xmlns:a16="http://schemas.microsoft.com/office/drawing/2014/main" id="{51DC11AA-DBFF-E686-5826-B78A5837CA49}"/>
                </a:ext>
              </a:extLst>
            </p:cNvPr>
            <p:cNvSpPr txBox="1"/>
            <p:nvPr/>
          </p:nvSpPr>
          <p:spPr>
            <a:xfrm>
              <a:off x="6351927" y="4189878"/>
              <a:ext cx="3019647" cy="2246769"/>
            </a:xfrm>
            <a:prstGeom prst="rect">
              <a:avLst/>
            </a:prstGeom>
            <a:noFill/>
          </p:spPr>
          <p:txBody>
            <a:bodyPr wrap="square" rtlCol="0">
              <a:spAutoFit/>
            </a:bodyPr>
            <a:lstStyle/>
            <a:p>
              <a:r>
                <a:rPr lang="fr-CH" dirty="0"/>
                <a:t>2006: SOLEIL – Saclay</a:t>
              </a:r>
            </a:p>
            <a:p>
              <a:r>
                <a:rPr lang="fr-CH" i="1" dirty="0"/>
                <a:t>Source Optimisée de Lumière d’Energie Intermédiaire de LURE</a:t>
              </a:r>
              <a:endParaRPr lang="fr-CH" dirty="0"/>
            </a:p>
            <a:p>
              <a:r>
                <a:rPr lang="fr-CH" dirty="0"/>
                <a:t>Energie: 2.75 </a:t>
              </a:r>
              <a:r>
                <a:rPr lang="fr-CH" dirty="0" err="1"/>
                <a:t>GeV</a:t>
              </a:r>
              <a:endParaRPr lang="fr-CH" dirty="0"/>
            </a:p>
            <a:p>
              <a:r>
                <a:rPr lang="fr-CH" dirty="0"/>
                <a:t>Intensité: 500 mA</a:t>
              </a:r>
            </a:p>
            <a:p>
              <a:r>
                <a:rPr lang="fr-CH" dirty="0"/>
                <a:t>Circonférence: 354 </a:t>
              </a:r>
              <a:r>
                <a:rPr lang="en-US" dirty="0"/>
                <a:t>m</a:t>
              </a:r>
            </a:p>
          </p:txBody>
        </p:sp>
        <p:sp>
          <p:nvSpPr>
            <p:cNvPr id="5" name="TextBox 4">
              <a:extLst>
                <a:ext uri="{FF2B5EF4-FFF2-40B4-BE49-F238E27FC236}">
                  <a16:creationId xmlns:a16="http://schemas.microsoft.com/office/drawing/2014/main" id="{97D28490-3894-13F1-7AC7-08953189B91A}"/>
                </a:ext>
              </a:extLst>
            </p:cNvPr>
            <p:cNvSpPr txBox="1"/>
            <p:nvPr/>
          </p:nvSpPr>
          <p:spPr>
            <a:xfrm>
              <a:off x="3733267" y="6080502"/>
              <a:ext cx="240738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 </a:t>
              </a:r>
              <a:r>
                <a:rPr lang="fr-CH" sz="1400" dirty="0" err="1">
                  <a:solidFill>
                    <a:srgbClr val="FFFF00"/>
                  </a:solidFill>
                </a:rPr>
                <a:t>Kermarrec</a:t>
              </a:r>
              <a:r>
                <a:rPr lang="fr-CH" sz="1400" dirty="0">
                  <a:solidFill>
                    <a:srgbClr val="FFFF00"/>
                  </a:solidFill>
                </a:rPr>
                <a:t> - SOLEIL</a:t>
              </a:r>
              <a:endParaRPr lang="en-GB" sz="1400" dirty="0">
                <a:solidFill>
                  <a:srgbClr val="FFFF00"/>
                </a:solidFill>
              </a:endParaRPr>
            </a:p>
          </p:txBody>
        </p:sp>
      </p:grpSp>
      <p:sp>
        <p:nvSpPr>
          <p:cNvPr id="12" name="TextBox 11">
            <a:extLst>
              <a:ext uri="{FF2B5EF4-FFF2-40B4-BE49-F238E27FC236}">
                <a16:creationId xmlns:a16="http://schemas.microsoft.com/office/drawing/2014/main" id="{372C914E-12E1-89FB-E35D-E73AAB198DFE}"/>
              </a:ext>
            </a:extLst>
          </p:cNvPr>
          <p:cNvSpPr txBox="1"/>
          <p:nvPr/>
        </p:nvSpPr>
        <p:spPr>
          <a:xfrm>
            <a:off x="4786948" y="3451898"/>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ESRF</a:t>
            </a:r>
            <a:endParaRPr lang="en-GB" sz="1400" dirty="0">
              <a:solidFill>
                <a:srgbClr val="FFFF00"/>
              </a:solidFill>
            </a:endParaRPr>
          </a:p>
        </p:txBody>
      </p:sp>
    </p:spTree>
    <p:extLst>
      <p:ext uri="{BB962C8B-B14F-4D97-AF65-F5344CB8AC3E}">
        <p14:creationId xmlns:p14="http://schemas.microsoft.com/office/powerpoint/2010/main" val="9266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5DB292-A466-9B13-BF60-4E6834A395E9}"/>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0CFAD48A-2419-0A0A-6935-E9852067DF91}"/>
              </a:ext>
            </a:extLst>
          </p:cNvPr>
          <p:cNvSpPr>
            <a:spLocks noGrp="1"/>
          </p:cNvSpPr>
          <p:nvPr>
            <p:ph type="sldNum" sz="quarter" idx="11"/>
          </p:nvPr>
        </p:nvSpPr>
        <p:spPr/>
        <p:txBody>
          <a:bodyPr/>
          <a:lstStyle/>
          <a:p>
            <a:fld id="{DEF62AA5-A9F9-344C-9738-C68EB5A8EDFF}" type="slidenum">
              <a:rPr lang="en-US" smtClean="0"/>
              <a:pPr/>
              <a:t>18</a:t>
            </a:fld>
            <a:endParaRPr lang="en-US"/>
          </a:p>
        </p:txBody>
      </p:sp>
      <p:sp>
        <p:nvSpPr>
          <p:cNvPr id="4" name="Date Placeholder 3">
            <a:extLst>
              <a:ext uri="{FF2B5EF4-FFF2-40B4-BE49-F238E27FC236}">
                <a16:creationId xmlns:a16="http://schemas.microsoft.com/office/drawing/2014/main" id="{F2EC27F7-0735-FEB0-B024-E66D9A8C3EA4}"/>
              </a:ext>
            </a:extLst>
          </p:cNvPr>
          <p:cNvSpPr>
            <a:spLocks noGrp="1"/>
          </p:cNvSpPr>
          <p:nvPr>
            <p:ph type="dt" sz="half" idx="12"/>
          </p:nvPr>
        </p:nvSpPr>
        <p:spPr/>
        <p:txBody>
          <a:bodyPr/>
          <a:lstStyle/>
          <a:p>
            <a:r>
              <a:rPr lang="en-US"/>
              <a:t>Roscoff SFP 2023</a:t>
            </a:r>
            <a:endParaRPr lang="en-US" dirty="0"/>
          </a:p>
        </p:txBody>
      </p:sp>
      <p:pic>
        <p:nvPicPr>
          <p:cNvPr id="6" name="Content Placeholder 3" descr="First beam_CCC16.jpg">
            <a:extLst>
              <a:ext uri="{FF2B5EF4-FFF2-40B4-BE49-F238E27FC236}">
                <a16:creationId xmlns:a16="http://schemas.microsoft.com/office/drawing/2014/main" id="{C2BB78E1-DC02-022F-6E0E-FB0B189B7A2A}"/>
              </a:ext>
            </a:extLst>
          </p:cNvPr>
          <p:cNvPicPr>
            <a:picLocks noChangeAspect="1"/>
          </p:cNvPicPr>
          <p:nvPr/>
        </p:nvPicPr>
        <p:blipFill rotWithShape="1">
          <a:blip r:embed="rId2">
            <a:extLst>
              <a:ext uri="{28A0092B-C50C-407E-A947-70E740481C1C}">
                <a14:useLocalDpi xmlns:a14="http://schemas.microsoft.com/office/drawing/2010/main" val="0"/>
              </a:ext>
            </a:extLst>
          </a:blip>
          <a:srcRect l="-1319" r="-996"/>
          <a:stretch/>
        </p:blipFill>
        <p:spPr>
          <a:xfrm>
            <a:off x="211384" y="779510"/>
            <a:ext cx="7217580" cy="4830436"/>
          </a:xfrm>
          <a:prstGeom prst="rect">
            <a:avLst/>
          </a:prstGeom>
        </p:spPr>
      </p:pic>
      <p:sp>
        <p:nvSpPr>
          <p:cNvPr id="7" name="TextBox 6">
            <a:extLst>
              <a:ext uri="{FF2B5EF4-FFF2-40B4-BE49-F238E27FC236}">
                <a16:creationId xmlns:a16="http://schemas.microsoft.com/office/drawing/2014/main" id="{B2A9E62A-CBEF-117E-1F84-A962558BE651}"/>
              </a:ext>
            </a:extLst>
          </p:cNvPr>
          <p:cNvSpPr txBox="1"/>
          <p:nvPr/>
        </p:nvSpPr>
        <p:spPr>
          <a:xfrm>
            <a:off x="211384" y="5283049"/>
            <a:ext cx="5904899" cy="338554"/>
          </a:xfrm>
          <a:prstGeom prst="rect">
            <a:avLst/>
          </a:prstGeom>
          <a:noFill/>
        </p:spPr>
        <p:txBody>
          <a:bodyPr wrap="square" rtlCol="0">
            <a:spAutoFit/>
          </a:bodyPr>
          <a:lstStyle/>
          <a:p>
            <a:pPr algn="ctr"/>
            <a:r>
              <a:rPr lang="fr-CH" sz="1600" dirty="0">
                <a:highlight>
                  <a:srgbClr val="FFFF00"/>
                </a:highlight>
              </a:rPr>
              <a:t>Lyn Evans et Robert Aymar dans la salle de contrôle du CERN </a:t>
            </a:r>
          </a:p>
        </p:txBody>
      </p:sp>
      <p:sp>
        <p:nvSpPr>
          <p:cNvPr id="8" name="TextBox 7">
            <a:extLst>
              <a:ext uri="{FF2B5EF4-FFF2-40B4-BE49-F238E27FC236}">
                <a16:creationId xmlns:a16="http://schemas.microsoft.com/office/drawing/2014/main" id="{BBCBE50B-11FA-5D28-5B7C-9039B4F90397}"/>
              </a:ext>
            </a:extLst>
          </p:cNvPr>
          <p:cNvSpPr txBox="1"/>
          <p:nvPr/>
        </p:nvSpPr>
        <p:spPr>
          <a:xfrm>
            <a:off x="1116419" y="37177"/>
            <a:ext cx="7570381"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2008: LHC: </a:t>
            </a:r>
            <a:r>
              <a:rPr lang="fr-FR" sz="3200" b="1" dirty="0">
                <a:solidFill>
                  <a:srgbClr val="FF0000"/>
                </a:solidFill>
                <a:latin typeface="Times New Roman" panose="02020603050405020304" pitchFamily="18" charset="0"/>
                <a:cs typeface="Times New Roman" panose="02020603050405020304" pitchFamily="18" charset="0"/>
              </a:rPr>
              <a:t>L</a:t>
            </a:r>
            <a:r>
              <a:rPr lang="fr-FR" sz="3200" b="1" dirty="0">
                <a:solidFill>
                  <a:srgbClr val="0000FF"/>
                </a:solidFill>
                <a:latin typeface="Times New Roman" panose="02020603050405020304" pitchFamily="18" charset="0"/>
                <a:cs typeface="Times New Roman" panose="02020603050405020304" pitchFamily="18" charset="0"/>
              </a:rPr>
              <a:t>arge </a:t>
            </a:r>
            <a:r>
              <a:rPr lang="fr-FR" sz="3200" b="1" dirty="0">
                <a:solidFill>
                  <a:srgbClr val="FF0000"/>
                </a:solidFill>
                <a:latin typeface="Times New Roman" panose="02020603050405020304" pitchFamily="18" charset="0"/>
                <a:cs typeface="Times New Roman" panose="02020603050405020304" pitchFamily="18" charset="0"/>
              </a:rPr>
              <a:t>H</a:t>
            </a:r>
            <a:r>
              <a:rPr lang="fr-FR" sz="3200" b="1" dirty="0">
                <a:solidFill>
                  <a:srgbClr val="0000FF"/>
                </a:solidFill>
                <a:latin typeface="Times New Roman" panose="02020603050405020304" pitchFamily="18" charset="0"/>
                <a:cs typeface="Times New Roman" panose="02020603050405020304" pitchFamily="18" charset="0"/>
              </a:rPr>
              <a:t>adron </a:t>
            </a:r>
            <a:r>
              <a:rPr lang="fr-FR" sz="3200" b="1" dirty="0" err="1">
                <a:solidFill>
                  <a:srgbClr val="FF0000"/>
                </a:solidFill>
                <a:latin typeface="Times New Roman" panose="02020603050405020304" pitchFamily="18" charset="0"/>
                <a:cs typeface="Times New Roman" panose="02020603050405020304" pitchFamily="18" charset="0"/>
              </a:rPr>
              <a:t>C</a:t>
            </a:r>
            <a:r>
              <a:rPr lang="fr-FR" sz="3200" b="1" dirty="0" err="1">
                <a:solidFill>
                  <a:srgbClr val="0000FF"/>
                </a:solidFill>
                <a:latin typeface="Times New Roman" panose="02020603050405020304" pitchFamily="18" charset="0"/>
                <a:cs typeface="Times New Roman" panose="02020603050405020304" pitchFamily="18" charset="0"/>
              </a:rPr>
              <a:t>ollider</a:t>
            </a:r>
            <a:r>
              <a:rPr lang="fr-FR" sz="3200" b="1" dirty="0">
                <a:solidFill>
                  <a:srgbClr val="0000FF"/>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931DD5FC-DB17-2B47-80DE-26F8043CB140}"/>
              </a:ext>
            </a:extLst>
          </p:cNvPr>
          <p:cNvSpPr txBox="1"/>
          <p:nvPr/>
        </p:nvSpPr>
        <p:spPr>
          <a:xfrm>
            <a:off x="142573" y="5832812"/>
            <a:ext cx="7502726" cy="707886"/>
          </a:xfrm>
          <a:prstGeom prst="rect">
            <a:avLst/>
          </a:prstGeom>
          <a:noFill/>
        </p:spPr>
        <p:txBody>
          <a:bodyPr wrap="square" rtlCol="0">
            <a:spAutoFit/>
          </a:bodyPr>
          <a:lstStyle/>
          <a:p>
            <a:r>
              <a:rPr lang="fr-CH" dirty="0"/>
              <a:t>En 2008, énergie dans le centre de masse: </a:t>
            </a:r>
            <a:r>
              <a:rPr lang="fr-CH" dirty="0" err="1"/>
              <a:t>E</a:t>
            </a:r>
            <a:r>
              <a:rPr lang="fr-CH" baseline="-25000" dirty="0" err="1"/>
              <a:t>c</a:t>
            </a:r>
            <a:r>
              <a:rPr lang="fr-CH" dirty="0"/>
              <a:t> = 8 </a:t>
            </a:r>
            <a:r>
              <a:rPr lang="fr-CH" dirty="0" err="1"/>
              <a:t>TeV</a:t>
            </a:r>
            <a:r>
              <a:rPr lang="fr-CH" dirty="0"/>
              <a:t> </a:t>
            </a:r>
          </a:p>
          <a:p>
            <a:r>
              <a:rPr lang="fr-CH" dirty="0"/>
              <a:t>=&gt;  </a:t>
            </a:r>
            <a:r>
              <a:rPr lang="fr-CH" dirty="0">
                <a:solidFill>
                  <a:srgbClr val="FF0000"/>
                </a:solidFill>
              </a:rPr>
              <a:t>Découverte du Boson de Higgs, en 2012</a:t>
            </a:r>
          </a:p>
        </p:txBody>
      </p:sp>
      <p:sp>
        <p:nvSpPr>
          <p:cNvPr id="10" name="TextBox 9">
            <a:extLst>
              <a:ext uri="{FF2B5EF4-FFF2-40B4-BE49-F238E27FC236}">
                <a16:creationId xmlns:a16="http://schemas.microsoft.com/office/drawing/2014/main" id="{9F11CA72-13B4-D0B6-1918-BC5216DCE59F}"/>
              </a:ext>
            </a:extLst>
          </p:cNvPr>
          <p:cNvSpPr txBox="1"/>
          <p:nvPr/>
        </p:nvSpPr>
        <p:spPr>
          <a:xfrm>
            <a:off x="7428964" y="3310088"/>
            <a:ext cx="2535804" cy="1323439"/>
          </a:xfrm>
          <a:prstGeom prst="rect">
            <a:avLst/>
          </a:prstGeom>
          <a:noFill/>
        </p:spPr>
        <p:txBody>
          <a:bodyPr wrap="square" rtlCol="0">
            <a:spAutoFit/>
          </a:bodyPr>
          <a:lstStyle/>
          <a:p>
            <a:pPr algn="ctr"/>
            <a:r>
              <a:rPr lang="fr-CH" sz="1600" dirty="0"/>
              <a:t>R. Aymar deuxième directeur général français du CERN (2004 - 2008) après Bernard Gregory </a:t>
            </a:r>
          </a:p>
          <a:p>
            <a:pPr algn="ctr"/>
            <a:r>
              <a:rPr lang="fr-CH" sz="1600" dirty="0"/>
              <a:t>(1966-1970)</a:t>
            </a:r>
            <a:endParaRPr lang="fr-CH" sz="1400" dirty="0"/>
          </a:p>
        </p:txBody>
      </p:sp>
      <p:sp>
        <p:nvSpPr>
          <p:cNvPr id="11" name="TextBox 10">
            <a:extLst>
              <a:ext uri="{FF2B5EF4-FFF2-40B4-BE49-F238E27FC236}">
                <a16:creationId xmlns:a16="http://schemas.microsoft.com/office/drawing/2014/main" id="{67ED3F4B-2783-A8D7-B0F1-0AA821026E90}"/>
              </a:ext>
            </a:extLst>
          </p:cNvPr>
          <p:cNvSpPr txBox="1"/>
          <p:nvPr/>
        </p:nvSpPr>
        <p:spPr>
          <a:xfrm>
            <a:off x="7645299" y="875702"/>
            <a:ext cx="2103135" cy="923330"/>
          </a:xfrm>
          <a:prstGeom prst="rect">
            <a:avLst/>
          </a:prstGeom>
          <a:noFill/>
        </p:spPr>
        <p:txBody>
          <a:bodyPr wrap="square" rtlCol="0">
            <a:spAutoFit/>
          </a:bodyPr>
          <a:lstStyle/>
          <a:p>
            <a:pPr algn="ctr"/>
            <a:r>
              <a:rPr lang="fr-CH" sz="1800" dirty="0"/>
              <a:t>But:</a:t>
            </a:r>
          </a:p>
          <a:p>
            <a:pPr algn="ctr"/>
            <a:r>
              <a:rPr lang="fr-CH" sz="1800" dirty="0"/>
              <a:t>Recherche du boson de Higgs</a:t>
            </a:r>
          </a:p>
        </p:txBody>
      </p:sp>
      <p:sp>
        <p:nvSpPr>
          <p:cNvPr id="12" name="TextBox 11">
            <a:extLst>
              <a:ext uri="{FF2B5EF4-FFF2-40B4-BE49-F238E27FC236}">
                <a16:creationId xmlns:a16="http://schemas.microsoft.com/office/drawing/2014/main" id="{481CE7A7-4DCF-93B6-4566-38671A6C0995}"/>
              </a:ext>
            </a:extLst>
          </p:cNvPr>
          <p:cNvSpPr txBox="1"/>
          <p:nvPr/>
        </p:nvSpPr>
        <p:spPr>
          <a:xfrm>
            <a:off x="7378996" y="2115622"/>
            <a:ext cx="2692103" cy="923330"/>
          </a:xfrm>
          <a:prstGeom prst="rect">
            <a:avLst/>
          </a:prstGeom>
          <a:noFill/>
        </p:spPr>
        <p:txBody>
          <a:bodyPr wrap="square" rtlCol="0">
            <a:spAutoFit/>
          </a:bodyPr>
          <a:lstStyle/>
          <a:p>
            <a:pPr algn="ctr"/>
            <a:r>
              <a:rPr lang="fr-CH" sz="1800" dirty="0"/>
              <a:t>Outil: Collisionneur de protons à haute énergie</a:t>
            </a:r>
          </a:p>
          <a:p>
            <a:pPr algn="ctr"/>
            <a:r>
              <a:rPr lang="fr-CH" sz="1800" dirty="0"/>
              <a:t>14 </a:t>
            </a:r>
            <a:r>
              <a:rPr lang="fr-CH" sz="1800" dirty="0" err="1"/>
              <a:t>TeV</a:t>
            </a:r>
            <a:endParaRPr lang="fr-CH" sz="1800" dirty="0"/>
          </a:p>
        </p:txBody>
      </p:sp>
      <p:sp>
        <p:nvSpPr>
          <p:cNvPr id="14" name="TextBox 13">
            <a:extLst>
              <a:ext uri="{FF2B5EF4-FFF2-40B4-BE49-F238E27FC236}">
                <a16:creationId xmlns:a16="http://schemas.microsoft.com/office/drawing/2014/main" id="{510FAD4D-E1F0-8451-89AD-F8B536EAC3B4}"/>
              </a:ext>
            </a:extLst>
          </p:cNvPr>
          <p:cNvSpPr txBox="1"/>
          <p:nvPr/>
        </p:nvSpPr>
        <p:spPr>
          <a:xfrm>
            <a:off x="169965" y="6698256"/>
            <a:ext cx="9463288" cy="400110"/>
          </a:xfrm>
          <a:prstGeom prst="rect">
            <a:avLst/>
          </a:prstGeom>
          <a:noFill/>
        </p:spPr>
        <p:txBody>
          <a:bodyPr wrap="square">
            <a:spAutoFit/>
          </a:bodyPr>
          <a:lstStyle/>
          <a:p>
            <a:r>
              <a:rPr lang="fr-CH" dirty="0">
                <a:solidFill>
                  <a:srgbClr val="3333FF"/>
                </a:solidFill>
              </a:rPr>
              <a:t>Performance 2023:</a:t>
            </a:r>
            <a:r>
              <a:rPr lang="fr-CH" dirty="0"/>
              <a:t> </a:t>
            </a:r>
            <a:r>
              <a:rPr lang="fr-CH" dirty="0" err="1"/>
              <a:t>E</a:t>
            </a:r>
            <a:r>
              <a:rPr lang="fr-CH" baseline="-25000" dirty="0" err="1"/>
              <a:t>c</a:t>
            </a:r>
            <a:r>
              <a:rPr lang="fr-CH" dirty="0"/>
              <a:t> = 13,6 </a:t>
            </a:r>
            <a:r>
              <a:rPr lang="fr-CH" dirty="0" err="1"/>
              <a:t>TeV</a:t>
            </a:r>
            <a:r>
              <a:rPr lang="fr-CH" dirty="0"/>
              <a:t>, Luminosité = 20 fb</a:t>
            </a:r>
            <a:r>
              <a:rPr lang="fr-CH" baseline="30000" dirty="0"/>
              <a:t>-1</a:t>
            </a:r>
            <a:r>
              <a:rPr lang="fr-CH" dirty="0"/>
              <a:t>, N = 1,6x10</a:t>
            </a:r>
            <a:r>
              <a:rPr lang="fr-CH" baseline="30000" dirty="0"/>
              <a:t>11</a:t>
            </a:r>
            <a:r>
              <a:rPr lang="fr-CH" dirty="0"/>
              <a:t> p</a:t>
            </a:r>
            <a:r>
              <a:rPr lang="fr-CH" baseline="30000" dirty="0"/>
              <a:t>+</a:t>
            </a:r>
            <a:r>
              <a:rPr lang="fr-CH" dirty="0"/>
              <a:t>/paquet </a:t>
            </a:r>
          </a:p>
        </p:txBody>
      </p:sp>
      <p:sp>
        <p:nvSpPr>
          <p:cNvPr id="5" name="TextBox 4">
            <a:extLst>
              <a:ext uri="{FF2B5EF4-FFF2-40B4-BE49-F238E27FC236}">
                <a16:creationId xmlns:a16="http://schemas.microsoft.com/office/drawing/2014/main" id="{579E50D9-F618-950B-4A04-9125183DAD9F}"/>
              </a:ext>
            </a:extLst>
          </p:cNvPr>
          <p:cNvSpPr txBox="1"/>
          <p:nvPr/>
        </p:nvSpPr>
        <p:spPr>
          <a:xfrm>
            <a:off x="6462289" y="5259714"/>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Tree>
    <p:extLst>
      <p:ext uri="{BB962C8B-B14F-4D97-AF65-F5344CB8AC3E}">
        <p14:creationId xmlns:p14="http://schemas.microsoft.com/office/powerpoint/2010/main" val="8671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162DB3-0069-32B7-B238-BAC953EEBCAF}"/>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2EC130CB-44DF-013C-FAAD-E3FA73FDCDF2}"/>
              </a:ext>
            </a:extLst>
          </p:cNvPr>
          <p:cNvSpPr>
            <a:spLocks noGrp="1"/>
          </p:cNvSpPr>
          <p:nvPr>
            <p:ph type="sldNum" sz="quarter" idx="11"/>
          </p:nvPr>
        </p:nvSpPr>
        <p:spPr/>
        <p:txBody>
          <a:bodyPr/>
          <a:lstStyle/>
          <a:p>
            <a:fld id="{DEF62AA5-A9F9-344C-9738-C68EB5A8EDFF}" type="slidenum">
              <a:rPr lang="en-US" smtClean="0"/>
              <a:pPr/>
              <a:t>19</a:t>
            </a:fld>
            <a:endParaRPr lang="en-US"/>
          </a:p>
        </p:txBody>
      </p:sp>
      <p:sp>
        <p:nvSpPr>
          <p:cNvPr id="4" name="Date Placeholder 3">
            <a:extLst>
              <a:ext uri="{FF2B5EF4-FFF2-40B4-BE49-F238E27FC236}">
                <a16:creationId xmlns:a16="http://schemas.microsoft.com/office/drawing/2014/main" id="{4C4D2834-A285-0B98-C475-227838B5D586}"/>
              </a:ext>
            </a:extLst>
          </p:cNvPr>
          <p:cNvSpPr>
            <a:spLocks noGrp="1"/>
          </p:cNvSpPr>
          <p:nvPr>
            <p:ph type="dt" sz="half" idx="12"/>
          </p:nvPr>
        </p:nvSpPr>
        <p:spPr/>
        <p:txBody>
          <a:bodyPr/>
          <a:lstStyle/>
          <a:p>
            <a:r>
              <a:rPr lang="en-US"/>
              <a:t>Roscoff SFP 2023</a:t>
            </a:r>
            <a:endParaRPr lang="en-US" dirty="0"/>
          </a:p>
        </p:txBody>
      </p:sp>
      <p:sp>
        <p:nvSpPr>
          <p:cNvPr id="11" name="Rectangle 3">
            <a:extLst>
              <a:ext uri="{FF2B5EF4-FFF2-40B4-BE49-F238E27FC236}">
                <a16:creationId xmlns:a16="http://schemas.microsoft.com/office/drawing/2014/main" id="{C0BDF95C-5985-FC68-AD3B-5B89AB8A42F8}"/>
              </a:ext>
            </a:extLst>
          </p:cNvPr>
          <p:cNvSpPr txBox="1">
            <a:spLocks noChangeArrowheads="1"/>
          </p:cNvSpPr>
          <p:nvPr/>
        </p:nvSpPr>
        <p:spPr>
          <a:xfrm>
            <a:off x="1558546" y="0"/>
            <a:ext cx="7389628" cy="648436"/>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CH" sz="2800" b="0" i="0" u="none" strike="noStrike" kern="1200" cap="none" spc="0" normalizeH="0" baseline="0" dirty="0">
                <a:ln>
                  <a:noFill/>
                </a:ln>
                <a:solidFill>
                  <a:srgbClr val="3333FF"/>
                </a:solidFill>
                <a:effectLst/>
                <a:uLnTx/>
                <a:uFillTx/>
                <a:latin typeface="+mj-lt"/>
                <a:ea typeface="+mj-ea"/>
                <a:cs typeface="+mj-cs"/>
              </a:rPr>
              <a:t>19 septembre 2008 – Problème</a:t>
            </a:r>
          </a:p>
        </p:txBody>
      </p:sp>
      <p:grpSp>
        <p:nvGrpSpPr>
          <p:cNvPr id="12" name="Group 11">
            <a:extLst>
              <a:ext uri="{FF2B5EF4-FFF2-40B4-BE49-F238E27FC236}">
                <a16:creationId xmlns:a16="http://schemas.microsoft.com/office/drawing/2014/main" id="{2002AABC-FD85-CCCB-97ED-6EF943CE9F85}"/>
              </a:ext>
            </a:extLst>
          </p:cNvPr>
          <p:cNvGrpSpPr/>
          <p:nvPr/>
        </p:nvGrpSpPr>
        <p:grpSpPr>
          <a:xfrm>
            <a:off x="1029585" y="579015"/>
            <a:ext cx="8287420" cy="6346880"/>
            <a:chOff x="381000" y="682992"/>
            <a:chExt cx="6872352" cy="6201236"/>
          </a:xfrm>
        </p:grpSpPr>
        <p:pic>
          <p:nvPicPr>
            <p:cNvPr id="13" name="Picture 3" descr="0505004_01-A5-at-72-dpi">
              <a:extLst>
                <a:ext uri="{FF2B5EF4-FFF2-40B4-BE49-F238E27FC236}">
                  <a16:creationId xmlns:a16="http://schemas.microsoft.com/office/drawing/2014/main" id="{C51E94BD-E488-BE06-347B-A7E32BE94C01}"/>
                </a:ext>
              </a:extLst>
            </p:cNvPr>
            <p:cNvPicPr>
              <a:picLocks noChangeAspect="1" noChangeArrowheads="1"/>
            </p:cNvPicPr>
            <p:nvPr/>
          </p:nvPicPr>
          <p:blipFill>
            <a:blip r:embed="rId2" cstate="print"/>
            <a:srcRect r="27462"/>
            <a:stretch>
              <a:fillRect/>
            </a:stretch>
          </p:blipFill>
          <p:spPr bwMode="auto">
            <a:xfrm>
              <a:off x="381000" y="682992"/>
              <a:ext cx="6872352" cy="6201236"/>
            </a:xfrm>
            <a:prstGeom prst="rect">
              <a:avLst/>
            </a:prstGeom>
            <a:noFill/>
            <a:ln w="9525">
              <a:noFill/>
              <a:miter lim="800000"/>
              <a:headEnd/>
              <a:tailEnd/>
            </a:ln>
          </p:spPr>
        </p:pic>
        <p:sp>
          <p:nvSpPr>
            <p:cNvPr id="14" name="Explosion 2 17">
              <a:extLst>
                <a:ext uri="{FF2B5EF4-FFF2-40B4-BE49-F238E27FC236}">
                  <a16:creationId xmlns:a16="http://schemas.microsoft.com/office/drawing/2014/main" id="{21ABD67D-3330-CD26-F4F2-E945E8F9136F}"/>
                </a:ext>
              </a:extLst>
            </p:cNvPr>
            <p:cNvSpPr>
              <a:spLocks noChangeArrowheads="1"/>
            </p:cNvSpPr>
            <p:nvPr/>
          </p:nvSpPr>
          <p:spPr bwMode="auto">
            <a:xfrm>
              <a:off x="3048000" y="5791200"/>
              <a:ext cx="381000" cy="342900"/>
            </a:xfrm>
            <a:prstGeom prst="irregularSeal2">
              <a:avLst/>
            </a:prstGeom>
            <a:solidFill>
              <a:srgbClr val="FFFF00"/>
            </a:solidFill>
            <a:ln w="9525" algn="ctr">
              <a:solidFill>
                <a:srgbClr val="CC0000"/>
              </a:solidFill>
              <a:round/>
              <a:headEnd/>
              <a:tailEnd/>
            </a:ln>
          </p:spPr>
          <p:txBody>
            <a:bodyPr/>
            <a:lstStyle/>
            <a:p>
              <a:pPr algn="l"/>
              <a:endParaRPr lang="en-US" sz="1800">
                <a:solidFill>
                  <a:schemeClr val="tx1"/>
                </a:solidFill>
                <a:latin typeface="Comic Sans MS" pitchFamily="66" charset="0"/>
              </a:endParaRPr>
            </a:p>
          </p:txBody>
        </p:sp>
        <p:sp>
          <p:nvSpPr>
            <p:cNvPr id="15" name="Freeform 5">
              <a:extLst>
                <a:ext uri="{FF2B5EF4-FFF2-40B4-BE49-F238E27FC236}">
                  <a16:creationId xmlns:a16="http://schemas.microsoft.com/office/drawing/2014/main" id="{8B15AA38-FA17-5FA4-2FCB-E588832F7FC5}"/>
                </a:ext>
              </a:extLst>
            </p:cNvPr>
            <p:cNvSpPr>
              <a:spLocks/>
            </p:cNvSpPr>
            <p:nvPr/>
          </p:nvSpPr>
          <p:spPr bwMode="auto">
            <a:xfrm>
              <a:off x="3505200" y="5486400"/>
              <a:ext cx="1600200" cy="622300"/>
            </a:xfrm>
            <a:custGeom>
              <a:avLst/>
              <a:gdLst>
                <a:gd name="T0" fmla="*/ 0 w 1008"/>
                <a:gd name="T1" fmla="*/ 2147483647 h 392"/>
                <a:gd name="T2" fmla="*/ 2147483647 w 1008"/>
                <a:gd name="T3" fmla="*/ 2147483647 h 392"/>
                <a:gd name="T4" fmla="*/ 2147483647 w 1008"/>
                <a:gd name="T5" fmla="*/ 0 h 392"/>
                <a:gd name="T6" fmla="*/ 0 60000 65536"/>
                <a:gd name="T7" fmla="*/ 0 60000 65536"/>
                <a:gd name="T8" fmla="*/ 0 60000 65536"/>
                <a:gd name="T9" fmla="*/ 0 w 1008"/>
                <a:gd name="T10" fmla="*/ 0 h 392"/>
                <a:gd name="T11" fmla="*/ 1008 w 1008"/>
                <a:gd name="T12" fmla="*/ 392 h 392"/>
              </a:gdLst>
              <a:ahLst/>
              <a:cxnLst>
                <a:cxn ang="T6">
                  <a:pos x="T0" y="T1"/>
                </a:cxn>
                <a:cxn ang="T7">
                  <a:pos x="T2" y="T3"/>
                </a:cxn>
                <a:cxn ang="T8">
                  <a:pos x="T4" y="T5"/>
                </a:cxn>
              </a:cxnLst>
              <a:rect l="T9" t="T10" r="T11" b="T12"/>
              <a:pathLst>
                <a:path w="1008" h="392">
                  <a:moveTo>
                    <a:pt x="0" y="336"/>
                  </a:moveTo>
                  <a:cubicBezTo>
                    <a:pt x="156" y="364"/>
                    <a:pt x="312" y="392"/>
                    <a:pt x="480" y="336"/>
                  </a:cubicBezTo>
                  <a:cubicBezTo>
                    <a:pt x="648" y="280"/>
                    <a:pt x="828" y="140"/>
                    <a:pt x="1008" y="0"/>
                  </a:cubicBezTo>
                </a:path>
              </a:pathLst>
            </a:custGeom>
            <a:noFill/>
            <a:ln w="38100">
              <a:solidFill>
                <a:srgbClr val="FFFF00"/>
              </a:solidFill>
              <a:round/>
              <a:headEnd/>
              <a:tailEnd type="triangle" w="med" len="med"/>
            </a:ln>
          </p:spPr>
          <p:txBody>
            <a:bodyPr anchor="ctr"/>
            <a:lstStyle/>
            <a:p>
              <a:endParaRPr lang="en-US"/>
            </a:p>
          </p:txBody>
        </p:sp>
        <p:sp>
          <p:nvSpPr>
            <p:cNvPr id="16" name="Freeform 6">
              <a:extLst>
                <a:ext uri="{FF2B5EF4-FFF2-40B4-BE49-F238E27FC236}">
                  <a16:creationId xmlns:a16="http://schemas.microsoft.com/office/drawing/2014/main" id="{22532221-EDC8-74F8-975B-F25740A89B92}"/>
                </a:ext>
              </a:extLst>
            </p:cNvPr>
            <p:cNvSpPr>
              <a:spLocks/>
            </p:cNvSpPr>
            <p:nvPr/>
          </p:nvSpPr>
          <p:spPr bwMode="auto">
            <a:xfrm>
              <a:off x="2819400" y="6248400"/>
              <a:ext cx="304800" cy="457200"/>
            </a:xfrm>
            <a:custGeom>
              <a:avLst/>
              <a:gdLst>
                <a:gd name="T0" fmla="*/ 2147483647 w 192"/>
                <a:gd name="T1" fmla="*/ 0 h 288"/>
                <a:gd name="T2" fmla="*/ 2147483647 w 192"/>
                <a:gd name="T3" fmla="*/ 2147483647 h 288"/>
                <a:gd name="T4" fmla="*/ 0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192" y="0"/>
                  </a:moveTo>
                  <a:cubicBezTo>
                    <a:pt x="184" y="72"/>
                    <a:pt x="176" y="144"/>
                    <a:pt x="144" y="192"/>
                  </a:cubicBezTo>
                  <a:cubicBezTo>
                    <a:pt x="112" y="240"/>
                    <a:pt x="56" y="264"/>
                    <a:pt x="0" y="288"/>
                  </a:cubicBezTo>
                </a:path>
              </a:pathLst>
            </a:custGeom>
            <a:noFill/>
            <a:ln w="38100">
              <a:solidFill>
                <a:srgbClr val="FFFF00"/>
              </a:solidFill>
              <a:round/>
              <a:headEnd/>
              <a:tailEnd type="triangle" w="med" len="med"/>
            </a:ln>
          </p:spPr>
          <p:txBody>
            <a:bodyPr anchor="ctr"/>
            <a:lstStyle/>
            <a:p>
              <a:endParaRPr lang="en-US"/>
            </a:p>
          </p:txBody>
        </p:sp>
        <p:sp>
          <p:nvSpPr>
            <p:cNvPr id="17" name="Line 7">
              <a:extLst>
                <a:ext uri="{FF2B5EF4-FFF2-40B4-BE49-F238E27FC236}">
                  <a16:creationId xmlns:a16="http://schemas.microsoft.com/office/drawing/2014/main" id="{E08D41F4-B1C2-B96E-5AAE-0634E9D75808}"/>
                </a:ext>
              </a:extLst>
            </p:cNvPr>
            <p:cNvSpPr>
              <a:spLocks noChangeShapeType="1"/>
            </p:cNvSpPr>
            <p:nvPr/>
          </p:nvSpPr>
          <p:spPr bwMode="auto">
            <a:xfrm>
              <a:off x="3352800" y="6172200"/>
              <a:ext cx="381000" cy="381000"/>
            </a:xfrm>
            <a:prstGeom prst="line">
              <a:avLst/>
            </a:prstGeom>
            <a:noFill/>
            <a:ln w="38100">
              <a:solidFill>
                <a:srgbClr val="FFFF00"/>
              </a:solidFill>
              <a:round/>
              <a:headEnd/>
              <a:tailEnd type="triangle" w="med" len="med"/>
            </a:ln>
          </p:spPr>
          <p:txBody>
            <a:bodyPr anchor="ctr"/>
            <a:lstStyle/>
            <a:p>
              <a:endParaRPr lang="en-US"/>
            </a:p>
          </p:txBody>
        </p:sp>
      </p:grpSp>
      <p:sp>
        <p:nvSpPr>
          <p:cNvPr id="5" name="Rectangle 2">
            <a:extLst>
              <a:ext uri="{FF2B5EF4-FFF2-40B4-BE49-F238E27FC236}">
                <a16:creationId xmlns:a16="http://schemas.microsoft.com/office/drawing/2014/main" id="{4F197F5B-8BD5-3E83-62D8-04B364FA8516}"/>
              </a:ext>
            </a:extLst>
          </p:cNvPr>
          <p:cNvSpPr txBox="1">
            <a:spLocks noChangeArrowheads="1"/>
          </p:cNvSpPr>
          <p:nvPr/>
        </p:nvSpPr>
        <p:spPr>
          <a:xfrm>
            <a:off x="2180612" y="627430"/>
            <a:ext cx="6721723" cy="967034"/>
          </a:xfrm>
          <a:prstGeom prst="rect">
            <a:avLst/>
          </a:prstGeom>
          <a:solidFill>
            <a:srgbClr val="C6D9F1">
              <a:alpha val="54000"/>
            </a:srgbClr>
          </a:solidFill>
        </p:spPr>
        <p:txBody>
          <a:bodyPr vert="horz" lIns="100564" tIns="50282" rIns="100564" bIns="50282" rtlCol="0" anchor="ctr">
            <a:normAutofit fontScale="75000" lnSpcReduction="20000"/>
          </a:bodyPr>
          <a:lstStyle>
            <a:lvl1pPr algn="ctr" defTabSz="565671" rtl="0" eaLnBrk="1" latinLnBrk="0" hangingPunct="1">
              <a:lnSpc>
                <a:spcPct val="90000"/>
              </a:lnSpc>
              <a:spcBef>
                <a:spcPct val="0"/>
              </a:spcBef>
              <a:buNone/>
              <a:defRPr sz="3750" b="0" i="0" kern="1200">
                <a:solidFill>
                  <a:schemeClr val="tx1"/>
                </a:solidFill>
                <a:latin typeface="Avenir Book" charset="0"/>
                <a:ea typeface="Avenir Book" charset="0"/>
                <a:cs typeface="Avenir Book" charset="0"/>
              </a:defRPr>
            </a:lvl1pPr>
          </a:lstStyle>
          <a:p>
            <a:pPr algn="l">
              <a:defRPr/>
            </a:pPr>
            <a:r>
              <a:rPr lang="fr-CH" sz="2400" dirty="0"/>
              <a:t>Défaut résistif dans l’interconnexion des bus-bar</a:t>
            </a:r>
            <a:br>
              <a:rPr lang="fr-CH" sz="2400" dirty="0"/>
            </a:br>
            <a:r>
              <a:rPr lang="fr-CH" sz="2400" dirty="0"/>
              <a:t>=&gt; Arc électrique; de l’hélium est relâché dans le vide d’isolation</a:t>
            </a:r>
          </a:p>
          <a:p>
            <a:pPr algn="l">
              <a:defRPr/>
            </a:pPr>
            <a:r>
              <a:rPr lang="fr-CH" sz="2400" dirty="0"/>
              <a:t>=&gt; Une onde de pression se propage tout au long de l’accélérateur </a:t>
            </a:r>
          </a:p>
        </p:txBody>
      </p:sp>
      <p:sp>
        <p:nvSpPr>
          <p:cNvPr id="6" name="TextBox 5">
            <a:extLst>
              <a:ext uri="{FF2B5EF4-FFF2-40B4-BE49-F238E27FC236}">
                <a16:creationId xmlns:a16="http://schemas.microsoft.com/office/drawing/2014/main" id="{C8D3345E-FBE6-3A8F-062C-9E501BD5B51F}"/>
              </a:ext>
            </a:extLst>
          </p:cNvPr>
          <p:cNvSpPr txBox="1"/>
          <p:nvPr/>
        </p:nvSpPr>
        <p:spPr>
          <a:xfrm>
            <a:off x="8297276" y="6528640"/>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Tree>
    <p:extLst>
      <p:ext uri="{BB962C8B-B14F-4D97-AF65-F5344CB8AC3E}">
        <p14:creationId xmlns:p14="http://schemas.microsoft.com/office/powerpoint/2010/main" val="54343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8D35D3-89D4-2267-C22F-D35317A59DE9}"/>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982E0E80-EE28-0E7C-2C23-AAA3E393E01C}"/>
              </a:ext>
            </a:extLst>
          </p:cNvPr>
          <p:cNvSpPr>
            <a:spLocks noGrp="1"/>
          </p:cNvSpPr>
          <p:nvPr>
            <p:ph type="sldNum" sz="quarter" idx="11"/>
          </p:nvPr>
        </p:nvSpPr>
        <p:spPr/>
        <p:txBody>
          <a:bodyPr/>
          <a:lstStyle/>
          <a:p>
            <a:fld id="{DEF62AA5-A9F9-344C-9738-C68EB5A8EDFF}" type="slidenum">
              <a:rPr lang="en-US" smtClean="0"/>
              <a:pPr/>
              <a:t>2</a:t>
            </a:fld>
            <a:endParaRPr lang="en-US"/>
          </a:p>
        </p:txBody>
      </p:sp>
      <p:sp>
        <p:nvSpPr>
          <p:cNvPr id="4" name="Date Placeholder 3">
            <a:extLst>
              <a:ext uri="{FF2B5EF4-FFF2-40B4-BE49-F238E27FC236}">
                <a16:creationId xmlns:a16="http://schemas.microsoft.com/office/drawing/2014/main" id="{D39AD6A3-D581-03C2-ED57-AE3234A42787}"/>
              </a:ext>
            </a:extLst>
          </p:cNvPr>
          <p:cNvSpPr>
            <a:spLocks noGrp="1"/>
          </p:cNvSpPr>
          <p:nvPr>
            <p:ph type="dt" sz="half" idx="12"/>
          </p:nvPr>
        </p:nvSpPr>
        <p:spPr/>
        <p:txBody>
          <a:bodyPr/>
          <a:lstStyle/>
          <a:p>
            <a:r>
              <a:rPr lang="en-US"/>
              <a:t>Roscoff SFP 2023</a:t>
            </a:r>
            <a:endParaRPr lang="en-US" dirty="0"/>
          </a:p>
        </p:txBody>
      </p:sp>
      <p:pic>
        <p:nvPicPr>
          <p:cNvPr id="7" name="Picture 6">
            <a:extLst>
              <a:ext uri="{FF2B5EF4-FFF2-40B4-BE49-F238E27FC236}">
                <a16:creationId xmlns:a16="http://schemas.microsoft.com/office/drawing/2014/main" id="{44D8295D-4B19-C595-7F19-0FFCCA1C2E42}"/>
              </a:ext>
            </a:extLst>
          </p:cNvPr>
          <p:cNvPicPr>
            <a:picLocks noChangeAspect="1"/>
          </p:cNvPicPr>
          <p:nvPr/>
        </p:nvPicPr>
        <p:blipFill rotWithShape="1">
          <a:blip r:embed="rId2"/>
          <a:srcRect l="7847" t="16049" r="3940" b="22718"/>
          <a:stretch/>
        </p:blipFill>
        <p:spPr>
          <a:xfrm>
            <a:off x="2536899" y="1171041"/>
            <a:ext cx="4997302" cy="4625162"/>
          </a:xfrm>
          <a:prstGeom prst="rect">
            <a:avLst/>
          </a:prstGeom>
        </p:spPr>
      </p:pic>
      <p:sp>
        <p:nvSpPr>
          <p:cNvPr id="8" name="TextBox 7">
            <a:extLst>
              <a:ext uri="{FF2B5EF4-FFF2-40B4-BE49-F238E27FC236}">
                <a16:creationId xmlns:a16="http://schemas.microsoft.com/office/drawing/2014/main" id="{9A265CC2-856C-FCC2-7544-2801C1DE36C0}"/>
              </a:ext>
            </a:extLst>
          </p:cNvPr>
          <p:cNvSpPr txBox="1"/>
          <p:nvPr/>
        </p:nvSpPr>
        <p:spPr>
          <a:xfrm>
            <a:off x="441179" y="59109"/>
            <a:ext cx="8992738" cy="1015663"/>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Livre publié pour les 150 ans de la SFP</a:t>
            </a:r>
          </a:p>
          <a:p>
            <a:pPr algn="ctr"/>
            <a:r>
              <a:rPr lang="fr-FR" sz="2800" b="1" dirty="0">
                <a:solidFill>
                  <a:srgbClr val="0000FF"/>
                </a:solidFill>
                <a:latin typeface="Times New Roman" panose="02020603050405020304" pitchFamily="18" charset="0"/>
                <a:cs typeface="Times New Roman" panose="02020603050405020304" pitchFamily="18" charset="0"/>
              </a:rPr>
              <a:t>Paris - Juillet 2023 </a:t>
            </a:r>
          </a:p>
        </p:txBody>
      </p:sp>
      <p:sp>
        <p:nvSpPr>
          <p:cNvPr id="9" name="TextBox 8">
            <a:extLst>
              <a:ext uri="{FF2B5EF4-FFF2-40B4-BE49-F238E27FC236}">
                <a16:creationId xmlns:a16="http://schemas.microsoft.com/office/drawing/2014/main" id="{C21F36E7-0F20-B5B4-A59D-3A72C4A09527}"/>
              </a:ext>
            </a:extLst>
          </p:cNvPr>
          <p:cNvSpPr txBox="1"/>
          <p:nvPr/>
        </p:nvSpPr>
        <p:spPr>
          <a:xfrm>
            <a:off x="3834757" y="5826312"/>
            <a:ext cx="2640472" cy="307777"/>
          </a:xfrm>
          <a:prstGeom prst="rect">
            <a:avLst/>
          </a:prstGeom>
          <a:noFill/>
        </p:spPr>
        <p:txBody>
          <a:bodyPr wrap="square" rtlCol="0">
            <a:spAutoFit/>
          </a:bodyPr>
          <a:lstStyle/>
          <a:p>
            <a:r>
              <a:rPr lang="en-GB" sz="1400" dirty="0"/>
              <a:t>© </a:t>
            </a:r>
            <a:r>
              <a:rPr lang="fr-CH" sz="1400" dirty="0"/>
              <a:t>EDP Sciences, SFP, 2023</a:t>
            </a:r>
            <a:endParaRPr lang="en-GB" sz="1400" dirty="0"/>
          </a:p>
        </p:txBody>
      </p:sp>
      <p:sp>
        <p:nvSpPr>
          <p:cNvPr id="10" name="TextBox 9">
            <a:extLst>
              <a:ext uri="{FF2B5EF4-FFF2-40B4-BE49-F238E27FC236}">
                <a16:creationId xmlns:a16="http://schemas.microsoft.com/office/drawing/2014/main" id="{1B4439D0-00CF-4237-8257-A8C8937D522B}"/>
              </a:ext>
            </a:extLst>
          </p:cNvPr>
          <p:cNvSpPr txBox="1"/>
          <p:nvPr/>
        </p:nvSpPr>
        <p:spPr>
          <a:xfrm>
            <a:off x="896260" y="6307302"/>
            <a:ext cx="8517465" cy="707886"/>
          </a:xfrm>
          <a:prstGeom prst="rect">
            <a:avLst/>
          </a:prstGeom>
          <a:noFill/>
        </p:spPr>
        <p:txBody>
          <a:bodyPr wrap="square" rtlCol="0">
            <a:spAutoFit/>
          </a:bodyPr>
          <a:lstStyle/>
          <a:p>
            <a:pPr algn="ctr"/>
            <a:r>
              <a:rPr lang="fr-CH" dirty="0"/>
              <a:t>Les diapositives utilisées dans cet exposé se basent sur le chapitre “Division Accélérateurs” de ce livre</a:t>
            </a:r>
          </a:p>
        </p:txBody>
      </p:sp>
    </p:spTree>
    <p:extLst>
      <p:ext uri="{BB962C8B-B14F-4D97-AF65-F5344CB8AC3E}">
        <p14:creationId xmlns:p14="http://schemas.microsoft.com/office/powerpoint/2010/main" val="17482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DEB36F-46F7-CDB7-3A1B-30BD19D673AA}"/>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202997C3-21D3-17ED-077B-5610A4E9BB25}"/>
              </a:ext>
            </a:extLst>
          </p:cNvPr>
          <p:cNvSpPr>
            <a:spLocks noGrp="1"/>
          </p:cNvSpPr>
          <p:nvPr>
            <p:ph type="sldNum" sz="quarter" idx="11"/>
          </p:nvPr>
        </p:nvSpPr>
        <p:spPr/>
        <p:txBody>
          <a:bodyPr/>
          <a:lstStyle/>
          <a:p>
            <a:fld id="{DEF62AA5-A9F9-344C-9738-C68EB5A8EDFF}" type="slidenum">
              <a:rPr lang="en-US" smtClean="0"/>
              <a:pPr/>
              <a:t>20</a:t>
            </a:fld>
            <a:endParaRPr lang="en-US"/>
          </a:p>
        </p:txBody>
      </p:sp>
      <p:sp>
        <p:nvSpPr>
          <p:cNvPr id="4" name="Date Placeholder 3">
            <a:extLst>
              <a:ext uri="{FF2B5EF4-FFF2-40B4-BE49-F238E27FC236}">
                <a16:creationId xmlns:a16="http://schemas.microsoft.com/office/drawing/2014/main" id="{67563FB5-CAA2-AFE8-7260-52DF68B8CE65}"/>
              </a:ext>
            </a:extLst>
          </p:cNvPr>
          <p:cNvSpPr>
            <a:spLocks noGrp="1"/>
          </p:cNvSpPr>
          <p:nvPr>
            <p:ph type="dt" sz="half" idx="12"/>
          </p:nvPr>
        </p:nvSpPr>
        <p:spPr/>
        <p:txBody>
          <a:bodyPr/>
          <a:lstStyle/>
          <a:p>
            <a:r>
              <a:rPr lang="en-US"/>
              <a:t>Roscoff SFP 2023</a:t>
            </a:r>
            <a:endParaRPr lang="en-US" dirty="0"/>
          </a:p>
        </p:txBody>
      </p:sp>
      <p:pic>
        <p:nvPicPr>
          <p:cNvPr id="6" name="Picture 4">
            <a:extLst>
              <a:ext uri="{FF2B5EF4-FFF2-40B4-BE49-F238E27FC236}">
                <a16:creationId xmlns:a16="http://schemas.microsoft.com/office/drawing/2014/main" id="{D0B78550-8B8C-A28A-81E7-45E212FAF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47" y="1004093"/>
            <a:ext cx="42672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E646E99-2154-B7BD-D9C3-81E66591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009" y="2328336"/>
            <a:ext cx="3207053" cy="422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3E0B60DD-1830-D92C-8824-E791E1589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519" y="2976147"/>
            <a:ext cx="3207053" cy="42877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821589-BF51-D556-CA68-25B16902E60B}"/>
              </a:ext>
            </a:extLst>
          </p:cNvPr>
          <p:cNvSpPr txBox="1"/>
          <p:nvPr/>
        </p:nvSpPr>
        <p:spPr>
          <a:xfrm>
            <a:off x="1116419" y="37177"/>
            <a:ext cx="7570381"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Résultat</a:t>
            </a:r>
          </a:p>
        </p:txBody>
      </p:sp>
      <p:sp>
        <p:nvSpPr>
          <p:cNvPr id="5" name="TextBox 4">
            <a:extLst>
              <a:ext uri="{FF2B5EF4-FFF2-40B4-BE49-F238E27FC236}">
                <a16:creationId xmlns:a16="http://schemas.microsoft.com/office/drawing/2014/main" id="{FC88FAC3-0177-92EA-0645-1A93BBBA10B0}"/>
              </a:ext>
            </a:extLst>
          </p:cNvPr>
          <p:cNvSpPr txBox="1"/>
          <p:nvPr/>
        </p:nvSpPr>
        <p:spPr>
          <a:xfrm>
            <a:off x="8948174" y="6909933"/>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Tree>
    <p:extLst>
      <p:ext uri="{BB962C8B-B14F-4D97-AF65-F5344CB8AC3E}">
        <p14:creationId xmlns:p14="http://schemas.microsoft.com/office/powerpoint/2010/main" val="29875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C9793D-7493-CA66-C19C-F3114B34E14F}"/>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D2B88433-C2A5-1EC9-C9EE-A742C5780508}"/>
              </a:ext>
            </a:extLst>
          </p:cNvPr>
          <p:cNvSpPr>
            <a:spLocks noGrp="1"/>
          </p:cNvSpPr>
          <p:nvPr>
            <p:ph type="sldNum" sz="quarter" idx="11"/>
          </p:nvPr>
        </p:nvSpPr>
        <p:spPr/>
        <p:txBody>
          <a:bodyPr/>
          <a:lstStyle/>
          <a:p>
            <a:fld id="{DEF62AA5-A9F9-344C-9738-C68EB5A8EDFF}" type="slidenum">
              <a:rPr lang="en-US" smtClean="0"/>
              <a:pPr/>
              <a:t>21</a:t>
            </a:fld>
            <a:endParaRPr lang="en-US"/>
          </a:p>
        </p:txBody>
      </p:sp>
      <p:sp>
        <p:nvSpPr>
          <p:cNvPr id="4" name="Date Placeholder 3">
            <a:extLst>
              <a:ext uri="{FF2B5EF4-FFF2-40B4-BE49-F238E27FC236}">
                <a16:creationId xmlns:a16="http://schemas.microsoft.com/office/drawing/2014/main" id="{A6C5EF80-C11D-64ED-456C-178719733786}"/>
              </a:ext>
            </a:extLst>
          </p:cNvPr>
          <p:cNvSpPr>
            <a:spLocks noGrp="1"/>
          </p:cNvSpPr>
          <p:nvPr>
            <p:ph type="dt" sz="half" idx="12"/>
          </p:nvPr>
        </p:nvSpPr>
        <p:spPr/>
        <p:txBody>
          <a:bodyPr/>
          <a:lstStyle/>
          <a:p>
            <a:r>
              <a:rPr lang="en-US"/>
              <a:t>Roscoff SFP 2023</a:t>
            </a:r>
            <a:endParaRPr lang="en-US" dirty="0"/>
          </a:p>
        </p:txBody>
      </p:sp>
      <p:sp>
        <p:nvSpPr>
          <p:cNvPr id="6" name="TextBox 5">
            <a:extLst>
              <a:ext uri="{FF2B5EF4-FFF2-40B4-BE49-F238E27FC236}">
                <a16:creationId xmlns:a16="http://schemas.microsoft.com/office/drawing/2014/main" id="{0D3D88CE-B957-96A7-437B-FF12E1727C24}"/>
              </a:ext>
            </a:extLst>
          </p:cNvPr>
          <p:cNvSpPr txBox="1"/>
          <p:nvPr/>
        </p:nvSpPr>
        <p:spPr>
          <a:xfrm>
            <a:off x="597109" y="600200"/>
            <a:ext cx="8808042" cy="1200329"/>
          </a:xfrm>
          <a:prstGeom prst="rect">
            <a:avLst/>
          </a:prstGeom>
          <a:noFill/>
        </p:spPr>
        <p:txBody>
          <a:bodyPr wrap="square" rtlCol="0">
            <a:spAutoFit/>
          </a:bodyPr>
          <a:lstStyle/>
          <a:p>
            <a:pPr algn="ctr"/>
            <a:r>
              <a:rPr lang="fr-CH" sz="2400" dirty="0"/>
              <a:t>Le 5/09/2012, à 14:42 UTC, le tremblement de terre, de magnitude 7.6, au Costa Rica, a été enregistré par le LHC.</a:t>
            </a:r>
          </a:p>
          <a:p>
            <a:pPr algn="ctr"/>
            <a:r>
              <a:rPr lang="fr-CH" sz="2400" dirty="0"/>
              <a:t>Arrivée des premières ondes à 15:06 UTC</a:t>
            </a:r>
            <a:r>
              <a:rPr lang="fr-CH" dirty="0"/>
              <a:t>. </a:t>
            </a:r>
            <a:endParaRPr lang="en-GB" dirty="0"/>
          </a:p>
        </p:txBody>
      </p:sp>
      <p:pic>
        <p:nvPicPr>
          <p:cNvPr id="8" name="Picture 2">
            <a:extLst>
              <a:ext uri="{FF2B5EF4-FFF2-40B4-BE49-F238E27FC236}">
                <a16:creationId xmlns:a16="http://schemas.microsoft.com/office/drawing/2014/main" id="{129E41BD-9CAE-D826-3E4C-2E233AD71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27" y="2252939"/>
            <a:ext cx="5091524" cy="355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ED76E9D-345D-0AEA-3A34-CF2DDF9B8EE4}"/>
              </a:ext>
            </a:extLst>
          </p:cNvPr>
          <p:cNvSpPr txBox="1"/>
          <p:nvPr/>
        </p:nvSpPr>
        <p:spPr>
          <a:xfrm>
            <a:off x="3365920" y="2781122"/>
            <a:ext cx="890274" cy="382780"/>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solidFill>
                  <a:srgbClr val="FF0000"/>
                </a:solidFill>
                <a:latin typeface="+mn-lt"/>
              </a:rPr>
              <a:t>1 hour</a:t>
            </a:r>
            <a:endParaRPr lang="fr-FR" sz="1600" b="1" i="1" kern="0" dirty="0">
              <a:solidFill>
                <a:srgbClr val="FF0000"/>
              </a:solidFill>
              <a:latin typeface="+mn-lt"/>
            </a:endParaRPr>
          </a:p>
        </p:txBody>
      </p:sp>
      <p:cxnSp>
        <p:nvCxnSpPr>
          <p:cNvPr id="10" name="Straight Arrow Connector 9">
            <a:extLst>
              <a:ext uri="{FF2B5EF4-FFF2-40B4-BE49-F238E27FC236}">
                <a16:creationId xmlns:a16="http://schemas.microsoft.com/office/drawing/2014/main" id="{92D33686-72EF-28B6-C105-30D671999BED}"/>
              </a:ext>
            </a:extLst>
          </p:cNvPr>
          <p:cNvCxnSpPr/>
          <p:nvPr/>
        </p:nvCxnSpPr>
        <p:spPr bwMode="auto">
          <a:xfrm>
            <a:off x="773274" y="2781122"/>
            <a:ext cx="4129340"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20" name="Picture 4" descr="http://www.govisitcostarica.com/images/photos/full-earthquake-fissure-costa-rica-2012-nicoya-peninsula.jpg">
            <a:extLst>
              <a:ext uri="{FF2B5EF4-FFF2-40B4-BE49-F238E27FC236}">
                <a16:creationId xmlns:a16="http://schemas.microsoft.com/office/drawing/2014/main" id="{F7BFA9F9-3107-F162-E2EF-796C995952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497" y="2476072"/>
            <a:ext cx="4405224" cy="29368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8">
            <a:extLst>
              <a:ext uri="{FF2B5EF4-FFF2-40B4-BE49-F238E27FC236}">
                <a16:creationId xmlns:a16="http://schemas.microsoft.com/office/drawing/2014/main" id="{83C844B5-B35D-A747-15F7-8088229D990D}"/>
              </a:ext>
            </a:extLst>
          </p:cNvPr>
          <p:cNvSpPr txBox="1">
            <a:spLocks noChangeArrowheads="1"/>
          </p:cNvSpPr>
          <p:nvPr/>
        </p:nvSpPr>
        <p:spPr bwMode="auto">
          <a:xfrm>
            <a:off x="597109" y="-14676"/>
            <a:ext cx="89468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fr-CH" altLang="en-US" b="1" dirty="0">
                <a:solidFill>
                  <a:srgbClr val="3D24E8"/>
                </a:solidFill>
                <a:latin typeface="Times New Roman" panose="02020603050405020304" pitchFamily="18" charset="0"/>
              </a:rPr>
              <a:t>Le LHC détecte les effets de tremblement de terre</a:t>
            </a:r>
            <a:endParaRPr lang="fr-CH" altLang="en-US" b="1" dirty="0">
              <a:solidFill>
                <a:srgbClr val="3D24E8"/>
              </a:solidFill>
              <a:latin typeface="Comic Sans MS" panose="030F0702030302020204" pitchFamily="66" charset="0"/>
            </a:endParaRPr>
          </a:p>
        </p:txBody>
      </p:sp>
      <p:sp>
        <p:nvSpPr>
          <p:cNvPr id="22" name="TextBox 21">
            <a:extLst>
              <a:ext uri="{FF2B5EF4-FFF2-40B4-BE49-F238E27FC236}">
                <a16:creationId xmlns:a16="http://schemas.microsoft.com/office/drawing/2014/main" id="{3437EDA0-8FC7-090F-4506-9F7AEDFCDF0C}"/>
              </a:ext>
            </a:extLst>
          </p:cNvPr>
          <p:cNvSpPr txBox="1"/>
          <p:nvPr/>
        </p:nvSpPr>
        <p:spPr>
          <a:xfrm>
            <a:off x="537976" y="6132032"/>
            <a:ext cx="8995144" cy="830997"/>
          </a:xfrm>
          <a:prstGeom prst="rect">
            <a:avLst/>
          </a:prstGeom>
          <a:noFill/>
        </p:spPr>
        <p:txBody>
          <a:bodyPr wrap="square" rtlCol="0">
            <a:spAutoFit/>
          </a:bodyPr>
          <a:lstStyle/>
          <a:p>
            <a:pPr algn="ctr"/>
            <a:r>
              <a:rPr lang="fr-CH" sz="2400" dirty="0"/>
              <a:t>L’anneau circulaire du LHC est secoué par des ondes de surface dans la gamme de dizaines de </a:t>
            </a:r>
            <a:r>
              <a:rPr lang="fr-CH" sz="2400" dirty="0" err="1"/>
              <a:t>mHz</a:t>
            </a:r>
            <a:endParaRPr lang="en-GB" sz="2400" dirty="0"/>
          </a:p>
        </p:txBody>
      </p:sp>
      <p:sp>
        <p:nvSpPr>
          <p:cNvPr id="5" name="TextBox 4">
            <a:extLst>
              <a:ext uri="{FF2B5EF4-FFF2-40B4-BE49-F238E27FC236}">
                <a16:creationId xmlns:a16="http://schemas.microsoft.com/office/drawing/2014/main" id="{11FA382A-9F38-0C31-C62C-3E02B4DEA3F2}"/>
              </a:ext>
            </a:extLst>
          </p:cNvPr>
          <p:cNvSpPr txBox="1"/>
          <p:nvPr/>
        </p:nvSpPr>
        <p:spPr>
          <a:xfrm>
            <a:off x="7770783" y="5070621"/>
            <a:ext cx="2141584" cy="307777"/>
          </a:xfrm>
          <a:prstGeom prst="rect">
            <a:avLst/>
          </a:prstGeom>
          <a:noFill/>
        </p:spPr>
        <p:txBody>
          <a:bodyPr wrap="square" rtlCol="0">
            <a:spAutoFit/>
          </a:bodyPr>
          <a:lstStyle/>
          <a:p>
            <a:r>
              <a:rPr lang="en-GB" sz="1400" dirty="0">
                <a:solidFill>
                  <a:srgbClr val="FFFF00"/>
                </a:solidFill>
              </a:rPr>
              <a:t>© www.vert-costa-rica</a:t>
            </a:r>
          </a:p>
        </p:txBody>
      </p:sp>
    </p:spTree>
    <p:extLst>
      <p:ext uri="{BB962C8B-B14F-4D97-AF65-F5344CB8AC3E}">
        <p14:creationId xmlns:p14="http://schemas.microsoft.com/office/powerpoint/2010/main" val="2525146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EC337B-C553-5A4B-CFAF-3EAB9DF3A1B1}"/>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1000E8BE-B2E7-6D01-E990-38363BF6BD1F}"/>
              </a:ext>
            </a:extLst>
          </p:cNvPr>
          <p:cNvSpPr>
            <a:spLocks noGrp="1"/>
          </p:cNvSpPr>
          <p:nvPr>
            <p:ph type="sldNum" sz="quarter" idx="11"/>
          </p:nvPr>
        </p:nvSpPr>
        <p:spPr/>
        <p:txBody>
          <a:bodyPr/>
          <a:lstStyle/>
          <a:p>
            <a:fld id="{DEF62AA5-A9F9-344C-9738-C68EB5A8EDFF}" type="slidenum">
              <a:rPr lang="en-US" smtClean="0"/>
              <a:pPr/>
              <a:t>22</a:t>
            </a:fld>
            <a:endParaRPr lang="en-US"/>
          </a:p>
        </p:txBody>
      </p:sp>
      <p:sp>
        <p:nvSpPr>
          <p:cNvPr id="4" name="Date Placeholder 3">
            <a:extLst>
              <a:ext uri="{FF2B5EF4-FFF2-40B4-BE49-F238E27FC236}">
                <a16:creationId xmlns:a16="http://schemas.microsoft.com/office/drawing/2014/main" id="{AF41FFB8-E812-1E8B-DCBC-485E40D63448}"/>
              </a:ext>
            </a:extLst>
          </p:cNvPr>
          <p:cNvSpPr>
            <a:spLocks noGrp="1"/>
          </p:cNvSpPr>
          <p:nvPr>
            <p:ph type="dt" sz="half" idx="12"/>
          </p:nvPr>
        </p:nvSpPr>
        <p:spPr/>
        <p:txBody>
          <a:bodyPr/>
          <a:lstStyle/>
          <a:p>
            <a:r>
              <a:rPr lang="en-US"/>
              <a:t>Roscoff SFP 2023</a:t>
            </a:r>
            <a:endParaRPr lang="en-US" dirty="0"/>
          </a:p>
        </p:txBody>
      </p:sp>
      <p:sp>
        <p:nvSpPr>
          <p:cNvPr id="6" name="TextBox 5">
            <a:extLst>
              <a:ext uri="{FF2B5EF4-FFF2-40B4-BE49-F238E27FC236}">
                <a16:creationId xmlns:a16="http://schemas.microsoft.com/office/drawing/2014/main" id="{9A8B0577-EFB5-CCB3-07A8-B3A549136483}"/>
              </a:ext>
            </a:extLst>
          </p:cNvPr>
          <p:cNvSpPr txBox="1"/>
          <p:nvPr/>
        </p:nvSpPr>
        <p:spPr>
          <a:xfrm>
            <a:off x="-38670" y="37177"/>
            <a:ext cx="10140592"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Conclusion</a:t>
            </a:r>
          </a:p>
        </p:txBody>
      </p:sp>
      <p:sp>
        <p:nvSpPr>
          <p:cNvPr id="7" name="Rectangle 2">
            <a:extLst>
              <a:ext uri="{FF2B5EF4-FFF2-40B4-BE49-F238E27FC236}">
                <a16:creationId xmlns:a16="http://schemas.microsoft.com/office/drawing/2014/main" id="{CE20C673-D38A-9611-97E8-05A7FF9BF928}"/>
              </a:ext>
            </a:extLst>
          </p:cNvPr>
          <p:cNvSpPr txBox="1">
            <a:spLocks noChangeArrowheads="1"/>
          </p:cNvSpPr>
          <p:nvPr/>
        </p:nvSpPr>
        <p:spPr bwMode="auto">
          <a:xfrm>
            <a:off x="2381422" y="6332891"/>
            <a:ext cx="6291556" cy="7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57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57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4000" b="1" dirty="0">
                <a:solidFill>
                  <a:srgbClr val="00B050"/>
                </a:solidFill>
                <a:latin typeface="Times New Roman" panose="02020603050405020304" pitchFamily="18" charset="0"/>
                <a:ea typeface="ＭＳ Ｐゴシック" panose="020B0600070205080204" pitchFamily="34" charset="-128"/>
                <a:cs typeface="Times New Roman" panose="02020603050405020304" pitchFamily="18" charset="0"/>
              </a:rPr>
              <a:t>Merci pour votre attention</a:t>
            </a:r>
            <a:endParaRPr lang="fr-CH" altLang="en-US" sz="4800" b="1" dirty="0">
              <a:solidFill>
                <a:srgbClr val="00B05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8" name="TextBox 7">
            <a:extLst>
              <a:ext uri="{FF2B5EF4-FFF2-40B4-BE49-F238E27FC236}">
                <a16:creationId xmlns:a16="http://schemas.microsoft.com/office/drawing/2014/main" id="{805146B5-FD95-3CD4-C088-8E3970720342}"/>
              </a:ext>
            </a:extLst>
          </p:cNvPr>
          <p:cNvSpPr txBox="1"/>
          <p:nvPr/>
        </p:nvSpPr>
        <p:spPr>
          <a:xfrm>
            <a:off x="220393" y="1083342"/>
            <a:ext cx="9622465" cy="707886"/>
          </a:xfrm>
          <a:prstGeom prst="rect">
            <a:avLst/>
          </a:prstGeom>
          <a:noFill/>
        </p:spPr>
        <p:txBody>
          <a:bodyPr wrap="square" rtlCol="0">
            <a:spAutoFit/>
          </a:bodyPr>
          <a:lstStyle/>
          <a:p>
            <a:pPr algn="ctr"/>
            <a:r>
              <a:rPr lang="fr-CH" dirty="0"/>
              <a:t>Sur un siècle d’évolution, 28 Prix Nobel de Physique (+ 2 de Chimie) ont été distribués à 50 lauréats pour des travaux liés aux accélérateurs de particules </a:t>
            </a:r>
          </a:p>
        </p:txBody>
      </p:sp>
      <p:sp>
        <p:nvSpPr>
          <p:cNvPr id="15" name="TextBox 14">
            <a:extLst>
              <a:ext uri="{FF2B5EF4-FFF2-40B4-BE49-F238E27FC236}">
                <a16:creationId xmlns:a16="http://schemas.microsoft.com/office/drawing/2014/main" id="{BC7D73DC-1AFB-6447-ED7D-6C558AEB4AA8}"/>
              </a:ext>
            </a:extLst>
          </p:cNvPr>
          <p:cNvSpPr txBox="1"/>
          <p:nvPr/>
        </p:nvSpPr>
        <p:spPr>
          <a:xfrm>
            <a:off x="220393" y="2307330"/>
            <a:ext cx="9622465" cy="1015663"/>
          </a:xfrm>
          <a:prstGeom prst="rect">
            <a:avLst/>
          </a:prstGeom>
          <a:noFill/>
        </p:spPr>
        <p:txBody>
          <a:bodyPr wrap="square" rtlCol="0">
            <a:spAutoFit/>
          </a:bodyPr>
          <a:lstStyle/>
          <a:p>
            <a:pPr algn="ctr"/>
            <a:r>
              <a:rPr lang="fr-CH" dirty="0"/>
              <a:t>Le champ </a:t>
            </a:r>
            <a:r>
              <a:rPr lang="fr-CH"/>
              <a:t>d’application de ces machines </a:t>
            </a:r>
            <a:r>
              <a:rPr lang="fr-CH" dirty="0"/>
              <a:t>est immense: Physique nucléaire, Physique des particules, Sources de rayonnements électromagnétiques, Applications médicales, Analyse de patrimoine, etc… </a:t>
            </a:r>
          </a:p>
        </p:txBody>
      </p:sp>
      <p:sp>
        <p:nvSpPr>
          <p:cNvPr id="5" name="TextBox 4">
            <a:extLst>
              <a:ext uri="{FF2B5EF4-FFF2-40B4-BE49-F238E27FC236}">
                <a16:creationId xmlns:a16="http://schemas.microsoft.com/office/drawing/2014/main" id="{576E5D94-FEFA-6CE7-6C88-ED0BDC74EE1A}"/>
              </a:ext>
            </a:extLst>
          </p:cNvPr>
          <p:cNvSpPr txBox="1"/>
          <p:nvPr/>
        </p:nvSpPr>
        <p:spPr>
          <a:xfrm>
            <a:off x="17625" y="4186614"/>
            <a:ext cx="9977633" cy="1938992"/>
          </a:xfrm>
          <a:prstGeom prst="rect">
            <a:avLst/>
          </a:prstGeom>
          <a:noFill/>
        </p:spPr>
        <p:txBody>
          <a:bodyPr wrap="square" rtlCol="0">
            <a:spAutoFit/>
          </a:bodyPr>
          <a:lstStyle/>
          <a:p>
            <a:pPr algn="ctr"/>
            <a:r>
              <a:rPr lang="fr-CH" dirty="0"/>
              <a:t>Pour le prochain siècle, de très nombreux projets d’accélérateurs de particules (petits et grands) font l’objet d’études de faisabilité. Pour les futurs grands accélérateurs, les questions d’énergie et d’impacts écologiques deviennent cruciales et doivent être abordées d’une manière intelligente et sensée.</a:t>
            </a:r>
          </a:p>
          <a:p>
            <a:pPr algn="ctr"/>
            <a:endParaRPr lang="fr-CH" dirty="0"/>
          </a:p>
          <a:p>
            <a:pPr algn="ctr"/>
            <a:r>
              <a:rPr lang="fr-CH" dirty="0">
                <a:solidFill>
                  <a:srgbClr val="FF0000"/>
                </a:solidFill>
              </a:rPr>
              <a:t>L’Histoire reste à écrire.</a:t>
            </a:r>
          </a:p>
        </p:txBody>
      </p:sp>
    </p:spTree>
    <p:extLst>
      <p:ext uri="{BB962C8B-B14F-4D97-AF65-F5344CB8AC3E}">
        <p14:creationId xmlns:p14="http://schemas.microsoft.com/office/powerpoint/2010/main" val="3853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4C746E-4144-00B9-BED4-D13000EF5217}"/>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26BCC8AA-B063-780C-A099-A35B000D322D}"/>
              </a:ext>
            </a:extLst>
          </p:cNvPr>
          <p:cNvSpPr>
            <a:spLocks noGrp="1"/>
          </p:cNvSpPr>
          <p:nvPr>
            <p:ph type="sldNum" sz="quarter" idx="11"/>
          </p:nvPr>
        </p:nvSpPr>
        <p:spPr/>
        <p:txBody>
          <a:bodyPr/>
          <a:lstStyle/>
          <a:p>
            <a:fld id="{DEF62AA5-A9F9-344C-9738-C68EB5A8EDFF}" type="slidenum">
              <a:rPr lang="en-US" smtClean="0"/>
              <a:pPr/>
              <a:t>3</a:t>
            </a:fld>
            <a:endParaRPr lang="en-US"/>
          </a:p>
        </p:txBody>
      </p:sp>
      <p:sp>
        <p:nvSpPr>
          <p:cNvPr id="4" name="Date Placeholder 3">
            <a:extLst>
              <a:ext uri="{FF2B5EF4-FFF2-40B4-BE49-F238E27FC236}">
                <a16:creationId xmlns:a16="http://schemas.microsoft.com/office/drawing/2014/main" id="{A2D3D78C-C7A6-7D96-F83A-2B648338E9B0}"/>
              </a:ext>
            </a:extLst>
          </p:cNvPr>
          <p:cNvSpPr>
            <a:spLocks noGrp="1"/>
          </p:cNvSpPr>
          <p:nvPr>
            <p:ph type="dt" sz="half" idx="12"/>
          </p:nvPr>
        </p:nvSpPr>
        <p:spPr/>
        <p:txBody>
          <a:bodyPr/>
          <a:lstStyle/>
          <a:p>
            <a:r>
              <a:rPr lang="en-US"/>
              <a:t>Roscoff SFP 2023</a:t>
            </a:r>
            <a:endParaRPr lang="en-US" dirty="0"/>
          </a:p>
        </p:txBody>
      </p:sp>
      <p:sp>
        <p:nvSpPr>
          <p:cNvPr id="7" name="Slide Number Placeholder 2">
            <a:extLst>
              <a:ext uri="{FF2B5EF4-FFF2-40B4-BE49-F238E27FC236}">
                <a16:creationId xmlns:a16="http://schemas.microsoft.com/office/drawing/2014/main" id="{ACBDA4DF-7F37-9DCF-8717-BE0294E9C3D5}"/>
              </a:ext>
            </a:extLst>
          </p:cNvPr>
          <p:cNvSpPr txBox="1">
            <a:spLocks/>
          </p:cNvSpPr>
          <p:nvPr/>
        </p:nvSpPr>
        <p:spPr>
          <a:xfrm>
            <a:off x="7815176" y="7201828"/>
            <a:ext cx="2265997" cy="402145"/>
          </a:xfrm>
          <a:prstGeom prst="rect">
            <a:avLst/>
          </a:prstGeom>
        </p:spPr>
        <p:txBody>
          <a:bodyPr vert="horz" lIns="100564" tIns="50282" rIns="100564" bIns="50282" rtlCol="0" anchor="ctr"/>
          <a:lstStyle>
            <a:defPPr>
              <a:defRPr lang="en-US"/>
            </a:defPPr>
            <a:lvl1pPr marL="0" algn="r" defTabSz="1005640" rtl="0" eaLnBrk="1" latinLnBrk="0" hangingPunct="1">
              <a:defRPr sz="975" b="0" i="0" kern="1200">
                <a:solidFill>
                  <a:schemeClr val="bg1"/>
                </a:solidFill>
                <a:latin typeface="Avenir Book" charset="0"/>
                <a:ea typeface="Avenir Book" charset="0"/>
                <a:cs typeface="Avenir Book" charset="0"/>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fld id="{DEF62AA5-A9F9-344C-9738-C68EB5A8EDFF}" type="slidenum">
              <a:rPr lang="en-US" smtClean="0"/>
              <a:pPr/>
              <a:t>3</a:t>
            </a:fld>
            <a:endParaRPr lang="en-US"/>
          </a:p>
        </p:txBody>
      </p:sp>
      <p:pic>
        <p:nvPicPr>
          <p:cNvPr id="9" name="Picture 8">
            <a:extLst>
              <a:ext uri="{FF2B5EF4-FFF2-40B4-BE49-F238E27FC236}">
                <a16:creationId xmlns:a16="http://schemas.microsoft.com/office/drawing/2014/main" id="{94F1AE46-D787-984A-00D3-A6A67C60257B}"/>
              </a:ext>
            </a:extLst>
          </p:cNvPr>
          <p:cNvPicPr>
            <a:picLocks noChangeAspect="1"/>
          </p:cNvPicPr>
          <p:nvPr/>
        </p:nvPicPr>
        <p:blipFill>
          <a:blip r:embed="rId2"/>
          <a:stretch>
            <a:fillRect/>
          </a:stretch>
        </p:blipFill>
        <p:spPr>
          <a:xfrm>
            <a:off x="2894548" y="1581307"/>
            <a:ext cx="3322045" cy="3032973"/>
          </a:xfrm>
          <a:prstGeom prst="rect">
            <a:avLst/>
          </a:prstGeom>
        </p:spPr>
      </p:pic>
      <p:sp>
        <p:nvSpPr>
          <p:cNvPr id="10" name="TextBox 9">
            <a:extLst>
              <a:ext uri="{FF2B5EF4-FFF2-40B4-BE49-F238E27FC236}">
                <a16:creationId xmlns:a16="http://schemas.microsoft.com/office/drawing/2014/main" id="{7B3E00F0-3A12-976B-1191-7A514D8ACDE6}"/>
              </a:ext>
            </a:extLst>
          </p:cNvPr>
          <p:cNvSpPr txBox="1"/>
          <p:nvPr/>
        </p:nvSpPr>
        <p:spPr>
          <a:xfrm>
            <a:off x="441179" y="59109"/>
            <a:ext cx="8992738"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Un siècle d’évolution </a:t>
            </a:r>
          </a:p>
        </p:txBody>
      </p:sp>
      <p:sp>
        <p:nvSpPr>
          <p:cNvPr id="11" name="TextBox 10">
            <a:extLst>
              <a:ext uri="{FF2B5EF4-FFF2-40B4-BE49-F238E27FC236}">
                <a16:creationId xmlns:a16="http://schemas.microsoft.com/office/drawing/2014/main" id="{03E31A83-6241-1F81-8FC1-5B1DAA025707}"/>
              </a:ext>
            </a:extLst>
          </p:cNvPr>
          <p:cNvSpPr txBox="1"/>
          <p:nvPr/>
        </p:nvSpPr>
        <p:spPr>
          <a:xfrm>
            <a:off x="3231964" y="4896614"/>
            <a:ext cx="2982505" cy="1938992"/>
          </a:xfrm>
          <a:prstGeom prst="rect">
            <a:avLst/>
          </a:prstGeom>
          <a:noFill/>
        </p:spPr>
        <p:txBody>
          <a:bodyPr wrap="square" rtlCol="0">
            <a:spAutoFit/>
          </a:bodyPr>
          <a:lstStyle/>
          <a:p>
            <a:r>
              <a:rPr lang="fr-CH" dirty="0"/>
              <a:t>1931: </a:t>
            </a:r>
          </a:p>
          <a:p>
            <a:r>
              <a:rPr lang="fr-CH" dirty="0"/>
              <a:t>Cyclotron Lawrence</a:t>
            </a:r>
          </a:p>
          <a:p>
            <a:r>
              <a:rPr lang="fr-CH" dirty="0"/>
              <a:t>Circonférence: 0,34 m</a:t>
            </a:r>
          </a:p>
          <a:p>
            <a:r>
              <a:rPr lang="fr-CH" dirty="0"/>
              <a:t>Particules: protons</a:t>
            </a:r>
          </a:p>
          <a:p>
            <a:r>
              <a:rPr lang="fr-CH" dirty="0"/>
              <a:t>Energie: 80 keV</a:t>
            </a:r>
          </a:p>
          <a:p>
            <a:r>
              <a:rPr lang="fr-CH" dirty="0"/>
              <a:t>Lieu: Etats Unis</a:t>
            </a:r>
          </a:p>
        </p:txBody>
      </p:sp>
      <p:sp>
        <p:nvSpPr>
          <p:cNvPr id="12" name="TextBox 11">
            <a:extLst>
              <a:ext uri="{FF2B5EF4-FFF2-40B4-BE49-F238E27FC236}">
                <a16:creationId xmlns:a16="http://schemas.microsoft.com/office/drawing/2014/main" id="{C408C75E-117E-99EB-4A55-13A408D17EDE}"/>
              </a:ext>
            </a:extLst>
          </p:cNvPr>
          <p:cNvSpPr txBox="1"/>
          <p:nvPr/>
        </p:nvSpPr>
        <p:spPr>
          <a:xfrm>
            <a:off x="6756898" y="4892730"/>
            <a:ext cx="3162941" cy="1938992"/>
          </a:xfrm>
          <a:prstGeom prst="rect">
            <a:avLst/>
          </a:prstGeom>
          <a:noFill/>
        </p:spPr>
        <p:txBody>
          <a:bodyPr wrap="square" rtlCol="0">
            <a:spAutoFit/>
          </a:bodyPr>
          <a:lstStyle/>
          <a:p>
            <a:r>
              <a:rPr lang="fr-CH" dirty="0"/>
              <a:t>2023: </a:t>
            </a:r>
          </a:p>
          <a:p>
            <a:r>
              <a:rPr lang="fr-CH" dirty="0"/>
              <a:t>Synchrotron LHC</a:t>
            </a:r>
          </a:p>
          <a:p>
            <a:r>
              <a:rPr lang="fr-CH" dirty="0"/>
              <a:t>Circonférence: 26 700 m</a:t>
            </a:r>
          </a:p>
          <a:p>
            <a:r>
              <a:rPr lang="fr-CH" dirty="0"/>
              <a:t>Particules: protons</a:t>
            </a:r>
          </a:p>
          <a:p>
            <a:r>
              <a:rPr lang="fr-CH" dirty="0"/>
              <a:t>Energie: 6.7 </a:t>
            </a:r>
            <a:r>
              <a:rPr lang="fr-CH" dirty="0" err="1"/>
              <a:t>TeV</a:t>
            </a:r>
            <a:endParaRPr lang="fr-CH" dirty="0"/>
          </a:p>
          <a:p>
            <a:r>
              <a:rPr lang="fr-CH" dirty="0"/>
              <a:t>Lieu: France - Suisse</a:t>
            </a:r>
          </a:p>
        </p:txBody>
      </p:sp>
      <p:pic>
        <p:nvPicPr>
          <p:cNvPr id="13" name="Picture 12">
            <a:extLst>
              <a:ext uri="{FF2B5EF4-FFF2-40B4-BE49-F238E27FC236}">
                <a16:creationId xmlns:a16="http://schemas.microsoft.com/office/drawing/2014/main" id="{71A402F1-A301-CA7E-69B6-9348237FB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028"/>
          <a:stretch/>
        </p:blipFill>
        <p:spPr bwMode="auto">
          <a:xfrm>
            <a:off x="6422829" y="808544"/>
            <a:ext cx="3281407" cy="3847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4" name="Image 1">
            <a:extLst>
              <a:ext uri="{FF2B5EF4-FFF2-40B4-BE49-F238E27FC236}">
                <a16:creationId xmlns:a16="http://schemas.microsoft.com/office/drawing/2014/main" id="{5B6F5837-AB05-982E-E390-AE2EFBE59E56}"/>
              </a:ext>
            </a:extLst>
          </p:cNvPr>
          <p:cNvPicPr>
            <a:picLocks noChangeAspect="1"/>
          </p:cNvPicPr>
          <p:nvPr/>
        </p:nvPicPr>
        <p:blipFill>
          <a:blip r:embed="rId4"/>
          <a:stretch>
            <a:fillRect/>
          </a:stretch>
        </p:blipFill>
        <p:spPr bwMode="auto">
          <a:xfrm>
            <a:off x="227996" y="1915389"/>
            <a:ext cx="2382178" cy="2682592"/>
          </a:xfrm>
          <a:prstGeom prst="rect">
            <a:avLst/>
          </a:prstGeom>
        </p:spPr>
      </p:pic>
      <p:sp>
        <p:nvSpPr>
          <p:cNvPr id="16" name="TextBox 15">
            <a:extLst>
              <a:ext uri="{FF2B5EF4-FFF2-40B4-BE49-F238E27FC236}">
                <a16:creationId xmlns:a16="http://schemas.microsoft.com/office/drawing/2014/main" id="{9B2A8645-7FBA-5F45-3E43-4EDCE52254F5}"/>
              </a:ext>
            </a:extLst>
          </p:cNvPr>
          <p:cNvSpPr txBox="1"/>
          <p:nvPr/>
        </p:nvSpPr>
        <p:spPr>
          <a:xfrm>
            <a:off x="202952" y="4279422"/>
            <a:ext cx="2549409" cy="276999"/>
          </a:xfrm>
          <a:prstGeom prst="rect">
            <a:avLst/>
          </a:prstGeom>
          <a:noFill/>
        </p:spPr>
        <p:txBody>
          <a:bodyPr wrap="square">
            <a:spAutoFit/>
          </a:bodyPr>
          <a:lstStyle/>
          <a:p>
            <a:r>
              <a:rPr lang="fr-FR" sz="1200" dirty="0">
                <a:solidFill>
                  <a:srgbClr val="000000"/>
                </a:solidFill>
                <a:effectLst/>
                <a:latin typeface="Ubuntu" panose="020B0504030602030204" pitchFamily="34" charset="0"/>
                <a:ea typeface="Carlito"/>
                <a:cs typeface="Calibri" panose="020F0502020204030204" pitchFamily="34" charset="0"/>
              </a:rPr>
              <a:t>© </a:t>
            </a:r>
            <a:r>
              <a:rPr lang="fr-FR" sz="1200" dirty="0" err="1">
                <a:solidFill>
                  <a:srgbClr val="000000"/>
                </a:solidFill>
                <a:effectLst/>
                <a:latin typeface="Ubuntu" panose="020B0504030602030204" pitchFamily="34" charset="0"/>
                <a:ea typeface="Calibri" panose="020F0502020204030204" pitchFamily="34" charset="0"/>
                <a:cs typeface="Calibri" panose="020F0502020204030204" pitchFamily="34" charset="0"/>
              </a:rPr>
              <a:t>Wellcome</a:t>
            </a:r>
            <a:r>
              <a:rPr lang="fr-FR" sz="1200" dirty="0">
                <a:solidFill>
                  <a:srgbClr val="000000"/>
                </a:solidFill>
                <a:effectLst/>
                <a:latin typeface="Ubuntu" panose="020B0504030602030204" pitchFamily="34" charset="0"/>
                <a:ea typeface="Calibri" panose="020F0502020204030204" pitchFamily="34" charset="0"/>
                <a:cs typeface="Calibri" panose="020F0502020204030204" pitchFamily="34" charset="0"/>
              </a:rPr>
              <a:t> Library London</a:t>
            </a:r>
            <a:endParaRPr lang="en-GB" sz="1200" dirty="0"/>
          </a:p>
        </p:txBody>
      </p:sp>
      <p:sp>
        <p:nvSpPr>
          <p:cNvPr id="17" name="TextBox 16">
            <a:extLst>
              <a:ext uri="{FF2B5EF4-FFF2-40B4-BE49-F238E27FC236}">
                <a16:creationId xmlns:a16="http://schemas.microsoft.com/office/drawing/2014/main" id="{A6BB5A75-48DD-9211-097A-A51594A398AE}"/>
              </a:ext>
            </a:extLst>
          </p:cNvPr>
          <p:cNvSpPr txBox="1"/>
          <p:nvPr/>
        </p:nvSpPr>
        <p:spPr>
          <a:xfrm>
            <a:off x="151261" y="4944261"/>
            <a:ext cx="2982505" cy="1938992"/>
          </a:xfrm>
          <a:prstGeom prst="rect">
            <a:avLst/>
          </a:prstGeom>
          <a:noFill/>
        </p:spPr>
        <p:txBody>
          <a:bodyPr wrap="square" rtlCol="0">
            <a:spAutoFit/>
          </a:bodyPr>
          <a:lstStyle/>
          <a:p>
            <a:r>
              <a:rPr lang="fr-CH" dirty="0"/>
              <a:t>1895: </a:t>
            </a:r>
          </a:p>
          <a:p>
            <a:r>
              <a:rPr lang="fr-CH" dirty="0"/>
              <a:t>Tube de Crookes</a:t>
            </a:r>
          </a:p>
          <a:p>
            <a:r>
              <a:rPr lang="fr-CH" dirty="0"/>
              <a:t>Longueur: 0,10 m</a:t>
            </a:r>
          </a:p>
          <a:p>
            <a:r>
              <a:rPr lang="fr-CH" dirty="0"/>
              <a:t>Particules: électrons</a:t>
            </a:r>
          </a:p>
          <a:p>
            <a:r>
              <a:rPr lang="fr-CH" dirty="0"/>
              <a:t>Energie: 1 keV</a:t>
            </a:r>
          </a:p>
          <a:p>
            <a:r>
              <a:rPr lang="fr-CH" dirty="0"/>
              <a:t>Lieu: Royaume-Uni</a:t>
            </a:r>
          </a:p>
        </p:txBody>
      </p:sp>
      <p:sp>
        <p:nvSpPr>
          <p:cNvPr id="5" name="TextBox 4">
            <a:extLst>
              <a:ext uri="{FF2B5EF4-FFF2-40B4-BE49-F238E27FC236}">
                <a16:creationId xmlns:a16="http://schemas.microsoft.com/office/drawing/2014/main" id="{6EBCB0DC-DF4A-BD94-7359-93FBA1102EB8}"/>
              </a:ext>
            </a:extLst>
          </p:cNvPr>
          <p:cNvSpPr txBox="1"/>
          <p:nvPr/>
        </p:nvSpPr>
        <p:spPr>
          <a:xfrm>
            <a:off x="8766263" y="4304458"/>
            <a:ext cx="93797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CERN</a:t>
            </a:r>
            <a:endParaRPr lang="en-GB" sz="1400" dirty="0">
              <a:solidFill>
                <a:srgbClr val="FFFF00"/>
              </a:solidFill>
            </a:endParaRPr>
          </a:p>
        </p:txBody>
      </p:sp>
      <p:sp>
        <p:nvSpPr>
          <p:cNvPr id="6" name="TextBox 5">
            <a:extLst>
              <a:ext uri="{FF2B5EF4-FFF2-40B4-BE49-F238E27FC236}">
                <a16:creationId xmlns:a16="http://schemas.microsoft.com/office/drawing/2014/main" id="{F0872B70-C594-534A-0840-6F172041AC12}"/>
              </a:ext>
            </a:extLst>
          </p:cNvPr>
          <p:cNvSpPr txBox="1"/>
          <p:nvPr/>
        </p:nvSpPr>
        <p:spPr>
          <a:xfrm>
            <a:off x="5031819" y="4279422"/>
            <a:ext cx="1182650" cy="307777"/>
          </a:xfrm>
          <a:prstGeom prst="rect">
            <a:avLst/>
          </a:prstGeom>
          <a:noFill/>
        </p:spPr>
        <p:txBody>
          <a:bodyPr wrap="square" rtlCol="0">
            <a:spAutoFit/>
          </a:bodyPr>
          <a:lstStyle/>
          <a:p>
            <a:r>
              <a:rPr lang="en-GB" sz="1400" dirty="0"/>
              <a:t>© </a:t>
            </a:r>
            <a:r>
              <a:rPr lang="fr-CH" sz="1400" dirty="0" err="1"/>
              <a:t>Wikipedia</a:t>
            </a:r>
            <a:endParaRPr lang="en-GB" sz="1400" dirty="0"/>
          </a:p>
        </p:txBody>
      </p:sp>
    </p:spTree>
    <p:extLst>
      <p:ext uri="{BB962C8B-B14F-4D97-AF65-F5344CB8AC3E}">
        <p14:creationId xmlns:p14="http://schemas.microsoft.com/office/powerpoint/2010/main" val="142808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0C3C93E9-640F-22BD-DE9A-E474F7E1B9EB}"/>
              </a:ext>
            </a:extLst>
          </p:cNvPr>
          <p:cNvSpPr txBox="1"/>
          <p:nvPr/>
        </p:nvSpPr>
        <p:spPr>
          <a:xfrm>
            <a:off x="441179" y="59109"/>
            <a:ext cx="8992738" cy="1015663"/>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Chronologie des accélérateurs de particules </a:t>
            </a:r>
          </a:p>
          <a:p>
            <a:pPr algn="ctr"/>
            <a:r>
              <a:rPr lang="fr-FR" sz="2800" b="1" i="1" dirty="0">
                <a:solidFill>
                  <a:srgbClr val="0000FF"/>
                </a:solidFill>
                <a:latin typeface="Times New Roman" panose="02020603050405020304" pitchFamily="18" charset="0"/>
                <a:cs typeface="Times New Roman" panose="02020603050405020304" pitchFamily="18" charset="0"/>
              </a:rPr>
              <a:t>Quelques jalons entre 1895 et 1976 </a:t>
            </a:r>
          </a:p>
        </p:txBody>
      </p:sp>
      <p:sp>
        <p:nvSpPr>
          <p:cNvPr id="34" name="Rectangle 33">
            <a:extLst>
              <a:ext uri="{FF2B5EF4-FFF2-40B4-BE49-F238E27FC236}">
                <a16:creationId xmlns:a16="http://schemas.microsoft.com/office/drawing/2014/main" id="{9DEF009C-1ED8-2809-70A1-8F4D3F254268}"/>
              </a:ext>
            </a:extLst>
          </p:cNvPr>
          <p:cNvSpPr/>
          <p:nvPr/>
        </p:nvSpPr>
        <p:spPr>
          <a:xfrm>
            <a:off x="6382179" y="1934511"/>
            <a:ext cx="3356454" cy="1261186"/>
          </a:xfrm>
          <a:prstGeom prst="rect">
            <a:avLst/>
          </a:prstGeom>
          <a:gradFill flip="none" rotWithShape="1">
            <a:gsLst>
              <a:gs pos="0">
                <a:schemeClr val="accent2">
                  <a:lumMod val="0"/>
                  <a:lumOff val="100000"/>
                </a:schemeClr>
              </a:gs>
              <a:gs pos="0">
                <a:schemeClr val="accent2">
                  <a:lumMod val="0"/>
                  <a:lumOff val="100000"/>
                </a:schemeClr>
              </a:gs>
              <a:gs pos="100000">
                <a:schemeClr val="accent2">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5" name="Rectangle 44">
            <a:extLst>
              <a:ext uri="{FF2B5EF4-FFF2-40B4-BE49-F238E27FC236}">
                <a16:creationId xmlns:a16="http://schemas.microsoft.com/office/drawing/2014/main" id="{F69D49CD-6F20-6795-C527-598EDAF08A50}"/>
              </a:ext>
            </a:extLst>
          </p:cNvPr>
          <p:cNvSpPr/>
          <p:nvPr/>
        </p:nvSpPr>
        <p:spPr>
          <a:xfrm>
            <a:off x="3695670" y="3808646"/>
            <a:ext cx="6141349" cy="93784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6" name="Explosion 2 45">
            <a:extLst>
              <a:ext uri="{FF2B5EF4-FFF2-40B4-BE49-F238E27FC236}">
                <a16:creationId xmlns:a16="http://schemas.microsoft.com/office/drawing/2014/main" id="{AFD66881-0A0B-562B-E3D2-6DCEC752E4C0}"/>
              </a:ext>
            </a:extLst>
          </p:cNvPr>
          <p:cNvSpPr/>
          <p:nvPr/>
        </p:nvSpPr>
        <p:spPr>
          <a:xfrm>
            <a:off x="7133936" y="2694090"/>
            <a:ext cx="585067" cy="363265"/>
          </a:xfrm>
          <a:prstGeom prst="irregularSeal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7" name="ZoneTexte 46">
            <a:extLst>
              <a:ext uri="{FF2B5EF4-FFF2-40B4-BE49-F238E27FC236}">
                <a16:creationId xmlns:a16="http://schemas.microsoft.com/office/drawing/2014/main" id="{7118F46E-A6A0-9B02-EE41-7476E331ECD3}"/>
              </a:ext>
            </a:extLst>
          </p:cNvPr>
          <p:cNvSpPr txBox="1"/>
          <p:nvPr/>
        </p:nvSpPr>
        <p:spPr>
          <a:xfrm>
            <a:off x="3721232" y="3833257"/>
            <a:ext cx="1055459" cy="461665"/>
          </a:xfrm>
          <a:prstGeom prst="rect">
            <a:avLst/>
          </a:prstGeom>
          <a:noFill/>
        </p:spPr>
        <p:txBody>
          <a:bodyPr wrap="square">
            <a:spAutoFit/>
          </a:bodyPr>
          <a:lstStyle/>
          <a:p>
            <a:pPr algn="ctr"/>
            <a:r>
              <a:rPr lang="fr-FR" sz="1200" dirty="0">
                <a:solidFill>
                  <a:srgbClr val="3D3C3B"/>
                </a:solidFill>
              </a:rPr>
              <a:t>Synchro</a:t>
            </a:r>
            <a:br>
              <a:rPr lang="fr-FR" sz="1200" dirty="0">
                <a:solidFill>
                  <a:srgbClr val="3D3C3B"/>
                </a:solidFill>
              </a:rPr>
            </a:br>
            <a:r>
              <a:rPr lang="fr-FR" sz="1200" dirty="0">
                <a:solidFill>
                  <a:srgbClr val="3D3C3B"/>
                </a:solidFill>
              </a:rPr>
              <a:t>cyclotron</a:t>
            </a:r>
            <a:endParaRPr lang="fr-FR" sz="1200" dirty="0">
              <a:solidFill>
                <a:srgbClr val="3D3C3B"/>
              </a:solidFill>
              <a:effectLst/>
            </a:endParaRPr>
          </a:p>
        </p:txBody>
      </p:sp>
      <p:graphicFrame>
        <p:nvGraphicFramePr>
          <p:cNvPr id="48" name="Diagramme 47">
            <a:extLst>
              <a:ext uri="{FF2B5EF4-FFF2-40B4-BE49-F238E27FC236}">
                <a16:creationId xmlns:a16="http://schemas.microsoft.com/office/drawing/2014/main" id="{B41D2E04-F755-1DB5-CFCA-AEBB196B78C8}"/>
              </a:ext>
            </a:extLst>
          </p:cNvPr>
          <p:cNvGraphicFramePr/>
          <p:nvPr>
            <p:extLst>
              <p:ext uri="{D42A27DB-BD31-4B8C-83A1-F6EECF244321}">
                <p14:modId xmlns:p14="http://schemas.microsoft.com/office/powerpoint/2010/main" val="1194342948"/>
              </p:ext>
            </p:extLst>
          </p:nvPr>
        </p:nvGraphicFramePr>
        <p:xfrm>
          <a:off x="383175" y="3060468"/>
          <a:ext cx="9330104" cy="862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 name="ZoneTexte 48">
            <a:extLst>
              <a:ext uri="{FF2B5EF4-FFF2-40B4-BE49-F238E27FC236}">
                <a16:creationId xmlns:a16="http://schemas.microsoft.com/office/drawing/2014/main" id="{D9DB6BF0-5367-8961-749A-6D2ACD8CC76E}"/>
              </a:ext>
            </a:extLst>
          </p:cNvPr>
          <p:cNvSpPr txBox="1"/>
          <p:nvPr/>
        </p:nvSpPr>
        <p:spPr>
          <a:xfrm>
            <a:off x="357821" y="2725296"/>
            <a:ext cx="1021834" cy="461665"/>
          </a:xfrm>
          <a:prstGeom prst="rect">
            <a:avLst/>
          </a:prstGeom>
          <a:noFill/>
          <a:ln>
            <a:noFill/>
          </a:ln>
        </p:spPr>
        <p:txBody>
          <a:bodyPr wrap="square" rtlCol="0">
            <a:spAutoFit/>
          </a:bodyPr>
          <a:lstStyle/>
          <a:p>
            <a:pPr algn="ctr"/>
            <a:r>
              <a:rPr lang="fr-FR" sz="1200" dirty="0"/>
              <a:t>Tube de Crookes</a:t>
            </a:r>
          </a:p>
        </p:txBody>
      </p:sp>
      <p:sp>
        <p:nvSpPr>
          <p:cNvPr id="50" name="ZoneTexte 49">
            <a:extLst>
              <a:ext uri="{FF2B5EF4-FFF2-40B4-BE49-F238E27FC236}">
                <a16:creationId xmlns:a16="http://schemas.microsoft.com/office/drawing/2014/main" id="{78CC3180-FFDA-C4CA-A592-6A7F930CE33A}"/>
              </a:ext>
            </a:extLst>
          </p:cNvPr>
          <p:cNvSpPr txBox="1"/>
          <p:nvPr/>
        </p:nvSpPr>
        <p:spPr>
          <a:xfrm>
            <a:off x="1207498" y="2725296"/>
            <a:ext cx="1074236" cy="461665"/>
          </a:xfrm>
          <a:prstGeom prst="rect">
            <a:avLst/>
          </a:prstGeom>
          <a:noFill/>
          <a:ln>
            <a:noFill/>
          </a:ln>
        </p:spPr>
        <p:txBody>
          <a:bodyPr wrap="square" rtlCol="0">
            <a:spAutoFit/>
          </a:bodyPr>
          <a:lstStyle/>
          <a:p>
            <a:pPr algn="ctr"/>
            <a:r>
              <a:rPr lang="fr-FR" sz="1200" dirty="0" err="1"/>
              <a:t>Wideroe</a:t>
            </a:r>
            <a:endParaRPr lang="fr-FR" sz="1200" dirty="0"/>
          </a:p>
          <a:p>
            <a:pPr algn="ctr"/>
            <a:r>
              <a:rPr lang="fr-FR" sz="1200" dirty="0"/>
              <a:t>(RF)</a:t>
            </a:r>
          </a:p>
        </p:txBody>
      </p:sp>
      <p:sp>
        <p:nvSpPr>
          <p:cNvPr id="51" name="Flèche droite rayée 50">
            <a:extLst>
              <a:ext uri="{FF2B5EF4-FFF2-40B4-BE49-F238E27FC236}">
                <a16:creationId xmlns:a16="http://schemas.microsoft.com/office/drawing/2014/main" id="{9EABB27A-17C1-F91E-F36F-12FD7BA49D04}"/>
              </a:ext>
            </a:extLst>
          </p:cNvPr>
          <p:cNvSpPr/>
          <p:nvPr/>
        </p:nvSpPr>
        <p:spPr>
          <a:xfrm>
            <a:off x="3574713" y="2785105"/>
            <a:ext cx="307600" cy="299974"/>
          </a:xfrm>
          <a:prstGeom prst="strip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2" name="ZoneTexte 51">
            <a:extLst>
              <a:ext uri="{FF2B5EF4-FFF2-40B4-BE49-F238E27FC236}">
                <a16:creationId xmlns:a16="http://schemas.microsoft.com/office/drawing/2014/main" id="{148168E0-B2CA-554A-02F8-FF4832EA96EB}"/>
              </a:ext>
            </a:extLst>
          </p:cNvPr>
          <p:cNvSpPr txBox="1"/>
          <p:nvPr/>
        </p:nvSpPr>
        <p:spPr>
          <a:xfrm>
            <a:off x="2181057" y="2722502"/>
            <a:ext cx="840616" cy="461665"/>
          </a:xfrm>
          <a:prstGeom prst="rect">
            <a:avLst/>
          </a:prstGeom>
          <a:noFill/>
          <a:ln>
            <a:noFill/>
          </a:ln>
        </p:spPr>
        <p:txBody>
          <a:bodyPr wrap="square" rtlCol="0">
            <a:spAutoFit/>
          </a:bodyPr>
          <a:lstStyle/>
          <a:p>
            <a:pPr algn="ctr"/>
            <a:r>
              <a:rPr lang="fr-FR" sz="1200" dirty="0" err="1"/>
              <a:t>Cockroft</a:t>
            </a:r>
            <a:r>
              <a:rPr lang="fr-FR" sz="1200" dirty="0"/>
              <a:t> Walton</a:t>
            </a:r>
          </a:p>
        </p:txBody>
      </p:sp>
      <p:sp>
        <p:nvSpPr>
          <p:cNvPr id="53" name="ZoneTexte 52">
            <a:extLst>
              <a:ext uri="{FF2B5EF4-FFF2-40B4-BE49-F238E27FC236}">
                <a16:creationId xmlns:a16="http://schemas.microsoft.com/office/drawing/2014/main" id="{B8E5A63A-DE45-A6E0-9CDF-9DC44E613C0E}"/>
              </a:ext>
            </a:extLst>
          </p:cNvPr>
          <p:cNvSpPr txBox="1"/>
          <p:nvPr/>
        </p:nvSpPr>
        <p:spPr>
          <a:xfrm>
            <a:off x="2864483" y="2726240"/>
            <a:ext cx="800459" cy="430887"/>
          </a:xfrm>
          <a:prstGeom prst="rect">
            <a:avLst/>
          </a:prstGeom>
          <a:noFill/>
          <a:ln>
            <a:noFill/>
          </a:ln>
        </p:spPr>
        <p:txBody>
          <a:bodyPr wrap="square" rtlCol="0">
            <a:spAutoFit/>
          </a:bodyPr>
          <a:lstStyle/>
          <a:p>
            <a:pPr algn="ctr"/>
            <a:r>
              <a:rPr lang="fr-FR" sz="1050" dirty="0">
                <a:solidFill>
                  <a:schemeClr val="accent1">
                    <a:lumMod val="60000"/>
                    <a:lumOff val="40000"/>
                  </a:schemeClr>
                </a:solidFill>
              </a:rPr>
              <a:t>Collège de France</a:t>
            </a:r>
          </a:p>
        </p:txBody>
      </p:sp>
      <p:sp>
        <p:nvSpPr>
          <p:cNvPr id="54" name="ZoneTexte 53">
            <a:extLst>
              <a:ext uri="{FF2B5EF4-FFF2-40B4-BE49-F238E27FC236}">
                <a16:creationId xmlns:a16="http://schemas.microsoft.com/office/drawing/2014/main" id="{51777AE3-3DFD-2434-44E4-B604C16D3E84}"/>
              </a:ext>
            </a:extLst>
          </p:cNvPr>
          <p:cNvSpPr txBox="1"/>
          <p:nvPr/>
        </p:nvSpPr>
        <p:spPr>
          <a:xfrm>
            <a:off x="3695670" y="2814861"/>
            <a:ext cx="806914" cy="253916"/>
          </a:xfrm>
          <a:prstGeom prst="rect">
            <a:avLst/>
          </a:prstGeom>
          <a:noFill/>
          <a:ln>
            <a:noFill/>
          </a:ln>
        </p:spPr>
        <p:txBody>
          <a:bodyPr wrap="square" rtlCol="0">
            <a:spAutoFit/>
          </a:bodyPr>
          <a:lstStyle/>
          <a:p>
            <a:pPr algn="ctr"/>
            <a:r>
              <a:rPr lang="fr-FR" sz="1050" dirty="0">
                <a:solidFill>
                  <a:schemeClr val="accent1">
                    <a:lumMod val="60000"/>
                    <a:lumOff val="40000"/>
                  </a:schemeClr>
                </a:solidFill>
              </a:rPr>
              <a:t>Orsay</a:t>
            </a:r>
          </a:p>
        </p:txBody>
      </p:sp>
      <p:sp>
        <p:nvSpPr>
          <p:cNvPr id="55" name="ZoneTexte 54">
            <a:extLst>
              <a:ext uri="{FF2B5EF4-FFF2-40B4-BE49-F238E27FC236}">
                <a16:creationId xmlns:a16="http://schemas.microsoft.com/office/drawing/2014/main" id="{5B75091D-1A4B-B813-EF3B-95EC95629D8C}"/>
              </a:ext>
            </a:extLst>
          </p:cNvPr>
          <p:cNvSpPr txBox="1"/>
          <p:nvPr/>
        </p:nvSpPr>
        <p:spPr>
          <a:xfrm>
            <a:off x="6350419" y="1952142"/>
            <a:ext cx="3266939" cy="523220"/>
          </a:xfrm>
          <a:prstGeom prst="rect">
            <a:avLst/>
          </a:prstGeom>
          <a:noFill/>
        </p:spPr>
        <p:txBody>
          <a:bodyPr wrap="square">
            <a:spAutoFit/>
          </a:bodyPr>
          <a:lstStyle/>
          <a:p>
            <a:pPr algn="ctr"/>
            <a:r>
              <a:rPr lang="fr-FR" sz="1400" b="1" dirty="0">
                <a:solidFill>
                  <a:srgbClr val="C00000"/>
                </a:solidFill>
              </a:rPr>
              <a:t>Laboratoire de l’Accélérateur Linéaire</a:t>
            </a:r>
            <a:endParaRPr lang="fr-FR" sz="1400" b="1" dirty="0">
              <a:solidFill>
                <a:srgbClr val="C00000"/>
              </a:solidFill>
              <a:effectLst/>
            </a:endParaRPr>
          </a:p>
        </p:txBody>
      </p:sp>
      <p:sp>
        <p:nvSpPr>
          <p:cNvPr id="56" name="ZoneTexte 55">
            <a:extLst>
              <a:ext uri="{FF2B5EF4-FFF2-40B4-BE49-F238E27FC236}">
                <a16:creationId xmlns:a16="http://schemas.microsoft.com/office/drawing/2014/main" id="{044476F2-441E-728F-82AC-8B440D8C8CC1}"/>
              </a:ext>
            </a:extLst>
          </p:cNvPr>
          <p:cNvSpPr txBox="1"/>
          <p:nvPr/>
        </p:nvSpPr>
        <p:spPr>
          <a:xfrm>
            <a:off x="6610061" y="2420334"/>
            <a:ext cx="1373476" cy="261610"/>
          </a:xfrm>
          <a:prstGeom prst="rect">
            <a:avLst/>
          </a:prstGeom>
          <a:noFill/>
        </p:spPr>
        <p:txBody>
          <a:bodyPr wrap="square">
            <a:spAutoFit/>
          </a:bodyPr>
          <a:lstStyle/>
          <a:p>
            <a:pPr algn="ctr"/>
            <a:r>
              <a:rPr lang="fr-FR" sz="1100" dirty="0"/>
              <a:t>Linac 2,3 </a:t>
            </a:r>
            <a:r>
              <a:rPr lang="fr-FR" sz="1100" dirty="0" err="1"/>
              <a:t>GeV</a:t>
            </a:r>
            <a:r>
              <a:rPr lang="fr-FR" sz="1100" dirty="0"/>
              <a:t> </a:t>
            </a:r>
          </a:p>
        </p:txBody>
      </p:sp>
      <p:sp>
        <p:nvSpPr>
          <p:cNvPr id="57" name="ZoneTexte 56">
            <a:extLst>
              <a:ext uri="{FF2B5EF4-FFF2-40B4-BE49-F238E27FC236}">
                <a16:creationId xmlns:a16="http://schemas.microsoft.com/office/drawing/2014/main" id="{A3B97C31-4CCE-4722-2991-C6DB854A5A09}"/>
              </a:ext>
            </a:extLst>
          </p:cNvPr>
          <p:cNvSpPr txBox="1"/>
          <p:nvPr/>
        </p:nvSpPr>
        <p:spPr>
          <a:xfrm>
            <a:off x="6591872" y="2706829"/>
            <a:ext cx="1157523" cy="276999"/>
          </a:xfrm>
          <a:prstGeom prst="rect">
            <a:avLst/>
          </a:prstGeom>
          <a:noFill/>
        </p:spPr>
        <p:txBody>
          <a:bodyPr wrap="square">
            <a:spAutoFit/>
          </a:bodyPr>
          <a:lstStyle/>
          <a:p>
            <a:pPr algn="ctr"/>
            <a:r>
              <a:rPr lang="fr-FR" sz="1200" dirty="0">
                <a:solidFill>
                  <a:srgbClr val="3D3C3B"/>
                </a:solidFill>
              </a:rPr>
              <a:t>ACO : e</a:t>
            </a:r>
            <a:r>
              <a:rPr lang="fr-FR" sz="1200" baseline="30000" dirty="0">
                <a:solidFill>
                  <a:srgbClr val="3D3C3B"/>
                </a:solidFill>
              </a:rPr>
              <a:t>-</a:t>
            </a:r>
            <a:r>
              <a:rPr lang="fr-FR" sz="1200" dirty="0">
                <a:solidFill>
                  <a:srgbClr val="3D3C3B"/>
                </a:solidFill>
              </a:rPr>
              <a:t> e</a:t>
            </a:r>
            <a:r>
              <a:rPr lang="fr-FR" sz="1200" baseline="30000" dirty="0">
                <a:solidFill>
                  <a:srgbClr val="3D3C3B"/>
                </a:solidFill>
              </a:rPr>
              <a:t>+</a:t>
            </a:r>
            <a:r>
              <a:rPr lang="fr-FR" sz="1200" dirty="0">
                <a:solidFill>
                  <a:srgbClr val="3D3C3B"/>
                </a:solidFill>
              </a:rPr>
              <a:t> </a:t>
            </a:r>
            <a:endParaRPr lang="fr-FR" sz="1200" dirty="0">
              <a:solidFill>
                <a:srgbClr val="3D3C3B"/>
              </a:solidFill>
              <a:effectLst/>
            </a:endParaRPr>
          </a:p>
        </p:txBody>
      </p:sp>
      <p:sp>
        <p:nvSpPr>
          <p:cNvPr id="58" name="Étoile à 4 branches 57">
            <a:extLst>
              <a:ext uri="{FF2B5EF4-FFF2-40B4-BE49-F238E27FC236}">
                <a16:creationId xmlns:a16="http://schemas.microsoft.com/office/drawing/2014/main" id="{BA327687-D991-A769-3CE5-ABFFADBD257E}"/>
              </a:ext>
            </a:extLst>
          </p:cNvPr>
          <p:cNvSpPr/>
          <p:nvPr/>
        </p:nvSpPr>
        <p:spPr>
          <a:xfrm>
            <a:off x="6581115" y="2467406"/>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9" name="Étoile à 4 branches 58">
            <a:extLst>
              <a:ext uri="{FF2B5EF4-FFF2-40B4-BE49-F238E27FC236}">
                <a16:creationId xmlns:a16="http://schemas.microsoft.com/office/drawing/2014/main" id="{1908E75F-41BE-5AC3-894C-77E9FA65F82A}"/>
              </a:ext>
            </a:extLst>
          </p:cNvPr>
          <p:cNvSpPr/>
          <p:nvPr/>
        </p:nvSpPr>
        <p:spPr>
          <a:xfrm>
            <a:off x="6584004" y="2809260"/>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60" name="Groupe 59">
            <a:extLst>
              <a:ext uri="{FF2B5EF4-FFF2-40B4-BE49-F238E27FC236}">
                <a16:creationId xmlns:a16="http://schemas.microsoft.com/office/drawing/2014/main" id="{D99EE670-D897-2770-E2CE-57EC75CE1D4D}"/>
              </a:ext>
            </a:extLst>
          </p:cNvPr>
          <p:cNvGrpSpPr/>
          <p:nvPr/>
        </p:nvGrpSpPr>
        <p:grpSpPr>
          <a:xfrm>
            <a:off x="2762237" y="2326461"/>
            <a:ext cx="1443234" cy="461665"/>
            <a:chOff x="3338549" y="383387"/>
            <a:chExt cx="1846426" cy="492897"/>
          </a:xfrm>
        </p:grpSpPr>
        <p:sp>
          <p:nvSpPr>
            <p:cNvPr id="84" name="ZoneTexte 83">
              <a:extLst>
                <a:ext uri="{FF2B5EF4-FFF2-40B4-BE49-F238E27FC236}">
                  <a16:creationId xmlns:a16="http://schemas.microsoft.com/office/drawing/2014/main" id="{10424B79-630A-23B2-B17F-B9DF787B5241}"/>
                </a:ext>
              </a:extLst>
            </p:cNvPr>
            <p:cNvSpPr txBox="1"/>
            <p:nvPr/>
          </p:nvSpPr>
          <p:spPr>
            <a:xfrm>
              <a:off x="3338549" y="383387"/>
              <a:ext cx="1846426" cy="492897"/>
            </a:xfrm>
            <a:prstGeom prst="rect">
              <a:avLst/>
            </a:prstGeom>
            <a:noFill/>
            <a:ln>
              <a:noFill/>
            </a:ln>
          </p:spPr>
          <p:txBody>
            <a:bodyPr wrap="square" rtlCol="0">
              <a:spAutoFit/>
            </a:bodyPr>
            <a:lstStyle/>
            <a:p>
              <a:pPr algn="ctr"/>
              <a:r>
                <a:rPr lang="fr-FR" sz="1200" dirty="0"/>
                <a:t>Cyclotron</a:t>
              </a:r>
            </a:p>
            <a:p>
              <a:pPr algn="ctr"/>
              <a:r>
                <a:rPr lang="fr-FR" sz="1200" dirty="0"/>
                <a:t>Joliot Curie </a:t>
              </a:r>
            </a:p>
          </p:txBody>
        </p:sp>
        <p:sp>
          <p:nvSpPr>
            <p:cNvPr id="85" name="Étoile à 4 branches 84">
              <a:extLst>
                <a:ext uri="{FF2B5EF4-FFF2-40B4-BE49-F238E27FC236}">
                  <a16:creationId xmlns:a16="http://schemas.microsoft.com/office/drawing/2014/main" id="{9B3F92A1-EF25-1A29-DEAB-83567368D172}"/>
                </a:ext>
              </a:extLst>
            </p:cNvPr>
            <p:cNvSpPr/>
            <p:nvPr/>
          </p:nvSpPr>
          <p:spPr>
            <a:xfrm>
              <a:off x="3640931" y="444608"/>
              <a:ext cx="161463" cy="193271"/>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61" name="Étoile à 4 branches 60">
            <a:extLst>
              <a:ext uri="{FF2B5EF4-FFF2-40B4-BE49-F238E27FC236}">
                <a16:creationId xmlns:a16="http://schemas.microsoft.com/office/drawing/2014/main" id="{4540979A-EB61-0234-0D77-B3122D2EA3D4}"/>
              </a:ext>
            </a:extLst>
          </p:cNvPr>
          <p:cNvSpPr/>
          <p:nvPr/>
        </p:nvSpPr>
        <p:spPr>
          <a:xfrm>
            <a:off x="3779792" y="3906222"/>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62" name="ZoneTexte 61">
            <a:extLst>
              <a:ext uri="{FF2B5EF4-FFF2-40B4-BE49-F238E27FC236}">
                <a16:creationId xmlns:a16="http://schemas.microsoft.com/office/drawing/2014/main" id="{1F6C0D36-93BF-FF1C-F8D6-F3F98B62E0FC}"/>
              </a:ext>
            </a:extLst>
          </p:cNvPr>
          <p:cNvSpPr txBox="1"/>
          <p:nvPr/>
        </p:nvSpPr>
        <p:spPr>
          <a:xfrm>
            <a:off x="3517812" y="4422877"/>
            <a:ext cx="1055459" cy="307777"/>
          </a:xfrm>
          <a:prstGeom prst="rect">
            <a:avLst/>
          </a:prstGeom>
          <a:noFill/>
        </p:spPr>
        <p:txBody>
          <a:bodyPr wrap="square">
            <a:spAutoFit/>
          </a:bodyPr>
          <a:lstStyle/>
          <a:p>
            <a:pPr algn="ctr"/>
            <a:r>
              <a:rPr lang="fr-FR" sz="1400" b="1" dirty="0">
                <a:solidFill>
                  <a:schemeClr val="accent1">
                    <a:lumMod val="75000"/>
                  </a:schemeClr>
                </a:solidFill>
              </a:rPr>
              <a:t>CERN</a:t>
            </a:r>
            <a:endParaRPr lang="fr-FR" sz="1400" b="1" dirty="0">
              <a:solidFill>
                <a:schemeClr val="accent1">
                  <a:lumMod val="75000"/>
                </a:schemeClr>
              </a:solidFill>
              <a:effectLst/>
            </a:endParaRPr>
          </a:p>
        </p:txBody>
      </p:sp>
      <p:sp>
        <p:nvSpPr>
          <p:cNvPr id="63" name="ZoneTexte 62">
            <a:extLst>
              <a:ext uri="{FF2B5EF4-FFF2-40B4-BE49-F238E27FC236}">
                <a16:creationId xmlns:a16="http://schemas.microsoft.com/office/drawing/2014/main" id="{52424D53-7EBE-3D4E-88ED-5D8AA2FA6151}"/>
              </a:ext>
            </a:extLst>
          </p:cNvPr>
          <p:cNvSpPr txBox="1"/>
          <p:nvPr/>
        </p:nvSpPr>
        <p:spPr>
          <a:xfrm>
            <a:off x="6627187" y="2948844"/>
            <a:ext cx="1632514" cy="215444"/>
          </a:xfrm>
          <a:prstGeom prst="rect">
            <a:avLst/>
          </a:prstGeom>
          <a:noFill/>
        </p:spPr>
        <p:txBody>
          <a:bodyPr wrap="square">
            <a:spAutoFit/>
          </a:bodyPr>
          <a:lstStyle/>
          <a:p>
            <a:pPr algn="ctr"/>
            <a:r>
              <a:rPr lang="fr-FR" sz="800" dirty="0">
                <a:solidFill>
                  <a:srgbClr val="3D3C3B"/>
                </a:solidFill>
              </a:rPr>
              <a:t>Anneau de collision d’Orsay</a:t>
            </a:r>
            <a:endParaRPr lang="fr-FR" sz="800" dirty="0">
              <a:solidFill>
                <a:srgbClr val="3D3C3B"/>
              </a:solidFill>
              <a:effectLst/>
            </a:endParaRPr>
          </a:p>
        </p:txBody>
      </p:sp>
      <p:sp>
        <p:nvSpPr>
          <p:cNvPr id="64" name="ZoneTexte 63">
            <a:extLst>
              <a:ext uri="{FF2B5EF4-FFF2-40B4-BE49-F238E27FC236}">
                <a16:creationId xmlns:a16="http://schemas.microsoft.com/office/drawing/2014/main" id="{B4608888-61B0-7BA3-30A2-5ABC72E927DC}"/>
              </a:ext>
            </a:extLst>
          </p:cNvPr>
          <p:cNvSpPr txBox="1"/>
          <p:nvPr/>
        </p:nvSpPr>
        <p:spPr>
          <a:xfrm>
            <a:off x="8821779" y="2374926"/>
            <a:ext cx="506182" cy="276999"/>
          </a:xfrm>
          <a:prstGeom prst="rect">
            <a:avLst/>
          </a:prstGeom>
          <a:noFill/>
        </p:spPr>
        <p:txBody>
          <a:bodyPr wrap="square">
            <a:spAutoFit/>
          </a:bodyPr>
          <a:lstStyle/>
          <a:p>
            <a:pPr algn="ctr"/>
            <a:r>
              <a:rPr lang="fr-FR" sz="1200" dirty="0">
                <a:solidFill>
                  <a:srgbClr val="3D3C3B"/>
                </a:solidFill>
              </a:rPr>
              <a:t>DCI</a:t>
            </a:r>
            <a:endParaRPr lang="fr-FR" sz="1200" dirty="0">
              <a:solidFill>
                <a:srgbClr val="3D3C3B"/>
              </a:solidFill>
              <a:effectLst/>
            </a:endParaRPr>
          </a:p>
        </p:txBody>
      </p:sp>
      <p:sp>
        <p:nvSpPr>
          <p:cNvPr id="65" name="Étoile à 4 branches 64">
            <a:extLst>
              <a:ext uri="{FF2B5EF4-FFF2-40B4-BE49-F238E27FC236}">
                <a16:creationId xmlns:a16="http://schemas.microsoft.com/office/drawing/2014/main" id="{09D46EBA-F40F-BC5B-65C7-B3D7C07DBE4B}"/>
              </a:ext>
            </a:extLst>
          </p:cNvPr>
          <p:cNvSpPr/>
          <p:nvPr/>
        </p:nvSpPr>
        <p:spPr>
          <a:xfrm>
            <a:off x="8758676" y="2467406"/>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66" name="ZoneTexte 65">
            <a:extLst>
              <a:ext uri="{FF2B5EF4-FFF2-40B4-BE49-F238E27FC236}">
                <a16:creationId xmlns:a16="http://schemas.microsoft.com/office/drawing/2014/main" id="{6D8F2085-7167-37D0-65FC-070CE141DB5A}"/>
              </a:ext>
            </a:extLst>
          </p:cNvPr>
          <p:cNvSpPr txBox="1"/>
          <p:nvPr/>
        </p:nvSpPr>
        <p:spPr>
          <a:xfrm>
            <a:off x="8291460" y="2687078"/>
            <a:ext cx="1373476" cy="338554"/>
          </a:xfrm>
          <a:prstGeom prst="rect">
            <a:avLst/>
          </a:prstGeom>
          <a:noFill/>
        </p:spPr>
        <p:txBody>
          <a:bodyPr wrap="square">
            <a:spAutoFit/>
          </a:bodyPr>
          <a:lstStyle/>
          <a:p>
            <a:pPr algn="ctr"/>
            <a:r>
              <a:rPr lang="fr-FR" sz="800" dirty="0">
                <a:solidFill>
                  <a:srgbClr val="3D3C3B"/>
                </a:solidFill>
              </a:rPr>
              <a:t>Dispositif de Collision </a:t>
            </a:r>
            <a:br>
              <a:rPr lang="fr-FR" sz="800" dirty="0">
                <a:solidFill>
                  <a:srgbClr val="3D3C3B"/>
                </a:solidFill>
              </a:rPr>
            </a:br>
            <a:r>
              <a:rPr lang="fr-FR" sz="800" dirty="0">
                <a:solidFill>
                  <a:srgbClr val="3D3C3B"/>
                </a:solidFill>
              </a:rPr>
              <a:t>dans l’Igloo</a:t>
            </a:r>
            <a:endParaRPr lang="fr-FR" sz="800" dirty="0">
              <a:solidFill>
                <a:srgbClr val="3D3C3B"/>
              </a:solidFill>
              <a:effectLst/>
            </a:endParaRPr>
          </a:p>
        </p:txBody>
      </p:sp>
      <p:grpSp>
        <p:nvGrpSpPr>
          <p:cNvPr id="9" name="Groupe 8">
            <a:extLst>
              <a:ext uri="{FF2B5EF4-FFF2-40B4-BE49-F238E27FC236}">
                <a16:creationId xmlns:a16="http://schemas.microsoft.com/office/drawing/2014/main" id="{003A5418-6CCB-91F8-0864-8A29CD3A21F4}"/>
              </a:ext>
            </a:extLst>
          </p:cNvPr>
          <p:cNvGrpSpPr/>
          <p:nvPr/>
        </p:nvGrpSpPr>
        <p:grpSpPr>
          <a:xfrm>
            <a:off x="7597828" y="3842892"/>
            <a:ext cx="1805676" cy="954107"/>
            <a:chOff x="7706349" y="3842892"/>
            <a:chExt cx="1805676" cy="954107"/>
          </a:xfrm>
        </p:grpSpPr>
        <p:sp>
          <p:nvSpPr>
            <p:cNvPr id="67" name="ZoneTexte 66">
              <a:extLst>
                <a:ext uri="{FF2B5EF4-FFF2-40B4-BE49-F238E27FC236}">
                  <a16:creationId xmlns:a16="http://schemas.microsoft.com/office/drawing/2014/main" id="{93CB36E4-DA2E-D73F-F72E-DD4E5406783F}"/>
                </a:ext>
              </a:extLst>
            </p:cNvPr>
            <p:cNvSpPr txBox="1"/>
            <p:nvPr/>
          </p:nvSpPr>
          <p:spPr>
            <a:xfrm>
              <a:off x="7706349" y="3842892"/>
              <a:ext cx="1805676" cy="954107"/>
            </a:xfrm>
            <a:prstGeom prst="rect">
              <a:avLst/>
            </a:prstGeom>
            <a:noFill/>
          </p:spPr>
          <p:txBody>
            <a:bodyPr wrap="square">
              <a:spAutoFit/>
            </a:bodyPr>
            <a:lstStyle/>
            <a:p>
              <a:pPr algn="ctr"/>
              <a:r>
                <a:rPr lang="fr-FR" sz="1200" dirty="0">
                  <a:solidFill>
                    <a:srgbClr val="3D3C3B"/>
                  </a:solidFill>
                  <a:effectLst/>
                </a:rPr>
                <a:t>ISR</a:t>
              </a:r>
            </a:p>
            <a:p>
              <a:pPr algn="ctr"/>
              <a:r>
                <a:rPr lang="fr-FR" sz="1050" dirty="0">
                  <a:solidFill>
                    <a:srgbClr val="3D3C3B"/>
                  </a:solidFill>
                  <a:effectLst/>
                </a:rPr>
                <a:t>(Intersecting </a:t>
              </a:r>
              <a:br>
                <a:rPr lang="fr-FR" sz="1050" dirty="0">
                  <a:solidFill>
                    <a:srgbClr val="3D3C3B"/>
                  </a:solidFill>
                  <a:effectLst/>
                </a:rPr>
              </a:br>
              <a:r>
                <a:rPr lang="fr-FR" sz="1050" dirty="0">
                  <a:solidFill>
                    <a:srgbClr val="3D3C3B"/>
                  </a:solidFill>
                  <a:effectLst/>
                </a:rPr>
                <a:t>Storage Rings)</a:t>
              </a:r>
            </a:p>
            <a:p>
              <a:pPr algn="ctr"/>
              <a:r>
                <a:rPr lang="fr-FR" sz="1050" dirty="0" err="1">
                  <a:solidFill>
                    <a:srgbClr val="3D3C3B"/>
                  </a:solidFill>
                </a:rPr>
                <a:t>p-p</a:t>
              </a:r>
              <a:r>
                <a:rPr lang="fr-FR" sz="1050" dirty="0">
                  <a:solidFill>
                    <a:srgbClr val="3D3C3B"/>
                  </a:solidFill>
                </a:rPr>
                <a:t>                 </a:t>
              </a:r>
              <a:r>
                <a:rPr lang="fr-FR" sz="1050" dirty="0" err="1">
                  <a:solidFill>
                    <a:srgbClr val="3D3C3B"/>
                  </a:solidFill>
                </a:rPr>
                <a:t>p-p</a:t>
              </a:r>
              <a:endParaRPr lang="fr-FR" sz="1050" dirty="0">
                <a:solidFill>
                  <a:srgbClr val="3D3C3B"/>
                </a:solidFill>
              </a:endParaRPr>
            </a:p>
            <a:p>
              <a:pPr algn="ctr"/>
              <a:r>
                <a:rPr lang="fr-FR" sz="1050" dirty="0">
                  <a:solidFill>
                    <a:srgbClr val="3D3C3B"/>
                  </a:solidFill>
                  <a:effectLst/>
                </a:rPr>
                <a:t>Quar</a:t>
              </a:r>
              <a:r>
                <a:rPr lang="fr-FR" sz="1050" dirty="0">
                  <a:solidFill>
                    <a:srgbClr val="3D3C3B"/>
                  </a:solidFill>
                </a:rPr>
                <a:t>ks - gluons</a:t>
              </a:r>
              <a:endParaRPr lang="fr-FR" sz="1050" dirty="0">
                <a:solidFill>
                  <a:srgbClr val="3D3C3B"/>
                </a:solidFill>
                <a:effectLst/>
              </a:endParaRPr>
            </a:p>
          </p:txBody>
        </p:sp>
        <p:sp>
          <p:nvSpPr>
            <p:cNvPr id="68" name="Étoile à 4 branches 67">
              <a:extLst>
                <a:ext uri="{FF2B5EF4-FFF2-40B4-BE49-F238E27FC236}">
                  <a16:creationId xmlns:a16="http://schemas.microsoft.com/office/drawing/2014/main" id="{E21006F5-BB0E-AC31-2EF7-4BF9B8A265EA}"/>
                </a:ext>
              </a:extLst>
            </p:cNvPr>
            <p:cNvSpPr/>
            <p:nvPr/>
          </p:nvSpPr>
          <p:spPr>
            <a:xfrm>
              <a:off x="8311439" y="3879901"/>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69" name="Étoile à 4 branches 68">
            <a:extLst>
              <a:ext uri="{FF2B5EF4-FFF2-40B4-BE49-F238E27FC236}">
                <a16:creationId xmlns:a16="http://schemas.microsoft.com/office/drawing/2014/main" id="{BE9570C5-CC43-C019-E494-7E265D2A7768}"/>
              </a:ext>
            </a:extLst>
          </p:cNvPr>
          <p:cNvSpPr/>
          <p:nvPr/>
        </p:nvSpPr>
        <p:spPr>
          <a:xfrm>
            <a:off x="418328" y="2882546"/>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0" name="Étoile à 4 branches 69">
            <a:extLst>
              <a:ext uri="{FF2B5EF4-FFF2-40B4-BE49-F238E27FC236}">
                <a16:creationId xmlns:a16="http://schemas.microsoft.com/office/drawing/2014/main" id="{6C31270F-579A-1896-3A69-D4D599E00F4D}"/>
              </a:ext>
            </a:extLst>
          </p:cNvPr>
          <p:cNvSpPr/>
          <p:nvPr/>
        </p:nvSpPr>
        <p:spPr>
          <a:xfrm>
            <a:off x="1250777" y="2842243"/>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1" name="Étoile à 4 branches 70">
            <a:extLst>
              <a:ext uri="{FF2B5EF4-FFF2-40B4-BE49-F238E27FC236}">
                <a16:creationId xmlns:a16="http://schemas.microsoft.com/office/drawing/2014/main" id="{0829C816-8813-C462-306F-9D1E334006DB}"/>
              </a:ext>
            </a:extLst>
          </p:cNvPr>
          <p:cNvSpPr/>
          <p:nvPr/>
        </p:nvSpPr>
        <p:spPr>
          <a:xfrm>
            <a:off x="2142084" y="2832167"/>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2" name="ZoneTexte 71">
            <a:extLst>
              <a:ext uri="{FF2B5EF4-FFF2-40B4-BE49-F238E27FC236}">
                <a16:creationId xmlns:a16="http://schemas.microsoft.com/office/drawing/2014/main" id="{5473B7BE-4AD0-6EA7-662D-2530A206C8D3}"/>
              </a:ext>
            </a:extLst>
          </p:cNvPr>
          <p:cNvSpPr txBox="1"/>
          <p:nvPr/>
        </p:nvSpPr>
        <p:spPr>
          <a:xfrm>
            <a:off x="4977341" y="2831005"/>
            <a:ext cx="800459" cy="261610"/>
          </a:xfrm>
          <a:prstGeom prst="rect">
            <a:avLst/>
          </a:prstGeom>
          <a:noFill/>
          <a:ln>
            <a:noFill/>
          </a:ln>
        </p:spPr>
        <p:txBody>
          <a:bodyPr wrap="square" rtlCol="0">
            <a:spAutoFit/>
          </a:bodyPr>
          <a:lstStyle/>
          <a:p>
            <a:pPr algn="ctr"/>
            <a:r>
              <a:rPr lang="fr-FR" sz="1050" dirty="0">
                <a:solidFill>
                  <a:schemeClr val="accent1">
                    <a:lumMod val="60000"/>
                    <a:lumOff val="40000"/>
                  </a:schemeClr>
                </a:solidFill>
              </a:rPr>
              <a:t>Frascati</a:t>
            </a:r>
          </a:p>
        </p:txBody>
      </p:sp>
      <p:sp>
        <p:nvSpPr>
          <p:cNvPr id="73" name="ZoneTexte 72">
            <a:extLst>
              <a:ext uri="{FF2B5EF4-FFF2-40B4-BE49-F238E27FC236}">
                <a16:creationId xmlns:a16="http://schemas.microsoft.com/office/drawing/2014/main" id="{B3FCFDA0-742D-6694-E344-022F7F5E9C4B}"/>
              </a:ext>
            </a:extLst>
          </p:cNvPr>
          <p:cNvSpPr txBox="1"/>
          <p:nvPr/>
        </p:nvSpPr>
        <p:spPr>
          <a:xfrm>
            <a:off x="5587364" y="2818859"/>
            <a:ext cx="1074236" cy="261610"/>
          </a:xfrm>
          <a:prstGeom prst="rect">
            <a:avLst/>
          </a:prstGeom>
          <a:noFill/>
          <a:ln>
            <a:noFill/>
          </a:ln>
        </p:spPr>
        <p:txBody>
          <a:bodyPr wrap="square" rtlCol="0">
            <a:spAutoFit/>
          </a:bodyPr>
          <a:lstStyle/>
          <a:p>
            <a:pPr algn="ctr"/>
            <a:r>
              <a:rPr lang="fr-FR" sz="1050" dirty="0">
                <a:solidFill>
                  <a:schemeClr val="accent1">
                    <a:lumMod val="60000"/>
                    <a:lumOff val="40000"/>
                  </a:schemeClr>
                </a:solidFill>
              </a:rPr>
              <a:t>Orsay</a:t>
            </a:r>
          </a:p>
        </p:txBody>
      </p:sp>
      <p:sp>
        <p:nvSpPr>
          <p:cNvPr id="74" name="Flèche droite rayée 73">
            <a:extLst>
              <a:ext uri="{FF2B5EF4-FFF2-40B4-BE49-F238E27FC236}">
                <a16:creationId xmlns:a16="http://schemas.microsoft.com/office/drawing/2014/main" id="{FE0A106F-D448-F388-B8D8-5B9414C1AF5A}"/>
              </a:ext>
            </a:extLst>
          </p:cNvPr>
          <p:cNvSpPr/>
          <p:nvPr/>
        </p:nvSpPr>
        <p:spPr>
          <a:xfrm>
            <a:off x="5637525" y="2822726"/>
            <a:ext cx="307600" cy="299974"/>
          </a:xfrm>
          <a:prstGeom prst="strip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76" name="Groupe 75">
            <a:extLst>
              <a:ext uri="{FF2B5EF4-FFF2-40B4-BE49-F238E27FC236}">
                <a16:creationId xmlns:a16="http://schemas.microsoft.com/office/drawing/2014/main" id="{66EF0D25-866F-EBBE-E147-7BD1C9DE6443}"/>
              </a:ext>
            </a:extLst>
          </p:cNvPr>
          <p:cNvGrpSpPr/>
          <p:nvPr/>
        </p:nvGrpSpPr>
        <p:grpSpPr>
          <a:xfrm>
            <a:off x="5238950" y="2167999"/>
            <a:ext cx="1062860" cy="615553"/>
            <a:chOff x="5039752" y="1990779"/>
            <a:chExt cx="1062860" cy="615553"/>
          </a:xfrm>
        </p:grpSpPr>
        <p:sp>
          <p:nvSpPr>
            <p:cNvPr id="82" name="ZoneTexte 81">
              <a:extLst>
                <a:ext uri="{FF2B5EF4-FFF2-40B4-BE49-F238E27FC236}">
                  <a16:creationId xmlns:a16="http://schemas.microsoft.com/office/drawing/2014/main" id="{36F56EBB-5686-F89D-F711-BEF490D634E4}"/>
                </a:ext>
              </a:extLst>
            </p:cNvPr>
            <p:cNvSpPr txBox="1"/>
            <p:nvPr/>
          </p:nvSpPr>
          <p:spPr>
            <a:xfrm>
              <a:off x="5039752" y="1990779"/>
              <a:ext cx="1062860" cy="615553"/>
            </a:xfrm>
            <a:prstGeom prst="rect">
              <a:avLst/>
            </a:prstGeom>
            <a:noFill/>
            <a:ln>
              <a:noFill/>
            </a:ln>
          </p:spPr>
          <p:txBody>
            <a:bodyPr wrap="square" rtlCol="0">
              <a:spAutoFit/>
            </a:bodyPr>
            <a:lstStyle/>
            <a:p>
              <a:pPr algn="ctr"/>
              <a:r>
                <a:rPr lang="fr-FR" sz="1400" dirty="0" err="1">
                  <a:solidFill>
                    <a:srgbClr val="3D3C3B"/>
                  </a:solidFill>
                  <a:effectLst/>
                </a:rPr>
                <a:t>AdA</a:t>
              </a:r>
              <a:r>
                <a:rPr lang="fr-FR" sz="1050" dirty="0">
                  <a:solidFill>
                    <a:srgbClr val="3D3C3B"/>
                  </a:solidFill>
                  <a:effectLst/>
                </a:rPr>
                <a:t> </a:t>
              </a:r>
            </a:p>
            <a:p>
              <a:pPr algn="ctr"/>
              <a:r>
                <a:rPr lang="fr-FR" sz="1000" dirty="0" err="1">
                  <a:solidFill>
                    <a:srgbClr val="3D3C3B"/>
                  </a:solidFill>
                  <a:effectLst/>
                </a:rPr>
                <a:t>Anello</a:t>
              </a:r>
              <a:r>
                <a:rPr lang="fr-FR" sz="1000" dirty="0">
                  <a:solidFill>
                    <a:srgbClr val="3D3C3B"/>
                  </a:solidFill>
                  <a:effectLst/>
                </a:rPr>
                <a:t> di </a:t>
              </a:r>
              <a:r>
                <a:rPr lang="fr-FR" sz="1000" dirty="0" err="1">
                  <a:solidFill>
                    <a:srgbClr val="3D3C3B"/>
                  </a:solidFill>
                  <a:effectLst/>
                </a:rPr>
                <a:t>Accumulazione</a:t>
              </a:r>
              <a:endParaRPr lang="fr-FR" sz="1000" dirty="0">
                <a:solidFill>
                  <a:srgbClr val="3D3C3B"/>
                </a:solidFill>
                <a:effectLst/>
              </a:endParaRPr>
            </a:p>
          </p:txBody>
        </p:sp>
        <p:sp>
          <p:nvSpPr>
            <p:cNvPr id="83" name="Étoile à 4 branches 82">
              <a:extLst>
                <a:ext uri="{FF2B5EF4-FFF2-40B4-BE49-F238E27FC236}">
                  <a16:creationId xmlns:a16="http://schemas.microsoft.com/office/drawing/2014/main" id="{7905CCE9-779E-2365-108C-F65E0082A6CC}"/>
                </a:ext>
              </a:extLst>
            </p:cNvPr>
            <p:cNvSpPr/>
            <p:nvPr/>
          </p:nvSpPr>
          <p:spPr>
            <a:xfrm>
              <a:off x="5201220" y="2083417"/>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5" name="Groupe 4">
            <a:extLst>
              <a:ext uri="{FF2B5EF4-FFF2-40B4-BE49-F238E27FC236}">
                <a16:creationId xmlns:a16="http://schemas.microsoft.com/office/drawing/2014/main" id="{90D17AB5-8CAA-7F30-3D7A-0BD96844D1EA}"/>
              </a:ext>
            </a:extLst>
          </p:cNvPr>
          <p:cNvGrpSpPr/>
          <p:nvPr/>
        </p:nvGrpSpPr>
        <p:grpSpPr>
          <a:xfrm>
            <a:off x="7039435" y="4810562"/>
            <a:ext cx="1974522" cy="439391"/>
            <a:chOff x="7301662" y="4707957"/>
            <a:chExt cx="1974522" cy="439391"/>
          </a:xfrm>
        </p:grpSpPr>
        <p:sp>
          <p:nvSpPr>
            <p:cNvPr id="75" name="ZoneTexte 74">
              <a:extLst>
                <a:ext uri="{FF2B5EF4-FFF2-40B4-BE49-F238E27FC236}">
                  <a16:creationId xmlns:a16="http://schemas.microsoft.com/office/drawing/2014/main" id="{D00215DE-CECE-4E3A-EE17-8B1A875B173F}"/>
                </a:ext>
              </a:extLst>
            </p:cNvPr>
            <p:cNvSpPr txBox="1"/>
            <p:nvPr/>
          </p:nvSpPr>
          <p:spPr>
            <a:xfrm>
              <a:off x="7852652" y="4885738"/>
              <a:ext cx="1032229" cy="261610"/>
            </a:xfrm>
            <a:prstGeom prst="rect">
              <a:avLst/>
            </a:prstGeom>
            <a:noFill/>
            <a:ln>
              <a:noFill/>
            </a:ln>
          </p:spPr>
          <p:txBody>
            <a:bodyPr wrap="square" rtlCol="0">
              <a:spAutoFit/>
            </a:bodyPr>
            <a:lstStyle/>
            <a:p>
              <a:r>
                <a:rPr lang="fr-FR" sz="1050" dirty="0"/>
                <a:t>1968 - 1993</a:t>
              </a:r>
            </a:p>
          </p:txBody>
        </p:sp>
        <p:sp>
          <p:nvSpPr>
            <p:cNvPr id="77" name="Étoile à 4 branches 76">
              <a:extLst>
                <a:ext uri="{FF2B5EF4-FFF2-40B4-BE49-F238E27FC236}">
                  <a16:creationId xmlns:a16="http://schemas.microsoft.com/office/drawing/2014/main" id="{55FFABB5-E5FA-C842-A016-E8B021C8F40C}"/>
                </a:ext>
              </a:extLst>
            </p:cNvPr>
            <p:cNvSpPr/>
            <p:nvPr/>
          </p:nvSpPr>
          <p:spPr>
            <a:xfrm>
              <a:off x="7318693" y="4805259"/>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8" name="ZoneTexte 77">
              <a:extLst>
                <a:ext uri="{FF2B5EF4-FFF2-40B4-BE49-F238E27FC236}">
                  <a16:creationId xmlns:a16="http://schemas.microsoft.com/office/drawing/2014/main" id="{5CC4F51A-12C3-F5A8-3332-FFCB77EEFC7B}"/>
                </a:ext>
              </a:extLst>
            </p:cNvPr>
            <p:cNvSpPr txBox="1"/>
            <p:nvPr/>
          </p:nvSpPr>
          <p:spPr>
            <a:xfrm>
              <a:off x="7301662" y="4707957"/>
              <a:ext cx="1974522" cy="276999"/>
            </a:xfrm>
            <a:prstGeom prst="rect">
              <a:avLst/>
            </a:prstGeom>
            <a:noFill/>
            <a:ln>
              <a:noFill/>
            </a:ln>
          </p:spPr>
          <p:txBody>
            <a:bodyPr wrap="square" rtlCol="0">
              <a:spAutoFit/>
            </a:bodyPr>
            <a:lstStyle/>
            <a:p>
              <a:pPr algn="ctr"/>
              <a:r>
                <a:rPr lang="fr-FR" sz="1200" dirty="0"/>
                <a:t>Cyclotron de Grenoble</a:t>
              </a:r>
            </a:p>
          </p:txBody>
        </p:sp>
      </p:grpSp>
      <p:grpSp>
        <p:nvGrpSpPr>
          <p:cNvPr id="2" name="Groupe 1">
            <a:extLst>
              <a:ext uri="{FF2B5EF4-FFF2-40B4-BE49-F238E27FC236}">
                <a16:creationId xmlns:a16="http://schemas.microsoft.com/office/drawing/2014/main" id="{90BEE086-5221-2AB3-A269-2BCD75DED182}"/>
              </a:ext>
            </a:extLst>
          </p:cNvPr>
          <p:cNvGrpSpPr/>
          <p:nvPr/>
        </p:nvGrpSpPr>
        <p:grpSpPr>
          <a:xfrm>
            <a:off x="4482636" y="4768127"/>
            <a:ext cx="2032061" cy="430887"/>
            <a:chOff x="4741856" y="4731377"/>
            <a:chExt cx="2032061" cy="430887"/>
          </a:xfrm>
        </p:grpSpPr>
        <p:sp>
          <p:nvSpPr>
            <p:cNvPr id="79" name="ZoneTexte 78">
              <a:extLst>
                <a:ext uri="{FF2B5EF4-FFF2-40B4-BE49-F238E27FC236}">
                  <a16:creationId xmlns:a16="http://schemas.microsoft.com/office/drawing/2014/main" id="{AE06AD20-D8D1-2B48-8FC2-F679E7B42191}"/>
                </a:ext>
              </a:extLst>
            </p:cNvPr>
            <p:cNvSpPr txBox="1"/>
            <p:nvPr/>
          </p:nvSpPr>
          <p:spPr>
            <a:xfrm>
              <a:off x="4741856" y="4731377"/>
              <a:ext cx="2032061" cy="430887"/>
            </a:xfrm>
            <a:prstGeom prst="rect">
              <a:avLst/>
            </a:prstGeom>
            <a:noFill/>
            <a:ln>
              <a:noFill/>
            </a:ln>
          </p:spPr>
          <p:txBody>
            <a:bodyPr wrap="square" rtlCol="0">
              <a:spAutoFit/>
            </a:bodyPr>
            <a:lstStyle/>
            <a:p>
              <a:pPr algn="ctr"/>
              <a:r>
                <a:rPr lang="fr-FR" sz="1200" dirty="0"/>
                <a:t> SATURNE </a:t>
              </a:r>
              <a:r>
                <a:rPr lang="fr-FR" sz="1050" dirty="0"/>
                <a:t>1958 - 1997</a:t>
              </a:r>
              <a:endParaRPr lang="fr-FR" sz="1200" dirty="0"/>
            </a:p>
            <a:p>
              <a:pPr algn="ctr"/>
              <a:r>
                <a:rPr lang="fr-FR" sz="900" b="1" dirty="0"/>
                <a:t>CEA</a:t>
              </a:r>
              <a:r>
                <a:rPr lang="fr-FR" sz="900" dirty="0"/>
                <a:t> – Synchrotron p+ 3 </a:t>
              </a:r>
              <a:r>
                <a:rPr lang="fr-FR" sz="900" dirty="0" err="1"/>
                <a:t>GeV</a:t>
              </a:r>
              <a:endParaRPr lang="fr-FR" sz="900" dirty="0"/>
            </a:p>
          </p:txBody>
        </p:sp>
        <p:sp>
          <p:nvSpPr>
            <p:cNvPr id="80" name="Étoile à 4 branches 79">
              <a:extLst>
                <a:ext uri="{FF2B5EF4-FFF2-40B4-BE49-F238E27FC236}">
                  <a16:creationId xmlns:a16="http://schemas.microsoft.com/office/drawing/2014/main" id="{87CC32F8-0E99-A2E1-9F66-9F579EAAC9F6}"/>
                </a:ext>
              </a:extLst>
            </p:cNvPr>
            <p:cNvSpPr/>
            <p:nvPr/>
          </p:nvSpPr>
          <p:spPr>
            <a:xfrm>
              <a:off x="4834030" y="4805259"/>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cxnSp>
        <p:nvCxnSpPr>
          <p:cNvPr id="81" name="Connecteur droit 80">
            <a:extLst>
              <a:ext uri="{FF2B5EF4-FFF2-40B4-BE49-F238E27FC236}">
                <a16:creationId xmlns:a16="http://schemas.microsoft.com/office/drawing/2014/main" id="{55689AA3-8110-3D19-F408-F5687661EAD3}"/>
              </a:ext>
            </a:extLst>
          </p:cNvPr>
          <p:cNvCxnSpPr/>
          <p:nvPr/>
        </p:nvCxnSpPr>
        <p:spPr>
          <a:xfrm>
            <a:off x="8925164" y="4425227"/>
            <a:ext cx="82751" cy="0"/>
          </a:xfrm>
          <a:prstGeom prst="line">
            <a:avLst/>
          </a:prstGeom>
          <a:ln w="12700"/>
        </p:spPr>
        <p:style>
          <a:lnRef idx="1">
            <a:schemeClr val="dk1"/>
          </a:lnRef>
          <a:fillRef idx="0">
            <a:schemeClr val="dk1"/>
          </a:fillRef>
          <a:effectRef idx="0">
            <a:schemeClr val="dk1"/>
          </a:effectRef>
          <a:fontRef idx="minor">
            <a:schemeClr val="tx1"/>
          </a:fontRef>
        </p:style>
      </p:cxnSp>
      <p:sp>
        <p:nvSpPr>
          <p:cNvPr id="3" name="ZoneTexte 2">
            <a:extLst>
              <a:ext uri="{FF2B5EF4-FFF2-40B4-BE49-F238E27FC236}">
                <a16:creationId xmlns:a16="http://schemas.microsoft.com/office/drawing/2014/main" id="{1F9D6C87-75A7-FD81-F7D4-2D9D53A866C9}"/>
              </a:ext>
            </a:extLst>
          </p:cNvPr>
          <p:cNvSpPr txBox="1"/>
          <p:nvPr/>
        </p:nvSpPr>
        <p:spPr>
          <a:xfrm>
            <a:off x="5035550" y="3842892"/>
            <a:ext cx="1055459" cy="553998"/>
          </a:xfrm>
          <a:prstGeom prst="rect">
            <a:avLst/>
          </a:prstGeom>
          <a:noFill/>
        </p:spPr>
        <p:txBody>
          <a:bodyPr wrap="square">
            <a:spAutoFit/>
          </a:bodyPr>
          <a:lstStyle/>
          <a:p>
            <a:pPr algn="ctr"/>
            <a:r>
              <a:rPr lang="fr-FR" sz="1200" dirty="0">
                <a:solidFill>
                  <a:srgbClr val="3D3C3B"/>
                </a:solidFill>
              </a:rPr>
              <a:t>PS </a:t>
            </a:r>
          </a:p>
          <a:p>
            <a:pPr algn="ctr"/>
            <a:r>
              <a:rPr lang="fr-FR" sz="900" dirty="0">
                <a:solidFill>
                  <a:srgbClr val="3D3C3B"/>
                </a:solidFill>
                <a:effectLst/>
              </a:rPr>
              <a:t>Proton Synchrotron</a:t>
            </a:r>
          </a:p>
        </p:txBody>
      </p:sp>
      <p:sp>
        <p:nvSpPr>
          <p:cNvPr id="4" name="Étoile à 4 branches 3">
            <a:extLst>
              <a:ext uri="{FF2B5EF4-FFF2-40B4-BE49-F238E27FC236}">
                <a16:creationId xmlns:a16="http://schemas.microsoft.com/office/drawing/2014/main" id="{AF4316C1-D3EC-E2D7-BA55-51B939C19CA8}"/>
              </a:ext>
            </a:extLst>
          </p:cNvPr>
          <p:cNvSpPr/>
          <p:nvPr/>
        </p:nvSpPr>
        <p:spPr>
          <a:xfrm>
            <a:off x="5277122" y="3894792"/>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10" name="Groupe 9">
            <a:extLst>
              <a:ext uri="{FF2B5EF4-FFF2-40B4-BE49-F238E27FC236}">
                <a16:creationId xmlns:a16="http://schemas.microsoft.com/office/drawing/2014/main" id="{DBD56029-4994-B595-AA9C-B885E88FF61B}"/>
              </a:ext>
            </a:extLst>
          </p:cNvPr>
          <p:cNvGrpSpPr/>
          <p:nvPr/>
        </p:nvGrpSpPr>
        <p:grpSpPr>
          <a:xfrm>
            <a:off x="8908854" y="3865855"/>
            <a:ext cx="1055459" cy="553998"/>
            <a:chOff x="9043339" y="3851835"/>
            <a:chExt cx="1055459" cy="553998"/>
          </a:xfrm>
        </p:grpSpPr>
        <p:sp>
          <p:nvSpPr>
            <p:cNvPr id="7" name="ZoneTexte 6">
              <a:extLst>
                <a:ext uri="{FF2B5EF4-FFF2-40B4-BE49-F238E27FC236}">
                  <a16:creationId xmlns:a16="http://schemas.microsoft.com/office/drawing/2014/main" id="{C17AAD46-7A36-45AE-8FF7-86B4C313009C}"/>
                </a:ext>
              </a:extLst>
            </p:cNvPr>
            <p:cNvSpPr txBox="1"/>
            <p:nvPr/>
          </p:nvSpPr>
          <p:spPr>
            <a:xfrm>
              <a:off x="9043339" y="3851835"/>
              <a:ext cx="1055459" cy="553998"/>
            </a:xfrm>
            <a:prstGeom prst="rect">
              <a:avLst/>
            </a:prstGeom>
            <a:noFill/>
          </p:spPr>
          <p:txBody>
            <a:bodyPr wrap="square">
              <a:spAutoFit/>
            </a:bodyPr>
            <a:lstStyle/>
            <a:p>
              <a:pPr algn="ctr"/>
              <a:r>
                <a:rPr lang="fr-FR" sz="1200" dirty="0">
                  <a:solidFill>
                    <a:srgbClr val="3D3C3B"/>
                  </a:solidFill>
                </a:rPr>
                <a:t>SPS </a:t>
              </a:r>
            </a:p>
            <a:p>
              <a:pPr algn="ctr"/>
              <a:r>
                <a:rPr lang="fr-FR" sz="900" dirty="0">
                  <a:solidFill>
                    <a:srgbClr val="3D3C3B"/>
                  </a:solidFill>
                  <a:effectLst/>
                </a:rPr>
                <a:t>Super Proton Synchrotron</a:t>
              </a:r>
            </a:p>
          </p:txBody>
        </p:sp>
        <p:sp>
          <p:nvSpPr>
            <p:cNvPr id="8" name="Étoile à 4 branches 7">
              <a:extLst>
                <a:ext uri="{FF2B5EF4-FFF2-40B4-BE49-F238E27FC236}">
                  <a16:creationId xmlns:a16="http://schemas.microsoft.com/office/drawing/2014/main" id="{BA2CA110-4106-9988-B49B-E82BABCAC618}"/>
                </a:ext>
              </a:extLst>
            </p:cNvPr>
            <p:cNvSpPr/>
            <p:nvPr/>
          </p:nvSpPr>
          <p:spPr>
            <a:xfrm>
              <a:off x="9259575" y="3894792"/>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6" name="Date Placeholder 5">
            <a:extLst>
              <a:ext uri="{FF2B5EF4-FFF2-40B4-BE49-F238E27FC236}">
                <a16:creationId xmlns:a16="http://schemas.microsoft.com/office/drawing/2014/main" id="{CB4F47D4-5A30-56C1-3956-4530195D3978}"/>
              </a:ext>
            </a:extLst>
          </p:cNvPr>
          <p:cNvSpPr>
            <a:spLocks noGrp="1"/>
          </p:cNvSpPr>
          <p:nvPr>
            <p:ph type="dt" sz="half" idx="10"/>
          </p:nvPr>
        </p:nvSpPr>
        <p:spPr/>
        <p:txBody>
          <a:bodyPr/>
          <a:lstStyle/>
          <a:p>
            <a:r>
              <a:rPr lang="en-US"/>
              <a:t>Roscoff SFP 2023</a:t>
            </a:r>
            <a:endParaRPr lang="fr-FR"/>
          </a:p>
        </p:txBody>
      </p:sp>
      <p:sp>
        <p:nvSpPr>
          <p:cNvPr id="11" name="Footer Placeholder 10">
            <a:extLst>
              <a:ext uri="{FF2B5EF4-FFF2-40B4-BE49-F238E27FC236}">
                <a16:creationId xmlns:a16="http://schemas.microsoft.com/office/drawing/2014/main" id="{70382C61-A9DE-18C5-707C-399ED0AEA1B3}"/>
              </a:ext>
            </a:extLst>
          </p:cNvPr>
          <p:cNvSpPr>
            <a:spLocks noGrp="1"/>
          </p:cNvSpPr>
          <p:nvPr>
            <p:ph type="ftr" sz="quarter" idx="11"/>
          </p:nvPr>
        </p:nvSpPr>
        <p:spPr/>
        <p:txBody>
          <a:bodyPr/>
          <a:lstStyle/>
          <a:p>
            <a:r>
              <a:rPr lang="fr-FR"/>
              <a:t>Louis Rinolfi</a:t>
            </a:r>
          </a:p>
        </p:txBody>
      </p:sp>
      <p:sp>
        <p:nvSpPr>
          <p:cNvPr id="12" name="Slide Number Placeholder 11">
            <a:extLst>
              <a:ext uri="{FF2B5EF4-FFF2-40B4-BE49-F238E27FC236}">
                <a16:creationId xmlns:a16="http://schemas.microsoft.com/office/drawing/2014/main" id="{FFFE0624-C054-8531-6661-21D551762225}"/>
              </a:ext>
            </a:extLst>
          </p:cNvPr>
          <p:cNvSpPr>
            <a:spLocks noGrp="1"/>
          </p:cNvSpPr>
          <p:nvPr>
            <p:ph type="sldNum" sz="quarter" idx="12"/>
          </p:nvPr>
        </p:nvSpPr>
        <p:spPr/>
        <p:txBody>
          <a:bodyPr/>
          <a:lstStyle/>
          <a:p>
            <a:fld id="{4FE51424-B426-234A-9E59-5BDE45E85F91}" type="slidenum">
              <a:rPr lang="fr-FR" smtClean="0"/>
              <a:t>4</a:t>
            </a:fld>
            <a:endParaRPr lang="fr-FR"/>
          </a:p>
        </p:txBody>
      </p:sp>
      <p:sp>
        <p:nvSpPr>
          <p:cNvPr id="13" name="TextBox 33">
            <a:extLst>
              <a:ext uri="{FF2B5EF4-FFF2-40B4-BE49-F238E27FC236}">
                <a16:creationId xmlns:a16="http://schemas.microsoft.com/office/drawing/2014/main" id="{4172ADC5-43D9-3A07-FCC5-1B805B4ED20B}"/>
              </a:ext>
            </a:extLst>
          </p:cNvPr>
          <p:cNvSpPr txBox="1"/>
          <p:nvPr/>
        </p:nvSpPr>
        <p:spPr>
          <a:xfrm>
            <a:off x="322110" y="5763368"/>
            <a:ext cx="8436566" cy="400110"/>
          </a:xfrm>
          <a:prstGeom prst="rect">
            <a:avLst/>
          </a:prstGeom>
          <a:noFill/>
        </p:spPr>
        <p:txBody>
          <a:bodyPr wrap="square" rtlCol="0">
            <a:spAutoFit/>
          </a:bodyPr>
          <a:lstStyle>
            <a:defPPr>
              <a:defRPr lang="en-US"/>
            </a:defPPr>
            <a:lvl1pPr marL="0" algn="l" defTabSz="1005640" rtl="0" eaLnBrk="1" latinLnBrk="0" hangingPunct="1">
              <a:defRPr sz="2000" kern="1200">
                <a:solidFill>
                  <a:schemeClr val="tx1"/>
                </a:solidFill>
                <a:latin typeface="+mn-lt"/>
                <a:ea typeface="+mn-ea"/>
                <a:cs typeface="+mn-cs"/>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r>
              <a:rPr lang="fr-CH" i="1" dirty="0"/>
              <a:t>Seuls quelques jalons seront illustrés au cours de l’exposé </a:t>
            </a:r>
          </a:p>
        </p:txBody>
      </p:sp>
      <p:grpSp>
        <p:nvGrpSpPr>
          <p:cNvPr id="14" name="Groupe 4">
            <a:extLst>
              <a:ext uri="{FF2B5EF4-FFF2-40B4-BE49-F238E27FC236}">
                <a16:creationId xmlns:a16="http://schemas.microsoft.com/office/drawing/2014/main" id="{AFDCDCEA-3F55-85D1-32A6-8023E5086483}"/>
              </a:ext>
            </a:extLst>
          </p:cNvPr>
          <p:cNvGrpSpPr/>
          <p:nvPr/>
        </p:nvGrpSpPr>
        <p:grpSpPr>
          <a:xfrm>
            <a:off x="8354711" y="4814556"/>
            <a:ext cx="1974522" cy="439391"/>
            <a:chOff x="6727458" y="4707957"/>
            <a:chExt cx="1974522" cy="439391"/>
          </a:xfrm>
        </p:grpSpPr>
        <p:sp>
          <p:nvSpPr>
            <p:cNvPr id="15" name="ZoneTexte 74">
              <a:extLst>
                <a:ext uri="{FF2B5EF4-FFF2-40B4-BE49-F238E27FC236}">
                  <a16:creationId xmlns:a16="http://schemas.microsoft.com/office/drawing/2014/main" id="{D5D25E60-5F64-826C-83EA-5446275B9B92}"/>
                </a:ext>
              </a:extLst>
            </p:cNvPr>
            <p:cNvSpPr txBox="1"/>
            <p:nvPr/>
          </p:nvSpPr>
          <p:spPr>
            <a:xfrm>
              <a:off x="7460602" y="4885738"/>
              <a:ext cx="1032229" cy="261610"/>
            </a:xfrm>
            <a:prstGeom prst="rect">
              <a:avLst/>
            </a:prstGeom>
            <a:noFill/>
            <a:ln>
              <a:noFill/>
            </a:ln>
          </p:spPr>
          <p:txBody>
            <a:bodyPr wrap="square" rtlCol="0">
              <a:spAutoFit/>
            </a:bodyPr>
            <a:lstStyle/>
            <a:p>
              <a:r>
                <a:rPr lang="fr-FR" sz="1050" dirty="0"/>
                <a:t>1969 - 1990</a:t>
              </a:r>
            </a:p>
          </p:txBody>
        </p:sp>
        <p:sp>
          <p:nvSpPr>
            <p:cNvPr id="16" name="Étoile à 4 branches 76">
              <a:extLst>
                <a:ext uri="{FF2B5EF4-FFF2-40B4-BE49-F238E27FC236}">
                  <a16:creationId xmlns:a16="http://schemas.microsoft.com/office/drawing/2014/main" id="{931BE8F0-BB40-EC46-FF71-5F03148E1F08}"/>
                </a:ext>
              </a:extLst>
            </p:cNvPr>
            <p:cNvSpPr/>
            <p:nvPr/>
          </p:nvSpPr>
          <p:spPr>
            <a:xfrm>
              <a:off x="7318693" y="4805259"/>
              <a:ext cx="126205" cy="181025"/>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ZoneTexte 77">
              <a:extLst>
                <a:ext uri="{FF2B5EF4-FFF2-40B4-BE49-F238E27FC236}">
                  <a16:creationId xmlns:a16="http://schemas.microsoft.com/office/drawing/2014/main" id="{0CA2EF06-DE14-128D-EBB0-73747904096D}"/>
                </a:ext>
              </a:extLst>
            </p:cNvPr>
            <p:cNvSpPr txBox="1"/>
            <p:nvPr/>
          </p:nvSpPr>
          <p:spPr>
            <a:xfrm>
              <a:off x="6727458" y="4707957"/>
              <a:ext cx="1974522" cy="276999"/>
            </a:xfrm>
            <a:prstGeom prst="rect">
              <a:avLst/>
            </a:prstGeom>
            <a:noFill/>
            <a:ln>
              <a:noFill/>
            </a:ln>
          </p:spPr>
          <p:txBody>
            <a:bodyPr wrap="square" rtlCol="0">
              <a:spAutoFit/>
            </a:bodyPr>
            <a:lstStyle/>
            <a:p>
              <a:pPr algn="ctr"/>
              <a:r>
                <a:rPr lang="fr-FR" sz="1200" dirty="0"/>
                <a:t>          ALS Saclay</a:t>
              </a:r>
            </a:p>
          </p:txBody>
        </p:sp>
      </p:grpSp>
      <p:sp>
        <p:nvSpPr>
          <p:cNvPr id="18" name="TextBox 33">
            <a:extLst>
              <a:ext uri="{FF2B5EF4-FFF2-40B4-BE49-F238E27FC236}">
                <a16:creationId xmlns:a16="http://schemas.microsoft.com/office/drawing/2014/main" id="{1561883D-1C37-4D69-ECF5-4D43043E6A82}"/>
              </a:ext>
            </a:extLst>
          </p:cNvPr>
          <p:cNvSpPr txBox="1"/>
          <p:nvPr/>
        </p:nvSpPr>
        <p:spPr>
          <a:xfrm>
            <a:off x="243866" y="6497073"/>
            <a:ext cx="9469413" cy="400110"/>
          </a:xfrm>
          <a:prstGeom prst="rect">
            <a:avLst/>
          </a:prstGeom>
          <a:noFill/>
        </p:spPr>
        <p:txBody>
          <a:bodyPr wrap="square" rtlCol="0">
            <a:spAutoFit/>
          </a:bodyPr>
          <a:lstStyle>
            <a:defPPr>
              <a:defRPr lang="en-US"/>
            </a:defPPr>
            <a:lvl1pPr marL="0" algn="l" defTabSz="1005640" rtl="0" eaLnBrk="1" latinLnBrk="0" hangingPunct="1">
              <a:defRPr sz="2000" kern="1200">
                <a:solidFill>
                  <a:schemeClr val="tx1"/>
                </a:solidFill>
                <a:latin typeface="+mn-lt"/>
                <a:ea typeface="+mn-ea"/>
                <a:cs typeface="+mn-cs"/>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r>
              <a:rPr lang="fr-CH" i="1" dirty="0"/>
              <a:t>Pardon pour tous les accélérateurs non discutés ou involontairement oubliés  </a:t>
            </a:r>
          </a:p>
        </p:txBody>
      </p:sp>
      <p:sp>
        <p:nvSpPr>
          <p:cNvPr id="19" name="TextBox 18">
            <a:extLst>
              <a:ext uri="{FF2B5EF4-FFF2-40B4-BE49-F238E27FC236}">
                <a16:creationId xmlns:a16="http://schemas.microsoft.com/office/drawing/2014/main" id="{D9AB9D48-96F3-A87C-8187-445866137548}"/>
              </a:ext>
            </a:extLst>
          </p:cNvPr>
          <p:cNvSpPr txBox="1"/>
          <p:nvPr/>
        </p:nvSpPr>
        <p:spPr>
          <a:xfrm>
            <a:off x="7859016" y="999656"/>
            <a:ext cx="2238363" cy="338554"/>
          </a:xfrm>
          <a:prstGeom prst="rect">
            <a:avLst/>
          </a:prstGeom>
          <a:noFill/>
        </p:spPr>
        <p:txBody>
          <a:bodyPr wrap="square" rtlCol="0">
            <a:spAutoFit/>
          </a:bodyPr>
          <a:lstStyle/>
          <a:p>
            <a:r>
              <a:rPr lang="en-US" sz="1600" i="1" dirty="0"/>
              <a:t>V. Le Flanchec / CEA</a:t>
            </a:r>
            <a:endParaRPr lang="en-GB" sz="1600" i="1" dirty="0"/>
          </a:p>
        </p:txBody>
      </p:sp>
    </p:spTree>
    <p:extLst>
      <p:ext uri="{BB962C8B-B14F-4D97-AF65-F5344CB8AC3E}">
        <p14:creationId xmlns:p14="http://schemas.microsoft.com/office/powerpoint/2010/main" val="354543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8DCAD-CB88-684B-274A-FB6D10497CA2}"/>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B13E0239-6070-DECA-A5C7-BE25727D0640}"/>
              </a:ext>
            </a:extLst>
          </p:cNvPr>
          <p:cNvSpPr>
            <a:spLocks noGrp="1"/>
          </p:cNvSpPr>
          <p:nvPr>
            <p:ph type="sldNum" sz="quarter" idx="11"/>
          </p:nvPr>
        </p:nvSpPr>
        <p:spPr/>
        <p:txBody>
          <a:bodyPr/>
          <a:lstStyle/>
          <a:p>
            <a:fld id="{DEF62AA5-A9F9-344C-9738-C68EB5A8EDFF}" type="slidenum">
              <a:rPr lang="en-US" smtClean="0"/>
              <a:pPr/>
              <a:t>5</a:t>
            </a:fld>
            <a:endParaRPr lang="en-US"/>
          </a:p>
        </p:txBody>
      </p:sp>
      <p:sp>
        <p:nvSpPr>
          <p:cNvPr id="4" name="Date Placeholder 3">
            <a:extLst>
              <a:ext uri="{FF2B5EF4-FFF2-40B4-BE49-F238E27FC236}">
                <a16:creationId xmlns:a16="http://schemas.microsoft.com/office/drawing/2014/main" id="{12AEFA1F-BEBB-73E8-1644-2B4FEF733C0C}"/>
              </a:ext>
            </a:extLst>
          </p:cNvPr>
          <p:cNvSpPr>
            <a:spLocks noGrp="1"/>
          </p:cNvSpPr>
          <p:nvPr>
            <p:ph type="dt" sz="half" idx="12"/>
          </p:nvPr>
        </p:nvSpPr>
        <p:spPr/>
        <p:txBody>
          <a:bodyPr/>
          <a:lstStyle/>
          <a:p>
            <a:r>
              <a:rPr lang="en-US"/>
              <a:t>Roscoff SFP 2023</a:t>
            </a:r>
            <a:endParaRPr lang="en-US" dirty="0"/>
          </a:p>
        </p:txBody>
      </p:sp>
      <p:sp>
        <p:nvSpPr>
          <p:cNvPr id="8" name="TextBox 7">
            <a:extLst>
              <a:ext uri="{FF2B5EF4-FFF2-40B4-BE49-F238E27FC236}">
                <a16:creationId xmlns:a16="http://schemas.microsoft.com/office/drawing/2014/main" id="{59366AB0-718A-6632-3172-41FBC3588458}"/>
              </a:ext>
            </a:extLst>
          </p:cNvPr>
          <p:cNvSpPr txBox="1"/>
          <p:nvPr/>
        </p:nvSpPr>
        <p:spPr>
          <a:xfrm>
            <a:off x="441179" y="59109"/>
            <a:ext cx="8992738"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1939: Premier cyclotron français</a:t>
            </a:r>
          </a:p>
        </p:txBody>
      </p:sp>
      <p:sp>
        <p:nvSpPr>
          <p:cNvPr id="9" name="TextBox 8">
            <a:extLst>
              <a:ext uri="{FF2B5EF4-FFF2-40B4-BE49-F238E27FC236}">
                <a16:creationId xmlns:a16="http://schemas.microsoft.com/office/drawing/2014/main" id="{7F486F31-94CF-36A0-DFC2-4BE4BFBACA6A}"/>
              </a:ext>
            </a:extLst>
          </p:cNvPr>
          <p:cNvSpPr txBox="1"/>
          <p:nvPr/>
        </p:nvSpPr>
        <p:spPr>
          <a:xfrm>
            <a:off x="5633258" y="1357659"/>
            <a:ext cx="4210492" cy="1938992"/>
          </a:xfrm>
          <a:prstGeom prst="rect">
            <a:avLst/>
          </a:prstGeom>
          <a:noFill/>
        </p:spPr>
        <p:txBody>
          <a:bodyPr wrap="square" rtlCol="0">
            <a:spAutoFit/>
          </a:bodyPr>
          <a:lstStyle/>
          <a:p>
            <a:pPr algn="ctr"/>
            <a:r>
              <a:rPr lang="fr-CH" dirty="0"/>
              <a:t>Construit par Frédéric Joliot au Collège de France </a:t>
            </a:r>
          </a:p>
          <a:p>
            <a:pPr algn="ctr"/>
            <a:r>
              <a:rPr lang="fr-CH" dirty="0"/>
              <a:t>(</a:t>
            </a:r>
            <a:r>
              <a:rPr lang="fr-CH" sz="1400" dirty="0"/>
              <a:t>Laboratoire de Chimie Nucléaire </a:t>
            </a:r>
            <a:r>
              <a:rPr lang="fr-CH" dirty="0"/>
              <a:t>),</a:t>
            </a:r>
          </a:p>
          <a:p>
            <a:pPr algn="ctr"/>
            <a:r>
              <a:rPr lang="fr-CH" dirty="0"/>
              <a:t>les premiers protons sont produits pendant la guerre, à une énergie de 7 MeV.</a:t>
            </a:r>
          </a:p>
        </p:txBody>
      </p:sp>
      <p:grpSp>
        <p:nvGrpSpPr>
          <p:cNvPr id="18" name="Group 17">
            <a:extLst>
              <a:ext uri="{FF2B5EF4-FFF2-40B4-BE49-F238E27FC236}">
                <a16:creationId xmlns:a16="http://schemas.microsoft.com/office/drawing/2014/main" id="{DD35F173-DDA1-A499-EC14-87083F66E6C1}"/>
              </a:ext>
            </a:extLst>
          </p:cNvPr>
          <p:cNvGrpSpPr/>
          <p:nvPr/>
        </p:nvGrpSpPr>
        <p:grpSpPr>
          <a:xfrm>
            <a:off x="138602" y="4555087"/>
            <a:ext cx="3785436" cy="2563469"/>
            <a:chOff x="55014" y="4310601"/>
            <a:chExt cx="3785436" cy="2563469"/>
          </a:xfrm>
        </p:grpSpPr>
        <p:pic>
          <p:nvPicPr>
            <p:cNvPr id="6" name="Picture 5">
              <a:extLst>
                <a:ext uri="{FF2B5EF4-FFF2-40B4-BE49-F238E27FC236}">
                  <a16:creationId xmlns:a16="http://schemas.microsoft.com/office/drawing/2014/main" id="{8269274C-19EC-170E-043A-4AD91C78F0C8}"/>
                </a:ext>
              </a:extLst>
            </p:cNvPr>
            <p:cNvPicPr>
              <a:picLocks noChangeAspect="1"/>
            </p:cNvPicPr>
            <p:nvPr/>
          </p:nvPicPr>
          <p:blipFill>
            <a:blip r:embed="rId2"/>
            <a:stretch>
              <a:fillRect/>
            </a:stretch>
          </p:blipFill>
          <p:spPr>
            <a:xfrm>
              <a:off x="55014" y="4310601"/>
              <a:ext cx="3785436" cy="1902088"/>
            </a:xfrm>
            <a:prstGeom prst="rect">
              <a:avLst/>
            </a:prstGeom>
          </p:spPr>
        </p:pic>
        <p:sp>
          <p:nvSpPr>
            <p:cNvPr id="10" name="TextBox 9">
              <a:extLst>
                <a:ext uri="{FF2B5EF4-FFF2-40B4-BE49-F238E27FC236}">
                  <a16:creationId xmlns:a16="http://schemas.microsoft.com/office/drawing/2014/main" id="{1E2CF79F-3AD4-1131-FD73-506CAAA455C3}"/>
                </a:ext>
              </a:extLst>
            </p:cNvPr>
            <p:cNvSpPr txBox="1"/>
            <p:nvPr/>
          </p:nvSpPr>
          <p:spPr>
            <a:xfrm>
              <a:off x="224336" y="6289295"/>
              <a:ext cx="2389498" cy="584775"/>
            </a:xfrm>
            <a:prstGeom prst="rect">
              <a:avLst/>
            </a:prstGeom>
            <a:noFill/>
          </p:spPr>
          <p:txBody>
            <a:bodyPr wrap="square" rtlCol="0">
              <a:spAutoFit/>
            </a:bodyPr>
            <a:lstStyle/>
            <a:p>
              <a:r>
                <a:rPr lang="en-US" sz="1600" dirty="0"/>
                <a:t>Dessin de E.P. Jacobs</a:t>
              </a:r>
            </a:p>
            <a:p>
              <a:r>
                <a:rPr lang="en-US" sz="1600" dirty="0"/>
                <a:t>Ed. Blake &amp; Mortimer</a:t>
              </a:r>
              <a:endParaRPr lang="en-GB" dirty="0"/>
            </a:p>
          </p:txBody>
        </p:sp>
      </p:grpSp>
      <p:pic>
        <p:nvPicPr>
          <p:cNvPr id="7" name="Picture 6">
            <a:extLst>
              <a:ext uri="{FF2B5EF4-FFF2-40B4-BE49-F238E27FC236}">
                <a16:creationId xmlns:a16="http://schemas.microsoft.com/office/drawing/2014/main" id="{7734DF81-670F-FE1E-E71D-6E4283DFEFBD}"/>
              </a:ext>
            </a:extLst>
          </p:cNvPr>
          <p:cNvPicPr>
            <a:picLocks noChangeAspect="1"/>
          </p:cNvPicPr>
          <p:nvPr/>
        </p:nvPicPr>
        <p:blipFill>
          <a:blip r:embed="rId3"/>
          <a:stretch>
            <a:fillRect/>
          </a:stretch>
        </p:blipFill>
        <p:spPr>
          <a:xfrm>
            <a:off x="55014" y="733725"/>
            <a:ext cx="4722828" cy="3349817"/>
          </a:xfrm>
          <a:prstGeom prst="rect">
            <a:avLst/>
          </a:prstGeom>
        </p:spPr>
      </p:pic>
      <p:sp>
        <p:nvSpPr>
          <p:cNvPr id="11" name="TextBox 10">
            <a:extLst>
              <a:ext uri="{FF2B5EF4-FFF2-40B4-BE49-F238E27FC236}">
                <a16:creationId xmlns:a16="http://schemas.microsoft.com/office/drawing/2014/main" id="{7F500C53-0ED6-9DB7-0638-D3E45A639A6B}"/>
              </a:ext>
            </a:extLst>
          </p:cNvPr>
          <p:cNvSpPr txBox="1"/>
          <p:nvPr/>
        </p:nvSpPr>
        <p:spPr>
          <a:xfrm>
            <a:off x="634138" y="883363"/>
            <a:ext cx="4053403" cy="307777"/>
          </a:xfrm>
          <a:prstGeom prst="rect">
            <a:avLst/>
          </a:prstGeom>
          <a:noFill/>
        </p:spPr>
        <p:txBody>
          <a:bodyPr wrap="square" rtlCol="0">
            <a:spAutoFit/>
          </a:bodyPr>
          <a:lstStyle/>
          <a:p>
            <a:r>
              <a:rPr lang="en-GB" sz="1400" dirty="0">
                <a:solidFill>
                  <a:srgbClr val="FFFF00"/>
                </a:solidFill>
              </a:rPr>
              <a:t>© </a:t>
            </a:r>
            <a:r>
              <a:rPr lang="fr-CH" sz="1400" dirty="0">
                <a:solidFill>
                  <a:srgbClr val="FFFF00"/>
                </a:solidFill>
              </a:rPr>
              <a:t>Robert Doisneau / CNRS Photothèque</a:t>
            </a:r>
            <a:endParaRPr lang="en-GB" sz="1400" dirty="0">
              <a:solidFill>
                <a:srgbClr val="FFFF00"/>
              </a:solidFill>
            </a:endParaRPr>
          </a:p>
        </p:txBody>
      </p:sp>
      <p:sp>
        <p:nvSpPr>
          <p:cNvPr id="12" name="TextBox 11">
            <a:extLst>
              <a:ext uri="{FF2B5EF4-FFF2-40B4-BE49-F238E27FC236}">
                <a16:creationId xmlns:a16="http://schemas.microsoft.com/office/drawing/2014/main" id="{CDBA38B2-85CF-33DB-D2CA-E9112959FA36}"/>
              </a:ext>
            </a:extLst>
          </p:cNvPr>
          <p:cNvSpPr txBox="1"/>
          <p:nvPr/>
        </p:nvSpPr>
        <p:spPr>
          <a:xfrm>
            <a:off x="6115620" y="573418"/>
            <a:ext cx="3245768" cy="707886"/>
          </a:xfrm>
          <a:prstGeom prst="rect">
            <a:avLst/>
          </a:prstGeom>
          <a:noFill/>
        </p:spPr>
        <p:txBody>
          <a:bodyPr wrap="square" rtlCol="0">
            <a:spAutoFit/>
          </a:bodyPr>
          <a:lstStyle/>
          <a:p>
            <a:r>
              <a:rPr lang="fr-CH" dirty="0"/>
              <a:t>Besoins pour la recherche sur la synthèse atomique</a:t>
            </a:r>
          </a:p>
        </p:txBody>
      </p:sp>
      <p:sp>
        <p:nvSpPr>
          <p:cNvPr id="13" name="TextBox 12">
            <a:extLst>
              <a:ext uri="{FF2B5EF4-FFF2-40B4-BE49-F238E27FC236}">
                <a16:creationId xmlns:a16="http://schemas.microsoft.com/office/drawing/2014/main" id="{FC40AE7C-583E-2785-B137-DD9EE1660E69}"/>
              </a:ext>
            </a:extLst>
          </p:cNvPr>
          <p:cNvSpPr txBox="1"/>
          <p:nvPr/>
        </p:nvSpPr>
        <p:spPr>
          <a:xfrm>
            <a:off x="6309972" y="6658816"/>
            <a:ext cx="2389499" cy="338554"/>
          </a:xfrm>
          <a:prstGeom prst="rect">
            <a:avLst/>
          </a:prstGeom>
          <a:noFill/>
        </p:spPr>
        <p:txBody>
          <a:bodyPr wrap="square" rtlCol="0">
            <a:spAutoFit/>
          </a:bodyPr>
          <a:lstStyle/>
          <a:p>
            <a:r>
              <a:rPr lang="fr-CH" sz="1600" b="1" dirty="0">
                <a:solidFill>
                  <a:srgbClr val="3333FF"/>
                </a:solidFill>
              </a:rPr>
              <a:t>Choix du site d’Orsay</a:t>
            </a:r>
            <a:endParaRPr lang="fr-CH" dirty="0"/>
          </a:p>
        </p:txBody>
      </p:sp>
      <p:sp>
        <p:nvSpPr>
          <p:cNvPr id="17" name="TextBox 16">
            <a:extLst>
              <a:ext uri="{FF2B5EF4-FFF2-40B4-BE49-F238E27FC236}">
                <a16:creationId xmlns:a16="http://schemas.microsoft.com/office/drawing/2014/main" id="{6A1E97EA-B1C5-7645-DA9D-5E0435DD7EE7}"/>
              </a:ext>
            </a:extLst>
          </p:cNvPr>
          <p:cNvSpPr txBox="1"/>
          <p:nvPr/>
        </p:nvSpPr>
        <p:spPr>
          <a:xfrm>
            <a:off x="4777842" y="3250165"/>
            <a:ext cx="5293258" cy="1077218"/>
          </a:xfrm>
          <a:prstGeom prst="rect">
            <a:avLst/>
          </a:prstGeom>
          <a:noFill/>
        </p:spPr>
        <p:txBody>
          <a:bodyPr wrap="square" rtlCol="0">
            <a:spAutoFit/>
          </a:bodyPr>
          <a:lstStyle/>
          <a:p>
            <a:r>
              <a:rPr lang="fr-CH" sz="1600" dirty="0"/>
              <a:t>Irène Joliot-Curie =&gt; Synchrocyclotron à p</a:t>
            </a:r>
            <a:r>
              <a:rPr lang="fr-CH" sz="1600" baseline="30000" dirty="0"/>
              <a:t>+</a:t>
            </a:r>
            <a:r>
              <a:rPr lang="fr-CH" sz="1600" dirty="0"/>
              <a:t> de 150 MeV (pour l’Institut du radium)</a:t>
            </a:r>
          </a:p>
          <a:p>
            <a:r>
              <a:rPr lang="fr-CH" sz="1600" dirty="0"/>
              <a:t>Yves Rocard =&gt; Accélérateur linéaire à e</a:t>
            </a:r>
            <a:r>
              <a:rPr lang="fr-CH" sz="1600" baseline="30000" dirty="0"/>
              <a:t>-</a:t>
            </a:r>
            <a:r>
              <a:rPr lang="fr-CH" sz="1600" dirty="0"/>
              <a:t> de 1 </a:t>
            </a:r>
            <a:r>
              <a:rPr lang="fr-CH" sz="1600" dirty="0" err="1"/>
              <a:t>GeV</a:t>
            </a:r>
            <a:r>
              <a:rPr lang="fr-CH" sz="1600" dirty="0"/>
              <a:t> (pour l’ENS)</a:t>
            </a:r>
          </a:p>
        </p:txBody>
      </p:sp>
      <p:grpSp>
        <p:nvGrpSpPr>
          <p:cNvPr id="19" name="Group 18">
            <a:extLst>
              <a:ext uri="{FF2B5EF4-FFF2-40B4-BE49-F238E27FC236}">
                <a16:creationId xmlns:a16="http://schemas.microsoft.com/office/drawing/2014/main" id="{300AB0F4-FB6E-0275-83CB-F82952249AC5}"/>
              </a:ext>
            </a:extLst>
          </p:cNvPr>
          <p:cNvGrpSpPr/>
          <p:nvPr/>
        </p:nvGrpSpPr>
        <p:grpSpPr>
          <a:xfrm>
            <a:off x="4843536" y="4339383"/>
            <a:ext cx="5223124" cy="2279660"/>
            <a:chOff x="4843536" y="4339383"/>
            <a:chExt cx="5223124" cy="2279660"/>
          </a:xfrm>
        </p:grpSpPr>
        <p:pic>
          <p:nvPicPr>
            <p:cNvPr id="14" name="Picture 13">
              <a:extLst>
                <a:ext uri="{FF2B5EF4-FFF2-40B4-BE49-F238E27FC236}">
                  <a16:creationId xmlns:a16="http://schemas.microsoft.com/office/drawing/2014/main" id="{47A003EE-B3DD-D978-46A8-30E2039B2538}"/>
                </a:ext>
              </a:extLst>
            </p:cNvPr>
            <p:cNvPicPr>
              <a:picLocks noChangeAspect="1"/>
            </p:cNvPicPr>
            <p:nvPr/>
          </p:nvPicPr>
          <p:blipFill>
            <a:blip r:embed="rId4"/>
            <a:stretch>
              <a:fillRect/>
            </a:stretch>
          </p:blipFill>
          <p:spPr>
            <a:xfrm>
              <a:off x="4843536" y="4360732"/>
              <a:ext cx="2932872" cy="2258311"/>
            </a:xfrm>
            <a:prstGeom prst="rect">
              <a:avLst/>
            </a:prstGeom>
          </p:spPr>
        </p:pic>
        <p:pic>
          <p:nvPicPr>
            <p:cNvPr id="1026" name="Picture 2">
              <a:extLst>
                <a:ext uri="{FF2B5EF4-FFF2-40B4-BE49-F238E27FC236}">
                  <a16:creationId xmlns:a16="http://schemas.microsoft.com/office/drawing/2014/main" id="{522866E9-CF49-11F6-D9B7-2A93E12A3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001" y="4360731"/>
              <a:ext cx="2167659" cy="21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1D3003F-D6E0-4B05-A21F-A3E544C468E5}"/>
                </a:ext>
              </a:extLst>
            </p:cNvPr>
            <p:cNvSpPr txBox="1"/>
            <p:nvPr/>
          </p:nvSpPr>
          <p:spPr>
            <a:xfrm>
              <a:off x="5035550" y="4339383"/>
              <a:ext cx="3004230" cy="307777"/>
            </a:xfrm>
            <a:prstGeom prst="rect">
              <a:avLst/>
            </a:prstGeom>
            <a:noFill/>
          </p:spPr>
          <p:txBody>
            <a:bodyPr wrap="square" rtlCol="0">
              <a:spAutoFit/>
            </a:bodyPr>
            <a:lstStyle/>
            <a:p>
              <a:r>
                <a:rPr lang="fr-CH" sz="1400" dirty="0">
                  <a:solidFill>
                    <a:srgbClr val="FFFF00"/>
                  </a:solidFill>
                </a:rPr>
                <a:t>Irène et Frédéric Joliot-Curie</a:t>
              </a:r>
              <a:endParaRPr lang="en-GB" sz="1400" dirty="0">
                <a:solidFill>
                  <a:srgbClr val="FFFF00"/>
                </a:solidFill>
              </a:endParaRPr>
            </a:p>
          </p:txBody>
        </p:sp>
        <p:sp>
          <p:nvSpPr>
            <p:cNvPr id="16" name="TextBox 15">
              <a:extLst>
                <a:ext uri="{FF2B5EF4-FFF2-40B4-BE49-F238E27FC236}">
                  <a16:creationId xmlns:a16="http://schemas.microsoft.com/office/drawing/2014/main" id="{46DB0295-C065-656B-0ADB-3752C36D7D13}"/>
                </a:ext>
              </a:extLst>
            </p:cNvPr>
            <p:cNvSpPr txBox="1"/>
            <p:nvPr/>
          </p:nvSpPr>
          <p:spPr>
            <a:xfrm>
              <a:off x="8365280" y="4358037"/>
              <a:ext cx="1375879" cy="307777"/>
            </a:xfrm>
            <a:prstGeom prst="rect">
              <a:avLst/>
            </a:prstGeom>
            <a:noFill/>
          </p:spPr>
          <p:txBody>
            <a:bodyPr wrap="square" rtlCol="0">
              <a:spAutoFit/>
            </a:bodyPr>
            <a:lstStyle/>
            <a:p>
              <a:r>
                <a:rPr lang="fr-CH" sz="1400" dirty="0">
                  <a:solidFill>
                    <a:srgbClr val="FFFF00"/>
                  </a:solidFill>
                </a:rPr>
                <a:t>Yves Rocard</a:t>
              </a:r>
              <a:endParaRPr lang="en-GB" sz="1400" dirty="0">
                <a:solidFill>
                  <a:srgbClr val="FFFF00"/>
                </a:solidFill>
              </a:endParaRPr>
            </a:p>
          </p:txBody>
        </p:sp>
      </p:grpSp>
      <p:sp>
        <p:nvSpPr>
          <p:cNvPr id="20" name="TextBox 19">
            <a:extLst>
              <a:ext uri="{FF2B5EF4-FFF2-40B4-BE49-F238E27FC236}">
                <a16:creationId xmlns:a16="http://schemas.microsoft.com/office/drawing/2014/main" id="{10069F8F-CB3C-06B6-CB87-4788251E3ABA}"/>
              </a:ext>
            </a:extLst>
          </p:cNvPr>
          <p:cNvSpPr txBox="1"/>
          <p:nvPr/>
        </p:nvSpPr>
        <p:spPr>
          <a:xfrm>
            <a:off x="5414125" y="6943844"/>
            <a:ext cx="4546796" cy="349425"/>
          </a:xfrm>
          <a:prstGeom prst="rect">
            <a:avLst/>
          </a:prstGeom>
          <a:noFill/>
        </p:spPr>
        <p:txBody>
          <a:bodyPr wrap="square">
            <a:spAutoFit/>
          </a:bodyPr>
          <a:lstStyle/>
          <a:p>
            <a:r>
              <a:rPr lang="fr-CH" sz="1600" dirty="0"/>
              <a:t> Synchrocyclotron =&gt; IPN ;  </a:t>
            </a:r>
            <a:r>
              <a:rPr lang="fr-CH" sz="1600" dirty="0" err="1"/>
              <a:t>Accélé</a:t>
            </a:r>
            <a:r>
              <a:rPr lang="fr-CH" sz="1600" dirty="0"/>
              <a:t>. Lin. =&gt; LAL </a:t>
            </a:r>
            <a:endParaRPr lang="en-GB" sz="1600" dirty="0"/>
          </a:p>
        </p:txBody>
      </p:sp>
    </p:spTree>
    <p:extLst>
      <p:ext uri="{BB962C8B-B14F-4D97-AF65-F5344CB8AC3E}">
        <p14:creationId xmlns:p14="http://schemas.microsoft.com/office/powerpoint/2010/main" val="123295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6D2B6A-8C18-C346-C881-F52005F9F770}"/>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FADEA587-1305-8BFB-12ED-190029A80489}"/>
              </a:ext>
            </a:extLst>
          </p:cNvPr>
          <p:cNvSpPr>
            <a:spLocks noGrp="1"/>
          </p:cNvSpPr>
          <p:nvPr>
            <p:ph type="sldNum" sz="quarter" idx="11"/>
          </p:nvPr>
        </p:nvSpPr>
        <p:spPr/>
        <p:txBody>
          <a:bodyPr/>
          <a:lstStyle/>
          <a:p>
            <a:fld id="{DEF62AA5-A9F9-344C-9738-C68EB5A8EDFF}" type="slidenum">
              <a:rPr lang="en-US" smtClean="0"/>
              <a:pPr/>
              <a:t>6</a:t>
            </a:fld>
            <a:endParaRPr lang="en-US"/>
          </a:p>
        </p:txBody>
      </p:sp>
      <p:sp>
        <p:nvSpPr>
          <p:cNvPr id="4" name="Date Placeholder 3">
            <a:extLst>
              <a:ext uri="{FF2B5EF4-FFF2-40B4-BE49-F238E27FC236}">
                <a16:creationId xmlns:a16="http://schemas.microsoft.com/office/drawing/2014/main" id="{ECAB7ACF-E21D-DAD0-9CB1-1822A63358CE}"/>
              </a:ext>
            </a:extLst>
          </p:cNvPr>
          <p:cNvSpPr>
            <a:spLocks noGrp="1"/>
          </p:cNvSpPr>
          <p:nvPr>
            <p:ph type="dt" sz="half" idx="12"/>
          </p:nvPr>
        </p:nvSpPr>
        <p:spPr/>
        <p:txBody>
          <a:bodyPr/>
          <a:lstStyle/>
          <a:p>
            <a:r>
              <a:rPr lang="en-US"/>
              <a:t>Roscoff SFP 2023</a:t>
            </a:r>
            <a:endParaRPr lang="en-US" dirty="0"/>
          </a:p>
        </p:txBody>
      </p:sp>
      <p:sp>
        <p:nvSpPr>
          <p:cNvPr id="6" name="TextBox 5">
            <a:extLst>
              <a:ext uri="{FF2B5EF4-FFF2-40B4-BE49-F238E27FC236}">
                <a16:creationId xmlns:a16="http://schemas.microsoft.com/office/drawing/2014/main" id="{518BE78B-07E7-E704-ED7B-50AA9C3DECA0}"/>
              </a:ext>
            </a:extLst>
          </p:cNvPr>
          <p:cNvSpPr txBox="1"/>
          <p:nvPr/>
        </p:nvSpPr>
        <p:spPr>
          <a:xfrm>
            <a:off x="17624" y="37177"/>
            <a:ext cx="9870655"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1956: Laboratoire de l’Accélérateur Linéaire (LAL)</a:t>
            </a:r>
          </a:p>
        </p:txBody>
      </p:sp>
      <p:sp>
        <p:nvSpPr>
          <p:cNvPr id="7" name="TextBox 6">
            <a:extLst>
              <a:ext uri="{FF2B5EF4-FFF2-40B4-BE49-F238E27FC236}">
                <a16:creationId xmlns:a16="http://schemas.microsoft.com/office/drawing/2014/main" id="{82510D7C-5754-F77D-75E0-432AA82C7AAB}"/>
              </a:ext>
            </a:extLst>
          </p:cNvPr>
          <p:cNvSpPr txBox="1"/>
          <p:nvPr/>
        </p:nvSpPr>
        <p:spPr>
          <a:xfrm>
            <a:off x="318976" y="5485818"/>
            <a:ext cx="5730950" cy="1631216"/>
          </a:xfrm>
          <a:prstGeom prst="rect">
            <a:avLst/>
          </a:prstGeom>
          <a:noFill/>
        </p:spPr>
        <p:txBody>
          <a:bodyPr wrap="square" rtlCol="0">
            <a:spAutoFit/>
          </a:bodyPr>
          <a:lstStyle/>
          <a:p>
            <a:r>
              <a:rPr lang="en-US" dirty="0"/>
              <a:t>1958: P</a:t>
            </a:r>
            <a:r>
              <a:rPr lang="fr-CH" dirty="0" err="1"/>
              <a:t>remier</a:t>
            </a:r>
            <a:r>
              <a:rPr lang="fr-CH" dirty="0"/>
              <a:t> faisceau d’électrons à 1,8 MeV </a:t>
            </a:r>
          </a:p>
          <a:p>
            <a:r>
              <a:rPr lang="fr-CH" dirty="0"/>
              <a:t>1964: Faisceau à 1.3 </a:t>
            </a:r>
            <a:r>
              <a:rPr lang="fr-CH" dirty="0" err="1"/>
              <a:t>GeV</a:t>
            </a:r>
            <a:r>
              <a:rPr lang="fr-CH" dirty="0"/>
              <a:t> (record mondial)</a:t>
            </a:r>
          </a:p>
          <a:p>
            <a:r>
              <a:rPr lang="fr-CH" dirty="0"/>
              <a:t>1968: Faisceau à 2.3 </a:t>
            </a:r>
            <a:r>
              <a:rPr lang="fr-CH" dirty="0" err="1"/>
              <a:t>GeV</a:t>
            </a:r>
            <a:endParaRPr lang="fr-CH" dirty="0"/>
          </a:p>
          <a:p>
            <a:r>
              <a:rPr lang="fr-CH" dirty="0"/>
              <a:t>Faisceau de positons à 1 </a:t>
            </a:r>
            <a:r>
              <a:rPr lang="fr-CH" dirty="0" err="1"/>
              <a:t>GeV</a:t>
            </a:r>
            <a:endParaRPr lang="fr-CH" dirty="0"/>
          </a:p>
          <a:p>
            <a:r>
              <a:rPr lang="fr-CH" dirty="0"/>
              <a:t>2003: Arrêt définitif du </a:t>
            </a:r>
            <a:r>
              <a:rPr lang="fr-CH" dirty="0" err="1"/>
              <a:t>linac</a:t>
            </a:r>
            <a:r>
              <a:rPr lang="fr-CH" dirty="0"/>
              <a:t>.</a:t>
            </a:r>
          </a:p>
        </p:txBody>
      </p:sp>
      <p:grpSp>
        <p:nvGrpSpPr>
          <p:cNvPr id="8" name="Group 7">
            <a:extLst>
              <a:ext uri="{FF2B5EF4-FFF2-40B4-BE49-F238E27FC236}">
                <a16:creationId xmlns:a16="http://schemas.microsoft.com/office/drawing/2014/main" id="{BBB474E7-E217-7D9D-D4A1-ADED76E93D3F}"/>
              </a:ext>
            </a:extLst>
          </p:cNvPr>
          <p:cNvGrpSpPr/>
          <p:nvPr/>
        </p:nvGrpSpPr>
        <p:grpSpPr>
          <a:xfrm>
            <a:off x="318976" y="812829"/>
            <a:ext cx="6624084" cy="4482111"/>
            <a:chOff x="1775884" y="918913"/>
            <a:chExt cx="6879018" cy="4482111"/>
          </a:xfrm>
        </p:grpSpPr>
        <p:pic>
          <p:nvPicPr>
            <p:cNvPr id="9" name="Picture 8">
              <a:extLst>
                <a:ext uri="{FF2B5EF4-FFF2-40B4-BE49-F238E27FC236}">
                  <a16:creationId xmlns:a16="http://schemas.microsoft.com/office/drawing/2014/main" id="{D94CB861-298E-45FE-FCB5-443637E31BF6}"/>
                </a:ext>
              </a:extLst>
            </p:cNvPr>
            <p:cNvPicPr>
              <a:picLocks noChangeAspect="1"/>
            </p:cNvPicPr>
            <p:nvPr/>
          </p:nvPicPr>
          <p:blipFill>
            <a:blip r:embed="rId2"/>
            <a:stretch>
              <a:fillRect/>
            </a:stretch>
          </p:blipFill>
          <p:spPr>
            <a:xfrm>
              <a:off x="1775884" y="918913"/>
              <a:ext cx="6879018" cy="4482111"/>
            </a:xfrm>
            <a:prstGeom prst="rect">
              <a:avLst/>
            </a:prstGeom>
          </p:spPr>
        </p:pic>
        <p:sp>
          <p:nvSpPr>
            <p:cNvPr id="10" name="TextBox 9">
              <a:extLst>
                <a:ext uri="{FF2B5EF4-FFF2-40B4-BE49-F238E27FC236}">
                  <a16:creationId xmlns:a16="http://schemas.microsoft.com/office/drawing/2014/main" id="{7683DB7C-3970-8158-DC6A-6BE1E3066075}"/>
                </a:ext>
              </a:extLst>
            </p:cNvPr>
            <p:cNvSpPr txBox="1"/>
            <p:nvPr/>
          </p:nvSpPr>
          <p:spPr>
            <a:xfrm>
              <a:off x="1932713" y="4952602"/>
              <a:ext cx="5882463" cy="400110"/>
            </a:xfrm>
            <a:prstGeom prst="rect">
              <a:avLst/>
            </a:prstGeom>
            <a:noFill/>
          </p:spPr>
          <p:txBody>
            <a:bodyPr wrap="square">
              <a:spAutoFit/>
            </a:bodyPr>
            <a:lstStyle/>
            <a:p>
              <a:r>
                <a:rPr lang="fr-CH" dirty="0">
                  <a:solidFill>
                    <a:srgbClr val="FFFF00"/>
                  </a:solidFill>
                </a:rPr>
                <a:t>Accélérateur linéaire du LAL  </a:t>
              </a:r>
              <a:r>
                <a:rPr lang="en-GB" sz="1800" dirty="0">
                  <a:solidFill>
                    <a:srgbClr val="FFFF00"/>
                  </a:solidFill>
                </a:rPr>
                <a:t>© </a:t>
              </a:r>
              <a:r>
                <a:rPr lang="en-GB" sz="1800" dirty="0" err="1">
                  <a:solidFill>
                    <a:srgbClr val="FFFF00"/>
                  </a:solidFill>
                </a:rPr>
                <a:t>IJCLab</a:t>
              </a:r>
              <a:r>
                <a:rPr lang="en-GB" sz="1800" dirty="0">
                  <a:solidFill>
                    <a:srgbClr val="FFFF00"/>
                  </a:solidFill>
                </a:rPr>
                <a:t> / IN2P3</a:t>
              </a:r>
            </a:p>
          </p:txBody>
        </p:sp>
      </p:grpSp>
      <p:sp>
        <p:nvSpPr>
          <p:cNvPr id="11" name="TextBox 10">
            <a:extLst>
              <a:ext uri="{FF2B5EF4-FFF2-40B4-BE49-F238E27FC236}">
                <a16:creationId xmlns:a16="http://schemas.microsoft.com/office/drawing/2014/main" id="{8281BDC0-D0D6-54CA-32EC-8CA3E875C12B}"/>
              </a:ext>
            </a:extLst>
          </p:cNvPr>
          <p:cNvSpPr txBox="1"/>
          <p:nvPr/>
        </p:nvSpPr>
        <p:spPr>
          <a:xfrm>
            <a:off x="6828001" y="2260775"/>
            <a:ext cx="3349425" cy="1015663"/>
          </a:xfrm>
          <a:prstGeom prst="rect">
            <a:avLst/>
          </a:prstGeom>
          <a:noFill/>
        </p:spPr>
        <p:txBody>
          <a:bodyPr wrap="square" rtlCol="0">
            <a:spAutoFit/>
          </a:bodyPr>
          <a:lstStyle/>
          <a:p>
            <a:pPr algn="ctr"/>
            <a:r>
              <a:rPr lang="fr-CH" dirty="0"/>
              <a:t>Problème: Rayonnement synchrotronique dans les machines circulaires</a:t>
            </a:r>
          </a:p>
        </p:txBody>
      </p:sp>
      <p:sp>
        <p:nvSpPr>
          <p:cNvPr id="12" name="TextBox 11">
            <a:extLst>
              <a:ext uri="{FF2B5EF4-FFF2-40B4-BE49-F238E27FC236}">
                <a16:creationId xmlns:a16="http://schemas.microsoft.com/office/drawing/2014/main" id="{2283F2F1-2D71-9C07-DB4F-2D0161B25DC3}"/>
              </a:ext>
            </a:extLst>
          </p:cNvPr>
          <p:cNvSpPr txBox="1"/>
          <p:nvPr/>
        </p:nvSpPr>
        <p:spPr>
          <a:xfrm>
            <a:off x="6996223" y="3437336"/>
            <a:ext cx="3128039" cy="1231106"/>
          </a:xfrm>
          <a:prstGeom prst="rect">
            <a:avLst/>
          </a:prstGeom>
          <a:noFill/>
        </p:spPr>
        <p:txBody>
          <a:bodyPr wrap="square" rtlCol="0">
            <a:spAutoFit/>
          </a:bodyPr>
          <a:lstStyle/>
          <a:p>
            <a:pPr algn="ctr"/>
            <a:r>
              <a:rPr lang="fr-CH" dirty="0"/>
              <a:t>Solution: Linac</a:t>
            </a:r>
          </a:p>
          <a:p>
            <a:pPr algn="ctr"/>
            <a:r>
              <a:rPr lang="fr-CH" sz="1800" dirty="0"/>
              <a:t>=&gt; Particules ultrarelativistes, haute énergie et courants intenses</a:t>
            </a:r>
          </a:p>
        </p:txBody>
      </p:sp>
      <p:sp>
        <p:nvSpPr>
          <p:cNvPr id="5" name="TextBox 4">
            <a:extLst>
              <a:ext uri="{FF2B5EF4-FFF2-40B4-BE49-F238E27FC236}">
                <a16:creationId xmlns:a16="http://schemas.microsoft.com/office/drawing/2014/main" id="{F65827D9-3FEF-819A-F79A-9D0770173E95}"/>
              </a:ext>
            </a:extLst>
          </p:cNvPr>
          <p:cNvSpPr txBox="1"/>
          <p:nvPr/>
        </p:nvSpPr>
        <p:spPr>
          <a:xfrm>
            <a:off x="6953134" y="782850"/>
            <a:ext cx="3128040" cy="1015663"/>
          </a:xfrm>
          <a:prstGeom prst="rect">
            <a:avLst/>
          </a:prstGeom>
          <a:noFill/>
        </p:spPr>
        <p:txBody>
          <a:bodyPr wrap="square" rtlCol="0">
            <a:spAutoFit/>
          </a:bodyPr>
          <a:lstStyle/>
          <a:p>
            <a:pPr algn="ctr"/>
            <a:r>
              <a:rPr lang="fr-CH" dirty="0"/>
              <a:t>Objectifs:</a:t>
            </a:r>
          </a:p>
          <a:p>
            <a:pPr algn="ctr"/>
            <a:r>
              <a:rPr lang="fr-CH" dirty="0"/>
              <a:t>Augmenter l’énergie</a:t>
            </a:r>
          </a:p>
          <a:p>
            <a:pPr algn="ctr"/>
            <a:r>
              <a:rPr lang="fr-CH" dirty="0"/>
              <a:t>Intensité / Luminosité</a:t>
            </a:r>
          </a:p>
        </p:txBody>
      </p:sp>
      <p:grpSp>
        <p:nvGrpSpPr>
          <p:cNvPr id="15" name="Group 14">
            <a:extLst>
              <a:ext uri="{FF2B5EF4-FFF2-40B4-BE49-F238E27FC236}">
                <a16:creationId xmlns:a16="http://schemas.microsoft.com/office/drawing/2014/main" id="{A10A562E-7E3D-A086-702F-1E8597064F68}"/>
              </a:ext>
            </a:extLst>
          </p:cNvPr>
          <p:cNvGrpSpPr/>
          <p:nvPr/>
        </p:nvGrpSpPr>
        <p:grpSpPr>
          <a:xfrm>
            <a:off x="6303377" y="4923664"/>
            <a:ext cx="3584902" cy="2310866"/>
            <a:chOff x="6303377" y="4923664"/>
            <a:chExt cx="3584902" cy="2310866"/>
          </a:xfrm>
        </p:grpSpPr>
        <p:sp>
          <p:nvSpPr>
            <p:cNvPr id="13" name="TextBox 12">
              <a:extLst>
                <a:ext uri="{FF2B5EF4-FFF2-40B4-BE49-F238E27FC236}">
                  <a16:creationId xmlns:a16="http://schemas.microsoft.com/office/drawing/2014/main" id="{79C34FC6-9743-2069-E22A-FB14F158B850}"/>
                </a:ext>
              </a:extLst>
            </p:cNvPr>
            <p:cNvSpPr txBox="1"/>
            <p:nvPr/>
          </p:nvSpPr>
          <p:spPr>
            <a:xfrm>
              <a:off x="6303377" y="5757202"/>
              <a:ext cx="3584901" cy="1477328"/>
            </a:xfrm>
            <a:prstGeom prst="rect">
              <a:avLst/>
            </a:prstGeom>
            <a:noFill/>
          </p:spPr>
          <p:txBody>
            <a:bodyPr wrap="square" rtlCol="0">
              <a:spAutoFit/>
            </a:bodyPr>
            <a:lstStyle/>
            <a:p>
              <a:r>
                <a:rPr lang="fr-CH" sz="1800" dirty="0"/>
                <a:t>Avec cette expertise au LAL:</a:t>
              </a:r>
            </a:p>
            <a:p>
              <a:pPr marL="342900" indent="-342900">
                <a:buFont typeface="Symbol" panose="05050102010706020507" pitchFamily="18" charset="2"/>
                <a:buChar char="Þ"/>
              </a:pPr>
              <a:r>
                <a:rPr lang="fr-CH" sz="1800" dirty="0"/>
                <a:t>ACO (=&gt; </a:t>
              </a:r>
              <a:r>
                <a:rPr lang="fr-CH" sz="1600" i="1" dirty="0"/>
                <a:t>Super-ACO</a:t>
              </a:r>
              <a:r>
                <a:rPr lang="fr-CH" sz="1800" dirty="0"/>
                <a:t>)</a:t>
              </a:r>
            </a:p>
            <a:p>
              <a:pPr marL="342900" indent="-342900">
                <a:buFont typeface="Symbol" panose="05050102010706020507" pitchFamily="18" charset="2"/>
                <a:buChar char="Þ"/>
              </a:pPr>
              <a:r>
                <a:rPr lang="fr-CH" sz="1800" dirty="0"/>
                <a:t>DCI</a:t>
              </a:r>
            </a:p>
            <a:p>
              <a:pPr marL="342900" indent="-342900">
                <a:buFont typeface="Symbol" panose="05050102010706020507" pitchFamily="18" charset="2"/>
                <a:buChar char="Þ"/>
              </a:pPr>
              <a:r>
                <a:rPr lang="fr-CH" sz="1800" dirty="0"/>
                <a:t>LURE </a:t>
              </a:r>
              <a:r>
                <a:rPr lang="fr-CH" sz="1600" i="1" dirty="0"/>
                <a:t>(=&gt; ESRF =&gt; SOLEIL</a:t>
              </a:r>
              <a:r>
                <a:rPr lang="fr-CH" sz="1800" dirty="0"/>
                <a:t>)</a:t>
              </a:r>
            </a:p>
            <a:p>
              <a:pPr marL="342900" indent="-342900">
                <a:buFont typeface="Symbol" panose="05050102010706020507" pitchFamily="18" charset="2"/>
                <a:buChar char="Þ"/>
              </a:pPr>
              <a:r>
                <a:rPr lang="fr-CH" sz="1800" dirty="0"/>
                <a:t>LIL</a:t>
              </a:r>
              <a:endParaRPr lang="fr-CH" dirty="0"/>
            </a:p>
          </p:txBody>
        </p:sp>
        <p:pic>
          <p:nvPicPr>
            <p:cNvPr id="14" name="Picture 13" descr="A close-up of a logo&#10;&#10;Description automatically generated">
              <a:extLst>
                <a:ext uri="{FF2B5EF4-FFF2-40B4-BE49-F238E27FC236}">
                  <a16:creationId xmlns:a16="http://schemas.microsoft.com/office/drawing/2014/main" id="{B66C29BE-9CC4-DB92-51B1-46A72E3E88B3}"/>
                </a:ext>
              </a:extLst>
            </p:cNvPr>
            <p:cNvPicPr>
              <a:picLocks noChangeAspect="1"/>
            </p:cNvPicPr>
            <p:nvPr/>
          </p:nvPicPr>
          <p:blipFill>
            <a:blip r:embed="rId3"/>
            <a:stretch>
              <a:fillRect/>
            </a:stretch>
          </p:blipFill>
          <p:spPr>
            <a:xfrm>
              <a:off x="8603364" y="4923664"/>
              <a:ext cx="1284915" cy="742551"/>
            </a:xfrm>
            <a:prstGeom prst="rect">
              <a:avLst/>
            </a:prstGeom>
          </p:spPr>
        </p:pic>
      </p:grpSp>
    </p:spTree>
    <p:extLst>
      <p:ext uri="{BB962C8B-B14F-4D97-AF65-F5344CB8AC3E}">
        <p14:creationId xmlns:p14="http://schemas.microsoft.com/office/powerpoint/2010/main" val="38317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0EAD34D-162F-74D7-4ADB-9715E42EDC92}"/>
              </a:ext>
            </a:extLst>
          </p:cNvPr>
          <p:cNvGrpSpPr/>
          <p:nvPr/>
        </p:nvGrpSpPr>
        <p:grpSpPr>
          <a:xfrm>
            <a:off x="453383" y="348830"/>
            <a:ext cx="9023132" cy="6027908"/>
            <a:chOff x="523984" y="94810"/>
            <a:chExt cx="9023132" cy="6027908"/>
          </a:xfrm>
        </p:grpSpPr>
        <p:grpSp>
          <p:nvGrpSpPr>
            <p:cNvPr id="15" name="Group 14">
              <a:extLst>
                <a:ext uri="{FF2B5EF4-FFF2-40B4-BE49-F238E27FC236}">
                  <a16:creationId xmlns:a16="http://schemas.microsoft.com/office/drawing/2014/main" id="{D220E2CB-2BD9-43DF-2725-A16E3351A1C6}"/>
                </a:ext>
              </a:extLst>
            </p:cNvPr>
            <p:cNvGrpSpPr/>
            <p:nvPr/>
          </p:nvGrpSpPr>
          <p:grpSpPr>
            <a:xfrm>
              <a:off x="523984" y="133527"/>
              <a:ext cx="9023132" cy="5989191"/>
              <a:chOff x="523984" y="182307"/>
              <a:chExt cx="9023132" cy="5989191"/>
            </a:xfrm>
          </p:grpSpPr>
          <p:pic>
            <p:nvPicPr>
              <p:cNvPr id="9" name="Picture 8">
                <a:extLst>
                  <a:ext uri="{FF2B5EF4-FFF2-40B4-BE49-F238E27FC236}">
                    <a16:creationId xmlns:a16="http://schemas.microsoft.com/office/drawing/2014/main" id="{815710A7-5160-E2BF-CDA5-C691FAE85A8F}"/>
                  </a:ext>
                </a:extLst>
              </p:cNvPr>
              <p:cNvPicPr>
                <a:picLocks noChangeAspect="1"/>
              </p:cNvPicPr>
              <p:nvPr/>
            </p:nvPicPr>
            <p:blipFill>
              <a:blip r:embed="rId2"/>
              <a:stretch>
                <a:fillRect/>
              </a:stretch>
            </p:blipFill>
            <p:spPr>
              <a:xfrm>
                <a:off x="523984" y="182307"/>
                <a:ext cx="9023132" cy="5989191"/>
              </a:xfrm>
              <a:prstGeom prst="rect">
                <a:avLst/>
              </a:prstGeom>
            </p:spPr>
          </p:pic>
          <p:sp>
            <p:nvSpPr>
              <p:cNvPr id="13" name="TextBox 12">
                <a:extLst>
                  <a:ext uri="{FF2B5EF4-FFF2-40B4-BE49-F238E27FC236}">
                    <a16:creationId xmlns:a16="http://schemas.microsoft.com/office/drawing/2014/main" id="{7786E518-F871-0290-82B9-FEA1DBD2525C}"/>
                  </a:ext>
                </a:extLst>
              </p:cNvPr>
              <p:cNvSpPr txBox="1"/>
              <p:nvPr/>
            </p:nvSpPr>
            <p:spPr>
              <a:xfrm>
                <a:off x="854010" y="215728"/>
                <a:ext cx="2080576" cy="374373"/>
              </a:xfrm>
              <a:prstGeom prst="rect">
                <a:avLst/>
              </a:prstGeom>
              <a:solidFill>
                <a:srgbClr val="3FB1F1"/>
              </a:solidFill>
            </p:spPr>
            <p:txBody>
              <a:bodyPr wrap="square" rtlCol="0">
                <a:spAutoFit/>
              </a:bodyPr>
              <a:lstStyle/>
              <a:p>
                <a:endParaRPr lang="en-GB" dirty="0"/>
              </a:p>
            </p:txBody>
          </p:sp>
        </p:grpSp>
        <p:sp>
          <p:nvSpPr>
            <p:cNvPr id="14" name="TextBox 13">
              <a:extLst>
                <a:ext uri="{FF2B5EF4-FFF2-40B4-BE49-F238E27FC236}">
                  <a16:creationId xmlns:a16="http://schemas.microsoft.com/office/drawing/2014/main" id="{6742154A-485C-82D6-6800-B84F18757C5F}"/>
                </a:ext>
              </a:extLst>
            </p:cNvPr>
            <p:cNvSpPr txBox="1"/>
            <p:nvPr/>
          </p:nvSpPr>
          <p:spPr>
            <a:xfrm>
              <a:off x="524157" y="94810"/>
              <a:ext cx="2740281" cy="461665"/>
            </a:xfrm>
            <a:prstGeom prst="rect">
              <a:avLst/>
            </a:prstGeom>
            <a:noFill/>
          </p:spPr>
          <p:txBody>
            <a:bodyPr wrap="square" rtlCol="0">
              <a:spAutoFit/>
            </a:bodyPr>
            <a:lstStyle/>
            <a:p>
              <a:pPr algn="ctr"/>
              <a:r>
                <a:rPr lang="en-US" sz="2400" b="1" dirty="0"/>
                <a:t>Extrait du livre</a:t>
              </a:r>
              <a:endParaRPr lang="en-GB" sz="2400" b="1" dirty="0"/>
            </a:p>
          </p:txBody>
        </p:sp>
      </p:grpSp>
      <p:sp>
        <p:nvSpPr>
          <p:cNvPr id="2" name="Footer Placeholder 1">
            <a:extLst>
              <a:ext uri="{FF2B5EF4-FFF2-40B4-BE49-F238E27FC236}">
                <a16:creationId xmlns:a16="http://schemas.microsoft.com/office/drawing/2014/main" id="{71E1C353-F70D-06F1-011D-F684687CEF4F}"/>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AB1C82C0-6810-8B43-FF0C-B8CBA929E825}"/>
              </a:ext>
            </a:extLst>
          </p:cNvPr>
          <p:cNvSpPr>
            <a:spLocks noGrp="1"/>
          </p:cNvSpPr>
          <p:nvPr>
            <p:ph type="sldNum" sz="quarter" idx="11"/>
          </p:nvPr>
        </p:nvSpPr>
        <p:spPr/>
        <p:txBody>
          <a:bodyPr/>
          <a:lstStyle/>
          <a:p>
            <a:fld id="{DEF62AA5-A9F9-344C-9738-C68EB5A8EDFF}" type="slidenum">
              <a:rPr lang="en-US" smtClean="0"/>
              <a:pPr/>
              <a:t>7</a:t>
            </a:fld>
            <a:endParaRPr lang="en-US"/>
          </a:p>
        </p:txBody>
      </p:sp>
      <p:sp>
        <p:nvSpPr>
          <p:cNvPr id="4" name="Date Placeholder 3">
            <a:extLst>
              <a:ext uri="{FF2B5EF4-FFF2-40B4-BE49-F238E27FC236}">
                <a16:creationId xmlns:a16="http://schemas.microsoft.com/office/drawing/2014/main" id="{BD9FD11C-7656-5637-30A9-1A7862CB4E97}"/>
              </a:ext>
            </a:extLst>
          </p:cNvPr>
          <p:cNvSpPr>
            <a:spLocks noGrp="1"/>
          </p:cNvSpPr>
          <p:nvPr>
            <p:ph type="dt" sz="half" idx="12"/>
          </p:nvPr>
        </p:nvSpPr>
        <p:spPr/>
        <p:txBody>
          <a:bodyPr/>
          <a:lstStyle/>
          <a:p>
            <a:r>
              <a:rPr lang="en-US"/>
              <a:t>Roscoff SFP 2023</a:t>
            </a:r>
            <a:endParaRPr lang="en-US" dirty="0"/>
          </a:p>
        </p:txBody>
      </p:sp>
      <p:sp>
        <p:nvSpPr>
          <p:cNvPr id="6" name="Footer Placeholder 1">
            <a:extLst>
              <a:ext uri="{FF2B5EF4-FFF2-40B4-BE49-F238E27FC236}">
                <a16:creationId xmlns:a16="http://schemas.microsoft.com/office/drawing/2014/main" id="{3BA51974-3149-907F-D0D5-6EA71BA83400}"/>
              </a:ext>
            </a:extLst>
          </p:cNvPr>
          <p:cNvSpPr txBox="1">
            <a:spLocks/>
          </p:cNvSpPr>
          <p:nvPr/>
        </p:nvSpPr>
        <p:spPr>
          <a:xfrm>
            <a:off x="3243099" y="7215255"/>
            <a:ext cx="3584902" cy="402145"/>
          </a:xfrm>
          <a:prstGeom prst="rect">
            <a:avLst/>
          </a:prstGeom>
        </p:spPr>
        <p:txBody>
          <a:bodyPr vert="horz" lIns="100564" tIns="50282" rIns="100564" bIns="50282" rtlCol="0" anchor="ctr" anchorCtr="0"/>
          <a:lstStyle>
            <a:defPPr>
              <a:defRPr lang="en-US"/>
            </a:defPPr>
            <a:lvl1pPr marL="0" algn="ctr" defTabSz="1005640" rtl="0" eaLnBrk="1" latinLnBrk="0" hangingPunct="1">
              <a:defRPr sz="975" b="0" i="0" kern="1200">
                <a:solidFill>
                  <a:schemeClr val="bg1"/>
                </a:solidFill>
                <a:latin typeface="Avenir Book" charset="0"/>
                <a:ea typeface="Avenir Book" charset="0"/>
                <a:cs typeface="Avenir Book" charset="0"/>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r>
              <a:rPr lang="en-US"/>
              <a:t>Louis Rinolfi</a:t>
            </a:r>
            <a:endParaRPr lang="en-US" dirty="0"/>
          </a:p>
        </p:txBody>
      </p:sp>
      <p:sp>
        <p:nvSpPr>
          <p:cNvPr id="7" name="Slide Number Placeholder 2">
            <a:extLst>
              <a:ext uri="{FF2B5EF4-FFF2-40B4-BE49-F238E27FC236}">
                <a16:creationId xmlns:a16="http://schemas.microsoft.com/office/drawing/2014/main" id="{B83D5B17-84C5-3245-FC37-3B3AFBD78DFD}"/>
              </a:ext>
            </a:extLst>
          </p:cNvPr>
          <p:cNvSpPr txBox="1">
            <a:spLocks/>
          </p:cNvSpPr>
          <p:nvPr/>
        </p:nvSpPr>
        <p:spPr>
          <a:xfrm>
            <a:off x="7815176" y="7201828"/>
            <a:ext cx="2265997" cy="402145"/>
          </a:xfrm>
          <a:prstGeom prst="rect">
            <a:avLst/>
          </a:prstGeom>
        </p:spPr>
        <p:txBody>
          <a:bodyPr vert="horz" lIns="100564" tIns="50282" rIns="100564" bIns="50282" rtlCol="0" anchor="ctr"/>
          <a:lstStyle>
            <a:defPPr>
              <a:defRPr lang="en-US"/>
            </a:defPPr>
            <a:lvl1pPr marL="0" algn="r" defTabSz="1005640" rtl="0" eaLnBrk="1" latinLnBrk="0" hangingPunct="1">
              <a:defRPr sz="975" b="0" i="0" kern="1200">
                <a:solidFill>
                  <a:schemeClr val="bg1"/>
                </a:solidFill>
                <a:latin typeface="Avenir Book" charset="0"/>
                <a:ea typeface="Avenir Book" charset="0"/>
                <a:cs typeface="Avenir Book" charset="0"/>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fld id="{DEF62AA5-A9F9-344C-9738-C68EB5A8EDFF}" type="slidenum">
              <a:rPr lang="en-US" smtClean="0"/>
              <a:pPr/>
              <a:t>7</a:t>
            </a:fld>
            <a:endParaRPr lang="en-US"/>
          </a:p>
        </p:txBody>
      </p:sp>
      <p:sp>
        <p:nvSpPr>
          <p:cNvPr id="8" name="Date Placeholder 3">
            <a:extLst>
              <a:ext uri="{FF2B5EF4-FFF2-40B4-BE49-F238E27FC236}">
                <a16:creationId xmlns:a16="http://schemas.microsoft.com/office/drawing/2014/main" id="{624DCE96-9E02-8FB1-2F7D-B1393431477B}"/>
              </a:ext>
            </a:extLst>
          </p:cNvPr>
          <p:cNvSpPr txBox="1">
            <a:spLocks/>
          </p:cNvSpPr>
          <p:nvPr/>
        </p:nvSpPr>
        <p:spPr>
          <a:xfrm>
            <a:off x="17625" y="7218751"/>
            <a:ext cx="2802921" cy="402145"/>
          </a:xfrm>
          <a:prstGeom prst="rect">
            <a:avLst/>
          </a:prstGeom>
        </p:spPr>
        <p:txBody>
          <a:bodyPr vert="horz" lIns="100564" tIns="50282" rIns="100564" bIns="50282" rtlCol="0" anchor="ctr"/>
          <a:lstStyle>
            <a:defPPr>
              <a:defRPr lang="en-US"/>
            </a:defPPr>
            <a:lvl1pPr marL="0" algn="l" defTabSz="1005640" rtl="0" eaLnBrk="1" latinLnBrk="0" hangingPunct="1">
              <a:defRPr sz="975" b="0" i="0" kern="1200">
                <a:solidFill>
                  <a:schemeClr val="bg1"/>
                </a:solidFill>
                <a:latin typeface="Avenir Book" charset="0"/>
                <a:ea typeface="Avenir Book" charset="0"/>
                <a:cs typeface="Avenir Book" charset="0"/>
              </a:defRPr>
            </a:lvl1pPr>
            <a:lvl2pPr marL="502819" algn="l" defTabSz="1005640" rtl="0" eaLnBrk="1" latinLnBrk="0" hangingPunct="1">
              <a:defRPr sz="2000" kern="1200">
                <a:solidFill>
                  <a:schemeClr val="tx1"/>
                </a:solidFill>
                <a:latin typeface="+mn-lt"/>
                <a:ea typeface="+mn-ea"/>
                <a:cs typeface="+mn-cs"/>
              </a:defRPr>
            </a:lvl2pPr>
            <a:lvl3pPr marL="1005640" algn="l" defTabSz="1005640" rtl="0" eaLnBrk="1" latinLnBrk="0" hangingPunct="1">
              <a:defRPr sz="2000" kern="1200">
                <a:solidFill>
                  <a:schemeClr val="tx1"/>
                </a:solidFill>
                <a:latin typeface="+mn-lt"/>
                <a:ea typeface="+mn-ea"/>
                <a:cs typeface="+mn-cs"/>
              </a:defRPr>
            </a:lvl3pPr>
            <a:lvl4pPr marL="1508459" algn="l" defTabSz="1005640" rtl="0" eaLnBrk="1" latinLnBrk="0" hangingPunct="1">
              <a:defRPr sz="2000" kern="1200">
                <a:solidFill>
                  <a:schemeClr val="tx1"/>
                </a:solidFill>
                <a:latin typeface="+mn-lt"/>
                <a:ea typeface="+mn-ea"/>
                <a:cs typeface="+mn-cs"/>
              </a:defRPr>
            </a:lvl4pPr>
            <a:lvl5pPr marL="2011277" algn="l" defTabSz="1005640" rtl="0" eaLnBrk="1" latinLnBrk="0" hangingPunct="1">
              <a:defRPr sz="2000" kern="1200">
                <a:solidFill>
                  <a:schemeClr val="tx1"/>
                </a:solidFill>
                <a:latin typeface="+mn-lt"/>
                <a:ea typeface="+mn-ea"/>
                <a:cs typeface="+mn-cs"/>
              </a:defRPr>
            </a:lvl5pPr>
            <a:lvl6pPr marL="2514096" algn="l" defTabSz="1005640" rtl="0" eaLnBrk="1" latinLnBrk="0" hangingPunct="1">
              <a:defRPr sz="2000" kern="1200">
                <a:solidFill>
                  <a:schemeClr val="tx1"/>
                </a:solidFill>
                <a:latin typeface="+mn-lt"/>
                <a:ea typeface="+mn-ea"/>
                <a:cs typeface="+mn-cs"/>
              </a:defRPr>
            </a:lvl6pPr>
            <a:lvl7pPr marL="3016917" algn="l" defTabSz="1005640" rtl="0" eaLnBrk="1" latinLnBrk="0" hangingPunct="1">
              <a:defRPr sz="2000" kern="1200">
                <a:solidFill>
                  <a:schemeClr val="tx1"/>
                </a:solidFill>
                <a:latin typeface="+mn-lt"/>
                <a:ea typeface="+mn-ea"/>
                <a:cs typeface="+mn-cs"/>
              </a:defRPr>
            </a:lvl7pPr>
            <a:lvl8pPr marL="3519736" algn="l" defTabSz="1005640" rtl="0" eaLnBrk="1" latinLnBrk="0" hangingPunct="1">
              <a:defRPr sz="2000" kern="1200">
                <a:solidFill>
                  <a:schemeClr val="tx1"/>
                </a:solidFill>
                <a:latin typeface="+mn-lt"/>
                <a:ea typeface="+mn-ea"/>
                <a:cs typeface="+mn-cs"/>
              </a:defRPr>
            </a:lvl8pPr>
            <a:lvl9pPr marL="4022555" algn="l" defTabSz="1005640" rtl="0" eaLnBrk="1" latinLnBrk="0" hangingPunct="1">
              <a:defRPr sz="2000" kern="1200">
                <a:solidFill>
                  <a:schemeClr val="tx1"/>
                </a:solidFill>
                <a:latin typeface="+mn-lt"/>
                <a:ea typeface="+mn-ea"/>
                <a:cs typeface="+mn-cs"/>
              </a:defRPr>
            </a:lvl9pPr>
          </a:lstStyle>
          <a:p>
            <a:r>
              <a:rPr lang="en-US"/>
              <a:t>Roscoff SFP 2023</a:t>
            </a:r>
            <a:endParaRPr lang="en-US" dirty="0"/>
          </a:p>
        </p:txBody>
      </p:sp>
      <p:pic>
        <p:nvPicPr>
          <p:cNvPr id="10" name="Picture 2">
            <a:extLst>
              <a:ext uri="{FF2B5EF4-FFF2-40B4-BE49-F238E27FC236}">
                <a16:creationId xmlns:a16="http://schemas.microsoft.com/office/drawing/2014/main" id="{DF8DDA01-C473-2651-35FE-26F90FFC4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790" y="5357143"/>
            <a:ext cx="2541014" cy="190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74B7A090-E78E-CD23-5939-6BCDF0A2166B}"/>
              </a:ext>
            </a:extLst>
          </p:cNvPr>
          <p:cNvSpPr txBox="1"/>
          <p:nvPr/>
        </p:nvSpPr>
        <p:spPr>
          <a:xfrm>
            <a:off x="3402419" y="1924493"/>
            <a:ext cx="2656800" cy="523220"/>
          </a:xfrm>
          <a:prstGeom prst="rect">
            <a:avLst/>
          </a:prstGeom>
          <a:noFill/>
        </p:spPr>
        <p:txBody>
          <a:bodyPr wrap="square" rtlCol="0">
            <a:spAutoFit/>
          </a:bodyPr>
          <a:lstStyle/>
          <a:p>
            <a:pPr algn="ctr"/>
            <a:r>
              <a:rPr lang="en-US" sz="2800" b="1" dirty="0">
                <a:solidFill>
                  <a:srgbClr val="FF6600"/>
                </a:solidFill>
              </a:rPr>
              <a:t>1950 - 2000</a:t>
            </a:r>
            <a:endParaRPr lang="en-GB" sz="2800" b="1" dirty="0">
              <a:solidFill>
                <a:srgbClr val="FF6600"/>
              </a:solidFill>
            </a:endParaRPr>
          </a:p>
        </p:txBody>
      </p:sp>
      <p:grpSp>
        <p:nvGrpSpPr>
          <p:cNvPr id="18" name="Group 17">
            <a:extLst>
              <a:ext uri="{FF2B5EF4-FFF2-40B4-BE49-F238E27FC236}">
                <a16:creationId xmlns:a16="http://schemas.microsoft.com/office/drawing/2014/main" id="{A9428F5E-C782-76AA-535B-5AA0E7E279B0}"/>
              </a:ext>
            </a:extLst>
          </p:cNvPr>
          <p:cNvGrpSpPr/>
          <p:nvPr/>
        </p:nvGrpSpPr>
        <p:grpSpPr>
          <a:xfrm>
            <a:off x="369532" y="5401297"/>
            <a:ext cx="2693854" cy="1817454"/>
            <a:chOff x="369532" y="5357143"/>
            <a:chExt cx="2693854" cy="1817454"/>
          </a:xfrm>
        </p:grpSpPr>
        <p:pic>
          <p:nvPicPr>
            <p:cNvPr id="11" name="Picture 3">
              <a:extLst>
                <a:ext uri="{FF2B5EF4-FFF2-40B4-BE49-F238E27FC236}">
                  <a16:creationId xmlns:a16="http://schemas.microsoft.com/office/drawing/2014/main" id="{57693208-9096-87C5-2248-05AEA459F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32" y="5357143"/>
              <a:ext cx="2693854" cy="181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79DAA4-34F8-E025-51BF-7D835EBE1B42}"/>
                </a:ext>
              </a:extLst>
            </p:cNvPr>
            <p:cNvSpPr txBox="1"/>
            <p:nvPr/>
          </p:nvSpPr>
          <p:spPr>
            <a:xfrm>
              <a:off x="855221" y="6861170"/>
              <a:ext cx="1722475" cy="307777"/>
            </a:xfrm>
            <a:prstGeom prst="rect">
              <a:avLst/>
            </a:prstGeom>
            <a:noFill/>
          </p:spPr>
          <p:txBody>
            <a:bodyPr wrap="square" rtlCol="0">
              <a:spAutoFit/>
            </a:bodyPr>
            <a:lstStyle/>
            <a:p>
              <a:pPr algn="ctr"/>
              <a:r>
                <a:rPr lang="en-US" sz="1400" dirty="0">
                  <a:solidFill>
                    <a:srgbClr val="FFFF00"/>
                  </a:solidFill>
                </a:rPr>
                <a:t>Bruno </a:t>
              </a:r>
              <a:r>
                <a:rPr lang="en-US" sz="1400" dirty="0" err="1">
                  <a:solidFill>
                    <a:srgbClr val="FFFF00"/>
                  </a:solidFill>
                </a:rPr>
                <a:t>Touschek</a:t>
              </a:r>
              <a:endParaRPr lang="en-GB" sz="1400" dirty="0">
                <a:solidFill>
                  <a:srgbClr val="FFFF00"/>
                </a:solidFill>
              </a:endParaRPr>
            </a:p>
          </p:txBody>
        </p:sp>
      </p:grpSp>
      <p:sp>
        <p:nvSpPr>
          <p:cNvPr id="19" name="TextBox 18">
            <a:extLst>
              <a:ext uri="{FF2B5EF4-FFF2-40B4-BE49-F238E27FC236}">
                <a16:creationId xmlns:a16="http://schemas.microsoft.com/office/drawing/2014/main" id="{B526E3C1-E306-440A-307D-7E77E1248643}"/>
              </a:ext>
            </a:extLst>
          </p:cNvPr>
          <p:cNvSpPr txBox="1"/>
          <p:nvPr/>
        </p:nvSpPr>
        <p:spPr>
          <a:xfrm>
            <a:off x="6109833" y="420968"/>
            <a:ext cx="3273565" cy="400110"/>
          </a:xfrm>
          <a:prstGeom prst="rect">
            <a:avLst/>
          </a:prstGeom>
          <a:noFill/>
        </p:spPr>
        <p:txBody>
          <a:bodyPr wrap="square" rtlCol="0">
            <a:spAutoFit/>
          </a:bodyPr>
          <a:lstStyle/>
          <a:p>
            <a:r>
              <a:rPr lang="fr-CH" i="1" dirty="0"/>
              <a:t>Publié en octobre 2009</a:t>
            </a:r>
          </a:p>
        </p:txBody>
      </p:sp>
      <p:sp>
        <p:nvSpPr>
          <p:cNvPr id="5" name="TextBox 4">
            <a:extLst>
              <a:ext uri="{FF2B5EF4-FFF2-40B4-BE49-F238E27FC236}">
                <a16:creationId xmlns:a16="http://schemas.microsoft.com/office/drawing/2014/main" id="{51AC550C-1D55-D103-7AB7-4A74F9C8B217}"/>
              </a:ext>
            </a:extLst>
          </p:cNvPr>
          <p:cNvSpPr txBox="1"/>
          <p:nvPr/>
        </p:nvSpPr>
        <p:spPr>
          <a:xfrm>
            <a:off x="5923959" y="6474437"/>
            <a:ext cx="3807350" cy="584775"/>
          </a:xfrm>
          <a:prstGeom prst="rect">
            <a:avLst/>
          </a:prstGeom>
          <a:noFill/>
        </p:spPr>
        <p:txBody>
          <a:bodyPr wrap="square" rtlCol="0">
            <a:spAutoFit/>
          </a:bodyPr>
          <a:lstStyle/>
          <a:p>
            <a:r>
              <a:rPr lang="fr-CH" sz="1600" i="1" dirty="0"/>
              <a:t>Extrait des planches de Pierre-Louis Sylvain pour le cinquantenaire du LAL</a:t>
            </a:r>
          </a:p>
        </p:txBody>
      </p:sp>
    </p:spTree>
    <p:extLst>
      <p:ext uri="{BB962C8B-B14F-4D97-AF65-F5344CB8AC3E}">
        <p14:creationId xmlns:p14="http://schemas.microsoft.com/office/powerpoint/2010/main" val="356310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25D6CD-8FBF-2BF9-6645-80D164D61507}"/>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B7A52B8E-D59E-C525-7C29-A174E0E5CC42}"/>
              </a:ext>
            </a:extLst>
          </p:cNvPr>
          <p:cNvSpPr>
            <a:spLocks noGrp="1"/>
          </p:cNvSpPr>
          <p:nvPr>
            <p:ph type="sldNum" sz="quarter" idx="11"/>
          </p:nvPr>
        </p:nvSpPr>
        <p:spPr/>
        <p:txBody>
          <a:bodyPr/>
          <a:lstStyle/>
          <a:p>
            <a:fld id="{DEF62AA5-A9F9-344C-9738-C68EB5A8EDFF}" type="slidenum">
              <a:rPr lang="en-US" smtClean="0"/>
              <a:pPr/>
              <a:t>8</a:t>
            </a:fld>
            <a:endParaRPr lang="en-US"/>
          </a:p>
        </p:txBody>
      </p:sp>
      <p:sp>
        <p:nvSpPr>
          <p:cNvPr id="4" name="Date Placeholder 3">
            <a:extLst>
              <a:ext uri="{FF2B5EF4-FFF2-40B4-BE49-F238E27FC236}">
                <a16:creationId xmlns:a16="http://schemas.microsoft.com/office/drawing/2014/main" id="{768DD9CD-A874-AC1A-EE18-C455398EBF61}"/>
              </a:ext>
            </a:extLst>
          </p:cNvPr>
          <p:cNvSpPr>
            <a:spLocks noGrp="1"/>
          </p:cNvSpPr>
          <p:nvPr>
            <p:ph type="dt" sz="half" idx="12"/>
          </p:nvPr>
        </p:nvSpPr>
        <p:spPr/>
        <p:txBody>
          <a:bodyPr/>
          <a:lstStyle/>
          <a:p>
            <a:r>
              <a:rPr lang="en-US"/>
              <a:t>Roscoff SFP 2023</a:t>
            </a:r>
            <a:endParaRPr lang="en-US" dirty="0"/>
          </a:p>
        </p:txBody>
      </p:sp>
      <p:pic>
        <p:nvPicPr>
          <p:cNvPr id="9" name="Picture 8">
            <a:extLst>
              <a:ext uri="{FF2B5EF4-FFF2-40B4-BE49-F238E27FC236}">
                <a16:creationId xmlns:a16="http://schemas.microsoft.com/office/drawing/2014/main" id="{FC965077-F8A6-405B-0399-3563E7BAB324}"/>
              </a:ext>
            </a:extLst>
          </p:cNvPr>
          <p:cNvPicPr>
            <a:picLocks noChangeAspect="1"/>
          </p:cNvPicPr>
          <p:nvPr/>
        </p:nvPicPr>
        <p:blipFill>
          <a:blip r:embed="rId2"/>
          <a:stretch>
            <a:fillRect/>
          </a:stretch>
        </p:blipFill>
        <p:spPr>
          <a:xfrm>
            <a:off x="255995" y="1136327"/>
            <a:ext cx="6241312" cy="4753799"/>
          </a:xfrm>
          <a:prstGeom prst="rect">
            <a:avLst/>
          </a:prstGeom>
        </p:spPr>
      </p:pic>
      <p:sp>
        <p:nvSpPr>
          <p:cNvPr id="10" name="TextBox 9">
            <a:extLst>
              <a:ext uri="{FF2B5EF4-FFF2-40B4-BE49-F238E27FC236}">
                <a16:creationId xmlns:a16="http://schemas.microsoft.com/office/drawing/2014/main" id="{6611B20F-62E1-12DE-4F8F-D9D39E02DDB2}"/>
              </a:ext>
            </a:extLst>
          </p:cNvPr>
          <p:cNvSpPr txBox="1"/>
          <p:nvPr/>
        </p:nvSpPr>
        <p:spPr>
          <a:xfrm>
            <a:off x="441179" y="59109"/>
            <a:ext cx="8992738" cy="1077218"/>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1963:Premier collisionneur du monde à Orsay</a:t>
            </a:r>
          </a:p>
          <a:p>
            <a:pPr algn="ctr"/>
            <a:r>
              <a:rPr lang="fr-FR" sz="2800" b="1" dirty="0" err="1">
                <a:solidFill>
                  <a:srgbClr val="0000FF"/>
                </a:solidFill>
                <a:latin typeface="Times New Roman" panose="02020603050405020304" pitchFamily="18" charset="0"/>
                <a:cs typeface="Times New Roman" panose="02020603050405020304" pitchFamily="18" charset="0"/>
              </a:rPr>
              <a:t>AdA</a:t>
            </a:r>
            <a:r>
              <a:rPr lang="fr-FR" sz="2800" b="1" dirty="0">
                <a:solidFill>
                  <a:srgbClr val="0000FF"/>
                </a:solidFill>
                <a:latin typeface="Times New Roman" panose="02020603050405020304" pitchFamily="18" charset="0"/>
                <a:cs typeface="Times New Roman" panose="02020603050405020304" pitchFamily="18" charset="0"/>
              </a:rPr>
              <a:t>:</a:t>
            </a:r>
            <a:r>
              <a:rPr lang="fr-FR" sz="3200" b="1" dirty="0">
                <a:solidFill>
                  <a:srgbClr val="0000FF"/>
                </a:solidFill>
                <a:latin typeface="Times New Roman" panose="02020603050405020304" pitchFamily="18" charset="0"/>
                <a:cs typeface="Times New Roman" panose="02020603050405020304" pitchFamily="18" charset="0"/>
              </a:rPr>
              <a:t> </a:t>
            </a:r>
            <a:r>
              <a:rPr lang="fr-FR" sz="2400" b="1" dirty="0" err="1">
                <a:solidFill>
                  <a:srgbClr val="FF0000"/>
                </a:solidFill>
                <a:latin typeface="Times New Roman" panose="02020603050405020304" pitchFamily="18" charset="0"/>
                <a:cs typeface="Times New Roman" panose="02020603050405020304" pitchFamily="18" charset="0"/>
              </a:rPr>
              <a:t>A</a:t>
            </a:r>
            <a:r>
              <a:rPr lang="fr-FR" sz="2400" b="1" dirty="0" err="1">
                <a:solidFill>
                  <a:srgbClr val="0000FF"/>
                </a:solidFill>
                <a:latin typeface="Times New Roman" panose="02020603050405020304" pitchFamily="18" charset="0"/>
                <a:cs typeface="Times New Roman" panose="02020603050405020304" pitchFamily="18" charset="0"/>
              </a:rPr>
              <a:t>nello</a:t>
            </a:r>
            <a:r>
              <a:rPr lang="fr-FR" sz="2400" b="1" dirty="0">
                <a:solidFill>
                  <a:srgbClr val="0000FF"/>
                </a:solidFill>
                <a:latin typeface="Times New Roman" panose="02020603050405020304" pitchFamily="18" charset="0"/>
                <a:cs typeface="Times New Roman" panose="02020603050405020304" pitchFamily="18" charset="0"/>
              </a:rPr>
              <a:t> </a:t>
            </a:r>
            <a:r>
              <a:rPr lang="fr-FR" sz="2400" b="1" dirty="0">
                <a:solidFill>
                  <a:srgbClr val="FF0000"/>
                </a:solidFill>
                <a:latin typeface="Times New Roman" panose="02020603050405020304" pitchFamily="18" charset="0"/>
                <a:cs typeface="Times New Roman" panose="02020603050405020304" pitchFamily="18" charset="0"/>
              </a:rPr>
              <a:t>d</a:t>
            </a:r>
            <a:r>
              <a:rPr lang="fr-FR" sz="2400" b="1" dirty="0">
                <a:solidFill>
                  <a:srgbClr val="0000FF"/>
                </a:solidFill>
                <a:latin typeface="Times New Roman" panose="02020603050405020304" pitchFamily="18" charset="0"/>
                <a:cs typeface="Times New Roman" panose="02020603050405020304" pitchFamily="18" charset="0"/>
              </a:rPr>
              <a:t>i </a:t>
            </a:r>
            <a:r>
              <a:rPr lang="fr-FR" sz="2400" b="1" dirty="0" err="1">
                <a:solidFill>
                  <a:srgbClr val="FF0000"/>
                </a:solidFill>
                <a:latin typeface="Times New Roman" panose="02020603050405020304" pitchFamily="18" charset="0"/>
                <a:cs typeface="Times New Roman" panose="02020603050405020304" pitchFamily="18" charset="0"/>
              </a:rPr>
              <a:t>A</a:t>
            </a:r>
            <a:r>
              <a:rPr lang="fr-FR" sz="2400" b="1" dirty="0" err="1">
                <a:solidFill>
                  <a:srgbClr val="0000FF"/>
                </a:solidFill>
                <a:latin typeface="Times New Roman" panose="02020603050405020304" pitchFamily="18" charset="0"/>
                <a:cs typeface="Times New Roman" panose="02020603050405020304" pitchFamily="18" charset="0"/>
              </a:rPr>
              <a:t>ccumulazione</a:t>
            </a:r>
            <a:r>
              <a:rPr lang="fr-FR" sz="2400" b="1" dirty="0">
                <a:solidFill>
                  <a:srgbClr val="0000FF"/>
                </a:solidFill>
                <a:latin typeface="Times New Roman" panose="02020603050405020304" pitchFamily="18" charset="0"/>
                <a:cs typeface="Times New Roman" panose="02020603050405020304" pitchFamily="18" charset="0"/>
              </a:rPr>
              <a:t>  </a:t>
            </a:r>
            <a:endParaRPr lang="fr-FR" sz="3200" b="1"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B5DBBB1-62E3-370A-29FA-BE84612080E8}"/>
              </a:ext>
            </a:extLst>
          </p:cNvPr>
          <p:cNvSpPr txBox="1"/>
          <p:nvPr/>
        </p:nvSpPr>
        <p:spPr>
          <a:xfrm>
            <a:off x="1073888" y="6419465"/>
            <a:ext cx="8686800" cy="707886"/>
          </a:xfrm>
          <a:prstGeom prst="rect">
            <a:avLst/>
          </a:prstGeom>
          <a:noFill/>
        </p:spPr>
        <p:txBody>
          <a:bodyPr wrap="square" rtlCol="0">
            <a:spAutoFit/>
          </a:bodyPr>
          <a:lstStyle/>
          <a:p>
            <a:r>
              <a:rPr lang="fr-CH" dirty="0" err="1">
                <a:solidFill>
                  <a:srgbClr val="3333FF"/>
                </a:solidFill>
              </a:rPr>
              <a:t>AdA</a:t>
            </a:r>
            <a:r>
              <a:rPr lang="fr-CH" dirty="0">
                <a:solidFill>
                  <a:srgbClr val="3333FF"/>
                </a:solidFill>
              </a:rPr>
              <a:t> </a:t>
            </a:r>
            <a:r>
              <a:rPr lang="fr-CH" dirty="0"/>
              <a:t>=&gt; </a:t>
            </a:r>
            <a:r>
              <a:rPr lang="fr-CH" dirty="0">
                <a:solidFill>
                  <a:srgbClr val="FF0000"/>
                </a:solidFill>
              </a:rPr>
              <a:t>découverte</a:t>
            </a:r>
            <a:r>
              <a:rPr lang="fr-CH" dirty="0"/>
              <a:t> </a:t>
            </a:r>
            <a:r>
              <a:rPr lang="fr-CH" dirty="0">
                <a:solidFill>
                  <a:srgbClr val="FF0000"/>
                </a:solidFill>
              </a:rPr>
              <a:t>effet </a:t>
            </a:r>
            <a:r>
              <a:rPr lang="fr-CH" dirty="0" err="1">
                <a:solidFill>
                  <a:srgbClr val="FF0000"/>
                </a:solidFill>
              </a:rPr>
              <a:t>Touschek</a:t>
            </a:r>
            <a:r>
              <a:rPr lang="fr-CH" dirty="0">
                <a:solidFill>
                  <a:srgbClr val="FF0000"/>
                </a:solidFill>
              </a:rPr>
              <a:t> </a:t>
            </a:r>
          </a:p>
          <a:p>
            <a:r>
              <a:rPr lang="fr-CH" dirty="0"/>
              <a:t>(durée de vie des faisceaux stockés est limitée par l’</a:t>
            </a:r>
            <a:r>
              <a:rPr lang="fr-CH" dirty="0" err="1"/>
              <a:t>intrabeamscattering</a:t>
            </a:r>
            <a:r>
              <a:rPr lang="fr-CH" dirty="0"/>
              <a:t>)</a:t>
            </a:r>
            <a:endParaRPr lang="en-GB" dirty="0"/>
          </a:p>
        </p:txBody>
      </p:sp>
      <p:sp>
        <p:nvSpPr>
          <p:cNvPr id="12" name="TextBox 11">
            <a:extLst>
              <a:ext uri="{FF2B5EF4-FFF2-40B4-BE49-F238E27FC236}">
                <a16:creationId xmlns:a16="http://schemas.microsoft.com/office/drawing/2014/main" id="{3E7E3C6E-356B-97A9-F829-0A044009BE92}"/>
              </a:ext>
            </a:extLst>
          </p:cNvPr>
          <p:cNvSpPr txBox="1"/>
          <p:nvPr/>
        </p:nvSpPr>
        <p:spPr>
          <a:xfrm>
            <a:off x="6694450" y="5012401"/>
            <a:ext cx="3386723" cy="707886"/>
          </a:xfrm>
          <a:prstGeom prst="rect">
            <a:avLst/>
          </a:prstGeom>
          <a:noFill/>
        </p:spPr>
        <p:txBody>
          <a:bodyPr wrap="square" rtlCol="0">
            <a:spAutoFit/>
          </a:bodyPr>
          <a:lstStyle/>
          <a:p>
            <a:r>
              <a:rPr lang="fr-CH" dirty="0"/>
              <a:t>Energie 250 MeV / faisceau</a:t>
            </a:r>
          </a:p>
          <a:p>
            <a:r>
              <a:rPr lang="fr-CH" dirty="0"/>
              <a:t>10</a:t>
            </a:r>
            <a:r>
              <a:rPr lang="fr-CH" baseline="30000" dirty="0"/>
              <a:t>7</a:t>
            </a:r>
            <a:r>
              <a:rPr lang="fr-CH" dirty="0"/>
              <a:t> e</a:t>
            </a:r>
            <a:r>
              <a:rPr lang="fr-CH" sz="2400" b="1" baseline="30000" dirty="0"/>
              <a:t>-</a:t>
            </a:r>
            <a:r>
              <a:rPr lang="fr-CH" dirty="0"/>
              <a:t> (</a:t>
            </a:r>
            <a:r>
              <a:rPr lang="fr-CH" sz="1400" dirty="0"/>
              <a:t>et</a:t>
            </a:r>
            <a:r>
              <a:rPr lang="fr-CH" dirty="0"/>
              <a:t> e</a:t>
            </a:r>
            <a:r>
              <a:rPr lang="fr-CH" baseline="30000" dirty="0"/>
              <a:t>+</a:t>
            </a:r>
            <a:r>
              <a:rPr lang="fr-CH" dirty="0"/>
              <a:t>) accumulés</a:t>
            </a:r>
            <a:endParaRPr lang="en-GB" dirty="0"/>
          </a:p>
        </p:txBody>
      </p:sp>
      <p:sp>
        <p:nvSpPr>
          <p:cNvPr id="13" name="TextBox 12">
            <a:extLst>
              <a:ext uri="{FF2B5EF4-FFF2-40B4-BE49-F238E27FC236}">
                <a16:creationId xmlns:a16="http://schemas.microsoft.com/office/drawing/2014/main" id="{8B4E4FB8-36A9-CF79-C831-079598A2AA23}"/>
              </a:ext>
            </a:extLst>
          </p:cNvPr>
          <p:cNvSpPr txBox="1"/>
          <p:nvPr/>
        </p:nvSpPr>
        <p:spPr>
          <a:xfrm>
            <a:off x="107140" y="6019791"/>
            <a:ext cx="7113181" cy="338554"/>
          </a:xfrm>
          <a:prstGeom prst="rect">
            <a:avLst/>
          </a:prstGeom>
          <a:noFill/>
        </p:spPr>
        <p:txBody>
          <a:bodyPr wrap="square" rtlCol="0">
            <a:spAutoFit/>
          </a:bodyPr>
          <a:lstStyle/>
          <a:p>
            <a:r>
              <a:rPr lang="fr-CH" sz="1600" dirty="0"/>
              <a:t>Anneau de 1,60 m de diamètre; Aimant de 8,5 tonnes; Vide de ~ 10</a:t>
            </a:r>
            <a:r>
              <a:rPr lang="fr-CH" sz="1600" baseline="30000" dirty="0"/>
              <a:t>-7</a:t>
            </a:r>
            <a:r>
              <a:rPr lang="fr-CH" sz="1600" dirty="0"/>
              <a:t> Torr</a:t>
            </a:r>
            <a:endParaRPr lang="en-GB" sz="1600" dirty="0"/>
          </a:p>
        </p:txBody>
      </p:sp>
      <p:sp>
        <p:nvSpPr>
          <p:cNvPr id="14" name="TextBox 13">
            <a:extLst>
              <a:ext uri="{FF2B5EF4-FFF2-40B4-BE49-F238E27FC236}">
                <a16:creationId xmlns:a16="http://schemas.microsoft.com/office/drawing/2014/main" id="{48351EDA-31DF-A942-F618-9F46EF97C323}"/>
              </a:ext>
            </a:extLst>
          </p:cNvPr>
          <p:cNvSpPr txBox="1"/>
          <p:nvPr/>
        </p:nvSpPr>
        <p:spPr>
          <a:xfrm>
            <a:off x="1196603" y="5395068"/>
            <a:ext cx="5129769" cy="400110"/>
          </a:xfrm>
          <a:prstGeom prst="rect">
            <a:avLst/>
          </a:prstGeom>
          <a:noFill/>
        </p:spPr>
        <p:txBody>
          <a:bodyPr wrap="square">
            <a:spAutoFit/>
          </a:bodyPr>
          <a:lstStyle/>
          <a:p>
            <a:r>
              <a:rPr lang="en-GB" dirty="0" err="1">
                <a:solidFill>
                  <a:srgbClr val="FFFF00"/>
                </a:solidFill>
              </a:rPr>
              <a:t>AdA</a:t>
            </a:r>
            <a:r>
              <a:rPr lang="en-GB" dirty="0">
                <a:solidFill>
                  <a:srgbClr val="FFFF00"/>
                </a:solidFill>
              </a:rPr>
              <a:t> dans la salle du LAL </a:t>
            </a:r>
            <a:r>
              <a:rPr lang="en-GB" sz="1800" dirty="0">
                <a:solidFill>
                  <a:srgbClr val="FFFF00"/>
                </a:solidFill>
              </a:rPr>
              <a:t>© </a:t>
            </a:r>
            <a:r>
              <a:rPr lang="en-GB" sz="1800" dirty="0" err="1">
                <a:solidFill>
                  <a:srgbClr val="FFFF00"/>
                </a:solidFill>
              </a:rPr>
              <a:t>IJCLab</a:t>
            </a:r>
            <a:r>
              <a:rPr lang="en-GB" sz="1800" dirty="0">
                <a:solidFill>
                  <a:srgbClr val="FFFF00"/>
                </a:solidFill>
              </a:rPr>
              <a:t> / IN2P3</a:t>
            </a:r>
          </a:p>
        </p:txBody>
      </p:sp>
      <p:sp>
        <p:nvSpPr>
          <p:cNvPr id="5" name="TextBox 4">
            <a:extLst>
              <a:ext uri="{FF2B5EF4-FFF2-40B4-BE49-F238E27FC236}">
                <a16:creationId xmlns:a16="http://schemas.microsoft.com/office/drawing/2014/main" id="{D8C48E00-42C6-72B0-5085-EA55795D95F4}"/>
              </a:ext>
            </a:extLst>
          </p:cNvPr>
          <p:cNvSpPr txBox="1"/>
          <p:nvPr/>
        </p:nvSpPr>
        <p:spPr>
          <a:xfrm>
            <a:off x="6684377" y="1112333"/>
            <a:ext cx="3386723" cy="1938992"/>
          </a:xfrm>
          <a:prstGeom prst="rect">
            <a:avLst/>
          </a:prstGeom>
          <a:noFill/>
        </p:spPr>
        <p:txBody>
          <a:bodyPr wrap="square" rtlCol="0">
            <a:spAutoFit/>
          </a:bodyPr>
          <a:lstStyle/>
          <a:p>
            <a:r>
              <a:rPr lang="fr-CH" dirty="0"/>
              <a:t>Idée: </a:t>
            </a:r>
          </a:p>
          <a:p>
            <a:pPr marL="457200" indent="-457200">
              <a:buAutoNum type="arabicParenR"/>
            </a:pPr>
            <a:r>
              <a:rPr lang="fr-CH" dirty="0"/>
              <a:t>utiliser des collisions frontales entre faisceau d’e</a:t>
            </a:r>
            <a:r>
              <a:rPr lang="fr-CH" sz="2400" b="1" baseline="30000" dirty="0"/>
              <a:t>-</a:t>
            </a:r>
            <a:r>
              <a:rPr lang="fr-CH" dirty="0"/>
              <a:t> et de e</a:t>
            </a:r>
            <a:r>
              <a:rPr lang="fr-CH" b="1" baseline="30000" dirty="0"/>
              <a:t>+</a:t>
            </a:r>
          </a:p>
          <a:p>
            <a:pPr marL="457200" indent="-457200">
              <a:buAutoNum type="arabicParenR"/>
            </a:pPr>
            <a:r>
              <a:rPr lang="fr-CH" dirty="0"/>
              <a:t>accumuler des hautes intensités / faisceau  </a:t>
            </a:r>
            <a:endParaRPr lang="en-GB" dirty="0"/>
          </a:p>
        </p:txBody>
      </p:sp>
      <p:sp>
        <p:nvSpPr>
          <p:cNvPr id="6" name="TextBox 5">
            <a:extLst>
              <a:ext uri="{FF2B5EF4-FFF2-40B4-BE49-F238E27FC236}">
                <a16:creationId xmlns:a16="http://schemas.microsoft.com/office/drawing/2014/main" id="{9855D183-6AF7-BF60-467C-9E28AA68A827}"/>
              </a:ext>
            </a:extLst>
          </p:cNvPr>
          <p:cNvSpPr txBox="1"/>
          <p:nvPr/>
        </p:nvSpPr>
        <p:spPr>
          <a:xfrm>
            <a:off x="6642101" y="3137246"/>
            <a:ext cx="3386723" cy="646331"/>
          </a:xfrm>
          <a:prstGeom prst="rect">
            <a:avLst/>
          </a:prstGeom>
          <a:noFill/>
        </p:spPr>
        <p:txBody>
          <a:bodyPr wrap="square" rtlCol="0">
            <a:spAutoFit/>
          </a:bodyPr>
          <a:lstStyle/>
          <a:p>
            <a:r>
              <a:rPr lang="fr-CH" sz="1800" dirty="0"/>
              <a:t>Construit en 1961 au LNF (Frascati), par Bruno </a:t>
            </a:r>
            <a:r>
              <a:rPr lang="fr-CH" sz="1800" dirty="0" err="1"/>
              <a:t>Touschek</a:t>
            </a:r>
            <a:r>
              <a:rPr lang="fr-CH" sz="1800" dirty="0"/>
              <a:t>.</a:t>
            </a:r>
          </a:p>
        </p:txBody>
      </p:sp>
      <p:sp>
        <p:nvSpPr>
          <p:cNvPr id="8" name="TextBox 7">
            <a:extLst>
              <a:ext uri="{FF2B5EF4-FFF2-40B4-BE49-F238E27FC236}">
                <a16:creationId xmlns:a16="http://schemas.microsoft.com/office/drawing/2014/main" id="{28099E52-9207-DAE6-5728-441C8369863F}"/>
              </a:ext>
            </a:extLst>
          </p:cNvPr>
          <p:cNvSpPr txBox="1"/>
          <p:nvPr/>
        </p:nvSpPr>
        <p:spPr>
          <a:xfrm>
            <a:off x="6677247" y="3924141"/>
            <a:ext cx="3388976" cy="923330"/>
          </a:xfrm>
          <a:prstGeom prst="rect">
            <a:avLst/>
          </a:prstGeom>
          <a:noFill/>
        </p:spPr>
        <p:txBody>
          <a:bodyPr wrap="square">
            <a:spAutoFit/>
          </a:bodyPr>
          <a:lstStyle/>
          <a:p>
            <a:r>
              <a:rPr lang="fr-CH" sz="1800" dirty="0"/>
              <a:t>En accord avec Pierre Marin transport à Orsay, en 1962, car puissant injecteur existait</a:t>
            </a:r>
            <a:endParaRPr lang="en-GB" sz="1800" dirty="0"/>
          </a:p>
        </p:txBody>
      </p:sp>
    </p:spTree>
    <p:extLst>
      <p:ext uri="{BB962C8B-B14F-4D97-AF65-F5344CB8AC3E}">
        <p14:creationId xmlns:p14="http://schemas.microsoft.com/office/powerpoint/2010/main" val="40464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D5EB6-314C-370E-E876-6982338E3CE9}"/>
              </a:ext>
            </a:extLst>
          </p:cNvPr>
          <p:cNvSpPr>
            <a:spLocks noGrp="1"/>
          </p:cNvSpPr>
          <p:nvPr>
            <p:ph type="ftr" sz="quarter" idx="10"/>
          </p:nvPr>
        </p:nvSpPr>
        <p:spPr/>
        <p:txBody>
          <a:bodyPr/>
          <a:lstStyle/>
          <a:p>
            <a:r>
              <a:rPr lang="en-US"/>
              <a:t>Louis Rinolfi</a:t>
            </a:r>
            <a:endParaRPr lang="en-US" dirty="0"/>
          </a:p>
        </p:txBody>
      </p:sp>
      <p:sp>
        <p:nvSpPr>
          <p:cNvPr id="3" name="Slide Number Placeholder 2">
            <a:extLst>
              <a:ext uri="{FF2B5EF4-FFF2-40B4-BE49-F238E27FC236}">
                <a16:creationId xmlns:a16="http://schemas.microsoft.com/office/drawing/2014/main" id="{D3DB7054-8AA2-A2FD-2092-56EFEE94ED35}"/>
              </a:ext>
            </a:extLst>
          </p:cNvPr>
          <p:cNvSpPr>
            <a:spLocks noGrp="1"/>
          </p:cNvSpPr>
          <p:nvPr>
            <p:ph type="sldNum" sz="quarter" idx="11"/>
          </p:nvPr>
        </p:nvSpPr>
        <p:spPr/>
        <p:txBody>
          <a:bodyPr/>
          <a:lstStyle/>
          <a:p>
            <a:fld id="{DEF62AA5-A9F9-344C-9738-C68EB5A8EDFF}" type="slidenum">
              <a:rPr lang="en-US" smtClean="0"/>
              <a:pPr/>
              <a:t>9</a:t>
            </a:fld>
            <a:endParaRPr lang="en-US"/>
          </a:p>
        </p:txBody>
      </p:sp>
      <p:sp>
        <p:nvSpPr>
          <p:cNvPr id="4" name="Date Placeholder 3">
            <a:extLst>
              <a:ext uri="{FF2B5EF4-FFF2-40B4-BE49-F238E27FC236}">
                <a16:creationId xmlns:a16="http://schemas.microsoft.com/office/drawing/2014/main" id="{A3833431-530B-2A88-0040-DADA0FE1BAAE}"/>
              </a:ext>
            </a:extLst>
          </p:cNvPr>
          <p:cNvSpPr>
            <a:spLocks noGrp="1"/>
          </p:cNvSpPr>
          <p:nvPr>
            <p:ph type="dt" sz="half" idx="12"/>
          </p:nvPr>
        </p:nvSpPr>
        <p:spPr/>
        <p:txBody>
          <a:bodyPr/>
          <a:lstStyle/>
          <a:p>
            <a:r>
              <a:rPr lang="en-US"/>
              <a:t>Roscoff SFP 2023</a:t>
            </a:r>
            <a:endParaRPr lang="en-US" dirty="0"/>
          </a:p>
        </p:txBody>
      </p:sp>
      <p:grpSp>
        <p:nvGrpSpPr>
          <p:cNvPr id="6" name="Group 5">
            <a:extLst>
              <a:ext uri="{FF2B5EF4-FFF2-40B4-BE49-F238E27FC236}">
                <a16:creationId xmlns:a16="http://schemas.microsoft.com/office/drawing/2014/main" id="{0D294A17-0A71-BAD0-FE5B-7646AACFA0C0}"/>
              </a:ext>
            </a:extLst>
          </p:cNvPr>
          <p:cNvGrpSpPr/>
          <p:nvPr/>
        </p:nvGrpSpPr>
        <p:grpSpPr>
          <a:xfrm>
            <a:off x="163691" y="599035"/>
            <a:ext cx="7403942" cy="5082162"/>
            <a:chOff x="1044885" y="644184"/>
            <a:chExt cx="7548648" cy="5375891"/>
          </a:xfrm>
        </p:grpSpPr>
        <p:pic>
          <p:nvPicPr>
            <p:cNvPr id="7" name="Picture 2" descr="Anneau de collisions d'Orsay">
              <a:extLst>
                <a:ext uri="{FF2B5EF4-FFF2-40B4-BE49-F238E27FC236}">
                  <a16:creationId xmlns:a16="http://schemas.microsoft.com/office/drawing/2014/main" id="{ED6A6A5A-7BC4-CF4E-2417-3F446F15D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885" y="644184"/>
              <a:ext cx="7548648" cy="537589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3">
              <a:extLst>
                <a:ext uri="{FF2B5EF4-FFF2-40B4-BE49-F238E27FC236}">
                  <a16:creationId xmlns:a16="http://schemas.microsoft.com/office/drawing/2014/main" id="{4FF765EC-5537-214D-16CE-E312917305FC}"/>
                </a:ext>
              </a:extLst>
            </p:cNvPr>
            <p:cNvSpPr txBox="1"/>
            <p:nvPr/>
          </p:nvSpPr>
          <p:spPr>
            <a:xfrm>
              <a:off x="2716964" y="5573507"/>
              <a:ext cx="3667542" cy="346570"/>
            </a:xfrm>
            <a:prstGeom prst="rect">
              <a:avLst/>
            </a:prstGeom>
            <a:noFill/>
          </p:spPr>
          <p:txBody>
            <a:bodyPr wrap="none" rtlCol="0">
              <a:spAutoFit/>
            </a:bodyPr>
            <a:lstStyle/>
            <a:p>
              <a:r>
                <a:rPr lang="fr-FR" sz="1652" dirty="0">
                  <a:solidFill>
                    <a:srgbClr val="FFFF00"/>
                  </a:solidFill>
                </a:rPr>
                <a:t>Aujourd’hui au musée Sciences ACO</a:t>
              </a:r>
            </a:p>
          </p:txBody>
        </p:sp>
      </p:grpSp>
      <p:sp>
        <p:nvSpPr>
          <p:cNvPr id="9" name="TextBox 8">
            <a:extLst>
              <a:ext uri="{FF2B5EF4-FFF2-40B4-BE49-F238E27FC236}">
                <a16:creationId xmlns:a16="http://schemas.microsoft.com/office/drawing/2014/main" id="{3118E645-939A-8D18-2DE7-76FB8EF9CEE7}"/>
              </a:ext>
            </a:extLst>
          </p:cNvPr>
          <p:cNvSpPr txBox="1"/>
          <p:nvPr/>
        </p:nvSpPr>
        <p:spPr>
          <a:xfrm>
            <a:off x="723014" y="16560"/>
            <a:ext cx="8218968" cy="584775"/>
          </a:xfrm>
          <a:prstGeom prst="rect">
            <a:avLst/>
          </a:prstGeom>
          <a:noFill/>
        </p:spPr>
        <p:txBody>
          <a:bodyPr wrap="square" rtlCol="0">
            <a:spAutoFit/>
          </a:bodyPr>
          <a:lstStyle/>
          <a:p>
            <a:pPr algn="ctr"/>
            <a:r>
              <a:rPr lang="fr-FR" sz="3200" b="1" dirty="0">
                <a:solidFill>
                  <a:srgbClr val="0000FF"/>
                </a:solidFill>
                <a:latin typeface="Times New Roman" panose="02020603050405020304" pitchFamily="18" charset="0"/>
                <a:cs typeface="Times New Roman" panose="02020603050405020304" pitchFamily="18" charset="0"/>
              </a:rPr>
              <a:t>1965: ACO: </a:t>
            </a:r>
            <a:r>
              <a:rPr lang="fr-FR" sz="3200" b="1" dirty="0">
                <a:solidFill>
                  <a:srgbClr val="FF0000"/>
                </a:solidFill>
                <a:latin typeface="Times New Roman" panose="02020603050405020304" pitchFamily="18" charset="0"/>
                <a:cs typeface="Times New Roman" panose="02020603050405020304" pitchFamily="18" charset="0"/>
              </a:rPr>
              <a:t>A</a:t>
            </a:r>
            <a:r>
              <a:rPr lang="fr-FR" sz="3200" b="1" dirty="0">
                <a:solidFill>
                  <a:srgbClr val="0000FF"/>
                </a:solidFill>
                <a:latin typeface="Times New Roman" panose="02020603050405020304" pitchFamily="18" charset="0"/>
                <a:cs typeface="Times New Roman" panose="02020603050405020304" pitchFamily="18" charset="0"/>
              </a:rPr>
              <a:t>nneau de </a:t>
            </a:r>
            <a:r>
              <a:rPr lang="fr-FR" sz="3200" b="1" dirty="0">
                <a:solidFill>
                  <a:srgbClr val="FF0000"/>
                </a:solidFill>
                <a:latin typeface="Times New Roman" panose="02020603050405020304" pitchFamily="18" charset="0"/>
                <a:cs typeface="Times New Roman" panose="02020603050405020304" pitchFamily="18" charset="0"/>
              </a:rPr>
              <a:t>C</a:t>
            </a:r>
            <a:r>
              <a:rPr lang="fr-FR" sz="3200" b="1" dirty="0">
                <a:solidFill>
                  <a:srgbClr val="0000FF"/>
                </a:solidFill>
                <a:latin typeface="Times New Roman" panose="02020603050405020304" pitchFamily="18" charset="0"/>
                <a:cs typeface="Times New Roman" panose="02020603050405020304" pitchFamily="18" charset="0"/>
              </a:rPr>
              <a:t>ollisions d’</a:t>
            </a:r>
            <a:r>
              <a:rPr lang="fr-FR" sz="3200" b="1" dirty="0">
                <a:solidFill>
                  <a:srgbClr val="FF0000"/>
                </a:solidFill>
                <a:latin typeface="Times New Roman" panose="02020603050405020304" pitchFamily="18" charset="0"/>
                <a:cs typeface="Times New Roman" panose="02020603050405020304" pitchFamily="18" charset="0"/>
              </a:rPr>
              <a:t>O</a:t>
            </a:r>
            <a:r>
              <a:rPr lang="fr-FR" sz="3200" b="1" dirty="0">
                <a:solidFill>
                  <a:srgbClr val="0000FF"/>
                </a:solidFill>
                <a:latin typeface="Times New Roman" panose="02020603050405020304" pitchFamily="18" charset="0"/>
                <a:cs typeface="Times New Roman" panose="02020603050405020304" pitchFamily="18" charset="0"/>
              </a:rPr>
              <a:t>rsay   </a:t>
            </a:r>
          </a:p>
        </p:txBody>
      </p:sp>
      <p:grpSp>
        <p:nvGrpSpPr>
          <p:cNvPr id="5" name="Group 4">
            <a:extLst>
              <a:ext uri="{FF2B5EF4-FFF2-40B4-BE49-F238E27FC236}">
                <a16:creationId xmlns:a16="http://schemas.microsoft.com/office/drawing/2014/main" id="{293A6E04-92ED-DD97-C633-E6C5C66B4A08}"/>
              </a:ext>
            </a:extLst>
          </p:cNvPr>
          <p:cNvGrpSpPr/>
          <p:nvPr/>
        </p:nvGrpSpPr>
        <p:grpSpPr>
          <a:xfrm>
            <a:off x="145651" y="5769508"/>
            <a:ext cx="6443384" cy="710463"/>
            <a:chOff x="145651" y="5849340"/>
            <a:chExt cx="6443384" cy="710463"/>
          </a:xfrm>
        </p:grpSpPr>
        <p:sp>
          <p:nvSpPr>
            <p:cNvPr id="10" name="TextBox 9">
              <a:extLst>
                <a:ext uri="{FF2B5EF4-FFF2-40B4-BE49-F238E27FC236}">
                  <a16:creationId xmlns:a16="http://schemas.microsoft.com/office/drawing/2014/main" id="{C7B8869E-5727-66DE-B32D-1CA8D127C501}"/>
                </a:ext>
              </a:extLst>
            </p:cNvPr>
            <p:cNvSpPr txBox="1"/>
            <p:nvPr/>
          </p:nvSpPr>
          <p:spPr>
            <a:xfrm>
              <a:off x="163691" y="6159693"/>
              <a:ext cx="6425344" cy="400110"/>
            </a:xfrm>
            <a:prstGeom prst="rect">
              <a:avLst/>
            </a:prstGeom>
            <a:noFill/>
          </p:spPr>
          <p:txBody>
            <a:bodyPr wrap="square" rtlCol="0">
              <a:spAutoFit/>
            </a:bodyPr>
            <a:lstStyle/>
            <a:p>
              <a:r>
                <a:rPr lang="fr-CH" dirty="0"/>
                <a:t>Premières collisions e</a:t>
              </a:r>
              <a:r>
                <a:rPr lang="fr-CH" baseline="30000" dirty="0"/>
                <a:t>-</a:t>
              </a:r>
              <a:r>
                <a:rPr lang="fr-CH" dirty="0"/>
                <a:t>e</a:t>
              </a:r>
              <a:r>
                <a:rPr lang="fr-CH" baseline="30000" dirty="0"/>
                <a:t>+</a:t>
              </a:r>
              <a:r>
                <a:rPr lang="fr-CH" dirty="0"/>
                <a:t> en 1967: 550 MeV / faisceau</a:t>
              </a:r>
            </a:p>
          </p:txBody>
        </p:sp>
        <p:sp>
          <p:nvSpPr>
            <p:cNvPr id="11" name="TextBox 10">
              <a:extLst>
                <a:ext uri="{FF2B5EF4-FFF2-40B4-BE49-F238E27FC236}">
                  <a16:creationId xmlns:a16="http://schemas.microsoft.com/office/drawing/2014/main" id="{5705980F-E583-499E-EA51-BFE30DA2FAA9}"/>
                </a:ext>
              </a:extLst>
            </p:cNvPr>
            <p:cNvSpPr txBox="1"/>
            <p:nvPr/>
          </p:nvSpPr>
          <p:spPr>
            <a:xfrm>
              <a:off x="145651" y="5849340"/>
              <a:ext cx="6194896" cy="400110"/>
            </a:xfrm>
            <a:prstGeom prst="rect">
              <a:avLst/>
            </a:prstGeom>
            <a:noFill/>
          </p:spPr>
          <p:txBody>
            <a:bodyPr wrap="square" rtlCol="0">
              <a:spAutoFit/>
            </a:bodyPr>
            <a:lstStyle/>
            <a:p>
              <a:r>
                <a:rPr lang="fr-CH" dirty="0"/>
                <a:t>1965 – 1975:  Collisionneur électrons-positons</a:t>
              </a:r>
            </a:p>
          </p:txBody>
        </p:sp>
      </p:grpSp>
      <p:sp>
        <p:nvSpPr>
          <p:cNvPr id="12" name="TextBox 11">
            <a:extLst>
              <a:ext uri="{FF2B5EF4-FFF2-40B4-BE49-F238E27FC236}">
                <a16:creationId xmlns:a16="http://schemas.microsoft.com/office/drawing/2014/main" id="{1BC9D7BB-893F-12AC-8B81-9DD9B2A4409D}"/>
              </a:ext>
            </a:extLst>
          </p:cNvPr>
          <p:cNvSpPr txBox="1"/>
          <p:nvPr/>
        </p:nvSpPr>
        <p:spPr>
          <a:xfrm>
            <a:off x="93887" y="6568282"/>
            <a:ext cx="7040559" cy="707886"/>
          </a:xfrm>
          <a:prstGeom prst="rect">
            <a:avLst/>
          </a:prstGeom>
          <a:noFill/>
        </p:spPr>
        <p:txBody>
          <a:bodyPr wrap="square" rtlCol="0">
            <a:spAutoFit/>
          </a:bodyPr>
          <a:lstStyle/>
          <a:p>
            <a:r>
              <a:rPr lang="fr-CH" dirty="0"/>
              <a:t>1975 – 1988: Source de lumière synchrotronique</a:t>
            </a:r>
          </a:p>
          <a:p>
            <a:r>
              <a:rPr lang="fr-CH" dirty="0"/>
              <a:t>Premier onduleur en 1978 =&gt; Réalisation du LEL (ou FEL)</a:t>
            </a:r>
          </a:p>
        </p:txBody>
      </p:sp>
      <p:sp>
        <p:nvSpPr>
          <p:cNvPr id="13" name="TextBox 12">
            <a:extLst>
              <a:ext uri="{FF2B5EF4-FFF2-40B4-BE49-F238E27FC236}">
                <a16:creationId xmlns:a16="http://schemas.microsoft.com/office/drawing/2014/main" id="{2EAD6133-1836-51C9-70FA-E5B614A05F30}"/>
              </a:ext>
            </a:extLst>
          </p:cNvPr>
          <p:cNvSpPr txBox="1"/>
          <p:nvPr/>
        </p:nvSpPr>
        <p:spPr>
          <a:xfrm>
            <a:off x="7567633" y="965607"/>
            <a:ext cx="2513540" cy="1631216"/>
          </a:xfrm>
          <a:prstGeom prst="rect">
            <a:avLst/>
          </a:prstGeom>
          <a:noFill/>
        </p:spPr>
        <p:txBody>
          <a:bodyPr wrap="square" rtlCol="0">
            <a:spAutoFit/>
          </a:bodyPr>
          <a:lstStyle/>
          <a:p>
            <a:pPr algn="ctr"/>
            <a:r>
              <a:rPr lang="fr-CH" dirty="0"/>
              <a:t>Energie suffisante pour</a:t>
            </a:r>
          </a:p>
          <a:p>
            <a:pPr algn="ctr"/>
            <a:r>
              <a:rPr lang="fr-CH" dirty="0"/>
              <a:t>l’étude de la structure atomique et de sa cohésion</a:t>
            </a:r>
            <a:endParaRPr lang="fr-CH" sz="1800" dirty="0"/>
          </a:p>
        </p:txBody>
      </p:sp>
      <p:grpSp>
        <p:nvGrpSpPr>
          <p:cNvPr id="15" name="Group 14">
            <a:extLst>
              <a:ext uri="{FF2B5EF4-FFF2-40B4-BE49-F238E27FC236}">
                <a16:creationId xmlns:a16="http://schemas.microsoft.com/office/drawing/2014/main" id="{9DA41DA2-B6FB-5715-3E16-92B8735CDB97}"/>
              </a:ext>
            </a:extLst>
          </p:cNvPr>
          <p:cNvGrpSpPr/>
          <p:nvPr/>
        </p:nvGrpSpPr>
        <p:grpSpPr>
          <a:xfrm>
            <a:off x="7567633" y="4516372"/>
            <a:ext cx="2513540" cy="2785944"/>
            <a:chOff x="7567633" y="4544969"/>
            <a:chExt cx="2513540" cy="2785944"/>
          </a:xfrm>
        </p:grpSpPr>
        <p:sp>
          <p:nvSpPr>
            <p:cNvPr id="14" name="TextBox 13">
              <a:extLst>
                <a:ext uri="{FF2B5EF4-FFF2-40B4-BE49-F238E27FC236}">
                  <a16:creationId xmlns:a16="http://schemas.microsoft.com/office/drawing/2014/main" id="{4ADB522B-824E-BCF9-8430-D7BD4530D216}"/>
                </a:ext>
              </a:extLst>
            </p:cNvPr>
            <p:cNvSpPr txBox="1"/>
            <p:nvPr/>
          </p:nvSpPr>
          <p:spPr>
            <a:xfrm>
              <a:off x="7567633" y="4544969"/>
              <a:ext cx="2489681" cy="1077218"/>
            </a:xfrm>
            <a:prstGeom prst="rect">
              <a:avLst/>
            </a:prstGeom>
            <a:noFill/>
          </p:spPr>
          <p:txBody>
            <a:bodyPr wrap="square" rtlCol="0">
              <a:spAutoFit/>
            </a:bodyPr>
            <a:lstStyle/>
            <a:p>
              <a:pPr algn="ctr"/>
              <a:r>
                <a:rPr lang="fr-CH" sz="1600" i="1" dirty="0"/>
                <a:t>Yvette Cauchois propose d’utiliser le rayonnement synchrotron </a:t>
              </a:r>
            </a:p>
            <a:p>
              <a:pPr algn="ctr"/>
              <a:r>
                <a:rPr lang="fr-CH" sz="1600" i="1" dirty="0"/>
                <a:t>(en mode parasite) </a:t>
              </a:r>
            </a:p>
          </p:txBody>
        </p:sp>
        <p:pic>
          <p:nvPicPr>
            <p:cNvPr id="2050" name="Picture 2">
              <a:extLst>
                <a:ext uri="{FF2B5EF4-FFF2-40B4-BE49-F238E27FC236}">
                  <a16:creationId xmlns:a16="http://schemas.microsoft.com/office/drawing/2014/main" id="{B25CE937-2DF0-6F05-E902-1B62D28E6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492" y="5626195"/>
              <a:ext cx="2489681" cy="170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6899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_standard_4_3" id="{6D8468D9-50C7-3F47-9256-F17E30C2A8F2}" vid="{1CFEAB2C-AEC4-F347-B945-17AC24F6750B}"/>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_standard_4_3" id="{6D8468D9-50C7-3F47-9256-F17E30C2A8F2}" vid="{2272F3B6-CDA9-4649-879E-361B2F226C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48037</TotalTime>
  <Words>1772</Words>
  <Application>Microsoft Office PowerPoint</Application>
  <PresentationFormat>Custom</PresentationFormat>
  <Paragraphs>349</Paragraphs>
  <Slides>22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Avenir Book</vt:lpstr>
      <vt:lpstr>Calibri</vt:lpstr>
      <vt:lpstr>Cambria Math</vt:lpstr>
      <vt:lpstr>Comic Sans MS</vt:lpstr>
      <vt:lpstr>Palatino Linotype</vt:lpstr>
      <vt:lpstr>Symbol</vt:lpstr>
      <vt:lpstr>Times</vt:lpstr>
      <vt:lpstr>Times New Roman</vt:lpstr>
      <vt:lpstr>Ubuntu</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Lars Rickard Strom</dc:creator>
  <cp:lastModifiedBy>Louis Rinolfi</cp:lastModifiedBy>
  <cp:revision>4555</cp:revision>
  <cp:lastPrinted>2018-11-16T10:25:54Z</cp:lastPrinted>
  <dcterms:created xsi:type="dcterms:W3CDTF">2018-01-26T19:32:33Z</dcterms:created>
  <dcterms:modified xsi:type="dcterms:W3CDTF">2023-10-05T06:05:13Z</dcterms:modified>
</cp:coreProperties>
</file>