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7"/>
  </p:notesMasterIdLst>
  <p:sldIdLst>
    <p:sldId id="256" r:id="rId2"/>
    <p:sldId id="331" r:id="rId3"/>
    <p:sldId id="329" r:id="rId4"/>
    <p:sldId id="332" r:id="rId5"/>
    <p:sldId id="337" r:id="rId6"/>
    <p:sldId id="328" r:id="rId7"/>
    <p:sldId id="333" r:id="rId8"/>
    <p:sldId id="395" r:id="rId9"/>
    <p:sldId id="391" r:id="rId10"/>
    <p:sldId id="390" r:id="rId11"/>
    <p:sldId id="338" r:id="rId12"/>
    <p:sldId id="339" r:id="rId13"/>
    <p:sldId id="394" r:id="rId14"/>
    <p:sldId id="392" r:id="rId15"/>
    <p:sldId id="343" r:id="rId16"/>
    <p:sldId id="335" r:id="rId17"/>
    <p:sldId id="341" r:id="rId18"/>
    <p:sldId id="342" r:id="rId19"/>
    <p:sldId id="340" r:id="rId20"/>
    <p:sldId id="393" r:id="rId21"/>
    <p:sldId id="396" r:id="rId22"/>
    <p:sldId id="345" r:id="rId23"/>
    <p:sldId id="346" r:id="rId24"/>
    <p:sldId id="397" r:id="rId25"/>
    <p:sldId id="33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66CC"/>
    <a:srgbClr val="0066FF"/>
    <a:srgbClr val="3333CC"/>
    <a:srgbClr val="0000FF"/>
    <a:srgbClr val="283E9A"/>
    <a:srgbClr val="413191"/>
    <a:srgbClr val="FF9900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86376" autoAdjust="0"/>
  </p:normalViewPr>
  <p:slideViewPr>
    <p:cSldViewPr snapToGrid="0">
      <p:cViewPr varScale="1">
        <p:scale>
          <a:sx n="60" d="100"/>
          <a:sy n="60" d="100"/>
        </p:scale>
        <p:origin x="668" y="56"/>
      </p:cViewPr>
      <p:guideLst/>
    </p:cSldViewPr>
  </p:slideViewPr>
  <p:outlineViewPr>
    <p:cViewPr>
      <p:scale>
        <a:sx n="33" d="100"/>
        <a:sy n="33" d="100"/>
      </p:scale>
      <p:origin x="0" y="-20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64FCC-C3CA-4DA0-A5E0-7D604FBEE7DA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22C2C-E66B-4CA9-BC56-4B9BB358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prochains</a:t>
            </a:r>
            <a:r>
              <a:rPr lang="en-US" dirty="0" smtClean="0"/>
              <a:t> 20</a:t>
            </a:r>
            <a:r>
              <a:rPr lang="en-US" baseline="0" dirty="0" smtClean="0"/>
              <a:t> minutes environs je </a:t>
            </a:r>
            <a:r>
              <a:rPr lang="en-US" baseline="0" dirty="0" err="1" smtClean="0"/>
              <a:t>vais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presenter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petites </a:t>
            </a:r>
            <a:r>
              <a:rPr lang="en-US" baseline="0" dirty="0" err="1" smtClean="0"/>
              <a:t>revievue</a:t>
            </a:r>
            <a:r>
              <a:rPr lang="en-US" baseline="0" dirty="0" smtClean="0"/>
              <a:t> de techniques </a:t>
            </a:r>
            <a:r>
              <a:rPr lang="en-US" baseline="0" dirty="0" err="1" smtClean="0"/>
              <a:t>d’intelligence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artificielle</a:t>
            </a:r>
            <a:r>
              <a:rPr lang="en-US" baseline="0" dirty="0" smtClean="0"/>
              <a:t> appliques aux </a:t>
            </a:r>
            <a:r>
              <a:rPr lang="en-US" baseline="0" dirty="0" err="1" smtClean="0"/>
              <a:t>accelerateurs</a:t>
            </a:r>
            <a:endParaRPr lang="en-US" baseline="0" dirty="0" smtClean="0"/>
          </a:p>
          <a:p>
            <a:r>
              <a:rPr lang="en-US" baseline="0" dirty="0" smtClean="0"/>
              <a:t>Et </a:t>
            </a:r>
            <a:r>
              <a:rPr lang="en-US" baseline="0" dirty="0" err="1" smtClean="0"/>
              <a:t>ses</a:t>
            </a:r>
            <a:r>
              <a:rPr lang="en-US" baseline="0" dirty="0" smtClean="0"/>
              <a:t> perspectives (grace à </a:t>
            </a:r>
            <a:r>
              <a:rPr lang="en-US" baseline="0" dirty="0" err="1" smtClean="0"/>
              <a:t>l’initiative</a:t>
            </a:r>
            <a:r>
              <a:rPr lang="en-US" baseline="0" dirty="0" smtClean="0"/>
              <a:t> de Adnan)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76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03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78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69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53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1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25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08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92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79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5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20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09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75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86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4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7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0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37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88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8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2C2C-E66B-4CA9-BC56-4B9BB35831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9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678737" y="6429920"/>
            <a:ext cx="2743200" cy="365125"/>
          </a:xfrm>
        </p:spPr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3774" y="6429920"/>
            <a:ext cx="6672887" cy="365125"/>
          </a:xfrm>
        </p:spPr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514011" y="642992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6459745"/>
            <a:ext cx="2743200" cy="365125"/>
          </a:xfrm>
        </p:spPr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6459745"/>
            <a:ext cx="6672887" cy="365125"/>
          </a:xfrm>
        </p:spPr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645974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4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98563"/>
            <a:ext cx="10364451" cy="1596177"/>
          </a:xfrm>
        </p:spPr>
        <p:txBody>
          <a:bodyPr/>
          <a:lstStyle>
            <a:lvl1pPr>
              <a:defRPr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6448052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6448052"/>
            <a:ext cx="6672887" cy="365125"/>
          </a:xfrm>
        </p:spPr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6448052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1.0317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363" y="1300785"/>
            <a:ext cx="11057860" cy="250921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Enhancing accelerators modeling, control and associated technology with AI application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BArbara</a:t>
            </a:r>
            <a:r>
              <a:rPr lang="en-US" dirty="0" smtClean="0">
                <a:solidFill>
                  <a:schemeClr val="tx1"/>
                </a:solidFill>
              </a:rPr>
              <a:t> Dalena </a:t>
            </a:r>
            <a:r>
              <a:rPr lang="en-US" cap="none" dirty="0" smtClean="0">
                <a:solidFill>
                  <a:schemeClr val="tx1"/>
                </a:solidFill>
              </a:rPr>
              <a:t>CEA Paris-Saclay and Paris-Saclay University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Adnan GHRIBI </a:t>
            </a:r>
            <a:r>
              <a:rPr lang="en-US" cap="none" dirty="0" smtClean="0">
                <a:solidFill>
                  <a:schemeClr val="tx1"/>
                </a:solidFill>
              </a:rPr>
              <a:t>CNRS </a:t>
            </a:r>
            <a:r>
              <a:rPr lang="en-US" cap="none" dirty="0" err="1" smtClean="0">
                <a:solidFill>
                  <a:schemeClr val="tx1"/>
                </a:solidFill>
              </a:rPr>
              <a:t>Ganil</a:t>
            </a:r>
            <a:r>
              <a:rPr lang="en-US" cap="none" dirty="0" smtClean="0">
                <a:solidFill>
                  <a:schemeClr val="tx1"/>
                </a:solidFill>
              </a:rPr>
              <a:t> &amp; CEA Paris-Saclay  </a:t>
            </a:r>
            <a:endParaRPr lang="en-US" cap="none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446" y="374951"/>
            <a:ext cx="1887008" cy="89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4" y="34828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AND ACCELERATOR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Barbara Dalena, Les Journées </a:t>
            </a:r>
            <a:r>
              <a:rPr lang="fr-FR" dirty="0" err="1" smtClean="0"/>
              <a:t>Accelerateurs</a:t>
            </a:r>
            <a:r>
              <a:rPr lang="fr-FR" dirty="0" smtClean="0"/>
              <a:t>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052624" y="1356988"/>
            <a:ext cx="6534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US laboratories:</a:t>
            </a:r>
          </a:p>
          <a:p>
            <a:r>
              <a:rPr lang="en-US" dirty="0"/>
              <a:t>“</a:t>
            </a:r>
            <a:r>
              <a:rPr lang="en-US" i="1" dirty="0"/>
              <a:t>ML techniques have been applied to particle accelerators since the late </a:t>
            </a:r>
            <a:r>
              <a:rPr lang="en-US" i="1" dirty="0" smtClean="0"/>
              <a:t>1980s-1990s</a:t>
            </a:r>
            <a:r>
              <a:rPr lang="en-US" i="1" dirty="0"/>
              <a:t>, for accelerator control and tuning […]</a:t>
            </a:r>
          </a:p>
          <a:p>
            <a:r>
              <a:rPr lang="en-US" i="1" dirty="0"/>
              <a:t>None of these systems were eventually used routinely as part of an accelerator’s main control system due to limitations in the then-available hardware, algorithms, and software packages, as well as the limited accessibility of good data sets and simulation tools</a:t>
            </a:r>
            <a:r>
              <a:rPr lang="en-US" dirty="0"/>
              <a:t>.”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0170" y="3428464"/>
            <a:ext cx="508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Edelen</a:t>
            </a:r>
            <a:r>
              <a:rPr lang="en-US" dirty="0" smtClean="0"/>
              <a:t> et al., </a:t>
            </a:r>
            <a:r>
              <a:rPr lang="en-US" u="sng" dirty="0" smtClean="0">
                <a:solidFill>
                  <a:srgbClr val="0000FF"/>
                </a:solidFill>
                <a:hlinkClick r:id="rId3"/>
              </a:rPr>
              <a:t>arXiv:1811.03172</a:t>
            </a:r>
            <a:r>
              <a:rPr lang="en-US" b="1" dirty="0"/>
              <a:t> [</a:t>
            </a:r>
            <a:r>
              <a:rPr lang="en-US" b="1" dirty="0" err="1"/>
              <a:t>physics.acc-ph</a:t>
            </a:r>
            <a:r>
              <a:rPr lang="en-US" b="1" dirty="0"/>
              <a:t>]</a:t>
            </a:r>
            <a:endParaRPr lang="en-US" dirty="0"/>
          </a:p>
        </p:txBody>
      </p:sp>
      <p:sp>
        <p:nvSpPr>
          <p:cNvPr id="8" name="Flowchart: Connector 7"/>
          <p:cNvSpPr>
            <a:spLocks noChangeAspect="1"/>
          </p:cNvSpPr>
          <p:nvPr/>
        </p:nvSpPr>
        <p:spPr>
          <a:xfrm>
            <a:off x="6987907" y="3797796"/>
            <a:ext cx="1545658" cy="1307919"/>
          </a:xfrm>
          <a:prstGeom prst="flowChartConnector">
            <a:avLst/>
          </a:prstGeom>
          <a:solidFill>
            <a:srgbClr val="CCEC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nomaly detection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>
            <a:spLocks noChangeAspect="1"/>
          </p:cNvSpPr>
          <p:nvPr/>
        </p:nvSpPr>
        <p:spPr>
          <a:xfrm>
            <a:off x="8226314" y="4196660"/>
            <a:ext cx="1545659" cy="1307804"/>
          </a:xfrm>
          <a:prstGeom prst="flowChartConnector">
            <a:avLst/>
          </a:prstGeom>
          <a:solidFill>
            <a:srgbClr val="FFFFCC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lowchart: Connector 9"/>
          <p:cNvSpPr>
            <a:spLocks noChangeAspect="1"/>
          </p:cNvSpPr>
          <p:nvPr/>
        </p:nvSpPr>
        <p:spPr>
          <a:xfrm>
            <a:off x="7373395" y="4897762"/>
            <a:ext cx="1419447" cy="1307804"/>
          </a:xfrm>
          <a:prstGeom prst="flowChartConnector">
            <a:avLst/>
          </a:prstGeom>
          <a:solidFill>
            <a:srgbClr val="FFD5D5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7146" y="4844604"/>
            <a:ext cx="386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Machine Learning (ML) can be </a:t>
            </a:r>
            <a:r>
              <a:rPr lang="en-US" dirty="0" smtClean="0"/>
              <a:t>useful</a:t>
            </a:r>
            <a:r>
              <a:rPr lang="en-US" dirty="0"/>
              <a:t> </a:t>
            </a:r>
            <a:r>
              <a:rPr lang="en-US" dirty="0" smtClean="0"/>
              <a:t>for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868" y="1447511"/>
            <a:ext cx="3229337" cy="215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detection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8476" y="1329044"/>
            <a:ext cx="832779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Accelerators are complex objects </a:t>
            </a:r>
            <a:r>
              <a:rPr lang="en-US" dirty="0"/>
              <a:t>that require monitoring of many interacting </a:t>
            </a:r>
            <a:r>
              <a:rPr lang="en-US" dirty="0" smtClean="0"/>
              <a:t>subsystems: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ML technique can be used </a:t>
            </a:r>
            <a:r>
              <a:rPr lang="en-US" dirty="0"/>
              <a:t>to detect precursors of </a:t>
            </a:r>
            <a:r>
              <a:rPr lang="en-US" dirty="0" smtClean="0"/>
              <a:t>faults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Quench </a:t>
            </a:r>
            <a:r>
              <a:rPr lang="en-US" dirty="0" smtClean="0"/>
              <a:t>of superconductive </a:t>
            </a:r>
            <a:r>
              <a:rPr lang="en-US" dirty="0" smtClean="0">
                <a:solidFill>
                  <a:srgbClr val="0000FF"/>
                </a:solidFill>
              </a:rPr>
              <a:t>magnets </a:t>
            </a:r>
            <a:r>
              <a:rPr lang="en-US" dirty="0" smtClean="0"/>
              <a:t>or superconductive </a:t>
            </a:r>
            <a:r>
              <a:rPr lang="en-US" dirty="0" smtClean="0">
                <a:solidFill>
                  <a:srgbClr val="0000FF"/>
                </a:solidFill>
              </a:rPr>
              <a:t>RF cavities faults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Beam loss </a:t>
            </a:r>
            <a:r>
              <a:rPr lang="en-US" dirty="0" smtClean="0"/>
              <a:t>predictions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Anomaly </a:t>
            </a:r>
            <a:r>
              <a:rPr lang="en-US" dirty="0"/>
              <a:t>detection algorithms can also be used to identify </a:t>
            </a:r>
            <a:r>
              <a:rPr lang="en-US" dirty="0" smtClean="0"/>
              <a:t>bad signals: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ad </a:t>
            </a:r>
            <a:r>
              <a:rPr lang="en-US" dirty="0">
                <a:solidFill>
                  <a:srgbClr val="0000FF"/>
                </a:solidFill>
              </a:rPr>
              <a:t>readings </a:t>
            </a:r>
            <a:r>
              <a:rPr lang="en-US" dirty="0"/>
              <a:t>from beam position monitors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Assist to </a:t>
            </a:r>
            <a:r>
              <a:rPr lang="en-US" dirty="0" smtClean="0">
                <a:solidFill>
                  <a:srgbClr val="0000FF"/>
                </a:solidFill>
              </a:rPr>
              <a:t>automated collimator alignment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ym typeface="Symbol" panose="05050102010706020507" pitchFamily="18" charset="2"/>
              </a:rPr>
              <a:t> improve beam quality, machine protection, availability of the accelerator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2903" y="5070421"/>
            <a:ext cx="4181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less splits are needed, the more “anomalous”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825" y="4045522"/>
            <a:ext cx="5437787" cy="21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MODELING                          </a:t>
            </a:r>
            <a:br>
              <a:rPr lang="en-US" dirty="0" smtClean="0"/>
            </a:br>
            <a:r>
              <a:rPr lang="en-US" sz="2800" dirty="0" smtClean="0"/>
              <a:t>(surrogate models AND Optimization Algorithms)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Barbara Dalena, Les Journées </a:t>
            </a:r>
            <a:r>
              <a:rPr lang="fr-FR" dirty="0" err="1" smtClean="0"/>
              <a:t>Accelerateurs</a:t>
            </a:r>
            <a:r>
              <a:rPr lang="fr-FR" dirty="0" smtClean="0"/>
              <a:t>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1989" y="2194213"/>
            <a:ext cx="6592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ML </a:t>
            </a:r>
            <a:r>
              <a:rPr lang="en-US" dirty="0" smtClean="0"/>
              <a:t>can </a:t>
            </a:r>
            <a:r>
              <a:rPr lang="en-US" dirty="0"/>
              <a:t>learn </a:t>
            </a:r>
            <a:r>
              <a:rPr lang="en-US" dirty="0" smtClean="0"/>
              <a:t>models </a:t>
            </a:r>
            <a:r>
              <a:rPr lang="en-US" dirty="0"/>
              <a:t>that combine information from physics-based simulations with measured </a:t>
            </a:r>
            <a:r>
              <a:rPr lang="en-US" dirty="0" smtClean="0"/>
              <a:t>data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/>
              <a:t>provides </a:t>
            </a:r>
            <a:r>
              <a:rPr lang="en-US" dirty="0">
                <a:solidFill>
                  <a:srgbClr val="FF9900"/>
                </a:solidFill>
              </a:rPr>
              <a:t>real-time </a:t>
            </a:r>
            <a:r>
              <a:rPr lang="en-US" dirty="0" smtClean="0">
                <a:solidFill>
                  <a:srgbClr val="FF9900"/>
                </a:solidFill>
              </a:rPr>
              <a:t>simulations </a:t>
            </a:r>
            <a:r>
              <a:rPr lang="en-US" dirty="0">
                <a:solidFill>
                  <a:srgbClr val="FF9900"/>
                </a:solidFill>
              </a:rPr>
              <a:t>in </a:t>
            </a:r>
            <a:r>
              <a:rPr lang="en-US" dirty="0" smtClean="0">
                <a:solidFill>
                  <a:srgbClr val="FF9900"/>
                </a:solidFill>
              </a:rPr>
              <a:t>control rooms </a:t>
            </a:r>
            <a:r>
              <a:rPr lang="en-US" dirty="0" smtClean="0"/>
              <a:t>to improve beam time and quality (</a:t>
            </a:r>
            <a:r>
              <a:rPr lang="en-US" dirty="0" smtClean="0">
                <a:solidFill>
                  <a:srgbClr val="FF0000"/>
                </a:solidFill>
              </a:rPr>
              <a:t>CONTROL</a:t>
            </a:r>
            <a:r>
              <a:rPr lang="en-US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1986" y="4412506"/>
            <a:ext cx="10079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ML can speed up simulations and reduce CPU time, providing </a:t>
            </a:r>
            <a:r>
              <a:rPr lang="en-US" dirty="0" smtClean="0">
                <a:solidFill>
                  <a:srgbClr val="FFC000"/>
                </a:solidFill>
              </a:rPr>
              <a:t>fast surrogate models of non-linear phenomena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ML can increase the extend of parameter space optimization </a:t>
            </a:r>
            <a:r>
              <a:rPr lang="en-US" dirty="0"/>
              <a:t>for challenging accelerator design </a:t>
            </a:r>
            <a:r>
              <a:rPr lang="en-US" dirty="0" smtClean="0"/>
              <a:t>problems and </a:t>
            </a:r>
            <a:r>
              <a:rPr lang="en-US" dirty="0" smtClean="0">
                <a:solidFill>
                  <a:srgbClr val="FFC000"/>
                </a:solidFill>
              </a:rPr>
              <a:t>allow faster </a:t>
            </a:r>
            <a:r>
              <a:rPr lang="en-US" dirty="0">
                <a:solidFill>
                  <a:srgbClr val="FFC000"/>
                </a:solidFill>
              </a:rPr>
              <a:t>exploration of various </a:t>
            </a:r>
            <a:r>
              <a:rPr lang="en-US" dirty="0" smtClean="0">
                <a:solidFill>
                  <a:srgbClr val="FFC000"/>
                </a:solidFill>
              </a:rPr>
              <a:t>competing parameters </a:t>
            </a:r>
            <a:r>
              <a:rPr lang="en-US" dirty="0" smtClean="0"/>
              <a:t>(see talk F. Massimo and G. </a:t>
            </a:r>
            <a:r>
              <a:rPr lang="en-US" dirty="0"/>
              <a:t>Kane</a:t>
            </a:r>
            <a:r>
              <a:rPr lang="en-US" dirty="0" smtClean="0"/>
              <a:t> 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6290" y="4093540"/>
            <a:ext cx="849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Accurate </a:t>
            </a:r>
            <a:r>
              <a:rPr lang="en-US" dirty="0" smtClean="0"/>
              <a:t>simulations </a:t>
            </a:r>
            <a:r>
              <a:rPr lang="en-US" dirty="0"/>
              <a:t>are </a:t>
            </a:r>
            <a:r>
              <a:rPr lang="en-US" dirty="0" smtClean="0"/>
              <a:t>essential </a:t>
            </a:r>
            <a:r>
              <a:rPr lang="en-US" dirty="0"/>
              <a:t>for </a:t>
            </a:r>
            <a:r>
              <a:rPr lang="en-US" dirty="0" smtClean="0"/>
              <a:t>the design and the optimization </a:t>
            </a:r>
            <a:r>
              <a:rPr lang="en-US" dirty="0"/>
              <a:t>of </a:t>
            </a:r>
            <a:r>
              <a:rPr lang="en-US" dirty="0" smtClean="0"/>
              <a:t>future machines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6169" y="1850064"/>
            <a:ext cx="197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Existing machine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9712" y="3767473"/>
            <a:ext cx="221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Future accelerators</a:t>
            </a:r>
            <a:endParaRPr lang="en-US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>
          <a:xfrm>
            <a:off x="8444568" y="1713808"/>
            <a:ext cx="1545658" cy="1307919"/>
          </a:xfrm>
          <a:prstGeom prst="flowChartConnector">
            <a:avLst/>
          </a:prstGeom>
          <a:solidFill>
            <a:srgbClr val="CCEC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nomaly detection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lowchart: Connector 14"/>
          <p:cNvSpPr>
            <a:spLocks noChangeAspect="1"/>
          </p:cNvSpPr>
          <p:nvPr/>
        </p:nvSpPr>
        <p:spPr>
          <a:xfrm>
            <a:off x="9682975" y="2112672"/>
            <a:ext cx="1545659" cy="1307804"/>
          </a:xfrm>
          <a:prstGeom prst="flowChartConnector">
            <a:avLst/>
          </a:prstGeom>
          <a:solidFill>
            <a:srgbClr val="FFFFCC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lowchart: Connector 15"/>
          <p:cNvSpPr>
            <a:spLocks noChangeAspect="1"/>
          </p:cNvSpPr>
          <p:nvPr/>
        </p:nvSpPr>
        <p:spPr>
          <a:xfrm>
            <a:off x="8830056" y="2813774"/>
            <a:ext cx="1419447" cy="1307804"/>
          </a:xfrm>
          <a:prstGeom prst="flowChartConnector">
            <a:avLst/>
          </a:prstGeom>
          <a:solidFill>
            <a:srgbClr val="FFD5D5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51998" y="1707870"/>
            <a:ext cx="6167512" cy="401244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Tuning, control</a:t>
            </a:r>
          </a:p>
          <a:p>
            <a:pPr lvl="1"/>
            <a:r>
              <a:rPr lang="en-US" cap="none" dirty="0" smtClean="0"/>
              <a:t>Complement and </a:t>
            </a:r>
            <a:r>
              <a:rPr lang="en-US" cap="none" dirty="0" smtClean="0">
                <a:solidFill>
                  <a:srgbClr val="FF0000"/>
                </a:solidFill>
              </a:rPr>
              <a:t>SPEED-UP fine-tuning of machine settings </a:t>
            </a:r>
            <a:r>
              <a:rPr lang="en-US" cap="none" dirty="0" smtClean="0"/>
              <a:t>by operators or online optimization routines, and dedicated feedback </a:t>
            </a:r>
          </a:p>
          <a:p>
            <a:pPr lvl="1"/>
            <a:endParaRPr lang="en-US" cap="none" dirty="0" smtClean="0"/>
          </a:p>
          <a:p>
            <a:r>
              <a:rPr lang="en-US" dirty="0" smtClean="0"/>
              <a:t>VIRTUAL DIAGNOSTICs</a:t>
            </a:r>
          </a:p>
          <a:p>
            <a:pPr lvl="1"/>
            <a:r>
              <a:rPr lang="en-US" cap="none" dirty="0" smtClean="0"/>
              <a:t>Create </a:t>
            </a:r>
            <a:r>
              <a:rPr lang="en-US" cap="none" dirty="0" smtClean="0">
                <a:solidFill>
                  <a:srgbClr val="FF0000"/>
                </a:solidFill>
              </a:rPr>
              <a:t>new instruments or observations, </a:t>
            </a:r>
            <a:r>
              <a:rPr lang="en-US" cap="none" dirty="0" smtClean="0"/>
              <a:t>exploiting correlations between cheap signals and beam quality  (see C. Lassalle poster)</a:t>
            </a:r>
          </a:p>
          <a:p>
            <a:pPr lvl="1"/>
            <a:r>
              <a:rPr lang="en-US" cap="none" dirty="0" smtClean="0"/>
              <a:t>Provide </a:t>
            </a:r>
            <a:r>
              <a:rPr lang="en-US" cap="none" dirty="0" smtClean="0">
                <a:solidFill>
                  <a:srgbClr val="FF0000"/>
                </a:solidFill>
              </a:rPr>
              <a:t>estimate of beam parameters </a:t>
            </a:r>
            <a:r>
              <a:rPr lang="en-US" cap="none" dirty="0" smtClean="0"/>
              <a:t>in case of missing instruments</a:t>
            </a:r>
          </a:p>
          <a:p>
            <a:pPr lvl="1"/>
            <a:endParaRPr lang="en-US" cap="none" dirty="0" smtClean="0"/>
          </a:p>
          <a:p>
            <a:r>
              <a:rPr lang="en-US" dirty="0" smtClean="0"/>
              <a:t>ADVANCED DATA ANALYSIS</a:t>
            </a:r>
          </a:p>
          <a:p>
            <a:pPr lvl="1"/>
            <a:r>
              <a:rPr lang="en-US" cap="none" dirty="0" smtClean="0"/>
              <a:t>Use image data, clustering and correlations algorithms to </a:t>
            </a:r>
            <a:r>
              <a:rPr lang="en-US" b="1" cap="none" dirty="0" smtClean="0"/>
              <a:t>automatically</a:t>
            </a:r>
            <a:r>
              <a:rPr lang="en-US" cap="none" dirty="0" smtClean="0"/>
              <a:t> </a:t>
            </a:r>
            <a:r>
              <a:rPr lang="en-US" cap="none" dirty="0" smtClean="0">
                <a:solidFill>
                  <a:srgbClr val="FF0000"/>
                </a:solidFill>
              </a:rPr>
              <a:t>detect beam losses, aberrant behavior, classify quench or modes of beam instabilities   </a:t>
            </a:r>
            <a:r>
              <a:rPr lang="en-US" cap="none" dirty="0" smtClean="0"/>
              <a:t>(</a:t>
            </a:r>
            <a:r>
              <a:rPr lang="en-US" cap="none" dirty="0" smtClean="0">
                <a:solidFill>
                  <a:srgbClr val="0000FF"/>
                </a:solidFill>
              </a:rPr>
              <a:t>ANOMALY DETECTION</a:t>
            </a:r>
            <a:r>
              <a:rPr lang="en-US" cap="none" dirty="0" smtClean="0"/>
              <a:t>)</a:t>
            </a:r>
            <a:endParaRPr lang="en-US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Flowchart: Connector 8"/>
          <p:cNvSpPr>
            <a:spLocks noChangeAspect="1"/>
          </p:cNvSpPr>
          <p:nvPr/>
        </p:nvSpPr>
        <p:spPr>
          <a:xfrm>
            <a:off x="7764083" y="2458089"/>
            <a:ext cx="1545658" cy="1307919"/>
          </a:xfrm>
          <a:prstGeom prst="flowChartConnector">
            <a:avLst/>
          </a:prstGeom>
          <a:solidFill>
            <a:srgbClr val="CCEC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nomaly detection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lowchart: Connector 9"/>
          <p:cNvSpPr>
            <a:spLocks noChangeAspect="1"/>
          </p:cNvSpPr>
          <p:nvPr/>
        </p:nvSpPr>
        <p:spPr>
          <a:xfrm>
            <a:off x="9002490" y="2856953"/>
            <a:ext cx="1545659" cy="1307804"/>
          </a:xfrm>
          <a:prstGeom prst="flowChartConnector">
            <a:avLst/>
          </a:prstGeom>
          <a:solidFill>
            <a:srgbClr val="FFFFCC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Connector 10"/>
          <p:cNvSpPr>
            <a:spLocks noChangeAspect="1"/>
          </p:cNvSpPr>
          <p:nvPr/>
        </p:nvSpPr>
        <p:spPr>
          <a:xfrm>
            <a:off x="8149571" y="3558055"/>
            <a:ext cx="1419447" cy="1307804"/>
          </a:xfrm>
          <a:prstGeom prst="flowChartConnector">
            <a:avLst/>
          </a:prstGeom>
          <a:solidFill>
            <a:srgbClr val="FFD5D5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NATIONAL AND INTERNATIONAL SUCCESSFUL APPLICATIONS</a:t>
            </a:r>
            <a:endParaRPr lang="en-US" cap="none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6446808"/>
            <a:ext cx="2743200" cy="365125"/>
          </a:xfrm>
        </p:spPr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6446808"/>
            <a:ext cx="6672887" cy="365125"/>
          </a:xfrm>
        </p:spPr>
        <p:txBody>
          <a:bodyPr/>
          <a:lstStyle/>
          <a:p>
            <a:r>
              <a:rPr lang="fr-FR" dirty="0" smtClean="0"/>
              <a:t>Barbara Dalena, Les Journées </a:t>
            </a:r>
            <a:r>
              <a:rPr lang="fr-FR" dirty="0" err="1" smtClean="0"/>
              <a:t>Accelerateurs</a:t>
            </a:r>
            <a:r>
              <a:rPr lang="fr-FR" dirty="0" smtClean="0"/>
              <a:t>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644680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beam physics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6805" y="1530610"/>
            <a:ext cx="6432698" cy="1208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cap="none" dirty="0" smtClean="0"/>
              <a:t>Reservoir Computing networks models and replicates the time evolution of Dynamic Aperture, allowing to speed–up tracking simulations for high energy hadron storage rings.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7" y="3871144"/>
            <a:ext cx="4491084" cy="2414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33" y="3847063"/>
            <a:ext cx="3218695" cy="24140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991053" y="4733171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ym typeface="Symbol" panose="05050102010706020507" pitchFamily="18" charset="2"/>
              </a:rPr>
              <a:t>[]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449770" y="3433233"/>
            <a:ext cx="2066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Echo State Networks</a:t>
            </a:r>
            <a:endParaRPr lang="en-US" dirty="0"/>
          </a:p>
        </p:txBody>
      </p:sp>
      <p:pic>
        <p:nvPicPr>
          <p:cNvPr id="13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29" y="3116720"/>
            <a:ext cx="517966" cy="5151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939" y="3116719"/>
            <a:ext cx="750040" cy="5175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9" y="3089495"/>
            <a:ext cx="1132204" cy="5403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11472" y="5915833"/>
            <a:ext cx="292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(</a:t>
            </a:r>
            <a:r>
              <a:rPr lang="en-US" dirty="0"/>
              <a:t> see </a:t>
            </a:r>
            <a:r>
              <a:rPr lang="en-US" dirty="0" smtClean="0"/>
              <a:t>also Q</a:t>
            </a:r>
            <a:r>
              <a:rPr lang="en-US" dirty="0"/>
              <a:t>. </a:t>
            </a:r>
            <a:r>
              <a:rPr lang="en-US" dirty="0" err="1"/>
              <a:t>Bruant</a:t>
            </a:r>
            <a:r>
              <a:rPr lang="en-US" dirty="0"/>
              <a:t> poster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9503" y="1399524"/>
            <a:ext cx="4600242" cy="20682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60866" y="3182513"/>
            <a:ext cx="5067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M. Casanova, B.D. et al. , </a:t>
            </a:r>
            <a:r>
              <a:rPr lang="fr-FR" sz="1600" dirty="0" err="1"/>
              <a:t>Eur</a:t>
            </a:r>
            <a:r>
              <a:rPr lang="fr-FR" sz="1600" dirty="0"/>
              <a:t>. Phys. J. Plus (2023) </a:t>
            </a:r>
            <a:r>
              <a:rPr lang="fr-FR" sz="1600" b="1" dirty="0"/>
              <a:t>138</a:t>
            </a:r>
            <a:r>
              <a:rPr lang="fr-FR" sz="1600" dirty="0"/>
              <a:t>: 559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02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detection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0084" y="1627278"/>
            <a:ext cx="5855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Isolation Forest </a:t>
            </a:r>
            <a:r>
              <a:rPr lang="en-US" dirty="0" smtClean="0"/>
              <a:t>with </a:t>
            </a:r>
            <a:r>
              <a:rPr lang="en-US" b="1" dirty="0" smtClean="0">
                <a:solidFill>
                  <a:srgbClr val="FF00FF"/>
                </a:solidFill>
              </a:rPr>
              <a:t>decision tree </a:t>
            </a:r>
            <a:r>
              <a:rPr lang="en-US" dirty="0" smtClean="0"/>
              <a:t>is used by at </a:t>
            </a:r>
            <a:r>
              <a:rPr lang="en-US" b="1" dirty="0" smtClean="0">
                <a:solidFill>
                  <a:srgbClr val="0000FF"/>
                </a:solidFill>
              </a:rPr>
              <a:t>CERN</a:t>
            </a:r>
            <a:r>
              <a:rPr lang="en-US" dirty="0" smtClean="0"/>
              <a:t> to detect faulty BPMs signals that remain after SVD cleaning of turn by turn </a:t>
            </a:r>
            <a:r>
              <a:rPr lang="en-US" b="1" dirty="0" smtClean="0"/>
              <a:t>optics measurements data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797" y="1414115"/>
            <a:ext cx="4901879" cy="2375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084" y="4099994"/>
            <a:ext cx="585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K-mean, </a:t>
            </a:r>
            <a:r>
              <a:rPr lang="en-US" dirty="0" smtClean="0">
                <a:solidFill>
                  <a:srgbClr val="FF00FF"/>
                </a:solidFill>
              </a:rPr>
              <a:t>Density-Based </a:t>
            </a:r>
            <a:r>
              <a:rPr lang="en-US" dirty="0">
                <a:solidFill>
                  <a:srgbClr val="FF00FF"/>
                </a:solidFill>
              </a:rPr>
              <a:t>Spatial </a:t>
            </a:r>
            <a:r>
              <a:rPr lang="en-US" dirty="0" smtClean="0">
                <a:solidFill>
                  <a:srgbClr val="FF00FF"/>
                </a:solidFill>
              </a:rPr>
              <a:t>Clustering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FF"/>
                </a:solidFill>
              </a:rPr>
              <a:t>Isolation Forest </a:t>
            </a:r>
            <a:r>
              <a:rPr lang="en-US" dirty="0" smtClean="0"/>
              <a:t>in combination with </a:t>
            </a:r>
            <a:r>
              <a:rPr lang="en-US" dirty="0" smtClean="0">
                <a:solidFill>
                  <a:srgbClr val="FF00FF"/>
                </a:solidFill>
              </a:rPr>
              <a:t>PCA</a:t>
            </a:r>
            <a:r>
              <a:rPr lang="en-US" dirty="0" smtClean="0"/>
              <a:t> is used by F</a:t>
            </a:r>
            <a:r>
              <a:rPr lang="en-US" dirty="0"/>
              <a:t>. Poirier </a:t>
            </a:r>
            <a:r>
              <a:rPr lang="en-US" dirty="0" smtClean="0"/>
              <a:t>et al. </a:t>
            </a:r>
            <a:r>
              <a:rPr lang="en-US" dirty="0"/>
              <a:t>at </a:t>
            </a:r>
            <a:r>
              <a:rPr lang="en-US" dirty="0" smtClean="0"/>
              <a:t>ARRONAX Cyclotron </a:t>
            </a:r>
            <a:r>
              <a:rPr lang="en-US" dirty="0"/>
              <a:t>to </a:t>
            </a:r>
            <a:r>
              <a:rPr lang="en-US" b="1" dirty="0"/>
              <a:t>identify anomalies </a:t>
            </a:r>
            <a:r>
              <a:rPr lang="en-US" dirty="0"/>
              <a:t>that </a:t>
            </a:r>
            <a:r>
              <a:rPr lang="en-US" dirty="0" smtClean="0"/>
              <a:t>occur </a:t>
            </a:r>
            <a:r>
              <a:rPr lang="en-US" dirty="0"/>
              <a:t>for non-labelled multi-variate </a:t>
            </a:r>
            <a:r>
              <a:rPr lang="en-US" dirty="0" smtClean="0"/>
              <a:t>data </a:t>
            </a:r>
            <a:r>
              <a:rPr lang="en-US" b="1" dirty="0" smtClean="0"/>
              <a:t>during radio-isotopes production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426" y="4094851"/>
            <a:ext cx="5055822" cy="20230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6904" y="3187860"/>
            <a:ext cx="3075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E. </a:t>
            </a:r>
            <a:r>
              <a:rPr lang="en-US" sz="1600" dirty="0" err="1"/>
              <a:t>F</a:t>
            </a:r>
            <a:r>
              <a:rPr lang="en-US" sz="1600" dirty="0" err="1" smtClean="0"/>
              <a:t>ol</a:t>
            </a:r>
            <a:r>
              <a:rPr lang="en-US" sz="1600" dirty="0" smtClean="0"/>
              <a:t> et al. </a:t>
            </a:r>
            <a:r>
              <a:rPr lang="en-US" sz="1600" b="1" dirty="0" smtClean="0"/>
              <a:t>WEPGW081 </a:t>
            </a:r>
            <a:r>
              <a:rPr lang="en-US" sz="1600" dirty="0" smtClean="0"/>
              <a:t>IPAC 2019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369832" y="5810416"/>
            <a:ext cx="3152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F. Poirier et al. TUPM036 IPAC2023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86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Anomaly detection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650" y="3668995"/>
            <a:ext cx="10519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Errant beam prediction at SNS 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Predict </a:t>
            </a:r>
            <a:r>
              <a:rPr lang="en-US" dirty="0"/>
              <a:t>an upcoming machine trip before it occurs to potentially allow the crew to change settings to avoid </a:t>
            </a:r>
            <a:r>
              <a:rPr lang="en-US" dirty="0" smtClean="0"/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pulses leading to a trip (tagged "Before") and identify features that indicate an upcoming </a:t>
            </a:r>
            <a:r>
              <a:rPr lang="en-US" dirty="0" smtClean="0"/>
              <a:t>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science pipeline: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842" y="4635403"/>
            <a:ext cx="7153154" cy="1738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0314" b="12659"/>
          <a:stretch/>
        </p:blipFill>
        <p:spPr>
          <a:xfrm>
            <a:off x="3023540" y="6014811"/>
            <a:ext cx="1273215" cy="358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221" y="6005566"/>
            <a:ext cx="1134319" cy="368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1514" y="4887755"/>
            <a:ext cx="274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identify </a:t>
            </a:r>
            <a:r>
              <a:rPr lang="en-US" dirty="0"/>
              <a:t>accelerator failures</a:t>
            </a:r>
          </a:p>
          <a:p>
            <a:r>
              <a:rPr lang="en-US" dirty="0" smtClean="0"/>
              <a:t>with &gt; 80</a:t>
            </a:r>
            <a:r>
              <a:rPr lang="en-US" dirty="0"/>
              <a:t>% </a:t>
            </a:r>
            <a:r>
              <a:rPr lang="en-US" dirty="0" smtClean="0"/>
              <a:t>accuracy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412" y="1341608"/>
            <a:ext cx="3912243" cy="1708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6260" y="1150497"/>
            <a:ext cx="3430736" cy="2567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50" y="1372523"/>
            <a:ext cx="4203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Establish the operational settings of ~100 </a:t>
            </a:r>
            <a:r>
              <a:rPr lang="en-US" b="1" dirty="0" smtClean="0">
                <a:solidFill>
                  <a:srgbClr val="3333FF"/>
                </a:solidFill>
              </a:rPr>
              <a:t>LHC</a:t>
            </a:r>
            <a:r>
              <a:rPr lang="en-US" dirty="0" smtClean="0"/>
              <a:t> collimators by automatically detect true and false alignment-spikes.</a:t>
            </a:r>
          </a:p>
          <a:p>
            <a:r>
              <a:rPr lang="en-US" dirty="0" smtClean="0"/>
              <a:t>Successfully deployed in operation with a gain of a factor three in alignment time.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35412" y="3149685"/>
            <a:ext cx="3573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G. Azzopardi et al. NIMA 934, 2019, 10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8644" y="2940062"/>
            <a:ext cx="1916768" cy="4942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85450" y="6056334"/>
            <a:ext cx="9122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K. </a:t>
            </a:r>
            <a:r>
              <a:rPr lang="en-US" sz="1600" dirty="0"/>
              <a:t>Rajput</a:t>
            </a:r>
          </a:p>
        </p:txBody>
      </p:sp>
    </p:spTree>
    <p:extLst>
      <p:ext uri="{BB962C8B-B14F-4D97-AF65-F5344CB8AC3E}">
        <p14:creationId xmlns:p14="http://schemas.microsoft.com/office/powerpoint/2010/main" val="37783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6" y="1243992"/>
            <a:ext cx="103880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Learning </a:t>
            </a:r>
            <a:r>
              <a:rPr lang="en-US" dirty="0" smtClean="0">
                <a:solidFill>
                  <a:srgbClr val="FF00FF"/>
                </a:solidFill>
              </a:rPr>
              <a:t>Frameworks/tools </a:t>
            </a:r>
            <a:r>
              <a:rPr lang="en-US" dirty="0" smtClean="0"/>
              <a:t>for accelerators: </a:t>
            </a:r>
          </a:p>
          <a:p>
            <a:r>
              <a:rPr lang="en-US" b="1" dirty="0" err="1" smtClean="0">
                <a:solidFill>
                  <a:srgbClr val="0000FF"/>
                </a:solidFill>
              </a:rPr>
              <a:t>Xopt+BADGER</a:t>
            </a:r>
            <a:r>
              <a:rPr lang="en-US" b="1" dirty="0" smtClean="0">
                <a:solidFill>
                  <a:srgbClr val="0000FF"/>
                </a:solidFill>
              </a:rPr>
              <a:t> (SLAC) </a:t>
            </a:r>
          </a:p>
          <a:p>
            <a:r>
              <a:rPr lang="en-US" dirty="0" smtClean="0"/>
              <a:t>-   For simulations (models) </a:t>
            </a:r>
            <a:r>
              <a:rPr lang="en-US" dirty="0"/>
              <a:t>or </a:t>
            </a:r>
            <a:r>
              <a:rPr lang="en-US" dirty="0" smtClean="0"/>
              <a:t>experiments (data)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Independent </a:t>
            </a:r>
            <a:r>
              <a:rPr lang="en-US" dirty="0"/>
              <a:t>of optimization algorithm + easy to incorporate custom </a:t>
            </a:r>
            <a:r>
              <a:rPr lang="en-US" dirty="0" smtClean="0"/>
              <a:t>algorithm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Provides interface for operation in control room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>
                <a:sym typeface="Symbol" panose="05050102010706020507" pitchFamily="18" charset="2"/>
              </a:rPr>
              <a:t>Used at </a:t>
            </a:r>
            <a:r>
              <a:rPr lang="en-US" b="1" dirty="0" smtClean="0">
                <a:solidFill>
                  <a:srgbClr val="FF9900"/>
                </a:solidFill>
                <a:sym typeface="Symbol" panose="05050102010706020507" pitchFamily="18" charset="2"/>
              </a:rPr>
              <a:t>ESRF</a:t>
            </a:r>
            <a:r>
              <a:rPr lang="en-US" dirty="0" smtClean="0">
                <a:sym typeface="Symbol" panose="05050102010706020507" pitchFamily="18" charset="2"/>
              </a:rPr>
              <a:t> in collaboration with </a:t>
            </a:r>
            <a:r>
              <a:rPr lang="en-US" b="1" dirty="0" smtClean="0">
                <a:solidFill>
                  <a:srgbClr val="FF9900"/>
                </a:solidFill>
                <a:sym typeface="Symbol" panose="05050102010706020507" pitchFamily="18" charset="2"/>
              </a:rPr>
              <a:t>DESY</a:t>
            </a:r>
            <a:r>
              <a:rPr lang="en-US" dirty="0" smtClean="0">
                <a:sym typeface="Symbol" panose="05050102010706020507" pitchFamily="18" charset="2"/>
              </a:rPr>
              <a:t>, </a:t>
            </a:r>
            <a:r>
              <a:rPr lang="en-US" b="1" dirty="0" smtClean="0">
                <a:solidFill>
                  <a:srgbClr val="FF9900"/>
                </a:solidFill>
                <a:sym typeface="Symbol" panose="05050102010706020507" pitchFamily="18" charset="2"/>
              </a:rPr>
              <a:t>LNBL</a:t>
            </a:r>
            <a:r>
              <a:rPr lang="en-US" dirty="0" smtClean="0">
                <a:sym typeface="Symbol" panose="05050102010706020507" pitchFamily="18" charset="2"/>
              </a:rPr>
              <a:t> and </a:t>
            </a:r>
            <a:r>
              <a:rPr lang="en-US" b="1" dirty="0" smtClean="0">
                <a:solidFill>
                  <a:srgbClr val="FF9900"/>
                </a:solidFill>
                <a:sym typeface="Symbol" panose="05050102010706020507" pitchFamily="18" charset="2"/>
              </a:rPr>
              <a:t>SLAC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for </a:t>
            </a:r>
            <a:r>
              <a:rPr lang="en-US" dirty="0"/>
              <a:t>tuning of the EBS storage ring lifetime and injection </a:t>
            </a:r>
            <a:r>
              <a:rPr lang="en-US" dirty="0" smtClean="0"/>
              <a:t>efficiency with Bayesian techniques</a:t>
            </a:r>
            <a:r>
              <a:rPr lang="en-US" dirty="0" smtClean="0">
                <a:sym typeface="Symbol" panose="05050102010706020507" pitchFamily="18" charset="2"/>
              </a:rPr>
              <a:t> (</a:t>
            </a:r>
            <a:r>
              <a:rPr lang="en-US" sz="1600" dirty="0" err="1" smtClean="0"/>
              <a:t>S.Liuzzo</a:t>
            </a:r>
            <a:r>
              <a:rPr lang="en-US" sz="1600" dirty="0" smtClean="0"/>
              <a:t> </a:t>
            </a:r>
            <a:r>
              <a:rPr lang="en-US" sz="1600" dirty="0"/>
              <a:t>et al., </a:t>
            </a:r>
            <a:r>
              <a:rPr lang="en-US" sz="1600" dirty="0" smtClean="0"/>
              <a:t>MO3AO01, ICALEPCS 2023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GeOFF</a:t>
            </a:r>
            <a:r>
              <a:rPr lang="en-US" b="1" dirty="0" smtClean="0">
                <a:solidFill>
                  <a:srgbClr val="0000FF"/>
                </a:solidFill>
              </a:rPr>
              <a:t> and the Machine Learning Platform (CERN)</a:t>
            </a:r>
          </a:p>
          <a:p>
            <a:r>
              <a:rPr lang="en-US" dirty="0"/>
              <a:t> Framework for operational use of RL and numerical </a:t>
            </a:r>
            <a:r>
              <a:rPr lang="en-US" dirty="0" smtClean="0"/>
              <a:t>optimization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provide </a:t>
            </a:r>
            <a:r>
              <a:rPr lang="en-US" dirty="0"/>
              <a:t>ecosystem for accelerator optimization and control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provide </a:t>
            </a:r>
            <a:r>
              <a:rPr lang="en-US" dirty="0"/>
              <a:t>compatibility with as many algorithms as possible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facilitate </a:t>
            </a:r>
            <a:r>
              <a:rPr lang="en-US" dirty="0"/>
              <a:t>the progression </a:t>
            </a:r>
            <a:r>
              <a:rPr lang="en-US" dirty="0" smtClean="0"/>
              <a:t>                                                                                                               manual </a:t>
            </a:r>
            <a:r>
              <a:rPr lang="en-US" dirty="0"/>
              <a:t>tuning → numerical optimization → machine </a:t>
            </a:r>
            <a:r>
              <a:rPr lang="en-US" dirty="0" smtClean="0"/>
              <a:t>learning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dirty="0" smtClean="0">
                <a:sym typeface="Symbol" panose="05050102010706020507" pitchFamily="18" charset="2"/>
              </a:rPr>
              <a:t> Used at CERN for almost all accelerators (see talk A. </a:t>
            </a:r>
            <a:r>
              <a:rPr lang="en-US" i="1" dirty="0" err="1" smtClean="0"/>
              <a:t>Lasheen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7586661" y="4391247"/>
            <a:ext cx="2835276" cy="923330"/>
          </a:xfrm>
          <a:prstGeom prst="round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in control room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86662" y="4391246"/>
            <a:ext cx="283527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EURO-LABS </a:t>
            </a:r>
            <a:r>
              <a:rPr lang="en-US" dirty="0" smtClean="0"/>
              <a:t>project supports efforts towards agnostic usage and portability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an autonomous accelerator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3643" y="1569519"/>
            <a:ext cx="597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Autonomous operation of FLUTE, ARES LINACs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730" y="1498421"/>
            <a:ext cx="4629873" cy="1989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505" y="4072272"/>
            <a:ext cx="4629873" cy="1972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3643" y="4019107"/>
            <a:ext cx="5970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Q-learning</a:t>
            </a:r>
            <a:r>
              <a:rPr lang="en-US" dirty="0" smtClean="0"/>
              <a:t> algorithm ( Markov decision process ) applied to automatically optimize energy and charge of the </a:t>
            </a:r>
            <a:r>
              <a:rPr lang="en-US" dirty="0" smtClean="0">
                <a:solidFill>
                  <a:srgbClr val="FF00FF"/>
                </a:solidFill>
              </a:rPr>
              <a:t>DA</a:t>
            </a:r>
            <a:r>
              <a:rPr lang="en-US" dirty="0" smtClean="0">
                <a:solidFill>
                  <a:srgbClr val="FF00FF"/>
                </a:solidFill>
                <a:sym typeface="Symbol" panose="05050102010706020507" pitchFamily="18" charset="2"/>
              </a:rPr>
              <a:t></a:t>
            </a:r>
            <a:r>
              <a:rPr lang="en-US" dirty="0" smtClean="0">
                <a:solidFill>
                  <a:srgbClr val="FF00FF"/>
                </a:solidFill>
              </a:rPr>
              <a:t>NE </a:t>
            </a:r>
            <a:r>
              <a:rPr lang="en-US" dirty="0" smtClean="0"/>
              <a:t>LINAC, coupled with </a:t>
            </a:r>
            <a:r>
              <a:rPr lang="en-US" dirty="0" smtClean="0">
                <a:solidFill>
                  <a:srgbClr val="0000FF"/>
                </a:solidFill>
              </a:rPr>
              <a:t>DBSCAN</a:t>
            </a:r>
            <a:r>
              <a:rPr lang="en-US" dirty="0" smtClean="0"/>
              <a:t> Algorithm used to detect RF fault and stop automated operation, within </a:t>
            </a:r>
            <a:r>
              <a:rPr lang="en-US" dirty="0"/>
              <a:t>few days of dedicated operation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3643" y="1962114"/>
            <a:ext cx="6173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eep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eterministic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olicy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radient algorithm and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win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elayed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eep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eterministic policy gradient </a:t>
            </a:r>
            <a:r>
              <a:rPr lang="en-US" dirty="0" smtClean="0"/>
              <a:t>demonstrate ability to solve beam optimization tasks on simulated data.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6333" y="3221658"/>
            <a:ext cx="3271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A. </a:t>
            </a:r>
            <a:r>
              <a:rPr lang="en-US" sz="1600" dirty="0" err="1"/>
              <a:t>Eichler</a:t>
            </a:r>
            <a:r>
              <a:rPr lang="en-US" sz="1600" dirty="0"/>
              <a:t> et al. TUPAB298 IPAC </a:t>
            </a:r>
            <a:r>
              <a:rPr lang="en-US" sz="1600" dirty="0" smtClean="0"/>
              <a:t>2021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6333" y="5790046"/>
            <a:ext cx="3253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S. Pioli et al. THAL03 ICALEPCS </a:t>
            </a:r>
            <a:r>
              <a:rPr lang="en-US" sz="1600" dirty="0" smtClean="0"/>
              <a:t>2021</a:t>
            </a:r>
            <a:endParaRPr lang="en-US" sz="1600" dirty="0"/>
          </a:p>
        </p:txBody>
      </p:sp>
      <p:pic>
        <p:nvPicPr>
          <p:cNvPr id="13" name="Picture 12" descr="weblogo1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3781" y="5576150"/>
            <a:ext cx="557213" cy="552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50" y="2991491"/>
            <a:ext cx="571500" cy="571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508" y="3087623"/>
            <a:ext cx="944880" cy="4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and remarks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06033" y="2700675"/>
            <a:ext cx="8659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useful discussions and for providing material</a:t>
            </a:r>
          </a:p>
          <a:p>
            <a:r>
              <a:rPr lang="en-US" dirty="0" smtClean="0"/>
              <a:t>F. </a:t>
            </a:r>
            <a:r>
              <a:rPr lang="en-US" dirty="0" err="1" smtClean="0"/>
              <a:t>Gargiulo</a:t>
            </a:r>
            <a:r>
              <a:rPr lang="en-US" dirty="0" smtClean="0"/>
              <a:t>, </a:t>
            </a:r>
            <a:r>
              <a:rPr lang="en-US" dirty="0"/>
              <a:t>F. </a:t>
            </a:r>
            <a:r>
              <a:rPr lang="en-US" dirty="0" smtClean="0"/>
              <a:t>Poirier, V. Gautard, S. Liuzzo, S. Marini, F. </a:t>
            </a:r>
            <a:r>
              <a:rPr lang="en-US" dirty="0"/>
              <a:t>Massimo, </a:t>
            </a:r>
            <a:r>
              <a:rPr lang="en-US" dirty="0" smtClean="0"/>
              <a:t>I. </a:t>
            </a:r>
            <a:r>
              <a:rPr lang="en-US" dirty="0" err="1" smtClean="0"/>
              <a:t>Andriyash</a:t>
            </a:r>
            <a:r>
              <a:rPr lang="en-US" dirty="0" smtClean="0"/>
              <a:t>, D. </a:t>
            </a:r>
            <a:r>
              <a:rPr lang="en-US" dirty="0" err="1" smtClean="0"/>
              <a:t>Uriot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From </a:t>
            </a:r>
            <a:r>
              <a:rPr lang="en-US" dirty="0"/>
              <a:t>whom I </a:t>
            </a:r>
            <a:r>
              <a:rPr lang="en-US" dirty="0" smtClean="0"/>
              <a:t>have taken some of the material </a:t>
            </a:r>
            <a:r>
              <a:rPr lang="en-US" dirty="0"/>
              <a:t>for this </a:t>
            </a:r>
            <a:r>
              <a:rPr lang="en-US" dirty="0" smtClean="0"/>
              <a:t>presentation  </a:t>
            </a:r>
          </a:p>
          <a:p>
            <a:r>
              <a:rPr lang="en-US" dirty="0" smtClean="0"/>
              <a:t>I. </a:t>
            </a:r>
            <a:r>
              <a:rPr lang="en-US" dirty="0" err="1" smtClean="0"/>
              <a:t>Vidana</a:t>
            </a:r>
            <a:r>
              <a:rPr lang="en-US" dirty="0" smtClean="0"/>
              <a:t>, G. Valentino, </a:t>
            </a:r>
            <a:r>
              <a:rPr lang="en-US" dirty="0"/>
              <a:t>G. </a:t>
            </a:r>
            <a:r>
              <a:rPr lang="en-US" dirty="0" smtClean="0"/>
              <a:t>Azzopardi, A. </a:t>
            </a:r>
            <a:r>
              <a:rPr lang="en-US" dirty="0" err="1" smtClean="0"/>
              <a:t>Eichler</a:t>
            </a:r>
            <a:r>
              <a:rPr lang="en-US" dirty="0" smtClean="0"/>
              <a:t>, S. Pioli, </a:t>
            </a:r>
            <a:r>
              <a:rPr lang="en-US" dirty="0"/>
              <a:t>A. </a:t>
            </a:r>
            <a:r>
              <a:rPr lang="en-US" dirty="0" err="1" smtClean="0"/>
              <a:t>Edelen</a:t>
            </a:r>
            <a:r>
              <a:rPr lang="en-US" dirty="0" smtClean="0"/>
              <a:t>, E. </a:t>
            </a:r>
            <a:r>
              <a:rPr lang="en-US" dirty="0" err="1" smtClean="0"/>
              <a:t>Fol</a:t>
            </a:r>
            <a:r>
              <a:rPr lang="en-US" dirty="0" smtClean="0"/>
              <a:t>, </a:t>
            </a:r>
            <a:r>
              <a:rPr lang="en-US" dirty="0"/>
              <a:t>K. </a:t>
            </a:r>
            <a:r>
              <a:rPr lang="en-US" dirty="0" smtClean="0"/>
              <a:t>Rajput, IDRIS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06033" y="5264524"/>
            <a:ext cx="957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list of examples given in this presentation is not exhaustive and is filtered by my personal analysis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06033" y="1858040"/>
            <a:ext cx="650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give me the possibility to review the AI for the Accelerators</a:t>
            </a:r>
          </a:p>
          <a:p>
            <a:r>
              <a:rPr lang="en-US" i="1" dirty="0" smtClean="0"/>
              <a:t>Bureau de la Division </a:t>
            </a:r>
            <a:r>
              <a:rPr lang="en-US" i="1" dirty="0" err="1" smtClean="0"/>
              <a:t>Accélérateurs</a:t>
            </a:r>
            <a:r>
              <a:rPr lang="en-US" i="1" dirty="0" smtClean="0"/>
              <a:t> de la </a:t>
            </a:r>
            <a:r>
              <a:rPr lang="en-US" i="1" dirty="0" err="1" smtClean="0"/>
              <a:t>Société</a:t>
            </a:r>
            <a:r>
              <a:rPr lang="en-US" i="1" dirty="0" smtClean="0"/>
              <a:t> </a:t>
            </a:r>
            <a:r>
              <a:rPr lang="en-US" i="1" dirty="0" err="1" smtClean="0"/>
              <a:t>Française</a:t>
            </a:r>
            <a:r>
              <a:rPr lang="en-US" i="1" dirty="0" smtClean="0"/>
              <a:t> de Physique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335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we do more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6457439"/>
            <a:ext cx="2743200" cy="365125"/>
          </a:xfrm>
        </p:spPr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6457439"/>
            <a:ext cx="6672887" cy="365125"/>
          </a:xfrm>
        </p:spPr>
        <p:txBody>
          <a:bodyPr/>
          <a:lstStyle/>
          <a:p>
            <a:r>
              <a:rPr lang="fr-FR" dirty="0" smtClean="0"/>
              <a:t>Barbara Dalena, Les Journées </a:t>
            </a:r>
            <a:r>
              <a:rPr lang="fr-FR" dirty="0" err="1" smtClean="0"/>
              <a:t>Accelerateurs</a:t>
            </a:r>
            <a:r>
              <a:rPr lang="fr-FR" dirty="0" smtClean="0"/>
              <a:t>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6457439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sz="4000" dirty="0" err="1" smtClean="0"/>
              <a:t>I</a:t>
            </a:r>
            <a:r>
              <a:rPr lang="en-US" dirty="0" err="1" smtClean="0"/>
              <a:t>n</a:t>
            </a:r>
            <a:r>
              <a:rPr lang="en-US" sz="4000" dirty="0" err="1" smtClean="0"/>
              <a:t>T</a:t>
            </a:r>
            <a:r>
              <a:rPr lang="en-US" dirty="0" err="1" smtClean="0"/>
              <a:t>he</a:t>
            </a:r>
            <a:r>
              <a:rPr lang="en-US" sz="4000" dirty="0" err="1" smtClean="0"/>
              <a:t>A</a:t>
            </a:r>
            <a:r>
              <a:rPr lang="en-US" dirty="0" err="1" smtClean="0"/>
              <a:t>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2391" y="1242102"/>
            <a:ext cx="104553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FF"/>
                </a:solidFill>
              </a:rPr>
              <a:t>Les objectifs </a:t>
            </a:r>
            <a:r>
              <a:rPr lang="fr-FR" dirty="0"/>
              <a:t>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/>
              <a:t>Partager les connaissances et appréhender les nouvelles techniques en IA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/>
              <a:t>Discuter et travailler ensemble à travers un groupe ouvert, transverse au CEA et au-delà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FF"/>
                </a:solidFill>
              </a:rPr>
              <a:t>Participants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/>
              <a:t>~150 </a:t>
            </a:r>
            <a:r>
              <a:rPr lang="fr-FR" dirty="0" smtClean="0"/>
              <a:t>personnes): </a:t>
            </a:r>
            <a:endParaRPr lang="fr-FR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b="1" dirty="0" smtClean="0"/>
              <a:t>CEA</a:t>
            </a:r>
            <a:r>
              <a:rPr lang="fr-FR" dirty="0" smtClean="0"/>
              <a:t> </a:t>
            </a:r>
            <a:r>
              <a:rPr lang="fr-FR" dirty="0"/>
              <a:t>: DAM, DES, DRF, DRT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b="1" dirty="0"/>
              <a:t>CNRS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b="1" dirty="0"/>
              <a:t>Université Paris-Saclay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FF"/>
                </a:solidFill>
              </a:rPr>
              <a:t>Financement PTC </a:t>
            </a:r>
            <a:r>
              <a:rPr lang="fr-FR" dirty="0"/>
              <a:t>(Programme Transverse de Compétence – CEA)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Pour y </a:t>
            </a:r>
            <a:r>
              <a:rPr lang="en-US" dirty="0" err="1"/>
              <a:t>participer</a:t>
            </a:r>
            <a:r>
              <a:rPr lang="en-US" dirty="0"/>
              <a:t>/</a:t>
            </a:r>
            <a:r>
              <a:rPr lang="en-US" dirty="0" err="1"/>
              <a:t>contribuer</a:t>
            </a:r>
            <a:r>
              <a:rPr lang="en-US" dirty="0"/>
              <a:t> : Valerie.gautard@cea.fr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1176667" y="4170195"/>
            <a:ext cx="8623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FF"/>
                </a:solidFill>
              </a:rPr>
              <a:t>Des seminaries </a:t>
            </a:r>
            <a:r>
              <a:rPr lang="en-US" dirty="0" smtClean="0"/>
              <a:t>(https</a:t>
            </a:r>
            <a:r>
              <a:rPr lang="en-US" dirty="0"/>
              <a:t>://</a:t>
            </a:r>
            <a:r>
              <a:rPr lang="en-US" dirty="0" smtClean="0"/>
              <a:t>indico.in2p3.fr/event/17858/page/2883-2022)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FF"/>
                </a:solidFill>
              </a:rPr>
              <a:t>Des formations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FF"/>
                </a:solidFill>
              </a:rPr>
              <a:t>Des workshops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FF"/>
                </a:solidFill>
              </a:rPr>
              <a:t>Web sites:  </a:t>
            </a:r>
            <a:r>
              <a:rPr lang="en-US" dirty="0" err="1" smtClean="0"/>
              <a:t>IntheArt</a:t>
            </a:r>
            <a:r>
              <a:rPr lang="en-US" dirty="0" smtClean="0"/>
              <a:t> </a:t>
            </a:r>
            <a:r>
              <a:rPr lang="en-US" dirty="0"/>
              <a:t>: https://indico.in2p3.fr/event/17858/page/1967-intheart</a:t>
            </a:r>
          </a:p>
          <a:p>
            <a:pPr lvl="1"/>
            <a:r>
              <a:rPr lang="en-US" dirty="0" smtClean="0"/>
              <a:t>              </a:t>
            </a:r>
            <a:r>
              <a:rPr lang="en-US" dirty="0" err="1" smtClean="0"/>
              <a:t>GitLab</a:t>
            </a:r>
            <a:r>
              <a:rPr lang="en-US" dirty="0" smtClean="0"/>
              <a:t> </a:t>
            </a:r>
            <a:r>
              <a:rPr lang="en-US" dirty="0"/>
              <a:t>:  https://drf-gitlab.cea.fr/InTheArt</a:t>
            </a:r>
          </a:p>
          <a:p>
            <a:pPr lvl="1"/>
            <a:r>
              <a:rPr lang="en-US" dirty="0" smtClean="0"/>
              <a:t>              </a:t>
            </a:r>
            <a:r>
              <a:rPr lang="en-US" dirty="0" err="1" smtClean="0"/>
              <a:t>Redmine</a:t>
            </a:r>
            <a:r>
              <a:rPr lang="en-US" dirty="0" smtClean="0"/>
              <a:t> </a:t>
            </a:r>
            <a:r>
              <a:rPr lang="en-US" dirty="0"/>
              <a:t>: https://forge.in2p3.fr/projects/intheart?jump=welcome</a:t>
            </a:r>
          </a:p>
          <a:p>
            <a:endParaRPr lang="en-US" dirty="0"/>
          </a:p>
        </p:txBody>
      </p:sp>
      <p:pic>
        <p:nvPicPr>
          <p:cNvPr id="13" name="Image 7">
            <a:extLst>
              <a:ext uri="{FF2B5EF4-FFF2-40B4-BE49-F238E27FC236}">
                <a16:creationId xmlns:a16="http://schemas.microsoft.com/office/drawing/2014/main" id="{68339AF7-FA8B-9640-8AF0-1E78BD99D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16" y="2440499"/>
            <a:ext cx="1974850" cy="1367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8946" y="6113718"/>
            <a:ext cx="2039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Coutesy</a:t>
            </a:r>
            <a:r>
              <a:rPr lang="en-US" sz="1600" dirty="0" smtClean="0"/>
              <a:t> of V. Gautard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732" y="231016"/>
            <a:ext cx="1887008" cy="89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synergetic approach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8072" y="179466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Unlock </a:t>
            </a:r>
            <a:r>
              <a:rPr lang="en-US" sz="1600" dirty="0"/>
              <a:t>the use of artificial intelligence in particle and nuclear </a:t>
            </a:r>
            <a:r>
              <a:rPr lang="en-US" sz="1600" dirty="0">
                <a:solidFill>
                  <a:srgbClr val="FF0000"/>
                </a:solidFill>
              </a:rPr>
              <a:t>accelerators</a:t>
            </a:r>
            <a:r>
              <a:rPr lang="en-US" sz="1600" dirty="0"/>
              <a:t> as well as in light/neutron </a:t>
            </a:r>
            <a:r>
              <a:rPr lang="en-US" sz="1600" dirty="0" smtClean="0"/>
              <a:t>sources;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Tackle </a:t>
            </a:r>
            <a:r>
              <a:rPr lang="en-US" sz="1600" dirty="0"/>
              <a:t>all challenges of particle accelerators.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7"/>
          <a:stretch/>
        </p:blipFill>
        <p:spPr>
          <a:xfrm>
            <a:off x="5058200" y="976947"/>
            <a:ext cx="6949797" cy="53665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39961" y="5542426"/>
            <a:ext cx="239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9</a:t>
            </a:r>
            <a:r>
              <a:rPr lang="en-US" dirty="0" smtClean="0"/>
              <a:t> countries, </a:t>
            </a:r>
            <a:r>
              <a:rPr lang="en-US" dirty="0" smtClean="0">
                <a:solidFill>
                  <a:srgbClr val="0000FF"/>
                </a:solidFill>
              </a:rPr>
              <a:t>18</a:t>
            </a:r>
            <a:r>
              <a:rPr lang="en-US" dirty="0" smtClean="0"/>
              <a:t> partners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8072" y="2855412"/>
            <a:ext cx="5478428" cy="260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French network: M4CAST</a:t>
            </a:r>
          </a:p>
          <a:p>
            <a:r>
              <a:rPr lang="en-US" sz="1600" dirty="0" smtClean="0"/>
              <a:t> </a:t>
            </a:r>
            <a:r>
              <a:rPr lang="en-US" sz="1200" dirty="0" err="1" smtClean="0"/>
              <a:t>Multiphysics</a:t>
            </a:r>
            <a:r>
              <a:rPr lang="en-US" sz="1200" dirty="0" smtClean="0"/>
              <a:t> Modeling, Machine learning and Model-based Control in Accelerators Science and Technology</a:t>
            </a:r>
          </a:p>
          <a:p>
            <a:endParaRPr lang="en-US" sz="1600" dirty="0" smtClean="0"/>
          </a:p>
          <a:p>
            <a:r>
              <a:rPr lang="en-US" sz="1600" dirty="0" smtClean="0"/>
              <a:t>A European network: TRAINABLE </a:t>
            </a:r>
          </a:p>
          <a:p>
            <a:r>
              <a:rPr lang="en-US" sz="1200" dirty="0" err="1" smtClean="0"/>
              <a:t>TowaRds</a:t>
            </a:r>
            <a:r>
              <a:rPr lang="en-US" sz="1200" dirty="0" smtClean="0"/>
              <a:t> An International network for </a:t>
            </a:r>
            <a:r>
              <a:rPr lang="en-US" sz="1200" dirty="0" err="1" smtClean="0"/>
              <a:t>multiphysics</a:t>
            </a:r>
            <a:r>
              <a:rPr lang="en-US" sz="1200" dirty="0" smtClean="0"/>
              <a:t> modelling, machine learning And model-Based control in accelerator sciences and </a:t>
            </a:r>
            <a:r>
              <a:rPr lang="en-US" sz="1200" dirty="0" err="1" smtClean="0"/>
              <a:t>technoLogiEs</a:t>
            </a:r>
            <a:endParaRPr lang="en-US" sz="1200" dirty="0" smtClean="0"/>
          </a:p>
          <a:p>
            <a:endParaRPr lang="en-US" sz="1600" dirty="0"/>
          </a:p>
          <a:p>
            <a:r>
              <a:rPr lang="en-US" sz="1600" dirty="0" smtClean="0"/>
              <a:t> target an Horizon Europe project ARTIFACT</a:t>
            </a:r>
          </a:p>
          <a:p>
            <a:r>
              <a:rPr lang="en-US" sz="1200" dirty="0" err="1" smtClean="0"/>
              <a:t>ARTificial</a:t>
            </a:r>
            <a:r>
              <a:rPr lang="en-US" sz="1200" dirty="0" smtClean="0"/>
              <a:t> Intelligence For Accelerators, user Communities and associated Technologies</a:t>
            </a:r>
            <a:endParaRPr lang="en-US" sz="1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913774" y="6024879"/>
            <a:ext cx="215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A. Ghribi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3774" y="1642330"/>
            <a:ext cx="6461365" cy="2066685"/>
          </a:xfrm>
        </p:spPr>
        <p:txBody>
          <a:bodyPr>
            <a:normAutofit/>
          </a:bodyPr>
          <a:lstStyle/>
          <a:p>
            <a:r>
              <a:rPr lang="en-US" sz="1600" cap="none" dirty="0" smtClean="0"/>
              <a:t>Guidelines to </a:t>
            </a:r>
            <a:r>
              <a:rPr lang="en-US" sz="1600" cap="none" dirty="0" err="1" smtClean="0"/>
              <a:t>unclock</a:t>
            </a:r>
            <a:r>
              <a:rPr lang="en-US" sz="1600" cap="none" dirty="0" smtClean="0"/>
              <a:t> the use of AI in accelerators </a:t>
            </a:r>
          </a:p>
          <a:p>
            <a:r>
              <a:rPr lang="en-US" sz="1600" cap="none" dirty="0" smtClean="0"/>
              <a:t>Standardize and open our data and approaches </a:t>
            </a:r>
          </a:p>
          <a:p>
            <a:r>
              <a:rPr lang="en-US" sz="1600" cap="none" dirty="0" smtClean="0"/>
              <a:t>Structure ourselves to work in a fertile collaborative space </a:t>
            </a:r>
          </a:p>
          <a:p>
            <a:r>
              <a:rPr lang="en-US" sz="1600" cap="none" dirty="0" smtClean="0"/>
              <a:t>Transfer links (</a:t>
            </a:r>
            <a:r>
              <a:rPr lang="en-US" sz="1600" cap="none" dirty="0" err="1" smtClean="0"/>
              <a:t>astrop</a:t>
            </a:r>
            <a:r>
              <a:rPr lang="en-US" sz="1600" cap="none" dirty="0" smtClean="0"/>
              <a:t>, HEP, </a:t>
            </a:r>
            <a:r>
              <a:rPr lang="en-US" sz="1600" cap="none" dirty="0" err="1" smtClean="0"/>
              <a:t>medecine</a:t>
            </a:r>
            <a:r>
              <a:rPr lang="en-US" sz="1600" cap="none" dirty="0" smtClean="0"/>
              <a:t>, …) </a:t>
            </a:r>
          </a:p>
          <a:p>
            <a:r>
              <a:rPr lang="en-US" sz="1600" cap="none" dirty="0" smtClean="0"/>
              <a:t>Training: </a:t>
            </a:r>
            <a:r>
              <a:rPr lang="en-US" sz="1600" cap="none" dirty="0"/>
              <a:t>students as well as professionals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32" t="1" r="2837" b="771"/>
          <a:stretch/>
        </p:blipFill>
        <p:spPr>
          <a:xfrm>
            <a:off x="7676708" y="1674525"/>
            <a:ext cx="3508744" cy="4354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933" t="3752" r="3525" b="3261"/>
          <a:stretch/>
        </p:blipFill>
        <p:spPr>
          <a:xfrm>
            <a:off x="4369981" y="4210498"/>
            <a:ext cx="2998382" cy="18181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3774" y="6024879"/>
            <a:ext cx="215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A. Ghribi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MORE SUSTANAIBLE DEVELOPMENT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Barbara Dalena, Les Journées </a:t>
            </a:r>
            <a:r>
              <a:rPr lang="fr-FR" dirty="0" err="1" smtClean="0"/>
              <a:t>Accelerateurs</a:t>
            </a:r>
            <a:r>
              <a:rPr lang="fr-FR" dirty="0" smtClean="0"/>
              <a:t>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875101" y="1854230"/>
            <a:ext cx="10441798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 smtClean="0"/>
              <a:t>Outcomes: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cap="none" dirty="0" smtClean="0"/>
              <a:t>Enhance scientific competitiveness of Research Infrastructures (RI)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cap="none" dirty="0"/>
              <a:t>Enhanced RI </a:t>
            </a:r>
            <a:r>
              <a:rPr lang="en-US" cap="none" dirty="0" smtClean="0"/>
              <a:t>capacities </a:t>
            </a:r>
            <a:r>
              <a:rPr lang="en-US" cap="none" dirty="0"/>
              <a:t>to address research challenges </a:t>
            </a:r>
            <a:r>
              <a:rPr lang="en-US" cap="none" dirty="0" smtClean="0"/>
              <a:t>and EU </a:t>
            </a:r>
            <a:r>
              <a:rPr lang="en-US" cap="none" dirty="0"/>
              <a:t>policy priorities 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cap="none" dirty="0" smtClean="0"/>
              <a:t>Increase collaboration </a:t>
            </a:r>
            <a:r>
              <a:rPr lang="en-US" cap="none" dirty="0"/>
              <a:t>of research infrastructures with universities, research </a:t>
            </a:r>
            <a:r>
              <a:rPr lang="en-US" cap="none" dirty="0" smtClean="0"/>
              <a:t>organization </a:t>
            </a:r>
            <a:r>
              <a:rPr lang="en-US" cap="none" dirty="0"/>
              <a:t>and industry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cap="none" dirty="0"/>
              <a:t>Increase of technological level of </a:t>
            </a:r>
            <a:r>
              <a:rPr lang="en-US" cap="none" dirty="0" smtClean="0"/>
              <a:t>industries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cap="none" dirty="0" smtClean="0"/>
              <a:t>Integration </a:t>
            </a:r>
            <a:r>
              <a:rPr lang="en-US" cap="none" dirty="0"/>
              <a:t>of research </a:t>
            </a:r>
            <a:r>
              <a:rPr lang="en-US" cap="none" dirty="0" smtClean="0"/>
              <a:t>infrastructures </a:t>
            </a:r>
            <a:r>
              <a:rPr lang="en-US" cap="none" dirty="0"/>
              <a:t>into local, regional and global innovation systems and promotion of entrepreneurial </a:t>
            </a:r>
            <a:r>
              <a:rPr lang="en-US" cap="none" dirty="0" smtClean="0"/>
              <a:t>culture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3774" y="6024879"/>
            <a:ext cx="215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A. Ghribi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6457436"/>
            <a:ext cx="2743200" cy="365125"/>
          </a:xfrm>
        </p:spPr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6457436"/>
            <a:ext cx="6672887" cy="365125"/>
          </a:xfrm>
        </p:spPr>
        <p:txBody>
          <a:bodyPr/>
          <a:lstStyle/>
          <a:p>
            <a:r>
              <a:rPr lang="fr-FR" dirty="0" smtClean="0"/>
              <a:t>Barbara Dalena, Les Journées </a:t>
            </a:r>
            <a:r>
              <a:rPr lang="fr-FR" dirty="0" err="1" smtClean="0"/>
              <a:t>Accelerateurs</a:t>
            </a:r>
            <a:r>
              <a:rPr lang="fr-FR" dirty="0" smtClean="0"/>
              <a:t>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6457436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53747"/>
            <a:ext cx="10363826" cy="3712863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Introduction to AI</a:t>
            </a:r>
          </a:p>
          <a:p>
            <a:r>
              <a:rPr lang="en-US" cap="none" dirty="0" smtClean="0"/>
              <a:t>AI and Accelerators </a:t>
            </a:r>
          </a:p>
          <a:p>
            <a:pPr lvl="1"/>
            <a:r>
              <a:rPr lang="en-US" cap="none" dirty="0" smtClean="0"/>
              <a:t>Anomaly detection</a:t>
            </a:r>
          </a:p>
          <a:p>
            <a:pPr lvl="1"/>
            <a:r>
              <a:rPr lang="en-US" cap="none" dirty="0" smtClean="0"/>
              <a:t>Accelerator modeling</a:t>
            </a:r>
          </a:p>
          <a:p>
            <a:pPr lvl="1"/>
            <a:r>
              <a:rPr lang="en-US" cap="none" dirty="0" smtClean="0"/>
              <a:t>Accelerator control</a:t>
            </a:r>
          </a:p>
          <a:p>
            <a:r>
              <a:rPr lang="en-US" cap="none" dirty="0" smtClean="0"/>
              <a:t>Example of national and international successful applications</a:t>
            </a:r>
          </a:p>
          <a:p>
            <a:r>
              <a:rPr lang="en-US" cap="none" dirty="0" smtClean="0"/>
              <a:t>Perspectives</a:t>
            </a:r>
          </a:p>
        </p:txBody>
      </p:sp>
    </p:spTree>
    <p:extLst>
      <p:ext uri="{BB962C8B-B14F-4D97-AF65-F5344CB8AC3E}">
        <p14:creationId xmlns:p14="http://schemas.microsoft.com/office/powerpoint/2010/main" val="710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2" descr="Image result for supervised learning">
            <a:extLst>
              <a:ext uri="{FF2B5EF4-FFF2-40B4-BE49-F238E27FC236}">
                <a16:creationId xmlns:a16="http://schemas.microsoft.com/office/drawing/2014/main" id="{BD24E8A1-33A6-4585-9B6C-BF6D99444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7" b="2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Barbara Dalena, Les Journées </a:t>
            </a:r>
            <a:r>
              <a:rPr lang="fr-FR" dirty="0" err="1" smtClean="0"/>
              <a:t>Accelerateurs</a:t>
            </a:r>
            <a:r>
              <a:rPr lang="fr-FR" dirty="0" smtClean="0"/>
              <a:t>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393" y="1679942"/>
            <a:ext cx="7683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SUPERVISED LEARNING</a:t>
            </a:r>
          </a:p>
          <a:p>
            <a:r>
              <a:rPr lang="en-US" sz="1600" b="1" dirty="0" smtClean="0"/>
              <a:t>Known </a:t>
            </a:r>
            <a:r>
              <a:rPr lang="en-US" sz="1600" b="1" dirty="0"/>
              <a:t>input-output (feature-label) relations </a:t>
            </a:r>
            <a:r>
              <a:rPr lang="en-US" sz="1600" dirty="0"/>
              <a:t>are given to the </a:t>
            </a:r>
            <a:r>
              <a:rPr lang="en-US" sz="1600" dirty="0" smtClean="0"/>
              <a:t>machine learning algorithm.</a:t>
            </a:r>
          </a:p>
          <a:p>
            <a:r>
              <a:rPr lang="en-US" sz="1600" dirty="0"/>
              <a:t>Once </a:t>
            </a:r>
            <a:r>
              <a:rPr lang="en-US" sz="1600" dirty="0" smtClean="0"/>
              <a:t>the model </a:t>
            </a:r>
            <a:r>
              <a:rPr lang="en-US" sz="1600" dirty="0"/>
              <a:t>is </a:t>
            </a:r>
            <a:r>
              <a:rPr lang="en-US" sz="1600" b="1" dirty="0"/>
              <a:t>trained based on the known data</a:t>
            </a:r>
            <a:r>
              <a:rPr lang="en-US" sz="1600" dirty="0"/>
              <a:t>, one can use unknown data into the</a:t>
            </a:r>
          </a:p>
          <a:p>
            <a:r>
              <a:rPr lang="en-US" sz="1600" dirty="0"/>
              <a:t>model to get predictions.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393" y="3023190"/>
            <a:ext cx="7683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UNSUPERVISED LEARNING</a:t>
            </a:r>
          </a:p>
          <a:p>
            <a:r>
              <a:rPr lang="en-US" sz="1600" dirty="0"/>
              <a:t>The output of the input training data is </a:t>
            </a:r>
            <a:r>
              <a:rPr lang="en-US" sz="1600" b="1" dirty="0"/>
              <a:t>unknown</a:t>
            </a:r>
            <a:r>
              <a:rPr lang="en-US" sz="1600" dirty="0"/>
              <a:t>. The input data is fed to </a:t>
            </a:r>
            <a:r>
              <a:rPr lang="en-US" sz="1600" dirty="0" smtClean="0"/>
              <a:t>the Machine </a:t>
            </a:r>
            <a:r>
              <a:rPr lang="en-US" sz="1600" dirty="0"/>
              <a:t>Learning algorithm and is used to train the model which then </a:t>
            </a:r>
            <a:r>
              <a:rPr lang="en-US" sz="1600" dirty="0" smtClean="0"/>
              <a:t>is employed </a:t>
            </a:r>
            <a:r>
              <a:rPr lang="en-US" sz="1600" dirty="0"/>
              <a:t>to </a:t>
            </a:r>
            <a:r>
              <a:rPr lang="en-US" sz="1600" b="1" dirty="0"/>
              <a:t>search for patterns in the data</a:t>
            </a:r>
            <a:r>
              <a:rPr lang="en-US" sz="1600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393" y="4462125"/>
            <a:ext cx="7683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REINFORCEMENT LEARNING</a:t>
            </a:r>
          </a:p>
          <a:p>
            <a:r>
              <a:rPr lang="en-US" sz="1600" dirty="0"/>
              <a:t>Given a </a:t>
            </a:r>
            <a:r>
              <a:rPr lang="en-US" sz="1600" b="1" dirty="0"/>
              <a:t>framework of rules and goals</a:t>
            </a:r>
            <a:r>
              <a:rPr lang="en-US" sz="1600" dirty="0"/>
              <a:t>, an </a:t>
            </a:r>
            <a:r>
              <a:rPr lang="en-US" sz="1600" b="1" dirty="0"/>
              <a:t>agent </a:t>
            </a:r>
            <a:r>
              <a:rPr lang="en-US" sz="1600" dirty="0"/>
              <a:t>(algorithm) </a:t>
            </a:r>
            <a:r>
              <a:rPr lang="en-US" sz="1600" b="1" dirty="0"/>
              <a:t>learns in </a:t>
            </a:r>
            <a:r>
              <a:rPr lang="en-US" sz="1600" b="1" dirty="0" smtClean="0"/>
              <a:t>an interactive environment </a:t>
            </a:r>
            <a:r>
              <a:rPr lang="en-US" sz="1600" dirty="0"/>
              <a:t>by </a:t>
            </a:r>
            <a:r>
              <a:rPr lang="en-US" sz="1600" b="1" dirty="0"/>
              <a:t>trial and error </a:t>
            </a:r>
            <a:r>
              <a:rPr lang="en-US" sz="1600" dirty="0"/>
              <a:t>using </a:t>
            </a:r>
            <a:r>
              <a:rPr lang="en-US" sz="1600" b="1" dirty="0"/>
              <a:t>feedback from its </a:t>
            </a:r>
            <a:r>
              <a:rPr lang="en-US" sz="1600" b="1" dirty="0" smtClean="0"/>
              <a:t>own actions </a:t>
            </a:r>
            <a:r>
              <a:rPr lang="en-US" sz="1600" b="1" dirty="0"/>
              <a:t>and experiences </a:t>
            </a:r>
            <a:r>
              <a:rPr lang="en-US" sz="1600" dirty="0"/>
              <a:t>and it gets </a:t>
            </a:r>
            <a:r>
              <a:rPr lang="en-US" sz="1600" b="1" dirty="0"/>
              <a:t>rewarded </a:t>
            </a:r>
            <a:r>
              <a:rPr lang="en-US" sz="1600" dirty="0"/>
              <a:t>or </a:t>
            </a:r>
            <a:r>
              <a:rPr lang="en-US" sz="1600" b="1" dirty="0"/>
              <a:t>punished </a:t>
            </a:r>
            <a:r>
              <a:rPr lang="en-US" sz="1600" dirty="0"/>
              <a:t>depending on </a:t>
            </a:r>
            <a:r>
              <a:rPr lang="en-US" sz="1600" dirty="0" smtClean="0"/>
              <a:t>which strategy </a:t>
            </a:r>
            <a:r>
              <a:rPr lang="en-US" sz="1600" dirty="0"/>
              <a:t>it uses. Each </a:t>
            </a:r>
            <a:r>
              <a:rPr lang="en-US" sz="1600" b="1" dirty="0"/>
              <a:t>reward </a:t>
            </a:r>
            <a:r>
              <a:rPr lang="en-US" sz="1600" dirty="0"/>
              <a:t>reinforces the current strategy, while </a:t>
            </a:r>
            <a:r>
              <a:rPr lang="en-US" sz="1600" b="1" dirty="0" smtClean="0"/>
              <a:t>punishment </a:t>
            </a:r>
            <a:r>
              <a:rPr lang="en-US" sz="1600" dirty="0" smtClean="0"/>
              <a:t>leads </a:t>
            </a:r>
            <a:r>
              <a:rPr lang="en-US" sz="1600" dirty="0"/>
              <a:t>to an adaptation of its policy.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879" y="1565221"/>
            <a:ext cx="3189983" cy="1540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039" y="3113526"/>
            <a:ext cx="1489662" cy="14391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282" y="4546229"/>
            <a:ext cx="3669175" cy="145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MACHINE LEARN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15" y="1418577"/>
            <a:ext cx="10255170" cy="45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FACTORS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96" y="1694740"/>
            <a:ext cx="4375230" cy="3312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447" y="1818166"/>
            <a:ext cx="598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DATA </a:t>
            </a:r>
          </a:p>
          <a:p>
            <a:pPr lvl="1"/>
            <a:r>
              <a:rPr lang="en-US" dirty="0" smtClean="0"/>
              <a:t>Huge amount of data to train algorithms and new techniques to label them, due to increasing digitization of environments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991" y="3129527"/>
            <a:ext cx="598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ENVIRONMENT/FRAMEWORK</a:t>
            </a:r>
          </a:p>
          <a:p>
            <a:r>
              <a:rPr lang="en-US" dirty="0"/>
              <a:t> </a:t>
            </a:r>
            <a:r>
              <a:rPr lang="en-US" dirty="0" smtClean="0"/>
              <a:t>     Facebook, google, Amazon, academic research, start-ups…</a:t>
            </a:r>
          </a:p>
          <a:p>
            <a:r>
              <a:rPr lang="en-US" dirty="0"/>
              <a:t> </a:t>
            </a:r>
            <a:r>
              <a:rPr lang="en-US" dirty="0" smtClean="0"/>
              <a:t>     Software layers: Torch, </a:t>
            </a:r>
            <a:r>
              <a:rPr lang="en-US" dirty="0" err="1" smtClean="0"/>
              <a:t>pyTorch</a:t>
            </a:r>
            <a:r>
              <a:rPr lang="en-US" dirty="0" smtClean="0"/>
              <a:t>, </a:t>
            </a:r>
            <a:r>
              <a:rPr lang="en-US" dirty="0" err="1" smtClean="0"/>
              <a:t>Keras</a:t>
            </a:r>
            <a:r>
              <a:rPr lang="en-US" dirty="0" smtClean="0"/>
              <a:t>, </a:t>
            </a:r>
            <a:r>
              <a:rPr lang="en-US" dirty="0" err="1" smtClean="0"/>
              <a:t>Tensorfow</a:t>
            </a:r>
            <a:r>
              <a:rPr lang="en-US" dirty="0" smtClean="0"/>
              <a:t>, </a:t>
            </a:r>
            <a:r>
              <a:rPr lang="en-US" dirty="0" err="1" smtClean="0"/>
              <a:t>cuda</a:t>
            </a:r>
            <a:r>
              <a:rPr lang="en-US" dirty="0" smtClean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902" y="4292027"/>
            <a:ext cx="598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HARDWARE</a:t>
            </a:r>
          </a:p>
          <a:p>
            <a:r>
              <a:rPr lang="en-US" dirty="0"/>
              <a:t> </a:t>
            </a:r>
            <a:r>
              <a:rPr lang="en-US" dirty="0" smtClean="0"/>
              <a:t>     CPU, GPU, TPU, FPGA, </a:t>
            </a:r>
            <a:r>
              <a:rPr lang="en-US" dirty="0" err="1" smtClean="0"/>
              <a:t>SuperComputers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26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of ML in SCIENTIFIC publications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2" y="1720795"/>
            <a:ext cx="5267325" cy="3186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002" y="1700711"/>
            <a:ext cx="4844005" cy="32262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6690" y="4910514"/>
            <a:ext cx="4832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https://twitter.com/BenBlaiszik/status/1496509101915967490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0723" y="2000874"/>
            <a:ext cx="252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CC"/>
                </a:solidFill>
              </a:rPr>
              <a:t>Accelerator physics</a:t>
            </a:r>
            <a:endParaRPr lang="en-US" sz="2400" dirty="0">
              <a:solidFill>
                <a:srgbClr val="0066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3002" y="5068176"/>
            <a:ext cx="484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Percentage of publication per year related with AI in most common Accelerator Physics journals from </a:t>
            </a:r>
            <a:r>
              <a:rPr lang="en-US" sz="1600" dirty="0" err="1" smtClean="0"/>
              <a:t>OpenAlex</a:t>
            </a:r>
            <a:r>
              <a:rPr lang="en-US" sz="1600" dirty="0"/>
              <a:t> https://</a:t>
            </a:r>
            <a:r>
              <a:rPr lang="en-US" sz="1600" dirty="0" smtClean="0"/>
              <a:t>openalex.org (Courtesy of F. </a:t>
            </a:r>
            <a:r>
              <a:rPr lang="en-US" sz="1600" dirty="0" err="1" smtClean="0"/>
              <a:t>Gargiulo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59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and Accelerators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ML useful for particle accelerators?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6457439"/>
            <a:ext cx="2743200" cy="365125"/>
          </a:xfrm>
        </p:spPr>
        <p:txBody>
          <a:bodyPr/>
          <a:lstStyle/>
          <a:p>
            <a:r>
              <a:rPr lang="en-US" smtClean="0"/>
              <a:t>06/10/2023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6457439"/>
            <a:ext cx="6672887" cy="365125"/>
          </a:xfrm>
        </p:spPr>
        <p:txBody>
          <a:bodyPr/>
          <a:lstStyle/>
          <a:p>
            <a:r>
              <a:rPr lang="fr-FR" smtClean="0"/>
              <a:t>Barbara Dalena, Les Journées Accelerateurs, Roscoff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6457439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17602</TotalTime>
  <Words>1933</Words>
  <Application>Microsoft Office PowerPoint</Application>
  <PresentationFormat>Widescreen</PresentationFormat>
  <Paragraphs>282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Symbol</vt:lpstr>
      <vt:lpstr>Tw Cen MT</vt:lpstr>
      <vt:lpstr>Wingdings</vt:lpstr>
      <vt:lpstr>Droplet</vt:lpstr>
      <vt:lpstr>Enhancing accelerators modeling, control and associated technology with AI application</vt:lpstr>
      <vt:lpstr>Acknowledgements and remarks</vt:lpstr>
      <vt:lpstr>Outline</vt:lpstr>
      <vt:lpstr>PowerPoint Presentation</vt:lpstr>
      <vt:lpstr>SOME DEFINITION</vt:lpstr>
      <vt:lpstr>HOW MACHINE LEARN</vt:lpstr>
      <vt:lpstr>SUCCESS FACTORS</vt:lpstr>
      <vt:lpstr>Trend of ML in SCIENTIFIC publications </vt:lpstr>
      <vt:lpstr>AI and Accelerators</vt:lpstr>
      <vt:lpstr>AI AND ACCELERATOR</vt:lpstr>
      <vt:lpstr>Anomaly detection</vt:lpstr>
      <vt:lpstr>ACCELERATOR MODELING                           (surrogate models AND Optimization Algorithms)</vt:lpstr>
      <vt:lpstr>ACCELERATOR CONTROL</vt:lpstr>
      <vt:lpstr>EXAMPLE OF NATIONAL AND INTERNATIONAL SUCCESSFUL APPLICATIONS</vt:lpstr>
      <vt:lpstr>Application to beam physics</vt:lpstr>
      <vt:lpstr>Anomaly detection Analysis</vt:lpstr>
      <vt:lpstr>AUTOMATED Anomaly detection </vt:lpstr>
      <vt:lpstr>Optimization in control room</vt:lpstr>
      <vt:lpstr>TOWARDS an autonomous accelerator</vt:lpstr>
      <vt:lpstr>perspectives</vt:lpstr>
      <vt:lpstr>Example: InTheArt</vt:lpstr>
      <vt:lpstr>A new synergetic approach</vt:lpstr>
      <vt:lpstr>STRATEGY</vt:lpstr>
      <vt:lpstr>TOWARDS a MORE SUSTANAIBLE DEVELOPMENT</vt:lpstr>
      <vt:lpstr>THANK YOU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optimization at present and future colliders</dc:title>
  <dc:creator>DALENA Barbara</dc:creator>
  <cp:lastModifiedBy>DALENA Barbara</cp:lastModifiedBy>
  <cp:revision>875</cp:revision>
  <dcterms:created xsi:type="dcterms:W3CDTF">2021-04-29T10:51:28Z</dcterms:created>
  <dcterms:modified xsi:type="dcterms:W3CDTF">2023-10-05T21:04:35Z</dcterms:modified>
</cp:coreProperties>
</file>