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9931400" cy="14363700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7" userDrawn="1">
          <p15:clr>
            <a:srgbClr val="A4A3A4"/>
          </p15:clr>
        </p15:guide>
        <p15:guide id="2" pos="9490" userDrawn="1">
          <p15:clr>
            <a:srgbClr val="A4A3A4"/>
          </p15:clr>
        </p15:guide>
        <p15:guide id="3" pos="668" userDrawn="1">
          <p15:clr>
            <a:srgbClr val="A4A3A4"/>
          </p15:clr>
        </p15:guide>
        <p15:guide id="4" pos="18403" userDrawn="1">
          <p15:clr>
            <a:srgbClr val="A4A3A4"/>
          </p15:clr>
        </p15:guide>
        <p15:guide id="5" pos="9785" userDrawn="1">
          <p15:clr>
            <a:srgbClr val="A4A3A4"/>
          </p15:clr>
        </p15:guide>
        <p15:guide id="6" pos="350" userDrawn="1">
          <p15:clr>
            <a:srgbClr val="A4A3A4"/>
          </p15:clr>
        </p15:guide>
        <p15:guide id="7" pos="18743" userDrawn="1">
          <p15:clr>
            <a:srgbClr val="A4A3A4"/>
          </p15:clr>
        </p15:guide>
        <p15:guide id="8" pos="2641" userDrawn="1">
          <p15:clr>
            <a:srgbClr val="A4A3A4"/>
          </p15:clr>
        </p15:guide>
        <p15:guide id="9" orient="horz" pos="2890" userDrawn="1">
          <p15:clr>
            <a:srgbClr val="A4A3A4"/>
          </p15:clr>
        </p15:guide>
        <p15:guide id="10" orient="horz" pos="7358" userDrawn="1">
          <p15:clr>
            <a:srgbClr val="A4A3A4"/>
          </p15:clr>
        </p15:guide>
        <p15:guide id="11" orient="horz" pos="3344" userDrawn="1">
          <p15:clr>
            <a:srgbClr val="A4A3A4"/>
          </p15:clr>
        </p15:guide>
        <p15:guide id="12" orient="horz" pos="26522" userDrawn="1">
          <p15:clr>
            <a:srgbClr val="A4A3A4"/>
          </p15:clr>
        </p15:guide>
        <p15:guide id="13" orient="horz" pos="24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323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93" autoAdjust="0"/>
    <p:restoredTop sz="94660"/>
  </p:normalViewPr>
  <p:slideViewPr>
    <p:cSldViewPr snapToGrid="0">
      <p:cViewPr>
        <p:scale>
          <a:sx n="70" d="100"/>
          <a:sy n="70" d="100"/>
        </p:scale>
        <p:origin x="-1470" y="-1080"/>
      </p:cViewPr>
      <p:guideLst>
        <p:guide orient="horz" pos="4137"/>
        <p:guide pos="9490"/>
        <p:guide pos="668"/>
        <p:guide pos="18403"/>
        <p:guide pos="9785"/>
        <p:guide pos="350"/>
        <p:guide pos="18743"/>
        <p:guide pos="2641"/>
        <p:guide orient="horz" pos="2890"/>
        <p:guide orient="horz" pos="7358"/>
        <p:guide orient="horz" pos="3344"/>
        <p:guide orient="horz" pos="26522"/>
        <p:guide orient="horz" pos="24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8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6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7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8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0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9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1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EC4A-3FF0-485D-A4DA-680A9270342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1617-1F54-459E-BD4A-FD3EC4686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17864848" y="25767106"/>
            <a:ext cx="11832170" cy="846678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26909" y="16239920"/>
            <a:ext cx="29270109" cy="924927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/>
          <p:cNvPicPr/>
          <p:nvPr/>
        </p:nvPicPr>
        <p:blipFill>
          <a:blip r:embed="rId2"/>
          <a:stretch>
            <a:fillRect/>
          </a:stretch>
        </p:blipFill>
        <p:spPr>
          <a:xfrm>
            <a:off x="21685258" y="16521237"/>
            <a:ext cx="7695475" cy="2796560"/>
          </a:xfrm>
          <a:prstGeom prst="rect">
            <a:avLst/>
          </a:prstGeom>
        </p:spPr>
      </p:pic>
      <p:pic>
        <p:nvPicPr>
          <p:cNvPr id="96" name="Picture 95"/>
          <p:cNvPicPr/>
          <p:nvPr/>
        </p:nvPicPr>
        <p:blipFill>
          <a:blip r:embed="rId3"/>
          <a:stretch>
            <a:fillRect/>
          </a:stretch>
        </p:blipFill>
        <p:spPr>
          <a:xfrm>
            <a:off x="21792728" y="19374603"/>
            <a:ext cx="7493186" cy="2723047"/>
          </a:xfrm>
          <a:prstGeom prst="rect">
            <a:avLst/>
          </a:prstGeom>
        </p:spPr>
      </p:pic>
      <p:pic>
        <p:nvPicPr>
          <p:cNvPr id="97" name="Picture 96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9061" y="22470597"/>
            <a:ext cx="7525928" cy="27349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6332" y="6595478"/>
            <a:ext cx="8218070" cy="5583528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28472" y="-19455"/>
            <a:ext cx="24446741" cy="5325879"/>
          </a:xfrm>
          <a:prstGeom prst="rect">
            <a:avLst/>
          </a:prstGeom>
          <a:solidFill>
            <a:srgbClr val="323265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07651" y="793641"/>
            <a:ext cx="17535877" cy="3385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10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THE </a:t>
            </a:r>
            <a:r>
              <a:rPr lang="en-US" sz="10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ESRF-EBS </a:t>
            </a:r>
            <a:r>
              <a:rPr lang="en-US" sz="10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SOURCE</a:t>
            </a:r>
            <a:r>
              <a:rPr lang="en-GB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179396" y="3463999"/>
            <a:ext cx="17834828" cy="13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4000" dirty="0" smtClean="0">
                <a:solidFill>
                  <a:schemeClr val="bg1"/>
                </a:solidFill>
              </a:rPr>
              <a:t>G</a:t>
            </a:r>
            <a:r>
              <a:rPr lang="en-GB" sz="4000" dirty="0">
                <a:solidFill>
                  <a:schemeClr val="bg1"/>
                </a:solidFill>
              </a:rPr>
              <a:t>. Le </a:t>
            </a:r>
            <a:r>
              <a:rPr lang="en-GB" sz="4000" dirty="0" err="1" smtClean="0">
                <a:solidFill>
                  <a:schemeClr val="bg1"/>
                </a:solidFill>
              </a:rPr>
              <a:t>Bec</a:t>
            </a:r>
            <a:r>
              <a:rPr lang="en-GB" sz="4000" dirty="0" smtClean="0">
                <a:solidFill>
                  <a:schemeClr val="bg1"/>
                </a:solidFill>
              </a:rPr>
              <a:t>, B</a:t>
            </a:r>
            <a:r>
              <a:rPr lang="en-GB" sz="4000" dirty="0">
                <a:solidFill>
                  <a:schemeClr val="bg1"/>
                </a:solidFill>
              </a:rPr>
              <a:t>. </a:t>
            </a:r>
            <a:r>
              <a:rPr lang="en-GB" sz="4000" dirty="0" smtClean="0">
                <a:solidFill>
                  <a:schemeClr val="bg1"/>
                </a:solidFill>
              </a:rPr>
              <a:t>Roche, </a:t>
            </a:r>
            <a:r>
              <a:rPr lang="en-GB" sz="4000" u="sng" dirty="0" smtClean="0">
                <a:solidFill>
                  <a:schemeClr val="bg1"/>
                </a:solidFill>
              </a:rPr>
              <a:t>J-L </a:t>
            </a:r>
            <a:r>
              <a:rPr lang="en-GB" sz="4000" u="sng" dirty="0" err="1">
                <a:solidFill>
                  <a:schemeClr val="bg1"/>
                </a:solidFill>
              </a:rPr>
              <a:t>Revol</a:t>
            </a:r>
            <a:r>
              <a:rPr lang="en-GB" sz="4000" dirty="0">
                <a:solidFill>
                  <a:schemeClr val="bg1"/>
                </a:solidFill>
              </a:rPr>
              <a:t>, .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On behalf of the </a:t>
            </a:r>
            <a:r>
              <a:rPr lang="en-US" sz="3600" i="1" smtClean="0">
                <a:solidFill>
                  <a:schemeClr val="bg1"/>
                </a:solidFill>
              </a:rPr>
              <a:t>Accelerator </a:t>
            </a:r>
            <a:r>
              <a:rPr lang="en-US" sz="3600" i="1" smtClean="0">
                <a:solidFill>
                  <a:schemeClr val="bg1"/>
                </a:solidFill>
              </a:rPr>
              <a:t>&amp; Source </a:t>
            </a:r>
            <a:r>
              <a:rPr lang="en-US" sz="3600" i="1" dirty="0" smtClean="0">
                <a:solidFill>
                  <a:schemeClr val="bg1"/>
                </a:solidFill>
              </a:rPr>
              <a:t>Division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2235" y="5656070"/>
            <a:ext cx="12470778" cy="507938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Synchrotron Radiation Facility - </a:t>
            </a:r>
            <a:r>
              <a:rPr lang="en-US" sz="3200" dirty="0" smtClean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</a:t>
            </a:r>
            <a:r>
              <a:rPr lang="en-US" sz="3200" dirty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Brilliant Source (ESRF-EBS) is a facility upgrade allowing its scientific users to take advantage of the first high-energy 4th generation storage ring light source. In December 2018, after 30 years of operation, the beam stopped for a 12-month shutdown to dismantle the old storage ring and to install the new X-ray source. On 25th August 2020, the user </a:t>
            </a:r>
            <a:r>
              <a:rPr lang="en-US" sz="3200" dirty="0" err="1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200" dirty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restarted with beam parameters very close to nominal values. Since then beam is back for the users at full operation performance and with an excellent reliability. This </a:t>
            </a:r>
            <a:r>
              <a:rPr lang="en-US" sz="3200" dirty="0" smtClean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3200" dirty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on the present operation performance of the source, highlighting the ongoing and planned </a:t>
            </a:r>
            <a:r>
              <a:rPr lang="en-US" sz="3200" dirty="0" smtClean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developments.</a:t>
            </a:r>
            <a:endParaRPr lang="en-GB" sz="3200" dirty="0">
              <a:solidFill>
                <a:srgbClr val="132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72864" y="34779166"/>
            <a:ext cx="9906111" cy="51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132577"/>
                </a:solidFill>
                <a:cs typeface="Arial" panose="020B0604020202020204" pitchFamily="34" charset="0"/>
              </a:rPr>
              <a:t>Beam stability:</a:t>
            </a:r>
            <a:endParaRPr lang="en-GB" sz="3600" b="1" dirty="0">
              <a:solidFill>
                <a:srgbClr val="132577"/>
              </a:solidFill>
              <a:cs typeface="Arial" panose="020B0604020202020204" pitchFamily="34" charset="0"/>
            </a:endParaRP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US" sz="3600" dirty="0">
                <a:solidFill>
                  <a:srgbClr val="132577"/>
                </a:solidFill>
                <a:cs typeface="Arial" panose="020B0604020202020204" pitchFamily="34" charset="0"/>
              </a:rPr>
              <a:t>Despite the reduction </a:t>
            </a:r>
            <a:r>
              <a:rPr lang="en-US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in </a:t>
            </a:r>
            <a:r>
              <a:rPr lang="en-US" sz="3600" dirty="0">
                <a:solidFill>
                  <a:srgbClr val="132577"/>
                </a:solidFill>
                <a:cs typeface="Arial" panose="020B0604020202020204" pitchFamily="34" charset="0"/>
              </a:rPr>
              <a:t>the horizontal emittance, the beam stability fulfils today the beamline </a:t>
            </a:r>
            <a:r>
              <a:rPr lang="en-US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requirements</a:t>
            </a:r>
            <a:endParaRPr lang="en-GB" sz="3600" dirty="0" smtClean="0">
              <a:solidFill>
                <a:srgbClr val="132577"/>
              </a:solidFill>
              <a:cs typeface="Arial" panose="020B0604020202020204" pitchFamily="34" charset="0"/>
            </a:endParaRP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Injection perturbations are a limitation for the full exploitation of EBS despite the implementation of a damping system, and the top-up frequency limited to 1 Hour</a:t>
            </a:r>
            <a:endParaRPr lang="en-GB" sz="3600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872370" y="40674097"/>
            <a:ext cx="29156678" cy="11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3200" dirty="0" smtClean="0">
                <a:solidFill>
                  <a:srgbClr val="132577"/>
                </a:solidFill>
              </a:rPr>
              <a:t>‘Les </a:t>
            </a:r>
            <a:r>
              <a:rPr lang="en-GB" sz="3200" dirty="0" err="1" smtClean="0">
                <a:solidFill>
                  <a:srgbClr val="132577"/>
                </a:solidFill>
              </a:rPr>
              <a:t>Journées</a:t>
            </a:r>
            <a:r>
              <a:rPr lang="en-GB" sz="3200" dirty="0" smtClean="0">
                <a:solidFill>
                  <a:srgbClr val="132577"/>
                </a:solidFill>
              </a:rPr>
              <a:t> </a:t>
            </a:r>
            <a:r>
              <a:rPr lang="en-GB" sz="3200" dirty="0" err="1" smtClean="0">
                <a:solidFill>
                  <a:srgbClr val="132577"/>
                </a:solidFill>
              </a:rPr>
              <a:t>accélérateurs</a:t>
            </a:r>
            <a:r>
              <a:rPr lang="en-GB" sz="3200" dirty="0" smtClean="0">
                <a:solidFill>
                  <a:srgbClr val="132577"/>
                </a:solidFill>
              </a:rPr>
              <a:t>’, </a:t>
            </a:r>
            <a:r>
              <a:rPr lang="en-GB" sz="3200" dirty="0" err="1" smtClean="0">
                <a:solidFill>
                  <a:srgbClr val="132577"/>
                </a:solidFill>
              </a:rPr>
              <a:t>Roscoff</a:t>
            </a:r>
            <a:r>
              <a:rPr lang="en-GB" sz="3200" dirty="0" smtClean="0">
                <a:solidFill>
                  <a:srgbClr val="132577"/>
                </a:solidFill>
              </a:rPr>
              <a:t>, France , 3-6 October, 2023</a:t>
            </a:r>
            <a:endParaRPr lang="en-GB" sz="3200" dirty="0">
              <a:solidFill>
                <a:srgbClr val="132577"/>
              </a:solidFill>
            </a:endParaRPr>
          </a:p>
          <a:p>
            <a:r>
              <a:rPr lang="en-GB" sz="3200" b="1" dirty="0">
                <a:solidFill>
                  <a:srgbClr val="132577"/>
                </a:solidFill>
              </a:rPr>
              <a:t>ESRF</a:t>
            </a:r>
            <a:r>
              <a:rPr lang="en-GB" sz="3200" dirty="0">
                <a:solidFill>
                  <a:srgbClr val="132577"/>
                </a:solidFill>
              </a:rPr>
              <a:t> – The European Synchrotron </a:t>
            </a:r>
            <a:r>
              <a:rPr lang="en-GB" sz="3200" dirty="0" smtClean="0">
                <a:solidFill>
                  <a:srgbClr val="132577"/>
                </a:solidFill>
              </a:rPr>
              <a:t>– 71 Avenue des Martyrs, Grenoble, FRANCE </a:t>
            </a:r>
            <a:r>
              <a:rPr lang="en-GB" sz="3200" dirty="0">
                <a:solidFill>
                  <a:srgbClr val="132577"/>
                </a:solidFill>
              </a:rPr>
              <a:t>- Tel +33 (0)4 76 88 20 00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69089" y="40222479"/>
            <a:ext cx="29163240" cy="72008"/>
          </a:xfrm>
          <a:prstGeom prst="line">
            <a:avLst/>
          </a:prstGeom>
          <a:ln>
            <a:solidFill>
              <a:srgbClr val="132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6" y="-27231"/>
            <a:ext cx="5327335" cy="53198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097159" y="5669985"/>
            <a:ext cx="6380437" cy="1112487"/>
            <a:chOff x="23094315" y="5394486"/>
            <a:chExt cx="5493556" cy="804536"/>
          </a:xfrm>
        </p:grpSpPr>
        <p:grpSp>
          <p:nvGrpSpPr>
            <p:cNvPr id="56" name="Group 55"/>
            <p:cNvGrpSpPr/>
            <p:nvPr/>
          </p:nvGrpSpPr>
          <p:grpSpPr>
            <a:xfrm>
              <a:off x="23094315" y="5394486"/>
              <a:ext cx="5493556" cy="339432"/>
              <a:chOff x="755576" y="800708"/>
              <a:chExt cx="6228692" cy="314326"/>
            </a:xfrm>
            <a:solidFill>
              <a:schemeClr val="bg1"/>
            </a:solidFill>
          </p:grpSpPr>
          <p:pic>
            <p:nvPicPr>
              <p:cNvPr id="57" name="Picture 2" descr="flag of Belg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58" name="Picture 4" descr="flag of Denmar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534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59" name="Picture 6" descr="flag of Finland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492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0" name="Picture 8" descr="flag of Franc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8450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1" name="Picture 10" descr="flag of German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9408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2" name="Picture 12" descr="flag of Italy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366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3" name="Picture 14" descr="flag of Netherlands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324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 descr="flag of Norway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2282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5" name="Picture 18" descr="flag of Russia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240" y="800708"/>
                <a:ext cx="457200" cy="314326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6" name="Picture 65" descr="flag of Spai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198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7" name="Picture 22" descr="flag of Sweden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5156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8" name="Picture 33" descr="flag of Switzerlan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114" y="800708"/>
                <a:ext cx="457200" cy="314326"/>
              </a:xfrm>
              <a:prstGeom prst="rect">
                <a:avLst/>
              </a:prstGeom>
              <a:grpFill/>
            </p:spPr>
          </p:pic>
          <p:pic>
            <p:nvPicPr>
              <p:cNvPr id="69" name="Picture 26" descr="flag of United Kingdom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7068" y="800708"/>
                <a:ext cx="457200" cy="314326"/>
              </a:xfrm>
              <a:prstGeom prst="rect">
                <a:avLst/>
              </a:prstGeom>
              <a:grpFill/>
            </p:spPr>
          </p:pic>
        </p:grpSp>
        <p:grpSp>
          <p:nvGrpSpPr>
            <p:cNvPr id="70" name="Group 41"/>
            <p:cNvGrpSpPr/>
            <p:nvPr/>
          </p:nvGrpSpPr>
          <p:grpSpPr>
            <a:xfrm>
              <a:off x="23313871" y="5869234"/>
              <a:ext cx="3981382" cy="329788"/>
              <a:chOff x="4150804" y="620688"/>
              <a:chExt cx="3794720" cy="314326"/>
            </a:xfrm>
          </p:grpSpPr>
          <p:pic>
            <p:nvPicPr>
              <p:cNvPr id="71" name="Picture 2" descr="flag of Austria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804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2" name="Picture 4" descr="flag of Czech Republic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7593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3" name="Picture 6" descr="flag of Hungary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82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4" name="Picture 8" descr="flag of Israel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1171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5" name="Picture 10" descr="flag of Poland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960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6" name="Picture 12" descr="flag of Portugal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4749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7" name="Picture 14" descr="flag of Slovakia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1538" y="620688"/>
                <a:ext cx="457200" cy="314326"/>
              </a:xfrm>
              <a:prstGeom prst="rect">
                <a:avLst/>
              </a:prstGeom>
              <a:noFill/>
            </p:spPr>
          </p:pic>
          <p:pic>
            <p:nvPicPr>
              <p:cNvPr id="78" name="Picture 16" descr="flag of South Africa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8324" y="620688"/>
                <a:ext cx="457200" cy="314326"/>
              </a:xfrm>
              <a:prstGeom prst="rect">
                <a:avLst/>
              </a:prstGeom>
              <a:noFill/>
            </p:spPr>
          </p:pic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37867" y="5862096"/>
              <a:ext cx="501990" cy="332443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13415346" y="5572971"/>
            <a:ext cx="8493715" cy="215144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132577"/>
                </a:solidFill>
              </a:rPr>
              <a:t>22 partner nations</a:t>
            </a:r>
          </a:p>
          <a:p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budget: </a:t>
            </a:r>
            <a:r>
              <a:rPr lang="en-US" altLang="en-US" sz="2800" b="1" dirty="0">
                <a:solidFill>
                  <a:srgbClr val="132577"/>
                </a:solidFill>
              </a:rPr>
              <a:t>100 million euros</a:t>
            </a:r>
          </a:p>
          <a:p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Staff: </a:t>
            </a:r>
            <a:r>
              <a:rPr lang="en-US" altLang="en-US" sz="2800" b="1" dirty="0">
                <a:solidFill>
                  <a:srgbClr val="132577"/>
                </a:solidFill>
              </a:rPr>
              <a:t>630 people, 40 different nationalities</a:t>
            </a:r>
          </a:p>
          <a:p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status: </a:t>
            </a:r>
            <a:r>
              <a:rPr lang="en-GB" altLang="en-US" sz="2800" b="1" dirty="0">
                <a:solidFill>
                  <a:srgbClr val="132577"/>
                </a:solidFill>
              </a:rPr>
              <a:t>Private civil company subject to French law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78642"/>
              </p:ext>
            </p:extLst>
          </p:nvPr>
        </p:nvGraphicFramePr>
        <p:xfrm>
          <a:off x="13028712" y="7783964"/>
          <a:ext cx="8742613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6908">
                  <a:extLst>
                    <a:ext uri="{9D8B030D-6E8A-4147-A177-3AD203B41FA5}">
                      <a16:colId xmlns:a16="http://schemas.microsoft.com/office/drawing/2014/main" val="2171283577"/>
                    </a:ext>
                  </a:extLst>
                </a:gridCol>
                <a:gridCol w="1669979">
                  <a:extLst>
                    <a:ext uri="{9D8B030D-6E8A-4147-A177-3AD203B41FA5}">
                      <a16:colId xmlns:a16="http://schemas.microsoft.com/office/drawing/2014/main" val="2825413704"/>
                    </a:ext>
                  </a:extLst>
                </a:gridCol>
                <a:gridCol w="1924310">
                  <a:extLst>
                    <a:ext uri="{9D8B030D-6E8A-4147-A177-3AD203B41FA5}">
                      <a16:colId xmlns:a16="http://schemas.microsoft.com/office/drawing/2014/main" val="362367899"/>
                    </a:ext>
                  </a:extLst>
                </a:gridCol>
                <a:gridCol w="2311416">
                  <a:extLst>
                    <a:ext uri="{9D8B030D-6E8A-4147-A177-3AD203B41FA5}">
                      <a16:colId xmlns:a16="http://schemas.microsoft.com/office/drawing/2014/main" val="2011420523"/>
                    </a:ext>
                  </a:extLst>
                </a:gridCol>
              </a:tblGrid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Units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>
                          <a:effectLst/>
                        </a:rPr>
                        <a:t>ESRF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>
                          <a:effectLst/>
                        </a:rPr>
                        <a:t>ESRF-EBS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89057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Energy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GeV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6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6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30718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Circumference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>
                          <a:effectLst/>
                        </a:rPr>
                        <a:t>m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844.4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844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01185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Lattice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DBA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HMBA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034143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Current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mA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200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200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978684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Lifetime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h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50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23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17549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Emittance H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pm rad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>
                          <a:effectLst/>
                        </a:rPr>
                        <a:t>4000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133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259370"/>
                  </a:ext>
                </a:extLst>
              </a:tr>
              <a:tr h="4502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Emittance V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pm rad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>
                          <a:effectLst/>
                        </a:rPr>
                        <a:t>4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>
                          <a:effectLst/>
                        </a:rPr>
                        <a:t>10</a:t>
                      </a:r>
                      <a:r>
                        <a:rPr lang="en-GB" sz="3200" dirty="0">
                          <a:effectLst/>
                        </a:rPr>
                        <a:t>*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210151"/>
                  </a:ext>
                </a:extLst>
              </a:tr>
            </a:tbl>
          </a:graphicData>
        </a:graphic>
      </p:graphicFrame>
      <p:pic>
        <p:nvPicPr>
          <p:cNvPr id="141" name="Picture 14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9411" y="11276374"/>
            <a:ext cx="7423072" cy="4147853"/>
          </a:xfrm>
          <a:prstGeom prst="rect">
            <a:avLst/>
          </a:prstGeom>
        </p:spPr>
      </p:pic>
      <p:pic>
        <p:nvPicPr>
          <p:cNvPr id="144" name="Picture 72" descr="toto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943" y="12813698"/>
            <a:ext cx="1795694" cy="101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144" descr="untitled.jpg"/>
          <p:cNvPicPr>
            <a:picLocks/>
          </p:cNvPicPr>
          <p:nvPr/>
        </p:nvPicPr>
        <p:blipFill rotWithShape="1">
          <a:blip r:embed="rId31" cstate="print"/>
          <a:srcRect l="9520" r="8432" b="5966"/>
          <a:stretch/>
        </p:blipFill>
        <p:spPr>
          <a:xfrm>
            <a:off x="27218447" y="13976190"/>
            <a:ext cx="1958356" cy="1129779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19692354" y="12690705"/>
            <a:ext cx="776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Extremely Brilliant Source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upgrade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Decrease the horizontal emittance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the source brilliance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the source coherence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149" descr="jocelynchavy_esrf_low-1.jpg"/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9121" y="392915"/>
            <a:ext cx="4745051" cy="4554118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061" y="12256931"/>
            <a:ext cx="11282021" cy="3144890"/>
          </a:xfrm>
          <a:prstGeom prst="rect">
            <a:avLst/>
          </a:prstGeom>
        </p:spPr>
      </p:pic>
      <p:sp>
        <p:nvSpPr>
          <p:cNvPr id="152" name="Text Box 17"/>
          <p:cNvSpPr txBox="1">
            <a:spLocks noChangeArrowheads="1"/>
          </p:cNvSpPr>
          <p:nvPr/>
        </p:nvSpPr>
        <p:spPr bwMode="auto">
          <a:xfrm>
            <a:off x="11114824" y="26162918"/>
            <a:ext cx="6919441" cy="26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132577"/>
                </a:solidFill>
                <a:cs typeface="Arial" panose="020B0604020202020204" pitchFamily="34" charset="0"/>
              </a:rPr>
              <a:t>Reliability:</a:t>
            </a:r>
            <a:endParaRPr lang="en-GB" sz="3600" b="1" dirty="0">
              <a:solidFill>
                <a:srgbClr val="132577"/>
              </a:solidFill>
              <a:cs typeface="Arial" panose="020B0604020202020204" pitchFamily="34" charset="0"/>
            </a:endParaRP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200" dirty="0" smtClean="0">
                <a:solidFill>
                  <a:srgbClr val="132577"/>
                </a:solidFill>
                <a:cs typeface="Arial" panose="020B0604020202020204" pitchFamily="34" charset="0"/>
              </a:rPr>
              <a:t>Reliability of the new accelerator comparable to the old machine</a:t>
            </a: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200" dirty="0" smtClean="0">
                <a:solidFill>
                  <a:srgbClr val="132577"/>
                </a:solidFill>
                <a:cs typeface="Arial" panose="020B0604020202020204" pitchFamily="34" charset="0"/>
              </a:rPr>
              <a:t>Only 1.6% of refill skipped</a:t>
            </a:r>
            <a:endParaRPr lang="en-GB" sz="3200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6799" y="13330232"/>
            <a:ext cx="213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ESRF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337717" y="14614663"/>
            <a:ext cx="213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ESRF_EBS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0682207" y="34491781"/>
            <a:ext cx="9014811" cy="557746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26909" y="34475815"/>
            <a:ext cx="19529469" cy="55602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20857877" y="34917665"/>
            <a:ext cx="10302762" cy="4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132577"/>
                </a:solidFill>
                <a:cs typeface="Arial" panose="020B0604020202020204" pitchFamily="34" charset="0"/>
              </a:rPr>
              <a:t>The operation oriented developments:</a:t>
            </a:r>
            <a:endParaRPr lang="en-GB" sz="3600" b="1" dirty="0">
              <a:solidFill>
                <a:srgbClr val="132577"/>
              </a:solidFill>
              <a:cs typeface="Arial" panose="020B0604020202020204" pitchFamily="34" charset="0"/>
            </a:endParaRP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New </a:t>
            </a:r>
            <a:r>
              <a:rPr lang="en-GB" sz="3600" dirty="0">
                <a:solidFill>
                  <a:srgbClr val="132577"/>
                </a:solidFill>
                <a:cs typeface="Arial" panose="020B0604020202020204" pitchFamily="34" charset="0"/>
              </a:rPr>
              <a:t>ceramic </a:t>
            </a: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kickers chambers</a:t>
            </a: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Solid-State </a:t>
            </a:r>
            <a:r>
              <a:rPr lang="en-GB" sz="3600" dirty="0">
                <a:solidFill>
                  <a:srgbClr val="132577"/>
                </a:solidFill>
                <a:cs typeface="Arial" panose="020B0604020202020204" pitchFamily="34" charset="0"/>
              </a:rPr>
              <a:t>Amplifiers (SSA</a:t>
            </a: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)</a:t>
            </a: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600" dirty="0">
                <a:solidFill>
                  <a:srgbClr val="132577"/>
                </a:solidFill>
                <a:cs typeface="Arial" panose="020B0604020202020204" pitchFamily="34" charset="0"/>
              </a:rPr>
              <a:t>4</a:t>
            </a:r>
            <a:r>
              <a:rPr lang="en-GB" sz="3600" baseline="30000" dirty="0">
                <a:solidFill>
                  <a:srgbClr val="132577"/>
                </a:solidFill>
                <a:cs typeface="Arial" panose="020B0604020202020204" pitchFamily="34" charset="0"/>
              </a:rPr>
              <a:t>Th</a:t>
            </a:r>
            <a:r>
              <a:rPr lang="en-GB" sz="3600" dirty="0">
                <a:solidFill>
                  <a:srgbClr val="132577"/>
                </a:solidFill>
                <a:cs typeface="Arial" panose="020B0604020202020204" pitchFamily="34" charset="0"/>
              </a:rPr>
              <a:t> Harmonic </a:t>
            </a: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cavities</a:t>
            </a: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Injection upgrade</a:t>
            </a:r>
          </a:p>
          <a:p>
            <a:pPr marL="457200" indent="-457200" defTabSz="890588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8638" algn="l"/>
              </a:tabLst>
            </a:pPr>
            <a:r>
              <a:rPr lang="en-GB" sz="3600" dirty="0">
                <a:solidFill>
                  <a:srgbClr val="132577"/>
                </a:solidFill>
                <a:cs typeface="Arial" panose="020B0604020202020204" pitchFamily="34" charset="0"/>
              </a:rPr>
              <a:t>Mini-beta </a:t>
            </a:r>
            <a:r>
              <a:rPr lang="en-GB" sz="3600" dirty="0" smtClean="0">
                <a:solidFill>
                  <a:srgbClr val="132577"/>
                </a:solidFill>
                <a:cs typeface="Arial" panose="020B0604020202020204" pitchFamily="34" charset="0"/>
              </a:rPr>
              <a:t>optics</a:t>
            </a:r>
            <a:endParaRPr lang="en-GB" sz="3600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54993" y="25963570"/>
            <a:ext cx="115914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3600" kern="800" dirty="0" smtClean="0">
                <a:solidFill>
                  <a:srgbClr val="132577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saving with ESRF-EBS: 12 GW/year </a:t>
            </a:r>
          </a:p>
          <a:p>
            <a:pPr>
              <a:spcBef>
                <a:spcPts val="600"/>
              </a:spcBef>
            </a:pPr>
            <a:r>
              <a:rPr lang="en-GB" sz="3600" i="1" kern="800" dirty="0" smtClean="0">
                <a:solidFill>
                  <a:srgbClr val="132577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total electricity consumption of 50 </a:t>
            </a:r>
            <a:r>
              <a:rPr lang="en-GB" sz="3600" i="1" kern="800" dirty="0" err="1" smtClean="0">
                <a:solidFill>
                  <a:srgbClr val="132577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GWh</a:t>
            </a:r>
            <a:r>
              <a:rPr lang="en-GB" sz="3600" i="1" kern="800" dirty="0" smtClean="0">
                <a:solidFill>
                  <a:srgbClr val="132577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year in 2023</a:t>
            </a:r>
          </a:p>
        </p:txBody>
      </p:sp>
      <p:pic>
        <p:nvPicPr>
          <p:cNvPr id="90" name="Picture 89"/>
          <p:cNvPicPr/>
          <p:nvPr/>
        </p:nvPicPr>
        <p:blipFill rotWithShape="1">
          <a:blip r:embed="rId34"/>
          <a:srcRect b="38146"/>
          <a:stretch/>
        </p:blipFill>
        <p:spPr>
          <a:xfrm>
            <a:off x="869088" y="21281849"/>
            <a:ext cx="6370942" cy="3923694"/>
          </a:xfrm>
          <a:prstGeom prst="rect">
            <a:avLst/>
          </a:prstGeom>
        </p:spPr>
      </p:pic>
      <p:pic>
        <p:nvPicPr>
          <p:cNvPr id="91" name="Picture 90"/>
          <p:cNvPicPr/>
          <p:nvPr/>
        </p:nvPicPr>
        <p:blipFill>
          <a:blip r:embed="rId35"/>
          <a:stretch>
            <a:fillRect/>
          </a:stretch>
        </p:blipFill>
        <p:spPr>
          <a:xfrm>
            <a:off x="869088" y="17149947"/>
            <a:ext cx="8171609" cy="369599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65636" y="16323591"/>
            <a:ext cx="378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132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modes</a:t>
            </a:r>
            <a:endParaRPr lang="en-GB" sz="4000" dirty="0">
              <a:solidFill>
                <a:srgbClr val="132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5920" y="17579862"/>
            <a:ext cx="259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90 mA</a:t>
            </a:r>
            <a:endParaRPr lang="en-GB" sz="2400" b="1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353468" y="30361392"/>
            <a:ext cx="10780121" cy="391105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7164" y="27456071"/>
            <a:ext cx="10325548" cy="27878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841125" y="34779166"/>
            <a:ext cx="8823303" cy="44902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777402" y="34918996"/>
            <a:ext cx="647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Horizontal emittance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3747483" y="38225750"/>
            <a:ext cx="647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Vertical emittance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6098500" y="38321346"/>
            <a:ext cx="3715067" cy="3642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577694" y="29489400"/>
            <a:ext cx="8287154" cy="4476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30906" y="29488262"/>
            <a:ext cx="8382865" cy="4477646"/>
          </a:xfrm>
          <a:prstGeom prst="rect">
            <a:avLst/>
          </a:prstGeom>
        </p:spPr>
      </p:pic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96170"/>
              </p:ext>
            </p:extLst>
          </p:nvPr>
        </p:nvGraphicFramePr>
        <p:xfrm>
          <a:off x="869088" y="25805462"/>
          <a:ext cx="9820139" cy="3325132"/>
        </p:xfrm>
        <a:graphic>
          <a:graphicData uri="http://schemas.openxmlformats.org/drawingml/2006/table">
            <a:tbl>
              <a:tblPr/>
              <a:tblGrid>
                <a:gridCol w="3238676">
                  <a:extLst>
                    <a:ext uri="{9D8B030D-6E8A-4147-A177-3AD203B41FA5}">
                      <a16:colId xmlns:a16="http://schemas.microsoft.com/office/drawing/2014/main" val="3674879403"/>
                    </a:ext>
                  </a:extLst>
                </a:gridCol>
                <a:gridCol w="1077354">
                  <a:extLst>
                    <a:ext uri="{9D8B030D-6E8A-4147-A177-3AD203B41FA5}">
                      <a16:colId xmlns:a16="http://schemas.microsoft.com/office/drawing/2014/main" val="3706123092"/>
                    </a:ext>
                  </a:extLst>
                </a:gridCol>
                <a:gridCol w="1178954">
                  <a:extLst>
                    <a:ext uri="{9D8B030D-6E8A-4147-A177-3AD203B41FA5}">
                      <a16:colId xmlns:a16="http://schemas.microsoft.com/office/drawing/2014/main" val="130400046"/>
                    </a:ext>
                  </a:extLst>
                </a:gridCol>
                <a:gridCol w="1077354">
                  <a:extLst>
                    <a:ext uri="{9D8B030D-6E8A-4147-A177-3AD203B41FA5}">
                      <a16:colId xmlns:a16="http://schemas.microsoft.com/office/drawing/2014/main" val="73951014"/>
                    </a:ext>
                  </a:extLst>
                </a:gridCol>
                <a:gridCol w="1077354">
                  <a:extLst>
                    <a:ext uri="{9D8B030D-6E8A-4147-A177-3AD203B41FA5}">
                      <a16:colId xmlns:a16="http://schemas.microsoft.com/office/drawing/2014/main" val="684473913"/>
                    </a:ext>
                  </a:extLst>
                </a:gridCol>
                <a:gridCol w="1077354">
                  <a:extLst>
                    <a:ext uri="{9D8B030D-6E8A-4147-A177-3AD203B41FA5}">
                      <a16:colId xmlns:a16="http://schemas.microsoft.com/office/drawing/2014/main" val="2253787391"/>
                    </a:ext>
                  </a:extLst>
                </a:gridCol>
                <a:gridCol w="1093093">
                  <a:extLst>
                    <a:ext uri="{9D8B030D-6E8A-4147-A177-3AD203B41FA5}">
                      <a16:colId xmlns:a16="http://schemas.microsoft.com/office/drawing/2014/main" val="1196391995"/>
                    </a:ext>
                  </a:extLst>
                </a:gridCol>
              </a:tblGrid>
              <a:tr h="51169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800" b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8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GB" sz="32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en-GB" sz="32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en-GB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GB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1" i="1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r>
                        <a:rPr lang="en-GB" sz="1400" b="1" i="1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(07)</a:t>
                      </a:r>
                      <a:endParaRPr lang="en-GB" sz="1400" i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41059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1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i="1" kern="80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i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EBS</a:t>
                      </a:r>
                      <a:endParaRPr lang="en-GB" sz="2000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i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EBS</a:t>
                      </a:r>
                      <a:endParaRPr lang="en-GB" sz="2000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i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EBS</a:t>
                      </a:r>
                      <a:endParaRPr lang="en-GB" sz="2000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EBS</a:t>
                      </a:r>
                      <a:endParaRPr lang="en-GB" sz="1600" i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81469"/>
                  </a:ext>
                </a:extLst>
              </a:tr>
              <a:tr h="80176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800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Availability (%)</a:t>
                      </a:r>
                      <a:endParaRPr lang="en-GB" sz="28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98.3</a:t>
                      </a:r>
                      <a:endParaRPr lang="en-GB" sz="3200" b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98.5</a:t>
                      </a:r>
                      <a:endParaRPr lang="en-GB" sz="3200" b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96.1</a:t>
                      </a:r>
                      <a:endParaRPr lang="en-GB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96.4</a:t>
                      </a:r>
                      <a:endParaRPr lang="en-GB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99.1</a:t>
                      </a:r>
                      <a:endParaRPr lang="en-GB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1" i="1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99.3</a:t>
                      </a:r>
                      <a:endParaRPr lang="en-GB" sz="2400" b="1" i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92024"/>
                  </a:ext>
                </a:extLst>
              </a:tr>
              <a:tr h="84950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800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Mean time between </a:t>
                      </a:r>
                      <a:r>
                        <a:rPr lang="en-GB" sz="2800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failures </a:t>
                      </a:r>
                      <a:r>
                        <a:rPr lang="en-GB" sz="2800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(hrs)</a:t>
                      </a:r>
                      <a:endParaRPr lang="en-GB" sz="28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64.3</a:t>
                      </a:r>
                      <a:endParaRPr lang="en-GB" sz="3200" b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104.3</a:t>
                      </a:r>
                      <a:endParaRPr lang="en-GB" sz="3200" b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46.0</a:t>
                      </a:r>
                      <a:endParaRPr lang="en-GB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66.4</a:t>
                      </a:r>
                      <a:endParaRPr lang="en-GB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b="1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88.5</a:t>
                      </a:r>
                      <a:endParaRPr lang="en-GB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b="1" i="1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</a:t>
                      </a:r>
                      <a:endParaRPr lang="en-GB" sz="2400" b="1" i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58634"/>
                  </a:ext>
                </a:extLst>
              </a:tr>
              <a:tr h="84950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800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Mean duration of </a:t>
                      </a:r>
                      <a:r>
                        <a:rPr lang="en-GB" sz="2800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GB" sz="2800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failure </a:t>
                      </a:r>
                      <a:r>
                        <a:rPr lang="en-GB" sz="2800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(hrs</a:t>
                      </a:r>
                      <a:r>
                        <a:rPr lang="en-GB" sz="2800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GB" sz="28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1.11</a:t>
                      </a:r>
                      <a:endParaRPr lang="en-GB" sz="32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i="1" kern="800" dirty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1.60</a:t>
                      </a:r>
                      <a:endParaRPr lang="en-GB" sz="3200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1.80</a:t>
                      </a:r>
                      <a:endParaRPr lang="en-GB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2.42</a:t>
                      </a:r>
                      <a:endParaRPr lang="en-GB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3200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GB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i="1" kern="800" dirty="0" smtClean="0">
                          <a:solidFill>
                            <a:srgbClr val="13257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2400" i="1" dirty="0">
                        <a:solidFill>
                          <a:srgbClr val="13257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477" marR="814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14758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300647" y="16503857"/>
            <a:ext cx="8592744" cy="530994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518366" y="21612144"/>
            <a:ext cx="121123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 smtClean="0">
                <a:solidFill>
                  <a:srgbClr val="132577"/>
                </a:solidFill>
                <a:latin typeface="Arial"/>
              </a:rPr>
              <a:t>In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tensity limitation </a:t>
            </a:r>
            <a:r>
              <a:rPr lang="en-US" sz="3600" dirty="0" smtClean="0">
                <a:solidFill>
                  <a:srgbClr val="132577"/>
                </a:solidFill>
                <a:latin typeface="Arial"/>
              </a:rPr>
              <a:t>for 16 bunch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due to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mechanical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weakness of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the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kicker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ceramic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chambers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Vertical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emittance artificially increased from 1 to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10 or 20 </a:t>
            </a:r>
            <a:r>
              <a:rPr kumimoji="0" lang="en-US" sz="36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pm.rad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 for an operational lifetime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 All timing modes delivered with a purity of 10</a:t>
            </a:r>
            <a:r>
              <a:rPr kumimoji="0" lang="en-US" sz="3600" b="0" u="none" strike="noStrike" kern="1200" cap="none" spc="0" normalizeH="0" baseline="3000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-9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</a:rPr>
              <a:t> with cleaning process in the booster </a:t>
            </a:r>
            <a:endParaRPr kumimoji="0" lang="en-GB" sz="3600" b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1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A0-2015.potx" id="{71A9D228-CE2D-4AFE-A4CB-517C2D88A208}" vid="{19CFE0AD-F22A-4361-9484-E6667C0115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PosterA0-2015-1</Template>
  <TotalTime>0</TotalTime>
  <Words>478</Words>
  <Application>Microsoft Office PowerPoint</Application>
  <PresentationFormat>Custom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</vt:lpstr>
      <vt:lpstr>Times New Roman</vt:lpstr>
      <vt:lpstr>Office Theme</vt:lpstr>
      <vt:lpstr>OPERATION OF THE  ESRF-EBS LIGHT SOURCE 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to this area of the page.</dc:title>
  <dc:creator>REVOL Jean-Luc</dc:creator>
  <cp:lastModifiedBy>REVOL Jean-Luc</cp:lastModifiedBy>
  <cp:revision>93</cp:revision>
  <cp:lastPrinted>2023-05-05T11:27:15Z</cp:lastPrinted>
  <dcterms:created xsi:type="dcterms:W3CDTF">2018-04-18T10:16:16Z</dcterms:created>
  <dcterms:modified xsi:type="dcterms:W3CDTF">2023-09-29T11:12:03Z</dcterms:modified>
</cp:coreProperties>
</file>