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</p:sldMasterIdLst>
  <p:notesMasterIdLst>
    <p:notesMasterId r:id="rId59"/>
  </p:notesMasterIdLst>
  <p:sldIdLst>
    <p:sldId id="256" r:id="rId3"/>
    <p:sldId id="1259" r:id="rId4"/>
    <p:sldId id="1279" r:id="rId5"/>
    <p:sldId id="1284" r:id="rId6"/>
    <p:sldId id="1260" r:id="rId7"/>
    <p:sldId id="1261" r:id="rId8"/>
    <p:sldId id="1262" r:id="rId9"/>
    <p:sldId id="1263" r:id="rId10"/>
    <p:sldId id="1264" r:id="rId11"/>
    <p:sldId id="1280" r:id="rId12"/>
    <p:sldId id="1265" r:id="rId13"/>
    <p:sldId id="1269" r:id="rId14"/>
    <p:sldId id="1267" r:id="rId15"/>
    <p:sldId id="1268" r:id="rId16"/>
    <p:sldId id="1270" r:id="rId17"/>
    <p:sldId id="1281" r:id="rId18"/>
    <p:sldId id="1271" r:id="rId19"/>
    <p:sldId id="1266" r:id="rId20"/>
    <p:sldId id="1282" r:id="rId21"/>
    <p:sldId id="1283" r:id="rId22"/>
    <p:sldId id="1274" r:id="rId23"/>
    <p:sldId id="1275" r:id="rId24"/>
    <p:sldId id="1285" r:id="rId25"/>
    <p:sldId id="273" r:id="rId26"/>
    <p:sldId id="1254" r:id="rId27"/>
    <p:sldId id="1243" r:id="rId28"/>
    <p:sldId id="1272" r:id="rId29"/>
    <p:sldId id="278" r:id="rId30"/>
    <p:sldId id="1286" r:id="rId31"/>
    <p:sldId id="279" r:id="rId32"/>
    <p:sldId id="1287" r:id="rId33"/>
    <p:sldId id="1251" r:id="rId34"/>
    <p:sldId id="284" r:id="rId35"/>
    <p:sldId id="283" r:id="rId36"/>
    <p:sldId id="1252" r:id="rId37"/>
    <p:sldId id="285" r:id="rId38"/>
    <p:sldId id="1288" r:id="rId39"/>
    <p:sldId id="286" r:id="rId40"/>
    <p:sldId id="1289" r:id="rId41"/>
    <p:sldId id="287" r:id="rId42"/>
    <p:sldId id="288" r:id="rId43"/>
    <p:sldId id="1290" r:id="rId44"/>
    <p:sldId id="1273" r:id="rId45"/>
    <p:sldId id="1257" r:id="rId46"/>
    <p:sldId id="1258" r:id="rId47"/>
    <p:sldId id="290" r:id="rId48"/>
    <p:sldId id="291" r:id="rId49"/>
    <p:sldId id="292" r:id="rId50"/>
    <p:sldId id="293" r:id="rId51"/>
    <p:sldId id="294" r:id="rId52"/>
    <p:sldId id="295" r:id="rId53"/>
    <p:sldId id="1291" r:id="rId54"/>
    <p:sldId id="1249" r:id="rId55"/>
    <p:sldId id="1276" r:id="rId56"/>
    <p:sldId id="1278" r:id="rId57"/>
    <p:sldId id="1277" r:id="rId58"/>
  </p:sldIdLst>
  <p:sldSz cx="12192000" cy="6858000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Lato" panose="020B0604020202020204" charset="0"/>
      <p:regular r:id="rId66"/>
      <p:bold r:id="rId67"/>
      <p:italic r:id="rId68"/>
      <p:boldItalic r:id="rId69"/>
    </p:embeddedFont>
    <p:embeddedFont>
      <p:font typeface="Montserrat" panose="020B0604020202020204" charset="0"/>
      <p:regular r:id="rId70"/>
      <p:bold r:id="rId71"/>
      <p:italic r:id="rId72"/>
    </p:embeddedFont>
    <p:embeddedFont>
      <p:font typeface="Tahoma" panose="020B0604030504040204" pitchFamily="34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C38E640-B132-4073-9BF9-4766EC82AACD}">
          <p14:sldIdLst>
            <p14:sldId id="256"/>
            <p14:sldId id="1259"/>
            <p14:sldId id="1279"/>
            <p14:sldId id="1284"/>
            <p14:sldId id="1260"/>
            <p14:sldId id="1261"/>
            <p14:sldId id="1262"/>
            <p14:sldId id="1263"/>
            <p14:sldId id="1264"/>
            <p14:sldId id="1280"/>
            <p14:sldId id="1265"/>
            <p14:sldId id="1269"/>
            <p14:sldId id="1267"/>
            <p14:sldId id="1268"/>
            <p14:sldId id="1270"/>
            <p14:sldId id="1281"/>
            <p14:sldId id="1271"/>
            <p14:sldId id="1266"/>
            <p14:sldId id="1282"/>
            <p14:sldId id="1283"/>
            <p14:sldId id="1274"/>
            <p14:sldId id="1275"/>
            <p14:sldId id="1285"/>
            <p14:sldId id="273"/>
            <p14:sldId id="1254"/>
            <p14:sldId id="1243"/>
            <p14:sldId id="1272"/>
            <p14:sldId id="278"/>
            <p14:sldId id="1286"/>
            <p14:sldId id="279"/>
            <p14:sldId id="1287"/>
            <p14:sldId id="1251"/>
            <p14:sldId id="284"/>
            <p14:sldId id="283"/>
            <p14:sldId id="1252"/>
            <p14:sldId id="285"/>
            <p14:sldId id="1288"/>
            <p14:sldId id="286"/>
            <p14:sldId id="1289"/>
            <p14:sldId id="287"/>
            <p14:sldId id="288"/>
            <p14:sldId id="1290"/>
          </p14:sldIdLst>
        </p14:section>
        <p14:section name="PPT CNRS" id="{B07F00DE-20E0-4C16-8823-FD2319A4A560}">
          <p14:sldIdLst/>
        </p14:section>
        <p14:section name="Section par défaut" id="{40C9E334-7D27-9041-857C-FB8BD29D1880}">
          <p14:sldIdLst>
            <p14:sldId id="1273"/>
            <p14:sldId id="1257"/>
            <p14:sldId id="1258"/>
            <p14:sldId id="290"/>
            <p14:sldId id="291"/>
            <p14:sldId id="292"/>
            <p14:sldId id="293"/>
            <p14:sldId id="294"/>
            <p14:sldId id="295"/>
            <p14:sldId id="1291"/>
            <p14:sldId id="1249"/>
            <p14:sldId id="1276"/>
            <p14:sldId id="1278"/>
            <p14:sldId id="1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6C3"/>
    <a:srgbClr val="1C8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/>
    <p:restoredTop sz="94717"/>
  </p:normalViewPr>
  <p:slideViewPr>
    <p:cSldViewPr snapToGrid="0">
      <p:cViewPr>
        <p:scale>
          <a:sx n="66" d="100"/>
          <a:sy n="66" d="100"/>
        </p:scale>
        <p:origin x="636" y="-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A2A51-9613-4E7C-8E70-A3494EF05480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94EF2-2909-4658-977B-91851366BB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Jeunes chercheurs et concepteurs de jeu vidéos s’associent pour créer un jeu vidéo scientifique</a:t>
            </a:r>
          </a:p>
          <a:p>
            <a:r>
              <a:rPr lang="fr-FR" dirty="0"/>
              <a:t>Inscriptions sur le site de l’événement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94EF2-2909-4658-977B-91851366BBD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99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632D8-B451-4B73-9DC4-21C95225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D58B02-3826-4407-9563-0414CBA67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E752F-EEBC-44B0-B654-2A1F19F5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C59E1C-E06F-432C-A109-8209DC7D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15A38E-D830-46FD-8506-77D30961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63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50C32-4BE8-40A0-9AD1-F503F21F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5409E6-FF28-4A34-946C-069750FE8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C1EB66-2004-4D47-A563-2A205DB55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5E0C69-BE5C-4C60-9555-3B977C43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6311CA-A883-4749-B830-DB41F9AC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112035-DFC2-4AA8-BC28-5B1EA8C6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038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0F9A3-6BCB-4BC8-A88F-6A1BCC45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9563B7-01B5-4FA3-A0E6-72D9790F5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939FF9-51B8-49A1-BDEF-D39FA2A7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C7610E-2894-4921-8309-9F6DFA716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CDF9177-9C1B-4BE1-8B09-21F297BE8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BFA5E0-FB54-479E-A9DB-4D0BB5EF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F79C5B-D3A0-4780-95E0-FA77E483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6E13EEB-1518-4185-ACAD-3A565DF8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85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0B06A-15BC-4BF8-8137-C2748661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8B08E4-C672-42E4-9264-8B28F929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FD9863-1D13-4472-9413-7C9DDF98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2B38B7-6EC8-4EC7-9F9D-03402B66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76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6498DF-6F36-4406-B166-B2481921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9D82AE-6F68-414B-9253-C1048721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80B70-0A12-4BF7-834B-EB391266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963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CFD48-825E-4028-A62E-86D11E93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D90B78-E773-4FD7-AAE0-7CDBE0B18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36B3A2-4044-4B70-A49B-E93D42B12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CF962C-9B49-4141-9A76-2849B482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3A5F18-55F1-478D-9131-04CBD9B5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564DD4-F46A-4C7D-9D86-FB0A6E0E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097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4F18D-8C98-41D9-BCC9-8978AB7AD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8CC414-D152-4288-892C-E48987F89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31AA1F-7C2A-4D76-9E2C-CE3CCFCF3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A17D8D-B32D-48B0-9EB0-C8E09076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F12BEF-39C2-4310-A5B2-A60507292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FD1CCD-A770-4341-BCA5-719331B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5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0D7D2-67EC-41C9-AF16-E7C55C6C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092EA3-7654-4D1C-B79E-88E58D446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96B9B5-7DE7-4D9B-A731-2CFD7288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0A1EA6-C3AD-46E4-B592-9EB87319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0DF49B-1964-4030-AF5E-7D3AB81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170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E62F630-75A3-4DFE-87D6-A684B680D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73639F-EC49-43FD-9BC6-94CB73410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101195-DE39-4B7E-8898-6AA1A4D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22B383-BA54-4491-9362-E38A71C6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20C518-DC13-4B66-B8C9-241D0881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35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8EB40-7511-446E-963B-F82CB5309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DB3112-1823-4411-938D-9023FD701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805D3-366B-43F1-9054-403C711CB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70B23E-D9B8-4967-94B5-EA8D436F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5E581B-61FC-4053-BEB0-5F3EC1C8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9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E28A1A-2F6B-4CB3-AE25-AF94ADE2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B033D1-D6DE-4BC8-81C8-3CFCDC6C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E62237-2ACB-41FA-B688-DA6511B9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A031C0-90E4-48B9-97F5-AA90A6E8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510231-A244-4A72-BEEA-8AA8940E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67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6FA5BB1-774C-41FB-863D-B3EEE072C2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5" cy="6859015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89427E-A09E-4EB6-8A39-C7273939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0199D4-CC97-4272-992A-49D99F0B9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C2FCA0-DD7C-45DF-AF7F-386045A32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F490-D314-4599-97EA-6614804D5EC3}" type="datetimeFigureOut">
              <a:rPr lang="fr-FR" smtClean="0"/>
              <a:t>15/03/2023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2F44B1-6AD0-4D88-86E2-DE1BED565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0A2162-2B14-46B6-8727-C5914F252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AAED-64D0-47DA-AF10-543E3F3C3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18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5" y="1709924"/>
            <a:ext cx="4724410" cy="3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0B32A-88F7-4B5A-992C-ADD1E6D1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remises de prix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C83C6B-CCB6-4753-A779-3E959719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Innovation en juin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Cérémonie groupée de remise des très nombreux prix en attente de cérémonie : grands prix, prix </a:t>
            </a:r>
            <a:r>
              <a:rPr lang="fr-FR" dirty="0" err="1"/>
              <a:t>bi-nationaux</a:t>
            </a:r>
            <a:r>
              <a:rPr lang="fr-FR" dirty="0"/>
              <a:t>, prix de division, prix de thèses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Deux journées très riches mais qui n’ont pas trouvé leur public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Une expérience à ne pas renouveler telle quelle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Deux couplages très appréciés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Journée d’hommage à Paul Langevin + remise du prix Langevin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Hommage à Azar </a:t>
            </a:r>
            <a:r>
              <a:rPr lang="fr-FR" dirty="0" err="1"/>
              <a:t>Khalatbari</a:t>
            </a:r>
            <a:r>
              <a:rPr lang="fr-FR" dirty="0"/>
              <a:t> + remise du prix Jean Perrin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1788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F9C1-C3D4-1C08-FBD0-F5DC871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Remises de prix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762E5A-74A4-980A-E45C-3D61056ED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51" y="2475062"/>
            <a:ext cx="1800902" cy="2566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28C83C-8B5C-523F-8127-FACCD983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46" y="2475062"/>
            <a:ext cx="1800902" cy="2550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4E0C02-2D18-8829-BB0C-66737253A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171" y="2475061"/>
            <a:ext cx="1800902" cy="2571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962E9833-2AF6-D5CD-A826-B2121DF7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233" y="2244285"/>
            <a:ext cx="2912648" cy="1941765"/>
          </a:xfrm>
          <a:prstGeom prst="rect">
            <a:avLst/>
          </a:prstGeom>
        </p:spPr>
      </p:pic>
      <p:pic>
        <p:nvPicPr>
          <p:cNvPr id="9" name="Image 8" descr="Une image contenant texte, personne, intérieur, bureau&#10;&#10;Description générée automatiquement">
            <a:extLst>
              <a:ext uri="{FF2B5EF4-FFF2-40B4-BE49-F238E27FC236}">
                <a16:creationId xmlns:a16="http://schemas.microsoft.com/office/drawing/2014/main" id="{B9BAE07C-6A55-FC94-53EC-66932A9DA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233" y="4223195"/>
            <a:ext cx="2930652" cy="19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7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082176" y="49063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Actualités prix de la SFP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E0FF7-FA65-0BAC-D275-B61192B3C6E8}"/>
              </a:ext>
            </a:extLst>
          </p:cNvPr>
          <p:cNvSpPr/>
          <p:nvPr/>
        </p:nvSpPr>
        <p:spPr>
          <a:xfrm>
            <a:off x="5004045" y="4699351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0FDE9F-E732-14AE-0B07-C22EC659C53E}"/>
              </a:ext>
            </a:extLst>
          </p:cNvPr>
          <p:cNvSpPr/>
          <p:nvPr/>
        </p:nvSpPr>
        <p:spPr>
          <a:xfrm>
            <a:off x="5009406" y="2462975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4BADF6-C9B6-33FF-9AA1-E8998F478514}"/>
              </a:ext>
            </a:extLst>
          </p:cNvPr>
          <p:cNvSpPr txBox="1">
            <a:spLocks/>
          </p:cNvSpPr>
          <p:nvPr/>
        </p:nvSpPr>
        <p:spPr>
          <a:xfrm>
            <a:off x="2082176" y="1913211"/>
            <a:ext cx="1061574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Prix de division </a:t>
            </a:r>
          </a:p>
          <a:p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Prix Paul Langevin 2021</a:t>
            </a:r>
          </a:p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Cédric </a:t>
            </a:r>
            <a:r>
              <a:rPr 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Deffayet</a:t>
            </a: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fr-FR" sz="1400" dirty="0"/>
              <a:t>Physique théorique</a:t>
            </a:r>
          </a:p>
          <a:p>
            <a:pPr marL="192600">
              <a:lnSpc>
                <a:spcPct val="150000"/>
              </a:lnSpc>
              <a:spcBef>
                <a:spcPts val="0"/>
              </a:spcBef>
            </a:pPr>
            <a:r>
              <a:rPr lang="fr-FR" sz="1200" dirty="0"/>
              <a:t>IAP (CNRS/Sorbonne Univ)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endParaRPr lang="fr-FR" sz="800" dirty="0"/>
          </a:p>
          <a:p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Prix Jean Perrin 2021</a:t>
            </a:r>
          </a:p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Viviane Lalande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fr-FR" sz="1400" dirty="0"/>
              <a:t>Médiation scientifique</a:t>
            </a:r>
          </a:p>
          <a:p>
            <a:pPr marL="192600">
              <a:lnSpc>
                <a:spcPct val="150000"/>
              </a:lnSpc>
              <a:spcBef>
                <a:spcPts val="0"/>
              </a:spcBef>
            </a:pPr>
            <a:r>
              <a:rPr lang="fr-FR" sz="1200" dirty="0"/>
              <a:t>Chaîne </a:t>
            </a:r>
            <a:r>
              <a:rPr lang="fr-FR" sz="1200" dirty="0" err="1"/>
              <a:t>Youtube</a:t>
            </a:r>
            <a:r>
              <a:rPr lang="fr-FR" sz="1200" dirty="0"/>
              <a:t> </a:t>
            </a:r>
            <a:r>
              <a:rPr lang="fr-FR" sz="1200" dirty="0" err="1"/>
              <a:t>Scilabus</a:t>
            </a:r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941FFF-0EDA-B313-1352-235E9F959A31}"/>
              </a:ext>
            </a:extLst>
          </p:cNvPr>
          <p:cNvSpPr/>
          <p:nvPr/>
        </p:nvSpPr>
        <p:spPr>
          <a:xfrm>
            <a:off x="10338274" y="2428335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59A37FB1-0285-2572-2125-EEA0BB0C1DB9}"/>
              </a:ext>
            </a:extLst>
          </p:cNvPr>
          <p:cNvSpPr txBox="1">
            <a:spLocks/>
          </p:cNvSpPr>
          <p:nvPr/>
        </p:nvSpPr>
        <p:spPr>
          <a:xfrm>
            <a:off x="6961243" y="2350490"/>
            <a:ext cx="3621060" cy="187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Prix Paul Langevin 2021</a:t>
            </a:r>
          </a:p>
          <a:p>
            <a:pPr marL="0" indent="0"/>
            <a:r>
              <a:rPr lang="fr-FR" b="1" dirty="0">
                <a:sym typeface="Wingdings" pitchFamily="2" charset="2"/>
              </a:rPr>
              <a:t>Marina </a:t>
            </a:r>
            <a:r>
              <a:rPr lang="fr-FR" b="1" dirty="0" err="1">
                <a:sym typeface="Wingdings" pitchFamily="2" charset="2"/>
              </a:rPr>
              <a:t>Gra</a:t>
            </a:r>
            <a:r>
              <a:rPr lang="fr-FR" b="1" i="0" dirty="0" err="1">
                <a:effectLst/>
                <a:latin typeface="Raleway-Regular"/>
              </a:rPr>
              <a:t>ñ</a:t>
            </a:r>
            <a:r>
              <a:rPr lang="fr-FR" b="1" dirty="0" err="1">
                <a:sym typeface="Wingdings" pitchFamily="2" charset="2"/>
              </a:rPr>
              <a:t>a</a:t>
            </a:r>
            <a:endParaRPr lang="fr-FR" b="1" dirty="0">
              <a:sym typeface="Wingdings" pitchFamily="2" charset="2"/>
            </a:endParaRPr>
          </a:p>
          <a:p>
            <a:pPr marL="0" indent="0"/>
            <a:r>
              <a:rPr lang="fr-FR" sz="1400" dirty="0"/>
              <a:t>Physique théorique</a:t>
            </a:r>
          </a:p>
          <a:p>
            <a:pPr marL="0" indent="0"/>
            <a:r>
              <a:rPr lang="fr-FR" sz="1200" dirty="0"/>
              <a:t>Institut de Physique Théorique (CEA/CNRS)</a:t>
            </a:r>
            <a:endParaRPr lang="fr-FR" sz="1200" dirty="0">
              <a:sym typeface="Wingdings" pitchFamily="2" charset="2"/>
            </a:endParaRPr>
          </a:p>
        </p:txBody>
      </p:sp>
      <p:pic>
        <p:nvPicPr>
          <p:cNvPr id="8" name="Image 7" descr="Une image contenant texte, livre, rayon, personne&#10;&#10;Description générée automatiquement">
            <a:extLst>
              <a:ext uri="{FF2B5EF4-FFF2-40B4-BE49-F238E27FC236}">
                <a16:creationId xmlns:a16="http://schemas.microsoft.com/office/drawing/2014/main" id="{61DCB52C-651F-C5E2-4F9D-C16B3E0E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90" y="2523359"/>
            <a:ext cx="1428376" cy="1428376"/>
          </a:xfrm>
          <a:prstGeom prst="rect">
            <a:avLst/>
          </a:prstGeom>
        </p:spPr>
      </p:pic>
      <p:pic>
        <p:nvPicPr>
          <p:cNvPr id="9" name="Image 8" descr="Une image contenant personne, mur, intérieur, chemise&#10;&#10;Description générée automatiquement">
            <a:extLst>
              <a:ext uri="{FF2B5EF4-FFF2-40B4-BE49-F238E27FC236}">
                <a16:creationId xmlns:a16="http://schemas.microsoft.com/office/drawing/2014/main" id="{37955530-E523-D6C5-B95A-CFD59915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04" y="4785911"/>
            <a:ext cx="1433658" cy="1433658"/>
          </a:xfrm>
          <a:prstGeom prst="rect">
            <a:avLst/>
          </a:prstGeom>
        </p:spPr>
      </p:pic>
      <p:pic>
        <p:nvPicPr>
          <p:cNvPr id="10" name="Image 9" descr="Une image contenant texte, personne, homme, tableau noir&#10;&#10;Description générée automatiquement">
            <a:extLst>
              <a:ext uri="{FF2B5EF4-FFF2-40B4-BE49-F238E27FC236}">
                <a16:creationId xmlns:a16="http://schemas.microsoft.com/office/drawing/2014/main" id="{7D13F15D-2F6D-0FFF-EBDD-2CF264687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328" y="2557812"/>
            <a:ext cx="1418207" cy="13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7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082176" y="49063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Actualités prix de la SFP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CDD064-A666-4AAB-202F-CCD72C8AEDC3}"/>
              </a:ext>
            </a:extLst>
          </p:cNvPr>
          <p:cNvSpPr/>
          <p:nvPr/>
        </p:nvSpPr>
        <p:spPr>
          <a:xfrm>
            <a:off x="10451634" y="4929439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BC139-C0DC-0821-3F0F-F07BEBC76E13}"/>
              </a:ext>
            </a:extLst>
          </p:cNvPr>
          <p:cNvSpPr/>
          <p:nvPr/>
        </p:nvSpPr>
        <p:spPr>
          <a:xfrm>
            <a:off x="5024102" y="4814965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2896FF-0820-2DBC-73C9-AD613167A2CF}"/>
              </a:ext>
            </a:extLst>
          </p:cNvPr>
          <p:cNvSpPr/>
          <p:nvPr/>
        </p:nvSpPr>
        <p:spPr>
          <a:xfrm>
            <a:off x="10434320" y="2562828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243E8-1484-A84D-BAE3-5B3B87FE9701}"/>
              </a:ext>
            </a:extLst>
          </p:cNvPr>
          <p:cNvSpPr/>
          <p:nvPr/>
        </p:nvSpPr>
        <p:spPr>
          <a:xfrm>
            <a:off x="5029463" y="2578589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26E5D0F3-DEC0-D857-5785-0E7E94AFD9A1}"/>
              </a:ext>
            </a:extLst>
          </p:cNvPr>
          <p:cNvSpPr txBox="1">
            <a:spLocks/>
          </p:cNvSpPr>
          <p:nvPr/>
        </p:nvSpPr>
        <p:spPr>
          <a:xfrm>
            <a:off x="2060193" y="2028825"/>
            <a:ext cx="1061574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Grands Prix SFP 2022</a:t>
            </a:r>
          </a:p>
          <a:p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Prix Jean Ricard 2022</a:t>
            </a:r>
          </a:p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Jacky Even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Physique des semi-conducteurs</a:t>
            </a:r>
          </a:p>
          <a:p>
            <a:r>
              <a:rPr lang="fr-FR" sz="1400" dirty="0"/>
              <a:t>Laboratoire </a:t>
            </a:r>
            <a:r>
              <a:rPr lang="fr-FR" sz="1400" dirty="0" err="1"/>
              <a:t>Foton</a:t>
            </a:r>
            <a:r>
              <a:rPr lang="fr-FR" sz="1400" dirty="0"/>
              <a:t>, Rennes</a:t>
            </a:r>
            <a:endParaRPr lang="fr-FR" sz="1200" dirty="0"/>
          </a:p>
          <a:p>
            <a:pPr>
              <a:lnSpc>
                <a:spcPct val="100000"/>
              </a:lnSpc>
            </a:pPr>
            <a:endParaRPr lang="fr-FR" sz="2400" b="1" dirty="0"/>
          </a:p>
          <a:p>
            <a:endParaRPr lang="fr-FR" sz="2400" b="1" dirty="0"/>
          </a:p>
          <a:p>
            <a:r>
              <a:rPr lang="fr-FR" sz="2400" b="1" dirty="0"/>
              <a:t>Prix </a:t>
            </a:r>
            <a:r>
              <a:rPr lang="fr-FR" sz="2400" b="1" dirty="0" err="1"/>
              <a:t>bi-nationaux</a:t>
            </a:r>
            <a:r>
              <a:rPr lang="fr-FR" sz="2400" dirty="0"/>
              <a:t> 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sz="1800" dirty="0">
                <a:solidFill>
                  <a:srgbClr val="C00000"/>
                </a:solidFill>
              </a:rPr>
              <a:t>Prix </a:t>
            </a:r>
            <a:r>
              <a:rPr lang="fr-FR" sz="1800" dirty="0" err="1">
                <a:solidFill>
                  <a:srgbClr val="C00000"/>
                </a:solidFill>
              </a:rPr>
              <a:t>Gentner</a:t>
            </a:r>
            <a:r>
              <a:rPr lang="fr-FR" sz="1800" dirty="0">
                <a:solidFill>
                  <a:srgbClr val="C00000"/>
                </a:solidFill>
              </a:rPr>
              <a:t>-Kastler 2022</a:t>
            </a:r>
          </a:p>
          <a:p>
            <a:r>
              <a:rPr 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Lydéric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 Bocquet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dirty="0"/>
              <a:t>Physique statistique</a:t>
            </a:r>
          </a:p>
          <a:p>
            <a:r>
              <a:rPr lang="fr-FR" sz="1200" dirty="0"/>
              <a:t>Laboratoire de Physique de l’ENS Paris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2CA4796-2902-6C48-EF95-7176BC29A866}"/>
              </a:ext>
            </a:extLst>
          </p:cNvPr>
          <p:cNvSpPr txBox="1">
            <a:spLocks/>
          </p:cNvSpPr>
          <p:nvPr/>
        </p:nvSpPr>
        <p:spPr>
          <a:xfrm>
            <a:off x="7222461" y="2489255"/>
            <a:ext cx="3369402" cy="1579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Prix Emilie du Châtelet 2022</a:t>
            </a:r>
          </a:p>
          <a:p>
            <a:pPr marL="0" indent="0"/>
            <a:r>
              <a:rPr lang="fr-FR" b="1" dirty="0">
                <a:sym typeface="Wingdings" pitchFamily="2" charset="2"/>
              </a:rPr>
              <a:t>Marta </a:t>
            </a:r>
            <a:r>
              <a:rPr lang="fr-FR" b="1" dirty="0" err="1">
                <a:sym typeface="Wingdings" pitchFamily="2" charset="2"/>
              </a:rPr>
              <a:t>Volonteri</a:t>
            </a:r>
            <a:endParaRPr lang="fr-FR" b="1" dirty="0">
              <a:sym typeface="Wingdings" pitchFamily="2" charset="2"/>
            </a:endParaRPr>
          </a:p>
          <a:p>
            <a:pPr marL="0" indent="0"/>
            <a:r>
              <a:rPr lang="fr-FR" sz="1400" dirty="0"/>
              <a:t>Astrophysique</a:t>
            </a:r>
          </a:p>
          <a:p>
            <a:pPr marL="0" indent="0"/>
            <a:r>
              <a:rPr lang="fr-FR" sz="1200" dirty="0">
                <a:sym typeface="Wingdings" pitchFamily="2" charset="2"/>
              </a:rPr>
              <a:t>IAP Paris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445724E4-CA58-6DC6-0766-42EA62460693}"/>
              </a:ext>
            </a:extLst>
          </p:cNvPr>
          <p:cNvSpPr txBox="1">
            <a:spLocks/>
          </p:cNvSpPr>
          <p:nvPr/>
        </p:nvSpPr>
        <p:spPr>
          <a:xfrm>
            <a:off x="7222461" y="5062286"/>
            <a:ext cx="3369402" cy="1579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Prix Charpak-Ritz 2022</a:t>
            </a:r>
          </a:p>
          <a:p>
            <a:pPr marL="0" indent="0"/>
            <a:r>
              <a:rPr lang="fr-FR" b="1" dirty="0">
                <a:sym typeface="Wingdings" pitchFamily="2" charset="2"/>
              </a:rPr>
              <a:t>Laura Baudis</a:t>
            </a:r>
          </a:p>
          <a:p>
            <a:pPr marL="0" indent="0"/>
            <a:r>
              <a:rPr lang="fr-FR" sz="1400" dirty="0"/>
              <a:t>Astrophysique</a:t>
            </a:r>
          </a:p>
          <a:p>
            <a:pPr marL="0" indent="0"/>
            <a:r>
              <a:rPr lang="fr-FR" sz="1200" dirty="0"/>
              <a:t>Université de Zürich</a:t>
            </a:r>
          </a:p>
          <a:p>
            <a:pPr marL="0" indent="0"/>
            <a:endParaRPr lang="fr-FR" sz="1400" dirty="0">
              <a:sym typeface="Wingdings" pitchFamily="2" charset="2"/>
            </a:endParaRPr>
          </a:p>
        </p:txBody>
      </p:sp>
      <p:pic>
        <p:nvPicPr>
          <p:cNvPr id="16" name="Image 15" descr="Une image contenant homme, personne, mur, verres&#10;&#10;Description générée automatiquement">
            <a:extLst>
              <a:ext uri="{FF2B5EF4-FFF2-40B4-BE49-F238E27FC236}">
                <a16:creationId xmlns:a16="http://schemas.microsoft.com/office/drawing/2014/main" id="{F559CEDE-3C57-0628-BBE6-DD0FB1D8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334" y="4893515"/>
            <a:ext cx="1425559" cy="1459663"/>
          </a:xfrm>
          <a:prstGeom prst="rect">
            <a:avLst/>
          </a:prstGeom>
        </p:spPr>
      </p:pic>
      <p:pic>
        <p:nvPicPr>
          <p:cNvPr id="17" name="Image 16" descr="Une image contenant personne, femme, habits, extérieur&#10;&#10;Description générée automatiquement">
            <a:extLst>
              <a:ext uri="{FF2B5EF4-FFF2-40B4-BE49-F238E27FC236}">
                <a16:creationId xmlns:a16="http://schemas.microsoft.com/office/drawing/2014/main" id="{A77A56FB-A391-6B6B-7FCE-AA7F6203C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28" y="5022452"/>
            <a:ext cx="1483881" cy="1348235"/>
          </a:xfrm>
          <a:prstGeom prst="rect">
            <a:avLst/>
          </a:prstGeom>
        </p:spPr>
      </p:pic>
      <p:pic>
        <p:nvPicPr>
          <p:cNvPr id="18" name="Image 17" descr="Une image contenant personne, mur, intérieur, femme&#10;&#10;Description générée automatiquement">
            <a:extLst>
              <a:ext uri="{FF2B5EF4-FFF2-40B4-BE49-F238E27FC236}">
                <a16:creationId xmlns:a16="http://schemas.microsoft.com/office/drawing/2014/main" id="{94E71763-60B8-6865-01CC-2E2DBFB12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199" y="2665532"/>
            <a:ext cx="1340341" cy="1426331"/>
          </a:xfrm>
          <a:prstGeom prst="rect">
            <a:avLst/>
          </a:prstGeom>
        </p:spPr>
      </p:pic>
      <p:pic>
        <p:nvPicPr>
          <p:cNvPr id="19" name="Image 18" descr="Une image contenant texte, homme&#10;&#10;Description générée automatiquement">
            <a:extLst>
              <a:ext uri="{FF2B5EF4-FFF2-40B4-BE49-F238E27FC236}">
                <a16:creationId xmlns:a16="http://schemas.microsoft.com/office/drawing/2014/main" id="{73F0D187-4831-36C4-E476-A6B9094F3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123" y="2675421"/>
            <a:ext cx="1425560" cy="146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9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082176" y="49063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Actualités prix de la SFP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2F2944-4412-DB75-20EA-4D032335F914}"/>
              </a:ext>
            </a:extLst>
          </p:cNvPr>
          <p:cNvSpPr/>
          <p:nvPr/>
        </p:nvSpPr>
        <p:spPr>
          <a:xfrm>
            <a:off x="5181756" y="4814965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6854FE-95CA-531A-57B4-0F2CD7296800}"/>
              </a:ext>
            </a:extLst>
          </p:cNvPr>
          <p:cNvSpPr/>
          <p:nvPr/>
        </p:nvSpPr>
        <p:spPr>
          <a:xfrm>
            <a:off x="10490374" y="2578589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1CA2C0-68B4-D46E-E490-C980C246C2DC}"/>
              </a:ext>
            </a:extLst>
          </p:cNvPr>
          <p:cNvSpPr/>
          <p:nvPr/>
        </p:nvSpPr>
        <p:spPr>
          <a:xfrm>
            <a:off x="5187117" y="2578589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3A341921-27B1-8D73-57B5-25213ED34FB6}"/>
              </a:ext>
            </a:extLst>
          </p:cNvPr>
          <p:cNvSpPr txBox="1">
            <a:spLocks/>
          </p:cNvSpPr>
          <p:nvPr/>
        </p:nvSpPr>
        <p:spPr>
          <a:xfrm>
            <a:off x="1902538" y="2028825"/>
            <a:ext cx="1061574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Prix de division</a:t>
            </a:r>
          </a:p>
          <a:p>
            <a:r>
              <a:rPr lang="fr-FR" sz="1900" dirty="0">
                <a:solidFill>
                  <a:srgbClr val="C00000"/>
                </a:solidFill>
              </a:rPr>
              <a:t>Prix JL </a:t>
            </a:r>
            <a:r>
              <a:rPr lang="fr-FR" sz="1900" dirty="0" err="1">
                <a:solidFill>
                  <a:srgbClr val="C00000"/>
                </a:solidFill>
              </a:rPr>
              <a:t>Laclare</a:t>
            </a:r>
            <a:r>
              <a:rPr lang="fr-FR" sz="1900" dirty="0">
                <a:solidFill>
                  <a:srgbClr val="C00000"/>
                </a:solidFill>
              </a:rPr>
              <a:t> 2022</a:t>
            </a:r>
          </a:p>
          <a:p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fr-FR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Longuevergne</a:t>
            </a:r>
            <a:endParaRPr lang="fr-F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400" dirty="0"/>
              <a:t>Division Accélérateurs</a:t>
            </a:r>
          </a:p>
          <a:p>
            <a:r>
              <a:rPr lang="fr-FR" sz="1200" dirty="0" err="1"/>
              <a:t>IJCLab</a:t>
            </a:r>
            <a:r>
              <a:rPr lang="fr-FR" sz="1200" dirty="0"/>
              <a:t> (CNRS – Univ Paris Saclay</a:t>
            </a:r>
          </a:p>
          <a:p>
            <a:r>
              <a:rPr lang="fr-FR" sz="1200" dirty="0"/>
              <a:t>Univ Paris Cité)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r>
              <a:rPr lang="fr-FR" sz="1900" dirty="0">
                <a:solidFill>
                  <a:srgbClr val="C00000"/>
                </a:solidFill>
              </a:rPr>
              <a:t>Prix Louis Ancel 2021</a:t>
            </a:r>
          </a:p>
          <a:p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Benjamin </a:t>
            </a:r>
            <a:r>
              <a:rPr lang="fr-FR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Sacépé</a:t>
            </a:r>
            <a:endParaRPr lang="fr-F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fr-FR" sz="1400" dirty="0"/>
              <a:t>Division Matière Condensée</a:t>
            </a:r>
          </a:p>
          <a:p>
            <a:pPr marL="192600">
              <a:lnSpc>
                <a:spcPct val="150000"/>
              </a:lnSpc>
              <a:spcBef>
                <a:spcPts val="0"/>
              </a:spcBef>
            </a:pPr>
            <a:r>
              <a:rPr lang="fr-FR" sz="1200" dirty="0"/>
              <a:t>Institut Néel (CNRS - Université Grenoble Alpes)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DEF20A1-34AA-6E3C-FB67-03681AAF06BB}"/>
              </a:ext>
            </a:extLst>
          </p:cNvPr>
          <p:cNvSpPr txBox="1">
            <a:spLocks/>
          </p:cNvSpPr>
          <p:nvPr/>
        </p:nvSpPr>
        <p:spPr>
          <a:xfrm>
            <a:off x="7511923" y="2439628"/>
            <a:ext cx="3621060" cy="187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Prix Joliot-Curie 2021</a:t>
            </a:r>
          </a:p>
          <a:p>
            <a:pPr marL="0" indent="0"/>
            <a:r>
              <a:rPr lang="fr-FR" b="1" dirty="0">
                <a:sym typeface="Wingdings" pitchFamily="2" charset="2"/>
              </a:rPr>
              <a:t>Caroline Collard</a:t>
            </a:r>
          </a:p>
          <a:p>
            <a:pPr marL="0" indent="0"/>
            <a:r>
              <a:rPr lang="fr-FR" sz="1400" dirty="0"/>
              <a:t>Division Physique nucléaire</a:t>
            </a:r>
          </a:p>
          <a:p>
            <a:pPr marL="0" indent="0"/>
            <a:r>
              <a:rPr lang="fr-FR" sz="1200" dirty="0"/>
              <a:t>IPHC (CNRS/Univ Strasbourg)</a:t>
            </a:r>
            <a:endParaRPr lang="fr-FR" sz="1200" dirty="0">
              <a:sym typeface="Wingdings" pitchFamily="2" charset="2"/>
            </a:endParaRPr>
          </a:p>
        </p:txBody>
      </p:sp>
      <p:pic>
        <p:nvPicPr>
          <p:cNvPr id="26" name="Image 25" descr="Une image contenant personne, intérieur, souriant&#10;&#10;Description générée automatiquement">
            <a:extLst>
              <a:ext uri="{FF2B5EF4-FFF2-40B4-BE49-F238E27FC236}">
                <a16:creationId xmlns:a16="http://schemas.microsoft.com/office/drawing/2014/main" id="{B5586F1F-6528-2E6D-0906-D4D4B28FA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946" y="2665192"/>
            <a:ext cx="1422073" cy="1352704"/>
          </a:xfrm>
          <a:prstGeom prst="rect">
            <a:avLst/>
          </a:prstGeom>
        </p:spPr>
      </p:pic>
      <p:pic>
        <p:nvPicPr>
          <p:cNvPr id="27" name="Image 26" descr="Une image contenant mur, personne, homme, intérieur&#10;&#10;Description générée automatiquement">
            <a:extLst>
              <a:ext uri="{FF2B5EF4-FFF2-40B4-BE49-F238E27FC236}">
                <a16:creationId xmlns:a16="http://schemas.microsoft.com/office/drawing/2014/main" id="{BE91FB7E-2CCC-5EBD-EC9E-9C070DF4E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86" y="2661507"/>
            <a:ext cx="1428087" cy="1405842"/>
          </a:xfrm>
          <a:prstGeom prst="rect">
            <a:avLst/>
          </a:prstGeom>
        </p:spPr>
      </p:pic>
      <p:pic>
        <p:nvPicPr>
          <p:cNvPr id="28" name="Image 27" descr="Une image contenant arbre, ciel, personne, extérieur&#10;&#10;Description générée automatiquement">
            <a:extLst>
              <a:ext uri="{FF2B5EF4-FFF2-40B4-BE49-F238E27FC236}">
                <a16:creationId xmlns:a16="http://schemas.microsoft.com/office/drawing/2014/main" id="{2400BBB0-246D-E5AB-159F-6DD44405D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74" y="4921565"/>
            <a:ext cx="1423899" cy="13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082176" y="49063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Actualités prix de la SFP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F8446-EE82-BA3B-4E64-85B11C44CDAB}"/>
              </a:ext>
            </a:extLst>
          </p:cNvPr>
          <p:cNvSpPr/>
          <p:nvPr/>
        </p:nvSpPr>
        <p:spPr>
          <a:xfrm>
            <a:off x="5197735" y="4723958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05520A-EE1E-FEBF-795C-60753087625C}"/>
              </a:ext>
            </a:extLst>
          </p:cNvPr>
          <p:cNvSpPr/>
          <p:nvPr/>
        </p:nvSpPr>
        <p:spPr>
          <a:xfrm>
            <a:off x="10525912" y="2440343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9E34BF-2D60-4AA4-B435-FD6D950ADB21}"/>
              </a:ext>
            </a:extLst>
          </p:cNvPr>
          <p:cNvSpPr/>
          <p:nvPr/>
        </p:nvSpPr>
        <p:spPr>
          <a:xfrm>
            <a:off x="5197735" y="2400778"/>
            <a:ext cx="1425560" cy="1382160"/>
          </a:xfrm>
          <a:prstGeom prst="rect">
            <a:avLst/>
          </a:prstGeom>
          <a:solidFill>
            <a:srgbClr val="F7AE67">
              <a:alpha val="2069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32A977F6-91B1-472B-288F-37309A51B57B}"/>
              </a:ext>
            </a:extLst>
          </p:cNvPr>
          <p:cNvSpPr txBox="1">
            <a:spLocks/>
          </p:cNvSpPr>
          <p:nvPr/>
        </p:nvSpPr>
        <p:spPr>
          <a:xfrm>
            <a:off x="2082176" y="2028825"/>
            <a:ext cx="10615740" cy="4829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Prix de thèses 2021</a:t>
            </a:r>
          </a:p>
          <a:p>
            <a:r>
              <a:rPr lang="fr-FR" sz="1800" dirty="0">
                <a:solidFill>
                  <a:srgbClr val="C00000"/>
                </a:solidFill>
              </a:rPr>
              <a:t>Prix Saint-Gobain 2021</a:t>
            </a:r>
          </a:p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Samantha </a:t>
            </a:r>
            <a:r>
              <a:rPr lang="fr-F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Sbarra</a:t>
            </a: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 err="1"/>
              <a:t>Optomécanique</a:t>
            </a:r>
            <a:endParaRPr lang="fr-FR" sz="1400" dirty="0"/>
          </a:p>
          <a:p>
            <a:r>
              <a:rPr lang="fr-FR" sz="1200" dirty="0"/>
              <a:t>MPQ (CNRS/Univ. Paris Cité)</a:t>
            </a:r>
          </a:p>
          <a:p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Ces deux prix ont été remis lors des RJP Paris </a:t>
            </a:r>
          </a:p>
          <a:p>
            <a:r>
              <a:rPr lang="fr-FR" sz="1800" dirty="0">
                <a:solidFill>
                  <a:srgbClr val="C00000"/>
                </a:solidFill>
              </a:rPr>
              <a:t>Prix René </a:t>
            </a:r>
            <a:r>
              <a:rPr lang="fr-FR" sz="1800" dirty="0" err="1">
                <a:solidFill>
                  <a:srgbClr val="C00000"/>
                </a:solidFill>
              </a:rPr>
              <a:t>Pellat</a:t>
            </a:r>
            <a:r>
              <a:rPr lang="fr-FR" sz="1800" dirty="0">
                <a:solidFill>
                  <a:srgbClr val="C00000"/>
                </a:solidFill>
              </a:rPr>
              <a:t> 2021</a:t>
            </a:r>
          </a:p>
          <a:p>
            <a:pPr>
              <a:lnSpc>
                <a:spcPct val="100000"/>
              </a:lnSpc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Audrey Chatain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400" dirty="0"/>
              <a:t>Division Plasmas</a:t>
            </a:r>
          </a:p>
          <a:p>
            <a:r>
              <a:rPr lang="fr-FR" sz="1200" dirty="0"/>
              <a:t>LATMOS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869F088-D31D-636C-B927-9DF57900C165}"/>
              </a:ext>
            </a:extLst>
          </p:cNvPr>
          <p:cNvSpPr txBox="1">
            <a:spLocks/>
          </p:cNvSpPr>
          <p:nvPr/>
        </p:nvSpPr>
        <p:spPr>
          <a:xfrm>
            <a:off x="7139779" y="2499578"/>
            <a:ext cx="3296577" cy="187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Prix Daniel </a:t>
            </a:r>
            <a:r>
              <a:rPr lang="fr-FR" dirty="0" err="1">
                <a:solidFill>
                  <a:srgbClr val="C00000"/>
                </a:solidFill>
                <a:sym typeface="Wingdings" pitchFamily="2" charset="2"/>
              </a:rPr>
              <a:t>Guinier</a:t>
            </a:r>
            <a:r>
              <a:rPr lang="fr-FR" dirty="0">
                <a:solidFill>
                  <a:srgbClr val="C00000"/>
                </a:solidFill>
                <a:sym typeface="Wingdings" pitchFamily="2" charset="2"/>
              </a:rPr>
              <a:t> 2021</a:t>
            </a:r>
          </a:p>
          <a:p>
            <a:pPr marL="0" indent="0"/>
            <a:r>
              <a:rPr lang="fr-FR" b="1" dirty="0">
                <a:sym typeface="Wingdings" pitchFamily="2" charset="2"/>
              </a:rPr>
              <a:t>Antoine Maillard</a:t>
            </a:r>
          </a:p>
          <a:p>
            <a:pPr marL="0" indent="0"/>
            <a:r>
              <a:rPr lang="fr-FR" sz="1400" dirty="0"/>
              <a:t>Physique statistique / non linéaire</a:t>
            </a:r>
          </a:p>
          <a:p>
            <a:pPr marL="0" indent="0"/>
            <a:r>
              <a:rPr lang="fr-FR" sz="1200" dirty="0"/>
              <a:t>Laboratoire de Physique de l’ENS (ENS/PSL)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D9CBFB-4FB6-F01D-DFE6-BD0A141F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49" y="2499578"/>
            <a:ext cx="1505090" cy="1365574"/>
          </a:xfrm>
          <a:prstGeom prst="rect">
            <a:avLst/>
          </a:prstGeom>
        </p:spPr>
      </p:pic>
      <p:pic>
        <p:nvPicPr>
          <p:cNvPr id="17" name="Image 16" descr="Une image contenant personne, homme, mur, verres&#10;&#10;Description générée automatiquement">
            <a:extLst>
              <a:ext uri="{FF2B5EF4-FFF2-40B4-BE49-F238E27FC236}">
                <a16:creationId xmlns:a16="http://schemas.microsoft.com/office/drawing/2014/main" id="{BA9C594D-9A30-DA1F-5BD7-010E85FB6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39"/>
          <a:stretch/>
        </p:blipFill>
        <p:spPr>
          <a:xfrm>
            <a:off x="10442154" y="2530164"/>
            <a:ext cx="1444520" cy="1433788"/>
          </a:xfrm>
          <a:prstGeom prst="rect">
            <a:avLst/>
          </a:prstGeom>
        </p:spPr>
      </p:pic>
      <p:pic>
        <p:nvPicPr>
          <p:cNvPr id="18" name="Image 17" descr="Une image contenant personne, extérieur, herbe, souriant&#10;&#10;Description générée automatiquement">
            <a:extLst>
              <a:ext uri="{FF2B5EF4-FFF2-40B4-BE49-F238E27FC236}">
                <a16:creationId xmlns:a16="http://schemas.microsoft.com/office/drawing/2014/main" id="{6AB6B7CF-CB46-8D69-6803-A06183634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396" y="4806172"/>
            <a:ext cx="1425560" cy="14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85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23C6C-0EFE-4BB1-9579-2179F353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d’un nouveau prix de division Claudine Hermann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202A96-D26F-4D6A-9F82-4CE24E0EC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132" y="3215421"/>
            <a:ext cx="9082239" cy="3831328"/>
          </a:xfrm>
        </p:spPr>
        <p:txBody>
          <a:bodyPr/>
          <a:lstStyle/>
          <a:p>
            <a:r>
              <a:rPr lang="fr-FR" dirty="0"/>
              <a:t>Prix de thèse de la division de la Matière Condensée</a:t>
            </a:r>
          </a:p>
          <a:p>
            <a:r>
              <a:rPr lang="fr-FR" dirty="0"/>
              <a:t>décerné à deux jeunes dont au moins une femme</a:t>
            </a:r>
          </a:p>
          <a:p>
            <a:endParaRPr lang="fr-FR" dirty="0"/>
          </a:p>
          <a:p>
            <a:r>
              <a:rPr lang="fr-FR" dirty="0"/>
              <a:t>Encouragement donné aux divisions qui le souhaitent de créer ou d’enrichir leur panoplie de prix</a:t>
            </a:r>
          </a:p>
          <a:p>
            <a:r>
              <a:rPr lang="fr-FR" dirty="0"/>
              <a:t>(Physique non Linéaire, Physique théorique)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3AC66E-A143-4DA0-B156-72840DD55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4" y="3215421"/>
            <a:ext cx="2624546" cy="34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082176" y="49063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Actualités prix de la SFP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60EAE37E-1D52-CB00-5EBD-AD32E4F7D281}"/>
              </a:ext>
            </a:extLst>
          </p:cNvPr>
          <p:cNvSpPr txBox="1">
            <a:spLocks/>
          </p:cNvSpPr>
          <p:nvPr/>
        </p:nvSpPr>
        <p:spPr>
          <a:xfrm>
            <a:off x="1488090" y="2378365"/>
            <a:ext cx="10615740" cy="34004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/>
              <a:t>« Prix Jeunes Chercheurs/euses de la SFP » s’appellent désormais </a:t>
            </a:r>
          </a:p>
          <a:p>
            <a:r>
              <a:rPr lang="fr-FR"/>
              <a:t>Les « </a:t>
            </a:r>
            <a:r>
              <a:rPr lang="fr-FR" b="1"/>
              <a:t>Prix de thèse </a:t>
            </a:r>
            <a:r>
              <a:rPr lang="fr-FR"/>
              <a:t>de la SFP »</a:t>
            </a:r>
          </a:p>
          <a:p>
            <a:endParaRPr lang="fr-FR"/>
          </a:p>
          <a:p>
            <a:r>
              <a:rPr lang="fr-FR"/>
              <a:t>--&gt; </a:t>
            </a:r>
            <a:r>
              <a:rPr lang="fr-FR" b="1"/>
              <a:t>Grands Prix de thèse </a:t>
            </a:r>
            <a:r>
              <a:rPr lang="fr-FR"/>
              <a:t>(Saint-Gobain et Daniel Guinier)</a:t>
            </a:r>
          </a:p>
          <a:p>
            <a:pPr marL="285750" indent="-285750">
              <a:buFont typeface="Wingdings" pitchFamily="2" charset="2"/>
              <a:buChar char="à"/>
            </a:pPr>
            <a:endParaRPr lang="fr-FR"/>
          </a:p>
          <a:p>
            <a:r>
              <a:rPr lang="fr-FR"/>
              <a:t>+ Autres Prix de thèse : </a:t>
            </a:r>
            <a:r>
              <a:rPr lang="fr-FR" b="1"/>
              <a:t>Prix René Pellat </a:t>
            </a:r>
            <a:r>
              <a:rPr lang="fr-FR"/>
              <a:t>et </a:t>
            </a:r>
            <a:r>
              <a:rPr lang="fr-FR" b="1"/>
              <a:t>Prix Claudine Hermann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/>
              <a:t>Campagne de communication commune</a:t>
            </a:r>
          </a:p>
          <a:p>
            <a:pPr marL="285750" indent="-285750">
              <a:buFontTx/>
              <a:buChar char="-"/>
            </a:pPr>
            <a:endParaRPr lang="fr-FR" b="1"/>
          </a:p>
          <a:p>
            <a:pPr marL="285750" indent="-285750">
              <a:buFontTx/>
              <a:buChar char="-"/>
            </a:pPr>
            <a:r>
              <a:rPr lang="fr-FR"/>
              <a:t>Un seul formulaire pour le dépôt des dossiers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431983-9017-36BB-4CB6-1B2DDE23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974" y="2089196"/>
            <a:ext cx="2820213" cy="397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85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80A264-3D2E-3565-6DED-9EB6ED6B7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Soit </a:t>
            </a:r>
            <a:r>
              <a:rPr lang="fr-FR" dirty="0">
                <a:solidFill>
                  <a:srgbClr val="FF0000"/>
                </a:solidFill>
              </a:rPr>
              <a:t>en direct </a:t>
            </a:r>
            <a:r>
              <a:rPr lang="fr-FR" dirty="0"/>
              <a:t>soit via le </a:t>
            </a:r>
            <a:r>
              <a:rPr lang="fr-FR" dirty="0">
                <a:solidFill>
                  <a:srgbClr val="002060"/>
                </a:solidFill>
              </a:rPr>
              <a:t>Collège des Sociétés Savantes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Interpellation des candidats à l’élection présidentielle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Action sur l’enseignement </a:t>
            </a:r>
            <a:r>
              <a:rPr lang="fr-FR" dirty="0">
                <a:solidFill>
                  <a:srgbClr val="FF0000"/>
                </a:solidFill>
              </a:rPr>
              <a:t>au niveau du primaire </a:t>
            </a:r>
            <a:r>
              <a:rPr lang="fr-FR" dirty="0"/>
              <a:t>et du </a:t>
            </a:r>
            <a:r>
              <a:rPr lang="fr-FR" dirty="0">
                <a:solidFill>
                  <a:srgbClr val="002060"/>
                </a:solidFill>
              </a:rPr>
              <a:t>secondaire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Guerre en Ukraine </a:t>
            </a:r>
            <a:r>
              <a:rPr lang="fr-FR" dirty="0"/>
              <a:t>: condamnation totale de l’agression russe, soutien à nos collègues ukrainiens, accueil des étudiants et chercheurs exilés, arrêt immédiat de tout lien institutionnel avec la Russie, salut du courage des chercheurs russes s’exprimant contre la guerre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Pour de meilleures pratiques de l’évaluation des laboratoires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5EAD45E-97F7-17CE-B0BF-6A4E967DB4E0}"/>
              </a:ext>
            </a:extLst>
          </p:cNvPr>
          <p:cNvSpPr txBox="1">
            <a:spLocks/>
          </p:cNvSpPr>
          <p:nvPr/>
        </p:nvSpPr>
        <p:spPr>
          <a:xfrm>
            <a:off x="2271560" y="480122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Prises de position</a:t>
            </a:r>
          </a:p>
        </p:txBody>
      </p:sp>
    </p:spTree>
    <p:extLst>
      <p:ext uri="{BB962C8B-B14F-4D97-AF65-F5344CB8AC3E}">
        <p14:creationId xmlns:p14="http://schemas.microsoft.com/office/powerpoint/2010/main" val="334198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8819D-2429-436F-B380-772D4EEB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Relations internationales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BACA9-9808-48DB-AE7E-6AEA94946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Participation de la SFP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Au congrès de la DPG à </a:t>
            </a:r>
            <a:r>
              <a:rPr lang="fr-FR" dirty="0" err="1"/>
              <a:t>Regensburg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Au congrès de la SIF à Milan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Forum de l’EPS en juin 2022 à Paris dont la journée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« 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meets</a:t>
            </a:r>
            <a:r>
              <a:rPr lang="fr-FR" dirty="0"/>
              <a:t> </a:t>
            </a:r>
            <a:r>
              <a:rPr lang="fr-FR" dirty="0" err="1"/>
              <a:t>Industry</a:t>
            </a:r>
            <a:r>
              <a:rPr lang="fr-FR" dirty="0"/>
              <a:t> » sur le modèle des RPER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err="1"/>
              <a:t>Partcipation</a:t>
            </a:r>
            <a:r>
              <a:rPr lang="fr-FR" dirty="0"/>
              <a:t> aux réunions régulières des sociétés de physique du monde entier lancées par l’IOP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Messages de félicitations reçues de nombreuses sociétés à l’occasion de nos 150 ans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56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Rapport moral 2022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 ExtraBold" pitchFamily="2" charset="77"/>
              </a:rPr>
              <a:t>Guy Wormser</a:t>
            </a:r>
          </a:p>
          <a:p>
            <a:pPr marL="0" indent="0">
              <a:buNone/>
            </a:pPr>
            <a:r>
              <a:rPr lang="fr-FR" sz="1800" dirty="0"/>
              <a:t>Président sortant de la Société Française de Physique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4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7B8AF-0808-4203-9121-11E505B7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3FFDBD-5CBD-4D18-901F-A78CC7EDA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Une année 2022 riche et enthousiasmante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Vibrant retour du  présentiel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Forte visibilité de la SFP à travers ses diverses actions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Positionnement fort sur plusieurs sujets importants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07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Rapport financier et projet de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budget prévisionnel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 ExtraBold" pitchFamily="2" charset="77"/>
              </a:rPr>
              <a:t>Marc Leonetti</a:t>
            </a:r>
          </a:p>
          <a:p>
            <a:pPr marL="0" indent="0">
              <a:buNone/>
            </a:pPr>
            <a:r>
              <a:rPr lang="fr-FR" sz="1800" dirty="0"/>
              <a:t>Trésorier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Les 150 ans de la Société 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Française de Physique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 ExtraBold" pitchFamily="2" charset="77"/>
              </a:rPr>
              <a:t>Guy Wormser</a:t>
            </a:r>
          </a:p>
          <a:p>
            <a:pPr marL="0" indent="0">
              <a:buNone/>
            </a:pPr>
            <a:r>
              <a:rPr lang="fr-FR" sz="1800" dirty="0"/>
              <a:t>Président sortant de la Société Française de Physique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93498-AE80-526C-4D4F-4221AE30B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31880" r="44250" b="31881"/>
          <a:stretch/>
        </p:blipFill>
        <p:spPr>
          <a:xfrm>
            <a:off x="8314611" y="3095399"/>
            <a:ext cx="2698116" cy="2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95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18AF3-9943-4CA1-864E-1E8001CA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immense merci et bravo!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834C8-EC0E-41AF-9F39-9859073F1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Rien de ce qui va suivre n’aurait pu se faire sans l’implication et l’enthousiasme de vous tous!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Mobilisation sans faille de nos divisions, sections locales et commissions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Et que dire de nos responsables projets dont le comité local du congrès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Travail énorme du siège : Ghyslaine, Marine, Mayline et aussi </a:t>
            </a:r>
            <a:r>
              <a:rPr lang="fr-FR" dirty="0" err="1"/>
              <a:t>Léhà</a:t>
            </a:r>
            <a:r>
              <a:rPr lang="fr-FR" dirty="0"/>
              <a:t> et Clémence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Merci à toutes et à tous!!!!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901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B3BF7B6-02C5-450A-93B2-D8E9672ED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7" t="23850" r="11499" b="13037"/>
          <a:stretch/>
        </p:blipFill>
        <p:spPr>
          <a:xfrm>
            <a:off x="4188802" y="2738120"/>
            <a:ext cx="6553915" cy="30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7DF2A4-F1D3-4E49-B54E-2F2254C2F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15" t="37760" r="32250" b="52889"/>
          <a:stretch/>
        </p:blipFill>
        <p:spPr>
          <a:xfrm>
            <a:off x="6027987" y="782089"/>
            <a:ext cx="3950426" cy="8942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CB3376-6DAA-4498-AECC-CA6AC5F1D7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2" t="55687" r="9918" b="21861"/>
          <a:stretch/>
        </p:blipFill>
        <p:spPr>
          <a:xfrm>
            <a:off x="4927600" y="1778654"/>
            <a:ext cx="4886960" cy="7369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41DA681-D085-4BFD-A406-F957ED3F242F}"/>
              </a:ext>
            </a:extLst>
          </p:cNvPr>
          <p:cNvSpPr txBox="1"/>
          <p:nvPr/>
        </p:nvSpPr>
        <p:spPr>
          <a:xfrm>
            <a:off x="4748218" y="884390"/>
            <a:ext cx="1279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78C6C3"/>
                </a:solidFill>
                <a:latin typeface="Lato" panose="020F0502020204030203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1D490E-C2E8-4D8F-A32A-AB9BF9968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2" y="989572"/>
            <a:ext cx="3391010" cy="47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1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Marraine et parrain 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des 150 ans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474" y="2814320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" panose="02000505000000020004" pitchFamily="2" charset="0"/>
              </a:rPr>
              <a:t>Françoise Combes</a:t>
            </a:r>
          </a:p>
          <a:p>
            <a:pPr marL="0" indent="0">
              <a:buNone/>
            </a:pPr>
            <a:r>
              <a:rPr lang="fr-FR" sz="1800" dirty="0"/>
              <a:t>Marraine des 150 ans de la SFP</a:t>
            </a:r>
          </a:p>
          <a:p>
            <a:pPr marL="0" indent="0">
              <a:buNone/>
            </a:pPr>
            <a:r>
              <a:rPr lang="fr-FR" sz="1800" dirty="0"/>
              <a:t>Collège de France</a:t>
            </a:r>
          </a:p>
          <a:p>
            <a:pPr marL="0" indent="0">
              <a:buNone/>
            </a:pPr>
            <a:r>
              <a:rPr lang="fr-FR" sz="1800" dirty="0"/>
              <a:t>Médaille d’or CNRS 2020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0344E5-E5F7-4CCD-8087-51F97864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0" t="27259" r="60417" b="18519"/>
          <a:stretch/>
        </p:blipFill>
        <p:spPr>
          <a:xfrm>
            <a:off x="8878963" y="3134360"/>
            <a:ext cx="2367433" cy="27420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011E9D-7A2A-49FC-996A-A3655F2C9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3840"/>
          <a:stretch/>
        </p:blipFill>
        <p:spPr>
          <a:xfrm>
            <a:off x="870204" y="2737242"/>
            <a:ext cx="2244636" cy="225266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0000D4-5B76-48C4-B3C3-A6F8CADAFCED}"/>
              </a:ext>
            </a:extLst>
          </p:cNvPr>
          <p:cNvSpPr txBox="1">
            <a:spLocks/>
          </p:cNvSpPr>
          <p:nvPr/>
        </p:nvSpPr>
        <p:spPr>
          <a:xfrm>
            <a:off x="783621" y="4989905"/>
            <a:ext cx="2417801" cy="28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© Collège de France</a:t>
            </a:r>
          </a:p>
        </p:txBody>
      </p:sp>
    </p:spTree>
    <p:extLst>
      <p:ext uri="{BB962C8B-B14F-4D97-AF65-F5344CB8AC3E}">
        <p14:creationId xmlns:p14="http://schemas.microsoft.com/office/powerpoint/2010/main" val="124823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2474" y="2814320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" panose="02000505000000020004" pitchFamily="2" charset="0"/>
              </a:rPr>
              <a:t>Serge </a:t>
            </a:r>
            <a:r>
              <a:rPr lang="fr-FR" sz="4000" b="1" dirty="0" err="1">
                <a:latin typeface="Montserrat" panose="02000505000000020004" pitchFamily="2" charset="0"/>
              </a:rPr>
              <a:t>Haroche</a:t>
            </a:r>
            <a:endParaRPr lang="fr-FR" sz="4000" b="1" dirty="0">
              <a:latin typeface="Montserrat" panose="02000505000000020004" pitchFamily="2" charset="0"/>
            </a:endParaRPr>
          </a:p>
          <a:p>
            <a:r>
              <a:rPr lang="fr-FR" sz="1800" dirty="0"/>
              <a:t>Parrain des 150 ans de la SFP</a:t>
            </a:r>
          </a:p>
          <a:p>
            <a:r>
              <a:rPr lang="fr-FR" sz="1800" dirty="0"/>
              <a:t>Collège de France</a:t>
            </a:r>
          </a:p>
          <a:p>
            <a:r>
              <a:rPr lang="fr-FR" sz="1800" dirty="0"/>
              <a:t>Prix Nobel de Physique 2012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0344E5-E5F7-4CCD-8087-51F97864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0" t="27259" r="60417" b="18519"/>
          <a:stretch/>
        </p:blipFill>
        <p:spPr>
          <a:xfrm>
            <a:off x="8726563" y="3015887"/>
            <a:ext cx="2367433" cy="274202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70000D4-5B76-48C4-B3C3-A6F8CADAFCED}"/>
              </a:ext>
            </a:extLst>
          </p:cNvPr>
          <p:cNvSpPr txBox="1">
            <a:spLocks/>
          </p:cNvSpPr>
          <p:nvPr/>
        </p:nvSpPr>
        <p:spPr>
          <a:xfrm>
            <a:off x="783621" y="4989905"/>
            <a:ext cx="2417801" cy="28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© CNRS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DDFC71D-3574-4C01-B429-816B231B4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8"/>
          <a:stretch/>
        </p:blipFill>
        <p:spPr>
          <a:xfrm>
            <a:off x="866557" y="2737242"/>
            <a:ext cx="2251928" cy="22526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A12FB13-852C-43F0-9919-EB008A72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Marraine et parrain 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des 150 ans</a:t>
            </a:r>
          </a:p>
        </p:txBody>
      </p:sp>
    </p:spTree>
    <p:extLst>
      <p:ext uri="{BB962C8B-B14F-4D97-AF65-F5344CB8AC3E}">
        <p14:creationId xmlns:p14="http://schemas.microsoft.com/office/powerpoint/2010/main" val="3804846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131" y="1519911"/>
            <a:ext cx="9082238" cy="1325563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5000" dirty="0">
                <a:solidFill>
                  <a:srgbClr val="78C6C3"/>
                </a:solidFill>
              </a:rPr>
              <a:t>Tour d’horizon des</a:t>
            </a:r>
            <a:br>
              <a:rPr lang="fr-FR" sz="5000" dirty="0">
                <a:solidFill>
                  <a:srgbClr val="78C6C3"/>
                </a:solidFill>
              </a:rPr>
            </a:br>
            <a:r>
              <a:rPr lang="fr-FR" sz="5000" dirty="0">
                <a:solidFill>
                  <a:srgbClr val="78C6C3"/>
                </a:solidFill>
              </a:rPr>
              <a:t>manifestations SFP </a:t>
            </a:r>
            <a:br>
              <a:rPr lang="fr-FR" sz="5000" dirty="0">
                <a:solidFill>
                  <a:srgbClr val="78C6C3"/>
                </a:solidFill>
              </a:rPr>
            </a:br>
            <a:r>
              <a:rPr lang="fr-FR" sz="5000" dirty="0">
                <a:solidFill>
                  <a:srgbClr val="78C6C3"/>
                </a:solidFill>
              </a:rPr>
              <a:t>prévues en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3EE751-2CA3-497C-9646-9B25FAD12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31880" r="44250" b="31881"/>
          <a:stretch/>
        </p:blipFill>
        <p:spPr>
          <a:xfrm>
            <a:off x="8314611" y="3095399"/>
            <a:ext cx="2698116" cy="26505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C85E6B-9ADB-431E-AFFA-A385B6D37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131" y="4012527"/>
            <a:ext cx="3063789" cy="17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7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0" y="1121451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Calendrier thématique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9AA9BF-42DB-491F-8361-25B378434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2" t="46295" r="38867" b="23111"/>
          <a:stretch/>
        </p:blipFill>
        <p:spPr>
          <a:xfrm>
            <a:off x="1475509" y="2325466"/>
            <a:ext cx="9837696" cy="34899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23228B-C3CD-4372-A40A-1C24A997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28444" r="21259" b="36741"/>
          <a:stretch/>
        </p:blipFill>
        <p:spPr>
          <a:xfrm>
            <a:off x="8518360" y="4532534"/>
            <a:ext cx="2987040" cy="152764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0BE800E-CA2A-41F1-8469-B8AB7AD49F05}"/>
              </a:ext>
            </a:extLst>
          </p:cNvPr>
          <p:cNvCxnSpPr>
            <a:cxnSpLocks/>
          </p:cNvCxnSpPr>
          <p:nvPr/>
        </p:nvCxnSpPr>
        <p:spPr>
          <a:xfrm>
            <a:off x="1307251" y="2758267"/>
            <a:ext cx="0" cy="2645006"/>
          </a:xfrm>
          <a:prstGeom prst="line">
            <a:avLst/>
          </a:prstGeom>
          <a:ln w="38100">
            <a:solidFill>
              <a:srgbClr val="78C6C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936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B6589-3D2F-4E87-B7EE-89DADFBC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Succès grandissant de notre calendrier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A2D69-ACD9-4018-B64D-799383739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Conférences locales</a:t>
            </a:r>
          </a:p>
          <a:p>
            <a:r>
              <a:rPr lang="fr-FR" dirty="0"/>
              <a:t>Articles média</a:t>
            </a:r>
          </a:p>
          <a:p>
            <a:r>
              <a:rPr lang="fr-FR" dirty="0"/>
              <a:t>Emissions radio</a:t>
            </a:r>
          </a:p>
          <a:p>
            <a:r>
              <a:rPr lang="fr-FR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0529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A4130-66B8-4864-9E0E-CCD88BAD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Les caractéristiques de l’année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1A502A-0BA6-4B7A-B5C2-276C3E291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Le retour à la normale permis par la décrue de l’épidémie: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Tenue en présentiel des évènements récurrents habituels de la SFP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En particulier les JMC 2022 à Lyon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Séminaire en décembre 2022 avec toutes les composantes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Un tel plaisir de se retrouver et d’échanger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La préparation de l’</a:t>
            </a:r>
            <a:r>
              <a:rPr lang="fr-FR" dirty="0" err="1"/>
              <a:t>extra-ordinaire</a:t>
            </a:r>
            <a:endParaRPr lang="fr-FR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La dernière ligne droite avant le lancement des 150 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Préparatifs de l’Année de la Physique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dirty="0"/>
              <a:t>Une mobilisation et un enthousiasme exceptionnel </a:t>
            </a:r>
          </a:p>
        </p:txBody>
      </p:sp>
    </p:spTree>
    <p:extLst>
      <p:ext uri="{BB962C8B-B14F-4D97-AF65-F5344CB8AC3E}">
        <p14:creationId xmlns:p14="http://schemas.microsoft.com/office/powerpoint/2010/main" val="105504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3818138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Cérémonie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d’ouverture des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150 ans de la SFP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janvier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3859703"/>
            <a:ext cx="0" cy="152278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023582E-94FD-4E32-8BB5-DC53E5FE6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82" y="2631706"/>
            <a:ext cx="6341918" cy="422629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676979E-2344-41A3-82E0-23AAC08E71B8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</p:spTree>
    <p:extLst>
      <p:ext uri="{BB962C8B-B14F-4D97-AF65-F5344CB8AC3E}">
        <p14:creationId xmlns:p14="http://schemas.microsoft.com/office/powerpoint/2010/main" val="914566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BE16-A75C-41DB-AFAC-E3F96BE9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cérémonie d’ouverture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5447FD-C0CF-46C3-B5BE-4E6E480B7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moment inoubliable j’espère</a:t>
            </a:r>
          </a:p>
          <a:p>
            <a:r>
              <a:rPr lang="fr-FR" dirty="0"/>
              <a:t>450 personnes présentes, (plus de 700 inscrites), ~80 ont suivi en direct</a:t>
            </a:r>
          </a:p>
          <a:p>
            <a:r>
              <a:rPr lang="fr-FR" dirty="0"/>
              <a:t>Exposés et tables rondes ont reçu un très bon écho</a:t>
            </a:r>
          </a:p>
          <a:p>
            <a:r>
              <a:rPr lang="fr-FR" dirty="0"/>
              <a:t>Nombreux VIP français et internationaux ont montré que tous pensent que la SFP joue un rôle positif et important dans notre écosystème et souhaitent qu’il se développe</a:t>
            </a:r>
          </a:p>
          <a:p>
            <a:r>
              <a:rPr lang="fr-FR" dirty="0"/>
              <a:t>Très grande générosité de nos soutiens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731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2619451-9D42-460F-A060-FE401E834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68" y="2547215"/>
            <a:ext cx="6466178" cy="4310785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3818138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Olympiades de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Physique France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27-28 janvier 2023, Lyon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3859703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8F0CDF77-EEE3-4FEE-B506-2D680CF3A7DC}"/>
              </a:ext>
            </a:extLst>
          </p:cNvPr>
          <p:cNvSpPr txBox="1"/>
          <p:nvPr/>
        </p:nvSpPr>
        <p:spPr>
          <a:xfrm>
            <a:off x="1842068" y="3291350"/>
            <a:ext cx="478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lycéen·ne·s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BADAE9-3410-4B98-BD5A-03E1F7DD4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23" y="5733802"/>
            <a:ext cx="1286617" cy="55804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0208F96-4341-4D25-9149-B914587CE58F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5E88C7-550C-41CC-A79A-F677D07C7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9CC7AFC-A28E-4D78-B5A5-B260C01A783A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5D0577-84AD-43BC-841E-B42B15A8D954}"/>
              </a:ext>
            </a:extLst>
          </p:cNvPr>
          <p:cNvSpPr txBox="1"/>
          <p:nvPr/>
        </p:nvSpPr>
        <p:spPr>
          <a:xfrm>
            <a:off x="696686" y="2547215"/>
            <a:ext cx="667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 l’honneur de nos 150 ans, les 5 équipes « premier prix » sont invitées à </a:t>
            </a:r>
            <a:r>
              <a:rPr lang="fr-FR" b="1" dirty="0" err="1"/>
              <a:t>particper</a:t>
            </a:r>
            <a:r>
              <a:rPr lang="fr-FR" b="1" dirty="0"/>
              <a:t> au Festival Double Science fin mai à Paris!</a:t>
            </a:r>
          </a:p>
        </p:txBody>
      </p:sp>
    </p:spTree>
    <p:extLst>
      <p:ext uri="{BB962C8B-B14F-4D97-AF65-F5344CB8AC3E}">
        <p14:creationId xmlns:p14="http://schemas.microsoft.com/office/powerpoint/2010/main" val="1714247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E7252A0-F559-447A-BE2A-E8A278D0B39F}"/>
              </a:ext>
            </a:extLst>
          </p:cNvPr>
          <p:cNvSpPr txBox="1">
            <a:spLocks/>
          </p:cNvSpPr>
          <p:nvPr/>
        </p:nvSpPr>
        <p:spPr>
          <a:xfrm>
            <a:off x="1622153" y="3366121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Scientific Game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Jam</a:t>
            </a:r>
          </a:p>
          <a:p>
            <a:pPr algn="l">
              <a:spcBef>
                <a:spcPts val="0"/>
              </a:spcBef>
            </a:pPr>
            <a:r>
              <a:rPr lang="fr-FR" sz="2000" b="1" i="1" dirty="0">
                <a:latin typeface="Montserrat" panose="02000505000000020004" pitchFamily="2" charset="0"/>
              </a:rPr>
              <a:t>48h pour mettre la science en jeu 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10 mars au 12 avril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Grenoble, Lille, Lyon, Nancy, Nantes,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Paris, Strasbourg, Toulouse et online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www.scientificgamejam.org</a:t>
            </a:r>
            <a:endParaRPr lang="fr-FR" sz="1800" b="1" dirty="0">
              <a:solidFill>
                <a:srgbClr val="1C8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A4E465F-26E0-48C8-B707-F3EF703C3A94}"/>
              </a:ext>
            </a:extLst>
          </p:cNvPr>
          <p:cNvCxnSpPr>
            <a:cxnSpLocks/>
          </p:cNvCxnSpPr>
          <p:nvPr/>
        </p:nvCxnSpPr>
        <p:spPr>
          <a:xfrm>
            <a:off x="1488870" y="3469137"/>
            <a:ext cx="0" cy="189564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A456ACE7-F740-4354-8926-542CA1BD5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32" y="2786167"/>
            <a:ext cx="6280132" cy="44230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A76D36-4E1C-4071-9388-1079CA858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04" t="47901" r="18181" b="42684"/>
          <a:stretch/>
        </p:blipFill>
        <p:spPr>
          <a:xfrm>
            <a:off x="4178562" y="6077293"/>
            <a:ext cx="2220687" cy="6456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5C66BF7-3143-489A-9AE7-090C52828C00}"/>
              </a:ext>
            </a:extLst>
          </p:cNvPr>
          <p:cNvSpPr txBox="1"/>
          <p:nvPr/>
        </p:nvSpPr>
        <p:spPr>
          <a:xfrm>
            <a:off x="1622153" y="2876089"/>
            <a:ext cx="5494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jeunes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chercheur·e·s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67494AD2-E372-47AC-BB1F-388B59E82970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103AB4-254A-4C91-BE89-695CAFA2B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D614160-E22B-4657-A1A3-0AC372E2C3FD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8F79AE-8D73-4D05-97FB-DE8BA8BBB45F}"/>
              </a:ext>
            </a:extLst>
          </p:cNvPr>
          <p:cNvSpPr txBox="1"/>
          <p:nvPr/>
        </p:nvSpPr>
        <p:spPr>
          <a:xfrm>
            <a:off x="943429" y="2247371"/>
            <a:ext cx="467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équipes victorieuses dans chaque site sont invitées au festival Double Science</a:t>
            </a:r>
          </a:p>
        </p:txBody>
      </p:sp>
    </p:spTree>
    <p:extLst>
      <p:ext uri="{BB962C8B-B14F-4D97-AF65-F5344CB8AC3E}">
        <p14:creationId xmlns:p14="http://schemas.microsoft.com/office/powerpoint/2010/main" val="3925614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51CF32D-CA17-4FD0-8C1F-34348F2A0610}"/>
              </a:ext>
            </a:extLst>
          </p:cNvPr>
          <p:cNvSpPr txBox="1">
            <a:spLocks/>
          </p:cNvSpPr>
          <p:nvPr/>
        </p:nvSpPr>
        <p:spPr>
          <a:xfrm>
            <a:off x="1605502" y="3429000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Accueil de la finale de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l’International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Physicists</a:t>
            </a:r>
            <a:r>
              <a:rPr lang="fr-FR" sz="2800" b="1" dirty="0">
                <a:latin typeface="Montserrat" panose="02000505000000020004" pitchFamily="2" charset="0"/>
              </a:rPr>
              <a:t>’ 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Tournament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23-29 avril 2023, Palaiseau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4A64F62-F1E0-4D72-81B9-6C9E76CA1F0C}"/>
              </a:ext>
            </a:extLst>
          </p:cNvPr>
          <p:cNvCxnSpPr>
            <a:cxnSpLocks/>
          </p:cNvCxnSpPr>
          <p:nvPr/>
        </p:nvCxnSpPr>
        <p:spPr>
          <a:xfrm>
            <a:off x="1469003" y="3429000"/>
            <a:ext cx="0" cy="192294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4C47496E-D651-42AA-A942-C715AAD2A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22" y="2812472"/>
            <a:ext cx="6374814" cy="42418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366107-63B0-469B-B1EC-8B33BB806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34" y="4611090"/>
            <a:ext cx="1117270" cy="1117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D34701-8DD1-400B-A357-3C53C0B0DE26}"/>
              </a:ext>
            </a:extLst>
          </p:cNvPr>
          <p:cNvSpPr txBox="1"/>
          <p:nvPr/>
        </p:nvSpPr>
        <p:spPr>
          <a:xfrm>
            <a:off x="1605502" y="2991506"/>
            <a:ext cx="4884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étudiant·e·s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B661F8-F8E2-4B5D-B1FD-4E90832F2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E8F5E41D-141F-44BF-876D-6F5B86DB9B98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A0B3D7B-37C7-43FD-B642-DE44F468228B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2031D7-1453-4B62-A409-DAB301084584}"/>
              </a:ext>
            </a:extLst>
          </p:cNvPr>
          <p:cNvSpPr txBox="1"/>
          <p:nvPr/>
        </p:nvSpPr>
        <p:spPr>
          <a:xfrm>
            <a:off x="758505" y="2155792"/>
            <a:ext cx="457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Superbe ambiance à la finale nationale à Paris Saclay : Les équipes de Polytechnique et de Lyon représenteront la France lors de la finale! </a:t>
            </a:r>
          </a:p>
        </p:txBody>
      </p:sp>
    </p:spTree>
    <p:extLst>
      <p:ext uri="{BB962C8B-B14F-4D97-AF65-F5344CB8AC3E}">
        <p14:creationId xmlns:p14="http://schemas.microsoft.com/office/powerpoint/2010/main" val="3405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B22674CB-8AB9-4622-AD61-7D78F4135323}"/>
              </a:ext>
            </a:extLst>
          </p:cNvPr>
          <p:cNvSpPr txBox="1">
            <a:spLocks/>
          </p:cNvSpPr>
          <p:nvPr/>
        </p:nvSpPr>
        <p:spPr>
          <a:xfrm>
            <a:off x="1842068" y="4192214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Journée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Sciences &amp; </a:t>
            </a:r>
            <a:r>
              <a:rPr lang="fr-FR" sz="2800" b="1" dirty="0" err="1">
                <a:latin typeface="Montserrat" panose="02000505000000020004" pitchFamily="2" charset="0"/>
              </a:rPr>
              <a:t>Medias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2023, Paris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560A3F5-0812-4ACC-A034-890BBBBD62BE}"/>
              </a:ext>
            </a:extLst>
          </p:cNvPr>
          <p:cNvCxnSpPr>
            <a:cxnSpLocks/>
          </p:cNvCxnSpPr>
          <p:nvPr/>
        </p:nvCxnSpPr>
        <p:spPr>
          <a:xfrm>
            <a:off x="1691715" y="4233779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8F0CDF77-EEE3-4FEE-B506-2D680CF3A7DC}"/>
              </a:ext>
            </a:extLst>
          </p:cNvPr>
          <p:cNvSpPr txBox="1"/>
          <p:nvPr/>
        </p:nvSpPr>
        <p:spPr>
          <a:xfrm>
            <a:off x="1842068" y="3628834"/>
            <a:ext cx="4786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journalistes et scientifiques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360853-8DF9-4C0B-AE1D-A54EC32E6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E3A5B8FD-D21D-41A7-BACA-B13E7B6DC7EC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CA19AB8-5A32-4BB1-855B-FDB5C09F974A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B4797C-3BC7-4E1B-A0D0-10B95D42F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200" y="2901469"/>
            <a:ext cx="5367380" cy="36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98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2229996" y="3466011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Festival </a:t>
            </a:r>
          </a:p>
          <a:p>
            <a:pPr algn="l">
              <a:spcBef>
                <a:spcPts val="0"/>
              </a:spcBef>
            </a:pPr>
            <a:r>
              <a:rPr lang="fr-FR" sz="2800" b="1" dirty="0" err="1">
                <a:latin typeface="Montserrat" panose="02000505000000020004" pitchFamily="2" charset="0"/>
              </a:rPr>
              <a:t>Double·Science</a:t>
            </a:r>
            <a:endParaRPr lang="fr-FR" sz="2800" b="1" dirty="0">
              <a:latin typeface="Montserrat" panose="02000505000000020004" pitchFamily="2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26-28 mai 2023, Paris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www.festivaldoublescience.fr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2079643" y="3466011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E5C5052-AF45-4560-85F6-C452D7FC0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0" y="5345395"/>
            <a:ext cx="1181595" cy="11815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90337D-394A-4944-B875-E2C873B75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69" y="5556930"/>
            <a:ext cx="758524" cy="7585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DAEA39C-1C0D-4887-BF6A-0C4FA23D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153" y="1080027"/>
            <a:ext cx="4457185" cy="48561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2B2AD7-4F1B-4A5B-8E10-CD4661502383}"/>
              </a:ext>
            </a:extLst>
          </p:cNvPr>
          <p:cNvSpPr txBox="1"/>
          <p:nvPr/>
        </p:nvSpPr>
        <p:spPr>
          <a:xfrm>
            <a:off x="2229996" y="2991879"/>
            <a:ext cx="4970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grand public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D92BB88-FB2C-410C-80A2-B33B0FA26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3" t="51841" r="67870" b="27338"/>
          <a:stretch/>
        </p:blipFill>
        <p:spPr>
          <a:xfrm rot="1242379">
            <a:off x="5431421" y="588245"/>
            <a:ext cx="563658" cy="673835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6B8EB091-7259-4998-A5F0-9A8741B9AAC5}"/>
              </a:ext>
            </a:extLst>
          </p:cNvPr>
          <p:cNvSpPr txBox="1">
            <a:spLocks/>
          </p:cNvSpPr>
          <p:nvPr/>
        </p:nvSpPr>
        <p:spPr>
          <a:xfrm>
            <a:off x="6096000" y="17767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dirty="0">
                <a:solidFill>
                  <a:srgbClr val="78C6C3"/>
                </a:solidFill>
              </a:rPr>
              <a:t>Manifestations SFP prévues en 2023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9CCC11A-CD64-4697-A8E8-D31B3F307A0F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</p:spTree>
    <p:extLst>
      <p:ext uri="{BB962C8B-B14F-4D97-AF65-F5344CB8AC3E}">
        <p14:creationId xmlns:p14="http://schemas.microsoft.com/office/powerpoint/2010/main" val="47283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0829E-FE0E-48C1-BD8F-2D8916842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festival de Physique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E1BCD7-D873-4301-B8CA-D412E6FD3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Conçu dès le départ comme un évènement phare de l’année, ce festival a connu une histoire mouvementée </a:t>
            </a:r>
          </a:p>
          <a:p>
            <a:r>
              <a:rPr lang="fr-FR" dirty="0"/>
              <a:t>Fusion de notre projet avec celui du Café des Sciences et associés</a:t>
            </a:r>
          </a:p>
          <a:p>
            <a:r>
              <a:rPr lang="fr-FR" dirty="0"/>
              <a:t>26 au 28 mai au Ground Control à Paris</a:t>
            </a:r>
          </a:p>
          <a:p>
            <a:r>
              <a:rPr lang="fr-FR" dirty="0"/>
              <a:t>L’évènement s’annonce très excitant : programmation riche, variée et bouclée</a:t>
            </a:r>
          </a:p>
          <a:p>
            <a:r>
              <a:rPr lang="fr-FR" dirty="0"/>
              <a:t>Très bonne collaboration avec le </a:t>
            </a:r>
            <a:r>
              <a:rPr lang="fr-FR" dirty="0" err="1"/>
              <a:t>Cafex</a:t>
            </a:r>
            <a:endParaRPr lang="fr-FR" dirty="0"/>
          </a:p>
          <a:p>
            <a:r>
              <a:rPr lang="fr-FR" dirty="0"/>
              <a:t>Opération de communication en fanfare début avril!</a:t>
            </a:r>
          </a:p>
        </p:txBody>
      </p:sp>
    </p:spTree>
    <p:extLst>
      <p:ext uri="{BB962C8B-B14F-4D97-AF65-F5344CB8AC3E}">
        <p14:creationId xmlns:p14="http://schemas.microsoft.com/office/powerpoint/2010/main" val="4136180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5737242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Manifestations SFP prévues en 2023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835142" y="3676916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Le </a:t>
            </a:r>
            <a:r>
              <a:rPr lang="fr-FR" sz="2800" b="1" dirty="0" err="1">
                <a:latin typeface="Montserrat" panose="02000505000000020004" pitchFamily="2" charset="0"/>
              </a:rPr>
              <a:t>Before</a:t>
            </a:r>
            <a:r>
              <a:rPr lang="fr-FR" sz="2800" b="1" dirty="0">
                <a:latin typeface="Montserrat" panose="02000505000000020004" pitchFamily="2" charset="0"/>
              </a:rPr>
              <a:t> du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Congrès Général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i="1" dirty="0">
                <a:latin typeface="Lato" panose="020F0502020204030203" pitchFamily="34" charset="0"/>
              </a:rPr>
              <a:t>Le Congrès débarque au musée 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juillet 2023, Paris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www.sfp2023.fr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653616" y="3637762"/>
            <a:ext cx="0" cy="171355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03489E1D-9DF6-42F8-BC51-1F8C5787A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82" y="3034143"/>
            <a:ext cx="6107750" cy="40718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CEDDEF0-8C92-44E7-95DE-320B3A711BFD}"/>
              </a:ext>
            </a:extLst>
          </p:cNvPr>
          <p:cNvSpPr txBox="1"/>
          <p:nvPr/>
        </p:nvSpPr>
        <p:spPr>
          <a:xfrm>
            <a:off x="1835142" y="2827141"/>
            <a:ext cx="6107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grand public et </a:t>
            </a:r>
          </a:p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nos congressistes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58419A0-79B0-4A6A-ABA5-FEA9CC3A744B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</p:spTree>
    <p:extLst>
      <p:ext uri="{BB962C8B-B14F-4D97-AF65-F5344CB8AC3E}">
        <p14:creationId xmlns:p14="http://schemas.microsoft.com/office/powerpoint/2010/main" val="4130629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161CA-09C1-4291-85D0-FD1EF042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« </a:t>
            </a:r>
            <a:r>
              <a:rPr lang="fr-FR" dirty="0" err="1"/>
              <a:t>Before</a:t>
            </a:r>
            <a:r>
              <a:rPr lang="fr-FR" dirty="0"/>
              <a:t>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F72595-E812-4F11-A269-57D9D6184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Occasion unique de rencontre entre le public du Musée de la Cité des Sciences, nos congressistes et l’équipe des médiateurs de la Cité</a:t>
            </a:r>
          </a:p>
          <a:p>
            <a:r>
              <a:rPr lang="fr-FR" dirty="0"/>
              <a:t>Venez nombreux le 2 juillet après-midi </a:t>
            </a:r>
          </a:p>
          <a:p>
            <a:pPr marL="0" indent="0">
              <a:buNone/>
            </a:pPr>
            <a:r>
              <a:rPr lang="fr-FR" dirty="0"/>
              <a:t>(accès gratuit au musée pour les congressistes)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31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CB8F79-D3FC-4A79-83F3-20A8DC7E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Une année  aussi douloureuse: beaucoup d’amies et d’amis nous ont quittés en 2022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EE0B75-B98C-42D5-96F1-2CBD1C628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(Pierre </a:t>
            </a:r>
            <a:r>
              <a:rPr lang="fr-FR" dirty="0" err="1"/>
              <a:t>Radvanyi</a:t>
            </a:r>
            <a:r>
              <a:rPr lang="fr-FR" dirty="0"/>
              <a:t>)</a:t>
            </a:r>
          </a:p>
          <a:p>
            <a:r>
              <a:rPr lang="fr-FR" dirty="0"/>
              <a:t>Stavros </a:t>
            </a:r>
            <a:r>
              <a:rPr lang="fr-FR" dirty="0" err="1"/>
              <a:t>Katsanevas</a:t>
            </a:r>
            <a:endParaRPr lang="fr-FR" dirty="0"/>
          </a:p>
          <a:p>
            <a:r>
              <a:rPr lang="fr-FR" dirty="0"/>
              <a:t>Philippe Nozières</a:t>
            </a:r>
          </a:p>
          <a:p>
            <a:r>
              <a:rPr lang="fr-FR" dirty="0" err="1"/>
              <a:t>Nimet</a:t>
            </a:r>
            <a:r>
              <a:rPr lang="fr-FR" dirty="0"/>
              <a:t> </a:t>
            </a:r>
            <a:r>
              <a:rPr lang="fr-FR" dirty="0" err="1"/>
              <a:t>Frascaria</a:t>
            </a:r>
            <a:endParaRPr lang="fr-FR" dirty="0"/>
          </a:p>
          <a:p>
            <a:r>
              <a:rPr lang="fr-FR" dirty="0"/>
              <a:t>Sébastien </a:t>
            </a:r>
            <a:r>
              <a:rPr lang="fr-FR" dirty="0" err="1"/>
              <a:t>Bousson</a:t>
            </a:r>
            <a:endParaRPr lang="fr-FR" dirty="0"/>
          </a:p>
          <a:p>
            <a:r>
              <a:rPr lang="fr-FR" dirty="0"/>
              <a:t>Maurice Lévy</a:t>
            </a:r>
          </a:p>
          <a:p>
            <a:r>
              <a:rPr lang="fr-FR" dirty="0"/>
              <a:t>Daniel </a:t>
            </a:r>
            <a:r>
              <a:rPr lang="fr-FR" dirty="0" err="1"/>
              <a:t>Bideau</a:t>
            </a:r>
            <a:endParaRPr lang="fr-FR" dirty="0"/>
          </a:p>
          <a:p>
            <a:r>
              <a:rPr lang="fr-FR" dirty="0"/>
              <a:t>Sylvie Rosier</a:t>
            </a:r>
          </a:p>
          <a:p>
            <a:r>
              <a:rPr lang="fr-FR" dirty="0"/>
              <a:t>Claude </a:t>
            </a:r>
            <a:r>
              <a:rPr lang="fr-FR" dirty="0" err="1"/>
              <a:t>Bouchiat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583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5737242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Manifestations SFP prévues en 2023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842703" y="407114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Le Congrès Général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des 150 ans de la SFP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2–7 juillet 2023, Paris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1800" dirty="0">
                <a:latin typeface="Lato" panose="020F0502020204030203" pitchFamily="34" charset="0"/>
              </a:rPr>
              <a:t>www.sfp2023.fr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000" b="1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692350" y="4071143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7C16556-D43A-4D12-B3DC-DAE06B55CD30}"/>
              </a:ext>
            </a:extLst>
          </p:cNvPr>
          <p:cNvSpPr txBox="1"/>
          <p:nvPr/>
        </p:nvSpPr>
        <p:spPr>
          <a:xfrm>
            <a:off x="1842703" y="3494094"/>
            <a:ext cx="525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physicien·ne·s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68DE910-3817-495D-8391-69460A104E42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FDC190-78BB-4D45-984D-ACFD05D1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01" y="2424310"/>
            <a:ext cx="6155806" cy="28766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7DC0EC-2662-4464-8D13-1FB748021001}"/>
              </a:ext>
            </a:extLst>
          </p:cNvPr>
          <p:cNvSpPr txBox="1"/>
          <p:nvPr/>
        </p:nvSpPr>
        <p:spPr>
          <a:xfrm>
            <a:off x="377493" y="2247371"/>
            <a:ext cx="50073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Inscrivez-vous dès maintenant !</a:t>
            </a:r>
          </a:p>
          <a:p>
            <a:r>
              <a:rPr lang="fr-FR" b="1" dirty="0"/>
              <a:t>Congrès classique PLUS séquences spéciales 150 ans : tables rondes prospective avec </a:t>
            </a:r>
            <a:r>
              <a:rPr lang="fr-FR" b="1" dirty="0" err="1"/>
              <a:t>invité.e.s</a:t>
            </a:r>
            <a:r>
              <a:rPr lang="fr-FR" b="1" dirty="0"/>
              <a:t> prestigieux(ses)</a:t>
            </a:r>
          </a:p>
          <a:p>
            <a:r>
              <a:rPr lang="fr-FR" b="1" dirty="0"/>
              <a:t>Merci à Sarah, Marco et toute leur équipe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877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5072662" y="460898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5737242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Manifestations SFP prévues en 2023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Inauguration de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l’Année de la Physique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octobre 2023</a:t>
            </a:r>
            <a:endParaRPr lang="fr-FR" dirty="0">
              <a:solidFill>
                <a:srgbClr val="1C8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328668" y="428286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B67D526-62D5-45BD-A86A-482B8376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3" y="2716789"/>
            <a:ext cx="9928825" cy="41412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479021" y="3459501"/>
            <a:ext cx="537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monde scolaire </a:t>
            </a:r>
          </a:p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le grand public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D486C79-1D8E-48F0-9A53-E2EF83252119}"/>
              </a:ext>
            </a:extLst>
          </p:cNvPr>
          <p:cNvSpPr txBox="1">
            <a:spLocks/>
          </p:cNvSpPr>
          <p:nvPr/>
        </p:nvSpPr>
        <p:spPr>
          <a:xfrm>
            <a:off x="-514470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Les grands rendez-vous</a:t>
            </a:r>
          </a:p>
        </p:txBody>
      </p:sp>
    </p:spTree>
    <p:extLst>
      <p:ext uri="{BB962C8B-B14F-4D97-AF65-F5344CB8AC3E}">
        <p14:creationId xmlns:p14="http://schemas.microsoft.com/office/powerpoint/2010/main" val="3020250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CCB2A-18E0-4D74-9481-5DEAE143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L’Année de la Physique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C0774-B899-4A06-9004-4C6A92C1A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L’année scolaire </a:t>
            </a:r>
            <a:r>
              <a:rPr lang="fr-FR" dirty="0"/>
              <a:t>2023-2024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mettra la Physique à l’honneur  </a:t>
            </a:r>
            <a:r>
              <a:rPr lang="fr-FR" dirty="0"/>
              <a:t>à l’initiative de la SFP, du CNRS et du Ministère de l’Education Nationale, et avec de très nombreux autres partenaires</a:t>
            </a:r>
          </a:p>
          <a:p>
            <a:r>
              <a:rPr lang="fr-FR" dirty="0"/>
              <a:t>En plus des initiatives classiques (interactions classes-chercheurs, visites, </a:t>
            </a:r>
            <a:r>
              <a:rPr lang="fr-FR" dirty="0" err="1"/>
              <a:t>foramtion</a:t>
            </a:r>
            <a:r>
              <a:rPr lang="fr-FR" dirty="0"/>
              <a:t> des professeurs, ressources pédagogiques), beaucoup d’autres initiatives </a:t>
            </a:r>
          </a:p>
          <a:p>
            <a:r>
              <a:rPr lang="fr-FR" dirty="0"/>
              <a:t>Pour la SFP :</a:t>
            </a:r>
          </a:p>
          <a:p>
            <a:pPr lvl="1"/>
            <a:r>
              <a:rPr lang="fr-FR" dirty="0"/>
              <a:t>Plaquette des métiers de la Physique</a:t>
            </a:r>
          </a:p>
          <a:p>
            <a:pPr lvl="1"/>
            <a:r>
              <a:rPr lang="fr-FR" dirty="0"/>
              <a:t>Concours Nuit de la Physique sur le thème Physique et Sport</a:t>
            </a:r>
          </a:p>
          <a:p>
            <a:pPr lvl="1"/>
            <a:r>
              <a:rPr lang="fr-FR" dirty="0"/>
              <a:t>Olympiades de Physique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901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131" y="1519911"/>
            <a:ext cx="9082238" cy="1325563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5000" dirty="0">
                <a:solidFill>
                  <a:srgbClr val="78C6C3"/>
                </a:solidFill>
              </a:rPr>
              <a:t>Actions phares 150 ans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3EE751-2CA3-497C-9646-9B25FAD12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31880" r="44250" b="31881"/>
          <a:stretch/>
        </p:blipFill>
        <p:spPr>
          <a:xfrm>
            <a:off x="8314611" y="3095399"/>
            <a:ext cx="2698116" cy="26505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C85E6B-9ADB-431E-AFFA-A385B6D37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131" y="4012527"/>
            <a:ext cx="3063789" cy="17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7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523010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639465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Expositions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15 physiciennes 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428477" y="3251262"/>
            <a:ext cx="0" cy="187289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81389B47-9E21-49B4-B0CD-A6EFFF34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482" y="2499989"/>
            <a:ext cx="2688869" cy="3780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E1F849-F5C7-4C5C-B34B-04D1FE0576B3}"/>
              </a:ext>
            </a:extLst>
          </p:cNvPr>
          <p:cNvSpPr txBox="1"/>
          <p:nvPr/>
        </p:nvSpPr>
        <p:spPr>
          <a:xfrm>
            <a:off x="1639465" y="2483855"/>
            <a:ext cx="5701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grand public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4CF550-D717-4468-A4F0-AABC1A3FE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13" y="4416309"/>
            <a:ext cx="2811710" cy="18744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2226BC-A730-441F-8976-4A8CF6FB8F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14" y="2507071"/>
            <a:ext cx="2811710" cy="187447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A1B0F79-E88E-48C5-92FA-F0A4C404CE69}"/>
              </a:ext>
            </a:extLst>
          </p:cNvPr>
          <p:cNvSpPr txBox="1">
            <a:spLocks/>
          </p:cNvSpPr>
          <p:nvPr/>
        </p:nvSpPr>
        <p:spPr>
          <a:xfrm>
            <a:off x="8033709" y="6280570"/>
            <a:ext cx="2417801" cy="28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© N. Da Costa</a:t>
            </a:r>
          </a:p>
        </p:txBody>
      </p:sp>
    </p:spTree>
    <p:extLst>
      <p:ext uri="{BB962C8B-B14F-4D97-AF65-F5344CB8AC3E}">
        <p14:creationId xmlns:p14="http://schemas.microsoft.com/office/powerpoint/2010/main" val="3176307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460664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701811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Expositions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Physique des accélérateurs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490823" y="3251262"/>
            <a:ext cx="0" cy="187289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7E1F849-F5C7-4C5C-B34B-04D1FE0576B3}"/>
              </a:ext>
            </a:extLst>
          </p:cNvPr>
          <p:cNvSpPr txBox="1"/>
          <p:nvPr/>
        </p:nvSpPr>
        <p:spPr>
          <a:xfrm>
            <a:off x="1770568" y="2568624"/>
            <a:ext cx="5701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grand public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BDCBFF-F80D-45C9-8DEF-64BAF48B6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31" y="2468150"/>
            <a:ext cx="2999781" cy="19998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6C4B43-E69F-4BD8-8A38-B38603B09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68" y="2468150"/>
            <a:ext cx="1515528" cy="22732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2AD088-4CB3-434F-BD30-7390E5D44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31" y="4482746"/>
            <a:ext cx="2999781" cy="19998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04A866-B98C-4F4D-8CAD-AC35CA1D13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7"/>
          <a:stretch/>
        </p:blipFill>
        <p:spPr>
          <a:xfrm>
            <a:off x="6713968" y="4753991"/>
            <a:ext cx="1515528" cy="1728608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2DB380E-47C0-4D6F-899B-2D760F7C3ACA}"/>
              </a:ext>
            </a:extLst>
          </p:cNvPr>
          <p:cNvSpPr txBox="1">
            <a:spLocks/>
          </p:cNvSpPr>
          <p:nvPr/>
        </p:nvSpPr>
        <p:spPr>
          <a:xfrm>
            <a:off x="10316370" y="2248856"/>
            <a:ext cx="2417801" cy="28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© N. Da Costa</a:t>
            </a:r>
          </a:p>
        </p:txBody>
      </p:sp>
    </p:spTree>
    <p:extLst>
      <p:ext uri="{BB962C8B-B14F-4D97-AF65-F5344CB8AC3E}">
        <p14:creationId xmlns:p14="http://schemas.microsoft.com/office/powerpoint/2010/main" val="12266378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367145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531758" y="2222697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Formations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Masterclass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itinérante : « Edition scientifique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et Science ouverte 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Formation internationale en solaire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Photovoltaïque (FISP)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237979" y="3274503"/>
            <a:ext cx="0" cy="27094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63180CD-C3A8-40A5-BD44-C2C57208F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r="19224"/>
          <a:stretch/>
        </p:blipFill>
        <p:spPr>
          <a:xfrm>
            <a:off x="8590216" y="2853076"/>
            <a:ext cx="3037687" cy="320094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79B85B0-F01F-4BDA-9485-5BBD5A2EE590}"/>
              </a:ext>
            </a:extLst>
          </p:cNvPr>
          <p:cNvSpPr txBox="1"/>
          <p:nvPr/>
        </p:nvSpPr>
        <p:spPr>
          <a:xfrm>
            <a:off x="1478387" y="3175063"/>
            <a:ext cx="511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étudiant·e·s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9EF9B3-4915-4062-800B-33B8284DE5C9}"/>
              </a:ext>
            </a:extLst>
          </p:cNvPr>
          <p:cNvSpPr txBox="1"/>
          <p:nvPr/>
        </p:nvSpPr>
        <p:spPr>
          <a:xfrm>
            <a:off x="1480159" y="4527539"/>
            <a:ext cx="779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formateurs/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trices</a:t>
            </a:r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jeunes africains </a:t>
            </a:r>
          </a:p>
        </p:txBody>
      </p:sp>
    </p:spTree>
    <p:extLst>
      <p:ext uri="{BB962C8B-B14F-4D97-AF65-F5344CB8AC3E}">
        <p14:creationId xmlns:p14="http://schemas.microsoft.com/office/powerpoint/2010/main" val="898336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481446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404563" y="2318506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Ouvrages</a:t>
            </a:r>
          </a:p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« Les 150 ans de la Société Française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de Physique : panorama historique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et scientifique»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marL="342900" indent="-342900" algn="l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BD sur la recherche en physique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128872" y="3429000"/>
            <a:ext cx="0" cy="2468092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FBA29306-FDE1-4B31-B80C-D61416E53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26" y="1662546"/>
            <a:ext cx="3226007" cy="4890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0D0764A-7CC5-45EC-AD6E-EF7BB41BD41F}"/>
              </a:ext>
            </a:extLst>
          </p:cNvPr>
          <p:cNvSpPr txBox="1"/>
          <p:nvPr/>
        </p:nvSpPr>
        <p:spPr>
          <a:xfrm>
            <a:off x="1460296" y="5007540"/>
            <a:ext cx="584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 grand public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B6D4D4-80AA-4827-86C8-03133FB29E85}"/>
              </a:ext>
            </a:extLst>
          </p:cNvPr>
          <p:cNvSpPr txBox="1"/>
          <p:nvPr/>
        </p:nvSpPr>
        <p:spPr>
          <a:xfrm>
            <a:off x="1527728" y="3302884"/>
            <a:ext cx="614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physicien·ne·s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23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419100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431356" y="2370458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Ouvrages</a:t>
            </a:r>
          </a:p>
          <a:p>
            <a:pPr algn="l">
              <a:spcBef>
                <a:spcPts val="0"/>
              </a:spcBef>
            </a:pPr>
            <a:endParaRPr lang="fr-FR" sz="5000" b="1" dirty="0">
              <a:latin typeface="Montserrat" panose="02000505000000020004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Brochure « Les métiers de la physique »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500" b="1" dirty="0">
              <a:latin typeface="Lato" panose="020F050202020403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« La Physique à Lyon : une galerie de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portraits depuis Ampère »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154849" y="3429000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B39141C-7B7D-461B-BA0D-0439DDD9E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80" y="2116559"/>
            <a:ext cx="2043896" cy="391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0CE1153-FF7A-45A3-B23E-1F06320CC6D7}"/>
              </a:ext>
            </a:extLst>
          </p:cNvPr>
          <p:cNvSpPr txBox="1"/>
          <p:nvPr/>
        </p:nvSpPr>
        <p:spPr>
          <a:xfrm>
            <a:off x="1472920" y="3313212"/>
            <a:ext cx="821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lycéen·ne·s</a:t>
            </a:r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et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étudiant·e·s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496983-1DE7-44DC-8EA0-A5A9A86ECF59}"/>
              </a:ext>
            </a:extLst>
          </p:cNvPr>
          <p:cNvSpPr txBox="1"/>
          <p:nvPr/>
        </p:nvSpPr>
        <p:spPr>
          <a:xfrm>
            <a:off x="1472920" y="4487542"/>
            <a:ext cx="6171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les 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physicien·ne·s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10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995A034-53E1-44C5-B564-66A8A0364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7403" r="40759" b="36249"/>
          <a:stretch/>
        </p:blipFill>
        <p:spPr>
          <a:xfrm>
            <a:off x="6866367" y="4493844"/>
            <a:ext cx="1461412" cy="21176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75B206-823F-4268-AF8F-D8B01FF5D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1" t="30863" r="59318" b="20929"/>
          <a:stretch/>
        </p:blipFill>
        <p:spPr>
          <a:xfrm>
            <a:off x="8311555" y="3312744"/>
            <a:ext cx="1545320" cy="206014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650348" y="1191445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336669" y="317087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4700" b="1" dirty="0">
                <a:latin typeface="Montserrat" panose="02000505000000020004" pitchFamily="2" charset="0"/>
              </a:rPr>
              <a:t>Mise en avant des </a:t>
            </a:r>
          </a:p>
          <a:p>
            <a:pPr algn="l">
              <a:spcBef>
                <a:spcPts val="0"/>
              </a:spcBef>
            </a:pPr>
            <a:r>
              <a:rPr lang="fr-FR" sz="4700" b="1" dirty="0">
                <a:latin typeface="Montserrat" panose="02000505000000020004" pitchFamily="2" charset="0"/>
              </a:rPr>
              <a:t>talents français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Poster Prix Nobel de Physique français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Chaque mois : portraits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928112" y="3312744"/>
            <a:ext cx="0" cy="236220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83F9BBF6-7972-41C0-A552-8B9661EB3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36732" r="45102" b="17404"/>
          <a:stretch/>
        </p:blipFill>
        <p:spPr>
          <a:xfrm>
            <a:off x="10478599" y="3234655"/>
            <a:ext cx="1455393" cy="20134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2D1FB7-5470-4986-A378-3FA14B87C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6" t="17402" r="50001" b="17404"/>
          <a:stretch/>
        </p:blipFill>
        <p:spPr>
          <a:xfrm>
            <a:off x="8311555" y="1408166"/>
            <a:ext cx="1461412" cy="19650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F794AA-A809-486C-A972-CFFC37959B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87" t="17403" r="33067" b="13473"/>
          <a:stretch/>
        </p:blipFill>
        <p:spPr>
          <a:xfrm>
            <a:off x="10411158" y="1199360"/>
            <a:ext cx="1276014" cy="18343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51DFD9-57F4-4D79-BBFB-6E7E3A4D8D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09" t="27167" r="27154" b="21414"/>
          <a:stretch/>
        </p:blipFill>
        <p:spPr>
          <a:xfrm>
            <a:off x="9480215" y="4392105"/>
            <a:ext cx="1276014" cy="217906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D4EDF71-0446-40DD-97CE-7754A374C043}"/>
              </a:ext>
            </a:extLst>
          </p:cNvPr>
          <p:cNvSpPr txBox="1"/>
          <p:nvPr/>
        </p:nvSpPr>
        <p:spPr>
          <a:xfrm>
            <a:off x="1336669" y="2641699"/>
            <a:ext cx="6156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les lycéennes et </a:t>
            </a:r>
            <a:r>
              <a:rPr lang="fr-FR" sz="2000" dirty="0" err="1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étudiant</a:t>
            </a:r>
            <a:r>
              <a:rPr lang="fr-FR" sz="2000" i="1" dirty="0" err="1">
                <a:solidFill>
                  <a:srgbClr val="78C6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·e·s</a:t>
            </a:r>
            <a:endParaRPr lang="fr-FR" sz="2000" i="1" dirty="0">
              <a:solidFill>
                <a:srgbClr val="78C6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7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355C5A-7820-DA4C-40C3-B2AF07D13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09" y="2575070"/>
            <a:ext cx="1789164" cy="253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86B145-1A5A-3F9F-3F1E-66DFCF9B3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246" y="2575070"/>
            <a:ext cx="1789164" cy="2529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FCE0E2-C69F-3F87-D9B7-206ED5AA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259" y="2558580"/>
            <a:ext cx="1715056" cy="253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106E4E-CFBA-F5A3-0D93-902465939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977" y="2534629"/>
            <a:ext cx="1839631" cy="2559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26BC91-A204-6C51-07FD-53D5D28AE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999" y="2534629"/>
            <a:ext cx="1860581" cy="2646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CD91D81-F420-0401-59E6-27FFE18036DD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Evénements récurrents</a:t>
            </a:r>
          </a:p>
        </p:txBody>
      </p:sp>
    </p:spTree>
    <p:extLst>
      <p:ext uri="{BB962C8B-B14F-4D97-AF65-F5344CB8AC3E}">
        <p14:creationId xmlns:p14="http://schemas.microsoft.com/office/powerpoint/2010/main" val="2568096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574965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Actions phares 150 ans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13247A2-4327-4BBC-97EC-94B0165F8BD4}"/>
              </a:ext>
            </a:extLst>
          </p:cNvPr>
          <p:cNvSpPr txBox="1">
            <a:spLocks/>
          </p:cNvSpPr>
          <p:nvPr/>
        </p:nvSpPr>
        <p:spPr>
          <a:xfrm>
            <a:off x="6693206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Actions SFP prévues en 2023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386913" y="3175063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Ephéméride de </a:t>
            </a:r>
          </a:p>
          <a:p>
            <a:pPr algn="l">
              <a:spcBef>
                <a:spcPts val="0"/>
              </a:spcBef>
            </a:pPr>
            <a:r>
              <a:rPr lang="fr-FR" sz="5000" b="1" dirty="0">
                <a:latin typeface="Montserrat" panose="02000505000000020004" pitchFamily="2" charset="0"/>
              </a:rPr>
              <a:t>la physique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fr-F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Un jour, une actualité ayant marqué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l’Histoire de la physique</a:t>
            </a: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0863465-E3C3-425A-8EBB-CB4278719CE4}"/>
              </a:ext>
            </a:extLst>
          </p:cNvPr>
          <p:cNvCxnSpPr>
            <a:cxnSpLocks/>
          </p:cNvCxnSpPr>
          <p:nvPr/>
        </p:nvCxnSpPr>
        <p:spPr>
          <a:xfrm>
            <a:off x="1175925" y="3175063"/>
            <a:ext cx="0" cy="225883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386913" y="2613075"/>
            <a:ext cx="5516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78C6C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Pour  public « averti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52EC00-133A-47EA-815D-DAD03E37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6705" r="64375" b="6875"/>
          <a:stretch/>
        </p:blipFill>
        <p:spPr>
          <a:xfrm>
            <a:off x="8372614" y="2116559"/>
            <a:ext cx="2861711" cy="394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67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55026-F08F-488E-815F-F08F3D92C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160" y="2235200"/>
            <a:ext cx="950976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sz="4000" dirty="0"/>
              <a:t>Découvrez l’intégralité du programme sur</a:t>
            </a:r>
            <a:br>
              <a:rPr lang="fr-FR" dirty="0"/>
            </a:br>
            <a:r>
              <a:rPr lang="fr-FR" dirty="0">
                <a:solidFill>
                  <a:srgbClr val="1C83C1"/>
                </a:solidFill>
              </a:rPr>
              <a:t>www.sfp150ans.fr</a:t>
            </a:r>
          </a:p>
        </p:txBody>
      </p:sp>
    </p:spTree>
    <p:extLst>
      <p:ext uri="{BB962C8B-B14F-4D97-AF65-F5344CB8AC3E}">
        <p14:creationId xmlns:p14="http://schemas.microsoft.com/office/powerpoint/2010/main" val="1661029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C32E3-5DCA-4B2C-8438-B41AA12E7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DDE7A4-EF0E-4142-BFF4-05B0FA54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1560" y="2345634"/>
            <a:ext cx="9209240" cy="4171279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Nos 150 ans sont lancés et c’est très bien parti!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Je sais pouvoir compter sur vous toutes et tous pour garder le rythme!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La SFP aura su prouver j’en suis sûr son dynamisme et l’impact qui est le sien au sein de la recherche française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Sur un plan plus personnel, j’ai savouré chaque minute de ces deux ans passés à la présidence de la SFP et je vous remercie du fond du cœur pour votre confiance et votre appui !!!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/>
              <a:t>Tous mes vœux de succès à Daniel !!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7857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660488"/>
            <a:ext cx="4470400" cy="261949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119322B-90C5-5A8E-BE2C-A257B1B1E304}"/>
              </a:ext>
            </a:extLst>
          </p:cNvPr>
          <p:cNvSpPr txBox="1">
            <a:spLocks/>
          </p:cNvSpPr>
          <p:nvPr/>
        </p:nvSpPr>
        <p:spPr>
          <a:xfrm>
            <a:off x="1626758" y="3728334"/>
            <a:ext cx="950976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4000" dirty="0">
                <a:highlight>
                  <a:srgbClr val="FFFF00"/>
                </a:highlight>
              </a:rPr>
              <a:t>Liste partenaires à jour à mettre</a:t>
            </a:r>
            <a:endParaRPr lang="fr-FR" dirty="0">
              <a:solidFill>
                <a:srgbClr val="1C83C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9168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Proclamation des résultats 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des votes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 ExtraBold" pitchFamily="2" charset="77"/>
              </a:rPr>
              <a:t>Guy Wormser</a:t>
            </a:r>
          </a:p>
          <a:p>
            <a:pPr marL="0" indent="0">
              <a:buNone/>
            </a:pPr>
            <a:r>
              <a:rPr lang="fr-FR" sz="1800" dirty="0"/>
              <a:t>Président sortant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2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Proclamation des résultats </a:t>
            </a:r>
            <a:b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des votes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highlight>
                  <a:srgbClr val="FFFF00"/>
                </a:highlight>
                <a:latin typeface="Montserrat ExtraBold" pitchFamily="2" charset="77"/>
              </a:rPr>
              <a:t>À compléter</a:t>
            </a:r>
            <a:endParaRPr lang="fr-FR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90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1AF8418-69AA-42AE-A8AE-9DD378D0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508" y="797826"/>
            <a:ext cx="9082238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Allocution du Président entrant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D1041A-0E3D-47C6-A17C-C0F556CDB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508" y="2572582"/>
            <a:ext cx="9082239" cy="2252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>
                <a:latin typeface="Montserrat ExtraBold" pitchFamily="2" charset="77"/>
              </a:rPr>
              <a:t>Daniel Rouan</a:t>
            </a:r>
          </a:p>
          <a:p>
            <a:pPr marL="0" indent="0">
              <a:buNone/>
            </a:pPr>
            <a:r>
              <a:rPr lang="fr-FR" sz="1800" dirty="0"/>
              <a:t>Président entrant</a:t>
            </a:r>
          </a:p>
          <a:p>
            <a:pPr marL="0" indent="0">
              <a:buNone/>
            </a:pPr>
            <a:endParaRPr lang="fr-FR" sz="24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F9C1-C3D4-1C08-FBD0-F5DC871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D353A4-8201-5576-2FC4-B30769D1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324" y="3824940"/>
            <a:ext cx="2327025" cy="1155019"/>
          </a:xfrm>
          <a:prstGeom prst="rect">
            <a:avLst/>
          </a:prstGeom>
        </p:spPr>
      </p:pic>
      <p:pic>
        <p:nvPicPr>
          <p:cNvPr id="11" name="Image 10" descr="Une image contenant personne, gens, groupe, foule&#10;&#10;Description générée automatiquement">
            <a:extLst>
              <a:ext uri="{FF2B5EF4-FFF2-40B4-BE49-F238E27FC236}">
                <a16:creationId xmlns:a16="http://schemas.microsoft.com/office/drawing/2014/main" id="{8EB83A18-4315-40E7-7872-C79DDAAE5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94" y="2267662"/>
            <a:ext cx="2668609" cy="1779073"/>
          </a:xfrm>
          <a:prstGeom prst="rect">
            <a:avLst/>
          </a:prstGeom>
        </p:spPr>
      </p:pic>
      <p:pic>
        <p:nvPicPr>
          <p:cNvPr id="12" name="Image 11" descr="Une image contenant personne, groupe, gens, intérieur&#10;&#10;Description générée automatiquement">
            <a:extLst>
              <a:ext uri="{FF2B5EF4-FFF2-40B4-BE49-F238E27FC236}">
                <a16:creationId xmlns:a16="http://schemas.microsoft.com/office/drawing/2014/main" id="{9A7F043B-C2F0-6016-1825-B38E308BF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3"/>
          <a:stretch/>
        </p:blipFill>
        <p:spPr>
          <a:xfrm>
            <a:off x="9823002" y="5440104"/>
            <a:ext cx="1811895" cy="954320"/>
          </a:xfrm>
          <a:prstGeom prst="rect">
            <a:avLst/>
          </a:prstGeom>
        </p:spPr>
      </p:pic>
      <p:pic>
        <p:nvPicPr>
          <p:cNvPr id="13" name="Image 12" descr="Une image contenant personne, portable, intérieur, assis&#10;&#10;Description générée automatiquement">
            <a:extLst>
              <a:ext uri="{FF2B5EF4-FFF2-40B4-BE49-F238E27FC236}">
                <a16:creationId xmlns:a16="http://schemas.microsoft.com/office/drawing/2014/main" id="{593F7067-A74B-482C-75D2-500012A63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667"/>
          <a:stretch/>
        </p:blipFill>
        <p:spPr>
          <a:xfrm>
            <a:off x="7816241" y="5441072"/>
            <a:ext cx="1981585" cy="954320"/>
          </a:xfrm>
          <a:prstGeom prst="rect">
            <a:avLst/>
          </a:prstGeom>
        </p:spPr>
      </p:pic>
      <p:pic>
        <p:nvPicPr>
          <p:cNvPr id="14" name="Image 13" descr="Une image contenant personne, joueur, foule, salle de conférence&#10;&#10;Description générée automatiquement">
            <a:extLst>
              <a:ext uri="{FF2B5EF4-FFF2-40B4-BE49-F238E27FC236}">
                <a16:creationId xmlns:a16="http://schemas.microsoft.com/office/drawing/2014/main" id="{8CA0D4DF-9729-F818-7ED1-E38C7145C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965"/>
          <a:stretch/>
        </p:blipFill>
        <p:spPr>
          <a:xfrm>
            <a:off x="7816241" y="4070435"/>
            <a:ext cx="1786720" cy="1337840"/>
          </a:xfrm>
          <a:prstGeom prst="rect">
            <a:avLst/>
          </a:prstGeom>
        </p:spPr>
      </p:pic>
      <p:pic>
        <p:nvPicPr>
          <p:cNvPr id="15" name="Image 14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EABC999D-A645-A956-9532-7B668BCFF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136" y="4070435"/>
            <a:ext cx="2006761" cy="1337840"/>
          </a:xfrm>
          <a:prstGeom prst="rect">
            <a:avLst/>
          </a:prstGeom>
        </p:spPr>
      </p:pic>
      <p:pic>
        <p:nvPicPr>
          <p:cNvPr id="16" name="Image 15" descr="Une image contenant personne, intérieur, homme, debout&#10;&#10;Description générée automatiquement">
            <a:extLst>
              <a:ext uri="{FF2B5EF4-FFF2-40B4-BE49-F238E27FC236}">
                <a16:creationId xmlns:a16="http://schemas.microsoft.com/office/drawing/2014/main" id="{83BAE087-3876-8934-7F3F-3B38A1634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096" y="2269379"/>
            <a:ext cx="2666033" cy="17773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80B941-1A4C-91C3-68AC-C5647F57F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204" y="2653657"/>
            <a:ext cx="2204022" cy="3164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 descr="Une image contenant texte, table, socle&#10;&#10;Description générée automatiquement">
            <a:extLst>
              <a:ext uri="{FF2B5EF4-FFF2-40B4-BE49-F238E27FC236}">
                <a16:creationId xmlns:a16="http://schemas.microsoft.com/office/drawing/2014/main" id="{520C548F-ED74-94F6-D598-93FA7DDC8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1094" y="4070435"/>
            <a:ext cx="1549971" cy="232495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CE5F4D99-1F12-AADA-56AA-121DB7F610D5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Evénements récurrents</a:t>
            </a:r>
          </a:p>
        </p:txBody>
      </p:sp>
    </p:spTree>
    <p:extLst>
      <p:ext uri="{BB962C8B-B14F-4D97-AF65-F5344CB8AC3E}">
        <p14:creationId xmlns:p14="http://schemas.microsoft.com/office/powerpoint/2010/main" val="58911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F9C1-C3D4-1C08-FBD0-F5DC871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53A7D1-A1A7-C4C6-A845-C1C68D0B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04" y="2841371"/>
            <a:ext cx="1661111" cy="236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texte, intérieur, mètre, argent&#10;&#10;Description générée automatiquement">
            <a:extLst>
              <a:ext uri="{FF2B5EF4-FFF2-40B4-BE49-F238E27FC236}">
                <a16:creationId xmlns:a16="http://schemas.microsoft.com/office/drawing/2014/main" id="{8882CA8A-88B3-03DA-728A-6688D8EE8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224" y="3102804"/>
            <a:ext cx="2995682" cy="2087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A23D37DB-6912-DE16-8DEA-89B030853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26" y="2564253"/>
            <a:ext cx="1848648" cy="2625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6674989-7829-E6DF-5AE4-ABC8198F3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594" y="3240795"/>
            <a:ext cx="2927689" cy="1963274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E4D8BAF5-2B20-0531-7551-C04737FD2106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Evénements thématiques</a:t>
            </a:r>
          </a:p>
        </p:txBody>
      </p:sp>
    </p:spTree>
    <p:extLst>
      <p:ext uri="{BB962C8B-B14F-4D97-AF65-F5344CB8AC3E}">
        <p14:creationId xmlns:p14="http://schemas.microsoft.com/office/powerpoint/2010/main" val="178417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F9C1-C3D4-1C08-FBD0-F5DC871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Evénements thématiques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300457-F6FF-8192-867F-A2D9106C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9" y="2447059"/>
            <a:ext cx="3678242" cy="684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8C8F5F-4C56-A58E-2ADF-06705607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54" y="3570654"/>
            <a:ext cx="1702717" cy="2395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10F924-6D7F-1154-F73C-B6227B84E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84" y="3589877"/>
            <a:ext cx="1669556" cy="2376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A52550-0C02-6383-753A-DD4B003FC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43" y="2423008"/>
            <a:ext cx="3444240" cy="1146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Une image contenant personne, route, gens, groupe&#10;&#10;Description générée automatiquement">
            <a:extLst>
              <a:ext uri="{FF2B5EF4-FFF2-40B4-BE49-F238E27FC236}">
                <a16:creationId xmlns:a16="http://schemas.microsoft.com/office/drawing/2014/main" id="{14C3F334-FE11-4B9F-653D-EDADB8CB5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843" y="4029364"/>
            <a:ext cx="2914569" cy="1936591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0E3044-87A2-E5CD-9522-6A53F32FA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132" y="2428324"/>
            <a:ext cx="1673155" cy="2376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33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F9C1-C3D4-1C08-FBD0-F5DC87125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5B3F2C2-FA8C-C12F-99B7-55E1C3A6575F}"/>
              </a:ext>
            </a:extLst>
          </p:cNvPr>
          <p:cNvSpPr txBox="1">
            <a:spLocks/>
          </p:cNvSpPr>
          <p:nvPr/>
        </p:nvSpPr>
        <p:spPr>
          <a:xfrm>
            <a:off x="2271560" y="484935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fr-FR" sz="3000" b="0" dirty="0">
                <a:solidFill>
                  <a:srgbClr val="78C6C3"/>
                </a:solidFill>
                <a:latin typeface="Lato" panose="020F0502020204030203" pitchFamily="34" charset="0"/>
              </a:rPr>
              <a:t>2022</a:t>
            </a:r>
          </a:p>
          <a:p>
            <a:r>
              <a:rPr lang="fr-FR" sz="4000" b="0" dirty="0">
                <a:solidFill>
                  <a:srgbClr val="78C6C3"/>
                </a:solidFill>
                <a:latin typeface="Lato" panose="020F0502020204030203" pitchFamily="34" charset="0"/>
              </a:rPr>
              <a:t>Conférences locales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28C1D0-05F1-D76F-8E2F-49A000BE5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27" y="3009426"/>
            <a:ext cx="1607520" cy="2268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E2431E-D6C0-605B-1199-D9E386CC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28" y="3018443"/>
            <a:ext cx="1501548" cy="2268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92B74E-3E09-E267-7C5B-6980CE688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701" y="3007006"/>
            <a:ext cx="1609793" cy="2268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B32D20-7268-42EF-9BEA-473663D21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592" y="3000743"/>
            <a:ext cx="1607520" cy="2285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1EB51A-0C9A-BA56-E69F-5907C0F75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419" y="3006868"/>
            <a:ext cx="1607520" cy="2270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AB9123-CC7E-1A14-47CF-ABEFB56AD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797" y="3031830"/>
            <a:ext cx="1586850" cy="2243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7433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1984</Words>
  <Application>Microsoft Office PowerPoint</Application>
  <PresentationFormat>Grand écran</PresentationFormat>
  <Paragraphs>369</Paragraphs>
  <Slides>56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67" baseType="lpstr">
      <vt:lpstr>Arial</vt:lpstr>
      <vt:lpstr>Tahoma</vt:lpstr>
      <vt:lpstr>Wingdings</vt:lpstr>
      <vt:lpstr>Raleway-Regular</vt:lpstr>
      <vt:lpstr>Calibri</vt:lpstr>
      <vt:lpstr>Montserrat</vt:lpstr>
      <vt:lpstr>Montserrat ExtraBold</vt:lpstr>
      <vt:lpstr>Calibri Light</vt:lpstr>
      <vt:lpstr>Lato</vt:lpstr>
      <vt:lpstr>Thème Office</vt:lpstr>
      <vt:lpstr>Conception personnalisée</vt:lpstr>
      <vt:lpstr>Présentation PowerPoint</vt:lpstr>
      <vt:lpstr>Rapport moral 2022</vt:lpstr>
      <vt:lpstr>Les caractéristiques de l’année 2022</vt:lpstr>
      <vt:lpstr>Une année  aussi douloureuse: beaucoup d’amies et d’amis nous ont quittés en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remises de prix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Création d’un nouveau prix de division Claudine Hermann</vt:lpstr>
      <vt:lpstr>Présentation PowerPoint</vt:lpstr>
      <vt:lpstr>Présentation PowerPoint</vt:lpstr>
      <vt:lpstr>Relations internationales</vt:lpstr>
      <vt:lpstr>Conclusion</vt:lpstr>
      <vt:lpstr>Rapport financier et projet de budget prévisionnel</vt:lpstr>
      <vt:lpstr>Les 150 ans de la Société  Française de Physique</vt:lpstr>
      <vt:lpstr>Un immense merci et bravo!</vt:lpstr>
      <vt:lpstr>Présentation PowerPoint</vt:lpstr>
      <vt:lpstr>Marraine et parrain  des 150 ans</vt:lpstr>
      <vt:lpstr>Marraine et parrain  des 150 ans</vt:lpstr>
      <vt:lpstr>Tour d’horizon des manifestations SFP  prévues en 2023</vt:lpstr>
      <vt:lpstr>Présentation PowerPoint</vt:lpstr>
      <vt:lpstr>Succès grandissant de notre calendrier</vt:lpstr>
      <vt:lpstr>Présentation PowerPoint</vt:lpstr>
      <vt:lpstr>La cérémonie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festival de Physique</vt:lpstr>
      <vt:lpstr>Présentation PowerPoint</vt:lpstr>
      <vt:lpstr>Le « Before »</vt:lpstr>
      <vt:lpstr>Présentation PowerPoint</vt:lpstr>
      <vt:lpstr>Présentation PowerPoint</vt:lpstr>
      <vt:lpstr>L’Année de la Physique</vt:lpstr>
      <vt:lpstr>Actions phares 150 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Découvrez l’intégralité du programme sur www.sfp150ans.fr</vt:lpstr>
      <vt:lpstr>Conclusion </vt:lpstr>
      <vt:lpstr>Présentation PowerPoint</vt:lpstr>
      <vt:lpstr>Proclamation des résultats  des votes</vt:lpstr>
      <vt:lpstr>Proclamation des résultats  des votes</vt:lpstr>
      <vt:lpstr>Allocution du Président entrant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Guy Wormser</cp:lastModifiedBy>
  <cp:revision>85</cp:revision>
  <dcterms:created xsi:type="dcterms:W3CDTF">2022-05-03T09:22:51Z</dcterms:created>
  <dcterms:modified xsi:type="dcterms:W3CDTF">2023-03-16T00:13:06Z</dcterms:modified>
</cp:coreProperties>
</file>