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1524" r:id="rId2"/>
    <p:sldId id="1535" r:id="rId3"/>
    <p:sldId id="1556" r:id="rId4"/>
    <p:sldId id="1526" r:id="rId5"/>
    <p:sldId id="1527" r:id="rId6"/>
    <p:sldId id="1529" r:id="rId7"/>
    <p:sldId id="1530" r:id="rId8"/>
    <p:sldId id="152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985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E58BA-007B-46E3-A40D-8693DA439012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AD72A-BE5B-4A27-957E-1A39EBC5CA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188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Reintegrer</a:t>
            </a:r>
            <a:r>
              <a:rPr lang="fr-FR" dirty="0"/>
              <a:t> le graphe bulle de </a:t>
            </a:r>
            <a:r>
              <a:rPr lang="fr-FR" dirty="0" err="1"/>
              <a:t>sebastien</a:t>
            </a:r>
            <a:endParaRPr lang="fr-FR" dirty="0"/>
          </a:p>
          <a:p>
            <a:r>
              <a:rPr lang="fr-FR" dirty="0"/>
              <a:t>Suivre dans les temps ceux du plot de gauche </a:t>
            </a:r>
            <a:r>
              <a:rPr lang="fr-FR" dirty="0" err="1"/>
              <a:t>ess</a:t>
            </a:r>
            <a:r>
              <a:rPr lang="fr-FR" dirty="0"/>
              <a:t> jusque ILE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8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E63E63-5642-4F4A-94A7-AA6AD69B17C2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4825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984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8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E63E63-5642-4F4A-94A7-AA6AD69B17C2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4825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902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Différents plots avec les CDD et les </a:t>
            </a:r>
            <a:r>
              <a:rPr lang="fr-FR" dirty="0" err="1"/>
              <a:t>permaments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8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E63E63-5642-4F4A-94A7-AA6AD69B17C2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4825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404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tmp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tmp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A73121A3-4D51-444D-A292-8ADE5EEA8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963" y="5595432"/>
            <a:ext cx="2479804" cy="61589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C0215981-65D8-491F-8920-2FC42B4EE0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878" y="286598"/>
            <a:ext cx="2049571" cy="1466850"/>
          </a:xfrm>
          <a:prstGeom prst="rect">
            <a:avLst/>
          </a:prstGeom>
        </p:spPr>
      </p:pic>
      <p:sp>
        <p:nvSpPr>
          <p:cNvPr id="129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7851" y="2401585"/>
            <a:ext cx="8267693" cy="1470025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+mj-lt"/>
                <a:cs typeface="Calibri" panose="020F0502020204030204" pitchFamily="34" charset="0"/>
              </a:defRPr>
            </a:lvl1pPr>
          </a:lstStyle>
          <a:p>
            <a:r>
              <a:rPr lang="en-GB" dirty="0" err="1"/>
              <a:t>Cliquez</a:t>
            </a:r>
            <a:r>
              <a:rPr lang="en-GB" dirty="0"/>
              <a:t> pour modifier le style du titre</a:t>
            </a:r>
          </a:p>
        </p:txBody>
      </p:sp>
      <p:sp>
        <p:nvSpPr>
          <p:cNvPr id="12" name="Espace réservé du pied de page 3"/>
          <p:cNvSpPr txBox="1">
            <a:spLocks/>
          </p:cNvSpPr>
          <p:nvPr userDrawn="1"/>
        </p:nvSpPr>
        <p:spPr bwMode="auto">
          <a:xfrm>
            <a:off x="654629" y="4480014"/>
            <a:ext cx="485682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2000" i="0" dirty="0" err="1">
                <a:solidFill>
                  <a:schemeClr val="tx1"/>
                </a:solidFill>
                <a:latin typeface="Calibri" panose="020F0502020204030204" pitchFamily="34" charset="0"/>
              </a:rPr>
              <a:t>CeMaP</a:t>
            </a:r>
            <a:r>
              <a:rPr lang="fr-FR" sz="2000" i="0" dirty="0">
                <a:solidFill>
                  <a:schemeClr val="tx1"/>
                </a:solidFill>
                <a:latin typeface="Calibri" panose="020F0502020204030204" pitchFamily="34" charset="0"/>
              </a:rPr>
              <a:t> – Cellule de Management de Projets</a:t>
            </a:r>
            <a:endParaRPr lang="fr-FR" sz="16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fr-FR" sz="1000" dirty="0">
              <a:solidFill>
                <a:srgbClr val="C3004A"/>
              </a:solidFill>
              <a:latin typeface="Arial" charset="0"/>
            </a:endParaRPr>
          </a:p>
          <a:p>
            <a:r>
              <a:rPr lang="fr-FR" sz="1400" i="1" dirty="0">
                <a:solidFill>
                  <a:srgbClr val="511F74"/>
                </a:solidFill>
                <a:latin typeface="Calibri" panose="020F0502020204030204" pitchFamily="34" charset="0"/>
              </a:rPr>
              <a:t>IJCLab</a:t>
            </a:r>
            <a:r>
              <a:rPr lang="fr-FR" sz="1200" i="1" dirty="0">
                <a:solidFill>
                  <a:srgbClr val="511F74"/>
                </a:solidFill>
                <a:latin typeface="Calibri" panose="020F0502020204030204" pitchFamily="34" charset="0"/>
              </a:rPr>
              <a:t>  (</a:t>
            </a:r>
            <a:r>
              <a:rPr lang="fr-FR" sz="1200" b="1" i="1" kern="1200" dirty="0">
                <a:solidFill>
                  <a:srgbClr val="511F74"/>
                </a:solidFill>
                <a:effectLst/>
                <a:latin typeface="Calibri" panose="020F0502020204030204" pitchFamily="34" charset="0"/>
                <a:ea typeface="+mn-ea"/>
                <a:cs typeface="Arial" charset="0"/>
              </a:rPr>
              <a:t>Laboratoire de physique des 2 infinis Irène Joliot-Curie)</a:t>
            </a:r>
            <a:endParaRPr lang="fr-FR" sz="1200" i="1" dirty="0">
              <a:solidFill>
                <a:srgbClr val="511F74"/>
              </a:solidFill>
              <a:latin typeface="Calibri" panose="020F050202020403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100" i="1" dirty="0">
                <a:solidFill>
                  <a:srgbClr val="511F74"/>
                </a:solidFill>
                <a:latin typeface="Calibri" panose="020F0502020204030204" pitchFamily="34" charset="0"/>
              </a:rPr>
              <a:t>CNRS-IN2P3</a:t>
            </a:r>
            <a:r>
              <a:rPr lang="fr-FR" sz="1100" i="1" baseline="0" dirty="0">
                <a:solidFill>
                  <a:srgbClr val="511F74"/>
                </a:solidFill>
                <a:latin typeface="Calibri" panose="020F0502020204030204" pitchFamily="34" charset="0"/>
              </a:rPr>
              <a:t>-</a:t>
            </a:r>
            <a:r>
              <a:rPr lang="fr-FR" sz="1100" i="1" dirty="0">
                <a:solidFill>
                  <a:srgbClr val="511F74"/>
                </a:solidFill>
                <a:latin typeface="Calibri" panose="020F0502020204030204" pitchFamily="34" charset="0"/>
              </a:rPr>
              <a:t>Université Paris-Saclay</a:t>
            </a:r>
          </a:p>
          <a:p>
            <a:pPr eaLnBrk="1" hangingPunct="1">
              <a:defRPr/>
            </a:pPr>
            <a:endParaRPr lang="fr-FR" sz="1100" b="1" i="1" dirty="0">
              <a:solidFill>
                <a:srgbClr val="511F74"/>
              </a:solidFill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fr-FR" sz="1100" b="1" i="1" dirty="0">
                <a:solidFill>
                  <a:srgbClr val="511F74"/>
                </a:solidFill>
                <a:latin typeface="Calibri" panose="020F0502020204030204" pitchFamily="34" charset="0"/>
              </a:rPr>
              <a:t>91405 Orsay, France</a:t>
            </a:r>
          </a:p>
          <a:p>
            <a:pPr eaLnBrk="1" hangingPunct="1">
              <a:defRPr/>
            </a:pPr>
            <a:r>
              <a:rPr lang="fr-FR" sz="1100" b="1" i="1" dirty="0">
                <a:solidFill>
                  <a:srgbClr val="C0004A"/>
                </a:solidFill>
                <a:latin typeface="Calibri" panose="020F0502020204030204" pitchFamily="34" charset="0"/>
              </a:rPr>
              <a:t>http://www.ijclab.in2p3.fr</a:t>
            </a:r>
          </a:p>
        </p:txBody>
      </p:sp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6112334" y="4882357"/>
            <a:ext cx="21191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 9" descr="Capture d’écran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378" y="5643313"/>
            <a:ext cx="540143" cy="520137"/>
          </a:xfrm>
          <a:prstGeom prst="rect">
            <a:avLst/>
          </a:prstGeom>
        </p:spPr>
      </p:pic>
      <p:pic>
        <p:nvPicPr>
          <p:cNvPr id="14" name="Image 13" descr="Capture d’écran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67" y="5622355"/>
            <a:ext cx="1409897" cy="562053"/>
          </a:xfrm>
          <a:prstGeom prst="rect">
            <a:avLst/>
          </a:prstGeom>
        </p:spPr>
      </p:pic>
      <p:sp>
        <p:nvSpPr>
          <p:cNvPr id="15" name="ZoneTexte 2">
            <a:extLst>
              <a:ext uri="{FF2B5EF4-FFF2-40B4-BE49-F238E27FC236}">
                <a16:creationId xmlns:a16="http://schemas.microsoft.com/office/drawing/2014/main" id="{4920C5CB-D982-4F28-A3BE-59136BB44B0E}"/>
              </a:ext>
            </a:extLst>
          </p:cNvPr>
          <p:cNvSpPr txBox="1"/>
          <p:nvPr userDrawn="1"/>
        </p:nvSpPr>
        <p:spPr>
          <a:xfrm>
            <a:off x="641580" y="6387251"/>
            <a:ext cx="1122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fr-FR" sz="1100" dirty="0">
                <a:latin typeface="Calibri" panose="020F0502020204030204" pitchFamily="34" charset="0"/>
                <a:cs typeface="Arial" pitchFamily="34" charset="0"/>
              </a:rPr>
              <a:t>@ijclab.in2p3.fr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2936310-7693-47ED-B603-85D3923EB73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81468" y="6382307"/>
            <a:ext cx="441740" cy="319330"/>
          </a:xfrm>
          <a:prstGeom prst="rect">
            <a:avLst/>
          </a:prstGeom>
        </p:spPr>
      </p:pic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DBF3C1C-DAD6-43A9-82A2-90606A8EE359}"/>
              </a:ext>
            </a:extLst>
          </p:cNvPr>
          <p:cNvCxnSpPr>
            <a:cxnSpLocks/>
          </p:cNvCxnSpPr>
          <p:nvPr userDrawn="1"/>
        </p:nvCxnSpPr>
        <p:spPr>
          <a:xfrm>
            <a:off x="814647" y="6345239"/>
            <a:ext cx="10767753" cy="0"/>
          </a:xfrm>
          <a:prstGeom prst="line">
            <a:avLst/>
          </a:prstGeom>
          <a:ln w="12700">
            <a:solidFill>
              <a:srgbClr val="501F7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DFFC0975-53E0-40DD-AEFD-F6C440BC467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92753" y="1889942"/>
            <a:ext cx="887696" cy="641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47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6557C33F-97F7-4098-B03C-CFC9242C31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894" y="72890"/>
            <a:ext cx="1434799" cy="1026866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2154" y="2693989"/>
            <a:ext cx="8267693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latin typeface="+mj-lt"/>
                <a:cs typeface="Calibri" panose="020F0502020204030204" pitchFamily="34" charset="0"/>
              </a:defRPr>
            </a:lvl1pPr>
          </a:lstStyle>
          <a:p>
            <a:r>
              <a:rPr lang="en-GB" dirty="0" err="1"/>
              <a:t>Cliquez</a:t>
            </a:r>
            <a:r>
              <a:rPr lang="en-GB" dirty="0"/>
              <a:t> pour modifier le style du titre</a:t>
            </a:r>
          </a:p>
        </p:txBody>
      </p:sp>
      <p:sp>
        <p:nvSpPr>
          <p:cNvPr id="14" name="Rectangle 18"/>
          <p:cNvSpPr>
            <a:spLocks noChangeArrowheads="1"/>
          </p:cNvSpPr>
          <p:nvPr userDrawn="1"/>
        </p:nvSpPr>
        <p:spPr bwMode="auto">
          <a:xfrm>
            <a:off x="5685367" y="6400801"/>
            <a:ext cx="821267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3" tIns="43636" rIns="87273" bIns="43636"/>
          <a:lstStyle/>
          <a:p>
            <a:pPr algn="ctr" eaLnBrk="0" hangingPunct="0"/>
            <a:r>
              <a:rPr lang="fr-FR" sz="1000" b="0" dirty="0">
                <a:solidFill>
                  <a:schemeClr val="tx1"/>
                </a:solidFill>
              </a:rPr>
              <a:t>P.</a:t>
            </a:r>
            <a:fld id="{330E0044-E7C7-42CE-99DD-B2CD87CCC60D}" type="slidenum">
              <a:rPr lang="fr-FR" sz="1000" b="0">
                <a:solidFill>
                  <a:schemeClr val="tx1"/>
                </a:solidFill>
              </a:rPr>
              <a:pPr algn="ctr" eaLnBrk="0" hangingPunct="0"/>
              <a:t>‹N°›</a:t>
            </a:fld>
            <a:endParaRPr lang="fr-FR" sz="1000" b="0" dirty="0">
              <a:solidFill>
                <a:schemeClr val="tx1"/>
              </a:solidFill>
            </a:endParaRPr>
          </a:p>
        </p:txBody>
      </p:sp>
      <p:sp>
        <p:nvSpPr>
          <p:cNvPr id="8" name="ZoneTexte 2">
            <a:extLst>
              <a:ext uri="{FF2B5EF4-FFF2-40B4-BE49-F238E27FC236}">
                <a16:creationId xmlns:a16="http://schemas.microsoft.com/office/drawing/2014/main" id="{CFB4ABAE-8EE2-4550-8EE7-C0B49BF9E63B}"/>
              </a:ext>
            </a:extLst>
          </p:cNvPr>
          <p:cNvSpPr txBox="1"/>
          <p:nvPr userDrawn="1"/>
        </p:nvSpPr>
        <p:spPr>
          <a:xfrm>
            <a:off x="641580" y="6387251"/>
            <a:ext cx="1122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fr-FR" sz="1100" dirty="0">
                <a:latin typeface="Calibri" panose="020F0502020204030204" pitchFamily="34" charset="0"/>
                <a:cs typeface="Arial" pitchFamily="34" charset="0"/>
              </a:rPr>
              <a:t>@ijclab.in2p3.fr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34A2AF2-7F1D-4715-98EE-E9974EE7083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1468" y="6382307"/>
            <a:ext cx="441740" cy="319330"/>
          </a:xfrm>
          <a:prstGeom prst="rect">
            <a:avLst/>
          </a:prstGeom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1B1B2CA-C429-44AA-B602-C348D1A17514}"/>
              </a:ext>
            </a:extLst>
          </p:cNvPr>
          <p:cNvCxnSpPr>
            <a:cxnSpLocks/>
          </p:cNvCxnSpPr>
          <p:nvPr userDrawn="1"/>
        </p:nvCxnSpPr>
        <p:spPr>
          <a:xfrm>
            <a:off x="712123" y="6345239"/>
            <a:ext cx="10767753" cy="0"/>
          </a:xfrm>
          <a:prstGeom prst="line">
            <a:avLst/>
          </a:prstGeom>
          <a:ln w="12700">
            <a:solidFill>
              <a:srgbClr val="501F7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870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9D53302-F37E-4F66-BB0C-276B5D92F212}"/>
              </a:ext>
            </a:extLst>
          </p:cNvPr>
          <p:cNvSpPr/>
          <p:nvPr userDrawn="1"/>
        </p:nvSpPr>
        <p:spPr bwMode="auto">
          <a:xfrm>
            <a:off x="0" y="6345238"/>
            <a:ext cx="12192000" cy="512761"/>
          </a:xfrm>
          <a:prstGeom prst="rect">
            <a:avLst/>
          </a:prstGeom>
          <a:gradFill>
            <a:gsLst>
              <a:gs pos="50000">
                <a:srgbClr val="FFA568"/>
              </a:gs>
              <a:gs pos="40000">
                <a:schemeClr val="bg1"/>
              </a:gs>
              <a:gs pos="0">
                <a:schemeClr val="bg1"/>
              </a:gs>
              <a:gs pos="100000">
                <a:srgbClr val="FF8634"/>
              </a:gs>
            </a:gsLst>
            <a:lin ang="5160000" scaled="0"/>
          </a:gra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D55F23-934B-4104-9FE3-71E3BB2248AD}"/>
              </a:ext>
            </a:extLst>
          </p:cNvPr>
          <p:cNvSpPr/>
          <p:nvPr userDrawn="1"/>
        </p:nvSpPr>
        <p:spPr bwMode="auto">
          <a:xfrm flipH="1">
            <a:off x="0" y="0"/>
            <a:ext cx="12192000" cy="792558"/>
          </a:xfrm>
          <a:prstGeom prst="rect">
            <a:avLst/>
          </a:prstGeom>
          <a:gradFill flip="none" rotWithShape="1">
            <a:gsLst>
              <a:gs pos="59000">
                <a:srgbClr val="B8C4D1"/>
              </a:gs>
              <a:gs pos="100000">
                <a:srgbClr val="456487"/>
              </a:gs>
              <a:gs pos="0">
                <a:srgbClr val="FFFFFF"/>
              </a:gs>
              <a:gs pos="42000">
                <a:schemeClr val="bg1"/>
              </a:gs>
            </a:gsLst>
            <a:lin ang="1656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2154" y="2693989"/>
            <a:ext cx="8267693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latin typeface="+mj-lt"/>
                <a:cs typeface="Calibri" panose="020F0502020204030204" pitchFamily="34" charset="0"/>
              </a:defRPr>
            </a:lvl1pPr>
          </a:lstStyle>
          <a:p>
            <a:r>
              <a:rPr lang="en-GB" dirty="0" err="1"/>
              <a:t>Cliquez</a:t>
            </a:r>
            <a:r>
              <a:rPr lang="en-GB" dirty="0"/>
              <a:t> pour modifier le style du titre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889BDDBE-D7F3-4DA8-A219-97B209E82EF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24115" y="6392068"/>
            <a:ext cx="821267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3" tIns="43636" rIns="87273" bIns="43636"/>
          <a:lstStyle/>
          <a:p>
            <a:pPr algn="ctr" eaLnBrk="0" hangingPunct="0"/>
            <a:r>
              <a:rPr lang="fr-FR" sz="1000" b="0" dirty="0">
                <a:solidFill>
                  <a:schemeClr val="tx1"/>
                </a:solidFill>
              </a:rPr>
              <a:t>P.</a:t>
            </a:r>
            <a:fld id="{330E0044-E7C7-42CE-99DD-B2CD87CCC60D}" type="slidenum">
              <a:rPr lang="fr-FR" sz="1000" b="0">
                <a:solidFill>
                  <a:schemeClr val="tx1"/>
                </a:solidFill>
              </a:rPr>
              <a:pPr algn="ctr" eaLnBrk="0" hangingPunct="0"/>
              <a:t>‹N°›</a:t>
            </a:fld>
            <a:endParaRPr lang="fr-FR" sz="1000" b="0" dirty="0">
              <a:solidFill>
                <a:schemeClr val="tx1"/>
              </a:solidFill>
            </a:endParaRPr>
          </a:p>
        </p:txBody>
      </p:sp>
      <p:sp>
        <p:nvSpPr>
          <p:cNvPr id="17" name="ZoneTexte 2">
            <a:extLst>
              <a:ext uri="{FF2B5EF4-FFF2-40B4-BE49-F238E27FC236}">
                <a16:creationId xmlns:a16="http://schemas.microsoft.com/office/drawing/2014/main" id="{A31C66AC-2840-4327-B4AC-D060B50B8352}"/>
              </a:ext>
            </a:extLst>
          </p:cNvPr>
          <p:cNvSpPr txBox="1"/>
          <p:nvPr userDrawn="1"/>
        </p:nvSpPr>
        <p:spPr>
          <a:xfrm>
            <a:off x="641580" y="6387251"/>
            <a:ext cx="1122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fr-FR" sz="1100" dirty="0">
                <a:latin typeface="Calibri" panose="020F0502020204030204" pitchFamily="34" charset="0"/>
                <a:cs typeface="Arial" pitchFamily="34" charset="0"/>
              </a:rPr>
              <a:t>@ijclab.in2p3.fr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F2330B3E-181B-4CCB-BD8A-B9CD2B9EAD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1468" y="6382307"/>
            <a:ext cx="441740" cy="31933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557C33F-97F7-4098-B03C-CFC9242C31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894" y="72890"/>
            <a:ext cx="1434799" cy="102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68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1" y="785814"/>
            <a:ext cx="8858249" cy="1587"/>
          </a:xfrm>
          <a:prstGeom prst="line">
            <a:avLst/>
          </a:prstGeom>
          <a:ln w="19050">
            <a:solidFill>
              <a:srgbClr val="501F7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cxnSpLocks/>
          </p:cNvCxnSpPr>
          <p:nvPr/>
        </p:nvCxnSpPr>
        <p:spPr>
          <a:xfrm>
            <a:off x="712123" y="6345239"/>
            <a:ext cx="10767753" cy="0"/>
          </a:xfrm>
          <a:prstGeom prst="line">
            <a:avLst/>
          </a:prstGeom>
          <a:ln w="12700">
            <a:solidFill>
              <a:srgbClr val="501F7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-11541" y="319088"/>
            <a:ext cx="8869791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2727" rIns="82168" bIns="42727" numCol="1" anchor="ctr" anchorCtr="0" compatLnSpc="1">
            <a:prstTxWarp prst="textNoShape">
              <a:avLst/>
            </a:prstTxWarp>
          </a:bodyPr>
          <a:lstStyle>
            <a:lvl1pPr algn="r">
              <a:defRPr sz="2400">
                <a:latin typeface="+mj-lt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 err="1"/>
              <a:t>Cliquez</a:t>
            </a:r>
            <a:r>
              <a:rPr lang="en-GB" dirty="0"/>
              <a:t> pour modifier</a:t>
            </a:r>
          </a:p>
        </p:txBody>
      </p:sp>
      <p:sp>
        <p:nvSpPr>
          <p:cNvPr id="17" name="Rectangle 18"/>
          <p:cNvSpPr>
            <a:spLocks noChangeArrowheads="1"/>
          </p:cNvSpPr>
          <p:nvPr userDrawn="1"/>
        </p:nvSpPr>
        <p:spPr bwMode="auto">
          <a:xfrm>
            <a:off x="5685367" y="6400801"/>
            <a:ext cx="821267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3" tIns="43636" rIns="87273" bIns="43636"/>
          <a:lstStyle/>
          <a:p>
            <a:pPr algn="ctr" eaLnBrk="0" hangingPunct="0"/>
            <a:r>
              <a:rPr lang="fr-FR" sz="1000" b="0" dirty="0">
                <a:solidFill>
                  <a:schemeClr val="tx1"/>
                </a:solidFill>
              </a:rPr>
              <a:t>P.</a:t>
            </a:r>
            <a:fld id="{330E0044-E7C7-42CE-99DD-B2CD87CCC60D}" type="slidenum">
              <a:rPr lang="fr-FR" sz="1000" b="0">
                <a:solidFill>
                  <a:schemeClr val="tx1"/>
                </a:solidFill>
              </a:rPr>
              <a:pPr algn="ctr" eaLnBrk="0" hangingPunct="0"/>
              <a:t>‹N°›</a:t>
            </a:fld>
            <a:endParaRPr lang="fr-FR" sz="1000" b="0" dirty="0">
              <a:solidFill>
                <a:schemeClr val="tx1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76DC4BE-D2BD-46F9-A7CE-EA22B9C7BD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894" y="72890"/>
            <a:ext cx="1434799" cy="1026866"/>
          </a:xfrm>
          <a:prstGeom prst="rect">
            <a:avLst/>
          </a:prstGeom>
        </p:spPr>
      </p:pic>
      <p:sp>
        <p:nvSpPr>
          <p:cNvPr id="13" name="ZoneTexte 2">
            <a:extLst>
              <a:ext uri="{FF2B5EF4-FFF2-40B4-BE49-F238E27FC236}">
                <a16:creationId xmlns:a16="http://schemas.microsoft.com/office/drawing/2014/main" id="{B3E028C4-0CF3-4FA4-8E59-16DBC03A3240}"/>
              </a:ext>
            </a:extLst>
          </p:cNvPr>
          <p:cNvSpPr txBox="1"/>
          <p:nvPr userDrawn="1"/>
        </p:nvSpPr>
        <p:spPr>
          <a:xfrm>
            <a:off x="641580" y="6387251"/>
            <a:ext cx="1122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fr-FR" sz="1100" dirty="0">
                <a:latin typeface="Calibri" panose="020F0502020204030204" pitchFamily="34" charset="0"/>
                <a:cs typeface="Arial" pitchFamily="34" charset="0"/>
              </a:rPr>
              <a:t>@ijclab.in2p3.fr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01DD899-968C-42C9-8F6D-05BBD4DABB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1468" y="6382307"/>
            <a:ext cx="441740" cy="31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11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75E101E-8D7C-47BE-892F-CE673FCD0A29}"/>
              </a:ext>
            </a:extLst>
          </p:cNvPr>
          <p:cNvSpPr/>
          <p:nvPr userDrawn="1"/>
        </p:nvSpPr>
        <p:spPr bwMode="auto">
          <a:xfrm>
            <a:off x="0" y="-9919"/>
            <a:ext cx="12192000" cy="792558"/>
          </a:xfrm>
          <a:prstGeom prst="rect">
            <a:avLst/>
          </a:prstGeom>
          <a:gradFill flip="none" rotWithShape="1">
            <a:gsLst>
              <a:gs pos="76000">
                <a:srgbClr val="FFFFFF"/>
              </a:gs>
              <a:gs pos="60000">
                <a:srgbClr val="FFFFFF"/>
              </a:gs>
              <a:gs pos="100000">
                <a:schemeClr val="bg1"/>
              </a:gs>
              <a:gs pos="0">
                <a:srgbClr val="00154B"/>
              </a:gs>
            </a:gsLst>
            <a:lin ang="480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08A0AC-B7B5-467D-A1BF-A6EF2D9F1EDE}"/>
              </a:ext>
            </a:extLst>
          </p:cNvPr>
          <p:cNvSpPr/>
          <p:nvPr userDrawn="1"/>
        </p:nvSpPr>
        <p:spPr bwMode="auto">
          <a:xfrm>
            <a:off x="0" y="6345238"/>
            <a:ext cx="12192000" cy="512761"/>
          </a:xfrm>
          <a:prstGeom prst="rect">
            <a:avLst/>
          </a:prstGeom>
          <a:gradFill>
            <a:gsLst>
              <a:gs pos="34000">
                <a:srgbClr val="FFA568"/>
              </a:gs>
              <a:gs pos="23000">
                <a:schemeClr val="bg1"/>
              </a:gs>
              <a:gs pos="0">
                <a:schemeClr val="bg1"/>
              </a:gs>
              <a:gs pos="100000">
                <a:srgbClr val="FF8634"/>
              </a:gs>
            </a:gsLst>
            <a:lin ang="4800000" scaled="0"/>
          </a:gra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-11541" y="319088"/>
            <a:ext cx="8869791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2727" rIns="82168" bIns="42727" numCol="1" anchor="ctr" anchorCtr="0" compatLnSpc="1">
            <a:prstTxWarp prst="textNoShape">
              <a:avLst/>
            </a:prstTxWarp>
          </a:bodyPr>
          <a:lstStyle>
            <a:lvl1pPr algn="r">
              <a:defRPr sz="2400">
                <a:latin typeface="+mj-lt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 err="1"/>
              <a:t>Cliquez</a:t>
            </a:r>
            <a:r>
              <a:rPr lang="en-GB" dirty="0"/>
              <a:t> pour modifier</a:t>
            </a:r>
          </a:p>
        </p:txBody>
      </p:sp>
      <p:sp>
        <p:nvSpPr>
          <p:cNvPr id="17" name="Rectangle 18"/>
          <p:cNvSpPr>
            <a:spLocks noChangeArrowheads="1"/>
          </p:cNvSpPr>
          <p:nvPr userDrawn="1"/>
        </p:nvSpPr>
        <p:spPr bwMode="auto">
          <a:xfrm>
            <a:off x="2124115" y="6392068"/>
            <a:ext cx="821267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3" tIns="43636" rIns="87273" bIns="43636"/>
          <a:lstStyle/>
          <a:p>
            <a:pPr algn="ctr" eaLnBrk="0" hangingPunct="0"/>
            <a:r>
              <a:rPr lang="fr-FR" sz="1000" b="0" dirty="0">
                <a:solidFill>
                  <a:schemeClr val="tx1"/>
                </a:solidFill>
              </a:rPr>
              <a:t>P.</a:t>
            </a:r>
            <a:fld id="{330E0044-E7C7-42CE-99DD-B2CD87CCC60D}" type="slidenum">
              <a:rPr lang="fr-FR" sz="1000" b="0">
                <a:solidFill>
                  <a:schemeClr val="tx1"/>
                </a:solidFill>
              </a:rPr>
              <a:pPr algn="ctr" eaLnBrk="0" hangingPunct="0"/>
              <a:t>‹N°›</a:t>
            </a:fld>
            <a:endParaRPr lang="fr-FR" sz="1000" b="0" dirty="0">
              <a:solidFill>
                <a:schemeClr val="tx1"/>
              </a:solidFill>
            </a:endParaRPr>
          </a:p>
        </p:txBody>
      </p:sp>
      <p:sp>
        <p:nvSpPr>
          <p:cNvPr id="13" name="ZoneTexte 2">
            <a:extLst>
              <a:ext uri="{FF2B5EF4-FFF2-40B4-BE49-F238E27FC236}">
                <a16:creationId xmlns:a16="http://schemas.microsoft.com/office/drawing/2014/main" id="{B3E028C4-0CF3-4FA4-8E59-16DBC03A3240}"/>
              </a:ext>
            </a:extLst>
          </p:cNvPr>
          <p:cNvSpPr txBox="1"/>
          <p:nvPr userDrawn="1"/>
        </p:nvSpPr>
        <p:spPr>
          <a:xfrm>
            <a:off x="641580" y="6387251"/>
            <a:ext cx="1122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fr-FR" sz="1100" dirty="0">
                <a:latin typeface="Calibri" panose="020F0502020204030204" pitchFamily="34" charset="0"/>
                <a:cs typeface="Arial" pitchFamily="34" charset="0"/>
              </a:rPr>
              <a:t>@ijclab.in2p3.fr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01DD899-968C-42C9-8F6D-05BBD4DABB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1468" y="6382307"/>
            <a:ext cx="441740" cy="31933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BBFBFB5-E0A9-406C-B6B8-02BAE2586A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894" y="72890"/>
            <a:ext cx="1434799" cy="1026866"/>
          </a:xfrm>
          <a:prstGeom prst="rect">
            <a:avLst/>
          </a:prstGeom>
        </p:spPr>
      </p:pic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427C676-7D44-4E79-84B5-4817CF1A563B}"/>
              </a:ext>
            </a:extLst>
          </p:cNvPr>
          <p:cNvCxnSpPr/>
          <p:nvPr userDrawn="1"/>
        </p:nvCxnSpPr>
        <p:spPr>
          <a:xfrm>
            <a:off x="1" y="785814"/>
            <a:ext cx="8858249" cy="1587"/>
          </a:xfrm>
          <a:prstGeom prst="line">
            <a:avLst/>
          </a:prstGeom>
          <a:ln w="19050">
            <a:solidFill>
              <a:srgbClr val="456487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75E101E-8D7C-47BE-892F-CE673FCD0A29}"/>
              </a:ext>
            </a:extLst>
          </p:cNvPr>
          <p:cNvSpPr/>
          <p:nvPr userDrawn="1"/>
        </p:nvSpPr>
        <p:spPr bwMode="auto">
          <a:xfrm>
            <a:off x="0" y="-1439"/>
            <a:ext cx="12192000" cy="788839"/>
          </a:xfrm>
          <a:prstGeom prst="rect">
            <a:avLst/>
          </a:prstGeom>
          <a:gradFill flip="none" rotWithShape="1">
            <a:gsLst>
              <a:gs pos="73000">
                <a:srgbClr val="B8C4D1"/>
              </a:gs>
              <a:gs pos="100000">
                <a:srgbClr val="456487"/>
              </a:gs>
              <a:gs pos="0">
                <a:srgbClr val="FFFFFF"/>
              </a:gs>
              <a:gs pos="59000">
                <a:schemeClr val="bg1"/>
              </a:gs>
            </a:gsLst>
            <a:lin ang="1656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24FDE7C-A270-4478-B9CA-515F09E0CC72}"/>
              </a:ext>
            </a:extLst>
          </p:cNvPr>
          <p:cNvSpPr/>
          <p:nvPr userDrawn="1"/>
        </p:nvSpPr>
        <p:spPr bwMode="auto">
          <a:xfrm flipH="1">
            <a:off x="0" y="6345238"/>
            <a:ext cx="12192000" cy="512761"/>
          </a:xfrm>
          <a:prstGeom prst="rect">
            <a:avLst/>
          </a:prstGeom>
          <a:gradFill>
            <a:gsLst>
              <a:gs pos="50000">
                <a:srgbClr val="FFA568"/>
              </a:gs>
              <a:gs pos="40000">
                <a:schemeClr val="bg1"/>
              </a:gs>
              <a:gs pos="0">
                <a:schemeClr val="bg1"/>
              </a:gs>
              <a:gs pos="100000">
                <a:srgbClr val="FF8634"/>
              </a:gs>
            </a:gsLst>
            <a:lin ang="5160000" scaled="0"/>
          </a:gra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345292" y="319088"/>
            <a:ext cx="8869791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2727" rIns="82168" bIns="42727" numCol="1" anchor="ctr" anchorCtr="0" compatLnSpc="1">
            <a:prstTxWarp prst="textNoShape">
              <a:avLst/>
            </a:prstTxWarp>
          </a:bodyPr>
          <a:lstStyle>
            <a:lvl1pPr algn="l">
              <a:defRPr sz="2400">
                <a:latin typeface="+mj-lt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 err="1"/>
              <a:t>Cliquez</a:t>
            </a:r>
            <a:r>
              <a:rPr lang="en-GB" dirty="0"/>
              <a:t> pour modifier</a:t>
            </a:r>
          </a:p>
        </p:txBody>
      </p:sp>
      <p:sp>
        <p:nvSpPr>
          <p:cNvPr id="13" name="ZoneTexte 2">
            <a:extLst>
              <a:ext uri="{FF2B5EF4-FFF2-40B4-BE49-F238E27FC236}">
                <a16:creationId xmlns:a16="http://schemas.microsoft.com/office/drawing/2014/main" id="{B3E028C4-0CF3-4FA4-8E59-16DBC03A3240}"/>
              </a:ext>
            </a:extLst>
          </p:cNvPr>
          <p:cNvSpPr txBox="1"/>
          <p:nvPr userDrawn="1"/>
        </p:nvSpPr>
        <p:spPr>
          <a:xfrm>
            <a:off x="10935954" y="6446243"/>
            <a:ext cx="11224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fr-FR" sz="1100" dirty="0">
                <a:latin typeface="Calibri" panose="020F0502020204030204" pitchFamily="34" charset="0"/>
                <a:cs typeface="Arial" pitchFamily="34" charset="0"/>
              </a:rPr>
              <a:t>@ijclab.in2p3.fr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01DD899-968C-42C9-8F6D-05BBD4DABB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75842" y="6441299"/>
            <a:ext cx="441740" cy="31933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BBFBFB5-E0A9-406C-B6B8-02BAE2586A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6" y="72890"/>
            <a:ext cx="1434799" cy="1026866"/>
          </a:xfrm>
          <a:prstGeom prst="rect">
            <a:avLst/>
          </a:prstGeom>
        </p:spPr>
      </p:pic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427C676-7D44-4E79-84B5-4817CF1A563B}"/>
              </a:ext>
            </a:extLst>
          </p:cNvPr>
          <p:cNvCxnSpPr/>
          <p:nvPr userDrawn="1"/>
        </p:nvCxnSpPr>
        <p:spPr>
          <a:xfrm>
            <a:off x="3345292" y="785814"/>
            <a:ext cx="8858249" cy="1587"/>
          </a:xfrm>
          <a:prstGeom prst="line">
            <a:avLst/>
          </a:prstGeom>
          <a:ln w="19050">
            <a:solidFill>
              <a:srgbClr val="456487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Rectangle 18">
            <a:extLst>
              <a:ext uri="{FF2B5EF4-FFF2-40B4-BE49-F238E27FC236}">
                <a16:creationId xmlns:a16="http://schemas.microsoft.com/office/drawing/2014/main" id="{E1BC0866-49E1-42A7-A30C-15E82490B7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620952" y="6459793"/>
            <a:ext cx="821267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3" tIns="43636" rIns="87273" bIns="43636"/>
          <a:lstStyle/>
          <a:p>
            <a:pPr algn="ctr" eaLnBrk="0" hangingPunct="0"/>
            <a:r>
              <a:rPr lang="fr-FR" sz="1000" b="0" dirty="0">
                <a:solidFill>
                  <a:schemeClr val="tx1"/>
                </a:solidFill>
              </a:rPr>
              <a:t>P.</a:t>
            </a:r>
            <a:fld id="{330E0044-E7C7-42CE-99DD-B2CD87CCC60D}" type="slidenum">
              <a:rPr lang="fr-FR" sz="1000" b="0">
                <a:solidFill>
                  <a:schemeClr val="tx1"/>
                </a:solidFill>
              </a:rPr>
              <a:pPr algn="ctr" eaLnBrk="0" hangingPunct="0"/>
              <a:t>‹N°›</a:t>
            </a:fld>
            <a:endParaRPr lang="fr-FR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3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6658708" y="6434340"/>
            <a:ext cx="4987192" cy="2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3" tIns="43636" rIns="87273" bIns="43636">
            <a:spAutoFit/>
          </a:bodyPr>
          <a:lstStyle/>
          <a:p>
            <a:pPr algn="r" defTabSz="873125" eaLnBrk="0" hangingPunct="0"/>
            <a:r>
              <a:rPr lang="fr-FR" sz="1100" b="0" dirty="0">
                <a:latin typeface="Calibri" panose="020F0502020204030204" pitchFamily="34" charset="0"/>
              </a:rPr>
              <a:t>Novembre 2021</a:t>
            </a:r>
          </a:p>
        </p:txBody>
      </p:sp>
    </p:spTree>
    <p:extLst>
      <p:ext uri="{BB962C8B-B14F-4D97-AF65-F5344CB8AC3E}">
        <p14:creationId xmlns:p14="http://schemas.microsoft.com/office/powerpoint/2010/main" val="394317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ftr="0" dt="0"/>
  <p:txStyles>
    <p:titleStyle>
      <a:lvl1pPr algn="l" defTabSz="909638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09638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2pPr>
      <a:lvl3pPr algn="l" defTabSz="909638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3pPr>
      <a:lvl4pPr algn="l" defTabSz="909638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4pPr>
      <a:lvl5pPr algn="l" defTabSz="909638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5pPr>
      <a:lvl6pPr marL="457200" algn="ctr" defTabSz="909638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6pPr>
      <a:lvl7pPr marL="914400" algn="ctr" defTabSz="909638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7pPr>
      <a:lvl8pPr marL="1371600" algn="ctr" defTabSz="909638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8pPr>
      <a:lvl9pPr marL="1828800" algn="ctr" defTabSz="909638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9pPr>
    </p:titleStyle>
    <p:bodyStyle>
      <a:lvl1pPr marL="328613" indent="-328613" algn="l" defTabSz="873125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08025" indent="-271463" algn="l" defTabSz="873125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092200" indent="-219075" algn="l" defTabSz="873125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528763" indent="-220663" algn="l" defTabSz="873125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963738" indent="-219075" algn="l" defTabSz="873125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420938" indent="-219075" algn="l" defTabSz="873125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78138" indent="-219075" algn="l" defTabSz="873125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335338" indent="-219075" algn="l" defTabSz="873125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92538" indent="-219075" algn="l" defTabSz="873125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2">
            <a:extLst>
              <a:ext uri="{FF2B5EF4-FFF2-40B4-BE49-F238E27FC236}">
                <a16:creationId xmlns:a16="http://schemas.microsoft.com/office/drawing/2014/main" id="{909BAB5F-4A2F-40CF-842E-F7A5A6E8B8A6}"/>
              </a:ext>
            </a:extLst>
          </p:cNvPr>
          <p:cNvSpPr txBox="1">
            <a:spLocks/>
          </p:cNvSpPr>
          <p:nvPr/>
        </p:nvSpPr>
        <p:spPr bwMode="auto">
          <a:xfrm>
            <a:off x="1962153" y="1652587"/>
            <a:ext cx="8267693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2727" rIns="82168" bIns="42727" numCol="1" anchor="ctr" anchorCtr="0" compatLnSpc="1">
            <a:prstTxWarp prst="textNoShape">
              <a:avLst/>
            </a:prstTxWarp>
          </a:bodyPr>
          <a:lstStyle>
            <a:lvl1pPr algn="l" defTabSz="909638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Calibri" panose="020F0502020204030204" pitchFamily="34" charset="0"/>
              </a:defRPr>
            </a:lvl1pPr>
            <a:lvl2pPr algn="l" defTabSz="909638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algn="l" defTabSz="909638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algn="l" defTabSz="909638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algn="l" defTabSz="909638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defTabSz="909638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defTabSz="909638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defTabSz="909638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defTabSz="909638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/>
            <a:r>
              <a:rPr lang="fr-FR" sz="3200" kern="0" dirty="0"/>
              <a:t>Projets ACC</a:t>
            </a:r>
            <a:br>
              <a:rPr lang="fr-FR" sz="3200" kern="0" dirty="0"/>
            </a:br>
            <a:endParaRPr lang="fr-FR" sz="3200" kern="0" dirty="0"/>
          </a:p>
          <a:p>
            <a:pPr algn="ctr"/>
            <a:r>
              <a:rPr lang="fr-FR" sz="3200" kern="0" dirty="0"/>
              <a:t>1/03/2023</a:t>
            </a:r>
          </a:p>
        </p:txBody>
      </p:sp>
    </p:spTree>
    <p:extLst>
      <p:ext uri="{BB962C8B-B14F-4D97-AF65-F5344CB8AC3E}">
        <p14:creationId xmlns:p14="http://schemas.microsoft.com/office/powerpoint/2010/main" val="4254510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BBF543C-897A-4BEC-B1C6-4349A950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</a:t>
            </a:r>
            <a:r>
              <a:rPr lang="fr-FR"/>
              <a:t>du jour </a:t>
            </a:r>
            <a:endParaRPr lang="fr-FR" dirty="0"/>
          </a:p>
        </p:txBody>
      </p:sp>
      <p:sp>
        <p:nvSpPr>
          <p:cNvPr id="4" name="Espace réservé du contenu 1">
            <a:extLst>
              <a:ext uri="{FF2B5EF4-FFF2-40B4-BE49-F238E27FC236}">
                <a16:creationId xmlns:a16="http://schemas.microsoft.com/office/drawing/2014/main" id="{26F5FF06-7CEB-44D6-B25C-4D8EDD8E94DF}"/>
              </a:ext>
            </a:extLst>
          </p:cNvPr>
          <p:cNvSpPr txBox="1">
            <a:spLocks/>
          </p:cNvSpPr>
          <p:nvPr/>
        </p:nvSpPr>
        <p:spPr>
          <a:xfrm>
            <a:off x="1681163" y="1801019"/>
            <a:ext cx="9883775" cy="2745582"/>
          </a:xfrm>
          <a:prstGeom prst="rect">
            <a:avLst/>
          </a:prstGeom>
        </p:spPr>
        <p:txBody>
          <a:bodyPr>
            <a:normAutofit/>
          </a:bodyPr>
          <a:lstStyle>
            <a:lvl1pPr marL="328613" indent="-328613" algn="l" defTabSz="8731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08025" indent="-271463" algn="l" defTabSz="8731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092200" indent="-219075" algn="l" defTabSz="8731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528763" indent="-220663" algn="l" defTabSz="8731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963738" indent="-219075" algn="l" defTabSz="8731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420938" indent="-219075" algn="l" defTabSz="873125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878138" indent="-219075" algn="l" defTabSz="873125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335338" indent="-219075" algn="l" defTabSz="873125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792538" indent="-219075" algn="l" defTabSz="873125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400" kern="0" dirty="0"/>
              <a:t>Statut des projets (COPIL / CODEC ?)</a:t>
            </a:r>
          </a:p>
          <a:p>
            <a:r>
              <a:rPr lang="fr-FR" sz="2400" kern="0" dirty="0"/>
              <a:t>COPIL Accélérateurs / CeMaP</a:t>
            </a:r>
          </a:p>
          <a:p>
            <a:r>
              <a:rPr lang="fr-FR" sz="2400" kern="0" dirty="0"/>
              <a:t>Nouveaux axes développées dans le pôle  et les priorités ?</a:t>
            </a:r>
          </a:p>
          <a:p>
            <a:r>
              <a:rPr lang="fr-FR" sz="2400" kern="0" dirty="0"/>
              <a:t>Interfaces avec les autres pôles ?</a:t>
            </a:r>
          </a:p>
          <a:p>
            <a:r>
              <a:rPr lang="fr-FR" sz="2400" kern="0" dirty="0"/>
              <a:t>Collaborations externes ?</a:t>
            </a:r>
          </a:p>
          <a:p>
            <a:r>
              <a:rPr lang="fr-FR" sz="2400" kern="0" dirty="0"/>
              <a:t>Indicateurs</a:t>
            </a:r>
          </a:p>
        </p:txBody>
      </p:sp>
    </p:spTree>
    <p:extLst>
      <p:ext uri="{BB962C8B-B14F-4D97-AF65-F5344CB8AC3E}">
        <p14:creationId xmlns:p14="http://schemas.microsoft.com/office/powerpoint/2010/main" val="155399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AF561A1-7AB8-47D9-AC4F-CBC6481E96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029771"/>
              </p:ext>
            </p:extLst>
          </p:nvPr>
        </p:nvGraphicFramePr>
        <p:xfrm>
          <a:off x="1871133" y="745141"/>
          <a:ext cx="9939867" cy="872426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35667">
                  <a:extLst>
                    <a:ext uri="{9D8B030D-6E8A-4147-A177-3AD203B41FA5}">
                      <a16:colId xmlns:a16="http://schemas.microsoft.com/office/drawing/2014/main" val="3941526246"/>
                    </a:ext>
                  </a:extLst>
                </a:gridCol>
                <a:gridCol w="8204200">
                  <a:extLst>
                    <a:ext uri="{9D8B030D-6E8A-4147-A177-3AD203B41FA5}">
                      <a16:colId xmlns:a16="http://schemas.microsoft.com/office/drawing/2014/main" val="31107995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85" marR="6985" marT="698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Commentaires 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85" marR="6985" marT="698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01008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 -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electrons</a:t>
                      </a:r>
                      <a:endParaRPr lang="fr-FR" sz="800" b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Équipe ALEA. Manque de visibilité. Accélérateur Laser Plasma ~ PALLAS + APPOLON.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Rep. Scientifique : N. Delerue. Seul. Participation APPOLON d’IJCLab. Affichage. 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 31/12/22. a confirmer avec Walid et identifier son implication.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4829083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CREMLIN+ -&gt;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Eurizon</a:t>
                      </a:r>
                      <a:endParaRPr lang="fr-FR" sz="800" b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russe terminée.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Redéfinition des axes de développement et renommé. Fin 01/2024. 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Implication PERLE aimants.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: W.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Kaabi</a:t>
                      </a:r>
                      <a:endParaRPr lang="fr-FR" sz="800" b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3965021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 NP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Retard d’installation équipements -&gt; conflit avec les roumains/Europe.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: F.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Zommer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Fin de la livraison : 2023.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5955078"/>
                  </a:ext>
                </a:extLst>
              </a:tr>
              <a:tr h="208383">
                <a:tc>
                  <a:txBody>
                    <a:bodyPr/>
                    <a:lstStyle/>
                    <a:p>
                      <a:r>
                        <a:rPr lang="fr-FR" sz="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cryomodule en cours de montage + 1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spare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à faire. 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 06/23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285131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ESSnuSB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??? G. Barrant (pole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ingenierie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148052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FCC - NPC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Suivi pole ok. CSS fait. 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 de CODEC. Gestion reste interne pole ACC.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Suivi CODEC INSPIRER.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Renommination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 projet ? Voir avec le 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: A. Faus-Golfe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5730675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I-FAST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 européen INFRA-DEV. Contribution aux rapport d’activité. Pas responsable des livrables.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WP.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Suivi par WP. 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: W.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Kaabi</a:t>
                      </a:r>
                      <a:endParaRPr lang="fr-FR" sz="800" b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0618227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Projects</a:t>
                      </a:r>
                      <a:endParaRPr lang="fr-FR" sz="800" b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1147115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Acceleration</a:t>
                      </a:r>
                      <a:r>
                        <a:rPr lang="fr-FR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THz</a:t>
                      </a:r>
                      <a:endParaRPr lang="fr-FR" sz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discuter avec Walid / C. Bruni</a:t>
                      </a:r>
                    </a:p>
                    <a:p>
                      <a:pPr algn="l"/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Probleme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declaration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TWAC </a:t>
                      </a:r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coherence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à trouver</a:t>
                      </a:r>
                    </a:p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: C. Bruni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221923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ARIES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 européen INFRA-DEV. 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Fini ? Levé de doute avec N. Delerue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Delerue </a:t>
                      </a:r>
                      <a:endParaRPr lang="fr-F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726223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 (C cube)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 de valo</a:t>
                      </a:r>
                    </a:p>
                    <a:p>
                      <a:pPr algn="l"/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?? </a:t>
                      </a:r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Supratech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?? A voir Walid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3880933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 Transfert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 de valo</a:t>
                      </a:r>
                    </a:p>
                    <a:p>
                      <a:pPr algn="l"/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?? </a:t>
                      </a:r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Supratech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?? A voir Walid</a:t>
                      </a:r>
                      <a:endParaRPr lang="fr-F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1217560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CASBA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Activité locale non transmis à l’IN2P3 – 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Attention – niche. P. </a:t>
                      </a:r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Lepercq</a:t>
                      </a:r>
                      <a:endParaRPr lang="fr-FR" sz="800" b="1" dirty="0">
                        <a:highlight>
                          <a:srgbClr val="FF00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089904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MINERVA NR6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Avant MP. </a:t>
                      </a:r>
                      <a:r>
                        <a:rPr lang="fr-FR" sz="800" b="1" dirty="0"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Terminé devient MYRRHA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923632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semaines déclarées.(38 P. </a:t>
                      </a:r>
                      <a:r>
                        <a:rPr lang="fr-FR" sz="800" b="1" dirty="0" err="1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Babigeon</a:t>
                      </a:r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a gérer par Walid cohérence avec TWAC</a:t>
                      </a:r>
                    </a:p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Utilisé pour TWAC</a:t>
                      </a:r>
                    </a:p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Plateau technique EXALT : M. </a:t>
                      </a:r>
                      <a:r>
                        <a:rPr lang="fr-FR" sz="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Pitman</a:t>
                      </a:r>
                      <a:endParaRPr lang="fr-F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04744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R&amp;D Cavités  Optiques ILE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dirty="0"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Suivi ?</a:t>
                      </a:r>
                    </a:p>
                    <a:p>
                      <a:pPr algn="l"/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: A. Martens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5278475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MYRRHA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1056577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NEWGAIN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jour de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declaré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 2022. Démarrage. Taches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5325643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NGCryo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(Nouvelle Génération)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?? 55 semaines. Gere par l’APC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Duthil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1432557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PACIFICS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ANR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Resp. Scientifique et technique : S.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Essabaa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 cours de nomination par l’ANR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2246351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PALLAS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COPIL fait.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7048364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CSS fait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 15/03/23 ou 16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COPIL 20/03/21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55696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PIP-II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Suivi budgétaire à faire 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etape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proto. </a:t>
                      </a:r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CODEC présérie ? A discuter avec 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4649745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MAVERICS : bilan activités et perspectives (COPIL ?). Passage fait en CS. Conservatisme.</a:t>
                      </a:r>
                    </a:p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CODEC HELOISE : M. </a:t>
                      </a:r>
                      <a:r>
                        <a:rPr lang="fr-FR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Fouaidy</a:t>
                      </a:r>
                      <a:endParaRPr lang="fr-FR" sz="800" b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070633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THOMX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COPIL 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6947315"/>
                  </a:ext>
                </a:extLst>
              </a:tr>
              <a:tr h="180729">
                <a:tc>
                  <a:txBody>
                    <a:bodyPr/>
                    <a:lstStyle/>
                    <a:p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COPIL 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570528"/>
                  </a:ext>
                </a:extLst>
              </a:tr>
            </a:tbl>
          </a:graphicData>
        </a:graphic>
      </p:graphicFrame>
      <p:sp>
        <p:nvSpPr>
          <p:cNvPr id="3" name="Titre 2">
            <a:extLst>
              <a:ext uri="{FF2B5EF4-FFF2-40B4-BE49-F238E27FC236}">
                <a16:creationId xmlns:a16="http://schemas.microsoft.com/office/drawing/2014/main" id="{193F09D0-4599-417D-8C37-4C933F745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 des projets</a:t>
            </a:r>
          </a:p>
        </p:txBody>
      </p:sp>
    </p:spTree>
    <p:extLst>
      <p:ext uri="{BB962C8B-B14F-4D97-AF65-F5344CB8AC3E}">
        <p14:creationId xmlns:p14="http://schemas.microsoft.com/office/powerpoint/2010/main" val="63681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79FC7EFE-5A4B-4991-9E02-3768A583DA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303" t="8998" r="1476" b="14354"/>
          <a:stretch/>
        </p:blipFill>
        <p:spPr>
          <a:xfrm>
            <a:off x="3581" y="1301218"/>
            <a:ext cx="5595559" cy="3205541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11604BAF-D6DF-4F8F-8F0A-D3E66BA0BF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064" t="2357" r="12713" b="18701"/>
          <a:stretch/>
        </p:blipFill>
        <p:spPr>
          <a:xfrm>
            <a:off x="8474170" y="3994347"/>
            <a:ext cx="3569183" cy="2426367"/>
          </a:xfrm>
          <a:prstGeom prst="rect">
            <a:avLst/>
          </a:prstGeom>
        </p:spPr>
      </p:pic>
      <p:sp>
        <p:nvSpPr>
          <p:cNvPr id="8" name="Titre 7">
            <a:extLst>
              <a:ext uri="{FF2B5EF4-FFF2-40B4-BE49-F238E27FC236}">
                <a16:creationId xmlns:a16="http://schemas.microsoft.com/office/drawing/2014/main" id="{C717B375-BA1C-401E-BB30-E7104EFBA38A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FR" dirty="0"/>
              <a:t>Projets Accélérateurs </a:t>
            </a:r>
            <a:r>
              <a:rPr lang="en-ZA" dirty="0"/>
              <a:t>2022</a:t>
            </a:r>
            <a:endParaRPr lang="en-ZA" dirty="0">
              <a:latin typeface="+mn-lt"/>
            </a:endParaRPr>
          </a:p>
        </p:txBody>
      </p:sp>
      <p:sp>
        <p:nvSpPr>
          <p:cNvPr id="22" name="Rectangle : avec coins rognés en haut 21">
            <a:extLst>
              <a:ext uri="{FF2B5EF4-FFF2-40B4-BE49-F238E27FC236}">
                <a16:creationId xmlns:a16="http://schemas.microsoft.com/office/drawing/2014/main" id="{DE561652-AB0D-47F0-ABE0-ACB0651F1DCA}"/>
              </a:ext>
            </a:extLst>
          </p:cNvPr>
          <p:cNvSpPr/>
          <p:nvPr/>
        </p:nvSpPr>
        <p:spPr bwMode="auto">
          <a:xfrm>
            <a:off x="4948674" y="1091364"/>
            <a:ext cx="2027267" cy="1142033"/>
          </a:xfrm>
          <a:prstGeom prst="snip2SameRect">
            <a:avLst>
              <a:gd name="adj1" fmla="val 5903"/>
              <a:gd name="adj2" fmla="val 6279"/>
            </a:avLst>
          </a:prstGeom>
          <a:solidFill>
            <a:schemeClr val="bg1"/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AAE2C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64 % R&amp;D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AAE2C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34 % Construction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AAE2C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1,5 % Exploitation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AAE2C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0,5 % Valorisation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A413A0B-62AF-449E-9D25-D635B2AF3E69}"/>
              </a:ext>
            </a:extLst>
          </p:cNvPr>
          <p:cNvCxnSpPr>
            <a:cxnSpLocks/>
          </p:cNvCxnSpPr>
          <p:nvPr/>
        </p:nvCxnSpPr>
        <p:spPr bwMode="auto">
          <a:xfrm flipV="1">
            <a:off x="639644" y="1784882"/>
            <a:ext cx="4193872" cy="2098529"/>
          </a:xfrm>
          <a:prstGeom prst="line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19" name="Rectangle : avec coins rognés en haut 18">
            <a:extLst>
              <a:ext uri="{FF2B5EF4-FFF2-40B4-BE49-F238E27FC236}">
                <a16:creationId xmlns:a16="http://schemas.microsoft.com/office/drawing/2014/main" id="{C9088D1B-86FB-4115-A9E1-251B32B753BF}"/>
              </a:ext>
            </a:extLst>
          </p:cNvPr>
          <p:cNvSpPr/>
          <p:nvPr/>
        </p:nvSpPr>
        <p:spPr bwMode="auto">
          <a:xfrm>
            <a:off x="8038385" y="790623"/>
            <a:ext cx="2837988" cy="393071"/>
          </a:xfrm>
          <a:prstGeom prst="snip2SameRect">
            <a:avLst>
              <a:gd name="adj1" fmla="val 5903"/>
              <a:gd name="adj2" fmla="val 6279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Tout personnel sur projets</a:t>
            </a:r>
          </a:p>
        </p:txBody>
      </p:sp>
      <p:sp>
        <p:nvSpPr>
          <p:cNvPr id="27" name="Rectangle : avec coins rognés en haut 26">
            <a:extLst>
              <a:ext uri="{FF2B5EF4-FFF2-40B4-BE49-F238E27FC236}">
                <a16:creationId xmlns:a16="http://schemas.microsoft.com/office/drawing/2014/main" id="{8F58DF6B-3047-45D5-83D0-81DDA70E5946}"/>
              </a:ext>
            </a:extLst>
          </p:cNvPr>
          <p:cNvSpPr/>
          <p:nvPr/>
        </p:nvSpPr>
        <p:spPr bwMode="auto">
          <a:xfrm>
            <a:off x="1030932" y="908147"/>
            <a:ext cx="3540858" cy="393071"/>
          </a:xfrm>
          <a:prstGeom prst="snip2SameRect">
            <a:avLst>
              <a:gd name="adj1" fmla="val 5903"/>
              <a:gd name="adj2" fmla="val 6279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Nombre de semaines sur projets</a:t>
            </a:r>
          </a:p>
        </p:txBody>
      </p:sp>
      <p:sp>
        <p:nvSpPr>
          <p:cNvPr id="26" name="Rectangle : avec coins rognés en haut 25">
            <a:extLst>
              <a:ext uri="{FF2B5EF4-FFF2-40B4-BE49-F238E27FC236}">
                <a16:creationId xmlns:a16="http://schemas.microsoft.com/office/drawing/2014/main" id="{78A7CF5F-0308-404A-B91A-60CFA8775A2E}"/>
              </a:ext>
            </a:extLst>
          </p:cNvPr>
          <p:cNvSpPr/>
          <p:nvPr/>
        </p:nvSpPr>
        <p:spPr bwMode="auto">
          <a:xfrm>
            <a:off x="7615512" y="3601276"/>
            <a:ext cx="3434817" cy="393071"/>
          </a:xfrm>
          <a:prstGeom prst="snip2SameRect">
            <a:avLst>
              <a:gd name="adj1" fmla="val 5903"/>
              <a:gd name="adj2" fmla="val 6279"/>
            </a:avLst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Personnel technique sur projets</a:t>
            </a:r>
          </a:p>
        </p:txBody>
      </p:sp>
      <p:sp>
        <p:nvSpPr>
          <p:cNvPr id="12" name="Rectangle : avec coins rognés en haut 11">
            <a:extLst>
              <a:ext uri="{FF2B5EF4-FFF2-40B4-BE49-F238E27FC236}">
                <a16:creationId xmlns:a16="http://schemas.microsoft.com/office/drawing/2014/main" id="{438337D6-5C0E-4EA5-9D84-8C577659CDFF}"/>
              </a:ext>
            </a:extLst>
          </p:cNvPr>
          <p:cNvSpPr/>
          <p:nvPr/>
        </p:nvSpPr>
        <p:spPr bwMode="auto">
          <a:xfrm>
            <a:off x="3453294" y="4853373"/>
            <a:ext cx="5030957" cy="1402542"/>
          </a:xfrm>
          <a:prstGeom prst="snip2SameRect">
            <a:avLst>
              <a:gd name="adj1" fmla="val 5903"/>
              <a:gd name="adj2" fmla="val 6279"/>
            </a:avLst>
          </a:prstGeom>
          <a:solidFill>
            <a:schemeClr val="bg1"/>
          </a:solidFill>
          <a:ln w="38100" cap="flat" cmpd="sng" algn="ctr">
            <a:solidFill>
              <a:srgbClr val="1F4E79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113723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ITA		43 FTE</a:t>
            </a:r>
          </a:p>
          <a:p>
            <a:pPr marL="0" marR="0" lvl="0" indent="0" algn="l" defTabSz="113723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Physiciens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	8 FTE</a:t>
            </a:r>
          </a:p>
          <a:p>
            <a:pPr marL="0" marR="0" lvl="0" indent="0" algn="l" defTabSz="113723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CDD		17 FTE</a:t>
            </a:r>
          </a:p>
          <a:p>
            <a:pPr marL="0" marR="0" lvl="0" indent="0" algn="l" defTabSz="113723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      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CD3636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Total 68 FTE (75 % personnel permanent)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E983544-B090-42A5-9921-E0F2020B596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441" t="7345" r="6065" b="3733"/>
          <a:stretch/>
        </p:blipFill>
        <p:spPr>
          <a:xfrm>
            <a:off x="7854742" y="1137591"/>
            <a:ext cx="3904188" cy="250978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C1C7860C-D41E-4668-B2C1-CB08221385D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4029" t="21774" r="7853" b="10696"/>
          <a:stretch/>
        </p:blipFill>
        <p:spPr>
          <a:xfrm>
            <a:off x="148647" y="4603048"/>
            <a:ext cx="3023178" cy="1667711"/>
          </a:xfrm>
          <a:prstGeom prst="rect">
            <a:avLst/>
          </a:prstGeom>
          <a:ln w="28575" cmpd="dbl">
            <a:solidFill>
              <a:srgbClr val="B35D23"/>
            </a:solidFill>
            <a:prstDash val="solid"/>
          </a:ln>
        </p:spPr>
      </p:pic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A343FB87-CDDE-4AC2-B079-58235534ED60}"/>
              </a:ext>
            </a:extLst>
          </p:cNvPr>
          <p:cNvSpPr/>
          <p:nvPr/>
        </p:nvSpPr>
        <p:spPr bwMode="auto">
          <a:xfrm>
            <a:off x="571500" y="3443287"/>
            <a:ext cx="704850" cy="495301"/>
          </a:xfrm>
          <a:prstGeom prst="wedgeRectCallout">
            <a:avLst>
              <a:gd name="adj1" fmla="val 34712"/>
              <a:gd name="adj2" fmla="val 170324"/>
            </a:avLst>
          </a:prstGeom>
          <a:noFill/>
          <a:ln w="19050" cap="flat" cmpd="dbl" algn="ctr">
            <a:solidFill>
              <a:srgbClr val="B35D23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1200" cap="none" spc="0" normalizeH="0" baseline="0" noProof="0">
              <a:ln>
                <a:solidFill>
                  <a:srgbClr val="B35D23"/>
                </a:solidFill>
              </a:ln>
              <a:noFill/>
              <a:effectLst/>
              <a:uLnTx/>
              <a:uFillTx/>
              <a:latin typeface="Verdana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21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>
            <a:extLst>
              <a:ext uri="{FF2B5EF4-FFF2-40B4-BE49-F238E27FC236}">
                <a16:creationId xmlns:a16="http://schemas.microsoft.com/office/drawing/2014/main" id="{C242B430-201D-46F7-83E9-F7C23CE0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863" y="319088"/>
            <a:ext cx="8870950" cy="354012"/>
          </a:xfrm>
          <a:noFill/>
        </p:spPr>
        <p:txBody>
          <a:bodyPr/>
          <a:lstStyle/>
          <a:p>
            <a:r>
              <a:rPr lang="fr-FR" dirty="0">
                <a:latin typeface="+mn-lt"/>
              </a:rPr>
              <a:t>Accélérateurs - Evolution 2020-2022 par semestre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155350A-D824-4311-926E-BB4265E38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33" y="1102648"/>
            <a:ext cx="11515357" cy="522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80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>
            <a:extLst>
              <a:ext uri="{FF2B5EF4-FFF2-40B4-BE49-F238E27FC236}">
                <a16:creationId xmlns:a16="http://schemas.microsoft.com/office/drawing/2014/main" id="{C242B430-201D-46F7-83E9-F7C23CE0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863" y="319088"/>
            <a:ext cx="8870950" cy="354012"/>
          </a:xfrm>
          <a:noFill/>
        </p:spPr>
        <p:txBody>
          <a:bodyPr/>
          <a:lstStyle/>
          <a:p>
            <a:r>
              <a:rPr lang="fr-FR" dirty="0">
                <a:latin typeface="+mn-lt"/>
              </a:rPr>
              <a:t>Accélérateurs - Evolution 2020-2022 par semestre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DA58B22-0FCB-4089-8E11-BA40DF1E75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50" y="1122474"/>
            <a:ext cx="11309300" cy="510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375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>
            <a:extLst>
              <a:ext uri="{FF2B5EF4-FFF2-40B4-BE49-F238E27FC236}">
                <a16:creationId xmlns:a16="http://schemas.microsoft.com/office/drawing/2014/main" id="{C242B430-201D-46F7-83E9-F7C23CE0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863" y="319088"/>
            <a:ext cx="8870950" cy="354012"/>
          </a:xfrm>
          <a:noFill/>
        </p:spPr>
        <p:txBody>
          <a:bodyPr/>
          <a:lstStyle/>
          <a:p>
            <a:r>
              <a:rPr lang="fr-FR" dirty="0"/>
              <a:t>Accélérateurs -</a:t>
            </a:r>
            <a:r>
              <a:rPr lang="fr-FR" dirty="0">
                <a:latin typeface="+mn-lt"/>
              </a:rPr>
              <a:t> Evolution </a:t>
            </a:r>
            <a:r>
              <a:rPr lang="fr-FR" dirty="0"/>
              <a:t>2018-2022</a:t>
            </a:r>
            <a:r>
              <a:rPr lang="fr-FR" dirty="0">
                <a:latin typeface="+mn-lt"/>
              </a:rPr>
              <a:t> par années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D827E3E-BD26-48CC-B8DE-D6CD37897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187" y="1236066"/>
            <a:ext cx="11173219" cy="498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6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>
            <a:extLst>
              <a:ext uri="{FF2B5EF4-FFF2-40B4-BE49-F238E27FC236}">
                <a16:creationId xmlns:a16="http://schemas.microsoft.com/office/drawing/2014/main" id="{C242B430-201D-46F7-83E9-F7C23CE0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863" y="319088"/>
            <a:ext cx="8870950" cy="354012"/>
          </a:xfrm>
          <a:noFill/>
        </p:spPr>
        <p:txBody>
          <a:bodyPr/>
          <a:lstStyle/>
          <a:p>
            <a:r>
              <a:rPr lang="fr-FR" dirty="0"/>
              <a:t>Accélérateurs -</a:t>
            </a:r>
            <a:r>
              <a:rPr lang="fr-FR" dirty="0">
                <a:latin typeface="+mn-lt"/>
              </a:rPr>
              <a:t> Evolution 2018-2022 par années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CB3E462-1BF8-411F-9A08-9F337C7B5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553" y="1250551"/>
            <a:ext cx="11157268" cy="494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9753"/>
      </p:ext>
    </p:extLst>
  </p:cSld>
  <p:clrMapOvr>
    <a:masterClrMapping/>
  </p:clrMapOvr>
</p:sld>
</file>

<file path=ppt/theme/theme1.xml><?xml version="1.0" encoding="utf-8"?>
<a:theme xmlns:a="http://schemas.openxmlformats.org/drawingml/2006/main" name="3_Oct_2006_JPe_Milano">
  <a:themeElements>
    <a:clrScheme name="Personnalisé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7777FF"/>
      </a:hlink>
      <a:folHlink>
        <a:srgbClr val="7777FF"/>
      </a:folHlink>
    </a:clrScheme>
    <a:fontScheme name="2_Oct_2006_JPe_Mila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accent6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/>
      <a:lstStyle/>
    </a:lnDef>
  </a:objectDefaults>
  <a:extraClrSchemeLst>
    <a:extraClrScheme>
      <a:clrScheme name="2_Oct_2006_JPe_Mi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ct_2006_JPe_Milan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ct_2006_JPe_Milan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ct_2006_JPe_Milan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ct_2006_JPe_Mila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ct_2006_JPe_Mila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ct_2006_JPe_Mila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591</Words>
  <Application>Microsoft Macintosh PowerPoint</Application>
  <PresentationFormat>Grand écran</PresentationFormat>
  <Paragraphs>110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3_Oct_2006_JPe_Milano</vt:lpstr>
      <vt:lpstr>Présentation PowerPoint</vt:lpstr>
      <vt:lpstr>Ordre du jour </vt:lpstr>
      <vt:lpstr>Liste des projets</vt:lpstr>
      <vt:lpstr>Projets Accélérateurs 2022</vt:lpstr>
      <vt:lpstr>Accélérateurs - Evolution 2020-2022 par semestre</vt:lpstr>
      <vt:lpstr>Accélérateurs - Evolution 2020-2022 par semestre</vt:lpstr>
      <vt:lpstr>Accélérateurs - Evolution 2018-2022 par années</vt:lpstr>
      <vt:lpstr>Accélérateurs - Evolution 2018-2022 par années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 Projects  2021</dc:title>
  <dc:creator>Jean Peyre</dc:creator>
  <cp:lastModifiedBy>Walid Kaabi</cp:lastModifiedBy>
  <cp:revision>94</cp:revision>
  <dcterms:created xsi:type="dcterms:W3CDTF">2021-11-16T11:49:11Z</dcterms:created>
  <dcterms:modified xsi:type="dcterms:W3CDTF">2023-03-12T13:01:46Z</dcterms:modified>
</cp:coreProperties>
</file>